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36" y="19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1D8BD707-D9CF-40AE-B4C6-C98DA3205C09}" type="datetimeFigureOut">
              <a:rPr lang="en-US" smtClean="0"/>
              <a:pPr/>
              <a:t>7/7/2017</a:t>
            </a:fld>
            <a:endParaRPr lang="en-US" dirty="0"/>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dirty="0"/>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1D8BD707-D9CF-40AE-B4C6-C98DA3205C09}" type="datetimeFigureOut">
              <a:rPr lang="en-US" smtClean="0"/>
              <a:pPr/>
              <a:t>7/7/2017</a:t>
            </a:fld>
            <a:endParaRPr lang="en-US" dirty="0"/>
          </a:p>
        </p:txBody>
      </p:sp>
      <p:sp>
        <p:nvSpPr>
          <p:cNvPr id="5" name="Footer Placeholder 4"/>
          <p:cNvSpPr>
            <a:spLocks noGrp="1"/>
          </p:cNvSpPr>
          <p:nvPr>
            <p:ph type="ftr" sz="quarter" idx="11"/>
          </p:nvPr>
        </p:nvSpPr>
        <p:spPr>
          <a:xfrm>
            <a:off x="457200" y="6480969"/>
            <a:ext cx="4260056" cy="300831"/>
          </a:xfrm>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dirty="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Date Placeholder 3"/>
          <p:cNvSpPr>
            <a:spLocks noGrp="1"/>
          </p:cNvSpPr>
          <p:nvPr>
            <p:ph type="dt" sz="half" idx="10"/>
          </p:nvPr>
        </p:nvSpPr>
        <p:spPr>
          <a:xfrm>
            <a:off x="6955632" y="6477000"/>
            <a:ext cx="2133600" cy="304800"/>
          </a:xfrm>
        </p:spPr>
        <p:txBody>
          <a:bodyPr/>
          <a:lstStyle/>
          <a:p>
            <a:fld id="{1D8BD707-D9CF-40AE-B4C6-C98DA3205C09}" type="datetimeFigureOut">
              <a:rPr lang="en-US" smtClean="0"/>
              <a:pPr/>
              <a:t>7/7/2017</a:t>
            </a:fld>
            <a:endParaRPr lang="en-US" dirty="0"/>
          </a:p>
        </p:txBody>
      </p:sp>
      <p:sp>
        <p:nvSpPr>
          <p:cNvPr id="5" name="Footer Placeholder 4"/>
          <p:cNvSpPr>
            <a:spLocks noGrp="1"/>
          </p:cNvSpPr>
          <p:nvPr>
            <p:ph type="ftr" sz="quarter" idx="11"/>
          </p:nvPr>
        </p:nvSpPr>
        <p:spPr>
          <a:xfrm>
            <a:off x="2619376" y="6480969"/>
            <a:ext cx="4260056" cy="300831"/>
          </a:xfrm>
        </p:spPr>
        <p:txBody>
          <a:bodyPr/>
          <a:lstStyle/>
          <a:p>
            <a:endParaRPr lang="en-US" dirty="0"/>
          </a:p>
        </p:txBody>
      </p:sp>
      <p:sp>
        <p:nvSpPr>
          <p:cNvPr id="6" name="Slide Number Placeholder 5"/>
          <p:cNvSpPr>
            <a:spLocks noGrp="1"/>
          </p:cNvSpPr>
          <p:nvPr>
            <p:ph type="sldNum" sz="quarter" idx="12"/>
          </p:nvPr>
        </p:nvSpPr>
        <p:spPr>
          <a:xfrm>
            <a:off x="8451056" y="809624"/>
            <a:ext cx="502920" cy="300831"/>
          </a:xfrm>
        </p:spPr>
        <p:txBody>
          <a:bodyPr/>
          <a:lstStyle/>
          <a:p>
            <a:fld id="{B6F15528-21DE-4FAA-801E-634DDDAF4B2B}" type="slidenum">
              <a:rPr lang="en-US" smtClean="0"/>
              <a:pPr/>
              <a:t>‹#›</a:t>
            </a:fld>
            <a:endParaRPr lang="en-US" dirty="0"/>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1D8BD707-D9CF-40AE-B4C6-C98DA3205C09}" type="datetimeFigureOut">
              <a:rPr lang="en-US" smtClean="0"/>
              <a:pPr/>
              <a:t>7/7/2017</a:t>
            </a:fld>
            <a:endParaRPr lang="en-US" dirty="0"/>
          </a:p>
        </p:txBody>
      </p:sp>
      <p:sp>
        <p:nvSpPr>
          <p:cNvPr id="6" name="Footer Placeholder 5"/>
          <p:cNvSpPr>
            <a:spLocks noGrp="1"/>
          </p:cNvSpPr>
          <p:nvPr>
            <p:ph type="ftr" sz="quarter" idx="11"/>
          </p:nvPr>
        </p:nvSpPr>
        <p:spPr>
          <a:xfrm>
            <a:off x="457200" y="6480969"/>
            <a:ext cx="4260056" cy="301752"/>
          </a:xfrm>
        </p:spPr>
        <p:txBody>
          <a:bodyPr/>
          <a:lstStyle/>
          <a:p>
            <a:endParaRPr lang="en-US" dirty="0"/>
          </a:p>
        </p:txBody>
      </p:sp>
      <p:sp>
        <p:nvSpPr>
          <p:cNvPr id="7" name="Slide Number Placeholder 6"/>
          <p:cNvSpPr>
            <a:spLocks noGrp="1"/>
          </p:cNvSpPr>
          <p:nvPr>
            <p:ph type="sldNum" sz="quarter" idx="12"/>
          </p:nvPr>
        </p:nvSpPr>
        <p:spPr>
          <a:xfrm>
            <a:off x="7589520" y="6480969"/>
            <a:ext cx="502920" cy="301752"/>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1D8BD707-D9CF-40AE-B4C6-C98DA3205C09}" type="datetimeFigureOut">
              <a:rPr lang="en-US" smtClean="0"/>
              <a:pPr/>
              <a:t>7/7/2017</a:t>
            </a:fld>
            <a:endParaRPr lang="en-US" dirty="0"/>
          </a:p>
        </p:txBody>
      </p:sp>
      <p:sp>
        <p:nvSpPr>
          <p:cNvPr id="8" name="Footer Placeholder 7"/>
          <p:cNvSpPr>
            <a:spLocks noGrp="1"/>
          </p:cNvSpPr>
          <p:nvPr>
            <p:ph type="ftr" sz="quarter" idx="11"/>
          </p:nvPr>
        </p:nvSpPr>
        <p:spPr>
          <a:xfrm>
            <a:off x="457200" y="6480969"/>
            <a:ext cx="4261104" cy="301752"/>
          </a:xfrm>
        </p:spPr>
        <p:txBody>
          <a:bodyPr/>
          <a:lstStyle/>
          <a:p>
            <a:endParaRPr lang="en-US" dirty="0"/>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7/7/2017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1D8BD707-D9CF-40AE-B4C6-C98DA3205C09}" type="datetimeFigureOut">
              <a:rPr lang="en-US" smtClean="0"/>
              <a:pPr/>
              <a:t>7/7/2017</a:t>
            </a:fld>
            <a:endParaRPr lang="en-US" dirty="0"/>
          </a:p>
        </p:txBody>
      </p:sp>
      <p:sp>
        <p:nvSpPr>
          <p:cNvPr id="3" name="Footer Placeholder 2"/>
          <p:cNvSpPr>
            <a:spLocks noGrp="1"/>
          </p:cNvSpPr>
          <p:nvPr>
            <p:ph type="ftr" sz="quarter" idx="11"/>
          </p:nvPr>
        </p:nvSpPr>
        <p:spPr>
          <a:xfrm>
            <a:off x="457200" y="6481890"/>
            <a:ext cx="4260056" cy="300831"/>
          </a:xfrm>
        </p:spPr>
        <p:txBody>
          <a:bodyPr/>
          <a:lstStyle/>
          <a:p>
            <a:endParaRPr lang="en-US" dirty="0"/>
          </a:p>
        </p:txBody>
      </p:sp>
      <p:sp>
        <p:nvSpPr>
          <p:cNvPr id="4" name="Slide Number Placeholder 3"/>
          <p:cNvSpPr>
            <a:spLocks noGrp="1"/>
          </p:cNvSpPr>
          <p:nvPr>
            <p:ph type="sldNum" sz="quarter" idx="12"/>
          </p:nvPr>
        </p:nvSpPr>
        <p:spPr>
          <a:xfrm>
            <a:off x="7589520" y="6480969"/>
            <a:ext cx="502920" cy="301752"/>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1D8BD707-D9CF-40AE-B4C6-C98DA3205C09}" type="datetimeFigureOut">
              <a:rPr lang="en-US" smtClean="0"/>
              <a:pPr/>
              <a:t>7/7/2017</a:t>
            </a:fld>
            <a:endParaRPr lang="en-US" dirty="0"/>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1D8BD707-D9CF-40AE-B4C6-C98DA3205C09}" type="datetimeFigureOut">
              <a:rPr lang="en-US" smtClean="0"/>
              <a:pPr/>
              <a:t>7/7/2017</a:t>
            </a:fld>
            <a:endParaRPr lang="en-US" dirty="0"/>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1D8BD707-D9CF-40AE-B4C6-C98DA3205C09}" type="datetimeFigureOut">
              <a:rPr lang="en-US" smtClean="0"/>
              <a:pPr/>
              <a:t>7/7/2017</a:t>
            </a:fld>
            <a:endParaRPr lang="en-US" dirty="0"/>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dirty="0"/>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B6F15528-21DE-4FAA-801E-634DDDAF4B2B}"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hyperlink" Target="https://en.wikipedia.org/wiki/Data_integration" TargetMode="External"/><Relationship Id="rId13" Type="http://schemas.openxmlformats.org/officeDocument/2006/relationships/hyperlink" Target="https://en.wikipedia.org/wiki/Inclusion_dependency" TargetMode="External"/><Relationship Id="rId3" Type="http://schemas.openxmlformats.org/officeDocument/2006/relationships/hyperlink" Target="https://en.wikipedia.org/wiki/Computer_file" TargetMode="External"/><Relationship Id="rId7" Type="http://schemas.openxmlformats.org/officeDocument/2006/relationships/hyperlink" Target="https://en.wikipedia.org/wiki/Data_quality" TargetMode="External"/><Relationship Id="rId12" Type="http://schemas.openxmlformats.org/officeDocument/2006/relationships/hyperlink" Target="https://en.wikipedia.org/wiki/Candidate_key" TargetMode="External"/><Relationship Id="rId2" Type="http://schemas.openxmlformats.org/officeDocument/2006/relationships/hyperlink" Target="https://en.wikipedia.org/wiki/Database" TargetMode="External"/><Relationship Id="rId1" Type="http://schemas.openxmlformats.org/officeDocument/2006/relationships/slideLayout" Target="../slideLayouts/slideLayout2.xml"/><Relationship Id="rId6" Type="http://schemas.openxmlformats.org/officeDocument/2006/relationships/hyperlink" Target="https://en.wikipedia.org/wiki/Index_term" TargetMode="External"/><Relationship Id="rId11" Type="http://schemas.openxmlformats.org/officeDocument/2006/relationships/hyperlink" Target="https://en.wikipedia.org/wiki/Frequency_distribution" TargetMode="External"/><Relationship Id="rId5" Type="http://schemas.openxmlformats.org/officeDocument/2006/relationships/hyperlink" Target="https://en.wikipedia.org/wiki/Tag_(metadata)" TargetMode="External"/><Relationship Id="rId10" Type="http://schemas.openxmlformats.org/officeDocument/2006/relationships/hyperlink" Target="https://en.wikipedia.org/wiki/Metadata" TargetMode="External"/><Relationship Id="rId4" Type="http://schemas.openxmlformats.org/officeDocument/2006/relationships/hyperlink" Target="https://en.wikipedia.org/wiki/Descriptive_statistics" TargetMode="External"/><Relationship Id="rId9" Type="http://schemas.openxmlformats.org/officeDocument/2006/relationships/hyperlink" Target="https://en.wikipedia.org/wiki/Join_(SQL)" TargetMode="External"/><Relationship Id="rId14" Type="http://schemas.openxmlformats.org/officeDocument/2006/relationships/hyperlink" Target="https://en.wikipedia.org/wiki/Functional_dependency"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PRIVACY AND PROTECTION </a:t>
            </a:r>
            <a:endParaRPr lang="en-US" dirty="0"/>
          </a:p>
        </p:txBody>
      </p:sp>
      <p:sp>
        <p:nvSpPr>
          <p:cNvPr id="3" name="Subtitle 2"/>
          <p:cNvSpPr>
            <a:spLocks noGrp="1"/>
          </p:cNvSpPr>
          <p:nvPr>
            <p:ph type="subTitle" idx="1"/>
          </p:nvPr>
        </p:nvSpPr>
        <p:spPr>
          <a:xfrm>
            <a:off x="540544" y="3810000"/>
            <a:ext cx="8062912" cy="2057400"/>
          </a:xfrm>
        </p:spPr>
        <p:txBody>
          <a:bodyPr>
            <a:normAutofit/>
          </a:bodyPr>
          <a:lstStyle/>
          <a:p>
            <a:endParaRPr lang="en-US" dirty="0" smtClean="0"/>
          </a:p>
          <a:p>
            <a:r>
              <a:rPr lang="en-US" dirty="0" smtClean="0"/>
              <a:t>The importance of protecting yourself  online and  how to do it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good password</a:t>
            </a:r>
            <a:endParaRPr lang="en-US" dirty="0"/>
          </a:p>
        </p:txBody>
      </p:sp>
      <p:sp>
        <p:nvSpPr>
          <p:cNvPr id="3" name="Content Placeholder 2"/>
          <p:cNvSpPr>
            <a:spLocks noGrp="1"/>
          </p:cNvSpPr>
          <p:nvPr>
            <p:ph idx="1"/>
          </p:nvPr>
        </p:nvSpPr>
        <p:spPr/>
        <p:txBody>
          <a:bodyPr/>
          <a:lstStyle/>
          <a:p>
            <a:r>
              <a:rPr lang="en-US" dirty="0" smtClean="0"/>
              <a:t>Make your password at least 8 character in length.</a:t>
            </a:r>
          </a:p>
          <a:p>
            <a:r>
              <a:rPr lang="en-US" dirty="0" smtClean="0"/>
              <a:t>You can actually get the best protection from a password that at least 11 characters in length.</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 and match method</a:t>
            </a:r>
            <a:endParaRPr lang="en-US" dirty="0"/>
          </a:p>
        </p:txBody>
      </p:sp>
      <p:sp>
        <p:nvSpPr>
          <p:cNvPr id="3" name="Content Placeholder 2"/>
          <p:cNvSpPr>
            <a:spLocks noGrp="1"/>
          </p:cNvSpPr>
          <p:nvPr>
            <p:ph idx="1"/>
          </p:nvPr>
        </p:nvSpPr>
        <p:spPr/>
        <p:txBody>
          <a:bodyPr/>
          <a:lstStyle/>
          <a:p>
            <a:r>
              <a:rPr lang="en-US" dirty="0" smtClean="0"/>
              <a:t>People often like to use names, place, dates and other familiar things associated with them. This can be too easy to guess , but you can make your password strong by combining 2 into one.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 cautious of what Information you display</a:t>
            </a:r>
            <a:endParaRPr lang="en-US" dirty="0"/>
          </a:p>
        </p:txBody>
      </p:sp>
      <p:sp>
        <p:nvSpPr>
          <p:cNvPr id="3" name="Content Placeholder 2"/>
          <p:cNvSpPr>
            <a:spLocks noGrp="1"/>
          </p:cNvSpPr>
          <p:nvPr>
            <p:ph idx="1"/>
          </p:nvPr>
        </p:nvSpPr>
        <p:spPr/>
        <p:txBody>
          <a:bodyPr/>
          <a:lstStyle/>
          <a:p>
            <a:pPr algn="just"/>
            <a:r>
              <a:rPr lang="en-US" dirty="0" smtClean="0"/>
              <a:t>There are many special websites (</a:t>
            </a:r>
            <a:r>
              <a:rPr lang="en-US" dirty="0" err="1" smtClean="0"/>
              <a:t>Facebook</a:t>
            </a:r>
            <a:r>
              <a:rPr lang="en-US" dirty="0" smtClean="0"/>
              <a:t>, Twitter) that allow you to create public profiles and add personal information like your date of birth.</a:t>
            </a:r>
          </a:p>
          <a:p>
            <a:pPr algn="just"/>
            <a:r>
              <a:rPr lang="en-US" dirty="0" smtClean="0"/>
              <a:t>Be fully aware of what you display to the world. Identity thieves can take </a:t>
            </a:r>
            <a:r>
              <a:rPr lang="en-US" dirty="0" err="1" smtClean="0"/>
              <a:t>littil</a:t>
            </a:r>
            <a:r>
              <a:rPr lang="en-US" dirty="0" smtClean="0"/>
              <a:t> bit of personal information displayed here to eventually access greater personal information later.</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 Weary of ODD Emails</a:t>
            </a:r>
            <a:endParaRPr lang="en-US" dirty="0"/>
          </a:p>
        </p:txBody>
      </p:sp>
      <p:sp>
        <p:nvSpPr>
          <p:cNvPr id="3" name="Content Placeholder 2"/>
          <p:cNvSpPr>
            <a:spLocks noGrp="1"/>
          </p:cNvSpPr>
          <p:nvPr>
            <p:ph idx="1"/>
          </p:nvPr>
        </p:nvSpPr>
        <p:spPr/>
        <p:txBody>
          <a:bodyPr/>
          <a:lstStyle/>
          <a:p>
            <a:pPr algn="just"/>
            <a:r>
              <a:rPr lang="en-US" dirty="0" smtClean="0"/>
              <a:t>I often receive many emails telling me that I have a package or I need to check my bank account. Then  will ask me to click a link in the email.</a:t>
            </a:r>
          </a:p>
          <a:p>
            <a:pPr algn="just"/>
            <a:r>
              <a:rPr lang="en-US" dirty="0" smtClean="0"/>
              <a:t>Never do this! It is often best to go directly to the website by typing the web address, if you are familiar with the website such as your bank and log in there.</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doing purchase Online Check for this!</a:t>
            </a:r>
            <a:endParaRPr lang="en-US" dirty="0"/>
          </a:p>
        </p:txBody>
      </p:sp>
      <p:sp>
        <p:nvSpPr>
          <p:cNvPr id="3" name="Content Placeholder 2"/>
          <p:cNvSpPr>
            <a:spLocks noGrp="1"/>
          </p:cNvSpPr>
          <p:nvPr>
            <p:ph idx="1"/>
          </p:nvPr>
        </p:nvSpPr>
        <p:spPr/>
        <p:txBody>
          <a:bodyPr/>
          <a:lstStyle/>
          <a:p>
            <a:r>
              <a:rPr lang="en-US" dirty="0" smtClean="0"/>
              <a:t>Make Sure you are in a secure section of the website.</a:t>
            </a:r>
          </a:p>
          <a:p>
            <a:r>
              <a:rPr lang="en-US" dirty="0" smtClean="0"/>
              <a:t>“http://” Should change to a “https://”</a:t>
            </a:r>
          </a:p>
          <a:p>
            <a:r>
              <a:rPr lang="en-US" dirty="0" smtClean="0"/>
              <a:t>The extra “s” stands for secure</a:t>
            </a:r>
          </a:p>
          <a:p>
            <a:pPr algn="just"/>
            <a:r>
              <a:rPr lang="en-US" dirty="0" smtClean="0"/>
              <a:t>In addition a luck or key should be represented on the lower corner of the webpage.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Attacks</a:t>
            </a:r>
            <a:endParaRPr lang="en-US" dirty="0"/>
          </a:p>
        </p:txBody>
      </p:sp>
      <p:sp>
        <p:nvSpPr>
          <p:cNvPr id="3" name="Content Placeholder 2"/>
          <p:cNvSpPr>
            <a:spLocks noGrp="1"/>
          </p:cNvSpPr>
          <p:nvPr>
            <p:ph idx="1"/>
          </p:nvPr>
        </p:nvSpPr>
        <p:spPr/>
        <p:txBody>
          <a:bodyPr/>
          <a:lstStyle/>
          <a:p>
            <a:r>
              <a:rPr lang="en-US" dirty="0" smtClean="0"/>
              <a:t>Any  action that compromises the security of information owned by an organization .</a:t>
            </a:r>
            <a:endParaRPr lang="en-US" dirty="0"/>
          </a:p>
        </p:txBody>
      </p:sp>
      <p:sp>
        <p:nvSpPr>
          <p:cNvPr id="4" name="Oval 3"/>
          <p:cNvSpPr/>
          <p:nvPr/>
        </p:nvSpPr>
        <p:spPr>
          <a:xfrm>
            <a:off x="3124200" y="3505200"/>
            <a:ext cx="27432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Attack Types</a:t>
            </a:r>
            <a:endParaRPr lang="en-US" dirty="0"/>
          </a:p>
        </p:txBody>
      </p:sp>
      <p:sp>
        <p:nvSpPr>
          <p:cNvPr id="5" name="Oval 4"/>
          <p:cNvSpPr/>
          <p:nvPr/>
        </p:nvSpPr>
        <p:spPr>
          <a:xfrm>
            <a:off x="5486400" y="5486400"/>
            <a:ext cx="27432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Active Attacks</a:t>
            </a:r>
            <a:endParaRPr lang="en-US" dirty="0"/>
          </a:p>
        </p:txBody>
      </p:sp>
      <p:sp>
        <p:nvSpPr>
          <p:cNvPr id="6" name="Oval 5"/>
          <p:cNvSpPr/>
          <p:nvPr/>
        </p:nvSpPr>
        <p:spPr>
          <a:xfrm>
            <a:off x="1143000" y="5486400"/>
            <a:ext cx="27432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Passive Attack</a:t>
            </a:r>
            <a:endParaRPr lang="en-US" dirty="0"/>
          </a:p>
        </p:txBody>
      </p:sp>
      <p:cxnSp>
        <p:nvCxnSpPr>
          <p:cNvPr id="10" name="Straight Arrow Connector 9"/>
          <p:cNvCxnSpPr>
            <a:stCxn id="4" idx="4"/>
            <a:endCxn id="6" idx="0"/>
          </p:cNvCxnSpPr>
          <p:nvPr/>
        </p:nvCxnSpPr>
        <p:spPr>
          <a:xfrm flipH="1">
            <a:off x="2514600" y="4267200"/>
            <a:ext cx="19812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4"/>
            <a:endCxn id="5" idx="0"/>
          </p:cNvCxnSpPr>
          <p:nvPr/>
        </p:nvCxnSpPr>
        <p:spPr>
          <a:xfrm>
            <a:off x="4495800" y="4267200"/>
            <a:ext cx="23622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a:t>
            </a:r>
            <a:endParaRPr lang="en-US" dirty="0"/>
          </a:p>
        </p:txBody>
      </p:sp>
      <p:graphicFrame>
        <p:nvGraphicFramePr>
          <p:cNvPr id="4" name="Content Placeholder 3"/>
          <p:cNvGraphicFramePr>
            <a:graphicFrameLocks noGrp="1"/>
          </p:cNvGraphicFramePr>
          <p:nvPr>
            <p:ph idx="1"/>
          </p:nvPr>
        </p:nvGraphicFramePr>
        <p:xfrm>
          <a:off x="0" y="1882771"/>
          <a:ext cx="9144000" cy="4822829"/>
        </p:xfrm>
        <a:graphic>
          <a:graphicData uri="http://schemas.openxmlformats.org/drawingml/2006/table">
            <a:tbl>
              <a:tblPr firstRow="1" bandRow="1">
                <a:tableStyleId>{5C22544A-7EE6-4342-B048-85BDC9FD1C3A}</a:tableStyleId>
              </a:tblPr>
              <a:tblGrid>
                <a:gridCol w="4572000"/>
                <a:gridCol w="4572000"/>
              </a:tblGrid>
              <a:tr h="525603">
                <a:tc>
                  <a:txBody>
                    <a:bodyPr/>
                    <a:lstStyle/>
                    <a:p>
                      <a:pPr algn="ctr"/>
                      <a:r>
                        <a:rPr lang="en-US" dirty="0" smtClean="0"/>
                        <a:t>Passive Attacks</a:t>
                      </a:r>
                      <a:endParaRPr lang="en-US" dirty="0"/>
                    </a:p>
                  </a:txBody>
                  <a:tcPr/>
                </a:tc>
                <a:tc>
                  <a:txBody>
                    <a:bodyPr/>
                    <a:lstStyle/>
                    <a:p>
                      <a:pPr algn="ctr"/>
                      <a:r>
                        <a:rPr lang="en-US" dirty="0" smtClean="0"/>
                        <a:t>Active Attacks</a:t>
                      </a:r>
                      <a:endParaRPr lang="en-US" dirty="0"/>
                    </a:p>
                  </a:txBody>
                  <a:tcPr/>
                </a:tc>
              </a:tr>
              <a:tr h="1296007">
                <a:tc>
                  <a:txBody>
                    <a:bodyPr/>
                    <a:lstStyle/>
                    <a:p>
                      <a:pPr algn="just"/>
                      <a:r>
                        <a:rPr lang="en-US" dirty="0" smtClean="0"/>
                        <a:t>1. Attempt</a:t>
                      </a:r>
                      <a:r>
                        <a:rPr lang="en-US" baseline="0" dirty="0" smtClean="0"/>
                        <a:t> to learn a make use of information from the system but does not attack the system resources.</a:t>
                      </a:r>
                      <a:endParaRPr lang="en-US" dirty="0"/>
                    </a:p>
                  </a:txBody>
                  <a:tcPr/>
                </a:tc>
                <a:tc>
                  <a:txBody>
                    <a:bodyPr/>
                    <a:lstStyle/>
                    <a:p>
                      <a:r>
                        <a:rPr lang="en-US" dirty="0" smtClean="0"/>
                        <a:t>1. Attempt to alter the system resources or affect their</a:t>
                      </a:r>
                      <a:r>
                        <a:rPr lang="en-US" baseline="0" dirty="0" smtClean="0"/>
                        <a:t> operation.</a:t>
                      </a:r>
                      <a:endParaRPr lang="en-US" dirty="0"/>
                    </a:p>
                  </a:txBody>
                  <a:tcPr/>
                </a:tc>
              </a:tr>
              <a:tr h="525603">
                <a:tc>
                  <a:txBody>
                    <a:bodyPr/>
                    <a:lstStyle/>
                    <a:p>
                      <a:r>
                        <a:rPr lang="en-US" dirty="0" smtClean="0"/>
                        <a:t>2. Caves dropping Or transmissions</a:t>
                      </a:r>
                      <a:endParaRPr lang="en-US" dirty="0"/>
                    </a:p>
                  </a:txBody>
                  <a:tcPr/>
                </a:tc>
                <a:tc>
                  <a:txBody>
                    <a:bodyPr/>
                    <a:lstStyle/>
                    <a:p>
                      <a:r>
                        <a:rPr lang="en-US" dirty="0" smtClean="0"/>
                        <a:t>2. Modification of data stream</a:t>
                      </a:r>
                      <a:endParaRPr lang="en-US" dirty="0"/>
                    </a:p>
                  </a:txBody>
                  <a:tcPr/>
                </a:tc>
              </a:tr>
              <a:tr h="525603">
                <a:tc>
                  <a:txBody>
                    <a:bodyPr/>
                    <a:lstStyle/>
                    <a:p>
                      <a:r>
                        <a:rPr lang="en-US" dirty="0" smtClean="0"/>
                        <a:t>3. Monitoring of transmission </a:t>
                      </a:r>
                      <a:endParaRPr lang="en-US" dirty="0"/>
                    </a:p>
                  </a:txBody>
                  <a:tcPr/>
                </a:tc>
                <a:tc>
                  <a:txBody>
                    <a:bodyPr/>
                    <a:lstStyle/>
                    <a:p>
                      <a:r>
                        <a:rPr lang="en-US" dirty="0" smtClean="0"/>
                        <a:t>3. Creation of a false stream</a:t>
                      </a:r>
                      <a:endParaRPr lang="en-US" dirty="0"/>
                    </a:p>
                  </a:txBody>
                  <a:tcPr/>
                </a:tc>
              </a:tr>
              <a:tr h="525603">
                <a:tc>
                  <a:txBody>
                    <a:bodyPr/>
                    <a:lstStyle/>
                    <a:p>
                      <a:r>
                        <a:rPr lang="en-US" dirty="0" smtClean="0"/>
                        <a:t>4. Difficult</a:t>
                      </a:r>
                      <a:r>
                        <a:rPr lang="en-US" baseline="0" dirty="0" smtClean="0"/>
                        <a:t> to detect </a:t>
                      </a:r>
                      <a:endParaRPr lang="en-US" dirty="0"/>
                    </a:p>
                  </a:txBody>
                  <a:tcPr/>
                </a:tc>
                <a:tc>
                  <a:txBody>
                    <a:bodyPr/>
                    <a:lstStyle/>
                    <a:p>
                      <a:r>
                        <a:rPr lang="en-US" dirty="0" smtClean="0"/>
                        <a:t>4. Difficult to prevent</a:t>
                      </a:r>
                      <a:endParaRPr lang="en-US" dirty="0"/>
                    </a:p>
                  </a:txBody>
                  <a:tcPr/>
                </a:tc>
              </a:tr>
              <a:tr h="525603">
                <a:tc>
                  <a:txBody>
                    <a:bodyPr/>
                    <a:lstStyle/>
                    <a:p>
                      <a:r>
                        <a:rPr lang="en-US" dirty="0" smtClean="0"/>
                        <a:t>5. Feasible to prevent</a:t>
                      </a:r>
                      <a:r>
                        <a:rPr lang="en-US" baseline="0" dirty="0" smtClean="0"/>
                        <a:t> by means of encryption.</a:t>
                      </a:r>
                      <a:endParaRPr lang="en-US" dirty="0"/>
                    </a:p>
                  </a:txBody>
                  <a:tcPr/>
                </a:tc>
                <a:tc>
                  <a:txBody>
                    <a:bodyPr/>
                    <a:lstStyle/>
                    <a:p>
                      <a:r>
                        <a:rPr lang="en-US" dirty="0" smtClean="0"/>
                        <a:t>5. Goal is to detect.</a:t>
                      </a:r>
                      <a:endParaRPr lang="en-US" dirty="0"/>
                    </a:p>
                  </a:txBody>
                  <a:tcPr/>
                </a:tc>
              </a:tr>
              <a:tr h="784330">
                <a:tc>
                  <a:txBody>
                    <a:bodyPr/>
                    <a:lstStyle/>
                    <a:p>
                      <a:r>
                        <a:rPr lang="en-US" dirty="0" smtClean="0"/>
                        <a:t>6. </a:t>
                      </a:r>
                      <a:r>
                        <a:rPr lang="en-US" u="sng" dirty="0" smtClean="0"/>
                        <a:t>Types</a:t>
                      </a:r>
                      <a:r>
                        <a:rPr lang="en-US" dirty="0" smtClean="0"/>
                        <a:t>:</a:t>
                      </a:r>
                      <a:r>
                        <a:rPr lang="en-US" baseline="0" dirty="0" smtClean="0"/>
                        <a:t> </a:t>
                      </a:r>
                      <a:r>
                        <a:rPr lang="en-US" dirty="0" smtClean="0"/>
                        <a:t>Release of message contents</a:t>
                      </a:r>
                      <a:r>
                        <a:rPr lang="en-US" baseline="0" dirty="0" smtClean="0"/>
                        <a:t>, traffic analysis.</a:t>
                      </a:r>
                      <a:endParaRPr lang="en-US" dirty="0"/>
                    </a:p>
                  </a:txBody>
                  <a:tcPr/>
                </a:tc>
                <a:tc>
                  <a:txBody>
                    <a:bodyPr/>
                    <a:lstStyle/>
                    <a:p>
                      <a:r>
                        <a:rPr lang="en-US" dirty="0" smtClean="0"/>
                        <a:t>6.</a:t>
                      </a:r>
                      <a:r>
                        <a:rPr lang="en-US" u="sng" dirty="0" smtClean="0"/>
                        <a:t>Types</a:t>
                      </a:r>
                      <a:r>
                        <a:rPr lang="en-US" dirty="0" smtClean="0"/>
                        <a:t> : Masquerades, reply, modification of message</a:t>
                      </a:r>
                      <a:endParaRPr lang="en-US" dirty="0"/>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7494"/>
            <a:ext cx="9144000" cy="1399032"/>
          </a:xfrm>
        </p:spPr>
        <p:txBody>
          <a:bodyPr>
            <a:normAutofit/>
          </a:bodyPr>
          <a:lstStyle/>
          <a:p>
            <a:r>
              <a:rPr lang="en-US" sz="3200" dirty="0" smtClean="0">
                <a:latin typeface="Times New Roman" pitchFamily="18" charset="0"/>
                <a:cs typeface="Times New Roman" pitchFamily="18" charset="0"/>
              </a:rPr>
              <a:t>Passive attack type 1(Release of message content)</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a:t>
            </a: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(telephonic conversation, email, file)</a:t>
            </a:r>
            <a:endParaRPr lang="en-US" sz="1800" dirty="0">
              <a:latin typeface="Times New Roman" pitchFamily="18" charset="0"/>
              <a:cs typeface="Times New Roman" pitchFamily="18" charset="0"/>
            </a:endParaRPr>
          </a:p>
        </p:txBody>
      </p:sp>
      <p:sp>
        <p:nvSpPr>
          <p:cNvPr id="4" name="Cloud Callout 3"/>
          <p:cNvSpPr/>
          <p:nvPr/>
        </p:nvSpPr>
        <p:spPr>
          <a:xfrm>
            <a:off x="3124200" y="3581400"/>
            <a:ext cx="2743200" cy="16764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Internet </a:t>
            </a:r>
            <a:endParaRPr lang="en-US" dirty="0"/>
          </a:p>
        </p:txBody>
      </p:sp>
      <p:sp>
        <p:nvSpPr>
          <p:cNvPr id="5" name="Flowchart: Alternate Process 4"/>
          <p:cNvSpPr/>
          <p:nvPr/>
        </p:nvSpPr>
        <p:spPr>
          <a:xfrm>
            <a:off x="685800" y="4114800"/>
            <a:ext cx="1600200" cy="8382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Sender</a:t>
            </a:r>
            <a:endParaRPr lang="en-US" dirty="0"/>
          </a:p>
        </p:txBody>
      </p:sp>
      <p:sp>
        <p:nvSpPr>
          <p:cNvPr id="6" name="Flowchart: Alternate Process 5"/>
          <p:cNvSpPr/>
          <p:nvPr/>
        </p:nvSpPr>
        <p:spPr>
          <a:xfrm>
            <a:off x="6705600" y="4191000"/>
            <a:ext cx="1600200" cy="8382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Receiver</a:t>
            </a:r>
            <a:endParaRPr lang="en-US" dirty="0"/>
          </a:p>
        </p:txBody>
      </p:sp>
      <p:cxnSp>
        <p:nvCxnSpPr>
          <p:cNvPr id="8" name="Straight Arrow Connector 7"/>
          <p:cNvCxnSpPr>
            <a:stCxn id="5" idx="3"/>
          </p:cNvCxnSpPr>
          <p:nvPr/>
        </p:nvCxnSpPr>
        <p:spPr>
          <a:xfrm>
            <a:off x="2286000" y="4533900"/>
            <a:ext cx="4343400"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Curved Connector 9"/>
          <p:cNvCxnSpPr>
            <a:stCxn id="4" idx="0"/>
            <a:endCxn id="20" idx="1"/>
          </p:cNvCxnSpPr>
          <p:nvPr/>
        </p:nvCxnSpPr>
        <p:spPr>
          <a:xfrm rot="10800000" flipH="1">
            <a:off x="3132708" y="2476500"/>
            <a:ext cx="1591691" cy="1943100"/>
          </a:xfrm>
          <a:prstGeom prst="curvedConnector3">
            <a:avLst>
              <a:gd name="adj1" fmla="val -14897"/>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Flowchart: Alternate Process 17"/>
          <p:cNvSpPr/>
          <p:nvPr/>
        </p:nvSpPr>
        <p:spPr>
          <a:xfrm>
            <a:off x="762000" y="4114800"/>
            <a:ext cx="1600200" cy="8382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Sender</a:t>
            </a:r>
            <a:endParaRPr lang="en-US" dirty="0"/>
          </a:p>
        </p:txBody>
      </p:sp>
      <p:sp>
        <p:nvSpPr>
          <p:cNvPr id="19" name="Flowchart: Alternate Process 18"/>
          <p:cNvSpPr/>
          <p:nvPr/>
        </p:nvSpPr>
        <p:spPr>
          <a:xfrm>
            <a:off x="6781800" y="4191000"/>
            <a:ext cx="1600200" cy="8382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Receiver</a:t>
            </a:r>
            <a:endParaRPr lang="en-US" dirty="0"/>
          </a:p>
        </p:txBody>
      </p:sp>
      <p:sp>
        <p:nvSpPr>
          <p:cNvPr id="20" name="Rounded Rectangle 19"/>
          <p:cNvSpPr/>
          <p:nvPr/>
        </p:nvSpPr>
        <p:spPr>
          <a:xfrm>
            <a:off x="4724400" y="2362200"/>
            <a:ext cx="3200400"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itchFamily="18" charset="0"/>
                <a:cs typeface="Times New Roman" pitchFamily="18" charset="0"/>
              </a:rPr>
              <a:t>3</a:t>
            </a:r>
            <a:r>
              <a:rPr lang="en-US" baseline="30000" dirty="0" smtClean="0">
                <a:latin typeface="Times New Roman" pitchFamily="18" charset="0"/>
                <a:cs typeface="Times New Roman" pitchFamily="18" charset="0"/>
              </a:rPr>
              <a:t>rd</a:t>
            </a:r>
            <a:r>
              <a:rPr lang="en-US" dirty="0" smtClean="0">
                <a:latin typeface="Times New Roman" pitchFamily="18" charset="0"/>
                <a:cs typeface="Times New Roman" pitchFamily="18" charset="0"/>
              </a:rPr>
              <a:t> Party (Reading Content)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Passive attack type 2(Traffic analysis)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a:t>
            </a:r>
          </a:p>
          <a:p>
            <a:pPr>
              <a:buNone/>
            </a:pPr>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(Location and identity of hosts , frequency and length of messages=&gt; nature of communication) </a:t>
            </a:r>
            <a:endParaRPr lang="en-US" sz="1600" dirty="0">
              <a:latin typeface="Times New Roman" pitchFamily="18" charset="0"/>
              <a:cs typeface="Times New Roman" pitchFamily="18" charset="0"/>
            </a:endParaRPr>
          </a:p>
        </p:txBody>
      </p:sp>
      <p:cxnSp>
        <p:nvCxnSpPr>
          <p:cNvPr id="4" name="Straight Arrow Connector 3"/>
          <p:cNvCxnSpPr/>
          <p:nvPr/>
        </p:nvCxnSpPr>
        <p:spPr>
          <a:xfrm>
            <a:off x="2286000" y="4533900"/>
            <a:ext cx="4343400"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Curved Connector 4"/>
          <p:cNvCxnSpPr>
            <a:endCxn id="11" idx="1"/>
          </p:cNvCxnSpPr>
          <p:nvPr/>
        </p:nvCxnSpPr>
        <p:spPr>
          <a:xfrm rot="5400000" flipH="1" flipV="1">
            <a:off x="2838450" y="2838450"/>
            <a:ext cx="2247900" cy="12192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 name="Cloud Callout 5"/>
          <p:cNvSpPr/>
          <p:nvPr/>
        </p:nvSpPr>
        <p:spPr>
          <a:xfrm>
            <a:off x="3200400" y="3581400"/>
            <a:ext cx="2743200" cy="16764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Internet </a:t>
            </a:r>
            <a:endParaRPr lang="en-US" dirty="0"/>
          </a:p>
        </p:txBody>
      </p:sp>
      <p:sp>
        <p:nvSpPr>
          <p:cNvPr id="7" name="Flowchart: Alternate Process 6"/>
          <p:cNvSpPr/>
          <p:nvPr/>
        </p:nvSpPr>
        <p:spPr>
          <a:xfrm>
            <a:off x="762000" y="4114800"/>
            <a:ext cx="1600200" cy="8382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Sender</a:t>
            </a:r>
            <a:endParaRPr lang="en-US" dirty="0"/>
          </a:p>
        </p:txBody>
      </p:sp>
      <p:sp>
        <p:nvSpPr>
          <p:cNvPr id="8" name="Flowchart: Alternate Process 7"/>
          <p:cNvSpPr/>
          <p:nvPr/>
        </p:nvSpPr>
        <p:spPr>
          <a:xfrm>
            <a:off x="6781800" y="4191000"/>
            <a:ext cx="1600200" cy="8382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Receiver</a:t>
            </a:r>
            <a:endParaRPr lang="en-US" dirty="0"/>
          </a:p>
        </p:txBody>
      </p:sp>
      <p:sp>
        <p:nvSpPr>
          <p:cNvPr id="11" name="Rounded Rectangle 10"/>
          <p:cNvSpPr/>
          <p:nvPr/>
        </p:nvSpPr>
        <p:spPr>
          <a:xfrm>
            <a:off x="4572000" y="2133600"/>
            <a:ext cx="4038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itchFamily="18" charset="0"/>
                <a:cs typeface="Times New Roman" pitchFamily="18" charset="0"/>
              </a:rPr>
              <a:t>3</a:t>
            </a:r>
            <a:r>
              <a:rPr lang="en-US" baseline="30000" dirty="0" smtClean="0">
                <a:latin typeface="Times New Roman" pitchFamily="18" charset="0"/>
                <a:cs typeface="Times New Roman" pitchFamily="18" charset="0"/>
              </a:rPr>
              <a:t>rd</a:t>
            </a:r>
            <a:r>
              <a:rPr lang="en-US" dirty="0" smtClean="0">
                <a:latin typeface="Times New Roman" pitchFamily="18" charset="0"/>
                <a:cs typeface="Times New Roman" pitchFamily="18" charset="0"/>
              </a:rPr>
              <a:t> party(Observing pattern of messages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Active attack type1(Masquerade)</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981200"/>
            <a:ext cx="8229600" cy="4572000"/>
          </a:xfrm>
        </p:spPr>
        <p:txBody>
          <a:bodyPr>
            <a:normAutofit/>
          </a:bodyPr>
          <a:lstStyle/>
          <a:p>
            <a:pPr>
              <a:buNone/>
            </a:pPr>
            <a:endParaRPr lang="en-US" sz="1400" dirty="0" smtClean="0">
              <a:latin typeface="Times New Roman" pitchFamily="18" charset="0"/>
              <a:cs typeface="Times New Roman" pitchFamily="18" charset="0"/>
            </a:endParaRPr>
          </a:p>
          <a:p>
            <a:pPr>
              <a:buNone/>
            </a:pPr>
            <a:endParaRPr lang="en-US" sz="1400" dirty="0" smtClean="0">
              <a:latin typeface="Times New Roman" pitchFamily="18" charset="0"/>
              <a:cs typeface="Times New Roman" pitchFamily="18" charset="0"/>
            </a:endParaRPr>
          </a:p>
          <a:p>
            <a:pPr>
              <a:buNone/>
            </a:pPr>
            <a:endParaRPr lang="en-US"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						</a:t>
            </a:r>
          </a:p>
        </p:txBody>
      </p:sp>
      <p:sp>
        <p:nvSpPr>
          <p:cNvPr id="6" name="Cloud Callout 5"/>
          <p:cNvSpPr/>
          <p:nvPr/>
        </p:nvSpPr>
        <p:spPr>
          <a:xfrm>
            <a:off x="3200400" y="3581400"/>
            <a:ext cx="2743200" cy="16764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Internet </a:t>
            </a:r>
            <a:endParaRPr lang="en-US" dirty="0"/>
          </a:p>
        </p:txBody>
      </p:sp>
      <p:sp>
        <p:nvSpPr>
          <p:cNvPr id="7" name="Flowchart: Alternate Process 6"/>
          <p:cNvSpPr/>
          <p:nvPr/>
        </p:nvSpPr>
        <p:spPr>
          <a:xfrm>
            <a:off x="762000" y="4114800"/>
            <a:ext cx="1600200" cy="8382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Actual Sender</a:t>
            </a:r>
            <a:endParaRPr lang="en-US" dirty="0"/>
          </a:p>
        </p:txBody>
      </p:sp>
      <p:sp>
        <p:nvSpPr>
          <p:cNvPr id="8" name="Flowchart: Alternate Process 7"/>
          <p:cNvSpPr/>
          <p:nvPr/>
        </p:nvSpPr>
        <p:spPr>
          <a:xfrm>
            <a:off x="6781800" y="4191000"/>
            <a:ext cx="1600200" cy="8382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Receiver</a:t>
            </a:r>
            <a:endParaRPr lang="en-US" dirty="0"/>
          </a:p>
        </p:txBody>
      </p:sp>
      <p:sp>
        <p:nvSpPr>
          <p:cNvPr id="9" name="Rectangle 8"/>
          <p:cNvSpPr/>
          <p:nvPr/>
        </p:nvSpPr>
        <p:spPr>
          <a:xfrm>
            <a:off x="4191000" y="2209800"/>
            <a:ext cx="4191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3</a:t>
            </a:r>
            <a:r>
              <a:rPr lang="en-US" baseline="30000" dirty="0" smtClean="0">
                <a:latin typeface="Times New Roman" pitchFamily="18" charset="0"/>
                <a:cs typeface="Times New Roman" pitchFamily="18" charset="0"/>
              </a:rPr>
              <a:t>rd</a:t>
            </a:r>
            <a:r>
              <a:rPr lang="en-US" dirty="0" smtClean="0">
                <a:latin typeface="Times New Roman" pitchFamily="18" charset="0"/>
                <a:cs typeface="Times New Roman" pitchFamily="18" charset="0"/>
              </a:rPr>
              <a:t> party (behaving as actual sender)</a:t>
            </a:r>
          </a:p>
          <a:p>
            <a:pPr>
              <a:buNone/>
            </a:pPr>
            <a:r>
              <a:rPr lang="en-US" dirty="0" smtClean="0">
                <a:latin typeface="Times New Roman" pitchFamily="18" charset="0"/>
                <a:cs typeface="Times New Roman" pitchFamily="18" charset="0"/>
              </a:rPr>
              <a:t>             	(Pretends to be different entity)</a:t>
            </a:r>
          </a:p>
          <a:p>
            <a:pPr algn="ctr"/>
            <a:endParaRPr lang="en-US" dirty="0"/>
          </a:p>
        </p:txBody>
      </p:sp>
      <p:cxnSp>
        <p:nvCxnSpPr>
          <p:cNvPr id="13" name="Curved Connector 12"/>
          <p:cNvCxnSpPr>
            <a:stCxn id="9" idx="1"/>
            <a:endCxn id="8" idx="1"/>
          </p:cNvCxnSpPr>
          <p:nvPr/>
        </p:nvCxnSpPr>
        <p:spPr>
          <a:xfrm rot="10800000" flipH="1" flipV="1">
            <a:off x="4191000" y="2552700"/>
            <a:ext cx="2590800" cy="2057400"/>
          </a:xfrm>
          <a:prstGeom prst="curvedConnector3">
            <a:avLst>
              <a:gd name="adj1" fmla="val -8824"/>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pic>
        <p:nvPicPr>
          <p:cNvPr id="4" name="Content Placeholder 3" descr="online-business-transaction-illustration-line-isolated-white-background-64339705.jpg"/>
          <p:cNvPicPr>
            <a:picLocks noGrp="1" noChangeAspect="1"/>
          </p:cNvPicPr>
          <p:nvPr>
            <p:ph idx="1"/>
          </p:nvPr>
        </p:nvPicPr>
        <p:blipFill>
          <a:blip r:embed="rId2" cstate="print"/>
          <a:stretch>
            <a:fillRect/>
          </a:stretch>
        </p:blipFill>
        <p:spPr>
          <a:xfrm>
            <a:off x="3048000" y="4191000"/>
            <a:ext cx="3048000" cy="1882775"/>
          </a:xfrm>
        </p:spPr>
      </p:pic>
      <p:sp>
        <p:nvSpPr>
          <p:cNvPr id="5" name="Rectangle 4"/>
          <p:cNvSpPr/>
          <p:nvPr/>
        </p:nvSpPr>
        <p:spPr>
          <a:xfrm>
            <a:off x="685800" y="1981200"/>
            <a:ext cx="8001000" cy="3416320"/>
          </a:xfrm>
          <a:prstGeom prst="rect">
            <a:avLst/>
          </a:prstGeom>
        </p:spPr>
        <p:txBody>
          <a:bodyPr wrap="square">
            <a:spAutoFit/>
          </a:bodyPr>
          <a:lstStyle/>
          <a:p>
            <a:r>
              <a:rPr lang="en-US" sz="3600" dirty="0" smtClean="0">
                <a:latin typeface="Times New Roman" pitchFamily="18" charset="0"/>
                <a:cs typeface="Times New Roman" pitchFamily="18" charset="0"/>
              </a:rPr>
              <a:t>There are many things you can do online from entertaining yourself all the way up to completing business transaction. </a:t>
            </a:r>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latin typeface="Times New Roman" pitchFamily="18" charset="0"/>
                <a:cs typeface="Times New Roman" pitchFamily="18" charset="0"/>
              </a:rPr>
              <a:t>Active attack type2(Replay)</a:t>
            </a:r>
            <a:endParaRPr lang="en-US" dirty="0"/>
          </a:p>
        </p:txBody>
      </p:sp>
      <p:sp>
        <p:nvSpPr>
          <p:cNvPr id="3" name="Content Placeholder 2"/>
          <p:cNvSpPr>
            <a:spLocks noGrp="1"/>
          </p:cNvSpPr>
          <p:nvPr>
            <p:ph idx="1"/>
          </p:nvPr>
        </p:nvSpPr>
        <p:spPr/>
        <p:txBody>
          <a:bodyPr/>
          <a:lstStyle/>
          <a:p>
            <a:pPr>
              <a:buNone/>
            </a:pPr>
            <a:endParaRPr lang="en-US" dirty="0"/>
          </a:p>
        </p:txBody>
      </p:sp>
      <p:cxnSp>
        <p:nvCxnSpPr>
          <p:cNvPr id="5" name="Curved Connector 4"/>
          <p:cNvCxnSpPr/>
          <p:nvPr/>
        </p:nvCxnSpPr>
        <p:spPr>
          <a:xfrm rot="5400000" flipH="1" flipV="1">
            <a:off x="3276600" y="3048000"/>
            <a:ext cx="1600200" cy="14478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6" name="Cloud Callout 5"/>
          <p:cNvSpPr/>
          <p:nvPr/>
        </p:nvSpPr>
        <p:spPr>
          <a:xfrm>
            <a:off x="3200400" y="3581400"/>
            <a:ext cx="2743200" cy="16764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Internet </a:t>
            </a:r>
            <a:endParaRPr lang="en-US" dirty="0"/>
          </a:p>
        </p:txBody>
      </p:sp>
      <p:sp>
        <p:nvSpPr>
          <p:cNvPr id="7" name="Flowchart: Alternate Process 6"/>
          <p:cNvSpPr/>
          <p:nvPr/>
        </p:nvSpPr>
        <p:spPr>
          <a:xfrm>
            <a:off x="762000" y="4114800"/>
            <a:ext cx="1600200" cy="8382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Sender</a:t>
            </a:r>
            <a:endParaRPr lang="en-US" dirty="0"/>
          </a:p>
        </p:txBody>
      </p:sp>
      <p:sp>
        <p:nvSpPr>
          <p:cNvPr id="8" name="Flowchart: Alternate Process 7"/>
          <p:cNvSpPr/>
          <p:nvPr/>
        </p:nvSpPr>
        <p:spPr>
          <a:xfrm>
            <a:off x="6781800" y="4191000"/>
            <a:ext cx="1600200" cy="8382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Receiver</a:t>
            </a:r>
            <a:endParaRPr lang="en-US" dirty="0"/>
          </a:p>
        </p:txBody>
      </p:sp>
      <p:sp>
        <p:nvSpPr>
          <p:cNvPr id="9" name="Flowchart: Alternate Process 8"/>
          <p:cNvSpPr/>
          <p:nvPr/>
        </p:nvSpPr>
        <p:spPr>
          <a:xfrm>
            <a:off x="4038600" y="2286000"/>
            <a:ext cx="4038600" cy="6858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itchFamily="18" charset="0"/>
                <a:cs typeface="Times New Roman" pitchFamily="18" charset="0"/>
              </a:rPr>
              <a:t>3</a:t>
            </a:r>
            <a:r>
              <a:rPr lang="en-US" baseline="30000" dirty="0" smtClean="0">
                <a:latin typeface="Times New Roman" pitchFamily="18" charset="0"/>
                <a:cs typeface="Times New Roman" pitchFamily="18" charset="0"/>
              </a:rPr>
              <a:t>rd</a:t>
            </a:r>
            <a:r>
              <a:rPr lang="en-US" dirty="0" smtClean="0">
                <a:latin typeface="Times New Roman" pitchFamily="18" charset="0"/>
                <a:cs typeface="Times New Roman" pitchFamily="18" charset="0"/>
              </a:rPr>
              <a:t> party(capture message from sender, later reply message to receiver</a:t>
            </a:r>
            <a:endParaRPr lang="en-US" dirty="0">
              <a:latin typeface="Times New Roman" pitchFamily="18" charset="0"/>
              <a:cs typeface="Times New Roman" pitchFamily="18" charset="0"/>
            </a:endParaRPr>
          </a:p>
        </p:txBody>
      </p:sp>
      <p:cxnSp>
        <p:nvCxnSpPr>
          <p:cNvPr id="11" name="Straight Arrow Connector 10"/>
          <p:cNvCxnSpPr>
            <a:stCxn id="7" idx="3"/>
            <a:endCxn id="8" idx="1"/>
          </p:cNvCxnSpPr>
          <p:nvPr/>
        </p:nvCxnSpPr>
        <p:spPr>
          <a:xfrm>
            <a:off x="2362200" y="4533900"/>
            <a:ext cx="4419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urved Connector 13"/>
          <p:cNvCxnSpPr/>
          <p:nvPr/>
        </p:nvCxnSpPr>
        <p:spPr>
          <a:xfrm>
            <a:off x="4953000" y="2971800"/>
            <a:ext cx="1828800" cy="1447800"/>
          </a:xfrm>
          <a:prstGeom prst="curvedConnector3">
            <a:avLst>
              <a:gd name="adj1" fmla="val 20139"/>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latin typeface="Times New Roman" pitchFamily="18" charset="0"/>
                <a:cs typeface="Times New Roman" pitchFamily="18" charset="0"/>
              </a:rPr>
              <a:t>Active attack type3(Modification of message)</a:t>
            </a:r>
            <a:endParaRPr lang="en-US" dirty="0"/>
          </a:p>
        </p:txBody>
      </p:sp>
      <p:sp>
        <p:nvSpPr>
          <p:cNvPr id="3" name="Content Placeholder 2"/>
          <p:cNvSpPr>
            <a:spLocks noGrp="1"/>
          </p:cNvSpPr>
          <p:nvPr>
            <p:ph idx="1"/>
          </p:nvPr>
        </p:nvSpPr>
        <p:spPr/>
        <p:txBody>
          <a:bodyPr/>
          <a:lstStyle/>
          <a:p>
            <a:pPr>
              <a:buNone/>
            </a:pPr>
            <a:endParaRPr lang="en-US" dirty="0"/>
          </a:p>
        </p:txBody>
      </p:sp>
      <p:cxnSp>
        <p:nvCxnSpPr>
          <p:cNvPr id="9" name="Curved Connector 8"/>
          <p:cNvCxnSpPr/>
          <p:nvPr/>
        </p:nvCxnSpPr>
        <p:spPr>
          <a:xfrm rot="5400000" flipH="1" flipV="1">
            <a:off x="3276600" y="3048000"/>
            <a:ext cx="1600200" cy="14478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Cloud Callout 9"/>
          <p:cNvSpPr/>
          <p:nvPr/>
        </p:nvSpPr>
        <p:spPr>
          <a:xfrm>
            <a:off x="3200400" y="3581400"/>
            <a:ext cx="2743200" cy="16764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Internet </a:t>
            </a:r>
            <a:endParaRPr lang="en-US" dirty="0"/>
          </a:p>
        </p:txBody>
      </p:sp>
      <p:sp>
        <p:nvSpPr>
          <p:cNvPr id="11" name="Flowchart: Alternate Process 10"/>
          <p:cNvSpPr/>
          <p:nvPr/>
        </p:nvSpPr>
        <p:spPr>
          <a:xfrm>
            <a:off x="762000" y="4114800"/>
            <a:ext cx="1600200" cy="8382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Sender</a:t>
            </a:r>
            <a:endParaRPr lang="en-US" dirty="0"/>
          </a:p>
        </p:txBody>
      </p:sp>
      <p:sp>
        <p:nvSpPr>
          <p:cNvPr id="12" name="Flowchart: Alternate Process 11"/>
          <p:cNvSpPr/>
          <p:nvPr/>
        </p:nvSpPr>
        <p:spPr>
          <a:xfrm>
            <a:off x="6781800" y="4191000"/>
            <a:ext cx="1600200" cy="8382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Receiver</a:t>
            </a:r>
            <a:endParaRPr lang="en-US" dirty="0"/>
          </a:p>
        </p:txBody>
      </p:sp>
      <p:sp>
        <p:nvSpPr>
          <p:cNvPr id="13" name="Flowchart: Alternate Process 12"/>
          <p:cNvSpPr/>
          <p:nvPr/>
        </p:nvSpPr>
        <p:spPr>
          <a:xfrm>
            <a:off x="4038600" y="2286000"/>
            <a:ext cx="4038600" cy="6858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itchFamily="18" charset="0"/>
                <a:cs typeface="Times New Roman" pitchFamily="18" charset="0"/>
              </a:rPr>
              <a:t>3</a:t>
            </a:r>
            <a:r>
              <a:rPr lang="en-US" baseline="30000" dirty="0" smtClean="0">
                <a:latin typeface="Times New Roman" pitchFamily="18" charset="0"/>
                <a:cs typeface="Times New Roman" pitchFamily="18" charset="0"/>
              </a:rPr>
              <a:t>rd</a:t>
            </a:r>
            <a:r>
              <a:rPr lang="en-US" dirty="0" smtClean="0">
                <a:latin typeface="Times New Roman" pitchFamily="18" charset="0"/>
                <a:cs typeface="Times New Roman" pitchFamily="18" charset="0"/>
              </a:rPr>
              <a:t> party(Modified message from sender to receiver) delaying or recording</a:t>
            </a:r>
            <a:endParaRPr lang="en-US" dirty="0">
              <a:latin typeface="Times New Roman" pitchFamily="18" charset="0"/>
              <a:cs typeface="Times New Roman" pitchFamily="18" charset="0"/>
            </a:endParaRPr>
          </a:p>
        </p:txBody>
      </p:sp>
      <p:cxnSp>
        <p:nvCxnSpPr>
          <p:cNvPr id="14" name="Straight Arrow Connector 13"/>
          <p:cNvCxnSpPr>
            <a:stCxn id="11" idx="3"/>
            <a:endCxn id="12" idx="1"/>
          </p:cNvCxnSpPr>
          <p:nvPr/>
        </p:nvCxnSpPr>
        <p:spPr>
          <a:xfrm>
            <a:off x="2362200" y="4533900"/>
            <a:ext cx="4419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Curved Connector 14"/>
          <p:cNvCxnSpPr/>
          <p:nvPr/>
        </p:nvCxnSpPr>
        <p:spPr>
          <a:xfrm>
            <a:off x="4953000" y="2971800"/>
            <a:ext cx="1828800" cy="1447800"/>
          </a:xfrm>
          <a:prstGeom prst="curvedConnector3">
            <a:avLst>
              <a:gd name="adj1" fmla="val 20139"/>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Active attack type3(Denial of service)</a:t>
            </a:r>
            <a:endParaRPr lang="en-US" sz="3600" dirty="0"/>
          </a:p>
        </p:txBody>
      </p:sp>
      <p:sp>
        <p:nvSpPr>
          <p:cNvPr id="3" name="Content Placeholder 2"/>
          <p:cNvSpPr>
            <a:spLocks noGrp="1"/>
          </p:cNvSpPr>
          <p:nvPr>
            <p:ph idx="1"/>
          </p:nvPr>
        </p:nvSpPr>
        <p:spPr/>
        <p:txBody>
          <a:bodyPr>
            <a:normAutofit/>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(Disruption entire network by disabling or overloading it with messages to degrade performance)</a:t>
            </a:r>
          </a:p>
          <a:p>
            <a:pPr>
              <a:buNone/>
            </a:pPr>
            <a:endParaRPr lang="en-US" dirty="0"/>
          </a:p>
        </p:txBody>
      </p:sp>
      <p:sp>
        <p:nvSpPr>
          <p:cNvPr id="4" name="Cloud Callout 3"/>
          <p:cNvSpPr/>
          <p:nvPr/>
        </p:nvSpPr>
        <p:spPr>
          <a:xfrm>
            <a:off x="3200400" y="3581400"/>
            <a:ext cx="2743200" cy="16764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Internet </a:t>
            </a:r>
            <a:endParaRPr lang="en-US" dirty="0"/>
          </a:p>
        </p:txBody>
      </p:sp>
      <p:sp>
        <p:nvSpPr>
          <p:cNvPr id="5" name="Flowchart: Alternate Process 4"/>
          <p:cNvSpPr/>
          <p:nvPr/>
        </p:nvSpPr>
        <p:spPr>
          <a:xfrm>
            <a:off x="762000" y="4114800"/>
            <a:ext cx="1600200" cy="8382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Sender</a:t>
            </a:r>
            <a:endParaRPr lang="en-US" dirty="0"/>
          </a:p>
        </p:txBody>
      </p:sp>
      <p:sp>
        <p:nvSpPr>
          <p:cNvPr id="6" name="Flowchart: Alternate Process 5"/>
          <p:cNvSpPr/>
          <p:nvPr/>
        </p:nvSpPr>
        <p:spPr>
          <a:xfrm>
            <a:off x="6781800" y="4191000"/>
            <a:ext cx="1600200" cy="8382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Receiver</a:t>
            </a:r>
            <a:endParaRPr lang="en-US" dirty="0"/>
          </a:p>
        </p:txBody>
      </p:sp>
      <p:sp>
        <p:nvSpPr>
          <p:cNvPr id="7" name="Rectangle 6"/>
          <p:cNvSpPr/>
          <p:nvPr/>
        </p:nvSpPr>
        <p:spPr>
          <a:xfrm>
            <a:off x="2057400" y="2209800"/>
            <a:ext cx="6324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3</a:t>
            </a:r>
            <a:r>
              <a:rPr lang="en-US" sz="1600" baseline="30000" dirty="0" smtClean="0">
                <a:latin typeface="Times New Roman" pitchFamily="18" charset="0"/>
                <a:cs typeface="Times New Roman" pitchFamily="18" charset="0"/>
              </a:rPr>
              <a:t>rd</a:t>
            </a:r>
            <a:r>
              <a:rPr lang="en-US" sz="1600" dirty="0" smtClean="0">
                <a:latin typeface="Times New Roman" pitchFamily="18" charset="0"/>
                <a:cs typeface="Times New Roman" pitchFamily="18" charset="0"/>
              </a:rPr>
              <a:t> party (Disrupt service provided by server)</a:t>
            </a:r>
          </a:p>
          <a:p>
            <a:pPr>
              <a:buNone/>
            </a:pPr>
            <a:r>
              <a:rPr lang="en-US" sz="1600" dirty="0" smtClean="0">
                <a:latin typeface="Times New Roman" pitchFamily="18" charset="0"/>
                <a:cs typeface="Times New Roman" pitchFamily="18" charset="0"/>
              </a:rPr>
              <a:t>(Suppress all messages directed to a particular entity or destination)</a:t>
            </a:r>
          </a:p>
          <a:p>
            <a:pPr algn="ctr"/>
            <a:endParaRPr lang="en-US" sz="1600" dirty="0"/>
          </a:p>
        </p:txBody>
      </p:sp>
      <p:cxnSp>
        <p:nvCxnSpPr>
          <p:cNvPr id="8" name="Curved Connector 7"/>
          <p:cNvCxnSpPr>
            <a:endCxn id="6" idx="1"/>
          </p:cNvCxnSpPr>
          <p:nvPr/>
        </p:nvCxnSpPr>
        <p:spPr>
          <a:xfrm>
            <a:off x="3505200" y="2895600"/>
            <a:ext cx="3276600" cy="17145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Difference between threat and attack</a:t>
            </a:r>
            <a:endParaRPr lang="en-US" sz="2800" dirty="0"/>
          </a:p>
        </p:txBody>
      </p:sp>
      <p:graphicFrame>
        <p:nvGraphicFramePr>
          <p:cNvPr id="4" name="Content Placeholder 3"/>
          <p:cNvGraphicFramePr>
            <a:graphicFrameLocks noGrp="1"/>
          </p:cNvGraphicFramePr>
          <p:nvPr>
            <p:ph idx="1"/>
          </p:nvPr>
        </p:nvGraphicFramePr>
        <p:xfrm>
          <a:off x="0" y="1295397"/>
          <a:ext cx="9144000" cy="3962402"/>
        </p:xfrm>
        <a:graphic>
          <a:graphicData uri="http://schemas.openxmlformats.org/drawingml/2006/table">
            <a:tbl>
              <a:tblPr firstRow="1" bandRow="1">
                <a:tableStyleId>{5C22544A-7EE6-4342-B048-85BDC9FD1C3A}</a:tableStyleId>
              </a:tblPr>
              <a:tblGrid>
                <a:gridCol w="4572000"/>
                <a:gridCol w="4572000"/>
              </a:tblGrid>
              <a:tr h="781606">
                <a:tc>
                  <a:txBody>
                    <a:bodyPr/>
                    <a:lstStyle/>
                    <a:p>
                      <a:pPr algn="ctr"/>
                      <a:r>
                        <a:rPr lang="en-US" dirty="0" smtClean="0"/>
                        <a:t>Threat</a:t>
                      </a:r>
                      <a:endParaRPr lang="en-US" dirty="0"/>
                    </a:p>
                  </a:txBody>
                  <a:tcPr/>
                </a:tc>
                <a:tc>
                  <a:txBody>
                    <a:bodyPr/>
                    <a:lstStyle/>
                    <a:p>
                      <a:pPr algn="ctr"/>
                      <a:r>
                        <a:rPr lang="en-US" dirty="0" smtClean="0"/>
                        <a:t>Attack</a:t>
                      </a:r>
                      <a:endParaRPr lang="en-US" dirty="0"/>
                    </a:p>
                  </a:txBody>
                  <a:tcPr/>
                </a:tc>
              </a:tr>
              <a:tr h="1957413">
                <a:tc>
                  <a:txBody>
                    <a:bodyPr/>
                    <a:lstStyle/>
                    <a:p>
                      <a:pPr algn="just"/>
                      <a:r>
                        <a:rPr lang="en-US" dirty="0" smtClean="0"/>
                        <a:t>A potential for violation</a:t>
                      </a:r>
                      <a:r>
                        <a:rPr lang="en-US" baseline="0" dirty="0" smtClean="0"/>
                        <a:t> of security which exists when there is a circumstances, capability, action or event that could breach security and cause harm</a:t>
                      </a:r>
                      <a:endParaRPr lang="en-US" dirty="0"/>
                    </a:p>
                  </a:txBody>
                  <a:tcPr/>
                </a:tc>
                <a:tc>
                  <a:txBody>
                    <a:bodyPr/>
                    <a:lstStyle/>
                    <a:p>
                      <a:pPr algn="just"/>
                      <a:r>
                        <a:rPr lang="en-US" dirty="0" smtClean="0"/>
                        <a:t>An assault on system security that derives from an intelligent threat.</a:t>
                      </a:r>
                      <a:endParaRPr lang="en-US" dirty="0"/>
                    </a:p>
                  </a:txBody>
                  <a:tcPr/>
                </a:tc>
              </a:tr>
              <a:tr h="1223383">
                <a:tc>
                  <a:txBody>
                    <a:bodyPr/>
                    <a:lstStyle/>
                    <a:p>
                      <a:pPr algn="just"/>
                      <a:r>
                        <a:rPr lang="en-US" dirty="0" smtClean="0"/>
                        <a:t>A possible danger that might exploit a vulnerability (Exposure</a:t>
                      </a:r>
                      <a:r>
                        <a:rPr lang="en-US" baseline="0" dirty="0" smtClean="0"/>
                        <a:t> for possibility of being attack) </a:t>
                      </a:r>
                      <a:endParaRPr lang="en-US" dirty="0"/>
                    </a:p>
                  </a:txBody>
                  <a:tcPr/>
                </a:tc>
                <a:tc>
                  <a:txBody>
                    <a:bodyPr/>
                    <a:lstStyle/>
                    <a:p>
                      <a:pPr algn="just"/>
                      <a:r>
                        <a:rPr lang="en-US" dirty="0" smtClean="0"/>
                        <a:t>Intelligent act that is a deliberate</a:t>
                      </a:r>
                      <a:r>
                        <a:rPr lang="en-US" baseline="0" dirty="0" smtClean="0"/>
                        <a:t> attempt to evade security and violate  the security policy of a system</a:t>
                      </a:r>
                      <a:endParaRPr lang="en-US" dirty="0"/>
                    </a:p>
                  </a:txBody>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Services</a:t>
            </a:r>
            <a:endParaRPr lang="en-US" dirty="0"/>
          </a:p>
        </p:txBody>
      </p:sp>
      <p:sp>
        <p:nvSpPr>
          <p:cNvPr id="3" name="Content Placeholder 2"/>
          <p:cNvSpPr>
            <a:spLocks noGrp="1"/>
          </p:cNvSpPr>
          <p:nvPr>
            <p:ph idx="1"/>
          </p:nvPr>
        </p:nvSpPr>
        <p:spPr/>
        <p:txBody>
          <a:bodyPr/>
          <a:lstStyle/>
          <a:p>
            <a:pPr algn="just"/>
            <a:r>
              <a:rPr lang="en-US" sz="2400" dirty="0" smtClean="0">
                <a:latin typeface="Times New Roman" pitchFamily="18" charset="0"/>
                <a:cs typeface="Times New Roman" pitchFamily="18" charset="0"/>
              </a:rPr>
              <a:t>Service provided by a protocol layer of the communicating open systems and that ensures adequate security of the system  or of data transfer specific kind of protection to system </a:t>
            </a:r>
            <a:r>
              <a:rPr lang="en-US" sz="2400" b="1" dirty="0" smtClean="0">
                <a:solidFill>
                  <a:srgbClr val="FF0000"/>
                </a:solidFill>
                <a:latin typeface="Times New Roman" pitchFamily="18" charset="0"/>
                <a:cs typeface="Times New Roman" pitchFamily="18" charset="0"/>
              </a:rPr>
              <a:t>resources</a:t>
            </a:r>
            <a:r>
              <a:rPr lang="en-US" dirty="0" smtClean="0"/>
              <a:t>.  </a:t>
            </a:r>
            <a:endParaRPr lang="en-US" dirty="0"/>
          </a:p>
        </p:txBody>
      </p:sp>
      <p:sp>
        <p:nvSpPr>
          <p:cNvPr id="5" name="Flowchart: Alternate Process 4"/>
          <p:cNvSpPr/>
          <p:nvPr/>
        </p:nvSpPr>
        <p:spPr>
          <a:xfrm>
            <a:off x="914400" y="5334000"/>
            <a:ext cx="2133600" cy="9144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Implement Security Policy</a:t>
            </a:r>
            <a:endParaRPr lang="en-US" dirty="0"/>
          </a:p>
        </p:txBody>
      </p:sp>
      <p:sp>
        <p:nvSpPr>
          <p:cNvPr id="6" name="Flowchart: Alternate Process 5"/>
          <p:cNvSpPr/>
          <p:nvPr/>
        </p:nvSpPr>
        <p:spPr>
          <a:xfrm>
            <a:off x="6248400" y="5334000"/>
            <a:ext cx="2133600" cy="9144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Implemented by security mechanism</a:t>
            </a:r>
            <a:endParaRPr lang="en-US" dirty="0"/>
          </a:p>
        </p:txBody>
      </p:sp>
      <p:sp>
        <p:nvSpPr>
          <p:cNvPr id="17" name="Rectangle 16"/>
          <p:cNvSpPr/>
          <p:nvPr/>
        </p:nvSpPr>
        <p:spPr>
          <a:xfrm>
            <a:off x="3886200" y="4038600"/>
            <a:ext cx="1828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Times New Roman" pitchFamily="18" charset="0"/>
                <a:cs typeface="Times New Roman" pitchFamily="18" charset="0"/>
              </a:rPr>
              <a:t>Resources</a:t>
            </a:r>
            <a:endParaRPr lang="en-US" dirty="0"/>
          </a:p>
        </p:txBody>
      </p:sp>
      <p:cxnSp>
        <p:nvCxnSpPr>
          <p:cNvPr id="19" name="Straight Connector 18"/>
          <p:cNvCxnSpPr/>
          <p:nvPr/>
        </p:nvCxnSpPr>
        <p:spPr>
          <a:xfrm>
            <a:off x="4800600" y="4233859"/>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981200" y="4800600"/>
            <a:ext cx="53340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5" idx="0"/>
          </p:cNvCxnSpPr>
          <p:nvPr/>
        </p:nvCxnSpPr>
        <p:spPr>
          <a:xfrm>
            <a:off x="1981200" y="48006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6" idx="0"/>
          </p:cNvCxnSpPr>
          <p:nvPr/>
        </p:nvCxnSpPr>
        <p:spPr>
          <a:xfrm>
            <a:off x="7315200" y="48768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Catagories</a:t>
            </a:r>
            <a:endParaRPr lang="en-US" dirty="0"/>
          </a:p>
        </p:txBody>
      </p:sp>
      <p:sp>
        <p:nvSpPr>
          <p:cNvPr id="3" name="Content Placeholder 2"/>
          <p:cNvSpPr>
            <a:spLocks noGrp="1"/>
          </p:cNvSpPr>
          <p:nvPr>
            <p:ph idx="1"/>
          </p:nvPr>
        </p:nvSpPr>
        <p:spPr/>
        <p:txBody>
          <a:bodyPr/>
          <a:lstStyle/>
          <a:p>
            <a:r>
              <a:rPr lang="en-US" sz="2000" b="1" dirty="0" smtClean="0"/>
              <a:t>Data Confidentiality </a:t>
            </a:r>
            <a:r>
              <a:rPr lang="en-US" sz="2000" dirty="0" smtClean="0"/>
              <a:t>: Protection from unauthorized discloser</a:t>
            </a:r>
            <a:r>
              <a:rPr lang="en-US" dirty="0" smtClean="0"/>
              <a:t>.</a:t>
            </a:r>
          </a:p>
          <a:p>
            <a:pPr lvl="1"/>
            <a:r>
              <a:rPr lang="en-US" sz="1400" dirty="0" smtClean="0"/>
              <a:t>Connection: All user data on a connection.</a:t>
            </a:r>
          </a:p>
          <a:p>
            <a:pPr lvl="1"/>
            <a:r>
              <a:rPr lang="en-US" sz="1400" dirty="0" smtClean="0"/>
              <a:t>Connectionless: Al user data in a single data block.</a:t>
            </a:r>
          </a:p>
          <a:p>
            <a:pPr lvl="1"/>
            <a:r>
              <a:rPr lang="en-US" sz="1400" dirty="0" smtClean="0"/>
              <a:t>Selective field: Selected field with in the user data on connection or in a single data block.</a:t>
            </a:r>
          </a:p>
          <a:p>
            <a:pPr lvl="1"/>
            <a:r>
              <a:rPr lang="en-US" sz="1400" dirty="0" smtClean="0"/>
              <a:t>Traffic flow: Information derived from observation of traffic flows.                          </a:t>
            </a:r>
          </a:p>
          <a:p>
            <a:pPr lvl="1"/>
            <a:endParaRPr lang="en-US" sz="1400" dirty="0" smtClean="0"/>
          </a:p>
          <a:p>
            <a:pPr lvl="1">
              <a:buFont typeface="Courier New" pitchFamily="49" charset="0"/>
              <a:buChar char="o"/>
            </a:pPr>
            <a:endParaRPr lang="en-US" sz="2000" b="1" dirty="0" smtClean="0"/>
          </a:p>
          <a:p>
            <a:pPr lvl="1" algn="just">
              <a:buNone/>
            </a:pPr>
            <a:r>
              <a:rPr lang="en-US" sz="2000" b="1" dirty="0" smtClean="0"/>
              <a:t>Data integrity</a:t>
            </a:r>
            <a:r>
              <a:rPr lang="en-US" sz="2000" dirty="0" smtClean="0"/>
              <a:t> : Assume that data receive are exactly as sent by an authorized entity i.e. no modification ,insertion ,deletion or reply.</a:t>
            </a:r>
          </a:p>
          <a:p>
            <a:pPr lvl="1">
              <a:buNone/>
            </a:pPr>
            <a:endParaRPr lang="en-US" sz="1400" dirty="0" smtClean="0"/>
          </a:p>
          <a:p>
            <a:pPr lvl="1">
              <a:buNone/>
            </a:pPr>
            <a:endParaRPr lang="en-US" sz="1400"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400" b="1" dirty="0" smtClean="0"/>
              <a:t>Access control</a:t>
            </a:r>
            <a:r>
              <a:rPr lang="en-US" sz="2400" dirty="0" smtClean="0"/>
              <a:t>: prevention of unauthorized use of resources ,ability to limit and control the access to host system and application via communication link , authentication and identification of entity trying to gain access is required.</a:t>
            </a:r>
          </a:p>
          <a:p>
            <a:pPr algn="just"/>
            <a:r>
              <a:rPr lang="en-US" sz="2400" b="1" dirty="0" smtClean="0"/>
              <a:t>Authentication</a:t>
            </a:r>
            <a:r>
              <a:rPr lang="en-US" sz="2400" dirty="0" smtClean="0"/>
              <a:t>:Assurance that the communicating entity is the one that it claims to be. Service for connection between a terminal and a host ensures authentication of both and no interference by the third party.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
            </a:r>
            <a:br>
              <a:rPr lang="en-US" sz="4400" dirty="0" smtClean="0"/>
            </a:br>
            <a:r>
              <a:rPr lang="en-US" sz="3100" dirty="0" smtClean="0"/>
              <a:t>Types of Authentication :</a:t>
            </a:r>
            <a:r>
              <a:rPr lang="en-US" sz="4400" dirty="0" smtClean="0"/>
              <a:t/>
            </a:r>
            <a:br>
              <a:rPr lang="en-US" sz="4400" dirty="0" smtClean="0"/>
            </a:br>
            <a:endParaRPr lang="en-US" dirty="0"/>
          </a:p>
        </p:txBody>
      </p:sp>
      <p:graphicFrame>
        <p:nvGraphicFramePr>
          <p:cNvPr id="4" name="Content Placeholder 3"/>
          <p:cNvGraphicFramePr>
            <a:graphicFrameLocks noGrp="1"/>
          </p:cNvGraphicFramePr>
          <p:nvPr>
            <p:ph idx="1"/>
          </p:nvPr>
        </p:nvGraphicFramePr>
        <p:xfrm>
          <a:off x="228600" y="1882775"/>
          <a:ext cx="8458200" cy="3484880"/>
        </p:xfrm>
        <a:graphic>
          <a:graphicData uri="http://schemas.openxmlformats.org/drawingml/2006/table">
            <a:tbl>
              <a:tblPr firstRow="1" bandRow="1">
                <a:tableStyleId>{5C22544A-7EE6-4342-B048-85BDC9FD1C3A}</a:tableStyleId>
              </a:tblPr>
              <a:tblGrid>
                <a:gridCol w="4229100"/>
                <a:gridCol w="4229100"/>
              </a:tblGrid>
              <a:tr h="370840">
                <a:tc>
                  <a:txBody>
                    <a:bodyPr/>
                    <a:lstStyle/>
                    <a:p>
                      <a:r>
                        <a:rPr lang="en-US" dirty="0" smtClean="0"/>
                        <a:t>Peer</a:t>
                      </a:r>
                      <a:r>
                        <a:rPr lang="en-US" baseline="0" dirty="0" smtClean="0"/>
                        <a:t> entity authentication</a:t>
                      </a:r>
                      <a:endParaRPr lang="en-US" dirty="0"/>
                    </a:p>
                  </a:txBody>
                  <a:tcPr/>
                </a:tc>
                <a:tc>
                  <a:txBody>
                    <a:bodyPr/>
                    <a:lstStyle/>
                    <a:p>
                      <a:r>
                        <a:rPr lang="en-US" dirty="0" smtClean="0"/>
                        <a:t>Data origin Authentication</a:t>
                      </a:r>
                      <a:endParaRPr lang="en-US" dirty="0"/>
                    </a:p>
                  </a:txBody>
                  <a:tcPr/>
                </a:tc>
              </a:tr>
              <a:tr h="370840">
                <a:tc>
                  <a:txBody>
                    <a:bodyPr/>
                    <a:lstStyle/>
                    <a:p>
                      <a:pPr algn="just"/>
                      <a:r>
                        <a:rPr lang="en-US" dirty="0" smtClean="0"/>
                        <a:t>Peers: same protocol in different system.</a:t>
                      </a:r>
                      <a:endParaRPr lang="en-US" dirty="0"/>
                    </a:p>
                  </a:txBody>
                  <a:tcPr/>
                </a:tc>
                <a:tc>
                  <a:txBody>
                    <a:bodyPr/>
                    <a:lstStyle/>
                    <a:p>
                      <a:r>
                        <a:rPr lang="en-US" dirty="0" smtClean="0"/>
                        <a:t>Source of data unit.</a:t>
                      </a:r>
                      <a:r>
                        <a:rPr lang="en-US" baseline="0" dirty="0" smtClean="0"/>
                        <a:t> e.g.</a:t>
                      </a:r>
                      <a:r>
                        <a:rPr lang="en-US" dirty="0" smtClean="0"/>
                        <a:t> Email</a:t>
                      </a:r>
                      <a:endParaRPr lang="en-US" dirty="0"/>
                    </a:p>
                  </a:txBody>
                  <a:tcPr/>
                </a:tc>
              </a:tr>
              <a:tr h="370840">
                <a:tc>
                  <a:txBody>
                    <a:bodyPr/>
                    <a:lstStyle/>
                    <a:p>
                      <a:pPr algn="just"/>
                      <a:r>
                        <a:rPr lang="en-US" dirty="0" smtClean="0"/>
                        <a:t>During establishment of connection and data transfer.</a:t>
                      </a:r>
                      <a:endParaRPr lang="en-US" dirty="0"/>
                    </a:p>
                  </a:txBody>
                  <a:tcPr/>
                </a:tc>
                <a:tc>
                  <a:txBody>
                    <a:bodyPr/>
                    <a:lstStyle/>
                    <a:p>
                      <a:pPr algn="just"/>
                      <a:r>
                        <a:rPr lang="en-US" dirty="0" smtClean="0"/>
                        <a:t>In a connection less transfer</a:t>
                      </a:r>
                      <a:r>
                        <a:rPr lang="en-US" baseline="0" dirty="0" smtClean="0"/>
                        <a:t> provide assurance that the source of received data is as claimed.</a:t>
                      </a:r>
                      <a:endParaRPr lang="en-US" dirty="0"/>
                    </a:p>
                  </a:txBody>
                  <a:tcPr/>
                </a:tc>
              </a:tr>
              <a:tr h="370840">
                <a:tc>
                  <a:txBody>
                    <a:bodyPr/>
                    <a:lstStyle/>
                    <a:p>
                      <a:pPr algn="just"/>
                      <a:r>
                        <a:rPr lang="en-US" dirty="0" smtClean="0"/>
                        <a:t>Used in association with a logical connection to provide confidence in the identity of the entities connected.</a:t>
                      </a:r>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2400" b="1" dirty="0" smtClean="0"/>
              <a:t>Non repudiation(NR) </a:t>
            </a:r>
            <a:r>
              <a:rPr lang="en-US" sz="2400" dirty="0" smtClean="0"/>
              <a:t>: protection against denial by one of the entities involved in a communication of having participated in all or part of the communication</a:t>
            </a:r>
            <a:r>
              <a:rPr lang="en-US" dirty="0" smtClean="0"/>
              <a:t>.</a:t>
            </a:r>
          </a:p>
          <a:p>
            <a:pPr algn="just"/>
            <a:r>
              <a:rPr lang="en-US" dirty="0" smtClean="0"/>
              <a:t>Types of NR:</a:t>
            </a:r>
          </a:p>
          <a:p>
            <a:pPr lvl="1" algn="just"/>
            <a:r>
              <a:rPr lang="en-US" dirty="0" smtClean="0"/>
              <a:t>NR origin(Message was sent by the specified party.</a:t>
            </a:r>
          </a:p>
          <a:p>
            <a:pPr lvl="1" algn="just"/>
            <a:r>
              <a:rPr lang="en-US" dirty="0" smtClean="0"/>
              <a:t>NR Destination(Proof.., Received)</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Mechanism</a:t>
            </a:r>
            <a:endParaRPr lang="en-US" dirty="0"/>
          </a:p>
        </p:txBody>
      </p:sp>
      <p:sp>
        <p:nvSpPr>
          <p:cNvPr id="3" name="Content Placeholder 2"/>
          <p:cNvSpPr>
            <a:spLocks noGrp="1"/>
          </p:cNvSpPr>
          <p:nvPr>
            <p:ph idx="1"/>
          </p:nvPr>
        </p:nvSpPr>
        <p:spPr/>
        <p:txBody>
          <a:bodyPr/>
          <a:lstStyle/>
          <a:p>
            <a:pPr algn="just"/>
            <a:r>
              <a:rPr lang="en-US" sz="2800" dirty="0" smtClean="0"/>
              <a:t>Any process (or device incorporating such a process) that is design to detect , prevent or recover from a security attack.</a:t>
            </a:r>
          </a:p>
          <a:p>
            <a:pPr algn="just">
              <a:buNone/>
            </a:pPr>
            <a:endParaRPr lang="en-US" sz="2800" dirty="0" smtClean="0"/>
          </a:p>
          <a:p>
            <a:r>
              <a:rPr lang="en-US" dirty="0" smtClean="0"/>
              <a:t>Types of Security mechanism:</a:t>
            </a:r>
          </a:p>
          <a:p>
            <a:pPr lvl="1"/>
            <a:r>
              <a:rPr lang="en-US" sz="2400" dirty="0" smtClean="0"/>
              <a:t>Specific security mechanism</a:t>
            </a:r>
          </a:p>
          <a:p>
            <a:pPr lvl="1"/>
            <a:r>
              <a:rPr lang="en-US" sz="2400" dirty="0" smtClean="0"/>
              <a:t>Pervasive security mechanism</a:t>
            </a:r>
          </a:p>
          <a:p>
            <a:pPr lvl="1">
              <a:buNone/>
            </a:pPr>
            <a:r>
              <a:rPr lang="en-US" dirty="0" smtClean="0"/>
              <a: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Take Note</a:t>
            </a:r>
            <a:endParaRPr lang="en-US" dirty="0"/>
          </a:p>
        </p:txBody>
      </p:sp>
      <p:pic>
        <p:nvPicPr>
          <p:cNvPr id="4" name="Content Placeholder 3" descr="caution.jpg"/>
          <p:cNvPicPr>
            <a:picLocks noGrp="1" noChangeAspect="1"/>
          </p:cNvPicPr>
          <p:nvPr>
            <p:ph idx="1"/>
          </p:nvPr>
        </p:nvPicPr>
        <p:blipFill>
          <a:blip r:embed="rId2" cstate="print"/>
          <a:stretch>
            <a:fillRect/>
          </a:stretch>
        </p:blipFill>
        <p:spPr>
          <a:xfrm>
            <a:off x="3276600" y="4114800"/>
            <a:ext cx="3276600" cy="2392042"/>
          </a:xfrm>
        </p:spPr>
      </p:pic>
      <p:sp>
        <p:nvSpPr>
          <p:cNvPr id="5" name="Rectangle 4"/>
          <p:cNvSpPr/>
          <p:nvPr/>
        </p:nvSpPr>
        <p:spPr>
          <a:xfrm>
            <a:off x="762000" y="1981200"/>
            <a:ext cx="8077200" cy="2308324"/>
          </a:xfrm>
          <a:prstGeom prst="rect">
            <a:avLst/>
          </a:prstGeom>
        </p:spPr>
        <p:txBody>
          <a:bodyPr wrap="square">
            <a:spAutoFit/>
          </a:bodyPr>
          <a:lstStyle/>
          <a:p>
            <a:pPr algn="just"/>
            <a:r>
              <a:rPr lang="en-US" dirty="0" smtClean="0"/>
              <a:t>While the internet allow many people to do a lot from one location .We must understand the importance of protecting our information online to keep life running as smooth as possible.</a:t>
            </a:r>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52400" y="304800"/>
          <a:ext cx="8991600" cy="3215640"/>
        </p:xfrm>
        <a:graphic>
          <a:graphicData uri="http://schemas.openxmlformats.org/drawingml/2006/table">
            <a:tbl>
              <a:tblPr firstRow="1" bandRow="1">
                <a:tableStyleId>{5C22544A-7EE6-4342-B048-85BDC9FD1C3A}</a:tableStyleId>
              </a:tblPr>
              <a:tblGrid>
                <a:gridCol w="4495800"/>
                <a:gridCol w="4495800"/>
              </a:tblGrid>
              <a:tr h="370840">
                <a:tc>
                  <a:txBody>
                    <a:bodyPr/>
                    <a:lstStyle/>
                    <a:p>
                      <a:r>
                        <a:rPr lang="en-US" dirty="0" smtClean="0"/>
                        <a:t>Specific Security Mechanism</a:t>
                      </a:r>
                      <a:endParaRPr lang="en-US" dirty="0"/>
                    </a:p>
                  </a:txBody>
                  <a:tcPr/>
                </a:tc>
                <a:tc>
                  <a:txBody>
                    <a:bodyPr/>
                    <a:lstStyle/>
                    <a:p>
                      <a:r>
                        <a:rPr lang="en-US" dirty="0" smtClean="0"/>
                        <a:t>Pervasive Security Mechanism</a:t>
                      </a:r>
                      <a:endParaRPr lang="en-US" dirty="0"/>
                    </a:p>
                  </a:txBody>
                  <a:tcPr/>
                </a:tc>
              </a:tr>
              <a:tr h="370840">
                <a:tc>
                  <a:txBody>
                    <a:bodyPr/>
                    <a:lstStyle/>
                    <a:p>
                      <a:pPr algn="just"/>
                      <a:r>
                        <a:rPr lang="en-US" dirty="0" smtClean="0"/>
                        <a:t>May be incorporated into appropriate protocol layer</a:t>
                      </a:r>
                      <a:r>
                        <a:rPr lang="en-US" baseline="0" dirty="0" smtClean="0"/>
                        <a:t> in order to provide some of the OSI security services.</a:t>
                      </a:r>
                      <a:endParaRPr lang="en-US" dirty="0"/>
                    </a:p>
                  </a:txBody>
                  <a:tcPr/>
                </a:tc>
                <a:tc>
                  <a:txBody>
                    <a:bodyPr/>
                    <a:lstStyle/>
                    <a:p>
                      <a:r>
                        <a:rPr lang="en-US" dirty="0" smtClean="0"/>
                        <a:t>Mechanism not specific to any particular</a:t>
                      </a:r>
                      <a:r>
                        <a:rPr lang="en-US" baseline="0" dirty="0" smtClean="0"/>
                        <a:t> OSI security service or protocol  layer.</a:t>
                      </a:r>
                      <a:endParaRPr lang="en-US" dirty="0"/>
                    </a:p>
                  </a:txBody>
                  <a:tcPr/>
                </a:tc>
              </a:tr>
              <a:tr h="370840">
                <a:tc>
                  <a:txBody>
                    <a:bodyPr/>
                    <a:lstStyle/>
                    <a:p>
                      <a:pPr algn="just"/>
                      <a:r>
                        <a:rPr lang="en-US" u="sng" dirty="0" smtClean="0"/>
                        <a:t>e.g. </a:t>
                      </a:r>
                      <a:r>
                        <a:rPr lang="en-US" dirty="0" err="1" smtClean="0"/>
                        <a:t>Encipherment</a:t>
                      </a:r>
                      <a:r>
                        <a:rPr lang="en-US" dirty="0" smtClean="0"/>
                        <a:t>, DS, Access control, data integrity, authentication exchange,</a:t>
                      </a:r>
                      <a:r>
                        <a:rPr lang="en-US" baseline="0" dirty="0" smtClean="0"/>
                        <a:t> </a:t>
                      </a:r>
                      <a:r>
                        <a:rPr lang="en-US" dirty="0" smtClean="0"/>
                        <a:t>traffic padding,  routing</a:t>
                      </a:r>
                      <a:r>
                        <a:rPr lang="en-US" baseline="0" dirty="0" smtClean="0"/>
                        <a:t> control , notarization.</a:t>
                      </a:r>
                      <a:endParaRPr lang="en-US" dirty="0"/>
                    </a:p>
                  </a:txBody>
                  <a:tcPr/>
                </a:tc>
                <a:tc>
                  <a:txBody>
                    <a:bodyPr/>
                    <a:lstStyle/>
                    <a:p>
                      <a:r>
                        <a:rPr lang="en-US" dirty="0" err="1" smtClean="0"/>
                        <a:t>e.g</a:t>
                      </a:r>
                      <a:r>
                        <a:rPr lang="en-US" dirty="0" smtClean="0"/>
                        <a:t>: Trusted functionality, security level, event detection, security audit trail, security</a:t>
                      </a:r>
                      <a:r>
                        <a:rPr lang="en-US" baseline="0" dirty="0" smtClean="0"/>
                        <a:t> recovery.</a:t>
                      </a:r>
                      <a:endParaRPr lang="en-US" dirty="0"/>
                    </a:p>
                  </a:txBody>
                  <a:tcPr/>
                </a:tc>
              </a:tr>
              <a:tr h="370840">
                <a:tc>
                  <a:txBody>
                    <a:bodyPr/>
                    <a:lstStyle/>
                    <a:p>
                      <a:endParaRPr lang="en-US"/>
                    </a:p>
                  </a:txBody>
                  <a:tcPr/>
                </a:tc>
                <a:tc>
                  <a:txBody>
                    <a:bodyPr/>
                    <a:lstStyle/>
                    <a:p>
                      <a:endParaRPr lang="en-US"/>
                    </a:p>
                  </a:txBody>
                  <a:tcPr/>
                </a:tc>
              </a:tr>
              <a:tr h="370840">
                <a:tc>
                  <a:txBody>
                    <a:bodyPr/>
                    <a:lstStyle/>
                    <a:p>
                      <a:endParaRPr lang="en-US" dirty="0"/>
                    </a:p>
                  </a:txBody>
                  <a:tcPr/>
                </a:tc>
                <a:tc>
                  <a:txBody>
                    <a:bodyPr/>
                    <a:lstStyle/>
                    <a:p>
                      <a:endParaRPr lang="en-US"/>
                    </a:p>
                  </a:txBody>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for network security</a:t>
            </a:r>
            <a:endParaRPr lang="en-US" dirty="0"/>
          </a:p>
        </p:txBody>
      </p:sp>
      <p:sp>
        <p:nvSpPr>
          <p:cNvPr id="4" name="Flowchart: Alternate Process 3"/>
          <p:cNvSpPr/>
          <p:nvPr/>
        </p:nvSpPr>
        <p:spPr>
          <a:xfrm>
            <a:off x="1828800" y="3124200"/>
            <a:ext cx="1600200" cy="6096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Secure message</a:t>
            </a:r>
            <a:endParaRPr lang="en-US" dirty="0"/>
          </a:p>
        </p:txBody>
      </p:sp>
      <p:sp>
        <p:nvSpPr>
          <p:cNvPr id="5" name="Flowchart: Alternate Process 4"/>
          <p:cNvSpPr/>
          <p:nvPr/>
        </p:nvSpPr>
        <p:spPr>
          <a:xfrm>
            <a:off x="0" y="3124200"/>
            <a:ext cx="1600200" cy="6096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Sender Message</a:t>
            </a:r>
            <a:endParaRPr lang="en-US" sz="1600" dirty="0"/>
          </a:p>
        </p:txBody>
      </p:sp>
      <p:sp>
        <p:nvSpPr>
          <p:cNvPr id="6" name="Flowchart: Alternate Process 5"/>
          <p:cNvSpPr/>
          <p:nvPr/>
        </p:nvSpPr>
        <p:spPr>
          <a:xfrm>
            <a:off x="3657600" y="3124200"/>
            <a:ext cx="1600200" cy="6096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Info channel</a:t>
            </a:r>
            <a:endParaRPr lang="en-US" dirty="0"/>
          </a:p>
        </p:txBody>
      </p:sp>
      <p:sp>
        <p:nvSpPr>
          <p:cNvPr id="7" name="Flowchart: Alternate Process 6"/>
          <p:cNvSpPr/>
          <p:nvPr/>
        </p:nvSpPr>
        <p:spPr>
          <a:xfrm>
            <a:off x="5486400" y="3124200"/>
            <a:ext cx="1600200" cy="6096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Secure message	</a:t>
            </a:r>
            <a:endParaRPr lang="en-US" dirty="0"/>
          </a:p>
        </p:txBody>
      </p:sp>
      <p:sp>
        <p:nvSpPr>
          <p:cNvPr id="8" name="Flowchart: Alternate Process 7"/>
          <p:cNvSpPr/>
          <p:nvPr/>
        </p:nvSpPr>
        <p:spPr>
          <a:xfrm>
            <a:off x="7543800" y="3124200"/>
            <a:ext cx="1600200" cy="6096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Recipient Message</a:t>
            </a:r>
            <a:endParaRPr lang="en-US" dirty="0"/>
          </a:p>
        </p:txBody>
      </p:sp>
      <p:sp>
        <p:nvSpPr>
          <p:cNvPr id="9" name="Oval 8"/>
          <p:cNvSpPr/>
          <p:nvPr/>
        </p:nvSpPr>
        <p:spPr>
          <a:xfrm>
            <a:off x="1676400" y="3352800"/>
            <a:ext cx="762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315200" y="3352800"/>
            <a:ext cx="762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5" idx="3"/>
            <a:endCxn id="4" idx="1"/>
          </p:cNvCxnSpPr>
          <p:nvPr/>
        </p:nvCxnSpPr>
        <p:spPr>
          <a:xfrm>
            <a:off x="1600200" y="3429000"/>
            <a:ext cx="22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4" idx="3"/>
            <a:endCxn id="6" idx="1"/>
          </p:cNvCxnSpPr>
          <p:nvPr/>
        </p:nvCxnSpPr>
        <p:spPr>
          <a:xfrm>
            <a:off x="3429000" y="3429000"/>
            <a:ext cx="22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7" idx="1"/>
          </p:cNvCxnSpPr>
          <p:nvPr/>
        </p:nvCxnSpPr>
        <p:spPr>
          <a:xfrm>
            <a:off x="5257800" y="3429000"/>
            <a:ext cx="22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3"/>
            <a:endCxn id="8" idx="1"/>
          </p:cNvCxnSpPr>
          <p:nvPr/>
        </p:nvCxnSpPr>
        <p:spPr>
          <a:xfrm>
            <a:off x="7086600" y="34290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914400" y="4495800"/>
            <a:ext cx="15240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Secret. Info</a:t>
            </a:r>
            <a:endParaRPr lang="en-US" dirty="0"/>
          </a:p>
        </p:txBody>
      </p:sp>
      <p:sp>
        <p:nvSpPr>
          <p:cNvPr id="28" name="Rounded Rectangle 27"/>
          <p:cNvSpPr/>
          <p:nvPr/>
        </p:nvSpPr>
        <p:spPr>
          <a:xfrm>
            <a:off x="3733800" y="4648200"/>
            <a:ext cx="1447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Opponent</a:t>
            </a:r>
            <a:endParaRPr lang="en-US" dirty="0"/>
          </a:p>
        </p:txBody>
      </p:sp>
      <p:sp>
        <p:nvSpPr>
          <p:cNvPr id="29" name="Oval 28"/>
          <p:cNvSpPr/>
          <p:nvPr/>
        </p:nvSpPr>
        <p:spPr>
          <a:xfrm>
            <a:off x="6629400" y="4572000"/>
            <a:ext cx="15240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Secret. Info</a:t>
            </a:r>
            <a:endParaRPr lang="en-US" dirty="0"/>
          </a:p>
        </p:txBody>
      </p:sp>
      <p:cxnSp>
        <p:nvCxnSpPr>
          <p:cNvPr id="31" name="Straight Arrow Connector 30"/>
          <p:cNvCxnSpPr>
            <a:stCxn id="27" idx="0"/>
            <a:endCxn id="9" idx="4"/>
          </p:cNvCxnSpPr>
          <p:nvPr/>
        </p:nvCxnSpPr>
        <p:spPr>
          <a:xfrm flipV="1">
            <a:off x="1676400" y="3505200"/>
            <a:ext cx="381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9" idx="0"/>
            <a:endCxn id="11" idx="5"/>
          </p:cNvCxnSpPr>
          <p:nvPr/>
        </p:nvCxnSpPr>
        <p:spPr>
          <a:xfrm flipH="1" flipV="1">
            <a:off x="7380241" y="3482882"/>
            <a:ext cx="11159" cy="10891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6" idx="2"/>
            <a:endCxn id="28" idx="0"/>
          </p:cNvCxnSpPr>
          <p:nvPr/>
        </p:nvCxnSpPr>
        <p:spPr>
          <a:xfrm>
            <a:off x="4457700" y="3733800"/>
            <a:ext cx="0" cy="914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905000" y="2133600"/>
            <a:ext cx="518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Trusted third party(Arbiter, distributer of secret info</a:t>
            </a:r>
            <a:endParaRPr lang="en-US" sz="1400" dirty="0"/>
          </a:p>
        </p:txBody>
      </p:sp>
      <p:cxnSp>
        <p:nvCxnSpPr>
          <p:cNvPr id="47" name="Straight Arrow Connector 46"/>
          <p:cNvCxnSpPr>
            <a:stCxn id="44" idx="2"/>
            <a:endCxn id="6" idx="0"/>
          </p:cNvCxnSpPr>
          <p:nvPr/>
        </p:nvCxnSpPr>
        <p:spPr>
          <a:xfrm flipH="1">
            <a:off x="4457700" y="2514600"/>
            <a:ext cx="38100" cy="6096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62000" y="5486400"/>
            <a:ext cx="2133600" cy="1107996"/>
          </a:xfrm>
          <a:prstGeom prst="rect">
            <a:avLst/>
          </a:prstGeom>
          <a:noFill/>
        </p:spPr>
        <p:txBody>
          <a:bodyPr wrap="square" rtlCol="0">
            <a:spAutoFit/>
          </a:bodyPr>
          <a:lstStyle/>
          <a:p>
            <a:r>
              <a:rPr lang="en-US" sz="1200" dirty="0" smtClean="0"/>
              <a:t>(Security related transformation) </a:t>
            </a:r>
          </a:p>
          <a:p>
            <a:r>
              <a:rPr lang="en-US" sz="1200" dirty="0" smtClean="0"/>
              <a:t>(Encryption + code addition.)</a:t>
            </a:r>
          </a:p>
          <a:p>
            <a:r>
              <a:rPr lang="en-US" sz="1200" dirty="0" smtClean="0"/>
              <a:t>(Security info</a:t>
            </a:r>
            <a:r>
              <a:rPr lang="en-US" dirty="0" smtClean="0"/>
              <a:t>.)</a:t>
            </a:r>
            <a:endParaRPr lang="en-US" dirty="0"/>
          </a:p>
        </p:txBody>
      </p:sp>
      <p:sp>
        <p:nvSpPr>
          <p:cNvPr id="50" name="TextBox 49"/>
          <p:cNvSpPr txBox="1"/>
          <p:nvPr/>
        </p:nvSpPr>
        <p:spPr>
          <a:xfrm>
            <a:off x="6781800" y="5486400"/>
            <a:ext cx="1676400" cy="923330"/>
          </a:xfrm>
          <a:prstGeom prst="rect">
            <a:avLst/>
          </a:prstGeom>
          <a:noFill/>
        </p:spPr>
        <p:txBody>
          <a:bodyPr wrap="square" rtlCol="0">
            <a:spAutoFit/>
          </a:bodyPr>
          <a:lstStyle/>
          <a:p>
            <a:r>
              <a:rPr lang="en-US" sz="1200" dirty="0" smtClean="0"/>
              <a:t>(Security related transformation) </a:t>
            </a:r>
          </a:p>
          <a:p>
            <a:r>
              <a:rPr lang="en-US" sz="1200" dirty="0" smtClean="0"/>
              <a:t>(Security info.)</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Security</a:t>
            </a:r>
            <a:endParaRPr lang="en-US" dirty="0"/>
          </a:p>
        </p:txBody>
      </p:sp>
      <p:sp>
        <p:nvSpPr>
          <p:cNvPr id="3" name="Content Placeholder 2"/>
          <p:cNvSpPr>
            <a:spLocks noGrp="1"/>
          </p:cNvSpPr>
          <p:nvPr>
            <p:ph idx="1"/>
          </p:nvPr>
        </p:nvSpPr>
        <p:spPr/>
        <p:txBody>
          <a:bodyPr>
            <a:normAutofit lnSpcReduction="10000"/>
          </a:bodyPr>
          <a:lstStyle/>
          <a:p>
            <a:pPr algn="just"/>
            <a:r>
              <a:rPr lang="en-US" sz="2000" dirty="0" smtClean="0"/>
              <a:t>The protection afforded to an automated information system in order to attain the applicable objective of preserving he integrity, availability, confidentiality of information system resources(h/w, s/w, firmware, information/data and telecommunications.</a:t>
            </a:r>
          </a:p>
          <a:p>
            <a:pPr algn="just"/>
            <a:r>
              <a:rPr lang="en-US" sz="2000" b="1" dirty="0" smtClean="0"/>
              <a:t>Challenges of computer security:</a:t>
            </a:r>
          </a:p>
          <a:p>
            <a:pPr lvl="1" algn="just"/>
            <a:r>
              <a:rPr lang="en-US" sz="1600" b="1" dirty="0" smtClean="0"/>
              <a:t>Mechanism used to meet security requirements can be quite complex and understanding them may involve suftle reasoning.</a:t>
            </a:r>
          </a:p>
          <a:p>
            <a:pPr lvl="1" algn="just"/>
            <a:r>
              <a:rPr lang="en-US" sz="1600" b="1" dirty="0" smtClean="0"/>
              <a:t>Exploitation of an unexpected weakness in the mechanism because different ways of looking at the problem.</a:t>
            </a:r>
          </a:p>
          <a:p>
            <a:pPr lvl="1" algn="just"/>
            <a:r>
              <a:rPr lang="en-US" sz="1600" b="1" dirty="0" smtClean="0"/>
              <a:t>Procedure used to provide particular  services are often counterintuitive. Various aspect of the threat should be consider.</a:t>
            </a:r>
          </a:p>
          <a:p>
            <a:pPr lvl="1" algn="just"/>
            <a:r>
              <a:rPr lang="en-US" sz="1600" b="1" dirty="0" smtClean="0"/>
              <a:t>Designer to find and eliminate all the loopholes while attacker need only once.</a:t>
            </a:r>
          </a:p>
          <a:p>
            <a:pPr lvl="1" algn="just"/>
            <a:r>
              <a:rPr lang="en-US" sz="1600" b="1" dirty="0" smtClean="0"/>
              <a:t>Security introduce after design process it should be a part of it before any security failure occurs.</a:t>
            </a:r>
            <a:endParaRPr lang="en-US" sz="1600"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Linking</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What is data linking: </a:t>
            </a:r>
            <a:r>
              <a:rPr lang="en-US" sz="2000" dirty="0" smtClean="0"/>
              <a:t>Data linking is used to bring together information from different sources in order to create a new, richer dataset</a:t>
            </a:r>
            <a:r>
              <a:rPr lang="en-US" sz="2000" dirty="0" smtClean="0"/>
              <a:t>.</a:t>
            </a:r>
          </a:p>
          <a:p>
            <a:pPr algn="just"/>
            <a:r>
              <a:rPr lang="en-US" sz="2000" dirty="0" smtClean="0"/>
              <a:t>This involves identifying and combining information from corresponding records on each of the different source datasets</a:t>
            </a:r>
            <a:r>
              <a:rPr lang="en-US" sz="2000" dirty="0" smtClean="0"/>
              <a:t>.</a:t>
            </a:r>
          </a:p>
          <a:p>
            <a:pPr algn="just"/>
            <a:r>
              <a:rPr lang="en-US" sz="2000" dirty="0" smtClean="0"/>
              <a:t> </a:t>
            </a:r>
            <a:r>
              <a:rPr lang="en-US" sz="2000" dirty="0" smtClean="0"/>
              <a:t>The records in the resulting linked dataset contain some data from each of the source datasets. Most linking techniques combine records from different datasets if they refer to the same entity. </a:t>
            </a:r>
            <a:endParaRPr lang="en-US" sz="2000" dirty="0" smtClean="0"/>
          </a:p>
          <a:p>
            <a:pPr algn="just"/>
            <a:r>
              <a:rPr lang="en-US" sz="2000" dirty="0" smtClean="0"/>
              <a:t>(</a:t>
            </a:r>
            <a:r>
              <a:rPr lang="en-US" sz="2000" dirty="0" smtClean="0"/>
              <a:t>An entity may be a person, </a:t>
            </a:r>
            <a:r>
              <a:rPr lang="en-US" sz="2000" dirty="0" smtClean="0"/>
              <a:t>organization, </a:t>
            </a:r>
            <a:r>
              <a:rPr lang="en-US" sz="2000" dirty="0" smtClean="0"/>
              <a:t>household or even a geographic region.) However, some linking techniques combine records that refer to a similar, but not necessarily the same, person or </a:t>
            </a:r>
            <a:r>
              <a:rPr lang="en-US" sz="2000" dirty="0" smtClean="0"/>
              <a:t>organization </a:t>
            </a:r>
            <a:r>
              <a:rPr lang="en-US" sz="2000" dirty="0" smtClean="0"/>
              <a:t>– this is called </a:t>
            </a:r>
            <a:r>
              <a:rPr lang="en-US" sz="2000" dirty="0" smtClean="0">
                <a:solidFill>
                  <a:schemeClr val="tx2">
                    <a:lumMod val="75000"/>
                  </a:schemeClr>
                </a:solidFill>
              </a:rPr>
              <a:t>statistical linking</a:t>
            </a:r>
            <a:r>
              <a:rPr lang="en-US" sz="2000" dirty="0" smtClean="0"/>
              <a:t>. </a:t>
            </a:r>
            <a:endParaRPr lang="en-US"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Profiling</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b="1" dirty="0" smtClean="0"/>
              <a:t>Data profiling</a:t>
            </a:r>
            <a:r>
              <a:rPr lang="en-US" dirty="0" smtClean="0"/>
              <a:t> </a:t>
            </a:r>
            <a:r>
              <a:rPr lang="en-US" sz="2900" dirty="0" smtClean="0">
                <a:latin typeface="Times New Roman" pitchFamily="18" charset="0"/>
                <a:cs typeface="Times New Roman" pitchFamily="18" charset="0"/>
              </a:rPr>
              <a:t>is the process of examining the data available from an existing information source (e.g. a </a:t>
            </a:r>
            <a:r>
              <a:rPr lang="en-US" sz="2900" dirty="0" smtClean="0">
                <a:latin typeface="Times New Roman" pitchFamily="18" charset="0"/>
                <a:cs typeface="Times New Roman" pitchFamily="18" charset="0"/>
                <a:hlinkClick r:id="rId2" tooltip="Database"/>
              </a:rPr>
              <a:t>database</a:t>
            </a:r>
            <a:r>
              <a:rPr lang="en-US" sz="2900" dirty="0" smtClean="0">
                <a:latin typeface="Times New Roman" pitchFamily="18" charset="0"/>
                <a:cs typeface="Times New Roman" pitchFamily="18" charset="0"/>
              </a:rPr>
              <a:t> or a </a:t>
            </a:r>
            <a:r>
              <a:rPr lang="en-US" sz="2900" dirty="0" smtClean="0">
                <a:latin typeface="Times New Roman" pitchFamily="18" charset="0"/>
                <a:cs typeface="Times New Roman" pitchFamily="18" charset="0"/>
                <a:hlinkClick r:id="rId3" tooltip="Computer file"/>
              </a:rPr>
              <a:t>file</a:t>
            </a:r>
            <a:r>
              <a:rPr lang="en-US" sz="2900" dirty="0" smtClean="0">
                <a:latin typeface="Times New Roman" pitchFamily="18" charset="0"/>
                <a:cs typeface="Times New Roman" pitchFamily="18" charset="0"/>
              </a:rPr>
              <a:t>) and collecting </a:t>
            </a:r>
            <a:r>
              <a:rPr lang="en-US" sz="2900" dirty="0" smtClean="0">
                <a:latin typeface="Times New Roman" pitchFamily="18" charset="0"/>
                <a:cs typeface="Times New Roman" pitchFamily="18" charset="0"/>
                <a:hlinkClick r:id="rId4" tooltip="Descriptive statistics"/>
              </a:rPr>
              <a:t>statistics</a:t>
            </a:r>
            <a:r>
              <a:rPr lang="en-US" sz="2900" dirty="0" smtClean="0">
                <a:latin typeface="Times New Roman" pitchFamily="18" charset="0"/>
                <a:cs typeface="Times New Roman" pitchFamily="18" charset="0"/>
              </a:rPr>
              <a:t> or informative summaries about that data</a:t>
            </a:r>
            <a:r>
              <a:rPr lang="en-US" sz="2900" dirty="0" smtClean="0">
                <a:latin typeface="Times New Roman" pitchFamily="18" charset="0"/>
                <a:cs typeface="Times New Roman" pitchFamily="18" charset="0"/>
              </a:rPr>
              <a:t>.</a:t>
            </a:r>
            <a:r>
              <a:rPr lang="en-US" sz="2900" dirty="0" smtClean="0">
                <a:latin typeface="Times New Roman" pitchFamily="18" charset="0"/>
                <a:cs typeface="Times New Roman" pitchFamily="18" charset="0"/>
              </a:rPr>
              <a:t> The purpose of these statistics may be to</a:t>
            </a:r>
            <a:r>
              <a:rPr lang="en-US" sz="2900" dirty="0" smtClean="0">
                <a:latin typeface="Times New Roman" pitchFamily="18" charset="0"/>
                <a:cs typeface="Times New Roman" pitchFamily="18" charset="0"/>
              </a:rPr>
              <a:t>:</a:t>
            </a:r>
          </a:p>
          <a:p>
            <a:pPr lvl="1"/>
            <a:r>
              <a:rPr lang="en-US" sz="2500" dirty="0" smtClean="0">
                <a:latin typeface="Times New Roman" pitchFamily="18" charset="0"/>
                <a:cs typeface="Times New Roman" pitchFamily="18" charset="0"/>
              </a:rPr>
              <a:t>Find out whether existing data can be easily used for other purposes</a:t>
            </a:r>
          </a:p>
          <a:p>
            <a:pPr lvl="1"/>
            <a:r>
              <a:rPr lang="en-US" sz="2500" dirty="0" smtClean="0">
                <a:latin typeface="Times New Roman" pitchFamily="18" charset="0"/>
                <a:cs typeface="Times New Roman" pitchFamily="18" charset="0"/>
              </a:rPr>
              <a:t>Improve the ability to search data by </a:t>
            </a:r>
            <a:r>
              <a:rPr lang="en-US" sz="2500" dirty="0" smtClean="0">
                <a:latin typeface="Times New Roman" pitchFamily="18" charset="0"/>
                <a:cs typeface="Times New Roman" pitchFamily="18" charset="0"/>
                <a:hlinkClick r:id="rId5" tooltip="Tag (metadata)"/>
              </a:rPr>
              <a:t>tagging</a:t>
            </a:r>
            <a:r>
              <a:rPr lang="en-US" sz="2500" dirty="0" smtClean="0">
                <a:latin typeface="Times New Roman" pitchFamily="18" charset="0"/>
                <a:cs typeface="Times New Roman" pitchFamily="18" charset="0"/>
              </a:rPr>
              <a:t> it with </a:t>
            </a:r>
            <a:r>
              <a:rPr lang="en-US" sz="2500" dirty="0" smtClean="0">
                <a:latin typeface="Times New Roman" pitchFamily="18" charset="0"/>
                <a:cs typeface="Times New Roman" pitchFamily="18" charset="0"/>
                <a:hlinkClick r:id="rId6" tooltip="Index term"/>
              </a:rPr>
              <a:t>keywords</a:t>
            </a:r>
            <a:r>
              <a:rPr lang="en-US" sz="2500" dirty="0" smtClean="0">
                <a:latin typeface="Times New Roman" pitchFamily="18" charset="0"/>
                <a:cs typeface="Times New Roman" pitchFamily="18" charset="0"/>
              </a:rPr>
              <a:t>, descriptions, or assigning it to a category</a:t>
            </a:r>
          </a:p>
          <a:p>
            <a:pPr lvl="1"/>
            <a:r>
              <a:rPr lang="en-US" sz="2500" dirty="0" smtClean="0">
                <a:latin typeface="Times New Roman" pitchFamily="18" charset="0"/>
                <a:cs typeface="Times New Roman" pitchFamily="18" charset="0"/>
              </a:rPr>
              <a:t>Assess </a:t>
            </a:r>
            <a:r>
              <a:rPr lang="en-US" sz="2500" dirty="0" smtClean="0">
                <a:latin typeface="Times New Roman" pitchFamily="18" charset="0"/>
                <a:cs typeface="Times New Roman" pitchFamily="18" charset="0"/>
                <a:hlinkClick r:id="rId7" tooltip="Data quality"/>
              </a:rPr>
              <a:t>data quality</a:t>
            </a:r>
            <a:r>
              <a:rPr lang="en-US" sz="2500" dirty="0" smtClean="0">
                <a:latin typeface="Times New Roman" pitchFamily="18" charset="0"/>
                <a:cs typeface="Times New Roman" pitchFamily="18" charset="0"/>
              </a:rPr>
              <a:t>, including whether the data conforms to particular standards or </a:t>
            </a:r>
            <a:r>
              <a:rPr lang="en-US" sz="2500" dirty="0" smtClean="0">
                <a:latin typeface="Times New Roman" pitchFamily="18" charset="0"/>
                <a:cs typeface="Times New Roman" pitchFamily="18" charset="0"/>
              </a:rPr>
              <a:t>patterns</a:t>
            </a:r>
            <a:endParaRPr lang="en-US" sz="2500" dirty="0" smtClean="0">
              <a:latin typeface="Times New Roman" pitchFamily="18" charset="0"/>
              <a:cs typeface="Times New Roman" pitchFamily="18" charset="0"/>
            </a:endParaRPr>
          </a:p>
          <a:p>
            <a:pPr lvl="1"/>
            <a:r>
              <a:rPr lang="en-US" sz="2500" dirty="0" smtClean="0">
                <a:latin typeface="Times New Roman" pitchFamily="18" charset="0"/>
                <a:cs typeface="Times New Roman" pitchFamily="18" charset="0"/>
              </a:rPr>
              <a:t>Assess the risk involved in </a:t>
            </a:r>
            <a:r>
              <a:rPr lang="en-US" sz="2500" dirty="0" smtClean="0">
                <a:latin typeface="Times New Roman" pitchFamily="18" charset="0"/>
                <a:cs typeface="Times New Roman" pitchFamily="18" charset="0"/>
                <a:hlinkClick r:id="rId8" tooltip="Data integration"/>
              </a:rPr>
              <a:t>integrating data</a:t>
            </a:r>
            <a:r>
              <a:rPr lang="en-US" sz="2500" dirty="0" smtClean="0">
                <a:latin typeface="Times New Roman" pitchFamily="18" charset="0"/>
                <a:cs typeface="Times New Roman" pitchFamily="18" charset="0"/>
              </a:rPr>
              <a:t> in new applications, including the challenges of </a:t>
            </a:r>
            <a:r>
              <a:rPr lang="en-US" sz="2500" dirty="0" smtClean="0">
                <a:latin typeface="Times New Roman" pitchFamily="18" charset="0"/>
                <a:cs typeface="Times New Roman" pitchFamily="18" charset="0"/>
                <a:hlinkClick r:id="rId9" tooltip="Join (SQL)"/>
              </a:rPr>
              <a:t>joins</a:t>
            </a:r>
            <a:endParaRPr lang="en-US" sz="2500" dirty="0" smtClean="0">
              <a:latin typeface="Times New Roman" pitchFamily="18" charset="0"/>
              <a:cs typeface="Times New Roman" pitchFamily="18" charset="0"/>
            </a:endParaRPr>
          </a:p>
          <a:p>
            <a:pPr lvl="1"/>
            <a:r>
              <a:rPr lang="en-US" sz="2500" dirty="0" smtClean="0">
                <a:latin typeface="Times New Roman" pitchFamily="18" charset="0"/>
                <a:cs typeface="Times New Roman" pitchFamily="18" charset="0"/>
              </a:rPr>
              <a:t>Discover </a:t>
            </a:r>
            <a:r>
              <a:rPr lang="en-US" sz="2500" dirty="0" smtClean="0">
                <a:latin typeface="Times New Roman" pitchFamily="18" charset="0"/>
                <a:cs typeface="Times New Roman" pitchFamily="18" charset="0"/>
                <a:hlinkClick r:id="rId10" tooltip="Metadata"/>
              </a:rPr>
              <a:t>metadata</a:t>
            </a:r>
            <a:r>
              <a:rPr lang="en-US" sz="2500" dirty="0" smtClean="0">
                <a:latin typeface="Times New Roman" pitchFamily="18" charset="0"/>
                <a:cs typeface="Times New Roman" pitchFamily="18" charset="0"/>
              </a:rPr>
              <a:t> of the source database, including value patterns and </a:t>
            </a:r>
            <a:r>
              <a:rPr lang="en-US" sz="2500" dirty="0" smtClean="0">
                <a:latin typeface="Times New Roman" pitchFamily="18" charset="0"/>
                <a:cs typeface="Times New Roman" pitchFamily="18" charset="0"/>
                <a:hlinkClick r:id="rId11" tooltip="Frequency distribution"/>
              </a:rPr>
              <a:t>distributions</a:t>
            </a:r>
            <a:r>
              <a:rPr lang="en-US" sz="2500" dirty="0" smtClean="0">
                <a:latin typeface="Times New Roman" pitchFamily="18" charset="0"/>
                <a:cs typeface="Times New Roman" pitchFamily="18" charset="0"/>
              </a:rPr>
              <a:t>, </a:t>
            </a:r>
            <a:r>
              <a:rPr lang="en-US" sz="2500" dirty="0" smtClean="0">
                <a:latin typeface="Times New Roman" pitchFamily="18" charset="0"/>
                <a:cs typeface="Times New Roman" pitchFamily="18" charset="0"/>
                <a:hlinkClick r:id="rId12" tooltip="Candidate key"/>
              </a:rPr>
              <a:t>key candidates</a:t>
            </a:r>
            <a:r>
              <a:rPr lang="en-US" sz="2500" dirty="0" smtClean="0">
                <a:latin typeface="Times New Roman" pitchFamily="18" charset="0"/>
                <a:cs typeface="Times New Roman" pitchFamily="18" charset="0"/>
              </a:rPr>
              <a:t>, </a:t>
            </a:r>
            <a:r>
              <a:rPr lang="en-US" sz="2500" dirty="0" smtClean="0">
                <a:latin typeface="Times New Roman" pitchFamily="18" charset="0"/>
                <a:cs typeface="Times New Roman" pitchFamily="18" charset="0"/>
                <a:hlinkClick r:id="rId13" tooltip="Inclusion dependency"/>
              </a:rPr>
              <a:t>foreign-key candidates</a:t>
            </a:r>
            <a:r>
              <a:rPr lang="en-US" sz="2500" dirty="0" smtClean="0">
                <a:latin typeface="Times New Roman" pitchFamily="18" charset="0"/>
                <a:cs typeface="Times New Roman" pitchFamily="18" charset="0"/>
              </a:rPr>
              <a:t>, and </a:t>
            </a:r>
            <a:r>
              <a:rPr lang="en-US" sz="2500" dirty="0" smtClean="0">
                <a:latin typeface="Times New Roman" pitchFamily="18" charset="0"/>
                <a:cs typeface="Times New Roman" pitchFamily="18" charset="0"/>
                <a:hlinkClick r:id="rId14" tooltip="Functional dependency"/>
              </a:rPr>
              <a:t>functional dependencies</a:t>
            </a:r>
            <a:endParaRPr lang="en-US" sz="2500" dirty="0" smtClean="0">
              <a:latin typeface="Times New Roman" pitchFamily="18" charset="0"/>
              <a:cs typeface="Times New Roman" pitchFamily="18" charset="0"/>
            </a:endParaRPr>
          </a:p>
          <a:p>
            <a:pPr lvl="1"/>
            <a:r>
              <a:rPr lang="en-US" sz="2500" dirty="0" smtClean="0">
                <a:latin typeface="Times New Roman" pitchFamily="18" charset="0"/>
                <a:cs typeface="Times New Roman" pitchFamily="18" charset="0"/>
              </a:rPr>
              <a:t>Assess whether known metadata accurately describes the actual values in the source database</a:t>
            </a:r>
          </a:p>
          <a:p>
            <a:pPr lvl="1" algn="just"/>
            <a:endParaRPr lang="en-US" sz="1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dirty="0" smtClean="0"/>
              <a:t>How Data Profiling is Conducted</a:t>
            </a: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algn="just"/>
            <a:r>
              <a:rPr lang="en-US" sz="2400" dirty="0" smtClean="0"/>
              <a:t>Data profiling utilizes methods of descriptive statistics such as minimum, maximum, mean, mode, percentile, standard deviation, frequency, variation, aggregates such as count and sum, and additional metadata information obtained during data profiling such as data type, length, discrete values, uniqueness, occurrence of null values, typical string patterns, and abstract type </a:t>
            </a:r>
            <a:r>
              <a:rPr lang="en-US" sz="2400" dirty="0" smtClean="0"/>
              <a:t>recognition.</a:t>
            </a:r>
            <a:endParaRPr lang="en-US" sz="2400" baseline="30000" dirty="0" smtClean="0"/>
          </a:p>
          <a:p>
            <a:pPr algn="just"/>
            <a:r>
              <a:rPr lang="en-US" sz="2400" dirty="0" smtClean="0"/>
              <a:t>The </a:t>
            </a:r>
            <a:r>
              <a:rPr lang="en-US" sz="2400" dirty="0" smtClean="0"/>
              <a:t>metadata can then be used to discover problems such as illegal values, misspellings, missing values, varying value representation, and duplicates.</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privacy Really </a:t>
            </a:r>
            <a:endParaRPr lang="en-US" dirty="0"/>
          </a:p>
        </p:txBody>
      </p:sp>
      <p:sp>
        <p:nvSpPr>
          <p:cNvPr id="3" name="Content Placeholder 2"/>
          <p:cNvSpPr>
            <a:spLocks noGrp="1"/>
          </p:cNvSpPr>
          <p:nvPr>
            <p:ph idx="1"/>
          </p:nvPr>
        </p:nvSpPr>
        <p:spPr/>
        <p:txBody>
          <a:bodyPr/>
          <a:lstStyle/>
          <a:p>
            <a:r>
              <a:rPr lang="en-US" dirty="0" smtClean="0"/>
              <a:t>Privacy is mainly defined as a  human value consisting of  4 rights.</a:t>
            </a:r>
          </a:p>
          <a:p>
            <a:pPr lvl="1"/>
            <a:r>
              <a:rPr lang="en-US" dirty="0" smtClean="0"/>
              <a:t>Solitude</a:t>
            </a:r>
          </a:p>
          <a:p>
            <a:pPr lvl="1"/>
            <a:r>
              <a:rPr lang="en-US" dirty="0" smtClean="0"/>
              <a:t>Anonymity</a:t>
            </a:r>
          </a:p>
          <a:p>
            <a:pPr lvl="1"/>
            <a:r>
              <a:rPr lang="en-US" dirty="0" smtClean="0"/>
              <a:t>Intimacy</a:t>
            </a:r>
          </a:p>
          <a:p>
            <a:pPr lvl="1"/>
            <a:r>
              <a:rPr lang="en-US" dirty="0" smtClean="0"/>
              <a:t>Reserve</a:t>
            </a:r>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Privacy=Personal Data</a:t>
            </a:r>
          </a:p>
          <a:p>
            <a:pPr lvl="1"/>
            <a:r>
              <a:rPr lang="en-US" dirty="0" smtClean="0"/>
              <a:t>SSN</a:t>
            </a:r>
          </a:p>
          <a:p>
            <a:pPr lvl="1"/>
            <a:r>
              <a:rPr lang="en-US" dirty="0" smtClean="0"/>
              <a:t>Bank account Number</a:t>
            </a:r>
          </a:p>
          <a:p>
            <a:pPr lvl="1"/>
            <a:r>
              <a:rPr lang="en-US" dirty="0" smtClean="0"/>
              <a:t>Credit card number</a:t>
            </a:r>
          </a:p>
          <a:p>
            <a:pPr lvl="1"/>
            <a:r>
              <a:rPr lang="en-US" dirty="0" smtClean="0"/>
              <a:t>Personal health information</a:t>
            </a:r>
          </a:p>
          <a:p>
            <a:pPr>
              <a:buNone/>
            </a:pPr>
            <a:r>
              <a:rPr lang="en-US" dirty="0" smtClean="0"/>
              <a:t>These are all  examples of personal data worth protecting.</a:t>
            </a:r>
          </a:p>
          <a:p>
            <a:pPr>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consequences of Not taking precautions to protect yourself.</a:t>
            </a:r>
          </a:p>
          <a:p>
            <a:pPr>
              <a:buNone/>
            </a:pPr>
            <a:endParaRPr lang="en-US" dirty="0" smtClean="0"/>
          </a:p>
          <a:p>
            <a:pPr algn="just"/>
            <a:r>
              <a:rPr lang="en-US" dirty="0" smtClean="0"/>
              <a:t>The biggest issue involved with not protecting your personal data is identity theft.</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identity theft</a:t>
            </a:r>
            <a:endParaRPr lang="en-US" dirty="0"/>
          </a:p>
        </p:txBody>
      </p:sp>
      <p:sp>
        <p:nvSpPr>
          <p:cNvPr id="3" name="Content Placeholder 2"/>
          <p:cNvSpPr>
            <a:spLocks noGrp="1"/>
          </p:cNvSpPr>
          <p:nvPr>
            <p:ph idx="1"/>
          </p:nvPr>
        </p:nvSpPr>
        <p:spPr/>
        <p:txBody>
          <a:bodyPr/>
          <a:lstStyle/>
          <a:p>
            <a:r>
              <a:rPr lang="en-US" dirty="0" smtClean="0"/>
              <a:t>This is where unauthorized individuals use another persons name to receive credit cards, driving licenses and various other items in their victim name.</a:t>
            </a:r>
          </a:p>
          <a:p>
            <a:r>
              <a:rPr lang="en-US" dirty="0" smtClean="0"/>
              <a:t>They can also see this information on the stolen identity black market to the highest bidder.</a:t>
            </a:r>
          </a:p>
          <a:p>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endParaRPr lang="en-US" sz="4800" i="1" dirty="0" smtClean="0">
              <a:latin typeface="Times New Roman" pitchFamily="18" charset="0"/>
              <a:cs typeface="Times New Roman" pitchFamily="18" charset="0"/>
            </a:endParaRPr>
          </a:p>
          <a:p>
            <a:pPr>
              <a:buNone/>
            </a:pPr>
            <a:r>
              <a:rPr lang="en-US" sz="4800" i="1" dirty="0" smtClean="0">
                <a:latin typeface="Times New Roman" pitchFamily="18" charset="0"/>
                <a:cs typeface="Times New Roman" pitchFamily="18" charset="0"/>
              </a:rPr>
              <a:t>Preventing is the best treatment</a:t>
            </a:r>
            <a:r>
              <a:rPr lang="en-US" sz="7200" i="1" dirty="0" smtClean="0">
                <a:latin typeface="Times New Roman" pitchFamily="18" charset="0"/>
                <a:cs typeface="Times New Roman" pitchFamily="18" charset="0"/>
              </a:rPr>
              <a:t>.</a:t>
            </a:r>
            <a:endParaRPr lang="en-US" sz="7200" i="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Being Cautious Not Scared Stiff</a:t>
            </a:r>
            <a:endParaRPr lang="en-US" dirty="0"/>
          </a:p>
        </p:txBody>
      </p:sp>
      <p:sp>
        <p:nvSpPr>
          <p:cNvPr id="3" name="Content Placeholder 2"/>
          <p:cNvSpPr>
            <a:spLocks noGrp="1"/>
          </p:cNvSpPr>
          <p:nvPr>
            <p:ph idx="1"/>
          </p:nvPr>
        </p:nvSpPr>
        <p:spPr/>
        <p:txBody>
          <a:bodyPr/>
          <a:lstStyle/>
          <a:p>
            <a:r>
              <a:rPr lang="en-US" dirty="0" smtClean="0"/>
              <a:t>There can be some serious implications to not protecting your personal data online but there is no reason to live in fear.</a:t>
            </a:r>
          </a:p>
          <a:p>
            <a:r>
              <a:rPr lang="en-US" dirty="0" smtClean="0"/>
              <a:t>Using following steps to protect yourself online and in the virtual universe.</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287</TotalTime>
  <Words>1663</Words>
  <Application>Microsoft Office PowerPoint</Application>
  <PresentationFormat>On-screen Show (4:3)</PresentationFormat>
  <Paragraphs>236</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Verve</vt:lpstr>
      <vt:lpstr>DATA PRIVACY AND PROTECTION </vt:lpstr>
      <vt:lpstr>Introduction</vt:lpstr>
      <vt:lpstr>Take Note</vt:lpstr>
      <vt:lpstr>What is privacy Really </vt:lpstr>
      <vt:lpstr>Slide 5</vt:lpstr>
      <vt:lpstr>Slide 6</vt:lpstr>
      <vt:lpstr>What is identity theft</vt:lpstr>
      <vt:lpstr>Slide 8</vt:lpstr>
      <vt:lpstr>Being Cautious Not Scared Stiff</vt:lpstr>
      <vt:lpstr>Use good password</vt:lpstr>
      <vt:lpstr>Mix and match method</vt:lpstr>
      <vt:lpstr>Be cautious of what Information you display</vt:lpstr>
      <vt:lpstr>Be Weary of ODD Emails</vt:lpstr>
      <vt:lpstr>When doing purchase Online Check for this!</vt:lpstr>
      <vt:lpstr>Security Attacks</vt:lpstr>
      <vt:lpstr>Difference:-</vt:lpstr>
      <vt:lpstr>Passive attack type 1(Release of message content)</vt:lpstr>
      <vt:lpstr>Passive attack type 2(Traffic analysis)</vt:lpstr>
      <vt:lpstr>Active attack type1(Masquerade)</vt:lpstr>
      <vt:lpstr>Active attack type2(Replay)</vt:lpstr>
      <vt:lpstr>Active attack type3(Modification of message)</vt:lpstr>
      <vt:lpstr>Active attack type3(Denial of service)</vt:lpstr>
      <vt:lpstr>Difference between threat and attack</vt:lpstr>
      <vt:lpstr>Security Services</vt:lpstr>
      <vt:lpstr>Catagories</vt:lpstr>
      <vt:lpstr>Slide 26</vt:lpstr>
      <vt:lpstr> Types of Authentication : </vt:lpstr>
      <vt:lpstr>Slide 28</vt:lpstr>
      <vt:lpstr>Security Mechanism</vt:lpstr>
      <vt:lpstr>Slide 30</vt:lpstr>
      <vt:lpstr>Model for network security</vt:lpstr>
      <vt:lpstr>Computer Security</vt:lpstr>
      <vt:lpstr>Data Linking</vt:lpstr>
      <vt:lpstr>Data Profiling</vt:lpstr>
      <vt:lpstr>How Data Profiling is Conducted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PRIVACY AND PROTECTION </dc:title>
  <dc:creator>nit</dc:creator>
  <cp:lastModifiedBy>nit</cp:lastModifiedBy>
  <cp:revision>66</cp:revision>
  <dcterms:created xsi:type="dcterms:W3CDTF">2006-08-16T00:00:00Z</dcterms:created>
  <dcterms:modified xsi:type="dcterms:W3CDTF">2017-07-07T10:14:30Z</dcterms:modified>
</cp:coreProperties>
</file>