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420" r:id="rId2"/>
    <p:sldId id="421" r:id="rId3"/>
    <p:sldId id="422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0952-BC8E-4639-97CA-7A52BD45C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0CC33-6406-4352-A5FA-7464DFFFE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B59CA-C5F8-447E-94F7-A0A8CEF30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C61AE-E9A1-4FDF-8D28-368FE966B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5D5B1-0CB1-4FE3-8706-D6EA50A50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F6B5F-5269-4517-A7FF-1C97FCFCF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3EDB-C62C-4B96-95D4-F7CAF06E5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5D069-944B-426E-8B8B-7B90B0F7E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78338-6778-4057-A21B-B53CF4EBC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242D5-8F52-437A-9E15-AC528210E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43F93-6591-4F47-B478-92D62EADC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2C00A85-7F39-4A65-90DB-D3DC76DB0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Privacy in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Material/text on the slides from Chapter 10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Textbook: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Pfleeger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protect against privacy loss?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protect against privacy loss?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Get/give as little data as possible.</a:t>
            </a:r>
          </a:p>
          <a:p>
            <a:r>
              <a:rPr lang="en-US" smtClean="0"/>
              <a:t>Data anonymization.</a:t>
            </a:r>
          </a:p>
          <a:p>
            <a:r>
              <a:rPr lang="en-US" smtClean="0"/>
              <a:t>Audit trail: record who has accessed what data.</a:t>
            </a:r>
          </a:p>
          <a:p>
            <a:r>
              <a:rPr lang="en-US" smtClean="0"/>
              <a:t>Security and controlled access</a:t>
            </a:r>
          </a:p>
          <a:p>
            <a:r>
              <a:rPr lang="en-US" smtClean="0"/>
              <a:t>Training, quality, Restricted usage, data left in place. </a:t>
            </a:r>
          </a:p>
          <a:p>
            <a:r>
              <a:rPr lang="en-US" smtClean="0"/>
              <a:t>Policy. 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in Computer Security: Data mining and privacy.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Government data mining. </a:t>
            </a:r>
          </a:p>
          <a:p>
            <a:r>
              <a:rPr lang="en-US" smtClean="0"/>
              <a:t>Privacy preserving data mining: </a:t>
            </a:r>
          </a:p>
          <a:p>
            <a:pPr lvl="1"/>
            <a:r>
              <a:rPr lang="en-US" smtClean="0"/>
              <a:t>Data mining is “extracting hidden patterns from large amounts of data” </a:t>
            </a:r>
          </a:p>
          <a:p>
            <a:pPr lvl="1"/>
            <a:r>
              <a:rPr lang="en-US" smtClean="0"/>
              <a:t>Solutions to preserve privacy:</a:t>
            </a:r>
          </a:p>
          <a:p>
            <a:pPr lvl="2"/>
            <a:r>
              <a:rPr lang="en-US" smtClean="0"/>
              <a:t>Remove id information. Doesn’t work. </a:t>
            </a:r>
          </a:p>
          <a:p>
            <a:pPr lvl="3"/>
            <a:r>
              <a:rPr lang="en-US" smtClean="0"/>
              <a:t>E.g., Sweeney’s report: &gt; 87% US population can be identified by: 5 digit zip code, gender and date of birth.</a:t>
            </a:r>
          </a:p>
          <a:p>
            <a:pPr lvl="2"/>
            <a:r>
              <a:rPr lang="en-US" smtClean="0"/>
              <a:t>Data perturbation. Example. Needs to be done carefully.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Privacy on the web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Think about this: </a:t>
            </a:r>
          </a:p>
          <a:p>
            <a:pPr lvl="1"/>
            <a:r>
              <a:rPr lang="en-US" smtClean="0"/>
              <a:t>On the web: every word you speak (blog) can be read </a:t>
            </a:r>
          </a:p>
          <a:p>
            <a:pPr lvl="1"/>
            <a:r>
              <a:rPr lang="en-US" smtClean="0"/>
              <a:t>Someone selling something may have ads on their site for something else. </a:t>
            </a:r>
          </a:p>
          <a:p>
            <a:pPr lvl="1"/>
            <a:r>
              <a:rPr lang="en-US" smtClean="0"/>
              <a:t>Identity of the other person may not be known! </a:t>
            </a:r>
          </a:p>
          <a:p>
            <a:r>
              <a:rPr lang="en-US" smtClean="0"/>
              <a:t>Some issues on the web are protected.</a:t>
            </a:r>
          </a:p>
          <a:p>
            <a:pPr lvl="1"/>
            <a:r>
              <a:rPr lang="en-US" smtClean="0"/>
              <a:t>Can you name them?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Privacy on the web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Credit card payments are protected. </a:t>
            </a:r>
          </a:p>
          <a:p>
            <a:pPr lvl="1"/>
            <a:r>
              <a:rPr lang="en-US" sz="2000" smtClean="0"/>
              <a:t>But not necessarily private. </a:t>
            </a:r>
          </a:p>
          <a:p>
            <a:pPr lvl="1"/>
            <a:r>
              <a:rPr lang="en-US" sz="2000" smtClean="0"/>
              <a:t>Paypal etc.. May solve the privacy issues. </a:t>
            </a:r>
          </a:p>
          <a:p>
            <a:r>
              <a:rPr lang="en-US" sz="2400" smtClean="0"/>
              <a:t>Site and portal registrations: </a:t>
            </a:r>
          </a:p>
          <a:p>
            <a:pPr lvl="1"/>
            <a:r>
              <a:rPr lang="en-US" sz="2000" smtClean="0"/>
              <a:t>Beware of “we will enhance your browsing experience”</a:t>
            </a:r>
          </a:p>
          <a:p>
            <a:pPr lvl="1"/>
            <a:r>
              <a:rPr lang="en-US" sz="2000" smtClean="0"/>
              <a:t>Using email as id on some sites. Issues? </a:t>
            </a:r>
          </a:p>
          <a:p>
            <a:r>
              <a:rPr lang="en-US" sz="2400" smtClean="0"/>
              <a:t>Third party ads. </a:t>
            </a:r>
          </a:p>
          <a:p>
            <a:r>
              <a:rPr lang="en-US" sz="2400" smtClean="0"/>
              <a:t>Contests and offers: Free Iphones!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Privacy issues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Cookies:  </a:t>
            </a:r>
          </a:p>
          <a:p>
            <a:pPr lvl="1"/>
            <a:r>
              <a:rPr lang="en-US" sz="2000" smtClean="0"/>
              <a:t>Be-aware</a:t>
            </a:r>
          </a:p>
          <a:p>
            <a:pPr lvl="2"/>
            <a:r>
              <a:rPr lang="en-US" sz="1600" smtClean="0"/>
              <a:t>Third party cookies. E.g., Double Click and online profiling. </a:t>
            </a:r>
          </a:p>
          <a:p>
            <a:pPr lvl="2"/>
            <a:r>
              <a:rPr lang="en-US" sz="1600" smtClean="0"/>
              <a:t>Adware</a:t>
            </a:r>
          </a:p>
          <a:p>
            <a:r>
              <a:rPr lang="en-US" sz="2400" smtClean="0"/>
              <a:t>Web-bug. </a:t>
            </a:r>
          </a:p>
          <a:p>
            <a:endParaRPr lang="en-US" sz="2400" smtClean="0"/>
          </a:p>
          <a:p>
            <a:r>
              <a:rPr lang="en-US" sz="2400" smtClean="0"/>
              <a:t>Spyware: keystroke loggers.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Email security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Interception of email. </a:t>
            </a:r>
          </a:p>
          <a:p>
            <a:pPr lvl="1"/>
            <a:r>
              <a:rPr lang="en-US" sz="2000" smtClean="0"/>
              <a:t>Can be encrypted using PGP or S/MIME</a:t>
            </a:r>
          </a:p>
          <a:p>
            <a:pPr lvl="1"/>
            <a:r>
              <a:rPr lang="en-US" sz="2000" smtClean="0"/>
              <a:t>Email monitored legallly.</a:t>
            </a:r>
          </a:p>
          <a:p>
            <a:r>
              <a:rPr lang="en-US" sz="2400" smtClean="0"/>
              <a:t>Anonymous E-mail and remailers</a:t>
            </a:r>
          </a:p>
          <a:p>
            <a:pPr lvl="1"/>
            <a:r>
              <a:rPr lang="en-US" sz="2000" smtClean="0"/>
              <a:t>Sending anonymous emails.</a:t>
            </a:r>
          </a:p>
          <a:p>
            <a:r>
              <a:rPr lang="en-US" sz="2400" smtClean="0"/>
              <a:t>Spoofing and spamming.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Impact on Emerging technologies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RFID tags</a:t>
            </a:r>
          </a:p>
          <a:p>
            <a:pPr lvl="1"/>
            <a:r>
              <a:rPr lang="en-US" sz="2000" smtClean="0"/>
              <a:t>RFID and privacy issues:</a:t>
            </a:r>
          </a:p>
          <a:p>
            <a:pPr lvl="2"/>
            <a:r>
              <a:rPr lang="en-US" sz="1600" smtClean="0"/>
              <a:t>Consumer products. How can this be exploited?</a:t>
            </a:r>
          </a:p>
          <a:p>
            <a:pPr lvl="1"/>
            <a:r>
              <a:rPr lang="en-US" sz="2000" smtClean="0"/>
              <a:t>RFID in individuals.</a:t>
            </a:r>
          </a:p>
          <a:p>
            <a:r>
              <a:rPr lang="en-US" sz="2400" smtClean="0"/>
              <a:t>Electronic voting</a:t>
            </a:r>
          </a:p>
          <a:p>
            <a:pPr lvl="1"/>
            <a:r>
              <a:rPr lang="en-US" sz="2000" smtClean="0"/>
              <a:t>Privacy issues. </a:t>
            </a:r>
          </a:p>
          <a:p>
            <a:r>
              <a:rPr lang="en-US" sz="2400" smtClean="0"/>
              <a:t>VoIP and Skype</a:t>
            </a:r>
          </a:p>
          <a:p>
            <a:pPr lvl="1"/>
            <a:r>
              <a:rPr lang="en-US" sz="2000" smtClean="0"/>
              <a:t>Privacy issues. 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privacy?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would you define it? </a:t>
            </a:r>
          </a:p>
          <a:p>
            <a:pPr eaLnBrk="1" hangingPunct="1"/>
            <a:r>
              <a:rPr lang="en-US" smtClean="0"/>
              <a:t>What do you think its aspects are? </a:t>
            </a:r>
          </a:p>
          <a:p>
            <a:pPr lvl="1" eaLnBrk="1" hangingPunct="1"/>
            <a:r>
              <a:rPr lang="en-US" smtClean="0"/>
              <a:t>Three key aspects:</a:t>
            </a:r>
          </a:p>
          <a:p>
            <a:pPr lvl="2" eaLnBrk="1" hangingPunct="1"/>
            <a:r>
              <a:rPr lang="en-US" smtClean="0"/>
              <a:t>Controlled disclosure.</a:t>
            </a:r>
          </a:p>
          <a:p>
            <a:pPr lvl="2" eaLnBrk="1" hangingPunct="1"/>
            <a:r>
              <a:rPr lang="en-US" smtClean="0"/>
              <a:t>Sensitive data</a:t>
            </a:r>
          </a:p>
          <a:p>
            <a:pPr lvl="2" eaLnBrk="1" hangingPunct="1"/>
            <a:r>
              <a:rPr lang="en-US" smtClean="0"/>
              <a:t>Affected subject.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Computer Related Privacy Problems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collection: what issue do you see? </a:t>
            </a:r>
          </a:p>
          <a:p>
            <a:pPr eaLnBrk="1" hangingPunct="1"/>
            <a:r>
              <a:rPr lang="en-US" smtClean="0"/>
              <a:t>No informed consent: </a:t>
            </a:r>
          </a:p>
          <a:p>
            <a:pPr lvl="1" eaLnBrk="1" hangingPunct="1"/>
            <a:r>
              <a:rPr lang="en-US" smtClean="0"/>
              <a:t>Examples: real age. </a:t>
            </a:r>
          </a:p>
          <a:p>
            <a:pPr eaLnBrk="1" hangingPunct="1"/>
            <a:r>
              <a:rPr lang="en-US" smtClean="0"/>
              <a:t>Loss of control: class discussion. </a:t>
            </a:r>
          </a:p>
          <a:p>
            <a:pPr lvl="1" eaLnBrk="1" hangingPunct="1"/>
            <a:r>
              <a:rPr lang="en-US" smtClean="0"/>
              <a:t>Example: posting on a blog. </a:t>
            </a:r>
          </a:p>
          <a:p>
            <a:pPr lvl="2" eaLnBrk="1" hangingPunct="1"/>
            <a:r>
              <a:rPr lang="en-US" smtClean="0"/>
              <a:t>What are the ramifications vs. writing a letter?  </a:t>
            </a:r>
          </a:p>
          <a:p>
            <a:pPr eaLnBrk="1" hangingPunct="1"/>
            <a:r>
              <a:rPr lang="en-US" smtClean="0"/>
              <a:t>Ownership of data.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Computer Related Privacy Problems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collection: what issue do you see? </a:t>
            </a:r>
          </a:p>
          <a:p>
            <a:pPr eaLnBrk="1" hangingPunct="1"/>
            <a:r>
              <a:rPr lang="en-US" smtClean="0"/>
              <a:t>No informed consent: </a:t>
            </a:r>
          </a:p>
          <a:p>
            <a:pPr lvl="1" eaLnBrk="1" hangingPunct="1"/>
            <a:r>
              <a:rPr lang="en-US" smtClean="0"/>
              <a:t>Examples: real age. </a:t>
            </a:r>
          </a:p>
          <a:p>
            <a:pPr eaLnBrk="1" hangingPunct="1"/>
            <a:r>
              <a:rPr lang="en-US" smtClean="0"/>
              <a:t>Loss of control: class discussion. </a:t>
            </a:r>
          </a:p>
          <a:p>
            <a:pPr lvl="1" eaLnBrk="1" hangingPunct="1"/>
            <a:r>
              <a:rPr lang="en-US" smtClean="0"/>
              <a:t>Example: posting on a blog. </a:t>
            </a:r>
          </a:p>
          <a:p>
            <a:pPr lvl="2" eaLnBrk="1" hangingPunct="1"/>
            <a:r>
              <a:rPr lang="en-US" smtClean="0"/>
              <a:t>What are the ramifications vs. writing a letter?  </a:t>
            </a:r>
          </a:p>
          <a:p>
            <a:pPr eaLnBrk="1" hangingPunct="1"/>
            <a:r>
              <a:rPr lang="en-US" smtClean="0"/>
              <a:t>Ownership of data.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Protections provided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Privacy Policies;</a:t>
            </a:r>
          </a:p>
          <a:p>
            <a:pPr lvl="1" eaLnBrk="1" hangingPunct="1"/>
            <a:r>
              <a:rPr lang="en-US" sz="2400" smtClean="0"/>
              <a:t>First step: fair information policies: </a:t>
            </a:r>
          </a:p>
          <a:p>
            <a:pPr lvl="2" eaLnBrk="1" hangingPunct="1"/>
            <a:r>
              <a:rPr lang="en-US" sz="2000" smtClean="0"/>
              <a:t>Regulate these;</a:t>
            </a:r>
          </a:p>
          <a:p>
            <a:pPr lvl="3" eaLnBrk="1" hangingPunct="1"/>
            <a:r>
              <a:rPr lang="en-US" sz="1800" smtClean="0"/>
              <a:t>Collection of information.</a:t>
            </a:r>
          </a:p>
          <a:p>
            <a:pPr lvl="3" eaLnBrk="1" hangingPunct="1"/>
            <a:r>
              <a:rPr lang="en-US" sz="1800" smtClean="0"/>
              <a:t>Data quality.</a:t>
            </a:r>
          </a:p>
          <a:p>
            <a:pPr lvl="3" eaLnBrk="1" hangingPunct="1"/>
            <a:r>
              <a:rPr lang="en-US" sz="1800" smtClean="0"/>
              <a:t>Purpose specification (use of information)</a:t>
            </a:r>
          </a:p>
          <a:p>
            <a:pPr lvl="3" eaLnBrk="1" hangingPunct="1"/>
            <a:r>
              <a:rPr lang="en-US" sz="1800" smtClean="0"/>
              <a:t>Use limitation. </a:t>
            </a:r>
          </a:p>
          <a:p>
            <a:pPr lvl="3" eaLnBrk="1" hangingPunct="1"/>
            <a:r>
              <a:rPr lang="en-US" sz="1800" smtClean="0"/>
              <a:t>Security safeguards.</a:t>
            </a:r>
          </a:p>
          <a:p>
            <a:pPr lvl="3" eaLnBrk="1" hangingPunct="1"/>
            <a:r>
              <a:rPr lang="en-US" sz="1800" smtClean="0"/>
              <a:t>Openness.</a:t>
            </a:r>
          </a:p>
          <a:p>
            <a:pPr lvl="3" eaLnBrk="1" hangingPunct="1"/>
            <a:r>
              <a:rPr lang="en-US" sz="1800" smtClean="0"/>
              <a:t>Individual participation.</a:t>
            </a:r>
          </a:p>
          <a:p>
            <a:pPr lvl="3" eaLnBrk="1" hangingPunct="1"/>
            <a:r>
              <a:rPr lang="en-US" sz="1800" smtClean="0"/>
              <a:t>Accountability.</a:t>
            </a:r>
          </a:p>
          <a:p>
            <a:pPr lvl="2" eaLnBrk="1" hangingPunct="1"/>
            <a:endParaRPr lang="en-US" sz="2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U.S privacy laws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2400" smtClean="0"/>
              <a:t>Are usually applied to individual data types:</a:t>
            </a:r>
          </a:p>
          <a:p>
            <a:pPr lvl="1" eaLnBrk="1" hangingPunct="1"/>
            <a:r>
              <a:rPr lang="en-US" sz="2400" smtClean="0"/>
              <a:t>HIPAA </a:t>
            </a:r>
          </a:p>
          <a:p>
            <a:pPr lvl="1" eaLnBrk="1" hangingPunct="1"/>
            <a:r>
              <a:rPr lang="en-US" sz="2400" smtClean="0"/>
              <a:t>Financial organizations: Gramm-Leach-Bliley Act (GLBA)</a:t>
            </a:r>
          </a:p>
          <a:p>
            <a:pPr lvl="1" eaLnBrk="1" hangingPunct="1"/>
            <a:r>
              <a:rPr lang="en-US" sz="2400" smtClean="0"/>
              <a:t>Important in Radford: Federal Educational Rights and Privacy Act (FERPA). </a:t>
            </a:r>
          </a:p>
          <a:p>
            <a:pPr eaLnBrk="1" hangingPunct="1"/>
            <a:r>
              <a:rPr lang="en-US" sz="2800" smtClean="0"/>
              <a:t>Somethings are not clear: example class discussion.</a:t>
            </a:r>
            <a:endParaRPr lang="en-US" sz="1800" smtClean="0"/>
          </a:p>
          <a:p>
            <a:pPr lvl="2" eaLnBrk="1" hangingPunct="1"/>
            <a:endParaRPr lang="en-US" sz="2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U.S govt. websites.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Privacy laws controlled by the FTC. </a:t>
            </a:r>
          </a:p>
          <a:p>
            <a:r>
              <a:rPr lang="en-US" sz="2800" smtClean="0"/>
              <a:t>Address 5 factors: </a:t>
            </a:r>
          </a:p>
          <a:p>
            <a:pPr lvl="1"/>
            <a:r>
              <a:rPr lang="en-US" sz="2400" smtClean="0"/>
              <a:t>Notice (must be informed)</a:t>
            </a:r>
          </a:p>
          <a:p>
            <a:pPr lvl="1"/>
            <a:r>
              <a:rPr lang="en-US" sz="2400" smtClean="0"/>
              <a:t>Choice</a:t>
            </a:r>
          </a:p>
          <a:p>
            <a:pPr lvl="1"/>
            <a:r>
              <a:rPr lang="en-US" sz="2400" smtClean="0"/>
              <a:t>Access (contest accuracy of data collected)</a:t>
            </a:r>
          </a:p>
          <a:p>
            <a:pPr lvl="1"/>
            <a:r>
              <a:rPr lang="en-US" sz="2400" smtClean="0"/>
              <a:t>Security. (data collectors must secure against unauthorized use).</a:t>
            </a:r>
          </a:p>
          <a:p>
            <a:pPr lvl="1"/>
            <a:r>
              <a:rPr lang="en-US" sz="2400" smtClean="0"/>
              <a:t>Enforcement (sanctions on noncompliance)</a:t>
            </a:r>
          </a:p>
          <a:p>
            <a:r>
              <a:rPr lang="en-US" sz="2800" smtClean="0"/>
              <a:t>In 2002, the US e-government act.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commercial websites?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Federal trade comission can prosecute for deceptive practices. (e.g., false advertising)</a:t>
            </a:r>
          </a:p>
          <a:p>
            <a:endParaRPr lang="en-US" smtClean="0"/>
          </a:p>
          <a:p>
            <a:pPr lvl="1"/>
            <a:r>
              <a:rPr lang="en-US" smtClean="0"/>
              <a:t>E.g., JetBlue and the DOD.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issues with Privacy.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Anonymity. 	</a:t>
            </a:r>
          </a:p>
          <a:p>
            <a:pPr lvl="1"/>
            <a:r>
              <a:rPr lang="en-US" smtClean="0"/>
              <a:t>Issues with anonymity.</a:t>
            </a:r>
          </a:p>
          <a:p>
            <a:r>
              <a:rPr lang="en-US" smtClean="0"/>
              <a:t>Multiple identities (online id)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UPPULURI@BVFMJNNFUVWXYL42" val="3384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658</Words>
  <Application>Microsoft Office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Times</vt:lpstr>
      <vt:lpstr>Arial</vt:lpstr>
      <vt:lpstr>Calibri</vt:lpstr>
      <vt:lpstr>Blank</vt:lpstr>
      <vt:lpstr>Privacy in computing</vt:lpstr>
      <vt:lpstr>What is privacy? </vt:lpstr>
      <vt:lpstr>Computer Related Privacy Problems</vt:lpstr>
      <vt:lpstr>Computer Related Privacy Problems</vt:lpstr>
      <vt:lpstr>Protections provided</vt:lpstr>
      <vt:lpstr>U.S privacy laws</vt:lpstr>
      <vt:lpstr>U.S govt. websites.</vt:lpstr>
      <vt:lpstr>What about commercial websites?</vt:lpstr>
      <vt:lpstr>Other issues with Privacy.</vt:lpstr>
      <vt:lpstr>How to protect against privacy loss?</vt:lpstr>
      <vt:lpstr>How to protect against privacy loss?</vt:lpstr>
      <vt:lpstr>Issues in Computer Security: Data mining and privacy.</vt:lpstr>
      <vt:lpstr>Privacy on the web</vt:lpstr>
      <vt:lpstr>Privacy on the web</vt:lpstr>
      <vt:lpstr>Privacy issues</vt:lpstr>
      <vt:lpstr>Email security</vt:lpstr>
      <vt:lpstr>Impact on Emerging technologies</vt:lpstr>
    </vt:vector>
  </TitlesOfParts>
  <Company>AWP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Jacqi Doucette</dc:creator>
  <cp:lastModifiedBy>nit</cp:lastModifiedBy>
  <cp:revision>258</cp:revision>
  <dcterms:created xsi:type="dcterms:W3CDTF">2004-06-10T13:23:11Z</dcterms:created>
  <dcterms:modified xsi:type="dcterms:W3CDTF">2017-06-26T06:23:58Z</dcterms:modified>
</cp:coreProperties>
</file>