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80" r:id="rId24"/>
    <p:sldId id="281" r:id="rId25"/>
    <p:sldId id="282" r:id="rId26"/>
    <p:sldId id="276"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4C846FF-33FE-4E90-99D4-A094C46032B0}" type="datetimeFigureOut">
              <a:rPr lang="en-US" smtClean="0"/>
              <a:pPr/>
              <a:t>7/25/2017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19A4088-6EF7-4FB8-954F-D89BBD3308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4C846FF-33FE-4E90-99D4-A094C46032B0}" type="datetimeFigureOut">
              <a:rPr lang="en-US" smtClean="0"/>
              <a:pPr/>
              <a:t>7/25/2017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19A4088-6EF7-4FB8-954F-D89BBD3308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4C846FF-33FE-4E90-99D4-A094C46032B0}" type="datetimeFigureOut">
              <a:rPr lang="en-US" smtClean="0"/>
              <a:pPr/>
              <a:t>7/25/2017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19A4088-6EF7-4FB8-954F-D89BBD3308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4C846FF-33FE-4E90-99D4-A094C46032B0}" type="datetimeFigureOut">
              <a:rPr lang="en-US" smtClean="0"/>
              <a:pPr/>
              <a:t>7/25/2017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9A4088-6EF7-4FB8-954F-D89BBD3308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4C846FF-33FE-4E90-99D4-A094C46032B0}" type="datetimeFigureOut">
              <a:rPr lang="en-US" smtClean="0"/>
              <a:pPr/>
              <a:t>7/25/2017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19A4088-6EF7-4FB8-954F-D89BBD3308CE}"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4C846FF-33FE-4E90-99D4-A094C46032B0}" type="datetimeFigureOut">
              <a:rPr lang="en-US" smtClean="0"/>
              <a:pPr/>
              <a:t>7/25/2017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19A4088-6EF7-4FB8-954F-D89BBD3308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Privacy protection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2408883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Map</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Let A be an </a:t>
                </a:r>
                <a:r>
                  <a:rPr lang="en-US" dirty="0" err="1"/>
                  <a:t>ADS</a:t>
                </a:r>
                <a:r>
                  <a:rPr lang="en-US" baseline="-25000" dirty="0" err="1"/>
                  <a:t>o</a:t>
                </a:r>
                <a:r>
                  <a:rPr lang="en-US" dirty="0" err="1"/>
                  <a:t>,f</a:t>
                </a:r>
                <a:r>
                  <a:rPr lang="en-US" dirty="0"/>
                  <a:t>(PT) = RT and </a:t>
                </a:r>
                <a:r>
                  <a:rPr lang="en-US" dirty="0" smtClean="0"/>
                  <a:t>R</a:t>
                </a:r>
                <a:r>
                  <a:rPr lang="en-US" dirty="0">
                    <a:ea typeface="Cambria Math"/>
                  </a:rPr>
                  <a:t/>
                </a:r>
                <a14:m>
                  <m:oMath xmlns:m="http://schemas.openxmlformats.org/officeDocument/2006/math">
                    <m:r>
                      <a:rPr lang="en-US" i="1">
                        <a:latin typeface="Cambria Math"/>
                        <a:ea typeface="Cambria Math"/>
                      </a:rPr>
                      <m:t>∈ </m:t>
                    </m:r>
                  </m:oMath>
                </a14:m>
                <a:r>
                  <a:rPr lang="en-US" dirty="0" smtClean="0"/>
                  <a:t>RT</a:t>
                </a:r>
                <a:r>
                  <a:rPr lang="en-US" dirty="0"/>
                  <a:t>. If IRTI &gt; 2 and </a:t>
                </a:r>
                <a14:m>
                  <m:oMath xmlns:m="http://schemas.openxmlformats.org/officeDocument/2006/math">
                    <m:r>
                      <a:rPr lang="en-US" i="1">
                        <a:latin typeface="Cambria Math"/>
                        <a:ea typeface="Cambria Math"/>
                      </a:rPr>
                      <m:t>∀</m:t>
                    </m:r>
                    <m:r>
                      <m:rPr>
                        <m:nor/>
                      </m:rPr>
                      <a:rPr lang="en-US">
                        <a:latin typeface="Cambria Math"/>
                        <a:ea typeface="Cambria Math"/>
                      </a:rPr>
                      <m:t>t</m:t>
                    </m:r>
                    <m:r>
                      <a:rPr lang="en-US" i="1">
                        <a:latin typeface="Cambria Math"/>
                        <a:ea typeface="Cambria Math"/>
                      </a:rPr>
                      <m:t>∈</m:t>
                    </m:r>
                    <m:r>
                      <m:rPr>
                        <m:nor/>
                      </m:rPr>
                      <a:rPr lang="en-US" dirty="0"/>
                      <m:t>R</m:t>
                    </m:r>
                    <m:r>
                      <m:rPr>
                        <m:nor/>
                      </m:rPr>
                      <a:rPr lang="en-US" dirty="0"/>
                      <m:t>T</m:t>
                    </m:r>
                  </m:oMath>
                </a14:m>
                <a:r>
                  <a:rPr lang="en-US" dirty="0" smtClean="0"/>
                  <a:t>, </a:t>
                </a:r>
                <a14:m>
                  <m:oMath xmlns:m="http://schemas.openxmlformats.org/officeDocument/2006/math">
                    <m:r>
                      <a:rPr lang="en-US" i="1">
                        <a:latin typeface="Cambria Math"/>
                        <a:ea typeface="Cambria Math"/>
                      </a:rPr>
                      <m:t>∃</m:t>
                    </m:r>
                  </m:oMath>
                </a14:m>
                <a:r>
                  <a:rPr lang="en-US" dirty="0"/>
                  <a:t>g</a:t>
                </a:r>
                <a:r>
                  <a:rPr lang="en-US" dirty="0">
                    <a:ea typeface="Cambria Math"/>
                  </a:rPr>
                  <a:t/>
                </a:r>
                <a14:m>
                  <m:oMath xmlns:m="http://schemas.openxmlformats.org/officeDocument/2006/math">
                    <m:r>
                      <a:rPr lang="en-US" i="1">
                        <a:latin typeface="Cambria Math"/>
                        <a:ea typeface="Cambria Math"/>
                      </a:rPr>
                      <m:t>∈</m:t>
                    </m:r>
                  </m:oMath>
                </a14:m>
                <a:r>
                  <a:rPr lang="en-US" dirty="0"/>
                  <a:t> G</a:t>
                </a:r>
                <a:r>
                  <a:rPr lang="en-US" dirty="0" smtClean="0"/>
                  <a:t> where , and </a:t>
                </a:r>
                <a:r>
                  <a:rPr lang="en-US" dirty="0"/>
                  <a:t>f(f</a:t>
                </a:r>
                <a:r>
                  <a:rPr lang="en-US" baseline="-25000" dirty="0"/>
                  <a:t>c</a:t>
                </a:r>
                <a:r>
                  <a:rPr lang="en-US" dirty="0"/>
                  <a:t>(s))=t and g(f(f</a:t>
                </a:r>
                <a:r>
                  <a:rPr lang="en-US" baseline="-25000" dirty="0"/>
                  <a:t>c </a:t>
                </a:r>
                <a:r>
                  <a:rPr lang="en-US" dirty="0"/>
                  <a:t>(s)))=</a:t>
                </a:r>
                <a:r>
                  <a:rPr lang="en-US" dirty="0" smtClean="0"/>
                  <a:t>s </a:t>
                </a:r>
                <a:r>
                  <a:rPr lang="en-US" dirty="0"/>
                  <a:t>and there does not exist g</a:t>
                </a:r>
                <a:r>
                  <a:rPr lang="en-US" dirty="0" smtClean="0"/>
                  <a:t>'</a:t>
                </a:r>
                <a:r>
                  <a:rPr lang="en-US" dirty="0">
                    <a:ea typeface="Cambria Math"/>
                  </a:rPr>
                  <a:t/>
                </a:r>
                <a14:m>
                  <m:oMath xmlns:m="http://schemas.openxmlformats.org/officeDocument/2006/math">
                    <m:r>
                      <a:rPr lang="en-US" i="1">
                        <a:latin typeface="Cambria Math"/>
                        <a:ea typeface="Cambria Math"/>
                      </a:rPr>
                      <m:t>∈</m:t>
                    </m:r>
                  </m:oMath>
                </a14:m>
                <a:r>
                  <a:rPr lang="en-US" dirty="0" smtClean="0"/>
                  <a:t/>
                </a:r>
                <a:r>
                  <a:rPr lang="en-US" dirty="0"/>
                  <a:t>G where </a:t>
                </a:r>
                <a:r>
                  <a:rPr lang="en-US" dirty="0" err="1" smtClean="0"/>
                  <a:t>g'</a:t>
                </a:r>
                <a:r>
                  <a:rPr lang="en-US" dirty="0" err="1">
                    <a:latin typeface="Cambria Math"/>
                    <a:ea typeface="Cambria Math"/>
                  </a:rPr>
                  <a:t>≠</a:t>
                </a:r>
                <a:r>
                  <a:rPr lang="en-US" dirty="0" err="1" smtClean="0"/>
                  <a:t>g</a:t>
                </a:r>
                <a:r>
                  <a:rPr lang="en-US" dirty="0" smtClean="0"/>
                  <a:t/>
                </a:r>
                <a:r>
                  <a:rPr lang="en-US" dirty="0"/>
                  <a:t>such that g'(</a:t>
                </a:r>
                <a:r>
                  <a:rPr lang="en-US" dirty="0" smtClean="0"/>
                  <a:t>t)</a:t>
                </a:r>
                <a:r>
                  <a:rPr lang="en-US" dirty="0">
                    <a:ea typeface="Cambria Math"/>
                  </a:rPr>
                  <a:t/>
                </a:r>
                <a14:m>
                  <m:oMath xmlns:m="http://schemas.openxmlformats.org/officeDocument/2006/math">
                    <m:r>
                      <a:rPr lang="en-US" i="1">
                        <a:latin typeface="Cambria Math"/>
                        <a:ea typeface="Cambria Math"/>
                      </a:rPr>
                      <m:t>∈ </m:t>
                    </m:r>
                  </m:oMath>
                </a14:m>
                <a:r>
                  <a:rPr lang="en-US" dirty="0" smtClean="0"/>
                  <a:t>S</a:t>
                </a:r>
                <a:r>
                  <a:rPr lang="en-US" dirty="0"/>
                  <a:t>, then A adheres </a:t>
                </a:r>
                <a:r>
                  <a:rPr lang="en-US" dirty="0" smtClean="0"/>
                  <a:t>to wrong </a:t>
                </a:r>
                <a:r>
                  <a:rPr lang="en-US" dirty="0"/>
                  <a:t>map protection.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2889"/>
                </a:stretch>
              </a:blipFill>
            </p:spPr>
            <p:txBody>
              <a:bodyPr/>
              <a:lstStyle/>
              <a:p>
                <a:r>
                  <a:rPr lang="en-US">
                    <a:noFill/>
                  </a:rPr>
                  <a:t> </a:t>
                </a:r>
              </a:p>
            </p:txBody>
          </p:sp>
        </mc:Fallback>
      </mc:AlternateContent>
    </p:spTree>
    <p:extLst>
      <p:ext uri="{BB962C8B-B14F-4D97-AF65-F5344CB8AC3E}">
        <p14:creationId xmlns="" xmlns:p14="http://schemas.microsoft.com/office/powerpoint/2010/main" val="2247016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Wrong map protection requires each tuple in the released information to be identified to only </a:t>
            </a:r>
            <a:r>
              <a:rPr lang="en-US" dirty="0" smtClean="0"/>
              <a:t>one entity </a:t>
            </a:r>
            <a:r>
              <a:rPr lang="en-US" dirty="0"/>
              <a:t>in subjects but that entity is not the entity to which the original information was collected. </a:t>
            </a:r>
            <a:r>
              <a:rPr lang="en-US" dirty="0" smtClean="0"/>
              <a:t>The ADS</a:t>
            </a:r>
            <a:r>
              <a:rPr lang="en-US" baseline="-25000" dirty="0" smtClean="0"/>
              <a:t>O</a:t>
            </a:r>
            <a:r>
              <a:rPr lang="en-US" dirty="0" smtClean="0"/>
              <a:t> </a:t>
            </a:r>
            <a:r>
              <a:rPr lang="en-US" dirty="0"/>
              <a:t>requirement ensures the values with attributes outside QI contained in the release are not the </a:t>
            </a:r>
            <a:r>
              <a:rPr lang="en-US" dirty="0" smtClean="0"/>
              <a:t>same as </a:t>
            </a:r>
            <a:r>
              <a:rPr lang="en-US" dirty="0"/>
              <a:t>those originally collected. Notice if there exists only one entity in the subjects S, then </a:t>
            </a:r>
            <a:r>
              <a:rPr lang="en-US" dirty="0" smtClean="0"/>
              <a:t>wrong-map protection </a:t>
            </a:r>
            <a:r>
              <a:rPr lang="en-US" dirty="0"/>
              <a:t>cannot be done and with only two entities in S, the release is compromised.</a:t>
            </a:r>
          </a:p>
        </p:txBody>
      </p:sp>
    </p:spTree>
    <p:extLst>
      <p:ext uri="{BB962C8B-B14F-4D97-AF65-F5344CB8AC3E}">
        <p14:creationId xmlns="" xmlns:p14="http://schemas.microsoft.com/office/powerpoint/2010/main" val="2183927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Inferring entity identities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Inference control in statistical databases, also known as Statistical Disclosure control, seeks to protect statistical data in such a way that they can be publicly released and mined without giving away private information that can be linked to specific individuals or entities.</a:t>
            </a:r>
          </a:p>
          <a:p>
            <a:r>
              <a:rPr lang="en-US" sz="2400" dirty="0" smtClean="0"/>
              <a:t>The protection provided by SDC techniques normally entails some degree of data modification, which is an intermediate option between no modification (maximum utility, but no disclosure protection) and data encryption (maximum protection but no utility for the user without clearance)</a:t>
            </a:r>
            <a:endParaRPr lang="en-US" sz="2400" dirty="0"/>
          </a:p>
        </p:txBody>
      </p:sp>
    </p:spTree>
    <p:extLst>
      <p:ext uri="{BB962C8B-B14F-4D97-AF65-F5344CB8AC3E}">
        <p14:creationId xmlns="" xmlns:p14="http://schemas.microsoft.com/office/powerpoint/2010/main" val="275287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Following are the techniques [1,2]</a:t>
            </a:r>
            <a:endParaRPr lang="en-US" sz="3600"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400" b="1" dirty="0" smtClean="0"/>
              <a:t>Deidentification</a:t>
            </a:r>
            <a:r>
              <a:rPr lang="en-US" sz="2400" dirty="0" smtClean="0"/>
              <a:t>: De-identified data result when all explicit identifiers such as name, address, and phone number are removed, generalized, or replaced with a made up alternative. </a:t>
            </a:r>
          </a:p>
          <a:p>
            <a:pPr marL="457200" indent="-457200">
              <a:buFont typeface="Wingdings" pitchFamily="2" charset="2"/>
              <a:buChar char="§"/>
            </a:pPr>
            <a:r>
              <a:rPr lang="en-US" sz="2400" dirty="0" smtClean="0"/>
              <a:t>This process is not sufficient to render data anonymous because combinations of attributes often combine uniquely to re-identify individuals.</a:t>
            </a:r>
          </a:p>
          <a:p>
            <a:pPr marL="457200" indent="-457200">
              <a:buNone/>
            </a:pPr>
            <a:r>
              <a:rPr lang="en-US" sz="2400" dirty="0" smtClean="0"/>
              <a:t>2.    </a:t>
            </a:r>
            <a:r>
              <a:rPr lang="en-US" sz="2400" b="1" dirty="0" smtClean="0"/>
              <a:t>Suppression: </a:t>
            </a:r>
            <a:r>
              <a:rPr lang="en-US" sz="2400" dirty="0" smtClean="0"/>
              <a:t>sensitive information and all information that allows the inference of sensitive information are simply not released.</a:t>
            </a:r>
          </a:p>
          <a:p>
            <a:pPr marL="457200" indent="-457200">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t> Suppression can drastically reduce the quality of the data, and in the case of statistical use, overall statistics can be altered, rendering the data practically useless.</a:t>
            </a:r>
          </a:p>
          <a:p>
            <a:pPr>
              <a:buNone/>
            </a:pPr>
            <a:r>
              <a:rPr lang="en-US" sz="2400" dirty="0" smtClean="0"/>
              <a:t>3. </a:t>
            </a:r>
            <a:r>
              <a:rPr lang="en-US" sz="2400" b="1" dirty="0" smtClean="0"/>
              <a:t>Encryption:  </a:t>
            </a:r>
            <a:r>
              <a:rPr lang="en-US" sz="2400" dirty="0" smtClean="0"/>
              <a:t>is a process of making values secret by replacing one value with another in such a way that certain properties with respect to reversing the process are maintained.</a:t>
            </a:r>
          </a:p>
          <a:p>
            <a:pPr>
              <a:buNone/>
            </a:pPr>
            <a:r>
              <a:rPr lang="en-US" sz="2400" dirty="0" smtClean="0"/>
              <a:t>4. </a:t>
            </a:r>
            <a:r>
              <a:rPr lang="en-US" sz="2400" b="1" dirty="0" smtClean="0"/>
              <a:t>Swapping Values</a:t>
            </a:r>
            <a:r>
              <a:rPr lang="en-US" sz="2400" dirty="0" smtClean="0"/>
              <a:t>: It involves exchanging the values associated with an attribute in two </a:t>
            </a:r>
            <a:r>
              <a:rPr lang="en-US" sz="2400" dirty="0" err="1" smtClean="0"/>
              <a:t>tuples</a:t>
            </a:r>
            <a:r>
              <a:rPr lang="en-US" sz="2400" dirty="0" smtClean="0"/>
              <a:t> where the value from the first </a:t>
            </a:r>
            <a:r>
              <a:rPr lang="en-US" sz="2400" dirty="0" err="1" smtClean="0"/>
              <a:t>tuple</a:t>
            </a:r>
            <a:r>
              <a:rPr lang="en-US" sz="2400" dirty="0" smtClean="0"/>
              <a:t> becomes the value for the second and vice versa.</a:t>
            </a:r>
          </a:p>
          <a:p>
            <a:pPr>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5. </a:t>
            </a:r>
            <a:r>
              <a:rPr lang="en-US" sz="2400" b="1" dirty="0" smtClean="0"/>
              <a:t>Generalization : </a:t>
            </a:r>
            <a:r>
              <a:rPr lang="en-US" sz="2400" dirty="0" smtClean="0"/>
              <a:t>It</a:t>
            </a:r>
            <a:r>
              <a:rPr lang="en-US" sz="2400" b="1" dirty="0" smtClean="0"/>
              <a:t> </a:t>
            </a:r>
            <a:r>
              <a:rPr lang="en-US" sz="2400" dirty="0" smtClean="0"/>
              <a:t>replaces a value with a more general, less specific alternative</a:t>
            </a:r>
            <a:r>
              <a:rPr lang="en-US" sz="2400" b="1" dirty="0" smtClean="0"/>
              <a:t>. </a:t>
            </a:r>
          </a:p>
          <a:p>
            <a:pPr>
              <a:buNone/>
            </a:pPr>
            <a:r>
              <a:rPr lang="en-US" sz="2400" dirty="0" smtClean="0"/>
              <a:t>6. </a:t>
            </a:r>
            <a:r>
              <a:rPr lang="en-US" sz="2400" b="1" dirty="0" smtClean="0"/>
              <a:t>Substitution : </a:t>
            </a:r>
            <a:r>
              <a:rPr lang="en-US" sz="2400" dirty="0" smtClean="0"/>
              <a:t>It replaces a value with another value in its equivalence class. Sampling restricts the number of </a:t>
            </a:r>
            <a:r>
              <a:rPr lang="en-US" sz="2400" dirty="0" err="1" smtClean="0"/>
              <a:t>tuples</a:t>
            </a:r>
            <a:r>
              <a:rPr lang="en-US" sz="2400" dirty="0" smtClean="0"/>
              <a:t> that will be released.</a:t>
            </a:r>
          </a:p>
          <a:p>
            <a:pPr>
              <a:buNone/>
            </a:pPr>
            <a:r>
              <a:rPr lang="en-US" sz="2400" dirty="0" smtClean="0"/>
              <a:t>7. </a:t>
            </a:r>
            <a:r>
              <a:rPr lang="en-US" sz="2400" b="1" dirty="0" smtClean="0"/>
              <a:t>Scrambling</a:t>
            </a:r>
            <a:r>
              <a:rPr lang="en-US" sz="2400" dirty="0" smtClean="0"/>
              <a:t>: It is a reordering of </a:t>
            </a:r>
            <a:r>
              <a:rPr lang="en-US" sz="2400" dirty="0" err="1" smtClean="0"/>
              <a:t>tuples</a:t>
            </a:r>
            <a:r>
              <a:rPr lang="en-US" sz="2400" dirty="0" smtClean="0"/>
              <a:t> and is used when the order of appearance of </a:t>
            </a:r>
            <a:r>
              <a:rPr lang="en-US" sz="2400" dirty="0" err="1" smtClean="0"/>
              <a:t>tuples</a:t>
            </a:r>
            <a:r>
              <a:rPr lang="en-US" sz="2400" dirty="0" smtClean="0"/>
              <a:t> in a release allows inference.</a:t>
            </a:r>
          </a:p>
          <a:p>
            <a:pPr>
              <a:buNone/>
            </a:pPr>
            <a:r>
              <a:rPr lang="en-US" sz="2400" dirty="0" smtClean="0"/>
              <a:t>8. </a:t>
            </a:r>
            <a:r>
              <a:rPr lang="en-US" sz="2400" b="1" dirty="0" smtClean="0"/>
              <a:t>Changing outliers to medians </a:t>
            </a:r>
            <a:r>
              <a:rPr lang="en-US" sz="2400" dirty="0" smtClean="0"/>
              <a:t>:  requires detecting unusual values and replacing them with values that occur more commonly.</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classification of </a:t>
            </a:r>
            <a:r>
              <a:rPr lang="en-US" sz="3200" dirty="0" err="1" smtClean="0"/>
              <a:t>microdata</a:t>
            </a:r>
            <a:r>
              <a:rPr lang="en-US" sz="3200" dirty="0" smtClean="0"/>
              <a:t> protection methods</a:t>
            </a:r>
            <a:endParaRPr lang="en-US" sz="3200"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2400" dirty="0" smtClean="0"/>
              <a:t>A </a:t>
            </a:r>
            <a:r>
              <a:rPr lang="en-US" sz="2400" dirty="0" err="1" smtClean="0"/>
              <a:t>microdata</a:t>
            </a:r>
            <a:r>
              <a:rPr lang="en-US" sz="2400" dirty="0" smtClean="0"/>
              <a:t> set V can be viewed as a file with n records, where each record contains m attributes on an individual respondent. The attributes can be classified in four categories which are not necessarily disjoint</a:t>
            </a:r>
          </a:p>
          <a:p>
            <a:r>
              <a:rPr lang="en-US" sz="2400" dirty="0" smtClean="0"/>
              <a:t>Identifiers. These are attributes that unambiguously identify the respondent. Examples are the passport number, social security number</a:t>
            </a:r>
          </a:p>
          <a:p>
            <a:r>
              <a:rPr lang="en-US" sz="2400" dirty="0" smtClean="0"/>
              <a:t>Quasi-identifiers or key attributes. These are attributes which identify the respondent with some degree of ambiguity. address, gender, age.</a:t>
            </a:r>
          </a:p>
          <a:p>
            <a:pPr>
              <a:buNone/>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Confidential outcome attributes. These are attributes which contain sensitive information on the respondent. Examples are salary, religion, political affiliation.</a:t>
            </a:r>
          </a:p>
          <a:p>
            <a:r>
              <a:rPr lang="en-US" sz="2400" dirty="0" smtClean="0"/>
              <a:t>Non-confidential outcome attributes. Those attributes which do not fall in any of the categories above. </a:t>
            </a:r>
          </a:p>
          <a:p>
            <a:pPr>
              <a:buNone/>
            </a:pP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q"/>
            </a:pPr>
            <a:r>
              <a:rPr lang="en-US" sz="2400" dirty="0" err="1" smtClean="0"/>
              <a:t>Microdata</a:t>
            </a:r>
            <a:r>
              <a:rPr lang="en-US" sz="2400" dirty="0" smtClean="0"/>
              <a:t> protection methods can generate the protected </a:t>
            </a:r>
            <a:r>
              <a:rPr lang="en-US" sz="2400" dirty="0" err="1" smtClean="0"/>
              <a:t>microdata</a:t>
            </a:r>
            <a:r>
              <a:rPr lang="en-US" sz="2400" dirty="0" smtClean="0"/>
              <a:t> set V’.</a:t>
            </a:r>
          </a:p>
          <a:p>
            <a:r>
              <a:rPr lang="en-US" sz="2400" dirty="0" smtClean="0"/>
              <a:t>Either by masking original data, i.e. generating V’ a modified version of the original </a:t>
            </a:r>
            <a:r>
              <a:rPr lang="en-US" sz="2400" dirty="0" err="1" smtClean="0"/>
              <a:t>microdata</a:t>
            </a:r>
            <a:r>
              <a:rPr lang="en-US" sz="2400" dirty="0" smtClean="0"/>
              <a:t> set V.</a:t>
            </a:r>
          </a:p>
          <a:p>
            <a:r>
              <a:rPr lang="en-US" sz="2400" dirty="0" smtClean="0"/>
              <a:t>or by generating synthetic data V’ that preserve some statistical properties of the original data V.</a:t>
            </a:r>
          </a:p>
          <a:p>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sz="2400" dirty="0" smtClean="0"/>
              <a:t>Masking methods can in turn be divided in two categories depending on their effect on the original data</a:t>
            </a:r>
          </a:p>
          <a:p>
            <a:r>
              <a:rPr lang="en-US" sz="2400" b="1" dirty="0" err="1" smtClean="0"/>
              <a:t>Perturbative</a:t>
            </a:r>
            <a:r>
              <a:rPr lang="en-US" sz="2400" b="1" dirty="0" smtClean="0"/>
              <a:t>: </a:t>
            </a:r>
            <a:r>
              <a:rPr lang="en-US" sz="2400" dirty="0" smtClean="0"/>
              <a:t>The </a:t>
            </a:r>
            <a:r>
              <a:rPr lang="en-US" sz="2400" dirty="0" err="1" smtClean="0"/>
              <a:t>microdata</a:t>
            </a:r>
            <a:r>
              <a:rPr lang="en-US" sz="2400" dirty="0" smtClean="0"/>
              <a:t> set is distorted before publication. In this way, unique combinations of scores in the original dataset may disappear and new unique combinations may appear in the perturbed dataset; such confusion is beneficial for preserving statistical confidentiality.</a:t>
            </a:r>
          </a:p>
          <a:p>
            <a:r>
              <a:rPr lang="en-US" sz="2400" b="1" dirty="0" smtClean="0"/>
              <a:t>Non-</a:t>
            </a:r>
            <a:r>
              <a:rPr lang="en-US" sz="2400" b="1" dirty="0" err="1" smtClean="0"/>
              <a:t>perturbative</a:t>
            </a:r>
            <a:r>
              <a:rPr lang="en-US" sz="2400" b="1" dirty="0" smtClean="0"/>
              <a:t>: </a:t>
            </a:r>
            <a:r>
              <a:rPr lang="en-US" sz="2400" dirty="0" smtClean="0"/>
              <a:t>Non-</a:t>
            </a:r>
            <a:r>
              <a:rPr lang="en-US" sz="2400" dirty="0" err="1" smtClean="0"/>
              <a:t>perturbative</a:t>
            </a:r>
            <a:r>
              <a:rPr lang="en-US" sz="2400" dirty="0" smtClean="0"/>
              <a:t> methods do not alter data; rather, they produce partial suppressions or reductions of detail in the original dataset. Global recoding, local suppression and sampling are examples of non-</a:t>
            </a:r>
            <a:r>
              <a:rPr lang="en-US" sz="2400" dirty="0" err="1" smtClean="0"/>
              <a:t>perturbative</a:t>
            </a:r>
            <a:r>
              <a:rPr lang="en-US" sz="2400" dirty="0" smtClean="0"/>
              <a:t> masking. </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Anonymous Data System</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solidFill>
                  <a:srgbClr val="FF0000"/>
                </a:solidFill>
              </a:rPr>
              <a:t>Informally</a:t>
            </a:r>
            <a:r>
              <a:rPr lang="en-US" sz="2400" dirty="0" smtClean="0"/>
              <a:t>, An anonymous data system is one that releases entity-specific data such that particular properties, such as identity, of the entities that are the subject of the data cannot be inferred from the released data. [1]</a:t>
            </a:r>
          </a:p>
        </p:txBody>
      </p:sp>
    </p:spTree>
    <p:extLst>
      <p:ext uri="{BB962C8B-B14F-4D97-AF65-F5344CB8AC3E}">
        <p14:creationId xmlns="" xmlns:p14="http://schemas.microsoft.com/office/powerpoint/2010/main" val="2418746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Perturbative</a:t>
            </a:r>
            <a:r>
              <a:rPr lang="en-US" sz="3600" dirty="0" smtClean="0"/>
              <a:t> masking methods</a:t>
            </a:r>
            <a:endParaRPr lang="en-US" sz="3600" dirty="0"/>
          </a:p>
        </p:txBody>
      </p:sp>
      <p:sp>
        <p:nvSpPr>
          <p:cNvPr id="3" name="Content Placeholder 2"/>
          <p:cNvSpPr>
            <a:spLocks noGrp="1"/>
          </p:cNvSpPr>
          <p:nvPr>
            <p:ph idx="1"/>
          </p:nvPr>
        </p:nvSpPr>
        <p:spPr/>
        <p:txBody>
          <a:bodyPr>
            <a:normAutofit lnSpcReduction="10000"/>
          </a:bodyPr>
          <a:lstStyle/>
          <a:p>
            <a:r>
              <a:rPr lang="en-US" sz="2400" b="1" dirty="0" smtClean="0"/>
              <a:t>Additive Noise</a:t>
            </a:r>
            <a:r>
              <a:rPr lang="en-US" sz="2400" dirty="0" smtClean="0"/>
              <a:t>: The noise additions algorithms in the literature are masking by uncorrelated noise addition, masking by correlated noise addition, masking by noise addition and linear transformation[3] and masking by noise addition and nonlinear transformation [4].</a:t>
            </a:r>
          </a:p>
          <a:p>
            <a:r>
              <a:rPr lang="en-US" sz="2400" b="1" dirty="0" err="1" smtClean="0"/>
              <a:t>Microaggregation</a:t>
            </a:r>
            <a:r>
              <a:rPr lang="en-US" sz="2400" b="1" dirty="0" smtClean="0"/>
              <a:t>: </a:t>
            </a:r>
            <a:r>
              <a:rPr lang="en-US" sz="2400" dirty="0" smtClean="0"/>
              <a:t>The rationale behind </a:t>
            </a:r>
            <a:r>
              <a:rPr lang="en-US" sz="2400" dirty="0" err="1" smtClean="0"/>
              <a:t>microaggregation</a:t>
            </a:r>
            <a:r>
              <a:rPr lang="en-US" sz="2400" dirty="0" smtClean="0"/>
              <a:t> is that confidentiality rules in use allow publication of </a:t>
            </a:r>
            <a:r>
              <a:rPr lang="en-US" sz="2400" dirty="0" err="1" smtClean="0"/>
              <a:t>microdata</a:t>
            </a:r>
            <a:r>
              <a:rPr lang="en-US" sz="2400" dirty="0" smtClean="0"/>
              <a:t> sets if records correspond to groups of k or more individuals, where no individual dominates (i.e. contributes too much to) the group and k is a threshold value. </a:t>
            </a:r>
            <a:endParaRPr lang="en-US"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smtClean="0"/>
              <a:t>Data swapping and rank swapping: </a:t>
            </a:r>
            <a:r>
              <a:rPr lang="en-US" sz="2400" dirty="0" smtClean="0"/>
              <a:t>Data swapping was originally presented as an SDC method for databases containing only categorical attributes [5,2]. The basic idea behind the method is to transform a database by exchanging values of confidential attributes among individual records. Records are exchanged in such a way that low-order frequency counts or </a:t>
            </a:r>
            <a:r>
              <a:rPr lang="en-US" sz="2400" dirty="0" err="1" smtClean="0"/>
              <a:t>marginals</a:t>
            </a:r>
            <a:r>
              <a:rPr lang="en-US" sz="2400" dirty="0" smtClean="0"/>
              <a:t> are maintained. Another variant of data swapping for </a:t>
            </a:r>
            <a:r>
              <a:rPr lang="en-US" sz="2400" dirty="0" err="1" smtClean="0"/>
              <a:t>microdata</a:t>
            </a:r>
            <a:r>
              <a:rPr lang="en-US" sz="2400" dirty="0" smtClean="0"/>
              <a:t> is rank swapping, can also be used for any numerical attribute [6,2].</a:t>
            </a:r>
            <a:endParaRPr lang="en-US" sz="2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b="1" dirty="0" smtClean="0"/>
              <a:t>Rounding: </a:t>
            </a:r>
            <a:r>
              <a:rPr lang="en-US" sz="2400" dirty="0" smtClean="0"/>
              <a:t>Rounding methods replace original values of attributes with rounded values. For a given attribute Xi , rounded values are chosen among a set of rounding points defining a rounding set (often the multiples of a given base value).</a:t>
            </a:r>
          </a:p>
          <a:p>
            <a:r>
              <a:rPr lang="en-US" sz="2400" b="1" dirty="0" err="1" smtClean="0"/>
              <a:t>Resampling</a:t>
            </a:r>
            <a:r>
              <a:rPr lang="en-US" sz="2400" b="1" dirty="0" smtClean="0"/>
              <a:t>: </a:t>
            </a:r>
            <a:r>
              <a:rPr lang="en-US" sz="2400" dirty="0" smtClean="0"/>
              <a:t>Originally proposed for protecting tabular data [7,8].</a:t>
            </a:r>
          </a:p>
          <a:p>
            <a:pPr>
              <a:buNone/>
            </a:pP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smtClean="0"/>
              <a:t>PRAM : </a:t>
            </a:r>
            <a:r>
              <a:rPr lang="en-US" sz="2400" dirty="0" smtClean="0"/>
              <a:t>The Post-</a:t>
            </a:r>
            <a:r>
              <a:rPr lang="en-US" sz="2400" dirty="0" err="1" smtClean="0"/>
              <a:t>RAndomization</a:t>
            </a:r>
            <a:r>
              <a:rPr lang="en-US" sz="2400" dirty="0" smtClean="0"/>
              <a:t> Method (PRAM, [9]) is a probabilistic, </a:t>
            </a:r>
            <a:r>
              <a:rPr lang="en-US" sz="2400" dirty="0" err="1" smtClean="0"/>
              <a:t>perturbative</a:t>
            </a:r>
            <a:r>
              <a:rPr lang="en-US" sz="2400" dirty="0" smtClean="0"/>
              <a:t> method for disclosure protection of categorical attributes in </a:t>
            </a:r>
            <a:r>
              <a:rPr lang="en-US" sz="2400" dirty="0" err="1" smtClean="0"/>
              <a:t>microdata</a:t>
            </a:r>
            <a:r>
              <a:rPr lang="en-US" sz="2400" dirty="0" smtClean="0"/>
              <a:t> files. In the masked file, the scores on some categorical attributes for certain records in the original file are changed to a different score according to a prescribed probability mechanism, namely a Markov matrix. The Markov approach makes PRAM very general, because it encompasses noise addition, data suppression and data recoding.</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Non-</a:t>
            </a:r>
            <a:r>
              <a:rPr lang="en-US" sz="3200" dirty="0" err="1" smtClean="0"/>
              <a:t>perturbative</a:t>
            </a:r>
            <a:r>
              <a:rPr lang="en-US" sz="3200" dirty="0" smtClean="0"/>
              <a:t> masking methods</a:t>
            </a:r>
            <a:endParaRPr lang="en-US" sz="3200" dirty="0"/>
          </a:p>
        </p:txBody>
      </p:sp>
      <p:sp>
        <p:nvSpPr>
          <p:cNvPr id="3" name="Content Placeholder 2"/>
          <p:cNvSpPr>
            <a:spLocks noGrp="1"/>
          </p:cNvSpPr>
          <p:nvPr>
            <p:ph idx="1"/>
          </p:nvPr>
        </p:nvSpPr>
        <p:spPr/>
        <p:txBody>
          <a:bodyPr>
            <a:normAutofit fontScale="92500" lnSpcReduction="20000"/>
          </a:bodyPr>
          <a:lstStyle/>
          <a:p>
            <a:r>
              <a:rPr lang="en-US" sz="2400" b="1" dirty="0" smtClean="0"/>
              <a:t>Sampling</a:t>
            </a:r>
            <a:r>
              <a:rPr lang="en-US" sz="2400" dirty="0" smtClean="0"/>
              <a:t>: Sampling methods are suitable for categorical </a:t>
            </a:r>
            <a:r>
              <a:rPr lang="en-US" sz="2400" dirty="0" err="1" smtClean="0"/>
              <a:t>microdata</a:t>
            </a:r>
            <a:r>
              <a:rPr lang="en-US" sz="2400" dirty="0" smtClean="0"/>
              <a:t>, but for continuous </a:t>
            </a:r>
            <a:r>
              <a:rPr lang="en-US" sz="2400" dirty="0" err="1" smtClean="0"/>
              <a:t>microdata</a:t>
            </a:r>
            <a:r>
              <a:rPr lang="en-US" sz="2400" dirty="0" smtClean="0"/>
              <a:t> they should probably be combined with other masking methods.</a:t>
            </a:r>
          </a:p>
          <a:p>
            <a:r>
              <a:rPr lang="en-US" sz="2400" b="1" dirty="0" smtClean="0"/>
              <a:t>Global recoding: </a:t>
            </a:r>
            <a:r>
              <a:rPr lang="en-US" sz="2400" dirty="0" smtClean="0"/>
              <a:t>This method is also sometimes known as generalization. This technique is more appropriate for categorical </a:t>
            </a:r>
            <a:r>
              <a:rPr lang="en-US" sz="2400" dirty="0" err="1" smtClean="0"/>
              <a:t>microdata</a:t>
            </a:r>
            <a:r>
              <a:rPr lang="en-US" sz="2400" dirty="0" smtClean="0"/>
              <a:t>, where it helps disguise records with strange combinations of categorical attributes.</a:t>
            </a:r>
          </a:p>
          <a:p>
            <a:r>
              <a:rPr lang="en-US" sz="2400" b="1" dirty="0" smtClean="0"/>
              <a:t>Top and bottom coding </a:t>
            </a:r>
            <a:r>
              <a:rPr lang="en-US" sz="2400" dirty="0" smtClean="0"/>
              <a:t>: Top and bottom coding is a special case of global recoding which can be used on attributes that can be ranked, that is, continuous or categorical ordinal. The idea is that top values (those above a certain threshold) are lumped together to form a new category. The same is done for bottom values </a:t>
            </a:r>
            <a:endParaRPr lang="en-US" sz="2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smtClean="0"/>
              <a:t>Local suppression</a:t>
            </a:r>
            <a:r>
              <a:rPr lang="en-US" dirty="0" smtClean="0"/>
              <a:t>: </a:t>
            </a:r>
            <a:r>
              <a:rPr lang="en-US" sz="2400" dirty="0" smtClean="0"/>
              <a:t>Certain values of individual attributes are suppressed with the aim of increasing the set of records agreeing on a combination of key values. </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p:txBody>
          <a:bodyPr>
            <a:normAutofit lnSpcReduction="10000"/>
          </a:bodyPr>
          <a:lstStyle/>
          <a:p>
            <a:pPr>
              <a:buNone/>
            </a:pPr>
            <a:r>
              <a:rPr lang="en-US" sz="1400" dirty="0" smtClean="0"/>
              <a:t>[1] Sweeney, </a:t>
            </a:r>
            <a:r>
              <a:rPr lang="en-US" sz="1400" dirty="0" err="1" smtClean="0"/>
              <a:t>Latanya</a:t>
            </a:r>
            <a:r>
              <a:rPr lang="en-US" sz="1400" dirty="0" smtClean="0"/>
              <a:t>. </a:t>
            </a:r>
            <a:r>
              <a:rPr lang="en-US" sz="1400" i="1" dirty="0" smtClean="0"/>
              <a:t>Computational disclosure control: a primer on data privacy protection</a:t>
            </a:r>
            <a:r>
              <a:rPr lang="en-US" sz="1400" dirty="0" smtClean="0"/>
              <a:t>. Diss. Massachusetts Institute of Technology, 2001.</a:t>
            </a:r>
          </a:p>
          <a:p>
            <a:pPr>
              <a:buNone/>
            </a:pPr>
            <a:r>
              <a:rPr lang="en-US" sz="1400" dirty="0" smtClean="0"/>
              <a:t>[2] Domingo-</a:t>
            </a:r>
            <a:r>
              <a:rPr lang="en-US" sz="1400" dirty="0" err="1" smtClean="0"/>
              <a:t>Ferrer</a:t>
            </a:r>
            <a:r>
              <a:rPr lang="en-US" sz="1400" dirty="0" smtClean="0"/>
              <a:t>, </a:t>
            </a:r>
            <a:r>
              <a:rPr lang="en-US" sz="1400" dirty="0" err="1" smtClean="0"/>
              <a:t>Josep</a:t>
            </a:r>
            <a:r>
              <a:rPr lang="en-US" sz="1400" dirty="0" smtClean="0"/>
              <a:t>. "A survey of inference control methods for privacy-preserving data mining." </a:t>
            </a:r>
            <a:r>
              <a:rPr lang="en-US" sz="1400" i="1" dirty="0" smtClean="0"/>
              <a:t>Privacy-preserving data mining</a:t>
            </a:r>
            <a:r>
              <a:rPr lang="en-US" sz="1400" dirty="0" smtClean="0"/>
              <a:t>. Springer US, 2008. 53-80.</a:t>
            </a:r>
          </a:p>
          <a:p>
            <a:pPr>
              <a:buNone/>
            </a:pPr>
            <a:r>
              <a:rPr lang="en-US" sz="1400" dirty="0" smtClean="0"/>
              <a:t>[3] J. J. Kim. A method for limiting disclosure in </a:t>
            </a:r>
            <a:r>
              <a:rPr lang="en-US" sz="1400" dirty="0" err="1" smtClean="0"/>
              <a:t>microdata</a:t>
            </a:r>
            <a:r>
              <a:rPr lang="en-US" sz="1400" dirty="0" smtClean="0"/>
              <a:t> based on random noise and transformation. In Proceedings of the Section on Survey Research Methods, pages 303–308, Alexandria VA, 1986. American Statistical Association. </a:t>
            </a:r>
          </a:p>
          <a:p>
            <a:pPr>
              <a:buNone/>
            </a:pPr>
            <a:r>
              <a:rPr lang="en-US" sz="1400" dirty="0" smtClean="0"/>
              <a:t>[4] G. R. Sullivan. The Use of Added Error to Avoid Disclosure in </a:t>
            </a:r>
            <a:r>
              <a:rPr lang="en-US" sz="1400" dirty="0" err="1" smtClean="0"/>
              <a:t>Microdata</a:t>
            </a:r>
            <a:r>
              <a:rPr lang="en-US" sz="1400" dirty="0" smtClean="0"/>
              <a:t> Releases. PhD thesis, Iowa State University, 1989.</a:t>
            </a:r>
          </a:p>
          <a:p>
            <a:pPr>
              <a:buNone/>
            </a:pPr>
            <a:r>
              <a:rPr lang="en-US" sz="1400" dirty="0" smtClean="0"/>
              <a:t>[5] T. </a:t>
            </a:r>
            <a:r>
              <a:rPr lang="en-US" sz="1400" dirty="0" err="1" smtClean="0"/>
              <a:t>Dalenius</a:t>
            </a:r>
            <a:r>
              <a:rPr lang="en-US" sz="1400" dirty="0" smtClean="0"/>
              <a:t> and S. P. Reiss. Data-swapping: a technique for disclosure control (extended abstract). In Proc. of the ASA Section on Survey Research Methods, pages 191–194, Washington DC, 1978. American Statistical Association.</a:t>
            </a:r>
          </a:p>
          <a:p>
            <a:pPr>
              <a:buNone/>
            </a:pPr>
            <a:r>
              <a:rPr lang="en-US" sz="1400" dirty="0" smtClean="0"/>
              <a:t>[6] R. Moore. Controlled data swapping techniques for masking public use </a:t>
            </a:r>
            <a:r>
              <a:rPr lang="en-US" sz="1400" dirty="0" err="1" smtClean="0"/>
              <a:t>microdata</a:t>
            </a:r>
            <a:r>
              <a:rPr lang="en-US" sz="1400" dirty="0" smtClean="0"/>
              <a:t> sets, 1996. U. S. Bureau of the Census, Washington, DC, (unpublished manuscript). </a:t>
            </a:r>
          </a:p>
          <a:p>
            <a:pPr>
              <a:buNone/>
            </a:pPr>
            <a:r>
              <a:rPr lang="en-US" sz="1400" dirty="0" smtClean="0"/>
              <a:t>[7] G. R. </a:t>
            </a:r>
            <a:r>
              <a:rPr lang="en-US" sz="1400" dirty="0" err="1" smtClean="0"/>
              <a:t>Heer</a:t>
            </a:r>
            <a:r>
              <a:rPr lang="en-US" sz="1400" dirty="0" smtClean="0"/>
              <a:t>. A bootstrap procedure to preserve statistical confidentiality in contingency tables. In D. </a:t>
            </a:r>
            <a:r>
              <a:rPr lang="en-US" sz="1400" dirty="0" err="1" smtClean="0"/>
              <a:t>Lievesley</a:t>
            </a:r>
            <a:r>
              <a:rPr lang="en-US" sz="1400" dirty="0" smtClean="0"/>
              <a:t>, editor, Proc. of the International Seminar on Statistical Confidentiality, pages 261–271, Luxemburg, 1993. Office for Official Publications of the European Communities.</a:t>
            </a:r>
          </a:p>
          <a:p>
            <a:pPr>
              <a:buNone/>
            </a:pPr>
            <a:r>
              <a:rPr lang="en-US" sz="1400" dirty="0" smtClean="0"/>
              <a:t>[8] J. Domingo-</a:t>
            </a:r>
            <a:r>
              <a:rPr lang="en-US" sz="1400" dirty="0" err="1" smtClean="0"/>
              <a:t>Ferrer</a:t>
            </a:r>
            <a:r>
              <a:rPr lang="en-US" sz="1400" dirty="0" smtClean="0"/>
              <a:t> and J. M. Mateo-</a:t>
            </a:r>
            <a:r>
              <a:rPr lang="en-US" sz="1400" dirty="0" err="1" smtClean="0"/>
              <a:t>Sanz</a:t>
            </a:r>
            <a:r>
              <a:rPr lang="en-US" sz="1400" dirty="0" smtClean="0"/>
              <a:t>. On </a:t>
            </a:r>
            <a:r>
              <a:rPr lang="en-US" sz="1400" dirty="0" err="1" smtClean="0"/>
              <a:t>resampling</a:t>
            </a:r>
            <a:r>
              <a:rPr lang="en-US" sz="1400" dirty="0" smtClean="0"/>
              <a:t> for statistical confidentiality in contingency tables. Computers &amp; Mathematics with Applications, 38:13–32, 1999. </a:t>
            </a:r>
          </a:p>
          <a:p>
            <a:pPr>
              <a:buNone/>
            </a:pPr>
            <a:endParaRPr lang="en-US" sz="2400" dirty="0" smtClean="0"/>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400" dirty="0" smtClean="0"/>
              <a:t>[9] J. M. </a:t>
            </a:r>
            <a:r>
              <a:rPr lang="en-US" sz="1400" dirty="0" err="1" smtClean="0"/>
              <a:t>Gouweleeuw</a:t>
            </a:r>
            <a:r>
              <a:rPr lang="en-US" sz="1400" dirty="0" smtClean="0"/>
              <a:t>, P. </a:t>
            </a:r>
            <a:r>
              <a:rPr lang="en-US" sz="1400" dirty="0" err="1" smtClean="0"/>
              <a:t>Kooiman</a:t>
            </a:r>
            <a:r>
              <a:rPr lang="en-US" sz="1400" dirty="0" smtClean="0"/>
              <a:t>, L. C. R. J. </a:t>
            </a:r>
            <a:r>
              <a:rPr lang="en-US" sz="1400" dirty="0" err="1" smtClean="0"/>
              <a:t>Willenborg</a:t>
            </a:r>
            <a:r>
              <a:rPr lang="en-US" sz="1400" dirty="0" smtClean="0"/>
              <a:t>, and P.-P. </a:t>
            </a:r>
            <a:r>
              <a:rPr lang="en-US" sz="1400" dirty="0" err="1" smtClean="0"/>
              <a:t>DeWolf</a:t>
            </a:r>
            <a:r>
              <a:rPr lang="en-US" sz="1400" dirty="0" smtClean="0"/>
              <a:t>. Post </a:t>
            </a:r>
            <a:r>
              <a:rPr lang="en-US" sz="1400" dirty="0" err="1" smtClean="0"/>
              <a:t>randomisation</a:t>
            </a:r>
            <a:r>
              <a:rPr lang="en-US" sz="1400" dirty="0" smtClean="0"/>
              <a:t> for statistical disclosure control: Theory and implementation, 1997. Research paper no. 9731 (</a:t>
            </a:r>
            <a:r>
              <a:rPr lang="en-US" sz="1400" dirty="0" err="1" smtClean="0"/>
              <a:t>Voorburg</a:t>
            </a:r>
            <a:r>
              <a:rPr lang="en-US" sz="1400" dirty="0" smtClean="0"/>
              <a:t>: Statistics Netherlands)</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Formally, </a:t>
                </a:r>
                <a:r>
                  <a:rPr lang="en-US" dirty="0" smtClean="0"/>
                  <a:t>A basic anonymous data system, ADS</a:t>
                </a:r>
                <a:r>
                  <a:rPr lang="en-US" baseline="-25000" dirty="0" smtClean="0"/>
                  <a:t>O</a:t>
                </a:r>
                <a:r>
                  <a:rPr lang="en-US" dirty="0" smtClean="0"/>
                  <a:t>, is a nine-tuple (S, P, PT, QI, U, R, E, </a:t>
                </a:r>
                <a:r>
                  <a:rPr lang="en-US" dirty="0" err="1" smtClean="0"/>
                  <a:t>G,f</a:t>
                </a:r>
                <a:r>
                  <a:rPr lang="en-US" dirty="0" smtClean="0"/>
                  <a:t>), </a:t>
                </a:r>
                <a:r>
                  <a:rPr lang="en-US" dirty="0" smtClean="0"/>
                  <a:t>where </a:t>
                </a:r>
                <a:r>
                  <a:rPr lang="en-US" dirty="0" smtClean="0"/>
                  <a:t>the following </a:t>
                </a:r>
                <a:r>
                  <a:rPr lang="en-US" dirty="0" smtClean="0"/>
                  <a:t>conditions are satisfied:</a:t>
                </a:r>
              </a:p>
              <a:p>
                <a:pPr marL="0" indent="0">
                  <a:buNone/>
                </a:pPr>
                <a:r>
                  <a:rPr lang="en-US" dirty="0" smtClean="0"/>
                  <a:t>1. S is the finite set of entities with attributes to be protected.</a:t>
                </a:r>
              </a:p>
              <a:p>
                <a:pPr marL="0" indent="0">
                  <a:buNone/>
                </a:pPr>
                <a:r>
                  <a:rPr lang="en-US" dirty="0" smtClean="0"/>
                  <a:t>2. P is the finite set of possible entities. S </a:t>
                </a:r>
                <a14:m>
                  <m:oMath xmlns:m="http://schemas.openxmlformats.org/officeDocument/2006/math">
                    <m:r>
                      <a:rPr lang="en-US" i="1" smtClean="0">
                        <a:latin typeface="Cambria Math"/>
                      </a:rPr>
                      <m:t>⊆</m:t>
                    </m:r>
                  </m:oMath>
                </a14:m>
                <a:r>
                  <a:rPr lang="en-US" dirty="0" smtClean="0"/>
                  <a:t/>
                </a:r>
                <a:r>
                  <a:rPr lang="en-US" dirty="0" smtClean="0"/>
                  <a:t>P.</a:t>
                </a:r>
              </a:p>
              <a:p>
                <a:pPr marL="0" indent="0">
                  <a:buNone/>
                </a:pPr>
                <a:r>
                  <a:rPr lang="en-US" dirty="0" smtClean="0"/>
                  <a:t>3. PT is the finite multi-set of privately held information about each member of S. </a:t>
                </a:r>
              </a:p>
              <a:p>
                <a:pPr marL="0" indent="0">
                  <a:buNone/>
                </a:pPr>
                <a:r>
                  <a:rPr lang="en-US" dirty="0" smtClean="0"/>
                  <a:t>4. </a:t>
                </a:r>
                <a:r>
                  <a:rPr lang="en-US" dirty="0" smtClean="0"/>
                  <a:t>QI </a:t>
                </a:r>
                <a:r>
                  <a:rPr lang="en-US" dirty="0" smtClean="0"/>
                  <a:t>is the quasi-identifier of PT denoting attributes to be protected.</a:t>
                </a:r>
              </a:p>
              <a:p>
                <a:pPr marL="0" indent="0">
                  <a:buNone/>
                </a:pPr>
                <a:r>
                  <a:rPr lang="en-US" dirty="0" smtClean="0"/>
                  <a:t>5. U is a finite set of possible entities and pseudo-entities. </a:t>
                </a:r>
                <a:r>
                  <a:rPr lang="en-US" dirty="0" smtClean="0"/>
                  <a:t>P</a:t>
                </a:r>
                <a:r>
                  <a:rPr lang="en-US" dirty="0" smtClean="0">
                    <a:latin typeface="Cambria Math"/>
                    <a:ea typeface="Cambria Math"/>
                  </a:rPr>
                  <a:t>⊆U. It defines </a:t>
                </a:r>
                <a:r>
                  <a:rPr lang="en-US" dirty="0" err="1" smtClean="0">
                    <a:latin typeface="Cambria Math"/>
                    <a:ea typeface="Cambria Math"/>
                  </a:rPr>
                  <a:t>prtial</a:t>
                </a:r>
                <a:r>
                  <a:rPr lang="en-US" dirty="0" smtClean="0">
                    <a:latin typeface="Cambria Math"/>
                    <a:ea typeface="Cambria Math"/>
                  </a:rPr>
                  <a:t> info. </a:t>
                </a:r>
                <a:r>
                  <a:rPr lang="en-US" dirty="0">
                    <a:latin typeface="Cambria Math"/>
                    <a:ea typeface="Cambria Math"/>
                  </a:rPr>
                  <a:t>a</a:t>
                </a:r>
                <a:r>
                  <a:rPr lang="en-US" dirty="0" smtClean="0">
                    <a:latin typeface="Cambria Math"/>
                    <a:ea typeface="Cambria Math"/>
                  </a:rPr>
                  <a:t>bout PT</a:t>
                </a:r>
                <a:endParaRPr lang="en-US" dirty="0" smtClean="0"/>
              </a:p>
              <a:p>
                <a:pPr marL="0" indent="0">
                  <a:buNone/>
                </a:pPr>
                <a:r>
                  <a:rPr lang="en-US" dirty="0" smtClean="0"/>
                  <a:t>6. R is the set of possible releases. Each release </a:t>
                </a:r>
                <a:r>
                  <a:rPr lang="en-US" dirty="0" smtClean="0"/>
                  <a:t>RT</a:t>
                </a:r>
                <a14:m>
                  <m:oMath xmlns:m="http://schemas.openxmlformats.org/officeDocument/2006/math">
                    <m:r>
                      <a:rPr lang="en-US" i="1" smtClean="0">
                        <a:latin typeface="Cambria Math"/>
                        <a:ea typeface="Cambria Math"/>
                      </a:rPr>
                      <m:t>∈</m:t>
                    </m:r>
                  </m:oMath>
                </a14:m>
                <a:r>
                  <a:rPr lang="en-US" dirty="0" smtClean="0"/>
                  <a:t/>
                </a:r>
                <a:r>
                  <a:rPr lang="en-US" dirty="0" smtClean="0"/>
                  <a:t>R is a finite multi-set.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963" b="-3100"/>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3878634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smtClean="0"/>
                  <a:t>E is the collection of possible external information. </a:t>
                </a:r>
                <a14:m>
                  <m:oMath xmlns:m="http://schemas.openxmlformats.org/officeDocument/2006/math">
                    <m:r>
                      <a:rPr lang="en-US" i="1" smtClean="0">
                        <a:solidFill>
                          <a:schemeClr val="tx1"/>
                        </a:solidFill>
                        <a:latin typeface="Cambria Math"/>
                        <a:ea typeface="Cambria Math"/>
                      </a:rPr>
                      <m:t>∀</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𝑇</m:t>
                    </m:r>
                    <m:r>
                      <m:rPr>
                        <m:sty m:val="p"/>
                      </m:rPr>
                      <a:rPr lang="en-US" b="0" i="0" baseline="-25000" smtClean="0">
                        <a:solidFill>
                          <a:schemeClr val="tx1"/>
                        </a:solidFill>
                        <a:latin typeface="Cambria Math"/>
                        <a:ea typeface="Cambria Math"/>
                      </a:rPr>
                      <m:t>i</m:t>
                    </m:r>
                    <m:r>
                      <a:rPr lang="en-US" b="0" i="0" baseline="-25000" smtClean="0">
                        <a:solidFill>
                          <a:schemeClr val="tx1"/>
                        </a:solidFill>
                        <a:latin typeface="Cambria Math"/>
                        <a:ea typeface="Cambria Math"/>
                      </a:rPr>
                      <m:t>=1</m:t>
                    </m:r>
                    <m:r>
                      <a:rPr lang="en-US" b="0" i="1" baseline="-25000" smtClean="0">
                        <a:solidFill>
                          <a:schemeClr val="tx1"/>
                        </a:solidFill>
                        <a:latin typeface="Cambria Math"/>
                        <a:ea typeface="Cambria Math"/>
                      </a:rPr>
                      <m:t> </m:t>
                    </m:r>
                  </m:oMath>
                </a14:m>
                <a:r>
                  <a:rPr lang="en-US" dirty="0" smtClean="0"/>
                  <a:t>.,m where Ti is a collection of external information about a subset of the members of P, then E =T</a:t>
                </a:r>
                <a:r>
                  <a:rPr lang="en-US" baseline="-25000" dirty="0" smtClean="0"/>
                  <a:t>1</a:t>
                </a:r>
                <a:r>
                  <a:rPr lang="en-US" dirty="0" smtClean="0"/>
                  <a:t> x ... x </a:t>
                </a:r>
                <a:r>
                  <a:rPr lang="en-US" dirty="0" smtClean="0"/>
                  <a:t>T".</a:t>
                </a:r>
                <a:endParaRPr lang="en-US" dirty="0" smtClean="0"/>
              </a:p>
              <a:p>
                <a:r>
                  <a:rPr lang="en-US" dirty="0" smtClean="0"/>
                  <a:t>G is the set of possible relations from R -&gt; U.</a:t>
                </a:r>
              </a:p>
              <a:p>
                <a:pPr marL="0" indent="0">
                  <a:buNone/>
                </a:pPr>
                <a:r>
                  <a:rPr lang="en-US" dirty="0" smtClean="0"/>
                  <a:t/>
                </a:r>
                <a:r>
                  <a:rPr lang="en-US" dirty="0" smtClean="0"/>
                  <a:t>G = (g</a:t>
                </a:r>
                <a:r>
                  <a:rPr lang="en-US" baseline="-25000" dirty="0" smtClean="0"/>
                  <a:t>1</a:t>
                </a:r>
                <a:r>
                  <a:rPr lang="en-US" dirty="0" smtClean="0"/>
                  <a:t>,g</a:t>
                </a:r>
                <a:r>
                  <a:rPr lang="en-US" baseline="-25000" dirty="0" smtClean="0"/>
                  <a:t>2</a:t>
                </a:r>
                <a:r>
                  <a:rPr lang="en-US" dirty="0" smtClean="0"/>
                  <a:t> ):g</a:t>
                </a:r>
                <a:r>
                  <a:rPr lang="en-US" baseline="-25000" dirty="0" smtClean="0"/>
                  <a:t>1</a:t>
                </a:r>
                <a:r>
                  <a:rPr lang="en-US" dirty="0" smtClean="0"/>
                  <a:t>◦ g</a:t>
                </a:r>
                <a:r>
                  <a:rPr lang="en-US" baseline="-25000" dirty="0" smtClean="0"/>
                  <a:t>2</a:t>
                </a:r>
                <a:r>
                  <a:rPr lang="en-US" dirty="0" smtClean="0"/>
                  <a:t> where </a:t>
                </a:r>
                <a:r>
                  <a:rPr lang="pt-BR" dirty="0" smtClean="0"/>
                  <a:t> R to E over g</a:t>
                </a:r>
                <a:r>
                  <a:rPr lang="pt-BR" baseline="-25000" dirty="0" smtClean="0"/>
                  <a:t>1</a:t>
                </a:r>
                <a:r>
                  <a:rPr lang="pt-BR" dirty="0" smtClean="0"/>
                  <a:t> and </a:t>
                </a:r>
              </a:p>
              <a:p>
                <a:pPr marL="0" indent="0">
                  <a:buNone/>
                </a:pPr>
                <a:r>
                  <a:rPr lang="pt-BR" dirty="0" smtClean="0"/>
                  <a:t>   from E to U over g</a:t>
                </a:r>
                <a:r>
                  <a:rPr lang="pt-BR" baseline="-25000" dirty="0" smtClean="0"/>
                  <a:t>2</a:t>
                </a:r>
                <a:r>
                  <a:rPr lang="pt-BR" dirty="0" smtClean="0"/>
                  <a:t>.</a:t>
                </a:r>
              </a:p>
              <a:p>
                <a:pPr marL="0" indent="0">
                  <a:buNone/>
                </a:pP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b="-24933"/>
                </a:stretch>
              </a:blipFill>
            </p:spPr>
            <p:txBody>
              <a:bodyPr/>
              <a:lstStyle/>
              <a:p>
                <a:r>
                  <a:rPr lang="en-US">
                    <a:noFill/>
                  </a:rPr>
                  <a:t> </a:t>
                </a:r>
              </a:p>
            </p:txBody>
          </p:sp>
        </mc:Fallback>
      </mc:AlternateContent>
    </p:spTree>
    <p:extLst>
      <p:ext uri="{BB962C8B-B14F-4D97-AF65-F5344CB8AC3E}">
        <p14:creationId xmlns="" xmlns:p14="http://schemas.microsoft.com/office/powerpoint/2010/main" val="351572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smtClean="0"/>
                  <a:t>f is a disclosure control function such </a:t>
                </a:r>
                <a:r>
                  <a:rPr lang="en-US" dirty="0" smtClean="0"/>
                  <a:t>that f</a:t>
                </a:r>
                <a:r>
                  <a:rPr lang="en-US" dirty="0" smtClean="0"/>
                  <a:t>:{</a:t>
                </a:r>
                <a:r>
                  <a:rPr lang="en-US" dirty="0" smtClean="0"/>
                  <a:t>PT}→R </a:t>
                </a:r>
                <a:r>
                  <a:rPr lang="en-US" dirty="0" smtClean="0"/>
                  <a:t>and given a release RT</a:t>
                </a:r>
                <a14:m>
                  <m:oMath xmlns:m="http://schemas.openxmlformats.org/officeDocument/2006/math">
                    <m:r>
                      <a:rPr lang="en-US" i="1" smtClean="0">
                        <a:latin typeface="Cambria Math"/>
                        <a:ea typeface="Cambria Math"/>
                      </a:rPr>
                      <m:t>∈</m:t>
                    </m:r>
                  </m:oMath>
                </a14:m>
                <a:r>
                  <a:rPr lang="en-US" dirty="0" smtClean="0"/>
                  <a:t> R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 xmlns:p14="http://schemas.microsoft.com/office/powerpoint/2010/main" val="2209410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Disclosure control function</a:t>
            </a:r>
            <a:endParaRPr lang="en-US" dirty="0"/>
          </a:p>
        </p:txBody>
      </p:sp>
      <p:sp>
        <p:nvSpPr>
          <p:cNvPr id="3" name="Content Placeholder 2"/>
          <p:cNvSpPr>
            <a:spLocks noGrp="1"/>
          </p:cNvSpPr>
          <p:nvPr>
            <p:ph idx="1"/>
          </p:nvPr>
        </p:nvSpPr>
        <p:spPr/>
        <p:txBody>
          <a:bodyPr>
            <a:normAutofit/>
          </a:bodyPr>
          <a:lstStyle/>
          <a:p>
            <a:r>
              <a:rPr lang="en-US" dirty="0" smtClean="0"/>
              <a:t>Disclosure control function (Statistical disclosure control), seeks </a:t>
            </a:r>
            <a:r>
              <a:rPr lang="en-US" dirty="0"/>
              <a:t>to protect </a:t>
            </a:r>
            <a:r>
              <a:rPr lang="en-US" dirty="0" smtClean="0"/>
              <a:t> </a:t>
            </a:r>
            <a:r>
              <a:rPr lang="en-US" dirty="0"/>
              <a:t>data in such a way that they can be </a:t>
            </a:r>
            <a:r>
              <a:rPr lang="en-US" dirty="0" smtClean="0"/>
              <a:t>publicly released </a:t>
            </a:r>
            <a:r>
              <a:rPr lang="en-US" dirty="0"/>
              <a:t>and mined without giving away private information that </a:t>
            </a:r>
            <a:r>
              <a:rPr lang="en-US" dirty="0" smtClean="0"/>
              <a:t>can be </a:t>
            </a:r>
            <a:r>
              <a:rPr lang="en-US" dirty="0"/>
              <a:t>linked to specific individuals or entities. </a:t>
            </a:r>
            <a:endParaRPr lang="en-US" dirty="0" smtClean="0"/>
          </a:p>
          <a:p>
            <a:r>
              <a:rPr lang="en-US" dirty="0"/>
              <a:t>Mathematically, Given a table T and a finite set of tables B, I say f is a disclosure control function on {T}. </a:t>
            </a:r>
            <a:r>
              <a:rPr lang="en-US" dirty="0" smtClean="0"/>
              <a:t>That is</a:t>
            </a:r>
            <a:r>
              <a:rPr lang="en-US" dirty="0"/>
              <a:t>, f: {T} -&gt; B is a disclosure </a:t>
            </a:r>
            <a:r>
              <a:rPr lang="en-US" dirty="0" smtClean="0"/>
              <a:t>control function </a:t>
            </a:r>
            <a:r>
              <a:rPr lang="en-US" dirty="0"/>
              <a:t>.</a:t>
            </a:r>
          </a:p>
          <a:p>
            <a:endParaRPr lang="en-US" dirty="0"/>
          </a:p>
          <a:p>
            <a:endParaRPr lang="en-US" dirty="0"/>
          </a:p>
        </p:txBody>
      </p:sp>
    </p:spTree>
    <p:extLst>
      <p:ext uri="{BB962C8B-B14F-4D97-AF65-F5344CB8AC3E}">
        <p14:creationId xmlns="" xmlns:p14="http://schemas.microsoft.com/office/powerpoint/2010/main" val="2527517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Protection models</a:t>
            </a:r>
            <a:endParaRPr lang="en-US" sz="3600" dirty="0"/>
          </a:p>
        </p:txBody>
      </p:sp>
      <p:sp>
        <p:nvSpPr>
          <p:cNvPr id="3" name="Content Placeholder 2"/>
          <p:cNvSpPr>
            <a:spLocks noGrp="1"/>
          </p:cNvSpPr>
          <p:nvPr>
            <p:ph idx="1"/>
          </p:nvPr>
        </p:nvSpPr>
        <p:spPr/>
        <p:txBody>
          <a:bodyPr>
            <a:normAutofit/>
          </a:bodyPr>
          <a:lstStyle/>
          <a:p>
            <a:r>
              <a:rPr lang="en-US" sz="2400" dirty="0" smtClean="0"/>
              <a:t>There are three protection models associated with data privacy</a:t>
            </a:r>
          </a:p>
          <a:p>
            <a:r>
              <a:rPr lang="en-US" sz="2400" dirty="0" smtClean="0"/>
              <a:t>Null Map</a:t>
            </a:r>
          </a:p>
          <a:p>
            <a:r>
              <a:rPr lang="en-US" sz="2400" dirty="0" smtClean="0"/>
              <a:t>K-Map</a:t>
            </a:r>
          </a:p>
          <a:p>
            <a:r>
              <a:rPr lang="en-US" sz="2400" dirty="0" smtClean="0"/>
              <a:t>Wrong Map</a:t>
            </a:r>
            <a:endParaRPr lang="en-US" sz="2400" dirty="0"/>
          </a:p>
        </p:txBody>
      </p:sp>
    </p:spTree>
    <p:extLst>
      <p:ext uri="{BB962C8B-B14F-4D97-AF65-F5344CB8AC3E}">
        <p14:creationId xmlns="" xmlns:p14="http://schemas.microsoft.com/office/powerpoint/2010/main" val="254254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Map</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a:t>Let A be an ADS</a:t>
                </a:r>
                <a:r>
                  <a:rPr lang="en-US" baseline="-25000" dirty="0"/>
                  <a:t>O</a:t>
                </a:r>
                <a:r>
                  <a:rPr lang="en-US" dirty="0" smtClean="0"/>
                  <a:t>, f(PT</a:t>
                </a:r>
                <a:r>
                  <a:rPr lang="en-US" dirty="0"/>
                  <a:t>) = RT and </a:t>
                </a:r>
                <a:r>
                  <a:rPr lang="en-US" dirty="0" smtClean="0"/>
                  <a:t>R</a:t>
                </a:r>
                <a14:m>
                  <m:oMath xmlns:m="http://schemas.openxmlformats.org/officeDocument/2006/math">
                    <m:r>
                      <a:rPr lang="en-US" i="1" smtClean="0">
                        <a:latin typeface="Cambria Math"/>
                        <a:ea typeface="Cambria Math"/>
                      </a:rPr>
                      <m:t>∈</m:t>
                    </m:r>
                  </m:oMath>
                </a14:m>
                <a:r>
                  <a:rPr lang="en-US" dirty="0" smtClean="0"/>
                  <a:t>RT</a:t>
                </a:r>
                <a:r>
                  <a:rPr lang="en-US" dirty="0"/>
                  <a:t>. If </a:t>
                </a:r>
                <a14:m>
                  <m:oMath xmlns:m="http://schemas.openxmlformats.org/officeDocument/2006/math">
                    <m:r>
                      <a:rPr lang="en-US" i="1" smtClean="0">
                        <a:latin typeface="Cambria Math"/>
                        <a:ea typeface="Cambria Math"/>
                      </a:rPr>
                      <m:t>∀</m:t>
                    </m:r>
                  </m:oMath>
                </a14:m>
                <a:r>
                  <a:rPr lang="en-US" dirty="0" smtClean="0"/>
                  <a:t>t</a:t>
                </a:r>
                <a:r>
                  <a:rPr lang="en-US" dirty="0">
                    <a:ea typeface="Cambria Math"/>
                  </a:rPr>
                  <a:t/>
                </a:r>
                <a14:m>
                  <m:oMath xmlns:m="http://schemas.openxmlformats.org/officeDocument/2006/math">
                    <m:r>
                      <a:rPr lang="en-US" i="1">
                        <a:latin typeface="Cambria Math"/>
                        <a:ea typeface="Cambria Math"/>
                      </a:rPr>
                      <m:t>∈</m:t>
                    </m:r>
                  </m:oMath>
                </a14:m>
                <a:r>
                  <a:rPr lang="en-US" dirty="0" smtClean="0"/>
                  <a:t/>
                </a:r>
                <a:r>
                  <a:rPr lang="en-US" dirty="0"/>
                  <a:t>RT, there does not exist </a:t>
                </a:r>
                <a:r>
                  <a:rPr lang="en-US" dirty="0" smtClean="0"/>
                  <a:t>g</a:t>
                </a:r>
                <a:r>
                  <a:rPr lang="en-US" dirty="0">
                    <a:ea typeface="Cambria Math"/>
                  </a:rPr>
                  <a:t/>
                </a:r>
                <a14:m>
                  <m:oMath xmlns:m="http://schemas.openxmlformats.org/officeDocument/2006/math">
                    <m:r>
                      <a:rPr lang="en-US" i="1">
                        <a:latin typeface="Cambria Math"/>
                        <a:ea typeface="Cambria Math"/>
                      </a:rPr>
                      <m:t>∈ </m:t>
                    </m:r>
                  </m:oMath>
                </a14:m>
                <a:r>
                  <a:rPr lang="en-US" dirty="0" smtClean="0"/>
                  <a:t>G </a:t>
                </a:r>
                <a:r>
                  <a:rPr lang="en-US" dirty="0"/>
                  <a:t>where g(t) </a:t>
                </a:r>
                <a14:m>
                  <m:oMath xmlns:m="http://schemas.openxmlformats.org/officeDocument/2006/math">
                    <m:r>
                      <a:rPr lang="en-US" i="1">
                        <a:latin typeface="Cambria Math"/>
                        <a:ea typeface="Cambria Math"/>
                      </a:rPr>
                      <m:t>∈ </m:t>
                    </m:r>
                  </m:oMath>
                </a14:m>
                <a:r>
                  <a:rPr lang="en-US" dirty="0" smtClean="0"/>
                  <a:t>S, then </a:t>
                </a:r>
                <a:r>
                  <a:rPr lang="en-US" dirty="0"/>
                  <a:t>A adheres to null map protection</a:t>
                </a:r>
                <a:r>
                  <a:rPr lang="en-US" dirty="0" smtClean="0"/>
                  <a:t>.</a:t>
                </a:r>
              </a:p>
              <a:p>
                <a:r>
                  <a:rPr lang="en-US" dirty="0"/>
                  <a:t>In null-map protection each tuple in the released information may or may not map to an </a:t>
                </a:r>
                <a:r>
                  <a:rPr lang="en-US" dirty="0" smtClean="0"/>
                  <a:t>actual entity </a:t>
                </a:r>
                <a:r>
                  <a:rPr lang="en-US" dirty="0"/>
                  <a:t>in the population P, but none of the tuples can </a:t>
                </a:r>
                <a:r>
                  <a:rPr lang="en-US" dirty="0" smtClean="0"/>
                  <a:t>be mapped </a:t>
                </a:r>
                <a:r>
                  <a:rPr lang="en-US" dirty="0"/>
                  <a:t>to an entity in the set of subjects </a:t>
                </a:r>
                <a:r>
                  <a:rPr lang="en-US" dirty="0" smtClean="0"/>
                  <a:t>S. Examples </a:t>
                </a:r>
                <a:r>
                  <a:rPr lang="en-US" dirty="0"/>
                  <a:t>of disclosure limitation techniques that can achieve null-map protection include </a:t>
                </a:r>
                <a:r>
                  <a:rPr lang="en-US" dirty="0" smtClean="0"/>
                  <a:t>strong encryption </a:t>
                </a:r>
                <a:r>
                  <a:rPr lang="en-US" dirty="0"/>
                  <a:t>of the QI, extensive swapping of the values in QI and systematic use of additive noise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022" r="-889"/>
                </a:stretch>
              </a:blipFill>
            </p:spPr>
            <p:txBody>
              <a:bodyPr/>
              <a:lstStyle/>
              <a:p>
                <a:r>
                  <a:rPr lang="en-US">
                    <a:noFill/>
                  </a:rPr>
                  <a:t> </a:t>
                </a:r>
              </a:p>
            </p:txBody>
          </p:sp>
        </mc:Fallback>
      </mc:AlternateContent>
    </p:spTree>
    <p:extLst>
      <p:ext uri="{BB962C8B-B14F-4D97-AF65-F5344CB8AC3E}">
        <p14:creationId xmlns="" xmlns:p14="http://schemas.microsoft.com/office/powerpoint/2010/main" val="1234511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K-map protection</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695" r="-889" b="-6199"/>
            </a:stretch>
          </a:blipFill>
        </p:spPr>
        <p:txBody>
          <a:bodyPr/>
          <a:lstStyle/>
          <a:p>
            <a:r>
              <a:rPr lang="en-US" dirty="0">
                <a:noFill/>
              </a:rPr>
              <a:t> </a:t>
            </a:r>
            <a:r>
              <a:rPr lang="en-US" dirty="0" err="1" smtClean="0">
                <a:noFill/>
              </a:rPr>
              <a:t>bkgfofkhoyojkbmjknm,kmljgkji</a:t>
            </a:r>
            <a:endParaRPr lang="en-US" dirty="0">
              <a:noFill/>
            </a:endParaRPr>
          </a:p>
        </p:txBody>
      </p:sp>
    </p:spTree>
    <p:extLst>
      <p:ext uri="{BB962C8B-B14F-4D97-AF65-F5344CB8AC3E}">
        <p14:creationId xmlns="" xmlns:p14="http://schemas.microsoft.com/office/powerpoint/2010/main" val="3426192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806</TotalTime>
  <Words>1411</Words>
  <Application>Microsoft Office PowerPoint</Application>
  <PresentationFormat>On-screen Show (4:3)</PresentationFormat>
  <Paragraphs>71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Data Privacy protection models</vt:lpstr>
      <vt:lpstr>Anonymous Data System</vt:lpstr>
      <vt:lpstr>Slide 3</vt:lpstr>
      <vt:lpstr>Slide 4</vt:lpstr>
      <vt:lpstr>Slide 5</vt:lpstr>
      <vt:lpstr>Disclosure control function</vt:lpstr>
      <vt:lpstr>Protection models</vt:lpstr>
      <vt:lpstr>Null Map</vt:lpstr>
      <vt:lpstr>K-map protection</vt:lpstr>
      <vt:lpstr>Wrong Map</vt:lpstr>
      <vt:lpstr>Slide 11</vt:lpstr>
      <vt:lpstr>Inferring entity identities</vt:lpstr>
      <vt:lpstr>Following are the techniques [1,2]</vt:lpstr>
      <vt:lpstr>Slide 14</vt:lpstr>
      <vt:lpstr>Slide 15</vt:lpstr>
      <vt:lpstr>A classification of microdata protection methods</vt:lpstr>
      <vt:lpstr>Slide 17</vt:lpstr>
      <vt:lpstr>Slide 18</vt:lpstr>
      <vt:lpstr>Slide 19</vt:lpstr>
      <vt:lpstr>Perturbative masking methods</vt:lpstr>
      <vt:lpstr>Slide 21</vt:lpstr>
      <vt:lpstr>Slide 22</vt:lpstr>
      <vt:lpstr>Slide 23</vt:lpstr>
      <vt:lpstr>Non-perturbative masking methods</vt:lpstr>
      <vt:lpstr>Slide 25</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Models</dc:title>
  <dc:creator>Amrita Dahiya</dc:creator>
  <cp:lastModifiedBy>nit</cp:lastModifiedBy>
  <cp:revision>62</cp:revision>
  <dcterms:created xsi:type="dcterms:W3CDTF">2017-07-13T07:18:36Z</dcterms:created>
  <dcterms:modified xsi:type="dcterms:W3CDTF">2017-07-25T06:07:23Z</dcterms:modified>
</cp:coreProperties>
</file>