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64" r:id="rId5"/>
    <p:sldId id="263" r:id="rId6"/>
    <p:sldId id="262" r:id="rId7"/>
    <p:sldId id="261" r:id="rId8"/>
    <p:sldId id="260" r:id="rId9"/>
    <p:sldId id="259" r:id="rId10"/>
    <p:sldId id="258" r:id="rId11"/>
    <p:sldId id="266" r:id="rId12"/>
    <p:sldId id="267" r:id="rId13"/>
    <p:sldId id="268" r:id="rId14"/>
    <p:sldId id="269" r:id="rId15"/>
    <p:sldId id="270" r:id="rId16"/>
    <p:sldId id="271" r:id="rId17"/>
    <p:sldId id="272" r:id="rId18"/>
    <p:sldId id="282" r:id="rId19"/>
    <p:sldId id="273" r:id="rId20"/>
    <p:sldId id="283" r:id="rId21"/>
    <p:sldId id="274" r:id="rId22"/>
    <p:sldId id="275" r:id="rId23"/>
    <p:sldId id="284" r:id="rId24"/>
    <p:sldId id="276" r:id="rId25"/>
    <p:sldId id="277" r:id="rId26"/>
    <p:sldId id="278" r:id="rId27"/>
    <p:sldId id="279" r:id="rId28"/>
    <p:sldId id="280" r:id="rId29"/>
    <p:sldId id="281"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8471C85-5AE7-44AF-9DD5-72D0B227AB03}" type="datetimeFigureOut">
              <a:rPr lang="en-US" smtClean="0"/>
              <a:t>8/15/2016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589E61EE-AE34-4E49-93D2-39F5A97E189E}"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471C85-5AE7-44AF-9DD5-72D0B227AB03}"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E61EE-AE34-4E49-93D2-39F5A97E18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471C85-5AE7-44AF-9DD5-72D0B227AB03}"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E61EE-AE34-4E49-93D2-39F5A97E189E}"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8471C85-5AE7-44AF-9DD5-72D0B227AB03}"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E61EE-AE34-4E49-93D2-39F5A97E189E}"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8471C85-5AE7-44AF-9DD5-72D0B227AB03}" type="datetimeFigureOut">
              <a:rPr lang="en-US" smtClean="0"/>
              <a:t>8/15/2016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589E61EE-AE34-4E49-93D2-39F5A97E189E}"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471C85-5AE7-44AF-9DD5-72D0B227AB03}"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E61EE-AE34-4E49-93D2-39F5A97E189E}"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8471C85-5AE7-44AF-9DD5-72D0B227AB03}" type="datetimeFigureOut">
              <a:rPr lang="en-US" smtClean="0"/>
              <a:t>8/15/2016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9E61EE-AE34-4E49-93D2-39F5A97E189E}"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471C85-5AE7-44AF-9DD5-72D0B227AB03}" type="datetimeFigureOut">
              <a:rPr lang="en-US" smtClean="0"/>
              <a:t>8/15/2016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E61EE-AE34-4E49-93D2-39F5A97E189E}"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71C85-5AE7-44AF-9DD5-72D0B227AB03}" type="datetimeFigureOut">
              <a:rPr lang="en-US" smtClean="0"/>
              <a:t>8/15/2016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E61EE-AE34-4E49-93D2-39F5A97E189E}"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471C85-5AE7-44AF-9DD5-72D0B227AB03}"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E61EE-AE34-4E49-93D2-39F5A97E189E}"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471C85-5AE7-44AF-9DD5-72D0B227AB03}"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E61EE-AE34-4E49-93D2-39F5A97E189E}"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8471C85-5AE7-44AF-9DD5-72D0B227AB03}" type="datetimeFigureOut">
              <a:rPr lang="en-US" smtClean="0"/>
              <a:t>8/15/2016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89E61EE-AE34-4E49-93D2-39F5A97E189E}"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wmf"/><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Access Control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07019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Administrative </a:t>
            </a:r>
            <a:r>
              <a:rPr lang="en-US" dirty="0" smtClean="0"/>
              <a:t>controls</a:t>
            </a:r>
            <a:endParaRPr lang="en-US" dirty="0"/>
          </a:p>
        </p:txBody>
      </p:sp>
      <p:sp>
        <p:nvSpPr>
          <p:cNvPr id="3" name="Content Placeholder 2"/>
          <p:cNvSpPr>
            <a:spLocks noGrp="1"/>
          </p:cNvSpPr>
          <p:nvPr>
            <p:ph sz="quarter" idx="1"/>
          </p:nvPr>
        </p:nvSpPr>
        <p:spPr>
          <a:xfrm>
            <a:off x="457200" y="1219200"/>
            <a:ext cx="8229600" cy="5181600"/>
          </a:xfrm>
        </p:spPr>
        <p:txBody>
          <a:bodyPr>
            <a:normAutofit/>
          </a:bodyPr>
          <a:lstStyle/>
          <a:p>
            <a:pPr algn="just"/>
            <a:endParaRPr lang="en-US" sz="3500" dirty="0"/>
          </a:p>
          <a:p>
            <a:pPr algn="just"/>
            <a:r>
              <a:rPr lang="en-US" sz="2400" dirty="0" smtClean="0"/>
              <a:t>Policies </a:t>
            </a:r>
            <a:r>
              <a:rPr lang="en-US" sz="2400" dirty="0"/>
              <a:t>and procedures </a:t>
            </a:r>
          </a:p>
          <a:p>
            <a:pPr algn="just"/>
            <a:r>
              <a:rPr lang="en-US" sz="2400" dirty="0" smtClean="0"/>
              <a:t>Security </a:t>
            </a:r>
            <a:r>
              <a:rPr lang="en-US" sz="2400" dirty="0"/>
              <a:t>awareness training </a:t>
            </a:r>
          </a:p>
          <a:p>
            <a:pPr algn="just"/>
            <a:r>
              <a:rPr lang="en-US" sz="2400" dirty="0" smtClean="0"/>
              <a:t>Asset </a:t>
            </a:r>
            <a:r>
              <a:rPr lang="en-US" sz="2400" dirty="0"/>
              <a:t>classification and control </a:t>
            </a:r>
          </a:p>
          <a:p>
            <a:pPr algn="just"/>
            <a:r>
              <a:rPr lang="en-US" sz="2400" dirty="0" smtClean="0"/>
              <a:t>Employment </a:t>
            </a:r>
            <a:r>
              <a:rPr lang="en-US" sz="2400" dirty="0"/>
              <a:t>policies and practices (background checks, job rotations, and separation of duties</a:t>
            </a:r>
            <a:r>
              <a:rPr lang="en-US" sz="2400" dirty="0" smtClean="0"/>
              <a:t>)</a:t>
            </a:r>
            <a:endParaRPr lang="en-US" sz="2400" dirty="0"/>
          </a:p>
          <a:p>
            <a:pPr algn="just"/>
            <a:r>
              <a:rPr lang="en-US" sz="2400" dirty="0" smtClean="0"/>
              <a:t>Account </a:t>
            </a:r>
            <a:r>
              <a:rPr lang="en-US" sz="2400" dirty="0"/>
              <a:t>administration </a:t>
            </a:r>
          </a:p>
          <a:p>
            <a:pPr algn="just"/>
            <a:r>
              <a:rPr lang="en-US" sz="2400" dirty="0" smtClean="0"/>
              <a:t>Account</a:t>
            </a:r>
            <a:r>
              <a:rPr lang="en-US" sz="2400" dirty="0"/>
              <a:t>, log monitoring </a:t>
            </a:r>
          </a:p>
          <a:p>
            <a:pPr algn="just"/>
            <a:r>
              <a:rPr lang="en-US" sz="2400" dirty="0" smtClean="0"/>
              <a:t>Review </a:t>
            </a:r>
            <a:r>
              <a:rPr lang="en-US" sz="2400" dirty="0"/>
              <a:t>of audit trails </a:t>
            </a:r>
          </a:p>
          <a:p>
            <a:endParaRPr lang="en-US" dirty="0"/>
          </a:p>
        </p:txBody>
      </p:sp>
    </p:spTree>
    <p:extLst>
      <p:ext uri="{BB962C8B-B14F-4D97-AF65-F5344CB8AC3E}">
        <p14:creationId xmlns:p14="http://schemas.microsoft.com/office/powerpoint/2010/main" val="52718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Technical </a:t>
            </a:r>
            <a:r>
              <a:rPr lang="en-US" dirty="0" smtClean="0"/>
              <a:t>controls</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Encryption</a:t>
            </a:r>
            <a:endParaRPr lang="en-US" dirty="0"/>
          </a:p>
          <a:p>
            <a:r>
              <a:rPr lang="en-US" dirty="0" smtClean="0"/>
              <a:t>Biometrics</a:t>
            </a:r>
            <a:endParaRPr lang="en-US" dirty="0"/>
          </a:p>
          <a:p>
            <a:r>
              <a:rPr lang="en-US" dirty="0" smtClean="0"/>
              <a:t>Smart </a:t>
            </a:r>
            <a:r>
              <a:rPr lang="en-US" dirty="0"/>
              <a:t>cards</a:t>
            </a:r>
          </a:p>
          <a:p>
            <a:r>
              <a:rPr lang="en-US" dirty="0" smtClean="0"/>
              <a:t>Tokens</a:t>
            </a:r>
            <a:endParaRPr lang="en-US" dirty="0"/>
          </a:p>
          <a:p>
            <a:r>
              <a:rPr lang="en-US" dirty="0" smtClean="0"/>
              <a:t>Access </a:t>
            </a:r>
            <a:r>
              <a:rPr lang="en-US" dirty="0"/>
              <a:t>control lists </a:t>
            </a:r>
          </a:p>
          <a:p>
            <a:r>
              <a:rPr lang="en-US" dirty="0" smtClean="0"/>
              <a:t>Violation </a:t>
            </a:r>
            <a:r>
              <a:rPr lang="en-US" dirty="0"/>
              <a:t>reports </a:t>
            </a:r>
          </a:p>
          <a:p>
            <a:r>
              <a:rPr lang="en-US" dirty="0" smtClean="0"/>
              <a:t>Audit </a:t>
            </a:r>
            <a:r>
              <a:rPr lang="en-US" dirty="0"/>
              <a:t>trails </a:t>
            </a:r>
          </a:p>
          <a:p>
            <a:r>
              <a:rPr lang="en-US" dirty="0" smtClean="0"/>
              <a:t>Network </a:t>
            </a:r>
            <a:r>
              <a:rPr lang="en-US" dirty="0"/>
              <a:t>monitoring and intrusion detection </a:t>
            </a:r>
          </a:p>
          <a:p>
            <a:endParaRPr lang="en-US" dirty="0"/>
          </a:p>
        </p:txBody>
      </p:sp>
    </p:spTree>
    <p:extLst>
      <p:ext uri="{BB962C8B-B14F-4D97-AF65-F5344CB8AC3E}">
        <p14:creationId xmlns:p14="http://schemas.microsoft.com/office/powerpoint/2010/main" val="139815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Physical </a:t>
            </a:r>
            <a:r>
              <a:rPr lang="en-US" dirty="0" smtClean="0"/>
              <a:t>controls</a:t>
            </a:r>
            <a:endParaRPr lang="en-US" dirty="0"/>
          </a:p>
        </p:txBody>
      </p:sp>
      <p:sp>
        <p:nvSpPr>
          <p:cNvPr id="3" name="Content Placeholder 2"/>
          <p:cNvSpPr>
            <a:spLocks noGrp="1"/>
          </p:cNvSpPr>
          <p:nvPr>
            <p:ph sz="quarter" idx="1"/>
          </p:nvPr>
        </p:nvSpPr>
        <p:spPr/>
        <p:txBody>
          <a:bodyPr/>
          <a:lstStyle/>
          <a:p>
            <a:endParaRPr lang="en-US" dirty="0"/>
          </a:p>
          <a:p>
            <a:r>
              <a:rPr lang="en-US" dirty="0" smtClean="0"/>
              <a:t>HVAC</a:t>
            </a:r>
            <a:endParaRPr lang="en-US" dirty="0"/>
          </a:p>
          <a:p>
            <a:r>
              <a:rPr lang="en-US" dirty="0" smtClean="0"/>
              <a:t>Fences</a:t>
            </a:r>
            <a:r>
              <a:rPr lang="en-US" dirty="0"/>
              <a:t>, locked doors, and restricted areas</a:t>
            </a:r>
          </a:p>
          <a:p>
            <a:r>
              <a:rPr lang="en-US" dirty="0" smtClean="0"/>
              <a:t>Guards </a:t>
            </a:r>
            <a:r>
              <a:rPr lang="en-US" dirty="0"/>
              <a:t>and dogs </a:t>
            </a:r>
          </a:p>
          <a:p>
            <a:r>
              <a:rPr lang="en-US" dirty="0" smtClean="0"/>
              <a:t>Motion </a:t>
            </a:r>
            <a:r>
              <a:rPr lang="en-US" dirty="0"/>
              <a:t>detectors </a:t>
            </a:r>
          </a:p>
          <a:p>
            <a:r>
              <a:rPr lang="en-US" dirty="0" smtClean="0"/>
              <a:t>Video </a:t>
            </a:r>
            <a:r>
              <a:rPr lang="en-US" dirty="0"/>
              <a:t>cameras </a:t>
            </a:r>
          </a:p>
          <a:p>
            <a:r>
              <a:rPr lang="en-US" dirty="0" smtClean="0"/>
              <a:t>Fire </a:t>
            </a:r>
            <a:r>
              <a:rPr lang="en-US" dirty="0"/>
              <a:t>detectors</a:t>
            </a:r>
          </a:p>
          <a:p>
            <a:r>
              <a:rPr lang="en-US" dirty="0" smtClean="0"/>
              <a:t>Smoke </a:t>
            </a:r>
            <a:r>
              <a:rPr lang="en-US" dirty="0"/>
              <a:t>detectors</a:t>
            </a:r>
          </a:p>
          <a:p>
            <a:endParaRPr lang="en-US" dirty="0"/>
          </a:p>
        </p:txBody>
      </p:sp>
    </p:spTree>
    <p:extLst>
      <p:ext uri="{BB962C8B-B14F-4D97-AF65-F5344CB8AC3E}">
        <p14:creationId xmlns:p14="http://schemas.microsoft.com/office/powerpoint/2010/main" val="3874174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Categories of Access Controls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96016822"/>
              </p:ext>
            </p:extLst>
          </p:nvPr>
        </p:nvGraphicFramePr>
        <p:xfrm>
          <a:off x="685800" y="1828800"/>
          <a:ext cx="7772400" cy="2595880"/>
        </p:xfrm>
        <a:graphic>
          <a:graphicData uri="http://schemas.openxmlformats.org/drawingml/2006/table">
            <a:tbl>
              <a:tblPr firstRow="1" bandRow="1">
                <a:tableStyleId>{BC89EF96-8CEA-46FF-86C4-4CE0E7609802}</a:tableStyleId>
              </a:tblPr>
              <a:tblGrid>
                <a:gridCol w="1903445"/>
                <a:gridCol w="5868955"/>
              </a:tblGrid>
              <a:tr h="370840">
                <a:tc>
                  <a:txBody>
                    <a:bodyPr/>
                    <a:lstStyle/>
                    <a:p>
                      <a:r>
                        <a:rPr lang="en-US" dirty="0" smtClean="0"/>
                        <a:t>Control 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baseline="0" dirty="0" smtClean="0">
                          <a:solidFill>
                            <a:schemeClr val="tx1"/>
                          </a:solidFill>
                          <a:latin typeface="+mn-lt"/>
                          <a:ea typeface="+mn-ea"/>
                          <a:cs typeface="+mn-cs"/>
                        </a:rPr>
                        <a:t>Description</a:t>
                      </a:r>
                    </a:p>
                  </a:txBody>
                  <a:tcPr/>
                </a:tc>
              </a:tr>
              <a:tr h="370840">
                <a:tc>
                  <a:txBody>
                    <a:bodyPr/>
                    <a:lstStyle/>
                    <a:p>
                      <a:r>
                        <a:rPr kumimoji="0" lang="en-US" sz="1800" b="0" i="0" u="none" strike="noStrike" kern="1200" baseline="0" dirty="0" smtClean="0">
                          <a:solidFill>
                            <a:schemeClr val="tx1"/>
                          </a:solidFill>
                          <a:latin typeface="+mn-lt"/>
                          <a:ea typeface="+mn-ea"/>
                          <a:cs typeface="+mn-cs"/>
                        </a:rPr>
                        <a:t>Preventive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tx1"/>
                          </a:solidFill>
                          <a:latin typeface="+mn-lt"/>
                          <a:ea typeface="+mn-ea"/>
                          <a:cs typeface="+mn-cs"/>
                        </a:rPr>
                        <a:t>Avoid incident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tx1"/>
                          </a:solidFill>
                          <a:latin typeface="+mn-lt"/>
                          <a:ea typeface="+mn-ea"/>
                          <a:cs typeface="+mn-cs"/>
                        </a:rPr>
                        <a:t>Deterrent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tx1"/>
                          </a:solidFill>
                          <a:latin typeface="+mn-lt"/>
                          <a:ea typeface="+mn-ea"/>
                          <a:cs typeface="+mn-cs"/>
                        </a:rPr>
                        <a:t>Discourage incident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tx1"/>
                          </a:solidFill>
                          <a:latin typeface="+mn-lt"/>
                          <a:ea typeface="+mn-ea"/>
                          <a:cs typeface="+mn-cs"/>
                        </a:rPr>
                        <a:t>Detective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tx1"/>
                          </a:solidFill>
                          <a:latin typeface="+mn-lt"/>
                          <a:ea typeface="+mn-ea"/>
                          <a:cs typeface="+mn-cs"/>
                        </a:rPr>
                        <a:t>Identify incident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tx1"/>
                          </a:solidFill>
                          <a:latin typeface="+mn-lt"/>
                          <a:ea typeface="+mn-ea"/>
                          <a:cs typeface="+mn-cs"/>
                        </a:rPr>
                        <a:t>Corrective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tx1"/>
                          </a:solidFill>
                          <a:latin typeface="+mn-lt"/>
                          <a:ea typeface="+mn-ea"/>
                          <a:cs typeface="+mn-cs"/>
                        </a:rPr>
                        <a:t>Remedy circumstance/mitigate damage and restore controls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tx1"/>
                          </a:solidFill>
                          <a:latin typeface="+mn-lt"/>
                          <a:ea typeface="+mn-ea"/>
                          <a:cs typeface="+mn-cs"/>
                        </a:rPr>
                        <a:t>Recovery </a:t>
                      </a:r>
                      <a:endParaRPr lang="en-US" dirty="0"/>
                    </a:p>
                  </a:txBody>
                  <a:tcPr/>
                </a:tc>
                <a:tc>
                  <a:txBody>
                    <a:bodyPr/>
                    <a:lstStyle/>
                    <a:p>
                      <a:r>
                        <a:rPr kumimoji="0" lang="en-US" sz="1800" b="0" i="0" u="none" strike="noStrike" kern="1200" baseline="0" dirty="0" smtClean="0">
                          <a:solidFill>
                            <a:schemeClr val="tx1"/>
                          </a:solidFill>
                          <a:latin typeface="+mn-lt"/>
                          <a:ea typeface="+mn-ea"/>
                          <a:cs typeface="+mn-cs"/>
                        </a:rPr>
                        <a:t>Restore conditions to normal</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tx1"/>
                          </a:solidFill>
                          <a:latin typeface="+mn-lt"/>
                          <a:ea typeface="+mn-ea"/>
                          <a:cs typeface="+mn-cs"/>
                        </a:rPr>
                        <a:t>Compensating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tx1"/>
                          </a:solidFill>
                          <a:latin typeface="+mn-lt"/>
                          <a:ea typeface="+mn-ea"/>
                          <a:cs typeface="+mn-cs"/>
                        </a:rPr>
                        <a:t>Alternative control </a:t>
                      </a:r>
                    </a:p>
                  </a:txBody>
                  <a:tcPr/>
                </a:tc>
              </a:tr>
            </a:tbl>
          </a:graphicData>
        </a:graphic>
      </p:graphicFrame>
    </p:spTree>
    <p:extLst>
      <p:ext uri="{BB962C8B-B14F-4D97-AF65-F5344CB8AC3E}">
        <p14:creationId xmlns:p14="http://schemas.microsoft.com/office/powerpoint/2010/main" val="338381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a:t>
            </a:r>
            <a:r>
              <a:rPr lang="en-US" dirty="0" smtClean="0"/>
              <a:t>ccess </a:t>
            </a:r>
            <a:r>
              <a:rPr lang="en-US" dirty="0"/>
              <a:t>C</a:t>
            </a:r>
            <a:r>
              <a:rPr lang="en-US" dirty="0" smtClean="0"/>
              <a:t>ontrol Threats</a:t>
            </a:r>
            <a:endParaRPr lang="en-US" dirty="0"/>
          </a:p>
        </p:txBody>
      </p:sp>
      <p:sp>
        <p:nvSpPr>
          <p:cNvPr id="3" name="Content Placeholder 2"/>
          <p:cNvSpPr>
            <a:spLocks noGrp="1"/>
          </p:cNvSpPr>
          <p:nvPr>
            <p:ph sz="quarter" idx="1"/>
          </p:nvPr>
        </p:nvSpPr>
        <p:spPr/>
        <p:txBody>
          <a:bodyPr>
            <a:normAutofit/>
          </a:bodyPr>
          <a:lstStyle/>
          <a:p>
            <a:pPr algn="just">
              <a:lnSpc>
                <a:spcPct val="80000"/>
              </a:lnSpc>
            </a:pPr>
            <a:r>
              <a:rPr lang="en-US" sz="2400" dirty="0" smtClean="0"/>
              <a:t>Insiders</a:t>
            </a:r>
            <a:endParaRPr lang="en-US" sz="2400" dirty="0"/>
          </a:p>
          <a:p>
            <a:pPr lvl="2" algn="just">
              <a:lnSpc>
                <a:spcPct val="80000"/>
              </a:lnSpc>
            </a:pPr>
            <a:r>
              <a:rPr lang="en-US" dirty="0"/>
              <a:t>Countermeasures include good policies and procedures, separation of duties, job </a:t>
            </a:r>
            <a:r>
              <a:rPr lang="en-US" dirty="0" smtClean="0"/>
              <a:t>rotation</a:t>
            </a:r>
          </a:p>
          <a:p>
            <a:pPr lvl="2" algn="just">
              <a:lnSpc>
                <a:spcPct val="80000"/>
              </a:lnSpc>
            </a:pPr>
            <a:endParaRPr lang="en-US" dirty="0"/>
          </a:p>
          <a:p>
            <a:pPr algn="just">
              <a:lnSpc>
                <a:spcPct val="80000"/>
              </a:lnSpc>
            </a:pPr>
            <a:r>
              <a:rPr lang="en-US" sz="2400" dirty="0"/>
              <a:t>Dictionary Attacks</a:t>
            </a:r>
          </a:p>
          <a:p>
            <a:pPr lvl="2" algn="just">
              <a:lnSpc>
                <a:spcPct val="80000"/>
              </a:lnSpc>
            </a:pPr>
            <a:r>
              <a:rPr lang="en-US" dirty="0"/>
              <a:t>Countermeasures include strong password policies, strong authentication, intrusion detection and </a:t>
            </a:r>
            <a:r>
              <a:rPr lang="en-US" dirty="0" smtClean="0"/>
              <a:t>prevention</a:t>
            </a:r>
          </a:p>
          <a:p>
            <a:pPr lvl="2" algn="just">
              <a:lnSpc>
                <a:spcPct val="80000"/>
              </a:lnSpc>
            </a:pPr>
            <a:endParaRPr lang="en-US" dirty="0"/>
          </a:p>
          <a:p>
            <a:pPr algn="just">
              <a:lnSpc>
                <a:spcPct val="80000"/>
              </a:lnSpc>
            </a:pPr>
            <a:r>
              <a:rPr lang="en-US" sz="2400" dirty="0"/>
              <a:t>Brute Force Attacks</a:t>
            </a:r>
          </a:p>
          <a:p>
            <a:pPr lvl="2" algn="just">
              <a:lnSpc>
                <a:spcPct val="80000"/>
              </a:lnSpc>
            </a:pPr>
            <a:r>
              <a:rPr lang="en-US" dirty="0"/>
              <a:t>Countermeasures include penetration testing, minimum necessary information provided, monitoring, intrusion detection, clipping </a:t>
            </a:r>
            <a:r>
              <a:rPr lang="en-US" dirty="0" smtClean="0"/>
              <a:t>levels</a:t>
            </a:r>
          </a:p>
          <a:p>
            <a:pPr lvl="2" algn="just">
              <a:lnSpc>
                <a:spcPct val="80000"/>
              </a:lnSpc>
            </a:pPr>
            <a:endParaRPr lang="en-US" dirty="0"/>
          </a:p>
          <a:p>
            <a:pPr algn="just">
              <a:lnSpc>
                <a:spcPct val="80000"/>
              </a:lnSpc>
            </a:pPr>
            <a:r>
              <a:rPr lang="en-US" sz="2400" dirty="0"/>
              <a:t>Spoofing at Logon</a:t>
            </a:r>
          </a:p>
          <a:p>
            <a:pPr lvl="2" algn="just">
              <a:lnSpc>
                <a:spcPct val="80000"/>
              </a:lnSpc>
            </a:pPr>
            <a:r>
              <a:rPr lang="en-US" dirty="0"/>
              <a:t>Countermeasures include a guaranteed trusted path, security awareness to be aware of phishing scams, SSL connection</a:t>
            </a:r>
          </a:p>
        </p:txBody>
      </p:sp>
    </p:spTree>
    <p:extLst>
      <p:ext uri="{BB962C8B-B14F-4D97-AF65-F5344CB8AC3E}">
        <p14:creationId xmlns:p14="http://schemas.microsoft.com/office/powerpoint/2010/main" val="840476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Access Control Monitoring</a:t>
            </a:r>
          </a:p>
        </p:txBody>
      </p:sp>
      <p:sp>
        <p:nvSpPr>
          <p:cNvPr id="3" name="Content Placeholder 2"/>
          <p:cNvSpPr>
            <a:spLocks noGrp="1"/>
          </p:cNvSpPr>
          <p:nvPr>
            <p:ph sz="quarter" idx="1"/>
          </p:nvPr>
        </p:nvSpPr>
        <p:spPr/>
        <p:txBody>
          <a:bodyPr/>
          <a:lstStyle/>
          <a:p>
            <a:pPr>
              <a:lnSpc>
                <a:spcPct val="90000"/>
              </a:lnSpc>
            </a:pPr>
            <a:endParaRPr lang="en-US" sz="2800" dirty="0" smtClean="0"/>
          </a:p>
          <a:p>
            <a:pPr>
              <a:lnSpc>
                <a:spcPct val="90000"/>
              </a:lnSpc>
            </a:pPr>
            <a:r>
              <a:rPr lang="en-US" sz="2400" dirty="0" smtClean="0"/>
              <a:t>Intrusion </a:t>
            </a:r>
            <a:r>
              <a:rPr lang="en-US" sz="2400" dirty="0"/>
              <a:t>Detection Systems</a:t>
            </a:r>
          </a:p>
          <a:p>
            <a:pPr lvl="1">
              <a:lnSpc>
                <a:spcPct val="90000"/>
              </a:lnSpc>
            </a:pPr>
            <a:r>
              <a:rPr lang="en-US" sz="2000" dirty="0">
                <a:solidFill>
                  <a:schemeClr val="tx1"/>
                </a:solidFill>
              </a:rPr>
              <a:t>Network Based (NIDS)</a:t>
            </a:r>
          </a:p>
          <a:p>
            <a:pPr lvl="1">
              <a:lnSpc>
                <a:spcPct val="90000"/>
              </a:lnSpc>
            </a:pPr>
            <a:r>
              <a:rPr lang="en-US" sz="2000" dirty="0">
                <a:solidFill>
                  <a:schemeClr val="tx1"/>
                </a:solidFill>
              </a:rPr>
              <a:t>Host Based (HIDS)</a:t>
            </a:r>
          </a:p>
          <a:p>
            <a:pPr>
              <a:lnSpc>
                <a:spcPct val="90000"/>
              </a:lnSpc>
            </a:pPr>
            <a:endParaRPr lang="en-US" sz="2800" dirty="0" smtClean="0"/>
          </a:p>
          <a:p>
            <a:pPr>
              <a:lnSpc>
                <a:spcPct val="90000"/>
              </a:lnSpc>
            </a:pPr>
            <a:r>
              <a:rPr lang="en-US" sz="2400" dirty="0" smtClean="0"/>
              <a:t>HIDS </a:t>
            </a:r>
            <a:r>
              <a:rPr lang="en-US" sz="2400" dirty="0"/>
              <a:t>and NIDS can be:</a:t>
            </a:r>
          </a:p>
          <a:p>
            <a:pPr lvl="1">
              <a:lnSpc>
                <a:spcPct val="90000"/>
              </a:lnSpc>
            </a:pPr>
            <a:r>
              <a:rPr lang="en-US" sz="2000" dirty="0">
                <a:solidFill>
                  <a:schemeClr val="tx1"/>
                </a:solidFill>
              </a:rPr>
              <a:t>Signature Based</a:t>
            </a:r>
          </a:p>
          <a:p>
            <a:pPr lvl="1">
              <a:lnSpc>
                <a:spcPct val="90000"/>
              </a:lnSpc>
            </a:pPr>
            <a:r>
              <a:rPr lang="en-US" sz="2000" dirty="0">
                <a:solidFill>
                  <a:schemeClr val="tx1"/>
                </a:solidFill>
              </a:rPr>
              <a:t>Statistical Anomaly Based</a:t>
            </a:r>
          </a:p>
          <a:p>
            <a:pPr lvl="2">
              <a:lnSpc>
                <a:spcPct val="90000"/>
              </a:lnSpc>
            </a:pPr>
            <a:r>
              <a:rPr lang="en-US" dirty="0"/>
              <a:t>Protocol Anomaly Based</a:t>
            </a:r>
          </a:p>
          <a:p>
            <a:pPr lvl="2">
              <a:lnSpc>
                <a:spcPct val="90000"/>
              </a:lnSpc>
            </a:pPr>
            <a:r>
              <a:rPr lang="en-US" dirty="0"/>
              <a:t>Traffic Anomaly Based</a:t>
            </a:r>
          </a:p>
          <a:p>
            <a:pPr lvl="1">
              <a:lnSpc>
                <a:spcPct val="90000"/>
              </a:lnSpc>
            </a:pPr>
            <a:r>
              <a:rPr lang="en-US" sz="2000" dirty="0">
                <a:solidFill>
                  <a:schemeClr val="tx1"/>
                </a:solidFill>
              </a:rPr>
              <a:t>Rule Based</a:t>
            </a:r>
          </a:p>
          <a:p>
            <a:endParaRPr lang="en-US" dirty="0"/>
          </a:p>
        </p:txBody>
      </p:sp>
    </p:spTree>
    <p:extLst>
      <p:ext uri="{BB962C8B-B14F-4D97-AF65-F5344CB8AC3E}">
        <p14:creationId xmlns:p14="http://schemas.microsoft.com/office/powerpoint/2010/main" val="2188540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Access Control Monitoring</a:t>
            </a:r>
          </a:p>
        </p:txBody>
      </p:sp>
      <p:sp>
        <p:nvSpPr>
          <p:cNvPr id="3" name="Content Placeholder 2"/>
          <p:cNvSpPr>
            <a:spLocks noGrp="1"/>
          </p:cNvSpPr>
          <p:nvPr>
            <p:ph sz="quarter" idx="1"/>
          </p:nvPr>
        </p:nvSpPr>
        <p:spPr/>
        <p:txBody>
          <a:bodyPr/>
          <a:lstStyle/>
          <a:p>
            <a:pPr>
              <a:lnSpc>
                <a:spcPct val="90000"/>
              </a:lnSpc>
            </a:pPr>
            <a:endParaRPr lang="en-US" sz="2400" dirty="0" smtClean="0"/>
          </a:p>
          <a:p>
            <a:r>
              <a:rPr lang="en-US" sz="2400" dirty="0"/>
              <a:t>Intrusion Prevention Systems</a:t>
            </a:r>
          </a:p>
          <a:p>
            <a:pPr lvl="1"/>
            <a:r>
              <a:rPr lang="en-US" sz="2000" dirty="0">
                <a:solidFill>
                  <a:schemeClr val="tx1"/>
                </a:solidFill>
              </a:rPr>
              <a:t>P</a:t>
            </a:r>
            <a:r>
              <a:rPr lang="en-US" sz="2000" dirty="0" smtClean="0">
                <a:solidFill>
                  <a:schemeClr val="tx1"/>
                </a:solidFill>
              </a:rPr>
              <a:t>reventative </a:t>
            </a:r>
            <a:r>
              <a:rPr lang="en-US" sz="2000" dirty="0">
                <a:solidFill>
                  <a:schemeClr val="tx1"/>
                </a:solidFill>
              </a:rPr>
              <a:t>and proactive technology, IDS is a detective technology.</a:t>
            </a:r>
          </a:p>
          <a:p>
            <a:pPr lvl="1"/>
            <a:r>
              <a:rPr lang="en-US" sz="2000" dirty="0" smtClean="0">
                <a:solidFill>
                  <a:schemeClr val="tx1"/>
                </a:solidFill>
              </a:rPr>
              <a:t>Network </a:t>
            </a:r>
            <a:r>
              <a:rPr lang="en-US" sz="2000" dirty="0">
                <a:solidFill>
                  <a:schemeClr val="tx1"/>
                </a:solidFill>
              </a:rPr>
              <a:t>Based (NIPS) </a:t>
            </a:r>
          </a:p>
          <a:p>
            <a:pPr lvl="1"/>
            <a:r>
              <a:rPr lang="en-US" sz="2000" dirty="0" smtClean="0">
                <a:solidFill>
                  <a:schemeClr val="tx1"/>
                </a:solidFill>
              </a:rPr>
              <a:t>Host </a:t>
            </a:r>
            <a:r>
              <a:rPr lang="en-US" sz="2000" dirty="0">
                <a:solidFill>
                  <a:schemeClr val="tx1"/>
                </a:solidFill>
              </a:rPr>
              <a:t>Based (HIPS</a:t>
            </a:r>
            <a:r>
              <a:rPr lang="en-US" sz="2000" dirty="0" smtClean="0">
                <a:solidFill>
                  <a:schemeClr val="tx1"/>
                </a:solidFill>
              </a:rPr>
              <a:t>)</a:t>
            </a:r>
          </a:p>
          <a:p>
            <a:pPr lvl="1"/>
            <a:endParaRPr lang="en-US" sz="2000" dirty="0">
              <a:solidFill>
                <a:schemeClr val="tx1"/>
              </a:solidFill>
            </a:endParaRPr>
          </a:p>
          <a:p>
            <a:pPr>
              <a:lnSpc>
                <a:spcPct val="90000"/>
              </a:lnSpc>
            </a:pPr>
            <a:r>
              <a:rPr lang="en-US" sz="2400" dirty="0"/>
              <a:t>Honeypots</a:t>
            </a:r>
          </a:p>
          <a:p>
            <a:pPr lvl="1">
              <a:lnSpc>
                <a:spcPct val="90000"/>
              </a:lnSpc>
            </a:pPr>
            <a:r>
              <a:rPr lang="en-US" sz="2000" dirty="0">
                <a:solidFill>
                  <a:schemeClr val="tx1"/>
                </a:solidFill>
              </a:rPr>
              <a:t>An attractive offering that hopes to lure attackers away from critical </a:t>
            </a:r>
            <a:r>
              <a:rPr lang="en-US" sz="2000" dirty="0" smtClean="0">
                <a:solidFill>
                  <a:schemeClr val="tx1"/>
                </a:solidFill>
              </a:rPr>
              <a:t>systems</a:t>
            </a:r>
          </a:p>
          <a:p>
            <a:pPr lvl="1">
              <a:lnSpc>
                <a:spcPct val="90000"/>
              </a:lnSpc>
            </a:pPr>
            <a:endParaRPr lang="en-US" sz="2000" dirty="0">
              <a:solidFill>
                <a:schemeClr val="tx1"/>
              </a:solidFill>
            </a:endParaRPr>
          </a:p>
          <a:p>
            <a:pPr>
              <a:lnSpc>
                <a:spcPct val="90000"/>
              </a:lnSpc>
            </a:pPr>
            <a:r>
              <a:rPr lang="en-US" sz="2400" dirty="0"/>
              <a:t>Network sniffers</a:t>
            </a:r>
          </a:p>
          <a:p>
            <a:pPr lvl="1">
              <a:lnSpc>
                <a:spcPct val="90000"/>
              </a:lnSpc>
            </a:pPr>
            <a:r>
              <a:rPr lang="en-US" sz="2000" dirty="0">
                <a:solidFill>
                  <a:schemeClr val="tx1"/>
                </a:solidFill>
              </a:rPr>
              <a:t>A general term for programs or devices that are able to examine traffic on a LAN segment.</a:t>
            </a:r>
          </a:p>
          <a:p>
            <a:endParaRPr lang="en-US" dirty="0"/>
          </a:p>
        </p:txBody>
      </p:sp>
    </p:spTree>
    <p:extLst>
      <p:ext uri="{BB962C8B-B14F-4D97-AF65-F5344CB8AC3E}">
        <p14:creationId xmlns:p14="http://schemas.microsoft.com/office/powerpoint/2010/main" val="692675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Access Control Models</a:t>
            </a:r>
            <a:endParaRPr lang="en-US" dirty="0"/>
          </a:p>
        </p:txBody>
      </p:sp>
      <p:sp>
        <p:nvSpPr>
          <p:cNvPr id="3" name="Content Placeholder 2"/>
          <p:cNvSpPr>
            <a:spLocks noGrp="1"/>
          </p:cNvSpPr>
          <p:nvPr>
            <p:ph sz="quarter" idx="1"/>
          </p:nvPr>
        </p:nvSpPr>
        <p:spPr/>
        <p:txBody>
          <a:bodyPr>
            <a:normAutofit fontScale="92500" lnSpcReduction="20000"/>
          </a:bodyPr>
          <a:lstStyle/>
          <a:p>
            <a:pPr algn="just"/>
            <a:endParaRPr lang="en-US" dirty="0"/>
          </a:p>
          <a:p>
            <a:pPr algn="just"/>
            <a:r>
              <a:rPr lang="en-US" dirty="0"/>
              <a:t> Organizations use access control mechanisms to mitigate the risks of unauthorized access to their data, resources, and systems. Several access control models exist. </a:t>
            </a:r>
            <a:endParaRPr lang="en-US" dirty="0" smtClean="0"/>
          </a:p>
          <a:p>
            <a:pPr algn="just"/>
            <a:endParaRPr lang="en-US" dirty="0" smtClean="0"/>
          </a:p>
          <a:p>
            <a:pPr algn="just"/>
            <a:r>
              <a:rPr lang="en-US" dirty="0" smtClean="0"/>
              <a:t>In </a:t>
            </a:r>
            <a:r>
              <a:rPr lang="en-US" dirty="0"/>
              <a:t>some cases, the more complicated models expand upon and enhance earlier models, while in other cases they represent a rethinking of the fundamental manner in which access control should be done. </a:t>
            </a:r>
            <a:endParaRPr lang="en-US" dirty="0" smtClean="0"/>
          </a:p>
          <a:p>
            <a:pPr algn="just"/>
            <a:endParaRPr lang="en-US" dirty="0" smtClean="0"/>
          </a:p>
          <a:p>
            <a:pPr algn="just"/>
            <a:r>
              <a:rPr lang="en-US" dirty="0" smtClean="0"/>
              <a:t>In </a:t>
            </a:r>
            <a:r>
              <a:rPr lang="en-US" dirty="0"/>
              <a:t>many cases, the newer, more complicated models arose not from deficiencies in the security that earlier models provide, but from the need for new models to address changes in organizational structures, technologies, organizational needs, technical capabilities, and/or organizational relationships. </a:t>
            </a:r>
            <a:endParaRPr lang="en-US" dirty="0"/>
          </a:p>
        </p:txBody>
      </p:sp>
    </p:spTree>
    <p:extLst>
      <p:ext uri="{BB962C8B-B14F-4D97-AF65-F5344CB8AC3E}">
        <p14:creationId xmlns:p14="http://schemas.microsoft.com/office/powerpoint/2010/main" val="1482096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9842" y="208493"/>
            <a:ext cx="8229600" cy="990600"/>
          </a:xfrm>
        </p:spPr>
        <p:txBody>
          <a:bodyPr/>
          <a:lstStyle/>
          <a:p>
            <a:pPr algn="ctr"/>
            <a:r>
              <a:rPr lang="en-US" dirty="0" smtClean="0"/>
              <a:t>Access Control Models</a:t>
            </a:r>
            <a:endParaRPr lang="en-US" dirty="0"/>
          </a:p>
        </p:txBody>
      </p:sp>
      <p:grpSp>
        <p:nvGrpSpPr>
          <p:cNvPr id="22" name="Group 21"/>
          <p:cNvGrpSpPr/>
          <p:nvPr/>
        </p:nvGrpSpPr>
        <p:grpSpPr>
          <a:xfrm>
            <a:off x="1219200" y="1188857"/>
            <a:ext cx="6553200" cy="4572000"/>
            <a:chOff x="1219200" y="1600200"/>
            <a:chExt cx="6553200" cy="4572000"/>
          </a:xfrm>
        </p:grpSpPr>
        <p:cxnSp>
          <p:nvCxnSpPr>
            <p:cNvPr id="5" name="Straight Connector 4"/>
            <p:cNvCxnSpPr/>
            <p:nvPr/>
          </p:nvCxnSpPr>
          <p:spPr>
            <a:xfrm>
              <a:off x="1219200" y="1600200"/>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H="1">
              <a:off x="1219200" y="6172200"/>
              <a:ext cx="6553200" cy="0"/>
            </a:xfrm>
            <a:prstGeom prst="line">
              <a:avLst/>
            </a:prstGeom>
          </p:spPr>
          <p:style>
            <a:lnRef idx="1">
              <a:schemeClr val="dk1"/>
            </a:lnRef>
            <a:fillRef idx="0">
              <a:schemeClr val="dk1"/>
            </a:fillRef>
            <a:effectRef idx="0">
              <a:schemeClr val="dk1"/>
            </a:effectRef>
            <a:fontRef idx="minor">
              <a:schemeClr val="tx1"/>
            </a:fontRef>
          </p:style>
        </p:cxnSp>
        <p:sp>
          <p:nvSpPr>
            <p:cNvPr id="10" name="Right Arrow 9"/>
            <p:cNvSpPr/>
            <p:nvPr/>
          </p:nvSpPr>
          <p:spPr>
            <a:xfrm rot="21093253">
              <a:off x="1621568" y="5626654"/>
              <a:ext cx="12192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ight Arrow 10"/>
            <p:cNvSpPr/>
            <p:nvPr/>
          </p:nvSpPr>
          <p:spPr>
            <a:xfrm rot="21001847">
              <a:off x="3147974" y="5348684"/>
              <a:ext cx="12192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ight Arrow 12"/>
            <p:cNvSpPr/>
            <p:nvPr/>
          </p:nvSpPr>
          <p:spPr>
            <a:xfrm rot="16200000">
              <a:off x="3944542" y="4305300"/>
              <a:ext cx="12192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ight Arrow 13"/>
            <p:cNvSpPr/>
            <p:nvPr/>
          </p:nvSpPr>
          <p:spPr>
            <a:xfrm rot="21093253">
              <a:off x="4517169" y="3157031"/>
              <a:ext cx="12192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ight Arrow 14"/>
            <p:cNvSpPr/>
            <p:nvPr/>
          </p:nvSpPr>
          <p:spPr>
            <a:xfrm rot="21093253">
              <a:off x="6041168" y="2895552"/>
              <a:ext cx="12192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p:cNvSpPr/>
            <p:nvPr/>
          </p:nvSpPr>
          <p:spPr>
            <a:xfrm>
              <a:off x="1347354" y="58323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869063" y="553918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439842" y="52802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46769" y="358739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770417" y="309903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a:off x="1333499" y="4872809"/>
            <a:ext cx="685801"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ACL</a:t>
            </a:r>
            <a:endParaRPr lang="en-US" dirty="0">
              <a:latin typeface="Times New Roman" pitchFamily="18" charset="0"/>
              <a:cs typeface="Times New Roman" pitchFamily="18" charset="0"/>
            </a:endParaRPr>
          </a:p>
        </p:txBody>
      </p:sp>
      <p:sp>
        <p:nvSpPr>
          <p:cNvPr id="24" name="TextBox 23"/>
          <p:cNvSpPr txBox="1"/>
          <p:nvPr/>
        </p:nvSpPr>
        <p:spPr>
          <a:xfrm>
            <a:off x="2452281" y="4738332"/>
            <a:ext cx="83356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RBAC</a:t>
            </a:r>
            <a:endParaRPr lang="en-US" dirty="0">
              <a:latin typeface="Times New Roman" pitchFamily="18" charset="0"/>
              <a:cs typeface="Times New Roman" pitchFamily="18" charset="0"/>
            </a:endParaRPr>
          </a:p>
        </p:txBody>
      </p:sp>
      <p:sp>
        <p:nvSpPr>
          <p:cNvPr id="25" name="TextBox 24"/>
          <p:cNvSpPr txBox="1"/>
          <p:nvPr/>
        </p:nvSpPr>
        <p:spPr>
          <a:xfrm>
            <a:off x="4709987" y="4834684"/>
            <a:ext cx="83356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ABAC</a:t>
            </a:r>
            <a:endParaRPr lang="en-US" dirty="0">
              <a:latin typeface="Times New Roman" pitchFamily="18" charset="0"/>
              <a:cs typeface="Times New Roman" pitchFamily="18" charset="0"/>
            </a:endParaRPr>
          </a:p>
        </p:txBody>
      </p:sp>
      <p:sp>
        <p:nvSpPr>
          <p:cNvPr id="26" name="TextBox 25"/>
          <p:cNvSpPr txBox="1"/>
          <p:nvPr/>
        </p:nvSpPr>
        <p:spPr>
          <a:xfrm>
            <a:off x="3599351" y="3107631"/>
            <a:ext cx="83356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PBAC</a:t>
            </a:r>
            <a:endParaRPr lang="en-US" dirty="0">
              <a:latin typeface="Times New Roman" pitchFamily="18" charset="0"/>
              <a:cs typeface="Times New Roman" pitchFamily="18" charset="0"/>
            </a:endParaRPr>
          </a:p>
        </p:txBody>
      </p:sp>
      <p:sp>
        <p:nvSpPr>
          <p:cNvPr id="27" name="TextBox 26"/>
          <p:cNvSpPr txBox="1"/>
          <p:nvPr/>
        </p:nvSpPr>
        <p:spPr>
          <a:xfrm>
            <a:off x="5126769" y="2190745"/>
            <a:ext cx="1311547"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RAdAC</a:t>
            </a:r>
            <a:endParaRPr lang="en-US" dirty="0">
              <a:latin typeface="Times New Roman" pitchFamily="18" charset="0"/>
              <a:cs typeface="Times New Roman" pitchFamily="18" charset="0"/>
            </a:endParaRPr>
          </a:p>
        </p:txBody>
      </p:sp>
      <p:sp>
        <p:nvSpPr>
          <p:cNvPr id="28" name="TextBox 27"/>
          <p:cNvSpPr txBox="1"/>
          <p:nvPr/>
        </p:nvSpPr>
        <p:spPr>
          <a:xfrm rot="16200000">
            <a:off x="-846701" y="3081490"/>
            <a:ext cx="3254133" cy="646331"/>
          </a:xfrm>
          <a:prstGeom prst="rect">
            <a:avLst/>
          </a:prstGeom>
          <a:noFill/>
        </p:spPr>
        <p:txBody>
          <a:bodyPr wrap="square" rtlCol="0">
            <a:spAutoFit/>
          </a:bodyPr>
          <a:lstStyle/>
          <a:p>
            <a:r>
              <a:rPr lang="en-US" dirty="0" smtClean="0"/>
              <a:t>Increasing  Policy Basis for Access Control Decision </a:t>
            </a:r>
            <a:endParaRPr lang="en-US" dirty="0"/>
          </a:p>
        </p:txBody>
      </p:sp>
      <p:cxnSp>
        <p:nvCxnSpPr>
          <p:cNvPr id="30" name="Straight Arrow Connector 29"/>
          <p:cNvCxnSpPr/>
          <p:nvPr/>
        </p:nvCxnSpPr>
        <p:spPr>
          <a:xfrm flipV="1">
            <a:off x="914400" y="1982975"/>
            <a:ext cx="0" cy="41554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676398" y="5948670"/>
            <a:ext cx="5791201" cy="369332"/>
          </a:xfrm>
          <a:prstGeom prst="rect">
            <a:avLst/>
          </a:prstGeom>
          <a:noFill/>
        </p:spPr>
        <p:txBody>
          <a:bodyPr wrap="square" rtlCol="0">
            <a:spAutoFit/>
          </a:bodyPr>
          <a:lstStyle/>
          <a:p>
            <a:r>
              <a:rPr lang="en-US" dirty="0" smtClean="0"/>
              <a:t>Increasingly Finer Granularity  of Access Control  </a:t>
            </a:r>
            <a:endParaRPr lang="en-US" dirty="0"/>
          </a:p>
        </p:txBody>
      </p:sp>
      <p:cxnSp>
        <p:nvCxnSpPr>
          <p:cNvPr id="35" name="Straight Arrow Connector 34"/>
          <p:cNvCxnSpPr/>
          <p:nvPr/>
        </p:nvCxnSpPr>
        <p:spPr>
          <a:xfrm>
            <a:off x="6438316" y="6133336"/>
            <a:ext cx="50915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6043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Access Control Lists (ACL)</a:t>
            </a:r>
            <a:endParaRPr lang="en-US" dirty="0"/>
          </a:p>
        </p:txBody>
      </p:sp>
      <p:sp>
        <p:nvSpPr>
          <p:cNvPr id="3" name="Content Placeholder 2"/>
          <p:cNvSpPr>
            <a:spLocks noGrp="1"/>
          </p:cNvSpPr>
          <p:nvPr>
            <p:ph sz="quarter" idx="1"/>
          </p:nvPr>
        </p:nvSpPr>
        <p:spPr/>
        <p:txBody>
          <a:bodyPr>
            <a:normAutofit/>
          </a:bodyPr>
          <a:lstStyle/>
          <a:p>
            <a:pPr algn="just"/>
            <a:r>
              <a:rPr lang="en-US" dirty="0"/>
              <a:t>The concept of an ACL is very simple: each resource on a system to which access should be controlled, referred to as an object, has its own associated list of mappings between the set of entities requesting access to the resource and the set of actions that each entity can take on the resource. </a:t>
            </a:r>
            <a:endParaRPr lang="en-US" dirty="0" smtClean="0"/>
          </a:p>
          <a:p>
            <a:pPr algn="just"/>
            <a:endParaRPr lang="en-US" dirty="0"/>
          </a:p>
          <a:p>
            <a:pPr algn="just"/>
            <a:r>
              <a:rPr lang="en-US" dirty="0"/>
              <a:t>Some applications also maintain access control lists to determine which users are able to view certain data </a:t>
            </a:r>
            <a:r>
              <a:rPr lang="en-US" dirty="0" smtClean="0"/>
              <a:t>elements.</a:t>
            </a:r>
            <a:endParaRPr lang="en-US" dirty="0"/>
          </a:p>
        </p:txBody>
      </p:sp>
    </p:spTree>
    <p:extLst>
      <p:ext uri="{BB962C8B-B14F-4D97-AF65-F5344CB8AC3E}">
        <p14:creationId xmlns:p14="http://schemas.microsoft.com/office/powerpoint/2010/main" val="47939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1"/>
            </p:custDataLst>
          </p:nvPr>
        </p:nvSpPr>
        <p:spPr/>
        <p:txBody>
          <a:bodyPr/>
          <a:lstStyle/>
          <a:p>
            <a:pPr algn="ctr"/>
            <a:r>
              <a:rPr lang="en-US" dirty="0" smtClean="0"/>
              <a:t>Introduction</a:t>
            </a:r>
          </a:p>
        </p:txBody>
      </p:sp>
      <p:sp>
        <p:nvSpPr>
          <p:cNvPr id="4105" name="Slide Number Placeholder 1"/>
          <p:cNvSpPr>
            <a:spLocks noGrp="1"/>
          </p:cNvSpPr>
          <p:nvPr>
            <p:ph type="sldNum" sz="quarter" idx="12"/>
          </p:nvPr>
        </p:nvSpPr>
        <p:spPr>
          <a:noFill/>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A6E5357-6C08-454C-BCA0-0C4FC1E0E887}" type="slidenum">
              <a:rPr lang="en-US" smtClean="0">
                <a:solidFill>
                  <a:schemeClr val="bg2"/>
                </a:solidFill>
                <a:latin typeface="Arial" charset="0"/>
              </a:rPr>
              <a:pPr/>
              <a:t>2</a:t>
            </a:fld>
            <a:endParaRPr lang="en-US" smtClean="0">
              <a:solidFill>
                <a:schemeClr val="bg2"/>
              </a:solidFill>
              <a:latin typeface="Arial" charset="0"/>
            </a:endParaRPr>
          </a:p>
        </p:txBody>
      </p:sp>
      <p:sp>
        <p:nvSpPr>
          <p:cNvPr id="4099" name="Rectangle 3"/>
          <p:cNvSpPr>
            <a:spLocks noGrp="1" noChangeArrowheads="1"/>
          </p:cNvSpPr>
          <p:nvPr>
            <p:ph sz="quarter" idx="1"/>
            <p:custDataLst>
              <p:tags r:id="rId2"/>
            </p:custDataLst>
          </p:nvPr>
        </p:nvSpPr>
        <p:spPr>
          <a:xfrm>
            <a:off x="533400" y="1676400"/>
            <a:ext cx="7772400" cy="2209800"/>
          </a:xfrm>
        </p:spPr>
        <p:txBody>
          <a:bodyPr/>
          <a:lstStyle/>
          <a:p>
            <a:pPr algn="just"/>
            <a:r>
              <a:rPr lang="tr-TR" sz="2400" dirty="0" smtClean="0"/>
              <a:t>“Access control” is where security engineering meets computer science.</a:t>
            </a:r>
          </a:p>
          <a:p>
            <a:pPr algn="just"/>
            <a:r>
              <a:rPr lang="tr-TR" sz="2400" dirty="0" smtClean="0"/>
              <a:t>Its function is to control which (active) </a:t>
            </a:r>
            <a:r>
              <a:rPr lang="tr-TR" sz="2400" u="sng" dirty="0" smtClean="0"/>
              <a:t>subject</a:t>
            </a:r>
            <a:r>
              <a:rPr lang="tr-TR" sz="2400" dirty="0" smtClean="0"/>
              <a:t> have access to a which (passive) </a:t>
            </a:r>
            <a:r>
              <a:rPr lang="tr-TR" sz="2400" u="sng" dirty="0" smtClean="0"/>
              <a:t>object</a:t>
            </a:r>
            <a:r>
              <a:rPr lang="tr-TR" sz="2400" dirty="0" smtClean="0"/>
              <a:t> with some specific </a:t>
            </a:r>
            <a:r>
              <a:rPr lang="tr-TR" sz="2400" u="sng" dirty="0" smtClean="0"/>
              <a:t>access operation.</a:t>
            </a:r>
          </a:p>
          <a:p>
            <a:pPr algn="just"/>
            <a:endParaRPr lang="en-US" sz="2400" u="sng" dirty="0" smtClean="0"/>
          </a:p>
        </p:txBody>
      </p:sp>
      <p:sp>
        <p:nvSpPr>
          <p:cNvPr id="4100" name="Oval 4"/>
          <p:cNvSpPr>
            <a:spLocks noChangeArrowheads="1"/>
          </p:cNvSpPr>
          <p:nvPr>
            <p:custDataLst>
              <p:tags r:id="rId3"/>
            </p:custDataLst>
          </p:nvPr>
        </p:nvSpPr>
        <p:spPr bwMode="auto">
          <a:xfrm>
            <a:off x="1490663" y="4114800"/>
            <a:ext cx="1295400" cy="6858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lang="tr-TR" sz="2400" dirty="0">
                <a:latin typeface="Tahoma" pitchFamily="34" charset="0"/>
              </a:rPr>
              <a:t>subject</a:t>
            </a:r>
            <a:endParaRPr lang="en-US" sz="2400" dirty="0">
              <a:latin typeface="Tahoma" pitchFamily="34" charset="0"/>
            </a:endParaRPr>
          </a:p>
        </p:txBody>
      </p:sp>
      <p:sp>
        <p:nvSpPr>
          <p:cNvPr id="4101" name="Line 5"/>
          <p:cNvSpPr>
            <a:spLocks noChangeShapeType="1"/>
          </p:cNvSpPr>
          <p:nvPr>
            <p:custDataLst>
              <p:tags r:id="rId4"/>
            </p:custDataLst>
          </p:nvPr>
        </p:nvSpPr>
        <p:spPr bwMode="auto">
          <a:xfrm>
            <a:off x="2786063" y="4457700"/>
            <a:ext cx="914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2" name="Rectangle 6"/>
          <p:cNvSpPr>
            <a:spLocks noChangeArrowheads="1"/>
          </p:cNvSpPr>
          <p:nvPr>
            <p:custDataLst>
              <p:tags r:id="rId5"/>
            </p:custDataLst>
          </p:nvPr>
        </p:nvSpPr>
        <p:spPr bwMode="auto">
          <a:xfrm>
            <a:off x="3700463" y="4076700"/>
            <a:ext cx="1447800" cy="8382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lang="tr-TR" sz="2400" dirty="0">
                <a:solidFill>
                  <a:schemeClr val="tx1"/>
                </a:solidFill>
                <a:latin typeface="Tahoma" pitchFamily="34" charset="0"/>
              </a:rPr>
              <a:t>Access </a:t>
            </a:r>
          </a:p>
          <a:p>
            <a:pPr algn="ctr" eaLnBrk="1" hangingPunct="1"/>
            <a:r>
              <a:rPr lang="en-US" sz="2400" dirty="0">
                <a:solidFill>
                  <a:schemeClr val="tx1"/>
                </a:solidFill>
                <a:latin typeface="Tahoma" pitchFamily="34" charset="0"/>
              </a:rPr>
              <a:t>Operation</a:t>
            </a:r>
          </a:p>
        </p:txBody>
      </p:sp>
      <p:sp>
        <p:nvSpPr>
          <p:cNvPr id="4103" name="Line 7"/>
          <p:cNvSpPr>
            <a:spLocks noChangeShapeType="1"/>
          </p:cNvSpPr>
          <p:nvPr>
            <p:custDataLst>
              <p:tags r:id="rId6"/>
            </p:custDataLst>
          </p:nvPr>
        </p:nvSpPr>
        <p:spPr bwMode="auto">
          <a:xfrm>
            <a:off x="5148263" y="4457700"/>
            <a:ext cx="609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4" name="Oval 10"/>
          <p:cNvSpPr>
            <a:spLocks noChangeArrowheads="1"/>
          </p:cNvSpPr>
          <p:nvPr>
            <p:custDataLst>
              <p:tags r:id="rId7"/>
            </p:custDataLst>
          </p:nvPr>
        </p:nvSpPr>
        <p:spPr bwMode="auto">
          <a:xfrm>
            <a:off x="5757863" y="4076700"/>
            <a:ext cx="1295400" cy="6858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lang="tr-TR" sz="2400" dirty="0">
                <a:latin typeface="Tahoma" pitchFamily="34" charset="0"/>
              </a:rPr>
              <a:t>object</a:t>
            </a:r>
            <a:endParaRPr lang="en-US" sz="2400" dirty="0">
              <a:latin typeface="Tahoma" pitchFamily="34" charset="0"/>
            </a:endParaRPr>
          </a:p>
        </p:txBody>
      </p:sp>
      <p:sp>
        <p:nvSpPr>
          <p:cNvPr id="2" name="TextBox 1"/>
          <p:cNvSpPr txBox="1"/>
          <p:nvPr/>
        </p:nvSpPr>
        <p:spPr>
          <a:xfrm>
            <a:off x="1981200" y="5334000"/>
            <a:ext cx="4424363" cy="369332"/>
          </a:xfrm>
          <a:prstGeom prst="rect">
            <a:avLst/>
          </a:prstGeom>
          <a:noFill/>
        </p:spPr>
        <p:txBody>
          <a:bodyPr wrap="square" rtlCol="0">
            <a:spAutoFit/>
          </a:bodyPr>
          <a:lstStyle/>
          <a:p>
            <a:pPr algn="ctr"/>
            <a:r>
              <a:rPr lang="en-US" dirty="0" smtClean="0"/>
              <a:t>Figure I.  Access Control Model</a:t>
            </a:r>
            <a:endParaRPr lang="en-US" dirty="0"/>
          </a:p>
        </p:txBody>
      </p:sp>
    </p:spTree>
    <p:extLst>
      <p:ext uri="{BB962C8B-B14F-4D97-AF65-F5344CB8AC3E}">
        <p14:creationId xmlns:p14="http://schemas.microsoft.com/office/powerpoint/2010/main" val="558397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685800" y="228600"/>
            <a:ext cx="7772400" cy="914400"/>
          </a:xfrm>
        </p:spPr>
        <p:txBody>
          <a:bodyPr/>
          <a:lstStyle/>
          <a:p>
            <a:pPr algn="ctr"/>
            <a:r>
              <a:rPr lang="en-US" dirty="0" smtClean="0"/>
              <a:t>Access Control List (ACL)</a:t>
            </a:r>
          </a:p>
        </p:txBody>
      </p:sp>
      <p:sp>
        <p:nvSpPr>
          <p:cNvPr id="22533" name="Slide Number Placeholder 1"/>
          <p:cNvSpPr>
            <a:spLocks noGrp="1"/>
          </p:cNvSpPr>
          <p:nvPr>
            <p:ph type="sldNum" sz="quarter" idx="12"/>
          </p:nvPr>
        </p:nvSpPr>
        <p:spPr>
          <a:noFill/>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CB62FEB-B0F0-4993-B82C-684BCFCE5EF2}" type="slidenum">
              <a:rPr lang="en-US" smtClean="0">
                <a:solidFill>
                  <a:schemeClr val="bg2"/>
                </a:solidFill>
                <a:latin typeface="Arial" charset="0"/>
              </a:rPr>
              <a:pPr/>
              <a:t>20</a:t>
            </a:fld>
            <a:endParaRPr lang="en-US" smtClean="0">
              <a:solidFill>
                <a:schemeClr val="bg2"/>
              </a:solidFill>
              <a:latin typeface="Arial" charset="0"/>
            </a:endParaRPr>
          </a:p>
        </p:txBody>
      </p:sp>
      <p:sp>
        <p:nvSpPr>
          <p:cNvPr id="22531" name="Rectangle 3"/>
          <p:cNvSpPr>
            <a:spLocks noGrp="1" noChangeArrowheads="1"/>
          </p:cNvSpPr>
          <p:nvPr>
            <p:ph sz="quarter" idx="1"/>
            <p:custDataLst>
              <p:tags r:id="rId2"/>
            </p:custDataLst>
          </p:nvPr>
        </p:nvSpPr>
        <p:spPr>
          <a:xfrm>
            <a:off x="457200" y="1447800"/>
            <a:ext cx="7772400" cy="4114800"/>
          </a:xfrm>
        </p:spPr>
        <p:txBody>
          <a:bodyPr/>
          <a:lstStyle/>
          <a:p>
            <a:r>
              <a:rPr lang="en-US" sz="2400" dirty="0" smtClean="0"/>
              <a:t>Matrix is stored by column. </a:t>
            </a:r>
          </a:p>
          <a:p>
            <a:r>
              <a:rPr lang="en-US" sz="2400" dirty="0" smtClean="0"/>
              <a:t>Each object is associated with a list</a:t>
            </a:r>
          </a:p>
          <a:p>
            <a:r>
              <a:rPr lang="en-US" sz="2400" dirty="0" smtClean="0"/>
              <a:t>Indicate for each subject the actions that the subject can exercise on the object</a:t>
            </a:r>
          </a:p>
        </p:txBody>
      </p:sp>
      <p:pic>
        <p:nvPicPr>
          <p:cNvPr id="22532" name="Picture 4"/>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4724400" y="2895600"/>
            <a:ext cx="297180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9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Access Control </a:t>
            </a:r>
            <a:r>
              <a:rPr lang="en-US" dirty="0" smtClean="0"/>
              <a:t>Lists: Limitations</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t>The ACL for a particular file, process, or other resource must be checked every time the resource is accessed, and this can be an inefficient means of providing access control. </a:t>
            </a:r>
            <a:endParaRPr lang="en-US" dirty="0"/>
          </a:p>
          <a:p>
            <a:pPr algn="just"/>
            <a:endParaRPr lang="en-US" dirty="0" smtClean="0"/>
          </a:p>
          <a:p>
            <a:pPr algn="just"/>
            <a:r>
              <a:rPr lang="en-US" dirty="0" smtClean="0"/>
              <a:t>ACLs </a:t>
            </a:r>
            <a:r>
              <a:rPr lang="en-US" dirty="0"/>
              <a:t>control not only user access to system resources; they also control application and system access as </a:t>
            </a:r>
            <a:r>
              <a:rPr lang="en-US" dirty="0" smtClean="0"/>
              <a:t>well.</a:t>
            </a:r>
          </a:p>
          <a:p>
            <a:pPr marL="0" indent="0" algn="just">
              <a:buNone/>
            </a:pPr>
            <a:endParaRPr lang="en-US" dirty="0"/>
          </a:p>
          <a:p>
            <a:pPr algn="just"/>
            <a:r>
              <a:rPr lang="en-US" dirty="0"/>
              <a:t>ACLs can also be difficult to manage in an enterprise setting where many people need to have different levels of access to many different resources. </a:t>
            </a:r>
            <a:endParaRPr lang="en-US" dirty="0" smtClean="0"/>
          </a:p>
          <a:p>
            <a:pPr algn="just"/>
            <a:endParaRPr lang="en-US" dirty="0"/>
          </a:p>
          <a:p>
            <a:pPr algn="just"/>
            <a:r>
              <a:rPr lang="en-US" dirty="0" smtClean="0"/>
              <a:t>Selectively </a:t>
            </a:r>
            <a:r>
              <a:rPr lang="en-US" dirty="0"/>
              <a:t>adding, deleting and changing ACLs on individual files, or even groups of files, can be time-consuming and error-prone. </a:t>
            </a:r>
            <a:endParaRPr lang="en-US" dirty="0"/>
          </a:p>
        </p:txBody>
      </p:sp>
    </p:spTree>
    <p:extLst>
      <p:ext uri="{BB962C8B-B14F-4D97-AF65-F5344CB8AC3E}">
        <p14:creationId xmlns:p14="http://schemas.microsoft.com/office/powerpoint/2010/main" val="4188211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Role-based Access Control </a:t>
            </a:r>
            <a:r>
              <a:rPr lang="en-US" dirty="0" smtClean="0"/>
              <a:t>(RBAC)</a:t>
            </a:r>
            <a:endParaRPr lang="en-US" dirty="0"/>
          </a:p>
        </p:txBody>
      </p:sp>
      <p:sp>
        <p:nvSpPr>
          <p:cNvPr id="3" name="Content Placeholder 2"/>
          <p:cNvSpPr>
            <a:spLocks noGrp="1"/>
          </p:cNvSpPr>
          <p:nvPr>
            <p:ph sz="quarter" idx="1"/>
          </p:nvPr>
        </p:nvSpPr>
        <p:spPr/>
        <p:txBody>
          <a:bodyPr>
            <a:normAutofit fontScale="92500" lnSpcReduction="20000"/>
          </a:bodyPr>
          <a:lstStyle/>
          <a:p>
            <a:pPr algn="just"/>
            <a:endParaRPr lang="en-US" dirty="0" smtClean="0"/>
          </a:p>
          <a:p>
            <a:pPr algn="just"/>
            <a:r>
              <a:rPr lang="en-US" dirty="0" smtClean="0"/>
              <a:t>RBAC </a:t>
            </a:r>
            <a:r>
              <a:rPr lang="en-US" dirty="0"/>
              <a:t>determines access based on </a:t>
            </a:r>
            <a:r>
              <a:rPr lang="en-US" dirty="0" smtClean="0"/>
              <a:t>roles.</a:t>
            </a:r>
          </a:p>
          <a:p>
            <a:pPr marL="0" indent="0" algn="just">
              <a:buNone/>
            </a:pPr>
            <a:r>
              <a:rPr lang="en-US" dirty="0" smtClean="0"/>
              <a:t> </a:t>
            </a:r>
            <a:endParaRPr lang="en-US" dirty="0"/>
          </a:p>
          <a:p>
            <a:pPr algn="just"/>
            <a:r>
              <a:rPr lang="en-US" dirty="0" smtClean="0"/>
              <a:t>More </a:t>
            </a:r>
            <a:r>
              <a:rPr lang="en-US" dirty="0"/>
              <a:t>than one person can have the same </a:t>
            </a:r>
            <a:r>
              <a:rPr lang="en-US" dirty="0" smtClean="0"/>
              <a:t>role.</a:t>
            </a:r>
          </a:p>
          <a:p>
            <a:pPr algn="just"/>
            <a:endParaRPr lang="en-US" dirty="0"/>
          </a:p>
          <a:p>
            <a:pPr algn="just"/>
            <a:r>
              <a:rPr lang="en-US" dirty="0" smtClean="0"/>
              <a:t>RBAC </a:t>
            </a:r>
            <a:r>
              <a:rPr lang="en-US" dirty="0"/>
              <a:t>allows for the grouping of individuals into categories of people who fulfill a particular role. </a:t>
            </a:r>
            <a:endParaRPr lang="en-US" dirty="0" smtClean="0"/>
          </a:p>
          <a:p>
            <a:pPr algn="just"/>
            <a:endParaRPr lang="en-US" dirty="0" smtClean="0"/>
          </a:p>
          <a:p>
            <a:pPr algn="just"/>
            <a:r>
              <a:rPr lang="en-US" dirty="0"/>
              <a:t>O</a:t>
            </a:r>
            <a:r>
              <a:rPr lang="en-US" dirty="0" smtClean="0"/>
              <a:t>ne </a:t>
            </a:r>
            <a:r>
              <a:rPr lang="en-US" dirty="0"/>
              <a:t>set of access control permissions on a particular </a:t>
            </a:r>
            <a:r>
              <a:rPr lang="en-US" dirty="0" smtClean="0"/>
              <a:t>resource.</a:t>
            </a:r>
          </a:p>
          <a:p>
            <a:pPr algn="just"/>
            <a:endParaRPr lang="en-US" dirty="0" smtClean="0"/>
          </a:p>
          <a:p>
            <a:pPr algn="just"/>
            <a:r>
              <a:rPr lang="en-US" dirty="0"/>
              <a:t>T</a:t>
            </a:r>
            <a:r>
              <a:rPr lang="en-US" dirty="0" smtClean="0"/>
              <a:t>he </a:t>
            </a:r>
            <a:r>
              <a:rPr lang="en-US" dirty="0"/>
              <a:t>source code tree for a new piece of </a:t>
            </a:r>
            <a:r>
              <a:rPr lang="en-US" dirty="0" smtClean="0"/>
              <a:t>software can </a:t>
            </a:r>
            <a:r>
              <a:rPr lang="en-US" dirty="0"/>
              <a:t>be set once for all members of the software engineering department. </a:t>
            </a:r>
            <a:endParaRPr lang="en-US" dirty="0"/>
          </a:p>
        </p:txBody>
      </p:sp>
    </p:spTree>
    <p:extLst>
      <p:ext uri="{BB962C8B-B14F-4D97-AF65-F5344CB8AC3E}">
        <p14:creationId xmlns:p14="http://schemas.microsoft.com/office/powerpoint/2010/main" val="1486375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PhD\Data Privacy\Diagram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7243763" cy="524264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97681" y="193964"/>
            <a:ext cx="8229600" cy="685800"/>
          </a:xfrm>
          <a:prstGeom prst="rect">
            <a:avLst/>
          </a:prstGeom>
        </p:spPr>
        <p:txBody>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dirty="0" smtClean="0"/>
              <a:t>Role-based Access Control (RBAC) </a:t>
            </a:r>
            <a:endParaRPr lang="en-US" dirty="0"/>
          </a:p>
        </p:txBody>
      </p:sp>
    </p:spTree>
    <p:extLst>
      <p:ext uri="{BB962C8B-B14F-4D97-AF65-F5344CB8AC3E}">
        <p14:creationId xmlns:p14="http://schemas.microsoft.com/office/powerpoint/2010/main" val="1407134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Role-based Access </a:t>
            </a:r>
            <a:r>
              <a:rPr lang="en-US" dirty="0" smtClean="0"/>
              <a:t>Control: Limitations</a:t>
            </a:r>
            <a:endParaRPr lang="en-US" dirty="0"/>
          </a:p>
        </p:txBody>
      </p:sp>
      <p:sp>
        <p:nvSpPr>
          <p:cNvPr id="3" name="Content Placeholder 2"/>
          <p:cNvSpPr>
            <a:spLocks noGrp="1"/>
          </p:cNvSpPr>
          <p:nvPr>
            <p:ph sz="quarter" idx="1"/>
          </p:nvPr>
        </p:nvSpPr>
        <p:spPr/>
        <p:txBody>
          <a:bodyPr>
            <a:normAutofit/>
          </a:bodyPr>
          <a:lstStyle/>
          <a:p>
            <a:pPr algn="just"/>
            <a:endParaRPr lang="en-US" sz="2400" dirty="0" smtClean="0"/>
          </a:p>
          <a:p>
            <a:pPr algn="just"/>
            <a:r>
              <a:rPr lang="en-US" sz="2400" dirty="0" smtClean="0"/>
              <a:t>One </a:t>
            </a:r>
            <a:r>
              <a:rPr lang="en-US" sz="2400" dirty="0"/>
              <a:t>of the most significant is the fact that dividing people into categories based on roles makes it more difficult to define granular access controls for each person. </a:t>
            </a:r>
            <a:endParaRPr lang="en-US" sz="2400" dirty="0" smtClean="0"/>
          </a:p>
          <a:p>
            <a:pPr algn="just"/>
            <a:endParaRPr lang="en-US" sz="2400" dirty="0"/>
          </a:p>
          <a:p>
            <a:pPr algn="just"/>
            <a:r>
              <a:rPr lang="en-US" sz="2400" dirty="0" smtClean="0"/>
              <a:t>It </a:t>
            </a:r>
            <a:r>
              <a:rPr lang="en-US" sz="2400" dirty="0"/>
              <a:t>is often necessary to create more specific versions of roles or devise other mechanisms to exclude specific individuals who fall into a particular role, but do not necessarily need to have the full rights accorded to other members of a group. </a:t>
            </a:r>
            <a:endParaRPr lang="en-US" sz="2400" dirty="0"/>
          </a:p>
        </p:txBody>
      </p:sp>
    </p:spTree>
    <p:extLst>
      <p:ext uri="{BB962C8B-B14F-4D97-AF65-F5344CB8AC3E}">
        <p14:creationId xmlns:p14="http://schemas.microsoft.com/office/powerpoint/2010/main" val="1830682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Attribute Based Access Control (ABAC) </a:t>
            </a:r>
            <a:endParaRPr lang="en-US" dirty="0"/>
          </a:p>
        </p:txBody>
      </p:sp>
      <p:sp>
        <p:nvSpPr>
          <p:cNvPr id="3" name="Content Placeholder 2"/>
          <p:cNvSpPr>
            <a:spLocks noGrp="1"/>
          </p:cNvSpPr>
          <p:nvPr>
            <p:ph sz="quarter" idx="1"/>
          </p:nvPr>
        </p:nvSpPr>
        <p:spPr/>
        <p:txBody>
          <a:bodyPr>
            <a:normAutofit fontScale="85000" lnSpcReduction="20000"/>
          </a:bodyPr>
          <a:lstStyle/>
          <a:p>
            <a:pPr algn="just"/>
            <a:endParaRPr lang="en-US" dirty="0" smtClean="0"/>
          </a:p>
          <a:p>
            <a:pPr algn="just"/>
            <a:r>
              <a:rPr lang="en-US" dirty="0" smtClean="0"/>
              <a:t>Access </a:t>
            </a:r>
            <a:r>
              <a:rPr lang="en-US" dirty="0"/>
              <a:t>control decisions are made based on a set of characteristics, or </a:t>
            </a:r>
            <a:r>
              <a:rPr lang="en-US" dirty="0" smtClean="0"/>
              <a:t>attributes.</a:t>
            </a:r>
          </a:p>
          <a:p>
            <a:pPr algn="just"/>
            <a:endParaRPr lang="en-US" dirty="0"/>
          </a:p>
          <a:p>
            <a:pPr algn="just"/>
            <a:r>
              <a:rPr lang="en-US" dirty="0"/>
              <a:t>A</a:t>
            </a:r>
            <a:r>
              <a:rPr lang="en-US" dirty="0" smtClean="0"/>
              <a:t>ssociated </a:t>
            </a:r>
            <a:r>
              <a:rPr lang="en-US" dirty="0"/>
              <a:t>with the requester, the environment, and/or the resource itself. </a:t>
            </a:r>
            <a:endParaRPr lang="en-US" dirty="0" smtClean="0"/>
          </a:p>
          <a:p>
            <a:pPr algn="just"/>
            <a:endParaRPr lang="en-US" dirty="0"/>
          </a:p>
          <a:p>
            <a:pPr algn="just"/>
            <a:r>
              <a:rPr lang="en-US" dirty="0" smtClean="0"/>
              <a:t>Each </a:t>
            </a:r>
            <a:r>
              <a:rPr lang="en-US" dirty="0"/>
              <a:t>attribute is a discrete, distinct field that a policy decision point can compare against a set of values to determine whether or not to allow or deny access. </a:t>
            </a:r>
            <a:endParaRPr lang="en-US" dirty="0" smtClean="0"/>
          </a:p>
          <a:p>
            <a:pPr algn="just"/>
            <a:endParaRPr lang="en-US" dirty="0"/>
          </a:p>
          <a:p>
            <a:pPr algn="just"/>
            <a:r>
              <a:rPr lang="en-US" dirty="0"/>
              <a:t>A</a:t>
            </a:r>
            <a:r>
              <a:rPr lang="en-US" dirty="0" smtClean="0"/>
              <a:t>ttributes </a:t>
            </a:r>
            <a:r>
              <a:rPr lang="en-US" dirty="0"/>
              <a:t>do not necessarily need to be related to each </a:t>
            </a:r>
            <a:r>
              <a:rPr lang="en-US" dirty="0" smtClean="0"/>
              <a:t>other.</a:t>
            </a:r>
          </a:p>
          <a:p>
            <a:pPr algn="just"/>
            <a:r>
              <a:rPr lang="en-US" dirty="0" smtClean="0"/>
              <a:t>A</a:t>
            </a:r>
          </a:p>
          <a:p>
            <a:pPr algn="just"/>
            <a:r>
              <a:rPr lang="en-US" dirty="0" err="1" smtClean="0"/>
              <a:t>ttributes</a:t>
            </a:r>
            <a:r>
              <a:rPr lang="en-US" dirty="0" smtClean="0"/>
              <a:t> </a:t>
            </a:r>
            <a:r>
              <a:rPr lang="en-US" dirty="0"/>
              <a:t>that go into making a decision can come from disparate, unrelated sources. </a:t>
            </a:r>
            <a:endParaRPr lang="en-US" dirty="0"/>
          </a:p>
        </p:txBody>
      </p:sp>
    </p:spTree>
    <p:extLst>
      <p:ext uri="{BB962C8B-B14F-4D97-AF65-F5344CB8AC3E}">
        <p14:creationId xmlns:p14="http://schemas.microsoft.com/office/powerpoint/2010/main" val="406210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Attribute Based Access </a:t>
            </a:r>
            <a:r>
              <a:rPr lang="en-US" dirty="0" smtClean="0"/>
              <a:t>Control: Limitations</a:t>
            </a:r>
            <a:endParaRPr lang="en-US" dirty="0"/>
          </a:p>
        </p:txBody>
      </p:sp>
      <p:sp>
        <p:nvSpPr>
          <p:cNvPr id="3" name="Content Placeholder 2"/>
          <p:cNvSpPr>
            <a:spLocks noGrp="1"/>
          </p:cNvSpPr>
          <p:nvPr>
            <p:ph sz="quarter" idx="1"/>
          </p:nvPr>
        </p:nvSpPr>
        <p:spPr/>
        <p:txBody>
          <a:bodyPr/>
          <a:lstStyle/>
          <a:p>
            <a:pPr algn="just"/>
            <a:endParaRPr lang="en-US" dirty="0" smtClean="0"/>
          </a:p>
          <a:p>
            <a:pPr algn="just"/>
            <a:r>
              <a:rPr lang="en-US" dirty="0" smtClean="0"/>
              <a:t>One </a:t>
            </a:r>
            <a:r>
              <a:rPr lang="en-US" dirty="0"/>
              <a:t>limitation of the ABAC model is that in a large environment with many resources, individuals, and applications, there can be disparate attributes and access control mechanisms among the organizational units. </a:t>
            </a:r>
            <a:endParaRPr lang="en-US" dirty="0" smtClean="0"/>
          </a:p>
          <a:p>
            <a:pPr algn="just"/>
            <a:endParaRPr lang="en-US" dirty="0"/>
          </a:p>
          <a:p>
            <a:pPr algn="just"/>
            <a:r>
              <a:rPr lang="en-US" dirty="0" smtClean="0"/>
              <a:t>It </a:t>
            </a:r>
            <a:r>
              <a:rPr lang="en-US" dirty="0"/>
              <a:t>is often necessary to harmonize access control across the enterprise in order to meet enterprise governance requirements. </a:t>
            </a:r>
            <a:endParaRPr lang="en-US" dirty="0"/>
          </a:p>
        </p:txBody>
      </p:sp>
    </p:spTree>
    <p:extLst>
      <p:ext uri="{BB962C8B-B14F-4D97-AF65-F5344CB8AC3E}">
        <p14:creationId xmlns:p14="http://schemas.microsoft.com/office/powerpoint/2010/main" val="3323953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Policy-based Access Control (PBAC)</a:t>
            </a:r>
            <a:endParaRPr lang="en-US" dirty="0"/>
          </a:p>
        </p:txBody>
      </p:sp>
      <p:sp>
        <p:nvSpPr>
          <p:cNvPr id="3" name="Content Placeholder 2"/>
          <p:cNvSpPr>
            <a:spLocks noGrp="1"/>
          </p:cNvSpPr>
          <p:nvPr>
            <p:ph sz="quarter" idx="1"/>
          </p:nvPr>
        </p:nvSpPr>
        <p:spPr>
          <a:xfrm>
            <a:off x="457200" y="1219200"/>
            <a:ext cx="8229600" cy="5181600"/>
          </a:xfrm>
        </p:spPr>
        <p:txBody>
          <a:bodyPr>
            <a:normAutofit fontScale="85000" lnSpcReduction="10000"/>
          </a:bodyPr>
          <a:lstStyle/>
          <a:p>
            <a:pPr algn="just"/>
            <a:endParaRPr lang="en-US" dirty="0" smtClean="0"/>
          </a:p>
          <a:p>
            <a:pPr algn="just"/>
            <a:r>
              <a:rPr lang="en-US" dirty="0"/>
              <a:t>E</a:t>
            </a:r>
            <a:r>
              <a:rPr lang="en-US" dirty="0" smtClean="0"/>
              <a:t>merging </a:t>
            </a:r>
            <a:r>
              <a:rPr lang="en-US" dirty="0"/>
              <a:t>model that seeks to help enterprises address the need to implement concrete access controls based on abstract policy and governance requirements. </a:t>
            </a:r>
            <a:endParaRPr lang="en-US" dirty="0" smtClean="0"/>
          </a:p>
          <a:p>
            <a:pPr algn="just"/>
            <a:endParaRPr lang="en-US" dirty="0"/>
          </a:p>
          <a:p>
            <a:pPr algn="just"/>
            <a:r>
              <a:rPr lang="en-US" dirty="0" smtClean="0"/>
              <a:t>PBAC </a:t>
            </a:r>
            <a:r>
              <a:rPr lang="en-US" dirty="0"/>
              <a:t>can be said to be a harmonization and standardization of the ABAC model at an enterprise level in support of specific governance objectives. </a:t>
            </a:r>
            <a:endParaRPr lang="en-US" dirty="0" smtClean="0"/>
          </a:p>
          <a:p>
            <a:pPr algn="just"/>
            <a:endParaRPr lang="en-US" dirty="0"/>
          </a:p>
          <a:p>
            <a:pPr algn="just"/>
            <a:r>
              <a:rPr lang="en-US" dirty="0" smtClean="0"/>
              <a:t>PBAC </a:t>
            </a:r>
            <a:r>
              <a:rPr lang="en-US" dirty="0"/>
              <a:t>combines attributes from the resource, the environment, and the requester with information on the particular set of circumstances under which the access request is </a:t>
            </a:r>
            <a:r>
              <a:rPr lang="en-US" dirty="0" smtClean="0"/>
              <a:t>made</a:t>
            </a:r>
          </a:p>
          <a:p>
            <a:pPr algn="just"/>
            <a:endParaRPr lang="en-US" dirty="0" smtClean="0"/>
          </a:p>
          <a:p>
            <a:pPr algn="just"/>
            <a:r>
              <a:rPr lang="en-US" dirty="0" smtClean="0"/>
              <a:t>It uses </a:t>
            </a:r>
            <a:r>
              <a:rPr lang="en-US" dirty="0"/>
              <a:t>rule sets that specify whether the access is allowed </a:t>
            </a:r>
            <a:r>
              <a:rPr lang="en-US" dirty="0" smtClean="0"/>
              <a:t>under</a:t>
            </a:r>
            <a:r>
              <a:rPr lang="en-US" dirty="0"/>
              <a:t> organizational policy for those attributes under those circumstances. </a:t>
            </a:r>
            <a:endParaRPr lang="en-US" dirty="0"/>
          </a:p>
        </p:txBody>
      </p:sp>
    </p:spTree>
    <p:extLst>
      <p:ext uri="{BB962C8B-B14F-4D97-AF65-F5344CB8AC3E}">
        <p14:creationId xmlns:p14="http://schemas.microsoft.com/office/powerpoint/2010/main" val="3908477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Policy-based Access </a:t>
            </a:r>
            <a:r>
              <a:rPr lang="en-US" dirty="0" smtClean="0"/>
              <a:t>Control: Limitations</a:t>
            </a:r>
            <a:endParaRPr lang="en-US" dirty="0"/>
          </a:p>
        </p:txBody>
      </p:sp>
      <p:sp>
        <p:nvSpPr>
          <p:cNvPr id="3" name="Content Placeholder 2"/>
          <p:cNvSpPr>
            <a:spLocks noGrp="1"/>
          </p:cNvSpPr>
          <p:nvPr>
            <p:ph sz="quarter" idx="1"/>
          </p:nvPr>
        </p:nvSpPr>
        <p:spPr/>
        <p:txBody>
          <a:bodyPr/>
          <a:lstStyle/>
          <a:p>
            <a:pPr algn="just"/>
            <a:endParaRPr lang="en-US" dirty="0" smtClean="0"/>
          </a:p>
          <a:p>
            <a:pPr algn="just"/>
            <a:r>
              <a:rPr lang="en-US" dirty="0" smtClean="0"/>
              <a:t>In </a:t>
            </a:r>
            <a:r>
              <a:rPr lang="en-US" dirty="0"/>
              <a:t>contrast to the other access control models, PBAC requires not only complicated application-level logic to determine access based on attributes, but also a mechanism to specify policy rules in unambiguous terms. </a:t>
            </a:r>
            <a:endParaRPr lang="en-US" dirty="0"/>
          </a:p>
        </p:txBody>
      </p:sp>
    </p:spTree>
    <p:extLst>
      <p:ext uri="{BB962C8B-B14F-4D97-AF65-F5344CB8AC3E}">
        <p14:creationId xmlns:p14="http://schemas.microsoft.com/office/powerpoint/2010/main" val="1656098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Risk-Adaptive Access Control (</a:t>
            </a:r>
            <a:r>
              <a:rPr lang="en-US" dirty="0" err="1"/>
              <a:t>RAdAC</a:t>
            </a:r>
            <a:r>
              <a:rPr lang="en-US" dirty="0"/>
              <a:t>) </a:t>
            </a:r>
            <a:endParaRPr lang="en-US" dirty="0"/>
          </a:p>
        </p:txBody>
      </p:sp>
      <p:sp>
        <p:nvSpPr>
          <p:cNvPr id="3" name="Content Placeholder 2"/>
          <p:cNvSpPr>
            <a:spLocks noGrp="1"/>
          </p:cNvSpPr>
          <p:nvPr>
            <p:ph sz="quarter" idx="1"/>
          </p:nvPr>
        </p:nvSpPr>
        <p:spPr/>
        <p:txBody>
          <a:bodyPr/>
          <a:lstStyle/>
          <a:p>
            <a:pPr algn="just"/>
            <a:endParaRPr lang="en-US" dirty="0" smtClean="0"/>
          </a:p>
          <a:p>
            <a:pPr algn="just"/>
            <a:r>
              <a:rPr lang="en-US" dirty="0"/>
              <a:t>D</a:t>
            </a:r>
            <a:r>
              <a:rPr lang="en-US" dirty="0" smtClean="0"/>
              <a:t>evised </a:t>
            </a:r>
            <a:r>
              <a:rPr lang="en-US" dirty="0"/>
              <a:t>to bring real-time, adaptable, risk-aware access control to the enterprise. </a:t>
            </a:r>
            <a:endParaRPr lang="en-US" dirty="0" smtClean="0"/>
          </a:p>
          <a:p>
            <a:pPr algn="just"/>
            <a:endParaRPr lang="en-US" dirty="0"/>
          </a:p>
          <a:p>
            <a:pPr algn="just"/>
            <a:r>
              <a:rPr lang="en-US" dirty="0" err="1" smtClean="0"/>
              <a:t>RAdAC</a:t>
            </a:r>
            <a:r>
              <a:rPr lang="en-US" dirty="0" smtClean="0"/>
              <a:t> </a:t>
            </a:r>
            <a:r>
              <a:rPr lang="en-US" dirty="0"/>
              <a:t>represents a fundamental shift in the way access control is managed. </a:t>
            </a:r>
            <a:endParaRPr lang="en-US" dirty="0" smtClean="0"/>
          </a:p>
          <a:p>
            <a:pPr algn="just"/>
            <a:endParaRPr lang="en-US" dirty="0"/>
          </a:p>
          <a:p>
            <a:pPr algn="just"/>
            <a:r>
              <a:rPr lang="en-US" dirty="0" smtClean="0"/>
              <a:t>It </a:t>
            </a:r>
            <a:r>
              <a:rPr lang="en-US" dirty="0"/>
              <a:t>extends upon other earlier access control models by introducing environmental conditions and risk levels into the access control decision </a:t>
            </a:r>
            <a:r>
              <a:rPr lang="en-US" dirty="0" smtClean="0"/>
              <a:t>process.</a:t>
            </a:r>
            <a:endParaRPr lang="en-US" dirty="0"/>
          </a:p>
        </p:txBody>
      </p:sp>
    </p:spTree>
    <p:extLst>
      <p:ext uri="{BB962C8B-B14F-4D97-AF65-F5344CB8AC3E}">
        <p14:creationId xmlns:p14="http://schemas.microsoft.com/office/powerpoint/2010/main" val="44519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sz="quarter" idx="1"/>
          </p:nvPr>
        </p:nvSpPr>
        <p:spPr/>
        <p:txBody>
          <a:bodyPr/>
          <a:lstStyle/>
          <a:p>
            <a:pPr algn="just">
              <a:lnSpc>
                <a:spcPct val="80000"/>
              </a:lnSpc>
            </a:pPr>
            <a:endParaRPr lang="en-US" sz="2400" dirty="0" smtClean="0"/>
          </a:p>
          <a:p>
            <a:pPr algn="just">
              <a:lnSpc>
                <a:spcPct val="80000"/>
              </a:lnSpc>
            </a:pPr>
            <a:r>
              <a:rPr lang="en-US" sz="2400" dirty="0" smtClean="0"/>
              <a:t>Access </a:t>
            </a:r>
            <a:r>
              <a:rPr lang="en-US" sz="2400" dirty="0"/>
              <a:t>Controls:  The security features that control how users and systems communicate and interact with one another.</a:t>
            </a:r>
          </a:p>
          <a:p>
            <a:pPr algn="just">
              <a:lnSpc>
                <a:spcPct val="80000"/>
              </a:lnSpc>
            </a:pPr>
            <a:endParaRPr lang="en-US" sz="2400" dirty="0" smtClean="0"/>
          </a:p>
          <a:p>
            <a:pPr algn="just">
              <a:lnSpc>
                <a:spcPct val="80000"/>
              </a:lnSpc>
            </a:pPr>
            <a:r>
              <a:rPr lang="en-US" sz="2400" dirty="0" smtClean="0"/>
              <a:t>Access</a:t>
            </a:r>
            <a:r>
              <a:rPr lang="en-US" sz="2400" dirty="0"/>
              <a:t>:  The flow of information between subject and object</a:t>
            </a:r>
          </a:p>
          <a:p>
            <a:pPr algn="just">
              <a:lnSpc>
                <a:spcPct val="80000"/>
              </a:lnSpc>
            </a:pPr>
            <a:endParaRPr lang="en-US" sz="2400" dirty="0" smtClean="0"/>
          </a:p>
          <a:p>
            <a:pPr algn="just">
              <a:lnSpc>
                <a:spcPct val="80000"/>
              </a:lnSpc>
            </a:pPr>
            <a:r>
              <a:rPr lang="en-US" sz="2400" dirty="0" smtClean="0"/>
              <a:t>Subject</a:t>
            </a:r>
            <a:r>
              <a:rPr lang="en-US" sz="2400" dirty="0"/>
              <a:t>:  An active entity that requests access to an object or the data in an object</a:t>
            </a:r>
          </a:p>
          <a:p>
            <a:pPr algn="just">
              <a:lnSpc>
                <a:spcPct val="80000"/>
              </a:lnSpc>
            </a:pPr>
            <a:endParaRPr lang="en-US" sz="2400" dirty="0" smtClean="0"/>
          </a:p>
          <a:p>
            <a:pPr algn="just">
              <a:lnSpc>
                <a:spcPct val="80000"/>
              </a:lnSpc>
            </a:pPr>
            <a:r>
              <a:rPr lang="en-US" sz="2400" dirty="0" smtClean="0"/>
              <a:t>Object</a:t>
            </a:r>
            <a:r>
              <a:rPr lang="en-US" sz="2400" dirty="0"/>
              <a:t>:  A passive entity that contains information</a:t>
            </a:r>
          </a:p>
          <a:p>
            <a:pPr algn="just"/>
            <a:endParaRPr lang="en-US" dirty="0"/>
          </a:p>
        </p:txBody>
      </p:sp>
    </p:spTree>
    <p:extLst>
      <p:ext uri="{BB962C8B-B14F-4D97-AF65-F5344CB8AC3E}">
        <p14:creationId xmlns:p14="http://schemas.microsoft.com/office/powerpoint/2010/main" val="3370106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Risk-Adaptive Access </a:t>
            </a:r>
            <a:r>
              <a:rPr lang="en-US" dirty="0" smtClean="0"/>
              <a:t>Control: Limitations</a:t>
            </a:r>
            <a:endParaRPr lang="en-US" dirty="0"/>
          </a:p>
        </p:txBody>
      </p:sp>
      <p:sp>
        <p:nvSpPr>
          <p:cNvPr id="3" name="Content Placeholder 2"/>
          <p:cNvSpPr>
            <a:spLocks noGrp="1"/>
          </p:cNvSpPr>
          <p:nvPr>
            <p:ph sz="quarter" idx="1"/>
          </p:nvPr>
        </p:nvSpPr>
        <p:spPr/>
        <p:txBody>
          <a:bodyPr>
            <a:normAutofit/>
          </a:bodyPr>
          <a:lstStyle/>
          <a:p>
            <a:pPr algn="just"/>
            <a:endParaRPr lang="en-US" dirty="0"/>
          </a:p>
          <a:p>
            <a:pPr algn="just"/>
            <a:r>
              <a:rPr lang="en-US" sz="2400" dirty="0" err="1" smtClean="0"/>
              <a:t>RAdAC</a:t>
            </a:r>
            <a:r>
              <a:rPr lang="en-US" sz="2400" dirty="0" smtClean="0"/>
              <a:t> </a:t>
            </a:r>
            <a:r>
              <a:rPr lang="en-US" sz="2400" dirty="0"/>
              <a:t>faces a variety of non-technical challenges, including those of policy and </a:t>
            </a:r>
            <a:r>
              <a:rPr lang="en-US" sz="2400" dirty="0" smtClean="0"/>
              <a:t>law:</a:t>
            </a:r>
          </a:p>
          <a:p>
            <a:pPr algn="just"/>
            <a:endParaRPr lang="en-US" sz="2400" dirty="0" smtClean="0"/>
          </a:p>
          <a:p>
            <a:pPr lvl="1" algn="just"/>
            <a:r>
              <a:rPr lang="en-US" sz="2200" dirty="0" smtClean="0">
                <a:solidFill>
                  <a:schemeClr val="tx1"/>
                </a:solidFill>
              </a:rPr>
              <a:t>Does </a:t>
            </a:r>
            <a:r>
              <a:rPr lang="en-US" sz="2200" dirty="0">
                <a:solidFill>
                  <a:schemeClr val="tx1"/>
                </a:solidFill>
              </a:rPr>
              <a:t>deploying </a:t>
            </a:r>
            <a:r>
              <a:rPr lang="en-US" sz="2200" dirty="0" err="1">
                <a:solidFill>
                  <a:schemeClr val="tx1"/>
                </a:solidFill>
              </a:rPr>
              <a:t>RAdAC</a:t>
            </a:r>
            <a:r>
              <a:rPr lang="en-US" sz="2200" dirty="0">
                <a:solidFill>
                  <a:schemeClr val="tx1"/>
                </a:solidFill>
              </a:rPr>
              <a:t> in certain environments violate the law? </a:t>
            </a:r>
            <a:endParaRPr lang="en-US" sz="2200" dirty="0" smtClean="0">
              <a:solidFill>
                <a:schemeClr val="tx1"/>
              </a:solidFill>
            </a:endParaRPr>
          </a:p>
          <a:p>
            <a:pPr lvl="1" algn="just"/>
            <a:endParaRPr lang="en-US" sz="2200" dirty="0" smtClean="0">
              <a:solidFill>
                <a:schemeClr val="tx1"/>
              </a:solidFill>
            </a:endParaRPr>
          </a:p>
          <a:p>
            <a:pPr lvl="1" algn="just"/>
            <a:r>
              <a:rPr lang="en-US" sz="2200" dirty="0" smtClean="0">
                <a:solidFill>
                  <a:schemeClr val="tx1"/>
                </a:solidFill>
              </a:rPr>
              <a:t>Who </a:t>
            </a:r>
            <a:r>
              <a:rPr lang="en-US" sz="2200" dirty="0">
                <a:solidFill>
                  <a:schemeClr val="tx1"/>
                </a:solidFill>
              </a:rPr>
              <a:t>is accountable if a security breach were to </a:t>
            </a:r>
            <a:r>
              <a:rPr lang="en-US" sz="2200" dirty="0" smtClean="0">
                <a:solidFill>
                  <a:schemeClr val="tx1"/>
                </a:solidFill>
              </a:rPr>
              <a:t>occur?</a:t>
            </a:r>
          </a:p>
          <a:p>
            <a:pPr lvl="1" algn="just"/>
            <a:endParaRPr lang="en-US" sz="2200" dirty="0" smtClean="0">
              <a:solidFill>
                <a:schemeClr val="tx1"/>
              </a:solidFill>
            </a:endParaRPr>
          </a:p>
          <a:p>
            <a:pPr lvl="1" algn="just"/>
            <a:r>
              <a:rPr lang="en-US" sz="2200" dirty="0" smtClean="0">
                <a:solidFill>
                  <a:schemeClr val="tx1"/>
                </a:solidFill>
              </a:rPr>
              <a:t>Are </a:t>
            </a:r>
            <a:r>
              <a:rPr lang="en-US" sz="2200" dirty="0">
                <a:solidFill>
                  <a:schemeClr val="tx1"/>
                </a:solidFill>
              </a:rPr>
              <a:t>the system owners, the </a:t>
            </a:r>
            <a:r>
              <a:rPr lang="en-US" sz="2200" dirty="0" err="1">
                <a:solidFill>
                  <a:schemeClr val="tx1"/>
                </a:solidFill>
              </a:rPr>
              <a:t>RAdAC</a:t>
            </a:r>
            <a:r>
              <a:rPr lang="en-US" sz="2200" dirty="0">
                <a:solidFill>
                  <a:schemeClr val="tx1"/>
                </a:solidFill>
              </a:rPr>
              <a:t> implementers and administrators, and/or the </a:t>
            </a:r>
            <a:r>
              <a:rPr lang="en-US" sz="2200" dirty="0" err="1">
                <a:solidFill>
                  <a:schemeClr val="tx1"/>
                </a:solidFill>
              </a:rPr>
              <a:t>RAdAC</a:t>
            </a:r>
            <a:r>
              <a:rPr lang="en-US" sz="2200" dirty="0">
                <a:solidFill>
                  <a:schemeClr val="tx1"/>
                </a:solidFill>
              </a:rPr>
              <a:t> system designers ultimately responsible if a breach were to occur? </a:t>
            </a:r>
            <a:endParaRPr lang="en-US" sz="2200" dirty="0" smtClean="0">
              <a:solidFill>
                <a:schemeClr val="tx1"/>
              </a:solidFill>
            </a:endParaRPr>
          </a:p>
          <a:p>
            <a:pPr marL="0" indent="0" algn="just">
              <a:buNone/>
            </a:pPr>
            <a:endParaRPr lang="en-US" dirty="0"/>
          </a:p>
        </p:txBody>
      </p:sp>
    </p:spTree>
    <p:extLst>
      <p:ext uri="{BB962C8B-B14F-4D97-AF65-F5344CB8AC3E}">
        <p14:creationId xmlns:p14="http://schemas.microsoft.com/office/powerpoint/2010/main" val="534197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sz="quarter" idx="1"/>
          </p:nvPr>
        </p:nvSpPr>
        <p:spPr/>
        <p:txBody>
          <a:bodyPr>
            <a:noAutofit/>
          </a:bodyPr>
          <a:lstStyle/>
          <a:p>
            <a:pPr algn="just"/>
            <a:endParaRPr lang="en-US" sz="2200" dirty="0"/>
          </a:p>
          <a:p>
            <a:pPr algn="just"/>
            <a:r>
              <a:rPr lang="en-US" sz="2200" dirty="0"/>
              <a:t> The business-to-business (B2B) relationships that enable organizations to successfully execute their missions, for example, sometimes require users or systems from one business to access resources from business partners. </a:t>
            </a:r>
            <a:endParaRPr lang="en-US" sz="2200" dirty="0" smtClean="0"/>
          </a:p>
          <a:p>
            <a:pPr algn="just"/>
            <a:endParaRPr lang="en-US" sz="2200" dirty="0"/>
          </a:p>
          <a:p>
            <a:pPr algn="just"/>
            <a:r>
              <a:rPr lang="en-US" sz="2200" dirty="0" smtClean="0"/>
              <a:t>Simpler </a:t>
            </a:r>
            <a:r>
              <a:rPr lang="en-US" sz="2200" dirty="0"/>
              <a:t>access control models often cannot adequately meet the complex access control requirements that such relationships require, and so more granular, powerful, dynamic models and </a:t>
            </a:r>
            <a:r>
              <a:rPr lang="en-US" sz="2200" dirty="0" smtClean="0"/>
              <a:t>mechanisms </a:t>
            </a:r>
            <a:r>
              <a:rPr lang="en-US" sz="2200" dirty="0"/>
              <a:t>are needed to address these new realities. </a:t>
            </a:r>
            <a:endParaRPr lang="en-US" sz="2200" dirty="0" smtClean="0"/>
          </a:p>
          <a:p>
            <a:pPr algn="just"/>
            <a:endParaRPr lang="en-US" sz="2200" dirty="0"/>
          </a:p>
          <a:p>
            <a:pPr algn="just"/>
            <a:r>
              <a:rPr lang="en-US" sz="2200" dirty="0" smtClean="0"/>
              <a:t>In </a:t>
            </a:r>
            <a:r>
              <a:rPr lang="en-US" sz="2200" dirty="0"/>
              <a:t>short, increasingly complex data access and sharing requirements drive the need for increasingly complex access control models and </a:t>
            </a:r>
            <a:r>
              <a:rPr lang="en-US" sz="2200" dirty="0" smtClean="0"/>
              <a:t>mechanisms.</a:t>
            </a:r>
            <a:endParaRPr lang="en-US" sz="2200" dirty="0"/>
          </a:p>
        </p:txBody>
      </p:sp>
    </p:spTree>
    <p:extLst>
      <p:ext uri="{BB962C8B-B14F-4D97-AF65-F5344CB8AC3E}">
        <p14:creationId xmlns:p14="http://schemas.microsoft.com/office/powerpoint/2010/main" val="1398984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027559270"/>
              </p:ext>
            </p:extLst>
          </p:nvPr>
        </p:nvGraphicFramePr>
        <p:xfrm>
          <a:off x="533400" y="1752600"/>
          <a:ext cx="8001000" cy="2286000"/>
        </p:xfrm>
        <a:graphic>
          <a:graphicData uri="http://schemas.openxmlformats.org/drawingml/2006/table">
            <a:tbl>
              <a:tblPr firstRow="1" bandRow="1">
                <a:tableStyleId>{2D5ABB26-0587-4C30-8999-92F81FD0307C}</a:tableStyleId>
              </a:tblPr>
              <a:tblGrid>
                <a:gridCol w="444500"/>
                <a:gridCol w="7556500"/>
              </a:tblGrid>
              <a:tr h="370840">
                <a:tc>
                  <a:txBody>
                    <a:bodyPr/>
                    <a:lstStyle/>
                    <a:p>
                      <a:pPr algn="just"/>
                      <a:r>
                        <a:rPr lang="en-US" sz="14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a:txBody>
                  <a:tcPr/>
                </a:tc>
                <a:tc>
                  <a:txBody>
                    <a:bodyPr/>
                    <a:lstStyle/>
                    <a:p>
                      <a:pPr algn="just"/>
                      <a:r>
                        <a:rPr lang="en-US" sz="1400" dirty="0" smtClean="0">
                          <a:latin typeface="Times New Roman" pitchFamily="18" charset="0"/>
                          <a:cs typeface="Times New Roman" pitchFamily="18" charset="0"/>
                        </a:rPr>
                        <a:t>R. </a:t>
                      </a:r>
                      <a:r>
                        <a:rPr lang="en-US" sz="1400" dirty="0" err="1" smtClean="0">
                          <a:latin typeface="Times New Roman" pitchFamily="18" charset="0"/>
                          <a:cs typeface="Times New Roman" pitchFamily="18" charset="0"/>
                        </a:rPr>
                        <a:t>Sandhu</a:t>
                      </a:r>
                      <a:r>
                        <a:rPr lang="en-US" sz="1400" dirty="0" smtClean="0">
                          <a:latin typeface="Times New Roman" pitchFamily="18" charset="0"/>
                          <a:cs typeface="Times New Roman" pitchFamily="18" charset="0"/>
                        </a:rPr>
                        <a:t> and P </a:t>
                      </a:r>
                      <a:r>
                        <a:rPr lang="en-US" sz="1400" dirty="0" err="1" smtClean="0">
                          <a:latin typeface="Times New Roman" pitchFamily="18" charset="0"/>
                          <a:cs typeface="Times New Roman" pitchFamily="18" charset="0"/>
                        </a:rPr>
                        <a:t>Samarati</a:t>
                      </a:r>
                      <a:r>
                        <a:rPr lang="en-US" sz="1400" dirty="0" smtClean="0">
                          <a:latin typeface="Times New Roman" pitchFamily="18" charset="0"/>
                          <a:cs typeface="Times New Roman" pitchFamily="18" charset="0"/>
                        </a:rPr>
                        <a:t>. Access control: Principles and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practice. IEEE Communications MAGAZINE, 32-9X40-48,</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1994</a:t>
                      </a:r>
                      <a:endParaRPr lang="en-US" sz="1400" dirty="0">
                        <a:latin typeface="Times New Roman" pitchFamily="18" charset="0"/>
                        <a:cs typeface="Times New Roman" pitchFamily="18" charset="0"/>
                      </a:endParaRPr>
                    </a:p>
                  </a:txBody>
                  <a:tcPr/>
                </a:tc>
              </a:tr>
              <a:tr h="370840">
                <a:tc>
                  <a:txBody>
                    <a:bodyPr/>
                    <a:lstStyle/>
                    <a:p>
                      <a:pPr algn="just"/>
                      <a:r>
                        <a:rPr lang="en-US" sz="1400" dirty="0" smtClean="0">
                          <a:latin typeface="Times New Roman" pitchFamily="18" charset="0"/>
                          <a:cs typeface="Times New Roman" pitchFamily="18" charset="0"/>
                        </a:rPr>
                        <a:t>[2]</a:t>
                      </a:r>
                      <a:endParaRPr lang="en-US" sz="1400" dirty="0">
                        <a:latin typeface="Times New Roman" pitchFamily="18" charset="0"/>
                        <a:cs typeface="Times New Roman" pitchFamily="18" charset="0"/>
                      </a:endParaRPr>
                    </a:p>
                  </a:txBody>
                  <a:tcPr/>
                </a:tc>
                <a:tc>
                  <a:txBody>
                    <a:bodyPr/>
                    <a:lstStyle/>
                    <a:p>
                      <a:pPr algn="just"/>
                      <a:r>
                        <a:rPr lang="en-US" sz="1400" dirty="0" smtClean="0">
                          <a:latin typeface="Times New Roman" pitchFamily="18" charset="0"/>
                          <a:cs typeface="Times New Roman" pitchFamily="18" charset="0"/>
                        </a:rPr>
                        <a:t>NIST, “A Survey of Access Control Models” </a:t>
                      </a:r>
                      <a:r>
                        <a:rPr lang="en-US" sz="1400" dirty="0" err="1" smtClean="0">
                          <a:latin typeface="Times New Roman" pitchFamily="18" charset="0"/>
                          <a:cs typeface="Times New Roman" pitchFamily="18" charset="0"/>
                        </a:rPr>
                        <a:t>Pdf</a:t>
                      </a:r>
                      <a:r>
                        <a:rPr lang="en-US" sz="1400" dirty="0" smtClean="0">
                          <a:latin typeface="Times New Roman" pitchFamily="18" charset="0"/>
                          <a:cs typeface="Times New Roman" pitchFamily="18" charset="0"/>
                        </a:rPr>
                        <a:t> available</a:t>
                      </a:r>
                      <a:r>
                        <a:rPr lang="en-US" sz="1400" baseline="0" dirty="0" smtClean="0">
                          <a:latin typeface="Times New Roman" pitchFamily="18" charset="0"/>
                          <a:cs typeface="Times New Roman" pitchFamily="18" charset="0"/>
                        </a:rPr>
                        <a:t> at: http://csrc.nist.gov/news_events/privilege-management-workshop/PvM-Model-Survey-Aug26-2009.pdf, Last accessed : August 2016.</a:t>
                      </a: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a:txBody>
                  <a:tcPr/>
                </a:tc>
              </a:tr>
              <a:tr h="370840">
                <a:tc>
                  <a:txBody>
                    <a:bodyPr/>
                    <a:lstStyle/>
                    <a:p>
                      <a:pPr algn="just"/>
                      <a:r>
                        <a:rPr lang="en-US" sz="1400" dirty="0" smtClean="0">
                          <a:latin typeface="Times New Roman" pitchFamily="18" charset="0"/>
                          <a:cs typeface="Times New Roman" pitchFamily="18" charset="0"/>
                        </a:rPr>
                        <a:t>[3]</a:t>
                      </a:r>
                      <a:endParaRPr lang="en-US" sz="14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Muhammad </a:t>
                      </a:r>
                      <a:r>
                        <a:rPr lang="en-US" sz="1400" dirty="0" err="1" smtClean="0">
                          <a:latin typeface="Times New Roman" pitchFamily="18" charset="0"/>
                          <a:cs typeface="Times New Roman" pitchFamily="18" charset="0"/>
                        </a:rPr>
                        <a:t>Wajahat</a:t>
                      </a:r>
                      <a:r>
                        <a:rPr lang="en-US" sz="1400" dirty="0" smtClean="0">
                          <a:latin typeface="Times New Roman" pitchFamily="18" charset="0"/>
                          <a:cs typeface="Times New Roman" pitchFamily="18" charset="0"/>
                        </a:rPr>
                        <a:t> Rajab, “Access Control”, Available at:  http://www.slideshare.net/wajraj/access-control-presentation-23717821</a:t>
                      </a:r>
                      <a:r>
                        <a:rPr lang="en-US" sz="1400" baseline="0" dirty="0" smtClean="0">
                          <a:latin typeface="Times New Roman" pitchFamily="18" charset="0"/>
                          <a:cs typeface="Times New Roman" pitchFamily="18" charset="0"/>
                        </a:rPr>
                        <a:t>, Last accessed : August 2016.</a:t>
                      </a:r>
                      <a:r>
                        <a:rPr lang="en-US" sz="1400" dirty="0" smtClean="0">
                          <a:latin typeface="Times New Roman" pitchFamily="18" charset="0"/>
                          <a:cs typeface="Times New Roman" pitchFamily="18" charset="0"/>
                        </a:rPr>
                        <a:t> </a:t>
                      </a:r>
                    </a:p>
                  </a:txBody>
                  <a:tcPr/>
                </a:tc>
              </a:tr>
              <a:tr h="370840">
                <a:tc>
                  <a:txBody>
                    <a:bodyPr/>
                    <a:lstStyle/>
                    <a:p>
                      <a:pPr algn="just"/>
                      <a:r>
                        <a:rPr lang="en-US" sz="1400" dirty="0" smtClean="0">
                          <a:latin typeface="Times New Roman" pitchFamily="18" charset="0"/>
                          <a:cs typeface="Times New Roman" pitchFamily="18" charset="0"/>
                        </a:rPr>
                        <a:t>[4]</a:t>
                      </a:r>
                      <a:endParaRPr lang="en-US" sz="14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EECS, “Access Control</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Available http://www.</a:t>
                      </a:r>
                      <a:r>
                        <a:rPr kumimoji="0" lang="en-US" sz="1400" b="0" i="0" kern="1200" dirty="0" smtClean="0">
                          <a:solidFill>
                            <a:schemeClr val="tx1"/>
                          </a:solidFill>
                          <a:effectLst/>
                          <a:latin typeface="+mn-lt"/>
                          <a:ea typeface="+mn-ea"/>
                          <a:cs typeface="+mn-cs"/>
                        </a:rPr>
                        <a:t>web.eecs.umich.edu/~aprakash/security/handouts/ AccessModel_040112_v2.ppt</a:t>
                      </a:r>
                      <a:r>
                        <a:rPr lang="en-US" sz="1400" baseline="0" dirty="0" smtClean="0">
                          <a:latin typeface="Times New Roman" pitchFamily="18" charset="0"/>
                          <a:cs typeface="Times New Roman" pitchFamily="18" charset="0"/>
                        </a:rPr>
                        <a:t>, Last accessed : August 2016.</a:t>
                      </a:r>
                      <a:r>
                        <a:rPr lang="en-US" sz="1400" dirty="0" smtClean="0">
                          <a:latin typeface="Times New Roman" pitchFamily="18" charset="0"/>
                          <a:cs typeface="Times New Roman" pitchFamily="18" charset="0"/>
                        </a:rPr>
                        <a:t> </a:t>
                      </a:r>
                    </a:p>
                  </a:txBody>
                  <a:tcPr/>
                </a:tc>
              </a:tr>
            </a:tbl>
          </a:graphicData>
        </a:graphic>
      </p:graphicFrame>
    </p:spTree>
    <p:extLst>
      <p:ext uri="{BB962C8B-B14F-4D97-AF65-F5344CB8AC3E}">
        <p14:creationId xmlns:p14="http://schemas.microsoft.com/office/powerpoint/2010/main" val="255063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Principles</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The </a:t>
            </a:r>
            <a:r>
              <a:rPr lang="en-US" dirty="0"/>
              <a:t>three main security principles also pertain to access control</a:t>
            </a:r>
            <a:r>
              <a:rPr lang="en-US" dirty="0" smtClean="0"/>
              <a:t>:</a:t>
            </a:r>
          </a:p>
          <a:p>
            <a:endParaRPr lang="en-US" dirty="0"/>
          </a:p>
          <a:p>
            <a:pPr lvl="2"/>
            <a:r>
              <a:rPr lang="en-US" sz="2400" dirty="0"/>
              <a:t>Availability</a:t>
            </a:r>
          </a:p>
          <a:p>
            <a:pPr lvl="2"/>
            <a:r>
              <a:rPr lang="en-US" sz="2400" dirty="0"/>
              <a:t>Integrity</a:t>
            </a:r>
          </a:p>
          <a:p>
            <a:pPr lvl="2"/>
            <a:r>
              <a:rPr lang="en-US" sz="2400" dirty="0"/>
              <a:t>Confidentiality</a:t>
            </a:r>
          </a:p>
          <a:p>
            <a:endParaRPr lang="en-US" dirty="0"/>
          </a:p>
        </p:txBody>
      </p:sp>
    </p:spTree>
    <p:extLst>
      <p:ext uri="{BB962C8B-B14F-4D97-AF65-F5344CB8AC3E}">
        <p14:creationId xmlns:p14="http://schemas.microsoft.com/office/powerpoint/2010/main" val="9150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Identification, Authentication, and Authorization</a:t>
            </a:r>
          </a:p>
        </p:txBody>
      </p:sp>
      <p:sp>
        <p:nvSpPr>
          <p:cNvPr id="3" name="Content Placeholder 2"/>
          <p:cNvSpPr>
            <a:spLocks noGrp="1"/>
          </p:cNvSpPr>
          <p:nvPr>
            <p:ph sz="quarter" idx="1"/>
          </p:nvPr>
        </p:nvSpPr>
        <p:spPr/>
        <p:txBody>
          <a:bodyPr/>
          <a:lstStyle/>
          <a:p>
            <a:pPr>
              <a:lnSpc>
                <a:spcPct val="90000"/>
              </a:lnSpc>
            </a:pPr>
            <a:endParaRPr lang="en-US" sz="2800" dirty="0" smtClean="0"/>
          </a:p>
          <a:p>
            <a:pPr>
              <a:lnSpc>
                <a:spcPct val="90000"/>
              </a:lnSpc>
            </a:pPr>
            <a:r>
              <a:rPr lang="en-US" sz="2800" dirty="0" smtClean="0"/>
              <a:t>Identification</a:t>
            </a:r>
            <a:r>
              <a:rPr lang="en-US" sz="2800" dirty="0"/>
              <a:t>, Authentication, and Authorization are distinct functions</a:t>
            </a:r>
            <a:r>
              <a:rPr lang="en-US" sz="2800" dirty="0" smtClean="0"/>
              <a:t>.</a:t>
            </a:r>
          </a:p>
          <a:p>
            <a:pPr>
              <a:lnSpc>
                <a:spcPct val="90000"/>
              </a:lnSpc>
            </a:pPr>
            <a:endParaRPr lang="en-US" sz="2800" dirty="0"/>
          </a:p>
          <a:p>
            <a:pPr lvl="1">
              <a:lnSpc>
                <a:spcPct val="90000"/>
              </a:lnSpc>
            </a:pPr>
            <a:r>
              <a:rPr lang="en-US" sz="2400" dirty="0">
                <a:solidFill>
                  <a:schemeClr val="tx1"/>
                </a:solidFill>
              </a:rPr>
              <a:t>Identification</a:t>
            </a:r>
          </a:p>
          <a:p>
            <a:pPr lvl="1">
              <a:lnSpc>
                <a:spcPct val="90000"/>
              </a:lnSpc>
            </a:pPr>
            <a:r>
              <a:rPr lang="en-US" sz="2400" dirty="0">
                <a:solidFill>
                  <a:schemeClr val="tx1"/>
                </a:solidFill>
              </a:rPr>
              <a:t>Authentication</a:t>
            </a:r>
          </a:p>
          <a:p>
            <a:pPr lvl="1">
              <a:lnSpc>
                <a:spcPct val="90000"/>
              </a:lnSpc>
            </a:pPr>
            <a:r>
              <a:rPr lang="en-US" sz="2400" dirty="0">
                <a:solidFill>
                  <a:schemeClr val="tx1"/>
                </a:solidFill>
              </a:rPr>
              <a:t>Authorization</a:t>
            </a:r>
          </a:p>
          <a:p>
            <a:pPr>
              <a:lnSpc>
                <a:spcPct val="90000"/>
              </a:lnSpc>
            </a:pPr>
            <a:endParaRPr lang="en-US" sz="2800" dirty="0"/>
          </a:p>
          <a:p>
            <a:pPr>
              <a:lnSpc>
                <a:spcPct val="90000"/>
              </a:lnSpc>
            </a:pPr>
            <a:r>
              <a:rPr lang="en-US" sz="2800" dirty="0"/>
              <a:t>Identity Management:  A broad term to include the use of different products to identify, authenticate, and authorize users through automated means</a:t>
            </a:r>
            <a:endParaRPr lang="en-US" dirty="0"/>
          </a:p>
        </p:txBody>
      </p:sp>
    </p:spTree>
    <p:extLst>
      <p:ext uri="{BB962C8B-B14F-4D97-AF65-F5344CB8AC3E}">
        <p14:creationId xmlns:p14="http://schemas.microsoft.com/office/powerpoint/2010/main" val="326938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Identification</a:t>
            </a:r>
          </a:p>
        </p:txBody>
      </p:sp>
      <p:sp>
        <p:nvSpPr>
          <p:cNvPr id="3" name="Content Placeholder 2"/>
          <p:cNvSpPr>
            <a:spLocks noGrp="1"/>
          </p:cNvSpPr>
          <p:nvPr>
            <p:ph sz="quarter" idx="1"/>
          </p:nvPr>
        </p:nvSpPr>
        <p:spPr/>
        <p:txBody>
          <a:bodyPr>
            <a:normAutofit lnSpcReduction="10000"/>
          </a:bodyPr>
          <a:lstStyle/>
          <a:p>
            <a:endParaRPr lang="en-US" dirty="0" smtClean="0"/>
          </a:p>
          <a:p>
            <a:r>
              <a:rPr lang="en-US" dirty="0" smtClean="0"/>
              <a:t>Method </a:t>
            </a:r>
            <a:r>
              <a:rPr lang="en-US" dirty="0"/>
              <a:t>of establishing the subject’s </a:t>
            </a:r>
            <a:r>
              <a:rPr lang="en-US" dirty="0" smtClean="0"/>
              <a:t>identity</a:t>
            </a:r>
          </a:p>
          <a:p>
            <a:endParaRPr lang="en-US" dirty="0"/>
          </a:p>
          <a:p>
            <a:pPr lvl="1"/>
            <a:r>
              <a:rPr lang="en-US" dirty="0" smtClean="0">
                <a:solidFill>
                  <a:schemeClr val="tx1"/>
                </a:solidFill>
              </a:rPr>
              <a:t>User</a:t>
            </a:r>
            <a:r>
              <a:rPr lang="en-US" dirty="0">
                <a:solidFill>
                  <a:schemeClr val="tx1"/>
                </a:solidFill>
              </a:rPr>
              <a:t>, Program, Process</a:t>
            </a:r>
          </a:p>
          <a:p>
            <a:pPr lvl="1"/>
            <a:r>
              <a:rPr lang="en-US" dirty="0" smtClean="0">
                <a:solidFill>
                  <a:schemeClr val="tx1"/>
                </a:solidFill>
              </a:rPr>
              <a:t>Use </a:t>
            </a:r>
            <a:r>
              <a:rPr lang="en-US" dirty="0">
                <a:solidFill>
                  <a:schemeClr val="tx1"/>
                </a:solidFill>
              </a:rPr>
              <a:t>of username or other public </a:t>
            </a:r>
            <a:r>
              <a:rPr lang="en-US" dirty="0" smtClean="0">
                <a:solidFill>
                  <a:schemeClr val="tx1"/>
                </a:solidFill>
              </a:rPr>
              <a:t>information</a:t>
            </a:r>
          </a:p>
          <a:p>
            <a:pPr lvl="1"/>
            <a:endParaRPr lang="en-US" dirty="0">
              <a:solidFill>
                <a:schemeClr val="tx1"/>
              </a:solidFill>
            </a:endParaRPr>
          </a:p>
          <a:p>
            <a:r>
              <a:rPr lang="en-US" dirty="0" smtClean="0"/>
              <a:t>Identification </a:t>
            </a:r>
            <a:r>
              <a:rPr lang="en-US" dirty="0"/>
              <a:t>component </a:t>
            </a:r>
            <a:r>
              <a:rPr lang="en-US" dirty="0" smtClean="0"/>
              <a:t>requirements</a:t>
            </a:r>
          </a:p>
          <a:p>
            <a:endParaRPr lang="en-US" dirty="0"/>
          </a:p>
          <a:p>
            <a:pPr lvl="1"/>
            <a:r>
              <a:rPr lang="en-US" dirty="0" smtClean="0">
                <a:solidFill>
                  <a:schemeClr val="tx1"/>
                </a:solidFill>
              </a:rPr>
              <a:t>Each </a:t>
            </a:r>
            <a:r>
              <a:rPr lang="en-US" dirty="0">
                <a:solidFill>
                  <a:schemeClr val="tx1"/>
                </a:solidFill>
              </a:rPr>
              <a:t>value should be unique</a:t>
            </a:r>
          </a:p>
          <a:p>
            <a:pPr lvl="1"/>
            <a:r>
              <a:rPr lang="en-US" dirty="0" smtClean="0">
                <a:solidFill>
                  <a:schemeClr val="tx1"/>
                </a:solidFill>
              </a:rPr>
              <a:t>Follow </a:t>
            </a:r>
            <a:r>
              <a:rPr lang="en-US" dirty="0">
                <a:solidFill>
                  <a:schemeClr val="tx1"/>
                </a:solidFill>
              </a:rPr>
              <a:t>a standard naming scheme</a:t>
            </a:r>
          </a:p>
          <a:p>
            <a:pPr lvl="1"/>
            <a:r>
              <a:rPr lang="en-US" dirty="0" smtClean="0">
                <a:solidFill>
                  <a:schemeClr val="tx1"/>
                </a:solidFill>
              </a:rPr>
              <a:t>Non-descriptive </a:t>
            </a:r>
            <a:r>
              <a:rPr lang="en-US" dirty="0">
                <a:solidFill>
                  <a:schemeClr val="tx1"/>
                </a:solidFill>
              </a:rPr>
              <a:t>of the user’s position or tasks</a:t>
            </a:r>
          </a:p>
          <a:p>
            <a:pPr lvl="1"/>
            <a:r>
              <a:rPr lang="en-US" dirty="0" smtClean="0">
                <a:solidFill>
                  <a:schemeClr val="tx1"/>
                </a:solidFill>
              </a:rPr>
              <a:t>Must </a:t>
            </a:r>
            <a:r>
              <a:rPr lang="en-US" dirty="0">
                <a:solidFill>
                  <a:schemeClr val="tx1"/>
                </a:solidFill>
              </a:rPr>
              <a:t>not be shared between users</a:t>
            </a:r>
          </a:p>
        </p:txBody>
      </p:sp>
    </p:spTree>
    <p:extLst>
      <p:ext uri="{BB962C8B-B14F-4D97-AF65-F5344CB8AC3E}">
        <p14:creationId xmlns:p14="http://schemas.microsoft.com/office/powerpoint/2010/main" val="118945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Authentication</a:t>
            </a:r>
          </a:p>
        </p:txBody>
      </p:sp>
      <p:sp>
        <p:nvSpPr>
          <p:cNvPr id="3" name="Content Placeholder 2"/>
          <p:cNvSpPr>
            <a:spLocks noGrp="1"/>
          </p:cNvSpPr>
          <p:nvPr>
            <p:ph sz="quarter" idx="1"/>
          </p:nvPr>
        </p:nvSpPr>
        <p:spPr/>
        <p:txBody>
          <a:bodyPr/>
          <a:lstStyle/>
          <a:p>
            <a:endParaRPr lang="en-US" dirty="0" smtClean="0"/>
          </a:p>
          <a:p>
            <a:r>
              <a:rPr lang="en-US" dirty="0" smtClean="0"/>
              <a:t>Method </a:t>
            </a:r>
            <a:r>
              <a:rPr lang="en-US" dirty="0"/>
              <a:t>of proving the identity</a:t>
            </a:r>
          </a:p>
          <a:p>
            <a:pPr lvl="1"/>
            <a:r>
              <a:rPr lang="en-US" dirty="0" smtClean="0">
                <a:solidFill>
                  <a:schemeClr val="tx1"/>
                </a:solidFill>
              </a:rPr>
              <a:t>Something </a:t>
            </a:r>
            <a:r>
              <a:rPr lang="en-US" dirty="0">
                <a:solidFill>
                  <a:schemeClr val="tx1"/>
                </a:solidFill>
              </a:rPr>
              <a:t>you know </a:t>
            </a:r>
            <a:r>
              <a:rPr lang="en-US" dirty="0" smtClean="0">
                <a:solidFill>
                  <a:schemeClr val="tx1"/>
                </a:solidFill>
              </a:rPr>
              <a:t>(Passwords, OTP, Passphrase)</a:t>
            </a:r>
            <a:endParaRPr lang="en-US" dirty="0">
              <a:solidFill>
                <a:schemeClr val="tx1"/>
              </a:solidFill>
            </a:endParaRPr>
          </a:p>
          <a:p>
            <a:pPr lvl="1"/>
            <a:r>
              <a:rPr lang="en-US" dirty="0" smtClean="0">
                <a:solidFill>
                  <a:schemeClr val="tx1"/>
                </a:solidFill>
              </a:rPr>
              <a:t>Something </a:t>
            </a:r>
            <a:r>
              <a:rPr lang="en-US" dirty="0">
                <a:solidFill>
                  <a:schemeClr val="tx1"/>
                </a:solidFill>
              </a:rPr>
              <a:t>you have </a:t>
            </a:r>
            <a:r>
              <a:rPr lang="en-US" dirty="0" smtClean="0">
                <a:solidFill>
                  <a:schemeClr val="tx1"/>
                </a:solidFill>
              </a:rPr>
              <a:t>(Smart Card, Token, Document)</a:t>
            </a:r>
            <a:endParaRPr lang="en-US" dirty="0">
              <a:solidFill>
                <a:schemeClr val="tx1"/>
              </a:solidFill>
            </a:endParaRPr>
          </a:p>
          <a:p>
            <a:pPr lvl="1"/>
            <a:r>
              <a:rPr lang="en-US" dirty="0" smtClean="0">
                <a:solidFill>
                  <a:schemeClr val="tx1"/>
                </a:solidFill>
              </a:rPr>
              <a:t>Something </a:t>
            </a:r>
            <a:r>
              <a:rPr lang="en-US" dirty="0">
                <a:solidFill>
                  <a:schemeClr val="tx1"/>
                </a:solidFill>
              </a:rPr>
              <a:t>you are </a:t>
            </a:r>
            <a:r>
              <a:rPr lang="en-US" dirty="0" smtClean="0">
                <a:solidFill>
                  <a:schemeClr val="tx1"/>
                </a:solidFill>
              </a:rPr>
              <a:t>(Fingerprints, Retina Scan)</a:t>
            </a:r>
          </a:p>
          <a:p>
            <a:pPr lvl="1"/>
            <a:endParaRPr lang="en-US" dirty="0">
              <a:solidFill>
                <a:schemeClr val="tx1"/>
              </a:solidFill>
            </a:endParaRPr>
          </a:p>
          <a:p>
            <a:r>
              <a:rPr lang="en-US" dirty="0" smtClean="0"/>
              <a:t>Use </a:t>
            </a:r>
            <a:r>
              <a:rPr lang="en-US" dirty="0"/>
              <a:t>of passwords, token, or biometrics other private </a:t>
            </a:r>
            <a:r>
              <a:rPr lang="en-US" dirty="0" smtClean="0"/>
              <a:t>information</a:t>
            </a:r>
          </a:p>
          <a:p>
            <a:endParaRPr lang="en-US" dirty="0"/>
          </a:p>
          <a:p>
            <a:r>
              <a:rPr lang="en-US" dirty="0" smtClean="0"/>
              <a:t>What </a:t>
            </a:r>
            <a:r>
              <a:rPr lang="en-US" dirty="0"/>
              <a:t>is two factor authentication?</a:t>
            </a:r>
          </a:p>
          <a:p>
            <a:pPr lvl="1"/>
            <a:r>
              <a:rPr lang="en-US" dirty="0" smtClean="0">
                <a:solidFill>
                  <a:schemeClr val="tx1"/>
                </a:solidFill>
              </a:rPr>
              <a:t>Strong </a:t>
            </a:r>
            <a:r>
              <a:rPr lang="en-US" dirty="0">
                <a:solidFill>
                  <a:schemeClr val="tx1"/>
                </a:solidFill>
              </a:rPr>
              <a:t>authentication</a:t>
            </a:r>
          </a:p>
          <a:p>
            <a:endParaRPr lang="en-US" dirty="0"/>
          </a:p>
        </p:txBody>
      </p:sp>
    </p:spTree>
    <p:extLst>
      <p:ext uri="{BB962C8B-B14F-4D97-AF65-F5344CB8AC3E}">
        <p14:creationId xmlns:p14="http://schemas.microsoft.com/office/powerpoint/2010/main" val="242984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Authorization</a:t>
            </a: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281737" cy="3766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38400" y="5715000"/>
            <a:ext cx="4114800" cy="369332"/>
          </a:xfrm>
          <a:prstGeom prst="rect">
            <a:avLst/>
          </a:prstGeom>
          <a:noFill/>
        </p:spPr>
        <p:txBody>
          <a:bodyPr wrap="square" rtlCol="0">
            <a:spAutoFit/>
          </a:bodyPr>
          <a:lstStyle/>
          <a:p>
            <a:pPr algn="ctr"/>
            <a:r>
              <a:rPr lang="en-US" dirty="0" smtClean="0"/>
              <a:t>Figure II.  Authorization Mechanism</a:t>
            </a:r>
            <a:endParaRPr lang="en-US" dirty="0"/>
          </a:p>
        </p:txBody>
      </p:sp>
    </p:spTree>
    <p:extLst>
      <p:ext uri="{BB962C8B-B14F-4D97-AF65-F5344CB8AC3E}">
        <p14:creationId xmlns:p14="http://schemas.microsoft.com/office/powerpoint/2010/main" val="120248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a:t>
            </a:r>
            <a:r>
              <a:rPr lang="en-US" dirty="0"/>
              <a:t>of Access Controls</a:t>
            </a:r>
          </a:p>
        </p:txBody>
      </p:sp>
      <p:sp>
        <p:nvSpPr>
          <p:cNvPr id="3" name="Content Placeholder 2"/>
          <p:cNvSpPr>
            <a:spLocks noGrp="1"/>
          </p:cNvSpPr>
          <p:nvPr>
            <p:ph sz="quarter" idx="1"/>
          </p:nvPr>
        </p:nvSpPr>
        <p:spPr/>
        <p:txBody>
          <a:bodyPr/>
          <a:lstStyle/>
          <a:p>
            <a:pPr lvl="1" algn="just"/>
            <a:endParaRPr lang="en-US" dirty="0" smtClean="0">
              <a:solidFill>
                <a:schemeClr val="tx1"/>
              </a:solidFill>
            </a:endParaRPr>
          </a:p>
          <a:p>
            <a:pPr algn="just"/>
            <a:r>
              <a:rPr lang="en-US" dirty="0" smtClean="0"/>
              <a:t>Administrative </a:t>
            </a:r>
            <a:r>
              <a:rPr lang="en-US" dirty="0"/>
              <a:t>controls</a:t>
            </a:r>
          </a:p>
          <a:p>
            <a:pPr lvl="1" algn="just"/>
            <a:r>
              <a:rPr lang="en-US" dirty="0" smtClean="0">
                <a:solidFill>
                  <a:schemeClr val="tx1"/>
                </a:solidFill>
              </a:rPr>
              <a:t>Define </a:t>
            </a:r>
            <a:r>
              <a:rPr lang="en-US" dirty="0">
                <a:solidFill>
                  <a:schemeClr val="tx1"/>
                </a:solidFill>
              </a:rPr>
              <a:t>roles, responsibilities, policies, and administrative functions to manage the control environment.</a:t>
            </a:r>
          </a:p>
          <a:p>
            <a:pPr lvl="1" algn="just"/>
            <a:endParaRPr lang="en-US" dirty="0" smtClean="0">
              <a:solidFill>
                <a:schemeClr val="tx1"/>
              </a:solidFill>
            </a:endParaRPr>
          </a:p>
          <a:p>
            <a:pPr algn="just"/>
            <a:r>
              <a:rPr lang="en-US" dirty="0" smtClean="0"/>
              <a:t>Technical </a:t>
            </a:r>
            <a:r>
              <a:rPr lang="en-US" dirty="0"/>
              <a:t>controls</a:t>
            </a:r>
          </a:p>
          <a:p>
            <a:pPr lvl="1" algn="just"/>
            <a:r>
              <a:rPr lang="en-US" dirty="0" smtClean="0">
                <a:solidFill>
                  <a:schemeClr val="tx1"/>
                </a:solidFill>
              </a:rPr>
              <a:t>Use </a:t>
            </a:r>
            <a:r>
              <a:rPr lang="en-US" dirty="0">
                <a:solidFill>
                  <a:schemeClr val="tx1"/>
                </a:solidFill>
              </a:rPr>
              <a:t>hardware and software technology to implement access control.</a:t>
            </a:r>
          </a:p>
          <a:p>
            <a:pPr lvl="1" algn="just"/>
            <a:endParaRPr lang="en-US" dirty="0" smtClean="0">
              <a:solidFill>
                <a:schemeClr val="tx1"/>
              </a:solidFill>
            </a:endParaRPr>
          </a:p>
          <a:p>
            <a:pPr algn="just"/>
            <a:r>
              <a:rPr lang="en-US" dirty="0" smtClean="0"/>
              <a:t>Physical </a:t>
            </a:r>
            <a:r>
              <a:rPr lang="en-US" dirty="0"/>
              <a:t>controls</a:t>
            </a:r>
          </a:p>
          <a:p>
            <a:pPr lvl="1" algn="just"/>
            <a:r>
              <a:rPr lang="en-US" dirty="0" smtClean="0">
                <a:solidFill>
                  <a:schemeClr val="tx1"/>
                </a:solidFill>
              </a:rPr>
              <a:t>Ensure </a:t>
            </a:r>
            <a:r>
              <a:rPr lang="en-US" dirty="0">
                <a:solidFill>
                  <a:schemeClr val="tx1"/>
                </a:solidFill>
              </a:rPr>
              <a:t>safety and security of the physical environment.</a:t>
            </a:r>
          </a:p>
          <a:p>
            <a:pPr algn="just"/>
            <a:endParaRPr lang="en-US" dirty="0"/>
          </a:p>
        </p:txBody>
      </p:sp>
    </p:spTree>
    <p:extLst>
      <p:ext uri="{BB962C8B-B14F-4D97-AF65-F5344CB8AC3E}">
        <p14:creationId xmlns:p14="http://schemas.microsoft.com/office/powerpoint/2010/main" val="29253744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88</TotalTime>
  <Words>1725</Words>
  <Application>Microsoft Office PowerPoint</Application>
  <PresentationFormat>On-screen Show (4:3)</PresentationFormat>
  <Paragraphs>259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Origin</vt:lpstr>
      <vt:lpstr>Access Control</vt:lpstr>
      <vt:lpstr>Introduction</vt:lpstr>
      <vt:lpstr>Introduction</vt:lpstr>
      <vt:lpstr>Security Principles</vt:lpstr>
      <vt:lpstr>Identification, Authentication, and Authorization</vt:lpstr>
      <vt:lpstr>Identification</vt:lpstr>
      <vt:lpstr>Authentication</vt:lpstr>
      <vt:lpstr>Authorization</vt:lpstr>
      <vt:lpstr>Types of Access Controls</vt:lpstr>
      <vt:lpstr>Administrative controls</vt:lpstr>
      <vt:lpstr>Technical controls</vt:lpstr>
      <vt:lpstr>Physical controls</vt:lpstr>
      <vt:lpstr>Categories of Access Controls</vt:lpstr>
      <vt:lpstr>Access Control Threats</vt:lpstr>
      <vt:lpstr>Access Control Monitoring</vt:lpstr>
      <vt:lpstr>Access Control Monitoring</vt:lpstr>
      <vt:lpstr>Access Control Models</vt:lpstr>
      <vt:lpstr>Access Control Models</vt:lpstr>
      <vt:lpstr>Access Control Lists (ACL)</vt:lpstr>
      <vt:lpstr>Access Control List (ACL)</vt:lpstr>
      <vt:lpstr>Access Control Lists: Limitations</vt:lpstr>
      <vt:lpstr>Role-based Access Control (RBAC)</vt:lpstr>
      <vt:lpstr>PowerPoint Presentation</vt:lpstr>
      <vt:lpstr>Role-based Access Control: Limitations</vt:lpstr>
      <vt:lpstr>Attribute Based Access Control (ABAC) </vt:lpstr>
      <vt:lpstr>Attribute Based Access Control: Limitations</vt:lpstr>
      <vt:lpstr>Policy-based Access Control (PBAC)</vt:lpstr>
      <vt:lpstr>Policy-based Access Control: Limitations</vt:lpstr>
      <vt:lpstr>Risk-Adaptive Access Control (RAdAC) </vt:lpstr>
      <vt:lpstr>Risk-Adaptive Access Control: Limitations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AAKANKSHA</dc:creator>
  <cp:lastModifiedBy>AAKANKSHA</cp:lastModifiedBy>
  <cp:revision>11</cp:revision>
  <dcterms:created xsi:type="dcterms:W3CDTF">2016-08-15T05:02:13Z</dcterms:created>
  <dcterms:modified xsi:type="dcterms:W3CDTF">2016-08-15T06:31:06Z</dcterms:modified>
</cp:coreProperties>
</file>