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ti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5" r:id="rId6"/>
    <p:sldId id="264" r:id="rId7"/>
    <p:sldId id="263" r:id="rId8"/>
    <p:sldId id="262" r:id="rId9"/>
    <p:sldId id="261" r:id="rId10"/>
    <p:sldId id="260" r:id="rId11"/>
    <p:sldId id="266" r:id="rId12"/>
    <p:sldId id="275" r:id="rId13"/>
    <p:sldId id="274" r:id="rId14"/>
    <p:sldId id="273" r:id="rId15"/>
    <p:sldId id="272" r:id="rId16"/>
    <p:sldId id="271" r:id="rId17"/>
    <p:sldId id="270" r:id="rId18"/>
    <p:sldId id="269" r:id="rId19"/>
    <p:sldId id="276" r:id="rId20"/>
    <p:sldId id="268" r:id="rId21"/>
    <p:sldId id="267" r:id="rId22"/>
    <p:sldId id="277" r:id="rId23"/>
    <p:sldId id="295" r:id="rId24"/>
    <p:sldId id="294" r:id="rId25"/>
    <p:sldId id="293" r:id="rId26"/>
    <p:sldId id="292" r:id="rId27"/>
    <p:sldId id="291" r:id="rId28"/>
    <p:sldId id="290" r:id="rId29"/>
    <p:sldId id="289" r:id="rId30"/>
    <p:sldId id="288" r:id="rId31"/>
    <p:sldId id="287" r:id="rId32"/>
    <p:sldId id="286" r:id="rId33"/>
    <p:sldId id="285" r:id="rId34"/>
    <p:sldId id="284" r:id="rId35"/>
    <p:sldId id="283" r:id="rId36"/>
    <p:sldId id="282" r:id="rId37"/>
    <p:sldId id="281" r:id="rId38"/>
    <p:sldId id="280" r:id="rId39"/>
    <p:sldId id="279" r:id="rId40"/>
    <p:sldId id="278" r:id="rId41"/>
    <p:sldId id="296" r:id="rId42"/>
    <p:sldId id="305" r:id="rId43"/>
    <p:sldId id="304" r:id="rId44"/>
    <p:sldId id="303" r:id="rId45"/>
    <p:sldId id="302" r:id="rId46"/>
    <p:sldId id="301" r:id="rId47"/>
    <p:sldId id="299" r:id="rId48"/>
    <p:sldId id="298" r:id="rId49"/>
    <p:sldId id="297" r:id="rId50"/>
    <p:sldId id="306" r:id="rId51"/>
    <p:sldId id="317" r:id="rId52"/>
    <p:sldId id="316" r:id="rId53"/>
    <p:sldId id="315" r:id="rId54"/>
    <p:sldId id="314" r:id="rId55"/>
    <p:sldId id="313" r:id="rId56"/>
    <p:sldId id="312" r:id="rId57"/>
    <p:sldId id="318" r:id="rId58"/>
    <p:sldId id="320" r:id="rId59"/>
    <p:sldId id="319" r:id="rId60"/>
    <p:sldId id="307" r:id="rId61"/>
    <p:sldId id="321" r:id="rId6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52A0B28F-280A-4DF3-B2B7-06B8B782D746}" type="datetimeFigureOut">
              <a:rPr lang="en-US" smtClean="0"/>
              <a:t>9/7/2016</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ED2178A7-19CD-48BC-93A6-3CFC076998C1}" type="slidenum">
              <a:rPr lang="en-US" smtClean="0"/>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2A0B28F-280A-4DF3-B2B7-06B8B782D746}" type="datetimeFigureOut">
              <a:rPr lang="en-US" smtClean="0"/>
              <a:t>9/7/2016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2178A7-19CD-48BC-93A6-3CFC076998C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2A0B28F-280A-4DF3-B2B7-06B8B782D746}" type="datetimeFigureOut">
              <a:rPr lang="en-US" smtClean="0"/>
              <a:t>9/7/2016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2178A7-19CD-48BC-93A6-3CFC076998C1}" type="slidenum">
              <a:rPr lang="en-US" smtClean="0"/>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2A0B28F-280A-4DF3-B2B7-06B8B782D746}" type="datetimeFigureOut">
              <a:rPr lang="en-US" smtClean="0"/>
              <a:t>9/7/2016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2178A7-19CD-48BC-93A6-3CFC076998C1}" type="slidenum">
              <a:rPr lang="en-US" smtClean="0"/>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52A0B28F-280A-4DF3-B2B7-06B8B782D746}" type="datetimeFigureOut">
              <a:rPr lang="en-US" smtClean="0"/>
              <a:t>9/7/2016</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ED2178A7-19CD-48BC-93A6-3CFC076998C1}" type="slidenum">
              <a:rPr lang="en-US" smtClean="0"/>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2A0B28F-280A-4DF3-B2B7-06B8B782D746}" type="datetimeFigureOut">
              <a:rPr lang="en-US" smtClean="0"/>
              <a:t>9/7/2016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2178A7-19CD-48BC-93A6-3CFC076998C1}" type="slidenum">
              <a:rPr lang="en-US" smtClean="0"/>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2A0B28F-280A-4DF3-B2B7-06B8B782D746}" type="datetimeFigureOut">
              <a:rPr lang="en-US" smtClean="0"/>
              <a:t>9/7/2016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2178A7-19CD-48BC-93A6-3CFC076998C1}" type="slidenum">
              <a:rPr lang="en-US" smtClean="0"/>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2A0B28F-280A-4DF3-B2B7-06B8B782D746}" type="datetimeFigureOut">
              <a:rPr lang="en-US" smtClean="0"/>
              <a:t>9/7/2016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2178A7-19CD-48BC-93A6-3CFC076998C1}" type="slidenum">
              <a:rPr lang="en-US" smtClean="0"/>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A0B28F-280A-4DF3-B2B7-06B8B782D746}" type="datetimeFigureOut">
              <a:rPr lang="en-US" smtClean="0"/>
              <a:t>9/7/2016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2178A7-19CD-48BC-93A6-3CFC076998C1}" type="slidenum">
              <a:rPr lang="en-US" smtClean="0"/>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2A0B28F-280A-4DF3-B2B7-06B8B782D746}" type="datetimeFigureOut">
              <a:rPr lang="en-US" smtClean="0"/>
              <a:t>9/7/2016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2178A7-19CD-48BC-93A6-3CFC076998C1}"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2A0B28F-280A-4DF3-B2B7-06B8B782D746}" type="datetimeFigureOut">
              <a:rPr lang="en-US" smtClean="0"/>
              <a:t>9/7/2016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2178A7-19CD-48BC-93A6-3CFC076998C1}"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52A0B28F-280A-4DF3-B2B7-06B8B782D746}" type="datetimeFigureOut">
              <a:rPr lang="en-US" smtClean="0"/>
              <a:t>9/7/2016</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ED2178A7-19CD-48BC-93A6-3CFC076998C1}" type="slidenum">
              <a:rPr lang="en-US" smtClean="0"/>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ti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tif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tif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ti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3.ti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5.tif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6.ti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smtClean="0">
                <a:effectLst>
                  <a:outerShdw blurRad="38100" dist="38100" dir="2700000" algn="tl">
                    <a:srgbClr val="000000">
                      <a:alpha val="43137"/>
                    </a:srgbClr>
                  </a:outerShdw>
                </a:effectLst>
              </a:rPr>
              <a:t>Cyber Security Models</a:t>
            </a:r>
            <a:endParaRPr lang="en-US" sz="3600" b="1"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606829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Access Control </a:t>
            </a:r>
            <a:r>
              <a:rPr lang="en-US" dirty="0" smtClean="0"/>
              <a:t>Matrix: Shortcomings</a:t>
            </a:r>
            <a:endParaRPr lang="en-US" dirty="0"/>
          </a:p>
        </p:txBody>
      </p:sp>
      <p:sp>
        <p:nvSpPr>
          <p:cNvPr id="3" name="Content Placeholder 2"/>
          <p:cNvSpPr>
            <a:spLocks noGrp="1"/>
          </p:cNvSpPr>
          <p:nvPr>
            <p:ph sz="quarter" idx="1"/>
          </p:nvPr>
        </p:nvSpPr>
        <p:spPr/>
        <p:txBody>
          <a:bodyPr>
            <a:normAutofit fontScale="92500" lnSpcReduction="10000"/>
          </a:bodyPr>
          <a:lstStyle/>
          <a:p>
            <a:pPr algn="just"/>
            <a:endParaRPr lang="en-US" dirty="0" smtClean="0"/>
          </a:p>
          <a:p>
            <a:pPr algn="just"/>
            <a:r>
              <a:rPr lang="en-US" dirty="0" smtClean="0"/>
              <a:t>In some case Access Control Mechanisms may not work sufficiently for proper authentication purposes.</a:t>
            </a:r>
          </a:p>
          <a:p>
            <a:pPr algn="just"/>
            <a:endParaRPr lang="en-US" dirty="0"/>
          </a:p>
          <a:p>
            <a:pPr algn="just"/>
            <a:r>
              <a:rPr lang="en-GB" dirty="0"/>
              <a:t>For example, </a:t>
            </a:r>
          </a:p>
          <a:p>
            <a:pPr algn="just"/>
            <a:endParaRPr lang="en-GB" dirty="0" smtClean="0"/>
          </a:p>
          <a:p>
            <a:pPr lvl="1" algn="just"/>
            <a:r>
              <a:rPr lang="en-GB" dirty="0" smtClean="0"/>
              <a:t>for a certain </a:t>
            </a:r>
            <a:r>
              <a:rPr lang="en-GB" dirty="0"/>
              <a:t>file, there can be more authorization rights to some user who is at higher level than the owner of the file. </a:t>
            </a:r>
            <a:endParaRPr lang="en-GB" dirty="0" smtClean="0"/>
          </a:p>
          <a:p>
            <a:pPr lvl="1" algn="just"/>
            <a:endParaRPr lang="en-GB" dirty="0" smtClean="0"/>
          </a:p>
          <a:p>
            <a:pPr lvl="1" algn="just"/>
            <a:r>
              <a:rPr lang="en-GB" dirty="0" smtClean="0"/>
              <a:t>Owner </a:t>
            </a:r>
            <a:r>
              <a:rPr lang="en-GB" dirty="0"/>
              <a:t>may want to share or restrict the file from certain </a:t>
            </a:r>
            <a:r>
              <a:rPr lang="en-GB" dirty="0" smtClean="0"/>
              <a:t>users.</a:t>
            </a:r>
          </a:p>
          <a:p>
            <a:pPr lvl="1" algn="just"/>
            <a:endParaRPr lang="en-GB" dirty="0" smtClean="0"/>
          </a:p>
          <a:p>
            <a:pPr lvl="1" algn="just"/>
            <a:r>
              <a:rPr lang="en-GB" dirty="0" smtClean="0"/>
              <a:t>But </a:t>
            </a:r>
            <a:r>
              <a:rPr lang="en-GB" dirty="0"/>
              <a:t>manager of the owner may not want to flow this information through all users. </a:t>
            </a:r>
            <a:endParaRPr lang="en-US" dirty="0"/>
          </a:p>
          <a:p>
            <a:pPr algn="just"/>
            <a:endParaRPr lang="en-US" dirty="0" smtClean="0"/>
          </a:p>
          <a:p>
            <a:pPr algn="just"/>
            <a:endParaRPr lang="en-US" dirty="0"/>
          </a:p>
        </p:txBody>
      </p:sp>
    </p:spTree>
    <p:extLst>
      <p:ext uri="{BB962C8B-B14F-4D97-AF65-F5344CB8AC3E}">
        <p14:creationId xmlns:p14="http://schemas.microsoft.com/office/powerpoint/2010/main" val="23360100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Capability based Security Model</a:t>
            </a:r>
            <a:endParaRPr lang="en-US" dirty="0"/>
          </a:p>
        </p:txBody>
      </p:sp>
      <p:sp>
        <p:nvSpPr>
          <p:cNvPr id="3" name="Content Placeholder 2"/>
          <p:cNvSpPr>
            <a:spLocks noGrp="1"/>
          </p:cNvSpPr>
          <p:nvPr>
            <p:ph sz="quarter" idx="1"/>
          </p:nvPr>
        </p:nvSpPr>
        <p:spPr/>
        <p:txBody>
          <a:bodyPr>
            <a:normAutofit fontScale="92500" lnSpcReduction="10000"/>
          </a:bodyPr>
          <a:lstStyle/>
          <a:p>
            <a:pPr algn="just"/>
            <a:endParaRPr lang="en-GB" dirty="0" smtClean="0"/>
          </a:p>
          <a:p>
            <a:pPr algn="just"/>
            <a:r>
              <a:rPr lang="en-GB" dirty="0" smtClean="0"/>
              <a:t>Provides security </a:t>
            </a:r>
            <a:r>
              <a:rPr lang="en-GB" dirty="0"/>
              <a:t>against unauthorized access to the system </a:t>
            </a:r>
            <a:r>
              <a:rPr lang="en-GB" dirty="0" smtClean="0"/>
              <a:t>objects.</a:t>
            </a:r>
          </a:p>
          <a:p>
            <a:pPr algn="just"/>
            <a:endParaRPr lang="en-GB" dirty="0"/>
          </a:p>
          <a:p>
            <a:pPr algn="just"/>
            <a:r>
              <a:rPr lang="en-GB" dirty="0"/>
              <a:t>Capability is awarded to the user as a token of authority in terms of various rights on the </a:t>
            </a:r>
            <a:r>
              <a:rPr lang="en-GB" dirty="0" smtClean="0"/>
              <a:t>objects.</a:t>
            </a:r>
          </a:p>
          <a:p>
            <a:pPr algn="just"/>
            <a:endParaRPr lang="en-GB" dirty="0" smtClean="0"/>
          </a:p>
          <a:p>
            <a:pPr algn="just"/>
            <a:r>
              <a:rPr lang="en-GB" dirty="0" smtClean="0"/>
              <a:t>When </a:t>
            </a:r>
            <a:r>
              <a:rPr lang="en-GB" dirty="0"/>
              <a:t>user logs into the systems, they have to use the capability to access the particular object. </a:t>
            </a:r>
            <a:endParaRPr lang="en-GB" dirty="0" smtClean="0"/>
          </a:p>
          <a:p>
            <a:pPr algn="just"/>
            <a:endParaRPr lang="en-GB" dirty="0"/>
          </a:p>
          <a:p>
            <a:pPr algn="just"/>
            <a:r>
              <a:rPr lang="en-GB" dirty="0" smtClean="0"/>
              <a:t>This </a:t>
            </a:r>
            <a:r>
              <a:rPr lang="en-GB" dirty="0"/>
              <a:t>way can be to read the file, or to write into the file or execute the program or even delete the file</a:t>
            </a:r>
            <a:r>
              <a:rPr lang="en-GB" dirty="0" smtClean="0"/>
              <a:t>.</a:t>
            </a:r>
          </a:p>
          <a:p>
            <a:pPr algn="just"/>
            <a:endParaRPr lang="en-US" dirty="0"/>
          </a:p>
        </p:txBody>
      </p:sp>
    </p:spTree>
    <p:extLst>
      <p:ext uri="{BB962C8B-B14F-4D97-AF65-F5344CB8AC3E}">
        <p14:creationId xmlns:p14="http://schemas.microsoft.com/office/powerpoint/2010/main" val="38861605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Capability based Security Model</a:t>
            </a:r>
          </a:p>
        </p:txBody>
      </p:sp>
      <p:sp>
        <p:nvSpPr>
          <p:cNvPr id="3" name="Content Placeholder 2"/>
          <p:cNvSpPr>
            <a:spLocks noGrp="1"/>
          </p:cNvSpPr>
          <p:nvPr>
            <p:ph sz="quarter" idx="1"/>
          </p:nvPr>
        </p:nvSpPr>
        <p:spPr/>
        <p:txBody>
          <a:bodyPr>
            <a:normAutofit fontScale="92500" lnSpcReduction="20000"/>
          </a:bodyPr>
          <a:lstStyle/>
          <a:p>
            <a:pPr algn="just"/>
            <a:endParaRPr lang="en-GB" dirty="0" smtClean="0"/>
          </a:p>
          <a:p>
            <a:pPr algn="just"/>
            <a:r>
              <a:rPr lang="en-GB" dirty="0" smtClean="0"/>
              <a:t>Users </a:t>
            </a:r>
            <a:r>
              <a:rPr lang="en-GB" dirty="0"/>
              <a:t>can directly share the capability with other users as per the requirement of those users. </a:t>
            </a:r>
            <a:endParaRPr lang="en-GB" dirty="0" smtClean="0"/>
          </a:p>
          <a:p>
            <a:pPr algn="just"/>
            <a:endParaRPr lang="en-GB" dirty="0"/>
          </a:p>
          <a:p>
            <a:pPr algn="just"/>
            <a:endParaRPr lang="en-GB" dirty="0"/>
          </a:p>
          <a:p>
            <a:pPr algn="just"/>
            <a:r>
              <a:rPr lang="en-GB" dirty="0"/>
              <a:t>Capability references the object with associated set of access rights. </a:t>
            </a:r>
            <a:endParaRPr lang="en-GB" dirty="0" smtClean="0"/>
          </a:p>
          <a:p>
            <a:pPr algn="just"/>
            <a:endParaRPr lang="en-GB" dirty="0"/>
          </a:p>
          <a:p>
            <a:pPr algn="just"/>
            <a:r>
              <a:rPr lang="en-GB" dirty="0"/>
              <a:t>For implementing this capability lists secure data structures are used. </a:t>
            </a:r>
            <a:endParaRPr lang="en-GB" dirty="0" smtClean="0"/>
          </a:p>
          <a:p>
            <a:pPr algn="just"/>
            <a:endParaRPr lang="en-GB" dirty="0"/>
          </a:p>
          <a:p>
            <a:pPr algn="just"/>
            <a:r>
              <a:rPr lang="en-GB" dirty="0" smtClean="0"/>
              <a:t>This </a:t>
            </a:r>
            <a:r>
              <a:rPr lang="en-GB" dirty="0"/>
              <a:t>data structure includes the object name that is to be kept secure from unauthorized </a:t>
            </a:r>
            <a:r>
              <a:rPr lang="en-GB" dirty="0" smtClean="0"/>
              <a:t>access.</a:t>
            </a:r>
            <a:endParaRPr lang="en-GB" dirty="0"/>
          </a:p>
        </p:txBody>
      </p:sp>
    </p:spTree>
    <p:extLst>
      <p:ext uri="{BB962C8B-B14F-4D97-AF65-F5344CB8AC3E}">
        <p14:creationId xmlns:p14="http://schemas.microsoft.com/office/powerpoint/2010/main" val="2459748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Capability based Security Model</a:t>
            </a:r>
          </a:p>
        </p:txBody>
      </p:sp>
      <p:sp>
        <p:nvSpPr>
          <p:cNvPr id="3" name="Content Placeholder 2"/>
          <p:cNvSpPr>
            <a:spLocks noGrp="1"/>
          </p:cNvSpPr>
          <p:nvPr>
            <p:ph sz="quarter" idx="1"/>
          </p:nvPr>
        </p:nvSpPr>
        <p:spPr/>
        <p:txBody>
          <a:bodyPr>
            <a:normAutofit fontScale="92500" lnSpcReduction="10000"/>
          </a:bodyPr>
          <a:lstStyle/>
          <a:p>
            <a:pPr algn="just"/>
            <a:endParaRPr lang="en-GB" dirty="0" smtClean="0"/>
          </a:p>
          <a:p>
            <a:pPr algn="just"/>
            <a:r>
              <a:rPr lang="en-GB" dirty="0" smtClean="0"/>
              <a:t>Data </a:t>
            </a:r>
            <a:r>
              <a:rPr lang="en-GB" dirty="0"/>
              <a:t>structures used are cannot be forged or attacked by any program running in the operating system </a:t>
            </a:r>
            <a:endParaRPr lang="en-GB" dirty="0" smtClean="0"/>
          </a:p>
          <a:p>
            <a:pPr algn="just"/>
            <a:endParaRPr lang="en-GB" dirty="0" smtClean="0"/>
          </a:p>
          <a:p>
            <a:pPr algn="just"/>
            <a:r>
              <a:rPr lang="en-GB" dirty="0" smtClean="0"/>
              <a:t>Various </a:t>
            </a:r>
            <a:r>
              <a:rPr lang="en-GB" dirty="0"/>
              <a:t>operations are possible on the capability list by the programs that possesses it. </a:t>
            </a:r>
            <a:endParaRPr lang="en-GB" dirty="0" smtClean="0"/>
          </a:p>
          <a:p>
            <a:pPr algn="just"/>
            <a:endParaRPr lang="en-GB" dirty="0"/>
          </a:p>
          <a:p>
            <a:pPr algn="just"/>
            <a:r>
              <a:rPr lang="en-GB" dirty="0" smtClean="0"/>
              <a:t>The </a:t>
            </a:r>
            <a:r>
              <a:rPr lang="en-GB" dirty="0"/>
              <a:t>operations </a:t>
            </a:r>
            <a:r>
              <a:rPr lang="en-GB" dirty="0" smtClean="0"/>
              <a:t>include:</a:t>
            </a:r>
          </a:p>
          <a:p>
            <a:pPr lvl="1" algn="just"/>
            <a:r>
              <a:rPr lang="en-GB" dirty="0" smtClean="0"/>
              <a:t>passing </a:t>
            </a:r>
            <a:r>
              <a:rPr lang="en-GB" dirty="0"/>
              <a:t>the capability to other </a:t>
            </a:r>
            <a:r>
              <a:rPr lang="en-GB" dirty="0" smtClean="0"/>
              <a:t>programs;</a:t>
            </a:r>
            <a:endParaRPr lang="en-GB" dirty="0"/>
          </a:p>
          <a:p>
            <a:pPr lvl="1" algn="just"/>
            <a:r>
              <a:rPr lang="en-GB" dirty="0" smtClean="0"/>
              <a:t>convert </a:t>
            </a:r>
            <a:r>
              <a:rPr lang="en-GB" dirty="0"/>
              <a:t>these capabilities to other less privileged </a:t>
            </a:r>
            <a:r>
              <a:rPr lang="en-GB" dirty="0" smtClean="0"/>
              <a:t>form;</a:t>
            </a:r>
          </a:p>
          <a:p>
            <a:pPr lvl="1" algn="just"/>
            <a:endParaRPr lang="en-GB" dirty="0" smtClean="0"/>
          </a:p>
          <a:p>
            <a:pPr algn="just"/>
            <a:r>
              <a:rPr lang="en-GB" dirty="0" smtClean="0"/>
              <a:t> </a:t>
            </a:r>
            <a:r>
              <a:rPr lang="en-GB" dirty="0"/>
              <a:t>These operations have to be kept secure to maintain the integrity of security policy.</a:t>
            </a:r>
            <a:endParaRPr lang="en-US" dirty="0"/>
          </a:p>
          <a:p>
            <a:pPr algn="just"/>
            <a:endParaRPr lang="en-US" dirty="0"/>
          </a:p>
        </p:txBody>
      </p:sp>
    </p:spTree>
    <p:extLst>
      <p:ext uri="{BB962C8B-B14F-4D97-AF65-F5344CB8AC3E}">
        <p14:creationId xmlns:p14="http://schemas.microsoft.com/office/powerpoint/2010/main" val="1629239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Mandatory Access Control</a:t>
            </a:r>
            <a:endParaRPr lang="en-US" dirty="0"/>
          </a:p>
        </p:txBody>
      </p:sp>
      <p:sp>
        <p:nvSpPr>
          <p:cNvPr id="3" name="Content Placeholder 2"/>
          <p:cNvSpPr>
            <a:spLocks noGrp="1"/>
          </p:cNvSpPr>
          <p:nvPr>
            <p:ph sz="quarter" idx="1"/>
          </p:nvPr>
        </p:nvSpPr>
        <p:spPr/>
        <p:txBody>
          <a:bodyPr>
            <a:noAutofit/>
          </a:bodyPr>
          <a:lstStyle/>
          <a:p>
            <a:pPr algn="just"/>
            <a:endParaRPr lang="en-GB" sz="2200" dirty="0" smtClean="0"/>
          </a:p>
          <a:p>
            <a:pPr algn="just"/>
            <a:r>
              <a:rPr lang="en-GB" sz="2200" dirty="0" smtClean="0"/>
              <a:t>Here,  security </a:t>
            </a:r>
            <a:r>
              <a:rPr lang="en-GB" sz="2200" dirty="0"/>
              <a:t>kernel of the operating system restricts and constrains operations performed by subjects on objects</a:t>
            </a:r>
            <a:r>
              <a:rPr lang="en-GB" sz="2200" dirty="0" smtClean="0"/>
              <a:t>.</a:t>
            </a:r>
          </a:p>
          <a:p>
            <a:pPr algn="just"/>
            <a:endParaRPr lang="en-GB" sz="2200" dirty="0"/>
          </a:p>
          <a:p>
            <a:pPr algn="just"/>
            <a:r>
              <a:rPr lang="en-GB" sz="2200" dirty="0"/>
              <a:t>Subjects in this case can be any process or thread and objects can be files, database, TCP/IP ports etc</a:t>
            </a:r>
            <a:r>
              <a:rPr lang="en-GB" sz="2200" dirty="0" smtClean="0"/>
              <a:t>.</a:t>
            </a:r>
          </a:p>
          <a:p>
            <a:pPr algn="just"/>
            <a:endParaRPr lang="en-GB" sz="2200" dirty="0"/>
          </a:p>
          <a:p>
            <a:pPr algn="just"/>
            <a:r>
              <a:rPr lang="en-GB" sz="2200" dirty="0"/>
              <a:t>This mandatory access control mechanism is also called as multi-level security models. </a:t>
            </a:r>
            <a:endParaRPr lang="en-GB" sz="2200" dirty="0" smtClean="0"/>
          </a:p>
          <a:p>
            <a:pPr algn="just"/>
            <a:endParaRPr lang="en-GB" sz="2200" dirty="0"/>
          </a:p>
          <a:p>
            <a:pPr algn="just"/>
            <a:r>
              <a:rPr lang="en-GB" sz="2200" dirty="0" smtClean="0"/>
              <a:t>Basic </a:t>
            </a:r>
            <a:r>
              <a:rPr lang="en-GB" sz="2200" dirty="0"/>
              <a:t>rule concerning to this multi-level security is that security level of subject who is accessing the data must be at least as high as security level of data.</a:t>
            </a:r>
            <a:endParaRPr lang="en-US" sz="2200" dirty="0"/>
          </a:p>
          <a:p>
            <a:pPr algn="just"/>
            <a:endParaRPr lang="en-GB" sz="2200" dirty="0" smtClean="0"/>
          </a:p>
          <a:p>
            <a:pPr algn="just"/>
            <a:endParaRPr lang="en-GB" sz="2200" dirty="0"/>
          </a:p>
          <a:p>
            <a:pPr algn="just"/>
            <a:endParaRPr lang="en-US" sz="2200" dirty="0"/>
          </a:p>
        </p:txBody>
      </p:sp>
    </p:spTree>
    <p:extLst>
      <p:ext uri="{BB962C8B-B14F-4D97-AF65-F5344CB8AC3E}">
        <p14:creationId xmlns:p14="http://schemas.microsoft.com/office/powerpoint/2010/main" val="30556971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1981200" y="1371600"/>
            <a:ext cx="4953000" cy="4267200"/>
          </a:xfrm>
          <a:prstGeom prst="rect">
            <a:avLst/>
          </a:prstGeom>
        </p:spPr>
      </p:pic>
      <p:sp>
        <p:nvSpPr>
          <p:cNvPr id="5" name="TextBox 4"/>
          <p:cNvSpPr txBox="1"/>
          <p:nvPr/>
        </p:nvSpPr>
        <p:spPr>
          <a:xfrm>
            <a:off x="1905000" y="5867400"/>
            <a:ext cx="5029200" cy="646331"/>
          </a:xfrm>
          <a:prstGeom prst="rect">
            <a:avLst/>
          </a:prstGeom>
          <a:noFill/>
        </p:spPr>
        <p:txBody>
          <a:bodyPr wrap="square" rtlCol="0">
            <a:spAutoFit/>
          </a:bodyPr>
          <a:lstStyle/>
          <a:p>
            <a:pPr algn="ctr"/>
            <a:r>
              <a:rPr lang="en-GB" dirty="0" smtClean="0"/>
              <a:t>Figure II.  Various Access Security Mechanisms</a:t>
            </a:r>
            <a:endParaRPr lang="en-US" dirty="0" smtClean="0"/>
          </a:p>
          <a:p>
            <a:endParaRPr lang="en-US" dirty="0"/>
          </a:p>
        </p:txBody>
      </p:sp>
    </p:spTree>
    <p:extLst>
      <p:ext uri="{BB962C8B-B14F-4D97-AF65-F5344CB8AC3E}">
        <p14:creationId xmlns:p14="http://schemas.microsoft.com/office/powerpoint/2010/main" val="12829154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Discretionary Access Control</a:t>
            </a:r>
            <a:endParaRPr lang="en-US" dirty="0"/>
          </a:p>
        </p:txBody>
      </p:sp>
      <p:sp>
        <p:nvSpPr>
          <p:cNvPr id="3" name="Content Placeholder 2"/>
          <p:cNvSpPr>
            <a:spLocks noGrp="1"/>
          </p:cNvSpPr>
          <p:nvPr>
            <p:ph sz="quarter" idx="1"/>
          </p:nvPr>
        </p:nvSpPr>
        <p:spPr/>
        <p:txBody>
          <a:bodyPr>
            <a:normAutofit lnSpcReduction="10000"/>
          </a:bodyPr>
          <a:lstStyle/>
          <a:p>
            <a:pPr algn="just"/>
            <a:endParaRPr lang="en-US" sz="2000" dirty="0" smtClean="0"/>
          </a:p>
          <a:p>
            <a:pPr algn="just"/>
            <a:r>
              <a:rPr lang="en-GB" sz="2000" dirty="0"/>
              <a:t>R</a:t>
            </a:r>
            <a:r>
              <a:rPr lang="en-GB" sz="2000" dirty="0" smtClean="0"/>
              <a:t>estrictions </a:t>
            </a:r>
            <a:r>
              <a:rPr lang="en-GB" sz="2000" dirty="0"/>
              <a:t>over the subjects to access the objects are based upon the identity of the subject or group of subject to which they </a:t>
            </a:r>
            <a:r>
              <a:rPr lang="en-GB" sz="2000" dirty="0" smtClean="0"/>
              <a:t>belong.</a:t>
            </a:r>
          </a:p>
          <a:p>
            <a:pPr algn="just"/>
            <a:endParaRPr lang="en-GB" sz="2000" dirty="0" smtClean="0"/>
          </a:p>
          <a:p>
            <a:pPr algn="just"/>
            <a:r>
              <a:rPr lang="en-GB" sz="2000" dirty="0"/>
              <a:t>Authority of the objects is decided by the owner and other subjects that authority line goes directly to the </a:t>
            </a:r>
            <a:r>
              <a:rPr lang="en-GB" sz="2000" dirty="0" smtClean="0"/>
              <a:t>owner</a:t>
            </a:r>
            <a:r>
              <a:rPr lang="en-GB" sz="2000" dirty="0" smtClean="0"/>
              <a:t>.</a:t>
            </a:r>
          </a:p>
          <a:p>
            <a:pPr algn="just"/>
            <a:endParaRPr lang="en-GB" sz="2000" dirty="0"/>
          </a:p>
          <a:p>
            <a:pPr algn="just"/>
            <a:r>
              <a:rPr lang="en-GB" sz="2000" dirty="0" smtClean="0"/>
              <a:t>Subject </a:t>
            </a:r>
            <a:r>
              <a:rPr lang="en-GB" sz="2000" dirty="0"/>
              <a:t>has complete control over the programs it owns and </a:t>
            </a:r>
            <a:r>
              <a:rPr lang="en-GB" sz="2000" dirty="0" smtClean="0"/>
              <a:t>executes.</a:t>
            </a:r>
          </a:p>
          <a:p>
            <a:pPr algn="just"/>
            <a:endParaRPr lang="en-GB" sz="2000" dirty="0"/>
          </a:p>
          <a:p>
            <a:pPr algn="just"/>
            <a:r>
              <a:rPr lang="en-GB" sz="2000" dirty="0"/>
              <a:t>Vulnerabilities are inherent into the system </a:t>
            </a:r>
            <a:r>
              <a:rPr lang="en-GB" sz="2000" dirty="0" smtClean="0"/>
              <a:t>such as:</a:t>
            </a:r>
          </a:p>
          <a:p>
            <a:pPr algn="just"/>
            <a:endParaRPr lang="en-GB" sz="2000" dirty="0" smtClean="0"/>
          </a:p>
          <a:p>
            <a:pPr lvl="1" algn="just"/>
            <a:r>
              <a:rPr lang="en-GB" sz="1700" dirty="0" smtClean="0"/>
              <a:t>Trojan horse</a:t>
            </a:r>
          </a:p>
          <a:p>
            <a:pPr lvl="1" algn="just"/>
            <a:r>
              <a:rPr lang="en-GB" sz="1700" dirty="0" smtClean="0"/>
              <a:t>Maintaining</a:t>
            </a:r>
            <a:r>
              <a:rPr lang="en-GB" sz="1700" dirty="0"/>
              <a:t>, monitoring and managing the access control list is difficult </a:t>
            </a:r>
            <a:endParaRPr lang="en-GB" sz="1700" dirty="0" smtClean="0"/>
          </a:p>
          <a:p>
            <a:pPr lvl="1" algn="just"/>
            <a:r>
              <a:rPr lang="en-GB" sz="1700" dirty="0" smtClean="0"/>
              <a:t>Scalability issues</a:t>
            </a:r>
            <a:endParaRPr lang="en-US" sz="1700" dirty="0"/>
          </a:p>
        </p:txBody>
      </p:sp>
    </p:spTree>
    <p:extLst>
      <p:ext uri="{BB962C8B-B14F-4D97-AF65-F5344CB8AC3E}">
        <p14:creationId xmlns:p14="http://schemas.microsoft.com/office/powerpoint/2010/main" val="8008967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Rol</a:t>
            </a:r>
            <a:r>
              <a:rPr lang="en-US" dirty="0" smtClean="0"/>
              <a:t>e based Access Control</a:t>
            </a:r>
            <a:endParaRPr lang="en-US" dirty="0"/>
          </a:p>
        </p:txBody>
      </p:sp>
      <p:sp>
        <p:nvSpPr>
          <p:cNvPr id="3" name="Content Placeholder 2"/>
          <p:cNvSpPr>
            <a:spLocks noGrp="1"/>
          </p:cNvSpPr>
          <p:nvPr>
            <p:ph sz="quarter" idx="1"/>
          </p:nvPr>
        </p:nvSpPr>
        <p:spPr>
          <a:xfrm>
            <a:off x="457200" y="1066800"/>
            <a:ext cx="8229600" cy="4937760"/>
          </a:xfrm>
        </p:spPr>
        <p:txBody>
          <a:bodyPr>
            <a:normAutofit/>
          </a:bodyPr>
          <a:lstStyle/>
          <a:p>
            <a:pPr algn="just"/>
            <a:endParaRPr lang="en-GB" sz="2400" dirty="0" smtClean="0"/>
          </a:p>
          <a:p>
            <a:pPr algn="just"/>
            <a:r>
              <a:rPr lang="en-GB" sz="2400" dirty="0" smtClean="0"/>
              <a:t>Access </a:t>
            </a:r>
            <a:r>
              <a:rPr lang="en-GB" sz="2400" dirty="0"/>
              <a:t>to information or any secured file is given on the basis of the role of the </a:t>
            </a:r>
            <a:r>
              <a:rPr lang="en-GB" sz="2400" dirty="0" smtClean="0"/>
              <a:t>user.</a:t>
            </a:r>
            <a:r>
              <a:rPr lang="en-GB" sz="2400" dirty="0"/>
              <a:t> </a:t>
            </a:r>
            <a:endParaRPr lang="en-GB" sz="2400" dirty="0" smtClean="0"/>
          </a:p>
          <a:p>
            <a:pPr algn="just"/>
            <a:endParaRPr lang="en-GB" sz="2400" dirty="0"/>
          </a:p>
          <a:p>
            <a:pPr algn="just"/>
            <a:r>
              <a:rPr lang="en-GB" sz="2400" dirty="0" smtClean="0"/>
              <a:t>Many </a:t>
            </a:r>
            <a:r>
              <a:rPr lang="en-GB" sz="2400" dirty="0"/>
              <a:t>users may have one role and therefore same authority rights that is assigned to that role. </a:t>
            </a:r>
            <a:endParaRPr lang="en-GB" sz="2400" dirty="0" smtClean="0"/>
          </a:p>
          <a:p>
            <a:pPr algn="just"/>
            <a:endParaRPr lang="en-GB" sz="2400" dirty="0" smtClean="0"/>
          </a:p>
          <a:p>
            <a:pPr algn="just"/>
            <a:r>
              <a:rPr lang="en-GB" sz="2400" dirty="0" smtClean="0"/>
              <a:t>These </a:t>
            </a:r>
            <a:r>
              <a:rPr lang="en-GB" sz="2400" dirty="0"/>
              <a:t>roles can be changed to different roles at different time. </a:t>
            </a:r>
            <a:endParaRPr lang="en-GB" sz="2400" dirty="0" smtClean="0"/>
          </a:p>
          <a:p>
            <a:pPr algn="just"/>
            <a:endParaRPr lang="en-GB" sz="2400" dirty="0"/>
          </a:p>
          <a:p>
            <a:pPr algn="just"/>
            <a:r>
              <a:rPr lang="en-GB" sz="2400" dirty="0" smtClean="0"/>
              <a:t>In </a:t>
            </a:r>
            <a:r>
              <a:rPr lang="en-GB" sz="2400" dirty="0"/>
              <a:t>some RBAC, one user allowed having different roles and in other RBAC it is restricted to only one role per user. </a:t>
            </a:r>
            <a:endParaRPr lang="en-US" sz="2400" dirty="0"/>
          </a:p>
        </p:txBody>
      </p:sp>
    </p:spTree>
    <p:extLst>
      <p:ext uri="{BB962C8B-B14F-4D97-AF65-F5344CB8AC3E}">
        <p14:creationId xmlns:p14="http://schemas.microsoft.com/office/powerpoint/2010/main" val="10215115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Role based Access Control</a:t>
            </a:r>
            <a:endParaRPr lang="en-US" dirty="0"/>
          </a:p>
        </p:txBody>
      </p:sp>
      <p:sp>
        <p:nvSpPr>
          <p:cNvPr id="3" name="Content Placeholder 2"/>
          <p:cNvSpPr>
            <a:spLocks noGrp="1"/>
          </p:cNvSpPr>
          <p:nvPr>
            <p:ph sz="quarter" idx="1"/>
          </p:nvPr>
        </p:nvSpPr>
        <p:spPr/>
        <p:txBody>
          <a:bodyPr/>
          <a:lstStyle/>
          <a:p>
            <a:pPr algn="just"/>
            <a:r>
              <a:rPr lang="en-GB" dirty="0"/>
              <a:t>Tasks related to authorization are separated from the access control mechanism. </a:t>
            </a:r>
            <a:endParaRPr lang="en-GB" dirty="0" smtClean="0"/>
          </a:p>
          <a:p>
            <a:pPr algn="just"/>
            <a:endParaRPr lang="en-GB" dirty="0"/>
          </a:p>
          <a:p>
            <a:pPr algn="just"/>
            <a:r>
              <a:rPr lang="en-GB" dirty="0" smtClean="0"/>
              <a:t>Functions </a:t>
            </a:r>
            <a:r>
              <a:rPr lang="en-GB" dirty="0"/>
              <a:t>performed in authorization include assigning the role based on user credential and assigning access rights to the specific roles. </a:t>
            </a:r>
            <a:endParaRPr lang="en-US" dirty="0"/>
          </a:p>
        </p:txBody>
      </p:sp>
    </p:spTree>
    <p:extLst>
      <p:ext uri="{BB962C8B-B14F-4D97-AF65-F5344CB8AC3E}">
        <p14:creationId xmlns:p14="http://schemas.microsoft.com/office/powerpoint/2010/main" val="12067197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Role based Access Control</a:t>
            </a:r>
          </a:p>
        </p:txBody>
      </p:sp>
      <p:sp>
        <p:nvSpPr>
          <p:cNvPr id="5" name="Content Placeholder 4"/>
          <p:cNvSpPr>
            <a:spLocks noGrp="1"/>
          </p:cNvSpPr>
          <p:nvPr>
            <p:ph sz="quarter" idx="1"/>
          </p:nvPr>
        </p:nvSpPr>
        <p:spPr>
          <a:xfrm>
            <a:off x="457200" y="1981200"/>
            <a:ext cx="4041648" cy="4175760"/>
          </a:xfrm>
        </p:spPr>
        <p:txBody>
          <a:bodyPr>
            <a:normAutofit/>
          </a:bodyPr>
          <a:lstStyle/>
          <a:p>
            <a:pPr algn="just"/>
            <a:r>
              <a:rPr lang="en-GB" sz="2000" dirty="0" smtClean="0"/>
              <a:t>In </a:t>
            </a:r>
            <a:r>
              <a:rPr lang="en-GB" sz="2000" dirty="0"/>
              <a:t>IT company software engineer may not have any access to the managerial files like financial budget etc. </a:t>
            </a:r>
            <a:endParaRPr lang="en-GB" sz="2000" dirty="0" smtClean="0"/>
          </a:p>
          <a:p>
            <a:pPr algn="just"/>
            <a:endParaRPr lang="en-GB" sz="2000" dirty="0"/>
          </a:p>
          <a:p>
            <a:pPr algn="just"/>
            <a:r>
              <a:rPr lang="en-GB" sz="2000" dirty="0" smtClean="0"/>
              <a:t>But</a:t>
            </a:r>
            <a:r>
              <a:rPr lang="en-GB" sz="2000" dirty="0"/>
              <a:t>, manager may have more access levels to all the managerial files as well as to those are created by software engineer.</a:t>
            </a:r>
            <a:endParaRPr lang="en-US" sz="2000" dirty="0"/>
          </a:p>
          <a:p>
            <a:pPr algn="just"/>
            <a:endParaRPr lang="en-US" dirty="0"/>
          </a:p>
        </p:txBody>
      </p:sp>
      <p:pic>
        <p:nvPicPr>
          <p:cNvPr id="7" name="Content Placeholder 6"/>
          <p:cNvPicPr>
            <a:picLocks noGrp="1"/>
          </p:cNvPicPr>
          <p:nvPr>
            <p:ph sz="quarter" idx="2"/>
          </p:nvPr>
        </p:nvPicPr>
        <p:blipFill>
          <a:blip r:embed="rId2" cstate="print">
            <a:extLst>
              <a:ext uri="{28A0092B-C50C-407E-A947-70E740481C1C}">
                <a14:useLocalDpi xmlns:a14="http://schemas.microsoft.com/office/drawing/2010/main" val="0"/>
              </a:ext>
            </a:extLst>
          </a:blip>
          <a:stretch>
            <a:fillRect/>
          </a:stretch>
        </p:blipFill>
        <p:spPr>
          <a:xfrm>
            <a:off x="5638800" y="1828800"/>
            <a:ext cx="2421515" cy="3262082"/>
          </a:xfrm>
          <a:prstGeom prst="rect">
            <a:avLst/>
          </a:prstGeom>
        </p:spPr>
      </p:pic>
      <p:sp>
        <p:nvSpPr>
          <p:cNvPr id="8" name="TextBox 7"/>
          <p:cNvSpPr txBox="1"/>
          <p:nvPr/>
        </p:nvSpPr>
        <p:spPr>
          <a:xfrm>
            <a:off x="4648200" y="5257800"/>
            <a:ext cx="4267200" cy="830997"/>
          </a:xfrm>
          <a:prstGeom prst="rect">
            <a:avLst/>
          </a:prstGeom>
          <a:noFill/>
        </p:spPr>
        <p:txBody>
          <a:bodyPr wrap="square" rtlCol="0">
            <a:spAutoFit/>
          </a:bodyPr>
          <a:lstStyle/>
          <a:p>
            <a:pPr algn="ctr"/>
            <a:r>
              <a:rPr lang="en-GB" sz="1600" dirty="0"/>
              <a:t>Figure </a:t>
            </a:r>
            <a:r>
              <a:rPr lang="en-GB" sz="1600" dirty="0" smtClean="0"/>
              <a:t>III.    </a:t>
            </a:r>
            <a:r>
              <a:rPr lang="en-GB" sz="1600" dirty="0"/>
              <a:t>Hierarchy of </a:t>
            </a:r>
            <a:r>
              <a:rPr lang="en-GB" sz="1600" dirty="0" smtClean="0"/>
              <a:t>in</a:t>
            </a:r>
          </a:p>
          <a:p>
            <a:pPr algn="ctr"/>
            <a:r>
              <a:rPr lang="en-GB" sz="1600" dirty="0" smtClean="0"/>
              <a:t> </a:t>
            </a:r>
            <a:r>
              <a:rPr lang="en-GB" sz="1600" dirty="0"/>
              <a:t>IT Company</a:t>
            </a:r>
            <a:endParaRPr lang="en-US" sz="1600" dirty="0"/>
          </a:p>
          <a:p>
            <a:endParaRPr lang="en-US" sz="1600" dirty="0"/>
          </a:p>
        </p:txBody>
      </p:sp>
    </p:spTree>
    <p:extLst>
      <p:ext uri="{BB962C8B-B14F-4D97-AF65-F5344CB8AC3E}">
        <p14:creationId xmlns:p14="http://schemas.microsoft.com/office/powerpoint/2010/main" val="628157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a:t>
            </a:r>
            <a:r>
              <a:rPr lang="en-US" dirty="0" smtClean="0"/>
              <a:t>ntroduction</a:t>
            </a:r>
            <a:endParaRPr lang="en-US" dirty="0"/>
          </a:p>
        </p:txBody>
      </p:sp>
      <p:sp>
        <p:nvSpPr>
          <p:cNvPr id="3" name="Content Placeholder 2"/>
          <p:cNvSpPr>
            <a:spLocks noGrp="1"/>
          </p:cNvSpPr>
          <p:nvPr>
            <p:ph sz="quarter" idx="1"/>
          </p:nvPr>
        </p:nvSpPr>
        <p:spPr/>
        <p:txBody>
          <a:bodyPr>
            <a:normAutofit/>
          </a:bodyPr>
          <a:lstStyle/>
          <a:p>
            <a:pPr algn="just"/>
            <a:endParaRPr lang="en-GB" sz="2400" dirty="0" smtClean="0"/>
          </a:p>
          <a:p>
            <a:pPr algn="just"/>
            <a:r>
              <a:rPr lang="en-GB" sz="2200" dirty="0" smtClean="0"/>
              <a:t>Various organizations and companies that deal with the critical and sensitive data require the security policies and security models.</a:t>
            </a:r>
          </a:p>
          <a:p>
            <a:pPr algn="just"/>
            <a:endParaRPr lang="en-GB" sz="2200" dirty="0" smtClean="0"/>
          </a:p>
          <a:p>
            <a:pPr algn="just"/>
            <a:r>
              <a:rPr lang="en-GB" sz="2200" dirty="0" smtClean="0"/>
              <a:t>To ensure the </a:t>
            </a:r>
            <a:r>
              <a:rPr lang="en-GB" sz="2200" dirty="0" err="1" smtClean="0"/>
              <a:t>fulfillment</a:t>
            </a:r>
            <a:r>
              <a:rPr lang="en-GB" sz="2200" dirty="0" smtClean="0"/>
              <a:t> of security principles like confidentiality, authentication etc. </a:t>
            </a:r>
          </a:p>
          <a:p>
            <a:pPr algn="just"/>
            <a:endParaRPr lang="en-GB" sz="2200" dirty="0" smtClean="0"/>
          </a:p>
          <a:p>
            <a:pPr algn="just"/>
            <a:r>
              <a:rPr lang="en-GB" sz="2200" dirty="0" smtClean="0"/>
              <a:t>Security policy is a well defined set of rules that provide the guidelines for the nature of </a:t>
            </a:r>
            <a:r>
              <a:rPr lang="en-GB" sz="2200" dirty="0" err="1" smtClean="0"/>
              <a:t>behavior</a:t>
            </a:r>
            <a:r>
              <a:rPr lang="en-GB" sz="2200" dirty="0" smtClean="0"/>
              <a:t> of different entities that are related to the organization. </a:t>
            </a:r>
          </a:p>
          <a:p>
            <a:pPr marL="0" indent="0" algn="just">
              <a:buNone/>
            </a:pPr>
            <a:endParaRPr lang="en-GB" dirty="0"/>
          </a:p>
          <a:p>
            <a:pPr algn="just"/>
            <a:endParaRPr lang="en-US" dirty="0"/>
          </a:p>
        </p:txBody>
      </p:sp>
    </p:spTree>
    <p:extLst>
      <p:ext uri="{BB962C8B-B14F-4D97-AF65-F5344CB8AC3E}">
        <p14:creationId xmlns:p14="http://schemas.microsoft.com/office/powerpoint/2010/main" val="20871492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Lattice-based Access Control </a:t>
            </a:r>
            <a:endParaRPr lang="en-US" dirty="0"/>
          </a:p>
        </p:txBody>
      </p:sp>
      <p:sp>
        <p:nvSpPr>
          <p:cNvPr id="3" name="Content Placeholder 2"/>
          <p:cNvSpPr>
            <a:spLocks noGrp="1"/>
          </p:cNvSpPr>
          <p:nvPr>
            <p:ph sz="quarter" idx="1"/>
          </p:nvPr>
        </p:nvSpPr>
        <p:spPr/>
        <p:txBody>
          <a:bodyPr>
            <a:normAutofit/>
          </a:bodyPr>
          <a:lstStyle/>
          <a:p>
            <a:pPr marL="0" indent="0" algn="just">
              <a:buNone/>
            </a:pPr>
            <a:r>
              <a:rPr lang="en-GB" i="1" dirty="0" smtClean="0">
                <a:solidFill>
                  <a:schemeClr val="accent2">
                    <a:lumMod val="75000"/>
                  </a:schemeClr>
                </a:solidFill>
              </a:rPr>
              <a:t>Label-based </a:t>
            </a:r>
            <a:r>
              <a:rPr lang="en-GB" i="1" dirty="0">
                <a:solidFill>
                  <a:schemeClr val="accent2">
                    <a:lumMod val="75000"/>
                  </a:schemeClr>
                </a:solidFill>
              </a:rPr>
              <a:t>mandatory access control in which lattice, a concept in graph theory, is used to define levels of security that are required to assign the access rights to subjects to access the objects. </a:t>
            </a:r>
            <a:endParaRPr lang="en-GB" i="1" dirty="0" smtClean="0">
              <a:solidFill>
                <a:schemeClr val="accent2">
                  <a:lumMod val="75000"/>
                </a:schemeClr>
              </a:solidFill>
            </a:endParaRPr>
          </a:p>
          <a:p>
            <a:pPr marL="0" indent="0" algn="just">
              <a:buNone/>
            </a:pPr>
            <a:endParaRPr lang="en-GB" dirty="0"/>
          </a:p>
          <a:p>
            <a:pPr algn="just"/>
            <a:r>
              <a:rPr lang="en-GB" sz="2400" dirty="0" smtClean="0"/>
              <a:t>User </a:t>
            </a:r>
            <a:r>
              <a:rPr lang="en-GB" sz="2400" dirty="0"/>
              <a:t>or subject can access the resource or object only if security level of subject is greater than security level of </a:t>
            </a:r>
            <a:r>
              <a:rPr lang="en-GB" sz="2400" dirty="0" smtClean="0"/>
              <a:t>object.</a:t>
            </a:r>
          </a:p>
          <a:p>
            <a:pPr algn="just"/>
            <a:endParaRPr lang="en-GB" sz="2400" dirty="0" smtClean="0"/>
          </a:p>
          <a:p>
            <a:pPr algn="just"/>
            <a:r>
              <a:rPr lang="en-GB" sz="2400" dirty="0" smtClean="0"/>
              <a:t>Lattice </a:t>
            </a:r>
            <a:r>
              <a:rPr lang="en-GB" sz="2400" dirty="0"/>
              <a:t>is a partial ordered set where elements of the set have greatest lower bound (meet) and least upper bound (join). </a:t>
            </a:r>
            <a:endParaRPr lang="en-US" sz="2400" dirty="0"/>
          </a:p>
        </p:txBody>
      </p:sp>
    </p:spTree>
    <p:extLst>
      <p:ext uri="{BB962C8B-B14F-4D97-AF65-F5344CB8AC3E}">
        <p14:creationId xmlns:p14="http://schemas.microsoft.com/office/powerpoint/2010/main" val="15688542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pPr algn="ctr"/>
            <a:r>
              <a:rPr lang="en-GB" dirty="0"/>
              <a:t>Lattice-based Access Control </a:t>
            </a:r>
            <a:endParaRPr lang="en-US" dirty="0"/>
          </a:p>
        </p:txBody>
      </p:sp>
      <p:sp>
        <p:nvSpPr>
          <p:cNvPr id="13" name="Content Placeholder 12"/>
          <p:cNvSpPr>
            <a:spLocks noGrp="1"/>
          </p:cNvSpPr>
          <p:nvPr>
            <p:ph sz="quarter" idx="1"/>
          </p:nvPr>
        </p:nvSpPr>
        <p:spPr>
          <a:xfrm>
            <a:off x="457200" y="1219200"/>
            <a:ext cx="8229600" cy="1371600"/>
          </a:xfrm>
        </p:spPr>
        <p:txBody>
          <a:bodyPr>
            <a:normAutofit/>
          </a:bodyPr>
          <a:lstStyle/>
          <a:p>
            <a:pPr marL="0" indent="0" algn="just">
              <a:buNone/>
            </a:pPr>
            <a:endParaRPr lang="en-GB" sz="2000" dirty="0" smtClean="0"/>
          </a:p>
          <a:p>
            <a:pPr marL="0" indent="0" algn="just">
              <a:buNone/>
            </a:pPr>
            <a:r>
              <a:rPr lang="en-GB" sz="2000" dirty="0" smtClean="0"/>
              <a:t>For </a:t>
            </a:r>
            <a:r>
              <a:rPr lang="en-GB" sz="2000" dirty="0"/>
              <a:t>example, in the lattice shown in the figure, upper bound of node {A} and {B} is both {A,B,C} and {A,B}. But, least upper bound is {A,B}. </a:t>
            </a:r>
            <a:endParaRPr lang="en-US" sz="2000" dirty="0"/>
          </a:p>
        </p:txBody>
      </p:sp>
      <p:pic>
        <p:nvPicPr>
          <p:cNvPr id="14" name="Picture 13"/>
          <p:cNvPicPr/>
          <p:nvPr/>
        </p:nvPicPr>
        <p:blipFill>
          <a:blip r:embed="rId2" cstate="print">
            <a:extLst>
              <a:ext uri="{28A0092B-C50C-407E-A947-70E740481C1C}">
                <a14:useLocalDpi xmlns:a14="http://schemas.microsoft.com/office/drawing/2010/main" val="0"/>
              </a:ext>
            </a:extLst>
          </a:blip>
          <a:stretch>
            <a:fillRect/>
          </a:stretch>
        </p:blipFill>
        <p:spPr>
          <a:xfrm>
            <a:off x="3048000" y="2519044"/>
            <a:ext cx="2758123" cy="3043555"/>
          </a:xfrm>
          <a:prstGeom prst="rect">
            <a:avLst/>
          </a:prstGeom>
        </p:spPr>
      </p:pic>
      <p:sp>
        <p:nvSpPr>
          <p:cNvPr id="15" name="TextBox 14"/>
          <p:cNvSpPr txBox="1"/>
          <p:nvPr/>
        </p:nvSpPr>
        <p:spPr>
          <a:xfrm>
            <a:off x="2286000" y="5867400"/>
            <a:ext cx="4191000" cy="338554"/>
          </a:xfrm>
          <a:prstGeom prst="rect">
            <a:avLst/>
          </a:prstGeom>
          <a:noFill/>
        </p:spPr>
        <p:txBody>
          <a:bodyPr wrap="square" rtlCol="0">
            <a:spAutoFit/>
          </a:bodyPr>
          <a:lstStyle/>
          <a:p>
            <a:pPr algn="ctr"/>
            <a:r>
              <a:rPr lang="en-GB" sz="1600" dirty="0"/>
              <a:t>Figure </a:t>
            </a:r>
            <a:r>
              <a:rPr lang="en-GB" sz="1600" dirty="0" smtClean="0"/>
              <a:t>IV.   </a:t>
            </a:r>
            <a:r>
              <a:rPr lang="en-GB" sz="1600" dirty="0"/>
              <a:t>Lattice for “is subset of</a:t>
            </a:r>
            <a:r>
              <a:rPr lang="en-GB" sz="1600" dirty="0" smtClean="0"/>
              <a:t>”</a:t>
            </a:r>
            <a:endParaRPr lang="en-US" sz="1600" dirty="0"/>
          </a:p>
        </p:txBody>
      </p:sp>
    </p:spTree>
    <p:extLst>
      <p:ext uri="{BB962C8B-B14F-4D97-AF65-F5344CB8AC3E}">
        <p14:creationId xmlns:p14="http://schemas.microsoft.com/office/powerpoint/2010/main" val="23161915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Lattice-based Access Control </a:t>
            </a:r>
            <a:endParaRPr lang="en-US" dirty="0"/>
          </a:p>
        </p:txBody>
      </p:sp>
      <p:sp>
        <p:nvSpPr>
          <p:cNvPr id="3" name="Content Placeholder 2"/>
          <p:cNvSpPr>
            <a:spLocks noGrp="1"/>
          </p:cNvSpPr>
          <p:nvPr>
            <p:ph sz="quarter" idx="1"/>
          </p:nvPr>
        </p:nvSpPr>
        <p:spPr/>
        <p:txBody>
          <a:bodyPr>
            <a:noAutofit/>
          </a:bodyPr>
          <a:lstStyle/>
          <a:p>
            <a:pPr marL="0" indent="0" algn="just">
              <a:buNone/>
            </a:pPr>
            <a:endParaRPr lang="en-GB" sz="2000" dirty="0" smtClean="0"/>
          </a:p>
          <a:p>
            <a:pPr marL="0" indent="0" algn="just">
              <a:buNone/>
            </a:pPr>
            <a:r>
              <a:rPr lang="en-GB" sz="2200" dirty="0" smtClean="0"/>
              <a:t>In </a:t>
            </a:r>
            <a:r>
              <a:rPr lang="en-GB" sz="2200" dirty="0"/>
              <a:t>LBAC, lattice is used as </a:t>
            </a:r>
            <a:r>
              <a:rPr lang="en-GB" sz="2200" dirty="0" smtClean="0"/>
              <a:t>follows:</a:t>
            </a:r>
          </a:p>
          <a:p>
            <a:pPr marL="0" indent="0" algn="just">
              <a:buNone/>
            </a:pPr>
            <a:endParaRPr lang="en-US" sz="2200" dirty="0"/>
          </a:p>
          <a:p>
            <a:pPr lvl="0" algn="just"/>
            <a:r>
              <a:rPr lang="en-GB" sz="2200" dirty="0"/>
              <a:t>If there are two subjects, S1 and S2, that needs the access of some object. Then, security level is defined as meet of the levels of two subjects. </a:t>
            </a:r>
            <a:endParaRPr lang="en-GB" sz="2200" dirty="0" smtClean="0"/>
          </a:p>
          <a:p>
            <a:pPr lvl="0" algn="just"/>
            <a:endParaRPr lang="en-US" sz="2200" dirty="0"/>
          </a:p>
          <a:p>
            <a:pPr lvl="0" algn="just"/>
            <a:r>
              <a:rPr lang="en-GB" sz="2200" dirty="0"/>
              <a:t>If there are two objects, O1 and O2, that are combined together to form another object O, then O is accessible to the subject that is located at the level of join of O1 and O2. </a:t>
            </a:r>
            <a:endParaRPr lang="en-US" sz="2200" dirty="0"/>
          </a:p>
        </p:txBody>
      </p:sp>
    </p:spTree>
    <p:extLst>
      <p:ext uri="{BB962C8B-B14F-4D97-AF65-F5344CB8AC3E}">
        <p14:creationId xmlns:p14="http://schemas.microsoft.com/office/powerpoint/2010/main" val="35642123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Context-based access control </a:t>
            </a:r>
            <a:endParaRPr lang="en-US" dirty="0"/>
          </a:p>
        </p:txBody>
      </p:sp>
      <p:sp>
        <p:nvSpPr>
          <p:cNvPr id="3" name="Content Placeholder 2"/>
          <p:cNvSpPr>
            <a:spLocks noGrp="1"/>
          </p:cNvSpPr>
          <p:nvPr>
            <p:ph sz="quarter" idx="1"/>
          </p:nvPr>
        </p:nvSpPr>
        <p:spPr/>
        <p:txBody>
          <a:bodyPr>
            <a:normAutofit fontScale="92500" lnSpcReduction="10000"/>
          </a:bodyPr>
          <a:lstStyle/>
          <a:p>
            <a:pPr algn="just"/>
            <a:endParaRPr lang="en-GB" sz="2200" dirty="0" smtClean="0"/>
          </a:p>
          <a:p>
            <a:pPr algn="just"/>
            <a:r>
              <a:rPr lang="en-GB" sz="2200" dirty="0" smtClean="0"/>
              <a:t>Used </a:t>
            </a:r>
            <a:r>
              <a:rPr lang="en-GB" sz="2200" dirty="0"/>
              <a:t>in firewall mechanism that filters the network </a:t>
            </a:r>
            <a:r>
              <a:rPr lang="en-GB" sz="2200" dirty="0" smtClean="0"/>
              <a:t>traffic. </a:t>
            </a:r>
          </a:p>
          <a:p>
            <a:pPr algn="just"/>
            <a:endParaRPr lang="en-GB" sz="2200" dirty="0" smtClean="0"/>
          </a:p>
          <a:p>
            <a:pPr algn="just"/>
            <a:r>
              <a:rPr lang="en-GB" sz="2200" dirty="0" smtClean="0"/>
              <a:t>It </a:t>
            </a:r>
            <a:r>
              <a:rPr lang="en-GB" sz="2200" dirty="0"/>
              <a:t>filters the traffic related to network layer, transport layer, session layer and application </a:t>
            </a:r>
            <a:r>
              <a:rPr lang="en-GB" sz="2200" dirty="0" smtClean="0"/>
              <a:t>layer. </a:t>
            </a:r>
          </a:p>
          <a:p>
            <a:pPr algn="just"/>
            <a:endParaRPr lang="en-GB" sz="2200" dirty="0"/>
          </a:p>
          <a:p>
            <a:pPr algn="just"/>
            <a:r>
              <a:rPr lang="en-GB" sz="2200" dirty="0" smtClean="0"/>
              <a:t>It </a:t>
            </a:r>
            <a:r>
              <a:rPr lang="en-GB" sz="2200" dirty="0"/>
              <a:t>is </a:t>
            </a:r>
            <a:r>
              <a:rPr lang="en-GB" sz="2200" dirty="0" err="1"/>
              <a:t>stateful</a:t>
            </a:r>
            <a:r>
              <a:rPr lang="en-GB" sz="2200" dirty="0"/>
              <a:t> as well as application firewall that filters the traffic based on </a:t>
            </a:r>
            <a:r>
              <a:rPr lang="en-GB" sz="2200" dirty="0" smtClean="0"/>
              <a:t>their:</a:t>
            </a:r>
          </a:p>
          <a:p>
            <a:pPr algn="just"/>
            <a:endParaRPr lang="en-GB" sz="2200" dirty="0" smtClean="0"/>
          </a:p>
          <a:p>
            <a:pPr lvl="1" algn="just"/>
            <a:r>
              <a:rPr lang="en-GB" sz="2200" dirty="0" smtClean="0"/>
              <a:t>IP </a:t>
            </a:r>
            <a:r>
              <a:rPr lang="en-GB" sz="2200" dirty="0"/>
              <a:t>addresses and protocols, </a:t>
            </a:r>
            <a:r>
              <a:rPr lang="en-GB" sz="2200" dirty="0" smtClean="0"/>
              <a:t>ports;</a:t>
            </a:r>
          </a:p>
          <a:p>
            <a:pPr lvl="1" algn="just"/>
            <a:r>
              <a:rPr lang="en-GB" sz="2200" dirty="0" smtClean="0"/>
              <a:t>TCP </a:t>
            </a:r>
            <a:r>
              <a:rPr lang="en-GB" sz="2200" dirty="0"/>
              <a:t>and UDP </a:t>
            </a:r>
            <a:r>
              <a:rPr lang="en-GB" sz="2200" dirty="0" smtClean="0"/>
              <a:t>sessions,</a:t>
            </a:r>
          </a:p>
          <a:p>
            <a:pPr lvl="1" algn="just"/>
            <a:r>
              <a:rPr lang="en-GB" sz="2200" dirty="0" smtClean="0"/>
              <a:t>state </a:t>
            </a:r>
            <a:r>
              <a:rPr lang="en-GB" sz="2200" dirty="0"/>
              <a:t>of the </a:t>
            </a:r>
            <a:r>
              <a:rPr lang="en-GB" sz="2200" dirty="0" smtClean="0"/>
              <a:t>conversation,</a:t>
            </a:r>
          </a:p>
          <a:p>
            <a:pPr lvl="1" algn="just"/>
            <a:r>
              <a:rPr lang="en-GB" sz="2200" dirty="0" smtClean="0"/>
              <a:t>protocols </a:t>
            </a:r>
            <a:r>
              <a:rPr lang="en-GB" sz="2200" dirty="0"/>
              <a:t>for specific </a:t>
            </a:r>
            <a:r>
              <a:rPr lang="en-GB" sz="2200" dirty="0" smtClean="0"/>
              <a:t>applications,</a:t>
            </a:r>
          </a:p>
          <a:p>
            <a:pPr lvl="1" algn="just"/>
            <a:r>
              <a:rPr lang="en-GB" sz="2200" dirty="0" smtClean="0"/>
              <a:t>multi-channel </a:t>
            </a:r>
            <a:r>
              <a:rPr lang="en-GB" sz="2200" dirty="0"/>
              <a:t>applications like </a:t>
            </a:r>
            <a:r>
              <a:rPr lang="en-GB" sz="2200" dirty="0" smtClean="0"/>
              <a:t>FTP</a:t>
            </a:r>
            <a:r>
              <a:rPr lang="en-GB" sz="2200" dirty="0"/>
              <a:t>;</a:t>
            </a:r>
            <a:endParaRPr lang="en-GB" sz="2200" dirty="0" smtClean="0"/>
          </a:p>
          <a:p>
            <a:pPr algn="just"/>
            <a:endParaRPr lang="en-GB" dirty="0"/>
          </a:p>
        </p:txBody>
      </p:sp>
    </p:spTree>
    <p:extLst>
      <p:ext uri="{BB962C8B-B14F-4D97-AF65-F5344CB8AC3E}">
        <p14:creationId xmlns:p14="http://schemas.microsoft.com/office/powerpoint/2010/main" val="41513748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Context-based access control </a:t>
            </a:r>
            <a:endParaRPr lang="en-US" dirty="0"/>
          </a:p>
        </p:txBody>
      </p:sp>
      <p:sp>
        <p:nvSpPr>
          <p:cNvPr id="3" name="Content Placeholder 2"/>
          <p:cNvSpPr>
            <a:spLocks noGrp="1"/>
          </p:cNvSpPr>
          <p:nvPr>
            <p:ph sz="quarter" idx="1"/>
          </p:nvPr>
        </p:nvSpPr>
        <p:spPr/>
        <p:txBody>
          <a:bodyPr>
            <a:normAutofit fontScale="92500" lnSpcReduction="20000"/>
          </a:bodyPr>
          <a:lstStyle/>
          <a:p>
            <a:pPr algn="just"/>
            <a:endParaRPr lang="en-GB" dirty="0" smtClean="0"/>
          </a:p>
          <a:p>
            <a:pPr algn="just"/>
            <a:r>
              <a:rPr lang="en-GB" dirty="0" smtClean="0"/>
              <a:t>Most </a:t>
            </a:r>
            <a:r>
              <a:rPr lang="en-GB" dirty="0"/>
              <a:t>of the multimedia protocols as well as some other protocols such as FTP or RPC, involve multiple control channels. </a:t>
            </a:r>
          </a:p>
          <a:p>
            <a:pPr algn="just"/>
            <a:endParaRPr lang="en-GB" dirty="0"/>
          </a:p>
          <a:p>
            <a:pPr algn="just"/>
            <a:r>
              <a:rPr lang="en-GB" dirty="0"/>
              <a:t>It can work in intranets, extranets as well as internets</a:t>
            </a:r>
            <a:r>
              <a:rPr lang="en-GB" dirty="0" smtClean="0"/>
              <a:t>.</a:t>
            </a:r>
          </a:p>
          <a:p>
            <a:pPr algn="just"/>
            <a:endParaRPr lang="en-GB" dirty="0"/>
          </a:p>
          <a:p>
            <a:pPr algn="just"/>
            <a:r>
              <a:rPr lang="en-GB" dirty="0"/>
              <a:t>CABC allows the access based on their state information. </a:t>
            </a:r>
            <a:endParaRPr lang="en-GB" dirty="0" smtClean="0"/>
          </a:p>
          <a:p>
            <a:pPr algn="just"/>
            <a:endParaRPr lang="en-GB" dirty="0"/>
          </a:p>
          <a:p>
            <a:pPr algn="just"/>
            <a:r>
              <a:rPr lang="en-GB" dirty="0" smtClean="0"/>
              <a:t>It </a:t>
            </a:r>
            <a:r>
              <a:rPr lang="en-GB" dirty="0"/>
              <a:t>performs deep packet inspection and also termed as IOS firewall. </a:t>
            </a:r>
            <a:endParaRPr lang="en-GB" dirty="0" smtClean="0"/>
          </a:p>
          <a:p>
            <a:pPr algn="just"/>
            <a:endParaRPr lang="en-GB" dirty="0"/>
          </a:p>
          <a:p>
            <a:pPr algn="just"/>
            <a:r>
              <a:rPr lang="en-GB" dirty="0" smtClean="0"/>
              <a:t>With </a:t>
            </a:r>
            <a:r>
              <a:rPr lang="en-GB" dirty="0"/>
              <a:t>the help of CBAC, denial-of-service attack can be prevented and detected successfully. </a:t>
            </a:r>
            <a:endParaRPr lang="en-US" dirty="0"/>
          </a:p>
        </p:txBody>
      </p:sp>
    </p:spTree>
    <p:extLst>
      <p:ext uri="{BB962C8B-B14F-4D97-AF65-F5344CB8AC3E}">
        <p14:creationId xmlns:p14="http://schemas.microsoft.com/office/powerpoint/2010/main" val="25728383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Context-based access control </a:t>
            </a:r>
            <a:endParaRPr lang="en-US" dirty="0"/>
          </a:p>
        </p:txBody>
      </p:sp>
      <p:sp>
        <p:nvSpPr>
          <p:cNvPr id="6" name="Content Placeholder 5"/>
          <p:cNvSpPr>
            <a:spLocks noGrp="1"/>
          </p:cNvSpPr>
          <p:nvPr>
            <p:ph sz="quarter" idx="1"/>
          </p:nvPr>
        </p:nvSpPr>
        <p:spPr>
          <a:xfrm>
            <a:off x="400367" y="1371600"/>
            <a:ext cx="8229600" cy="1676400"/>
          </a:xfrm>
        </p:spPr>
        <p:txBody>
          <a:bodyPr>
            <a:normAutofit/>
          </a:bodyPr>
          <a:lstStyle/>
          <a:p>
            <a:pPr marL="0" indent="0" algn="just">
              <a:buNone/>
            </a:pPr>
            <a:r>
              <a:rPr lang="en-GB" sz="2000" dirty="0"/>
              <a:t>For example, </a:t>
            </a:r>
            <a:r>
              <a:rPr lang="en-GB" sz="2000" dirty="0" smtClean="0"/>
              <a:t>as shown </a:t>
            </a:r>
            <a:r>
              <a:rPr lang="en-GB" sz="2000" dirty="0"/>
              <a:t>in the </a:t>
            </a:r>
            <a:r>
              <a:rPr lang="en-GB" sz="2000" dirty="0" smtClean="0"/>
              <a:t>figure, </a:t>
            </a:r>
            <a:r>
              <a:rPr lang="en-GB" sz="2000" dirty="0"/>
              <a:t>when user connects to the internet, it is always through some router. Firewall software that is using CBAC can be installed in such router. When user sends some request to remote server via Internet, it has to through this router. These firewalls can permit the traffic which is originated from within the network needing protection. </a:t>
            </a:r>
            <a:endParaRPr lang="en-US" sz="2000" dirty="0"/>
          </a:p>
        </p:txBody>
      </p:sp>
      <p:pic>
        <p:nvPicPr>
          <p:cNvPr id="7" name="Picture 6"/>
          <p:cNvPicPr/>
          <p:nvPr/>
        </p:nvPicPr>
        <p:blipFill>
          <a:blip r:embed="rId2" cstate="print">
            <a:extLst>
              <a:ext uri="{28A0092B-C50C-407E-A947-70E740481C1C}">
                <a14:useLocalDpi xmlns:a14="http://schemas.microsoft.com/office/drawing/2010/main" val="0"/>
              </a:ext>
            </a:extLst>
          </a:blip>
          <a:stretch>
            <a:fillRect/>
          </a:stretch>
        </p:blipFill>
        <p:spPr>
          <a:xfrm>
            <a:off x="2057400" y="3200400"/>
            <a:ext cx="4915535" cy="1982470"/>
          </a:xfrm>
          <a:prstGeom prst="rect">
            <a:avLst/>
          </a:prstGeom>
        </p:spPr>
      </p:pic>
      <p:sp>
        <p:nvSpPr>
          <p:cNvPr id="8" name="TextBox 7"/>
          <p:cNvSpPr txBox="1"/>
          <p:nvPr/>
        </p:nvSpPr>
        <p:spPr>
          <a:xfrm>
            <a:off x="1295400" y="5627968"/>
            <a:ext cx="6096000" cy="338554"/>
          </a:xfrm>
          <a:prstGeom prst="rect">
            <a:avLst/>
          </a:prstGeom>
          <a:noFill/>
        </p:spPr>
        <p:txBody>
          <a:bodyPr wrap="square" rtlCol="0">
            <a:spAutoFit/>
          </a:bodyPr>
          <a:lstStyle/>
          <a:p>
            <a:pPr algn="ctr"/>
            <a:r>
              <a:rPr lang="en-GB" sz="1600" dirty="0"/>
              <a:t>Figure </a:t>
            </a:r>
            <a:r>
              <a:rPr lang="en-GB" sz="1600" dirty="0" smtClean="0"/>
              <a:t>V.     </a:t>
            </a:r>
            <a:r>
              <a:rPr lang="en-GB" sz="1600" dirty="0"/>
              <a:t>Context-based Access Control </a:t>
            </a:r>
            <a:endParaRPr lang="en-US" sz="1600" dirty="0"/>
          </a:p>
        </p:txBody>
      </p:sp>
    </p:spTree>
    <p:extLst>
      <p:ext uri="{BB962C8B-B14F-4D97-AF65-F5344CB8AC3E}">
        <p14:creationId xmlns:p14="http://schemas.microsoft.com/office/powerpoint/2010/main" val="23807741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State Machine security model </a:t>
            </a:r>
            <a:endParaRPr lang="en-US" dirty="0"/>
          </a:p>
        </p:txBody>
      </p:sp>
      <p:sp>
        <p:nvSpPr>
          <p:cNvPr id="3" name="Content Placeholder 2"/>
          <p:cNvSpPr>
            <a:spLocks noGrp="1"/>
          </p:cNvSpPr>
          <p:nvPr>
            <p:ph sz="quarter" idx="1"/>
          </p:nvPr>
        </p:nvSpPr>
        <p:spPr/>
        <p:txBody>
          <a:bodyPr>
            <a:normAutofit fontScale="92500" lnSpcReduction="10000"/>
          </a:bodyPr>
          <a:lstStyle/>
          <a:p>
            <a:pPr algn="just"/>
            <a:endParaRPr lang="en-GB" dirty="0" smtClean="0"/>
          </a:p>
          <a:p>
            <a:pPr algn="just"/>
            <a:r>
              <a:rPr lang="en-GB" dirty="0" smtClean="0"/>
              <a:t>Uses </a:t>
            </a:r>
            <a:r>
              <a:rPr lang="en-GB" dirty="0"/>
              <a:t>finite state machine for securing the computer systems from the malicious </a:t>
            </a:r>
            <a:r>
              <a:rPr lang="en-GB" dirty="0" smtClean="0"/>
              <a:t>attacks. </a:t>
            </a:r>
          </a:p>
          <a:p>
            <a:pPr algn="just"/>
            <a:endParaRPr lang="en-GB" dirty="0"/>
          </a:p>
          <a:p>
            <a:pPr algn="just"/>
            <a:r>
              <a:rPr lang="en-GB" dirty="0" smtClean="0"/>
              <a:t>Finite </a:t>
            </a:r>
            <a:r>
              <a:rPr lang="en-GB" dirty="0"/>
              <a:t>state machine consists of various states that define the value of the various important variables at particular point of time. </a:t>
            </a:r>
            <a:endParaRPr lang="en-GB" dirty="0" smtClean="0"/>
          </a:p>
          <a:p>
            <a:pPr algn="just"/>
            <a:endParaRPr lang="en-GB" dirty="0"/>
          </a:p>
          <a:p>
            <a:pPr algn="just"/>
            <a:r>
              <a:rPr lang="en-GB" dirty="0" smtClean="0"/>
              <a:t>Also</a:t>
            </a:r>
            <a:r>
              <a:rPr lang="en-GB" dirty="0"/>
              <a:t>, it includes transitions of the machine from one state to another state. </a:t>
            </a:r>
            <a:endParaRPr lang="en-GB" dirty="0" smtClean="0"/>
          </a:p>
          <a:p>
            <a:pPr algn="just"/>
            <a:endParaRPr lang="en-GB" dirty="0"/>
          </a:p>
          <a:p>
            <a:pPr algn="just"/>
            <a:r>
              <a:rPr lang="en-GB" dirty="0" smtClean="0"/>
              <a:t>This </a:t>
            </a:r>
            <a:r>
              <a:rPr lang="en-GB" dirty="0"/>
              <a:t>transition is allowed only when some criteria are fulfilled or some input is given to the system. </a:t>
            </a:r>
            <a:endParaRPr lang="en-US" dirty="0"/>
          </a:p>
        </p:txBody>
      </p:sp>
    </p:spTree>
    <p:extLst>
      <p:ext uri="{BB962C8B-B14F-4D97-AF65-F5344CB8AC3E}">
        <p14:creationId xmlns:p14="http://schemas.microsoft.com/office/powerpoint/2010/main" val="3402256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State Machine security model </a:t>
            </a:r>
            <a:endParaRPr lang="en-US" dirty="0"/>
          </a:p>
        </p:txBody>
      </p:sp>
      <p:sp>
        <p:nvSpPr>
          <p:cNvPr id="3" name="Content Placeholder 2"/>
          <p:cNvSpPr>
            <a:spLocks noGrp="1"/>
          </p:cNvSpPr>
          <p:nvPr>
            <p:ph sz="quarter" idx="1"/>
          </p:nvPr>
        </p:nvSpPr>
        <p:spPr/>
        <p:txBody>
          <a:bodyPr>
            <a:normAutofit fontScale="85000" lnSpcReduction="20000"/>
          </a:bodyPr>
          <a:lstStyle/>
          <a:p>
            <a:pPr algn="just"/>
            <a:endParaRPr lang="en-GB" dirty="0" smtClean="0"/>
          </a:p>
          <a:p>
            <a:pPr algn="just"/>
            <a:r>
              <a:rPr lang="en-GB" dirty="0" smtClean="0"/>
              <a:t>When </a:t>
            </a:r>
            <a:r>
              <a:rPr lang="en-GB" dirty="0"/>
              <a:t>finite state machines are used in security models, first we need to find out states that are safe and secure. </a:t>
            </a:r>
            <a:endParaRPr lang="en-GB" dirty="0" smtClean="0"/>
          </a:p>
          <a:p>
            <a:pPr algn="just"/>
            <a:endParaRPr lang="en-GB" dirty="0"/>
          </a:p>
          <a:p>
            <a:pPr algn="just"/>
            <a:r>
              <a:rPr lang="en-GB" dirty="0" smtClean="0"/>
              <a:t>When </a:t>
            </a:r>
            <a:r>
              <a:rPr lang="en-GB" dirty="0"/>
              <a:t>system transits from one state to another state security manager also has to take care that it preserves this secure state. </a:t>
            </a:r>
            <a:endParaRPr lang="en-GB" dirty="0" smtClean="0"/>
          </a:p>
          <a:p>
            <a:pPr algn="just"/>
            <a:endParaRPr lang="en-GB" dirty="0"/>
          </a:p>
          <a:p>
            <a:pPr algn="just"/>
            <a:r>
              <a:rPr lang="en-GB" dirty="0"/>
              <a:t>T</a:t>
            </a:r>
            <a:r>
              <a:rPr lang="en-GB" dirty="0" smtClean="0"/>
              <a:t>his </a:t>
            </a:r>
            <a:r>
              <a:rPr lang="en-GB" dirty="0"/>
              <a:t>model continuously check for the system to not to fall into insecure state. </a:t>
            </a:r>
            <a:endParaRPr lang="en-GB" dirty="0" smtClean="0"/>
          </a:p>
          <a:p>
            <a:pPr algn="just"/>
            <a:endParaRPr lang="en-GB" dirty="0"/>
          </a:p>
          <a:p>
            <a:pPr algn="just"/>
            <a:r>
              <a:rPr lang="en-GB" dirty="0" smtClean="0"/>
              <a:t>The </a:t>
            </a:r>
            <a:r>
              <a:rPr lang="en-GB" dirty="0"/>
              <a:t>state machine concept serves as the basis of many security models. </a:t>
            </a:r>
            <a:endParaRPr lang="en-GB" dirty="0" smtClean="0"/>
          </a:p>
          <a:p>
            <a:pPr algn="just"/>
            <a:endParaRPr lang="en-GB" dirty="0"/>
          </a:p>
          <a:p>
            <a:pPr algn="just"/>
            <a:r>
              <a:rPr lang="en-GB" dirty="0" smtClean="0"/>
              <a:t>The </a:t>
            </a:r>
            <a:r>
              <a:rPr lang="en-GB" dirty="0"/>
              <a:t>model is valued for knowing in what state the system will reside. </a:t>
            </a:r>
            <a:endParaRPr lang="en-US" dirty="0"/>
          </a:p>
        </p:txBody>
      </p:sp>
    </p:spTree>
    <p:extLst>
      <p:ext uri="{BB962C8B-B14F-4D97-AF65-F5344CB8AC3E}">
        <p14:creationId xmlns:p14="http://schemas.microsoft.com/office/powerpoint/2010/main" val="24453255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State Machine security model </a:t>
            </a:r>
            <a:endParaRPr lang="en-US" dirty="0"/>
          </a:p>
        </p:txBody>
      </p:sp>
      <p:sp>
        <p:nvSpPr>
          <p:cNvPr id="3" name="Content Placeholder 2"/>
          <p:cNvSpPr>
            <a:spLocks noGrp="1"/>
          </p:cNvSpPr>
          <p:nvPr>
            <p:ph sz="quarter" idx="1"/>
          </p:nvPr>
        </p:nvSpPr>
        <p:spPr>
          <a:xfrm>
            <a:off x="457200" y="1219200"/>
            <a:ext cx="8229600" cy="1600200"/>
          </a:xfrm>
        </p:spPr>
        <p:txBody>
          <a:bodyPr>
            <a:normAutofit/>
          </a:bodyPr>
          <a:lstStyle/>
          <a:p>
            <a:pPr marL="0" indent="0" algn="just">
              <a:buNone/>
            </a:pPr>
            <a:endParaRPr lang="en-GB" sz="2000" dirty="0"/>
          </a:p>
          <a:p>
            <a:pPr marL="0" indent="0" algn="just">
              <a:buNone/>
            </a:pPr>
            <a:r>
              <a:rPr lang="en-GB" sz="2000" dirty="0" smtClean="0"/>
              <a:t>For </a:t>
            </a:r>
            <a:r>
              <a:rPr lang="en-GB" sz="2000" dirty="0"/>
              <a:t>example, electric button has two states as ON and OFF with the input of pressing the button. Button goes to another state from ON to OFF after input event is occurred. Figure </a:t>
            </a:r>
            <a:r>
              <a:rPr lang="en-GB" sz="2000" dirty="0" smtClean="0"/>
              <a:t>shows </a:t>
            </a:r>
            <a:r>
              <a:rPr lang="en-GB" sz="2000" dirty="0"/>
              <a:t>typical state machine diagram.</a:t>
            </a:r>
            <a:endParaRPr lang="en-US" sz="2000" dirty="0"/>
          </a:p>
          <a:p>
            <a:pPr marL="0" indent="0" algn="just">
              <a:buNone/>
            </a:pPr>
            <a:endParaRPr lang="en-US" sz="2000" dirty="0"/>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2867891" y="2971800"/>
            <a:ext cx="3048000" cy="2558733"/>
          </a:xfrm>
          <a:prstGeom prst="rect">
            <a:avLst/>
          </a:prstGeom>
        </p:spPr>
      </p:pic>
      <p:sp>
        <p:nvSpPr>
          <p:cNvPr id="5" name="TextBox 4"/>
          <p:cNvSpPr txBox="1"/>
          <p:nvPr/>
        </p:nvSpPr>
        <p:spPr>
          <a:xfrm>
            <a:off x="2143991" y="5715000"/>
            <a:ext cx="4495800" cy="369332"/>
          </a:xfrm>
          <a:prstGeom prst="rect">
            <a:avLst/>
          </a:prstGeom>
          <a:noFill/>
        </p:spPr>
        <p:txBody>
          <a:bodyPr wrap="square" rtlCol="0">
            <a:spAutoFit/>
          </a:bodyPr>
          <a:lstStyle/>
          <a:p>
            <a:pPr algn="ctr"/>
            <a:r>
              <a:rPr lang="en-GB" dirty="0"/>
              <a:t>Figure </a:t>
            </a:r>
            <a:r>
              <a:rPr lang="en-GB" dirty="0" smtClean="0"/>
              <a:t>VI.  State </a:t>
            </a:r>
            <a:r>
              <a:rPr lang="en-GB" dirty="0"/>
              <a:t>Machine </a:t>
            </a:r>
            <a:r>
              <a:rPr lang="en-GB" dirty="0" smtClean="0"/>
              <a:t>Diagram</a:t>
            </a:r>
            <a:endParaRPr lang="en-US" dirty="0"/>
          </a:p>
        </p:txBody>
      </p:sp>
    </p:spTree>
    <p:extLst>
      <p:ext uri="{BB962C8B-B14F-4D97-AF65-F5344CB8AC3E}">
        <p14:creationId xmlns:p14="http://schemas.microsoft.com/office/powerpoint/2010/main" val="41730671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Information </a:t>
            </a:r>
            <a:r>
              <a:rPr lang="en-GB" dirty="0" smtClean="0"/>
              <a:t>Flow </a:t>
            </a:r>
            <a:r>
              <a:rPr lang="en-GB" dirty="0"/>
              <a:t>model </a:t>
            </a:r>
            <a:endParaRPr lang="en-US" dirty="0"/>
          </a:p>
        </p:txBody>
      </p:sp>
      <p:sp>
        <p:nvSpPr>
          <p:cNvPr id="3" name="Content Placeholder 2"/>
          <p:cNvSpPr>
            <a:spLocks noGrp="1"/>
          </p:cNvSpPr>
          <p:nvPr>
            <p:ph sz="quarter" idx="1"/>
          </p:nvPr>
        </p:nvSpPr>
        <p:spPr/>
        <p:txBody>
          <a:bodyPr>
            <a:noAutofit/>
          </a:bodyPr>
          <a:lstStyle/>
          <a:p>
            <a:pPr algn="just"/>
            <a:endParaRPr lang="en-GB" sz="2100" dirty="0" smtClean="0"/>
          </a:p>
          <a:p>
            <a:pPr algn="just"/>
            <a:r>
              <a:rPr lang="en-GB" sz="2100" dirty="0"/>
              <a:t>U</a:t>
            </a:r>
            <a:r>
              <a:rPr lang="en-GB" sz="2100" dirty="0" smtClean="0"/>
              <a:t>sed </a:t>
            </a:r>
            <a:r>
              <a:rPr lang="en-GB" sz="2100" dirty="0"/>
              <a:t>to secure the systems from unauthorized accessed and </a:t>
            </a:r>
            <a:r>
              <a:rPr lang="en-GB" sz="2100" dirty="0" smtClean="0"/>
              <a:t>attacks. </a:t>
            </a:r>
          </a:p>
          <a:p>
            <a:pPr algn="just"/>
            <a:endParaRPr lang="en-GB" sz="2100" dirty="0"/>
          </a:p>
          <a:p>
            <a:pPr algn="just"/>
            <a:r>
              <a:rPr lang="en-GB" sz="2100" dirty="0" smtClean="0"/>
              <a:t>It </a:t>
            </a:r>
            <a:r>
              <a:rPr lang="en-GB" sz="2100" dirty="0"/>
              <a:t>is </a:t>
            </a:r>
            <a:r>
              <a:rPr lang="en-GB" sz="2100" dirty="0" smtClean="0"/>
              <a:t>a </a:t>
            </a:r>
            <a:r>
              <a:rPr lang="en-GB" sz="2100" dirty="0"/>
              <a:t>slight extension of the state machine model. </a:t>
            </a:r>
            <a:endParaRPr lang="en-GB" sz="2100" dirty="0" smtClean="0"/>
          </a:p>
          <a:p>
            <a:pPr marL="0" indent="0" algn="just">
              <a:buNone/>
            </a:pPr>
            <a:endParaRPr lang="en-GB" sz="2100" dirty="0"/>
          </a:p>
          <a:p>
            <a:pPr algn="just"/>
            <a:r>
              <a:rPr lang="en-GB" sz="2100" dirty="0" smtClean="0"/>
              <a:t>It </a:t>
            </a:r>
            <a:r>
              <a:rPr lang="en-GB" sz="2100" dirty="0"/>
              <a:t>consists of objects, state machines, state transitions and lattice. </a:t>
            </a:r>
            <a:endParaRPr lang="en-US" sz="2100" dirty="0"/>
          </a:p>
          <a:p>
            <a:pPr algn="just"/>
            <a:endParaRPr lang="en-US" sz="2100" dirty="0" smtClean="0"/>
          </a:p>
          <a:p>
            <a:pPr algn="just"/>
            <a:r>
              <a:rPr lang="en-GB" sz="2100" dirty="0"/>
              <a:t>Main objective of information flow model is to control the information flow originating from one state and directed to another state. </a:t>
            </a:r>
            <a:endParaRPr lang="en-GB" sz="2100" dirty="0" smtClean="0"/>
          </a:p>
          <a:p>
            <a:pPr algn="just"/>
            <a:endParaRPr lang="en-GB" sz="2100" dirty="0"/>
          </a:p>
          <a:p>
            <a:pPr algn="just"/>
            <a:r>
              <a:rPr lang="en-GB" sz="2100" dirty="0" smtClean="0"/>
              <a:t>To </a:t>
            </a:r>
            <a:r>
              <a:rPr lang="en-GB" sz="2100" dirty="0"/>
              <a:t>achieve this constraints are employed over the flow of information in terms of guards. </a:t>
            </a:r>
            <a:endParaRPr lang="en-GB" sz="2100" dirty="0" smtClean="0"/>
          </a:p>
          <a:p>
            <a:pPr algn="just"/>
            <a:endParaRPr lang="en-GB" sz="2100" dirty="0"/>
          </a:p>
        </p:txBody>
      </p:sp>
    </p:spTree>
    <p:extLst>
      <p:ext uri="{BB962C8B-B14F-4D97-AF65-F5344CB8AC3E}">
        <p14:creationId xmlns:p14="http://schemas.microsoft.com/office/powerpoint/2010/main" val="1905823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Introduction</a:t>
            </a:r>
            <a:endParaRPr lang="en-US" dirty="0"/>
          </a:p>
        </p:txBody>
      </p:sp>
      <p:sp>
        <p:nvSpPr>
          <p:cNvPr id="3" name="Content Placeholder 2"/>
          <p:cNvSpPr>
            <a:spLocks noGrp="1"/>
          </p:cNvSpPr>
          <p:nvPr>
            <p:ph sz="quarter" idx="1"/>
          </p:nvPr>
        </p:nvSpPr>
        <p:spPr/>
        <p:txBody>
          <a:bodyPr>
            <a:normAutofit fontScale="70000" lnSpcReduction="20000"/>
          </a:bodyPr>
          <a:lstStyle/>
          <a:p>
            <a:pPr lvl="0" algn="just"/>
            <a:endParaRPr lang="en-GB" dirty="0" smtClean="0"/>
          </a:p>
          <a:p>
            <a:pPr marL="0" indent="0" algn="just">
              <a:buNone/>
            </a:pPr>
            <a:r>
              <a:rPr lang="en-GB" dirty="0"/>
              <a:t>These entities are given as follows-</a:t>
            </a:r>
            <a:endParaRPr lang="en-US" dirty="0"/>
          </a:p>
          <a:p>
            <a:pPr lvl="0" algn="just"/>
            <a:endParaRPr lang="en-GB" dirty="0" smtClean="0"/>
          </a:p>
          <a:p>
            <a:pPr lvl="0" algn="just"/>
            <a:r>
              <a:rPr lang="en-GB" dirty="0" smtClean="0"/>
              <a:t>Subjects: </a:t>
            </a:r>
            <a:r>
              <a:rPr lang="en-GB" dirty="0"/>
              <a:t>agents that interact with the </a:t>
            </a:r>
            <a:r>
              <a:rPr lang="en-GB" dirty="0" smtClean="0"/>
              <a:t>system, e.g., </a:t>
            </a:r>
            <a:r>
              <a:rPr lang="en-GB" dirty="0"/>
              <a:t>end user or internal employee of the </a:t>
            </a:r>
            <a:r>
              <a:rPr lang="en-GB" dirty="0" smtClean="0"/>
              <a:t>organization.</a:t>
            </a:r>
          </a:p>
          <a:p>
            <a:pPr lvl="0" algn="just"/>
            <a:endParaRPr lang="en-US" dirty="0"/>
          </a:p>
          <a:p>
            <a:pPr lvl="0" algn="just"/>
            <a:r>
              <a:rPr lang="en-GB" dirty="0"/>
              <a:t>Objects: </a:t>
            </a:r>
            <a:r>
              <a:rPr lang="en-GB" dirty="0" smtClean="0"/>
              <a:t>entity </a:t>
            </a:r>
            <a:r>
              <a:rPr lang="en-GB" dirty="0"/>
              <a:t>which is to be protected from the inside or outside attack. </a:t>
            </a:r>
            <a:r>
              <a:rPr lang="en-GB" dirty="0" smtClean="0"/>
              <a:t>e.g., user </a:t>
            </a:r>
            <a:r>
              <a:rPr lang="en-GB" dirty="0"/>
              <a:t>credentials or application code or any top secret file</a:t>
            </a:r>
            <a:r>
              <a:rPr lang="en-GB" dirty="0" smtClean="0"/>
              <a:t>.</a:t>
            </a:r>
          </a:p>
          <a:p>
            <a:pPr lvl="0" algn="just"/>
            <a:endParaRPr lang="en-US" dirty="0"/>
          </a:p>
          <a:p>
            <a:pPr lvl="0" algn="just"/>
            <a:r>
              <a:rPr lang="en-GB" dirty="0"/>
              <a:t>Actions: </a:t>
            </a:r>
            <a:r>
              <a:rPr lang="en-GB" dirty="0" smtClean="0"/>
              <a:t>the </a:t>
            </a:r>
            <a:r>
              <a:rPr lang="en-GB" dirty="0"/>
              <a:t>operations that are related with the objects like reading the contents of the file or accessing the database </a:t>
            </a:r>
            <a:r>
              <a:rPr lang="en-GB" dirty="0" smtClean="0"/>
              <a:t>system.</a:t>
            </a:r>
          </a:p>
          <a:p>
            <a:pPr lvl="0" algn="just"/>
            <a:endParaRPr lang="en-US" dirty="0"/>
          </a:p>
          <a:p>
            <a:pPr lvl="0" algn="just"/>
            <a:r>
              <a:rPr lang="en-GB" dirty="0"/>
              <a:t>Permissions: It maps the subjects, objects and actions stating that which operation is allowed on which objects by which subjects</a:t>
            </a:r>
            <a:r>
              <a:rPr lang="en-GB" dirty="0" smtClean="0"/>
              <a:t>.</a:t>
            </a:r>
          </a:p>
          <a:p>
            <a:pPr lvl="0" algn="just"/>
            <a:endParaRPr lang="en-US" dirty="0"/>
          </a:p>
          <a:p>
            <a:pPr lvl="0" algn="just"/>
            <a:r>
              <a:rPr lang="en-GB" dirty="0"/>
              <a:t>Protections:  </a:t>
            </a:r>
            <a:r>
              <a:rPr lang="en-GB" dirty="0" smtClean="0"/>
              <a:t>security </a:t>
            </a:r>
            <a:r>
              <a:rPr lang="en-GB" dirty="0"/>
              <a:t>rules that ensure the achievement of security policies like confidentiality, authentications, integrity, access control etc.</a:t>
            </a:r>
            <a:endParaRPr lang="en-US" dirty="0"/>
          </a:p>
          <a:p>
            <a:endParaRPr lang="en-US" dirty="0"/>
          </a:p>
        </p:txBody>
      </p:sp>
    </p:spTree>
    <p:extLst>
      <p:ext uri="{BB962C8B-B14F-4D97-AF65-F5344CB8AC3E}">
        <p14:creationId xmlns:p14="http://schemas.microsoft.com/office/powerpoint/2010/main" val="40469563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Information Flow model </a:t>
            </a:r>
            <a:endParaRPr lang="en-US" dirty="0"/>
          </a:p>
        </p:txBody>
      </p:sp>
      <p:sp>
        <p:nvSpPr>
          <p:cNvPr id="3" name="Content Placeholder 2"/>
          <p:cNvSpPr>
            <a:spLocks noGrp="1"/>
          </p:cNvSpPr>
          <p:nvPr>
            <p:ph sz="quarter" idx="1"/>
          </p:nvPr>
        </p:nvSpPr>
        <p:spPr>
          <a:xfrm>
            <a:off x="457200" y="1447800"/>
            <a:ext cx="8229600" cy="1828800"/>
          </a:xfrm>
        </p:spPr>
        <p:txBody>
          <a:bodyPr/>
          <a:lstStyle/>
          <a:p>
            <a:pPr marL="0" indent="0" algn="just">
              <a:buNone/>
            </a:pPr>
            <a:r>
              <a:rPr lang="en-GB" sz="2000" dirty="0" smtClean="0"/>
              <a:t>The figure shows </a:t>
            </a:r>
            <a:r>
              <a:rPr lang="en-GB" sz="2000" dirty="0"/>
              <a:t>the information flow model diagrammatically. For example, security level is assigned to each and every subject and object. Accordingly their states are fixed at particular point of time. And guards are used on the basis of security level of requesting subject and security level of requested object. </a:t>
            </a:r>
            <a:endParaRPr lang="en-US" sz="2000" dirty="0"/>
          </a:p>
          <a:p>
            <a:endParaRPr lang="en-US" dirty="0"/>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2057400" y="3401290"/>
            <a:ext cx="4953000" cy="1704110"/>
          </a:xfrm>
          <a:prstGeom prst="rect">
            <a:avLst/>
          </a:prstGeom>
        </p:spPr>
      </p:pic>
      <p:sp>
        <p:nvSpPr>
          <p:cNvPr id="5" name="TextBox 4"/>
          <p:cNvSpPr txBox="1"/>
          <p:nvPr/>
        </p:nvSpPr>
        <p:spPr>
          <a:xfrm>
            <a:off x="2057400" y="5486400"/>
            <a:ext cx="5105400" cy="338554"/>
          </a:xfrm>
          <a:prstGeom prst="rect">
            <a:avLst/>
          </a:prstGeom>
          <a:noFill/>
        </p:spPr>
        <p:txBody>
          <a:bodyPr wrap="square" rtlCol="0">
            <a:spAutoFit/>
          </a:bodyPr>
          <a:lstStyle/>
          <a:p>
            <a:pPr algn="ctr"/>
            <a:r>
              <a:rPr lang="en-GB" sz="1600" dirty="0"/>
              <a:t>Figure </a:t>
            </a:r>
            <a:r>
              <a:rPr lang="en-GB" sz="1600" dirty="0"/>
              <a:t> </a:t>
            </a:r>
            <a:r>
              <a:rPr lang="en-GB" sz="1600" dirty="0" smtClean="0"/>
              <a:t>VII    </a:t>
            </a:r>
            <a:r>
              <a:rPr lang="en-GB" sz="1600" dirty="0"/>
              <a:t>Information Flow </a:t>
            </a:r>
            <a:r>
              <a:rPr lang="en-GB" sz="1600" dirty="0" smtClean="0"/>
              <a:t>Model</a:t>
            </a:r>
            <a:endParaRPr lang="en-US" sz="1600" dirty="0"/>
          </a:p>
        </p:txBody>
      </p:sp>
    </p:spTree>
    <p:extLst>
      <p:ext uri="{BB962C8B-B14F-4D97-AF65-F5344CB8AC3E}">
        <p14:creationId xmlns:p14="http://schemas.microsoft.com/office/powerpoint/2010/main" val="5250889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Bell and </a:t>
            </a:r>
            <a:r>
              <a:rPr lang="en-GB" dirty="0" err="1" smtClean="0"/>
              <a:t>LaPadula</a:t>
            </a:r>
            <a:r>
              <a:rPr lang="en-GB" dirty="0" smtClean="0"/>
              <a:t> Model</a:t>
            </a:r>
            <a:endParaRPr lang="en-US" dirty="0"/>
          </a:p>
        </p:txBody>
      </p:sp>
      <p:sp>
        <p:nvSpPr>
          <p:cNvPr id="3" name="Content Placeholder 2"/>
          <p:cNvSpPr>
            <a:spLocks noGrp="1"/>
          </p:cNvSpPr>
          <p:nvPr>
            <p:ph sz="quarter" idx="1"/>
          </p:nvPr>
        </p:nvSpPr>
        <p:spPr/>
        <p:txBody>
          <a:bodyPr>
            <a:normAutofit fontScale="92500" lnSpcReduction="20000"/>
          </a:bodyPr>
          <a:lstStyle/>
          <a:p>
            <a:pPr algn="just"/>
            <a:endParaRPr lang="en-GB" dirty="0" smtClean="0"/>
          </a:p>
          <a:p>
            <a:pPr algn="just"/>
            <a:r>
              <a:rPr lang="en-GB" dirty="0" smtClean="0"/>
              <a:t>This </a:t>
            </a:r>
            <a:r>
              <a:rPr lang="en-GB" dirty="0"/>
              <a:t>model basically formulizes mandatory access control. </a:t>
            </a:r>
            <a:endParaRPr lang="en-GB" dirty="0" smtClean="0"/>
          </a:p>
          <a:p>
            <a:pPr marL="0" indent="0" algn="just">
              <a:buNone/>
            </a:pPr>
            <a:endParaRPr lang="en-GB" dirty="0"/>
          </a:p>
          <a:p>
            <a:pPr algn="just"/>
            <a:r>
              <a:rPr lang="en-GB" dirty="0" smtClean="0"/>
              <a:t>It </a:t>
            </a:r>
            <a:r>
              <a:rPr lang="en-GB" dirty="0"/>
              <a:t>combines DAC with MAC to ensure the enforcement of security policies. </a:t>
            </a:r>
            <a:endParaRPr lang="en-GB" dirty="0" smtClean="0"/>
          </a:p>
          <a:p>
            <a:pPr algn="just"/>
            <a:endParaRPr lang="en-GB" dirty="0" smtClean="0"/>
          </a:p>
          <a:p>
            <a:pPr algn="just"/>
            <a:r>
              <a:rPr lang="en-GB" dirty="0"/>
              <a:t>BLP works in a two states </a:t>
            </a:r>
            <a:r>
              <a:rPr lang="en-GB" dirty="0" smtClean="0"/>
              <a:t>approach-</a:t>
            </a:r>
          </a:p>
          <a:p>
            <a:pPr algn="just"/>
            <a:endParaRPr lang="en-US" dirty="0"/>
          </a:p>
          <a:p>
            <a:pPr lvl="1" algn="just"/>
            <a:r>
              <a:rPr lang="en-IN" dirty="0"/>
              <a:t>Access control matrix, D, is created </a:t>
            </a:r>
            <a:r>
              <a:rPr lang="en-IN" dirty="0" smtClean="0"/>
              <a:t>which </a:t>
            </a:r>
            <a:r>
              <a:rPr lang="en-IN" dirty="0"/>
              <a:t>works on the principle of discretionary access control. </a:t>
            </a:r>
            <a:endParaRPr lang="en-IN" dirty="0" smtClean="0"/>
          </a:p>
          <a:p>
            <a:pPr lvl="1" algn="just"/>
            <a:endParaRPr lang="en-IN" dirty="0"/>
          </a:p>
          <a:p>
            <a:pPr lvl="1" algn="just"/>
            <a:r>
              <a:rPr lang="en-IN" dirty="0" smtClean="0"/>
              <a:t>Operations </a:t>
            </a:r>
            <a:r>
              <a:rPr lang="en-IN" dirty="0"/>
              <a:t>that are carried out on the objects by the subjects are authorized by using mandatory access control. Users cannot have any control over the operations. </a:t>
            </a:r>
            <a:endParaRPr lang="en-US" dirty="0"/>
          </a:p>
        </p:txBody>
      </p:sp>
    </p:spTree>
    <p:extLst>
      <p:ext uri="{BB962C8B-B14F-4D97-AF65-F5344CB8AC3E}">
        <p14:creationId xmlns:p14="http://schemas.microsoft.com/office/powerpoint/2010/main" val="8647864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Bell and </a:t>
            </a:r>
            <a:r>
              <a:rPr lang="en-GB" dirty="0" err="1"/>
              <a:t>LaPadula</a:t>
            </a:r>
            <a:r>
              <a:rPr lang="en-GB" dirty="0"/>
              <a:t> Model</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sz="quarter" idx="1"/>
              </p:nvPr>
            </p:nvSpPr>
            <p:spPr/>
            <p:txBody>
              <a:bodyPr>
                <a:normAutofit fontScale="92500" lnSpcReduction="10000"/>
              </a:bodyPr>
              <a:lstStyle/>
              <a:p>
                <a:pPr algn="just"/>
                <a:endParaRPr lang="en-GB" dirty="0" smtClean="0"/>
              </a:p>
              <a:p>
                <a:pPr marL="0" indent="0" algn="just">
                  <a:buNone/>
                </a:pPr>
                <a:r>
                  <a:rPr lang="en-GB" dirty="0" smtClean="0"/>
                  <a:t>There </a:t>
                </a:r>
                <a:r>
                  <a:rPr lang="en-GB" dirty="0"/>
                  <a:t>are three basic rules of </a:t>
                </a:r>
                <a:r>
                  <a:rPr lang="en-GB" dirty="0" smtClean="0"/>
                  <a:t>BLP. Let </a:t>
                </a:r>
                <a:r>
                  <a:rPr lang="en-GB" dirty="0"/>
                  <a:t>L(e) be the level of entity e. </a:t>
                </a:r>
                <a:r>
                  <a:rPr lang="en-GB" dirty="0" smtClean="0"/>
                  <a:t> Three </a:t>
                </a:r>
                <a:r>
                  <a:rPr lang="en-GB" dirty="0"/>
                  <a:t>rules are as </a:t>
                </a:r>
                <a:r>
                  <a:rPr lang="en-GB" dirty="0" smtClean="0"/>
                  <a:t>follows-</a:t>
                </a:r>
              </a:p>
              <a:p>
                <a:pPr algn="just"/>
                <a:endParaRPr lang="en-US" sz="2300" dirty="0"/>
              </a:p>
              <a:p>
                <a:pPr lvl="0" algn="just"/>
                <a:r>
                  <a:rPr lang="en-IN" sz="2300" dirty="0"/>
                  <a:t>Simple-Security Rule: Subject </a:t>
                </a:r>
                <a14:m>
                  <m:oMath xmlns:m="http://schemas.openxmlformats.org/officeDocument/2006/math">
                    <m:r>
                      <a:rPr lang="en-IN" sz="2300" i="1"/>
                      <m:t>𝑠</m:t>
                    </m:r>
                  </m:oMath>
                </a14:m>
                <a:r>
                  <a:rPr lang="en-IN" sz="2300" dirty="0"/>
                  <a:t> can read the object o, if and only if, security level of s is greater than equal to security level of o. i.e. L(s) ≥ L(o</a:t>
                </a:r>
                <a:r>
                  <a:rPr lang="en-IN" sz="2300" dirty="0" smtClean="0"/>
                  <a:t>).</a:t>
                </a:r>
              </a:p>
              <a:p>
                <a:pPr lvl="0" algn="just"/>
                <a:endParaRPr lang="en-US" sz="2300" dirty="0"/>
              </a:p>
              <a:p>
                <a:pPr lvl="0" algn="just"/>
                <a:r>
                  <a:rPr lang="en-IN" sz="2300" dirty="0"/>
                  <a:t>Star-Property: Subject </a:t>
                </a:r>
                <a14:m>
                  <m:oMath xmlns:m="http://schemas.openxmlformats.org/officeDocument/2006/math">
                    <m:r>
                      <a:rPr lang="en-IN" sz="2300" i="1"/>
                      <m:t>𝑠</m:t>
                    </m:r>
                  </m:oMath>
                </a14:m>
                <a:r>
                  <a:rPr lang="en-IN" sz="2300" dirty="0"/>
                  <a:t> can write object o, if and only if, security level of s is less than equal to security level of o. i.e. L(s) ≤L(o</a:t>
                </a:r>
                <a:r>
                  <a:rPr lang="en-IN" sz="2300" dirty="0" smtClean="0"/>
                  <a:t>)</a:t>
                </a:r>
              </a:p>
              <a:p>
                <a:pPr lvl="0" algn="just"/>
                <a:endParaRPr lang="en-US" sz="2300" dirty="0"/>
              </a:p>
              <a:p>
                <a:pPr lvl="0" algn="just"/>
                <a:r>
                  <a:rPr lang="en-IN" sz="2300" dirty="0"/>
                  <a:t>Discretionary-Security Property: All the accesses or operations must be allowed only if they are comply with rules defined in access control matrix D.</a:t>
                </a:r>
                <a:endParaRPr lang="en-US" sz="2300" dirty="0"/>
              </a:p>
            </p:txBody>
          </p:sp>
        </mc:Choice>
        <mc:Fallback>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a:stretch>
                  <a:fillRect l="-1111" t="-1728" r="-2074"/>
                </a:stretch>
              </a:blipFill>
            </p:spPr>
            <p:txBody>
              <a:bodyPr/>
              <a:lstStyle/>
              <a:p>
                <a:r>
                  <a:rPr lang="en-US">
                    <a:noFill/>
                  </a:rPr>
                  <a:t> </a:t>
                </a:r>
              </a:p>
            </p:txBody>
          </p:sp>
        </mc:Fallback>
      </mc:AlternateContent>
    </p:spTree>
    <p:extLst>
      <p:ext uri="{BB962C8B-B14F-4D97-AF65-F5344CB8AC3E}">
        <p14:creationId xmlns:p14="http://schemas.microsoft.com/office/powerpoint/2010/main" val="28577852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Bell and </a:t>
            </a:r>
            <a:r>
              <a:rPr lang="en-GB" dirty="0" err="1"/>
              <a:t>LaPadula</a:t>
            </a:r>
            <a:r>
              <a:rPr lang="en-GB" dirty="0"/>
              <a:t> Model</a:t>
            </a:r>
            <a:endParaRPr lang="en-US" dirty="0"/>
          </a:p>
        </p:txBody>
      </p:sp>
      <p:sp>
        <p:nvSpPr>
          <p:cNvPr id="3" name="Content Placeholder 2"/>
          <p:cNvSpPr>
            <a:spLocks noGrp="1"/>
          </p:cNvSpPr>
          <p:nvPr>
            <p:ph sz="quarter" idx="1"/>
          </p:nvPr>
        </p:nvSpPr>
        <p:spPr>
          <a:xfrm>
            <a:off x="457200" y="1447800"/>
            <a:ext cx="8229600" cy="1828800"/>
          </a:xfrm>
        </p:spPr>
        <p:txBody>
          <a:bodyPr>
            <a:normAutofit lnSpcReduction="10000"/>
          </a:bodyPr>
          <a:lstStyle/>
          <a:p>
            <a:pPr marL="0" indent="0" algn="just">
              <a:buNone/>
            </a:pPr>
            <a:r>
              <a:rPr lang="en-GB" sz="2000" dirty="0"/>
              <a:t>According to the BLP rules, subject at security level confidential cannot read the objects at the security level secret, because to read the contents of the objects, subject has to be of greater security level (Simple-security rule). Also, subject at security level confidential cannot write the objects at the security level unclassified, because to read the contents of the objects, subject has to be of lower security level (star property). </a:t>
            </a:r>
            <a:endParaRPr lang="en-US" sz="2000" dirty="0"/>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2895600" y="3276600"/>
            <a:ext cx="3190269" cy="2590801"/>
          </a:xfrm>
          <a:prstGeom prst="rect">
            <a:avLst/>
          </a:prstGeom>
        </p:spPr>
      </p:pic>
      <p:sp>
        <p:nvSpPr>
          <p:cNvPr id="5" name="TextBox 4"/>
          <p:cNvSpPr txBox="1"/>
          <p:nvPr/>
        </p:nvSpPr>
        <p:spPr>
          <a:xfrm>
            <a:off x="2743200" y="6019800"/>
            <a:ext cx="3581400" cy="646331"/>
          </a:xfrm>
          <a:prstGeom prst="rect">
            <a:avLst/>
          </a:prstGeom>
          <a:noFill/>
        </p:spPr>
        <p:txBody>
          <a:bodyPr wrap="square" rtlCol="0">
            <a:spAutoFit/>
          </a:bodyPr>
          <a:lstStyle/>
          <a:p>
            <a:pPr algn="ctr"/>
            <a:r>
              <a:rPr lang="en-GB" dirty="0"/>
              <a:t>Figure </a:t>
            </a:r>
            <a:r>
              <a:rPr lang="en-GB" dirty="0" smtClean="0"/>
              <a:t>VIII.  Bell-</a:t>
            </a:r>
            <a:r>
              <a:rPr lang="en-GB" dirty="0" err="1" smtClean="0"/>
              <a:t>LaPadula</a:t>
            </a:r>
            <a:r>
              <a:rPr lang="en-GB" dirty="0" smtClean="0"/>
              <a:t> </a:t>
            </a:r>
            <a:r>
              <a:rPr lang="en-GB" dirty="0"/>
              <a:t>Model</a:t>
            </a:r>
            <a:endParaRPr lang="en-US" dirty="0"/>
          </a:p>
          <a:p>
            <a:endParaRPr lang="en-US" dirty="0"/>
          </a:p>
        </p:txBody>
      </p:sp>
    </p:spTree>
    <p:extLst>
      <p:ext uri="{BB962C8B-B14F-4D97-AF65-F5344CB8AC3E}">
        <p14:creationId xmlns:p14="http://schemas.microsoft.com/office/powerpoint/2010/main" val="9262428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err="1"/>
              <a:t>Biba</a:t>
            </a:r>
            <a:r>
              <a:rPr lang="en-GB" dirty="0"/>
              <a:t> Integrity model </a:t>
            </a:r>
            <a:endParaRPr lang="en-US" dirty="0"/>
          </a:p>
        </p:txBody>
      </p:sp>
      <p:sp>
        <p:nvSpPr>
          <p:cNvPr id="3" name="Content Placeholder 2"/>
          <p:cNvSpPr>
            <a:spLocks noGrp="1"/>
          </p:cNvSpPr>
          <p:nvPr>
            <p:ph sz="quarter" idx="1"/>
          </p:nvPr>
        </p:nvSpPr>
        <p:spPr/>
        <p:txBody>
          <a:bodyPr>
            <a:noAutofit/>
          </a:bodyPr>
          <a:lstStyle/>
          <a:p>
            <a:pPr marL="0" indent="0" algn="just">
              <a:buNone/>
            </a:pPr>
            <a:endParaRPr lang="en-GB" sz="2200" dirty="0" smtClean="0"/>
          </a:p>
          <a:p>
            <a:pPr algn="just"/>
            <a:r>
              <a:rPr lang="en-GB" sz="2200" dirty="0" smtClean="0"/>
              <a:t>Since </a:t>
            </a:r>
            <a:r>
              <a:rPr lang="en-GB" sz="2200" dirty="0"/>
              <a:t>BLP cannot addresses the issues related with integrity of secured information and can only provide </a:t>
            </a:r>
            <a:r>
              <a:rPr lang="en-GB" sz="2200" dirty="0" smtClean="0"/>
              <a:t>confidentiality. </a:t>
            </a:r>
          </a:p>
          <a:p>
            <a:pPr algn="just"/>
            <a:endParaRPr lang="en-GB" sz="2200" dirty="0"/>
          </a:p>
          <a:p>
            <a:pPr algn="just"/>
            <a:r>
              <a:rPr lang="en-GB" sz="2200" dirty="0" err="1" smtClean="0"/>
              <a:t>Biba</a:t>
            </a:r>
            <a:r>
              <a:rPr lang="en-GB" sz="2200" dirty="0" smtClean="0"/>
              <a:t> </a:t>
            </a:r>
            <a:r>
              <a:rPr lang="en-GB" sz="2200" dirty="0"/>
              <a:t>model assigns integrity levels to the subjects and objects involved in the system. </a:t>
            </a:r>
            <a:endParaRPr lang="en-GB" sz="2200" dirty="0" smtClean="0"/>
          </a:p>
          <a:p>
            <a:pPr algn="just"/>
            <a:endParaRPr lang="en-GB" sz="2200" dirty="0"/>
          </a:p>
          <a:p>
            <a:pPr algn="just"/>
            <a:r>
              <a:rPr lang="en-GB" sz="2200" dirty="0" smtClean="0"/>
              <a:t>Integrity </a:t>
            </a:r>
            <a:r>
              <a:rPr lang="en-GB" sz="2200" dirty="0"/>
              <a:t>level denotes the trustworthiness of entity to which it is </a:t>
            </a:r>
            <a:r>
              <a:rPr lang="en-GB" sz="2200" dirty="0" smtClean="0"/>
              <a:t>assigned</a:t>
            </a:r>
          </a:p>
          <a:p>
            <a:pPr algn="just"/>
            <a:endParaRPr lang="en-GB" sz="2200" dirty="0"/>
          </a:p>
          <a:p>
            <a:pPr algn="just"/>
            <a:r>
              <a:rPr lang="en-GB" sz="2200" dirty="0" smtClean="0"/>
              <a:t>The </a:t>
            </a:r>
            <a:r>
              <a:rPr lang="en-GB" sz="2200" dirty="0"/>
              <a:t>basic principle that is followed in </a:t>
            </a:r>
            <a:r>
              <a:rPr lang="en-GB" sz="2200" dirty="0" err="1"/>
              <a:t>Biba</a:t>
            </a:r>
            <a:r>
              <a:rPr lang="en-GB" sz="2200" dirty="0"/>
              <a:t> model is that low-integrity information should not be allowed to flow to high-integrity </a:t>
            </a:r>
            <a:r>
              <a:rPr lang="en-GB" sz="2200" dirty="0" smtClean="0"/>
              <a:t>objects</a:t>
            </a:r>
            <a:r>
              <a:rPr lang="en-GB" sz="2200" dirty="0"/>
              <a:t>.</a:t>
            </a:r>
            <a:endParaRPr lang="en-US" sz="2200" dirty="0"/>
          </a:p>
        </p:txBody>
      </p:sp>
    </p:spTree>
    <p:extLst>
      <p:ext uri="{BB962C8B-B14F-4D97-AF65-F5344CB8AC3E}">
        <p14:creationId xmlns:p14="http://schemas.microsoft.com/office/powerpoint/2010/main" val="19711929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err="1"/>
              <a:t>Biba</a:t>
            </a:r>
            <a:r>
              <a:rPr lang="en-GB" dirty="0"/>
              <a:t> Integrity model </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sz="quarter" idx="1"/>
              </p:nvPr>
            </p:nvSpPr>
            <p:spPr/>
            <p:txBody>
              <a:bodyPr>
                <a:normAutofit/>
              </a:bodyPr>
              <a:lstStyle/>
              <a:p>
                <a:pPr marL="0" indent="0" algn="just">
                  <a:buNone/>
                </a:pPr>
                <a:r>
                  <a:rPr lang="en-GB" sz="2200" dirty="0" err="1"/>
                  <a:t>Biba</a:t>
                </a:r>
                <a:r>
                  <a:rPr lang="en-GB" sz="2200" dirty="0"/>
                  <a:t> model defines some rules similar to BLP </a:t>
                </a:r>
                <a:r>
                  <a:rPr lang="en-GB" sz="2200" dirty="0" smtClean="0"/>
                  <a:t>model. Assume </a:t>
                </a:r>
                <a:r>
                  <a:rPr lang="en-GB" sz="2200" dirty="0"/>
                  <a:t>I(e) is integrity level of entity e. Following is the listing of the </a:t>
                </a:r>
                <a:r>
                  <a:rPr lang="en-GB" sz="2200" dirty="0" smtClean="0"/>
                  <a:t>rules-</a:t>
                </a:r>
              </a:p>
              <a:p>
                <a:pPr marL="0" indent="0" algn="just">
                  <a:buNone/>
                </a:pPr>
                <a:endParaRPr lang="en-US" sz="2200" dirty="0"/>
              </a:p>
              <a:p>
                <a:pPr lvl="0" algn="just"/>
                <a:r>
                  <a:rPr lang="en-IN" sz="2100" dirty="0"/>
                  <a:t>Simple-Integrity Property: It states that subject </a:t>
                </a:r>
                <a14:m>
                  <m:oMath xmlns:m="http://schemas.openxmlformats.org/officeDocument/2006/math">
                    <m:r>
                      <a:rPr lang="en-IN" sz="2100" i="1"/>
                      <m:t>𝑠</m:t>
                    </m:r>
                  </m:oMath>
                </a14:m>
                <a:r>
                  <a:rPr lang="en-IN" sz="2100" dirty="0"/>
                  <a:t> can read object o, if and only if, integrity level of s is less than equal to integrity level of o. i.e., I(s) ≤ I(o</a:t>
                </a:r>
                <a:r>
                  <a:rPr lang="en-IN" sz="2100" dirty="0" smtClean="0"/>
                  <a:t>).</a:t>
                </a:r>
              </a:p>
              <a:p>
                <a:pPr lvl="0" algn="just"/>
                <a:endParaRPr lang="en-US" sz="2100" dirty="0"/>
              </a:p>
              <a:p>
                <a:pPr lvl="0" algn="just"/>
                <a:r>
                  <a:rPr lang="en-IN" sz="2100" dirty="0"/>
                  <a:t>Integrity Star-Property: It states that subject </a:t>
                </a:r>
                <a14:m>
                  <m:oMath xmlns:m="http://schemas.openxmlformats.org/officeDocument/2006/math">
                    <m:r>
                      <a:rPr lang="en-IN" sz="2100" i="1"/>
                      <m:t>𝑠</m:t>
                    </m:r>
                  </m:oMath>
                </a14:m>
                <a:r>
                  <a:rPr lang="en-IN" sz="2100" dirty="0"/>
                  <a:t> can write object o, if and only if, integrity level of s is greater than equal to integrity level of o. </a:t>
                </a:r>
                <a:r>
                  <a:rPr lang="en-IN" sz="2100" dirty="0" err="1"/>
                  <a:t>i.e.,I</a:t>
                </a:r>
                <a:r>
                  <a:rPr lang="en-IN" sz="2100" dirty="0"/>
                  <a:t>(s) ≥ I(o</a:t>
                </a:r>
                <a:r>
                  <a:rPr lang="en-IN" sz="2100" dirty="0" smtClean="0"/>
                  <a:t>).</a:t>
                </a:r>
              </a:p>
              <a:p>
                <a:pPr lvl="0" algn="just"/>
                <a:endParaRPr lang="en-US" sz="2100" dirty="0"/>
              </a:p>
              <a:p>
                <a:pPr lvl="0" algn="just"/>
                <a:r>
                  <a:rPr lang="en-IN" sz="2100" dirty="0"/>
                  <a:t>Invocation Property: It states that a subject from below cannot request higher access; only with subjects at an equal or lower level.</a:t>
                </a:r>
                <a:endParaRPr lang="en-US" sz="2100" dirty="0"/>
              </a:p>
              <a:p>
                <a:pPr algn="just"/>
                <a:endParaRPr lang="en-US" sz="2100" dirty="0"/>
              </a:p>
            </p:txBody>
          </p:sp>
        </mc:Choice>
        <mc:Fallback>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a:stretch>
                  <a:fillRect l="-889" t="-741" r="-1852" b="-6667"/>
                </a:stretch>
              </a:blipFill>
            </p:spPr>
            <p:txBody>
              <a:bodyPr/>
              <a:lstStyle/>
              <a:p>
                <a:r>
                  <a:rPr lang="en-US">
                    <a:noFill/>
                  </a:rPr>
                  <a:t> </a:t>
                </a:r>
              </a:p>
            </p:txBody>
          </p:sp>
        </mc:Fallback>
      </mc:AlternateContent>
    </p:spTree>
    <p:extLst>
      <p:ext uri="{BB962C8B-B14F-4D97-AF65-F5344CB8AC3E}">
        <p14:creationId xmlns:p14="http://schemas.microsoft.com/office/powerpoint/2010/main" val="11221613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err="1"/>
              <a:t>Biba</a:t>
            </a:r>
            <a:r>
              <a:rPr lang="en-GB" dirty="0"/>
              <a:t> Integrity model </a:t>
            </a:r>
            <a:endParaRPr lang="en-US" dirty="0"/>
          </a:p>
        </p:txBody>
      </p:sp>
      <p:sp>
        <p:nvSpPr>
          <p:cNvPr id="3" name="Content Placeholder 2"/>
          <p:cNvSpPr>
            <a:spLocks noGrp="1"/>
          </p:cNvSpPr>
          <p:nvPr>
            <p:ph sz="quarter" idx="1"/>
          </p:nvPr>
        </p:nvSpPr>
        <p:spPr>
          <a:xfrm>
            <a:off x="457200" y="1447800"/>
            <a:ext cx="8229600" cy="1752600"/>
          </a:xfrm>
        </p:spPr>
        <p:txBody>
          <a:bodyPr>
            <a:noAutofit/>
          </a:bodyPr>
          <a:lstStyle/>
          <a:p>
            <a:pPr marL="0" indent="0" algn="just">
              <a:buNone/>
            </a:pPr>
            <a:r>
              <a:rPr lang="en-GB" sz="2000" dirty="0" smtClean="0"/>
              <a:t>The figure explains </a:t>
            </a:r>
            <a:r>
              <a:rPr lang="en-GB" sz="2000" dirty="0"/>
              <a:t>the rules involved in </a:t>
            </a:r>
            <a:r>
              <a:rPr lang="en-GB" sz="2000" dirty="0" err="1"/>
              <a:t>Biba</a:t>
            </a:r>
            <a:r>
              <a:rPr lang="en-GB" sz="2000" dirty="0"/>
              <a:t> model. Arrow direction in figure indicates the information flow between different entities. We can see from the figure that high integrity subject cannot read the low integrity object (simple-integrity property), but low integrity subject can read the high integrity object but cannot write (integrity star-property). </a:t>
            </a:r>
            <a:endParaRPr lang="en-US" sz="2000" dirty="0"/>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3124200" y="3048000"/>
            <a:ext cx="2819400" cy="2667000"/>
          </a:xfrm>
          <a:prstGeom prst="rect">
            <a:avLst/>
          </a:prstGeom>
        </p:spPr>
      </p:pic>
      <p:sp>
        <p:nvSpPr>
          <p:cNvPr id="5" name="TextBox 4"/>
          <p:cNvSpPr txBox="1"/>
          <p:nvPr/>
        </p:nvSpPr>
        <p:spPr>
          <a:xfrm>
            <a:off x="2971800" y="5835134"/>
            <a:ext cx="3505200" cy="338554"/>
          </a:xfrm>
          <a:prstGeom prst="rect">
            <a:avLst/>
          </a:prstGeom>
          <a:noFill/>
        </p:spPr>
        <p:txBody>
          <a:bodyPr wrap="square" rtlCol="0">
            <a:spAutoFit/>
          </a:bodyPr>
          <a:lstStyle/>
          <a:p>
            <a:pPr algn="ctr"/>
            <a:r>
              <a:rPr lang="en-GB" sz="1600" dirty="0"/>
              <a:t>Figure </a:t>
            </a:r>
            <a:r>
              <a:rPr lang="en-GB" sz="1600" dirty="0" smtClean="0"/>
              <a:t>IX.  </a:t>
            </a:r>
            <a:r>
              <a:rPr lang="en-GB" sz="1600" dirty="0" err="1"/>
              <a:t>Biba</a:t>
            </a:r>
            <a:r>
              <a:rPr lang="en-GB" sz="1600" dirty="0"/>
              <a:t> </a:t>
            </a:r>
            <a:r>
              <a:rPr lang="en-GB" sz="1600" dirty="0" smtClean="0"/>
              <a:t>Model</a:t>
            </a:r>
            <a:endParaRPr lang="en-US" sz="1600" dirty="0"/>
          </a:p>
        </p:txBody>
      </p:sp>
    </p:spTree>
    <p:extLst>
      <p:ext uri="{BB962C8B-B14F-4D97-AF65-F5344CB8AC3E}">
        <p14:creationId xmlns:p14="http://schemas.microsoft.com/office/powerpoint/2010/main" val="32362533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GB" dirty="0"/>
              <a:t>Low Water-Mark Mandatory Access Control Model </a:t>
            </a:r>
            <a:endParaRPr lang="en-US" dirty="0"/>
          </a:p>
        </p:txBody>
      </p:sp>
      <p:sp>
        <p:nvSpPr>
          <p:cNvPr id="3" name="Content Placeholder 2"/>
          <p:cNvSpPr>
            <a:spLocks noGrp="1"/>
          </p:cNvSpPr>
          <p:nvPr>
            <p:ph sz="quarter" idx="1"/>
          </p:nvPr>
        </p:nvSpPr>
        <p:spPr/>
        <p:txBody>
          <a:bodyPr>
            <a:noAutofit/>
          </a:bodyPr>
          <a:lstStyle/>
          <a:p>
            <a:pPr algn="just"/>
            <a:r>
              <a:rPr lang="en-GB" sz="2100" dirty="0" smtClean="0"/>
              <a:t>Mandatory </a:t>
            </a:r>
            <a:r>
              <a:rPr lang="en-GB" sz="2100" dirty="0"/>
              <a:t>access control model which preserves the integrity of the system using information flow </a:t>
            </a:r>
            <a:r>
              <a:rPr lang="en-GB" sz="2100" dirty="0" smtClean="0"/>
              <a:t>policy. </a:t>
            </a:r>
          </a:p>
          <a:p>
            <a:pPr algn="just"/>
            <a:endParaRPr lang="en-GB" sz="2100" dirty="0"/>
          </a:p>
          <a:p>
            <a:pPr algn="just"/>
            <a:r>
              <a:rPr lang="en-GB" sz="2100" dirty="0" smtClean="0"/>
              <a:t>The </a:t>
            </a:r>
            <a:r>
              <a:rPr lang="en-GB" sz="2100" dirty="0"/>
              <a:t>integrity labels can be made up of one or more than one hierarchical grades, depending on their types. </a:t>
            </a:r>
            <a:endParaRPr lang="en-GB" sz="2100" dirty="0" smtClean="0"/>
          </a:p>
          <a:p>
            <a:pPr algn="just"/>
            <a:endParaRPr lang="en-GB" sz="2100" dirty="0"/>
          </a:p>
          <a:p>
            <a:pPr algn="just"/>
            <a:r>
              <a:rPr lang="en-GB" sz="2100" dirty="0" smtClean="0"/>
              <a:t>Partial </a:t>
            </a:r>
            <a:r>
              <a:rPr lang="en-GB" sz="2100" dirty="0"/>
              <a:t>order of </a:t>
            </a:r>
            <a:r>
              <a:rPr lang="en-GB" sz="2100" dirty="0" smtClean="0"/>
              <a:t>integrity </a:t>
            </a:r>
            <a:r>
              <a:rPr lang="en-GB" sz="2100" dirty="0"/>
              <a:t>labels is created to form a lattice like </a:t>
            </a:r>
            <a:r>
              <a:rPr lang="en-GB" sz="2100" dirty="0" smtClean="0"/>
              <a:t>structure.</a:t>
            </a:r>
          </a:p>
          <a:p>
            <a:pPr algn="just"/>
            <a:endParaRPr lang="en-GB" sz="2100" dirty="0" smtClean="0"/>
          </a:p>
          <a:p>
            <a:pPr algn="just"/>
            <a:r>
              <a:rPr lang="en-GB" sz="2100" dirty="0" smtClean="0"/>
              <a:t>Edges </a:t>
            </a:r>
            <a:r>
              <a:rPr lang="en-GB" sz="2100" dirty="0"/>
              <a:t>of </a:t>
            </a:r>
            <a:r>
              <a:rPr lang="en-GB" sz="2100" dirty="0" smtClean="0"/>
              <a:t>the </a:t>
            </a:r>
            <a:r>
              <a:rPr lang="en-GB" sz="2100" dirty="0"/>
              <a:t>lattice may represent the information flow. </a:t>
            </a:r>
            <a:endParaRPr lang="en-GB" sz="2100" dirty="0" smtClean="0"/>
          </a:p>
          <a:p>
            <a:pPr algn="just"/>
            <a:endParaRPr lang="en-US" sz="2100" dirty="0"/>
          </a:p>
          <a:p>
            <a:pPr algn="just"/>
            <a:r>
              <a:rPr lang="en-GB" sz="2100" dirty="0"/>
              <a:t>Subjects are allowed to read the objects that have higher integrity label, but they can only be allowed to write the objects if it is of low integrity label. </a:t>
            </a:r>
            <a:endParaRPr lang="en-US" sz="2100" dirty="0"/>
          </a:p>
        </p:txBody>
      </p:sp>
    </p:spTree>
    <p:extLst>
      <p:ext uri="{BB962C8B-B14F-4D97-AF65-F5344CB8AC3E}">
        <p14:creationId xmlns:p14="http://schemas.microsoft.com/office/powerpoint/2010/main" val="17405266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High water-mark model</a:t>
            </a:r>
            <a:endParaRPr lang="en-US" dirty="0"/>
          </a:p>
        </p:txBody>
      </p:sp>
      <p:sp>
        <p:nvSpPr>
          <p:cNvPr id="3" name="Content Placeholder 2"/>
          <p:cNvSpPr>
            <a:spLocks noGrp="1"/>
          </p:cNvSpPr>
          <p:nvPr>
            <p:ph sz="quarter" idx="1"/>
          </p:nvPr>
        </p:nvSpPr>
        <p:spPr/>
        <p:txBody>
          <a:bodyPr>
            <a:normAutofit fontScale="85000" lnSpcReduction="20000"/>
          </a:bodyPr>
          <a:lstStyle/>
          <a:p>
            <a:pPr algn="just"/>
            <a:endParaRPr lang="en-GB" dirty="0" smtClean="0"/>
          </a:p>
          <a:p>
            <a:pPr algn="just"/>
            <a:r>
              <a:rPr lang="en-GB" dirty="0" smtClean="0"/>
              <a:t>Preserves </a:t>
            </a:r>
            <a:r>
              <a:rPr lang="en-GB" dirty="0"/>
              <a:t>the access </a:t>
            </a:r>
            <a:r>
              <a:rPr lang="en-GB" dirty="0" smtClean="0"/>
              <a:t>control.</a:t>
            </a:r>
          </a:p>
          <a:p>
            <a:pPr algn="just"/>
            <a:endParaRPr lang="en-GB" dirty="0"/>
          </a:p>
          <a:p>
            <a:pPr algn="just"/>
            <a:r>
              <a:rPr lang="en-GB" dirty="0"/>
              <a:t>S</a:t>
            </a:r>
            <a:r>
              <a:rPr lang="en-GB" dirty="0" smtClean="0"/>
              <a:t>ecurity </a:t>
            </a:r>
            <a:r>
              <a:rPr lang="en-GB" dirty="0"/>
              <a:t>level is assigned to each and every entity i.e. all subjects and objects, according to their trustworthiness and importance. </a:t>
            </a:r>
            <a:endParaRPr lang="en-GB" dirty="0" smtClean="0"/>
          </a:p>
          <a:p>
            <a:pPr algn="just"/>
            <a:endParaRPr lang="en-GB" dirty="0"/>
          </a:p>
          <a:p>
            <a:pPr algn="just"/>
            <a:r>
              <a:rPr lang="en-GB" dirty="0"/>
              <a:t>U</a:t>
            </a:r>
            <a:r>
              <a:rPr lang="en-GB" dirty="0" smtClean="0"/>
              <a:t>ser </a:t>
            </a:r>
            <a:r>
              <a:rPr lang="en-GB" dirty="0"/>
              <a:t>can open the document, file or any other object if and only if that object is having security level less than or equal to the user who is accessing that object.  </a:t>
            </a:r>
            <a:endParaRPr lang="en-GB" dirty="0" smtClean="0"/>
          </a:p>
          <a:p>
            <a:pPr algn="just"/>
            <a:endParaRPr lang="en-GB" dirty="0" smtClean="0"/>
          </a:p>
          <a:p>
            <a:pPr algn="just"/>
            <a:r>
              <a:rPr lang="en-GB" dirty="0" smtClean="0"/>
              <a:t>This </a:t>
            </a:r>
            <a:r>
              <a:rPr lang="en-GB" dirty="0"/>
              <a:t>will ensure that no other user will able to access the same object that is being currently accessed by another user. </a:t>
            </a:r>
            <a:endParaRPr lang="en-GB" dirty="0" smtClean="0"/>
          </a:p>
          <a:p>
            <a:pPr algn="just"/>
            <a:endParaRPr lang="en-GB" dirty="0"/>
          </a:p>
          <a:p>
            <a:pPr algn="just"/>
            <a:r>
              <a:rPr lang="en-GB" dirty="0" smtClean="0"/>
              <a:t>The </a:t>
            </a:r>
            <a:r>
              <a:rPr lang="en-GB" dirty="0"/>
              <a:t>practical effect of the high-water mark was a gradual movement of all objects towards the highest security level in the system. </a:t>
            </a:r>
            <a:endParaRPr lang="en-US" dirty="0"/>
          </a:p>
        </p:txBody>
      </p:sp>
    </p:spTree>
    <p:extLst>
      <p:ext uri="{BB962C8B-B14F-4D97-AF65-F5344CB8AC3E}">
        <p14:creationId xmlns:p14="http://schemas.microsoft.com/office/powerpoint/2010/main" val="9557279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Clark-Wilson security model</a:t>
            </a:r>
            <a:endParaRPr lang="en-US" dirty="0"/>
          </a:p>
        </p:txBody>
      </p:sp>
      <p:sp>
        <p:nvSpPr>
          <p:cNvPr id="3" name="Content Placeholder 2"/>
          <p:cNvSpPr>
            <a:spLocks noGrp="1"/>
          </p:cNvSpPr>
          <p:nvPr>
            <p:ph sz="quarter" idx="1"/>
          </p:nvPr>
        </p:nvSpPr>
        <p:spPr/>
        <p:txBody>
          <a:bodyPr>
            <a:normAutofit fontScale="92500" lnSpcReduction="10000"/>
          </a:bodyPr>
          <a:lstStyle/>
          <a:p>
            <a:pPr algn="just"/>
            <a:endParaRPr lang="en-GB" dirty="0" smtClean="0"/>
          </a:p>
          <a:p>
            <a:pPr algn="just"/>
            <a:r>
              <a:rPr lang="en-GB" dirty="0" smtClean="0"/>
              <a:t>It </a:t>
            </a:r>
            <a:r>
              <a:rPr lang="en-GB" dirty="0"/>
              <a:t>ensures the integrity of the information that is flowing through the organization’s </a:t>
            </a:r>
            <a:r>
              <a:rPr lang="en-GB" dirty="0" smtClean="0"/>
              <a:t>network. </a:t>
            </a:r>
          </a:p>
          <a:p>
            <a:pPr algn="just"/>
            <a:endParaRPr lang="en-GB" dirty="0"/>
          </a:p>
          <a:p>
            <a:pPr algn="just"/>
            <a:r>
              <a:rPr lang="en-GB" dirty="0" smtClean="0"/>
              <a:t>It </a:t>
            </a:r>
            <a:r>
              <a:rPr lang="en-GB" dirty="0"/>
              <a:t>ensures that no unauthorized user can access the information to modify it by any means. </a:t>
            </a:r>
            <a:endParaRPr lang="en-GB" dirty="0" smtClean="0"/>
          </a:p>
          <a:p>
            <a:pPr algn="just"/>
            <a:endParaRPr lang="en-GB" dirty="0"/>
          </a:p>
          <a:p>
            <a:pPr algn="just"/>
            <a:r>
              <a:rPr lang="en-GB" dirty="0" smtClean="0"/>
              <a:t>Integrity </a:t>
            </a:r>
            <a:r>
              <a:rPr lang="en-GB" dirty="0"/>
              <a:t>of the information ensures that system remains in consistent state after it transitions from one system to another. </a:t>
            </a:r>
            <a:endParaRPr lang="en-GB" dirty="0" smtClean="0"/>
          </a:p>
          <a:p>
            <a:pPr algn="just"/>
            <a:endParaRPr lang="en-GB" dirty="0"/>
          </a:p>
          <a:p>
            <a:pPr algn="just"/>
            <a:r>
              <a:rPr lang="en-GB" dirty="0" smtClean="0"/>
              <a:t>Clark </a:t>
            </a:r>
            <a:r>
              <a:rPr lang="en-GB" dirty="0"/>
              <a:t>Wilson model is focused in commercial business operations and not just for military and intelligence system</a:t>
            </a:r>
            <a:endParaRPr lang="en-US" dirty="0"/>
          </a:p>
        </p:txBody>
      </p:sp>
    </p:spTree>
    <p:extLst>
      <p:ext uri="{BB962C8B-B14F-4D97-AF65-F5344CB8AC3E}">
        <p14:creationId xmlns:p14="http://schemas.microsoft.com/office/powerpoint/2010/main" val="2378303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Security Principles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050875751"/>
              </p:ext>
            </p:extLst>
          </p:nvPr>
        </p:nvGraphicFramePr>
        <p:xfrm>
          <a:off x="533400" y="1447800"/>
          <a:ext cx="8077198" cy="4571998"/>
        </p:xfrm>
        <a:graphic>
          <a:graphicData uri="http://schemas.openxmlformats.org/drawingml/2006/table">
            <a:tbl>
              <a:tblPr firstRow="1" firstCol="1" bandRow="1">
                <a:tableStyleId>{85BE263C-DBD7-4A20-BB59-AAB30ACAA65A}</a:tableStyleId>
              </a:tblPr>
              <a:tblGrid>
                <a:gridCol w="1524000"/>
                <a:gridCol w="2618837"/>
                <a:gridCol w="1495963"/>
                <a:gridCol w="2438398"/>
              </a:tblGrid>
              <a:tr h="537882">
                <a:tc>
                  <a:txBody>
                    <a:bodyPr/>
                    <a:lstStyle/>
                    <a:p>
                      <a:pPr marL="0" marR="0" algn="just">
                        <a:spcBef>
                          <a:spcPts val="1000"/>
                        </a:spcBef>
                        <a:spcAft>
                          <a:spcPts val="600"/>
                        </a:spcAft>
                      </a:pPr>
                      <a:r>
                        <a:rPr lang="en-GB" sz="1400" dirty="0">
                          <a:effectLst/>
                        </a:rPr>
                        <a:t>Security Principle</a:t>
                      </a:r>
                      <a:endParaRPr lang="en-US" sz="1400" dirty="0">
                        <a:effectLst/>
                        <a:latin typeface="Calibri"/>
                        <a:ea typeface="Times New Roman"/>
                        <a:cs typeface="Times New Roman"/>
                      </a:endParaRPr>
                    </a:p>
                  </a:txBody>
                  <a:tcPr marL="68580" marR="68580" marT="0" marB="0"/>
                </a:tc>
                <a:tc>
                  <a:txBody>
                    <a:bodyPr/>
                    <a:lstStyle/>
                    <a:p>
                      <a:pPr marL="0" marR="0" algn="just">
                        <a:spcBef>
                          <a:spcPts val="1000"/>
                        </a:spcBef>
                        <a:spcAft>
                          <a:spcPts val="600"/>
                        </a:spcAft>
                      </a:pPr>
                      <a:r>
                        <a:rPr lang="en-GB" sz="1400" dirty="0">
                          <a:effectLst/>
                        </a:rPr>
                        <a:t>Description</a:t>
                      </a:r>
                      <a:endParaRPr lang="en-US" sz="1400" dirty="0">
                        <a:effectLst/>
                        <a:latin typeface="Calibri"/>
                        <a:ea typeface="Times New Roman"/>
                        <a:cs typeface="Times New Roman"/>
                      </a:endParaRPr>
                    </a:p>
                  </a:txBody>
                  <a:tcPr marL="68580" marR="68580" marT="0" marB="0"/>
                </a:tc>
                <a:tc>
                  <a:txBody>
                    <a:bodyPr/>
                    <a:lstStyle/>
                    <a:p>
                      <a:pPr marL="0" marR="0" algn="just">
                        <a:spcBef>
                          <a:spcPts val="1000"/>
                        </a:spcBef>
                        <a:spcAft>
                          <a:spcPts val="600"/>
                        </a:spcAft>
                      </a:pPr>
                      <a:r>
                        <a:rPr lang="en-GB" sz="1400">
                          <a:effectLst/>
                        </a:rPr>
                        <a:t>Compromising Attack</a:t>
                      </a:r>
                      <a:endParaRPr lang="en-US" sz="1400">
                        <a:effectLst/>
                        <a:latin typeface="Calibri"/>
                        <a:ea typeface="Times New Roman"/>
                        <a:cs typeface="Times New Roman"/>
                      </a:endParaRPr>
                    </a:p>
                  </a:txBody>
                  <a:tcPr marL="68580" marR="68580" marT="0" marB="0"/>
                </a:tc>
                <a:tc>
                  <a:txBody>
                    <a:bodyPr/>
                    <a:lstStyle/>
                    <a:p>
                      <a:pPr marL="0" marR="0" algn="just">
                        <a:spcBef>
                          <a:spcPts val="1000"/>
                        </a:spcBef>
                        <a:spcAft>
                          <a:spcPts val="600"/>
                        </a:spcAft>
                      </a:pPr>
                      <a:r>
                        <a:rPr lang="en-GB" sz="1400">
                          <a:effectLst/>
                        </a:rPr>
                        <a:t>Security Solution</a:t>
                      </a:r>
                      <a:endParaRPr lang="en-US" sz="1400">
                        <a:effectLst/>
                        <a:latin typeface="Calibri"/>
                        <a:ea typeface="Times New Roman"/>
                        <a:cs typeface="Times New Roman"/>
                      </a:endParaRPr>
                    </a:p>
                  </a:txBody>
                  <a:tcPr marL="68580" marR="68580" marT="0" marB="0"/>
                </a:tc>
              </a:tr>
              <a:tr h="1075765">
                <a:tc>
                  <a:txBody>
                    <a:bodyPr/>
                    <a:lstStyle/>
                    <a:p>
                      <a:pPr marL="0" marR="0" algn="just">
                        <a:spcBef>
                          <a:spcPts val="1000"/>
                        </a:spcBef>
                        <a:spcAft>
                          <a:spcPts val="600"/>
                        </a:spcAft>
                      </a:pPr>
                      <a:r>
                        <a:rPr lang="en-GB" sz="1400" dirty="0">
                          <a:effectLst/>
                        </a:rPr>
                        <a:t>Confidentiality</a:t>
                      </a:r>
                      <a:endParaRPr lang="en-US" sz="1400" dirty="0">
                        <a:effectLst/>
                        <a:latin typeface="Calibri"/>
                        <a:ea typeface="Times New Roman"/>
                        <a:cs typeface="Times New Roman"/>
                      </a:endParaRPr>
                    </a:p>
                  </a:txBody>
                  <a:tcPr marL="68580" marR="68580" marT="0" marB="0"/>
                </a:tc>
                <a:tc>
                  <a:txBody>
                    <a:bodyPr/>
                    <a:lstStyle/>
                    <a:p>
                      <a:pPr marL="0" marR="0" algn="just">
                        <a:spcBef>
                          <a:spcPts val="1000"/>
                        </a:spcBef>
                        <a:spcAft>
                          <a:spcPts val="600"/>
                        </a:spcAft>
                      </a:pPr>
                      <a:r>
                        <a:rPr lang="en-GB" sz="1400">
                          <a:effectLst/>
                        </a:rPr>
                        <a:t>Only intended recipient must be able to access the message that has been sent secretly</a:t>
                      </a:r>
                      <a:endParaRPr lang="en-US" sz="1400">
                        <a:effectLst/>
                        <a:latin typeface="Calibri"/>
                        <a:ea typeface="Times New Roman"/>
                        <a:cs typeface="Times New Roman"/>
                      </a:endParaRPr>
                    </a:p>
                  </a:txBody>
                  <a:tcPr marL="68580" marR="68580" marT="0" marB="0"/>
                </a:tc>
                <a:tc>
                  <a:txBody>
                    <a:bodyPr/>
                    <a:lstStyle/>
                    <a:p>
                      <a:pPr marL="0" marR="0" algn="just">
                        <a:spcBef>
                          <a:spcPts val="1000"/>
                        </a:spcBef>
                        <a:spcAft>
                          <a:spcPts val="600"/>
                        </a:spcAft>
                      </a:pPr>
                      <a:r>
                        <a:rPr lang="en-GB" sz="1400">
                          <a:effectLst/>
                        </a:rPr>
                        <a:t>Interception</a:t>
                      </a:r>
                      <a:endParaRPr lang="en-US" sz="1400">
                        <a:effectLst/>
                        <a:latin typeface="Calibri"/>
                        <a:ea typeface="Times New Roman"/>
                        <a:cs typeface="Times New Roman"/>
                      </a:endParaRPr>
                    </a:p>
                  </a:txBody>
                  <a:tcPr marL="68580" marR="68580" marT="0" marB="0"/>
                </a:tc>
                <a:tc>
                  <a:txBody>
                    <a:bodyPr/>
                    <a:lstStyle/>
                    <a:p>
                      <a:pPr marL="0" marR="0" algn="just">
                        <a:spcBef>
                          <a:spcPts val="1000"/>
                        </a:spcBef>
                        <a:spcAft>
                          <a:spcPts val="600"/>
                        </a:spcAft>
                      </a:pPr>
                      <a:r>
                        <a:rPr lang="en-GB" sz="1400">
                          <a:effectLst/>
                        </a:rPr>
                        <a:t>Symmetric key algorithms like DES, AES or IDEA and Asymmetric key algorithms like RSA </a:t>
                      </a:r>
                      <a:endParaRPr lang="en-US" sz="1400">
                        <a:effectLst/>
                        <a:latin typeface="Calibri"/>
                        <a:ea typeface="Times New Roman"/>
                        <a:cs typeface="Times New Roman"/>
                      </a:endParaRPr>
                    </a:p>
                  </a:txBody>
                  <a:tcPr marL="68580" marR="68580" marT="0" marB="0"/>
                </a:tc>
              </a:tr>
              <a:tr h="537882">
                <a:tc>
                  <a:txBody>
                    <a:bodyPr/>
                    <a:lstStyle/>
                    <a:p>
                      <a:pPr marL="0" marR="0" algn="just">
                        <a:spcBef>
                          <a:spcPts val="1000"/>
                        </a:spcBef>
                        <a:spcAft>
                          <a:spcPts val="600"/>
                        </a:spcAft>
                      </a:pPr>
                      <a:r>
                        <a:rPr lang="en-GB" sz="1400">
                          <a:effectLst/>
                        </a:rPr>
                        <a:t>Integrity</a:t>
                      </a:r>
                      <a:endParaRPr lang="en-US" sz="1400">
                        <a:effectLst/>
                        <a:latin typeface="Calibri"/>
                        <a:ea typeface="Times New Roman"/>
                        <a:cs typeface="Times New Roman"/>
                      </a:endParaRPr>
                    </a:p>
                  </a:txBody>
                  <a:tcPr marL="68580" marR="68580" marT="0" marB="0"/>
                </a:tc>
                <a:tc>
                  <a:txBody>
                    <a:bodyPr/>
                    <a:lstStyle/>
                    <a:p>
                      <a:pPr marL="0" marR="0" algn="just">
                        <a:spcBef>
                          <a:spcPts val="1000"/>
                        </a:spcBef>
                        <a:spcAft>
                          <a:spcPts val="600"/>
                        </a:spcAft>
                      </a:pPr>
                      <a:r>
                        <a:rPr lang="en-GB" sz="1400">
                          <a:effectLst/>
                        </a:rPr>
                        <a:t>Contents of the message must not be altered by any means</a:t>
                      </a:r>
                      <a:endParaRPr lang="en-US" sz="1400">
                        <a:effectLst/>
                        <a:latin typeface="Calibri"/>
                        <a:ea typeface="Times New Roman"/>
                        <a:cs typeface="Times New Roman"/>
                      </a:endParaRPr>
                    </a:p>
                  </a:txBody>
                  <a:tcPr marL="68580" marR="68580" marT="0" marB="0"/>
                </a:tc>
                <a:tc>
                  <a:txBody>
                    <a:bodyPr/>
                    <a:lstStyle/>
                    <a:p>
                      <a:pPr marL="0" marR="0" algn="just">
                        <a:spcBef>
                          <a:spcPts val="1000"/>
                        </a:spcBef>
                        <a:spcAft>
                          <a:spcPts val="600"/>
                        </a:spcAft>
                      </a:pPr>
                      <a:r>
                        <a:rPr lang="en-GB" sz="1400">
                          <a:effectLst/>
                        </a:rPr>
                        <a:t>Modification</a:t>
                      </a:r>
                      <a:endParaRPr lang="en-US" sz="1400">
                        <a:effectLst/>
                        <a:latin typeface="Calibri"/>
                        <a:ea typeface="Times New Roman"/>
                        <a:cs typeface="Times New Roman"/>
                      </a:endParaRPr>
                    </a:p>
                  </a:txBody>
                  <a:tcPr marL="68580" marR="68580" marT="0" marB="0"/>
                </a:tc>
                <a:tc>
                  <a:txBody>
                    <a:bodyPr/>
                    <a:lstStyle/>
                    <a:p>
                      <a:pPr marL="0" marR="0" algn="just">
                        <a:spcBef>
                          <a:spcPts val="1000"/>
                        </a:spcBef>
                        <a:spcAft>
                          <a:spcPts val="600"/>
                        </a:spcAft>
                      </a:pPr>
                      <a:r>
                        <a:rPr lang="en-GB" sz="1400">
                          <a:effectLst/>
                        </a:rPr>
                        <a:t>Message Digest algorithms like SHA, MD5</a:t>
                      </a:r>
                      <a:endParaRPr lang="en-US" sz="1400">
                        <a:effectLst/>
                        <a:latin typeface="Calibri"/>
                        <a:ea typeface="Times New Roman"/>
                        <a:cs typeface="Times New Roman"/>
                      </a:endParaRPr>
                    </a:p>
                  </a:txBody>
                  <a:tcPr marL="68580" marR="68580" marT="0" marB="0"/>
                </a:tc>
              </a:tr>
              <a:tr h="537882">
                <a:tc>
                  <a:txBody>
                    <a:bodyPr/>
                    <a:lstStyle/>
                    <a:p>
                      <a:pPr marL="0" marR="0" algn="just">
                        <a:spcBef>
                          <a:spcPts val="1000"/>
                        </a:spcBef>
                        <a:spcAft>
                          <a:spcPts val="600"/>
                        </a:spcAft>
                      </a:pPr>
                      <a:r>
                        <a:rPr lang="en-GB" sz="1400">
                          <a:effectLst/>
                        </a:rPr>
                        <a:t>Availability</a:t>
                      </a:r>
                      <a:endParaRPr lang="en-US" sz="1400">
                        <a:effectLst/>
                        <a:latin typeface="Calibri"/>
                        <a:ea typeface="Times New Roman"/>
                        <a:cs typeface="Times New Roman"/>
                      </a:endParaRPr>
                    </a:p>
                  </a:txBody>
                  <a:tcPr marL="68580" marR="68580" marT="0" marB="0"/>
                </a:tc>
                <a:tc>
                  <a:txBody>
                    <a:bodyPr/>
                    <a:lstStyle/>
                    <a:p>
                      <a:pPr marL="0" marR="0" algn="just">
                        <a:spcBef>
                          <a:spcPts val="1000"/>
                        </a:spcBef>
                        <a:spcAft>
                          <a:spcPts val="600"/>
                        </a:spcAft>
                      </a:pPr>
                      <a:r>
                        <a:rPr lang="en-GB" sz="1400">
                          <a:effectLst/>
                        </a:rPr>
                        <a:t>Services must be available to the legitimate users for all the time</a:t>
                      </a:r>
                      <a:endParaRPr lang="en-US" sz="1400">
                        <a:effectLst/>
                        <a:latin typeface="Calibri"/>
                        <a:ea typeface="Times New Roman"/>
                        <a:cs typeface="Times New Roman"/>
                      </a:endParaRPr>
                    </a:p>
                  </a:txBody>
                  <a:tcPr marL="68580" marR="68580" marT="0" marB="0"/>
                </a:tc>
                <a:tc>
                  <a:txBody>
                    <a:bodyPr/>
                    <a:lstStyle/>
                    <a:p>
                      <a:pPr marL="0" marR="0" algn="just">
                        <a:spcBef>
                          <a:spcPts val="1000"/>
                        </a:spcBef>
                        <a:spcAft>
                          <a:spcPts val="600"/>
                        </a:spcAft>
                      </a:pPr>
                      <a:r>
                        <a:rPr lang="en-GB" sz="1400">
                          <a:effectLst/>
                        </a:rPr>
                        <a:t>Denial-of-Service</a:t>
                      </a:r>
                      <a:endParaRPr lang="en-US" sz="1400">
                        <a:effectLst/>
                        <a:latin typeface="Calibri"/>
                        <a:ea typeface="Times New Roman"/>
                        <a:cs typeface="Times New Roman"/>
                      </a:endParaRPr>
                    </a:p>
                  </a:txBody>
                  <a:tcPr marL="68580" marR="68580" marT="0" marB="0"/>
                </a:tc>
                <a:tc>
                  <a:txBody>
                    <a:bodyPr/>
                    <a:lstStyle/>
                    <a:p>
                      <a:pPr marL="0" marR="0" algn="just">
                        <a:spcBef>
                          <a:spcPts val="1000"/>
                        </a:spcBef>
                        <a:spcAft>
                          <a:spcPts val="600"/>
                        </a:spcAft>
                      </a:pPr>
                      <a:r>
                        <a:rPr lang="en-GB" sz="1400">
                          <a:effectLst/>
                        </a:rPr>
                        <a:t>Detection and prevention systems for Denial-of-service</a:t>
                      </a:r>
                      <a:endParaRPr lang="en-US" sz="1400">
                        <a:effectLst/>
                        <a:latin typeface="Calibri"/>
                        <a:ea typeface="Times New Roman"/>
                        <a:cs typeface="Times New Roman"/>
                      </a:endParaRPr>
                    </a:p>
                  </a:txBody>
                  <a:tcPr marL="68580" marR="68580" marT="0" marB="0"/>
                </a:tc>
              </a:tr>
              <a:tr h="537882">
                <a:tc>
                  <a:txBody>
                    <a:bodyPr/>
                    <a:lstStyle/>
                    <a:p>
                      <a:pPr marL="0" marR="0" algn="just">
                        <a:spcBef>
                          <a:spcPts val="1000"/>
                        </a:spcBef>
                        <a:spcAft>
                          <a:spcPts val="600"/>
                        </a:spcAft>
                      </a:pPr>
                      <a:r>
                        <a:rPr lang="en-GB" sz="1400">
                          <a:effectLst/>
                        </a:rPr>
                        <a:t>Authentication</a:t>
                      </a:r>
                      <a:endParaRPr lang="en-US" sz="1400">
                        <a:effectLst/>
                        <a:latin typeface="Calibri"/>
                        <a:ea typeface="Times New Roman"/>
                        <a:cs typeface="Times New Roman"/>
                      </a:endParaRPr>
                    </a:p>
                  </a:txBody>
                  <a:tcPr marL="68580" marR="68580" marT="0" marB="0"/>
                </a:tc>
                <a:tc>
                  <a:txBody>
                    <a:bodyPr/>
                    <a:lstStyle/>
                    <a:p>
                      <a:pPr marL="0" marR="0" algn="just">
                        <a:spcBef>
                          <a:spcPts val="1000"/>
                        </a:spcBef>
                        <a:spcAft>
                          <a:spcPts val="600"/>
                        </a:spcAft>
                      </a:pPr>
                      <a:r>
                        <a:rPr lang="en-GB" sz="1400">
                          <a:effectLst/>
                        </a:rPr>
                        <a:t>The sender of the message must be properly identified.</a:t>
                      </a:r>
                      <a:endParaRPr lang="en-US" sz="1400">
                        <a:effectLst/>
                        <a:latin typeface="Calibri"/>
                        <a:ea typeface="Times New Roman"/>
                        <a:cs typeface="Times New Roman"/>
                      </a:endParaRPr>
                    </a:p>
                  </a:txBody>
                  <a:tcPr marL="68580" marR="68580" marT="0" marB="0"/>
                </a:tc>
                <a:tc>
                  <a:txBody>
                    <a:bodyPr/>
                    <a:lstStyle/>
                    <a:p>
                      <a:pPr marL="0" marR="0" algn="just">
                        <a:spcBef>
                          <a:spcPts val="1000"/>
                        </a:spcBef>
                        <a:spcAft>
                          <a:spcPts val="600"/>
                        </a:spcAft>
                      </a:pPr>
                      <a:r>
                        <a:rPr lang="en-GB" sz="1400">
                          <a:effectLst/>
                        </a:rPr>
                        <a:t>Fabrication</a:t>
                      </a:r>
                      <a:endParaRPr lang="en-US" sz="1400">
                        <a:effectLst/>
                        <a:latin typeface="Calibri"/>
                        <a:ea typeface="Times New Roman"/>
                        <a:cs typeface="Times New Roman"/>
                      </a:endParaRPr>
                    </a:p>
                  </a:txBody>
                  <a:tcPr marL="68580" marR="68580" marT="0" marB="0"/>
                </a:tc>
                <a:tc>
                  <a:txBody>
                    <a:bodyPr/>
                    <a:lstStyle/>
                    <a:p>
                      <a:pPr marL="0" marR="0" algn="just">
                        <a:spcBef>
                          <a:spcPts val="1000"/>
                        </a:spcBef>
                        <a:spcAft>
                          <a:spcPts val="600"/>
                        </a:spcAft>
                      </a:pPr>
                      <a:r>
                        <a:rPr lang="en-GB" sz="1400">
                          <a:effectLst/>
                        </a:rPr>
                        <a:t>Digital Signatures</a:t>
                      </a:r>
                      <a:endParaRPr lang="en-US" sz="1400">
                        <a:effectLst/>
                        <a:latin typeface="Calibri"/>
                        <a:ea typeface="Times New Roman"/>
                        <a:cs typeface="Times New Roman"/>
                      </a:endParaRPr>
                    </a:p>
                  </a:txBody>
                  <a:tcPr marL="68580" marR="68580" marT="0" marB="0"/>
                </a:tc>
              </a:tr>
              <a:tr h="537882">
                <a:tc>
                  <a:txBody>
                    <a:bodyPr/>
                    <a:lstStyle/>
                    <a:p>
                      <a:pPr marL="0" marR="0" algn="just">
                        <a:spcBef>
                          <a:spcPts val="1000"/>
                        </a:spcBef>
                        <a:spcAft>
                          <a:spcPts val="600"/>
                        </a:spcAft>
                      </a:pPr>
                      <a:r>
                        <a:rPr lang="en-GB" sz="1400">
                          <a:effectLst/>
                        </a:rPr>
                        <a:t>Non-repudiation</a:t>
                      </a:r>
                      <a:endParaRPr lang="en-US" sz="1400">
                        <a:effectLst/>
                        <a:latin typeface="Calibri"/>
                        <a:ea typeface="Times New Roman"/>
                        <a:cs typeface="Times New Roman"/>
                      </a:endParaRPr>
                    </a:p>
                  </a:txBody>
                  <a:tcPr marL="68580" marR="68580" marT="0" marB="0"/>
                </a:tc>
                <a:tc>
                  <a:txBody>
                    <a:bodyPr/>
                    <a:lstStyle/>
                    <a:p>
                      <a:pPr marL="0" marR="0" algn="just">
                        <a:spcBef>
                          <a:spcPts val="1000"/>
                        </a:spcBef>
                        <a:spcAft>
                          <a:spcPts val="600"/>
                        </a:spcAft>
                      </a:pPr>
                      <a:r>
                        <a:rPr lang="en-GB" sz="1400">
                          <a:effectLst/>
                        </a:rPr>
                        <a:t>One must not refuse transmission of the message </a:t>
                      </a:r>
                      <a:endParaRPr lang="en-US" sz="1400">
                        <a:effectLst/>
                        <a:latin typeface="Calibri"/>
                        <a:ea typeface="Times New Roman"/>
                        <a:cs typeface="Times New Roman"/>
                      </a:endParaRPr>
                    </a:p>
                  </a:txBody>
                  <a:tcPr marL="68580" marR="68580" marT="0" marB="0"/>
                </a:tc>
                <a:tc>
                  <a:txBody>
                    <a:bodyPr/>
                    <a:lstStyle/>
                    <a:p>
                      <a:pPr marL="0" marR="0" algn="just">
                        <a:spcBef>
                          <a:spcPts val="1000"/>
                        </a:spcBef>
                        <a:spcAft>
                          <a:spcPts val="600"/>
                        </a:spcAft>
                      </a:pPr>
                      <a:r>
                        <a:rPr lang="en-GB" sz="1400">
                          <a:effectLst/>
                        </a:rPr>
                        <a:t>Refusal of transmission</a:t>
                      </a:r>
                      <a:endParaRPr lang="en-US" sz="1400">
                        <a:effectLst/>
                        <a:latin typeface="Calibri"/>
                        <a:ea typeface="Times New Roman"/>
                        <a:cs typeface="Times New Roman"/>
                      </a:endParaRPr>
                    </a:p>
                  </a:txBody>
                  <a:tcPr marL="68580" marR="68580" marT="0" marB="0"/>
                </a:tc>
                <a:tc>
                  <a:txBody>
                    <a:bodyPr/>
                    <a:lstStyle/>
                    <a:p>
                      <a:pPr marL="0" marR="0" algn="just">
                        <a:spcBef>
                          <a:spcPts val="1000"/>
                        </a:spcBef>
                        <a:spcAft>
                          <a:spcPts val="600"/>
                        </a:spcAft>
                      </a:pPr>
                      <a:r>
                        <a:rPr lang="en-GB" sz="1400">
                          <a:effectLst/>
                        </a:rPr>
                        <a:t>Digital Signatures</a:t>
                      </a:r>
                      <a:endParaRPr lang="en-US" sz="1400">
                        <a:effectLst/>
                        <a:latin typeface="Calibri"/>
                        <a:ea typeface="Times New Roman"/>
                        <a:cs typeface="Times New Roman"/>
                      </a:endParaRPr>
                    </a:p>
                  </a:txBody>
                  <a:tcPr marL="68580" marR="68580" marT="0" marB="0"/>
                </a:tc>
              </a:tr>
              <a:tr h="806823">
                <a:tc>
                  <a:txBody>
                    <a:bodyPr/>
                    <a:lstStyle/>
                    <a:p>
                      <a:pPr marL="0" marR="0" algn="just">
                        <a:spcBef>
                          <a:spcPts val="1000"/>
                        </a:spcBef>
                        <a:spcAft>
                          <a:spcPts val="600"/>
                        </a:spcAft>
                      </a:pPr>
                      <a:r>
                        <a:rPr lang="en-GB" sz="1400">
                          <a:effectLst/>
                        </a:rPr>
                        <a:t>Access Control </a:t>
                      </a:r>
                      <a:endParaRPr lang="en-US" sz="1400">
                        <a:effectLst/>
                        <a:latin typeface="Calibri"/>
                        <a:ea typeface="Times New Roman"/>
                        <a:cs typeface="Times New Roman"/>
                      </a:endParaRPr>
                    </a:p>
                  </a:txBody>
                  <a:tcPr marL="68580" marR="68580" marT="0" marB="0"/>
                </a:tc>
                <a:tc>
                  <a:txBody>
                    <a:bodyPr/>
                    <a:lstStyle/>
                    <a:p>
                      <a:pPr marL="0" marR="0" algn="just">
                        <a:spcBef>
                          <a:spcPts val="1000"/>
                        </a:spcBef>
                        <a:spcAft>
                          <a:spcPts val="600"/>
                        </a:spcAft>
                      </a:pPr>
                      <a:r>
                        <a:rPr lang="en-GB" sz="1400">
                          <a:effectLst/>
                        </a:rPr>
                        <a:t>Which user can access what service or object that has to be defined properly</a:t>
                      </a:r>
                      <a:endParaRPr lang="en-US" sz="1400">
                        <a:effectLst/>
                        <a:latin typeface="Calibri"/>
                        <a:ea typeface="Times New Roman"/>
                        <a:cs typeface="Times New Roman"/>
                      </a:endParaRPr>
                    </a:p>
                  </a:txBody>
                  <a:tcPr marL="68580" marR="68580" marT="0" marB="0"/>
                </a:tc>
                <a:tc>
                  <a:txBody>
                    <a:bodyPr/>
                    <a:lstStyle/>
                    <a:p>
                      <a:pPr marL="0" marR="0" algn="just">
                        <a:spcBef>
                          <a:spcPts val="1000"/>
                        </a:spcBef>
                        <a:spcAft>
                          <a:spcPts val="600"/>
                        </a:spcAft>
                      </a:pPr>
                      <a:r>
                        <a:rPr lang="en-GB" sz="1400">
                          <a:effectLst/>
                        </a:rPr>
                        <a:t>Unauthorized Access</a:t>
                      </a:r>
                      <a:endParaRPr lang="en-US" sz="1400">
                        <a:effectLst/>
                        <a:latin typeface="Calibri"/>
                        <a:ea typeface="Times New Roman"/>
                        <a:cs typeface="Times New Roman"/>
                      </a:endParaRPr>
                    </a:p>
                  </a:txBody>
                  <a:tcPr marL="68580" marR="68580" marT="0" marB="0"/>
                </a:tc>
                <a:tc>
                  <a:txBody>
                    <a:bodyPr/>
                    <a:lstStyle/>
                    <a:p>
                      <a:pPr marL="0" marR="0" algn="just">
                        <a:spcBef>
                          <a:spcPts val="1000"/>
                        </a:spcBef>
                        <a:spcAft>
                          <a:spcPts val="600"/>
                        </a:spcAft>
                      </a:pPr>
                      <a:r>
                        <a:rPr lang="en-GB" sz="1400" dirty="0">
                          <a:effectLst/>
                        </a:rPr>
                        <a:t>Access Control Matrix </a:t>
                      </a:r>
                      <a:endParaRPr lang="en-US" sz="1400" dirty="0">
                        <a:effectLst/>
                        <a:latin typeface="Calibri"/>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11444404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Clark-Wilson security model</a:t>
            </a:r>
            <a:endParaRPr lang="en-US" dirty="0"/>
          </a:p>
        </p:txBody>
      </p:sp>
      <p:sp>
        <p:nvSpPr>
          <p:cNvPr id="3" name="Content Placeholder 2"/>
          <p:cNvSpPr>
            <a:spLocks noGrp="1"/>
          </p:cNvSpPr>
          <p:nvPr>
            <p:ph sz="quarter" idx="1"/>
          </p:nvPr>
        </p:nvSpPr>
        <p:spPr/>
        <p:txBody>
          <a:bodyPr>
            <a:noAutofit/>
          </a:bodyPr>
          <a:lstStyle/>
          <a:p>
            <a:pPr marL="0" indent="0" algn="just">
              <a:buNone/>
            </a:pPr>
            <a:r>
              <a:rPr lang="en-GB" sz="2050" dirty="0" smtClean="0"/>
              <a:t>This </a:t>
            </a:r>
            <a:r>
              <a:rPr lang="en-GB" sz="2050" dirty="0"/>
              <a:t>model discusses that any commercial integrity model should posses following four </a:t>
            </a:r>
            <a:r>
              <a:rPr lang="en-GB" sz="2050" dirty="0" smtClean="0"/>
              <a:t>properties-</a:t>
            </a:r>
          </a:p>
          <a:p>
            <a:pPr marL="0" indent="0" algn="just">
              <a:buNone/>
            </a:pPr>
            <a:endParaRPr lang="en-US" sz="2050" dirty="0"/>
          </a:p>
          <a:p>
            <a:pPr lvl="0" algn="just"/>
            <a:r>
              <a:rPr lang="en-GB" sz="2050" dirty="0"/>
              <a:t>Authentication: Every user of the system must be properly authenticated by granting the access after they provide some user credentials</a:t>
            </a:r>
            <a:r>
              <a:rPr lang="en-GB" sz="2050" dirty="0" smtClean="0"/>
              <a:t>.</a:t>
            </a:r>
          </a:p>
          <a:p>
            <a:pPr lvl="0" algn="just"/>
            <a:endParaRPr lang="en-US" sz="2050" dirty="0"/>
          </a:p>
          <a:p>
            <a:pPr lvl="0" algn="just"/>
            <a:r>
              <a:rPr lang="en-GB" sz="2050" dirty="0"/>
              <a:t>Audit: All the activities, operations of the system and modifications in the data should be logged into the files for analysis purpose</a:t>
            </a:r>
            <a:r>
              <a:rPr lang="en-GB" sz="2050" dirty="0" smtClean="0"/>
              <a:t>.</a:t>
            </a:r>
          </a:p>
          <a:p>
            <a:pPr lvl="0" algn="just"/>
            <a:endParaRPr lang="en-US" sz="2050" dirty="0"/>
          </a:p>
          <a:p>
            <a:pPr lvl="0" algn="just"/>
            <a:r>
              <a:rPr lang="en-GB" sz="2050" dirty="0"/>
              <a:t>Well-formed Transaction: It refers to the fact that every transaction carried out in the system should maintain the consistency of the system. </a:t>
            </a:r>
            <a:endParaRPr lang="en-GB" sz="2050" dirty="0" smtClean="0"/>
          </a:p>
          <a:p>
            <a:pPr lvl="0" algn="just"/>
            <a:endParaRPr lang="en-US" sz="2050" dirty="0"/>
          </a:p>
          <a:p>
            <a:pPr lvl="0" algn="just"/>
            <a:r>
              <a:rPr lang="en-GB" sz="2050" dirty="0"/>
              <a:t>Separation of Duty: the user which implements the program that is associated with it and certifier of the transaction are different entities.</a:t>
            </a:r>
            <a:endParaRPr lang="en-US" sz="2050" dirty="0"/>
          </a:p>
          <a:p>
            <a:pPr algn="just"/>
            <a:endParaRPr lang="en-US" sz="2050" dirty="0"/>
          </a:p>
        </p:txBody>
      </p:sp>
    </p:spTree>
    <p:extLst>
      <p:ext uri="{BB962C8B-B14F-4D97-AF65-F5344CB8AC3E}">
        <p14:creationId xmlns:p14="http://schemas.microsoft.com/office/powerpoint/2010/main" val="22483133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GB" dirty="0"/>
              <a:t>Clark-Wilson security </a:t>
            </a:r>
            <a:r>
              <a:rPr lang="en-GB" dirty="0" smtClean="0"/>
              <a:t>model: </a:t>
            </a:r>
            <a:br>
              <a:rPr lang="en-GB" dirty="0" smtClean="0"/>
            </a:br>
            <a:r>
              <a:rPr lang="en-GB" dirty="0" err="1" smtClean="0"/>
              <a:t>Datatypes</a:t>
            </a:r>
            <a:r>
              <a:rPr lang="en-GB" dirty="0" smtClean="0"/>
              <a:t> Used</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819115737"/>
              </p:ext>
            </p:extLst>
          </p:nvPr>
        </p:nvGraphicFramePr>
        <p:xfrm>
          <a:off x="685800" y="1524000"/>
          <a:ext cx="7833360" cy="4450080"/>
        </p:xfrm>
        <a:graphic>
          <a:graphicData uri="http://schemas.openxmlformats.org/drawingml/2006/table">
            <a:tbl>
              <a:tblPr firstRow="1" firstCol="1" bandRow="1">
                <a:tableStyleId>{85BE263C-DBD7-4A20-BB59-AAB30ACAA65A}</a:tableStyleId>
              </a:tblPr>
              <a:tblGrid>
                <a:gridCol w="2517866"/>
                <a:gridCol w="5315494"/>
              </a:tblGrid>
              <a:tr h="441960">
                <a:tc>
                  <a:txBody>
                    <a:bodyPr/>
                    <a:lstStyle/>
                    <a:p>
                      <a:pPr marL="0" marR="0" algn="just">
                        <a:spcBef>
                          <a:spcPts val="1000"/>
                        </a:spcBef>
                        <a:spcAft>
                          <a:spcPts val="600"/>
                        </a:spcAft>
                      </a:pPr>
                      <a:r>
                        <a:rPr lang="en-GB" sz="2000" dirty="0">
                          <a:effectLst/>
                        </a:rPr>
                        <a:t>Data Type</a:t>
                      </a:r>
                      <a:endParaRPr lang="en-US" sz="2000" dirty="0">
                        <a:effectLst/>
                        <a:latin typeface="Calibri"/>
                        <a:ea typeface="Times New Roman"/>
                        <a:cs typeface="Times New Roman"/>
                      </a:endParaRPr>
                    </a:p>
                  </a:txBody>
                  <a:tcPr marL="68580" marR="68580" marT="0" marB="0"/>
                </a:tc>
                <a:tc>
                  <a:txBody>
                    <a:bodyPr/>
                    <a:lstStyle/>
                    <a:p>
                      <a:pPr marL="0" marR="0" algn="just">
                        <a:spcBef>
                          <a:spcPts val="1000"/>
                        </a:spcBef>
                        <a:spcAft>
                          <a:spcPts val="600"/>
                        </a:spcAft>
                      </a:pPr>
                      <a:r>
                        <a:rPr lang="en-GB" sz="2000">
                          <a:effectLst/>
                        </a:rPr>
                        <a:t>Description</a:t>
                      </a:r>
                      <a:endParaRPr lang="en-US" sz="2000">
                        <a:effectLst/>
                        <a:latin typeface="Calibri"/>
                        <a:ea typeface="Times New Roman"/>
                        <a:cs typeface="Times New Roman"/>
                      </a:endParaRPr>
                    </a:p>
                  </a:txBody>
                  <a:tcPr marL="68580" marR="68580" marT="0" marB="0"/>
                </a:tc>
              </a:tr>
              <a:tr h="883920">
                <a:tc>
                  <a:txBody>
                    <a:bodyPr/>
                    <a:lstStyle/>
                    <a:p>
                      <a:pPr marL="0" marR="0" algn="just">
                        <a:spcBef>
                          <a:spcPts val="1000"/>
                        </a:spcBef>
                        <a:spcAft>
                          <a:spcPts val="600"/>
                        </a:spcAft>
                      </a:pPr>
                      <a:r>
                        <a:rPr lang="en-GB" sz="2000">
                          <a:effectLst/>
                        </a:rPr>
                        <a:t>Constrained Data Items (CDIs)</a:t>
                      </a:r>
                      <a:endParaRPr lang="en-US" sz="2000">
                        <a:effectLst/>
                        <a:latin typeface="Calibri"/>
                        <a:ea typeface="Times New Roman"/>
                        <a:cs typeface="Times New Roman"/>
                      </a:endParaRPr>
                    </a:p>
                  </a:txBody>
                  <a:tcPr marL="68580" marR="68580" marT="0" marB="0"/>
                </a:tc>
                <a:tc>
                  <a:txBody>
                    <a:bodyPr/>
                    <a:lstStyle/>
                    <a:p>
                      <a:pPr marL="0" marR="0" algn="just">
                        <a:spcBef>
                          <a:spcPts val="1000"/>
                        </a:spcBef>
                        <a:spcAft>
                          <a:spcPts val="600"/>
                        </a:spcAft>
                      </a:pPr>
                      <a:r>
                        <a:rPr lang="en-GB" sz="2000">
                          <a:effectLst/>
                        </a:rPr>
                        <a:t>CDIs are the objects whose integrity is protected</a:t>
                      </a:r>
                      <a:endParaRPr lang="en-US" sz="2000">
                        <a:effectLst/>
                        <a:latin typeface="Calibri"/>
                        <a:ea typeface="Times New Roman"/>
                        <a:cs typeface="Times New Roman"/>
                      </a:endParaRPr>
                    </a:p>
                  </a:txBody>
                  <a:tcPr marL="68580" marR="68580" marT="0" marB="0"/>
                </a:tc>
              </a:tr>
              <a:tr h="883920">
                <a:tc>
                  <a:txBody>
                    <a:bodyPr/>
                    <a:lstStyle/>
                    <a:p>
                      <a:pPr marL="0" marR="0" algn="just">
                        <a:spcBef>
                          <a:spcPts val="1000"/>
                        </a:spcBef>
                        <a:spcAft>
                          <a:spcPts val="600"/>
                        </a:spcAft>
                      </a:pPr>
                      <a:r>
                        <a:rPr lang="en-GB" sz="2000">
                          <a:effectLst/>
                        </a:rPr>
                        <a:t>Unconstrained Data Items (UDIs)</a:t>
                      </a:r>
                      <a:endParaRPr lang="en-US" sz="2000">
                        <a:effectLst/>
                        <a:latin typeface="Calibri"/>
                        <a:ea typeface="Times New Roman"/>
                        <a:cs typeface="Times New Roman"/>
                      </a:endParaRPr>
                    </a:p>
                  </a:txBody>
                  <a:tcPr marL="68580" marR="68580" marT="0" marB="0"/>
                </a:tc>
                <a:tc>
                  <a:txBody>
                    <a:bodyPr/>
                    <a:lstStyle/>
                    <a:p>
                      <a:pPr marL="0" marR="0" algn="just">
                        <a:spcBef>
                          <a:spcPts val="1000"/>
                        </a:spcBef>
                        <a:spcAft>
                          <a:spcPts val="600"/>
                        </a:spcAft>
                      </a:pPr>
                      <a:r>
                        <a:rPr lang="en-GB" sz="2000" dirty="0">
                          <a:effectLst/>
                        </a:rPr>
                        <a:t>UDIs are objects not covered by the integrity policy</a:t>
                      </a:r>
                      <a:endParaRPr lang="en-US" sz="2000" dirty="0">
                        <a:effectLst/>
                        <a:latin typeface="Calibri"/>
                        <a:ea typeface="Times New Roman"/>
                        <a:cs typeface="Times New Roman"/>
                      </a:endParaRPr>
                    </a:p>
                  </a:txBody>
                  <a:tcPr marL="68580" marR="68580" marT="0" marB="0"/>
                </a:tc>
              </a:tr>
              <a:tr h="1325880">
                <a:tc>
                  <a:txBody>
                    <a:bodyPr/>
                    <a:lstStyle/>
                    <a:p>
                      <a:pPr marL="0" marR="0" algn="just">
                        <a:spcBef>
                          <a:spcPts val="1000"/>
                        </a:spcBef>
                        <a:spcAft>
                          <a:spcPts val="600"/>
                        </a:spcAft>
                      </a:pPr>
                      <a:r>
                        <a:rPr lang="en-GB" sz="2000" dirty="0">
                          <a:effectLst/>
                        </a:rPr>
                        <a:t>Transformation Procedures (TPs)</a:t>
                      </a:r>
                      <a:endParaRPr lang="en-US" sz="2000" dirty="0">
                        <a:effectLst/>
                        <a:latin typeface="Calibri"/>
                        <a:ea typeface="Times New Roman"/>
                        <a:cs typeface="Times New Roman"/>
                      </a:endParaRPr>
                    </a:p>
                  </a:txBody>
                  <a:tcPr marL="68580" marR="68580" marT="0" marB="0"/>
                </a:tc>
                <a:tc>
                  <a:txBody>
                    <a:bodyPr/>
                    <a:lstStyle/>
                    <a:p>
                      <a:pPr marL="0" marR="0" algn="just">
                        <a:spcBef>
                          <a:spcPts val="1000"/>
                        </a:spcBef>
                        <a:spcAft>
                          <a:spcPts val="600"/>
                        </a:spcAft>
                      </a:pPr>
                      <a:r>
                        <a:rPr lang="en-GB" sz="2000">
                          <a:effectLst/>
                        </a:rPr>
                        <a:t>TPs are the only procedures allowed to modify CDIs, or take arbitrary user input and create new CDIs. Designed to take the system from one valid state to another.</a:t>
                      </a:r>
                      <a:endParaRPr lang="en-US" sz="2000">
                        <a:effectLst/>
                        <a:latin typeface="Calibri"/>
                        <a:ea typeface="Times New Roman"/>
                        <a:cs typeface="Times New Roman"/>
                      </a:endParaRPr>
                    </a:p>
                  </a:txBody>
                  <a:tcPr marL="68580" marR="68580" marT="0" marB="0"/>
                </a:tc>
              </a:tr>
              <a:tr h="883920">
                <a:tc>
                  <a:txBody>
                    <a:bodyPr/>
                    <a:lstStyle/>
                    <a:p>
                      <a:pPr marL="0" marR="0" algn="just">
                        <a:spcBef>
                          <a:spcPts val="1000"/>
                        </a:spcBef>
                        <a:spcAft>
                          <a:spcPts val="600"/>
                        </a:spcAft>
                      </a:pPr>
                      <a:r>
                        <a:rPr lang="en-GB" sz="2000">
                          <a:effectLst/>
                        </a:rPr>
                        <a:t>Integrity Verification Procedure (IVPs)</a:t>
                      </a:r>
                      <a:endParaRPr lang="en-US" sz="2000">
                        <a:effectLst/>
                        <a:latin typeface="Calibri"/>
                        <a:ea typeface="Times New Roman"/>
                        <a:cs typeface="Times New Roman"/>
                      </a:endParaRPr>
                    </a:p>
                  </a:txBody>
                  <a:tcPr marL="68580" marR="68580" marT="0" marB="0"/>
                </a:tc>
                <a:tc>
                  <a:txBody>
                    <a:bodyPr/>
                    <a:lstStyle/>
                    <a:p>
                      <a:pPr marL="0" marR="0" algn="just">
                        <a:spcBef>
                          <a:spcPts val="1000"/>
                        </a:spcBef>
                        <a:spcAft>
                          <a:spcPts val="600"/>
                        </a:spcAft>
                      </a:pPr>
                      <a:r>
                        <a:rPr lang="en-GB" sz="2000" dirty="0">
                          <a:effectLst/>
                        </a:rPr>
                        <a:t>IVPs are procedures meant to verify maintenance of integrity of CDIs.</a:t>
                      </a:r>
                      <a:endParaRPr lang="en-US" sz="2000" dirty="0">
                        <a:effectLst/>
                        <a:latin typeface="Calibri"/>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17799875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GB" dirty="0"/>
              <a:t>Clark-Wilson security </a:t>
            </a:r>
            <a:r>
              <a:rPr lang="en-GB" dirty="0" smtClean="0"/>
              <a:t>model: </a:t>
            </a:r>
            <a:br>
              <a:rPr lang="en-GB" dirty="0" smtClean="0"/>
            </a:br>
            <a:r>
              <a:rPr lang="en-GB" dirty="0" smtClean="0"/>
              <a:t>Certification </a:t>
            </a:r>
            <a:r>
              <a:rPr lang="en-GB" dirty="0"/>
              <a:t>and Enforcement Rules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426869838"/>
              </p:ext>
            </p:extLst>
          </p:nvPr>
        </p:nvGraphicFramePr>
        <p:xfrm>
          <a:off x="685800" y="1371600"/>
          <a:ext cx="7848600" cy="4724400"/>
        </p:xfrm>
        <a:graphic>
          <a:graphicData uri="http://schemas.openxmlformats.org/drawingml/2006/table">
            <a:tbl>
              <a:tblPr firstRow="1" firstCol="1" bandRow="1">
                <a:tableStyleId>{85BE263C-DBD7-4A20-BB59-AAB30ACAA65A}</a:tableStyleId>
              </a:tblPr>
              <a:tblGrid>
                <a:gridCol w="826538"/>
                <a:gridCol w="7022062"/>
              </a:tblGrid>
              <a:tr h="393700">
                <a:tc>
                  <a:txBody>
                    <a:bodyPr/>
                    <a:lstStyle/>
                    <a:p>
                      <a:pPr marL="0" marR="0" algn="just">
                        <a:spcBef>
                          <a:spcPts val="1000"/>
                        </a:spcBef>
                        <a:spcAft>
                          <a:spcPts val="600"/>
                        </a:spcAft>
                      </a:pPr>
                      <a:r>
                        <a:rPr lang="en-GB" sz="2000" dirty="0">
                          <a:effectLst/>
                        </a:rPr>
                        <a:t>Rule</a:t>
                      </a:r>
                      <a:endParaRPr lang="en-US" sz="2000" dirty="0">
                        <a:effectLst/>
                        <a:latin typeface="Calibri"/>
                        <a:ea typeface="Times New Roman"/>
                        <a:cs typeface="Times New Roman"/>
                      </a:endParaRPr>
                    </a:p>
                  </a:txBody>
                  <a:tcPr marL="68580" marR="68580" marT="0" marB="0"/>
                </a:tc>
                <a:tc>
                  <a:txBody>
                    <a:bodyPr/>
                    <a:lstStyle/>
                    <a:p>
                      <a:pPr marL="0" marR="0" algn="just">
                        <a:spcBef>
                          <a:spcPts val="1000"/>
                        </a:spcBef>
                        <a:spcAft>
                          <a:spcPts val="600"/>
                        </a:spcAft>
                      </a:pPr>
                      <a:r>
                        <a:rPr lang="en-GB" sz="2000">
                          <a:effectLst/>
                        </a:rPr>
                        <a:t>Description</a:t>
                      </a:r>
                      <a:endParaRPr lang="en-US" sz="2000">
                        <a:effectLst/>
                        <a:latin typeface="Calibri"/>
                        <a:ea typeface="Times New Roman"/>
                        <a:cs typeface="Times New Roman"/>
                      </a:endParaRPr>
                    </a:p>
                  </a:txBody>
                  <a:tcPr marL="68580" marR="68580" marT="0" marB="0"/>
                </a:tc>
              </a:tr>
              <a:tr h="787400">
                <a:tc>
                  <a:txBody>
                    <a:bodyPr/>
                    <a:lstStyle/>
                    <a:p>
                      <a:pPr marL="0" marR="0" algn="just">
                        <a:spcBef>
                          <a:spcPts val="1000"/>
                        </a:spcBef>
                        <a:spcAft>
                          <a:spcPts val="600"/>
                        </a:spcAft>
                      </a:pPr>
                      <a:r>
                        <a:rPr lang="en-GB" sz="2000">
                          <a:effectLst/>
                        </a:rPr>
                        <a:t>C1</a:t>
                      </a:r>
                      <a:endParaRPr lang="en-US" sz="2000">
                        <a:effectLst/>
                        <a:latin typeface="Calibri"/>
                        <a:ea typeface="Times New Roman"/>
                        <a:cs typeface="Times New Roman"/>
                      </a:endParaRPr>
                    </a:p>
                  </a:txBody>
                  <a:tcPr marL="68580" marR="68580" marT="0" marB="0"/>
                </a:tc>
                <a:tc>
                  <a:txBody>
                    <a:bodyPr/>
                    <a:lstStyle/>
                    <a:p>
                      <a:pPr marL="0" marR="0" algn="just">
                        <a:spcBef>
                          <a:spcPts val="1000"/>
                        </a:spcBef>
                        <a:spcAft>
                          <a:spcPts val="600"/>
                        </a:spcAft>
                      </a:pPr>
                      <a:r>
                        <a:rPr lang="en-GB" sz="2000">
                          <a:effectLst/>
                        </a:rPr>
                        <a:t>All IVPs must ensure that CDIs are in a valid state when the IVP is run.</a:t>
                      </a:r>
                      <a:endParaRPr lang="en-US" sz="2000">
                        <a:effectLst/>
                        <a:latin typeface="Calibri"/>
                        <a:ea typeface="Times New Roman"/>
                        <a:cs typeface="Times New Roman"/>
                      </a:endParaRPr>
                    </a:p>
                  </a:txBody>
                  <a:tcPr marL="68580" marR="68580" marT="0" marB="0"/>
                </a:tc>
              </a:tr>
              <a:tr h="393700">
                <a:tc>
                  <a:txBody>
                    <a:bodyPr/>
                    <a:lstStyle/>
                    <a:p>
                      <a:pPr marL="0" marR="0" algn="just">
                        <a:spcBef>
                          <a:spcPts val="1000"/>
                        </a:spcBef>
                        <a:spcAft>
                          <a:spcPts val="600"/>
                        </a:spcAft>
                      </a:pPr>
                      <a:r>
                        <a:rPr lang="en-GB" sz="2000">
                          <a:effectLst/>
                        </a:rPr>
                        <a:t>C2</a:t>
                      </a:r>
                      <a:endParaRPr lang="en-US" sz="2000">
                        <a:effectLst/>
                        <a:latin typeface="Calibri"/>
                        <a:ea typeface="Times New Roman"/>
                        <a:cs typeface="Times New Roman"/>
                      </a:endParaRPr>
                    </a:p>
                  </a:txBody>
                  <a:tcPr marL="68580" marR="68580" marT="0" marB="0"/>
                </a:tc>
                <a:tc>
                  <a:txBody>
                    <a:bodyPr/>
                    <a:lstStyle/>
                    <a:p>
                      <a:pPr marL="0" marR="0" algn="just">
                        <a:spcBef>
                          <a:spcPts val="1000"/>
                        </a:spcBef>
                        <a:spcAft>
                          <a:spcPts val="600"/>
                        </a:spcAft>
                      </a:pPr>
                      <a:r>
                        <a:rPr lang="en-GB" sz="2000">
                          <a:effectLst/>
                        </a:rPr>
                        <a:t>All TPs must be certified as integrity-preserving.</a:t>
                      </a:r>
                      <a:endParaRPr lang="en-US" sz="2000">
                        <a:effectLst/>
                        <a:latin typeface="Calibri"/>
                        <a:ea typeface="Times New Roman"/>
                        <a:cs typeface="Times New Roman"/>
                      </a:endParaRPr>
                    </a:p>
                  </a:txBody>
                  <a:tcPr marL="68580" marR="68580" marT="0" marB="0"/>
                </a:tc>
              </a:tr>
              <a:tr h="393700">
                <a:tc>
                  <a:txBody>
                    <a:bodyPr/>
                    <a:lstStyle/>
                    <a:p>
                      <a:pPr marL="0" marR="0" algn="just">
                        <a:spcBef>
                          <a:spcPts val="1000"/>
                        </a:spcBef>
                        <a:spcAft>
                          <a:spcPts val="600"/>
                        </a:spcAft>
                      </a:pPr>
                      <a:r>
                        <a:rPr lang="en-GB" sz="2000">
                          <a:effectLst/>
                        </a:rPr>
                        <a:t>C3</a:t>
                      </a:r>
                      <a:endParaRPr lang="en-US" sz="2000">
                        <a:effectLst/>
                        <a:latin typeface="Calibri"/>
                        <a:ea typeface="Times New Roman"/>
                        <a:cs typeface="Times New Roman"/>
                      </a:endParaRPr>
                    </a:p>
                  </a:txBody>
                  <a:tcPr marL="68580" marR="68580" marT="0" marB="0"/>
                </a:tc>
                <a:tc>
                  <a:txBody>
                    <a:bodyPr/>
                    <a:lstStyle/>
                    <a:p>
                      <a:pPr marL="0" marR="0" algn="just">
                        <a:spcBef>
                          <a:spcPts val="1000"/>
                        </a:spcBef>
                        <a:spcAft>
                          <a:spcPts val="600"/>
                        </a:spcAft>
                      </a:pPr>
                      <a:r>
                        <a:rPr lang="en-GB" sz="2000">
                          <a:effectLst/>
                        </a:rPr>
                        <a:t>Assignment of TPs to users must satisfy separation of duty.</a:t>
                      </a:r>
                      <a:endParaRPr lang="en-US" sz="2000">
                        <a:effectLst/>
                        <a:latin typeface="Calibri"/>
                        <a:ea typeface="Times New Roman"/>
                        <a:cs typeface="Times New Roman"/>
                      </a:endParaRPr>
                    </a:p>
                  </a:txBody>
                  <a:tcPr marL="68580" marR="68580" marT="0" marB="0"/>
                </a:tc>
              </a:tr>
              <a:tr h="393700">
                <a:tc>
                  <a:txBody>
                    <a:bodyPr/>
                    <a:lstStyle/>
                    <a:p>
                      <a:pPr marL="0" marR="0" algn="just">
                        <a:spcBef>
                          <a:spcPts val="1000"/>
                        </a:spcBef>
                        <a:spcAft>
                          <a:spcPts val="600"/>
                        </a:spcAft>
                      </a:pPr>
                      <a:r>
                        <a:rPr lang="en-GB" sz="2000">
                          <a:effectLst/>
                        </a:rPr>
                        <a:t>C4</a:t>
                      </a:r>
                      <a:endParaRPr lang="en-US" sz="2000">
                        <a:effectLst/>
                        <a:latin typeface="Calibri"/>
                        <a:ea typeface="Times New Roman"/>
                        <a:cs typeface="Times New Roman"/>
                      </a:endParaRPr>
                    </a:p>
                  </a:txBody>
                  <a:tcPr marL="68580" marR="68580" marT="0" marB="0"/>
                </a:tc>
                <a:tc>
                  <a:txBody>
                    <a:bodyPr/>
                    <a:lstStyle/>
                    <a:p>
                      <a:pPr marL="0" marR="0" algn="just">
                        <a:spcBef>
                          <a:spcPts val="1000"/>
                        </a:spcBef>
                        <a:spcAft>
                          <a:spcPts val="600"/>
                        </a:spcAft>
                      </a:pPr>
                      <a:r>
                        <a:rPr lang="en-GB" sz="2000">
                          <a:effectLst/>
                        </a:rPr>
                        <a:t>The operation of TPs must be logged.</a:t>
                      </a:r>
                      <a:endParaRPr lang="en-US" sz="2000">
                        <a:effectLst/>
                        <a:latin typeface="Calibri"/>
                        <a:ea typeface="Times New Roman"/>
                        <a:cs typeface="Times New Roman"/>
                      </a:endParaRPr>
                    </a:p>
                  </a:txBody>
                  <a:tcPr marL="68580" marR="68580" marT="0" marB="0"/>
                </a:tc>
              </a:tr>
              <a:tr h="393700">
                <a:tc>
                  <a:txBody>
                    <a:bodyPr/>
                    <a:lstStyle/>
                    <a:p>
                      <a:pPr marL="0" marR="0" algn="just">
                        <a:spcBef>
                          <a:spcPts val="1000"/>
                        </a:spcBef>
                        <a:spcAft>
                          <a:spcPts val="600"/>
                        </a:spcAft>
                      </a:pPr>
                      <a:r>
                        <a:rPr lang="en-GB" sz="2000">
                          <a:effectLst/>
                        </a:rPr>
                        <a:t>C5</a:t>
                      </a:r>
                      <a:endParaRPr lang="en-US" sz="2000">
                        <a:effectLst/>
                        <a:latin typeface="Calibri"/>
                        <a:ea typeface="Times New Roman"/>
                        <a:cs typeface="Times New Roman"/>
                      </a:endParaRPr>
                    </a:p>
                  </a:txBody>
                  <a:tcPr marL="68580" marR="68580" marT="0" marB="0"/>
                </a:tc>
                <a:tc>
                  <a:txBody>
                    <a:bodyPr/>
                    <a:lstStyle/>
                    <a:p>
                      <a:pPr marL="0" marR="0" algn="just">
                        <a:spcBef>
                          <a:spcPts val="1000"/>
                        </a:spcBef>
                        <a:spcAft>
                          <a:spcPts val="600"/>
                        </a:spcAft>
                      </a:pPr>
                      <a:r>
                        <a:rPr lang="en-GB" sz="2000" dirty="0">
                          <a:effectLst/>
                        </a:rPr>
                        <a:t>TPs executing on UDIs must result in valid CDIs.</a:t>
                      </a:r>
                      <a:endParaRPr lang="en-US" sz="2000" dirty="0">
                        <a:effectLst/>
                        <a:latin typeface="Calibri"/>
                        <a:ea typeface="Times New Roman"/>
                        <a:cs typeface="Times New Roman"/>
                      </a:endParaRPr>
                    </a:p>
                  </a:txBody>
                  <a:tcPr marL="68580" marR="68580" marT="0" marB="0"/>
                </a:tc>
              </a:tr>
              <a:tr h="393700">
                <a:tc>
                  <a:txBody>
                    <a:bodyPr/>
                    <a:lstStyle/>
                    <a:p>
                      <a:pPr marL="0" marR="0" algn="just">
                        <a:spcBef>
                          <a:spcPts val="1000"/>
                        </a:spcBef>
                        <a:spcAft>
                          <a:spcPts val="600"/>
                        </a:spcAft>
                      </a:pPr>
                      <a:r>
                        <a:rPr lang="en-GB" sz="2000">
                          <a:effectLst/>
                        </a:rPr>
                        <a:t>E1</a:t>
                      </a:r>
                      <a:endParaRPr lang="en-US" sz="2000">
                        <a:effectLst/>
                        <a:latin typeface="Calibri"/>
                        <a:ea typeface="Times New Roman"/>
                        <a:cs typeface="Times New Roman"/>
                      </a:endParaRPr>
                    </a:p>
                  </a:txBody>
                  <a:tcPr marL="68580" marR="68580" marT="0" marB="0"/>
                </a:tc>
                <a:tc>
                  <a:txBody>
                    <a:bodyPr/>
                    <a:lstStyle/>
                    <a:p>
                      <a:pPr marL="0" marR="0" algn="just">
                        <a:spcBef>
                          <a:spcPts val="1000"/>
                        </a:spcBef>
                        <a:spcAft>
                          <a:spcPts val="600"/>
                        </a:spcAft>
                      </a:pPr>
                      <a:r>
                        <a:rPr lang="en-GB" sz="2000">
                          <a:effectLst/>
                        </a:rPr>
                        <a:t>Only certified TPs can manipulate CDIs.</a:t>
                      </a:r>
                      <a:endParaRPr lang="en-US" sz="2000">
                        <a:effectLst/>
                        <a:latin typeface="Calibri"/>
                        <a:ea typeface="Times New Roman"/>
                        <a:cs typeface="Times New Roman"/>
                      </a:endParaRPr>
                    </a:p>
                  </a:txBody>
                  <a:tcPr marL="68580" marR="68580" marT="0" marB="0"/>
                </a:tc>
              </a:tr>
              <a:tr h="787400">
                <a:tc>
                  <a:txBody>
                    <a:bodyPr/>
                    <a:lstStyle/>
                    <a:p>
                      <a:pPr marL="0" marR="0" algn="just">
                        <a:spcBef>
                          <a:spcPts val="1000"/>
                        </a:spcBef>
                        <a:spcAft>
                          <a:spcPts val="600"/>
                        </a:spcAft>
                      </a:pPr>
                      <a:r>
                        <a:rPr lang="en-GB" sz="2000">
                          <a:effectLst/>
                        </a:rPr>
                        <a:t>E2</a:t>
                      </a:r>
                      <a:endParaRPr lang="en-US" sz="2000">
                        <a:effectLst/>
                        <a:latin typeface="Calibri"/>
                        <a:ea typeface="Times New Roman"/>
                        <a:cs typeface="Times New Roman"/>
                      </a:endParaRPr>
                    </a:p>
                  </a:txBody>
                  <a:tcPr marL="68580" marR="68580" marT="0" marB="0"/>
                </a:tc>
                <a:tc>
                  <a:txBody>
                    <a:bodyPr/>
                    <a:lstStyle/>
                    <a:p>
                      <a:pPr marL="0" marR="0" algn="just">
                        <a:spcBef>
                          <a:spcPts val="1000"/>
                        </a:spcBef>
                        <a:spcAft>
                          <a:spcPts val="600"/>
                        </a:spcAft>
                      </a:pPr>
                      <a:r>
                        <a:rPr lang="en-GB" sz="2000" dirty="0">
                          <a:effectLst/>
                        </a:rPr>
                        <a:t>Users must only access CDIs by means of TPs for which they are authorized.</a:t>
                      </a:r>
                      <a:endParaRPr lang="en-US" sz="2000" dirty="0">
                        <a:effectLst/>
                        <a:latin typeface="Calibri"/>
                        <a:ea typeface="Times New Roman"/>
                        <a:cs typeface="Times New Roman"/>
                      </a:endParaRPr>
                    </a:p>
                  </a:txBody>
                  <a:tcPr marL="68580" marR="68580" marT="0" marB="0"/>
                </a:tc>
              </a:tr>
              <a:tr h="787400">
                <a:tc>
                  <a:txBody>
                    <a:bodyPr/>
                    <a:lstStyle/>
                    <a:p>
                      <a:pPr marL="0" marR="0" algn="just">
                        <a:spcBef>
                          <a:spcPts val="1000"/>
                        </a:spcBef>
                        <a:spcAft>
                          <a:spcPts val="600"/>
                        </a:spcAft>
                      </a:pPr>
                      <a:r>
                        <a:rPr lang="en-GB" sz="2000">
                          <a:effectLst/>
                        </a:rPr>
                        <a:t>E3</a:t>
                      </a:r>
                      <a:endParaRPr lang="en-US" sz="2000">
                        <a:effectLst/>
                        <a:latin typeface="Calibri"/>
                        <a:ea typeface="Times New Roman"/>
                        <a:cs typeface="Times New Roman"/>
                      </a:endParaRPr>
                    </a:p>
                  </a:txBody>
                  <a:tcPr marL="68580" marR="68580" marT="0" marB="0"/>
                </a:tc>
                <a:tc>
                  <a:txBody>
                    <a:bodyPr/>
                    <a:lstStyle/>
                    <a:p>
                      <a:pPr marL="0" marR="0" algn="just">
                        <a:spcBef>
                          <a:spcPts val="1000"/>
                        </a:spcBef>
                        <a:spcAft>
                          <a:spcPts val="600"/>
                        </a:spcAft>
                      </a:pPr>
                      <a:r>
                        <a:rPr lang="en-GB" sz="2000" dirty="0">
                          <a:effectLst/>
                        </a:rPr>
                        <a:t>The identify of each user attempting to execute a TP must be authenticated.</a:t>
                      </a:r>
                      <a:endParaRPr lang="en-US" sz="2000" dirty="0">
                        <a:effectLst/>
                        <a:latin typeface="Calibri"/>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2884787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Chinese Wall Model</a:t>
            </a:r>
            <a:endParaRPr lang="en-US" dirty="0"/>
          </a:p>
        </p:txBody>
      </p:sp>
      <p:sp>
        <p:nvSpPr>
          <p:cNvPr id="3" name="Content Placeholder 2"/>
          <p:cNvSpPr>
            <a:spLocks noGrp="1"/>
          </p:cNvSpPr>
          <p:nvPr>
            <p:ph sz="quarter" idx="1"/>
          </p:nvPr>
        </p:nvSpPr>
        <p:spPr/>
        <p:txBody>
          <a:bodyPr>
            <a:normAutofit fontScale="85000" lnSpcReduction="10000"/>
          </a:bodyPr>
          <a:lstStyle/>
          <a:p>
            <a:pPr algn="just"/>
            <a:r>
              <a:rPr lang="en-GB" dirty="0" smtClean="0"/>
              <a:t>It </a:t>
            </a:r>
            <a:r>
              <a:rPr lang="en-GB" dirty="0"/>
              <a:t>provides information security access control and it is built on information flow model. </a:t>
            </a:r>
            <a:endParaRPr lang="en-GB" dirty="0" smtClean="0"/>
          </a:p>
          <a:p>
            <a:pPr algn="just"/>
            <a:endParaRPr lang="en-GB" dirty="0"/>
          </a:p>
          <a:p>
            <a:pPr algn="just"/>
            <a:r>
              <a:rPr lang="en-GB" dirty="0" smtClean="0"/>
              <a:t>It </a:t>
            </a:r>
            <a:r>
              <a:rPr lang="en-GB" dirty="0"/>
              <a:t>can change the access rights dynamically according to the need. </a:t>
            </a:r>
            <a:endParaRPr lang="en-GB" dirty="0" smtClean="0"/>
          </a:p>
          <a:p>
            <a:pPr algn="just"/>
            <a:endParaRPr lang="en-GB" dirty="0"/>
          </a:p>
          <a:p>
            <a:pPr algn="just"/>
            <a:r>
              <a:rPr lang="en-GB" dirty="0" smtClean="0"/>
              <a:t>This </a:t>
            </a:r>
            <a:r>
              <a:rPr lang="en-GB" dirty="0"/>
              <a:t>model provides the solution that can satisfy the conflicting interests of two organizations. </a:t>
            </a:r>
            <a:endParaRPr lang="en-GB" dirty="0" smtClean="0"/>
          </a:p>
          <a:p>
            <a:pPr algn="just"/>
            <a:endParaRPr lang="en-GB" dirty="0"/>
          </a:p>
          <a:p>
            <a:pPr algn="just"/>
            <a:r>
              <a:rPr lang="en-GB" dirty="0" smtClean="0"/>
              <a:t>In </a:t>
            </a:r>
            <a:r>
              <a:rPr lang="en-GB" dirty="0"/>
              <a:t>this model, information cannot flow between subjects and objects if it is creating any conflict of interest. </a:t>
            </a:r>
            <a:endParaRPr lang="en-GB" dirty="0" smtClean="0"/>
          </a:p>
          <a:p>
            <a:pPr algn="just"/>
            <a:endParaRPr lang="en-GB" dirty="0"/>
          </a:p>
          <a:p>
            <a:pPr algn="just"/>
            <a:r>
              <a:rPr lang="en-GB" dirty="0" smtClean="0"/>
              <a:t>In </a:t>
            </a:r>
            <a:r>
              <a:rPr lang="en-GB" dirty="0"/>
              <a:t>most of the commercial organizations, database related to files or any other official information is stored in hierarchical form. </a:t>
            </a:r>
            <a:endParaRPr lang="en-US" dirty="0"/>
          </a:p>
        </p:txBody>
      </p:sp>
    </p:spTree>
    <p:extLst>
      <p:ext uri="{BB962C8B-B14F-4D97-AF65-F5344CB8AC3E}">
        <p14:creationId xmlns:p14="http://schemas.microsoft.com/office/powerpoint/2010/main" val="30148798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Chinese Wall Model</a:t>
            </a:r>
            <a:endParaRPr lang="en-US" dirty="0"/>
          </a:p>
        </p:txBody>
      </p:sp>
      <p:sp>
        <p:nvSpPr>
          <p:cNvPr id="3" name="Content Placeholder 2"/>
          <p:cNvSpPr>
            <a:spLocks noGrp="1"/>
          </p:cNvSpPr>
          <p:nvPr>
            <p:ph sz="quarter" idx="1"/>
          </p:nvPr>
        </p:nvSpPr>
        <p:spPr>
          <a:xfrm>
            <a:off x="457200" y="1295400"/>
            <a:ext cx="8229600" cy="1676400"/>
          </a:xfrm>
        </p:spPr>
        <p:txBody>
          <a:bodyPr>
            <a:normAutofit/>
          </a:bodyPr>
          <a:lstStyle/>
          <a:p>
            <a:pPr marL="0" indent="0" algn="just">
              <a:buNone/>
            </a:pPr>
            <a:r>
              <a:rPr lang="en-GB" sz="2000" dirty="0"/>
              <a:t>In Chinese wall model, it is assumed to be three levels of hierarchy, as shown in the </a:t>
            </a:r>
            <a:r>
              <a:rPr lang="en-GB" sz="2000" dirty="0" smtClean="0"/>
              <a:t>figure. </a:t>
            </a:r>
            <a:r>
              <a:rPr lang="en-GB" sz="2000" dirty="0"/>
              <a:t>They are called as conflict of interest classes</a:t>
            </a:r>
            <a:r>
              <a:rPr lang="en-GB" sz="2000" dirty="0" smtClean="0"/>
              <a:t>.</a:t>
            </a:r>
            <a:r>
              <a:rPr lang="en-GB" sz="2000" dirty="0"/>
              <a:t> . For example, if user possesses the dataset A2, from the figure xx, then requesting the dataset A3 may become conflict of interest. If user asks for the dataset C3, it should get the access since there is no conflict of interest.</a:t>
            </a:r>
            <a:endParaRPr lang="en-US" sz="2000" dirty="0"/>
          </a:p>
          <a:p>
            <a:pPr marL="0" indent="0" algn="just">
              <a:buNone/>
            </a:pPr>
            <a:endParaRPr lang="en-US" sz="2000" dirty="0"/>
          </a:p>
          <a:p>
            <a:pPr algn="just"/>
            <a:endParaRPr lang="en-US" sz="2000" dirty="0"/>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2362200" y="2895600"/>
            <a:ext cx="4009708" cy="2895600"/>
          </a:xfrm>
          <a:prstGeom prst="rect">
            <a:avLst/>
          </a:prstGeom>
        </p:spPr>
      </p:pic>
      <p:sp>
        <p:nvSpPr>
          <p:cNvPr id="5" name="TextBox 4"/>
          <p:cNvSpPr txBox="1"/>
          <p:nvPr/>
        </p:nvSpPr>
        <p:spPr>
          <a:xfrm>
            <a:off x="2590800" y="5943600"/>
            <a:ext cx="4114800" cy="338554"/>
          </a:xfrm>
          <a:prstGeom prst="rect">
            <a:avLst/>
          </a:prstGeom>
          <a:noFill/>
        </p:spPr>
        <p:txBody>
          <a:bodyPr wrap="square" rtlCol="0">
            <a:spAutoFit/>
          </a:bodyPr>
          <a:lstStyle/>
          <a:p>
            <a:pPr algn="ctr"/>
            <a:r>
              <a:rPr lang="en-GB" sz="1600" dirty="0"/>
              <a:t>Figure </a:t>
            </a:r>
            <a:r>
              <a:rPr lang="en-GB" sz="1600" dirty="0" smtClean="0"/>
              <a:t>X. </a:t>
            </a:r>
            <a:r>
              <a:rPr lang="en-GB" sz="1600" dirty="0"/>
              <a:t>Database </a:t>
            </a:r>
            <a:r>
              <a:rPr lang="en-GB" sz="1600" dirty="0" smtClean="0"/>
              <a:t>Hierarchy</a:t>
            </a:r>
            <a:endParaRPr lang="en-US" sz="1600" dirty="0"/>
          </a:p>
        </p:txBody>
      </p:sp>
    </p:spTree>
    <p:extLst>
      <p:ext uri="{BB962C8B-B14F-4D97-AF65-F5344CB8AC3E}">
        <p14:creationId xmlns:p14="http://schemas.microsoft.com/office/powerpoint/2010/main" val="24351670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Graham-Denning model</a:t>
            </a:r>
            <a:endParaRPr lang="en-US" dirty="0"/>
          </a:p>
        </p:txBody>
      </p:sp>
      <p:sp>
        <p:nvSpPr>
          <p:cNvPr id="3" name="Content Placeholder 2"/>
          <p:cNvSpPr>
            <a:spLocks noGrp="1"/>
          </p:cNvSpPr>
          <p:nvPr>
            <p:ph sz="quarter" idx="1"/>
          </p:nvPr>
        </p:nvSpPr>
        <p:spPr/>
        <p:txBody>
          <a:bodyPr>
            <a:normAutofit/>
          </a:bodyPr>
          <a:lstStyle/>
          <a:p>
            <a:pPr algn="just"/>
            <a:endParaRPr lang="en-GB" sz="2400" dirty="0" smtClean="0"/>
          </a:p>
          <a:p>
            <a:pPr algn="just"/>
            <a:r>
              <a:rPr lang="en-GB" sz="2400" dirty="0" smtClean="0"/>
              <a:t>Used to </a:t>
            </a:r>
            <a:r>
              <a:rPr lang="en-GB" sz="2400" dirty="0"/>
              <a:t>assign access rights to the subjects and objects and ensure the proper authorization carried out in the </a:t>
            </a:r>
            <a:r>
              <a:rPr lang="en-GB" sz="2400" dirty="0" smtClean="0"/>
              <a:t>system. </a:t>
            </a:r>
          </a:p>
          <a:p>
            <a:pPr algn="just"/>
            <a:endParaRPr lang="en-GB" sz="2400" dirty="0" smtClean="0"/>
          </a:p>
          <a:p>
            <a:pPr algn="just"/>
            <a:r>
              <a:rPr lang="en-GB" sz="2400" dirty="0" smtClean="0"/>
              <a:t>It </a:t>
            </a:r>
            <a:r>
              <a:rPr lang="en-GB" sz="2400" dirty="0"/>
              <a:t>also ensures that objects and subjects are securely created and deleted.  </a:t>
            </a:r>
            <a:endParaRPr lang="en-GB" sz="2400" dirty="0" smtClean="0"/>
          </a:p>
          <a:p>
            <a:pPr algn="just"/>
            <a:endParaRPr lang="en-GB" sz="2400" dirty="0"/>
          </a:p>
          <a:p>
            <a:pPr algn="just"/>
            <a:r>
              <a:rPr lang="en-GB" sz="2400" dirty="0" smtClean="0"/>
              <a:t>This </a:t>
            </a:r>
            <a:r>
              <a:rPr lang="en-GB" sz="2400" dirty="0"/>
              <a:t>model has some protection rules that are to be followed to ensure the proper functioning of the system. </a:t>
            </a:r>
            <a:endParaRPr lang="en-US" sz="2400" dirty="0"/>
          </a:p>
        </p:txBody>
      </p:sp>
    </p:spTree>
    <p:extLst>
      <p:ext uri="{BB962C8B-B14F-4D97-AF65-F5344CB8AC3E}">
        <p14:creationId xmlns:p14="http://schemas.microsoft.com/office/powerpoint/2010/main" val="2918179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Graham-Denning model</a:t>
            </a:r>
            <a:endParaRPr lang="en-US"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2207538734"/>
              </p:ext>
            </p:extLst>
          </p:nvPr>
        </p:nvGraphicFramePr>
        <p:xfrm>
          <a:off x="762000" y="2667000"/>
          <a:ext cx="7391400" cy="3200401"/>
        </p:xfrm>
        <a:graphic>
          <a:graphicData uri="http://schemas.openxmlformats.org/drawingml/2006/table">
            <a:tbl>
              <a:tblPr firstRow="1" firstCol="1" bandRow="1">
                <a:tableStyleId>{85BE263C-DBD7-4A20-BB59-AAB30ACAA65A}</a:tableStyleId>
              </a:tblPr>
              <a:tblGrid>
                <a:gridCol w="1168595"/>
                <a:gridCol w="1148744"/>
                <a:gridCol w="1029635"/>
                <a:gridCol w="1029635"/>
                <a:gridCol w="1040222"/>
                <a:gridCol w="1007137"/>
                <a:gridCol w="967432"/>
              </a:tblGrid>
              <a:tr h="312480">
                <a:tc>
                  <a:txBody>
                    <a:bodyPr/>
                    <a:lstStyle/>
                    <a:p>
                      <a:pPr marL="0" marR="0" algn="ctr">
                        <a:spcBef>
                          <a:spcPts val="1000"/>
                        </a:spcBef>
                        <a:spcAft>
                          <a:spcPts val="600"/>
                        </a:spcAft>
                      </a:pPr>
                      <a:r>
                        <a:rPr lang="en-GB" sz="1800" dirty="0">
                          <a:effectLst/>
                        </a:rPr>
                        <a:t> </a:t>
                      </a:r>
                      <a:endParaRPr lang="en-US" sz="1800" dirty="0">
                        <a:effectLst/>
                        <a:latin typeface="Calibri"/>
                        <a:ea typeface="Times New Roman"/>
                        <a:cs typeface="Times New Roman"/>
                      </a:endParaRPr>
                    </a:p>
                  </a:txBody>
                  <a:tcPr marL="64103" marR="64103" marT="0" marB="0" anchor="ctr"/>
                </a:tc>
                <a:tc gridSpan="6">
                  <a:txBody>
                    <a:bodyPr/>
                    <a:lstStyle/>
                    <a:p>
                      <a:pPr marL="0" marR="0" algn="ctr">
                        <a:spcBef>
                          <a:spcPts val="1000"/>
                        </a:spcBef>
                        <a:spcAft>
                          <a:spcPts val="600"/>
                        </a:spcAft>
                      </a:pPr>
                      <a:r>
                        <a:rPr lang="en-GB" sz="1800" dirty="0">
                          <a:effectLst/>
                        </a:rPr>
                        <a:t>Objects</a:t>
                      </a:r>
                      <a:endParaRPr lang="en-US" sz="1800" dirty="0">
                        <a:effectLst/>
                        <a:latin typeface="Calibri"/>
                        <a:ea typeface="Times New Roman"/>
                        <a:cs typeface="Times New Roman"/>
                      </a:endParaRPr>
                    </a:p>
                  </a:txBody>
                  <a:tcPr marL="64103" marR="64103"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624960">
                <a:tc>
                  <a:txBody>
                    <a:bodyPr/>
                    <a:lstStyle/>
                    <a:p>
                      <a:pPr marL="0" marR="0" algn="ctr">
                        <a:spcBef>
                          <a:spcPts val="1000"/>
                        </a:spcBef>
                        <a:spcAft>
                          <a:spcPts val="600"/>
                        </a:spcAft>
                      </a:pPr>
                      <a:r>
                        <a:rPr lang="en-GB" sz="1800">
                          <a:effectLst/>
                        </a:rPr>
                        <a:t>Subjects</a:t>
                      </a:r>
                      <a:endParaRPr lang="en-US" sz="1800">
                        <a:effectLst/>
                        <a:latin typeface="Calibri"/>
                        <a:ea typeface="Times New Roman"/>
                        <a:cs typeface="Times New Roman"/>
                      </a:endParaRPr>
                    </a:p>
                  </a:txBody>
                  <a:tcPr marL="64103" marR="64103" marT="0" marB="0" anchor="ctr"/>
                </a:tc>
                <a:tc>
                  <a:txBody>
                    <a:bodyPr/>
                    <a:lstStyle/>
                    <a:p>
                      <a:pPr marL="0" marR="0" algn="ctr">
                        <a:spcBef>
                          <a:spcPts val="1000"/>
                        </a:spcBef>
                        <a:spcAft>
                          <a:spcPts val="600"/>
                        </a:spcAft>
                      </a:pPr>
                      <a:r>
                        <a:rPr lang="en-GB" sz="1800">
                          <a:effectLst/>
                        </a:rPr>
                        <a:t>S1</a:t>
                      </a:r>
                      <a:endParaRPr lang="en-US" sz="1800">
                        <a:effectLst/>
                        <a:latin typeface="Calibri"/>
                        <a:ea typeface="Times New Roman"/>
                        <a:cs typeface="Times New Roman"/>
                      </a:endParaRPr>
                    </a:p>
                  </a:txBody>
                  <a:tcPr marL="64103" marR="64103" marT="0" marB="0" anchor="ctr"/>
                </a:tc>
                <a:tc>
                  <a:txBody>
                    <a:bodyPr/>
                    <a:lstStyle/>
                    <a:p>
                      <a:pPr marL="0" marR="0" algn="ctr">
                        <a:spcBef>
                          <a:spcPts val="1000"/>
                        </a:spcBef>
                        <a:spcAft>
                          <a:spcPts val="600"/>
                        </a:spcAft>
                      </a:pPr>
                      <a:r>
                        <a:rPr lang="en-GB" sz="1800">
                          <a:effectLst/>
                        </a:rPr>
                        <a:t>S2</a:t>
                      </a:r>
                      <a:endParaRPr lang="en-US" sz="1800">
                        <a:effectLst/>
                        <a:latin typeface="Calibri"/>
                        <a:ea typeface="Times New Roman"/>
                        <a:cs typeface="Times New Roman"/>
                      </a:endParaRPr>
                    </a:p>
                  </a:txBody>
                  <a:tcPr marL="64103" marR="64103" marT="0" marB="0" anchor="ctr"/>
                </a:tc>
                <a:tc>
                  <a:txBody>
                    <a:bodyPr/>
                    <a:lstStyle/>
                    <a:p>
                      <a:pPr marL="0" marR="0" algn="ctr">
                        <a:spcBef>
                          <a:spcPts val="1000"/>
                        </a:spcBef>
                        <a:spcAft>
                          <a:spcPts val="600"/>
                        </a:spcAft>
                      </a:pPr>
                      <a:r>
                        <a:rPr lang="en-GB" sz="1800" dirty="0">
                          <a:effectLst/>
                        </a:rPr>
                        <a:t>S3</a:t>
                      </a:r>
                      <a:endParaRPr lang="en-US" sz="1800" dirty="0">
                        <a:effectLst/>
                        <a:latin typeface="Calibri"/>
                        <a:ea typeface="Times New Roman"/>
                        <a:cs typeface="Times New Roman"/>
                      </a:endParaRPr>
                    </a:p>
                  </a:txBody>
                  <a:tcPr marL="64103" marR="64103" marT="0" marB="0" anchor="ctr"/>
                </a:tc>
                <a:tc>
                  <a:txBody>
                    <a:bodyPr/>
                    <a:lstStyle/>
                    <a:p>
                      <a:pPr marL="0" marR="0" algn="ctr">
                        <a:spcBef>
                          <a:spcPts val="1000"/>
                        </a:spcBef>
                        <a:spcAft>
                          <a:spcPts val="600"/>
                        </a:spcAft>
                      </a:pPr>
                      <a:r>
                        <a:rPr lang="en-GB" sz="1800">
                          <a:effectLst/>
                        </a:rPr>
                        <a:t>O1</a:t>
                      </a:r>
                      <a:endParaRPr lang="en-US" sz="1800">
                        <a:effectLst/>
                        <a:latin typeface="Calibri"/>
                        <a:ea typeface="Times New Roman"/>
                        <a:cs typeface="Times New Roman"/>
                      </a:endParaRPr>
                    </a:p>
                  </a:txBody>
                  <a:tcPr marL="64103" marR="64103" marT="0" marB="0" anchor="ctr"/>
                </a:tc>
                <a:tc>
                  <a:txBody>
                    <a:bodyPr/>
                    <a:lstStyle/>
                    <a:p>
                      <a:pPr marL="0" marR="0" algn="ctr">
                        <a:spcBef>
                          <a:spcPts val="1000"/>
                        </a:spcBef>
                        <a:spcAft>
                          <a:spcPts val="600"/>
                        </a:spcAft>
                      </a:pPr>
                      <a:r>
                        <a:rPr lang="en-GB" sz="1800">
                          <a:effectLst/>
                        </a:rPr>
                        <a:t>O2</a:t>
                      </a:r>
                      <a:endParaRPr lang="en-US" sz="1800">
                        <a:effectLst/>
                        <a:latin typeface="Calibri"/>
                        <a:ea typeface="Times New Roman"/>
                        <a:cs typeface="Times New Roman"/>
                      </a:endParaRPr>
                    </a:p>
                  </a:txBody>
                  <a:tcPr marL="64103" marR="64103" marT="0" marB="0" anchor="ctr"/>
                </a:tc>
                <a:tc>
                  <a:txBody>
                    <a:bodyPr/>
                    <a:lstStyle/>
                    <a:p>
                      <a:pPr marL="0" marR="0" algn="ctr">
                        <a:spcBef>
                          <a:spcPts val="1000"/>
                        </a:spcBef>
                        <a:spcAft>
                          <a:spcPts val="600"/>
                        </a:spcAft>
                      </a:pPr>
                      <a:r>
                        <a:rPr lang="en-GB" sz="1800">
                          <a:effectLst/>
                        </a:rPr>
                        <a:t>O3</a:t>
                      </a:r>
                      <a:endParaRPr lang="en-US" sz="1800">
                        <a:effectLst/>
                        <a:latin typeface="Calibri"/>
                        <a:ea typeface="Times New Roman"/>
                        <a:cs typeface="Times New Roman"/>
                      </a:endParaRPr>
                    </a:p>
                  </a:txBody>
                  <a:tcPr marL="64103" marR="64103" marT="0" marB="0" anchor="ctr"/>
                </a:tc>
              </a:tr>
              <a:tr h="1013041">
                <a:tc>
                  <a:txBody>
                    <a:bodyPr/>
                    <a:lstStyle/>
                    <a:p>
                      <a:pPr marL="0" marR="0" algn="ctr">
                        <a:spcBef>
                          <a:spcPts val="1000"/>
                        </a:spcBef>
                        <a:spcAft>
                          <a:spcPts val="600"/>
                        </a:spcAft>
                      </a:pPr>
                      <a:r>
                        <a:rPr lang="en-GB" sz="1800">
                          <a:effectLst/>
                        </a:rPr>
                        <a:t>S1</a:t>
                      </a:r>
                      <a:endParaRPr lang="en-US" sz="1800">
                        <a:effectLst/>
                        <a:latin typeface="Calibri"/>
                        <a:ea typeface="Times New Roman"/>
                        <a:cs typeface="Times New Roman"/>
                      </a:endParaRPr>
                    </a:p>
                  </a:txBody>
                  <a:tcPr marL="64103" marR="64103" marT="0" marB="0" anchor="ctr"/>
                </a:tc>
                <a:tc>
                  <a:txBody>
                    <a:bodyPr/>
                    <a:lstStyle/>
                    <a:p>
                      <a:pPr marL="0" marR="0" algn="ctr">
                        <a:spcBef>
                          <a:spcPts val="1000"/>
                        </a:spcBef>
                        <a:spcAft>
                          <a:spcPts val="600"/>
                        </a:spcAft>
                      </a:pPr>
                      <a:r>
                        <a:rPr lang="en-GB" sz="1800">
                          <a:effectLst/>
                        </a:rPr>
                        <a:t>Control</a:t>
                      </a:r>
                      <a:endParaRPr lang="en-US" sz="1800">
                        <a:effectLst/>
                        <a:latin typeface="Calibri"/>
                        <a:ea typeface="Times New Roman"/>
                        <a:cs typeface="Times New Roman"/>
                      </a:endParaRPr>
                    </a:p>
                  </a:txBody>
                  <a:tcPr marL="64103" marR="64103" marT="0" marB="0" anchor="ctr"/>
                </a:tc>
                <a:tc>
                  <a:txBody>
                    <a:bodyPr/>
                    <a:lstStyle/>
                    <a:p>
                      <a:pPr marL="0" marR="0" algn="ctr">
                        <a:spcBef>
                          <a:spcPts val="1000"/>
                        </a:spcBef>
                        <a:spcAft>
                          <a:spcPts val="600"/>
                        </a:spcAft>
                      </a:pPr>
                      <a:r>
                        <a:rPr lang="en-GB" sz="1800">
                          <a:effectLst/>
                        </a:rPr>
                        <a:t> </a:t>
                      </a:r>
                      <a:endParaRPr lang="en-US" sz="1800">
                        <a:effectLst/>
                        <a:latin typeface="Calibri"/>
                        <a:ea typeface="Times New Roman"/>
                        <a:cs typeface="Times New Roman"/>
                      </a:endParaRPr>
                    </a:p>
                  </a:txBody>
                  <a:tcPr marL="64103" marR="64103" marT="0" marB="0" anchor="ctr"/>
                </a:tc>
                <a:tc>
                  <a:txBody>
                    <a:bodyPr/>
                    <a:lstStyle/>
                    <a:p>
                      <a:pPr marL="0" marR="0" algn="ctr">
                        <a:spcBef>
                          <a:spcPts val="1000"/>
                        </a:spcBef>
                        <a:spcAft>
                          <a:spcPts val="600"/>
                        </a:spcAft>
                      </a:pPr>
                      <a:r>
                        <a:rPr lang="en-GB" sz="1800" dirty="0">
                          <a:effectLst/>
                        </a:rPr>
                        <a:t> </a:t>
                      </a:r>
                      <a:endParaRPr lang="en-US" sz="1800" dirty="0">
                        <a:effectLst/>
                        <a:latin typeface="Calibri"/>
                        <a:ea typeface="Times New Roman"/>
                        <a:cs typeface="Times New Roman"/>
                      </a:endParaRPr>
                    </a:p>
                  </a:txBody>
                  <a:tcPr marL="64103" marR="64103" marT="0" marB="0" anchor="ctr"/>
                </a:tc>
                <a:tc>
                  <a:txBody>
                    <a:bodyPr/>
                    <a:lstStyle/>
                    <a:p>
                      <a:pPr marL="0" marR="0" algn="ctr">
                        <a:spcBef>
                          <a:spcPts val="1000"/>
                        </a:spcBef>
                        <a:spcAft>
                          <a:spcPts val="600"/>
                        </a:spcAft>
                      </a:pPr>
                      <a:r>
                        <a:rPr lang="en-GB" sz="1800" dirty="0">
                          <a:effectLst/>
                        </a:rPr>
                        <a:t>Owner</a:t>
                      </a:r>
                      <a:endParaRPr lang="en-US" sz="1800" dirty="0">
                        <a:effectLst/>
                        <a:latin typeface="Calibri"/>
                        <a:ea typeface="Times New Roman"/>
                        <a:cs typeface="Times New Roman"/>
                      </a:endParaRPr>
                    </a:p>
                  </a:txBody>
                  <a:tcPr marL="64103" marR="64103" marT="0" marB="0" anchor="ctr"/>
                </a:tc>
                <a:tc>
                  <a:txBody>
                    <a:bodyPr/>
                    <a:lstStyle/>
                    <a:p>
                      <a:pPr marL="0" marR="0" algn="ctr">
                        <a:spcBef>
                          <a:spcPts val="1000"/>
                        </a:spcBef>
                        <a:spcAft>
                          <a:spcPts val="600"/>
                        </a:spcAft>
                      </a:pPr>
                      <a:r>
                        <a:rPr lang="en-GB" sz="1800">
                          <a:effectLst/>
                        </a:rPr>
                        <a:t>Read</a:t>
                      </a:r>
                      <a:endParaRPr lang="en-US" sz="1800">
                        <a:effectLst/>
                      </a:endParaRPr>
                    </a:p>
                    <a:p>
                      <a:pPr marL="0" marR="0" algn="ctr">
                        <a:spcBef>
                          <a:spcPts val="1000"/>
                        </a:spcBef>
                        <a:spcAft>
                          <a:spcPts val="600"/>
                        </a:spcAft>
                      </a:pPr>
                      <a:r>
                        <a:rPr lang="en-GB" sz="1800">
                          <a:effectLst/>
                        </a:rPr>
                        <a:t>Write</a:t>
                      </a:r>
                      <a:endParaRPr lang="en-US" sz="1800">
                        <a:effectLst/>
                        <a:latin typeface="Calibri"/>
                        <a:ea typeface="Times New Roman"/>
                        <a:cs typeface="Times New Roman"/>
                      </a:endParaRPr>
                    </a:p>
                  </a:txBody>
                  <a:tcPr marL="64103" marR="64103" marT="0" marB="0" anchor="ctr"/>
                </a:tc>
                <a:tc>
                  <a:txBody>
                    <a:bodyPr/>
                    <a:lstStyle/>
                    <a:p>
                      <a:pPr marL="0" marR="0" algn="ctr">
                        <a:spcBef>
                          <a:spcPts val="1000"/>
                        </a:spcBef>
                        <a:spcAft>
                          <a:spcPts val="600"/>
                        </a:spcAft>
                      </a:pPr>
                      <a:r>
                        <a:rPr lang="en-GB" sz="1800" dirty="0">
                          <a:effectLst/>
                        </a:rPr>
                        <a:t> </a:t>
                      </a:r>
                      <a:endParaRPr lang="en-US" sz="1800" dirty="0">
                        <a:effectLst/>
                        <a:latin typeface="Calibri"/>
                        <a:ea typeface="Times New Roman"/>
                        <a:cs typeface="Times New Roman"/>
                      </a:endParaRPr>
                    </a:p>
                  </a:txBody>
                  <a:tcPr marL="64103" marR="64103" marT="0" marB="0" anchor="ctr"/>
                </a:tc>
              </a:tr>
              <a:tr h="624960">
                <a:tc>
                  <a:txBody>
                    <a:bodyPr/>
                    <a:lstStyle/>
                    <a:p>
                      <a:pPr marL="0" marR="0" algn="ctr">
                        <a:spcBef>
                          <a:spcPts val="1000"/>
                        </a:spcBef>
                        <a:spcAft>
                          <a:spcPts val="600"/>
                        </a:spcAft>
                      </a:pPr>
                      <a:r>
                        <a:rPr lang="en-GB" sz="1800">
                          <a:effectLst/>
                        </a:rPr>
                        <a:t>S2</a:t>
                      </a:r>
                      <a:endParaRPr lang="en-US" sz="1800">
                        <a:effectLst/>
                        <a:latin typeface="Calibri"/>
                        <a:ea typeface="Times New Roman"/>
                        <a:cs typeface="Times New Roman"/>
                      </a:endParaRPr>
                    </a:p>
                  </a:txBody>
                  <a:tcPr marL="64103" marR="64103" marT="0" marB="0" anchor="ctr"/>
                </a:tc>
                <a:tc>
                  <a:txBody>
                    <a:bodyPr/>
                    <a:lstStyle/>
                    <a:p>
                      <a:pPr marL="0" marR="0" algn="ctr">
                        <a:spcBef>
                          <a:spcPts val="1000"/>
                        </a:spcBef>
                        <a:spcAft>
                          <a:spcPts val="600"/>
                        </a:spcAft>
                      </a:pPr>
                      <a:r>
                        <a:rPr lang="en-GB" sz="1800">
                          <a:effectLst/>
                        </a:rPr>
                        <a:t> </a:t>
                      </a:r>
                      <a:endParaRPr lang="en-US" sz="1800">
                        <a:effectLst/>
                        <a:latin typeface="Calibri"/>
                        <a:ea typeface="Times New Roman"/>
                        <a:cs typeface="Times New Roman"/>
                      </a:endParaRPr>
                    </a:p>
                  </a:txBody>
                  <a:tcPr marL="64103" marR="64103" marT="0" marB="0" anchor="ctr"/>
                </a:tc>
                <a:tc>
                  <a:txBody>
                    <a:bodyPr/>
                    <a:lstStyle/>
                    <a:p>
                      <a:pPr marL="0" marR="0" algn="ctr">
                        <a:spcBef>
                          <a:spcPts val="1000"/>
                        </a:spcBef>
                        <a:spcAft>
                          <a:spcPts val="600"/>
                        </a:spcAft>
                      </a:pPr>
                      <a:r>
                        <a:rPr lang="en-GB" sz="1800">
                          <a:effectLst/>
                        </a:rPr>
                        <a:t>Control</a:t>
                      </a:r>
                      <a:endParaRPr lang="en-US" sz="1800">
                        <a:effectLst/>
                        <a:latin typeface="Calibri"/>
                        <a:ea typeface="Times New Roman"/>
                        <a:cs typeface="Times New Roman"/>
                      </a:endParaRPr>
                    </a:p>
                  </a:txBody>
                  <a:tcPr marL="64103" marR="64103" marT="0" marB="0" anchor="ctr"/>
                </a:tc>
                <a:tc>
                  <a:txBody>
                    <a:bodyPr/>
                    <a:lstStyle/>
                    <a:p>
                      <a:pPr marL="0" marR="0" algn="ctr">
                        <a:spcBef>
                          <a:spcPts val="1000"/>
                        </a:spcBef>
                        <a:spcAft>
                          <a:spcPts val="600"/>
                        </a:spcAft>
                      </a:pPr>
                      <a:r>
                        <a:rPr lang="en-GB" sz="1800" dirty="0">
                          <a:effectLst/>
                        </a:rPr>
                        <a:t>Read*</a:t>
                      </a:r>
                      <a:endParaRPr lang="en-US" sz="1800" dirty="0">
                        <a:effectLst/>
                        <a:latin typeface="Calibri"/>
                        <a:ea typeface="Times New Roman"/>
                        <a:cs typeface="Times New Roman"/>
                      </a:endParaRPr>
                    </a:p>
                  </a:txBody>
                  <a:tcPr marL="64103" marR="64103" marT="0" marB="0" anchor="ctr"/>
                </a:tc>
                <a:tc>
                  <a:txBody>
                    <a:bodyPr/>
                    <a:lstStyle/>
                    <a:p>
                      <a:pPr marL="0" marR="0" algn="ctr">
                        <a:spcBef>
                          <a:spcPts val="1000"/>
                        </a:spcBef>
                        <a:spcAft>
                          <a:spcPts val="600"/>
                        </a:spcAft>
                      </a:pPr>
                      <a:r>
                        <a:rPr lang="en-GB" sz="1800" dirty="0">
                          <a:effectLst/>
                        </a:rPr>
                        <a:t> </a:t>
                      </a:r>
                      <a:endParaRPr lang="en-US" sz="1800" dirty="0">
                        <a:effectLst/>
                        <a:latin typeface="Calibri"/>
                        <a:ea typeface="Times New Roman"/>
                        <a:cs typeface="Times New Roman"/>
                      </a:endParaRPr>
                    </a:p>
                  </a:txBody>
                  <a:tcPr marL="64103" marR="64103" marT="0" marB="0" anchor="ctr"/>
                </a:tc>
                <a:tc>
                  <a:txBody>
                    <a:bodyPr/>
                    <a:lstStyle/>
                    <a:p>
                      <a:pPr marL="0" marR="0" algn="ctr">
                        <a:spcBef>
                          <a:spcPts val="1000"/>
                        </a:spcBef>
                        <a:spcAft>
                          <a:spcPts val="600"/>
                        </a:spcAft>
                      </a:pPr>
                      <a:r>
                        <a:rPr lang="en-GB" sz="1800">
                          <a:effectLst/>
                        </a:rPr>
                        <a:t> </a:t>
                      </a:r>
                      <a:endParaRPr lang="en-US" sz="1800">
                        <a:effectLst/>
                        <a:latin typeface="Calibri"/>
                        <a:ea typeface="Times New Roman"/>
                        <a:cs typeface="Times New Roman"/>
                      </a:endParaRPr>
                    </a:p>
                  </a:txBody>
                  <a:tcPr marL="64103" marR="64103" marT="0" marB="0" anchor="ctr"/>
                </a:tc>
                <a:tc>
                  <a:txBody>
                    <a:bodyPr/>
                    <a:lstStyle/>
                    <a:p>
                      <a:pPr marL="0" marR="0" algn="ctr">
                        <a:spcBef>
                          <a:spcPts val="1000"/>
                        </a:spcBef>
                        <a:spcAft>
                          <a:spcPts val="600"/>
                        </a:spcAft>
                      </a:pPr>
                      <a:r>
                        <a:rPr lang="en-GB" sz="1800">
                          <a:effectLst/>
                        </a:rPr>
                        <a:t>Execute</a:t>
                      </a:r>
                      <a:endParaRPr lang="en-US" sz="1800">
                        <a:effectLst/>
                        <a:latin typeface="Calibri"/>
                        <a:ea typeface="Times New Roman"/>
                        <a:cs typeface="Times New Roman"/>
                      </a:endParaRPr>
                    </a:p>
                  </a:txBody>
                  <a:tcPr marL="64103" marR="64103" marT="0" marB="0" anchor="ctr"/>
                </a:tc>
              </a:tr>
              <a:tr h="624960">
                <a:tc>
                  <a:txBody>
                    <a:bodyPr/>
                    <a:lstStyle/>
                    <a:p>
                      <a:pPr marL="0" marR="0" algn="ctr">
                        <a:spcBef>
                          <a:spcPts val="1000"/>
                        </a:spcBef>
                        <a:spcAft>
                          <a:spcPts val="600"/>
                        </a:spcAft>
                      </a:pPr>
                      <a:r>
                        <a:rPr lang="en-GB" sz="1800">
                          <a:effectLst/>
                        </a:rPr>
                        <a:t>S3</a:t>
                      </a:r>
                      <a:endParaRPr lang="en-US" sz="1800">
                        <a:effectLst/>
                        <a:latin typeface="Calibri"/>
                        <a:ea typeface="Times New Roman"/>
                        <a:cs typeface="Times New Roman"/>
                      </a:endParaRPr>
                    </a:p>
                  </a:txBody>
                  <a:tcPr marL="64103" marR="64103" marT="0" marB="0" anchor="ctr"/>
                </a:tc>
                <a:tc>
                  <a:txBody>
                    <a:bodyPr/>
                    <a:lstStyle/>
                    <a:p>
                      <a:pPr marL="0" marR="0" algn="ctr">
                        <a:spcBef>
                          <a:spcPts val="1000"/>
                        </a:spcBef>
                        <a:spcAft>
                          <a:spcPts val="600"/>
                        </a:spcAft>
                      </a:pPr>
                      <a:r>
                        <a:rPr lang="en-GB" sz="1800">
                          <a:effectLst/>
                        </a:rPr>
                        <a:t> </a:t>
                      </a:r>
                      <a:endParaRPr lang="en-US" sz="1800">
                        <a:effectLst/>
                        <a:latin typeface="Calibri"/>
                        <a:ea typeface="Times New Roman"/>
                        <a:cs typeface="Times New Roman"/>
                      </a:endParaRPr>
                    </a:p>
                  </a:txBody>
                  <a:tcPr marL="64103" marR="64103" marT="0" marB="0" anchor="ctr"/>
                </a:tc>
                <a:tc>
                  <a:txBody>
                    <a:bodyPr/>
                    <a:lstStyle/>
                    <a:p>
                      <a:pPr marL="0" marR="0" algn="ctr">
                        <a:spcBef>
                          <a:spcPts val="1000"/>
                        </a:spcBef>
                        <a:spcAft>
                          <a:spcPts val="600"/>
                        </a:spcAft>
                      </a:pPr>
                      <a:r>
                        <a:rPr lang="en-GB" sz="1800">
                          <a:effectLst/>
                        </a:rPr>
                        <a:t> </a:t>
                      </a:r>
                      <a:endParaRPr lang="en-US" sz="1800">
                        <a:effectLst/>
                        <a:latin typeface="Calibri"/>
                        <a:ea typeface="Times New Roman"/>
                        <a:cs typeface="Times New Roman"/>
                      </a:endParaRPr>
                    </a:p>
                  </a:txBody>
                  <a:tcPr marL="64103" marR="64103" marT="0" marB="0" anchor="ctr"/>
                </a:tc>
                <a:tc>
                  <a:txBody>
                    <a:bodyPr/>
                    <a:lstStyle/>
                    <a:p>
                      <a:pPr marL="0" marR="0" algn="ctr">
                        <a:spcBef>
                          <a:spcPts val="1000"/>
                        </a:spcBef>
                        <a:spcAft>
                          <a:spcPts val="600"/>
                        </a:spcAft>
                      </a:pPr>
                      <a:r>
                        <a:rPr lang="en-GB" sz="1800">
                          <a:effectLst/>
                        </a:rPr>
                        <a:t>Control</a:t>
                      </a:r>
                      <a:endParaRPr lang="en-US" sz="1800">
                        <a:effectLst/>
                        <a:latin typeface="Calibri"/>
                        <a:ea typeface="Times New Roman"/>
                        <a:cs typeface="Times New Roman"/>
                      </a:endParaRPr>
                    </a:p>
                  </a:txBody>
                  <a:tcPr marL="64103" marR="64103" marT="0" marB="0" anchor="ctr"/>
                </a:tc>
                <a:tc>
                  <a:txBody>
                    <a:bodyPr/>
                    <a:lstStyle/>
                    <a:p>
                      <a:pPr marL="0" marR="0" algn="ctr">
                        <a:spcBef>
                          <a:spcPts val="1000"/>
                        </a:spcBef>
                        <a:spcAft>
                          <a:spcPts val="600"/>
                        </a:spcAft>
                      </a:pPr>
                      <a:r>
                        <a:rPr lang="en-GB" sz="1800" dirty="0">
                          <a:effectLst/>
                        </a:rPr>
                        <a:t> </a:t>
                      </a:r>
                      <a:endParaRPr lang="en-US" sz="1800" dirty="0">
                        <a:effectLst/>
                        <a:latin typeface="Calibri"/>
                        <a:ea typeface="Times New Roman"/>
                        <a:cs typeface="Times New Roman"/>
                      </a:endParaRPr>
                    </a:p>
                  </a:txBody>
                  <a:tcPr marL="64103" marR="64103" marT="0" marB="0" anchor="ctr"/>
                </a:tc>
                <a:tc>
                  <a:txBody>
                    <a:bodyPr/>
                    <a:lstStyle/>
                    <a:p>
                      <a:pPr marL="0" marR="0" algn="ctr">
                        <a:spcBef>
                          <a:spcPts val="1000"/>
                        </a:spcBef>
                        <a:spcAft>
                          <a:spcPts val="600"/>
                        </a:spcAft>
                      </a:pPr>
                      <a:r>
                        <a:rPr lang="en-GB" sz="1800">
                          <a:effectLst/>
                        </a:rPr>
                        <a:t>Owner</a:t>
                      </a:r>
                      <a:endParaRPr lang="en-US" sz="1800">
                        <a:effectLst/>
                        <a:latin typeface="Calibri"/>
                        <a:ea typeface="Times New Roman"/>
                        <a:cs typeface="Times New Roman"/>
                      </a:endParaRPr>
                    </a:p>
                  </a:txBody>
                  <a:tcPr marL="64103" marR="64103" marT="0" marB="0" anchor="ctr"/>
                </a:tc>
                <a:tc>
                  <a:txBody>
                    <a:bodyPr/>
                    <a:lstStyle/>
                    <a:p>
                      <a:pPr marL="0" marR="0" algn="ctr">
                        <a:spcBef>
                          <a:spcPts val="1000"/>
                        </a:spcBef>
                        <a:spcAft>
                          <a:spcPts val="600"/>
                        </a:spcAft>
                      </a:pPr>
                      <a:r>
                        <a:rPr lang="en-GB" sz="1800" dirty="0">
                          <a:effectLst/>
                        </a:rPr>
                        <a:t> </a:t>
                      </a:r>
                      <a:endParaRPr lang="en-US" sz="1800" dirty="0">
                        <a:effectLst/>
                        <a:latin typeface="Calibri"/>
                        <a:ea typeface="Times New Roman"/>
                        <a:cs typeface="Times New Roman"/>
                      </a:endParaRPr>
                    </a:p>
                  </a:txBody>
                  <a:tcPr marL="64103" marR="64103" marT="0" marB="0" anchor="ctr"/>
                </a:tc>
              </a:tr>
            </a:tbl>
          </a:graphicData>
        </a:graphic>
      </p:graphicFrame>
      <mc:AlternateContent xmlns:mc="http://schemas.openxmlformats.org/markup-compatibility/2006">
        <mc:Choice xmlns:a14="http://schemas.microsoft.com/office/drawing/2010/main" Requires="a14">
          <p:sp>
            <p:nvSpPr>
              <p:cNvPr id="5" name="TextBox 4"/>
              <p:cNvSpPr txBox="1"/>
              <p:nvPr/>
            </p:nvSpPr>
            <p:spPr>
              <a:xfrm>
                <a:off x="457200" y="1447800"/>
                <a:ext cx="8077200" cy="1015663"/>
              </a:xfrm>
              <a:prstGeom prst="rect">
                <a:avLst/>
              </a:prstGeom>
              <a:noFill/>
            </p:spPr>
            <p:txBody>
              <a:bodyPr wrap="square" rtlCol="0">
                <a:spAutoFit/>
              </a:bodyPr>
              <a:lstStyle/>
              <a:p>
                <a:pPr algn="just"/>
                <a:r>
                  <a:rPr lang="en-GB" sz="2000" dirty="0"/>
                  <a:t>Consider access control matrix </a:t>
                </a:r>
                <a14:m>
                  <m:oMath xmlns:m="http://schemas.openxmlformats.org/officeDocument/2006/math">
                    <m:r>
                      <a:rPr lang="en-GB" sz="2000" i="1"/>
                      <m:t>𝐴</m:t>
                    </m:r>
                  </m:oMath>
                </a14:m>
                <a:r>
                  <a:rPr lang="en-GB" sz="2000" dirty="0"/>
                  <a:t>, which contains rows each for a subject, then columns each for subjects and objects and entry in the matrix gives the right of subject on that particular object. Access matrix is shown in the </a:t>
                </a:r>
                <a:r>
                  <a:rPr lang="en-GB" sz="2000" dirty="0" smtClean="0"/>
                  <a:t>table.</a:t>
                </a:r>
                <a:endParaRPr lang="en-US" sz="2000" dirty="0"/>
              </a:p>
            </p:txBody>
          </p:sp>
        </mc:Choice>
        <mc:Fallback>
          <p:sp>
            <p:nvSpPr>
              <p:cNvPr id="5" name="TextBox 4"/>
              <p:cNvSpPr txBox="1">
                <a:spLocks noRot="1" noChangeAspect="1" noMove="1" noResize="1" noEditPoints="1" noAdjustHandles="1" noChangeArrowheads="1" noChangeShapeType="1" noTextEdit="1"/>
              </p:cNvSpPr>
              <p:nvPr/>
            </p:nvSpPr>
            <p:spPr>
              <a:xfrm>
                <a:off x="457200" y="1447800"/>
                <a:ext cx="8077200" cy="1015663"/>
              </a:xfrm>
              <a:prstGeom prst="rect">
                <a:avLst/>
              </a:prstGeom>
              <a:blipFill rotWithShape="1">
                <a:blip r:embed="rId2"/>
                <a:stretch>
                  <a:fillRect l="-755" t="-3012" r="-1660" b="-9639"/>
                </a:stretch>
              </a:blipFill>
            </p:spPr>
            <p:txBody>
              <a:bodyPr/>
              <a:lstStyle/>
              <a:p>
                <a:r>
                  <a:rPr lang="en-US">
                    <a:noFill/>
                  </a:rPr>
                  <a:t> </a:t>
                </a:r>
              </a:p>
            </p:txBody>
          </p:sp>
        </mc:Fallback>
      </mc:AlternateContent>
    </p:spTree>
    <p:extLst>
      <p:ext uri="{BB962C8B-B14F-4D97-AF65-F5344CB8AC3E}">
        <p14:creationId xmlns:p14="http://schemas.microsoft.com/office/powerpoint/2010/main" val="15321406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Harrison-</a:t>
            </a:r>
            <a:r>
              <a:rPr lang="en-GB" dirty="0" err="1"/>
              <a:t>Ruzzo</a:t>
            </a:r>
            <a:r>
              <a:rPr lang="en-GB" dirty="0"/>
              <a:t>-Ullman model</a:t>
            </a:r>
            <a:endParaRPr lang="en-US" dirty="0"/>
          </a:p>
        </p:txBody>
      </p:sp>
      <p:sp>
        <p:nvSpPr>
          <p:cNvPr id="3" name="Content Placeholder 2"/>
          <p:cNvSpPr>
            <a:spLocks noGrp="1"/>
          </p:cNvSpPr>
          <p:nvPr>
            <p:ph sz="quarter" idx="1"/>
          </p:nvPr>
        </p:nvSpPr>
        <p:spPr/>
        <p:txBody>
          <a:bodyPr/>
          <a:lstStyle/>
          <a:p>
            <a:pPr algn="just"/>
            <a:endParaRPr lang="en-GB" sz="2300" dirty="0" smtClean="0"/>
          </a:p>
          <a:p>
            <a:pPr algn="just"/>
            <a:r>
              <a:rPr lang="en-GB" sz="2300" dirty="0" smtClean="0"/>
              <a:t>It deals </a:t>
            </a:r>
            <a:r>
              <a:rPr lang="en-GB" sz="2300" dirty="0"/>
              <a:t>with the integrity of the access rights in the computer system. </a:t>
            </a:r>
            <a:endParaRPr lang="en-GB" sz="2300" dirty="0" smtClean="0"/>
          </a:p>
          <a:p>
            <a:pPr algn="just"/>
            <a:endParaRPr lang="en-GB" sz="2300" dirty="0"/>
          </a:p>
          <a:p>
            <a:pPr algn="just"/>
            <a:r>
              <a:rPr lang="en-GB" sz="2300" dirty="0" smtClean="0"/>
              <a:t>It </a:t>
            </a:r>
            <a:r>
              <a:rPr lang="en-GB" sz="2300" dirty="0"/>
              <a:t>extends the concept of Graham-Denning </a:t>
            </a:r>
            <a:r>
              <a:rPr lang="en-GB" sz="2300" dirty="0" smtClean="0"/>
              <a:t>model.</a:t>
            </a:r>
          </a:p>
          <a:p>
            <a:pPr algn="just"/>
            <a:endParaRPr lang="en-GB" sz="2300" dirty="0"/>
          </a:p>
          <a:p>
            <a:pPr algn="just"/>
            <a:r>
              <a:rPr lang="en-GB" sz="2300" dirty="0" smtClean="0"/>
              <a:t>It </a:t>
            </a:r>
            <a:r>
              <a:rPr lang="en-GB" sz="2300" dirty="0"/>
              <a:t>is also based on the idea of finite set of procedures </a:t>
            </a:r>
            <a:r>
              <a:rPr lang="en-GB" sz="2300" dirty="0" smtClean="0"/>
              <a:t>to edit </a:t>
            </a:r>
            <a:r>
              <a:rPr lang="en-GB" sz="2300" dirty="0"/>
              <a:t>the access rights of particular subject on particular objects. </a:t>
            </a:r>
            <a:endParaRPr lang="en-GB" sz="2300" dirty="0" smtClean="0"/>
          </a:p>
          <a:p>
            <a:pPr algn="just"/>
            <a:endParaRPr lang="en-GB" sz="2300" dirty="0"/>
          </a:p>
          <a:p>
            <a:pPr algn="just"/>
            <a:r>
              <a:rPr lang="en-GB" sz="2300" dirty="0" smtClean="0"/>
              <a:t>This </a:t>
            </a:r>
            <a:r>
              <a:rPr lang="en-GB" sz="2300" dirty="0"/>
              <a:t>model is defined by three parameters namely subjects S, objects O and access matrix A</a:t>
            </a:r>
            <a:endParaRPr lang="en-US" sz="2300" dirty="0"/>
          </a:p>
          <a:p>
            <a:endParaRPr lang="en-US" dirty="0"/>
          </a:p>
        </p:txBody>
      </p:sp>
    </p:spTree>
    <p:extLst>
      <p:ext uri="{BB962C8B-B14F-4D97-AF65-F5344CB8AC3E}">
        <p14:creationId xmlns:p14="http://schemas.microsoft.com/office/powerpoint/2010/main" val="30049888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Harrison-</a:t>
            </a:r>
            <a:r>
              <a:rPr lang="en-GB" dirty="0" err="1"/>
              <a:t>Ruzzo</a:t>
            </a:r>
            <a:r>
              <a:rPr lang="en-GB" dirty="0"/>
              <a:t>-Ullman model</a:t>
            </a:r>
            <a:endParaRPr lang="en-US" dirty="0"/>
          </a:p>
        </p:txBody>
      </p:sp>
      <p:sp>
        <p:nvSpPr>
          <p:cNvPr id="3" name="Content Placeholder 2"/>
          <p:cNvSpPr>
            <a:spLocks noGrp="1"/>
          </p:cNvSpPr>
          <p:nvPr>
            <p:ph sz="quarter" idx="1"/>
          </p:nvPr>
        </p:nvSpPr>
        <p:spPr/>
        <p:txBody>
          <a:bodyPr>
            <a:normAutofit fontScale="85000" lnSpcReduction="20000"/>
          </a:bodyPr>
          <a:lstStyle/>
          <a:p>
            <a:pPr algn="just"/>
            <a:endParaRPr lang="en-GB" sz="2400" dirty="0" smtClean="0"/>
          </a:p>
          <a:p>
            <a:pPr algn="just"/>
            <a:r>
              <a:rPr lang="en-GB" sz="2400" dirty="0" smtClean="0"/>
              <a:t>Access </a:t>
            </a:r>
            <a:r>
              <a:rPr lang="en-GB" sz="2400" dirty="0"/>
              <a:t>matrix A consists of one row for each subject and one column for each subject and object. </a:t>
            </a:r>
            <a:endParaRPr lang="en-GB" sz="2400" dirty="0" smtClean="0"/>
          </a:p>
          <a:p>
            <a:pPr algn="just"/>
            <a:endParaRPr lang="en-GB" sz="2400" dirty="0" smtClean="0"/>
          </a:p>
          <a:p>
            <a:pPr algn="just"/>
            <a:r>
              <a:rPr lang="en-GB" sz="2400" dirty="0" smtClean="0"/>
              <a:t>Entry </a:t>
            </a:r>
            <a:r>
              <a:rPr lang="en-GB" sz="2400" dirty="0"/>
              <a:t>in the access matrix is the subset of the generic rights R. </a:t>
            </a:r>
            <a:endParaRPr lang="en-GB" sz="2400" dirty="0" smtClean="0"/>
          </a:p>
          <a:p>
            <a:pPr algn="just"/>
            <a:endParaRPr lang="en-GB" sz="2400" dirty="0" smtClean="0"/>
          </a:p>
          <a:p>
            <a:pPr algn="just"/>
            <a:r>
              <a:rPr lang="en-GB" sz="2400" dirty="0" smtClean="0"/>
              <a:t>This </a:t>
            </a:r>
            <a:r>
              <a:rPr lang="en-GB" sz="2400" dirty="0"/>
              <a:t>model also consists of set of commands C, that are composed of primitive operation and </a:t>
            </a:r>
            <a:r>
              <a:rPr lang="en-GB" sz="2400" dirty="0" smtClean="0"/>
              <a:t>pre-conditions. </a:t>
            </a:r>
          </a:p>
          <a:p>
            <a:pPr algn="just"/>
            <a:endParaRPr lang="en-GB" sz="2400" dirty="0" smtClean="0"/>
          </a:p>
          <a:p>
            <a:pPr algn="just"/>
            <a:r>
              <a:rPr lang="en-GB" sz="2400" dirty="0" smtClean="0"/>
              <a:t>If </a:t>
            </a:r>
            <a:r>
              <a:rPr lang="en-GB" sz="2400" dirty="0"/>
              <a:t>all preconditions are satisfied then only operations can be carried out. </a:t>
            </a:r>
            <a:endParaRPr lang="en-GB" sz="2400" dirty="0" smtClean="0"/>
          </a:p>
          <a:p>
            <a:pPr algn="just"/>
            <a:endParaRPr lang="en-GB" sz="2400" dirty="0" smtClean="0"/>
          </a:p>
          <a:p>
            <a:pPr algn="just"/>
            <a:r>
              <a:rPr lang="en-GB" sz="2400" dirty="0" smtClean="0"/>
              <a:t>Each </a:t>
            </a:r>
            <a:r>
              <a:rPr lang="en-GB" sz="2400" dirty="0"/>
              <a:t>command has at least one operation. </a:t>
            </a:r>
            <a:endParaRPr lang="en-GB" sz="2400" dirty="0" smtClean="0"/>
          </a:p>
          <a:p>
            <a:pPr algn="just"/>
            <a:endParaRPr lang="en-GB" sz="2400" dirty="0" smtClean="0"/>
          </a:p>
          <a:p>
            <a:pPr algn="just"/>
            <a:r>
              <a:rPr lang="en-GB" sz="2400" dirty="0" smtClean="0"/>
              <a:t>Commands </a:t>
            </a:r>
            <a:r>
              <a:rPr lang="en-GB" sz="2400" dirty="0"/>
              <a:t>that have only one operation are called as mono-operational command</a:t>
            </a:r>
            <a:r>
              <a:rPr lang="en-GB" sz="2400" dirty="0" smtClean="0"/>
              <a:t>.</a:t>
            </a:r>
            <a:endParaRPr lang="en-US" sz="2400" dirty="0"/>
          </a:p>
        </p:txBody>
      </p:sp>
    </p:spTree>
    <p:extLst>
      <p:ext uri="{BB962C8B-B14F-4D97-AF65-F5344CB8AC3E}">
        <p14:creationId xmlns:p14="http://schemas.microsoft.com/office/powerpoint/2010/main" val="41059985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Harrison-</a:t>
            </a:r>
            <a:r>
              <a:rPr lang="en-GB" dirty="0" err="1"/>
              <a:t>Ruzzo</a:t>
            </a:r>
            <a:r>
              <a:rPr lang="en-GB" dirty="0"/>
              <a:t>-Ullman model</a:t>
            </a:r>
            <a:endParaRPr lang="en-US" dirty="0"/>
          </a:p>
        </p:txBody>
      </p:sp>
      <p:sp>
        <p:nvSpPr>
          <p:cNvPr id="3" name="Content Placeholder 2"/>
          <p:cNvSpPr>
            <a:spLocks noGrp="1"/>
          </p:cNvSpPr>
          <p:nvPr>
            <p:ph sz="quarter" idx="1"/>
          </p:nvPr>
        </p:nvSpPr>
        <p:spPr/>
        <p:txBody>
          <a:bodyPr>
            <a:normAutofit fontScale="92500"/>
          </a:bodyPr>
          <a:lstStyle/>
          <a:p>
            <a:endParaRPr lang="en-GB" dirty="0" smtClean="0"/>
          </a:p>
          <a:p>
            <a:r>
              <a:rPr lang="en-GB" dirty="0" smtClean="0"/>
              <a:t>In </a:t>
            </a:r>
            <a:r>
              <a:rPr lang="en-GB" dirty="0"/>
              <a:t>this model, primitive operations are the ones which are operated on the subjects and objects. </a:t>
            </a:r>
            <a:endParaRPr lang="en-GB" dirty="0" smtClean="0"/>
          </a:p>
          <a:p>
            <a:endParaRPr lang="en-GB" dirty="0" smtClean="0"/>
          </a:p>
          <a:p>
            <a:r>
              <a:rPr lang="en-GB" dirty="0" smtClean="0"/>
              <a:t>There </a:t>
            </a:r>
            <a:r>
              <a:rPr lang="en-GB" dirty="0"/>
              <a:t>are six primitive operations defined in the following </a:t>
            </a:r>
            <a:r>
              <a:rPr lang="en-GB" dirty="0" smtClean="0"/>
              <a:t>list:</a:t>
            </a:r>
          </a:p>
          <a:p>
            <a:endParaRPr lang="en-GB" dirty="0" smtClean="0"/>
          </a:p>
          <a:p>
            <a:pPr lvl="1"/>
            <a:r>
              <a:rPr lang="en-IN" dirty="0" smtClean="0"/>
              <a:t>Enter </a:t>
            </a:r>
            <a:r>
              <a:rPr lang="en-IN" dirty="0"/>
              <a:t>r into A</a:t>
            </a:r>
            <a:endParaRPr lang="en-US" dirty="0"/>
          </a:p>
          <a:p>
            <a:pPr lvl="1"/>
            <a:r>
              <a:rPr lang="en-IN" dirty="0"/>
              <a:t>Delete r from A</a:t>
            </a:r>
            <a:endParaRPr lang="en-US" dirty="0"/>
          </a:p>
          <a:p>
            <a:pPr lvl="1"/>
            <a:r>
              <a:rPr lang="en-IN" dirty="0"/>
              <a:t>Create subject s</a:t>
            </a:r>
            <a:endParaRPr lang="en-US" dirty="0"/>
          </a:p>
          <a:p>
            <a:pPr lvl="1"/>
            <a:r>
              <a:rPr lang="en-IN" dirty="0"/>
              <a:t>Delete subject s</a:t>
            </a:r>
            <a:endParaRPr lang="en-US" dirty="0"/>
          </a:p>
          <a:p>
            <a:pPr lvl="1"/>
            <a:r>
              <a:rPr lang="en-IN" dirty="0"/>
              <a:t>Create object o</a:t>
            </a:r>
            <a:endParaRPr lang="en-US" dirty="0"/>
          </a:p>
          <a:p>
            <a:pPr lvl="1"/>
            <a:r>
              <a:rPr lang="en-IN" dirty="0"/>
              <a:t>Delete object </a:t>
            </a:r>
            <a:r>
              <a:rPr lang="en-IN" dirty="0" smtClean="0"/>
              <a:t>o</a:t>
            </a:r>
          </a:p>
          <a:p>
            <a:endParaRPr lang="en-US" dirty="0" smtClean="0"/>
          </a:p>
          <a:p>
            <a:endParaRPr lang="en-US" dirty="0"/>
          </a:p>
        </p:txBody>
      </p:sp>
    </p:spTree>
    <p:extLst>
      <p:ext uri="{BB962C8B-B14F-4D97-AF65-F5344CB8AC3E}">
        <p14:creationId xmlns:p14="http://schemas.microsoft.com/office/powerpoint/2010/main" val="582584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Security Models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9949780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Take Grant Protection Model</a:t>
            </a:r>
            <a:endParaRPr lang="en-US" dirty="0"/>
          </a:p>
        </p:txBody>
      </p:sp>
      <p:sp>
        <p:nvSpPr>
          <p:cNvPr id="3" name="Content Placeholder 2"/>
          <p:cNvSpPr>
            <a:spLocks noGrp="1"/>
          </p:cNvSpPr>
          <p:nvPr>
            <p:ph sz="quarter" idx="1"/>
          </p:nvPr>
        </p:nvSpPr>
        <p:spPr/>
        <p:txBody>
          <a:bodyPr>
            <a:normAutofit fontScale="85000" lnSpcReduction="10000"/>
          </a:bodyPr>
          <a:lstStyle/>
          <a:p>
            <a:pPr algn="just"/>
            <a:endParaRPr lang="en-GB" dirty="0" smtClean="0"/>
          </a:p>
          <a:p>
            <a:pPr algn="just"/>
            <a:r>
              <a:rPr lang="en-GB" dirty="0" smtClean="0"/>
              <a:t>Used </a:t>
            </a:r>
            <a:r>
              <a:rPr lang="en-GB" dirty="0"/>
              <a:t>to find out whether particular computer system is safe or </a:t>
            </a:r>
            <a:r>
              <a:rPr lang="en-GB" dirty="0" smtClean="0"/>
              <a:t>not. </a:t>
            </a:r>
          </a:p>
          <a:p>
            <a:pPr algn="just"/>
            <a:endParaRPr lang="en-GB" dirty="0"/>
          </a:p>
          <a:p>
            <a:pPr algn="just"/>
            <a:r>
              <a:rPr lang="en-GB" dirty="0" smtClean="0"/>
              <a:t>It </a:t>
            </a:r>
            <a:r>
              <a:rPr lang="en-GB" dirty="0"/>
              <a:t>shows the algorithm that this model is using is decidable in linear time. </a:t>
            </a:r>
            <a:endParaRPr lang="en-GB" dirty="0" smtClean="0"/>
          </a:p>
          <a:p>
            <a:pPr algn="just"/>
            <a:endParaRPr lang="en-GB" dirty="0" smtClean="0"/>
          </a:p>
          <a:p>
            <a:pPr algn="just"/>
            <a:r>
              <a:rPr lang="en-GB" dirty="0" smtClean="0"/>
              <a:t>This </a:t>
            </a:r>
            <a:r>
              <a:rPr lang="en-GB" dirty="0"/>
              <a:t>model uses directed graph to represent the system. </a:t>
            </a:r>
            <a:endParaRPr lang="en-GB" dirty="0" smtClean="0"/>
          </a:p>
          <a:p>
            <a:pPr algn="just"/>
            <a:endParaRPr lang="en-GB" dirty="0" smtClean="0"/>
          </a:p>
          <a:p>
            <a:pPr algn="just"/>
            <a:r>
              <a:rPr lang="en-GB" dirty="0" smtClean="0"/>
              <a:t>Vertices </a:t>
            </a:r>
            <a:r>
              <a:rPr lang="en-GB" dirty="0"/>
              <a:t>in the directed graph represent the subjects or objects. </a:t>
            </a:r>
            <a:endParaRPr lang="en-GB" dirty="0" smtClean="0"/>
          </a:p>
          <a:p>
            <a:pPr algn="just"/>
            <a:endParaRPr lang="en-GB" dirty="0"/>
          </a:p>
          <a:p>
            <a:pPr algn="just"/>
            <a:r>
              <a:rPr lang="en-GB" dirty="0" smtClean="0"/>
              <a:t>Edges </a:t>
            </a:r>
            <a:r>
              <a:rPr lang="en-GB" dirty="0"/>
              <a:t>between the vertices are </a:t>
            </a:r>
            <a:r>
              <a:rPr lang="en-GB" dirty="0" err="1"/>
              <a:t>labeled</a:t>
            </a:r>
            <a:r>
              <a:rPr lang="en-GB" dirty="0"/>
              <a:t> and labels indicate rights that source of the edge can have over the destination of the edge. </a:t>
            </a:r>
            <a:endParaRPr lang="en-US" dirty="0"/>
          </a:p>
          <a:p>
            <a:endParaRPr lang="en-US" dirty="0"/>
          </a:p>
        </p:txBody>
      </p:sp>
    </p:spTree>
    <p:extLst>
      <p:ext uri="{BB962C8B-B14F-4D97-AF65-F5344CB8AC3E}">
        <p14:creationId xmlns:p14="http://schemas.microsoft.com/office/powerpoint/2010/main" val="18472409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Take Grant Protection Model</a:t>
            </a:r>
            <a:endParaRPr lang="en-US" dirty="0"/>
          </a:p>
        </p:txBody>
      </p:sp>
      <p:sp>
        <p:nvSpPr>
          <p:cNvPr id="3" name="Content Placeholder 2"/>
          <p:cNvSpPr>
            <a:spLocks noGrp="1"/>
          </p:cNvSpPr>
          <p:nvPr>
            <p:ph sz="quarter" idx="1"/>
          </p:nvPr>
        </p:nvSpPr>
        <p:spPr/>
        <p:txBody>
          <a:bodyPr>
            <a:normAutofit fontScale="92500" lnSpcReduction="20000"/>
          </a:bodyPr>
          <a:lstStyle/>
          <a:p>
            <a:pPr marL="0" indent="0" algn="just">
              <a:buNone/>
            </a:pPr>
            <a:endParaRPr lang="en-GB" dirty="0" smtClean="0"/>
          </a:p>
          <a:p>
            <a:pPr marL="0" indent="0" algn="just">
              <a:buNone/>
            </a:pPr>
            <a:r>
              <a:rPr lang="en-GB" dirty="0" smtClean="0"/>
              <a:t>Following </a:t>
            </a:r>
            <a:r>
              <a:rPr lang="en-GB" dirty="0"/>
              <a:t>are the rules that are followed for the accessing the rights to the requesting subjects or </a:t>
            </a:r>
            <a:r>
              <a:rPr lang="en-GB" dirty="0" smtClean="0"/>
              <a:t>objects:</a:t>
            </a:r>
          </a:p>
          <a:p>
            <a:pPr marL="0" indent="0" algn="just">
              <a:buNone/>
            </a:pPr>
            <a:endParaRPr lang="en-US" dirty="0"/>
          </a:p>
          <a:p>
            <a:pPr algn="just"/>
            <a:r>
              <a:rPr lang="en-GB" i="1" dirty="0"/>
              <a:t>Take Rule:</a:t>
            </a:r>
            <a:r>
              <a:rPr lang="en-GB" dirty="0"/>
              <a:t> This allows a subject to take the rights of another object. </a:t>
            </a:r>
            <a:endParaRPr lang="en-GB" dirty="0" smtClean="0"/>
          </a:p>
          <a:p>
            <a:pPr algn="just"/>
            <a:endParaRPr lang="en-US" dirty="0"/>
          </a:p>
          <a:p>
            <a:pPr algn="just"/>
            <a:r>
              <a:rPr lang="en-GB" i="1" dirty="0"/>
              <a:t>Grant Rule:</a:t>
            </a:r>
            <a:r>
              <a:rPr lang="en-GB" dirty="0"/>
              <a:t> This allows a subject to grant rights of his own to another object. </a:t>
            </a:r>
            <a:endParaRPr lang="en-GB" dirty="0" smtClean="0"/>
          </a:p>
          <a:p>
            <a:pPr algn="just"/>
            <a:endParaRPr lang="en-US" dirty="0"/>
          </a:p>
          <a:p>
            <a:pPr algn="just"/>
            <a:r>
              <a:rPr lang="en-GB" i="1" dirty="0"/>
              <a:t>Create Rule:</a:t>
            </a:r>
            <a:r>
              <a:rPr lang="en-GB" dirty="0"/>
              <a:t> This allows a subject to create the new objects</a:t>
            </a:r>
            <a:r>
              <a:rPr lang="en-GB" dirty="0" smtClean="0"/>
              <a:t>.</a:t>
            </a:r>
          </a:p>
          <a:p>
            <a:pPr algn="just"/>
            <a:endParaRPr lang="en-US" dirty="0"/>
          </a:p>
          <a:p>
            <a:pPr algn="just"/>
            <a:r>
              <a:rPr lang="en-GB" i="1" dirty="0"/>
              <a:t>Remove Rule:</a:t>
            </a:r>
            <a:r>
              <a:rPr lang="en-GB" dirty="0"/>
              <a:t> This allows a subject to remove rights it has over on another object.</a:t>
            </a:r>
            <a:endParaRPr lang="en-US" dirty="0"/>
          </a:p>
          <a:p>
            <a:pPr algn="just"/>
            <a:endParaRPr lang="en-US" dirty="0"/>
          </a:p>
        </p:txBody>
      </p:sp>
    </p:spTree>
    <p:extLst>
      <p:ext uri="{BB962C8B-B14F-4D97-AF65-F5344CB8AC3E}">
        <p14:creationId xmlns:p14="http://schemas.microsoft.com/office/powerpoint/2010/main" val="3075737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Take Grant Protection Model</a:t>
            </a:r>
            <a:endParaRPr lang="en-US" dirty="0"/>
          </a:p>
        </p:txBody>
      </p:sp>
      <p:sp>
        <p:nvSpPr>
          <p:cNvPr id="3" name="Content Placeholder 2"/>
          <p:cNvSpPr>
            <a:spLocks noGrp="1"/>
          </p:cNvSpPr>
          <p:nvPr>
            <p:ph sz="quarter" idx="1"/>
          </p:nvPr>
        </p:nvSpPr>
        <p:spPr>
          <a:xfrm>
            <a:off x="457200" y="1371600"/>
            <a:ext cx="8229600" cy="1371600"/>
          </a:xfrm>
        </p:spPr>
        <p:txBody>
          <a:bodyPr>
            <a:normAutofit fontScale="77500" lnSpcReduction="20000"/>
          </a:bodyPr>
          <a:lstStyle/>
          <a:p>
            <a:pPr marL="0" indent="0" algn="just">
              <a:buNone/>
            </a:pPr>
            <a:r>
              <a:rPr lang="en-GB" dirty="0" smtClean="0"/>
              <a:t>Figure below shows </a:t>
            </a:r>
            <a:r>
              <a:rPr lang="en-GB" dirty="0"/>
              <a:t>the example for take grant model as a directed graph. It shows four subjects or objects A, B, C and D. Edges between the vertices has the labels indicating the rules between the two subjects. Rule between A and B is take, rule between A and C is grant and rule between A and D is just transfer of particular rights, as read and write.</a:t>
            </a:r>
            <a:endParaRPr lang="en-US" dirty="0"/>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3581400" y="3048000"/>
            <a:ext cx="2286000" cy="2286000"/>
          </a:xfrm>
          <a:prstGeom prst="rect">
            <a:avLst/>
          </a:prstGeom>
        </p:spPr>
      </p:pic>
      <p:sp>
        <p:nvSpPr>
          <p:cNvPr id="5" name="TextBox 4"/>
          <p:cNvSpPr txBox="1"/>
          <p:nvPr/>
        </p:nvSpPr>
        <p:spPr>
          <a:xfrm>
            <a:off x="1371600" y="5715000"/>
            <a:ext cx="6400800" cy="584775"/>
          </a:xfrm>
          <a:prstGeom prst="rect">
            <a:avLst/>
          </a:prstGeom>
          <a:noFill/>
        </p:spPr>
        <p:txBody>
          <a:bodyPr wrap="square" rtlCol="0">
            <a:spAutoFit/>
          </a:bodyPr>
          <a:lstStyle/>
          <a:p>
            <a:pPr algn="ctr"/>
            <a:r>
              <a:rPr lang="en-GB" sz="1600" dirty="0" smtClean="0"/>
              <a:t>Figure XI.  </a:t>
            </a:r>
            <a:r>
              <a:rPr lang="en-GB" sz="1600" dirty="0"/>
              <a:t>Take Grant Protection Model: Directed Graph</a:t>
            </a:r>
            <a:endParaRPr lang="en-US" sz="1600" dirty="0"/>
          </a:p>
          <a:p>
            <a:endParaRPr lang="en-US" sz="1600" dirty="0"/>
          </a:p>
        </p:txBody>
      </p:sp>
    </p:spTree>
    <p:extLst>
      <p:ext uri="{BB962C8B-B14F-4D97-AF65-F5344CB8AC3E}">
        <p14:creationId xmlns:p14="http://schemas.microsoft.com/office/powerpoint/2010/main" val="40635468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Non-interference model</a:t>
            </a:r>
            <a:endParaRPr lang="en-US" dirty="0"/>
          </a:p>
        </p:txBody>
      </p:sp>
      <p:sp>
        <p:nvSpPr>
          <p:cNvPr id="3" name="Content Placeholder 2"/>
          <p:cNvSpPr>
            <a:spLocks noGrp="1"/>
          </p:cNvSpPr>
          <p:nvPr>
            <p:ph sz="quarter" idx="1"/>
          </p:nvPr>
        </p:nvSpPr>
        <p:spPr>
          <a:xfrm>
            <a:off x="457200" y="1219200"/>
            <a:ext cx="8229600" cy="5181600"/>
          </a:xfrm>
        </p:spPr>
        <p:txBody>
          <a:bodyPr>
            <a:normAutofit fontScale="70000" lnSpcReduction="20000"/>
          </a:bodyPr>
          <a:lstStyle/>
          <a:p>
            <a:pPr algn="just"/>
            <a:r>
              <a:rPr lang="en-GB" dirty="0" smtClean="0"/>
              <a:t>Establishes </a:t>
            </a:r>
            <a:r>
              <a:rPr lang="en-GB" dirty="0"/>
              <a:t>the boundaries for security </a:t>
            </a:r>
            <a:r>
              <a:rPr lang="en-GB" dirty="0" smtClean="0"/>
              <a:t>levels to avoid any </a:t>
            </a:r>
            <a:r>
              <a:rPr lang="en-GB" dirty="0"/>
              <a:t>interference of the higher security level transactions with the lower security level </a:t>
            </a:r>
            <a:r>
              <a:rPr lang="en-GB" dirty="0" smtClean="0"/>
              <a:t>transactions. </a:t>
            </a:r>
          </a:p>
          <a:p>
            <a:pPr algn="just"/>
            <a:endParaRPr lang="en-GB" dirty="0"/>
          </a:p>
          <a:p>
            <a:pPr algn="just"/>
            <a:r>
              <a:rPr lang="en-GB" dirty="0" smtClean="0"/>
              <a:t>This </a:t>
            </a:r>
            <a:r>
              <a:rPr lang="en-GB" dirty="0"/>
              <a:t>is in contrast with the information flow model, where information flows between the two different security levels. </a:t>
            </a:r>
            <a:endParaRPr lang="en-GB" dirty="0" smtClean="0"/>
          </a:p>
          <a:p>
            <a:pPr algn="just"/>
            <a:endParaRPr lang="en-GB" dirty="0"/>
          </a:p>
          <a:p>
            <a:pPr algn="just"/>
            <a:r>
              <a:rPr lang="en-GB" dirty="0" smtClean="0"/>
              <a:t>This </a:t>
            </a:r>
            <a:r>
              <a:rPr lang="en-GB" dirty="0"/>
              <a:t>model represents the data or user as low and high. </a:t>
            </a:r>
            <a:endParaRPr lang="en-GB" dirty="0" smtClean="0"/>
          </a:p>
          <a:p>
            <a:pPr algn="just"/>
            <a:endParaRPr lang="en-GB" dirty="0" smtClean="0"/>
          </a:p>
          <a:p>
            <a:pPr algn="just"/>
            <a:r>
              <a:rPr lang="en-GB" dirty="0" smtClean="0"/>
              <a:t>Low </a:t>
            </a:r>
            <a:r>
              <a:rPr lang="en-GB" dirty="0"/>
              <a:t>data means lower security level, not classified data and high data means the higher security level and classified data. </a:t>
            </a:r>
            <a:endParaRPr lang="en-GB" dirty="0" smtClean="0"/>
          </a:p>
          <a:p>
            <a:pPr algn="just"/>
            <a:endParaRPr lang="en-GB" dirty="0" smtClean="0"/>
          </a:p>
          <a:p>
            <a:pPr algn="just"/>
            <a:r>
              <a:rPr lang="en-GB" dirty="0" smtClean="0"/>
              <a:t>Non-interference </a:t>
            </a:r>
            <a:r>
              <a:rPr lang="en-GB" dirty="0"/>
              <a:t>property is satisfied only when low user gives the low input to the system and produces low output. </a:t>
            </a:r>
            <a:endParaRPr lang="en-GB" dirty="0" smtClean="0"/>
          </a:p>
          <a:p>
            <a:pPr algn="just"/>
            <a:endParaRPr lang="en-GB" dirty="0"/>
          </a:p>
          <a:p>
            <a:pPr algn="just"/>
            <a:r>
              <a:rPr lang="en-GB" dirty="0" smtClean="0"/>
              <a:t>This </a:t>
            </a:r>
            <a:r>
              <a:rPr lang="en-GB" dirty="0"/>
              <a:t>strict separation of the security levels minimizes the risk of leakage of the data through covert channel</a:t>
            </a:r>
            <a:r>
              <a:rPr lang="en-GB" dirty="0" smtClean="0"/>
              <a:t>.</a:t>
            </a:r>
          </a:p>
          <a:p>
            <a:pPr algn="just"/>
            <a:endParaRPr lang="en-US" dirty="0"/>
          </a:p>
          <a:p>
            <a:pPr algn="just"/>
            <a:r>
              <a:rPr lang="en-GB" dirty="0"/>
              <a:t>The policy that this model loads on the computer system is very strict and considered to be stronger than other techniques. </a:t>
            </a:r>
            <a:endParaRPr lang="en-GB" dirty="0" smtClean="0"/>
          </a:p>
        </p:txBody>
      </p:sp>
    </p:spTree>
    <p:extLst>
      <p:ext uri="{BB962C8B-B14F-4D97-AF65-F5344CB8AC3E}">
        <p14:creationId xmlns:p14="http://schemas.microsoft.com/office/powerpoint/2010/main" val="23467958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Protection rings</a:t>
            </a:r>
            <a:endParaRPr lang="en-US" dirty="0"/>
          </a:p>
        </p:txBody>
      </p:sp>
      <p:sp>
        <p:nvSpPr>
          <p:cNvPr id="3" name="Content Placeholder 2"/>
          <p:cNvSpPr>
            <a:spLocks noGrp="1"/>
          </p:cNvSpPr>
          <p:nvPr>
            <p:ph sz="quarter" idx="1"/>
          </p:nvPr>
        </p:nvSpPr>
        <p:spPr/>
        <p:txBody>
          <a:bodyPr>
            <a:normAutofit fontScale="92500" lnSpcReduction="10000"/>
          </a:bodyPr>
          <a:lstStyle/>
          <a:p>
            <a:pPr algn="just"/>
            <a:endParaRPr lang="en-GB" dirty="0" smtClean="0"/>
          </a:p>
          <a:p>
            <a:pPr algn="just"/>
            <a:r>
              <a:rPr lang="en-GB" dirty="0" smtClean="0"/>
              <a:t>Used to </a:t>
            </a:r>
            <a:r>
              <a:rPr lang="en-GB" dirty="0"/>
              <a:t>secure the data and resources from unauthorized access by maintaining the hierarchy of protection levels. </a:t>
            </a:r>
            <a:endParaRPr lang="en-GB" dirty="0" smtClean="0"/>
          </a:p>
          <a:p>
            <a:pPr algn="just"/>
            <a:endParaRPr lang="en-GB" dirty="0"/>
          </a:p>
          <a:p>
            <a:pPr algn="just"/>
            <a:r>
              <a:rPr lang="en-GB" dirty="0" smtClean="0"/>
              <a:t>Protection </a:t>
            </a:r>
            <a:r>
              <a:rPr lang="en-GB" dirty="0"/>
              <a:t>ring is considered to be one of the layer or level of privilege or access within the architecture of computer system. </a:t>
            </a:r>
            <a:endParaRPr lang="en-GB" dirty="0" smtClean="0"/>
          </a:p>
          <a:p>
            <a:pPr algn="just"/>
            <a:endParaRPr lang="en-GB" dirty="0"/>
          </a:p>
          <a:p>
            <a:pPr algn="just"/>
            <a:r>
              <a:rPr lang="en-GB" dirty="0" smtClean="0"/>
              <a:t>These </a:t>
            </a:r>
            <a:r>
              <a:rPr lang="en-GB" dirty="0"/>
              <a:t>rings are arranged in hierarchy from most privileged level to lowest privileged level. </a:t>
            </a:r>
            <a:endParaRPr lang="en-GB" dirty="0" smtClean="0"/>
          </a:p>
          <a:p>
            <a:pPr algn="just"/>
            <a:endParaRPr lang="en-GB" dirty="0"/>
          </a:p>
          <a:p>
            <a:pPr algn="just"/>
            <a:r>
              <a:rPr lang="en-GB" dirty="0"/>
              <a:t>Programs or users at lower privilege level may access the data at higher privilege level only under predefined rules and conditions.</a:t>
            </a:r>
            <a:endParaRPr lang="en-US" dirty="0"/>
          </a:p>
        </p:txBody>
      </p:sp>
    </p:spTree>
    <p:extLst>
      <p:ext uri="{BB962C8B-B14F-4D97-AF65-F5344CB8AC3E}">
        <p14:creationId xmlns:p14="http://schemas.microsoft.com/office/powerpoint/2010/main" val="83375665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Protection rings</a:t>
            </a:r>
            <a:endParaRPr lang="en-US" dirty="0"/>
          </a:p>
        </p:txBody>
      </p:sp>
      <p:sp>
        <p:nvSpPr>
          <p:cNvPr id="3" name="Content Placeholder 2"/>
          <p:cNvSpPr>
            <a:spLocks noGrp="1"/>
          </p:cNvSpPr>
          <p:nvPr>
            <p:ph sz="quarter" idx="1"/>
          </p:nvPr>
        </p:nvSpPr>
        <p:spPr>
          <a:xfrm>
            <a:off x="301942" y="1371600"/>
            <a:ext cx="8229600" cy="1148022"/>
          </a:xfrm>
        </p:spPr>
        <p:txBody>
          <a:bodyPr>
            <a:normAutofit/>
          </a:bodyPr>
          <a:lstStyle/>
          <a:p>
            <a:pPr marL="0" indent="0" algn="just">
              <a:buNone/>
            </a:pPr>
            <a:r>
              <a:rPr lang="en-GB" sz="2000" dirty="0" smtClean="0"/>
              <a:t>On </a:t>
            </a:r>
            <a:r>
              <a:rPr lang="en-GB" sz="2000" dirty="0"/>
              <a:t>most operating systems, Ring 0 is the level with the most privileges and interacts most directly with the physical hardware such as the CPU and memory. </a:t>
            </a:r>
            <a:r>
              <a:rPr lang="en-GB" sz="2000" dirty="0" smtClean="0"/>
              <a:t>Figure below shows </a:t>
            </a:r>
            <a:r>
              <a:rPr lang="en-GB" sz="2000" dirty="0"/>
              <a:t>example of protection ring.</a:t>
            </a:r>
            <a:endParaRPr lang="en-US" sz="2000" dirty="0"/>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2362200" y="2661978"/>
            <a:ext cx="4109085" cy="2843530"/>
          </a:xfrm>
          <a:prstGeom prst="rect">
            <a:avLst/>
          </a:prstGeom>
        </p:spPr>
      </p:pic>
      <p:sp>
        <p:nvSpPr>
          <p:cNvPr id="5" name="TextBox 4"/>
          <p:cNvSpPr txBox="1"/>
          <p:nvPr/>
        </p:nvSpPr>
        <p:spPr>
          <a:xfrm>
            <a:off x="2514600" y="5749636"/>
            <a:ext cx="3657600" cy="338554"/>
          </a:xfrm>
          <a:prstGeom prst="rect">
            <a:avLst/>
          </a:prstGeom>
          <a:noFill/>
        </p:spPr>
        <p:txBody>
          <a:bodyPr wrap="square" rtlCol="0">
            <a:spAutoFit/>
          </a:bodyPr>
          <a:lstStyle/>
          <a:p>
            <a:pPr algn="ctr"/>
            <a:r>
              <a:rPr lang="en-GB" sz="1600" dirty="0" smtClean="0"/>
              <a:t>Figure XII. </a:t>
            </a:r>
            <a:r>
              <a:rPr lang="en-GB" sz="1600" dirty="0"/>
              <a:t>Protection </a:t>
            </a:r>
            <a:r>
              <a:rPr lang="en-GB" sz="1600" dirty="0" smtClean="0"/>
              <a:t>Ring</a:t>
            </a:r>
            <a:endParaRPr lang="en-US" sz="1600" dirty="0"/>
          </a:p>
        </p:txBody>
      </p:sp>
    </p:spTree>
    <p:extLst>
      <p:ext uri="{BB962C8B-B14F-4D97-AF65-F5344CB8AC3E}">
        <p14:creationId xmlns:p14="http://schemas.microsoft.com/office/powerpoint/2010/main" val="410311170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Summary of Security Models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320622824"/>
              </p:ext>
            </p:extLst>
          </p:nvPr>
        </p:nvGraphicFramePr>
        <p:xfrm>
          <a:off x="685800" y="1397000"/>
          <a:ext cx="7848600" cy="4935638"/>
        </p:xfrm>
        <a:graphic>
          <a:graphicData uri="http://schemas.openxmlformats.org/drawingml/2006/table">
            <a:tbl>
              <a:tblPr firstRow="1" bandRow="1">
                <a:tableStyleId>{5C22544A-7EE6-4342-B048-85BDC9FD1C3A}</a:tableStyleId>
              </a:tblPr>
              <a:tblGrid>
                <a:gridCol w="2616200"/>
                <a:gridCol w="2616200"/>
                <a:gridCol w="2616200"/>
              </a:tblGrid>
              <a:tr h="455078">
                <a:tc>
                  <a:txBody>
                    <a:bodyPr/>
                    <a:lstStyle/>
                    <a:p>
                      <a:pPr marL="0" marR="0" algn="ctr">
                        <a:spcBef>
                          <a:spcPts val="1000"/>
                        </a:spcBef>
                        <a:spcAft>
                          <a:spcPts val="600"/>
                        </a:spcAft>
                      </a:pPr>
                      <a:r>
                        <a:rPr lang="en-GB" sz="1400" b="1" dirty="0">
                          <a:effectLst/>
                          <a:latin typeface="Times New Roman"/>
                          <a:ea typeface="Times New Roman"/>
                          <a:cs typeface="Times New Roman"/>
                        </a:rPr>
                        <a:t>Security Model</a:t>
                      </a:r>
                      <a:endParaRPr lang="en-US" sz="1400" dirty="0">
                        <a:effectLst/>
                        <a:latin typeface="Calibri"/>
                        <a:ea typeface="Times New Roman"/>
                        <a:cs typeface="Times New Roman"/>
                      </a:endParaRPr>
                    </a:p>
                  </a:txBody>
                  <a:tcPr marL="68580" marR="68580" marT="0" marB="0"/>
                </a:tc>
                <a:tc>
                  <a:txBody>
                    <a:bodyPr/>
                    <a:lstStyle/>
                    <a:p>
                      <a:pPr marL="0" marR="0" algn="ctr">
                        <a:spcBef>
                          <a:spcPts val="1000"/>
                        </a:spcBef>
                        <a:spcAft>
                          <a:spcPts val="600"/>
                        </a:spcAft>
                      </a:pPr>
                      <a:r>
                        <a:rPr lang="en-GB" sz="1400" b="1" dirty="0">
                          <a:effectLst/>
                          <a:latin typeface="Times New Roman"/>
                          <a:ea typeface="Times New Roman"/>
                          <a:cs typeface="Times New Roman"/>
                        </a:rPr>
                        <a:t>Description</a:t>
                      </a:r>
                      <a:endParaRPr lang="en-US" sz="1400" dirty="0">
                        <a:effectLst/>
                        <a:latin typeface="Calibri"/>
                        <a:ea typeface="Times New Roman"/>
                        <a:cs typeface="Times New Roman"/>
                      </a:endParaRPr>
                    </a:p>
                  </a:txBody>
                  <a:tcPr marL="68580" marR="68580" marT="0" marB="0"/>
                </a:tc>
                <a:tc>
                  <a:txBody>
                    <a:bodyPr/>
                    <a:lstStyle/>
                    <a:p>
                      <a:pPr marL="0" marR="0" algn="ctr">
                        <a:spcBef>
                          <a:spcPts val="1000"/>
                        </a:spcBef>
                        <a:spcAft>
                          <a:spcPts val="600"/>
                        </a:spcAft>
                      </a:pPr>
                      <a:r>
                        <a:rPr lang="en-GB" sz="1400" b="1" dirty="0">
                          <a:effectLst/>
                          <a:latin typeface="Times New Roman"/>
                          <a:ea typeface="Times New Roman"/>
                          <a:cs typeface="Times New Roman"/>
                        </a:rPr>
                        <a:t>Related Security Policy</a:t>
                      </a:r>
                      <a:endParaRPr lang="en-US" sz="1400" dirty="0">
                        <a:effectLst/>
                        <a:latin typeface="Calibri"/>
                        <a:ea typeface="Times New Roman"/>
                        <a:cs typeface="Times New Roman"/>
                      </a:endParaRPr>
                    </a:p>
                  </a:txBody>
                  <a:tcPr marL="68580" marR="68580" marT="0" marB="0"/>
                </a:tc>
              </a:tr>
              <a:tr h="617160">
                <a:tc>
                  <a:txBody>
                    <a:bodyPr/>
                    <a:lstStyle/>
                    <a:p>
                      <a:pPr marL="0" marR="0" algn="just">
                        <a:spcBef>
                          <a:spcPts val="1000"/>
                        </a:spcBef>
                        <a:spcAft>
                          <a:spcPts val="600"/>
                        </a:spcAft>
                      </a:pPr>
                      <a:r>
                        <a:rPr lang="en-GB" sz="1400">
                          <a:effectLst/>
                          <a:latin typeface="Times New Roman"/>
                          <a:ea typeface="Times New Roman"/>
                          <a:cs typeface="Times New Roman"/>
                        </a:rPr>
                        <a:t>Access Control Matrix</a:t>
                      </a:r>
                      <a:endParaRPr lang="en-US" sz="1400">
                        <a:effectLst/>
                        <a:latin typeface="Calibri"/>
                        <a:ea typeface="Times New Roman"/>
                        <a:cs typeface="Times New Roman"/>
                      </a:endParaRPr>
                    </a:p>
                  </a:txBody>
                  <a:tcPr marL="68580" marR="68580" marT="0" marB="0"/>
                </a:tc>
                <a:tc>
                  <a:txBody>
                    <a:bodyPr/>
                    <a:lstStyle/>
                    <a:p>
                      <a:pPr marL="0" marR="0" algn="just">
                        <a:spcBef>
                          <a:spcPts val="1000"/>
                        </a:spcBef>
                        <a:spcAft>
                          <a:spcPts val="600"/>
                        </a:spcAft>
                      </a:pPr>
                      <a:r>
                        <a:rPr lang="en-GB" sz="1400">
                          <a:effectLst/>
                          <a:latin typeface="Times New Roman"/>
                          <a:ea typeface="Times New Roman"/>
                          <a:cs typeface="Times New Roman"/>
                        </a:rPr>
                        <a:t>It specifies the access rights (read/write/execute) to certain users for certain resources</a:t>
                      </a:r>
                      <a:endParaRPr lang="en-US" sz="1400">
                        <a:effectLst/>
                        <a:latin typeface="Calibri"/>
                        <a:ea typeface="Times New Roman"/>
                        <a:cs typeface="Times New Roman"/>
                      </a:endParaRPr>
                    </a:p>
                  </a:txBody>
                  <a:tcPr marL="68580" marR="68580" marT="0" marB="0"/>
                </a:tc>
                <a:tc>
                  <a:txBody>
                    <a:bodyPr/>
                    <a:lstStyle/>
                    <a:p>
                      <a:pPr marL="0" marR="0" algn="just">
                        <a:spcBef>
                          <a:spcPts val="1000"/>
                        </a:spcBef>
                        <a:spcAft>
                          <a:spcPts val="600"/>
                        </a:spcAft>
                      </a:pPr>
                      <a:r>
                        <a:rPr lang="en-GB" sz="1400">
                          <a:effectLst/>
                          <a:latin typeface="Times New Roman"/>
                          <a:ea typeface="Times New Roman"/>
                          <a:cs typeface="Times New Roman"/>
                        </a:rPr>
                        <a:t>Authorization, Access Control</a:t>
                      </a:r>
                      <a:endParaRPr lang="en-US" sz="1400">
                        <a:effectLst/>
                        <a:latin typeface="Calibri"/>
                        <a:ea typeface="Times New Roman"/>
                        <a:cs typeface="Times New Roman"/>
                      </a:endParaRPr>
                    </a:p>
                  </a:txBody>
                  <a:tcPr marL="68580" marR="68580" marT="0" marB="0"/>
                </a:tc>
              </a:tr>
              <a:tr h="1028601">
                <a:tc>
                  <a:txBody>
                    <a:bodyPr/>
                    <a:lstStyle/>
                    <a:p>
                      <a:pPr marL="0" marR="0" algn="just">
                        <a:spcBef>
                          <a:spcPts val="1000"/>
                        </a:spcBef>
                        <a:spcAft>
                          <a:spcPts val="600"/>
                        </a:spcAft>
                      </a:pPr>
                      <a:r>
                        <a:rPr lang="en-GB" sz="1400">
                          <a:effectLst/>
                          <a:latin typeface="Times New Roman"/>
                          <a:ea typeface="Times New Roman"/>
                          <a:cs typeface="Times New Roman"/>
                        </a:rPr>
                        <a:t>Capability-based Security</a:t>
                      </a:r>
                      <a:endParaRPr lang="en-US" sz="1400">
                        <a:effectLst/>
                        <a:latin typeface="Calibri"/>
                        <a:ea typeface="Times New Roman"/>
                        <a:cs typeface="Times New Roman"/>
                      </a:endParaRPr>
                    </a:p>
                  </a:txBody>
                  <a:tcPr marL="68580" marR="68580" marT="0" marB="0"/>
                </a:tc>
                <a:tc>
                  <a:txBody>
                    <a:bodyPr/>
                    <a:lstStyle/>
                    <a:p>
                      <a:pPr marL="0" marR="0" algn="just">
                        <a:spcBef>
                          <a:spcPts val="1000"/>
                        </a:spcBef>
                        <a:spcAft>
                          <a:spcPts val="600"/>
                        </a:spcAft>
                      </a:pPr>
                      <a:r>
                        <a:rPr lang="en-GB" sz="1400">
                          <a:effectLst/>
                          <a:latin typeface="Times New Roman"/>
                          <a:ea typeface="Times New Roman"/>
                          <a:cs typeface="Times New Roman"/>
                        </a:rPr>
                        <a:t>In this model capability is determined for the user at the time of logging, and based on that capability user can access the various resources.</a:t>
                      </a:r>
                      <a:endParaRPr lang="en-US" sz="1400">
                        <a:effectLst/>
                        <a:latin typeface="Calibri"/>
                        <a:ea typeface="Times New Roman"/>
                        <a:cs typeface="Times New Roman"/>
                      </a:endParaRPr>
                    </a:p>
                  </a:txBody>
                  <a:tcPr marL="68580" marR="68580" marT="0" marB="0"/>
                </a:tc>
                <a:tc>
                  <a:txBody>
                    <a:bodyPr/>
                    <a:lstStyle/>
                    <a:p>
                      <a:pPr marL="0" marR="0" algn="just">
                        <a:spcBef>
                          <a:spcPts val="1000"/>
                        </a:spcBef>
                        <a:spcAft>
                          <a:spcPts val="600"/>
                        </a:spcAft>
                      </a:pPr>
                      <a:r>
                        <a:rPr lang="en-GB" sz="1400">
                          <a:effectLst/>
                          <a:latin typeface="Times New Roman"/>
                          <a:ea typeface="Times New Roman"/>
                          <a:cs typeface="Times New Roman"/>
                        </a:rPr>
                        <a:t>Access Control </a:t>
                      </a:r>
                      <a:endParaRPr lang="en-US" sz="1400">
                        <a:effectLst/>
                        <a:latin typeface="Calibri"/>
                        <a:ea typeface="Times New Roman"/>
                        <a:cs typeface="Times New Roman"/>
                      </a:endParaRPr>
                    </a:p>
                  </a:txBody>
                  <a:tcPr marL="68580" marR="68580" marT="0" marB="0"/>
                </a:tc>
              </a:tr>
              <a:tr h="822880">
                <a:tc>
                  <a:txBody>
                    <a:bodyPr/>
                    <a:lstStyle/>
                    <a:p>
                      <a:pPr marL="0" marR="0" algn="just">
                        <a:spcBef>
                          <a:spcPts val="1000"/>
                        </a:spcBef>
                        <a:spcAft>
                          <a:spcPts val="600"/>
                        </a:spcAft>
                      </a:pPr>
                      <a:r>
                        <a:rPr lang="en-GB" sz="1400" dirty="0">
                          <a:effectLst/>
                          <a:latin typeface="Times New Roman"/>
                          <a:ea typeface="Times New Roman"/>
                          <a:cs typeface="Times New Roman"/>
                        </a:rPr>
                        <a:t>Mandatory Access Control</a:t>
                      </a:r>
                      <a:endParaRPr lang="en-US" sz="1400" dirty="0">
                        <a:effectLst/>
                        <a:latin typeface="Calibri"/>
                        <a:ea typeface="Times New Roman"/>
                        <a:cs typeface="Times New Roman"/>
                      </a:endParaRPr>
                    </a:p>
                  </a:txBody>
                  <a:tcPr marL="68580" marR="68580" marT="0" marB="0"/>
                </a:tc>
                <a:tc>
                  <a:txBody>
                    <a:bodyPr/>
                    <a:lstStyle/>
                    <a:p>
                      <a:pPr marL="0" marR="0" algn="just">
                        <a:spcBef>
                          <a:spcPts val="1000"/>
                        </a:spcBef>
                        <a:spcAft>
                          <a:spcPts val="600"/>
                        </a:spcAft>
                      </a:pPr>
                      <a:r>
                        <a:rPr lang="en-GB" sz="1400">
                          <a:effectLst/>
                          <a:latin typeface="Times New Roman"/>
                          <a:ea typeface="Times New Roman"/>
                          <a:cs typeface="Times New Roman"/>
                        </a:rPr>
                        <a:t>Access control is managed and monitored by security administrator. Which decides the access rights of other users</a:t>
                      </a:r>
                      <a:endParaRPr lang="en-US" sz="1400">
                        <a:effectLst/>
                        <a:latin typeface="Calibri"/>
                        <a:ea typeface="Times New Roman"/>
                        <a:cs typeface="Times New Roman"/>
                      </a:endParaRPr>
                    </a:p>
                  </a:txBody>
                  <a:tcPr marL="68580" marR="68580" marT="0" marB="0"/>
                </a:tc>
                <a:tc>
                  <a:txBody>
                    <a:bodyPr/>
                    <a:lstStyle/>
                    <a:p>
                      <a:pPr marL="0" marR="0" algn="just">
                        <a:spcBef>
                          <a:spcPts val="1000"/>
                        </a:spcBef>
                        <a:spcAft>
                          <a:spcPts val="600"/>
                        </a:spcAft>
                      </a:pPr>
                      <a:r>
                        <a:rPr lang="en-GB" sz="1400">
                          <a:effectLst/>
                          <a:latin typeface="Times New Roman"/>
                          <a:ea typeface="Times New Roman"/>
                          <a:cs typeface="Times New Roman"/>
                        </a:rPr>
                        <a:t>Authorization, Access Control</a:t>
                      </a:r>
                      <a:endParaRPr lang="en-US" sz="1400">
                        <a:effectLst/>
                        <a:latin typeface="Calibri"/>
                        <a:ea typeface="Times New Roman"/>
                        <a:cs typeface="Times New Roman"/>
                      </a:endParaRPr>
                    </a:p>
                  </a:txBody>
                  <a:tcPr marL="68580" marR="68580" marT="0" marB="0"/>
                </a:tc>
              </a:tr>
              <a:tr h="1028601">
                <a:tc>
                  <a:txBody>
                    <a:bodyPr/>
                    <a:lstStyle/>
                    <a:p>
                      <a:pPr marL="0" marR="0" algn="just">
                        <a:spcBef>
                          <a:spcPts val="1000"/>
                        </a:spcBef>
                        <a:spcAft>
                          <a:spcPts val="600"/>
                        </a:spcAft>
                      </a:pPr>
                      <a:r>
                        <a:rPr lang="en-GB" sz="1400">
                          <a:effectLst/>
                          <a:latin typeface="Times New Roman"/>
                          <a:ea typeface="Times New Roman"/>
                          <a:cs typeface="Times New Roman"/>
                        </a:rPr>
                        <a:t>Discretionary Access Control </a:t>
                      </a:r>
                      <a:endParaRPr lang="en-US" sz="1400">
                        <a:effectLst/>
                        <a:latin typeface="Calibri"/>
                        <a:ea typeface="Times New Roman"/>
                        <a:cs typeface="Times New Roman"/>
                      </a:endParaRPr>
                    </a:p>
                  </a:txBody>
                  <a:tcPr marL="68580" marR="68580" marT="0" marB="0"/>
                </a:tc>
                <a:tc>
                  <a:txBody>
                    <a:bodyPr/>
                    <a:lstStyle/>
                    <a:p>
                      <a:pPr marL="0" marR="0" algn="just">
                        <a:spcBef>
                          <a:spcPts val="1000"/>
                        </a:spcBef>
                        <a:spcAft>
                          <a:spcPts val="600"/>
                        </a:spcAft>
                      </a:pPr>
                      <a:r>
                        <a:rPr lang="en-GB" sz="1400">
                          <a:effectLst/>
                          <a:latin typeface="Times New Roman"/>
                          <a:ea typeface="Times New Roman"/>
                          <a:cs typeface="Times New Roman"/>
                        </a:rPr>
                        <a:t>Access control is managed by owner or other subjects that have valid user credentials, and these users can manipulate the access rights of other users.</a:t>
                      </a:r>
                      <a:endParaRPr lang="en-US" sz="1400">
                        <a:effectLst/>
                        <a:latin typeface="Calibri"/>
                        <a:ea typeface="Times New Roman"/>
                        <a:cs typeface="Times New Roman"/>
                      </a:endParaRPr>
                    </a:p>
                  </a:txBody>
                  <a:tcPr marL="68580" marR="68580" marT="0" marB="0"/>
                </a:tc>
                <a:tc>
                  <a:txBody>
                    <a:bodyPr/>
                    <a:lstStyle/>
                    <a:p>
                      <a:pPr marL="0" marR="0" algn="just">
                        <a:spcBef>
                          <a:spcPts val="1000"/>
                        </a:spcBef>
                        <a:spcAft>
                          <a:spcPts val="600"/>
                        </a:spcAft>
                      </a:pPr>
                      <a:r>
                        <a:rPr lang="en-GB" sz="1400">
                          <a:effectLst/>
                          <a:latin typeface="Times New Roman"/>
                          <a:ea typeface="Times New Roman"/>
                          <a:cs typeface="Times New Roman"/>
                        </a:rPr>
                        <a:t>Authorization, Access Control</a:t>
                      </a:r>
                      <a:endParaRPr lang="en-US" sz="1400">
                        <a:effectLst/>
                        <a:latin typeface="Calibri"/>
                        <a:ea typeface="Times New Roman"/>
                        <a:cs typeface="Times New Roman"/>
                      </a:endParaRPr>
                    </a:p>
                  </a:txBody>
                  <a:tcPr marL="68580" marR="68580" marT="0" marB="0"/>
                </a:tc>
              </a:tr>
              <a:tr h="822880">
                <a:tc>
                  <a:txBody>
                    <a:bodyPr/>
                    <a:lstStyle/>
                    <a:p>
                      <a:pPr marL="0" marR="0" algn="just">
                        <a:spcBef>
                          <a:spcPts val="1000"/>
                        </a:spcBef>
                        <a:spcAft>
                          <a:spcPts val="600"/>
                        </a:spcAft>
                      </a:pPr>
                      <a:r>
                        <a:rPr lang="en-GB" sz="1400">
                          <a:effectLst/>
                          <a:latin typeface="Times New Roman"/>
                          <a:ea typeface="Times New Roman"/>
                          <a:cs typeface="Times New Roman"/>
                        </a:rPr>
                        <a:t>Role-based Access Control </a:t>
                      </a:r>
                      <a:endParaRPr lang="en-US" sz="1400">
                        <a:effectLst/>
                        <a:latin typeface="Calibri"/>
                        <a:ea typeface="Times New Roman"/>
                        <a:cs typeface="Times New Roman"/>
                      </a:endParaRPr>
                    </a:p>
                  </a:txBody>
                  <a:tcPr marL="68580" marR="68580" marT="0" marB="0"/>
                </a:tc>
                <a:tc>
                  <a:txBody>
                    <a:bodyPr/>
                    <a:lstStyle/>
                    <a:p>
                      <a:pPr marL="0" marR="0" algn="just">
                        <a:spcBef>
                          <a:spcPts val="1000"/>
                        </a:spcBef>
                        <a:spcAft>
                          <a:spcPts val="600"/>
                        </a:spcAft>
                      </a:pPr>
                      <a:r>
                        <a:rPr lang="en-GB" sz="1400">
                          <a:effectLst/>
                          <a:latin typeface="Times New Roman"/>
                          <a:ea typeface="Times New Roman"/>
                          <a:cs typeface="Times New Roman"/>
                        </a:rPr>
                        <a:t>Access rights are given to the user based on their role category. Management and monitoring becomes simple</a:t>
                      </a:r>
                      <a:endParaRPr lang="en-US" sz="1400">
                        <a:effectLst/>
                        <a:latin typeface="Calibri"/>
                        <a:ea typeface="Times New Roman"/>
                        <a:cs typeface="Times New Roman"/>
                      </a:endParaRPr>
                    </a:p>
                  </a:txBody>
                  <a:tcPr marL="68580" marR="68580" marT="0" marB="0"/>
                </a:tc>
                <a:tc>
                  <a:txBody>
                    <a:bodyPr/>
                    <a:lstStyle/>
                    <a:p>
                      <a:pPr marL="0" marR="0" algn="just">
                        <a:spcBef>
                          <a:spcPts val="1000"/>
                        </a:spcBef>
                        <a:spcAft>
                          <a:spcPts val="600"/>
                        </a:spcAft>
                      </a:pPr>
                      <a:r>
                        <a:rPr lang="en-GB" sz="1400" dirty="0">
                          <a:effectLst/>
                          <a:latin typeface="Times New Roman"/>
                          <a:ea typeface="Times New Roman"/>
                          <a:cs typeface="Times New Roman"/>
                        </a:rPr>
                        <a:t>Authorization, Access Control</a:t>
                      </a:r>
                      <a:endParaRPr lang="en-US" sz="1400" dirty="0">
                        <a:effectLst/>
                        <a:latin typeface="Calibri"/>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24397265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Summary of Security Models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756106280"/>
              </p:ext>
            </p:extLst>
          </p:nvPr>
        </p:nvGraphicFramePr>
        <p:xfrm>
          <a:off x="685800" y="1219200"/>
          <a:ext cx="7848600" cy="5255320"/>
        </p:xfrm>
        <a:graphic>
          <a:graphicData uri="http://schemas.openxmlformats.org/drawingml/2006/table">
            <a:tbl>
              <a:tblPr firstRow="1" bandRow="1">
                <a:tableStyleId>{5C22544A-7EE6-4342-B048-85BDC9FD1C3A}</a:tableStyleId>
              </a:tblPr>
              <a:tblGrid>
                <a:gridCol w="2616200"/>
                <a:gridCol w="2616200"/>
                <a:gridCol w="2616200"/>
              </a:tblGrid>
              <a:tr h="455078">
                <a:tc>
                  <a:txBody>
                    <a:bodyPr/>
                    <a:lstStyle/>
                    <a:p>
                      <a:pPr marL="0" marR="0" algn="ctr">
                        <a:spcBef>
                          <a:spcPts val="1000"/>
                        </a:spcBef>
                        <a:spcAft>
                          <a:spcPts val="600"/>
                        </a:spcAft>
                      </a:pPr>
                      <a:r>
                        <a:rPr lang="en-GB" sz="1400" b="1" dirty="0">
                          <a:effectLst/>
                          <a:latin typeface="Times New Roman"/>
                          <a:ea typeface="Times New Roman"/>
                          <a:cs typeface="Times New Roman"/>
                        </a:rPr>
                        <a:t>Security Model</a:t>
                      </a:r>
                      <a:endParaRPr lang="en-US" sz="1400" dirty="0">
                        <a:effectLst/>
                        <a:latin typeface="Calibri"/>
                        <a:ea typeface="Times New Roman"/>
                        <a:cs typeface="Times New Roman"/>
                      </a:endParaRPr>
                    </a:p>
                  </a:txBody>
                  <a:tcPr marL="68580" marR="68580" marT="0" marB="0"/>
                </a:tc>
                <a:tc>
                  <a:txBody>
                    <a:bodyPr/>
                    <a:lstStyle/>
                    <a:p>
                      <a:pPr marL="0" marR="0" algn="ctr">
                        <a:spcBef>
                          <a:spcPts val="1000"/>
                        </a:spcBef>
                        <a:spcAft>
                          <a:spcPts val="600"/>
                        </a:spcAft>
                      </a:pPr>
                      <a:r>
                        <a:rPr lang="en-GB" sz="1400" b="1" dirty="0">
                          <a:effectLst/>
                          <a:latin typeface="Times New Roman"/>
                          <a:ea typeface="Times New Roman"/>
                          <a:cs typeface="Times New Roman"/>
                        </a:rPr>
                        <a:t>Description</a:t>
                      </a:r>
                      <a:endParaRPr lang="en-US" sz="1400" dirty="0">
                        <a:effectLst/>
                        <a:latin typeface="Calibri"/>
                        <a:ea typeface="Times New Roman"/>
                        <a:cs typeface="Times New Roman"/>
                      </a:endParaRPr>
                    </a:p>
                  </a:txBody>
                  <a:tcPr marL="68580" marR="68580" marT="0" marB="0"/>
                </a:tc>
                <a:tc>
                  <a:txBody>
                    <a:bodyPr/>
                    <a:lstStyle/>
                    <a:p>
                      <a:pPr marL="0" marR="0" algn="ctr">
                        <a:spcBef>
                          <a:spcPts val="1000"/>
                        </a:spcBef>
                        <a:spcAft>
                          <a:spcPts val="600"/>
                        </a:spcAft>
                      </a:pPr>
                      <a:r>
                        <a:rPr lang="en-GB" sz="1400" b="1" dirty="0">
                          <a:effectLst/>
                          <a:latin typeface="Times New Roman"/>
                          <a:ea typeface="Times New Roman"/>
                          <a:cs typeface="Times New Roman"/>
                        </a:rPr>
                        <a:t>Related Security Policy</a:t>
                      </a:r>
                      <a:endParaRPr lang="en-US" sz="1400" dirty="0">
                        <a:effectLst/>
                        <a:latin typeface="Calibri"/>
                        <a:ea typeface="Times New Roman"/>
                        <a:cs typeface="Times New Roman"/>
                      </a:endParaRPr>
                    </a:p>
                  </a:txBody>
                  <a:tcPr marL="68580" marR="68580" marT="0" marB="0"/>
                </a:tc>
              </a:tr>
              <a:tr h="617160">
                <a:tc>
                  <a:txBody>
                    <a:bodyPr/>
                    <a:lstStyle/>
                    <a:p>
                      <a:pPr marL="0" marR="0" algn="just">
                        <a:spcBef>
                          <a:spcPts val="1000"/>
                        </a:spcBef>
                        <a:spcAft>
                          <a:spcPts val="600"/>
                        </a:spcAft>
                      </a:pPr>
                      <a:r>
                        <a:rPr lang="en-GB" sz="1200" dirty="0">
                          <a:effectLst/>
                          <a:latin typeface="Times New Roman"/>
                          <a:ea typeface="Times New Roman"/>
                          <a:cs typeface="Times New Roman"/>
                        </a:rPr>
                        <a:t>Lattice-based Access Control</a:t>
                      </a:r>
                      <a:endParaRPr lang="en-US" sz="1200" dirty="0">
                        <a:effectLst/>
                        <a:latin typeface="Calibri"/>
                        <a:ea typeface="Times New Roman"/>
                        <a:cs typeface="Times New Roman"/>
                      </a:endParaRPr>
                    </a:p>
                  </a:txBody>
                  <a:tcPr marL="68580" marR="68580" marT="0" marB="0"/>
                </a:tc>
                <a:tc>
                  <a:txBody>
                    <a:bodyPr/>
                    <a:lstStyle/>
                    <a:p>
                      <a:pPr marL="0" marR="0" algn="just">
                        <a:spcBef>
                          <a:spcPts val="1000"/>
                        </a:spcBef>
                        <a:spcAft>
                          <a:spcPts val="600"/>
                        </a:spcAft>
                      </a:pPr>
                      <a:r>
                        <a:rPr lang="en-GB" sz="1200" dirty="0">
                          <a:effectLst/>
                          <a:latin typeface="Times New Roman"/>
                          <a:ea typeface="Times New Roman"/>
                          <a:cs typeface="Times New Roman"/>
                        </a:rPr>
                        <a:t>Lattice is used to define the rules of access to the objects. Meet of the two subject levels give the accessible object and join of the two objects give the level of subjects that can access both of the object</a:t>
                      </a:r>
                      <a:endParaRPr lang="en-US" sz="1200" dirty="0">
                        <a:effectLst/>
                        <a:latin typeface="Calibri"/>
                        <a:ea typeface="Times New Roman"/>
                        <a:cs typeface="Times New Roman"/>
                      </a:endParaRPr>
                    </a:p>
                  </a:txBody>
                  <a:tcPr marL="68580" marR="68580" marT="0" marB="0"/>
                </a:tc>
                <a:tc>
                  <a:txBody>
                    <a:bodyPr/>
                    <a:lstStyle/>
                    <a:p>
                      <a:pPr marL="0" marR="0" algn="just">
                        <a:spcBef>
                          <a:spcPts val="1000"/>
                        </a:spcBef>
                        <a:spcAft>
                          <a:spcPts val="600"/>
                        </a:spcAft>
                      </a:pPr>
                      <a:r>
                        <a:rPr lang="en-GB" sz="1200">
                          <a:effectLst/>
                          <a:latin typeface="Times New Roman"/>
                          <a:ea typeface="Times New Roman"/>
                          <a:cs typeface="Times New Roman"/>
                        </a:rPr>
                        <a:t>Authorization, Access Control</a:t>
                      </a:r>
                      <a:endParaRPr lang="en-US" sz="1200">
                        <a:effectLst/>
                        <a:latin typeface="Calibri"/>
                        <a:ea typeface="Times New Roman"/>
                        <a:cs typeface="Times New Roman"/>
                      </a:endParaRPr>
                    </a:p>
                  </a:txBody>
                  <a:tcPr marL="68580" marR="68580" marT="0" marB="0"/>
                </a:tc>
              </a:tr>
              <a:tr h="1028601">
                <a:tc>
                  <a:txBody>
                    <a:bodyPr/>
                    <a:lstStyle/>
                    <a:p>
                      <a:pPr marL="0" marR="0" algn="just">
                        <a:spcBef>
                          <a:spcPts val="1000"/>
                        </a:spcBef>
                        <a:spcAft>
                          <a:spcPts val="600"/>
                        </a:spcAft>
                      </a:pPr>
                      <a:r>
                        <a:rPr lang="en-GB" sz="1200" dirty="0">
                          <a:effectLst/>
                          <a:latin typeface="Times New Roman"/>
                          <a:ea typeface="Times New Roman"/>
                          <a:cs typeface="Times New Roman"/>
                        </a:rPr>
                        <a:t>Context-based Access Control</a:t>
                      </a:r>
                      <a:endParaRPr lang="en-US" sz="1200" dirty="0">
                        <a:effectLst/>
                        <a:latin typeface="Calibri"/>
                        <a:ea typeface="Times New Roman"/>
                        <a:cs typeface="Times New Roman"/>
                      </a:endParaRPr>
                    </a:p>
                  </a:txBody>
                  <a:tcPr marL="68580" marR="68580" marT="0" marB="0"/>
                </a:tc>
                <a:tc>
                  <a:txBody>
                    <a:bodyPr/>
                    <a:lstStyle/>
                    <a:p>
                      <a:pPr marL="0" marR="0" algn="just">
                        <a:spcBef>
                          <a:spcPts val="1000"/>
                        </a:spcBef>
                        <a:spcAft>
                          <a:spcPts val="600"/>
                        </a:spcAft>
                      </a:pPr>
                      <a:r>
                        <a:rPr lang="en-GB" sz="1200" dirty="0">
                          <a:effectLst/>
                          <a:latin typeface="Times New Roman"/>
                          <a:ea typeface="Times New Roman"/>
                          <a:cs typeface="Times New Roman"/>
                        </a:rPr>
                        <a:t>Network traffic can be filtered using this method. Information regarding outgoing traffic is stored in routers and incoming traffic is filtered based on that.</a:t>
                      </a:r>
                      <a:endParaRPr lang="en-US" sz="1200" dirty="0">
                        <a:effectLst/>
                        <a:latin typeface="Calibri"/>
                        <a:ea typeface="Times New Roman"/>
                        <a:cs typeface="Times New Roman"/>
                      </a:endParaRPr>
                    </a:p>
                  </a:txBody>
                  <a:tcPr marL="68580" marR="68580" marT="0" marB="0"/>
                </a:tc>
                <a:tc>
                  <a:txBody>
                    <a:bodyPr/>
                    <a:lstStyle/>
                    <a:p>
                      <a:pPr marL="0" marR="0" algn="just">
                        <a:spcBef>
                          <a:spcPts val="1000"/>
                        </a:spcBef>
                        <a:spcAft>
                          <a:spcPts val="600"/>
                        </a:spcAft>
                      </a:pPr>
                      <a:r>
                        <a:rPr lang="en-GB" sz="1200">
                          <a:effectLst/>
                          <a:latin typeface="Times New Roman"/>
                          <a:ea typeface="Times New Roman"/>
                          <a:cs typeface="Times New Roman"/>
                        </a:rPr>
                        <a:t>Traffic Inspection and Filtering, Intrusion Detection</a:t>
                      </a:r>
                      <a:endParaRPr lang="en-US" sz="1200">
                        <a:effectLst/>
                        <a:latin typeface="Calibri"/>
                        <a:ea typeface="Times New Roman"/>
                        <a:cs typeface="Times New Roman"/>
                      </a:endParaRPr>
                    </a:p>
                  </a:txBody>
                  <a:tcPr marL="68580" marR="68580" marT="0" marB="0"/>
                </a:tc>
              </a:tr>
              <a:tr h="822880">
                <a:tc>
                  <a:txBody>
                    <a:bodyPr/>
                    <a:lstStyle/>
                    <a:p>
                      <a:pPr marL="0" marR="0" algn="just">
                        <a:spcBef>
                          <a:spcPts val="1000"/>
                        </a:spcBef>
                        <a:spcAft>
                          <a:spcPts val="600"/>
                        </a:spcAft>
                      </a:pPr>
                      <a:r>
                        <a:rPr lang="en-GB" sz="1200">
                          <a:effectLst/>
                          <a:latin typeface="Times New Roman"/>
                          <a:ea typeface="Times New Roman"/>
                          <a:cs typeface="Times New Roman"/>
                        </a:rPr>
                        <a:t>State-Machine Model</a:t>
                      </a:r>
                      <a:endParaRPr lang="en-US" sz="1200">
                        <a:effectLst/>
                        <a:latin typeface="Calibri"/>
                        <a:ea typeface="Times New Roman"/>
                        <a:cs typeface="Times New Roman"/>
                      </a:endParaRPr>
                    </a:p>
                  </a:txBody>
                  <a:tcPr marL="68580" marR="68580" marT="0" marB="0"/>
                </a:tc>
                <a:tc>
                  <a:txBody>
                    <a:bodyPr/>
                    <a:lstStyle/>
                    <a:p>
                      <a:pPr marL="0" marR="0" algn="just">
                        <a:spcBef>
                          <a:spcPts val="1000"/>
                        </a:spcBef>
                        <a:spcAft>
                          <a:spcPts val="600"/>
                        </a:spcAft>
                      </a:pPr>
                      <a:r>
                        <a:rPr lang="en-GB" sz="1200" dirty="0">
                          <a:effectLst/>
                          <a:latin typeface="Times New Roman"/>
                          <a:ea typeface="Times New Roman"/>
                          <a:cs typeface="Times New Roman"/>
                        </a:rPr>
                        <a:t>Uses finite state machine and controls all the states and transitions from entering into non-secure state</a:t>
                      </a:r>
                      <a:endParaRPr lang="en-US" sz="1200" dirty="0">
                        <a:effectLst/>
                        <a:latin typeface="Calibri"/>
                        <a:ea typeface="Times New Roman"/>
                        <a:cs typeface="Times New Roman"/>
                      </a:endParaRPr>
                    </a:p>
                  </a:txBody>
                  <a:tcPr marL="68580" marR="68580" marT="0" marB="0"/>
                </a:tc>
                <a:tc>
                  <a:txBody>
                    <a:bodyPr/>
                    <a:lstStyle/>
                    <a:p>
                      <a:pPr marL="0" marR="0" algn="just">
                        <a:spcBef>
                          <a:spcPts val="1000"/>
                        </a:spcBef>
                        <a:spcAft>
                          <a:spcPts val="600"/>
                        </a:spcAft>
                      </a:pPr>
                      <a:r>
                        <a:rPr lang="en-GB" sz="1200" dirty="0">
                          <a:effectLst/>
                          <a:latin typeface="Times New Roman"/>
                          <a:ea typeface="Times New Roman"/>
                          <a:cs typeface="Times New Roman"/>
                        </a:rPr>
                        <a:t>Access Control, Safety</a:t>
                      </a:r>
                      <a:endParaRPr lang="en-US" sz="1200" dirty="0">
                        <a:effectLst/>
                        <a:latin typeface="Calibri"/>
                        <a:ea typeface="Times New Roman"/>
                        <a:cs typeface="Times New Roman"/>
                      </a:endParaRPr>
                    </a:p>
                  </a:txBody>
                  <a:tcPr marL="68580" marR="68580" marT="0" marB="0"/>
                </a:tc>
              </a:tr>
              <a:tr h="1028601">
                <a:tc>
                  <a:txBody>
                    <a:bodyPr/>
                    <a:lstStyle/>
                    <a:p>
                      <a:pPr marL="0" marR="0" algn="just">
                        <a:spcBef>
                          <a:spcPts val="1000"/>
                        </a:spcBef>
                        <a:spcAft>
                          <a:spcPts val="600"/>
                        </a:spcAft>
                      </a:pPr>
                      <a:r>
                        <a:rPr lang="en-GB" sz="1200">
                          <a:effectLst/>
                          <a:latin typeface="Times New Roman"/>
                          <a:ea typeface="Times New Roman"/>
                          <a:cs typeface="Times New Roman"/>
                        </a:rPr>
                        <a:t>Information Flow Model</a:t>
                      </a:r>
                      <a:endParaRPr lang="en-US" sz="1200">
                        <a:effectLst/>
                        <a:latin typeface="Calibri"/>
                        <a:ea typeface="Times New Roman"/>
                        <a:cs typeface="Times New Roman"/>
                      </a:endParaRPr>
                    </a:p>
                  </a:txBody>
                  <a:tcPr marL="68580" marR="68580" marT="0" marB="0"/>
                </a:tc>
                <a:tc>
                  <a:txBody>
                    <a:bodyPr/>
                    <a:lstStyle/>
                    <a:p>
                      <a:pPr marL="0" marR="0" algn="just">
                        <a:spcBef>
                          <a:spcPts val="1000"/>
                        </a:spcBef>
                        <a:spcAft>
                          <a:spcPts val="600"/>
                        </a:spcAft>
                      </a:pPr>
                      <a:r>
                        <a:rPr lang="en-GB" sz="1200">
                          <a:effectLst/>
                          <a:latin typeface="Times New Roman"/>
                          <a:ea typeface="Times New Roman"/>
                          <a:cs typeface="Times New Roman"/>
                        </a:rPr>
                        <a:t>It controls the information flow between one subject to another only if guards are allowed to make the information flow.</a:t>
                      </a:r>
                      <a:endParaRPr lang="en-US" sz="1200">
                        <a:effectLst/>
                        <a:latin typeface="Calibri"/>
                        <a:ea typeface="Times New Roman"/>
                        <a:cs typeface="Times New Roman"/>
                      </a:endParaRPr>
                    </a:p>
                  </a:txBody>
                  <a:tcPr marL="68580" marR="68580" marT="0" marB="0"/>
                </a:tc>
                <a:tc>
                  <a:txBody>
                    <a:bodyPr/>
                    <a:lstStyle/>
                    <a:p>
                      <a:pPr marL="0" marR="0" algn="just">
                        <a:spcBef>
                          <a:spcPts val="1000"/>
                        </a:spcBef>
                        <a:spcAft>
                          <a:spcPts val="600"/>
                        </a:spcAft>
                      </a:pPr>
                      <a:r>
                        <a:rPr lang="en-GB" sz="1200" dirty="0">
                          <a:effectLst/>
                          <a:latin typeface="Times New Roman"/>
                          <a:ea typeface="Times New Roman"/>
                          <a:cs typeface="Times New Roman"/>
                        </a:rPr>
                        <a:t>Authorization, Access Control </a:t>
                      </a:r>
                      <a:endParaRPr lang="en-US" sz="1200" dirty="0">
                        <a:effectLst/>
                        <a:latin typeface="Calibri"/>
                        <a:ea typeface="Times New Roman"/>
                        <a:cs typeface="Times New Roman"/>
                      </a:endParaRPr>
                    </a:p>
                  </a:txBody>
                  <a:tcPr marL="68580" marR="68580" marT="0" marB="0"/>
                </a:tc>
              </a:tr>
              <a:tr h="822880">
                <a:tc>
                  <a:txBody>
                    <a:bodyPr/>
                    <a:lstStyle/>
                    <a:p>
                      <a:pPr marL="0" marR="0" algn="just">
                        <a:spcBef>
                          <a:spcPts val="1000"/>
                        </a:spcBef>
                        <a:spcAft>
                          <a:spcPts val="600"/>
                        </a:spcAft>
                      </a:pPr>
                      <a:r>
                        <a:rPr lang="en-GB" sz="1200">
                          <a:effectLst/>
                          <a:latin typeface="Times New Roman"/>
                          <a:ea typeface="Times New Roman"/>
                          <a:cs typeface="Times New Roman"/>
                        </a:rPr>
                        <a:t>Bell-LaPadula Model</a:t>
                      </a:r>
                      <a:endParaRPr lang="en-US" sz="1200">
                        <a:effectLst/>
                        <a:latin typeface="Calibri"/>
                        <a:ea typeface="Times New Roman"/>
                        <a:cs typeface="Times New Roman"/>
                      </a:endParaRPr>
                    </a:p>
                  </a:txBody>
                  <a:tcPr marL="68580" marR="68580" marT="0" marB="0"/>
                </a:tc>
                <a:tc>
                  <a:txBody>
                    <a:bodyPr/>
                    <a:lstStyle/>
                    <a:p>
                      <a:pPr marL="0" marR="0" algn="just">
                        <a:spcBef>
                          <a:spcPts val="1000"/>
                        </a:spcBef>
                        <a:spcAft>
                          <a:spcPts val="600"/>
                        </a:spcAft>
                      </a:pPr>
                      <a:r>
                        <a:rPr lang="en-GB" sz="1200">
                          <a:effectLst/>
                          <a:latin typeface="Times New Roman"/>
                          <a:ea typeface="Times New Roman"/>
                          <a:cs typeface="Times New Roman"/>
                        </a:rPr>
                        <a:t>Information flow is restricted with use security labels and simple-security rule, star property and discretionary access control principles</a:t>
                      </a:r>
                      <a:endParaRPr lang="en-US" sz="1200">
                        <a:effectLst/>
                        <a:latin typeface="Calibri"/>
                        <a:ea typeface="Times New Roman"/>
                        <a:cs typeface="Times New Roman"/>
                      </a:endParaRPr>
                    </a:p>
                  </a:txBody>
                  <a:tcPr marL="68580" marR="68580" marT="0" marB="0"/>
                </a:tc>
                <a:tc>
                  <a:txBody>
                    <a:bodyPr/>
                    <a:lstStyle/>
                    <a:p>
                      <a:pPr marL="0" marR="0" algn="just">
                        <a:spcBef>
                          <a:spcPts val="1000"/>
                        </a:spcBef>
                        <a:spcAft>
                          <a:spcPts val="600"/>
                        </a:spcAft>
                      </a:pPr>
                      <a:r>
                        <a:rPr lang="en-GB" sz="1200" dirty="0">
                          <a:effectLst/>
                          <a:latin typeface="Times New Roman"/>
                          <a:ea typeface="Times New Roman"/>
                          <a:cs typeface="Times New Roman"/>
                        </a:rPr>
                        <a:t>Confidentiality, Access Control</a:t>
                      </a:r>
                      <a:endParaRPr lang="en-US" sz="1200" dirty="0">
                        <a:effectLst/>
                        <a:latin typeface="Calibri"/>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299054591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Summary of Security Models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99424313"/>
              </p:ext>
            </p:extLst>
          </p:nvPr>
        </p:nvGraphicFramePr>
        <p:xfrm>
          <a:off x="685800" y="1397000"/>
          <a:ext cx="7848600" cy="4775200"/>
        </p:xfrm>
        <a:graphic>
          <a:graphicData uri="http://schemas.openxmlformats.org/drawingml/2006/table">
            <a:tbl>
              <a:tblPr firstRow="1" bandRow="1">
                <a:tableStyleId>{5C22544A-7EE6-4342-B048-85BDC9FD1C3A}</a:tableStyleId>
              </a:tblPr>
              <a:tblGrid>
                <a:gridCol w="2616200"/>
                <a:gridCol w="2616200"/>
                <a:gridCol w="2616200"/>
              </a:tblGrid>
              <a:tr h="455078">
                <a:tc>
                  <a:txBody>
                    <a:bodyPr/>
                    <a:lstStyle/>
                    <a:p>
                      <a:pPr marL="0" marR="0" algn="ctr">
                        <a:spcBef>
                          <a:spcPts val="1000"/>
                        </a:spcBef>
                        <a:spcAft>
                          <a:spcPts val="600"/>
                        </a:spcAft>
                      </a:pPr>
                      <a:r>
                        <a:rPr lang="en-GB" sz="1300" b="1" dirty="0">
                          <a:effectLst/>
                          <a:latin typeface="Times New Roman"/>
                          <a:ea typeface="Times New Roman"/>
                          <a:cs typeface="Times New Roman"/>
                        </a:rPr>
                        <a:t>Security Model</a:t>
                      </a:r>
                      <a:endParaRPr lang="en-US" sz="1300" dirty="0">
                        <a:effectLst/>
                        <a:latin typeface="Calibri"/>
                        <a:ea typeface="Times New Roman"/>
                        <a:cs typeface="Times New Roman"/>
                      </a:endParaRPr>
                    </a:p>
                  </a:txBody>
                  <a:tcPr marL="68580" marR="68580" marT="0" marB="0"/>
                </a:tc>
                <a:tc>
                  <a:txBody>
                    <a:bodyPr/>
                    <a:lstStyle/>
                    <a:p>
                      <a:pPr marL="0" marR="0" algn="ctr">
                        <a:spcBef>
                          <a:spcPts val="1000"/>
                        </a:spcBef>
                        <a:spcAft>
                          <a:spcPts val="600"/>
                        </a:spcAft>
                      </a:pPr>
                      <a:r>
                        <a:rPr lang="en-GB" sz="1300" b="1" dirty="0">
                          <a:effectLst/>
                          <a:latin typeface="Times New Roman"/>
                          <a:ea typeface="Times New Roman"/>
                          <a:cs typeface="Times New Roman"/>
                        </a:rPr>
                        <a:t>Description</a:t>
                      </a:r>
                      <a:endParaRPr lang="en-US" sz="1300" dirty="0">
                        <a:effectLst/>
                        <a:latin typeface="Calibri"/>
                        <a:ea typeface="Times New Roman"/>
                        <a:cs typeface="Times New Roman"/>
                      </a:endParaRPr>
                    </a:p>
                  </a:txBody>
                  <a:tcPr marL="68580" marR="68580" marT="0" marB="0"/>
                </a:tc>
                <a:tc>
                  <a:txBody>
                    <a:bodyPr/>
                    <a:lstStyle/>
                    <a:p>
                      <a:pPr marL="0" marR="0" algn="ctr">
                        <a:spcBef>
                          <a:spcPts val="1000"/>
                        </a:spcBef>
                        <a:spcAft>
                          <a:spcPts val="600"/>
                        </a:spcAft>
                      </a:pPr>
                      <a:r>
                        <a:rPr lang="en-GB" sz="1300" b="1" dirty="0">
                          <a:effectLst/>
                          <a:latin typeface="Times New Roman"/>
                          <a:ea typeface="Times New Roman"/>
                          <a:cs typeface="Times New Roman"/>
                        </a:rPr>
                        <a:t>Related Security Policy</a:t>
                      </a:r>
                      <a:endParaRPr lang="en-US" sz="1300" dirty="0">
                        <a:effectLst/>
                        <a:latin typeface="Calibri"/>
                        <a:ea typeface="Times New Roman"/>
                        <a:cs typeface="Times New Roman"/>
                      </a:endParaRPr>
                    </a:p>
                  </a:txBody>
                  <a:tcPr marL="68580" marR="68580" marT="0" marB="0"/>
                </a:tc>
              </a:tr>
              <a:tr h="617160">
                <a:tc>
                  <a:txBody>
                    <a:bodyPr/>
                    <a:lstStyle/>
                    <a:p>
                      <a:pPr marL="0" marR="0" algn="just">
                        <a:spcBef>
                          <a:spcPts val="1000"/>
                        </a:spcBef>
                        <a:spcAft>
                          <a:spcPts val="600"/>
                        </a:spcAft>
                      </a:pPr>
                      <a:r>
                        <a:rPr lang="en-GB" sz="1300" dirty="0" err="1">
                          <a:effectLst/>
                          <a:latin typeface="Times New Roman"/>
                          <a:ea typeface="Times New Roman"/>
                          <a:cs typeface="Times New Roman"/>
                        </a:rPr>
                        <a:t>Biba</a:t>
                      </a:r>
                      <a:r>
                        <a:rPr lang="en-GB" sz="1300" dirty="0">
                          <a:effectLst/>
                          <a:latin typeface="Times New Roman"/>
                          <a:ea typeface="Times New Roman"/>
                          <a:cs typeface="Times New Roman"/>
                        </a:rPr>
                        <a:t> Model</a:t>
                      </a:r>
                      <a:endParaRPr lang="en-US" sz="1300" dirty="0">
                        <a:effectLst/>
                        <a:latin typeface="Calibri"/>
                        <a:ea typeface="Times New Roman"/>
                        <a:cs typeface="Times New Roman"/>
                      </a:endParaRPr>
                    </a:p>
                  </a:txBody>
                  <a:tcPr marL="68580" marR="68580" marT="0" marB="0"/>
                </a:tc>
                <a:tc>
                  <a:txBody>
                    <a:bodyPr/>
                    <a:lstStyle/>
                    <a:p>
                      <a:pPr marL="0" marR="0" algn="just">
                        <a:spcBef>
                          <a:spcPts val="1000"/>
                        </a:spcBef>
                        <a:spcAft>
                          <a:spcPts val="600"/>
                        </a:spcAft>
                      </a:pPr>
                      <a:r>
                        <a:rPr lang="en-GB" sz="1300">
                          <a:effectLst/>
                          <a:latin typeface="Times New Roman"/>
                          <a:ea typeface="Times New Roman"/>
                          <a:cs typeface="Times New Roman"/>
                        </a:rPr>
                        <a:t>Accesses and information flow is granted on the basis of integrity levels.</a:t>
                      </a:r>
                      <a:endParaRPr lang="en-US" sz="1300">
                        <a:effectLst/>
                        <a:latin typeface="Calibri"/>
                        <a:ea typeface="Times New Roman"/>
                        <a:cs typeface="Times New Roman"/>
                      </a:endParaRPr>
                    </a:p>
                  </a:txBody>
                  <a:tcPr marL="68580" marR="68580" marT="0" marB="0"/>
                </a:tc>
                <a:tc>
                  <a:txBody>
                    <a:bodyPr/>
                    <a:lstStyle/>
                    <a:p>
                      <a:pPr marL="0" marR="0" algn="just">
                        <a:spcBef>
                          <a:spcPts val="1000"/>
                        </a:spcBef>
                        <a:spcAft>
                          <a:spcPts val="600"/>
                        </a:spcAft>
                      </a:pPr>
                      <a:r>
                        <a:rPr lang="en-GB" sz="1300">
                          <a:effectLst/>
                          <a:latin typeface="Times New Roman"/>
                          <a:ea typeface="Times New Roman"/>
                          <a:cs typeface="Times New Roman"/>
                        </a:rPr>
                        <a:t>Confidentiality, Integrity</a:t>
                      </a:r>
                      <a:endParaRPr lang="en-US" sz="1300">
                        <a:effectLst/>
                        <a:latin typeface="Calibri"/>
                        <a:ea typeface="Times New Roman"/>
                        <a:cs typeface="Times New Roman"/>
                      </a:endParaRPr>
                    </a:p>
                  </a:txBody>
                  <a:tcPr marL="68580" marR="68580" marT="0" marB="0"/>
                </a:tc>
              </a:tr>
              <a:tr h="1028601">
                <a:tc>
                  <a:txBody>
                    <a:bodyPr/>
                    <a:lstStyle/>
                    <a:p>
                      <a:pPr marL="0" marR="0" algn="just">
                        <a:spcBef>
                          <a:spcPts val="1000"/>
                        </a:spcBef>
                        <a:spcAft>
                          <a:spcPts val="600"/>
                        </a:spcAft>
                      </a:pPr>
                      <a:r>
                        <a:rPr lang="en-GB" sz="1300">
                          <a:effectLst/>
                          <a:latin typeface="Times New Roman"/>
                          <a:ea typeface="Times New Roman"/>
                          <a:cs typeface="Times New Roman"/>
                        </a:rPr>
                        <a:t>Low Water-mark Mandatory Access Control</a:t>
                      </a:r>
                      <a:endParaRPr lang="en-US" sz="1300">
                        <a:effectLst/>
                        <a:latin typeface="Calibri"/>
                        <a:ea typeface="Times New Roman"/>
                        <a:cs typeface="Times New Roman"/>
                      </a:endParaRPr>
                    </a:p>
                  </a:txBody>
                  <a:tcPr marL="68580" marR="68580" marT="0" marB="0"/>
                </a:tc>
                <a:tc>
                  <a:txBody>
                    <a:bodyPr/>
                    <a:lstStyle/>
                    <a:p>
                      <a:pPr marL="0" marR="0" algn="just">
                        <a:spcBef>
                          <a:spcPts val="1000"/>
                        </a:spcBef>
                        <a:spcAft>
                          <a:spcPts val="600"/>
                        </a:spcAft>
                      </a:pPr>
                      <a:r>
                        <a:rPr lang="en-GB" sz="1300">
                          <a:effectLst/>
                          <a:latin typeface="Times New Roman"/>
                          <a:ea typeface="Times New Roman"/>
                          <a:cs typeface="Times New Roman"/>
                        </a:rPr>
                        <a:t>This model preserves the integrity of the system by enforcing the rules about integrity levels using partial ordered set of all subjects depending on their integrity levels.</a:t>
                      </a:r>
                      <a:endParaRPr lang="en-US" sz="1300">
                        <a:effectLst/>
                        <a:latin typeface="Calibri"/>
                        <a:ea typeface="Times New Roman"/>
                        <a:cs typeface="Times New Roman"/>
                      </a:endParaRPr>
                    </a:p>
                  </a:txBody>
                  <a:tcPr marL="68580" marR="68580" marT="0" marB="0"/>
                </a:tc>
                <a:tc>
                  <a:txBody>
                    <a:bodyPr/>
                    <a:lstStyle/>
                    <a:p>
                      <a:pPr marL="0" marR="0" algn="just">
                        <a:spcBef>
                          <a:spcPts val="1000"/>
                        </a:spcBef>
                        <a:spcAft>
                          <a:spcPts val="600"/>
                        </a:spcAft>
                      </a:pPr>
                      <a:r>
                        <a:rPr lang="en-GB" sz="1300">
                          <a:effectLst/>
                          <a:latin typeface="Times New Roman"/>
                          <a:ea typeface="Times New Roman"/>
                          <a:cs typeface="Times New Roman"/>
                        </a:rPr>
                        <a:t>Integrity</a:t>
                      </a:r>
                      <a:endParaRPr lang="en-US" sz="1300">
                        <a:effectLst/>
                        <a:latin typeface="Calibri"/>
                        <a:ea typeface="Times New Roman"/>
                        <a:cs typeface="Times New Roman"/>
                      </a:endParaRPr>
                    </a:p>
                  </a:txBody>
                  <a:tcPr marL="68580" marR="68580" marT="0" marB="0"/>
                </a:tc>
              </a:tr>
              <a:tr h="822880">
                <a:tc>
                  <a:txBody>
                    <a:bodyPr/>
                    <a:lstStyle/>
                    <a:p>
                      <a:pPr marL="0" marR="0" algn="just">
                        <a:spcBef>
                          <a:spcPts val="1000"/>
                        </a:spcBef>
                        <a:spcAft>
                          <a:spcPts val="600"/>
                        </a:spcAft>
                      </a:pPr>
                      <a:r>
                        <a:rPr lang="en-GB" sz="1300">
                          <a:effectLst/>
                          <a:latin typeface="Times New Roman"/>
                          <a:ea typeface="Times New Roman"/>
                          <a:cs typeface="Times New Roman"/>
                        </a:rPr>
                        <a:t>High Water-mark Model</a:t>
                      </a:r>
                      <a:endParaRPr lang="en-US" sz="1300">
                        <a:effectLst/>
                        <a:latin typeface="Calibri"/>
                        <a:ea typeface="Times New Roman"/>
                        <a:cs typeface="Times New Roman"/>
                      </a:endParaRPr>
                    </a:p>
                  </a:txBody>
                  <a:tcPr marL="68580" marR="68580" marT="0" marB="0"/>
                </a:tc>
                <a:tc>
                  <a:txBody>
                    <a:bodyPr/>
                    <a:lstStyle/>
                    <a:p>
                      <a:pPr marL="0" marR="0" algn="just">
                        <a:spcBef>
                          <a:spcPts val="1000"/>
                        </a:spcBef>
                        <a:spcAft>
                          <a:spcPts val="600"/>
                        </a:spcAft>
                      </a:pPr>
                      <a:r>
                        <a:rPr lang="en-GB" sz="1300">
                          <a:effectLst/>
                          <a:latin typeface="Times New Roman"/>
                          <a:ea typeface="Times New Roman"/>
                          <a:cs typeface="Times New Roman"/>
                        </a:rPr>
                        <a:t>Access is given to the object of less than equal to security level, and level changes to highest security level currently open object</a:t>
                      </a:r>
                      <a:endParaRPr lang="en-US" sz="1300">
                        <a:effectLst/>
                        <a:latin typeface="Calibri"/>
                        <a:ea typeface="Times New Roman"/>
                        <a:cs typeface="Times New Roman"/>
                      </a:endParaRPr>
                    </a:p>
                  </a:txBody>
                  <a:tcPr marL="68580" marR="68580" marT="0" marB="0"/>
                </a:tc>
                <a:tc>
                  <a:txBody>
                    <a:bodyPr/>
                    <a:lstStyle/>
                    <a:p>
                      <a:pPr marL="0" marR="0" algn="just">
                        <a:spcBef>
                          <a:spcPts val="1000"/>
                        </a:spcBef>
                        <a:spcAft>
                          <a:spcPts val="600"/>
                        </a:spcAft>
                      </a:pPr>
                      <a:r>
                        <a:rPr lang="en-GB" sz="1300">
                          <a:effectLst/>
                          <a:latin typeface="Times New Roman"/>
                          <a:ea typeface="Times New Roman"/>
                          <a:cs typeface="Times New Roman"/>
                        </a:rPr>
                        <a:t>Access Control </a:t>
                      </a:r>
                      <a:endParaRPr lang="en-US" sz="1300">
                        <a:effectLst/>
                        <a:latin typeface="Calibri"/>
                        <a:ea typeface="Times New Roman"/>
                        <a:cs typeface="Times New Roman"/>
                      </a:endParaRPr>
                    </a:p>
                  </a:txBody>
                  <a:tcPr marL="68580" marR="68580" marT="0" marB="0"/>
                </a:tc>
              </a:tr>
              <a:tr h="1028601">
                <a:tc>
                  <a:txBody>
                    <a:bodyPr/>
                    <a:lstStyle/>
                    <a:p>
                      <a:pPr marL="0" marR="0" algn="just">
                        <a:spcBef>
                          <a:spcPts val="1000"/>
                        </a:spcBef>
                        <a:spcAft>
                          <a:spcPts val="600"/>
                        </a:spcAft>
                      </a:pPr>
                      <a:r>
                        <a:rPr lang="en-GB" sz="1300">
                          <a:effectLst/>
                          <a:latin typeface="Times New Roman"/>
                          <a:ea typeface="Times New Roman"/>
                          <a:cs typeface="Times New Roman"/>
                        </a:rPr>
                        <a:t>Clark Wilson Model</a:t>
                      </a:r>
                      <a:endParaRPr lang="en-US" sz="1300">
                        <a:effectLst/>
                        <a:latin typeface="Calibri"/>
                        <a:ea typeface="Times New Roman"/>
                        <a:cs typeface="Times New Roman"/>
                      </a:endParaRPr>
                    </a:p>
                  </a:txBody>
                  <a:tcPr marL="68580" marR="68580" marT="0" marB="0"/>
                </a:tc>
                <a:tc>
                  <a:txBody>
                    <a:bodyPr/>
                    <a:lstStyle/>
                    <a:p>
                      <a:pPr marL="0" marR="0" algn="just">
                        <a:spcBef>
                          <a:spcPts val="1000"/>
                        </a:spcBef>
                        <a:spcAft>
                          <a:spcPts val="600"/>
                        </a:spcAft>
                      </a:pPr>
                      <a:r>
                        <a:rPr lang="en-GB" sz="1300">
                          <a:effectLst/>
                          <a:latin typeface="Times New Roman"/>
                          <a:ea typeface="Times New Roman"/>
                          <a:cs typeface="Times New Roman"/>
                        </a:rPr>
                        <a:t>Based on certification rules and enforcement rules, permissions are granted to the data accesses to ensure the data integrity in the presence of well-formed transactions </a:t>
                      </a:r>
                      <a:endParaRPr lang="en-US" sz="1300">
                        <a:effectLst/>
                        <a:latin typeface="Calibri"/>
                        <a:ea typeface="Times New Roman"/>
                        <a:cs typeface="Times New Roman"/>
                      </a:endParaRPr>
                    </a:p>
                  </a:txBody>
                  <a:tcPr marL="68580" marR="68580" marT="0" marB="0"/>
                </a:tc>
                <a:tc>
                  <a:txBody>
                    <a:bodyPr/>
                    <a:lstStyle/>
                    <a:p>
                      <a:pPr marL="0" marR="0" algn="just">
                        <a:spcBef>
                          <a:spcPts val="1000"/>
                        </a:spcBef>
                        <a:spcAft>
                          <a:spcPts val="600"/>
                        </a:spcAft>
                      </a:pPr>
                      <a:r>
                        <a:rPr lang="en-GB" sz="1300">
                          <a:effectLst/>
                          <a:latin typeface="Times New Roman"/>
                          <a:ea typeface="Times New Roman"/>
                          <a:cs typeface="Times New Roman"/>
                        </a:rPr>
                        <a:t>Confidentiality, Integrity</a:t>
                      </a:r>
                      <a:endParaRPr lang="en-US" sz="1300">
                        <a:effectLst/>
                        <a:latin typeface="Calibri"/>
                        <a:ea typeface="Times New Roman"/>
                        <a:cs typeface="Times New Roman"/>
                      </a:endParaRPr>
                    </a:p>
                  </a:txBody>
                  <a:tcPr marL="68580" marR="68580" marT="0" marB="0"/>
                </a:tc>
              </a:tr>
              <a:tr h="822880">
                <a:tc>
                  <a:txBody>
                    <a:bodyPr/>
                    <a:lstStyle/>
                    <a:p>
                      <a:pPr marL="0" marR="0" algn="just">
                        <a:spcBef>
                          <a:spcPts val="1000"/>
                        </a:spcBef>
                        <a:spcAft>
                          <a:spcPts val="600"/>
                        </a:spcAft>
                      </a:pPr>
                      <a:r>
                        <a:rPr lang="en-GB" sz="1300">
                          <a:effectLst/>
                          <a:latin typeface="Times New Roman"/>
                          <a:ea typeface="Times New Roman"/>
                          <a:cs typeface="Times New Roman"/>
                        </a:rPr>
                        <a:t>Chinese Wall Model</a:t>
                      </a:r>
                      <a:endParaRPr lang="en-US" sz="1300">
                        <a:effectLst/>
                        <a:latin typeface="Calibri"/>
                        <a:ea typeface="Times New Roman"/>
                        <a:cs typeface="Times New Roman"/>
                      </a:endParaRPr>
                    </a:p>
                  </a:txBody>
                  <a:tcPr marL="68580" marR="68580" marT="0" marB="0"/>
                </a:tc>
                <a:tc>
                  <a:txBody>
                    <a:bodyPr/>
                    <a:lstStyle/>
                    <a:p>
                      <a:pPr marL="0" marR="0" algn="just">
                        <a:spcBef>
                          <a:spcPts val="1000"/>
                        </a:spcBef>
                        <a:spcAft>
                          <a:spcPts val="600"/>
                        </a:spcAft>
                      </a:pPr>
                      <a:r>
                        <a:rPr lang="en-GB" sz="1300">
                          <a:effectLst/>
                          <a:latin typeface="Times New Roman"/>
                          <a:ea typeface="Times New Roman"/>
                          <a:cs typeface="Times New Roman"/>
                        </a:rPr>
                        <a:t>Access to the information related to the commercial corporations is granted on the basis of their conflict of interests</a:t>
                      </a:r>
                      <a:endParaRPr lang="en-US" sz="1300">
                        <a:effectLst/>
                        <a:latin typeface="Calibri"/>
                        <a:ea typeface="Times New Roman"/>
                        <a:cs typeface="Times New Roman"/>
                      </a:endParaRPr>
                    </a:p>
                  </a:txBody>
                  <a:tcPr marL="68580" marR="68580" marT="0" marB="0"/>
                </a:tc>
                <a:tc>
                  <a:txBody>
                    <a:bodyPr/>
                    <a:lstStyle/>
                    <a:p>
                      <a:pPr marL="0" marR="0" algn="just">
                        <a:spcBef>
                          <a:spcPts val="1000"/>
                        </a:spcBef>
                        <a:spcAft>
                          <a:spcPts val="600"/>
                        </a:spcAft>
                      </a:pPr>
                      <a:r>
                        <a:rPr lang="en-GB" sz="1300" dirty="0">
                          <a:effectLst/>
                          <a:latin typeface="Times New Roman"/>
                          <a:ea typeface="Times New Roman"/>
                          <a:cs typeface="Times New Roman"/>
                        </a:rPr>
                        <a:t>Access Control, Integrity</a:t>
                      </a:r>
                      <a:endParaRPr lang="en-US" sz="1300" dirty="0">
                        <a:effectLst/>
                        <a:latin typeface="Calibri"/>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324837704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Summary of Security Models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70563078"/>
              </p:ext>
            </p:extLst>
          </p:nvPr>
        </p:nvGraphicFramePr>
        <p:xfrm>
          <a:off x="685800" y="1397000"/>
          <a:ext cx="7848600" cy="4981080"/>
        </p:xfrm>
        <a:graphic>
          <a:graphicData uri="http://schemas.openxmlformats.org/drawingml/2006/table">
            <a:tbl>
              <a:tblPr firstRow="1" bandRow="1">
                <a:tableStyleId>{5C22544A-7EE6-4342-B048-85BDC9FD1C3A}</a:tableStyleId>
              </a:tblPr>
              <a:tblGrid>
                <a:gridCol w="2616200"/>
                <a:gridCol w="2616200"/>
                <a:gridCol w="2616200"/>
              </a:tblGrid>
              <a:tr h="455078">
                <a:tc>
                  <a:txBody>
                    <a:bodyPr/>
                    <a:lstStyle/>
                    <a:p>
                      <a:pPr marL="0" marR="0" algn="ctr">
                        <a:spcBef>
                          <a:spcPts val="1000"/>
                        </a:spcBef>
                        <a:spcAft>
                          <a:spcPts val="600"/>
                        </a:spcAft>
                      </a:pPr>
                      <a:r>
                        <a:rPr lang="en-GB" sz="1400" b="1" dirty="0">
                          <a:effectLst/>
                          <a:latin typeface="Times New Roman"/>
                          <a:ea typeface="Times New Roman"/>
                          <a:cs typeface="Times New Roman"/>
                        </a:rPr>
                        <a:t>Security Model</a:t>
                      </a:r>
                      <a:endParaRPr lang="en-US" sz="1400" dirty="0">
                        <a:effectLst/>
                        <a:latin typeface="Calibri"/>
                        <a:ea typeface="Times New Roman"/>
                        <a:cs typeface="Times New Roman"/>
                      </a:endParaRPr>
                    </a:p>
                  </a:txBody>
                  <a:tcPr marL="68580" marR="68580" marT="0" marB="0"/>
                </a:tc>
                <a:tc>
                  <a:txBody>
                    <a:bodyPr/>
                    <a:lstStyle/>
                    <a:p>
                      <a:pPr marL="0" marR="0" algn="ctr">
                        <a:spcBef>
                          <a:spcPts val="1000"/>
                        </a:spcBef>
                        <a:spcAft>
                          <a:spcPts val="600"/>
                        </a:spcAft>
                      </a:pPr>
                      <a:r>
                        <a:rPr lang="en-GB" sz="1400" b="1" dirty="0">
                          <a:effectLst/>
                          <a:latin typeface="Times New Roman"/>
                          <a:ea typeface="Times New Roman"/>
                          <a:cs typeface="Times New Roman"/>
                        </a:rPr>
                        <a:t>Description</a:t>
                      </a:r>
                      <a:endParaRPr lang="en-US" sz="1400" dirty="0">
                        <a:effectLst/>
                        <a:latin typeface="Calibri"/>
                        <a:ea typeface="Times New Roman"/>
                        <a:cs typeface="Times New Roman"/>
                      </a:endParaRPr>
                    </a:p>
                  </a:txBody>
                  <a:tcPr marL="68580" marR="68580" marT="0" marB="0"/>
                </a:tc>
                <a:tc>
                  <a:txBody>
                    <a:bodyPr/>
                    <a:lstStyle/>
                    <a:p>
                      <a:pPr marL="0" marR="0" algn="ctr">
                        <a:spcBef>
                          <a:spcPts val="1000"/>
                        </a:spcBef>
                        <a:spcAft>
                          <a:spcPts val="600"/>
                        </a:spcAft>
                      </a:pPr>
                      <a:r>
                        <a:rPr lang="en-GB" sz="1400" b="1" dirty="0">
                          <a:effectLst/>
                          <a:latin typeface="Times New Roman"/>
                          <a:ea typeface="Times New Roman"/>
                          <a:cs typeface="Times New Roman"/>
                        </a:rPr>
                        <a:t>Related Security Policy</a:t>
                      </a:r>
                      <a:endParaRPr lang="en-US" sz="1400" dirty="0">
                        <a:effectLst/>
                        <a:latin typeface="Calibri"/>
                        <a:ea typeface="Times New Roman"/>
                        <a:cs typeface="Times New Roman"/>
                      </a:endParaRPr>
                    </a:p>
                  </a:txBody>
                  <a:tcPr marL="68580" marR="68580" marT="0" marB="0"/>
                </a:tc>
              </a:tr>
              <a:tr h="617160">
                <a:tc>
                  <a:txBody>
                    <a:bodyPr/>
                    <a:lstStyle/>
                    <a:p>
                      <a:pPr marL="0" marR="0" algn="just">
                        <a:spcBef>
                          <a:spcPts val="1000"/>
                        </a:spcBef>
                        <a:spcAft>
                          <a:spcPts val="600"/>
                        </a:spcAft>
                      </a:pPr>
                      <a:r>
                        <a:rPr lang="en-GB" sz="1200">
                          <a:effectLst/>
                          <a:latin typeface="Times New Roman"/>
                          <a:ea typeface="Times New Roman"/>
                          <a:cs typeface="Times New Roman"/>
                        </a:rPr>
                        <a:t>Graham-Denning Model</a:t>
                      </a:r>
                      <a:endParaRPr lang="en-US" sz="1200">
                        <a:effectLst/>
                        <a:latin typeface="Calibri"/>
                        <a:ea typeface="Times New Roman"/>
                        <a:cs typeface="Times New Roman"/>
                      </a:endParaRPr>
                    </a:p>
                  </a:txBody>
                  <a:tcPr marL="68580" marR="68580" marT="0" marB="0"/>
                </a:tc>
                <a:tc>
                  <a:txBody>
                    <a:bodyPr/>
                    <a:lstStyle/>
                    <a:p>
                      <a:pPr marL="0" marR="0" algn="just">
                        <a:spcBef>
                          <a:spcPts val="1000"/>
                        </a:spcBef>
                        <a:spcAft>
                          <a:spcPts val="600"/>
                        </a:spcAft>
                      </a:pPr>
                      <a:r>
                        <a:rPr lang="en-GB" sz="1200">
                          <a:effectLst/>
                          <a:latin typeface="Times New Roman"/>
                          <a:ea typeface="Times New Roman"/>
                          <a:cs typeface="Times New Roman"/>
                        </a:rPr>
                        <a:t>It uses eight protection rules on creation, deletion, granting read, write access to/on subject and objects to ensure the access control in the system</a:t>
                      </a:r>
                      <a:endParaRPr lang="en-US" sz="1200">
                        <a:effectLst/>
                        <a:latin typeface="Calibri"/>
                        <a:ea typeface="Times New Roman"/>
                        <a:cs typeface="Times New Roman"/>
                      </a:endParaRPr>
                    </a:p>
                  </a:txBody>
                  <a:tcPr marL="68580" marR="68580" marT="0" marB="0"/>
                </a:tc>
                <a:tc>
                  <a:txBody>
                    <a:bodyPr/>
                    <a:lstStyle/>
                    <a:p>
                      <a:pPr marL="0" marR="0" algn="just">
                        <a:spcBef>
                          <a:spcPts val="1000"/>
                        </a:spcBef>
                        <a:spcAft>
                          <a:spcPts val="600"/>
                        </a:spcAft>
                      </a:pPr>
                      <a:r>
                        <a:rPr lang="en-GB" sz="1200">
                          <a:effectLst/>
                          <a:latin typeface="Times New Roman"/>
                          <a:ea typeface="Times New Roman"/>
                          <a:cs typeface="Times New Roman"/>
                        </a:rPr>
                        <a:t>Access Control</a:t>
                      </a:r>
                      <a:endParaRPr lang="en-US" sz="1200">
                        <a:effectLst/>
                        <a:latin typeface="Calibri"/>
                        <a:ea typeface="Times New Roman"/>
                        <a:cs typeface="Times New Roman"/>
                      </a:endParaRPr>
                    </a:p>
                  </a:txBody>
                  <a:tcPr marL="68580" marR="68580" marT="0" marB="0"/>
                </a:tc>
              </a:tr>
              <a:tr h="1028601">
                <a:tc>
                  <a:txBody>
                    <a:bodyPr/>
                    <a:lstStyle/>
                    <a:p>
                      <a:pPr marL="0" marR="0" algn="just">
                        <a:spcBef>
                          <a:spcPts val="1000"/>
                        </a:spcBef>
                        <a:spcAft>
                          <a:spcPts val="600"/>
                        </a:spcAft>
                      </a:pPr>
                      <a:r>
                        <a:rPr lang="en-GB" sz="1200">
                          <a:effectLst/>
                          <a:latin typeface="Times New Roman"/>
                          <a:ea typeface="Times New Roman"/>
                          <a:cs typeface="Times New Roman"/>
                        </a:rPr>
                        <a:t>Harrison-Ruzzo-Ullman Model</a:t>
                      </a:r>
                      <a:endParaRPr lang="en-US" sz="1200">
                        <a:effectLst/>
                        <a:latin typeface="Calibri"/>
                        <a:ea typeface="Times New Roman"/>
                        <a:cs typeface="Times New Roman"/>
                      </a:endParaRPr>
                    </a:p>
                  </a:txBody>
                  <a:tcPr marL="68580" marR="68580" marT="0" marB="0"/>
                </a:tc>
                <a:tc>
                  <a:txBody>
                    <a:bodyPr/>
                    <a:lstStyle/>
                    <a:p>
                      <a:pPr marL="0" marR="0" algn="just">
                        <a:spcBef>
                          <a:spcPts val="1000"/>
                        </a:spcBef>
                        <a:spcAft>
                          <a:spcPts val="600"/>
                        </a:spcAft>
                      </a:pPr>
                      <a:r>
                        <a:rPr lang="en-GB" sz="1200" dirty="0">
                          <a:effectLst/>
                          <a:latin typeface="Times New Roman"/>
                          <a:ea typeface="Times New Roman"/>
                          <a:cs typeface="Times New Roman"/>
                        </a:rPr>
                        <a:t>It is the extension of Graham-Denning model and introduces the concept of commands and set of rights and notion of safe commands.</a:t>
                      </a:r>
                      <a:endParaRPr lang="en-US" sz="1200" dirty="0">
                        <a:effectLst/>
                        <a:latin typeface="Calibri"/>
                        <a:ea typeface="Times New Roman"/>
                        <a:cs typeface="Times New Roman"/>
                      </a:endParaRPr>
                    </a:p>
                  </a:txBody>
                  <a:tcPr marL="68580" marR="68580" marT="0" marB="0"/>
                </a:tc>
                <a:tc>
                  <a:txBody>
                    <a:bodyPr/>
                    <a:lstStyle/>
                    <a:p>
                      <a:pPr marL="0" marR="0" algn="just">
                        <a:spcBef>
                          <a:spcPts val="1000"/>
                        </a:spcBef>
                        <a:spcAft>
                          <a:spcPts val="600"/>
                        </a:spcAft>
                      </a:pPr>
                      <a:r>
                        <a:rPr lang="en-GB" sz="1200">
                          <a:effectLst/>
                          <a:latin typeface="Times New Roman"/>
                          <a:ea typeface="Times New Roman"/>
                          <a:cs typeface="Times New Roman"/>
                        </a:rPr>
                        <a:t>Authorization, Safety</a:t>
                      </a:r>
                      <a:endParaRPr lang="en-US" sz="1200">
                        <a:effectLst/>
                        <a:latin typeface="Calibri"/>
                        <a:ea typeface="Times New Roman"/>
                        <a:cs typeface="Times New Roman"/>
                      </a:endParaRPr>
                    </a:p>
                  </a:txBody>
                  <a:tcPr marL="68580" marR="68580" marT="0" marB="0"/>
                </a:tc>
              </a:tr>
              <a:tr h="822880">
                <a:tc>
                  <a:txBody>
                    <a:bodyPr/>
                    <a:lstStyle/>
                    <a:p>
                      <a:pPr marL="0" marR="0" algn="just">
                        <a:spcBef>
                          <a:spcPts val="1000"/>
                        </a:spcBef>
                        <a:spcAft>
                          <a:spcPts val="600"/>
                        </a:spcAft>
                      </a:pPr>
                      <a:r>
                        <a:rPr lang="en-GB" sz="1200">
                          <a:effectLst/>
                          <a:latin typeface="Times New Roman"/>
                          <a:ea typeface="Times New Roman"/>
                          <a:cs typeface="Times New Roman"/>
                        </a:rPr>
                        <a:t>Take Grant Protection Model</a:t>
                      </a:r>
                      <a:endParaRPr lang="en-US" sz="1200">
                        <a:effectLst/>
                        <a:latin typeface="Calibri"/>
                        <a:ea typeface="Times New Roman"/>
                        <a:cs typeface="Times New Roman"/>
                      </a:endParaRPr>
                    </a:p>
                  </a:txBody>
                  <a:tcPr marL="68580" marR="68580" marT="0" marB="0"/>
                </a:tc>
                <a:tc>
                  <a:txBody>
                    <a:bodyPr/>
                    <a:lstStyle/>
                    <a:p>
                      <a:pPr marL="0" marR="0" algn="just">
                        <a:spcBef>
                          <a:spcPts val="1000"/>
                        </a:spcBef>
                        <a:spcAft>
                          <a:spcPts val="600"/>
                        </a:spcAft>
                      </a:pPr>
                      <a:r>
                        <a:rPr lang="en-GB" sz="1200" dirty="0">
                          <a:effectLst/>
                          <a:latin typeface="Times New Roman"/>
                          <a:ea typeface="Times New Roman"/>
                          <a:cs typeface="Times New Roman"/>
                        </a:rPr>
                        <a:t>It uses directed graph to represent the system with take and grant as label of the edges of the graph. It ensures the safety of the system by making the algorithm decidable in linear time</a:t>
                      </a:r>
                      <a:endParaRPr lang="en-US" sz="1200" dirty="0">
                        <a:effectLst/>
                        <a:latin typeface="Calibri"/>
                        <a:ea typeface="Times New Roman"/>
                        <a:cs typeface="Times New Roman"/>
                      </a:endParaRPr>
                    </a:p>
                  </a:txBody>
                  <a:tcPr marL="68580" marR="68580" marT="0" marB="0"/>
                </a:tc>
                <a:tc>
                  <a:txBody>
                    <a:bodyPr/>
                    <a:lstStyle/>
                    <a:p>
                      <a:pPr marL="0" marR="0" algn="just">
                        <a:spcBef>
                          <a:spcPts val="1000"/>
                        </a:spcBef>
                        <a:spcAft>
                          <a:spcPts val="600"/>
                        </a:spcAft>
                      </a:pPr>
                      <a:r>
                        <a:rPr lang="en-GB" sz="1200">
                          <a:effectLst/>
                          <a:latin typeface="Times New Roman"/>
                          <a:ea typeface="Times New Roman"/>
                          <a:cs typeface="Times New Roman"/>
                        </a:rPr>
                        <a:t>Authorization, Safety</a:t>
                      </a:r>
                      <a:endParaRPr lang="en-US" sz="1200">
                        <a:effectLst/>
                        <a:latin typeface="Calibri"/>
                        <a:ea typeface="Times New Roman"/>
                        <a:cs typeface="Times New Roman"/>
                      </a:endParaRPr>
                    </a:p>
                  </a:txBody>
                  <a:tcPr marL="68580" marR="68580" marT="0" marB="0"/>
                </a:tc>
              </a:tr>
              <a:tr h="1028601">
                <a:tc>
                  <a:txBody>
                    <a:bodyPr/>
                    <a:lstStyle/>
                    <a:p>
                      <a:pPr marL="0" marR="0" algn="just">
                        <a:spcBef>
                          <a:spcPts val="1000"/>
                        </a:spcBef>
                        <a:spcAft>
                          <a:spcPts val="600"/>
                        </a:spcAft>
                      </a:pPr>
                      <a:r>
                        <a:rPr lang="en-GB" sz="1200">
                          <a:effectLst/>
                          <a:latin typeface="Times New Roman"/>
                          <a:ea typeface="Times New Roman"/>
                          <a:cs typeface="Times New Roman"/>
                        </a:rPr>
                        <a:t>Non-Interference Model</a:t>
                      </a:r>
                      <a:endParaRPr lang="en-US" sz="1200">
                        <a:effectLst/>
                        <a:latin typeface="Calibri"/>
                        <a:ea typeface="Times New Roman"/>
                        <a:cs typeface="Times New Roman"/>
                      </a:endParaRPr>
                    </a:p>
                  </a:txBody>
                  <a:tcPr marL="68580" marR="68580" marT="0" marB="0"/>
                </a:tc>
                <a:tc>
                  <a:txBody>
                    <a:bodyPr/>
                    <a:lstStyle/>
                    <a:p>
                      <a:pPr marL="0" marR="0" algn="just">
                        <a:spcBef>
                          <a:spcPts val="1000"/>
                        </a:spcBef>
                        <a:spcAft>
                          <a:spcPts val="600"/>
                        </a:spcAft>
                      </a:pPr>
                      <a:r>
                        <a:rPr lang="en-GB" sz="1200" dirty="0">
                          <a:effectLst/>
                          <a:latin typeface="Times New Roman"/>
                          <a:ea typeface="Times New Roman"/>
                          <a:cs typeface="Times New Roman"/>
                        </a:rPr>
                        <a:t>It restricts the access to/from different security levels by maintaining strict separation rules</a:t>
                      </a:r>
                      <a:r>
                        <a:rPr lang="en-GB" sz="1200" dirty="0" smtClean="0">
                          <a:effectLst/>
                          <a:latin typeface="Times New Roman"/>
                          <a:ea typeface="Times New Roman"/>
                          <a:cs typeface="Times New Roman"/>
                        </a:rPr>
                        <a:t>.</a:t>
                      </a:r>
                    </a:p>
                  </a:txBody>
                  <a:tcPr marL="68580" marR="68580" marT="0" marB="0"/>
                </a:tc>
                <a:tc>
                  <a:txBody>
                    <a:bodyPr/>
                    <a:lstStyle/>
                    <a:p>
                      <a:pPr marL="0" marR="0" algn="just">
                        <a:spcBef>
                          <a:spcPts val="1000"/>
                        </a:spcBef>
                        <a:spcAft>
                          <a:spcPts val="600"/>
                        </a:spcAft>
                      </a:pPr>
                      <a:r>
                        <a:rPr lang="en-GB" sz="1200">
                          <a:effectLst/>
                          <a:latin typeface="Times New Roman"/>
                          <a:ea typeface="Times New Roman"/>
                          <a:cs typeface="Times New Roman"/>
                        </a:rPr>
                        <a:t>Access Control</a:t>
                      </a:r>
                      <a:endParaRPr lang="en-US" sz="1200">
                        <a:effectLst/>
                        <a:latin typeface="Calibri"/>
                        <a:ea typeface="Times New Roman"/>
                        <a:cs typeface="Times New Roman"/>
                      </a:endParaRPr>
                    </a:p>
                  </a:txBody>
                  <a:tcPr marL="68580" marR="68580" marT="0" marB="0"/>
                </a:tc>
              </a:tr>
              <a:tr h="822880">
                <a:tc>
                  <a:txBody>
                    <a:bodyPr/>
                    <a:lstStyle/>
                    <a:p>
                      <a:pPr marL="0" marR="0" algn="just">
                        <a:spcBef>
                          <a:spcPts val="1000"/>
                        </a:spcBef>
                        <a:spcAft>
                          <a:spcPts val="600"/>
                        </a:spcAft>
                      </a:pPr>
                      <a:r>
                        <a:rPr lang="en-GB" sz="1200">
                          <a:effectLst/>
                          <a:latin typeface="Times New Roman"/>
                          <a:ea typeface="Times New Roman"/>
                          <a:cs typeface="Times New Roman"/>
                        </a:rPr>
                        <a:t>Protection Ring</a:t>
                      </a:r>
                      <a:endParaRPr lang="en-US" sz="1200">
                        <a:effectLst/>
                        <a:latin typeface="Calibri"/>
                        <a:ea typeface="Times New Roman"/>
                        <a:cs typeface="Times New Roman"/>
                      </a:endParaRPr>
                    </a:p>
                  </a:txBody>
                  <a:tcPr marL="68580" marR="68580" marT="0" marB="0"/>
                </a:tc>
                <a:tc>
                  <a:txBody>
                    <a:bodyPr/>
                    <a:lstStyle/>
                    <a:p>
                      <a:pPr marL="0" marR="0" algn="just">
                        <a:spcBef>
                          <a:spcPts val="1000"/>
                        </a:spcBef>
                        <a:spcAft>
                          <a:spcPts val="600"/>
                        </a:spcAft>
                      </a:pPr>
                      <a:r>
                        <a:rPr lang="en-GB" sz="1200">
                          <a:effectLst/>
                          <a:latin typeface="Times New Roman"/>
                          <a:ea typeface="Times New Roman"/>
                          <a:cs typeface="Times New Roman"/>
                        </a:rPr>
                        <a:t>In this model, hierarchy of the security level is maintained and access is given with special permission.</a:t>
                      </a:r>
                      <a:endParaRPr lang="en-US" sz="1200">
                        <a:effectLst/>
                        <a:latin typeface="Calibri"/>
                        <a:ea typeface="Times New Roman"/>
                        <a:cs typeface="Times New Roman"/>
                      </a:endParaRPr>
                    </a:p>
                  </a:txBody>
                  <a:tcPr marL="68580" marR="68580" marT="0" marB="0"/>
                </a:tc>
                <a:tc>
                  <a:txBody>
                    <a:bodyPr/>
                    <a:lstStyle/>
                    <a:p>
                      <a:pPr marL="0" marR="0" algn="just">
                        <a:spcBef>
                          <a:spcPts val="1000"/>
                        </a:spcBef>
                        <a:spcAft>
                          <a:spcPts val="600"/>
                        </a:spcAft>
                      </a:pPr>
                      <a:r>
                        <a:rPr lang="en-GB" sz="1200" dirty="0">
                          <a:effectLst/>
                          <a:latin typeface="Times New Roman"/>
                          <a:ea typeface="Times New Roman"/>
                          <a:cs typeface="Times New Roman"/>
                        </a:rPr>
                        <a:t>Access Control </a:t>
                      </a:r>
                      <a:endParaRPr lang="en-US" sz="1200" dirty="0">
                        <a:effectLst/>
                        <a:latin typeface="Calibri"/>
                        <a:ea typeface="Times New Roman"/>
                        <a:cs typeface="Times New Roman"/>
                      </a:endParaRPr>
                    </a:p>
                  </a:txBody>
                  <a:tcPr marL="68580" marR="68580" marT="0" marB="0"/>
                </a:tc>
              </a:tr>
            </a:tbl>
          </a:graphicData>
        </a:graphic>
      </p:graphicFrame>
    </p:spTree>
    <p:extLst>
      <p:ext uri="{BB962C8B-B14F-4D97-AF65-F5344CB8AC3E}">
        <p14:creationId xmlns:p14="http://schemas.microsoft.com/office/powerpoint/2010/main" val="2321726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Access Control Matrix</a:t>
            </a:r>
            <a:endParaRPr lang="en-US" dirty="0"/>
          </a:p>
        </p:txBody>
      </p:sp>
      <p:sp>
        <p:nvSpPr>
          <p:cNvPr id="3" name="Content Placeholder 2"/>
          <p:cNvSpPr>
            <a:spLocks noGrp="1"/>
          </p:cNvSpPr>
          <p:nvPr>
            <p:ph sz="quarter" idx="1"/>
          </p:nvPr>
        </p:nvSpPr>
        <p:spPr/>
        <p:txBody>
          <a:bodyPr>
            <a:normAutofit/>
          </a:bodyPr>
          <a:lstStyle/>
          <a:p>
            <a:pPr algn="just"/>
            <a:endParaRPr lang="en-GB" dirty="0" smtClean="0"/>
          </a:p>
          <a:p>
            <a:pPr algn="just"/>
            <a:r>
              <a:rPr lang="en-GB" sz="2200" dirty="0" smtClean="0"/>
              <a:t>Ensures authorization for accessing certain resources placed in a secure environment.</a:t>
            </a:r>
          </a:p>
          <a:p>
            <a:pPr algn="just"/>
            <a:endParaRPr lang="en-GB" sz="2200" dirty="0" smtClean="0"/>
          </a:p>
          <a:p>
            <a:pPr algn="just"/>
            <a:r>
              <a:rPr lang="en-GB" sz="2200" dirty="0" smtClean="0"/>
              <a:t>Entity that tries to access the resources is known as subject.</a:t>
            </a:r>
          </a:p>
          <a:p>
            <a:pPr algn="just"/>
            <a:endParaRPr lang="en-GB" sz="2200" dirty="0" smtClean="0"/>
          </a:p>
          <a:p>
            <a:pPr algn="just"/>
            <a:r>
              <a:rPr lang="en-GB" sz="2200" dirty="0" smtClean="0"/>
              <a:t>Resources that are accessed by subjects are known as objects.</a:t>
            </a:r>
          </a:p>
          <a:p>
            <a:pPr algn="just"/>
            <a:endParaRPr lang="en-GB" sz="2200" dirty="0" smtClean="0"/>
          </a:p>
          <a:p>
            <a:pPr algn="just"/>
            <a:r>
              <a:rPr lang="en-GB" sz="2200" dirty="0" smtClean="0"/>
              <a:t>A set of rights specifies the mode of operations allowed to be performed on particular object by certain subject. </a:t>
            </a:r>
          </a:p>
          <a:p>
            <a:pPr algn="just"/>
            <a:endParaRPr lang="en-GB" dirty="0"/>
          </a:p>
        </p:txBody>
      </p:sp>
    </p:spTree>
    <p:extLst>
      <p:ext uri="{BB962C8B-B14F-4D97-AF65-F5344CB8AC3E}">
        <p14:creationId xmlns:p14="http://schemas.microsoft.com/office/powerpoint/2010/main" val="165903044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References</a:t>
            </a:r>
            <a:endParaRPr lang="en-US"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3237082034"/>
              </p:ext>
            </p:extLst>
          </p:nvPr>
        </p:nvGraphicFramePr>
        <p:xfrm>
          <a:off x="457200" y="1295398"/>
          <a:ext cx="8153400" cy="4800602"/>
        </p:xfrm>
        <a:graphic>
          <a:graphicData uri="http://schemas.openxmlformats.org/drawingml/2006/table">
            <a:tbl>
              <a:tblPr firstRow="1" firstCol="1" bandRow="1">
                <a:tableStyleId>{2D5ABB26-0587-4C30-8999-92F81FD0307C}</a:tableStyleId>
              </a:tblPr>
              <a:tblGrid>
                <a:gridCol w="609600"/>
                <a:gridCol w="7543800"/>
              </a:tblGrid>
              <a:tr h="838202">
                <a:tc>
                  <a:txBody>
                    <a:bodyPr/>
                    <a:lstStyle/>
                    <a:p>
                      <a:pPr marL="0" marR="0" algn="just">
                        <a:spcBef>
                          <a:spcPts val="1000"/>
                        </a:spcBef>
                        <a:spcAft>
                          <a:spcPts val="600"/>
                        </a:spcAft>
                      </a:pPr>
                      <a:r>
                        <a:rPr lang="en-US" sz="1500" dirty="0" smtClean="0">
                          <a:effectLst/>
                          <a:latin typeface="Times New Roman" pitchFamily="18" charset="0"/>
                          <a:cs typeface="Times New Roman" pitchFamily="18" charset="0"/>
                        </a:rPr>
                        <a:t>[1]</a:t>
                      </a:r>
                      <a:endParaRPr lang="en-US" sz="1500" b="0" dirty="0">
                        <a:effectLst/>
                        <a:latin typeface="Times New Roman" pitchFamily="18" charset="0"/>
                        <a:ea typeface="Times New Roman"/>
                        <a:cs typeface="Times New Roman" pitchFamily="18" charset="0"/>
                      </a:endParaRPr>
                    </a:p>
                  </a:txBody>
                  <a:tcPr marL="42078" marR="42078" marT="0" marB="0"/>
                </a:tc>
                <a:tc>
                  <a:txBody>
                    <a:bodyPr/>
                    <a:lstStyle/>
                    <a:p>
                      <a:pPr marL="0" marR="0" algn="just">
                        <a:spcBef>
                          <a:spcPts val="1000"/>
                        </a:spcBef>
                        <a:spcAft>
                          <a:spcPts val="600"/>
                        </a:spcAft>
                      </a:pPr>
                      <a:r>
                        <a:rPr lang="en-GB" sz="1500" dirty="0">
                          <a:effectLst/>
                          <a:latin typeface="Times New Roman" pitchFamily="18" charset="0"/>
                          <a:cs typeface="Times New Roman" pitchFamily="18" charset="0"/>
                        </a:rPr>
                        <a:t>Bowen, P., Hash, J., &amp; Wilson, M. (2006). Information security handbook: a guide for managers. US Department of Commerce, Technology Administration, National Institute of Standards and Technology.</a:t>
                      </a:r>
                      <a:endParaRPr lang="en-US" sz="1500" b="0" dirty="0">
                        <a:effectLst/>
                        <a:latin typeface="Times New Roman" pitchFamily="18" charset="0"/>
                        <a:ea typeface="Times New Roman"/>
                        <a:cs typeface="Times New Roman" pitchFamily="18" charset="0"/>
                      </a:endParaRPr>
                    </a:p>
                  </a:txBody>
                  <a:tcPr marL="42078" marR="42078" marT="0" marB="0"/>
                </a:tc>
              </a:tr>
              <a:tr h="609600">
                <a:tc>
                  <a:txBody>
                    <a:bodyPr/>
                    <a:lstStyle/>
                    <a:p>
                      <a:pPr marL="0" marR="0" algn="just">
                        <a:spcBef>
                          <a:spcPts val="1000"/>
                        </a:spcBef>
                        <a:spcAft>
                          <a:spcPts val="600"/>
                        </a:spcAft>
                      </a:pPr>
                      <a:r>
                        <a:rPr lang="en-US" sz="1500" dirty="0" smtClean="0">
                          <a:effectLst/>
                          <a:latin typeface="Times New Roman" pitchFamily="18" charset="0"/>
                          <a:cs typeface="Times New Roman" pitchFamily="18" charset="0"/>
                        </a:rPr>
                        <a:t>[2]</a:t>
                      </a:r>
                      <a:endParaRPr lang="en-US" sz="1500" b="0" dirty="0">
                        <a:effectLst/>
                        <a:latin typeface="Times New Roman" pitchFamily="18" charset="0"/>
                        <a:ea typeface="Times New Roman"/>
                        <a:cs typeface="Times New Roman" pitchFamily="18" charset="0"/>
                      </a:endParaRPr>
                    </a:p>
                  </a:txBody>
                  <a:tcPr marL="42078" marR="42078" marT="0" marB="0"/>
                </a:tc>
                <a:tc>
                  <a:txBody>
                    <a:bodyPr/>
                    <a:lstStyle/>
                    <a:p>
                      <a:pPr marL="0" marR="0" algn="just">
                        <a:spcBef>
                          <a:spcPts val="1000"/>
                        </a:spcBef>
                        <a:spcAft>
                          <a:spcPts val="600"/>
                        </a:spcAft>
                      </a:pPr>
                      <a:r>
                        <a:rPr lang="en-GB" sz="1500" dirty="0" err="1">
                          <a:effectLst/>
                          <a:latin typeface="Times New Roman" pitchFamily="18" charset="0"/>
                          <a:cs typeface="Times New Roman" pitchFamily="18" charset="0"/>
                        </a:rPr>
                        <a:t>Sandhu</a:t>
                      </a:r>
                      <a:r>
                        <a:rPr lang="en-GB" sz="1500" dirty="0">
                          <a:effectLst/>
                          <a:latin typeface="Times New Roman" pitchFamily="18" charset="0"/>
                          <a:cs typeface="Times New Roman" pitchFamily="18" charset="0"/>
                        </a:rPr>
                        <a:t>, R. S., &amp; </a:t>
                      </a:r>
                      <a:r>
                        <a:rPr lang="en-GB" sz="1500" dirty="0" err="1">
                          <a:effectLst/>
                          <a:latin typeface="Times New Roman" pitchFamily="18" charset="0"/>
                          <a:cs typeface="Times New Roman" pitchFamily="18" charset="0"/>
                        </a:rPr>
                        <a:t>Samarati</a:t>
                      </a:r>
                      <a:r>
                        <a:rPr lang="en-GB" sz="1500" dirty="0">
                          <a:effectLst/>
                          <a:latin typeface="Times New Roman" pitchFamily="18" charset="0"/>
                          <a:cs typeface="Times New Roman" pitchFamily="18" charset="0"/>
                        </a:rPr>
                        <a:t>, P. (1994). Access control: principle and practice. Communications Magazine, IEEE, 32(9), 40-48.</a:t>
                      </a:r>
                      <a:endParaRPr lang="en-US" sz="1500" b="0" dirty="0">
                        <a:effectLst/>
                        <a:latin typeface="Times New Roman" pitchFamily="18" charset="0"/>
                        <a:ea typeface="Times New Roman"/>
                        <a:cs typeface="Times New Roman" pitchFamily="18" charset="0"/>
                      </a:endParaRPr>
                    </a:p>
                  </a:txBody>
                  <a:tcPr marL="42078" marR="42078" marT="0" marB="0"/>
                </a:tc>
              </a:tr>
              <a:tr h="609600">
                <a:tc>
                  <a:txBody>
                    <a:bodyPr/>
                    <a:lstStyle/>
                    <a:p>
                      <a:pPr marL="0" marR="0" algn="just">
                        <a:spcBef>
                          <a:spcPts val="1000"/>
                        </a:spcBef>
                        <a:spcAft>
                          <a:spcPts val="600"/>
                        </a:spcAft>
                      </a:pPr>
                      <a:r>
                        <a:rPr lang="en-US" sz="1500" dirty="0" smtClean="0">
                          <a:effectLst/>
                          <a:latin typeface="Times New Roman" pitchFamily="18" charset="0"/>
                          <a:cs typeface="Times New Roman" pitchFamily="18" charset="0"/>
                        </a:rPr>
                        <a:t>[3]</a:t>
                      </a:r>
                      <a:endParaRPr lang="en-US" sz="1500" b="0" dirty="0">
                        <a:effectLst/>
                        <a:latin typeface="Times New Roman" pitchFamily="18" charset="0"/>
                        <a:ea typeface="Times New Roman"/>
                        <a:cs typeface="Times New Roman" pitchFamily="18" charset="0"/>
                      </a:endParaRPr>
                    </a:p>
                  </a:txBody>
                  <a:tcPr marL="42078" marR="42078" marT="0" marB="0"/>
                </a:tc>
                <a:tc>
                  <a:txBody>
                    <a:bodyPr/>
                    <a:lstStyle/>
                    <a:p>
                      <a:pPr marL="0" marR="0" algn="just">
                        <a:spcBef>
                          <a:spcPts val="1000"/>
                        </a:spcBef>
                        <a:spcAft>
                          <a:spcPts val="600"/>
                        </a:spcAft>
                      </a:pPr>
                      <a:r>
                        <a:rPr lang="en-GB" sz="1500">
                          <a:effectLst/>
                          <a:latin typeface="Times New Roman" pitchFamily="18" charset="0"/>
                          <a:cs typeface="Times New Roman" pitchFamily="18" charset="0"/>
                        </a:rPr>
                        <a:t>Lindqvist, H. (2006). Mandatory access control. Master's Thesis in Computing Science, Umea University, Department of Computing Science, SE-901, 87.</a:t>
                      </a:r>
                      <a:endParaRPr lang="en-US" sz="1500" b="0">
                        <a:effectLst/>
                        <a:latin typeface="Times New Roman" pitchFamily="18" charset="0"/>
                        <a:ea typeface="Times New Roman"/>
                        <a:cs typeface="Times New Roman" pitchFamily="18" charset="0"/>
                      </a:endParaRPr>
                    </a:p>
                  </a:txBody>
                  <a:tcPr marL="42078" marR="42078" marT="0" marB="0"/>
                </a:tc>
              </a:tr>
              <a:tr h="381000">
                <a:tc>
                  <a:txBody>
                    <a:bodyPr/>
                    <a:lstStyle/>
                    <a:p>
                      <a:pPr marL="0" marR="0" algn="just">
                        <a:spcBef>
                          <a:spcPts val="1000"/>
                        </a:spcBef>
                        <a:spcAft>
                          <a:spcPts val="600"/>
                        </a:spcAft>
                      </a:pPr>
                      <a:r>
                        <a:rPr lang="en-US" sz="1500" dirty="0" smtClean="0">
                          <a:effectLst/>
                          <a:latin typeface="Times New Roman" pitchFamily="18" charset="0"/>
                          <a:cs typeface="Times New Roman" pitchFamily="18" charset="0"/>
                        </a:rPr>
                        <a:t>[4]</a:t>
                      </a:r>
                      <a:endParaRPr lang="en-US" sz="1500" b="0" dirty="0">
                        <a:effectLst/>
                        <a:latin typeface="Times New Roman" pitchFamily="18" charset="0"/>
                        <a:ea typeface="Times New Roman"/>
                        <a:cs typeface="Times New Roman" pitchFamily="18" charset="0"/>
                      </a:endParaRPr>
                    </a:p>
                  </a:txBody>
                  <a:tcPr marL="42078" marR="42078" marT="0" marB="0"/>
                </a:tc>
                <a:tc>
                  <a:txBody>
                    <a:bodyPr/>
                    <a:lstStyle/>
                    <a:p>
                      <a:pPr marL="0" marR="0" algn="just">
                        <a:spcBef>
                          <a:spcPts val="1000"/>
                        </a:spcBef>
                        <a:spcAft>
                          <a:spcPts val="600"/>
                        </a:spcAft>
                      </a:pPr>
                      <a:r>
                        <a:rPr lang="en-GB" sz="1500" dirty="0" err="1">
                          <a:effectLst/>
                          <a:latin typeface="Times New Roman" pitchFamily="18" charset="0"/>
                          <a:cs typeface="Times New Roman" pitchFamily="18" charset="0"/>
                        </a:rPr>
                        <a:t>Sandhu</a:t>
                      </a:r>
                      <a:r>
                        <a:rPr lang="en-GB" sz="1500" dirty="0">
                          <a:effectLst/>
                          <a:latin typeface="Times New Roman" pitchFamily="18" charset="0"/>
                          <a:cs typeface="Times New Roman" pitchFamily="18" charset="0"/>
                        </a:rPr>
                        <a:t>, R. S. (1993). Lattice-based access control models. Computer, 26(11), 9-19.</a:t>
                      </a:r>
                      <a:endParaRPr lang="en-US" sz="1500" b="0" dirty="0">
                        <a:effectLst/>
                        <a:latin typeface="Times New Roman" pitchFamily="18" charset="0"/>
                        <a:ea typeface="Times New Roman"/>
                        <a:cs typeface="Times New Roman" pitchFamily="18" charset="0"/>
                      </a:endParaRPr>
                    </a:p>
                  </a:txBody>
                  <a:tcPr marL="42078" marR="42078" marT="0" marB="0"/>
                </a:tc>
              </a:tr>
              <a:tr h="762000">
                <a:tc>
                  <a:txBody>
                    <a:bodyPr/>
                    <a:lstStyle/>
                    <a:p>
                      <a:pPr marL="0" marR="0" algn="just">
                        <a:spcBef>
                          <a:spcPts val="1000"/>
                        </a:spcBef>
                        <a:spcAft>
                          <a:spcPts val="600"/>
                        </a:spcAft>
                      </a:pPr>
                      <a:r>
                        <a:rPr lang="en-US" sz="1500" dirty="0" smtClean="0">
                          <a:effectLst/>
                          <a:latin typeface="Times New Roman" pitchFamily="18" charset="0"/>
                          <a:cs typeface="Times New Roman" pitchFamily="18" charset="0"/>
                        </a:rPr>
                        <a:t>[5]</a:t>
                      </a:r>
                      <a:endParaRPr lang="en-US" sz="1500" b="0" dirty="0">
                        <a:effectLst/>
                        <a:latin typeface="Times New Roman" pitchFamily="18" charset="0"/>
                        <a:ea typeface="Times New Roman"/>
                        <a:cs typeface="Times New Roman" pitchFamily="18" charset="0"/>
                      </a:endParaRPr>
                    </a:p>
                  </a:txBody>
                  <a:tcPr marL="42078" marR="42078" marT="0" marB="0"/>
                </a:tc>
                <a:tc>
                  <a:txBody>
                    <a:bodyPr/>
                    <a:lstStyle/>
                    <a:p>
                      <a:pPr marL="0" marR="0" algn="just">
                        <a:spcBef>
                          <a:spcPts val="1000"/>
                        </a:spcBef>
                        <a:spcAft>
                          <a:spcPts val="600"/>
                        </a:spcAft>
                      </a:pPr>
                      <a:r>
                        <a:rPr lang="en-GB" sz="1500" dirty="0" err="1">
                          <a:effectLst/>
                          <a:latin typeface="Times New Roman" pitchFamily="18" charset="0"/>
                          <a:cs typeface="Times New Roman" pitchFamily="18" charset="0"/>
                        </a:rPr>
                        <a:t>Ferraiolo</a:t>
                      </a:r>
                      <a:r>
                        <a:rPr lang="en-GB" sz="1500" dirty="0">
                          <a:effectLst/>
                          <a:latin typeface="Times New Roman" pitchFamily="18" charset="0"/>
                          <a:cs typeface="Times New Roman" pitchFamily="18" charset="0"/>
                        </a:rPr>
                        <a:t>, D. F., </a:t>
                      </a:r>
                      <a:r>
                        <a:rPr lang="en-GB" sz="1500" dirty="0" err="1">
                          <a:effectLst/>
                          <a:latin typeface="Times New Roman" pitchFamily="18" charset="0"/>
                          <a:cs typeface="Times New Roman" pitchFamily="18" charset="0"/>
                        </a:rPr>
                        <a:t>Sandhu</a:t>
                      </a:r>
                      <a:r>
                        <a:rPr lang="en-GB" sz="1500" dirty="0">
                          <a:effectLst/>
                          <a:latin typeface="Times New Roman" pitchFamily="18" charset="0"/>
                          <a:cs typeface="Times New Roman" pitchFamily="18" charset="0"/>
                        </a:rPr>
                        <a:t>, R., </a:t>
                      </a:r>
                      <a:r>
                        <a:rPr lang="en-GB" sz="1500" dirty="0" err="1">
                          <a:effectLst/>
                          <a:latin typeface="Times New Roman" pitchFamily="18" charset="0"/>
                          <a:cs typeface="Times New Roman" pitchFamily="18" charset="0"/>
                        </a:rPr>
                        <a:t>Gavrila</a:t>
                      </a:r>
                      <a:r>
                        <a:rPr lang="en-GB" sz="1500" dirty="0">
                          <a:effectLst/>
                          <a:latin typeface="Times New Roman" pitchFamily="18" charset="0"/>
                          <a:cs typeface="Times New Roman" pitchFamily="18" charset="0"/>
                        </a:rPr>
                        <a:t>, S., Kuhn, D. R., &amp; </a:t>
                      </a:r>
                      <a:r>
                        <a:rPr lang="en-GB" sz="1500" dirty="0" err="1">
                          <a:effectLst/>
                          <a:latin typeface="Times New Roman" pitchFamily="18" charset="0"/>
                          <a:cs typeface="Times New Roman" pitchFamily="18" charset="0"/>
                        </a:rPr>
                        <a:t>Chandramouli</a:t>
                      </a:r>
                      <a:r>
                        <a:rPr lang="en-GB" sz="1500" dirty="0">
                          <a:effectLst/>
                          <a:latin typeface="Times New Roman" pitchFamily="18" charset="0"/>
                          <a:cs typeface="Times New Roman" pitchFamily="18" charset="0"/>
                        </a:rPr>
                        <a:t>, R. (2001). Proposed NIST standard for role-based access control. ACM Transactions on Information and System Security (TISSEC), 4(3), 224-274.</a:t>
                      </a:r>
                      <a:endParaRPr lang="en-US" sz="1500" b="0" dirty="0">
                        <a:effectLst/>
                        <a:latin typeface="Times New Roman" pitchFamily="18" charset="0"/>
                        <a:ea typeface="Times New Roman"/>
                        <a:cs typeface="Times New Roman" pitchFamily="18" charset="0"/>
                      </a:endParaRPr>
                    </a:p>
                  </a:txBody>
                  <a:tcPr marL="42078" marR="42078" marT="0" marB="0"/>
                </a:tc>
              </a:tr>
              <a:tr h="762000">
                <a:tc>
                  <a:txBody>
                    <a:bodyPr/>
                    <a:lstStyle/>
                    <a:p>
                      <a:pPr marL="0" marR="0" algn="just">
                        <a:spcBef>
                          <a:spcPts val="1000"/>
                        </a:spcBef>
                        <a:spcAft>
                          <a:spcPts val="600"/>
                        </a:spcAft>
                      </a:pPr>
                      <a:r>
                        <a:rPr lang="en-US" sz="1500" dirty="0" smtClean="0">
                          <a:effectLst/>
                          <a:latin typeface="Times New Roman" pitchFamily="18" charset="0"/>
                          <a:cs typeface="Times New Roman" pitchFamily="18" charset="0"/>
                        </a:rPr>
                        <a:t>[6]</a:t>
                      </a:r>
                      <a:endParaRPr lang="en-US" sz="1500" b="0" dirty="0">
                        <a:effectLst/>
                        <a:latin typeface="Times New Roman" pitchFamily="18" charset="0"/>
                        <a:ea typeface="Times New Roman"/>
                        <a:cs typeface="Times New Roman" pitchFamily="18" charset="0"/>
                      </a:endParaRPr>
                    </a:p>
                  </a:txBody>
                  <a:tcPr marL="42078" marR="42078" marT="0" marB="0"/>
                </a:tc>
                <a:tc>
                  <a:txBody>
                    <a:bodyPr/>
                    <a:lstStyle/>
                    <a:p>
                      <a:pPr marL="0" marR="0" algn="just">
                        <a:spcBef>
                          <a:spcPts val="1000"/>
                        </a:spcBef>
                        <a:spcAft>
                          <a:spcPts val="600"/>
                        </a:spcAft>
                      </a:pPr>
                      <a:r>
                        <a:rPr lang="en-GB" sz="1500" dirty="0" err="1">
                          <a:effectLst/>
                          <a:latin typeface="Times New Roman" pitchFamily="18" charset="0"/>
                          <a:cs typeface="Times New Roman" pitchFamily="18" charset="0"/>
                        </a:rPr>
                        <a:t>Corrad</a:t>
                      </a:r>
                      <a:r>
                        <a:rPr lang="en-GB" sz="1500" dirty="0">
                          <a:effectLst/>
                          <a:latin typeface="Times New Roman" pitchFamily="18" charset="0"/>
                          <a:cs typeface="Times New Roman" pitchFamily="18" charset="0"/>
                        </a:rPr>
                        <a:t>, A., </a:t>
                      </a:r>
                      <a:r>
                        <a:rPr lang="en-GB" sz="1500" dirty="0" err="1">
                          <a:effectLst/>
                          <a:latin typeface="Times New Roman" pitchFamily="18" charset="0"/>
                          <a:cs typeface="Times New Roman" pitchFamily="18" charset="0"/>
                        </a:rPr>
                        <a:t>Montanari</a:t>
                      </a:r>
                      <a:r>
                        <a:rPr lang="en-GB" sz="1500" dirty="0">
                          <a:effectLst/>
                          <a:latin typeface="Times New Roman" pitchFamily="18" charset="0"/>
                          <a:cs typeface="Times New Roman" pitchFamily="18" charset="0"/>
                        </a:rPr>
                        <a:t>, R., &amp; </a:t>
                      </a:r>
                      <a:r>
                        <a:rPr lang="en-GB" sz="1500" dirty="0" err="1">
                          <a:effectLst/>
                          <a:latin typeface="Times New Roman" pitchFamily="18" charset="0"/>
                          <a:cs typeface="Times New Roman" pitchFamily="18" charset="0"/>
                        </a:rPr>
                        <a:t>Tibaldi</a:t>
                      </a:r>
                      <a:r>
                        <a:rPr lang="en-GB" sz="1500" dirty="0">
                          <a:effectLst/>
                          <a:latin typeface="Times New Roman" pitchFamily="18" charset="0"/>
                          <a:cs typeface="Times New Roman" pitchFamily="18" charset="0"/>
                        </a:rPr>
                        <a:t>, D. (2004, August). Context-based access control management in ubiquitous environments. In Network Computing and Applications, 2004.(NCA 2004). Proceedings. Third IEEE International Symposium on (pp. 253-260). IEEE.</a:t>
                      </a:r>
                      <a:endParaRPr lang="en-US" sz="1500" b="0" dirty="0">
                        <a:effectLst/>
                        <a:latin typeface="Times New Roman" pitchFamily="18" charset="0"/>
                        <a:ea typeface="Times New Roman"/>
                        <a:cs typeface="Times New Roman" pitchFamily="18" charset="0"/>
                      </a:endParaRPr>
                    </a:p>
                  </a:txBody>
                  <a:tcPr marL="42078" marR="42078" marT="0" marB="0"/>
                </a:tc>
              </a:tr>
              <a:tr h="381000">
                <a:tc>
                  <a:txBody>
                    <a:bodyPr/>
                    <a:lstStyle/>
                    <a:p>
                      <a:pPr marL="0" marR="0" algn="just">
                        <a:spcBef>
                          <a:spcPts val="1000"/>
                        </a:spcBef>
                        <a:spcAft>
                          <a:spcPts val="600"/>
                        </a:spcAft>
                      </a:pPr>
                      <a:r>
                        <a:rPr lang="en-US" sz="1500" dirty="0" smtClean="0">
                          <a:effectLst/>
                          <a:latin typeface="Times New Roman" pitchFamily="18" charset="0"/>
                          <a:cs typeface="Times New Roman" pitchFamily="18" charset="0"/>
                        </a:rPr>
                        <a:t>[7]</a:t>
                      </a:r>
                      <a:endParaRPr lang="en-US" sz="1500" b="0" dirty="0">
                        <a:effectLst/>
                        <a:latin typeface="Times New Roman" pitchFamily="18" charset="0"/>
                        <a:ea typeface="Times New Roman"/>
                        <a:cs typeface="Times New Roman" pitchFamily="18" charset="0"/>
                      </a:endParaRPr>
                    </a:p>
                  </a:txBody>
                  <a:tcPr marL="42078" marR="42078" marT="0" marB="0"/>
                </a:tc>
                <a:tc>
                  <a:txBody>
                    <a:bodyPr/>
                    <a:lstStyle/>
                    <a:p>
                      <a:pPr marL="0" marR="0" algn="just">
                        <a:spcBef>
                          <a:spcPts val="1000"/>
                        </a:spcBef>
                        <a:spcAft>
                          <a:spcPts val="600"/>
                        </a:spcAft>
                      </a:pPr>
                      <a:r>
                        <a:rPr lang="en-GB" sz="1500">
                          <a:effectLst/>
                          <a:latin typeface="Times New Roman" pitchFamily="18" charset="0"/>
                          <a:cs typeface="Times New Roman" pitchFamily="18" charset="0"/>
                        </a:rPr>
                        <a:t>Bell, D. (1996). The bell-lapadula model. Journal of computer security, 4(2), 3.</a:t>
                      </a:r>
                      <a:endParaRPr lang="en-US" sz="1500" b="0">
                        <a:effectLst/>
                        <a:latin typeface="Times New Roman" pitchFamily="18" charset="0"/>
                        <a:ea typeface="Times New Roman"/>
                        <a:cs typeface="Times New Roman" pitchFamily="18" charset="0"/>
                      </a:endParaRPr>
                    </a:p>
                  </a:txBody>
                  <a:tcPr marL="42078" marR="42078" marT="0" marB="0"/>
                </a:tc>
              </a:tr>
              <a:tr h="332397">
                <a:tc>
                  <a:txBody>
                    <a:bodyPr/>
                    <a:lstStyle/>
                    <a:p>
                      <a:pPr marL="0" marR="0" algn="just">
                        <a:spcBef>
                          <a:spcPts val="1000"/>
                        </a:spcBef>
                        <a:spcAft>
                          <a:spcPts val="600"/>
                        </a:spcAft>
                      </a:pPr>
                      <a:r>
                        <a:rPr lang="en-US" sz="1500" dirty="0" smtClean="0">
                          <a:effectLst/>
                          <a:latin typeface="Times New Roman" pitchFamily="18" charset="0"/>
                          <a:cs typeface="Times New Roman" pitchFamily="18" charset="0"/>
                        </a:rPr>
                        <a:t>[8]</a:t>
                      </a:r>
                      <a:endParaRPr lang="en-US" sz="1500" b="0" dirty="0">
                        <a:effectLst/>
                        <a:latin typeface="Times New Roman" pitchFamily="18" charset="0"/>
                        <a:ea typeface="Times New Roman"/>
                        <a:cs typeface="Times New Roman" pitchFamily="18" charset="0"/>
                      </a:endParaRPr>
                    </a:p>
                  </a:txBody>
                  <a:tcPr marL="42078" marR="42078" marT="0" marB="0"/>
                </a:tc>
                <a:tc>
                  <a:txBody>
                    <a:bodyPr/>
                    <a:lstStyle/>
                    <a:p>
                      <a:pPr marL="0" marR="0" algn="just">
                        <a:spcBef>
                          <a:spcPts val="1000"/>
                        </a:spcBef>
                        <a:spcAft>
                          <a:spcPts val="600"/>
                        </a:spcAft>
                      </a:pPr>
                      <a:r>
                        <a:rPr lang="en-GB" sz="1500" dirty="0" err="1">
                          <a:effectLst/>
                          <a:latin typeface="Times New Roman" pitchFamily="18" charset="0"/>
                          <a:cs typeface="Times New Roman" pitchFamily="18" charset="0"/>
                        </a:rPr>
                        <a:t>Biba</a:t>
                      </a:r>
                      <a:r>
                        <a:rPr lang="en-GB" sz="1500" dirty="0">
                          <a:effectLst/>
                          <a:latin typeface="Times New Roman" pitchFamily="18" charset="0"/>
                          <a:cs typeface="Times New Roman" pitchFamily="18" charset="0"/>
                        </a:rPr>
                        <a:t>, K. J. (1977). Integrity considerations for secure computer systems (No. MTR-3153-REV-1). MITRE CORP BEDFORD MA.</a:t>
                      </a:r>
                      <a:endParaRPr lang="en-US" sz="1500" b="0" dirty="0">
                        <a:effectLst/>
                        <a:latin typeface="Times New Roman" pitchFamily="18" charset="0"/>
                        <a:ea typeface="Times New Roman"/>
                        <a:cs typeface="Times New Roman" pitchFamily="18" charset="0"/>
                      </a:endParaRPr>
                    </a:p>
                  </a:txBody>
                  <a:tcPr marL="42078" marR="42078" marT="0" marB="0"/>
                </a:tc>
              </a:tr>
            </a:tbl>
          </a:graphicData>
        </a:graphic>
      </p:graphicFrame>
    </p:spTree>
    <p:extLst>
      <p:ext uri="{BB962C8B-B14F-4D97-AF65-F5344CB8AC3E}">
        <p14:creationId xmlns:p14="http://schemas.microsoft.com/office/powerpoint/2010/main" val="12404937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References</a:t>
            </a: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1177609122"/>
              </p:ext>
            </p:extLst>
          </p:nvPr>
        </p:nvGraphicFramePr>
        <p:xfrm>
          <a:off x="533400" y="1524000"/>
          <a:ext cx="8229600" cy="4526280"/>
        </p:xfrm>
        <a:graphic>
          <a:graphicData uri="http://schemas.openxmlformats.org/drawingml/2006/table">
            <a:tbl>
              <a:tblPr firstRow="1" bandRow="1">
                <a:tableStyleId>{2D5ABB26-0587-4C30-8999-92F81FD0307C}</a:tableStyleId>
              </a:tblPr>
              <a:tblGrid>
                <a:gridCol w="533400"/>
                <a:gridCol w="7696200"/>
              </a:tblGrid>
              <a:tr h="609600">
                <a:tc>
                  <a:txBody>
                    <a:bodyPr/>
                    <a:lstStyle/>
                    <a:p>
                      <a:pPr marL="0" marR="0" algn="just">
                        <a:spcBef>
                          <a:spcPts val="1000"/>
                        </a:spcBef>
                        <a:spcAft>
                          <a:spcPts val="600"/>
                        </a:spcAft>
                      </a:pPr>
                      <a:r>
                        <a:rPr lang="en-US" sz="1500" dirty="0" smtClean="0">
                          <a:effectLst/>
                          <a:latin typeface="Times New Roman" pitchFamily="18" charset="0"/>
                          <a:cs typeface="Times New Roman" pitchFamily="18" charset="0"/>
                        </a:rPr>
                        <a:t>[9]</a:t>
                      </a:r>
                      <a:endParaRPr lang="en-US" sz="1500" b="0" dirty="0">
                        <a:effectLst/>
                        <a:latin typeface="Times New Roman" pitchFamily="18" charset="0"/>
                        <a:ea typeface="Times New Roman"/>
                        <a:cs typeface="Times New Roman" pitchFamily="18" charset="0"/>
                      </a:endParaRPr>
                    </a:p>
                  </a:txBody>
                  <a:tcPr marL="42078" marR="42078" marT="0" marB="0"/>
                </a:tc>
                <a:tc>
                  <a:txBody>
                    <a:bodyPr/>
                    <a:lstStyle/>
                    <a:p>
                      <a:pPr marL="0" marR="0" algn="just">
                        <a:spcBef>
                          <a:spcPts val="1000"/>
                        </a:spcBef>
                        <a:spcAft>
                          <a:spcPts val="600"/>
                        </a:spcAft>
                      </a:pPr>
                      <a:r>
                        <a:rPr lang="en-GB" sz="1500" dirty="0">
                          <a:effectLst/>
                          <a:latin typeface="Times New Roman" pitchFamily="18" charset="0"/>
                          <a:cs typeface="Times New Roman" pitchFamily="18" charset="0"/>
                        </a:rPr>
                        <a:t>Brewer, D. F., &amp; Nash, M. J. (1989, May). The </a:t>
                      </a:r>
                      <a:r>
                        <a:rPr lang="en-GB" sz="1500" dirty="0" err="1">
                          <a:effectLst/>
                          <a:latin typeface="Times New Roman" pitchFamily="18" charset="0"/>
                          <a:cs typeface="Times New Roman" pitchFamily="18" charset="0"/>
                        </a:rPr>
                        <a:t>chinese</a:t>
                      </a:r>
                      <a:r>
                        <a:rPr lang="en-GB" sz="1500" dirty="0">
                          <a:effectLst/>
                          <a:latin typeface="Times New Roman" pitchFamily="18" charset="0"/>
                          <a:cs typeface="Times New Roman" pitchFamily="18" charset="0"/>
                        </a:rPr>
                        <a:t> wall security policy. In Security and Privacy, 1989. Proceedings., 1989 IEEE Symposium on (pp. 206-214). IEEE</a:t>
                      </a:r>
                      <a:r>
                        <a:rPr lang="en-GB" sz="1500" dirty="0" smtClean="0">
                          <a:effectLst/>
                          <a:latin typeface="Times New Roman" pitchFamily="18" charset="0"/>
                          <a:cs typeface="Times New Roman" pitchFamily="18" charset="0"/>
                        </a:rPr>
                        <a:t>.</a:t>
                      </a:r>
                      <a:endParaRPr lang="en-US" sz="1500" b="0" dirty="0">
                        <a:effectLst/>
                        <a:latin typeface="Times New Roman" pitchFamily="18" charset="0"/>
                        <a:ea typeface="Times New Roman"/>
                        <a:cs typeface="Times New Roman" pitchFamily="18" charset="0"/>
                      </a:endParaRPr>
                    </a:p>
                  </a:txBody>
                  <a:tcPr marL="42078" marR="42078" marT="0" marB="0"/>
                </a:tc>
              </a:tr>
              <a:tr h="533400">
                <a:tc>
                  <a:txBody>
                    <a:bodyPr/>
                    <a:lstStyle/>
                    <a:p>
                      <a:pPr marL="0" marR="0" algn="just">
                        <a:spcBef>
                          <a:spcPts val="1000"/>
                        </a:spcBef>
                        <a:spcAft>
                          <a:spcPts val="600"/>
                        </a:spcAft>
                      </a:pPr>
                      <a:r>
                        <a:rPr lang="en-US" sz="1500" dirty="0" smtClean="0">
                          <a:effectLst/>
                          <a:latin typeface="Times New Roman" pitchFamily="18" charset="0"/>
                          <a:cs typeface="Times New Roman" pitchFamily="18" charset="0"/>
                        </a:rPr>
                        <a:t>[10]</a:t>
                      </a:r>
                      <a:endParaRPr lang="en-US" sz="1500" b="0" dirty="0">
                        <a:effectLst/>
                        <a:latin typeface="Times New Roman" pitchFamily="18" charset="0"/>
                        <a:ea typeface="Times New Roman"/>
                        <a:cs typeface="Times New Roman" pitchFamily="18" charset="0"/>
                      </a:endParaRPr>
                    </a:p>
                  </a:txBody>
                  <a:tcPr marL="42078" marR="42078" marT="0" marB="0"/>
                </a:tc>
                <a:tc>
                  <a:txBody>
                    <a:bodyPr/>
                    <a:lstStyle/>
                    <a:p>
                      <a:pPr marL="0" marR="0" algn="just">
                        <a:spcBef>
                          <a:spcPts val="1000"/>
                        </a:spcBef>
                        <a:spcAft>
                          <a:spcPts val="600"/>
                        </a:spcAft>
                      </a:pPr>
                      <a:r>
                        <a:rPr lang="en-GB" sz="1500" dirty="0">
                          <a:effectLst/>
                          <a:latin typeface="Times New Roman" pitchFamily="18" charset="0"/>
                          <a:cs typeface="Times New Roman" pitchFamily="18" charset="0"/>
                        </a:rPr>
                        <a:t>Clark, D. D., &amp; Wilson, D. R. (1987, April). A comparison of commercial and military computer security policies. In Security and Privacy, 1987 IEEE Symposium on (pp. 184-184). IEEE</a:t>
                      </a:r>
                      <a:r>
                        <a:rPr lang="en-GB" sz="1500" dirty="0" smtClean="0">
                          <a:effectLst/>
                          <a:latin typeface="Times New Roman" pitchFamily="18" charset="0"/>
                          <a:cs typeface="Times New Roman" pitchFamily="18" charset="0"/>
                        </a:rPr>
                        <a:t>.</a:t>
                      </a:r>
                      <a:endParaRPr lang="en-US" sz="1500" b="0" dirty="0">
                        <a:effectLst/>
                        <a:latin typeface="Times New Roman" pitchFamily="18" charset="0"/>
                        <a:ea typeface="Times New Roman"/>
                        <a:cs typeface="Times New Roman" pitchFamily="18" charset="0"/>
                      </a:endParaRPr>
                    </a:p>
                  </a:txBody>
                  <a:tcPr marL="42078" marR="42078" marT="0" marB="0"/>
                </a:tc>
              </a:tr>
              <a:tr h="609600">
                <a:tc>
                  <a:txBody>
                    <a:bodyPr/>
                    <a:lstStyle/>
                    <a:p>
                      <a:pPr algn="just"/>
                      <a:r>
                        <a:rPr lang="en-US" sz="1600" dirty="0" smtClean="0">
                          <a:latin typeface="Times New Roman" pitchFamily="18" charset="0"/>
                          <a:cs typeface="Times New Roman" pitchFamily="18" charset="0"/>
                        </a:rPr>
                        <a:t>[11]</a:t>
                      </a:r>
                      <a:endParaRPr lang="en-US" sz="1600" dirty="0">
                        <a:latin typeface="Times New Roman" pitchFamily="18" charset="0"/>
                        <a:cs typeface="Times New Roman" pitchFamily="18" charset="0"/>
                      </a:endParaRPr>
                    </a:p>
                  </a:txBody>
                  <a:tcPr/>
                </a:tc>
                <a:tc>
                  <a:txBody>
                    <a:bodyPr/>
                    <a:lstStyle/>
                    <a:p>
                      <a:pPr marL="0" marR="0" algn="just">
                        <a:spcBef>
                          <a:spcPts val="1000"/>
                        </a:spcBef>
                        <a:spcAft>
                          <a:spcPts val="600"/>
                        </a:spcAft>
                      </a:pPr>
                      <a:r>
                        <a:rPr lang="en-GB" sz="1600" dirty="0">
                          <a:effectLst/>
                          <a:latin typeface="Times New Roman" pitchFamily="18" charset="0"/>
                          <a:cs typeface="Times New Roman" pitchFamily="18" charset="0"/>
                        </a:rPr>
                        <a:t>Dennis, J. B., &amp; Van Horn, E. C. (1966). Programming semantics for </a:t>
                      </a:r>
                      <a:r>
                        <a:rPr lang="en-GB" sz="1600" dirty="0" err="1">
                          <a:effectLst/>
                          <a:latin typeface="Times New Roman" pitchFamily="18" charset="0"/>
                          <a:cs typeface="Times New Roman" pitchFamily="18" charset="0"/>
                        </a:rPr>
                        <a:t>multiprogrammed</a:t>
                      </a:r>
                      <a:r>
                        <a:rPr lang="en-GB" sz="1600" dirty="0">
                          <a:effectLst/>
                          <a:latin typeface="Times New Roman" pitchFamily="18" charset="0"/>
                          <a:cs typeface="Times New Roman" pitchFamily="18" charset="0"/>
                        </a:rPr>
                        <a:t> computations. Communications of the ACM, 9(3), 143-155</a:t>
                      </a:r>
                      <a:r>
                        <a:rPr lang="en-GB" sz="1600" dirty="0" smtClean="0">
                          <a:effectLst/>
                          <a:latin typeface="Times New Roman" pitchFamily="18" charset="0"/>
                          <a:cs typeface="Times New Roman" pitchFamily="18" charset="0"/>
                        </a:rPr>
                        <a:t>.</a:t>
                      </a:r>
                      <a:endParaRPr lang="en-US" sz="1600" b="0" dirty="0">
                        <a:effectLst/>
                        <a:latin typeface="Times New Roman" pitchFamily="18" charset="0"/>
                        <a:ea typeface="Times New Roman"/>
                        <a:cs typeface="Times New Roman" pitchFamily="18" charset="0"/>
                      </a:endParaRPr>
                    </a:p>
                  </a:txBody>
                  <a:tcPr marL="42078" marR="42078" marT="0" marB="0"/>
                </a:tc>
              </a:tr>
              <a:tr h="609600">
                <a:tc>
                  <a:txBody>
                    <a:bodyPr/>
                    <a:lstStyle/>
                    <a:p>
                      <a:pPr algn="just"/>
                      <a:r>
                        <a:rPr lang="en-US" sz="1600" dirty="0" smtClean="0">
                          <a:latin typeface="Times New Roman" pitchFamily="18" charset="0"/>
                          <a:cs typeface="Times New Roman" pitchFamily="18" charset="0"/>
                        </a:rPr>
                        <a:t>[12]</a:t>
                      </a:r>
                      <a:endParaRPr lang="en-US" sz="1600" dirty="0">
                        <a:latin typeface="Times New Roman" pitchFamily="18" charset="0"/>
                        <a:cs typeface="Times New Roman" pitchFamily="18" charset="0"/>
                      </a:endParaRPr>
                    </a:p>
                  </a:txBody>
                  <a:tcPr/>
                </a:tc>
                <a:tc>
                  <a:txBody>
                    <a:bodyPr/>
                    <a:lstStyle/>
                    <a:p>
                      <a:pPr marL="0" marR="0" algn="just">
                        <a:spcBef>
                          <a:spcPts val="1000"/>
                        </a:spcBef>
                        <a:spcAft>
                          <a:spcPts val="600"/>
                        </a:spcAft>
                      </a:pPr>
                      <a:r>
                        <a:rPr lang="en-GB" sz="1600" dirty="0">
                          <a:effectLst/>
                          <a:latin typeface="Times New Roman" pitchFamily="18" charset="0"/>
                          <a:cs typeface="Times New Roman" pitchFamily="18" charset="0"/>
                        </a:rPr>
                        <a:t>Harrison, M. A., </a:t>
                      </a:r>
                      <a:r>
                        <a:rPr lang="en-GB" sz="1600" dirty="0" err="1">
                          <a:effectLst/>
                          <a:latin typeface="Times New Roman" pitchFamily="18" charset="0"/>
                          <a:cs typeface="Times New Roman" pitchFamily="18" charset="0"/>
                        </a:rPr>
                        <a:t>Ruzzo</a:t>
                      </a:r>
                      <a:r>
                        <a:rPr lang="en-GB" sz="1600" dirty="0">
                          <a:effectLst/>
                          <a:latin typeface="Times New Roman" pitchFamily="18" charset="0"/>
                          <a:cs typeface="Times New Roman" pitchFamily="18" charset="0"/>
                        </a:rPr>
                        <a:t>, W. L., &amp; Ullman, J. D. (1976). Protection in operating systems. Communications of the ACM, 19(8), 461-471</a:t>
                      </a:r>
                      <a:r>
                        <a:rPr lang="en-GB" sz="1600" dirty="0" smtClean="0">
                          <a:effectLst/>
                          <a:latin typeface="Times New Roman" pitchFamily="18" charset="0"/>
                          <a:cs typeface="Times New Roman" pitchFamily="18" charset="0"/>
                        </a:rPr>
                        <a:t>.</a:t>
                      </a:r>
                      <a:endParaRPr lang="en-US" sz="1600" b="0" dirty="0">
                        <a:effectLst/>
                        <a:latin typeface="Times New Roman" pitchFamily="18" charset="0"/>
                        <a:ea typeface="Times New Roman"/>
                        <a:cs typeface="Times New Roman" pitchFamily="18" charset="0"/>
                      </a:endParaRPr>
                    </a:p>
                  </a:txBody>
                  <a:tcPr marL="42078" marR="42078" marT="0" marB="0"/>
                </a:tc>
              </a:tr>
              <a:tr h="370840">
                <a:tc>
                  <a:txBody>
                    <a:bodyPr/>
                    <a:lstStyle/>
                    <a:p>
                      <a:pPr algn="just"/>
                      <a:r>
                        <a:rPr lang="en-US" sz="1600" dirty="0" smtClean="0">
                          <a:latin typeface="Times New Roman" pitchFamily="18" charset="0"/>
                          <a:cs typeface="Times New Roman" pitchFamily="18" charset="0"/>
                        </a:rPr>
                        <a:t>[13]</a:t>
                      </a:r>
                      <a:endParaRPr lang="en-US" sz="1600" dirty="0">
                        <a:latin typeface="Times New Roman" pitchFamily="18" charset="0"/>
                        <a:cs typeface="Times New Roman" pitchFamily="18" charset="0"/>
                      </a:endParaRPr>
                    </a:p>
                  </a:txBody>
                  <a:tcPr/>
                </a:tc>
                <a:tc>
                  <a:txBody>
                    <a:bodyPr/>
                    <a:lstStyle/>
                    <a:p>
                      <a:pPr marL="0" marR="0" algn="just">
                        <a:spcBef>
                          <a:spcPts val="1000"/>
                        </a:spcBef>
                        <a:spcAft>
                          <a:spcPts val="600"/>
                        </a:spcAft>
                      </a:pPr>
                      <a:r>
                        <a:rPr lang="en-GB" sz="1600" dirty="0">
                          <a:effectLst/>
                          <a:latin typeface="Times New Roman" pitchFamily="18" charset="0"/>
                          <a:cs typeface="Times New Roman" pitchFamily="18" charset="0"/>
                        </a:rPr>
                        <a:t>Levy, H. M. (2014). Capability-based computer systems. Digital Press.</a:t>
                      </a:r>
                      <a:endParaRPr lang="en-US" sz="1600" b="0" dirty="0">
                        <a:effectLst/>
                        <a:latin typeface="Times New Roman" pitchFamily="18" charset="0"/>
                        <a:ea typeface="Times New Roman"/>
                        <a:cs typeface="Times New Roman" pitchFamily="18" charset="0"/>
                      </a:endParaRPr>
                    </a:p>
                  </a:txBody>
                  <a:tcPr marL="42078" marR="42078" marT="0" marB="0"/>
                </a:tc>
              </a:tr>
              <a:tr h="619760">
                <a:tc>
                  <a:txBody>
                    <a:bodyPr/>
                    <a:lstStyle/>
                    <a:p>
                      <a:pPr algn="just"/>
                      <a:r>
                        <a:rPr lang="en-US" sz="1600" dirty="0" smtClean="0">
                          <a:latin typeface="Times New Roman" pitchFamily="18" charset="0"/>
                          <a:cs typeface="Times New Roman" pitchFamily="18" charset="0"/>
                        </a:rPr>
                        <a:t>[14]</a:t>
                      </a:r>
                      <a:endParaRPr lang="en-US" sz="1600" dirty="0">
                        <a:latin typeface="Times New Roman" pitchFamily="18" charset="0"/>
                        <a:cs typeface="Times New Roman" pitchFamily="18" charset="0"/>
                      </a:endParaRPr>
                    </a:p>
                  </a:txBody>
                  <a:tcPr/>
                </a:tc>
                <a:tc>
                  <a:txBody>
                    <a:bodyPr/>
                    <a:lstStyle/>
                    <a:p>
                      <a:pPr marL="0" marR="0" algn="just">
                        <a:spcBef>
                          <a:spcPts val="1000"/>
                        </a:spcBef>
                        <a:spcAft>
                          <a:spcPts val="600"/>
                        </a:spcAft>
                      </a:pPr>
                      <a:r>
                        <a:rPr lang="en-GB" sz="1600" dirty="0">
                          <a:effectLst/>
                          <a:latin typeface="Times New Roman" pitchFamily="18" charset="0"/>
                          <a:cs typeface="Times New Roman" pitchFamily="18" charset="0"/>
                        </a:rPr>
                        <a:t>Graham, G. S., &amp; Denning, P. J. (1972, May). Protection: principles and practice. In Proceedings of the May 16-18, 1972, spring joint computer conference (pp. 417-429). ACM.</a:t>
                      </a:r>
                      <a:endParaRPr lang="en-US" sz="1600" b="0" dirty="0">
                        <a:effectLst/>
                        <a:latin typeface="Times New Roman" pitchFamily="18" charset="0"/>
                        <a:ea typeface="Times New Roman"/>
                        <a:cs typeface="Times New Roman" pitchFamily="18" charset="0"/>
                      </a:endParaRPr>
                    </a:p>
                  </a:txBody>
                  <a:tcPr marL="42078" marR="42078" marT="0" marB="0"/>
                </a:tc>
              </a:tr>
              <a:tr h="685800">
                <a:tc>
                  <a:txBody>
                    <a:bodyPr/>
                    <a:lstStyle/>
                    <a:p>
                      <a:pPr algn="just"/>
                      <a:r>
                        <a:rPr lang="en-US" sz="1600" dirty="0" smtClean="0">
                          <a:latin typeface="Times New Roman" pitchFamily="18" charset="0"/>
                          <a:cs typeface="Times New Roman" pitchFamily="18" charset="0"/>
                        </a:rPr>
                        <a:t>[15]</a:t>
                      </a:r>
                      <a:endParaRPr lang="en-US" sz="1600" dirty="0">
                        <a:latin typeface="Times New Roman" pitchFamily="18" charset="0"/>
                        <a:cs typeface="Times New Roman" pitchFamily="18" charset="0"/>
                      </a:endParaRPr>
                    </a:p>
                  </a:txBody>
                  <a:tcPr/>
                </a:tc>
                <a:tc>
                  <a:txBody>
                    <a:bodyPr/>
                    <a:lstStyle/>
                    <a:p>
                      <a:pPr marL="0" marR="0" algn="just">
                        <a:spcBef>
                          <a:spcPts val="1000"/>
                        </a:spcBef>
                        <a:spcAft>
                          <a:spcPts val="600"/>
                        </a:spcAft>
                      </a:pPr>
                      <a:r>
                        <a:rPr lang="en-GB" sz="1600">
                          <a:effectLst/>
                          <a:latin typeface="Times New Roman" pitchFamily="18" charset="0"/>
                          <a:cs typeface="Times New Roman" pitchFamily="18" charset="0"/>
                        </a:rPr>
                        <a:t>Lipton, R. J., &amp; Snyder, L. (1977). A linear time algorithm for deciding subject security. Journal of the ACM (JACM), 24(3), 455-464.</a:t>
                      </a:r>
                      <a:endParaRPr lang="en-US" sz="1600" b="0">
                        <a:effectLst/>
                        <a:latin typeface="Times New Roman" pitchFamily="18" charset="0"/>
                        <a:ea typeface="Times New Roman"/>
                        <a:cs typeface="Times New Roman" pitchFamily="18" charset="0"/>
                      </a:endParaRPr>
                    </a:p>
                  </a:txBody>
                  <a:tcPr marL="42078" marR="42078" marT="0" marB="0"/>
                </a:tc>
              </a:tr>
              <a:tr h="370840">
                <a:tc>
                  <a:txBody>
                    <a:bodyPr/>
                    <a:lstStyle/>
                    <a:p>
                      <a:pPr algn="just"/>
                      <a:r>
                        <a:rPr lang="en-US" sz="1600" dirty="0" smtClean="0">
                          <a:latin typeface="Times New Roman" pitchFamily="18" charset="0"/>
                          <a:cs typeface="Times New Roman" pitchFamily="18" charset="0"/>
                        </a:rPr>
                        <a:t>[16]</a:t>
                      </a:r>
                      <a:endParaRPr lang="en-US" sz="1600" dirty="0">
                        <a:latin typeface="Times New Roman" pitchFamily="18" charset="0"/>
                        <a:cs typeface="Times New Roman" pitchFamily="18" charset="0"/>
                      </a:endParaRPr>
                    </a:p>
                  </a:txBody>
                  <a:tcPr/>
                </a:tc>
                <a:tc>
                  <a:txBody>
                    <a:bodyPr/>
                    <a:lstStyle/>
                    <a:p>
                      <a:pPr marL="0" marR="0" algn="just">
                        <a:spcBef>
                          <a:spcPts val="1000"/>
                        </a:spcBef>
                        <a:spcAft>
                          <a:spcPts val="600"/>
                        </a:spcAft>
                      </a:pPr>
                      <a:r>
                        <a:rPr lang="en-GB" sz="1600" dirty="0">
                          <a:effectLst/>
                          <a:latin typeface="Times New Roman" pitchFamily="18" charset="0"/>
                          <a:cs typeface="Times New Roman" pitchFamily="18" charset="0"/>
                        </a:rPr>
                        <a:t>Smith, G. (2007). Principles of secure information flow analysis. In Malware Detection (pp. 291-307). Springer US.</a:t>
                      </a:r>
                      <a:endParaRPr lang="en-US" sz="1600" b="0" dirty="0">
                        <a:effectLst/>
                        <a:latin typeface="Times New Roman" pitchFamily="18" charset="0"/>
                        <a:ea typeface="Times New Roman"/>
                        <a:cs typeface="Times New Roman" pitchFamily="18" charset="0"/>
                      </a:endParaRPr>
                    </a:p>
                  </a:txBody>
                  <a:tcPr marL="42078" marR="42078" marT="0" marB="0"/>
                </a:tc>
              </a:tr>
            </a:tbl>
          </a:graphicData>
        </a:graphic>
      </p:graphicFrame>
    </p:spTree>
    <p:extLst>
      <p:ext uri="{BB962C8B-B14F-4D97-AF65-F5344CB8AC3E}">
        <p14:creationId xmlns:p14="http://schemas.microsoft.com/office/powerpoint/2010/main" val="1994485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Access Control Matrix</a:t>
            </a:r>
          </a:p>
        </p:txBody>
      </p:sp>
      <p:sp>
        <p:nvSpPr>
          <p:cNvPr id="3" name="Content Placeholder 2"/>
          <p:cNvSpPr>
            <a:spLocks noGrp="1"/>
          </p:cNvSpPr>
          <p:nvPr>
            <p:ph sz="quarter" idx="1"/>
          </p:nvPr>
        </p:nvSpPr>
        <p:spPr/>
        <p:txBody>
          <a:bodyPr/>
          <a:lstStyle/>
          <a:p>
            <a:pPr algn="just"/>
            <a:endParaRPr lang="en-GB" dirty="0" smtClean="0"/>
          </a:p>
          <a:p>
            <a:pPr algn="just"/>
            <a:r>
              <a:rPr lang="en-GB" dirty="0" smtClean="0"/>
              <a:t>Access </a:t>
            </a:r>
            <a:r>
              <a:rPr lang="en-GB" dirty="0"/>
              <a:t>control matrix </a:t>
            </a:r>
            <a:r>
              <a:rPr lang="en-GB" dirty="0" smtClean="0"/>
              <a:t>gives details that </a:t>
            </a:r>
            <a:r>
              <a:rPr lang="en-GB" dirty="0"/>
              <a:t>which subject has which right over which object</a:t>
            </a:r>
            <a:r>
              <a:rPr lang="en-GB" dirty="0" smtClean="0"/>
              <a:t>.</a:t>
            </a:r>
          </a:p>
          <a:p>
            <a:pPr algn="just"/>
            <a:endParaRPr lang="en-GB" dirty="0"/>
          </a:p>
          <a:p>
            <a:pPr algn="just"/>
            <a:r>
              <a:rPr lang="en-GB" dirty="0" smtClean="0"/>
              <a:t>There </a:t>
            </a:r>
            <a:r>
              <a:rPr lang="en-GB" dirty="0"/>
              <a:t>are two ways to </a:t>
            </a:r>
            <a:r>
              <a:rPr lang="en-GB" dirty="0" smtClean="0"/>
              <a:t>implement </a:t>
            </a:r>
            <a:r>
              <a:rPr lang="en-GB" dirty="0"/>
              <a:t>access control </a:t>
            </a:r>
            <a:r>
              <a:rPr lang="en-GB" dirty="0" smtClean="0"/>
              <a:t>matrix:</a:t>
            </a:r>
          </a:p>
          <a:p>
            <a:pPr lvl="1" algn="just"/>
            <a:r>
              <a:rPr lang="en-GB" dirty="0"/>
              <a:t>A</a:t>
            </a:r>
            <a:r>
              <a:rPr lang="en-GB" dirty="0" smtClean="0"/>
              <a:t>ccess </a:t>
            </a:r>
            <a:r>
              <a:rPr lang="en-GB" dirty="0"/>
              <a:t>control list </a:t>
            </a:r>
            <a:endParaRPr lang="en-GB" dirty="0" smtClean="0"/>
          </a:p>
          <a:p>
            <a:pPr lvl="1" algn="just"/>
            <a:r>
              <a:rPr lang="en-GB" dirty="0"/>
              <a:t>C</a:t>
            </a:r>
            <a:r>
              <a:rPr lang="en-GB" dirty="0" smtClean="0"/>
              <a:t>apability </a:t>
            </a:r>
            <a:r>
              <a:rPr lang="en-GB" dirty="0"/>
              <a:t>tables.</a:t>
            </a:r>
            <a:endParaRPr lang="en-US" dirty="0"/>
          </a:p>
        </p:txBody>
      </p:sp>
    </p:spTree>
    <p:extLst>
      <p:ext uri="{BB962C8B-B14F-4D97-AF65-F5344CB8AC3E}">
        <p14:creationId xmlns:p14="http://schemas.microsoft.com/office/powerpoint/2010/main" val="20520676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049"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587631"/>
            <a:ext cx="5638800" cy="412736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981200" y="5715000"/>
            <a:ext cx="5486400" cy="369332"/>
          </a:xfrm>
          <a:prstGeom prst="rect">
            <a:avLst/>
          </a:prstGeom>
          <a:noFill/>
        </p:spPr>
        <p:txBody>
          <a:bodyPr wrap="square" rtlCol="0">
            <a:spAutoFit/>
          </a:bodyPr>
          <a:lstStyle/>
          <a:p>
            <a:pPr algn="ctr"/>
            <a:r>
              <a:rPr lang="en-GB" dirty="0" smtClean="0"/>
              <a:t>Figure I.  Access </a:t>
            </a:r>
            <a:r>
              <a:rPr lang="en-GB" dirty="0"/>
              <a:t>Control and other security operations</a:t>
            </a:r>
            <a:endParaRPr lang="en-US" dirty="0"/>
          </a:p>
        </p:txBody>
      </p:sp>
      <p:sp>
        <p:nvSpPr>
          <p:cNvPr id="9" name="Title 8"/>
          <p:cNvSpPr>
            <a:spLocks noGrp="1"/>
          </p:cNvSpPr>
          <p:nvPr>
            <p:ph type="title"/>
          </p:nvPr>
        </p:nvSpPr>
        <p:spPr/>
        <p:txBody>
          <a:bodyPr/>
          <a:lstStyle/>
          <a:p>
            <a:pPr algn="ctr"/>
            <a:r>
              <a:rPr lang="en-US" dirty="0"/>
              <a:t>Access Control Matrix</a:t>
            </a:r>
          </a:p>
        </p:txBody>
      </p:sp>
    </p:spTree>
    <p:extLst>
      <p:ext uri="{BB962C8B-B14F-4D97-AF65-F5344CB8AC3E}">
        <p14:creationId xmlns:p14="http://schemas.microsoft.com/office/powerpoint/2010/main" val="15456383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293573666"/>
              </p:ext>
            </p:extLst>
          </p:nvPr>
        </p:nvGraphicFramePr>
        <p:xfrm>
          <a:off x="464127" y="1981200"/>
          <a:ext cx="7620000" cy="1371600"/>
        </p:xfrm>
        <a:graphic>
          <a:graphicData uri="http://schemas.openxmlformats.org/drawingml/2006/table">
            <a:tbl>
              <a:tblPr firstRow="1" firstCol="1" bandRow="1">
                <a:tableStyleId>{85BE263C-DBD7-4A20-BB59-AAB30ACAA65A}</a:tableStyleId>
              </a:tblPr>
              <a:tblGrid>
                <a:gridCol w="1905000"/>
                <a:gridCol w="2050473"/>
                <a:gridCol w="1759527"/>
                <a:gridCol w="1905000"/>
              </a:tblGrid>
              <a:tr h="342900">
                <a:tc>
                  <a:txBody>
                    <a:bodyPr/>
                    <a:lstStyle/>
                    <a:p>
                      <a:pPr marL="0" marR="0" algn="just">
                        <a:spcBef>
                          <a:spcPts val="1000"/>
                        </a:spcBef>
                        <a:spcAft>
                          <a:spcPts val="600"/>
                        </a:spcAft>
                      </a:pPr>
                      <a:r>
                        <a:rPr lang="en-GB" sz="1600" dirty="0">
                          <a:effectLst/>
                        </a:rPr>
                        <a:t> </a:t>
                      </a:r>
                      <a:endParaRPr lang="en-US" sz="1600" dirty="0">
                        <a:effectLst/>
                        <a:latin typeface="Calibri"/>
                        <a:ea typeface="Times New Roman"/>
                        <a:cs typeface="Times New Roman"/>
                      </a:endParaRPr>
                    </a:p>
                  </a:txBody>
                  <a:tcPr marL="68580" marR="68580" marT="0" marB="0"/>
                </a:tc>
                <a:tc gridSpan="3">
                  <a:txBody>
                    <a:bodyPr/>
                    <a:lstStyle/>
                    <a:p>
                      <a:pPr marL="0" marR="0" algn="ctr">
                        <a:spcBef>
                          <a:spcPts val="1000"/>
                        </a:spcBef>
                        <a:spcAft>
                          <a:spcPts val="600"/>
                        </a:spcAft>
                      </a:pPr>
                      <a:r>
                        <a:rPr lang="en-GB" sz="1600" dirty="0">
                          <a:effectLst/>
                        </a:rPr>
                        <a:t>Objects</a:t>
                      </a:r>
                      <a:endParaRPr lang="en-US" sz="1600" dirty="0">
                        <a:effectLst/>
                        <a:latin typeface="Calibri"/>
                        <a:ea typeface="Times New Roman"/>
                        <a:cs typeface="Times New Roman"/>
                      </a:endParaRPr>
                    </a:p>
                  </a:txBody>
                  <a:tcPr marL="68580" marR="68580" marT="0" marB="0"/>
                </a:tc>
                <a:tc hMerge="1">
                  <a:txBody>
                    <a:bodyPr/>
                    <a:lstStyle/>
                    <a:p>
                      <a:endParaRPr lang="en-US"/>
                    </a:p>
                  </a:txBody>
                  <a:tcPr/>
                </a:tc>
                <a:tc hMerge="1">
                  <a:txBody>
                    <a:bodyPr/>
                    <a:lstStyle/>
                    <a:p>
                      <a:endParaRPr lang="en-US"/>
                    </a:p>
                  </a:txBody>
                  <a:tcPr/>
                </a:tc>
              </a:tr>
              <a:tr h="342900">
                <a:tc>
                  <a:txBody>
                    <a:bodyPr/>
                    <a:lstStyle/>
                    <a:p>
                      <a:pPr marL="0" marR="0" algn="just">
                        <a:spcBef>
                          <a:spcPts val="1000"/>
                        </a:spcBef>
                        <a:spcAft>
                          <a:spcPts val="600"/>
                        </a:spcAft>
                      </a:pPr>
                      <a:r>
                        <a:rPr lang="en-GB" sz="1600">
                          <a:effectLst/>
                        </a:rPr>
                        <a:t>Subjects</a:t>
                      </a:r>
                      <a:endParaRPr lang="en-US" sz="1600">
                        <a:effectLst/>
                        <a:latin typeface="Calibri"/>
                        <a:ea typeface="Times New Roman"/>
                        <a:cs typeface="Times New Roman"/>
                      </a:endParaRPr>
                    </a:p>
                  </a:txBody>
                  <a:tcPr marL="68580" marR="68580" marT="0" marB="0"/>
                </a:tc>
                <a:tc>
                  <a:txBody>
                    <a:bodyPr/>
                    <a:lstStyle/>
                    <a:p>
                      <a:pPr marL="0" marR="0" algn="just">
                        <a:spcBef>
                          <a:spcPts val="1000"/>
                        </a:spcBef>
                        <a:spcAft>
                          <a:spcPts val="600"/>
                        </a:spcAft>
                      </a:pPr>
                      <a:r>
                        <a:rPr lang="en-GB" sz="1600">
                          <a:effectLst/>
                        </a:rPr>
                        <a:t>File1</a:t>
                      </a:r>
                      <a:endParaRPr lang="en-US" sz="1600">
                        <a:effectLst/>
                        <a:latin typeface="Calibri"/>
                        <a:ea typeface="Times New Roman"/>
                        <a:cs typeface="Times New Roman"/>
                      </a:endParaRPr>
                    </a:p>
                  </a:txBody>
                  <a:tcPr marL="68580" marR="68580" marT="0" marB="0"/>
                </a:tc>
                <a:tc>
                  <a:txBody>
                    <a:bodyPr/>
                    <a:lstStyle/>
                    <a:p>
                      <a:pPr marL="0" marR="0" algn="just">
                        <a:spcBef>
                          <a:spcPts val="1000"/>
                        </a:spcBef>
                        <a:spcAft>
                          <a:spcPts val="600"/>
                        </a:spcAft>
                      </a:pPr>
                      <a:r>
                        <a:rPr lang="en-GB" sz="1600" dirty="0" smtClean="0">
                          <a:effectLst/>
                        </a:rPr>
                        <a:t>    File2</a:t>
                      </a:r>
                      <a:endParaRPr lang="en-US" sz="1600" dirty="0">
                        <a:effectLst/>
                        <a:latin typeface="Calibri"/>
                        <a:ea typeface="Times New Roman"/>
                        <a:cs typeface="Times New Roman"/>
                      </a:endParaRPr>
                    </a:p>
                  </a:txBody>
                  <a:tcPr marL="68580" marR="68580" marT="0" marB="0"/>
                </a:tc>
                <a:tc>
                  <a:txBody>
                    <a:bodyPr/>
                    <a:lstStyle/>
                    <a:p>
                      <a:pPr marL="0" marR="0" algn="just">
                        <a:spcBef>
                          <a:spcPts val="1000"/>
                        </a:spcBef>
                        <a:spcAft>
                          <a:spcPts val="600"/>
                        </a:spcAft>
                      </a:pPr>
                      <a:r>
                        <a:rPr lang="en-GB" sz="1600" dirty="0">
                          <a:effectLst/>
                        </a:rPr>
                        <a:t>File3</a:t>
                      </a:r>
                      <a:endParaRPr lang="en-US" sz="1600" dirty="0">
                        <a:effectLst/>
                        <a:latin typeface="Calibri"/>
                        <a:ea typeface="Times New Roman"/>
                        <a:cs typeface="Times New Roman"/>
                      </a:endParaRPr>
                    </a:p>
                  </a:txBody>
                  <a:tcPr marL="68580" marR="68580" marT="0" marB="0"/>
                </a:tc>
              </a:tr>
              <a:tr h="342900">
                <a:tc>
                  <a:txBody>
                    <a:bodyPr/>
                    <a:lstStyle/>
                    <a:p>
                      <a:pPr marL="0" marR="0" algn="just">
                        <a:spcBef>
                          <a:spcPts val="1000"/>
                        </a:spcBef>
                        <a:spcAft>
                          <a:spcPts val="600"/>
                        </a:spcAft>
                      </a:pPr>
                      <a:r>
                        <a:rPr lang="en-GB" sz="1600">
                          <a:effectLst/>
                        </a:rPr>
                        <a:t>User A</a:t>
                      </a:r>
                      <a:endParaRPr lang="en-US" sz="1600">
                        <a:effectLst/>
                        <a:latin typeface="Calibri"/>
                        <a:ea typeface="Times New Roman"/>
                        <a:cs typeface="Times New Roman"/>
                      </a:endParaRPr>
                    </a:p>
                  </a:txBody>
                  <a:tcPr marL="68580" marR="68580" marT="0" marB="0"/>
                </a:tc>
                <a:tc>
                  <a:txBody>
                    <a:bodyPr/>
                    <a:lstStyle/>
                    <a:p>
                      <a:pPr marL="0" marR="0" algn="just">
                        <a:spcBef>
                          <a:spcPts val="1000"/>
                        </a:spcBef>
                        <a:spcAft>
                          <a:spcPts val="600"/>
                        </a:spcAft>
                      </a:pPr>
                      <a:r>
                        <a:rPr lang="en-GB" sz="1600">
                          <a:effectLst/>
                        </a:rPr>
                        <a:t>Read, Write, Execute </a:t>
                      </a:r>
                      <a:endParaRPr lang="en-US" sz="1600">
                        <a:effectLst/>
                        <a:latin typeface="Calibri"/>
                        <a:ea typeface="Times New Roman"/>
                        <a:cs typeface="Times New Roman"/>
                      </a:endParaRPr>
                    </a:p>
                  </a:txBody>
                  <a:tcPr marL="68580" marR="68580" marT="0" marB="0"/>
                </a:tc>
                <a:tc>
                  <a:txBody>
                    <a:bodyPr/>
                    <a:lstStyle/>
                    <a:p>
                      <a:pPr marL="0" marR="0" algn="just">
                        <a:spcBef>
                          <a:spcPts val="1000"/>
                        </a:spcBef>
                        <a:spcAft>
                          <a:spcPts val="600"/>
                        </a:spcAft>
                      </a:pPr>
                      <a:r>
                        <a:rPr lang="en-GB" sz="1600" dirty="0" smtClean="0">
                          <a:effectLst/>
                        </a:rPr>
                        <a:t>    Read</a:t>
                      </a:r>
                      <a:endParaRPr lang="en-US" sz="1600" dirty="0">
                        <a:effectLst/>
                        <a:latin typeface="Calibri"/>
                        <a:ea typeface="Times New Roman"/>
                        <a:cs typeface="Times New Roman"/>
                      </a:endParaRPr>
                    </a:p>
                  </a:txBody>
                  <a:tcPr marL="68580" marR="68580" marT="0" marB="0"/>
                </a:tc>
                <a:tc>
                  <a:txBody>
                    <a:bodyPr/>
                    <a:lstStyle/>
                    <a:p>
                      <a:pPr marL="0" marR="0" algn="just">
                        <a:spcBef>
                          <a:spcPts val="1000"/>
                        </a:spcBef>
                        <a:spcAft>
                          <a:spcPts val="600"/>
                        </a:spcAft>
                      </a:pPr>
                      <a:r>
                        <a:rPr lang="en-GB" sz="1600">
                          <a:effectLst/>
                        </a:rPr>
                        <a:t>Write</a:t>
                      </a:r>
                      <a:endParaRPr lang="en-US" sz="1600">
                        <a:effectLst/>
                        <a:latin typeface="Calibri"/>
                        <a:ea typeface="Times New Roman"/>
                        <a:cs typeface="Times New Roman"/>
                      </a:endParaRPr>
                    </a:p>
                  </a:txBody>
                  <a:tcPr marL="68580" marR="68580" marT="0" marB="0"/>
                </a:tc>
              </a:tr>
              <a:tr h="342900">
                <a:tc>
                  <a:txBody>
                    <a:bodyPr/>
                    <a:lstStyle/>
                    <a:p>
                      <a:pPr marL="0" marR="0" algn="just">
                        <a:spcBef>
                          <a:spcPts val="1000"/>
                        </a:spcBef>
                        <a:spcAft>
                          <a:spcPts val="600"/>
                        </a:spcAft>
                      </a:pPr>
                      <a:r>
                        <a:rPr lang="en-GB" sz="1600">
                          <a:effectLst/>
                        </a:rPr>
                        <a:t>User B</a:t>
                      </a:r>
                      <a:endParaRPr lang="en-US" sz="1600">
                        <a:effectLst/>
                        <a:latin typeface="Calibri"/>
                        <a:ea typeface="Times New Roman"/>
                        <a:cs typeface="Times New Roman"/>
                      </a:endParaRPr>
                    </a:p>
                  </a:txBody>
                  <a:tcPr marL="68580" marR="68580" marT="0" marB="0"/>
                </a:tc>
                <a:tc>
                  <a:txBody>
                    <a:bodyPr/>
                    <a:lstStyle/>
                    <a:p>
                      <a:pPr marL="0" marR="0" algn="just">
                        <a:spcBef>
                          <a:spcPts val="1000"/>
                        </a:spcBef>
                        <a:spcAft>
                          <a:spcPts val="600"/>
                        </a:spcAft>
                      </a:pPr>
                      <a:r>
                        <a:rPr lang="en-GB" sz="1600">
                          <a:effectLst/>
                        </a:rPr>
                        <a:t>Read</a:t>
                      </a:r>
                      <a:endParaRPr lang="en-US" sz="1600">
                        <a:effectLst/>
                        <a:latin typeface="Calibri"/>
                        <a:ea typeface="Times New Roman"/>
                        <a:cs typeface="Times New Roman"/>
                      </a:endParaRPr>
                    </a:p>
                  </a:txBody>
                  <a:tcPr marL="68580" marR="68580" marT="0" marB="0"/>
                </a:tc>
                <a:tc>
                  <a:txBody>
                    <a:bodyPr/>
                    <a:lstStyle/>
                    <a:p>
                      <a:pPr marL="0" marR="0" algn="just">
                        <a:spcBef>
                          <a:spcPts val="1000"/>
                        </a:spcBef>
                        <a:spcAft>
                          <a:spcPts val="600"/>
                        </a:spcAft>
                      </a:pPr>
                      <a:r>
                        <a:rPr lang="en-GB" sz="1600" dirty="0">
                          <a:effectLst/>
                        </a:rPr>
                        <a:t>-</a:t>
                      </a:r>
                      <a:endParaRPr lang="en-US" sz="1600" dirty="0">
                        <a:effectLst/>
                        <a:latin typeface="Calibri"/>
                        <a:ea typeface="Times New Roman"/>
                        <a:cs typeface="Times New Roman"/>
                      </a:endParaRPr>
                    </a:p>
                  </a:txBody>
                  <a:tcPr marL="68580" marR="68580" marT="0" marB="0"/>
                </a:tc>
                <a:tc>
                  <a:txBody>
                    <a:bodyPr/>
                    <a:lstStyle/>
                    <a:p>
                      <a:pPr marL="0" marR="0" algn="just">
                        <a:spcBef>
                          <a:spcPts val="1000"/>
                        </a:spcBef>
                        <a:spcAft>
                          <a:spcPts val="600"/>
                        </a:spcAft>
                      </a:pPr>
                      <a:r>
                        <a:rPr lang="en-GB" sz="1600" dirty="0">
                          <a:effectLst/>
                        </a:rPr>
                        <a:t>Execute</a:t>
                      </a:r>
                      <a:endParaRPr lang="en-US" sz="1600" dirty="0">
                        <a:effectLst/>
                        <a:latin typeface="Calibri"/>
                        <a:ea typeface="Times New Roman"/>
                        <a:cs typeface="Times New Roman"/>
                      </a:endParaRPr>
                    </a:p>
                  </a:txBody>
                  <a:tcPr marL="68580" marR="68580" marT="0" marB="0"/>
                </a:tc>
              </a:tr>
            </a:tbl>
          </a:graphicData>
        </a:graphic>
      </p:graphicFrame>
      <p:sp>
        <p:nvSpPr>
          <p:cNvPr id="6" name="TextBox 5"/>
          <p:cNvSpPr txBox="1"/>
          <p:nvPr/>
        </p:nvSpPr>
        <p:spPr>
          <a:xfrm>
            <a:off x="464127" y="1219200"/>
            <a:ext cx="7467600" cy="646331"/>
          </a:xfrm>
          <a:prstGeom prst="rect">
            <a:avLst/>
          </a:prstGeom>
          <a:noFill/>
        </p:spPr>
        <p:txBody>
          <a:bodyPr wrap="square" rtlCol="0">
            <a:spAutoFit/>
          </a:bodyPr>
          <a:lstStyle/>
          <a:p>
            <a:pPr algn="just"/>
            <a:r>
              <a:rPr lang="en-GB" dirty="0"/>
              <a:t>T</a:t>
            </a:r>
            <a:r>
              <a:rPr lang="en-GB" dirty="0" smtClean="0"/>
              <a:t>he table gives </a:t>
            </a:r>
            <a:r>
              <a:rPr lang="en-GB" dirty="0"/>
              <a:t>the access control matrix for user A and </a:t>
            </a:r>
            <a:r>
              <a:rPr lang="en-GB" dirty="0" smtClean="0"/>
              <a:t>B:</a:t>
            </a:r>
            <a:endParaRPr lang="en-US" dirty="0"/>
          </a:p>
          <a:p>
            <a:pPr algn="just"/>
            <a:endParaRPr lang="en-US" dirty="0"/>
          </a:p>
        </p:txBody>
      </p:sp>
      <p:sp>
        <p:nvSpPr>
          <p:cNvPr id="7" name="TextBox 6"/>
          <p:cNvSpPr txBox="1"/>
          <p:nvPr/>
        </p:nvSpPr>
        <p:spPr>
          <a:xfrm>
            <a:off x="457200" y="3581400"/>
            <a:ext cx="8001000" cy="2308324"/>
          </a:xfrm>
          <a:prstGeom prst="rect">
            <a:avLst/>
          </a:prstGeom>
          <a:noFill/>
        </p:spPr>
        <p:txBody>
          <a:bodyPr wrap="square" rtlCol="0">
            <a:spAutoFit/>
          </a:bodyPr>
          <a:lstStyle/>
          <a:p>
            <a:pPr marL="285750" indent="-285750" algn="just">
              <a:buFont typeface="Wingdings" pitchFamily="2" charset="2"/>
              <a:buChar char="Ø"/>
            </a:pPr>
            <a:r>
              <a:rPr lang="en-GB" dirty="0" smtClean="0"/>
              <a:t>Three </a:t>
            </a:r>
            <a:r>
              <a:rPr lang="en-GB" dirty="0"/>
              <a:t>access control mechanisms are </a:t>
            </a:r>
            <a:r>
              <a:rPr lang="en-GB" dirty="0" smtClean="0"/>
              <a:t>available: </a:t>
            </a:r>
          </a:p>
          <a:p>
            <a:pPr algn="just"/>
            <a:r>
              <a:rPr lang="en-GB" dirty="0" smtClean="0"/>
              <a:t> </a:t>
            </a:r>
          </a:p>
          <a:p>
            <a:pPr marL="742950" lvl="1" indent="-285750" algn="just">
              <a:buFont typeface="Wingdings" pitchFamily="2" charset="2"/>
              <a:buChar char="Ø"/>
            </a:pPr>
            <a:r>
              <a:rPr lang="en-GB" dirty="0"/>
              <a:t>M</a:t>
            </a:r>
            <a:r>
              <a:rPr lang="en-GB" dirty="0" smtClean="0"/>
              <a:t>andatory access control mechanism</a:t>
            </a:r>
            <a:endParaRPr lang="en-GB" dirty="0"/>
          </a:p>
          <a:p>
            <a:pPr marL="742950" lvl="1" indent="-285750" algn="just">
              <a:buFont typeface="Wingdings" pitchFamily="2" charset="2"/>
              <a:buChar char="Ø"/>
            </a:pPr>
            <a:r>
              <a:rPr lang="en-GB" dirty="0"/>
              <a:t>D</a:t>
            </a:r>
            <a:r>
              <a:rPr lang="en-GB" dirty="0" smtClean="0"/>
              <a:t>iscretion </a:t>
            </a:r>
            <a:r>
              <a:rPr lang="en-GB" dirty="0"/>
              <a:t>access control </a:t>
            </a:r>
            <a:r>
              <a:rPr lang="en-GB" dirty="0" smtClean="0"/>
              <a:t>mechanism</a:t>
            </a:r>
            <a:endParaRPr lang="en-GB" dirty="0"/>
          </a:p>
          <a:p>
            <a:pPr marL="742950" lvl="1" indent="-285750" algn="just">
              <a:buFont typeface="Wingdings" pitchFamily="2" charset="2"/>
              <a:buChar char="Ø"/>
            </a:pPr>
            <a:r>
              <a:rPr lang="en-GB" dirty="0"/>
              <a:t>R</a:t>
            </a:r>
            <a:r>
              <a:rPr lang="en-GB" dirty="0" smtClean="0"/>
              <a:t>ole-based </a:t>
            </a:r>
            <a:r>
              <a:rPr lang="en-GB" dirty="0"/>
              <a:t>access control </a:t>
            </a:r>
            <a:endParaRPr lang="en-GB" dirty="0" smtClean="0"/>
          </a:p>
          <a:p>
            <a:pPr algn="just"/>
            <a:endParaRPr lang="en-GB" dirty="0"/>
          </a:p>
          <a:p>
            <a:pPr marL="285750" indent="-285750" algn="just">
              <a:buFont typeface="Wingdings" pitchFamily="2" charset="2"/>
              <a:buChar char="Ø"/>
            </a:pPr>
            <a:r>
              <a:rPr lang="en-GB" dirty="0" smtClean="0"/>
              <a:t>Any </a:t>
            </a:r>
            <a:r>
              <a:rPr lang="en-GB" dirty="0"/>
              <a:t>combination of these methods can be used as security mechanism as long as it does not contradict the other mechanism.</a:t>
            </a:r>
            <a:endParaRPr lang="en-US" dirty="0"/>
          </a:p>
        </p:txBody>
      </p:sp>
      <p:sp>
        <p:nvSpPr>
          <p:cNvPr id="8" name="Title 7"/>
          <p:cNvSpPr>
            <a:spLocks noGrp="1"/>
          </p:cNvSpPr>
          <p:nvPr>
            <p:ph type="title"/>
          </p:nvPr>
        </p:nvSpPr>
        <p:spPr/>
        <p:txBody>
          <a:bodyPr/>
          <a:lstStyle/>
          <a:p>
            <a:pPr algn="ctr"/>
            <a:r>
              <a:rPr lang="en-US" dirty="0"/>
              <a:t>Access Control Matrix</a:t>
            </a:r>
          </a:p>
        </p:txBody>
      </p:sp>
    </p:spTree>
    <p:extLst>
      <p:ext uri="{BB962C8B-B14F-4D97-AF65-F5344CB8AC3E}">
        <p14:creationId xmlns:p14="http://schemas.microsoft.com/office/powerpoint/2010/main" val="141467730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625</TotalTime>
  <Words>5296</Words>
  <Application>Microsoft Office PowerPoint</Application>
  <PresentationFormat>On-screen Show (4:3)</PresentationFormat>
  <Paragraphs>619</Paragraphs>
  <Slides>61</Slides>
  <Notes>0</Notes>
  <HiddenSlides>0</HiddenSlides>
  <MMClips>0</MMClips>
  <ScaleCrop>false</ScaleCrop>
  <HeadingPairs>
    <vt:vector size="4" baseType="variant">
      <vt:variant>
        <vt:lpstr>Theme</vt:lpstr>
      </vt:variant>
      <vt:variant>
        <vt:i4>1</vt:i4>
      </vt:variant>
      <vt:variant>
        <vt:lpstr>Slide Titles</vt:lpstr>
      </vt:variant>
      <vt:variant>
        <vt:i4>61</vt:i4>
      </vt:variant>
    </vt:vector>
  </HeadingPairs>
  <TitlesOfParts>
    <vt:vector size="62" baseType="lpstr">
      <vt:lpstr>Origin</vt:lpstr>
      <vt:lpstr>Cyber Security Models</vt:lpstr>
      <vt:lpstr>Introduction</vt:lpstr>
      <vt:lpstr>Introduction</vt:lpstr>
      <vt:lpstr>Security Principles</vt:lpstr>
      <vt:lpstr>Security Models</vt:lpstr>
      <vt:lpstr>Access Control Matrix</vt:lpstr>
      <vt:lpstr>Access Control Matrix</vt:lpstr>
      <vt:lpstr>Access Control Matrix</vt:lpstr>
      <vt:lpstr>Access Control Matrix</vt:lpstr>
      <vt:lpstr>Access Control Matrix: Shortcomings</vt:lpstr>
      <vt:lpstr>Capability based Security Model</vt:lpstr>
      <vt:lpstr>Capability based Security Model</vt:lpstr>
      <vt:lpstr>Capability based Security Model</vt:lpstr>
      <vt:lpstr>Mandatory Access Control</vt:lpstr>
      <vt:lpstr>PowerPoint Presentation</vt:lpstr>
      <vt:lpstr>Discretionary Access Control</vt:lpstr>
      <vt:lpstr>Role based Access Control</vt:lpstr>
      <vt:lpstr>Role based Access Control</vt:lpstr>
      <vt:lpstr>Role based Access Control</vt:lpstr>
      <vt:lpstr>Lattice-based Access Control </vt:lpstr>
      <vt:lpstr>Lattice-based Access Control </vt:lpstr>
      <vt:lpstr>Lattice-based Access Control </vt:lpstr>
      <vt:lpstr>Context-based access control </vt:lpstr>
      <vt:lpstr>Context-based access control </vt:lpstr>
      <vt:lpstr>Context-based access control </vt:lpstr>
      <vt:lpstr>State Machine security model </vt:lpstr>
      <vt:lpstr>State Machine security model </vt:lpstr>
      <vt:lpstr>State Machine security model </vt:lpstr>
      <vt:lpstr>Information Flow model </vt:lpstr>
      <vt:lpstr>Information Flow model </vt:lpstr>
      <vt:lpstr>Bell and LaPadula Model</vt:lpstr>
      <vt:lpstr>Bell and LaPadula Model</vt:lpstr>
      <vt:lpstr>Bell and LaPadula Model</vt:lpstr>
      <vt:lpstr>Biba Integrity model </vt:lpstr>
      <vt:lpstr>Biba Integrity model </vt:lpstr>
      <vt:lpstr>Biba Integrity model </vt:lpstr>
      <vt:lpstr>Low Water-Mark Mandatory Access Control Model </vt:lpstr>
      <vt:lpstr>High water-mark model</vt:lpstr>
      <vt:lpstr>Clark-Wilson security model</vt:lpstr>
      <vt:lpstr>Clark-Wilson security model</vt:lpstr>
      <vt:lpstr>Clark-Wilson security model:  Datatypes Used</vt:lpstr>
      <vt:lpstr>Clark-Wilson security model:  Certification and Enforcement Rules</vt:lpstr>
      <vt:lpstr>Chinese Wall Model</vt:lpstr>
      <vt:lpstr>Chinese Wall Model</vt:lpstr>
      <vt:lpstr>Graham-Denning model</vt:lpstr>
      <vt:lpstr>Graham-Denning model</vt:lpstr>
      <vt:lpstr>Harrison-Ruzzo-Ullman model</vt:lpstr>
      <vt:lpstr>Harrison-Ruzzo-Ullman model</vt:lpstr>
      <vt:lpstr>Harrison-Ruzzo-Ullman model</vt:lpstr>
      <vt:lpstr>Take Grant Protection Model</vt:lpstr>
      <vt:lpstr>Take Grant Protection Model</vt:lpstr>
      <vt:lpstr>Take Grant Protection Model</vt:lpstr>
      <vt:lpstr>Non-interference model</vt:lpstr>
      <vt:lpstr>Protection rings</vt:lpstr>
      <vt:lpstr>Protection rings</vt:lpstr>
      <vt:lpstr>Summary of Security Models</vt:lpstr>
      <vt:lpstr>Summary of Security Models</vt:lpstr>
      <vt:lpstr>Summary of Security Models</vt:lpstr>
      <vt:lpstr>Summary of Security Models</vt:lpstr>
      <vt:lpstr>References</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Security Models</dc:title>
  <dc:creator>AAKANKSHA</dc:creator>
  <cp:lastModifiedBy>AAKANKSHA</cp:lastModifiedBy>
  <cp:revision>26</cp:revision>
  <dcterms:created xsi:type="dcterms:W3CDTF">2016-09-06T03:12:43Z</dcterms:created>
  <dcterms:modified xsi:type="dcterms:W3CDTF">2016-09-07T04:50:45Z</dcterms:modified>
</cp:coreProperties>
</file>