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68" r:id="rId5"/>
    <p:sldId id="270" r:id="rId6"/>
    <p:sldId id="267" r:id="rId7"/>
    <p:sldId id="266" r:id="rId8"/>
    <p:sldId id="294" r:id="rId9"/>
    <p:sldId id="276" r:id="rId10"/>
    <p:sldId id="265" r:id="rId11"/>
    <p:sldId id="264" r:id="rId12"/>
    <p:sldId id="277" r:id="rId13"/>
    <p:sldId id="263" r:id="rId14"/>
    <p:sldId id="278" r:id="rId15"/>
    <p:sldId id="262" r:id="rId16"/>
    <p:sldId id="279" r:id="rId17"/>
    <p:sldId id="261" r:id="rId18"/>
    <p:sldId id="280" r:id="rId19"/>
    <p:sldId id="260" r:id="rId20"/>
    <p:sldId id="293" r:id="rId21"/>
    <p:sldId id="281" r:id="rId22"/>
    <p:sldId id="259" r:id="rId23"/>
    <p:sldId id="291" r:id="rId24"/>
    <p:sldId id="292" r:id="rId25"/>
    <p:sldId id="282" r:id="rId26"/>
    <p:sldId id="258" r:id="rId27"/>
    <p:sldId id="271" r:id="rId28"/>
    <p:sldId id="283" r:id="rId29"/>
    <p:sldId id="272" r:id="rId30"/>
    <p:sldId id="273" r:id="rId31"/>
    <p:sldId id="274" r:id="rId32"/>
    <p:sldId id="275" r:id="rId33"/>
    <p:sldId id="284" r:id="rId34"/>
    <p:sldId id="290" r:id="rId35"/>
    <p:sldId id="289" r:id="rId36"/>
    <p:sldId id="288" r:id="rId37"/>
    <p:sldId id="285" r:id="rId38"/>
    <p:sldId id="287" r:id="rId39"/>
    <p:sldId id="286"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8E0FC7F-1203-46C8-8D4F-926192ADC7BC}" type="datetimeFigureOut">
              <a:rPr lang="en-US" smtClean="0"/>
              <a:t>8/15/2016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4FEEF58-2AC1-4F33-A78E-3ED65C6D87B2}"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E0FC7F-1203-46C8-8D4F-926192ADC7BC}"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EEF58-2AC1-4F33-A78E-3ED65C6D87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E0FC7F-1203-46C8-8D4F-926192ADC7BC}"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EEF58-2AC1-4F33-A78E-3ED65C6D87B2}"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8E0FC7F-1203-46C8-8D4F-926192ADC7BC}"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EEF58-2AC1-4F33-A78E-3ED65C6D87B2}"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8E0FC7F-1203-46C8-8D4F-926192ADC7BC}" type="datetimeFigureOut">
              <a:rPr lang="en-US" smtClean="0"/>
              <a:t>8/15/2016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4FEEF58-2AC1-4F33-A78E-3ED65C6D87B2}"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8E0FC7F-1203-46C8-8D4F-926192ADC7BC}"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EEF58-2AC1-4F33-A78E-3ED65C6D87B2}"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8E0FC7F-1203-46C8-8D4F-926192ADC7BC}" type="datetimeFigureOut">
              <a:rPr lang="en-US" smtClean="0"/>
              <a:t>8/15/2016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FEEF58-2AC1-4F33-A78E-3ED65C6D87B2}"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E0FC7F-1203-46C8-8D4F-926192ADC7BC}" type="datetimeFigureOut">
              <a:rPr lang="en-US" smtClean="0"/>
              <a:t>8/15/2016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FEEF58-2AC1-4F33-A78E-3ED65C6D87B2}"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0FC7F-1203-46C8-8D4F-926192ADC7BC}" type="datetimeFigureOut">
              <a:rPr lang="en-US" smtClean="0"/>
              <a:t>8/15/2016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FEEF58-2AC1-4F33-A78E-3ED65C6D87B2}"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E0FC7F-1203-46C8-8D4F-926192ADC7BC}"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EEF58-2AC1-4F33-A78E-3ED65C6D87B2}"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E0FC7F-1203-46C8-8D4F-926192ADC7BC}"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EEF58-2AC1-4F33-A78E-3ED65C6D87B2}"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8E0FC7F-1203-46C8-8D4F-926192ADC7BC}" type="datetimeFigureOut">
              <a:rPr lang="en-US" smtClean="0"/>
              <a:t>8/15/2016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4FEEF58-2AC1-4F33-A78E-3ED65C6D87B2}"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 Privacy Attacks</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521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Internet </a:t>
            </a:r>
            <a:r>
              <a:rPr lang="en-US" dirty="0" smtClean="0"/>
              <a:t>Websites</a:t>
            </a:r>
            <a:endParaRPr lang="en-US" dirty="0"/>
          </a:p>
        </p:txBody>
      </p:sp>
      <p:sp>
        <p:nvSpPr>
          <p:cNvPr id="3" name="Content Placeholder 2"/>
          <p:cNvSpPr>
            <a:spLocks noGrp="1"/>
          </p:cNvSpPr>
          <p:nvPr>
            <p:ph sz="quarter" idx="1"/>
          </p:nvPr>
        </p:nvSpPr>
        <p:spPr/>
        <p:txBody>
          <a:bodyPr>
            <a:normAutofit/>
          </a:bodyPr>
          <a:lstStyle/>
          <a:p>
            <a:pPr marL="0" indent="0">
              <a:buNone/>
            </a:pPr>
            <a:endParaRPr lang="en-US" dirty="0"/>
          </a:p>
          <a:p>
            <a:pPr algn="just"/>
            <a:r>
              <a:rPr lang="en-US" sz="2400" dirty="0" smtClean="0"/>
              <a:t>Malicious </a:t>
            </a:r>
            <a:r>
              <a:rPr lang="en-US" sz="2400" dirty="0"/>
              <a:t>code can be transferred to a computer through browsing webpages that have not undergone security updates. </a:t>
            </a:r>
            <a:endParaRPr lang="en-US" sz="2400" dirty="0" smtClean="0"/>
          </a:p>
          <a:p>
            <a:pPr algn="just"/>
            <a:endParaRPr lang="en-US" sz="2400" dirty="0" smtClean="0"/>
          </a:p>
          <a:p>
            <a:pPr algn="just"/>
            <a:r>
              <a:rPr lang="en-US" sz="2400" dirty="0" smtClean="0"/>
              <a:t>Simply browsing </a:t>
            </a:r>
            <a:r>
              <a:rPr lang="en-US" sz="2400" dirty="0"/>
              <a:t>the internet and visiting compromised or unsecured websites could result in malicious software being downloaded to an organization’s computers and network. </a:t>
            </a:r>
          </a:p>
          <a:p>
            <a:pPr algn="just"/>
            <a:endParaRPr lang="en-US" sz="2400" dirty="0"/>
          </a:p>
          <a:p>
            <a:pPr algn="just"/>
            <a:r>
              <a:rPr lang="en-US" sz="2400" b="1" dirty="0"/>
              <a:t>Mitigation</a:t>
            </a:r>
            <a:r>
              <a:rPr lang="en-US" sz="2400" dirty="0"/>
              <a:t>: To prevent threats from compromised websites, employ firewalls and antivirus software to help identify and block potentially risky web pages. </a:t>
            </a:r>
            <a:r>
              <a:rPr lang="en-US" dirty="0"/>
              <a:t>	</a:t>
            </a:r>
          </a:p>
          <a:p>
            <a:endParaRPr lang="en-US" dirty="0"/>
          </a:p>
        </p:txBody>
      </p:sp>
    </p:spTree>
    <p:extLst>
      <p:ext uri="{BB962C8B-B14F-4D97-AF65-F5344CB8AC3E}">
        <p14:creationId xmlns:p14="http://schemas.microsoft.com/office/powerpoint/2010/main" val="392636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Poor Configuration </a:t>
            </a:r>
            <a:r>
              <a:rPr lang="en-US" dirty="0" smtClean="0"/>
              <a:t>Management</a:t>
            </a:r>
            <a:endParaRPr lang="en-US" dirty="0"/>
          </a:p>
        </p:txBody>
      </p:sp>
      <p:sp>
        <p:nvSpPr>
          <p:cNvPr id="3" name="Content Placeholder 2"/>
          <p:cNvSpPr>
            <a:spLocks noGrp="1"/>
          </p:cNvSpPr>
          <p:nvPr>
            <p:ph sz="quarter" idx="1"/>
          </p:nvPr>
        </p:nvSpPr>
        <p:spPr/>
        <p:txBody>
          <a:bodyPr>
            <a:normAutofit/>
          </a:bodyPr>
          <a:lstStyle/>
          <a:p>
            <a:pPr algn="just"/>
            <a:endParaRPr lang="en-US" sz="2400" dirty="0"/>
          </a:p>
          <a:p>
            <a:pPr algn="just"/>
            <a:r>
              <a:rPr lang="en-US" sz="2400" dirty="0" smtClean="0"/>
              <a:t>Any </a:t>
            </a:r>
            <a:r>
              <a:rPr lang="en-US" sz="2400" dirty="0"/>
              <a:t>computer connected to the network, whether at work or at home, that does not follow configuration management policy, is vulnerable to an attack. </a:t>
            </a:r>
            <a:endParaRPr lang="en-US" sz="2400" dirty="0" smtClean="0"/>
          </a:p>
          <a:p>
            <a:pPr algn="just"/>
            <a:endParaRPr lang="en-US" sz="2400" dirty="0" smtClean="0"/>
          </a:p>
          <a:p>
            <a:pPr algn="just"/>
            <a:r>
              <a:rPr lang="en-US" sz="2400" dirty="0" smtClean="0"/>
              <a:t>Weak </a:t>
            </a:r>
            <a:r>
              <a:rPr lang="en-US" sz="2400" dirty="0"/>
              <a:t>data security protection measures that do not restrict which machines can connect to the organization’s network make it vulnerable to this type of threat. </a:t>
            </a:r>
          </a:p>
          <a:p>
            <a:pPr algn="just"/>
            <a:endParaRPr lang="en-US" dirty="0"/>
          </a:p>
          <a:p>
            <a:pPr marL="0" indent="0" algn="just">
              <a:buNone/>
            </a:pPr>
            <a:r>
              <a:rPr lang="en-US" dirty="0"/>
              <a:t>	</a:t>
            </a:r>
          </a:p>
          <a:p>
            <a:pPr marL="0" indent="0" algn="just">
              <a:buNone/>
            </a:pPr>
            <a:r>
              <a:rPr lang="en-US" dirty="0"/>
              <a:t>	</a:t>
            </a:r>
          </a:p>
          <a:p>
            <a:pPr algn="just"/>
            <a:endParaRPr lang="en-US" dirty="0"/>
          </a:p>
        </p:txBody>
      </p:sp>
    </p:spTree>
    <p:extLst>
      <p:ext uri="{BB962C8B-B14F-4D97-AF65-F5344CB8AC3E}">
        <p14:creationId xmlns:p14="http://schemas.microsoft.com/office/powerpoint/2010/main" val="4114580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Poor Configuration Management</a:t>
            </a:r>
          </a:p>
        </p:txBody>
      </p:sp>
      <p:sp>
        <p:nvSpPr>
          <p:cNvPr id="3" name="Content Placeholder 2"/>
          <p:cNvSpPr>
            <a:spLocks noGrp="1"/>
          </p:cNvSpPr>
          <p:nvPr>
            <p:ph sz="quarter" idx="1"/>
          </p:nvPr>
        </p:nvSpPr>
        <p:spPr/>
        <p:txBody>
          <a:bodyPr>
            <a:normAutofit/>
          </a:bodyPr>
          <a:lstStyle/>
          <a:p>
            <a:pPr marL="0" indent="0" algn="just">
              <a:buNone/>
            </a:pPr>
            <a:r>
              <a:rPr lang="en-US" b="1" dirty="0"/>
              <a:t>Mitigation</a:t>
            </a:r>
            <a:r>
              <a:rPr lang="en-US" dirty="0"/>
              <a:t>: </a:t>
            </a:r>
          </a:p>
          <a:p>
            <a:pPr marL="0" indent="0" algn="just">
              <a:buNone/>
            </a:pPr>
            <a:endParaRPr lang="en-US" dirty="0"/>
          </a:p>
          <a:p>
            <a:pPr algn="just"/>
            <a:r>
              <a:rPr lang="en-US" sz="2400" dirty="0"/>
              <a:t>Establish a configuration management policy for connecting any hardware to the network. </a:t>
            </a:r>
            <a:endParaRPr lang="en-US" sz="2400" dirty="0" smtClean="0"/>
          </a:p>
          <a:p>
            <a:pPr algn="just"/>
            <a:endParaRPr lang="en-US" sz="2400" dirty="0"/>
          </a:p>
          <a:p>
            <a:pPr algn="just"/>
            <a:r>
              <a:rPr lang="en-US" sz="2400" dirty="0"/>
              <a:t>The policy should specify security mechanisms and procedures for various types of hardware, including computers, printers, and networking devices. </a:t>
            </a:r>
            <a:endParaRPr lang="en-US" sz="2400" dirty="0" smtClean="0"/>
          </a:p>
          <a:p>
            <a:pPr algn="just"/>
            <a:endParaRPr lang="en-US" sz="2400" dirty="0"/>
          </a:p>
          <a:p>
            <a:pPr algn="just"/>
            <a:r>
              <a:rPr lang="en-US" sz="2400" dirty="0"/>
              <a:t>It is also recommended to implement a Network Access Control solution to enforce configuration policy requirements.</a:t>
            </a:r>
          </a:p>
        </p:txBody>
      </p:sp>
    </p:spTree>
    <p:extLst>
      <p:ext uri="{BB962C8B-B14F-4D97-AF65-F5344CB8AC3E}">
        <p14:creationId xmlns:p14="http://schemas.microsoft.com/office/powerpoint/2010/main" val="15288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Mobile </a:t>
            </a:r>
            <a:r>
              <a:rPr lang="en-US" dirty="0" smtClean="0"/>
              <a:t>Devices</a:t>
            </a:r>
            <a:endParaRPr lang="en-US" dirty="0"/>
          </a:p>
        </p:txBody>
      </p:sp>
      <p:sp>
        <p:nvSpPr>
          <p:cNvPr id="3" name="Content Placeholder 2"/>
          <p:cNvSpPr>
            <a:spLocks noGrp="1"/>
          </p:cNvSpPr>
          <p:nvPr>
            <p:ph sz="quarter" idx="1"/>
          </p:nvPr>
        </p:nvSpPr>
        <p:spPr/>
        <p:txBody>
          <a:bodyPr>
            <a:normAutofit/>
          </a:bodyPr>
          <a:lstStyle/>
          <a:p>
            <a:pPr algn="just"/>
            <a:endParaRPr lang="en-US" sz="2200" dirty="0" smtClean="0"/>
          </a:p>
          <a:p>
            <a:pPr algn="just"/>
            <a:r>
              <a:rPr lang="en-US" sz="2200" dirty="0" smtClean="0"/>
              <a:t>Use </a:t>
            </a:r>
            <a:r>
              <a:rPr lang="en-US" sz="2200" dirty="0"/>
              <a:t>of mobile devices, such as laptops or handheld devices, including smartphones, is exploding; however, the ability to secure them is lagging behind. </a:t>
            </a:r>
            <a:endParaRPr lang="en-US" sz="2200" dirty="0" smtClean="0"/>
          </a:p>
          <a:p>
            <a:pPr algn="just"/>
            <a:endParaRPr lang="en-US" sz="2200" dirty="0" smtClean="0"/>
          </a:p>
          <a:p>
            <a:pPr algn="just"/>
            <a:r>
              <a:rPr lang="en-US" sz="2200" dirty="0" smtClean="0"/>
              <a:t>Data </a:t>
            </a:r>
            <a:r>
              <a:rPr lang="en-US" sz="2200" dirty="0"/>
              <a:t>breaches can occur in a number of ways: devices can be lost, stolen, or their security can be compromised by malicious code invading the operating system and applications</a:t>
            </a:r>
            <a:r>
              <a:rPr lang="en-US" sz="2200" dirty="0" smtClean="0"/>
              <a:t>.</a:t>
            </a:r>
          </a:p>
          <a:p>
            <a:pPr algn="just"/>
            <a:endParaRPr lang="en-US" sz="2200" dirty="0"/>
          </a:p>
        </p:txBody>
      </p:sp>
    </p:spTree>
    <p:extLst>
      <p:ext uri="{BB962C8B-B14F-4D97-AF65-F5344CB8AC3E}">
        <p14:creationId xmlns:p14="http://schemas.microsoft.com/office/powerpoint/2010/main" val="409478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Mobile Devices</a:t>
            </a:r>
          </a:p>
        </p:txBody>
      </p:sp>
      <p:sp>
        <p:nvSpPr>
          <p:cNvPr id="3" name="Content Placeholder 2"/>
          <p:cNvSpPr>
            <a:spLocks noGrp="1"/>
          </p:cNvSpPr>
          <p:nvPr>
            <p:ph sz="quarter" idx="1"/>
          </p:nvPr>
        </p:nvSpPr>
        <p:spPr/>
        <p:txBody>
          <a:bodyPr/>
          <a:lstStyle/>
          <a:p>
            <a:pPr marL="0" indent="0" algn="just">
              <a:buNone/>
            </a:pPr>
            <a:r>
              <a:rPr lang="en-US" sz="2800" b="1" dirty="0"/>
              <a:t>Mitigation: </a:t>
            </a:r>
            <a:endParaRPr lang="en-US" sz="2800" b="1" dirty="0" smtClean="0"/>
          </a:p>
          <a:p>
            <a:pPr marL="0" indent="0" algn="just">
              <a:buNone/>
            </a:pPr>
            <a:endParaRPr lang="en-US" sz="2800" b="1" dirty="0"/>
          </a:p>
          <a:p>
            <a:pPr algn="just"/>
            <a:r>
              <a:rPr lang="en-US" sz="2400" dirty="0"/>
              <a:t>To promote data security in case a device is lost or stolen, encrypt data on all mobile devices storing sensitive information. </a:t>
            </a:r>
            <a:endParaRPr lang="en-US" sz="2400" dirty="0" smtClean="0"/>
          </a:p>
          <a:p>
            <a:pPr algn="just"/>
            <a:endParaRPr lang="en-US" sz="2400" dirty="0"/>
          </a:p>
          <a:p>
            <a:pPr algn="just"/>
            <a:r>
              <a:rPr lang="en-US" sz="2400" dirty="0"/>
              <a:t>Until more data encryption, user authentication, and anti-malware solutions become available for mobile devices, the best protection strategy is to implement a strict mobile device usage policy and monitor the network for malicious activity.</a:t>
            </a:r>
          </a:p>
          <a:p>
            <a:endParaRPr lang="en-US" dirty="0"/>
          </a:p>
        </p:txBody>
      </p:sp>
    </p:spTree>
    <p:extLst>
      <p:ext uri="{BB962C8B-B14F-4D97-AF65-F5344CB8AC3E}">
        <p14:creationId xmlns:p14="http://schemas.microsoft.com/office/powerpoint/2010/main" val="260292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Cloud </a:t>
            </a:r>
            <a:r>
              <a:rPr lang="en-US" dirty="0" smtClean="0"/>
              <a:t>Computing</a:t>
            </a:r>
            <a:endParaRPr lang="en-US" dirty="0"/>
          </a:p>
        </p:txBody>
      </p:sp>
      <p:sp>
        <p:nvSpPr>
          <p:cNvPr id="3" name="Content Placeholder 2"/>
          <p:cNvSpPr>
            <a:spLocks noGrp="1"/>
          </p:cNvSpPr>
          <p:nvPr>
            <p:ph sz="quarter" idx="1"/>
          </p:nvPr>
        </p:nvSpPr>
        <p:spPr/>
        <p:txBody>
          <a:bodyPr>
            <a:normAutofit fontScale="77500" lnSpcReduction="20000"/>
          </a:bodyPr>
          <a:lstStyle/>
          <a:p>
            <a:endParaRPr lang="en-US" dirty="0"/>
          </a:p>
          <a:p>
            <a:pPr algn="just"/>
            <a:r>
              <a:rPr lang="en-US" sz="2800" dirty="0" smtClean="0"/>
              <a:t>In </a:t>
            </a:r>
            <a:r>
              <a:rPr lang="en-US" sz="2800" dirty="0"/>
              <a:t>cloud </a:t>
            </a:r>
            <a:r>
              <a:rPr lang="en-US" sz="2800" dirty="0" smtClean="0"/>
              <a:t>computing large </a:t>
            </a:r>
            <a:r>
              <a:rPr lang="en-US" sz="2800" dirty="0"/>
              <a:t>amounts of customer data are stored in shared resources, which raises a variety of data encryption and availability issues. </a:t>
            </a:r>
            <a:endParaRPr lang="en-US" sz="2800" dirty="0" smtClean="0"/>
          </a:p>
          <a:p>
            <a:pPr algn="just"/>
            <a:endParaRPr lang="en-US" sz="2800" dirty="0" smtClean="0"/>
          </a:p>
          <a:p>
            <a:pPr algn="just"/>
            <a:r>
              <a:rPr lang="en-US" sz="2800" dirty="0" smtClean="0"/>
              <a:t>Further</a:t>
            </a:r>
            <a:r>
              <a:rPr lang="en-US" sz="2800" dirty="0"/>
              <a:t>, the cloud provider faces the same data security responsibilities and challenges as the organization that owns the data, including patching and managing their applications against malicious code. </a:t>
            </a:r>
          </a:p>
          <a:p>
            <a:endParaRPr lang="en-US" sz="2800" dirty="0"/>
          </a:p>
          <a:p>
            <a:pPr marL="0" indent="0" algn="just">
              <a:buNone/>
            </a:pPr>
            <a:r>
              <a:rPr lang="en-US" sz="2800" b="1" dirty="0" smtClean="0"/>
              <a:t>Mitigation</a:t>
            </a:r>
            <a:r>
              <a:rPr lang="en-US" sz="2800" dirty="0"/>
              <a:t>: </a:t>
            </a:r>
            <a:endParaRPr lang="en-US" sz="2800" dirty="0" smtClean="0"/>
          </a:p>
          <a:p>
            <a:pPr marL="0" indent="0" algn="just">
              <a:buNone/>
            </a:pPr>
            <a:endParaRPr lang="en-US" sz="2800" dirty="0" smtClean="0"/>
          </a:p>
          <a:p>
            <a:pPr algn="just"/>
            <a:r>
              <a:rPr lang="en-US" sz="2800" dirty="0" smtClean="0"/>
              <a:t>Conduct </a:t>
            </a:r>
            <a:r>
              <a:rPr lang="en-US" sz="2800" dirty="0"/>
              <a:t>an assessment to compare benefits from adopting cloud computing, including cost savings and increased efficiency, against associated security risks. </a:t>
            </a:r>
            <a:endParaRPr lang="en-US" sz="2800" dirty="0" smtClean="0"/>
          </a:p>
          <a:p>
            <a:pPr marL="0" indent="0">
              <a:buNone/>
            </a:pPr>
            <a:endParaRPr lang="en-US" dirty="0"/>
          </a:p>
        </p:txBody>
      </p:sp>
    </p:spTree>
    <p:extLst>
      <p:ext uri="{BB962C8B-B14F-4D97-AF65-F5344CB8AC3E}">
        <p14:creationId xmlns:p14="http://schemas.microsoft.com/office/powerpoint/2010/main" val="372220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Cloud Computing</a:t>
            </a:r>
          </a:p>
        </p:txBody>
      </p:sp>
      <p:sp>
        <p:nvSpPr>
          <p:cNvPr id="3" name="Content Placeholder 2"/>
          <p:cNvSpPr>
            <a:spLocks noGrp="1"/>
          </p:cNvSpPr>
          <p:nvPr>
            <p:ph sz="quarter" idx="1"/>
          </p:nvPr>
        </p:nvSpPr>
        <p:spPr/>
        <p:txBody>
          <a:bodyPr/>
          <a:lstStyle/>
          <a:p>
            <a:r>
              <a:rPr lang="en-US" sz="2400" dirty="0"/>
              <a:t>It is critical to ensure that solutions offered by the cloud provider effectively comply with the organization’s information system security requirements, including operational and risk management policies. 	</a:t>
            </a:r>
          </a:p>
          <a:p>
            <a:endParaRPr lang="en-US" sz="2400" dirty="0"/>
          </a:p>
        </p:txBody>
      </p:sp>
    </p:spTree>
    <p:extLst>
      <p:ext uri="{BB962C8B-B14F-4D97-AF65-F5344CB8AC3E}">
        <p14:creationId xmlns:p14="http://schemas.microsoft.com/office/powerpoint/2010/main" val="148005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Removable </a:t>
            </a:r>
            <a:r>
              <a:rPr lang="en-US" dirty="0" smtClean="0"/>
              <a:t>media</a:t>
            </a:r>
            <a:endParaRPr lang="en-US" dirty="0"/>
          </a:p>
        </p:txBody>
      </p:sp>
      <p:sp>
        <p:nvSpPr>
          <p:cNvPr id="3" name="Content Placeholder 2"/>
          <p:cNvSpPr>
            <a:spLocks noGrp="1"/>
          </p:cNvSpPr>
          <p:nvPr>
            <p:ph sz="quarter" idx="1"/>
          </p:nvPr>
        </p:nvSpPr>
        <p:spPr/>
        <p:txBody>
          <a:bodyPr>
            <a:normAutofit/>
          </a:bodyPr>
          <a:lstStyle/>
          <a:p>
            <a:pPr algn="just"/>
            <a:endParaRPr lang="en-US" dirty="0"/>
          </a:p>
          <a:p>
            <a:pPr algn="just"/>
            <a:r>
              <a:rPr lang="en-US" sz="2400" dirty="0" smtClean="0"/>
              <a:t>The </a:t>
            </a:r>
            <a:r>
              <a:rPr lang="en-US" sz="2400" dirty="0"/>
              <a:t>use of removable </a:t>
            </a:r>
            <a:r>
              <a:rPr lang="en-US" sz="2400" dirty="0" smtClean="0"/>
              <a:t>media on </a:t>
            </a:r>
            <a:r>
              <a:rPr lang="en-US" sz="2400" dirty="0"/>
              <a:t>an organization’s network poses a significant security threat. </a:t>
            </a:r>
            <a:endParaRPr lang="en-US" sz="2400" dirty="0" smtClean="0"/>
          </a:p>
          <a:p>
            <a:pPr algn="just"/>
            <a:endParaRPr lang="en-US" sz="2400" dirty="0" smtClean="0"/>
          </a:p>
          <a:p>
            <a:pPr algn="just"/>
            <a:r>
              <a:rPr lang="en-US" sz="2400" dirty="0" smtClean="0"/>
              <a:t>Without </a:t>
            </a:r>
            <a:r>
              <a:rPr lang="en-US" sz="2400" dirty="0"/>
              <a:t>proper protection, these types of media provide a pathway for malware to move between networks or hosts. </a:t>
            </a:r>
            <a:endParaRPr lang="en-US" sz="2400" dirty="0" smtClean="0"/>
          </a:p>
          <a:p>
            <a:pPr algn="just"/>
            <a:endParaRPr lang="en-US" sz="2400" dirty="0" smtClean="0"/>
          </a:p>
          <a:p>
            <a:pPr algn="just"/>
            <a:r>
              <a:rPr lang="en-US" sz="2400" dirty="0" smtClean="0"/>
              <a:t>Following </a:t>
            </a:r>
            <a:r>
              <a:rPr lang="en-US" sz="2400" dirty="0"/>
              <a:t>proper security measures when using removable media devices is necessary to decrease the risk of infecting organization’s machines or the entire network. </a:t>
            </a:r>
          </a:p>
          <a:p>
            <a:endParaRPr lang="en-US" sz="2400" dirty="0"/>
          </a:p>
        </p:txBody>
      </p:sp>
    </p:spTree>
    <p:extLst>
      <p:ext uri="{BB962C8B-B14F-4D97-AF65-F5344CB8AC3E}">
        <p14:creationId xmlns:p14="http://schemas.microsoft.com/office/powerpoint/2010/main" val="2082443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Removable media</a:t>
            </a:r>
          </a:p>
        </p:txBody>
      </p:sp>
      <p:sp>
        <p:nvSpPr>
          <p:cNvPr id="3" name="Content Placeholder 2"/>
          <p:cNvSpPr>
            <a:spLocks noGrp="1"/>
          </p:cNvSpPr>
          <p:nvPr>
            <p:ph sz="quarter" idx="1"/>
          </p:nvPr>
        </p:nvSpPr>
        <p:spPr/>
        <p:txBody>
          <a:bodyPr/>
          <a:lstStyle/>
          <a:p>
            <a:pPr marL="0" indent="0">
              <a:buNone/>
            </a:pPr>
            <a:r>
              <a:rPr lang="en-US" sz="2800" b="1" dirty="0" smtClean="0"/>
              <a:t>Mitigation</a:t>
            </a:r>
            <a:r>
              <a:rPr lang="en-US" sz="2800" dirty="0"/>
              <a:t>: </a:t>
            </a:r>
            <a:endParaRPr lang="en-US" sz="2800" dirty="0" smtClean="0"/>
          </a:p>
          <a:p>
            <a:pPr marL="0" indent="0">
              <a:buNone/>
            </a:pPr>
            <a:endParaRPr lang="en-US" sz="2800" dirty="0"/>
          </a:p>
          <a:p>
            <a:pPr algn="just"/>
            <a:r>
              <a:rPr lang="en-US" sz="2400" dirty="0"/>
              <a:t>To minimize the security risks, apply simple preventative steps. These include disabling the “auto run” feature of the operating system on the organization’s machines and training users to scan removable media for viruses before opening the files. </a:t>
            </a:r>
          </a:p>
        </p:txBody>
      </p:sp>
    </p:spTree>
    <p:extLst>
      <p:ext uri="{BB962C8B-B14F-4D97-AF65-F5344CB8AC3E}">
        <p14:creationId xmlns:p14="http://schemas.microsoft.com/office/powerpoint/2010/main" val="2690460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Botnets</a:t>
            </a:r>
            <a:endParaRPr lang="en-US" dirty="0"/>
          </a:p>
        </p:txBody>
      </p:sp>
      <p:sp>
        <p:nvSpPr>
          <p:cNvPr id="3" name="Content Placeholder 2"/>
          <p:cNvSpPr>
            <a:spLocks noGrp="1"/>
          </p:cNvSpPr>
          <p:nvPr>
            <p:ph sz="quarter" idx="1"/>
          </p:nvPr>
        </p:nvSpPr>
        <p:spPr/>
        <p:txBody>
          <a:bodyPr>
            <a:noAutofit/>
          </a:bodyPr>
          <a:lstStyle/>
          <a:p>
            <a:endParaRPr lang="en-US" sz="2200" dirty="0"/>
          </a:p>
          <a:p>
            <a:pPr algn="just"/>
            <a:r>
              <a:rPr lang="en-US" sz="2400" dirty="0" smtClean="0"/>
              <a:t>Botnets </a:t>
            </a:r>
            <a:r>
              <a:rPr lang="en-US" sz="2400" dirty="0"/>
              <a:t>are networks of compromised computers used by hackers for malicious purposes, usually criminal in nature. </a:t>
            </a:r>
            <a:endParaRPr lang="en-US" sz="2400" dirty="0" smtClean="0"/>
          </a:p>
          <a:p>
            <a:pPr algn="just"/>
            <a:r>
              <a:rPr lang="en-US" sz="2400" dirty="0" smtClean="0"/>
              <a:t>Clean </a:t>
            </a:r>
            <a:r>
              <a:rPr lang="en-US" sz="2400" dirty="0"/>
              <a:t>up efforts resulting from botnet infestation may be costly and damaging to an organization’s reputation. </a:t>
            </a:r>
          </a:p>
          <a:p>
            <a:pPr algn="just"/>
            <a:endParaRPr lang="en-US" sz="2400" dirty="0"/>
          </a:p>
          <a:p>
            <a:pPr marL="0" indent="0" algn="just">
              <a:buNone/>
            </a:pPr>
            <a:r>
              <a:rPr lang="en-US" sz="2400" b="1" dirty="0"/>
              <a:t>Mitigation</a:t>
            </a:r>
            <a:r>
              <a:rPr lang="en-US" sz="2400" dirty="0"/>
              <a:t>: </a:t>
            </a:r>
            <a:endParaRPr lang="en-US" sz="2400" dirty="0" smtClean="0"/>
          </a:p>
          <a:p>
            <a:pPr algn="just"/>
            <a:r>
              <a:rPr lang="en-US" sz="2400" dirty="0" smtClean="0"/>
              <a:t>Since </a:t>
            </a:r>
            <a:r>
              <a:rPr lang="en-US" sz="2400" dirty="0"/>
              <a:t>there are many ways computers can become compromised, having a strong security architecture is critical to defending against a malicious botnet attack. </a:t>
            </a:r>
            <a:endParaRPr lang="en-US" sz="2400" dirty="0" smtClean="0"/>
          </a:p>
          <a:p>
            <a:pPr marL="0" indent="0" algn="just">
              <a:buNone/>
            </a:pPr>
            <a:r>
              <a:rPr lang="en-US" sz="2200" dirty="0"/>
              <a:t>	</a:t>
            </a:r>
          </a:p>
        </p:txBody>
      </p:sp>
    </p:spTree>
    <p:extLst>
      <p:ext uri="{BB962C8B-B14F-4D97-AF65-F5344CB8AC3E}">
        <p14:creationId xmlns:p14="http://schemas.microsoft.com/office/powerpoint/2010/main" val="101579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sz="quarter" idx="1"/>
          </p:nvPr>
        </p:nvSpPr>
        <p:spPr/>
        <p:txBody>
          <a:bodyPr>
            <a:normAutofit/>
          </a:bodyPr>
          <a:lstStyle/>
          <a:p>
            <a:pPr algn="just"/>
            <a:r>
              <a:rPr lang="en-US" sz="2200" dirty="0"/>
              <a:t>Advancements in information technology (IT) have raised concerns about the risks to data associated with weak IT </a:t>
            </a:r>
            <a:r>
              <a:rPr lang="en-US" sz="2200" dirty="0" smtClean="0"/>
              <a:t>security.</a:t>
            </a:r>
          </a:p>
          <a:p>
            <a:pPr algn="just"/>
            <a:endParaRPr lang="en-US" sz="2200" dirty="0" smtClean="0"/>
          </a:p>
          <a:p>
            <a:pPr algn="just"/>
            <a:r>
              <a:rPr lang="en-US" sz="2200" dirty="0" smtClean="0"/>
              <a:t>Inadequate </a:t>
            </a:r>
            <a:r>
              <a:rPr lang="en-US" sz="2200" dirty="0"/>
              <a:t>IT security may result in compromised confidentiality, integrity, and availability of the data due to unauthorized access. </a:t>
            </a:r>
            <a:endParaRPr lang="en-US" sz="2200" dirty="0" smtClean="0"/>
          </a:p>
          <a:p>
            <a:pPr algn="just"/>
            <a:endParaRPr lang="en-US" sz="2200" dirty="0" smtClean="0"/>
          </a:p>
          <a:p>
            <a:pPr algn="just"/>
            <a:r>
              <a:rPr lang="en-US" sz="2200" dirty="0" smtClean="0"/>
              <a:t>To </a:t>
            </a:r>
            <a:r>
              <a:rPr lang="en-US" sz="2200" dirty="0"/>
              <a:t>ensure that individual privacy remains carefully protected, local and state education agencies should implement state-of-the-art information security practices</a:t>
            </a:r>
            <a:r>
              <a:rPr lang="en-US" sz="2200" dirty="0" smtClean="0"/>
              <a:t>.</a:t>
            </a:r>
          </a:p>
          <a:p>
            <a:pPr algn="just"/>
            <a:endParaRPr lang="en-US" sz="2200" dirty="0"/>
          </a:p>
          <a:p>
            <a:pPr algn="just"/>
            <a:r>
              <a:rPr lang="en-US" sz="2200" dirty="0"/>
              <a:t>Staying ahead of the ever-evolving threat of a data breach requires diligence on the part of the education community in understanding and anticipating the risks. </a:t>
            </a:r>
          </a:p>
        </p:txBody>
      </p:sp>
    </p:spTree>
    <p:extLst>
      <p:ext uri="{BB962C8B-B14F-4D97-AF65-F5344CB8AC3E}">
        <p14:creationId xmlns:p14="http://schemas.microsoft.com/office/powerpoint/2010/main" val="3411335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0" y="6032772"/>
            <a:ext cx="3810000" cy="338554"/>
          </a:xfrm>
          <a:prstGeom prst="rect">
            <a:avLst/>
          </a:prstGeom>
          <a:noFill/>
        </p:spPr>
        <p:txBody>
          <a:bodyPr wrap="square" rtlCol="0">
            <a:spAutoFit/>
          </a:bodyPr>
          <a:lstStyle/>
          <a:p>
            <a:pPr algn="ctr"/>
            <a:r>
              <a:rPr lang="en-US" sz="1600" dirty="0" smtClean="0"/>
              <a:t>Figure II. Botnet Attack [2]</a:t>
            </a:r>
            <a:endParaRPr lang="en-US" sz="1600" dirty="0"/>
          </a:p>
        </p:txBody>
      </p:sp>
      <p:pic>
        <p:nvPicPr>
          <p:cNvPr id="3074" name="Picture 2" descr="E:\PhD\Data Privacy\Diagram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1289"/>
            <a:ext cx="6256337" cy="5729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975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Botnets</a:t>
            </a:r>
          </a:p>
        </p:txBody>
      </p:sp>
      <p:sp>
        <p:nvSpPr>
          <p:cNvPr id="3" name="Content Placeholder 2"/>
          <p:cNvSpPr>
            <a:spLocks noGrp="1"/>
          </p:cNvSpPr>
          <p:nvPr>
            <p:ph sz="quarter" idx="1"/>
          </p:nvPr>
        </p:nvSpPr>
        <p:spPr/>
        <p:txBody>
          <a:bodyPr>
            <a:normAutofit/>
          </a:bodyPr>
          <a:lstStyle/>
          <a:p>
            <a:endParaRPr lang="en-US" sz="2400" dirty="0" smtClean="0"/>
          </a:p>
          <a:p>
            <a:r>
              <a:rPr lang="en-US" sz="2400" dirty="0" smtClean="0"/>
              <a:t>Strategies </a:t>
            </a:r>
            <a:r>
              <a:rPr lang="en-US" sz="2400" dirty="0"/>
              <a:t>for botnet detection involve analyzing patterns of data sent over the network, and monitoring computer resources usage and external connections.</a:t>
            </a:r>
          </a:p>
        </p:txBody>
      </p:sp>
    </p:spTree>
    <p:extLst>
      <p:ext uri="{BB962C8B-B14F-4D97-AF65-F5344CB8AC3E}">
        <p14:creationId xmlns:p14="http://schemas.microsoft.com/office/powerpoint/2010/main" val="3263033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Zero-day </a:t>
            </a:r>
            <a:r>
              <a:rPr lang="en-US" dirty="0" smtClean="0"/>
              <a:t>Attacks</a:t>
            </a:r>
            <a:endParaRPr lang="en-US" dirty="0"/>
          </a:p>
        </p:txBody>
      </p:sp>
      <p:sp>
        <p:nvSpPr>
          <p:cNvPr id="3" name="Content Placeholder 2"/>
          <p:cNvSpPr>
            <a:spLocks noGrp="1"/>
          </p:cNvSpPr>
          <p:nvPr>
            <p:ph sz="quarter" idx="1"/>
          </p:nvPr>
        </p:nvSpPr>
        <p:spPr/>
        <p:txBody>
          <a:bodyPr>
            <a:normAutofit/>
          </a:bodyPr>
          <a:lstStyle/>
          <a:p>
            <a:pPr algn="just"/>
            <a:endParaRPr lang="en-US" dirty="0"/>
          </a:p>
          <a:p>
            <a:pPr algn="just"/>
            <a:r>
              <a:rPr lang="en-US" dirty="0" smtClean="0"/>
              <a:t>A </a:t>
            </a:r>
            <a:r>
              <a:rPr lang="en-US" dirty="0"/>
              <a:t>zero-day attack is a threat aimed at exploiting a software application vulnerability before the application vendor becomes aware of it and before the vulnerability becomes widely known to the internet security community. </a:t>
            </a:r>
            <a:endParaRPr lang="en-US" dirty="0" smtClean="0"/>
          </a:p>
          <a:p>
            <a:pPr algn="just"/>
            <a:endParaRPr lang="en-US" dirty="0" smtClean="0"/>
          </a:p>
          <a:p>
            <a:pPr algn="just"/>
            <a:r>
              <a:rPr lang="en-US" dirty="0" smtClean="0"/>
              <a:t>These </a:t>
            </a:r>
            <a:r>
              <a:rPr lang="en-US" dirty="0"/>
              <a:t>attacks are among the hardest to mitigate and leave computers and networks extremely vulnerable. </a:t>
            </a:r>
          </a:p>
          <a:p>
            <a:pPr algn="just"/>
            <a:endParaRPr lang="en-US" dirty="0"/>
          </a:p>
          <a:p>
            <a:pPr marL="0" indent="0" algn="just">
              <a:buNone/>
            </a:pPr>
            <a:r>
              <a:rPr lang="en-US" dirty="0"/>
              <a:t>	</a:t>
            </a:r>
          </a:p>
          <a:p>
            <a:pPr algn="just"/>
            <a:endParaRPr lang="en-US" dirty="0"/>
          </a:p>
        </p:txBody>
      </p:sp>
    </p:spTree>
    <p:extLst>
      <p:ext uri="{BB962C8B-B14F-4D97-AF65-F5344CB8AC3E}">
        <p14:creationId xmlns:p14="http://schemas.microsoft.com/office/powerpoint/2010/main" val="2432517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4382" y="5791200"/>
            <a:ext cx="4648200" cy="369332"/>
          </a:xfrm>
          <a:prstGeom prst="rect">
            <a:avLst/>
          </a:prstGeom>
          <a:noFill/>
        </p:spPr>
        <p:txBody>
          <a:bodyPr wrap="square" rtlCol="0">
            <a:spAutoFit/>
          </a:bodyPr>
          <a:lstStyle/>
          <a:p>
            <a:pPr algn="ctr"/>
            <a:r>
              <a:rPr lang="en-US" dirty="0" smtClean="0"/>
              <a:t>Figure III.  Timeline of a Zero-day attack [3]</a:t>
            </a:r>
            <a:endParaRPr lang="en-US" dirty="0"/>
          </a:p>
        </p:txBody>
      </p:sp>
      <p:pic>
        <p:nvPicPr>
          <p:cNvPr id="4098" name="Picture 2" descr="E:\PhD\Data Privacy\Diagram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339850"/>
            <a:ext cx="8961437" cy="417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402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5715000"/>
            <a:ext cx="6172200" cy="369332"/>
          </a:xfrm>
          <a:prstGeom prst="rect">
            <a:avLst/>
          </a:prstGeom>
          <a:noFill/>
        </p:spPr>
        <p:txBody>
          <a:bodyPr wrap="square" rtlCol="0">
            <a:spAutoFit/>
          </a:bodyPr>
          <a:lstStyle/>
          <a:p>
            <a:r>
              <a:rPr lang="en-US" dirty="0" smtClean="0"/>
              <a:t>Figure  IV.  Zero-day Malware Attack on Adobe Flash Player [4]</a:t>
            </a:r>
            <a:endParaRPr lang="en-US" dirty="0"/>
          </a:p>
        </p:txBody>
      </p:sp>
      <p:pic>
        <p:nvPicPr>
          <p:cNvPr id="5122" name="Picture 2" descr="E:\PhD\Data Privacy\Diagrams\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6781800" cy="458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682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Zero-day Attacks</a:t>
            </a:r>
          </a:p>
        </p:txBody>
      </p:sp>
      <p:sp>
        <p:nvSpPr>
          <p:cNvPr id="3" name="Content Placeholder 2"/>
          <p:cNvSpPr>
            <a:spLocks noGrp="1"/>
          </p:cNvSpPr>
          <p:nvPr>
            <p:ph sz="quarter" idx="1"/>
          </p:nvPr>
        </p:nvSpPr>
        <p:spPr/>
        <p:txBody>
          <a:bodyPr/>
          <a:lstStyle/>
          <a:p>
            <a:pPr marL="0" indent="0" algn="just">
              <a:buNone/>
            </a:pPr>
            <a:r>
              <a:rPr lang="en-US" b="1" dirty="0"/>
              <a:t>Mitigation</a:t>
            </a:r>
            <a:r>
              <a:rPr lang="en-US" dirty="0"/>
              <a:t>: </a:t>
            </a:r>
            <a:endParaRPr lang="en-US" dirty="0" smtClean="0"/>
          </a:p>
          <a:p>
            <a:pPr marL="0" indent="0" algn="just">
              <a:buNone/>
            </a:pPr>
            <a:endParaRPr lang="en-US" dirty="0"/>
          </a:p>
          <a:p>
            <a:pPr algn="just"/>
            <a:r>
              <a:rPr lang="en-US" sz="2400" dirty="0"/>
              <a:t>Unless an organization has access to IT analysts who are highly experienced in technical vulnerability assessment, a frequently recommended approach to mitigation is to wait for the vendor to release a patch that fixes the vulnerability. </a:t>
            </a:r>
            <a:endParaRPr lang="en-US" sz="2400" dirty="0" smtClean="0"/>
          </a:p>
          <a:p>
            <a:pPr algn="just"/>
            <a:endParaRPr lang="en-US" sz="2400" dirty="0"/>
          </a:p>
          <a:p>
            <a:pPr algn="just"/>
            <a:r>
              <a:rPr lang="en-US" sz="2400" dirty="0"/>
              <a:t>The organization should keep abreast of the latest software patches and deploy the fix as soon as it is distributed by the developer.</a:t>
            </a:r>
          </a:p>
        </p:txBody>
      </p:sp>
    </p:spTree>
    <p:extLst>
      <p:ext uri="{BB962C8B-B14F-4D97-AF65-F5344CB8AC3E}">
        <p14:creationId xmlns:p14="http://schemas.microsoft.com/office/powerpoint/2010/main" val="2497847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Non-technical Cyber Security Threats to Information Systems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39060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Insider</a:t>
            </a:r>
            <a:r>
              <a:rPr lang="en-US" dirty="0"/>
              <a:t> </a:t>
            </a:r>
            <a:r>
              <a:rPr lang="en-US" dirty="0" smtClean="0"/>
              <a:t>Threats</a:t>
            </a:r>
            <a:endParaRPr lang="en-US" dirty="0"/>
          </a:p>
        </p:txBody>
      </p:sp>
      <p:sp>
        <p:nvSpPr>
          <p:cNvPr id="5" name="Content Placeholder 4"/>
          <p:cNvSpPr>
            <a:spLocks noGrp="1"/>
          </p:cNvSpPr>
          <p:nvPr>
            <p:ph sz="quarter" idx="1"/>
          </p:nvPr>
        </p:nvSpPr>
        <p:spPr/>
        <p:txBody>
          <a:bodyPr>
            <a:noAutofit/>
          </a:bodyPr>
          <a:lstStyle/>
          <a:p>
            <a:pPr algn="just"/>
            <a:endParaRPr lang="en-US" sz="2400" dirty="0" smtClean="0"/>
          </a:p>
          <a:p>
            <a:pPr algn="just"/>
            <a:r>
              <a:rPr lang="en-US" sz="2400" dirty="0" smtClean="0"/>
              <a:t>An </a:t>
            </a:r>
            <a:r>
              <a:rPr lang="en-US" sz="2400" dirty="0"/>
              <a:t>insider is defined as someone with legitimate access to the network. </a:t>
            </a:r>
            <a:endParaRPr lang="en-US" sz="2400" dirty="0" smtClean="0"/>
          </a:p>
          <a:p>
            <a:pPr algn="just"/>
            <a:endParaRPr lang="en-US" sz="2400" dirty="0" smtClean="0"/>
          </a:p>
          <a:p>
            <a:pPr algn="just"/>
            <a:r>
              <a:rPr lang="en-US" sz="2400" dirty="0" smtClean="0"/>
              <a:t>Because </a:t>
            </a:r>
            <a:r>
              <a:rPr lang="en-US" sz="2400" dirty="0"/>
              <a:t>information accessed by insiders can be easily stolen, copied, deleted, misfiled, or changed, insider threats can be some of the most damaging, regardless of whether they occur due to user carelessness or malicious attempts. </a:t>
            </a:r>
          </a:p>
          <a:p>
            <a:pPr algn="just"/>
            <a:endParaRPr lang="en-US" sz="2200" dirty="0"/>
          </a:p>
        </p:txBody>
      </p:sp>
    </p:spTree>
    <p:extLst>
      <p:ext uri="{BB962C8B-B14F-4D97-AF65-F5344CB8AC3E}">
        <p14:creationId xmlns:p14="http://schemas.microsoft.com/office/powerpoint/2010/main" val="2322317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Insider Threats</a:t>
            </a:r>
          </a:p>
        </p:txBody>
      </p:sp>
      <p:sp>
        <p:nvSpPr>
          <p:cNvPr id="3" name="Content Placeholder 2"/>
          <p:cNvSpPr>
            <a:spLocks noGrp="1"/>
          </p:cNvSpPr>
          <p:nvPr>
            <p:ph sz="quarter" idx="1"/>
          </p:nvPr>
        </p:nvSpPr>
        <p:spPr/>
        <p:txBody>
          <a:bodyPr/>
          <a:lstStyle/>
          <a:p>
            <a:pPr marL="0" indent="0" algn="just">
              <a:buNone/>
            </a:pPr>
            <a:endParaRPr lang="en-US" sz="2800" b="1" dirty="0" smtClean="0"/>
          </a:p>
          <a:p>
            <a:pPr marL="0" indent="0" algn="just">
              <a:buNone/>
            </a:pPr>
            <a:r>
              <a:rPr lang="en-US" sz="2400" b="1" dirty="0" smtClean="0"/>
              <a:t>Mitigation</a:t>
            </a:r>
            <a:r>
              <a:rPr lang="en-US" sz="2400" dirty="0"/>
              <a:t>: </a:t>
            </a:r>
            <a:endParaRPr lang="en-US" sz="2400" dirty="0" smtClean="0"/>
          </a:p>
          <a:p>
            <a:pPr marL="0" indent="0" algn="just">
              <a:buNone/>
            </a:pPr>
            <a:endParaRPr lang="en-US" sz="2400" dirty="0"/>
          </a:p>
          <a:p>
            <a:pPr algn="just"/>
            <a:r>
              <a:rPr lang="en-US" sz="2400" dirty="0"/>
              <a:t>To mitigate this type of threat, establish and enforce a well-defined privilege rights management system</a:t>
            </a:r>
            <a:r>
              <a:rPr lang="en-US" sz="2400" dirty="0" smtClean="0"/>
              <a:t>.</a:t>
            </a:r>
          </a:p>
          <a:p>
            <a:pPr algn="just"/>
            <a:endParaRPr lang="en-US" sz="2400" dirty="0"/>
          </a:p>
          <a:p>
            <a:pPr algn="just"/>
            <a:r>
              <a:rPr lang="en-US" sz="2400" dirty="0"/>
              <a:t>Audit programs are useful in enforcing access controls and monitoring suspicious activity. </a:t>
            </a:r>
          </a:p>
          <a:p>
            <a:endParaRPr lang="en-US" dirty="0"/>
          </a:p>
        </p:txBody>
      </p:sp>
    </p:spTree>
    <p:extLst>
      <p:ext uri="{BB962C8B-B14F-4D97-AF65-F5344CB8AC3E}">
        <p14:creationId xmlns:p14="http://schemas.microsoft.com/office/powerpoint/2010/main" val="4214723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Poor </a:t>
            </a:r>
            <a:r>
              <a:rPr lang="en-US" dirty="0" smtClean="0"/>
              <a:t>Passwords</a:t>
            </a:r>
            <a:endParaRPr lang="en-US" dirty="0"/>
          </a:p>
        </p:txBody>
      </p:sp>
      <p:sp>
        <p:nvSpPr>
          <p:cNvPr id="3" name="Content Placeholder 2"/>
          <p:cNvSpPr>
            <a:spLocks noGrp="1"/>
          </p:cNvSpPr>
          <p:nvPr>
            <p:ph sz="quarter" idx="1"/>
          </p:nvPr>
        </p:nvSpPr>
        <p:spPr/>
        <p:txBody>
          <a:bodyPr>
            <a:normAutofit/>
          </a:bodyPr>
          <a:lstStyle/>
          <a:p>
            <a:endParaRPr lang="en-US" sz="2400" dirty="0"/>
          </a:p>
          <a:p>
            <a:pPr algn="just"/>
            <a:r>
              <a:rPr lang="en-US" sz="2400" dirty="0" smtClean="0"/>
              <a:t>Implementing </a:t>
            </a:r>
            <a:r>
              <a:rPr lang="en-US" sz="2400" dirty="0"/>
              <a:t>a policy on strong user passwords is critical to data protection. </a:t>
            </a:r>
            <a:endParaRPr lang="en-US" sz="2400" dirty="0" smtClean="0"/>
          </a:p>
          <a:p>
            <a:pPr algn="just"/>
            <a:endParaRPr lang="en-US" sz="2400" dirty="0" smtClean="0"/>
          </a:p>
          <a:p>
            <a:pPr algn="just"/>
            <a:r>
              <a:rPr lang="en-US" sz="2400" dirty="0" smtClean="0"/>
              <a:t>Modern </a:t>
            </a:r>
            <a:r>
              <a:rPr lang="en-US" sz="2400" dirty="0"/>
              <a:t>password-cracking programs can easily break weak passwords, such as those containing common words or word groups found in a dictionary. </a:t>
            </a:r>
            <a:endParaRPr lang="en-US" sz="2400" dirty="0" smtClean="0"/>
          </a:p>
          <a:p>
            <a:pPr algn="just"/>
            <a:endParaRPr lang="en-US" sz="2400" dirty="0" smtClean="0"/>
          </a:p>
          <a:p>
            <a:pPr algn="just"/>
            <a:r>
              <a:rPr lang="en-US" sz="2400" dirty="0" smtClean="0"/>
              <a:t>For </a:t>
            </a:r>
            <a:r>
              <a:rPr lang="en-US" sz="2400" dirty="0"/>
              <a:t>this reason, user-selected passwords are generally considered to be weaker than randomly-generated passwords. </a:t>
            </a:r>
          </a:p>
          <a:p>
            <a:pPr marL="0" indent="0">
              <a:buNone/>
            </a:pPr>
            <a:r>
              <a:rPr lang="en-US" dirty="0"/>
              <a:t>	</a:t>
            </a:r>
          </a:p>
          <a:p>
            <a:endParaRPr lang="en-US" dirty="0"/>
          </a:p>
        </p:txBody>
      </p:sp>
    </p:spTree>
    <p:extLst>
      <p:ext uri="{BB962C8B-B14F-4D97-AF65-F5344CB8AC3E}">
        <p14:creationId xmlns:p14="http://schemas.microsoft.com/office/powerpoint/2010/main" val="305340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3048000"/>
            <a:ext cx="6858000" cy="1066800"/>
          </a:xfrm>
        </p:spPr>
        <p:txBody>
          <a:bodyPr/>
          <a:lstStyle/>
          <a:p>
            <a:pPr algn="ctr"/>
            <a:r>
              <a:rPr lang="en-US" dirty="0" smtClean="0"/>
              <a:t>Technical Threats</a:t>
            </a:r>
            <a:endParaRPr lang="en-US" dirty="0"/>
          </a:p>
        </p:txBody>
      </p:sp>
    </p:spTree>
    <p:extLst>
      <p:ext uri="{BB962C8B-B14F-4D97-AF65-F5344CB8AC3E}">
        <p14:creationId xmlns:p14="http://schemas.microsoft.com/office/powerpoint/2010/main" val="556779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Poor Passwords</a:t>
            </a:r>
          </a:p>
        </p:txBody>
      </p:sp>
      <p:sp>
        <p:nvSpPr>
          <p:cNvPr id="3" name="Content Placeholder 2"/>
          <p:cNvSpPr>
            <a:spLocks noGrp="1"/>
          </p:cNvSpPr>
          <p:nvPr>
            <p:ph sz="quarter" idx="1"/>
          </p:nvPr>
        </p:nvSpPr>
        <p:spPr/>
        <p:txBody>
          <a:bodyPr>
            <a:normAutofit lnSpcReduction="10000"/>
          </a:bodyPr>
          <a:lstStyle/>
          <a:p>
            <a:pPr marL="0" indent="0" algn="just">
              <a:buNone/>
            </a:pPr>
            <a:r>
              <a:rPr lang="en-US" b="1" dirty="0"/>
              <a:t>Mitigation</a:t>
            </a:r>
            <a:r>
              <a:rPr lang="en-US" dirty="0"/>
              <a:t>: </a:t>
            </a:r>
            <a:endParaRPr lang="en-US" dirty="0" smtClean="0"/>
          </a:p>
          <a:p>
            <a:pPr marL="0" indent="0" algn="just">
              <a:buNone/>
            </a:pPr>
            <a:endParaRPr lang="en-US" dirty="0" smtClean="0"/>
          </a:p>
          <a:p>
            <a:pPr algn="just"/>
            <a:r>
              <a:rPr lang="en-US" sz="2400" dirty="0" smtClean="0"/>
              <a:t>Use </a:t>
            </a:r>
            <a:r>
              <a:rPr lang="en-US" sz="2400" dirty="0"/>
              <a:t>a professional password-generating program as an enterprise-level solution. </a:t>
            </a:r>
            <a:endParaRPr lang="en-US" sz="2400" dirty="0" smtClean="0"/>
          </a:p>
          <a:p>
            <a:pPr algn="just"/>
            <a:endParaRPr lang="en-US" sz="2400" dirty="0"/>
          </a:p>
          <a:p>
            <a:pPr algn="just"/>
            <a:r>
              <a:rPr lang="en-US" sz="2400" dirty="0" smtClean="0"/>
              <a:t>In </a:t>
            </a:r>
            <a:r>
              <a:rPr lang="en-US" sz="2400" dirty="0"/>
              <a:t>addition to implementing procedures for generating strong passwords, train users on how to maintain the security of their </a:t>
            </a:r>
            <a:r>
              <a:rPr lang="en-US" sz="2400" dirty="0" smtClean="0"/>
              <a:t>passwords.</a:t>
            </a:r>
          </a:p>
          <a:p>
            <a:pPr algn="just"/>
            <a:endParaRPr lang="en-US" sz="2400" dirty="0" smtClean="0"/>
          </a:p>
          <a:p>
            <a:pPr algn="just"/>
            <a:r>
              <a:rPr lang="en-US" sz="2400" dirty="0" smtClean="0"/>
              <a:t>For </a:t>
            </a:r>
            <a:r>
              <a:rPr lang="en-US" sz="2400" dirty="0"/>
              <a:t>enhanced security, consider implementing more advanced authentication capabilities, such as multi-factor authentication. 	</a:t>
            </a:r>
          </a:p>
          <a:p>
            <a:pPr algn="just"/>
            <a:endParaRPr lang="en-US" dirty="0"/>
          </a:p>
        </p:txBody>
      </p:sp>
    </p:spTree>
    <p:extLst>
      <p:ext uri="{BB962C8B-B14F-4D97-AF65-F5344CB8AC3E}">
        <p14:creationId xmlns:p14="http://schemas.microsoft.com/office/powerpoint/2010/main" val="3931912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Physical </a:t>
            </a:r>
            <a:r>
              <a:rPr lang="en-US" dirty="0" smtClean="0"/>
              <a:t>Security</a:t>
            </a:r>
            <a:endParaRPr lang="en-US" dirty="0"/>
          </a:p>
        </p:txBody>
      </p:sp>
      <p:sp>
        <p:nvSpPr>
          <p:cNvPr id="3" name="Content Placeholder 2"/>
          <p:cNvSpPr>
            <a:spLocks noGrp="1"/>
          </p:cNvSpPr>
          <p:nvPr>
            <p:ph sz="quarter" idx="1"/>
          </p:nvPr>
        </p:nvSpPr>
        <p:spPr/>
        <p:txBody>
          <a:bodyPr>
            <a:normAutofit/>
          </a:bodyPr>
          <a:lstStyle/>
          <a:p>
            <a:endParaRPr lang="en-US" dirty="0"/>
          </a:p>
          <a:p>
            <a:pPr algn="just"/>
            <a:r>
              <a:rPr lang="en-US" dirty="0" smtClean="0"/>
              <a:t>Physical </a:t>
            </a:r>
            <a:r>
              <a:rPr lang="en-US" dirty="0"/>
              <a:t>security is essential to preventing unauthorized access to sensitive data as well as protecting an organization’s personnel and resources. </a:t>
            </a:r>
            <a:endParaRPr lang="en-US" dirty="0" smtClean="0"/>
          </a:p>
          <a:p>
            <a:pPr algn="just"/>
            <a:endParaRPr lang="en-US" dirty="0" smtClean="0"/>
          </a:p>
          <a:p>
            <a:pPr algn="just"/>
            <a:r>
              <a:rPr lang="en-US" dirty="0" smtClean="0"/>
              <a:t>A Physical </a:t>
            </a:r>
            <a:r>
              <a:rPr lang="en-US" dirty="0"/>
              <a:t>safety measures include securing access to dedicated computers, server rooms, routers, printers, and any areas that process or store sensitive data. </a:t>
            </a:r>
          </a:p>
          <a:p>
            <a:endParaRPr lang="en-US" dirty="0"/>
          </a:p>
          <a:p>
            <a:pPr marL="0" indent="0">
              <a:buNone/>
            </a:pPr>
            <a:r>
              <a:rPr lang="en-US" dirty="0"/>
              <a:t>	</a:t>
            </a:r>
          </a:p>
        </p:txBody>
      </p:sp>
    </p:spTree>
    <p:extLst>
      <p:ext uri="{BB962C8B-B14F-4D97-AF65-F5344CB8AC3E}">
        <p14:creationId xmlns:p14="http://schemas.microsoft.com/office/powerpoint/2010/main" val="3668127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Physical Security</a:t>
            </a:r>
          </a:p>
        </p:txBody>
      </p:sp>
      <p:sp>
        <p:nvSpPr>
          <p:cNvPr id="3" name="Content Placeholder 2"/>
          <p:cNvSpPr>
            <a:spLocks noGrp="1"/>
          </p:cNvSpPr>
          <p:nvPr>
            <p:ph sz="quarter" idx="1"/>
          </p:nvPr>
        </p:nvSpPr>
        <p:spPr/>
        <p:txBody>
          <a:bodyPr/>
          <a:lstStyle/>
          <a:p>
            <a:pPr marL="0" indent="0">
              <a:buNone/>
            </a:pPr>
            <a:r>
              <a:rPr lang="en-US" b="1" dirty="0"/>
              <a:t>Mitigation</a:t>
            </a:r>
            <a:r>
              <a:rPr lang="en-US" dirty="0"/>
              <a:t>: </a:t>
            </a:r>
            <a:endParaRPr lang="en-US" dirty="0" smtClean="0"/>
          </a:p>
          <a:p>
            <a:pPr marL="0" indent="0">
              <a:buNone/>
            </a:pPr>
            <a:endParaRPr lang="en-US" dirty="0"/>
          </a:p>
          <a:p>
            <a:pPr algn="just"/>
            <a:r>
              <a:rPr lang="en-US" dirty="0"/>
              <a:t>Establish and enforce a physical security system. </a:t>
            </a:r>
            <a:endParaRPr lang="en-US" dirty="0" smtClean="0"/>
          </a:p>
          <a:p>
            <a:pPr algn="just"/>
            <a:endParaRPr lang="en-US" dirty="0"/>
          </a:p>
          <a:p>
            <a:pPr algn="just"/>
            <a:r>
              <a:rPr lang="en-US" dirty="0"/>
              <a:t>Strong physical security includes access control policies and procedures; physical barriers surveillance and alarm systems; and security breach notification, response, and system recovery procedures.</a:t>
            </a:r>
          </a:p>
        </p:txBody>
      </p:sp>
    </p:spTree>
    <p:extLst>
      <p:ext uri="{BB962C8B-B14F-4D97-AF65-F5344CB8AC3E}">
        <p14:creationId xmlns:p14="http://schemas.microsoft.com/office/powerpoint/2010/main" val="2891888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Insufficient Backup and </a:t>
            </a:r>
            <a:r>
              <a:rPr lang="en-US" dirty="0" smtClean="0"/>
              <a:t>Recovery</a:t>
            </a:r>
            <a:endParaRPr lang="en-US" dirty="0"/>
          </a:p>
        </p:txBody>
      </p:sp>
      <p:sp>
        <p:nvSpPr>
          <p:cNvPr id="3" name="Content Placeholder 2"/>
          <p:cNvSpPr>
            <a:spLocks noGrp="1"/>
          </p:cNvSpPr>
          <p:nvPr>
            <p:ph sz="quarter" idx="1"/>
          </p:nvPr>
        </p:nvSpPr>
        <p:spPr/>
        <p:txBody>
          <a:bodyPr>
            <a:normAutofit/>
          </a:bodyPr>
          <a:lstStyle/>
          <a:p>
            <a:endParaRPr lang="en-US" dirty="0"/>
          </a:p>
          <a:p>
            <a:pPr algn="just"/>
            <a:r>
              <a:rPr lang="en-US" dirty="0" smtClean="0"/>
              <a:t>Lack </a:t>
            </a:r>
            <a:r>
              <a:rPr lang="en-US" dirty="0"/>
              <a:t>of a robust data backup and recovery solution puts an organization’s data at risk and undermines the effectiveness of its IT operations. </a:t>
            </a:r>
            <a:endParaRPr lang="en-US" dirty="0" smtClean="0"/>
          </a:p>
          <a:p>
            <a:pPr algn="just"/>
            <a:endParaRPr lang="en-US" dirty="0" smtClean="0"/>
          </a:p>
          <a:p>
            <a:pPr algn="just"/>
            <a:r>
              <a:rPr lang="en-US" dirty="0" smtClean="0"/>
              <a:t>Data </a:t>
            </a:r>
            <a:r>
              <a:rPr lang="en-US" dirty="0"/>
              <a:t>and system recovery capabilities allow an organization to reduce the risk of damage associated with a data breach. </a:t>
            </a:r>
          </a:p>
          <a:p>
            <a:endParaRPr lang="en-US" dirty="0"/>
          </a:p>
        </p:txBody>
      </p:sp>
    </p:spTree>
    <p:extLst>
      <p:ext uri="{BB962C8B-B14F-4D97-AF65-F5344CB8AC3E}">
        <p14:creationId xmlns:p14="http://schemas.microsoft.com/office/powerpoint/2010/main" val="3316021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Insufficient Backup and Recovery</a:t>
            </a:r>
          </a:p>
        </p:txBody>
      </p:sp>
      <p:sp>
        <p:nvSpPr>
          <p:cNvPr id="3" name="Content Placeholder 2"/>
          <p:cNvSpPr>
            <a:spLocks noGrp="1"/>
          </p:cNvSpPr>
          <p:nvPr>
            <p:ph sz="quarter" idx="1"/>
          </p:nvPr>
        </p:nvSpPr>
        <p:spPr/>
        <p:txBody>
          <a:bodyPr/>
          <a:lstStyle/>
          <a:p>
            <a:pPr marL="0" indent="0">
              <a:buNone/>
            </a:pPr>
            <a:r>
              <a:rPr lang="en-US" b="1" dirty="0" smtClean="0"/>
              <a:t>Mitigation</a:t>
            </a:r>
            <a:r>
              <a:rPr lang="en-US" dirty="0"/>
              <a:t>: </a:t>
            </a:r>
            <a:endParaRPr lang="en-US" dirty="0" smtClean="0"/>
          </a:p>
          <a:p>
            <a:endParaRPr lang="en-US" dirty="0"/>
          </a:p>
          <a:p>
            <a:r>
              <a:rPr lang="en-US" dirty="0" smtClean="0"/>
              <a:t>Establish </a:t>
            </a:r>
            <a:r>
              <a:rPr lang="en-US" dirty="0"/>
              <a:t>an organizational policy and specify procedures for data backup, storage, and retrieval. </a:t>
            </a:r>
            <a:endParaRPr lang="en-US" dirty="0" smtClean="0"/>
          </a:p>
          <a:p>
            <a:endParaRPr lang="en-US" dirty="0"/>
          </a:p>
          <a:p>
            <a:r>
              <a:rPr lang="en-US" dirty="0" smtClean="0"/>
              <a:t>Many </a:t>
            </a:r>
            <a:r>
              <a:rPr lang="en-US" dirty="0"/>
              <a:t>advanced data and system backup and recovery tools are available on the market. 	</a:t>
            </a:r>
          </a:p>
        </p:txBody>
      </p:sp>
    </p:spTree>
    <p:extLst>
      <p:ext uri="{BB962C8B-B14F-4D97-AF65-F5344CB8AC3E}">
        <p14:creationId xmlns:p14="http://schemas.microsoft.com/office/powerpoint/2010/main" val="991328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Improper </a:t>
            </a:r>
            <a:r>
              <a:rPr lang="en-US" dirty="0" smtClean="0"/>
              <a:t>Destruction</a:t>
            </a:r>
            <a:endParaRPr lang="en-US" dirty="0"/>
          </a:p>
        </p:txBody>
      </p:sp>
      <p:sp>
        <p:nvSpPr>
          <p:cNvPr id="3" name="Content Placeholder 2"/>
          <p:cNvSpPr>
            <a:spLocks noGrp="1"/>
          </p:cNvSpPr>
          <p:nvPr>
            <p:ph sz="quarter" idx="1"/>
          </p:nvPr>
        </p:nvSpPr>
        <p:spPr/>
        <p:txBody>
          <a:bodyPr>
            <a:normAutofit/>
          </a:bodyPr>
          <a:lstStyle/>
          <a:p>
            <a:pPr marL="0" indent="0">
              <a:buNone/>
            </a:pPr>
            <a:endParaRPr lang="en-US" dirty="0" smtClean="0"/>
          </a:p>
          <a:p>
            <a:r>
              <a:rPr lang="en-US" dirty="0" smtClean="0"/>
              <a:t>Discarded </a:t>
            </a:r>
            <a:r>
              <a:rPr lang="en-US" dirty="0"/>
              <a:t>electronic devices, such as computers or portable drives, that have been used in processing and storing sensitive data, remain vulnerable unless the data are erased properly. </a:t>
            </a:r>
            <a:endParaRPr lang="en-US" dirty="0" smtClean="0"/>
          </a:p>
          <a:p>
            <a:endParaRPr lang="en-US" dirty="0" smtClean="0"/>
          </a:p>
          <a:p>
            <a:r>
              <a:rPr lang="en-US" dirty="0" smtClean="0"/>
              <a:t>A </a:t>
            </a:r>
            <a:r>
              <a:rPr lang="en-US" dirty="0"/>
              <a:t>data breach can occur if recovery tools are used to extract improperly erased or overwritten data. </a:t>
            </a:r>
          </a:p>
          <a:p>
            <a:endParaRPr lang="en-US" dirty="0"/>
          </a:p>
          <a:p>
            <a:pPr marL="0" indent="0">
              <a:buNone/>
            </a:pPr>
            <a:r>
              <a:rPr lang="en-US" dirty="0"/>
              <a:t>	</a:t>
            </a:r>
          </a:p>
          <a:p>
            <a:endParaRPr lang="en-US" dirty="0"/>
          </a:p>
        </p:txBody>
      </p:sp>
    </p:spTree>
    <p:extLst>
      <p:ext uri="{BB962C8B-B14F-4D97-AF65-F5344CB8AC3E}">
        <p14:creationId xmlns:p14="http://schemas.microsoft.com/office/powerpoint/2010/main" val="1562043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Improper Destruction</a:t>
            </a:r>
          </a:p>
        </p:txBody>
      </p:sp>
      <p:sp>
        <p:nvSpPr>
          <p:cNvPr id="3" name="Content Placeholder 2"/>
          <p:cNvSpPr>
            <a:spLocks noGrp="1"/>
          </p:cNvSpPr>
          <p:nvPr>
            <p:ph sz="quarter" idx="1"/>
          </p:nvPr>
        </p:nvSpPr>
        <p:spPr/>
        <p:txBody>
          <a:bodyPr/>
          <a:lstStyle/>
          <a:p>
            <a:pPr marL="0" indent="0">
              <a:buNone/>
            </a:pPr>
            <a:r>
              <a:rPr lang="en-US" b="1" dirty="0"/>
              <a:t>Mitigation</a:t>
            </a:r>
            <a:r>
              <a:rPr lang="en-US" dirty="0"/>
              <a:t>: </a:t>
            </a:r>
            <a:endParaRPr lang="en-US" dirty="0" smtClean="0"/>
          </a:p>
          <a:p>
            <a:pPr marL="0" indent="0">
              <a:buNone/>
            </a:pPr>
            <a:endParaRPr lang="en-US" dirty="0"/>
          </a:p>
          <a:p>
            <a:pPr algn="just"/>
            <a:r>
              <a:rPr lang="en-US" sz="2400" dirty="0" smtClean="0"/>
              <a:t>Establish </a:t>
            </a:r>
            <a:r>
              <a:rPr lang="en-US" sz="2400" dirty="0"/>
              <a:t>a policy for protecting or destroying no longer needed IT assets and media that may contain sensitive data. </a:t>
            </a:r>
            <a:endParaRPr lang="en-US" sz="2400" dirty="0" smtClean="0"/>
          </a:p>
          <a:p>
            <a:pPr algn="just"/>
            <a:endParaRPr lang="en-US" sz="2400" dirty="0"/>
          </a:p>
          <a:p>
            <a:pPr algn="just"/>
            <a:r>
              <a:rPr lang="en-US" sz="2400" dirty="0"/>
              <a:t>Several standards organizations offer guidelines that outline best practices for ensuring data are discarded properly, including recommendations published by the National Institute of Standards and Technology (NIST) titled NIST SP 800-88, “Guidelines for Media Sanitization.”</a:t>
            </a:r>
          </a:p>
        </p:txBody>
      </p:sp>
    </p:spTree>
    <p:extLst>
      <p:ext uri="{BB962C8B-B14F-4D97-AF65-F5344CB8AC3E}">
        <p14:creationId xmlns:p14="http://schemas.microsoft.com/office/powerpoint/2010/main" val="2849997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Social </a:t>
            </a:r>
            <a:r>
              <a:rPr lang="en-US" dirty="0" smtClean="0"/>
              <a:t>Media</a:t>
            </a:r>
            <a:endParaRPr lang="en-US" dirty="0"/>
          </a:p>
        </p:txBody>
      </p:sp>
      <p:sp>
        <p:nvSpPr>
          <p:cNvPr id="3" name="Content Placeholder 2"/>
          <p:cNvSpPr>
            <a:spLocks noGrp="1"/>
          </p:cNvSpPr>
          <p:nvPr>
            <p:ph sz="quarter" idx="1"/>
          </p:nvPr>
        </p:nvSpPr>
        <p:spPr/>
        <p:txBody>
          <a:bodyPr>
            <a:normAutofit fontScale="92500"/>
          </a:bodyPr>
          <a:lstStyle/>
          <a:p>
            <a:endParaRPr lang="en-US" dirty="0"/>
          </a:p>
          <a:p>
            <a:r>
              <a:rPr lang="en-US" dirty="0" smtClean="0"/>
              <a:t>Using </a:t>
            </a:r>
            <a:r>
              <a:rPr lang="en-US" dirty="0"/>
              <a:t>organization’s devices and network resources to access social media websites poses a high data security threat. </a:t>
            </a:r>
            <a:endParaRPr lang="en-US" dirty="0" smtClean="0"/>
          </a:p>
          <a:p>
            <a:endParaRPr lang="en-US" dirty="0"/>
          </a:p>
          <a:p>
            <a:r>
              <a:rPr lang="en-US" dirty="0" smtClean="0"/>
              <a:t>Social </a:t>
            </a:r>
            <a:r>
              <a:rPr lang="en-US" dirty="0"/>
              <a:t>networking sites are often targeted by malware, receive a high degree of spam, and are frequently used to gain information for identity theft. </a:t>
            </a:r>
          </a:p>
          <a:p>
            <a:pPr marL="0" indent="0">
              <a:buNone/>
            </a:pPr>
            <a:endParaRPr lang="en-US" dirty="0"/>
          </a:p>
          <a:p>
            <a:pPr marL="0" indent="0">
              <a:buNone/>
            </a:pPr>
            <a:r>
              <a:rPr lang="en-US" b="1" dirty="0" smtClean="0"/>
              <a:t>Mitigation</a:t>
            </a:r>
            <a:r>
              <a:rPr lang="en-US" dirty="0"/>
              <a:t>: </a:t>
            </a:r>
            <a:endParaRPr lang="en-US" dirty="0" smtClean="0"/>
          </a:p>
          <a:p>
            <a:r>
              <a:rPr lang="en-US" dirty="0" smtClean="0"/>
              <a:t>Introduce </a:t>
            </a:r>
            <a:r>
              <a:rPr lang="en-US" dirty="0"/>
              <a:t>and reinforce a policy forbidding access to some social media websites while using an organization’s resources and equipment. </a:t>
            </a:r>
            <a:endParaRPr lang="en-US" dirty="0" smtClean="0"/>
          </a:p>
          <a:p>
            <a:endParaRPr lang="en-US" dirty="0"/>
          </a:p>
        </p:txBody>
      </p:sp>
    </p:spTree>
    <p:extLst>
      <p:ext uri="{BB962C8B-B14F-4D97-AF65-F5344CB8AC3E}">
        <p14:creationId xmlns:p14="http://schemas.microsoft.com/office/powerpoint/2010/main" val="2670216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a:t>
            </a:r>
          </a:p>
        </p:txBody>
      </p:sp>
      <p:sp>
        <p:nvSpPr>
          <p:cNvPr id="3" name="Content Placeholder 2"/>
          <p:cNvSpPr>
            <a:spLocks noGrp="1"/>
          </p:cNvSpPr>
          <p:nvPr>
            <p:ph sz="quarter" idx="1"/>
          </p:nvPr>
        </p:nvSpPr>
        <p:spPr/>
        <p:txBody>
          <a:bodyPr/>
          <a:lstStyle/>
          <a:p>
            <a:endParaRPr lang="en-US" dirty="0" smtClean="0"/>
          </a:p>
          <a:p>
            <a:r>
              <a:rPr lang="en-US" sz="2400" dirty="0" smtClean="0"/>
              <a:t>Train </a:t>
            </a:r>
            <a:r>
              <a:rPr lang="en-US" sz="2400" dirty="0"/>
              <a:t>users about the security threats generated by visiting these sites. </a:t>
            </a:r>
            <a:endParaRPr lang="en-US" sz="2400" dirty="0" smtClean="0"/>
          </a:p>
          <a:p>
            <a:endParaRPr lang="en-US" sz="2400" dirty="0" smtClean="0"/>
          </a:p>
          <a:p>
            <a:r>
              <a:rPr lang="en-US" sz="2400" dirty="0" smtClean="0"/>
              <a:t>Organizations </a:t>
            </a:r>
            <a:r>
              <a:rPr lang="en-US" sz="2400" dirty="0"/>
              <a:t>that allow access to social media websites should deploy a strong anti-virus and spam filtering solution. 	</a:t>
            </a:r>
          </a:p>
          <a:p>
            <a:endParaRPr lang="en-US" dirty="0"/>
          </a:p>
        </p:txBody>
      </p:sp>
    </p:spTree>
    <p:extLst>
      <p:ext uri="{BB962C8B-B14F-4D97-AF65-F5344CB8AC3E}">
        <p14:creationId xmlns:p14="http://schemas.microsoft.com/office/powerpoint/2010/main" val="894417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sz="quarter" idx="1"/>
          </p:nvPr>
        </p:nvSpPr>
        <p:spPr>
          <a:xfrm>
            <a:off x="457200" y="1219200"/>
            <a:ext cx="8229600" cy="5181600"/>
          </a:xfrm>
        </p:spPr>
        <p:txBody>
          <a:bodyPr>
            <a:normAutofit fontScale="92500" lnSpcReduction="10000"/>
          </a:bodyPr>
          <a:lstStyle/>
          <a:p>
            <a:pPr algn="just"/>
            <a:r>
              <a:rPr lang="en-US" sz="2400" dirty="0"/>
              <a:t>Understanding the vast array of threats is the first step in ensuring adequate protection of sensitive data. </a:t>
            </a:r>
            <a:endParaRPr lang="en-US" sz="2400" dirty="0" smtClean="0"/>
          </a:p>
          <a:p>
            <a:pPr algn="just"/>
            <a:endParaRPr lang="en-US" sz="2400" dirty="0" smtClean="0"/>
          </a:p>
          <a:p>
            <a:pPr algn="just"/>
            <a:r>
              <a:rPr lang="en-US" sz="2400" dirty="0" smtClean="0"/>
              <a:t>All </a:t>
            </a:r>
            <a:r>
              <a:rPr lang="en-US" sz="2400" dirty="0"/>
              <a:t>networks are vulnerable to </a:t>
            </a:r>
            <a:r>
              <a:rPr lang="en-US" sz="2400" dirty="0" smtClean="0"/>
              <a:t>cyber security </a:t>
            </a:r>
            <a:r>
              <a:rPr lang="en-US" sz="2400" dirty="0"/>
              <a:t>threats. </a:t>
            </a:r>
            <a:endParaRPr lang="en-US" sz="2400" dirty="0" smtClean="0"/>
          </a:p>
          <a:p>
            <a:pPr algn="just"/>
            <a:endParaRPr lang="en-US" sz="2400" dirty="0" smtClean="0"/>
          </a:p>
          <a:p>
            <a:pPr algn="just"/>
            <a:r>
              <a:rPr lang="en-US" sz="2400" dirty="0" smtClean="0"/>
              <a:t>A </a:t>
            </a:r>
            <a:r>
              <a:rPr lang="en-US" sz="2400" dirty="0"/>
              <a:t>comprehensive data security program is essential for mitigating these threats and preventing a data breach. </a:t>
            </a:r>
            <a:endParaRPr lang="en-US" sz="2400" dirty="0" smtClean="0"/>
          </a:p>
          <a:p>
            <a:pPr algn="just"/>
            <a:endParaRPr lang="en-US" sz="2400" dirty="0" smtClean="0"/>
          </a:p>
          <a:p>
            <a:pPr algn="just"/>
            <a:r>
              <a:rPr lang="en-US" sz="2400" dirty="0" smtClean="0"/>
              <a:t>A </a:t>
            </a:r>
            <a:r>
              <a:rPr lang="en-US" sz="2400" dirty="0"/>
              <a:t>holistic approach to data security begins with understanding the network, its architecture, user population, and mission requirements. </a:t>
            </a:r>
            <a:endParaRPr lang="en-US" sz="2400" dirty="0" smtClean="0"/>
          </a:p>
          <a:p>
            <a:pPr algn="just"/>
            <a:endParaRPr lang="en-US" sz="2400" dirty="0"/>
          </a:p>
          <a:p>
            <a:pPr algn="just"/>
            <a:r>
              <a:rPr lang="en-US" sz="2400" dirty="0" smtClean="0"/>
              <a:t>Consistent </a:t>
            </a:r>
            <a:r>
              <a:rPr lang="en-US" sz="2400" dirty="0"/>
              <a:t>implementation of the security plan will reduce susceptibility to cyber threats and increase the overall security of an organization’s data. </a:t>
            </a:r>
            <a:r>
              <a:rPr lang="en-US" dirty="0"/>
              <a:t>	</a:t>
            </a:r>
          </a:p>
          <a:p>
            <a:endParaRPr lang="en-US" dirty="0"/>
          </a:p>
        </p:txBody>
      </p:sp>
    </p:spTree>
    <p:extLst>
      <p:ext uri="{BB962C8B-B14F-4D97-AF65-F5344CB8AC3E}">
        <p14:creationId xmlns:p14="http://schemas.microsoft.com/office/powerpoint/2010/main" val="390483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Non-existent Security Architecture</a:t>
            </a:r>
          </a:p>
        </p:txBody>
      </p:sp>
      <p:sp>
        <p:nvSpPr>
          <p:cNvPr id="3" name="Content Placeholder 2"/>
          <p:cNvSpPr>
            <a:spLocks noGrp="1"/>
          </p:cNvSpPr>
          <p:nvPr>
            <p:ph sz="quarter" idx="1"/>
          </p:nvPr>
        </p:nvSpPr>
        <p:spPr/>
        <p:txBody>
          <a:bodyPr>
            <a:normAutofit/>
          </a:bodyPr>
          <a:lstStyle/>
          <a:p>
            <a:endParaRPr lang="en-US" dirty="0"/>
          </a:p>
          <a:p>
            <a:pPr algn="just"/>
            <a:r>
              <a:rPr lang="en-US" sz="2400" dirty="0" smtClean="0"/>
              <a:t>Some </a:t>
            </a:r>
            <a:r>
              <a:rPr lang="en-US" sz="2400" dirty="0"/>
              <a:t>organizations do not have an established security architecture in place, leaving their networks vulnerable to exploitation and the loss of personally identifiable information (PII). </a:t>
            </a:r>
            <a:endParaRPr lang="en-US" sz="2400" dirty="0" smtClean="0"/>
          </a:p>
          <a:p>
            <a:pPr algn="just"/>
            <a:endParaRPr lang="en-US" sz="2400" dirty="0" smtClean="0"/>
          </a:p>
          <a:p>
            <a:pPr algn="just"/>
            <a:r>
              <a:rPr lang="en-US" sz="2400" dirty="0" smtClean="0"/>
              <a:t>Inadequate </a:t>
            </a:r>
            <a:r>
              <a:rPr lang="en-US" sz="2400" dirty="0"/>
              <a:t>network protection results in increased vulnerability of the data, hardware, and software, including susceptibility to malicious </a:t>
            </a:r>
            <a:r>
              <a:rPr lang="en-US" sz="2400" dirty="0" smtClean="0"/>
              <a:t>software. </a:t>
            </a:r>
            <a:endParaRPr lang="en-US" sz="2400" dirty="0"/>
          </a:p>
          <a:p>
            <a:pPr marL="0" indent="0">
              <a:buNone/>
            </a:pPr>
            <a:r>
              <a:rPr lang="en-US" dirty="0"/>
              <a:t>	</a:t>
            </a:r>
          </a:p>
          <a:p>
            <a:endParaRPr lang="en-US" dirty="0"/>
          </a:p>
        </p:txBody>
      </p:sp>
    </p:spTree>
    <p:extLst>
      <p:ext uri="{BB962C8B-B14F-4D97-AF65-F5344CB8AC3E}">
        <p14:creationId xmlns:p14="http://schemas.microsoft.com/office/powerpoint/2010/main" val="3909547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35057204"/>
              </p:ext>
            </p:extLst>
          </p:nvPr>
        </p:nvGraphicFramePr>
        <p:xfrm>
          <a:off x="533400" y="1447800"/>
          <a:ext cx="8153400" cy="3230880"/>
        </p:xfrm>
        <a:graphic>
          <a:graphicData uri="http://schemas.openxmlformats.org/drawingml/2006/table">
            <a:tbl>
              <a:tblPr firstRow="1" bandRow="1">
                <a:tableStyleId>{2D5ABB26-0587-4C30-8999-92F81FD0307C}</a:tableStyleId>
              </a:tblPr>
              <a:tblGrid>
                <a:gridCol w="457200"/>
                <a:gridCol w="7696200"/>
              </a:tblGrid>
              <a:tr h="370840">
                <a:tc>
                  <a:txBody>
                    <a:bodyPr/>
                    <a:lstStyle/>
                    <a:p>
                      <a:pPr algn="just"/>
                      <a:r>
                        <a:rPr lang="en-US" sz="1400" dirty="0" smtClean="0"/>
                        <a:t>[1]</a:t>
                      </a:r>
                      <a:endParaRPr lang="en-US" sz="1400" dirty="0">
                        <a:latin typeface="Times New Roman" pitchFamily="18" charset="0"/>
                        <a:cs typeface="Times New Roman" pitchFamily="18" charset="0"/>
                      </a:endParaRPr>
                    </a:p>
                  </a:txBody>
                  <a:tcPr/>
                </a:tc>
                <a:tc>
                  <a:txBody>
                    <a:bodyPr/>
                    <a:lstStyle/>
                    <a:p>
                      <a:pPr algn="just"/>
                      <a:r>
                        <a:rPr lang="en-US" sz="1400" dirty="0" smtClean="0"/>
                        <a:t>Privacy Technical Assistance Center USA, “Data Security: Top Threats to Data Protection ”,</a:t>
                      </a:r>
                      <a:r>
                        <a:rPr lang="en-US" sz="1400" baseline="0" dirty="0" smtClean="0"/>
                        <a:t> </a:t>
                      </a:r>
                      <a:r>
                        <a:rPr lang="en-US" sz="1400" baseline="0" dirty="0" err="1" smtClean="0"/>
                        <a:t>pdf</a:t>
                      </a:r>
                      <a:r>
                        <a:rPr lang="en-US" sz="1400" baseline="0" dirty="0" smtClean="0"/>
                        <a:t> available at: http://ptac.ed.gov/sites/default/files/issue-brief-threats-to-your-data.pdf, Last </a:t>
                      </a:r>
                      <a:r>
                        <a:rPr lang="en-US" sz="1400" baseline="0" dirty="0" err="1" smtClean="0"/>
                        <a:t>accesssed</a:t>
                      </a:r>
                      <a:r>
                        <a:rPr lang="en-US" sz="1400" baseline="0" dirty="0" smtClean="0"/>
                        <a:t>: August 2016.</a:t>
                      </a:r>
                      <a:endParaRPr lang="en-US" sz="1400" dirty="0">
                        <a:latin typeface="Times New Roman" pitchFamily="18" charset="0"/>
                        <a:cs typeface="Times New Roman" pitchFamily="18" charset="0"/>
                      </a:endParaRPr>
                    </a:p>
                  </a:txBody>
                  <a:tcPr/>
                </a:tc>
              </a:tr>
              <a:tr h="370840">
                <a:tc>
                  <a:txBody>
                    <a:bodyPr/>
                    <a:lstStyle/>
                    <a:p>
                      <a:pPr algn="just"/>
                      <a:r>
                        <a:rPr lang="en-US" sz="1400" dirty="0" smtClean="0"/>
                        <a:t>[2]</a:t>
                      </a:r>
                      <a:endParaRPr lang="en-US" sz="14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aseline="0" dirty="0" err="1" smtClean="0"/>
                        <a:t>HelpSec</a:t>
                      </a:r>
                      <a:r>
                        <a:rPr lang="en-US" sz="1400" baseline="0" dirty="0" smtClean="0"/>
                        <a:t>, “Malware-infected home routers used to launch </a:t>
                      </a:r>
                      <a:r>
                        <a:rPr lang="en-US" sz="1400" baseline="0" dirty="0" err="1" smtClean="0"/>
                        <a:t>DDoS</a:t>
                      </a:r>
                      <a:r>
                        <a:rPr lang="en-US" sz="1400" baseline="0" dirty="0" smtClean="0"/>
                        <a:t> attacks”, available at: http://www.helpsec.net/malware-infected-home-routers-used-to-launch-ddos-attacks, Last </a:t>
                      </a:r>
                      <a:r>
                        <a:rPr lang="en-US" sz="1400" baseline="0" dirty="0" err="1" smtClean="0"/>
                        <a:t>accesssed</a:t>
                      </a:r>
                      <a:r>
                        <a:rPr lang="en-US" sz="1400" baseline="0" dirty="0" smtClean="0"/>
                        <a:t>: August 2016.</a:t>
                      </a:r>
                      <a:endParaRPr lang="en-US" sz="1400" dirty="0" smtClean="0">
                        <a:latin typeface="Times New Roman" pitchFamily="18" charset="0"/>
                        <a:cs typeface="Times New Roman" pitchFamily="18" charset="0"/>
                      </a:endParaRPr>
                    </a:p>
                  </a:txBody>
                  <a:tcPr/>
                </a:tc>
              </a:tr>
              <a:tr h="370840">
                <a:tc>
                  <a:txBody>
                    <a:bodyPr/>
                    <a:lstStyle/>
                    <a:p>
                      <a:pPr algn="just"/>
                      <a:r>
                        <a:rPr lang="en-US" sz="1400" dirty="0" smtClean="0"/>
                        <a:t>[3]</a:t>
                      </a:r>
                      <a:endParaRPr lang="en-US" sz="14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aseline="0" dirty="0" smtClean="0"/>
                        <a:t>InfoSec, “Wrong response to zero day attacks exposes serious risks”, available at: http://www.infosecisland.com/blogview/22600-Wrong-response-to-zero-day-attacks-exposes-serious-risks.html, Last </a:t>
                      </a:r>
                      <a:r>
                        <a:rPr lang="en-US" sz="1400" baseline="0" dirty="0" err="1" smtClean="0"/>
                        <a:t>accesssed</a:t>
                      </a:r>
                      <a:r>
                        <a:rPr lang="en-US" sz="1400" baseline="0" dirty="0" smtClean="0"/>
                        <a:t>: August 2016.</a:t>
                      </a:r>
                      <a:endParaRPr lang="en-US" sz="1400" dirty="0" smtClean="0">
                        <a:latin typeface="Times New Roman" pitchFamily="18" charset="0"/>
                        <a:cs typeface="Times New Roman" pitchFamily="18" charset="0"/>
                      </a:endParaRPr>
                    </a:p>
                  </a:txBody>
                  <a:tcPr/>
                </a:tc>
              </a:tr>
              <a:tr h="370840">
                <a:tc>
                  <a:txBody>
                    <a:bodyPr/>
                    <a:lstStyle/>
                    <a:p>
                      <a:pPr algn="just"/>
                      <a:r>
                        <a:rPr lang="en-US" sz="1400" dirty="0" smtClean="0"/>
                        <a:t>[4]</a:t>
                      </a:r>
                      <a:endParaRPr lang="en-US" sz="14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aseline="0" dirty="0" smtClean="0"/>
                        <a:t>Trend Micro, “Malicious Ads Redirect to Flash Zero-Day Exploit, Affects Top Video-Sharing Site”, available at: http://www.trendmicro.com/vinfo/us/security/news/cybercrime-and-digital-threats/malicious-ads-redirect-to-flash-zero-day-exploit-affects-top-video-sharing, Last </a:t>
                      </a:r>
                      <a:r>
                        <a:rPr lang="en-US" sz="1400" baseline="0" dirty="0" err="1" smtClean="0"/>
                        <a:t>accesssed</a:t>
                      </a:r>
                      <a:r>
                        <a:rPr lang="en-US" sz="1400" baseline="0" dirty="0" smtClean="0"/>
                        <a:t>: August 2016.</a:t>
                      </a:r>
                      <a:endParaRPr lang="en-US" sz="1400" dirty="0" smtClean="0">
                        <a:latin typeface="Times New Roman" pitchFamily="18" charset="0"/>
                        <a:cs typeface="Times New Roman" pitchFamily="18" charset="0"/>
                      </a:endParaRPr>
                    </a:p>
                  </a:txBody>
                  <a:tcPr/>
                </a:tc>
              </a:tr>
              <a:tr h="370840">
                <a:tc>
                  <a:txBody>
                    <a:bodyPr/>
                    <a:lstStyle/>
                    <a:p>
                      <a:pPr algn="just"/>
                      <a:r>
                        <a:rPr lang="en-US" sz="1400" dirty="0" smtClean="0"/>
                        <a:t>[5]</a:t>
                      </a:r>
                      <a:endParaRPr lang="en-US" sz="14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aseline="0" dirty="0" smtClean="0"/>
                        <a:t>BCS, “Top 10 database </a:t>
                      </a:r>
                      <a:r>
                        <a:rPr lang="en-US" sz="1400" baseline="0" dirty="0" err="1" smtClean="0"/>
                        <a:t>attacks”,available</a:t>
                      </a:r>
                      <a:r>
                        <a:rPr lang="en-US" sz="1400" baseline="0" dirty="0" smtClean="0"/>
                        <a:t> at: http://www.bcs.org/content/ConWebDoc/8852, Last </a:t>
                      </a:r>
                      <a:r>
                        <a:rPr lang="en-US" sz="1400" baseline="0" dirty="0" err="1" smtClean="0"/>
                        <a:t>accesssed</a:t>
                      </a:r>
                      <a:r>
                        <a:rPr lang="en-US" sz="1400" baseline="0" dirty="0" smtClean="0"/>
                        <a:t>: August 2016.</a:t>
                      </a:r>
                      <a:endParaRPr lang="en-US" sz="1400" dirty="0" smtClean="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98348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Non-existent Security Architecture</a:t>
            </a:r>
          </a:p>
        </p:txBody>
      </p:sp>
      <p:sp>
        <p:nvSpPr>
          <p:cNvPr id="3" name="Content Placeholder 2"/>
          <p:cNvSpPr>
            <a:spLocks noGrp="1"/>
          </p:cNvSpPr>
          <p:nvPr>
            <p:ph sz="quarter" idx="1"/>
          </p:nvPr>
        </p:nvSpPr>
        <p:spPr/>
        <p:txBody>
          <a:bodyPr>
            <a:normAutofit/>
          </a:bodyPr>
          <a:lstStyle/>
          <a:p>
            <a:endParaRPr lang="en-US" dirty="0"/>
          </a:p>
          <a:p>
            <a:pPr algn="just"/>
            <a:r>
              <a:rPr lang="en-US" sz="2400" dirty="0"/>
              <a:t>If the network contains sensitive information or </a:t>
            </a:r>
            <a:r>
              <a:rPr lang="en-US" sz="2400" dirty="0" smtClean="0"/>
              <a:t>PII, </a:t>
            </a:r>
            <a:r>
              <a:rPr lang="en-US" sz="2400" dirty="0"/>
              <a:t>it is critical that even in a very limited resource environment, minimal user, network and perimeter security protection mechanisms (such as anti-virus) are </a:t>
            </a:r>
            <a:r>
              <a:rPr lang="en-US" sz="2400" dirty="0" smtClean="0"/>
              <a:t>implemented. </a:t>
            </a:r>
          </a:p>
          <a:p>
            <a:pPr algn="just"/>
            <a:endParaRPr lang="en-US" sz="2400" dirty="0"/>
          </a:p>
          <a:p>
            <a:pPr algn="just"/>
            <a:r>
              <a:rPr lang="en-US" sz="2400" b="1" dirty="0"/>
              <a:t>Mitigation</a:t>
            </a:r>
            <a:r>
              <a:rPr lang="en-US" sz="2400" dirty="0"/>
              <a:t>: If an organization does not have the appropriate personnel to design a security architecture, it is recommended that a third party be brought in to consult with the IT team. 	</a:t>
            </a:r>
          </a:p>
          <a:p>
            <a:endParaRPr lang="en-US" dirty="0"/>
          </a:p>
        </p:txBody>
      </p:sp>
    </p:spTree>
    <p:extLst>
      <p:ext uri="{BB962C8B-B14F-4D97-AF65-F5344CB8AC3E}">
        <p14:creationId xmlns:p14="http://schemas.microsoft.com/office/powerpoint/2010/main" val="312210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Un-patched Client Side Software and </a:t>
            </a:r>
            <a:r>
              <a:rPr lang="en-US" dirty="0" smtClean="0"/>
              <a:t>Applications</a:t>
            </a:r>
            <a:endParaRPr lang="en-US" dirty="0"/>
          </a:p>
        </p:txBody>
      </p:sp>
      <p:sp>
        <p:nvSpPr>
          <p:cNvPr id="3" name="Content Placeholder 2"/>
          <p:cNvSpPr>
            <a:spLocks noGrp="1"/>
          </p:cNvSpPr>
          <p:nvPr>
            <p:ph sz="quarter" idx="1"/>
          </p:nvPr>
        </p:nvSpPr>
        <p:spPr/>
        <p:txBody>
          <a:bodyPr>
            <a:normAutofit/>
          </a:bodyPr>
          <a:lstStyle/>
          <a:p>
            <a:endParaRPr lang="en-US" dirty="0"/>
          </a:p>
          <a:p>
            <a:pPr algn="just"/>
            <a:r>
              <a:rPr lang="en-US" sz="2400" dirty="0" smtClean="0"/>
              <a:t>Computers </a:t>
            </a:r>
            <a:r>
              <a:rPr lang="en-US" sz="2400" dirty="0"/>
              <a:t>run a variety of software applications, including older versions of that may sometimes contain vulnerabilities that can be exploited by malicious actors. </a:t>
            </a:r>
            <a:endParaRPr lang="en-US" sz="2400" dirty="0" smtClean="0"/>
          </a:p>
          <a:p>
            <a:pPr algn="just"/>
            <a:endParaRPr lang="en-US" sz="2400" dirty="0" smtClean="0"/>
          </a:p>
          <a:p>
            <a:pPr algn="just"/>
            <a:endParaRPr lang="en-US" sz="2400" dirty="0"/>
          </a:p>
          <a:p>
            <a:pPr algn="just"/>
            <a:r>
              <a:rPr lang="en-US" sz="2400" b="1" dirty="0"/>
              <a:t>Mitigation</a:t>
            </a:r>
            <a:r>
              <a:rPr lang="en-US" sz="2400" dirty="0"/>
              <a:t>: To reduce the ability of malicious actors to compromise or destroy an organization’s security system, implement a robust patch management program that identifies vulnerable software applications and regularly updates the software security to ensure ongoing protection from known threats. 	</a:t>
            </a:r>
          </a:p>
          <a:p>
            <a:endParaRPr lang="en-US" dirty="0"/>
          </a:p>
        </p:txBody>
      </p:sp>
    </p:spTree>
    <p:extLst>
      <p:ext uri="{BB962C8B-B14F-4D97-AF65-F5344CB8AC3E}">
        <p14:creationId xmlns:p14="http://schemas.microsoft.com/office/powerpoint/2010/main" val="271657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Phishing </a:t>
            </a:r>
            <a:r>
              <a:rPr lang="en-US" dirty="0"/>
              <a:t>and Targeted Attacks </a:t>
            </a:r>
            <a:r>
              <a:rPr lang="en-US" dirty="0" smtClean="0"/>
              <a:t/>
            </a:r>
            <a:br>
              <a:rPr lang="en-US" dirty="0" smtClean="0"/>
            </a:br>
            <a:r>
              <a:rPr lang="en-US" dirty="0" smtClean="0"/>
              <a:t>(“</a:t>
            </a:r>
            <a:r>
              <a:rPr lang="en-US" dirty="0"/>
              <a:t>Spear Phishing</a:t>
            </a:r>
            <a:r>
              <a:rPr lang="en-US" dirty="0" smtClean="0"/>
              <a:t>”)</a:t>
            </a:r>
            <a:endParaRPr lang="en-US" dirty="0"/>
          </a:p>
        </p:txBody>
      </p:sp>
      <p:sp>
        <p:nvSpPr>
          <p:cNvPr id="3" name="Content Placeholder 2"/>
          <p:cNvSpPr>
            <a:spLocks noGrp="1"/>
          </p:cNvSpPr>
          <p:nvPr>
            <p:ph sz="quarter" idx="1"/>
          </p:nvPr>
        </p:nvSpPr>
        <p:spPr/>
        <p:txBody>
          <a:bodyPr>
            <a:normAutofit fontScale="92500"/>
          </a:bodyPr>
          <a:lstStyle/>
          <a:p>
            <a:endParaRPr lang="en-US" dirty="0"/>
          </a:p>
          <a:p>
            <a:pPr algn="just"/>
            <a:r>
              <a:rPr lang="en-US" dirty="0" smtClean="0"/>
              <a:t>One </a:t>
            </a:r>
            <a:r>
              <a:rPr lang="en-US" dirty="0"/>
              <a:t>way malicious individuals or criminals (e.g., hackers) target individuals and organizations to gain access to personal information is through emails containing malicious </a:t>
            </a:r>
            <a:r>
              <a:rPr lang="en-US" dirty="0" smtClean="0"/>
              <a:t>code this </a:t>
            </a:r>
            <a:r>
              <a:rPr lang="en-US" dirty="0"/>
              <a:t>is referred to as phishing. Once infected emails are opened, the user’s machine can be compromised. </a:t>
            </a:r>
          </a:p>
          <a:p>
            <a:pPr algn="just"/>
            <a:endParaRPr lang="en-US" dirty="0"/>
          </a:p>
          <a:p>
            <a:pPr marL="0" indent="0" algn="just">
              <a:buNone/>
            </a:pPr>
            <a:r>
              <a:rPr lang="en-US" b="1" dirty="0"/>
              <a:t>Mitigation</a:t>
            </a:r>
            <a:r>
              <a:rPr lang="en-US" dirty="0"/>
              <a:t>: </a:t>
            </a:r>
            <a:endParaRPr lang="en-US" dirty="0" smtClean="0"/>
          </a:p>
          <a:p>
            <a:pPr marL="0" indent="0" algn="just">
              <a:buNone/>
            </a:pPr>
            <a:endParaRPr lang="en-US" dirty="0" smtClean="0"/>
          </a:p>
          <a:p>
            <a:pPr algn="just"/>
            <a:r>
              <a:rPr lang="en-US" dirty="0" smtClean="0"/>
              <a:t>To </a:t>
            </a:r>
            <a:r>
              <a:rPr lang="en-US" dirty="0"/>
              <a:t>reduce vulnerability to phishing and other e-mail security scams, organizations should install professional enterprise-level e-mail security software. </a:t>
            </a:r>
            <a:endParaRPr lang="en-US" dirty="0" smtClean="0"/>
          </a:p>
          <a:p>
            <a:endParaRPr lang="en-US" dirty="0"/>
          </a:p>
        </p:txBody>
      </p:sp>
    </p:spTree>
    <p:extLst>
      <p:ext uri="{BB962C8B-B14F-4D97-AF65-F5344CB8AC3E}">
        <p14:creationId xmlns:p14="http://schemas.microsoft.com/office/powerpoint/2010/main" val="247666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828800"/>
            <a:ext cx="5410200" cy="3725863"/>
          </a:xfrm>
          <a:prstGeom prst="rect">
            <a:avLst/>
          </a:prstGeom>
          <a:noFill/>
          <a:ln>
            <a:noFill/>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19995917"/>
              </p:ext>
            </p:extLst>
          </p:nvPr>
        </p:nvGraphicFramePr>
        <p:xfrm>
          <a:off x="1466850" y="590550"/>
          <a:ext cx="6210300" cy="1238250"/>
        </p:xfrm>
        <a:graphic>
          <a:graphicData uri="http://schemas.openxmlformats.org/presentationml/2006/ole">
            <mc:AlternateContent xmlns:mc="http://schemas.openxmlformats.org/markup-compatibility/2006">
              <mc:Choice xmlns:v="urn:schemas-microsoft-com:vml" Requires="v">
                <p:oleObj spid="_x0000_s2059" name="SmartDraw" r:id="rId4" imgW="13205085" imgH="1786738" progId="SmartDraw.2">
                  <p:embed/>
                </p:oleObj>
              </mc:Choice>
              <mc:Fallback>
                <p:oleObj name="SmartDraw" r:id="rId4" imgW="13205085" imgH="1786738" progId="SmartDraw.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850" y="590550"/>
                        <a:ext cx="6210300"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597727" y="5867400"/>
            <a:ext cx="4724400" cy="338554"/>
          </a:xfrm>
          <a:prstGeom prst="rect">
            <a:avLst/>
          </a:prstGeom>
          <a:noFill/>
        </p:spPr>
        <p:txBody>
          <a:bodyPr wrap="square" rtlCol="0">
            <a:spAutoFit/>
          </a:bodyPr>
          <a:lstStyle/>
          <a:p>
            <a:pPr algn="ctr"/>
            <a:r>
              <a:rPr lang="en-US" sz="1600" dirty="0" smtClean="0"/>
              <a:t>Figure I.  Stages in Spear Phishing Attacks</a:t>
            </a:r>
            <a:endParaRPr lang="en-US" sz="1600" dirty="0"/>
          </a:p>
        </p:txBody>
      </p:sp>
    </p:spTree>
    <p:extLst>
      <p:ext uri="{BB962C8B-B14F-4D97-AF65-F5344CB8AC3E}">
        <p14:creationId xmlns:p14="http://schemas.microsoft.com/office/powerpoint/2010/main" val="227212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Phishing and Targeted Attacks </a:t>
            </a:r>
            <a:br>
              <a:rPr lang="en-US" dirty="0"/>
            </a:br>
            <a:r>
              <a:rPr lang="en-US" dirty="0"/>
              <a:t>(“Spear Phishing”)</a:t>
            </a:r>
          </a:p>
        </p:txBody>
      </p:sp>
      <p:sp>
        <p:nvSpPr>
          <p:cNvPr id="3" name="Content Placeholder 2"/>
          <p:cNvSpPr>
            <a:spLocks noGrp="1"/>
          </p:cNvSpPr>
          <p:nvPr>
            <p:ph sz="quarter" idx="1"/>
          </p:nvPr>
        </p:nvSpPr>
        <p:spPr/>
        <p:txBody>
          <a:bodyPr/>
          <a:lstStyle/>
          <a:p>
            <a:pPr algn="just"/>
            <a:endParaRPr lang="en-US" sz="2400" dirty="0" smtClean="0"/>
          </a:p>
          <a:p>
            <a:pPr algn="just"/>
            <a:r>
              <a:rPr lang="en-US" sz="2400" dirty="0" smtClean="0"/>
              <a:t>It </a:t>
            </a:r>
            <a:r>
              <a:rPr lang="en-US" sz="2400" dirty="0"/>
              <a:t>is recommended that this software check both incoming and outgoing messages to ensure that spam messages are not being transmitted if a system becomes compromised. </a:t>
            </a:r>
            <a:endParaRPr lang="en-US" sz="2400" dirty="0" smtClean="0"/>
          </a:p>
          <a:p>
            <a:pPr algn="just"/>
            <a:endParaRPr lang="en-US" sz="2400" dirty="0"/>
          </a:p>
          <a:p>
            <a:pPr algn="just"/>
            <a:r>
              <a:rPr lang="en-US" sz="2400" dirty="0"/>
              <a:t>In addition, organizations should provide regular internet security training to staff to ensure user-awareness about e-mail scams. 	</a:t>
            </a:r>
          </a:p>
          <a:p>
            <a:endParaRPr lang="en-US" dirty="0"/>
          </a:p>
        </p:txBody>
      </p:sp>
    </p:spTree>
    <p:extLst>
      <p:ext uri="{BB962C8B-B14F-4D97-AF65-F5344CB8AC3E}">
        <p14:creationId xmlns:p14="http://schemas.microsoft.com/office/powerpoint/2010/main" val="3325405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151</TotalTime>
  <Words>2033</Words>
  <Application>Microsoft Office PowerPoint</Application>
  <PresentationFormat>On-screen Show (4:3)</PresentationFormat>
  <Paragraphs>223</Paragraphs>
  <Slides>40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Origin</vt:lpstr>
      <vt:lpstr>SmartDraw</vt:lpstr>
      <vt:lpstr>Data Privacy Attacks</vt:lpstr>
      <vt:lpstr>Introduction</vt:lpstr>
      <vt:lpstr>Technical Threats</vt:lpstr>
      <vt:lpstr>Non-existent Security Architecture</vt:lpstr>
      <vt:lpstr>Non-existent Security Architecture</vt:lpstr>
      <vt:lpstr>Un-patched Client Side Software and Applications</vt:lpstr>
      <vt:lpstr>Phishing and Targeted Attacks  (“Spear Phishing”)</vt:lpstr>
      <vt:lpstr>PowerPoint Presentation</vt:lpstr>
      <vt:lpstr>Phishing and Targeted Attacks  (“Spear Phishing”)</vt:lpstr>
      <vt:lpstr>Internet Websites</vt:lpstr>
      <vt:lpstr>Poor Configuration Management</vt:lpstr>
      <vt:lpstr>Poor Configuration Management</vt:lpstr>
      <vt:lpstr>Mobile Devices</vt:lpstr>
      <vt:lpstr>Mobile Devices</vt:lpstr>
      <vt:lpstr>Cloud Computing</vt:lpstr>
      <vt:lpstr>Cloud Computing</vt:lpstr>
      <vt:lpstr>Removable media</vt:lpstr>
      <vt:lpstr>Removable media</vt:lpstr>
      <vt:lpstr>Botnets</vt:lpstr>
      <vt:lpstr>PowerPoint Presentation</vt:lpstr>
      <vt:lpstr>Botnets</vt:lpstr>
      <vt:lpstr>Zero-day Attacks</vt:lpstr>
      <vt:lpstr>PowerPoint Presentation</vt:lpstr>
      <vt:lpstr>PowerPoint Presentation</vt:lpstr>
      <vt:lpstr>Zero-day Attacks</vt:lpstr>
      <vt:lpstr>Non-technical Cyber Security Threats to Information Systems</vt:lpstr>
      <vt:lpstr>Insider Threats</vt:lpstr>
      <vt:lpstr>Insider Threats</vt:lpstr>
      <vt:lpstr>Poor Passwords</vt:lpstr>
      <vt:lpstr>Poor Passwords</vt:lpstr>
      <vt:lpstr>Physical Security</vt:lpstr>
      <vt:lpstr>Physical Security</vt:lpstr>
      <vt:lpstr>Insufficient Backup and Recovery</vt:lpstr>
      <vt:lpstr>Insufficient Backup and Recovery</vt:lpstr>
      <vt:lpstr>Improper Destruction</vt:lpstr>
      <vt:lpstr>Improper Destruction</vt:lpstr>
      <vt:lpstr>Social Media</vt:lpstr>
      <vt:lpstr>Social Media</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 Attacks</dc:title>
  <dc:creator>AAKANKSHA</dc:creator>
  <cp:lastModifiedBy>AAKANKSHA</cp:lastModifiedBy>
  <cp:revision>18</cp:revision>
  <dcterms:created xsi:type="dcterms:W3CDTF">2016-08-04T08:31:12Z</dcterms:created>
  <dcterms:modified xsi:type="dcterms:W3CDTF">2016-08-15T05:01:46Z</dcterms:modified>
</cp:coreProperties>
</file>