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72" r:id="rId5"/>
    <p:sldId id="270" r:id="rId6"/>
    <p:sldId id="269" r:id="rId7"/>
    <p:sldId id="268" r:id="rId8"/>
    <p:sldId id="267" r:id="rId9"/>
    <p:sldId id="266" r:id="rId10"/>
    <p:sldId id="265" r:id="rId11"/>
    <p:sldId id="273" r:id="rId12"/>
    <p:sldId id="264" r:id="rId13"/>
    <p:sldId id="263" r:id="rId14"/>
    <p:sldId id="262" r:id="rId15"/>
    <p:sldId id="258"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p:cViewPr varScale="1">
        <p:scale>
          <a:sx n="69" d="100"/>
          <a:sy n="69" d="100"/>
        </p:scale>
        <p:origin x="-147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B09C692-E112-4892-B0F0-05F04868B23F}" type="datetimeFigureOut">
              <a:rPr lang="en-US" smtClean="0"/>
              <a:t>8/15/2016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CB0191B9-EF11-4CA6-A132-B398E5FE09B2}"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09C692-E112-4892-B0F0-05F04868B23F}"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191B9-EF11-4CA6-A132-B398E5FE09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09C692-E112-4892-B0F0-05F04868B23F}"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191B9-EF11-4CA6-A132-B398E5FE09B2}"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B09C692-E112-4892-B0F0-05F04868B23F}"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191B9-EF11-4CA6-A132-B398E5FE09B2}"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B09C692-E112-4892-B0F0-05F04868B23F}" type="datetimeFigureOut">
              <a:rPr lang="en-US" smtClean="0"/>
              <a:t>8/15/2016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CB0191B9-EF11-4CA6-A132-B398E5FE09B2}"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B09C692-E112-4892-B0F0-05F04868B23F}"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191B9-EF11-4CA6-A132-B398E5FE09B2}"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B09C692-E112-4892-B0F0-05F04868B23F}" type="datetimeFigureOut">
              <a:rPr lang="en-US" smtClean="0"/>
              <a:t>8/15/2016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0191B9-EF11-4CA6-A132-B398E5FE09B2}"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B09C692-E112-4892-B0F0-05F04868B23F}" type="datetimeFigureOut">
              <a:rPr lang="en-US" smtClean="0"/>
              <a:t>8/15/2016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0191B9-EF11-4CA6-A132-B398E5FE09B2}"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9C692-E112-4892-B0F0-05F04868B23F}" type="datetimeFigureOut">
              <a:rPr lang="en-US" smtClean="0"/>
              <a:t>8/15/2016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0191B9-EF11-4CA6-A132-B398E5FE09B2}"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B09C692-E112-4892-B0F0-05F04868B23F}"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191B9-EF11-4CA6-A132-B398E5FE09B2}"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B09C692-E112-4892-B0F0-05F04868B23F}"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191B9-EF11-4CA6-A132-B398E5FE09B2}"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B09C692-E112-4892-B0F0-05F04868B23F}" type="datetimeFigureOut">
              <a:rPr lang="en-US" smtClean="0"/>
              <a:t>8/15/2016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CB0191B9-EF11-4CA6-A132-B398E5FE09B2}"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pcpd.org.hk/"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b="1" dirty="0" smtClean="0"/>
              <a:t>Data Privacy Fundamentals</a:t>
            </a:r>
            <a:endParaRPr lang="en-US" sz="3600"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22579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Protection Laws</a:t>
            </a:r>
          </a:p>
        </p:txBody>
      </p:sp>
      <p:sp>
        <p:nvSpPr>
          <p:cNvPr id="3" name="Content Placeholder 2"/>
          <p:cNvSpPr>
            <a:spLocks noGrp="1"/>
          </p:cNvSpPr>
          <p:nvPr>
            <p:ph sz="quarter" idx="1"/>
          </p:nvPr>
        </p:nvSpPr>
        <p:spPr/>
        <p:txBody>
          <a:bodyPr>
            <a:normAutofit/>
          </a:bodyPr>
          <a:lstStyle/>
          <a:p>
            <a:pPr algn="just"/>
            <a:r>
              <a:rPr lang="en-US" sz="2400" dirty="0"/>
              <a:t>Data protection law has become not only a vehicle for protecting citizens and consumers, it has became a gateway to trade. </a:t>
            </a:r>
            <a:endParaRPr lang="en-US" sz="2400" dirty="0" smtClean="0"/>
          </a:p>
          <a:p>
            <a:pPr algn="just"/>
            <a:endParaRPr lang="en-US" sz="2400" dirty="0"/>
          </a:p>
          <a:p>
            <a:pPr algn="just"/>
            <a:r>
              <a:rPr lang="en-US" sz="2400" dirty="0"/>
              <a:t>The OECD Guidelines on the Protection of Privacy, first agreed in 1980 and revised in 2013, were the pioneer in establishing the data protection principles, adopted by many countries in their legislation. </a:t>
            </a:r>
          </a:p>
          <a:p>
            <a:pPr algn="just"/>
            <a:endParaRPr lang="en-US" sz="2400" dirty="0" smtClean="0"/>
          </a:p>
          <a:p>
            <a:pPr algn="just"/>
            <a:r>
              <a:rPr lang="en-US" sz="2400" dirty="0"/>
              <a:t>The EU's 1995 Directive </a:t>
            </a:r>
            <a:r>
              <a:rPr lang="en-US" sz="2400" dirty="0" smtClean="0"/>
              <a:t>standardized </a:t>
            </a:r>
            <a:r>
              <a:rPr lang="en-US" sz="2400" dirty="0"/>
              <a:t>laws to some extent across European Union member states, partly to enable trade within the European market. </a:t>
            </a:r>
            <a:endParaRPr lang="en-US" sz="2400" dirty="0" smtClean="0"/>
          </a:p>
        </p:txBody>
      </p:sp>
    </p:spTree>
    <p:extLst>
      <p:ext uri="{BB962C8B-B14F-4D97-AF65-F5344CB8AC3E}">
        <p14:creationId xmlns:p14="http://schemas.microsoft.com/office/powerpoint/2010/main" val="81713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Data Protection Act </a:t>
            </a:r>
            <a:r>
              <a:rPr lang="en-US" dirty="0" smtClean="0"/>
              <a:t>Principles</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algn="just">
              <a:buNone/>
            </a:pPr>
            <a:r>
              <a:rPr lang="en-US" sz="2400" dirty="0"/>
              <a:t>The Data Protection Act is the law that protects us against illegal and inappropriate use of our personal information without our consent, and  the same applies to us using the information of others</a:t>
            </a:r>
          </a:p>
          <a:p>
            <a:pPr marL="0" indent="0" algn="just">
              <a:buNone/>
            </a:pPr>
            <a:endParaRPr lang="en-US" sz="2400" dirty="0" smtClean="0"/>
          </a:p>
          <a:p>
            <a:pPr marL="0" indent="0" algn="just">
              <a:buNone/>
            </a:pPr>
            <a:r>
              <a:rPr lang="en-US" sz="2400" dirty="0" smtClean="0"/>
              <a:t>Anyone </a:t>
            </a:r>
            <a:r>
              <a:rPr lang="en-US" sz="2400" dirty="0"/>
              <a:t>who processes personal information must comply with eight principles of the Data Protection Act, which make sure that personal information is:</a:t>
            </a:r>
          </a:p>
          <a:p>
            <a:pPr marL="0" indent="0" algn="just">
              <a:buNone/>
            </a:pPr>
            <a:endParaRPr lang="en-US" sz="2400" dirty="0"/>
          </a:p>
          <a:p>
            <a:pPr algn="just"/>
            <a:r>
              <a:rPr lang="en-US" sz="2400" dirty="0"/>
              <a:t>Fairly and lawfully processed </a:t>
            </a:r>
          </a:p>
          <a:p>
            <a:pPr algn="just"/>
            <a:r>
              <a:rPr lang="en-US" sz="2400" dirty="0"/>
              <a:t>Processed for limited purposes </a:t>
            </a:r>
          </a:p>
          <a:p>
            <a:pPr algn="just"/>
            <a:r>
              <a:rPr lang="en-US" sz="2400" dirty="0"/>
              <a:t>Adequate, relevant and not excessive </a:t>
            </a:r>
          </a:p>
          <a:p>
            <a:pPr algn="just"/>
            <a:r>
              <a:rPr lang="en-US" sz="2400" dirty="0"/>
              <a:t>Accurate and up to date </a:t>
            </a:r>
          </a:p>
          <a:p>
            <a:pPr algn="just"/>
            <a:r>
              <a:rPr lang="en-US" sz="2400" dirty="0"/>
              <a:t>Not kept for longer than is necessary </a:t>
            </a:r>
          </a:p>
          <a:p>
            <a:pPr algn="just"/>
            <a:r>
              <a:rPr lang="en-US" sz="2400" dirty="0"/>
              <a:t>Processed in line with your rights </a:t>
            </a:r>
          </a:p>
          <a:p>
            <a:pPr algn="just"/>
            <a:r>
              <a:rPr lang="en-US" sz="2400" dirty="0"/>
              <a:t>Secure  </a:t>
            </a:r>
          </a:p>
          <a:p>
            <a:pPr algn="just"/>
            <a:r>
              <a:rPr lang="en-US" sz="2400" dirty="0"/>
              <a:t>Not transferred to other countries without adequate protection</a:t>
            </a:r>
          </a:p>
          <a:p>
            <a:pPr algn="just"/>
            <a:endParaRPr lang="en-US" dirty="0"/>
          </a:p>
        </p:txBody>
      </p:sp>
    </p:spTree>
    <p:extLst>
      <p:ext uri="{BB962C8B-B14F-4D97-AF65-F5344CB8AC3E}">
        <p14:creationId xmlns:p14="http://schemas.microsoft.com/office/powerpoint/2010/main" val="2819641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State of Data Privacy in </a:t>
            </a:r>
            <a:r>
              <a:rPr lang="en-US" dirty="0" smtClean="0"/>
              <a:t>2015</a:t>
            </a:r>
            <a:endParaRPr lang="en-US" dirty="0"/>
          </a:p>
        </p:txBody>
      </p:sp>
      <p:sp>
        <p:nvSpPr>
          <p:cNvPr id="3" name="Content Placeholder 2"/>
          <p:cNvSpPr>
            <a:spLocks noGrp="1"/>
          </p:cNvSpPr>
          <p:nvPr>
            <p:ph sz="quarter" idx="1"/>
          </p:nvPr>
        </p:nvSpPr>
        <p:spPr>
          <a:xfrm>
            <a:off x="457200" y="1447800"/>
            <a:ext cx="8229600" cy="4937760"/>
          </a:xfrm>
        </p:spPr>
        <p:txBody>
          <a:bodyPr/>
          <a:lstStyle/>
          <a:p>
            <a:pPr algn="just"/>
            <a:r>
              <a:rPr lang="en-US" dirty="0"/>
              <a:t>According to a recent survey by Dimensional Research, 93% of businesses are challenged by data privacy. </a:t>
            </a:r>
            <a:endParaRPr lang="en-US" dirty="0" smtClean="0"/>
          </a:p>
          <a:p>
            <a:pPr marL="0" indent="0">
              <a:buNone/>
            </a:pPr>
            <a:endParaRPr lang="en-US" dirty="0" smtClean="0"/>
          </a:p>
          <a:p>
            <a:r>
              <a:rPr lang="en-US" dirty="0" smtClean="0"/>
              <a:t>It </a:t>
            </a:r>
            <a:r>
              <a:rPr lang="en-US" dirty="0"/>
              <a:t>estimated that by 2018</a:t>
            </a:r>
            <a:r>
              <a:rPr lang="en-US" dirty="0" smtClean="0"/>
              <a:t>, </a:t>
            </a:r>
            <a:r>
              <a:rPr lang="en-US" dirty="0"/>
              <a:t>more than 9 billion U.S. dollars will be lost due to payment card fraud, 6.4 </a:t>
            </a:r>
            <a:r>
              <a:rPr lang="en-US" dirty="0" smtClean="0"/>
              <a:t>billion due </a:t>
            </a:r>
            <a:r>
              <a:rPr lang="en-US" dirty="0"/>
              <a:t>to CNP (card not present) </a:t>
            </a:r>
            <a:r>
              <a:rPr lang="en-US" dirty="0" smtClean="0"/>
              <a:t>transactions</a:t>
            </a:r>
            <a:r>
              <a:rPr lang="en-US" dirty="0"/>
              <a:t>.</a:t>
            </a:r>
          </a:p>
          <a:p>
            <a:endParaRPr lang="en-US" dirty="0"/>
          </a:p>
        </p:txBody>
      </p:sp>
    </p:spTree>
    <p:extLst>
      <p:ext uri="{BB962C8B-B14F-4D97-AF65-F5344CB8AC3E}">
        <p14:creationId xmlns:p14="http://schemas.microsoft.com/office/powerpoint/2010/main" val="254575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5715000"/>
            <a:ext cx="6172200" cy="338554"/>
          </a:xfrm>
          <a:prstGeom prst="rect">
            <a:avLst/>
          </a:prstGeom>
          <a:noFill/>
        </p:spPr>
        <p:txBody>
          <a:bodyPr wrap="square" rtlCol="0">
            <a:spAutoFit/>
          </a:bodyPr>
          <a:lstStyle/>
          <a:p>
            <a:pPr algn="ctr"/>
            <a:r>
              <a:rPr lang="en-US" sz="1600" dirty="0" smtClean="0"/>
              <a:t>Figure 1. Smartphone vs. Other cell owners on mobile data security [2]</a:t>
            </a:r>
            <a:endParaRPr lang="en-US" sz="1600" dirty="0"/>
          </a:p>
        </p:txBody>
      </p:sp>
      <p:pic>
        <p:nvPicPr>
          <p:cNvPr id="1026" name="Picture 2" descr="E:\PhD\Data Privacy\Diagrams\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447800"/>
            <a:ext cx="8534400" cy="3666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241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5545723"/>
            <a:ext cx="6172200" cy="338554"/>
          </a:xfrm>
          <a:prstGeom prst="rect">
            <a:avLst/>
          </a:prstGeom>
          <a:noFill/>
        </p:spPr>
        <p:txBody>
          <a:bodyPr wrap="square" rtlCol="0">
            <a:spAutoFit/>
          </a:bodyPr>
          <a:lstStyle/>
          <a:p>
            <a:pPr algn="ctr"/>
            <a:r>
              <a:rPr lang="en-US" sz="1600" dirty="0" smtClean="0"/>
              <a:t>Figure 1I.  Percentage data protection risk on regulated data [3]</a:t>
            </a:r>
            <a:endParaRPr lang="en-US" sz="1600" dirty="0"/>
          </a:p>
        </p:txBody>
      </p:sp>
      <p:pic>
        <p:nvPicPr>
          <p:cNvPr id="2050" name="Picture 2" descr="E:\PhD\Data Privacy\Diagrams\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82" y="1122218"/>
            <a:ext cx="8508236" cy="429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876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State of Data Privacy in 2015</a:t>
            </a:r>
          </a:p>
        </p:txBody>
      </p:sp>
      <p:sp>
        <p:nvSpPr>
          <p:cNvPr id="3" name="Content Placeholder 2"/>
          <p:cNvSpPr>
            <a:spLocks noGrp="1"/>
          </p:cNvSpPr>
          <p:nvPr>
            <p:ph sz="quarter" idx="1"/>
          </p:nvPr>
        </p:nvSpPr>
        <p:spPr>
          <a:xfrm>
            <a:off x="457200" y="1600200"/>
            <a:ext cx="8229600" cy="4937760"/>
          </a:xfrm>
        </p:spPr>
        <p:txBody>
          <a:bodyPr>
            <a:normAutofit/>
          </a:bodyPr>
          <a:lstStyle/>
          <a:p>
            <a:pPr algn="just"/>
            <a:r>
              <a:rPr lang="en-US" sz="2400" dirty="0"/>
              <a:t>Another increasing worry in the online medium is malicious use of personal information intended to humiliate, </a:t>
            </a:r>
            <a:r>
              <a:rPr lang="en-US" sz="2400" dirty="0" smtClean="0"/>
              <a:t>harass or </a:t>
            </a:r>
            <a:r>
              <a:rPr lang="en-US" sz="2400" dirty="0"/>
              <a:t>in other ways damage someone’s reputation. </a:t>
            </a:r>
            <a:endParaRPr lang="en-US" sz="2400" dirty="0" smtClean="0"/>
          </a:p>
          <a:p>
            <a:pPr algn="just"/>
            <a:endParaRPr lang="en-US" sz="2400" dirty="0" smtClean="0"/>
          </a:p>
          <a:p>
            <a:pPr algn="just"/>
            <a:r>
              <a:rPr lang="en-US" sz="2400" dirty="0" smtClean="0"/>
              <a:t>Especially </a:t>
            </a:r>
            <a:r>
              <a:rPr lang="en-US" sz="2400" dirty="0"/>
              <a:t>among youth, internet bullying is one of the biggest </a:t>
            </a:r>
            <a:r>
              <a:rPr lang="en-US" sz="2400" dirty="0" smtClean="0"/>
              <a:t>fear parents </a:t>
            </a:r>
            <a:r>
              <a:rPr lang="en-US" sz="2400" dirty="0"/>
              <a:t>have when it comes to their children’s online safety.</a:t>
            </a:r>
          </a:p>
        </p:txBody>
      </p:sp>
    </p:spTree>
    <p:extLst>
      <p:ext uri="{BB962C8B-B14F-4D97-AF65-F5344CB8AC3E}">
        <p14:creationId xmlns:p14="http://schemas.microsoft.com/office/powerpoint/2010/main" val="344979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8781146"/>
              </p:ext>
            </p:extLst>
          </p:nvPr>
        </p:nvGraphicFramePr>
        <p:xfrm>
          <a:off x="762000" y="1371600"/>
          <a:ext cx="7696201" cy="2926080"/>
        </p:xfrm>
        <a:graphic>
          <a:graphicData uri="http://schemas.openxmlformats.org/drawingml/2006/table">
            <a:tbl>
              <a:tblPr firstRow="1" bandRow="1">
                <a:tableStyleId>{2D5ABB26-0587-4C30-8999-92F81FD0307C}</a:tableStyleId>
              </a:tblPr>
              <a:tblGrid>
                <a:gridCol w="457200"/>
                <a:gridCol w="7239001"/>
              </a:tblGrid>
              <a:tr h="628650">
                <a:tc>
                  <a:txBody>
                    <a:bodyPr/>
                    <a:lstStyle/>
                    <a:p>
                      <a:pPr algn="l"/>
                      <a:r>
                        <a:rPr lang="en-US" sz="14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a:txBody>
                  <a:tcPr/>
                </a:tc>
                <a:tc>
                  <a:txBody>
                    <a:bodyPr/>
                    <a:lstStyle/>
                    <a:p>
                      <a:pPr algn="just"/>
                      <a:r>
                        <a:rPr lang="en-US" sz="1400" dirty="0" smtClean="0">
                          <a:latin typeface="Times New Roman" pitchFamily="18" charset="0"/>
                          <a:cs typeface="Times New Roman" pitchFamily="18" charset="0"/>
                        </a:rPr>
                        <a:t>Data Protection Principles</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in the Personal Data</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(Privacy) Ordinance</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from the Privacy</a:t>
                      </a:r>
                    </a:p>
                    <a:p>
                      <a:pPr algn="just"/>
                      <a:r>
                        <a:rPr lang="en-US" sz="1400" dirty="0" smtClean="0">
                          <a:latin typeface="Times New Roman" pitchFamily="18" charset="0"/>
                          <a:cs typeface="Times New Roman" pitchFamily="18" charset="0"/>
                        </a:rPr>
                        <a:t>Commissioner’s perspective</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(2nd Edition),</a:t>
                      </a:r>
                      <a:r>
                        <a:rPr lang="en-US" sz="1400" baseline="0" dirty="0" smtClean="0">
                          <a:latin typeface="Times New Roman" pitchFamily="18" charset="0"/>
                          <a:cs typeface="Times New Roman" pitchFamily="18" charset="0"/>
                        </a:rPr>
                        <a:t> </a:t>
                      </a:r>
                      <a:r>
                        <a:rPr lang="en-US" sz="1400" baseline="0" dirty="0" err="1" smtClean="0">
                          <a:latin typeface="Times New Roman" pitchFamily="18" charset="0"/>
                          <a:cs typeface="Times New Roman" pitchFamily="18" charset="0"/>
                        </a:rPr>
                        <a:t>pdf</a:t>
                      </a:r>
                      <a:r>
                        <a:rPr lang="en-US" sz="1400" baseline="0" dirty="0" smtClean="0">
                          <a:latin typeface="Times New Roman" pitchFamily="18" charset="0"/>
                          <a:cs typeface="Times New Roman" pitchFamily="18" charset="0"/>
                        </a:rPr>
                        <a:t> available at: </a:t>
                      </a:r>
                      <a:r>
                        <a:rPr lang="en-US" sz="1400" baseline="0" dirty="0" smtClean="0">
                          <a:latin typeface="Times New Roman" pitchFamily="18" charset="0"/>
                          <a:cs typeface="Times New Roman" pitchFamily="18" charset="0"/>
                          <a:hlinkClick r:id="rId2"/>
                        </a:rPr>
                        <a:t>www.pcpd.org.hk</a:t>
                      </a:r>
                      <a:r>
                        <a:rPr lang="en-US" sz="1400" baseline="0" dirty="0" smtClean="0">
                          <a:latin typeface="Times New Roman" pitchFamily="18" charset="0"/>
                          <a:cs typeface="Times New Roman" pitchFamily="18" charset="0"/>
                        </a:rPr>
                        <a:t>. Last accessed August , 2016.</a:t>
                      </a:r>
                      <a:endParaRPr lang="en-US" sz="1400" dirty="0">
                        <a:latin typeface="Times New Roman" pitchFamily="18" charset="0"/>
                        <a:cs typeface="Times New Roman" pitchFamily="18" charset="0"/>
                      </a:endParaRPr>
                    </a:p>
                  </a:txBody>
                  <a:tcPr/>
                </a:tc>
              </a:tr>
              <a:tr h="628650">
                <a:tc>
                  <a:txBody>
                    <a:bodyPr/>
                    <a:lstStyle/>
                    <a:p>
                      <a:pPr algn="l"/>
                      <a:r>
                        <a:rPr lang="en-US" sz="1400" dirty="0" smtClean="0">
                          <a:latin typeface="Times New Roman" pitchFamily="18" charset="0"/>
                          <a:cs typeface="Times New Roman" pitchFamily="18" charset="0"/>
                        </a:rPr>
                        <a:t>[2]</a:t>
                      </a:r>
                      <a:endParaRPr lang="en-US" sz="1400" dirty="0">
                        <a:latin typeface="Times New Roman" pitchFamily="18" charset="0"/>
                        <a:cs typeface="Times New Roman" pitchFamily="18" charset="0"/>
                      </a:endParaRPr>
                    </a:p>
                  </a:txBody>
                  <a:tcPr/>
                </a:tc>
                <a:tc>
                  <a:txBody>
                    <a:bodyPr/>
                    <a:lstStyle/>
                    <a:p>
                      <a:pPr algn="l"/>
                      <a:r>
                        <a:rPr lang="en-US" sz="1400" dirty="0" smtClean="0">
                          <a:latin typeface="Times New Roman" pitchFamily="18" charset="0"/>
                          <a:cs typeface="Times New Roman" pitchFamily="18" charset="0"/>
                        </a:rPr>
                        <a:t>Pew Research Center, Anonymity, Privacy, and Security Online, </a:t>
                      </a:r>
                      <a:r>
                        <a:rPr lang="en-US" sz="1400" baseline="0" dirty="0" smtClean="0">
                          <a:latin typeface="Times New Roman" pitchFamily="18" charset="0"/>
                          <a:cs typeface="Times New Roman" pitchFamily="18" charset="0"/>
                        </a:rPr>
                        <a:t>available at: http://www.pewinternet.org/2013/09/05/anonymity-privacy-and-security-online/.  Last accessed August , 2016.</a:t>
                      </a:r>
                      <a:endParaRPr lang="en-US" sz="1400" dirty="0">
                        <a:latin typeface="Times New Roman" pitchFamily="18" charset="0"/>
                        <a:cs typeface="Times New Roman" pitchFamily="18" charset="0"/>
                      </a:endParaRPr>
                    </a:p>
                  </a:txBody>
                  <a:tcPr/>
                </a:tc>
              </a:tr>
              <a:tr h="628650">
                <a:tc>
                  <a:txBody>
                    <a:bodyPr/>
                    <a:lstStyle/>
                    <a:p>
                      <a:pPr algn="l"/>
                      <a:r>
                        <a:rPr lang="en-US" sz="1400" dirty="0" smtClean="0">
                          <a:latin typeface="Times New Roman" pitchFamily="18" charset="0"/>
                          <a:cs typeface="Times New Roman" pitchFamily="18" charset="0"/>
                        </a:rPr>
                        <a:t>[3]</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Survey,</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Mobile, cloud computing are source of most healthcare security worries, </a:t>
                      </a:r>
                      <a:r>
                        <a:rPr lang="en-US" sz="1400" baseline="0" dirty="0" smtClean="0">
                          <a:latin typeface="Times New Roman" pitchFamily="18" charset="0"/>
                          <a:cs typeface="Times New Roman" pitchFamily="18" charset="0"/>
                        </a:rPr>
                        <a:t>available at: http://mobihealthnews.com/23519/survey-mobile-cloud-computing-are-source-of-most-healthcare-security-worries/.  Last accessed August , 2016.</a:t>
                      </a:r>
                      <a:endParaRPr lang="en-US" sz="1400" dirty="0" smtClean="0">
                        <a:latin typeface="Times New Roman" pitchFamily="18" charset="0"/>
                        <a:cs typeface="Times New Roman" pitchFamily="18" charset="0"/>
                      </a:endParaRPr>
                    </a:p>
                  </a:txBody>
                  <a:tcPr/>
                </a:tc>
              </a:tr>
              <a:tr h="628650">
                <a:tc>
                  <a:txBody>
                    <a:bodyPr/>
                    <a:lstStyle/>
                    <a:p>
                      <a:pPr algn="l"/>
                      <a:r>
                        <a:rPr lang="en-US" sz="1400" dirty="0" smtClean="0">
                          <a:latin typeface="Times New Roman" pitchFamily="18" charset="0"/>
                          <a:cs typeface="Times New Roman" pitchFamily="18" charset="0"/>
                        </a:rPr>
                        <a:t>[4]</a:t>
                      </a:r>
                      <a:endParaRPr lang="en-US" sz="14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cs typeface="Times New Roman" pitchFamily="18" charset="0"/>
                        </a:rPr>
                        <a:t>Statista</a:t>
                      </a:r>
                      <a:r>
                        <a:rPr lang="en-US" sz="1400" dirty="0" smtClean="0">
                          <a:latin typeface="Times New Roman" pitchFamily="18" charset="0"/>
                          <a:cs typeface="Times New Roman" pitchFamily="18" charset="0"/>
                        </a:rPr>
                        <a:t>, Online Privacy- Statistics and Facts, 2016, </a:t>
                      </a:r>
                      <a:r>
                        <a:rPr lang="en-US" sz="1400" baseline="0" dirty="0" smtClean="0">
                          <a:latin typeface="Times New Roman" pitchFamily="18" charset="0"/>
                          <a:cs typeface="Times New Roman" pitchFamily="18" charset="0"/>
                        </a:rPr>
                        <a:t>available at: http://www.statista.com/topics/2476/online-privacy/.  Last accessed August , 2016.</a:t>
                      </a:r>
                      <a:endParaRPr lang="en-US" sz="1400" dirty="0" smtClean="0">
                        <a:latin typeface="Times New Roman" pitchFamily="18" charset="0"/>
                        <a:cs typeface="Times New Roman" pitchFamily="18" charset="0"/>
                      </a:endParaRPr>
                    </a:p>
                    <a:p>
                      <a:pPr algn="l"/>
                      <a:endParaRPr lang="en-US" sz="1400" dirty="0">
                        <a:latin typeface="Times New Roman" pitchFamily="18" charset="0"/>
                        <a:cs typeface="Times New Roman" pitchFamily="18" charset="0"/>
                      </a:endParaRPr>
                    </a:p>
                  </a:txBody>
                  <a:tcPr/>
                </a:tc>
              </a:tr>
            </a:tbl>
          </a:graphicData>
        </a:graphic>
      </p:graphicFrame>
      <p:sp>
        <p:nvSpPr>
          <p:cNvPr id="5" name="TextBox 4"/>
          <p:cNvSpPr txBox="1"/>
          <p:nvPr/>
        </p:nvSpPr>
        <p:spPr>
          <a:xfrm>
            <a:off x="1219200" y="609600"/>
            <a:ext cx="6096000" cy="523220"/>
          </a:xfrm>
          <a:prstGeom prst="rect">
            <a:avLst/>
          </a:prstGeom>
          <a:noFill/>
        </p:spPr>
        <p:txBody>
          <a:bodyPr wrap="square" rtlCol="0">
            <a:spAutoFit/>
          </a:bodyPr>
          <a:lstStyle/>
          <a:p>
            <a:pPr algn="ctr"/>
            <a:r>
              <a:rPr lang="en-US" sz="2800" b="1" dirty="0" smtClean="0"/>
              <a:t>References</a:t>
            </a:r>
            <a:endParaRPr lang="en-US" sz="2800" b="1" dirty="0"/>
          </a:p>
        </p:txBody>
      </p:sp>
    </p:spTree>
    <p:extLst>
      <p:ext uri="{BB962C8B-B14F-4D97-AF65-F5344CB8AC3E}">
        <p14:creationId xmlns:p14="http://schemas.microsoft.com/office/powerpoint/2010/main" val="76721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What is Data Privacy?</a:t>
            </a:r>
            <a:endParaRPr lang="en-US" sz="2800" dirty="0"/>
          </a:p>
        </p:txBody>
      </p:sp>
      <p:sp>
        <p:nvSpPr>
          <p:cNvPr id="3" name="Content Placeholder 2"/>
          <p:cNvSpPr>
            <a:spLocks noGrp="1"/>
          </p:cNvSpPr>
          <p:nvPr>
            <p:ph sz="quarter" idx="1"/>
          </p:nvPr>
        </p:nvSpPr>
        <p:spPr/>
        <p:txBody>
          <a:bodyPr>
            <a:normAutofit/>
          </a:bodyPr>
          <a:lstStyle/>
          <a:p>
            <a:pPr algn="just"/>
            <a:r>
              <a:rPr lang="en-US" sz="2400" dirty="0" smtClean="0"/>
              <a:t>The aspect </a:t>
            </a:r>
            <a:r>
              <a:rPr lang="en-US" sz="2400" dirty="0"/>
              <a:t>of information technology (IT) that deals with the ability an organization or individual has to determine what data in a computer system can be shared with third parties</a:t>
            </a:r>
            <a:r>
              <a:rPr lang="en-US" sz="2400" dirty="0" smtClean="0"/>
              <a:t>.</a:t>
            </a:r>
          </a:p>
          <a:p>
            <a:pPr algn="just"/>
            <a:endParaRPr lang="en-US" sz="2400" dirty="0"/>
          </a:p>
          <a:p>
            <a:pPr algn="just"/>
            <a:r>
              <a:rPr lang="en-US" sz="2400" dirty="0" smtClean="0"/>
              <a:t>The </a:t>
            </a:r>
            <a:r>
              <a:rPr lang="en-US" sz="2400" dirty="0"/>
              <a:t>challenge of data privacy is to utilize data while protecting individual's privacy preferences and their personally identifiable information. </a:t>
            </a:r>
            <a:endParaRPr lang="en-US" sz="2400" dirty="0" smtClean="0"/>
          </a:p>
          <a:p>
            <a:pPr algn="just"/>
            <a:endParaRPr lang="en-US" sz="2400" dirty="0"/>
          </a:p>
          <a:p>
            <a:pPr algn="just"/>
            <a:r>
              <a:rPr lang="en-US" sz="2400" dirty="0" smtClean="0"/>
              <a:t>The </a:t>
            </a:r>
            <a:r>
              <a:rPr lang="en-US" sz="2400" dirty="0"/>
              <a:t>fields of computer security, data security and information security design and utilize software, hardware and human resources to address this issue. </a:t>
            </a:r>
            <a:endParaRPr lang="en-US" sz="2400" dirty="0" smtClean="0"/>
          </a:p>
          <a:p>
            <a:pPr algn="just"/>
            <a:endParaRPr lang="en-US" sz="2000" dirty="0" smtClean="0"/>
          </a:p>
        </p:txBody>
      </p:sp>
    </p:spTree>
    <p:extLst>
      <p:ext uri="{BB962C8B-B14F-4D97-AF65-F5344CB8AC3E}">
        <p14:creationId xmlns:p14="http://schemas.microsoft.com/office/powerpoint/2010/main" val="410307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sz="2400" dirty="0"/>
              <a:t>As the laws and regulations related to Privacy and Data Protection are constantly changing, it is important to keep abreast of any changes in the law and continually reassess compliance with data privacy and security regulations.</a:t>
            </a:r>
          </a:p>
          <a:p>
            <a:pPr algn="just"/>
            <a:endParaRPr lang="en-US" sz="2400" dirty="0" smtClean="0"/>
          </a:p>
          <a:p>
            <a:pPr algn="just"/>
            <a:r>
              <a:rPr lang="en-US" sz="2400" dirty="0" smtClean="0"/>
              <a:t>Privacy </a:t>
            </a:r>
            <a:r>
              <a:rPr lang="en-US" sz="2400" dirty="0"/>
              <a:t>concerns exist wherever personally identifiable information or other sensitive information is collected, stored, used, and finally destroyed or </a:t>
            </a:r>
            <a:r>
              <a:rPr lang="en-US" sz="2400" dirty="0" smtClean="0"/>
              <a:t>deleted in </a:t>
            </a:r>
            <a:r>
              <a:rPr lang="en-US" sz="2400" dirty="0"/>
              <a:t>digital form or otherwise. </a:t>
            </a:r>
            <a:endParaRPr lang="en-US" sz="2400" dirty="0" smtClean="0"/>
          </a:p>
          <a:p>
            <a:pPr algn="just"/>
            <a:endParaRPr lang="en-US" sz="2400" dirty="0"/>
          </a:p>
          <a:p>
            <a:pPr algn="just"/>
            <a:r>
              <a:rPr lang="en-US" sz="2400" dirty="0" smtClean="0"/>
              <a:t>Improper </a:t>
            </a:r>
            <a:r>
              <a:rPr lang="en-US" sz="2400" dirty="0"/>
              <a:t>or non-existent disclosure control can be the root cause for privacy issues. </a:t>
            </a:r>
          </a:p>
        </p:txBody>
      </p:sp>
      <p:sp>
        <p:nvSpPr>
          <p:cNvPr id="4" name="Title 1"/>
          <p:cNvSpPr>
            <a:spLocks noGrp="1"/>
          </p:cNvSpPr>
          <p:nvPr>
            <p:ph type="title"/>
          </p:nvPr>
        </p:nvSpPr>
        <p:spPr>
          <a:xfrm>
            <a:off x="457200" y="152400"/>
            <a:ext cx="8229600" cy="990600"/>
          </a:xfrm>
        </p:spPr>
        <p:txBody>
          <a:bodyPr>
            <a:normAutofit/>
          </a:bodyPr>
          <a:lstStyle/>
          <a:p>
            <a:pPr algn="ctr"/>
            <a:r>
              <a:rPr lang="en-US" sz="2800" dirty="0" smtClean="0"/>
              <a:t>What is Data Privacy?</a:t>
            </a:r>
            <a:endParaRPr lang="en-US" sz="2800" dirty="0"/>
          </a:p>
        </p:txBody>
      </p:sp>
    </p:spTree>
    <p:extLst>
      <p:ext uri="{BB962C8B-B14F-4D97-AF65-F5344CB8AC3E}">
        <p14:creationId xmlns:p14="http://schemas.microsoft.com/office/powerpoint/2010/main" val="122886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Autofit/>
          </a:bodyPr>
          <a:lstStyle/>
          <a:p>
            <a:pPr marL="0" indent="0" algn="just">
              <a:buNone/>
            </a:pPr>
            <a:r>
              <a:rPr lang="en-US" sz="2000" dirty="0"/>
              <a:t>Data privacy issues can arise in response to information from a wide range of sources, such as:</a:t>
            </a:r>
          </a:p>
          <a:p>
            <a:pPr algn="just"/>
            <a:endParaRPr lang="en-US" sz="2000" dirty="0"/>
          </a:p>
          <a:p>
            <a:pPr algn="just"/>
            <a:r>
              <a:rPr lang="en-US" sz="2000" dirty="0"/>
              <a:t>Healthcare records</a:t>
            </a:r>
          </a:p>
          <a:p>
            <a:pPr algn="just"/>
            <a:r>
              <a:rPr lang="en-US" sz="2000" dirty="0"/>
              <a:t>Criminal justice investigations and proceedings</a:t>
            </a:r>
          </a:p>
          <a:p>
            <a:pPr algn="just"/>
            <a:r>
              <a:rPr lang="en-US" sz="2000" dirty="0"/>
              <a:t>Financial institutions and transactions</a:t>
            </a:r>
          </a:p>
          <a:p>
            <a:pPr algn="just"/>
            <a:r>
              <a:rPr lang="en-US" sz="2000" dirty="0"/>
              <a:t>Biological traits, such as genetic material</a:t>
            </a:r>
          </a:p>
          <a:p>
            <a:pPr algn="just"/>
            <a:r>
              <a:rPr lang="en-US" sz="2000" dirty="0"/>
              <a:t>Residence and geographic records</a:t>
            </a:r>
          </a:p>
          <a:p>
            <a:pPr algn="just"/>
            <a:r>
              <a:rPr lang="en-US" sz="2000" dirty="0"/>
              <a:t>Ethnicity</a:t>
            </a:r>
          </a:p>
          <a:p>
            <a:pPr algn="just"/>
            <a:r>
              <a:rPr lang="en-US" sz="2000" dirty="0"/>
              <a:t>Privacy breach</a:t>
            </a:r>
          </a:p>
          <a:p>
            <a:pPr algn="just"/>
            <a:r>
              <a:rPr lang="en-US" sz="2000" dirty="0"/>
              <a:t>Location-based service and </a:t>
            </a:r>
            <a:r>
              <a:rPr lang="en-US" sz="2000" dirty="0" smtClean="0"/>
              <a:t>geo-location</a:t>
            </a:r>
            <a:endParaRPr lang="en-US" sz="2000" dirty="0"/>
          </a:p>
          <a:p>
            <a:pPr algn="just"/>
            <a:r>
              <a:rPr lang="en-US" sz="2000" dirty="0"/>
              <a:t>Web surfing behavior or user preferences using persistent cookies</a:t>
            </a:r>
          </a:p>
          <a:p>
            <a:endParaRPr lang="en-US" sz="2800" dirty="0"/>
          </a:p>
        </p:txBody>
      </p:sp>
      <p:sp>
        <p:nvSpPr>
          <p:cNvPr id="4" name="Title 1"/>
          <p:cNvSpPr>
            <a:spLocks noGrp="1"/>
          </p:cNvSpPr>
          <p:nvPr>
            <p:ph type="title"/>
          </p:nvPr>
        </p:nvSpPr>
        <p:spPr>
          <a:xfrm>
            <a:off x="457200" y="152400"/>
            <a:ext cx="8229600" cy="990600"/>
          </a:xfrm>
        </p:spPr>
        <p:txBody>
          <a:bodyPr>
            <a:normAutofit/>
          </a:bodyPr>
          <a:lstStyle/>
          <a:p>
            <a:pPr algn="ctr"/>
            <a:r>
              <a:rPr lang="en-US" sz="2800" dirty="0" smtClean="0"/>
              <a:t>What is Data Privacy?</a:t>
            </a:r>
            <a:endParaRPr lang="en-US" sz="2800" dirty="0"/>
          </a:p>
        </p:txBody>
      </p:sp>
    </p:spTree>
    <p:extLst>
      <p:ext uri="{BB962C8B-B14F-4D97-AF65-F5344CB8AC3E}">
        <p14:creationId xmlns:p14="http://schemas.microsoft.com/office/powerpoint/2010/main" val="175606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Data Security Vs. Data Privacy</a:t>
            </a:r>
            <a:endParaRPr lang="en-US" sz="2800" dirty="0"/>
          </a:p>
        </p:txBody>
      </p:sp>
      <p:sp>
        <p:nvSpPr>
          <p:cNvPr id="3" name="Content Placeholder 2"/>
          <p:cNvSpPr>
            <a:spLocks noGrp="1"/>
          </p:cNvSpPr>
          <p:nvPr>
            <p:ph sz="quarter" idx="1"/>
          </p:nvPr>
        </p:nvSpPr>
        <p:spPr/>
        <p:txBody>
          <a:bodyPr>
            <a:normAutofit/>
          </a:bodyPr>
          <a:lstStyle/>
          <a:p>
            <a:pPr algn="just"/>
            <a:r>
              <a:rPr lang="en-US" sz="2400" dirty="0"/>
              <a:t>Data security is commonly referred to as the confidentiality, availability, and integrity of data. </a:t>
            </a:r>
            <a:endParaRPr lang="en-US" sz="2400" dirty="0" smtClean="0"/>
          </a:p>
          <a:p>
            <a:pPr algn="just"/>
            <a:endParaRPr lang="en-US" sz="2400" dirty="0" smtClean="0"/>
          </a:p>
          <a:p>
            <a:pPr algn="just"/>
            <a:r>
              <a:rPr lang="en-US" sz="2400" dirty="0"/>
              <a:t>Data privacy is suitably defined as the appropriate use of data. </a:t>
            </a:r>
            <a:endParaRPr lang="en-US" sz="2400" dirty="0" smtClean="0"/>
          </a:p>
          <a:p>
            <a:pPr algn="just"/>
            <a:endParaRPr lang="en-US" sz="2400" dirty="0"/>
          </a:p>
          <a:p>
            <a:pPr algn="just"/>
            <a:r>
              <a:rPr lang="en-US" sz="2400" dirty="0" smtClean="0"/>
              <a:t>When </a:t>
            </a:r>
            <a:r>
              <a:rPr lang="en-US" sz="2400" dirty="0"/>
              <a:t>companies and merchants use data or information that is provided or entrusted to them, the data should be used according to the agreed purposes. </a:t>
            </a:r>
            <a:endParaRPr lang="en-US" sz="2400" dirty="0" smtClean="0"/>
          </a:p>
          <a:p>
            <a:pPr algn="just"/>
            <a:endParaRPr lang="en-US" sz="2400" dirty="0" smtClean="0"/>
          </a:p>
          <a:p>
            <a:pPr algn="just"/>
            <a:r>
              <a:rPr lang="en-US" sz="2400" dirty="0"/>
              <a:t>Companies need to enact a data security policy for the sole purpose of ensuring data privacy or the privacy of their consumers' information. </a:t>
            </a:r>
          </a:p>
          <a:p>
            <a:pPr algn="just"/>
            <a:endParaRPr lang="en-US" sz="2000" dirty="0" smtClean="0"/>
          </a:p>
        </p:txBody>
      </p:sp>
    </p:spTree>
    <p:extLst>
      <p:ext uri="{BB962C8B-B14F-4D97-AF65-F5344CB8AC3E}">
        <p14:creationId xmlns:p14="http://schemas.microsoft.com/office/powerpoint/2010/main" val="35290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t>Data Security Vs. Data Privacy</a:t>
            </a:r>
          </a:p>
        </p:txBody>
      </p:sp>
      <p:sp>
        <p:nvSpPr>
          <p:cNvPr id="3" name="Content Placeholder 2"/>
          <p:cNvSpPr>
            <a:spLocks noGrp="1"/>
          </p:cNvSpPr>
          <p:nvPr>
            <p:ph sz="quarter" idx="1"/>
          </p:nvPr>
        </p:nvSpPr>
        <p:spPr/>
        <p:txBody>
          <a:bodyPr>
            <a:normAutofit/>
          </a:bodyPr>
          <a:lstStyle/>
          <a:p>
            <a:pPr algn="just"/>
            <a:endParaRPr lang="en-US" sz="2400" dirty="0" smtClean="0"/>
          </a:p>
          <a:p>
            <a:pPr algn="just"/>
            <a:r>
              <a:rPr lang="en-US" sz="2400" dirty="0"/>
              <a:t>C</a:t>
            </a:r>
            <a:r>
              <a:rPr lang="en-US" sz="2400" dirty="0" smtClean="0"/>
              <a:t>ompanies </a:t>
            </a:r>
            <a:r>
              <a:rPr lang="en-US" sz="2400" dirty="0"/>
              <a:t>must ensure data privacy because the information is an asset to the company. </a:t>
            </a:r>
            <a:endParaRPr lang="en-US" sz="2400" dirty="0" smtClean="0"/>
          </a:p>
          <a:p>
            <a:pPr algn="just"/>
            <a:endParaRPr lang="en-US" sz="2400" dirty="0"/>
          </a:p>
          <a:p>
            <a:pPr algn="just"/>
            <a:r>
              <a:rPr lang="en-US" sz="2400" dirty="0"/>
              <a:t>A data security policy is simply the means to the desired end, which is data privacy. </a:t>
            </a:r>
            <a:endParaRPr lang="en-US" sz="2400" dirty="0" smtClean="0"/>
          </a:p>
          <a:p>
            <a:pPr algn="just"/>
            <a:endParaRPr lang="en-US" sz="2400" dirty="0"/>
          </a:p>
          <a:p>
            <a:pPr algn="just"/>
            <a:r>
              <a:rPr lang="en-US" sz="2400" dirty="0" smtClean="0"/>
              <a:t>No </a:t>
            </a:r>
            <a:r>
              <a:rPr lang="en-US" sz="2400" dirty="0"/>
              <a:t>data security policy can overcome the willing sell or soliciting of the consumer data that was entrusted to an organization. </a:t>
            </a:r>
          </a:p>
        </p:txBody>
      </p:sp>
    </p:spTree>
    <p:extLst>
      <p:ext uri="{BB962C8B-B14F-4D97-AF65-F5344CB8AC3E}">
        <p14:creationId xmlns:p14="http://schemas.microsoft.com/office/powerpoint/2010/main" val="850124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Need Of Data Privacy</a:t>
            </a:r>
            <a:endParaRPr lang="en-US" dirty="0"/>
          </a:p>
        </p:txBody>
      </p:sp>
      <p:sp>
        <p:nvSpPr>
          <p:cNvPr id="3" name="Content Placeholder 2"/>
          <p:cNvSpPr>
            <a:spLocks noGrp="1"/>
          </p:cNvSpPr>
          <p:nvPr>
            <p:ph sz="quarter" idx="1"/>
          </p:nvPr>
        </p:nvSpPr>
        <p:spPr/>
        <p:txBody>
          <a:bodyPr>
            <a:normAutofit/>
          </a:bodyPr>
          <a:lstStyle/>
          <a:p>
            <a:pPr algn="just"/>
            <a:endParaRPr lang="en-US" sz="2200" dirty="0" smtClean="0"/>
          </a:p>
          <a:p>
            <a:pPr algn="just"/>
            <a:r>
              <a:rPr lang="en-US" sz="2200" dirty="0" smtClean="0"/>
              <a:t>Every </a:t>
            </a:r>
            <a:r>
              <a:rPr lang="en-US" sz="2200" dirty="0"/>
              <a:t>time </a:t>
            </a:r>
            <a:r>
              <a:rPr lang="en-US" sz="2200" dirty="0" smtClean="0"/>
              <a:t>we </a:t>
            </a:r>
            <a:r>
              <a:rPr lang="en-US" sz="2200" dirty="0"/>
              <a:t>use a </a:t>
            </a:r>
            <a:r>
              <a:rPr lang="en-US" sz="2200" dirty="0" smtClean="0"/>
              <a:t>service, we </a:t>
            </a:r>
            <a:r>
              <a:rPr lang="en-US" sz="2200" dirty="0"/>
              <a:t>have to hand over some of </a:t>
            </a:r>
            <a:r>
              <a:rPr lang="en-US" sz="2200" dirty="0" smtClean="0"/>
              <a:t>our </a:t>
            </a:r>
            <a:r>
              <a:rPr lang="en-US" sz="2200" dirty="0"/>
              <a:t>personal information. </a:t>
            </a:r>
            <a:endParaRPr lang="en-US" sz="2200" dirty="0" smtClean="0"/>
          </a:p>
          <a:p>
            <a:pPr algn="just"/>
            <a:endParaRPr lang="en-US" sz="2200" dirty="0" smtClean="0"/>
          </a:p>
          <a:p>
            <a:pPr algn="just"/>
            <a:r>
              <a:rPr lang="en-US" sz="2200" dirty="0" smtClean="0"/>
              <a:t>Even </a:t>
            </a:r>
            <a:r>
              <a:rPr lang="en-US" sz="2200" dirty="0"/>
              <a:t>without </a:t>
            </a:r>
            <a:r>
              <a:rPr lang="en-US" sz="2200" dirty="0" smtClean="0"/>
              <a:t>our </a:t>
            </a:r>
            <a:r>
              <a:rPr lang="en-US" sz="2200" dirty="0"/>
              <a:t>knowledge, information </a:t>
            </a:r>
            <a:r>
              <a:rPr lang="en-US" sz="2200" dirty="0" smtClean="0"/>
              <a:t>is </a:t>
            </a:r>
            <a:r>
              <a:rPr lang="en-US" sz="2200" dirty="0"/>
              <a:t>being generated and captured by companies and agencies </a:t>
            </a:r>
            <a:r>
              <a:rPr lang="en-US" sz="2200" dirty="0" smtClean="0"/>
              <a:t>we </a:t>
            </a:r>
            <a:r>
              <a:rPr lang="en-US" sz="2200" dirty="0"/>
              <a:t>are likely to have never knowingly interacted with. </a:t>
            </a:r>
            <a:endParaRPr lang="en-US" sz="2200" dirty="0" smtClean="0"/>
          </a:p>
          <a:p>
            <a:pPr algn="just"/>
            <a:endParaRPr lang="en-US" sz="2200" dirty="0" smtClean="0"/>
          </a:p>
          <a:p>
            <a:pPr marL="0" indent="0" algn="just">
              <a:buNone/>
            </a:pPr>
            <a:r>
              <a:rPr lang="en-US" sz="2200" dirty="0" smtClean="0">
                <a:solidFill>
                  <a:schemeClr val="accent2">
                    <a:lumMod val="50000"/>
                  </a:schemeClr>
                </a:solidFill>
              </a:rPr>
              <a:t>“The </a:t>
            </a:r>
            <a:r>
              <a:rPr lang="en-US" sz="2200" dirty="0">
                <a:solidFill>
                  <a:schemeClr val="accent2">
                    <a:lumMod val="50000"/>
                  </a:schemeClr>
                </a:solidFill>
              </a:rPr>
              <a:t>only way citizens and consumers can have confidence in both government and business is through strong data protection practices, with effective legislation to help </a:t>
            </a:r>
            <a:r>
              <a:rPr lang="en-US" sz="2200" dirty="0" smtClean="0">
                <a:solidFill>
                  <a:schemeClr val="accent2">
                    <a:lumMod val="50000"/>
                  </a:schemeClr>
                </a:solidFill>
              </a:rPr>
              <a:t>minimize </a:t>
            </a:r>
            <a:r>
              <a:rPr lang="en-US" sz="2200" dirty="0">
                <a:solidFill>
                  <a:schemeClr val="accent2">
                    <a:lumMod val="50000"/>
                  </a:schemeClr>
                </a:solidFill>
              </a:rPr>
              <a:t>needless monitoring by officialdom and regulate surveillance by companies</a:t>
            </a:r>
            <a:r>
              <a:rPr lang="en-US" sz="2200" dirty="0" smtClean="0">
                <a:solidFill>
                  <a:schemeClr val="accent2">
                    <a:lumMod val="50000"/>
                  </a:schemeClr>
                </a:solidFill>
              </a:rPr>
              <a:t>.”</a:t>
            </a:r>
            <a:endParaRPr lang="en-US" sz="2200" dirty="0">
              <a:solidFill>
                <a:schemeClr val="accent2">
                  <a:lumMod val="50000"/>
                </a:schemeClr>
              </a:solidFill>
            </a:endParaRPr>
          </a:p>
        </p:txBody>
      </p:sp>
    </p:spTree>
    <p:extLst>
      <p:ext uri="{BB962C8B-B14F-4D97-AF65-F5344CB8AC3E}">
        <p14:creationId xmlns:p14="http://schemas.microsoft.com/office/powerpoint/2010/main" val="301466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Need Of Data Privacy</a:t>
            </a:r>
          </a:p>
        </p:txBody>
      </p:sp>
      <p:sp>
        <p:nvSpPr>
          <p:cNvPr id="3" name="Content Placeholder 2"/>
          <p:cNvSpPr>
            <a:spLocks noGrp="1"/>
          </p:cNvSpPr>
          <p:nvPr>
            <p:ph sz="quarter" idx="1"/>
          </p:nvPr>
        </p:nvSpPr>
        <p:spPr/>
        <p:txBody>
          <a:bodyPr>
            <a:normAutofit/>
          </a:bodyPr>
          <a:lstStyle/>
          <a:p>
            <a:pPr algn="just"/>
            <a:endParaRPr lang="en-US" sz="2200" dirty="0" smtClean="0"/>
          </a:p>
          <a:p>
            <a:pPr algn="just"/>
            <a:r>
              <a:rPr lang="en-US" sz="2200" dirty="0" smtClean="0"/>
              <a:t>Data </a:t>
            </a:r>
            <a:r>
              <a:rPr lang="en-US" sz="2200" dirty="0"/>
              <a:t>protection rules need to be enforced by a regulator or authority, often called a Privacy Commissioner. </a:t>
            </a:r>
            <a:endParaRPr lang="en-US" sz="2200" dirty="0" smtClean="0"/>
          </a:p>
          <a:p>
            <a:pPr algn="just"/>
            <a:endParaRPr lang="en-US" sz="2200" dirty="0" smtClean="0"/>
          </a:p>
          <a:p>
            <a:pPr algn="just"/>
            <a:r>
              <a:rPr lang="en-US" sz="2200" dirty="0" smtClean="0"/>
              <a:t>The </a:t>
            </a:r>
            <a:r>
              <a:rPr lang="en-US" sz="2200" dirty="0"/>
              <a:t>strength of the powers invested in these authorities varies from country to country and so does its independence from Government. </a:t>
            </a:r>
            <a:endParaRPr lang="en-US" sz="2200" dirty="0" smtClean="0"/>
          </a:p>
          <a:p>
            <a:pPr algn="just"/>
            <a:endParaRPr lang="en-US" sz="2200" dirty="0" smtClean="0"/>
          </a:p>
          <a:p>
            <a:pPr algn="just"/>
            <a:r>
              <a:rPr lang="en-US" sz="2200" dirty="0" smtClean="0"/>
              <a:t>These powers </a:t>
            </a:r>
            <a:r>
              <a:rPr lang="en-US" sz="2200" dirty="0"/>
              <a:t>can include the ability to conduct investigations, act on complaints and impose fines when they discover an </a:t>
            </a:r>
            <a:r>
              <a:rPr lang="en-US" sz="2200" dirty="0" smtClean="0"/>
              <a:t>organization </a:t>
            </a:r>
            <a:r>
              <a:rPr lang="en-US" sz="2200" dirty="0"/>
              <a:t>has broken the law.</a:t>
            </a:r>
          </a:p>
        </p:txBody>
      </p:sp>
    </p:spTree>
    <p:extLst>
      <p:ext uri="{BB962C8B-B14F-4D97-AF65-F5344CB8AC3E}">
        <p14:creationId xmlns:p14="http://schemas.microsoft.com/office/powerpoint/2010/main" val="274862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Protection Laws</a:t>
            </a:r>
            <a:endParaRPr lang="en-US" dirty="0"/>
          </a:p>
        </p:txBody>
      </p:sp>
      <p:sp>
        <p:nvSpPr>
          <p:cNvPr id="3" name="Content Placeholder 2"/>
          <p:cNvSpPr>
            <a:spLocks noGrp="1"/>
          </p:cNvSpPr>
          <p:nvPr>
            <p:ph sz="quarter" idx="1"/>
          </p:nvPr>
        </p:nvSpPr>
        <p:spPr/>
        <p:txBody>
          <a:bodyPr>
            <a:normAutofit/>
          </a:bodyPr>
          <a:lstStyle/>
          <a:p>
            <a:pPr algn="just"/>
            <a:endParaRPr lang="en-US" sz="2200" dirty="0" smtClean="0"/>
          </a:p>
          <a:p>
            <a:pPr algn="just"/>
            <a:r>
              <a:rPr lang="en-US" sz="2200" dirty="0" smtClean="0"/>
              <a:t>As </a:t>
            </a:r>
            <a:r>
              <a:rPr lang="en-US" sz="2200" dirty="0"/>
              <a:t>of </a:t>
            </a:r>
            <a:r>
              <a:rPr lang="en-US" sz="2200" dirty="0" smtClean="0"/>
              <a:t>August </a:t>
            </a:r>
            <a:r>
              <a:rPr lang="en-US" sz="2200" dirty="0"/>
              <a:t>2014, over 100 countries around the world have enacted comprehensive data protection legislation, and several other countries are in the process of passing such laws</a:t>
            </a:r>
            <a:r>
              <a:rPr lang="en-US" sz="2200" dirty="0" smtClean="0"/>
              <a:t>.</a:t>
            </a:r>
          </a:p>
          <a:p>
            <a:pPr algn="just"/>
            <a:endParaRPr lang="en-US" sz="2200" dirty="0" smtClean="0"/>
          </a:p>
          <a:p>
            <a:pPr algn="just"/>
            <a:r>
              <a:rPr lang="en-US" sz="2200" dirty="0"/>
              <a:t>The strongest and most comprehensive laws are in the countries of the European Union and European Economic Area that have implemented the 1995 Data Protection Directive. </a:t>
            </a:r>
            <a:endParaRPr lang="en-US" sz="2200" dirty="0" smtClean="0"/>
          </a:p>
          <a:p>
            <a:pPr algn="just"/>
            <a:endParaRPr lang="en-US" sz="2200" dirty="0" smtClean="0"/>
          </a:p>
          <a:p>
            <a:pPr algn="just"/>
            <a:r>
              <a:rPr lang="en-US" sz="2200" dirty="0"/>
              <a:t>Canada is another leading example with two separate pieces of legislation applying at the national level to government and </a:t>
            </a:r>
            <a:r>
              <a:rPr lang="en-US" sz="2200" dirty="0" smtClean="0"/>
              <a:t>industry</a:t>
            </a:r>
            <a:r>
              <a:rPr lang="en-US" sz="2200" dirty="0"/>
              <a:t>.</a:t>
            </a:r>
          </a:p>
        </p:txBody>
      </p:sp>
    </p:spTree>
    <p:extLst>
      <p:ext uri="{BB962C8B-B14F-4D97-AF65-F5344CB8AC3E}">
        <p14:creationId xmlns:p14="http://schemas.microsoft.com/office/powerpoint/2010/main" val="357168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133</TotalTime>
  <Words>886</Words>
  <Application>Microsoft Office PowerPoint</Application>
  <PresentationFormat>On-screen Show (4:3)</PresentationFormat>
  <Paragraphs>100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Origin</vt:lpstr>
      <vt:lpstr>Data Privacy Fundamentals</vt:lpstr>
      <vt:lpstr>What is Data Privacy?</vt:lpstr>
      <vt:lpstr>What is Data Privacy?</vt:lpstr>
      <vt:lpstr>What is Data Privacy?</vt:lpstr>
      <vt:lpstr>Data Security Vs. Data Privacy</vt:lpstr>
      <vt:lpstr>Data Security Vs. Data Privacy</vt:lpstr>
      <vt:lpstr>Need Of Data Privacy</vt:lpstr>
      <vt:lpstr>Need Of Data Privacy</vt:lpstr>
      <vt:lpstr>Data Protection Laws</vt:lpstr>
      <vt:lpstr>Data Protection Laws</vt:lpstr>
      <vt:lpstr>Data Protection Act Principles</vt:lpstr>
      <vt:lpstr>State of Data Privacy in 2015</vt:lpstr>
      <vt:lpstr>PowerPoint Presentation</vt:lpstr>
      <vt:lpstr>PowerPoint Presentation</vt:lpstr>
      <vt:lpstr>State of Data Privacy in 2015</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AAKANKSHA</dc:creator>
  <cp:lastModifiedBy>AAKANKSHA</cp:lastModifiedBy>
  <cp:revision>17</cp:revision>
  <dcterms:created xsi:type="dcterms:W3CDTF">2016-08-04T04:13:18Z</dcterms:created>
  <dcterms:modified xsi:type="dcterms:W3CDTF">2016-08-15T04:59:14Z</dcterms:modified>
</cp:coreProperties>
</file>