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75" r:id="rId3"/>
    <p:sldId id="257" r:id="rId4"/>
    <p:sldId id="258" r:id="rId5"/>
    <p:sldId id="259" r:id="rId6"/>
    <p:sldId id="260" r:id="rId7"/>
    <p:sldId id="261" r:id="rId8"/>
    <p:sldId id="274" r:id="rId9"/>
    <p:sldId id="262" r:id="rId10"/>
    <p:sldId id="263" r:id="rId11"/>
    <p:sldId id="264" r:id="rId12"/>
    <p:sldId id="265" r:id="rId13"/>
    <p:sldId id="273" r:id="rId14"/>
    <p:sldId id="266" r:id="rId15"/>
    <p:sldId id="267" r:id="rId16"/>
    <p:sldId id="268" r:id="rId17"/>
    <p:sldId id="269" r:id="rId18"/>
    <p:sldId id="270" r:id="rId19"/>
    <p:sldId id="271" r:id="rId20"/>
    <p:sldId id="272" r:id="rId21"/>
    <p:sldId id="276" r:id="rId22"/>
    <p:sldId id="278" r:id="rId23"/>
    <p:sldId id="277" r:id="rId24"/>
    <p:sldId id="291" r:id="rId25"/>
    <p:sldId id="292" r:id="rId26"/>
    <p:sldId id="293" r:id="rId27"/>
    <p:sldId id="279" r:id="rId28"/>
    <p:sldId id="280" r:id="rId29"/>
    <p:sldId id="281" r:id="rId30"/>
    <p:sldId id="282" r:id="rId31"/>
    <p:sldId id="290" r:id="rId32"/>
    <p:sldId id="283" r:id="rId33"/>
    <p:sldId id="284" r:id="rId34"/>
    <p:sldId id="285" r:id="rId35"/>
    <p:sldId id="286" r:id="rId36"/>
    <p:sldId id="287" r:id="rId37"/>
    <p:sldId id="288" r:id="rId38"/>
    <p:sldId id="289"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90" autoAdjust="0"/>
  </p:normalViewPr>
  <p:slideViewPr>
    <p:cSldViewPr>
      <p:cViewPr varScale="1">
        <p:scale>
          <a:sx n="81" d="100"/>
          <a:sy n="81" d="100"/>
        </p:scale>
        <p:origin x="-1411"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52ED62-2C6C-4F05-BA46-23DECA926E44}" type="datetimeFigureOut">
              <a:rPr lang="en-IN" smtClean="0"/>
              <a:pPr/>
              <a:t>20-11-2019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67917-603C-4239-AA04-49BDB1F00DA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 xmlns:p14="http://schemas.microsoft.com/office/powerpoint/2010/main" val="2196933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D2A7C2A-3D5F-4B58-8890-C944E6DDE4A1}" type="slidenum">
              <a:rPr lang="en-US" smtClean="0"/>
              <a:pPr/>
              <a:t>32</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4C75D5E-5BF0-4C1F-AC21-6F55022026A9}" type="slidenum">
              <a:rPr lang="en-US" smtClean="0"/>
              <a:pPr/>
              <a:t>33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AD98F1B-86D7-4510-AB75-B4F2E7581C68}" type="slidenum">
              <a:rPr lang="en-US" smtClean="0"/>
              <a:pPr/>
              <a:t>34</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425575" y="1311275"/>
            <a:ext cx="4030663" cy="3022600"/>
          </a:xfrm>
          <a:noFill/>
          <a:ln cap="flat">
            <a:solidFill>
              <a:schemeClr val="tx1"/>
            </a:solidFill>
            <a:miter lim="800000"/>
            <a:headEnd/>
            <a:tailEnd/>
          </a:ln>
        </p:spPr>
      </p:sp>
      <p:sp>
        <p:nvSpPr>
          <p:cNvPr id="95235" name="Rectangle 3"/>
          <p:cNvSpPr>
            <a:spLocks noGrp="1" noChangeArrowheads="1"/>
          </p:cNvSpPr>
          <p:nvPr>
            <p:ph type="body" idx="1"/>
          </p:nvPr>
        </p:nvSpPr>
        <p:spPr bwMode="auto">
          <a:xfrm>
            <a:off x="656916" y="4835890"/>
            <a:ext cx="5519323" cy="3177602"/>
          </a:xfrm>
          <a:noFill/>
        </p:spPr>
        <p:txBody>
          <a:bodyPr wrap="square" lIns="95156" tIns="49163" rIns="95156" bIns="49163" numCol="1" anchor="t" anchorCtr="0" compatLnSpc="1">
            <a:prstTxWarp prst="textNoShape">
              <a:avLst/>
            </a:prstTxWarp>
          </a:bodyPr>
          <a:lstStyle/>
          <a:p>
            <a:pPr defTabSz="909763">
              <a:lnSpc>
                <a:spcPts val="5790"/>
              </a:lnSpc>
              <a:tabLst>
                <a:tab pos="934688" algn="l"/>
                <a:tab pos="1869377" algn="l"/>
                <a:tab pos="2804065" algn="l"/>
                <a:tab pos="3740311" algn="l"/>
                <a:tab pos="5841802" algn="r"/>
              </a:tabLst>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C6430B3-D0F9-445F-B706-6DE74642D352}" type="slidenum">
              <a:rPr lang="en-US" smtClean="0"/>
              <a:pPr/>
              <a:t>36</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F8ABE21-21EA-4C06-A580-6F449E5C1EAD}" type="slidenum">
              <a:rPr lang="en-US" smtClean="0"/>
              <a:pPr/>
              <a:t>37</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2B1BA56-DB66-4BDB-AEC2-74392491458B}" type="slidenum">
              <a:rPr lang="en-US" smtClean="0"/>
              <a:pPr/>
              <a:t>38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40</a:t>
            </a:fld>
            <a:endParaRPr lang="en-US">
              <a:solidFill>
                <a:prstClr val="black"/>
              </a:solidFill>
              <a:latin typeface="Calibri"/>
            </a:endParaRPr>
          </a:p>
        </p:txBody>
      </p:sp>
    </p:spTree>
    <p:extLst>
      <p:ext uri="{BB962C8B-B14F-4D97-AF65-F5344CB8AC3E}">
        <p14:creationId xmlns:p14="http://schemas.microsoft.com/office/powerpoint/2010/main" xmlns="" val="4036137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42</a:t>
            </a:fld>
            <a:endParaRPr lang="en-US">
              <a:solidFill>
                <a:prstClr val="black"/>
              </a:solidFill>
              <a:latin typeface="Calibri"/>
            </a:endParaRPr>
          </a:p>
        </p:txBody>
      </p:sp>
    </p:spTree>
    <p:extLst>
      <p:ext uri="{BB962C8B-B14F-4D97-AF65-F5344CB8AC3E}">
        <p14:creationId xmlns:p14="http://schemas.microsoft.com/office/powerpoint/2010/main" xmlns="" val="3678065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44</a:t>
            </a:fld>
            <a:endParaRPr lang="en-US">
              <a:solidFill>
                <a:prstClr val="black"/>
              </a:solidFill>
              <a:latin typeface="Calibri"/>
            </a:endParaRPr>
          </a:p>
        </p:txBody>
      </p:sp>
    </p:spTree>
    <p:extLst>
      <p:ext uri="{BB962C8B-B14F-4D97-AF65-F5344CB8AC3E}">
        <p14:creationId xmlns:p14="http://schemas.microsoft.com/office/powerpoint/2010/main" xmlns="" val="118181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p:txBody>
          <a:bodyPr/>
          <a:lstStyle/>
          <a:p>
            <a:pPr>
              <a:defRPr/>
            </a:pPr>
            <a:endParaRPr lang="en-US">
              <a:cs typeface="+mn-cs"/>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4B38E172-DFE3-43C5-A75C-98DC980302FA}" type="slidenum">
              <a:rPr lang="zh-CN" altLang="en-US"/>
              <a:pPr/>
              <a:t>17</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46</a:t>
            </a:fld>
            <a:endParaRPr lang="en-US">
              <a:solidFill>
                <a:prstClr val="black"/>
              </a:solidFill>
              <a:latin typeface="Calibri"/>
            </a:endParaRPr>
          </a:p>
        </p:txBody>
      </p:sp>
    </p:spTree>
    <p:extLst>
      <p:ext uri="{BB962C8B-B14F-4D97-AF65-F5344CB8AC3E}">
        <p14:creationId xmlns:p14="http://schemas.microsoft.com/office/powerpoint/2010/main" xmlns="" val="184494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p:txBody>
          <a:bodyPr/>
          <a:lstStyle/>
          <a:p>
            <a:pPr eaLnBrk="1" hangingPunct="1">
              <a:defRPr/>
            </a:pPr>
            <a:endParaRPr lang="en-US">
              <a:cs typeface="+mn-cs"/>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5056CB6A-DC79-4A18-BF3B-7B437C578ECA}" type="slidenum">
              <a:rPr lang="zh-CN" altLang="en-US"/>
              <a:pPr/>
              <a:t>18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8B66CB-AE6A-B345-966E-E0D808B5BAD2}" type="slidenum">
              <a:rPr lang="en-US" smtClean="0"/>
              <a:pPr/>
              <a:t>24</a:t>
            </a:fld>
            <a:endParaRPr lang="en-US"/>
          </a:p>
        </p:txBody>
      </p:sp>
    </p:spTree>
    <p:extLst>
      <p:ext uri="{BB962C8B-B14F-4D97-AF65-F5344CB8AC3E}">
        <p14:creationId xmlns:p14="http://schemas.microsoft.com/office/powerpoint/2010/main" xmlns="" val="424693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xmlns="" val="186396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xmlns="" val="234336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06306A9-8648-4399-A497-CCDC2606A608}" type="slidenum">
              <a:rPr lang="en-US" smtClean="0"/>
              <a:pPr/>
              <a:t>27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45A8232-F464-4E92-ADF0-87199AD0AD21}" type="slidenum">
              <a:rPr lang="en-US" smtClean="0"/>
              <a:pPr/>
              <a:t>29</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425575" y="1311275"/>
            <a:ext cx="4030663" cy="3022600"/>
          </a:xfrm>
          <a:noFill/>
          <a:ln cap="flat">
            <a:solidFill>
              <a:schemeClr val="tx1"/>
            </a:solidFill>
            <a:miter lim="800000"/>
            <a:headEnd/>
            <a:tailEnd/>
          </a:ln>
        </p:spPr>
      </p:sp>
      <p:sp>
        <p:nvSpPr>
          <p:cNvPr id="94211" name="Rectangle 3"/>
          <p:cNvSpPr>
            <a:spLocks noGrp="1" noChangeArrowheads="1"/>
          </p:cNvSpPr>
          <p:nvPr>
            <p:ph type="body" idx="1"/>
          </p:nvPr>
        </p:nvSpPr>
        <p:spPr bwMode="auto">
          <a:xfrm>
            <a:off x="656916" y="4835890"/>
            <a:ext cx="5519323" cy="3177602"/>
          </a:xfrm>
          <a:noFill/>
        </p:spPr>
        <p:txBody>
          <a:bodyPr wrap="square" lIns="95156" tIns="49163" rIns="95156" bIns="49163" numCol="1" anchor="t" anchorCtr="0" compatLnSpc="1">
            <a:prstTxWarp prst="textNoShape">
              <a:avLst/>
            </a:prstTxWarp>
          </a:bodyPr>
          <a:lstStyle/>
          <a:p>
            <a:pPr defTabSz="909763">
              <a:lnSpc>
                <a:spcPts val="5790"/>
              </a:lnSpc>
              <a:tabLst>
                <a:tab pos="934688" algn="l"/>
                <a:tab pos="1869377" algn="l"/>
                <a:tab pos="2804065" algn="l"/>
                <a:tab pos="3740311" algn="l"/>
                <a:tab pos="5841802" algn="r"/>
              </a:tabLst>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0238"/>
            <a:ext cx="4038600" cy="4268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00238"/>
            <a:ext cx="40386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0038"/>
            <a:ext cx="4038600" cy="2058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fld id="{51953F13-D07F-47DB-8C34-CEE30E480FCD}"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37120-4310-42B1-A6B1-4DAF99C262FC}" type="datetimeFigureOut">
              <a:rPr lang="en-IN" smtClean="0"/>
              <a:pPr/>
              <a:t>20-11-2019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118ECE-C6B7-4E89-A388-7A38FA2BAFA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37120-4310-42B1-A6B1-4DAF99C262FC}" type="datetimeFigureOut">
              <a:rPr lang="en-IN" smtClean="0"/>
              <a:pPr/>
              <a:t>20-11-2019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18ECE-C6B7-4E89-A388-7A38FA2BAFA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Cloud Computing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US" dirty="0" smtClean="0">
                <a:solidFill>
                  <a:srgbClr val="C00000"/>
                </a:solidFill>
              </a:rPr>
              <a:t>Security Benefits of Cloud Services</a:t>
            </a:r>
            <a:endParaRPr lang="en-US" dirty="0">
              <a:solidFill>
                <a:srgbClr val="C00000"/>
              </a:solidFill>
            </a:endParaRPr>
          </a:p>
        </p:txBody>
      </p:sp>
      <p:sp>
        <p:nvSpPr>
          <p:cNvPr id="3" name="Content Placeholder 2"/>
          <p:cNvSpPr>
            <a:spLocks noGrp="1"/>
          </p:cNvSpPr>
          <p:nvPr>
            <p:ph idx="1"/>
          </p:nvPr>
        </p:nvSpPr>
        <p:spPr>
          <a:xfrm>
            <a:off x="179512" y="1196752"/>
            <a:ext cx="8784976" cy="5472608"/>
          </a:xfrm>
        </p:spPr>
        <p:txBody>
          <a:bodyPr>
            <a:normAutofit fontScale="92500"/>
          </a:bodyPr>
          <a:lstStyle/>
          <a:p>
            <a:pPr algn="just">
              <a:spcBef>
                <a:spcPts val="0"/>
              </a:spcBef>
            </a:pPr>
            <a:r>
              <a:rPr lang="en-US" dirty="0" smtClean="0"/>
              <a:t>Geographic diversity</a:t>
            </a:r>
          </a:p>
          <a:p>
            <a:pPr lvl="1" algn="just">
              <a:spcBef>
                <a:spcPts val="0"/>
              </a:spcBef>
            </a:pPr>
            <a:r>
              <a:rPr lang="en-US" dirty="0" smtClean="0"/>
              <a:t>Many cloud providers run data centers in disparate geographic locations and mirror data across locations, providing protection from natural and other local disasters.</a:t>
            </a:r>
          </a:p>
          <a:p>
            <a:pPr algn="just">
              <a:spcBef>
                <a:spcPts val="0"/>
              </a:spcBef>
            </a:pPr>
            <a:r>
              <a:rPr lang="en-US" dirty="0" smtClean="0"/>
              <a:t>Platform and infrastructure diversity</a:t>
            </a:r>
          </a:p>
          <a:p>
            <a:pPr lvl="1" algn="just">
              <a:spcBef>
                <a:spcPts val="0"/>
              </a:spcBef>
            </a:pPr>
            <a:r>
              <a:rPr lang="en-US" dirty="0" smtClean="0"/>
              <a:t>Different platforms and infrastructures mean different bugs and vulnerabilities, which makes a single attack or error less likely to bring a system down. </a:t>
            </a:r>
          </a:p>
          <a:p>
            <a:pPr lvl="1" algn="just">
              <a:spcBef>
                <a:spcPts val="0"/>
              </a:spcBef>
            </a:pPr>
            <a:r>
              <a:rPr lang="en-US" dirty="0" smtClean="0"/>
              <a:t>Using cloud services as part of a larger system can be a good way to diversify your technology stack.</a:t>
            </a:r>
          </a:p>
          <a:p>
            <a:pPr lvl="1" algn="just">
              <a:spcBef>
                <a:spcPts val="0"/>
              </a:spcBef>
            </a:pPr>
            <a:r>
              <a:rPr lang="en-IN" dirty="0" smtClean="0"/>
              <a:t>Cloud computing mitigates the risk of single points of failure.</a:t>
            </a:r>
            <a:endParaRPr lang="en-US" dirty="0" smtClean="0"/>
          </a:p>
        </p:txBody>
      </p:sp>
    </p:spTree>
    <p:extLst>
      <p:ext uri="{BB962C8B-B14F-4D97-AF65-F5344CB8AC3E}">
        <p14:creationId xmlns="" xmlns:p14="http://schemas.microsoft.com/office/powerpoint/2010/main" val="364492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US" sz="4000" dirty="0" smtClean="0">
                <a:solidFill>
                  <a:srgbClr val="C00000"/>
                </a:solidFill>
              </a:rPr>
              <a:t>Cloud-Based Security Functions</a:t>
            </a:r>
            <a:endParaRPr lang="en-US" sz="4000" dirty="0">
              <a:solidFill>
                <a:srgbClr val="C00000"/>
              </a:solidFill>
            </a:endParaRPr>
          </a:p>
        </p:txBody>
      </p:sp>
      <p:sp>
        <p:nvSpPr>
          <p:cNvPr id="3" name="Content Placeholder 2"/>
          <p:cNvSpPr>
            <a:spLocks noGrp="1"/>
          </p:cNvSpPr>
          <p:nvPr>
            <p:ph idx="1"/>
          </p:nvPr>
        </p:nvSpPr>
        <p:spPr>
          <a:xfrm>
            <a:off x="179512" y="908720"/>
            <a:ext cx="8856984" cy="5760640"/>
          </a:xfrm>
        </p:spPr>
        <p:txBody>
          <a:bodyPr>
            <a:normAutofit fontScale="92500" lnSpcReduction="10000"/>
          </a:bodyPr>
          <a:lstStyle/>
          <a:p>
            <a:pPr algn="just"/>
            <a:r>
              <a:rPr lang="en-US" dirty="0" smtClean="0"/>
              <a:t>Some security functions may be best handled by cloud service providers:</a:t>
            </a:r>
          </a:p>
          <a:p>
            <a:pPr lvl="1" algn="just"/>
            <a:r>
              <a:rPr lang="en-US" dirty="0" smtClean="0"/>
              <a:t>Email filtering</a:t>
            </a:r>
          </a:p>
          <a:p>
            <a:pPr lvl="2" algn="just"/>
            <a:r>
              <a:rPr lang="en-US" dirty="0" smtClean="0"/>
              <a:t>Since email is already hopping through a variety of SMTP servers, adding a cloud-based email filter is as simple as adding another hop.</a:t>
            </a:r>
          </a:p>
          <a:p>
            <a:pPr lvl="1" algn="just"/>
            <a:r>
              <a:rPr lang="en-US" dirty="0" err="1" smtClean="0"/>
              <a:t>DDoS</a:t>
            </a:r>
            <a:r>
              <a:rPr lang="en-US" dirty="0" smtClean="0"/>
              <a:t> protection</a:t>
            </a:r>
          </a:p>
          <a:p>
            <a:pPr lvl="2" algn="just"/>
            <a:r>
              <a:rPr lang="en-US" dirty="0" smtClean="0"/>
              <a:t>Cloud-based </a:t>
            </a:r>
            <a:r>
              <a:rPr lang="en-US" dirty="0" err="1" smtClean="0"/>
              <a:t>DDoS</a:t>
            </a:r>
            <a:r>
              <a:rPr lang="en-US" dirty="0" smtClean="0"/>
              <a:t> protection services update your DNS records to insert their servers as proxies in front of yours. They maintain sufficient bandwidth to handle the flood of attack traffic.</a:t>
            </a:r>
          </a:p>
          <a:p>
            <a:pPr lvl="1" algn="just"/>
            <a:r>
              <a:rPr lang="en-US" dirty="0" smtClean="0"/>
              <a:t>Network monitoring</a:t>
            </a:r>
          </a:p>
          <a:p>
            <a:pPr lvl="2" algn="just"/>
            <a:r>
              <a:rPr lang="en-US" dirty="0" smtClean="0"/>
              <a:t>Cloud-based solutions can help customers deal with steep hardware requirements and can provide monitoring and incident response expertise.</a:t>
            </a:r>
          </a:p>
        </p:txBody>
      </p:sp>
    </p:spTree>
    <p:extLst>
      <p:ext uri="{BB962C8B-B14F-4D97-AF65-F5344CB8AC3E}">
        <p14:creationId xmlns="" xmlns:p14="http://schemas.microsoft.com/office/powerpoint/2010/main" val="58769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080120"/>
          </a:xfrm>
        </p:spPr>
        <p:txBody>
          <a:bodyPr/>
          <a:lstStyle/>
          <a:p>
            <a:r>
              <a:rPr lang="en-IN" dirty="0" smtClean="0">
                <a:solidFill>
                  <a:srgbClr val="C00000"/>
                </a:solidFill>
                <a:latin typeface="Arial" pitchFamily="34" charset="0"/>
                <a:cs typeface="Arial" pitchFamily="34" charset="0"/>
              </a:rPr>
              <a:t>What is Virtualization?</a:t>
            </a:r>
            <a:endParaRPr lang="en-IN" dirty="0">
              <a:solidFill>
                <a:srgbClr val="C00000"/>
              </a:solidFill>
              <a:latin typeface="Arial" pitchFamily="34" charset="0"/>
              <a:cs typeface="Arial" pitchFamily="34" charset="0"/>
            </a:endParaRPr>
          </a:p>
        </p:txBody>
      </p:sp>
      <p:sp>
        <p:nvSpPr>
          <p:cNvPr id="4" name="Content Placeholder 3"/>
          <p:cNvSpPr>
            <a:spLocks noGrp="1"/>
          </p:cNvSpPr>
          <p:nvPr>
            <p:ph idx="1"/>
          </p:nvPr>
        </p:nvSpPr>
        <p:spPr>
          <a:xfrm>
            <a:off x="179512" y="1196752"/>
            <a:ext cx="8784976" cy="5472608"/>
          </a:xfrm>
        </p:spPr>
        <p:txBody>
          <a:bodyPr>
            <a:normAutofit/>
          </a:bodyPr>
          <a:lstStyle/>
          <a:p>
            <a:pPr algn="just"/>
            <a:r>
              <a:rPr lang="en-IN" dirty="0" smtClean="0">
                <a:latin typeface="Arial" pitchFamily="34" charset="0"/>
                <a:cs typeface="Arial" pitchFamily="34" charset="0"/>
              </a:rPr>
              <a:t>Virtualization is the creation of a virtual resource or device where the framework divides the resource into one or more execution environments</a:t>
            </a:r>
          </a:p>
          <a:p>
            <a:pPr algn="just"/>
            <a:r>
              <a:rPr lang="en-IN" dirty="0" smtClean="0">
                <a:latin typeface="Arial" pitchFamily="34" charset="0"/>
                <a:cs typeface="Arial" pitchFamily="34" charset="0"/>
              </a:rPr>
              <a:t>Examples of Virtualization</a:t>
            </a:r>
          </a:p>
          <a:p>
            <a:pPr lvl="1" algn="just"/>
            <a:r>
              <a:rPr lang="en-IN" dirty="0" smtClean="0">
                <a:latin typeface="Arial" pitchFamily="34" charset="0"/>
                <a:cs typeface="Arial" pitchFamily="34" charset="0"/>
              </a:rPr>
              <a:t>Virtual drives</a:t>
            </a:r>
          </a:p>
          <a:p>
            <a:pPr lvl="1" algn="just"/>
            <a:r>
              <a:rPr lang="en-IN" dirty="0" smtClean="0">
                <a:latin typeface="Arial" pitchFamily="34" charset="0"/>
                <a:cs typeface="Arial" pitchFamily="34" charset="0"/>
              </a:rPr>
              <a:t>Virtual memory</a:t>
            </a:r>
          </a:p>
          <a:p>
            <a:pPr lvl="1" algn="just"/>
            <a:r>
              <a:rPr lang="en-IN" dirty="0" smtClean="0">
                <a:latin typeface="Arial" pitchFamily="34" charset="0"/>
                <a:cs typeface="Arial" pitchFamily="34" charset="0"/>
              </a:rPr>
              <a:t>Virtual machines</a:t>
            </a:r>
          </a:p>
          <a:p>
            <a:pPr lvl="1" algn="just"/>
            <a:r>
              <a:rPr lang="en-IN" dirty="0" smtClean="0">
                <a:latin typeface="Arial" pitchFamily="34" charset="0"/>
                <a:cs typeface="Arial" pitchFamily="34" charset="0"/>
              </a:rPr>
              <a:t>Virtual servers</a:t>
            </a:r>
            <a:endParaRPr lang="en-IN"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endParaRPr lang="en-IN" dirty="0"/>
          </a:p>
        </p:txBody>
      </p:sp>
      <p:sp>
        <p:nvSpPr>
          <p:cNvPr id="3" name="Content Placeholder 2"/>
          <p:cNvSpPr>
            <a:spLocks noGrp="1"/>
          </p:cNvSpPr>
          <p:nvPr>
            <p:ph idx="1"/>
          </p:nvPr>
        </p:nvSpPr>
        <p:spPr>
          <a:xfrm>
            <a:off x="251520" y="1340768"/>
            <a:ext cx="8712968" cy="5400600"/>
          </a:xfrm>
        </p:spPr>
        <p:txBody>
          <a:bodyPr>
            <a:normAutofit fontScale="85000" lnSpcReduction="20000"/>
          </a:bodyPr>
          <a:lstStyle/>
          <a:p>
            <a:pPr algn="just"/>
            <a:r>
              <a:rPr lang="en-IN" dirty="0" smtClean="0"/>
              <a:t>It has been found useful in many installations to use an operating system to simulate the existence of several machines on a single physical set of hardware. </a:t>
            </a:r>
          </a:p>
          <a:p>
            <a:pPr algn="just"/>
            <a:r>
              <a:rPr lang="en-IN" dirty="0" smtClean="0"/>
              <a:t>The IBM VM/370 operating system is one example. </a:t>
            </a:r>
          </a:p>
          <a:p>
            <a:pPr algn="just"/>
            <a:r>
              <a:rPr lang="en-IN" dirty="0" smtClean="0"/>
              <a:t>This technique allows an installation to </a:t>
            </a:r>
            <a:r>
              <a:rPr lang="en-IN" dirty="0" err="1" smtClean="0"/>
              <a:t>multiprogram</a:t>
            </a:r>
            <a:r>
              <a:rPr lang="en-IN" dirty="0" smtClean="0"/>
              <a:t> several different operating systems (or different versions of the same operating system) on a single physical machine. </a:t>
            </a:r>
          </a:p>
          <a:p>
            <a:pPr algn="just"/>
            <a:r>
              <a:rPr lang="en-IN" dirty="0" smtClean="0"/>
              <a:t>The dynamic-address-translation hardware allows such a simulator to be efficient enough to be used, in many cases, in production mode.</a:t>
            </a:r>
          </a:p>
          <a:p>
            <a:pPr algn="just">
              <a:buNone/>
            </a:pPr>
            <a:r>
              <a:rPr lang="en-IN" dirty="0" smtClean="0"/>
              <a:t>	—</a:t>
            </a:r>
            <a:r>
              <a:rPr lang="en-IN" sz="2800" dirty="0" smtClean="0"/>
              <a:t>Architecture of the IBM System/370, </a:t>
            </a:r>
            <a:r>
              <a:rPr lang="en-IN" sz="2800" i="1" dirty="0" smtClean="0"/>
              <a:t>Communications of the ACM, January 1978, </a:t>
            </a:r>
            <a:r>
              <a:rPr lang="en-IN" sz="2800" dirty="0" smtClean="0"/>
              <a:t>Richard Case and </a:t>
            </a:r>
            <a:r>
              <a:rPr lang="en-IN" sz="2800" dirty="0" err="1" smtClean="0"/>
              <a:t>Adris</a:t>
            </a:r>
            <a:r>
              <a:rPr lang="en-IN" sz="2800" dirty="0" smtClean="0"/>
              <a:t> </a:t>
            </a:r>
            <a:r>
              <a:rPr lang="en-IN" sz="2800" dirty="0" err="1" smtClean="0"/>
              <a:t>Padegs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64096"/>
          </a:xfrm>
        </p:spPr>
        <p:txBody>
          <a:bodyPr/>
          <a:lstStyle/>
          <a:p>
            <a:r>
              <a:rPr lang="en-IN" dirty="0" smtClean="0">
                <a:solidFill>
                  <a:srgbClr val="C00000"/>
                </a:solidFill>
                <a:latin typeface="Arial" pitchFamily="34" charset="0"/>
                <a:cs typeface="Arial" pitchFamily="34" charset="0"/>
              </a:rPr>
              <a:t>Server Virtualization</a:t>
            </a:r>
            <a:endParaRPr lang="en-IN" dirty="0">
              <a:solidFill>
                <a:srgbClr val="C00000"/>
              </a:solidFill>
              <a:latin typeface="Arial" pitchFamily="34" charset="0"/>
              <a:cs typeface="Arial" pitchFamily="34"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251520" y="1268760"/>
            <a:ext cx="8712968" cy="547382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latin typeface="Arial" pitchFamily="34" charset="0"/>
                <a:cs typeface="Arial" pitchFamily="34" charset="0"/>
              </a:rPr>
              <a:t>Desktop Virtualization</a:t>
            </a:r>
            <a:endParaRPr lang="en-IN"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323528" y="1600200"/>
            <a:ext cx="8363272" cy="4525963"/>
          </a:xfrm>
        </p:spPr>
        <p:txBody>
          <a:bodyPr>
            <a:normAutofit fontScale="92500"/>
          </a:bodyPr>
          <a:lstStyle/>
          <a:p>
            <a:pPr algn="just"/>
            <a:r>
              <a:rPr lang="en-IN" dirty="0" smtClean="0">
                <a:latin typeface="Arial" pitchFamily="34" charset="0"/>
                <a:cs typeface="Arial" pitchFamily="34" charset="0"/>
              </a:rPr>
              <a:t>Desktop virtualization separates the software from the physical thin client device. </a:t>
            </a:r>
          </a:p>
          <a:p>
            <a:pPr algn="just"/>
            <a:r>
              <a:rPr lang="en-IN" dirty="0" smtClean="0">
                <a:latin typeface="Arial" pitchFamily="34" charset="0"/>
                <a:cs typeface="Arial" pitchFamily="34" charset="0"/>
              </a:rPr>
              <a:t>This enables users to access applications and data over different devices and remotely, if they cannot make it into the office.  </a:t>
            </a:r>
          </a:p>
          <a:p>
            <a:pPr algn="just"/>
            <a:r>
              <a:rPr lang="en-IN" dirty="0" smtClean="0">
                <a:latin typeface="Arial" pitchFamily="34" charset="0"/>
                <a:cs typeface="Arial" pitchFamily="34" charset="0"/>
              </a:rPr>
              <a:t>If a device is lost or stolen, IT manager has the ability to remotely erase any company data from the device.</a:t>
            </a:r>
            <a:endParaRPr lang="en-IN"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IN" sz="4000" dirty="0" smtClean="0">
                <a:solidFill>
                  <a:srgbClr val="C00000"/>
                </a:solidFill>
                <a:latin typeface="Arial" pitchFamily="34" charset="0"/>
                <a:cs typeface="Arial" pitchFamily="34" charset="0"/>
              </a:rPr>
              <a:t>Thin Client</a:t>
            </a:r>
            <a:endParaRPr lang="en-IN" sz="4000" dirty="0">
              <a:solidFill>
                <a:srgbClr val="C00000"/>
              </a:solidFill>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724128" y="2348880"/>
            <a:ext cx="3358363" cy="2314804"/>
          </a:xfrm>
          <a:prstGeom prst="rect">
            <a:avLst/>
          </a:prstGeom>
          <a:noFill/>
          <a:ln w="9525">
            <a:noFill/>
            <a:miter lim="800000"/>
            <a:headEnd/>
            <a:tailEnd/>
          </a:ln>
        </p:spPr>
      </p:pic>
      <p:sp>
        <p:nvSpPr>
          <p:cNvPr id="3" name="Content Placeholder 2"/>
          <p:cNvSpPr>
            <a:spLocks noGrp="1"/>
          </p:cNvSpPr>
          <p:nvPr>
            <p:ph idx="1"/>
          </p:nvPr>
        </p:nvSpPr>
        <p:spPr>
          <a:xfrm>
            <a:off x="107504" y="980728"/>
            <a:ext cx="5760640" cy="5688632"/>
          </a:xfrm>
        </p:spPr>
        <p:txBody>
          <a:bodyPr>
            <a:normAutofit fontScale="92500" lnSpcReduction="10000"/>
          </a:bodyPr>
          <a:lstStyle/>
          <a:p>
            <a:pPr algn="just"/>
            <a:r>
              <a:rPr lang="en-IN" dirty="0" smtClean="0">
                <a:latin typeface="Arial" pitchFamily="34" charset="0"/>
                <a:cs typeface="Arial" pitchFamily="34" charset="0"/>
              </a:rPr>
              <a:t>Also called Remote Desktop Virtualization</a:t>
            </a:r>
          </a:p>
          <a:p>
            <a:pPr algn="just">
              <a:buNone/>
            </a:pPr>
            <a:r>
              <a:rPr lang="en-IN" dirty="0" smtClean="0">
                <a:latin typeface="Arial" pitchFamily="34" charset="0"/>
                <a:cs typeface="Arial" pitchFamily="34" charset="0"/>
              </a:rPr>
              <a:t>	or Virtual Desktop Infrastructure (VDI)</a:t>
            </a:r>
          </a:p>
          <a:p>
            <a:pPr algn="just">
              <a:buNone/>
            </a:pPr>
            <a:r>
              <a:rPr lang="en-IN" dirty="0" smtClean="0">
                <a:latin typeface="Arial" pitchFamily="34" charset="0"/>
                <a:cs typeface="Arial" pitchFamily="34" charset="0"/>
              </a:rPr>
              <a:t>	or Access Virtualization</a:t>
            </a:r>
          </a:p>
          <a:p>
            <a:pPr algn="just"/>
            <a:r>
              <a:rPr lang="en-IN" dirty="0" smtClean="0">
                <a:latin typeface="Arial" pitchFamily="34" charset="0"/>
                <a:cs typeface="Arial" pitchFamily="34" charset="0"/>
              </a:rPr>
              <a:t>Remote server provides most of the computing and storage resources</a:t>
            </a:r>
          </a:p>
          <a:p>
            <a:pPr algn="just"/>
            <a:r>
              <a:rPr lang="en-IN" dirty="0" smtClean="0">
                <a:latin typeface="Arial" pitchFamily="34" charset="0"/>
                <a:cs typeface="Arial" pitchFamily="34" charset="0"/>
              </a:rPr>
              <a:t>All programs and data is stored on remote servers</a:t>
            </a:r>
          </a:p>
          <a:p>
            <a:pPr algn="just"/>
            <a:r>
              <a:rPr lang="en-IN" dirty="0" smtClean="0">
                <a:latin typeface="Arial" pitchFamily="34" charset="0"/>
                <a:cs typeface="Arial" pitchFamily="34" charset="0"/>
              </a:rPr>
              <a:t>Local computer is simple with limited resources</a:t>
            </a: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539552" y="188640"/>
            <a:ext cx="8144842" cy="1143000"/>
          </a:xfrm>
          <a:noFill/>
        </p:spPr>
        <p:txBody>
          <a:bodyPr/>
          <a:lstStyle/>
          <a:p>
            <a:r>
              <a:rPr lang="en-US" altLang="zh-CN" sz="4000" dirty="0" smtClean="0">
                <a:solidFill>
                  <a:srgbClr val="C00000"/>
                </a:solidFill>
                <a:latin typeface="Arial" pitchFamily="34" charset="0"/>
                <a:ea typeface="华文新魏" charset="0"/>
                <a:cs typeface="Arial" pitchFamily="34" charset="0"/>
              </a:rPr>
              <a:t>Desktop Virtualization Architecture</a:t>
            </a:r>
          </a:p>
        </p:txBody>
      </p:sp>
      <p:grpSp>
        <p:nvGrpSpPr>
          <p:cNvPr id="2" name="Group 33"/>
          <p:cNvGrpSpPr/>
          <p:nvPr/>
        </p:nvGrpSpPr>
        <p:grpSpPr>
          <a:xfrm>
            <a:off x="467544" y="1268760"/>
            <a:ext cx="8229600" cy="4495800"/>
            <a:chOff x="381000" y="1981200"/>
            <a:chExt cx="8229600" cy="4495800"/>
          </a:xfrm>
        </p:grpSpPr>
        <p:sp>
          <p:nvSpPr>
            <p:cNvPr id="8195" name="Text Box 3"/>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smtClean="0">
                <a:latin typeface="Segoe UI" charset="0"/>
                <a:ea typeface="宋体" charset="0"/>
                <a:cs typeface="Segoe UI" charset="0"/>
              </a:endParaRPr>
            </a:p>
          </p:txBody>
        </p:sp>
        <p:sp>
          <p:nvSpPr>
            <p:cNvPr id="8196" name="Text Box 4"/>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smtClean="0">
                <a:latin typeface="Segoe UI" charset="0"/>
                <a:ea typeface="宋体" charset="0"/>
                <a:cs typeface="Segoe UI" charset="0"/>
              </a:endParaRPr>
            </a:p>
          </p:txBody>
        </p:sp>
        <p:sp>
          <p:nvSpPr>
            <p:cNvPr id="8197" name="Rectangle 5"/>
            <p:cNvSpPr>
              <a:spLocks noChangeArrowheads="1"/>
            </p:cNvSpPr>
            <p:nvPr/>
          </p:nvSpPr>
          <p:spPr bwMode="auto">
            <a:xfrm>
              <a:off x="1065213" y="5591175"/>
              <a:ext cx="7313612"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198" name="Rectangle 6"/>
            <p:cNvSpPr>
              <a:spLocks noChangeArrowheads="1"/>
            </p:cNvSpPr>
            <p:nvPr/>
          </p:nvSpPr>
          <p:spPr bwMode="auto">
            <a:xfrm>
              <a:off x="1065213" y="4813300"/>
              <a:ext cx="7313612"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199" name="Text Box 7"/>
            <p:cNvSpPr txBox="1">
              <a:spLocks noChangeArrowheads="1"/>
            </p:cNvSpPr>
            <p:nvPr/>
          </p:nvSpPr>
          <p:spPr bwMode="auto">
            <a:xfrm>
              <a:off x="1524000" y="5715000"/>
              <a:ext cx="6248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mtClean="0">
                  <a:latin typeface="Segoe UI" charset="0"/>
                  <a:ea typeface="宋体" charset="0"/>
                  <a:cs typeface="Segoe UI" charset="0"/>
                </a:rPr>
                <a:t>Hardware</a:t>
              </a:r>
            </a:p>
          </p:txBody>
        </p:sp>
        <p:sp>
          <p:nvSpPr>
            <p:cNvPr id="8200" name="Text Box 8"/>
            <p:cNvSpPr txBox="1">
              <a:spLocks noChangeArrowheads="1"/>
            </p:cNvSpPr>
            <p:nvPr/>
          </p:nvSpPr>
          <p:spPr bwMode="auto">
            <a:xfrm>
              <a:off x="1600200" y="4953000"/>
              <a:ext cx="6172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mtClean="0">
                  <a:latin typeface="Segoe UI" charset="0"/>
                  <a:ea typeface="宋体" charset="0"/>
                  <a:cs typeface="Segoe UI" charset="0"/>
                </a:rPr>
                <a:t>Host OS </a:t>
              </a:r>
            </a:p>
          </p:txBody>
        </p:sp>
        <p:sp>
          <p:nvSpPr>
            <p:cNvPr id="8201" name="Rectangle 9"/>
            <p:cNvSpPr>
              <a:spLocks noChangeArrowheads="1"/>
            </p:cNvSpPr>
            <p:nvPr/>
          </p:nvSpPr>
          <p:spPr bwMode="auto">
            <a:xfrm>
              <a:off x="1065213" y="4038600"/>
              <a:ext cx="7313612"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2" name="Text Box 10"/>
            <p:cNvSpPr txBox="1">
              <a:spLocks noChangeArrowheads="1"/>
            </p:cNvSpPr>
            <p:nvPr/>
          </p:nvSpPr>
          <p:spPr bwMode="auto">
            <a:xfrm>
              <a:off x="1255713" y="4191000"/>
              <a:ext cx="6932612"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400" b="1" smtClean="0">
                  <a:latin typeface="Segoe UI" charset="0"/>
                  <a:ea typeface="宋体" charset="0"/>
                  <a:cs typeface="Segoe UI" charset="0"/>
                </a:rPr>
                <a:t>Virtual Machine Manager</a:t>
              </a:r>
            </a:p>
          </p:txBody>
        </p:sp>
        <p:sp>
          <p:nvSpPr>
            <p:cNvPr id="8203" name="Rectangle 11"/>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4" name="Rectangle 12"/>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5" name="Rectangle 13"/>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8206" name="Line 14"/>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07" name="Text Box 15"/>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smtClean="0">
                <a:latin typeface="Segoe UI" charset="0"/>
                <a:ea typeface="宋体" charset="0"/>
                <a:cs typeface="Segoe UI" charset="0"/>
              </a:endParaRPr>
            </a:p>
          </p:txBody>
        </p:sp>
        <p:sp>
          <p:nvSpPr>
            <p:cNvPr id="8208" name="Text Box 16"/>
            <p:cNvSpPr txBox="1">
              <a:spLocks noChangeArrowheads="1"/>
            </p:cNvSpPr>
            <p:nvPr/>
          </p:nvSpPr>
          <p:spPr bwMode="auto">
            <a:xfrm>
              <a:off x="1219200" y="3397250"/>
              <a:ext cx="2057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smtClean="0">
                  <a:latin typeface="Segoe UI" charset="0"/>
                  <a:ea typeface="宋体" charset="0"/>
                  <a:cs typeface="Segoe UI" charset="0"/>
                </a:rPr>
                <a:t>Virtual Machine</a:t>
              </a:r>
            </a:p>
          </p:txBody>
        </p:sp>
        <p:sp>
          <p:nvSpPr>
            <p:cNvPr id="8209" name="Text Box 18"/>
            <p:cNvSpPr txBox="1">
              <a:spLocks noChangeArrowheads="1"/>
            </p:cNvSpPr>
            <p:nvPr/>
          </p:nvSpPr>
          <p:spPr bwMode="auto">
            <a:xfrm>
              <a:off x="5978525" y="2757488"/>
              <a:ext cx="25146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smtClean="0">
                  <a:latin typeface="Segoe UI" charset="0"/>
                  <a:ea typeface="宋体" charset="0"/>
                  <a:cs typeface="Segoe UI" charset="0"/>
                </a:rPr>
                <a:t>Guest OS</a:t>
              </a:r>
              <a:br>
                <a:rPr lang="en-US" altLang="zh-CN" sz="1600" smtClean="0">
                  <a:latin typeface="Segoe UI" charset="0"/>
                  <a:ea typeface="宋体" charset="0"/>
                  <a:cs typeface="Segoe UI" charset="0"/>
                </a:rPr>
              </a:br>
              <a:r>
                <a:rPr lang="en-US" altLang="zh-CN" sz="1600" smtClean="0">
                  <a:latin typeface="Segoe UI" charset="0"/>
                  <a:ea typeface="宋体" charset="0"/>
                  <a:cs typeface="Segoe UI" charset="0"/>
                </a:rPr>
                <a:t>(VMware ESX)</a:t>
              </a:r>
            </a:p>
          </p:txBody>
        </p:sp>
        <p:sp>
          <p:nvSpPr>
            <p:cNvPr id="8210" name="Text Box 19"/>
            <p:cNvSpPr txBox="1">
              <a:spLocks noChangeArrowheads="1"/>
            </p:cNvSpPr>
            <p:nvPr/>
          </p:nvSpPr>
          <p:spPr bwMode="auto">
            <a:xfrm>
              <a:off x="3733800" y="2344738"/>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smtClean="0">
                  <a:latin typeface="Segoe UI" charset="0"/>
                  <a:ea typeface="宋体" charset="0"/>
                  <a:cs typeface="Segoe UI" charset="0"/>
                </a:rPr>
                <a:t>Applications</a:t>
              </a:r>
            </a:p>
          </p:txBody>
        </p:sp>
        <p:sp>
          <p:nvSpPr>
            <p:cNvPr id="8211" name="Text Box 20"/>
            <p:cNvSpPr txBox="1">
              <a:spLocks noChangeArrowheads="1"/>
            </p:cNvSpPr>
            <p:nvPr/>
          </p:nvSpPr>
          <p:spPr bwMode="auto">
            <a:xfrm>
              <a:off x="3695700" y="3395663"/>
              <a:ext cx="2133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smtClean="0">
                  <a:latin typeface="Segoe UI" charset="0"/>
                  <a:ea typeface="宋体" charset="0"/>
                  <a:cs typeface="Segoe UI" charset="0"/>
                </a:rPr>
                <a:t>Virtual Machine</a:t>
              </a:r>
            </a:p>
          </p:txBody>
        </p:sp>
        <p:sp>
          <p:nvSpPr>
            <p:cNvPr id="8212" name="Text Box 21"/>
            <p:cNvSpPr txBox="1">
              <a:spLocks noChangeArrowheads="1"/>
            </p:cNvSpPr>
            <p:nvPr/>
          </p:nvSpPr>
          <p:spPr bwMode="auto">
            <a:xfrm>
              <a:off x="6203950" y="3397250"/>
              <a:ext cx="2133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smtClean="0">
                  <a:latin typeface="Segoe UI" charset="0"/>
                  <a:ea typeface="宋体" charset="0"/>
                  <a:cs typeface="Segoe UI" charset="0"/>
                </a:rPr>
                <a:t>Virtual Machine</a:t>
              </a:r>
            </a:p>
          </p:txBody>
        </p:sp>
        <p:sp>
          <p:nvSpPr>
            <p:cNvPr id="8213" name="Line 22"/>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4" name="Line 23"/>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5" name="Text Box 24"/>
            <p:cNvSpPr txBox="1">
              <a:spLocks noChangeArrowheads="1"/>
            </p:cNvSpPr>
            <p:nvPr/>
          </p:nvSpPr>
          <p:spPr bwMode="auto">
            <a:xfrm>
              <a:off x="1484313" y="2757488"/>
              <a:ext cx="1449387"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smtClean="0">
                  <a:latin typeface="Segoe UI" charset="0"/>
                  <a:ea typeface="宋体" charset="0"/>
                  <a:cs typeface="Segoe UI" charset="0"/>
                </a:rPr>
                <a:t>Guest OS</a:t>
              </a:r>
              <a:br>
                <a:rPr lang="en-US" altLang="zh-CN" sz="1600" smtClean="0">
                  <a:latin typeface="Segoe UI" charset="0"/>
                  <a:ea typeface="宋体" charset="0"/>
                  <a:cs typeface="Segoe UI" charset="0"/>
                </a:rPr>
              </a:br>
              <a:r>
                <a:rPr lang="en-US" altLang="zh-CN" sz="1600" smtClean="0">
                  <a:latin typeface="Segoe UI" charset="0"/>
                  <a:ea typeface="宋体" charset="0"/>
                  <a:cs typeface="Segoe UI" charset="0"/>
                </a:rPr>
                <a:t>(Windows)</a:t>
              </a:r>
            </a:p>
          </p:txBody>
        </p:sp>
        <p:sp>
          <p:nvSpPr>
            <p:cNvPr id="8216" name="Text Box 25"/>
            <p:cNvSpPr txBox="1">
              <a:spLocks noChangeArrowheads="1"/>
            </p:cNvSpPr>
            <p:nvPr/>
          </p:nvSpPr>
          <p:spPr bwMode="auto">
            <a:xfrm>
              <a:off x="3619500" y="2757488"/>
              <a:ext cx="23622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smtClean="0">
                  <a:latin typeface="Segoe UI" charset="0"/>
                  <a:ea typeface="宋体" charset="0"/>
                  <a:cs typeface="Segoe UI" charset="0"/>
                </a:rPr>
                <a:t>Guest OS</a:t>
              </a:r>
              <a:br>
                <a:rPr lang="en-US" altLang="zh-CN" sz="1600" smtClean="0">
                  <a:latin typeface="Segoe UI" charset="0"/>
                  <a:ea typeface="宋体" charset="0"/>
                  <a:cs typeface="Segoe UI" charset="0"/>
                </a:rPr>
              </a:br>
              <a:r>
                <a:rPr lang="en-US" altLang="zh-CN" sz="1600" smtClean="0">
                  <a:latin typeface="Segoe UI" charset="0"/>
                  <a:ea typeface="宋体" charset="0"/>
                  <a:cs typeface="Segoe UI" charset="0"/>
                </a:rPr>
                <a:t>(Linux)</a:t>
              </a:r>
            </a:p>
          </p:txBody>
        </p:sp>
        <p:sp>
          <p:nvSpPr>
            <p:cNvPr id="8217" name="Line 26"/>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8" name="Line 27"/>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19" name="Line 28"/>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20" name="Text Box 29"/>
            <p:cNvSpPr txBox="1">
              <a:spLocks noChangeArrowheads="1"/>
            </p:cNvSpPr>
            <p:nvPr/>
          </p:nvSpPr>
          <p:spPr bwMode="auto">
            <a:xfrm>
              <a:off x="1255713" y="2344738"/>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smtClean="0">
                  <a:latin typeface="Segoe UI" charset="0"/>
                  <a:ea typeface="宋体" charset="0"/>
                  <a:cs typeface="Segoe UI" charset="0"/>
                </a:rPr>
                <a:t>Applications</a:t>
              </a:r>
            </a:p>
          </p:txBody>
        </p:sp>
        <p:sp>
          <p:nvSpPr>
            <p:cNvPr id="8221" name="Text Box 30"/>
            <p:cNvSpPr txBox="1">
              <a:spLocks noChangeArrowheads="1"/>
            </p:cNvSpPr>
            <p:nvPr/>
          </p:nvSpPr>
          <p:spPr bwMode="auto">
            <a:xfrm>
              <a:off x="6283325" y="2344738"/>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smtClean="0">
                  <a:latin typeface="Segoe UI" charset="0"/>
                  <a:ea typeface="宋体" charset="0"/>
                  <a:cs typeface="Segoe UI" charset="0"/>
                </a:rPr>
                <a:t>Applications</a:t>
              </a:r>
            </a:p>
          </p:txBody>
        </p:sp>
        <p:sp>
          <p:nvSpPr>
            <p:cNvPr id="8222" name="Line 36"/>
            <p:cNvSpPr>
              <a:spLocks noChangeShapeType="1"/>
            </p:cNvSpPr>
            <p:nvPr/>
          </p:nvSpPr>
          <p:spPr bwMode="auto">
            <a:xfrm>
              <a:off x="381000" y="3927475"/>
              <a:ext cx="8229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23" name="Text Box 37"/>
            <p:cNvSpPr txBox="1">
              <a:spLocks noChangeArrowheads="1"/>
            </p:cNvSpPr>
            <p:nvPr/>
          </p:nvSpPr>
          <p:spPr bwMode="auto">
            <a:xfrm rot="10800000">
              <a:off x="457200" y="2209800"/>
              <a:ext cx="458788"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smtClean="0">
                  <a:latin typeface="Segoe UI" charset="0"/>
                  <a:ea typeface="宋体" charset="0"/>
                  <a:cs typeface="Segoe UI" charset="0"/>
                </a:rPr>
                <a:t>V i r t u a l</a:t>
              </a:r>
              <a:r>
                <a:rPr lang="en-US" altLang="zh-CN" smtClean="0">
                  <a:latin typeface="Segoe UI" charset="0"/>
                  <a:ea typeface="宋体" charset="0"/>
                  <a:cs typeface="Segoe UI" charset="0"/>
                </a:rPr>
                <a:t> </a:t>
              </a:r>
            </a:p>
          </p:txBody>
        </p:sp>
        <p:sp>
          <p:nvSpPr>
            <p:cNvPr id="8224" name="Text Box 38"/>
            <p:cNvSpPr txBox="1">
              <a:spLocks noChangeArrowheads="1"/>
            </p:cNvSpPr>
            <p:nvPr/>
          </p:nvSpPr>
          <p:spPr bwMode="auto">
            <a:xfrm rot="10800000">
              <a:off x="457200" y="4114800"/>
              <a:ext cx="458788"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smtClean="0">
                  <a:latin typeface="Segoe UI" charset="0"/>
                  <a:ea typeface="宋体" charset="0"/>
                  <a:cs typeface="Segoe UI" charset="0"/>
                </a:rPr>
                <a:t>P h y s i c a l</a:t>
              </a:r>
              <a:r>
                <a:rPr lang="en-US" altLang="zh-CN" smtClean="0">
                  <a:latin typeface="Segoe UI" charset="0"/>
                  <a:ea typeface="宋体" charset="0"/>
                  <a:cs typeface="Segoe UI" charset="0"/>
                </a:rPr>
                <a:t> </a:t>
              </a:r>
            </a:p>
          </p:txBody>
        </p:sp>
        <p:sp>
          <p:nvSpPr>
            <p:cNvPr id="8225" name="Rectangle 40"/>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idx="1"/>
          </p:nvPr>
        </p:nvSpPr>
        <p:spPr>
          <a:xfrm>
            <a:off x="179512" y="1124744"/>
            <a:ext cx="8784976" cy="5472608"/>
          </a:xfrm>
        </p:spPr>
        <p:txBody>
          <a:bodyPr>
            <a:normAutofit lnSpcReduction="10000"/>
          </a:bodyPr>
          <a:lstStyle/>
          <a:p>
            <a:pPr algn="just"/>
            <a:r>
              <a:rPr lang="en-US" dirty="0" smtClean="0">
                <a:latin typeface="Arial" pitchFamily="34" charset="0"/>
                <a:cs typeface="Arial" pitchFamily="34" charset="0"/>
              </a:rPr>
              <a:t>A hypervisor, also called a virtual machine manager (VMM), is a program that allows multiple operating systems to share a single hardware host. </a:t>
            </a:r>
          </a:p>
          <a:p>
            <a:pPr lvl="1" algn="just"/>
            <a:r>
              <a:rPr lang="en-US" dirty="0" smtClean="0">
                <a:latin typeface="Arial" pitchFamily="34" charset="0"/>
                <a:cs typeface="Arial" pitchFamily="34" charset="0"/>
              </a:rPr>
              <a:t>Each operating system appears to have the host's processor, memory, and other resources all to itself. </a:t>
            </a:r>
          </a:p>
          <a:p>
            <a:pPr lvl="1" algn="just"/>
            <a:r>
              <a:rPr lang="en-US" dirty="0" smtClean="0">
                <a:latin typeface="Arial" pitchFamily="34" charset="0"/>
                <a:cs typeface="Arial" pitchFamily="34" charset="0"/>
              </a:rPr>
              <a:t>However, the hypervisor is actually controlling the host processor and resources, allocating what is needed to each operating system in turn and making sure that the guest operating systems cannot disrupt each other.</a:t>
            </a:r>
            <a:endParaRPr lang="en-US" altLang="zh-CN" b="1" dirty="0" smtClean="0">
              <a:latin typeface="Arial" pitchFamily="34" charset="0"/>
              <a:ea typeface="华文楷体" pitchFamily="-84" charset="-122"/>
              <a:cs typeface="Arial" pitchFamily="34" charset="0"/>
            </a:endParaRPr>
          </a:p>
        </p:txBody>
      </p:sp>
      <p:sp>
        <p:nvSpPr>
          <p:cNvPr id="38914" name="Rectangle 2"/>
          <p:cNvSpPr>
            <a:spLocks noGrp="1" noChangeArrowheads="1"/>
          </p:cNvSpPr>
          <p:nvPr>
            <p:ph type="title"/>
          </p:nvPr>
        </p:nvSpPr>
        <p:spPr>
          <a:xfrm>
            <a:off x="467544" y="116632"/>
            <a:ext cx="8229600" cy="1143000"/>
          </a:xfrm>
          <a:noFill/>
        </p:spPr>
        <p:txBody>
          <a:bodyPr/>
          <a:lstStyle/>
          <a:p>
            <a:r>
              <a:rPr lang="en-US" dirty="0" smtClean="0">
                <a:solidFill>
                  <a:srgbClr val="C00000"/>
                </a:solidFill>
                <a:latin typeface="Arial" pitchFamily="34" charset="0"/>
                <a:cs typeface="Arial" pitchFamily="34" charset="0"/>
              </a:rPr>
              <a:t>What is a hypervisor?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Content Placeholder 5"/>
          <p:cNvPicPr>
            <a:picLocks noGrp="1" noChangeAspect="1"/>
          </p:cNvPicPr>
          <p:nvPr>
            <p:ph sz="quarter" idx="2"/>
          </p:nvPr>
        </p:nvPicPr>
        <p:blipFill>
          <a:blip r:embed="rId2" cstate="print"/>
          <a:srcRect l="2725" r="2725"/>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Cloud computing provides advantages like  lower </a:t>
            </a:r>
            <a:r>
              <a:rPr lang="en-IN" dirty="0"/>
              <a:t>cost, faster time to market, and increased employee productivity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16632"/>
            <a:ext cx="8229600" cy="922114"/>
          </a:xfrm>
        </p:spPr>
        <p:txBody>
          <a:bodyPr>
            <a:normAutofit/>
          </a:bodyPr>
          <a:lstStyle/>
          <a:p>
            <a:r>
              <a:rPr lang="en-IN" sz="4000" dirty="0" smtClean="0">
                <a:solidFill>
                  <a:srgbClr val="C00000"/>
                </a:solidFill>
                <a:latin typeface="Arial" pitchFamily="34" charset="0"/>
                <a:cs typeface="Arial" pitchFamily="34" charset="0"/>
              </a:rPr>
              <a:t>Other Driving Factors</a:t>
            </a:r>
            <a:endParaRPr lang="en-IN" sz="4000" dirty="0">
              <a:solidFill>
                <a:srgbClr val="C00000"/>
              </a:solidFill>
              <a:latin typeface="Arial" pitchFamily="34" charset="0"/>
              <a:cs typeface="Arial" pitchFamily="34" charset="0"/>
            </a:endParaRPr>
          </a:p>
        </p:txBody>
      </p:sp>
      <p:sp>
        <p:nvSpPr>
          <p:cNvPr id="7" name="Content Placeholder 6"/>
          <p:cNvSpPr>
            <a:spLocks noGrp="1"/>
          </p:cNvSpPr>
          <p:nvPr>
            <p:ph idx="1"/>
          </p:nvPr>
        </p:nvSpPr>
        <p:spPr>
          <a:xfrm>
            <a:off x="251520" y="980728"/>
            <a:ext cx="8640960" cy="5688632"/>
          </a:xfrm>
        </p:spPr>
        <p:txBody>
          <a:bodyPr>
            <a:normAutofit fontScale="92500"/>
          </a:bodyPr>
          <a:lstStyle/>
          <a:p>
            <a:pPr algn="just">
              <a:lnSpc>
                <a:spcPct val="110000"/>
              </a:lnSpc>
              <a:spcBef>
                <a:spcPts val="0"/>
              </a:spcBef>
            </a:pPr>
            <a:r>
              <a:rPr lang="en-IN" dirty="0" smtClean="0">
                <a:latin typeface="Arial" pitchFamily="34" charset="0"/>
                <a:cs typeface="Arial" pitchFamily="34" charset="0"/>
              </a:rPr>
              <a:t>There is a considerable amount of traffic among virtual servers, for purposes as maintaining </a:t>
            </a:r>
            <a:r>
              <a:rPr lang="en-IN" u="sng" dirty="0" smtClean="0">
                <a:latin typeface="Arial" pitchFamily="34" charset="0"/>
                <a:cs typeface="Arial" pitchFamily="34" charset="0"/>
              </a:rPr>
              <a:t>consistent images of database </a:t>
            </a:r>
            <a:r>
              <a:rPr lang="en-IN" dirty="0" smtClean="0">
                <a:latin typeface="Arial" pitchFamily="34" charset="0"/>
                <a:cs typeface="Arial" pitchFamily="34" charset="0"/>
              </a:rPr>
              <a:t>and </a:t>
            </a:r>
            <a:r>
              <a:rPr lang="en-IN" i="1" u="sng" dirty="0" smtClean="0">
                <a:latin typeface="Arial" pitchFamily="34" charset="0"/>
                <a:cs typeface="Arial" pitchFamily="34" charset="0"/>
              </a:rPr>
              <a:t>invoking security functions</a:t>
            </a:r>
            <a:r>
              <a:rPr lang="en-IN" dirty="0" smtClean="0">
                <a:latin typeface="Arial" pitchFamily="34" charset="0"/>
                <a:cs typeface="Arial" pitchFamily="34" charset="0"/>
              </a:rPr>
              <a:t> such as access control</a:t>
            </a:r>
          </a:p>
          <a:p>
            <a:pPr algn="just">
              <a:lnSpc>
                <a:spcPct val="110000"/>
              </a:lnSpc>
              <a:spcBef>
                <a:spcPts val="0"/>
              </a:spcBef>
            </a:pPr>
            <a:r>
              <a:rPr lang="en-IN" dirty="0" smtClean="0">
                <a:latin typeface="Arial" pitchFamily="34" charset="0"/>
                <a:cs typeface="Arial" pitchFamily="34" charset="0"/>
              </a:rPr>
              <a:t>Existing network infrastructures can respond to changing requirements for the </a:t>
            </a:r>
            <a:r>
              <a:rPr lang="en-IN" u="sng" dirty="0" smtClean="0">
                <a:latin typeface="Arial" pitchFamily="34" charset="0"/>
                <a:cs typeface="Arial" pitchFamily="34" charset="0"/>
              </a:rPr>
              <a:t>management of traffic flows</a:t>
            </a:r>
            <a:r>
              <a:rPr lang="en-IN" dirty="0" smtClean="0">
                <a:latin typeface="Arial" pitchFamily="34" charset="0"/>
                <a:cs typeface="Arial" pitchFamily="34" charset="0"/>
              </a:rPr>
              <a:t>, </a:t>
            </a:r>
            <a:r>
              <a:rPr lang="en-IN" u="sng" dirty="0" smtClean="0">
                <a:latin typeface="Arial" pitchFamily="34" charset="0"/>
                <a:cs typeface="Arial" pitchFamily="34" charset="0"/>
              </a:rPr>
              <a:t>providing differentiated </a:t>
            </a:r>
            <a:r>
              <a:rPr lang="en-IN" u="sng" dirty="0" err="1" smtClean="0">
                <a:latin typeface="Arial" pitchFamily="34" charset="0"/>
                <a:cs typeface="Arial" pitchFamily="34" charset="0"/>
              </a:rPr>
              <a:t>QoS</a:t>
            </a:r>
            <a:r>
              <a:rPr lang="en-IN" u="sng" dirty="0" smtClean="0">
                <a:latin typeface="Arial" pitchFamily="34" charset="0"/>
                <a:cs typeface="Arial" pitchFamily="34" charset="0"/>
              </a:rPr>
              <a:t> levels</a:t>
            </a:r>
            <a:r>
              <a:rPr lang="en-IN" dirty="0" smtClean="0">
                <a:latin typeface="Arial" pitchFamily="34" charset="0"/>
                <a:cs typeface="Arial" pitchFamily="34" charset="0"/>
              </a:rPr>
              <a:t> and </a:t>
            </a:r>
            <a:r>
              <a:rPr lang="en-IN" u="sng" dirty="0" smtClean="0">
                <a:latin typeface="Arial" pitchFamily="34" charset="0"/>
                <a:cs typeface="Arial" pitchFamily="34" charset="0"/>
              </a:rPr>
              <a:t>security levels for individual flows</a:t>
            </a:r>
            <a:r>
              <a:rPr lang="en-IN" dirty="0" smtClean="0">
                <a:latin typeface="Arial" pitchFamily="34" charset="0"/>
                <a:cs typeface="Arial" pitchFamily="34" charset="0"/>
              </a:rPr>
              <a:t>, but the process can be very time-consuming for large networks or involves network devices from multiple vendors.</a:t>
            </a:r>
            <a:endParaRPr lang="en-IN" dirty="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normAutofit/>
          </a:bodyPr>
          <a:lstStyle/>
          <a:p>
            <a:r>
              <a:rPr lang="en-IN" sz="4000" dirty="0" smtClean="0">
                <a:solidFill>
                  <a:srgbClr val="C00000"/>
                </a:solidFill>
              </a:rPr>
              <a:t>Cloud Service Providers in India</a:t>
            </a:r>
            <a:endParaRPr lang="en-IN" sz="4000" dirty="0">
              <a:solidFill>
                <a:srgbClr val="C00000"/>
              </a:solidFill>
            </a:endParaRPr>
          </a:p>
        </p:txBody>
      </p:sp>
      <p:sp>
        <p:nvSpPr>
          <p:cNvPr id="3" name="Content Placeholder 2"/>
          <p:cNvSpPr>
            <a:spLocks noGrp="1"/>
          </p:cNvSpPr>
          <p:nvPr>
            <p:ph idx="1"/>
          </p:nvPr>
        </p:nvSpPr>
        <p:spPr>
          <a:xfrm>
            <a:off x="323528" y="1124744"/>
            <a:ext cx="8229600" cy="4525963"/>
          </a:xfrm>
        </p:spPr>
        <p:txBody>
          <a:bodyPr/>
          <a:lstStyle/>
          <a:p>
            <a:pPr marL="514350" indent="-514350">
              <a:buFont typeface="+mj-lt"/>
              <a:buAutoNum type="arabicPeriod"/>
            </a:pPr>
            <a:r>
              <a:rPr lang="en-IN" dirty="0" smtClean="0"/>
              <a:t>IBM India (</a:t>
            </a:r>
            <a:r>
              <a:rPr lang="en-IN" dirty="0" err="1" smtClean="0"/>
              <a:t>Bengaluru</a:t>
            </a:r>
            <a:r>
              <a:rPr lang="en-IN" dirty="0" smtClean="0"/>
              <a:t>)</a:t>
            </a:r>
          </a:p>
          <a:p>
            <a:pPr marL="514350" indent="-514350">
              <a:buFont typeface="+mj-lt"/>
              <a:buAutoNum type="arabicPeriod"/>
            </a:pPr>
            <a:r>
              <a:rPr lang="en-IN" dirty="0" smtClean="0"/>
              <a:t>Cisco Systems</a:t>
            </a:r>
          </a:p>
          <a:p>
            <a:pPr marL="514350" indent="-514350">
              <a:buFont typeface="+mj-lt"/>
              <a:buAutoNum type="arabicPeriod"/>
            </a:pPr>
            <a:r>
              <a:rPr lang="en-IN" dirty="0" err="1" smtClean="0"/>
              <a:t>Vmware</a:t>
            </a:r>
            <a:endParaRPr lang="en-IN" dirty="0" smtClean="0"/>
          </a:p>
          <a:p>
            <a:pPr marL="514350" indent="-514350">
              <a:buFont typeface="+mj-lt"/>
              <a:buAutoNum type="arabicPeriod"/>
            </a:pPr>
            <a:r>
              <a:rPr lang="en-IN" dirty="0" err="1" smtClean="0"/>
              <a:t>Sify</a:t>
            </a:r>
            <a:endParaRPr lang="en-IN" dirty="0" smtClean="0"/>
          </a:p>
          <a:p>
            <a:pPr marL="514350" indent="-514350">
              <a:buFont typeface="+mj-lt"/>
              <a:buAutoNum type="arabicPeriod"/>
            </a:pPr>
            <a:r>
              <a:rPr lang="en-IN" dirty="0" err="1" smtClean="0"/>
              <a:t>CtrlS</a:t>
            </a:r>
            <a:endParaRPr lang="en-IN" dirty="0" smtClean="0"/>
          </a:p>
          <a:p>
            <a:pPr marL="514350" indent="-514350">
              <a:buFont typeface="+mj-lt"/>
              <a:buAutoNum type="arabicPeriod"/>
            </a:pPr>
            <a:r>
              <a:rPr lang="en-IN" dirty="0" err="1" smtClean="0"/>
              <a:t>Orangescape</a:t>
            </a:r>
            <a:endParaRPr lang="en-IN" dirty="0" smtClean="0"/>
          </a:p>
          <a:p>
            <a:pPr marL="514350" indent="-514350">
              <a:buFont typeface="+mj-lt"/>
              <a:buAutoNum type="arabicPeriod"/>
            </a:pPr>
            <a:r>
              <a:rPr lang="en-IN" dirty="0" smtClean="0"/>
              <a:t>MS Azure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C00000"/>
                </a:solidFill>
              </a:rPr>
              <a:t>Data Protection in the Cloud</a:t>
            </a:r>
            <a:endParaRPr lang="en-IN" sz="4000" dirty="0">
              <a:solidFill>
                <a:srgbClr val="C00000"/>
              </a:solidFill>
            </a:endParaRPr>
          </a:p>
        </p:txBody>
      </p:sp>
      <p:sp>
        <p:nvSpPr>
          <p:cNvPr id="3" name="Content Placeholder 2"/>
          <p:cNvSpPr>
            <a:spLocks noGrp="1"/>
          </p:cNvSpPr>
          <p:nvPr>
            <p:ph idx="1"/>
          </p:nvPr>
        </p:nvSpPr>
        <p:spPr>
          <a:xfrm>
            <a:off x="179512" y="1600200"/>
            <a:ext cx="8784976" cy="4997152"/>
          </a:xfrm>
        </p:spPr>
        <p:txBody>
          <a:bodyPr>
            <a:normAutofit lnSpcReduction="10000"/>
          </a:bodyPr>
          <a:lstStyle/>
          <a:p>
            <a:pPr algn="just"/>
            <a:r>
              <a:rPr lang="en-IN" dirty="0"/>
              <a:t>Shared storage involves a threat </a:t>
            </a:r>
            <a:r>
              <a:rPr lang="en-IN" dirty="0" smtClean="0"/>
              <a:t>of access </a:t>
            </a:r>
            <a:r>
              <a:rPr lang="en-IN" dirty="0"/>
              <a:t>from sharing </a:t>
            </a:r>
            <a:r>
              <a:rPr lang="en-IN" dirty="0" smtClean="0"/>
              <a:t>neighbours.</a:t>
            </a:r>
          </a:p>
          <a:p>
            <a:pPr algn="just"/>
            <a:r>
              <a:rPr lang="en-IN" dirty="0"/>
              <a:t>Changing cryptographic keys for </a:t>
            </a:r>
            <a:r>
              <a:rPr lang="en-IN" dirty="0" smtClean="0"/>
              <a:t>large amounts </a:t>
            </a:r>
            <a:r>
              <a:rPr lang="en-IN" dirty="0"/>
              <a:t>of encrypted data is </a:t>
            </a:r>
            <a:r>
              <a:rPr lang="en-IN" dirty="0" smtClean="0"/>
              <a:t>time consuming</a:t>
            </a:r>
            <a:r>
              <a:rPr lang="en-IN" dirty="0"/>
              <a:t>. </a:t>
            </a:r>
            <a:endParaRPr lang="en-IN" dirty="0" smtClean="0"/>
          </a:p>
          <a:p>
            <a:pPr lvl="1" algn="just"/>
            <a:r>
              <a:rPr lang="en-IN" dirty="0" smtClean="0"/>
              <a:t>A </a:t>
            </a:r>
            <a:r>
              <a:rPr lang="en-IN" dirty="0"/>
              <a:t>protocol using master </a:t>
            </a:r>
            <a:r>
              <a:rPr lang="en-IN" dirty="0" smtClean="0"/>
              <a:t>and user </a:t>
            </a:r>
            <a:r>
              <a:rPr lang="en-IN" dirty="0"/>
              <a:t>keys makes changing efficient </a:t>
            </a:r>
            <a:r>
              <a:rPr lang="en-IN" dirty="0" smtClean="0"/>
              <a:t>in use </a:t>
            </a:r>
            <a:r>
              <a:rPr lang="en-IN" dirty="0"/>
              <a:t>of time</a:t>
            </a:r>
            <a:r>
              <a:rPr lang="en-IN" dirty="0" smtClean="0"/>
              <a:t>.</a:t>
            </a:r>
          </a:p>
          <a:p>
            <a:pPr algn="just"/>
            <a:r>
              <a:rPr lang="en-IN" dirty="0" smtClean="0"/>
              <a:t>Sharing cryptographic keys with cloud storage providers potentially exposes sensitive data.</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US" sz="4000" dirty="0" smtClean="0">
                <a:solidFill>
                  <a:srgbClr val="C00000"/>
                </a:solidFill>
              </a:rPr>
              <a:t>Cloud Storage</a:t>
            </a:r>
            <a:endParaRPr lang="en-US" sz="4000" dirty="0">
              <a:solidFill>
                <a:srgbClr val="C00000"/>
              </a:solidFill>
            </a:endParaRPr>
          </a:p>
        </p:txBody>
      </p:sp>
      <p:sp>
        <p:nvSpPr>
          <p:cNvPr id="3" name="Content Placeholder 2"/>
          <p:cNvSpPr>
            <a:spLocks noGrp="1"/>
          </p:cNvSpPr>
          <p:nvPr>
            <p:ph idx="1"/>
          </p:nvPr>
        </p:nvSpPr>
        <p:spPr>
          <a:xfrm>
            <a:off x="251520" y="1124744"/>
            <a:ext cx="8712968" cy="5616624"/>
          </a:xfrm>
        </p:spPr>
        <p:txBody>
          <a:bodyPr>
            <a:normAutofit fontScale="92500" lnSpcReduction="10000"/>
          </a:bodyPr>
          <a:lstStyle/>
          <a:p>
            <a:pPr algn="just"/>
            <a:r>
              <a:rPr lang="en-US" dirty="0" smtClean="0"/>
              <a:t>By default, most cloud storage solutions either store users’ data unencrypted or encrypt all data for all customers using a single key and therefore don’t provide strong confidentiality</a:t>
            </a:r>
          </a:p>
          <a:p>
            <a:pPr algn="just"/>
            <a:r>
              <a:rPr lang="en-US" dirty="0" smtClean="0"/>
              <a:t>Some cloud services provide better confidentiality by generating keys on a per-user basis based on that user’s password or some other secret</a:t>
            </a:r>
          </a:p>
          <a:p>
            <a:pPr algn="just"/>
            <a:r>
              <a:rPr lang="en-US" dirty="0" smtClean="0"/>
              <a:t>For maximum confidentiality, some cloud providers embrace a trust no one (TNO) model in which even the provider does not have the keys to decrypt user data</a:t>
            </a:r>
            <a:endParaRPr lang="en-US" dirty="0"/>
          </a:p>
        </p:txBody>
      </p:sp>
    </p:spTree>
    <p:extLst>
      <p:ext uri="{BB962C8B-B14F-4D97-AF65-F5344CB8AC3E}">
        <p14:creationId xmlns="" xmlns:p14="http://schemas.microsoft.com/office/powerpoint/2010/main" val="236067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US" sz="4000" dirty="0" smtClean="0">
                <a:solidFill>
                  <a:srgbClr val="C00000"/>
                </a:solidFill>
              </a:rPr>
              <a:t>Data Loss Prevention (DLP)</a:t>
            </a:r>
            <a:endParaRPr lang="en-US" sz="4000" dirty="0">
              <a:solidFill>
                <a:srgbClr val="C00000"/>
              </a:solidFill>
            </a:endParaRPr>
          </a:p>
        </p:txBody>
      </p:sp>
      <p:sp>
        <p:nvSpPr>
          <p:cNvPr id="3" name="Content Placeholder 2"/>
          <p:cNvSpPr>
            <a:spLocks noGrp="1"/>
          </p:cNvSpPr>
          <p:nvPr>
            <p:ph idx="1"/>
          </p:nvPr>
        </p:nvSpPr>
        <p:spPr>
          <a:xfrm>
            <a:off x="179512" y="980728"/>
            <a:ext cx="8784976" cy="5616624"/>
          </a:xfrm>
        </p:spPr>
        <p:txBody>
          <a:bodyPr>
            <a:normAutofit lnSpcReduction="10000"/>
          </a:bodyPr>
          <a:lstStyle/>
          <a:p>
            <a:pPr algn="just"/>
            <a:r>
              <a:rPr lang="en-US" dirty="0" smtClean="0"/>
              <a:t>DLP is more difficult in cloud environments than on-premise environments, as cloud customers have much less control over data ingress and egress points</a:t>
            </a:r>
          </a:p>
          <a:p>
            <a:pPr algn="just"/>
            <a:r>
              <a:rPr lang="en-US" dirty="0" smtClean="0"/>
              <a:t>DLP options for cloud-based corporate data:</a:t>
            </a:r>
          </a:p>
          <a:p>
            <a:pPr lvl="1" algn="just"/>
            <a:r>
              <a:rPr lang="en-US" dirty="0" smtClean="0"/>
              <a:t>Force users to work through the corporate virtual private network (VPN) to access corporate-contracted cloud resources</a:t>
            </a:r>
          </a:p>
          <a:p>
            <a:pPr lvl="1" algn="just"/>
            <a:r>
              <a:rPr lang="en-US" dirty="0" smtClean="0"/>
              <a:t>Install DLP agents on users’ corporate systems</a:t>
            </a:r>
          </a:p>
          <a:p>
            <a:pPr lvl="1" algn="just"/>
            <a:r>
              <a:rPr lang="en-US" dirty="0" smtClean="0"/>
              <a:t>In </a:t>
            </a:r>
            <a:r>
              <a:rPr lang="en-US" dirty="0" err="1" smtClean="0"/>
              <a:t>IaaS</a:t>
            </a:r>
            <a:r>
              <a:rPr lang="en-US" dirty="0" smtClean="0"/>
              <a:t> environments, insert a DLP server as a proxy between user systems and other corporate cloud servers</a:t>
            </a:r>
            <a:endParaRPr lang="en-US" dirty="0"/>
          </a:p>
        </p:txBody>
      </p:sp>
    </p:spTree>
    <p:extLst>
      <p:ext uri="{BB962C8B-B14F-4D97-AF65-F5344CB8AC3E}">
        <p14:creationId xmlns:p14="http://schemas.microsoft.com/office/powerpoint/2010/main" xmlns="" val="128932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864096"/>
          </a:xfrm>
        </p:spPr>
        <p:txBody>
          <a:bodyPr>
            <a:normAutofit/>
          </a:bodyPr>
          <a:lstStyle/>
          <a:p>
            <a:r>
              <a:rPr lang="en-US" sz="4000" dirty="0" smtClean="0">
                <a:solidFill>
                  <a:srgbClr val="C00000"/>
                </a:solidFill>
              </a:rPr>
              <a:t>Cloud Application Security</a:t>
            </a:r>
            <a:endParaRPr lang="en-US" sz="4000" dirty="0">
              <a:solidFill>
                <a:srgbClr val="C00000"/>
              </a:solidFill>
            </a:endParaRPr>
          </a:p>
        </p:txBody>
      </p:sp>
      <p:sp>
        <p:nvSpPr>
          <p:cNvPr id="3" name="Content Placeholder 2"/>
          <p:cNvSpPr>
            <a:spLocks noGrp="1"/>
          </p:cNvSpPr>
          <p:nvPr>
            <p:ph idx="1"/>
          </p:nvPr>
        </p:nvSpPr>
        <p:spPr>
          <a:xfrm>
            <a:off x="179512" y="908720"/>
            <a:ext cx="8856984" cy="5832648"/>
          </a:xfrm>
        </p:spPr>
        <p:txBody>
          <a:bodyPr>
            <a:normAutofit fontScale="92500" lnSpcReduction="20000"/>
          </a:bodyPr>
          <a:lstStyle/>
          <a:p>
            <a:pPr algn="just"/>
            <a:r>
              <a:rPr lang="en-US" dirty="0" smtClean="0"/>
              <a:t>Attacks against shared </a:t>
            </a:r>
            <a:r>
              <a:rPr lang="en-US" dirty="0" smtClean="0"/>
              <a:t>resources </a:t>
            </a:r>
          </a:p>
          <a:p>
            <a:pPr lvl="1" algn="just"/>
            <a:r>
              <a:rPr lang="en-US" dirty="0" smtClean="0"/>
              <a:t>Sharing </a:t>
            </a:r>
            <a:r>
              <a:rPr lang="en-US" dirty="0" smtClean="0"/>
              <a:t>a system with a vulnerable application may result in those shared resources becoming compromised and consequently spreading attacks to your applications. </a:t>
            </a:r>
            <a:endParaRPr lang="en-US" dirty="0" smtClean="0"/>
          </a:p>
          <a:p>
            <a:pPr lvl="1" algn="just"/>
            <a:r>
              <a:rPr lang="en-US" dirty="0" smtClean="0"/>
              <a:t>There </a:t>
            </a:r>
            <a:r>
              <a:rPr lang="en-US" dirty="0" smtClean="0"/>
              <a:t>are also attacks, such as cryptographic side-channel </a:t>
            </a:r>
            <a:r>
              <a:rPr lang="en-US" dirty="0"/>
              <a:t>attacks, that specifically target shared resource </a:t>
            </a:r>
            <a:r>
              <a:rPr lang="en-US" dirty="0" smtClean="0"/>
              <a:t>environments.</a:t>
            </a:r>
          </a:p>
          <a:p>
            <a:pPr algn="just"/>
            <a:r>
              <a:rPr lang="en-US" dirty="0" smtClean="0"/>
              <a:t>Attacks against insecure APIs</a:t>
            </a:r>
          </a:p>
          <a:p>
            <a:pPr lvl="1" algn="just"/>
            <a:r>
              <a:rPr lang="en-US" dirty="0" smtClean="0"/>
              <a:t>Cloud vendors have a history of using known broken APIs. </a:t>
            </a:r>
            <a:endParaRPr lang="en-US" dirty="0" smtClean="0"/>
          </a:p>
          <a:p>
            <a:pPr lvl="1" algn="just"/>
            <a:r>
              <a:rPr lang="en-US" dirty="0" smtClean="0"/>
              <a:t>Several security incidents have been found to be  </a:t>
            </a:r>
            <a:r>
              <a:rPr lang="en-US" dirty="0" smtClean="0"/>
              <a:t>caused by insecure interfaces and </a:t>
            </a:r>
            <a:r>
              <a:rPr lang="en-US" dirty="0" smtClean="0"/>
              <a:t>APIs.</a:t>
            </a:r>
          </a:p>
          <a:p>
            <a:pPr lvl="1" algn="just"/>
            <a:r>
              <a:rPr lang="en-US" dirty="0" smtClean="0"/>
              <a:t>A </a:t>
            </a:r>
            <a:r>
              <a:rPr lang="en-US" dirty="0" smtClean="0"/>
              <a:t>separate study found major security weaknesses in SSL libraries used by major cloud service providers, including Amazon and PayPal.</a:t>
            </a:r>
            <a:r>
              <a:rPr lang="en-US" baseline="30000" dirty="0" smtClean="0"/>
              <a:t>2</a:t>
            </a:r>
            <a:endParaRPr lang="en-US" baseline="30000" dirty="0"/>
          </a:p>
        </p:txBody>
      </p:sp>
    </p:spTree>
    <p:extLst>
      <p:ext uri="{BB962C8B-B14F-4D97-AF65-F5344CB8AC3E}">
        <p14:creationId xmlns:p14="http://schemas.microsoft.com/office/powerpoint/2010/main" xmlns="" val="301405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Federated Identity Management (</a:t>
            </a:r>
            <a:r>
              <a:rPr lang="en-US" dirty="0" err="1" smtClean="0">
                <a:solidFill>
                  <a:srgbClr val="C00000"/>
                </a:solidFill>
              </a:rPr>
              <a:t>FIdM</a:t>
            </a:r>
            <a:r>
              <a:rPr lang="en-US" dirty="0" smtClean="0">
                <a:solidFill>
                  <a:srgbClr val="C00000"/>
                </a:solidFill>
              </a:rPr>
              <a:t>)</a:t>
            </a:r>
            <a:endParaRPr lang="en-US" dirty="0">
              <a:solidFill>
                <a:srgbClr val="C00000"/>
              </a:solidFill>
            </a:endParaRPr>
          </a:p>
        </p:txBody>
      </p:sp>
      <p:pic>
        <p:nvPicPr>
          <p:cNvPr id="5" name="Content Placeholder 4" descr="fig08-04.eps"/>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t="-2337" b="-1891"/>
          <a:stretch/>
        </p:blipFill>
        <p:spPr>
          <a:xfrm>
            <a:off x="872387" y="1344706"/>
            <a:ext cx="7372816" cy="5212080"/>
          </a:xfrm>
        </p:spPr>
      </p:pic>
    </p:spTree>
    <p:extLst>
      <p:ext uri="{BB962C8B-B14F-4D97-AF65-F5344CB8AC3E}">
        <p14:creationId xmlns:p14="http://schemas.microsoft.com/office/powerpoint/2010/main" xmlns="" val="2909659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16632"/>
            <a:ext cx="8229600" cy="1008112"/>
          </a:xfrm>
        </p:spPr>
        <p:txBody>
          <a:bodyPr>
            <a:normAutofit/>
          </a:bodyPr>
          <a:lstStyle/>
          <a:p>
            <a:r>
              <a:rPr lang="en-US" sz="4000" dirty="0" smtClean="0">
                <a:solidFill>
                  <a:srgbClr val="C00000"/>
                </a:solidFill>
              </a:rPr>
              <a:t>Security Models</a:t>
            </a:r>
          </a:p>
        </p:txBody>
      </p:sp>
      <p:sp>
        <p:nvSpPr>
          <p:cNvPr id="7171" name="Rectangle 3"/>
          <p:cNvSpPr>
            <a:spLocks noGrp="1" noChangeArrowheads="1"/>
          </p:cNvSpPr>
          <p:nvPr>
            <p:ph sz="half" idx="1"/>
          </p:nvPr>
        </p:nvSpPr>
        <p:spPr>
          <a:xfrm>
            <a:off x="4709864" y="1714488"/>
            <a:ext cx="4326632" cy="4525963"/>
          </a:xfrm>
        </p:spPr>
        <p:txBody>
          <a:bodyPr>
            <a:normAutofit fontScale="92500" lnSpcReduction="10000"/>
          </a:bodyPr>
          <a:lstStyle/>
          <a:p>
            <a:r>
              <a:rPr lang="en-US" dirty="0" smtClean="0"/>
              <a:t>Bell-</a:t>
            </a:r>
            <a:r>
              <a:rPr lang="en-US" dirty="0" err="1" smtClean="0"/>
              <a:t>LaPadula</a:t>
            </a:r>
            <a:r>
              <a:rPr lang="en-US" dirty="0" smtClean="0"/>
              <a:t> Model (1973)</a:t>
            </a:r>
          </a:p>
          <a:p>
            <a:r>
              <a:rPr lang="en-US" dirty="0" err="1" smtClean="0"/>
              <a:t>Biba</a:t>
            </a:r>
            <a:r>
              <a:rPr lang="en-US" dirty="0" smtClean="0"/>
              <a:t> Model (1977)</a:t>
            </a:r>
          </a:p>
          <a:p>
            <a:r>
              <a:rPr lang="en-US" dirty="0" smtClean="0"/>
              <a:t>Clark-Wilson Model (1987)</a:t>
            </a:r>
          </a:p>
          <a:p>
            <a:r>
              <a:rPr lang="en-US" dirty="0" smtClean="0"/>
              <a:t>Access Control Matrix</a:t>
            </a:r>
          </a:p>
          <a:p>
            <a:r>
              <a:rPr lang="en-US" dirty="0" smtClean="0"/>
              <a:t>Information Flow Model</a:t>
            </a:r>
          </a:p>
          <a:p>
            <a:r>
              <a:rPr lang="en-US" dirty="0" smtClean="0"/>
              <a:t>Noninterference Model</a:t>
            </a:r>
          </a:p>
          <a:p>
            <a:r>
              <a:rPr lang="en-US" dirty="0" smtClean="0"/>
              <a:t>Chinese Wall Model</a:t>
            </a:r>
          </a:p>
          <a:p>
            <a:r>
              <a:rPr lang="en-US" dirty="0" smtClean="0"/>
              <a:t>Lattice Model</a:t>
            </a:r>
          </a:p>
        </p:txBody>
      </p:sp>
      <p:sp>
        <p:nvSpPr>
          <p:cNvPr id="9220" name="Rectangle 5"/>
          <p:cNvSpPr>
            <a:spLocks noGrp="1" noChangeArrowheads="1"/>
          </p:cNvSpPr>
          <p:nvPr>
            <p:ph sz="half" idx="2"/>
          </p:nvPr>
        </p:nvSpPr>
        <p:spPr>
          <a:xfrm>
            <a:off x="323528" y="1785926"/>
            <a:ext cx="4038600" cy="4525963"/>
          </a:xfrm>
        </p:spPr>
        <p:txBody>
          <a:bodyPr>
            <a:normAutofit fontScale="92500" lnSpcReduction="10000"/>
          </a:bodyPr>
          <a:lstStyle/>
          <a:p>
            <a:r>
              <a:rPr lang="en-US" dirty="0" smtClean="0"/>
              <a:t>Confidentiality</a:t>
            </a:r>
          </a:p>
          <a:p>
            <a:r>
              <a:rPr lang="en-US" dirty="0" smtClean="0"/>
              <a:t>Integrity</a:t>
            </a:r>
          </a:p>
          <a:p>
            <a:r>
              <a:rPr lang="en-US" dirty="0" smtClean="0"/>
              <a:t>Availability</a:t>
            </a:r>
          </a:p>
        </p:txBody>
      </p:sp>
      <p:sp>
        <p:nvSpPr>
          <p:cNvPr id="7173" name="TextBox 1"/>
          <p:cNvSpPr txBox="1">
            <a:spLocks noChangeArrowheads="1"/>
          </p:cNvSpPr>
          <p:nvPr/>
        </p:nvSpPr>
        <p:spPr bwMode="auto">
          <a:xfrm>
            <a:off x="323528" y="1268760"/>
            <a:ext cx="3992395" cy="523220"/>
          </a:xfrm>
          <a:prstGeom prst="rect">
            <a:avLst/>
          </a:prstGeom>
          <a:noFill/>
          <a:ln w="9525">
            <a:noFill/>
            <a:miter lim="800000"/>
            <a:headEnd/>
            <a:tailEnd/>
          </a:ln>
        </p:spPr>
        <p:txBody>
          <a:bodyPr wrap="square">
            <a:spAutoFit/>
          </a:bodyPr>
          <a:lstStyle/>
          <a:p>
            <a:r>
              <a:rPr lang="en-US" sz="2800" b="1" dirty="0">
                <a:solidFill>
                  <a:srgbClr val="003CFA"/>
                </a:solidFill>
                <a:latin typeface="Times New Roman" pitchFamily="18" charset="0"/>
              </a:rPr>
              <a:t>Security Requirements</a:t>
            </a:r>
            <a:endParaRPr lang="en-US" sz="2800" b="1" dirty="0">
              <a:solidFill>
                <a:srgbClr val="003CFA"/>
              </a:solidFill>
            </a:endParaRPr>
          </a:p>
        </p:txBody>
      </p:sp>
      <p:sp>
        <p:nvSpPr>
          <p:cNvPr id="7174" name="TextBox 2"/>
          <p:cNvSpPr txBox="1">
            <a:spLocks noChangeArrowheads="1"/>
          </p:cNvSpPr>
          <p:nvPr/>
        </p:nvSpPr>
        <p:spPr bwMode="auto">
          <a:xfrm>
            <a:off x="5029200" y="1268760"/>
            <a:ext cx="3287216" cy="523220"/>
          </a:xfrm>
          <a:prstGeom prst="rect">
            <a:avLst/>
          </a:prstGeom>
          <a:noFill/>
          <a:ln w="9525">
            <a:noFill/>
            <a:miter lim="800000"/>
            <a:headEnd/>
            <a:tailEnd/>
          </a:ln>
        </p:spPr>
        <p:txBody>
          <a:bodyPr wrap="square">
            <a:spAutoFit/>
          </a:bodyPr>
          <a:lstStyle/>
          <a:p>
            <a:r>
              <a:rPr lang="en-US" sz="2800" b="1" dirty="0">
                <a:solidFill>
                  <a:srgbClr val="003CFA"/>
                </a:solidFill>
                <a:latin typeface="Times New Roman" pitchFamily="18" charset="0"/>
              </a:rPr>
              <a:t>Security Models</a:t>
            </a:r>
            <a:endParaRPr lang="en-US" sz="2800" b="1" dirty="0">
              <a:solidFill>
                <a:srgbClr val="003CFA"/>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74638"/>
            <a:ext cx="8229600" cy="922114"/>
          </a:xfrm>
        </p:spPr>
        <p:txBody>
          <a:bodyPr>
            <a:normAutofit fontScale="90000"/>
          </a:bodyPr>
          <a:lstStyle/>
          <a:p>
            <a:r>
              <a:rPr lang="en-US" dirty="0" smtClean="0">
                <a:solidFill>
                  <a:srgbClr val="C00000"/>
                </a:solidFill>
              </a:rPr>
              <a:t>Bell-</a:t>
            </a:r>
            <a:r>
              <a:rPr lang="en-US" dirty="0" err="1" smtClean="0">
                <a:solidFill>
                  <a:srgbClr val="C00000"/>
                </a:solidFill>
              </a:rPr>
              <a:t>LaPadula</a:t>
            </a:r>
            <a:r>
              <a:rPr lang="en-US" dirty="0" smtClean="0">
                <a:solidFill>
                  <a:srgbClr val="C00000"/>
                </a:solidFill>
              </a:rPr>
              <a:t> Confidentiality Model</a:t>
            </a:r>
          </a:p>
        </p:txBody>
      </p:sp>
      <p:sp>
        <p:nvSpPr>
          <p:cNvPr id="59395" name="Content Placeholder 2"/>
          <p:cNvSpPr>
            <a:spLocks noGrp="1"/>
          </p:cNvSpPr>
          <p:nvPr>
            <p:ph idx="1"/>
          </p:nvPr>
        </p:nvSpPr>
        <p:spPr/>
        <p:txBody>
          <a:bodyPr/>
          <a:lstStyle/>
          <a:p>
            <a:r>
              <a:rPr lang="en-US" dirty="0" smtClean="0"/>
              <a:t>Hierarchical state machine model</a:t>
            </a:r>
          </a:p>
          <a:p>
            <a:r>
              <a:rPr lang="en-US" dirty="0" smtClean="0"/>
              <a:t>Three fundamental modes</a:t>
            </a:r>
          </a:p>
          <a:p>
            <a:r>
              <a:rPr lang="en-US" dirty="0" smtClean="0"/>
              <a:t>Secure state</a:t>
            </a:r>
          </a:p>
          <a:p>
            <a:r>
              <a:rPr lang="en-US" dirty="0" smtClean="0"/>
              <a:t>Defines access </a:t>
            </a:r>
            <a:r>
              <a:rPr lang="en-US" dirty="0" smtClean="0"/>
              <a:t>rules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467544" y="116632"/>
            <a:ext cx="8229600" cy="936104"/>
          </a:xfrm>
        </p:spPr>
        <p:txBody>
          <a:bodyPr>
            <a:normAutofit/>
          </a:bodyPr>
          <a:lstStyle/>
          <a:p>
            <a:r>
              <a:rPr lang="en-US" sz="4000" dirty="0" smtClean="0">
                <a:solidFill>
                  <a:srgbClr val="C00000"/>
                </a:solidFill>
              </a:rPr>
              <a:t>Bell-</a:t>
            </a:r>
            <a:r>
              <a:rPr lang="en-US" sz="4000" dirty="0" err="1" smtClean="0">
                <a:solidFill>
                  <a:srgbClr val="C00000"/>
                </a:solidFill>
              </a:rPr>
              <a:t>LaPadula</a:t>
            </a:r>
            <a:r>
              <a:rPr lang="en-US" sz="4000" dirty="0" smtClean="0">
                <a:solidFill>
                  <a:srgbClr val="C00000"/>
                </a:solidFill>
              </a:rPr>
              <a:t> Model</a:t>
            </a:r>
          </a:p>
        </p:txBody>
      </p:sp>
      <p:sp>
        <p:nvSpPr>
          <p:cNvPr id="8195" name="Rectangle 3"/>
          <p:cNvSpPr>
            <a:spLocks noGrp="1" noChangeArrowheads="1"/>
          </p:cNvSpPr>
          <p:nvPr>
            <p:ph idx="1"/>
          </p:nvPr>
        </p:nvSpPr>
        <p:spPr>
          <a:xfrm>
            <a:off x="251520" y="980728"/>
            <a:ext cx="8712968" cy="5455508"/>
          </a:xfrm>
        </p:spPr>
        <p:txBody>
          <a:bodyPr>
            <a:noAutofit/>
          </a:bodyPr>
          <a:lstStyle/>
          <a:p>
            <a:pPr algn="just">
              <a:spcBef>
                <a:spcPts val="0"/>
              </a:spcBef>
            </a:pPr>
            <a:r>
              <a:rPr lang="en-US" sz="2800" dirty="0" smtClean="0"/>
              <a:t>Funded by the U.S. government, Bell-</a:t>
            </a:r>
            <a:r>
              <a:rPr lang="en-US" sz="2800" dirty="0" err="1" smtClean="0"/>
              <a:t>LaPadula</a:t>
            </a:r>
            <a:r>
              <a:rPr lang="en-US" sz="2800" dirty="0" smtClean="0"/>
              <a:t> model is the first mathematical model of </a:t>
            </a:r>
            <a:r>
              <a:rPr lang="en-US" sz="2800" u="sng" dirty="0" smtClean="0">
                <a:solidFill>
                  <a:srgbClr val="003CFA"/>
                </a:solidFill>
              </a:rPr>
              <a:t>a multilevel </a:t>
            </a:r>
            <a:r>
              <a:rPr lang="en-US" sz="2800" dirty="0" smtClean="0"/>
              <a:t>security policy. </a:t>
            </a:r>
            <a:endParaRPr lang="en-US" sz="2800" dirty="0" smtClean="0"/>
          </a:p>
          <a:p>
            <a:pPr lvl="1" algn="just">
              <a:spcBef>
                <a:spcPts val="0"/>
              </a:spcBef>
            </a:pPr>
            <a:r>
              <a:rPr lang="en-US" sz="2400" dirty="0" smtClean="0"/>
              <a:t>Because </a:t>
            </a:r>
            <a:r>
              <a:rPr lang="en-US" sz="2400" dirty="0" smtClean="0"/>
              <a:t>users with different clearances use the system, and the system processes data with different classifications.</a:t>
            </a:r>
          </a:p>
          <a:p>
            <a:pPr algn="just">
              <a:spcBef>
                <a:spcPts val="0"/>
              </a:spcBef>
            </a:pPr>
            <a:r>
              <a:rPr lang="en-US" sz="2800" dirty="0" smtClean="0"/>
              <a:t>Is a state machine model that enforce the confidentiality aspects of access control, but not with integrity or availability</a:t>
            </a:r>
          </a:p>
          <a:p>
            <a:pPr algn="just">
              <a:spcBef>
                <a:spcPts val="0"/>
              </a:spcBef>
            </a:pPr>
            <a:r>
              <a:rPr lang="en-US" sz="2800" dirty="0" smtClean="0"/>
              <a:t>Is an information flow security model as it ensures information does not flow in an insecure manner.</a:t>
            </a:r>
          </a:p>
          <a:p>
            <a:pPr algn="just">
              <a:spcBef>
                <a:spcPts val="0"/>
              </a:spcBef>
            </a:pPr>
            <a:r>
              <a:rPr lang="en-US" sz="2800" dirty="0" smtClean="0"/>
              <a:t>Mandatory Access Control (MAC) models are usually based on the Bell-</a:t>
            </a:r>
            <a:r>
              <a:rPr lang="en-US" sz="2800" dirty="0" err="1" smtClean="0"/>
              <a:t>LaPadula</a:t>
            </a:r>
            <a:r>
              <a:rPr lang="en-US" sz="2800" dirty="0" smtClean="0"/>
              <a:t> model.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What Is Cloud Computing?</a:t>
            </a:r>
            <a:endParaRPr lang="en-US" sz="4000" dirty="0">
              <a:solidFill>
                <a:srgbClr val="C00000"/>
              </a:solidFill>
            </a:endParaRPr>
          </a:p>
        </p:txBody>
      </p:sp>
      <p:sp>
        <p:nvSpPr>
          <p:cNvPr id="3" name="Content Placeholder 2"/>
          <p:cNvSpPr>
            <a:spLocks noGrp="1"/>
          </p:cNvSpPr>
          <p:nvPr>
            <p:ph idx="1"/>
          </p:nvPr>
        </p:nvSpPr>
        <p:spPr>
          <a:xfrm>
            <a:off x="179512" y="1124744"/>
            <a:ext cx="8784976" cy="5616624"/>
          </a:xfrm>
        </p:spPr>
        <p:txBody>
          <a:bodyPr>
            <a:normAutofit fontScale="92500" lnSpcReduction="20000"/>
          </a:bodyPr>
          <a:lstStyle/>
          <a:p>
            <a:pPr algn="just"/>
            <a:r>
              <a:rPr lang="en-US" dirty="0" smtClean="0"/>
              <a:t>On-demand self-service</a:t>
            </a:r>
          </a:p>
          <a:p>
            <a:pPr lvl="1" algn="just"/>
            <a:r>
              <a:rPr lang="en-US" dirty="0" smtClean="0"/>
              <a:t>Add or subtract resources as necessary</a:t>
            </a:r>
          </a:p>
          <a:p>
            <a:pPr algn="just"/>
            <a:r>
              <a:rPr lang="en-US" dirty="0" smtClean="0"/>
              <a:t>Broad network access</a:t>
            </a:r>
          </a:p>
          <a:p>
            <a:pPr lvl="1" algn="just"/>
            <a:r>
              <a:rPr lang="en-US" dirty="0" smtClean="0"/>
              <a:t>Mobile, desktop, mainframe</a:t>
            </a:r>
          </a:p>
          <a:p>
            <a:pPr algn="just"/>
            <a:r>
              <a:rPr lang="en-US" dirty="0" smtClean="0"/>
              <a:t>Resource pooling</a:t>
            </a:r>
          </a:p>
          <a:p>
            <a:pPr lvl="1" algn="just"/>
            <a:r>
              <a:rPr lang="en-US" dirty="0" smtClean="0"/>
              <a:t>Multiple tenants share resources that can be reassigned dynamically according to need and invisibly to the tenants</a:t>
            </a:r>
          </a:p>
          <a:p>
            <a:pPr algn="just"/>
            <a:r>
              <a:rPr lang="en-US" dirty="0" smtClean="0"/>
              <a:t>Rapid elasticity</a:t>
            </a:r>
          </a:p>
          <a:p>
            <a:pPr lvl="1" algn="just"/>
            <a:r>
              <a:rPr lang="en-US" dirty="0" smtClean="0"/>
              <a:t>Services can quickly and automatically scale up or down to meet customer need</a:t>
            </a:r>
          </a:p>
          <a:p>
            <a:pPr algn="just"/>
            <a:r>
              <a:rPr lang="en-US" dirty="0" smtClean="0"/>
              <a:t>Measure service</a:t>
            </a:r>
          </a:p>
          <a:p>
            <a:pPr lvl="1" algn="just"/>
            <a:r>
              <a:rPr lang="en-US" dirty="0" smtClean="0"/>
              <a:t>Like water, gas, or telephone service, usage can be monitored for billing</a:t>
            </a:r>
            <a:endParaRPr lang="en-US" dirty="0"/>
          </a:p>
        </p:txBody>
      </p:sp>
    </p:spTree>
    <p:extLst>
      <p:ext uri="{BB962C8B-B14F-4D97-AF65-F5344CB8AC3E}">
        <p14:creationId xmlns="" xmlns:p14="http://schemas.microsoft.com/office/powerpoint/2010/main" val="387780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42852"/>
            <a:ext cx="8229600" cy="917596"/>
          </a:xfrm>
          <a:noFill/>
        </p:spPr>
        <p:txBody>
          <a:bodyPr>
            <a:normAutofit/>
          </a:bodyPr>
          <a:lstStyle/>
          <a:p>
            <a:r>
              <a:rPr lang="en-US" sz="4000" dirty="0" smtClean="0">
                <a:solidFill>
                  <a:srgbClr val="C00000"/>
                </a:solidFill>
              </a:rPr>
              <a:t>Bell-</a:t>
            </a:r>
            <a:r>
              <a:rPr lang="en-US" sz="4000" dirty="0" err="1" smtClean="0">
                <a:solidFill>
                  <a:srgbClr val="C00000"/>
                </a:solidFill>
              </a:rPr>
              <a:t>LaPadula</a:t>
            </a:r>
            <a:endParaRPr lang="en-US" sz="4000" dirty="0" smtClean="0">
              <a:solidFill>
                <a:srgbClr val="C00000"/>
              </a:solidFill>
            </a:endParaRPr>
          </a:p>
        </p:txBody>
      </p:sp>
      <p:sp>
        <p:nvSpPr>
          <p:cNvPr id="60419" name="Rectangle 3"/>
          <p:cNvSpPr>
            <a:spLocks noGrp="1" noChangeArrowheads="1"/>
          </p:cNvSpPr>
          <p:nvPr>
            <p:ph idx="1"/>
          </p:nvPr>
        </p:nvSpPr>
        <p:spPr>
          <a:xfrm>
            <a:off x="214282" y="1001248"/>
            <a:ext cx="8643998" cy="5092048"/>
          </a:xfrm>
          <a:noFill/>
        </p:spPr>
        <p:txBody>
          <a:bodyPr>
            <a:noAutofit/>
          </a:bodyPr>
          <a:lstStyle/>
          <a:p>
            <a:pPr algn="just">
              <a:spcBef>
                <a:spcPts val="0"/>
              </a:spcBef>
            </a:pPr>
            <a:r>
              <a:rPr lang="en-US" dirty="0" smtClean="0"/>
              <a:t>A system state is defined to be "secure" if the only permitted access modes of subjects to objects are in accordance with a security policy. </a:t>
            </a:r>
            <a:endParaRPr lang="en-US" dirty="0" smtClean="0"/>
          </a:p>
          <a:p>
            <a:pPr lvl="1" algn="just">
              <a:spcBef>
                <a:spcPts val="0"/>
              </a:spcBef>
            </a:pPr>
            <a:r>
              <a:rPr lang="en-US" dirty="0" smtClean="0"/>
              <a:t>The clearance / classification </a:t>
            </a:r>
            <a:r>
              <a:rPr lang="en-US" dirty="0" smtClean="0"/>
              <a:t>scheme is expressed in terms of a lattice</a:t>
            </a:r>
            <a:r>
              <a:rPr lang="en-US" dirty="0" smtClean="0"/>
              <a:t>.</a:t>
            </a:r>
          </a:p>
          <a:p>
            <a:pPr lvl="1" algn="just">
              <a:spcBef>
                <a:spcPts val="0"/>
              </a:spcBef>
              <a:buNone/>
            </a:pPr>
            <a:endParaRPr lang="en-US" sz="3200" dirty="0" smtClean="0"/>
          </a:p>
          <a:p>
            <a:pPr algn="just">
              <a:spcBef>
                <a:spcPts val="0"/>
              </a:spcBef>
              <a:buFont typeface="MITRE" pitchFamily="82" charset="0"/>
              <a:buNone/>
            </a:pPr>
            <a:endParaRPr lang="en-US" dirty="0" smtClean="0"/>
          </a:p>
          <a:p>
            <a:pPr algn="just">
              <a:spcBef>
                <a:spcPts val="0"/>
              </a:spcBef>
              <a:buFont typeface="MITRE" pitchFamily="82" charset="0"/>
              <a:buNone/>
            </a:pPr>
            <a:endParaRPr lang="en-US" dirty="0"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rmAutofit/>
          </a:bodyPr>
          <a:lstStyle/>
          <a:p>
            <a:r>
              <a:rPr lang="en-US" sz="4000" dirty="0" smtClean="0">
                <a:solidFill>
                  <a:srgbClr val="C00000"/>
                </a:solidFill>
              </a:rPr>
              <a:t>Bell-</a:t>
            </a:r>
            <a:r>
              <a:rPr lang="en-US" sz="4000" dirty="0" err="1" smtClean="0">
                <a:solidFill>
                  <a:srgbClr val="C00000"/>
                </a:solidFill>
              </a:rPr>
              <a:t>LaPadula</a:t>
            </a:r>
            <a:endParaRPr lang="en-IN" sz="4000" dirty="0"/>
          </a:p>
        </p:txBody>
      </p:sp>
      <p:sp>
        <p:nvSpPr>
          <p:cNvPr id="3" name="Content Placeholder 2"/>
          <p:cNvSpPr>
            <a:spLocks noGrp="1"/>
          </p:cNvSpPr>
          <p:nvPr>
            <p:ph idx="1"/>
          </p:nvPr>
        </p:nvSpPr>
        <p:spPr>
          <a:xfrm>
            <a:off x="179512" y="980728"/>
            <a:ext cx="8856984" cy="5688632"/>
          </a:xfrm>
        </p:spPr>
        <p:txBody>
          <a:bodyPr>
            <a:normAutofit/>
          </a:bodyPr>
          <a:lstStyle/>
          <a:p>
            <a:pPr algn="just">
              <a:spcBef>
                <a:spcPts val="0"/>
              </a:spcBef>
            </a:pPr>
            <a:r>
              <a:rPr lang="en-US" dirty="0" smtClean="0"/>
              <a:t>The model defines two MAC rules and one DAC rule with three security properties</a:t>
            </a:r>
            <a:r>
              <a:rPr lang="en-US" sz="2800" dirty="0" smtClean="0"/>
              <a:t>:</a:t>
            </a:r>
          </a:p>
          <a:p>
            <a:pPr lvl="1" algn="just">
              <a:spcBef>
                <a:spcPts val="0"/>
              </a:spcBef>
            </a:pPr>
            <a:r>
              <a:rPr lang="en-US" dirty="0" smtClean="0"/>
              <a:t>Simple Security Property - a subject at a given security level may not read an object at a higher security level (no read-up).</a:t>
            </a:r>
          </a:p>
          <a:p>
            <a:pPr lvl="1" algn="just">
              <a:spcBef>
                <a:spcPts val="0"/>
              </a:spcBef>
            </a:pPr>
            <a:r>
              <a:rPr lang="en-US" dirty="0" smtClean="0"/>
              <a:t> *-property (read "star"-property) - a subject at a given security level must not write to any object at a lower security level (no write-down). The *-property is also known as the Confinement property.</a:t>
            </a:r>
          </a:p>
          <a:p>
            <a:pPr lvl="1" algn="just">
              <a:spcBef>
                <a:spcPts val="0"/>
              </a:spcBef>
            </a:pPr>
            <a:r>
              <a:rPr lang="en-US" dirty="0" smtClean="0"/>
              <a:t>Discretionary Security Property - use of an access matrix to specify the discretionary access control</a:t>
            </a:r>
            <a:r>
              <a:rPr lang="en-US" dirty="0" smtClean="0"/>
              <a:t>.</a:t>
            </a:r>
            <a:endParaRPr lang="en-US" sz="32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normAutofit/>
          </a:bodyPr>
          <a:lstStyle/>
          <a:p>
            <a:r>
              <a:rPr lang="en-US" sz="4000" dirty="0" smtClean="0">
                <a:solidFill>
                  <a:srgbClr val="C00000"/>
                </a:solidFill>
              </a:rPr>
              <a:t>Bell-</a:t>
            </a:r>
            <a:r>
              <a:rPr lang="en-US" sz="4000" dirty="0" err="1" smtClean="0">
                <a:solidFill>
                  <a:srgbClr val="C00000"/>
                </a:solidFill>
              </a:rPr>
              <a:t>LaPadula</a:t>
            </a:r>
            <a:r>
              <a:rPr lang="en-US" sz="4000" dirty="0" smtClean="0">
                <a:solidFill>
                  <a:srgbClr val="C00000"/>
                </a:solidFill>
              </a:rPr>
              <a:t> Model Properties</a:t>
            </a:r>
          </a:p>
        </p:txBody>
      </p:sp>
      <p:sp>
        <p:nvSpPr>
          <p:cNvPr id="9219" name="Rectangle 3"/>
          <p:cNvSpPr>
            <a:spLocks noGrp="1" noChangeArrowheads="1"/>
          </p:cNvSpPr>
          <p:nvPr>
            <p:ph idx="1"/>
          </p:nvPr>
        </p:nvSpPr>
        <p:spPr>
          <a:xfrm>
            <a:off x="285720" y="1214422"/>
            <a:ext cx="8643998" cy="5500726"/>
          </a:xfrm>
        </p:spPr>
        <p:txBody>
          <a:bodyPr>
            <a:normAutofit/>
          </a:bodyPr>
          <a:lstStyle/>
          <a:p>
            <a:pPr algn="just">
              <a:lnSpc>
                <a:spcPct val="120000"/>
              </a:lnSpc>
            </a:pPr>
            <a:r>
              <a:rPr lang="en-US" dirty="0" smtClean="0"/>
              <a:t>The </a:t>
            </a:r>
            <a:r>
              <a:rPr lang="en-US" dirty="0" smtClean="0"/>
              <a:t>Strong Star Property states that a subject that has read and write capabilities can only perform those functions at the same security level, nothing higher and nothing lower. </a:t>
            </a:r>
            <a:endParaRPr lang="en-US" dirty="0" smtClean="0"/>
          </a:p>
          <a:p>
            <a:pPr algn="just">
              <a:lnSpc>
                <a:spcPct val="120000"/>
              </a:lnSpc>
            </a:pPr>
            <a:r>
              <a:rPr lang="en-US" dirty="0" smtClean="0"/>
              <a:t>A </a:t>
            </a:r>
            <a:r>
              <a:rPr lang="en-US" dirty="0" smtClean="0"/>
              <a:t>subject to be able to read and write to an object, the clearance and classification must be equal.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Rectangle 4"/>
          <p:cNvSpPr>
            <a:spLocks noGrp="1" noChangeArrowheads="1"/>
          </p:cNvSpPr>
          <p:nvPr>
            <p:ph type="title"/>
          </p:nvPr>
        </p:nvSpPr>
        <p:spPr/>
        <p:txBody>
          <a:bodyPr>
            <a:normAutofit/>
          </a:bodyPr>
          <a:lstStyle/>
          <a:p>
            <a:r>
              <a:rPr lang="en-US" sz="4000" dirty="0" smtClean="0">
                <a:solidFill>
                  <a:srgbClr val="C00000"/>
                </a:solidFill>
              </a:rPr>
              <a:t>Bell-</a:t>
            </a:r>
            <a:r>
              <a:rPr lang="en-US" sz="4000" dirty="0" err="1" smtClean="0">
                <a:solidFill>
                  <a:srgbClr val="C00000"/>
                </a:solidFill>
              </a:rPr>
              <a:t>LaPadula</a:t>
            </a:r>
            <a:r>
              <a:rPr lang="en-US" sz="4000" dirty="0" smtClean="0">
                <a:solidFill>
                  <a:srgbClr val="C00000"/>
                </a:solidFill>
              </a:rPr>
              <a:t> </a:t>
            </a:r>
            <a:r>
              <a:rPr lang="en-US" sz="4000" dirty="0" smtClean="0">
                <a:solidFill>
                  <a:srgbClr val="C00000"/>
                </a:solidFill>
              </a:rPr>
              <a:t>Model</a:t>
            </a:r>
          </a:p>
        </p:txBody>
      </p:sp>
      <p:sp>
        <p:nvSpPr>
          <p:cNvPr id="10243" name="Rectangle 5"/>
          <p:cNvSpPr>
            <a:spLocks noChangeArrowheads="1"/>
          </p:cNvSpPr>
          <p:nvPr/>
        </p:nvSpPr>
        <p:spPr bwMode="auto">
          <a:xfrm>
            <a:off x="2895600" y="5257800"/>
            <a:ext cx="990600" cy="914400"/>
          </a:xfrm>
          <a:prstGeom prst="rect">
            <a:avLst/>
          </a:prstGeom>
          <a:solidFill>
            <a:srgbClr val="FFFF99"/>
          </a:solidFill>
          <a:ln w="25400">
            <a:solidFill>
              <a:schemeClr val="tx1"/>
            </a:solidFill>
            <a:miter lim="800000"/>
            <a:headEnd/>
            <a:tailEnd/>
          </a:ln>
        </p:spPr>
        <p:txBody>
          <a:bodyPr wrap="none" anchor="ctr"/>
          <a:lstStyle/>
          <a:p>
            <a:pPr algn="ctr">
              <a:lnSpc>
                <a:spcPct val="90000"/>
              </a:lnSpc>
            </a:pPr>
            <a:r>
              <a:rPr lang="en-US" sz="2000">
                <a:latin typeface="Times New Roman" pitchFamily="18" charset="0"/>
              </a:rPr>
              <a:t>Simple</a:t>
            </a:r>
          </a:p>
          <a:p>
            <a:pPr algn="ctr">
              <a:lnSpc>
                <a:spcPct val="90000"/>
              </a:lnSpc>
            </a:pPr>
            <a:r>
              <a:rPr lang="en-US" sz="2000">
                <a:latin typeface="Times New Roman" pitchFamily="18" charset="0"/>
              </a:rPr>
              <a:t>Security</a:t>
            </a:r>
          </a:p>
          <a:p>
            <a:pPr algn="ctr">
              <a:lnSpc>
                <a:spcPct val="90000"/>
              </a:lnSpc>
            </a:pPr>
            <a:r>
              <a:rPr lang="en-US" sz="2000">
                <a:latin typeface="Times New Roman" pitchFamily="18" charset="0"/>
              </a:rPr>
              <a:t>Property</a:t>
            </a:r>
          </a:p>
        </p:txBody>
      </p:sp>
      <p:sp>
        <p:nvSpPr>
          <p:cNvPr id="10244" name="Rectangle 6"/>
          <p:cNvSpPr>
            <a:spLocks noChangeArrowheads="1"/>
          </p:cNvSpPr>
          <p:nvPr/>
        </p:nvSpPr>
        <p:spPr bwMode="auto">
          <a:xfrm>
            <a:off x="4876800" y="5257800"/>
            <a:ext cx="990600" cy="914400"/>
          </a:xfrm>
          <a:prstGeom prst="rect">
            <a:avLst/>
          </a:prstGeom>
          <a:solidFill>
            <a:srgbClr val="CCFFCC"/>
          </a:solidFill>
          <a:ln w="25400">
            <a:solidFill>
              <a:schemeClr val="tx1"/>
            </a:solidFill>
            <a:miter lim="800000"/>
            <a:headEnd/>
            <a:tailEnd/>
          </a:ln>
        </p:spPr>
        <p:txBody>
          <a:bodyPr wrap="none" anchor="ctr"/>
          <a:lstStyle/>
          <a:p>
            <a:pPr algn="ctr">
              <a:lnSpc>
                <a:spcPct val="90000"/>
              </a:lnSpc>
            </a:pPr>
            <a:r>
              <a:rPr lang="en-US" sz="2000">
                <a:latin typeface="Times New Roman" pitchFamily="18" charset="0"/>
              </a:rPr>
              <a:t>Star (*)</a:t>
            </a:r>
          </a:p>
          <a:p>
            <a:pPr algn="ctr">
              <a:lnSpc>
                <a:spcPct val="90000"/>
              </a:lnSpc>
            </a:pPr>
            <a:r>
              <a:rPr lang="en-US" sz="2000">
                <a:latin typeface="Times New Roman" pitchFamily="18" charset="0"/>
              </a:rPr>
              <a:t>Property</a:t>
            </a:r>
          </a:p>
        </p:txBody>
      </p:sp>
      <p:sp>
        <p:nvSpPr>
          <p:cNvPr id="10245" name="Rectangle 7"/>
          <p:cNvSpPr>
            <a:spLocks noChangeArrowheads="1"/>
          </p:cNvSpPr>
          <p:nvPr/>
        </p:nvSpPr>
        <p:spPr bwMode="auto">
          <a:xfrm>
            <a:off x="6858000" y="5257800"/>
            <a:ext cx="990600" cy="914400"/>
          </a:xfrm>
          <a:prstGeom prst="rect">
            <a:avLst/>
          </a:prstGeom>
          <a:solidFill>
            <a:schemeClr val="accent1"/>
          </a:solidFill>
          <a:ln w="25400">
            <a:solidFill>
              <a:schemeClr val="tx1"/>
            </a:solidFill>
            <a:miter lim="800000"/>
            <a:headEnd/>
            <a:tailEnd/>
          </a:ln>
        </p:spPr>
        <p:txBody>
          <a:bodyPr wrap="none" anchor="ctr"/>
          <a:lstStyle/>
          <a:p>
            <a:pPr algn="ctr">
              <a:lnSpc>
                <a:spcPct val="90000"/>
              </a:lnSpc>
            </a:pPr>
            <a:r>
              <a:rPr lang="en-US" sz="2000">
                <a:latin typeface="Times New Roman" pitchFamily="18" charset="0"/>
              </a:rPr>
              <a:t>Strong</a:t>
            </a:r>
          </a:p>
          <a:p>
            <a:pPr algn="ctr">
              <a:lnSpc>
                <a:spcPct val="90000"/>
              </a:lnSpc>
            </a:pPr>
            <a:r>
              <a:rPr lang="en-US" sz="2000">
                <a:latin typeface="Times New Roman" pitchFamily="18" charset="0"/>
              </a:rPr>
              <a:t>Star (*)</a:t>
            </a:r>
          </a:p>
          <a:p>
            <a:pPr algn="ctr">
              <a:lnSpc>
                <a:spcPct val="90000"/>
              </a:lnSpc>
            </a:pPr>
            <a:r>
              <a:rPr lang="en-US" sz="2000">
                <a:latin typeface="Times New Roman" pitchFamily="18" charset="0"/>
              </a:rPr>
              <a:t>Property</a:t>
            </a:r>
          </a:p>
        </p:txBody>
      </p:sp>
      <p:sp>
        <p:nvSpPr>
          <p:cNvPr id="10246" name="Line 8"/>
          <p:cNvSpPr>
            <a:spLocks noChangeShapeType="1"/>
          </p:cNvSpPr>
          <p:nvPr/>
        </p:nvSpPr>
        <p:spPr bwMode="auto">
          <a:xfrm flipH="1">
            <a:off x="5867400" y="5715000"/>
            <a:ext cx="990600" cy="0"/>
          </a:xfrm>
          <a:prstGeom prst="line">
            <a:avLst/>
          </a:prstGeom>
          <a:noFill/>
          <a:ln w="9525">
            <a:solidFill>
              <a:schemeClr val="tx1"/>
            </a:solidFill>
            <a:round/>
            <a:headEnd/>
            <a:tailEnd/>
          </a:ln>
        </p:spPr>
        <p:txBody>
          <a:bodyPr/>
          <a:lstStyle/>
          <a:p>
            <a:endParaRPr lang="en-IN"/>
          </a:p>
        </p:txBody>
      </p:sp>
      <p:sp>
        <p:nvSpPr>
          <p:cNvPr id="10247" name="Text Box 9"/>
          <p:cNvSpPr txBox="1">
            <a:spLocks noChangeArrowheads="1"/>
          </p:cNvSpPr>
          <p:nvPr/>
        </p:nvSpPr>
        <p:spPr bwMode="auto">
          <a:xfrm>
            <a:off x="438150" y="4953000"/>
            <a:ext cx="1714500" cy="701675"/>
          </a:xfrm>
          <a:prstGeom prst="rect">
            <a:avLst/>
          </a:prstGeom>
          <a:noFill/>
          <a:ln w="9525">
            <a:noFill/>
            <a:miter lim="800000"/>
            <a:headEnd/>
            <a:tailEnd/>
          </a:ln>
        </p:spPr>
        <p:txBody>
          <a:bodyPr wrap="none">
            <a:spAutoFit/>
          </a:bodyPr>
          <a:lstStyle/>
          <a:p>
            <a:pPr algn="ctr"/>
            <a:r>
              <a:rPr lang="en-US" sz="2000">
                <a:latin typeface="Times New Roman" pitchFamily="18" charset="0"/>
              </a:rPr>
              <a:t>Layer of</a:t>
            </a:r>
          </a:p>
          <a:p>
            <a:pPr algn="ctr"/>
            <a:r>
              <a:rPr lang="en-US" sz="2000">
                <a:latin typeface="Times New Roman" pitchFamily="18" charset="0"/>
              </a:rPr>
              <a:t>Lower Secrecy</a:t>
            </a:r>
          </a:p>
        </p:txBody>
      </p:sp>
      <p:sp>
        <p:nvSpPr>
          <p:cNvPr id="10248" name="Text Box 10"/>
          <p:cNvSpPr txBox="1">
            <a:spLocks noChangeArrowheads="1"/>
          </p:cNvSpPr>
          <p:nvPr/>
        </p:nvSpPr>
        <p:spPr bwMode="auto">
          <a:xfrm>
            <a:off x="417513" y="1646238"/>
            <a:ext cx="1755775" cy="701675"/>
          </a:xfrm>
          <a:prstGeom prst="rect">
            <a:avLst/>
          </a:prstGeom>
          <a:noFill/>
          <a:ln w="9525">
            <a:noFill/>
            <a:miter lim="800000"/>
            <a:headEnd/>
            <a:tailEnd/>
          </a:ln>
        </p:spPr>
        <p:txBody>
          <a:bodyPr wrap="none">
            <a:spAutoFit/>
          </a:bodyPr>
          <a:lstStyle/>
          <a:p>
            <a:pPr algn="ctr"/>
            <a:r>
              <a:rPr lang="en-US" sz="2000">
                <a:latin typeface="Times New Roman" pitchFamily="18" charset="0"/>
              </a:rPr>
              <a:t>Layer of</a:t>
            </a:r>
          </a:p>
          <a:p>
            <a:pPr algn="ctr"/>
            <a:r>
              <a:rPr lang="en-US" sz="2000">
                <a:latin typeface="Times New Roman" pitchFamily="18" charset="0"/>
              </a:rPr>
              <a:t>Higher Secrecy</a:t>
            </a:r>
          </a:p>
        </p:txBody>
      </p:sp>
      <p:sp>
        <p:nvSpPr>
          <p:cNvPr id="10249" name="Text Box 11"/>
          <p:cNvSpPr txBox="1">
            <a:spLocks noChangeArrowheads="1"/>
          </p:cNvSpPr>
          <p:nvPr/>
        </p:nvSpPr>
        <p:spPr bwMode="auto">
          <a:xfrm>
            <a:off x="3036888" y="3421063"/>
            <a:ext cx="749300" cy="396875"/>
          </a:xfrm>
          <a:prstGeom prst="rect">
            <a:avLst/>
          </a:prstGeom>
          <a:solidFill>
            <a:srgbClr val="FFCC99">
              <a:alpha val="50980"/>
            </a:srgbClr>
          </a:solidFill>
          <a:ln w="9525">
            <a:noFill/>
            <a:miter lim="800000"/>
            <a:headEnd/>
            <a:tailEnd/>
          </a:ln>
        </p:spPr>
        <p:txBody>
          <a:bodyPr wrap="none">
            <a:spAutoFit/>
          </a:bodyPr>
          <a:lstStyle/>
          <a:p>
            <a:r>
              <a:rPr lang="en-US" sz="2000" b="1">
                <a:latin typeface="Times New Roman" pitchFamily="18" charset="0"/>
              </a:rPr>
              <a:t>Read</a:t>
            </a:r>
          </a:p>
        </p:txBody>
      </p:sp>
      <p:sp>
        <p:nvSpPr>
          <p:cNvPr id="10250" name="Text Box 12"/>
          <p:cNvSpPr txBox="1">
            <a:spLocks noChangeArrowheads="1"/>
          </p:cNvSpPr>
          <p:nvPr/>
        </p:nvSpPr>
        <p:spPr bwMode="auto">
          <a:xfrm>
            <a:off x="4964113" y="3421063"/>
            <a:ext cx="817562" cy="396875"/>
          </a:xfrm>
          <a:prstGeom prst="rect">
            <a:avLst/>
          </a:prstGeom>
          <a:solidFill>
            <a:srgbClr val="FFCC99">
              <a:alpha val="50980"/>
            </a:srgbClr>
          </a:solidFill>
          <a:ln w="9525">
            <a:noFill/>
            <a:miter lim="800000"/>
            <a:headEnd/>
            <a:tailEnd/>
          </a:ln>
        </p:spPr>
        <p:txBody>
          <a:bodyPr wrap="none">
            <a:spAutoFit/>
          </a:bodyPr>
          <a:lstStyle/>
          <a:p>
            <a:r>
              <a:rPr lang="en-US" sz="2000" b="1">
                <a:latin typeface="Times New Roman" pitchFamily="18" charset="0"/>
              </a:rPr>
              <a:t>Write</a:t>
            </a:r>
          </a:p>
        </p:txBody>
      </p:sp>
      <p:sp>
        <p:nvSpPr>
          <p:cNvPr id="10251" name="Text Box 13"/>
          <p:cNvSpPr txBox="1">
            <a:spLocks noChangeArrowheads="1"/>
          </p:cNvSpPr>
          <p:nvPr/>
        </p:nvSpPr>
        <p:spPr bwMode="auto">
          <a:xfrm>
            <a:off x="6677025" y="3421063"/>
            <a:ext cx="1452563" cy="396875"/>
          </a:xfrm>
          <a:prstGeom prst="rect">
            <a:avLst/>
          </a:prstGeom>
          <a:solidFill>
            <a:srgbClr val="FFCC99">
              <a:alpha val="50980"/>
            </a:srgbClr>
          </a:solidFill>
          <a:ln w="9525">
            <a:noFill/>
            <a:miter lim="800000"/>
            <a:headEnd/>
            <a:tailEnd/>
          </a:ln>
        </p:spPr>
        <p:txBody>
          <a:bodyPr wrap="none">
            <a:spAutoFit/>
          </a:bodyPr>
          <a:lstStyle/>
          <a:p>
            <a:r>
              <a:rPr lang="en-US" sz="2000" b="1">
                <a:latin typeface="Times New Roman" pitchFamily="18" charset="0"/>
              </a:rPr>
              <a:t>Read/Write</a:t>
            </a:r>
          </a:p>
        </p:txBody>
      </p:sp>
      <p:sp>
        <p:nvSpPr>
          <p:cNvPr id="10252" name="Text Box 16"/>
          <p:cNvSpPr txBox="1">
            <a:spLocks noChangeArrowheads="1"/>
          </p:cNvSpPr>
          <p:nvPr/>
        </p:nvSpPr>
        <p:spPr bwMode="auto">
          <a:xfrm>
            <a:off x="5486400" y="4572000"/>
            <a:ext cx="1111250" cy="641350"/>
          </a:xfrm>
          <a:prstGeom prst="rect">
            <a:avLst/>
          </a:prstGeom>
          <a:noFill/>
          <a:ln w="9525">
            <a:noFill/>
            <a:miter lim="800000"/>
            <a:headEnd/>
            <a:tailEnd/>
          </a:ln>
        </p:spPr>
        <p:txBody>
          <a:bodyPr wrap="none">
            <a:spAutoFit/>
          </a:bodyPr>
          <a:lstStyle/>
          <a:p>
            <a:r>
              <a:rPr lang="en-US">
                <a:latin typeface="Times New Roman" pitchFamily="18" charset="0"/>
              </a:rPr>
              <a:t>Divulging</a:t>
            </a:r>
          </a:p>
          <a:p>
            <a:r>
              <a:rPr lang="en-US">
                <a:latin typeface="Times New Roman" pitchFamily="18" charset="0"/>
              </a:rPr>
              <a:t>Secrets</a:t>
            </a:r>
          </a:p>
        </p:txBody>
      </p:sp>
      <p:sp>
        <p:nvSpPr>
          <p:cNvPr id="10253" name="Text Box 17"/>
          <p:cNvSpPr txBox="1">
            <a:spLocks noChangeArrowheads="1"/>
          </p:cNvSpPr>
          <p:nvPr/>
        </p:nvSpPr>
        <p:spPr bwMode="auto">
          <a:xfrm>
            <a:off x="7467600" y="4572000"/>
            <a:ext cx="1111250" cy="641350"/>
          </a:xfrm>
          <a:prstGeom prst="rect">
            <a:avLst/>
          </a:prstGeom>
          <a:noFill/>
          <a:ln w="9525">
            <a:noFill/>
            <a:miter lim="800000"/>
            <a:headEnd/>
            <a:tailEnd/>
          </a:ln>
        </p:spPr>
        <p:txBody>
          <a:bodyPr wrap="none">
            <a:spAutoFit/>
          </a:bodyPr>
          <a:lstStyle/>
          <a:p>
            <a:r>
              <a:rPr lang="en-US">
                <a:latin typeface="Times New Roman" pitchFamily="18" charset="0"/>
              </a:rPr>
              <a:t>Divulging</a:t>
            </a:r>
          </a:p>
          <a:p>
            <a:r>
              <a:rPr lang="en-US">
                <a:latin typeface="Times New Roman" pitchFamily="18" charset="0"/>
              </a:rPr>
              <a:t>Secrets</a:t>
            </a:r>
          </a:p>
        </p:txBody>
      </p:sp>
      <p:sp>
        <p:nvSpPr>
          <p:cNvPr id="10254" name="Text Box 18"/>
          <p:cNvSpPr txBox="1">
            <a:spLocks noChangeArrowheads="1"/>
          </p:cNvSpPr>
          <p:nvPr/>
        </p:nvSpPr>
        <p:spPr bwMode="auto">
          <a:xfrm>
            <a:off x="5181600" y="4876800"/>
            <a:ext cx="381000" cy="457200"/>
          </a:xfrm>
          <a:prstGeom prst="rect">
            <a:avLst/>
          </a:prstGeom>
          <a:noFill/>
          <a:ln w="9525">
            <a:noFill/>
            <a:miter lim="800000"/>
            <a:headEnd/>
            <a:tailEnd/>
          </a:ln>
        </p:spPr>
        <p:txBody>
          <a:bodyPr>
            <a:spAutoFit/>
          </a:bodyPr>
          <a:lstStyle/>
          <a:p>
            <a:pPr>
              <a:spcBef>
                <a:spcPct val="50000"/>
              </a:spcBef>
            </a:pPr>
            <a:r>
              <a:rPr lang="el-GR" sz="2400" b="1">
                <a:latin typeface="Times New Roman" pitchFamily="18" charset="0"/>
                <a:cs typeface="Arial" charset="0"/>
              </a:rPr>
              <a:t>Χ</a:t>
            </a:r>
          </a:p>
        </p:txBody>
      </p:sp>
      <p:sp>
        <p:nvSpPr>
          <p:cNvPr id="10255" name="Text Box 19"/>
          <p:cNvSpPr txBox="1">
            <a:spLocks noChangeArrowheads="1"/>
          </p:cNvSpPr>
          <p:nvPr/>
        </p:nvSpPr>
        <p:spPr bwMode="auto">
          <a:xfrm>
            <a:off x="7162800" y="4876800"/>
            <a:ext cx="381000" cy="457200"/>
          </a:xfrm>
          <a:prstGeom prst="rect">
            <a:avLst/>
          </a:prstGeom>
          <a:noFill/>
          <a:ln w="9525">
            <a:noFill/>
            <a:miter lim="800000"/>
            <a:headEnd/>
            <a:tailEnd/>
          </a:ln>
        </p:spPr>
        <p:txBody>
          <a:bodyPr>
            <a:spAutoFit/>
          </a:bodyPr>
          <a:lstStyle/>
          <a:p>
            <a:pPr>
              <a:spcBef>
                <a:spcPct val="50000"/>
              </a:spcBef>
            </a:pPr>
            <a:r>
              <a:rPr lang="el-GR" sz="2400" b="1">
                <a:latin typeface="Times New Roman" pitchFamily="18" charset="0"/>
                <a:cs typeface="Arial" charset="0"/>
              </a:rPr>
              <a:t>Χ</a:t>
            </a:r>
          </a:p>
        </p:txBody>
      </p:sp>
      <p:sp>
        <p:nvSpPr>
          <p:cNvPr id="10256" name="Text Box 20"/>
          <p:cNvSpPr txBox="1">
            <a:spLocks noChangeArrowheads="1"/>
          </p:cNvSpPr>
          <p:nvPr/>
        </p:nvSpPr>
        <p:spPr bwMode="auto">
          <a:xfrm>
            <a:off x="3200400" y="1806575"/>
            <a:ext cx="381000" cy="457200"/>
          </a:xfrm>
          <a:prstGeom prst="rect">
            <a:avLst/>
          </a:prstGeom>
          <a:noFill/>
          <a:ln w="9525">
            <a:noFill/>
            <a:miter lim="800000"/>
            <a:headEnd/>
            <a:tailEnd/>
          </a:ln>
        </p:spPr>
        <p:txBody>
          <a:bodyPr>
            <a:spAutoFit/>
          </a:bodyPr>
          <a:lstStyle/>
          <a:p>
            <a:pPr>
              <a:spcBef>
                <a:spcPct val="50000"/>
              </a:spcBef>
            </a:pPr>
            <a:r>
              <a:rPr lang="el-GR" sz="2400" b="1">
                <a:latin typeface="Times New Roman" pitchFamily="18" charset="0"/>
                <a:cs typeface="Arial" charset="0"/>
              </a:rPr>
              <a:t>Χ</a:t>
            </a:r>
          </a:p>
        </p:txBody>
      </p:sp>
      <p:sp>
        <p:nvSpPr>
          <p:cNvPr id="10257" name="Line 21"/>
          <p:cNvSpPr>
            <a:spLocks noChangeShapeType="1"/>
          </p:cNvSpPr>
          <p:nvPr/>
        </p:nvSpPr>
        <p:spPr bwMode="auto">
          <a:xfrm flipV="1">
            <a:off x="3390900" y="2247900"/>
            <a:ext cx="0" cy="990600"/>
          </a:xfrm>
          <a:prstGeom prst="line">
            <a:avLst/>
          </a:prstGeom>
          <a:noFill/>
          <a:ln w="38100">
            <a:solidFill>
              <a:schemeClr val="tx1"/>
            </a:solidFill>
            <a:prstDash val="dash"/>
            <a:round/>
            <a:headEnd/>
            <a:tailEnd/>
          </a:ln>
        </p:spPr>
        <p:txBody>
          <a:bodyPr/>
          <a:lstStyle/>
          <a:p>
            <a:endParaRPr lang="en-IN"/>
          </a:p>
        </p:txBody>
      </p:sp>
      <p:sp>
        <p:nvSpPr>
          <p:cNvPr id="10258" name="Line 22"/>
          <p:cNvSpPr>
            <a:spLocks noChangeShapeType="1"/>
          </p:cNvSpPr>
          <p:nvPr/>
        </p:nvSpPr>
        <p:spPr bwMode="auto">
          <a:xfrm flipV="1">
            <a:off x="3390900" y="3962400"/>
            <a:ext cx="0" cy="1295400"/>
          </a:xfrm>
          <a:prstGeom prst="line">
            <a:avLst/>
          </a:prstGeom>
          <a:noFill/>
          <a:ln w="38100">
            <a:solidFill>
              <a:schemeClr val="tx1"/>
            </a:solidFill>
            <a:round/>
            <a:headEnd type="triangle" w="med" len="med"/>
            <a:tailEnd/>
          </a:ln>
        </p:spPr>
        <p:txBody>
          <a:bodyPr/>
          <a:lstStyle/>
          <a:p>
            <a:endParaRPr lang="en-IN"/>
          </a:p>
        </p:txBody>
      </p:sp>
      <p:sp>
        <p:nvSpPr>
          <p:cNvPr id="10259" name="Line 23"/>
          <p:cNvSpPr>
            <a:spLocks noChangeShapeType="1"/>
          </p:cNvSpPr>
          <p:nvPr/>
        </p:nvSpPr>
        <p:spPr bwMode="auto">
          <a:xfrm flipV="1">
            <a:off x="5372100" y="3962400"/>
            <a:ext cx="0" cy="990600"/>
          </a:xfrm>
          <a:prstGeom prst="line">
            <a:avLst/>
          </a:prstGeom>
          <a:noFill/>
          <a:ln w="38100">
            <a:solidFill>
              <a:schemeClr val="tx1"/>
            </a:solidFill>
            <a:prstDash val="dash"/>
            <a:round/>
            <a:headEnd/>
            <a:tailEnd/>
          </a:ln>
        </p:spPr>
        <p:txBody>
          <a:bodyPr/>
          <a:lstStyle/>
          <a:p>
            <a:endParaRPr lang="en-IN"/>
          </a:p>
        </p:txBody>
      </p:sp>
      <p:sp>
        <p:nvSpPr>
          <p:cNvPr id="10260" name="Line 24"/>
          <p:cNvSpPr>
            <a:spLocks noChangeShapeType="1"/>
          </p:cNvSpPr>
          <p:nvPr/>
        </p:nvSpPr>
        <p:spPr bwMode="auto">
          <a:xfrm flipV="1">
            <a:off x="7353300" y="3962400"/>
            <a:ext cx="0" cy="990600"/>
          </a:xfrm>
          <a:prstGeom prst="line">
            <a:avLst/>
          </a:prstGeom>
          <a:noFill/>
          <a:ln w="38100">
            <a:solidFill>
              <a:schemeClr val="tx1"/>
            </a:solidFill>
            <a:prstDash val="dash"/>
            <a:round/>
            <a:headEnd/>
            <a:tailEnd/>
          </a:ln>
        </p:spPr>
        <p:txBody>
          <a:bodyPr/>
          <a:lstStyle/>
          <a:p>
            <a:endParaRPr lang="en-IN"/>
          </a:p>
        </p:txBody>
      </p:sp>
      <p:sp>
        <p:nvSpPr>
          <p:cNvPr id="10261" name="Line 25"/>
          <p:cNvSpPr>
            <a:spLocks noChangeShapeType="1"/>
          </p:cNvSpPr>
          <p:nvPr/>
        </p:nvSpPr>
        <p:spPr bwMode="auto">
          <a:xfrm flipV="1">
            <a:off x="7353300" y="2247900"/>
            <a:ext cx="0" cy="990600"/>
          </a:xfrm>
          <a:prstGeom prst="line">
            <a:avLst/>
          </a:prstGeom>
          <a:noFill/>
          <a:ln w="38100">
            <a:solidFill>
              <a:schemeClr val="tx1"/>
            </a:solidFill>
            <a:prstDash val="dash"/>
            <a:round/>
            <a:headEnd/>
            <a:tailEnd/>
          </a:ln>
        </p:spPr>
        <p:txBody>
          <a:bodyPr/>
          <a:lstStyle/>
          <a:p>
            <a:endParaRPr lang="en-IN"/>
          </a:p>
        </p:txBody>
      </p:sp>
      <p:sp>
        <p:nvSpPr>
          <p:cNvPr id="10262" name="Text Box 27"/>
          <p:cNvSpPr txBox="1">
            <a:spLocks noChangeArrowheads="1"/>
          </p:cNvSpPr>
          <p:nvPr/>
        </p:nvSpPr>
        <p:spPr bwMode="auto">
          <a:xfrm>
            <a:off x="3581400" y="1714500"/>
            <a:ext cx="946150" cy="641350"/>
          </a:xfrm>
          <a:prstGeom prst="rect">
            <a:avLst/>
          </a:prstGeom>
          <a:noFill/>
          <a:ln w="9525">
            <a:noFill/>
            <a:miter lim="800000"/>
            <a:headEnd/>
            <a:tailEnd/>
          </a:ln>
        </p:spPr>
        <p:txBody>
          <a:bodyPr wrap="none">
            <a:spAutoFit/>
          </a:bodyPr>
          <a:lstStyle/>
          <a:p>
            <a:r>
              <a:rPr lang="en-US">
                <a:latin typeface="Times New Roman" pitchFamily="18" charset="0"/>
              </a:rPr>
              <a:t>Reading</a:t>
            </a:r>
          </a:p>
          <a:p>
            <a:r>
              <a:rPr lang="en-US">
                <a:latin typeface="Times New Roman" pitchFamily="18" charset="0"/>
              </a:rPr>
              <a:t>Secrets</a:t>
            </a:r>
          </a:p>
        </p:txBody>
      </p:sp>
      <p:sp>
        <p:nvSpPr>
          <p:cNvPr id="10263" name="Text Box 28"/>
          <p:cNvSpPr txBox="1">
            <a:spLocks noChangeArrowheads="1"/>
          </p:cNvSpPr>
          <p:nvPr/>
        </p:nvSpPr>
        <p:spPr bwMode="auto">
          <a:xfrm>
            <a:off x="7543800" y="1714500"/>
            <a:ext cx="946150" cy="641350"/>
          </a:xfrm>
          <a:prstGeom prst="rect">
            <a:avLst/>
          </a:prstGeom>
          <a:noFill/>
          <a:ln w="9525">
            <a:noFill/>
            <a:miter lim="800000"/>
            <a:headEnd/>
            <a:tailEnd/>
          </a:ln>
        </p:spPr>
        <p:txBody>
          <a:bodyPr wrap="none">
            <a:spAutoFit/>
          </a:bodyPr>
          <a:lstStyle/>
          <a:p>
            <a:r>
              <a:rPr lang="en-US">
                <a:latin typeface="Times New Roman" pitchFamily="18" charset="0"/>
              </a:rPr>
              <a:t>Reading</a:t>
            </a:r>
          </a:p>
          <a:p>
            <a:r>
              <a:rPr lang="en-US">
                <a:latin typeface="Times New Roman" pitchFamily="18" charset="0"/>
              </a:rPr>
              <a:t>Secrets</a:t>
            </a:r>
          </a:p>
        </p:txBody>
      </p:sp>
      <p:sp>
        <p:nvSpPr>
          <p:cNvPr id="10264" name="Text Box 29"/>
          <p:cNvSpPr txBox="1">
            <a:spLocks noChangeArrowheads="1"/>
          </p:cNvSpPr>
          <p:nvPr/>
        </p:nvSpPr>
        <p:spPr bwMode="auto">
          <a:xfrm>
            <a:off x="7162800" y="1806575"/>
            <a:ext cx="381000" cy="457200"/>
          </a:xfrm>
          <a:prstGeom prst="rect">
            <a:avLst/>
          </a:prstGeom>
          <a:noFill/>
          <a:ln w="9525">
            <a:noFill/>
            <a:miter lim="800000"/>
            <a:headEnd/>
            <a:tailEnd/>
          </a:ln>
        </p:spPr>
        <p:txBody>
          <a:bodyPr>
            <a:spAutoFit/>
          </a:bodyPr>
          <a:lstStyle/>
          <a:p>
            <a:pPr>
              <a:spcBef>
                <a:spcPct val="50000"/>
              </a:spcBef>
            </a:pPr>
            <a:r>
              <a:rPr lang="el-GR" sz="2400" b="1">
                <a:latin typeface="Times New Roman" pitchFamily="18" charset="0"/>
                <a:cs typeface="Arial" charset="0"/>
              </a:rPr>
              <a:t>Χ</a:t>
            </a:r>
          </a:p>
        </p:txBody>
      </p:sp>
      <p:sp>
        <p:nvSpPr>
          <p:cNvPr id="10265" name="Line 32"/>
          <p:cNvSpPr>
            <a:spLocks noChangeShapeType="1"/>
          </p:cNvSpPr>
          <p:nvPr/>
        </p:nvSpPr>
        <p:spPr bwMode="auto">
          <a:xfrm>
            <a:off x="1295400" y="2362200"/>
            <a:ext cx="0" cy="609600"/>
          </a:xfrm>
          <a:prstGeom prst="line">
            <a:avLst/>
          </a:prstGeom>
          <a:noFill/>
          <a:ln w="38100">
            <a:solidFill>
              <a:schemeClr val="tx1"/>
            </a:solidFill>
            <a:round/>
            <a:headEnd type="triangle" w="med" len="med"/>
            <a:tailEnd/>
          </a:ln>
        </p:spPr>
        <p:txBody>
          <a:bodyPr/>
          <a:lstStyle/>
          <a:p>
            <a:endParaRPr lang="en-IN"/>
          </a:p>
        </p:txBody>
      </p:sp>
      <p:sp>
        <p:nvSpPr>
          <p:cNvPr id="10266" name="Line 33"/>
          <p:cNvSpPr>
            <a:spLocks noChangeShapeType="1"/>
          </p:cNvSpPr>
          <p:nvPr/>
        </p:nvSpPr>
        <p:spPr bwMode="auto">
          <a:xfrm>
            <a:off x="1295400" y="4267200"/>
            <a:ext cx="0" cy="609600"/>
          </a:xfrm>
          <a:prstGeom prst="line">
            <a:avLst/>
          </a:prstGeom>
          <a:noFill/>
          <a:ln w="38100">
            <a:solidFill>
              <a:schemeClr val="tx1"/>
            </a:solidFill>
            <a:round/>
            <a:headEnd/>
            <a:tailEnd type="triangle" w="med" len="med"/>
          </a:ln>
        </p:spPr>
        <p:txBody>
          <a:bodyPr/>
          <a:lstStyle/>
          <a:p>
            <a:endParaRPr lang="en-IN"/>
          </a:p>
        </p:txBody>
      </p:sp>
      <p:sp>
        <p:nvSpPr>
          <p:cNvPr id="10267" name="Line 34"/>
          <p:cNvSpPr>
            <a:spLocks noChangeShapeType="1"/>
          </p:cNvSpPr>
          <p:nvPr/>
        </p:nvSpPr>
        <p:spPr bwMode="auto">
          <a:xfrm>
            <a:off x="3810000" y="3619500"/>
            <a:ext cx="1143000" cy="0"/>
          </a:xfrm>
          <a:prstGeom prst="line">
            <a:avLst/>
          </a:prstGeom>
          <a:noFill/>
          <a:ln w="38100">
            <a:solidFill>
              <a:schemeClr val="tx1"/>
            </a:solidFill>
            <a:round/>
            <a:headEnd/>
            <a:tailEnd type="triangle" w="med" len="med"/>
          </a:ln>
        </p:spPr>
        <p:txBody>
          <a:bodyPr/>
          <a:lstStyle/>
          <a:p>
            <a:endParaRPr lang="en-IN"/>
          </a:p>
        </p:txBody>
      </p:sp>
      <p:sp>
        <p:nvSpPr>
          <p:cNvPr id="10268" name="Line 35"/>
          <p:cNvSpPr>
            <a:spLocks noChangeShapeType="1"/>
          </p:cNvSpPr>
          <p:nvPr/>
        </p:nvSpPr>
        <p:spPr bwMode="auto">
          <a:xfrm>
            <a:off x="5867400" y="3619500"/>
            <a:ext cx="838200" cy="0"/>
          </a:xfrm>
          <a:prstGeom prst="line">
            <a:avLst/>
          </a:prstGeom>
          <a:noFill/>
          <a:ln w="38100">
            <a:solidFill>
              <a:schemeClr val="tx1"/>
            </a:solidFill>
            <a:round/>
            <a:headEnd/>
            <a:tailEnd type="triangle" w="med" len="med"/>
          </a:ln>
        </p:spPr>
        <p:txBody>
          <a:bodyPr/>
          <a:lstStyle/>
          <a:p>
            <a:endParaRPr lang="en-IN"/>
          </a:p>
        </p:txBody>
      </p:sp>
      <p:sp>
        <p:nvSpPr>
          <p:cNvPr id="10269" name="Line 36"/>
          <p:cNvSpPr>
            <a:spLocks noChangeShapeType="1"/>
          </p:cNvSpPr>
          <p:nvPr/>
        </p:nvSpPr>
        <p:spPr bwMode="auto">
          <a:xfrm>
            <a:off x="8229600" y="3619500"/>
            <a:ext cx="533400" cy="0"/>
          </a:xfrm>
          <a:prstGeom prst="line">
            <a:avLst/>
          </a:prstGeom>
          <a:noFill/>
          <a:ln w="38100">
            <a:solidFill>
              <a:schemeClr val="tx1"/>
            </a:solidFill>
            <a:round/>
            <a:headEnd/>
            <a:tailEnd type="triangle" w="med" len="med"/>
          </a:ln>
        </p:spPr>
        <p:txBody>
          <a:bodyPr/>
          <a:lstStyle/>
          <a:p>
            <a:endParaRPr lang="en-IN"/>
          </a:p>
        </p:txBody>
      </p:sp>
      <p:sp>
        <p:nvSpPr>
          <p:cNvPr id="10270" name="Line 37"/>
          <p:cNvSpPr>
            <a:spLocks noChangeShapeType="1"/>
          </p:cNvSpPr>
          <p:nvPr/>
        </p:nvSpPr>
        <p:spPr bwMode="auto">
          <a:xfrm>
            <a:off x="533400" y="2971800"/>
            <a:ext cx="8229600" cy="0"/>
          </a:xfrm>
          <a:prstGeom prst="line">
            <a:avLst/>
          </a:prstGeom>
          <a:noFill/>
          <a:ln w="38100">
            <a:solidFill>
              <a:schemeClr val="tx1"/>
            </a:solidFill>
            <a:round/>
            <a:headEnd/>
            <a:tailEnd/>
          </a:ln>
        </p:spPr>
        <p:txBody>
          <a:bodyPr/>
          <a:lstStyle/>
          <a:p>
            <a:endParaRPr lang="en-IN"/>
          </a:p>
        </p:txBody>
      </p:sp>
      <p:sp>
        <p:nvSpPr>
          <p:cNvPr id="10271" name="Line 38"/>
          <p:cNvSpPr>
            <a:spLocks noChangeShapeType="1"/>
          </p:cNvSpPr>
          <p:nvPr/>
        </p:nvSpPr>
        <p:spPr bwMode="auto">
          <a:xfrm>
            <a:off x="533400" y="4267200"/>
            <a:ext cx="8229600" cy="0"/>
          </a:xfrm>
          <a:prstGeom prst="line">
            <a:avLst/>
          </a:prstGeom>
          <a:noFill/>
          <a:ln w="38100">
            <a:solidFill>
              <a:schemeClr val="tx1"/>
            </a:solidFill>
            <a:round/>
            <a:headEnd/>
            <a:tailEnd/>
          </a:ln>
        </p:spPr>
        <p:txBody>
          <a:bodyPr/>
          <a:lstStyle/>
          <a:p>
            <a:endParaRPr lang="en-IN"/>
          </a:p>
        </p:txBody>
      </p:sp>
      <p:sp>
        <p:nvSpPr>
          <p:cNvPr id="10272" name="Line 40"/>
          <p:cNvSpPr>
            <a:spLocks noChangeShapeType="1"/>
          </p:cNvSpPr>
          <p:nvPr/>
        </p:nvSpPr>
        <p:spPr bwMode="auto">
          <a:xfrm flipV="1">
            <a:off x="5372100" y="1981200"/>
            <a:ext cx="0" cy="1219200"/>
          </a:xfrm>
          <a:prstGeom prst="line">
            <a:avLst/>
          </a:prstGeom>
          <a:noFill/>
          <a:ln w="38100">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67544" y="116632"/>
            <a:ext cx="8229600" cy="936104"/>
          </a:xfrm>
        </p:spPr>
        <p:txBody>
          <a:bodyPr>
            <a:normAutofit/>
          </a:bodyPr>
          <a:lstStyle/>
          <a:p>
            <a:r>
              <a:rPr lang="en-US" sz="4000" dirty="0" err="1" smtClean="0">
                <a:solidFill>
                  <a:srgbClr val="C00000"/>
                </a:solidFill>
              </a:rPr>
              <a:t>Biba</a:t>
            </a:r>
            <a:r>
              <a:rPr lang="en-US" sz="4000" dirty="0" smtClean="0">
                <a:solidFill>
                  <a:srgbClr val="C00000"/>
                </a:solidFill>
              </a:rPr>
              <a:t> Security Model</a:t>
            </a:r>
          </a:p>
        </p:txBody>
      </p:sp>
      <p:sp>
        <p:nvSpPr>
          <p:cNvPr id="11267" name="Rectangle 3"/>
          <p:cNvSpPr>
            <a:spLocks noGrp="1" noChangeArrowheads="1"/>
          </p:cNvSpPr>
          <p:nvPr>
            <p:ph type="body" idx="1"/>
          </p:nvPr>
        </p:nvSpPr>
        <p:spPr>
          <a:xfrm>
            <a:off x="285720" y="1124744"/>
            <a:ext cx="8572560" cy="5518966"/>
          </a:xfrm>
        </p:spPr>
        <p:txBody>
          <a:bodyPr>
            <a:normAutofit/>
          </a:bodyPr>
          <a:lstStyle/>
          <a:p>
            <a:pPr algn="just"/>
            <a:r>
              <a:rPr lang="en-US" sz="2800" dirty="0" smtClean="0"/>
              <a:t>Developed in 1977, the </a:t>
            </a:r>
            <a:r>
              <a:rPr lang="en-US" sz="2800" dirty="0" err="1" smtClean="0"/>
              <a:t>Biba</a:t>
            </a:r>
            <a:r>
              <a:rPr lang="en-US" sz="2800" dirty="0" smtClean="0"/>
              <a:t> integrity model mathematically describes read and write restrictions based on integrity access classes of subjects and objects. </a:t>
            </a:r>
          </a:p>
          <a:p>
            <a:pPr algn="just"/>
            <a:r>
              <a:rPr lang="en-US" sz="2800" dirty="0" smtClean="0"/>
              <a:t>It is the first model to address integrity.</a:t>
            </a:r>
          </a:p>
          <a:p>
            <a:pPr algn="just"/>
            <a:r>
              <a:rPr lang="en-US" sz="2800" dirty="0" smtClean="0"/>
              <a:t>Is an information flow model as it is concerned about data flowing from one level to another.</a:t>
            </a:r>
          </a:p>
          <a:p>
            <a:pPr algn="just"/>
            <a:r>
              <a:rPr lang="en-US" sz="2800" dirty="0" smtClean="0"/>
              <a:t>The model looks similar to the Bell-</a:t>
            </a:r>
            <a:r>
              <a:rPr lang="en-US" sz="2800" dirty="0" err="1" smtClean="0"/>
              <a:t>LaPadula</a:t>
            </a:r>
            <a:r>
              <a:rPr lang="en-US" sz="2800" dirty="0" smtClean="0"/>
              <a:t> Model; however, the read-write conditions are reversed</a:t>
            </a:r>
            <a:r>
              <a:rPr lang="en-US" sz="2800" dirty="0" smtClean="0"/>
              <a:t>.</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214282" y="1143001"/>
            <a:ext cx="8715436" cy="5429271"/>
          </a:xfrm>
          <a:noFill/>
        </p:spPr>
        <p:txBody>
          <a:bodyPr>
            <a:normAutofit/>
          </a:bodyPr>
          <a:lstStyle/>
          <a:p>
            <a:pPr algn="just">
              <a:spcBef>
                <a:spcPts val="0"/>
              </a:spcBef>
            </a:pPr>
            <a:r>
              <a:rPr lang="en-US" sz="2800" dirty="0" smtClean="0"/>
              <a:t>Goals</a:t>
            </a:r>
            <a:r>
              <a:rPr lang="en-US" sz="2800" dirty="0" smtClean="0"/>
              <a:t>:</a:t>
            </a:r>
          </a:p>
          <a:p>
            <a:pPr lvl="1" algn="just">
              <a:spcBef>
                <a:spcPts val="0"/>
              </a:spcBef>
            </a:pPr>
            <a:r>
              <a:rPr lang="en-US" sz="2400" dirty="0" smtClean="0"/>
              <a:t>Prevent data modification by unauthorized parties</a:t>
            </a:r>
          </a:p>
          <a:p>
            <a:pPr lvl="1" algn="just">
              <a:spcBef>
                <a:spcPts val="0"/>
              </a:spcBef>
            </a:pPr>
            <a:r>
              <a:rPr lang="en-US" sz="2400" dirty="0" smtClean="0"/>
              <a:t>Prevent unauthorized data modification by authorized parties</a:t>
            </a:r>
          </a:p>
          <a:p>
            <a:pPr lvl="1" algn="just">
              <a:spcBef>
                <a:spcPts val="0"/>
              </a:spcBef>
            </a:pPr>
            <a:r>
              <a:rPr lang="en-US" sz="2400" dirty="0" smtClean="0"/>
              <a:t>Maintain internal and external consistency (i.e. data reflects the real world)</a:t>
            </a:r>
          </a:p>
          <a:p>
            <a:pPr algn="just">
              <a:spcBef>
                <a:spcPts val="0"/>
              </a:spcBef>
            </a:pPr>
            <a:r>
              <a:rPr lang="en-US" sz="2800" dirty="0" err="1" smtClean="0"/>
              <a:t>Biba</a:t>
            </a:r>
            <a:r>
              <a:rPr lang="en-US" sz="2800" dirty="0" smtClean="0"/>
              <a:t> security model is directed toward data integrity (rather than confidentiality) and is characterized by the phrase: "no read down, no write up". </a:t>
            </a:r>
          </a:p>
          <a:p>
            <a:pPr algn="just">
              <a:spcBef>
                <a:spcPts val="0"/>
              </a:spcBef>
            </a:pPr>
            <a:r>
              <a:rPr lang="en-US" sz="2800" dirty="0" smtClean="0"/>
              <a:t>This is in contrast to the Bell-</a:t>
            </a:r>
            <a:r>
              <a:rPr lang="en-US" sz="2800" dirty="0" err="1" smtClean="0"/>
              <a:t>LaPadula</a:t>
            </a:r>
            <a:r>
              <a:rPr lang="en-US" sz="2800" dirty="0" smtClean="0"/>
              <a:t> model which is characterized by the phrase "no write down, no read up".</a:t>
            </a:r>
          </a:p>
          <a:p>
            <a:pPr>
              <a:spcBef>
                <a:spcPts val="0"/>
              </a:spcBef>
              <a:buFont typeface="MITRE" pitchFamily="82" charset="0"/>
              <a:buNone/>
            </a:pPr>
            <a:endParaRPr lang="en-US" sz="2400" dirty="0" smtClean="0"/>
          </a:p>
          <a:p>
            <a:pPr>
              <a:spcBef>
                <a:spcPts val="0"/>
              </a:spcBef>
              <a:buFont typeface="MITRE" pitchFamily="82" charset="0"/>
              <a:buNone/>
            </a:pPr>
            <a:endParaRPr lang="en-US" sz="1800" dirty="0" smtClean="0"/>
          </a:p>
        </p:txBody>
      </p:sp>
      <p:sp>
        <p:nvSpPr>
          <p:cNvPr id="4" name="Rectangle 2"/>
          <p:cNvSpPr txBox="1">
            <a:spLocks noChangeArrowheads="1"/>
          </p:cNvSpPr>
          <p:nvPr/>
        </p:nvSpPr>
        <p:spPr>
          <a:xfrm>
            <a:off x="642910" y="14285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err="1" smtClean="0">
                <a:ln>
                  <a:noFill/>
                </a:ln>
                <a:solidFill>
                  <a:srgbClr val="C00000"/>
                </a:solidFill>
                <a:effectLst/>
                <a:uLnTx/>
                <a:uFillTx/>
                <a:latin typeface="+mj-lt"/>
                <a:ea typeface="+mj-ea"/>
                <a:cs typeface="+mj-cs"/>
              </a:rPr>
              <a:t>Biba</a:t>
            </a:r>
            <a:r>
              <a:rPr kumimoji="0" lang="en-US" sz="4000" b="0" i="0" u="none" strike="noStrike" kern="1200" cap="none" spc="0" normalizeH="0" baseline="0" noProof="0" dirty="0" smtClean="0">
                <a:ln>
                  <a:noFill/>
                </a:ln>
                <a:solidFill>
                  <a:srgbClr val="C00000"/>
                </a:solidFill>
                <a:effectLst/>
                <a:uLnTx/>
                <a:uFillTx/>
                <a:latin typeface="+mj-lt"/>
                <a:ea typeface="+mj-ea"/>
                <a:cs typeface="+mj-cs"/>
              </a:rPr>
              <a:t> Security Model</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500034" y="142852"/>
            <a:ext cx="8229600" cy="917596"/>
          </a:xfrm>
        </p:spPr>
        <p:txBody>
          <a:bodyPr>
            <a:normAutofit/>
          </a:bodyPr>
          <a:lstStyle/>
          <a:p>
            <a:r>
              <a:rPr lang="en-US" sz="4000" dirty="0" err="1" smtClean="0">
                <a:solidFill>
                  <a:srgbClr val="C00000"/>
                </a:solidFill>
              </a:rPr>
              <a:t>Biba</a:t>
            </a:r>
            <a:r>
              <a:rPr lang="en-US" sz="4000" dirty="0" smtClean="0">
                <a:solidFill>
                  <a:srgbClr val="C00000"/>
                </a:solidFill>
              </a:rPr>
              <a:t> Integrity Model Axiom</a:t>
            </a:r>
          </a:p>
        </p:txBody>
      </p:sp>
      <p:sp>
        <p:nvSpPr>
          <p:cNvPr id="12291" name="Rectangle 3"/>
          <p:cNvSpPr>
            <a:spLocks noGrp="1" noChangeArrowheads="1"/>
          </p:cNvSpPr>
          <p:nvPr>
            <p:ph type="body" idx="1"/>
          </p:nvPr>
        </p:nvSpPr>
        <p:spPr>
          <a:xfrm>
            <a:off x="214282" y="908720"/>
            <a:ext cx="8615394" cy="5663552"/>
          </a:xfrm>
        </p:spPr>
        <p:txBody>
          <a:bodyPr>
            <a:noAutofit/>
          </a:bodyPr>
          <a:lstStyle/>
          <a:p>
            <a:pPr algn="just">
              <a:spcBef>
                <a:spcPts val="0"/>
              </a:spcBef>
            </a:pPr>
            <a:r>
              <a:rPr lang="en-US" sz="2800" dirty="0" smtClean="0"/>
              <a:t>These rules are the reverse of the Bell-</a:t>
            </a:r>
            <a:r>
              <a:rPr lang="en-US" sz="2800" dirty="0" err="1" smtClean="0"/>
              <a:t>LaPadula</a:t>
            </a:r>
            <a:r>
              <a:rPr lang="en-US" sz="2800" dirty="0" smtClean="0"/>
              <a:t> rules:</a:t>
            </a:r>
          </a:p>
          <a:p>
            <a:pPr algn="just">
              <a:spcBef>
                <a:spcPts val="0"/>
              </a:spcBef>
            </a:pPr>
            <a:r>
              <a:rPr lang="en-US" sz="2800" dirty="0" smtClean="0"/>
              <a:t>The Simple Integrity Axiom: States that a subject at one level of integrity is not permitted to observe (read) an object of a lower integrity. No Read Down.</a:t>
            </a:r>
          </a:p>
          <a:p>
            <a:pPr algn="just">
              <a:spcBef>
                <a:spcPts val="0"/>
              </a:spcBef>
            </a:pPr>
            <a:r>
              <a:rPr lang="en-US" sz="2800" dirty="0" smtClean="0"/>
              <a:t>The * (Star) Integrity Axiom: States that an object at one level of integrity is not permitted to modify (write to) an object of a higher level of integrity. No Write Up.</a:t>
            </a:r>
          </a:p>
          <a:p>
            <a:pPr algn="just">
              <a:spcBef>
                <a:spcPts val="0"/>
              </a:spcBef>
            </a:pPr>
            <a:r>
              <a:rPr lang="en-US" sz="2800" dirty="0" smtClean="0"/>
              <a:t>Invocation property states that a subject at one level of integrity cannot invoke (call up) a subject at a higher level of integrity.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457200" y="214290"/>
            <a:ext cx="8229600" cy="917596"/>
          </a:xfrm>
        </p:spPr>
        <p:txBody>
          <a:bodyPr>
            <a:normAutofit/>
          </a:bodyPr>
          <a:lstStyle/>
          <a:p>
            <a:r>
              <a:rPr lang="en-US" sz="4000" dirty="0" smtClean="0">
                <a:solidFill>
                  <a:srgbClr val="C00000"/>
                </a:solidFill>
              </a:rPr>
              <a:t>The </a:t>
            </a:r>
            <a:r>
              <a:rPr lang="en-US" sz="4000" dirty="0" err="1" smtClean="0">
                <a:solidFill>
                  <a:srgbClr val="C00000"/>
                </a:solidFill>
              </a:rPr>
              <a:t>Biba</a:t>
            </a:r>
            <a:r>
              <a:rPr lang="en-US" sz="4000" dirty="0" smtClean="0">
                <a:solidFill>
                  <a:srgbClr val="C00000"/>
                </a:solidFill>
              </a:rPr>
              <a:t> Model</a:t>
            </a:r>
          </a:p>
        </p:txBody>
      </p:sp>
      <p:sp>
        <p:nvSpPr>
          <p:cNvPr id="13315" name="Rectangle 3"/>
          <p:cNvSpPr>
            <a:spLocks noChangeArrowheads="1"/>
          </p:cNvSpPr>
          <p:nvPr/>
        </p:nvSpPr>
        <p:spPr bwMode="auto">
          <a:xfrm>
            <a:off x="3238500" y="5257800"/>
            <a:ext cx="990600" cy="914400"/>
          </a:xfrm>
          <a:prstGeom prst="rect">
            <a:avLst/>
          </a:prstGeom>
          <a:solidFill>
            <a:srgbClr val="FFFF99"/>
          </a:solidFill>
          <a:ln w="25400">
            <a:solidFill>
              <a:schemeClr val="tx1"/>
            </a:solidFill>
            <a:miter lim="800000"/>
            <a:headEnd/>
            <a:tailEnd/>
          </a:ln>
        </p:spPr>
        <p:txBody>
          <a:bodyPr wrap="none" anchor="ctr"/>
          <a:lstStyle/>
          <a:p>
            <a:pPr algn="ctr">
              <a:lnSpc>
                <a:spcPct val="90000"/>
              </a:lnSpc>
            </a:pPr>
            <a:r>
              <a:rPr lang="en-US" sz="2000">
                <a:latin typeface="Times New Roman" pitchFamily="18" charset="0"/>
              </a:rPr>
              <a:t>Simple</a:t>
            </a:r>
          </a:p>
          <a:p>
            <a:pPr algn="ctr">
              <a:lnSpc>
                <a:spcPct val="90000"/>
              </a:lnSpc>
            </a:pPr>
            <a:r>
              <a:rPr lang="en-US" sz="2000">
                <a:latin typeface="Times New Roman" pitchFamily="18" charset="0"/>
              </a:rPr>
              <a:t>Integrity</a:t>
            </a:r>
          </a:p>
          <a:p>
            <a:pPr algn="ctr">
              <a:lnSpc>
                <a:spcPct val="90000"/>
              </a:lnSpc>
            </a:pPr>
            <a:r>
              <a:rPr lang="en-US" sz="2000">
                <a:latin typeface="Times New Roman" pitchFamily="18" charset="0"/>
              </a:rPr>
              <a:t>Property</a:t>
            </a:r>
          </a:p>
        </p:txBody>
      </p:sp>
      <p:sp>
        <p:nvSpPr>
          <p:cNvPr id="13316" name="Rectangle 5"/>
          <p:cNvSpPr>
            <a:spLocks noChangeArrowheads="1"/>
          </p:cNvSpPr>
          <p:nvPr/>
        </p:nvSpPr>
        <p:spPr bwMode="auto">
          <a:xfrm>
            <a:off x="6057900" y="5257800"/>
            <a:ext cx="990600" cy="914400"/>
          </a:xfrm>
          <a:prstGeom prst="rect">
            <a:avLst/>
          </a:prstGeom>
          <a:solidFill>
            <a:schemeClr val="accent1"/>
          </a:solidFill>
          <a:ln w="25400">
            <a:solidFill>
              <a:schemeClr val="tx1"/>
            </a:solidFill>
            <a:miter lim="800000"/>
            <a:headEnd/>
            <a:tailEnd/>
          </a:ln>
        </p:spPr>
        <p:txBody>
          <a:bodyPr wrap="none" anchor="ctr"/>
          <a:lstStyle/>
          <a:p>
            <a:pPr algn="ctr">
              <a:lnSpc>
                <a:spcPct val="90000"/>
              </a:lnSpc>
            </a:pPr>
            <a:r>
              <a:rPr lang="en-US" sz="2000">
                <a:latin typeface="Times New Roman" pitchFamily="18" charset="0"/>
              </a:rPr>
              <a:t>Integrity</a:t>
            </a:r>
          </a:p>
          <a:p>
            <a:pPr algn="ctr">
              <a:lnSpc>
                <a:spcPct val="90000"/>
              </a:lnSpc>
            </a:pPr>
            <a:r>
              <a:rPr lang="en-US" sz="2000">
                <a:latin typeface="Times New Roman" pitchFamily="18" charset="0"/>
              </a:rPr>
              <a:t>Star (*)</a:t>
            </a:r>
          </a:p>
          <a:p>
            <a:pPr algn="ctr">
              <a:lnSpc>
                <a:spcPct val="90000"/>
              </a:lnSpc>
            </a:pPr>
            <a:r>
              <a:rPr lang="en-US" sz="2000">
                <a:latin typeface="Times New Roman" pitchFamily="18" charset="0"/>
              </a:rPr>
              <a:t>Property</a:t>
            </a:r>
          </a:p>
        </p:txBody>
      </p:sp>
      <p:sp>
        <p:nvSpPr>
          <p:cNvPr id="13317" name="Text Box 7"/>
          <p:cNvSpPr txBox="1">
            <a:spLocks noChangeArrowheads="1"/>
          </p:cNvSpPr>
          <p:nvPr/>
        </p:nvSpPr>
        <p:spPr bwMode="auto">
          <a:xfrm>
            <a:off x="895350" y="4953000"/>
            <a:ext cx="1714500" cy="701675"/>
          </a:xfrm>
          <a:prstGeom prst="rect">
            <a:avLst/>
          </a:prstGeom>
          <a:noFill/>
          <a:ln w="9525">
            <a:noFill/>
            <a:miter lim="800000"/>
            <a:headEnd/>
            <a:tailEnd/>
          </a:ln>
        </p:spPr>
        <p:txBody>
          <a:bodyPr wrap="none">
            <a:spAutoFit/>
          </a:bodyPr>
          <a:lstStyle/>
          <a:p>
            <a:pPr algn="ctr"/>
            <a:r>
              <a:rPr lang="en-US" sz="2000">
                <a:latin typeface="Times New Roman" pitchFamily="18" charset="0"/>
              </a:rPr>
              <a:t>Layer of</a:t>
            </a:r>
          </a:p>
          <a:p>
            <a:pPr algn="ctr"/>
            <a:r>
              <a:rPr lang="en-US" sz="2000">
                <a:latin typeface="Times New Roman" pitchFamily="18" charset="0"/>
              </a:rPr>
              <a:t>Lower Secrecy</a:t>
            </a:r>
          </a:p>
        </p:txBody>
      </p:sp>
      <p:sp>
        <p:nvSpPr>
          <p:cNvPr id="13318" name="Text Box 8"/>
          <p:cNvSpPr txBox="1">
            <a:spLocks noChangeArrowheads="1"/>
          </p:cNvSpPr>
          <p:nvPr/>
        </p:nvSpPr>
        <p:spPr bwMode="auto">
          <a:xfrm>
            <a:off x="874713" y="1646238"/>
            <a:ext cx="1755775" cy="701675"/>
          </a:xfrm>
          <a:prstGeom prst="rect">
            <a:avLst/>
          </a:prstGeom>
          <a:noFill/>
          <a:ln w="9525">
            <a:noFill/>
            <a:miter lim="800000"/>
            <a:headEnd/>
            <a:tailEnd/>
          </a:ln>
        </p:spPr>
        <p:txBody>
          <a:bodyPr wrap="none">
            <a:spAutoFit/>
          </a:bodyPr>
          <a:lstStyle/>
          <a:p>
            <a:pPr algn="ctr"/>
            <a:r>
              <a:rPr lang="en-US" sz="2000">
                <a:latin typeface="Times New Roman" pitchFamily="18" charset="0"/>
              </a:rPr>
              <a:t>Layer of</a:t>
            </a:r>
          </a:p>
          <a:p>
            <a:pPr algn="ctr"/>
            <a:r>
              <a:rPr lang="en-US" sz="2000">
                <a:latin typeface="Times New Roman" pitchFamily="18" charset="0"/>
              </a:rPr>
              <a:t>Higher Secrecy</a:t>
            </a:r>
          </a:p>
        </p:txBody>
      </p:sp>
      <p:sp>
        <p:nvSpPr>
          <p:cNvPr id="13319" name="Text Box 9"/>
          <p:cNvSpPr txBox="1">
            <a:spLocks noChangeArrowheads="1"/>
          </p:cNvSpPr>
          <p:nvPr/>
        </p:nvSpPr>
        <p:spPr bwMode="auto">
          <a:xfrm>
            <a:off x="3359150" y="3429000"/>
            <a:ext cx="749300" cy="396875"/>
          </a:xfrm>
          <a:prstGeom prst="rect">
            <a:avLst/>
          </a:prstGeom>
          <a:solidFill>
            <a:srgbClr val="FFCC99"/>
          </a:solidFill>
          <a:ln w="9525">
            <a:noFill/>
            <a:miter lim="800000"/>
            <a:headEnd/>
            <a:tailEnd/>
          </a:ln>
        </p:spPr>
        <p:txBody>
          <a:bodyPr wrap="none">
            <a:spAutoFit/>
          </a:bodyPr>
          <a:lstStyle/>
          <a:p>
            <a:r>
              <a:rPr lang="en-US" sz="2000" b="1">
                <a:latin typeface="Times New Roman" pitchFamily="18" charset="0"/>
              </a:rPr>
              <a:t>Read</a:t>
            </a:r>
          </a:p>
        </p:txBody>
      </p:sp>
      <p:sp>
        <p:nvSpPr>
          <p:cNvPr id="13320" name="Text Box 10"/>
          <p:cNvSpPr txBox="1">
            <a:spLocks noChangeArrowheads="1"/>
          </p:cNvSpPr>
          <p:nvPr/>
        </p:nvSpPr>
        <p:spPr bwMode="auto">
          <a:xfrm>
            <a:off x="6143625" y="3429000"/>
            <a:ext cx="817563" cy="396875"/>
          </a:xfrm>
          <a:prstGeom prst="rect">
            <a:avLst/>
          </a:prstGeom>
          <a:solidFill>
            <a:srgbClr val="FFCC99"/>
          </a:solidFill>
          <a:ln w="9525">
            <a:noFill/>
            <a:miter lim="800000"/>
            <a:headEnd/>
            <a:tailEnd/>
          </a:ln>
        </p:spPr>
        <p:txBody>
          <a:bodyPr wrap="none">
            <a:spAutoFit/>
          </a:bodyPr>
          <a:lstStyle/>
          <a:p>
            <a:r>
              <a:rPr lang="en-US" sz="2000" b="1">
                <a:latin typeface="Times New Roman" pitchFamily="18" charset="0"/>
              </a:rPr>
              <a:t>Write</a:t>
            </a:r>
          </a:p>
        </p:txBody>
      </p:sp>
      <p:sp>
        <p:nvSpPr>
          <p:cNvPr id="13321" name="Text Box 16"/>
          <p:cNvSpPr txBox="1">
            <a:spLocks noChangeArrowheads="1"/>
          </p:cNvSpPr>
          <p:nvPr/>
        </p:nvSpPr>
        <p:spPr bwMode="auto">
          <a:xfrm>
            <a:off x="3543300" y="4876800"/>
            <a:ext cx="381000" cy="457200"/>
          </a:xfrm>
          <a:prstGeom prst="rect">
            <a:avLst/>
          </a:prstGeom>
          <a:noFill/>
          <a:ln w="9525">
            <a:noFill/>
            <a:miter lim="800000"/>
            <a:headEnd/>
            <a:tailEnd/>
          </a:ln>
        </p:spPr>
        <p:txBody>
          <a:bodyPr>
            <a:spAutoFit/>
          </a:bodyPr>
          <a:lstStyle/>
          <a:p>
            <a:pPr>
              <a:spcBef>
                <a:spcPct val="50000"/>
              </a:spcBef>
            </a:pPr>
            <a:r>
              <a:rPr lang="el-GR" sz="2400" b="1">
                <a:latin typeface="Times New Roman" pitchFamily="18" charset="0"/>
                <a:cs typeface="Arial" charset="0"/>
              </a:rPr>
              <a:t>Χ</a:t>
            </a:r>
          </a:p>
        </p:txBody>
      </p:sp>
      <p:sp>
        <p:nvSpPr>
          <p:cNvPr id="13322" name="Line 19"/>
          <p:cNvSpPr>
            <a:spLocks noChangeShapeType="1"/>
          </p:cNvSpPr>
          <p:nvPr/>
        </p:nvSpPr>
        <p:spPr bwMode="auto">
          <a:xfrm flipV="1">
            <a:off x="3733800" y="3962400"/>
            <a:ext cx="0" cy="990600"/>
          </a:xfrm>
          <a:prstGeom prst="line">
            <a:avLst/>
          </a:prstGeom>
          <a:noFill/>
          <a:ln w="38100">
            <a:solidFill>
              <a:schemeClr val="tx1"/>
            </a:solidFill>
            <a:prstDash val="dash"/>
            <a:round/>
            <a:headEnd/>
            <a:tailEnd/>
          </a:ln>
        </p:spPr>
        <p:txBody>
          <a:bodyPr/>
          <a:lstStyle/>
          <a:p>
            <a:endParaRPr lang="en-IN"/>
          </a:p>
        </p:txBody>
      </p:sp>
      <p:sp>
        <p:nvSpPr>
          <p:cNvPr id="13323" name="Line 21"/>
          <p:cNvSpPr>
            <a:spLocks noChangeShapeType="1"/>
          </p:cNvSpPr>
          <p:nvPr/>
        </p:nvSpPr>
        <p:spPr bwMode="auto">
          <a:xfrm flipV="1">
            <a:off x="6553200" y="2286000"/>
            <a:ext cx="0" cy="990600"/>
          </a:xfrm>
          <a:prstGeom prst="line">
            <a:avLst/>
          </a:prstGeom>
          <a:noFill/>
          <a:ln w="38100">
            <a:solidFill>
              <a:schemeClr val="tx1"/>
            </a:solidFill>
            <a:prstDash val="dash"/>
            <a:round/>
            <a:headEnd/>
            <a:tailEnd/>
          </a:ln>
        </p:spPr>
        <p:txBody>
          <a:bodyPr/>
          <a:lstStyle/>
          <a:p>
            <a:endParaRPr lang="en-IN"/>
          </a:p>
        </p:txBody>
      </p:sp>
      <p:sp>
        <p:nvSpPr>
          <p:cNvPr id="13324" name="Text Box 23"/>
          <p:cNvSpPr txBox="1">
            <a:spLocks noChangeArrowheads="1"/>
          </p:cNvSpPr>
          <p:nvPr/>
        </p:nvSpPr>
        <p:spPr bwMode="auto">
          <a:xfrm>
            <a:off x="6781800" y="1905000"/>
            <a:ext cx="1543050" cy="366713"/>
          </a:xfrm>
          <a:prstGeom prst="rect">
            <a:avLst/>
          </a:prstGeom>
          <a:noFill/>
          <a:ln w="9525">
            <a:noFill/>
            <a:miter lim="800000"/>
            <a:headEnd/>
            <a:tailEnd/>
          </a:ln>
        </p:spPr>
        <p:txBody>
          <a:bodyPr wrap="none">
            <a:spAutoFit/>
          </a:bodyPr>
          <a:lstStyle/>
          <a:p>
            <a:r>
              <a:rPr lang="en-US">
                <a:latin typeface="Times New Roman" pitchFamily="18" charset="0"/>
              </a:rPr>
              <a:t>Contamination</a:t>
            </a:r>
          </a:p>
        </p:txBody>
      </p:sp>
      <p:sp>
        <p:nvSpPr>
          <p:cNvPr id="13325" name="Text Box 24"/>
          <p:cNvSpPr txBox="1">
            <a:spLocks noChangeArrowheads="1"/>
          </p:cNvSpPr>
          <p:nvPr/>
        </p:nvSpPr>
        <p:spPr bwMode="auto">
          <a:xfrm>
            <a:off x="6362700" y="1860550"/>
            <a:ext cx="381000" cy="457200"/>
          </a:xfrm>
          <a:prstGeom prst="rect">
            <a:avLst/>
          </a:prstGeom>
          <a:noFill/>
          <a:ln w="9525">
            <a:noFill/>
            <a:miter lim="800000"/>
            <a:headEnd/>
            <a:tailEnd/>
          </a:ln>
        </p:spPr>
        <p:txBody>
          <a:bodyPr>
            <a:spAutoFit/>
          </a:bodyPr>
          <a:lstStyle/>
          <a:p>
            <a:pPr>
              <a:spcBef>
                <a:spcPct val="50000"/>
              </a:spcBef>
            </a:pPr>
            <a:r>
              <a:rPr lang="el-GR" sz="2400" b="1">
                <a:latin typeface="Times New Roman" pitchFamily="18" charset="0"/>
                <a:cs typeface="Arial" charset="0"/>
              </a:rPr>
              <a:t>Χ</a:t>
            </a:r>
          </a:p>
        </p:txBody>
      </p:sp>
      <p:sp>
        <p:nvSpPr>
          <p:cNvPr id="13326" name="Line 25"/>
          <p:cNvSpPr>
            <a:spLocks noChangeShapeType="1"/>
          </p:cNvSpPr>
          <p:nvPr/>
        </p:nvSpPr>
        <p:spPr bwMode="auto">
          <a:xfrm>
            <a:off x="1752600" y="2362200"/>
            <a:ext cx="0" cy="609600"/>
          </a:xfrm>
          <a:prstGeom prst="line">
            <a:avLst/>
          </a:prstGeom>
          <a:noFill/>
          <a:ln w="38100">
            <a:solidFill>
              <a:schemeClr val="tx1"/>
            </a:solidFill>
            <a:round/>
            <a:headEnd type="triangle" w="med" len="med"/>
            <a:tailEnd/>
          </a:ln>
        </p:spPr>
        <p:txBody>
          <a:bodyPr/>
          <a:lstStyle/>
          <a:p>
            <a:endParaRPr lang="en-IN"/>
          </a:p>
        </p:txBody>
      </p:sp>
      <p:sp>
        <p:nvSpPr>
          <p:cNvPr id="13327" name="Line 26"/>
          <p:cNvSpPr>
            <a:spLocks noChangeShapeType="1"/>
          </p:cNvSpPr>
          <p:nvPr/>
        </p:nvSpPr>
        <p:spPr bwMode="auto">
          <a:xfrm>
            <a:off x="1752600" y="4267200"/>
            <a:ext cx="0" cy="609600"/>
          </a:xfrm>
          <a:prstGeom prst="line">
            <a:avLst/>
          </a:prstGeom>
          <a:noFill/>
          <a:ln w="38100">
            <a:solidFill>
              <a:schemeClr val="tx1"/>
            </a:solidFill>
            <a:round/>
            <a:headEnd/>
            <a:tailEnd type="triangle" w="med" len="med"/>
          </a:ln>
        </p:spPr>
        <p:txBody>
          <a:bodyPr/>
          <a:lstStyle/>
          <a:p>
            <a:endParaRPr lang="en-IN"/>
          </a:p>
        </p:txBody>
      </p:sp>
      <p:sp>
        <p:nvSpPr>
          <p:cNvPr id="13328" name="Line 27"/>
          <p:cNvSpPr>
            <a:spLocks noChangeShapeType="1"/>
          </p:cNvSpPr>
          <p:nvPr/>
        </p:nvSpPr>
        <p:spPr bwMode="auto">
          <a:xfrm>
            <a:off x="4343400" y="3627438"/>
            <a:ext cx="1524000" cy="0"/>
          </a:xfrm>
          <a:prstGeom prst="line">
            <a:avLst/>
          </a:prstGeom>
          <a:noFill/>
          <a:ln w="38100">
            <a:solidFill>
              <a:schemeClr val="tx1"/>
            </a:solidFill>
            <a:round/>
            <a:headEnd/>
            <a:tailEnd type="triangle" w="med" len="med"/>
          </a:ln>
        </p:spPr>
        <p:txBody>
          <a:bodyPr/>
          <a:lstStyle/>
          <a:p>
            <a:endParaRPr lang="en-IN"/>
          </a:p>
        </p:txBody>
      </p:sp>
      <p:sp>
        <p:nvSpPr>
          <p:cNvPr id="13329" name="Line 28"/>
          <p:cNvSpPr>
            <a:spLocks noChangeShapeType="1"/>
          </p:cNvSpPr>
          <p:nvPr/>
        </p:nvSpPr>
        <p:spPr bwMode="auto">
          <a:xfrm>
            <a:off x="7010400" y="3627438"/>
            <a:ext cx="838200" cy="0"/>
          </a:xfrm>
          <a:prstGeom prst="line">
            <a:avLst/>
          </a:prstGeom>
          <a:noFill/>
          <a:ln w="38100">
            <a:solidFill>
              <a:schemeClr val="tx1"/>
            </a:solidFill>
            <a:round/>
            <a:headEnd/>
            <a:tailEnd type="triangle" w="med" len="med"/>
          </a:ln>
        </p:spPr>
        <p:txBody>
          <a:bodyPr/>
          <a:lstStyle/>
          <a:p>
            <a:endParaRPr lang="en-IN"/>
          </a:p>
        </p:txBody>
      </p:sp>
      <p:sp>
        <p:nvSpPr>
          <p:cNvPr id="13330" name="Line 30"/>
          <p:cNvSpPr>
            <a:spLocks noChangeShapeType="1"/>
          </p:cNvSpPr>
          <p:nvPr/>
        </p:nvSpPr>
        <p:spPr bwMode="auto">
          <a:xfrm>
            <a:off x="914400" y="2971800"/>
            <a:ext cx="7315200" cy="0"/>
          </a:xfrm>
          <a:prstGeom prst="line">
            <a:avLst/>
          </a:prstGeom>
          <a:noFill/>
          <a:ln w="38100">
            <a:solidFill>
              <a:schemeClr val="tx1"/>
            </a:solidFill>
            <a:round/>
            <a:headEnd/>
            <a:tailEnd/>
          </a:ln>
        </p:spPr>
        <p:txBody>
          <a:bodyPr/>
          <a:lstStyle/>
          <a:p>
            <a:endParaRPr lang="en-IN"/>
          </a:p>
        </p:txBody>
      </p:sp>
      <p:sp>
        <p:nvSpPr>
          <p:cNvPr id="13331" name="Line 31"/>
          <p:cNvSpPr>
            <a:spLocks noChangeShapeType="1"/>
          </p:cNvSpPr>
          <p:nvPr/>
        </p:nvSpPr>
        <p:spPr bwMode="auto">
          <a:xfrm>
            <a:off x="914400" y="4267200"/>
            <a:ext cx="7315200" cy="0"/>
          </a:xfrm>
          <a:prstGeom prst="line">
            <a:avLst/>
          </a:prstGeom>
          <a:noFill/>
          <a:ln w="38100">
            <a:solidFill>
              <a:schemeClr val="tx1"/>
            </a:solidFill>
            <a:round/>
            <a:headEnd/>
            <a:tailEnd/>
          </a:ln>
        </p:spPr>
        <p:txBody>
          <a:bodyPr/>
          <a:lstStyle/>
          <a:p>
            <a:endParaRPr lang="en-IN"/>
          </a:p>
        </p:txBody>
      </p:sp>
      <p:sp>
        <p:nvSpPr>
          <p:cNvPr id="13332" name="Line 33"/>
          <p:cNvSpPr>
            <a:spLocks noChangeShapeType="1"/>
          </p:cNvSpPr>
          <p:nvPr/>
        </p:nvSpPr>
        <p:spPr bwMode="auto">
          <a:xfrm flipV="1">
            <a:off x="3733800" y="2133600"/>
            <a:ext cx="0" cy="1219200"/>
          </a:xfrm>
          <a:prstGeom prst="line">
            <a:avLst/>
          </a:prstGeom>
          <a:noFill/>
          <a:ln w="38100">
            <a:solidFill>
              <a:schemeClr val="tx1"/>
            </a:solidFill>
            <a:round/>
            <a:headEnd/>
            <a:tailEnd type="triangle" w="med" len="med"/>
          </a:ln>
        </p:spPr>
        <p:txBody>
          <a:bodyPr/>
          <a:lstStyle/>
          <a:p>
            <a:endParaRPr lang="en-IN"/>
          </a:p>
        </p:txBody>
      </p:sp>
      <p:sp>
        <p:nvSpPr>
          <p:cNvPr id="13333" name="Line 34"/>
          <p:cNvSpPr>
            <a:spLocks noChangeShapeType="1"/>
          </p:cNvSpPr>
          <p:nvPr/>
        </p:nvSpPr>
        <p:spPr bwMode="auto">
          <a:xfrm flipV="1">
            <a:off x="6553200" y="3962400"/>
            <a:ext cx="0" cy="1219200"/>
          </a:xfrm>
          <a:prstGeom prst="line">
            <a:avLst/>
          </a:prstGeom>
          <a:noFill/>
          <a:ln w="38100">
            <a:solidFill>
              <a:schemeClr val="tx1"/>
            </a:solidFill>
            <a:round/>
            <a:headEnd type="triangle" w="med" len="med"/>
            <a:tailEnd/>
          </a:ln>
        </p:spPr>
        <p:txBody>
          <a:bodyPr/>
          <a:lstStyle/>
          <a:p>
            <a:endParaRPr lang="en-IN"/>
          </a:p>
        </p:txBody>
      </p:sp>
      <p:sp>
        <p:nvSpPr>
          <p:cNvPr id="13334" name="Text Box 35"/>
          <p:cNvSpPr txBox="1">
            <a:spLocks noChangeArrowheads="1"/>
          </p:cNvSpPr>
          <p:nvPr/>
        </p:nvSpPr>
        <p:spPr bwMode="auto">
          <a:xfrm>
            <a:off x="3886200" y="4594225"/>
            <a:ext cx="1466850" cy="587375"/>
          </a:xfrm>
          <a:prstGeom prst="rect">
            <a:avLst/>
          </a:prstGeom>
          <a:noFill/>
          <a:ln w="9525">
            <a:noFill/>
            <a:miter lim="800000"/>
            <a:headEnd/>
            <a:tailEnd/>
          </a:ln>
        </p:spPr>
        <p:txBody>
          <a:bodyPr wrap="none">
            <a:spAutoFit/>
          </a:bodyPr>
          <a:lstStyle/>
          <a:p>
            <a:pPr>
              <a:lnSpc>
                <a:spcPct val="90000"/>
              </a:lnSpc>
            </a:pPr>
            <a:r>
              <a:rPr lang="en-US">
                <a:latin typeface="Times New Roman" pitchFamily="18" charset="0"/>
              </a:rPr>
              <a:t>Get</a:t>
            </a:r>
          </a:p>
          <a:p>
            <a:pPr>
              <a:lnSpc>
                <a:spcPct val="90000"/>
              </a:lnSpc>
            </a:pPr>
            <a:r>
              <a:rPr lang="en-US">
                <a:latin typeface="Times New Roman" pitchFamily="18" charset="0"/>
              </a:rPr>
              <a:t>Contaminated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467544" y="116632"/>
            <a:ext cx="8229600" cy="864096"/>
          </a:xfrm>
        </p:spPr>
        <p:txBody>
          <a:bodyPr>
            <a:normAutofit/>
          </a:bodyPr>
          <a:lstStyle/>
          <a:p>
            <a:r>
              <a:rPr lang="en-US" sz="4000" dirty="0" smtClean="0">
                <a:solidFill>
                  <a:srgbClr val="C00000"/>
                </a:solidFill>
              </a:rPr>
              <a:t>The Invocation Property</a:t>
            </a:r>
          </a:p>
        </p:txBody>
      </p:sp>
      <p:sp>
        <p:nvSpPr>
          <p:cNvPr id="14339" name="Rectangle 3"/>
          <p:cNvSpPr>
            <a:spLocks noGrp="1" noChangeArrowheads="1"/>
          </p:cNvSpPr>
          <p:nvPr>
            <p:ph type="body" idx="1"/>
          </p:nvPr>
        </p:nvSpPr>
        <p:spPr>
          <a:xfrm>
            <a:off x="285720" y="980728"/>
            <a:ext cx="8678768" cy="5591544"/>
          </a:xfrm>
        </p:spPr>
        <p:txBody>
          <a:bodyPr>
            <a:noAutofit/>
          </a:bodyPr>
          <a:lstStyle/>
          <a:p>
            <a:pPr algn="just">
              <a:spcBef>
                <a:spcPts val="0"/>
              </a:spcBef>
            </a:pPr>
            <a:r>
              <a:rPr lang="en-US" dirty="0" smtClean="0"/>
              <a:t>The </a:t>
            </a:r>
            <a:r>
              <a:rPr lang="en-US" dirty="0" err="1" smtClean="0"/>
              <a:t>Biba</a:t>
            </a:r>
            <a:r>
              <a:rPr lang="en-US" dirty="0" smtClean="0"/>
              <a:t> model can be extended to include an access operation called invoke. </a:t>
            </a:r>
          </a:p>
          <a:p>
            <a:pPr algn="just">
              <a:spcBef>
                <a:spcPts val="0"/>
              </a:spcBef>
            </a:pPr>
            <a:r>
              <a:rPr lang="en-US" dirty="0" smtClean="0"/>
              <a:t>A subject can invoke another subject, such as a software utility, to access an object.</a:t>
            </a:r>
          </a:p>
          <a:p>
            <a:pPr algn="just">
              <a:spcBef>
                <a:spcPts val="0"/>
              </a:spcBef>
            </a:pPr>
            <a:r>
              <a:rPr lang="en-US" dirty="0" smtClean="0"/>
              <a:t>The subject cannot send message (logical request for service) to subjects of higher integrity. </a:t>
            </a:r>
          </a:p>
          <a:p>
            <a:pPr algn="just">
              <a:spcBef>
                <a:spcPts val="0"/>
              </a:spcBef>
            </a:pPr>
            <a:r>
              <a:rPr lang="en-US" dirty="0" smtClean="0"/>
              <a:t>Subjects are only allowed to invoke utilities or tools at the same or lower integrity level </a:t>
            </a:r>
            <a:endParaRPr lang="en-US" dirty="0" smtClean="0"/>
          </a:p>
          <a:p>
            <a:pPr lvl="1" algn="just">
              <a:spcBef>
                <a:spcPts val="0"/>
              </a:spcBef>
            </a:pPr>
            <a:r>
              <a:rPr lang="en-US" dirty="0" smtClean="0"/>
              <a:t>Otherwise</a:t>
            </a:r>
            <a:r>
              <a:rPr lang="en-US" dirty="0" smtClean="0"/>
              <a:t>, a dirty subject could use a clean tool to access or contaminate a clean </a:t>
            </a:r>
            <a:r>
              <a:rPr lang="en-US" dirty="0" smtClean="0"/>
              <a:t>object.</a:t>
            </a: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Security Assertion Markup Language (SAML)</a:t>
            </a:r>
            <a:endParaRPr lang="en-US" dirty="0">
              <a:solidFill>
                <a:srgbClr val="C00000"/>
              </a:solidFill>
            </a:endParaRPr>
          </a:p>
        </p:txBody>
      </p:sp>
      <p:sp>
        <p:nvSpPr>
          <p:cNvPr id="3" name="Content Placeholder 2"/>
          <p:cNvSpPr>
            <a:spLocks noGrp="1"/>
          </p:cNvSpPr>
          <p:nvPr>
            <p:ph idx="1"/>
          </p:nvPr>
        </p:nvSpPr>
        <p:spPr>
          <a:xfrm>
            <a:off x="179512" y="1600200"/>
            <a:ext cx="8784976" cy="5141168"/>
          </a:xfrm>
        </p:spPr>
        <p:txBody>
          <a:bodyPr>
            <a:normAutofit lnSpcReduction="10000"/>
          </a:bodyPr>
          <a:lstStyle/>
          <a:p>
            <a:pPr algn="just"/>
            <a:r>
              <a:rPr lang="en-US" dirty="0" smtClean="0"/>
              <a:t>An XML-based standard that defines a way for systems to securely exchange user identity and privilege </a:t>
            </a:r>
            <a:r>
              <a:rPr lang="en-US" dirty="0" smtClean="0"/>
              <a:t>information.</a:t>
            </a:r>
            <a:endParaRPr lang="en-US" dirty="0" smtClean="0"/>
          </a:p>
          <a:p>
            <a:pPr algn="just"/>
            <a:r>
              <a:rPr lang="en-US" dirty="0" smtClean="0"/>
              <a:t>Commonly used when a company wants to give its employees access to corporate cloud service </a:t>
            </a:r>
            <a:r>
              <a:rPr lang="en-US" dirty="0" smtClean="0"/>
              <a:t>subscriptions.</a:t>
            </a:r>
            <a:endParaRPr lang="en-US" dirty="0" smtClean="0"/>
          </a:p>
          <a:p>
            <a:pPr algn="just"/>
            <a:r>
              <a:rPr lang="en-US" dirty="0" smtClean="0"/>
              <a:t>If an employee leaves the company, his corporate login credentials are disabled and, by extension, so are his login rights to the cloud </a:t>
            </a:r>
            <a:r>
              <a:rPr lang="en-US" dirty="0" smtClean="0"/>
              <a:t>service.</a:t>
            </a:r>
            <a:endParaRPr lang="en-US" dirty="0" smtClean="0"/>
          </a:p>
        </p:txBody>
      </p:sp>
    </p:spTree>
    <p:extLst>
      <p:ext uri="{BB962C8B-B14F-4D97-AF65-F5344CB8AC3E}">
        <p14:creationId xmlns:p14="http://schemas.microsoft.com/office/powerpoint/2010/main" xmlns="" val="388221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Service Models</a:t>
            </a:r>
            <a:endParaRPr lang="en-US" sz="4000" dirty="0">
              <a:solidFill>
                <a:srgbClr val="C00000"/>
              </a:solidFill>
            </a:endParaRPr>
          </a:p>
        </p:txBody>
      </p:sp>
      <p:sp>
        <p:nvSpPr>
          <p:cNvPr id="3" name="Content Placeholder 2"/>
          <p:cNvSpPr>
            <a:spLocks noGrp="1"/>
          </p:cNvSpPr>
          <p:nvPr>
            <p:ph idx="1"/>
          </p:nvPr>
        </p:nvSpPr>
        <p:spPr>
          <a:xfrm>
            <a:off x="179512" y="1052736"/>
            <a:ext cx="8784976" cy="5688632"/>
          </a:xfrm>
        </p:spPr>
        <p:txBody>
          <a:bodyPr>
            <a:normAutofit/>
          </a:bodyPr>
          <a:lstStyle/>
          <a:p>
            <a:pPr algn="just"/>
            <a:r>
              <a:rPr lang="en-US" dirty="0" smtClean="0"/>
              <a:t>Software as a service (</a:t>
            </a:r>
            <a:r>
              <a:rPr lang="en-US" dirty="0" err="1" smtClean="0"/>
              <a:t>SaaS</a:t>
            </a:r>
            <a:r>
              <a:rPr lang="en-US" dirty="0" smtClean="0"/>
              <a:t>)</a:t>
            </a:r>
          </a:p>
          <a:p>
            <a:pPr lvl="1" algn="just"/>
            <a:r>
              <a:rPr lang="en-US" dirty="0" smtClean="0"/>
              <a:t>The cloud provider gives the customer access to applications running in the cloud</a:t>
            </a:r>
          </a:p>
          <a:p>
            <a:pPr algn="just"/>
            <a:r>
              <a:rPr lang="en-US" dirty="0" smtClean="0"/>
              <a:t>Platform as a service (</a:t>
            </a:r>
            <a:r>
              <a:rPr lang="en-US" dirty="0" err="1" smtClean="0"/>
              <a:t>PaaS</a:t>
            </a:r>
            <a:r>
              <a:rPr lang="en-US" dirty="0" smtClean="0"/>
              <a:t>)</a:t>
            </a:r>
          </a:p>
          <a:p>
            <a:pPr lvl="1" algn="just"/>
            <a:r>
              <a:rPr lang="en-US" dirty="0" smtClean="0"/>
              <a:t>The customer has his or her own applications, but the cloud provides the languages and tools for creating and running them</a:t>
            </a:r>
          </a:p>
          <a:p>
            <a:pPr algn="just"/>
            <a:r>
              <a:rPr lang="en-US" dirty="0" smtClean="0"/>
              <a:t>Infrastructure as a service (</a:t>
            </a:r>
            <a:r>
              <a:rPr lang="en-US" dirty="0" err="1" smtClean="0"/>
              <a:t>IaaS</a:t>
            </a:r>
            <a:r>
              <a:rPr lang="en-US" dirty="0" smtClean="0"/>
              <a:t>)</a:t>
            </a:r>
          </a:p>
          <a:p>
            <a:pPr lvl="1" algn="just"/>
            <a:r>
              <a:rPr lang="en-US" dirty="0" smtClean="0"/>
              <a:t>The cloud provider offers processing, storage, networks, and other computing resources that enable customers to run any kind of software</a:t>
            </a:r>
            <a:endParaRPr lang="en-US" dirty="0"/>
          </a:p>
        </p:txBody>
      </p:sp>
    </p:spTree>
    <p:extLst>
      <p:ext uri="{BB962C8B-B14F-4D97-AF65-F5344CB8AC3E}">
        <p14:creationId xmlns="" xmlns:p14="http://schemas.microsoft.com/office/powerpoint/2010/main" val="3704123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SAML Authentication Process</a:t>
            </a:r>
            <a:endParaRPr lang="en-US" sz="4000" dirty="0">
              <a:solidFill>
                <a:srgbClr val="C00000"/>
              </a:solidFill>
            </a:endParaRPr>
          </a:p>
        </p:txBody>
      </p:sp>
      <p:pic>
        <p:nvPicPr>
          <p:cNvPr id="5" name="Content Placeholder 4" descr="fig08-05.eps"/>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l="-2490" t="-2661" r="-2895" b="-1412"/>
          <a:stretch/>
        </p:blipFill>
        <p:spPr>
          <a:xfrm>
            <a:off x="621061" y="1269283"/>
            <a:ext cx="7904988" cy="5212080"/>
          </a:xfrm>
        </p:spPr>
      </p:pic>
    </p:spTree>
    <p:extLst>
      <p:ext uri="{BB962C8B-B14F-4D97-AF65-F5344CB8AC3E}">
        <p14:creationId xmlns:p14="http://schemas.microsoft.com/office/powerpoint/2010/main" xmlns="" val="3993318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US" sz="4000" dirty="0" err="1" smtClean="0">
                <a:solidFill>
                  <a:srgbClr val="C00000"/>
                </a:solidFill>
              </a:rPr>
              <a:t>OAuth</a:t>
            </a:r>
            <a:endParaRPr lang="en-US" sz="4000" dirty="0">
              <a:solidFill>
                <a:srgbClr val="C00000"/>
              </a:solidFill>
            </a:endParaRPr>
          </a:p>
        </p:txBody>
      </p:sp>
      <p:sp>
        <p:nvSpPr>
          <p:cNvPr id="3" name="Content Placeholder 2"/>
          <p:cNvSpPr>
            <a:spLocks noGrp="1"/>
          </p:cNvSpPr>
          <p:nvPr>
            <p:ph idx="1"/>
          </p:nvPr>
        </p:nvSpPr>
        <p:spPr>
          <a:xfrm>
            <a:off x="251520" y="1196752"/>
            <a:ext cx="8712968" cy="5544616"/>
          </a:xfrm>
        </p:spPr>
        <p:txBody>
          <a:bodyPr>
            <a:normAutofit fontScale="92500"/>
          </a:bodyPr>
          <a:lstStyle/>
          <a:p>
            <a:pPr algn="just"/>
            <a:r>
              <a:rPr lang="en-US" dirty="0" smtClean="0"/>
              <a:t>Whereas SAML is an authentication standard, OAuth is an authorization standard</a:t>
            </a:r>
          </a:p>
          <a:p>
            <a:pPr algn="just"/>
            <a:r>
              <a:rPr lang="en-US" dirty="0" smtClean="0"/>
              <a:t>OAuth enables a user to allow third-party applications to access APIs on that user’s behalf</a:t>
            </a:r>
          </a:p>
          <a:p>
            <a:pPr algn="just"/>
            <a:r>
              <a:rPr lang="en-US" dirty="0" smtClean="0"/>
              <a:t>When Facebook asks a user if a new application can have access to his photos, that’s OAuth</a:t>
            </a:r>
          </a:p>
          <a:p>
            <a:pPr algn="just"/>
            <a:r>
              <a:rPr lang="en-US" dirty="0" smtClean="0"/>
              <a:t>OAuth allows users to give third-party applications access to only the account resources they need, and to do so without sharing passwords; users can revoke access at any time</a:t>
            </a:r>
            <a:endParaRPr lang="en-US" dirty="0"/>
          </a:p>
        </p:txBody>
      </p:sp>
    </p:spTree>
    <p:extLst>
      <p:ext uri="{BB962C8B-B14F-4D97-AF65-F5344CB8AC3E}">
        <p14:creationId xmlns:p14="http://schemas.microsoft.com/office/powerpoint/2010/main" xmlns="" val="1508554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000" dirty="0" err="1" smtClean="0">
                <a:solidFill>
                  <a:srgbClr val="C00000"/>
                </a:solidFill>
              </a:rPr>
              <a:t>OAuth</a:t>
            </a:r>
            <a:r>
              <a:rPr lang="en-US" sz="4000" dirty="0" smtClean="0">
                <a:solidFill>
                  <a:srgbClr val="C00000"/>
                </a:solidFill>
              </a:rPr>
              <a:t> Authorization</a:t>
            </a:r>
            <a:endParaRPr lang="en-US" sz="4000" dirty="0">
              <a:solidFill>
                <a:srgbClr val="C00000"/>
              </a:solidFill>
            </a:endParaRPr>
          </a:p>
        </p:txBody>
      </p:sp>
      <p:pic>
        <p:nvPicPr>
          <p:cNvPr id="5" name="Content Placeholder 4" descr="fig08-06.eps"/>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b="45434"/>
          <a:stretch/>
        </p:blipFill>
        <p:spPr>
          <a:xfrm>
            <a:off x="74705" y="1496704"/>
            <a:ext cx="4033330" cy="4900708"/>
          </a:xfrm>
        </p:spPr>
      </p:pic>
      <p:pic>
        <p:nvPicPr>
          <p:cNvPr id="6" name="Picture 5" descr="fig08-06.eps"/>
          <p:cNvPicPr>
            <a:picLocks noChangeAspect="1"/>
          </p:cNvPicPr>
          <p:nvPr/>
        </p:nvPicPr>
        <p:blipFill rotWithShape="1">
          <a:blip r:embed="rId4" cstate="print">
            <a:extLst>
              <a:ext uri="{28A0092B-C50C-407E-A947-70E740481C1C}">
                <a14:useLocalDpi xmlns:a14="http://schemas.microsoft.com/office/drawing/2010/main" xmlns="" val="0"/>
              </a:ext>
            </a:extLst>
          </a:blip>
          <a:srcRect t="54684"/>
          <a:stretch/>
        </p:blipFill>
        <p:spPr>
          <a:xfrm>
            <a:off x="4243860" y="1496704"/>
            <a:ext cx="4856659" cy="4900707"/>
          </a:xfrm>
          <a:prstGeom prst="rect">
            <a:avLst/>
          </a:prstGeom>
        </p:spPr>
      </p:pic>
    </p:spTree>
    <p:extLst>
      <p:ext uri="{BB962C8B-B14F-4D97-AF65-F5344CB8AC3E}">
        <p14:creationId xmlns:p14="http://schemas.microsoft.com/office/powerpoint/2010/main" xmlns="" val="1693974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36104"/>
          </a:xfrm>
        </p:spPr>
        <p:txBody>
          <a:bodyPr>
            <a:normAutofit/>
          </a:bodyPr>
          <a:lstStyle/>
          <a:p>
            <a:r>
              <a:rPr lang="en-US" sz="4000" dirty="0" err="1" smtClean="0">
                <a:solidFill>
                  <a:srgbClr val="C00000"/>
                </a:solidFill>
              </a:rPr>
              <a:t>OpenID</a:t>
            </a:r>
            <a:r>
              <a:rPr lang="en-US" sz="4000" dirty="0" smtClean="0">
                <a:solidFill>
                  <a:srgbClr val="C00000"/>
                </a:solidFill>
              </a:rPr>
              <a:t> Connect (OIDC)</a:t>
            </a:r>
            <a:endParaRPr lang="en-US" sz="4000" dirty="0">
              <a:solidFill>
                <a:srgbClr val="C00000"/>
              </a:solidFill>
            </a:endParaRPr>
          </a:p>
        </p:txBody>
      </p:sp>
      <p:sp>
        <p:nvSpPr>
          <p:cNvPr id="3" name="Content Placeholder 2"/>
          <p:cNvSpPr>
            <a:spLocks noGrp="1"/>
          </p:cNvSpPr>
          <p:nvPr>
            <p:ph idx="1"/>
          </p:nvPr>
        </p:nvSpPr>
        <p:spPr>
          <a:xfrm>
            <a:off x="179512" y="1268760"/>
            <a:ext cx="8712968" cy="5400600"/>
          </a:xfrm>
        </p:spPr>
        <p:txBody>
          <a:bodyPr>
            <a:normAutofit/>
          </a:bodyPr>
          <a:lstStyle/>
          <a:p>
            <a:pPr algn="just"/>
            <a:r>
              <a:rPr lang="en-US" sz="2800" dirty="0" err="1" smtClean="0"/>
              <a:t>OAuth</a:t>
            </a:r>
            <a:r>
              <a:rPr lang="en-US" sz="2800" dirty="0" smtClean="0"/>
              <a:t> has been extended to support authentication in the form of OIDC</a:t>
            </a:r>
          </a:p>
          <a:p>
            <a:pPr algn="just"/>
            <a:r>
              <a:rPr lang="en-US" sz="2800" dirty="0" smtClean="0"/>
              <a:t>OIDC is a </a:t>
            </a:r>
            <a:r>
              <a:rPr lang="en-US" sz="2800" dirty="0" smtClean="0"/>
              <a:t>new </a:t>
            </a:r>
            <a:r>
              <a:rPr lang="en-US" sz="2800" dirty="0" smtClean="0"/>
              <a:t>standard for </a:t>
            </a:r>
            <a:r>
              <a:rPr lang="en-US" sz="2800" dirty="0" err="1" smtClean="0"/>
              <a:t>FIdM</a:t>
            </a:r>
            <a:endParaRPr lang="en-US" sz="2800" dirty="0" smtClean="0"/>
          </a:p>
          <a:p>
            <a:pPr algn="just"/>
            <a:r>
              <a:rPr lang="en-US" sz="2800" dirty="0" smtClean="0"/>
              <a:t>OIDC provides </a:t>
            </a:r>
            <a:r>
              <a:rPr lang="en-US" sz="2800" dirty="0" smtClean="0"/>
              <a:t>better </a:t>
            </a:r>
            <a:r>
              <a:rPr lang="en-US" sz="2800" dirty="0" smtClean="0"/>
              <a:t>support for native applications (versus web applications) than does SAML</a:t>
            </a:r>
          </a:p>
          <a:p>
            <a:pPr algn="just"/>
            <a:r>
              <a:rPr lang="en-US" sz="2800" dirty="0" smtClean="0"/>
              <a:t>Works by adding an identity token to the existing authorization tokens, essentially treating identity information as another authorization </a:t>
            </a:r>
            <a:r>
              <a:rPr lang="en-US" sz="2800" dirty="0" smtClean="0"/>
              <a:t>right.</a:t>
            </a:r>
            <a:endParaRPr lang="en-US" sz="2800" dirty="0"/>
          </a:p>
        </p:txBody>
      </p:sp>
    </p:spTree>
    <p:extLst>
      <p:ext uri="{BB962C8B-B14F-4D97-AF65-F5344CB8AC3E}">
        <p14:creationId xmlns:p14="http://schemas.microsoft.com/office/powerpoint/2010/main" xmlns="" val="158516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OIDC Authentication</a:t>
            </a:r>
            <a:endParaRPr lang="en-US" sz="4000" dirty="0">
              <a:solidFill>
                <a:srgbClr val="C00000"/>
              </a:solidFill>
            </a:endParaRPr>
          </a:p>
        </p:txBody>
      </p:sp>
      <p:pic>
        <p:nvPicPr>
          <p:cNvPr id="5" name="Content Placeholder 4" descr="fig08-07.eps"/>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t="-1" b="45694"/>
          <a:stretch/>
        </p:blipFill>
        <p:spPr>
          <a:xfrm>
            <a:off x="158378" y="1598705"/>
            <a:ext cx="3942440" cy="4676588"/>
          </a:xfrm>
        </p:spPr>
      </p:pic>
      <p:pic>
        <p:nvPicPr>
          <p:cNvPr id="6" name="Picture 5" descr="fig08-07.eps"/>
          <p:cNvPicPr>
            <a:picLocks noChangeAspect="1"/>
          </p:cNvPicPr>
          <p:nvPr/>
        </p:nvPicPr>
        <p:blipFill rotWithShape="1">
          <a:blip r:embed="rId4" cstate="print">
            <a:extLst>
              <a:ext uri="{28A0092B-C50C-407E-A947-70E740481C1C}">
                <a14:useLocalDpi xmlns:a14="http://schemas.microsoft.com/office/drawing/2010/main" xmlns="" val="0"/>
              </a:ext>
            </a:extLst>
          </a:blip>
          <a:srcRect t="53813"/>
          <a:stretch/>
        </p:blipFill>
        <p:spPr>
          <a:xfrm>
            <a:off x="4336251" y="1598705"/>
            <a:ext cx="4635657" cy="4676588"/>
          </a:xfrm>
          <a:prstGeom prst="rect">
            <a:avLst/>
          </a:prstGeom>
        </p:spPr>
      </p:pic>
    </p:spTree>
    <p:extLst>
      <p:ext uri="{BB962C8B-B14F-4D97-AF65-F5344CB8AC3E}">
        <p14:creationId xmlns:p14="http://schemas.microsoft.com/office/powerpoint/2010/main" xmlns="" val="4198599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864096"/>
          </a:xfrm>
        </p:spPr>
        <p:txBody>
          <a:bodyPr>
            <a:normAutofit/>
          </a:bodyPr>
          <a:lstStyle/>
          <a:p>
            <a:r>
              <a:rPr lang="en-US" sz="4000" dirty="0" smtClean="0">
                <a:solidFill>
                  <a:srgbClr val="C00000"/>
                </a:solidFill>
              </a:rPr>
              <a:t>Securing </a:t>
            </a:r>
            <a:r>
              <a:rPr lang="en-US" sz="4000" dirty="0" err="1" smtClean="0">
                <a:solidFill>
                  <a:srgbClr val="C00000"/>
                </a:solidFill>
              </a:rPr>
              <a:t>IaaS</a:t>
            </a:r>
            <a:endParaRPr lang="en-US" sz="4000" dirty="0">
              <a:solidFill>
                <a:srgbClr val="C00000"/>
              </a:solidFill>
            </a:endParaRPr>
          </a:p>
        </p:txBody>
      </p:sp>
      <p:sp>
        <p:nvSpPr>
          <p:cNvPr id="3" name="Content Placeholder 2"/>
          <p:cNvSpPr>
            <a:spLocks noGrp="1"/>
          </p:cNvSpPr>
          <p:nvPr>
            <p:ph idx="1"/>
          </p:nvPr>
        </p:nvSpPr>
        <p:spPr>
          <a:xfrm>
            <a:off x="251520" y="908720"/>
            <a:ext cx="8712968" cy="5760640"/>
          </a:xfrm>
        </p:spPr>
        <p:txBody>
          <a:bodyPr>
            <a:noAutofit/>
          </a:bodyPr>
          <a:lstStyle/>
          <a:p>
            <a:pPr algn="just">
              <a:spcBef>
                <a:spcPts val="0"/>
              </a:spcBef>
            </a:pPr>
            <a:r>
              <a:rPr lang="en-US" sz="2800" dirty="0" smtClean="0"/>
              <a:t>Shared storage</a:t>
            </a:r>
          </a:p>
          <a:p>
            <a:pPr lvl="1" algn="just">
              <a:spcBef>
                <a:spcPts val="0"/>
              </a:spcBef>
            </a:pPr>
            <a:r>
              <a:rPr lang="en-US" sz="2000" dirty="0" smtClean="0"/>
              <a:t>When you </a:t>
            </a:r>
            <a:r>
              <a:rPr lang="en-US" sz="2000" dirty="0" err="1" smtClean="0"/>
              <a:t>deallocate</a:t>
            </a:r>
            <a:r>
              <a:rPr lang="en-US" sz="2000" dirty="0" smtClean="0"/>
              <a:t> shared storage, it gets reallocated to other users, potentially exposing your data. </a:t>
            </a:r>
            <a:endParaRPr lang="en-US" sz="2000" dirty="0" smtClean="0"/>
          </a:p>
          <a:p>
            <a:pPr lvl="1" algn="just">
              <a:spcBef>
                <a:spcPts val="0"/>
              </a:spcBef>
            </a:pPr>
            <a:r>
              <a:rPr lang="en-US" sz="2000" dirty="0" smtClean="0"/>
              <a:t>Encrypted </a:t>
            </a:r>
            <a:r>
              <a:rPr lang="en-US" sz="2000" dirty="0" smtClean="0"/>
              <a:t>storage volumes are the most reliable mitigation.</a:t>
            </a:r>
          </a:p>
          <a:p>
            <a:pPr algn="just">
              <a:spcBef>
                <a:spcPts val="0"/>
              </a:spcBef>
            </a:pPr>
            <a:r>
              <a:rPr lang="en-US" sz="2800" dirty="0" smtClean="0"/>
              <a:t>Shared network</a:t>
            </a:r>
          </a:p>
          <a:p>
            <a:pPr lvl="1" algn="just">
              <a:spcBef>
                <a:spcPts val="0"/>
              </a:spcBef>
            </a:pPr>
            <a:r>
              <a:rPr lang="en-US" sz="2000" dirty="0" err="1" smtClean="0"/>
              <a:t>IaaS</a:t>
            </a:r>
            <a:r>
              <a:rPr lang="en-US" sz="2000" dirty="0" smtClean="0"/>
              <a:t> </a:t>
            </a:r>
            <a:r>
              <a:rPr lang="en-US" sz="2000" dirty="0" smtClean="0"/>
              <a:t>providers </a:t>
            </a:r>
            <a:r>
              <a:rPr lang="en-US" sz="2000" dirty="0" smtClean="0"/>
              <a:t>prevent </a:t>
            </a:r>
            <a:r>
              <a:rPr lang="en-US" sz="2000" dirty="0" smtClean="0"/>
              <a:t>users from sniffing one another’s network traffic, but </a:t>
            </a:r>
            <a:r>
              <a:rPr lang="en-US" sz="2000" dirty="0" smtClean="0"/>
              <a:t>it is better to </a:t>
            </a:r>
            <a:r>
              <a:rPr lang="en-US" sz="2000" dirty="0" smtClean="0"/>
              <a:t>encrypt all network traffic to and from </a:t>
            </a:r>
            <a:r>
              <a:rPr lang="en-US" sz="2000" dirty="0" smtClean="0"/>
              <a:t>VM whenever </a:t>
            </a:r>
            <a:r>
              <a:rPr lang="en-US" sz="2000" dirty="0" smtClean="0"/>
              <a:t>possible</a:t>
            </a:r>
          </a:p>
          <a:p>
            <a:pPr algn="just">
              <a:spcBef>
                <a:spcPts val="0"/>
              </a:spcBef>
            </a:pPr>
            <a:r>
              <a:rPr lang="en-US" sz="2800" dirty="0" smtClean="0"/>
              <a:t>Host access</a:t>
            </a:r>
          </a:p>
          <a:p>
            <a:pPr lvl="1" algn="just">
              <a:spcBef>
                <a:spcPts val="0"/>
              </a:spcBef>
            </a:pPr>
            <a:r>
              <a:rPr lang="en-US" sz="2000" dirty="0" smtClean="0"/>
              <a:t>Require two-factor authentication</a:t>
            </a:r>
          </a:p>
          <a:p>
            <a:pPr lvl="1" algn="just">
              <a:spcBef>
                <a:spcPts val="0"/>
              </a:spcBef>
            </a:pPr>
            <a:r>
              <a:rPr lang="en-US" sz="2000" dirty="0" smtClean="0"/>
              <a:t>Do not use shared accounts</a:t>
            </a:r>
          </a:p>
          <a:p>
            <a:pPr lvl="1" algn="just">
              <a:spcBef>
                <a:spcPts val="0"/>
              </a:spcBef>
            </a:pPr>
            <a:r>
              <a:rPr lang="en-US" sz="2000" dirty="0" smtClean="0"/>
              <a:t>Enforce the principle of least privilege</a:t>
            </a:r>
          </a:p>
          <a:p>
            <a:pPr lvl="1" algn="just">
              <a:spcBef>
                <a:spcPts val="0"/>
              </a:spcBef>
            </a:pPr>
            <a:r>
              <a:rPr lang="en-US" sz="2000" dirty="0" smtClean="0"/>
              <a:t>Use </a:t>
            </a:r>
            <a:r>
              <a:rPr lang="en-US" sz="2000" dirty="0" err="1" smtClean="0"/>
              <a:t>OAuth</a:t>
            </a:r>
            <a:r>
              <a:rPr lang="en-US" sz="2000" dirty="0" smtClean="0"/>
              <a:t> rather than passwords to give applications access to API interfaces</a:t>
            </a:r>
          </a:p>
          <a:p>
            <a:pPr lvl="1" algn="just">
              <a:spcBef>
                <a:spcPts val="0"/>
              </a:spcBef>
            </a:pPr>
            <a:r>
              <a:rPr lang="en-US" sz="2000" dirty="0" smtClean="0"/>
              <a:t>Use </a:t>
            </a:r>
            <a:r>
              <a:rPr lang="en-US" sz="2000" dirty="0" err="1" smtClean="0"/>
              <a:t>FIdM</a:t>
            </a:r>
            <a:r>
              <a:rPr lang="en-US" sz="2000" dirty="0" smtClean="0"/>
              <a:t> wherever possible so as to only manage one set of accounts</a:t>
            </a:r>
            <a:endParaRPr lang="en-US" sz="2000" dirty="0"/>
          </a:p>
        </p:txBody>
      </p:sp>
    </p:spTree>
    <p:extLst>
      <p:ext uri="{BB962C8B-B14F-4D97-AF65-F5344CB8AC3E}">
        <p14:creationId xmlns:p14="http://schemas.microsoft.com/office/powerpoint/2010/main" xmlns="" val="1196210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solidFill>
                  <a:srgbClr val="C00000"/>
                </a:solidFill>
              </a:rPr>
              <a:t>IaaS</a:t>
            </a:r>
            <a:r>
              <a:rPr lang="en-US" sz="4000" dirty="0" smtClean="0">
                <a:solidFill>
                  <a:srgbClr val="C00000"/>
                </a:solidFill>
              </a:rPr>
              <a:t> Security Architecture</a:t>
            </a:r>
            <a:endParaRPr lang="en-US" sz="4000" dirty="0">
              <a:solidFill>
                <a:srgbClr val="C00000"/>
              </a:solidFill>
            </a:endParaRPr>
          </a:p>
        </p:txBody>
      </p:sp>
      <p:pic>
        <p:nvPicPr>
          <p:cNvPr id="5" name="Content Placeholder 4" descr="fig08-08.eps"/>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t="-2663" b="-3284"/>
          <a:stretch/>
        </p:blipFill>
        <p:spPr>
          <a:xfrm>
            <a:off x="762155" y="1354119"/>
            <a:ext cx="7265389" cy="5394960"/>
          </a:xfrm>
        </p:spPr>
      </p:pic>
    </p:spTree>
    <p:extLst>
      <p:ext uri="{BB962C8B-B14F-4D97-AF65-F5344CB8AC3E}">
        <p14:creationId xmlns:p14="http://schemas.microsoft.com/office/powerpoint/2010/main" xmlns="" val="369223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000" dirty="0" smtClean="0">
                <a:solidFill>
                  <a:srgbClr val="C00000"/>
                </a:solidFill>
              </a:rPr>
              <a:t>Service Models</a:t>
            </a:r>
            <a:endParaRPr lang="en-US" sz="4000" dirty="0">
              <a:solidFill>
                <a:srgbClr val="C00000"/>
              </a:solidFill>
            </a:endParaRPr>
          </a:p>
        </p:txBody>
      </p:sp>
      <p:pic>
        <p:nvPicPr>
          <p:cNvPr id="5" name="Content Placeholder 4" descr="fig08-01.eps"/>
          <p:cNvPicPr>
            <a:picLocks noGrp="1" noChangeAspect="1"/>
          </p:cNvPicPr>
          <p:nvPr>
            <p:ph idx="1"/>
          </p:nvPr>
        </p:nvPicPr>
        <p:blipFill rotWithShape="1">
          <a:blip r:embed="rId2" cstate="print">
            <a:extLst>
              <a:ext uri="{28A0092B-C50C-407E-A947-70E740481C1C}">
                <a14:useLocalDpi xmlns="" xmlns:a14="http://schemas.microsoft.com/office/drawing/2010/main" val="0"/>
              </a:ext>
            </a:extLst>
          </a:blip>
          <a:srcRect l="-768" r="-2187"/>
          <a:stretch/>
        </p:blipFill>
        <p:spPr>
          <a:xfrm>
            <a:off x="298824" y="1518394"/>
            <a:ext cx="8665882" cy="4876800"/>
          </a:xfrm>
        </p:spPr>
      </p:pic>
    </p:spTree>
    <p:extLst>
      <p:ext uri="{BB962C8B-B14F-4D97-AF65-F5344CB8AC3E}">
        <p14:creationId xmlns="" xmlns:p14="http://schemas.microsoft.com/office/powerpoint/2010/main" val="293493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US" sz="4000" dirty="0" smtClean="0">
                <a:solidFill>
                  <a:srgbClr val="C00000"/>
                </a:solidFill>
              </a:rPr>
              <a:t>Deployment Models</a:t>
            </a:r>
            <a:endParaRPr lang="en-US" sz="4000" dirty="0">
              <a:solidFill>
                <a:srgbClr val="C00000"/>
              </a:solidFill>
            </a:endParaRPr>
          </a:p>
        </p:txBody>
      </p:sp>
      <p:sp>
        <p:nvSpPr>
          <p:cNvPr id="3" name="Content Placeholder 2"/>
          <p:cNvSpPr>
            <a:spLocks noGrp="1"/>
          </p:cNvSpPr>
          <p:nvPr>
            <p:ph idx="1"/>
          </p:nvPr>
        </p:nvSpPr>
        <p:spPr>
          <a:xfrm>
            <a:off x="251520" y="1124744"/>
            <a:ext cx="8784976" cy="5544616"/>
          </a:xfrm>
        </p:spPr>
        <p:txBody>
          <a:bodyPr>
            <a:normAutofit fontScale="92500" lnSpcReduction="10000"/>
          </a:bodyPr>
          <a:lstStyle/>
          <a:p>
            <a:pPr algn="just"/>
            <a:r>
              <a:rPr lang="en-US" dirty="0" smtClean="0"/>
              <a:t>Private cloud</a:t>
            </a:r>
          </a:p>
          <a:p>
            <a:pPr lvl="1" algn="just"/>
            <a:r>
              <a:rPr lang="en-US" dirty="0" smtClean="0"/>
              <a:t>Infrastructure that is operated exclusively by and for the organization that owns it</a:t>
            </a:r>
          </a:p>
          <a:p>
            <a:pPr algn="just"/>
            <a:r>
              <a:rPr lang="en-US" dirty="0" smtClean="0"/>
              <a:t>Community cloud</a:t>
            </a:r>
          </a:p>
          <a:p>
            <a:pPr lvl="1" algn="just"/>
            <a:r>
              <a:rPr lang="en-US" dirty="0" smtClean="0"/>
              <a:t>Shared by several organizations with common needs, interests, or goals</a:t>
            </a:r>
          </a:p>
          <a:p>
            <a:pPr algn="just"/>
            <a:r>
              <a:rPr lang="en-US" dirty="0" smtClean="0"/>
              <a:t>Public cloud</a:t>
            </a:r>
          </a:p>
          <a:p>
            <a:pPr lvl="1" algn="just"/>
            <a:r>
              <a:rPr lang="en-US" dirty="0" smtClean="0"/>
              <a:t>Owned by a cloud service provider and offered to the general public</a:t>
            </a:r>
          </a:p>
          <a:p>
            <a:pPr algn="just"/>
            <a:r>
              <a:rPr lang="en-US" dirty="0" smtClean="0"/>
              <a:t>Hybrid cloud</a:t>
            </a:r>
          </a:p>
          <a:p>
            <a:pPr lvl="1" algn="just"/>
            <a:r>
              <a:rPr lang="en-US" dirty="0" smtClean="0"/>
              <a:t>Composed of two or more types of clouds, connected by technology that enables data and applications to balance loads among those clouds</a:t>
            </a:r>
            <a:endParaRPr lang="en-US" dirty="0"/>
          </a:p>
        </p:txBody>
      </p:sp>
    </p:spTree>
    <p:extLst>
      <p:ext uri="{BB962C8B-B14F-4D97-AF65-F5344CB8AC3E}">
        <p14:creationId xmlns="" xmlns:p14="http://schemas.microsoft.com/office/powerpoint/2010/main" val="273732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p:spPr>
        <p:txBody>
          <a:bodyPr>
            <a:normAutofit/>
          </a:bodyPr>
          <a:lstStyle/>
          <a:p>
            <a:r>
              <a:rPr lang="en-US" sz="4000" dirty="0" smtClean="0">
                <a:solidFill>
                  <a:srgbClr val="C00000"/>
                </a:solidFill>
              </a:rPr>
              <a:t>Cloud Provider Assessment</a:t>
            </a:r>
            <a:endParaRPr lang="en-US" sz="4000" dirty="0">
              <a:solidFill>
                <a:srgbClr val="C00000"/>
              </a:solidFill>
            </a:endParaRPr>
          </a:p>
        </p:txBody>
      </p:sp>
      <p:sp>
        <p:nvSpPr>
          <p:cNvPr id="3" name="Content Placeholder 2"/>
          <p:cNvSpPr>
            <a:spLocks noGrp="1"/>
          </p:cNvSpPr>
          <p:nvPr>
            <p:ph idx="1"/>
          </p:nvPr>
        </p:nvSpPr>
        <p:spPr>
          <a:xfrm>
            <a:off x="323528" y="1268760"/>
            <a:ext cx="8568952" cy="5472608"/>
          </a:xfrm>
        </p:spPr>
        <p:txBody>
          <a:bodyPr>
            <a:normAutofit fontScale="92500" lnSpcReduction="10000"/>
          </a:bodyPr>
          <a:lstStyle/>
          <a:p>
            <a:pPr algn="just"/>
            <a:r>
              <a:rPr lang="en-US" dirty="0" smtClean="0"/>
              <a:t>Security issues to consider:</a:t>
            </a:r>
          </a:p>
          <a:p>
            <a:pPr lvl="1" algn="just"/>
            <a:r>
              <a:rPr lang="en-US" dirty="0" smtClean="0"/>
              <a:t>Authentication, authorization, and access control options</a:t>
            </a:r>
          </a:p>
          <a:p>
            <a:pPr lvl="1" algn="just"/>
            <a:r>
              <a:rPr lang="en-US" dirty="0" smtClean="0"/>
              <a:t>Encryption options</a:t>
            </a:r>
          </a:p>
          <a:p>
            <a:pPr lvl="1" algn="just"/>
            <a:r>
              <a:rPr lang="en-US" dirty="0" smtClean="0"/>
              <a:t>Audit logging capabilities</a:t>
            </a:r>
          </a:p>
          <a:p>
            <a:pPr lvl="1" algn="just"/>
            <a:r>
              <a:rPr lang="en-US" dirty="0" smtClean="0"/>
              <a:t>Incident response capabilities</a:t>
            </a:r>
          </a:p>
          <a:p>
            <a:pPr lvl="1" algn="just"/>
            <a:r>
              <a:rPr lang="en-US" dirty="0" smtClean="0"/>
              <a:t>Reliability and uptime</a:t>
            </a:r>
          </a:p>
          <a:p>
            <a:pPr algn="just"/>
            <a:r>
              <a:rPr lang="en-US" dirty="0" smtClean="0"/>
              <a:t>Resources to help with assessment:</a:t>
            </a:r>
          </a:p>
          <a:p>
            <a:pPr marL="714375" lvl="2" indent="-266700" algn="just"/>
            <a:r>
              <a:rPr lang="en-US" dirty="0" err="1" smtClean="0"/>
              <a:t>FedRAMP</a:t>
            </a:r>
            <a:r>
              <a:rPr lang="en-US" dirty="0" smtClean="0"/>
              <a:t> - </a:t>
            </a:r>
            <a:r>
              <a:rPr lang="en-IN" dirty="0"/>
              <a:t>Federal Risk and Authorization Management Program</a:t>
            </a:r>
            <a:endParaRPr lang="en-US" dirty="0" smtClean="0"/>
          </a:p>
          <a:p>
            <a:pPr marL="714375" lvl="2" indent="-266700" algn="just"/>
            <a:r>
              <a:rPr lang="en-US" dirty="0" smtClean="0"/>
              <a:t>PCI DSS</a:t>
            </a:r>
          </a:p>
          <a:p>
            <a:pPr marL="714375" lvl="2" indent="-266700" algn="just"/>
            <a:r>
              <a:rPr lang="en-US" dirty="0" smtClean="0"/>
              <a:t>CSA STAR - </a:t>
            </a:r>
            <a:r>
              <a:rPr lang="en-IN" dirty="0"/>
              <a:t>Cloud Security Alliance (</a:t>
            </a:r>
            <a:r>
              <a:rPr lang="en-IN" b="1" dirty="0"/>
              <a:t>CSA</a:t>
            </a:r>
            <a:r>
              <a:rPr lang="en-IN" dirty="0"/>
              <a:t>) maintains the Security, Trust &amp; Assurance Registry (</a:t>
            </a:r>
            <a:r>
              <a:rPr lang="en-IN" b="1" dirty="0"/>
              <a:t>STAR</a:t>
            </a:r>
            <a:r>
              <a:rPr lang="en-IN" dirty="0"/>
              <a:t>)</a:t>
            </a:r>
            <a:endParaRPr lang="en-US" dirty="0"/>
          </a:p>
        </p:txBody>
      </p:sp>
    </p:spTree>
    <p:extLst>
      <p:ext uri="{BB962C8B-B14F-4D97-AF65-F5344CB8AC3E}">
        <p14:creationId xmlns="" xmlns:p14="http://schemas.microsoft.com/office/powerpoint/2010/main" val="382160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normAutofit/>
          </a:bodyPr>
          <a:lstStyle/>
          <a:p>
            <a:r>
              <a:rPr lang="en-IN" sz="4000" dirty="0" smtClean="0">
                <a:solidFill>
                  <a:srgbClr val="C00000"/>
                </a:solidFill>
              </a:rPr>
              <a:t>Security Risks</a:t>
            </a:r>
            <a:endParaRPr lang="en-IN" sz="4000" dirty="0">
              <a:solidFill>
                <a:srgbClr val="C00000"/>
              </a:solidFill>
            </a:endParaRPr>
          </a:p>
        </p:txBody>
      </p:sp>
      <p:sp>
        <p:nvSpPr>
          <p:cNvPr id="3" name="Content Placeholder 2"/>
          <p:cNvSpPr>
            <a:spLocks noGrp="1"/>
          </p:cNvSpPr>
          <p:nvPr>
            <p:ph idx="1"/>
          </p:nvPr>
        </p:nvSpPr>
        <p:spPr>
          <a:xfrm>
            <a:off x="179512" y="1052736"/>
            <a:ext cx="8784976" cy="5616624"/>
          </a:xfrm>
        </p:spPr>
        <p:txBody>
          <a:bodyPr>
            <a:normAutofit lnSpcReduction="10000"/>
          </a:bodyPr>
          <a:lstStyle/>
          <a:p>
            <a:pPr marL="514350" indent="-514350" algn="just">
              <a:buFont typeface="+mj-lt"/>
              <a:buAutoNum type="arabicPeriod"/>
            </a:pPr>
            <a:r>
              <a:rPr lang="en-IN" sz="2800" b="1" dirty="0"/>
              <a:t>Loss or theft of intellectual </a:t>
            </a:r>
            <a:r>
              <a:rPr lang="en-IN" sz="2800" b="1" dirty="0" smtClean="0"/>
              <a:t>property</a:t>
            </a:r>
          </a:p>
          <a:p>
            <a:pPr marL="514350" indent="-514350" algn="just">
              <a:buFont typeface="+mj-lt"/>
              <a:buAutoNum type="arabicPeriod"/>
            </a:pPr>
            <a:r>
              <a:rPr lang="en-IN" sz="2800" b="1" dirty="0"/>
              <a:t>Compliance violations and regulatory </a:t>
            </a:r>
            <a:r>
              <a:rPr lang="en-IN" sz="2800" b="1" dirty="0" smtClean="0"/>
              <a:t>actions</a:t>
            </a:r>
          </a:p>
          <a:p>
            <a:pPr marL="514350" indent="-514350" algn="just">
              <a:buFont typeface="+mj-lt"/>
              <a:buAutoNum type="arabicPeriod"/>
            </a:pPr>
            <a:r>
              <a:rPr lang="en-IN" sz="2800" b="1" dirty="0"/>
              <a:t>Loss of control over end user </a:t>
            </a:r>
            <a:r>
              <a:rPr lang="en-IN" sz="2800" b="1" dirty="0" smtClean="0"/>
              <a:t>actions</a:t>
            </a:r>
          </a:p>
          <a:p>
            <a:pPr marL="514350" indent="-514350" algn="just">
              <a:buFont typeface="+mj-lt"/>
              <a:buAutoNum type="arabicPeriod"/>
            </a:pPr>
            <a:r>
              <a:rPr lang="en-IN" sz="2800" b="1" dirty="0"/>
              <a:t>Malware infections that unleash a targeted </a:t>
            </a:r>
            <a:r>
              <a:rPr lang="en-IN" sz="2800" b="1" dirty="0" smtClean="0"/>
              <a:t>attack</a:t>
            </a:r>
          </a:p>
          <a:p>
            <a:pPr marL="514350" indent="-514350" algn="just">
              <a:buFont typeface="+mj-lt"/>
              <a:buAutoNum type="arabicPeriod"/>
            </a:pPr>
            <a:r>
              <a:rPr lang="en-IN" sz="2800" b="1" dirty="0"/>
              <a:t>Contractual breaches with customers or business </a:t>
            </a:r>
            <a:r>
              <a:rPr lang="en-IN" sz="2800" b="1" dirty="0" smtClean="0"/>
              <a:t>partners</a:t>
            </a:r>
          </a:p>
          <a:p>
            <a:pPr marL="514350" indent="-514350" algn="just">
              <a:buFont typeface="+mj-lt"/>
              <a:buAutoNum type="arabicPeriod"/>
            </a:pPr>
            <a:r>
              <a:rPr lang="en-IN" sz="2800" b="1" dirty="0"/>
              <a:t>Diminished customer </a:t>
            </a:r>
            <a:r>
              <a:rPr lang="en-IN" sz="2800" b="1" dirty="0" smtClean="0"/>
              <a:t>trust</a:t>
            </a:r>
          </a:p>
          <a:p>
            <a:pPr marL="514350" indent="-514350" algn="just">
              <a:buFont typeface="+mj-lt"/>
              <a:buAutoNum type="arabicPeriod"/>
            </a:pPr>
            <a:r>
              <a:rPr lang="en-IN" sz="2800" b="1" dirty="0"/>
              <a:t>Data breach requiring disclosure and notification to </a:t>
            </a:r>
            <a:r>
              <a:rPr lang="en-IN" sz="2800" b="1" dirty="0" smtClean="0"/>
              <a:t>victims</a:t>
            </a:r>
          </a:p>
          <a:p>
            <a:pPr marL="514350" indent="-514350" algn="just">
              <a:buFont typeface="+mj-lt"/>
              <a:buAutoNum type="arabicPeriod"/>
            </a:pPr>
            <a:r>
              <a:rPr lang="en-IN" sz="2800" b="1" dirty="0"/>
              <a:t>Increased customer </a:t>
            </a:r>
            <a:r>
              <a:rPr lang="en-IN" sz="2800" b="1" dirty="0" smtClean="0"/>
              <a:t>churn</a:t>
            </a:r>
          </a:p>
          <a:p>
            <a:pPr marL="514350" indent="-514350" algn="just">
              <a:buFont typeface="+mj-lt"/>
              <a:buAutoNum type="arabicPeriod"/>
            </a:pPr>
            <a:r>
              <a:rPr lang="en-IN" sz="2800" b="1" dirty="0"/>
              <a:t>Revenue </a:t>
            </a:r>
            <a:r>
              <a:rPr lang="en-IN" sz="2800" b="1" dirty="0" smtClean="0"/>
              <a:t>losses</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864096"/>
          </a:xfrm>
        </p:spPr>
        <p:txBody>
          <a:bodyPr>
            <a:normAutofit/>
          </a:bodyPr>
          <a:lstStyle/>
          <a:p>
            <a:r>
              <a:rPr lang="en-US" sz="4000" dirty="0" smtClean="0">
                <a:solidFill>
                  <a:srgbClr val="C00000"/>
                </a:solidFill>
              </a:rPr>
              <a:t>Switching Cloud Providers</a:t>
            </a:r>
            <a:endParaRPr lang="en-US" sz="4000" dirty="0">
              <a:solidFill>
                <a:srgbClr val="C00000"/>
              </a:solidFill>
            </a:endParaRPr>
          </a:p>
        </p:txBody>
      </p:sp>
      <p:sp>
        <p:nvSpPr>
          <p:cNvPr id="3" name="Content Placeholder 2"/>
          <p:cNvSpPr>
            <a:spLocks noGrp="1"/>
          </p:cNvSpPr>
          <p:nvPr>
            <p:ph idx="1"/>
          </p:nvPr>
        </p:nvSpPr>
        <p:spPr>
          <a:xfrm>
            <a:off x="251520" y="1052736"/>
            <a:ext cx="8712968" cy="5328592"/>
          </a:xfrm>
        </p:spPr>
        <p:txBody>
          <a:bodyPr>
            <a:normAutofit/>
          </a:bodyPr>
          <a:lstStyle/>
          <a:p>
            <a:pPr algn="just"/>
            <a:r>
              <a:rPr lang="en-US" dirty="0" smtClean="0"/>
              <a:t>Switching cloud providers is expensive and difficult but sometimes becomes necessary and urgent</a:t>
            </a:r>
          </a:p>
          <a:p>
            <a:pPr algn="just"/>
            <a:r>
              <a:rPr lang="en-US" dirty="0" smtClean="0"/>
              <a:t>It is best to have backup options in place in case a migration away from a cloud provider is necessary, but many cloud providers make that practically impossible</a:t>
            </a:r>
          </a:p>
          <a:p>
            <a:pPr algn="just"/>
            <a:r>
              <a:rPr lang="en-US" dirty="0" err="1" smtClean="0"/>
              <a:t>SaaS</a:t>
            </a:r>
            <a:r>
              <a:rPr lang="en-US" dirty="0" smtClean="0"/>
              <a:t> providers are generally hardest to migrate away from, followed by </a:t>
            </a:r>
            <a:r>
              <a:rPr lang="en-US" dirty="0" err="1" smtClean="0"/>
              <a:t>PaaS</a:t>
            </a:r>
            <a:r>
              <a:rPr lang="en-US" dirty="0" smtClean="0"/>
              <a:t>, then </a:t>
            </a:r>
            <a:r>
              <a:rPr lang="en-US" dirty="0" err="1" smtClean="0"/>
              <a:t>IaaS</a:t>
            </a:r>
            <a:endParaRPr lang="en-US" dirty="0"/>
          </a:p>
        </p:txBody>
      </p:sp>
    </p:spTree>
    <p:extLst>
      <p:ext uri="{BB962C8B-B14F-4D97-AF65-F5344CB8AC3E}">
        <p14:creationId xmlns="" xmlns:p14="http://schemas.microsoft.com/office/powerpoint/2010/main" val="3442508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2435</Words>
  <Application>Microsoft Office PowerPoint</Application>
  <PresentationFormat>On-screen Show (4:3)</PresentationFormat>
  <Paragraphs>302</Paragraphs>
  <Slides>46</Slides>
  <Notes>20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Cloud Computing</vt:lpstr>
      <vt:lpstr>Slide 2</vt:lpstr>
      <vt:lpstr>What Is Cloud Computing?</vt:lpstr>
      <vt:lpstr>Service Models</vt:lpstr>
      <vt:lpstr>Service Models</vt:lpstr>
      <vt:lpstr>Deployment Models</vt:lpstr>
      <vt:lpstr>Cloud Provider Assessment</vt:lpstr>
      <vt:lpstr>Security Risks</vt:lpstr>
      <vt:lpstr>Switching Cloud Providers</vt:lpstr>
      <vt:lpstr>Security Benefits of Cloud Services</vt:lpstr>
      <vt:lpstr>Cloud-Based Security Functions</vt:lpstr>
      <vt:lpstr>What is Virtualization?</vt:lpstr>
      <vt:lpstr>Slide 13</vt:lpstr>
      <vt:lpstr>Server Virtualization</vt:lpstr>
      <vt:lpstr>Desktop Virtualization</vt:lpstr>
      <vt:lpstr>Thin Client</vt:lpstr>
      <vt:lpstr>Desktop Virtualization Architecture</vt:lpstr>
      <vt:lpstr>What is a hypervisor?</vt:lpstr>
      <vt:lpstr>Slide 19</vt:lpstr>
      <vt:lpstr>Other Driving Factors</vt:lpstr>
      <vt:lpstr>Cloud Service Providers in India</vt:lpstr>
      <vt:lpstr>Data Protection in the Cloud</vt:lpstr>
      <vt:lpstr>Cloud Storage</vt:lpstr>
      <vt:lpstr>Data Loss Prevention (DLP)</vt:lpstr>
      <vt:lpstr>Cloud Application Security</vt:lpstr>
      <vt:lpstr>Federated Identity Management (FIdM)</vt:lpstr>
      <vt:lpstr>Security Models</vt:lpstr>
      <vt:lpstr>Bell-LaPadula Confidentiality Model</vt:lpstr>
      <vt:lpstr>Bell-LaPadula Model</vt:lpstr>
      <vt:lpstr>Bell-LaPadula</vt:lpstr>
      <vt:lpstr>Bell-LaPadula</vt:lpstr>
      <vt:lpstr>Bell-LaPadula Model Properties</vt:lpstr>
      <vt:lpstr>Bell-LaPadula Model</vt:lpstr>
      <vt:lpstr>Biba Security Model</vt:lpstr>
      <vt:lpstr>Slide 35</vt:lpstr>
      <vt:lpstr>Biba Integrity Model Axiom</vt:lpstr>
      <vt:lpstr>The Biba Model</vt:lpstr>
      <vt:lpstr>The Invocation Property</vt:lpstr>
      <vt:lpstr>Security Assertion Markup Language (SAML)</vt:lpstr>
      <vt:lpstr>SAML Authentication Process</vt:lpstr>
      <vt:lpstr>OAuth</vt:lpstr>
      <vt:lpstr>OAuth Authorization</vt:lpstr>
      <vt:lpstr>OpenID Connect (OIDC)</vt:lpstr>
      <vt:lpstr>OIDC Authentication</vt:lpstr>
      <vt:lpstr>Securing IaaS</vt:lpstr>
      <vt:lpstr>IaaS Security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MAYANK</dc:creator>
  <cp:lastModifiedBy>MAYANK</cp:lastModifiedBy>
  <cp:revision>10</cp:revision>
  <dcterms:created xsi:type="dcterms:W3CDTF">2019-11-19T00:41:34Z</dcterms:created>
  <dcterms:modified xsi:type="dcterms:W3CDTF">2019-11-20T02:58:36Z</dcterms:modified>
</cp:coreProperties>
</file>