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tags/tag24.xml" ContentType="application/vnd.openxmlformats-officedocument.presentationml.tags+xml"/>
  <Override PartName="/ppt/slides/slide89.xml" ContentType="application/vnd.openxmlformats-officedocument.presentationml.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slides/slide98.xml" ContentType="application/vnd.openxmlformats-officedocument.presentationml.slide+xml"/>
  <Override PartName="/ppt/notesSlides/notesSlide6.xml" ContentType="application/vnd.openxmlformats-officedocument.presentationml.notesSlide+xml"/>
  <Override PartName="/ppt/tags/tag2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494" r:id="rId3"/>
    <p:sldId id="259" r:id="rId4"/>
    <p:sldId id="260" r:id="rId5"/>
    <p:sldId id="317" r:id="rId6"/>
    <p:sldId id="312" r:id="rId7"/>
    <p:sldId id="322" r:id="rId8"/>
    <p:sldId id="346" r:id="rId9"/>
    <p:sldId id="323" r:id="rId10"/>
    <p:sldId id="324" r:id="rId11"/>
    <p:sldId id="329" r:id="rId12"/>
    <p:sldId id="331" r:id="rId13"/>
    <p:sldId id="332" r:id="rId14"/>
    <p:sldId id="333" r:id="rId15"/>
    <p:sldId id="334" r:id="rId16"/>
    <p:sldId id="335" r:id="rId17"/>
    <p:sldId id="336" r:id="rId18"/>
    <p:sldId id="337" r:id="rId19"/>
    <p:sldId id="339" r:id="rId20"/>
    <p:sldId id="341" r:id="rId21"/>
    <p:sldId id="342" r:id="rId22"/>
    <p:sldId id="343" r:id="rId23"/>
    <p:sldId id="344" r:id="rId24"/>
    <p:sldId id="349" r:id="rId25"/>
    <p:sldId id="488" r:id="rId26"/>
    <p:sldId id="489" r:id="rId27"/>
    <p:sldId id="490" r:id="rId28"/>
    <p:sldId id="495" r:id="rId29"/>
    <p:sldId id="496" r:id="rId30"/>
    <p:sldId id="497" r:id="rId31"/>
    <p:sldId id="498" r:id="rId32"/>
    <p:sldId id="354" r:id="rId33"/>
    <p:sldId id="356" r:id="rId34"/>
    <p:sldId id="357" r:id="rId35"/>
    <p:sldId id="482" r:id="rId36"/>
    <p:sldId id="483" r:id="rId37"/>
    <p:sldId id="484" r:id="rId38"/>
    <p:sldId id="480" r:id="rId39"/>
    <p:sldId id="481" r:id="rId40"/>
    <p:sldId id="359" r:id="rId41"/>
    <p:sldId id="363" r:id="rId42"/>
    <p:sldId id="416" r:id="rId43"/>
    <p:sldId id="417" r:id="rId44"/>
    <p:sldId id="418" r:id="rId45"/>
    <p:sldId id="419" r:id="rId46"/>
    <p:sldId id="423" r:id="rId47"/>
    <p:sldId id="487" r:id="rId48"/>
    <p:sldId id="486" r:id="rId49"/>
    <p:sldId id="485" r:id="rId50"/>
    <p:sldId id="364" r:id="rId51"/>
    <p:sldId id="365" r:id="rId52"/>
    <p:sldId id="366" r:id="rId53"/>
    <p:sldId id="379" r:id="rId54"/>
    <p:sldId id="381" r:id="rId55"/>
    <p:sldId id="382" r:id="rId56"/>
    <p:sldId id="383" r:id="rId57"/>
    <p:sldId id="415" r:id="rId58"/>
    <p:sldId id="399" r:id="rId59"/>
    <p:sldId id="429" r:id="rId60"/>
    <p:sldId id="430" r:id="rId61"/>
    <p:sldId id="431" r:id="rId62"/>
    <p:sldId id="432" r:id="rId63"/>
    <p:sldId id="433" r:id="rId64"/>
    <p:sldId id="466" r:id="rId65"/>
    <p:sldId id="467" r:id="rId66"/>
    <p:sldId id="468" r:id="rId67"/>
    <p:sldId id="434" r:id="rId68"/>
    <p:sldId id="435" r:id="rId69"/>
    <p:sldId id="437" r:id="rId70"/>
    <p:sldId id="436" r:id="rId71"/>
    <p:sldId id="438" r:id="rId72"/>
    <p:sldId id="439" r:id="rId73"/>
    <p:sldId id="440" r:id="rId74"/>
    <p:sldId id="441" r:id="rId75"/>
    <p:sldId id="443" r:id="rId76"/>
    <p:sldId id="444" r:id="rId77"/>
    <p:sldId id="446" r:id="rId78"/>
    <p:sldId id="448" r:id="rId79"/>
    <p:sldId id="449" r:id="rId80"/>
    <p:sldId id="450" r:id="rId81"/>
    <p:sldId id="451" r:id="rId82"/>
    <p:sldId id="452" r:id="rId83"/>
    <p:sldId id="471" r:id="rId84"/>
    <p:sldId id="453" r:id="rId85"/>
    <p:sldId id="469" r:id="rId86"/>
    <p:sldId id="470" r:id="rId87"/>
    <p:sldId id="454" r:id="rId88"/>
    <p:sldId id="456" r:id="rId89"/>
    <p:sldId id="457" r:id="rId90"/>
    <p:sldId id="458" r:id="rId91"/>
    <p:sldId id="472" r:id="rId92"/>
    <p:sldId id="473" r:id="rId93"/>
    <p:sldId id="474" r:id="rId94"/>
    <p:sldId id="475" r:id="rId95"/>
    <p:sldId id="476" r:id="rId96"/>
    <p:sldId id="477" r:id="rId97"/>
    <p:sldId id="478" r:id="rId98"/>
    <p:sldId id="479" r:id="rId99"/>
    <p:sldId id="460" r:id="rId100"/>
    <p:sldId id="461" r:id="rId101"/>
    <p:sldId id="462" r:id="rId102"/>
    <p:sldId id="465" r:id="rId10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1291" y="-77"/>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slide" Target="slides/slide81.xml"/><Relationship Id="rId1"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04F44CA-EE45-4952-9CE1-3E8248A126D0}" type="slidenum">
              <a:rPr lang="en-US"/>
              <a:pPr/>
              <a:t>‹#›</a:t>
            </a:fld>
            <a:endParaRPr lang="en-US"/>
          </a:p>
        </p:txBody>
      </p:sp>
    </p:spTree>
    <p:extLst>
      <p:ext uri="{BB962C8B-B14F-4D97-AF65-F5344CB8AC3E}">
        <p14:creationId xmlns:p14="http://schemas.microsoft.com/office/powerpoint/2010/main" xmlns="" val="5040663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OSI model doesn’t map perfectly to the network</a:t>
            </a:r>
            <a:r>
              <a:rPr lang="en-US" baseline="0" dirty="0" smtClean="0"/>
              <a:t> protocol stack that was adopted in practice, it’s so conceptually useful that it’s stood the test of time. In this chapter, we discuss vulnerabilities of, attacks against, and countermeasures for most of these layers. Students must understand what each layer is and that useful attacks can occur at any layer, so all require protecting.</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xmlns="" val="22163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previous slides presented some basic background on networking. This slide begins a long section on threats to networks. Each of these bullets will get a group of detailed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xmlns="" val="627760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ends</a:t>
            </a:r>
            <a:r>
              <a:rPr lang="en-US" baseline="0" dirty="0" smtClean="0"/>
              <a:t> the section on interception and moves on to modification and fabrication. Data corruption sources are illustrated on the next slide, and a replay example on the following. It’s helpful here to have students attempt to come up with examples of how each of these can result in a bad outcome.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29</a:t>
            </a:fld>
            <a:endParaRPr lang="en-US">
              <a:solidFill>
                <a:prstClr val="black"/>
              </a:solidFill>
              <a:latin typeface="Calibri"/>
            </a:endParaRPr>
          </a:p>
        </p:txBody>
      </p:sp>
    </p:spTree>
    <p:extLst>
      <p:ext uri="{BB962C8B-B14F-4D97-AF65-F5344CB8AC3E}">
        <p14:creationId xmlns:p14="http://schemas.microsoft.com/office/powerpoint/2010/main" xmlns="" val="3634672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altLang="en-US"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E69C35-212B-4084-AB67-73BB0C1816E5}" type="slidenum">
              <a:rPr lang="en-IN" altLang="en-US" sz="1200" smtClean="0"/>
              <a:pPr/>
              <a:t>33</a:t>
            </a:fld>
            <a:endParaRPr lang="en-IN" altLang="en-US" sz="1200" smtClean="0"/>
          </a:p>
        </p:txBody>
      </p:sp>
    </p:spTree>
    <p:extLst>
      <p:ext uri="{BB962C8B-B14F-4D97-AF65-F5344CB8AC3E}">
        <p14:creationId xmlns:p14="http://schemas.microsoft.com/office/powerpoint/2010/main" xmlns="" val="46919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altLang="en-US" smtClean="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FC0396-2635-46F8-A045-319136F4458A}" type="slidenum">
              <a:rPr lang="en-IN" altLang="en-US" sz="1200" smtClean="0"/>
              <a:pPr/>
              <a:t>34</a:t>
            </a:fld>
            <a:endParaRPr lang="en-IN" altLang="en-US" sz="1200" smtClean="0"/>
          </a:p>
        </p:txBody>
      </p:sp>
    </p:spTree>
    <p:extLst>
      <p:ext uri="{BB962C8B-B14F-4D97-AF65-F5344CB8AC3E}">
        <p14:creationId xmlns:p14="http://schemas.microsoft.com/office/powerpoint/2010/main" xmlns="" val="380673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altLang="en-US" smtClean="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F200F6-F86C-45C1-834E-9A9D8CC8DF18}" type="slidenum">
              <a:rPr lang="en-IN" altLang="en-US" sz="1200" smtClean="0"/>
              <a:pPr/>
              <a:t>40</a:t>
            </a:fld>
            <a:endParaRPr lang="en-IN" altLang="en-US" sz="1200" smtClean="0"/>
          </a:p>
        </p:txBody>
      </p:sp>
    </p:spTree>
    <p:extLst>
      <p:ext uri="{BB962C8B-B14F-4D97-AF65-F5344CB8AC3E}">
        <p14:creationId xmlns:p14="http://schemas.microsoft.com/office/powerpoint/2010/main" xmlns="" val="4110231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altLang="en-US" smtClean="0"/>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0D42B6-447F-4171-AD39-D02F03DF8B5B}" type="slidenum">
              <a:rPr lang="en-IN" altLang="en-US" sz="1200" smtClean="0"/>
              <a:pPr/>
              <a:t>41</a:t>
            </a:fld>
            <a:endParaRPr lang="en-IN" altLang="en-US" sz="1200" smtClean="0"/>
          </a:p>
        </p:txBody>
      </p:sp>
    </p:spTree>
    <p:extLst>
      <p:ext uri="{BB962C8B-B14F-4D97-AF65-F5344CB8AC3E}">
        <p14:creationId xmlns:p14="http://schemas.microsoft.com/office/powerpoint/2010/main" xmlns="" val="4219524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endParaRPr lang="en-IN" altLang="en-US" smtClean="0"/>
          </a:p>
        </p:txBody>
      </p:sp>
      <p:sp>
        <p:nvSpPr>
          <p:cNvPr id="147460" name="Slide Number Placeholder 3"/>
          <p:cNvSpPr>
            <a:spLocks noGrp="1"/>
          </p:cNvSpPr>
          <p:nvPr>
            <p:ph type="sldNum" sz="quarter" idx="5"/>
          </p:nvPr>
        </p:nvSpPr>
        <p:spPr>
          <a:noFill/>
        </p:spPr>
        <p:txBody>
          <a:bodyPr/>
          <a:lstStyle/>
          <a:p>
            <a:fld id="{C9ECC868-34FC-42A4-9ECB-9CD567055553}" type="slidenum">
              <a:rPr lang="en-US" altLang="en-US"/>
              <a:pPr/>
              <a:t>42</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endParaRPr lang="en-IN" altLang="en-US" smtClean="0"/>
          </a:p>
        </p:txBody>
      </p:sp>
      <p:sp>
        <p:nvSpPr>
          <p:cNvPr id="149508" name="Slide Number Placeholder 3"/>
          <p:cNvSpPr>
            <a:spLocks noGrp="1"/>
          </p:cNvSpPr>
          <p:nvPr>
            <p:ph type="sldNum" sz="quarter" idx="5"/>
          </p:nvPr>
        </p:nvSpPr>
        <p:spPr>
          <a:noFill/>
        </p:spPr>
        <p:txBody>
          <a:bodyPr/>
          <a:lstStyle/>
          <a:p>
            <a:fld id="{68166846-30F4-410D-95EB-A6E826D01A8F}" type="slidenum">
              <a:rPr lang="en-US" altLang="en-US"/>
              <a:pPr/>
              <a:t>43</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endParaRPr lang="en-IN" altLang="en-US" smtClean="0"/>
          </a:p>
        </p:txBody>
      </p:sp>
      <p:sp>
        <p:nvSpPr>
          <p:cNvPr id="151556" name="Slide Number Placeholder 3"/>
          <p:cNvSpPr>
            <a:spLocks noGrp="1"/>
          </p:cNvSpPr>
          <p:nvPr>
            <p:ph type="sldNum" sz="quarter" idx="5"/>
          </p:nvPr>
        </p:nvSpPr>
        <p:spPr>
          <a:noFill/>
        </p:spPr>
        <p:txBody>
          <a:bodyPr/>
          <a:lstStyle/>
          <a:p>
            <a:fld id="{5288D720-944C-4C21-8251-870B04959059}" type="slidenum">
              <a:rPr lang="en-US" altLang="en-US"/>
              <a:pPr/>
              <a:t>44</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endParaRPr lang="en-IN" altLang="en-US" smtClean="0"/>
          </a:p>
        </p:txBody>
      </p:sp>
      <p:sp>
        <p:nvSpPr>
          <p:cNvPr id="153604" name="Slide Number Placeholder 3"/>
          <p:cNvSpPr>
            <a:spLocks noGrp="1"/>
          </p:cNvSpPr>
          <p:nvPr>
            <p:ph type="sldNum" sz="quarter" idx="5"/>
          </p:nvPr>
        </p:nvSpPr>
        <p:spPr>
          <a:noFill/>
        </p:spPr>
        <p:txBody>
          <a:bodyPr/>
          <a:lstStyle/>
          <a:p>
            <a:fld id="{94FB40BD-1081-414D-9DFC-DDBF584C8E4A}" type="slidenum">
              <a:rPr lang="en-US" altLang="en-US"/>
              <a:pPr/>
              <a:t>45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A03CE5EF-0E18-42FA-ABCB-8A8F6CB49B5E}" type="slidenum">
              <a:rPr lang="en-IN" smtClean="0"/>
              <a:pPr/>
              <a:t>5</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endParaRPr lang="en-IN" smtClean="0"/>
          </a:p>
        </p:txBody>
      </p:sp>
      <p:sp>
        <p:nvSpPr>
          <p:cNvPr id="161796" name="Slide Number Placeholder 3"/>
          <p:cNvSpPr>
            <a:spLocks noGrp="1"/>
          </p:cNvSpPr>
          <p:nvPr>
            <p:ph type="sldNum" sz="quarter" idx="5"/>
          </p:nvPr>
        </p:nvSpPr>
        <p:spPr>
          <a:noFill/>
        </p:spPr>
        <p:txBody>
          <a:bodyPr/>
          <a:lstStyle/>
          <a:p>
            <a:fld id="{37631A25-6389-4535-819A-8B8F5FF08E7D}" type="slidenum">
              <a:rPr lang="en-IN"/>
              <a:pPr/>
              <a:t>46</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0C320AB7-DB28-4678-9FD3-10A4F9803622}" type="slidenum">
              <a:rPr lang="en-US"/>
              <a:pPr/>
              <a:t>48</a:t>
            </a:fld>
            <a:endParaRPr lang="en-US"/>
          </a:p>
        </p:txBody>
      </p:sp>
      <p:sp>
        <p:nvSpPr>
          <p:cNvPr id="37891" name="Rectangle 2"/>
          <p:cNvSpPr>
            <a:spLocks noGrp="1" noRot="1" noChangeAspect="1" noChangeArrowheads="1" noTextEdit="1"/>
          </p:cNvSpPr>
          <p:nvPr>
            <p:ph type="sldImg"/>
          </p:nvPr>
        </p:nvSpPr>
        <p:spPr>
          <a:ln cap="flat"/>
        </p:spPr>
      </p:sp>
      <p:sp>
        <p:nvSpPr>
          <p:cNvPr id="378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IN" altLang="en-US" smtClean="0"/>
          </a:p>
        </p:txBody>
      </p:sp>
      <p:sp>
        <p:nvSpPr>
          <p:cNvPr id="31748" name="Slide Number Placeholder 3"/>
          <p:cNvSpPr>
            <a:spLocks noGrp="1"/>
          </p:cNvSpPr>
          <p:nvPr>
            <p:ph type="sldNum" sz="quarter" idx="5"/>
          </p:nvPr>
        </p:nvSpPr>
        <p:spPr>
          <a:noFill/>
        </p:spPr>
        <p:txBody>
          <a:bodyPr/>
          <a:lstStyle/>
          <a:p>
            <a:fld id="{82500663-50E4-4C82-A4E7-4354D2B3C252}" type="slidenum">
              <a:rPr lang="en-US" altLang="en-US"/>
              <a:pPr/>
              <a:t>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IN" altLang="en-US" smtClean="0"/>
          </a:p>
        </p:txBody>
      </p:sp>
      <p:sp>
        <p:nvSpPr>
          <p:cNvPr id="35844" name="Slide Number Placeholder 3"/>
          <p:cNvSpPr>
            <a:spLocks noGrp="1"/>
          </p:cNvSpPr>
          <p:nvPr>
            <p:ph type="sldNum" sz="quarter" idx="5"/>
          </p:nvPr>
        </p:nvSpPr>
        <p:spPr>
          <a:noFill/>
        </p:spPr>
        <p:txBody>
          <a:bodyPr/>
          <a:lstStyle/>
          <a:p>
            <a:fld id="{9E865210-ACF3-4179-8B83-A60FAC91AEE0}" type="slidenum">
              <a:rPr lang="en-US" altLang="en-US"/>
              <a:pPr/>
              <a:t>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altLang="en-US" smtClean="0"/>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D6E820-B749-4250-8890-09CAE055A5F6}" type="slidenum">
              <a:rPr lang="en-US" altLang="en-US" smtClean="0"/>
              <a:pPr>
                <a:spcBef>
                  <a:spcPct val="0"/>
                </a:spcBef>
              </a:pPr>
              <a:t>12</a:t>
            </a:fld>
            <a:endParaRPr lang="en-US" altLang="en-US" smtClean="0"/>
          </a:p>
        </p:txBody>
      </p:sp>
    </p:spTree>
    <p:extLst>
      <p:ext uri="{BB962C8B-B14F-4D97-AF65-F5344CB8AC3E}">
        <p14:creationId xmlns:p14="http://schemas.microsoft.com/office/powerpoint/2010/main" xmlns="" val="94821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alt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3F5C1A-0499-4978-9FD2-28896F64ADD4}" type="slidenum">
              <a:rPr lang="en-IN" altLang="en-US" sz="1200" smtClean="0"/>
              <a:pPr/>
              <a:t>24</a:t>
            </a:fld>
            <a:endParaRPr lang="en-IN" altLang="en-US" sz="1200" smtClean="0"/>
          </a:p>
        </p:txBody>
      </p:sp>
    </p:spTree>
    <p:extLst>
      <p:ext uri="{BB962C8B-B14F-4D97-AF65-F5344CB8AC3E}">
        <p14:creationId xmlns:p14="http://schemas.microsoft.com/office/powerpoint/2010/main" xmlns="" val="157267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41F5C20E-B018-4843-9CE9-9EAE08639FBE}" type="slidenum">
              <a:rPr lang="en-US" smtClean="0"/>
              <a:pPr/>
              <a:t>25</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3D560E4-3C49-44FE-977A-38F9FEE879BB}" type="slidenum">
              <a:rPr lang="en-US" smtClean="0"/>
              <a:pPr/>
              <a:t>26</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94114C0A-496D-4808-9A6A-0C39EB637A78}" type="slidenum">
              <a:rPr lang="en-US" smtClean="0"/>
              <a:pPr/>
              <a:t>27</a:t>
            </a:fld>
            <a:endParaRPr lang="en-US"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Title 5"/>
          <p:cNvSpPr>
            <a:spLocks noGrp="1"/>
          </p:cNvSpPr>
          <p:nvPr>
            <p:ph type="title"/>
          </p:nvPr>
        </p:nvSpPr>
        <p:spPr>
          <a:xfrm>
            <a:off x="304800" y="533400"/>
            <a:ext cx="8397875" cy="6858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58BE8ED-3989-43E7-A97A-26E55D4F0795}" type="datetime1">
              <a:rPr lang="en-US"/>
              <a:pPr/>
              <a:t>10/1/2019</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Computer Networks</a:t>
            </a:r>
          </a:p>
        </p:txBody>
      </p:sp>
      <p:sp>
        <p:nvSpPr>
          <p:cNvPr id="5" name="Slide Number Placeholder 5"/>
          <p:cNvSpPr>
            <a:spLocks noGrp="1"/>
          </p:cNvSpPr>
          <p:nvPr>
            <p:ph type="sldNum" sz="quarter" idx="12"/>
          </p:nvPr>
        </p:nvSpPr>
        <p:spPr>
          <a:xfrm>
            <a:off x="3505200" y="6381750"/>
            <a:ext cx="2133600" cy="476250"/>
          </a:xfrm>
          <a:prstGeom prst="rect">
            <a:avLst/>
          </a:prstGeom>
        </p:spPr>
        <p:txBody>
          <a:bodyPr/>
          <a:lstStyle>
            <a:lvl1pPr>
              <a:defRPr/>
            </a:lvl1pPr>
          </a:lstStyle>
          <a:p>
            <a:fld id="{093137E5-808E-454D-8EB0-C6E0E8C47347}"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36.jpeg"/><Relationship Id="rId4"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9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8.vml"/><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9.vml"/><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0.vml"/><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40.png"/><Relationship Id="rId4"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380997" y="1995488"/>
            <a:ext cx="4262705" cy="2308324"/>
          </a:xfrm>
          <a:prstGeom prst="rect">
            <a:avLst/>
          </a:prstGeom>
          <a:noFill/>
          <a:ln w="9525">
            <a:noFill/>
            <a:miter lim="800000"/>
            <a:headEnd/>
            <a:tailEnd/>
          </a:ln>
          <a:effectLst/>
        </p:spPr>
        <p:txBody>
          <a:bodyPr wrap="none">
            <a:spAutoFit/>
          </a:bodyPr>
          <a:lstStyle/>
          <a:p>
            <a:pPr algn="ctr"/>
            <a:r>
              <a:rPr lang="en-US" sz="7200" b="1" i="1" dirty="0" smtClean="0">
                <a:solidFill>
                  <a:srgbClr val="FF0066"/>
                </a:solidFill>
              </a:rPr>
              <a:t>Review </a:t>
            </a:r>
          </a:p>
          <a:p>
            <a:pPr algn="ctr"/>
            <a:r>
              <a:rPr lang="en-US" sz="7200" b="1" i="1" dirty="0" smtClean="0">
                <a:solidFill>
                  <a:srgbClr val="FF0066"/>
                </a:solidFill>
              </a:rPr>
              <a:t>OSI L2/L3</a:t>
            </a:r>
            <a:endParaRPr lang="en-US" sz="7200" b="1" i="1" dirty="0">
              <a:solidFill>
                <a:srgbClr val="FF00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chemeClr val="accent2"/>
                </a:solidFill>
              </a:rPr>
              <a:t>IP Packet Header</a:t>
            </a:r>
          </a:p>
        </p:txBody>
      </p:sp>
      <p:grpSp>
        <p:nvGrpSpPr>
          <p:cNvPr id="2" name="Group 3"/>
          <p:cNvGrpSpPr>
            <a:grpSpLocks/>
          </p:cNvGrpSpPr>
          <p:nvPr/>
        </p:nvGrpSpPr>
        <p:grpSpPr bwMode="auto">
          <a:xfrm>
            <a:off x="1192213" y="1468438"/>
            <a:ext cx="6535737" cy="3362325"/>
            <a:chOff x="751" y="1081"/>
            <a:chExt cx="4117" cy="2118"/>
          </a:xfrm>
        </p:grpSpPr>
        <p:sp>
          <p:nvSpPr>
            <p:cNvPr id="21509" name="Rectangle 4"/>
            <p:cNvSpPr>
              <a:spLocks noChangeArrowheads="1"/>
            </p:cNvSpPr>
            <p:nvPr/>
          </p:nvSpPr>
          <p:spPr bwMode="auto">
            <a:xfrm>
              <a:off x="849" y="1355"/>
              <a:ext cx="3351"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Version      IHL      Type of Service                          Total Length</a:t>
              </a:r>
              <a:endParaRPr lang="en-US" sz="2800"/>
            </a:p>
          </p:txBody>
        </p:sp>
        <p:sp>
          <p:nvSpPr>
            <p:cNvPr id="21510" name="Rectangle 5"/>
            <p:cNvSpPr>
              <a:spLocks noChangeArrowheads="1"/>
            </p:cNvSpPr>
            <p:nvPr/>
          </p:nvSpPr>
          <p:spPr bwMode="auto">
            <a:xfrm>
              <a:off x="1406" y="1651"/>
              <a:ext cx="302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Identification                        Flags            Fragment Offset</a:t>
              </a:r>
              <a:endParaRPr lang="en-US" sz="2800"/>
            </a:p>
          </p:txBody>
        </p:sp>
        <p:sp>
          <p:nvSpPr>
            <p:cNvPr id="21511" name="Rectangle 6"/>
            <p:cNvSpPr>
              <a:spLocks noChangeArrowheads="1"/>
            </p:cNvSpPr>
            <p:nvPr/>
          </p:nvSpPr>
          <p:spPr bwMode="auto">
            <a:xfrm>
              <a:off x="754" y="1230"/>
              <a:ext cx="4110" cy="1969"/>
            </a:xfrm>
            <a:prstGeom prst="rect">
              <a:avLst/>
            </a:prstGeom>
            <a:noFill/>
            <a:ln w="11113">
              <a:solidFill>
                <a:srgbClr val="000000"/>
              </a:solidFill>
              <a:miter lim="800000"/>
              <a:headEnd/>
              <a:tailEnd/>
            </a:ln>
          </p:spPr>
          <p:txBody>
            <a:bodyPr/>
            <a:lstStyle/>
            <a:p>
              <a:endParaRPr lang="en-US"/>
            </a:p>
          </p:txBody>
        </p:sp>
        <p:sp>
          <p:nvSpPr>
            <p:cNvPr id="21512" name="Line 7"/>
            <p:cNvSpPr>
              <a:spLocks noChangeShapeType="1"/>
            </p:cNvSpPr>
            <p:nvPr/>
          </p:nvSpPr>
          <p:spPr bwMode="auto">
            <a:xfrm flipV="1">
              <a:off x="751" y="1546"/>
              <a:ext cx="4117" cy="6"/>
            </a:xfrm>
            <a:prstGeom prst="line">
              <a:avLst/>
            </a:prstGeom>
            <a:noFill/>
            <a:ln w="11113">
              <a:solidFill>
                <a:srgbClr val="000000"/>
              </a:solidFill>
              <a:round/>
              <a:headEnd/>
              <a:tailEnd/>
            </a:ln>
          </p:spPr>
          <p:txBody>
            <a:bodyPr/>
            <a:lstStyle/>
            <a:p>
              <a:endParaRPr lang="en-US"/>
            </a:p>
          </p:txBody>
        </p:sp>
        <p:sp>
          <p:nvSpPr>
            <p:cNvPr id="21513" name="Line 8"/>
            <p:cNvSpPr>
              <a:spLocks noChangeShapeType="1"/>
            </p:cNvSpPr>
            <p:nvPr/>
          </p:nvSpPr>
          <p:spPr bwMode="auto">
            <a:xfrm>
              <a:off x="762" y="1852"/>
              <a:ext cx="4106" cy="1"/>
            </a:xfrm>
            <a:prstGeom prst="line">
              <a:avLst/>
            </a:prstGeom>
            <a:noFill/>
            <a:ln w="11113">
              <a:solidFill>
                <a:srgbClr val="000000"/>
              </a:solidFill>
              <a:round/>
              <a:headEnd/>
              <a:tailEnd/>
            </a:ln>
          </p:spPr>
          <p:txBody>
            <a:bodyPr/>
            <a:lstStyle/>
            <a:p>
              <a:endParaRPr lang="en-US"/>
            </a:p>
          </p:txBody>
        </p:sp>
        <p:sp>
          <p:nvSpPr>
            <p:cNvPr id="21514" name="Line 9"/>
            <p:cNvSpPr>
              <a:spLocks noChangeShapeType="1"/>
            </p:cNvSpPr>
            <p:nvPr/>
          </p:nvSpPr>
          <p:spPr bwMode="auto">
            <a:xfrm>
              <a:off x="751" y="2181"/>
              <a:ext cx="4117" cy="1"/>
            </a:xfrm>
            <a:prstGeom prst="line">
              <a:avLst/>
            </a:prstGeom>
            <a:noFill/>
            <a:ln w="11113">
              <a:solidFill>
                <a:srgbClr val="000000"/>
              </a:solidFill>
              <a:round/>
              <a:headEnd/>
              <a:tailEnd/>
            </a:ln>
          </p:spPr>
          <p:txBody>
            <a:bodyPr/>
            <a:lstStyle/>
            <a:p>
              <a:endParaRPr lang="en-US"/>
            </a:p>
          </p:txBody>
        </p:sp>
        <p:sp>
          <p:nvSpPr>
            <p:cNvPr id="21515" name="Line 10"/>
            <p:cNvSpPr>
              <a:spLocks noChangeShapeType="1"/>
            </p:cNvSpPr>
            <p:nvPr/>
          </p:nvSpPr>
          <p:spPr bwMode="auto">
            <a:xfrm>
              <a:off x="762" y="2510"/>
              <a:ext cx="4106" cy="1"/>
            </a:xfrm>
            <a:prstGeom prst="line">
              <a:avLst/>
            </a:prstGeom>
            <a:noFill/>
            <a:ln w="11113">
              <a:solidFill>
                <a:srgbClr val="000000"/>
              </a:solidFill>
              <a:round/>
              <a:headEnd/>
              <a:tailEnd/>
            </a:ln>
          </p:spPr>
          <p:txBody>
            <a:bodyPr/>
            <a:lstStyle/>
            <a:p>
              <a:endParaRPr lang="en-US"/>
            </a:p>
          </p:txBody>
        </p:sp>
        <p:sp>
          <p:nvSpPr>
            <p:cNvPr id="21516" name="Line 11"/>
            <p:cNvSpPr>
              <a:spLocks noChangeShapeType="1"/>
            </p:cNvSpPr>
            <p:nvPr/>
          </p:nvSpPr>
          <p:spPr bwMode="auto">
            <a:xfrm>
              <a:off x="751" y="2861"/>
              <a:ext cx="4117" cy="1"/>
            </a:xfrm>
            <a:prstGeom prst="line">
              <a:avLst/>
            </a:prstGeom>
            <a:noFill/>
            <a:ln w="11113">
              <a:solidFill>
                <a:srgbClr val="000000"/>
              </a:solidFill>
              <a:round/>
              <a:headEnd/>
              <a:tailEnd/>
            </a:ln>
          </p:spPr>
          <p:txBody>
            <a:bodyPr/>
            <a:lstStyle/>
            <a:p>
              <a:endParaRPr lang="en-US"/>
            </a:p>
          </p:txBody>
        </p:sp>
        <p:sp>
          <p:nvSpPr>
            <p:cNvPr id="21517" name="Line 12"/>
            <p:cNvSpPr>
              <a:spLocks noChangeShapeType="1"/>
            </p:cNvSpPr>
            <p:nvPr/>
          </p:nvSpPr>
          <p:spPr bwMode="auto">
            <a:xfrm flipV="1">
              <a:off x="2803" y="1227"/>
              <a:ext cx="1" cy="956"/>
            </a:xfrm>
            <a:prstGeom prst="line">
              <a:avLst/>
            </a:prstGeom>
            <a:noFill/>
            <a:ln w="11113">
              <a:solidFill>
                <a:srgbClr val="000000"/>
              </a:solidFill>
              <a:round/>
              <a:headEnd/>
              <a:tailEnd/>
            </a:ln>
          </p:spPr>
          <p:txBody>
            <a:bodyPr/>
            <a:lstStyle/>
            <a:p>
              <a:endParaRPr lang="en-US"/>
            </a:p>
          </p:txBody>
        </p:sp>
        <p:sp>
          <p:nvSpPr>
            <p:cNvPr id="21518" name="Line 13"/>
            <p:cNvSpPr>
              <a:spLocks noChangeShapeType="1"/>
            </p:cNvSpPr>
            <p:nvPr/>
          </p:nvSpPr>
          <p:spPr bwMode="auto">
            <a:xfrm flipV="1">
              <a:off x="1777" y="1852"/>
              <a:ext cx="1" cy="331"/>
            </a:xfrm>
            <a:prstGeom prst="line">
              <a:avLst/>
            </a:prstGeom>
            <a:noFill/>
            <a:ln w="11113">
              <a:solidFill>
                <a:srgbClr val="000000"/>
              </a:solidFill>
              <a:round/>
              <a:headEnd/>
              <a:tailEnd/>
            </a:ln>
          </p:spPr>
          <p:txBody>
            <a:bodyPr/>
            <a:lstStyle/>
            <a:p>
              <a:endParaRPr lang="en-US"/>
            </a:p>
          </p:txBody>
        </p:sp>
        <p:sp>
          <p:nvSpPr>
            <p:cNvPr id="21519" name="Line 14"/>
            <p:cNvSpPr>
              <a:spLocks noChangeShapeType="1"/>
            </p:cNvSpPr>
            <p:nvPr/>
          </p:nvSpPr>
          <p:spPr bwMode="auto">
            <a:xfrm flipV="1">
              <a:off x="1777" y="1227"/>
              <a:ext cx="1" cy="320"/>
            </a:xfrm>
            <a:prstGeom prst="line">
              <a:avLst/>
            </a:prstGeom>
            <a:noFill/>
            <a:ln w="11113">
              <a:solidFill>
                <a:srgbClr val="000000"/>
              </a:solidFill>
              <a:round/>
              <a:headEnd/>
              <a:tailEnd/>
            </a:ln>
          </p:spPr>
          <p:txBody>
            <a:bodyPr/>
            <a:lstStyle/>
            <a:p>
              <a:endParaRPr lang="en-US"/>
            </a:p>
          </p:txBody>
        </p:sp>
        <p:sp>
          <p:nvSpPr>
            <p:cNvPr id="21520" name="Line 15"/>
            <p:cNvSpPr>
              <a:spLocks noChangeShapeType="1"/>
            </p:cNvSpPr>
            <p:nvPr/>
          </p:nvSpPr>
          <p:spPr bwMode="auto">
            <a:xfrm flipH="1" flipV="1">
              <a:off x="1265" y="1227"/>
              <a:ext cx="7" cy="320"/>
            </a:xfrm>
            <a:prstGeom prst="line">
              <a:avLst/>
            </a:prstGeom>
            <a:noFill/>
            <a:ln w="11113">
              <a:solidFill>
                <a:srgbClr val="000000"/>
              </a:solidFill>
              <a:round/>
              <a:headEnd/>
              <a:tailEnd/>
            </a:ln>
          </p:spPr>
          <p:txBody>
            <a:bodyPr/>
            <a:lstStyle/>
            <a:p>
              <a:endParaRPr lang="en-US"/>
            </a:p>
          </p:txBody>
        </p:sp>
        <p:sp>
          <p:nvSpPr>
            <p:cNvPr id="21521" name="Line 16"/>
            <p:cNvSpPr>
              <a:spLocks noChangeShapeType="1"/>
            </p:cNvSpPr>
            <p:nvPr/>
          </p:nvSpPr>
          <p:spPr bwMode="auto">
            <a:xfrm flipV="1">
              <a:off x="3207" y="1545"/>
              <a:ext cx="1" cy="309"/>
            </a:xfrm>
            <a:prstGeom prst="line">
              <a:avLst/>
            </a:prstGeom>
            <a:noFill/>
            <a:ln w="11113">
              <a:solidFill>
                <a:srgbClr val="000000"/>
              </a:solidFill>
              <a:round/>
              <a:headEnd/>
              <a:tailEnd/>
            </a:ln>
          </p:spPr>
          <p:txBody>
            <a:bodyPr/>
            <a:lstStyle/>
            <a:p>
              <a:endParaRPr lang="en-US"/>
            </a:p>
          </p:txBody>
        </p:sp>
        <p:sp>
          <p:nvSpPr>
            <p:cNvPr id="21522" name="Rectangle 17"/>
            <p:cNvSpPr>
              <a:spLocks noChangeArrowheads="1"/>
            </p:cNvSpPr>
            <p:nvPr/>
          </p:nvSpPr>
          <p:spPr bwMode="auto">
            <a:xfrm>
              <a:off x="926" y="1959"/>
              <a:ext cx="3411"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Time to Live              Protocol                          Header Checksum</a:t>
              </a:r>
              <a:endParaRPr lang="en-US" sz="2800"/>
            </a:p>
          </p:txBody>
        </p:sp>
        <p:sp>
          <p:nvSpPr>
            <p:cNvPr id="21523" name="Rectangle 18"/>
            <p:cNvSpPr>
              <a:spLocks noChangeArrowheads="1"/>
            </p:cNvSpPr>
            <p:nvPr/>
          </p:nvSpPr>
          <p:spPr bwMode="auto">
            <a:xfrm>
              <a:off x="2378" y="2299"/>
              <a:ext cx="1001"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Source IP Address</a:t>
              </a:r>
              <a:endParaRPr lang="en-US" sz="2800"/>
            </a:p>
          </p:txBody>
        </p:sp>
        <p:sp>
          <p:nvSpPr>
            <p:cNvPr id="21524" name="Rectangle 19"/>
            <p:cNvSpPr>
              <a:spLocks noChangeArrowheads="1"/>
            </p:cNvSpPr>
            <p:nvPr/>
          </p:nvSpPr>
          <p:spPr bwMode="auto">
            <a:xfrm>
              <a:off x="2290" y="2639"/>
              <a:ext cx="1222"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Destination IP Address</a:t>
              </a:r>
              <a:endParaRPr lang="en-US" sz="2800"/>
            </a:p>
          </p:txBody>
        </p:sp>
        <p:sp>
          <p:nvSpPr>
            <p:cNvPr id="21525" name="Line 20"/>
            <p:cNvSpPr>
              <a:spLocks noChangeShapeType="1"/>
            </p:cNvSpPr>
            <p:nvPr/>
          </p:nvSpPr>
          <p:spPr bwMode="auto">
            <a:xfrm flipV="1">
              <a:off x="3840" y="2861"/>
              <a:ext cx="1" cy="331"/>
            </a:xfrm>
            <a:prstGeom prst="line">
              <a:avLst/>
            </a:prstGeom>
            <a:noFill/>
            <a:ln w="11113">
              <a:solidFill>
                <a:srgbClr val="000000"/>
              </a:solidFill>
              <a:round/>
              <a:headEnd/>
              <a:tailEnd/>
            </a:ln>
          </p:spPr>
          <p:txBody>
            <a:bodyPr/>
            <a:lstStyle/>
            <a:p>
              <a:endParaRPr lang="en-US"/>
            </a:p>
          </p:txBody>
        </p:sp>
        <p:sp>
          <p:nvSpPr>
            <p:cNvPr id="21526" name="Rectangle 21"/>
            <p:cNvSpPr>
              <a:spLocks noChangeArrowheads="1"/>
            </p:cNvSpPr>
            <p:nvPr/>
          </p:nvSpPr>
          <p:spPr bwMode="auto">
            <a:xfrm>
              <a:off x="2072" y="2990"/>
              <a:ext cx="2506"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Options                                                  Padding</a:t>
              </a:r>
              <a:endParaRPr lang="en-US" sz="2800"/>
            </a:p>
          </p:txBody>
        </p:sp>
        <p:sp>
          <p:nvSpPr>
            <p:cNvPr id="21527" name="Rectangle 22"/>
            <p:cNvSpPr>
              <a:spLocks noChangeArrowheads="1"/>
            </p:cNvSpPr>
            <p:nvPr/>
          </p:nvSpPr>
          <p:spPr bwMode="auto">
            <a:xfrm>
              <a:off x="773" y="1081"/>
              <a:ext cx="40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0               4               8                                16        19                 24                           31</a:t>
              </a:r>
              <a:endParaRPr lang="en-US" sz="2800"/>
            </a:p>
          </p:txBody>
        </p:sp>
      </p:grpSp>
      <p:sp>
        <p:nvSpPr>
          <p:cNvPr id="21508" name="Text Box 23"/>
          <p:cNvSpPr txBox="1">
            <a:spLocks noChangeArrowheads="1"/>
          </p:cNvSpPr>
          <p:nvPr/>
        </p:nvSpPr>
        <p:spPr bwMode="auto">
          <a:xfrm>
            <a:off x="241300" y="4956175"/>
            <a:ext cx="8686800" cy="1741488"/>
          </a:xfrm>
          <a:prstGeom prst="rect">
            <a:avLst/>
          </a:prstGeom>
          <a:noFill/>
          <a:ln w="12700">
            <a:noFill/>
            <a:miter lim="800000"/>
            <a:headEnd/>
            <a:tailEnd/>
          </a:ln>
        </p:spPr>
        <p:txBody>
          <a:bodyPr>
            <a:spAutoFit/>
          </a:bodyPr>
          <a:lstStyle/>
          <a:p>
            <a:pPr eaLnBrk="0" hangingPunct="0">
              <a:spcBef>
                <a:spcPct val="50000"/>
              </a:spcBef>
            </a:pPr>
            <a:r>
              <a:rPr lang="en-US" sz="1800" b="1">
                <a:solidFill>
                  <a:srgbClr val="A31515"/>
                </a:solidFill>
                <a:latin typeface="Arial" charset="0"/>
                <a:cs typeface="Times New Roman" pitchFamily="18" charset="0"/>
              </a:rPr>
              <a:t>Version:</a:t>
            </a:r>
            <a:r>
              <a:rPr lang="en-US" sz="1800">
                <a:solidFill>
                  <a:srgbClr val="A31515"/>
                </a:solidFill>
                <a:latin typeface="Arial" charset="0"/>
                <a:cs typeface="Times New Roman" pitchFamily="18" charset="0"/>
              </a:rPr>
              <a:t> current IP version is 4.</a:t>
            </a:r>
          </a:p>
          <a:p>
            <a:pPr eaLnBrk="0" hangingPunct="0">
              <a:spcBef>
                <a:spcPct val="50000"/>
              </a:spcBef>
            </a:pPr>
            <a:r>
              <a:rPr lang="en-US" sz="1800" b="1">
                <a:solidFill>
                  <a:srgbClr val="A31515"/>
                </a:solidFill>
                <a:latin typeface="Arial" charset="0"/>
                <a:cs typeface="Times New Roman" pitchFamily="18" charset="0"/>
              </a:rPr>
              <a:t>Internet header length (IHL):</a:t>
            </a:r>
            <a:r>
              <a:rPr lang="en-US" sz="1800">
                <a:solidFill>
                  <a:srgbClr val="A31515"/>
                </a:solidFill>
                <a:latin typeface="Arial" charset="0"/>
                <a:cs typeface="Times New Roman" pitchFamily="18" charset="0"/>
              </a:rPr>
              <a:t> length of the header in 32-bit words.</a:t>
            </a:r>
          </a:p>
          <a:p>
            <a:pPr eaLnBrk="0" hangingPunct="0">
              <a:spcBef>
                <a:spcPct val="50000"/>
              </a:spcBef>
            </a:pPr>
            <a:r>
              <a:rPr lang="en-US" sz="1800" b="1">
                <a:solidFill>
                  <a:srgbClr val="A31515"/>
                </a:solidFill>
                <a:latin typeface="Arial" charset="0"/>
                <a:cs typeface="Times New Roman" pitchFamily="18" charset="0"/>
              </a:rPr>
              <a:t>Type of service (TOS):</a:t>
            </a:r>
            <a:r>
              <a:rPr lang="en-US" sz="1800">
                <a:solidFill>
                  <a:srgbClr val="A31515"/>
                </a:solidFill>
                <a:latin typeface="Arial" charset="0"/>
                <a:cs typeface="Times New Roman" pitchFamily="18" charset="0"/>
              </a:rPr>
              <a:t> traditionally priority of packet at each router. Recent Differentiated Services redefines TOS field to include other services besides best effort.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725470"/>
          </a:xfrm>
        </p:spPr>
        <p:txBody>
          <a:bodyPr/>
          <a:lstStyle/>
          <a:p>
            <a:r>
              <a:rPr lang="en-US" sz="3600" dirty="0"/>
              <a:t>ISAKMP</a:t>
            </a:r>
          </a:p>
        </p:txBody>
      </p:sp>
      <p:graphicFrame>
        <p:nvGraphicFramePr>
          <p:cNvPr id="58372" name="Object 4"/>
          <p:cNvGraphicFramePr>
            <a:graphicFrameLocks noChangeAspect="1"/>
          </p:cNvGraphicFramePr>
          <p:nvPr/>
        </p:nvGraphicFramePr>
        <p:xfrm>
          <a:off x="1862138" y="1209667"/>
          <a:ext cx="5419725" cy="1076325"/>
        </p:xfrm>
        <a:graphic>
          <a:graphicData uri="http://schemas.openxmlformats.org/presentationml/2006/ole">
            <p:oleObj spid="_x0000_s159746" name="Bitmap Image" r:id="rId3" imgW="5420482" imgH="1076475" progId="PBrush">
              <p:embed/>
            </p:oleObj>
          </a:graphicData>
        </a:graphic>
      </p:graphicFrame>
      <p:sp>
        <p:nvSpPr>
          <p:cNvPr id="58373" name="Text Box 5"/>
          <p:cNvSpPr txBox="1">
            <a:spLocks noChangeArrowheads="1"/>
          </p:cNvSpPr>
          <p:nvPr/>
        </p:nvSpPr>
        <p:spPr bwMode="auto">
          <a:xfrm>
            <a:off x="2786050" y="2214554"/>
            <a:ext cx="3571900" cy="457200"/>
          </a:xfrm>
          <a:prstGeom prst="rect">
            <a:avLst/>
          </a:prstGeom>
          <a:noFill/>
          <a:ln w="9525">
            <a:noFill/>
            <a:miter lim="800000"/>
            <a:headEnd/>
            <a:tailEnd/>
          </a:ln>
          <a:effectLst/>
        </p:spPr>
        <p:txBody>
          <a:bodyPr wrap="square">
            <a:spAutoFit/>
          </a:bodyPr>
          <a:lstStyle/>
          <a:p>
            <a:pPr>
              <a:spcBef>
                <a:spcPct val="50000"/>
              </a:spcBef>
            </a:pPr>
            <a:r>
              <a:rPr lang="en-US" sz="2400" dirty="0"/>
              <a:t>Generic Payload </a:t>
            </a:r>
            <a:r>
              <a:rPr lang="en-US" sz="2400" dirty="0" smtClean="0"/>
              <a:t>Header</a:t>
            </a:r>
            <a:endParaRPr lang="en-US" sz="2400" dirty="0"/>
          </a:p>
        </p:txBody>
      </p:sp>
      <p:sp>
        <p:nvSpPr>
          <p:cNvPr id="58374" name="Text Box 6"/>
          <p:cNvSpPr txBox="1">
            <a:spLocks noChangeArrowheads="1"/>
          </p:cNvSpPr>
          <p:nvPr/>
        </p:nvSpPr>
        <p:spPr bwMode="auto">
          <a:xfrm>
            <a:off x="609600" y="3429000"/>
            <a:ext cx="7924800" cy="519113"/>
          </a:xfrm>
          <a:prstGeom prst="rect">
            <a:avLst/>
          </a:prstGeom>
          <a:noFill/>
          <a:ln w="9525">
            <a:noFill/>
            <a:miter lim="800000"/>
            <a:headEnd/>
            <a:tailEnd/>
          </a:ln>
          <a:effectLst/>
        </p:spPr>
        <p:txBody>
          <a:bodyPr>
            <a:spAutoFit/>
          </a:bodyPr>
          <a:lstStyle/>
          <a:p>
            <a:pPr>
              <a:spcBef>
                <a:spcPct val="50000"/>
              </a:spcBef>
            </a:pPr>
            <a:endParaRPr lang="en-US"/>
          </a:p>
        </p:txBody>
      </p:sp>
      <p:sp>
        <p:nvSpPr>
          <p:cNvPr id="58375" name="Text Box 7"/>
          <p:cNvSpPr txBox="1">
            <a:spLocks noChangeArrowheads="1"/>
          </p:cNvSpPr>
          <p:nvPr/>
        </p:nvSpPr>
        <p:spPr bwMode="auto">
          <a:xfrm>
            <a:off x="500034" y="2857496"/>
            <a:ext cx="8229600" cy="3477875"/>
          </a:xfrm>
          <a:prstGeom prst="rect">
            <a:avLst/>
          </a:prstGeom>
          <a:noFill/>
          <a:ln w="9525">
            <a:noFill/>
            <a:miter lim="800000"/>
            <a:headEnd/>
            <a:tailEnd/>
          </a:ln>
          <a:effectLst/>
        </p:spPr>
        <p:txBody>
          <a:bodyPr wrap="square">
            <a:spAutoFit/>
          </a:bodyPr>
          <a:lstStyle/>
          <a:p>
            <a:pPr marL="268288" indent="-268288" algn="just">
              <a:spcBef>
                <a:spcPts val="0"/>
              </a:spcBef>
              <a:buFontTx/>
              <a:buChar char="•"/>
            </a:pPr>
            <a:r>
              <a:rPr lang="en-US" dirty="0"/>
              <a:t>The initiator cookie field  is cookie that initiated the SA process.</a:t>
            </a:r>
          </a:p>
          <a:p>
            <a:pPr marL="268288" indent="-268288" algn="just">
              <a:spcBef>
                <a:spcPts val="0"/>
              </a:spcBef>
              <a:buFontTx/>
              <a:buChar char="•"/>
            </a:pPr>
            <a:r>
              <a:rPr lang="en-US" dirty="0"/>
              <a:t>The responder cookie field contains the cookie of the responding identity.</a:t>
            </a:r>
          </a:p>
          <a:p>
            <a:pPr lvl="1" algn="just">
              <a:spcBef>
                <a:spcPts val="0"/>
              </a:spcBef>
              <a:buFont typeface="Wingdings" pitchFamily="2" charset="2"/>
              <a:buChar char="ü"/>
            </a:pPr>
            <a:r>
              <a:rPr lang="en-US" dirty="0"/>
              <a:t> </a:t>
            </a:r>
            <a:r>
              <a:rPr lang="en-US" sz="2000" dirty="0"/>
              <a:t>A "cookie" or anti-clogging token (ACT) is aimed at protecting the computing resources from attack without spending excessive CPU resources to determine its </a:t>
            </a:r>
            <a:r>
              <a:rPr lang="en-US" sz="2000" dirty="0" smtClean="0"/>
              <a:t>authenticity.</a:t>
            </a:r>
          </a:p>
          <a:p>
            <a:pPr lvl="1" algn="just">
              <a:spcBef>
                <a:spcPts val="0"/>
              </a:spcBef>
              <a:buFont typeface="Wingdings" pitchFamily="2" charset="2"/>
              <a:buChar char="ü"/>
            </a:pPr>
            <a:r>
              <a:rPr lang="en-US" sz="2000" dirty="0" smtClean="0"/>
              <a:t>An </a:t>
            </a:r>
            <a:r>
              <a:rPr lang="en-US" sz="2000" dirty="0"/>
              <a:t>exchange prior to CPU-intensive public key operations can thwart some denial of service attempts (e.g. simple flooding with bogus IP source addresses). </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200" dirty="0"/>
              <a:t>ISAKMP</a:t>
            </a:r>
          </a:p>
        </p:txBody>
      </p:sp>
      <p:sp>
        <p:nvSpPr>
          <p:cNvPr id="59395" name="Rectangle 3"/>
          <p:cNvSpPr>
            <a:spLocks noGrp="1" noChangeArrowheads="1"/>
          </p:cNvSpPr>
          <p:nvPr>
            <p:ph type="body" idx="1"/>
          </p:nvPr>
        </p:nvSpPr>
        <p:spPr/>
        <p:txBody>
          <a:bodyPr/>
          <a:lstStyle/>
          <a:p>
            <a:pPr algn="just"/>
            <a:r>
              <a:rPr lang="en-US" sz="2400" dirty="0"/>
              <a:t>The major and minor version fields indicates the corresponding version of the ISAKMP in use.</a:t>
            </a:r>
          </a:p>
          <a:p>
            <a:pPr algn="just"/>
            <a:r>
              <a:rPr lang="en-US" sz="2400" dirty="0"/>
              <a:t>The conventional Payloads are:- </a:t>
            </a:r>
          </a:p>
          <a:p>
            <a:pPr algn="just">
              <a:buFont typeface="Wingdings" pitchFamily="2" charset="2"/>
              <a:buNone/>
            </a:pPr>
            <a:r>
              <a:rPr lang="en-US" sz="2400" dirty="0"/>
              <a:t>     Security Association (SA), Proposal (P), Transform (T), Key Exchange (KE), Identification (ID), Certificate (CERT), Certificate Request (CR), Hash (HASH), Signature (SIG), Nonce (NONCE), Notification (N), Delete (D).</a:t>
            </a:r>
          </a:p>
          <a:p>
            <a:pPr algn="just"/>
            <a:r>
              <a:rPr lang="en-US" sz="2400" dirty="0"/>
              <a:t>There are five types of exchanges</a:t>
            </a:r>
          </a:p>
          <a:p>
            <a:pPr algn="just">
              <a:buFont typeface="Wingdings" pitchFamily="2" charset="2"/>
              <a:buNone/>
            </a:pPr>
            <a:r>
              <a:rPr lang="en-US" sz="2400" dirty="0"/>
              <a:t>     Base, Identity Protection, Authentication Only, Aggressive and Informational.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6" name="Object 4"/>
          <p:cNvGraphicFramePr>
            <a:graphicFrameLocks noChangeAspect="1"/>
          </p:cNvGraphicFramePr>
          <p:nvPr/>
        </p:nvGraphicFramePr>
        <p:xfrm>
          <a:off x="2781300" y="1704975"/>
          <a:ext cx="5676900" cy="4543425"/>
        </p:xfrm>
        <a:graphic>
          <a:graphicData uri="http://schemas.openxmlformats.org/presentationml/2006/ole">
            <p:oleObj spid="_x0000_s161794" name="Bitmap Image" r:id="rId3" imgW="5676190" imgH="4544059" progId="PBrush">
              <p:embed/>
            </p:oleObj>
          </a:graphicData>
        </a:graphic>
      </p:graphicFrame>
      <p:sp>
        <p:nvSpPr>
          <p:cNvPr id="64514" name="Rectangle 2"/>
          <p:cNvSpPr>
            <a:spLocks noGrp="1" noChangeArrowheads="1"/>
          </p:cNvSpPr>
          <p:nvPr>
            <p:ph type="title"/>
          </p:nvPr>
        </p:nvSpPr>
        <p:spPr/>
        <p:txBody>
          <a:bodyPr/>
          <a:lstStyle/>
          <a:p>
            <a:r>
              <a:rPr lang="en-US" sz="2800"/>
              <a:t>IPSec Overview.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bwMode="auto">
          <a:xfrm>
            <a:off x="304800" y="914400"/>
            <a:ext cx="8534400" cy="5562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000" dirty="0" smtClean="0">
                <a:latin typeface="Arial" panose="020B0604020202020204" pitchFamily="34" charset="0"/>
                <a:cs typeface="Arial" panose="020B0604020202020204" pitchFamily="34" charset="0"/>
              </a:rPr>
              <a:t>8 bits to provide desired quality of service (</a:t>
            </a:r>
            <a:r>
              <a:rPr lang="en-US" altLang="en-US" sz="2000" dirty="0" err="1" smtClean="0">
                <a:latin typeface="Arial" panose="020B0604020202020204" pitchFamily="34" charset="0"/>
                <a:cs typeface="Arial" panose="020B0604020202020204" pitchFamily="34" charset="0"/>
              </a:rPr>
              <a:t>QoS</a:t>
            </a:r>
            <a:r>
              <a:rPr lang="en-US" altLang="en-US" sz="2000" dirty="0" smtClean="0">
                <a:latin typeface="Arial" panose="020B0604020202020204" pitchFamily="34" charset="0"/>
                <a:cs typeface="Arial" panose="020B0604020202020204" pitchFamily="34" charset="0"/>
              </a:rPr>
              <a:t>) to packets depending upon traffic type.</a:t>
            </a:r>
          </a:p>
          <a:p>
            <a:pPr algn="just"/>
            <a:r>
              <a:rPr lang="en-US" altLang="en-US" sz="2000" dirty="0" smtClean="0">
                <a:latin typeface="Arial" panose="020B0604020202020204" pitchFamily="34" charset="0"/>
                <a:cs typeface="Arial" panose="020B0604020202020204" pitchFamily="34" charset="0"/>
              </a:rPr>
              <a:t>Leftmost 6 bit are used a </a:t>
            </a:r>
            <a:r>
              <a:rPr lang="en-US" altLang="en-US" sz="2000" i="1" dirty="0" err="1" smtClean="0">
                <a:latin typeface="Arial" panose="020B0604020202020204" pitchFamily="34" charset="0"/>
                <a:cs typeface="Arial" panose="020B0604020202020204" pitchFamily="34" charset="0"/>
              </a:rPr>
              <a:t>codepoint</a:t>
            </a:r>
            <a:r>
              <a:rPr lang="en-US" altLang="en-US" sz="2000" i="1" dirty="0" smtClean="0">
                <a:latin typeface="Arial" panose="020B0604020202020204" pitchFamily="34" charset="0"/>
                <a:cs typeface="Arial" panose="020B0604020202020204" pitchFamily="34" charset="0"/>
              </a:rPr>
              <a:t> (DSCP) </a:t>
            </a:r>
            <a:r>
              <a:rPr lang="en-US" altLang="en-US" sz="2000" dirty="0" smtClean="0">
                <a:latin typeface="Arial" panose="020B0604020202020204" pitchFamily="34" charset="0"/>
                <a:cs typeface="Arial" panose="020B0604020202020204" pitchFamily="34" charset="0"/>
              </a:rPr>
              <a:t>to select per-hop behavior (PHB), a packet experience at each node.</a:t>
            </a:r>
          </a:p>
          <a:p>
            <a:pPr algn="just"/>
            <a:r>
              <a:rPr lang="en-US" sz="2000" dirty="0">
                <a:latin typeface="Arial" panose="020B0604020202020204" pitchFamily="34" charset="0"/>
                <a:cs typeface="Arial" panose="020B0604020202020204" pitchFamily="34" charset="0"/>
              </a:rPr>
              <a:t>Routers examine DS field and provide necessary treatment to the packet.</a:t>
            </a:r>
          </a:p>
          <a:p>
            <a:pPr algn="just"/>
            <a:r>
              <a:rPr lang="en-US" altLang="en-US" sz="2000" dirty="0" smtClean="0">
                <a:latin typeface="Arial" panose="020B0604020202020204" pitchFamily="34" charset="0"/>
                <a:cs typeface="Arial" panose="020B0604020202020204" pitchFamily="34" charset="0"/>
              </a:rPr>
              <a:t>Remaining 2 bits on right are called </a:t>
            </a:r>
            <a:r>
              <a:rPr lang="en-US" altLang="en-US" sz="2000" i="1" dirty="0" smtClean="0">
                <a:latin typeface="Arial" panose="020B0604020202020204" pitchFamily="34" charset="0"/>
                <a:cs typeface="Arial" panose="020B0604020202020204" pitchFamily="34" charset="0"/>
              </a:rPr>
              <a:t>explicit</a:t>
            </a:r>
            <a:r>
              <a:rPr lang="en-US" altLang="en-US" sz="2000" dirty="0" smtClean="0">
                <a:latin typeface="Arial" panose="020B0604020202020204" pitchFamily="34" charset="0"/>
                <a:cs typeface="Arial" panose="020B0604020202020204" pitchFamily="34" charset="0"/>
              </a:rPr>
              <a:t> </a:t>
            </a:r>
            <a:r>
              <a:rPr lang="en-US" altLang="en-US" sz="2000" i="1" dirty="0" smtClean="0">
                <a:latin typeface="Arial" panose="020B0604020202020204" pitchFamily="34" charset="0"/>
                <a:cs typeface="Arial" panose="020B0604020202020204" pitchFamily="34" charset="0"/>
              </a:rPr>
              <a:t>congestion notification (ECN) </a:t>
            </a:r>
            <a:r>
              <a:rPr lang="en-US" altLang="en-US" sz="2000" dirty="0" smtClean="0">
                <a:latin typeface="Arial" panose="020B0604020202020204" pitchFamily="34" charset="0"/>
                <a:cs typeface="Arial" panose="020B0604020202020204" pitchFamily="34" charset="0"/>
              </a:rPr>
              <a:t>field and are used to indicate congestion in the network.</a:t>
            </a:r>
          </a:p>
          <a:p>
            <a:pPr lvl="1" algn="just">
              <a:buFont typeface="Arial" panose="020B0604020202020204" pitchFamily="34" charset="0"/>
              <a:buChar char="•"/>
            </a:pPr>
            <a:r>
              <a:rPr lang="en-US" altLang="en-US" sz="1800" dirty="0" smtClean="0">
                <a:latin typeface="Arial" panose="020B0604020202020204" pitchFamily="34" charset="0"/>
                <a:cs typeface="Arial" panose="020B0604020202020204" pitchFamily="34" charset="0"/>
              </a:rPr>
              <a:t>00:Non-ECN-capable transport-Non-ECT</a:t>
            </a:r>
          </a:p>
          <a:p>
            <a:pPr lvl="1" algn="just">
              <a:buFont typeface="Arial" panose="020B0604020202020204" pitchFamily="34" charset="0"/>
              <a:buChar char="•"/>
            </a:pPr>
            <a:r>
              <a:rPr lang="en-US" altLang="en-US" sz="1800" dirty="0" smtClean="0">
                <a:latin typeface="Arial" panose="020B0604020202020204" pitchFamily="34" charset="0"/>
                <a:cs typeface="Arial" panose="020B0604020202020204" pitchFamily="34" charset="0"/>
              </a:rPr>
              <a:t>10:ECN capable transport-ECT(0)</a:t>
            </a:r>
          </a:p>
          <a:p>
            <a:pPr lvl="1" algn="just">
              <a:buFont typeface="Arial" panose="020B0604020202020204" pitchFamily="34" charset="0"/>
              <a:buChar char="•"/>
            </a:pPr>
            <a:r>
              <a:rPr lang="en-US" altLang="en-US" sz="1800" dirty="0" smtClean="0">
                <a:latin typeface="Arial" panose="020B0604020202020204" pitchFamily="34" charset="0"/>
                <a:cs typeface="Arial" panose="020B0604020202020204" pitchFamily="34" charset="0"/>
              </a:rPr>
              <a:t>01:ECN capable transport-ECT(1)</a:t>
            </a:r>
          </a:p>
          <a:p>
            <a:pPr lvl="1" algn="just">
              <a:buFont typeface="Arial" panose="020B0604020202020204" pitchFamily="34" charset="0"/>
              <a:buChar char="•"/>
            </a:pPr>
            <a:r>
              <a:rPr lang="en-US" altLang="en-US" sz="1800" dirty="0" smtClean="0">
                <a:latin typeface="Arial" panose="020B0604020202020204" pitchFamily="34" charset="0"/>
                <a:cs typeface="Arial" panose="020B0604020202020204" pitchFamily="34" charset="0"/>
              </a:rPr>
              <a:t>11:Congestion encountered-CE</a:t>
            </a:r>
          </a:p>
          <a:p>
            <a:pPr algn="just"/>
            <a:r>
              <a:rPr lang="en-US" sz="2000" dirty="0">
                <a:latin typeface="Arial" panose="020B0604020202020204" pitchFamily="34" charset="0"/>
                <a:cs typeface="Arial" panose="020B0604020202020204" pitchFamily="34" charset="0"/>
              </a:rPr>
              <a:t>Either of ECT(0) and ECT(1) can be used by the data sender. When a router detects congestion it sets ECN bits to 11 (CE) for receiver to know about congestion. </a:t>
            </a:r>
          </a:p>
        </p:txBody>
      </p:sp>
      <p:sp>
        <p:nvSpPr>
          <p:cNvPr id="2" name="Title 1"/>
          <p:cNvSpPr>
            <a:spLocks noGrp="1"/>
          </p:cNvSpPr>
          <p:nvPr>
            <p:ph type="title"/>
          </p:nvPr>
        </p:nvSpPr>
        <p:spPr>
          <a:xfrm>
            <a:off x="457200" y="152400"/>
            <a:ext cx="8229600" cy="990600"/>
          </a:xfrm>
        </p:spPr>
        <p:txBody>
          <a:bodyPr/>
          <a:lstStyle/>
          <a:p>
            <a:pPr>
              <a:defRPr/>
            </a:pPr>
            <a:r>
              <a:rPr lang="en-US" sz="3600" dirty="0" smtClean="0">
                <a:solidFill>
                  <a:schemeClr val="accent2">
                    <a:lumMod val="75000"/>
                  </a:schemeClr>
                </a:solidFill>
                <a:latin typeface="Arial" panose="020B0604020202020204" pitchFamily="34" charset="0"/>
                <a:cs typeface="Arial" panose="020B0604020202020204" pitchFamily="34" charset="0"/>
              </a:rPr>
              <a:t>Differentiated Services(DS)</a:t>
            </a:r>
            <a:endParaRPr lang="en-IN" sz="36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67190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bwMode="auto">
          <a:xfrm>
            <a:off x="381000" y="22860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dirty="0" smtClean="0">
                <a:solidFill>
                  <a:srgbClr val="3D229E"/>
                </a:solidFill>
                <a:latin typeface="Arial" panose="020B0604020202020204" pitchFamily="34" charset="0"/>
                <a:cs typeface="Arial" panose="020B0604020202020204" pitchFamily="34" charset="0"/>
              </a:rPr>
              <a:t>Options Area of IPv4</a:t>
            </a:r>
            <a:br>
              <a:rPr lang="en-US" altLang="en-US" sz="4000" dirty="0" smtClean="0">
                <a:solidFill>
                  <a:srgbClr val="3D229E"/>
                </a:solidFill>
                <a:latin typeface="Arial" panose="020B0604020202020204" pitchFamily="34" charset="0"/>
                <a:cs typeface="Arial" panose="020B0604020202020204" pitchFamily="34" charset="0"/>
              </a:rPr>
            </a:br>
            <a:r>
              <a:rPr lang="en-US" altLang="en-US" sz="2800" dirty="0" smtClean="0">
                <a:solidFill>
                  <a:srgbClr val="3D229E"/>
                </a:solidFill>
                <a:latin typeface="Arial" panose="020B0604020202020204" pitchFamily="34" charset="0"/>
                <a:cs typeface="Arial" panose="020B0604020202020204" pitchFamily="34" charset="0"/>
              </a:rPr>
              <a:t>(Up to 40 bytes)</a:t>
            </a:r>
            <a:endParaRPr lang="en-US" altLang="en-US" sz="4000" dirty="0" smtClean="0">
              <a:solidFill>
                <a:srgbClr val="3D229E"/>
              </a:solidFill>
              <a:latin typeface="Arial" panose="020B0604020202020204" pitchFamily="34" charset="0"/>
              <a:cs typeface="Arial" panose="020B0604020202020204" pitchFamily="34" charset="0"/>
            </a:endParaRPr>
          </a:p>
        </p:txBody>
      </p:sp>
      <p:sp>
        <p:nvSpPr>
          <p:cNvPr id="168963" name="Content Placeholder 2"/>
          <p:cNvSpPr>
            <a:spLocks noGrp="1"/>
          </p:cNvSpPr>
          <p:nvPr>
            <p:ph idx="1"/>
          </p:nvPr>
        </p:nvSpPr>
        <p:spPr bwMode="auto">
          <a:xfrm>
            <a:off x="381000" y="1371600"/>
            <a:ext cx="8229600" cy="5334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smtClean="0">
                <a:latin typeface="Arial" panose="020B0604020202020204" pitchFamily="34" charset="0"/>
                <a:cs typeface="Arial" panose="020B0604020202020204" pitchFamily="34" charset="0"/>
              </a:rPr>
              <a:t>The Options field allows a packet to request special features. Some of such options are</a:t>
            </a:r>
          </a:p>
          <a:p>
            <a:r>
              <a:rPr lang="en-US" altLang="en-US" sz="2400" dirty="0" smtClean="0">
                <a:latin typeface="Arial" panose="020B0604020202020204" pitchFamily="34" charset="0"/>
                <a:cs typeface="Arial" panose="020B0604020202020204" pitchFamily="34" charset="0"/>
              </a:rPr>
              <a:t>Security – Routers to avoid on the path</a:t>
            </a:r>
          </a:p>
          <a:p>
            <a:r>
              <a:rPr lang="en-US" altLang="en-US" sz="2400" dirty="0" smtClean="0">
                <a:latin typeface="Arial" panose="020B0604020202020204" pitchFamily="34" charset="0"/>
                <a:cs typeface="Arial" panose="020B0604020202020204" pitchFamily="34" charset="0"/>
              </a:rPr>
              <a:t>Record Route – Each router puts its address in the options area so that entire route from source to destination may be traced</a:t>
            </a:r>
          </a:p>
          <a:p>
            <a:r>
              <a:rPr lang="en-US" altLang="en-US" sz="2400" dirty="0" smtClean="0">
                <a:latin typeface="Arial" panose="020B0604020202020204" pitchFamily="34" charset="0"/>
                <a:cs typeface="Arial" panose="020B0604020202020204" pitchFamily="34" charset="0"/>
              </a:rPr>
              <a:t>Source Route - Route to be taken by the packet as decided by the source,</a:t>
            </a:r>
          </a:p>
          <a:p>
            <a:r>
              <a:rPr lang="en-US" altLang="en-US" sz="2400" dirty="0" smtClean="0">
                <a:latin typeface="Arial" panose="020B0604020202020204" pitchFamily="34" charset="0"/>
                <a:cs typeface="Arial" panose="020B0604020202020204" pitchFamily="34" charset="0"/>
              </a:rPr>
              <a:t>Loose Source Route – No route put by source but lists routers not to be missed as the packet moves towards destination, </a:t>
            </a:r>
          </a:p>
          <a:p>
            <a:r>
              <a:rPr lang="en-US" altLang="en-US" sz="2400" dirty="0" smtClean="0">
                <a:latin typeface="Arial" panose="020B0604020202020204" pitchFamily="34" charset="0"/>
                <a:cs typeface="Arial" panose="020B0604020202020204" pitchFamily="34" charset="0"/>
              </a:rPr>
              <a:t>Timestamp – Time value put by each router.</a:t>
            </a:r>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09095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chemeClr val="accent2"/>
                </a:solidFill>
                <a:latin typeface="Arial" panose="020B0604020202020204" pitchFamily="34" charset="0"/>
                <a:cs typeface="Arial" panose="020B0604020202020204" pitchFamily="34" charset="0"/>
              </a:rPr>
              <a:t>Example of IP Header</a:t>
            </a:r>
          </a:p>
        </p:txBody>
      </p:sp>
      <p:pic>
        <p:nvPicPr>
          <p:cNvPr id="26627" name="Picture 3"/>
          <p:cNvPicPr>
            <a:picLocks noChangeAspect="1" noChangeArrowheads="1"/>
          </p:cNvPicPr>
          <p:nvPr/>
        </p:nvPicPr>
        <p:blipFill>
          <a:blip r:embed="rId2" cstate="print"/>
          <a:srcRect/>
          <a:stretch>
            <a:fillRect/>
          </a:stretch>
        </p:blipFill>
        <p:spPr bwMode="auto">
          <a:xfrm>
            <a:off x="228600" y="1219200"/>
            <a:ext cx="8763000" cy="5562600"/>
          </a:xfrm>
          <a:prstGeom prst="rect">
            <a:avLst/>
          </a:prstGeom>
          <a:noFill/>
          <a:ln w="9525">
            <a:noFill/>
            <a:miter lim="800000"/>
            <a:headEnd/>
            <a:tailEnd/>
          </a:ln>
        </p:spPr>
      </p:pic>
      <p:sp>
        <p:nvSpPr>
          <p:cNvPr id="201732" name="Rectangle 4"/>
          <p:cNvSpPr>
            <a:spLocks noChangeArrowheads="1"/>
          </p:cNvSpPr>
          <p:nvPr/>
        </p:nvSpPr>
        <p:spPr bwMode="auto">
          <a:xfrm>
            <a:off x="228600" y="3657600"/>
            <a:ext cx="8534400" cy="2057400"/>
          </a:xfrm>
          <a:prstGeom prst="rect">
            <a:avLst/>
          </a:prstGeom>
          <a:noFill/>
          <a:ln w="57150">
            <a:solidFill>
              <a:srgbClr val="FF3300"/>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checkerboard(across)">
                                      <p:cBhvr>
                                        <p:cTn id="7"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673100" y="457200"/>
            <a:ext cx="7734300" cy="749300"/>
          </a:xfrm>
          <a:noFill/>
          <a:ln w="12700">
            <a:miter lim="800000"/>
            <a:headEnd/>
            <a:tailEnd/>
          </a:ln>
        </p:spPr>
        <p:txBody>
          <a:bodyPr vert="horz" wrap="square" lIns="90488" tIns="44450" rIns="90488" bIns="44450" numCol="1" anchor="ctr" anchorCtr="0" compatLnSpc="1">
            <a:prstTxWarp prst="textNoShape">
              <a:avLst/>
            </a:prstTxWarp>
          </a:bodyPr>
          <a:lstStyle/>
          <a:p>
            <a:pPr eaLnBrk="1" hangingPunct="1"/>
            <a:r>
              <a:rPr lang="en-US" sz="4000" dirty="0" smtClean="0">
                <a:solidFill>
                  <a:schemeClr val="accent2"/>
                </a:solidFill>
                <a:latin typeface="Arial" panose="020B0604020202020204" pitchFamily="34" charset="0"/>
                <a:cs typeface="Arial" panose="020B0604020202020204" pitchFamily="34" charset="0"/>
              </a:rPr>
              <a:t>Header Checksum</a:t>
            </a:r>
          </a:p>
        </p:txBody>
      </p:sp>
      <p:sp>
        <p:nvSpPr>
          <p:cNvPr id="27651" name="Rectangle 3"/>
          <p:cNvSpPr>
            <a:spLocks noGrp="1" noChangeArrowheads="1"/>
          </p:cNvSpPr>
          <p:nvPr>
            <p:ph type="body" idx="1"/>
          </p:nvPr>
        </p:nvSpPr>
        <p:spPr bwMode="auto">
          <a:xfrm>
            <a:off x="234950" y="1295400"/>
            <a:ext cx="8610600" cy="5105400"/>
          </a:xfrm>
          <a:noFill/>
          <a:ln w="12700">
            <a:miter lim="800000"/>
            <a:headEnd/>
            <a:tailEnd/>
          </a:ln>
        </p:spPr>
        <p:txBody>
          <a:bodyPr vert="horz" wrap="square" lIns="90488" tIns="44450" rIns="90488" bIns="44450" numCol="1" anchor="t" anchorCtr="0" compatLnSpc="1">
            <a:prstTxWarp prst="textNoShape">
              <a:avLst/>
            </a:prstTxWarp>
          </a:bodyPr>
          <a:lstStyle/>
          <a:p>
            <a:pPr algn="just" eaLnBrk="1" hangingPunct="1"/>
            <a:r>
              <a:rPr lang="en-US" sz="2800" dirty="0" smtClean="0">
                <a:latin typeface="Arial" panose="020B0604020202020204" pitchFamily="34" charset="0"/>
                <a:cs typeface="Arial" panose="020B0604020202020204" pitchFamily="34" charset="0"/>
              </a:rPr>
              <a:t>IP header uses check bits to detect errors in the </a:t>
            </a:r>
            <a:r>
              <a:rPr lang="en-US" sz="2800" b="1" i="1" dirty="0" smtClean="0">
                <a:latin typeface="Arial" panose="020B0604020202020204" pitchFamily="34" charset="0"/>
                <a:cs typeface="Arial" panose="020B0604020202020204" pitchFamily="34" charset="0"/>
              </a:rPr>
              <a:t>header</a:t>
            </a:r>
          </a:p>
          <a:p>
            <a:pPr algn="just" eaLnBrk="1" hangingPunct="1"/>
            <a:r>
              <a:rPr lang="en-US" sz="2800" dirty="0" smtClean="0">
                <a:latin typeface="Arial" panose="020B0604020202020204" pitchFamily="34" charset="0"/>
                <a:cs typeface="Arial" panose="020B0604020202020204" pitchFamily="34" charset="0"/>
              </a:rPr>
              <a:t>A checksum is calculated for header contents</a:t>
            </a:r>
          </a:p>
          <a:p>
            <a:pPr algn="just" eaLnBrk="1" hangingPunct="1"/>
            <a:r>
              <a:rPr lang="en-US" sz="2800" dirty="0" smtClean="0">
                <a:latin typeface="Arial" panose="020B0604020202020204" pitchFamily="34" charset="0"/>
                <a:cs typeface="Arial" panose="020B0604020202020204" pitchFamily="34" charset="0"/>
              </a:rPr>
              <a:t>Checksum recalculated at every router, so algorithm selected for ease of implementation in software </a:t>
            </a:r>
          </a:p>
          <a:p>
            <a:pPr algn="just" eaLnBrk="1" hangingPunct="1"/>
            <a:r>
              <a:rPr lang="en-US" sz="2800" dirty="0" smtClean="0">
                <a:latin typeface="Arial" panose="020B0604020202020204" pitchFamily="34" charset="0"/>
                <a:cs typeface="Arial" panose="020B0604020202020204" pitchFamily="34" charset="0"/>
              </a:rPr>
              <a:t>Let header consist of L, 16-bit words, </a:t>
            </a:r>
          </a:p>
          <a:p>
            <a:pPr lvl="1" algn="just" eaLnBrk="1" hangingPunct="1">
              <a:buFontTx/>
              <a:buNone/>
            </a:pPr>
            <a:r>
              <a:rPr lang="en-US" b="1" dirty="0" smtClean="0">
                <a:latin typeface="Arial" panose="020B0604020202020204" pitchFamily="34" charset="0"/>
                <a:cs typeface="Arial" panose="020B0604020202020204" pitchFamily="34" charset="0"/>
              </a:rPr>
              <a:t>b</a:t>
            </a:r>
            <a:r>
              <a:rPr lang="en-US" baseline="-25000" dirty="0" smtClean="0">
                <a:latin typeface="Arial" panose="020B0604020202020204" pitchFamily="34" charset="0"/>
                <a:cs typeface="Arial" panose="020B0604020202020204" pitchFamily="34" charset="0"/>
              </a:rPr>
              <a:t>0</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b</a:t>
            </a:r>
            <a:r>
              <a:rPr lang="en-US" baseline="-25000" dirty="0" smtClean="0">
                <a:latin typeface="Arial" panose="020B0604020202020204" pitchFamily="34" charset="0"/>
                <a:cs typeface="Arial" panose="020B0604020202020204" pitchFamily="34" charset="0"/>
              </a:rPr>
              <a:t>1</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b</a:t>
            </a:r>
            <a:r>
              <a:rPr lang="en-US" baseline="-25000" dirty="0" smtClean="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b</a:t>
            </a:r>
            <a:r>
              <a:rPr lang="en-US" baseline="-25000" dirty="0" smtClean="0">
                <a:latin typeface="Arial" panose="020B0604020202020204" pitchFamily="34" charset="0"/>
                <a:cs typeface="Arial" panose="020B0604020202020204" pitchFamily="34" charset="0"/>
              </a:rPr>
              <a:t>L-1 </a:t>
            </a:r>
          </a:p>
          <a:p>
            <a:pPr algn="just" eaLnBrk="1" hangingPunct="1"/>
            <a:r>
              <a:rPr lang="en-US" sz="2800" dirty="0" smtClean="0">
                <a:latin typeface="Arial" panose="020B0604020202020204" pitchFamily="34" charset="0"/>
                <a:cs typeface="Arial" panose="020B0604020202020204" pitchFamily="34" charset="0"/>
              </a:rPr>
              <a:t>The algorithm appends a 16-bit </a:t>
            </a:r>
            <a:r>
              <a:rPr lang="en-US" sz="2800" i="1" dirty="0" smtClean="0">
                <a:latin typeface="Arial" panose="020B0604020202020204" pitchFamily="34" charset="0"/>
                <a:cs typeface="Arial" panose="020B0604020202020204" pitchFamily="34" charset="0"/>
              </a:rPr>
              <a:t>checksum</a:t>
            </a:r>
            <a:r>
              <a:rPr lang="en-US" sz="2800"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b</a:t>
            </a:r>
            <a:r>
              <a:rPr lang="en-US" sz="2800" baseline="-25000" dirty="0" err="1" smtClean="0">
                <a:latin typeface="Arial" panose="020B0604020202020204" pitchFamily="34" charset="0"/>
                <a:cs typeface="Arial" panose="020B0604020202020204" pitchFamily="34" charset="0"/>
              </a:rPr>
              <a:t>L</a:t>
            </a:r>
            <a:endParaRPr lang="en-US" sz="2800" baseline="-25000" dirty="0" smtClean="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622300" y="330200"/>
            <a:ext cx="7785100" cy="850900"/>
          </a:xfrm>
          <a:noFill/>
          <a:ln w="12700">
            <a:miter lim="800000"/>
            <a:headEnd/>
            <a:tailEnd/>
          </a:ln>
        </p:spPr>
        <p:txBody>
          <a:bodyPr vert="horz" wrap="square" lIns="90488" tIns="44450" rIns="90488" bIns="44450" numCol="1" anchor="ctr" anchorCtr="0" compatLnSpc="1">
            <a:prstTxWarp prst="textNoShape">
              <a:avLst/>
            </a:prstTxWarp>
          </a:bodyPr>
          <a:lstStyle/>
          <a:p>
            <a:pPr eaLnBrk="1" hangingPunct="1"/>
            <a:r>
              <a:rPr lang="en-US" sz="4000" dirty="0" smtClean="0">
                <a:solidFill>
                  <a:schemeClr val="accent2"/>
                </a:solidFill>
                <a:latin typeface="Arial" panose="020B0604020202020204" pitchFamily="34" charset="0"/>
                <a:cs typeface="Arial" panose="020B0604020202020204" pitchFamily="34" charset="0"/>
              </a:rPr>
              <a:t>Checksum Calculation</a:t>
            </a:r>
            <a:endParaRPr lang="en-US" dirty="0" smtClean="0">
              <a:solidFill>
                <a:schemeClr val="accent2"/>
              </a:solidFill>
              <a:latin typeface="Arial" panose="020B0604020202020204" pitchFamily="34" charset="0"/>
              <a:cs typeface="Arial" panose="020B0604020202020204" pitchFamily="34" charset="0"/>
            </a:endParaRPr>
          </a:p>
        </p:txBody>
      </p:sp>
      <p:sp>
        <p:nvSpPr>
          <p:cNvPr id="28675" name="Rectangle 3"/>
          <p:cNvSpPr>
            <a:spLocks noGrp="1" noChangeArrowheads="1"/>
          </p:cNvSpPr>
          <p:nvPr>
            <p:ph type="body" idx="1"/>
          </p:nvPr>
        </p:nvSpPr>
        <p:spPr bwMode="auto">
          <a:xfrm>
            <a:off x="533400" y="1295400"/>
            <a:ext cx="7772400" cy="5181600"/>
          </a:xfrm>
          <a:noFill/>
          <a:ln w="12700">
            <a:miter lim="800000"/>
            <a:headEnd/>
            <a:tailEnd/>
          </a:ln>
        </p:spPr>
        <p:txBody>
          <a:bodyPr vert="horz" wrap="square" lIns="90488" tIns="44450" rIns="90488" bIns="44450" numCol="1" anchor="t" anchorCtr="0" compatLnSpc="1">
            <a:prstTxWarp prst="textNoShape">
              <a:avLst/>
            </a:prstTxWarp>
          </a:bodyPr>
          <a:lstStyle/>
          <a:p>
            <a:pPr algn="just" eaLnBrk="1" hangingPunct="1">
              <a:lnSpc>
                <a:spcPct val="90000"/>
              </a:lnSpc>
              <a:buFontTx/>
              <a:buNone/>
            </a:pPr>
            <a:r>
              <a:rPr lang="en-US" sz="2400" dirty="0" smtClean="0">
                <a:latin typeface="Arial" panose="020B0604020202020204" pitchFamily="34" charset="0"/>
                <a:cs typeface="Arial" panose="020B0604020202020204" pitchFamily="34" charset="0"/>
              </a:rPr>
              <a:t>The checksum </a:t>
            </a:r>
            <a:r>
              <a:rPr lang="en-US" sz="2400" b="1" dirty="0" err="1" smtClean="0">
                <a:latin typeface="Arial" panose="020B0604020202020204" pitchFamily="34" charset="0"/>
                <a:cs typeface="Arial" panose="020B0604020202020204" pitchFamily="34" charset="0"/>
              </a:rPr>
              <a:t>b</a:t>
            </a:r>
            <a:r>
              <a:rPr lang="en-US" sz="2400" baseline="-25000" dirty="0" err="1" smtClean="0">
                <a:latin typeface="Arial" panose="020B0604020202020204" pitchFamily="34" charset="0"/>
                <a:cs typeface="Arial" panose="020B0604020202020204" pitchFamily="34" charset="0"/>
              </a:rPr>
              <a:t>L</a:t>
            </a:r>
            <a:r>
              <a:rPr lang="en-US" sz="2400" baseline="-250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is calculated as follows:</a:t>
            </a:r>
          </a:p>
          <a:p>
            <a:pPr algn="just" eaLnBrk="1" hangingPunct="1">
              <a:lnSpc>
                <a:spcPct val="90000"/>
              </a:lnSpc>
            </a:pPr>
            <a:r>
              <a:rPr lang="en-US" sz="2400" dirty="0" smtClean="0">
                <a:latin typeface="Arial" panose="020B0604020202020204" pitchFamily="34" charset="0"/>
                <a:cs typeface="Arial" panose="020B0604020202020204" pitchFamily="34" charset="0"/>
              </a:rPr>
              <a:t>Treating each 16-bit word as an integer, find</a:t>
            </a:r>
          </a:p>
          <a:p>
            <a:pPr algn="just" eaLnBrk="1" hangingPunct="1">
              <a:lnSpc>
                <a:spcPct val="90000"/>
              </a:lnSpc>
              <a:buFontTx/>
              <a:buNone/>
            </a:pP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x</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0</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L-1 </a:t>
            </a:r>
            <a:r>
              <a:rPr lang="en-US" sz="2400" dirty="0" smtClean="0">
                <a:latin typeface="Arial" panose="020B0604020202020204" pitchFamily="34" charset="0"/>
                <a:cs typeface="Arial" panose="020B0604020202020204" pitchFamily="34" charset="0"/>
              </a:rPr>
              <a:t>modulo 2</a:t>
            </a:r>
            <a:r>
              <a:rPr lang="en-US" sz="2400" baseline="30000" dirty="0" smtClean="0">
                <a:latin typeface="Arial" panose="020B0604020202020204" pitchFamily="34" charset="0"/>
                <a:cs typeface="Arial" panose="020B0604020202020204" pitchFamily="34" charset="0"/>
              </a:rPr>
              <a:t>15</a:t>
            </a:r>
            <a:r>
              <a:rPr lang="en-US" sz="2400" dirty="0" smtClean="0">
                <a:latin typeface="Arial" panose="020B0604020202020204" pitchFamily="34" charset="0"/>
                <a:cs typeface="Arial" panose="020B0604020202020204" pitchFamily="34" charset="0"/>
              </a:rPr>
              <a:t>-1</a:t>
            </a:r>
          </a:p>
          <a:p>
            <a:pPr algn="just" eaLnBrk="1" hangingPunct="1">
              <a:lnSpc>
                <a:spcPct val="90000"/>
              </a:lnSpc>
            </a:pPr>
            <a:r>
              <a:rPr lang="en-US" sz="2400" dirty="0" smtClean="0">
                <a:latin typeface="Arial" panose="020B0604020202020204" pitchFamily="34" charset="0"/>
                <a:cs typeface="Arial" panose="020B0604020202020204" pitchFamily="34" charset="0"/>
              </a:rPr>
              <a:t>The checksum is then given by: </a:t>
            </a:r>
          </a:p>
          <a:p>
            <a:pPr algn="just" eaLnBrk="1" hangingPunct="1">
              <a:lnSpc>
                <a:spcPct val="90000"/>
              </a:lnSpc>
              <a:buFontTx/>
              <a:buNone/>
            </a:pPr>
            <a:r>
              <a:rPr lang="en-US" sz="2400"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b</a:t>
            </a:r>
            <a:r>
              <a:rPr lang="en-US" sz="2400" baseline="-25000" dirty="0" err="1" smtClean="0">
                <a:latin typeface="Arial" panose="020B0604020202020204" pitchFamily="34" charset="0"/>
                <a:cs typeface="Arial" panose="020B0604020202020204" pitchFamily="34" charset="0"/>
              </a:rPr>
              <a:t>L</a:t>
            </a:r>
            <a:r>
              <a:rPr lang="en-US" sz="2400" baseline="-250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x   </a:t>
            </a:r>
            <a:r>
              <a:rPr lang="en-US" sz="2400" dirty="0" smtClean="0">
                <a:latin typeface="Arial" panose="020B0604020202020204" pitchFamily="34" charset="0"/>
                <a:cs typeface="Arial" panose="020B0604020202020204" pitchFamily="34" charset="0"/>
              </a:rPr>
              <a:t>modulo 2</a:t>
            </a:r>
            <a:r>
              <a:rPr lang="en-US" sz="2400" baseline="30000" dirty="0" smtClean="0">
                <a:latin typeface="Arial" panose="020B0604020202020204" pitchFamily="34" charset="0"/>
                <a:cs typeface="Arial" panose="020B0604020202020204" pitchFamily="34" charset="0"/>
              </a:rPr>
              <a:t>15</a:t>
            </a:r>
            <a:r>
              <a:rPr lang="en-US" sz="2400" dirty="0" smtClean="0">
                <a:latin typeface="Arial" panose="020B0604020202020204" pitchFamily="34" charset="0"/>
                <a:cs typeface="Arial" panose="020B0604020202020204" pitchFamily="34" charset="0"/>
              </a:rPr>
              <a:t>-1</a:t>
            </a:r>
          </a:p>
          <a:p>
            <a:pPr algn="just" eaLnBrk="1" hangingPunct="1">
              <a:lnSpc>
                <a:spcPct val="90000"/>
              </a:lnSpc>
            </a:pPr>
            <a:r>
              <a:rPr lang="en-US" sz="2400" dirty="0" smtClean="0">
                <a:latin typeface="Arial" panose="020B0604020202020204" pitchFamily="34" charset="0"/>
                <a:cs typeface="Arial" panose="020B0604020202020204" pitchFamily="34" charset="0"/>
              </a:rPr>
              <a:t>This is the 16-bit 1’s complement sum of the </a:t>
            </a:r>
            <a:r>
              <a:rPr lang="en-US" sz="2400" b="1" dirty="0" smtClean="0">
                <a:latin typeface="Arial" panose="020B0604020202020204" pitchFamily="34" charset="0"/>
                <a:cs typeface="Arial" panose="020B0604020202020204" pitchFamily="34" charset="0"/>
              </a:rPr>
              <a:t>b’</a:t>
            </a:r>
            <a:r>
              <a:rPr lang="en-US" sz="2400" dirty="0" smtClean="0">
                <a:latin typeface="Arial" panose="020B0604020202020204" pitchFamily="34" charset="0"/>
                <a:cs typeface="Arial" panose="020B0604020202020204" pitchFamily="34" charset="0"/>
              </a:rPr>
              <a:t>s</a:t>
            </a:r>
          </a:p>
          <a:p>
            <a:pPr algn="just" eaLnBrk="1" hangingPunct="1">
              <a:lnSpc>
                <a:spcPct val="90000"/>
              </a:lnSpc>
            </a:pPr>
            <a:r>
              <a:rPr lang="en-US" sz="2400" dirty="0" smtClean="0">
                <a:latin typeface="Arial" panose="020B0604020202020204" pitchFamily="34" charset="0"/>
                <a:cs typeface="Arial" panose="020B0604020202020204" pitchFamily="34" charset="0"/>
              </a:rPr>
              <a:t>If checksum is 0, use all 1’s representation (all zeros reserved to indicate checksum was not calculated)</a:t>
            </a:r>
          </a:p>
          <a:p>
            <a:pPr algn="just" eaLnBrk="1" hangingPunct="1">
              <a:lnSpc>
                <a:spcPct val="90000"/>
              </a:lnSpc>
            </a:pPr>
            <a:r>
              <a:rPr lang="en-US" sz="2400" i="1" dirty="0" smtClean="0">
                <a:latin typeface="Arial" panose="020B0604020202020204" pitchFamily="34" charset="0"/>
                <a:cs typeface="Arial" panose="020B0604020202020204" pitchFamily="34" charset="0"/>
              </a:rPr>
              <a:t>Thus, the headers must satisfy the following</a:t>
            </a:r>
            <a:r>
              <a:rPr lang="en-US" sz="2400" dirty="0" smtClean="0">
                <a:latin typeface="Arial" panose="020B0604020202020204" pitchFamily="34" charset="0"/>
                <a:cs typeface="Arial" panose="020B0604020202020204" pitchFamily="34" charset="0"/>
              </a:rPr>
              <a:t> </a:t>
            </a:r>
            <a:r>
              <a:rPr lang="en-US" sz="2400" b="1" i="1" dirty="0" smtClean="0">
                <a:latin typeface="Arial" panose="020B0604020202020204" pitchFamily="34" charset="0"/>
                <a:cs typeface="Arial" panose="020B0604020202020204" pitchFamily="34" charset="0"/>
              </a:rPr>
              <a:t>pattern</a:t>
            </a:r>
            <a:r>
              <a:rPr lang="en-US" sz="2400" dirty="0" smtClean="0">
                <a:latin typeface="Arial" panose="020B0604020202020204" pitchFamily="34" charset="0"/>
                <a:cs typeface="Arial" panose="020B0604020202020204" pitchFamily="34" charset="0"/>
              </a:rPr>
              <a:t>:</a:t>
            </a:r>
          </a:p>
          <a:p>
            <a:pPr algn="just" eaLnBrk="1" hangingPunct="1">
              <a:lnSpc>
                <a:spcPct val="90000"/>
              </a:lnSpc>
              <a:buFontTx/>
              <a:buNone/>
            </a:pP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0</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0</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  ...+  </a:t>
            </a:r>
            <a:r>
              <a:rPr lang="en-US" sz="2400" b="1" dirty="0" smtClean="0">
                <a:latin typeface="Arial" panose="020B0604020202020204" pitchFamily="34" charset="0"/>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L-1 </a:t>
            </a:r>
            <a:r>
              <a:rPr lang="en-US" sz="2400"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b</a:t>
            </a:r>
            <a:r>
              <a:rPr lang="en-US" sz="2400" baseline="-25000" dirty="0" err="1" smtClean="0">
                <a:latin typeface="Arial" panose="020B0604020202020204" pitchFamily="34" charset="0"/>
                <a:cs typeface="Arial" panose="020B0604020202020204" pitchFamily="34" charset="0"/>
              </a:rPr>
              <a:t>L</a:t>
            </a:r>
            <a:r>
              <a:rPr lang="en-US" sz="2400" baseline="-250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modulo 2</a:t>
            </a:r>
            <a:r>
              <a:rPr lang="en-US" sz="2400" baseline="30000" dirty="0" smtClean="0">
                <a:latin typeface="Arial" panose="020B0604020202020204" pitchFamily="34" charset="0"/>
                <a:cs typeface="Arial" panose="020B0604020202020204" pitchFamily="34" charset="0"/>
              </a:rPr>
              <a:t>15</a:t>
            </a:r>
            <a:r>
              <a:rPr lang="en-US" sz="2400" dirty="0" smtClean="0">
                <a:latin typeface="Arial" panose="020B0604020202020204" pitchFamily="34" charset="0"/>
                <a:cs typeface="Arial" panose="020B0604020202020204" pitchFamily="34" charset="0"/>
              </a:rPr>
              <a:t>-1 </a:t>
            </a:r>
          </a:p>
          <a:p>
            <a:pPr algn="just" eaLnBrk="1" hangingPunct="1">
              <a:lnSpc>
                <a:spcPct val="90000"/>
              </a:lnSpc>
              <a:buFontTx/>
              <a:buNone/>
            </a:pPr>
            <a:r>
              <a:rPr lang="en-US" sz="2400" dirty="0" smtClean="0">
                <a:latin typeface="Arial" panose="020B0604020202020204" pitchFamily="34" charset="0"/>
                <a:cs typeface="Arial" panose="020B0604020202020204" pitchFamily="34" charset="0"/>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chemeClr val="accent2"/>
                </a:solidFill>
                <a:latin typeface="Arial" panose="020B0604020202020204" pitchFamily="34" charset="0"/>
                <a:cs typeface="Arial" panose="020B0604020202020204" pitchFamily="34" charset="0"/>
              </a:rPr>
              <a:t>IP Header Processing</a:t>
            </a:r>
          </a:p>
        </p:txBody>
      </p:sp>
      <p:sp>
        <p:nvSpPr>
          <p:cNvPr id="29699" name="Rectangle 3"/>
          <p:cNvSpPr>
            <a:spLocks noGrp="1" noChangeArrowheads="1"/>
          </p:cNvSpPr>
          <p:nvPr>
            <p:ph type="body" idx="1"/>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571500" indent="-571500" algn="just" eaLnBrk="1" hangingPunct="1">
              <a:buFont typeface="Wingdings" pitchFamily="2" charset="2"/>
              <a:buAutoNum type="arabicPeriod"/>
            </a:pPr>
            <a:r>
              <a:rPr lang="en-US" sz="2800" dirty="0" smtClean="0">
                <a:latin typeface="Arial" panose="020B0604020202020204" pitchFamily="34" charset="0"/>
                <a:cs typeface="Arial" panose="020B0604020202020204" pitchFamily="34" charset="0"/>
              </a:rPr>
              <a:t>Compute header checksum for correctness and check that fields in header (e.g. version and total length) contain valid values</a:t>
            </a:r>
          </a:p>
          <a:p>
            <a:pPr marL="571500" indent="-571500" algn="just" eaLnBrk="1" hangingPunct="1">
              <a:buFont typeface="Wingdings" pitchFamily="2" charset="2"/>
              <a:buAutoNum type="arabicPeriod"/>
            </a:pPr>
            <a:r>
              <a:rPr lang="en-US" sz="2800" dirty="0" smtClean="0">
                <a:latin typeface="Arial" panose="020B0604020202020204" pitchFamily="34" charset="0"/>
                <a:cs typeface="Arial" panose="020B0604020202020204" pitchFamily="34" charset="0"/>
              </a:rPr>
              <a:t>Consult routing table to determine next hop</a:t>
            </a:r>
          </a:p>
          <a:p>
            <a:pPr marL="571500" indent="-571500" algn="just" eaLnBrk="1" hangingPunct="1">
              <a:buFont typeface="Wingdings" pitchFamily="2" charset="2"/>
              <a:buAutoNum type="arabicPeriod"/>
            </a:pPr>
            <a:r>
              <a:rPr lang="en-US" sz="2800" dirty="0" smtClean="0">
                <a:latin typeface="Arial" panose="020B0604020202020204" pitchFamily="34" charset="0"/>
                <a:cs typeface="Arial" panose="020B0604020202020204" pitchFamily="34" charset="0"/>
              </a:rPr>
              <a:t>Change fields that require updating (TTL, header checksum)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43000"/>
            <a:ext cx="8812088" cy="5238328"/>
          </a:xfrm>
        </p:spPr>
        <p:txBody>
          <a:bodyPr>
            <a:normAutofit/>
          </a:bodyPr>
          <a:lstStyle/>
          <a:p>
            <a:pPr algn="just">
              <a:defRPr/>
            </a:pPr>
            <a:r>
              <a:rPr lang="en-IN" sz="2400" dirty="0" smtClean="0">
                <a:latin typeface="Arial" panose="020B0604020202020204" pitchFamily="34" charset="0"/>
                <a:cs typeface="Arial" panose="020B0604020202020204" pitchFamily="34" charset="0"/>
              </a:rPr>
              <a:t>Every host on the Internet must have a valid IP address.</a:t>
            </a:r>
          </a:p>
          <a:p>
            <a:pPr algn="just">
              <a:defRPr/>
            </a:pPr>
            <a:r>
              <a:rPr lang="en-IN" sz="2400" dirty="0" smtClean="0">
                <a:latin typeface="Arial" panose="020B0604020202020204" pitchFamily="34" charset="0"/>
                <a:cs typeface="Arial" panose="020B0604020202020204" pitchFamily="34" charset="0"/>
              </a:rPr>
              <a:t>The Internet Assigned Numbers Authority (IANA) is responsible for allocating blocks of addresses to Internet Service Providers (ISPs).</a:t>
            </a:r>
          </a:p>
          <a:p>
            <a:pPr algn="just">
              <a:defRPr/>
            </a:pPr>
            <a:r>
              <a:rPr lang="en-IN" sz="2400" dirty="0" smtClean="0">
                <a:latin typeface="Arial" panose="020B0604020202020204" pitchFamily="34" charset="0"/>
                <a:cs typeface="Arial" panose="020B0604020202020204" pitchFamily="34" charset="0"/>
              </a:rPr>
              <a:t>It is operated by the Internet Corporation for Assigned Names and Numbers (ICANN). </a:t>
            </a:r>
          </a:p>
          <a:p>
            <a:pPr algn="just">
              <a:defRPr/>
            </a:pPr>
            <a:r>
              <a:rPr lang="en-IN" sz="2400" dirty="0" smtClean="0">
                <a:latin typeface="Arial" panose="020B0604020202020204" pitchFamily="34" charset="0"/>
                <a:cs typeface="Arial" panose="020B0604020202020204" pitchFamily="34" charset="0"/>
              </a:rPr>
              <a:t>An IP address could be static or dynamic.</a:t>
            </a:r>
          </a:p>
          <a:p>
            <a:pPr algn="just">
              <a:defRPr/>
            </a:pPr>
            <a:r>
              <a:rPr lang="en-IN" sz="2400" dirty="0" smtClean="0">
                <a:latin typeface="Arial" panose="020B0604020202020204" pitchFamily="34" charset="0"/>
                <a:cs typeface="Arial" panose="020B0604020202020204" pitchFamily="34" charset="0"/>
              </a:rPr>
              <a:t>A host is said to be </a:t>
            </a:r>
            <a:r>
              <a:rPr lang="en-IN" sz="2400" dirty="0" err="1" smtClean="0">
                <a:latin typeface="Arial" panose="020B0604020202020204" pitchFamily="34" charset="0"/>
                <a:cs typeface="Arial" panose="020B0604020202020204" pitchFamily="34" charset="0"/>
              </a:rPr>
              <a:t>multihomed</a:t>
            </a:r>
            <a:r>
              <a:rPr lang="en-IN" sz="2400" dirty="0" smtClean="0">
                <a:latin typeface="Arial" panose="020B0604020202020204" pitchFamily="34" charset="0"/>
                <a:cs typeface="Arial" panose="020B0604020202020204" pitchFamily="34" charset="0"/>
              </a:rPr>
              <a:t> if it has multiple IP addresses.</a:t>
            </a:r>
          </a:p>
          <a:p>
            <a:pPr algn="just">
              <a:defRPr/>
            </a:pPr>
            <a:r>
              <a:rPr lang="en-IN" sz="2400" dirty="0" smtClean="0">
                <a:latin typeface="Arial" panose="020B0604020202020204" pitchFamily="34" charset="0"/>
                <a:cs typeface="Arial" panose="020B0604020202020204" pitchFamily="34" charset="0"/>
              </a:rPr>
              <a:t>An IP address consists of two parts–</a:t>
            </a:r>
            <a:r>
              <a:rPr lang="en-IN" sz="2400" i="1" dirty="0" smtClean="0">
                <a:latin typeface="Arial" panose="020B0604020202020204" pitchFamily="34" charset="0"/>
                <a:cs typeface="Arial" panose="020B0604020202020204" pitchFamily="34" charset="0"/>
              </a:rPr>
              <a:t>a network portion and a host portion.</a:t>
            </a:r>
            <a:endParaRPr lang="en-IN" sz="2400" i="1" dirty="0" smtClean="0">
              <a:cs typeface="Times New Roman" pitchFamily="18" charset="0"/>
            </a:endParaRPr>
          </a:p>
        </p:txBody>
      </p:sp>
      <p:sp>
        <p:nvSpPr>
          <p:cNvPr id="63491" name="Title 1"/>
          <p:cNvSpPr>
            <a:spLocks noGrp="1"/>
          </p:cNvSpPr>
          <p:nvPr>
            <p:ph type="title"/>
          </p:nvPr>
        </p:nvSpPr>
        <p:spPr bwMode="auto">
          <a:xfrm>
            <a:off x="457200" y="260648"/>
            <a:ext cx="8229600" cy="88235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4000" dirty="0" smtClean="0">
                <a:solidFill>
                  <a:srgbClr val="3D229E"/>
                </a:solidFill>
                <a:latin typeface="Arial" panose="020B0604020202020204" pitchFamily="34" charset="0"/>
                <a:cs typeface="Arial" panose="020B0604020202020204" pitchFamily="34" charset="0"/>
              </a:rPr>
              <a:t>IP Addressing in IPv4</a:t>
            </a:r>
          </a:p>
        </p:txBody>
      </p:sp>
    </p:spTree>
    <p:extLst>
      <p:ext uri="{BB962C8B-B14F-4D97-AF65-F5344CB8AC3E}">
        <p14:creationId xmlns:p14="http://schemas.microsoft.com/office/powerpoint/2010/main" xmlns="" val="4244682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p:cNvPicPr>
            <a:picLocks noChangeAspect="1" noChangeArrowheads="1"/>
          </p:cNvPicPr>
          <p:nvPr/>
        </p:nvPicPr>
        <p:blipFill>
          <a:blip r:embed="rId2" cstate="print"/>
          <a:srcRect/>
          <a:stretch>
            <a:fillRect/>
          </a:stretch>
        </p:blipFill>
        <p:spPr bwMode="auto">
          <a:xfrm>
            <a:off x="696913" y="1676400"/>
            <a:ext cx="7989887" cy="2932113"/>
          </a:xfrm>
          <a:prstGeom prst="rect">
            <a:avLst/>
          </a:prstGeom>
          <a:noFill/>
          <a:ln w="9525">
            <a:noFill/>
            <a:miter lim="800000"/>
            <a:headEnd/>
            <a:tailEnd/>
          </a:ln>
        </p:spPr>
      </p:pic>
      <p:sp>
        <p:nvSpPr>
          <p:cNvPr id="30723" name="Text Box 4"/>
          <p:cNvSpPr txBox="1">
            <a:spLocks noChangeArrowheads="1"/>
          </p:cNvSpPr>
          <p:nvPr/>
        </p:nvSpPr>
        <p:spPr bwMode="auto">
          <a:xfrm>
            <a:off x="3040063" y="512763"/>
            <a:ext cx="3921843" cy="707886"/>
          </a:xfrm>
          <a:prstGeom prst="rect">
            <a:avLst/>
          </a:prstGeom>
          <a:noFill/>
          <a:ln w="9525">
            <a:noFill/>
            <a:miter lim="800000"/>
            <a:headEnd/>
            <a:tailEnd/>
          </a:ln>
        </p:spPr>
        <p:txBody>
          <a:bodyPr wrap="none">
            <a:spAutoFit/>
          </a:bodyPr>
          <a:lstStyle/>
          <a:p>
            <a:r>
              <a:rPr lang="en-US" sz="4000" dirty="0">
                <a:solidFill>
                  <a:schemeClr val="accent2"/>
                </a:solidFill>
                <a:latin typeface="Arial" panose="020B0604020202020204" pitchFamily="34" charset="0"/>
                <a:cs typeface="Arial" panose="020B0604020202020204" pitchFamily="34" charset="0"/>
              </a:rPr>
              <a:t>Internet Address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bwMode="auto">
          <a:xfrm>
            <a:off x="0" y="1143000"/>
            <a:ext cx="8991600" cy="5715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IN" altLang="en-US" sz="2400" dirty="0" smtClean="0">
                <a:cs typeface="Times New Roman" panose="02020603050405020304" pitchFamily="18" charset="0"/>
              </a:rPr>
              <a:t>The Internet addresses are divided into five classes.</a:t>
            </a:r>
          </a:p>
          <a:p>
            <a:pPr algn="just"/>
            <a:endParaRPr lang="en-IN" altLang="en-US" sz="2400" dirty="0" smtClean="0">
              <a:cs typeface="Times New Roman" panose="02020603050405020304" pitchFamily="18" charset="0"/>
            </a:endParaRPr>
          </a:p>
          <a:p>
            <a:pPr algn="just"/>
            <a:r>
              <a:rPr lang="en-IN" altLang="en-US" sz="2400" dirty="0" smtClean="0">
                <a:cs typeface="Times New Roman" panose="02020603050405020304" pitchFamily="18" charset="0"/>
              </a:rPr>
              <a:t> Only three classes are significant for unicast addressing. This addressing mechanism is also known as </a:t>
            </a:r>
            <a:r>
              <a:rPr lang="en-IN" altLang="en-US" sz="2400" i="1" dirty="0" err="1" smtClean="0">
                <a:cs typeface="Times New Roman" panose="02020603050405020304" pitchFamily="18" charset="0"/>
              </a:rPr>
              <a:t>Classful</a:t>
            </a:r>
            <a:r>
              <a:rPr lang="en-IN" altLang="en-US" sz="2400" i="1" dirty="0" smtClean="0">
                <a:cs typeface="Times New Roman" panose="02020603050405020304" pitchFamily="18" charset="0"/>
              </a:rPr>
              <a:t> Addressing.</a:t>
            </a:r>
          </a:p>
          <a:p>
            <a:pPr algn="just"/>
            <a:endParaRPr lang="en-IN" altLang="en-US" sz="2400" dirty="0" smtClean="0">
              <a:cs typeface="Times New Roman" panose="02020603050405020304" pitchFamily="18" charset="0"/>
            </a:endParaRPr>
          </a:p>
          <a:p>
            <a:r>
              <a:rPr lang="en-IN" altLang="en-US" sz="2400" dirty="0" smtClean="0">
                <a:cs typeface="Times New Roman" panose="02020603050405020304" pitchFamily="18" charset="0"/>
              </a:rPr>
              <a:t> Each of these classes provides a number of networks and each network supports a number of hosts.</a:t>
            </a:r>
          </a:p>
          <a:p>
            <a:pPr algn="just">
              <a:buFontTx/>
              <a:buNone/>
            </a:pPr>
            <a:endParaRPr lang="en-IN" altLang="en-US" sz="2400" i="1" dirty="0" smtClean="0">
              <a:cs typeface="Times New Roman" panose="02020603050405020304" pitchFamily="18" charset="0"/>
            </a:endParaRPr>
          </a:p>
          <a:p>
            <a:pPr algn="just">
              <a:buFontTx/>
              <a:buNone/>
            </a:pPr>
            <a:endParaRPr lang="en-IN" altLang="en-US" sz="2400" i="1" dirty="0" smtClean="0">
              <a:cs typeface="Times New Roman" panose="02020603050405020304" pitchFamily="18" charset="0"/>
            </a:endParaRPr>
          </a:p>
          <a:p>
            <a:pPr algn="just"/>
            <a:endParaRPr lang="en-IN" altLang="en-US" sz="2400" i="1" dirty="0" smtClean="0">
              <a:cs typeface="Times New Roman" panose="02020603050405020304" pitchFamily="18" charset="0"/>
            </a:endParaRPr>
          </a:p>
        </p:txBody>
      </p:sp>
      <p:sp>
        <p:nvSpPr>
          <p:cNvPr id="65539" name="Title 1"/>
          <p:cNvSpPr>
            <a:spLocks noGrp="1"/>
          </p:cNvSpPr>
          <p:nvPr>
            <p:ph type="title"/>
          </p:nvPr>
        </p:nvSpPr>
        <p:spPr bwMode="auto">
          <a:xfrm>
            <a:off x="457200" y="188640"/>
            <a:ext cx="8229600" cy="95436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4000" dirty="0" smtClean="0">
                <a:solidFill>
                  <a:srgbClr val="3D229E"/>
                </a:solidFill>
                <a:latin typeface="Arial" panose="020B0604020202020204" pitchFamily="34" charset="0"/>
                <a:cs typeface="Arial" panose="020B0604020202020204" pitchFamily="34" charset="0"/>
              </a:rPr>
              <a:t>Internet Address Classes</a:t>
            </a:r>
          </a:p>
        </p:txBody>
      </p:sp>
      <p:pic>
        <p:nvPicPr>
          <p:cNvPr id="65540" name="Picture 3" descr="5.4.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4038600"/>
            <a:ext cx="86868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50202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OSI Model</a:t>
            </a:r>
            <a:endParaRPr lang="en-US" dirty="0"/>
          </a:p>
        </p:txBody>
      </p:sp>
      <p:pic>
        <p:nvPicPr>
          <p:cNvPr id="5" name="Content Placeholder 4" descr="fig06-04.eps"/>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l="-4135" t="-7981" r="-3959" b="-5543"/>
          <a:stretch/>
        </p:blipFill>
        <p:spPr>
          <a:xfrm>
            <a:off x="328705" y="1359647"/>
            <a:ext cx="8450507" cy="5244353"/>
          </a:xfrm>
        </p:spPr>
      </p:pic>
    </p:spTree>
    <p:extLst>
      <p:ext uri="{BB962C8B-B14F-4D97-AF65-F5344CB8AC3E}">
        <p14:creationId xmlns:p14="http://schemas.microsoft.com/office/powerpoint/2010/main" xmlns="" val="65457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chemeClr val="accent2"/>
                </a:solidFill>
                <a:latin typeface="Arial" panose="020B0604020202020204" pitchFamily="34" charset="0"/>
                <a:cs typeface="Arial" panose="020B0604020202020204" pitchFamily="34" charset="0"/>
              </a:rPr>
              <a:t>Reserved Host IDs (all 0s &amp; 1s)</a:t>
            </a:r>
          </a:p>
        </p:txBody>
      </p:sp>
      <p:sp>
        <p:nvSpPr>
          <p:cNvPr id="34819" name="Rectangle 3"/>
          <p:cNvSpPr>
            <a:spLocks noChangeArrowheads="1"/>
          </p:cNvSpPr>
          <p:nvPr/>
        </p:nvSpPr>
        <p:spPr bwMode="auto">
          <a:xfrm>
            <a:off x="207963" y="4286250"/>
            <a:ext cx="7594600" cy="373063"/>
          </a:xfrm>
          <a:prstGeom prst="rect">
            <a:avLst/>
          </a:prstGeom>
          <a:noFill/>
          <a:ln w="12700">
            <a:noFill/>
            <a:miter lim="800000"/>
            <a:headEnd/>
            <a:tailEnd/>
          </a:ln>
        </p:spPr>
        <p:txBody>
          <a:bodyPr lIns="90488" tIns="44450" rIns="90488" bIns="44450"/>
          <a:lstStyle/>
          <a:p>
            <a:pPr marL="342900" indent="-342900" eaLnBrk="0" hangingPunct="0">
              <a:spcBef>
                <a:spcPct val="20000"/>
              </a:spcBef>
            </a:pPr>
            <a:r>
              <a:rPr lang="en-US">
                <a:solidFill>
                  <a:schemeClr val="accent2"/>
                </a:solidFill>
                <a:latin typeface="Arial" charset="0"/>
              </a:rPr>
              <a:t>Broadcast address has hostid set to all 1s</a:t>
            </a:r>
          </a:p>
        </p:txBody>
      </p:sp>
      <p:sp>
        <p:nvSpPr>
          <p:cNvPr id="34820" name="Rectangle 4"/>
          <p:cNvSpPr>
            <a:spLocks noChangeArrowheads="1"/>
          </p:cNvSpPr>
          <p:nvPr/>
        </p:nvSpPr>
        <p:spPr bwMode="auto">
          <a:xfrm>
            <a:off x="692150" y="2395538"/>
            <a:ext cx="6756400" cy="444500"/>
          </a:xfrm>
          <a:prstGeom prst="rect">
            <a:avLst/>
          </a:prstGeom>
          <a:noFill/>
          <a:ln w="12700">
            <a:solidFill>
              <a:schemeClr val="tx1"/>
            </a:solidFill>
            <a:miter lim="800000"/>
            <a:headEnd/>
            <a:tailEnd/>
          </a:ln>
        </p:spPr>
        <p:txBody>
          <a:bodyPr wrap="none" anchor="ctr"/>
          <a:lstStyle/>
          <a:p>
            <a:endParaRPr lang="en-US"/>
          </a:p>
        </p:txBody>
      </p:sp>
      <p:sp>
        <p:nvSpPr>
          <p:cNvPr id="34821" name="Line 5"/>
          <p:cNvSpPr>
            <a:spLocks noChangeShapeType="1"/>
          </p:cNvSpPr>
          <p:nvPr/>
        </p:nvSpPr>
        <p:spPr bwMode="auto">
          <a:xfrm>
            <a:off x="1117600" y="2393950"/>
            <a:ext cx="0" cy="444500"/>
          </a:xfrm>
          <a:prstGeom prst="line">
            <a:avLst/>
          </a:prstGeom>
          <a:noFill/>
          <a:ln w="12700">
            <a:solidFill>
              <a:schemeClr val="tx1"/>
            </a:solidFill>
            <a:round/>
            <a:headEnd/>
            <a:tailEnd/>
          </a:ln>
        </p:spPr>
        <p:txBody>
          <a:bodyPr wrap="none" anchor="ctr"/>
          <a:lstStyle/>
          <a:p>
            <a:endParaRPr lang="en-US"/>
          </a:p>
        </p:txBody>
      </p:sp>
      <p:sp>
        <p:nvSpPr>
          <p:cNvPr id="34822" name="Line 6"/>
          <p:cNvSpPr>
            <a:spLocks noChangeShapeType="1"/>
          </p:cNvSpPr>
          <p:nvPr/>
        </p:nvSpPr>
        <p:spPr bwMode="auto">
          <a:xfrm>
            <a:off x="1562100" y="2406650"/>
            <a:ext cx="0" cy="444500"/>
          </a:xfrm>
          <a:prstGeom prst="line">
            <a:avLst/>
          </a:prstGeom>
          <a:noFill/>
          <a:ln w="12700">
            <a:solidFill>
              <a:schemeClr val="tx1"/>
            </a:solidFill>
            <a:round/>
            <a:headEnd/>
            <a:tailEnd/>
          </a:ln>
        </p:spPr>
        <p:txBody>
          <a:bodyPr wrap="none" anchor="ctr"/>
          <a:lstStyle/>
          <a:p>
            <a:endParaRPr lang="en-US"/>
          </a:p>
        </p:txBody>
      </p:sp>
      <p:sp>
        <p:nvSpPr>
          <p:cNvPr id="34823" name="Rectangle 7"/>
          <p:cNvSpPr>
            <a:spLocks noChangeArrowheads="1"/>
          </p:cNvSpPr>
          <p:nvPr/>
        </p:nvSpPr>
        <p:spPr bwMode="auto">
          <a:xfrm>
            <a:off x="747713" y="24447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24" name="Rectangle 8"/>
          <p:cNvSpPr>
            <a:spLocks noChangeArrowheads="1"/>
          </p:cNvSpPr>
          <p:nvPr/>
        </p:nvSpPr>
        <p:spPr bwMode="auto">
          <a:xfrm>
            <a:off x="1192213" y="24320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25" name="Line 9"/>
          <p:cNvSpPr>
            <a:spLocks noChangeShapeType="1"/>
          </p:cNvSpPr>
          <p:nvPr/>
        </p:nvSpPr>
        <p:spPr bwMode="auto">
          <a:xfrm>
            <a:off x="2006600" y="2406650"/>
            <a:ext cx="0" cy="444500"/>
          </a:xfrm>
          <a:prstGeom prst="line">
            <a:avLst/>
          </a:prstGeom>
          <a:noFill/>
          <a:ln w="12700">
            <a:solidFill>
              <a:schemeClr val="tx1"/>
            </a:solidFill>
            <a:round/>
            <a:headEnd/>
            <a:tailEnd/>
          </a:ln>
        </p:spPr>
        <p:txBody>
          <a:bodyPr wrap="none" anchor="ctr"/>
          <a:lstStyle/>
          <a:p>
            <a:endParaRPr lang="en-US"/>
          </a:p>
        </p:txBody>
      </p:sp>
      <p:sp>
        <p:nvSpPr>
          <p:cNvPr id="34826" name="Rectangle 10"/>
          <p:cNvSpPr>
            <a:spLocks noChangeArrowheads="1"/>
          </p:cNvSpPr>
          <p:nvPr/>
        </p:nvSpPr>
        <p:spPr bwMode="auto">
          <a:xfrm>
            <a:off x="1636713" y="24320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27" name="Rectangle 11"/>
          <p:cNvSpPr>
            <a:spLocks noChangeArrowheads="1"/>
          </p:cNvSpPr>
          <p:nvPr/>
        </p:nvSpPr>
        <p:spPr bwMode="auto">
          <a:xfrm>
            <a:off x="2068513" y="24193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28" name="Line 12"/>
          <p:cNvSpPr>
            <a:spLocks noChangeShapeType="1"/>
          </p:cNvSpPr>
          <p:nvPr/>
        </p:nvSpPr>
        <p:spPr bwMode="auto">
          <a:xfrm>
            <a:off x="2400300" y="2406650"/>
            <a:ext cx="0" cy="444500"/>
          </a:xfrm>
          <a:prstGeom prst="line">
            <a:avLst/>
          </a:prstGeom>
          <a:noFill/>
          <a:ln w="12700">
            <a:solidFill>
              <a:schemeClr val="tx1"/>
            </a:solidFill>
            <a:round/>
            <a:headEnd/>
            <a:tailEnd/>
          </a:ln>
        </p:spPr>
        <p:txBody>
          <a:bodyPr wrap="none" anchor="ctr"/>
          <a:lstStyle/>
          <a:p>
            <a:endParaRPr lang="en-US"/>
          </a:p>
        </p:txBody>
      </p:sp>
      <p:sp>
        <p:nvSpPr>
          <p:cNvPr id="34829" name="Line 13"/>
          <p:cNvSpPr>
            <a:spLocks noChangeShapeType="1"/>
          </p:cNvSpPr>
          <p:nvPr/>
        </p:nvSpPr>
        <p:spPr bwMode="auto">
          <a:xfrm>
            <a:off x="6464300" y="2393950"/>
            <a:ext cx="0" cy="444500"/>
          </a:xfrm>
          <a:prstGeom prst="line">
            <a:avLst/>
          </a:prstGeom>
          <a:noFill/>
          <a:ln w="12700">
            <a:solidFill>
              <a:schemeClr val="tx1"/>
            </a:solidFill>
            <a:round/>
            <a:headEnd/>
            <a:tailEnd/>
          </a:ln>
        </p:spPr>
        <p:txBody>
          <a:bodyPr wrap="none" anchor="ctr"/>
          <a:lstStyle/>
          <a:p>
            <a:endParaRPr lang="en-US"/>
          </a:p>
        </p:txBody>
      </p:sp>
      <p:sp>
        <p:nvSpPr>
          <p:cNvPr id="34830" name="Line 14"/>
          <p:cNvSpPr>
            <a:spLocks noChangeShapeType="1"/>
          </p:cNvSpPr>
          <p:nvPr/>
        </p:nvSpPr>
        <p:spPr bwMode="auto">
          <a:xfrm>
            <a:off x="6908800" y="2393950"/>
            <a:ext cx="0" cy="444500"/>
          </a:xfrm>
          <a:prstGeom prst="line">
            <a:avLst/>
          </a:prstGeom>
          <a:noFill/>
          <a:ln w="12700">
            <a:solidFill>
              <a:schemeClr val="tx1"/>
            </a:solidFill>
            <a:round/>
            <a:headEnd/>
            <a:tailEnd/>
          </a:ln>
        </p:spPr>
        <p:txBody>
          <a:bodyPr wrap="none" anchor="ctr"/>
          <a:lstStyle/>
          <a:p>
            <a:endParaRPr lang="en-US"/>
          </a:p>
        </p:txBody>
      </p:sp>
      <p:sp>
        <p:nvSpPr>
          <p:cNvPr id="34831" name="Rectangle 15"/>
          <p:cNvSpPr>
            <a:spLocks noChangeArrowheads="1"/>
          </p:cNvSpPr>
          <p:nvPr/>
        </p:nvSpPr>
        <p:spPr bwMode="auto">
          <a:xfrm>
            <a:off x="6538913" y="24193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32" name="Rectangle 16"/>
          <p:cNvSpPr>
            <a:spLocks noChangeArrowheads="1"/>
          </p:cNvSpPr>
          <p:nvPr/>
        </p:nvSpPr>
        <p:spPr bwMode="auto">
          <a:xfrm>
            <a:off x="7059613" y="24193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33" name="Rectangle 17"/>
          <p:cNvSpPr>
            <a:spLocks noChangeArrowheads="1"/>
          </p:cNvSpPr>
          <p:nvPr/>
        </p:nvSpPr>
        <p:spPr bwMode="auto">
          <a:xfrm>
            <a:off x="7681913" y="2195513"/>
            <a:ext cx="1230312" cy="822325"/>
          </a:xfrm>
          <a:prstGeom prst="rect">
            <a:avLst/>
          </a:prstGeom>
          <a:noFill/>
          <a:ln w="12700">
            <a:noFill/>
            <a:miter lim="800000"/>
            <a:headEnd/>
            <a:tailEnd/>
          </a:ln>
        </p:spPr>
        <p:txBody>
          <a:bodyPr wrap="none" lIns="90488" tIns="44450" rIns="90488" bIns="44450">
            <a:spAutoFit/>
          </a:bodyPr>
          <a:lstStyle/>
          <a:p>
            <a:pPr eaLnBrk="0" hangingPunct="0"/>
            <a:r>
              <a:rPr lang="en-US" sz="1600">
                <a:latin typeface="Arial" charset="0"/>
              </a:rPr>
              <a:t>this host</a:t>
            </a:r>
          </a:p>
          <a:p>
            <a:pPr eaLnBrk="0" hangingPunct="0"/>
            <a:r>
              <a:rPr lang="en-US" sz="1600">
                <a:latin typeface="Arial" charset="0"/>
              </a:rPr>
              <a:t>(used when</a:t>
            </a:r>
          </a:p>
          <a:p>
            <a:pPr eaLnBrk="0" hangingPunct="0"/>
            <a:r>
              <a:rPr lang="en-US" sz="1600">
                <a:latin typeface="Arial" charset="0"/>
              </a:rPr>
              <a:t>booting up)</a:t>
            </a:r>
          </a:p>
        </p:txBody>
      </p:sp>
      <p:sp>
        <p:nvSpPr>
          <p:cNvPr id="34834" name="Rectangle 18"/>
          <p:cNvSpPr>
            <a:spLocks noChangeArrowheads="1"/>
          </p:cNvSpPr>
          <p:nvPr/>
        </p:nvSpPr>
        <p:spPr bwMode="auto">
          <a:xfrm>
            <a:off x="704850" y="3282950"/>
            <a:ext cx="6756400" cy="444500"/>
          </a:xfrm>
          <a:prstGeom prst="rect">
            <a:avLst/>
          </a:prstGeom>
          <a:noFill/>
          <a:ln w="12700">
            <a:solidFill>
              <a:schemeClr val="tx1"/>
            </a:solidFill>
            <a:miter lim="800000"/>
            <a:headEnd/>
            <a:tailEnd/>
          </a:ln>
        </p:spPr>
        <p:txBody>
          <a:bodyPr wrap="none" anchor="ctr"/>
          <a:lstStyle/>
          <a:p>
            <a:endParaRPr lang="en-US"/>
          </a:p>
        </p:txBody>
      </p:sp>
      <p:sp>
        <p:nvSpPr>
          <p:cNvPr id="34835" name="Line 19"/>
          <p:cNvSpPr>
            <a:spLocks noChangeShapeType="1"/>
          </p:cNvSpPr>
          <p:nvPr/>
        </p:nvSpPr>
        <p:spPr bwMode="auto">
          <a:xfrm>
            <a:off x="1130300" y="3282950"/>
            <a:ext cx="0" cy="444500"/>
          </a:xfrm>
          <a:prstGeom prst="line">
            <a:avLst/>
          </a:prstGeom>
          <a:noFill/>
          <a:ln w="12700">
            <a:solidFill>
              <a:schemeClr val="tx1"/>
            </a:solidFill>
            <a:round/>
            <a:headEnd/>
            <a:tailEnd/>
          </a:ln>
        </p:spPr>
        <p:txBody>
          <a:bodyPr wrap="none" anchor="ctr"/>
          <a:lstStyle/>
          <a:p>
            <a:endParaRPr lang="en-US"/>
          </a:p>
        </p:txBody>
      </p:sp>
      <p:sp>
        <p:nvSpPr>
          <p:cNvPr id="34836" name="Line 20"/>
          <p:cNvSpPr>
            <a:spLocks noChangeShapeType="1"/>
          </p:cNvSpPr>
          <p:nvPr/>
        </p:nvSpPr>
        <p:spPr bwMode="auto">
          <a:xfrm>
            <a:off x="1574800" y="3295650"/>
            <a:ext cx="0" cy="444500"/>
          </a:xfrm>
          <a:prstGeom prst="line">
            <a:avLst/>
          </a:prstGeom>
          <a:noFill/>
          <a:ln w="12700">
            <a:solidFill>
              <a:schemeClr val="tx1"/>
            </a:solidFill>
            <a:round/>
            <a:headEnd/>
            <a:tailEnd/>
          </a:ln>
        </p:spPr>
        <p:txBody>
          <a:bodyPr wrap="none" anchor="ctr"/>
          <a:lstStyle/>
          <a:p>
            <a:endParaRPr lang="en-US"/>
          </a:p>
        </p:txBody>
      </p:sp>
      <p:sp>
        <p:nvSpPr>
          <p:cNvPr id="34837" name="Rectangle 21"/>
          <p:cNvSpPr>
            <a:spLocks noChangeArrowheads="1"/>
          </p:cNvSpPr>
          <p:nvPr/>
        </p:nvSpPr>
        <p:spPr bwMode="auto">
          <a:xfrm>
            <a:off x="760413" y="33337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38" name="Rectangle 22"/>
          <p:cNvSpPr>
            <a:spLocks noChangeArrowheads="1"/>
          </p:cNvSpPr>
          <p:nvPr/>
        </p:nvSpPr>
        <p:spPr bwMode="auto">
          <a:xfrm>
            <a:off x="1204913" y="33210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39" name="Line 23"/>
          <p:cNvSpPr>
            <a:spLocks noChangeShapeType="1"/>
          </p:cNvSpPr>
          <p:nvPr/>
        </p:nvSpPr>
        <p:spPr bwMode="auto">
          <a:xfrm>
            <a:off x="2667000" y="3282950"/>
            <a:ext cx="0" cy="444500"/>
          </a:xfrm>
          <a:prstGeom prst="line">
            <a:avLst/>
          </a:prstGeom>
          <a:noFill/>
          <a:ln w="12700">
            <a:solidFill>
              <a:schemeClr val="tx1"/>
            </a:solidFill>
            <a:round/>
            <a:headEnd/>
            <a:tailEnd/>
          </a:ln>
        </p:spPr>
        <p:txBody>
          <a:bodyPr wrap="none" anchor="ctr"/>
          <a:lstStyle/>
          <a:p>
            <a:endParaRPr lang="en-US"/>
          </a:p>
        </p:txBody>
      </p:sp>
      <p:sp>
        <p:nvSpPr>
          <p:cNvPr id="34840" name="Rectangle 24"/>
          <p:cNvSpPr>
            <a:spLocks noChangeArrowheads="1"/>
          </p:cNvSpPr>
          <p:nvPr/>
        </p:nvSpPr>
        <p:spPr bwMode="auto">
          <a:xfrm>
            <a:off x="2728913" y="32956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0</a:t>
            </a:r>
          </a:p>
        </p:txBody>
      </p:sp>
      <p:sp>
        <p:nvSpPr>
          <p:cNvPr id="34841" name="Line 25"/>
          <p:cNvSpPr>
            <a:spLocks noChangeShapeType="1"/>
          </p:cNvSpPr>
          <p:nvPr/>
        </p:nvSpPr>
        <p:spPr bwMode="auto">
          <a:xfrm>
            <a:off x="3060700" y="3282950"/>
            <a:ext cx="0" cy="444500"/>
          </a:xfrm>
          <a:prstGeom prst="line">
            <a:avLst/>
          </a:prstGeom>
          <a:noFill/>
          <a:ln w="12700">
            <a:solidFill>
              <a:schemeClr val="tx1"/>
            </a:solidFill>
            <a:round/>
            <a:headEnd/>
            <a:tailEnd/>
          </a:ln>
        </p:spPr>
        <p:txBody>
          <a:bodyPr wrap="none" anchor="ctr"/>
          <a:lstStyle/>
          <a:p>
            <a:endParaRPr lang="en-US"/>
          </a:p>
        </p:txBody>
      </p:sp>
      <p:sp>
        <p:nvSpPr>
          <p:cNvPr id="34842" name="Rectangle 26"/>
          <p:cNvSpPr>
            <a:spLocks noChangeArrowheads="1"/>
          </p:cNvSpPr>
          <p:nvPr/>
        </p:nvSpPr>
        <p:spPr bwMode="auto">
          <a:xfrm>
            <a:off x="4189413" y="3376613"/>
            <a:ext cx="554037" cy="301625"/>
          </a:xfrm>
          <a:prstGeom prst="rect">
            <a:avLst/>
          </a:prstGeom>
          <a:noFill/>
          <a:ln w="12700">
            <a:noFill/>
            <a:miter lim="800000"/>
            <a:headEnd/>
            <a:tailEnd/>
          </a:ln>
        </p:spPr>
        <p:txBody>
          <a:bodyPr wrap="none" lIns="90488" tIns="44450" rIns="90488" bIns="44450">
            <a:spAutoFit/>
          </a:bodyPr>
          <a:lstStyle/>
          <a:p>
            <a:pPr eaLnBrk="0" hangingPunct="0"/>
            <a:r>
              <a:rPr lang="en-US" sz="1400" b="1">
                <a:latin typeface="Arial" charset="0"/>
              </a:rPr>
              <a:t>host</a:t>
            </a:r>
          </a:p>
        </p:txBody>
      </p:sp>
      <p:sp>
        <p:nvSpPr>
          <p:cNvPr id="34843" name="Rectangle 27"/>
          <p:cNvSpPr>
            <a:spLocks noChangeArrowheads="1"/>
          </p:cNvSpPr>
          <p:nvPr/>
        </p:nvSpPr>
        <p:spPr bwMode="auto">
          <a:xfrm>
            <a:off x="7732713" y="3135313"/>
            <a:ext cx="892175" cy="822325"/>
          </a:xfrm>
          <a:prstGeom prst="rect">
            <a:avLst/>
          </a:prstGeom>
          <a:noFill/>
          <a:ln w="12700" algn="ctr">
            <a:noFill/>
            <a:miter lim="800000"/>
            <a:headEnd/>
            <a:tailEnd/>
          </a:ln>
        </p:spPr>
        <p:txBody>
          <a:bodyPr wrap="none" lIns="90488" tIns="44450" rIns="90488" bIns="44450">
            <a:spAutoFit/>
          </a:bodyPr>
          <a:lstStyle/>
          <a:p>
            <a:pPr eaLnBrk="0" hangingPunct="0"/>
            <a:r>
              <a:rPr lang="en-US" sz="1600">
                <a:latin typeface="Arial" charset="0"/>
              </a:rPr>
              <a:t>a host</a:t>
            </a:r>
          </a:p>
          <a:p>
            <a:pPr eaLnBrk="0" hangingPunct="0"/>
            <a:r>
              <a:rPr lang="en-US" sz="1600">
                <a:latin typeface="Arial" charset="0"/>
              </a:rPr>
              <a:t>in this</a:t>
            </a:r>
          </a:p>
          <a:p>
            <a:pPr eaLnBrk="0" hangingPunct="0"/>
            <a:r>
              <a:rPr lang="en-US" sz="1600">
                <a:latin typeface="Arial" charset="0"/>
              </a:rPr>
              <a:t>network</a:t>
            </a:r>
          </a:p>
        </p:txBody>
      </p:sp>
      <p:sp>
        <p:nvSpPr>
          <p:cNvPr id="34844" name="Rectangle 28"/>
          <p:cNvSpPr>
            <a:spLocks noChangeArrowheads="1"/>
          </p:cNvSpPr>
          <p:nvPr/>
        </p:nvSpPr>
        <p:spPr bwMode="auto">
          <a:xfrm>
            <a:off x="730250" y="4946650"/>
            <a:ext cx="6756400" cy="444500"/>
          </a:xfrm>
          <a:prstGeom prst="rect">
            <a:avLst/>
          </a:prstGeom>
          <a:noFill/>
          <a:ln w="12700">
            <a:solidFill>
              <a:schemeClr val="tx1"/>
            </a:solidFill>
            <a:miter lim="800000"/>
            <a:headEnd/>
            <a:tailEnd/>
          </a:ln>
        </p:spPr>
        <p:txBody>
          <a:bodyPr wrap="none" anchor="ctr"/>
          <a:lstStyle/>
          <a:p>
            <a:endParaRPr lang="en-US"/>
          </a:p>
        </p:txBody>
      </p:sp>
      <p:sp>
        <p:nvSpPr>
          <p:cNvPr id="34845" name="Line 29"/>
          <p:cNvSpPr>
            <a:spLocks noChangeShapeType="1"/>
          </p:cNvSpPr>
          <p:nvPr/>
        </p:nvSpPr>
        <p:spPr bwMode="auto">
          <a:xfrm>
            <a:off x="1155700" y="4946650"/>
            <a:ext cx="0" cy="444500"/>
          </a:xfrm>
          <a:prstGeom prst="line">
            <a:avLst/>
          </a:prstGeom>
          <a:noFill/>
          <a:ln w="12700">
            <a:solidFill>
              <a:schemeClr val="tx1"/>
            </a:solidFill>
            <a:round/>
            <a:headEnd/>
            <a:tailEnd/>
          </a:ln>
        </p:spPr>
        <p:txBody>
          <a:bodyPr wrap="none" anchor="ctr"/>
          <a:lstStyle/>
          <a:p>
            <a:endParaRPr lang="en-US"/>
          </a:p>
        </p:txBody>
      </p:sp>
      <p:sp>
        <p:nvSpPr>
          <p:cNvPr id="34846" name="Line 30"/>
          <p:cNvSpPr>
            <a:spLocks noChangeShapeType="1"/>
          </p:cNvSpPr>
          <p:nvPr/>
        </p:nvSpPr>
        <p:spPr bwMode="auto">
          <a:xfrm>
            <a:off x="1600200" y="4959350"/>
            <a:ext cx="0" cy="444500"/>
          </a:xfrm>
          <a:prstGeom prst="line">
            <a:avLst/>
          </a:prstGeom>
          <a:noFill/>
          <a:ln w="12700">
            <a:solidFill>
              <a:schemeClr val="tx1"/>
            </a:solidFill>
            <a:round/>
            <a:headEnd/>
            <a:tailEnd/>
          </a:ln>
        </p:spPr>
        <p:txBody>
          <a:bodyPr wrap="none" anchor="ctr"/>
          <a:lstStyle/>
          <a:p>
            <a:endParaRPr lang="en-US"/>
          </a:p>
        </p:txBody>
      </p:sp>
      <p:sp>
        <p:nvSpPr>
          <p:cNvPr id="34847" name="Rectangle 31"/>
          <p:cNvSpPr>
            <a:spLocks noChangeArrowheads="1"/>
          </p:cNvSpPr>
          <p:nvPr/>
        </p:nvSpPr>
        <p:spPr bwMode="auto">
          <a:xfrm>
            <a:off x="785813" y="49974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48" name="Rectangle 32"/>
          <p:cNvSpPr>
            <a:spLocks noChangeArrowheads="1"/>
          </p:cNvSpPr>
          <p:nvPr/>
        </p:nvSpPr>
        <p:spPr bwMode="auto">
          <a:xfrm>
            <a:off x="1230313" y="49847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49" name="Line 33"/>
          <p:cNvSpPr>
            <a:spLocks noChangeShapeType="1"/>
          </p:cNvSpPr>
          <p:nvPr/>
        </p:nvSpPr>
        <p:spPr bwMode="auto">
          <a:xfrm>
            <a:off x="2044700" y="4959350"/>
            <a:ext cx="0" cy="444500"/>
          </a:xfrm>
          <a:prstGeom prst="line">
            <a:avLst/>
          </a:prstGeom>
          <a:noFill/>
          <a:ln w="12700">
            <a:solidFill>
              <a:schemeClr val="tx1"/>
            </a:solidFill>
            <a:round/>
            <a:headEnd/>
            <a:tailEnd/>
          </a:ln>
        </p:spPr>
        <p:txBody>
          <a:bodyPr wrap="none" anchor="ctr"/>
          <a:lstStyle/>
          <a:p>
            <a:endParaRPr lang="en-US"/>
          </a:p>
        </p:txBody>
      </p:sp>
      <p:sp>
        <p:nvSpPr>
          <p:cNvPr id="34850" name="Rectangle 34"/>
          <p:cNvSpPr>
            <a:spLocks noChangeArrowheads="1"/>
          </p:cNvSpPr>
          <p:nvPr/>
        </p:nvSpPr>
        <p:spPr bwMode="auto">
          <a:xfrm>
            <a:off x="1674813" y="49847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51" name="Rectangle 35"/>
          <p:cNvSpPr>
            <a:spLocks noChangeArrowheads="1"/>
          </p:cNvSpPr>
          <p:nvPr/>
        </p:nvSpPr>
        <p:spPr bwMode="auto">
          <a:xfrm>
            <a:off x="2106613" y="49720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52" name="Line 36"/>
          <p:cNvSpPr>
            <a:spLocks noChangeShapeType="1"/>
          </p:cNvSpPr>
          <p:nvPr/>
        </p:nvSpPr>
        <p:spPr bwMode="auto">
          <a:xfrm>
            <a:off x="2438400" y="4959350"/>
            <a:ext cx="0" cy="444500"/>
          </a:xfrm>
          <a:prstGeom prst="line">
            <a:avLst/>
          </a:prstGeom>
          <a:noFill/>
          <a:ln w="12700">
            <a:solidFill>
              <a:schemeClr val="tx1"/>
            </a:solidFill>
            <a:round/>
            <a:headEnd/>
            <a:tailEnd/>
          </a:ln>
        </p:spPr>
        <p:txBody>
          <a:bodyPr wrap="none" anchor="ctr"/>
          <a:lstStyle/>
          <a:p>
            <a:endParaRPr lang="en-US"/>
          </a:p>
        </p:txBody>
      </p:sp>
      <p:sp>
        <p:nvSpPr>
          <p:cNvPr id="34853" name="Line 37"/>
          <p:cNvSpPr>
            <a:spLocks noChangeShapeType="1"/>
          </p:cNvSpPr>
          <p:nvPr/>
        </p:nvSpPr>
        <p:spPr bwMode="auto">
          <a:xfrm>
            <a:off x="6502400" y="4946650"/>
            <a:ext cx="0" cy="444500"/>
          </a:xfrm>
          <a:prstGeom prst="line">
            <a:avLst/>
          </a:prstGeom>
          <a:noFill/>
          <a:ln w="12700">
            <a:solidFill>
              <a:schemeClr val="tx1"/>
            </a:solidFill>
            <a:round/>
            <a:headEnd/>
            <a:tailEnd/>
          </a:ln>
        </p:spPr>
        <p:txBody>
          <a:bodyPr wrap="none" anchor="ctr"/>
          <a:lstStyle/>
          <a:p>
            <a:endParaRPr lang="en-US"/>
          </a:p>
        </p:txBody>
      </p:sp>
      <p:sp>
        <p:nvSpPr>
          <p:cNvPr id="34854" name="Line 38"/>
          <p:cNvSpPr>
            <a:spLocks noChangeShapeType="1"/>
          </p:cNvSpPr>
          <p:nvPr/>
        </p:nvSpPr>
        <p:spPr bwMode="auto">
          <a:xfrm>
            <a:off x="6946900" y="4946650"/>
            <a:ext cx="0" cy="444500"/>
          </a:xfrm>
          <a:prstGeom prst="line">
            <a:avLst/>
          </a:prstGeom>
          <a:noFill/>
          <a:ln w="12700">
            <a:solidFill>
              <a:schemeClr val="tx1"/>
            </a:solidFill>
            <a:round/>
            <a:headEnd/>
            <a:tailEnd/>
          </a:ln>
        </p:spPr>
        <p:txBody>
          <a:bodyPr wrap="none" anchor="ctr"/>
          <a:lstStyle/>
          <a:p>
            <a:endParaRPr lang="en-US"/>
          </a:p>
        </p:txBody>
      </p:sp>
      <p:sp>
        <p:nvSpPr>
          <p:cNvPr id="34855" name="Rectangle 39"/>
          <p:cNvSpPr>
            <a:spLocks noChangeArrowheads="1"/>
          </p:cNvSpPr>
          <p:nvPr/>
        </p:nvSpPr>
        <p:spPr bwMode="auto">
          <a:xfrm>
            <a:off x="6577013" y="49720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56" name="Rectangle 40"/>
          <p:cNvSpPr>
            <a:spLocks noChangeArrowheads="1"/>
          </p:cNvSpPr>
          <p:nvPr/>
        </p:nvSpPr>
        <p:spPr bwMode="auto">
          <a:xfrm>
            <a:off x="7097713" y="49720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57" name="Rectangle 41"/>
          <p:cNvSpPr>
            <a:spLocks noChangeArrowheads="1"/>
          </p:cNvSpPr>
          <p:nvPr/>
        </p:nvSpPr>
        <p:spPr bwMode="auto">
          <a:xfrm>
            <a:off x="7656513" y="4786313"/>
            <a:ext cx="1487487" cy="577850"/>
          </a:xfrm>
          <a:prstGeom prst="rect">
            <a:avLst/>
          </a:prstGeom>
          <a:noFill/>
          <a:ln w="12700" algn="ctr">
            <a:noFill/>
            <a:miter lim="800000"/>
            <a:headEnd/>
            <a:tailEnd/>
          </a:ln>
        </p:spPr>
        <p:txBody>
          <a:bodyPr lIns="90488" tIns="44450" rIns="90488" bIns="44450">
            <a:spAutoFit/>
          </a:bodyPr>
          <a:lstStyle/>
          <a:p>
            <a:pPr eaLnBrk="0" hangingPunct="0"/>
            <a:r>
              <a:rPr lang="en-US" sz="1600">
                <a:latin typeface="Arial" charset="0"/>
              </a:rPr>
              <a:t>broadcast on local network</a:t>
            </a:r>
          </a:p>
        </p:txBody>
      </p:sp>
      <p:sp>
        <p:nvSpPr>
          <p:cNvPr id="34858" name="Rectangle 42"/>
          <p:cNvSpPr>
            <a:spLocks noChangeArrowheads="1"/>
          </p:cNvSpPr>
          <p:nvPr/>
        </p:nvSpPr>
        <p:spPr bwMode="auto">
          <a:xfrm>
            <a:off x="755650" y="5835650"/>
            <a:ext cx="6756400" cy="444500"/>
          </a:xfrm>
          <a:prstGeom prst="rect">
            <a:avLst/>
          </a:prstGeom>
          <a:noFill/>
          <a:ln w="12700">
            <a:solidFill>
              <a:schemeClr val="tx1"/>
            </a:solidFill>
            <a:miter lim="800000"/>
            <a:headEnd/>
            <a:tailEnd/>
          </a:ln>
        </p:spPr>
        <p:txBody>
          <a:bodyPr wrap="none" anchor="ctr"/>
          <a:lstStyle/>
          <a:p>
            <a:endParaRPr lang="en-US"/>
          </a:p>
        </p:txBody>
      </p:sp>
      <p:sp>
        <p:nvSpPr>
          <p:cNvPr id="34859" name="Line 43"/>
          <p:cNvSpPr>
            <a:spLocks noChangeShapeType="1"/>
          </p:cNvSpPr>
          <p:nvPr/>
        </p:nvSpPr>
        <p:spPr bwMode="auto">
          <a:xfrm>
            <a:off x="3162300" y="5835650"/>
            <a:ext cx="0" cy="444500"/>
          </a:xfrm>
          <a:prstGeom prst="line">
            <a:avLst/>
          </a:prstGeom>
          <a:noFill/>
          <a:ln w="12700">
            <a:solidFill>
              <a:schemeClr val="tx1"/>
            </a:solidFill>
            <a:round/>
            <a:headEnd/>
            <a:tailEnd/>
          </a:ln>
        </p:spPr>
        <p:txBody>
          <a:bodyPr wrap="none" anchor="ctr"/>
          <a:lstStyle/>
          <a:p>
            <a:endParaRPr lang="en-US"/>
          </a:p>
        </p:txBody>
      </p:sp>
      <p:sp>
        <p:nvSpPr>
          <p:cNvPr id="34860" name="Line 44"/>
          <p:cNvSpPr>
            <a:spLocks noChangeShapeType="1"/>
          </p:cNvSpPr>
          <p:nvPr/>
        </p:nvSpPr>
        <p:spPr bwMode="auto">
          <a:xfrm>
            <a:off x="3606800" y="5848350"/>
            <a:ext cx="0" cy="444500"/>
          </a:xfrm>
          <a:prstGeom prst="line">
            <a:avLst/>
          </a:prstGeom>
          <a:noFill/>
          <a:ln w="12700">
            <a:solidFill>
              <a:schemeClr val="tx1"/>
            </a:solidFill>
            <a:round/>
            <a:headEnd/>
            <a:tailEnd/>
          </a:ln>
        </p:spPr>
        <p:txBody>
          <a:bodyPr wrap="none" anchor="ctr"/>
          <a:lstStyle/>
          <a:p>
            <a:endParaRPr lang="en-US"/>
          </a:p>
        </p:txBody>
      </p:sp>
      <p:sp>
        <p:nvSpPr>
          <p:cNvPr id="34861" name="Rectangle 45"/>
          <p:cNvSpPr>
            <a:spLocks noChangeArrowheads="1"/>
          </p:cNvSpPr>
          <p:nvPr/>
        </p:nvSpPr>
        <p:spPr bwMode="auto">
          <a:xfrm>
            <a:off x="3236913" y="58737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62" name="Line 46"/>
          <p:cNvSpPr>
            <a:spLocks noChangeShapeType="1"/>
          </p:cNvSpPr>
          <p:nvPr/>
        </p:nvSpPr>
        <p:spPr bwMode="auto">
          <a:xfrm>
            <a:off x="4051300" y="5848350"/>
            <a:ext cx="0" cy="444500"/>
          </a:xfrm>
          <a:prstGeom prst="line">
            <a:avLst/>
          </a:prstGeom>
          <a:noFill/>
          <a:ln w="12700">
            <a:solidFill>
              <a:schemeClr val="tx1"/>
            </a:solidFill>
            <a:round/>
            <a:headEnd/>
            <a:tailEnd/>
          </a:ln>
        </p:spPr>
        <p:txBody>
          <a:bodyPr wrap="none" anchor="ctr"/>
          <a:lstStyle/>
          <a:p>
            <a:endParaRPr lang="en-US"/>
          </a:p>
        </p:txBody>
      </p:sp>
      <p:sp>
        <p:nvSpPr>
          <p:cNvPr id="34863" name="Rectangle 47"/>
          <p:cNvSpPr>
            <a:spLocks noChangeArrowheads="1"/>
          </p:cNvSpPr>
          <p:nvPr/>
        </p:nvSpPr>
        <p:spPr bwMode="auto">
          <a:xfrm>
            <a:off x="3681413" y="58737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64" name="Rectangle 48"/>
          <p:cNvSpPr>
            <a:spLocks noChangeArrowheads="1"/>
          </p:cNvSpPr>
          <p:nvPr/>
        </p:nvSpPr>
        <p:spPr bwMode="auto">
          <a:xfrm>
            <a:off x="4113213" y="58610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65" name="Line 49"/>
          <p:cNvSpPr>
            <a:spLocks noChangeShapeType="1"/>
          </p:cNvSpPr>
          <p:nvPr/>
        </p:nvSpPr>
        <p:spPr bwMode="auto">
          <a:xfrm>
            <a:off x="4445000" y="5848350"/>
            <a:ext cx="0" cy="444500"/>
          </a:xfrm>
          <a:prstGeom prst="line">
            <a:avLst/>
          </a:prstGeom>
          <a:noFill/>
          <a:ln w="12700">
            <a:solidFill>
              <a:schemeClr val="tx1"/>
            </a:solidFill>
            <a:round/>
            <a:headEnd/>
            <a:tailEnd/>
          </a:ln>
        </p:spPr>
        <p:txBody>
          <a:bodyPr wrap="none" anchor="ctr"/>
          <a:lstStyle/>
          <a:p>
            <a:endParaRPr lang="en-US"/>
          </a:p>
        </p:txBody>
      </p:sp>
      <p:sp>
        <p:nvSpPr>
          <p:cNvPr id="34866" name="Line 50"/>
          <p:cNvSpPr>
            <a:spLocks noChangeShapeType="1"/>
          </p:cNvSpPr>
          <p:nvPr/>
        </p:nvSpPr>
        <p:spPr bwMode="auto">
          <a:xfrm>
            <a:off x="5715000" y="5835650"/>
            <a:ext cx="0" cy="444500"/>
          </a:xfrm>
          <a:prstGeom prst="line">
            <a:avLst/>
          </a:prstGeom>
          <a:noFill/>
          <a:ln w="12700">
            <a:solidFill>
              <a:schemeClr val="tx1"/>
            </a:solidFill>
            <a:round/>
            <a:headEnd/>
            <a:tailEnd/>
          </a:ln>
        </p:spPr>
        <p:txBody>
          <a:bodyPr wrap="none" anchor="ctr"/>
          <a:lstStyle/>
          <a:p>
            <a:endParaRPr lang="en-US"/>
          </a:p>
        </p:txBody>
      </p:sp>
      <p:sp>
        <p:nvSpPr>
          <p:cNvPr id="34867" name="Line 51"/>
          <p:cNvSpPr>
            <a:spLocks noChangeShapeType="1"/>
          </p:cNvSpPr>
          <p:nvPr/>
        </p:nvSpPr>
        <p:spPr bwMode="auto">
          <a:xfrm>
            <a:off x="6159500" y="5848350"/>
            <a:ext cx="0" cy="444500"/>
          </a:xfrm>
          <a:prstGeom prst="line">
            <a:avLst/>
          </a:prstGeom>
          <a:noFill/>
          <a:ln w="12700">
            <a:solidFill>
              <a:schemeClr val="tx1"/>
            </a:solidFill>
            <a:round/>
            <a:headEnd/>
            <a:tailEnd/>
          </a:ln>
        </p:spPr>
        <p:txBody>
          <a:bodyPr wrap="none" anchor="ctr"/>
          <a:lstStyle/>
          <a:p>
            <a:endParaRPr lang="en-US"/>
          </a:p>
        </p:txBody>
      </p:sp>
      <p:sp>
        <p:nvSpPr>
          <p:cNvPr id="34868" name="Rectangle 52"/>
          <p:cNvSpPr>
            <a:spLocks noChangeArrowheads="1"/>
          </p:cNvSpPr>
          <p:nvPr/>
        </p:nvSpPr>
        <p:spPr bwMode="auto">
          <a:xfrm>
            <a:off x="5789613" y="58737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69" name="Line 53"/>
          <p:cNvSpPr>
            <a:spLocks noChangeShapeType="1"/>
          </p:cNvSpPr>
          <p:nvPr/>
        </p:nvSpPr>
        <p:spPr bwMode="auto">
          <a:xfrm>
            <a:off x="6604000" y="5848350"/>
            <a:ext cx="0" cy="444500"/>
          </a:xfrm>
          <a:prstGeom prst="line">
            <a:avLst/>
          </a:prstGeom>
          <a:noFill/>
          <a:ln w="12700">
            <a:solidFill>
              <a:schemeClr val="tx1"/>
            </a:solidFill>
            <a:round/>
            <a:headEnd/>
            <a:tailEnd/>
          </a:ln>
        </p:spPr>
        <p:txBody>
          <a:bodyPr wrap="none" anchor="ctr"/>
          <a:lstStyle/>
          <a:p>
            <a:endParaRPr lang="en-US"/>
          </a:p>
        </p:txBody>
      </p:sp>
      <p:sp>
        <p:nvSpPr>
          <p:cNvPr id="34870" name="Rectangle 54"/>
          <p:cNvSpPr>
            <a:spLocks noChangeArrowheads="1"/>
          </p:cNvSpPr>
          <p:nvPr/>
        </p:nvSpPr>
        <p:spPr bwMode="auto">
          <a:xfrm>
            <a:off x="6234113" y="58737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71" name="Rectangle 55"/>
          <p:cNvSpPr>
            <a:spLocks noChangeArrowheads="1"/>
          </p:cNvSpPr>
          <p:nvPr/>
        </p:nvSpPr>
        <p:spPr bwMode="auto">
          <a:xfrm>
            <a:off x="6665913" y="58610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72" name="Line 56"/>
          <p:cNvSpPr>
            <a:spLocks noChangeShapeType="1"/>
          </p:cNvSpPr>
          <p:nvPr/>
        </p:nvSpPr>
        <p:spPr bwMode="auto">
          <a:xfrm>
            <a:off x="6997700" y="5848350"/>
            <a:ext cx="0" cy="444500"/>
          </a:xfrm>
          <a:prstGeom prst="line">
            <a:avLst/>
          </a:prstGeom>
          <a:noFill/>
          <a:ln w="12700">
            <a:solidFill>
              <a:schemeClr val="tx1"/>
            </a:solidFill>
            <a:round/>
            <a:headEnd/>
            <a:tailEnd/>
          </a:ln>
        </p:spPr>
        <p:txBody>
          <a:bodyPr wrap="none" anchor="ctr"/>
          <a:lstStyle/>
          <a:p>
            <a:endParaRPr lang="en-US"/>
          </a:p>
        </p:txBody>
      </p:sp>
      <p:sp>
        <p:nvSpPr>
          <p:cNvPr id="34873" name="Rectangle 57"/>
          <p:cNvSpPr>
            <a:spLocks noChangeArrowheads="1"/>
          </p:cNvSpPr>
          <p:nvPr/>
        </p:nvSpPr>
        <p:spPr bwMode="auto">
          <a:xfrm>
            <a:off x="7097713" y="5899150"/>
            <a:ext cx="322262" cy="393700"/>
          </a:xfrm>
          <a:prstGeom prst="rect">
            <a:avLst/>
          </a:prstGeom>
          <a:noFill/>
          <a:ln w="12700">
            <a:noFill/>
            <a:miter lim="800000"/>
            <a:headEnd/>
            <a:tailEnd/>
          </a:ln>
        </p:spPr>
        <p:txBody>
          <a:bodyPr wrap="none" lIns="90488" tIns="44450" rIns="90488" bIns="44450">
            <a:spAutoFit/>
          </a:bodyPr>
          <a:lstStyle/>
          <a:p>
            <a:pPr eaLnBrk="0" hangingPunct="0"/>
            <a:r>
              <a:rPr lang="en-US" sz="2000">
                <a:latin typeface="Arial" charset="0"/>
              </a:rPr>
              <a:t>1</a:t>
            </a:r>
          </a:p>
        </p:txBody>
      </p:sp>
      <p:sp>
        <p:nvSpPr>
          <p:cNvPr id="34874" name="Rectangle 58"/>
          <p:cNvSpPr>
            <a:spLocks noChangeArrowheads="1"/>
          </p:cNvSpPr>
          <p:nvPr/>
        </p:nvSpPr>
        <p:spPr bwMode="auto">
          <a:xfrm>
            <a:off x="1179513" y="5883275"/>
            <a:ext cx="727075" cy="363538"/>
          </a:xfrm>
          <a:prstGeom prst="rect">
            <a:avLst/>
          </a:prstGeom>
          <a:noFill/>
          <a:ln w="12700">
            <a:noFill/>
            <a:miter lim="800000"/>
            <a:headEnd/>
            <a:tailEnd/>
          </a:ln>
        </p:spPr>
        <p:txBody>
          <a:bodyPr wrap="none" lIns="90488" tIns="44450" rIns="90488" bIns="44450">
            <a:spAutoFit/>
          </a:bodyPr>
          <a:lstStyle/>
          <a:p>
            <a:pPr eaLnBrk="0" hangingPunct="0"/>
            <a:r>
              <a:rPr lang="en-US" sz="1800" b="1">
                <a:latin typeface="Arial" charset="0"/>
              </a:rPr>
              <a:t>netid</a:t>
            </a:r>
          </a:p>
        </p:txBody>
      </p:sp>
      <p:sp>
        <p:nvSpPr>
          <p:cNvPr id="34875" name="Rectangle 59"/>
          <p:cNvSpPr>
            <a:spLocks noChangeArrowheads="1"/>
          </p:cNvSpPr>
          <p:nvPr/>
        </p:nvSpPr>
        <p:spPr bwMode="auto">
          <a:xfrm>
            <a:off x="7694613" y="5726113"/>
            <a:ext cx="1449387" cy="822325"/>
          </a:xfrm>
          <a:prstGeom prst="rect">
            <a:avLst/>
          </a:prstGeom>
          <a:noFill/>
          <a:ln w="12700" algn="ctr">
            <a:noFill/>
            <a:miter lim="800000"/>
            <a:headEnd/>
            <a:tailEnd/>
          </a:ln>
        </p:spPr>
        <p:txBody>
          <a:bodyPr lIns="90488" tIns="44450" rIns="90488" bIns="44450">
            <a:spAutoFit/>
          </a:bodyPr>
          <a:lstStyle/>
          <a:p>
            <a:pPr eaLnBrk="0" hangingPunct="0"/>
            <a:r>
              <a:rPr lang="en-US" sz="1600">
                <a:latin typeface="Arial" charset="0"/>
              </a:rPr>
              <a:t>broadcast on distant network</a:t>
            </a:r>
          </a:p>
        </p:txBody>
      </p:sp>
      <p:sp>
        <p:nvSpPr>
          <p:cNvPr id="34876" name="Text Box 60"/>
          <p:cNvSpPr txBox="1">
            <a:spLocks noChangeArrowheads="1"/>
          </p:cNvSpPr>
          <p:nvPr/>
        </p:nvSpPr>
        <p:spPr bwMode="auto">
          <a:xfrm>
            <a:off x="0" y="1643063"/>
            <a:ext cx="9144000" cy="457200"/>
          </a:xfrm>
          <a:prstGeom prst="rect">
            <a:avLst/>
          </a:prstGeom>
          <a:noFill/>
          <a:ln w="12700">
            <a:noFill/>
            <a:miter lim="800000"/>
            <a:headEnd/>
            <a:tailEnd/>
          </a:ln>
        </p:spPr>
        <p:txBody>
          <a:bodyPr>
            <a:spAutoFit/>
          </a:bodyPr>
          <a:lstStyle/>
          <a:p>
            <a:pPr algn="ctr" eaLnBrk="0" hangingPunct="0">
              <a:spcBef>
                <a:spcPct val="50000"/>
              </a:spcBef>
            </a:pPr>
            <a:r>
              <a:rPr lang="en-US">
                <a:solidFill>
                  <a:schemeClr val="accent2"/>
                </a:solidFill>
                <a:latin typeface="Arial" charset="0"/>
              </a:rPr>
              <a:t>Internet address used to refer to network has hostid set to all 0s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991600" cy="5715000"/>
          </a:xfrm>
        </p:spPr>
        <p:txBody>
          <a:bodyPr>
            <a:normAutofit/>
          </a:bodyPr>
          <a:lstStyle/>
          <a:p>
            <a:pPr algn="just">
              <a:defRPr/>
            </a:pPr>
            <a:r>
              <a:rPr lang="en-IN" sz="2400" dirty="0" smtClean="0">
                <a:latin typeface="Arial" panose="020B0604020202020204" pitchFamily="34" charset="0"/>
                <a:cs typeface="Arial" panose="020B0604020202020204" pitchFamily="34" charset="0"/>
              </a:rPr>
              <a:t>Address </a:t>
            </a:r>
            <a:r>
              <a:rPr lang="en-IN" sz="2400" i="1" dirty="0" smtClean="0">
                <a:latin typeface="Arial" panose="020B0604020202020204" pitchFamily="34" charset="0"/>
                <a:cs typeface="Arial" panose="020B0604020202020204" pitchFamily="34" charset="0"/>
              </a:rPr>
              <a:t>0.0.0.0</a:t>
            </a:r>
            <a:r>
              <a:rPr lang="en-IN" sz="2400" dirty="0" smtClean="0">
                <a:latin typeface="Arial" panose="020B0604020202020204" pitchFamily="34" charset="0"/>
                <a:cs typeface="Arial" panose="020B0604020202020204" pitchFamily="34" charset="0"/>
              </a:rPr>
              <a:t> is allocated while booting or in the initialization phase</a:t>
            </a:r>
          </a:p>
          <a:p>
            <a:pPr lvl="1" algn="just">
              <a:defRPr/>
            </a:pPr>
            <a:r>
              <a:rPr lang="en-IN" sz="2000" dirty="0" smtClean="0">
                <a:latin typeface="Arial" panose="020B0604020202020204" pitchFamily="34" charset="0"/>
                <a:cs typeface="Arial" panose="020B0604020202020204" pitchFamily="34" charset="0"/>
              </a:rPr>
              <a:t>Address </a:t>
            </a:r>
            <a:r>
              <a:rPr lang="en-IN" sz="2000" i="1" dirty="0" smtClean="0">
                <a:latin typeface="Arial" panose="020B0604020202020204" pitchFamily="34" charset="0"/>
                <a:cs typeface="Arial" panose="020B0604020202020204" pitchFamily="34" charset="0"/>
              </a:rPr>
              <a:t>NetId.0</a:t>
            </a:r>
            <a:r>
              <a:rPr lang="en-IN" sz="2000" dirty="0" smtClean="0">
                <a:latin typeface="Arial" panose="020B0604020202020204" pitchFamily="34" charset="0"/>
                <a:cs typeface="Arial" panose="020B0604020202020204" pitchFamily="34" charset="0"/>
              </a:rPr>
              <a:t> (i.e., when </a:t>
            </a:r>
            <a:r>
              <a:rPr lang="en-IN" sz="2000" dirty="0" err="1" smtClean="0">
                <a:latin typeface="Arial" panose="020B0604020202020204" pitchFamily="34" charset="0"/>
                <a:cs typeface="Arial" panose="020B0604020202020204" pitchFamily="34" charset="0"/>
              </a:rPr>
              <a:t>HostId</a:t>
            </a:r>
            <a:r>
              <a:rPr lang="en-IN" sz="2000" dirty="0" smtClean="0">
                <a:latin typeface="Arial" panose="020B0604020202020204" pitchFamily="34" charset="0"/>
                <a:cs typeface="Arial" panose="020B0604020202020204" pitchFamily="34" charset="0"/>
              </a:rPr>
              <a:t> portion is set to all zeros) refers to network identification.</a:t>
            </a:r>
          </a:p>
          <a:p>
            <a:pPr lvl="1" algn="just">
              <a:defRPr/>
            </a:pPr>
            <a:r>
              <a:rPr lang="en-IN" sz="2000" dirty="0" smtClean="0">
                <a:latin typeface="Arial" panose="020B0604020202020204" pitchFamily="34" charset="0"/>
                <a:cs typeface="Arial" panose="020B0604020202020204" pitchFamily="34" charset="0"/>
              </a:rPr>
              <a:t>An address </a:t>
            </a:r>
            <a:r>
              <a:rPr lang="en-IN" sz="2000" i="1" dirty="0" smtClean="0">
                <a:latin typeface="Arial" panose="020B0604020202020204" pitchFamily="34" charset="0"/>
                <a:cs typeface="Arial" panose="020B0604020202020204" pitchFamily="34" charset="0"/>
              </a:rPr>
              <a:t>0.HostId</a:t>
            </a:r>
            <a:r>
              <a:rPr lang="en-IN" sz="2000" dirty="0" smtClean="0">
                <a:latin typeface="Arial" panose="020B0604020202020204" pitchFamily="34" charset="0"/>
                <a:cs typeface="Arial" panose="020B0604020202020204" pitchFamily="34" charset="0"/>
              </a:rPr>
              <a:t> refers to the host on local network. </a:t>
            </a:r>
          </a:p>
          <a:p>
            <a:pPr algn="just">
              <a:defRPr/>
            </a:pPr>
            <a:r>
              <a:rPr lang="en-IN" sz="2400" dirty="0" smtClean="0">
                <a:latin typeface="Arial" panose="020B0604020202020204" pitchFamily="34" charset="0"/>
                <a:cs typeface="Arial" panose="020B0604020202020204" pitchFamily="34" charset="0"/>
              </a:rPr>
              <a:t>Any address between 127.0.0.1 and 127.0.0.254 is called the loopback address set aside for testing purposes.</a:t>
            </a:r>
          </a:p>
          <a:p>
            <a:pPr algn="just">
              <a:defRPr/>
            </a:pPr>
            <a:r>
              <a:rPr lang="en-IN" sz="2400" dirty="0" smtClean="0">
                <a:latin typeface="Arial" panose="020B0604020202020204" pitchFamily="34" charset="0"/>
                <a:cs typeface="Arial" panose="020B0604020202020204" pitchFamily="34" charset="0"/>
              </a:rPr>
              <a:t>An address </a:t>
            </a:r>
            <a:r>
              <a:rPr lang="en-IN" sz="2400" i="1" dirty="0" smtClean="0">
                <a:latin typeface="Arial" panose="020B0604020202020204" pitchFamily="34" charset="0"/>
                <a:cs typeface="Arial" panose="020B0604020202020204" pitchFamily="34" charset="0"/>
              </a:rPr>
              <a:t>255.255.255.255</a:t>
            </a:r>
            <a:r>
              <a:rPr lang="en-IN" sz="2400" dirty="0" smtClean="0">
                <a:latin typeface="Arial" panose="020B0604020202020204" pitchFamily="34" charset="0"/>
                <a:cs typeface="Arial" panose="020B0604020202020204" pitchFamily="34" charset="0"/>
              </a:rPr>
              <a:t> means broadcast in the local network. It does not mean a broadcast in the entire Internet.</a:t>
            </a:r>
          </a:p>
          <a:p>
            <a:pPr lvl="1" algn="just">
              <a:defRPr/>
            </a:pPr>
            <a:r>
              <a:rPr lang="en-IN" sz="2000" i="1" dirty="0" smtClean="0">
                <a:latin typeface="Arial" panose="020B0604020202020204" pitchFamily="34" charset="0"/>
                <a:cs typeface="Arial" panose="020B0604020202020204" pitchFamily="34" charset="0"/>
              </a:rPr>
              <a:t>NetId.111...11 </a:t>
            </a:r>
            <a:r>
              <a:rPr lang="en-IN" sz="2000" dirty="0" smtClean="0">
                <a:latin typeface="Arial" panose="020B0604020202020204" pitchFamily="34" charset="0"/>
                <a:cs typeface="Arial" panose="020B0604020202020204" pitchFamily="34" charset="0"/>
              </a:rPr>
              <a:t>(i.e., network identifier followed by all ones in the host portion) refers to broadcast in the particular network.</a:t>
            </a:r>
          </a:p>
          <a:p>
            <a:pPr lvl="1" algn="just">
              <a:defRPr/>
            </a:pPr>
            <a:r>
              <a:rPr lang="en-IN" sz="2000" dirty="0" smtClean="0">
                <a:latin typeface="Arial" panose="020B0604020202020204" pitchFamily="34" charset="0"/>
                <a:cs typeface="Arial" panose="020B0604020202020204" pitchFamily="34" charset="0"/>
              </a:rPr>
              <a:t>Internet address used to refer to a network has </a:t>
            </a:r>
            <a:r>
              <a:rPr lang="en-IN" sz="2000" i="1" dirty="0" err="1" smtClean="0">
                <a:latin typeface="Arial" panose="020B0604020202020204" pitchFamily="34" charset="0"/>
                <a:cs typeface="Arial" panose="020B0604020202020204" pitchFamily="34" charset="0"/>
              </a:rPr>
              <a:t>HostId</a:t>
            </a:r>
            <a:r>
              <a:rPr lang="en-IN" sz="2000" dirty="0" smtClean="0">
                <a:latin typeface="Arial" panose="020B0604020202020204" pitchFamily="34" charset="0"/>
                <a:cs typeface="Arial" panose="020B0604020202020204" pitchFamily="34" charset="0"/>
              </a:rPr>
              <a:t> set to all 0s.</a:t>
            </a:r>
          </a:p>
          <a:p>
            <a:pPr algn="just">
              <a:defRPr/>
            </a:pPr>
            <a:r>
              <a:rPr lang="en-US" sz="2400" dirty="0" smtClean="0">
                <a:latin typeface="Arial" panose="020B0604020202020204" pitchFamily="34" charset="0"/>
                <a:cs typeface="Arial" panose="020B0604020202020204" pitchFamily="34" charset="0"/>
              </a:rPr>
              <a:t>The addresses from </a:t>
            </a:r>
            <a:r>
              <a:rPr lang="en-US" sz="2400" i="1" dirty="0" smtClean="0">
                <a:latin typeface="Arial" panose="020B0604020202020204" pitchFamily="34" charset="0"/>
                <a:cs typeface="Arial" panose="020B0604020202020204" pitchFamily="34" charset="0"/>
              </a:rPr>
              <a:t>169.254.0.0./16 </a:t>
            </a:r>
            <a:r>
              <a:rPr lang="en-US" sz="2400" dirty="0" smtClean="0">
                <a:latin typeface="Arial" panose="020B0604020202020204" pitchFamily="34" charset="0"/>
                <a:cs typeface="Arial" panose="020B0604020202020204" pitchFamily="34" charset="0"/>
              </a:rPr>
              <a:t>range is assigned upon booting when DHCP server is unavailable.</a:t>
            </a:r>
            <a:endParaRPr lang="en-IN" sz="2400" dirty="0" smtClean="0">
              <a:latin typeface="Arial" panose="020B0604020202020204" pitchFamily="34" charset="0"/>
              <a:cs typeface="Arial" panose="020B0604020202020204" pitchFamily="34" charset="0"/>
            </a:endParaRPr>
          </a:p>
        </p:txBody>
      </p:sp>
      <p:sp>
        <p:nvSpPr>
          <p:cNvPr id="70659" name="Title 1"/>
          <p:cNvSpPr>
            <a:spLocks noGrp="1"/>
          </p:cNvSpPr>
          <p:nvPr>
            <p:ph type="title"/>
          </p:nvPr>
        </p:nvSpPr>
        <p:spPr bwMode="auto">
          <a:xfrm>
            <a:off x="457200" y="228600"/>
            <a:ext cx="8229600" cy="914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4000" dirty="0" smtClean="0">
                <a:solidFill>
                  <a:srgbClr val="3D229E"/>
                </a:solidFill>
              </a:rPr>
              <a:t>Reserved Addresses Identifiers</a:t>
            </a:r>
            <a:endParaRPr lang="en-IN" altLang="en-US" sz="4000" dirty="0" smtClean="0">
              <a:solidFill>
                <a:srgbClr val="3D229E"/>
              </a:solidFill>
              <a:cs typeface="Times New Roman" panose="02020603050405020304" pitchFamily="18" charset="0"/>
            </a:endParaRPr>
          </a:p>
        </p:txBody>
      </p:sp>
    </p:spTree>
    <p:extLst>
      <p:ext uri="{BB962C8B-B14F-4D97-AF65-F5344CB8AC3E}">
        <p14:creationId xmlns:p14="http://schemas.microsoft.com/office/powerpoint/2010/main" xmlns="" val="3745122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chemeClr val="accent2"/>
                </a:solidFill>
              </a:rPr>
              <a:t>Private IP Addresses</a:t>
            </a:r>
          </a:p>
        </p:txBody>
      </p:sp>
      <p:sp>
        <p:nvSpPr>
          <p:cNvPr id="35843" name="Rectangle 3"/>
          <p:cNvSpPr>
            <a:spLocks noGrp="1" noChangeArrowheads="1"/>
          </p:cNvSpPr>
          <p:nvPr>
            <p:ph type="body" idx="1"/>
          </p:nvPr>
        </p:nvSpPr>
        <p:spPr bwMode="auto">
          <a:xfrm>
            <a:off x="457200" y="1447800"/>
            <a:ext cx="8229600" cy="5156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mtClean="0"/>
              <a:t>Specific ranges of IP addresses set aside for use in private networks (RFC 1918)</a:t>
            </a:r>
          </a:p>
          <a:p>
            <a:pPr eaLnBrk="1" hangingPunct="1">
              <a:lnSpc>
                <a:spcPct val="90000"/>
              </a:lnSpc>
            </a:pPr>
            <a:r>
              <a:rPr lang="en-US" smtClean="0"/>
              <a:t>Their use restricted to private networks;  Routers in public Internet discard packets with these </a:t>
            </a:r>
            <a:r>
              <a:rPr lang="en-US" i="1" smtClean="0"/>
              <a:t>unregistered</a:t>
            </a:r>
            <a:r>
              <a:rPr lang="en-US" smtClean="0"/>
              <a:t> addresses</a:t>
            </a:r>
          </a:p>
          <a:p>
            <a:pPr eaLnBrk="1" hangingPunct="1">
              <a:lnSpc>
                <a:spcPct val="90000"/>
              </a:lnSpc>
            </a:pPr>
            <a:r>
              <a:rPr lang="en-US" b="1" smtClean="0">
                <a:solidFill>
                  <a:srgbClr val="FF0000"/>
                </a:solidFill>
              </a:rPr>
              <a:t>Range 1:  10.0.0.0 to 10.255.255.255</a:t>
            </a:r>
          </a:p>
          <a:p>
            <a:pPr eaLnBrk="1" hangingPunct="1">
              <a:lnSpc>
                <a:spcPct val="90000"/>
              </a:lnSpc>
            </a:pPr>
            <a:r>
              <a:rPr lang="en-US" b="1" smtClean="0">
                <a:solidFill>
                  <a:srgbClr val="FF0000"/>
                </a:solidFill>
              </a:rPr>
              <a:t>Range 2:  172.16.0.0 to 172.31.255.255</a:t>
            </a:r>
          </a:p>
          <a:p>
            <a:pPr eaLnBrk="1" hangingPunct="1">
              <a:lnSpc>
                <a:spcPct val="90000"/>
              </a:lnSpc>
            </a:pPr>
            <a:r>
              <a:rPr lang="en-US" b="1" smtClean="0">
                <a:solidFill>
                  <a:srgbClr val="FF0000"/>
                </a:solidFill>
              </a:rPr>
              <a:t>Range 3:  192.168.0.0 to 192.168.255.255</a:t>
            </a:r>
          </a:p>
          <a:p>
            <a:pPr eaLnBrk="1" hangingPunct="1">
              <a:lnSpc>
                <a:spcPct val="90000"/>
              </a:lnSpc>
            </a:pPr>
            <a:r>
              <a:rPr lang="en-US" smtClean="0"/>
              <a:t>Network Address Translation (NAT) used to convert between private &amp; global IP addresses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chemeClr val="accent2"/>
                </a:solidFill>
              </a:rPr>
              <a:t>Example of IP Addressing</a:t>
            </a:r>
          </a:p>
        </p:txBody>
      </p:sp>
      <p:sp>
        <p:nvSpPr>
          <p:cNvPr id="36867" name="Oval 3"/>
          <p:cNvSpPr>
            <a:spLocks noChangeArrowheads="1"/>
          </p:cNvSpPr>
          <p:nvPr/>
        </p:nvSpPr>
        <p:spPr bwMode="auto">
          <a:xfrm>
            <a:off x="685800" y="2438400"/>
            <a:ext cx="2590800" cy="1905000"/>
          </a:xfrm>
          <a:prstGeom prst="ellipse">
            <a:avLst/>
          </a:prstGeom>
          <a:noFill/>
          <a:ln w="12700">
            <a:solidFill>
              <a:schemeClr val="tx1"/>
            </a:solidFill>
            <a:round/>
            <a:headEnd/>
            <a:tailEnd/>
          </a:ln>
        </p:spPr>
        <p:txBody>
          <a:bodyPr wrap="none" anchor="ctr">
            <a:spAutoFit/>
          </a:bodyPr>
          <a:lstStyle/>
          <a:p>
            <a:endParaRPr lang="en-US"/>
          </a:p>
        </p:txBody>
      </p:sp>
      <p:sp>
        <p:nvSpPr>
          <p:cNvPr id="36868" name="Oval 4"/>
          <p:cNvSpPr>
            <a:spLocks noChangeArrowheads="1"/>
          </p:cNvSpPr>
          <p:nvPr/>
        </p:nvSpPr>
        <p:spPr bwMode="auto">
          <a:xfrm>
            <a:off x="5943600" y="2438400"/>
            <a:ext cx="2590800" cy="1905000"/>
          </a:xfrm>
          <a:prstGeom prst="ellipse">
            <a:avLst/>
          </a:prstGeom>
          <a:noFill/>
          <a:ln w="12700">
            <a:solidFill>
              <a:schemeClr val="tx1"/>
            </a:solidFill>
            <a:round/>
            <a:headEnd/>
            <a:tailEnd/>
          </a:ln>
        </p:spPr>
        <p:txBody>
          <a:bodyPr wrap="none" anchor="ctr">
            <a:spAutoFit/>
          </a:bodyPr>
          <a:lstStyle/>
          <a:p>
            <a:endParaRPr lang="en-US"/>
          </a:p>
        </p:txBody>
      </p:sp>
      <p:sp>
        <p:nvSpPr>
          <p:cNvPr id="36869" name="Rectangle 5"/>
          <p:cNvSpPr>
            <a:spLocks noChangeArrowheads="1"/>
          </p:cNvSpPr>
          <p:nvPr/>
        </p:nvSpPr>
        <p:spPr bwMode="auto">
          <a:xfrm>
            <a:off x="4343400" y="3148013"/>
            <a:ext cx="381000" cy="409575"/>
          </a:xfrm>
          <a:prstGeom prst="rect">
            <a:avLst/>
          </a:prstGeom>
          <a:solidFill>
            <a:schemeClr val="bg1"/>
          </a:solidFill>
          <a:ln w="12700">
            <a:solidFill>
              <a:schemeClr val="tx1"/>
            </a:solidFill>
            <a:miter lim="800000"/>
            <a:headEnd/>
            <a:tailEnd/>
          </a:ln>
        </p:spPr>
        <p:txBody>
          <a:bodyPr wrap="none" anchor="ctr">
            <a:spAutoFit/>
          </a:bodyPr>
          <a:lstStyle/>
          <a:p>
            <a:pPr algn="ctr" eaLnBrk="0" hangingPunct="0">
              <a:spcBef>
                <a:spcPct val="50000"/>
              </a:spcBef>
            </a:pPr>
            <a:r>
              <a:rPr lang="en-US" sz="2000">
                <a:latin typeface="Arial" charset="0"/>
              </a:rPr>
              <a:t>R</a:t>
            </a:r>
          </a:p>
        </p:txBody>
      </p:sp>
      <p:sp>
        <p:nvSpPr>
          <p:cNvPr id="36870" name="Line 6"/>
          <p:cNvSpPr>
            <a:spLocks noChangeShapeType="1"/>
          </p:cNvSpPr>
          <p:nvPr/>
        </p:nvSpPr>
        <p:spPr bwMode="auto">
          <a:xfrm flipH="1">
            <a:off x="3276600" y="3352800"/>
            <a:ext cx="1066800" cy="0"/>
          </a:xfrm>
          <a:prstGeom prst="line">
            <a:avLst/>
          </a:prstGeom>
          <a:noFill/>
          <a:ln w="12700">
            <a:solidFill>
              <a:schemeClr val="tx1"/>
            </a:solidFill>
            <a:round/>
            <a:headEnd/>
            <a:tailEnd/>
          </a:ln>
        </p:spPr>
        <p:txBody>
          <a:bodyPr>
            <a:spAutoFit/>
          </a:bodyPr>
          <a:lstStyle/>
          <a:p>
            <a:endParaRPr lang="en-US"/>
          </a:p>
        </p:txBody>
      </p:sp>
      <p:sp>
        <p:nvSpPr>
          <p:cNvPr id="36871" name="Line 7"/>
          <p:cNvSpPr>
            <a:spLocks noChangeShapeType="1"/>
          </p:cNvSpPr>
          <p:nvPr/>
        </p:nvSpPr>
        <p:spPr bwMode="auto">
          <a:xfrm>
            <a:off x="4724400" y="3352800"/>
            <a:ext cx="1219200" cy="0"/>
          </a:xfrm>
          <a:prstGeom prst="line">
            <a:avLst/>
          </a:prstGeom>
          <a:noFill/>
          <a:ln w="12700">
            <a:solidFill>
              <a:schemeClr val="tx1"/>
            </a:solidFill>
            <a:round/>
            <a:headEnd/>
            <a:tailEnd/>
          </a:ln>
        </p:spPr>
        <p:txBody>
          <a:bodyPr>
            <a:spAutoFit/>
          </a:bodyPr>
          <a:lstStyle/>
          <a:p>
            <a:endParaRPr lang="en-US"/>
          </a:p>
        </p:txBody>
      </p:sp>
      <p:sp>
        <p:nvSpPr>
          <p:cNvPr id="36872" name="Text Box 8"/>
          <p:cNvSpPr txBox="1">
            <a:spLocks noChangeArrowheads="1"/>
          </p:cNvSpPr>
          <p:nvPr/>
        </p:nvSpPr>
        <p:spPr bwMode="auto">
          <a:xfrm>
            <a:off x="1163638" y="2971800"/>
            <a:ext cx="1524000" cy="854075"/>
          </a:xfrm>
          <a:prstGeom prst="rect">
            <a:avLst/>
          </a:prstGeom>
          <a:noFill/>
          <a:ln w="12700">
            <a:noFill/>
            <a:miter lim="800000"/>
            <a:headEnd/>
            <a:tailEnd/>
          </a:ln>
        </p:spPr>
        <p:txBody>
          <a:bodyPr wrap="none">
            <a:spAutoFit/>
          </a:bodyPr>
          <a:lstStyle/>
          <a:p>
            <a:pPr algn="ctr" eaLnBrk="0" hangingPunct="0">
              <a:spcBef>
                <a:spcPct val="50000"/>
              </a:spcBef>
            </a:pPr>
            <a:r>
              <a:rPr lang="en-US" sz="2000">
                <a:latin typeface="Arial" charset="0"/>
              </a:rPr>
              <a:t>Network</a:t>
            </a:r>
          </a:p>
          <a:p>
            <a:pPr algn="ctr" eaLnBrk="0" hangingPunct="0">
              <a:spcBef>
                <a:spcPct val="50000"/>
              </a:spcBef>
            </a:pPr>
            <a:r>
              <a:rPr lang="en-US" sz="2000">
                <a:latin typeface="Arial" charset="0"/>
              </a:rPr>
              <a:t>128.135.0.0</a:t>
            </a:r>
          </a:p>
        </p:txBody>
      </p:sp>
      <p:sp>
        <p:nvSpPr>
          <p:cNvPr id="36873" name="Text Box 9"/>
          <p:cNvSpPr txBox="1">
            <a:spLocks noChangeArrowheads="1"/>
          </p:cNvSpPr>
          <p:nvPr/>
        </p:nvSpPr>
        <p:spPr bwMode="auto">
          <a:xfrm>
            <a:off x="6477000" y="2971800"/>
            <a:ext cx="1524000" cy="854075"/>
          </a:xfrm>
          <a:prstGeom prst="rect">
            <a:avLst/>
          </a:prstGeom>
          <a:noFill/>
          <a:ln w="12700">
            <a:noFill/>
            <a:miter lim="800000"/>
            <a:headEnd/>
            <a:tailEnd/>
          </a:ln>
        </p:spPr>
        <p:txBody>
          <a:bodyPr wrap="none">
            <a:spAutoFit/>
          </a:bodyPr>
          <a:lstStyle/>
          <a:p>
            <a:pPr algn="ctr" eaLnBrk="0" hangingPunct="0">
              <a:spcBef>
                <a:spcPct val="50000"/>
              </a:spcBef>
            </a:pPr>
            <a:r>
              <a:rPr lang="en-US" sz="2000">
                <a:latin typeface="Arial" charset="0"/>
              </a:rPr>
              <a:t>Network</a:t>
            </a:r>
          </a:p>
          <a:p>
            <a:pPr algn="ctr" eaLnBrk="0" hangingPunct="0">
              <a:spcBef>
                <a:spcPct val="50000"/>
              </a:spcBef>
            </a:pPr>
            <a:r>
              <a:rPr lang="en-US" sz="2000">
                <a:latin typeface="Arial" charset="0"/>
              </a:rPr>
              <a:t>128.140.0.0</a:t>
            </a:r>
          </a:p>
        </p:txBody>
      </p:sp>
      <p:sp>
        <p:nvSpPr>
          <p:cNvPr id="36874" name="Rectangle 10"/>
          <p:cNvSpPr>
            <a:spLocks noChangeArrowheads="1"/>
          </p:cNvSpPr>
          <p:nvPr/>
        </p:nvSpPr>
        <p:spPr bwMode="auto">
          <a:xfrm>
            <a:off x="609600" y="1828800"/>
            <a:ext cx="381000" cy="409575"/>
          </a:xfrm>
          <a:prstGeom prst="rect">
            <a:avLst/>
          </a:prstGeom>
          <a:solidFill>
            <a:schemeClr val="bg1"/>
          </a:solidFill>
          <a:ln w="12700">
            <a:solidFill>
              <a:schemeClr val="tx1"/>
            </a:solidFill>
            <a:miter lim="800000"/>
            <a:headEnd/>
            <a:tailEnd/>
          </a:ln>
        </p:spPr>
        <p:txBody>
          <a:bodyPr wrap="none" anchor="ctr">
            <a:spAutoFit/>
          </a:bodyPr>
          <a:lstStyle/>
          <a:p>
            <a:pPr algn="ctr" eaLnBrk="0" hangingPunct="0">
              <a:spcBef>
                <a:spcPct val="50000"/>
              </a:spcBef>
            </a:pPr>
            <a:r>
              <a:rPr lang="en-US" sz="2000">
                <a:latin typeface="Arial" charset="0"/>
              </a:rPr>
              <a:t>H</a:t>
            </a:r>
          </a:p>
        </p:txBody>
      </p:sp>
      <p:sp>
        <p:nvSpPr>
          <p:cNvPr id="36875" name="Rectangle 11"/>
          <p:cNvSpPr>
            <a:spLocks noChangeArrowheads="1"/>
          </p:cNvSpPr>
          <p:nvPr/>
        </p:nvSpPr>
        <p:spPr bwMode="auto">
          <a:xfrm>
            <a:off x="7772400" y="1752600"/>
            <a:ext cx="381000" cy="409575"/>
          </a:xfrm>
          <a:prstGeom prst="rect">
            <a:avLst/>
          </a:prstGeom>
          <a:solidFill>
            <a:schemeClr val="bg1"/>
          </a:solidFill>
          <a:ln w="12700">
            <a:solidFill>
              <a:schemeClr val="tx1"/>
            </a:solidFill>
            <a:miter lim="800000"/>
            <a:headEnd/>
            <a:tailEnd/>
          </a:ln>
        </p:spPr>
        <p:txBody>
          <a:bodyPr wrap="none" anchor="ctr">
            <a:spAutoFit/>
          </a:bodyPr>
          <a:lstStyle/>
          <a:p>
            <a:pPr algn="ctr" eaLnBrk="0" hangingPunct="0">
              <a:spcBef>
                <a:spcPct val="50000"/>
              </a:spcBef>
            </a:pPr>
            <a:r>
              <a:rPr lang="en-US" sz="2000">
                <a:latin typeface="Arial" charset="0"/>
              </a:rPr>
              <a:t>H</a:t>
            </a:r>
          </a:p>
        </p:txBody>
      </p:sp>
      <p:sp>
        <p:nvSpPr>
          <p:cNvPr id="36876" name="Rectangle 12"/>
          <p:cNvSpPr>
            <a:spLocks noChangeArrowheads="1"/>
          </p:cNvSpPr>
          <p:nvPr/>
        </p:nvSpPr>
        <p:spPr bwMode="auto">
          <a:xfrm>
            <a:off x="7543800" y="4724400"/>
            <a:ext cx="381000" cy="409575"/>
          </a:xfrm>
          <a:prstGeom prst="rect">
            <a:avLst/>
          </a:prstGeom>
          <a:solidFill>
            <a:schemeClr val="bg1"/>
          </a:solidFill>
          <a:ln w="12700">
            <a:solidFill>
              <a:schemeClr val="tx1"/>
            </a:solidFill>
            <a:miter lim="800000"/>
            <a:headEnd/>
            <a:tailEnd/>
          </a:ln>
        </p:spPr>
        <p:txBody>
          <a:bodyPr wrap="none" anchor="ctr">
            <a:spAutoFit/>
          </a:bodyPr>
          <a:lstStyle/>
          <a:p>
            <a:pPr algn="ctr" eaLnBrk="0" hangingPunct="0">
              <a:spcBef>
                <a:spcPct val="50000"/>
              </a:spcBef>
            </a:pPr>
            <a:r>
              <a:rPr lang="en-US" sz="2000">
                <a:latin typeface="Arial" charset="0"/>
              </a:rPr>
              <a:t>H</a:t>
            </a:r>
          </a:p>
        </p:txBody>
      </p:sp>
      <p:sp>
        <p:nvSpPr>
          <p:cNvPr id="36877" name="Rectangle 13"/>
          <p:cNvSpPr>
            <a:spLocks noChangeArrowheads="1"/>
          </p:cNvSpPr>
          <p:nvPr/>
        </p:nvSpPr>
        <p:spPr bwMode="auto">
          <a:xfrm>
            <a:off x="381000" y="4467225"/>
            <a:ext cx="381000" cy="409575"/>
          </a:xfrm>
          <a:prstGeom prst="rect">
            <a:avLst/>
          </a:prstGeom>
          <a:solidFill>
            <a:schemeClr val="bg1"/>
          </a:solidFill>
          <a:ln w="12700">
            <a:solidFill>
              <a:schemeClr val="tx1"/>
            </a:solidFill>
            <a:miter lim="800000"/>
            <a:headEnd/>
            <a:tailEnd/>
          </a:ln>
        </p:spPr>
        <p:txBody>
          <a:bodyPr wrap="none" anchor="ctr">
            <a:spAutoFit/>
          </a:bodyPr>
          <a:lstStyle/>
          <a:p>
            <a:pPr algn="ctr" eaLnBrk="0" hangingPunct="0">
              <a:spcBef>
                <a:spcPct val="50000"/>
              </a:spcBef>
            </a:pPr>
            <a:r>
              <a:rPr lang="en-US" sz="2000">
                <a:latin typeface="Arial" charset="0"/>
              </a:rPr>
              <a:t>H</a:t>
            </a:r>
          </a:p>
        </p:txBody>
      </p:sp>
      <p:sp>
        <p:nvSpPr>
          <p:cNvPr id="36878" name="Rectangle 14"/>
          <p:cNvSpPr>
            <a:spLocks noChangeArrowheads="1"/>
          </p:cNvSpPr>
          <p:nvPr/>
        </p:nvSpPr>
        <p:spPr bwMode="auto">
          <a:xfrm>
            <a:off x="2667000" y="4572000"/>
            <a:ext cx="381000" cy="409575"/>
          </a:xfrm>
          <a:prstGeom prst="rect">
            <a:avLst/>
          </a:prstGeom>
          <a:solidFill>
            <a:schemeClr val="bg1"/>
          </a:solidFill>
          <a:ln w="12700">
            <a:solidFill>
              <a:schemeClr val="tx1"/>
            </a:solidFill>
            <a:miter lim="800000"/>
            <a:headEnd/>
            <a:tailEnd/>
          </a:ln>
        </p:spPr>
        <p:txBody>
          <a:bodyPr wrap="none" anchor="ctr">
            <a:spAutoFit/>
          </a:bodyPr>
          <a:lstStyle/>
          <a:p>
            <a:pPr algn="ctr" eaLnBrk="0" hangingPunct="0">
              <a:spcBef>
                <a:spcPct val="50000"/>
              </a:spcBef>
            </a:pPr>
            <a:r>
              <a:rPr lang="en-US" sz="2000">
                <a:latin typeface="Arial" charset="0"/>
              </a:rPr>
              <a:t>H</a:t>
            </a:r>
          </a:p>
        </p:txBody>
      </p:sp>
      <p:sp>
        <p:nvSpPr>
          <p:cNvPr id="36879" name="Text Box 15"/>
          <p:cNvSpPr txBox="1">
            <a:spLocks noChangeArrowheads="1"/>
          </p:cNvSpPr>
          <p:nvPr/>
        </p:nvSpPr>
        <p:spPr bwMode="auto">
          <a:xfrm>
            <a:off x="7391400" y="5959475"/>
            <a:ext cx="1317625" cy="669925"/>
          </a:xfrm>
          <a:prstGeom prst="rect">
            <a:avLst/>
          </a:prstGeom>
          <a:noFill/>
          <a:ln w="12700">
            <a:noFill/>
            <a:miter lim="800000"/>
            <a:headEnd/>
            <a:tailEnd/>
          </a:ln>
        </p:spPr>
        <p:txBody>
          <a:bodyPr wrap="none">
            <a:spAutoFit/>
          </a:bodyPr>
          <a:lstStyle/>
          <a:p>
            <a:pPr algn="ctr" eaLnBrk="0" hangingPunct="0">
              <a:lnSpc>
                <a:spcPct val="70000"/>
              </a:lnSpc>
              <a:spcBef>
                <a:spcPct val="50000"/>
              </a:spcBef>
            </a:pPr>
            <a:r>
              <a:rPr lang="en-US" sz="2000">
                <a:latin typeface="Arial" charset="0"/>
              </a:rPr>
              <a:t>R = router</a:t>
            </a:r>
          </a:p>
          <a:p>
            <a:pPr algn="ctr" eaLnBrk="0" hangingPunct="0">
              <a:lnSpc>
                <a:spcPct val="70000"/>
              </a:lnSpc>
              <a:spcBef>
                <a:spcPct val="50000"/>
              </a:spcBef>
            </a:pPr>
            <a:r>
              <a:rPr lang="en-US" sz="2000">
                <a:latin typeface="Arial" charset="0"/>
              </a:rPr>
              <a:t>H = host</a:t>
            </a:r>
          </a:p>
        </p:txBody>
      </p:sp>
      <p:sp>
        <p:nvSpPr>
          <p:cNvPr id="36880" name="Text Box 16"/>
          <p:cNvSpPr txBox="1">
            <a:spLocks noChangeArrowheads="1"/>
          </p:cNvSpPr>
          <p:nvPr/>
        </p:nvSpPr>
        <p:spPr bwMode="auto">
          <a:xfrm>
            <a:off x="3124200" y="1808163"/>
            <a:ext cx="1517650" cy="782637"/>
          </a:xfrm>
          <a:prstGeom prst="rect">
            <a:avLst/>
          </a:prstGeom>
          <a:noFill/>
          <a:ln w="12700">
            <a:noFill/>
            <a:miter lim="800000"/>
            <a:headEnd/>
            <a:tailEnd/>
          </a:ln>
        </p:spPr>
        <p:txBody>
          <a:bodyPr wrap="none">
            <a:spAutoFit/>
          </a:bodyPr>
          <a:lstStyle/>
          <a:p>
            <a:pPr algn="ctr" eaLnBrk="0" hangingPunct="0">
              <a:lnSpc>
                <a:spcPct val="50000"/>
              </a:lnSpc>
              <a:spcBef>
                <a:spcPct val="50000"/>
              </a:spcBef>
            </a:pPr>
            <a:r>
              <a:rPr lang="en-US" sz="1800">
                <a:latin typeface="Arial" charset="0"/>
              </a:rPr>
              <a:t>Interface </a:t>
            </a:r>
          </a:p>
          <a:p>
            <a:pPr algn="ctr" eaLnBrk="0" hangingPunct="0">
              <a:lnSpc>
                <a:spcPct val="50000"/>
              </a:lnSpc>
              <a:spcBef>
                <a:spcPct val="50000"/>
              </a:spcBef>
            </a:pPr>
            <a:r>
              <a:rPr lang="en-US" sz="1800">
                <a:latin typeface="Arial" charset="0"/>
              </a:rPr>
              <a:t>Address is</a:t>
            </a:r>
          </a:p>
          <a:p>
            <a:pPr algn="ctr" eaLnBrk="0" hangingPunct="0">
              <a:lnSpc>
                <a:spcPct val="50000"/>
              </a:lnSpc>
              <a:spcBef>
                <a:spcPct val="50000"/>
              </a:spcBef>
            </a:pPr>
            <a:r>
              <a:rPr lang="en-US" sz="1800">
                <a:latin typeface="Arial" charset="0"/>
              </a:rPr>
              <a:t>128.135.10.2</a:t>
            </a:r>
          </a:p>
        </p:txBody>
      </p:sp>
      <p:sp>
        <p:nvSpPr>
          <p:cNvPr id="36881" name="Text Box 17"/>
          <p:cNvSpPr txBox="1">
            <a:spLocks noChangeArrowheads="1"/>
          </p:cNvSpPr>
          <p:nvPr/>
        </p:nvSpPr>
        <p:spPr bwMode="auto">
          <a:xfrm>
            <a:off x="4876800" y="1808163"/>
            <a:ext cx="1517650" cy="782637"/>
          </a:xfrm>
          <a:prstGeom prst="rect">
            <a:avLst/>
          </a:prstGeom>
          <a:noFill/>
          <a:ln w="12700">
            <a:noFill/>
            <a:miter lim="800000"/>
            <a:headEnd/>
            <a:tailEnd/>
          </a:ln>
        </p:spPr>
        <p:txBody>
          <a:bodyPr wrap="none">
            <a:spAutoFit/>
          </a:bodyPr>
          <a:lstStyle/>
          <a:p>
            <a:pPr algn="ctr" eaLnBrk="0" hangingPunct="0">
              <a:lnSpc>
                <a:spcPct val="50000"/>
              </a:lnSpc>
              <a:spcBef>
                <a:spcPct val="50000"/>
              </a:spcBef>
            </a:pPr>
            <a:r>
              <a:rPr lang="en-US" sz="1800">
                <a:latin typeface="Arial" charset="0"/>
              </a:rPr>
              <a:t>Interface </a:t>
            </a:r>
          </a:p>
          <a:p>
            <a:pPr algn="ctr" eaLnBrk="0" hangingPunct="0">
              <a:lnSpc>
                <a:spcPct val="50000"/>
              </a:lnSpc>
              <a:spcBef>
                <a:spcPct val="50000"/>
              </a:spcBef>
            </a:pPr>
            <a:r>
              <a:rPr lang="en-US" sz="1800">
                <a:latin typeface="Arial" charset="0"/>
              </a:rPr>
              <a:t>Address is</a:t>
            </a:r>
          </a:p>
          <a:p>
            <a:pPr algn="ctr" eaLnBrk="0" hangingPunct="0">
              <a:lnSpc>
                <a:spcPct val="50000"/>
              </a:lnSpc>
              <a:spcBef>
                <a:spcPct val="50000"/>
              </a:spcBef>
            </a:pPr>
            <a:r>
              <a:rPr lang="en-US" sz="1800">
                <a:latin typeface="Arial" charset="0"/>
              </a:rPr>
              <a:t>128.140.5.35</a:t>
            </a:r>
          </a:p>
        </p:txBody>
      </p:sp>
      <p:sp>
        <p:nvSpPr>
          <p:cNvPr id="36882" name="Line 18"/>
          <p:cNvSpPr>
            <a:spLocks noChangeShapeType="1"/>
          </p:cNvSpPr>
          <p:nvPr/>
        </p:nvSpPr>
        <p:spPr bwMode="auto">
          <a:xfrm>
            <a:off x="4038600" y="2590800"/>
            <a:ext cx="228600" cy="685800"/>
          </a:xfrm>
          <a:prstGeom prst="line">
            <a:avLst/>
          </a:prstGeom>
          <a:noFill/>
          <a:ln w="12700">
            <a:solidFill>
              <a:schemeClr val="tx1"/>
            </a:solidFill>
            <a:round/>
            <a:headEnd/>
            <a:tailEnd type="triangle" w="med" len="med"/>
          </a:ln>
        </p:spPr>
        <p:txBody>
          <a:bodyPr>
            <a:spAutoFit/>
          </a:bodyPr>
          <a:lstStyle/>
          <a:p>
            <a:endParaRPr lang="en-US"/>
          </a:p>
        </p:txBody>
      </p:sp>
      <p:sp>
        <p:nvSpPr>
          <p:cNvPr id="36883" name="Line 19"/>
          <p:cNvSpPr>
            <a:spLocks noChangeShapeType="1"/>
          </p:cNvSpPr>
          <p:nvPr/>
        </p:nvSpPr>
        <p:spPr bwMode="auto">
          <a:xfrm flipH="1">
            <a:off x="4800600" y="2590800"/>
            <a:ext cx="609600" cy="685800"/>
          </a:xfrm>
          <a:prstGeom prst="line">
            <a:avLst/>
          </a:prstGeom>
          <a:noFill/>
          <a:ln w="12700">
            <a:solidFill>
              <a:schemeClr val="tx1"/>
            </a:solidFill>
            <a:round/>
            <a:headEnd/>
            <a:tailEnd type="triangle" w="med" len="med"/>
          </a:ln>
        </p:spPr>
        <p:txBody>
          <a:bodyPr>
            <a:spAutoFit/>
          </a:bodyPr>
          <a:lstStyle/>
          <a:p>
            <a:endParaRPr lang="en-US"/>
          </a:p>
        </p:txBody>
      </p:sp>
      <p:sp>
        <p:nvSpPr>
          <p:cNvPr id="36884" name="Line 20"/>
          <p:cNvSpPr>
            <a:spLocks noChangeShapeType="1"/>
          </p:cNvSpPr>
          <p:nvPr/>
        </p:nvSpPr>
        <p:spPr bwMode="auto">
          <a:xfrm flipV="1">
            <a:off x="685800" y="4038600"/>
            <a:ext cx="381000" cy="457200"/>
          </a:xfrm>
          <a:prstGeom prst="line">
            <a:avLst/>
          </a:prstGeom>
          <a:noFill/>
          <a:ln w="12700">
            <a:solidFill>
              <a:schemeClr val="tx1"/>
            </a:solidFill>
            <a:round/>
            <a:headEnd/>
            <a:tailEnd/>
          </a:ln>
        </p:spPr>
        <p:txBody>
          <a:bodyPr>
            <a:spAutoFit/>
          </a:bodyPr>
          <a:lstStyle/>
          <a:p>
            <a:endParaRPr lang="en-US"/>
          </a:p>
        </p:txBody>
      </p:sp>
      <p:sp>
        <p:nvSpPr>
          <p:cNvPr id="36885" name="Line 21"/>
          <p:cNvSpPr>
            <a:spLocks noChangeShapeType="1"/>
          </p:cNvSpPr>
          <p:nvPr/>
        </p:nvSpPr>
        <p:spPr bwMode="auto">
          <a:xfrm flipH="1" flipV="1">
            <a:off x="2667000" y="4191000"/>
            <a:ext cx="152400" cy="381000"/>
          </a:xfrm>
          <a:prstGeom prst="line">
            <a:avLst/>
          </a:prstGeom>
          <a:noFill/>
          <a:ln w="12700">
            <a:solidFill>
              <a:schemeClr val="tx1"/>
            </a:solidFill>
            <a:round/>
            <a:headEnd/>
            <a:tailEnd/>
          </a:ln>
        </p:spPr>
        <p:txBody>
          <a:bodyPr>
            <a:spAutoFit/>
          </a:bodyPr>
          <a:lstStyle/>
          <a:p>
            <a:endParaRPr lang="en-US"/>
          </a:p>
        </p:txBody>
      </p:sp>
      <p:sp>
        <p:nvSpPr>
          <p:cNvPr id="36886" name="Line 22"/>
          <p:cNvSpPr>
            <a:spLocks noChangeShapeType="1"/>
          </p:cNvSpPr>
          <p:nvPr/>
        </p:nvSpPr>
        <p:spPr bwMode="auto">
          <a:xfrm>
            <a:off x="838200" y="2209800"/>
            <a:ext cx="304800" cy="457200"/>
          </a:xfrm>
          <a:prstGeom prst="line">
            <a:avLst/>
          </a:prstGeom>
          <a:noFill/>
          <a:ln w="12700">
            <a:solidFill>
              <a:schemeClr val="tx1"/>
            </a:solidFill>
            <a:round/>
            <a:headEnd/>
            <a:tailEnd/>
          </a:ln>
        </p:spPr>
        <p:txBody>
          <a:bodyPr>
            <a:spAutoFit/>
          </a:bodyPr>
          <a:lstStyle/>
          <a:p>
            <a:endParaRPr lang="en-US"/>
          </a:p>
        </p:txBody>
      </p:sp>
      <p:sp>
        <p:nvSpPr>
          <p:cNvPr id="36887" name="Line 23"/>
          <p:cNvSpPr>
            <a:spLocks noChangeShapeType="1"/>
          </p:cNvSpPr>
          <p:nvPr/>
        </p:nvSpPr>
        <p:spPr bwMode="auto">
          <a:xfrm flipH="1">
            <a:off x="7696200" y="2133600"/>
            <a:ext cx="228600" cy="381000"/>
          </a:xfrm>
          <a:prstGeom prst="line">
            <a:avLst/>
          </a:prstGeom>
          <a:noFill/>
          <a:ln w="12700">
            <a:solidFill>
              <a:schemeClr val="tx1"/>
            </a:solidFill>
            <a:round/>
            <a:headEnd/>
            <a:tailEnd/>
          </a:ln>
        </p:spPr>
        <p:txBody>
          <a:bodyPr>
            <a:spAutoFit/>
          </a:bodyPr>
          <a:lstStyle/>
          <a:p>
            <a:endParaRPr lang="en-US"/>
          </a:p>
        </p:txBody>
      </p:sp>
      <p:sp>
        <p:nvSpPr>
          <p:cNvPr id="36888" name="Line 24"/>
          <p:cNvSpPr>
            <a:spLocks noChangeShapeType="1"/>
          </p:cNvSpPr>
          <p:nvPr/>
        </p:nvSpPr>
        <p:spPr bwMode="auto">
          <a:xfrm flipH="1" flipV="1">
            <a:off x="7620000" y="4267200"/>
            <a:ext cx="152400" cy="457200"/>
          </a:xfrm>
          <a:prstGeom prst="line">
            <a:avLst/>
          </a:prstGeom>
          <a:noFill/>
          <a:ln w="12700">
            <a:solidFill>
              <a:schemeClr val="tx1"/>
            </a:solidFill>
            <a:round/>
            <a:headEnd/>
            <a:tailEnd/>
          </a:ln>
        </p:spPr>
        <p:txBody>
          <a:bodyPr>
            <a:spAutoFit/>
          </a:bodyPr>
          <a:lstStyle/>
          <a:p>
            <a:endParaRPr lang="en-US"/>
          </a:p>
        </p:txBody>
      </p:sp>
      <p:sp>
        <p:nvSpPr>
          <p:cNvPr id="36889" name="Text Box 25"/>
          <p:cNvSpPr txBox="1">
            <a:spLocks noChangeArrowheads="1"/>
          </p:cNvSpPr>
          <p:nvPr/>
        </p:nvSpPr>
        <p:spPr bwMode="auto">
          <a:xfrm>
            <a:off x="107950" y="5029200"/>
            <a:ext cx="1644650" cy="366713"/>
          </a:xfrm>
          <a:prstGeom prst="rect">
            <a:avLst/>
          </a:prstGeom>
          <a:noFill/>
          <a:ln w="12700">
            <a:noFill/>
            <a:miter lim="800000"/>
            <a:headEnd/>
            <a:tailEnd/>
          </a:ln>
        </p:spPr>
        <p:txBody>
          <a:bodyPr wrap="none">
            <a:spAutoFit/>
          </a:bodyPr>
          <a:lstStyle/>
          <a:p>
            <a:pPr algn="ctr" eaLnBrk="0" hangingPunct="0">
              <a:spcBef>
                <a:spcPct val="50000"/>
              </a:spcBef>
            </a:pPr>
            <a:r>
              <a:rPr lang="en-US" sz="1800">
                <a:latin typeface="Arial" charset="0"/>
              </a:rPr>
              <a:t>128.135.10.20</a:t>
            </a:r>
          </a:p>
        </p:txBody>
      </p:sp>
      <p:sp>
        <p:nvSpPr>
          <p:cNvPr id="36890" name="Text Box 26"/>
          <p:cNvSpPr txBox="1">
            <a:spLocks noChangeArrowheads="1"/>
          </p:cNvSpPr>
          <p:nvPr/>
        </p:nvSpPr>
        <p:spPr bwMode="auto">
          <a:xfrm>
            <a:off x="2209800" y="5029200"/>
            <a:ext cx="1644650" cy="366713"/>
          </a:xfrm>
          <a:prstGeom prst="rect">
            <a:avLst/>
          </a:prstGeom>
          <a:noFill/>
          <a:ln w="12700">
            <a:noFill/>
            <a:miter lim="800000"/>
            <a:headEnd/>
            <a:tailEnd/>
          </a:ln>
        </p:spPr>
        <p:txBody>
          <a:bodyPr wrap="none">
            <a:spAutoFit/>
          </a:bodyPr>
          <a:lstStyle/>
          <a:p>
            <a:pPr algn="ctr" eaLnBrk="0" hangingPunct="0">
              <a:spcBef>
                <a:spcPct val="50000"/>
              </a:spcBef>
            </a:pPr>
            <a:r>
              <a:rPr lang="en-US" sz="1800">
                <a:latin typeface="Arial" charset="0"/>
              </a:rPr>
              <a:t>128.135.10.21</a:t>
            </a:r>
          </a:p>
        </p:txBody>
      </p:sp>
      <p:sp>
        <p:nvSpPr>
          <p:cNvPr id="36891" name="Text Box 27"/>
          <p:cNvSpPr txBox="1">
            <a:spLocks noChangeArrowheads="1"/>
          </p:cNvSpPr>
          <p:nvPr/>
        </p:nvSpPr>
        <p:spPr bwMode="auto">
          <a:xfrm>
            <a:off x="304800" y="1462088"/>
            <a:ext cx="1517650" cy="366712"/>
          </a:xfrm>
          <a:prstGeom prst="rect">
            <a:avLst/>
          </a:prstGeom>
          <a:noFill/>
          <a:ln w="12700">
            <a:noFill/>
            <a:miter lim="800000"/>
            <a:headEnd/>
            <a:tailEnd/>
          </a:ln>
        </p:spPr>
        <p:txBody>
          <a:bodyPr wrap="none">
            <a:spAutoFit/>
          </a:bodyPr>
          <a:lstStyle/>
          <a:p>
            <a:pPr algn="ctr" eaLnBrk="0" hangingPunct="0">
              <a:spcBef>
                <a:spcPct val="50000"/>
              </a:spcBef>
            </a:pPr>
            <a:r>
              <a:rPr lang="en-US" sz="1800">
                <a:latin typeface="Arial" charset="0"/>
              </a:rPr>
              <a:t>128.135.40.1</a:t>
            </a:r>
          </a:p>
        </p:txBody>
      </p:sp>
      <p:sp>
        <p:nvSpPr>
          <p:cNvPr id="36892" name="Text Box 28"/>
          <p:cNvSpPr txBox="1">
            <a:spLocks noChangeArrowheads="1"/>
          </p:cNvSpPr>
          <p:nvPr/>
        </p:nvSpPr>
        <p:spPr bwMode="auto">
          <a:xfrm>
            <a:off x="6692900" y="5181600"/>
            <a:ext cx="1517650" cy="366713"/>
          </a:xfrm>
          <a:prstGeom prst="rect">
            <a:avLst/>
          </a:prstGeom>
          <a:noFill/>
          <a:ln w="12700">
            <a:noFill/>
            <a:miter lim="800000"/>
            <a:headEnd/>
            <a:tailEnd/>
          </a:ln>
        </p:spPr>
        <p:txBody>
          <a:bodyPr wrap="none">
            <a:spAutoFit/>
          </a:bodyPr>
          <a:lstStyle/>
          <a:p>
            <a:pPr algn="ctr" eaLnBrk="0" hangingPunct="0">
              <a:spcBef>
                <a:spcPct val="50000"/>
              </a:spcBef>
            </a:pPr>
            <a:r>
              <a:rPr lang="en-US" sz="1800">
                <a:latin typeface="Arial" charset="0"/>
              </a:rPr>
              <a:t>128.140.5.36</a:t>
            </a:r>
          </a:p>
        </p:txBody>
      </p:sp>
      <p:sp>
        <p:nvSpPr>
          <p:cNvPr id="36893" name="Text Box 29"/>
          <p:cNvSpPr txBox="1">
            <a:spLocks noChangeArrowheads="1"/>
          </p:cNvSpPr>
          <p:nvPr/>
        </p:nvSpPr>
        <p:spPr bwMode="auto">
          <a:xfrm>
            <a:off x="7086600" y="1371600"/>
            <a:ext cx="1517650" cy="366713"/>
          </a:xfrm>
          <a:prstGeom prst="rect">
            <a:avLst/>
          </a:prstGeom>
          <a:noFill/>
          <a:ln w="12700">
            <a:noFill/>
            <a:miter lim="800000"/>
            <a:headEnd/>
            <a:tailEnd/>
          </a:ln>
        </p:spPr>
        <p:txBody>
          <a:bodyPr wrap="none">
            <a:spAutoFit/>
          </a:bodyPr>
          <a:lstStyle/>
          <a:p>
            <a:pPr algn="ctr" eaLnBrk="0" hangingPunct="0">
              <a:spcBef>
                <a:spcPct val="50000"/>
              </a:spcBef>
            </a:pPr>
            <a:r>
              <a:rPr lang="en-US" sz="1800">
                <a:latin typeface="Arial" charset="0"/>
              </a:rPr>
              <a:t>128.140.5.40</a:t>
            </a:r>
          </a:p>
        </p:txBody>
      </p:sp>
      <p:sp>
        <p:nvSpPr>
          <p:cNvPr id="36894" name="Text Box 30"/>
          <p:cNvSpPr txBox="1">
            <a:spLocks noChangeArrowheads="1"/>
          </p:cNvSpPr>
          <p:nvPr/>
        </p:nvSpPr>
        <p:spPr bwMode="auto">
          <a:xfrm>
            <a:off x="184150" y="5791200"/>
            <a:ext cx="5842000" cy="779463"/>
          </a:xfrm>
          <a:prstGeom prst="rect">
            <a:avLst/>
          </a:prstGeom>
          <a:noFill/>
          <a:ln w="12700">
            <a:noFill/>
            <a:miter lim="800000"/>
            <a:headEnd/>
            <a:tailEnd/>
          </a:ln>
        </p:spPr>
        <p:txBody>
          <a:bodyPr wrap="none">
            <a:spAutoFit/>
          </a:bodyPr>
          <a:lstStyle/>
          <a:p>
            <a:pPr eaLnBrk="0" hangingPunct="0">
              <a:spcBef>
                <a:spcPct val="50000"/>
              </a:spcBef>
            </a:pPr>
            <a:r>
              <a:rPr lang="en-US" sz="1800">
                <a:latin typeface="Arial" charset="0"/>
              </a:rPr>
              <a:t>Address with host ID=all 0s refers to the network</a:t>
            </a:r>
          </a:p>
          <a:p>
            <a:pPr eaLnBrk="0" hangingPunct="0">
              <a:spcBef>
                <a:spcPct val="50000"/>
              </a:spcBef>
            </a:pPr>
            <a:r>
              <a:rPr lang="en-US" sz="1800">
                <a:latin typeface="Arial" charset="0"/>
              </a:rPr>
              <a:t>Address with host ID=all 1s refers to a broadcast packet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p:cNvSpPr>
            <a:spLocks noGrp="1"/>
          </p:cNvSpPr>
          <p:nvPr>
            <p:ph idx="1"/>
          </p:nvPr>
        </p:nvSpPr>
        <p:spPr bwMode="auto">
          <a:xfrm>
            <a:off x="179512" y="1439416"/>
            <a:ext cx="8812088" cy="52299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0000"/>
              </a:lnSpc>
              <a:spcBef>
                <a:spcPct val="0"/>
              </a:spcBef>
            </a:pPr>
            <a:r>
              <a:rPr lang="en-IN" altLang="en-US" sz="2400" dirty="0" smtClean="0">
                <a:cs typeface="Times New Roman" panose="02020603050405020304" pitchFamily="18" charset="0"/>
              </a:rPr>
              <a:t>Subnet refers to a network that has been divided into different small networks.</a:t>
            </a:r>
          </a:p>
          <a:p>
            <a:pPr algn="just">
              <a:lnSpc>
                <a:spcPct val="110000"/>
              </a:lnSpc>
              <a:spcBef>
                <a:spcPct val="0"/>
              </a:spcBef>
            </a:pPr>
            <a:r>
              <a:rPr lang="en-IN" altLang="en-US" sz="2400" dirty="0" smtClean="0">
                <a:cs typeface="Times New Roman" panose="02020603050405020304" pitchFamily="18" charset="0"/>
              </a:rPr>
              <a:t>For the outside world, all subnets or parts appear as a single network unit.</a:t>
            </a:r>
          </a:p>
          <a:p>
            <a:pPr algn="just">
              <a:lnSpc>
                <a:spcPct val="110000"/>
              </a:lnSpc>
              <a:spcBef>
                <a:spcPct val="0"/>
              </a:spcBef>
            </a:pPr>
            <a:r>
              <a:rPr lang="en-IN" altLang="en-US" sz="2400" dirty="0" smtClean="0">
                <a:cs typeface="Times New Roman" panose="02020603050405020304" pitchFamily="18" charset="0"/>
              </a:rPr>
              <a:t>If a subnet mask is 255.255.255.0 the ones indicate the subnet portion and the zeros are the host portion. This mask is also written as /24 which implies that the first 24 bits in the subnet mask are all ones.</a:t>
            </a:r>
          </a:p>
          <a:p>
            <a:pPr algn="just">
              <a:lnSpc>
                <a:spcPct val="110000"/>
              </a:lnSpc>
              <a:spcBef>
                <a:spcPct val="0"/>
              </a:spcBef>
            </a:pPr>
            <a:r>
              <a:rPr lang="en-IN" altLang="en-US" sz="2400" dirty="0" smtClean="0">
                <a:cs typeface="Times New Roman" panose="02020603050405020304" pitchFamily="18" charset="0"/>
              </a:rPr>
              <a:t>A subnet may be created by using Classless Inter Domain Routing (or CIDR). This method of allocating addresses does not consider the concept of classes</a:t>
            </a:r>
            <a:r>
              <a:rPr lang="en-IN" altLang="en-US" sz="2400" b="1" dirty="0" smtClean="0">
                <a:cs typeface="Times New Roman" panose="02020603050405020304" pitchFamily="18" charset="0"/>
              </a:rPr>
              <a:t>. RFC 1519 </a:t>
            </a:r>
            <a:r>
              <a:rPr lang="en-IN" altLang="en-US" sz="2400" dirty="0" smtClean="0">
                <a:cs typeface="Times New Roman" panose="02020603050405020304" pitchFamily="18" charset="0"/>
              </a:rPr>
              <a:t>mentions some reasons for adopting CIDR scheme.</a:t>
            </a:r>
          </a:p>
        </p:txBody>
      </p:sp>
      <p:sp>
        <p:nvSpPr>
          <p:cNvPr id="2" name="Title 1"/>
          <p:cNvSpPr>
            <a:spLocks noGrp="1"/>
          </p:cNvSpPr>
          <p:nvPr>
            <p:ph type="title"/>
          </p:nvPr>
        </p:nvSpPr>
        <p:spPr>
          <a:xfrm>
            <a:off x="457200" y="116632"/>
            <a:ext cx="8291264" cy="1224136"/>
          </a:xfrm>
        </p:spPr>
        <p:txBody>
          <a:bodyPr>
            <a:normAutofit fontScale="90000"/>
          </a:bodyPr>
          <a:lstStyle/>
          <a:p>
            <a:pPr>
              <a:defRPr/>
            </a:pPr>
            <a:r>
              <a:rPr lang="en-IN" dirty="0" smtClean="0">
                <a:solidFill>
                  <a:srgbClr val="3D229E"/>
                </a:solidFill>
              </a:rPr>
              <a:t>Subnet Addressing and Classless Inter Domain Routing (CIDR)</a:t>
            </a:r>
            <a:endParaRPr lang="en-IN" dirty="0">
              <a:solidFill>
                <a:srgbClr val="3D229E"/>
              </a:solidFill>
              <a:cs typeface="Times New Roman" pitchFamily="18" charset="0"/>
            </a:endParaRPr>
          </a:p>
        </p:txBody>
      </p:sp>
    </p:spTree>
    <p:extLst>
      <p:ext uri="{BB962C8B-B14F-4D97-AF65-F5344CB8AC3E}">
        <p14:creationId xmlns:p14="http://schemas.microsoft.com/office/powerpoint/2010/main" xmlns="" val="4090435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188640"/>
            <a:ext cx="8229600" cy="868958"/>
          </a:xfrm>
        </p:spPr>
        <p:txBody>
          <a:bodyPr/>
          <a:lstStyle/>
          <a:p>
            <a:r>
              <a:rPr lang="pl-PL" sz="4000" dirty="0" smtClean="0">
                <a:solidFill>
                  <a:srgbClr val="C00000"/>
                </a:solidFill>
                <a:latin typeface="Arial" pitchFamily="34" charset="0"/>
                <a:cs typeface="Arial" pitchFamily="34" charset="0"/>
              </a:rPr>
              <a:t>Network vulnerabilities (1)</a:t>
            </a:r>
            <a:endParaRPr lang="en-IN" sz="4000" dirty="0">
              <a:solidFill>
                <a:srgbClr val="C00000"/>
              </a:solidFill>
              <a:latin typeface="Arial" pitchFamily="34" charset="0"/>
              <a:cs typeface="Arial" pitchFamily="34" charset="0"/>
            </a:endParaRPr>
          </a:p>
        </p:txBody>
      </p:sp>
      <p:sp>
        <p:nvSpPr>
          <p:cNvPr id="43010" name="Rectangle 2"/>
          <p:cNvSpPr>
            <a:spLocks noGrp="1" noChangeArrowheads="1"/>
          </p:cNvSpPr>
          <p:nvPr>
            <p:ph idx="1"/>
          </p:nvPr>
        </p:nvSpPr>
        <p:spPr>
          <a:xfrm>
            <a:off x="251520" y="980728"/>
            <a:ext cx="8640960" cy="5688632"/>
          </a:xfrm>
        </p:spPr>
        <p:txBody>
          <a:bodyPr/>
          <a:lstStyle/>
          <a:p>
            <a:pPr marL="609600" indent="-609600">
              <a:buClr>
                <a:schemeClr val="folHlink"/>
              </a:buClr>
              <a:buFont typeface="Wingdings" pitchFamily="2" charset="2"/>
              <a:buChar char="§"/>
            </a:pPr>
            <a:r>
              <a:rPr lang="pl-PL" sz="2800" dirty="0" smtClean="0">
                <a:solidFill>
                  <a:srgbClr val="0000FF"/>
                </a:solidFill>
              </a:rPr>
              <a:t>Network characteristics significantly increase security risks</a:t>
            </a:r>
          </a:p>
          <a:p>
            <a:pPr marL="609600" indent="-609600">
              <a:buClr>
                <a:schemeClr val="folHlink"/>
              </a:buClr>
              <a:buFont typeface="Wingdings" pitchFamily="2" charset="2"/>
              <a:buChar char="§"/>
            </a:pPr>
            <a:r>
              <a:rPr lang="pl-PL" sz="2400" dirty="0" smtClean="0"/>
              <a:t>These vulnerability-causing characteristics include:</a:t>
            </a:r>
          </a:p>
          <a:p>
            <a:pPr marL="896938" lvl="1" indent="-439738">
              <a:buClr>
                <a:srgbClr val="C00000"/>
              </a:buClr>
              <a:buFont typeface="Wingdings" pitchFamily="2" charset="2"/>
              <a:buAutoNum type="arabicParenR"/>
            </a:pPr>
            <a:r>
              <a:rPr lang="pl-PL" sz="2400" dirty="0" smtClean="0">
                <a:solidFill>
                  <a:srgbClr val="0000FF"/>
                </a:solidFill>
              </a:rPr>
              <a:t>Attacker anonymity</a:t>
            </a:r>
          </a:p>
          <a:p>
            <a:pPr marL="1165225" lvl="2" indent="-268288">
              <a:buClr>
                <a:schemeClr val="folHlink"/>
              </a:buClr>
              <a:buFont typeface="Wingdings" pitchFamily="2" charset="2"/>
              <a:buChar char="§"/>
            </a:pPr>
            <a:r>
              <a:rPr lang="pl-PL" dirty="0" smtClean="0"/>
              <a:t>Attacker can be far away</a:t>
            </a:r>
          </a:p>
          <a:p>
            <a:pPr marL="1165225" lvl="2" indent="-268288">
              <a:buClr>
                <a:schemeClr val="folHlink"/>
              </a:buClr>
              <a:buFont typeface="Wingdings" pitchFamily="2" charset="2"/>
              <a:buChar char="§"/>
            </a:pPr>
            <a:r>
              <a:rPr lang="pl-PL" dirty="0" smtClean="0"/>
              <a:t>Can disguise attack origin (pass through long chain of hosts)</a:t>
            </a:r>
          </a:p>
          <a:p>
            <a:pPr marL="1435100" lvl="3" indent="-269875">
              <a:buClr>
                <a:schemeClr val="accent2"/>
              </a:buClr>
              <a:buFont typeface="Wingdings" pitchFamily="2" charset="2"/>
              <a:buChar char="§"/>
            </a:pPr>
            <a:r>
              <a:rPr lang="pl-PL" dirty="0" smtClean="0"/>
              <a:t>Weak link:  computer-to-computer authentication</a:t>
            </a:r>
          </a:p>
          <a:p>
            <a:pPr marL="896938" lvl="1" indent="-439738">
              <a:buClr>
                <a:srgbClr val="C00000"/>
              </a:buClr>
              <a:buFont typeface="Wingdings" pitchFamily="2" charset="2"/>
              <a:buAutoNum type="arabicParenR"/>
            </a:pPr>
            <a:r>
              <a:rPr lang="pl-PL" sz="2400" dirty="0" smtClean="0">
                <a:solidFill>
                  <a:srgbClr val="0000FF"/>
                </a:solidFill>
              </a:rPr>
              <a:t>Many points of origin and target</a:t>
            </a:r>
            <a:r>
              <a:rPr lang="pl-PL" sz="2400" dirty="0" smtClean="0"/>
              <a:t> for attacks</a:t>
            </a:r>
          </a:p>
          <a:p>
            <a:pPr marL="1165225" lvl="2" indent="-250825">
              <a:buClr>
                <a:schemeClr val="folHlink"/>
              </a:buClr>
              <a:buFont typeface="Wingdings" pitchFamily="2" charset="2"/>
              <a:buChar char="§"/>
            </a:pPr>
            <a:r>
              <a:rPr lang="pl-PL" dirty="0" smtClean="0"/>
              <a:t>Data and interactions pass through many systems on their way between user and her server</a:t>
            </a:r>
          </a:p>
          <a:p>
            <a:pPr marL="1165225" lvl="2" indent="-250825">
              <a:buClr>
                <a:schemeClr val="folHlink"/>
              </a:buClr>
              <a:buFont typeface="Wingdings" pitchFamily="2" charset="2"/>
              <a:buChar char="§"/>
            </a:pPr>
            <a:r>
              <a:rPr lang="pl-PL" dirty="0" smtClean="0"/>
              <a:t>Each system can be origin of an attack or target for attack</a:t>
            </a:r>
          </a:p>
          <a:p>
            <a:pPr marL="1435100" lvl="3" indent="-269875">
              <a:buClr>
                <a:schemeClr val="accent2"/>
              </a:buClr>
              <a:buFont typeface="Wingdings" pitchFamily="2" charset="2"/>
              <a:buChar char="§"/>
            </a:pPr>
            <a:r>
              <a:rPr lang="pl-PL" dirty="0" smtClean="0"/>
              <a:t>Systems might have widely different security policies/mechanisms</a:t>
            </a:r>
          </a:p>
          <a:p>
            <a:pPr eaLnBrk="1" hangingPunct="1">
              <a:spcBef>
                <a:spcPct val="40000"/>
              </a:spcBef>
              <a:buFont typeface="Wingdings" pitchFamily="2" charset="2"/>
              <a:buNone/>
            </a:pPr>
            <a:endParaRPr lang="pl-PL" sz="2800" dirty="0" smtClean="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06090"/>
          </a:xfrm>
        </p:spPr>
        <p:txBody>
          <a:bodyPr/>
          <a:lstStyle/>
          <a:p>
            <a:r>
              <a:rPr lang="pl-PL" sz="4000" dirty="0" smtClean="0">
                <a:solidFill>
                  <a:srgbClr val="C00000"/>
                </a:solidFill>
                <a:latin typeface="Arial" pitchFamily="34" charset="0"/>
                <a:cs typeface="Arial" pitchFamily="34" charset="0"/>
              </a:rPr>
              <a:t>Network vulnerabilities (2)</a:t>
            </a:r>
            <a:br>
              <a:rPr lang="pl-PL" sz="4000" dirty="0" smtClean="0">
                <a:solidFill>
                  <a:srgbClr val="C00000"/>
                </a:solidFill>
                <a:latin typeface="Arial" pitchFamily="34" charset="0"/>
                <a:cs typeface="Arial" pitchFamily="34" charset="0"/>
              </a:rPr>
            </a:br>
            <a:endParaRPr lang="en-IN" sz="4000" dirty="0">
              <a:solidFill>
                <a:srgbClr val="C00000"/>
              </a:solidFill>
              <a:latin typeface="Arial" pitchFamily="34" charset="0"/>
              <a:cs typeface="Arial" pitchFamily="34" charset="0"/>
            </a:endParaRPr>
          </a:p>
        </p:txBody>
      </p:sp>
      <p:sp>
        <p:nvSpPr>
          <p:cNvPr id="6" name="Content Placeholder 5"/>
          <p:cNvSpPr>
            <a:spLocks noGrp="1"/>
          </p:cNvSpPr>
          <p:nvPr>
            <p:ph idx="1"/>
          </p:nvPr>
        </p:nvSpPr>
        <p:spPr>
          <a:xfrm>
            <a:off x="251520" y="908720"/>
            <a:ext cx="8712968" cy="5760640"/>
          </a:xfrm>
        </p:spPr>
        <p:txBody>
          <a:bodyPr/>
          <a:lstStyle/>
          <a:p>
            <a:pPr marL="806450" lvl="1" indent="-349250" algn="just">
              <a:spcBef>
                <a:spcPts val="0"/>
              </a:spcBef>
              <a:buClr>
                <a:srgbClr val="C00000"/>
              </a:buClr>
              <a:buFont typeface="Wingdings" pitchFamily="2" charset="2"/>
              <a:buAutoNum type="arabicParenR" startAt="3"/>
            </a:pPr>
            <a:r>
              <a:rPr lang="pl-PL" sz="2400" dirty="0" smtClean="0"/>
              <a:t>Resource and workload </a:t>
            </a:r>
            <a:r>
              <a:rPr lang="pl-PL" sz="2400" dirty="0" smtClean="0">
                <a:solidFill>
                  <a:srgbClr val="0000FF"/>
                </a:solidFill>
              </a:rPr>
              <a:t>sharing</a:t>
            </a:r>
          </a:p>
          <a:p>
            <a:pPr marL="1165225" lvl="2" indent="-358775" algn="just">
              <a:buClr>
                <a:schemeClr val="folHlink"/>
              </a:buClr>
              <a:buFont typeface="Wingdings" pitchFamily="2" charset="2"/>
              <a:buChar char="§"/>
            </a:pPr>
            <a:r>
              <a:rPr lang="pl-PL" dirty="0" smtClean="0"/>
              <a:t>More </a:t>
            </a:r>
            <a:r>
              <a:rPr lang="pl-PL" i="1" dirty="0" smtClean="0"/>
              <a:t>users</a:t>
            </a:r>
            <a:r>
              <a:rPr lang="pl-PL" dirty="0" smtClean="0"/>
              <a:t> have access to networks than to stand-alone systems</a:t>
            </a:r>
          </a:p>
          <a:p>
            <a:pPr marL="1165225" lvl="2" indent="-358775" algn="just">
              <a:buClr>
                <a:schemeClr val="folHlink"/>
              </a:buClr>
              <a:buFont typeface="Wingdings" pitchFamily="2" charset="2"/>
              <a:buChar char="§"/>
            </a:pPr>
            <a:r>
              <a:rPr lang="pl-PL" dirty="0" smtClean="0"/>
              <a:t>More </a:t>
            </a:r>
            <a:r>
              <a:rPr lang="pl-PL" i="1" dirty="0" smtClean="0"/>
              <a:t>systems</a:t>
            </a:r>
            <a:r>
              <a:rPr lang="pl-PL" dirty="0" smtClean="0"/>
              <a:t> have access to networks </a:t>
            </a:r>
          </a:p>
          <a:p>
            <a:pPr marL="806450" lvl="1" indent="-349250" algn="just">
              <a:buClr>
                <a:srgbClr val="C00000"/>
              </a:buClr>
              <a:buFont typeface="Wingdings" pitchFamily="2" charset="2"/>
              <a:buAutoNum type="arabicParenR" startAt="3"/>
            </a:pPr>
            <a:r>
              <a:rPr lang="pl-PL" sz="2400" dirty="0" smtClean="0">
                <a:solidFill>
                  <a:srgbClr val="0000FF"/>
                </a:solidFill>
              </a:rPr>
              <a:t>Network complexity</a:t>
            </a:r>
          </a:p>
          <a:p>
            <a:pPr marL="1165225" lvl="2" indent="-358775" algn="just">
              <a:buClr>
                <a:schemeClr val="folHlink"/>
              </a:buClr>
              <a:buFont typeface="Wingdings" pitchFamily="2" charset="2"/>
              <a:buChar char="§"/>
            </a:pPr>
            <a:r>
              <a:rPr lang="pl-PL" dirty="0" smtClean="0"/>
              <a:t>Complexity much higher in networks than in single O</a:t>
            </a:r>
            <a:r>
              <a:rPr lang="en-IN" dirty="0" smtClean="0"/>
              <a:t>S</a:t>
            </a:r>
            <a:r>
              <a:rPr lang="pl-PL" dirty="0" smtClean="0"/>
              <a:t>s</a:t>
            </a:r>
          </a:p>
          <a:p>
            <a:pPr marL="806450" lvl="1" indent="-349250" algn="just">
              <a:buClr>
                <a:srgbClr val="C00000"/>
              </a:buClr>
              <a:buFont typeface="Wingdings" pitchFamily="2" charset="2"/>
              <a:buAutoNum type="arabicParenR" startAt="3"/>
            </a:pPr>
            <a:r>
              <a:rPr lang="pl-PL" sz="2400" dirty="0" smtClean="0">
                <a:solidFill>
                  <a:srgbClr val="0000FF"/>
                </a:solidFill>
              </a:rPr>
              <a:t>Unknown or dynamic network perimeter</a:t>
            </a:r>
          </a:p>
          <a:p>
            <a:pPr marL="1165225" lvl="2" indent="-358775" algn="just">
              <a:buClr>
                <a:schemeClr val="folHlink"/>
              </a:buClr>
              <a:buFont typeface="Wingdings" pitchFamily="2" charset="2"/>
              <a:buChar char="§"/>
            </a:pPr>
            <a:r>
              <a:rPr lang="pl-PL" dirty="0" smtClean="0"/>
              <a:t>Dynamic in any network, unknown in network w/o single administrative control</a:t>
            </a:r>
          </a:p>
          <a:p>
            <a:pPr marL="1435100" lvl="3" indent="-269875" algn="just">
              <a:buClr>
                <a:schemeClr val="accent2"/>
              </a:buClr>
              <a:buFont typeface="Wingdings" pitchFamily="2" charset="2"/>
              <a:buChar char="§"/>
            </a:pPr>
            <a:r>
              <a:rPr lang="pl-PL" dirty="0" smtClean="0"/>
              <a:t>Any new host can be untrustworthy</a:t>
            </a:r>
          </a:p>
          <a:p>
            <a:pPr marL="1165225" lvl="2" indent="-358775" algn="just">
              <a:buClr>
                <a:schemeClr val="folHlink"/>
              </a:buClr>
              <a:buFont typeface="Wingdings" pitchFamily="2" charset="2"/>
              <a:buChar char="§"/>
            </a:pPr>
            <a:r>
              <a:rPr lang="pl-PL" dirty="0" smtClean="0"/>
              <a:t>Administrator might not known that some of hosts of </a:t>
            </a:r>
            <a:r>
              <a:rPr lang="pl-PL" i="1" dirty="0" smtClean="0"/>
              <a:t>his</a:t>
            </a:r>
            <a:r>
              <a:rPr lang="pl-PL" dirty="0" smtClean="0"/>
              <a:t> network are also hosts in </a:t>
            </a:r>
            <a:r>
              <a:rPr lang="pl-PL" i="1" dirty="0" smtClean="0"/>
              <a:t>another</a:t>
            </a:r>
            <a:r>
              <a:rPr lang="pl-PL" dirty="0" smtClean="0"/>
              <a:t> network</a:t>
            </a:r>
          </a:p>
          <a:p>
            <a:pPr marL="1435100" lvl="3" indent="-269875" algn="just">
              <a:buClr>
                <a:schemeClr val="accent2"/>
              </a:buClr>
              <a:buFont typeface="Wingdings" pitchFamily="2" charset="2"/>
              <a:buChar char="§"/>
            </a:pPr>
            <a:r>
              <a:rPr lang="pl-PL" dirty="0" smtClean="0"/>
              <a:t>Hosts are free to join other networks</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06090"/>
          </a:xfrm>
        </p:spPr>
        <p:txBody>
          <a:bodyPr/>
          <a:lstStyle/>
          <a:p>
            <a:r>
              <a:rPr lang="pl-PL" sz="4000" dirty="0" smtClean="0">
                <a:solidFill>
                  <a:srgbClr val="C00000"/>
                </a:solidFill>
                <a:latin typeface="Arial" pitchFamily="34" charset="0"/>
                <a:cs typeface="Arial" pitchFamily="34" charset="0"/>
              </a:rPr>
              <a:t>Network vulnerabilities (3)</a:t>
            </a:r>
            <a:br>
              <a:rPr lang="pl-PL" sz="4000" dirty="0" smtClean="0">
                <a:solidFill>
                  <a:srgbClr val="C00000"/>
                </a:solidFill>
                <a:latin typeface="Arial" pitchFamily="34" charset="0"/>
                <a:cs typeface="Arial" pitchFamily="34" charset="0"/>
              </a:rPr>
            </a:br>
            <a:endParaRPr lang="en-IN" sz="4000" dirty="0">
              <a:solidFill>
                <a:srgbClr val="C00000"/>
              </a:solidFill>
              <a:latin typeface="Arial" pitchFamily="34" charset="0"/>
              <a:cs typeface="Arial" pitchFamily="34" charset="0"/>
            </a:endParaRPr>
          </a:p>
        </p:txBody>
      </p:sp>
      <p:sp>
        <p:nvSpPr>
          <p:cNvPr id="45058" name="Rectangle 2"/>
          <p:cNvSpPr>
            <a:spLocks noGrp="1" noChangeArrowheads="1"/>
          </p:cNvSpPr>
          <p:nvPr>
            <p:ph idx="1"/>
          </p:nvPr>
        </p:nvSpPr>
        <p:spPr/>
        <p:txBody>
          <a:bodyPr/>
          <a:lstStyle/>
          <a:p>
            <a:pPr lvl="1" eaLnBrk="1" hangingPunct="1">
              <a:spcBef>
                <a:spcPct val="40000"/>
              </a:spcBef>
              <a:buFont typeface="Wingdings" pitchFamily="2" charset="2"/>
              <a:buNone/>
            </a:pPr>
            <a:endParaRPr lang="pl-PL" sz="2400" smtClean="0">
              <a:solidFill>
                <a:srgbClr val="000000"/>
              </a:solidFill>
            </a:endParaRPr>
          </a:p>
          <a:p>
            <a:pPr eaLnBrk="1" hangingPunct="1">
              <a:spcBef>
                <a:spcPct val="40000"/>
              </a:spcBef>
              <a:buFont typeface="Wingdings" pitchFamily="2" charset="2"/>
              <a:buNone/>
            </a:pPr>
            <a:r>
              <a:rPr lang="pl-PL" sz="2800" smtClean="0">
                <a:solidFill>
                  <a:srgbClr val="000000"/>
                </a:solidFill>
              </a:rPr>
              <a:t>		</a:t>
            </a:r>
          </a:p>
        </p:txBody>
      </p:sp>
      <p:sp>
        <p:nvSpPr>
          <p:cNvPr id="8" name="Rectangle 7"/>
          <p:cNvSpPr/>
          <p:nvPr/>
        </p:nvSpPr>
        <p:spPr>
          <a:xfrm>
            <a:off x="467544" y="908720"/>
            <a:ext cx="8424936" cy="5595378"/>
          </a:xfrm>
          <a:prstGeom prst="rect">
            <a:avLst/>
          </a:prstGeom>
        </p:spPr>
        <p:txBody>
          <a:bodyPr wrap="square">
            <a:spAutoFit/>
          </a:bodyPr>
          <a:lstStyle/>
          <a:p>
            <a:pPr marL="609600" indent="-609600" eaLnBrk="1" hangingPunct="1">
              <a:lnSpc>
                <a:spcPct val="80000"/>
              </a:lnSpc>
              <a:buClr>
                <a:srgbClr val="0000FF"/>
              </a:buClr>
              <a:buFont typeface="Wingdings" pitchFamily="2" charset="2"/>
              <a:buNone/>
            </a:pPr>
            <a:endParaRPr lang="pl-PL" sz="900" dirty="0" smtClean="0"/>
          </a:p>
          <a:p>
            <a:pPr marL="896938" lvl="1" indent="-538163" eaLnBrk="1" hangingPunct="1">
              <a:spcBef>
                <a:spcPct val="20000"/>
              </a:spcBef>
              <a:buClr>
                <a:srgbClr val="C00000"/>
              </a:buClr>
              <a:buFont typeface="Wingdings" pitchFamily="2" charset="2"/>
              <a:buAutoNum type="arabicParenR" startAt="6"/>
            </a:pPr>
            <a:r>
              <a:rPr lang="pl-PL" dirty="0" smtClean="0">
                <a:solidFill>
                  <a:srgbClr val="0000FF"/>
                </a:solidFill>
              </a:rPr>
              <a:t>Uknown paths between hosts and users</a:t>
            </a:r>
          </a:p>
          <a:p>
            <a:pPr marL="1371600" lvl="2" indent="-457200" eaLnBrk="1" hangingPunct="1">
              <a:spcBef>
                <a:spcPct val="20000"/>
              </a:spcBef>
              <a:buClr>
                <a:schemeClr val="folHlink"/>
              </a:buClr>
              <a:buFont typeface="Wingdings" pitchFamily="2" charset="2"/>
              <a:buChar char="§"/>
            </a:pPr>
            <a:r>
              <a:rPr lang="pl-PL" dirty="0" smtClean="0"/>
              <a:t>Many paths</a:t>
            </a:r>
          </a:p>
          <a:p>
            <a:pPr marL="1371600" lvl="2" indent="-457200" eaLnBrk="1" hangingPunct="1">
              <a:spcBef>
                <a:spcPct val="20000"/>
              </a:spcBef>
              <a:buClr>
                <a:schemeClr val="folHlink"/>
              </a:buClr>
              <a:buFont typeface="Wingdings" pitchFamily="2" charset="2"/>
              <a:buChar char="§"/>
            </a:pPr>
            <a:r>
              <a:rPr lang="pl-PL" dirty="0" smtClean="0"/>
              <a:t>Network decides which one chosen</a:t>
            </a:r>
          </a:p>
          <a:p>
            <a:pPr marL="1752600" lvl="3" indent="-381000" eaLnBrk="1" hangingPunct="1">
              <a:spcBef>
                <a:spcPct val="20000"/>
              </a:spcBef>
              <a:buClr>
                <a:schemeClr val="accent2"/>
              </a:buClr>
              <a:buFont typeface="Wingdings" pitchFamily="2" charset="2"/>
              <a:buChar char="§"/>
            </a:pPr>
            <a:r>
              <a:rPr lang="pl-PL" sz="2000" dirty="0" smtClean="0"/>
              <a:t>Network might change path any time</a:t>
            </a:r>
          </a:p>
          <a:p>
            <a:pPr marL="896938" lvl="1" indent="-538163" eaLnBrk="1" hangingPunct="1">
              <a:spcBef>
                <a:spcPct val="20000"/>
              </a:spcBef>
              <a:buClr>
                <a:srgbClr val="C00000"/>
              </a:buClr>
              <a:buFont typeface="Wingdings" pitchFamily="2" charset="2"/>
              <a:buAutoNum type="arabicParenR" startAt="6"/>
            </a:pPr>
            <a:r>
              <a:rPr lang="pl-PL" dirty="0" smtClean="0">
                <a:solidFill>
                  <a:srgbClr val="0000FF"/>
                </a:solidFill>
              </a:rPr>
              <a:t>Nonuniform security policies/mechanisms</a:t>
            </a:r>
            <a:r>
              <a:rPr lang="pl-PL" dirty="0" smtClean="0"/>
              <a:t> for hosts belonging to multiple networks</a:t>
            </a:r>
          </a:p>
          <a:p>
            <a:pPr marL="1371600" lvl="2" indent="-457200" eaLnBrk="1" hangingPunct="1">
              <a:spcBef>
                <a:spcPct val="20000"/>
              </a:spcBef>
              <a:buClr>
                <a:schemeClr val="folHlink"/>
              </a:buClr>
              <a:buFont typeface="Wingdings" pitchFamily="2" charset="2"/>
              <a:buChar char="§"/>
            </a:pPr>
            <a:r>
              <a:rPr lang="pl-PL" dirty="0" smtClean="0"/>
              <a:t>If Host H belongs to N1 and N2, does it follow:</a:t>
            </a:r>
          </a:p>
          <a:p>
            <a:pPr marL="1752600" lvl="3" indent="-381000" eaLnBrk="1" hangingPunct="1">
              <a:spcBef>
                <a:spcPct val="20000"/>
              </a:spcBef>
              <a:buClr>
                <a:schemeClr val="accent2"/>
              </a:buClr>
              <a:buFont typeface="Wingdings" pitchFamily="2" charset="2"/>
              <a:buChar char="§"/>
            </a:pPr>
            <a:r>
              <a:rPr lang="pl-PL" dirty="0" smtClean="0"/>
              <a:t>N1’s rules?</a:t>
            </a:r>
          </a:p>
          <a:p>
            <a:pPr marL="1752600" lvl="3" indent="-381000" eaLnBrk="1" hangingPunct="1">
              <a:spcBef>
                <a:spcPct val="20000"/>
              </a:spcBef>
              <a:buClr>
                <a:schemeClr val="accent2"/>
              </a:buClr>
              <a:buFont typeface="Wingdings" pitchFamily="2" charset="2"/>
              <a:buChar char="§"/>
            </a:pPr>
            <a:r>
              <a:rPr lang="pl-PL" dirty="0" smtClean="0"/>
              <a:t>N2’s rules?</a:t>
            </a:r>
          </a:p>
          <a:p>
            <a:pPr marL="1752600" lvl="3" indent="-381000" eaLnBrk="1" hangingPunct="1">
              <a:spcBef>
                <a:spcPct val="20000"/>
              </a:spcBef>
              <a:buClr>
                <a:schemeClr val="accent2"/>
              </a:buClr>
              <a:buFont typeface="Wingdings" pitchFamily="2" charset="2"/>
              <a:buChar char="§"/>
            </a:pPr>
            <a:r>
              <a:rPr lang="pl-PL" dirty="0" smtClean="0"/>
              <a:t>Both?</a:t>
            </a:r>
            <a:r>
              <a:rPr lang="pl-PL" sz="1800" dirty="0" smtClean="0"/>
              <a:t>  </a:t>
            </a:r>
          </a:p>
          <a:p>
            <a:pPr marL="2209800" lvl="4" indent="-381000" eaLnBrk="1" hangingPunct="1">
              <a:spcBef>
                <a:spcPct val="20000"/>
              </a:spcBef>
              <a:buClr>
                <a:schemeClr val="accent1"/>
              </a:buClr>
              <a:buFont typeface="Wingdings" pitchFamily="2" charset="2"/>
              <a:buChar char="§"/>
            </a:pPr>
            <a:r>
              <a:rPr lang="pl-PL" sz="2000" dirty="0" smtClean="0"/>
              <a:t>What if they conflict?</a:t>
            </a:r>
            <a:endParaRPr lang="en-IN" sz="2000" dirty="0" smtClean="0"/>
          </a:p>
          <a:p>
            <a:pPr marL="381000" indent="-381000">
              <a:spcBef>
                <a:spcPct val="20000"/>
              </a:spcBef>
              <a:buClr>
                <a:schemeClr val="accent1"/>
              </a:buClr>
              <a:buFont typeface="Wingdings" pitchFamily="2" charset="2"/>
              <a:buChar char="§"/>
            </a:pPr>
            <a:r>
              <a:rPr lang="en-IN" sz="2000" b="1" i="1" dirty="0" smtClean="0">
                <a:solidFill>
                  <a:srgbClr val="C00000"/>
                </a:solidFill>
              </a:rPr>
              <a:t>Active </a:t>
            </a:r>
            <a:r>
              <a:rPr lang="en-IN" sz="2000" b="1" i="1" dirty="0" err="1" smtClean="0">
                <a:solidFill>
                  <a:srgbClr val="C00000"/>
                </a:solidFill>
              </a:rPr>
              <a:t>vs</a:t>
            </a:r>
            <a:r>
              <a:rPr lang="en-IN" sz="2000" b="1" i="1" dirty="0" smtClean="0">
                <a:solidFill>
                  <a:srgbClr val="C00000"/>
                </a:solidFill>
              </a:rPr>
              <a:t> Passive attacks 		-  IAA </a:t>
            </a:r>
            <a:r>
              <a:rPr lang="en-IN" sz="2000" b="1" i="1" dirty="0" err="1" smtClean="0">
                <a:solidFill>
                  <a:srgbClr val="C00000"/>
                </a:solidFill>
              </a:rPr>
              <a:t>vs</a:t>
            </a:r>
            <a:r>
              <a:rPr lang="en-IN" sz="2000" b="1" i="1" dirty="0" smtClean="0">
                <a:solidFill>
                  <a:srgbClr val="C00000"/>
                </a:solidFill>
              </a:rPr>
              <a:t> C</a:t>
            </a:r>
          </a:p>
          <a:p>
            <a:pPr marL="381000" indent="-381000">
              <a:spcBef>
                <a:spcPct val="20000"/>
              </a:spcBef>
              <a:buClr>
                <a:schemeClr val="accent1"/>
              </a:buClr>
              <a:buFont typeface="Wingdings" pitchFamily="2" charset="2"/>
              <a:buChar char="§"/>
            </a:pPr>
            <a:r>
              <a:rPr lang="en-IN" sz="2000" b="1" i="1" dirty="0" smtClean="0">
                <a:solidFill>
                  <a:srgbClr val="C00000"/>
                </a:solidFill>
              </a:rPr>
              <a:t>Insider attack </a:t>
            </a:r>
            <a:r>
              <a:rPr lang="en-IN" sz="2000" b="1" i="1" dirty="0" err="1" smtClean="0">
                <a:solidFill>
                  <a:srgbClr val="C00000"/>
                </a:solidFill>
              </a:rPr>
              <a:t>vs</a:t>
            </a:r>
            <a:r>
              <a:rPr lang="en-IN" sz="2000" b="1" i="1" dirty="0" smtClean="0">
                <a:solidFill>
                  <a:srgbClr val="C00000"/>
                </a:solidFill>
              </a:rPr>
              <a:t> outsider attack	- Perimeter, authorized</a:t>
            </a:r>
            <a:endParaRPr lang="pl-PL" b="1" i="1"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C00000"/>
                </a:solidFill>
                <a:latin typeface="Arial" pitchFamily="34" charset="0"/>
                <a:cs typeface="Arial" pitchFamily="34" charset="0"/>
              </a:rPr>
              <a:t>Threats to Network Communications</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457200" y="1600200"/>
            <a:ext cx="8435280" cy="4525963"/>
          </a:xfrm>
        </p:spPr>
        <p:txBody>
          <a:bodyPr>
            <a:normAutofit/>
          </a:bodyPr>
          <a:lstStyle/>
          <a:p>
            <a:pPr algn="just"/>
            <a:r>
              <a:rPr lang="en-US" i="1" dirty="0" smtClean="0">
                <a:latin typeface="Arial" pitchFamily="34" charset="0"/>
                <a:cs typeface="Arial" pitchFamily="34" charset="0"/>
              </a:rPr>
              <a:t>Interception</a:t>
            </a:r>
            <a:r>
              <a:rPr lang="en-US" dirty="0" smtClean="0">
                <a:latin typeface="Arial" pitchFamily="34" charset="0"/>
                <a:cs typeface="Arial" pitchFamily="34" charset="0"/>
              </a:rPr>
              <a:t>, or unauthorized viewing</a:t>
            </a:r>
          </a:p>
          <a:p>
            <a:pPr algn="just"/>
            <a:r>
              <a:rPr lang="en-US" i="1" dirty="0" smtClean="0">
                <a:latin typeface="Arial" pitchFamily="34" charset="0"/>
                <a:cs typeface="Arial" pitchFamily="34" charset="0"/>
              </a:rPr>
              <a:t>Modification</a:t>
            </a:r>
            <a:r>
              <a:rPr lang="en-US" dirty="0" smtClean="0">
                <a:latin typeface="Arial" pitchFamily="34" charset="0"/>
                <a:cs typeface="Arial" pitchFamily="34" charset="0"/>
              </a:rPr>
              <a:t>, or unauthorized change</a:t>
            </a:r>
          </a:p>
          <a:p>
            <a:pPr algn="just"/>
            <a:r>
              <a:rPr lang="en-US" i="1" dirty="0" smtClean="0">
                <a:latin typeface="Arial" pitchFamily="34" charset="0"/>
                <a:cs typeface="Arial" pitchFamily="34" charset="0"/>
              </a:rPr>
              <a:t>Fabrication</a:t>
            </a:r>
            <a:r>
              <a:rPr lang="en-US" dirty="0" smtClean="0">
                <a:latin typeface="Arial" pitchFamily="34" charset="0"/>
                <a:cs typeface="Arial" pitchFamily="34" charset="0"/>
              </a:rPr>
              <a:t>, or unauthorized creation</a:t>
            </a:r>
          </a:p>
          <a:p>
            <a:pPr algn="just"/>
            <a:r>
              <a:rPr lang="en-US" i="1" dirty="0" smtClean="0">
                <a:latin typeface="Arial" pitchFamily="34" charset="0"/>
                <a:cs typeface="Arial" pitchFamily="34" charset="0"/>
              </a:rPr>
              <a:t>Interruption</a:t>
            </a:r>
            <a:r>
              <a:rPr lang="en-US" dirty="0" smtClean="0">
                <a:latin typeface="Arial" pitchFamily="34" charset="0"/>
                <a:cs typeface="Arial" pitchFamily="34" charset="0"/>
              </a:rPr>
              <a:t>, or preventing authorized access</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18042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lstStyle/>
          <a:p>
            <a:r>
              <a:rPr lang="en-US" sz="4000" dirty="0" smtClean="0">
                <a:solidFill>
                  <a:srgbClr val="C00000"/>
                </a:solidFill>
                <a:latin typeface="Arial" pitchFamily="34" charset="0"/>
                <a:cs typeface="Arial" pitchFamily="34" charset="0"/>
              </a:rPr>
              <a:t>Modification and Fabrication</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1052736"/>
            <a:ext cx="8712968" cy="5616624"/>
          </a:xfrm>
        </p:spPr>
        <p:txBody>
          <a:bodyPr>
            <a:normAutofit fontScale="92500" lnSpcReduction="20000"/>
          </a:bodyPr>
          <a:lstStyle/>
          <a:p>
            <a:pPr algn="just"/>
            <a:r>
              <a:rPr lang="en-US" dirty="0" smtClean="0">
                <a:latin typeface="Arial" pitchFamily="34" charset="0"/>
                <a:cs typeface="Arial" pitchFamily="34" charset="0"/>
              </a:rPr>
              <a:t>Data corruption</a:t>
            </a:r>
          </a:p>
          <a:p>
            <a:pPr lvl="1" algn="just"/>
            <a:r>
              <a:rPr lang="en-US" dirty="0" smtClean="0">
                <a:latin typeface="Arial" pitchFamily="34" charset="0"/>
                <a:cs typeface="Arial" pitchFamily="34" charset="0"/>
              </a:rPr>
              <a:t>May be intentional or unintentional, malicious or </a:t>
            </a:r>
            <a:r>
              <a:rPr lang="en-US" dirty="0" err="1" smtClean="0">
                <a:latin typeface="Arial" pitchFamily="34" charset="0"/>
                <a:cs typeface="Arial" pitchFamily="34" charset="0"/>
              </a:rPr>
              <a:t>nonmalicious</a:t>
            </a:r>
            <a:r>
              <a:rPr lang="en-US" dirty="0" smtClean="0">
                <a:latin typeface="Arial" pitchFamily="34" charset="0"/>
                <a:cs typeface="Arial" pitchFamily="34" charset="0"/>
              </a:rPr>
              <a:t>, directed or random</a:t>
            </a:r>
          </a:p>
          <a:p>
            <a:pPr algn="just"/>
            <a:r>
              <a:rPr lang="en-US" dirty="0" smtClean="0">
                <a:latin typeface="Arial" pitchFamily="34" charset="0"/>
                <a:cs typeface="Arial" pitchFamily="34" charset="0"/>
              </a:rPr>
              <a:t>Sequencing</a:t>
            </a:r>
          </a:p>
          <a:p>
            <a:pPr lvl="1" algn="just"/>
            <a:r>
              <a:rPr lang="en-US" dirty="0" smtClean="0">
                <a:latin typeface="Arial" pitchFamily="34" charset="0"/>
                <a:cs typeface="Arial" pitchFamily="34" charset="0"/>
              </a:rPr>
              <a:t>Permuting the order of data, such as packets arriving in sequence</a:t>
            </a:r>
          </a:p>
          <a:p>
            <a:pPr algn="just"/>
            <a:r>
              <a:rPr lang="en-US" dirty="0" smtClean="0">
                <a:latin typeface="Arial" pitchFamily="34" charset="0"/>
                <a:cs typeface="Arial" pitchFamily="34" charset="0"/>
              </a:rPr>
              <a:t>Substitution</a:t>
            </a:r>
          </a:p>
          <a:p>
            <a:pPr lvl="1" algn="just"/>
            <a:r>
              <a:rPr lang="en-US" dirty="0" smtClean="0">
                <a:latin typeface="Arial" pitchFamily="34" charset="0"/>
                <a:cs typeface="Arial" pitchFamily="34" charset="0"/>
              </a:rPr>
              <a:t>Replacement of one piece of a data stream with another</a:t>
            </a:r>
          </a:p>
          <a:p>
            <a:pPr algn="just"/>
            <a:r>
              <a:rPr lang="en-US" dirty="0" smtClean="0">
                <a:latin typeface="Arial" pitchFamily="34" charset="0"/>
                <a:cs typeface="Arial" pitchFamily="34" charset="0"/>
              </a:rPr>
              <a:t>Insertion</a:t>
            </a:r>
          </a:p>
          <a:p>
            <a:pPr lvl="1" algn="just"/>
            <a:r>
              <a:rPr lang="en-US" dirty="0" smtClean="0">
                <a:latin typeface="Arial" pitchFamily="34" charset="0"/>
                <a:cs typeface="Arial" pitchFamily="34" charset="0"/>
              </a:rPr>
              <a:t>A form of substitution in which data values are inserted into a stream</a:t>
            </a:r>
          </a:p>
          <a:p>
            <a:pPr algn="just"/>
            <a:r>
              <a:rPr lang="en-US" dirty="0" smtClean="0">
                <a:latin typeface="Arial" pitchFamily="34" charset="0"/>
                <a:cs typeface="Arial" pitchFamily="34" charset="0"/>
              </a:rPr>
              <a:t>Replay</a:t>
            </a:r>
          </a:p>
          <a:p>
            <a:pPr lvl="1" algn="just"/>
            <a:r>
              <a:rPr lang="en-US" dirty="0" smtClean="0">
                <a:latin typeface="Arial" pitchFamily="34" charset="0"/>
                <a:cs typeface="Arial" pitchFamily="34" charset="0"/>
              </a:rPr>
              <a:t>Legitimate data are intercepted and reused</a:t>
            </a:r>
          </a:p>
        </p:txBody>
      </p:sp>
    </p:spTree>
    <p:extLst>
      <p:ext uri="{BB962C8B-B14F-4D97-AF65-F5344CB8AC3E}">
        <p14:creationId xmlns:p14="http://schemas.microsoft.com/office/powerpoint/2010/main" xmlns="" val="194286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2643174" y="428604"/>
            <a:ext cx="4541628" cy="584775"/>
          </a:xfrm>
          <a:prstGeom prst="rect">
            <a:avLst/>
          </a:prstGeom>
          <a:noFill/>
          <a:ln w="9525">
            <a:noFill/>
            <a:miter lim="800000"/>
            <a:headEnd/>
            <a:tailEnd/>
          </a:ln>
          <a:effectLst/>
        </p:spPr>
        <p:txBody>
          <a:bodyPr wrap="none">
            <a:spAutoFit/>
          </a:bodyPr>
          <a:lstStyle/>
          <a:p>
            <a:r>
              <a:rPr lang="en-US" sz="3200" b="1" dirty="0" smtClean="0">
                <a:solidFill>
                  <a:schemeClr val="accent2"/>
                </a:solidFill>
              </a:rPr>
              <a:t>IEEE 802.3 </a:t>
            </a:r>
            <a:r>
              <a:rPr lang="en-US" sz="3200" b="1" dirty="0">
                <a:solidFill>
                  <a:schemeClr val="accent2"/>
                </a:solidFill>
              </a:rPr>
              <a:t>MAC Frame</a:t>
            </a:r>
          </a:p>
        </p:txBody>
      </p:sp>
      <p:pic>
        <p:nvPicPr>
          <p:cNvPr id="78853" name="Picture 5"/>
          <p:cNvPicPr>
            <a:picLocks noChangeAspect="1" noChangeArrowheads="1"/>
          </p:cNvPicPr>
          <p:nvPr/>
        </p:nvPicPr>
        <p:blipFill>
          <a:blip r:embed="rId2" cstate="print"/>
          <a:srcRect/>
          <a:stretch>
            <a:fillRect/>
          </a:stretch>
        </p:blipFill>
        <p:spPr bwMode="auto">
          <a:xfrm>
            <a:off x="252413" y="2566988"/>
            <a:ext cx="8739187" cy="1550987"/>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lstStyle/>
          <a:p>
            <a:r>
              <a:rPr lang="en-US" sz="4000" dirty="0" smtClean="0">
                <a:solidFill>
                  <a:srgbClr val="C00000"/>
                </a:solidFill>
                <a:latin typeface="Arial" pitchFamily="34" charset="0"/>
                <a:cs typeface="Arial" pitchFamily="34" charset="0"/>
              </a:rPr>
              <a:t>Sources of Data Corruption</a:t>
            </a:r>
            <a:endParaRPr lang="en-US" sz="4000" dirty="0">
              <a:solidFill>
                <a:srgbClr val="C00000"/>
              </a:solidFill>
              <a:latin typeface="Arial" pitchFamily="34" charset="0"/>
              <a:cs typeface="Arial" pitchFamily="34" charset="0"/>
            </a:endParaRPr>
          </a:p>
        </p:txBody>
      </p:sp>
      <p:pic>
        <p:nvPicPr>
          <p:cNvPr id="5" name="Content Placeholder 4" descr="fig06-09.eps"/>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1" t="-1119" r="-2044" b="-2148"/>
          <a:stretch/>
        </p:blipFill>
        <p:spPr>
          <a:xfrm>
            <a:off x="942954" y="1398725"/>
            <a:ext cx="7253329" cy="5212080"/>
          </a:xfrm>
        </p:spPr>
      </p:pic>
    </p:spTree>
    <p:extLst>
      <p:ext uri="{BB962C8B-B14F-4D97-AF65-F5344CB8AC3E}">
        <p14:creationId xmlns:p14="http://schemas.microsoft.com/office/powerpoint/2010/main" xmlns="" val="154622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lstStyle/>
          <a:p>
            <a:r>
              <a:rPr lang="en-US" sz="4000" dirty="0" smtClean="0">
                <a:solidFill>
                  <a:srgbClr val="C00000"/>
                </a:solidFill>
                <a:latin typeface="Arial" pitchFamily="34" charset="0"/>
                <a:cs typeface="Arial" pitchFamily="34" charset="0"/>
              </a:rPr>
              <a:t>Simple Replay Attack</a:t>
            </a:r>
            <a:endParaRPr lang="en-US" sz="4000" dirty="0">
              <a:solidFill>
                <a:srgbClr val="C00000"/>
              </a:solidFill>
              <a:latin typeface="Arial" pitchFamily="34" charset="0"/>
              <a:cs typeface="Arial" pitchFamily="34" charset="0"/>
            </a:endParaRPr>
          </a:p>
        </p:txBody>
      </p:sp>
      <p:pic>
        <p:nvPicPr>
          <p:cNvPr id="5" name="Content Placeholder 4" descr="fig06-10.eps"/>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1073" t="-2513" r="-1175" b="-3944"/>
          <a:stretch/>
        </p:blipFill>
        <p:spPr>
          <a:xfrm>
            <a:off x="134470" y="2046934"/>
            <a:ext cx="8802842" cy="4706471"/>
          </a:xfrm>
        </p:spPr>
      </p:pic>
    </p:spTree>
    <p:extLst>
      <p:ext uri="{BB962C8B-B14F-4D97-AF65-F5344CB8AC3E}">
        <p14:creationId xmlns:p14="http://schemas.microsoft.com/office/powerpoint/2010/main" xmlns="" val="240362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467544" y="116632"/>
            <a:ext cx="8229600" cy="77809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rgbClr val="C00000"/>
                </a:solidFill>
                <a:latin typeface="Arial" pitchFamily="34" charset="0"/>
                <a:cs typeface="Arial" pitchFamily="34" charset="0"/>
              </a:rPr>
              <a:t>Address Resolution Protocol (ARP)</a:t>
            </a:r>
          </a:p>
        </p:txBody>
      </p:sp>
      <p:grpSp>
        <p:nvGrpSpPr>
          <p:cNvPr id="2" name="Group 3"/>
          <p:cNvGrpSpPr>
            <a:grpSpLocks/>
          </p:cNvGrpSpPr>
          <p:nvPr/>
        </p:nvGrpSpPr>
        <p:grpSpPr bwMode="auto">
          <a:xfrm>
            <a:off x="1428750" y="3265488"/>
            <a:ext cx="6416675" cy="3189287"/>
            <a:chOff x="803" y="1219"/>
            <a:chExt cx="4042" cy="2009"/>
          </a:xfrm>
        </p:grpSpPr>
        <p:sp>
          <p:nvSpPr>
            <p:cNvPr id="55303" name="Line 4"/>
            <p:cNvSpPr>
              <a:spLocks noChangeShapeType="1"/>
            </p:cNvSpPr>
            <p:nvPr/>
          </p:nvSpPr>
          <p:spPr bwMode="auto">
            <a:xfrm>
              <a:off x="803" y="1863"/>
              <a:ext cx="3858" cy="1"/>
            </a:xfrm>
            <a:prstGeom prst="line">
              <a:avLst/>
            </a:prstGeom>
            <a:noFill/>
            <a:ln w="30163">
              <a:solidFill>
                <a:srgbClr val="000000"/>
              </a:solidFill>
              <a:round/>
              <a:headEnd/>
              <a:tailEnd/>
            </a:ln>
          </p:spPr>
          <p:txBody>
            <a:bodyPr/>
            <a:lstStyle/>
            <a:p>
              <a:endParaRPr lang="en-US"/>
            </a:p>
          </p:txBody>
        </p:sp>
        <p:sp>
          <p:nvSpPr>
            <p:cNvPr id="55304" name="Rectangle 5"/>
            <p:cNvSpPr>
              <a:spLocks noChangeArrowheads="1"/>
            </p:cNvSpPr>
            <p:nvPr/>
          </p:nvSpPr>
          <p:spPr bwMode="auto">
            <a:xfrm>
              <a:off x="1039" y="1219"/>
              <a:ext cx="263" cy="308"/>
            </a:xfrm>
            <a:prstGeom prst="rect">
              <a:avLst/>
            </a:prstGeom>
            <a:noFill/>
            <a:ln w="15875">
              <a:solidFill>
                <a:srgbClr val="000000"/>
              </a:solidFill>
              <a:miter lim="800000"/>
              <a:headEnd/>
              <a:tailEnd/>
            </a:ln>
          </p:spPr>
          <p:txBody>
            <a:bodyPr/>
            <a:lstStyle/>
            <a:p>
              <a:endParaRPr lang="en-US"/>
            </a:p>
          </p:txBody>
        </p:sp>
        <p:sp>
          <p:nvSpPr>
            <p:cNvPr id="55305" name="Rectangle 6"/>
            <p:cNvSpPr>
              <a:spLocks noChangeArrowheads="1"/>
            </p:cNvSpPr>
            <p:nvPr/>
          </p:nvSpPr>
          <p:spPr bwMode="auto">
            <a:xfrm>
              <a:off x="2056" y="1219"/>
              <a:ext cx="264" cy="308"/>
            </a:xfrm>
            <a:prstGeom prst="rect">
              <a:avLst/>
            </a:prstGeom>
            <a:noFill/>
            <a:ln w="15875">
              <a:solidFill>
                <a:srgbClr val="000000"/>
              </a:solidFill>
              <a:miter lim="800000"/>
              <a:headEnd/>
              <a:tailEnd/>
            </a:ln>
          </p:spPr>
          <p:txBody>
            <a:bodyPr/>
            <a:lstStyle/>
            <a:p>
              <a:endParaRPr lang="en-US"/>
            </a:p>
          </p:txBody>
        </p:sp>
        <p:sp>
          <p:nvSpPr>
            <p:cNvPr id="55306" name="Rectangle 7"/>
            <p:cNvSpPr>
              <a:spLocks noChangeArrowheads="1"/>
            </p:cNvSpPr>
            <p:nvPr/>
          </p:nvSpPr>
          <p:spPr bwMode="auto">
            <a:xfrm>
              <a:off x="1088" y="1293"/>
              <a:ext cx="16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H1</a:t>
              </a:r>
              <a:endParaRPr lang="en-US"/>
            </a:p>
          </p:txBody>
        </p:sp>
        <p:sp>
          <p:nvSpPr>
            <p:cNvPr id="55307" name="Rectangle 8"/>
            <p:cNvSpPr>
              <a:spLocks noChangeArrowheads="1"/>
            </p:cNvSpPr>
            <p:nvPr/>
          </p:nvSpPr>
          <p:spPr bwMode="auto">
            <a:xfrm>
              <a:off x="2106" y="1293"/>
              <a:ext cx="16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H2</a:t>
              </a:r>
              <a:endParaRPr lang="en-US"/>
            </a:p>
          </p:txBody>
        </p:sp>
        <p:sp>
          <p:nvSpPr>
            <p:cNvPr id="55308" name="Line 9"/>
            <p:cNvSpPr>
              <a:spLocks noChangeShapeType="1"/>
            </p:cNvSpPr>
            <p:nvPr/>
          </p:nvSpPr>
          <p:spPr bwMode="auto">
            <a:xfrm>
              <a:off x="1176" y="1531"/>
              <a:ext cx="1" cy="334"/>
            </a:xfrm>
            <a:prstGeom prst="line">
              <a:avLst/>
            </a:prstGeom>
            <a:noFill/>
            <a:ln w="15875">
              <a:solidFill>
                <a:srgbClr val="000000"/>
              </a:solidFill>
              <a:round/>
              <a:headEnd/>
              <a:tailEnd/>
            </a:ln>
          </p:spPr>
          <p:txBody>
            <a:bodyPr/>
            <a:lstStyle/>
            <a:p>
              <a:endParaRPr lang="en-US"/>
            </a:p>
          </p:txBody>
        </p:sp>
        <p:sp>
          <p:nvSpPr>
            <p:cNvPr id="55309" name="Line 10"/>
            <p:cNvSpPr>
              <a:spLocks noChangeShapeType="1"/>
            </p:cNvSpPr>
            <p:nvPr/>
          </p:nvSpPr>
          <p:spPr bwMode="auto">
            <a:xfrm>
              <a:off x="2193" y="1531"/>
              <a:ext cx="1" cy="334"/>
            </a:xfrm>
            <a:prstGeom prst="line">
              <a:avLst/>
            </a:prstGeom>
            <a:noFill/>
            <a:ln w="15875">
              <a:solidFill>
                <a:srgbClr val="000000"/>
              </a:solidFill>
              <a:round/>
              <a:headEnd/>
              <a:tailEnd/>
            </a:ln>
          </p:spPr>
          <p:txBody>
            <a:bodyPr/>
            <a:lstStyle/>
            <a:p>
              <a:endParaRPr lang="en-US"/>
            </a:p>
          </p:txBody>
        </p:sp>
        <p:sp>
          <p:nvSpPr>
            <p:cNvPr id="55310" name="Rectangle 11"/>
            <p:cNvSpPr>
              <a:spLocks noChangeArrowheads="1"/>
            </p:cNvSpPr>
            <p:nvPr/>
          </p:nvSpPr>
          <p:spPr bwMode="auto">
            <a:xfrm>
              <a:off x="3074" y="1219"/>
              <a:ext cx="263" cy="308"/>
            </a:xfrm>
            <a:prstGeom prst="rect">
              <a:avLst/>
            </a:prstGeom>
            <a:noFill/>
            <a:ln w="15875">
              <a:solidFill>
                <a:srgbClr val="000000"/>
              </a:solidFill>
              <a:miter lim="800000"/>
              <a:headEnd/>
              <a:tailEnd/>
            </a:ln>
          </p:spPr>
          <p:txBody>
            <a:bodyPr/>
            <a:lstStyle/>
            <a:p>
              <a:endParaRPr lang="en-US"/>
            </a:p>
          </p:txBody>
        </p:sp>
        <p:sp>
          <p:nvSpPr>
            <p:cNvPr id="55311" name="Rectangle 12"/>
            <p:cNvSpPr>
              <a:spLocks noChangeArrowheads="1"/>
            </p:cNvSpPr>
            <p:nvPr/>
          </p:nvSpPr>
          <p:spPr bwMode="auto">
            <a:xfrm>
              <a:off x="4091" y="1219"/>
              <a:ext cx="264" cy="308"/>
            </a:xfrm>
            <a:prstGeom prst="rect">
              <a:avLst/>
            </a:prstGeom>
            <a:noFill/>
            <a:ln w="15875">
              <a:solidFill>
                <a:srgbClr val="000000"/>
              </a:solidFill>
              <a:miter lim="800000"/>
              <a:headEnd/>
              <a:tailEnd/>
            </a:ln>
          </p:spPr>
          <p:txBody>
            <a:bodyPr/>
            <a:lstStyle/>
            <a:p>
              <a:endParaRPr lang="en-US"/>
            </a:p>
          </p:txBody>
        </p:sp>
        <p:sp>
          <p:nvSpPr>
            <p:cNvPr id="55312" name="Rectangle 13"/>
            <p:cNvSpPr>
              <a:spLocks noChangeArrowheads="1"/>
            </p:cNvSpPr>
            <p:nvPr/>
          </p:nvSpPr>
          <p:spPr bwMode="auto">
            <a:xfrm>
              <a:off x="3124" y="1293"/>
              <a:ext cx="16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H3</a:t>
              </a:r>
              <a:endParaRPr lang="en-US"/>
            </a:p>
          </p:txBody>
        </p:sp>
        <p:sp>
          <p:nvSpPr>
            <p:cNvPr id="55313" name="Rectangle 14"/>
            <p:cNvSpPr>
              <a:spLocks noChangeArrowheads="1"/>
            </p:cNvSpPr>
            <p:nvPr/>
          </p:nvSpPr>
          <p:spPr bwMode="auto">
            <a:xfrm>
              <a:off x="4141" y="1293"/>
              <a:ext cx="16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H4</a:t>
              </a:r>
              <a:endParaRPr lang="en-US"/>
            </a:p>
          </p:txBody>
        </p:sp>
        <p:sp>
          <p:nvSpPr>
            <p:cNvPr id="55314" name="Line 15"/>
            <p:cNvSpPr>
              <a:spLocks noChangeShapeType="1"/>
            </p:cNvSpPr>
            <p:nvPr/>
          </p:nvSpPr>
          <p:spPr bwMode="auto">
            <a:xfrm>
              <a:off x="3211" y="1531"/>
              <a:ext cx="1" cy="334"/>
            </a:xfrm>
            <a:prstGeom prst="line">
              <a:avLst/>
            </a:prstGeom>
            <a:noFill/>
            <a:ln w="15875">
              <a:solidFill>
                <a:srgbClr val="000000"/>
              </a:solidFill>
              <a:round/>
              <a:headEnd/>
              <a:tailEnd/>
            </a:ln>
          </p:spPr>
          <p:txBody>
            <a:bodyPr/>
            <a:lstStyle/>
            <a:p>
              <a:endParaRPr lang="en-US"/>
            </a:p>
          </p:txBody>
        </p:sp>
        <p:sp>
          <p:nvSpPr>
            <p:cNvPr id="55315" name="Line 16"/>
            <p:cNvSpPr>
              <a:spLocks noChangeShapeType="1"/>
            </p:cNvSpPr>
            <p:nvPr/>
          </p:nvSpPr>
          <p:spPr bwMode="auto">
            <a:xfrm>
              <a:off x="4229" y="1531"/>
              <a:ext cx="1" cy="334"/>
            </a:xfrm>
            <a:prstGeom prst="line">
              <a:avLst/>
            </a:prstGeom>
            <a:noFill/>
            <a:ln w="15875">
              <a:solidFill>
                <a:srgbClr val="000000"/>
              </a:solidFill>
              <a:round/>
              <a:headEnd/>
              <a:tailEnd/>
            </a:ln>
          </p:spPr>
          <p:txBody>
            <a:bodyPr/>
            <a:lstStyle/>
            <a:p>
              <a:endParaRPr lang="en-US"/>
            </a:p>
          </p:txBody>
        </p:sp>
        <p:sp>
          <p:nvSpPr>
            <p:cNvPr id="55316" name="Line 17"/>
            <p:cNvSpPr>
              <a:spLocks noChangeShapeType="1"/>
            </p:cNvSpPr>
            <p:nvPr/>
          </p:nvSpPr>
          <p:spPr bwMode="auto">
            <a:xfrm>
              <a:off x="803" y="2973"/>
              <a:ext cx="3858" cy="1"/>
            </a:xfrm>
            <a:prstGeom prst="line">
              <a:avLst/>
            </a:prstGeom>
            <a:noFill/>
            <a:ln w="30163">
              <a:solidFill>
                <a:srgbClr val="000000"/>
              </a:solidFill>
              <a:round/>
              <a:headEnd/>
              <a:tailEnd/>
            </a:ln>
          </p:spPr>
          <p:txBody>
            <a:bodyPr/>
            <a:lstStyle/>
            <a:p>
              <a:endParaRPr lang="en-US"/>
            </a:p>
          </p:txBody>
        </p:sp>
        <p:sp>
          <p:nvSpPr>
            <p:cNvPr id="55317" name="Rectangle 18"/>
            <p:cNvSpPr>
              <a:spLocks noChangeArrowheads="1"/>
            </p:cNvSpPr>
            <p:nvPr/>
          </p:nvSpPr>
          <p:spPr bwMode="auto">
            <a:xfrm>
              <a:off x="1039" y="2329"/>
              <a:ext cx="263" cy="308"/>
            </a:xfrm>
            <a:prstGeom prst="rect">
              <a:avLst/>
            </a:prstGeom>
            <a:noFill/>
            <a:ln w="15875">
              <a:solidFill>
                <a:srgbClr val="000000"/>
              </a:solidFill>
              <a:miter lim="800000"/>
              <a:headEnd/>
              <a:tailEnd/>
            </a:ln>
          </p:spPr>
          <p:txBody>
            <a:bodyPr/>
            <a:lstStyle/>
            <a:p>
              <a:endParaRPr lang="en-US"/>
            </a:p>
          </p:txBody>
        </p:sp>
        <p:sp>
          <p:nvSpPr>
            <p:cNvPr id="55318" name="Rectangle 19"/>
            <p:cNvSpPr>
              <a:spLocks noChangeArrowheads="1"/>
            </p:cNvSpPr>
            <p:nvPr/>
          </p:nvSpPr>
          <p:spPr bwMode="auto">
            <a:xfrm>
              <a:off x="2056" y="2329"/>
              <a:ext cx="264" cy="308"/>
            </a:xfrm>
            <a:prstGeom prst="rect">
              <a:avLst/>
            </a:prstGeom>
            <a:noFill/>
            <a:ln w="15875">
              <a:solidFill>
                <a:srgbClr val="000000"/>
              </a:solidFill>
              <a:miter lim="800000"/>
              <a:headEnd/>
              <a:tailEnd/>
            </a:ln>
          </p:spPr>
          <p:txBody>
            <a:bodyPr/>
            <a:lstStyle/>
            <a:p>
              <a:endParaRPr lang="en-US"/>
            </a:p>
          </p:txBody>
        </p:sp>
        <p:sp>
          <p:nvSpPr>
            <p:cNvPr id="55319" name="Rectangle 20"/>
            <p:cNvSpPr>
              <a:spLocks noChangeArrowheads="1"/>
            </p:cNvSpPr>
            <p:nvPr/>
          </p:nvSpPr>
          <p:spPr bwMode="auto">
            <a:xfrm>
              <a:off x="1088" y="2404"/>
              <a:ext cx="16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H1</a:t>
              </a:r>
              <a:endParaRPr lang="en-US"/>
            </a:p>
          </p:txBody>
        </p:sp>
        <p:sp>
          <p:nvSpPr>
            <p:cNvPr id="55320" name="Rectangle 21"/>
            <p:cNvSpPr>
              <a:spLocks noChangeArrowheads="1"/>
            </p:cNvSpPr>
            <p:nvPr/>
          </p:nvSpPr>
          <p:spPr bwMode="auto">
            <a:xfrm>
              <a:off x="2106" y="2404"/>
              <a:ext cx="16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H2</a:t>
              </a:r>
              <a:endParaRPr lang="en-US"/>
            </a:p>
          </p:txBody>
        </p:sp>
        <p:sp>
          <p:nvSpPr>
            <p:cNvPr id="55321" name="Line 22"/>
            <p:cNvSpPr>
              <a:spLocks noChangeShapeType="1"/>
            </p:cNvSpPr>
            <p:nvPr/>
          </p:nvSpPr>
          <p:spPr bwMode="auto">
            <a:xfrm>
              <a:off x="1176" y="2641"/>
              <a:ext cx="1" cy="334"/>
            </a:xfrm>
            <a:prstGeom prst="line">
              <a:avLst/>
            </a:prstGeom>
            <a:noFill/>
            <a:ln w="15875">
              <a:solidFill>
                <a:srgbClr val="000000"/>
              </a:solidFill>
              <a:round/>
              <a:headEnd/>
              <a:tailEnd/>
            </a:ln>
          </p:spPr>
          <p:txBody>
            <a:bodyPr/>
            <a:lstStyle/>
            <a:p>
              <a:endParaRPr lang="en-US"/>
            </a:p>
          </p:txBody>
        </p:sp>
        <p:sp>
          <p:nvSpPr>
            <p:cNvPr id="55322" name="Line 23"/>
            <p:cNvSpPr>
              <a:spLocks noChangeShapeType="1"/>
            </p:cNvSpPr>
            <p:nvPr/>
          </p:nvSpPr>
          <p:spPr bwMode="auto">
            <a:xfrm flipH="1">
              <a:off x="2186" y="2641"/>
              <a:ext cx="7" cy="327"/>
            </a:xfrm>
            <a:prstGeom prst="line">
              <a:avLst/>
            </a:prstGeom>
            <a:noFill/>
            <a:ln w="15875">
              <a:solidFill>
                <a:srgbClr val="000000"/>
              </a:solidFill>
              <a:round/>
              <a:headEnd/>
              <a:tailEnd/>
            </a:ln>
          </p:spPr>
          <p:txBody>
            <a:bodyPr/>
            <a:lstStyle/>
            <a:p>
              <a:endParaRPr lang="en-US"/>
            </a:p>
          </p:txBody>
        </p:sp>
        <p:sp>
          <p:nvSpPr>
            <p:cNvPr id="55323" name="Rectangle 24"/>
            <p:cNvSpPr>
              <a:spLocks noChangeArrowheads="1"/>
            </p:cNvSpPr>
            <p:nvPr/>
          </p:nvSpPr>
          <p:spPr bwMode="auto">
            <a:xfrm>
              <a:off x="3074" y="2329"/>
              <a:ext cx="263" cy="308"/>
            </a:xfrm>
            <a:prstGeom prst="rect">
              <a:avLst/>
            </a:prstGeom>
            <a:noFill/>
            <a:ln w="15875">
              <a:solidFill>
                <a:srgbClr val="000000"/>
              </a:solidFill>
              <a:miter lim="800000"/>
              <a:headEnd/>
              <a:tailEnd/>
            </a:ln>
          </p:spPr>
          <p:txBody>
            <a:bodyPr/>
            <a:lstStyle/>
            <a:p>
              <a:endParaRPr lang="en-US"/>
            </a:p>
          </p:txBody>
        </p:sp>
        <p:sp>
          <p:nvSpPr>
            <p:cNvPr id="55324" name="Rectangle 25"/>
            <p:cNvSpPr>
              <a:spLocks noChangeArrowheads="1"/>
            </p:cNvSpPr>
            <p:nvPr/>
          </p:nvSpPr>
          <p:spPr bwMode="auto">
            <a:xfrm>
              <a:off x="4091" y="2329"/>
              <a:ext cx="264" cy="308"/>
            </a:xfrm>
            <a:prstGeom prst="rect">
              <a:avLst/>
            </a:prstGeom>
            <a:noFill/>
            <a:ln w="15875">
              <a:solidFill>
                <a:srgbClr val="000000"/>
              </a:solidFill>
              <a:miter lim="800000"/>
              <a:headEnd/>
              <a:tailEnd/>
            </a:ln>
          </p:spPr>
          <p:txBody>
            <a:bodyPr/>
            <a:lstStyle/>
            <a:p>
              <a:endParaRPr lang="en-US"/>
            </a:p>
          </p:txBody>
        </p:sp>
        <p:sp>
          <p:nvSpPr>
            <p:cNvPr id="55325" name="Rectangle 26"/>
            <p:cNvSpPr>
              <a:spLocks noChangeArrowheads="1"/>
            </p:cNvSpPr>
            <p:nvPr/>
          </p:nvSpPr>
          <p:spPr bwMode="auto">
            <a:xfrm>
              <a:off x="3124" y="2404"/>
              <a:ext cx="16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H3</a:t>
              </a:r>
              <a:endParaRPr lang="en-US"/>
            </a:p>
          </p:txBody>
        </p:sp>
        <p:sp>
          <p:nvSpPr>
            <p:cNvPr id="55326" name="Rectangle 27"/>
            <p:cNvSpPr>
              <a:spLocks noChangeArrowheads="1"/>
            </p:cNvSpPr>
            <p:nvPr/>
          </p:nvSpPr>
          <p:spPr bwMode="auto">
            <a:xfrm>
              <a:off x="4141" y="2404"/>
              <a:ext cx="166" cy="163"/>
            </a:xfrm>
            <a:prstGeom prst="rect">
              <a:avLst/>
            </a:prstGeom>
            <a:noFill/>
            <a:ln w="9525">
              <a:noFill/>
              <a:miter lim="800000"/>
              <a:headEnd/>
              <a:tailEnd/>
            </a:ln>
          </p:spPr>
          <p:txBody>
            <a:bodyPr wrap="none" lIns="0" tIns="0" rIns="0" bIns="0">
              <a:spAutoFit/>
            </a:bodyPr>
            <a:lstStyle/>
            <a:p>
              <a:pPr eaLnBrk="0" hangingPunct="0"/>
              <a:r>
                <a:rPr lang="en-US" sz="1700">
                  <a:solidFill>
                    <a:srgbClr val="000000"/>
                  </a:solidFill>
                </a:rPr>
                <a:t>H4</a:t>
              </a:r>
              <a:endParaRPr lang="en-US"/>
            </a:p>
          </p:txBody>
        </p:sp>
        <p:sp>
          <p:nvSpPr>
            <p:cNvPr id="55327" name="Line 28"/>
            <p:cNvSpPr>
              <a:spLocks noChangeShapeType="1"/>
            </p:cNvSpPr>
            <p:nvPr/>
          </p:nvSpPr>
          <p:spPr bwMode="auto">
            <a:xfrm>
              <a:off x="3211" y="2641"/>
              <a:ext cx="1" cy="334"/>
            </a:xfrm>
            <a:prstGeom prst="line">
              <a:avLst/>
            </a:prstGeom>
            <a:noFill/>
            <a:ln w="15875">
              <a:solidFill>
                <a:srgbClr val="000000"/>
              </a:solidFill>
              <a:round/>
              <a:headEnd/>
              <a:tailEnd/>
            </a:ln>
          </p:spPr>
          <p:txBody>
            <a:bodyPr/>
            <a:lstStyle/>
            <a:p>
              <a:endParaRPr lang="en-US"/>
            </a:p>
          </p:txBody>
        </p:sp>
        <p:sp>
          <p:nvSpPr>
            <p:cNvPr id="55328" name="Line 29"/>
            <p:cNvSpPr>
              <a:spLocks noChangeShapeType="1"/>
            </p:cNvSpPr>
            <p:nvPr/>
          </p:nvSpPr>
          <p:spPr bwMode="auto">
            <a:xfrm>
              <a:off x="4229" y="2641"/>
              <a:ext cx="1" cy="334"/>
            </a:xfrm>
            <a:prstGeom prst="line">
              <a:avLst/>
            </a:prstGeom>
            <a:noFill/>
            <a:ln w="15875">
              <a:solidFill>
                <a:srgbClr val="000000"/>
              </a:solidFill>
              <a:round/>
              <a:headEnd/>
              <a:tailEnd/>
            </a:ln>
          </p:spPr>
          <p:txBody>
            <a:bodyPr/>
            <a:lstStyle/>
            <a:p>
              <a:endParaRPr lang="en-US"/>
            </a:p>
          </p:txBody>
        </p:sp>
        <p:sp>
          <p:nvSpPr>
            <p:cNvPr id="55329" name="Freeform 30"/>
            <p:cNvSpPr>
              <a:spLocks/>
            </p:cNvSpPr>
            <p:nvPr/>
          </p:nvSpPr>
          <p:spPr bwMode="auto">
            <a:xfrm>
              <a:off x="1176" y="1531"/>
              <a:ext cx="3053" cy="332"/>
            </a:xfrm>
            <a:custGeom>
              <a:avLst/>
              <a:gdLst>
                <a:gd name="T0" fmla="*/ 0 w 3053"/>
                <a:gd name="T1" fmla="*/ 0 h 332"/>
                <a:gd name="T2" fmla="*/ 0 w 3053"/>
                <a:gd name="T3" fmla="*/ 332 h 332"/>
                <a:gd name="T4" fmla="*/ 3053 w 3053"/>
                <a:gd name="T5" fmla="*/ 332 h 332"/>
                <a:gd name="T6" fmla="*/ 3053 w 3053"/>
                <a:gd name="T7" fmla="*/ 103 h 332"/>
                <a:gd name="T8" fmla="*/ 0 60000 65536"/>
                <a:gd name="T9" fmla="*/ 0 60000 65536"/>
                <a:gd name="T10" fmla="*/ 0 60000 65536"/>
                <a:gd name="T11" fmla="*/ 0 60000 65536"/>
                <a:gd name="T12" fmla="*/ 0 w 3053"/>
                <a:gd name="T13" fmla="*/ 0 h 332"/>
                <a:gd name="T14" fmla="*/ 3053 w 3053"/>
                <a:gd name="T15" fmla="*/ 332 h 332"/>
              </a:gdLst>
              <a:ahLst/>
              <a:cxnLst>
                <a:cxn ang="T8">
                  <a:pos x="T0" y="T1"/>
                </a:cxn>
                <a:cxn ang="T9">
                  <a:pos x="T2" y="T3"/>
                </a:cxn>
                <a:cxn ang="T10">
                  <a:pos x="T4" y="T5"/>
                </a:cxn>
                <a:cxn ang="T11">
                  <a:pos x="T6" y="T7"/>
                </a:cxn>
              </a:cxnLst>
              <a:rect l="T12" t="T13" r="T14" b="T15"/>
              <a:pathLst>
                <a:path w="3053" h="332">
                  <a:moveTo>
                    <a:pt x="0" y="0"/>
                  </a:moveTo>
                  <a:lnTo>
                    <a:pt x="0" y="332"/>
                  </a:lnTo>
                  <a:lnTo>
                    <a:pt x="3053" y="332"/>
                  </a:lnTo>
                  <a:lnTo>
                    <a:pt x="3053" y="103"/>
                  </a:lnTo>
                </a:path>
              </a:pathLst>
            </a:custGeom>
            <a:noFill/>
            <a:ln w="60325">
              <a:solidFill>
                <a:srgbClr val="969696"/>
              </a:solidFill>
              <a:prstDash val="solid"/>
              <a:round/>
              <a:headEnd/>
              <a:tailEnd/>
            </a:ln>
          </p:spPr>
          <p:txBody>
            <a:bodyPr/>
            <a:lstStyle/>
            <a:p>
              <a:endParaRPr lang="en-US"/>
            </a:p>
          </p:txBody>
        </p:sp>
        <p:sp>
          <p:nvSpPr>
            <p:cNvPr id="55330" name="Freeform 31"/>
            <p:cNvSpPr>
              <a:spLocks/>
            </p:cNvSpPr>
            <p:nvPr/>
          </p:nvSpPr>
          <p:spPr bwMode="auto">
            <a:xfrm>
              <a:off x="4169" y="1531"/>
              <a:ext cx="119" cy="140"/>
            </a:xfrm>
            <a:custGeom>
              <a:avLst/>
              <a:gdLst>
                <a:gd name="T0" fmla="*/ 119 w 119"/>
                <a:gd name="T1" fmla="*/ 140 h 140"/>
                <a:gd name="T2" fmla="*/ 60 w 119"/>
                <a:gd name="T3" fmla="*/ 119 h 140"/>
                <a:gd name="T4" fmla="*/ 0 w 119"/>
                <a:gd name="T5" fmla="*/ 140 h 140"/>
                <a:gd name="T6" fmla="*/ 60 w 119"/>
                <a:gd name="T7" fmla="*/ 0 h 140"/>
                <a:gd name="T8" fmla="*/ 119 w 119"/>
                <a:gd name="T9" fmla="*/ 140 h 140"/>
                <a:gd name="T10" fmla="*/ 0 60000 65536"/>
                <a:gd name="T11" fmla="*/ 0 60000 65536"/>
                <a:gd name="T12" fmla="*/ 0 60000 65536"/>
                <a:gd name="T13" fmla="*/ 0 60000 65536"/>
                <a:gd name="T14" fmla="*/ 0 60000 65536"/>
                <a:gd name="T15" fmla="*/ 0 w 119"/>
                <a:gd name="T16" fmla="*/ 0 h 140"/>
                <a:gd name="T17" fmla="*/ 119 w 119"/>
                <a:gd name="T18" fmla="*/ 140 h 140"/>
              </a:gdLst>
              <a:ahLst/>
              <a:cxnLst>
                <a:cxn ang="T10">
                  <a:pos x="T0" y="T1"/>
                </a:cxn>
                <a:cxn ang="T11">
                  <a:pos x="T2" y="T3"/>
                </a:cxn>
                <a:cxn ang="T12">
                  <a:pos x="T4" y="T5"/>
                </a:cxn>
                <a:cxn ang="T13">
                  <a:pos x="T6" y="T7"/>
                </a:cxn>
                <a:cxn ang="T14">
                  <a:pos x="T8" y="T9"/>
                </a:cxn>
              </a:cxnLst>
              <a:rect l="T15" t="T16" r="T17" b="T18"/>
              <a:pathLst>
                <a:path w="119" h="140">
                  <a:moveTo>
                    <a:pt x="119" y="140"/>
                  </a:moveTo>
                  <a:lnTo>
                    <a:pt x="60" y="119"/>
                  </a:lnTo>
                  <a:lnTo>
                    <a:pt x="0" y="140"/>
                  </a:lnTo>
                  <a:lnTo>
                    <a:pt x="60" y="0"/>
                  </a:lnTo>
                  <a:lnTo>
                    <a:pt x="119" y="140"/>
                  </a:lnTo>
                  <a:close/>
                </a:path>
              </a:pathLst>
            </a:custGeom>
            <a:solidFill>
              <a:srgbClr val="969696"/>
            </a:solidFill>
            <a:ln w="9525">
              <a:noFill/>
              <a:round/>
              <a:headEnd/>
              <a:tailEnd/>
            </a:ln>
          </p:spPr>
          <p:txBody>
            <a:bodyPr/>
            <a:lstStyle/>
            <a:p>
              <a:endParaRPr lang="en-US"/>
            </a:p>
          </p:txBody>
        </p:sp>
        <p:sp>
          <p:nvSpPr>
            <p:cNvPr id="55331" name="Line 32"/>
            <p:cNvSpPr>
              <a:spLocks noChangeShapeType="1"/>
            </p:cNvSpPr>
            <p:nvPr/>
          </p:nvSpPr>
          <p:spPr bwMode="auto">
            <a:xfrm flipH="1" flipV="1">
              <a:off x="2194" y="1636"/>
              <a:ext cx="7" cy="223"/>
            </a:xfrm>
            <a:prstGeom prst="line">
              <a:avLst/>
            </a:prstGeom>
            <a:noFill/>
            <a:ln w="60325">
              <a:solidFill>
                <a:srgbClr val="969696"/>
              </a:solidFill>
              <a:round/>
              <a:headEnd/>
              <a:tailEnd/>
            </a:ln>
          </p:spPr>
          <p:txBody>
            <a:bodyPr/>
            <a:lstStyle/>
            <a:p>
              <a:endParaRPr lang="en-US"/>
            </a:p>
          </p:txBody>
        </p:sp>
        <p:sp>
          <p:nvSpPr>
            <p:cNvPr id="55332" name="Freeform 33"/>
            <p:cNvSpPr>
              <a:spLocks/>
            </p:cNvSpPr>
            <p:nvPr/>
          </p:nvSpPr>
          <p:spPr bwMode="auto">
            <a:xfrm>
              <a:off x="2134" y="1531"/>
              <a:ext cx="119" cy="140"/>
            </a:xfrm>
            <a:custGeom>
              <a:avLst/>
              <a:gdLst>
                <a:gd name="T0" fmla="*/ 119 w 119"/>
                <a:gd name="T1" fmla="*/ 140 h 140"/>
                <a:gd name="T2" fmla="*/ 59 w 119"/>
                <a:gd name="T3" fmla="*/ 119 h 140"/>
                <a:gd name="T4" fmla="*/ 0 w 119"/>
                <a:gd name="T5" fmla="*/ 140 h 140"/>
                <a:gd name="T6" fmla="*/ 59 w 119"/>
                <a:gd name="T7" fmla="*/ 0 h 140"/>
                <a:gd name="T8" fmla="*/ 119 w 119"/>
                <a:gd name="T9" fmla="*/ 140 h 140"/>
                <a:gd name="T10" fmla="*/ 0 60000 65536"/>
                <a:gd name="T11" fmla="*/ 0 60000 65536"/>
                <a:gd name="T12" fmla="*/ 0 60000 65536"/>
                <a:gd name="T13" fmla="*/ 0 60000 65536"/>
                <a:gd name="T14" fmla="*/ 0 60000 65536"/>
                <a:gd name="T15" fmla="*/ 0 w 119"/>
                <a:gd name="T16" fmla="*/ 0 h 140"/>
                <a:gd name="T17" fmla="*/ 119 w 119"/>
                <a:gd name="T18" fmla="*/ 140 h 140"/>
              </a:gdLst>
              <a:ahLst/>
              <a:cxnLst>
                <a:cxn ang="T10">
                  <a:pos x="T0" y="T1"/>
                </a:cxn>
                <a:cxn ang="T11">
                  <a:pos x="T2" y="T3"/>
                </a:cxn>
                <a:cxn ang="T12">
                  <a:pos x="T4" y="T5"/>
                </a:cxn>
                <a:cxn ang="T13">
                  <a:pos x="T6" y="T7"/>
                </a:cxn>
                <a:cxn ang="T14">
                  <a:pos x="T8" y="T9"/>
                </a:cxn>
              </a:cxnLst>
              <a:rect l="T15" t="T16" r="T17" b="T18"/>
              <a:pathLst>
                <a:path w="119" h="140">
                  <a:moveTo>
                    <a:pt x="119" y="140"/>
                  </a:moveTo>
                  <a:lnTo>
                    <a:pt x="59" y="119"/>
                  </a:lnTo>
                  <a:lnTo>
                    <a:pt x="0" y="140"/>
                  </a:lnTo>
                  <a:lnTo>
                    <a:pt x="59" y="0"/>
                  </a:lnTo>
                  <a:lnTo>
                    <a:pt x="119" y="140"/>
                  </a:lnTo>
                  <a:close/>
                </a:path>
              </a:pathLst>
            </a:custGeom>
            <a:solidFill>
              <a:srgbClr val="969696"/>
            </a:solidFill>
            <a:ln w="9525">
              <a:noFill/>
              <a:round/>
              <a:headEnd/>
              <a:tailEnd/>
            </a:ln>
          </p:spPr>
          <p:txBody>
            <a:bodyPr/>
            <a:lstStyle/>
            <a:p>
              <a:endParaRPr lang="en-US"/>
            </a:p>
          </p:txBody>
        </p:sp>
        <p:sp>
          <p:nvSpPr>
            <p:cNvPr id="55333" name="Line 34"/>
            <p:cNvSpPr>
              <a:spLocks noChangeShapeType="1"/>
            </p:cNvSpPr>
            <p:nvPr/>
          </p:nvSpPr>
          <p:spPr bwMode="auto">
            <a:xfrm flipV="1">
              <a:off x="3211" y="1621"/>
              <a:ext cx="1" cy="239"/>
            </a:xfrm>
            <a:prstGeom prst="line">
              <a:avLst/>
            </a:prstGeom>
            <a:noFill/>
            <a:ln w="60325">
              <a:solidFill>
                <a:srgbClr val="969696"/>
              </a:solidFill>
              <a:round/>
              <a:headEnd/>
              <a:tailEnd/>
            </a:ln>
          </p:spPr>
          <p:txBody>
            <a:bodyPr/>
            <a:lstStyle/>
            <a:p>
              <a:endParaRPr lang="en-US"/>
            </a:p>
          </p:txBody>
        </p:sp>
        <p:sp>
          <p:nvSpPr>
            <p:cNvPr id="55334" name="Freeform 35"/>
            <p:cNvSpPr>
              <a:spLocks/>
            </p:cNvSpPr>
            <p:nvPr/>
          </p:nvSpPr>
          <p:spPr bwMode="auto">
            <a:xfrm>
              <a:off x="3151" y="1517"/>
              <a:ext cx="120" cy="139"/>
            </a:xfrm>
            <a:custGeom>
              <a:avLst/>
              <a:gdLst>
                <a:gd name="T0" fmla="*/ 120 w 120"/>
                <a:gd name="T1" fmla="*/ 139 h 139"/>
                <a:gd name="T2" fmla="*/ 60 w 120"/>
                <a:gd name="T3" fmla="*/ 119 h 139"/>
                <a:gd name="T4" fmla="*/ 0 w 120"/>
                <a:gd name="T5" fmla="*/ 139 h 139"/>
                <a:gd name="T6" fmla="*/ 60 w 120"/>
                <a:gd name="T7" fmla="*/ 0 h 139"/>
                <a:gd name="T8" fmla="*/ 120 w 120"/>
                <a:gd name="T9" fmla="*/ 139 h 139"/>
                <a:gd name="T10" fmla="*/ 0 60000 65536"/>
                <a:gd name="T11" fmla="*/ 0 60000 65536"/>
                <a:gd name="T12" fmla="*/ 0 60000 65536"/>
                <a:gd name="T13" fmla="*/ 0 60000 65536"/>
                <a:gd name="T14" fmla="*/ 0 60000 65536"/>
                <a:gd name="T15" fmla="*/ 0 w 120"/>
                <a:gd name="T16" fmla="*/ 0 h 139"/>
                <a:gd name="T17" fmla="*/ 120 w 120"/>
                <a:gd name="T18" fmla="*/ 139 h 139"/>
              </a:gdLst>
              <a:ahLst/>
              <a:cxnLst>
                <a:cxn ang="T10">
                  <a:pos x="T0" y="T1"/>
                </a:cxn>
                <a:cxn ang="T11">
                  <a:pos x="T2" y="T3"/>
                </a:cxn>
                <a:cxn ang="T12">
                  <a:pos x="T4" y="T5"/>
                </a:cxn>
                <a:cxn ang="T13">
                  <a:pos x="T6" y="T7"/>
                </a:cxn>
                <a:cxn ang="T14">
                  <a:pos x="T8" y="T9"/>
                </a:cxn>
              </a:cxnLst>
              <a:rect l="T15" t="T16" r="T17" b="T18"/>
              <a:pathLst>
                <a:path w="120" h="139">
                  <a:moveTo>
                    <a:pt x="120" y="139"/>
                  </a:moveTo>
                  <a:lnTo>
                    <a:pt x="60" y="119"/>
                  </a:lnTo>
                  <a:lnTo>
                    <a:pt x="0" y="139"/>
                  </a:lnTo>
                  <a:lnTo>
                    <a:pt x="60" y="0"/>
                  </a:lnTo>
                  <a:lnTo>
                    <a:pt x="120" y="139"/>
                  </a:lnTo>
                  <a:close/>
                </a:path>
              </a:pathLst>
            </a:custGeom>
            <a:solidFill>
              <a:srgbClr val="969696"/>
            </a:solidFill>
            <a:ln w="9525">
              <a:noFill/>
              <a:round/>
              <a:headEnd/>
              <a:tailEnd/>
            </a:ln>
          </p:spPr>
          <p:txBody>
            <a:bodyPr/>
            <a:lstStyle/>
            <a:p>
              <a:endParaRPr lang="en-US"/>
            </a:p>
          </p:txBody>
        </p:sp>
        <p:sp>
          <p:nvSpPr>
            <p:cNvPr id="55335" name="Freeform 36"/>
            <p:cNvSpPr>
              <a:spLocks/>
            </p:cNvSpPr>
            <p:nvPr/>
          </p:nvSpPr>
          <p:spPr bwMode="auto">
            <a:xfrm>
              <a:off x="1176" y="2641"/>
              <a:ext cx="2035" cy="332"/>
            </a:xfrm>
            <a:custGeom>
              <a:avLst/>
              <a:gdLst>
                <a:gd name="T0" fmla="*/ 2035 w 2035"/>
                <a:gd name="T1" fmla="*/ 0 h 332"/>
                <a:gd name="T2" fmla="*/ 2035 w 2035"/>
                <a:gd name="T3" fmla="*/ 332 h 332"/>
                <a:gd name="T4" fmla="*/ 0 w 2035"/>
                <a:gd name="T5" fmla="*/ 332 h 332"/>
                <a:gd name="T6" fmla="*/ 0 w 2035"/>
                <a:gd name="T7" fmla="*/ 104 h 332"/>
                <a:gd name="T8" fmla="*/ 0 60000 65536"/>
                <a:gd name="T9" fmla="*/ 0 60000 65536"/>
                <a:gd name="T10" fmla="*/ 0 60000 65536"/>
                <a:gd name="T11" fmla="*/ 0 60000 65536"/>
                <a:gd name="T12" fmla="*/ 0 w 2035"/>
                <a:gd name="T13" fmla="*/ 0 h 332"/>
                <a:gd name="T14" fmla="*/ 2035 w 2035"/>
                <a:gd name="T15" fmla="*/ 332 h 332"/>
              </a:gdLst>
              <a:ahLst/>
              <a:cxnLst>
                <a:cxn ang="T8">
                  <a:pos x="T0" y="T1"/>
                </a:cxn>
                <a:cxn ang="T9">
                  <a:pos x="T2" y="T3"/>
                </a:cxn>
                <a:cxn ang="T10">
                  <a:pos x="T4" y="T5"/>
                </a:cxn>
                <a:cxn ang="T11">
                  <a:pos x="T6" y="T7"/>
                </a:cxn>
              </a:cxnLst>
              <a:rect l="T12" t="T13" r="T14" b="T15"/>
              <a:pathLst>
                <a:path w="2035" h="332">
                  <a:moveTo>
                    <a:pt x="2035" y="0"/>
                  </a:moveTo>
                  <a:lnTo>
                    <a:pt x="2035" y="332"/>
                  </a:lnTo>
                  <a:lnTo>
                    <a:pt x="0" y="332"/>
                  </a:lnTo>
                  <a:lnTo>
                    <a:pt x="0" y="104"/>
                  </a:lnTo>
                </a:path>
              </a:pathLst>
            </a:custGeom>
            <a:noFill/>
            <a:ln w="60325">
              <a:solidFill>
                <a:srgbClr val="969696"/>
              </a:solidFill>
              <a:prstDash val="solid"/>
              <a:round/>
              <a:headEnd/>
              <a:tailEnd/>
            </a:ln>
          </p:spPr>
          <p:txBody>
            <a:bodyPr/>
            <a:lstStyle/>
            <a:p>
              <a:endParaRPr lang="en-US"/>
            </a:p>
          </p:txBody>
        </p:sp>
        <p:sp>
          <p:nvSpPr>
            <p:cNvPr id="55336" name="Freeform 37"/>
            <p:cNvSpPr>
              <a:spLocks/>
            </p:cNvSpPr>
            <p:nvPr/>
          </p:nvSpPr>
          <p:spPr bwMode="auto">
            <a:xfrm>
              <a:off x="1116" y="2641"/>
              <a:ext cx="119" cy="140"/>
            </a:xfrm>
            <a:custGeom>
              <a:avLst/>
              <a:gdLst>
                <a:gd name="T0" fmla="*/ 119 w 119"/>
                <a:gd name="T1" fmla="*/ 140 h 140"/>
                <a:gd name="T2" fmla="*/ 60 w 119"/>
                <a:gd name="T3" fmla="*/ 119 h 140"/>
                <a:gd name="T4" fmla="*/ 0 w 119"/>
                <a:gd name="T5" fmla="*/ 140 h 140"/>
                <a:gd name="T6" fmla="*/ 60 w 119"/>
                <a:gd name="T7" fmla="*/ 0 h 140"/>
                <a:gd name="T8" fmla="*/ 119 w 119"/>
                <a:gd name="T9" fmla="*/ 140 h 140"/>
                <a:gd name="T10" fmla="*/ 0 60000 65536"/>
                <a:gd name="T11" fmla="*/ 0 60000 65536"/>
                <a:gd name="T12" fmla="*/ 0 60000 65536"/>
                <a:gd name="T13" fmla="*/ 0 60000 65536"/>
                <a:gd name="T14" fmla="*/ 0 60000 65536"/>
                <a:gd name="T15" fmla="*/ 0 w 119"/>
                <a:gd name="T16" fmla="*/ 0 h 140"/>
                <a:gd name="T17" fmla="*/ 119 w 119"/>
                <a:gd name="T18" fmla="*/ 140 h 140"/>
              </a:gdLst>
              <a:ahLst/>
              <a:cxnLst>
                <a:cxn ang="T10">
                  <a:pos x="T0" y="T1"/>
                </a:cxn>
                <a:cxn ang="T11">
                  <a:pos x="T2" y="T3"/>
                </a:cxn>
                <a:cxn ang="T12">
                  <a:pos x="T4" y="T5"/>
                </a:cxn>
                <a:cxn ang="T13">
                  <a:pos x="T6" y="T7"/>
                </a:cxn>
                <a:cxn ang="T14">
                  <a:pos x="T8" y="T9"/>
                </a:cxn>
              </a:cxnLst>
              <a:rect l="T15" t="T16" r="T17" b="T18"/>
              <a:pathLst>
                <a:path w="119" h="140">
                  <a:moveTo>
                    <a:pt x="119" y="140"/>
                  </a:moveTo>
                  <a:lnTo>
                    <a:pt x="60" y="119"/>
                  </a:lnTo>
                  <a:lnTo>
                    <a:pt x="0" y="140"/>
                  </a:lnTo>
                  <a:lnTo>
                    <a:pt x="60" y="0"/>
                  </a:lnTo>
                  <a:lnTo>
                    <a:pt x="119" y="140"/>
                  </a:lnTo>
                  <a:close/>
                </a:path>
              </a:pathLst>
            </a:custGeom>
            <a:solidFill>
              <a:srgbClr val="969696"/>
            </a:solidFill>
            <a:ln w="9525">
              <a:noFill/>
              <a:round/>
              <a:headEnd/>
              <a:tailEnd/>
            </a:ln>
          </p:spPr>
          <p:txBody>
            <a:bodyPr/>
            <a:lstStyle/>
            <a:p>
              <a:endParaRPr lang="en-US"/>
            </a:p>
          </p:txBody>
        </p:sp>
        <p:sp>
          <p:nvSpPr>
            <p:cNvPr id="55337" name="Rectangle 38"/>
            <p:cNvSpPr>
              <a:spLocks noChangeArrowheads="1"/>
            </p:cNvSpPr>
            <p:nvPr/>
          </p:nvSpPr>
          <p:spPr bwMode="auto">
            <a:xfrm>
              <a:off x="1276" y="1945"/>
              <a:ext cx="2836"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ARP request (what is the MAC address of 150.100.76.22?)</a:t>
              </a:r>
              <a:endParaRPr lang="en-US"/>
            </a:p>
          </p:txBody>
        </p:sp>
        <p:sp>
          <p:nvSpPr>
            <p:cNvPr id="55338" name="Rectangle 39"/>
            <p:cNvSpPr>
              <a:spLocks noChangeArrowheads="1"/>
            </p:cNvSpPr>
            <p:nvPr/>
          </p:nvSpPr>
          <p:spPr bwMode="auto">
            <a:xfrm>
              <a:off x="1305" y="3084"/>
              <a:ext cx="2506"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ARP response (my MAC address is 08:00:5a:3b:94)</a:t>
              </a:r>
              <a:endParaRPr lang="en-US"/>
            </a:p>
          </p:txBody>
        </p:sp>
        <p:sp>
          <p:nvSpPr>
            <p:cNvPr id="55339" name="Rectangle 40"/>
            <p:cNvSpPr>
              <a:spLocks noChangeArrowheads="1"/>
            </p:cNvSpPr>
            <p:nvPr/>
          </p:nvSpPr>
          <p:spPr bwMode="auto">
            <a:xfrm>
              <a:off x="1211" y="1619"/>
              <a:ext cx="552"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150.100.76.20</a:t>
              </a:r>
              <a:endParaRPr lang="en-US"/>
            </a:p>
          </p:txBody>
        </p:sp>
        <p:sp>
          <p:nvSpPr>
            <p:cNvPr id="55340" name="Rectangle 41"/>
            <p:cNvSpPr>
              <a:spLocks noChangeArrowheads="1"/>
            </p:cNvSpPr>
            <p:nvPr/>
          </p:nvSpPr>
          <p:spPr bwMode="auto">
            <a:xfrm>
              <a:off x="2251" y="1619"/>
              <a:ext cx="552"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150.100.76.21</a:t>
              </a:r>
              <a:endParaRPr lang="en-US"/>
            </a:p>
          </p:txBody>
        </p:sp>
        <p:sp>
          <p:nvSpPr>
            <p:cNvPr id="55341" name="Rectangle 42"/>
            <p:cNvSpPr>
              <a:spLocks noChangeArrowheads="1"/>
            </p:cNvSpPr>
            <p:nvPr/>
          </p:nvSpPr>
          <p:spPr bwMode="auto">
            <a:xfrm>
              <a:off x="3275" y="1590"/>
              <a:ext cx="552"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150.100.76.22</a:t>
              </a:r>
              <a:endParaRPr lang="en-US"/>
            </a:p>
          </p:txBody>
        </p:sp>
        <p:sp>
          <p:nvSpPr>
            <p:cNvPr id="55342" name="Rectangle 43"/>
            <p:cNvSpPr>
              <a:spLocks noChangeArrowheads="1"/>
            </p:cNvSpPr>
            <p:nvPr/>
          </p:nvSpPr>
          <p:spPr bwMode="auto">
            <a:xfrm>
              <a:off x="4293" y="1605"/>
              <a:ext cx="552"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150.100.76.23</a:t>
              </a:r>
              <a:endParaRPr lang="en-US"/>
            </a:p>
          </p:txBody>
        </p:sp>
      </p:grpSp>
      <p:sp>
        <p:nvSpPr>
          <p:cNvPr id="55300" name="Rectangle 44"/>
          <p:cNvSpPr>
            <a:spLocks noChangeArrowheads="1"/>
          </p:cNvSpPr>
          <p:nvPr/>
        </p:nvSpPr>
        <p:spPr bwMode="auto">
          <a:xfrm>
            <a:off x="325438" y="1177925"/>
            <a:ext cx="8231187" cy="1458987"/>
          </a:xfrm>
          <a:prstGeom prst="rect">
            <a:avLst/>
          </a:prstGeom>
          <a:noFill/>
          <a:ln w="9525">
            <a:noFill/>
            <a:miter lim="800000"/>
            <a:headEnd/>
            <a:tailEnd/>
          </a:ln>
        </p:spPr>
        <p:txBody>
          <a:bodyPr/>
          <a:lstStyle/>
          <a:p>
            <a:pPr algn="just">
              <a:spcBef>
                <a:spcPct val="20000"/>
              </a:spcBef>
            </a:pPr>
            <a:r>
              <a:rPr lang="en-US" sz="2200" dirty="0" smtClean="0"/>
              <a:t>Although </a:t>
            </a:r>
            <a:r>
              <a:rPr lang="en-US" sz="2200" dirty="0"/>
              <a:t>IP address identifies a host, the packet is physically delivered by an underlying network (e.g., Ethernet) which uses its own </a:t>
            </a:r>
            <a:r>
              <a:rPr lang="en-US" sz="2200" i="1" dirty="0"/>
              <a:t>physical address </a:t>
            </a:r>
            <a:r>
              <a:rPr lang="en-US" sz="2200" dirty="0"/>
              <a:t>(MAC address in Ethernet). How to map an IP address to a physical address?</a:t>
            </a:r>
          </a:p>
        </p:txBody>
      </p:sp>
      <p:sp>
        <p:nvSpPr>
          <p:cNvPr id="55301" name="Text Box 45"/>
          <p:cNvSpPr txBox="1">
            <a:spLocks noChangeArrowheads="1"/>
          </p:cNvSpPr>
          <p:nvPr/>
        </p:nvSpPr>
        <p:spPr bwMode="auto">
          <a:xfrm>
            <a:off x="447675" y="2819400"/>
            <a:ext cx="7467600" cy="366713"/>
          </a:xfrm>
          <a:prstGeom prst="rect">
            <a:avLst/>
          </a:prstGeom>
          <a:noFill/>
          <a:ln w="12700">
            <a:noFill/>
            <a:miter lim="800000"/>
            <a:headEnd/>
            <a:tailEnd/>
          </a:ln>
        </p:spPr>
        <p:txBody>
          <a:bodyPr wrap="none">
            <a:spAutoFit/>
          </a:bodyPr>
          <a:lstStyle/>
          <a:p>
            <a:pPr eaLnBrk="0" hangingPunct="0">
              <a:spcBef>
                <a:spcPct val="50000"/>
              </a:spcBef>
            </a:pPr>
            <a:r>
              <a:rPr lang="en-US" sz="1800">
                <a:latin typeface="Arial" charset="0"/>
              </a:rPr>
              <a:t>H1 wants to learn physical address of H3 -&gt; broadcasts an ARP request</a:t>
            </a:r>
          </a:p>
        </p:txBody>
      </p:sp>
      <p:sp>
        <p:nvSpPr>
          <p:cNvPr id="55302" name="Text Box 46"/>
          <p:cNvSpPr txBox="1">
            <a:spLocks noChangeArrowheads="1"/>
          </p:cNvSpPr>
          <p:nvPr/>
        </p:nvSpPr>
        <p:spPr bwMode="auto">
          <a:xfrm>
            <a:off x="490538" y="4646613"/>
            <a:ext cx="7753350" cy="366712"/>
          </a:xfrm>
          <a:prstGeom prst="rect">
            <a:avLst/>
          </a:prstGeom>
          <a:noFill/>
          <a:ln w="12700">
            <a:noFill/>
            <a:miter lim="800000"/>
            <a:headEnd/>
            <a:tailEnd/>
          </a:ln>
        </p:spPr>
        <p:txBody>
          <a:bodyPr wrap="none">
            <a:spAutoFit/>
          </a:bodyPr>
          <a:lstStyle/>
          <a:p>
            <a:pPr eaLnBrk="0" hangingPunct="0">
              <a:spcBef>
                <a:spcPct val="50000"/>
              </a:spcBef>
            </a:pPr>
            <a:r>
              <a:rPr lang="en-US" sz="1800">
                <a:latin typeface="Arial" charset="0"/>
              </a:rPr>
              <a:t>Every host receives the request, but only H3 reply with its physical address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ntent Placeholder 2"/>
          <p:cNvSpPr>
            <a:spLocks noGrp="1"/>
          </p:cNvSpPr>
          <p:nvPr>
            <p:ph idx="1"/>
          </p:nvPr>
        </p:nvSpPr>
        <p:spPr bwMode="auto">
          <a:xfrm>
            <a:off x="107504" y="1143000"/>
            <a:ext cx="8884096" cy="552636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smtClean="0">
                <a:cs typeface="Times New Roman" panose="02020603050405020304" pitchFamily="18" charset="0"/>
              </a:rPr>
              <a:t>(a) ARP request is broadcast and (b) ARP reply from destination is </a:t>
            </a:r>
            <a:r>
              <a:rPr lang="en-US" altLang="en-US" sz="2400" dirty="0" err="1" smtClean="0">
                <a:cs typeface="Times New Roman" panose="02020603050405020304" pitchFamily="18" charset="0"/>
              </a:rPr>
              <a:t>unicast</a:t>
            </a:r>
            <a:r>
              <a:rPr lang="en-US" altLang="en-US" sz="2400" dirty="0" smtClean="0">
                <a:cs typeface="Times New Roman" panose="02020603050405020304" pitchFamily="18" charset="0"/>
              </a:rPr>
              <a:t>.</a:t>
            </a:r>
          </a:p>
          <a:p>
            <a:endParaRPr lang="en-US" altLang="en-US" sz="2400" dirty="0" smtClean="0">
              <a:cs typeface="Times New Roman" panose="02020603050405020304" pitchFamily="18" charset="0"/>
            </a:endParaRPr>
          </a:p>
          <a:p>
            <a:endParaRPr lang="en-IN" altLang="en-US" sz="2400" dirty="0" smtClean="0">
              <a:cs typeface="Times New Roman" panose="02020603050405020304" pitchFamily="18" charset="0"/>
            </a:endParaRPr>
          </a:p>
          <a:p>
            <a:pPr algn="just">
              <a:buFontTx/>
              <a:buNone/>
            </a:pPr>
            <a:endParaRPr lang="en-IN" altLang="en-US" sz="3100" dirty="0" smtClean="0">
              <a:cs typeface="Times New Roman" panose="02020603050405020304" pitchFamily="18" charset="0"/>
            </a:endParaRPr>
          </a:p>
          <a:p>
            <a:pPr algn="just">
              <a:buFontTx/>
              <a:buNone/>
            </a:pPr>
            <a:endParaRPr lang="en-IN" altLang="en-US" sz="3100" dirty="0" smtClean="0">
              <a:cs typeface="Times New Roman" panose="02020603050405020304" pitchFamily="18" charset="0"/>
            </a:endParaRPr>
          </a:p>
          <a:p>
            <a:pPr algn="just"/>
            <a:r>
              <a:rPr lang="en-US" altLang="en-US" sz="2400" dirty="0" smtClean="0">
                <a:cs typeface="Times New Roman" panose="02020603050405020304" pitchFamily="18" charset="0"/>
              </a:rPr>
              <a:t>ARP table/cache at a host</a:t>
            </a:r>
          </a:p>
        </p:txBody>
      </p:sp>
      <p:sp>
        <p:nvSpPr>
          <p:cNvPr id="128003" name="Title 1"/>
          <p:cNvSpPr>
            <a:spLocks noGrp="1"/>
          </p:cNvSpPr>
          <p:nvPr>
            <p:ph type="title"/>
          </p:nvPr>
        </p:nvSpPr>
        <p:spPr bwMode="auto">
          <a:xfrm>
            <a:off x="457200" y="216024"/>
            <a:ext cx="8229600" cy="83671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3600" dirty="0" smtClean="0">
                <a:solidFill>
                  <a:srgbClr val="A31515"/>
                </a:solidFill>
              </a:rPr>
              <a:t>Address Resolution Protocol (ARP)</a:t>
            </a:r>
            <a:endParaRPr lang="en-IN" altLang="en-US" sz="3600" dirty="0" smtClean="0">
              <a:solidFill>
                <a:srgbClr val="A31515"/>
              </a:solidFill>
              <a:cs typeface="Times New Roman" panose="02020603050405020304" pitchFamily="18" charset="0"/>
            </a:endParaRPr>
          </a:p>
        </p:txBody>
      </p:sp>
      <p:pic>
        <p:nvPicPr>
          <p:cNvPr id="128004" name="Picture 3" descr="Table 5.4.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3200" y="4467225"/>
            <a:ext cx="51816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8006"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63713" y="2060575"/>
            <a:ext cx="4600575" cy="187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45060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2"/>
          <p:cNvSpPr>
            <a:spLocks noGrp="1"/>
          </p:cNvSpPr>
          <p:nvPr>
            <p:ph idx="1"/>
          </p:nvPr>
        </p:nvSpPr>
        <p:spPr bwMode="auto">
          <a:xfrm>
            <a:off x="152400" y="908720"/>
            <a:ext cx="8812088" cy="583264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IN" altLang="en-US" sz="2400" dirty="0" smtClean="0">
                <a:cs typeface="Times New Roman" panose="02020603050405020304" pitchFamily="18" charset="0"/>
              </a:rPr>
              <a:t>When a machine requesting MAC address corresponding to an IP address is behind a router and destination machine is on a network outside the collision domain of requesting machine, the concept of proxy ARP is used.</a:t>
            </a:r>
          </a:p>
          <a:p>
            <a:pPr algn="just"/>
            <a:r>
              <a:rPr lang="en-IN" altLang="en-US" sz="2400" dirty="0" smtClean="0">
                <a:cs typeface="Times New Roman" panose="02020603050405020304" pitchFamily="18" charset="0"/>
              </a:rPr>
              <a:t>ARP works on local network only.</a:t>
            </a:r>
          </a:p>
          <a:p>
            <a:pPr algn="just"/>
            <a:endParaRPr lang="en-US" altLang="en-US" sz="2400" dirty="0" smtClean="0">
              <a:cs typeface="Times New Roman" panose="02020603050405020304" pitchFamily="18" charset="0"/>
            </a:endParaRPr>
          </a:p>
          <a:p>
            <a:pPr algn="just"/>
            <a:endParaRPr lang="en-US" altLang="en-US" sz="2400" dirty="0" smtClean="0">
              <a:cs typeface="Times New Roman" panose="02020603050405020304" pitchFamily="18" charset="0"/>
            </a:endParaRPr>
          </a:p>
          <a:p>
            <a:pPr algn="just"/>
            <a:endParaRPr lang="en-US" altLang="en-US" sz="2400" dirty="0" smtClean="0">
              <a:cs typeface="Times New Roman" panose="02020603050405020304" pitchFamily="18" charset="0"/>
            </a:endParaRPr>
          </a:p>
          <a:p>
            <a:pPr algn="just"/>
            <a:endParaRPr lang="en-US" altLang="en-US" sz="2400" dirty="0" smtClean="0">
              <a:cs typeface="Times New Roman" panose="02020603050405020304" pitchFamily="18" charset="0"/>
            </a:endParaRPr>
          </a:p>
          <a:p>
            <a:pPr algn="just"/>
            <a:r>
              <a:rPr lang="en-IN" altLang="en-US" sz="2400" dirty="0" smtClean="0">
                <a:cs typeface="Times New Roman" panose="02020603050405020304" pitchFamily="18" charset="0"/>
              </a:rPr>
              <a:t>ARP request cannot be forwarded on other side of the router. In this case, when a router receives an ARP request for an IP address which is on another collision domain or network, it sends an ARP reply containing the MAC address of its own interface connecting it to the requesting machine's network.</a:t>
            </a:r>
          </a:p>
        </p:txBody>
      </p:sp>
      <p:sp>
        <p:nvSpPr>
          <p:cNvPr id="130051" name="Title 1"/>
          <p:cNvSpPr>
            <a:spLocks noGrp="1"/>
          </p:cNvSpPr>
          <p:nvPr>
            <p:ph type="title"/>
          </p:nvPr>
        </p:nvSpPr>
        <p:spPr bwMode="auto">
          <a:xfrm>
            <a:off x="457200" y="144016"/>
            <a:ext cx="8229600" cy="76470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3600" dirty="0" smtClean="0">
                <a:solidFill>
                  <a:srgbClr val="A31515"/>
                </a:solidFill>
              </a:rPr>
              <a:t>Proxy ARP</a:t>
            </a:r>
            <a:endParaRPr lang="en-IN" altLang="en-US" sz="3600" dirty="0" smtClean="0">
              <a:solidFill>
                <a:srgbClr val="A31515"/>
              </a:solidFill>
              <a:cs typeface="Times New Roman" panose="02020603050405020304" pitchFamily="18" charset="0"/>
            </a:endParaRPr>
          </a:p>
        </p:txBody>
      </p:sp>
      <p:pic>
        <p:nvPicPr>
          <p:cNvPr id="130052" name="Picture 3" descr="5.8.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2996952"/>
            <a:ext cx="67056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87740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a:xfrm>
            <a:off x="457200" y="274638"/>
            <a:ext cx="8229600" cy="850106"/>
          </a:xfrm>
        </p:spPr>
        <p:txBody>
          <a:bodyPr/>
          <a:lstStyle/>
          <a:p>
            <a:r>
              <a:rPr lang="en-US" sz="4000" dirty="0" smtClean="0">
                <a:solidFill>
                  <a:srgbClr val="C00000"/>
                </a:solidFill>
                <a:latin typeface="Arial" pitchFamily="34" charset="0"/>
                <a:cs typeface="Arial" pitchFamily="34" charset="0"/>
              </a:rPr>
              <a:t>ARP Spoofing</a:t>
            </a:r>
          </a:p>
        </p:txBody>
      </p:sp>
      <p:sp>
        <p:nvSpPr>
          <p:cNvPr id="10243" name="Content Placeholder 5"/>
          <p:cNvSpPr>
            <a:spLocks noGrp="1"/>
          </p:cNvSpPr>
          <p:nvPr>
            <p:ph idx="1"/>
          </p:nvPr>
        </p:nvSpPr>
        <p:spPr/>
        <p:txBody>
          <a:bodyPr/>
          <a:lstStyle/>
          <a:p>
            <a:pPr algn="just"/>
            <a:r>
              <a:rPr lang="en-US" sz="2800" dirty="0" smtClean="0"/>
              <a:t>The ARP table is updated whenever an ARP response is received</a:t>
            </a:r>
          </a:p>
          <a:p>
            <a:pPr algn="just"/>
            <a:r>
              <a:rPr lang="en-US" sz="2800" dirty="0" smtClean="0"/>
              <a:t>Requests are not tracked</a:t>
            </a:r>
          </a:p>
          <a:p>
            <a:pPr algn="just"/>
            <a:r>
              <a:rPr lang="en-US" sz="2800" dirty="0" smtClean="0"/>
              <a:t>ARP announcements are not authenticated</a:t>
            </a:r>
          </a:p>
          <a:p>
            <a:pPr algn="just"/>
            <a:r>
              <a:rPr lang="en-US" sz="2800" dirty="0" smtClean="0"/>
              <a:t>Machines trust each other</a:t>
            </a:r>
          </a:p>
          <a:p>
            <a:pPr algn="just"/>
            <a:r>
              <a:rPr lang="en-US" sz="2800" dirty="0" smtClean="0"/>
              <a:t>A rogue machine can spoof other machines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778098"/>
          </a:xfrm>
        </p:spPr>
        <p:txBody>
          <a:bodyPr/>
          <a:lstStyle/>
          <a:p>
            <a:pPr eaLnBrk="1" hangingPunct="1"/>
            <a:r>
              <a:rPr lang="it-IT" sz="4000" dirty="0" smtClean="0">
                <a:solidFill>
                  <a:srgbClr val="C00000"/>
                </a:solidFill>
                <a:latin typeface="Arial" pitchFamily="34" charset="0"/>
                <a:cs typeface="Arial" pitchFamily="34" charset="0"/>
              </a:rPr>
              <a:t>ARP Poisoning (ARP Spoofing)</a:t>
            </a:r>
          </a:p>
        </p:txBody>
      </p:sp>
      <p:sp>
        <p:nvSpPr>
          <p:cNvPr id="24579" name="Rectangle 3"/>
          <p:cNvSpPr>
            <a:spLocks noGrp="1" noChangeArrowheads="1"/>
          </p:cNvSpPr>
          <p:nvPr>
            <p:ph idx="1"/>
          </p:nvPr>
        </p:nvSpPr>
        <p:spPr/>
        <p:txBody>
          <a:bodyPr/>
          <a:lstStyle/>
          <a:p>
            <a:pPr algn="just" eaLnBrk="1" hangingPunct="1">
              <a:defRPr/>
            </a:pPr>
            <a:r>
              <a:rPr lang="en-US" sz="2800" dirty="0" smtClean="0"/>
              <a:t>According to the standard, almost all ARP implementations are stateless</a:t>
            </a:r>
          </a:p>
          <a:p>
            <a:pPr algn="just" eaLnBrk="1" hangingPunct="1">
              <a:defRPr/>
            </a:pPr>
            <a:r>
              <a:rPr lang="en-US" sz="2800" dirty="0" smtClean="0"/>
              <a:t>An </a:t>
            </a:r>
            <a:r>
              <a:rPr lang="en-US" sz="2800" dirty="0" err="1" smtClean="0"/>
              <a:t>arp</a:t>
            </a:r>
            <a:r>
              <a:rPr lang="en-US" sz="2800" dirty="0" smtClean="0"/>
              <a:t> cache updates every time that it receives an </a:t>
            </a:r>
            <a:r>
              <a:rPr lang="en-US" sz="2800" dirty="0" err="1" smtClean="0"/>
              <a:t>arp</a:t>
            </a:r>
            <a:r>
              <a:rPr lang="en-US" sz="2800" dirty="0" smtClean="0"/>
              <a:t> reply… even if it did not send any </a:t>
            </a:r>
            <a:r>
              <a:rPr lang="en-US" sz="2800" dirty="0" err="1" smtClean="0"/>
              <a:t>arp</a:t>
            </a:r>
            <a:r>
              <a:rPr lang="en-US" sz="2800" dirty="0" smtClean="0"/>
              <a:t> request!</a:t>
            </a:r>
          </a:p>
          <a:p>
            <a:pPr algn="just" eaLnBrk="1" hangingPunct="1">
              <a:defRPr/>
            </a:pPr>
            <a:r>
              <a:rPr lang="en-US" sz="2800" dirty="0" smtClean="0"/>
              <a:t>It is possible to “poison” an </a:t>
            </a:r>
            <a:r>
              <a:rPr lang="en-US" sz="2800" dirty="0" err="1" smtClean="0"/>
              <a:t>arp</a:t>
            </a:r>
            <a:r>
              <a:rPr lang="en-US" sz="2800" dirty="0" smtClean="0"/>
              <a:t> cache by sending </a:t>
            </a:r>
            <a:r>
              <a:rPr lang="en-US" sz="2800" dirty="0" smtClean="0">
                <a:solidFill>
                  <a:schemeClr val="accent6"/>
                </a:solidFill>
              </a:rPr>
              <a:t>gratuitous </a:t>
            </a:r>
            <a:r>
              <a:rPr lang="en-US" sz="2800" dirty="0" err="1" smtClean="0">
                <a:solidFill>
                  <a:schemeClr val="accent6"/>
                </a:solidFill>
              </a:rPr>
              <a:t>arp</a:t>
            </a:r>
            <a:r>
              <a:rPr lang="en-US" sz="2800" dirty="0" smtClean="0">
                <a:solidFill>
                  <a:schemeClr val="accent6"/>
                </a:solidFill>
              </a:rPr>
              <a:t> replies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ARP Caches</a:t>
            </a:r>
          </a:p>
        </p:txBody>
      </p:sp>
      <p:sp>
        <p:nvSpPr>
          <p:cNvPr id="12291" name="modem"/>
          <p:cNvSpPr>
            <a:spLocks noEditPoints="1" noChangeArrowheads="1"/>
          </p:cNvSpPr>
          <p:nvPr/>
        </p:nvSpPr>
        <p:spPr bwMode="auto">
          <a:xfrm>
            <a:off x="1436688" y="3200400"/>
            <a:ext cx="849312" cy="406400"/>
          </a:xfrm>
          <a:custGeom>
            <a:avLst/>
            <a:gdLst>
              <a:gd name="T0" fmla="*/ 0 w 21600"/>
              <a:gd name="T1" fmla="*/ 645618423 h 21600"/>
              <a:gd name="T2" fmla="*/ 2147483647 w 21600"/>
              <a:gd name="T3" fmla="*/ 0 h 21600"/>
              <a:gd name="T4" fmla="*/ 2147483647 w 21600"/>
              <a:gd name="T5" fmla="*/ 0 h 21600"/>
              <a:gd name="T6" fmla="*/ 2147483647 w 21600"/>
              <a:gd name="T7" fmla="*/ 645618423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1676201090 h 21600"/>
              <a:gd name="T18" fmla="*/ 2147483647 w 21600"/>
              <a:gd name="T19" fmla="*/ 167620109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IN"/>
          </a:p>
        </p:txBody>
      </p:sp>
      <p:cxnSp>
        <p:nvCxnSpPr>
          <p:cNvPr id="8" name="Straight Arrow Connector 7"/>
          <p:cNvCxnSpPr>
            <a:stCxn id="12291" idx="3"/>
            <a:endCxn id="14" idx="1"/>
          </p:cNvCxnSpPr>
          <p:nvPr/>
        </p:nvCxnSpPr>
        <p:spPr>
          <a:xfrm flipV="1">
            <a:off x="2286000" y="2819400"/>
            <a:ext cx="1676400" cy="477838"/>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293" name="laptop"/>
          <p:cNvSpPr>
            <a:spLocks noEditPoints="1" noChangeArrowheads="1"/>
          </p:cNvSpPr>
          <p:nvPr/>
        </p:nvSpPr>
        <p:spPr bwMode="auto">
          <a:xfrm>
            <a:off x="6858000" y="2971800"/>
            <a:ext cx="914400" cy="787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IN"/>
          </a:p>
        </p:txBody>
      </p:sp>
      <p:sp>
        <p:nvSpPr>
          <p:cNvPr id="12294" name="TextBox 9"/>
          <p:cNvSpPr txBox="1">
            <a:spLocks noChangeArrowheads="1"/>
          </p:cNvSpPr>
          <p:nvPr/>
        </p:nvSpPr>
        <p:spPr bwMode="auto">
          <a:xfrm>
            <a:off x="304800" y="2438400"/>
            <a:ext cx="2668588" cy="608013"/>
          </a:xfrm>
          <a:prstGeom prst="rect">
            <a:avLst/>
          </a:prstGeom>
          <a:noFill/>
          <a:ln w="9525">
            <a:noFill/>
            <a:miter lim="800000"/>
            <a:headEnd/>
            <a:tailEnd/>
          </a:ln>
        </p:spPr>
        <p:txBody>
          <a:bodyPr wrap="none">
            <a:spAutoFit/>
          </a:bodyPr>
          <a:lstStyle/>
          <a:p>
            <a:r>
              <a:rPr lang="en-US" sz="1800">
                <a:solidFill>
                  <a:schemeClr val="tx1"/>
                </a:solidFill>
              </a:rPr>
              <a:t>IP: 192.168.1.1</a:t>
            </a:r>
          </a:p>
          <a:p>
            <a:r>
              <a:rPr lang="en-US" sz="1800">
                <a:solidFill>
                  <a:schemeClr val="tx1"/>
                </a:solidFill>
              </a:rPr>
              <a:t>MAC: 00:11:22:33:44:01</a:t>
            </a:r>
          </a:p>
        </p:txBody>
      </p:sp>
      <p:sp>
        <p:nvSpPr>
          <p:cNvPr id="12295" name="TextBox 10"/>
          <p:cNvSpPr txBox="1">
            <a:spLocks noChangeArrowheads="1"/>
          </p:cNvSpPr>
          <p:nvPr/>
        </p:nvSpPr>
        <p:spPr bwMode="auto">
          <a:xfrm>
            <a:off x="6324600" y="2362200"/>
            <a:ext cx="2668588" cy="608013"/>
          </a:xfrm>
          <a:prstGeom prst="rect">
            <a:avLst/>
          </a:prstGeom>
          <a:noFill/>
          <a:ln w="9525">
            <a:noFill/>
            <a:miter lim="800000"/>
            <a:headEnd/>
            <a:tailEnd/>
          </a:ln>
        </p:spPr>
        <p:txBody>
          <a:bodyPr wrap="none">
            <a:spAutoFit/>
          </a:bodyPr>
          <a:lstStyle/>
          <a:p>
            <a:r>
              <a:rPr lang="en-US" sz="1800">
                <a:solidFill>
                  <a:schemeClr val="tx1"/>
                </a:solidFill>
              </a:rPr>
              <a:t>IP: 192.168.1.105</a:t>
            </a:r>
          </a:p>
          <a:p>
            <a:r>
              <a:rPr lang="en-US" sz="1800">
                <a:solidFill>
                  <a:schemeClr val="tx1"/>
                </a:solidFill>
              </a:rPr>
              <a:t>MAC: 00:11:22:33:44:02</a:t>
            </a:r>
          </a:p>
        </p:txBody>
      </p:sp>
      <p:graphicFrame>
        <p:nvGraphicFramePr>
          <p:cNvPr id="12" name="Table 11"/>
          <p:cNvGraphicFramePr>
            <a:graphicFrameLocks noGrp="1"/>
          </p:cNvGraphicFramePr>
          <p:nvPr/>
        </p:nvGraphicFramePr>
        <p:xfrm>
          <a:off x="309563" y="4000500"/>
          <a:ext cx="3271837" cy="609600"/>
        </p:xfrm>
        <a:graphic>
          <a:graphicData uri="http://schemas.openxmlformats.org/drawingml/2006/table">
            <a:tbl>
              <a:tblPr firstRow="1" bandRow="1">
                <a:tableStyleId>{5C22544A-7EE6-4342-B048-85BDC9FD1C3A}</a:tableStyleId>
              </a:tblPr>
              <a:tblGrid>
                <a:gridCol w="1402216"/>
                <a:gridCol w="1869621"/>
              </a:tblGrid>
              <a:tr h="190500">
                <a:tc gridSpan="2">
                  <a:txBody>
                    <a:bodyPr/>
                    <a:lstStyle/>
                    <a:p>
                      <a:pPr algn="ctr"/>
                      <a:r>
                        <a:rPr lang="en-US" sz="1400" dirty="0" smtClean="0">
                          <a:solidFill>
                            <a:schemeClr val="tx1"/>
                          </a:solidFill>
                        </a:rPr>
                        <a:t>ARP Cache</a:t>
                      </a:r>
                      <a:endParaRPr lang="en-US" sz="1400" dirty="0">
                        <a:solidFill>
                          <a:schemeClr val="tx1"/>
                        </a:solidFill>
                      </a:endParaRPr>
                    </a:p>
                  </a:txBody>
                  <a:tcPr marL="91456" marR="91456">
                    <a:solidFill>
                      <a:schemeClr val="accent1">
                        <a:lumMod val="60000"/>
                        <a:lumOff val="40000"/>
                      </a:schemeClr>
                    </a:solidFill>
                  </a:tcPr>
                </a:tc>
                <a:tc hMerge="1">
                  <a:txBody>
                    <a:bodyPr/>
                    <a:lstStyle/>
                    <a:p>
                      <a:endParaRPr lang="en-US" dirty="0"/>
                    </a:p>
                  </a:txBody>
                  <a:tcPr/>
                </a:tc>
              </a:tr>
              <a:tr h="190500">
                <a:tc>
                  <a:txBody>
                    <a:bodyPr/>
                    <a:lstStyle/>
                    <a:p>
                      <a:r>
                        <a:rPr lang="en-US" sz="1400" dirty="0" smtClean="0"/>
                        <a:t>192.168.1</a:t>
                      </a:r>
                      <a:r>
                        <a:rPr lang="en-US" sz="1400" b="1" dirty="0" smtClean="0"/>
                        <a:t>.105</a:t>
                      </a:r>
                      <a:endParaRPr lang="en-US" sz="1400" b="1" dirty="0"/>
                    </a:p>
                  </a:txBody>
                  <a:tcPr marL="91456" marR="91456"/>
                </a:tc>
                <a:tc>
                  <a:txBody>
                    <a:bodyPr/>
                    <a:lstStyle/>
                    <a:p>
                      <a:r>
                        <a:rPr lang="en-US" sz="1400" dirty="0" smtClean="0"/>
                        <a:t>00:11:22:33:44:</a:t>
                      </a:r>
                      <a:r>
                        <a:rPr lang="en-US" sz="1400" b="1" dirty="0" smtClean="0"/>
                        <a:t>02</a:t>
                      </a:r>
                      <a:endParaRPr lang="en-US" sz="1400" b="1" dirty="0"/>
                    </a:p>
                  </a:txBody>
                  <a:tcPr marL="91456" marR="91456"/>
                </a:tc>
              </a:tr>
            </a:tbl>
          </a:graphicData>
        </a:graphic>
      </p:graphicFrame>
      <p:graphicFrame>
        <p:nvGraphicFramePr>
          <p:cNvPr id="13" name="Table 12"/>
          <p:cNvGraphicFramePr>
            <a:graphicFrameLocks noGrp="1"/>
          </p:cNvGraphicFramePr>
          <p:nvPr/>
        </p:nvGraphicFramePr>
        <p:xfrm>
          <a:off x="5715000" y="4000500"/>
          <a:ext cx="3200400" cy="609600"/>
        </p:xfrm>
        <a:graphic>
          <a:graphicData uri="http://schemas.openxmlformats.org/drawingml/2006/table">
            <a:tbl>
              <a:tblPr firstRow="1" bandRow="1">
                <a:tableStyleId>{5C22544A-7EE6-4342-B048-85BDC9FD1C3A}</a:tableStyleId>
              </a:tblPr>
              <a:tblGrid>
                <a:gridCol w="1371600"/>
                <a:gridCol w="1828800"/>
              </a:tblGrid>
              <a:tr h="190500">
                <a:tc gridSpan="2">
                  <a:txBody>
                    <a:bodyPr/>
                    <a:lstStyle/>
                    <a:p>
                      <a:pPr algn="ctr"/>
                      <a:r>
                        <a:rPr lang="en-US" sz="1400" dirty="0" smtClean="0">
                          <a:solidFill>
                            <a:schemeClr val="tx1"/>
                          </a:solidFill>
                        </a:rPr>
                        <a:t>ARP Cache</a:t>
                      </a:r>
                      <a:endParaRPr lang="en-US" sz="1400" dirty="0">
                        <a:solidFill>
                          <a:schemeClr val="tx1"/>
                        </a:solidFill>
                      </a:endParaRPr>
                    </a:p>
                  </a:txBody>
                  <a:tcPr>
                    <a:solidFill>
                      <a:schemeClr val="accent1">
                        <a:lumMod val="60000"/>
                        <a:lumOff val="40000"/>
                      </a:schemeClr>
                    </a:solidFill>
                  </a:tcPr>
                </a:tc>
                <a:tc hMerge="1">
                  <a:txBody>
                    <a:bodyPr/>
                    <a:lstStyle/>
                    <a:p>
                      <a:endParaRPr lang="en-US" dirty="0"/>
                    </a:p>
                  </a:txBody>
                  <a:tcPr/>
                </a:tc>
              </a:tr>
              <a:tr h="190500">
                <a:tc>
                  <a:txBody>
                    <a:bodyPr/>
                    <a:lstStyle/>
                    <a:p>
                      <a:r>
                        <a:rPr lang="en-US" sz="1400" dirty="0" smtClean="0"/>
                        <a:t>192.168.1.</a:t>
                      </a:r>
                      <a:r>
                        <a:rPr lang="en-US" sz="1400" b="1" dirty="0" smtClean="0"/>
                        <a:t>1</a:t>
                      </a:r>
                      <a:endParaRPr lang="en-US" sz="1400" b="1" dirty="0"/>
                    </a:p>
                  </a:txBody>
                  <a:tcPr/>
                </a:tc>
                <a:tc>
                  <a:txBody>
                    <a:bodyPr/>
                    <a:lstStyle/>
                    <a:p>
                      <a:r>
                        <a:rPr lang="en-US" sz="1400" dirty="0" smtClean="0"/>
                        <a:t>00:11:22:33:44:</a:t>
                      </a:r>
                      <a:r>
                        <a:rPr lang="en-US" sz="1400" b="1" dirty="0" smtClean="0"/>
                        <a:t>01</a:t>
                      </a:r>
                      <a:endParaRPr lang="en-US" sz="1400" b="1" dirty="0"/>
                    </a:p>
                  </a:txBody>
                  <a:tcPr/>
                </a:tc>
              </a:tr>
            </a:tbl>
          </a:graphicData>
        </a:graphic>
      </p:graphicFrame>
      <p:sp>
        <p:nvSpPr>
          <p:cNvPr id="14" name="Rectangle 13"/>
          <p:cNvSpPr/>
          <p:nvPr/>
        </p:nvSpPr>
        <p:spPr>
          <a:xfrm>
            <a:off x="3962400" y="2590800"/>
            <a:ext cx="1371600" cy="4572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dirty="0">
                <a:solidFill>
                  <a:srgbClr val="000000"/>
                </a:solidFill>
              </a:rPr>
              <a:t>Data</a:t>
            </a:r>
          </a:p>
        </p:txBody>
      </p:sp>
      <p:cxnSp>
        <p:nvCxnSpPr>
          <p:cNvPr id="15" name="Straight Arrow Connector 14"/>
          <p:cNvCxnSpPr>
            <a:stCxn id="12291" idx="9"/>
            <a:endCxn id="16" idx="1"/>
          </p:cNvCxnSpPr>
          <p:nvPr/>
        </p:nvCxnSpPr>
        <p:spPr>
          <a:xfrm flipV="1">
            <a:off x="2286000" y="3406775"/>
            <a:ext cx="1524000" cy="4603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0000" y="3216275"/>
            <a:ext cx="1676400" cy="381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dirty="0">
                <a:solidFill>
                  <a:schemeClr val="accent2"/>
                </a:solidFill>
              </a:rPr>
              <a:t>192.168.1.1 is at 00:11:22:33:44:01</a:t>
            </a:r>
          </a:p>
        </p:txBody>
      </p:sp>
      <p:cxnSp>
        <p:nvCxnSpPr>
          <p:cNvPr id="17" name="Straight Arrow Connector 16"/>
          <p:cNvCxnSpPr>
            <a:stCxn id="18" idx="3"/>
          </p:cNvCxnSpPr>
          <p:nvPr/>
        </p:nvCxnSpPr>
        <p:spPr>
          <a:xfrm flipV="1">
            <a:off x="5486400" y="3657600"/>
            <a:ext cx="1371600" cy="1905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0" y="3657600"/>
            <a:ext cx="1676400" cy="381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dirty="0">
                <a:solidFill>
                  <a:schemeClr val="accent2"/>
                </a:solidFill>
              </a:rPr>
              <a:t>192.168.1.105 is at 00:11:22:33:44:02</a:t>
            </a:r>
          </a:p>
        </p:txBody>
      </p:sp>
      <p:cxnSp>
        <p:nvCxnSpPr>
          <p:cNvPr id="19" name="Straight Arrow Connector 18"/>
          <p:cNvCxnSpPr>
            <a:stCxn id="16" idx="3"/>
          </p:cNvCxnSpPr>
          <p:nvPr/>
        </p:nvCxnSpPr>
        <p:spPr>
          <a:xfrm>
            <a:off x="5486400" y="3406775"/>
            <a:ext cx="1524000" cy="22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a:endCxn id="12293" idx="1"/>
          </p:cNvCxnSpPr>
          <p:nvPr/>
        </p:nvCxnSpPr>
        <p:spPr>
          <a:xfrm>
            <a:off x="5334000" y="2819400"/>
            <a:ext cx="1666875" cy="414338"/>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291" idx="4"/>
            <a:endCxn id="18" idx="1"/>
          </p:cNvCxnSpPr>
          <p:nvPr/>
        </p:nvCxnSpPr>
        <p:spPr>
          <a:xfrm>
            <a:off x="2286000" y="3606800"/>
            <a:ext cx="1524000" cy="2413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23528" y="116632"/>
            <a:ext cx="8397875" cy="685800"/>
          </a:xfrm>
        </p:spPr>
        <p:txBody>
          <a:bodyPr/>
          <a:lstStyle/>
          <a:p>
            <a:r>
              <a:rPr lang="en-US" sz="4000" dirty="0" smtClean="0"/>
              <a:t>Poisoned ARP Caches </a:t>
            </a:r>
            <a:r>
              <a:rPr lang="en-US" sz="3600" dirty="0" smtClean="0"/>
              <a:t/>
            </a:r>
            <a:br>
              <a:rPr lang="en-US" sz="3600" dirty="0" smtClean="0"/>
            </a:br>
            <a:r>
              <a:rPr lang="en-US" sz="3600" dirty="0" smtClean="0"/>
              <a:t>(man-in-the-middle attack)</a:t>
            </a:r>
          </a:p>
        </p:txBody>
      </p:sp>
      <p:sp>
        <p:nvSpPr>
          <p:cNvPr id="13315" name="modem"/>
          <p:cNvSpPr>
            <a:spLocks noEditPoints="1" noChangeArrowheads="1"/>
          </p:cNvSpPr>
          <p:nvPr/>
        </p:nvSpPr>
        <p:spPr bwMode="auto">
          <a:xfrm>
            <a:off x="2278063" y="4683125"/>
            <a:ext cx="850900" cy="406400"/>
          </a:xfrm>
          <a:custGeom>
            <a:avLst/>
            <a:gdLst>
              <a:gd name="T0" fmla="*/ 0 w 21600"/>
              <a:gd name="T1" fmla="*/ 645618423 h 21600"/>
              <a:gd name="T2" fmla="*/ 2147483647 w 21600"/>
              <a:gd name="T3" fmla="*/ 0 h 21600"/>
              <a:gd name="T4" fmla="*/ 2147483647 w 21600"/>
              <a:gd name="T5" fmla="*/ 0 h 21600"/>
              <a:gd name="T6" fmla="*/ 2147483647 w 21600"/>
              <a:gd name="T7" fmla="*/ 645618423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1676201090 h 21600"/>
              <a:gd name="T18" fmla="*/ 2147483647 w 21600"/>
              <a:gd name="T19" fmla="*/ 167620109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IN"/>
          </a:p>
        </p:txBody>
      </p:sp>
      <p:sp>
        <p:nvSpPr>
          <p:cNvPr id="13316" name="laptop"/>
          <p:cNvSpPr>
            <a:spLocks noEditPoints="1" noChangeArrowheads="1"/>
          </p:cNvSpPr>
          <p:nvPr/>
        </p:nvSpPr>
        <p:spPr bwMode="auto">
          <a:xfrm>
            <a:off x="6280150" y="4419600"/>
            <a:ext cx="914400" cy="787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IN"/>
          </a:p>
        </p:txBody>
      </p:sp>
      <p:sp>
        <p:nvSpPr>
          <p:cNvPr id="8" name="laptop"/>
          <p:cNvSpPr>
            <a:spLocks noEditPoints="1" noChangeArrowheads="1"/>
          </p:cNvSpPr>
          <p:nvPr/>
        </p:nvSpPr>
        <p:spPr bwMode="auto">
          <a:xfrm>
            <a:off x="4265613" y="1752600"/>
            <a:ext cx="914400" cy="7874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dirty="0"/>
          </a:p>
        </p:txBody>
      </p:sp>
      <p:cxnSp>
        <p:nvCxnSpPr>
          <p:cNvPr id="9" name="Straight Arrow Connector 8"/>
          <p:cNvCxnSpPr>
            <a:stCxn id="10" idx="2"/>
            <a:endCxn id="13315" idx="9"/>
          </p:cNvCxnSpPr>
          <p:nvPr/>
        </p:nvCxnSpPr>
        <p:spPr>
          <a:xfrm rot="5400000">
            <a:off x="2963069" y="4128294"/>
            <a:ext cx="973138" cy="64135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10" name="Rectangle 9"/>
          <p:cNvSpPr/>
          <p:nvPr/>
        </p:nvSpPr>
        <p:spPr>
          <a:xfrm>
            <a:off x="2894013" y="3505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dirty="0">
                <a:solidFill>
                  <a:schemeClr val="accent2"/>
                </a:solidFill>
              </a:rPr>
              <a:t>192.168.1.105 is at 00:11:22:33:44:03</a:t>
            </a:r>
          </a:p>
        </p:txBody>
      </p:sp>
      <p:graphicFrame>
        <p:nvGraphicFramePr>
          <p:cNvPr id="11" name="Table 10"/>
          <p:cNvGraphicFramePr>
            <a:graphicFrameLocks noGrp="1"/>
          </p:cNvGraphicFramePr>
          <p:nvPr/>
        </p:nvGraphicFramePr>
        <p:xfrm>
          <a:off x="5270500" y="5318125"/>
          <a:ext cx="3111500" cy="609600"/>
        </p:xfrm>
        <a:graphic>
          <a:graphicData uri="http://schemas.openxmlformats.org/drawingml/2006/table">
            <a:tbl>
              <a:tblPr firstRow="1" bandRow="1">
                <a:tableStyleId>{93296810-A885-4BE3-A3E7-6D5BEEA58F35}</a:tableStyleId>
              </a:tblPr>
              <a:tblGrid>
                <a:gridCol w="1333501"/>
                <a:gridCol w="1777999"/>
              </a:tblGrid>
              <a:tr h="190500">
                <a:tc gridSpan="2">
                  <a:txBody>
                    <a:bodyPr/>
                    <a:lstStyle/>
                    <a:p>
                      <a:pPr algn="ctr"/>
                      <a:r>
                        <a:rPr lang="en-US" sz="1400" dirty="0" smtClean="0">
                          <a:solidFill>
                            <a:schemeClr val="tx1"/>
                          </a:solidFill>
                        </a:rPr>
                        <a:t>Poisoned ARP Cache</a:t>
                      </a:r>
                      <a:endParaRPr lang="en-US" sz="1400" dirty="0">
                        <a:solidFill>
                          <a:schemeClr val="tx1"/>
                        </a:solidFill>
                      </a:endParaRPr>
                    </a:p>
                  </a:txBody>
                  <a:tcPr marL="91451" marR="91451"/>
                </a:tc>
                <a:tc hMerge="1">
                  <a:txBody>
                    <a:bodyPr/>
                    <a:lstStyle/>
                    <a:p>
                      <a:endParaRPr lang="en-US" dirty="0"/>
                    </a:p>
                  </a:txBody>
                  <a:tcPr/>
                </a:tc>
              </a:tr>
              <a:tr h="190500">
                <a:tc>
                  <a:txBody>
                    <a:bodyPr/>
                    <a:lstStyle/>
                    <a:p>
                      <a:r>
                        <a:rPr lang="en-US" sz="1400" dirty="0" smtClean="0"/>
                        <a:t>192.168.1.</a:t>
                      </a:r>
                      <a:r>
                        <a:rPr lang="en-US" sz="1400" b="1" dirty="0" smtClean="0"/>
                        <a:t>1</a:t>
                      </a:r>
                      <a:endParaRPr lang="en-US" sz="1400" b="1" dirty="0"/>
                    </a:p>
                  </a:txBody>
                  <a:tcPr marL="91451" marR="91451"/>
                </a:tc>
                <a:tc>
                  <a:txBody>
                    <a:bodyPr/>
                    <a:lstStyle/>
                    <a:p>
                      <a:r>
                        <a:rPr lang="en-US" sz="1400" dirty="0" smtClean="0"/>
                        <a:t>00:11:22:33:44:</a:t>
                      </a:r>
                      <a:r>
                        <a:rPr lang="en-US" sz="1400" b="1" dirty="0" smtClean="0"/>
                        <a:t>03</a:t>
                      </a:r>
                      <a:endParaRPr lang="en-US" sz="1400" b="1" dirty="0"/>
                    </a:p>
                  </a:txBody>
                  <a:tcPr marL="91451" marR="91451"/>
                </a:tc>
              </a:tr>
            </a:tbl>
          </a:graphicData>
        </a:graphic>
      </p:graphicFrame>
      <p:graphicFrame>
        <p:nvGraphicFramePr>
          <p:cNvPr id="12" name="Table 11"/>
          <p:cNvGraphicFramePr>
            <a:graphicFrameLocks noGrp="1"/>
          </p:cNvGraphicFramePr>
          <p:nvPr/>
        </p:nvGraphicFramePr>
        <p:xfrm>
          <a:off x="1143000" y="5318125"/>
          <a:ext cx="3311525" cy="609600"/>
        </p:xfrm>
        <a:graphic>
          <a:graphicData uri="http://schemas.openxmlformats.org/drawingml/2006/table">
            <a:tbl>
              <a:tblPr firstRow="1" bandRow="1">
                <a:tableStyleId>{93296810-A885-4BE3-A3E7-6D5BEEA58F35}</a:tableStyleId>
              </a:tblPr>
              <a:tblGrid>
                <a:gridCol w="1419225"/>
                <a:gridCol w="1892300"/>
              </a:tblGrid>
              <a:tr h="190500">
                <a:tc gridSpan="2">
                  <a:txBody>
                    <a:bodyPr/>
                    <a:lstStyle/>
                    <a:p>
                      <a:pPr algn="ctr"/>
                      <a:r>
                        <a:rPr lang="en-US" sz="1400" dirty="0" smtClean="0">
                          <a:solidFill>
                            <a:schemeClr val="tx1"/>
                          </a:solidFill>
                        </a:rPr>
                        <a:t>Poisoned</a:t>
                      </a:r>
                      <a:r>
                        <a:rPr lang="en-US" sz="1400" baseline="0" dirty="0" smtClean="0">
                          <a:solidFill>
                            <a:schemeClr val="tx1"/>
                          </a:solidFill>
                        </a:rPr>
                        <a:t> </a:t>
                      </a:r>
                      <a:r>
                        <a:rPr lang="en-US" sz="1400" dirty="0" smtClean="0">
                          <a:solidFill>
                            <a:schemeClr val="tx1"/>
                          </a:solidFill>
                        </a:rPr>
                        <a:t>ARP Cache</a:t>
                      </a:r>
                      <a:endParaRPr lang="en-US" sz="1400" dirty="0">
                        <a:solidFill>
                          <a:schemeClr val="tx1"/>
                        </a:solidFill>
                      </a:endParaRPr>
                    </a:p>
                  </a:txBody>
                  <a:tcPr marL="91431" marR="91431"/>
                </a:tc>
                <a:tc hMerge="1">
                  <a:txBody>
                    <a:bodyPr/>
                    <a:lstStyle/>
                    <a:p>
                      <a:endParaRPr lang="en-US" dirty="0"/>
                    </a:p>
                  </a:txBody>
                  <a:tcPr/>
                </a:tc>
              </a:tr>
              <a:tr h="190500">
                <a:tc>
                  <a:txBody>
                    <a:bodyPr/>
                    <a:lstStyle/>
                    <a:p>
                      <a:r>
                        <a:rPr lang="en-US" sz="1400" dirty="0" smtClean="0"/>
                        <a:t>192.168.1.</a:t>
                      </a:r>
                      <a:r>
                        <a:rPr lang="en-US" sz="1400" b="1" dirty="0" smtClean="0"/>
                        <a:t>105</a:t>
                      </a:r>
                      <a:endParaRPr lang="en-US" sz="1400" b="1" dirty="0"/>
                    </a:p>
                  </a:txBody>
                  <a:tcPr marL="91431" marR="91431"/>
                </a:tc>
                <a:tc>
                  <a:txBody>
                    <a:bodyPr/>
                    <a:lstStyle/>
                    <a:p>
                      <a:r>
                        <a:rPr lang="en-US" sz="1400" dirty="0" smtClean="0"/>
                        <a:t>00:11:22:33:44:</a:t>
                      </a:r>
                      <a:r>
                        <a:rPr lang="en-US" sz="1400" b="1" dirty="0" smtClean="0"/>
                        <a:t>03</a:t>
                      </a:r>
                      <a:endParaRPr lang="en-US" sz="1400" b="1" dirty="0"/>
                    </a:p>
                  </a:txBody>
                  <a:tcPr marL="91431" marR="91431"/>
                </a:tc>
              </a:tr>
            </a:tbl>
          </a:graphicData>
        </a:graphic>
      </p:graphicFrame>
      <p:sp>
        <p:nvSpPr>
          <p:cNvPr id="13" name="Rectangle 12"/>
          <p:cNvSpPr/>
          <p:nvPr/>
        </p:nvSpPr>
        <p:spPr>
          <a:xfrm>
            <a:off x="2514600" y="2438400"/>
            <a:ext cx="685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1800" dirty="0">
                <a:solidFill>
                  <a:srgbClr val="000000"/>
                </a:solidFill>
              </a:rPr>
              <a:t>Data</a:t>
            </a:r>
          </a:p>
        </p:txBody>
      </p:sp>
      <p:cxnSp>
        <p:nvCxnSpPr>
          <p:cNvPr id="14" name="Straight Arrow Connector 13"/>
          <p:cNvCxnSpPr>
            <a:stCxn id="13" idx="0"/>
            <a:endCxn id="8" idx="1"/>
          </p:cNvCxnSpPr>
          <p:nvPr/>
        </p:nvCxnSpPr>
        <p:spPr>
          <a:xfrm rot="5400000" flipH="1" flipV="1">
            <a:off x="3421063" y="1450975"/>
            <a:ext cx="423862" cy="1550988"/>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315" idx="6"/>
            <a:endCxn id="13" idx="2"/>
          </p:cNvCxnSpPr>
          <p:nvPr/>
        </p:nvCxnSpPr>
        <p:spPr>
          <a:xfrm flipV="1">
            <a:off x="2703513" y="2819400"/>
            <a:ext cx="153987" cy="1863725"/>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72200" y="2438400"/>
            <a:ext cx="685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1800" dirty="0">
                <a:solidFill>
                  <a:srgbClr val="000000"/>
                </a:solidFill>
              </a:rPr>
              <a:t>Data</a:t>
            </a:r>
          </a:p>
        </p:txBody>
      </p:sp>
      <p:cxnSp>
        <p:nvCxnSpPr>
          <p:cNvPr id="17" name="Straight Arrow Connector 16"/>
          <p:cNvCxnSpPr>
            <a:stCxn id="8" idx="3"/>
            <a:endCxn id="16" idx="0"/>
          </p:cNvCxnSpPr>
          <p:nvPr/>
        </p:nvCxnSpPr>
        <p:spPr>
          <a:xfrm>
            <a:off x="5041900" y="2014538"/>
            <a:ext cx="1473200" cy="423862"/>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a:endCxn id="13316" idx="4"/>
          </p:cNvCxnSpPr>
          <p:nvPr/>
        </p:nvCxnSpPr>
        <p:spPr>
          <a:xfrm rot="16200000" flipH="1">
            <a:off x="5826125" y="3508375"/>
            <a:ext cx="1600200" cy="22225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5"/>
            <a:endCxn id="10" idx="0"/>
          </p:cNvCxnSpPr>
          <p:nvPr/>
        </p:nvCxnSpPr>
        <p:spPr>
          <a:xfrm flipH="1">
            <a:off x="3770313" y="2540000"/>
            <a:ext cx="952500" cy="96520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20" name="Rectangle 19"/>
          <p:cNvSpPr/>
          <p:nvPr/>
        </p:nvSpPr>
        <p:spPr>
          <a:xfrm>
            <a:off x="4799013" y="3505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dirty="0">
                <a:solidFill>
                  <a:schemeClr val="accent2"/>
                </a:solidFill>
              </a:rPr>
              <a:t>192.168.1.1 is at 00:11:22:33:44:03</a:t>
            </a:r>
          </a:p>
        </p:txBody>
      </p:sp>
      <p:cxnSp>
        <p:nvCxnSpPr>
          <p:cNvPr id="21" name="Straight Arrow Connector 20"/>
          <p:cNvCxnSpPr>
            <a:stCxn id="8" idx="5"/>
            <a:endCxn id="20" idx="0"/>
          </p:cNvCxnSpPr>
          <p:nvPr/>
        </p:nvCxnSpPr>
        <p:spPr>
          <a:xfrm>
            <a:off x="4722813" y="2540000"/>
            <a:ext cx="952500" cy="96520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cxnSp>
        <p:nvCxnSpPr>
          <p:cNvPr id="22" name="Straight Arrow Connector 21"/>
          <p:cNvCxnSpPr>
            <a:stCxn id="20" idx="2"/>
            <a:endCxn id="13316" idx="1"/>
          </p:cNvCxnSpPr>
          <p:nvPr/>
        </p:nvCxnSpPr>
        <p:spPr>
          <a:xfrm rot="16200000" flipH="1">
            <a:off x="5689600" y="3948113"/>
            <a:ext cx="719138" cy="747712"/>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13350" name="TextBox 22"/>
          <p:cNvSpPr txBox="1">
            <a:spLocks noChangeArrowheads="1"/>
          </p:cNvSpPr>
          <p:nvPr/>
        </p:nvSpPr>
        <p:spPr bwMode="auto">
          <a:xfrm>
            <a:off x="457200" y="3886200"/>
            <a:ext cx="2027238" cy="608013"/>
          </a:xfrm>
          <a:prstGeom prst="rect">
            <a:avLst/>
          </a:prstGeom>
          <a:noFill/>
          <a:ln w="9525">
            <a:noFill/>
            <a:miter lim="800000"/>
            <a:headEnd/>
            <a:tailEnd/>
          </a:ln>
        </p:spPr>
        <p:txBody>
          <a:bodyPr wrap="none">
            <a:spAutoFit/>
          </a:bodyPr>
          <a:lstStyle/>
          <a:p>
            <a:r>
              <a:rPr lang="en-US" sz="1800">
                <a:solidFill>
                  <a:schemeClr val="tx1"/>
                </a:solidFill>
              </a:rPr>
              <a:t>192.168.1.1</a:t>
            </a:r>
          </a:p>
          <a:p>
            <a:r>
              <a:rPr lang="en-US" sz="1800">
                <a:solidFill>
                  <a:schemeClr val="tx1"/>
                </a:solidFill>
              </a:rPr>
              <a:t>00:11:22:33:44:01</a:t>
            </a:r>
          </a:p>
        </p:txBody>
      </p:sp>
      <p:sp>
        <p:nvSpPr>
          <p:cNvPr id="13351" name="TextBox 23"/>
          <p:cNvSpPr txBox="1">
            <a:spLocks noChangeArrowheads="1"/>
          </p:cNvSpPr>
          <p:nvPr/>
        </p:nvSpPr>
        <p:spPr bwMode="auto">
          <a:xfrm>
            <a:off x="6858000" y="3886200"/>
            <a:ext cx="2027238" cy="608013"/>
          </a:xfrm>
          <a:prstGeom prst="rect">
            <a:avLst/>
          </a:prstGeom>
          <a:noFill/>
          <a:ln w="9525">
            <a:noFill/>
            <a:miter lim="800000"/>
            <a:headEnd/>
            <a:tailEnd/>
          </a:ln>
        </p:spPr>
        <p:txBody>
          <a:bodyPr wrap="none">
            <a:spAutoFit/>
          </a:bodyPr>
          <a:lstStyle/>
          <a:p>
            <a:r>
              <a:rPr lang="en-US" sz="1800">
                <a:solidFill>
                  <a:schemeClr val="tx1"/>
                </a:solidFill>
              </a:rPr>
              <a:t>192.168.1.105</a:t>
            </a:r>
          </a:p>
          <a:p>
            <a:r>
              <a:rPr lang="en-US" sz="1800">
                <a:solidFill>
                  <a:schemeClr val="tx1"/>
                </a:solidFill>
              </a:rPr>
              <a:t>00:11:22:33:44:02</a:t>
            </a:r>
          </a:p>
        </p:txBody>
      </p:sp>
      <p:sp>
        <p:nvSpPr>
          <p:cNvPr id="41" name="TextBox 40"/>
          <p:cNvSpPr txBox="1"/>
          <p:nvPr/>
        </p:nvSpPr>
        <p:spPr>
          <a:xfrm>
            <a:off x="3657600" y="1143000"/>
            <a:ext cx="1881669" cy="646331"/>
          </a:xfrm>
          <a:prstGeom prst="rect">
            <a:avLst/>
          </a:prstGeom>
          <a:noFill/>
        </p:spPr>
        <p:txBody>
          <a:bodyPr wrap="none">
            <a:spAutoFit/>
          </a:bodyPr>
          <a:lstStyle/>
          <a:p>
            <a:pPr>
              <a:defRPr/>
            </a:pPr>
            <a:r>
              <a:rPr lang="en-US" sz="1800" dirty="0">
                <a:solidFill>
                  <a:srgbClr val="C00000"/>
                </a:solidFill>
              </a:rPr>
              <a:t>192.168.1.106</a:t>
            </a:r>
          </a:p>
          <a:p>
            <a:pPr>
              <a:defRPr/>
            </a:pPr>
            <a:r>
              <a:rPr lang="en-US" sz="1800" dirty="0">
                <a:solidFill>
                  <a:srgbClr val="C00000"/>
                </a:solidFill>
              </a:rPr>
              <a:t>00:11:22:33:44:03</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r>
              <a:rPr lang="en-US" smtClean="0"/>
              <a:t>ARP Spoofing</a:t>
            </a:r>
          </a:p>
        </p:txBody>
      </p:sp>
      <p:sp>
        <p:nvSpPr>
          <p:cNvPr id="23555" name="Content Placeholder 5"/>
          <p:cNvSpPr>
            <a:spLocks noGrp="1"/>
          </p:cNvSpPr>
          <p:nvPr>
            <p:ph idx="1"/>
          </p:nvPr>
        </p:nvSpPr>
        <p:spPr>
          <a:xfrm>
            <a:off x="251520" y="1196752"/>
            <a:ext cx="8640960" cy="5112568"/>
          </a:xfrm>
        </p:spPr>
        <p:txBody>
          <a:bodyPr/>
          <a:lstStyle/>
          <a:p>
            <a:pPr algn="just"/>
            <a:r>
              <a:rPr lang="en-US" dirty="0" smtClean="0"/>
              <a:t>Using static entries solves the problem but it is almost impossible to manage!</a:t>
            </a:r>
          </a:p>
          <a:p>
            <a:pPr algn="just"/>
            <a:r>
              <a:rPr lang="en-US" dirty="0" smtClean="0"/>
              <a:t>Check multiple occurrence of the same MAC</a:t>
            </a:r>
          </a:p>
          <a:p>
            <a:pPr lvl="1" algn="just"/>
            <a:r>
              <a:rPr lang="en-US" dirty="0" smtClean="0"/>
              <a:t>i.e., One MAC mapping to multiple IP addresses (see previous slide’s example)</a:t>
            </a:r>
          </a:p>
          <a:p>
            <a:pPr algn="just"/>
            <a:r>
              <a:rPr lang="en-US" dirty="0" smtClean="0"/>
              <a:t>Software detection solutions</a:t>
            </a:r>
          </a:p>
          <a:p>
            <a:pPr lvl="1" algn="just"/>
            <a:r>
              <a:rPr lang="en-US" dirty="0" err="1" smtClean="0"/>
              <a:t>Xarp</a:t>
            </a:r>
            <a:r>
              <a:rPr lang="en-US" dirty="0" smtClean="0"/>
              <a:t>, </a:t>
            </a:r>
            <a:r>
              <a:rPr lang="en-US" dirty="0" err="1" smtClean="0"/>
              <a:t>Arpwatch</a:t>
            </a:r>
            <a:endParaRPr lang="en-US" dirty="0" smtClean="0"/>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685800" y="533400"/>
            <a:ext cx="7758113" cy="579438"/>
          </a:xfrm>
          <a:prstGeom prst="rect">
            <a:avLst/>
          </a:prstGeom>
          <a:noFill/>
          <a:ln w="9525">
            <a:noFill/>
            <a:miter lim="800000"/>
            <a:headEnd/>
            <a:tailEnd/>
          </a:ln>
          <a:effectLst/>
        </p:spPr>
        <p:txBody>
          <a:bodyPr wrap="none">
            <a:spAutoFit/>
          </a:bodyPr>
          <a:lstStyle/>
          <a:p>
            <a:r>
              <a:rPr lang="en-US" sz="3200" b="1">
                <a:solidFill>
                  <a:schemeClr val="accent2"/>
                </a:solidFill>
              </a:rPr>
              <a:t>Ethernet Address in Hexadecimal Notation </a:t>
            </a:r>
          </a:p>
        </p:txBody>
      </p:sp>
      <p:pic>
        <p:nvPicPr>
          <p:cNvPr id="79877" name="Picture 5"/>
          <p:cNvPicPr>
            <a:picLocks noChangeAspect="1" noChangeArrowheads="1"/>
          </p:cNvPicPr>
          <p:nvPr/>
        </p:nvPicPr>
        <p:blipFill>
          <a:blip r:embed="rId2" cstate="print"/>
          <a:srcRect/>
          <a:stretch>
            <a:fillRect/>
          </a:stretch>
        </p:blipFill>
        <p:spPr bwMode="auto">
          <a:xfrm>
            <a:off x="1714500" y="2962275"/>
            <a:ext cx="5713413" cy="93186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Content Placeholder 2"/>
          <p:cNvSpPr>
            <a:spLocks noGrp="1"/>
          </p:cNvSpPr>
          <p:nvPr>
            <p:ph idx="1"/>
          </p:nvPr>
        </p:nvSpPr>
        <p:spPr bwMode="auto">
          <a:xfrm>
            <a:off x="393576" y="1143000"/>
            <a:ext cx="8354888" cy="552636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IN" altLang="en-US" sz="2400" dirty="0" smtClean="0">
                <a:cs typeface="Times New Roman" panose="02020603050405020304" pitchFamily="18" charset="0"/>
              </a:rPr>
              <a:t>It allow a client to request IP addresses and configuration information dynamically from a server to client.</a:t>
            </a:r>
          </a:p>
          <a:p>
            <a:pPr algn="just"/>
            <a:r>
              <a:rPr lang="en-US" altLang="en-US" sz="2400" dirty="0" smtClean="0">
                <a:cs typeface="Times New Roman" panose="02020603050405020304" pitchFamily="18" charset="0"/>
              </a:rPr>
              <a:t>DHCP server owns all IP addresses and it actually leases them to clients for a certain period.</a:t>
            </a:r>
          </a:p>
        </p:txBody>
      </p:sp>
      <p:sp>
        <p:nvSpPr>
          <p:cNvPr id="2" name="Title 1"/>
          <p:cNvSpPr>
            <a:spLocks noGrp="1"/>
          </p:cNvSpPr>
          <p:nvPr>
            <p:ph type="title"/>
          </p:nvPr>
        </p:nvSpPr>
        <p:spPr>
          <a:xfrm>
            <a:off x="251520" y="260648"/>
            <a:ext cx="8534400" cy="908720"/>
          </a:xfrm>
        </p:spPr>
        <p:txBody>
          <a:bodyPr>
            <a:normAutofit fontScale="90000"/>
          </a:bodyPr>
          <a:lstStyle/>
          <a:p>
            <a:pPr>
              <a:defRPr/>
            </a:pPr>
            <a:r>
              <a:rPr lang="en-US" altLang="en-US" dirty="0" smtClean="0">
                <a:solidFill>
                  <a:srgbClr val="3D229E"/>
                </a:solidFill>
                <a:latin typeface="Arial" panose="020B0604020202020204" pitchFamily="34" charset="0"/>
                <a:cs typeface="Arial" panose="020B0604020202020204" pitchFamily="34" charset="0"/>
              </a:rPr>
              <a:t>Dynamic Host Configuration Protocol</a:t>
            </a:r>
            <a:endParaRPr lang="en-IN" dirty="0">
              <a:solidFill>
                <a:srgbClr val="3D229E"/>
              </a:solidFill>
              <a:cs typeface="Times New Roman" pitchFamily="18" charset="0"/>
            </a:endParaRPr>
          </a:p>
        </p:txBody>
      </p:sp>
      <p:pic>
        <p:nvPicPr>
          <p:cNvPr id="13210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8175" y="2733675"/>
            <a:ext cx="4200525" cy="412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003765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2"/>
          <p:cNvSpPr>
            <a:spLocks noGrp="1"/>
          </p:cNvSpPr>
          <p:nvPr>
            <p:ph idx="1"/>
          </p:nvPr>
        </p:nvSpPr>
        <p:spPr bwMode="auto">
          <a:xfrm>
            <a:off x="107504" y="1143000"/>
            <a:ext cx="8884096" cy="53823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smtClean="0">
                <a:cs typeface="Times New Roman" panose="02020603050405020304" pitchFamily="18" charset="0"/>
              </a:rPr>
              <a:t>Exchange of different DHCP messages between DHCP client and server.</a:t>
            </a:r>
          </a:p>
          <a:p>
            <a:pPr algn="just"/>
            <a:endParaRPr lang="en-US" altLang="en-US" sz="2400" dirty="0" smtClean="0">
              <a:cs typeface="Times New Roman" panose="02020603050405020304" pitchFamily="18" charset="0"/>
            </a:endParaRPr>
          </a:p>
          <a:p>
            <a:pPr algn="just"/>
            <a:endParaRPr lang="en-US" altLang="en-US" sz="2400" dirty="0" smtClean="0">
              <a:cs typeface="Times New Roman" panose="02020603050405020304" pitchFamily="18" charset="0"/>
            </a:endParaRPr>
          </a:p>
        </p:txBody>
      </p:sp>
      <p:sp>
        <p:nvSpPr>
          <p:cNvPr id="140291" name="Title 1"/>
          <p:cNvSpPr>
            <a:spLocks noGrp="1"/>
          </p:cNvSpPr>
          <p:nvPr>
            <p:ph type="title"/>
          </p:nvPr>
        </p:nvSpPr>
        <p:spPr bwMode="auto">
          <a:xfrm>
            <a:off x="539552" y="260648"/>
            <a:ext cx="8229600" cy="69269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3600" dirty="0" smtClean="0">
                <a:solidFill>
                  <a:srgbClr val="3D229E"/>
                </a:solidFill>
              </a:rPr>
              <a:t>DHCP</a:t>
            </a:r>
            <a:endParaRPr lang="en-IN" altLang="en-US" sz="3600" dirty="0" smtClean="0">
              <a:solidFill>
                <a:srgbClr val="3D229E"/>
              </a:solidFill>
              <a:cs typeface="Times New Roman" panose="02020603050405020304" pitchFamily="18" charset="0"/>
            </a:endParaRPr>
          </a:p>
        </p:txBody>
      </p:sp>
      <p:pic>
        <p:nvPicPr>
          <p:cNvPr id="14029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850" y="1905000"/>
            <a:ext cx="8486775" cy="424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98050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sz="4000" b="1" smtClean="0">
                <a:solidFill>
                  <a:srgbClr val="A31515"/>
                </a:solidFill>
              </a:rPr>
              <a:t>Internet Control Message Protocol</a:t>
            </a:r>
          </a:p>
        </p:txBody>
      </p:sp>
      <p:sp>
        <p:nvSpPr>
          <p:cNvPr id="146435" name="Rectangle 3"/>
          <p:cNvSpPr>
            <a:spLocks noGrp="1" noChangeArrowheads="1"/>
          </p:cNvSpPr>
          <p:nvPr>
            <p:ph type="body" idx="1"/>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609600" indent="-609600" algn="ctr" eaLnBrk="1" hangingPunct="1">
              <a:buFontTx/>
              <a:buNone/>
            </a:pPr>
            <a:r>
              <a:rPr lang="en-US" altLang="en-US" smtClean="0"/>
              <a:t>The principal ICMP message types.</a:t>
            </a:r>
          </a:p>
        </p:txBody>
      </p:sp>
      <p:sp>
        <p:nvSpPr>
          <p:cNvPr id="146436" name="Text Box 4"/>
          <p:cNvSpPr txBox="1">
            <a:spLocks noChangeArrowheads="1"/>
          </p:cNvSpPr>
          <p:nvPr/>
        </p:nvSpPr>
        <p:spPr bwMode="auto">
          <a:xfrm>
            <a:off x="3244850" y="2668588"/>
            <a:ext cx="2316163" cy="457200"/>
          </a:xfrm>
          <a:prstGeom prst="rect">
            <a:avLst/>
          </a:prstGeom>
          <a:noFill/>
          <a:ln w="9525">
            <a:noFill/>
            <a:miter lim="800000"/>
            <a:headEnd/>
            <a:tailEnd/>
          </a:ln>
        </p:spPr>
        <p:txBody>
          <a:bodyPr>
            <a:spAutoFit/>
          </a:bodyPr>
          <a:lstStyle/>
          <a:p>
            <a:pPr algn="ctr" eaLnBrk="1" hangingPunct="1">
              <a:spcBef>
                <a:spcPct val="50000"/>
              </a:spcBef>
            </a:pPr>
            <a:r>
              <a:rPr lang="en-US" altLang="en-US"/>
              <a:t>5-61</a:t>
            </a:r>
          </a:p>
        </p:txBody>
      </p:sp>
      <p:pic>
        <p:nvPicPr>
          <p:cNvPr id="146437" name="Picture 5" descr="5-61"/>
          <p:cNvPicPr>
            <a:picLocks noChangeAspect="1" noChangeArrowheads="1"/>
          </p:cNvPicPr>
          <p:nvPr/>
        </p:nvPicPr>
        <p:blipFill>
          <a:blip r:embed="rId3" cstate="print"/>
          <a:srcRect/>
          <a:stretch>
            <a:fillRect/>
          </a:stretch>
        </p:blipFill>
        <p:spPr bwMode="auto">
          <a:xfrm>
            <a:off x="1635125" y="1735138"/>
            <a:ext cx="6202363" cy="3040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3" cstate="print"/>
          <a:srcRect/>
          <a:stretch>
            <a:fillRect/>
          </a:stretch>
        </p:blipFill>
        <p:spPr bwMode="auto">
          <a:xfrm>
            <a:off x="593725" y="2163763"/>
            <a:ext cx="7954963" cy="2530475"/>
          </a:xfrm>
          <a:prstGeom prst="rect">
            <a:avLst/>
          </a:prstGeom>
          <a:noFill/>
          <a:ln w="9525">
            <a:noFill/>
            <a:miter lim="800000"/>
            <a:headEnd/>
            <a:tailEnd/>
          </a:ln>
        </p:spPr>
      </p:pic>
      <p:sp>
        <p:nvSpPr>
          <p:cNvPr id="148483" name="Rectangle 5"/>
          <p:cNvSpPr>
            <a:spLocks noChangeArrowheads="1"/>
          </p:cNvSpPr>
          <p:nvPr/>
        </p:nvSpPr>
        <p:spPr bwMode="auto">
          <a:xfrm>
            <a:off x="1928794" y="571480"/>
            <a:ext cx="5392738" cy="1200329"/>
          </a:xfrm>
          <a:prstGeom prst="rect">
            <a:avLst/>
          </a:prstGeom>
          <a:noFill/>
          <a:ln w="9525">
            <a:noFill/>
            <a:miter lim="800000"/>
            <a:headEnd/>
            <a:tailEnd/>
          </a:ln>
        </p:spPr>
        <p:txBody>
          <a:bodyPr wrap="square">
            <a:spAutoFit/>
          </a:bodyPr>
          <a:lstStyle/>
          <a:p>
            <a:pPr algn="ctr" eaLnBrk="1" hangingPunct="1"/>
            <a:r>
              <a:rPr lang="en-US" altLang="en-US" sz="3600" b="1" dirty="0">
                <a:solidFill>
                  <a:schemeClr val="accent2"/>
                </a:solidFill>
                <a:latin typeface="Times" charset="0"/>
              </a:rPr>
              <a:t>Categories of ICMP Messages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3" cstate="print"/>
          <a:srcRect/>
          <a:stretch>
            <a:fillRect/>
          </a:stretch>
        </p:blipFill>
        <p:spPr bwMode="auto">
          <a:xfrm>
            <a:off x="152400" y="2263775"/>
            <a:ext cx="8610600" cy="1633538"/>
          </a:xfrm>
          <a:prstGeom prst="rect">
            <a:avLst/>
          </a:prstGeom>
          <a:noFill/>
          <a:ln w="9525">
            <a:noFill/>
            <a:miter lim="800000"/>
            <a:headEnd/>
            <a:tailEnd/>
          </a:ln>
        </p:spPr>
      </p:pic>
      <p:sp>
        <p:nvSpPr>
          <p:cNvPr id="150531" name="Rectangle 5"/>
          <p:cNvSpPr>
            <a:spLocks noChangeArrowheads="1"/>
          </p:cNvSpPr>
          <p:nvPr/>
        </p:nvSpPr>
        <p:spPr bwMode="auto">
          <a:xfrm>
            <a:off x="714348" y="1071546"/>
            <a:ext cx="7858180" cy="646331"/>
          </a:xfrm>
          <a:prstGeom prst="rect">
            <a:avLst/>
          </a:prstGeom>
          <a:noFill/>
          <a:ln w="9525">
            <a:noFill/>
            <a:miter lim="800000"/>
            <a:headEnd/>
            <a:tailEnd/>
          </a:ln>
        </p:spPr>
        <p:txBody>
          <a:bodyPr wrap="square">
            <a:spAutoFit/>
          </a:bodyPr>
          <a:lstStyle/>
          <a:p>
            <a:pPr algn="ctr" eaLnBrk="1" hangingPunct="1"/>
            <a:r>
              <a:rPr lang="en-US" altLang="en-US" sz="3600" b="1" dirty="0">
                <a:solidFill>
                  <a:schemeClr val="accent2"/>
                </a:solidFill>
                <a:latin typeface="Times" charset="0"/>
              </a:rPr>
              <a:t>Types of Error-Reporting Messages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2"/>
          <p:cNvPicPr>
            <a:picLocks noChangeAspect="1" noChangeArrowheads="1"/>
          </p:cNvPicPr>
          <p:nvPr/>
        </p:nvPicPr>
        <p:blipFill>
          <a:blip r:embed="rId3" cstate="print"/>
          <a:srcRect/>
          <a:stretch>
            <a:fillRect/>
          </a:stretch>
        </p:blipFill>
        <p:spPr bwMode="auto">
          <a:xfrm>
            <a:off x="203200" y="2208213"/>
            <a:ext cx="8712200" cy="1830387"/>
          </a:xfrm>
          <a:prstGeom prst="rect">
            <a:avLst/>
          </a:prstGeom>
          <a:noFill/>
          <a:ln w="9525">
            <a:noFill/>
            <a:miter lim="800000"/>
            <a:headEnd/>
            <a:tailEnd/>
          </a:ln>
        </p:spPr>
      </p:pic>
      <p:sp>
        <p:nvSpPr>
          <p:cNvPr id="152579" name="Rectangle 5"/>
          <p:cNvSpPr>
            <a:spLocks noChangeArrowheads="1"/>
          </p:cNvSpPr>
          <p:nvPr/>
        </p:nvSpPr>
        <p:spPr bwMode="auto">
          <a:xfrm>
            <a:off x="1428728" y="1000108"/>
            <a:ext cx="6408738" cy="646331"/>
          </a:xfrm>
          <a:prstGeom prst="rect">
            <a:avLst/>
          </a:prstGeom>
          <a:noFill/>
          <a:ln w="9525">
            <a:noFill/>
            <a:miter lim="800000"/>
            <a:headEnd/>
            <a:tailEnd/>
          </a:ln>
        </p:spPr>
        <p:txBody>
          <a:bodyPr>
            <a:spAutoFit/>
          </a:bodyPr>
          <a:lstStyle/>
          <a:p>
            <a:pPr algn="ctr" eaLnBrk="1" hangingPunct="1"/>
            <a:r>
              <a:rPr lang="en-US" altLang="en-US" sz="3600" b="1" dirty="0">
                <a:solidFill>
                  <a:schemeClr val="accent2"/>
                </a:solidFill>
                <a:latin typeface="Times" charset="0"/>
              </a:rPr>
              <a:t>Types of Query Messages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bwMode="auto">
          <a:xfrm>
            <a:off x="467544" y="188640"/>
            <a:ext cx="8229600" cy="936104"/>
          </a:xfrm>
          <a:noFill/>
          <a:ln>
            <a:miter lim="800000"/>
            <a:headEnd/>
            <a:tailEnd/>
          </a:ln>
        </p:spPr>
        <p:txBody>
          <a:bodyPr vert="horz" wrap="square" lIns="91440" tIns="45720" rIns="91440" bIns="45720" numCol="1" anchor="t" anchorCtr="0" compatLnSpc="1">
            <a:prstTxWarp prst="textNoShape">
              <a:avLst/>
            </a:prstTxWarp>
          </a:bodyPr>
          <a:lstStyle/>
          <a:p>
            <a:r>
              <a:rPr lang="en-IN" dirty="0" smtClean="0"/>
              <a:t>Internet layer Protocols</a:t>
            </a:r>
            <a:endParaRPr lang="en-IN" dirty="0" smtClean="0">
              <a:cs typeface="Times New Roman" pitchFamily="18" charset="0"/>
            </a:endParaRPr>
          </a:p>
        </p:txBody>
      </p:sp>
      <p:pic>
        <p:nvPicPr>
          <p:cNvPr id="216066" name="Picture 2"/>
          <p:cNvPicPr>
            <a:picLocks noGrp="1" noChangeAspect="1" noChangeArrowheads="1"/>
          </p:cNvPicPr>
          <p:nvPr>
            <p:ph idx="1"/>
          </p:nvPr>
        </p:nvPicPr>
        <p:blipFill>
          <a:blip r:embed="rId3" cstate="print"/>
          <a:srcRect/>
          <a:stretch>
            <a:fillRect/>
          </a:stretch>
        </p:blipFill>
        <p:spPr bwMode="auto">
          <a:xfrm>
            <a:off x="1285852" y="1000108"/>
            <a:ext cx="6565392" cy="54406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778098"/>
          </a:xfrm>
        </p:spPr>
        <p:txBody>
          <a:bodyPr/>
          <a:lstStyle/>
          <a:p>
            <a:r>
              <a:rPr lang="en-US" sz="4000" dirty="0" smtClean="0">
                <a:solidFill>
                  <a:srgbClr val="C00000"/>
                </a:solidFill>
              </a:rPr>
              <a:t>Denial-of-Service (</a:t>
            </a:r>
            <a:r>
              <a:rPr lang="en-US" sz="4000" dirty="0" err="1" smtClean="0">
                <a:solidFill>
                  <a:srgbClr val="C00000"/>
                </a:solidFill>
              </a:rPr>
              <a:t>DoS</a:t>
            </a:r>
            <a:r>
              <a:rPr lang="en-US" sz="4000" dirty="0" smtClean="0">
                <a:solidFill>
                  <a:srgbClr val="C00000"/>
                </a:solidFill>
              </a:rPr>
              <a:t>) Attack</a:t>
            </a:r>
          </a:p>
        </p:txBody>
      </p:sp>
      <p:sp>
        <p:nvSpPr>
          <p:cNvPr id="20483" name="Content Placeholder 2"/>
          <p:cNvSpPr>
            <a:spLocks noGrp="1"/>
          </p:cNvSpPr>
          <p:nvPr>
            <p:ph idx="1"/>
          </p:nvPr>
        </p:nvSpPr>
        <p:spPr>
          <a:xfrm>
            <a:off x="251520" y="1124744"/>
            <a:ext cx="8640960" cy="4853136"/>
          </a:xfrm>
        </p:spPr>
        <p:txBody>
          <a:bodyPr/>
          <a:lstStyle/>
          <a:p>
            <a:pPr algn="just"/>
            <a:r>
              <a:rPr lang="en-US" dirty="0" smtClean="0"/>
              <a:t>Real IP-based attack using botnets</a:t>
            </a:r>
          </a:p>
          <a:p>
            <a:pPr lvl="1" algn="just"/>
            <a:r>
              <a:rPr lang="en-US" dirty="0" smtClean="0"/>
              <a:t>Attacker does not worry about exposing bots’ IP addresses.</a:t>
            </a:r>
          </a:p>
          <a:p>
            <a:pPr lvl="1" algn="just"/>
            <a:r>
              <a:rPr lang="en-US" dirty="0" smtClean="0"/>
              <a:t>TCP flooding, UDP flooding, </a:t>
            </a:r>
            <a:r>
              <a:rPr lang="en-US" dirty="0" err="1" smtClean="0"/>
              <a:t>icmp</a:t>
            </a:r>
            <a:r>
              <a:rPr lang="en-US" dirty="0" smtClean="0"/>
              <a:t> flooding</a:t>
            </a:r>
          </a:p>
          <a:p>
            <a:pPr algn="just"/>
            <a:r>
              <a:rPr lang="en-US" dirty="0" smtClean="0"/>
              <a:t>Spoofed IP-based attack</a:t>
            </a:r>
          </a:p>
          <a:p>
            <a:pPr lvl="1" algn="just"/>
            <a:r>
              <a:rPr lang="en-US" dirty="0" smtClean="0"/>
              <a:t>SYN flooding with spoofed IPs.</a:t>
            </a:r>
          </a:p>
          <a:p>
            <a:pPr algn="just"/>
            <a:r>
              <a:rPr lang="en-US" dirty="0" smtClean="0"/>
              <a:t>Source address hiding attack</a:t>
            </a:r>
          </a:p>
          <a:p>
            <a:pPr lvl="1" algn="just"/>
            <a:r>
              <a:rPr lang="en-US" dirty="0" smtClean="0"/>
              <a:t>Smurf attack (DDOS attack – uses amplification unlike ping)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a:lnSpc>
                <a:spcPct val="90000"/>
              </a:lnSpc>
            </a:pPr>
            <a:r>
              <a:rPr lang="en-US" sz="4000" dirty="0" smtClean="0"/>
              <a:t>Description of </a:t>
            </a:r>
            <a:r>
              <a:rPr lang="en-US" sz="4000" dirty="0" err="1" smtClean="0"/>
              <a:t>Smurfing</a:t>
            </a:r>
            <a:r>
              <a:rPr lang="en-US" sz="4000" dirty="0" smtClean="0"/>
              <a:t> Attack</a:t>
            </a:r>
          </a:p>
        </p:txBody>
      </p:sp>
      <p:sp>
        <p:nvSpPr>
          <p:cNvPr id="5" name="Content Placeholder 4"/>
          <p:cNvSpPr>
            <a:spLocks noGrp="1"/>
          </p:cNvSpPr>
          <p:nvPr>
            <p:ph idx="1"/>
          </p:nvPr>
        </p:nvSpPr>
        <p:spPr>
          <a:xfrm>
            <a:off x="179512" y="908720"/>
            <a:ext cx="3024336" cy="5040560"/>
          </a:xfrm>
        </p:spPr>
        <p:txBody>
          <a:bodyPr/>
          <a:lstStyle/>
          <a:p>
            <a:pPr>
              <a:spcBef>
                <a:spcPts val="0"/>
              </a:spcBef>
            </a:pPr>
            <a:r>
              <a:rPr lang="en-US" sz="2400" dirty="0" smtClean="0"/>
              <a:t>Uses ICMP echo/reply packets with broadcast networks to multiply traffic</a:t>
            </a:r>
          </a:p>
          <a:p>
            <a:pPr>
              <a:spcBef>
                <a:spcPts val="0"/>
              </a:spcBef>
            </a:pPr>
            <a:r>
              <a:rPr lang="en-US" sz="2400" dirty="0" smtClean="0"/>
              <a:t>Requires the ability to send spoofed packets</a:t>
            </a:r>
          </a:p>
          <a:p>
            <a:pPr>
              <a:spcBef>
                <a:spcPts val="0"/>
              </a:spcBef>
            </a:pPr>
            <a:r>
              <a:rPr lang="en-US" sz="2400" dirty="0" smtClean="0"/>
              <a:t>Abuses “bounce-sites” to attack victims</a:t>
            </a:r>
          </a:p>
          <a:p>
            <a:pPr lvl="1">
              <a:spcBef>
                <a:spcPts val="0"/>
              </a:spcBef>
            </a:pPr>
            <a:r>
              <a:rPr lang="en-US" sz="2000" dirty="0" smtClean="0"/>
              <a:t>Traffic multiplied by a factor of 50 to 200</a:t>
            </a:r>
            <a:endParaRPr lang="en-IN" sz="2000" dirty="0"/>
          </a:p>
        </p:txBody>
      </p:sp>
      <p:graphicFrame>
        <p:nvGraphicFramePr>
          <p:cNvPr id="22531" name="Object 3"/>
          <p:cNvGraphicFramePr>
            <a:graphicFrameLocks/>
          </p:cNvGraphicFramePr>
          <p:nvPr/>
        </p:nvGraphicFramePr>
        <p:xfrm>
          <a:off x="2843808" y="1772816"/>
          <a:ext cx="6122417" cy="4776788"/>
        </p:xfrm>
        <a:graphic>
          <a:graphicData uri="http://schemas.openxmlformats.org/presentationml/2006/ole">
            <p:oleObj spid="_x0000_s316418" name="VISIO" r:id="rId4" imgW="4983163" imgH="4203700" progId="">
              <p:embed/>
            </p:oleObj>
          </a:graphicData>
        </a:graphic>
      </p:graphicFrame>
      <p:sp>
        <p:nvSpPr>
          <p:cNvPr id="22532" name="Rectangular Callout 1"/>
          <p:cNvSpPr>
            <a:spLocks noChangeArrowheads="1"/>
          </p:cNvSpPr>
          <p:nvPr/>
        </p:nvSpPr>
        <p:spPr bwMode="auto">
          <a:xfrm>
            <a:off x="467544" y="6093296"/>
            <a:ext cx="2474912" cy="592137"/>
          </a:xfrm>
          <a:prstGeom prst="wedgeRectCallout">
            <a:avLst>
              <a:gd name="adj1" fmla="val 159442"/>
              <a:gd name="adj2" fmla="val -280956"/>
            </a:avLst>
          </a:prstGeom>
          <a:solidFill>
            <a:srgbClr val="DEBD30"/>
          </a:solidFill>
          <a:ln w="12700" algn="ctr">
            <a:solidFill>
              <a:srgbClr val="000000"/>
            </a:solidFill>
            <a:round/>
            <a:headEnd/>
            <a:tailEnd/>
          </a:ln>
        </p:spPr>
        <p:txBody>
          <a:bodyPr wrap="none" anchor="ctr"/>
          <a:lstStyle/>
          <a:p>
            <a:r>
              <a:rPr lang="en-US" sz="1800" dirty="0"/>
              <a:t>Router broadcasts to </a:t>
            </a:r>
          </a:p>
          <a:p>
            <a:r>
              <a:rPr lang="en-US" sz="1800" dirty="0"/>
              <a:t>all LAN’s computers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4000" dirty="0" smtClean="0">
                <a:solidFill>
                  <a:srgbClr val="C00000"/>
                </a:solidFill>
              </a:rPr>
              <a:t>How to prevent being a “bounce site”</a:t>
            </a:r>
          </a:p>
        </p:txBody>
      </p:sp>
      <p:sp>
        <p:nvSpPr>
          <p:cNvPr id="23555" name="Content Placeholder 2"/>
          <p:cNvSpPr>
            <a:spLocks noGrp="1"/>
          </p:cNvSpPr>
          <p:nvPr>
            <p:ph idx="1"/>
          </p:nvPr>
        </p:nvSpPr>
        <p:spPr>
          <a:xfrm>
            <a:off x="323528" y="1124744"/>
            <a:ext cx="8568952" cy="5616624"/>
          </a:xfrm>
        </p:spPr>
        <p:txBody>
          <a:bodyPr/>
          <a:lstStyle/>
          <a:p>
            <a:pPr algn="just">
              <a:spcBef>
                <a:spcPts val="0"/>
              </a:spcBef>
            </a:pPr>
            <a:r>
              <a:rPr lang="en-US" sz="2800" dirty="0" smtClean="0"/>
              <a:t>Turn off directed broadcasts to subnets with 5 hosts or more</a:t>
            </a:r>
          </a:p>
          <a:p>
            <a:pPr lvl="1" algn="just">
              <a:spcBef>
                <a:spcPts val="0"/>
              </a:spcBef>
            </a:pPr>
            <a:r>
              <a:rPr lang="en-US" sz="2400" dirty="0" smtClean="0"/>
              <a:t>Cisco router:  Interface command “no </a:t>
            </a:r>
            <a:r>
              <a:rPr lang="en-US" sz="2400" dirty="0" err="1" smtClean="0"/>
              <a:t>ip</a:t>
            </a:r>
            <a:r>
              <a:rPr lang="en-US" sz="2400" dirty="0" smtClean="0"/>
              <a:t> directed-broadcast”</a:t>
            </a:r>
          </a:p>
          <a:p>
            <a:pPr algn="just">
              <a:spcBef>
                <a:spcPts val="0"/>
              </a:spcBef>
            </a:pPr>
            <a:r>
              <a:rPr lang="en-US" sz="2800" dirty="0" smtClean="0"/>
              <a:t>Use ACL (if necessary) to prevent ICMP echo requests from entering your network</a:t>
            </a:r>
          </a:p>
          <a:p>
            <a:pPr lvl="1" algn="just">
              <a:spcBef>
                <a:spcPts val="0"/>
              </a:spcBef>
            </a:pPr>
            <a:r>
              <a:rPr lang="en-US" sz="2400" dirty="0" smtClean="0"/>
              <a:t>Makes troubleshooting difficult</a:t>
            </a:r>
          </a:p>
          <a:p>
            <a:pPr lvl="1" algn="just">
              <a:spcBef>
                <a:spcPts val="0"/>
              </a:spcBef>
            </a:pPr>
            <a:r>
              <a:rPr lang="en-US" sz="2400" dirty="0" smtClean="0"/>
              <a:t>But many networks do this</a:t>
            </a:r>
          </a:p>
          <a:p>
            <a:pPr algn="just">
              <a:spcBef>
                <a:spcPts val="0"/>
              </a:spcBef>
            </a:pPr>
            <a:r>
              <a:rPr lang="en-US" sz="2800" dirty="0" smtClean="0"/>
              <a:t>Encourage vendors to turn off replies for ICMP </a:t>
            </a:r>
            <a:r>
              <a:rPr lang="en-US" sz="2800" dirty="0" err="1" smtClean="0"/>
              <a:t>echos</a:t>
            </a:r>
            <a:r>
              <a:rPr lang="en-US" sz="2800" dirty="0" smtClean="0"/>
              <a:t> to broadcast addresses</a:t>
            </a:r>
          </a:p>
          <a:p>
            <a:pPr lvl="1" algn="just">
              <a:spcBef>
                <a:spcPts val="0"/>
              </a:spcBef>
            </a:pPr>
            <a:r>
              <a:rPr lang="en-US" sz="2400" dirty="0" smtClean="0"/>
              <a:t>Host Requirements RFC-1122 Section 3.2.2.6 states “An ICMP Echo Request destined to an IP broadcast or IP multicast address MAY be silently discarded.”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714356"/>
          </a:xfrm>
        </p:spPr>
        <p:txBody>
          <a:bodyPr>
            <a:normAutofit/>
          </a:bodyPr>
          <a:lstStyle/>
          <a:p>
            <a:pPr algn="ctr"/>
            <a:r>
              <a:rPr lang="en-US" sz="4000" dirty="0" smtClean="0">
                <a:solidFill>
                  <a:schemeClr val="accent2"/>
                </a:solidFill>
                <a:latin typeface="Times New Roman" pitchFamily="18" charset="0"/>
                <a:cs typeface="Times New Roman" pitchFamily="18" charset="0"/>
              </a:rPr>
              <a:t>Ethernet MAC Addresses </a:t>
            </a:r>
            <a:endParaRPr lang="en-IN" sz="4000"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179512" y="928670"/>
            <a:ext cx="8812088" cy="5715000"/>
          </a:xfrm>
        </p:spPr>
        <p:txBody>
          <a:bodyPr>
            <a:noAutofit/>
          </a:bodyPr>
          <a:lstStyle/>
          <a:p>
            <a:pPr algn="just">
              <a:spcBef>
                <a:spcPts val="0"/>
              </a:spcBef>
            </a:pPr>
            <a:r>
              <a:rPr lang="en-IN" sz="2800" dirty="0" smtClean="0">
                <a:latin typeface="Times New Roman" pitchFamily="18" charset="0"/>
                <a:cs typeface="Times New Roman" pitchFamily="18" charset="0"/>
              </a:rPr>
              <a:t>It identifies source and destination interfaces, length of MAC address fields (DA and SA) is 6 bytes or 48 bits. </a:t>
            </a:r>
          </a:p>
          <a:p>
            <a:pPr algn="just">
              <a:spcBef>
                <a:spcPts val="0"/>
              </a:spcBef>
            </a:pPr>
            <a:r>
              <a:rPr lang="en-IN" sz="2800" dirty="0" smtClean="0">
                <a:latin typeface="Times New Roman" pitchFamily="18" charset="0"/>
                <a:cs typeface="Times New Roman" pitchFamily="18" charset="0"/>
              </a:rPr>
              <a:t>MAC address is generally written as six pairs of hexadecimal digits separated by dashes.</a:t>
            </a:r>
          </a:p>
          <a:p>
            <a:pPr algn="just">
              <a:spcBef>
                <a:spcPts val="0"/>
              </a:spcBef>
            </a:pPr>
            <a:r>
              <a:rPr lang="en-IN" sz="2800" dirty="0" smtClean="0">
                <a:latin typeface="Times New Roman" pitchFamily="18" charset="0"/>
                <a:cs typeface="Times New Roman" pitchFamily="18" charset="0"/>
              </a:rPr>
              <a:t>According to the IEEE standard, the least significant bit of the network address is the leftmost bit of the MAC address field and the most significant bit is the rightmost bit of the MAC address field. </a:t>
            </a:r>
          </a:p>
          <a:p>
            <a:pPr algn="just">
              <a:spcBef>
                <a:spcPts val="0"/>
              </a:spcBef>
            </a:pPr>
            <a:r>
              <a:rPr lang="en-IN" sz="2800" dirty="0" smtClean="0">
                <a:latin typeface="Times New Roman" pitchFamily="18" charset="0"/>
                <a:cs typeface="Times New Roman" pitchFamily="18" charset="0"/>
              </a:rPr>
              <a:t>EUI-64 is a concatenation of the 24-bit </a:t>
            </a:r>
            <a:r>
              <a:rPr lang="en-IN" sz="2800" dirty="0" err="1" smtClean="0">
                <a:latin typeface="Times New Roman" pitchFamily="18" charset="0"/>
                <a:cs typeface="Times New Roman" pitchFamily="18" charset="0"/>
              </a:rPr>
              <a:t>company_id</a:t>
            </a:r>
            <a:r>
              <a:rPr lang="en-IN" sz="2800" dirty="0" smtClean="0">
                <a:latin typeface="Times New Roman" pitchFamily="18" charset="0"/>
                <a:cs typeface="Times New Roman" pitchFamily="18" charset="0"/>
              </a:rPr>
              <a:t> value (OUI) by the IEEE Registration Authority (IRA) and a 40-bit extension identifier that is assigned by the organization with that </a:t>
            </a:r>
            <a:r>
              <a:rPr lang="en-IN" sz="2800" dirty="0" err="1" smtClean="0">
                <a:latin typeface="Times New Roman" pitchFamily="18" charset="0"/>
                <a:cs typeface="Times New Roman" pitchFamily="18" charset="0"/>
              </a:rPr>
              <a:t>company_id</a:t>
            </a:r>
            <a:r>
              <a:rPr lang="en-IN" sz="2800" dirty="0" smtClean="0">
                <a:latin typeface="Times New Roman" pitchFamily="18" charset="0"/>
                <a:cs typeface="Times New Roman" pitchFamily="18" charset="0"/>
              </a:rPr>
              <a:t> assignment. </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457200" y="228600"/>
            <a:ext cx="8229600" cy="1143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chemeClr val="accent2"/>
                </a:solidFill>
              </a:rPr>
              <a:t>IPv6</a:t>
            </a:r>
          </a:p>
        </p:txBody>
      </p:sp>
      <p:sp>
        <p:nvSpPr>
          <p:cNvPr id="63491" name="Rectangle 3"/>
          <p:cNvSpPr>
            <a:spLocks noGrp="1" noChangeArrowheads="1"/>
          </p:cNvSpPr>
          <p:nvPr>
            <p:ph type="body" idx="1"/>
          </p:nvPr>
        </p:nvSpPr>
        <p:spPr bwMode="auto">
          <a:xfrm>
            <a:off x="389062" y="1127125"/>
            <a:ext cx="8359402" cy="556418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2800" b="1" dirty="0" smtClean="0">
                <a:cs typeface="Times New Roman" pitchFamily="18" charset="0"/>
              </a:rPr>
              <a:t>Longer address field:</a:t>
            </a:r>
          </a:p>
          <a:p>
            <a:pPr marL="692150" lvl="1" indent="-347663" eaLnBrk="1" hangingPunct="1">
              <a:lnSpc>
                <a:spcPct val="90000"/>
              </a:lnSpc>
            </a:pPr>
            <a:r>
              <a:rPr lang="en-US" sz="2400" dirty="0" smtClean="0">
                <a:cs typeface="Times New Roman" pitchFamily="18" charset="0"/>
              </a:rPr>
              <a:t>128 bits can support up to 3.4 x 10</a:t>
            </a:r>
            <a:r>
              <a:rPr lang="en-US" sz="2400" baseline="30000" dirty="0" smtClean="0">
                <a:cs typeface="Times New Roman" pitchFamily="18" charset="0"/>
              </a:rPr>
              <a:t>38</a:t>
            </a:r>
            <a:r>
              <a:rPr lang="en-US" sz="2400" dirty="0" smtClean="0">
                <a:cs typeface="Times New Roman" pitchFamily="18" charset="0"/>
              </a:rPr>
              <a:t> hosts</a:t>
            </a:r>
          </a:p>
          <a:p>
            <a:pPr eaLnBrk="1" hangingPunct="1">
              <a:lnSpc>
                <a:spcPct val="90000"/>
              </a:lnSpc>
            </a:pPr>
            <a:r>
              <a:rPr lang="en-US" sz="2800" b="1" dirty="0" smtClean="0">
                <a:cs typeface="Times New Roman" pitchFamily="18" charset="0"/>
              </a:rPr>
              <a:t>Simplified header format:</a:t>
            </a:r>
            <a:r>
              <a:rPr lang="en-US" sz="2800" dirty="0" smtClean="0">
                <a:cs typeface="Times New Roman" pitchFamily="18" charset="0"/>
              </a:rPr>
              <a:t> </a:t>
            </a:r>
          </a:p>
          <a:p>
            <a:pPr marL="692150" lvl="1" indent="-347663" eaLnBrk="1" hangingPunct="1">
              <a:lnSpc>
                <a:spcPct val="90000"/>
              </a:lnSpc>
            </a:pPr>
            <a:r>
              <a:rPr lang="en-US" sz="2400" dirty="0" smtClean="0">
                <a:cs typeface="Times New Roman" pitchFamily="18" charset="0"/>
              </a:rPr>
              <a:t>Simpler format to speed up processing of each header</a:t>
            </a:r>
          </a:p>
          <a:p>
            <a:pPr marL="692150" lvl="1" indent="-347663" eaLnBrk="1" hangingPunct="1">
              <a:lnSpc>
                <a:spcPct val="90000"/>
              </a:lnSpc>
            </a:pPr>
            <a:r>
              <a:rPr lang="en-US" sz="2400" dirty="0" smtClean="0">
                <a:cs typeface="Times New Roman" pitchFamily="18" charset="0"/>
              </a:rPr>
              <a:t>All fields are of fixed size</a:t>
            </a:r>
          </a:p>
          <a:p>
            <a:pPr marL="692150" lvl="1" indent="-347663" eaLnBrk="1" hangingPunct="1">
              <a:lnSpc>
                <a:spcPct val="90000"/>
              </a:lnSpc>
            </a:pPr>
            <a:r>
              <a:rPr lang="en-US" sz="2400" dirty="0" smtClean="0">
                <a:cs typeface="Times New Roman" pitchFamily="18" charset="0"/>
              </a:rPr>
              <a:t>IPv4 </a:t>
            </a:r>
            <a:r>
              <a:rPr lang="en-US" sz="2400" dirty="0" err="1" smtClean="0">
                <a:cs typeface="Times New Roman" pitchFamily="18" charset="0"/>
              </a:rPr>
              <a:t>vs</a:t>
            </a:r>
            <a:r>
              <a:rPr lang="en-US" sz="2400" dirty="0" smtClean="0">
                <a:cs typeface="Times New Roman" pitchFamily="18" charset="0"/>
              </a:rPr>
              <a:t> IPv6 fields:</a:t>
            </a:r>
          </a:p>
          <a:p>
            <a:pPr marL="987425" lvl="2" indent="-293688" eaLnBrk="1" hangingPunct="1">
              <a:lnSpc>
                <a:spcPct val="90000"/>
              </a:lnSpc>
            </a:pPr>
            <a:r>
              <a:rPr lang="en-US" sz="2200" dirty="0" smtClean="0">
                <a:cs typeface="Times New Roman" pitchFamily="18" charset="0"/>
              </a:rPr>
              <a:t>Same:  Version</a:t>
            </a:r>
          </a:p>
          <a:p>
            <a:pPr marL="987425" lvl="2" indent="-293688" eaLnBrk="1" hangingPunct="1">
              <a:lnSpc>
                <a:spcPct val="90000"/>
              </a:lnSpc>
            </a:pPr>
            <a:r>
              <a:rPr lang="en-US" sz="2200" dirty="0" smtClean="0">
                <a:cs typeface="Times New Roman" pitchFamily="18" charset="0"/>
              </a:rPr>
              <a:t>Dropped:  Header length, ID/flags/</a:t>
            </a:r>
            <a:r>
              <a:rPr lang="en-US" sz="2200" dirty="0" err="1" smtClean="0">
                <a:cs typeface="Times New Roman" pitchFamily="18" charset="0"/>
              </a:rPr>
              <a:t>frag</a:t>
            </a:r>
            <a:r>
              <a:rPr lang="en-US" sz="2200" dirty="0" smtClean="0">
                <a:cs typeface="Times New Roman" pitchFamily="18" charset="0"/>
              </a:rPr>
              <a:t> offset, header checksum</a:t>
            </a:r>
          </a:p>
          <a:p>
            <a:pPr marL="987425" lvl="2" indent="-293688" eaLnBrk="1" hangingPunct="1">
              <a:lnSpc>
                <a:spcPct val="90000"/>
              </a:lnSpc>
            </a:pPr>
            <a:r>
              <a:rPr lang="en-US" sz="2200" dirty="0" smtClean="0">
                <a:cs typeface="Times New Roman" pitchFamily="18" charset="0"/>
              </a:rPr>
              <a:t>Replaced:  </a:t>
            </a:r>
          </a:p>
          <a:p>
            <a:pPr marL="1281113" lvl="3" indent="-292100" eaLnBrk="1" hangingPunct="1">
              <a:lnSpc>
                <a:spcPct val="90000"/>
              </a:lnSpc>
            </a:pPr>
            <a:r>
              <a:rPr lang="en-US" sz="2100" dirty="0" smtClean="0">
                <a:cs typeface="Times New Roman" pitchFamily="18" charset="0"/>
              </a:rPr>
              <a:t>Datagram length by Payload length</a:t>
            </a:r>
          </a:p>
          <a:p>
            <a:pPr marL="1281113" lvl="3" indent="-292100" eaLnBrk="1" hangingPunct="1">
              <a:lnSpc>
                <a:spcPct val="90000"/>
              </a:lnSpc>
            </a:pPr>
            <a:r>
              <a:rPr lang="en-US" sz="2100" dirty="0" smtClean="0">
                <a:cs typeface="Times New Roman" pitchFamily="18" charset="0"/>
              </a:rPr>
              <a:t>Protocol type by Next header</a:t>
            </a:r>
          </a:p>
          <a:p>
            <a:pPr marL="1281113" lvl="3" indent="-292100" eaLnBrk="1" hangingPunct="1">
              <a:lnSpc>
                <a:spcPct val="90000"/>
              </a:lnSpc>
            </a:pPr>
            <a:r>
              <a:rPr lang="en-US" sz="2100" dirty="0" smtClean="0">
                <a:cs typeface="Times New Roman" pitchFamily="18" charset="0"/>
              </a:rPr>
              <a:t>TTL by Hop limit</a:t>
            </a:r>
          </a:p>
          <a:p>
            <a:pPr marL="1281113" lvl="3" indent="-292100" eaLnBrk="1" hangingPunct="1">
              <a:lnSpc>
                <a:spcPct val="90000"/>
              </a:lnSpc>
            </a:pPr>
            <a:r>
              <a:rPr lang="en-US" sz="2100" dirty="0" smtClean="0">
                <a:cs typeface="Times New Roman" pitchFamily="18" charset="0"/>
              </a:rPr>
              <a:t>TOS by traffic class</a:t>
            </a:r>
          </a:p>
          <a:p>
            <a:pPr marL="987425" lvl="2" indent="-293688" eaLnBrk="1" hangingPunct="1">
              <a:lnSpc>
                <a:spcPct val="90000"/>
              </a:lnSpc>
            </a:pPr>
            <a:r>
              <a:rPr lang="en-US" sz="2200" dirty="0" smtClean="0">
                <a:cs typeface="Times New Roman" pitchFamily="18" charset="0"/>
              </a:rPr>
              <a:t>New:  Flow label</a:t>
            </a:r>
            <a:endParaRPr lang="en-US" sz="22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467544" y="188640"/>
            <a:ext cx="8229600" cy="940966"/>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chemeClr val="accent2"/>
                </a:solidFill>
              </a:rPr>
              <a:t>Other IPv6 Features</a:t>
            </a:r>
          </a:p>
        </p:txBody>
      </p:sp>
      <p:sp>
        <p:nvSpPr>
          <p:cNvPr id="64515" name="Rectangle 3"/>
          <p:cNvSpPr>
            <a:spLocks noGrp="1" noChangeArrowheads="1"/>
          </p:cNvSpPr>
          <p:nvPr>
            <p:ph type="body" idx="1"/>
          </p:nvPr>
        </p:nvSpPr>
        <p:spPr bwMode="auto">
          <a:xfrm>
            <a:off x="152400" y="1143000"/>
            <a:ext cx="8750300" cy="522922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90000"/>
              </a:lnSpc>
            </a:pPr>
            <a:r>
              <a:rPr lang="en-US" sz="2800" b="1" dirty="0" smtClean="0">
                <a:cs typeface="Times New Roman" pitchFamily="18" charset="0"/>
              </a:rPr>
              <a:t>Flexible support for options:</a:t>
            </a:r>
            <a:r>
              <a:rPr lang="en-US" sz="2800" dirty="0" smtClean="0">
                <a:cs typeface="Times New Roman" pitchFamily="18" charset="0"/>
              </a:rPr>
              <a:t> more efficient and flexible options encoded in optional </a:t>
            </a:r>
            <a:r>
              <a:rPr lang="en-US" sz="2800" i="1" dirty="0" smtClean="0">
                <a:cs typeface="Times New Roman" pitchFamily="18" charset="0"/>
              </a:rPr>
              <a:t>extension headers</a:t>
            </a:r>
            <a:endParaRPr lang="en-US" sz="2800" dirty="0" smtClean="0">
              <a:cs typeface="Times New Roman" pitchFamily="18" charset="0"/>
            </a:endParaRPr>
          </a:p>
          <a:p>
            <a:pPr algn="just" eaLnBrk="1" hangingPunct="1">
              <a:lnSpc>
                <a:spcPct val="90000"/>
              </a:lnSpc>
            </a:pPr>
            <a:r>
              <a:rPr lang="en-US" sz="2800" b="1" dirty="0" smtClean="0">
                <a:cs typeface="Times New Roman" pitchFamily="18" charset="0"/>
              </a:rPr>
              <a:t>Flow label capability:</a:t>
            </a:r>
            <a:r>
              <a:rPr lang="en-US" sz="2800" dirty="0" smtClean="0">
                <a:cs typeface="Times New Roman" pitchFamily="18" charset="0"/>
              </a:rPr>
              <a:t> “flow label” to identify a packet flow that requires a certain </a:t>
            </a:r>
            <a:r>
              <a:rPr lang="en-US" sz="2800" dirty="0" err="1" smtClean="0">
                <a:cs typeface="Times New Roman" pitchFamily="18" charset="0"/>
              </a:rPr>
              <a:t>QoS</a:t>
            </a:r>
            <a:endParaRPr lang="en-US" sz="2800" dirty="0" smtClean="0">
              <a:cs typeface="Times New Roman" pitchFamily="18" charset="0"/>
            </a:endParaRPr>
          </a:p>
          <a:p>
            <a:pPr algn="just" eaLnBrk="1" hangingPunct="1">
              <a:lnSpc>
                <a:spcPct val="90000"/>
              </a:lnSpc>
            </a:pPr>
            <a:r>
              <a:rPr lang="en-US" sz="2800" b="1" dirty="0" smtClean="0">
                <a:cs typeface="Times New Roman" pitchFamily="18" charset="0"/>
              </a:rPr>
              <a:t>Security:</a:t>
            </a:r>
            <a:r>
              <a:rPr lang="en-US" sz="2800" dirty="0" smtClean="0">
                <a:cs typeface="Times New Roman" pitchFamily="18" charset="0"/>
              </a:rPr>
              <a:t> built-in authentication and confidentiality</a:t>
            </a:r>
          </a:p>
          <a:p>
            <a:pPr algn="just" eaLnBrk="1" hangingPunct="1">
              <a:lnSpc>
                <a:spcPct val="90000"/>
              </a:lnSpc>
            </a:pPr>
            <a:r>
              <a:rPr lang="en-US" sz="2800" b="1" dirty="0" smtClean="0">
                <a:cs typeface="Times New Roman" pitchFamily="18" charset="0"/>
              </a:rPr>
              <a:t>Large packets:</a:t>
            </a:r>
            <a:r>
              <a:rPr lang="en-US" sz="2800" dirty="0" smtClean="0">
                <a:cs typeface="Times New Roman" pitchFamily="18" charset="0"/>
              </a:rPr>
              <a:t> supports payloads that are longer than 64 K bytes, called </a:t>
            </a:r>
            <a:r>
              <a:rPr lang="en-US" sz="2800" i="1" dirty="0" smtClean="0">
                <a:cs typeface="Times New Roman" pitchFamily="18" charset="0"/>
              </a:rPr>
              <a:t>jumbo</a:t>
            </a:r>
            <a:r>
              <a:rPr lang="en-US" sz="2800" dirty="0" smtClean="0">
                <a:cs typeface="Times New Roman" pitchFamily="18" charset="0"/>
              </a:rPr>
              <a:t> payloads.</a:t>
            </a:r>
          </a:p>
          <a:p>
            <a:pPr algn="just" eaLnBrk="1" hangingPunct="1">
              <a:lnSpc>
                <a:spcPct val="90000"/>
              </a:lnSpc>
            </a:pPr>
            <a:r>
              <a:rPr lang="en-US" sz="2800" b="1" dirty="0" smtClean="0">
                <a:cs typeface="Times New Roman" pitchFamily="18" charset="0"/>
              </a:rPr>
              <a:t>Fragmentation at source only: </a:t>
            </a:r>
            <a:r>
              <a:rPr lang="en-US" sz="2800" dirty="0" smtClean="0">
                <a:cs typeface="Times New Roman" pitchFamily="18" charset="0"/>
              </a:rPr>
              <a:t>source should check the minimum MTU along the path</a:t>
            </a:r>
          </a:p>
          <a:p>
            <a:pPr algn="just" eaLnBrk="1" hangingPunct="1">
              <a:lnSpc>
                <a:spcPct val="90000"/>
              </a:lnSpc>
            </a:pPr>
            <a:r>
              <a:rPr lang="en-US" sz="2800" b="1" dirty="0" smtClean="0">
                <a:cs typeface="Times New Roman" pitchFamily="18" charset="0"/>
              </a:rPr>
              <a:t>No checksum field:</a:t>
            </a:r>
            <a:r>
              <a:rPr lang="en-US" sz="2800" dirty="0" smtClean="0">
                <a:cs typeface="Times New Roman" pitchFamily="18" charset="0"/>
              </a:rPr>
              <a:t> removed to reduce packet processing time in a router</a:t>
            </a:r>
            <a:endParaRPr lang="en-US" sz="28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457200" y="274638"/>
            <a:ext cx="8229600" cy="77809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solidFill>
                  <a:schemeClr val="accent2"/>
                </a:solidFill>
              </a:rPr>
              <a:t>IPv6 Header Format</a:t>
            </a:r>
          </a:p>
        </p:txBody>
      </p:sp>
      <p:sp>
        <p:nvSpPr>
          <p:cNvPr id="66563" name="Rectangle 3"/>
          <p:cNvSpPr>
            <a:spLocks noGrp="1" noChangeArrowheads="1"/>
          </p:cNvSpPr>
          <p:nvPr>
            <p:ph type="body" idx="1"/>
          </p:nvPr>
        </p:nvSpPr>
        <p:spPr bwMode="auto">
          <a:xfrm>
            <a:off x="471488" y="5156200"/>
            <a:ext cx="8672512" cy="1476375"/>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2500" smtClean="0">
                <a:solidFill>
                  <a:srgbClr val="A31515"/>
                </a:solidFill>
              </a:rPr>
              <a:t>Version field same size, same location</a:t>
            </a:r>
          </a:p>
          <a:p>
            <a:pPr eaLnBrk="1" hangingPunct="1">
              <a:lnSpc>
                <a:spcPct val="90000"/>
              </a:lnSpc>
            </a:pPr>
            <a:r>
              <a:rPr lang="en-US" sz="2500" smtClean="0">
                <a:solidFill>
                  <a:srgbClr val="A31515"/>
                </a:solidFill>
              </a:rPr>
              <a:t>Traffic class to support differentiated services</a:t>
            </a:r>
          </a:p>
          <a:p>
            <a:pPr eaLnBrk="1" hangingPunct="1">
              <a:lnSpc>
                <a:spcPct val="90000"/>
              </a:lnSpc>
            </a:pPr>
            <a:r>
              <a:rPr lang="en-US" sz="2500" smtClean="0">
                <a:solidFill>
                  <a:srgbClr val="A31515"/>
                </a:solidFill>
              </a:rPr>
              <a:t>Flow:  sequence of packets from particular source to particular destination for which source requires special handling</a:t>
            </a:r>
          </a:p>
        </p:txBody>
      </p:sp>
      <p:grpSp>
        <p:nvGrpSpPr>
          <p:cNvPr id="2" name="Group 4"/>
          <p:cNvGrpSpPr>
            <a:grpSpLocks/>
          </p:cNvGrpSpPr>
          <p:nvPr/>
        </p:nvGrpSpPr>
        <p:grpSpPr bwMode="auto">
          <a:xfrm>
            <a:off x="1214438" y="1685925"/>
            <a:ext cx="6589712" cy="3225800"/>
            <a:chOff x="870" y="883"/>
            <a:chExt cx="3822" cy="2155"/>
          </a:xfrm>
        </p:grpSpPr>
        <p:sp>
          <p:nvSpPr>
            <p:cNvPr id="66565" name="Rectangle 5"/>
            <p:cNvSpPr>
              <a:spLocks noChangeArrowheads="1"/>
            </p:cNvSpPr>
            <p:nvPr/>
          </p:nvSpPr>
          <p:spPr bwMode="auto">
            <a:xfrm>
              <a:off x="940" y="1069"/>
              <a:ext cx="3069" cy="158"/>
            </a:xfrm>
            <a:prstGeom prst="rect">
              <a:avLst/>
            </a:prstGeom>
            <a:noFill/>
            <a:ln w="9525">
              <a:noFill/>
              <a:miter lim="800000"/>
              <a:headEnd/>
              <a:tailEnd/>
            </a:ln>
          </p:spPr>
          <p:txBody>
            <a:bodyPr/>
            <a:lstStyle/>
            <a:p>
              <a:endParaRPr lang="en-US"/>
            </a:p>
          </p:txBody>
        </p:sp>
        <p:sp>
          <p:nvSpPr>
            <p:cNvPr id="66566" name="Rectangle 6"/>
            <p:cNvSpPr>
              <a:spLocks noChangeArrowheads="1"/>
            </p:cNvSpPr>
            <p:nvPr/>
          </p:nvSpPr>
          <p:spPr bwMode="auto">
            <a:xfrm>
              <a:off x="1005" y="1099"/>
              <a:ext cx="1013" cy="122"/>
            </a:xfrm>
            <a:prstGeom prst="rect">
              <a:avLst/>
            </a:prstGeom>
            <a:noFill/>
            <a:ln w="9525">
              <a:noFill/>
              <a:miter lim="800000"/>
              <a:headEnd/>
              <a:tailEnd/>
            </a:ln>
          </p:spPr>
          <p:txBody>
            <a:bodyPr wrap="none" lIns="0" tIns="0" rIns="0" bIns="0">
              <a:spAutoFit/>
            </a:bodyPr>
            <a:lstStyle/>
            <a:p>
              <a:pPr algn="ctr" eaLnBrk="0" hangingPunct="0"/>
              <a:r>
                <a:rPr lang="en-US" sz="1200" dirty="0">
                  <a:solidFill>
                    <a:srgbClr val="000000"/>
                  </a:solidFill>
                  <a:latin typeface="Arial" charset="0"/>
                </a:rPr>
                <a:t>Version         Traffic Class</a:t>
              </a:r>
              <a:endParaRPr lang="en-US" dirty="0"/>
            </a:p>
          </p:txBody>
        </p:sp>
        <p:sp>
          <p:nvSpPr>
            <p:cNvPr id="66567" name="Rectangle 7"/>
            <p:cNvSpPr>
              <a:spLocks noChangeArrowheads="1"/>
            </p:cNvSpPr>
            <p:nvPr/>
          </p:nvSpPr>
          <p:spPr bwMode="auto">
            <a:xfrm>
              <a:off x="3432" y="1099"/>
              <a:ext cx="550" cy="122"/>
            </a:xfrm>
            <a:prstGeom prst="rect">
              <a:avLst/>
            </a:prstGeom>
            <a:noFill/>
            <a:ln w="9525">
              <a:noFill/>
              <a:miter lim="800000"/>
              <a:headEnd/>
              <a:tailEnd/>
            </a:ln>
          </p:spPr>
          <p:txBody>
            <a:bodyPr wrap="none" lIns="0" tIns="0" rIns="0" bIns="0">
              <a:spAutoFit/>
            </a:bodyPr>
            <a:lstStyle/>
            <a:p>
              <a:pPr algn="ctr" eaLnBrk="0" hangingPunct="0"/>
              <a:r>
                <a:rPr lang="en-US" sz="1200">
                  <a:solidFill>
                    <a:srgbClr val="000000"/>
                  </a:solidFill>
                  <a:latin typeface="Arial" charset="0"/>
                </a:rPr>
                <a:t>     Flow Label</a:t>
              </a:r>
              <a:endParaRPr lang="en-US"/>
            </a:p>
          </p:txBody>
        </p:sp>
        <p:sp>
          <p:nvSpPr>
            <p:cNvPr id="66568" name="Rectangle 8"/>
            <p:cNvSpPr>
              <a:spLocks noChangeArrowheads="1"/>
            </p:cNvSpPr>
            <p:nvPr/>
          </p:nvSpPr>
          <p:spPr bwMode="auto">
            <a:xfrm>
              <a:off x="1448" y="1260"/>
              <a:ext cx="2971" cy="158"/>
            </a:xfrm>
            <a:prstGeom prst="rect">
              <a:avLst/>
            </a:prstGeom>
            <a:noFill/>
            <a:ln w="9525">
              <a:noFill/>
              <a:miter lim="800000"/>
              <a:headEnd/>
              <a:tailEnd/>
            </a:ln>
          </p:spPr>
          <p:txBody>
            <a:bodyPr/>
            <a:lstStyle/>
            <a:p>
              <a:endParaRPr lang="en-US"/>
            </a:p>
          </p:txBody>
        </p:sp>
        <p:sp>
          <p:nvSpPr>
            <p:cNvPr id="66569" name="Rectangle 9"/>
            <p:cNvSpPr>
              <a:spLocks noChangeArrowheads="1"/>
            </p:cNvSpPr>
            <p:nvPr/>
          </p:nvSpPr>
          <p:spPr bwMode="auto">
            <a:xfrm>
              <a:off x="1660" y="1290"/>
              <a:ext cx="2746" cy="122"/>
            </a:xfrm>
            <a:prstGeom prst="rect">
              <a:avLst/>
            </a:prstGeom>
            <a:noFill/>
            <a:ln w="9525">
              <a:noFill/>
              <a:miter lim="800000"/>
              <a:headEnd/>
              <a:tailEnd/>
            </a:ln>
          </p:spPr>
          <p:txBody>
            <a:bodyPr wrap="none" lIns="0" tIns="0" rIns="0" bIns="0">
              <a:spAutoFit/>
            </a:bodyPr>
            <a:lstStyle/>
            <a:p>
              <a:pPr algn="ctr" eaLnBrk="0" hangingPunct="0"/>
              <a:r>
                <a:rPr lang="en-US" sz="1200">
                  <a:solidFill>
                    <a:srgbClr val="000000"/>
                  </a:solidFill>
                  <a:latin typeface="Arial" charset="0"/>
                </a:rPr>
                <a:t>Payload Length                                Next Header                   Hop Limit</a:t>
              </a:r>
              <a:endParaRPr lang="en-US"/>
            </a:p>
          </p:txBody>
        </p:sp>
        <p:sp>
          <p:nvSpPr>
            <p:cNvPr id="66570" name="Rectangle 10"/>
            <p:cNvSpPr>
              <a:spLocks noChangeArrowheads="1"/>
            </p:cNvSpPr>
            <p:nvPr/>
          </p:nvSpPr>
          <p:spPr bwMode="auto">
            <a:xfrm>
              <a:off x="901" y="1042"/>
              <a:ext cx="3756" cy="1996"/>
            </a:xfrm>
            <a:prstGeom prst="rect">
              <a:avLst/>
            </a:prstGeom>
            <a:noFill/>
            <a:ln w="11113">
              <a:solidFill>
                <a:srgbClr val="000000"/>
              </a:solidFill>
              <a:miter lim="800000"/>
              <a:headEnd/>
              <a:tailEnd/>
            </a:ln>
          </p:spPr>
          <p:txBody>
            <a:bodyPr/>
            <a:lstStyle/>
            <a:p>
              <a:endParaRPr lang="en-US"/>
            </a:p>
          </p:txBody>
        </p:sp>
        <p:sp>
          <p:nvSpPr>
            <p:cNvPr id="66571" name="Line 11"/>
            <p:cNvSpPr>
              <a:spLocks noChangeShapeType="1"/>
            </p:cNvSpPr>
            <p:nvPr/>
          </p:nvSpPr>
          <p:spPr bwMode="auto">
            <a:xfrm>
              <a:off x="898" y="1235"/>
              <a:ext cx="3762" cy="1"/>
            </a:xfrm>
            <a:prstGeom prst="line">
              <a:avLst/>
            </a:prstGeom>
            <a:noFill/>
            <a:ln w="11113">
              <a:solidFill>
                <a:srgbClr val="000000"/>
              </a:solidFill>
              <a:round/>
              <a:headEnd/>
              <a:tailEnd/>
            </a:ln>
          </p:spPr>
          <p:txBody>
            <a:bodyPr/>
            <a:lstStyle/>
            <a:p>
              <a:endParaRPr lang="en-US"/>
            </a:p>
          </p:txBody>
        </p:sp>
        <p:sp>
          <p:nvSpPr>
            <p:cNvPr id="66572" name="Line 12"/>
            <p:cNvSpPr>
              <a:spLocks noChangeShapeType="1"/>
            </p:cNvSpPr>
            <p:nvPr/>
          </p:nvSpPr>
          <p:spPr bwMode="auto">
            <a:xfrm>
              <a:off x="908" y="1443"/>
              <a:ext cx="3752" cy="1"/>
            </a:xfrm>
            <a:prstGeom prst="line">
              <a:avLst/>
            </a:prstGeom>
            <a:noFill/>
            <a:ln w="11113">
              <a:solidFill>
                <a:srgbClr val="000000"/>
              </a:solidFill>
              <a:round/>
              <a:headEnd/>
              <a:tailEnd/>
            </a:ln>
          </p:spPr>
          <p:txBody>
            <a:bodyPr/>
            <a:lstStyle/>
            <a:p>
              <a:endParaRPr lang="en-US"/>
            </a:p>
          </p:txBody>
        </p:sp>
        <p:sp>
          <p:nvSpPr>
            <p:cNvPr id="66573" name="Line 13"/>
            <p:cNvSpPr>
              <a:spLocks noChangeShapeType="1"/>
            </p:cNvSpPr>
            <p:nvPr/>
          </p:nvSpPr>
          <p:spPr bwMode="auto">
            <a:xfrm>
              <a:off x="898" y="2244"/>
              <a:ext cx="3762" cy="1"/>
            </a:xfrm>
            <a:prstGeom prst="line">
              <a:avLst/>
            </a:prstGeom>
            <a:noFill/>
            <a:ln w="11113">
              <a:solidFill>
                <a:srgbClr val="000000"/>
              </a:solidFill>
              <a:round/>
              <a:headEnd/>
              <a:tailEnd/>
            </a:ln>
          </p:spPr>
          <p:txBody>
            <a:bodyPr/>
            <a:lstStyle/>
            <a:p>
              <a:endParaRPr lang="en-US"/>
            </a:p>
          </p:txBody>
        </p:sp>
        <p:sp>
          <p:nvSpPr>
            <p:cNvPr id="66574" name="Line 14"/>
            <p:cNvSpPr>
              <a:spLocks noChangeShapeType="1"/>
            </p:cNvSpPr>
            <p:nvPr/>
          </p:nvSpPr>
          <p:spPr bwMode="auto">
            <a:xfrm flipV="1">
              <a:off x="2781" y="1237"/>
              <a:ext cx="1" cy="208"/>
            </a:xfrm>
            <a:prstGeom prst="line">
              <a:avLst/>
            </a:prstGeom>
            <a:noFill/>
            <a:ln w="11113">
              <a:solidFill>
                <a:srgbClr val="000000"/>
              </a:solidFill>
              <a:round/>
              <a:headEnd/>
              <a:tailEnd/>
            </a:ln>
          </p:spPr>
          <p:txBody>
            <a:bodyPr/>
            <a:lstStyle/>
            <a:p>
              <a:endParaRPr lang="en-US"/>
            </a:p>
          </p:txBody>
        </p:sp>
        <p:sp>
          <p:nvSpPr>
            <p:cNvPr id="66575" name="Line 15"/>
            <p:cNvSpPr>
              <a:spLocks noChangeShapeType="1"/>
            </p:cNvSpPr>
            <p:nvPr/>
          </p:nvSpPr>
          <p:spPr bwMode="auto">
            <a:xfrm flipV="1">
              <a:off x="1367" y="1039"/>
              <a:ext cx="1" cy="198"/>
            </a:xfrm>
            <a:prstGeom prst="line">
              <a:avLst/>
            </a:prstGeom>
            <a:noFill/>
            <a:ln w="11113">
              <a:solidFill>
                <a:srgbClr val="000000"/>
              </a:solidFill>
              <a:round/>
              <a:headEnd/>
              <a:tailEnd/>
            </a:ln>
          </p:spPr>
          <p:txBody>
            <a:bodyPr/>
            <a:lstStyle/>
            <a:p>
              <a:endParaRPr lang="en-US"/>
            </a:p>
          </p:txBody>
        </p:sp>
        <p:sp>
          <p:nvSpPr>
            <p:cNvPr id="66576" name="Line 16"/>
            <p:cNvSpPr>
              <a:spLocks noChangeShapeType="1"/>
            </p:cNvSpPr>
            <p:nvPr/>
          </p:nvSpPr>
          <p:spPr bwMode="auto">
            <a:xfrm flipV="1">
              <a:off x="2307" y="1035"/>
              <a:ext cx="1" cy="202"/>
            </a:xfrm>
            <a:prstGeom prst="line">
              <a:avLst/>
            </a:prstGeom>
            <a:noFill/>
            <a:ln w="11113">
              <a:solidFill>
                <a:srgbClr val="000000"/>
              </a:solidFill>
              <a:round/>
              <a:headEnd/>
              <a:tailEnd/>
            </a:ln>
          </p:spPr>
          <p:txBody>
            <a:bodyPr/>
            <a:lstStyle/>
            <a:p>
              <a:endParaRPr lang="en-US"/>
            </a:p>
          </p:txBody>
        </p:sp>
        <p:sp>
          <p:nvSpPr>
            <p:cNvPr id="66577" name="Rectangle 17"/>
            <p:cNvSpPr>
              <a:spLocks noChangeArrowheads="1"/>
            </p:cNvSpPr>
            <p:nvPr/>
          </p:nvSpPr>
          <p:spPr bwMode="auto">
            <a:xfrm>
              <a:off x="2336" y="1744"/>
              <a:ext cx="785" cy="158"/>
            </a:xfrm>
            <a:prstGeom prst="rect">
              <a:avLst/>
            </a:prstGeom>
            <a:noFill/>
            <a:ln w="9525">
              <a:noFill/>
              <a:miter lim="800000"/>
              <a:headEnd/>
              <a:tailEnd/>
            </a:ln>
          </p:spPr>
          <p:txBody>
            <a:bodyPr/>
            <a:lstStyle/>
            <a:p>
              <a:endParaRPr lang="en-US"/>
            </a:p>
          </p:txBody>
        </p:sp>
        <p:sp>
          <p:nvSpPr>
            <p:cNvPr id="66578" name="Rectangle 18"/>
            <p:cNvSpPr>
              <a:spLocks noChangeArrowheads="1"/>
            </p:cNvSpPr>
            <p:nvPr/>
          </p:nvSpPr>
          <p:spPr bwMode="auto">
            <a:xfrm>
              <a:off x="2441" y="1775"/>
              <a:ext cx="652" cy="122"/>
            </a:xfrm>
            <a:prstGeom prst="rect">
              <a:avLst/>
            </a:prstGeom>
            <a:noFill/>
            <a:ln w="9525">
              <a:noFill/>
              <a:miter lim="800000"/>
              <a:headEnd/>
              <a:tailEnd/>
            </a:ln>
          </p:spPr>
          <p:txBody>
            <a:bodyPr wrap="none" lIns="0" tIns="0" rIns="0" bIns="0">
              <a:spAutoFit/>
            </a:bodyPr>
            <a:lstStyle/>
            <a:p>
              <a:pPr algn="ctr" eaLnBrk="0" hangingPunct="0"/>
              <a:r>
                <a:rPr lang="en-US" sz="1200">
                  <a:solidFill>
                    <a:srgbClr val="000000"/>
                  </a:solidFill>
                  <a:latin typeface="Arial" charset="0"/>
                </a:rPr>
                <a:t>Source  Address</a:t>
              </a:r>
              <a:endParaRPr lang="en-US"/>
            </a:p>
          </p:txBody>
        </p:sp>
        <p:sp>
          <p:nvSpPr>
            <p:cNvPr id="66579" name="Rectangle 19"/>
            <p:cNvSpPr>
              <a:spLocks noChangeArrowheads="1"/>
            </p:cNvSpPr>
            <p:nvPr/>
          </p:nvSpPr>
          <p:spPr bwMode="auto">
            <a:xfrm>
              <a:off x="2257" y="2533"/>
              <a:ext cx="954" cy="158"/>
            </a:xfrm>
            <a:prstGeom prst="rect">
              <a:avLst/>
            </a:prstGeom>
            <a:noFill/>
            <a:ln w="9525">
              <a:noFill/>
              <a:miter lim="800000"/>
              <a:headEnd/>
              <a:tailEnd/>
            </a:ln>
          </p:spPr>
          <p:txBody>
            <a:bodyPr/>
            <a:lstStyle/>
            <a:p>
              <a:endParaRPr lang="en-US"/>
            </a:p>
          </p:txBody>
        </p:sp>
        <p:sp>
          <p:nvSpPr>
            <p:cNvPr id="66580" name="Rectangle 20"/>
            <p:cNvSpPr>
              <a:spLocks noChangeArrowheads="1"/>
            </p:cNvSpPr>
            <p:nvPr/>
          </p:nvSpPr>
          <p:spPr bwMode="auto">
            <a:xfrm>
              <a:off x="2370" y="2563"/>
              <a:ext cx="813" cy="122"/>
            </a:xfrm>
            <a:prstGeom prst="rect">
              <a:avLst/>
            </a:prstGeom>
            <a:noFill/>
            <a:ln w="9525">
              <a:noFill/>
              <a:miter lim="800000"/>
              <a:headEnd/>
              <a:tailEnd/>
            </a:ln>
          </p:spPr>
          <p:txBody>
            <a:bodyPr wrap="none" lIns="0" tIns="0" rIns="0" bIns="0">
              <a:spAutoFit/>
            </a:bodyPr>
            <a:lstStyle/>
            <a:p>
              <a:pPr algn="ctr" eaLnBrk="0" hangingPunct="0"/>
              <a:r>
                <a:rPr lang="en-US" sz="1200">
                  <a:solidFill>
                    <a:srgbClr val="000000"/>
                  </a:solidFill>
                  <a:latin typeface="Arial" charset="0"/>
                </a:rPr>
                <a:t>Destination  Address</a:t>
              </a:r>
              <a:endParaRPr lang="en-US"/>
            </a:p>
          </p:txBody>
        </p:sp>
        <p:sp>
          <p:nvSpPr>
            <p:cNvPr id="66581" name="Line 21"/>
            <p:cNvSpPr>
              <a:spLocks noChangeShapeType="1"/>
            </p:cNvSpPr>
            <p:nvPr/>
          </p:nvSpPr>
          <p:spPr bwMode="auto">
            <a:xfrm flipV="1">
              <a:off x="3722" y="1237"/>
              <a:ext cx="1" cy="208"/>
            </a:xfrm>
            <a:prstGeom prst="line">
              <a:avLst/>
            </a:prstGeom>
            <a:noFill/>
            <a:ln w="11113">
              <a:solidFill>
                <a:srgbClr val="000000"/>
              </a:solidFill>
              <a:round/>
              <a:headEnd/>
              <a:tailEnd/>
            </a:ln>
          </p:spPr>
          <p:txBody>
            <a:bodyPr/>
            <a:lstStyle/>
            <a:p>
              <a:endParaRPr lang="en-US"/>
            </a:p>
          </p:txBody>
        </p:sp>
        <p:sp>
          <p:nvSpPr>
            <p:cNvPr id="66582" name="Rectangle 22"/>
            <p:cNvSpPr>
              <a:spLocks noChangeArrowheads="1"/>
            </p:cNvSpPr>
            <p:nvPr/>
          </p:nvSpPr>
          <p:spPr bwMode="auto">
            <a:xfrm>
              <a:off x="870" y="883"/>
              <a:ext cx="3822" cy="158"/>
            </a:xfrm>
            <a:prstGeom prst="rect">
              <a:avLst/>
            </a:prstGeom>
            <a:noFill/>
            <a:ln w="9525">
              <a:noFill/>
              <a:miter lim="800000"/>
              <a:headEnd/>
              <a:tailEnd/>
            </a:ln>
          </p:spPr>
          <p:txBody>
            <a:bodyPr/>
            <a:lstStyle/>
            <a:p>
              <a:endParaRPr lang="en-US"/>
            </a:p>
          </p:txBody>
        </p:sp>
        <p:sp>
          <p:nvSpPr>
            <p:cNvPr id="66583" name="Rectangle 23"/>
            <p:cNvSpPr>
              <a:spLocks noChangeArrowheads="1"/>
            </p:cNvSpPr>
            <p:nvPr/>
          </p:nvSpPr>
          <p:spPr bwMode="auto">
            <a:xfrm>
              <a:off x="927" y="913"/>
              <a:ext cx="3469" cy="12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0                 4                                     12               16                                     24                               31</a:t>
              </a:r>
              <a:endParaRPr lang="en-US"/>
            </a:p>
          </p:txBody>
        </p:sp>
        <p:sp>
          <p:nvSpPr>
            <p:cNvPr id="66584" name="Line 24"/>
            <p:cNvSpPr>
              <a:spLocks noChangeShapeType="1"/>
            </p:cNvSpPr>
            <p:nvPr/>
          </p:nvSpPr>
          <p:spPr bwMode="auto">
            <a:xfrm>
              <a:off x="900" y="1640"/>
              <a:ext cx="84" cy="1"/>
            </a:xfrm>
            <a:prstGeom prst="line">
              <a:avLst/>
            </a:prstGeom>
            <a:noFill/>
            <a:ln w="11113">
              <a:solidFill>
                <a:srgbClr val="000000"/>
              </a:solidFill>
              <a:round/>
              <a:headEnd/>
              <a:tailEnd/>
            </a:ln>
          </p:spPr>
          <p:txBody>
            <a:bodyPr/>
            <a:lstStyle/>
            <a:p>
              <a:endParaRPr lang="en-US"/>
            </a:p>
          </p:txBody>
        </p:sp>
        <p:sp>
          <p:nvSpPr>
            <p:cNvPr id="66585" name="Line 25"/>
            <p:cNvSpPr>
              <a:spLocks noChangeShapeType="1"/>
            </p:cNvSpPr>
            <p:nvPr/>
          </p:nvSpPr>
          <p:spPr bwMode="auto">
            <a:xfrm>
              <a:off x="900" y="1839"/>
              <a:ext cx="84" cy="1"/>
            </a:xfrm>
            <a:prstGeom prst="line">
              <a:avLst/>
            </a:prstGeom>
            <a:noFill/>
            <a:ln w="11113">
              <a:solidFill>
                <a:srgbClr val="000000"/>
              </a:solidFill>
              <a:round/>
              <a:headEnd/>
              <a:tailEnd/>
            </a:ln>
          </p:spPr>
          <p:txBody>
            <a:bodyPr/>
            <a:lstStyle/>
            <a:p>
              <a:endParaRPr lang="en-US"/>
            </a:p>
          </p:txBody>
        </p:sp>
        <p:sp>
          <p:nvSpPr>
            <p:cNvPr id="66586" name="Line 26"/>
            <p:cNvSpPr>
              <a:spLocks noChangeShapeType="1"/>
            </p:cNvSpPr>
            <p:nvPr/>
          </p:nvSpPr>
          <p:spPr bwMode="auto">
            <a:xfrm>
              <a:off x="900" y="2039"/>
              <a:ext cx="84" cy="1"/>
            </a:xfrm>
            <a:prstGeom prst="line">
              <a:avLst/>
            </a:prstGeom>
            <a:noFill/>
            <a:ln w="11113">
              <a:solidFill>
                <a:srgbClr val="000000"/>
              </a:solidFill>
              <a:round/>
              <a:headEnd/>
              <a:tailEnd/>
            </a:ln>
          </p:spPr>
          <p:txBody>
            <a:bodyPr/>
            <a:lstStyle/>
            <a:p>
              <a:endParaRPr lang="en-US"/>
            </a:p>
          </p:txBody>
        </p:sp>
        <p:sp>
          <p:nvSpPr>
            <p:cNvPr id="66587" name="Line 27"/>
            <p:cNvSpPr>
              <a:spLocks noChangeShapeType="1"/>
            </p:cNvSpPr>
            <p:nvPr/>
          </p:nvSpPr>
          <p:spPr bwMode="auto">
            <a:xfrm>
              <a:off x="900" y="2434"/>
              <a:ext cx="84" cy="1"/>
            </a:xfrm>
            <a:prstGeom prst="line">
              <a:avLst/>
            </a:prstGeom>
            <a:noFill/>
            <a:ln w="11113">
              <a:solidFill>
                <a:srgbClr val="000000"/>
              </a:solidFill>
              <a:round/>
              <a:headEnd/>
              <a:tailEnd/>
            </a:ln>
          </p:spPr>
          <p:txBody>
            <a:bodyPr/>
            <a:lstStyle/>
            <a:p>
              <a:endParaRPr lang="en-US"/>
            </a:p>
          </p:txBody>
        </p:sp>
        <p:sp>
          <p:nvSpPr>
            <p:cNvPr id="66588" name="Line 28"/>
            <p:cNvSpPr>
              <a:spLocks noChangeShapeType="1"/>
            </p:cNvSpPr>
            <p:nvPr/>
          </p:nvSpPr>
          <p:spPr bwMode="auto">
            <a:xfrm>
              <a:off x="900" y="2635"/>
              <a:ext cx="84" cy="1"/>
            </a:xfrm>
            <a:prstGeom prst="line">
              <a:avLst/>
            </a:prstGeom>
            <a:noFill/>
            <a:ln w="11113">
              <a:solidFill>
                <a:srgbClr val="000000"/>
              </a:solidFill>
              <a:round/>
              <a:headEnd/>
              <a:tailEnd/>
            </a:ln>
          </p:spPr>
          <p:txBody>
            <a:bodyPr/>
            <a:lstStyle/>
            <a:p>
              <a:endParaRPr lang="en-US"/>
            </a:p>
          </p:txBody>
        </p:sp>
        <p:sp>
          <p:nvSpPr>
            <p:cNvPr id="66589" name="Line 29"/>
            <p:cNvSpPr>
              <a:spLocks noChangeShapeType="1"/>
            </p:cNvSpPr>
            <p:nvPr/>
          </p:nvSpPr>
          <p:spPr bwMode="auto">
            <a:xfrm>
              <a:off x="900" y="2842"/>
              <a:ext cx="84" cy="1"/>
            </a:xfrm>
            <a:prstGeom prst="line">
              <a:avLst/>
            </a:prstGeom>
            <a:noFill/>
            <a:ln w="11113">
              <a:solidFill>
                <a:srgbClr val="000000"/>
              </a:solidFill>
              <a:round/>
              <a:headEnd/>
              <a:tailEnd/>
            </a:ln>
          </p:spPr>
          <p:txBody>
            <a:bodyPr/>
            <a:lstStyle/>
            <a:p>
              <a:endParaRPr lang="en-US"/>
            </a:p>
          </p:txBody>
        </p:sp>
        <p:sp>
          <p:nvSpPr>
            <p:cNvPr id="66590" name="Line 30"/>
            <p:cNvSpPr>
              <a:spLocks noChangeShapeType="1"/>
            </p:cNvSpPr>
            <p:nvPr/>
          </p:nvSpPr>
          <p:spPr bwMode="auto">
            <a:xfrm>
              <a:off x="4571" y="1644"/>
              <a:ext cx="83" cy="1"/>
            </a:xfrm>
            <a:prstGeom prst="line">
              <a:avLst/>
            </a:prstGeom>
            <a:noFill/>
            <a:ln w="11113">
              <a:solidFill>
                <a:srgbClr val="000000"/>
              </a:solidFill>
              <a:round/>
              <a:headEnd/>
              <a:tailEnd/>
            </a:ln>
          </p:spPr>
          <p:txBody>
            <a:bodyPr/>
            <a:lstStyle/>
            <a:p>
              <a:endParaRPr lang="en-US"/>
            </a:p>
          </p:txBody>
        </p:sp>
        <p:sp>
          <p:nvSpPr>
            <p:cNvPr id="66591" name="Line 31"/>
            <p:cNvSpPr>
              <a:spLocks noChangeShapeType="1"/>
            </p:cNvSpPr>
            <p:nvPr/>
          </p:nvSpPr>
          <p:spPr bwMode="auto">
            <a:xfrm>
              <a:off x="4571" y="1843"/>
              <a:ext cx="83" cy="1"/>
            </a:xfrm>
            <a:prstGeom prst="line">
              <a:avLst/>
            </a:prstGeom>
            <a:noFill/>
            <a:ln w="11113">
              <a:solidFill>
                <a:srgbClr val="000000"/>
              </a:solidFill>
              <a:round/>
              <a:headEnd/>
              <a:tailEnd/>
            </a:ln>
          </p:spPr>
          <p:txBody>
            <a:bodyPr/>
            <a:lstStyle/>
            <a:p>
              <a:endParaRPr lang="en-US"/>
            </a:p>
          </p:txBody>
        </p:sp>
        <p:sp>
          <p:nvSpPr>
            <p:cNvPr id="66592" name="Line 32"/>
            <p:cNvSpPr>
              <a:spLocks noChangeShapeType="1"/>
            </p:cNvSpPr>
            <p:nvPr/>
          </p:nvSpPr>
          <p:spPr bwMode="auto">
            <a:xfrm>
              <a:off x="4571" y="2245"/>
              <a:ext cx="83" cy="1"/>
            </a:xfrm>
            <a:prstGeom prst="line">
              <a:avLst/>
            </a:prstGeom>
            <a:noFill/>
            <a:ln w="11113">
              <a:solidFill>
                <a:srgbClr val="000000"/>
              </a:solidFill>
              <a:round/>
              <a:headEnd/>
              <a:tailEnd/>
            </a:ln>
          </p:spPr>
          <p:txBody>
            <a:bodyPr/>
            <a:lstStyle/>
            <a:p>
              <a:endParaRPr lang="en-US"/>
            </a:p>
          </p:txBody>
        </p:sp>
        <p:sp>
          <p:nvSpPr>
            <p:cNvPr id="66593" name="Line 33"/>
            <p:cNvSpPr>
              <a:spLocks noChangeShapeType="1"/>
            </p:cNvSpPr>
            <p:nvPr/>
          </p:nvSpPr>
          <p:spPr bwMode="auto">
            <a:xfrm>
              <a:off x="4571" y="2043"/>
              <a:ext cx="83" cy="1"/>
            </a:xfrm>
            <a:prstGeom prst="line">
              <a:avLst/>
            </a:prstGeom>
            <a:noFill/>
            <a:ln w="11113">
              <a:solidFill>
                <a:srgbClr val="000000"/>
              </a:solidFill>
              <a:round/>
              <a:headEnd/>
              <a:tailEnd/>
            </a:ln>
          </p:spPr>
          <p:txBody>
            <a:bodyPr/>
            <a:lstStyle/>
            <a:p>
              <a:endParaRPr lang="en-US"/>
            </a:p>
          </p:txBody>
        </p:sp>
        <p:sp>
          <p:nvSpPr>
            <p:cNvPr id="66594" name="Line 34"/>
            <p:cNvSpPr>
              <a:spLocks noChangeShapeType="1"/>
            </p:cNvSpPr>
            <p:nvPr/>
          </p:nvSpPr>
          <p:spPr bwMode="auto">
            <a:xfrm>
              <a:off x="4571" y="2438"/>
              <a:ext cx="83" cy="1"/>
            </a:xfrm>
            <a:prstGeom prst="line">
              <a:avLst/>
            </a:prstGeom>
            <a:noFill/>
            <a:ln w="11113">
              <a:solidFill>
                <a:srgbClr val="000000"/>
              </a:solidFill>
              <a:round/>
              <a:headEnd/>
              <a:tailEnd/>
            </a:ln>
          </p:spPr>
          <p:txBody>
            <a:bodyPr/>
            <a:lstStyle/>
            <a:p>
              <a:endParaRPr lang="en-US"/>
            </a:p>
          </p:txBody>
        </p:sp>
        <p:sp>
          <p:nvSpPr>
            <p:cNvPr id="66595" name="Line 35"/>
            <p:cNvSpPr>
              <a:spLocks noChangeShapeType="1"/>
            </p:cNvSpPr>
            <p:nvPr/>
          </p:nvSpPr>
          <p:spPr bwMode="auto">
            <a:xfrm>
              <a:off x="4571" y="2639"/>
              <a:ext cx="83" cy="1"/>
            </a:xfrm>
            <a:prstGeom prst="line">
              <a:avLst/>
            </a:prstGeom>
            <a:noFill/>
            <a:ln w="11113">
              <a:solidFill>
                <a:srgbClr val="000000"/>
              </a:solidFill>
              <a:round/>
              <a:headEnd/>
              <a:tailEnd/>
            </a:ln>
          </p:spPr>
          <p:txBody>
            <a:bodyPr/>
            <a:lstStyle/>
            <a:p>
              <a:endParaRPr lang="en-US"/>
            </a:p>
          </p:txBody>
        </p:sp>
        <p:sp>
          <p:nvSpPr>
            <p:cNvPr id="66596" name="Line 36"/>
            <p:cNvSpPr>
              <a:spLocks noChangeShapeType="1"/>
            </p:cNvSpPr>
            <p:nvPr/>
          </p:nvSpPr>
          <p:spPr bwMode="auto">
            <a:xfrm>
              <a:off x="4571" y="2847"/>
              <a:ext cx="83" cy="1"/>
            </a:xfrm>
            <a:prstGeom prst="line">
              <a:avLst/>
            </a:prstGeom>
            <a:noFill/>
            <a:ln w="11113">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238125" y="2173288"/>
            <a:ext cx="8666163" cy="2511425"/>
          </a:xfrm>
          <a:prstGeom prst="rect">
            <a:avLst/>
          </a:prstGeom>
          <a:noFill/>
          <a:ln w="9525">
            <a:noFill/>
            <a:miter lim="800000"/>
            <a:headEnd/>
            <a:tailEnd/>
          </a:ln>
        </p:spPr>
      </p:pic>
      <p:sp>
        <p:nvSpPr>
          <p:cNvPr id="87043" name="Text Box 4"/>
          <p:cNvSpPr txBox="1">
            <a:spLocks noChangeArrowheads="1"/>
          </p:cNvSpPr>
          <p:nvPr/>
        </p:nvSpPr>
        <p:spPr bwMode="auto">
          <a:xfrm>
            <a:off x="3054350" y="609600"/>
            <a:ext cx="2859088" cy="579438"/>
          </a:xfrm>
          <a:prstGeom prst="rect">
            <a:avLst/>
          </a:prstGeom>
          <a:noFill/>
          <a:ln w="9525">
            <a:noFill/>
            <a:miter lim="800000"/>
            <a:headEnd/>
            <a:tailEnd/>
          </a:ln>
        </p:spPr>
        <p:txBody>
          <a:bodyPr wrap="none">
            <a:spAutoFit/>
          </a:bodyPr>
          <a:lstStyle/>
          <a:p>
            <a:pPr algn="ctr"/>
            <a:r>
              <a:rPr lang="en-US" altLang="en-US" sz="3200" b="1">
                <a:solidFill>
                  <a:schemeClr val="accent2"/>
                </a:solidFill>
                <a:latin typeface="Times" charset="0"/>
              </a:rPr>
              <a:t>IPv6 Datagram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cstate="print"/>
          <a:srcRect/>
          <a:stretch>
            <a:fillRect/>
          </a:stretch>
        </p:blipFill>
        <p:spPr bwMode="auto">
          <a:xfrm>
            <a:off x="228600" y="1066800"/>
            <a:ext cx="8610600" cy="4814888"/>
          </a:xfrm>
          <a:prstGeom prst="rect">
            <a:avLst/>
          </a:prstGeom>
          <a:noFill/>
          <a:ln w="9525">
            <a:noFill/>
            <a:miter lim="800000"/>
            <a:headEnd/>
            <a:tailEnd/>
          </a:ln>
        </p:spPr>
      </p:pic>
      <p:sp>
        <p:nvSpPr>
          <p:cNvPr id="89091" name="Text Box 4"/>
          <p:cNvSpPr txBox="1">
            <a:spLocks noChangeArrowheads="1"/>
          </p:cNvSpPr>
          <p:nvPr/>
        </p:nvSpPr>
        <p:spPr bwMode="auto">
          <a:xfrm>
            <a:off x="1526430" y="228600"/>
            <a:ext cx="6030818" cy="707886"/>
          </a:xfrm>
          <a:prstGeom prst="rect">
            <a:avLst/>
          </a:prstGeom>
          <a:noFill/>
          <a:ln w="9525">
            <a:noFill/>
            <a:miter lim="800000"/>
            <a:headEnd/>
            <a:tailEnd/>
          </a:ln>
        </p:spPr>
        <p:txBody>
          <a:bodyPr wrap="none">
            <a:spAutoFit/>
          </a:bodyPr>
          <a:lstStyle/>
          <a:p>
            <a:pPr algn="ctr"/>
            <a:r>
              <a:rPr lang="en-US" altLang="en-US" sz="4000" dirty="0">
                <a:solidFill>
                  <a:schemeClr val="accent2"/>
                </a:solidFill>
                <a:latin typeface="Arial" pitchFamily="34" charset="0"/>
                <a:cs typeface="Arial" pitchFamily="34" charset="0"/>
              </a:rPr>
              <a:t>Extension Header Format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457200" y="274638"/>
            <a:ext cx="8229600" cy="77809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rgbClr val="0000FF"/>
                </a:solidFill>
                <a:latin typeface="Arial" pitchFamily="34" charset="0"/>
                <a:cs typeface="Arial" pitchFamily="34" charset="0"/>
              </a:rPr>
              <a:t>Extension Headers</a:t>
            </a:r>
          </a:p>
        </p:txBody>
      </p:sp>
      <p:sp>
        <p:nvSpPr>
          <p:cNvPr id="90115" name="Rectangle 3"/>
          <p:cNvSpPr>
            <a:spLocks noGrp="1" noChangeArrowheads="1"/>
          </p:cNvSpPr>
          <p:nvPr>
            <p:ph type="body" idx="1"/>
          </p:nvPr>
        </p:nvSpPr>
        <p:spPr bwMode="auto">
          <a:xfrm>
            <a:off x="438150" y="4821238"/>
            <a:ext cx="8229600" cy="10541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z="2800" dirty="0" smtClean="0">
                <a:latin typeface="Arial" panose="020B0604020202020204" pitchFamily="34" charset="0"/>
                <a:cs typeface="Arial" panose="020B0604020202020204" pitchFamily="34" charset="0"/>
              </a:rPr>
              <a:t>Extension headers processed in order of appearance</a:t>
            </a:r>
          </a:p>
        </p:txBody>
      </p:sp>
      <p:sp>
        <p:nvSpPr>
          <p:cNvPr id="90116" name="Text Box 4"/>
          <p:cNvSpPr txBox="1">
            <a:spLocks noChangeArrowheads="1"/>
          </p:cNvSpPr>
          <p:nvPr/>
        </p:nvSpPr>
        <p:spPr bwMode="auto">
          <a:xfrm>
            <a:off x="623888" y="1428750"/>
            <a:ext cx="5663730" cy="523220"/>
          </a:xfrm>
          <a:prstGeom prst="rect">
            <a:avLst/>
          </a:prstGeom>
          <a:noFill/>
          <a:ln w="12700">
            <a:noFill/>
            <a:miter lim="800000"/>
            <a:headEnd/>
            <a:tailEnd/>
          </a:ln>
        </p:spPr>
        <p:txBody>
          <a:bodyPr wrap="none">
            <a:spAutoFit/>
          </a:bodyPr>
          <a:lstStyle/>
          <a:p>
            <a:pPr eaLnBrk="0" hangingPunct="0">
              <a:spcBef>
                <a:spcPct val="50000"/>
              </a:spcBef>
            </a:pPr>
            <a:r>
              <a:rPr lang="en-US" sz="2800" dirty="0">
                <a:latin typeface="Arial" charset="0"/>
              </a:rPr>
              <a:t>Daisy chains of extension headers</a:t>
            </a:r>
          </a:p>
        </p:txBody>
      </p:sp>
      <p:grpSp>
        <p:nvGrpSpPr>
          <p:cNvPr id="2" name="Group 5"/>
          <p:cNvGrpSpPr>
            <a:grpSpLocks/>
          </p:cNvGrpSpPr>
          <p:nvPr/>
        </p:nvGrpSpPr>
        <p:grpSpPr bwMode="auto">
          <a:xfrm>
            <a:off x="692150" y="2211388"/>
            <a:ext cx="7721600" cy="2549525"/>
            <a:chOff x="436" y="1213"/>
            <a:chExt cx="4864" cy="1606"/>
          </a:xfrm>
        </p:grpSpPr>
        <p:sp>
          <p:nvSpPr>
            <p:cNvPr id="90118" name="Rectangle 6"/>
            <p:cNvSpPr>
              <a:spLocks noChangeArrowheads="1"/>
            </p:cNvSpPr>
            <p:nvPr/>
          </p:nvSpPr>
          <p:spPr bwMode="auto">
            <a:xfrm>
              <a:off x="436" y="2182"/>
              <a:ext cx="4864" cy="633"/>
            </a:xfrm>
            <a:prstGeom prst="rect">
              <a:avLst/>
            </a:prstGeom>
            <a:solidFill>
              <a:schemeClr val="folHlink"/>
            </a:solidFill>
            <a:ln w="11113">
              <a:solidFill>
                <a:srgbClr val="000000"/>
              </a:solidFill>
              <a:miter lim="800000"/>
              <a:headEnd/>
              <a:tailEnd/>
            </a:ln>
          </p:spPr>
          <p:txBody>
            <a:bodyPr/>
            <a:lstStyle/>
            <a:p>
              <a:endParaRPr lang="en-US"/>
            </a:p>
          </p:txBody>
        </p:sp>
        <p:sp>
          <p:nvSpPr>
            <p:cNvPr id="90119" name="Rectangle 7"/>
            <p:cNvSpPr>
              <a:spLocks noChangeArrowheads="1"/>
            </p:cNvSpPr>
            <p:nvPr/>
          </p:nvSpPr>
          <p:spPr bwMode="auto">
            <a:xfrm>
              <a:off x="3090" y="2189"/>
              <a:ext cx="1158" cy="628"/>
            </a:xfrm>
            <a:prstGeom prst="rect">
              <a:avLst/>
            </a:prstGeom>
            <a:solidFill>
              <a:schemeClr val="accent2"/>
            </a:solidFill>
            <a:ln w="12700" algn="ctr">
              <a:noFill/>
              <a:miter lim="800000"/>
              <a:headEnd/>
              <a:tailEnd/>
            </a:ln>
          </p:spPr>
          <p:txBody>
            <a:bodyPr anchor="ctr">
              <a:spAutoFit/>
            </a:bodyPr>
            <a:lstStyle/>
            <a:p>
              <a:endParaRPr lang="en-US"/>
            </a:p>
          </p:txBody>
        </p:sp>
        <p:sp>
          <p:nvSpPr>
            <p:cNvPr id="90120" name="Rectangle 8"/>
            <p:cNvSpPr>
              <a:spLocks noChangeArrowheads="1"/>
            </p:cNvSpPr>
            <p:nvPr/>
          </p:nvSpPr>
          <p:spPr bwMode="auto">
            <a:xfrm>
              <a:off x="445" y="2189"/>
              <a:ext cx="807" cy="628"/>
            </a:xfrm>
            <a:prstGeom prst="rect">
              <a:avLst/>
            </a:prstGeom>
            <a:solidFill>
              <a:schemeClr val="hlink"/>
            </a:solidFill>
            <a:ln w="12700" algn="ctr">
              <a:noFill/>
              <a:miter lim="800000"/>
              <a:headEnd/>
              <a:tailEnd/>
            </a:ln>
          </p:spPr>
          <p:txBody>
            <a:bodyPr anchor="ctr">
              <a:spAutoFit/>
            </a:bodyPr>
            <a:lstStyle/>
            <a:p>
              <a:endParaRPr lang="en-US"/>
            </a:p>
          </p:txBody>
        </p:sp>
        <p:sp>
          <p:nvSpPr>
            <p:cNvPr id="90121" name="Rectangle 9"/>
            <p:cNvSpPr>
              <a:spLocks noChangeArrowheads="1"/>
            </p:cNvSpPr>
            <p:nvPr/>
          </p:nvSpPr>
          <p:spPr bwMode="auto">
            <a:xfrm>
              <a:off x="1262" y="2195"/>
              <a:ext cx="866" cy="621"/>
            </a:xfrm>
            <a:prstGeom prst="rect">
              <a:avLst/>
            </a:prstGeom>
            <a:solidFill>
              <a:srgbClr val="FF9900"/>
            </a:solidFill>
            <a:ln w="12700" algn="ctr">
              <a:noFill/>
              <a:miter lim="800000"/>
              <a:headEnd/>
              <a:tailEnd/>
            </a:ln>
          </p:spPr>
          <p:txBody>
            <a:bodyPr anchor="ctr">
              <a:spAutoFit/>
            </a:bodyPr>
            <a:lstStyle/>
            <a:p>
              <a:endParaRPr lang="en-US"/>
            </a:p>
          </p:txBody>
        </p:sp>
        <p:sp>
          <p:nvSpPr>
            <p:cNvPr id="90122" name="Rectangle 10"/>
            <p:cNvSpPr>
              <a:spLocks noChangeArrowheads="1"/>
            </p:cNvSpPr>
            <p:nvPr/>
          </p:nvSpPr>
          <p:spPr bwMode="auto">
            <a:xfrm>
              <a:off x="2135" y="2195"/>
              <a:ext cx="942" cy="620"/>
            </a:xfrm>
            <a:prstGeom prst="rect">
              <a:avLst/>
            </a:prstGeom>
            <a:solidFill>
              <a:schemeClr val="accent1"/>
            </a:solidFill>
            <a:ln w="12700" algn="ctr">
              <a:noFill/>
              <a:miter lim="800000"/>
              <a:headEnd/>
              <a:tailEnd/>
            </a:ln>
          </p:spPr>
          <p:txBody>
            <a:bodyPr anchor="ctr">
              <a:spAutoFit/>
            </a:bodyPr>
            <a:lstStyle/>
            <a:p>
              <a:endParaRPr lang="en-US"/>
            </a:p>
          </p:txBody>
        </p:sp>
        <p:sp>
          <p:nvSpPr>
            <p:cNvPr id="90123" name="Rectangle 11"/>
            <p:cNvSpPr>
              <a:spLocks noChangeArrowheads="1"/>
            </p:cNvSpPr>
            <p:nvPr/>
          </p:nvSpPr>
          <p:spPr bwMode="auto">
            <a:xfrm>
              <a:off x="436" y="1217"/>
              <a:ext cx="2971" cy="633"/>
            </a:xfrm>
            <a:prstGeom prst="rect">
              <a:avLst/>
            </a:prstGeom>
            <a:solidFill>
              <a:schemeClr val="folHlink"/>
            </a:solidFill>
            <a:ln w="11113">
              <a:solidFill>
                <a:srgbClr val="000000"/>
              </a:solidFill>
              <a:miter lim="800000"/>
              <a:headEnd/>
              <a:tailEnd/>
            </a:ln>
          </p:spPr>
          <p:txBody>
            <a:bodyPr/>
            <a:lstStyle/>
            <a:p>
              <a:endParaRPr lang="en-US"/>
            </a:p>
          </p:txBody>
        </p:sp>
        <p:sp>
          <p:nvSpPr>
            <p:cNvPr id="90124" name="Rectangle 12"/>
            <p:cNvSpPr>
              <a:spLocks noChangeArrowheads="1"/>
            </p:cNvSpPr>
            <p:nvPr/>
          </p:nvSpPr>
          <p:spPr bwMode="auto">
            <a:xfrm>
              <a:off x="444" y="1225"/>
              <a:ext cx="807" cy="628"/>
            </a:xfrm>
            <a:prstGeom prst="rect">
              <a:avLst/>
            </a:prstGeom>
            <a:solidFill>
              <a:schemeClr val="accent2"/>
            </a:solidFill>
            <a:ln w="12700" algn="ctr">
              <a:noFill/>
              <a:miter lim="800000"/>
              <a:headEnd/>
              <a:tailEnd/>
            </a:ln>
          </p:spPr>
          <p:txBody>
            <a:bodyPr anchor="ctr">
              <a:spAutoFit/>
            </a:bodyPr>
            <a:lstStyle/>
            <a:p>
              <a:endParaRPr lang="en-US"/>
            </a:p>
          </p:txBody>
        </p:sp>
        <p:sp>
          <p:nvSpPr>
            <p:cNvPr id="90125" name="Rectangle 13"/>
            <p:cNvSpPr>
              <a:spLocks noChangeArrowheads="1"/>
            </p:cNvSpPr>
            <p:nvPr/>
          </p:nvSpPr>
          <p:spPr bwMode="auto">
            <a:xfrm>
              <a:off x="526" y="1316"/>
              <a:ext cx="60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Basic header</a:t>
              </a:r>
              <a:endParaRPr lang="en-US">
                <a:latin typeface="Arial" charset="0"/>
              </a:endParaRPr>
            </a:p>
          </p:txBody>
        </p:sp>
        <p:sp>
          <p:nvSpPr>
            <p:cNvPr id="90126" name="Rectangle 14"/>
            <p:cNvSpPr>
              <a:spLocks noChangeArrowheads="1"/>
            </p:cNvSpPr>
            <p:nvPr/>
          </p:nvSpPr>
          <p:spPr bwMode="auto">
            <a:xfrm>
              <a:off x="526" y="1461"/>
              <a:ext cx="65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Next header =</a:t>
              </a:r>
              <a:endParaRPr lang="en-US">
                <a:latin typeface="Arial" charset="0"/>
              </a:endParaRPr>
            </a:p>
          </p:txBody>
        </p:sp>
        <p:sp>
          <p:nvSpPr>
            <p:cNvPr id="90127" name="Rectangle 15"/>
            <p:cNvSpPr>
              <a:spLocks noChangeArrowheads="1"/>
            </p:cNvSpPr>
            <p:nvPr/>
          </p:nvSpPr>
          <p:spPr bwMode="auto">
            <a:xfrm>
              <a:off x="526" y="1607"/>
              <a:ext cx="20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TCP</a:t>
              </a:r>
              <a:endParaRPr lang="en-US">
                <a:latin typeface="Arial" charset="0"/>
              </a:endParaRPr>
            </a:p>
          </p:txBody>
        </p:sp>
        <p:sp>
          <p:nvSpPr>
            <p:cNvPr id="90128" name="Rectangle 16"/>
            <p:cNvSpPr>
              <a:spLocks noChangeArrowheads="1"/>
            </p:cNvSpPr>
            <p:nvPr/>
          </p:nvSpPr>
          <p:spPr bwMode="auto">
            <a:xfrm>
              <a:off x="1879" y="1461"/>
              <a:ext cx="637"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TCP segment</a:t>
              </a:r>
              <a:endParaRPr lang="en-US">
                <a:latin typeface="Arial" charset="0"/>
              </a:endParaRPr>
            </a:p>
          </p:txBody>
        </p:sp>
        <p:sp>
          <p:nvSpPr>
            <p:cNvPr id="90129" name="Rectangle 17"/>
            <p:cNvSpPr>
              <a:spLocks noChangeArrowheads="1"/>
            </p:cNvSpPr>
            <p:nvPr/>
          </p:nvSpPr>
          <p:spPr bwMode="auto">
            <a:xfrm>
              <a:off x="526" y="2281"/>
              <a:ext cx="60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Basic header</a:t>
              </a:r>
              <a:endParaRPr lang="en-US">
                <a:latin typeface="Arial" charset="0"/>
              </a:endParaRPr>
            </a:p>
          </p:txBody>
        </p:sp>
        <p:sp>
          <p:nvSpPr>
            <p:cNvPr id="90130" name="Rectangle 18"/>
            <p:cNvSpPr>
              <a:spLocks noChangeArrowheads="1"/>
            </p:cNvSpPr>
            <p:nvPr/>
          </p:nvSpPr>
          <p:spPr bwMode="auto">
            <a:xfrm>
              <a:off x="526" y="2427"/>
              <a:ext cx="65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Next header =</a:t>
              </a:r>
              <a:endParaRPr lang="en-US">
                <a:latin typeface="Arial" charset="0"/>
              </a:endParaRPr>
            </a:p>
          </p:txBody>
        </p:sp>
        <p:sp>
          <p:nvSpPr>
            <p:cNvPr id="90131" name="Rectangle 19"/>
            <p:cNvSpPr>
              <a:spLocks noChangeArrowheads="1"/>
            </p:cNvSpPr>
            <p:nvPr/>
          </p:nvSpPr>
          <p:spPr bwMode="auto">
            <a:xfrm>
              <a:off x="526" y="2573"/>
              <a:ext cx="319"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routing</a:t>
              </a:r>
              <a:endParaRPr lang="en-US">
                <a:latin typeface="Arial" charset="0"/>
              </a:endParaRPr>
            </a:p>
          </p:txBody>
        </p:sp>
        <p:sp>
          <p:nvSpPr>
            <p:cNvPr id="90132" name="Rectangle 20"/>
            <p:cNvSpPr>
              <a:spLocks noChangeArrowheads="1"/>
            </p:cNvSpPr>
            <p:nvPr/>
          </p:nvSpPr>
          <p:spPr bwMode="auto">
            <a:xfrm>
              <a:off x="1386" y="2281"/>
              <a:ext cx="713"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Routing header</a:t>
              </a:r>
              <a:endParaRPr lang="en-US">
                <a:latin typeface="Arial" charset="0"/>
              </a:endParaRPr>
            </a:p>
          </p:txBody>
        </p:sp>
        <p:sp>
          <p:nvSpPr>
            <p:cNvPr id="90133" name="Rectangle 21"/>
            <p:cNvSpPr>
              <a:spLocks noChangeArrowheads="1"/>
            </p:cNvSpPr>
            <p:nvPr/>
          </p:nvSpPr>
          <p:spPr bwMode="auto">
            <a:xfrm>
              <a:off x="1386" y="2427"/>
              <a:ext cx="65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Next header =</a:t>
              </a:r>
              <a:endParaRPr lang="en-US">
                <a:latin typeface="Arial" charset="0"/>
              </a:endParaRPr>
            </a:p>
          </p:txBody>
        </p:sp>
        <p:sp>
          <p:nvSpPr>
            <p:cNvPr id="90134" name="Rectangle 22"/>
            <p:cNvSpPr>
              <a:spLocks noChangeArrowheads="1"/>
            </p:cNvSpPr>
            <p:nvPr/>
          </p:nvSpPr>
          <p:spPr bwMode="auto">
            <a:xfrm>
              <a:off x="1386" y="2573"/>
              <a:ext cx="412"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fragment</a:t>
              </a:r>
              <a:endParaRPr lang="en-US">
                <a:latin typeface="Arial" charset="0"/>
              </a:endParaRPr>
            </a:p>
          </p:txBody>
        </p:sp>
        <p:sp>
          <p:nvSpPr>
            <p:cNvPr id="90135" name="Rectangle 23"/>
            <p:cNvSpPr>
              <a:spLocks noChangeArrowheads="1"/>
            </p:cNvSpPr>
            <p:nvPr/>
          </p:nvSpPr>
          <p:spPr bwMode="auto">
            <a:xfrm>
              <a:off x="2256" y="2281"/>
              <a:ext cx="801"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Fragment header</a:t>
              </a:r>
              <a:endParaRPr lang="en-US">
                <a:latin typeface="Arial" charset="0"/>
              </a:endParaRPr>
            </a:p>
          </p:txBody>
        </p:sp>
        <p:sp>
          <p:nvSpPr>
            <p:cNvPr id="90136" name="Rectangle 24"/>
            <p:cNvSpPr>
              <a:spLocks noChangeArrowheads="1"/>
            </p:cNvSpPr>
            <p:nvPr/>
          </p:nvSpPr>
          <p:spPr bwMode="auto">
            <a:xfrm>
              <a:off x="2256" y="2427"/>
              <a:ext cx="65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Next header =</a:t>
              </a:r>
              <a:endParaRPr lang="en-US">
                <a:latin typeface="Arial" charset="0"/>
              </a:endParaRPr>
            </a:p>
          </p:txBody>
        </p:sp>
        <p:sp>
          <p:nvSpPr>
            <p:cNvPr id="90137" name="Rectangle 25"/>
            <p:cNvSpPr>
              <a:spLocks noChangeArrowheads="1"/>
            </p:cNvSpPr>
            <p:nvPr/>
          </p:nvSpPr>
          <p:spPr bwMode="auto">
            <a:xfrm>
              <a:off x="2256" y="2573"/>
              <a:ext cx="649"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authentication</a:t>
              </a:r>
              <a:endParaRPr lang="en-US">
                <a:latin typeface="Arial" charset="0"/>
              </a:endParaRPr>
            </a:p>
          </p:txBody>
        </p:sp>
        <p:sp>
          <p:nvSpPr>
            <p:cNvPr id="90138" name="Rectangle 26"/>
            <p:cNvSpPr>
              <a:spLocks noChangeArrowheads="1"/>
            </p:cNvSpPr>
            <p:nvPr/>
          </p:nvSpPr>
          <p:spPr bwMode="auto">
            <a:xfrm>
              <a:off x="4498" y="2427"/>
              <a:ext cx="637"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TCP segment</a:t>
              </a:r>
              <a:endParaRPr lang="en-US">
                <a:latin typeface="Arial" charset="0"/>
              </a:endParaRPr>
            </a:p>
          </p:txBody>
        </p:sp>
        <p:sp>
          <p:nvSpPr>
            <p:cNvPr id="90139" name="Rectangle 27"/>
            <p:cNvSpPr>
              <a:spLocks noChangeArrowheads="1"/>
            </p:cNvSpPr>
            <p:nvPr/>
          </p:nvSpPr>
          <p:spPr bwMode="auto">
            <a:xfrm>
              <a:off x="3185" y="2281"/>
              <a:ext cx="1014"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Authentication header</a:t>
              </a:r>
              <a:endParaRPr lang="en-US">
                <a:latin typeface="Arial" charset="0"/>
              </a:endParaRPr>
            </a:p>
          </p:txBody>
        </p:sp>
        <p:sp>
          <p:nvSpPr>
            <p:cNvPr id="90140" name="Rectangle 28"/>
            <p:cNvSpPr>
              <a:spLocks noChangeArrowheads="1"/>
            </p:cNvSpPr>
            <p:nvPr/>
          </p:nvSpPr>
          <p:spPr bwMode="auto">
            <a:xfrm>
              <a:off x="3185" y="2427"/>
              <a:ext cx="65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Next header =</a:t>
              </a:r>
              <a:endParaRPr lang="en-US">
                <a:latin typeface="Arial" charset="0"/>
              </a:endParaRPr>
            </a:p>
          </p:txBody>
        </p:sp>
        <p:sp>
          <p:nvSpPr>
            <p:cNvPr id="90141" name="Rectangle 29"/>
            <p:cNvSpPr>
              <a:spLocks noChangeArrowheads="1"/>
            </p:cNvSpPr>
            <p:nvPr/>
          </p:nvSpPr>
          <p:spPr bwMode="auto">
            <a:xfrm>
              <a:off x="3185" y="2573"/>
              <a:ext cx="208" cy="125"/>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Arial" charset="0"/>
                </a:rPr>
                <a:t>TCP</a:t>
              </a:r>
              <a:endParaRPr lang="en-US">
                <a:latin typeface="Arial" charset="0"/>
              </a:endParaRPr>
            </a:p>
          </p:txBody>
        </p:sp>
        <p:sp>
          <p:nvSpPr>
            <p:cNvPr id="90142" name="Line 30"/>
            <p:cNvSpPr>
              <a:spLocks noChangeShapeType="1"/>
            </p:cNvSpPr>
            <p:nvPr/>
          </p:nvSpPr>
          <p:spPr bwMode="auto">
            <a:xfrm flipH="1">
              <a:off x="1249" y="1213"/>
              <a:ext cx="7" cy="641"/>
            </a:xfrm>
            <a:prstGeom prst="line">
              <a:avLst/>
            </a:prstGeom>
            <a:noFill/>
            <a:ln w="11113">
              <a:solidFill>
                <a:srgbClr val="000000"/>
              </a:solidFill>
              <a:round/>
              <a:headEnd/>
              <a:tailEnd/>
            </a:ln>
          </p:spPr>
          <p:txBody>
            <a:bodyPr/>
            <a:lstStyle/>
            <a:p>
              <a:endParaRPr lang="en-US"/>
            </a:p>
          </p:txBody>
        </p:sp>
        <p:sp>
          <p:nvSpPr>
            <p:cNvPr id="90143" name="Line 31"/>
            <p:cNvSpPr>
              <a:spLocks noChangeShapeType="1"/>
            </p:cNvSpPr>
            <p:nvPr/>
          </p:nvSpPr>
          <p:spPr bwMode="auto">
            <a:xfrm flipH="1">
              <a:off x="1249" y="2179"/>
              <a:ext cx="7" cy="640"/>
            </a:xfrm>
            <a:prstGeom prst="line">
              <a:avLst/>
            </a:prstGeom>
            <a:noFill/>
            <a:ln w="11113">
              <a:solidFill>
                <a:srgbClr val="000000"/>
              </a:solidFill>
              <a:round/>
              <a:headEnd/>
              <a:tailEnd/>
            </a:ln>
          </p:spPr>
          <p:txBody>
            <a:bodyPr/>
            <a:lstStyle/>
            <a:p>
              <a:endParaRPr lang="en-US"/>
            </a:p>
          </p:txBody>
        </p:sp>
        <p:sp>
          <p:nvSpPr>
            <p:cNvPr id="90144" name="Line 32"/>
            <p:cNvSpPr>
              <a:spLocks noChangeShapeType="1"/>
            </p:cNvSpPr>
            <p:nvPr/>
          </p:nvSpPr>
          <p:spPr bwMode="auto">
            <a:xfrm>
              <a:off x="2126" y="2179"/>
              <a:ext cx="1" cy="640"/>
            </a:xfrm>
            <a:prstGeom prst="line">
              <a:avLst/>
            </a:prstGeom>
            <a:noFill/>
            <a:ln w="11113">
              <a:solidFill>
                <a:srgbClr val="000000"/>
              </a:solidFill>
              <a:round/>
              <a:headEnd/>
              <a:tailEnd/>
            </a:ln>
          </p:spPr>
          <p:txBody>
            <a:bodyPr/>
            <a:lstStyle/>
            <a:p>
              <a:endParaRPr lang="en-US"/>
            </a:p>
          </p:txBody>
        </p:sp>
        <p:sp>
          <p:nvSpPr>
            <p:cNvPr id="90145" name="Line 33"/>
            <p:cNvSpPr>
              <a:spLocks noChangeShapeType="1"/>
            </p:cNvSpPr>
            <p:nvPr/>
          </p:nvSpPr>
          <p:spPr bwMode="auto">
            <a:xfrm>
              <a:off x="3079" y="2179"/>
              <a:ext cx="1" cy="640"/>
            </a:xfrm>
            <a:prstGeom prst="line">
              <a:avLst/>
            </a:prstGeom>
            <a:noFill/>
            <a:ln w="11113">
              <a:solidFill>
                <a:srgbClr val="000000"/>
              </a:solidFill>
              <a:round/>
              <a:headEnd/>
              <a:tailEnd/>
            </a:ln>
          </p:spPr>
          <p:txBody>
            <a:bodyPr/>
            <a:lstStyle/>
            <a:p>
              <a:endParaRPr lang="en-US"/>
            </a:p>
          </p:txBody>
        </p:sp>
        <p:sp>
          <p:nvSpPr>
            <p:cNvPr id="90146" name="Line 34"/>
            <p:cNvSpPr>
              <a:spLocks noChangeShapeType="1"/>
            </p:cNvSpPr>
            <p:nvPr/>
          </p:nvSpPr>
          <p:spPr bwMode="auto">
            <a:xfrm>
              <a:off x="4244" y="2179"/>
              <a:ext cx="1" cy="640"/>
            </a:xfrm>
            <a:prstGeom prst="line">
              <a:avLst/>
            </a:prstGeom>
            <a:noFill/>
            <a:ln w="11113">
              <a:solidFill>
                <a:srgbClr val="000000"/>
              </a:solidFill>
              <a:round/>
              <a:headEnd/>
              <a:tailEnd/>
            </a:ln>
          </p:spPr>
          <p:txBody>
            <a:bodyPr/>
            <a:lstStyle/>
            <a:p>
              <a:endParaRPr lang="en-US"/>
            </a:p>
          </p:txBody>
        </p:sp>
        <p:sp>
          <p:nvSpPr>
            <p:cNvPr id="90147" name="Arc 35"/>
            <p:cNvSpPr>
              <a:spLocks/>
            </p:cNvSpPr>
            <p:nvPr/>
          </p:nvSpPr>
          <p:spPr bwMode="auto">
            <a:xfrm>
              <a:off x="785" y="1580"/>
              <a:ext cx="562" cy="89"/>
            </a:xfrm>
            <a:custGeom>
              <a:avLst/>
              <a:gdLst>
                <a:gd name="T0" fmla="*/ 0 w 21151"/>
                <a:gd name="T1" fmla="*/ 0 h 21600"/>
                <a:gd name="T2" fmla="*/ 0 w 21151"/>
                <a:gd name="T3" fmla="*/ 0 h 21600"/>
                <a:gd name="T4" fmla="*/ 0 w 21151"/>
                <a:gd name="T5" fmla="*/ 0 h 21600"/>
                <a:gd name="T6" fmla="*/ 0 60000 65536"/>
                <a:gd name="T7" fmla="*/ 0 60000 65536"/>
                <a:gd name="T8" fmla="*/ 0 60000 65536"/>
                <a:gd name="T9" fmla="*/ 0 w 21151"/>
                <a:gd name="T10" fmla="*/ 0 h 21600"/>
                <a:gd name="T11" fmla="*/ 21151 w 21151"/>
                <a:gd name="T12" fmla="*/ 21600 h 21600"/>
              </a:gdLst>
              <a:ahLst/>
              <a:cxnLst>
                <a:cxn ang="T6">
                  <a:pos x="T0" y="T1"/>
                </a:cxn>
                <a:cxn ang="T7">
                  <a:pos x="T2" y="T3"/>
                </a:cxn>
                <a:cxn ang="T8">
                  <a:pos x="T4" y="T5"/>
                </a:cxn>
              </a:cxnLst>
              <a:rect l="T9" t="T10" r="T11" b="T12"/>
              <a:pathLst>
                <a:path w="21151" h="21600" fill="none" extrusionOk="0">
                  <a:moveTo>
                    <a:pt x="21150" y="4565"/>
                  </a:moveTo>
                  <a:cubicBezTo>
                    <a:pt x="19001" y="14505"/>
                    <a:pt x="10208" y="21599"/>
                    <a:pt x="39" y="21600"/>
                  </a:cubicBezTo>
                  <a:cubicBezTo>
                    <a:pt x="26" y="21600"/>
                    <a:pt x="13" y="21599"/>
                    <a:pt x="0" y="21599"/>
                  </a:cubicBezTo>
                </a:path>
                <a:path w="21151" h="21600" stroke="0" extrusionOk="0">
                  <a:moveTo>
                    <a:pt x="21150" y="4565"/>
                  </a:moveTo>
                  <a:cubicBezTo>
                    <a:pt x="19001" y="14505"/>
                    <a:pt x="10208" y="21599"/>
                    <a:pt x="39" y="21600"/>
                  </a:cubicBezTo>
                  <a:cubicBezTo>
                    <a:pt x="26" y="21600"/>
                    <a:pt x="13" y="21599"/>
                    <a:pt x="0" y="21599"/>
                  </a:cubicBezTo>
                  <a:lnTo>
                    <a:pt x="39" y="0"/>
                  </a:lnTo>
                  <a:close/>
                </a:path>
              </a:pathLst>
            </a:custGeom>
            <a:noFill/>
            <a:ln w="11113">
              <a:solidFill>
                <a:srgbClr val="000000"/>
              </a:solidFill>
              <a:round/>
              <a:headEnd/>
              <a:tailEnd/>
            </a:ln>
          </p:spPr>
          <p:txBody>
            <a:bodyPr/>
            <a:lstStyle/>
            <a:p>
              <a:endParaRPr lang="en-US"/>
            </a:p>
          </p:txBody>
        </p:sp>
        <p:sp>
          <p:nvSpPr>
            <p:cNvPr id="90148" name="Freeform 36"/>
            <p:cNvSpPr>
              <a:spLocks/>
            </p:cNvSpPr>
            <p:nvPr/>
          </p:nvSpPr>
          <p:spPr bwMode="auto">
            <a:xfrm>
              <a:off x="1294" y="1577"/>
              <a:ext cx="65" cy="53"/>
            </a:xfrm>
            <a:custGeom>
              <a:avLst/>
              <a:gdLst>
                <a:gd name="T0" fmla="*/ 11 w 121"/>
                <a:gd name="T1" fmla="*/ 32 h 89"/>
                <a:gd name="T2" fmla="*/ 10 w 121"/>
                <a:gd name="T3" fmla="*/ 14 h 89"/>
                <a:gd name="T4" fmla="*/ 0 w 121"/>
                <a:gd name="T5" fmla="*/ 0 h 89"/>
                <a:gd name="T6" fmla="*/ 35 w 121"/>
                <a:gd name="T7" fmla="*/ 1 h 89"/>
                <a:gd name="T8" fmla="*/ 11 w 121"/>
                <a:gd name="T9" fmla="*/ 32 h 89"/>
                <a:gd name="T10" fmla="*/ 0 60000 65536"/>
                <a:gd name="T11" fmla="*/ 0 60000 65536"/>
                <a:gd name="T12" fmla="*/ 0 60000 65536"/>
                <a:gd name="T13" fmla="*/ 0 60000 65536"/>
                <a:gd name="T14" fmla="*/ 0 60000 65536"/>
                <a:gd name="T15" fmla="*/ 0 w 121"/>
                <a:gd name="T16" fmla="*/ 0 h 89"/>
                <a:gd name="T17" fmla="*/ 121 w 121"/>
                <a:gd name="T18" fmla="*/ 89 h 89"/>
              </a:gdLst>
              <a:ahLst/>
              <a:cxnLst>
                <a:cxn ang="T10">
                  <a:pos x="T0" y="T1"/>
                </a:cxn>
                <a:cxn ang="T11">
                  <a:pos x="T2" y="T3"/>
                </a:cxn>
                <a:cxn ang="T12">
                  <a:pos x="T4" y="T5"/>
                </a:cxn>
                <a:cxn ang="T13">
                  <a:pos x="T6" y="T7"/>
                </a:cxn>
                <a:cxn ang="T14">
                  <a:pos x="T8" y="T9"/>
                </a:cxn>
              </a:cxnLst>
              <a:rect l="T15" t="T16" r="T17" b="T18"/>
              <a:pathLst>
                <a:path w="121" h="89">
                  <a:moveTo>
                    <a:pt x="37" y="89"/>
                  </a:moveTo>
                  <a:lnTo>
                    <a:pt x="34" y="39"/>
                  </a:lnTo>
                  <a:lnTo>
                    <a:pt x="0" y="0"/>
                  </a:lnTo>
                  <a:lnTo>
                    <a:pt x="121" y="2"/>
                  </a:lnTo>
                  <a:lnTo>
                    <a:pt x="37" y="89"/>
                  </a:lnTo>
                  <a:close/>
                </a:path>
              </a:pathLst>
            </a:custGeom>
            <a:solidFill>
              <a:srgbClr val="000000"/>
            </a:solidFill>
            <a:ln w="9525">
              <a:noFill/>
              <a:round/>
              <a:headEnd/>
              <a:tailEnd/>
            </a:ln>
          </p:spPr>
          <p:txBody>
            <a:bodyPr/>
            <a:lstStyle/>
            <a:p>
              <a:endParaRPr lang="en-US"/>
            </a:p>
          </p:txBody>
        </p:sp>
        <p:sp>
          <p:nvSpPr>
            <p:cNvPr id="90149" name="Arc 37"/>
            <p:cNvSpPr>
              <a:spLocks/>
            </p:cNvSpPr>
            <p:nvPr/>
          </p:nvSpPr>
          <p:spPr bwMode="auto">
            <a:xfrm>
              <a:off x="939" y="2375"/>
              <a:ext cx="369" cy="285"/>
            </a:xfrm>
            <a:custGeom>
              <a:avLst/>
              <a:gdLst>
                <a:gd name="T0" fmla="*/ 0 w 21353"/>
                <a:gd name="T1" fmla="*/ 0 h 21600"/>
                <a:gd name="T2" fmla="*/ 0 w 21353"/>
                <a:gd name="T3" fmla="*/ 0 h 21600"/>
                <a:gd name="T4" fmla="*/ 0 w 21353"/>
                <a:gd name="T5" fmla="*/ 0 h 21600"/>
                <a:gd name="T6" fmla="*/ 0 60000 65536"/>
                <a:gd name="T7" fmla="*/ 0 60000 65536"/>
                <a:gd name="T8" fmla="*/ 0 60000 65536"/>
                <a:gd name="T9" fmla="*/ 0 w 21353"/>
                <a:gd name="T10" fmla="*/ 0 h 21600"/>
                <a:gd name="T11" fmla="*/ 21353 w 21353"/>
                <a:gd name="T12" fmla="*/ 21600 h 21600"/>
              </a:gdLst>
              <a:ahLst/>
              <a:cxnLst>
                <a:cxn ang="T6">
                  <a:pos x="T0" y="T1"/>
                </a:cxn>
                <a:cxn ang="T7">
                  <a:pos x="T2" y="T3"/>
                </a:cxn>
                <a:cxn ang="T8">
                  <a:pos x="T4" y="T5"/>
                </a:cxn>
              </a:cxnLst>
              <a:rect l="T9" t="T10" r="T11" b="T12"/>
              <a:pathLst>
                <a:path w="21353" h="21600" fill="none" extrusionOk="0">
                  <a:moveTo>
                    <a:pt x="21352" y="3630"/>
                  </a:moveTo>
                  <a:cubicBezTo>
                    <a:pt x="19582" y="14009"/>
                    <a:pt x="10588" y="21599"/>
                    <a:pt x="60" y="21600"/>
                  </a:cubicBezTo>
                  <a:cubicBezTo>
                    <a:pt x="40" y="21600"/>
                    <a:pt x="20" y="21599"/>
                    <a:pt x="0" y="21599"/>
                  </a:cubicBezTo>
                </a:path>
                <a:path w="21353" h="21600" stroke="0" extrusionOk="0">
                  <a:moveTo>
                    <a:pt x="21352" y="3630"/>
                  </a:moveTo>
                  <a:cubicBezTo>
                    <a:pt x="19582" y="14009"/>
                    <a:pt x="10588" y="21599"/>
                    <a:pt x="60" y="21600"/>
                  </a:cubicBezTo>
                  <a:cubicBezTo>
                    <a:pt x="40" y="21600"/>
                    <a:pt x="20" y="21599"/>
                    <a:pt x="0" y="21599"/>
                  </a:cubicBezTo>
                  <a:lnTo>
                    <a:pt x="60" y="0"/>
                  </a:lnTo>
                  <a:close/>
                </a:path>
              </a:pathLst>
            </a:custGeom>
            <a:noFill/>
            <a:ln w="11113">
              <a:solidFill>
                <a:srgbClr val="000000"/>
              </a:solidFill>
              <a:round/>
              <a:headEnd/>
              <a:tailEnd/>
            </a:ln>
          </p:spPr>
          <p:txBody>
            <a:bodyPr/>
            <a:lstStyle/>
            <a:p>
              <a:endParaRPr lang="en-US"/>
            </a:p>
          </p:txBody>
        </p:sp>
        <p:sp>
          <p:nvSpPr>
            <p:cNvPr id="90150" name="Freeform 38"/>
            <p:cNvSpPr>
              <a:spLocks/>
            </p:cNvSpPr>
            <p:nvPr/>
          </p:nvSpPr>
          <p:spPr bwMode="auto">
            <a:xfrm>
              <a:off x="1275" y="2374"/>
              <a:ext cx="52" cy="69"/>
            </a:xfrm>
            <a:custGeom>
              <a:avLst/>
              <a:gdLst>
                <a:gd name="T0" fmla="*/ 28 w 97"/>
                <a:gd name="T1" fmla="*/ 40 h 118"/>
                <a:gd name="T2" fmla="*/ 14 w 97"/>
                <a:gd name="T3" fmla="*/ 32 h 118"/>
                <a:gd name="T4" fmla="*/ 0 w 97"/>
                <a:gd name="T5" fmla="*/ 35 h 118"/>
                <a:gd name="T6" fmla="*/ 19 w 97"/>
                <a:gd name="T7" fmla="*/ 0 h 118"/>
                <a:gd name="T8" fmla="*/ 28 w 97"/>
                <a:gd name="T9" fmla="*/ 40 h 118"/>
                <a:gd name="T10" fmla="*/ 0 60000 65536"/>
                <a:gd name="T11" fmla="*/ 0 60000 65536"/>
                <a:gd name="T12" fmla="*/ 0 60000 65536"/>
                <a:gd name="T13" fmla="*/ 0 60000 65536"/>
                <a:gd name="T14" fmla="*/ 0 60000 65536"/>
                <a:gd name="T15" fmla="*/ 0 w 97"/>
                <a:gd name="T16" fmla="*/ 0 h 118"/>
                <a:gd name="T17" fmla="*/ 97 w 97"/>
                <a:gd name="T18" fmla="*/ 118 h 118"/>
              </a:gdLst>
              <a:ahLst/>
              <a:cxnLst>
                <a:cxn ang="T10">
                  <a:pos x="T0" y="T1"/>
                </a:cxn>
                <a:cxn ang="T11">
                  <a:pos x="T2" y="T3"/>
                </a:cxn>
                <a:cxn ang="T12">
                  <a:pos x="T4" y="T5"/>
                </a:cxn>
                <a:cxn ang="T13">
                  <a:pos x="T6" y="T7"/>
                </a:cxn>
                <a:cxn ang="T14">
                  <a:pos x="T8" y="T9"/>
                </a:cxn>
              </a:cxnLst>
              <a:rect l="T15" t="T16" r="T17" b="T18"/>
              <a:pathLst>
                <a:path w="97" h="118">
                  <a:moveTo>
                    <a:pt x="97" y="118"/>
                  </a:moveTo>
                  <a:lnTo>
                    <a:pt x="50" y="94"/>
                  </a:lnTo>
                  <a:lnTo>
                    <a:pt x="0" y="103"/>
                  </a:lnTo>
                  <a:lnTo>
                    <a:pt x="67" y="0"/>
                  </a:lnTo>
                  <a:lnTo>
                    <a:pt x="97" y="118"/>
                  </a:lnTo>
                  <a:close/>
                </a:path>
              </a:pathLst>
            </a:custGeom>
            <a:solidFill>
              <a:srgbClr val="000000"/>
            </a:solidFill>
            <a:ln w="9525">
              <a:noFill/>
              <a:round/>
              <a:headEnd/>
              <a:tailEnd/>
            </a:ln>
          </p:spPr>
          <p:txBody>
            <a:bodyPr/>
            <a:lstStyle/>
            <a:p>
              <a:endParaRPr lang="en-US"/>
            </a:p>
          </p:txBody>
        </p:sp>
        <p:sp>
          <p:nvSpPr>
            <p:cNvPr id="90151" name="Arc 39"/>
            <p:cNvSpPr>
              <a:spLocks/>
            </p:cNvSpPr>
            <p:nvPr/>
          </p:nvSpPr>
          <p:spPr bwMode="auto">
            <a:xfrm>
              <a:off x="1844" y="2349"/>
              <a:ext cx="358" cy="298"/>
            </a:xfrm>
            <a:custGeom>
              <a:avLst/>
              <a:gdLst>
                <a:gd name="T0" fmla="*/ 0 w 21322"/>
                <a:gd name="T1" fmla="*/ 0 h 21600"/>
                <a:gd name="T2" fmla="*/ 0 w 21322"/>
                <a:gd name="T3" fmla="*/ 0 h 21600"/>
                <a:gd name="T4" fmla="*/ 0 w 21322"/>
                <a:gd name="T5" fmla="*/ 0 h 21600"/>
                <a:gd name="T6" fmla="*/ 0 60000 65536"/>
                <a:gd name="T7" fmla="*/ 0 60000 65536"/>
                <a:gd name="T8" fmla="*/ 0 60000 65536"/>
                <a:gd name="T9" fmla="*/ 0 w 21322"/>
                <a:gd name="T10" fmla="*/ 0 h 21600"/>
                <a:gd name="T11" fmla="*/ 21322 w 21322"/>
                <a:gd name="T12" fmla="*/ 21600 h 21600"/>
              </a:gdLst>
              <a:ahLst/>
              <a:cxnLst>
                <a:cxn ang="T6">
                  <a:pos x="T0" y="T1"/>
                </a:cxn>
                <a:cxn ang="T7">
                  <a:pos x="T2" y="T3"/>
                </a:cxn>
                <a:cxn ang="T8">
                  <a:pos x="T4" y="T5"/>
                </a:cxn>
              </a:cxnLst>
              <a:rect l="T9" t="T10" r="T11" b="T12"/>
              <a:pathLst>
                <a:path w="21322" h="21600" fill="none" extrusionOk="0">
                  <a:moveTo>
                    <a:pt x="21321" y="3454"/>
                  </a:moveTo>
                  <a:cubicBezTo>
                    <a:pt x="19627" y="13914"/>
                    <a:pt x="10595" y="21599"/>
                    <a:pt x="0" y="21600"/>
                  </a:cubicBezTo>
                </a:path>
                <a:path w="21322" h="21600" stroke="0" extrusionOk="0">
                  <a:moveTo>
                    <a:pt x="21321" y="3454"/>
                  </a:moveTo>
                  <a:cubicBezTo>
                    <a:pt x="19627" y="13914"/>
                    <a:pt x="10595" y="21599"/>
                    <a:pt x="0" y="21600"/>
                  </a:cubicBezTo>
                  <a:lnTo>
                    <a:pt x="0" y="0"/>
                  </a:lnTo>
                  <a:close/>
                </a:path>
              </a:pathLst>
            </a:custGeom>
            <a:noFill/>
            <a:ln w="11113">
              <a:solidFill>
                <a:srgbClr val="000000"/>
              </a:solidFill>
              <a:round/>
              <a:headEnd/>
              <a:tailEnd/>
            </a:ln>
          </p:spPr>
          <p:txBody>
            <a:bodyPr/>
            <a:lstStyle/>
            <a:p>
              <a:endParaRPr lang="en-US"/>
            </a:p>
          </p:txBody>
        </p:sp>
        <p:sp>
          <p:nvSpPr>
            <p:cNvPr id="90152" name="Freeform 40"/>
            <p:cNvSpPr>
              <a:spLocks/>
            </p:cNvSpPr>
            <p:nvPr/>
          </p:nvSpPr>
          <p:spPr bwMode="auto">
            <a:xfrm>
              <a:off x="2171" y="2348"/>
              <a:ext cx="50" cy="69"/>
            </a:xfrm>
            <a:custGeom>
              <a:avLst/>
              <a:gdLst>
                <a:gd name="T0" fmla="*/ 26 w 97"/>
                <a:gd name="T1" fmla="*/ 41 h 117"/>
                <a:gd name="T2" fmla="*/ 13 w 97"/>
                <a:gd name="T3" fmla="*/ 32 h 117"/>
                <a:gd name="T4" fmla="*/ 0 w 97"/>
                <a:gd name="T5" fmla="*/ 35 h 117"/>
                <a:gd name="T6" fmla="*/ 18 w 97"/>
                <a:gd name="T7" fmla="*/ 0 h 117"/>
                <a:gd name="T8" fmla="*/ 26 w 97"/>
                <a:gd name="T9" fmla="*/ 41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97" y="117"/>
                  </a:moveTo>
                  <a:lnTo>
                    <a:pt x="50" y="93"/>
                  </a:lnTo>
                  <a:lnTo>
                    <a:pt x="0" y="102"/>
                  </a:lnTo>
                  <a:lnTo>
                    <a:pt x="65" y="0"/>
                  </a:lnTo>
                  <a:lnTo>
                    <a:pt x="97" y="117"/>
                  </a:lnTo>
                  <a:close/>
                </a:path>
              </a:pathLst>
            </a:custGeom>
            <a:solidFill>
              <a:srgbClr val="000000"/>
            </a:solidFill>
            <a:ln w="9525">
              <a:noFill/>
              <a:round/>
              <a:headEnd/>
              <a:tailEnd/>
            </a:ln>
          </p:spPr>
          <p:txBody>
            <a:bodyPr/>
            <a:lstStyle/>
            <a:p>
              <a:endParaRPr lang="en-US"/>
            </a:p>
          </p:txBody>
        </p:sp>
        <p:sp>
          <p:nvSpPr>
            <p:cNvPr id="90153" name="Arc 41"/>
            <p:cNvSpPr>
              <a:spLocks/>
            </p:cNvSpPr>
            <p:nvPr/>
          </p:nvSpPr>
          <p:spPr bwMode="auto">
            <a:xfrm>
              <a:off x="2950" y="2323"/>
              <a:ext cx="184" cy="323"/>
            </a:xfrm>
            <a:custGeom>
              <a:avLst/>
              <a:gdLst>
                <a:gd name="T0" fmla="*/ 0 w 21477"/>
                <a:gd name="T1" fmla="*/ 0 h 21600"/>
                <a:gd name="T2" fmla="*/ 0 w 21477"/>
                <a:gd name="T3" fmla="*/ 0 h 21600"/>
                <a:gd name="T4" fmla="*/ 0 w 21477"/>
                <a:gd name="T5" fmla="*/ 0 h 21600"/>
                <a:gd name="T6" fmla="*/ 0 60000 65536"/>
                <a:gd name="T7" fmla="*/ 0 60000 65536"/>
                <a:gd name="T8" fmla="*/ 0 60000 65536"/>
                <a:gd name="T9" fmla="*/ 0 w 21477"/>
                <a:gd name="T10" fmla="*/ 0 h 21600"/>
                <a:gd name="T11" fmla="*/ 21477 w 21477"/>
                <a:gd name="T12" fmla="*/ 21600 h 21600"/>
              </a:gdLst>
              <a:ahLst/>
              <a:cxnLst>
                <a:cxn ang="T6">
                  <a:pos x="T0" y="T1"/>
                </a:cxn>
                <a:cxn ang="T7">
                  <a:pos x="T2" y="T3"/>
                </a:cxn>
                <a:cxn ang="T8">
                  <a:pos x="T4" y="T5"/>
                </a:cxn>
              </a:cxnLst>
              <a:rect l="T9" t="T10" r="T11" b="T12"/>
              <a:pathLst>
                <a:path w="21477" h="21600" fill="none" extrusionOk="0">
                  <a:moveTo>
                    <a:pt x="21476" y="3246"/>
                  </a:moveTo>
                  <a:cubicBezTo>
                    <a:pt x="19871" y="13801"/>
                    <a:pt x="10797" y="21599"/>
                    <a:pt x="122" y="21600"/>
                  </a:cubicBezTo>
                  <a:cubicBezTo>
                    <a:pt x="81" y="21600"/>
                    <a:pt x="40" y="21599"/>
                    <a:pt x="0" y="21599"/>
                  </a:cubicBezTo>
                </a:path>
                <a:path w="21477" h="21600" stroke="0" extrusionOk="0">
                  <a:moveTo>
                    <a:pt x="21476" y="3246"/>
                  </a:moveTo>
                  <a:cubicBezTo>
                    <a:pt x="19871" y="13801"/>
                    <a:pt x="10797" y="21599"/>
                    <a:pt x="122" y="21600"/>
                  </a:cubicBezTo>
                  <a:cubicBezTo>
                    <a:pt x="81" y="21600"/>
                    <a:pt x="40" y="21599"/>
                    <a:pt x="0" y="21599"/>
                  </a:cubicBezTo>
                  <a:lnTo>
                    <a:pt x="122" y="0"/>
                  </a:lnTo>
                  <a:close/>
                </a:path>
              </a:pathLst>
            </a:custGeom>
            <a:noFill/>
            <a:ln w="11113">
              <a:solidFill>
                <a:srgbClr val="000000"/>
              </a:solidFill>
              <a:round/>
              <a:headEnd/>
              <a:tailEnd/>
            </a:ln>
          </p:spPr>
          <p:txBody>
            <a:bodyPr/>
            <a:lstStyle/>
            <a:p>
              <a:endParaRPr lang="en-US"/>
            </a:p>
          </p:txBody>
        </p:sp>
        <p:sp>
          <p:nvSpPr>
            <p:cNvPr id="90154" name="Freeform 42"/>
            <p:cNvSpPr>
              <a:spLocks/>
            </p:cNvSpPr>
            <p:nvPr/>
          </p:nvSpPr>
          <p:spPr bwMode="auto">
            <a:xfrm>
              <a:off x="3105" y="2323"/>
              <a:ext cx="50" cy="66"/>
            </a:xfrm>
            <a:custGeom>
              <a:avLst/>
              <a:gdLst>
                <a:gd name="T0" fmla="*/ 26 w 97"/>
                <a:gd name="T1" fmla="*/ 38 h 116"/>
                <a:gd name="T2" fmla="*/ 13 w 97"/>
                <a:gd name="T3" fmla="*/ 31 h 116"/>
                <a:gd name="T4" fmla="*/ 0 w 97"/>
                <a:gd name="T5" fmla="*/ 35 h 116"/>
                <a:gd name="T6" fmla="*/ 15 w 97"/>
                <a:gd name="T7" fmla="*/ 0 h 116"/>
                <a:gd name="T8" fmla="*/ 26 w 97"/>
                <a:gd name="T9" fmla="*/ 38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97" y="116"/>
                  </a:moveTo>
                  <a:lnTo>
                    <a:pt x="50" y="95"/>
                  </a:lnTo>
                  <a:lnTo>
                    <a:pt x="0" y="108"/>
                  </a:lnTo>
                  <a:lnTo>
                    <a:pt x="56" y="0"/>
                  </a:lnTo>
                  <a:lnTo>
                    <a:pt x="97" y="116"/>
                  </a:lnTo>
                  <a:close/>
                </a:path>
              </a:pathLst>
            </a:custGeom>
            <a:solidFill>
              <a:srgbClr val="000000"/>
            </a:solidFill>
            <a:ln w="9525">
              <a:noFill/>
              <a:round/>
              <a:headEnd/>
              <a:tailEnd/>
            </a:ln>
          </p:spPr>
          <p:txBody>
            <a:bodyPr/>
            <a:lstStyle/>
            <a:p>
              <a:endParaRPr lang="en-US"/>
            </a:p>
          </p:txBody>
        </p:sp>
        <p:sp>
          <p:nvSpPr>
            <p:cNvPr id="90155" name="Arc 43"/>
            <p:cNvSpPr>
              <a:spLocks/>
            </p:cNvSpPr>
            <p:nvPr/>
          </p:nvSpPr>
          <p:spPr bwMode="auto">
            <a:xfrm>
              <a:off x="3468" y="2479"/>
              <a:ext cx="908" cy="167"/>
            </a:xfrm>
            <a:custGeom>
              <a:avLst/>
              <a:gdLst>
                <a:gd name="T0" fmla="*/ 2 w 21185"/>
                <a:gd name="T1" fmla="*/ 0 h 21600"/>
                <a:gd name="T2" fmla="*/ 0 w 21185"/>
                <a:gd name="T3" fmla="*/ 0 h 21600"/>
                <a:gd name="T4" fmla="*/ 0 w 21185"/>
                <a:gd name="T5" fmla="*/ 0 h 21600"/>
                <a:gd name="T6" fmla="*/ 0 60000 65536"/>
                <a:gd name="T7" fmla="*/ 0 60000 65536"/>
                <a:gd name="T8" fmla="*/ 0 60000 65536"/>
                <a:gd name="T9" fmla="*/ 0 w 21185"/>
                <a:gd name="T10" fmla="*/ 0 h 21600"/>
                <a:gd name="T11" fmla="*/ 21185 w 21185"/>
                <a:gd name="T12" fmla="*/ 21600 h 21600"/>
              </a:gdLst>
              <a:ahLst/>
              <a:cxnLst>
                <a:cxn ang="T6">
                  <a:pos x="T0" y="T1"/>
                </a:cxn>
                <a:cxn ang="T7">
                  <a:pos x="T2" y="T3"/>
                </a:cxn>
                <a:cxn ang="T8">
                  <a:pos x="T4" y="T5"/>
                </a:cxn>
              </a:cxnLst>
              <a:rect l="T9" t="T10" r="T11" b="T12"/>
              <a:pathLst>
                <a:path w="21185" h="21600" fill="none" extrusionOk="0">
                  <a:moveTo>
                    <a:pt x="21184" y="4214"/>
                  </a:moveTo>
                  <a:cubicBezTo>
                    <a:pt x="19173" y="14321"/>
                    <a:pt x="10304" y="21599"/>
                    <a:pt x="0" y="21600"/>
                  </a:cubicBezTo>
                </a:path>
                <a:path w="21185" h="21600" stroke="0" extrusionOk="0">
                  <a:moveTo>
                    <a:pt x="21184" y="4214"/>
                  </a:moveTo>
                  <a:cubicBezTo>
                    <a:pt x="19173" y="14321"/>
                    <a:pt x="10304" y="21599"/>
                    <a:pt x="0" y="21600"/>
                  </a:cubicBezTo>
                  <a:lnTo>
                    <a:pt x="0" y="0"/>
                  </a:lnTo>
                  <a:close/>
                </a:path>
              </a:pathLst>
            </a:custGeom>
            <a:noFill/>
            <a:ln w="11113">
              <a:solidFill>
                <a:srgbClr val="000000"/>
              </a:solidFill>
              <a:round/>
              <a:headEnd/>
              <a:tailEnd/>
            </a:ln>
          </p:spPr>
          <p:txBody>
            <a:bodyPr/>
            <a:lstStyle/>
            <a:p>
              <a:endParaRPr lang="en-US"/>
            </a:p>
          </p:txBody>
        </p:sp>
        <p:sp>
          <p:nvSpPr>
            <p:cNvPr id="90156" name="Freeform 44"/>
            <p:cNvSpPr>
              <a:spLocks/>
            </p:cNvSpPr>
            <p:nvPr/>
          </p:nvSpPr>
          <p:spPr bwMode="auto">
            <a:xfrm>
              <a:off x="4331" y="2479"/>
              <a:ext cx="61" cy="64"/>
            </a:xfrm>
            <a:custGeom>
              <a:avLst/>
              <a:gdLst>
                <a:gd name="T0" fmla="*/ 17 w 118"/>
                <a:gd name="T1" fmla="*/ 37 h 110"/>
                <a:gd name="T2" fmla="*/ 12 w 118"/>
                <a:gd name="T3" fmla="*/ 21 h 110"/>
                <a:gd name="T4" fmla="*/ 0 w 118"/>
                <a:gd name="T5" fmla="*/ 12 h 110"/>
                <a:gd name="T6" fmla="*/ 32 w 118"/>
                <a:gd name="T7" fmla="*/ 0 h 110"/>
                <a:gd name="T8" fmla="*/ 17 w 118"/>
                <a:gd name="T9" fmla="*/ 37 h 110"/>
                <a:gd name="T10" fmla="*/ 0 60000 65536"/>
                <a:gd name="T11" fmla="*/ 0 60000 65536"/>
                <a:gd name="T12" fmla="*/ 0 60000 65536"/>
                <a:gd name="T13" fmla="*/ 0 60000 65536"/>
                <a:gd name="T14" fmla="*/ 0 60000 65536"/>
                <a:gd name="T15" fmla="*/ 0 w 118"/>
                <a:gd name="T16" fmla="*/ 0 h 110"/>
                <a:gd name="T17" fmla="*/ 118 w 118"/>
                <a:gd name="T18" fmla="*/ 110 h 110"/>
              </a:gdLst>
              <a:ahLst/>
              <a:cxnLst>
                <a:cxn ang="T10">
                  <a:pos x="T0" y="T1"/>
                </a:cxn>
                <a:cxn ang="T11">
                  <a:pos x="T2" y="T3"/>
                </a:cxn>
                <a:cxn ang="T12">
                  <a:pos x="T4" y="T5"/>
                </a:cxn>
                <a:cxn ang="T13">
                  <a:pos x="T6" y="T7"/>
                </a:cxn>
                <a:cxn ang="T14">
                  <a:pos x="T8" y="T9"/>
                </a:cxn>
              </a:cxnLst>
              <a:rect l="T15" t="T16" r="T17" b="T18"/>
              <a:pathLst>
                <a:path w="118" h="110">
                  <a:moveTo>
                    <a:pt x="64" y="110"/>
                  </a:moveTo>
                  <a:lnTo>
                    <a:pt x="45" y="62"/>
                  </a:lnTo>
                  <a:lnTo>
                    <a:pt x="0" y="36"/>
                  </a:lnTo>
                  <a:lnTo>
                    <a:pt x="118" y="0"/>
                  </a:lnTo>
                  <a:lnTo>
                    <a:pt x="64" y="110"/>
                  </a:lnTo>
                  <a:close/>
                </a:path>
              </a:pathLst>
            </a:custGeom>
            <a:solidFill>
              <a:srgbClr val="000000"/>
            </a:solidFill>
            <a:ln w="9525">
              <a:no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xfrm>
            <a:off x="457200" y="274638"/>
            <a:ext cx="8229600" cy="77809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solidFill>
                  <a:schemeClr val="accent2"/>
                </a:solidFill>
                <a:latin typeface="Arial" pitchFamily="34" charset="0"/>
                <a:cs typeface="Arial" pitchFamily="34" charset="0"/>
              </a:rPr>
              <a:t>Six Extension Headers</a:t>
            </a:r>
          </a:p>
        </p:txBody>
      </p:sp>
      <p:graphicFrame>
        <p:nvGraphicFramePr>
          <p:cNvPr id="234499" name="Group 3"/>
          <p:cNvGraphicFramePr>
            <a:graphicFrameLocks noGrp="1"/>
          </p:cNvGraphicFramePr>
          <p:nvPr/>
        </p:nvGraphicFramePr>
        <p:xfrm>
          <a:off x="2057400" y="1143000"/>
          <a:ext cx="4953000" cy="4663440"/>
        </p:xfrm>
        <a:graphic>
          <a:graphicData uri="http://schemas.openxmlformats.org/drawingml/2006/table">
            <a:tbl>
              <a:tblPr/>
              <a:tblGrid>
                <a:gridCol w="1203325"/>
                <a:gridCol w="3749675"/>
              </a:tblGrid>
              <a:tr h="52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pitchFamily="34" charset="0"/>
                          <a:cs typeface="Arial" pitchFamily="34" charset="0"/>
                        </a:rPr>
                        <a:t>Header code</a:t>
                      </a:r>
                      <a:endParaRPr kumimoji="0" lang="en-US" sz="37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Arial" pitchFamily="34" charset="0"/>
                          <a:cs typeface="Arial" pitchFamily="34" charset="0"/>
                        </a:rPr>
                        <a:t>Header type</a:t>
                      </a:r>
                      <a:endParaRPr kumimoji="0" lang="en-US" sz="37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cs typeface="Arial" pitchFamily="34" charset="0"/>
                        </a:rPr>
                        <a:t>0</a:t>
                      </a:r>
                      <a:endParaRPr kumimoji="0" lang="en-US" sz="37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cs typeface="Arial" pitchFamily="34" charset="0"/>
                        </a:rPr>
                        <a:t>Hop-by-hop options header</a:t>
                      </a:r>
                      <a:endParaRPr kumimoji="0" lang="en-US" sz="3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pitchFamily="34" charset="0"/>
                          <a:cs typeface="Arial" pitchFamily="34" charset="0"/>
                        </a:rPr>
                        <a:t>43</a:t>
                      </a:r>
                      <a:endParaRPr kumimoji="0" lang="en-US" sz="37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cs typeface="Arial" pitchFamily="34" charset="0"/>
                        </a:rPr>
                        <a:t>Routing header</a:t>
                      </a:r>
                      <a:endParaRPr kumimoji="0" lang="en-US" sz="3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pitchFamily="34" charset="0"/>
                          <a:cs typeface="Arial" pitchFamily="34" charset="0"/>
                        </a:rPr>
                        <a:t>44</a:t>
                      </a:r>
                      <a:endParaRPr kumimoji="0" lang="en-US" sz="37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cs typeface="Arial" pitchFamily="34" charset="0"/>
                        </a:rPr>
                        <a:t>Fragment header</a:t>
                      </a:r>
                      <a:endParaRPr kumimoji="0" lang="en-US" sz="3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pitchFamily="34" charset="0"/>
                          <a:cs typeface="Arial" pitchFamily="34" charset="0"/>
                        </a:rPr>
                        <a:t>51</a:t>
                      </a:r>
                      <a:endParaRPr kumimoji="0" lang="en-US" sz="37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cs typeface="Arial" pitchFamily="34" charset="0"/>
                        </a:rPr>
                        <a:t>Authentication header</a:t>
                      </a:r>
                      <a:endParaRPr kumimoji="0" lang="en-US" sz="3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pitchFamily="34" charset="0"/>
                          <a:cs typeface="Arial" pitchFamily="34" charset="0"/>
                        </a:rPr>
                        <a:t>52</a:t>
                      </a:r>
                      <a:endParaRPr kumimoji="0" lang="en-US" sz="37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cs typeface="Arial" pitchFamily="34" charset="0"/>
                        </a:rPr>
                        <a:t>Encapsulating security payload header</a:t>
                      </a:r>
                      <a:endParaRPr kumimoji="0" lang="en-US" sz="3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Arial" pitchFamily="34" charset="0"/>
                          <a:cs typeface="Arial" pitchFamily="34" charset="0"/>
                        </a:rPr>
                        <a:t>60</a:t>
                      </a:r>
                      <a:endParaRPr kumimoji="0" lang="en-US" sz="37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cs typeface="Arial" pitchFamily="34" charset="0"/>
                        </a:rPr>
                        <a:t>Destination options header (for intermediate Destinations and also for Final Destination)</a:t>
                      </a:r>
                      <a:endParaRPr kumimoji="0" lang="en-US" sz="3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ChangeArrowheads="1"/>
          </p:cNvSpPr>
          <p:nvPr/>
        </p:nvSpPr>
        <p:spPr bwMode="auto">
          <a:xfrm>
            <a:off x="2895600" y="1905000"/>
            <a:ext cx="14478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sz="2000" dirty="0"/>
              <a:t>IPv6 Header</a:t>
            </a:r>
          </a:p>
        </p:txBody>
      </p:sp>
      <p:sp>
        <p:nvSpPr>
          <p:cNvPr id="961539" name="Rectangle 3"/>
          <p:cNvSpPr>
            <a:spLocks noChangeArrowheads="1"/>
          </p:cNvSpPr>
          <p:nvPr/>
        </p:nvSpPr>
        <p:spPr bwMode="auto">
          <a:xfrm>
            <a:off x="4343400" y="1905000"/>
            <a:ext cx="14478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sz="2000" dirty="0"/>
              <a:t>Extension</a:t>
            </a:r>
          </a:p>
          <a:p>
            <a:r>
              <a:rPr lang="en-US" altLang="en-US" sz="2000" dirty="0"/>
              <a:t>Headers</a:t>
            </a:r>
          </a:p>
        </p:txBody>
      </p:sp>
      <p:sp>
        <p:nvSpPr>
          <p:cNvPr id="961540" name="Rectangle 4"/>
          <p:cNvSpPr>
            <a:spLocks noChangeArrowheads="1"/>
          </p:cNvSpPr>
          <p:nvPr/>
        </p:nvSpPr>
        <p:spPr bwMode="auto">
          <a:xfrm>
            <a:off x="5791200" y="1905000"/>
            <a:ext cx="2362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r>
              <a:rPr lang="en-US" altLang="en-US" sz="2000" dirty="0"/>
              <a:t>Upper Layer Protocol Data Unit</a:t>
            </a:r>
          </a:p>
        </p:txBody>
      </p:sp>
      <p:sp>
        <p:nvSpPr>
          <p:cNvPr id="961541" name="Rectangle 5"/>
          <p:cNvSpPr>
            <a:spLocks noChangeArrowheads="1"/>
          </p:cNvSpPr>
          <p:nvPr/>
        </p:nvSpPr>
        <p:spPr bwMode="auto">
          <a:xfrm>
            <a:off x="2895600" y="4267200"/>
            <a:ext cx="14478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sz="2000" dirty="0"/>
              <a:t>IPv6 Header</a:t>
            </a:r>
          </a:p>
        </p:txBody>
      </p:sp>
      <p:sp>
        <p:nvSpPr>
          <p:cNvPr id="961542" name="Rectangle 6"/>
          <p:cNvSpPr>
            <a:spLocks noChangeArrowheads="1"/>
          </p:cNvSpPr>
          <p:nvPr/>
        </p:nvSpPr>
        <p:spPr bwMode="auto">
          <a:xfrm>
            <a:off x="4343400" y="4267200"/>
            <a:ext cx="14478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sz="2000" dirty="0"/>
              <a:t>Extension</a:t>
            </a:r>
          </a:p>
          <a:p>
            <a:r>
              <a:rPr lang="en-US" altLang="en-US" sz="2000" dirty="0"/>
              <a:t>Headers</a:t>
            </a:r>
          </a:p>
        </p:txBody>
      </p:sp>
      <p:sp>
        <p:nvSpPr>
          <p:cNvPr id="961543" name="Rectangle 7"/>
          <p:cNvSpPr>
            <a:spLocks noChangeArrowheads="1"/>
          </p:cNvSpPr>
          <p:nvPr/>
        </p:nvSpPr>
        <p:spPr bwMode="auto">
          <a:xfrm>
            <a:off x="5791200" y="4267200"/>
            <a:ext cx="23622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r>
              <a:rPr lang="en-US" altLang="en-US" sz="2000" dirty="0"/>
              <a:t>Upper Layer Protocol Data Unit</a:t>
            </a:r>
          </a:p>
        </p:txBody>
      </p:sp>
      <p:sp>
        <p:nvSpPr>
          <p:cNvPr id="961544" name="Rectangle 8"/>
          <p:cNvSpPr>
            <a:spLocks noChangeArrowheads="1"/>
          </p:cNvSpPr>
          <p:nvPr/>
        </p:nvSpPr>
        <p:spPr bwMode="auto">
          <a:xfrm>
            <a:off x="1447800" y="4267200"/>
            <a:ext cx="1447800" cy="685800"/>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sz="2000" dirty="0"/>
              <a:t>IPv4 Header</a:t>
            </a:r>
          </a:p>
        </p:txBody>
      </p:sp>
      <p:sp>
        <p:nvSpPr>
          <p:cNvPr id="961545" name="Line 9"/>
          <p:cNvSpPr>
            <a:spLocks noChangeShapeType="1"/>
          </p:cNvSpPr>
          <p:nvPr/>
        </p:nvSpPr>
        <p:spPr bwMode="auto">
          <a:xfrm>
            <a:off x="2895600" y="1524000"/>
            <a:ext cx="0" cy="304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61546" name="Line 10"/>
          <p:cNvSpPr>
            <a:spLocks noChangeShapeType="1"/>
          </p:cNvSpPr>
          <p:nvPr/>
        </p:nvSpPr>
        <p:spPr bwMode="auto">
          <a:xfrm>
            <a:off x="8153400" y="1524000"/>
            <a:ext cx="0" cy="304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61547" name="Text Box 11"/>
          <p:cNvSpPr txBox="1">
            <a:spLocks noChangeArrowheads="1"/>
          </p:cNvSpPr>
          <p:nvPr/>
        </p:nvSpPr>
        <p:spPr bwMode="auto">
          <a:xfrm>
            <a:off x="4865688" y="1524000"/>
            <a:ext cx="1415772"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000" dirty="0"/>
              <a:t>IPv6 Packet</a:t>
            </a:r>
          </a:p>
        </p:txBody>
      </p:sp>
      <p:sp>
        <p:nvSpPr>
          <p:cNvPr id="961548" name="Line 12"/>
          <p:cNvSpPr>
            <a:spLocks noChangeShapeType="1"/>
          </p:cNvSpPr>
          <p:nvPr/>
        </p:nvSpPr>
        <p:spPr bwMode="auto">
          <a:xfrm>
            <a:off x="1449388" y="5045075"/>
            <a:ext cx="0" cy="304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61549" name="Line 13"/>
          <p:cNvSpPr>
            <a:spLocks noChangeShapeType="1"/>
          </p:cNvSpPr>
          <p:nvPr/>
        </p:nvSpPr>
        <p:spPr bwMode="auto">
          <a:xfrm>
            <a:off x="8153400" y="5045075"/>
            <a:ext cx="0" cy="304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61550" name="Text Box 14"/>
          <p:cNvSpPr txBox="1">
            <a:spLocks noChangeArrowheads="1"/>
          </p:cNvSpPr>
          <p:nvPr/>
        </p:nvSpPr>
        <p:spPr bwMode="auto">
          <a:xfrm>
            <a:off x="4098925" y="5029200"/>
            <a:ext cx="1415772"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000" dirty="0"/>
              <a:t>IPv4 Packet</a:t>
            </a:r>
          </a:p>
        </p:txBody>
      </p:sp>
      <p:sp>
        <p:nvSpPr>
          <p:cNvPr id="961551" name="Line 15"/>
          <p:cNvSpPr>
            <a:spLocks noChangeShapeType="1"/>
          </p:cNvSpPr>
          <p:nvPr/>
        </p:nvSpPr>
        <p:spPr bwMode="auto">
          <a:xfrm>
            <a:off x="2895600" y="2743200"/>
            <a:ext cx="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61552" name="Line 16"/>
          <p:cNvSpPr>
            <a:spLocks noChangeShapeType="1"/>
          </p:cNvSpPr>
          <p:nvPr/>
        </p:nvSpPr>
        <p:spPr bwMode="auto">
          <a:xfrm>
            <a:off x="8153400" y="2743200"/>
            <a:ext cx="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61553" name="Line 17"/>
          <p:cNvSpPr>
            <a:spLocks noChangeShapeType="1"/>
          </p:cNvSpPr>
          <p:nvPr/>
        </p:nvSpPr>
        <p:spPr bwMode="auto">
          <a:xfrm>
            <a:off x="6096000" y="1676400"/>
            <a:ext cx="2057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lstStyle/>
          <a:p>
            <a:endParaRPr lang="en-IN"/>
          </a:p>
        </p:txBody>
      </p:sp>
      <p:sp>
        <p:nvSpPr>
          <p:cNvPr id="961554" name="Line 18"/>
          <p:cNvSpPr>
            <a:spLocks noChangeShapeType="1"/>
          </p:cNvSpPr>
          <p:nvPr/>
        </p:nvSpPr>
        <p:spPr bwMode="auto">
          <a:xfrm flipH="1">
            <a:off x="2895600" y="1676400"/>
            <a:ext cx="1981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lstStyle/>
          <a:p>
            <a:endParaRPr lang="en-IN"/>
          </a:p>
        </p:txBody>
      </p:sp>
      <p:sp>
        <p:nvSpPr>
          <p:cNvPr id="961555" name="Line 19"/>
          <p:cNvSpPr>
            <a:spLocks noChangeShapeType="1"/>
          </p:cNvSpPr>
          <p:nvPr/>
        </p:nvSpPr>
        <p:spPr bwMode="auto">
          <a:xfrm>
            <a:off x="5334000" y="5181600"/>
            <a:ext cx="2819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lstStyle/>
          <a:p>
            <a:endParaRPr lang="en-IN"/>
          </a:p>
        </p:txBody>
      </p:sp>
      <p:sp>
        <p:nvSpPr>
          <p:cNvPr id="961556" name="Line 20"/>
          <p:cNvSpPr>
            <a:spLocks noChangeShapeType="1"/>
          </p:cNvSpPr>
          <p:nvPr/>
        </p:nvSpPr>
        <p:spPr bwMode="auto">
          <a:xfrm flipH="1">
            <a:off x="1447800" y="5181600"/>
            <a:ext cx="2667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lstStyle/>
          <a:p>
            <a:endParaRPr lang="en-IN"/>
          </a:p>
        </p:txBody>
      </p:sp>
      <p:sp>
        <p:nvSpPr>
          <p:cNvPr id="961557" name="Rectangle 21"/>
          <p:cNvSpPr>
            <a:spLocks noGrp="1" noChangeArrowheads="1"/>
          </p:cNvSpPr>
          <p:nvPr>
            <p:ph type="title"/>
          </p:nvPr>
        </p:nvSpPr>
        <p:spPr>
          <a:xfrm>
            <a:off x="457200" y="274638"/>
            <a:ext cx="8229600" cy="706090"/>
          </a:xfrm>
        </p:spPr>
        <p:txBody>
          <a:bodyPr/>
          <a:lstStyle/>
          <a:p>
            <a:r>
              <a:rPr lang="en-US" altLang="en-US" sz="4000" dirty="0">
                <a:solidFill>
                  <a:srgbClr val="0000FF"/>
                </a:solidFill>
                <a:latin typeface="Arial" panose="020B0604020202020204" pitchFamily="34" charset="0"/>
                <a:cs typeface="Arial" panose="020B0604020202020204" pitchFamily="34" charset="0"/>
              </a:rPr>
              <a:t>IPv6 over IPv4 Tunneling</a:t>
            </a:r>
          </a:p>
        </p:txBody>
      </p:sp>
    </p:spTree>
    <p:extLst>
      <p:ext uri="{BB962C8B-B14F-4D97-AF65-F5344CB8AC3E}">
        <p14:creationId xmlns:p14="http://schemas.microsoft.com/office/powerpoint/2010/main" xmlns="" val="179039743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09600" y="228600"/>
            <a:ext cx="7886700" cy="942565"/>
          </a:xfrm>
        </p:spPr>
        <p:txBody>
          <a:bodyPr>
            <a:normAutofit/>
          </a:bodyPr>
          <a:lstStyle/>
          <a:p>
            <a:r>
              <a:rPr lang="en-US" altLang="zh-TW" sz="4000" dirty="0">
                <a:solidFill>
                  <a:srgbClr val="0000FF"/>
                </a:solidFill>
                <a:latin typeface="Tahoma" panose="020B0604030504040204" pitchFamily="34" charset="0"/>
              </a:rPr>
              <a:t>Address </a:t>
            </a:r>
            <a:r>
              <a:rPr lang="en-US" altLang="zh-TW" sz="4000" dirty="0" err="1">
                <a:solidFill>
                  <a:srgbClr val="0000FF"/>
                </a:solidFill>
                <a:latin typeface="Tahoma" panose="020B0604030504040204" pitchFamily="34" charset="0"/>
              </a:rPr>
              <a:t>Autoconfiguration</a:t>
            </a:r>
            <a:r>
              <a:rPr lang="en-US" altLang="zh-TW" sz="4000" dirty="0">
                <a:solidFill>
                  <a:srgbClr val="0000FF"/>
                </a:solidFill>
                <a:latin typeface="Tahoma" panose="020B0604030504040204" pitchFamily="34" charset="0"/>
              </a:rPr>
              <a:t> (1)</a:t>
            </a:r>
          </a:p>
        </p:txBody>
      </p:sp>
      <p:sp>
        <p:nvSpPr>
          <p:cNvPr id="72707" name="Rectangle 3"/>
          <p:cNvSpPr>
            <a:spLocks noGrp="1" noChangeArrowheads="1"/>
          </p:cNvSpPr>
          <p:nvPr>
            <p:ph type="body" idx="1"/>
          </p:nvPr>
        </p:nvSpPr>
        <p:spPr>
          <a:xfrm>
            <a:off x="838200" y="1295400"/>
            <a:ext cx="7162800" cy="4648200"/>
          </a:xfrm>
        </p:spPr>
        <p:txBody>
          <a:bodyPr/>
          <a:lstStyle/>
          <a:p>
            <a:pPr>
              <a:lnSpc>
                <a:spcPct val="100000"/>
              </a:lnSpc>
              <a:spcBef>
                <a:spcPts val="0"/>
              </a:spcBef>
            </a:pPr>
            <a:r>
              <a:rPr lang="en-US" altLang="zh-TW" sz="2800" dirty="0">
                <a:latin typeface="Tahoma" panose="020B0604030504040204" pitchFamily="34" charset="0"/>
              </a:rPr>
              <a:t>Allow plug and play</a:t>
            </a:r>
          </a:p>
          <a:p>
            <a:pPr>
              <a:lnSpc>
                <a:spcPct val="100000"/>
              </a:lnSpc>
              <a:spcBef>
                <a:spcPts val="0"/>
              </a:spcBef>
            </a:pPr>
            <a:r>
              <a:rPr lang="en-US" altLang="zh-TW" sz="2800" dirty="0">
                <a:latin typeface="Tahoma" panose="020B0604030504040204" pitchFamily="34" charset="0"/>
              </a:rPr>
              <a:t>BOOTP and DHCP are used in IPv4 </a:t>
            </a:r>
          </a:p>
          <a:p>
            <a:pPr>
              <a:lnSpc>
                <a:spcPct val="100000"/>
              </a:lnSpc>
              <a:spcBef>
                <a:spcPts val="0"/>
              </a:spcBef>
            </a:pPr>
            <a:r>
              <a:rPr lang="en-US" altLang="zh-TW" sz="2800" dirty="0" smtClean="0">
                <a:solidFill>
                  <a:srgbClr val="FF0000"/>
                </a:solidFill>
                <a:latin typeface="Tahoma" panose="020B0604030504040204" pitchFamily="34" charset="0"/>
              </a:rPr>
              <a:t>DHCPv6</a:t>
            </a:r>
            <a:r>
              <a:rPr lang="en-US" altLang="zh-TW" sz="2800" dirty="0" smtClean="0">
                <a:latin typeface="Tahoma" panose="020B0604030504040204" pitchFamily="34" charset="0"/>
              </a:rPr>
              <a:t> used </a:t>
            </a:r>
            <a:r>
              <a:rPr lang="en-US" altLang="zh-TW" sz="2800" dirty="0">
                <a:latin typeface="Tahoma" panose="020B0604030504040204" pitchFamily="34" charset="0"/>
              </a:rPr>
              <a:t>with IPv6 </a:t>
            </a:r>
          </a:p>
          <a:p>
            <a:pPr>
              <a:lnSpc>
                <a:spcPct val="100000"/>
              </a:lnSpc>
              <a:spcBef>
                <a:spcPts val="0"/>
              </a:spcBef>
            </a:pPr>
            <a:r>
              <a:rPr lang="en-US" altLang="zh-TW" sz="2800" dirty="0">
                <a:latin typeface="Tahoma" panose="020B0604030504040204" pitchFamily="34" charset="0"/>
              </a:rPr>
              <a:t>Two Methods: </a:t>
            </a:r>
            <a:r>
              <a:rPr lang="en-US" altLang="zh-TW" sz="2800" dirty="0">
                <a:solidFill>
                  <a:srgbClr val="FF0000"/>
                </a:solidFill>
                <a:latin typeface="Tahoma" panose="020B0604030504040204" pitchFamily="34" charset="0"/>
              </a:rPr>
              <a:t>Stateless</a:t>
            </a:r>
            <a:r>
              <a:rPr lang="en-US" altLang="zh-TW" sz="2800" dirty="0">
                <a:latin typeface="Tahoma" panose="020B0604030504040204" pitchFamily="34" charset="0"/>
              </a:rPr>
              <a:t> and </a:t>
            </a:r>
            <a:r>
              <a:rPr lang="en-US" altLang="zh-TW" sz="2800" dirty="0" err="1" smtClean="0">
                <a:solidFill>
                  <a:srgbClr val="FF0000"/>
                </a:solidFill>
                <a:latin typeface="Tahoma" panose="020B0604030504040204" pitchFamily="34" charset="0"/>
              </a:rPr>
              <a:t>Stateful</a:t>
            </a:r>
            <a:endParaRPr lang="en-US" altLang="zh-TW" sz="2800" dirty="0">
              <a:solidFill>
                <a:srgbClr val="FF0000"/>
              </a:solidFill>
              <a:latin typeface="Tahoma" panose="020B0604030504040204" pitchFamily="34" charset="0"/>
            </a:endParaRPr>
          </a:p>
        </p:txBody>
      </p:sp>
    </p:spTree>
    <p:extLst>
      <p:ext uri="{BB962C8B-B14F-4D97-AF65-F5344CB8AC3E}">
        <p14:creationId xmlns:p14="http://schemas.microsoft.com/office/powerpoint/2010/main" xmlns="" val="27760076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sz="4000" dirty="0"/>
              <a:t>Security Issues in IP</a:t>
            </a:r>
          </a:p>
        </p:txBody>
      </p:sp>
      <p:sp>
        <p:nvSpPr>
          <p:cNvPr id="136195" name="Rectangle 3"/>
          <p:cNvSpPr>
            <a:spLocks noGrp="1" noChangeArrowheads="1"/>
          </p:cNvSpPr>
          <p:nvPr>
            <p:ph type="body" idx="1"/>
          </p:nvPr>
        </p:nvSpPr>
        <p:spPr>
          <a:xfrm>
            <a:off x="990600" y="2209800"/>
            <a:ext cx="4648200" cy="2667000"/>
          </a:xfrm>
        </p:spPr>
        <p:txBody>
          <a:bodyPr/>
          <a:lstStyle/>
          <a:p>
            <a:r>
              <a:rPr lang="en-US" dirty="0" smtClean="0"/>
              <a:t>Source </a:t>
            </a:r>
            <a:r>
              <a:rPr lang="en-US" dirty="0"/>
              <a:t>spoofing</a:t>
            </a:r>
          </a:p>
          <a:p>
            <a:r>
              <a:rPr lang="en-US" dirty="0" smtClean="0"/>
              <a:t>Replay </a:t>
            </a:r>
            <a:r>
              <a:rPr lang="en-US" dirty="0"/>
              <a:t>packets</a:t>
            </a:r>
          </a:p>
          <a:p>
            <a:r>
              <a:rPr lang="en-US" dirty="0" smtClean="0"/>
              <a:t>No </a:t>
            </a:r>
            <a:r>
              <a:rPr lang="en-US" dirty="0"/>
              <a:t>data integrity or confidentiality</a:t>
            </a:r>
          </a:p>
        </p:txBody>
      </p:sp>
      <p:sp>
        <p:nvSpPr>
          <p:cNvPr id="136197" name="AutoShape 5"/>
          <p:cNvSpPr>
            <a:spLocks/>
          </p:cNvSpPr>
          <p:nvPr/>
        </p:nvSpPr>
        <p:spPr bwMode="auto">
          <a:xfrm>
            <a:off x="5257800" y="2286000"/>
            <a:ext cx="685800" cy="2362200"/>
          </a:xfrm>
          <a:prstGeom prst="rightBrace">
            <a:avLst>
              <a:gd name="adj1" fmla="val 28704"/>
              <a:gd name="adj2" fmla="val 50000"/>
            </a:avLst>
          </a:prstGeom>
          <a:noFill/>
          <a:ln w="25400">
            <a:solidFill>
              <a:schemeClr val="tx1"/>
            </a:solidFill>
            <a:round/>
            <a:headEnd/>
            <a:tailEnd/>
          </a:ln>
          <a:effectLst/>
        </p:spPr>
        <p:txBody>
          <a:bodyPr wrap="none" anchor="ctr"/>
          <a:lstStyle/>
          <a:p>
            <a:endParaRPr lang="en-IN"/>
          </a:p>
        </p:txBody>
      </p:sp>
      <p:sp>
        <p:nvSpPr>
          <p:cNvPr id="136198" name="Text Box 6"/>
          <p:cNvSpPr txBox="1">
            <a:spLocks noChangeArrowheads="1"/>
          </p:cNvSpPr>
          <p:nvPr/>
        </p:nvSpPr>
        <p:spPr bwMode="auto">
          <a:xfrm>
            <a:off x="6019800" y="2971800"/>
            <a:ext cx="2003425" cy="1311275"/>
          </a:xfrm>
          <a:prstGeom prst="rect">
            <a:avLst/>
          </a:prstGeom>
          <a:noFill/>
          <a:ln w="9525">
            <a:noFill/>
            <a:miter lim="800000"/>
            <a:headEnd/>
            <a:tailEnd/>
          </a:ln>
          <a:effectLst/>
        </p:spPr>
        <p:txBody>
          <a:bodyPr wrap="none">
            <a:spAutoFit/>
          </a:bodyPr>
          <a:lstStyle/>
          <a:p>
            <a:pPr algn="l">
              <a:buFontTx/>
              <a:buChar char="•"/>
            </a:pPr>
            <a:r>
              <a:rPr lang="en-US" sz="1800" dirty="0">
                <a:solidFill>
                  <a:schemeClr val="accent2"/>
                </a:solidFill>
                <a:latin typeface="Tahoma" pitchFamily="34" charset="0"/>
              </a:rPr>
              <a:t> </a:t>
            </a:r>
            <a:r>
              <a:rPr lang="en-US" sz="2000" dirty="0">
                <a:solidFill>
                  <a:schemeClr val="accent2"/>
                </a:solidFill>
                <a:latin typeface="Tahoma" pitchFamily="34" charset="0"/>
              </a:rPr>
              <a:t>DOS attacks</a:t>
            </a:r>
          </a:p>
          <a:p>
            <a:pPr algn="l">
              <a:buFontTx/>
              <a:buChar char="•"/>
            </a:pPr>
            <a:r>
              <a:rPr lang="en-US" sz="2000" dirty="0">
                <a:solidFill>
                  <a:schemeClr val="accent2"/>
                </a:solidFill>
                <a:latin typeface="Tahoma" pitchFamily="34" charset="0"/>
              </a:rPr>
              <a:t> Replay attacks</a:t>
            </a:r>
          </a:p>
          <a:p>
            <a:pPr algn="l">
              <a:buFontTx/>
              <a:buChar char="•"/>
            </a:pPr>
            <a:r>
              <a:rPr lang="en-US" sz="2000" dirty="0">
                <a:solidFill>
                  <a:schemeClr val="accent2"/>
                </a:solidFill>
                <a:latin typeface="Tahoma" pitchFamily="34" charset="0"/>
              </a:rPr>
              <a:t> Spying</a:t>
            </a:r>
          </a:p>
          <a:p>
            <a:pPr algn="l">
              <a:buFontTx/>
              <a:buChar char="•"/>
            </a:pPr>
            <a:r>
              <a:rPr lang="en-US" sz="2000" dirty="0">
                <a:solidFill>
                  <a:schemeClr val="accent2"/>
                </a:solidFill>
                <a:latin typeface="Tahoma" pitchFamily="34" charset="0"/>
              </a:rPr>
              <a:t> and more…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571472" y="282575"/>
            <a:ext cx="8030308" cy="1323439"/>
          </a:xfrm>
          <a:prstGeom prst="rect">
            <a:avLst/>
          </a:prstGeom>
          <a:noFill/>
          <a:ln w="9525">
            <a:noFill/>
            <a:miter lim="800000"/>
            <a:headEnd/>
            <a:tailEnd/>
          </a:ln>
          <a:effectLst/>
        </p:spPr>
        <p:txBody>
          <a:bodyPr wrap="square">
            <a:spAutoFit/>
          </a:bodyPr>
          <a:lstStyle/>
          <a:p>
            <a:pPr algn="ctr" eaLnBrk="0" hangingPunct="0"/>
            <a:r>
              <a:rPr lang="en-US" sz="4000" dirty="0">
                <a:solidFill>
                  <a:schemeClr val="accent2"/>
                </a:solidFill>
              </a:rPr>
              <a:t>Two Approaches in Gigabit Ethernet </a:t>
            </a:r>
          </a:p>
          <a:p>
            <a:pPr algn="ctr" eaLnBrk="0" hangingPunct="0"/>
            <a:r>
              <a:rPr lang="en-US" sz="4000" dirty="0">
                <a:solidFill>
                  <a:schemeClr val="accent2"/>
                </a:solidFill>
              </a:rPr>
              <a:t>Medium Access</a:t>
            </a:r>
          </a:p>
        </p:txBody>
      </p:sp>
      <p:pic>
        <p:nvPicPr>
          <p:cNvPr id="125956" name="Picture 4"/>
          <p:cNvPicPr>
            <a:picLocks noChangeAspect="1" noChangeArrowheads="1"/>
          </p:cNvPicPr>
          <p:nvPr/>
        </p:nvPicPr>
        <p:blipFill>
          <a:blip r:embed="rId2" cstate="print"/>
          <a:srcRect/>
          <a:stretch>
            <a:fillRect/>
          </a:stretch>
        </p:blipFill>
        <p:spPr bwMode="auto">
          <a:xfrm>
            <a:off x="936625" y="2232025"/>
            <a:ext cx="7270750" cy="3711575"/>
          </a:xfrm>
          <a:prstGeom prst="rect">
            <a:avLst/>
          </a:prstGeom>
          <a:noFill/>
          <a:ln w="9525">
            <a:noFill/>
            <a:miter lim="800000"/>
            <a:headEnd/>
            <a:tailEnd/>
          </a:ln>
          <a:effectLst/>
        </p:spPr>
      </p:pic>
    </p:spTree>
    <p:extLst>
      <p:ext uri="{BB962C8B-B14F-4D97-AF65-F5344CB8AC3E}">
        <p14:creationId xmlns:p14="http://schemas.microsoft.com/office/powerpoint/2010/main" xmlns="" val="3042072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274638"/>
            <a:ext cx="8229600" cy="706090"/>
          </a:xfrm>
        </p:spPr>
        <p:txBody>
          <a:bodyPr/>
          <a:lstStyle/>
          <a:p>
            <a:r>
              <a:rPr lang="en-US" sz="4000" dirty="0">
                <a:solidFill>
                  <a:srgbClr val="C00000"/>
                </a:solidFill>
              </a:rPr>
              <a:t>Goals of IPSec</a:t>
            </a:r>
          </a:p>
        </p:txBody>
      </p:sp>
      <p:sp>
        <p:nvSpPr>
          <p:cNvPr id="137219" name="Rectangle 3"/>
          <p:cNvSpPr>
            <a:spLocks noGrp="1" noChangeArrowheads="1"/>
          </p:cNvSpPr>
          <p:nvPr>
            <p:ph type="body" idx="1"/>
          </p:nvPr>
        </p:nvSpPr>
        <p:spPr>
          <a:xfrm>
            <a:off x="467544" y="1484784"/>
            <a:ext cx="8229600" cy="4525963"/>
          </a:xfrm>
        </p:spPr>
        <p:txBody>
          <a:bodyPr/>
          <a:lstStyle/>
          <a:p>
            <a:pPr algn="just"/>
            <a:r>
              <a:rPr lang="en-US" dirty="0" smtClean="0"/>
              <a:t>To </a:t>
            </a:r>
            <a:r>
              <a:rPr lang="en-US" dirty="0"/>
              <a:t>verify sources of IP packets</a:t>
            </a:r>
          </a:p>
          <a:p>
            <a:pPr lvl="1" algn="just"/>
            <a:r>
              <a:rPr lang="en-US" i="1" dirty="0"/>
              <a:t>authentication</a:t>
            </a:r>
          </a:p>
          <a:p>
            <a:pPr algn="just"/>
            <a:r>
              <a:rPr lang="en-US" dirty="0" smtClean="0"/>
              <a:t>To </a:t>
            </a:r>
            <a:r>
              <a:rPr lang="en-US" dirty="0"/>
              <a:t>prevent replaying of old packets</a:t>
            </a:r>
          </a:p>
          <a:p>
            <a:pPr algn="just"/>
            <a:r>
              <a:rPr lang="en-US" dirty="0" smtClean="0"/>
              <a:t>To </a:t>
            </a:r>
            <a:r>
              <a:rPr lang="en-US" dirty="0"/>
              <a:t>protect integrity and/or confidentiality of packets</a:t>
            </a:r>
          </a:p>
          <a:p>
            <a:pPr lvl="1" algn="just"/>
            <a:r>
              <a:rPr lang="en-US" i="1" dirty="0"/>
              <a:t>data Integrity/Data Encryption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274638"/>
            <a:ext cx="8229600" cy="778098"/>
          </a:xfrm>
        </p:spPr>
        <p:txBody>
          <a:bodyPr/>
          <a:lstStyle/>
          <a:p>
            <a:r>
              <a:rPr lang="en-US" sz="4000" dirty="0"/>
              <a:t>The IPSec Security Model</a:t>
            </a:r>
          </a:p>
        </p:txBody>
      </p:sp>
      <p:pic>
        <p:nvPicPr>
          <p:cNvPr id="138244" name="Picture 4" descr="j0250306[1]"/>
          <p:cNvPicPr>
            <a:picLocks noGrp="1" noChangeAspect="1" noChangeArrowheads="1"/>
          </p:cNvPicPr>
          <p:nvPr>
            <p:ph sz="half" idx="1"/>
          </p:nvPr>
        </p:nvPicPr>
        <p:blipFill>
          <a:blip r:embed="rId2" cstate="print"/>
          <a:srcRect/>
          <a:stretch>
            <a:fillRect/>
          </a:stretch>
        </p:blipFill>
        <p:spPr>
          <a:xfrm>
            <a:off x="1066800" y="2362200"/>
            <a:ext cx="838200" cy="879475"/>
          </a:xfrm>
          <a:noFill/>
          <a:ln/>
        </p:spPr>
      </p:pic>
      <p:pic>
        <p:nvPicPr>
          <p:cNvPr id="138246" name="Picture 6" descr="j0223530[1]"/>
          <p:cNvPicPr>
            <a:picLocks noGrp="1" noChangeAspect="1" noChangeArrowheads="1"/>
          </p:cNvPicPr>
          <p:nvPr>
            <p:ph sz="half" idx="2"/>
          </p:nvPr>
        </p:nvPicPr>
        <p:blipFill>
          <a:blip r:embed="rId3" cstate="print"/>
          <a:srcRect/>
          <a:stretch>
            <a:fillRect/>
          </a:stretch>
        </p:blipFill>
        <p:spPr>
          <a:xfrm>
            <a:off x="2590800" y="3657600"/>
            <a:ext cx="1143000" cy="446088"/>
          </a:xfrm>
          <a:noFill/>
          <a:ln/>
        </p:spPr>
      </p:pic>
      <p:pic>
        <p:nvPicPr>
          <p:cNvPr id="138248" name="Picture 8" descr="j0223530[1]"/>
          <p:cNvPicPr>
            <a:picLocks noChangeAspect="1" noChangeArrowheads="1"/>
          </p:cNvPicPr>
          <p:nvPr/>
        </p:nvPicPr>
        <p:blipFill>
          <a:blip r:embed="rId3" cstate="print"/>
          <a:srcRect/>
          <a:stretch>
            <a:fillRect/>
          </a:stretch>
        </p:blipFill>
        <p:spPr bwMode="auto">
          <a:xfrm>
            <a:off x="5334000" y="3657600"/>
            <a:ext cx="1143000" cy="446088"/>
          </a:xfrm>
          <a:prstGeom prst="rect">
            <a:avLst/>
          </a:prstGeom>
          <a:noFill/>
          <a:ln w="9525">
            <a:noFill/>
            <a:miter lim="800000"/>
            <a:headEnd/>
            <a:tailEnd/>
          </a:ln>
        </p:spPr>
      </p:pic>
      <p:pic>
        <p:nvPicPr>
          <p:cNvPr id="138249" name="Picture 9" descr="j0250306[1]"/>
          <p:cNvPicPr>
            <a:picLocks noChangeAspect="1" noChangeArrowheads="1"/>
          </p:cNvPicPr>
          <p:nvPr/>
        </p:nvPicPr>
        <p:blipFill>
          <a:blip r:embed="rId2" cstate="print"/>
          <a:srcRect/>
          <a:stretch>
            <a:fillRect/>
          </a:stretch>
        </p:blipFill>
        <p:spPr bwMode="auto">
          <a:xfrm>
            <a:off x="7391400" y="2286000"/>
            <a:ext cx="838200" cy="879475"/>
          </a:xfrm>
          <a:prstGeom prst="rect">
            <a:avLst/>
          </a:prstGeom>
          <a:noFill/>
          <a:ln w="9525">
            <a:noFill/>
            <a:miter lim="800000"/>
            <a:headEnd/>
            <a:tailEnd/>
          </a:ln>
        </p:spPr>
      </p:pic>
      <p:cxnSp>
        <p:nvCxnSpPr>
          <p:cNvPr id="138250" name="AutoShape 10"/>
          <p:cNvCxnSpPr>
            <a:cxnSpLocks noChangeShapeType="1"/>
            <a:stCxn id="0" idx="2"/>
            <a:endCxn id="0" idx="1"/>
          </p:cNvCxnSpPr>
          <p:nvPr/>
        </p:nvCxnSpPr>
        <p:spPr bwMode="auto">
          <a:xfrm rot="16200000" flipH="1">
            <a:off x="1718468" y="3009107"/>
            <a:ext cx="639763" cy="1104900"/>
          </a:xfrm>
          <a:prstGeom prst="bentConnector2">
            <a:avLst/>
          </a:prstGeom>
          <a:noFill/>
          <a:ln w="19050">
            <a:solidFill>
              <a:srgbClr val="FF9900"/>
            </a:solidFill>
            <a:miter lim="800000"/>
            <a:headEnd type="stealth" w="med" len="med"/>
            <a:tailEnd type="stealth" w="med" len="med"/>
          </a:ln>
          <a:effectLst/>
        </p:spPr>
      </p:cxnSp>
      <p:cxnSp>
        <p:nvCxnSpPr>
          <p:cNvPr id="138252" name="AutoShape 12"/>
          <p:cNvCxnSpPr>
            <a:cxnSpLocks noChangeShapeType="1"/>
            <a:stCxn id="0" idx="3"/>
            <a:endCxn id="0" idx="1"/>
          </p:cNvCxnSpPr>
          <p:nvPr/>
        </p:nvCxnSpPr>
        <p:spPr bwMode="auto">
          <a:xfrm>
            <a:off x="3733800" y="3881438"/>
            <a:ext cx="1600200" cy="0"/>
          </a:xfrm>
          <a:prstGeom prst="straightConnector1">
            <a:avLst/>
          </a:prstGeom>
          <a:noFill/>
          <a:ln w="19050">
            <a:solidFill>
              <a:srgbClr val="FF9900"/>
            </a:solidFill>
            <a:round/>
            <a:headEnd type="stealth" w="med" len="med"/>
            <a:tailEnd type="stealth" w="med" len="med"/>
          </a:ln>
          <a:effectLst/>
        </p:spPr>
      </p:cxnSp>
      <p:cxnSp>
        <p:nvCxnSpPr>
          <p:cNvPr id="138253" name="AutoShape 13"/>
          <p:cNvCxnSpPr>
            <a:cxnSpLocks noChangeShapeType="1"/>
          </p:cNvCxnSpPr>
          <p:nvPr/>
        </p:nvCxnSpPr>
        <p:spPr bwMode="auto">
          <a:xfrm rot="10800000" flipV="1">
            <a:off x="6400800" y="3048000"/>
            <a:ext cx="1295400" cy="838200"/>
          </a:xfrm>
          <a:prstGeom prst="bentConnector3">
            <a:avLst>
              <a:gd name="adj1" fmla="val -245"/>
            </a:avLst>
          </a:prstGeom>
          <a:noFill/>
          <a:ln w="19050">
            <a:solidFill>
              <a:srgbClr val="FF9900"/>
            </a:solidFill>
            <a:miter lim="800000"/>
            <a:headEnd type="stealth" w="med" len="med"/>
            <a:tailEnd type="stealth" w="med" len="med"/>
          </a:ln>
          <a:effectLst/>
        </p:spPr>
      </p:cxnSp>
      <p:sp>
        <p:nvSpPr>
          <p:cNvPr id="138254" name="Text Box 14"/>
          <p:cNvSpPr txBox="1">
            <a:spLocks noChangeArrowheads="1"/>
          </p:cNvSpPr>
          <p:nvPr/>
        </p:nvSpPr>
        <p:spPr bwMode="auto">
          <a:xfrm>
            <a:off x="3962400" y="2286000"/>
            <a:ext cx="1095375" cy="457200"/>
          </a:xfrm>
          <a:prstGeom prst="rect">
            <a:avLst/>
          </a:prstGeom>
          <a:noFill/>
          <a:ln w="9525">
            <a:noFill/>
            <a:miter lim="800000"/>
            <a:headEnd/>
            <a:tailEnd/>
          </a:ln>
          <a:effectLst/>
        </p:spPr>
        <p:txBody>
          <a:bodyPr wrap="none">
            <a:spAutoFit/>
          </a:bodyPr>
          <a:lstStyle/>
          <a:p>
            <a:pPr algn="l"/>
            <a:r>
              <a:rPr lang="en-US" dirty="0">
                <a:solidFill>
                  <a:srgbClr val="000000"/>
                </a:solidFill>
                <a:latin typeface="Tahoma" pitchFamily="34" charset="0"/>
              </a:rPr>
              <a:t>Secure</a:t>
            </a:r>
          </a:p>
        </p:txBody>
      </p:sp>
      <p:sp>
        <p:nvSpPr>
          <p:cNvPr id="138256" name="Line 16"/>
          <p:cNvSpPr>
            <a:spLocks noChangeShapeType="1"/>
          </p:cNvSpPr>
          <p:nvPr/>
        </p:nvSpPr>
        <p:spPr bwMode="auto">
          <a:xfrm flipH="1">
            <a:off x="1905000" y="2590800"/>
            <a:ext cx="2133600" cy="228600"/>
          </a:xfrm>
          <a:prstGeom prst="line">
            <a:avLst/>
          </a:prstGeom>
          <a:noFill/>
          <a:ln w="9525">
            <a:solidFill>
              <a:schemeClr val="tx1"/>
            </a:solidFill>
            <a:round/>
            <a:headEnd/>
            <a:tailEnd type="triangle" w="med" len="med"/>
          </a:ln>
          <a:effectLst/>
        </p:spPr>
        <p:txBody>
          <a:bodyPr/>
          <a:lstStyle/>
          <a:p>
            <a:endParaRPr lang="en-IN"/>
          </a:p>
        </p:txBody>
      </p:sp>
      <p:sp>
        <p:nvSpPr>
          <p:cNvPr id="138257" name="Line 17"/>
          <p:cNvSpPr>
            <a:spLocks noChangeShapeType="1"/>
          </p:cNvSpPr>
          <p:nvPr/>
        </p:nvSpPr>
        <p:spPr bwMode="auto">
          <a:xfrm flipH="1">
            <a:off x="3352800" y="2667000"/>
            <a:ext cx="990600" cy="990600"/>
          </a:xfrm>
          <a:prstGeom prst="line">
            <a:avLst/>
          </a:prstGeom>
          <a:noFill/>
          <a:ln w="9525">
            <a:solidFill>
              <a:schemeClr val="tx1"/>
            </a:solidFill>
            <a:round/>
            <a:headEnd/>
            <a:tailEnd type="triangle" w="med" len="med"/>
          </a:ln>
          <a:effectLst/>
        </p:spPr>
        <p:txBody>
          <a:bodyPr/>
          <a:lstStyle/>
          <a:p>
            <a:endParaRPr lang="en-IN"/>
          </a:p>
        </p:txBody>
      </p:sp>
      <p:sp>
        <p:nvSpPr>
          <p:cNvPr id="138258" name="Line 18"/>
          <p:cNvSpPr>
            <a:spLocks noChangeShapeType="1"/>
          </p:cNvSpPr>
          <p:nvPr/>
        </p:nvSpPr>
        <p:spPr bwMode="auto">
          <a:xfrm>
            <a:off x="4572000" y="2667000"/>
            <a:ext cx="1219200" cy="990600"/>
          </a:xfrm>
          <a:prstGeom prst="line">
            <a:avLst/>
          </a:prstGeom>
          <a:noFill/>
          <a:ln w="9525">
            <a:solidFill>
              <a:schemeClr val="tx1"/>
            </a:solidFill>
            <a:round/>
            <a:headEnd/>
            <a:tailEnd type="triangle" w="med" len="med"/>
          </a:ln>
          <a:effectLst/>
        </p:spPr>
        <p:txBody>
          <a:bodyPr/>
          <a:lstStyle/>
          <a:p>
            <a:endParaRPr lang="en-IN"/>
          </a:p>
        </p:txBody>
      </p:sp>
      <p:sp>
        <p:nvSpPr>
          <p:cNvPr id="138259" name="Line 19"/>
          <p:cNvSpPr>
            <a:spLocks noChangeShapeType="1"/>
          </p:cNvSpPr>
          <p:nvPr/>
        </p:nvSpPr>
        <p:spPr bwMode="auto">
          <a:xfrm>
            <a:off x="4953000" y="2590800"/>
            <a:ext cx="2514600" cy="228600"/>
          </a:xfrm>
          <a:prstGeom prst="line">
            <a:avLst/>
          </a:prstGeom>
          <a:noFill/>
          <a:ln w="9525">
            <a:solidFill>
              <a:schemeClr val="tx1"/>
            </a:solidFill>
            <a:round/>
            <a:headEnd/>
            <a:tailEnd type="triangle" w="med" len="med"/>
          </a:ln>
          <a:effectLst/>
        </p:spPr>
        <p:txBody>
          <a:bodyPr/>
          <a:lstStyle/>
          <a:p>
            <a:endParaRPr lang="en-IN"/>
          </a:p>
        </p:txBody>
      </p:sp>
      <p:sp>
        <p:nvSpPr>
          <p:cNvPr id="138260" name="Text Box 20"/>
          <p:cNvSpPr txBox="1">
            <a:spLocks noChangeArrowheads="1"/>
          </p:cNvSpPr>
          <p:nvPr/>
        </p:nvSpPr>
        <p:spPr bwMode="auto">
          <a:xfrm>
            <a:off x="3886200" y="4419600"/>
            <a:ext cx="1346200" cy="457200"/>
          </a:xfrm>
          <a:prstGeom prst="rect">
            <a:avLst/>
          </a:prstGeom>
          <a:noFill/>
          <a:ln w="9525">
            <a:noFill/>
            <a:miter lim="800000"/>
            <a:headEnd/>
            <a:tailEnd/>
          </a:ln>
          <a:effectLst/>
        </p:spPr>
        <p:txBody>
          <a:bodyPr wrap="none">
            <a:spAutoFit/>
          </a:bodyPr>
          <a:lstStyle/>
          <a:p>
            <a:pPr algn="l"/>
            <a:r>
              <a:rPr lang="en-US">
                <a:solidFill>
                  <a:srgbClr val="FF0000"/>
                </a:solidFill>
                <a:latin typeface="Tahoma" pitchFamily="34" charset="0"/>
              </a:rPr>
              <a:t>Insecure</a:t>
            </a:r>
          </a:p>
        </p:txBody>
      </p:sp>
      <p:cxnSp>
        <p:nvCxnSpPr>
          <p:cNvPr id="138264" name="AutoShape 24"/>
          <p:cNvCxnSpPr>
            <a:cxnSpLocks noChangeShapeType="1"/>
            <a:stCxn id="138260" idx="1"/>
          </p:cNvCxnSpPr>
          <p:nvPr/>
        </p:nvCxnSpPr>
        <p:spPr bwMode="auto">
          <a:xfrm flipH="1" flipV="1">
            <a:off x="1905000" y="3886200"/>
            <a:ext cx="1981200" cy="762000"/>
          </a:xfrm>
          <a:prstGeom prst="straightConnector1">
            <a:avLst/>
          </a:prstGeom>
          <a:noFill/>
          <a:ln w="9525">
            <a:solidFill>
              <a:schemeClr val="tx1"/>
            </a:solidFill>
            <a:round/>
            <a:headEnd/>
            <a:tailEnd type="triangle" w="med" len="med"/>
          </a:ln>
          <a:effectLst/>
        </p:spPr>
      </p:cxnSp>
      <p:cxnSp>
        <p:nvCxnSpPr>
          <p:cNvPr id="138265" name="AutoShape 25"/>
          <p:cNvCxnSpPr>
            <a:cxnSpLocks noChangeShapeType="1"/>
            <a:stCxn id="138260" idx="0"/>
          </p:cNvCxnSpPr>
          <p:nvPr/>
        </p:nvCxnSpPr>
        <p:spPr bwMode="auto">
          <a:xfrm flipV="1">
            <a:off x="4559300" y="3886200"/>
            <a:ext cx="12700" cy="533400"/>
          </a:xfrm>
          <a:prstGeom prst="straightConnector1">
            <a:avLst/>
          </a:prstGeom>
          <a:noFill/>
          <a:ln w="9525">
            <a:solidFill>
              <a:schemeClr val="tx1"/>
            </a:solidFill>
            <a:round/>
            <a:headEnd/>
            <a:tailEnd type="triangle" w="med" len="med"/>
          </a:ln>
          <a:effectLst/>
        </p:spPr>
      </p:cxnSp>
      <p:cxnSp>
        <p:nvCxnSpPr>
          <p:cNvPr id="138266" name="AutoShape 26"/>
          <p:cNvCxnSpPr>
            <a:cxnSpLocks noChangeShapeType="1"/>
            <a:stCxn id="138260" idx="3"/>
          </p:cNvCxnSpPr>
          <p:nvPr/>
        </p:nvCxnSpPr>
        <p:spPr bwMode="auto">
          <a:xfrm flipV="1">
            <a:off x="5232400" y="3886200"/>
            <a:ext cx="1930400" cy="762000"/>
          </a:xfrm>
          <a:prstGeom prst="straightConnector1">
            <a:avLst/>
          </a:prstGeom>
          <a:noFill/>
          <a:ln w="9525">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57200" y="274638"/>
            <a:ext cx="8229600" cy="778098"/>
          </a:xfrm>
        </p:spPr>
        <p:txBody>
          <a:bodyPr/>
          <a:lstStyle/>
          <a:p>
            <a:r>
              <a:rPr lang="en-US" sz="4000" dirty="0"/>
              <a:t>IPSec Architecture</a:t>
            </a:r>
          </a:p>
        </p:txBody>
      </p:sp>
      <p:sp>
        <p:nvSpPr>
          <p:cNvPr id="187396" name="Text Box 4"/>
          <p:cNvSpPr txBox="1">
            <a:spLocks noGrp="1" noChangeArrowheads="1"/>
          </p:cNvSpPr>
          <p:nvPr>
            <p:ph type="body" idx="1"/>
          </p:nvPr>
        </p:nvSpPr>
        <p:spPr>
          <a:xfrm>
            <a:off x="611560" y="1402432"/>
            <a:ext cx="7920880" cy="4114800"/>
          </a:xfrm>
          <a:noFill/>
          <a:ln/>
        </p:spPr>
        <p:txBody>
          <a:bodyPr/>
          <a:lstStyle/>
          <a:p>
            <a:pPr algn="just"/>
            <a:r>
              <a:rPr lang="en-US" dirty="0">
                <a:effectLst/>
              </a:rPr>
              <a:t>IPSec provides security in three situations:</a:t>
            </a:r>
          </a:p>
          <a:p>
            <a:pPr lvl="1" algn="just"/>
            <a:r>
              <a:rPr lang="en-US" dirty="0" smtClean="0">
                <a:effectLst/>
              </a:rPr>
              <a:t>Host-to-host</a:t>
            </a:r>
            <a:r>
              <a:rPr lang="en-US" dirty="0">
                <a:effectLst/>
              </a:rPr>
              <a:t>, host-to-gateway and gateway-to-gateway</a:t>
            </a:r>
            <a:endParaRPr lang="en-US" sz="3200" dirty="0">
              <a:effectLst/>
            </a:endParaRPr>
          </a:p>
          <a:p>
            <a:pPr algn="just"/>
            <a:r>
              <a:rPr lang="en-US" dirty="0">
                <a:effectLst/>
              </a:rPr>
              <a:t>IPSec operates in two modes:</a:t>
            </a:r>
          </a:p>
          <a:p>
            <a:pPr lvl="1" algn="just"/>
            <a:r>
              <a:rPr lang="en-US" i="1" dirty="0">
                <a:effectLst/>
              </a:rPr>
              <a:t>Transport mode</a:t>
            </a:r>
            <a:r>
              <a:rPr lang="en-US" dirty="0">
                <a:effectLst/>
              </a:rPr>
              <a:t> (for end-to-end)</a:t>
            </a:r>
          </a:p>
          <a:p>
            <a:pPr lvl="1" algn="just"/>
            <a:r>
              <a:rPr lang="en-US" i="1" dirty="0">
                <a:effectLst/>
              </a:rPr>
              <a:t>Tunnel mode</a:t>
            </a:r>
            <a:r>
              <a:rPr lang="en-US" dirty="0">
                <a:effectLst/>
              </a:rPr>
              <a:t> (for VPN)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274638"/>
            <a:ext cx="8229600" cy="778098"/>
          </a:xfrm>
        </p:spPr>
        <p:txBody>
          <a:bodyPr/>
          <a:lstStyle/>
          <a:p>
            <a:r>
              <a:rPr lang="en-US" sz="4000" dirty="0"/>
              <a:t>IPSec Architecture</a:t>
            </a:r>
          </a:p>
        </p:txBody>
      </p:sp>
      <p:grpSp>
        <p:nvGrpSpPr>
          <p:cNvPr id="13" name="Group 12"/>
          <p:cNvGrpSpPr/>
          <p:nvPr/>
        </p:nvGrpSpPr>
        <p:grpSpPr>
          <a:xfrm>
            <a:off x="838200" y="1710729"/>
            <a:ext cx="7534275" cy="3446463"/>
            <a:chOff x="838200" y="2743200"/>
            <a:chExt cx="7534275" cy="3446463"/>
          </a:xfrm>
        </p:grpSpPr>
        <p:sp>
          <p:nvSpPr>
            <p:cNvPr id="143364" name="Rectangle 4"/>
            <p:cNvSpPr>
              <a:spLocks noChangeArrowheads="1"/>
            </p:cNvSpPr>
            <p:nvPr/>
          </p:nvSpPr>
          <p:spPr bwMode="auto">
            <a:xfrm>
              <a:off x="1295400" y="2743200"/>
              <a:ext cx="1676400" cy="533400"/>
            </a:xfrm>
            <a:prstGeom prst="rect">
              <a:avLst/>
            </a:prstGeom>
            <a:solidFill>
              <a:srgbClr val="9999FF"/>
            </a:solidFill>
            <a:ln w="9525">
              <a:solidFill>
                <a:schemeClr val="tx1"/>
              </a:solidFill>
              <a:miter lim="800000"/>
              <a:headEnd/>
              <a:tailEnd/>
            </a:ln>
            <a:effectLst/>
          </p:spPr>
          <p:txBody>
            <a:bodyPr wrap="none" anchor="ctr"/>
            <a:lstStyle/>
            <a:p>
              <a:r>
                <a:rPr lang="en-US" sz="1800">
                  <a:solidFill>
                    <a:srgbClr val="000000"/>
                  </a:solidFill>
                  <a:latin typeface="Tahoma" pitchFamily="34" charset="0"/>
                </a:rPr>
                <a:t>ESP</a:t>
              </a:r>
            </a:p>
          </p:txBody>
        </p:sp>
        <p:sp>
          <p:nvSpPr>
            <p:cNvPr id="143366" name="Rectangle 6"/>
            <p:cNvSpPr>
              <a:spLocks noChangeArrowheads="1"/>
            </p:cNvSpPr>
            <p:nvPr/>
          </p:nvSpPr>
          <p:spPr bwMode="auto">
            <a:xfrm>
              <a:off x="5943600" y="2743200"/>
              <a:ext cx="1676400" cy="533400"/>
            </a:xfrm>
            <a:prstGeom prst="rect">
              <a:avLst/>
            </a:prstGeom>
            <a:solidFill>
              <a:srgbClr val="9999FF"/>
            </a:solidFill>
            <a:ln w="9525">
              <a:solidFill>
                <a:schemeClr val="tx1"/>
              </a:solidFill>
              <a:miter lim="800000"/>
              <a:headEnd/>
              <a:tailEnd/>
            </a:ln>
            <a:effectLst/>
          </p:spPr>
          <p:txBody>
            <a:bodyPr wrap="none" anchor="ctr"/>
            <a:lstStyle/>
            <a:p>
              <a:r>
                <a:rPr lang="en-US" sz="1800">
                  <a:solidFill>
                    <a:srgbClr val="000000"/>
                  </a:solidFill>
                  <a:latin typeface="Tahoma" pitchFamily="34" charset="0"/>
                </a:rPr>
                <a:t>AH</a:t>
              </a:r>
            </a:p>
          </p:txBody>
        </p:sp>
        <p:sp>
          <p:nvSpPr>
            <p:cNvPr id="143367" name="Rectangle 7"/>
            <p:cNvSpPr>
              <a:spLocks noChangeArrowheads="1"/>
            </p:cNvSpPr>
            <p:nvPr/>
          </p:nvSpPr>
          <p:spPr bwMode="auto">
            <a:xfrm>
              <a:off x="3657600" y="5105400"/>
              <a:ext cx="1524000" cy="609600"/>
            </a:xfrm>
            <a:prstGeom prst="rect">
              <a:avLst/>
            </a:prstGeom>
            <a:solidFill>
              <a:srgbClr val="9999FF"/>
            </a:solidFill>
            <a:ln w="9525">
              <a:solidFill>
                <a:schemeClr val="tx1"/>
              </a:solidFill>
              <a:miter lim="800000"/>
              <a:headEnd/>
              <a:tailEnd/>
            </a:ln>
            <a:effectLst/>
          </p:spPr>
          <p:txBody>
            <a:bodyPr wrap="none" anchor="ctr"/>
            <a:lstStyle/>
            <a:p>
              <a:r>
                <a:rPr lang="en-US" sz="1800">
                  <a:solidFill>
                    <a:srgbClr val="000000"/>
                  </a:solidFill>
                  <a:latin typeface="Tahoma" pitchFamily="34" charset="0"/>
                </a:rPr>
                <a:t>IKE</a:t>
              </a:r>
            </a:p>
          </p:txBody>
        </p:sp>
        <p:sp>
          <p:nvSpPr>
            <p:cNvPr id="143369" name="Rectangle 9"/>
            <p:cNvSpPr>
              <a:spLocks noChangeArrowheads="1"/>
            </p:cNvSpPr>
            <p:nvPr/>
          </p:nvSpPr>
          <p:spPr bwMode="auto">
            <a:xfrm>
              <a:off x="3276600" y="3733800"/>
              <a:ext cx="2286000" cy="609600"/>
            </a:xfrm>
            <a:prstGeom prst="rect">
              <a:avLst/>
            </a:prstGeom>
            <a:solidFill>
              <a:srgbClr val="FFFF99"/>
            </a:solidFill>
            <a:ln w="9525">
              <a:solidFill>
                <a:srgbClr val="FFFF99"/>
              </a:solidFill>
              <a:miter lim="800000"/>
              <a:headEnd/>
              <a:tailEnd/>
            </a:ln>
            <a:effectLst/>
          </p:spPr>
          <p:txBody>
            <a:bodyPr wrap="none" anchor="ctr"/>
            <a:lstStyle/>
            <a:p>
              <a:r>
                <a:rPr lang="en-US" sz="1800">
                  <a:solidFill>
                    <a:srgbClr val="000000"/>
                  </a:solidFill>
                  <a:latin typeface="Tahoma" pitchFamily="34" charset="0"/>
                </a:rPr>
                <a:t>IPSec Security Policy</a:t>
              </a:r>
            </a:p>
          </p:txBody>
        </p:sp>
        <p:cxnSp>
          <p:nvCxnSpPr>
            <p:cNvPr id="143370" name="AutoShape 10"/>
            <p:cNvCxnSpPr>
              <a:cxnSpLocks noChangeShapeType="1"/>
              <a:stCxn id="143369" idx="0"/>
              <a:endCxn id="143364" idx="3"/>
            </p:cNvCxnSpPr>
            <p:nvPr/>
          </p:nvCxnSpPr>
          <p:spPr bwMode="auto">
            <a:xfrm flipH="1" flipV="1">
              <a:off x="2971800" y="3009900"/>
              <a:ext cx="1447800" cy="723900"/>
            </a:xfrm>
            <a:prstGeom prst="straightConnector1">
              <a:avLst/>
            </a:prstGeom>
            <a:noFill/>
            <a:ln w="22225">
              <a:solidFill>
                <a:srgbClr val="FF9900"/>
              </a:solidFill>
              <a:round/>
              <a:headEnd/>
              <a:tailEnd type="triangle" w="med" len="med"/>
            </a:ln>
            <a:effectLst/>
          </p:spPr>
        </p:cxnSp>
        <p:cxnSp>
          <p:nvCxnSpPr>
            <p:cNvPr id="143371" name="AutoShape 11"/>
            <p:cNvCxnSpPr>
              <a:cxnSpLocks noChangeShapeType="1"/>
              <a:stCxn id="143369" idx="0"/>
              <a:endCxn id="143366" idx="1"/>
            </p:cNvCxnSpPr>
            <p:nvPr/>
          </p:nvCxnSpPr>
          <p:spPr bwMode="auto">
            <a:xfrm flipV="1">
              <a:off x="4419600" y="3009900"/>
              <a:ext cx="1524000" cy="723900"/>
            </a:xfrm>
            <a:prstGeom prst="straightConnector1">
              <a:avLst/>
            </a:prstGeom>
            <a:noFill/>
            <a:ln w="22225">
              <a:solidFill>
                <a:srgbClr val="FF9900"/>
              </a:solidFill>
              <a:round/>
              <a:headEnd/>
              <a:tailEnd type="triangle" w="med" len="med"/>
            </a:ln>
            <a:effectLst/>
          </p:spPr>
        </p:cxnSp>
        <p:cxnSp>
          <p:nvCxnSpPr>
            <p:cNvPr id="143372" name="AutoShape 12"/>
            <p:cNvCxnSpPr>
              <a:cxnSpLocks noChangeShapeType="1"/>
              <a:stCxn id="143369" idx="2"/>
              <a:endCxn id="143367" idx="0"/>
            </p:cNvCxnSpPr>
            <p:nvPr/>
          </p:nvCxnSpPr>
          <p:spPr bwMode="auto">
            <a:xfrm>
              <a:off x="4419600" y="4343400"/>
              <a:ext cx="0" cy="762000"/>
            </a:xfrm>
            <a:prstGeom prst="straightConnector1">
              <a:avLst/>
            </a:prstGeom>
            <a:noFill/>
            <a:ln w="22225">
              <a:solidFill>
                <a:srgbClr val="FF9900"/>
              </a:solidFill>
              <a:round/>
              <a:headEnd/>
              <a:tailEnd type="triangle" w="med" len="med"/>
            </a:ln>
            <a:effectLst/>
          </p:spPr>
        </p:cxnSp>
        <p:sp>
          <p:nvSpPr>
            <p:cNvPr id="143373" name="Text Box 13"/>
            <p:cNvSpPr txBox="1">
              <a:spLocks noChangeArrowheads="1"/>
            </p:cNvSpPr>
            <p:nvPr/>
          </p:nvSpPr>
          <p:spPr bwMode="auto">
            <a:xfrm>
              <a:off x="838200" y="3352800"/>
              <a:ext cx="2452688" cy="641350"/>
            </a:xfrm>
            <a:prstGeom prst="rect">
              <a:avLst/>
            </a:prstGeom>
            <a:noFill/>
            <a:ln w="9525">
              <a:noFill/>
              <a:miter lim="800000"/>
              <a:headEnd/>
              <a:tailEnd/>
            </a:ln>
            <a:effectLst/>
          </p:spPr>
          <p:txBody>
            <a:bodyPr wrap="none">
              <a:spAutoFit/>
            </a:bodyPr>
            <a:lstStyle/>
            <a:p>
              <a:pPr algn="l"/>
              <a:r>
                <a:rPr lang="en-US" sz="1800">
                  <a:latin typeface="Tahoma" pitchFamily="34" charset="0"/>
                </a:rPr>
                <a:t>Encapsulating Security</a:t>
              </a:r>
            </a:p>
            <a:p>
              <a:pPr algn="l"/>
              <a:r>
                <a:rPr lang="en-US" sz="1800">
                  <a:latin typeface="Tahoma" pitchFamily="34" charset="0"/>
                </a:rPr>
                <a:t>Payload</a:t>
              </a:r>
            </a:p>
          </p:txBody>
        </p:sp>
        <p:sp>
          <p:nvSpPr>
            <p:cNvPr id="143375" name="Text Box 15"/>
            <p:cNvSpPr txBox="1">
              <a:spLocks noChangeArrowheads="1"/>
            </p:cNvSpPr>
            <p:nvPr/>
          </p:nvSpPr>
          <p:spPr bwMode="auto">
            <a:xfrm>
              <a:off x="5943600" y="3429000"/>
              <a:ext cx="2428875" cy="366713"/>
            </a:xfrm>
            <a:prstGeom prst="rect">
              <a:avLst/>
            </a:prstGeom>
            <a:noFill/>
            <a:ln w="9525">
              <a:noFill/>
              <a:miter lim="800000"/>
              <a:headEnd/>
              <a:tailEnd/>
            </a:ln>
            <a:effectLst/>
          </p:spPr>
          <p:txBody>
            <a:bodyPr wrap="none">
              <a:spAutoFit/>
            </a:bodyPr>
            <a:lstStyle/>
            <a:p>
              <a:pPr algn="l"/>
              <a:r>
                <a:rPr lang="en-US" sz="1800">
                  <a:latin typeface="Tahoma" pitchFamily="34" charset="0"/>
                </a:rPr>
                <a:t>Authentication Header</a:t>
              </a:r>
            </a:p>
          </p:txBody>
        </p:sp>
        <p:sp>
          <p:nvSpPr>
            <p:cNvPr id="143376" name="Text Box 16"/>
            <p:cNvSpPr txBox="1">
              <a:spLocks noChangeArrowheads="1"/>
            </p:cNvSpPr>
            <p:nvPr/>
          </p:nvSpPr>
          <p:spPr bwMode="auto">
            <a:xfrm>
              <a:off x="3108325" y="5822950"/>
              <a:ext cx="2933700" cy="366713"/>
            </a:xfrm>
            <a:prstGeom prst="rect">
              <a:avLst/>
            </a:prstGeom>
            <a:noFill/>
            <a:ln w="9525">
              <a:noFill/>
              <a:miter lim="800000"/>
              <a:headEnd/>
              <a:tailEnd/>
            </a:ln>
            <a:effectLst/>
          </p:spPr>
          <p:txBody>
            <a:bodyPr wrap="none">
              <a:spAutoFit/>
            </a:bodyPr>
            <a:lstStyle/>
            <a:p>
              <a:pPr algn="l"/>
              <a:r>
                <a:rPr lang="en-US" sz="1800">
                  <a:latin typeface="Tahoma" pitchFamily="34" charset="0"/>
                </a:rPr>
                <a:t>The Internet Key Exchange</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custDataLst>
              <p:tags r:id="rId1"/>
            </p:custDataLst>
          </p:nvPr>
        </p:nvSpPr>
        <p:spPr>
          <a:xfrm>
            <a:off x="1071538" y="142852"/>
            <a:ext cx="7239000" cy="838200"/>
          </a:xfrm>
        </p:spPr>
        <p:txBody>
          <a:bodyPr/>
          <a:lstStyle/>
          <a:p>
            <a:r>
              <a:rPr lang="en-GB" sz="3600" dirty="0"/>
              <a:t>IPv6 Security – </a:t>
            </a:r>
            <a:r>
              <a:rPr lang="en-GB" sz="3600" dirty="0" err="1"/>
              <a:t>IPsec</a:t>
            </a:r>
            <a:r>
              <a:rPr lang="en-GB" sz="3600" dirty="0"/>
              <a:t> mandated</a:t>
            </a:r>
          </a:p>
        </p:txBody>
      </p:sp>
      <p:sp>
        <p:nvSpPr>
          <p:cNvPr id="115715" name="Rectangle 3"/>
          <p:cNvSpPr>
            <a:spLocks noGrp="1" noChangeArrowheads="1"/>
          </p:cNvSpPr>
          <p:nvPr>
            <p:ph type="body" idx="1"/>
            <p:custDataLst>
              <p:tags r:id="rId2"/>
            </p:custDataLst>
          </p:nvPr>
        </p:nvSpPr>
        <p:spPr>
          <a:xfrm>
            <a:off x="446856" y="1363216"/>
            <a:ext cx="8229600" cy="3289920"/>
          </a:xfrm>
        </p:spPr>
        <p:txBody>
          <a:bodyPr>
            <a:normAutofit/>
          </a:bodyPr>
          <a:lstStyle/>
          <a:p>
            <a:r>
              <a:rPr lang="en-GB" sz="3000" dirty="0" err="1"/>
              <a:t>IPsec</a:t>
            </a:r>
            <a:r>
              <a:rPr lang="en-GB" sz="3000" dirty="0"/>
              <a:t> is mandated in IPv6</a:t>
            </a:r>
          </a:p>
          <a:p>
            <a:pPr lvl="1" algn="just"/>
            <a:r>
              <a:rPr lang="en-GB" dirty="0"/>
              <a:t>This means that all implementations (i.e. hosts, routers, etc) must have </a:t>
            </a:r>
            <a:r>
              <a:rPr lang="en-GB" dirty="0" err="1"/>
              <a:t>IPsec</a:t>
            </a:r>
            <a:r>
              <a:rPr lang="en-GB" dirty="0"/>
              <a:t> capability to be considered as </a:t>
            </a:r>
            <a:r>
              <a:rPr lang="en-GB" dirty="0" smtClean="0"/>
              <a:t>IPv6-conformant</a:t>
            </a:r>
            <a:endParaRPr lang="en-GB" dirty="0"/>
          </a:p>
        </p:txBody>
      </p:sp>
    </p:spTree>
    <p:extLst>
      <p:ext uri="{BB962C8B-B14F-4D97-AF65-F5344CB8AC3E}">
        <p14:creationId xmlns:p14="http://schemas.microsoft.com/office/powerpoint/2010/main" xmlns="" val="752146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custDataLst>
              <p:tags r:id="rId1"/>
            </p:custDataLst>
          </p:nvPr>
        </p:nvSpPr>
        <p:spPr/>
        <p:txBody>
          <a:bodyPr>
            <a:normAutofit/>
          </a:bodyPr>
          <a:lstStyle/>
          <a:p>
            <a:r>
              <a:rPr lang="en-GB" sz="3600" dirty="0"/>
              <a:t>IPv6 Security – harder to scan networks</a:t>
            </a:r>
          </a:p>
        </p:txBody>
      </p:sp>
      <p:sp>
        <p:nvSpPr>
          <p:cNvPr id="118787" name="Rectangle 3"/>
          <p:cNvSpPr>
            <a:spLocks noGrp="1" noChangeArrowheads="1"/>
          </p:cNvSpPr>
          <p:nvPr>
            <p:ph type="body" idx="1"/>
            <p:custDataLst>
              <p:tags r:id="rId2"/>
            </p:custDataLst>
          </p:nvPr>
        </p:nvSpPr>
        <p:spPr>
          <a:xfrm>
            <a:off x="467544" y="1196752"/>
            <a:ext cx="8280920" cy="5292948"/>
          </a:xfrm>
        </p:spPr>
        <p:txBody>
          <a:bodyPr/>
          <a:lstStyle/>
          <a:p>
            <a:pPr algn="just"/>
            <a:r>
              <a:rPr lang="en-GB" dirty="0"/>
              <a:t>With IPv4, it is easy to scan a </a:t>
            </a:r>
            <a:r>
              <a:rPr lang="en-GB" dirty="0" smtClean="0"/>
              <a:t>network</a:t>
            </a:r>
          </a:p>
          <a:p>
            <a:pPr lvl="1" algn="just"/>
            <a:r>
              <a:rPr lang="en-IE" dirty="0" smtClean="0"/>
              <a:t>With tools like </a:t>
            </a:r>
            <a:r>
              <a:rPr lang="en-IE" i="1" dirty="0" err="1" smtClean="0"/>
              <a:t>nmap</a:t>
            </a:r>
            <a:r>
              <a:rPr lang="en-IE" dirty="0" smtClean="0"/>
              <a:t>, </a:t>
            </a:r>
            <a:r>
              <a:rPr lang="en-GB" dirty="0" smtClean="0"/>
              <a:t>can scan a typical subnet in a few minutes</a:t>
            </a:r>
          </a:p>
          <a:p>
            <a:pPr lvl="1" algn="just">
              <a:spcBef>
                <a:spcPct val="30000"/>
              </a:spcBef>
            </a:pPr>
            <a:r>
              <a:rPr lang="en-IE" dirty="0" smtClean="0"/>
              <a:t>Returning list of active hosts and open ports</a:t>
            </a:r>
          </a:p>
          <a:p>
            <a:pPr lvl="1" algn="just"/>
            <a:r>
              <a:rPr lang="en-IE" dirty="0" smtClean="0"/>
              <a:t>Many worms also operate by scanning</a:t>
            </a:r>
          </a:p>
          <a:p>
            <a:pPr lvl="2" algn="just"/>
            <a:r>
              <a:rPr lang="en-IE" sz="2800" dirty="0" smtClean="0"/>
              <a:t>e.g. Blaster, Slammer</a:t>
            </a:r>
          </a:p>
          <a:p>
            <a:pPr lvl="1" algn="just"/>
            <a:r>
              <a:rPr lang="en-IE" dirty="0" smtClean="0"/>
              <a:t>Attackers (&amp; worms) scan for proxies, weak services and back doors</a:t>
            </a:r>
            <a:endParaRPr lang="en-GB" dirty="0"/>
          </a:p>
        </p:txBody>
      </p:sp>
    </p:spTree>
    <p:extLst>
      <p:ext uri="{BB962C8B-B14F-4D97-AF65-F5344CB8AC3E}">
        <p14:creationId xmlns:p14="http://schemas.microsoft.com/office/powerpoint/2010/main" xmlns="" val="15029096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custDataLst>
              <p:tags r:id="rId1"/>
            </p:custDataLst>
          </p:nvPr>
        </p:nvSpPr>
        <p:spPr/>
        <p:txBody>
          <a:bodyPr>
            <a:normAutofit/>
          </a:bodyPr>
          <a:lstStyle/>
          <a:p>
            <a:r>
              <a:rPr lang="en-GB" sz="3600" dirty="0"/>
              <a:t>IPv6 Security – harder to scan networks</a:t>
            </a:r>
          </a:p>
        </p:txBody>
      </p:sp>
      <p:sp>
        <p:nvSpPr>
          <p:cNvPr id="119811" name="Rectangle 3"/>
          <p:cNvSpPr>
            <a:spLocks noGrp="1" noChangeArrowheads="1"/>
          </p:cNvSpPr>
          <p:nvPr>
            <p:ph type="body" idx="1"/>
            <p:custDataLst>
              <p:tags r:id="rId2"/>
            </p:custDataLst>
          </p:nvPr>
        </p:nvSpPr>
        <p:spPr>
          <a:xfrm>
            <a:off x="539552" y="1489075"/>
            <a:ext cx="8096448" cy="5000625"/>
          </a:xfrm>
        </p:spPr>
        <p:txBody>
          <a:bodyPr/>
          <a:lstStyle/>
          <a:p>
            <a:pPr algn="just"/>
            <a:r>
              <a:rPr lang="en-IE" sz="2800" dirty="0"/>
              <a:t>With IPv6, sparse address allocation makes such brute force scanning </a:t>
            </a:r>
            <a:r>
              <a:rPr lang="en-IE" sz="2800" dirty="0" smtClean="0"/>
              <a:t>very difficult</a:t>
            </a:r>
            <a:endParaRPr lang="en-IE" sz="2800" dirty="0"/>
          </a:p>
        </p:txBody>
      </p:sp>
    </p:spTree>
    <p:extLst>
      <p:ext uri="{BB962C8B-B14F-4D97-AF65-F5344CB8AC3E}">
        <p14:creationId xmlns:p14="http://schemas.microsoft.com/office/powerpoint/2010/main" xmlns="" val="4678600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706090"/>
          </a:xfrm>
        </p:spPr>
        <p:txBody>
          <a:bodyPr/>
          <a:lstStyle/>
          <a:p>
            <a:r>
              <a:rPr lang="en-US" sz="3600" dirty="0" err="1" smtClean="0">
                <a:effectLst/>
              </a:rPr>
              <a:t>IPsec</a:t>
            </a:r>
            <a:r>
              <a:rPr lang="en-US" sz="3600" dirty="0" smtClean="0">
                <a:effectLst/>
              </a:rPr>
              <a:t> Components</a:t>
            </a:r>
            <a:endParaRPr lang="en-US" sz="3600" dirty="0">
              <a:effectLst/>
            </a:endParaRPr>
          </a:p>
        </p:txBody>
      </p:sp>
      <p:sp>
        <p:nvSpPr>
          <p:cNvPr id="40963" name="Rectangle 3"/>
          <p:cNvSpPr>
            <a:spLocks noGrp="1" noChangeArrowheads="1"/>
          </p:cNvSpPr>
          <p:nvPr>
            <p:ph type="body" idx="1"/>
          </p:nvPr>
        </p:nvSpPr>
        <p:spPr>
          <a:xfrm>
            <a:off x="251520" y="980728"/>
            <a:ext cx="8640960" cy="5760640"/>
          </a:xfrm>
        </p:spPr>
        <p:txBody>
          <a:bodyPr/>
          <a:lstStyle/>
          <a:p>
            <a:pPr algn="just">
              <a:lnSpc>
                <a:spcPct val="90000"/>
              </a:lnSpc>
              <a:buFont typeface="Wingdings" pitchFamily="2" charset="2"/>
              <a:buNone/>
            </a:pPr>
            <a:r>
              <a:rPr lang="en-US" sz="2800" dirty="0" smtClean="0">
                <a:latin typeface="Arial" pitchFamily="34" charset="0"/>
                <a:cs typeface="Arial" pitchFamily="34" charset="0"/>
              </a:rPr>
              <a:t>1) Protocols</a:t>
            </a:r>
            <a:r>
              <a:rPr lang="en-US" sz="2800" dirty="0">
                <a:latin typeface="Arial" pitchFamily="34" charset="0"/>
                <a:cs typeface="Arial" pitchFamily="34" charset="0"/>
              </a:rPr>
              <a:t>:</a:t>
            </a:r>
          </a:p>
          <a:p>
            <a:pPr lvl="1" algn="just">
              <a:lnSpc>
                <a:spcPct val="90000"/>
              </a:lnSpc>
            </a:pPr>
            <a:r>
              <a:rPr lang="en-US" sz="2400" dirty="0" smtClean="0">
                <a:latin typeface="Arial" pitchFamily="34" charset="0"/>
                <a:cs typeface="Arial" pitchFamily="34" charset="0"/>
              </a:rPr>
              <a:t>Authentication </a:t>
            </a:r>
            <a:r>
              <a:rPr lang="en-US" sz="2400" dirty="0">
                <a:latin typeface="Arial" pitchFamily="34" charset="0"/>
                <a:cs typeface="Arial" pitchFamily="34" charset="0"/>
              </a:rPr>
              <a:t>Header (AH):- Provides access control, connectionless message integrity, authentication, and anti-replay protection.</a:t>
            </a:r>
          </a:p>
          <a:p>
            <a:pPr lvl="1" algn="just">
              <a:lnSpc>
                <a:spcPct val="90000"/>
              </a:lnSpc>
            </a:pPr>
            <a:r>
              <a:rPr lang="en-US" sz="2400" dirty="0">
                <a:latin typeface="Arial" pitchFamily="34" charset="0"/>
                <a:cs typeface="Arial" pitchFamily="34" charset="0"/>
              </a:rPr>
              <a:t>Encapsulating Security Payload (ESP):- Provides all the above services plus confidentiality (Encryption).</a:t>
            </a:r>
          </a:p>
          <a:p>
            <a:pPr algn="just">
              <a:lnSpc>
                <a:spcPct val="90000"/>
              </a:lnSpc>
              <a:buFont typeface="Wingdings" pitchFamily="2" charset="2"/>
              <a:buNone/>
            </a:pPr>
            <a:r>
              <a:rPr lang="en-US" sz="2800" dirty="0">
                <a:latin typeface="Arial" pitchFamily="34" charset="0"/>
                <a:cs typeface="Arial" pitchFamily="34" charset="0"/>
              </a:rPr>
              <a:t>2) Key Management:</a:t>
            </a:r>
          </a:p>
          <a:p>
            <a:pPr lvl="1" algn="just">
              <a:lnSpc>
                <a:spcPct val="90000"/>
              </a:lnSpc>
            </a:pPr>
            <a:r>
              <a:rPr lang="en-US" sz="2400" dirty="0">
                <a:latin typeface="Arial" pitchFamily="34" charset="0"/>
                <a:cs typeface="Arial" pitchFamily="34" charset="0"/>
              </a:rPr>
              <a:t>ISAKMP: defines procedures and packet formats to establish, negotiate, modify and delete security associations.</a:t>
            </a:r>
          </a:p>
          <a:p>
            <a:pPr marL="358775" indent="-358775" algn="just">
              <a:lnSpc>
                <a:spcPct val="90000"/>
              </a:lnSpc>
            </a:pPr>
            <a:r>
              <a:rPr lang="en-US" sz="2800" dirty="0" smtClean="0">
                <a:latin typeface="Arial" pitchFamily="34" charset="0"/>
                <a:cs typeface="Arial" pitchFamily="34" charset="0"/>
              </a:rPr>
              <a:t>Security </a:t>
            </a:r>
            <a:r>
              <a:rPr lang="en-US" sz="2800" dirty="0">
                <a:latin typeface="Arial" pitchFamily="34" charset="0"/>
                <a:cs typeface="Arial" pitchFamily="34" charset="0"/>
              </a:rPr>
              <a:t>Association (SA): An SA is a simplex (one-way) connection that is protected by one or more available security services.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200" dirty="0" smtClean="0">
                <a:effectLst/>
              </a:rPr>
              <a:t>IPSec Modes of Operation</a:t>
            </a:r>
            <a:endParaRPr lang="en-US" sz="3200" dirty="0">
              <a:effectLst/>
            </a:endParaRPr>
          </a:p>
        </p:txBody>
      </p:sp>
      <p:sp>
        <p:nvSpPr>
          <p:cNvPr id="36867" name="Rectangle 3"/>
          <p:cNvSpPr>
            <a:spLocks noGrp="1" noChangeArrowheads="1"/>
          </p:cNvSpPr>
          <p:nvPr>
            <p:ph type="body" idx="1"/>
          </p:nvPr>
        </p:nvSpPr>
        <p:spPr>
          <a:xfrm>
            <a:off x="323528" y="980728"/>
            <a:ext cx="8496944" cy="5472608"/>
          </a:xfrm>
        </p:spPr>
        <p:txBody>
          <a:bodyPr/>
          <a:lstStyle/>
          <a:p>
            <a:pPr algn="just"/>
            <a:r>
              <a:rPr lang="en-US" dirty="0" smtClean="0"/>
              <a:t>Transport </a:t>
            </a:r>
            <a:r>
              <a:rPr lang="en-US" dirty="0"/>
              <a:t>Mode: Transport mode encrypts only the data portion (</a:t>
            </a:r>
            <a:r>
              <a:rPr lang="en-US" i="1" dirty="0"/>
              <a:t>payload</a:t>
            </a:r>
            <a:r>
              <a:rPr lang="en-US" dirty="0"/>
              <a:t>) of each packet, but leaves the header untouched. </a:t>
            </a:r>
            <a:endParaRPr lang="en-US" dirty="0" smtClean="0"/>
          </a:p>
          <a:p>
            <a:pPr lvl="1" algn="just"/>
            <a:r>
              <a:rPr lang="en-US" dirty="0" smtClean="0"/>
              <a:t>It </a:t>
            </a:r>
            <a:r>
              <a:rPr lang="en-US" dirty="0"/>
              <a:t>is more efficient and the end points are obvious.</a:t>
            </a:r>
          </a:p>
          <a:p>
            <a:pPr algn="just"/>
            <a:r>
              <a:rPr lang="en-US" dirty="0" smtClean="0"/>
              <a:t>Tunnel </a:t>
            </a:r>
            <a:r>
              <a:rPr lang="en-US" dirty="0"/>
              <a:t>Mode: is the way Mobile-IP works or the VPN are constructed. </a:t>
            </a:r>
            <a:endParaRPr lang="en-US" dirty="0" smtClean="0"/>
          </a:p>
          <a:p>
            <a:pPr lvl="1" algn="just"/>
            <a:r>
              <a:rPr lang="en-US" dirty="0" smtClean="0"/>
              <a:t>It </a:t>
            </a:r>
            <a:r>
              <a:rPr lang="en-US" dirty="0"/>
              <a:t>is less efficient but hides the network behind the security gateways. the traffic of the several networks can be concealed in one tunnel making traffic analysis difficult. </a:t>
            </a:r>
            <a:endParaRPr lang="en-US" dirty="0" smtClean="0"/>
          </a:p>
          <a:p>
            <a:pPr lvl="1" algn="just"/>
            <a:r>
              <a:rPr lang="en-US" dirty="0" smtClean="0"/>
              <a:t>It </a:t>
            </a:r>
            <a:r>
              <a:rPr lang="en-US" dirty="0"/>
              <a:t>encrypts both the data and the header</a:t>
            </a:r>
            <a:r>
              <a:rPr lang="en-US" dirty="0" smtClean="0"/>
              <a:t>. </a:t>
            </a:r>
            <a:endParaRPr lang="en-US" dirty="0"/>
          </a:p>
          <a:p>
            <a:pPr>
              <a:buFont typeface="Wingdings" pitchFamily="2" charset="2"/>
              <a:buNone/>
            </a:pPr>
            <a:endParaRPr 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p:txBody>
          <a:bodyPr/>
          <a:lstStyle/>
          <a:p>
            <a:r>
              <a:rPr lang="en-US" sz="4000" dirty="0" smtClean="0">
                <a:effectLst/>
              </a:rPr>
              <a:t>Transport </a:t>
            </a:r>
            <a:r>
              <a:rPr lang="en-US" sz="4000" dirty="0">
                <a:effectLst/>
              </a:rPr>
              <a:t>Mode</a:t>
            </a:r>
            <a:endParaRPr lang="en-US" sz="3600" dirty="0">
              <a:effectLst/>
            </a:endParaRPr>
          </a:p>
        </p:txBody>
      </p:sp>
      <p:graphicFrame>
        <p:nvGraphicFramePr>
          <p:cNvPr id="39940" name="Object 4"/>
          <p:cNvGraphicFramePr>
            <a:graphicFrameLocks noChangeAspect="1"/>
          </p:cNvGraphicFramePr>
          <p:nvPr>
            <p:ph idx="1"/>
          </p:nvPr>
        </p:nvGraphicFramePr>
        <p:xfrm>
          <a:off x="1246188" y="3033713"/>
          <a:ext cx="6726237" cy="1781175"/>
        </p:xfrm>
        <a:graphic>
          <a:graphicData uri="http://schemas.openxmlformats.org/presentationml/2006/ole">
            <p:oleObj spid="_x0000_s151554" name="Bitmap Image" r:id="rId3" imgW="6725589" imgH="1781424" progId="PBrush">
              <p:embed/>
            </p:oleObj>
          </a:graphicData>
        </a:graphic>
      </p:graphicFrame>
      <p:sp>
        <p:nvSpPr>
          <p:cNvPr id="39943" name="Text Box 7"/>
          <p:cNvSpPr txBox="1">
            <a:spLocks noChangeArrowheads="1"/>
          </p:cNvSpPr>
          <p:nvPr/>
        </p:nvSpPr>
        <p:spPr bwMode="auto">
          <a:xfrm>
            <a:off x="683568" y="5181600"/>
            <a:ext cx="7776864" cy="954107"/>
          </a:xfrm>
          <a:prstGeom prst="rect">
            <a:avLst/>
          </a:prstGeom>
          <a:noFill/>
          <a:ln w="9525">
            <a:noFill/>
            <a:miter lim="800000"/>
            <a:headEnd/>
            <a:tailEnd/>
          </a:ln>
          <a:effectLst/>
        </p:spPr>
        <p:txBody>
          <a:bodyPr wrap="square">
            <a:spAutoFit/>
          </a:bodyPr>
          <a:lstStyle/>
          <a:p>
            <a:pPr algn="ctr">
              <a:spcBef>
                <a:spcPct val="50000"/>
              </a:spcBef>
            </a:pPr>
            <a:r>
              <a:rPr lang="en-US" sz="2800" dirty="0" smtClean="0"/>
              <a:t>IPSec </a:t>
            </a:r>
            <a:r>
              <a:rPr lang="en-US" sz="2800" dirty="0"/>
              <a:t>implementation in end-to-end communication scheme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027"/>
          <p:cNvPicPr>
            <a:picLocks noChangeAspect="1" noChangeArrowheads="1"/>
          </p:cNvPicPr>
          <p:nvPr/>
        </p:nvPicPr>
        <p:blipFill>
          <a:blip r:embed="rId3" cstate="print"/>
          <a:srcRect/>
          <a:stretch>
            <a:fillRect/>
          </a:stretch>
        </p:blipFill>
        <p:spPr bwMode="auto">
          <a:xfrm>
            <a:off x="1790700" y="990600"/>
            <a:ext cx="5676900" cy="5218113"/>
          </a:xfrm>
          <a:prstGeom prst="rect">
            <a:avLst/>
          </a:prstGeom>
          <a:noFill/>
          <a:ln w="9525">
            <a:noFill/>
            <a:miter lim="800000"/>
            <a:headEnd/>
            <a:tailEnd/>
          </a:ln>
        </p:spPr>
      </p:pic>
      <p:sp>
        <p:nvSpPr>
          <p:cNvPr id="30723" name="Text Box 1028"/>
          <p:cNvSpPr txBox="1">
            <a:spLocks noChangeArrowheads="1"/>
          </p:cNvSpPr>
          <p:nvPr/>
        </p:nvSpPr>
        <p:spPr bwMode="auto">
          <a:xfrm>
            <a:off x="2085975" y="76200"/>
            <a:ext cx="4924425" cy="579438"/>
          </a:xfrm>
          <a:prstGeom prst="rect">
            <a:avLst/>
          </a:prstGeom>
          <a:noFill/>
          <a:ln w="9525">
            <a:noFill/>
            <a:miter lim="800000"/>
            <a:headEnd/>
            <a:tailEnd/>
          </a:ln>
        </p:spPr>
        <p:txBody>
          <a:bodyPr wrap="none">
            <a:spAutoFit/>
          </a:bodyPr>
          <a:lstStyle/>
          <a:p>
            <a:pPr eaLnBrk="1" hangingPunct="1"/>
            <a:r>
              <a:rPr lang="en-US" altLang="en-US" sz="3200" b="1" dirty="0">
                <a:solidFill>
                  <a:schemeClr val="accent2"/>
                </a:solidFill>
              </a:rPr>
              <a:t>TCP/IP and the OSI Model</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Grp="1" noChangeArrowheads="1"/>
          </p:cNvSpPr>
          <p:nvPr>
            <p:ph type="title"/>
          </p:nvPr>
        </p:nvSpPr>
        <p:spPr/>
        <p:txBody>
          <a:bodyPr/>
          <a:lstStyle/>
          <a:p>
            <a:r>
              <a:rPr lang="en-US" sz="4000" dirty="0" smtClean="0">
                <a:effectLst/>
              </a:rPr>
              <a:t>Tunnel </a:t>
            </a:r>
            <a:r>
              <a:rPr lang="en-US" sz="4000" dirty="0">
                <a:effectLst/>
              </a:rPr>
              <a:t>Mode</a:t>
            </a:r>
          </a:p>
        </p:txBody>
      </p:sp>
      <p:pic>
        <p:nvPicPr>
          <p:cNvPr id="38917" name="Picture 5"/>
          <p:cNvPicPr>
            <a:picLocks noGrp="1" noChangeAspect="1" noChangeArrowheads="1"/>
          </p:cNvPicPr>
          <p:nvPr>
            <p:ph idx="1"/>
          </p:nvPr>
        </p:nvPicPr>
        <p:blipFill>
          <a:blip r:embed="rId2" cstate="print"/>
          <a:srcRect/>
          <a:stretch>
            <a:fillRect/>
          </a:stretch>
        </p:blipFill>
        <p:spPr>
          <a:xfrm>
            <a:off x="938213" y="2838450"/>
            <a:ext cx="7342187" cy="2171700"/>
          </a:xfrm>
          <a:noFill/>
          <a:ln/>
        </p:spPr>
      </p:pic>
      <p:sp>
        <p:nvSpPr>
          <p:cNvPr id="38920" name="Text Box 8"/>
          <p:cNvSpPr txBox="1">
            <a:spLocks noChangeArrowheads="1"/>
          </p:cNvSpPr>
          <p:nvPr/>
        </p:nvSpPr>
        <p:spPr bwMode="auto">
          <a:xfrm>
            <a:off x="914400" y="5105400"/>
            <a:ext cx="7467600" cy="523220"/>
          </a:xfrm>
          <a:prstGeom prst="rect">
            <a:avLst/>
          </a:prstGeom>
          <a:noFill/>
          <a:ln w="9525">
            <a:noFill/>
            <a:miter lim="800000"/>
            <a:headEnd/>
            <a:tailEnd/>
          </a:ln>
          <a:effectLst/>
        </p:spPr>
        <p:txBody>
          <a:bodyPr>
            <a:spAutoFit/>
          </a:bodyPr>
          <a:lstStyle/>
          <a:p>
            <a:pPr algn="ctr">
              <a:spcBef>
                <a:spcPct val="50000"/>
              </a:spcBef>
            </a:pPr>
            <a:r>
              <a:rPr lang="en-US" sz="2800" dirty="0" smtClean="0"/>
              <a:t>IPSec </a:t>
            </a:r>
            <a:r>
              <a:rPr lang="en-US" sz="2800" dirty="0"/>
              <a:t>implemented between security gateways.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274638"/>
            <a:ext cx="8229600" cy="706090"/>
          </a:xfrm>
        </p:spPr>
        <p:txBody>
          <a:bodyPr/>
          <a:lstStyle/>
          <a:p>
            <a:r>
              <a:rPr lang="en-US" sz="4000" dirty="0"/>
              <a:t>IPSec</a:t>
            </a:r>
          </a:p>
        </p:txBody>
      </p:sp>
      <p:sp>
        <p:nvSpPr>
          <p:cNvPr id="135171" name="Rectangle 3"/>
          <p:cNvSpPr>
            <a:spLocks noGrp="1" noChangeArrowheads="1"/>
          </p:cNvSpPr>
          <p:nvPr>
            <p:ph type="body" idx="1"/>
          </p:nvPr>
        </p:nvSpPr>
        <p:spPr/>
        <p:txBody>
          <a:bodyPr/>
          <a:lstStyle/>
          <a:p>
            <a:pPr>
              <a:lnSpc>
                <a:spcPct val="90000"/>
              </a:lnSpc>
            </a:pPr>
            <a:r>
              <a:rPr lang="en-US" dirty="0"/>
              <a:t>A collection of protocols (RFC 2401)</a:t>
            </a:r>
            <a:endParaRPr lang="en-US" sz="3600" dirty="0"/>
          </a:p>
          <a:p>
            <a:pPr lvl="1">
              <a:lnSpc>
                <a:spcPct val="90000"/>
              </a:lnSpc>
            </a:pPr>
            <a:r>
              <a:rPr lang="en-US" dirty="0"/>
              <a:t>Authentication Header (AH)</a:t>
            </a:r>
          </a:p>
          <a:p>
            <a:pPr lvl="2">
              <a:lnSpc>
                <a:spcPct val="90000"/>
              </a:lnSpc>
            </a:pPr>
            <a:r>
              <a:rPr lang="en-US" dirty="0"/>
              <a:t>RFC 2402</a:t>
            </a:r>
          </a:p>
          <a:p>
            <a:pPr lvl="1">
              <a:lnSpc>
                <a:spcPct val="90000"/>
              </a:lnSpc>
            </a:pPr>
            <a:r>
              <a:rPr lang="en-US" dirty="0"/>
              <a:t>Encapsulating Security Payload (ESP)</a:t>
            </a:r>
          </a:p>
          <a:p>
            <a:pPr lvl="2">
              <a:lnSpc>
                <a:spcPct val="90000"/>
              </a:lnSpc>
            </a:pPr>
            <a:r>
              <a:rPr lang="en-US" dirty="0"/>
              <a:t>RFC 2406</a:t>
            </a:r>
          </a:p>
          <a:p>
            <a:pPr lvl="1">
              <a:lnSpc>
                <a:spcPct val="90000"/>
              </a:lnSpc>
            </a:pPr>
            <a:r>
              <a:rPr lang="en-US" dirty="0"/>
              <a:t>Internet Key Exchange (IKE)</a:t>
            </a:r>
          </a:p>
          <a:p>
            <a:pPr lvl="2">
              <a:lnSpc>
                <a:spcPct val="90000"/>
              </a:lnSpc>
            </a:pPr>
            <a:r>
              <a:rPr lang="en-US" dirty="0"/>
              <a:t>RFC 2409</a:t>
            </a:r>
          </a:p>
          <a:p>
            <a:pPr lvl="1">
              <a:lnSpc>
                <a:spcPct val="90000"/>
              </a:lnSpc>
            </a:pPr>
            <a:r>
              <a:rPr lang="en-US" dirty="0"/>
              <a:t>IP Payload Compression (</a:t>
            </a:r>
            <a:r>
              <a:rPr lang="en-US" dirty="0" err="1"/>
              <a:t>IPcomp</a:t>
            </a:r>
            <a:r>
              <a:rPr lang="en-US" dirty="0"/>
              <a:t>)</a:t>
            </a:r>
          </a:p>
          <a:p>
            <a:pPr lvl="2">
              <a:lnSpc>
                <a:spcPct val="90000"/>
              </a:lnSpc>
            </a:pPr>
            <a:r>
              <a:rPr lang="en-US" dirty="0"/>
              <a:t>RFC 3137</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274638"/>
            <a:ext cx="8229600" cy="706090"/>
          </a:xfrm>
        </p:spPr>
        <p:txBody>
          <a:bodyPr/>
          <a:lstStyle/>
          <a:p>
            <a:r>
              <a:rPr lang="en-US" sz="4000" dirty="0"/>
              <a:t>Authentication Header (AH)</a:t>
            </a:r>
          </a:p>
        </p:txBody>
      </p:sp>
      <p:sp>
        <p:nvSpPr>
          <p:cNvPr id="144387" name="Rectangle 3"/>
          <p:cNvSpPr>
            <a:spLocks noGrp="1" noChangeArrowheads="1"/>
          </p:cNvSpPr>
          <p:nvPr>
            <p:ph type="body" idx="1"/>
          </p:nvPr>
        </p:nvSpPr>
        <p:spPr>
          <a:xfrm>
            <a:off x="428596" y="836712"/>
            <a:ext cx="8358246" cy="5735560"/>
          </a:xfrm>
        </p:spPr>
        <p:txBody>
          <a:bodyPr/>
          <a:lstStyle/>
          <a:p>
            <a:r>
              <a:rPr lang="en-US" dirty="0"/>
              <a:t>Provides source authentication</a:t>
            </a:r>
          </a:p>
          <a:p>
            <a:pPr lvl="1"/>
            <a:r>
              <a:rPr lang="en-US" dirty="0"/>
              <a:t>Protects against source spoofing</a:t>
            </a:r>
          </a:p>
          <a:p>
            <a:r>
              <a:rPr lang="en-US" dirty="0"/>
              <a:t>Provides data integrity</a:t>
            </a:r>
          </a:p>
          <a:p>
            <a:r>
              <a:rPr lang="en-US" dirty="0"/>
              <a:t>Protects against replay attacks</a:t>
            </a:r>
          </a:p>
          <a:p>
            <a:pPr lvl="1"/>
            <a:r>
              <a:rPr lang="en-US" dirty="0"/>
              <a:t>Use monotonically increasing sequence numbers</a:t>
            </a:r>
          </a:p>
          <a:p>
            <a:pPr lvl="1"/>
            <a:r>
              <a:rPr lang="en-US" dirty="0"/>
              <a:t>Protects against denial of service attacks</a:t>
            </a:r>
          </a:p>
          <a:p>
            <a:pPr algn="just"/>
            <a:r>
              <a:rPr lang="en-IN" sz="2800" i="1" dirty="0" smtClean="0">
                <a:solidFill>
                  <a:srgbClr val="C00000"/>
                </a:solidFill>
              </a:rPr>
              <a:t>AH is a protocol that provides authentication of either all or part of the contents of a datagram through the addition of a header that is calculated based on the values in the datagram</a:t>
            </a:r>
          </a:p>
          <a:p>
            <a:pPr algn="just"/>
            <a:r>
              <a:rPr lang="en-US" b="1" dirty="0" smtClean="0">
                <a:solidFill>
                  <a:srgbClr val="002060"/>
                </a:solidFill>
              </a:rPr>
              <a:t>NO protection for confidentiality</a:t>
            </a:r>
            <a:r>
              <a:rPr lang="en-US" b="1" dirty="0" smtClean="0">
                <a:solidFill>
                  <a:srgbClr val="002060"/>
                </a:solidFill>
              </a:rPr>
              <a:t>!</a:t>
            </a:r>
            <a:endParaRPr lang="en-US" sz="2800" i="1" dirty="0">
              <a:solidFill>
                <a:srgbClr val="C0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sz="4000" dirty="0"/>
              <a:t>AH Details</a:t>
            </a:r>
          </a:p>
        </p:txBody>
      </p:sp>
      <p:sp>
        <p:nvSpPr>
          <p:cNvPr id="148483" name="Rectangle 3"/>
          <p:cNvSpPr>
            <a:spLocks noGrp="1" noChangeArrowheads="1"/>
          </p:cNvSpPr>
          <p:nvPr>
            <p:ph type="body" idx="1"/>
          </p:nvPr>
        </p:nvSpPr>
        <p:spPr>
          <a:xfrm>
            <a:off x="251520" y="1340768"/>
            <a:ext cx="8712968" cy="4525963"/>
          </a:xfrm>
        </p:spPr>
        <p:txBody>
          <a:bodyPr/>
          <a:lstStyle/>
          <a:p>
            <a:pPr algn="just">
              <a:lnSpc>
                <a:spcPct val="90000"/>
              </a:lnSpc>
            </a:pPr>
            <a:r>
              <a:rPr lang="en-US" dirty="0"/>
              <a:t>Use 32-bit monotonically increasing sequence number to avoid replay attacks</a:t>
            </a:r>
          </a:p>
          <a:p>
            <a:pPr algn="just">
              <a:lnSpc>
                <a:spcPct val="90000"/>
              </a:lnSpc>
            </a:pPr>
            <a:r>
              <a:rPr lang="en-US" dirty="0"/>
              <a:t>Use cryptographically strong hash algorithms to protect data integrity (96-bit)</a:t>
            </a:r>
          </a:p>
          <a:p>
            <a:pPr lvl="1" algn="just">
              <a:lnSpc>
                <a:spcPct val="90000"/>
              </a:lnSpc>
            </a:pPr>
            <a:r>
              <a:rPr lang="en-US" dirty="0"/>
              <a:t>Use symmetric key cryptography</a:t>
            </a:r>
          </a:p>
          <a:p>
            <a:pPr lvl="1" algn="just">
              <a:lnSpc>
                <a:spcPct val="90000"/>
              </a:lnSpc>
            </a:pPr>
            <a:r>
              <a:rPr lang="en-US" dirty="0"/>
              <a:t>HMAC-SHA-96, HMAC-MD5-96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274638"/>
            <a:ext cx="8229600" cy="778098"/>
          </a:xfrm>
        </p:spPr>
        <p:txBody>
          <a:bodyPr/>
          <a:lstStyle/>
          <a:p>
            <a:r>
              <a:rPr lang="en-US" sz="4000" dirty="0"/>
              <a:t>AH Packet Details</a:t>
            </a:r>
          </a:p>
        </p:txBody>
      </p:sp>
      <p:pic>
        <p:nvPicPr>
          <p:cNvPr id="304130" name="Picture 2"/>
          <p:cNvPicPr>
            <a:picLocks noChangeAspect="1" noChangeArrowheads="1"/>
          </p:cNvPicPr>
          <p:nvPr/>
        </p:nvPicPr>
        <p:blipFill>
          <a:blip r:embed="rId2" cstate="print"/>
          <a:srcRect/>
          <a:stretch>
            <a:fillRect/>
          </a:stretch>
        </p:blipFill>
        <p:spPr bwMode="auto">
          <a:xfrm>
            <a:off x="1827724" y="908720"/>
            <a:ext cx="5408572" cy="2974286"/>
          </a:xfrm>
          <a:prstGeom prst="rect">
            <a:avLst/>
          </a:prstGeom>
          <a:noFill/>
        </p:spPr>
      </p:pic>
      <p:sp>
        <p:nvSpPr>
          <p:cNvPr id="25" name="TextBox 24"/>
          <p:cNvSpPr txBox="1"/>
          <p:nvPr/>
        </p:nvSpPr>
        <p:spPr>
          <a:xfrm>
            <a:off x="142844" y="3857628"/>
            <a:ext cx="8858312" cy="2554545"/>
          </a:xfrm>
          <a:prstGeom prst="rect">
            <a:avLst/>
          </a:prstGeom>
          <a:noFill/>
        </p:spPr>
        <p:txBody>
          <a:bodyPr wrap="square" rtlCol="0">
            <a:spAutoFit/>
          </a:bodyPr>
          <a:lstStyle/>
          <a:p>
            <a:pPr marL="358775" indent="-358775" algn="just">
              <a:buFont typeface="Arial" pitchFamily="34" charset="0"/>
              <a:buChar char="•"/>
            </a:pPr>
            <a:r>
              <a:rPr lang="en-IN" sz="2000" dirty="0" smtClean="0"/>
              <a:t>SA between two ends is set up that specifies hashing particulars so that the source and destination know how to perform the computation but nobody else can. </a:t>
            </a:r>
          </a:p>
          <a:p>
            <a:pPr marL="358775" indent="-358775" algn="just">
              <a:buFont typeface="Arial" pitchFamily="34" charset="0"/>
              <a:buChar char="•"/>
            </a:pPr>
            <a:r>
              <a:rPr lang="en-IN" sz="2000" b="1" dirty="0" smtClean="0">
                <a:solidFill>
                  <a:srgbClr val="FF0000"/>
                </a:solidFill>
              </a:rPr>
              <a:t>On the source device, AH performs the computation and puts the result (called the </a:t>
            </a:r>
            <a:r>
              <a:rPr lang="en-IN" sz="2000" b="1" i="1" dirty="0" smtClean="0">
                <a:solidFill>
                  <a:srgbClr val="FF0000"/>
                </a:solidFill>
              </a:rPr>
              <a:t>Integrity Check Value</a:t>
            </a:r>
            <a:r>
              <a:rPr lang="en-IN" sz="2000" b="1" dirty="0" smtClean="0">
                <a:solidFill>
                  <a:srgbClr val="FF0000"/>
                </a:solidFill>
              </a:rPr>
              <a:t> or </a:t>
            </a:r>
            <a:r>
              <a:rPr lang="en-IN" sz="2000" b="1" i="1" dirty="0" smtClean="0">
                <a:solidFill>
                  <a:srgbClr val="FF0000"/>
                </a:solidFill>
              </a:rPr>
              <a:t>ICV</a:t>
            </a:r>
            <a:r>
              <a:rPr lang="en-IN" sz="2000" b="1" dirty="0" smtClean="0">
                <a:solidFill>
                  <a:srgbClr val="FF0000"/>
                </a:solidFill>
              </a:rPr>
              <a:t>) into the special header with other fields for transmission. </a:t>
            </a:r>
          </a:p>
          <a:p>
            <a:pPr marL="358775" indent="-358775" algn="just">
              <a:buFont typeface="Arial" pitchFamily="34" charset="0"/>
              <a:buChar char="•"/>
            </a:pPr>
            <a:r>
              <a:rPr lang="en-IN" sz="2000" dirty="0" smtClean="0"/>
              <a:t>Destination does the same calculation using the key the two ends share, which enables it to see immediately if any of the fields in the original datagram were modified (either due to error or malice).</a:t>
            </a:r>
            <a:endParaRPr lang="en-IN"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4000" dirty="0"/>
              <a:t>Encapsulating Security Payload (ESP)</a:t>
            </a:r>
          </a:p>
        </p:txBody>
      </p:sp>
      <p:sp>
        <p:nvSpPr>
          <p:cNvPr id="145411" name="Rectangle 3"/>
          <p:cNvSpPr>
            <a:spLocks noGrp="1" noChangeArrowheads="1"/>
          </p:cNvSpPr>
          <p:nvPr>
            <p:ph type="body" idx="1"/>
          </p:nvPr>
        </p:nvSpPr>
        <p:spPr/>
        <p:txBody>
          <a:bodyPr/>
          <a:lstStyle/>
          <a:p>
            <a:r>
              <a:rPr lang="en-US" dirty="0"/>
              <a:t>Provides all that AH offers, and</a:t>
            </a:r>
          </a:p>
          <a:p>
            <a:r>
              <a:rPr lang="en-US" dirty="0"/>
              <a:t>I</a:t>
            </a:r>
            <a:r>
              <a:rPr lang="en-US" dirty="0" smtClean="0"/>
              <a:t>n </a:t>
            </a:r>
            <a:r>
              <a:rPr lang="en-US" dirty="0"/>
              <a:t>addition provides </a:t>
            </a:r>
            <a:r>
              <a:rPr lang="en-US" dirty="0">
                <a:solidFill>
                  <a:srgbClr val="000000"/>
                </a:solidFill>
              </a:rPr>
              <a:t>data confidentiality</a:t>
            </a:r>
          </a:p>
          <a:p>
            <a:pPr lvl="1"/>
            <a:r>
              <a:rPr lang="en-US" dirty="0"/>
              <a:t>Uses symmetric key </a:t>
            </a:r>
            <a:r>
              <a:rPr lang="en-US" dirty="0" smtClean="0"/>
              <a:t>encryption</a:t>
            </a:r>
          </a:p>
          <a:p>
            <a:r>
              <a:rPr lang="en-US" dirty="0" smtClean="0"/>
              <a:t>It is recommended to use ESP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sz="4000" dirty="0"/>
              <a:t>ESP Details</a:t>
            </a:r>
          </a:p>
        </p:txBody>
      </p:sp>
      <p:sp>
        <p:nvSpPr>
          <p:cNvPr id="149507" name="Rectangle 3"/>
          <p:cNvSpPr>
            <a:spLocks noGrp="1" noChangeArrowheads="1"/>
          </p:cNvSpPr>
          <p:nvPr>
            <p:ph type="body" idx="1"/>
          </p:nvPr>
        </p:nvSpPr>
        <p:spPr/>
        <p:txBody>
          <a:bodyPr/>
          <a:lstStyle/>
          <a:p>
            <a:r>
              <a:rPr lang="en-US" sz="3600" dirty="0"/>
              <a:t>Same as </a:t>
            </a:r>
            <a:r>
              <a:rPr lang="en-US" sz="3600" dirty="0" smtClean="0"/>
              <a:t>in AH</a:t>
            </a:r>
            <a:r>
              <a:rPr lang="en-US" sz="3600" dirty="0"/>
              <a:t>:</a:t>
            </a:r>
          </a:p>
          <a:p>
            <a:pPr lvl="1" algn="just"/>
            <a:r>
              <a:rPr lang="en-US" sz="3200" dirty="0"/>
              <a:t>Use </a:t>
            </a:r>
            <a:r>
              <a:rPr lang="en-US" sz="3200" dirty="0" smtClean="0"/>
              <a:t>of 32-bit </a:t>
            </a:r>
            <a:r>
              <a:rPr lang="en-US" sz="3200" dirty="0"/>
              <a:t>sequence number to counter replaying attacks</a:t>
            </a:r>
          </a:p>
          <a:p>
            <a:pPr lvl="1" algn="just"/>
            <a:r>
              <a:rPr lang="en-US" sz="3200" dirty="0"/>
              <a:t>Use </a:t>
            </a:r>
            <a:r>
              <a:rPr lang="en-US" sz="3200" dirty="0" smtClean="0"/>
              <a:t>of integrity </a:t>
            </a:r>
            <a:r>
              <a:rPr lang="en-US" sz="3200" dirty="0"/>
              <a:t>check algorithms</a:t>
            </a:r>
          </a:p>
          <a:p>
            <a:r>
              <a:rPr lang="en-US" sz="3600" dirty="0"/>
              <a:t>Only in ESP:</a:t>
            </a:r>
          </a:p>
          <a:p>
            <a:pPr lvl="1"/>
            <a:r>
              <a:rPr lang="en-US" sz="3200" dirty="0"/>
              <a:t>Data confidentiality:</a:t>
            </a:r>
          </a:p>
          <a:p>
            <a:pPr lvl="2"/>
            <a:r>
              <a:rPr lang="en-US" sz="2800" dirty="0"/>
              <a:t>Uses symmetric key encryption algorithms to encrypt packets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99592" y="228601"/>
            <a:ext cx="7543800" cy="680120"/>
          </a:xfrm>
        </p:spPr>
        <p:txBody>
          <a:bodyPr/>
          <a:lstStyle/>
          <a:p>
            <a:r>
              <a:rPr lang="en-US" sz="3600" dirty="0">
                <a:effectLst/>
              </a:rPr>
              <a:t>Encapsulating Security Payload (ESP)</a:t>
            </a:r>
          </a:p>
        </p:txBody>
      </p:sp>
      <p:sp>
        <p:nvSpPr>
          <p:cNvPr id="43011" name="Rectangle 3"/>
          <p:cNvSpPr>
            <a:spLocks noGrp="1" noChangeArrowheads="1"/>
          </p:cNvSpPr>
          <p:nvPr>
            <p:ph type="body" idx="1"/>
          </p:nvPr>
        </p:nvSpPr>
        <p:spPr>
          <a:xfrm>
            <a:off x="571472" y="1124744"/>
            <a:ext cx="7929618" cy="1152128"/>
          </a:xfrm>
        </p:spPr>
        <p:txBody>
          <a:bodyPr/>
          <a:lstStyle/>
          <a:p>
            <a:r>
              <a:rPr lang="en-US" sz="2800" dirty="0"/>
              <a:t>ESP provides authentication and encryption of the payload</a:t>
            </a:r>
          </a:p>
        </p:txBody>
      </p:sp>
      <p:graphicFrame>
        <p:nvGraphicFramePr>
          <p:cNvPr id="43012" name="Object 4"/>
          <p:cNvGraphicFramePr>
            <a:graphicFrameLocks noChangeAspect="1"/>
          </p:cNvGraphicFramePr>
          <p:nvPr/>
        </p:nvGraphicFramePr>
        <p:xfrm>
          <a:off x="1514475" y="2362200"/>
          <a:ext cx="6115050" cy="3429000"/>
        </p:xfrm>
        <a:graphic>
          <a:graphicData uri="http://schemas.openxmlformats.org/presentationml/2006/ole">
            <p:oleObj spid="_x0000_s153602" name="Bitmap Image" r:id="rId3" imgW="6114286" imgH="4142857" progId="PBrush">
              <p:embed/>
            </p:oleObj>
          </a:graphicData>
        </a:graphic>
      </p:graphicFrame>
      <p:sp>
        <p:nvSpPr>
          <p:cNvPr id="43013" name="Text Box 5"/>
          <p:cNvSpPr txBox="1">
            <a:spLocks noChangeArrowheads="1"/>
          </p:cNvSpPr>
          <p:nvPr/>
        </p:nvSpPr>
        <p:spPr bwMode="auto">
          <a:xfrm>
            <a:off x="1800244" y="5867400"/>
            <a:ext cx="5486400" cy="457200"/>
          </a:xfrm>
          <a:prstGeom prst="rect">
            <a:avLst/>
          </a:prstGeom>
          <a:noFill/>
          <a:ln w="9525">
            <a:noFill/>
            <a:miter lim="800000"/>
            <a:headEnd/>
            <a:tailEnd/>
          </a:ln>
          <a:effectLst/>
        </p:spPr>
        <p:txBody>
          <a:bodyPr>
            <a:spAutoFit/>
          </a:bodyPr>
          <a:lstStyle/>
          <a:p>
            <a:pPr>
              <a:spcBef>
                <a:spcPct val="50000"/>
              </a:spcBef>
            </a:pPr>
            <a:r>
              <a:rPr lang="en-US" sz="2400" dirty="0"/>
              <a:t>              </a:t>
            </a:r>
            <a:r>
              <a:rPr lang="en-US" sz="2400" dirty="0">
                <a:solidFill>
                  <a:srgbClr val="C00000"/>
                </a:solidFill>
              </a:rPr>
              <a:t>ESP header format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dirty="0"/>
              <a:t>Transport Mode AH</a:t>
            </a:r>
          </a:p>
        </p:txBody>
      </p:sp>
      <p:sp>
        <p:nvSpPr>
          <p:cNvPr id="51203" name="Rectangle 3"/>
          <p:cNvSpPr>
            <a:spLocks noGrp="1" noChangeArrowheads="1"/>
          </p:cNvSpPr>
          <p:nvPr>
            <p:ph type="body" idx="1"/>
          </p:nvPr>
        </p:nvSpPr>
        <p:spPr>
          <a:xfrm>
            <a:off x="571472" y="1214422"/>
            <a:ext cx="8032976" cy="990442"/>
          </a:xfrm>
        </p:spPr>
        <p:txBody>
          <a:bodyPr/>
          <a:lstStyle/>
          <a:p>
            <a:r>
              <a:rPr lang="en-US" sz="2800" dirty="0"/>
              <a:t>AH </a:t>
            </a:r>
            <a:r>
              <a:rPr lang="en-US" sz="2800" dirty="0" smtClean="0"/>
              <a:t>in </a:t>
            </a:r>
            <a:r>
              <a:rPr lang="en-US" sz="2800" dirty="0"/>
              <a:t>this mode </a:t>
            </a:r>
            <a:r>
              <a:rPr lang="en-US" sz="2800" dirty="0" smtClean="0"/>
              <a:t>also </a:t>
            </a:r>
            <a:r>
              <a:rPr lang="en-US" sz="2800" dirty="0"/>
              <a:t>authenticates the IP header fields.</a:t>
            </a:r>
          </a:p>
          <a:p>
            <a:pPr>
              <a:buFont typeface="Wingdings" pitchFamily="2" charset="2"/>
              <a:buNone/>
            </a:pPr>
            <a:endParaRPr lang="en-US" sz="2800" dirty="0"/>
          </a:p>
        </p:txBody>
      </p:sp>
      <p:graphicFrame>
        <p:nvGraphicFramePr>
          <p:cNvPr id="51204" name="Object 4"/>
          <p:cNvGraphicFramePr>
            <a:graphicFrameLocks noChangeAspect="1"/>
          </p:cNvGraphicFramePr>
          <p:nvPr/>
        </p:nvGraphicFramePr>
        <p:xfrm>
          <a:off x="1428728" y="2357430"/>
          <a:ext cx="6335712" cy="1943100"/>
        </p:xfrm>
        <a:graphic>
          <a:graphicData uri="http://schemas.openxmlformats.org/presentationml/2006/ole">
            <p:oleObj spid="_x0000_s154626" name="Bitmap Image" r:id="rId3" imgW="6335009" imgH="1943371" progId="PBrush">
              <p:embed/>
            </p:oleObj>
          </a:graphicData>
        </a:graphic>
      </p:graphicFrame>
      <p:sp>
        <p:nvSpPr>
          <p:cNvPr id="51205" name="Text Box 5"/>
          <p:cNvSpPr txBox="1">
            <a:spLocks noChangeArrowheads="1"/>
          </p:cNvSpPr>
          <p:nvPr/>
        </p:nvSpPr>
        <p:spPr bwMode="auto">
          <a:xfrm>
            <a:off x="1571604" y="5214950"/>
            <a:ext cx="5776930" cy="457200"/>
          </a:xfrm>
          <a:prstGeom prst="rect">
            <a:avLst/>
          </a:prstGeom>
          <a:noFill/>
          <a:ln w="9525">
            <a:noFill/>
            <a:miter lim="800000"/>
            <a:headEnd/>
            <a:tailEnd/>
          </a:ln>
          <a:effectLst/>
        </p:spPr>
        <p:txBody>
          <a:bodyPr wrap="square">
            <a:spAutoFit/>
          </a:bodyPr>
          <a:lstStyle/>
          <a:p>
            <a:pPr>
              <a:spcBef>
                <a:spcPct val="50000"/>
              </a:spcBef>
            </a:pPr>
            <a:r>
              <a:rPr lang="en-US" sz="2400" dirty="0"/>
              <a:t>  </a:t>
            </a:r>
            <a:r>
              <a:rPr lang="en-US" sz="2400" dirty="0">
                <a:solidFill>
                  <a:srgbClr val="C00000"/>
                </a:solidFill>
              </a:rPr>
              <a:t>Transport Mode AH using IPv4 and IPv6.</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dirty="0"/>
              <a:t>Transport Mode ESP</a:t>
            </a:r>
          </a:p>
        </p:txBody>
      </p:sp>
      <p:graphicFrame>
        <p:nvGraphicFramePr>
          <p:cNvPr id="52228" name="Object 4"/>
          <p:cNvGraphicFramePr>
            <a:graphicFrameLocks noChangeAspect="1"/>
          </p:cNvGraphicFramePr>
          <p:nvPr/>
        </p:nvGraphicFramePr>
        <p:xfrm>
          <a:off x="990600" y="1752600"/>
          <a:ext cx="7078663" cy="2476500"/>
        </p:xfrm>
        <a:graphic>
          <a:graphicData uri="http://schemas.openxmlformats.org/presentationml/2006/ole">
            <p:oleObj spid="_x0000_s155650" name="Bitmap Image" r:id="rId3" imgW="7078063" imgH="2476190" progId="PBrush">
              <p:embed/>
            </p:oleObj>
          </a:graphicData>
        </a:graphic>
      </p:graphicFrame>
      <p:sp>
        <p:nvSpPr>
          <p:cNvPr id="52229" name="Text Box 5"/>
          <p:cNvSpPr txBox="1">
            <a:spLocks noChangeArrowheads="1"/>
          </p:cNvSpPr>
          <p:nvPr/>
        </p:nvSpPr>
        <p:spPr bwMode="auto">
          <a:xfrm>
            <a:off x="1066800" y="4191000"/>
            <a:ext cx="6781800" cy="457200"/>
          </a:xfrm>
          <a:prstGeom prst="rect">
            <a:avLst/>
          </a:prstGeom>
          <a:noFill/>
          <a:ln w="9525">
            <a:noFill/>
            <a:miter lim="800000"/>
            <a:headEnd/>
            <a:tailEnd/>
          </a:ln>
          <a:effectLst/>
        </p:spPr>
        <p:txBody>
          <a:bodyPr>
            <a:spAutoFit/>
          </a:bodyPr>
          <a:lstStyle/>
          <a:p>
            <a:pPr>
              <a:spcBef>
                <a:spcPct val="50000"/>
              </a:spcBef>
            </a:pPr>
            <a:r>
              <a:rPr lang="en-US" sz="2400" dirty="0"/>
              <a:t>    </a:t>
            </a:r>
            <a:r>
              <a:rPr lang="en-US" sz="2400" dirty="0">
                <a:solidFill>
                  <a:srgbClr val="C00000"/>
                </a:solidFill>
              </a:rPr>
              <a:t>Transport Mode ESP using IPv4 and IPv6.</a:t>
            </a:r>
          </a:p>
        </p:txBody>
      </p:sp>
      <p:sp>
        <p:nvSpPr>
          <p:cNvPr id="52231" name="Text Box 7"/>
          <p:cNvSpPr txBox="1">
            <a:spLocks noChangeArrowheads="1"/>
          </p:cNvSpPr>
          <p:nvPr/>
        </p:nvSpPr>
        <p:spPr bwMode="auto">
          <a:xfrm>
            <a:off x="251520" y="4648200"/>
            <a:ext cx="8640960" cy="2031325"/>
          </a:xfrm>
          <a:prstGeom prst="rect">
            <a:avLst/>
          </a:prstGeom>
          <a:noFill/>
          <a:ln w="9525">
            <a:noFill/>
            <a:miter lim="800000"/>
            <a:headEnd/>
            <a:tailEnd/>
          </a:ln>
          <a:effectLst/>
        </p:spPr>
        <p:txBody>
          <a:bodyPr wrap="square">
            <a:spAutoFit/>
          </a:bodyPr>
          <a:lstStyle/>
          <a:p>
            <a:pPr marL="358775" indent="-358775" algn="just">
              <a:spcBef>
                <a:spcPct val="50000"/>
              </a:spcBef>
              <a:buFont typeface="Arial" pitchFamily="34" charset="0"/>
              <a:buChar char="•"/>
            </a:pPr>
            <a:r>
              <a:rPr lang="en-US" sz="2800" dirty="0"/>
              <a:t>ESP trailer is used for adding the padding and the </a:t>
            </a:r>
            <a:r>
              <a:rPr lang="en-US" sz="2800" dirty="0" err="1"/>
              <a:t>NextHdr</a:t>
            </a:r>
            <a:r>
              <a:rPr lang="en-US" sz="2800" dirty="0"/>
              <a:t> fields</a:t>
            </a:r>
            <a:r>
              <a:rPr lang="en-US" sz="2800" dirty="0" smtClean="0"/>
              <a:t>.</a:t>
            </a:r>
          </a:p>
          <a:p>
            <a:pPr marL="358775" indent="-358775" algn="just">
              <a:spcBef>
                <a:spcPct val="50000"/>
              </a:spcBef>
              <a:buFont typeface="Arial" pitchFamily="34" charset="0"/>
              <a:buChar char="•"/>
            </a:pPr>
            <a:r>
              <a:rPr lang="en-US" sz="2800" dirty="0" smtClean="0"/>
              <a:t>ESP </a:t>
            </a:r>
            <a:r>
              <a:rPr lang="en-US" sz="2800" dirty="0"/>
              <a:t>Authentication is used when authentication is carried by </a:t>
            </a:r>
            <a:r>
              <a:rPr lang="en-US" sz="2800" dirty="0" smtClean="0"/>
              <a:t>ESP</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685800" y="188640"/>
            <a:ext cx="7772400" cy="95436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b="1" dirty="0" smtClean="0">
                <a:solidFill>
                  <a:schemeClr val="accent2"/>
                </a:solidFill>
              </a:rPr>
              <a:t>Internet Protocol</a:t>
            </a:r>
          </a:p>
        </p:txBody>
      </p:sp>
      <p:sp>
        <p:nvSpPr>
          <p:cNvPr id="34819" name="Rectangle 3"/>
          <p:cNvSpPr>
            <a:spLocks noGrp="1" noChangeArrowheads="1"/>
          </p:cNvSpPr>
          <p:nvPr>
            <p:ph type="body" idx="1"/>
          </p:nvPr>
        </p:nvSpPr>
        <p:spPr bwMode="auto">
          <a:xfrm>
            <a:off x="152400" y="1219200"/>
            <a:ext cx="8763000" cy="5257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t>Provides best effort, connectionless packet delivery</a:t>
            </a:r>
          </a:p>
          <a:p>
            <a:pPr lvl="1" eaLnBrk="1" hangingPunct="1"/>
            <a:r>
              <a:rPr lang="en-US" altLang="en-US" sz="2400" dirty="0" smtClean="0"/>
              <a:t>motivated by need to keep routers simple and by </a:t>
            </a:r>
            <a:r>
              <a:rPr lang="en-US" altLang="en-US" sz="2400" dirty="0" err="1" smtClean="0"/>
              <a:t>adaptibility</a:t>
            </a:r>
            <a:r>
              <a:rPr lang="en-US" altLang="en-US" sz="2400" dirty="0" smtClean="0"/>
              <a:t> to failure of network elements</a:t>
            </a:r>
          </a:p>
          <a:p>
            <a:pPr lvl="1" eaLnBrk="1" hangingPunct="1"/>
            <a:r>
              <a:rPr lang="en-US" altLang="en-US" sz="2400" dirty="0" smtClean="0"/>
              <a:t>packets may be lost, out of order, or even duplicated</a:t>
            </a:r>
          </a:p>
          <a:p>
            <a:pPr lvl="1" eaLnBrk="1" hangingPunct="1"/>
            <a:r>
              <a:rPr lang="en-US" altLang="en-US" sz="2400" dirty="0" smtClean="0"/>
              <a:t>higher layer protocols must deal with these, if necessary</a:t>
            </a:r>
          </a:p>
          <a:p>
            <a:pPr eaLnBrk="1" hangingPunct="1"/>
            <a:r>
              <a:rPr lang="en-US" altLang="en-US" dirty="0" smtClean="0"/>
              <a:t>RFCs 791, 950, 919, 922, and 2474.</a:t>
            </a:r>
          </a:p>
          <a:p>
            <a:pPr eaLnBrk="1" hangingPunct="1"/>
            <a:r>
              <a:rPr lang="en-US" altLang="en-US" dirty="0" smtClean="0"/>
              <a:t>IP is part of Internet STD number 5, which also includes: </a:t>
            </a:r>
          </a:p>
          <a:p>
            <a:pPr lvl="1" eaLnBrk="1" hangingPunct="1"/>
            <a:r>
              <a:rPr lang="en-US" altLang="en-US" sz="2400" dirty="0" smtClean="0"/>
              <a:t>Internet Control Message Protocol (ICMP), RFC 792</a:t>
            </a:r>
          </a:p>
          <a:p>
            <a:pPr lvl="1" eaLnBrk="1" hangingPunct="1"/>
            <a:r>
              <a:rPr lang="en-US" altLang="en-US" sz="2400" dirty="0" smtClean="0"/>
              <a:t>Internet Group Management Protocol  (IGMP), RFC 1112</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dirty="0"/>
              <a:t>Tunnel Mode AH</a:t>
            </a:r>
          </a:p>
        </p:txBody>
      </p:sp>
      <p:graphicFrame>
        <p:nvGraphicFramePr>
          <p:cNvPr id="53252" name="Object 4"/>
          <p:cNvGraphicFramePr>
            <a:graphicFrameLocks noChangeAspect="1"/>
          </p:cNvGraphicFramePr>
          <p:nvPr/>
        </p:nvGraphicFramePr>
        <p:xfrm>
          <a:off x="2200275" y="1981200"/>
          <a:ext cx="4743450" cy="1047750"/>
        </p:xfrm>
        <a:graphic>
          <a:graphicData uri="http://schemas.openxmlformats.org/presentationml/2006/ole">
            <p:oleObj spid="_x0000_s156674" name="Bitmap Image" r:id="rId3" imgW="4742857" imgH="1047619" progId="PBrush">
              <p:embed/>
            </p:oleObj>
          </a:graphicData>
        </a:graphic>
      </p:graphicFrame>
      <p:graphicFrame>
        <p:nvGraphicFramePr>
          <p:cNvPr id="53253" name="Object 5"/>
          <p:cNvGraphicFramePr>
            <a:graphicFrameLocks noChangeAspect="1"/>
          </p:cNvGraphicFramePr>
          <p:nvPr/>
        </p:nvGraphicFramePr>
        <p:xfrm>
          <a:off x="866775" y="3190875"/>
          <a:ext cx="7412038" cy="1304925"/>
        </p:xfrm>
        <a:graphic>
          <a:graphicData uri="http://schemas.openxmlformats.org/presentationml/2006/ole">
            <p:oleObj spid="_x0000_s156675" name="Bitmap Image" r:id="rId4" imgW="7411485" imgH="1305107" progId="PBrush">
              <p:embed/>
            </p:oleObj>
          </a:graphicData>
        </a:graphic>
      </p:graphicFrame>
      <p:sp>
        <p:nvSpPr>
          <p:cNvPr id="53254" name="Text Box 6"/>
          <p:cNvSpPr txBox="1">
            <a:spLocks noChangeArrowheads="1"/>
          </p:cNvSpPr>
          <p:nvPr/>
        </p:nvSpPr>
        <p:spPr bwMode="auto">
          <a:xfrm>
            <a:off x="381000" y="4800600"/>
            <a:ext cx="8153400" cy="954107"/>
          </a:xfrm>
          <a:prstGeom prst="rect">
            <a:avLst/>
          </a:prstGeom>
          <a:noFill/>
          <a:ln w="9525">
            <a:noFill/>
            <a:miter lim="800000"/>
            <a:headEnd/>
            <a:tailEnd/>
          </a:ln>
          <a:effectLst/>
        </p:spPr>
        <p:txBody>
          <a:bodyPr>
            <a:spAutoFit/>
          </a:bodyPr>
          <a:lstStyle/>
          <a:p>
            <a:pPr>
              <a:spcBef>
                <a:spcPct val="50000"/>
              </a:spcBef>
            </a:pPr>
            <a:r>
              <a:rPr lang="en-US" sz="2800" dirty="0"/>
              <a:t>In tunnel </a:t>
            </a:r>
            <a:r>
              <a:rPr lang="en-US" sz="2800" dirty="0" smtClean="0"/>
              <a:t>mode, </a:t>
            </a:r>
            <a:r>
              <a:rPr lang="en-US" sz="2800" dirty="0"/>
              <a:t>the payload includes the original IP header.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4000" dirty="0">
                <a:effectLst/>
              </a:rPr>
              <a:t>Tunnel Mode ESP</a:t>
            </a:r>
          </a:p>
        </p:txBody>
      </p:sp>
      <p:graphicFrame>
        <p:nvGraphicFramePr>
          <p:cNvPr id="54276" name="Object 4"/>
          <p:cNvGraphicFramePr>
            <a:graphicFrameLocks noChangeAspect="1"/>
          </p:cNvGraphicFramePr>
          <p:nvPr/>
        </p:nvGraphicFramePr>
        <p:xfrm>
          <a:off x="576263" y="2114550"/>
          <a:ext cx="7993062" cy="2628900"/>
        </p:xfrm>
        <a:graphic>
          <a:graphicData uri="http://schemas.openxmlformats.org/presentationml/2006/ole">
            <p:oleObj spid="_x0000_s157698" name="Bitmap Image" r:id="rId3" imgW="7992591" imgH="2629267" progId="PBrush">
              <p:embed/>
            </p:oleObj>
          </a:graphicData>
        </a:graphic>
      </p:graphicFrame>
      <p:sp>
        <p:nvSpPr>
          <p:cNvPr id="54277" name="Text Box 5"/>
          <p:cNvSpPr txBox="1">
            <a:spLocks noChangeArrowheads="1"/>
          </p:cNvSpPr>
          <p:nvPr/>
        </p:nvSpPr>
        <p:spPr bwMode="auto">
          <a:xfrm>
            <a:off x="1475656" y="1412776"/>
            <a:ext cx="6110302" cy="457200"/>
          </a:xfrm>
          <a:prstGeom prst="rect">
            <a:avLst/>
          </a:prstGeom>
          <a:noFill/>
          <a:ln w="9525">
            <a:noFill/>
            <a:miter lim="800000"/>
            <a:headEnd/>
            <a:tailEnd/>
          </a:ln>
          <a:effectLst/>
        </p:spPr>
        <p:txBody>
          <a:bodyPr wrap="square">
            <a:spAutoFit/>
          </a:bodyPr>
          <a:lstStyle/>
          <a:p>
            <a:pPr>
              <a:spcBef>
                <a:spcPct val="50000"/>
              </a:spcBef>
            </a:pPr>
            <a:r>
              <a:rPr lang="en-US" sz="2400" dirty="0">
                <a:solidFill>
                  <a:schemeClr val="accent2"/>
                </a:solidFill>
              </a:rPr>
              <a:t>Tunnel mode ESP using IPv4 and IPv6</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4000" dirty="0"/>
              <a:t>Encryption before/after Authentication.</a:t>
            </a:r>
          </a:p>
        </p:txBody>
      </p:sp>
      <p:pic>
        <p:nvPicPr>
          <p:cNvPr id="55302" name="Picture 6"/>
          <p:cNvPicPr>
            <a:picLocks noChangeAspect="1" noChangeArrowheads="1"/>
          </p:cNvPicPr>
          <p:nvPr/>
        </p:nvPicPr>
        <p:blipFill>
          <a:blip r:embed="rId2" cstate="print"/>
          <a:srcRect/>
          <a:stretch>
            <a:fillRect/>
          </a:stretch>
        </p:blipFill>
        <p:spPr bwMode="auto">
          <a:xfrm>
            <a:off x="1475656" y="1484784"/>
            <a:ext cx="6192688" cy="2568104"/>
          </a:xfrm>
          <a:prstGeom prst="rect">
            <a:avLst/>
          </a:prstGeom>
          <a:noFill/>
          <a:ln w="9525">
            <a:noFill/>
            <a:miter lim="800000"/>
            <a:headEnd/>
            <a:tailEnd/>
          </a:ln>
          <a:effectLst/>
        </p:spPr>
      </p:pic>
      <p:sp>
        <p:nvSpPr>
          <p:cNvPr id="55303" name="Text Box 7"/>
          <p:cNvSpPr txBox="1">
            <a:spLocks noChangeArrowheads="1"/>
          </p:cNvSpPr>
          <p:nvPr/>
        </p:nvSpPr>
        <p:spPr bwMode="auto">
          <a:xfrm>
            <a:off x="539552" y="4191000"/>
            <a:ext cx="8077200" cy="2246769"/>
          </a:xfrm>
          <a:prstGeom prst="rect">
            <a:avLst/>
          </a:prstGeom>
          <a:noFill/>
          <a:ln w="9525">
            <a:noFill/>
            <a:miter lim="800000"/>
            <a:headEnd/>
            <a:tailEnd/>
          </a:ln>
          <a:effectLst/>
        </p:spPr>
        <p:txBody>
          <a:bodyPr wrap="square">
            <a:spAutoFit/>
          </a:bodyPr>
          <a:lstStyle/>
          <a:p>
            <a:pPr algn="just">
              <a:spcBef>
                <a:spcPct val="50000"/>
              </a:spcBef>
            </a:pPr>
            <a:r>
              <a:rPr lang="en-US" sz="2000" b="1" dirty="0"/>
              <a:t>Advantage of applying Authentication before Encryption</a:t>
            </a:r>
          </a:p>
          <a:p>
            <a:pPr marL="358775" indent="-358775" algn="just">
              <a:spcBef>
                <a:spcPct val="50000"/>
              </a:spcBef>
              <a:buFontTx/>
              <a:buChar char="•"/>
            </a:pPr>
            <a:r>
              <a:rPr lang="en-US" sz="2000" b="1" dirty="0" smtClean="0"/>
              <a:t>Since </a:t>
            </a:r>
            <a:r>
              <a:rPr lang="en-US" sz="2000" b="1" dirty="0"/>
              <a:t>AH is protected by ESP it is impossible for anyone to intercept the messages and alter the AH without detection.</a:t>
            </a:r>
          </a:p>
          <a:p>
            <a:pPr marL="358775" indent="-358775" algn="just">
              <a:spcBef>
                <a:spcPct val="50000"/>
              </a:spcBef>
              <a:buFontTx/>
              <a:buChar char="•"/>
            </a:pPr>
            <a:r>
              <a:rPr lang="en-US" sz="2000" b="1" dirty="0"/>
              <a:t>If it is required to store the Authentication Information </a:t>
            </a:r>
            <a:r>
              <a:rPr lang="en-US" sz="2000" b="1" dirty="0" smtClean="0"/>
              <a:t>it is </a:t>
            </a:r>
            <a:r>
              <a:rPr lang="en-US" sz="2000" b="1" dirty="0"/>
              <a:t>beneficial as the authentication information applies to the plaintext message and not cipher-text message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custDataLst>
              <p:tags r:id="rId1"/>
            </p:custDataLst>
          </p:nvPr>
        </p:nvSpPr>
        <p:spPr bwMode="auto">
          <a:xfrm>
            <a:off x="5104648" y="304800"/>
            <a:ext cx="184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1" hangingPunct="1"/>
            <a:endParaRPr lang="en-US" sz="3600" dirty="0">
              <a:latin typeface="+mn-lt"/>
            </a:endParaRPr>
          </a:p>
        </p:txBody>
      </p:sp>
      <p:graphicFrame>
        <p:nvGraphicFramePr>
          <p:cNvPr id="95235" name="Group 3"/>
          <p:cNvGraphicFramePr>
            <a:graphicFrameLocks noGrp="1"/>
          </p:cNvGraphicFramePr>
          <p:nvPr>
            <p:custDataLst>
              <p:tags r:id="rId2"/>
            </p:custDataLst>
            <p:extLst>
              <p:ext uri="{D42A27DB-BD31-4B8C-83A1-F6EECF244321}">
                <p14:modId xmlns:p14="http://schemas.microsoft.com/office/powerpoint/2010/main" xmlns="" val="307923155"/>
              </p:ext>
            </p:extLst>
          </p:nvPr>
        </p:nvGraphicFramePr>
        <p:xfrm>
          <a:off x="533400" y="1295400"/>
          <a:ext cx="8077200" cy="3881438"/>
        </p:xfrm>
        <a:graphic>
          <a:graphicData uri="http://schemas.openxmlformats.org/drawingml/2006/table">
            <a:tbl>
              <a:tblPr/>
              <a:tblGrid>
                <a:gridCol w="2076450"/>
                <a:gridCol w="3308350"/>
                <a:gridCol w="2692400"/>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15000"/>
                        </a:lnSpc>
                        <a:spcBef>
                          <a:spcPct val="20000"/>
                        </a:spcBef>
                        <a:spcAft>
                          <a:spcPct val="0"/>
                        </a:spcAft>
                        <a:buClrTx/>
                        <a:buSzTx/>
                        <a:buFontTx/>
                        <a:buNone/>
                        <a:tabLst/>
                      </a:pPr>
                      <a:r>
                        <a:rPr kumimoji="0" lang="sv-SE" sz="1800" b="1" i="0" u="none" strike="noStrike" cap="none" normalizeH="0" baseline="0" smtClean="0">
                          <a:ln>
                            <a:noFill/>
                          </a:ln>
                          <a:solidFill>
                            <a:schemeClr val="tx1"/>
                          </a:solidFill>
                          <a:effectLst/>
                          <a:latin typeface="Arial" pitchFamily="34" charset="0"/>
                        </a:rPr>
                        <a:t>Transport Mode</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15000"/>
                        </a:lnSpc>
                        <a:spcBef>
                          <a:spcPct val="20000"/>
                        </a:spcBef>
                        <a:spcAft>
                          <a:spcPct val="0"/>
                        </a:spcAft>
                        <a:buClrTx/>
                        <a:buSzTx/>
                        <a:buFontTx/>
                        <a:buNone/>
                        <a:tabLst/>
                      </a:pPr>
                      <a:r>
                        <a:rPr kumimoji="0" lang="sv-SE" sz="1800" b="1" i="0" u="none" strike="noStrike" cap="none" normalizeH="0" baseline="0" smtClean="0">
                          <a:ln>
                            <a:noFill/>
                          </a:ln>
                          <a:solidFill>
                            <a:schemeClr val="tx1"/>
                          </a:solidFill>
                          <a:effectLst/>
                          <a:latin typeface="Arial" pitchFamily="34" charset="0"/>
                        </a:rPr>
                        <a:t>Tunnel Mode</a:t>
                      </a:r>
                      <a:endParaRPr kumimoji="0" lang="en-US"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19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800" b="1" i="0" u="none" strike="noStrike" cap="none" normalizeH="0" baseline="0" dirty="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800" b="1" i="0" u="none" strike="noStrike" cap="none" normalizeH="0" baseline="0" dirty="0" smtClean="0">
                          <a:ln>
                            <a:noFill/>
                          </a:ln>
                          <a:solidFill>
                            <a:schemeClr val="tx1"/>
                          </a:solidFill>
                          <a:effectLst/>
                          <a:latin typeface="Arial" pitchFamily="34" charset="0"/>
                        </a:rPr>
                        <a:t>AH</a:t>
                      </a:r>
                      <a:endParaRPr kumimoji="0" lang="en-US" sz="1800" b="1"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600" b="0" i="0" u="none" strike="noStrike" cap="none" normalizeH="0" baseline="0" dirty="0" smtClean="0">
                          <a:ln>
                            <a:noFill/>
                          </a:ln>
                          <a:solidFill>
                            <a:schemeClr val="tx1"/>
                          </a:solidFill>
                          <a:effectLst/>
                          <a:latin typeface="Arial" pitchFamily="34" charset="0"/>
                        </a:rPr>
                        <a:t>Authenticates IP payload and selected portions of IP header and IPv6 extension headers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600" b="0" i="0" u="none" strike="noStrike" cap="none" normalizeH="0" baseline="0" dirty="0" smtClean="0">
                          <a:ln>
                            <a:noFill/>
                          </a:ln>
                          <a:solidFill>
                            <a:schemeClr val="tx1"/>
                          </a:solidFill>
                          <a:effectLst/>
                          <a:latin typeface="Arial" pitchFamily="34" charset="0"/>
                        </a:rPr>
                        <a:t>Authenticates </a:t>
                      </a:r>
                      <a:r>
                        <a:rPr kumimoji="0" lang="sv-SE" sz="1600" b="0" i="0" u="none" strike="noStrike" cap="none" normalizeH="0" baseline="0" dirty="0" smtClean="0">
                          <a:ln>
                            <a:noFill/>
                          </a:ln>
                          <a:solidFill>
                            <a:srgbClr val="FF0000"/>
                          </a:solidFill>
                          <a:effectLst/>
                          <a:latin typeface="Arial" pitchFamily="34" charset="0"/>
                        </a:rPr>
                        <a:t>entire </a:t>
                      </a:r>
                      <a:r>
                        <a:rPr kumimoji="0" lang="sv-SE" sz="1600" b="0" i="0" u="none" strike="noStrike" cap="none" normalizeH="0" baseline="0" dirty="0" smtClean="0">
                          <a:ln>
                            <a:noFill/>
                          </a:ln>
                          <a:solidFill>
                            <a:schemeClr val="tx1"/>
                          </a:solidFill>
                          <a:effectLst/>
                          <a:latin typeface="Arial" pitchFamily="34" charset="0"/>
                        </a:rPr>
                        <a:t>inner IP packet plus selected portions of outer IP header</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900">
                <a:tc>
                  <a:txBody>
                    <a:bodyPr/>
                    <a:lstStyle/>
                    <a:p>
                      <a:pPr marL="0" marR="0" lvl="0" indent="0" algn="ctr" defTabSz="914400" rtl="0" eaLnBrk="1" fontAlgn="base" latinLnBrk="0" hangingPunct="1">
                        <a:lnSpc>
                          <a:spcPct val="195000"/>
                        </a:lnSpc>
                        <a:spcBef>
                          <a:spcPct val="20000"/>
                        </a:spcBef>
                        <a:spcAft>
                          <a:spcPct val="0"/>
                        </a:spcAft>
                        <a:buClrTx/>
                        <a:buSzTx/>
                        <a:buFontTx/>
                        <a:buNone/>
                        <a:tabLst/>
                      </a:pPr>
                      <a:r>
                        <a:rPr kumimoji="0" lang="sv-SE" sz="1800" b="1" i="0" u="none" strike="noStrike" cap="none" normalizeH="0" baseline="0" smtClean="0">
                          <a:ln>
                            <a:noFill/>
                          </a:ln>
                          <a:solidFill>
                            <a:schemeClr val="tx1"/>
                          </a:solidFill>
                          <a:effectLst/>
                          <a:latin typeface="Arial" pitchFamily="34" charset="0"/>
                        </a:rPr>
                        <a:t>ESP</a:t>
                      </a:r>
                      <a:endParaRPr kumimoji="0" lang="en-US" sz="18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600" b="0" i="0" u="none" strike="noStrike" cap="none" normalizeH="0" baseline="0" dirty="0" smtClean="0">
                          <a:ln>
                            <a:noFill/>
                          </a:ln>
                          <a:solidFill>
                            <a:schemeClr val="tx1"/>
                          </a:solidFill>
                          <a:effectLst/>
                          <a:latin typeface="Arial" pitchFamily="34" charset="0"/>
                        </a:rPr>
                        <a:t>Encrypts IP payload and any IPv6 extension header</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600" b="0" i="0" u="none" strike="noStrike" cap="none" normalizeH="0" baseline="0" dirty="0" smtClean="0">
                          <a:ln>
                            <a:noFill/>
                          </a:ln>
                          <a:solidFill>
                            <a:schemeClr val="tx1"/>
                          </a:solidFill>
                          <a:effectLst/>
                          <a:latin typeface="Arial" pitchFamily="34" charset="0"/>
                        </a:rPr>
                        <a:t>Encrypts inner IP packet</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06525">
                <a:tc>
                  <a:txBody>
                    <a:bodyPr/>
                    <a:lstStyle/>
                    <a:p>
                      <a:pPr marL="0" marR="0" lvl="0" indent="0" algn="ctr" defTabSz="914400" rtl="0" eaLnBrk="1" fontAlgn="base" latinLnBrk="0" hangingPunct="1">
                        <a:lnSpc>
                          <a:spcPct val="100000"/>
                        </a:lnSpc>
                        <a:spcBef>
                          <a:spcPct val="5000"/>
                        </a:spcBef>
                        <a:spcAft>
                          <a:spcPct val="0"/>
                        </a:spcAft>
                        <a:buClrTx/>
                        <a:buSzTx/>
                        <a:buFontTx/>
                        <a:buNone/>
                        <a:tabLst/>
                      </a:pPr>
                      <a:endParaRPr kumimoji="0" lang="sv-SE" sz="1200" b="1" i="0" u="none" strike="noStrike" cap="none" normalizeH="0" baseline="0" dirty="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5000"/>
                        </a:spcBef>
                        <a:spcAft>
                          <a:spcPct val="0"/>
                        </a:spcAft>
                        <a:buClrTx/>
                        <a:buSzTx/>
                        <a:buFontTx/>
                        <a:buNone/>
                        <a:tabLst/>
                      </a:pPr>
                      <a:r>
                        <a:rPr kumimoji="0" lang="sv-SE" sz="1800" b="1" i="0" u="none" strike="noStrike" cap="none" normalizeH="0" baseline="0" dirty="0" smtClean="0">
                          <a:ln>
                            <a:noFill/>
                          </a:ln>
                          <a:solidFill>
                            <a:schemeClr val="tx1"/>
                          </a:solidFill>
                          <a:effectLst/>
                          <a:latin typeface="Arial" pitchFamily="34" charset="0"/>
                        </a:rPr>
                        <a:t>ESP with Authentication</a:t>
                      </a:r>
                      <a:endParaRPr kumimoji="0" lang="en-US" sz="1800" b="1"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600" b="0" i="0" u="none" strike="noStrike" cap="none" normalizeH="0" baseline="0" dirty="0" smtClean="0">
                          <a:ln>
                            <a:noFill/>
                          </a:ln>
                          <a:solidFill>
                            <a:schemeClr val="tx1"/>
                          </a:solidFill>
                          <a:effectLst/>
                          <a:latin typeface="Arial" pitchFamily="34" charset="0"/>
                        </a:rPr>
                        <a:t>Encrypts IP payload and any IPv6 extesion header. Authenticates IP payload </a:t>
                      </a:r>
                      <a:r>
                        <a:rPr kumimoji="0" lang="sv-SE" sz="1600" b="0" i="0" u="none" strike="noStrike" cap="none" normalizeH="0" baseline="0" dirty="0" smtClean="0">
                          <a:ln>
                            <a:noFill/>
                          </a:ln>
                          <a:solidFill>
                            <a:srgbClr val="C00000"/>
                          </a:solidFill>
                          <a:effectLst/>
                          <a:latin typeface="Arial" pitchFamily="34" charset="0"/>
                        </a:rPr>
                        <a:t>but no IP header</a:t>
                      </a:r>
                      <a:endParaRPr kumimoji="0" lang="en-US" sz="1600" b="0" i="0" u="none" strike="noStrike" cap="none" normalizeH="0" baseline="0" dirty="0" smtClean="0">
                        <a:ln>
                          <a:noFill/>
                        </a:ln>
                        <a:solidFill>
                          <a:srgbClr val="C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600" b="0" i="0" u="none" strike="noStrike" cap="none" normalizeH="0" baseline="0" dirty="0" smtClean="0">
                          <a:ln>
                            <a:noFill/>
                          </a:ln>
                          <a:solidFill>
                            <a:schemeClr val="tx1"/>
                          </a:solidFill>
                          <a:effectLst/>
                          <a:latin typeface="Arial" pitchFamily="34" charset="0"/>
                        </a:rPr>
                        <a:t>Encrypts inner IP packet. Authenticates inner IP packet </a:t>
                      </a:r>
                      <a:r>
                        <a:rPr kumimoji="0" lang="sv-SE" sz="1600" b="0" i="0" u="none" strike="noStrike" cap="none" normalizeH="0" baseline="0" dirty="0" smtClean="0">
                          <a:ln>
                            <a:noFill/>
                          </a:ln>
                          <a:solidFill>
                            <a:srgbClr val="C00000"/>
                          </a:solidFill>
                          <a:effectLst/>
                          <a:latin typeface="Arial" pitchFamily="34" charset="0"/>
                        </a:rPr>
                        <a:t>but no outer IP header</a:t>
                      </a:r>
                      <a:endParaRPr kumimoji="0" lang="en-US" sz="1600" b="0" i="0" u="none" strike="noStrike" cap="none" normalizeH="0" baseline="0" dirty="0" smtClean="0">
                        <a:ln>
                          <a:noFill/>
                        </a:ln>
                        <a:solidFill>
                          <a:srgbClr val="C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itle 4"/>
          <p:cNvSpPr>
            <a:spLocks noGrp="1"/>
          </p:cNvSpPr>
          <p:nvPr>
            <p:ph type="title"/>
          </p:nvPr>
        </p:nvSpPr>
        <p:spPr>
          <a:xfrm>
            <a:off x="755576" y="188640"/>
            <a:ext cx="8229600" cy="1143000"/>
          </a:xfrm>
        </p:spPr>
        <p:txBody>
          <a:bodyPr/>
          <a:lstStyle/>
          <a:p>
            <a:r>
              <a:rPr lang="en-US" sz="4000" dirty="0" err="1" smtClean="0">
                <a:solidFill>
                  <a:srgbClr val="C00000"/>
                </a:solidFill>
              </a:rPr>
              <a:t>IPsec</a:t>
            </a:r>
            <a:r>
              <a:rPr lang="en-US" sz="4000" dirty="0" smtClean="0">
                <a:solidFill>
                  <a:srgbClr val="C00000"/>
                </a:solidFill>
              </a:rPr>
              <a:t> Encapsulation Modes</a:t>
            </a:r>
            <a:br>
              <a:rPr lang="en-US" sz="4000" dirty="0" smtClean="0">
                <a:solidFill>
                  <a:srgbClr val="C00000"/>
                </a:solidFill>
              </a:rPr>
            </a:br>
            <a:endParaRPr lang="en-IN" sz="4000" dirty="0">
              <a:solidFill>
                <a:srgbClr val="C00000"/>
              </a:solidFill>
            </a:endParaRPr>
          </a:p>
        </p:txBody>
      </p:sp>
    </p:spTree>
    <p:extLst>
      <p:ext uri="{BB962C8B-B14F-4D97-AF65-F5344CB8AC3E}">
        <p14:creationId xmlns:p14="http://schemas.microsoft.com/office/powerpoint/2010/main" xmlns="" val="29249219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z="4000" dirty="0">
                <a:solidFill>
                  <a:srgbClr val="C00000"/>
                </a:solidFill>
              </a:rPr>
              <a:t>Internet Key Exchange (IKE)</a:t>
            </a:r>
          </a:p>
        </p:txBody>
      </p:sp>
      <p:sp>
        <p:nvSpPr>
          <p:cNvPr id="150531" name="Rectangle 3"/>
          <p:cNvSpPr>
            <a:spLocks noGrp="1" noChangeArrowheads="1"/>
          </p:cNvSpPr>
          <p:nvPr>
            <p:ph type="body" idx="1"/>
          </p:nvPr>
        </p:nvSpPr>
        <p:spPr/>
        <p:txBody>
          <a:bodyPr/>
          <a:lstStyle/>
          <a:p>
            <a:r>
              <a:rPr lang="en-US" dirty="0"/>
              <a:t>Exchange and negotiate security policies </a:t>
            </a:r>
          </a:p>
          <a:p>
            <a:r>
              <a:rPr lang="en-US" dirty="0"/>
              <a:t>Establish security sessions</a:t>
            </a:r>
          </a:p>
          <a:p>
            <a:pPr lvl="1"/>
            <a:r>
              <a:rPr lang="en-US" dirty="0"/>
              <a:t>Identified as </a:t>
            </a:r>
            <a:r>
              <a:rPr lang="en-US" i="1" dirty="0"/>
              <a:t>Security </a:t>
            </a:r>
            <a:r>
              <a:rPr lang="en-US" i="1" dirty="0" smtClean="0"/>
              <a:t>Association</a:t>
            </a:r>
            <a:endParaRPr lang="en-US" i="1" dirty="0"/>
          </a:p>
          <a:p>
            <a:r>
              <a:rPr lang="en-US" dirty="0"/>
              <a:t>Key exchange</a:t>
            </a:r>
          </a:p>
          <a:p>
            <a:r>
              <a:rPr lang="en-US" dirty="0"/>
              <a:t>Key management</a:t>
            </a:r>
          </a:p>
          <a:p>
            <a:r>
              <a:rPr lang="en-US" dirty="0"/>
              <a:t>Can be used outside </a:t>
            </a:r>
            <a:r>
              <a:rPr lang="en-US" dirty="0" err="1"/>
              <a:t>IPsec</a:t>
            </a:r>
            <a:r>
              <a:rPr lang="en-US" dirty="0"/>
              <a:t> as well</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custDataLst>
              <p:tags r:id="rId1"/>
            </p:custDataLst>
          </p:nvPr>
        </p:nvSpPr>
        <p:spPr>
          <a:xfrm>
            <a:off x="1285852" y="142852"/>
            <a:ext cx="6696076" cy="1071570"/>
          </a:xfrm>
        </p:spPr>
        <p:txBody>
          <a:bodyPr/>
          <a:lstStyle/>
          <a:p>
            <a:r>
              <a:rPr lang="en-US" sz="4000" dirty="0" err="1" smtClean="0"/>
              <a:t>IPsec</a:t>
            </a:r>
            <a:r>
              <a:rPr lang="en-US" sz="4000" dirty="0" smtClean="0"/>
              <a:t>/IKE Acronyms</a:t>
            </a:r>
            <a:br>
              <a:rPr lang="en-US" sz="4000" dirty="0" smtClean="0"/>
            </a:br>
            <a:r>
              <a:rPr lang="en-GB" sz="3200" dirty="0" smtClean="0"/>
              <a:t>Security </a:t>
            </a:r>
            <a:r>
              <a:rPr lang="en-GB" sz="3200" dirty="0"/>
              <a:t>Association (SA)</a:t>
            </a:r>
          </a:p>
        </p:txBody>
      </p:sp>
      <p:sp>
        <p:nvSpPr>
          <p:cNvPr id="149507" name="Rectangle 3"/>
          <p:cNvSpPr>
            <a:spLocks noGrp="1" noChangeArrowheads="1"/>
          </p:cNvSpPr>
          <p:nvPr>
            <p:ph type="body" idx="1"/>
            <p:custDataLst>
              <p:tags r:id="rId2"/>
            </p:custDataLst>
          </p:nvPr>
        </p:nvSpPr>
        <p:spPr>
          <a:xfrm>
            <a:off x="251520" y="1268760"/>
            <a:ext cx="8640960" cy="5472608"/>
          </a:xfrm>
        </p:spPr>
        <p:txBody>
          <a:bodyPr/>
          <a:lstStyle/>
          <a:p>
            <a:pPr>
              <a:spcBef>
                <a:spcPts val="0"/>
              </a:spcBef>
            </a:pPr>
            <a:r>
              <a:rPr lang="en-GB" dirty="0"/>
              <a:t>In order to communicate, each pair of hosts must set up SA with each other</a:t>
            </a:r>
          </a:p>
          <a:p>
            <a:pPr>
              <a:spcBef>
                <a:spcPts val="0"/>
              </a:spcBef>
            </a:pPr>
            <a:r>
              <a:rPr lang="en-GB" dirty="0"/>
              <a:t>Acts as </a:t>
            </a:r>
            <a:r>
              <a:rPr lang="en-GB" u="sng" dirty="0"/>
              <a:t>virtual connection</a:t>
            </a:r>
            <a:r>
              <a:rPr lang="en-GB" dirty="0"/>
              <a:t> for which various parameters are set:</a:t>
            </a:r>
          </a:p>
          <a:p>
            <a:pPr lvl="1">
              <a:spcBef>
                <a:spcPts val="0"/>
              </a:spcBef>
            </a:pPr>
            <a:r>
              <a:rPr lang="en-GB" dirty="0"/>
              <a:t>Type of protection</a:t>
            </a:r>
          </a:p>
          <a:p>
            <a:pPr lvl="1">
              <a:spcBef>
                <a:spcPts val="0"/>
              </a:spcBef>
            </a:pPr>
            <a:r>
              <a:rPr lang="en-GB" dirty="0"/>
              <a:t>Algorithms</a:t>
            </a:r>
          </a:p>
          <a:p>
            <a:pPr lvl="1">
              <a:spcBef>
                <a:spcPts val="0"/>
              </a:spcBef>
            </a:pPr>
            <a:r>
              <a:rPr lang="en-GB" dirty="0"/>
              <a:t>Keys</a:t>
            </a:r>
          </a:p>
          <a:p>
            <a:pPr lvl="1">
              <a:spcBef>
                <a:spcPts val="0"/>
              </a:spcBef>
            </a:pPr>
            <a:r>
              <a:rPr lang="en-GB" dirty="0"/>
              <a:t>…</a:t>
            </a:r>
          </a:p>
          <a:p>
            <a:pPr>
              <a:spcBef>
                <a:spcPts val="0"/>
              </a:spcBef>
            </a:pPr>
            <a:r>
              <a:rPr lang="en-US" dirty="0"/>
              <a:t>Simplex: a one way relationship between a sender and a receiver.</a:t>
            </a:r>
            <a:endParaRPr lang="en-GB" dirty="0"/>
          </a:p>
          <a:p>
            <a:pPr>
              <a:spcBef>
                <a:spcPts val="0"/>
              </a:spcBef>
            </a:pPr>
            <a:r>
              <a:rPr lang="en-GB" dirty="0"/>
              <a:t>For </a:t>
            </a:r>
            <a:r>
              <a:rPr lang="en-GB" u="sng" dirty="0"/>
              <a:t>either</a:t>
            </a:r>
            <a:r>
              <a:rPr lang="en-GB" dirty="0"/>
              <a:t> AH or ESP, but not both</a:t>
            </a:r>
          </a:p>
        </p:txBody>
      </p:sp>
    </p:spTree>
    <p:extLst>
      <p:ext uri="{BB962C8B-B14F-4D97-AF65-F5344CB8AC3E}">
        <p14:creationId xmlns:p14="http://schemas.microsoft.com/office/powerpoint/2010/main" xmlns="" val="808589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custDataLst>
              <p:tags r:id="rId1"/>
            </p:custDataLst>
          </p:nvPr>
        </p:nvSpPr>
        <p:spPr>
          <a:xfrm>
            <a:off x="1357290" y="285728"/>
            <a:ext cx="6553200" cy="868362"/>
          </a:xfrm>
        </p:spPr>
        <p:txBody>
          <a:bodyPr/>
          <a:lstStyle/>
          <a:p>
            <a:r>
              <a:rPr lang="en-GB" sz="4000" dirty="0"/>
              <a:t>Security Association (SA)</a:t>
            </a:r>
          </a:p>
        </p:txBody>
      </p:sp>
      <p:sp>
        <p:nvSpPr>
          <p:cNvPr id="150531" name="Rectangle 3"/>
          <p:cNvSpPr>
            <a:spLocks noGrp="1" noChangeArrowheads="1"/>
          </p:cNvSpPr>
          <p:nvPr>
            <p:ph type="body" idx="1"/>
            <p:custDataLst>
              <p:tags r:id="rId2"/>
            </p:custDataLst>
          </p:nvPr>
        </p:nvSpPr>
        <p:spPr>
          <a:xfrm>
            <a:off x="251520" y="1219200"/>
            <a:ext cx="8333680" cy="5029200"/>
          </a:xfrm>
        </p:spPr>
        <p:txBody>
          <a:bodyPr>
            <a:noAutofit/>
          </a:bodyPr>
          <a:lstStyle/>
          <a:p>
            <a:pPr marL="533400" indent="-533400" algn="just"/>
            <a:r>
              <a:rPr lang="en-GB" dirty="0"/>
              <a:t>Each SA </a:t>
            </a:r>
            <a:r>
              <a:rPr lang="en-GB" i="1" dirty="0">
                <a:solidFill>
                  <a:srgbClr val="FF0000"/>
                </a:solidFill>
              </a:rPr>
              <a:t>uniquely</a:t>
            </a:r>
            <a:r>
              <a:rPr lang="en-GB" dirty="0">
                <a:solidFill>
                  <a:srgbClr val="FF0000"/>
                </a:solidFill>
              </a:rPr>
              <a:t> </a:t>
            </a:r>
            <a:r>
              <a:rPr lang="en-GB" dirty="0"/>
              <a:t>identified by:</a:t>
            </a:r>
          </a:p>
          <a:p>
            <a:pPr marL="914400" lvl="1" indent="-457200" algn="just"/>
            <a:r>
              <a:rPr lang="en-GB" dirty="0"/>
              <a:t>Security Parameters Index (SPI)</a:t>
            </a:r>
          </a:p>
          <a:p>
            <a:pPr marL="1295400" lvl="2" indent="-381000" algn="just"/>
            <a:r>
              <a:rPr lang="en-GB" dirty="0"/>
              <a:t>32-bit string assigned to this SA (local meaning only)</a:t>
            </a:r>
          </a:p>
          <a:p>
            <a:pPr marL="914400" lvl="1" indent="-457200" algn="just"/>
            <a:r>
              <a:rPr lang="en-GB" dirty="0"/>
              <a:t>IP destination address of packets</a:t>
            </a:r>
          </a:p>
          <a:p>
            <a:pPr marL="1295400" lvl="2" indent="-381000" algn="just"/>
            <a:r>
              <a:rPr lang="en-GB" dirty="0"/>
              <a:t>May be end user system, or firewall or router</a:t>
            </a:r>
          </a:p>
          <a:p>
            <a:pPr marL="914400" lvl="1" indent="-457200" algn="just"/>
            <a:r>
              <a:rPr lang="en-US" dirty="0"/>
              <a:t>Security Protocol Identifier (e.g. AH, ESP)</a:t>
            </a:r>
            <a:endParaRPr lang="en-GB" dirty="0"/>
          </a:p>
          <a:p>
            <a:pPr marL="533400" indent="-533400" algn="just"/>
            <a:r>
              <a:rPr lang="en-GB" dirty="0" smtClean="0"/>
              <a:t>For </a:t>
            </a:r>
            <a:r>
              <a:rPr lang="en-GB" dirty="0"/>
              <a:t>each IP packet, governing SA is identified by:</a:t>
            </a:r>
          </a:p>
          <a:p>
            <a:pPr marL="914400" lvl="1" indent="-457200" algn="just"/>
            <a:r>
              <a:rPr lang="en-GB" dirty="0"/>
              <a:t>Destination IP address in packet header</a:t>
            </a:r>
          </a:p>
          <a:p>
            <a:pPr marL="914400" lvl="1" indent="-457200" algn="just"/>
            <a:r>
              <a:rPr lang="en-GB" dirty="0"/>
              <a:t>SPI in extension header (AH or ESP)</a:t>
            </a:r>
          </a:p>
        </p:txBody>
      </p:sp>
    </p:spTree>
    <p:extLst>
      <p:ext uri="{BB962C8B-B14F-4D97-AF65-F5344CB8AC3E}">
        <p14:creationId xmlns:p14="http://schemas.microsoft.com/office/powerpoint/2010/main" xmlns="" val="3140978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err="1"/>
              <a:t>IPsec</a:t>
            </a:r>
            <a:r>
              <a:rPr lang="en-US" dirty="0"/>
              <a:t>/IKE Acronyms</a:t>
            </a:r>
          </a:p>
        </p:txBody>
      </p:sp>
      <p:sp>
        <p:nvSpPr>
          <p:cNvPr id="151555" name="Rectangle 3"/>
          <p:cNvSpPr>
            <a:spLocks noGrp="1" noChangeArrowheads="1"/>
          </p:cNvSpPr>
          <p:nvPr>
            <p:ph type="body" idx="1"/>
          </p:nvPr>
        </p:nvSpPr>
        <p:spPr>
          <a:xfrm>
            <a:off x="457200" y="1124744"/>
            <a:ext cx="8435280" cy="5001419"/>
          </a:xfrm>
        </p:spPr>
        <p:txBody>
          <a:bodyPr/>
          <a:lstStyle/>
          <a:p>
            <a:r>
              <a:rPr lang="en-US" dirty="0"/>
              <a:t>Security Association (SA)</a:t>
            </a:r>
          </a:p>
          <a:p>
            <a:pPr lvl="1"/>
            <a:r>
              <a:rPr lang="en-US" dirty="0" smtClean="0"/>
              <a:t>Is </a:t>
            </a:r>
            <a:r>
              <a:rPr lang="en-US" i="1" dirty="0"/>
              <a:t>asymmetric!</a:t>
            </a:r>
          </a:p>
          <a:p>
            <a:pPr lvl="2"/>
            <a:r>
              <a:rPr lang="en-US" dirty="0"/>
              <a:t>One SA for inbound traffic, another SA for outbound traffic</a:t>
            </a:r>
          </a:p>
          <a:p>
            <a:pPr lvl="2"/>
            <a:r>
              <a:rPr lang="en-US" dirty="0"/>
              <a:t>Similar to </a:t>
            </a:r>
            <a:r>
              <a:rPr lang="en-US" dirty="0" err="1"/>
              <a:t>ciphersuites</a:t>
            </a:r>
            <a:r>
              <a:rPr lang="en-US" dirty="0"/>
              <a:t> in </a:t>
            </a:r>
            <a:r>
              <a:rPr lang="en-US" dirty="0" smtClean="0"/>
              <a:t>SSL (</a:t>
            </a:r>
            <a:r>
              <a:rPr lang="en-US" i="1" dirty="0" smtClean="0">
                <a:solidFill>
                  <a:srgbClr val="FF0000"/>
                </a:solidFill>
              </a:rPr>
              <a:t>set of cryptographic algorithms</a:t>
            </a:r>
            <a:r>
              <a:rPr lang="en-US" dirty="0" smtClean="0"/>
              <a:t>)</a:t>
            </a:r>
            <a:endParaRPr lang="en-US" dirty="0"/>
          </a:p>
          <a:p>
            <a:r>
              <a:rPr lang="en-US" dirty="0"/>
              <a:t>Security Association Database (SADB)</a:t>
            </a:r>
          </a:p>
          <a:p>
            <a:pPr lvl="1"/>
            <a:r>
              <a:rPr lang="en-US" dirty="0"/>
              <a:t>A database of </a:t>
            </a:r>
            <a:r>
              <a:rPr lang="en-US" dirty="0" err="1" smtClean="0"/>
              <a:t>Sas</a:t>
            </a:r>
            <a:endParaRPr lang="en-US" dirty="0" smtClean="0"/>
          </a:p>
          <a:p>
            <a:r>
              <a:rPr lang="en-US" dirty="0" smtClean="0"/>
              <a:t>Security Policy Database (SPD)</a:t>
            </a:r>
          </a:p>
          <a:p>
            <a:pPr lvl="1"/>
            <a:r>
              <a:rPr lang="en-US" dirty="0" smtClean="0"/>
              <a:t>Store policies used to establish SAs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80" name="Cloud"/>
          <p:cNvSpPr>
            <a:spLocks noChangeAspect="1" noEditPoints="1" noChangeArrowheads="1"/>
          </p:cNvSpPr>
          <p:nvPr/>
        </p:nvSpPr>
        <p:spPr bwMode="auto">
          <a:xfrm>
            <a:off x="3352800" y="3530600"/>
            <a:ext cx="3200400" cy="21447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99"/>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sp>
        <p:nvSpPr>
          <p:cNvPr id="154626" name="Rectangle 2"/>
          <p:cNvSpPr>
            <a:spLocks noGrp="1" noChangeArrowheads="1"/>
          </p:cNvSpPr>
          <p:nvPr>
            <p:ph type="title"/>
          </p:nvPr>
        </p:nvSpPr>
        <p:spPr/>
        <p:txBody>
          <a:bodyPr/>
          <a:lstStyle/>
          <a:p>
            <a:r>
              <a:rPr lang="en-US"/>
              <a:t>How They Fit Together</a:t>
            </a:r>
          </a:p>
        </p:txBody>
      </p:sp>
      <p:pic>
        <p:nvPicPr>
          <p:cNvPr id="154627" name="Picture 3" descr="j0250306[1]"/>
          <p:cNvPicPr>
            <a:picLocks noGrp="1" noChangeAspect="1" noChangeArrowheads="1"/>
          </p:cNvPicPr>
          <p:nvPr>
            <p:ph sz="half" idx="1"/>
          </p:nvPr>
        </p:nvPicPr>
        <p:blipFill>
          <a:blip r:embed="rId2" cstate="print"/>
          <a:srcRect/>
          <a:stretch>
            <a:fillRect/>
          </a:stretch>
        </p:blipFill>
        <p:spPr>
          <a:xfrm>
            <a:off x="1676400" y="3581400"/>
            <a:ext cx="1162050" cy="1219200"/>
          </a:xfrm>
          <a:noFill/>
          <a:ln/>
        </p:spPr>
      </p:pic>
      <p:pic>
        <p:nvPicPr>
          <p:cNvPr id="154630" name="Picture 6" descr="j0250306[1]"/>
          <p:cNvPicPr>
            <a:picLocks noChangeAspect="1" noChangeArrowheads="1"/>
          </p:cNvPicPr>
          <p:nvPr/>
        </p:nvPicPr>
        <p:blipFill>
          <a:blip r:embed="rId2" cstate="print"/>
          <a:srcRect/>
          <a:stretch>
            <a:fillRect/>
          </a:stretch>
        </p:blipFill>
        <p:spPr bwMode="auto">
          <a:xfrm>
            <a:off x="7162800" y="2362200"/>
            <a:ext cx="1055688" cy="1108075"/>
          </a:xfrm>
          <a:prstGeom prst="rect">
            <a:avLst/>
          </a:prstGeom>
          <a:noFill/>
          <a:ln w="9525">
            <a:noFill/>
            <a:miter lim="800000"/>
            <a:headEnd/>
            <a:tailEnd/>
          </a:ln>
        </p:spPr>
      </p:pic>
      <p:cxnSp>
        <p:nvCxnSpPr>
          <p:cNvPr id="154631" name="AutoShape 7"/>
          <p:cNvCxnSpPr>
            <a:cxnSpLocks noChangeShapeType="1"/>
            <a:stCxn id="0" idx="2"/>
          </p:cNvCxnSpPr>
          <p:nvPr/>
        </p:nvCxnSpPr>
        <p:spPr bwMode="auto">
          <a:xfrm rot="16200000" flipH="1">
            <a:off x="2690813" y="4367212"/>
            <a:ext cx="304800" cy="1171575"/>
          </a:xfrm>
          <a:prstGeom prst="bentConnector2">
            <a:avLst/>
          </a:prstGeom>
          <a:noFill/>
          <a:ln w="19050">
            <a:solidFill>
              <a:srgbClr val="FF9900"/>
            </a:solidFill>
            <a:miter lim="800000"/>
            <a:headEnd type="stealth" w="med" len="med"/>
            <a:tailEnd type="stealth" w="med" len="med"/>
          </a:ln>
          <a:effectLst/>
        </p:spPr>
      </p:cxnSp>
      <p:cxnSp>
        <p:nvCxnSpPr>
          <p:cNvPr id="154633" name="AutoShape 9"/>
          <p:cNvCxnSpPr>
            <a:cxnSpLocks noChangeShapeType="1"/>
            <a:stCxn id="0" idx="2"/>
          </p:cNvCxnSpPr>
          <p:nvPr/>
        </p:nvCxnSpPr>
        <p:spPr bwMode="auto">
          <a:xfrm rot="5400000">
            <a:off x="6761956" y="3261519"/>
            <a:ext cx="720725" cy="1138238"/>
          </a:xfrm>
          <a:prstGeom prst="bentConnector2">
            <a:avLst/>
          </a:prstGeom>
          <a:noFill/>
          <a:ln w="19050">
            <a:solidFill>
              <a:srgbClr val="FF9900"/>
            </a:solidFill>
            <a:miter lim="800000"/>
            <a:headEnd type="stealth" w="med" len="med"/>
            <a:tailEnd type="stealth" w="med" len="med"/>
          </a:ln>
          <a:effectLst/>
        </p:spPr>
      </p:cxnSp>
      <p:sp>
        <p:nvSpPr>
          <p:cNvPr id="154644" name="AutoShape 20"/>
          <p:cNvSpPr>
            <a:spLocks noChangeArrowheads="1"/>
          </p:cNvSpPr>
          <p:nvPr/>
        </p:nvSpPr>
        <p:spPr bwMode="auto">
          <a:xfrm>
            <a:off x="3124200" y="1905000"/>
            <a:ext cx="1066800" cy="685800"/>
          </a:xfrm>
          <a:prstGeom prst="flowChartMultidocument">
            <a:avLst/>
          </a:prstGeom>
          <a:solidFill>
            <a:srgbClr val="9999FF"/>
          </a:solidFill>
          <a:ln w="9525">
            <a:solidFill>
              <a:schemeClr val="tx1"/>
            </a:solidFill>
            <a:miter lim="800000"/>
            <a:headEnd/>
            <a:tailEnd/>
          </a:ln>
          <a:effectLst/>
        </p:spPr>
        <p:txBody>
          <a:bodyPr wrap="none" anchor="ctr"/>
          <a:lstStyle/>
          <a:p>
            <a:r>
              <a:rPr lang="en-US" sz="1800">
                <a:solidFill>
                  <a:srgbClr val="000000"/>
                </a:solidFill>
                <a:latin typeface="Tahoma" pitchFamily="34" charset="0"/>
              </a:rPr>
              <a:t>SPD</a:t>
            </a:r>
          </a:p>
        </p:txBody>
      </p:sp>
      <p:sp>
        <p:nvSpPr>
          <p:cNvPr id="154646" name="AutoShape 22"/>
          <p:cNvSpPr>
            <a:spLocks noChangeArrowheads="1"/>
          </p:cNvSpPr>
          <p:nvPr/>
        </p:nvSpPr>
        <p:spPr bwMode="auto">
          <a:xfrm>
            <a:off x="990600" y="1981200"/>
            <a:ext cx="685800" cy="1371600"/>
          </a:xfrm>
          <a:prstGeom prst="can">
            <a:avLst>
              <a:gd name="adj" fmla="val 22685"/>
            </a:avLst>
          </a:prstGeom>
          <a:solidFill>
            <a:srgbClr val="9999FF"/>
          </a:solidFill>
          <a:ln w="9525">
            <a:solidFill>
              <a:srgbClr val="FFFF99"/>
            </a:solidFill>
            <a:round/>
            <a:headEnd/>
            <a:tailEnd/>
          </a:ln>
          <a:effectLst/>
        </p:spPr>
        <p:txBody>
          <a:bodyPr wrap="none" anchor="ctr"/>
          <a:lstStyle/>
          <a:p>
            <a:endParaRPr lang="en-US" sz="1800">
              <a:latin typeface="Tahoma" pitchFamily="34" charset="0"/>
            </a:endParaRPr>
          </a:p>
        </p:txBody>
      </p:sp>
      <p:sp>
        <p:nvSpPr>
          <p:cNvPr id="154656" name="Line 32"/>
          <p:cNvSpPr>
            <a:spLocks noChangeShapeType="1"/>
          </p:cNvSpPr>
          <p:nvPr/>
        </p:nvSpPr>
        <p:spPr bwMode="auto">
          <a:xfrm>
            <a:off x="990600" y="2971800"/>
            <a:ext cx="685800" cy="0"/>
          </a:xfrm>
          <a:prstGeom prst="line">
            <a:avLst/>
          </a:prstGeom>
          <a:noFill/>
          <a:ln w="9525">
            <a:solidFill>
              <a:srgbClr val="000000"/>
            </a:solidFill>
            <a:round/>
            <a:headEnd/>
            <a:tailEnd/>
          </a:ln>
          <a:effectLst/>
        </p:spPr>
        <p:txBody>
          <a:bodyPr/>
          <a:lstStyle/>
          <a:p>
            <a:endParaRPr lang="en-IN"/>
          </a:p>
        </p:txBody>
      </p:sp>
      <p:sp>
        <p:nvSpPr>
          <p:cNvPr id="154657" name="Line 33"/>
          <p:cNvSpPr>
            <a:spLocks noChangeShapeType="1"/>
          </p:cNvSpPr>
          <p:nvPr/>
        </p:nvSpPr>
        <p:spPr bwMode="auto">
          <a:xfrm>
            <a:off x="990600" y="2743200"/>
            <a:ext cx="685800" cy="0"/>
          </a:xfrm>
          <a:prstGeom prst="line">
            <a:avLst/>
          </a:prstGeom>
          <a:noFill/>
          <a:ln w="9525">
            <a:solidFill>
              <a:srgbClr val="000000"/>
            </a:solidFill>
            <a:round/>
            <a:headEnd/>
            <a:tailEnd/>
          </a:ln>
          <a:effectLst/>
        </p:spPr>
        <p:txBody>
          <a:bodyPr/>
          <a:lstStyle/>
          <a:p>
            <a:endParaRPr lang="en-IN"/>
          </a:p>
        </p:txBody>
      </p:sp>
      <p:sp>
        <p:nvSpPr>
          <p:cNvPr id="154660" name="Line 36"/>
          <p:cNvSpPr>
            <a:spLocks noChangeShapeType="1"/>
          </p:cNvSpPr>
          <p:nvPr/>
        </p:nvSpPr>
        <p:spPr bwMode="auto">
          <a:xfrm>
            <a:off x="990600" y="2514600"/>
            <a:ext cx="685800" cy="0"/>
          </a:xfrm>
          <a:prstGeom prst="line">
            <a:avLst/>
          </a:prstGeom>
          <a:noFill/>
          <a:ln w="9525">
            <a:solidFill>
              <a:srgbClr val="000000"/>
            </a:solidFill>
            <a:round/>
            <a:headEnd/>
            <a:tailEnd/>
          </a:ln>
          <a:effectLst/>
        </p:spPr>
        <p:txBody>
          <a:bodyPr/>
          <a:lstStyle/>
          <a:p>
            <a:endParaRPr lang="en-IN"/>
          </a:p>
        </p:txBody>
      </p:sp>
      <p:cxnSp>
        <p:nvCxnSpPr>
          <p:cNvPr id="154661" name="AutoShape 37"/>
          <p:cNvCxnSpPr>
            <a:cxnSpLocks noChangeShapeType="1"/>
          </p:cNvCxnSpPr>
          <p:nvPr/>
        </p:nvCxnSpPr>
        <p:spPr bwMode="auto">
          <a:xfrm>
            <a:off x="2819400" y="4267200"/>
            <a:ext cx="609600" cy="0"/>
          </a:xfrm>
          <a:prstGeom prst="straightConnector1">
            <a:avLst/>
          </a:prstGeom>
          <a:noFill/>
          <a:ln w="19050">
            <a:solidFill>
              <a:srgbClr val="FF9900"/>
            </a:solidFill>
            <a:round/>
            <a:headEnd type="stealth" w="med" len="med"/>
            <a:tailEnd type="stealth" w="med" len="med"/>
          </a:ln>
          <a:effectLst/>
        </p:spPr>
      </p:cxnSp>
      <p:pic>
        <p:nvPicPr>
          <p:cNvPr id="154662" name="Picture 38" descr="j0250306[1]"/>
          <p:cNvPicPr>
            <a:picLocks noChangeAspect="1" noChangeArrowheads="1"/>
          </p:cNvPicPr>
          <p:nvPr/>
        </p:nvPicPr>
        <p:blipFill>
          <a:blip r:embed="rId2" cstate="print"/>
          <a:srcRect/>
          <a:stretch>
            <a:fillRect/>
          </a:stretch>
        </p:blipFill>
        <p:spPr bwMode="auto">
          <a:xfrm>
            <a:off x="7086600" y="5029200"/>
            <a:ext cx="1055688" cy="1108075"/>
          </a:xfrm>
          <a:prstGeom prst="rect">
            <a:avLst/>
          </a:prstGeom>
          <a:noFill/>
          <a:ln w="9525">
            <a:noFill/>
            <a:miter lim="800000"/>
            <a:headEnd/>
            <a:tailEnd/>
          </a:ln>
        </p:spPr>
      </p:pic>
      <p:cxnSp>
        <p:nvCxnSpPr>
          <p:cNvPr id="154663" name="AutoShape 39"/>
          <p:cNvCxnSpPr>
            <a:cxnSpLocks noChangeShapeType="1"/>
            <a:stCxn id="154680" idx="2"/>
            <a:endCxn id="0" idx="1"/>
          </p:cNvCxnSpPr>
          <p:nvPr/>
        </p:nvCxnSpPr>
        <p:spPr bwMode="auto">
          <a:xfrm>
            <a:off x="6550025" y="4603750"/>
            <a:ext cx="536575" cy="979488"/>
          </a:xfrm>
          <a:prstGeom prst="bentConnector3">
            <a:avLst>
              <a:gd name="adj1" fmla="val 50296"/>
            </a:avLst>
          </a:prstGeom>
          <a:noFill/>
          <a:ln w="19050">
            <a:solidFill>
              <a:srgbClr val="FF9900"/>
            </a:solidFill>
            <a:miter lim="800000"/>
            <a:headEnd type="stealth" w="med" len="med"/>
            <a:tailEnd type="stealth" w="med" len="med"/>
          </a:ln>
          <a:effectLst/>
        </p:spPr>
      </p:cxnSp>
      <p:cxnSp>
        <p:nvCxnSpPr>
          <p:cNvPr id="154664" name="AutoShape 40"/>
          <p:cNvCxnSpPr>
            <a:cxnSpLocks noChangeShapeType="1"/>
          </p:cNvCxnSpPr>
          <p:nvPr/>
        </p:nvCxnSpPr>
        <p:spPr bwMode="auto">
          <a:xfrm>
            <a:off x="1676400" y="2590800"/>
            <a:ext cx="1371600" cy="1600200"/>
          </a:xfrm>
          <a:prstGeom prst="bentConnector2">
            <a:avLst/>
          </a:prstGeom>
          <a:noFill/>
          <a:ln w="28575">
            <a:solidFill>
              <a:srgbClr val="FFFF99"/>
            </a:solidFill>
            <a:miter lim="800000"/>
            <a:headEnd type="stealth" w="med" len="med"/>
            <a:tailEnd type="stealth" w="med" len="med"/>
          </a:ln>
          <a:effectLst/>
        </p:spPr>
      </p:cxnSp>
      <p:cxnSp>
        <p:nvCxnSpPr>
          <p:cNvPr id="154669" name="AutoShape 45"/>
          <p:cNvCxnSpPr>
            <a:cxnSpLocks noChangeShapeType="1"/>
          </p:cNvCxnSpPr>
          <p:nvPr/>
        </p:nvCxnSpPr>
        <p:spPr bwMode="auto">
          <a:xfrm rot="10800000" flipH="1" flipV="1">
            <a:off x="1066800" y="2819400"/>
            <a:ext cx="1143000" cy="2287588"/>
          </a:xfrm>
          <a:prstGeom prst="bentConnector4">
            <a:avLst>
              <a:gd name="adj1" fmla="val -20000"/>
              <a:gd name="adj2" fmla="val 100481"/>
            </a:avLst>
          </a:prstGeom>
          <a:noFill/>
          <a:ln w="28575">
            <a:solidFill>
              <a:srgbClr val="FFFF99"/>
            </a:solidFill>
            <a:miter lim="800000"/>
            <a:headEnd type="stealth" w="med" len="med"/>
            <a:tailEnd type="stealth" w="med" len="med"/>
          </a:ln>
          <a:effectLst/>
        </p:spPr>
      </p:cxnSp>
      <p:sp>
        <p:nvSpPr>
          <p:cNvPr id="154670" name="Line 46"/>
          <p:cNvSpPr>
            <a:spLocks noChangeShapeType="1"/>
          </p:cNvSpPr>
          <p:nvPr/>
        </p:nvSpPr>
        <p:spPr bwMode="auto">
          <a:xfrm flipH="1">
            <a:off x="1676400" y="2209800"/>
            <a:ext cx="1371600" cy="0"/>
          </a:xfrm>
          <a:prstGeom prst="line">
            <a:avLst/>
          </a:prstGeom>
          <a:noFill/>
          <a:ln w="31750">
            <a:solidFill>
              <a:srgbClr val="969696"/>
            </a:solidFill>
            <a:round/>
            <a:headEnd/>
            <a:tailEnd type="triangle" w="med" len="med"/>
          </a:ln>
          <a:effectLst/>
        </p:spPr>
        <p:txBody>
          <a:bodyPr/>
          <a:lstStyle/>
          <a:p>
            <a:endParaRPr lang="en-IN"/>
          </a:p>
        </p:txBody>
      </p:sp>
      <p:sp>
        <p:nvSpPr>
          <p:cNvPr id="154671" name="Text Box 47"/>
          <p:cNvSpPr txBox="1">
            <a:spLocks noChangeArrowheads="1"/>
          </p:cNvSpPr>
          <p:nvPr/>
        </p:nvSpPr>
        <p:spPr bwMode="auto">
          <a:xfrm>
            <a:off x="990600" y="2895600"/>
            <a:ext cx="738188" cy="366713"/>
          </a:xfrm>
          <a:prstGeom prst="rect">
            <a:avLst/>
          </a:prstGeom>
          <a:noFill/>
          <a:ln w="9525">
            <a:noFill/>
            <a:miter lim="800000"/>
            <a:headEnd/>
            <a:tailEnd/>
          </a:ln>
          <a:effectLst/>
        </p:spPr>
        <p:txBody>
          <a:bodyPr wrap="none">
            <a:spAutoFit/>
          </a:bodyPr>
          <a:lstStyle/>
          <a:p>
            <a:pPr algn="l"/>
            <a:r>
              <a:rPr lang="en-US" sz="1800">
                <a:solidFill>
                  <a:srgbClr val="CC3300"/>
                </a:solidFill>
                <a:latin typeface="Tahoma" pitchFamily="34" charset="0"/>
              </a:rPr>
              <a:t>SADB</a:t>
            </a:r>
          </a:p>
        </p:txBody>
      </p:sp>
      <p:sp>
        <p:nvSpPr>
          <p:cNvPr id="154673" name="Text Box 49"/>
          <p:cNvSpPr txBox="1">
            <a:spLocks noChangeArrowheads="1"/>
          </p:cNvSpPr>
          <p:nvPr/>
        </p:nvSpPr>
        <p:spPr bwMode="auto">
          <a:xfrm>
            <a:off x="1143000" y="2743200"/>
            <a:ext cx="447675" cy="244475"/>
          </a:xfrm>
          <a:prstGeom prst="rect">
            <a:avLst/>
          </a:prstGeom>
          <a:noFill/>
          <a:ln w="9525">
            <a:noFill/>
            <a:miter lim="800000"/>
            <a:headEnd/>
            <a:tailEnd/>
          </a:ln>
          <a:effectLst/>
        </p:spPr>
        <p:txBody>
          <a:bodyPr wrap="none">
            <a:spAutoFit/>
          </a:bodyPr>
          <a:lstStyle/>
          <a:p>
            <a:pPr algn="l"/>
            <a:r>
              <a:rPr lang="en-US" sz="1000">
                <a:solidFill>
                  <a:srgbClr val="000000"/>
                </a:solidFill>
                <a:latin typeface="Tahoma" pitchFamily="34" charset="0"/>
              </a:rPr>
              <a:t>SA-2</a:t>
            </a:r>
          </a:p>
        </p:txBody>
      </p:sp>
      <p:sp>
        <p:nvSpPr>
          <p:cNvPr id="154674" name="Text Box 50"/>
          <p:cNvSpPr txBox="1">
            <a:spLocks noChangeArrowheads="1"/>
          </p:cNvSpPr>
          <p:nvPr/>
        </p:nvSpPr>
        <p:spPr bwMode="auto">
          <a:xfrm>
            <a:off x="3032125" y="3003550"/>
            <a:ext cx="522288" cy="366713"/>
          </a:xfrm>
          <a:prstGeom prst="rect">
            <a:avLst/>
          </a:prstGeom>
          <a:noFill/>
          <a:ln w="9525">
            <a:noFill/>
            <a:miter lim="800000"/>
            <a:headEnd/>
            <a:tailEnd/>
          </a:ln>
          <a:effectLst/>
        </p:spPr>
        <p:txBody>
          <a:bodyPr wrap="none">
            <a:spAutoFit/>
          </a:bodyPr>
          <a:lstStyle/>
          <a:p>
            <a:pPr algn="l"/>
            <a:r>
              <a:rPr lang="en-US" sz="1800" i="1">
                <a:latin typeface="Tahoma" pitchFamily="34" charset="0"/>
              </a:rPr>
              <a:t>SPI</a:t>
            </a:r>
          </a:p>
        </p:txBody>
      </p:sp>
      <p:sp>
        <p:nvSpPr>
          <p:cNvPr id="154675" name="Text Box 51"/>
          <p:cNvSpPr txBox="1">
            <a:spLocks noChangeArrowheads="1"/>
          </p:cNvSpPr>
          <p:nvPr/>
        </p:nvSpPr>
        <p:spPr bwMode="auto">
          <a:xfrm>
            <a:off x="762000" y="3733800"/>
            <a:ext cx="522288" cy="366713"/>
          </a:xfrm>
          <a:prstGeom prst="rect">
            <a:avLst/>
          </a:prstGeom>
          <a:noFill/>
          <a:ln w="9525">
            <a:noFill/>
            <a:miter lim="800000"/>
            <a:headEnd/>
            <a:tailEnd/>
          </a:ln>
          <a:effectLst/>
        </p:spPr>
        <p:txBody>
          <a:bodyPr wrap="none">
            <a:spAutoFit/>
          </a:bodyPr>
          <a:lstStyle/>
          <a:p>
            <a:pPr algn="l"/>
            <a:r>
              <a:rPr lang="en-US" sz="1800" i="1">
                <a:latin typeface="Tahoma" pitchFamily="34" charset="0"/>
              </a:rPr>
              <a:t>SPI</a:t>
            </a:r>
          </a:p>
        </p:txBody>
      </p:sp>
      <p:sp>
        <p:nvSpPr>
          <p:cNvPr id="154676" name="Text Box 52"/>
          <p:cNvSpPr txBox="1">
            <a:spLocks noChangeArrowheads="1"/>
          </p:cNvSpPr>
          <p:nvPr/>
        </p:nvSpPr>
        <p:spPr bwMode="auto">
          <a:xfrm>
            <a:off x="1143000" y="2514600"/>
            <a:ext cx="447675" cy="244475"/>
          </a:xfrm>
          <a:prstGeom prst="rect">
            <a:avLst/>
          </a:prstGeom>
          <a:noFill/>
          <a:ln w="9525">
            <a:noFill/>
            <a:miter lim="800000"/>
            <a:headEnd/>
            <a:tailEnd/>
          </a:ln>
          <a:effectLst/>
        </p:spPr>
        <p:txBody>
          <a:bodyPr wrap="none">
            <a:spAutoFit/>
          </a:bodyPr>
          <a:lstStyle/>
          <a:p>
            <a:pPr algn="l"/>
            <a:r>
              <a:rPr lang="en-US" sz="1000">
                <a:solidFill>
                  <a:srgbClr val="000000"/>
                </a:solidFill>
                <a:latin typeface="Tahoma" pitchFamily="34" charset="0"/>
              </a:rPr>
              <a:t>SA-1</a:t>
            </a:r>
          </a:p>
        </p:txBody>
      </p:sp>
      <p:sp>
        <p:nvSpPr>
          <p:cNvPr id="154677" name="Line 53"/>
          <p:cNvSpPr>
            <a:spLocks noChangeShapeType="1"/>
          </p:cNvSpPr>
          <p:nvPr/>
        </p:nvSpPr>
        <p:spPr bwMode="auto">
          <a:xfrm>
            <a:off x="990600" y="2286000"/>
            <a:ext cx="685800" cy="0"/>
          </a:xfrm>
          <a:prstGeom prst="line">
            <a:avLst/>
          </a:prstGeom>
          <a:noFill/>
          <a:ln w="9525">
            <a:solidFill>
              <a:srgbClr val="000000"/>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SPD and SADB Example</a:t>
            </a:r>
          </a:p>
        </p:txBody>
      </p:sp>
      <p:graphicFrame>
        <p:nvGraphicFramePr>
          <p:cNvPr id="189520" name="Group 80"/>
          <p:cNvGraphicFramePr>
            <a:graphicFrameLocks noGrp="1"/>
          </p:cNvGraphicFramePr>
          <p:nvPr>
            <p:ph sz="half" idx="1"/>
          </p:nvPr>
        </p:nvGraphicFramePr>
        <p:xfrm>
          <a:off x="3352800" y="2362200"/>
          <a:ext cx="5486400" cy="717550"/>
        </p:xfrm>
        <a:graphic>
          <a:graphicData uri="http://schemas.openxmlformats.org/drawingml/2006/table">
            <a:tbl>
              <a:tblPr/>
              <a:tblGrid>
                <a:gridCol w="685800"/>
                <a:gridCol w="762000"/>
                <a:gridCol w="1066800"/>
                <a:gridCol w="838200"/>
                <a:gridCol w="2133600"/>
              </a:tblGrid>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Policy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AH[HMAC-MD5]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89477" name="Picture 37" descr="j0250306[1]"/>
          <p:cNvPicPr>
            <a:picLocks noChangeAspect="1" noChangeArrowheads="1"/>
          </p:cNvPicPr>
          <p:nvPr/>
        </p:nvPicPr>
        <p:blipFill>
          <a:blip r:embed="rId2" cstate="print"/>
          <a:srcRect/>
          <a:stretch>
            <a:fillRect/>
          </a:stretch>
        </p:blipFill>
        <p:spPr bwMode="auto">
          <a:xfrm flipH="1">
            <a:off x="508000" y="2133600"/>
            <a:ext cx="420688" cy="442913"/>
          </a:xfrm>
          <a:prstGeom prst="rect">
            <a:avLst/>
          </a:prstGeom>
          <a:noFill/>
          <a:ln w="9525">
            <a:noFill/>
            <a:miter lim="800000"/>
            <a:headEnd/>
            <a:tailEnd/>
          </a:ln>
        </p:spPr>
      </p:pic>
      <p:pic>
        <p:nvPicPr>
          <p:cNvPr id="189478" name="Picture 38" descr="j0223530[1]"/>
          <p:cNvPicPr>
            <a:picLocks noGrp="1" noChangeAspect="1" noChangeArrowheads="1"/>
          </p:cNvPicPr>
          <p:nvPr>
            <p:ph sz="half" idx="2"/>
          </p:nvPr>
        </p:nvPicPr>
        <p:blipFill>
          <a:blip r:embed="rId3" cstate="print"/>
          <a:srcRect/>
          <a:stretch>
            <a:fillRect/>
          </a:stretch>
        </p:blipFill>
        <p:spPr>
          <a:xfrm flipH="1">
            <a:off x="1219200" y="2971800"/>
            <a:ext cx="379413" cy="147638"/>
          </a:xfrm>
          <a:noFill/>
          <a:ln/>
        </p:spPr>
      </p:pic>
      <p:pic>
        <p:nvPicPr>
          <p:cNvPr id="189479" name="Picture 39" descr="j0223530[1]"/>
          <p:cNvPicPr>
            <a:picLocks noChangeAspect="1" noChangeArrowheads="1"/>
          </p:cNvPicPr>
          <p:nvPr/>
        </p:nvPicPr>
        <p:blipFill>
          <a:blip r:embed="rId3" cstate="print"/>
          <a:srcRect/>
          <a:stretch>
            <a:fillRect/>
          </a:stretch>
        </p:blipFill>
        <p:spPr bwMode="auto">
          <a:xfrm flipH="1">
            <a:off x="2209800" y="2971800"/>
            <a:ext cx="379413" cy="147638"/>
          </a:xfrm>
          <a:prstGeom prst="rect">
            <a:avLst/>
          </a:prstGeom>
          <a:noFill/>
          <a:ln w="9525">
            <a:noFill/>
            <a:miter lim="800000"/>
            <a:headEnd/>
            <a:tailEnd/>
          </a:ln>
        </p:spPr>
      </p:pic>
      <p:pic>
        <p:nvPicPr>
          <p:cNvPr id="189480" name="Picture 40" descr="j0250306[1]"/>
          <p:cNvPicPr>
            <a:picLocks noChangeAspect="1" noChangeArrowheads="1"/>
          </p:cNvPicPr>
          <p:nvPr/>
        </p:nvPicPr>
        <p:blipFill>
          <a:blip r:embed="rId2" cstate="print"/>
          <a:srcRect/>
          <a:stretch>
            <a:fillRect/>
          </a:stretch>
        </p:blipFill>
        <p:spPr bwMode="auto">
          <a:xfrm flipH="1">
            <a:off x="2590800" y="2133600"/>
            <a:ext cx="422275" cy="442913"/>
          </a:xfrm>
          <a:prstGeom prst="rect">
            <a:avLst/>
          </a:prstGeom>
          <a:noFill/>
          <a:ln w="9525">
            <a:noFill/>
            <a:miter lim="800000"/>
            <a:headEnd/>
            <a:tailEnd/>
          </a:ln>
        </p:spPr>
      </p:pic>
      <p:cxnSp>
        <p:nvCxnSpPr>
          <p:cNvPr id="189483" name="AutoShape 43"/>
          <p:cNvCxnSpPr>
            <a:cxnSpLocks noChangeShapeType="1"/>
            <a:stCxn id="0" idx="3"/>
          </p:cNvCxnSpPr>
          <p:nvPr/>
        </p:nvCxnSpPr>
        <p:spPr bwMode="auto">
          <a:xfrm rot="10800000">
            <a:off x="762000" y="2598738"/>
            <a:ext cx="458788" cy="446087"/>
          </a:xfrm>
          <a:prstGeom prst="bentConnector3">
            <a:avLst>
              <a:gd name="adj1" fmla="val 50171"/>
            </a:avLst>
          </a:prstGeom>
          <a:noFill/>
          <a:ln w="19050">
            <a:solidFill>
              <a:srgbClr val="FF9900"/>
            </a:solidFill>
            <a:miter lim="800000"/>
            <a:headEnd type="stealth" w="med" len="med"/>
            <a:tailEnd type="stealth" w="med" len="med"/>
          </a:ln>
          <a:effectLst/>
        </p:spPr>
      </p:cxnSp>
      <p:sp>
        <p:nvSpPr>
          <p:cNvPr id="189484" name="AutoShape 44"/>
          <p:cNvSpPr>
            <a:spLocks noChangeArrowheads="1"/>
          </p:cNvSpPr>
          <p:nvPr/>
        </p:nvSpPr>
        <p:spPr bwMode="auto">
          <a:xfrm flipH="1">
            <a:off x="1676400" y="2971800"/>
            <a:ext cx="465138" cy="150813"/>
          </a:xfrm>
          <a:prstGeom prst="leftRightArrow">
            <a:avLst>
              <a:gd name="adj1" fmla="val 50000"/>
              <a:gd name="adj2" fmla="val 61684"/>
            </a:avLst>
          </a:prstGeom>
          <a:solidFill>
            <a:schemeClr val="accent1"/>
          </a:solidFill>
          <a:ln w="9525">
            <a:solidFill>
              <a:schemeClr val="tx1"/>
            </a:solidFill>
            <a:miter lim="800000"/>
            <a:headEnd/>
            <a:tailEnd/>
          </a:ln>
          <a:effectLst/>
        </p:spPr>
        <p:txBody>
          <a:bodyPr wrap="none" anchor="ctr"/>
          <a:lstStyle/>
          <a:p>
            <a:endParaRPr lang="en-IN"/>
          </a:p>
        </p:txBody>
      </p:sp>
      <p:sp>
        <p:nvSpPr>
          <p:cNvPr id="189485" name="Text Box 45"/>
          <p:cNvSpPr txBox="1">
            <a:spLocks noChangeArrowheads="1"/>
          </p:cNvSpPr>
          <p:nvPr/>
        </p:nvSpPr>
        <p:spPr bwMode="auto">
          <a:xfrm flipH="1">
            <a:off x="1371600" y="3124200"/>
            <a:ext cx="1198563" cy="304800"/>
          </a:xfrm>
          <a:prstGeom prst="rect">
            <a:avLst/>
          </a:prstGeom>
          <a:noFill/>
          <a:ln w="9525">
            <a:noFill/>
            <a:miter lim="800000"/>
            <a:headEnd/>
            <a:tailEnd/>
          </a:ln>
          <a:effectLst/>
        </p:spPr>
        <p:txBody>
          <a:bodyPr wrap="none">
            <a:spAutoFit/>
          </a:bodyPr>
          <a:lstStyle/>
          <a:p>
            <a:pPr algn="l"/>
            <a:r>
              <a:rPr lang="en-US" sz="1400" dirty="0">
                <a:solidFill>
                  <a:srgbClr val="000000"/>
                </a:solidFill>
                <a:latin typeface="Tahoma" pitchFamily="34" charset="0"/>
              </a:rPr>
              <a:t>Tunnel Mode</a:t>
            </a:r>
          </a:p>
        </p:txBody>
      </p:sp>
      <p:sp>
        <p:nvSpPr>
          <p:cNvPr id="189488" name="AutoShape 48"/>
          <p:cNvSpPr>
            <a:spLocks noChangeArrowheads="1"/>
          </p:cNvSpPr>
          <p:nvPr/>
        </p:nvSpPr>
        <p:spPr bwMode="auto">
          <a:xfrm flipH="1">
            <a:off x="990600" y="2286000"/>
            <a:ext cx="1535113" cy="228600"/>
          </a:xfrm>
          <a:prstGeom prst="leftRightArrow">
            <a:avLst>
              <a:gd name="adj1" fmla="val 50000"/>
              <a:gd name="adj2" fmla="val 134306"/>
            </a:avLst>
          </a:prstGeom>
          <a:solidFill>
            <a:srgbClr val="FFFF99"/>
          </a:solidFill>
          <a:ln w="9525">
            <a:solidFill>
              <a:srgbClr val="9999FF"/>
            </a:solidFill>
            <a:miter lim="800000"/>
            <a:headEnd/>
            <a:tailEnd/>
          </a:ln>
          <a:effectLst/>
        </p:spPr>
        <p:txBody>
          <a:bodyPr wrap="none" anchor="ctr"/>
          <a:lstStyle/>
          <a:p>
            <a:endParaRPr lang="en-IN"/>
          </a:p>
        </p:txBody>
      </p:sp>
      <p:sp>
        <p:nvSpPr>
          <p:cNvPr id="189489" name="Text Box 49"/>
          <p:cNvSpPr txBox="1">
            <a:spLocks noChangeArrowheads="1"/>
          </p:cNvSpPr>
          <p:nvPr/>
        </p:nvSpPr>
        <p:spPr bwMode="auto">
          <a:xfrm flipH="1">
            <a:off x="1066800" y="1905000"/>
            <a:ext cx="1444625" cy="396875"/>
          </a:xfrm>
          <a:prstGeom prst="rect">
            <a:avLst/>
          </a:prstGeom>
          <a:noFill/>
          <a:ln w="9525">
            <a:noFill/>
            <a:miter lim="800000"/>
            <a:headEnd/>
            <a:tailEnd/>
          </a:ln>
          <a:effectLst/>
        </p:spPr>
        <p:txBody>
          <a:bodyPr wrap="none">
            <a:spAutoFit/>
          </a:bodyPr>
          <a:lstStyle/>
          <a:p>
            <a:pPr algn="l"/>
            <a:r>
              <a:rPr lang="en-US" sz="1400">
                <a:solidFill>
                  <a:srgbClr val="FF0000"/>
                </a:solidFill>
                <a:latin typeface="Tahoma" pitchFamily="34" charset="0"/>
              </a:rPr>
              <a:t>Transport</a:t>
            </a:r>
            <a:r>
              <a:rPr lang="en-US" sz="2000">
                <a:solidFill>
                  <a:srgbClr val="FF0000"/>
                </a:solidFill>
                <a:latin typeface="Tahoma" pitchFamily="34" charset="0"/>
              </a:rPr>
              <a:t> </a:t>
            </a:r>
            <a:r>
              <a:rPr lang="en-US" sz="1400">
                <a:solidFill>
                  <a:srgbClr val="FF0000"/>
                </a:solidFill>
                <a:latin typeface="Tahoma" pitchFamily="34" charset="0"/>
              </a:rPr>
              <a:t>Mode</a:t>
            </a:r>
          </a:p>
        </p:txBody>
      </p:sp>
      <p:sp>
        <p:nvSpPr>
          <p:cNvPr id="189490" name="Text Box 50"/>
          <p:cNvSpPr txBox="1">
            <a:spLocks noChangeArrowheads="1"/>
          </p:cNvSpPr>
          <p:nvPr/>
        </p:nvSpPr>
        <p:spPr bwMode="auto">
          <a:xfrm>
            <a:off x="533400" y="2514600"/>
            <a:ext cx="320675" cy="366713"/>
          </a:xfrm>
          <a:prstGeom prst="rect">
            <a:avLst/>
          </a:prstGeom>
          <a:noFill/>
          <a:ln w="9525">
            <a:noFill/>
            <a:miter lim="800000"/>
            <a:headEnd/>
            <a:tailEnd/>
          </a:ln>
          <a:effectLst/>
        </p:spPr>
        <p:txBody>
          <a:bodyPr wrap="none">
            <a:spAutoFit/>
          </a:bodyPr>
          <a:lstStyle/>
          <a:p>
            <a:pPr algn="l"/>
            <a:r>
              <a:rPr lang="en-US" sz="1800">
                <a:solidFill>
                  <a:srgbClr val="FF0000"/>
                </a:solidFill>
                <a:latin typeface="Tahoma" pitchFamily="34" charset="0"/>
              </a:rPr>
              <a:t>A</a:t>
            </a:r>
          </a:p>
        </p:txBody>
      </p:sp>
      <p:cxnSp>
        <p:nvCxnSpPr>
          <p:cNvPr id="189491" name="AutoShape 51"/>
          <p:cNvCxnSpPr>
            <a:cxnSpLocks noChangeShapeType="1"/>
            <a:stCxn id="0" idx="1"/>
            <a:endCxn id="0" idx="2"/>
          </p:cNvCxnSpPr>
          <p:nvPr/>
        </p:nvCxnSpPr>
        <p:spPr bwMode="auto">
          <a:xfrm flipV="1">
            <a:off x="2590800" y="2576513"/>
            <a:ext cx="211138" cy="468312"/>
          </a:xfrm>
          <a:prstGeom prst="bentConnector2">
            <a:avLst/>
          </a:prstGeom>
          <a:noFill/>
          <a:ln w="19050">
            <a:solidFill>
              <a:srgbClr val="FF9900"/>
            </a:solidFill>
            <a:miter lim="800000"/>
            <a:headEnd type="stealth" w="med" len="med"/>
            <a:tailEnd type="stealth" w="med" len="med"/>
          </a:ln>
          <a:effectLst/>
        </p:spPr>
      </p:cxnSp>
      <p:sp>
        <p:nvSpPr>
          <p:cNvPr id="189492" name="Text Box 52"/>
          <p:cNvSpPr txBox="1">
            <a:spLocks noChangeArrowheads="1"/>
          </p:cNvSpPr>
          <p:nvPr/>
        </p:nvSpPr>
        <p:spPr bwMode="auto">
          <a:xfrm>
            <a:off x="1219200" y="2667000"/>
            <a:ext cx="322524" cy="369332"/>
          </a:xfrm>
          <a:prstGeom prst="rect">
            <a:avLst/>
          </a:prstGeom>
          <a:noFill/>
          <a:ln w="9525">
            <a:noFill/>
            <a:miter lim="800000"/>
            <a:headEnd/>
            <a:tailEnd/>
          </a:ln>
          <a:effectLst/>
        </p:spPr>
        <p:txBody>
          <a:bodyPr wrap="none">
            <a:spAutoFit/>
          </a:bodyPr>
          <a:lstStyle/>
          <a:p>
            <a:pPr algn="l"/>
            <a:r>
              <a:rPr lang="en-US" sz="1800" dirty="0">
                <a:solidFill>
                  <a:srgbClr val="000000"/>
                </a:solidFill>
                <a:latin typeface="Tahoma" pitchFamily="34" charset="0"/>
              </a:rPr>
              <a:t>C</a:t>
            </a:r>
          </a:p>
        </p:txBody>
      </p:sp>
      <p:sp>
        <p:nvSpPr>
          <p:cNvPr id="189509" name="Text Box 69"/>
          <p:cNvSpPr txBox="1">
            <a:spLocks noChangeArrowheads="1"/>
          </p:cNvSpPr>
          <p:nvPr/>
        </p:nvSpPr>
        <p:spPr bwMode="auto">
          <a:xfrm>
            <a:off x="2819400" y="2514600"/>
            <a:ext cx="320675" cy="366713"/>
          </a:xfrm>
          <a:prstGeom prst="rect">
            <a:avLst/>
          </a:prstGeom>
          <a:noFill/>
          <a:ln w="9525">
            <a:noFill/>
            <a:miter lim="800000"/>
            <a:headEnd/>
            <a:tailEnd/>
          </a:ln>
          <a:effectLst/>
        </p:spPr>
        <p:txBody>
          <a:bodyPr wrap="none">
            <a:spAutoFit/>
          </a:bodyPr>
          <a:lstStyle/>
          <a:p>
            <a:pPr algn="l"/>
            <a:r>
              <a:rPr lang="en-US" sz="1800">
                <a:solidFill>
                  <a:srgbClr val="FF0000"/>
                </a:solidFill>
                <a:latin typeface="Tahoma" pitchFamily="34" charset="0"/>
              </a:rPr>
              <a:t>B</a:t>
            </a:r>
          </a:p>
        </p:txBody>
      </p:sp>
      <p:sp>
        <p:nvSpPr>
          <p:cNvPr id="189521" name="Text Box 81"/>
          <p:cNvSpPr txBox="1">
            <a:spLocks noChangeArrowheads="1"/>
          </p:cNvSpPr>
          <p:nvPr/>
        </p:nvSpPr>
        <p:spPr bwMode="auto">
          <a:xfrm>
            <a:off x="5257800" y="1905000"/>
            <a:ext cx="949325" cy="366713"/>
          </a:xfrm>
          <a:prstGeom prst="rect">
            <a:avLst/>
          </a:prstGeom>
          <a:noFill/>
          <a:ln w="9525">
            <a:noFill/>
            <a:miter lim="800000"/>
            <a:headEnd/>
            <a:tailEnd/>
          </a:ln>
          <a:effectLst/>
        </p:spPr>
        <p:txBody>
          <a:bodyPr wrap="none">
            <a:spAutoFit/>
          </a:bodyPr>
          <a:lstStyle/>
          <a:p>
            <a:pPr algn="l"/>
            <a:r>
              <a:rPr lang="en-US" sz="1800">
                <a:solidFill>
                  <a:srgbClr val="FF0000"/>
                </a:solidFill>
                <a:latin typeface="Tahoma" pitchFamily="34" charset="0"/>
              </a:rPr>
              <a:t>A’s SPD</a:t>
            </a:r>
          </a:p>
        </p:txBody>
      </p:sp>
      <p:graphicFrame>
        <p:nvGraphicFramePr>
          <p:cNvPr id="189522" name="Group 82"/>
          <p:cNvGraphicFramePr>
            <a:graphicFrameLocks noGrp="1"/>
          </p:cNvGraphicFramePr>
          <p:nvPr/>
        </p:nvGraphicFramePr>
        <p:xfrm>
          <a:off x="3352800" y="3200400"/>
          <a:ext cx="5486400" cy="717550"/>
        </p:xfrm>
        <a:graphic>
          <a:graphicData uri="http://schemas.openxmlformats.org/drawingml/2006/table">
            <a:tbl>
              <a:tblPr/>
              <a:tblGrid>
                <a:gridCol w="685800"/>
                <a:gridCol w="762000"/>
                <a:gridCol w="1066800"/>
                <a:gridCol w="838200"/>
                <a:gridCol w="2133600"/>
              </a:tblGrid>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SPI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SA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HMAC-MD5 key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9542" name="Text Box 102"/>
          <p:cNvSpPr txBox="1">
            <a:spLocks noChangeArrowheads="1"/>
          </p:cNvSpPr>
          <p:nvPr/>
        </p:nvSpPr>
        <p:spPr bwMode="auto">
          <a:xfrm>
            <a:off x="2286000" y="3352800"/>
            <a:ext cx="1095375" cy="366713"/>
          </a:xfrm>
          <a:prstGeom prst="rect">
            <a:avLst/>
          </a:prstGeom>
          <a:noFill/>
          <a:ln w="9525">
            <a:noFill/>
            <a:miter lim="800000"/>
            <a:headEnd/>
            <a:tailEnd/>
          </a:ln>
          <a:effectLst/>
        </p:spPr>
        <p:txBody>
          <a:bodyPr wrap="none">
            <a:spAutoFit/>
          </a:bodyPr>
          <a:lstStyle/>
          <a:p>
            <a:pPr algn="l"/>
            <a:r>
              <a:rPr lang="en-US" sz="1800">
                <a:solidFill>
                  <a:srgbClr val="FF0000"/>
                </a:solidFill>
                <a:latin typeface="Tahoma" pitchFamily="34" charset="0"/>
              </a:rPr>
              <a:t>A’s SADB</a:t>
            </a:r>
          </a:p>
        </p:txBody>
      </p:sp>
      <p:sp>
        <p:nvSpPr>
          <p:cNvPr id="189543" name="Text Box 103"/>
          <p:cNvSpPr txBox="1">
            <a:spLocks noChangeArrowheads="1"/>
          </p:cNvSpPr>
          <p:nvPr/>
        </p:nvSpPr>
        <p:spPr bwMode="auto">
          <a:xfrm>
            <a:off x="2209800" y="2667000"/>
            <a:ext cx="339725" cy="366713"/>
          </a:xfrm>
          <a:prstGeom prst="rect">
            <a:avLst/>
          </a:prstGeom>
          <a:noFill/>
          <a:ln w="9525">
            <a:noFill/>
            <a:miter lim="800000"/>
            <a:headEnd/>
            <a:tailEnd/>
          </a:ln>
          <a:effectLst/>
        </p:spPr>
        <p:txBody>
          <a:bodyPr wrap="none">
            <a:spAutoFit/>
          </a:bodyPr>
          <a:lstStyle/>
          <a:p>
            <a:pPr algn="l"/>
            <a:r>
              <a:rPr lang="en-US" sz="1800" dirty="0">
                <a:solidFill>
                  <a:srgbClr val="000000"/>
                </a:solidFill>
                <a:latin typeface="Tahoma" pitchFamily="34" charset="0"/>
              </a:rPr>
              <a:t>D</a:t>
            </a:r>
          </a:p>
        </p:txBody>
      </p:sp>
      <p:graphicFrame>
        <p:nvGraphicFramePr>
          <p:cNvPr id="189606" name="Group 166"/>
          <p:cNvGraphicFramePr>
            <a:graphicFrameLocks noGrp="1"/>
          </p:cNvGraphicFramePr>
          <p:nvPr/>
        </p:nvGraphicFramePr>
        <p:xfrm>
          <a:off x="838200" y="4648200"/>
          <a:ext cx="6096000" cy="717550"/>
        </p:xfrm>
        <a:graphic>
          <a:graphicData uri="http://schemas.openxmlformats.org/drawingml/2006/table">
            <a:tbl>
              <a:tblPr/>
              <a:tblGrid>
                <a:gridCol w="762000"/>
                <a:gridCol w="762000"/>
                <a:gridCol w="990600"/>
                <a:gridCol w="685800"/>
                <a:gridCol w="1447800"/>
                <a:gridCol w="1447800"/>
              </a:tblGrid>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Policy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Tunnel Dest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ESP[3DES]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9564" name="Text Box 124"/>
          <p:cNvSpPr txBox="1">
            <a:spLocks noChangeArrowheads="1"/>
          </p:cNvSpPr>
          <p:nvPr/>
        </p:nvSpPr>
        <p:spPr bwMode="auto">
          <a:xfrm>
            <a:off x="7162800" y="4876800"/>
            <a:ext cx="949325" cy="366713"/>
          </a:xfrm>
          <a:prstGeom prst="rect">
            <a:avLst/>
          </a:prstGeom>
          <a:noFill/>
          <a:ln w="9525">
            <a:noFill/>
            <a:miter lim="800000"/>
            <a:headEnd/>
            <a:tailEnd/>
          </a:ln>
          <a:effectLst/>
        </p:spPr>
        <p:txBody>
          <a:bodyPr wrap="none">
            <a:spAutoFit/>
          </a:bodyPr>
          <a:lstStyle/>
          <a:p>
            <a:pPr algn="l"/>
            <a:r>
              <a:rPr lang="en-US" sz="1800" dirty="0">
                <a:solidFill>
                  <a:srgbClr val="000000"/>
                </a:solidFill>
                <a:latin typeface="Tahoma" pitchFamily="34" charset="0"/>
              </a:rPr>
              <a:t>C’s SPD</a:t>
            </a:r>
          </a:p>
        </p:txBody>
      </p:sp>
      <p:graphicFrame>
        <p:nvGraphicFramePr>
          <p:cNvPr id="189565" name="Group 125"/>
          <p:cNvGraphicFramePr>
            <a:graphicFrameLocks noGrp="1"/>
          </p:cNvGraphicFramePr>
          <p:nvPr/>
        </p:nvGraphicFramePr>
        <p:xfrm>
          <a:off x="838200" y="5486400"/>
          <a:ext cx="6096000" cy="717550"/>
        </p:xfrm>
        <a:graphic>
          <a:graphicData uri="http://schemas.openxmlformats.org/drawingml/2006/table">
            <a:tbl>
              <a:tblPr/>
              <a:tblGrid>
                <a:gridCol w="762000"/>
                <a:gridCol w="846138"/>
                <a:gridCol w="1185862"/>
                <a:gridCol w="931863"/>
                <a:gridCol w="2370137"/>
              </a:tblGrid>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SPI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smtClean="0">
                          <a:ln>
                            <a:noFill/>
                          </a:ln>
                          <a:solidFill>
                            <a:schemeClr val="tx1"/>
                          </a:solidFill>
                          <a:effectLst/>
                          <a:latin typeface="Comic Sans MS" pitchFamily="66" charset="0"/>
                        </a:rPr>
                        <a:t>SA Record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smtClean="0">
                        <a:ln>
                          <a:noFill/>
                        </a:ln>
                        <a:solidFill>
                          <a:srgbClr val="66FF33"/>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1600" b="0" i="0" u="none" strike="noStrike" cap="none" normalizeH="0" baseline="0" dirty="0" smtClean="0">
                        <a:ln>
                          <a:noFill/>
                        </a:ln>
                        <a:solidFill>
                          <a:srgbClr val="66FF33"/>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ESP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Comic Sans MS" pitchFamily="66" charset="0"/>
                        </a:rPr>
                        <a:t>3DES key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9585" name="Text Box 145"/>
          <p:cNvSpPr txBox="1">
            <a:spLocks noChangeArrowheads="1"/>
          </p:cNvSpPr>
          <p:nvPr/>
        </p:nvSpPr>
        <p:spPr bwMode="auto">
          <a:xfrm>
            <a:off x="7162800" y="5638800"/>
            <a:ext cx="1095375" cy="366713"/>
          </a:xfrm>
          <a:prstGeom prst="rect">
            <a:avLst/>
          </a:prstGeom>
          <a:noFill/>
          <a:ln w="9525">
            <a:noFill/>
            <a:miter lim="800000"/>
            <a:headEnd/>
            <a:tailEnd/>
          </a:ln>
          <a:effectLst/>
        </p:spPr>
        <p:txBody>
          <a:bodyPr wrap="none">
            <a:spAutoFit/>
          </a:bodyPr>
          <a:lstStyle/>
          <a:p>
            <a:pPr algn="l"/>
            <a:r>
              <a:rPr lang="en-US" sz="1800" dirty="0">
                <a:solidFill>
                  <a:srgbClr val="000000"/>
                </a:solidFill>
                <a:latin typeface="Tahoma" pitchFamily="34" charset="0"/>
              </a:rPr>
              <a:t>C’s SADB</a:t>
            </a:r>
          </a:p>
        </p:txBody>
      </p:sp>
      <p:sp>
        <p:nvSpPr>
          <p:cNvPr id="189608" name="Text Box 168"/>
          <p:cNvSpPr txBox="1">
            <a:spLocks noChangeArrowheads="1"/>
          </p:cNvSpPr>
          <p:nvPr/>
        </p:nvSpPr>
        <p:spPr bwMode="auto">
          <a:xfrm>
            <a:off x="990600" y="4953000"/>
            <a:ext cx="558800" cy="366713"/>
          </a:xfrm>
          <a:prstGeom prst="rect">
            <a:avLst/>
          </a:prstGeom>
          <a:noFill/>
          <a:ln w="9525">
            <a:noFill/>
            <a:miter lim="800000"/>
            <a:headEnd/>
            <a:tailEnd/>
          </a:ln>
          <a:effectLst/>
        </p:spPr>
        <p:txBody>
          <a:bodyPr wrap="none">
            <a:spAutoFit/>
          </a:bodyPr>
          <a:lstStyle/>
          <a:p>
            <a:pPr algn="l"/>
            <a:r>
              <a:rPr lang="en-US" sz="1800">
                <a:latin typeface="Tahoma" pitchFamily="34" charset="0"/>
              </a:rPr>
              <a:t>A</a:t>
            </a:r>
            <a:r>
              <a:rPr lang="en-US" sz="1800" baseline="-25000">
                <a:latin typeface="Tahoma" pitchFamily="34" charset="0"/>
              </a:rPr>
              <a:t>sub</a:t>
            </a:r>
          </a:p>
        </p:txBody>
      </p:sp>
      <p:sp>
        <p:nvSpPr>
          <p:cNvPr id="189609" name="Text Box 169"/>
          <p:cNvSpPr txBox="1">
            <a:spLocks noChangeArrowheads="1"/>
          </p:cNvSpPr>
          <p:nvPr/>
        </p:nvSpPr>
        <p:spPr bwMode="auto">
          <a:xfrm>
            <a:off x="1676400" y="4953000"/>
            <a:ext cx="557213" cy="366713"/>
          </a:xfrm>
          <a:prstGeom prst="rect">
            <a:avLst/>
          </a:prstGeom>
          <a:noFill/>
          <a:ln w="9525">
            <a:noFill/>
            <a:miter lim="800000"/>
            <a:headEnd/>
            <a:tailEnd/>
          </a:ln>
          <a:effectLst/>
        </p:spPr>
        <p:txBody>
          <a:bodyPr wrap="none">
            <a:spAutoFit/>
          </a:bodyPr>
          <a:lstStyle/>
          <a:p>
            <a:pPr algn="l"/>
            <a:r>
              <a:rPr lang="en-US" sz="1800">
                <a:latin typeface="Tahoma" pitchFamily="34" charset="0"/>
              </a:rPr>
              <a:t>B</a:t>
            </a:r>
            <a:r>
              <a:rPr lang="en-US" sz="1800" baseline="-25000">
                <a:latin typeface="Tahoma" pitchFamily="34" charset="0"/>
              </a:rPr>
              <a:t>sub</a:t>
            </a:r>
          </a:p>
        </p:txBody>
      </p:sp>
      <p:sp>
        <p:nvSpPr>
          <p:cNvPr id="189610" name="Text Box 170"/>
          <p:cNvSpPr txBox="1">
            <a:spLocks noChangeArrowheads="1"/>
          </p:cNvSpPr>
          <p:nvPr/>
        </p:nvSpPr>
        <p:spPr bwMode="auto">
          <a:xfrm>
            <a:off x="990600" y="5791200"/>
            <a:ext cx="558800" cy="366713"/>
          </a:xfrm>
          <a:prstGeom prst="rect">
            <a:avLst/>
          </a:prstGeom>
          <a:noFill/>
          <a:ln w="9525">
            <a:noFill/>
            <a:miter lim="800000"/>
            <a:headEnd/>
            <a:tailEnd/>
          </a:ln>
          <a:effectLst/>
        </p:spPr>
        <p:txBody>
          <a:bodyPr wrap="none">
            <a:spAutoFit/>
          </a:bodyPr>
          <a:lstStyle/>
          <a:p>
            <a:pPr algn="l"/>
            <a:r>
              <a:rPr lang="en-US" sz="1800">
                <a:latin typeface="Tahoma" pitchFamily="34" charset="0"/>
              </a:rPr>
              <a:t>A</a:t>
            </a:r>
            <a:r>
              <a:rPr lang="en-US" sz="1800" baseline="-25000">
                <a:latin typeface="Tahoma" pitchFamily="34" charset="0"/>
              </a:rPr>
              <a:t>sub</a:t>
            </a:r>
          </a:p>
        </p:txBody>
      </p:sp>
      <p:sp>
        <p:nvSpPr>
          <p:cNvPr id="189611" name="Text Box 171"/>
          <p:cNvSpPr txBox="1">
            <a:spLocks noChangeArrowheads="1"/>
          </p:cNvSpPr>
          <p:nvPr/>
        </p:nvSpPr>
        <p:spPr bwMode="auto">
          <a:xfrm>
            <a:off x="1752600" y="5791200"/>
            <a:ext cx="557213" cy="366713"/>
          </a:xfrm>
          <a:prstGeom prst="rect">
            <a:avLst/>
          </a:prstGeom>
          <a:noFill/>
          <a:ln w="9525">
            <a:noFill/>
            <a:miter lim="800000"/>
            <a:headEnd/>
            <a:tailEnd/>
          </a:ln>
          <a:effectLst/>
        </p:spPr>
        <p:txBody>
          <a:bodyPr wrap="none">
            <a:spAutoFit/>
          </a:bodyPr>
          <a:lstStyle/>
          <a:p>
            <a:pPr algn="l"/>
            <a:r>
              <a:rPr lang="en-US" sz="1800">
                <a:latin typeface="Tahoma" pitchFamily="34" charset="0"/>
              </a:rPr>
              <a:t>B</a:t>
            </a:r>
            <a:r>
              <a:rPr lang="en-US" sz="1800" baseline="-25000">
                <a:latin typeface="Tahoma" pitchFamily="34" charset="0"/>
              </a:rPr>
              <a:t>sub</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b="1" smtClean="0">
                <a:solidFill>
                  <a:schemeClr val="accent2"/>
                </a:solidFill>
              </a:rPr>
              <a:t>IP Packet Header</a:t>
            </a:r>
          </a:p>
        </p:txBody>
      </p:sp>
      <p:grpSp>
        <p:nvGrpSpPr>
          <p:cNvPr id="2" name="Group 3"/>
          <p:cNvGrpSpPr>
            <a:grpSpLocks/>
          </p:cNvGrpSpPr>
          <p:nvPr/>
        </p:nvGrpSpPr>
        <p:grpSpPr bwMode="auto">
          <a:xfrm>
            <a:off x="1192213" y="1468438"/>
            <a:ext cx="6535737" cy="3362325"/>
            <a:chOff x="751" y="1081"/>
            <a:chExt cx="4117" cy="2118"/>
          </a:xfrm>
        </p:grpSpPr>
        <p:sp>
          <p:nvSpPr>
            <p:cNvPr id="20485" name="Rectangle 4"/>
            <p:cNvSpPr>
              <a:spLocks noChangeArrowheads="1"/>
            </p:cNvSpPr>
            <p:nvPr/>
          </p:nvSpPr>
          <p:spPr bwMode="auto">
            <a:xfrm>
              <a:off x="849" y="1355"/>
              <a:ext cx="3351"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Version      IHL      Type of Service                          Total Length</a:t>
              </a:r>
              <a:endParaRPr lang="en-US" sz="2800"/>
            </a:p>
          </p:txBody>
        </p:sp>
        <p:sp>
          <p:nvSpPr>
            <p:cNvPr id="20486" name="Rectangle 5"/>
            <p:cNvSpPr>
              <a:spLocks noChangeArrowheads="1"/>
            </p:cNvSpPr>
            <p:nvPr/>
          </p:nvSpPr>
          <p:spPr bwMode="auto">
            <a:xfrm>
              <a:off x="1406" y="1651"/>
              <a:ext cx="3023"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Identification                        Flags            Fragment Offset</a:t>
              </a:r>
              <a:endParaRPr lang="en-US" sz="2800"/>
            </a:p>
          </p:txBody>
        </p:sp>
        <p:sp>
          <p:nvSpPr>
            <p:cNvPr id="20487" name="Rectangle 6"/>
            <p:cNvSpPr>
              <a:spLocks noChangeArrowheads="1"/>
            </p:cNvSpPr>
            <p:nvPr/>
          </p:nvSpPr>
          <p:spPr bwMode="auto">
            <a:xfrm>
              <a:off x="754" y="1230"/>
              <a:ext cx="4110" cy="1969"/>
            </a:xfrm>
            <a:prstGeom prst="rect">
              <a:avLst/>
            </a:prstGeom>
            <a:noFill/>
            <a:ln w="11113">
              <a:solidFill>
                <a:srgbClr val="000000"/>
              </a:solidFill>
              <a:miter lim="800000"/>
              <a:headEnd/>
              <a:tailEnd/>
            </a:ln>
          </p:spPr>
          <p:txBody>
            <a:bodyPr/>
            <a:lstStyle/>
            <a:p>
              <a:endParaRPr lang="en-US"/>
            </a:p>
          </p:txBody>
        </p:sp>
        <p:sp>
          <p:nvSpPr>
            <p:cNvPr id="20488" name="Line 7"/>
            <p:cNvSpPr>
              <a:spLocks noChangeShapeType="1"/>
            </p:cNvSpPr>
            <p:nvPr/>
          </p:nvSpPr>
          <p:spPr bwMode="auto">
            <a:xfrm flipV="1">
              <a:off x="751" y="1546"/>
              <a:ext cx="4117" cy="6"/>
            </a:xfrm>
            <a:prstGeom prst="line">
              <a:avLst/>
            </a:prstGeom>
            <a:noFill/>
            <a:ln w="11113">
              <a:solidFill>
                <a:srgbClr val="000000"/>
              </a:solidFill>
              <a:round/>
              <a:headEnd/>
              <a:tailEnd/>
            </a:ln>
          </p:spPr>
          <p:txBody>
            <a:bodyPr/>
            <a:lstStyle/>
            <a:p>
              <a:endParaRPr lang="en-US"/>
            </a:p>
          </p:txBody>
        </p:sp>
        <p:sp>
          <p:nvSpPr>
            <p:cNvPr id="20489" name="Line 8"/>
            <p:cNvSpPr>
              <a:spLocks noChangeShapeType="1"/>
            </p:cNvSpPr>
            <p:nvPr/>
          </p:nvSpPr>
          <p:spPr bwMode="auto">
            <a:xfrm>
              <a:off x="762" y="1852"/>
              <a:ext cx="4106" cy="1"/>
            </a:xfrm>
            <a:prstGeom prst="line">
              <a:avLst/>
            </a:prstGeom>
            <a:noFill/>
            <a:ln w="11113">
              <a:solidFill>
                <a:srgbClr val="000000"/>
              </a:solidFill>
              <a:round/>
              <a:headEnd/>
              <a:tailEnd/>
            </a:ln>
          </p:spPr>
          <p:txBody>
            <a:bodyPr/>
            <a:lstStyle/>
            <a:p>
              <a:endParaRPr lang="en-US"/>
            </a:p>
          </p:txBody>
        </p:sp>
        <p:sp>
          <p:nvSpPr>
            <p:cNvPr id="20490" name="Line 9"/>
            <p:cNvSpPr>
              <a:spLocks noChangeShapeType="1"/>
            </p:cNvSpPr>
            <p:nvPr/>
          </p:nvSpPr>
          <p:spPr bwMode="auto">
            <a:xfrm>
              <a:off x="751" y="2181"/>
              <a:ext cx="4117" cy="1"/>
            </a:xfrm>
            <a:prstGeom prst="line">
              <a:avLst/>
            </a:prstGeom>
            <a:noFill/>
            <a:ln w="11113">
              <a:solidFill>
                <a:srgbClr val="000000"/>
              </a:solidFill>
              <a:round/>
              <a:headEnd/>
              <a:tailEnd/>
            </a:ln>
          </p:spPr>
          <p:txBody>
            <a:bodyPr/>
            <a:lstStyle/>
            <a:p>
              <a:endParaRPr lang="en-US"/>
            </a:p>
          </p:txBody>
        </p:sp>
        <p:sp>
          <p:nvSpPr>
            <p:cNvPr id="20491" name="Line 10"/>
            <p:cNvSpPr>
              <a:spLocks noChangeShapeType="1"/>
            </p:cNvSpPr>
            <p:nvPr/>
          </p:nvSpPr>
          <p:spPr bwMode="auto">
            <a:xfrm>
              <a:off x="762" y="2510"/>
              <a:ext cx="4106" cy="1"/>
            </a:xfrm>
            <a:prstGeom prst="line">
              <a:avLst/>
            </a:prstGeom>
            <a:noFill/>
            <a:ln w="11113">
              <a:solidFill>
                <a:srgbClr val="000000"/>
              </a:solidFill>
              <a:round/>
              <a:headEnd/>
              <a:tailEnd/>
            </a:ln>
          </p:spPr>
          <p:txBody>
            <a:bodyPr/>
            <a:lstStyle/>
            <a:p>
              <a:endParaRPr lang="en-US"/>
            </a:p>
          </p:txBody>
        </p:sp>
        <p:sp>
          <p:nvSpPr>
            <p:cNvPr id="20492" name="Line 11"/>
            <p:cNvSpPr>
              <a:spLocks noChangeShapeType="1"/>
            </p:cNvSpPr>
            <p:nvPr/>
          </p:nvSpPr>
          <p:spPr bwMode="auto">
            <a:xfrm>
              <a:off x="751" y="2861"/>
              <a:ext cx="4117" cy="1"/>
            </a:xfrm>
            <a:prstGeom prst="line">
              <a:avLst/>
            </a:prstGeom>
            <a:noFill/>
            <a:ln w="11113">
              <a:solidFill>
                <a:srgbClr val="000000"/>
              </a:solidFill>
              <a:round/>
              <a:headEnd/>
              <a:tailEnd/>
            </a:ln>
          </p:spPr>
          <p:txBody>
            <a:bodyPr/>
            <a:lstStyle/>
            <a:p>
              <a:endParaRPr lang="en-US"/>
            </a:p>
          </p:txBody>
        </p:sp>
        <p:sp>
          <p:nvSpPr>
            <p:cNvPr id="20493" name="Line 12"/>
            <p:cNvSpPr>
              <a:spLocks noChangeShapeType="1"/>
            </p:cNvSpPr>
            <p:nvPr/>
          </p:nvSpPr>
          <p:spPr bwMode="auto">
            <a:xfrm flipV="1">
              <a:off x="2803" y="1227"/>
              <a:ext cx="1" cy="956"/>
            </a:xfrm>
            <a:prstGeom prst="line">
              <a:avLst/>
            </a:prstGeom>
            <a:noFill/>
            <a:ln w="11113">
              <a:solidFill>
                <a:srgbClr val="000000"/>
              </a:solidFill>
              <a:round/>
              <a:headEnd/>
              <a:tailEnd/>
            </a:ln>
          </p:spPr>
          <p:txBody>
            <a:bodyPr/>
            <a:lstStyle/>
            <a:p>
              <a:endParaRPr lang="en-US"/>
            </a:p>
          </p:txBody>
        </p:sp>
        <p:sp>
          <p:nvSpPr>
            <p:cNvPr id="20494" name="Line 13"/>
            <p:cNvSpPr>
              <a:spLocks noChangeShapeType="1"/>
            </p:cNvSpPr>
            <p:nvPr/>
          </p:nvSpPr>
          <p:spPr bwMode="auto">
            <a:xfrm flipV="1">
              <a:off x="1777" y="1852"/>
              <a:ext cx="1" cy="331"/>
            </a:xfrm>
            <a:prstGeom prst="line">
              <a:avLst/>
            </a:prstGeom>
            <a:noFill/>
            <a:ln w="11113">
              <a:solidFill>
                <a:srgbClr val="000000"/>
              </a:solidFill>
              <a:round/>
              <a:headEnd/>
              <a:tailEnd/>
            </a:ln>
          </p:spPr>
          <p:txBody>
            <a:bodyPr/>
            <a:lstStyle/>
            <a:p>
              <a:endParaRPr lang="en-US"/>
            </a:p>
          </p:txBody>
        </p:sp>
        <p:sp>
          <p:nvSpPr>
            <p:cNvPr id="20495" name="Line 14"/>
            <p:cNvSpPr>
              <a:spLocks noChangeShapeType="1"/>
            </p:cNvSpPr>
            <p:nvPr/>
          </p:nvSpPr>
          <p:spPr bwMode="auto">
            <a:xfrm flipV="1">
              <a:off x="1777" y="1227"/>
              <a:ext cx="1" cy="320"/>
            </a:xfrm>
            <a:prstGeom prst="line">
              <a:avLst/>
            </a:prstGeom>
            <a:noFill/>
            <a:ln w="11113">
              <a:solidFill>
                <a:srgbClr val="000000"/>
              </a:solidFill>
              <a:round/>
              <a:headEnd/>
              <a:tailEnd/>
            </a:ln>
          </p:spPr>
          <p:txBody>
            <a:bodyPr/>
            <a:lstStyle/>
            <a:p>
              <a:endParaRPr lang="en-US"/>
            </a:p>
          </p:txBody>
        </p:sp>
        <p:sp>
          <p:nvSpPr>
            <p:cNvPr id="20496" name="Line 15"/>
            <p:cNvSpPr>
              <a:spLocks noChangeShapeType="1"/>
            </p:cNvSpPr>
            <p:nvPr/>
          </p:nvSpPr>
          <p:spPr bwMode="auto">
            <a:xfrm flipH="1" flipV="1">
              <a:off x="1265" y="1227"/>
              <a:ext cx="7" cy="320"/>
            </a:xfrm>
            <a:prstGeom prst="line">
              <a:avLst/>
            </a:prstGeom>
            <a:noFill/>
            <a:ln w="11113">
              <a:solidFill>
                <a:srgbClr val="000000"/>
              </a:solidFill>
              <a:round/>
              <a:headEnd/>
              <a:tailEnd/>
            </a:ln>
          </p:spPr>
          <p:txBody>
            <a:bodyPr/>
            <a:lstStyle/>
            <a:p>
              <a:endParaRPr lang="en-US"/>
            </a:p>
          </p:txBody>
        </p:sp>
        <p:sp>
          <p:nvSpPr>
            <p:cNvPr id="20497" name="Line 16"/>
            <p:cNvSpPr>
              <a:spLocks noChangeShapeType="1"/>
            </p:cNvSpPr>
            <p:nvPr/>
          </p:nvSpPr>
          <p:spPr bwMode="auto">
            <a:xfrm flipV="1">
              <a:off x="3207" y="1545"/>
              <a:ext cx="1" cy="309"/>
            </a:xfrm>
            <a:prstGeom prst="line">
              <a:avLst/>
            </a:prstGeom>
            <a:noFill/>
            <a:ln w="11113">
              <a:solidFill>
                <a:srgbClr val="000000"/>
              </a:solidFill>
              <a:round/>
              <a:headEnd/>
              <a:tailEnd/>
            </a:ln>
          </p:spPr>
          <p:txBody>
            <a:bodyPr/>
            <a:lstStyle/>
            <a:p>
              <a:endParaRPr lang="en-US"/>
            </a:p>
          </p:txBody>
        </p:sp>
        <p:sp>
          <p:nvSpPr>
            <p:cNvPr id="20498" name="Rectangle 17"/>
            <p:cNvSpPr>
              <a:spLocks noChangeArrowheads="1"/>
            </p:cNvSpPr>
            <p:nvPr/>
          </p:nvSpPr>
          <p:spPr bwMode="auto">
            <a:xfrm>
              <a:off x="926" y="1959"/>
              <a:ext cx="3411"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Time to Live              Protocol                          Header Checksum</a:t>
              </a:r>
              <a:endParaRPr lang="en-US" sz="2800"/>
            </a:p>
          </p:txBody>
        </p:sp>
        <p:sp>
          <p:nvSpPr>
            <p:cNvPr id="20499" name="Rectangle 18"/>
            <p:cNvSpPr>
              <a:spLocks noChangeArrowheads="1"/>
            </p:cNvSpPr>
            <p:nvPr/>
          </p:nvSpPr>
          <p:spPr bwMode="auto">
            <a:xfrm>
              <a:off x="2378" y="2299"/>
              <a:ext cx="1001"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Source IP Address</a:t>
              </a:r>
              <a:endParaRPr lang="en-US" sz="2800"/>
            </a:p>
          </p:txBody>
        </p:sp>
        <p:sp>
          <p:nvSpPr>
            <p:cNvPr id="20500" name="Rectangle 19"/>
            <p:cNvSpPr>
              <a:spLocks noChangeArrowheads="1"/>
            </p:cNvSpPr>
            <p:nvPr/>
          </p:nvSpPr>
          <p:spPr bwMode="auto">
            <a:xfrm>
              <a:off x="2290" y="2639"/>
              <a:ext cx="1222"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Destination IP Address</a:t>
              </a:r>
              <a:endParaRPr lang="en-US" sz="2800"/>
            </a:p>
          </p:txBody>
        </p:sp>
        <p:sp>
          <p:nvSpPr>
            <p:cNvPr id="20501" name="Line 20"/>
            <p:cNvSpPr>
              <a:spLocks noChangeShapeType="1"/>
            </p:cNvSpPr>
            <p:nvPr/>
          </p:nvSpPr>
          <p:spPr bwMode="auto">
            <a:xfrm flipV="1">
              <a:off x="3840" y="2861"/>
              <a:ext cx="1" cy="331"/>
            </a:xfrm>
            <a:prstGeom prst="line">
              <a:avLst/>
            </a:prstGeom>
            <a:noFill/>
            <a:ln w="11113">
              <a:solidFill>
                <a:srgbClr val="000000"/>
              </a:solidFill>
              <a:round/>
              <a:headEnd/>
              <a:tailEnd/>
            </a:ln>
          </p:spPr>
          <p:txBody>
            <a:bodyPr/>
            <a:lstStyle/>
            <a:p>
              <a:endParaRPr lang="en-US"/>
            </a:p>
          </p:txBody>
        </p:sp>
        <p:sp>
          <p:nvSpPr>
            <p:cNvPr id="20502" name="Rectangle 21"/>
            <p:cNvSpPr>
              <a:spLocks noChangeArrowheads="1"/>
            </p:cNvSpPr>
            <p:nvPr/>
          </p:nvSpPr>
          <p:spPr bwMode="auto">
            <a:xfrm>
              <a:off x="2072" y="2990"/>
              <a:ext cx="2506"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latin typeface="Arial" charset="0"/>
                </a:rPr>
                <a:t>Options                                                  Padding</a:t>
              </a:r>
              <a:endParaRPr lang="en-US" sz="2800"/>
            </a:p>
          </p:txBody>
        </p:sp>
        <p:sp>
          <p:nvSpPr>
            <p:cNvPr id="20503" name="Rectangle 22"/>
            <p:cNvSpPr>
              <a:spLocks noChangeArrowheads="1"/>
            </p:cNvSpPr>
            <p:nvPr/>
          </p:nvSpPr>
          <p:spPr bwMode="auto">
            <a:xfrm>
              <a:off x="773" y="1081"/>
              <a:ext cx="4080" cy="144"/>
            </a:xfrm>
            <a:prstGeom prst="rect">
              <a:avLst/>
            </a:prstGeom>
            <a:noFill/>
            <a:ln w="9525">
              <a:noFill/>
              <a:miter lim="800000"/>
              <a:headEnd/>
              <a:tailEnd/>
            </a:ln>
          </p:spPr>
          <p:txBody>
            <a:bodyPr wrap="none" lIns="0" tIns="0" rIns="0" bIns="0">
              <a:spAutoFit/>
            </a:bodyPr>
            <a:lstStyle/>
            <a:p>
              <a:pPr eaLnBrk="0" hangingPunct="0"/>
              <a:r>
                <a:rPr lang="en-US" sz="1500">
                  <a:solidFill>
                    <a:srgbClr val="000000"/>
                  </a:solidFill>
                </a:rPr>
                <a:t>0               4               8                                16        19                 24                           31</a:t>
              </a:r>
              <a:endParaRPr lang="en-US" sz="2800"/>
            </a:p>
          </p:txBody>
        </p:sp>
      </p:grpSp>
      <p:sp>
        <p:nvSpPr>
          <p:cNvPr id="20484" name="Text Box 23"/>
          <p:cNvSpPr txBox="1">
            <a:spLocks noChangeArrowheads="1"/>
          </p:cNvSpPr>
          <p:nvPr/>
        </p:nvSpPr>
        <p:spPr bwMode="auto">
          <a:xfrm>
            <a:off x="301625" y="5264150"/>
            <a:ext cx="8686800" cy="908050"/>
          </a:xfrm>
          <a:prstGeom prst="rect">
            <a:avLst/>
          </a:prstGeom>
          <a:noFill/>
          <a:ln w="9525" algn="ctr">
            <a:noFill/>
            <a:miter lim="800000"/>
            <a:headEnd/>
            <a:tailEnd/>
          </a:ln>
        </p:spPr>
        <p:txBody>
          <a:bodyPr/>
          <a:lstStyle/>
          <a:p>
            <a:pPr marL="342900" indent="-342900">
              <a:spcBef>
                <a:spcPct val="20000"/>
              </a:spcBef>
              <a:buClr>
                <a:schemeClr val="tx2"/>
              </a:buClr>
              <a:buSzPct val="70000"/>
              <a:buFont typeface="Wingdings" pitchFamily="2" charset="2"/>
              <a:buChar char="l"/>
            </a:pPr>
            <a:r>
              <a:rPr lang="en-US" sz="2200" dirty="0">
                <a:solidFill>
                  <a:srgbClr val="A31515"/>
                </a:solidFill>
                <a:latin typeface="Arial" charset="0"/>
                <a:cs typeface="Times New Roman" pitchFamily="18" charset="0"/>
              </a:rPr>
              <a:t>Minimum  20 bytes </a:t>
            </a:r>
          </a:p>
          <a:p>
            <a:pPr marL="342900" indent="-342900">
              <a:spcBef>
                <a:spcPct val="20000"/>
              </a:spcBef>
              <a:buClr>
                <a:schemeClr val="tx2"/>
              </a:buClr>
              <a:buSzPct val="70000"/>
              <a:buFont typeface="Wingdings" pitchFamily="2" charset="2"/>
              <a:buChar char="l"/>
            </a:pPr>
            <a:r>
              <a:rPr lang="en-US" sz="2200" dirty="0">
                <a:solidFill>
                  <a:srgbClr val="A31515"/>
                </a:solidFill>
                <a:latin typeface="Arial" charset="0"/>
                <a:cs typeface="Times New Roman" pitchFamily="18" charset="0"/>
              </a:rPr>
              <a:t>Up to 40 bytes in options </a:t>
            </a:r>
            <a:r>
              <a:rPr lang="en-US" sz="2200" dirty="0" smtClean="0">
                <a:solidFill>
                  <a:srgbClr val="A31515"/>
                </a:solidFill>
                <a:latin typeface="Arial" charset="0"/>
                <a:cs typeface="Times New Roman" pitchFamily="18" charset="0"/>
              </a:rPr>
              <a:t>fields (So, Maximum is 60 bytes)</a:t>
            </a:r>
            <a:endParaRPr lang="en-US" sz="2200" dirty="0">
              <a:solidFill>
                <a:srgbClr val="A31515"/>
              </a:solidFill>
              <a:latin typeface="Arial" charset="0"/>
              <a:cs typeface="Times New Roman" pitchFamily="18" charset="0"/>
            </a:endParaRPr>
          </a:p>
          <a:p>
            <a:pPr marL="342900" indent="-342900">
              <a:spcBef>
                <a:spcPct val="20000"/>
              </a:spcBef>
              <a:buClr>
                <a:schemeClr val="tx2"/>
              </a:buClr>
              <a:buSzPct val="70000"/>
              <a:buFont typeface="Wingdings" pitchFamily="2" charset="2"/>
              <a:buChar char="l"/>
            </a:pPr>
            <a:endParaRPr lang="en-US" sz="2200" dirty="0">
              <a:solidFill>
                <a:srgbClr val="A31515"/>
              </a:solidFill>
              <a:latin typeface="Arial"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How It Works</a:t>
            </a:r>
          </a:p>
        </p:txBody>
      </p:sp>
      <p:sp>
        <p:nvSpPr>
          <p:cNvPr id="155651" name="Rectangle 3"/>
          <p:cNvSpPr>
            <a:spLocks noGrp="1" noChangeArrowheads="1"/>
          </p:cNvSpPr>
          <p:nvPr>
            <p:ph type="body" idx="1"/>
          </p:nvPr>
        </p:nvSpPr>
        <p:spPr>
          <a:xfrm>
            <a:off x="457200" y="1124744"/>
            <a:ext cx="8229600" cy="5001419"/>
          </a:xfrm>
        </p:spPr>
        <p:txBody>
          <a:bodyPr/>
          <a:lstStyle/>
          <a:p>
            <a:r>
              <a:rPr lang="en-US" dirty="0"/>
              <a:t>IKE operates in two phases</a:t>
            </a:r>
          </a:p>
          <a:p>
            <a:pPr lvl="1"/>
            <a:r>
              <a:rPr lang="en-US" dirty="0">
                <a:solidFill>
                  <a:srgbClr val="000000"/>
                </a:solidFill>
              </a:rPr>
              <a:t>Phase 1: negotiate </a:t>
            </a:r>
            <a:r>
              <a:rPr lang="en-US" dirty="0"/>
              <a:t>and establish an auxiliary end-to-end secure channel</a:t>
            </a:r>
          </a:p>
          <a:p>
            <a:pPr lvl="2"/>
            <a:r>
              <a:rPr lang="en-US" dirty="0"/>
              <a:t>Used by subsequent phase 2 negotiations</a:t>
            </a:r>
          </a:p>
          <a:p>
            <a:pPr lvl="2"/>
            <a:r>
              <a:rPr lang="en-US" dirty="0"/>
              <a:t>Only established once between two end points!</a:t>
            </a:r>
          </a:p>
          <a:p>
            <a:pPr lvl="1"/>
            <a:r>
              <a:rPr lang="en-US" dirty="0">
                <a:solidFill>
                  <a:srgbClr val="000000"/>
                </a:solidFill>
              </a:rPr>
              <a:t>Phase 2: negotiate </a:t>
            </a:r>
            <a:r>
              <a:rPr lang="en-US" dirty="0"/>
              <a:t>and establish custom secure channels</a:t>
            </a:r>
          </a:p>
          <a:p>
            <a:pPr lvl="2"/>
            <a:r>
              <a:rPr lang="en-US" dirty="0"/>
              <a:t>Occurs multiple times</a:t>
            </a:r>
          </a:p>
          <a:p>
            <a:pPr lvl="1"/>
            <a:r>
              <a:rPr lang="en-US" dirty="0"/>
              <a:t>Both phases use </a:t>
            </a:r>
            <a:r>
              <a:rPr lang="en-US" dirty="0" err="1"/>
              <a:t>Diffie</a:t>
            </a:r>
            <a:r>
              <a:rPr lang="en-US" dirty="0"/>
              <a:t>-Hellman key exchange to establish a  shared key</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custDataLst>
              <p:tags r:id="rId1"/>
            </p:custDataLst>
          </p:nvPr>
        </p:nvSpPr>
        <p:spPr/>
        <p:txBody>
          <a:bodyPr/>
          <a:lstStyle/>
          <a:p>
            <a:r>
              <a:rPr lang="en-US" sz="4000" dirty="0"/>
              <a:t>Prevention of Replay </a:t>
            </a:r>
            <a:r>
              <a:rPr lang="en-US" sz="4000" dirty="0" smtClean="0"/>
              <a:t>Attacks in AH</a:t>
            </a:r>
            <a:endParaRPr lang="en-US" sz="4000" dirty="0"/>
          </a:p>
        </p:txBody>
      </p:sp>
      <p:sp>
        <p:nvSpPr>
          <p:cNvPr id="135171" name="Rectangle 3"/>
          <p:cNvSpPr>
            <a:spLocks noGrp="1" noChangeArrowheads="1"/>
          </p:cNvSpPr>
          <p:nvPr>
            <p:ph type="body" idx="1"/>
            <p:custDataLst>
              <p:tags r:id="rId2"/>
            </p:custDataLst>
          </p:nvPr>
        </p:nvSpPr>
        <p:spPr>
          <a:xfrm>
            <a:off x="457200" y="1196752"/>
            <a:ext cx="8229600" cy="3222848"/>
          </a:xfrm>
        </p:spPr>
        <p:txBody>
          <a:bodyPr>
            <a:normAutofit fontScale="92500"/>
          </a:bodyPr>
          <a:lstStyle/>
          <a:p>
            <a:pPr algn="just"/>
            <a:r>
              <a:rPr lang="en-US" dirty="0"/>
              <a:t>When SA is established, sender initializes 32-bit counter to 0, increments by 1 for each packet</a:t>
            </a:r>
          </a:p>
          <a:p>
            <a:pPr lvl="1" algn="just"/>
            <a:r>
              <a:rPr lang="en-US" dirty="0"/>
              <a:t>If wraps around 2</a:t>
            </a:r>
            <a:r>
              <a:rPr lang="en-US" baseline="30000" dirty="0"/>
              <a:t>32</a:t>
            </a:r>
            <a:r>
              <a:rPr lang="en-US" dirty="0"/>
              <a:t>-1, new SA must be established</a:t>
            </a:r>
          </a:p>
          <a:p>
            <a:pPr algn="just"/>
            <a:r>
              <a:rPr lang="en-US" dirty="0"/>
              <a:t>Recipient maintains a sliding 64-bit window</a:t>
            </a:r>
          </a:p>
          <a:p>
            <a:pPr lvl="1" algn="just"/>
            <a:r>
              <a:rPr lang="en-US" dirty="0"/>
              <a:t>If a packet with high sequence number is received, do not advance window until packet is authenticated</a:t>
            </a:r>
          </a:p>
        </p:txBody>
      </p:sp>
      <p:pic>
        <p:nvPicPr>
          <p:cNvPr id="135172" name="Picture 4" descr="ipsecreplay"/>
          <p:cNvPicPr>
            <a:picLocks noChangeAspect="1" noChangeArrowheads="1"/>
          </p:cNvPicPr>
          <p:nvPr>
            <p:custDataLst>
              <p:tags r:id="rId3"/>
            </p:custDataLst>
          </p:nvPr>
        </p:nvPicPr>
        <p:blipFill>
          <a:blip r:embed="rId5" cstate="print">
            <a:extLst>
              <a:ext uri="{28A0092B-C50C-407E-A947-70E740481C1C}">
                <a14:useLocalDpi xmlns:a14="http://schemas.microsoft.com/office/drawing/2010/main" xmlns="" val="0"/>
              </a:ext>
            </a:extLst>
          </a:blip>
          <a:srcRect l="10606" t="8788" r="12122" b="46086"/>
          <a:stretch>
            <a:fillRect/>
          </a:stretch>
        </p:blipFill>
        <p:spPr bwMode="auto">
          <a:xfrm>
            <a:off x="1676400" y="4495800"/>
            <a:ext cx="5334000" cy="22098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xmlns="" val="33178935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custDataLst>
              <p:tags r:id="rId1"/>
            </p:custDataLst>
          </p:nvPr>
        </p:nvSpPr>
        <p:spPr/>
        <p:txBody>
          <a:bodyPr/>
          <a:lstStyle/>
          <a:p>
            <a:r>
              <a:rPr lang="en-US" sz="3600" dirty="0"/>
              <a:t>Combining Security Associations</a:t>
            </a:r>
            <a:endParaRPr lang="en-AU" altLang="zh-CN" sz="3600" dirty="0">
              <a:ea typeface="SimSun" pitchFamily="2" charset="-122"/>
            </a:endParaRPr>
          </a:p>
        </p:txBody>
      </p:sp>
      <p:sp>
        <p:nvSpPr>
          <p:cNvPr id="191491" name="Rectangle 3"/>
          <p:cNvSpPr>
            <a:spLocks noGrp="1" noChangeArrowheads="1"/>
          </p:cNvSpPr>
          <p:nvPr>
            <p:ph type="body" idx="1"/>
            <p:custDataLst>
              <p:tags r:id="rId2"/>
            </p:custDataLst>
          </p:nvPr>
        </p:nvSpPr>
        <p:spPr/>
        <p:txBody>
          <a:bodyPr/>
          <a:lstStyle/>
          <a:p>
            <a:pPr algn="just"/>
            <a:r>
              <a:rPr lang="en-US" sz="3600" dirty="0"/>
              <a:t>SAs can implement either AH or ESP</a:t>
            </a:r>
          </a:p>
          <a:p>
            <a:pPr algn="just"/>
            <a:r>
              <a:rPr lang="en-US" sz="3600" dirty="0" smtClean="0"/>
              <a:t>To </a:t>
            </a:r>
            <a:r>
              <a:rPr lang="en-US" sz="3600" dirty="0"/>
              <a:t>implement both need to combine SAs</a:t>
            </a:r>
          </a:p>
          <a:p>
            <a:pPr lvl="1" algn="just"/>
            <a:r>
              <a:rPr lang="en-US" sz="3200" dirty="0"/>
              <a:t>form a security </a:t>
            </a:r>
            <a:r>
              <a:rPr lang="en-US" sz="3200" dirty="0" smtClean="0"/>
              <a:t>bundle</a:t>
            </a:r>
            <a:endParaRPr lang="en-US" sz="3200" dirty="0"/>
          </a:p>
        </p:txBody>
      </p:sp>
    </p:spTree>
    <p:extLst>
      <p:ext uri="{BB962C8B-B14F-4D97-AF65-F5344CB8AC3E}">
        <p14:creationId xmlns:p14="http://schemas.microsoft.com/office/powerpoint/2010/main" xmlns="" val="41759722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custDataLst>
              <p:tags r:id="rId2"/>
            </p:custDataLst>
          </p:nvPr>
        </p:nvSpPr>
        <p:spPr>
          <a:xfrm>
            <a:off x="714348" y="142852"/>
            <a:ext cx="7772400" cy="761984"/>
          </a:xfrm>
        </p:spPr>
        <p:txBody>
          <a:bodyPr>
            <a:noAutofit/>
          </a:bodyPr>
          <a:lstStyle/>
          <a:p>
            <a:r>
              <a:rPr lang="sv-SE" sz="3200" dirty="0"/>
              <a:t>Selection of Protocol Modes</a:t>
            </a:r>
            <a:br>
              <a:rPr lang="sv-SE" sz="3200" dirty="0"/>
            </a:br>
            <a:r>
              <a:rPr lang="sv-SE" sz="2400" dirty="0"/>
              <a:t>(Host-to-Host)</a:t>
            </a:r>
            <a:endParaRPr lang="en-US" sz="2400" dirty="0"/>
          </a:p>
        </p:txBody>
      </p:sp>
      <p:graphicFrame>
        <p:nvGraphicFramePr>
          <p:cNvPr id="186371" name="Object 3"/>
          <p:cNvGraphicFramePr>
            <a:graphicFrameLocks noGrp="1" noChangeAspect="1"/>
          </p:cNvGraphicFramePr>
          <p:nvPr>
            <p:ph type="body" idx="1"/>
          </p:nvPr>
        </p:nvGraphicFramePr>
        <p:xfrm>
          <a:off x="1524000" y="1219200"/>
          <a:ext cx="6296025" cy="4114800"/>
        </p:xfrm>
        <a:graphic>
          <a:graphicData uri="http://schemas.openxmlformats.org/presentationml/2006/ole">
            <p:oleObj spid="_x0000_s254978" name="Bitmappsbild" r:id="rId5" imgW="5582429" imgH="3648584" progId="PBrush">
              <p:embed/>
            </p:oleObj>
          </a:graphicData>
        </a:graphic>
      </p:graphicFrame>
      <p:sp>
        <p:nvSpPr>
          <p:cNvPr id="186372" name="Text Box 4"/>
          <p:cNvSpPr txBox="1">
            <a:spLocks noChangeArrowheads="1"/>
          </p:cNvSpPr>
          <p:nvPr>
            <p:custDataLst>
              <p:tags r:id="rId3"/>
            </p:custDataLst>
          </p:nvPr>
        </p:nvSpPr>
        <p:spPr bwMode="auto">
          <a:xfrm>
            <a:off x="838200" y="5257800"/>
            <a:ext cx="3200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marL="222250" indent="-222250">
              <a:defRPr>
                <a:solidFill>
                  <a:schemeClr val="tx1"/>
                </a:solidFill>
                <a:latin typeface="Arial" pitchFamily="34" charset="0"/>
              </a:defRPr>
            </a:lvl1pPr>
            <a:lvl2pPr marL="568325" indent="-231775">
              <a:defRPr>
                <a:solidFill>
                  <a:schemeClr val="tx1"/>
                </a:solidFill>
                <a:latin typeface="Arial" pitchFamily="34" charset="0"/>
              </a:defRPr>
            </a:lvl2pPr>
            <a:lvl3pPr marL="1538288" indent="-457200">
              <a:defRPr>
                <a:solidFill>
                  <a:schemeClr val="tx1"/>
                </a:solidFill>
                <a:latin typeface="Arial" pitchFamily="34" charset="0"/>
              </a:defRPr>
            </a:lvl3pPr>
            <a:lvl4pPr marL="2109788" indent="-457200">
              <a:defRPr>
                <a:solidFill>
                  <a:schemeClr val="tx1"/>
                </a:solidFill>
                <a:latin typeface="Arial" pitchFamily="34" charset="0"/>
              </a:defRPr>
            </a:lvl4pPr>
            <a:lvl5pPr marL="2681288" indent="-457200">
              <a:defRPr>
                <a:solidFill>
                  <a:schemeClr val="tx1"/>
                </a:solidFill>
                <a:latin typeface="Arial" pitchFamily="34" charset="0"/>
              </a:defRPr>
            </a:lvl5pPr>
            <a:lvl6pPr marL="3138488" indent="-457200" fontAlgn="base">
              <a:spcBef>
                <a:spcPct val="0"/>
              </a:spcBef>
              <a:spcAft>
                <a:spcPct val="0"/>
              </a:spcAft>
              <a:defRPr>
                <a:solidFill>
                  <a:schemeClr val="tx1"/>
                </a:solidFill>
                <a:latin typeface="Arial" pitchFamily="34" charset="0"/>
              </a:defRPr>
            </a:lvl6pPr>
            <a:lvl7pPr marL="3595688" indent="-457200" fontAlgn="base">
              <a:spcBef>
                <a:spcPct val="0"/>
              </a:spcBef>
              <a:spcAft>
                <a:spcPct val="0"/>
              </a:spcAft>
              <a:defRPr>
                <a:solidFill>
                  <a:schemeClr val="tx1"/>
                </a:solidFill>
                <a:latin typeface="Arial" pitchFamily="34" charset="0"/>
              </a:defRPr>
            </a:lvl7pPr>
            <a:lvl8pPr marL="4052888" indent="-457200" fontAlgn="base">
              <a:spcBef>
                <a:spcPct val="0"/>
              </a:spcBef>
              <a:spcAft>
                <a:spcPct val="0"/>
              </a:spcAft>
              <a:defRPr>
                <a:solidFill>
                  <a:schemeClr val="tx1"/>
                </a:solidFill>
                <a:latin typeface="Arial" pitchFamily="34" charset="0"/>
              </a:defRPr>
            </a:lvl8pPr>
            <a:lvl9pPr marL="4510088" indent="-457200" fontAlgn="base">
              <a:spcBef>
                <a:spcPct val="0"/>
              </a:spcBef>
              <a:spcAft>
                <a:spcPct val="0"/>
              </a:spcAft>
              <a:defRPr>
                <a:solidFill>
                  <a:schemeClr val="tx1"/>
                </a:solidFill>
                <a:latin typeface="Arial" pitchFamily="34" charset="0"/>
              </a:defRPr>
            </a:lvl9pPr>
          </a:lstStyle>
          <a:p>
            <a:pPr eaLnBrk="1" hangingPunct="1">
              <a:buFontTx/>
              <a:buChar char="•"/>
            </a:pPr>
            <a:r>
              <a:rPr lang="en-US" sz="2000" dirty="0">
                <a:latin typeface="+mj-lt"/>
              </a:rPr>
              <a:t>Transport Mode</a:t>
            </a:r>
          </a:p>
          <a:p>
            <a:pPr eaLnBrk="1" hangingPunct="1">
              <a:buFontTx/>
              <a:buChar char="•"/>
            </a:pPr>
            <a:r>
              <a:rPr lang="en-US" sz="2000" dirty="0">
                <a:latin typeface="+mj-lt"/>
              </a:rPr>
              <a:t>Tunnel Mode</a:t>
            </a:r>
          </a:p>
        </p:txBody>
      </p:sp>
    </p:spTree>
    <p:extLst>
      <p:ext uri="{BB962C8B-B14F-4D97-AF65-F5344CB8AC3E}">
        <p14:creationId xmlns:p14="http://schemas.microsoft.com/office/powerpoint/2010/main" xmlns="" val="290737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custDataLst>
              <p:tags r:id="rId2"/>
            </p:custDataLst>
          </p:nvPr>
        </p:nvSpPr>
        <p:spPr>
          <a:xfrm>
            <a:off x="685800" y="304800"/>
            <a:ext cx="7772400" cy="685800"/>
          </a:xfrm>
        </p:spPr>
        <p:txBody>
          <a:bodyPr>
            <a:noAutofit/>
          </a:bodyPr>
          <a:lstStyle/>
          <a:p>
            <a:r>
              <a:rPr lang="sv-SE" sz="3200" dirty="0"/>
              <a:t>Selection of Protocol Modes</a:t>
            </a:r>
            <a:br>
              <a:rPr lang="sv-SE" sz="3200" dirty="0"/>
            </a:br>
            <a:r>
              <a:rPr lang="sv-SE" sz="2400" dirty="0"/>
              <a:t>(Router-to-Router)</a:t>
            </a:r>
            <a:endParaRPr lang="en-US" sz="3200" dirty="0"/>
          </a:p>
        </p:txBody>
      </p:sp>
      <p:graphicFrame>
        <p:nvGraphicFramePr>
          <p:cNvPr id="187395" name="Object 3"/>
          <p:cNvGraphicFramePr>
            <a:graphicFrameLocks noGrp="1" noChangeAspect="1"/>
          </p:cNvGraphicFramePr>
          <p:nvPr>
            <p:ph type="body" idx="1"/>
          </p:nvPr>
        </p:nvGraphicFramePr>
        <p:xfrm>
          <a:off x="1371600" y="1143000"/>
          <a:ext cx="6259513" cy="3790950"/>
        </p:xfrm>
        <a:graphic>
          <a:graphicData uri="http://schemas.openxmlformats.org/presentationml/2006/ole">
            <p:oleObj spid="_x0000_s256002" name="Bitmappsbild" r:id="rId5" imgW="5582429" imgH="3381847" progId="PBrush">
              <p:embed/>
            </p:oleObj>
          </a:graphicData>
        </a:graphic>
      </p:graphicFrame>
      <p:sp>
        <p:nvSpPr>
          <p:cNvPr id="187396" name="Text Box 4"/>
          <p:cNvSpPr txBox="1">
            <a:spLocks noChangeArrowheads="1"/>
          </p:cNvSpPr>
          <p:nvPr>
            <p:custDataLst>
              <p:tags r:id="rId3"/>
            </p:custDataLst>
          </p:nvPr>
        </p:nvSpPr>
        <p:spPr bwMode="auto">
          <a:xfrm>
            <a:off x="838200" y="5181600"/>
            <a:ext cx="3200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marL="222250" indent="-222250">
              <a:defRPr>
                <a:solidFill>
                  <a:schemeClr val="tx1"/>
                </a:solidFill>
                <a:latin typeface="Arial" pitchFamily="34" charset="0"/>
              </a:defRPr>
            </a:lvl1pPr>
            <a:lvl2pPr marL="568325" indent="-231775">
              <a:defRPr>
                <a:solidFill>
                  <a:schemeClr val="tx1"/>
                </a:solidFill>
                <a:latin typeface="Arial" pitchFamily="34" charset="0"/>
              </a:defRPr>
            </a:lvl2pPr>
            <a:lvl3pPr marL="1538288" indent="-457200">
              <a:defRPr>
                <a:solidFill>
                  <a:schemeClr val="tx1"/>
                </a:solidFill>
                <a:latin typeface="Arial" pitchFamily="34" charset="0"/>
              </a:defRPr>
            </a:lvl3pPr>
            <a:lvl4pPr marL="2109788" indent="-457200">
              <a:defRPr>
                <a:solidFill>
                  <a:schemeClr val="tx1"/>
                </a:solidFill>
                <a:latin typeface="Arial" pitchFamily="34" charset="0"/>
              </a:defRPr>
            </a:lvl4pPr>
            <a:lvl5pPr marL="2681288" indent="-457200">
              <a:defRPr>
                <a:solidFill>
                  <a:schemeClr val="tx1"/>
                </a:solidFill>
                <a:latin typeface="Arial" pitchFamily="34" charset="0"/>
              </a:defRPr>
            </a:lvl5pPr>
            <a:lvl6pPr marL="3138488" indent="-457200" fontAlgn="base">
              <a:spcBef>
                <a:spcPct val="0"/>
              </a:spcBef>
              <a:spcAft>
                <a:spcPct val="0"/>
              </a:spcAft>
              <a:defRPr>
                <a:solidFill>
                  <a:schemeClr val="tx1"/>
                </a:solidFill>
                <a:latin typeface="Arial" pitchFamily="34" charset="0"/>
              </a:defRPr>
            </a:lvl6pPr>
            <a:lvl7pPr marL="3595688" indent="-457200" fontAlgn="base">
              <a:spcBef>
                <a:spcPct val="0"/>
              </a:spcBef>
              <a:spcAft>
                <a:spcPct val="0"/>
              </a:spcAft>
              <a:defRPr>
                <a:solidFill>
                  <a:schemeClr val="tx1"/>
                </a:solidFill>
                <a:latin typeface="Arial" pitchFamily="34" charset="0"/>
              </a:defRPr>
            </a:lvl7pPr>
            <a:lvl8pPr marL="4052888" indent="-457200" fontAlgn="base">
              <a:spcBef>
                <a:spcPct val="0"/>
              </a:spcBef>
              <a:spcAft>
                <a:spcPct val="0"/>
              </a:spcAft>
              <a:defRPr>
                <a:solidFill>
                  <a:schemeClr val="tx1"/>
                </a:solidFill>
                <a:latin typeface="Arial" pitchFamily="34" charset="0"/>
              </a:defRPr>
            </a:lvl8pPr>
            <a:lvl9pPr marL="4510088" indent="-457200" fontAlgn="base">
              <a:spcBef>
                <a:spcPct val="0"/>
              </a:spcBef>
              <a:spcAft>
                <a:spcPct val="0"/>
              </a:spcAft>
              <a:defRPr>
                <a:solidFill>
                  <a:schemeClr val="tx1"/>
                </a:solidFill>
                <a:latin typeface="Arial" pitchFamily="34" charset="0"/>
              </a:defRPr>
            </a:lvl9pPr>
          </a:lstStyle>
          <a:p>
            <a:pPr eaLnBrk="1" hangingPunct="1">
              <a:buFontTx/>
              <a:buChar char="•"/>
            </a:pPr>
            <a:r>
              <a:rPr lang="en-US" sz="2000" dirty="0">
                <a:latin typeface="+mj-lt"/>
              </a:rPr>
              <a:t>Tunnel Mode</a:t>
            </a:r>
          </a:p>
        </p:txBody>
      </p:sp>
    </p:spTree>
    <p:extLst>
      <p:ext uri="{BB962C8B-B14F-4D97-AF65-F5344CB8AC3E}">
        <p14:creationId xmlns:p14="http://schemas.microsoft.com/office/powerpoint/2010/main" xmlns="" val="15812065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custDataLst>
              <p:tags r:id="rId2"/>
            </p:custDataLst>
          </p:nvPr>
        </p:nvSpPr>
        <p:spPr>
          <a:xfrm>
            <a:off x="685800" y="228600"/>
            <a:ext cx="7772400" cy="838200"/>
          </a:xfrm>
        </p:spPr>
        <p:txBody>
          <a:bodyPr/>
          <a:lstStyle/>
          <a:p>
            <a:r>
              <a:rPr lang="sv-SE" sz="3200" dirty="0"/>
              <a:t>Selection of Protocol Modes</a:t>
            </a:r>
            <a:br>
              <a:rPr lang="sv-SE" sz="3200" dirty="0"/>
            </a:br>
            <a:r>
              <a:rPr lang="sv-SE" sz="2400" dirty="0"/>
              <a:t>(Pass-through IPSec)</a:t>
            </a:r>
            <a:endParaRPr lang="en-US" sz="3200" dirty="0"/>
          </a:p>
        </p:txBody>
      </p:sp>
      <p:graphicFrame>
        <p:nvGraphicFramePr>
          <p:cNvPr id="188419" name="Object 3"/>
          <p:cNvGraphicFramePr>
            <a:graphicFrameLocks noChangeAspect="1"/>
          </p:cNvGraphicFramePr>
          <p:nvPr/>
        </p:nvGraphicFramePr>
        <p:xfrm>
          <a:off x="1676400" y="1219200"/>
          <a:ext cx="5300663" cy="3603625"/>
        </p:xfrm>
        <a:graphic>
          <a:graphicData uri="http://schemas.openxmlformats.org/presentationml/2006/ole">
            <p:oleObj spid="_x0000_s257026" name="Bitmappsbild" r:id="rId5" imgW="5266667" imgH="3580952" progId="PBrush">
              <p:embed/>
            </p:oleObj>
          </a:graphicData>
        </a:graphic>
      </p:graphicFrame>
      <p:sp>
        <p:nvSpPr>
          <p:cNvPr id="188420" name="Text Box 4"/>
          <p:cNvSpPr txBox="1">
            <a:spLocks noChangeArrowheads="1"/>
          </p:cNvSpPr>
          <p:nvPr>
            <p:custDataLst>
              <p:tags r:id="rId3"/>
            </p:custDataLst>
          </p:nvPr>
        </p:nvSpPr>
        <p:spPr bwMode="auto">
          <a:xfrm>
            <a:off x="914400" y="4953000"/>
            <a:ext cx="73152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marL="222250" indent="-222250">
              <a:defRPr>
                <a:solidFill>
                  <a:schemeClr val="tx1"/>
                </a:solidFill>
                <a:latin typeface="Arial" pitchFamily="34" charset="0"/>
              </a:defRPr>
            </a:lvl1pPr>
            <a:lvl2pPr marL="568325" indent="-231775">
              <a:defRPr>
                <a:solidFill>
                  <a:schemeClr val="tx1"/>
                </a:solidFill>
                <a:latin typeface="Arial" pitchFamily="34" charset="0"/>
              </a:defRPr>
            </a:lvl2pPr>
            <a:lvl3pPr marL="1538288" indent="-457200">
              <a:defRPr>
                <a:solidFill>
                  <a:schemeClr val="tx1"/>
                </a:solidFill>
                <a:latin typeface="Arial" pitchFamily="34" charset="0"/>
              </a:defRPr>
            </a:lvl3pPr>
            <a:lvl4pPr marL="2109788" indent="-457200">
              <a:defRPr>
                <a:solidFill>
                  <a:schemeClr val="tx1"/>
                </a:solidFill>
                <a:latin typeface="Arial" pitchFamily="34" charset="0"/>
              </a:defRPr>
            </a:lvl4pPr>
            <a:lvl5pPr marL="2681288" indent="-457200">
              <a:defRPr>
                <a:solidFill>
                  <a:schemeClr val="tx1"/>
                </a:solidFill>
                <a:latin typeface="Arial" pitchFamily="34" charset="0"/>
              </a:defRPr>
            </a:lvl5pPr>
            <a:lvl6pPr marL="3138488" indent="-457200" fontAlgn="base">
              <a:spcBef>
                <a:spcPct val="0"/>
              </a:spcBef>
              <a:spcAft>
                <a:spcPct val="0"/>
              </a:spcAft>
              <a:defRPr>
                <a:solidFill>
                  <a:schemeClr val="tx1"/>
                </a:solidFill>
                <a:latin typeface="Arial" pitchFamily="34" charset="0"/>
              </a:defRPr>
            </a:lvl6pPr>
            <a:lvl7pPr marL="3595688" indent="-457200" fontAlgn="base">
              <a:spcBef>
                <a:spcPct val="0"/>
              </a:spcBef>
              <a:spcAft>
                <a:spcPct val="0"/>
              </a:spcAft>
              <a:defRPr>
                <a:solidFill>
                  <a:schemeClr val="tx1"/>
                </a:solidFill>
                <a:latin typeface="Arial" pitchFamily="34" charset="0"/>
              </a:defRPr>
            </a:lvl7pPr>
            <a:lvl8pPr marL="4052888" indent="-457200" fontAlgn="base">
              <a:spcBef>
                <a:spcPct val="0"/>
              </a:spcBef>
              <a:spcAft>
                <a:spcPct val="0"/>
              </a:spcAft>
              <a:defRPr>
                <a:solidFill>
                  <a:schemeClr val="tx1"/>
                </a:solidFill>
                <a:latin typeface="Arial" pitchFamily="34" charset="0"/>
              </a:defRPr>
            </a:lvl8pPr>
            <a:lvl9pPr marL="4510088" indent="-457200" fontAlgn="base">
              <a:spcBef>
                <a:spcPct val="0"/>
              </a:spcBef>
              <a:spcAft>
                <a:spcPct val="0"/>
              </a:spcAft>
              <a:defRPr>
                <a:solidFill>
                  <a:schemeClr val="tx1"/>
                </a:solidFill>
                <a:latin typeface="Arial" pitchFamily="34" charset="0"/>
              </a:defRPr>
            </a:lvl9pPr>
          </a:lstStyle>
          <a:p>
            <a:pPr eaLnBrk="1" hangingPunct="1">
              <a:buFontTx/>
              <a:buChar char="•"/>
            </a:pPr>
            <a:r>
              <a:rPr lang="en-US" sz="2000" dirty="0">
                <a:latin typeface="+mj-lt"/>
              </a:rPr>
              <a:t>Tunnel mode for gateway-to-gateway</a:t>
            </a:r>
          </a:p>
          <a:p>
            <a:pPr eaLnBrk="1" hangingPunct="1">
              <a:buFontTx/>
              <a:buChar char="•"/>
            </a:pPr>
            <a:r>
              <a:rPr lang="en-US" sz="2000" dirty="0">
                <a:latin typeface="+mj-lt"/>
              </a:rPr>
              <a:t>Transport mode / tunnel mode for host-to-host</a:t>
            </a:r>
          </a:p>
        </p:txBody>
      </p:sp>
    </p:spTree>
    <p:extLst>
      <p:ext uri="{BB962C8B-B14F-4D97-AF65-F5344CB8AC3E}">
        <p14:creationId xmlns:p14="http://schemas.microsoft.com/office/powerpoint/2010/main" xmlns="" val="7605255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custDataLst>
              <p:tags r:id="rId1"/>
            </p:custDataLst>
          </p:nvPr>
        </p:nvSpPr>
        <p:spPr>
          <a:xfrm>
            <a:off x="685800" y="228600"/>
            <a:ext cx="7772400" cy="838200"/>
          </a:xfrm>
        </p:spPr>
        <p:txBody>
          <a:bodyPr/>
          <a:lstStyle/>
          <a:p>
            <a:r>
              <a:rPr lang="sv-SE" sz="3200" dirty="0"/>
              <a:t>Selection of Protocol Modes</a:t>
            </a:r>
            <a:br>
              <a:rPr lang="sv-SE" sz="3200" dirty="0"/>
            </a:br>
            <a:r>
              <a:rPr lang="sv-SE" sz="2400" dirty="0"/>
              <a:t>(Remote access)</a:t>
            </a:r>
            <a:endParaRPr lang="en-US" sz="3200" dirty="0"/>
          </a:p>
        </p:txBody>
      </p:sp>
      <p:sp>
        <p:nvSpPr>
          <p:cNvPr id="192516" name="Text Box 4"/>
          <p:cNvSpPr txBox="1">
            <a:spLocks noChangeArrowheads="1"/>
          </p:cNvSpPr>
          <p:nvPr>
            <p:custDataLst>
              <p:tags r:id="rId2"/>
            </p:custDataLst>
          </p:nvPr>
        </p:nvSpPr>
        <p:spPr bwMode="auto">
          <a:xfrm>
            <a:off x="914400" y="4953000"/>
            <a:ext cx="73152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marL="222250" indent="-222250">
              <a:defRPr>
                <a:solidFill>
                  <a:schemeClr val="tx1"/>
                </a:solidFill>
                <a:latin typeface="Arial" pitchFamily="34" charset="0"/>
              </a:defRPr>
            </a:lvl1pPr>
            <a:lvl2pPr marL="568325" indent="-231775">
              <a:defRPr>
                <a:solidFill>
                  <a:schemeClr val="tx1"/>
                </a:solidFill>
                <a:latin typeface="Arial" pitchFamily="34" charset="0"/>
              </a:defRPr>
            </a:lvl2pPr>
            <a:lvl3pPr marL="1538288" indent="-457200">
              <a:defRPr>
                <a:solidFill>
                  <a:schemeClr val="tx1"/>
                </a:solidFill>
                <a:latin typeface="Arial" pitchFamily="34" charset="0"/>
              </a:defRPr>
            </a:lvl3pPr>
            <a:lvl4pPr marL="2109788" indent="-457200">
              <a:defRPr>
                <a:solidFill>
                  <a:schemeClr val="tx1"/>
                </a:solidFill>
                <a:latin typeface="Arial" pitchFamily="34" charset="0"/>
              </a:defRPr>
            </a:lvl4pPr>
            <a:lvl5pPr marL="2681288" indent="-457200">
              <a:defRPr>
                <a:solidFill>
                  <a:schemeClr val="tx1"/>
                </a:solidFill>
                <a:latin typeface="Arial" pitchFamily="34" charset="0"/>
              </a:defRPr>
            </a:lvl5pPr>
            <a:lvl6pPr marL="3138488" indent="-457200" fontAlgn="base">
              <a:spcBef>
                <a:spcPct val="0"/>
              </a:spcBef>
              <a:spcAft>
                <a:spcPct val="0"/>
              </a:spcAft>
              <a:defRPr>
                <a:solidFill>
                  <a:schemeClr val="tx1"/>
                </a:solidFill>
                <a:latin typeface="Arial" pitchFamily="34" charset="0"/>
              </a:defRPr>
            </a:lvl6pPr>
            <a:lvl7pPr marL="3595688" indent="-457200" fontAlgn="base">
              <a:spcBef>
                <a:spcPct val="0"/>
              </a:spcBef>
              <a:spcAft>
                <a:spcPct val="0"/>
              </a:spcAft>
              <a:defRPr>
                <a:solidFill>
                  <a:schemeClr val="tx1"/>
                </a:solidFill>
                <a:latin typeface="Arial" pitchFamily="34" charset="0"/>
              </a:defRPr>
            </a:lvl7pPr>
            <a:lvl8pPr marL="4052888" indent="-457200" fontAlgn="base">
              <a:spcBef>
                <a:spcPct val="0"/>
              </a:spcBef>
              <a:spcAft>
                <a:spcPct val="0"/>
              </a:spcAft>
              <a:defRPr>
                <a:solidFill>
                  <a:schemeClr val="tx1"/>
                </a:solidFill>
                <a:latin typeface="Arial" pitchFamily="34" charset="0"/>
              </a:defRPr>
            </a:lvl8pPr>
            <a:lvl9pPr marL="4510088" indent="-457200" fontAlgn="base">
              <a:spcBef>
                <a:spcPct val="0"/>
              </a:spcBef>
              <a:spcAft>
                <a:spcPct val="0"/>
              </a:spcAft>
              <a:defRPr>
                <a:solidFill>
                  <a:schemeClr val="tx1"/>
                </a:solidFill>
                <a:latin typeface="Arial" pitchFamily="34" charset="0"/>
              </a:defRPr>
            </a:lvl9pPr>
          </a:lstStyle>
          <a:p>
            <a:pPr eaLnBrk="1" hangingPunct="1">
              <a:buFontTx/>
              <a:buChar char="•"/>
            </a:pPr>
            <a:r>
              <a:rPr lang="en-US" sz="2000" dirty="0">
                <a:latin typeface="+mj-lt"/>
              </a:rPr>
              <a:t>Tunnel mode for host-to-gateway</a:t>
            </a:r>
          </a:p>
          <a:p>
            <a:pPr eaLnBrk="1" hangingPunct="1">
              <a:buFontTx/>
              <a:buChar char="•"/>
            </a:pPr>
            <a:r>
              <a:rPr lang="en-US" sz="2000" dirty="0">
                <a:latin typeface="+mj-lt"/>
              </a:rPr>
              <a:t>Transport mode / tunnel mode for gateway-to-host</a:t>
            </a:r>
          </a:p>
        </p:txBody>
      </p:sp>
      <p:pic>
        <p:nvPicPr>
          <p:cNvPr id="192518" name="Picture 6"/>
          <p:cNvPicPr>
            <a:picLocks noChangeAspect="1" noChangeArrowheads="1"/>
          </p:cNvPicPr>
          <p:nvPr>
            <p:custDataLst>
              <p:tags r:id="rId3"/>
            </p:custDataLst>
          </p:nvPr>
        </p:nvPicPr>
        <p:blipFill>
          <a:blip r:embed="rId5" cstate="print">
            <a:extLst>
              <a:ext uri="{28A0092B-C50C-407E-A947-70E740481C1C}">
                <a14:useLocalDpi xmlns:a14="http://schemas.microsoft.com/office/drawing/2010/main" xmlns="" val="0"/>
              </a:ext>
            </a:extLst>
          </a:blip>
          <a:srcRect l="61111" t="49229" b="-3642"/>
          <a:stretch>
            <a:fillRect/>
          </a:stretch>
        </p:blipFill>
        <p:spPr bwMode="auto">
          <a:xfrm>
            <a:off x="1905000" y="1219200"/>
            <a:ext cx="4876800" cy="3657600"/>
          </a:xfrm>
          <a:prstGeom prst="rect">
            <a:avLst/>
          </a:prstGeom>
          <a:noFill/>
          <a:ln>
            <a:noFill/>
          </a:ln>
          <a:extLst>
            <a:ext uri="{909E8E84-426E-40DD-AFC4-6F175D3DCCD1}">
              <a14:hiddenFill xmlns:a14="http://schemas.microsoft.com/office/drawing/2010/main" xmlns="">
                <a:solidFill>
                  <a:srgbClr val="CCCC00"/>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296757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custDataLst>
              <p:tags r:id="rId1"/>
            </p:custDataLst>
          </p:nvPr>
        </p:nvSpPr>
        <p:spPr>
          <a:xfrm>
            <a:off x="1571604" y="285728"/>
            <a:ext cx="6553200" cy="715962"/>
          </a:xfrm>
        </p:spPr>
        <p:txBody>
          <a:bodyPr>
            <a:normAutofit fontScale="90000"/>
          </a:bodyPr>
          <a:lstStyle/>
          <a:p>
            <a:r>
              <a:rPr lang="en-GB" dirty="0" err="1"/>
              <a:t>IPsec</a:t>
            </a:r>
            <a:r>
              <a:rPr lang="en-GB" dirty="0"/>
              <a:t> Drawbacks</a:t>
            </a:r>
          </a:p>
        </p:txBody>
      </p:sp>
      <p:sp>
        <p:nvSpPr>
          <p:cNvPr id="57347" name="Rectangle 3"/>
          <p:cNvSpPr>
            <a:spLocks noGrp="1" noChangeArrowheads="1"/>
          </p:cNvSpPr>
          <p:nvPr>
            <p:ph type="body" idx="1"/>
            <p:custDataLst>
              <p:tags r:id="rId2"/>
            </p:custDataLst>
          </p:nvPr>
        </p:nvSpPr>
        <p:spPr>
          <a:xfrm>
            <a:off x="457200" y="1428736"/>
            <a:ext cx="8229600" cy="4525963"/>
          </a:xfrm>
        </p:spPr>
        <p:txBody>
          <a:bodyPr/>
          <a:lstStyle/>
          <a:p>
            <a:pPr algn="just"/>
            <a:r>
              <a:rPr lang="en-GB" sz="2800" dirty="0"/>
              <a:t>Processing performance overhead</a:t>
            </a:r>
          </a:p>
          <a:p>
            <a:pPr lvl="1" algn="just"/>
            <a:r>
              <a:rPr lang="en-GB" sz="2400" dirty="0"/>
              <a:t>Protection is applied to all traffic, though only a small portion may be security-sensitive</a:t>
            </a:r>
          </a:p>
          <a:p>
            <a:pPr algn="just"/>
            <a:r>
              <a:rPr lang="en-GB" sz="2800" dirty="0"/>
              <a:t>Blocks access to non-</a:t>
            </a:r>
            <a:r>
              <a:rPr lang="en-GB" sz="2800" dirty="0" err="1"/>
              <a:t>IPsec</a:t>
            </a:r>
            <a:r>
              <a:rPr lang="en-GB" sz="2800" dirty="0"/>
              <a:t> hosts</a:t>
            </a:r>
          </a:p>
          <a:p>
            <a:pPr algn="just"/>
            <a:r>
              <a:rPr lang="en-GB" sz="2800" dirty="0"/>
              <a:t>Hosts must have security association</a:t>
            </a:r>
          </a:p>
          <a:p>
            <a:pPr lvl="1" algn="just"/>
            <a:r>
              <a:rPr lang="en-GB" sz="2400" dirty="0"/>
              <a:t>Not great for short-lived connections</a:t>
            </a:r>
          </a:p>
          <a:p>
            <a:pPr algn="just"/>
            <a:r>
              <a:rPr lang="en-GB" sz="2800" dirty="0"/>
              <a:t>Not practical for broadcast</a:t>
            </a:r>
          </a:p>
        </p:txBody>
      </p:sp>
    </p:spTree>
    <p:extLst>
      <p:ext uri="{BB962C8B-B14F-4D97-AF65-F5344CB8AC3E}">
        <p14:creationId xmlns:p14="http://schemas.microsoft.com/office/powerpoint/2010/main" xmlns="" val="38147317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600" dirty="0"/>
              <a:t>Internet Security Association and Key Management Protocol (ISAKMP)</a:t>
            </a:r>
          </a:p>
        </p:txBody>
      </p:sp>
      <p:sp>
        <p:nvSpPr>
          <p:cNvPr id="56323" name="Rectangle 3"/>
          <p:cNvSpPr>
            <a:spLocks noGrp="1" noChangeArrowheads="1"/>
          </p:cNvSpPr>
          <p:nvPr>
            <p:ph type="body" idx="1"/>
          </p:nvPr>
        </p:nvSpPr>
        <p:spPr>
          <a:xfrm>
            <a:off x="357158" y="1857364"/>
            <a:ext cx="8429684" cy="4357718"/>
          </a:xfrm>
        </p:spPr>
        <p:txBody>
          <a:bodyPr/>
          <a:lstStyle/>
          <a:p>
            <a:pPr algn="just"/>
            <a:r>
              <a:rPr lang="en-US" sz="2800" dirty="0" smtClean="0"/>
              <a:t>Its </a:t>
            </a:r>
            <a:r>
              <a:rPr lang="en-US" sz="2800" dirty="0"/>
              <a:t>role is to define the procedures and packet formats to establish, negotiate, modify, and delete security associations.</a:t>
            </a:r>
          </a:p>
          <a:p>
            <a:pPr algn="just"/>
            <a:r>
              <a:rPr lang="en-US" sz="2800" dirty="0"/>
              <a:t>It defines packet formats for exchanging key (IKE) generation and authentication data.</a:t>
            </a:r>
          </a:p>
          <a:p>
            <a:pPr algn="just"/>
            <a:r>
              <a:rPr lang="en-US" sz="2800" dirty="0"/>
              <a:t>It does not specify any specific protocol but provides building blocks for various Domains </a:t>
            </a:r>
            <a:r>
              <a:rPr lang="en-US" sz="2800" dirty="0" smtClean="0"/>
              <a:t>of Interpretations </a:t>
            </a:r>
            <a:r>
              <a:rPr lang="en-US" sz="2800" dirty="0"/>
              <a:t>and Key-Exchange </a:t>
            </a:r>
            <a:r>
              <a:rPr lang="en-US" sz="2800"/>
              <a:t>protocols</a:t>
            </a:r>
            <a:r>
              <a:rPr lang="en-US" sz="2800" smtClean="0"/>
              <a:t>.</a:t>
            </a:r>
            <a:endParaRPr 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2800"/>
              <a:t>ISAKMP</a:t>
            </a:r>
          </a:p>
        </p:txBody>
      </p:sp>
      <p:graphicFrame>
        <p:nvGraphicFramePr>
          <p:cNvPr id="57348" name="Object 4"/>
          <p:cNvGraphicFramePr>
            <a:graphicFrameLocks noChangeAspect="1"/>
          </p:cNvGraphicFramePr>
          <p:nvPr/>
        </p:nvGraphicFramePr>
        <p:xfrm>
          <a:off x="1784373" y="1924050"/>
          <a:ext cx="6002337" cy="3257550"/>
        </p:xfrm>
        <a:graphic>
          <a:graphicData uri="http://schemas.openxmlformats.org/presentationml/2006/ole">
            <p:oleObj spid="_x0000_s158722" name="Bitmap Image" r:id="rId3" imgW="6001588" imgH="3258005" progId="PBrush">
              <p:embed/>
            </p:oleObj>
          </a:graphicData>
        </a:graphic>
      </p:graphicFrame>
      <p:sp>
        <p:nvSpPr>
          <p:cNvPr id="57349" name="Text Box 5"/>
          <p:cNvSpPr txBox="1">
            <a:spLocks noChangeArrowheads="1"/>
          </p:cNvSpPr>
          <p:nvPr/>
        </p:nvSpPr>
        <p:spPr bwMode="auto">
          <a:xfrm>
            <a:off x="2214546" y="5357826"/>
            <a:ext cx="4495808" cy="457200"/>
          </a:xfrm>
          <a:prstGeom prst="rect">
            <a:avLst/>
          </a:prstGeom>
          <a:noFill/>
          <a:ln w="9525">
            <a:noFill/>
            <a:miter lim="800000"/>
            <a:headEnd/>
            <a:tailEnd/>
          </a:ln>
          <a:effectLst/>
        </p:spPr>
        <p:txBody>
          <a:bodyPr wrap="square">
            <a:spAutoFit/>
          </a:bodyPr>
          <a:lstStyle/>
          <a:p>
            <a:pPr>
              <a:spcBef>
                <a:spcPct val="50000"/>
              </a:spcBef>
            </a:pPr>
            <a:r>
              <a:rPr lang="en-US" sz="2400" dirty="0"/>
              <a:t>           ISAKMP Header Format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2271</TotalTime>
  <Words>4490</Words>
  <Application>Microsoft Office PowerPoint</Application>
  <PresentationFormat>On-screen Show (4:3)</PresentationFormat>
  <Paragraphs>744</Paragraphs>
  <Slides>102</Slides>
  <Notes>21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102</vt:i4>
      </vt:variant>
    </vt:vector>
  </HeadingPairs>
  <TitlesOfParts>
    <vt:vector size="106" baseType="lpstr">
      <vt:lpstr>Default Design</vt:lpstr>
      <vt:lpstr>VISIO</vt:lpstr>
      <vt:lpstr>Bitmap Image</vt:lpstr>
      <vt:lpstr>Bitmappsbild</vt:lpstr>
      <vt:lpstr>Slide 1</vt:lpstr>
      <vt:lpstr>The OSI Model</vt:lpstr>
      <vt:lpstr>Slide 3</vt:lpstr>
      <vt:lpstr>Slide 4</vt:lpstr>
      <vt:lpstr>Ethernet MAC Addresses </vt:lpstr>
      <vt:lpstr>Slide 6</vt:lpstr>
      <vt:lpstr>Slide 7</vt:lpstr>
      <vt:lpstr>Internet Protocol</vt:lpstr>
      <vt:lpstr>IP Packet Header</vt:lpstr>
      <vt:lpstr>IP Packet Header</vt:lpstr>
      <vt:lpstr>Differentiated Services(DS)</vt:lpstr>
      <vt:lpstr>Options Area of IPv4 (Up to 40 bytes)</vt:lpstr>
      <vt:lpstr>Example of IP Header</vt:lpstr>
      <vt:lpstr>Header Checksum</vt:lpstr>
      <vt:lpstr>Checksum Calculation</vt:lpstr>
      <vt:lpstr>IP Header Processing</vt:lpstr>
      <vt:lpstr>IP Addressing in IPv4</vt:lpstr>
      <vt:lpstr>Slide 18</vt:lpstr>
      <vt:lpstr>Internet Address Classes</vt:lpstr>
      <vt:lpstr>Reserved Host IDs (all 0s &amp; 1s)</vt:lpstr>
      <vt:lpstr>Reserved Addresses Identifiers</vt:lpstr>
      <vt:lpstr>Private IP Addresses</vt:lpstr>
      <vt:lpstr>Example of IP Addressing</vt:lpstr>
      <vt:lpstr>Subnet Addressing and Classless Inter Domain Routing (CIDR)</vt:lpstr>
      <vt:lpstr>Network vulnerabilities (1)</vt:lpstr>
      <vt:lpstr>Network vulnerabilities (2) </vt:lpstr>
      <vt:lpstr>Network vulnerabilities (3) </vt:lpstr>
      <vt:lpstr>Threats to Network Communications</vt:lpstr>
      <vt:lpstr>Modification and Fabrication</vt:lpstr>
      <vt:lpstr>Sources of Data Corruption</vt:lpstr>
      <vt:lpstr>Simple Replay Attack</vt:lpstr>
      <vt:lpstr>Address Resolution Protocol (ARP)</vt:lpstr>
      <vt:lpstr>Address Resolution Protocol (ARP)</vt:lpstr>
      <vt:lpstr>Proxy ARP</vt:lpstr>
      <vt:lpstr>ARP Spoofing</vt:lpstr>
      <vt:lpstr>ARP Poisoning (ARP Spoofing)</vt:lpstr>
      <vt:lpstr>ARP Caches</vt:lpstr>
      <vt:lpstr>Poisoned ARP Caches  (man-in-the-middle attack)</vt:lpstr>
      <vt:lpstr>ARP Spoofing</vt:lpstr>
      <vt:lpstr>Dynamic Host Configuration Protocol</vt:lpstr>
      <vt:lpstr>DHCP</vt:lpstr>
      <vt:lpstr>Internet Control Message Protocol</vt:lpstr>
      <vt:lpstr>Slide 43</vt:lpstr>
      <vt:lpstr>Slide 44</vt:lpstr>
      <vt:lpstr>Slide 45</vt:lpstr>
      <vt:lpstr>Internet layer Protocols</vt:lpstr>
      <vt:lpstr>Denial-of-Service (DoS) Attack</vt:lpstr>
      <vt:lpstr>Description of Smurfing Attack</vt:lpstr>
      <vt:lpstr>How to prevent being a “bounce site”</vt:lpstr>
      <vt:lpstr>IPv6</vt:lpstr>
      <vt:lpstr>Other IPv6 Features</vt:lpstr>
      <vt:lpstr>IPv6 Header Format</vt:lpstr>
      <vt:lpstr>Slide 53</vt:lpstr>
      <vt:lpstr>Slide 54</vt:lpstr>
      <vt:lpstr>Extension Headers</vt:lpstr>
      <vt:lpstr>Six Extension Headers</vt:lpstr>
      <vt:lpstr>IPv6 over IPv4 Tunneling</vt:lpstr>
      <vt:lpstr>Address Autoconfiguration (1)</vt:lpstr>
      <vt:lpstr>Security Issues in IP</vt:lpstr>
      <vt:lpstr>Goals of IPSec</vt:lpstr>
      <vt:lpstr>The IPSec Security Model</vt:lpstr>
      <vt:lpstr>IPSec Architecture</vt:lpstr>
      <vt:lpstr>IPSec Architecture</vt:lpstr>
      <vt:lpstr>IPv6 Security – IPsec mandated</vt:lpstr>
      <vt:lpstr>IPv6 Security – harder to scan networks</vt:lpstr>
      <vt:lpstr>IPv6 Security – harder to scan networks</vt:lpstr>
      <vt:lpstr>IPsec Components</vt:lpstr>
      <vt:lpstr>IPSec Modes of Operation</vt:lpstr>
      <vt:lpstr>Transport Mode</vt:lpstr>
      <vt:lpstr>Tunnel Mode</vt:lpstr>
      <vt:lpstr>IPSec</vt:lpstr>
      <vt:lpstr>Authentication Header (AH)</vt:lpstr>
      <vt:lpstr>AH Details</vt:lpstr>
      <vt:lpstr>AH Packet Details</vt:lpstr>
      <vt:lpstr>Encapsulating Security Payload (ESP)</vt:lpstr>
      <vt:lpstr>ESP Details</vt:lpstr>
      <vt:lpstr>Encapsulating Security Payload (ESP)</vt:lpstr>
      <vt:lpstr>Transport Mode AH</vt:lpstr>
      <vt:lpstr>Transport Mode ESP</vt:lpstr>
      <vt:lpstr>Tunnel Mode AH</vt:lpstr>
      <vt:lpstr>Tunnel Mode ESP</vt:lpstr>
      <vt:lpstr>Encryption before/after Authentication.</vt:lpstr>
      <vt:lpstr>IPsec Encapsulation Modes </vt:lpstr>
      <vt:lpstr>Internet Key Exchange (IKE)</vt:lpstr>
      <vt:lpstr>IPsec/IKE Acronyms Security Association (SA)</vt:lpstr>
      <vt:lpstr>Security Association (SA)</vt:lpstr>
      <vt:lpstr>IPsec/IKE Acronyms</vt:lpstr>
      <vt:lpstr>How They Fit Together</vt:lpstr>
      <vt:lpstr>SPD and SADB Example</vt:lpstr>
      <vt:lpstr>How It Works</vt:lpstr>
      <vt:lpstr>Prevention of Replay Attacks in AH</vt:lpstr>
      <vt:lpstr>Combining Security Associations</vt:lpstr>
      <vt:lpstr>Selection of Protocol Modes (Host-to-Host)</vt:lpstr>
      <vt:lpstr>Selection of Protocol Modes (Router-to-Router)</vt:lpstr>
      <vt:lpstr>Selection of Protocol Modes (Pass-through IPSec)</vt:lpstr>
      <vt:lpstr>Selection of Protocol Modes (Remote access)</vt:lpstr>
      <vt:lpstr>IPsec Drawbacks</vt:lpstr>
      <vt:lpstr>Internet Security Association and Key Management Protocol (ISAKMP)</vt:lpstr>
      <vt:lpstr>ISAKMP</vt:lpstr>
      <vt:lpstr>ISAKMP</vt:lpstr>
      <vt:lpstr>ISAKMP</vt:lpstr>
      <vt:lpstr>IPSec Overview.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MAYANK</cp:lastModifiedBy>
  <cp:revision>92</cp:revision>
  <dcterms:created xsi:type="dcterms:W3CDTF">2000-01-15T04:50:39Z</dcterms:created>
  <dcterms:modified xsi:type="dcterms:W3CDTF">2019-10-01T03:35:10Z</dcterms:modified>
</cp:coreProperties>
</file>