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424.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Override PartName="/ppt/tags/tag594.xml" ContentType="application/vnd.openxmlformats-officedocument.presentationml.tags+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tags/tag38.xml" ContentType="application/vnd.openxmlformats-officedocument.presentationml.tags+xml"/>
  <Override PartName="/ppt/tags/tag339.xml" ContentType="application/vnd.openxmlformats-officedocument.presentationml.tags+xml"/>
  <Override PartName="/ppt/tags/tag525.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slides/slide158.xml" ContentType="application/vnd.openxmlformats-officedocument.presentationml.slide+xml"/>
  <Override PartName="/ppt/tags/tag109.xml" ContentType="application/vnd.openxmlformats-officedocument.presentationml.tags+xml"/>
  <Override PartName="/ppt/tags/tag550.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134.xml" ContentType="application/vnd.openxmlformats-officedocument.presentationml.tags+xml"/>
  <Override PartName="/ppt/tags/tag320.xml" ContentType="application/vnd.openxmlformats-officedocument.presentationml.tags+xml"/>
  <Override PartName="/ppt/tags/tag465.xml" ContentType="application/vnd.openxmlformats-officedocument.presentationml.tags+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tags/tag5.xml" ContentType="application/vnd.openxmlformats-officedocument.presentationml.tags+xml"/>
  <Override PartName="/ppt/tags/tag79.xml" ContentType="application/vnd.openxmlformats-officedocument.presentationml.tags+xml"/>
  <Override PartName="/ppt/tags/tag490.xml" ContentType="application/vnd.openxmlformats-officedocument.presentationml.tags+xml"/>
  <Override PartName="/ppt/slides/slide91.xml" ContentType="application/vnd.openxmlformats-officedocument.presentationml.slide+xml"/>
  <Override PartName="/ppt/tags/tag235.xml" ContentType="application/vnd.openxmlformats-officedocument.presentationml.tags+xml"/>
  <Override PartName="/ppt/tags/tag421.xml" ContentType="application/vnd.openxmlformats-officedocument.presentationml.tags+xml"/>
  <Override PartName="/ppt/tags/tag566.xml" ContentType="application/vnd.openxmlformats-officedocument.presentationml.tags+xml"/>
  <Override PartName="/ppt/slides/slide22.xml" ContentType="application/vnd.openxmlformats-officedocument.presentationml.slide+xml"/>
  <Override PartName="/ppt/tags/tag260.xml" ContentType="application/vnd.openxmlformats-officedocument.presentationml.tags+xml"/>
  <Override PartName="/ppt/tags/tag591.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336.xml" ContentType="application/vnd.openxmlformats-officedocument.presentationml.tags+xml"/>
  <Override PartName="/ppt/tags/tag175.xml" ContentType="application/vnd.openxmlformats-officedocument.presentationml.tags+xml"/>
  <Override PartName="/ppt/tags/tag522.xml" ContentType="application/vnd.openxmlformats-officedocument.presentationml.tags+xml"/>
  <Override PartName="/ppt/slides/slide108.xml" ContentType="application/vnd.openxmlformats-officedocument.presentationml.slide+xml"/>
  <Override PartName="/ppt/slides/slide155.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50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tags/tag437.xml" ContentType="application/vnd.openxmlformats-officedocument.presentationml.tags+xml"/>
  <Override PartName="/ppt/tags/tag484.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slides/slide111.xml" ContentType="application/vnd.openxmlformats-officedocument.presentationml.slide+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440.xml" ContentType="application/vnd.openxmlformats-officedocument.presentationml.tags+xml"/>
  <Override PartName="/ppt/tags/tag538.xml" ContentType="application/vnd.openxmlformats-officedocument.presentationml.tags+xml"/>
  <Override PartName="/ppt/tags/tag585.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16.xml" ContentType="application/vnd.openxmlformats-officedocument.presentationml.tags+xml"/>
  <Override PartName="/ppt/tags/tag563.xml" ContentType="application/vnd.openxmlformats-officedocument.presentationml.tags+xml"/>
  <Override PartName="/ppt/slides/slide149.xml" ContentType="application/vnd.openxmlformats-officedocument.presentationml.slide+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541.xml" ContentType="application/vnd.openxmlformats-officedocument.presentationml.tags+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579.xml" ContentType="application/vnd.openxmlformats-officedocument.presentationml.tags+xml"/>
  <Override PartName="/ppt/slides/slide130.xml" ContentType="application/vnd.openxmlformats-officedocument.presentationml.slide+xml"/>
  <Override PartName="/ppt/tags/tag226.xml" ContentType="application/vnd.openxmlformats-officedocument.presentationml.tags+xml"/>
  <Override PartName="/ppt/tags/tag273.xml" ContentType="application/vnd.openxmlformats-officedocument.presentationml.tags+xml"/>
  <Override PartName="/ppt/slides/slide35.xml" ContentType="application/vnd.openxmlformats-officedocument.presentationml.slide+xml"/>
  <Override PartName="/ppt/slides/slide82.xml" ContentType="application/vnd.openxmlformats-officedocument.presentationml.slide+xml"/>
  <Override PartName="/ppt/tags/tag412.xml" ContentType="application/vnd.openxmlformats-officedocument.presentationml.tags+xml"/>
  <Override PartName="/ppt/tags/tag557.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notesSlides/notesSlide26.xml" ContentType="application/vnd.openxmlformats-officedocument.presentationml.notesSlide+xml"/>
  <Override PartName="/ppt/tags/tag251.xml" ContentType="application/vnd.openxmlformats-officedocument.presentationml.tags+xml"/>
  <Override PartName="/ppt/tags/tag349.xml" ContentType="application/vnd.openxmlformats-officedocument.presentationml.tags+xml"/>
  <Override PartName="/ppt/tags/tag396.xml" ContentType="application/vnd.openxmlformats-officedocument.presentationml.tags+xml"/>
  <Override PartName="/ppt/tags/tag535.xml" ContentType="application/vnd.openxmlformats-officedocument.presentationml.tags+xml"/>
  <Override PartName="/ppt/tags/tag582.xml" ContentType="application/vnd.openxmlformats-officedocument.presentationml.tags+xml"/>
  <Override PartName="/ppt/slides/slide168.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560.xml" ContentType="application/vnd.openxmlformats-officedocument.presentationml.tags+xml"/>
  <Override PartName="/ppt/slides/slide98.xml" ContentType="application/vnd.openxmlformats-officedocument.presentationml.slide+xml"/>
  <Override PartName="/ppt/slides/slide146.xml" ContentType="application/vnd.openxmlformats-officedocument.presentationml.slide+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slides/slide124.xml" ContentType="application/vnd.openxmlformats-officedocument.presentationml.slide+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ags/tag529.xml" ContentType="application/vnd.openxmlformats-officedocument.presentationml.tags+xml"/>
  <Override PartName="/ppt/tags/tag576.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507.xml" ContentType="application/vnd.openxmlformats-officedocument.presentationml.tags+xml"/>
  <Override PartName="/ppt/tags/tag554.xml" ContentType="application/vnd.openxmlformats-officedocument.presentationml.tags+xml"/>
  <Override PartName="/ppt/slides/slide10.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532.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ags/tag469.xml" ContentType="application/vnd.openxmlformats-officedocument.presentationml.tags+xml"/>
  <Override PartName="/ppt/slides/slide118.xml" ContentType="application/vnd.openxmlformats-officedocument.presentationml.slide+xml"/>
  <Override PartName="/ppt/slides/slide165.xml" ContentType="application/vnd.openxmlformats-officedocument.presentationml.slide+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slides/slide143.xml" ContentType="application/vnd.openxmlformats-officedocument.presentationml.slide+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494.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Default Extension="bin" ContentType="application/vnd.openxmlformats-officedocument.oleObject"/>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tags/tag217.xml" ContentType="application/vnd.openxmlformats-officedocument.presentationml.tags+xml"/>
  <Override PartName="/ppt/tags/tag264.xml" ContentType="application/vnd.openxmlformats-officedocument.presentationml.tags+xml"/>
  <Override PartName="/ppt/tags/tag548.xml" ContentType="application/vnd.openxmlformats-officedocument.presentationml.tags+xml"/>
  <Override PartName="/ppt/tags/tag59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tags/tag526.xml" ContentType="application/vnd.openxmlformats-officedocument.presentationml.tags+xml"/>
  <Override PartName="/ppt/tags/tag573.xml" ContentType="application/vnd.openxmlformats-officedocument.presentationml.tags+xml"/>
  <Override PartName="/ppt/slides/slide159.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04.xml" ContentType="application/vnd.openxmlformats-officedocument.presentationml.tags+xml"/>
  <Override PartName="/ppt/tags/tag551.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157.xml" ContentType="application/vnd.openxmlformats-officedocument.presentationml.tags+xml"/>
  <Override PartName="/ppt/tags/tag343.xml" ContentType="application/vnd.openxmlformats-officedocument.presentationml.tags+xml"/>
  <Override PartName="/ppt/tags/tag390.xml" ContentType="application/vnd.openxmlformats-officedocument.presentationml.tags+xml"/>
  <Override PartName="/ppt/tags/tag488.xml" ContentType="application/vnd.openxmlformats-officedocument.presentationml.tags+xml"/>
  <Override PartName="/ppt/slides/slide89.xml" ContentType="application/vnd.openxmlformats-officedocument.presentationml.slide+xml"/>
  <Override PartName="/ppt/slides/slide137.xml" ContentType="application/vnd.openxmlformats-officedocument.presentationml.slide+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slides/slide115.xml" ContentType="application/vnd.openxmlformats-officedocument.presentationml.slide+xml"/>
  <Override PartName="/ppt/slides/slide162.xml" ContentType="application/vnd.openxmlformats-officedocument.presentationml.slide+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tags/tag605.xml" ContentType="application/vnd.openxmlformats-officedocument.presentationml.tags+xml"/>
  <Override PartName="/ppt/slides/slide67.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tags/tag589.xml" ContentType="application/vnd.openxmlformats-officedocument.presentationml.tags+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ags/tag236.xml" ContentType="application/vnd.openxmlformats-officedocument.presentationml.tags+xml"/>
  <Override PartName="/ppt/tags/tag283.xml" ContentType="application/vnd.openxmlformats-officedocument.presentationml.tags+xml"/>
  <Override PartName="/ppt/tags/tag567.xml" ContentType="application/vnd.openxmlformats-officedocument.presentationml.tags+xml"/>
  <Override PartName="/ppt/tags/tag58.xml" ContentType="application/vnd.openxmlformats-officedocument.presentationml.tags+xml"/>
  <Override PartName="/ppt/tags/tag359.xml" ContentType="application/vnd.openxmlformats-officedocument.presentationml.tags+xml"/>
  <Override PartName="/ppt/tags/tag422.xml" ContentType="application/vnd.openxmlformats-officedocument.presentationml.tags+xml"/>
  <Override PartName="/ppt/notesSlides/notesSlide36.xml" ContentType="application/vnd.openxmlformats-officedocument.presentationml.notesSlide+xml"/>
  <Override PartName="/ppt/slides/slide23.xml" ContentType="application/vnd.openxmlformats-officedocument.presentationml.slide+xml"/>
  <Override PartName="/ppt/slides/slide70.xml" ContentType="application/vnd.openxmlformats-officedocument.presentationml.slide+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592.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83.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523.xml" ContentType="application/vnd.openxmlformats-officedocument.presentationml.tags+xml"/>
  <Override PartName="/ppt/tags/tag570.xml" ContentType="application/vnd.openxmlformats-officedocument.presentationml.tag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62.xml" ContentType="application/vnd.openxmlformats-officedocument.presentationml.tags+xml"/>
  <Override PartName="/ppt/slides/slide109.xml" ContentType="application/vnd.openxmlformats-officedocument.presentationml.slide+xml"/>
  <Override PartName="/ppt/slides/slide156.xml" ContentType="application/vnd.openxmlformats-officedocument.presentationml.slide+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38.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slides/slide134.xml" ContentType="application/vnd.openxmlformats-officedocument.presentationml.slide+xml"/>
  <Override PartName="/ppt/notesSlides/notesSlide5.xml" ContentType="application/vnd.openxmlformats-officedocument.presentationml.notesSlide+xml"/>
  <Override PartName="/ppt/tags/tag277.xml" ContentType="application/vnd.openxmlformats-officedocument.presentationml.tags+xml"/>
  <Override PartName="/ppt/tags/tag340.xml" ContentType="application/vnd.openxmlformats-officedocument.presentationml.tags+xml"/>
  <Override PartName="/ppt/slides/slide39.xml" ContentType="application/vnd.openxmlformats-officedocument.presentationml.slide+xml"/>
  <Override PartName="/ppt/slides/slide86.xml" ContentType="application/vnd.openxmlformats-officedocument.presentationml.slide+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17.xml" ContentType="application/vnd.openxmlformats-officedocument.presentationml.slide+xml"/>
  <Override PartName="/ppt/slides/slide64.xml" ContentType="application/vnd.openxmlformats-officedocument.presentationml.slide+xml"/>
  <Override PartName="/ppt/slides/slide112.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slides/slide42.xml" ContentType="application/vnd.openxmlformats-officedocument.presentationml.slide+xml"/>
  <Override PartName="/ppt/tags/tag517.xml" ContentType="application/vnd.openxmlformats-officedocument.presentationml.tags+xml"/>
  <Override PartName="/ppt/tags/tag564.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slides/slide128.xml" ContentType="application/vnd.openxmlformats-officedocument.presentationml.slide+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slides/slide8.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tags/tag482.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558.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gs/tag536.xml" ContentType="application/vnd.openxmlformats-officedocument.presentationml.tags+xml"/>
  <Override PartName="/ppt/tags/tag583.xml" ContentType="application/vnd.openxmlformats-officedocument.presentationml.tags+xml"/>
  <Override PartName="/ppt/slides/slide169.xml" ContentType="application/vnd.openxmlformats-officedocument.presentationml.sl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tags/tag561.xml" ContentType="application/vnd.openxmlformats-officedocument.presentationml.tags+xml"/>
  <Override PartName="/ppt/slides/slide147.xml" ContentType="application/vnd.openxmlformats-officedocument.presentationml.slide+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notesSlides/notesSlide30.xml" ContentType="application/vnd.openxmlformats-officedocument.presentationml.notesSlide+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slides/slide77.xml" ContentType="application/vnd.openxmlformats-officedocument.presentationml.slide+xml"/>
  <Override PartName="/ppt/slides/slide125.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tags/tag599.xml" ContentType="application/vnd.openxmlformats-officedocument.presentationml.tags+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tags/tag508.xml" ContentType="application/vnd.openxmlformats-officedocument.presentationml.tags+xml"/>
  <Override PartName="/ppt/tags/tag555.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580.xml" ContentType="application/vnd.openxmlformats-officedocument.presentationml.tags+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slides/slide122.xml" ContentType="application/vnd.openxmlformats-officedocument.presentationml.slide+xml"/>
  <Override PartName="/ppt/tags/tag426.xml" ContentType="application/vnd.openxmlformats-officedocument.presentationml.tags+xml"/>
  <Override PartName="/ppt/tags/tag473.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tags/tag596.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slides/slide141.xml" ContentType="application/vnd.openxmlformats-officedocument.presentationml.slide+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546.xml" ContentType="application/vnd.openxmlformats-officedocument.presentationml.tags+xml"/>
  <Override PartName="/ppt/tags/tag593.xml" ContentType="application/vnd.openxmlformats-officedocument.presentationml.tags+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slides/slide157.xml" ContentType="application/vnd.openxmlformats-officedocument.presentationml.slide+xml"/>
  <Default Extension="tiff" ContentType="image/tiff"/>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502.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slides/slide87.xml" ContentType="application/vnd.openxmlformats-officedocument.presentationml.slide+xml"/>
  <Override PartName="/ppt/slides/slide135.xml" ContentType="application/vnd.openxmlformats-officedocument.presentationml.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slides/slide113.xml" ContentType="application/vnd.openxmlformats-officedocument.presentationml.slide+xml"/>
  <Override PartName="/ppt/slides/slide160.xml" ContentType="application/vnd.openxmlformats-officedocument.presentationml.slide+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tags/tag603.xml" ContentType="application/vnd.openxmlformats-officedocument.presentationml.tags+xml"/>
  <Override PartName="/ppt/slides/slide18.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18.xml" ContentType="application/vnd.openxmlformats-officedocument.presentationml.tags+xml"/>
  <Override PartName="/ppt/tags/tag565.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notesSlides/notesSlide34.xml" ContentType="application/vnd.openxmlformats-officedocument.presentationml.notesSlide+xml"/>
  <Override PartName="/ppt/slides/slide21.xml" ContentType="application/vnd.openxmlformats-officedocument.presentationml.slide+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slides/slide129.xml" ContentType="application/vnd.openxmlformats-officedocument.presentationml.slide+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slides/slide132.xml" ContentType="application/vnd.openxmlformats-officedocument.presentationml.slide+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slides/slide37.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Override PartName="/ppt/slides/slide148.xml" ContentType="application/vnd.openxmlformats-officedocument.presentationml.slide+xml"/>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notesSlides/notesSlide31.xml" ContentType="application/vnd.openxmlformats-officedocument.presentationml.notesSlide+xml"/>
  <Default Extension="vml" ContentType="application/vnd.openxmlformats-officedocument.vmlDrawing"/>
  <Override PartName="/ppt/slides/slide126.xml" ContentType="application/vnd.openxmlformats-officedocument.presentationml.slide+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slides/slide78.xml" ContentType="application/vnd.openxmlformats-officedocument.presentationml.slide+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notesSlides/notesSlide25.xml" ContentType="application/vnd.openxmlformats-officedocument.presentationml.notesSlide+xml"/>
  <Override PartName="/ppt/tags/tag250.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tags/tag534.xml" ContentType="application/vnd.openxmlformats-officedocument.presentationml.tags+xml"/>
  <Override PartName="/ppt/tags/tag581.xml" ContentType="application/vnd.openxmlformats-officedocument.presentationml.tags+xml"/>
  <Override PartName="/ppt/slides/slide167.xml" ContentType="application/vnd.openxmlformats-officedocument.presentationml.slide+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slides/slide145.xml" ContentType="application/vnd.openxmlformats-officedocument.presentationml.slide+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slides/slide97.xml" ContentType="application/vnd.openxmlformats-officedocument.presentationml.slide+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slides/slide28.xml" ContentType="application/vnd.openxmlformats-officedocument.presentationml.slide+xml"/>
  <Override PartName="/ppt/slides/slide75.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tags/tag219.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slides/slide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121.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slides/slide53.xml" ContentType="application/vnd.openxmlformats-officedocument.presentationml.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06.xml" ContentType="application/vnd.openxmlformats-officedocument.presentationml.tags+xml"/>
  <Override PartName="/ppt/tags/tag553.xml" ContentType="application/vnd.openxmlformats-officedocument.presentationml.tags+xml"/>
  <Override PartName="/ppt/notesSlides/notesSlide22.xml" ContentType="application/vnd.openxmlformats-officedocument.presentationml.notesSlide+xml"/>
  <Override PartName="/ppt/tags/tag159.xml" ContentType="application/vnd.openxmlformats-officedocument.presentationml.tags+xml"/>
  <Override PartName="/ppt/tags/tag345.xml" ContentType="application/vnd.openxmlformats-officedocument.presentationml.tags+xml"/>
  <Override PartName="/ppt/tags/tag392.xml" ContentType="application/vnd.openxmlformats-officedocument.presentationml.tags+xml"/>
  <Override PartName="/ppt/slides/slide139.xml" ContentType="application/vnd.openxmlformats-officedocument.presentationml.slide+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slides/slide117.xml" ContentType="application/vnd.openxmlformats-officedocument.presentationml.slide+xml"/>
  <Override PartName="/ppt/slides/slide164.xml" ContentType="application/vnd.openxmlformats-officedocument.presentationml.slide+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tags/tag607.xml" ContentType="application/vnd.openxmlformats-officedocument.presentationml.tags+xml"/>
  <Override PartName="/ppt/slides/slide69.xml" ContentType="application/vnd.openxmlformats-officedocument.presentationml.slide+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slides/slide47.xml" ContentType="application/vnd.openxmlformats-officedocument.presentationml.slide+xml"/>
  <Override PartName="/ppt/tags/tag140.xml" ContentType="application/vnd.openxmlformats-officedocument.presentationml.tags+xml"/>
  <Override PartName="/ppt/tags/tag285.xml" ContentType="application/vnd.openxmlformats-officedocument.presentationml.tags+xml"/>
  <Override PartName="/ppt/slides/slide120.xml" ContentType="application/vnd.openxmlformats-officedocument.presentationml.slide+xml"/>
  <Override PartName="/ppt/tags/tag471.xml" ContentType="application/vnd.openxmlformats-officedocument.presentationml.tags+xml"/>
  <Override PartName="/ppt/notesSlides/notesSlide38.xml" ContentType="application/vnd.openxmlformats-officedocument.presentationml.notesSlide+xml"/>
  <Override PartName="/ppt/slides/slide72.xml" ContentType="application/vnd.openxmlformats-officedocument.presentationml.slide+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tags/tag16.xml" ContentType="application/vnd.openxmlformats-officedocument.presentationml.tags+xml"/>
  <Override PartName="/ppt/tags/tag317.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slides/slide136.xml" ContentType="application/vnd.openxmlformats-officedocument.presentationml.slide+xml"/>
  <Override PartName="/ppt/tags/tag41.xml" ContentType="application/vnd.openxmlformats-officedocument.presentationml.tags+xml"/>
  <Override PartName="/ppt/tags/tag342.xml" ContentType="application/vnd.openxmlformats-officedocument.presentationml.tags+xml"/>
  <Override PartName="/ppt/slides/slide88.xml" ContentType="application/vnd.openxmlformats-officedocument.presentationml.slide+xml"/>
  <Override PartName="/ppt/tags/tag181.xml" ContentType="application/vnd.openxmlformats-officedocument.presentationml.tags+xml"/>
  <Override PartName="/ppt/tags/tag418.xml" ContentType="application/vnd.openxmlformats-officedocument.presentationml.tags+xml"/>
  <Override PartName="/ppt/slides/slide19.xml" ContentType="application/vnd.openxmlformats-officedocument.presentationml.slide+xml"/>
  <Override PartName="/ppt/slides/slide161.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heme/theme2.xml" ContentType="application/vnd.openxmlformats-officedocument.theme+xml"/>
  <Override PartName="/ppt/tags/tag443.xml" ContentType="application/vnd.openxmlformats-officedocument.presentationml.tags+xml"/>
  <Override PartName="/ppt/slides/slide44.xml" ContentType="application/vnd.openxmlformats-officedocument.presentationml.slide+xml"/>
  <Default Extension="emf" ContentType="image/x-emf"/>
  <Override PartName="/ppt/tags/tag282.xml" ContentType="application/vnd.openxmlformats-officedocument.presentationml.tags+xml"/>
  <Override PartName="/ppt/tags/tag519.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358.xml" ContentType="application/vnd.openxmlformats-officedocument.presentationml.tags+xml"/>
  <Override PartName="/ppt/tags/tag544.xml" ContentType="application/vnd.openxmlformats-officedocument.presentationml.tags+xml"/>
  <Override PartName="/ppt/notesSlides/notesSlide35.xml" ContentType="application/vnd.openxmlformats-officedocument.presentationml.notesSlide+xml"/>
  <Override PartName="/ppt/tags/tag82.xml" ContentType="application/vnd.openxmlformats-officedocument.presentationml.tags+xml"/>
  <Override PartName="/ppt/tags/tag197.xml" ContentType="application/vnd.openxmlformats-officedocument.presentationml.tags+xml"/>
  <Override PartName="/ppt/tags/tag383.xml" ContentType="application/vnd.openxmlformats-officedocument.presentationml.tags+xml"/>
  <Override PartName="/ppt/tags/tag128.xml" ContentType="application/vnd.openxmlformats-officedocument.presentationml.tags+xml"/>
  <Override PartName="/ppt/tags/tag45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sldIdLst>
    <p:sldId id="256" r:id="rId2"/>
    <p:sldId id="284" r:id="rId3"/>
    <p:sldId id="288" r:id="rId4"/>
    <p:sldId id="289" r:id="rId5"/>
    <p:sldId id="290" r:id="rId6"/>
    <p:sldId id="291" r:id="rId7"/>
    <p:sldId id="292" r:id="rId8"/>
    <p:sldId id="293" r:id="rId9"/>
    <p:sldId id="294" r:id="rId10"/>
    <p:sldId id="295" r:id="rId11"/>
    <p:sldId id="298" r:id="rId12"/>
    <p:sldId id="299" r:id="rId13"/>
    <p:sldId id="300" r:id="rId14"/>
    <p:sldId id="285" r:id="rId15"/>
    <p:sldId id="516" r:id="rId16"/>
    <p:sldId id="517" r:id="rId17"/>
    <p:sldId id="386" r:id="rId18"/>
    <p:sldId id="282" r:id="rId19"/>
    <p:sldId id="283" r:id="rId20"/>
    <p:sldId id="308" r:id="rId21"/>
    <p:sldId id="309" r:id="rId22"/>
    <p:sldId id="310" r:id="rId23"/>
    <p:sldId id="258" r:id="rId24"/>
    <p:sldId id="259" r:id="rId25"/>
    <p:sldId id="387" r:id="rId26"/>
    <p:sldId id="469" r:id="rId27"/>
    <p:sldId id="470" r:id="rId28"/>
    <p:sldId id="471" r:id="rId29"/>
    <p:sldId id="472" r:id="rId30"/>
    <p:sldId id="473" r:id="rId31"/>
    <p:sldId id="474" r:id="rId32"/>
    <p:sldId id="475" r:id="rId33"/>
    <p:sldId id="476" r:id="rId34"/>
    <p:sldId id="477" r:id="rId35"/>
    <p:sldId id="478" r:id="rId36"/>
    <p:sldId id="318" r:id="rId37"/>
    <p:sldId id="262" r:id="rId38"/>
    <p:sldId id="319" r:id="rId39"/>
    <p:sldId id="263" r:id="rId40"/>
    <p:sldId id="407" r:id="rId41"/>
    <p:sldId id="268" r:id="rId42"/>
    <p:sldId id="311" r:id="rId43"/>
    <p:sldId id="481" r:id="rId44"/>
    <p:sldId id="482" r:id="rId45"/>
    <p:sldId id="479" r:id="rId46"/>
    <p:sldId id="281" r:id="rId47"/>
    <p:sldId id="312" r:id="rId48"/>
    <p:sldId id="405" r:id="rId49"/>
    <p:sldId id="406" r:id="rId50"/>
    <p:sldId id="272" r:id="rId51"/>
    <p:sldId id="274" r:id="rId52"/>
    <p:sldId id="275" r:id="rId53"/>
    <p:sldId id="276" r:id="rId54"/>
    <p:sldId id="399" r:id="rId55"/>
    <p:sldId id="397" r:id="rId56"/>
    <p:sldId id="398" r:id="rId57"/>
    <p:sldId id="388" r:id="rId58"/>
    <p:sldId id="389" r:id="rId59"/>
    <p:sldId id="404" r:id="rId60"/>
    <p:sldId id="390" r:id="rId61"/>
    <p:sldId id="391" r:id="rId62"/>
    <p:sldId id="392" r:id="rId63"/>
    <p:sldId id="393" r:id="rId64"/>
    <p:sldId id="394" r:id="rId65"/>
    <p:sldId id="277" r:id="rId66"/>
    <p:sldId id="401" r:id="rId67"/>
    <p:sldId id="402" r:id="rId68"/>
    <p:sldId id="518" r:id="rId69"/>
    <p:sldId id="403" r:id="rId70"/>
    <p:sldId id="491" r:id="rId71"/>
    <p:sldId id="492" r:id="rId72"/>
    <p:sldId id="493" r:id="rId73"/>
    <p:sldId id="494" r:id="rId74"/>
    <p:sldId id="496" r:id="rId75"/>
    <p:sldId id="497" r:id="rId76"/>
    <p:sldId id="498" r:id="rId77"/>
    <p:sldId id="499" r:id="rId78"/>
    <p:sldId id="500" r:id="rId79"/>
    <p:sldId id="501" r:id="rId80"/>
    <p:sldId id="503" r:id="rId81"/>
    <p:sldId id="504" r:id="rId82"/>
    <p:sldId id="505" r:id="rId83"/>
    <p:sldId id="507" r:id="rId84"/>
    <p:sldId id="508" r:id="rId85"/>
    <p:sldId id="509" r:id="rId86"/>
    <p:sldId id="510" r:id="rId87"/>
    <p:sldId id="511" r:id="rId88"/>
    <p:sldId id="512" r:id="rId89"/>
    <p:sldId id="278" r:id="rId90"/>
    <p:sldId id="279" r:id="rId91"/>
    <p:sldId id="396" r:id="rId92"/>
    <p:sldId id="363" r:id="rId93"/>
    <p:sldId id="364" r:id="rId94"/>
    <p:sldId id="376" r:id="rId95"/>
    <p:sldId id="408" r:id="rId96"/>
    <p:sldId id="377" r:id="rId97"/>
    <p:sldId id="378" r:id="rId98"/>
    <p:sldId id="379" r:id="rId99"/>
    <p:sldId id="380" r:id="rId100"/>
    <p:sldId id="513" r:id="rId101"/>
    <p:sldId id="514" r:id="rId102"/>
    <p:sldId id="515" r:id="rId103"/>
    <p:sldId id="409" r:id="rId104"/>
    <p:sldId id="411" r:id="rId105"/>
    <p:sldId id="410" r:id="rId106"/>
    <p:sldId id="412" r:id="rId107"/>
    <p:sldId id="385" r:id="rId108"/>
    <p:sldId id="313" r:id="rId109"/>
    <p:sldId id="314" r:id="rId110"/>
    <p:sldId id="315" r:id="rId111"/>
    <p:sldId id="316" r:id="rId112"/>
    <p:sldId id="519" r:id="rId113"/>
    <p:sldId id="520" r:id="rId114"/>
    <p:sldId id="414" r:id="rId115"/>
    <p:sldId id="415" r:id="rId116"/>
    <p:sldId id="416" r:id="rId117"/>
    <p:sldId id="417" r:id="rId118"/>
    <p:sldId id="418" r:id="rId119"/>
    <p:sldId id="419" r:id="rId120"/>
    <p:sldId id="420" r:id="rId121"/>
    <p:sldId id="432" r:id="rId122"/>
    <p:sldId id="421" r:id="rId123"/>
    <p:sldId id="422" r:id="rId124"/>
    <p:sldId id="433" r:id="rId125"/>
    <p:sldId id="431" r:id="rId126"/>
    <p:sldId id="423" r:id="rId127"/>
    <p:sldId id="424" r:id="rId128"/>
    <p:sldId id="425" r:id="rId129"/>
    <p:sldId id="426" r:id="rId130"/>
    <p:sldId id="434" r:id="rId131"/>
    <p:sldId id="435" r:id="rId132"/>
    <p:sldId id="427" r:id="rId133"/>
    <p:sldId id="428" r:id="rId134"/>
    <p:sldId id="429" r:id="rId135"/>
    <p:sldId id="430" r:id="rId136"/>
    <p:sldId id="436" r:id="rId137"/>
    <p:sldId id="437" r:id="rId138"/>
    <p:sldId id="438" r:id="rId139"/>
    <p:sldId id="439" r:id="rId140"/>
    <p:sldId id="440" r:id="rId141"/>
    <p:sldId id="441" r:id="rId142"/>
    <p:sldId id="442" r:id="rId143"/>
    <p:sldId id="443" r:id="rId144"/>
    <p:sldId id="444" r:id="rId145"/>
    <p:sldId id="445" r:id="rId146"/>
    <p:sldId id="446" r:id="rId147"/>
    <p:sldId id="447" r:id="rId148"/>
    <p:sldId id="448" r:id="rId149"/>
    <p:sldId id="449" r:id="rId150"/>
    <p:sldId id="465" r:id="rId151"/>
    <p:sldId id="461" r:id="rId152"/>
    <p:sldId id="483" r:id="rId153"/>
    <p:sldId id="462" r:id="rId154"/>
    <p:sldId id="463" r:id="rId155"/>
    <p:sldId id="464" r:id="rId156"/>
    <p:sldId id="450" r:id="rId157"/>
    <p:sldId id="451" r:id="rId158"/>
    <p:sldId id="452" r:id="rId159"/>
    <p:sldId id="488" r:id="rId160"/>
    <p:sldId id="489" r:id="rId161"/>
    <p:sldId id="490" r:id="rId162"/>
    <p:sldId id="453" r:id="rId163"/>
    <p:sldId id="454" r:id="rId164"/>
    <p:sldId id="455" r:id="rId165"/>
    <p:sldId id="456" r:id="rId166"/>
    <p:sldId id="457" r:id="rId167"/>
    <p:sldId id="484" r:id="rId168"/>
    <p:sldId id="485" r:id="rId169"/>
    <p:sldId id="486" r:id="rId170"/>
    <p:sldId id="487"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3" autoAdjust="0"/>
  </p:normalViewPr>
  <p:slideViewPr>
    <p:cSldViewPr>
      <p:cViewPr varScale="1">
        <p:scale>
          <a:sx n="80" d="100"/>
          <a:sy n="80" d="100"/>
        </p:scale>
        <p:origin x="-1435"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53CB97-B8B6-42F6-AC1D-B354D8E972C0}" type="datetimeFigureOut">
              <a:rPr lang="en-US" smtClean="0"/>
              <a:pPr/>
              <a:t>10/15/2019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3EE63-05B1-402C-98B6-CCEFD56499C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3</a:t>
            </a:fld>
            <a:endParaRPr lang="en-US"/>
          </a:p>
        </p:txBody>
      </p:sp>
    </p:spTree>
    <p:extLst>
      <p:ext uri="{BB962C8B-B14F-4D97-AF65-F5344CB8AC3E}">
        <p14:creationId xmlns="" xmlns:p14="http://schemas.microsoft.com/office/powerpoint/2010/main" val="361494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12</a:t>
            </a:fld>
            <a:endParaRPr lang="en-US"/>
          </a:p>
        </p:txBody>
      </p:sp>
    </p:spTree>
    <p:extLst>
      <p:ext uri="{BB962C8B-B14F-4D97-AF65-F5344CB8AC3E}">
        <p14:creationId xmlns="" xmlns:p14="http://schemas.microsoft.com/office/powerpoint/2010/main" val="418864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D40E4-3826-4FD2-8E65-D2E8BF3321AA}" type="slidenum">
              <a:rPr lang="en-US"/>
              <a:pPr/>
              <a:t>13</a:t>
            </a:fld>
            <a:endParaRPr lang="en-US"/>
          </a:p>
        </p:txBody>
      </p:sp>
      <p:sp>
        <p:nvSpPr>
          <p:cNvPr id="843778" name="Rectangle 2"/>
          <p:cNvSpPr>
            <a:spLocks noGrp="1" noRot="1" noChangeAspect="1" noChangeArrowheads="1" noTextEdit="1"/>
          </p:cNvSpPr>
          <p:nvPr>
            <p:ph type="sldImg"/>
          </p:nvPr>
        </p:nvSpPr>
        <p:spPr>
          <a:xfrm>
            <a:off x="1152525" y="692150"/>
            <a:ext cx="4554538" cy="3416300"/>
          </a:xfrm>
          <a:ln/>
        </p:spPr>
      </p:sp>
      <p:sp>
        <p:nvSpPr>
          <p:cNvPr id="843779" name="Rectangle 3"/>
          <p:cNvSpPr>
            <a:spLocks noGrp="1" noChangeArrowheads="1"/>
          </p:cNvSpPr>
          <p:nvPr>
            <p:ph type="body" idx="1"/>
          </p:nvPr>
        </p:nvSpPr>
        <p:spPr>
          <a:xfrm>
            <a:off x="914400" y="4343400"/>
            <a:ext cx="5029200" cy="4114800"/>
          </a:xfrm>
        </p:spPr>
        <p:txBody>
          <a:bodyPr lIns="91438" tIns="45719" rIns="91438" bIns="45719"/>
          <a:lstStyle/>
          <a:p>
            <a:endParaRPr lang="en-US"/>
          </a:p>
        </p:txBody>
      </p:sp>
    </p:spTree>
    <p:extLst>
      <p:ext uri="{BB962C8B-B14F-4D97-AF65-F5344CB8AC3E}">
        <p14:creationId xmlns="" xmlns:p14="http://schemas.microsoft.com/office/powerpoint/2010/main" val="44888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 xmlns:p14="http://schemas.microsoft.com/office/powerpoint/2010/main" val="3634672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F98A398-6149-49CD-9034-11750A0DD7EF}" type="slidenum">
              <a:rPr lang="en-US"/>
              <a:pPr/>
              <a:t>36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6051" y="4343085"/>
            <a:ext cx="5025899" cy="4115747"/>
          </a:xfrm>
          <a:noFill/>
          <a:ln/>
        </p:spPr>
        <p:txBody>
          <a:bodyPr lIns="89904" tIns="44951" rIns="89904" bIns="44951"/>
          <a:lstStyle/>
          <a:p>
            <a:r>
              <a:rPr lang="en-US" smtClean="0"/>
              <a:t>Find an attack graph</a:t>
            </a:r>
          </a:p>
          <a:p>
            <a:r>
              <a:rPr lang="en-US" smtClean="0"/>
              <a:t>Routers record packet forwarding events.</a:t>
            </a:r>
          </a:p>
          <a:p>
            <a:r>
              <a:rPr lang="en-US" smtClean="0"/>
              <a:t>Victim walks the network in reverse order querying routers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59B6FCB-818E-4F4D-8A18-58BCC3610578}" type="slidenum">
              <a:rPr lang="en-US"/>
              <a:pPr/>
              <a:t>38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6051" y="4343085"/>
            <a:ext cx="5025899" cy="4115747"/>
          </a:xfrm>
          <a:noFill/>
          <a:ln/>
        </p:spPr>
        <p:txBody>
          <a:bodyPr lIns="89904" tIns="44951" rIns="89904" bIns="44951"/>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199FE0E-21B9-4FF9-AB9C-CFC151D73A58}" type="slidenum">
              <a:rPr lang="en-US" smtClean="0">
                <a:ea typeface="ヒラギノ角ゴ Pro W3" charset="0"/>
                <a:cs typeface="ヒラギノ角ゴ Pro W3" charset="0"/>
              </a:rPr>
              <a:pPr/>
              <a:t>41</a:t>
            </a:fld>
            <a:endParaRPr lang="en-US" smtClean="0">
              <a:ea typeface="ヒラギノ角ゴ Pro W3" charset="0"/>
              <a:cs typeface="ヒラギノ角ゴ Pro W3" charset="0"/>
            </a:endParaRPr>
          </a:p>
        </p:txBody>
      </p:sp>
      <p:sp>
        <p:nvSpPr>
          <p:cNvPr id="54275" name="Rectangle 1"/>
          <p:cNvSpPr>
            <a:spLocks noGrp="1" noRot="1" noChangeAspect="1" noChangeArrowheads="1" noTextEdit="1"/>
          </p:cNvSpPr>
          <p:nvPr>
            <p:ph type="sldImg"/>
          </p:nvPr>
        </p:nvSpPr>
        <p:spPr>
          <a:solidFill>
            <a:srgbClr val="FFFFFF"/>
          </a:solidFill>
          <a:ln/>
        </p:spPr>
      </p:sp>
      <p:sp>
        <p:nvSpPr>
          <p:cNvPr id="54276" name="Rectangle 2"/>
          <p:cNvSpPr>
            <a:spLocks noGrp="1" noChangeArrowheads="1"/>
          </p:cNvSpPr>
          <p:nvPr>
            <p:ph type="body" idx="1"/>
          </p:nvPr>
        </p:nvSpPr>
        <p:spPr>
          <a:noFill/>
          <a:ln/>
        </p:spPr>
        <p:txBody>
          <a:bodyPr/>
          <a:lstStyle/>
          <a:p>
            <a:pPr marL="39688" eaLnBrk="1" hangingPunct="1">
              <a:spcBef>
                <a:spcPts val="450"/>
              </a:spcBef>
            </a:pPr>
            <a:endParaRPr lang="en-US" sz="1300" dirty="0" smtClean="0">
              <a:solidFill>
                <a:srgbClr val="000000"/>
              </a:solidFill>
              <a:cs typeface="Arial" charset="0"/>
              <a:sym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95F2F7E-527E-45D2-91C8-916BA5E1CBBA}" type="slidenum">
              <a:rPr lang="en-US" smtClean="0">
                <a:ea typeface="ヒラギノ角ゴ Pro W3" charset="0"/>
                <a:cs typeface="ヒラギノ角ゴ Pro W3" charset="0"/>
              </a:rPr>
              <a:pPr/>
              <a:t>43</a:t>
            </a:fld>
            <a:endParaRPr lang="en-US" smtClean="0">
              <a:ea typeface="ヒラギノ角ゴ Pro W3" charset="0"/>
              <a:cs typeface="ヒラギノ角ゴ Pro W3" charset="0"/>
            </a:endParaRPr>
          </a:p>
        </p:txBody>
      </p:sp>
      <p:sp>
        <p:nvSpPr>
          <p:cNvPr id="57347" name="Rectangle 1"/>
          <p:cNvSpPr>
            <a:spLocks noGrp="1" noRot="1" noChangeAspect="1" noChangeArrowheads="1" noTextEdit="1"/>
          </p:cNvSpPr>
          <p:nvPr>
            <p:ph type="sldImg"/>
          </p:nvPr>
        </p:nvSpPr>
        <p:spPr>
          <a:solidFill>
            <a:srgbClr val="FFFFFF"/>
          </a:solidFill>
          <a:ln/>
        </p:spPr>
      </p:sp>
      <p:sp>
        <p:nvSpPr>
          <p:cNvPr id="57348" name="Rectangle 2"/>
          <p:cNvSpPr>
            <a:spLocks noGrp="1" noChangeArrowheads="1"/>
          </p:cNvSpPr>
          <p:nvPr>
            <p:ph type="body" idx="1"/>
          </p:nvPr>
        </p:nvSpPr>
        <p:spPr>
          <a:noFill/>
          <a:ln/>
        </p:spPr>
        <p:txBody>
          <a:bodyPr/>
          <a:lstStyle/>
          <a:p>
            <a:pPr eaLnBrk="1" hangingPunct="1">
              <a:spcBef>
                <a:spcPts val="450"/>
              </a:spcBef>
              <a:tabLst>
                <a:tab pos="774700" algn="l"/>
                <a:tab pos="1689100" algn="l"/>
                <a:tab pos="2603500" algn="l"/>
                <a:tab pos="3517900" algn="l"/>
                <a:tab pos="4432300" algn="l"/>
                <a:tab pos="5346700" algn="l"/>
                <a:tab pos="6261100" algn="l"/>
                <a:tab pos="7175500" algn="l"/>
                <a:tab pos="8089900" algn="l"/>
                <a:tab pos="9004300" algn="l"/>
                <a:tab pos="9918700" algn="l"/>
              </a:tabLst>
            </a:pPr>
            <a:endParaRPr lang="en-US" dirty="0"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5C6923-DAA8-43F5-82B6-D5E063E5AC9E}" type="slidenum">
              <a:rPr lang="en-US" smtClean="0">
                <a:ea typeface="ヒラギノ角ゴ Pro W3" charset="0"/>
                <a:cs typeface="ヒラギノ角ゴ Pro W3" charset="0"/>
              </a:rPr>
              <a:pPr/>
              <a:t>52</a:t>
            </a:fld>
            <a:endParaRPr lang="en-US" smtClean="0">
              <a:ea typeface="ヒラギノ角ゴ Pro W3" charset="0"/>
              <a:cs typeface="ヒラギノ角ゴ Pro W3" charset="0"/>
            </a:endParaRPr>
          </a:p>
        </p:txBody>
      </p:sp>
      <p:sp>
        <p:nvSpPr>
          <p:cNvPr id="56323" name="Rectangle 1"/>
          <p:cNvSpPr>
            <a:spLocks noGrp="1" noRot="1" noChangeAspect="1" noChangeArrowheads="1" noTextEdit="1"/>
          </p:cNvSpPr>
          <p:nvPr>
            <p:ph type="sldImg"/>
          </p:nvPr>
        </p:nvSpPr>
        <p:spPr>
          <a:solidFill>
            <a:srgbClr val="FFFFFF"/>
          </a:solidFill>
          <a:ln/>
        </p:spPr>
      </p:sp>
      <p:sp>
        <p:nvSpPr>
          <p:cNvPr id="56324" name="Rectangle 2"/>
          <p:cNvSpPr>
            <a:spLocks noGrp="1" noChangeArrowheads="1"/>
          </p:cNvSpPr>
          <p:nvPr>
            <p:ph type="body" idx="1"/>
          </p:nvPr>
        </p:nvSpPr>
        <p:spPr>
          <a:noFill/>
          <a:ln/>
        </p:spPr>
        <p:txBody>
          <a:bodyPr/>
          <a:lstStyle/>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endParaRPr lang="en-US" sz="1600" dirty="0" smtClean="0">
              <a:solidFill>
                <a:srgbClr val="000000"/>
              </a:solidFill>
              <a:cs typeface="Arial" charset="0"/>
              <a:sym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DDDEA-53B5-4AD3-938C-494434D31BDD}" type="slidenum">
              <a:rPr lang="en-US"/>
              <a:pPr/>
              <a:t>92</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3055-417D-4271-BBD0-9BD118891FE7}" type="slidenum">
              <a:rPr lang="en-US"/>
              <a:pPr/>
              <a:t>93</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4</a:t>
            </a:fld>
            <a:endParaRPr lang="en-US"/>
          </a:p>
        </p:txBody>
      </p:sp>
    </p:spTree>
    <p:extLst>
      <p:ext uri="{BB962C8B-B14F-4D97-AF65-F5344CB8AC3E}">
        <p14:creationId xmlns="" xmlns:p14="http://schemas.microsoft.com/office/powerpoint/2010/main" val="3602964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D1BC7-2711-4115-BB41-612C4DD48A3C}" type="slidenum">
              <a:rPr lang="zh-CN" altLang="en-AU"/>
              <a:pPr/>
              <a:t>94</a:t>
            </a:fld>
            <a:endParaRPr lang="en-AU"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dirty="0"/>
              <a:t>SSL probably most widely used Web security mechanism. Its implemented at the Transport layer; </a:t>
            </a:r>
            <a:r>
              <a:rPr lang="en-US" dirty="0" err="1"/>
              <a:t>cf</a:t>
            </a:r>
            <a:r>
              <a:rPr lang="en-US" dirty="0"/>
              <a:t> IPSec at Network layer; or various Application layer mechanisms </a:t>
            </a:r>
            <a:r>
              <a:rPr lang="en-US" dirty="0" err="1"/>
              <a:t>eg</a:t>
            </a:r>
            <a:r>
              <a:rPr lang="en-US" dirty="0"/>
              <a:t>. S/MIME &amp; SET (later).</a:t>
            </a:r>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7926B-9300-4B84-8DA7-EBC61FCA0C8E}" type="slidenum">
              <a:rPr lang="zh-CN" altLang="en-AU"/>
              <a:pPr/>
              <a:t>96</a:t>
            </a:fld>
            <a:endParaRPr lang="en-AU"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a:t>Stallings Fig 17-2.</a:t>
            </a:r>
            <a:endParaRPr lang="en-AU"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6B768-9F78-408E-BF9C-1012122603C7}" type="slidenum">
              <a:rPr lang="zh-CN" altLang="en-AU"/>
              <a:pPr/>
              <a:t>98</a:t>
            </a:fld>
            <a:endParaRPr lang="en-AU"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dirty="0"/>
              <a:t>SSL Record Protocol defines these two services for SSL connections.</a:t>
            </a:r>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attacker sends packets that cannot</a:t>
            </a:r>
            <a:r>
              <a:rPr lang="en-US" baseline="0" dirty="0" smtClean="0"/>
              <a:t> possibly be reassembled (conflicting reassembly instructions). In extreme cases, this can cause the entire OS to lock 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113</a:t>
            </a:fld>
            <a:endParaRPr lang="en-US">
              <a:solidFill>
                <a:prstClr val="black"/>
              </a:solidFill>
              <a:latin typeface="Calibri"/>
            </a:endParaRPr>
          </a:p>
        </p:txBody>
      </p:sp>
    </p:spTree>
    <p:extLst>
      <p:ext uri="{BB962C8B-B14F-4D97-AF65-F5344CB8AC3E}">
        <p14:creationId xmlns="" xmlns:p14="http://schemas.microsoft.com/office/powerpoint/2010/main" val="534232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878B8-53BF-4408-97E6-57F5AD66B11E}" type="slidenum">
              <a:rPr lang="en-US"/>
              <a:pPr/>
              <a:t>124</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2D55C-56BE-480C-A56D-7A84654DAE57}" type="slidenum">
              <a:rPr lang="en-US"/>
              <a:pPr/>
              <a:t>125</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08FCE-F549-4574-B921-E1621AC67679}" type="slidenum">
              <a:rPr lang="en-US"/>
              <a:pPr/>
              <a:t>130</a:t>
            </a:fld>
            <a:endParaRPr 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EAA87-C6C9-4417-8CF0-3CFD53663334}" type="slidenum">
              <a:rPr lang="en-US"/>
              <a:pPr/>
              <a:t>131</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A362B-4368-4718-9C8B-C0FD89206493}" type="slidenum">
              <a:rPr lang="en-US"/>
              <a:pPr/>
              <a:t>133</a:t>
            </a:fld>
            <a:endParaRPr lang="en-US"/>
          </a:p>
        </p:txBody>
      </p:sp>
      <p:sp>
        <p:nvSpPr>
          <p:cNvPr id="68610" name="Rectangle 2"/>
          <p:cNvSpPr>
            <a:spLocks noGrp="1" noRot="1" noChangeAspect="1" noChangeArrowheads="1" noTextEdit="1"/>
          </p:cNvSpPr>
          <p:nvPr>
            <p:ph type="sldImg"/>
          </p:nvPr>
        </p:nvSpPr>
        <p:spPr>
          <a:xfrm>
            <a:off x="1180207" y="686405"/>
            <a:ext cx="4500563" cy="3429000"/>
          </a:xfrm>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C1DCB-2F6A-4FAB-ABA9-7F156700B3C6}" type="slidenum">
              <a:rPr lang="en-US"/>
              <a:pPr/>
              <a:t>135</a:t>
            </a:fld>
            <a:endParaRPr lang="en-US"/>
          </a:p>
        </p:txBody>
      </p:sp>
      <p:sp>
        <p:nvSpPr>
          <p:cNvPr id="82946" name="Rectangle 2"/>
          <p:cNvSpPr>
            <a:spLocks noGrp="1" noRot="1" noChangeAspect="1" noChangeArrowheads="1" noTextEdit="1"/>
          </p:cNvSpPr>
          <p:nvPr>
            <p:ph type="sldImg"/>
          </p:nvPr>
        </p:nvSpPr>
        <p:spPr>
          <a:xfrm>
            <a:off x="1180207" y="686405"/>
            <a:ext cx="4500563" cy="3429000"/>
          </a:xfrm>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5</a:t>
            </a:fld>
            <a:endParaRPr lang="en-US"/>
          </a:p>
        </p:txBody>
      </p:sp>
    </p:spTree>
    <p:extLst>
      <p:ext uri="{BB962C8B-B14F-4D97-AF65-F5344CB8AC3E}">
        <p14:creationId xmlns="" xmlns:p14="http://schemas.microsoft.com/office/powerpoint/2010/main" val="2003623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th-TH" dirty="0" smtClean="0"/>
          </a:p>
        </p:txBody>
      </p:sp>
      <p:sp>
        <p:nvSpPr>
          <p:cNvPr id="57348" name="Slide Number Placeholder 3"/>
          <p:cNvSpPr>
            <a:spLocks noGrp="1"/>
          </p:cNvSpPr>
          <p:nvPr>
            <p:ph type="sldNum" sz="quarter" idx="5"/>
          </p:nvPr>
        </p:nvSpPr>
        <p:spPr>
          <a:noFill/>
        </p:spPr>
        <p:txBody>
          <a:bodyPr/>
          <a:lstStyle/>
          <a:p>
            <a:fld id="{89F397AB-5478-421C-9575-EC8311D937ED}" type="slidenum">
              <a:rPr lang="en-US" smtClean="0"/>
              <a:pPr/>
              <a:t>137</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A198BE0B-796B-4ADB-A352-691FDCEE5F91}" type="slidenum">
              <a:rPr lang="en-US"/>
              <a:pPr/>
              <a:t>140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312993C0-BDF6-4151-86F1-96CC7A0DBBC3}" type="slidenum">
              <a:rPr lang="en-US"/>
              <a:pPr/>
              <a:t>141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57A37B7F-921E-45CE-8FAD-F821554B4C01}" type="slidenum">
              <a:rPr lang="en-US"/>
              <a:pPr/>
              <a:t>143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th-TH" smtClean="0"/>
          </a:p>
        </p:txBody>
      </p:sp>
      <p:sp>
        <p:nvSpPr>
          <p:cNvPr id="58372" name="Slide Number Placeholder 3"/>
          <p:cNvSpPr>
            <a:spLocks noGrp="1"/>
          </p:cNvSpPr>
          <p:nvPr>
            <p:ph type="sldNum" sz="quarter" idx="5"/>
          </p:nvPr>
        </p:nvSpPr>
        <p:spPr>
          <a:noFill/>
        </p:spPr>
        <p:txBody>
          <a:bodyPr/>
          <a:lstStyle/>
          <a:p>
            <a:fld id="{6C155241-06D3-4BF9-8276-4B1F05447B83}" type="slidenum">
              <a:rPr lang="en-US" smtClean="0"/>
              <a:pPr/>
              <a:t>144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87F2A-741F-4DD6-B507-F8F042B440C8}" type="slidenum">
              <a:rPr lang="zh-CN" altLang="en-US"/>
              <a:pPr/>
              <a:t>151</a:t>
            </a:fld>
            <a:endParaRPr lang="en-US" altLang="zh-CN"/>
          </a:p>
        </p:txBody>
      </p:sp>
      <p:sp>
        <p:nvSpPr>
          <p:cNvPr id="254978" name="Rectangle 2"/>
          <p:cNvSpPr>
            <a:spLocks noGrp="1" noRot="1" noChangeAspect="1" noChangeArrowheads="1" noTextEdit="1"/>
          </p:cNvSpPr>
          <p:nvPr>
            <p:ph type="sldImg"/>
          </p:nvPr>
        </p:nvSpPr>
        <p:spPr>
          <a:xfrm>
            <a:off x="1143000" y="687388"/>
            <a:ext cx="4572000" cy="3429000"/>
          </a:xfrm>
          <a:ln/>
        </p:spPr>
      </p:sp>
      <p:sp>
        <p:nvSpPr>
          <p:cNvPr id="254979" name="Rectangle 3"/>
          <p:cNvSpPr>
            <a:spLocks noGrp="1" noChangeArrowheads="1"/>
          </p:cNvSpPr>
          <p:nvPr>
            <p:ph type="body" idx="1"/>
          </p:nvPr>
        </p:nvSpPr>
        <p:spPr>
          <a:xfrm>
            <a:off x="685191" y="4343094"/>
            <a:ext cx="5487618" cy="4114185"/>
          </a:xfrm>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A2C3C-AEBC-4C8F-B67D-DFDA0ECCFAB1}" type="slidenum">
              <a:rPr lang="zh-CN" altLang="en-US"/>
              <a:pPr/>
              <a:t>153</a:t>
            </a:fld>
            <a:endParaRPr lang="en-US" altLang="zh-CN"/>
          </a:p>
        </p:txBody>
      </p:sp>
      <p:sp>
        <p:nvSpPr>
          <p:cNvPr id="259074" name="Rectangle 2"/>
          <p:cNvSpPr>
            <a:spLocks noGrp="1" noRot="1" noChangeAspect="1" noChangeArrowheads="1" noTextEdit="1"/>
          </p:cNvSpPr>
          <p:nvPr>
            <p:ph type="sldImg"/>
          </p:nvPr>
        </p:nvSpPr>
        <p:spPr>
          <a:xfrm>
            <a:off x="1143000" y="687388"/>
            <a:ext cx="4572000" cy="3429000"/>
          </a:xfrm>
          <a:ln/>
        </p:spPr>
      </p:sp>
      <p:sp>
        <p:nvSpPr>
          <p:cNvPr id="259075" name="Rectangle 3"/>
          <p:cNvSpPr>
            <a:spLocks noGrp="1" noChangeArrowheads="1"/>
          </p:cNvSpPr>
          <p:nvPr>
            <p:ph type="body" idx="1"/>
          </p:nvPr>
        </p:nvSpPr>
        <p:spPr>
          <a:xfrm>
            <a:off x="685191" y="4343094"/>
            <a:ext cx="5487618" cy="4114185"/>
          </a:xfrm>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0C318-E12C-4254-A01B-7086C1C7D3E3}" type="slidenum">
              <a:rPr lang="zh-CN" altLang="en-US"/>
              <a:pPr/>
              <a:t>154</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C18DE-5A25-440B-9E07-E65DC7154C17}" type="slidenum">
              <a:rPr lang="zh-CN" altLang="en-US"/>
              <a:pPr/>
              <a:t>155</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8BC7AA2B-70EB-4EBE-842C-0EE526B048EE}" type="slidenum">
              <a:rPr lang="en-US"/>
              <a:pPr/>
              <a:t>158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6</a:t>
            </a:fld>
            <a:endParaRPr lang="en-US"/>
          </a:p>
        </p:txBody>
      </p:sp>
    </p:spTree>
    <p:extLst>
      <p:ext uri="{BB962C8B-B14F-4D97-AF65-F5344CB8AC3E}">
        <p14:creationId xmlns="" xmlns:p14="http://schemas.microsoft.com/office/powerpoint/2010/main" val="3850438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7388"/>
            <a:ext cx="4568825" cy="3427412"/>
          </a:xfrm>
          <a:ln/>
        </p:spPr>
      </p:sp>
      <p:sp>
        <p:nvSpPr>
          <p:cNvPr id="69635" name="Rectangle 3"/>
          <p:cNvSpPr>
            <a:spLocks noGrp="1" noChangeArrowheads="1"/>
          </p:cNvSpPr>
          <p:nvPr>
            <p:ph type="body" idx="1"/>
          </p:nvPr>
        </p:nvSpPr>
        <p:spPr>
          <a:xfrm>
            <a:off x="916051" y="4343085"/>
            <a:ext cx="5025899" cy="4114169"/>
          </a:xfrm>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7</a:t>
            </a:fld>
            <a:endParaRPr lang="en-US"/>
          </a:p>
        </p:txBody>
      </p:sp>
    </p:spTree>
    <p:extLst>
      <p:ext uri="{BB962C8B-B14F-4D97-AF65-F5344CB8AC3E}">
        <p14:creationId xmlns="" xmlns:p14="http://schemas.microsoft.com/office/powerpoint/2010/main" val="63583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64DB17-B661-4FEA-9A1F-485F1E83EC99}" type="slidenum">
              <a:rPr lang="en-US" smtClean="0"/>
              <a:pPr/>
              <a:t>8</a:t>
            </a:fld>
            <a:endParaRPr lang="en-US"/>
          </a:p>
        </p:txBody>
      </p:sp>
    </p:spTree>
    <p:extLst>
      <p:ext uri="{BB962C8B-B14F-4D97-AF65-F5344CB8AC3E}">
        <p14:creationId xmlns="" xmlns:p14="http://schemas.microsoft.com/office/powerpoint/2010/main" val="285036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2D712-F209-4A2E-A2A1-C004A16C0623}" type="slidenum">
              <a:rPr lang="en-US"/>
              <a:pPr/>
              <a:t>9</a:t>
            </a:fld>
            <a:endParaRPr lang="en-US"/>
          </a:p>
        </p:txBody>
      </p:sp>
      <p:sp>
        <p:nvSpPr>
          <p:cNvPr id="833538" name="Rectangle 2"/>
          <p:cNvSpPr>
            <a:spLocks noGrp="1" noRot="1" noChangeAspect="1" noChangeArrowheads="1" noTextEdit="1"/>
          </p:cNvSpPr>
          <p:nvPr>
            <p:ph type="sldImg"/>
          </p:nvPr>
        </p:nvSpPr>
        <p:spPr>
          <a:xfrm>
            <a:off x="1152525" y="692150"/>
            <a:ext cx="4554538" cy="3416300"/>
          </a:xfrm>
          <a:ln/>
        </p:spPr>
      </p:sp>
      <p:sp>
        <p:nvSpPr>
          <p:cNvPr id="833539" name="Rectangle 3"/>
          <p:cNvSpPr>
            <a:spLocks noGrp="1" noChangeArrowheads="1"/>
          </p:cNvSpPr>
          <p:nvPr>
            <p:ph type="body" idx="1"/>
          </p:nvPr>
        </p:nvSpPr>
        <p:spPr>
          <a:xfrm>
            <a:off x="914400" y="4343400"/>
            <a:ext cx="5029200" cy="4114800"/>
          </a:xfrm>
        </p:spPr>
        <p:txBody>
          <a:bodyPr lIns="91438" tIns="45719" rIns="91438" bIns="45719"/>
          <a:lstStyle/>
          <a:p>
            <a:endParaRPr lang="en-US"/>
          </a:p>
        </p:txBody>
      </p:sp>
    </p:spTree>
    <p:extLst>
      <p:ext uri="{BB962C8B-B14F-4D97-AF65-F5344CB8AC3E}">
        <p14:creationId xmlns="" xmlns:p14="http://schemas.microsoft.com/office/powerpoint/2010/main" val="39758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10</a:t>
            </a:fld>
            <a:endParaRPr lang="en-US"/>
          </a:p>
        </p:txBody>
      </p:sp>
    </p:spTree>
    <p:extLst>
      <p:ext uri="{BB962C8B-B14F-4D97-AF65-F5344CB8AC3E}">
        <p14:creationId xmlns="" xmlns:p14="http://schemas.microsoft.com/office/powerpoint/2010/main" val="156432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364DB17-B661-4FEA-9A1F-485F1E83EC99}" type="slidenum">
              <a:rPr lang="en-US" smtClean="0"/>
              <a:pPr/>
              <a:t>11</a:t>
            </a:fld>
            <a:endParaRPr lang="en-US"/>
          </a:p>
        </p:txBody>
      </p:sp>
    </p:spTree>
    <p:extLst>
      <p:ext uri="{BB962C8B-B14F-4D97-AF65-F5344CB8AC3E}">
        <p14:creationId xmlns="" xmlns:p14="http://schemas.microsoft.com/office/powerpoint/2010/main" val="221806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93DBC6-6AFA-4850-844F-82C628F1C685}" type="datetime1">
              <a:rPr lang="en-US" smtClean="0"/>
              <a:pPr/>
              <a:t>10/15/2019</a:t>
            </a:fld>
            <a:endParaRPr lang="en-US"/>
          </a:p>
        </p:txBody>
      </p:sp>
      <p:sp>
        <p:nvSpPr>
          <p:cNvPr id="5" name="Footer Placeholder 4"/>
          <p:cNvSpPr>
            <a:spLocks noGrp="1"/>
          </p:cNvSpPr>
          <p:nvPr>
            <p:ph type="ftr" sz="quarter" idx="11"/>
          </p:nvPr>
        </p:nvSpPr>
        <p:spPr/>
        <p:txBody>
          <a:bodyPr/>
          <a:lstStyle/>
          <a:p>
            <a:r>
              <a:rPr lang="en-US" smtClean="0"/>
              <a:t>Networks: IP and TCP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D4438-05BB-45ED-8111-03E4C349E56D}" type="datetime1">
              <a:rPr lang="en-US" smtClean="0"/>
              <a:pPr/>
              <a:t>10/15/2019</a:t>
            </a:fld>
            <a:endParaRPr lang="en-US"/>
          </a:p>
        </p:txBody>
      </p:sp>
      <p:sp>
        <p:nvSpPr>
          <p:cNvPr id="5" name="Footer Placeholder 4"/>
          <p:cNvSpPr>
            <a:spLocks noGrp="1"/>
          </p:cNvSpPr>
          <p:nvPr>
            <p:ph type="ftr" sz="quarter" idx="11"/>
          </p:nvPr>
        </p:nvSpPr>
        <p:spPr/>
        <p:txBody>
          <a:bodyPr/>
          <a:lstStyle/>
          <a:p>
            <a:r>
              <a:rPr lang="en-US" smtClean="0"/>
              <a:t>Networks: IP and TCP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9BFD7-CE3F-4CEA-9B29-7F8CBFD60CA7}" type="datetime1">
              <a:rPr lang="en-US" smtClean="0"/>
              <a:pPr/>
              <a:t>10/15/2019</a:t>
            </a:fld>
            <a:endParaRPr lang="en-US"/>
          </a:p>
        </p:txBody>
      </p:sp>
      <p:sp>
        <p:nvSpPr>
          <p:cNvPr id="5" name="Footer Placeholder 4"/>
          <p:cNvSpPr>
            <a:spLocks noGrp="1"/>
          </p:cNvSpPr>
          <p:nvPr>
            <p:ph type="ftr" sz="quarter" idx="11"/>
          </p:nvPr>
        </p:nvSpPr>
        <p:spPr/>
        <p:txBody>
          <a:bodyPr/>
          <a:lstStyle/>
          <a:p>
            <a:r>
              <a:rPr lang="en-US" smtClean="0"/>
              <a:t>Networks: IP and TCP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959388C-2190-4F88-9582-830C4D01045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C8DD5F0-A066-447C-A552-AC2AC63F6A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EA77-DF56-4394-B62F-387760012435}" type="datetime1">
              <a:rPr lang="en-US" smtClean="0"/>
              <a:pPr/>
              <a:t>10/15/2019</a:t>
            </a:fld>
            <a:endParaRPr lang="en-US"/>
          </a:p>
        </p:txBody>
      </p:sp>
      <p:sp>
        <p:nvSpPr>
          <p:cNvPr id="5" name="Footer Placeholder 4"/>
          <p:cNvSpPr>
            <a:spLocks noGrp="1"/>
          </p:cNvSpPr>
          <p:nvPr>
            <p:ph type="ftr" sz="quarter" idx="11"/>
          </p:nvPr>
        </p:nvSpPr>
        <p:spPr/>
        <p:txBody>
          <a:bodyPr/>
          <a:lstStyle/>
          <a:p>
            <a:r>
              <a:rPr lang="en-US" smtClean="0"/>
              <a:t>Networks: IP and TCP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5B73F-434B-48BA-BD10-21F6C9856327}" type="datetime1">
              <a:rPr lang="en-US" smtClean="0"/>
              <a:pPr/>
              <a:t>10/15/2019</a:t>
            </a:fld>
            <a:endParaRPr lang="en-US"/>
          </a:p>
        </p:txBody>
      </p:sp>
      <p:sp>
        <p:nvSpPr>
          <p:cNvPr id="5" name="Footer Placeholder 4"/>
          <p:cNvSpPr>
            <a:spLocks noGrp="1"/>
          </p:cNvSpPr>
          <p:nvPr>
            <p:ph type="ftr" sz="quarter" idx="11"/>
          </p:nvPr>
        </p:nvSpPr>
        <p:spPr/>
        <p:txBody>
          <a:bodyPr/>
          <a:lstStyle/>
          <a:p>
            <a:r>
              <a:rPr lang="en-US" smtClean="0"/>
              <a:t>Networks: IP and TCP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32567F-CDC4-4018-BFDC-B0A8C148BEF8}" type="datetime1">
              <a:rPr lang="en-US" smtClean="0"/>
              <a:pPr/>
              <a:t>10/15/2019</a:t>
            </a:fld>
            <a:endParaRPr lang="en-US"/>
          </a:p>
        </p:txBody>
      </p:sp>
      <p:sp>
        <p:nvSpPr>
          <p:cNvPr id="6" name="Footer Placeholder 5"/>
          <p:cNvSpPr>
            <a:spLocks noGrp="1"/>
          </p:cNvSpPr>
          <p:nvPr>
            <p:ph type="ftr" sz="quarter" idx="11"/>
          </p:nvPr>
        </p:nvSpPr>
        <p:spPr/>
        <p:txBody>
          <a:bodyPr/>
          <a:lstStyle/>
          <a:p>
            <a:r>
              <a:rPr lang="en-US" smtClean="0"/>
              <a:t>Networks: IP and TCP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F61BD0-BF36-4793-9F77-33DC9E0739D7}" type="datetime1">
              <a:rPr lang="en-US" smtClean="0"/>
              <a:pPr/>
              <a:t>10/15/2019</a:t>
            </a:fld>
            <a:endParaRPr lang="en-US"/>
          </a:p>
        </p:txBody>
      </p:sp>
      <p:sp>
        <p:nvSpPr>
          <p:cNvPr id="8" name="Footer Placeholder 7"/>
          <p:cNvSpPr>
            <a:spLocks noGrp="1"/>
          </p:cNvSpPr>
          <p:nvPr>
            <p:ph type="ftr" sz="quarter" idx="11"/>
          </p:nvPr>
        </p:nvSpPr>
        <p:spPr/>
        <p:txBody>
          <a:bodyPr/>
          <a:lstStyle/>
          <a:p>
            <a:r>
              <a:rPr lang="en-US" smtClean="0"/>
              <a:t>Networks: IP and TCP</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663AD0-EC04-4CEC-911E-2CE45C497E01}" type="datetime1">
              <a:rPr lang="en-US" smtClean="0"/>
              <a:pPr/>
              <a:t>10/15/2019</a:t>
            </a:fld>
            <a:endParaRPr lang="en-US"/>
          </a:p>
        </p:txBody>
      </p:sp>
      <p:sp>
        <p:nvSpPr>
          <p:cNvPr id="4" name="Footer Placeholder 3"/>
          <p:cNvSpPr>
            <a:spLocks noGrp="1"/>
          </p:cNvSpPr>
          <p:nvPr>
            <p:ph type="ftr" sz="quarter" idx="11"/>
          </p:nvPr>
        </p:nvSpPr>
        <p:spPr/>
        <p:txBody>
          <a:bodyPr/>
          <a:lstStyle/>
          <a:p>
            <a:r>
              <a:rPr lang="en-US" smtClean="0"/>
              <a:t>Networks: IP and TCP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77624-4C69-4BBD-BBF9-32E244D3A5AB}" type="datetime1">
              <a:rPr lang="en-US" smtClean="0"/>
              <a:pPr/>
              <a:t>10/15/2019</a:t>
            </a:fld>
            <a:endParaRPr lang="en-US"/>
          </a:p>
        </p:txBody>
      </p:sp>
      <p:sp>
        <p:nvSpPr>
          <p:cNvPr id="3" name="Footer Placeholder 2"/>
          <p:cNvSpPr>
            <a:spLocks noGrp="1"/>
          </p:cNvSpPr>
          <p:nvPr>
            <p:ph type="ftr" sz="quarter" idx="11"/>
          </p:nvPr>
        </p:nvSpPr>
        <p:spPr/>
        <p:txBody>
          <a:bodyPr/>
          <a:lstStyle/>
          <a:p>
            <a:r>
              <a:rPr lang="en-US" smtClean="0"/>
              <a:t>Networks: IP and TCP</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BC7913-DE63-4BE6-8B55-88BFBF6F58F6}" type="datetime1">
              <a:rPr lang="en-US" smtClean="0"/>
              <a:pPr/>
              <a:t>10/15/2019</a:t>
            </a:fld>
            <a:endParaRPr lang="en-US"/>
          </a:p>
        </p:txBody>
      </p:sp>
      <p:sp>
        <p:nvSpPr>
          <p:cNvPr id="6" name="Footer Placeholder 5"/>
          <p:cNvSpPr>
            <a:spLocks noGrp="1"/>
          </p:cNvSpPr>
          <p:nvPr>
            <p:ph type="ftr" sz="quarter" idx="11"/>
          </p:nvPr>
        </p:nvSpPr>
        <p:spPr/>
        <p:txBody>
          <a:bodyPr/>
          <a:lstStyle/>
          <a:p>
            <a:r>
              <a:rPr lang="en-US" smtClean="0"/>
              <a:t>Networks: IP and TCP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22EFA-C01E-4630-9211-1D25ED35C4DC}" type="datetime1">
              <a:rPr lang="en-US" smtClean="0"/>
              <a:pPr/>
              <a:t>10/15/2019</a:t>
            </a:fld>
            <a:endParaRPr lang="en-US"/>
          </a:p>
        </p:txBody>
      </p:sp>
      <p:sp>
        <p:nvSpPr>
          <p:cNvPr id="6" name="Footer Placeholder 5"/>
          <p:cNvSpPr>
            <a:spLocks noGrp="1"/>
          </p:cNvSpPr>
          <p:nvPr>
            <p:ph type="ftr" sz="quarter" idx="11"/>
          </p:nvPr>
        </p:nvSpPr>
        <p:spPr/>
        <p:txBody>
          <a:bodyPr/>
          <a:lstStyle/>
          <a:p>
            <a:r>
              <a:rPr lang="en-US" smtClean="0"/>
              <a:t>Networks: IP and TCP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7E0F-DF1E-43D6-AD2A-BCE1044EF59C}" type="datetime1">
              <a:rPr lang="en-US" smtClean="0"/>
              <a:pPr/>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Networks: IP and TCP</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image" Target="../media/image23.tif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160" Type="http://schemas.openxmlformats.org/officeDocument/2006/relationships/tags" Target="../tags/tag160.xml"/><Relationship Id="rId165" Type="http://schemas.openxmlformats.org/officeDocument/2006/relationships/tags" Target="../tags/tag165.xml"/><Relationship Id="rId181" Type="http://schemas.openxmlformats.org/officeDocument/2006/relationships/tags" Target="../tags/tag181.xml"/><Relationship Id="rId186" Type="http://schemas.openxmlformats.org/officeDocument/2006/relationships/tags" Target="../tags/tag186.xml"/><Relationship Id="rId216" Type="http://schemas.openxmlformats.org/officeDocument/2006/relationships/tags" Target="../tags/tag216.xml"/><Relationship Id="rId211" Type="http://schemas.openxmlformats.org/officeDocument/2006/relationships/tags" Target="../tags/tag211.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50" Type="http://schemas.openxmlformats.org/officeDocument/2006/relationships/tags" Target="../tags/tag150.xml"/><Relationship Id="rId155" Type="http://schemas.openxmlformats.org/officeDocument/2006/relationships/tags" Target="../tags/tag155.xml"/><Relationship Id="rId171" Type="http://schemas.openxmlformats.org/officeDocument/2006/relationships/tags" Target="../tags/tag171.xml"/><Relationship Id="rId176" Type="http://schemas.openxmlformats.org/officeDocument/2006/relationships/tags" Target="../tags/tag176.xml"/><Relationship Id="rId192" Type="http://schemas.openxmlformats.org/officeDocument/2006/relationships/tags" Target="../tags/tag192.xml"/><Relationship Id="rId197" Type="http://schemas.openxmlformats.org/officeDocument/2006/relationships/tags" Target="../tags/tag197.xml"/><Relationship Id="rId206" Type="http://schemas.openxmlformats.org/officeDocument/2006/relationships/tags" Target="../tags/tag206.xml"/><Relationship Id="rId201" Type="http://schemas.openxmlformats.org/officeDocument/2006/relationships/tags" Target="../tags/tag201.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61" Type="http://schemas.openxmlformats.org/officeDocument/2006/relationships/tags" Target="../tags/tag161.xml"/><Relationship Id="rId166" Type="http://schemas.openxmlformats.org/officeDocument/2006/relationships/tags" Target="../tags/tag166.xml"/><Relationship Id="rId182" Type="http://schemas.openxmlformats.org/officeDocument/2006/relationships/tags" Target="../tags/tag182.xml"/><Relationship Id="rId187" Type="http://schemas.openxmlformats.org/officeDocument/2006/relationships/tags" Target="../tags/tag187.xml"/><Relationship Id="rId217" Type="http://schemas.openxmlformats.org/officeDocument/2006/relationships/tags" Target="../tags/tag217.xml"/><Relationship Id="rId1" Type="http://schemas.openxmlformats.org/officeDocument/2006/relationships/tags" Target="../tags/tag1.xml"/><Relationship Id="rId6" Type="http://schemas.openxmlformats.org/officeDocument/2006/relationships/tags" Target="../tags/tag6.xml"/><Relationship Id="rId212" Type="http://schemas.openxmlformats.org/officeDocument/2006/relationships/tags" Target="../tags/tag212.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51" Type="http://schemas.openxmlformats.org/officeDocument/2006/relationships/tags" Target="../tags/tag151.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172" Type="http://schemas.openxmlformats.org/officeDocument/2006/relationships/tags" Target="../tags/tag172.xml"/><Relationship Id="rId193" Type="http://schemas.openxmlformats.org/officeDocument/2006/relationships/tags" Target="../tags/tag193.xml"/><Relationship Id="rId202" Type="http://schemas.openxmlformats.org/officeDocument/2006/relationships/tags" Target="../tags/tag202.xml"/><Relationship Id="rId207" Type="http://schemas.openxmlformats.org/officeDocument/2006/relationships/tags" Target="../tags/tag207.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162" Type="http://schemas.openxmlformats.org/officeDocument/2006/relationships/tags" Target="../tags/tag162.xml"/><Relationship Id="rId183" Type="http://schemas.openxmlformats.org/officeDocument/2006/relationships/tags" Target="../tags/tag183.xml"/><Relationship Id="rId213" Type="http://schemas.openxmlformats.org/officeDocument/2006/relationships/tags" Target="../tags/tag213.xml"/><Relationship Id="rId218" Type="http://schemas.openxmlformats.org/officeDocument/2006/relationships/slideLayout" Target="../slideLayouts/slideLayout4.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199" Type="http://schemas.openxmlformats.org/officeDocument/2006/relationships/tags" Target="../tags/tag199.xml"/><Relationship Id="rId203" Type="http://schemas.openxmlformats.org/officeDocument/2006/relationships/tags" Target="../tags/tag203.xml"/><Relationship Id="rId208" Type="http://schemas.openxmlformats.org/officeDocument/2006/relationships/tags" Target="../tags/tag208.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189" Type="http://schemas.openxmlformats.org/officeDocument/2006/relationships/tags" Target="../tags/tag189.xml"/><Relationship Id="rId219" Type="http://schemas.openxmlformats.org/officeDocument/2006/relationships/notesSlide" Target="../notesSlides/notesSlide24.xml"/><Relationship Id="rId3" Type="http://schemas.openxmlformats.org/officeDocument/2006/relationships/tags" Target="../tags/tag3.xml"/><Relationship Id="rId214" Type="http://schemas.openxmlformats.org/officeDocument/2006/relationships/tags" Target="../tags/tag214.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79" Type="http://schemas.openxmlformats.org/officeDocument/2006/relationships/tags" Target="../tags/tag179.xml"/><Relationship Id="rId195" Type="http://schemas.openxmlformats.org/officeDocument/2006/relationships/tags" Target="../tags/tag195.xml"/><Relationship Id="rId209" Type="http://schemas.openxmlformats.org/officeDocument/2006/relationships/tags" Target="../tags/tag209.xml"/><Relationship Id="rId190" Type="http://schemas.openxmlformats.org/officeDocument/2006/relationships/tags" Target="../tags/tag190.xml"/><Relationship Id="rId204" Type="http://schemas.openxmlformats.org/officeDocument/2006/relationships/tags" Target="../tags/tag204.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48" Type="http://schemas.openxmlformats.org/officeDocument/2006/relationships/tags" Target="../tags/tag148.xml"/><Relationship Id="rId164" Type="http://schemas.openxmlformats.org/officeDocument/2006/relationships/tags" Target="../tags/tag164.xml"/><Relationship Id="rId169" Type="http://schemas.openxmlformats.org/officeDocument/2006/relationships/tags" Target="../tags/tag169.xml"/><Relationship Id="rId185" Type="http://schemas.openxmlformats.org/officeDocument/2006/relationships/tags" Target="../tags/tag185.xml"/><Relationship Id="rId4" Type="http://schemas.openxmlformats.org/officeDocument/2006/relationships/tags" Target="../tags/tag4.xml"/><Relationship Id="rId9" Type="http://schemas.openxmlformats.org/officeDocument/2006/relationships/tags" Target="../tags/tag9.xml"/><Relationship Id="rId180" Type="http://schemas.openxmlformats.org/officeDocument/2006/relationships/tags" Target="../tags/tag180.xml"/><Relationship Id="rId210" Type="http://schemas.openxmlformats.org/officeDocument/2006/relationships/tags" Target="../tags/tag210.xml"/><Relationship Id="rId215" Type="http://schemas.openxmlformats.org/officeDocument/2006/relationships/tags" Target="../tags/tag215.xml"/><Relationship Id="rId26" Type="http://schemas.openxmlformats.org/officeDocument/2006/relationships/tags" Target="../tags/tag26.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196" Type="http://schemas.openxmlformats.org/officeDocument/2006/relationships/tags" Target="../tags/tag196.xml"/><Relationship Id="rId200" Type="http://schemas.openxmlformats.org/officeDocument/2006/relationships/tags" Target="../tags/tag200.xml"/><Relationship Id="rId16" Type="http://schemas.openxmlformats.org/officeDocument/2006/relationships/tags" Target="../tags/tag16.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s>
</file>

<file path=ppt/slides/_rels/slide125.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tags" Target="../tags/tag221.xml"/><Relationship Id="rId4" Type="http://schemas.openxmlformats.org/officeDocument/2006/relationships/notesSlide" Target="../notesSlides/notesSlide26.xml"/></Relationships>
</file>

<file path=ppt/slides/_rels/slide131.xml.rels><?xml version="1.0" encoding="UTF-8" standalone="yes"?>
<Relationships xmlns="http://schemas.openxmlformats.org/package/2006/relationships"><Relationship Id="rId117" Type="http://schemas.openxmlformats.org/officeDocument/2006/relationships/tags" Target="../tags/tag339.xml"/><Relationship Id="rId299" Type="http://schemas.openxmlformats.org/officeDocument/2006/relationships/tags" Target="../tags/tag521.xml"/><Relationship Id="rId21" Type="http://schemas.openxmlformats.org/officeDocument/2006/relationships/tags" Target="../tags/tag243.xml"/><Relationship Id="rId42" Type="http://schemas.openxmlformats.org/officeDocument/2006/relationships/tags" Target="../tags/tag264.xml"/><Relationship Id="rId63" Type="http://schemas.openxmlformats.org/officeDocument/2006/relationships/tags" Target="../tags/tag285.xml"/><Relationship Id="rId84" Type="http://schemas.openxmlformats.org/officeDocument/2006/relationships/tags" Target="../tags/tag306.xml"/><Relationship Id="rId138" Type="http://schemas.openxmlformats.org/officeDocument/2006/relationships/tags" Target="../tags/tag360.xml"/><Relationship Id="rId159" Type="http://schemas.openxmlformats.org/officeDocument/2006/relationships/tags" Target="../tags/tag381.xml"/><Relationship Id="rId324" Type="http://schemas.openxmlformats.org/officeDocument/2006/relationships/tags" Target="../tags/tag546.xml"/><Relationship Id="rId345" Type="http://schemas.openxmlformats.org/officeDocument/2006/relationships/tags" Target="../tags/tag567.xml"/><Relationship Id="rId366" Type="http://schemas.openxmlformats.org/officeDocument/2006/relationships/tags" Target="../tags/tag588.xml"/><Relationship Id="rId387" Type="http://schemas.openxmlformats.org/officeDocument/2006/relationships/notesSlide" Target="../notesSlides/notesSlide27.xml"/><Relationship Id="rId170" Type="http://schemas.openxmlformats.org/officeDocument/2006/relationships/tags" Target="../tags/tag392.xml"/><Relationship Id="rId191" Type="http://schemas.openxmlformats.org/officeDocument/2006/relationships/tags" Target="../tags/tag413.xml"/><Relationship Id="rId205" Type="http://schemas.openxmlformats.org/officeDocument/2006/relationships/tags" Target="../tags/tag427.xml"/><Relationship Id="rId226" Type="http://schemas.openxmlformats.org/officeDocument/2006/relationships/tags" Target="../tags/tag448.xml"/><Relationship Id="rId247" Type="http://schemas.openxmlformats.org/officeDocument/2006/relationships/tags" Target="../tags/tag469.xml"/><Relationship Id="rId107" Type="http://schemas.openxmlformats.org/officeDocument/2006/relationships/tags" Target="../tags/tag329.xml"/><Relationship Id="rId268" Type="http://schemas.openxmlformats.org/officeDocument/2006/relationships/tags" Target="../tags/tag490.xml"/><Relationship Id="rId289" Type="http://schemas.openxmlformats.org/officeDocument/2006/relationships/tags" Target="../tags/tag511.xml"/><Relationship Id="rId11" Type="http://schemas.openxmlformats.org/officeDocument/2006/relationships/tags" Target="../tags/tag233.xml"/><Relationship Id="rId32" Type="http://schemas.openxmlformats.org/officeDocument/2006/relationships/tags" Target="../tags/tag254.xml"/><Relationship Id="rId53" Type="http://schemas.openxmlformats.org/officeDocument/2006/relationships/tags" Target="../tags/tag275.xml"/><Relationship Id="rId74" Type="http://schemas.openxmlformats.org/officeDocument/2006/relationships/tags" Target="../tags/tag296.xml"/><Relationship Id="rId128" Type="http://schemas.openxmlformats.org/officeDocument/2006/relationships/tags" Target="../tags/tag350.xml"/><Relationship Id="rId149" Type="http://schemas.openxmlformats.org/officeDocument/2006/relationships/tags" Target="../tags/tag371.xml"/><Relationship Id="rId314" Type="http://schemas.openxmlformats.org/officeDocument/2006/relationships/tags" Target="../tags/tag536.xml"/><Relationship Id="rId335" Type="http://schemas.openxmlformats.org/officeDocument/2006/relationships/tags" Target="../tags/tag557.xml"/><Relationship Id="rId356" Type="http://schemas.openxmlformats.org/officeDocument/2006/relationships/tags" Target="../tags/tag578.xml"/><Relationship Id="rId377" Type="http://schemas.openxmlformats.org/officeDocument/2006/relationships/tags" Target="../tags/tag599.xml"/><Relationship Id="rId5" Type="http://schemas.openxmlformats.org/officeDocument/2006/relationships/tags" Target="../tags/tag227.xml"/><Relationship Id="rId95" Type="http://schemas.openxmlformats.org/officeDocument/2006/relationships/tags" Target="../tags/tag317.xml"/><Relationship Id="rId160" Type="http://schemas.openxmlformats.org/officeDocument/2006/relationships/tags" Target="../tags/tag382.xml"/><Relationship Id="rId181" Type="http://schemas.openxmlformats.org/officeDocument/2006/relationships/tags" Target="../tags/tag403.xml"/><Relationship Id="rId216" Type="http://schemas.openxmlformats.org/officeDocument/2006/relationships/tags" Target="../tags/tag438.xml"/><Relationship Id="rId237" Type="http://schemas.openxmlformats.org/officeDocument/2006/relationships/tags" Target="../tags/tag459.xml"/><Relationship Id="rId258" Type="http://schemas.openxmlformats.org/officeDocument/2006/relationships/tags" Target="../tags/tag480.xml"/><Relationship Id="rId279" Type="http://schemas.openxmlformats.org/officeDocument/2006/relationships/tags" Target="../tags/tag501.xml"/><Relationship Id="rId22" Type="http://schemas.openxmlformats.org/officeDocument/2006/relationships/tags" Target="../tags/tag244.xml"/><Relationship Id="rId43" Type="http://schemas.openxmlformats.org/officeDocument/2006/relationships/tags" Target="../tags/tag265.xml"/><Relationship Id="rId64" Type="http://schemas.openxmlformats.org/officeDocument/2006/relationships/tags" Target="../tags/tag286.xml"/><Relationship Id="rId118" Type="http://schemas.openxmlformats.org/officeDocument/2006/relationships/tags" Target="../tags/tag340.xml"/><Relationship Id="rId139" Type="http://schemas.openxmlformats.org/officeDocument/2006/relationships/tags" Target="../tags/tag361.xml"/><Relationship Id="rId290" Type="http://schemas.openxmlformats.org/officeDocument/2006/relationships/tags" Target="../tags/tag512.xml"/><Relationship Id="rId304" Type="http://schemas.openxmlformats.org/officeDocument/2006/relationships/tags" Target="../tags/tag526.xml"/><Relationship Id="rId325" Type="http://schemas.openxmlformats.org/officeDocument/2006/relationships/tags" Target="../tags/tag547.xml"/><Relationship Id="rId346" Type="http://schemas.openxmlformats.org/officeDocument/2006/relationships/tags" Target="../tags/tag568.xml"/><Relationship Id="rId367" Type="http://schemas.openxmlformats.org/officeDocument/2006/relationships/tags" Target="../tags/tag589.xml"/><Relationship Id="rId85" Type="http://schemas.openxmlformats.org/officeDocument/2006/relationships/tags" Target="../tags/tag307.xml"/><Relationship Id="rId150" Type="http://schemas.openxmlformats.org/officeDocument/2006/relationships/tags" Target="../tags/tag372.xml"/><Relationship Id="rId171" Type="http://schemas.openxmlformats.org/officeDocument/2006/relationships/tags" Target="../tags/tag393.xml"/><Relationship Id="rId192" Type="http://schemas.openxmlformats.org/officeDocument/2006/relationships/tags" Target="../tags/tag414.xml"/><Relationship Id="rId206" Type="http://schemas.openxmlformats.org/officeDocument/2006/relationships/tags" Target="../tags/tag428.xml"/><Relationship Id="rId227" Type="http://schemas.openxmlformats.org/officeDocument/2006/relationships/tags" Target="../tags/tag449.xml"/><Relationship Id="rId248" Type="http://schemas.openxmlformats.org/officeDocument/2006/relationships/tags" Target="../tags/tag470.xml"/><Relationship Id="rId269" Type="http://schemas.openxmlformats.org/officeDocument/2006/relationships/tags" Target="../tags/tag491.xml"/><Relationship Id="rId12" Type="http://schemas.openxmlformats.org/officeDocument/2006/relationships/tags" Target="../tags/tag234.xml"/><Relationship Id="rId33" Type="http://schemas.openxmlformats.org/officeDocument/2006/relationships/tags" Target="../tags/tag255.xml"/><Relationship Id="rId108" Type="http://schemas.openxmlformats.org/officeDocument/2006/relationships/tags" Target="../tags/tag330.xml"/><Relationship Id="rId129" Type="http://schemas.openxmlformats.org/officeDocument/2006/relationships/tags" Target="../tags/tag351.xml"/><Relationship Id="rId280" Type="http://schemas.openxmlformats.org/officeDocument/2006/relationships/tags" Target="../tags/tag502.xml"/><Relationship Id="rId315" Type="http://schemas.openxmlformats.org/officeDocument/2006/relationships/tags" Target="../tags/tag537.xml"/><Relationship Id="rId336" Type="http://schemas.openxmlformats.org/officeDocument/2006/relationships/tags" Target="../tags/tag558.xml"/><Relationship Id="rId357" Type="http://schemas.openxmlformats.org/officeDocument/2006/relationships/tags" Target="../tags/tag579.xml"/><Relationship Id="rId54" Type="http://schemas.openxmlformats.org/officeDocument/2006/relationships/tags" Target="../tags/tag276.xml"/><Relationship Id="rId75" Type="http://schemas.openxmlformats.org/officeDocument/2006/relationships/tags" Target="../tags/tag297.xml"/><Relationship Id="rId96" Type="http://schemas.openxmlformats.org/officeDocument/2006/relationships/tags" Target="../tags/tag318.xml"/><Relationship Id="rId140" Type="http://schemas.openxmlformats.org/officeDocument/2006/relationships/tags" Target="../tags/tag362.xml"/><Relationship Id="rId161" Type="http://schemas.openxmlformats.org/officeDocument/2006/relationships/tags" Target="../tags/tag383.xml"/><Relationship Id="rId182" Type="http://schemas.openxmlformats.org/officeDocument/2006/relationships/tags" Target="../tags/tag404.xml"/><Relationship Id="rId217" Type="http://schemas.openxmlformats.org/officeDocument/2006/relationships/tags" Target="../tags/tag439.xml"/><Relationship Id="rId378" Type="http://schemas.openxmlformats.org/officeDocument/2006/relationships/tags" Target="../tags/tag600.xml"/><Relationship Id="rId6" Type="http://schemas.openxmlformats.org/officeDocument/2006/relationships/tags" Target="../tags/tag228.xml"/><Relationship Id="rId238" Type="http://schemas.openxmlformats.org/officeDocument/2006/relationships/tags" Target="../tags/tag460.xml"/><Relationship Id="rId259" Type="http://schemas.openxmlformats.org/officeDocument/2006/relationships/tags" Target="../tags/tag481.xml"/><Relationship Id="rId23" Type="http://schemas.openxmlformats.org/officeDocument/2006/relationships/tags" Target="../tags/tag245.xml"/><Relationship Id="rId119" Type="http://schemas.openxmlformats.org/officeDocument/2006/relationships/tags" Target="../tags/tag341.xml"/><Relationship Id="rId270" Type="http://schemas.openxmlformats.org/officeDocument/2006/relationships/tags" Target="../tags/tag492.xml"/><Relationship Id="rId291" Type="http://schemas.openxmlformats.org/officeDocument/2006/relationships/tags" Target="../tags/tag513.xml"/><Relationship Id="rId305" Type="http://schemas.openxmlformats.org/officeDocument/2006/relationships/tags" Target="../tags/tag527.xml"/><Relationship Id="rId326" Type="http://schemas.openxmlformats.org/officeDocument/2006/relationships/tags" Target="../tags/tag548.xml"/><Relationship Id="rId347" Type="http://schemas.openxmlformats.org/officeDocument/2006/relationships/tags" Target="../tags/tag569.xml"/><Relationship Id="rId44" Type="http://schemas.openxmlformats.org/officeDocument/2006/relationships/tags" Target="../tags/tag266.xml"/><Relationship Id="rId65" Type="http://schemas.openxmlformats.org/officeDocument/2006/relationships/tags" Target="../tags/tag287.xml"/><Relationship Id="rId86" Type="http://schemas.openxmlformats.org/officeDocument/2006/relationships/tags" Target="../tags/tag308.xml"/><Relationship Id="rId130" Type="http://schemas.openxmlformats.org/officeDocument/2006/relationships/tags" Target="../tags/tag352.xml"/><Relationship Id="rId151" Type="http://schemas.openxmlformats.org/officeDocument/2006/relationships/tags" Target="../tags/tag373.xml"/><Relationship Id="rId368" Type="http://schemas.openxmlformats.org/officeDocument/2006/relationships/tags" Target="../tags/tag590.xml"/><Relationship Id="rId172" Type="http://schemas.openxmlformats.org/officeDocument/2006/relationships/tags" Target="../tags/tag394.xml"/><Relationship Id="rId193" Type="http://schemas.openxmlformats.org/officeDocument/2006/relationships/tags" Target="../tags/tag415.xml"/><Relationship Id="rId207" Type="http://schemas.openxmlformats.org/officeDocument/2006/relationships/tags" Target="../tags/tag429.xml"/><Relationship Id="rId228" Type="http://schemas.openxmlformats.org/officeDocument/2006/relationships/tags" Target="../tags/tag450.xml"/><Relationship Id="rId249" Type="http://schemas.openxmlformats.org/officeDocument/2006/relationships/tags" Target="../tags/tag471.xml"/><Relationship Id="rId13" Type="http://schemas.openxmlformats.org/officeDocument/2006/relationships/tags" Target="../tags/tag235.xml"/><Relationship Id="rId109" Type="http://schemas.openxmlformats.org/officeDocument/2006/relationships/tags" Target="../tags/tag331.xml"/><Relationship Id="rId260" Type="http://schemas.openxmlformats.org/officeDocument/2006/relationships/tags" Target="../tags/tag482.xml"/><Relationship Id="rId281" Type="http://schemas.openxmlformats.org/officeDocument/2006/relationships/tags" Target="../tags/tag503.xml"/><Relationship Id="rId316" Type="http://schemas.openxmlformats.org/officeDocument/2006/relationships/tags" Target="../tags/tag538.xml"/><Relationship Id="rId337" Type="http://schemas.openxmlformats.org/officeDocument/2006/relationships/tags" Target="../tags/tag559.xml"/><Relationship Id="rId34" Type="http://schemas.openxmlformats.org/officeDocument/2006/relationships/tags" Target="../tags/tag256.xml"/><Relationship Id="rId55" Type="http://schemas.openxmlformats.org/officeDocument/2006/relationships/tags" Target="../tags/tag277.xml"/><Relationship Id="rId76" Type="http://schemas.openxmlformats.org/officeDocument/2006/relationships/tags" Target="../tags/tag298.xml"/><Relationship Id="rId97" Type="http://schemas.openxmlformats.org/officeDocument/2006/relationships/tags" Target="../tags/tag319.xml"/><Relationship Id="rId120" Type="http://schemas.openxmlformats.org/officeDocument/2006/relationships/tags" Target="../tags/tag342.xml"/><Relationship Id="rId141" Type="http://schemas.openxmlformats.org/officeDocument/2006/relationships/tags" Target="../tags/tag363.xml"/><Relationship Id="rId358" Type="http://schemas.openxmlformats.org/officeDocument/2006/relationships/tags" Target="../tags/tag580.xml"/><Relationship Id="rId379" Type="http://schemas.openxmlformats.org/officeDocument/2006/relationships/tags" Target="../tags/tag601.xml"/><Relationship Id="rId7" Type="http://schemas.openxmlformats.org/officeDocument/2006/relationships/tags" Target="../tags/tag229.xml"/><Relationship Id="rId162" Type="http://schemas.openxmlformats.org/officeDocument/2006/relationships/tags" Target="../tags/tag384.xml"/><Relationship Id="rId183" Type="http://schemas.openxmlformats.org/officeDocument/2006/relationships/tags" Target="../tags/tag405.xml"/><Relationship Id="rId218" Type="http://schemas.openxmlformats.org/officeDocument/2006/relationships/tags" Target="../tags/tag440.xml"/><Relationship Id="rId239" Type="http://schemas.openxmlformats.org/officeDocument/2006/relationships/tags" Target="../tags/tag461.xml"/><Relationship Id="rId250" Type="http://schemas.openxmlformats.org/officeDocument/2006/relationships/tags" Target="../tags/tag472.xml"/><Relationship Id="rId271" Type="http://schemas.openxmlformats.org/officeDocument/2006/relationships/tags" Target="../tags/tag493.xml"/><Relationship Id="rId292" Type="http://schemas.openxmlformats.org/officeDocument/2006/relationships/tags" Target="../tags/tag514.xml"/><Relationship Id="rId306" Type="http://schemas.openxmlformats.org/officeDocument/2006/relationships/tags" Target="../tags/tag528.xml"/><Relationship Id="rId24" Type="http://schemas.openxmlformats.org/officeDocument/2006/relationships/tags" Target="../tags/tag246.xml"/><Relationship Id="rId45" Type="http://schemas.openxmlformats.org/officeDocument/2006/relationships/tags" Target="../tags/tag267.xml"/><Relationship Id="rId66" Type="http://schemas.openxmlformats.org/officeDocument/2006/relationships/tags" Target="../tags/tag288.xml"/><Relationship Id="rId87" Type="http://schemas.openxmlformats.org/officeDocument/2006/relationships/tags" Target="../tags/tag309.xml"/><Relationship Id="rId110" Type="http://schemas.openxmlformats.org/officeDocument/2006/relationships/tags" Target="../tags/tag332.xml"/><Relationship Id="rId131" Type="http://schemas.openxmlformats.org/officeDocument/2006/relationships/tags" Target="../tags/tag353.xml"/><Relationship Id="rId327" Type="http://schemas.openxmlformats.org/officeDocument/2006/relationships/tags" Target="../tags/tag549.xml"/><Relationship Id="rId348" Type="http://schemas.openxmlformats.org/officeDocument/2006/relationships/tags" Target="../tags/tag570.xml"/><Relationship Id="rId369" Type="http://schemas.openxmlformats.org/officeDocument/2006/relationships/tags" Target="../tags/tag591.xml"/><Relationship Id="rId152" Type="http://schemas.openxmlformats.org/officeDocument/2006/relationships/tags" Target="../tags/tag374.xml"/><Relationship Id="rId173" Type="http://schemas.openxmlformats.org/officeDocument/2006/relationships/tags" Target="../tags/tag395.xml"/><Relationship Id="rId194" Type="http://schemas.openxmlformats.org/officeDocument/2006/relationships/tags" Target="../tags/tag416.xml"/><Relationship Id="rId208" Type="http://schemas.openxmlformats.org/officeDocument/2006/relationships/tags" Target="../tags/tag430.xml"/><Relationship Id="rId229" Type="http://schemas.openxmlformats.org/officeDocument/2006/relationships/tags" Target="../tags/tag451.xml"/><Relationship Id="rId380" Type="http://schemas.openxmlformats.org/officeDocument/2006/relationships/tags" Target="../tags/tag602.xml"/><Relationship Id="rId240" Type="http://schemas.openxmlformats.org/officeDocument/2006/relationships/tags" Target="../tags/tag462.xml"/><Relationship Id="rId261" Type="http://schemas.openxmlformats.org/officeDocument/2006/relationships/tags" Target="../tags/tag483.xml"/><Relationship Id="rId14" Type="http://schemas.openxmlformats.org/officeDocument/2006/relationships/tags" Target="../tags/tag236.xml"/><Relationship Id="rId35" Type="http://schemas.openxmlformats.org/officeDocument/2006/relationships/tags" Target="../tags/tag257.xml"/><Relationship Id="rId56" Type="http://schemas.openxmlformats.org/officeDocument/2006/relationships/tags" Target="../tags/tag278.xml"/><Relationship Id="rId77" Type="http://schemas.openxmlformats.org/officeDocument/2006/relationships/tags" Target="../tags/tag299.xml"/><Relationship Id="rId100" Type="http://schemas.openxmlformats.org/officeDocument/2006/relationships/tags" Target="../tags/tag322.xml"/><Relationship Id="rId282" Type="http://schemas.openxmlformats.org/officeDocument/2006/relationships/tags" Target="../tags/tag504.xml"/><Relationship Id="rId317" Type="http://schemas.openxmlformats.org/officeDocument/2006/relationships/tags" Target="../tags/tag539.xml"/><Relationship Id="rId338" Type="http://schemas.openxmlformats.org/officeDocument/2006/relationships/tags" Target="../tags/tag560.xml"/><Relationship Id="rId359" Type="http://schemas.openxmlformats.org/officeDocument/2006/relationships/tags" Target="../tags/tag581.xml"/><Relationship Id="rId8" Type="http://schemas.openxmlformats.org/officeDocument/2006/relationships/tags" Target="../tags/tag230.xml"/><Relationship Id="rId98" Type="http://schemas.openxmlformats.org/officeDocument/2006/relationships/tags" Target="../tags/tag320.xml"/><Relationship Id="rId121" Type="http://schemas.openxmlformats.org/officeDocument/2006/relationships/tags" Target="../tags/tag343.xml"/><Relationship Id="rId142" Type="http://schemas.openxmlformats.org/officeDocument/2006/relationships/tags" Target="../tags/tag364.xml"/><Relationship Id="rId163" Type="http://schemas.openxmlformats.org/officeDocument/2006/relationships/tags" Target="../tags/tag385.xml"/><Relationship Id="rId184" Type="http://schemas.openxmlformats.org/officeDocument/2006/relationships/tags" Target="../tags/tag406.xml"/><Relationship Id="rId219" Type="http://schemas.openxmlformats.org/officeDocument/2006/relationships/tags" Target="../tags/tag441.xml"/><Relationship Id="rId370" Type="http://schemas.openxmlformats.org/officeDocument/2006/relationships/tags" Target="../tags/tag592.xml"/><Relationship Id="rId230" Type="http://schemas.openxmlformats.org/officeDocument/2006/relationships/tags" Target="../tags/tag452.xml"/><Relationship Id="rId251" Type="http://schemas.openxmlformats.org/officeDocument/2006/relationships/tags" Target="../tags/tag473.xml"/><Relationship Id="rId25" Type="http://schemas.openxmlformats.org/officeDocument/2006/relationships/tags" Target="../tags/tag247.xml"/><Relationship Id="rId46" Type="http://schemas.openxmlformats.org/officeDocument/2006/relationships/tags" Target="../tags/tag268.xml"/><Relationship Id="rId67" Type="http://schemas.openxmlformats.org/officeDocument/2006/relationships/tags" Target="../tags/tag289.xml"/><Relationship Id="rId272" Type="http://schemas.openxmlformats.org/officeDocument/2006/relationships/tags" Target="../tags/tag494.xml"/><Relationship Id="rId293" Type="http://schemas.openxmlformats.org/officeDocument/2006/relationships/tags" Target="../tags/tag515.xml"/><Relationship Id="rId307" Type="http://schemas.openxmlformats.org/officeDocument/2006/relationships/tags" Target="../tags/tag529.xml"/><Relationship Id="rId328" Type="http://schemas.openxmlformats.org/officeDocument/2006/relationships/tags" Target="../tags/tag550.xml"/><Relationship Id="rId349" Type="http://schemas.openxmlformats.org/officeDocument/2006/relationships/tags" Target="../tags/tag571.xml"/><Relationship Id="rId88" Type="http://schemas.openxmlformats.org/officeDocument/2006/relationships/tags" Target="../tags/tag310.xml"/><Relationship Id="rId111" Type="http://schemas.openxmlformats.org/officeDocument/2006/relationships/tags" Target="../tags/tag333.xml"/><Relationship Id="rId132" Type="http://schemas.openxmlformats.org/officeDocument/2006/relationships/tags" Target="../tags/tag354.xml"/><Relationship Id="rId153" Type="http://schemas.openxmlformats.org/officeDocument/2006/relationships/tags" Target="../tags/tag375.xml"/><Relationship Id="rId174" Type="http://schemas.openxmlformats.org/officeDocument/2006/relationships/tags" Target="../tags/tag396.xml"/><Relationship Id="rId195" Type="http://schemas.openxmlformats.org/officeDocument/2006/relationships/tags" Target="../tags/tag417.xml"/><Relationship Id="rId209" Type="http://schemas.openxmlformats.org/officeDocument/2006/relationships/tags" Target="../tags/tag431.xml"/><Relationship Id="rId360" Type="http://schemas.openxmlformats.org/officeDocument/2006/relationships/tags" Target="../tags/tag582.xml"/><Relationship Id="rId381" Type="http://schemas.openxmlformats.org/officeDocument/2006/relationships/tags" Target="../tags/tag603.xml"/><Relationship Id="rId220" Type="http://schemas.openxmlformats.org/officeDocument/2006/relationships/tags" Target="../tags/tag442.xml"/><Relationship Id="rId241" Type="http://schemas.openxmlformats.org/officeDocument/2006/relationships/tags" Target="../tags/tag463.xml"/><Relationship Id="rId15" Type="http://schemas.openxmlformats.org/officeDocument/2006/relationships/tags" Target="../tags/tag237.xml"/><Relationship Id="rId36" Type="http://schemas.openxmlformats.org/officeDocument/2006/relationships/tags" Target="../tags/tag258.xml"/><Relationship Id="rId57" Type="http://schemas.openxmlformats.org/officeDocument/2006/relationships/tags" Target="../tags/tag279.xml"/><Relationship Id="rId262" Type="http://schemas.openxmlformats.org/officeDocument/2006/relationships/tags" Target="../tags/tag484.xml"/><Relationship Id="rId283" Type="http://schemas.openxmlformats.org/officeDocument/2006/relationships/tags" Target="../tags/tag505.xml"/><Relationship Id="rId318" Type="http://schemas.openxmlformats.org/officeDocument/2006/relationships/tags" Target="../tags/tag540.xml"/><Relationship Id="rId339" Type="http://schemas.openxmlformats.org/officeDocument/2006/relationships/tags" Target="../tags/tag561.xml"/><Relationship Id="rId78" Type="http://schemas.openxmlformats.org/officeDocument/2006/relationships/tags" Target="../tags/tag300.xml"/><Relationship Id="rId99" Type="http://schemas.openxmlformats.org/officeDocument/2006/relationships/tags" Target="../tags/tag321.xml"/><Relationship Id="rId101" Type="http://schemas.openxmlformats.org/officeDocument/2006/relationships/tags" Target="../tags/tag323.xml"/><Relationship Id="rId122" Type="http://schemas.openxmlformats.org/officeDocument/2006/relationships/tags" Target="../tags/tag344.xml"/><Relationship Id="rId143" Type="http://schemas.openxmlformats.org/officeDocument/2006/relationships/tags" Target="../tags/tag365.xml"/><Relationship Id="rId164" Type="http://schemas.openxmlformats.org/officeDocument/2006/relationships/tags" Target="../tags/tag386.xml"/><Relationship Id="rId185" Type="http://schemas.openxmlformats.org/officeDocument/2006/relationships/tags" Target="../tags/tag407.xml"/><Relationship Id="rId350" Type="http://schemas.openxmlformats.org/officeDocument/2006/relationships/tags" Target="../tags/tag572.xml"/><Relationship Id="rId371" Type="http://schemas.openxmlformats.org/officeDocument/2006/relationships/tags" Target="../tags/tag593.xml"/><Relationship Id="rId9" Type="http://schemas.openxmlformats.org/officeDocument/2006/relationships/tags" Target="../tags/tag231.xml"/><Relationship Id="rId210" Type="http://schemas.openxmlformats.org/officeDocument/2006/relationships/tags" Target="../tags/tag432.xml"/><Relationship Id="rId26" Type="http://schemas.openxmlformats.org/officeDocument/2006/relationships/tags" Target="../tags/tag248.xml"/><Relationship Id="rId231" Type="http://schemas.openxmlformats.org/officeDocument/2006/relationships/tags" Target="../tags/tag453.xml"/><Relationship Id="rId252" Type="http://schemas.openxmlformats.org/officeDocument/2006/relationships/tags" Target="../tags/tag474.xml"/><Relationship Id="rId273" Type="http://schemas.openxmlformats.org/officeDocument/2006/relationships/tags" Target="../tags/tag495.xml"/><Relationship Id="rId294" Type="http://schemas.openxmlformats.org/officeDocument/2006/relationships/tags" Target="../tags/tag516.xml"/><Relationship Id="rId308" Type="http://schemas.openxmlformats.org/officeDocument/2006/relationships/tags" Target="../tags/tag530.xml"/><Relationship Id="rId329" Type="http://schemas.openxmlformats.org/officeDocument/2006/relationships/tags" Target="../tags/tag551.xml"/><Relationship Id="rId47" Type="http://schemas.openxmlformats.org/officeDocument/2006/relationships/tags" Target="../tags/tag269.xml"/><Relationship Id="rId68" Type="http://schemas.openxmlformats.org/officeDocument/2006/relationships/tags" Target="../tags/tag290.xml"/><Relationship Id="rId89" Type="http://schemas.openxmlformats.org/officeDocument/2006/relationships/tags" Target="../tags/tag311.xml"/><Relationship Id="rId112" Type="http://schemas.openxmlformats.org/officeDocument/2006/relationships/tags" Target="../tags/tag334.xml"/><Relationship Id="rId133" Type="http://schemas.openxmlformats.org/officeDocument/2006/relationships/tags" Target="../tags/tag355.xml"/><Relationship Id="rId154" Type="http://schemas.openxmlformats.org/officeDocument/2006/relationships/tags" Target="../tags/tag376.xml"/><Relationship Id="rId175" Type="http://schemas.openxmlformats.org/officeDocument/2006/relationships/tags" Target="../tags/tag397.xml"/><Relationship Id="rId340" Type="http://schemas.openxmlformats.org/officeDocument/2006/relationships/tags" Target="../tags/tag562.xml"/><Relationship Id="rId361" Type="http://schemas.openxmlformats.org/officeDocument/2006/relationships/tags" Target="../tags/tag583.xml"/><Relationship Id="rId196" Type="http://schemas.openxmlformats.org/officeDocument/2006/relationships/tags" Target="../tags/tag418.xml"/><Relationship Id="rId200" Type="http://schemas.openxmlformats.org/officeDocument/2006/relationships/tags" Target="../tags/tag422.xml"/><Relationship Id="rId382" Type="http://schemas.openxmlformats.org/officeDocument/2006/relationships/tags" Target="../tags/tag604.xml"/><Relationship Id="rId16" Type="http://schemas.openxmlformats.org/officeDocument/2006/relationships/tags" Target="../tags/tag238.xml"/><Relationship Id="rId221" Type="http://schemas.openxmlformats.org/officeDocument/2006/relationships/tags" Target="../tags/tag443.xml"/><Relationship Id="rId242" Type="http://schemas.openxmlformats.org/officeDocument/2006/relationships/tags" Target="../tags/tag464.xml"/><Relationship Id="rId263" Type="http://schemas.openxmlformats.org/officeDocument/2006/relationships/tags" Target="../tags/tag485.xml"/><Relationship Id="rId284" Type="http://schemas.openxmlformats.org/officeDocument/2006/relationships/tags" Target="../tags/tag506.xml"/><Relationship Id="rId319" Type="http://schemas.openxmlformats.org/officeDocument/2006/relationships/tags" Target="../tags/tag541.xml"/><Relationship Id="rId37" Type="http://schemas.openxmlformats.org/officeDocument/2006/relationships/tags" Target="../tags/tag259.xml"/><Relationship Id="rId58" Type="http://schemas.openxmlformats.org/officeDocument/2006/relationships/tags" Target="../tags/tag280.xml"/><Relationship Id="rId79" Type="http://schemas.openxmlformats.org/officeDocument/2006/relationships/tags" Target="../tags/tag301.xml"/><Relationship Id="rId102" Type="http://schemas.openxmlformats.org/officeDocument/2006/relationships/tags" Target="../tags/tag324.xml"/><Relationship Id="rId123" Type="http://schemas.openxmlformats.org/officeDocument/2006/relationships/tags" Target="../tags/tag345.xml"/><Relationship Id="rId144" Type="http://schemas.openxmlformats.org/officeDocument/2006/relationships/tags" Target="../tags/tag366.xml"/><Relationship Id="rId330" Type="http://schemas.openxmlformats.org/officeDocument/2006/relationships/tags" Target="../tags/tag552.xml"/><Relationship Id="rId90" Type="http://schemas.openxmlformats.org/officeDocument/2006/relationships/tags" Target="../tags/tag312.xml"/><Relationship Id="rId165" Type="http://schemas.openxmlformats.org/officeDocument/2006/relationships/tags" Target="../tags/tag387.xml"/><Relationship Id="rId186" Type="http://schemas.openxmlformats.org/officeDocument/2006/relationships/tags" Target="../tags/tag408.xml"/><Relationship Id="rId351" Type="http://schemas.openxmlformats.org/officeDocument/2006/relationships/tags" Target="../tags/tag573.xml"/><Relationship Id="rId372" Type="http://schemas.openxmlformats.org/officeDocument/2006/relationships/tags" Target="../tags/tag594.xml"/><Relationship Id="rId211" Type="http://schemas.openxmlformats.org/officeDocument/2006/relationships/tags" Target="../tags/tag433.xml"/><Relationship Id="rId232" Type="http://schemas.openxmlformats.org/officeDocument/2006/relationships/tags" Target="../tags/tag454.xml"/><Relationship Id="rId253" Type="http://schemas.openxmlformats.org/officeDocument/2006/relationships/tags" Target="../tags/tag475.xml"/><Relationship Id="rId274" Type="http://schemas.openxmlformats.org/officeDocument/2006/relationships/tags" Target="../tags/tag496.xml"/><Relationship Id="rId295" Type="http://schemas.openxmlformats.org/officeDocument/2006/relationships/tags" Target="../tags/tag517.xml"/><Relationship Id="rId309" Type="http://schemas.openxmlformats.org/officeDocument/2006/relationships/tags" Target="../tags/tag531.xml"/><Relationship Id="rId27" Type="http://schemas.openxmlformats.org/officeDocument/2006/relationships/tags" Target="../tags/tag249.xml"/><Relationship Id="rId48" Type="http://schemas.openxmlformats.org/officeDocument/2006/relationships/tags" Target="../tags/tag270.xml"/><Relationship Id="rId69" Type="http://schemas.openxmlformats.org/officeDocument/2006/relationships/tags" Target="../tags/tag291.xml"/><Relationship Id="rId113" Type="http://schemas.openxmlformats.org/officeDocument/2006/relationships/tags" Target="../tags/tag335.xml"/><Relationship Id="rId134" Type="http://schemas.openxmlformats.org/officeDocument/2006/relationships/tags" Target="../tags/tag356.xml"/><Relationship Id="rId320" Type="http://schemas.openxmlformats.org/officeDocument/2006/relationships/tags" Target="../tags/tag542.xml"/><Relationship Id="rId80" Type="http://schemas.openxmlformats.org/officeDocument/2006/relationships/tags" Target="../tags/tag302.xml"/><Relationship Id="rId155" Type="http://schemas.openxmlformats.org/officeDocument/2006/relationships/tags" Target="../tags/tag377.xml"/><Relationship Id="rId176" Type="http://schemas.openxmlformats.org/officeDocument/2006/relationships/tags" Target="../tags/tag398.xml"/><Relationship Id="rId197" Type="http://schemas.openxmlformats.org/officeDocument/2006/relationships/tags" Target="../tags/tag419.xml"/><Relationship Id="rId341" Type="http://schemas.openxmlformats.org/officeDocument/2006/relationships/tags" Target="../tags/tag563.xml"/><Relationship Id="rId362" Type="http://schemas.openxmlformats.org/officeDocument/2006/relationships/tags" Target="../tags/tag584.xml"/><Relationship Id="rId383" Type="http://schemas.openxmlformats.org/officeDocument/2006/relationships/tags" Target="../tags/tag605.xml"/><Relationship Id="rId201" Type="http://schemas.openxmlformats.org/officeDocument/2006/relationships/tags" Target="../tags/tag423.xml"/><Relationship Id="rId222" Type="http://schemas.openxmlformats.org/officeDocument/2006/relationships/tags" Target="../tags/tag444.xml"/><Relationship Id="rId243" Type="http://schemas.openxmlformats.org/officeDocument/2006/relationships/tags" Target="../tags/tag465.xml"/><Relationship Id="rId264" Type="http://schemas.openxmlformats.org/officeDocument/2006/relationships/tags" Target="../tags/tag486.xml"/><Relationship Id="rId285" Type="http://schemas.openxmlformats.org/officeDocument/2006/relationships/tags" Target="../tags/tag507.xml"/><Relationship Id="rId17" Type="http://schemas.openxmlformats.org/officeDocument/2006/relationships/tags" Target="../tags/tag239.xml"/><Relationship Id="rId38" Type="http://schemas.openxmlformats.org/officeDocument/2006/relationships/tags" Target="../tags/tag260.xml"/><Relationship Id="rId59" Type="http://schemas.openxmlformats.org/officeDocument/2006/relationships/tags" Target="../tags/tag281.xml"/><Relationship Id="rId103" Type="http://schemas.openxmlformats.org/officeDocument/2006/relationships/tags" Target="../tags/tag325.xml"/><Relationship Id="rId124" Type="http://schemas.openxmlformats.org/officeDocument/2006/relationships/tags" Target="../tags/tag346.xml"/><Relationship Id="rId310" Type="http://schemas.openxmlformats.org/officeDocument/2006/relationships/tags" Target="../tags/tag532.xml"/><Relationship Id="rId70" Type="http://schemas.openxmlformats.org/officeDocument/2006/relationships/tags" Target="../tags/tag292.xml"/><Relationship Id="rId91" Type="http://schemas.openxmlformats.org/officeDocument/2006/relationships/tags" Target="../tags/tag313.xml"/><Relationship Id="rId145" Type="http://schemas.openxmlformats.org/officeDocument/2006/relationships/tags" Target="../tags/tag367.xml"/><Relationship Id="rId166" Type="http://schemas.openxmlformats.org/officeDocument/2006/relationships/tags" Target="../tags/tag388.xml"/><Relationship Id="rId187" Type="http://schemas.openxmlformats.org/officeDocument/2006/relationships/tags" Target="../tags/tag409.xml"/><Relationship Id="rId331" Type="http://schemas.openxmlformats.org/officeDocument/2006/relationships/tags" Target="../tags/tag553.xml"/><Relationship Id="rId352" Type="http://schemas.openxmlformats.org/officeDocument/2006/relationships/tags" Target="../tags/tag574.xml"/><Relationship Id="rId373" Type="http://schemas.openxmlformats.org/officeDocument/2006/relationships/tags" Target="../tags/tag595.xml"/><Relationship Id="rId1" Type="http://schemas.openxmlformats.org/officeDocument/2006/relationships/tags" Target="../tags/tag223.xml"/><Relationship Id="rId212" Type="http://schemas.openxmlformats.org/officeDocument/2006/relationships/tags" Target="../tags/tag434.xml"/><Relationship Id="rId233" Type="http://schemas.openxmlformats.org/officeDocument/2006/relationships/tags" Target="../tags/tag455.xml"/><Relationship Id="rId254" Type="http://schemas.openxmlformats.org/officeDocument/2006/relationships/tags" Target="../tags/tag476.xml"/><Relationship Id="rId28" Type="http://schemas.openxmlformats.org/officeDocument/2006/relationships/tags" Target="../tags/tag250.xml"/><Relationship Id="rId49" Type="http://schemas.openxmlformats.org/officeDocument/2006/relationships/tags" Target="../tags/tag271.xml"/><Relationship Id="rId114" Type="http://schemas.openxmlformats.org/officeDocument/2006/relationships/tags" Target="../tags/tag336.xml"/><Relationship Id="rId275" Type="http://schemas.openxmlformats.org/officeDocument/2006/relationships/tags" Target="../tags/tag497.xml"/><Relationship Id="rId296" Type="http://schemas.openxmlformats.org/officeDocument/2006/relationships/tags" Target="../tags/tag518.xml"/><Relationship Id="rId300" Type="http://schemas.openxmlformats.org/officeDocument/2006/relationships/tags" Target="../tags/tag522.xml"/><Relationship Id="rId60" Type="http://schemas.openxmlformats.org/officeDocument/2006/relationships/tags" Target="../tags/tag282.xml"/><Relationship Id="rId81" Type="http://schemas.openxmlformats.org/officeDocument/2006/relationships/tags" Target="../tags/tag303.xml"/><Relationship Id="rId135" Type="http://schemas.openxmlformats.org/officeDocument/2006/relationships/tags" Target="../tags/tag357.xml"/><Relationship Id="rId156" Type="http://schemas.openxmlformats.org/officeDocument/2006/relationships/tags" Target="../tags/tag378.xml"/><Relationship Id="rId177" Type="http://schemas.openxmlformats.org/officeDocument/2006/relationships/tags" Target="../tags/tag399.xml"/><Relationship Id="rId198" Type="http://schemas.openxmlformats.org/officeDocument/2006/relationships/tags" Target="../tags/tag420.xml"/><Relationship Id="rId321" Type="http://schemas.openxmlformats.org/officeDocument/2006/relationships/tags" Target="../tags/tag543.xml"/><Relationship Id="rId342" Type="http://schemas.openxmlformats.org/officeDocument/2006/relationships/tags" Target="../tags/tag564.xml"/><Relationship Id="rId363" Type="http://schemas.openxmlformats.org/officeDocument/2006/relationships/tags" Target="../tags/tag585.xml"/><Relationship Id="rId384" Type="http://schemas.openxmlformats.org/officeDocument/2006/relationships/tags" Target="../tags/tag606.xml"/><Relationship Id="rId202" Type="http://schemas.openxmlformats.org/officeDocument/2006/relationships/tags" Target="../tags/tag424.xml"/><Relationship Id="rId223" Type="http://schemas.openxmlformats.org/officeDocument/2006/relationships/tags" Target="../tags/tag445.xml"/><Relationship Id="rId244" Type="http://schemas.openxmlformats.org/officeDocument/2006/relationships/tags" Target="../tags/tag466.xml"/><Relationship Id="rId18" Type="http://schemas.openxmlformats.org/officeDocument/2006/relationships/tags" Target="../tags/tag240.xml"/><Relationship Id="rId39" Type="http://schemas.openxmlformats.org/officeDocument/2006/relationships/tags" Target="../tags/tag261.xml"/><Relationship Id="rId265" Type="http://schemas.openxmlformats.org/officeDocument/2006/relationships/tags" Target="../tags/tag487.xml"/><Relationship Id="rId286" Type="http://schemas.openxmlformats.org/officeDocument/2006/relationships/tags" Target="../tags/tag508.xml"/><Relationship Id="rId50" Type="http://schemas.openxmlformats.org/officeDocument/2006/relationships/tags" Target="../tags/tag272.xml"/><Relationship Id="rId104" Type="http://schemas.openxmlformats.org/officeDocument/2006/relationships/tags" Target="../tags/tag326.xml"/><Relationship Id="rId125" Type="http://schemas.openxmlformats.org/officeDocument/2006/relationships/tags" Target="../tags/tag347.xml"/><Relationship Id="rId146" Type="http://schemas.openxmlformats.org/officeDocument/2006/relationships/tags" Target="../tags/tag368.xml"/><Relationship Id="rId167" Type="http://schemas.openxmlformats.org/officeDocument/2006/relationships/tags" Target="../tags/tag389.xml"/><Relationship Id="rId188" Type="http://schemas.openxmlformats.org/officeDocument/2006/relationships/tags" Target="../tags/tag410.xml"/><Relationship Id="rId311" Type="http://schemas.openxmlformats.org/officeDocument/2006/relationships/tags" Target="../tags/tag533.xml"/><Relationship Id="rId332" Type="http://schemas.openxmlformats.org/officeDocument/2006/relationships/tags" Target="../tags/tag554.xml"/><Relationship Id="rId353" Type="http://schemas.openxmlformats.org/officeDocument/2006/relationships/tags" Target="../tags/tag575.xml"/><Relationship Id="rId374" Type="http://schemas.openxmlformats.org/officeDocument/2006/relationships/tags" Target="../tags/tag596.xml"/><Relationship Id="rId71" Type="http://schemas.openxmlformats.org/officeDocument/2006/relationships/tags" Target="../tags/tag293.xml"/><Relationship Id="rId92" Type="http://schemas.openxmlformats.org/officeDocument/2006/relationships/tags" Target="../tags/tag314.xml"/><Relationship Id="rId213" Type="http://schemas.openxmlformats.org/officeDocument/2006/relationships/tags" Target="../tags/tag435.xml"/><Relationship Id="rId234" Type="http://schemas.openxmlformats.org/officeDocument/2006/relationships/tags" Target="../tags/tag456.xml"/><Relationship Id="rId2" Type="http://schemas.openxmlformats.org/officeDocument/2006/relationships/tags" Target="../tags/tag224.xml"/><Relationship Id="rId29" Type="http://schemas.openxmlformats.org/officeDocument/2006/relationships/tags" Target="../tags/tag251.xml"/><Relationship Id="rId255" Type="http://schemas.openxmlformats.org/officeDocument/2006/relationships/tags" Target="../tags/tag477.xml"/><Relationship Id="rId276" Type="http://schemas.openxmlformats.org/officeDocument/2006/relationships/tags" Target="../tags/tag498.xml"/><Relationship Id="rId297" Type="http://schemas.openxmlformats.org/officeDocument/2006/relationships/tags" Target="../tags/tag519.xml"/><Relationship Id="rId40" Type="http://schemas.openxmlformats.org/officeDocument/2006/relationships/tags" Target="../tags/tag262.xml"/><Relationship Id="rId115" Type="http://schemas.openxmlformats.org/officeDocument/2006/relationships/tags" Target="../tags/tag337.xml"/><Relationship Id="rId136" Type="http://schemas.openxmlformats.org/officeDocument/2006/relationships/tags" Target="../tags/tag358.xml"/><Relationship Id="rId157" Type="http://schemas.openxmlformats.org/officeDocument/2006/relationships/tags" Target="../tags/tag379.xml"/><Relationship Id="rId178" Type="http://schemas.openxmlformats.org/officeDocument/2006/relationships/tags" Target="../tags/tag400.xml"/><Relationship Id="rId301" Type="http://schemas.openxmlformats.org/officeDocument/2006/relationships/tags" Target="../tags/tag523.xml"/><Relationship Id="rId322" Type="http://schemas.openxmlformats.org/officeDocument/2006/relationships/tags" Target="../tags/tag544.xml"/><Relationship Id="rId343" Type="http://schemas.openxmlformats.org/officeDocument/2006/relationships/tags" Target="../tags/tag565.xml"/><Relationship Id="rId364" Type="http://schemas.openxmlformats.org/officeDocument/2006/relationships/tags" Target="../tags/tag586.xml"/><Relationship Id="rId61" Type="http://schemas.openxmlformats.org/officeDocument/2006/relationships/tags" Target="../tags/tag283.xml"/><Relationship Id="rId82" Type="http://schemas.openxmlformats.org/officeDocument/2006/relationships/tags" Target="../tags/tag304.xml"/><Relationship Id="rId199" Type="http://schemas.openxmlformats.org/officeDocument/2006/relationships/tags" Target="../tags/tag421.xml"/><Relationship Id="rId203" Type="http://schemas.openxmlformats.org/officeDocument/2006/relationships/tags" Target="../tags/tag425.xml"/><Relationship Id="rId385" Type="http://schemas.openxmlformats.org/officeDocument/2006/relationships/tags" Target="../tags/tag607.xml"/><Relationship Id="rId19" Type="http://schemas.openxmlformats.org/officeDocument/2006/relationships/tags" Target="../tags/tag241.xml"/><Relationship Id="rId224" Type="http://schemas.openxmlformats.org/officeDocument/2006/relationships/tags" Target="../tags/tag446.xml"/><Relationship Id="rId245" Type="http://schemas.openxmlformats.org/officeDocument/2006/relationships/tags" Target="../tags/tag467.xml"/><Relationship Id="rId266" Type="http://schemas.openxmlformats.org/officeDocument/2006/relationships/tags" Target="../tags/tag488.xml"/><Relationship Id="rId287" Type="http://schemas.openxmlformats.org/officeDocument/2006/relationships/tags" Target="../tags/tag509.xml"/><Relationship Id="rId30" Type="http://schemas.openxmlformats.org/officeDocument/2006/relationships/tags" Target="../tags/tag252.xml"/><Relationship Id="rId105" Type="http://schemas.openxmlformats.org/officeDocument/2006/relationships/tags" Target="../tags/tag327.xml"/><Relationship Id="rId126" Type="http://schemas.openxmlformats.org/officeDocument/2006/relationships/tags" Target="../tags/tag348.xml"/><Relationship Id="rId147" Type="http://schemas.openxmlformats.org/officeDocument/2006/relationships/tags" Target="../tags/tag369.xml"/><Relationship Id="rId168" Type="http://schemas.openxmlformats.org/officeDocument/2006/relationships/tags" Target="../tags/tag390.xml"/><Relationship Id="rId312" Type="http://schemas.openxmlformats.org/officeDocument/2006/relationships/tags" Target="../tags/tag534.xml"/><Relationship Id="rId333" Type="http://schemas.openxmlformats.org/officeDocument/2006/relationships/tags" Target="../tags/tag555.xml"/><Relationship Id="rId354" Type="http://schemas.openxmlformats.org/officeDocument/2006/relationships/tags" Target="../tags/tag576.xml"/><Relationship Id="rId51" Type="http://schemas.openxmlformats.org/officeDocument/2006/relationships/tags" Target="../tags/tag273.xml"/><Relationship Id="rId72" Type="http://schemas.openxmlformats.org/officeDocument/2006/relationships/tags" Target="../tags/tag294.xml"/><Relationship Id="rId93" Type="http://schemas.openxmlformats.org/officeDocument/2006/relationships/tags" Target="../tags/tag315.xml"/><Relationship Id="rId189" Type="http://schemas.openxmlformats.org/officeDocument/2006/relationships/tags" Target="../tags/tag411.xml"/><Relationship Id="rId375" Type="http://schemas.openxmlformats.org/officeDocument/2006/relationships/tags" Target="../tags/tag597.xml"/><Relationship Id="rId3" Type="http://schemas.openxmlformats.org/officeDocument/2006/relationships/tags" Target="../tags/tag225.xml"/><Relationship Id="rId214" Type="http://schemas.openxmlformats.org/officeDocument/2006/relationships/tags" Target="../tags/tag436.xml"/><Relationship Id="rId235" Type="http://schemas.openxmlformats.org/officeDocument/2006/relationships/tags" Target="../tags/tag457.xml"/><Relationship Id="rId256" Type="http://schemas.openxmlformats.org/officeDocument/2006/relationships/tags" Target="../tags/tag478.xml"/><Relationship Id="rId277" Type="http://schemas.openxmlformats.org/officeDocument/2006/relationships/tags" Target="../tags/tag499.xml"/><Relationship Id="rId298" Type="http://schemas.openxmlformats.org/officeDocument/2006/relationships/tags" Target="../tags/tag520.xml"/><Relationship Id="rId116" Type="http://schemas.openxmlformats.org/officeDocument/2006/relationships/tags" Target="../tags/tag338.xml"/><Relationship Id="rId137" Type="http://schemas.openxmlformats.org/officeDocument/2006/relationships/tags" Target="../tags/tag359.xml"/><Relationship Id="rId158" Type="http://schemas.openxmlformats.org/officeDocument/2006/relationships/tags" Target="../tags/tag380.xml"/><Relationship Id="rId302" Type="http://schemas.openxmlformats.org/officeDocument/2006/relationships/tags" Target="../tags/tag524.xml"/><Relationship Id="rId323" Type="http://schemas.openxmlformats.org/officeDocument/2006/relationships/tags" Target="../tags/tag545.xml"/><Relationship Id="rId344" Type="http://schemas.openxmlformats.org/officeDocument/2006/relationships/tags" Target="../tags/tag566.xml"/><Relationship Id="rId20" Type="http://schemas.openxmlformats.org/officeDocument/2006/relationships/tags" Target="../tags/tag242.xml"/><Relationship Id="rId41" Type="http://schemas.openxmlformats.org/officeDocument/2006/relationships/tags" Target="../tags/tag263.xml"/><Relationship Id="rId62" Type="http://schemas.openxmlformats.org/officeDocument/2006/relationships/tags" Target="../tags/tag284.xml"/><Relationship Id="rId83" Type="http://schemas.openxmlformats.org/officeDocument/2006/relationships/tags" Target="../tags/tag305.xml"/><Relationship Id="rId179" Type="http://schemas.openxmlformats.org/officeDocument/2006/relationships/tags" Target="../tags/tag401.xml"/><Relationship Id="rId365" Type="http://schemas.openxmlformats.org/officeDocument/2006/relationships/tags" Target="../tags/tag587.xml"/><Relationship Id="rId386" Type="http://schemas.openxmlformats.org/officeDocument/2006/relationships/slideLayout" Target="../slideLayouts/slideLayout2.xml"/><Relationship Id="rId190" Type="http://schemas.openxmlformats.org/officeDocument/2006/relationships/tags" Target="../tags/tag412.xml"/><Relationship Id="rId204" Type="http://schemas.openxmlformats.org/officeDocument/2006/relationships/tags" Target="../tags/tag426.xml"/><Relationship Id="rId225" Type="http://schemas.openxmlformats.org/officeDocument/2006/relationships/tags" Target="../tags/tag447.xml"/><Relationship Id="rId246" Type="http://schemas.openxmlformats.org/officeDocument/2006/relationships/tags" Target="../tags/tag468.xml"/><Relationship Id="rId267" Type="http://schemas.openxmlformats.org/officeDocument/2006/relationships/tags" Target="../tags/tag489.xml"/><Relationship Id="rId288" Type="http://schemas.openxmlformats.org/officeDocument/2006/relationships/tags" Target="../tags/tag510.xml"/><Relationship Id="rId106" Type="http://schemas.openxmlformats.org/officeDocument/2006/relationships/tags" Target="../tags/tag328.xml"/><Relationship Id="rId127" Type="http://schemas.openxmlformats.org/officeDocument/2006/relationships/tags" Target="../tags/tag349.xml"/><Relationship Id="rId313" Type="http://schemas.openxmlformats.org/officeDocument/2006/relationships/tags" Target="../tags/tag535.xml"/><Relationship Id="rId10" Type="http://schemas.openxmlformats.org/officeDocument/2006/relationships/tags" Target="../tags/tag232.xml"/><Relationship Id="rId31" Type="http://schemas.openxmlformats.org/officeDocument/2006/relationships/tags" Target="../tags/tag253.xml"/><Relationship Id="rId52" Type="http://schemas.openxmlformats.org/officeDocument/2006/relationships/tags" Target="../tags/tag274.xml"/><Relationship Id="rId73" Type="http://schemas.openxmlformats.org/officeDocument/2006/relationships/tags" Target="../tags/tag295.xml"/><Relationship Id="rId94" Type="http://schemas.openxmlformats.org/officeDocument/2006/relationships/tags" Target="../tags/tag316.xml"/><Relationship Id="rId148" Type="http://schemas.openxmlformats.org/officeDocument/2006/relationships/tags" Target="../tags/tag370.xml"/><Relationship Id="rId169" Type="http://schemas.openxmlformats.org/officeDocument/2006/relationships/tags" Target="../tags/tag391.xml"/><Relationship Id="rId334" Type="http://schemas.openxmlformats.org/officeDocument/2006/relationships/tags" Target="../tags/tag556.xml"/><Relationship Id="rId355" Type="http://schemas.openxmlformats.org/officeDocument/2006/relationships/tags" Target="../tags/tag577.xml"/><Relationship Id="rId376" Type="http://schemas.openxmlformats.org/officeDocument/2006/relationships/tags" Target="../tags/tag598.xml"/><Relationship Id="rId4" Type="http://schemas.openxmlformats.org/officeDocument/2006/relationships/tags" Target="../tags/tag226.xml"/><Relationship Id="rId180" Type="http://schemas.openxmlformats.org/officeDocument/2006/relationships/tags" Target="../tags/tag402.xml"/><Relationship Id="rId215" Type="http://schemas.openxmlformats.org/officeDocument/2006/relationships/tags" Target="../tags/tag437.xml"/><Relationship Id="rId236" Type="http://schemas.openxmlformats.org/officeDocument/2006/relationships/tags" Target="../tags/tag458.xml"/><Relationship Id="rId257" Type="http://schemas.openxmlformats.org/officeDocument/2006/relationships/tags" Target="../tags/tag479.xml"/><Relationship Id="rId278" Type="http://schemas.openxmlformats.org/officeDocument/2006/relationships/tags" Target="../tags/tag500.xml"/><Relationship Id="rId303" Type="http://schemas.openxmlformats.org/officeDocument/2006/relationships/tags" Target="../tags/tag5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packetstorm.security.co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acketstorm.securify.com/" TargetMode="External"/><Relationship Id="rId2" Type="http://schemas.openxmlformats.org/officeDocument/2006/relationships/hyperlink" Target="http://www.cri.cz/kra/index.html" TargetMode="External"/><Relationship Id="rId1" Type="http://schemas.openxmlformats.org/officeDocument/2006/relationships/slideLayout" Target="../slideLayouts/slideLayout2.xml"/><Relationship Id="rId4" Type="http://schemas.openxmlformats.org/officeDocument/2006/relationships/hyperlink" Target="http://ftp.cerias.purdue.edu/pub/tools/unix/sysutil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netgroup-serv.polito.it/windump" TargetMode="External"/><Relationship Id="rId7" Type="http://schemas.openxmlformats.org/officeDocument/2006/relationships/hyperlink" Target="http://www.monkey.org/~dugsong/dsniff" TargetMode="External"/><Relationship Id="rId2" Type="http://schemas.openxmlformats.org/officeDocument/2006/relationships/hyperlink" Target="http://www.tcpdump.org/" TargetMode="External"/><Relationship Id="rId1" Type="http://schemas.openxmlformats.org/officeDocument/2006/relationships/slideLayout" Target="../slideLayouts/slideLayout2.xml"/><Relationship Id="rId6" Type="http://schemas.openxmlformats.org/officeDocument/2006/relationships/hyperlink" Target="http://reptile.rug.ac.be/~coder/sniffit/sniffit.html" TargetMode="External"/><Relationship Id="rId5" Type="http://schemas.openxmlformats.org/officeDocument/2006/relationships/hyperlink" Target="http://www.ethereal.com/" TargetMode="External"/><Relationship Id="rId4" Type="http://schemas.openxmlformats.org/officeDocument/2006/relationships/hyperlink" Target="http://www.snort.org/"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reptile.rug.ac.be/~coder/sniffit/sniffit.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www.monkey.org/~dugsong/dsniff"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smtClean="0">
                <a:solidFill>
                  <a:srgbClr val="C00000"/>
                </a:solidFill>
              </a:rPr>
              <a:t>1. Transport Layer (TCP) </a:t>
            </a:r>
            <a:br>
              <a:rPr lang="en-IN" i="1" dirty="0" smtClean="0">
                <a:solidFill>
                  <a:srgbClr val="C00000"/>
                </a:solidFill>
              </a:rPr>
            </a:br>
            <a:r>
              <a:rPr lang="en-IN" i="1" dirty="0" smtClean="0">
                <a:solidFill>
                  <a:srgbClr val="C00000"/>
                </a:solidFill>
              </a:rPr>
              <a:t>2. Network Attacks</a:t>
            </a:r>
            <a:endParaRPr lang="en-IN" i="1" dirty="0">
              <a:solidFill>
                <a:srgbClr val="C00000"/>
              </a:solidFill>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457200" y="152400"/>
            <a:ext cx="8229600" cy="1143000"/>
          </a:xfrm>
        </p:spPr>
        <p:txBody>
          <a:bodyPr>
            <a:normAutofit/>
          </a:bodyPr>
          <a:lstStyle/>
          <a:p>
            <a:r>
              <a:rPr lang="en-US" sz="4000" dirty="0">
                <a:solidFill>
                  <a:srgbClr val="051BBB"/>
                </a:solidFill>
              </a:rPr>
              <a:t>TCP Header</a:t>
            </a:r>
          </a:p>
        </p:txBody>
      </p:sp>
      <p:sp>
        <p:nvSpPr>
          <p:cNvPr id="834563" name="Rectangle 3"/>
          <p:cNvSpPr>
            <a:spLocks noGrp="1" noChangeArrowheads="1"/>
          </p:cNvSpPr>
          <p:nvPr>
            <p:ph type="body" sz="half" idx="1"/>
          </p:nvPr>
        </p:nvSpPr>
        <p:spPr/>
        <p:txBody>
          <a:bodyPr>
            <a:normAutofit lnSpcReduction="10000"/>
          </a:bodyPr>
          <a:lstStyle/>
          <a:p>
            <a:pPr>
              <a:buFont typeface="Wingdings" pitchFamily="2" charset="2"/>
              <a:buNone/>
            </a:pPr>
            <a:r>
              <a:rPr lang="en-US" sz="2600" b="1"/>
              <a:t>Port Numbers</a:t>
            </a:r>
          </a:p>
          <a:p>
            <a:r>
              <a:rPr lang="en-US" sz="2600"/>
              <a:t>A socket identifies a connection endpoint</a:t>
            </a:r>
          </a:p>
          <a:p>
            <a:pPr marL="742950" lvl="1" indent="-285750"/>
            <a:r>
              <a:rPr lang="en-US" sz="2200"/>
              <a:t>IP address + port</a:t>
            </a:r>
          </a:p>
          <a:p>
            <a:r>
              <a:rPr lang="en-US" sz="2600"/>
              <a:t>A connection specified by a </a:t>
            </a:r>
            <a:r>
              <a:rPr lang="en-US" sz="2600" i="1"/>
              <a:t>socket pair</a:t>
            </a:r>
          </a:p>
          <a:p>
            <a:r>
              <a:rPr lang="en-US" sz="2600"/>
              <a:t>Well-known ports</a:t>
            </a:r>
          </a:p>
          <a:p>
            <a:pPr marL="742950" lvl="1" indent="-285750"/>
            <a:r>
              <a:rPr lang="en-US" sz="2200"/>
              <a:t>FTP 	20</a:t>
            </a:r>
          </a:p>
          <a:p>
            <a:pPr marL="742950" lvl="1" indent="-285750"/>
            <a:r>
              <a:rPr lang="en-US" sz="2200"/>
              <a:t>Telnet 	23</a:t>
            </a:r>
          </a:p>
          <a:p>
            <a:pPr marL="742950" lvl="1" indent="-285750"/>
            <a:r>
              <a:rPr lang="en-US" sz="2200"/>
              <a:t>DNS 	53</a:t>
            </a:r>
          </a:p>
          <a:p>
            <a:pPr marL="742950" lvl="1" indent="-285750"/>
            <a:r>
              <a:rPr lang="en-US" sz="2200"/>
              <a:t>HTTP 	80</a:t>
            </a:r>
          </a:p>
        </p:txBody>
      </p:sp>
      <p:sp>
        <p:nvSpPr>
          <p:cNvPr id="834564" name="Rectangle 4"/>
          <p:cNvSpPr>
            <a:spLocks noGrp="1" noChangeArrowheads="1"/>
          </p:cNvSpPr>
          <p:nvPr>
            <p:ph type="body" sz="half" idx="2"/>
          </p:nvPr>
        </p:nvSpPr>
        <p:spPr/>
        <p:txBody>
          <a:bodyPr/>
          <a:lstStyle/>
          <a:p>
            <a:pPr>
              <a:buFont typeface="Wingdings" pitchFamily="2" charset="2"/>
              <a:buNone/>
            </a:pPr>
            <a:r>
              <a:rPr lang="en-US" sz="2600" b="1"/>
              <a:t>Sequence Number</a:t>
            </a:r>
          </a:p>
          <a:p>
            <a:r>
              <a:rPr lang="en-US" sz="2600"/>
              <a:t>Byte count</a:t>
            </a:r>
          </a:p>
          <a:p>
            <a:r>
              <a:rPr lang="en-US" sz="2600"/>
              <a:t>First byte in segment</a:t>
            </a:r>
          </a:p>
          <a:p>
            <a:r>
              <a:rPr lang="en-US" sz="2600"/>
              <a:t>32 bits long</a:t>
            </a:r>
          </a:p>
          <a:p>
            <a:r>
              <a:rPr lang="en-US" sz="2600"/>
              <a:t>0 </a:t>
            </a:r>
            <a:r>
              <a:rPr lang="en-US" sz="2600">
                <a:sym typeface="Symbol" pitchFamily="18" charset="2"/>
              </a:rPr>
              <a:t></a:t>
            </a:r>
            <a:r>
              <a:rPr lang="en-US" sz="2600">
                <a:cs typeface="Arial" pitchFamily="34" charset="0"/>
              </a:rPr>
              <a:t> SN </a:t>
            </a:r>
            <a:r>
              <a:rPr lang="en-US" sz="2600">
                <a:sym typeface="Symbol" pitchFamily="18" charset="2"/>
              </a:rPr>
              <a:t></a:t>
            </a:r>
            <a:r>
              <a:rPr lang="en-US" sz="2600">
                <a:cs typeface="Arial" pitchFamily="34" charset="0"/>
              </a:rPr>
              <a:t> 2</a:t>
            </a:r>
            <a:r>
              <a:rPr lang="en-US" sz="2600" baseline="30000">
                <a:cs typeface="Arial" pitchFamily="34" charset="0"/>
              </a:rPr>
              <a:t>32</a:t>
            </a:r>
            <a:r>
              <a:rPr lang="en-US" sz="2600">
                <a:cs typeface="Arial" pitchFamily="34" charset="0"/>
              </a:rPr>
              <a:t>-1</a:t>
            </a:r>
          </a:p>
          <a:p>
            <a:r>
              <a:rPr lang="en-US" sz="2600">
                <a:cs typeface="Arial" pitchFamily="34" charset="0"/>
              </a:rPr>
              <a:t>Initial sequence number selected during connection setup</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eaLnBrk="1" hangingPunct="1"/>
            <a:r>
              <a:rPr lang="en-US" altLang="en-US" sz="3200" dirty="0" err="1" smtClean="0">
                <a:solidFill>
                  <a:srgbClr val="C00000"/>
                </a:solidFill>
              </a:rPr>
              <a:t>Netcat</a:t>
            </a:r>
            <a:r>
              <a:rPr lang="en-US" altLang="en-US" sz="3200" dirty="0" smtClean="0">
                <a:solidFill>
                  <a:srgbClr val="C00000"/>
                </a:solidFill>
              </a:rPr>
              <a:t> for Port Scanning</a:t>
            </a:r>
          </a:p>
        </p:txBody>
      </p:sp>
      <p:sp>
        <p:nvSpPr>
          <p:cNvPr id="62468" name="Text Box 5"/>
          <p:cNvSpPr txBox="1">
            <a:spLocks noChangeArrowheads="1"/>
          </p:cNvSpPr>
          <p:nvPr/>
        </p:nvSpPr>
        <p:spPr bwMode="auto">
          <a:xfrm>
            <a:off x="685800" y="3733800"/>
            <a:ext cx="8077200" cy="707886"/>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altLang="en-US" sz="2000" b="1" dirty="0">
                <a:solidFill>
                  <a:srgbClr val="C00000"/>
                </a:solidFill>
              </a:rPr>
              <a:t>Note: verbose option will cause </a:t>
            </a:r>
            <a:r>
              <a:rPr lang="en-US" altLang="en-US" sz="2000" b="1" dirty="0" err="1">
                <a:solidFill>
                  <a:srgbClr val="C00000"/>
                </a:solidFill>
              </a:rPr>
              <a:t>Netcat</a:t>
            </a:r>
            <a:r>
              <a:rPr lang="en-US" altLang="en-US" sz="2000" b="1" dirty="0">
                <a:solidFill>
                  <a:srgbClr val="C00000"/>
                </a:solidFill>
              </a:rPr>
              <a:t> to display a list of open ports on target machine</a:t>
            </a:r>
          </a:p>
        </p:txBody>
      </p:sp>
      <p:pic>
        <p:nvPicPr>
          <p:cNvPr id="6" name="Picture 4" descr="H:\cs454\gif\SkoudisExm08.03.gif"/>
          <p:cNvPicPr>
            <a:picLocks noGrp="1" noChangeAspect="1" noChangeArrowheads="1"/>
          </p:cNvPicPr>
          <p:nvPr>
            <p:ph idx="1"/>
          </p:nvPr>
        </p:nvPicPr>
        <p:blipFill>
          <a:blip r:embed="rId2" cstate="print"/>
          <a:srcRect/>
          <a:stretch>
            <a:fillRect/>
          </a:stretch>
        </p:blipFill>
        <p:spPr bwMode="auto">
          <a:xfrm>
            <a:off x="609600" y="1676400"/>
            <a:ext cx="5334000" cy="177546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381000"/>
            <a:ext cx="8458200" cy="914400"/>
          </a:xfrm>
        </p:spPr>
        <p:txBody>
          <a:bodyPr>
            <a:normAutofit fontScale="90000"/>
          </a:bodyPr>
          <a:lstStyle/>
          <a:p>
            <a:pPr algn="ctr" eaLnBrk="1" hangingPunct="1"/>
            <a:r>
              <a:rPr lang="en-US" altLang="en-US" sz="3600" dirty="0" smtClean="0">
                <a:solidFill>
                  <a:srgbClr val="C00000"/>
                </a:solidFill>
              </a:rPr>
              <a:t>Connecting to Open UDP and TCP Ports </a:t>
            </a:r>
            <a:br>
              <a:rPr lang="en-US" altLang="en-US" sz="3600" dirty="0" smtClean="0">
                <a:solidFill>
                  <a:srgbClr val="C00000"/>
                </a:solidFill>
              </a:rPr>
            </a:br>
            <a:r>
              <a:rPr lang="en-US" altLang="en-US" sz="3600" dirty="0" smtClean="0">
                <a:solidFill>
                  <a:srgbClr val="C00000"/>
                </a:solidFill>
              </a:rPr>
              <a:t>via </a:t>
            </a:r>
            <a:r>
              <a:rPr lang="en-US" altLang="en-US" sz="3600" dirty="0" err="1" smtClean="0">
                <a:solidFill>
                  <a:srgbClr val="C00000"/>
                </a:solidFill>
              </a:rPr>
              <a:t>Netcat</a:t>
            </a:r>
            <a:endParaRPr lang="en-US" altLang="en-US" sz="3600" dirty="0" smtClean="0">
              <a:solidFill>
                <a:srgbClr val="C00000"/>
              </a:solidFill>
            </a:endParaRPr>
          </a:p>
        </p:txBody>
      </p:sp>
      <p:pic>
        <p:nvPicPr>
          <p:cNvPr id="63491" name="Picture 4" descr="H:\cs454\gif\SkoudisExm08.04.gif"/>
          <p:cNvPicPr>
            <a:picLocks noChangeAspect="1" noChangeArrowheads="1"/>
          </p:cNvPicPr>
          <p:nvPr/>
        </p:nvPicPr>
        <p:blipFill>
          <a:blip r:embed="rId2" cstate="print"/>
          <a:srcRect/>
          <a:stretch>
            <a:fillRect/>
          </a:stretch>
        </p:blipFill>
        <p:spPr bwMode="auto">
          <a:xfrm>
            <a:off x="609600" y="1676400"/>
            <a:ext cx="8229600" cy="3216275"/>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algn="ctr" eaLnBrk="1" hangingPunct="1"/>
            <a:r>
              <a:rPr lang="en-US" altLang="en-US" smtClean="0"/>
              <a:t>Vulnerability Scanning </a:t>
            </a:r>
            <a:br>
              <a:rPr lang="en-US" altLang="en-US" smtClean="0"/>
            </a:br>
            <a:r>
              <a:rPr lang="en-US" altLang="en-US" smtClean="0"/>
              <a:t>using Netcat</a:t>
            </a:r>
          </a:p>
        </p:txBody>
      </p:sp>
      <p:sp>
        <p:nvSpPr>
          <p:cNvPr id="64515" name="Rectangle 3"/>
          <p:cNvSpPr>
            <a:spLocks noGrp="1" noChangeArrowheads="1"/>
          </p:cNvSpPr>
          <p:nvPr>
            <p:ph type="body" idx="1"/>
          </p:nvPr>
        </p:nvSpPr>
        <p:spPr/>
        <p:txBody>
          <a:bodyPr/>
          <a:lstStyle/>
          <a:p>
            <a:pPr eaLnBrk="1" hangingPunct="1"/>
            <a:r>
              <a:rPr lang="en-US" altLang="en-US" smtClean="0"/>
              <a:t>Finds RPC vulnerabilities</a:t>
            </a:r>
          </a:p>
          <a:p>
            <a:pPr eaLnBrk="1" hangingPunct="1"/>
            <a:r>
              <a:rPr lang="en-US" altLang="en-US" smtClean="0"/>
              <a:t>Finds NFS exports whose file systems can be viewed by everyone</a:t>
            </a:r>
          </a:p>
          <a:p>
            <a:pPr eaLnBrk="1" hangingPunct="1"/>
            <a:r>
              <a:rPr lang="en-US" altLang="en-US" smtClean="0"/>
              <a:t>finds machines with weak trust relationship</a:t>
            </a:r>
          </a:p>
          <a:p>
            <a:pPr eaLnBrk="1" hangingPunct="1"/>
            <a:r>
              <a:rPr lang="en-US" altLang="en-US" smtClean="0"/>
              <a:t>Finds machines with very weak passwords</a:t>
            </a:r>
          </a:p>
          <a:p>
            <a:pPr eaLnBrk="1" hangingPunct="1"/>
            <a:r>
              <a:rPr lang="en-US" altLang="en-US" smtClean="0"/>
              <a:t>Finds buggy FTP servers</a:t>
            </a:r>
          </a:p>
          <a:p>
            <a:pPr eaLnBrk="1" hangingPunct="1"/>
            <a:r>
              <a:rPr lang="en-US" altLang="en-US" smtClean="0"/>
              <a:t>Vulnerability scanning is limited compared to Nessus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1</a:t>
            </a:r>
            <a:endParaRPr lang="en-IN"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816060" y="1600200"/>
            <a:ext cx="7511880" cy="4525963"/>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28600" y="1600200"/>
            <a:ext cx="8458200" cy="4525963"/>
          </a:xfrm>
        </p:spPr>
        <p:txBody>
          <a:bodyPr>
            <a:normAutofit/>
          </a:bodyPr>
          <a:lstStyle/>
          <a:p>
            <a:pPr algn="just">
              <a:spcAft>
                <a:spcPct val="35000"/>
              </a:spcAft>
            </a:pPr>
            <a:r>
              <a:rPr lang="en-US" sz="2800" dirty="0" smtClean="0">
                <a:latin typeface="Times New Roman" pitchFamily="18" charset="0"/>
              </a:rPr>
              <a:t>After Phase I, the client and server know the following:</a:t>
            </a:r>
          </a:p>
          <a:p>
            <a:pPr algn="just">
              <a:spcBef>
                <a:spcPts val="0"/>
              </a:spcBef>
            </a:pPr>
            <a:r>
              <a:rPr lang="en-US" sz="2800" dirty="0" smtClean="0">
                <a:latin typeface="Times New Roman" pitchFamily="18" charset="0"/>
              </a:rPr>
              <a:t>The version of SSL</a:t>
            </a:r>
          </a:p>
          <a:p>
            <a:pPr algn="just">
              <a:spcBef>
                <a:spcPts val="0"/>
              </a:spcBef>
            </a:pPr>
            <a:r>
              <a:rPr lang="en-US" sz="2800" dirty="0" smtClean="0">
                <a:latin typeface="Times New Roman" pitchFamily="18" charset="0"/>
              </a:rPr>
              <a:t>The algorithms for key exchange, message</a:t>
            </a:r>
            <a:br>
              <a:rPr lang="en-US" sz="2800" dirty="0" smtClean="0">
                <a:latin typeface="Times New Roman" pitchFamily="18" charset="0"/>
              </a:rPr>
            </a:br>
            <a:r>
              <a:rPr lang="en-US" sz="2800" dirty="0" smtClean="0">
                <a:latin typeface="Times New Roman" pitchFamily="18" charset="0"/>
              </a:rPr>
              <a:t>authentication, and encryption</a:t>
            </a:r>
          </a:p>
          <a:p>
            <a:pPr algn="just">
              <a:spcBef>
                <a:spcPts val="0"/>
              </a:spcBef>
            </a:pPr>
            <a:r>
              <a:rPr lang="en-US" sz="2800" dirty="0" smtClean="0">
                <a:latin typeface="Times New Roman" pitchFamily="18" charset="0"/>
              </a:rPr>
              <a:t>The compression method</a:t>
            </a:r>
          </a:p>
          <a:p>
            <a:pPr algn="just">
              <a:spcBef>
                <a:spcPts val="0"/>
              </a:spcBef>
            </a:pPr>
            <a:r>
              <a:rPr lang="en-US" sz="2800" dirty="0" smtClean="0">
                <a:latin typeface="Times New Roman" pitchFamily="18" charset="0"/>
              </a:rPr>
              <a:t>The two random numbers for key</a:t>
            </a:r>
            <a:br>
              <a:rPr lang="en-US" sz="2800" dirty="0" smtClean="0">
                <a:latin typeface="Times New Roman" pitchFamily="18" charset="0"/>
              </a:rPr>
            </a:br>
            <a:r>
              <a:rPr lang="en-US" sz="2800" dirty="0" smtClean="0">
                <a:latin typeface="Times New Roman" pitchFamily="18" charset="0"/>
              </a:rPr>
              <a:t> generation</a:t>
            </a:r>
          </a:p>
          <a:p>
            <a:endParaRPr lang="en-I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2</a:t>
            </a:r>
            <a:endParaRPr lang="en-IN"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896062" y="1600200"/>
            <a:ext cx="7351875" cy="4525963"/>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029200"/>
          </a:xfrm>
        </p:spPr>
        <p:txBody>
          <a:bodyPr>
            <a:normAutofit lnSpcReduction="10000"/>
          </a:bodyPr>
          <a:lstStyle/>
          <a:p>
            <a:pPr algn="just">
              <a:lnSpc>
                <a:spcPct val="110000"/>
              </a:lnSpc>
              <a:spcBef>
                <a:spcPts val="600"/>
              </a:spcBef>
            </a:pPr>
            <a:r>
              <a:rPr lang="en-US" sz="2800" b="1" dirty="0" smtClean="0">
                <a:latin typeface="Times New Roman" pitchFamily="18" charset="0"/>
              </a:rPr>
              <a:t>After Phase II:</a:t>
            </a:r>
          </a:p>
          <a:p>
            <a:pPr algn="just">
              <a:lnSpc>
                <a:spcPct val="110000"/>
              </a:lnSpc>
              <a:spcBef>
                <a:spcPts val="600"/>
              </a:spcBef>
            </a:pPr>
            <a:r>
              <a:rPr lang="en-US" sz="2800" dirty="0" smtClean="0">
                <a:latin typeface="Times New Roman" pitchFamily="18" charset="0"/>
              </a:rPr>
              <a:t>The server is authenticated to the client.</a:t>
            </a:r>
          </a:p>
          <a:p>
            <a:pPr algn="just">
              <a:lnSpc>
                <a:spcPct val="110000"/>
              </a:lnSpc>
              <a:spcBef>
                <a:spcPts val="600"/>
              </a:spcBef>
            </a:pPr>
            <a:r>
              <a:rPr lang="en-US" sz="2800" dirty="0" smtClean="0">
                <a:latin typeface="Times New Roman" pitchFamily="18" charset="0"/>
              </a:rPr>
              <a:t>The client knows the public key of the</a:t>
            </a:r>
            <a:br>
              <a:rPr lang="en-US" sz="2800" dirty="0" smtClean="0">
                <a:latin typeface="Times New Roman" pitchFamily="18" charset="0"/>
              </a:rPr>
            </a:br>
            <a:r>
              <a:rPr lang="en-US" sz="2800" dirty="0" smtClean="0">
                <a:latin typeface="Times New Roman" pitchFamily="18" charset="0"/>
              </a:rPr>
              <a:t>server if required.</a:t>
            </a:r>
          </a:p>
          <a:p>
            <a:pPr algn="just">
              <a:lnSpc>
                <a:spcPct val="110000"/>
              </a:lnSpc>
              <a:spcBef>
                <a:spcPts val="600"/>
              </a:spcBef>
            </a:pPr>
            <a:r>
              <a:rPr lang="en-US" sz="2800" b="1" dirty="0" smtClean="0">
                <a:latin typeface="Times New Roman" pitchFamily="18" charset="0"/>
              </a:rPr>
              <a:t>After Phase III:</a:t>
            </a:r>
          </a:p>
          <a:p>
            <a:pPr algn="just">
              <a:lnSpc>
                <a:spcPct val="110000"/>
              </a:lnSpc>
              <a:spcBef>
                <a:spcPts val="600"/>
              </a:spcBef>
            </a:pPr>
            <a:r>
              <a:rPr lang="en-US" sz="2800" dirty="0" smtClean="0">
                <a:latin typeface="Times New Roman" pitchFamily="18" charset="0"/>
              </a:rPr>
              <a:t>The client is authenticated for the server.</a:t>
            </a:r>
          </a:p>
          <a:p>
            <a:pPr algn="just">
              <a:lnSpc>
                <a:spcPct val="110000"/>
              </a:lnSpc>
              <a:spcBef>
                <a:spcPts val="600"/>
              </a:spcBef>
            </a:pPr>
            <a:r>
              <a:rPr lang="en-US" sz="2800" dirty="0" smtClean="0">
                <a:latin typeface="Times New Roman" pitchFamily="18" charset="0"/>
              </a:rPr>
              <a:t>Both the client and the server know the</a:t>
            </a:r>
            <a:br>
              <a:rPr lang="en-US" sz="2800" dirty="0" smtClean="0">
                <a:latin typeface="Times New Roman" pitchFamily="18" charset="0"/>
              </a:rPr>
            </a:br>
            <a:r>
              <a:rPr lang="en-US" sz="2800" dirty="0" smtClean="0">
                <a:latin typeface="Times New Roman" pitchFamily="18" charset="0"/>
              </a:rPr>
              <a:t>pre-master secret.</a:t>
            </a:r>
          </a:p>
          <a:p>
            <a:pPr algn="just">
              <a:lnSpc>
                <a:spcPct val="110000"/>
              </a:lnSpc>
              <a:spcBef>
                <a:spcPts val="600"/>
              </a:spcBef>
            </a:pPr>
            <a:r>
              <a:rPr lang="en-US" sz="2800" b="1" dirty="0" smtClean="0">
                <a:latin typeface="Times New Roman" pitchFamily="18" charset="0"/>
              </a:rPr>
              <a:t>After Phase IV:</a:t>
            </a:r>
          </a:p>
          <a:p>
            <a:pPr algn="just">
              <a:lnSpc>
                <a:spcPct val="110000"/>
              </a:lnSpc>
              <a:spcBef>
                <a:spcPts val="600"/>
              </a:spcBef>
            </a:pPr>
            <a:r>
              <a:rPr lang="en-US" sz="2800" dirty="0" smtClean="0">
                <a:latin typeface="Times New Roman" pitchFamily="18" charset="0"/>
              </a:rPr>
              <a:t>The client and server are ready to exchange data.</a:t>
            </a: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TLS (Transport Layer Security)</a:t>
            </a:r>
            <a:endParaRPr lang="en-AU" altLang="zh-CN"/>
          </a:p>
        </p:txBody>
      </p:sp>
      <p:sp>
        <p:nvSpPr>
          <p:cNvPr id="128003" name="Rectangle 3"/>
          <p:cNvSpPr>
            <a:spLocks noGrp="1" noChangeArrowheads="1"/>
          </p:cNvSpPr>
          <p:nvPr>
            <p:ph type="body" idx="1"/>
          </p:nvPr>
        </p:nvSpPr>
        <p:spPr/>
        <p:txBody>
          <a:bodyPr/>
          <a:lstStyle/>
          <a:p>
            <a:pPr algn="just">
              <a:lnSpc>
                <a:spcPct val="90000"/>
              </a:lnSpc>
            </a:pPr>
            <a:r>
              <a:rPr lang="en-US" dirty="0"/>
              <a:t>IETF standard RFC 2246 similar to </a:t>
            </a:r>
            <a:r>
              <a:rPr lang="en-US" dirty="0" smtClean="0"/>
              <a:t>SSLv3 with </a:t>
            </a:r>
            <a:r>
              <a:rPr lang="en-US" dirty="0"/>
              <a:t>minor differences</a:t>
            </a:r>
          </a:p>
          <a:p>
            <a:pPr marL="742950" lvl="1" indent="-285750">
              <a:lnSpc>
                <a:spcPct val="90000"/>
              </a:lnSpc>
            </a:pPr>
            <a:r>
              <a:rPr lang="en-US" dirty="0"/>
              <a:t>in record format version number</a:t>
            </a:r>
          </a:p>
          <a:p>
            <a:pPr marL="742950" lvl="1" indent="-285750">
              <a:lnSpc>
                <a:spcPct val="90000"/>
              </a:lnSpc>
            </a:pPr>
            <a:r>
              <a:rPr lang="en-US" dirty="0"/>
              <a:t>uses HMAC for MAC</a:t>
            </a:r>
          </a:p>
          <a:p>
            <a:pPr marL="742950" lvl="1" indent="-285750">
              <a:lnSpc>
                <a:spcPct val="90000"/>
              </a:lnSpc>
            </a:pPr>
            <a:r>
              <a:rPr lang="en-US" dirty="0"/>
              <a:t>a pseudo-random function expands secrets</a:t>
            </a:r>
          </a:p>
          <a:p>
            <a:pPr marL="742950" lvl="1" indent="-285750">
              <a:lnSpc>
                <a:spcPct val="90000"/>
              </a:lnSpc>
            </a:pPr>
            <a:r>
              <a:rPr lang="en-US" dirty="0"/>
              <a:t>has additional alert codes</a:t>
            </a:r>
          </a:p>
          <a:p>
            <a:pPr marL="742950" lvl="1" indent="-285750">
              <a:lnSpc>
                <a:spcPct val="90000"/>
              </a:lnSpc>
            </a:pPr>
            <a:r>
              <a:rPr lang="en-US" dirty="0"/>
              <a:t>some changes in supported ciphers</a:t>
            </a:r>
          </a:p>
          <a:p>
            <a:pPr marL="742950" lvl="1" indent="-285750">
              <a:lnSpc>
                <a:spcPct val="90000"/>
              </a:lnSpc>
            </a:pPr>
            <a:r>
              <a:rPr lang="en-US" dirty="0"/>
              <a:t>changes in certificate negotiations</a:t>
            </a:r>
          </a:p>
          <a:p>
            <a:pPr marL="742950" lvl="1" indent="-285750">
              <a:lnSpc>
                <a:spcPct val="90000"/>
              </a:lnSpc>
            </a:pPr>
            <a:r>
              <a:rPr lang="en-US" dirty="0"/>
              <a:t>changes in use of padding</a:t>
            </a:r>
            <a:endParaRPr lang="en-AU" altLang="zh-C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 xmlns:p14="http://schemas.microsoft.com/office/powerpoint/2010/main" val="25280456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Simple DoS</a:t>
            </a:r>
          </a:p>
        </p:txBody>
      </p:sp>
      <p:sp>
        <p:nvSpPr>
          <p:cNvPr id="18436" name="Rectangle 4"/>
          <p:cNvSpPr>
            <a:spLocks noChangeArrowheads="1"/>
          </p:cNvSpPr>
          <p:nvPr/>
        </p:nvSpPr>
        <p:spPr bwMode="auto">
          <a:xfrm>
            <a:off x="4191000" y="22860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Attacker</a:t>
            </a:r>
          </a:p>
        </p:txBody>
      </p:sp>
      <p:sp>
        <p:nvSpPr>
          <p:cNvPr id="18437" name="Rectangle 5"/>
          <p:cNvSpPr>
            <a:spLocks noChangeArrowheads="1"/>
          </p:cNvSpPr>
          <p:nvPr/>
        </p:nvSpPr>
        <p:spPr bwMode="auto">
          <a:xfrm>
            <a:off x="25146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8438" name="Rectangle 6"/>
          <p:cNvSpPr>
            <a:spLocks noChangeArrowheads="1"/>
          </p:cNvSpPr>
          <p:nvPr/>
        </p:nvSpPr>
        <p:spPr bwMode="auto">
          <a:xfrm>
            <a:off x="41910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8439" name="Rectangle 7"/>
          <p:cNvSpPr>
            <a:spLocks noChangeArrowheads="1"/>
          </p:cNvSpPr>
          <p:nvPr/>
        </p:nvSpPr>
        <p:spPr bwMode="auto">
          <a:xfrm>
            <a:off x="58674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8440" name="Line 8"/>
          <p:cNvSpPr>
            <a:spLocks noChangeShapeType="1"/>
          </p:cNvSpPr>
          <p:nvPr/>
        </p:nvSpPr>
        <p:spPr bwMode="auto">
          <a:xfrm flipH="1">
            <a:off x="3048000" y="2667000"/>
            <a:ext cx="1676400" cy="1371600"/>
          </a:xfrm>
          <a:prstGeom prst="line">
            <a:avLst/>
          </a:prstGeom>
          <a:noFill/>
          <a:ln w="25400">
            <a:solidFill>
              <a:schemeClr val="tx1"/>
            </a:solidFill>
            <a:round/>
            <a:headEnd/>
            <a:tailEnd type="triangle" w="med" len="med"/>
          </a:ln>
          <a:effectLst/>
        </p:spPr>
        <p:txBody>
          <a:bodyPr/>
          <a:lstStyle/>
          <a:p>
            <a:endParaRPr lang="en-IN"/>
          </a:p>
        </p:txBody>
      </p:sp>
      <p:sp>
        <p:nvSpPr>
          <p:cNvPr id="18441" name="Line 9"/>
          <p:cNvSpPr>
            <a:spLocks noChangeShapeType="1"/>
          </p:cNvSpPr>
          <p:nvPr/>
        </p:nvSpPr>
        <p:spPr bwMode="auto">
          <a:xfrm>
            <a:off x="4724400" y="2667000"/>
            <a:ext cx="0" cy="1371600"/>
          </a:xfrm>
          <a:prstGeom prst="line">
            <a:avLst/>
          </a:prstGeom>
          <a:noFill/>
          <a:ln w="25400">
            <a:solidFill>
              <a:schemeClr val="tx1"/>
            </a:solidFill>
            <a:prstDash val="dash"/>
            <a:round/>
            <a:headEnd/>
            <a:tailEnd type="triangle" w="med" len="med"/>
          </a:ln>
          <a:effectLst/>
        </p:spPr>
        <p:txBody>
          <a:bodyPr/>
          <a:lstStyle/>
          <a:p>
            <a:endParaRPr lang="en-IN"/>
          </a:p>
        </p:txBody>
      </p:sp>
      <p:sp>
        <p:nvSpPr>
          <p:cNvPr id="18442" name="Line 10"/>
          <p:cNvSpPr>
            <a:spLocks noChangeShapeType="1"/>
          </p:cNvSpPr>
          <p:nvPr/>
        </p:nvSpPr>
        <p:spPr bwMode="auto">
          <a:xfrm>
            <a:off x="4724400" y="2667000"/>
            <a:ext cx="1752600" cy="1371600"/>
          </a:xfrm>
          <a:prstGeom prst="line">
            <a:avLst/>
          </a:prstGeom>
          <a:noFill/>
          <a:ln w="25400">
            <a:solidFill>
              <a:schemeClr val="tx1"/>
            </a:solidFill>
            <a:prstDash val="dash"/>
            <a:round/>
            <a:headEnd/>
            <a:tailEnd type="triangle" w="med" len="med"/>
          </a:ln>
          <a:effectLst/>
        </p:spPr>
        <p:txBody>
          <a:bodyPr/>
          <a:lstStyle/>
          <a:p>
            <a:endParaRPr lang="en-IN"/>
          </a:p>
        </p:txBody>
      </p:sp>
      <p:sp>
        <p:nvSpPr>
          <p:cNvPr id="18443" name="Text Box 11"/>
          <p:cNvSpPr txBox="1">
            <a:spLocks noChangeArrowheads="1"/>
          </p:cNvSpPr>
          <p:nvPr/>
        </p:nvSpPr>
        <p:spPr bwMode="auto">
          <a:xfrm>
            <a:off x="228600" y="1752600"/>
            <a:ext cx="4087131" cy="1200329"/>
          </a:xfrm>
          <a:prstGeom prst="rect">
            <a:avLst/>
          </a:prstGeom>
          <a:noFill/>
          <a:ln w="9525">
            <a:noFill/>
            <a:miter lim="800000"/>
            <a:headEnd/>
            <a:tailEnd/>
          </a:ln>
          <a:effectLst/>
        </p:spPr>
        <p:txBody>
          <a:bodyPr wrap="square">
            <a:spAutoFit/>
          </a:bodyPr>
          <a:lstStyle/>
          <a:p>
            <a:pPr algn="just">
              <a:buFontTx/>
              <a:buChar char="•"/>
            </a:pPr>
            <a:r>
              <a:rPr lang="en-US" b="0" i="0" dirty="0"/>
              <a:t> </a:t>
            </a:r>
            <a:r>
              <a:rPr lang="en-US" sz="2400" b="0" i="0" dirty="0"/>
              <a:t>The Attacker usually spoofed</a:t>
            </a:r>
          </a:p>
          <a:p>
            <a:pPr algn="just"/>
            <a:r>
              <a:rPr lang="en-US" sz="2400" b="0" i="0" dirty="0"/>
              <a:t>  source address to hide origin</a:t>
            </a:r>
          </a:p>
          <a:p>
            <a:pPr algn="just">
              <a:buFontTx/>
              <a:buChar char="•"/>
            </a:pPr>
            <a:r>
              <a:rPr lang="en-US" sz="2400" b="0" i="0" dirty="0"/>
              <a:t> Easy to block</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Coordinated DoS</a:t>
            </a:r>
          </a:p>
        </p:txBody>
      </p:sp>
      <p:sp>
        <p:nvSpPr>
          <p:cNvPr id="19460" name="Rectangle 4"/>
          <p:cNvSpPr>
            <a:spLocks noChangeArrowheads="1"/>
          </p:cNvSpPr>
          <p:nvPr/>
        </p:nvSpPr>
        <p:spPr bwMode="auto">
          <a:xfrm>
            <a:off x="4191000" y="22860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Attacker</a:t>
            </a:r>
          </a:p>
        </p:txBody>
      </p:sp>
      <p:sp>
        <p:nvSpPr>
          <p:cNvPr id="19461" name="Rectangle 5"/>
          <p:cNvSpPr>
            <a:spLocks noChangeArrowheads="1"/>
          </p:cNvSpPr>
          <p:nvPr/>
        </p:nvSpPr>
        <p:spPr bwMode="auto">
          <a:xfrm>
            <a:off x="25146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9462" name="Rectangle 6"/>
          <p:cNvSpPr>
            <a:spLocks noChangeArrowheads="1"/>
          </p:cNvSpPr>
          <p:nvPr/>
        </p:nvSpPr>
        <p:spPr bwMode="auto">
          <a:xfrm>
            <a:off x="41910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9463" name="Rectangle 7"/>
          <p:cNvSpPr>
            <a:spLocks noChangeArrowheads="1"/>
          </p:cNvSpPr>
          <p:nvPr/>
        </p:nvSpPr>
        <p:spPr bwMode="auto">
          <a:xfrm>
            <a:off x="5867400" y="40386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19465" name="Line 9"/>
          <p:cNvSpPr>
            <a:spLocks noChangeShapeType="1"/>
          </p:cNvSpPr>
          <p:nvPr/>
        </p:nvSpPr>
        <p:spPr bwMode="auto">
          <a:xfrm>
            <a:off x="4724400" y="2667000"/>
            <a:ext cx="0" cy="1371600"/>
          </a:xfrm>
          <a:prstGeom prst="line">
            <a:avLst/>
          </a:prstGeom>
          <a:noFill/>
          <a:ln w="25400">
            <a:solidFill>
              <a:schemeClr val="tx1"/>
            </a:solidFill>
            <a:round/>
            <a:headEnd/>
            <a:tailEnd type="triangle" w="med" len="med"/>
          </a:ln>
          <a:effectLst/>
        </p:spPr>
        <p:txBody>
          <a:bodyPr/>
          <a:lstStyle/>
          <a:p>
            <a:endParaRPr lang="en-IN"/>
          </a:p>
        </p:txBody>
      </p:sp>
      <p:sp>
        <p:nvSpPr>
          <p:cNvPr id="19467" name="Rectangle 11"/>
          <p:cNvSpPr>
            <a:spLocks noChangeArrowheads="1"/>
          </p:cNvSpPr>
          <p:nvPr/>
        </p:nvSpPr>
        <p:spPr bwMode="auto">
          <a:xfrm>
            <a:off x="2590800" y="22860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Attacker</a:t>
            </a:r>
          </a:p>
        </p:txBody>
      </p:sp>
      <p:sp>
        <p:nvSpPr>
          <p:cNvPr id="19468" name="Rectangle 12"/>
          <p:cNvSpPr>
            <a:spLocks noChangeArrowheads="1"/>
          </p:cNvSpPr>
          <p:nvPr/>
        </p:nvSpPr>
        <p:spPr bwMode="auto">
          <a:xfrm>
            <a:off x="5791200" y="2286000"/>
            <a:ext cx="1066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Attacker</a:t>
            </a:r>
          </a:p>
        </p:txBody>
      </p:sp>
      <p:sp>
        <p:nvSpPr>
          <p:cNvPr id="19469" name="Line 13"/>
          <p:cNvSpPr>
            <a:spLocks noChangeShapeType="1"/>
          </p:cNvSpPr>
          <p:nvPr/>
        </p:nvSpPr>
        <p:spPr bwMode="auto">
          <a:xfrm>
            <a:off x="3657600" y="2514600"/>
            <a:ext cx="533400" cy="0"/>
          </a:xfrm>
          <a:prstGeom prst="line">
            <a:avLst/>
          </a:prstGeom>
          <a:noFill/>
          <a:ln w="25400">
            <a:solidFill>
              <a:schemeClr val="tx1"/>
            </a:solidFill>
            <a:round/>
            <a:headEnd type="triangle" w="med" len="med"/>
            <a:tailEnd type="triangle" w="med" len="med"/>
          </a:ln>
          <a:effectLst/>
        </p:spPr>
        <p:txBody>
          <a:bodyPr/>
          <a:lstStyle/>
          <a:p>
            <a:endParaRPr lang="en-IN"/>
          </a:p>
        </p:txBody>
      </p:sp>
      <p:sp>
        <p:nvSpPr>
          <p:cNvPr id="19470" name="Line 14"/>
          <p:cNvSpPr>
            <a:spLocks noChangeShapeType="1"/>
          </p:cNvSpPr>
          <p:nvPr/>
        </p:nvSpPr>
        <p:spPr bwMode="auto">
          <a:xfrm>
            <a:off x="5257800" y="2514600"/>
            <a:ext cx="533400" cy="0"/>
          </a:xfrm>
          <a:prstGeom prst="line">
            <a:avLst/>
          </a:prstGeom>
          <a:noFill/>
          <a:ln w="25400">
            <a:solidFill>
              <a:schemeClr val="tx1"/>
            </a:solidFill>
            <a:round/>
            <a:headEnd type="triangle" w="med" len="med"/>
            <a:tailEnd type="triangle" w="med" len="med"/>
          </a:ln>
          <a:effectLst/>
        </p:spPr>
        <p:txBody>
          <a:bodyPr/>
          <a:lstStyle/>
          <a:p>
            <a:endParaRPr lang="en-IN"/>
          </a:p>
        </p:txBody>
      </p:sp>
      <p:sp>
        <p:nvSpPr>
          <p:cNvPr id="19471" name="Line 15"/>
          <p:cNvSpPr>
            <a:spLocks noChangeShapeType="1"/>
          </p:cNvSpPr>
          <p:nvPr/>
        </p:nvSpPr>
        <p:spPr bwMode="auto">
          <a:xfrm>
            <a:off x="3124200" y="2667000"/>
            <a:ext cx="1600200" cy="1371600"/>
          </a:xfrm>
          <a:prstGeom prst="line">
            <a:avLst/>
          </a:prstGeom>
          <a:noFill/>
          <a:ln w="25400">
            <a:solidFill>
              <a:schemeClr val="tx1"/>
            </a:solidFill>
            <a:round/>
            <a:headEnd/>
            <a:tailEnd type="triangle" w="med" len="med"/>
          </a:ln>
          <a:effectLst/>
        </p:spPr>
        <p:txBody>
          <a:bodyPr/>
          <a:lstStyle/>
          <a:p>
            <a:endParaRPr lang="en-IN"/>
          </a:p>
        </p:txBody>
      </p:sp>
      <p:sp>
        <p:nvSpPr>
          <p:cNvPr id="19472" name="Line 16"/>
          <p:cNvSpPr>
            <a:spLocks noChangeShapeType="1"/>
          </p:cNvSpPr>
          <p:nvPr/>
        </p:nvSpPr>
        <p:spPr bwMode="auto">
          <a:xfrm flipH="1">
            <a:off x="4724400" y="2667000"/>
            <a:ext cx="1676400" cy="1371600"/>
          </a:xfrm>
          <a:prstGeom prst="line">
            <a:avLst/>
          </a:prstGeom>
          <a:noFill/>
          <a:ln w="25400">
            <a:solidFill>
              <a:schemeClr val="tx1"/>
            </a:solidFill>
            <a:round/>
            <a:headEnd/>
            <a:tailEnd type="triangle" w="med" len="med"/>
          </a:ln>
          <a:effectLst/>
        </p:spPr>
        <p:txBody>
          <a:bodyPr/>
          <a:lstStyle/>
          <a:p>
            <a:endParaRPr lang="en-IN"/>
          </a:p>
        </p:txBody>
      </p:sp>
      <p:sp>
        <p:nvSpPr>
          <p:cNvPr id="19473" name="Line 17"/>
          <p:cNvSpPr>
            <a:spLocks noChangeShapeType="1"/>
          </p:cNvSpPr>
          <p:nvPr/>
        </p:nvSpPr>
        <p:spPr bwMode="auto">
          <a:xfrm>
            <a:off x="3124200" y="2667000"/>
            <a:ext cx="0" cy="1371600"/>
          </a:xfrm>
          <a:prstGeom prst="line">
            <a:avLst/>
          </a:prstGeom>
          <a:noFill/>
          <a:ln w="25400">
            <a:solidFill>
              <a:schemeClr val="tx1"/>
            </a:solidFill>
            <a:prstDash val="dash"/>
            <a:round/>
            <a:headEnd/>
            <a:tailEnd type="triangle" w="med" len="med"/>
          </a:ln>
          <a:effectLst/>
        </p:spPr>
        <p:txBody>
          <a:bodyPr/>
          <a:lstStyle/>
          <a:p>
            <a:endParaRPr lang="en-IN"/>
          </a:p>
        </p:txBody>
      </p:sp>
      <p:sp>
        <p:nvSpPr>
          <p:cNvPr id="19474" name="Text Box 18"/>
          <p:cNvSpPr txBox="1">
            <a:spLocks noChangeArrowheads="1"/>
          </p:cNvSpPr>
          <p:nvPr/>
        </p:nvSpPr>
        <p:spPr bwMode="auto">
          <a:xfrm>
            <a:off x="381000" y="4800600"/>
            <a:ext cx="7235825" cy="915988"/>
          </a:xfrm>
          <a:prstGeom prst="rect">
            <a:avLst/>
          </a:prstGeom>
          <a:noFill/>
          <a:ln w="9525">
            <a:noFill/>
            <a:miter lim="800000"/>
            <a:headEnd/>
            <a:tailEnd/>
          </a:ln>
          <a:effectLst/>
        </p:spPr>
        <p:txBody>
          <a:bodyPr wrap="none">
            <a:spAutoFit/>
          </a:bodyPr>
          <a:lstStyle/>
          <a:p>
            <a:pPr>
              <a:buFontTx/>
              <a:buChar char="•"/>
            </a:pPr>
            <a:r>
              <a:rPr lang="en-US" b="0" i="0"/>
              <a:t> The first attacker attacks a different victim to cover up the real attack</a:t>
            </a:r>
          </a:p>
          <a:p>
            <a:pPr>
              <a:buFontTx/>
              <a:buChar char="•"/>
            </a:pPr>
            <a:r>
              <a:rPr lang="en-US" b="0" i="0"/>
              <a:t> The Attacker usually spoofed source address to hide origin</a:t>
            </a:r>
          </a:p>
          <a:p>
            <a:pPr>
              <a:buFontTx/>
              <a:buChar char="•"/>
            </a:pPr>
            <a:r>
              <a:rPr lang="en-US" b="0" i="0"/>
              <a:t> Harder to deal with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normAutofit/>
          </a:bodyPr>
          <a:lstStyle/>
          <a:p>
            <a:r>
              <a:rPr lang="en-US" sz="4000" dirty="0">
                <a:solidFill>
                  <a:srgbClr val="051BBB"/>
                </a:solidFill>
              </a:rPr>
              <a:t>TCP Header</a:t>
            </a:r>
          </a:p>
        </p:txBody>
      </p:sp>
      <p:sp>
        <p:nvSpPr>
          <p:cNvPr id="837635" name="Rectangle 3"/>
          <p:cNvSpPr>
            <a:spLocks noGrp="1" noChangeArrowheads="1"/>
          </p:cNvSpPr>
          <p:nvPr>
            <p:ph type="body" sz="half" idx="1"/>
          </p:nvPr>
        </p:nvSpPr>
        <p:spPr/>
        <p:txBody>
          <a:bodyPr/>
          <a:lstStyle/>
          <a:p>
            <a:pPr>
              <a:buFont typeface="Wingdings" pitchFamily="2" charset="2"/>
              <a:buNone/>
            </a:pPr>
            <a:r>
              <a:rPr lang="en-US" sz="2600" b="1"/>
              <a:t>Window Size</a:t>
            </a:r>
          </a:p>
          <a:p>
            <a:r>
              <a:rPr lang="en-US" sz="2600"/>
              <a:t>16 bits to advertise window size</a:t>
            </a:r>
          </a:p>
          <a:p>
            <a:r>
              <a:rPr lang="en-US" sz="2600"/>
              <a:t>Used for flow control</a:t>
            </a:r>
          </a:p>
          <a:p>
            <a:r>
              <a:rPr lang="en-US" sz="2600"/>
              <a:t>Sender will accept bytes with SN from ACK to ACK + window</a:t>
            </a:r>
          </a:p>
          <a:p>
            <a:r>
              <a:rPr lang="en-US" sz="2600"/>
              <a:t>Maximum window size is 65535 bytes</a:t>
            </a:r>
            <a:endParaRPr lang="en-US" sz="2600" i="1"/>
          </a:p>
        </p:txBody>
      </p:sp>
      <p:sp>
        <p:nvSpPr>
          <p:cNvPr id="837636" name="Rectangle 4"/>
          <p:cNvSpPr>
            <a:spLocks noGrp="1" noChangeArrowheads="1"/>
          </p:cNvSpPr>
          <p:nvPr>
            <p:ph type="body" sz="half" idx="2"/>
          </p:nvPr>
        </p:nvSpPr>
        <p:spPr/>
        <p:txBody>
          <a:bodyPr/>
          <a:lstStyle/>
          <a:p>
            <a:pPr>
              <a:buFont typeface="Wingdings" pitchFamily="2" charset="2"/>
              <a:buNone/>
            </a:pPr>
            <a:r>
              <a:rPr lang="en-US" sz="2600" b="1"/>
              <a:t>TCP Checksum</a:t>
            </a:r>
          </a:p>
          <a:p>
            <a:r>
              <a:rPr lang="en-US" sz="2600"/>
              <a:t>Internet checksum method</a:t>
            </a:r>
          </a:p>
          <a:p>
            <a:r>
              <a:rPr lang="en-US" sz="2600"/>
              <a:t>TCP pseudoheader + TCP segment</a:t>
            </a:r>
          </a:p>
          <a:p>
            <a:pPr>
              <a:buFont typeface="Wingdings" pitchFamily="2" charset="2"/>
              <a:buNone/>
            </a:pPr>
            <a:endParaRPr lang="en-US" sz="2600">
              <a:cs typeface="Arial"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Distributed DoS</a:t>
            </a:r>
          </a:p>
        </p:txBody>
      </p:sp>
      <p:grpSp>
        <p:nvGrpSpPr>
          <p:cNvPr id="2" name="Group 31"/>
          <p:cNvGrpSpPr>
            <a:grpSpLocks/>
          </p:cNvGrpSpPr>
          <p:nvPr/>
        </p:nvGrpSpPr>
        <p:grpSpPr bwMode="auto">
          <a:xfrm>
            <a:off x="990600" y="1371600"/>
            <a:ext cx="7239000" cy="4038600"/>
            <a:chOff x="1200" y="864"/>
            <a:chExt cx="4560" cy="2544"/>
          </a:xfrm>
        </p:grpSpPr>
        <p:sp>
          <p:nvSpPr>
            <p:cNvPr id="20484" name="Rectangle 4"/>
            <p:cNvSpPr>
              <a:spLocks noChangeArrowheads="1"/>
            </p:cNvSpPr>
            <p:nvPr/>
          </p:nvSpPr>
          <p:spPr bwMode="auto">
            <a:xfrm>
              <a:off x="2784" y="86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Attacker</a:t>
              </a:r>
            </a:p>
          </p:txBody>
        </p:sp>
        <p:sp>
          <p:nvSpPr>
            <p:cNvPr id="20485" name="Rectangle 5"/>
            <p:cNvSpPr>
              <a:spLocks noChangeArrowheads="1"/>
            </p:cNvSpPr>
            <p:nvPr/>
          </p:nvSpPr>
          <p:spPr bwMode="auto">
            <a:xfrm>
              <a:off x="2208" y="158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Handler</a:t>
              </a:r>
            </a:p>
          </p:txBody>
        </p:sp>
        <p:sp>
          <p:nvSpPr>
            <p:cNvPr id="20486" name="Rectangle 6"/>
            <p:cNvSpPr>
              <a:spLocks noChangeArrowheads="1"/>
            </p:cNvSpPr>
            <p:nvPr/>
          </p:nvSpPr>
          <p:spPr bwMode="auto">
            <a:xfrm>
              <a:off x="3360" y="158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Handler</a:t>
              </a:r>
            </a:p>
          </p:txBody>
        </p:sp>
        <p:sp>
          <p:nvSpPr>
            <p:cNvPr id="20487" name="Rectangle 7"/>
            <p:cNvSpPr>
              <a:spLocks noChangeArrowheads="1"/>
            </p:cNvSpPr>
            <p:nvPr/>
          </p:nvSpPr>
          <p:spPr bwMode="auto">
            <a:xfrm>
              <a:off x="1200" y="235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Agent</a:t>
              </a:r>
            </a:p>
          </p:txBody>
        </p:sp>
        <p:sp>
          <p:nvSpPr>
            <p:cNvPr id="20488" name="Rectangle 8"/>
            <p:cNvSpPr>
              <a:spLocks noChangeArrowheads="1"/>
            </p:cNvSpPr>
            <p:nvPr/>
          </p:nvSpPr>
          <p:spPr bwMode="auto">
            <a:xfrm>
              <a:off x="2112" y="235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Agent</a:t>
              </a:r>
            </a:p>
          </p:txBody>
        </p:sp>
        <p:sp>
          <p:nvSpPr>
            <p:cNvPr id="20489" name="Rectangle 9"/>
            <p:cNvSpPr>
              <a:spLocks noChangeArrowheads="1"/>
            </p:cNvSpPr>
            <p:nvPr/>
          </p:nvSpPr>
          <p:spPr bwMode="auto">
            <a:xfrm>
              <a:off x="3216" y="235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Agent</a:t>
              </a:r>
            </a:p>
          </p:txBody>
        </p:sp>
        <p:sp>
          <p:nvSpPr>
            <p:cNvPr id="20490" name="Rectangle 10"/>
            <p:cNvSpPr>
              <a:spLocks noChangeArrowheads="1"/>
            </p:cNvSpPr>
            <p:nvPr/>
          </p:nvSpPr>
          <p:spPr bwMode="auto">
            <a:xfrm>
              <a:off x="4176" y="235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Agent</a:t>
              </a:r>
            </a:p>
          </p:txBody>
        </p:sp>
        <p:sp>
          <p:nvSpPr>
            <p:cNvPr id="20491" name="Rectangle 11"/>
            <p:cNvSpPr>
              <a:spLocks noChangeArrowheads="1"/>
            </p:cNvSpPr>
            <p:nvPr/>
          </p:nvSpPr>
          <p:spPr bwMode="auto">
            <a:xfrm>
              <a:off x="5088" y="235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Agent</a:t>
              </a:r>
            </a:p>
          </p:txBody>
        </p:sp>
        <p:sp>
          <p:nvSpPr>
            <p:cNvPr id="20493" name="Rectangle 13"/>
            <p:cNvSpPr>
              <a:spLocks noChangeArrowheads="1"/>
            </p:cNvSpPr>
            <p:nvPr/>
          </p:nvSpPr>
          <p:spPr bwMode="auto">
            <a:xfrm>
              <a:off x="2832" y="3168"/>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b="0" i="0"/>
                <a:t>Victim</a:t>
              </a:r>
            </a:p>
          </p:txBody>
        </p:sp>
        <p:sp>
          <p:nvSpPr>
            <p:cNvPr id="20495" name="Line 15"/>
            <p:cNvSpPr>
              <a:spLocks noChangeShapeType="1"/>
            </p:cNvSpPr>
            <p:nvPr/>
          </p:nvSpPr>
          <p:spPr bwMode="auto">
            <a:xfrm flipH="1">
              <a:off x="2544" y="1104"/>
              <a:ext cx="576" cy="480"/>
            </a:xfrm>
            <a:prstGeom prst="line">
              <a:avLst/>
            </a:prstGeom>
            <a:noFill/>
            <a:ln w="9525">
              <a:solidFill>
                <a:schemeClr val="tx1"/>
              </a:solidFill>
              <a:round/>
              <a:headEnd/>
              <a:tailEnd type="triangle" w="med" len="med"/>
            </a:ln>
            <a:effectLst/>
          </p:spPr>
          <p:txBody>
            <a:bodyPr/>
            <a:lstStyle/>
            <a:p>
              <a:endParaRPr lang="en-IN"/>
            </a:p>
          </p:txBody>
        </p:sp>
        <p:sp>
          <p:nvSpPr>
            <p:cNvPr id="20496" name="Line 16"/>
            <p:cNvSpPr>
              <a:spLocks noChangeShapeType="1"/>
            </p:cNvSpPr>
            <p:nvPr/>
          </p:nvSpPr>
          <p:spPr bwMode="auto">
            <a:xfrm flipH="1">
              <a:off x="1488" y="1824"/>
              <a:ext cx="1008" cy="528"/>
            </a:xfrm>
            <a:prstGeom prst="line">
              <a:avLst/>
            </a:prstGeom>
            <a:noFill/>
            <a:ln w="9525">
              <a:solidFill>
                <a:schemeClr val="tx1"/>
              </a:solidFill>
              <a:round/>
              <a:headEnd/>
              <a:tailEnd type="triangle" w="med" len="med"/>
            </a:ln>
            <a:effectLst/>
          </p:spPr>
          <p:txBody>
            <a:bodyPr/>
            <a:lstStyle/>
            <a:p>
              <a:endParaRPr lang="en-IN"/>
            </a:p>
          </p:txBody>
        </p:sp>
        <p:sp>
          <p:nvSpPr>
            <p:cNvPr id="20497" name="Line 17"/>
            <p:cNvSpPr>
              <a:spLocks noChangeShapeType="1"/>
            </p:cNvSpPr>
            <p:nvPr/>
          </p:nvSpPr>
          <p:spPr bwMode="auto">
            <a:xfrm>
              <a:off x="3120" y="1104"/>
              <a:ext cx="576" cy="480"/>
            </a:xfrm>
            <a:prstGeom prst="line">
              <a:avLst/>
            </a:prstGeom>
            <a:noFill/>
            <a:ln w="9525">
              <a:solidFill>
                <a:schemeClr val="tx1"/>
              </a:solidFill>
              <a:round/>
              <a:headEnd/>
              <a:tailEnd type="triangle" w="med" len="med"/>
            </a:ln>
            <a:effectLst/>
          </p:spPr>
          <p:txBody>
            <a:bodyPr/>
            <a:lstStyle/>
            <a:p>
              <a:endParaRPr lang="en-IN"/>
            </a:p>
          </p:txBody>
        </p:sp>
        <p:sp>
          <p:nvSpPr>
            <p:cNvPr id="20499" name="Line 19"/>
            <p:cNvSpPr>
              <a:spLocks noChangeShapeType="1"/>
            </p:cNvSpPr>
            <p:nvPr/>
          </p:nvSpPr>
          <p:spPr bwMode="auto">
            <a:xfrm>
              <a:off x="2496" y="1824"/>
              <a:ext cx="1104" cy="528"/>
            </a:xfrm>
            <a:prstGeom prst="line">
              <a:avLst/>
            </a:prstGeom>
            <a:noFill/>
            <a:ln w="9525">
              <a:solidFill>
                <a:schemeClr val="tx1"/>
              </a:solidFill>
              <a:round/>
              <a:headEnd/>
              <a:tailEnd type="triangle" w="med" len="med"/>
            </a:ln>
            <a:effectLst/>
          </p:spPr>
          <p:txBody>
            <a:bodyPr/>
            <a:lstStyle/>
            <a:p>
              <a:endParaRPr lang="en-IN"/>
            </a:p>
          </p:txBody>
        </p:sp>
        <p:sp>
          <p:nvSpPr>
            <p:cNvPr id="20501" name="Line 21"/>
            <p:cNvSpPr>
              <a:spLocks noChangeShapeType="1"/>
            </p:cNvSpPr>
            <p:nvPr/>
          </p:nvSpPr>
          <p:spPr bwMode="auto">
            <a:xfrm>
              <a:off x="2496" y="1824"/>
              <a:ext cx="2928" cy="528"/>
            </a:xfrm>
            <a:prstGeom prst="line">
              <a:avLst/>
            </a:prstGeom>
            <a:noFill/>
            <a:ln w="9525">
              <a:solidFill>
                <a:schemeClr val="tx1"/>
              </a:solidFill>
              <a:round/>
              <a:headEnd/>
              <a:tailEnd type="triangle" w="med" len="med"/>
            </a:ln>
            <a:effectLst/>
          </p:spPr>
          <p:txBody>
            <a:bodyPr/>
            <a:lstStyle/>
            <a:p>
              <a:endParaRPr lang="en-IN"/>
            </a:p>
          </p:txBody>
        </p:sp>
        <p:sp>
          <p:nvSpPr>
            <p:cNvPr id="20503" name="Line 23"/>
            <p:cNvSpPr>
              <a:spLocks noChangeShapeType="1"/>
            </p:cNvSpPr>
            <p:nvPr/>
          </p:nvSpPr>
          <p:spPr bwMode="auto">
            <a:xfrm flipH="1">
              <a:off x="2496" y="1824"/>
              <a:ext cx="1200" cy="528"/>
            </a:xfrm>
            <a:prstGeom prst="line">
              <a:avLst/>
            </a:prstGeom>
            <a:noFill/>
            <a:ln w="9525">
              <a:solidFill>
                <a:schemeClr val="tx1"/>
              </a:solidFill>
              <a:round/>
              <a:headEnd/>
              <a:tailEnd type="triangle" w="med" len="med"/>
            </a:ln>
            <a:effectLst/>
          </p:spPr>
          <p:txBody>
            <a:bodyPr/>
            <a:lstStyle/>
            <a:p>
              <a:endParaRPr lang="en-IN"/>
            </a:p>
          </p:txBody>
        </p:sp>
        <p:sp>
          <p:nvSpPr>
            <p:cNvPr id="20504" name="Line 24"/>
            <p:cNvSpPr>
              <a:spLocks noChangeShapeType="1"/>
            </p:cNvSpPr>
            <p:nvPr/>
          </p:nvSpPr>
          <p:spPr bwMode="auto">
            <a:xfrm>
              <a:off x="3696" y="1824"/>
              <a:ext cx="816" cy="528"/>
            </a:xfrm>
            <a:prstGeom prst="line">
              <a:avLst/>
            </a:prstGeom>
            <a:noFill/>
            <a:ln w="9525">
              <a:solidFill>
                <a:schemeClr val="tx1"/>
              </a:solidFill>
              <a:round/>
              <a:headEnd/>
              <a:tailEnd type="triangle" w="med" len="med"/>
            </a:ln>
            <a:effectLst/>
          </p:spPr>
          <p:txBody>
            <a:bodyPr/>
            <a:lstStyle/>
            <a:p>
              <a:endParaRPr lang="en-IN"/>
            </a:p>
          </p:txBody>
        </p:sp>
        <p:sp>
          <p:nvSpPr>
            <p:cNvPr id="20505" name="Line 25"/>
            <p:cNvSpPr>
              <a:spLocks noChangeShapeType="1"/>
            </p:cNvSpPr>
            <p:nvPr/>
          </p:nvSpPr>
          <p:spPr bwMode="auto">
            <a:xfrm>
              <a:off x="1488" y="2592"/>
              <a:ext cx="1680" cy="576"/>
            </a:xfrm>
            <a:prstGeom prst="line">
              <a:avLst/>
            </a:prstGeom>
            <a:noFill/>
            <a:ln w="25400">
              <a:solidFill>
                <a:schemeClr val="tx1"/>
              </a:solidFill>
              <a:round/>
              <a:headEnd/>
              <a:tailEnd type="triangle" w="med" len="med"/>
            </a:ln>
            <a:effectLst/>
          </p:spPr>
          <p:txBody>
            <a:bodyPr/>
            <a:lstStyle/>
            <a:p>
              <a:endParaRPr lang="en-IN"/>
            </a:p>
          </p:txBody>
        </p:sp>
        <p:sp>
          <p:nvSpPr>
            <p:cNvPr id="20506" name="Line 26"/>
            <p:cNvSpPr>
              <a:spLocks noChangeShapeType="1"/>
            </p:cNvSpPr>
            <p:nvPr/>
          </p:nvSpPr>
          <p:spPr bwMode="auto">
            <a:xfrm>
              <a:off x="2448" y="2592"/>
              <a:ext cx="720" cy="576"/>
            </a:xfrm>
            <a:prstGeom prst="line">
              <a:avLst/>
            </a:prstGeom>
            <a:noFill/>
            <a:ln w="25400">
              <a:solidFill>
                <a:schemeClr val="tx1"/>
              </a:solidFill>
              <a:round/>
              <a:headEnd/>
              <a:tailEnd type="triangle" w="med" len="med"/>
            </a:ln>
            <a:effectLst/>
          </p:spPr>
          <p:txBody>
            <a:bodyPr/>
            <a:lstStyle/>
            <a:p>
              <a:endParaRPr lang="en-IN"/>
            </a:p>
          </p:txBody>
        </p:sp>
        <p:sp>
          <p:nvSpPr>
            <p:cNvPr id="20507" name="Line 27"/>
            <p:cNvSpPr>
              <a:spLocks noChangeShapeType="1"/>
            </p:cNvSpPr>
            <p:nvPr/>
          </p:nvSpPr>
          <p:spPr bwMode="auto">
            <a:xfrm flipH="1">
              <a:off x="3168" y="2592"/>
              <a:ext cx="336" cy="576"/>
            </a:xfrm>
            <a:prstGeom prst="line">
              <a:avLst/>
            </a:prstGeom>
            <a:noFill/>
            <a:ln w="25400">
              <a:solidFill>
                <a:schemeClr val="tx1"/>
              </a:solidFill>
              <a:round/>
              <a:headEnd/>
              <a:tailEnd type="triangle" w="med" len="med"/>
            </a:ln>
            <a:effectLst/>
          </p:spPr>
          <p:txBody>
            <a:bodyPr/>
            <a:lstStyle/>
            <a:p>
              <a:endParaRPr lang="en-IN"/>
            </a:p>
          </p:txBody>
        </p:sp>
        <p:sp>
          <p:nvSpPr>
            <p:cNvPr id="20508" name="Line 28"/>
            <p:cNvSpPr>
              <a:spLocks noChangeShapeType="1"/>
            </p:cNvSpPr>
            <p:nvPr/>
          </p:nvSpPr>
          <p:spPr bwMode="auto">
            <a:xfrm flipH="1">
              <a:off x="3168" y="2592"/>
              <a:ext cx="1344" cy="576"/>
            </a:xfrm>
            <a:prstGeom prst="line">
              <a:avLst/>
            </a:prstGeom>
            <a:noFill/>
            <a:ln w="25400">
              <a:solidFill>
                <a:schemeClr val="tx1"/>
              </a:solidFill>
              <a:round/>
              <a:headEnd/>
              <a:tailEnd type="triangle" w="med" len="med"/>
            </a:ln>
            <a:effectLst/>
          </p:spPr>
          <p:txBody>
            <a:bodyPr/>
            <a:lstStyle/>
            <a:p>
              <a:endParaRPr lang="en-IN"/>
            </a:p>
          </p:txBody>
        </p:sp>
        <p:sp>
          <p:nvSpPr>
            <p:cNvPr id="20509" name="Line 29"/>
            <p:cNvSpPr>
              <a:spLocks noChangeShapeType="1"/>
            </p:cNvSpPr>
            <p:nvPr/>
          </p:nvSpPr>
          <p:spPr bwMode="auto">
            <a:xfrm flipH="1">
              <a:off x="3216" y="2592"/>
              <a:ext cx="2208" cy="576"/>
            </a:xfrm>
            <a:prstGeom prst="line">
              <a:avLst/>
            </a:prstGeom>
            <a:noFill/>
            <a:ln w="25400">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Distributed DoS</a:t>
            </a:r>
          </a:p>
        </p:txBody>
      </p:sp>
      <p:sp>
        <p:nvSpPr>
          <p:cNvPr id="21507" name="Rectangle 3"/>
          <p:cNvSpPr>
            <a:spLocks noGrp="1" noChangeArrowheads="1"/>
          </p:cNvSpPr>
          <p:nvPr>
            <p:ph type="body" idx="1"/>
          </p:nvPr>
        </p:nvSpPr>
        <p:spPr/>
        <p:txBody>
          <a:bodyPr/>
          <a:lstStyle/>
          <a:p>
            <a:pPr>
              <a:lnSpc>
                <a:spcPct val="90000"/>
              </a:lnSpc>
            </a:pPr>
            <a:r>
              <a:rPr lang="en-US" sz="2400"/>
              <a:t>The handlers are usually very high volume servers</a:t>
            </a:r>
          </a:p>
          <a:p>
            <a:pPr lvl="1">
              <a:lnSpc>
                <a:spcPct val="90000"/>
              </a:lnSpc>
            </a:pPr>
            <a:r>
              <a:rPr lang="en-US" sz="2000"/>
              <a:t>Easy to hide the attack packets</a:t>
            </a:r>
          </a:p>
          <a:p>
            <a:pPr>
              <a:lnSpc>
                <a:spcPct val="90000"/>
              </a:lnSpc>
            </a:pPr>
            <a:r>
              <a:rPr lang="en-US" sz="2400"/>
              <a:t>The agents are usually home users with DSL/Cable</a:t>
            </a:r>
          </a:p>
          <a:p>
            <a:pPr lvl="1">
              <a:lnSpc>
                <a:spcPct val="90000"/>
              </a:lnSpc>
            </a:pPr>
            <a:r>
              <a:rPr lang="en-US" sz="2000"/>
              <a:t>Already infected and the agent installed</a:t>
            </a:r>
          </a:p>
          <a:p>
            <a:pPr>
              <a:lnSpc>
                <a:spcPct val="90000"/>
              </a:lnSpc>
            </a:pPr>
            <a:r>
              <a:rPr lang="en-US" sz="2400"/>
              <a:t>Very difficult to track down the attacker</a:t>
            </a:r>
          </a:p>
          <a:p>
            <a:pPr>
              <a:lnSpc>
                <a:spcPct val="90000"/>
              </a:lnSpc>
            </a:pPr>
            <a:r>
              <a:rPr lang="en-US" sz="2400"/>
              <a:t>How to differentiate between DDoS and Flash Crowd?</a:t>
            </a:r>
          </a:p>
          <a:p>
            <a:pPr lvl="1">
              <a:lnSpc>
                <a:spcPct val="90000"/>
              </a:lnSpc>
            </a:pPr>
            <a:r>
              <a:rPr lang="en-US" sz="2000"/>
              <a:t>Flash Crowd </a:t>
            </a:r>
            <a:r>
              <a:rPr lang="en-US" sz="2000">
                <a:sym typeface="Wingdings" pitchFamily="2" charset="2"/>
              </a:rPr>
              <a:t> Many clients using a service legimitaly</a:t>
            </a:r>
          </a:p>
          <a:p>
            <a:pPr lvl="2">
              <a:lnSpc>
                <a:spcPct val="90000"/>
              </a:lnSpc>
            </a:pPr>
            <a:r>
              <a:rPr lang="en-US" sz="1800"/>
              <a:t>Slashdot Effect</a:t>
            </a:r>
          </a:p>
          <a:p>
            <a:pPr lvl="2">
              <a:lnSpc>
                <a:spcPct val="90000"/>
              </a:lnSpc>
            </a:pPr>
            <a:r>
              <a:rPr lang="en-US" sz="1800"/>
              <a:t>Victoria Secret Webcast</a:t>
            </a:r>
          </a:p>
          <a:p>
            <a:pPr lvl="1">
              <a:lnSpc>
                <a:spcPct val="90000"/>
              </a:lnSpc>
            </a:pPr>
            <a:r>
              <a:rPr lang="en-US" sz="2000"/>
              <a:t>Generally the flash crowd disappears when the network is flooded</a:t>
            </a:r>
          </a:p>
          <a:p>
            <a:pPr lvl="1">
              <a:lnSpc>
                <a:spcPct val="90000"/>
              </a:lnSpc>
            </a:pPr>
            <a:r>
              <a:rPr lang="en-US" sz="2000"/>
              <a:t>Sources in flash crowd are clustered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Attack: Echo-</a:t>
            </a:r>
            <a:r>
              <a:rPr lang="en-US" dirty="0" err="1" smtClean="0"/>
              <a:t>Chargen</a:t>
            </a:r>
            <a:endParaRPr lang="en-US" dirty="0"/>
          </a:p>
        </p:txBody>
      </p:sp>
      <p:pic>
        <p:nvPicPr>
          <p:cNvPr id="5" name="Content Placeholder 4" descr="fig06-20.eps"/>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927" t="-2669" r="-1046" b="-4108"/>
          <a:stretch/>
        </p:blipFill>
        <p:spPr>
          <a:xfrm>
            <a:off x="298824" y="1452750"/>
            <a:ext cx="8692248" cy="5154706"/>
          </a:xfrm>
        </p:spPr>
      </p:pic>
    </p:spTree>
    <p:extLst>
      <p:ext uri="{BB962C8B-B14F-4D97-AF65-F5344CB8AC3E}">
        <p14:creationId xmlns="" xmlns:p14="http://schemas.microsoft.com/office/powerpoint/2010/main" val="10980295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Attack: Teardrop Attack</a:t>
            </a:r>
            <a:endParaRPr lang="en-US" dirty="0"/>
          </a:p>
        </p:txBody>
      </p:sp>
      <p:pic>
        <p:nvPicPr>
          <p:cNvPr id="9" name="Content Placeholder 8" descr="fig06-22.eps"/>
          <p:cNvPicPr>
            <a:picLocks noGrp="1" noChangeAspect="1"/>
          </p:cNvPicPr>
          <p:nvPr>
            <p:ph idx="1"/>
          </p:nvPr>
        </p:nvPicPr>
        <p:blipFill rotWithShape="1">
          <a:blip r:embed="rId3" cstate="print">
            <a:extLst>
              <a:ext uri="{28A0092B-C50C-407E-A947-70E740481C1C}">
                <a14:useLocalDpi xmlns="" xmlns:a14="http://schemas.microsoft.com/office/drawing/2010/main" val="0"/>
              </a:ext>
            </a:extLst>
          </a:blip>
          <a:srcRect l="-4293" t="-2409" r="-3992" b="-2153"/>
          <a:stretch/>
        </p:blipFill>
        <p:spPr>
          <a:xfrm>
            <a:off x="2550703" y="1315215"/>
            <a:ext cx="4027603" cy="5303520"/>
          </a:xfrm>
        </p:spPr>
      </p:pic>
    </p:spTree>
    <p:extLst>
      <p:ext uri="{BB962C8B-B14F-4D97-AF65-F5344CB8AC3E}">
        <p14:creationId xmlns="" xmlns:p14="http://schemas.microsoft.com/office/powerpoint/2010/main" val="11727030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Firewalls</a:t>
            </a:r>
          </a:p>
        </p:txBody>
      </p:sp>
      <p:sp>
        <p:nvSpPr>
          <p:cNvPr id="22531" name="Rectangle 3"/>
          <p:cNvSpPr>
            <a:spLocks noGrp="1" noChangeArrowheads="1"/>
          </p:cNvSpPr>
          <p:nvPr>
            <p:ph type="body" idx="1"/>
          </p:nvPr>
        </p:nvSpPr>
        <p:spPr/>
        <p:txBody>
          <a:bodyPr/>
          <a:lstStyle/>
          <a:p>
            <a:pPr algn="just"/>
            <a:r>
              <a:rPr lang="en-US" dirty="0"/>
              <a:t>Lots of vulnerabilities on hosts in network</a:t>
            </a:r>
          </a:p>
          <a:p>
            <a:pPr algn="just"/>
            <a:r>
              <a:rPr lang="en-US" dirty="0"/>
              <a:t>Users don’t keep systems up to date</a:t>
            </a:r>
          </a:p>
          <a:p>
            <a:pPr lvl="1" algn="just"/>
            <a:r>
              <a:rPr lang="en-US" dirty="0"/>
              <a:t>Lots of patches</a:t>
            </a:r>
          </a:p>
          <a:p>
            <a:pPr lvl="1" algn="just"/>
            <a:r>
              <a:rPr lang="en-US" dirty="0"/>
              <a:t>Lots of exploits in wild (no patch for them)</a:t>
            </a:r>
          </a:p>
          <a:p>
            <a:pPr algn="just"/>
            <a:r>
              <a:rPr lang="en-US" dirty="0"/>
              <a:t>Solution?</a:t>
            </a:r>
          </a:p>
          <a:p>
            <a:pPr lvl="1" algn="just"/>
            <a:r>
              <a:rPr lang="en-US" dirty="0"/>
              <a:t>Limit access to the network</a:t>
            </a:r>
          </a:p>
          <a:p>
            <a:pPr lvl="1" algn="just"/>
            <a:r>
              <a:rPr lang="en-US" dirty="0"/>
              <a:t>Put firewalls across the perimeter of the network</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Firewalls (contd…)</a:t>
            </a:r>
          </a:p>
        </p:txBody>
      </p:sp>
      <p:sp>
        <p:nvSpPr>
          <p:cNvPr id="23555" name="Rectangle 3"/>
          <p:cNvSpPr>
            <a:spLocks noGrp="1" noChangeArrowheads="1"/>
          </p:cNvSpPr>
          <p:nvPr>
            <p:ph type="body" idx="1"/>
          </p:nvPr>
        </p:nvSpPr>
        <p:spPr>
          <a:xfrm>
            <a:off x="457200" y="1295400"/>
            <a:ext cx="8229600" cy="4525963"/>
          </a:xfrm>
        </p:spPr>
        <p:txBody>
          <a:bodyPr>
            <a:normAutofit/>
          </a:bodyPr>
          <a:lstStyle/>
          <a:p>
            <a:r>
              <a:rPr lang="en-US" dirty="0"/>
              <a:t>Firewall inspects traffic through it</a:t>
            </a:r>
          </a:p>
          <a:p>
            <a:r>
              <a:rPr lang="en-US" dirty="0"/>
              <a:t>Allows traffic specified in the policy</a:t>
            </a:r>
          </a:p>
          <a:p>
            <a:r>
              <a:rPr lang="en-US" dirty="0"/>
              <a:t>Drops everything else</a:t>
            </a:r>
          </a:p>
          <a:p>
            <a:r>
              <a:rPr lang="en-US" dirty="0"/>
              <a:t>Two Types</a:t>
            </a:r>
          </a:p>
          <a:p>
            <a:pPr lvl="1"/>
            <a:r>
              <a:rPr lang="en-US" dirty="0"/>
              <a:t>Packet Filters, Proxies</a:t>
            </a:r>
          </a:p>
        </p:txBody>
      </p:sp>
      <p:sp>
        <p:nvSpPr>
          <p:cNvPr id="23556" name="Cloud"/>
          <p:cNvSpPr>
            <a:spLocks noChangeAspect="1" noEditPoints="1" noChangeArrowheads="1"/>
          </p:cNvSpPr>
          <p:nvPr/>
        </p:nvSpPr>
        <p:spPr bwMode="auto">
          <a:xfrm>
            <a:off x="762000" y="4343400"/>
            <a:ext cx="2057400" cy="13795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nchor="ctr" anchorCtr="1"/>
          <a:lstStyle/>
          <a:p>
            <a:r>
              <a:rPr lang="en-US" b="0" i="0"/>
              <a:t>Internet</a:t>
            </a:r>
          </a:p>
        </p:txBody>
      </p:sp>
      <p:sp>
        <p:nvSpPr>
          <p:cNvPr id="23557" name="Firewall"/>
          <p:cNvSpPr>
            <a:spLocks noEditPoints="1" noChangeArrowheads="1"/>
          </p:cNvSpPr>
          <p:nvPr/>
        </p:nvSpPr>
        <p:spPr bwMode="auto">
          <a:xfrm>
            <a:off x="3429000" y="4495800"/>
            <a:ext cx="1809750" cy="904875"/>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b="0" i="0"/>
          </a:p>
        </p:txBody>
      </p:sp>
      <p:sp>
        <p:nvSpPr>
          <p:cNvPr id="23558" name="Line 6"/>
          <p:cNvSpPr>
            <a:spLocks noChangeShapeType="1"/>
          </p:cNvSpPr>
          <p:nvPr/>
        </p:nvSpPr>
        <p:spPr bwMode="auto">
          <a:xfrm>
            <a:off x="2819400" y="4953000"/>
            <a:ext cx="609600" cy="0"/>
          </a:xfrm>
          <a:prstGeom prst="line">
            <a:avLst/>
          </a:prstGeom>
          <a:noFill/>
          <a:ln w="9525">
            <a:solidFill>
              <a:schemeClr val="tx1"/>
            </a:solidFill>
            <a:round/>
            <a:headEnd/>
            <a:tailEnd/>
          </a:ln>
          <a:effectLst/>
        </p:spPr>
        <p:txBody>
          <a:bodyPr/>
          <a:lstStyle/>
          <a:p>
            <a:endParaRPr lang="en-IN"/>
          </a:p>
        </p:txBody>
      </p:sp>
      <p:sp>
        <p:nvSpPr>
          <p:cNvPr id="23565" name="Line 13"/>
          <p:cNvSpPr>
            <a:spLocks noChangeShapeType="1"/>
          </p:cNvSpPr>
          <p:nvPr/>
        </p:nvSpPr>
        <p:spPr bwMode="auto">
          <a:xfrm>
            <a:off x="5181600" y="4953000"/>
            <a:ext cx="1447800" cy="0"/>
          </a:xfrm>
          <a:prstGeom prst="line">
            <a:avLst/>
          </a:prstGeom>
          <a:noFill/>
          <a:ln w="9525">
            <a:solidFill>
              <a:schemeClr val="tx1"/>
            </a:solidFill>
            <a:round/>
            <a:headEnd/>
            <a:tailEnd/>
          </a:ln>
          <a:effectLst/>
        </p:spPr>
        <p:txBody>
          <a:bodyPr/>
          <a:lstStyle/>
          <a:p>
            <a:endParaRPr lang="en-IN"/>
          </a:p>
        </p:txBody>
      </p:sp>
      <p:sp>
        <p:nvSpPr>
          <p:cNvPr id="23566" name="Line 14"/>
          <p:cNvSpPr>
            <a:spLocks noChangeShapeType="1"/>
          </p:cNvSpPr>
          <p:nvPr/>
        </p:nvSpPr>
        <p:spPr bwMode="auto">
          <a:xfrm>
            <a:off x="6629400" y="3505200"/>
            <a:ext cx="0" cy="2514600"/>
          </a:xfrm>
          <a:prstGeom prst="line">
            <a:avLst/>
          </a:prstGeom>
          <a:noFill/>
          <a:ln w="9525">
            <a:solidFill>
              <a:schemeClr val="tx1"/>
            </a:solidFill>
            <a:round/>
            <a:headEnd/>
            <a:tailEnd/>
          </a:ln>
          <a:effectLst/>
        </p:spPr>
        <p:txBody>
          <a:bodyPr/>
          <a:lstStyle/>
          <a:p>
            <a:endParaRPr lang="en-IN"/>
          </a:p>
        </p:txBody>
      </p:sp>
      <p:sp>
        <p:nvSpPr>
          <p:cNvPr id="23568" name="Text Box 16"/>
          <p:cNvSpPr txBox="1">
            <a:spLocks noChangeArrowheads="1"/>
          </p:cNvSpPr>
          <p:nvPr/>
        </p:nvSpPr>
        <p:spPr bwMode="auto">
          <a:xfrm>
            <a:off x="6613525" y="3694113"/>
            <a:ext cx="1847850" cy="366712"/>
          </a:xfrm>
          <a:prstGeom prst="rect">
            <a:avLst/>
          </a:prstGeom>
          <a:noFill/>
          <a:ln w="9525">
            <a:noFill/>
            <a:miter lim="800000"/>
            <a:headEnd/>
            <a:tailEnd/>
          </a:ln>
          <a:effectLst/>
        </p:spPr>
        <p:txBody>
          <a:bodyPr wrap="none">
            <a:spAutoFit/>
          </a:bodyPr>
          <a:lstStyle/>
          <a:p>
            <a:r>
              <a:rPr lang="en-US" b="0" i="0"/>
              <a:t>Internal Network</a:t>
            </a:r>
          </a:p>
        </p:txBody>
      </p:sp>
      <p:sp>
        <p:nvSpPr>
          <p:cNvPr id="23569" name="Text Box 17"/>
          <p:cNvSpPr txBox="1">
            <a:spLocks noChangeArrowheads="1"/>
          </p:cNvSpPr>
          <p:nvPr/>
        </p:nvSpPr>
        <p:spPr bwMode="auto">
          <a:xfrm>
            <a:off x="3717925" y="3998913"/>
            <a:ext cx="971550" cy="366712"/>
          </a:xfrm>
          <a:prstGeom prst="rect">
            <a:avLst/>
          </a:prstGeom>
          <a:noFill/>
          <a:ln w="9525">
            <a:noFill/>
            <a:miter lim="800000"/>
            <a:headEnd/>
            <a:tailEnd/>
          </a:ln>
          <a:effectLst/>
        </p:spPr>
        <p:txBody>
          <a:bodyPr wrap="none">
            <a:spAutoFit/>
          </a:bodyPr>
          <a:lstStyle/>
          <a:p>
            <a:r>
              <a:rPr lang="en-US" b="0" i="0"/>
              <a:t>Firewall</a:t>
            </a:r>
          </a:p>
        </p:txBody>
      </p:sp>
      <p:sp>
        <p:nvSpPr>
          <p:cNvPr id="23570" name="AutoShape 18"/>
          <p:cNvSpPr>
            <a:spLocks noChangeArrowheads="1"/>
          </p:cNvSpPr>
          <p:nvPr/>
        </p:nvSpPr>
        <p:spPr bwMode="auto">
          <a:xfrm>
            <a:off x="2895600" y="44196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IN"/>
          </a:p>
        </p:txBody>
      </p:sp>
      <p:sp>
        <p:nvSpPr>
          <p:cNvPr id="23571" name="AutoShape 19"/>
          <p:cNvSpPr>
            <a:spLocks noChangeArrowheads="1"/>
          </p:cNvSpPr>
          <p:nvPr/>
        </p:nvSpPr>
        <p:spPr bwMode="auto">
          <a:xfrm>
            <a:off x="2971800" y="4724400"/>
            <a:ext cx="381000" cy="228600"/>
          </a:xfrm>
          <a:prstGeom prst="rightArrow">
            <a:avLst>
              <a:gd name="adj1" fmla="val 50000"/>
              <a:gd name="adj2" fmla="val 41667"/>
            </a:avLst>
          </a:prstGeom>
          <a:solidFill>
            <a:srgbClr val="FF0000"/>
          </a:solidFill>
          <a:ln w="9525">
            <a:solidFill>
              <a:schemeClr val="tx1"/>
            </a:solidFill>
            <a:miter lim="800000"/>
            <a:headEnd/>
            <a:tailEnd/>
          </a:ln>
          <a:effectLst/>
        </p:spPr>
        <p:txBody>
          <a:bodyPr wrap="none" anchor="ctr"/>
          <a:lstStyle/>
          <a:p>
            <a:endParaRPr lang="en-IN"/>
          </a:p>
        </p:txBody>
      </p:sp>
      <p:sp>
        <p:nvSpPr>
          <p:cNvPr id="23572" name="AutoShape 20"/>
          <p:cNvSpPr>
            <a:spLocks noChangeArrowheads="1"/>
          </p:cNvSpPr>
          <p:nvPr/>
        </p:nvSpPr>
        <p:spPr bwMode="auto">
          <a:xfrm>
            <a:off x="2971800" y="5029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IN"/>
          </a:p>
        </p:txBody>
      </p:sp>
      <p:sp>
        <p:nvSpPr>
          <p:cNvPr id="23573" name="AutoShape 21"/>
          <p:cNvSpPr>
            <a:spLocks noChangeArrowheads="1"/>
          </p:cNvSpPr>
          <p:nvPr/>
        </p:nvSpPr>
        <p:spPr bwMode="auto">
          <a:xfrm>
            <a:off x="5334000" y="5029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IN"/>
          </a:p>
        </p:txBody>
      </p:sp>
      <p:sp>
        <p:nvSpPr>
          <p:cNvPr id="23574" name="AutoShape 22"/>
          <p:cNvSpPr>
            <a:spLocks noChangeArrowheads="1"/>
          </p:cNvSpPr>
          <p:nvPr/>
        </p:nvSpPr>
        <p:spPr bwMode="auto">
          <a:xfrm>
            <a:off x="5334000" y="4572000"/>
            <a:ext cx="381000" cy="2286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Packet Filters</a:t>
            </a:r>
          </a:p>
        </p:txBody>
      </p:sp>
      <p:sp>
        <p:nvSpPr>
          <p:cNvPr id="24579" name="Rectangle 3"/>
          <p:cNvSpPr>
            <a:spLocks noGrp="1" noChangeArrowheads="1"/>
          </p:cNvSpPr>
          <p:nvPr>
            <p:ph type="body" idx="1"/>
          </p:nvPr>
        </p:nvSpPr>
        <p:spPr>
          <a:xfrm>
            <a:off x="381000" y="1295400"/>
            <a:ext cx="8534400" cy="5410200"/>
          </a:xfrm>
        </p:spPr>
        <p:txBody>
          <a:bodyPr>
            <a:noAutofit/>
          </a:bodyPr>
          <a:lstStyle/>
          <a:p>
            <a:r>
              <a:rPr lang="en-US" dirty="0"/>
              <a:t>Packet filter selectively passes packets from one network interface to another</a:t>
            </a:r>
          </a:p>
          <a:p>
            <a:r>
              <a:rPr lang="en-US" dirty="0"/>
              <a:t>Usually done within a router between external and internal networks</a:t>
            </a:r>
          </a:p>
          <a:p>
            <a:pPr lvl="1"/>
            <a:r>
              <a:rPr lang="en-US" dirty="0"/>
              <a:t>screening router</a:t>
            </a:r>
          </a:p>
          <a:p>
            <a:endParaRPr lang="en-US" dirty="0"/>
          </a:p>
          <a:p>
            <a:r>
              <a:rPr lang="en-US" dirty="0"/>
              <a:t>Can be done by a dedicated network element</a:t>
            </a:r>
          </a:p>
          <a:p>
            <a:pPr lvl="1"/>
            <a:r>
              <a:rPr lang="en-US" dirty="0"/>
              <a:t>packet filtering bridge</a:t>
            </a:r>
          </a:p>
          <a:p>
            <a:pPr lvl="1"/>
            <a:r>
              <a:rPr lang="en-US" dirty="0"/>
              <a:t>harder to detect and attack than screening routers</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Packet Filters Contd.</a:t>
            </a:r>
          </a:p>
        </p:txBody>
      </p:sp>
      <p:sp>
        <p:nvSpPr>
          <p:cNvPr id="25603" name="Rectangle 3"/>
          <p:cNvSpPr>
            <a:spLocks noGrp="1" noChangeArrowheads="1"/>
          </p:cNvSpPr>
          <p:nvPr>
            <p:ph type="body" idx="1"/>
          </p:nvPr>
        </p:nvSpPr>
        <p:spPr>
          <a:xfrm>
            <a:off x="228600" y="1219200"/>
            <a:ext cx="8686800" cy="5410200"/>
          </a:xfrm>
        </p:spPr>
        <p:txBody>
          <a:bodyPr>
            <a:noAutofit/>
          </a:bodyPr>
          <a:lstStyle/>
          <a:p>
            <a:pPr>
              <a:spcBef>
                <a:spcPts val="0"/>
              </a:spcBef>
            </a:pPr>
            <a:r>
              <a:rPr lang="en-US" b="1" dirty="0"/>
              <a:t>Data Available</a:t>
            </a:r>
          </a:p>
          <a:p>
            <a:pPr lvl="1">
              <a:spcBef>
                <a:spcPts val="0"/>
              </a:spcBef>
            </a:pPr>
            <a:r>
              <a:rPr lang="en-US" dirty="0"/>
              <a:t>IP source and destination addresses</a:t>
            </a:r>
          </a:p>
          <a:p>
            <a:pPr lvl="1">
              <a:spcBef>
                <a:spcPts val="0"/>
              </a:spcBef>
            </a:pPr>
            <a:r>
              <a:rPr lang="en-US" dirty="0"/>
              <a:t>Transport protocol (TCP, UDP, or ICMP)</a:t>
            </a:r>
          </a:p>
          <a:p>
            <a:pPr lvl="1">
              <a:spcBef>
                <a:spcPts val="0"/>
              </a:spcBef>
            </a:pPr>
            <a:r>
              <a:rPr lang="en-US" dirty="0"/>
              <a:t>TCP/UDP source and destination ports</a:t>
            </a:r>
          </a:p>
          <a:p>
            <a:pPr lvl="1">
              <a:spcBef>
                <a:spcPts val="0"/>
              </a:spcBef>
            </a:pPr>
            <a:r>
              <a:rPr lang="en-US" dirty="0"/>
              <a:t>ICMP message type</a:t>
            </a:r>
          </a:p>
          <a:p>
            <a:pPr lvl="1">
              <a:spcBef>
                <a:spcPts val="0"/>
              </a:spcBef>
            </a:pPr>
            <a:r>
              <a:rPr lang="en-US" dirty="0"/>
              <a:t>Packet options (Fragment Size etc.)</a:t>
            </a:r>
          </a:p>
          <a:p>
            <a:pPr>
              <a:spcBef>
                <a:spcPts val="0"/>
              </a:spcBef>
            </a:pPr>
            <a:r>
              <a:rPr lang="en-US" b="1" dirty="0"/>
              <a:t>Actions Available</a:t>
            </a:r>
          </a:p>
          <a:p>
            <a:pPr lvl="1">
              <a:spcBef>
                <a:spcPts val="0"/>
              </a:spcBef>
            </a:pPr>
            <a:r>
              <a:rPr lang="en-US" dirty="0"/>
              <a:t>Allow the packet to go through</a:t>
            </a:r>
          </a:p>
          <a:p>
            <a:pPr lvl="1">
              <a:spcBef>
                <a:spcPts val="0"/>
              </a:spcBef>
            </a:pPr>
            <a:r>
              <a:rPr lang="en-US" dirty="0"/>
              <a:t>Drop the packet (Notify Sender/Drop Silently)</a:t>
            </a:r>
          </a:p>
          <a:p>
            <a:pPr lvl="1">
              <a:spcBef>
                <a:spcPts val="0"/>
              </a:spcBef>
            </a:pPr>
            <a:r>
              <a:rPr lang="en-US" dirty="0"/>
              <a:t>Alter the packet (NAT?)</a:t>
            </a:r>
          </a:p>
          <a:p>
            <a:pPr lvl="1">
              <a:spcBef>
                <a:spcPts val="0"/>
              </a:spcBef>
            </a:pPr>
            <a:r>
              <a:rPr lang="en-US" dirty="0"/>
              <a:t>Log information about the </a:t>
            </a:r>
            <a:r>
              <a:rPr lang="en-US" dirty="0" smtClean="0"/>
              <a:t>packet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Packet Filters Contd.</a:t>
            </a:r>
          </a:p>
        </p:txBody>
      </p:sp>
      <p:sp>
        <p:nvSpPr>
          <p:cNvPr id="26627" name="Rectangle 3"/>
          <p:cNvSpPr>
            <a:spLocks noGrp="1" noChangeArrowheads="1"/>
          </p:cNvSpPr>
          <p:nvPr>
            <p:ph type="body" idx="1"/>
          </p:nvPr>
        </p:nvSpPr>
        <p:spPr/>
        <p:txBody>
          <a:bodyPr/>
          <a:lstStyle/>
          <a:p>
            <a:r>
              <a:rPr lang="en-US" dirty="0"/>
              <a:t>Example filters</a:t>
            </a:r>
          </a:p>
          <a:p>
            <a:pPr lvl="1"/>
            <a:r>
              <a:rPr lang="en-US" dirty="0"/>
              <a:t>Block all packets from outside except for SMTP servers</a:t>
            </a:r>
          </a:p>
          <a:p>
            <a:pPr lvl="1"/>
            <a:r>
              <a:rPr lang="en-US" dirty="0"/>
              <a:t>Block all traffic to a list of domains</a:t>
            </a:r>
          </a:p>
          <a:p>
            <a:pPr lvl="1"/>
            <a:r>
              <a:rPr lang="en-US" dirty="0"/>
              <a:t>Block all connections from a specified domain</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normAutofit/>
          </a:bodyPr>
          <a:lstStyle/>
          <a:p>
            <a:r>
              <a:rPr lang="en-US" sz="4000" dirty="0">
                <a:solidFill>
                  <a:srgbClr val="C00000"/>
                </a:solidFill>
              </a:rPr>
              <a:t>Typical Firewall Configuration</a:t>
            </a:r>
          </a:p>
        </p:txBody>
      </p:sp>
      <p:sp>
        <p:nvSpPr>
          <p:cNvPr id="29705" name="Text Box 9"/>
          <p:cNvSpPr txBox="1">
            <a:spLocks noChangeArrowheads="1"/>
          </p:cNvSpPr>
          <p:nvPr/>
        </p:nvSpPr>
        <p:spPr bwMode="auto">
          <a:xfrm>
            <a:off x="152400" y="1371600"/>
            <a:ext cx="4800600" cy="4247317"/>
          </a:xfrm>
          <a:prstGeom prst="rect">
            <a:avLst/>
          </a:prstGeom>
          <a:noFill/>
          <a:ln w="9525">
            <a:noFill/>
            <a:miter lim="800000"/>
            <a:headEnd/>
            <a:tailEnd/>
          </a:ln>
          <a:effectLst/>
        </p:spPr>
        <p:txBody>
          <a:bodyPr wrap="square">
            <a:spAutoFit/>
          </a:bodyPr>
          <a:lstStyle/>
          <a:p>
            <a:pPr marL="361950" indent="-361950" algn="just">
              <a:buFontTx/>
              <a:buChar char="•"/>
            </a:pPr>
            <a:r>
              <a:rPr lang="en-US" b="0" i="0" dirty="0" smtClean="0"/>
              <a:t>Internal </a:t>
            </a:r>
            <a:r>
              <a:rPr lang="en-US" b="0" i="0" dirty="0"/>
              <a:t>hosts can access DMZ and </a:t>
            </a:r>
            <a:r>
              <a:rPr lang="en-US" b="1" i="0" dirty="0">
                <a:solidFill>
                  <a:srgbClr val="002060"/>
                </a:solidFill>
              </a:rPr>
              <a:t>Internet</a:t>
            </a:r>
          </a:p>
          <a:p>
            <a:pPr marL="361950" indent="-361950" algn="just">
              <a:buFontTx/>
              <a:buChar char="•"/>
            </a:pPr>
            <a:r>
              <a:rPr lang="en-US" b="0" i="0" dirty="0" smtClean="0"/>
              <a:t>External </a:t>
            </a:r>
            <a:r>
              <a:rPr lang="en-US" b="0" i="0" dirty="0"/>
              <a:t>hosts can access DMZ only, not Intranet</a:t>
            </a:r>
          </a:p>
          <a:p>
            <a:pPr marL="361950" indent="-361950" algn="just">
              <a:buFontTx/>
              <a:buChar char="•"/>
            </a:pPr>
            <a:r>
              <a:rPr lang="en-US" b="0" i="0" dirty="0" smtClean="0"/>
              <a:t>DMZ </a:t>
            </a:r>
            <a:r>
              <a:rPr lang="en-US" b="0" i="0" dirty="0"/>
              <a:t>hosts can access Internet only</a:t>
            </a:r>
          </a:p>
          <a:p>
            <a:pPr marL="361950" indent="-361950" algn="just">
              <a:buFontTx/>
              <a:buChar char="•"/>
            </a:pPr>
            <a:r>
              <a:rPr lang="en-US" b="0" i="0" dirty="0" smtClean="0"/>
              <a:t>Advantages</a:t>
            </a:r>
            <a:r>
              <a:rPr lang="en-US" b="0" i="0" dirty="0"/>
              <a:t>?</a:t>
            </a:r>
          </a:p>
          <a:p>
            <a:pPr marL="361950" lvl="1" indent="-361950" algn="just">
              <a:buFontTx/>
              <a:buChar char="•"/>
            </a:pPr>
            <a:r>
              <a:rPr lang="en-US" b="0" i="0" dirty="0" smtClean="0"/>
              <a:t>If </a:t>
            </a:r>
            <a:r>
              <a:rPr lang="en-US" b="0" i="0" dirty="0"/>
              <a:t>a service gets compromised in DMZ it cannot affect internal </a:t>
            </a:r>
            <a:r>
              <a:rPr lang="en-US" b="0" i="0" dirty="0" smtClean="0"/>
              <a:t>hosts</a:t>
            </a:r>
          </a:p>
          <a:p>
            <a:pPr marL="361950" lvl="1" indent="-361950" algn="just">
              <a:buFontTx/>
              <a:buChar char="•"/>
            </a:pPr>
            <a:r>
              <a:rPr lang="en-IN" i="1" dirty="0" smtClean="0">
                <a:solidFill>
                  <a:srgbClr val="FF0000"/>
                </a:solidFill>
              </a:rPr>
              <a:t>A </a:t>
            </a:r>
            <a:r>
              <a:rPr lang="en-IN" b="1" i="1" dirty="0" smtClean="0">
                <a:solidFill>
                  <a:srgbClr val="FF0000"/>
                </a:solidFill>
              </a:rPr>
              <a:t>DMZ</a:t>
            </a:r>
            <a:r>
              <a:rPr lang="en-IN" i="1" dirty="0" smtClean="0">
                <a:solidFill>
                  <a:srgbClr val="FF0000"/>
                </a:solidFill>
              </a:rPr>
              <a:t> (</a:t>
            </a:r>
            <a:r>
              <a:rPr lang="en-IN" b="1" i="1" dirty="0" smtClean="0">
                <a:solidFill>
                  <a:srgbClr val="FF0000"/>
                </a:solidFill>
              </a:rPr>
              <a:t>demilitarized Zone</a:t>
            </a:r>
            <a:r>
              <a:rPr lang="en-IN" i="1" dirty="0" smtClean="0">
                <a:solidFill>
                  <a:srgbClr val="FF0000"/>
                </a:solidFill>
              </a:rPr>
              <a:t>) is a conceptual network design where publicly accessible servers are placed on a separate, isolated network segment.</a:t>
            </a:r>
          </a:p>
          <a:p>
            <a:pPr marL="361950" lvl="1" indent="-361950" algn="just">
              <a:buFontTx/>
              <a:buChar char="•"/>
            </a:pPr>
            <a:r>
              <a:rPr lang="en-IN" i="1" dirty="0" smtClean="0">
                <a:solidFill>
                  <a:srgbClr val="FF0000"/>
                </a:solidFill>
              </a:rPr>
              <a:t>The intention of a </a:t>
            </a:r>
            <a:r>
              <a:rPr lang="en-IN" b="1" i="1" dirty="0" smtClean="0">
                <a:solidFill>
                  <a:srgbClr val="FF0000"/>
                </a:solidFill>
              </a:rPr>
              <a:t>DMZ</a:t>
            </a:r>
            <a:r>
              <a:rPr lang="en-IN" i="1" dirty="0" smtClean="0">
                <a:solidFill>
                  <a:srgbClr val="FF0000"/>
                </a:solidFill>
              </a:rPr>
              <a:t> is to ensure that publicly accessible servers cannot contact other internal network segments, in the event that a server is compromised.</a:t>
            </a:r>
            <a:endParaRPr lang="en-US" sz="2000" b="0" i="0" dirty="0" smtClean="0"/>
          </a:p>
        </p:txBody>
      </p:sp>
      <p:sp>
        <p:nvSpPr>
          <p:cNvPr id="29706" name="Cloud"/>
          <p:cNvSpPr>
            <a:spLocks noChangeAspect="1" noEditPoints="1" noChangeArrowheads="1"/>
          </p:cNvSpPr>
          <p:nvPr/>
        </p:nvSpPr>
        <p:spPr bwMode="auto">
          <a:xfrm>
            <a:off x="4648200" y="1295400"/>
            <a:ext cx="2057400" cy="13795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nchor="ctr" anchorCtr="1"/>
          <a:lstStyle/>
          <a:p>
            <a:r>
              <a:rPr lang="en-US" b="0" i="0"/>
              <a:t>Internet</a:t>
            </a:r>
          </a:p>
        </p:txBody>
      </p:sp>
      <p:sp>
        <p:nvSpPr>
          <p:cNvPr id="29707" name="Firewall"/>
          <p:cNvSpPr>
            <a:spLocks noEditPoints="1" noChangeArrowheads="1"/>
          </p:cNvSpPr>
          <p:nvPr/>
        </p:nvSpPr>
        <p:spPr bwMode="auto">
          <a:xfrm>
            <a:off x="5181600" y="3276600"/>
            <a:ext cx="1143000" cy="6858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US" b="0" i="0"/>
          </a:p>
        </p:txBody>
      </p:sp>
      <p:sp>
        <p:nvSpPr>
          <p:cNvPr id="29712" name="Line 16"/>
          <p:cNvSpPr>
            <a:spLocks noChangeShapeType="1"/>
          </p:cNvSpPr>
          <p:nvPr/>
        </p:nvSpPr>
        <p:spPr bwMode="auto">
          <a:xfrm>
            <a:off x="5715000" y="2667000"/>
            <a:ext cx="0" cy="609600"/>
          </a:xfrm>
          <a:prstGeom prst="line">
            <a:avLst/>
          </a:prstGeom>
          <a:noFill/>
          <a:ln w="9525">
            <a:solidFill>
              <a:schemeClr val="tx1"/>
            </a:solidFill>
            <a:round/>
            <a:headEnd/>
            <a:tailEnd/>
          </a:ln>
          <a:effectLst/>
        </p:spPr>
        <p:txBody>
          <a:bodyPr/>
          <a:lstStyle/>
          <a:p>
            <a:endParaRPr lang="en-IN"/>
          </a:p>
        </p:txBody>
      </p:sp>
      <p:sp>
        <p:nvSpPr>
          <p:cNvPr id="29713" name="Line 17"/>
          <p:cNvSpPr>
            <a:spLocks noChangeShapeType="1"/>
          </p:cNvSpPr>
          <p:nvPr/>
        </p:nvSpPr>
        <p:spPr bwMode="auto">
          <a:xfrm>
            <a:off x="5715000" y="3962400"/>
            <a:ext cx="0" cy="1066800"/>
          </a:xfrm>
          <a:prstGeom prst="line">
            <a:avLst/>
          </a:prstGeom>
          <a:noFill/>
          <a:ln w="9525">
            <a:solidFill>
              <a:schemeClr val="tx1"/>
            </a:solidFill>
            <a:round/>
            <a:headEnd/>
            <a:tailEnd/>
          </a:ln>
          <a:effectLst/>
        </p:spPr>
        <p:txBody>
          <a:bodyPr/>
          <a:lstStyle/>
          <a:p>
            <a:endParaRPr lang="en-IN"/>
          </a:p>
        </p:txBody>
      </p:sp>
      <p:sp>
        <p:nvSpPr>
          <p:cNvPr id="29715" name="Cloud"/>
          <p:cNvSpPr>
            <a:spLocks noChangeAspect="1" noEditPoints="1" noChangeArrowheads="1"/>
          </p:cNvSpPr>
          <p:nvPr/>
        </p:nvSpPr>
        <p:spPr bwMode="auto">
          <a:xfrm>
            <a:off x="4876800" y="4953000"/>
            <a:ext cx="1676400" cy="11239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nchor="ctr" anchorCtr="1"/>
          <a:lstStyle/>
          <a:p>
            <a:r>
              <a:rPr lang="en-US" b="0" i="0"/>
              <a:t>Intranet</a:t>
            </a:r>
          </a:p>
        </p:txBody>
      </p:sp>
      <p:sp>
        <p:nvSpPr>
          <p:cNvPr id="29716" name="Cloud"/>
          <p:cNvSpPr>
            <a:spLocks noChangeAspect="1" noEditPoints="1" noChangeArrowheads="1"/>
          </p:cNvSpPr>
          <p:nvPr/>
        </p:nvSpPr>
        <p:spPr bwMode="auto">
          <a:xfrm>
            <a:off x="7391400" y="3200400"/>
            <a:ext cx="1143000" cy="7667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solidFill>
          <a:ln w="9525">
            <a:solidFill>
              <a:srgbClr val="000000"/>
            </a:solidFill>
            <a:miter lim="800000"/>
            <a:headEnd/>
            <a:tailEnd/>
          </a:ln>
          <a:effectLst>
            <a:outerShdw dist="107763" dir="2700000" algn="ctr" rotWithShape="0">
              <a:srgbClr val="808080"/>
            </a:outerShdw>
          </a:effectLst>
        </p:spPr>
        <p:txBody>
          <a:bodyPr anchor="ctr" anchorCtr="1"/>
          <a:lstStyle/>
          <a:p>
            <a:r>
              <a:rPr lang="en-US" b="0" i="0"/>
              <a:t>DMZ</a:t>
            </a:r>
          </a:p>
        </p:txBody>
      </p:sp>
      <p:sp>
        <p:nvSpPr>
          <p:cNvPr id="29717" name="Line 21"/>
          <p:cNvSpPr>
            <a:spLocks noChangeShapeType="1"/>
          </p:cNvSpPr>
          <p:nvPr/>
        </p:nvSpPr>
        <p:spPr bwMode="auto">
          <a:xfrm>
            <a:off x="6324600" y="3581400"/>
            <a:ext cx="1066800" cy="0"/>
          </a:xfrm>
          <a:prstGeom prst="line">
            <a:avLst/>
          </a:prstGeom>
          <a:noFill/>
          <a:ln w="9525">
            <a:solidFill>
              <a:schemeClr val="tx1"/>
            </a:solidFill>
            <a:round/>
            <a:headEnd/>
            <a:tailEnd/>
          </a:ln>
          <a:effectLst/>
        </p:spPr>
        <p:txBody>
          <a:bodyPr/>
          <a:lstStyle/>
          <a:p>
            <a:endParaRPr lang="en-IN"/>
          </a:p>
        </p:txBody>
      </p:sp>
      <p:cxnSp>
        <p:nvCxnSpPr>
          <p:cNvPr id="29718" name="AutoShape 22"/>
          <p:cNvCxnSpPr>
            <a:cxnSpLocks noChangeShapeType="1"/>
            <a:stCxn id="29715" idx="3"/>
          </p:cNvCxnSpPr>
          <p:nvPr/>
        </p:nvCxnSpPr>
        <p:spPr bwMode="auto">
          <a:xfrm rot="16200000">
            <a:off x="5759450" y="3460750"/>
            <a:ext cx="1511300" cy="1600200"/>
          </a:xfrm>
          <a:prstGeom prst="curvedConnector2">
            <a:avLst/>
          </a:prstGeom>
          <a:noFill/>
          <a:ln w="22225">
            <a:solidFill>
              <a:srgbClr val="00FF00"/>
            </a:solidFill>
            <a:round/>
            <a:headEnd/>
            <a:tailEnd type="triangle" w="med" len="med"/>
          </a:ln>
          <a:effectLst/>
        </p:spPr>
      </p:cxnSp>
      <p:sp>
        <p:nvSpPr>
          <p:cNvPr id="29720" name="Freeform 24"/>
          <p:cNvSpPr>
            <a:spLocks/>
          </p:cNvSpPr>
          <p:nvPr/>
        </p:nvSpPr>
        <p:spPr bwMode="auto">
          <a:xfrm>
            <a:off x="5715000" y="2667000"/>
            <a:ext cx="1676400" cy="914400"/>
          </a:xfrm>
          <a:custGeom>
            <a:avLst/>
            <a:gdLst/>
            <a:ahLst/>
            <a:cxnLst>
              <a:cxn ang="0">
                <a:pos x="0" y="0"/>
              </a:cxn>
              <a:cxn ang="0">
                <a:pos x="192" y="336"/>
              </a:cxn>
              <a:cxn ang="0">
                <a:pos x="1056" y="576"/>
              </a:cxn>
            </a:cxnLst>
            <a:rect l="0" t="0" r="r" b="b"/>
            <a:pathLst>
              <a:path w="1056" h="576">
                <a:moveTo>
                  <a:pt x="0" y="0"/>
                </a:moveTo>
                <a:cubicBezTo>
                  <a:pt x="8" y="120"/>
                  <a:pt x="16" y="240"/>
                  <a:pt x="192" y="336"/>
                </a:cubicBezTo>
                <a:cubicBezTo>
                  <a:pt x="368" y="432"/>
                  <a:pt x="896" y="536"/>
                  <a:pt x="1056" y="576"/>
                </a:cubicBezTo>
              </a:path>
            </a:pathLst>
          </a:custGeom>
          <a:noFill/>
          <a:ln w="22225">
            <a:solidFill>
              <a:schemeClr val="accent2"/>
            </a:solidFill>
            <a:round/>
            <a:headEnd/>
            <a:tailEnd type="triangle" w="med" len="med"/>
          </a:ln>
          <a:effectLst/>
        </p:spPr>
        <p:txBody>
          <a:bodyPr/>
          <a:lstStyle/>
          <a:p>
            <a:endParaRPr lang="en-IN"/>
          </a:p>
        </p:txBody>
      </p:sp>
      <p:sp>
        <p:nvSpPr>
          <p:cNvPr id="29721" name="Line 25"/>
          <p:cNvSpPr>
            <a:spLocks noChangeShapeType="1"/>
          </p:cNvSpPr>
          <p:nvPr/>
        </p:nvSpPr>
        <p:spPr bwMode="auto">
          <a:xfrm>
            <a:off x="5562600" y="2743200"/>
            <a:ext cx="0" cy="2209800"/>
          </a:xfrm>
          <a:prstGeom prst="line">
            <a:avLst/>
          </a:prstGeom>
          <a:noFill/>
          <a:ln w="22225">
            <a:solidFill>
              <a:schemeClr val="accent2"/>
            </a:solidFill>
            <a:round/>
            <a:headEnd/>
            <a:tailEnd type="triangle" w="med" len="med"/>
          </a:ln>
          <a:effectLst/>
        </p:spPr>
        <p:txBody>
          <a:bodyPr/>
          <a:lstStyle/>
          <a:p>
            <a:endParaRPr lang="en-IN"/>
          </a:p>
        </p:txBody>
      </p:sp>
      <p:sp>
        <p:nvSpPr>
          <p:cNvPr id="29722" name="Text Box 26"/>
          <p:cNvSpPr txBox="1">
            <a:spLocks noChangeArrowheads="1"/>
          </p:cNvSpPr>
          <p:nvPr/>
        </p:nvSpPr>
        <p:spPr bwMode="auto">
          <a:xfrm>
            <a:off x="5394325" y="3922713"/>
            <a:ext cx="336550" cy="366712"/>
          </a:xfrm>
          <a:prstGeom prst="rect">
            <a:avLst/>
          </a:prstGeom>
          <a:noFill/>
          <a:ln w="9525">
            <a:noFill/>
            <a:miter lim="800000"/>
            <a:headEnd/>
            <a:tailEnd/>
          </a:ln>
          <a:effectLst/>
        </p:spPr>
        <p:txBody>
          <a:bodyPr wrap="none">
            <a:spAutoFit/>
          </a:bodyPr>
          <a:lstStyle/>
          <a:p>
            <a:r>
              <a:rPr lang="en-US">
                <a:solidFill>
                  <a:srgbClr val="FF0000"/>
                </a:solidFill>
              </a:rPr>
              <a:t>X</a:t>
            </a:r>
          </a:p>
        </p:txBody>
      </p:sp>
      <p:sp>
        <p:nvSpPr>
          <p:cNvPr id="29723" name="Line 27"/>
          <p:cNvSpPr>
            <a:spLocks noChangeShapeType="1"/>
          </p:cNvSpPr>
          <p:nvPr/>
        </p:nvSpPr>
        <p:spPr bwMode="auto">
          <a:xfrm flipV="1">
            <a:off x="5791200" y="2743200"/>
            <a:ext cx="0" cy="2133600"/>
          </a:xfrm>
          <a:prstGeom prst="line">
            <a:avLst/>
          </a:prstGeom>
          <a:noFill/>
          <a:ln w="22225">
            <a:solidFill>
              <a:srgbClr val="00FF00"/>
            </a:solidFill>
            <a:round/>
            <a:headEnd/>
            <a:tailEnd type="triangle" w="med" len="med"/>
          </a:ln>
          <a:effectLst/>
        </p:spPr>
        <p:txBody>
          <a:bodyPr/>
          <a:lstStyle/>
          <a:p>
            <a:endParaRPr lang="en-IN"/>
          </a:p>
        </p:txBody>
      </p:sp>
      <p:sp>
        <p:nvSpPr>
          <p:cNvPr id="29725" name="Freeform 29"/>
          <p:cNvSpPr>
            <a:spLocks/>
          </p:cNvSpPr>
          <p:nvPr/>
        </p:nvSpPr>
        <p:spPr bwMode="auto">
          <a:xfrm>
            <a:off x="6019800" y="3657600"/>
            <a:ext cx="1371600" cy="1295400"/>
          </a:xfrm>
          <a:custGeom>
            <a:avLst/>
            <a:gdLst/>
            <a:ahLst/>
            <a:cxnLst>
              <a:cxn ang="0">
                <a:pos x="864" y="0"/>
              </a:cxn>
              <a:cxn ang="0">
                <a:pos x="240" y="192"/>
              </a:cxn>
              <a:cxn ang="0">
                <a:pos x="0" y="816"/>
              </a:cxn>
            </a:cxnLst>
            <a:rect l="0" t="0" r="r" b="b"/>
            <a:pathLst>
              <a:path w="864" h="816">
                <a:moveTo>
                  <a:pt x="864" y="0"/>
                </a:moveTo>
                <a:cubicBezTo>
                  <a:pt x="624" y="28"/>
                  <a:pt x="384" y="56"/>
                  <a:pt x="240" y="192"/>
                </a:cubicBezTo>
                <a:cubicBezTo>
                  <a:pt x="96" y="328"/>
                  <a:pt x="48" y="572"/>
                  <a:pt x="0" y="816"/>
                </a:cubicBezTo>
              </a:path>
            </a:pathLst>
          </a:custGeom>
          <a:noFill/>
          <a:ln w="22225">
            <a:solidFill>
              <a:schemeClr val="tx1"/>
            </a:solidFill>
            <a:round/>
            <a:headEnd/>
            <a:tailEnd type="triangle" w="med" len="med"/>
          </a:ln>
          <a:effectLst/>
        </p:spPr>
        <p:txBody>
          <a:bodyPr/>
          <a:lstStyle/>
          <a:p>
            <a:endParaRPr lang="en-IN"/>
          </a:p>
        </p:txBody>
      </p:sp>
      <p:sp>
        <p:nvSpPr>
          <p:cNvPr id="29727" name="Text Box 31"/>
          <p:cNvSpPr txBox="1">
            <a:spLocks noChangeArrowheads="1"/>
          </p:cNvSpPr>
          <p:nvPr/>
        </p:nvSpPr>
        <p:spPr bwMode="auto">
          <a:xfrm>
            <a:off x="6080125" y="4075113"/>
            <a:ext cx="336550" cy="366712"/>
          </a:xfrm>
          <a:prstGeom prst="rect">
            <a:avLst/>
          </a:prstGeom>
          <a:noFill/>
          <a:ln w="9525">
            <a:noFill/>
            <a:miter lim="800000"/>
            <a:headEnd/>
            <a:tailEnd/>
          </a:ln>
          <a:effectLst/>
        </p:spPr>
        <p:txBody>
          <a:bodyPr wrap="none">
            <a:spAutoFit/>
          </a:bodyPr>
          <a:lstStyle/>
          <a:p>
            <a:r>
              <a:rPr lang="en-US">
                <a:solidFill>
                  <a:srgbClr val="FF0000"/>
                </a:solidFill>
              </a:rPr>
              <a:t>X</a:t>
            </a:r>
          </a:p>
        </p:txBody>
      </p:sp>
      <p:sp>
        <p:nvSpPr>
          <p:cNvPr id="29729" name="Freeform 33"/>
          <p:cNvSpPr>
            <a:spLocks/>
          </p:cNvSpPr>
          <p:nvPr/>
        </p:nvSpPr>
        <p:spPr bwMode="auto">
          <a:xfrm>
            <a:off x="5867400" y="2743200"/>
            <a:ext cx="1524000" cy="723900"/>
          </a:xfrm>
          <a:custGeom>
            <a:avLst/>
            <a:gdLst/>
            <a:ahLst/>
            <a:cxnLst>
              <a:cxn ang="0">
                <a:pos x="960" y="432"/>
              </a:cxn>
              <a:cxn ang="0">
                <a:pos x="480" y="384"/>
              </a:cxn>
              <a:cxn ang="0">
                <a:pos x="0" y="0"/>
              </a:cxn>
            </a:cxnLst>
            <a:rect l="0" t="0" r="r" b="b"/>
            <a:pathLst>
              <a:path w="960" h="456">
                <a:moveTo>
                  <a:pt x="960" y="432"/>
                </a:moveTo>
                <a:cubicBezTo>
                  <a:pt x="800" y="444"/>
                  <a:pt x="640" y="456"/>
                  <a:pt x="480" y="384"/>
                </a:cubicBezTo>
                <a:cubicBezTo>
                  <a:pt x="320" y="312"/>
                  <a:pt x="160" y="156"/>
                  <a:pt x="0" y="0"/>
                </a:cubicBezTo>
              </a:path>
            </a:pathLst>
          </a:custGeom>
          <a:noFill/>
          <a:ln w="22225">
            <a:solidFill>
              <a:schemeClr val="tx1"/>
            </a:solidFill>
            <a:round/>
            <a:headEnd/>
            <a:tailEnd type="triangle" w="med" len="med"/>
          </a:ln>
          <a:effectLst/>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70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70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7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7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70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705">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70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7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animBg="1"/>
      <p:bldP spid="29717" grpId="0" animBg="1"/>
      <p:bldP spid="29720" grpId="0" animBg="1"/>
      <p:bldP spid="29721" grpId="0" animBg="1"/>
      <p:bldP spid="29722" grpId="0"/>
      <p:bldP spid="29723" grpId="0" animBg="1"/>
      <p:bldP spid="29725" grpId="0" animBg="1"/>
      <p:bldP spid="29727" grpId="0"/>
      <p:bldP spid="297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normAutofit/>
          </a:bodyPr>
          <a:lstStyle/>
          <a:p>
            <a:r>
              <a:rPr lang="en-US" sz="4000" dirty="0">
                <a:solidFill>
                  <a:srgbClr val="051BBB"/>
                </a:solidFill>
              </a:rPr>
              <a:t>Initial Sequence Number</a:t>
            </a:r>
          </a:p>
        </p:txBody>
      </p:sp>
      <p:sp>
        <p:nvSpPr>
          <p:cNvPr id="841731" name="Rectangle 3"/>
          <p:cNvSpPr>
            <a:spLocks noGrp="1" noChangeArrowheads="1"/>
          </p:cNvSpPr>
          <p:nvPr>
            <p:ph type="body" idx="1"/>
          </p:nvPr>
        </p:nvSpPr>
        <p:spPr>
          <a:xfrm>
            <a:off x="304800" y="1219200"/>
            <a:ext cx="8610600" cy="5245100"/>
          </a:xfrm>
        </p:spPr>
        <p:txBody>
          <a:bodyPr>
            <a:noAutofit/>
          </a:bodyPr>
          <a:lstStyle/>
          <a:p>
            <a:pPr algn="just">
              <a:lnSpc>
                <a:spcPct val="90000"/>
              </a:lnSpc>
            </a:pPr>
            <a:r>
              <a:rPr lang="en-US" sz="2800" dirty="0"/>
              <a:t>Select initial sequence numbers (ISN) to protect against segments from prior connections (that may circulate in the network and arrive at a much later time)</a:t>
            </a:r>
          </a:p>
          <a:p>
            <a:pPr algn="just">
              <a:lnSpc>
                <a:spcPct val="90000"/>
              </a:lnSpc>
            </a:pPr>
            <a:r>
              <a:rPr lang="en-US" sz="2800" dirty="0"/>
              <a:t>Select ISN to avoid overlap with sequence numbers of prior connections</a:t>
            </a:r>
          </a:p>
          <a:p>
            <a:pPr algn="just">
              <a:lnSpc>
                <a:spcPct val="90000"/>
              </a:lnSpc>
            </a:pPr>
            <a:r>
              <a:rPr lang="en-US" sz="2800" dirty="0"/>
              <a:t>Use local clock to select ISN sequence number</a:t>
            </a:r>
          </a:p>
          <a:p>
            <a:pPr algn="just">
              <a:lnSpc>
                <a:spcPct val="90000"/>
              </a:lnSpc>
            </a:pPr>
            <a:r>
              <a:rPr lang="en-US" sz="2800" dirty="0"/>
              <a:t>Time for clock to go through a full cycle should be greater than the maximum lifetime of a segment (MSL);  Typically MSL=120 seconds</a:t>
            </a:r>
          </a:p>
          <a:p>
            <a:pPr algn="just">
              <a:lnSpc>
                <a:spcPct val="90000"/>
              </a:lnSpc>
            </a:pPr>
            <a:r>
              <a:rPr lang="en-US" sz="2800" dirty="0"/>
              <a:t>High bandwidth connections pose a problem</a:t>
            </a:r>
          </a:p>
          <a:p>
            <a:pPr algn="just">
              <a:lnSpc>
                <a:spcPct val="90000"/>
              </a:lnSpc>
            </a:pPr>
            <a:r>
              <a:rPr lang="en-US" sz="2800" dirty="0"/>
              <a:t>2</a:t>
            </a:r>
            <a:r>
              <a:rPr lang="en-US" sz="2800" baseline="30000" dirty="0"/>
              <a:t>n</a:t>
            </a:r>
            <a:r>
              <a:rPr lang="en-US" sz="2800" dirty="0"/>
              <a:t> &gt; 2 * max packet life * R bytes/second</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Example Firewall Rules</a:t>
            </a:r>
          </a:p>
        </p:txBody>
      </p:sp>
      <p:sp>
        <p:nvSpPr>
          <p:cNvPr id="30723" name="Rectangle 3"/>
          <p:cNvSpPr>
            <a:spLocks noGrp="1" noChangeArrowheads="1"/>
          </p:cNvSpPr>
          <p:nvPr>
            <p:ph type="body" idx="1"/>
          </p:nvPr>
        </p:nvSpPr>
        <p:spPr/>
        <p:txBody>
          <a:bodyPr/>
          <a:lstStyle/>
          <a:p>
            <a:r>
              <a:rPr lang="en-US"/>
              <a:t>Stateless packet filtering firewall</a:t>
            </a:r>
          </a:p>
          <a:p>
            <a:r>
              <a:rPr lang="en-US">
                <a:sym typeface="Wingdings" pitchFamily="2" charset="2"/>
              </a:rPr>
              <a:t>Rule  (Condition, Action)</a:t>
            </a:r>
          </a:p>
          <a:p>
            <a:r>
              <a:rPr lang="en-US"/>
              <a:t>Rules are processed in top-down order</a:t>
            </a:r>
          </a:p>
          <a:p>
            <a:pPr lvl="1"/>
            <a:r>
              <a:rPr lang="en-US"/>
              <a:t>If a condition satisfied – action is taken</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err="1" smtClean="0"/>
              <a:t>Stateful</a:t>
            </a:r>
            <a:r>
              <a:rPr lang="en-US" dirty="0" smtClean="0"/>
              <a:t> Firewall Example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Allow only requested TCP connections:</a:t>
            </a:r>
            <a:endParaRPr lang="en-US" dirty="0"/>
          </a:p>
        </p:txBody>
      </p:sp>
      <p:sp>
        <p:nvSpPr>
          <p:cNvPr id="4" name="Slide Number Placeholder 3"/>
          <p:cNvSpPr>
            <a:spLocks noGrp="1"/>
          </p:cNvSpPr>
          <p:nvPr>
            <p:ph type="sldNum" sz="quarter" idx="12"/>
          </p:nvPr>
        </p:nvSpPr>
        <p:spPr/>
        <p:txBody>
          <a:bodyPr/>
          <a:lstStyle/>
          <a:p>
            <a:pPr>
              <a:defRPr/>
            </a:pPr>
            <a:fld id="{CEAAB179-CF02-43F4-B5CD-A75A88B0B522}" type="slidenum">
              <a:rPr lang="en-US" smtClean="0"/>
              <a:pPr>
                <a:defRPr/>
              </a:pPr>
              <a:t>121</a:t>
            </a:fld>
            <a:endParaRPr lang="en-US"/>
          </a:p>
        </p:txBody>
      </p:sp>
      <p:grpSp>
        <p:nvGrpSpPr>
          <p:cNvPr id="10" name="Group 33"/>
          <p:cNvGrpSpPr/>
          <p:nvPr/>
        </p:nvGrpSpPr>
        <p:grpSpPr>
          <a:xfrm>
            <a:off x="656917" y="1810487"/>
            <a:ext cx="8029883" cy="4895113"/>
            <a:chOff x="152400" y="304800"/>
            <a:chExt cx="8398773" cy="5737936"/>
          </a:xfrm>
        </p:grpSpPr>
        <p:pic>
          <p:nvPicPr>
            <p:cNvPr id="5" name="Picture 4" descr="06-17f.png"/>
            <p:cNvPicPr>
              <a:picLocks noChangeAspect="1"/>
            </p:cNvPicPr>
            <p:nvPr/>
          </p:nvPicPr>
          <p:blipFill>
            <a:blip r:embed="rId2" cstate="print"/>
            <a:stretch>
              <a:fillRect/>
            </a:stretch>
          </p:blipFill>
          <p:spPr>
            <a:xfrm flipH="1">
              <a:off x="4343400" y="3505200"/>
              <a:ext cx="1344164" cy="1143310"/>
            </a:xfrm>
            <a:prstGeom prst="rect">
              <a:avLst/>
            </a:prstGeom>
          </p:spPr>
        </p:pic>
        <p:cxnSp>
          <p:nvCxnSpPr>
            <p:cNvPr id="6" name="Shape 5"/>
            <p:cNvCxnSpPr>
              <a:stCxn id="27" idx="1"/>
            </p:cNvCxnSpPr>
            <p:nvPr/>
          </p:nvCxnSpPr>
          <p:spPr>
            <a:xfrm rot="10800000">
              <a:off x="4419600" y="4343400"/>
              <a:ext cx="304800" cy="876300"/>
            </a:xfrm>
            <a:prstGeom prst="bentConnector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0" idx="2"/>
            </p:cNvCxnSpPr>
            <p:nvPr/>
          </p:nvCxnSpPr>
          <p:spPr>
            <a:xfrm rot="5400000">
              <a:off x="4876800" y="3557170"/>
              <a:ext cx="2286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05-01c.wmf"/>
            <p:cNvPicPr>
              <a:picLocks noChangeAspect="1"/>
            </p:cNvPicPr>
            <p:nvPr/>
          </p:nvPicPr>
          <p:blipFill>
            <a:blip r:embed="rId3" cstate="print"/>
            <a:stretch>
              <a:fillRect/>
            </a:stretch>
          </p:blipFill>
          <p:spPr>
            <a:xfrm>
              <a:off x="7543800" y="1009650"/>
              <a:ext cx="715844" cy="1581150"/>
            </a:xfrm>
            <a:prstGeom prst="rect">
              <a:avLst/>
            </a:prstGeom>
          </p:spPr>
        </p:pic>
        <p:pic>
          <p:nvPicPr>
            <p:cNvPr id="9" name="Picture 8" descr="05-09b.tif"/>
            <p:cNvPicPr>
              <a:picLocks noChangeAspect="1"/>
            </p:cNvPicPr>
            <p:nvPr/>
          </p:nvPicPr>
          <p:blipFill>
            <a:blip r:embed="rId4" cstate="print"/>
            <a:stretch>
              <a:fillRect/>
            </a:stretch>
          </p:blipFill>
          <p:spPr>
            <a:xfrm>
              <a:off x="7085997" y="2805550"/>
              <a:ext cx="1317942" cy="1307592"/>
            </a:xfrm>
            <a:prstGeom prst="rect">
              <a:avLst/>
            </a:prstGeom>
          </p:spPr>
        </p:pic>
        <p:grpSp>
          <p:nvGrpSpPr>
            <p:cNvPr id="34" name="Group 9"/>
            <p:cNvGrpSpPr/>
            <p:nvPr/>
          </p:nvGrpSpPr>
          <p:grpSpPr>
            <a:xfrm>
              <a:off x="152400" y="699670"/>
              <a:ext cx="1981200" cy="2667000"/>
              <a:chOff x="152400" y="228600"/>
              <a:chExt cx="1981200" cy="2667000"/>
            </a:xfrm>
          </p:grpSpPr>
          <p:sp>
            <p:nvSpPr>
              <p:cNvPr id="11" name="Rounded Rectangle 10"/>
              <p:cNvSpPr/>
              <p:nvPr/>
            </p:nvSpPr>
            <p:spPr>
              <a:xfrm>
                <a:off x="152400" y="228600"/>
                <a:ext cx="1981200" cy="2667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p:cNvSpPr txBox="1"/>
              <p:nvPr/>
            </p:nvSpPr>
            <p:spPr>
              <a:xfrm>
                <a:off x="160202" y="2133601"/>
                <a:ext cx="1953497" cy="701300"/>
              </a:xfrm>
              <a:prstGeom prst="rect">
                <a:avLst/>
              </a:prstGeom>
              <a:noFill/>
            </p:spPr>
            <p:txBody>
              <a:bodyPr wrap="none" rtlCol="0">
                <a:spAutoFit/>
              </a:bodyPr>
              <a:lstStyle/>
              <a:p>
                <a:pPr algn="ctr"/>
                <a:r>
                  <a:rPr lang="en-US" sz="1800" dirty="0" smtClean="0"/>
                  <a:t>Trusted internal</a:t>
                </a:r>
              </a:p>
              <a:p>
                <a:pPr algn="ctr"/>
                <a:r>
                  <a:rPr lang="en-US" sz="1800" dirty="0" smtClean="0"/>
                  <a:t>network</a:t>
                </a:r>
                <a:endParaRPr lang="en-US" sz="1800" dirty="0"/>
              </a:p>
            </p:txBody>
          </p:sp>
        </p:grpSp>
        <p:pic>
          <p:nvPicPr>
            <p:cNvPr id="13" name="Picture 12" descr="05-01a.wmf"/>
            <p:cNvPicPr>
              <a:picLocks noChangeAspect="1"/>
            </p:cNvPicPr>
            <p:nvPr/>
          </p:nvPicPr>
          <p:blipFill>
            <a:blip r:embed="rId5" cstate="print"/>
            <a:stretch>
              <a:fillRect/>
            </a:stretch>
          </p:blipFill>
          <p:spPr>
            <a:xfrm>
              <a:off x="457200" y="1295400"/>
              <a:ext cx="1066800" cy="1060970"/>
            </a:xfrm>
            <a:prstGeom prst="rect">
              <a:avLst/>
            </a:prstGeom>
          </p:spPr>
        </p:pic>
        <p:cxnSp>
          <p:nvCxnSpPr>
            <p:cNvPr id="14" name="Straight Arrow Connector 13"/>
            <p:cNvCxnSpPr/>
            <p:nvPr/>
          </p:nvCxnSpPr>
          <p:spPr>
            <a:xfrm>
              <a:off x="1809750" y="1002882"/>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1809750" y="1690269"/>
              <a:ext cx="535305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43150" y="699670"/>
              <a:ext cx="914400" cy="5334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x</a:t>
              </a:r>
            </a:p>
            <a:p>
              <a:pPr algn="ctr"/>
              <a:r>
                <a:rPr lang="en-US" sz="900" dirty="0" smtClean="0">
                  <a:solidFill>
                    <a:schemeClr val="tx1"/>
                  </a:solidFill>
                  <a:latin typeface="Arial"/>
                  <a:cs typeface="Arial"/>
                </a:rPr>
                <a:t>Port=80</a:t>
              </a:r>
              <a:endParaRPr lang="en-US" sz="900" dirty="0">
                <a:solidFill>
                  <a:schemeClr val="tx1"/>
                </a:solidFill>
                <a:latin typeface="Arial"/>
                <a:cs typeface="Arial"/>
              </a:endParaRPr>
            </a:p>
          </p:txBody>
        </p:sp>
        <p:sp>
          <p:nvSpPr>
            <p:cNvPr id="17" name="Rectangle 16"/>
            <p:cNvSpPr/>
            <p:nvPr/>
          </p:nvSpPr>
          <p:spPr>
            <a:xfrm>
              <a:off x="2343150" y="1385470"/>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y</a:t>
              </a:r>
            </a:p>
            <a:p>
              <a:pPr algn="ctr"/>
              <a:r>
                <a:rPr lang="en-US" sz="900" dirty="0" err="1" smtClean="0">
                  <a:solidFill>
                    <a:schemeClr val="tx1"/>
                  </a:solidFill>
                  <a:latin typeface="Arial"/>
                  <a:cs typeface="Arial"/>
                </a:rPr>
                <a:t>Ack</a:t>
              </a:r>
              <a:r>
                <a:rPr lang="en-US" sz="900" dirty="0" smtClean="0">
                  <a:solidFill>
                    <a:schemeClr val="tx1"/>
                  </a:solidFill>
                  <a:latin typeface="Arial"/>
                  <a:cs typeface="Arial"/>
                </a:rPr>
                <a:t> = x + 1</a:t>
              </a:r>
            </a:p>
          </p:txBody>
        </p:sp>
        <p:cxnSp>
          <p:nvCxnSpPr>
            <p:cNvPr id="18" name="Straight Arrow Connector 17"/>
            <p:cNvCxnSpPr/>
            <p:nvPr/>
          </p:nvCxnSpPr>
          <p:spPr>
            <a:xfrm>
              <a:off x="1809750" y="2450682"/>
              <a:ext cx="53530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343150" y="2147470"/>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x + 1</a:t>
              </a:r>
            </a:p>
            <a:p>
              <a:pPr algn="ctr"/>
              <a:r>
                <a:rPr lang="en-US" sz="900" dirty="0" err="1" smtClean="0">
                  <a:solidFill>
                    <a:schemeClr val="tx1"/>
                  </a:solidFill>
                  <a:latin typeface="Arial"/>
                  <a:cs typeface="Arial"/>
                </a:rPr>
                <a:t>Ack</a:t>
              </a:r>
              <a:r>
                <a:rPr lang="en-US" sz="900" dirty="0" smtClean="0">
                  <a:solidFill>
                    <a:schemeClr val="tx1"/>
                  </a:solidFill>
                  <a:latin typeface="Arial"/>
                  <a:cs typeface="Arial"/>
                </a:rPr>
                <a:t> = y + 1</a:t>
              </a:r>
              <a:endParaRPr lang="en-US" sz="900" dirty="0">
                <a:solidFill>
                  <a:schemeClr val="tx1"/>
                </a:solidFill>
                <a:latin typeface="Arial"/>
                <a:cs typeface="Arial"/>
              </a:endParaRPr>
            </a:p>
          </p:txBody>
        </p:sp>
        <p:sp>
          <p:nvSpPr>
            <p:cNvPr id="20" name="Rectangle 19"/>
            <p:cNvSpPr/>
            <p:nvPr/>
          </p:nvSpPr>
          <p:spPr>
            <a:xfrm>
              <a:off x="4800600" y="775870"/>
              <a:ext cx="381000" cy="2667000"/>
            </a:xfrm>
            <a:prstGeom prst="rect">
              <a:avLst/>
            </a:prstGeom>
            <a:solidFill>
              <a:srgbClr val="DDDDDD">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Box 20"/>
            <p:cNvSpPr txBox="1"/>
            <p:nvPr/>
          </p:nvSpPr>
          <p:spPr>
            <a:xfrm>
              <a:off x="657008" y="3634739"/>
              <a:ext cx="3629450" cy="701300"/>
            </a:xfrm>
            <a:prstGeom prst="rect">
              <a:avLst/>
            </a:prstGeom>
            <a:noFill/>
          </p:spPr>
          <p:txBody>
            <a:bodyPr wrap="none" rtlCol="0">
              <a:spAutoFit/>
            </a:bodyPr>
            <a:lstStyle/>
            <a:p>
              <a:r>
                <a:rPr lang="en-US" sz="1800" dirty="0" smtClean="0"/>
                <a:t>Allow outbound TCP sessions,</a:t>
              </a:r>
            </a:p>
            <a:p>
              <a:r>
                <a:rPr lang="en-US" sz="1800" dirty="0" smtClean="0"/>
                <a:t>      destination port=80 </a:t>
              </a:r>
            </a:p>
          </p:txBody>
        </p:sp>
        <p:sp>
          <p:nvSpPr>
            <p:cNvPr id="22" name="TextBox 21"/>
            <p:cNvSpPr txBox="1"/>
            <p:nvPr/>
          </p:nvSpPr>
          <p:spPr>
            <a:xfrm>
              <a:off x="706580" y="1399325"/>
              <a:ext cx="850509" cy="403936"/>
            </a:xfrm>
            <a:prstGeom prst="rect">
              <a:avLst/>
            </a:prstGeom>
            <a:noFill/>
          </p:spPr>
          <p:txBody>
            <a:bodyPr wrap="none" rtlCol="0">
              <a:spAutoFit/>
            </a:bodyPr>
            <a:lstStyle/>
            <a:p>
              <a:r>
                <a:rPr lang="en-US" sz="1800" dirty="0" smtClean="0">
                  <a:solidFill>
                    <a:schemeClr val="bg1"/>
                  </a:solidFill>
                </a:rPr>
                <a:t>Client</a:t>
              </a:r>
              <a:endParaRPr lang="en-US" sz="1800" dirty="0">
                <a:solidFill>
                  <a:schemeClr val="bg1"/>
                </a:solidFill>
              </a:endParaRPr>
            </a:p>
          </p:txBody>
        </p:sp>
        <p:cxnSp>
          <p:nvCxnSpPr>
            <p:cNvPr id="23" name="Straight Arrow Connector 22"/>
            <p:cNvCxnSpPr/>
            <p:nvPr/>
          </p:nvCxnSpPr>
          <p:spPr>
            <a:xfrm rot="10800000">
              <a:off x="4953000" y="3138071"/>
              <a:ext cx="2209800" cy="95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91200" y="2842795"/>
              <a:ext cx="914400" cy="6096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Arial"/>
                  <a:cs typeface="Arial"/>
                </a:rPr>
                <a:t>SYN-ACK</a:t>
              </a:r>
            </a:p>
            <a:p>
              <a:pPr algn="ctr"/>
              <a:r>
                <a:rPr lang="en-US" sz="900" dirty="0" err="1" smtClean="0">
                  <a:solidFill>
                    <a:schemeClr val="tx1"/>
                  </a:solidFill>
                  <a:latin typeface="Arial"/>
                  <a:cs typeface="Arial"/>
                </a:rPr>
                <a:t>Seq</a:t>
              </a:r>
              <a:r>
                <a:rPr lang="en-US" sz="900" dirty="0" smtClean="0">
                  <a:solidFill>
                    <a:schemeClr val="tx1"/>
                  </a:solidFill>
                  <a:latin typeface="Arial"/>
                  <a:cs typeface="Arial"/>
                </a:rPr>
                <a:t> = y</a:t>
              </a:r>
            </a:p>
            <a:p>
              <a:pPr algn="ctr"/>
              <a:r>
                <a:rPr lang="en-US" sz="900" dirty="0" smtClean="0">
                  <a:solidFill>
                    <a:schemeClr val="tx1"/>
                  </a:solidFill>
                  <a:latin typeface="Arial"/>
                  <a:cs typeface="Arial"/>
                </a:rPr>
                <a:t>Port=80</a:t>
              </a:r>
            </a:p>
          </p:txBody>
        </p:sp>
        <p:sp>
          <p:nvSpPr>
            <p:cNvPr id="25" name="TextBox 24"/>
            <p:cNvSpPr txBox="1"/>
            <p:nvPr/>
          </p:nvSpPr>
          <p:spPr>
            <a:xfrm>
              <a:off x="7342910" y="3029835"/>
              <a:ext cx="1132134" cy="403936"/>
            </a:xfrm>
            <a:prstGeom prst="rect">
              <a:avLst/>
            </a:prstGeom>
            <a:noFill/>
          </p:spPr>
          <p:txBody>
            <a:bodyPr wrap="none" rtlCol="0">
              <a:spAutoFit/>
            </a:bodyPr>
            <a:lstStyle/>
            <a:p>
              <a:r>
                <a:rPr lang="en-US" sz="1800" dirty="0" smtClean="0">
                  <a:solidFill>
                    <a:schemeClr val="tx2"/>
                  </a:solidFill>
                </a:rPr>
                <a:t>Attacker</a:t>
              </a:r>
              <a:endParaRPr lang="en-US" sz="1800" dirty="0">
                <a:solidFill>
                  <a:schemeClr val="tx2"/>
                </a:solidFill>
              </a:endParaRPr>
            </a:p>
          </p:txBody>
        </p:sp>
        <p:sp>
          <p:nvSpPr>
            <p:cNvPr id="26" name="TextBox 25"/>
            <p:cNvSpPr txBox="1"/>
            <p:nvPr/>
          </p:nvSpPr>
          <p:spPr>
            <a:xfrm>
              <a:off x="3733800" y="2909470"/>
              <a:ext cx="1244786" cy="403936"/>
            </a:xfrm>
            <a:prstGeom prst="rect">
              <a:avLst/>
            </a:prstGeom>
            <a:noFill/>
          </p:spPr>
          <p:txBody>
            <a:bodyPr wrap="none" rtlCol="0">
              <a:spAutoFit/>
            </a:bodyPr>
            <a:lstStyle/>
            <a:p>
              <a:r>
                <a:rPr lang="en-US" sz="1800" dirty="0" smtClean="0"/>
                <a:t>(blocked)</a:t>
              </a:r>
              <a:endParaRPr lang="en-US" sz="1800" dirty="0"/>
            </a:p>
          </p:txBody>
        </p:sp>
        <p:sp>
          <p:nvSpPr>
            <p:cNvPr id="27" name="Rectangle 26"/>
            <p:cNvSpPr/>
            <p:nvPr/>
          </p:nvSpPr>
          <p:spPr>
            <a:xfrm>
              <a:off x="4724400" y="4800600"/>
              <a:ext cx="3352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Established TCP session:</a:t>
              </a:r>
            </a:p>
            <a:p>
              <a:pPr algn="ctr"/>
              <a:r>
                <a:rPr lang="en-US" sz="1800" dirty="0" smtClean="0">
                  <a:solidFill>
                    <a:schemeClr val="tx1"/>
                  </a:solidFill>
                </a:rPr>
                <a:t>(128.34.78.55, 76.120.54.101)</a:t>
              </a:r>
            </a:p>
          </p:txBody>
        </p:sp>
        <p:sp>
          <p:nvSpPr>
            <p:cNvPr id="28" name="TextBox 27"/>
            <p:cNvSpPr txBox="1"/>
            <p:nvPr/>
          </p:nvSpPr>
          <p:spPr>
            <a:xfrm>
              <a:off x="457200" y="1001493"/>
              <a:ext cx="1105733" cy="288261"/>
            </a:xfrm>
            <a:prstGeom prst="rect">
              <a:avLst/>
            </a:prstGeom>
            <a:noFill/>
          </p:spPr>
          <p:txBody>
            <a:bodyPr wrap="none" rtlCol="0">
              <a:spAutoFit/>
            </a:bodyPr>
            <a:lstStyle/>
            <a:p>
              <a:r>
                <a:rPr lang="en-US" sz="1100" dirty="0" smtClean="0"/>
                <a:t>128.34.78.55</a:t>
              </a:r>
              <a:endParaRPr lang="en-US" sz="1100" dirty="0"/>
            </a:p>
          </p:txBody>
        </p:sp>
        <p:sp>
          <p:nvSpPr>
            <p:cNvPr id="29" name="TextBox 28"/>
            <p:cNvSpPr txBox="1"/>
            <p:nvPr/>
          </p:nvSpPr>
          <p:spPr>
            <a:xfrm>
              <a:off x="7359192" y="304800"/>
              <a:ext cx="1191981" cy="288261"/>
            </a:xfrm>
            <a:prstGeom prst="rect">
              <a:avLst/>
            </a:prstGeom>
            <a:noFill/>
          </p:spPr>
          <p:txBody>
            <a:bodyPr wrap="none" rtlCol="0">
              <a:spAutoFit/>
            </a:bodyPr>
            <a:lstStyle/>
            <a:p>
              <a:r>
                <a:rPr lang="en-US" sz="1100" dirty="0" smtClean="0"/>
                <a:t>76.120.54.101</a:t>
              </a:r>
              <a:endParaRPr lang="en-US" sz="1100" dirty="0"/>
            </a:p>
          </p:txBody>
        </p:sp>
        <p:sp>
          <p:nvSpPr>
            <p:cNvPr id="30" name="TextBox 29"/>
            <p:cNvSpPr txBox="1"/>
            <p:nvPr/>
          </p:nvSpPr>
          <p:spPr>
            <a:xfrm>
              <a:off x="5334000" y="5638800"/>
              <a:ext cx="2314962" cy="403936"/>
            </a:xfrm>
            <a:prstGeom prst="rect">
              <a:avLst/>
            </a:prstGeom>
            <a:noFill/>
          </p:spPr>
          <p:txBody>
            <a:bodyPr wrap="none" rtlCol="0">
              <a:spAutoFit/>
            </a:bodyPr>
            <a:lstStyle/>
            <a:p>
              <a:r>
                <a:rPr lang="en-US" sz="1800" dirty="0" smtClean="0"/>
                <a:t>Firewall state table</a:t>
              </a:r>
              <a:endParaRPr lang="en-US" sz="1800" dirty="0"/>
            </a:p>
          </p:txBody>
        </p:sp>
        <p:sp>
          <p:nvSpPr>
            <p:cNvPr id="31" name="TextBox 30"/>
            <p:cNvSpPr txBox="1"/>
            <p:nvPr/>
          </p:nvSpPr>
          <p:spPr>
            <a:xfrm>
              <a:off x="7467599" y="685800"/>
              <a:ext cx="949078" cy="403936"/>
            </a:xfrm>
            <a:prstGeom prst="rect">
              <a:avLst/>
            </a:prstGeom>
            <a:noFill/>
          </p:spPr>
          <p:txBody>
            <a:bodyPr wrap="none" rtlCol="0">
              <a:spAutoFit/>
            </a:bodyPr>
            <a:lstStyle/>
            <a:p>
              <a:r>
                <a:rPr lang="en-US" sz="1800" dirty="0" smtClean="0"/>
                <a:t>Server</a:t>
              </a:r>
              <a:endParaRPr lang="en-US" sz="1800" dirty="0"/>
            </a:p>
          </p:txBody>
        </p:sp>
        <p:pic>
          <p:nvPicPr>
            <p:cNvPr id="32" name="Picture 31" descr="06-11.png"/>
            <p:cNvPicPr>
              <a:picLocks noChangeAspect="1"/>
            </p:cNvPicPr>
            <p:nvPr/>
          </p:nvPicPr>
          <p:blipFill>
            <a:blip r:embed="rId6" cstate="print"/>
            <a:stretch>
              <a:fillRect/>
            </a:stretch>
          </p:blipFill>
          <p:spPr>
            <a:xfrm>
              <a:off x="4648200" y="1295400"/>
              <a:ext cx="1292355" cy="1161290"/>
            </a:xfrm>
            <a:prstGeom prst="rect">
              <a:avLst/>
            </a:prstGeom>
          </p:spPr>
        </p:pic>
        <p:sp>
          <p:nvSpPr>
            <p:cNvPr id="33" name="TextBox 32"/>
            <p:cNvSpPr txBox="1"/>
            <p:nvPr/>
          </p:nvSpPr>
          <p:spPr>
            <a:xfrm>
              <a:off x="5606142" y="4126468"/>
              <a:ext cx="1075809" cy="403936"/>
            </a:xfrm>
            <a:prstGeom prst="rect">
              <a:avLst/>
            </a:prstGeom>
            <a:noFill/>
          </p:spPr>
          <p:txBody>
            <a:bodyPr wrap="none" rtlCol="0">
              <a:spAutoFit/>
            </a:bodyPr>
            <a:lstStyle/>
            <a:p>
              <a:r>
                <a:rPr lang="en-US" sz="1800" dirty="0" smtClean="0"/>
                <a:t>Firewall</a:t>
              </a:r>
              <a:endParaRPr lang="en-US" sz="1800" dirty="0"/>
            </a:p>
          </p:txBody>
        </p:sp>
      </p:grpSp>
    </p:spTree>
    <p:extLst>
      <p:ext uri="{BB962C8B-B14F-4D97-AF65-F5344CB8AC3E}">
        <p14:creationId xmlns:p14="http://schemas.microsoft.com/office/powerpoint/2010/main" xmlns="" val="36625318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72" name="Rectangle 56"/>
          <p:cNvSpPr>
            <a:spLocks noGrp="1" noChangeArrowheads="1"/>
          </p:cNvSpPr>
          <p:nvPr>
            <p:ph type="title"/>
          </p:nvPr>
        </p:nvSpPr>
        <p:spPr/>
        <p:txBody>
          <a:bodyPr/>
          <a:lstStyle/>
          <a:p>
            <a:r>
              <a:rPr lang="en-US"/>
              <a:t>Sample Firewall Rule</a:t>
            </a:r>
          </a:p>
        </p:txBody>
      </p:sp>
      <p:sp>
        <p:nvSpPr>
          <p:cNvPr id="60424" name="Rectangle 8"/>
          <p:cNvSpPr>
            <a:spLocks noChangeArrowheads="1"/>
          </p:cNvSpPr>
          <p:nvPr/>
        </p:nvSpPr>
        <p:spPr bwMode="auto">
          <a:xfrm>
            <a:off x="5041900" y="5334000"/>
            <a:ext cx="904875" cy="579438"/>
          </a:xfrm>
          <a:prstGeom prst="rect">
            <a:avLst/>
          </a:prstGeom>
          <a:noFill/>
          <a:ln w="9525">
            <a:noFill/>
            <a:miter lim="800000"/>
            <a:headEnd/>
            <a:tailEnd/>
          </a:ln>
          <a:effectLst/>
        </p:spPr>
        <p:txBody>
          <a:bodyPr anchor="ctr" anchorCtr="1"/>
          <a:lstStyle/>
          <a:p>
            <a:pPr>
              <a:spcBef>
                <a:spcPct val="20000"/>
              </a:spcBef>
            </a:pPr>
            <a:r>
              <a:rPr lang="en-US" sz="1600" b="0" i="0"/>
              <a:t>Dst Port</a:t>
            </a:r>
          </a:p>
        </p:txBody>
      </p:sp>
      <p:grpSp>
        <p:nvGrpSpPr>
          <p:cNvPr id="2" name="Group 117"/>
          <p:cNvGrpSpPr>
            <a:grpSpLocks/>
          </p:cNvGrpSpPr>
          <p:nvPr/>
        </p:nvGrpSpPr>
        <p:grpSpPr bwMode="auto">
          <a:xfrm>
            <a:off x="7769225" y="5913438"/>
            <a:ext cx="917575" cy="766762"/>
            <a:chOff x="4894" y="3725"/>
            <a:chExt cx="578" cy="483"/>
          </a:xfrm>
        </p:grpSpPr>
        <p:sp>
          <p:nvSpPr>
            <p:cNvPr id="60425" name="Rectangle 9"/>
            <p:cNvSpPr>
              <a:spLocks noChangeArrowheads="1"/>
            </p:cNvSpPr>
            <p:nvPr/>
          </p:nvSpPr>
          <p:spPr bwMode="auto">
            <a:xfrm>
              <a:off x="4894" y="3967"/>
              <a:ext cx="578" cy="241"/>
            </a:xfrm>
            <a:prstGeom prst="rect">
              <a:avLst/>
            </a:prstGeom>
            <a:noFill/>
            <a:ln w="9525">
              <a:noFill/>
              <a:miter lim="800000"/>
              <a:headEnd/>
              <a:tailEnd/>
            </a:ln>
            <a:effectLst/>
          </p:spPr>
          <p:txBody>
            <a:bodyPr anchor="ctr" anchorCtr="1"/>
            <a:lstStyle/>
            <a:p>
              <a:pPr>
                <a:spcBef>
                  <a:spcPct val="20000"/>
                </a:spcBef>
              </a:pPr>
              <a:r>
                <a:rPr lang="en-US" sz="1600" b="0" i="0"/>
                <a:t>Alow</a:t>
              </a:r>
            </a:p>
          </p:txBody>
        </p:sp>
        <p:sp>
          <p:nvSpPr>
            <p:cNvPr id="60433" name="Rectangle 17"/>
            <p:cNvSpPr>
              <a:spLocks noChangeArrowheads="1"/>
            </p:cNvSpPr>
            <p:nvPr/>
          </p:nvSpPr>
          <p:spPr bwMode="auto">
            <a:xfrm>
              <a:off x="4894" y="3725"/>
              <a:ext cx="578" cy="242"/>
            </a:xfrm>
            <a:prstGeom prst="rect">
              <a:avLst/>
            </a:prstGeom>
            <a:noFill/>
            <a:ln w="9525">
              <a:noFill/>
              <a:miter lim="800000"/>
              <a:headEnd/>
              <a:tailEnd/>
            </a:ln>
            <a:effectLst/>
          </p:spPr>
          <p:txBody>
            <a:bodyPr anchor="ctr" anchorCtr="1"/>
            <a:lstStyle/>
            <a:p>
              <a:pPr>
                <a:spcBef>
                  <a:spcPct val="20000"/>
                </a:spcBef>
              </a:pPr>
              <a:r>
                <a:rPr lang="en-US" sz="1600" b="0" i="0"/>
                <a:t>Allow</a:t>
              </a:r>
            </a:p>
          </p:txBody>
        </p:sp>
      </p:grpSp>
      <p:grpSp>
        <p:nvGrpSpPr>
          <p:cNvPr id="3" name="Group 116"/>
          <p:cNvGrpSpPr>
            <a:grpSpLocks/>
          </p:cNvGrpSpPr>
          <p:nvPr/>
        </p:nvGrpSpPr>
        <p:grpSpPr bwMode="auto">
          <a:xfrm>
            <a:off x="6851650" y="5913438"/>
            <a:ext cx="917575" cy="766762"/>
            <a:chOff x="4316" y="3725"/>
            <a:chExt cx="578" cy="483"/>
          </a:xfrm>
        </p:grpSpPr>
        <p:sp>
          <p:nvSpPr>
            <p:cNvPr id="60426" name="Rectangle 10"/>
            <p:cNvSpPr>
              <a:spLocks noChangeArrowheads="1"/>
            </p:cNvSpPr>
            <p:nvPr/>
          </p:nvSpPr>
          <p:spPr bwMode="auto">
            <a:xfrm>
              <a:off x="4316" y="3967"/>
              <a:ext cx="578" cy="241"/>
            </a:xfrm>
            <a:prstGeom prst="rect">
              <a:avLst/>
            </a:prstGeom>
            <a:noFill/>
            <a:ln w="9525">
              <a:noFill/>
              <a:miter lim="800000"/>
              <a:headEnd/>
              <a:tailEnd/>
            </a:ln>
            <a:effectLst/>
          </p:spPr>
          <p:txBody>
            <a:bodyPr anchor="ctr" anchorCtr="1"/>
            <a:lstStyle/>
            <a:p>
              <a:pPr>
                <a:spcBef>
                  <a:spcPct val="20000"/>
                </a:spcBef>
              </a:pPr>
              <a:r>
                <a:rPr lang="en-US" sz="1600" b="0" i="0"/>
                <a:t>Yes</a:t>
              </a:r>
            </a:p>
          </p:txBody>
        </p:sp>
        <p:sp>
          <p:nvSpPr>
            <p:cNvPr id="60434" name="Rectangle 18"/>
            <p:cNvSpPr>
              <a:spLocks noChangeArrowheads="1"/>
            </p:cNvSpPr>
            <p:nvPr/>
          </p:nvSpPr>
          <p:spPr bwMode="auto">
            <a:xfrm>
              <a:off x="4316" y="3725"/>
              <a:ext cx="578" cy="242"/>
            </a:xfrm>
            <a:prstGeom prst="rect">
              <a:avLst/>
            </a:prstGeom>
            <a:noFill/>
            <a:ln w="9525">
              <a:noFill/>
              <a:miter lim="800000"/>
              <a:headEnd/>
              <a:tailEnd/>
            </a:ln>
            <a:effectLst/>
          </p:spPr>
          <p:txBody>
            <a:bodyPr anchor="ctr" anchorCtr="1"/>
            <a:lstStyle/>
            <a:p>
              <a:pPr>
                <a:spcBef>
                  <a:spcPct val="20000"/>
                </a:spcBef>
              </a:pPr>
              <a:r>
                <a:rPr lang="en-US" sz="1600" b="0" i="0"/>
                <a:t>Any</a:t>
              </a:r>
            </a:p>
          </p:txBody>
        </p:sp>
      </p:grpSp>
      <p:grpSp>
        <p:nvGrpSpPr>
          <p:cNvPr id="4" name="Group 63"/>
          <p:cNvGrpSpPr>
            <a:grpSpLocks/>
          </p:cNvGrpSpPr>
          <p:nvPr/>
        </p:nvGrpSpPr>
        <p:grpSpPr bwMode="auto">
          <a:xfrm>
            <a:off x="3195638" y="5913438"/>
            <a:ext cx="3656012" cy="766762"/>
            <a:chOff x="2013" y="3725"/>
            <a:chExt cx="2303" cy="483"/>
          </a:xfrm>
        </p:grpSpPr>
        <p:sp>
          <p:nvSpPr>
            <p:cNvPr id="60422" name="Rectangle 6"/>
            <p:cNvSpPr>
              <a:spLocks noChangeArrowheads="1"/>
            </p:cNvSpPr>
            <p:nvPr/>
          </p:nvSpPr>
          <p:spPr bwMode="auto">
            <a:xfrm>
              <a:off x="3176" y="3967"/>
              <a:ext cx="570" cy="241"/>
            </a:xfrm>
            <a:prstGeom prst="rect">
              <a:avLst/>
            </a:prstGeom>
            <a:noFill/>
            <a:ln w="9525">
              <a:noFill/>
              <a:miter lim="800000"/>
              <a:headEnd/>
              <a:tailEnd/>
            </a:ln>
            <a:effectLst/>
          </p:spPr>
          <p:txBody>
            <a:bodyPr anchor="ctr" anchorCtr="1"/>
            <a:lstStyle/>
            <a:p>
              <a:pPr>
                <a:spcBef>
                  <a:spcPct val="20000"/>
                </a:spcBef>
              </a:pPr>
              <a:r>
                <a:rPr lang="en-US" sz="1600" b="0" i="0"/>
                <a:t>&gt; 1023</a:t>
              </a:r>
            </a:p>
          </p:txBody>
        </p:sp>
        <p:sp>
          <p:nvSpPr>
            <p:cNvPr id="60423" name="Rectangle 7"/>
            <p:cNvSpPr>
              <a:spLocks noChangeArrowheads="1"/>
            </p:cNvSpPr>
            <p:nvPr/>
          </p:nvSpPr>
          <p:spPr bwMode="auto">
            <a:xfrm>
              <a:off x="3176" y="3725"/>
              <a:ext cx="570" cy="242"/>
            </a:xfrm>
            <a:prstGeom prst="rect">
              <a:avLst/>
            </a:prstGeom>
            <a:noFill/>
            <a:ln w="9525">
              <a:noFill/>
              <a:miter lim="800000"/>
              <a:headEnd/>
              <a:tailEnd/>
            </a:ln>
            <a:effectLst/>
          </p:spPr>
          <p:txBody>
            <a:bodyPr anchor="ctr" anchorCtr="1"/>
            <a:lstStyle/>
            <a:p>
              <a:pPr>
                <a:spcBef>
                  <a:spcPct val="20000"/>
                </a:spcBef>
              </a:pPr>
              <a:r>
                <a:rPr lang="en-US" sz="1600" b="0" i="0"/>
                <a:t>22</a:t>
              </a:r>
            </a:p>
          </p:txBody>
        </p:sp>
        <p:sp>
          <p:nvSpPr>
            <p:cNvPr id="60427" name="Rectangle 11"/>
            <p:cNvSpPr>
              <a:spLocks noChangeArrowheads="1"/>
            </p:cNvSpPr>
            <p:nvPr/>
          </p:nvSpPr>
          <p:spPr bwMode="auto">
            <a:xfrm>
              <a:off x="3746" y="3967"/>
              <a:ext cx="570" cy="241"/>
            </a:xfrm>
            <a:prstGeom prst="rect">
              <a:avLst/>
            </a:prstGeom>
            <a:noFill/>
            <a:ln w="9525">
              <a:noFill/>
              <a:miter lim="800000"/>
              <a:headEnd/>
              <a:tailEnd/>
            </a:ln>
            <a:effectLst/>
          </p:spPr>
          <p:txBody>
            <a:bodyPr anchor="ctr" anchorCtr="1"/>
            <a:lstStyle/>
            <a:p>
              <a:pPr>
                <a:spcBef>
                  <a:spcPct val="20000"/>
                </a:spcBef>
              </a:pPr>
              <a:r>
                <a:rPr lang="en-US" sz="1600" b="0" i="0"/>
                <a:t>TCP</a:t>
              </a:r>
            </a:p>
          </p:txBody>
        </p:sp>
        <p:sp>
          <p:nvSpPr>
            <p:cNvPr id="60429" name="Rectangle 13"/>
            <p:cNvSpPr>
              <a:spLocks noChangeArrowheads="1"/>
            </p:cNvSpPr>
            <p:nvPr/>
          </p:nvSpPr>
          <p:spPr bwMode="auto">
            <a:xfrm>
              <a:off x="2013" y="3967"/>
              <a:ext cx="577" cy="241"/>
            </a:xfrm>
            <a:prstGeom prst="rect">
              <a:avLst/>
            </a:prstGeom>
            <a:noFill/>
            <a:ln w="9525">
              <a:noFill/>
              <a:miter lim="800000"/>
              <a:headEnd/>
              <a:tailEnd/>
            </a:ln>
            <a:effectLst/>
          </p:spPr>
          <p:txBody>
            <a:bodyPr anchor="ctr" anchorCtr="1"/>
            <a:lstStyle/>
            <a:p>
              <a:pPr>
                <a:spcBef>
                  <a:spcPct val="20000"/>
                </a:spcBef>
              </a:pPr>
              <a:r>
                <a:rPr lang="en-US" sz="1600" b="0" i="0"/>
                <a:t>22</a:t>
              </a:r>
            </a:p>
          </p:txBody>
        </p:sp>
        <p:sp>
          <p:nvSpPr>
            <p:cNvPr id="60435" name="Rectangle 19"/>
            <p:cNvSpPr>
              <a:spLocks noChangeArrowheads="1"/>
            </p:cNvSpPr>
            <p:nvPr/>
          </p:nvSpPr>
          <p:spPr bwMode="auto">
            <a:xfrm>
              <a:off x="3746" y="3725"/>
              <a:ext cx="570" cy="242"/>
            </a:xfrm>
            <a:prstGeom prst="rect">
              <a:avLst/>
            </a:prstGeom>
            <a:noFill/>
            <a:ln w="9525">
              <a:noFill/>
              <a:miter lim="800000"/>
              <a:headEnd/>
              <a:tailEnd/>
            </a:ln>
            <a:effectLst/>
          </p:spPr>
          <p:txBody>
            <a:bodyPr anchor="ctr" anchorCtr="1"/>
            <a:lstStyle/>
            <a:p>
              <a:pPr>
                <a:spcBef>
                  <a:spcPct val="20000"/>
                </a:spcBef>
              </a:pPr>
              <a:r>
                <a:rPr lang="en-US" sz="1600" b="0" i="0"/>
                <a:t>TCP</a:t>
              </a:r>
            </a:p>
          </p:txBody>
        </p:sp>
        <p:sp>
          <p:nvSpPr>
            <p:cNvPr id="60437" name="Rectangle 21"/>
            <p:cNvSpPr>
              <a:spLocks noChangeArrowheads="1"/>
            </p:cNvSpPr>
            <p:nvPr/>
          </p:nvSpPr>
          <p:spPr bwMode="auto">
            <a:xfrm>
              <a:off x="2013" y="3725"/>
              <a:ext cx="577" cy="242"/>
            </a:xfrm>
            <a:prstGeom prst="rect">
              <a:avLst/>
            </a:prstGeom>
            <a:noFill/>
            <a:ln w="9525">
              <a:noFill/>
              <a:miter lim="800000"/>
              <a:headEnd/>
              <a:tailEnd/>
            </a:ln>
            <a:effectLst/>
          </p:spPr>
          <p:txBody>
            <a:bodyPr anchor="ctr" anchorCtr="1"/>
            <a:lstStyle/>
            <a:p>
              <a:pPr>
                <a:spcBef>
                  <a:spcPct val="20000"/>
                </a:spcBef>
              </a:pPr>
              <a:r>
                <a:rPr lang="en-US" sz="1600" b="0" i="0"/>
                <a:t>&gt; 1023</a:t>
              </a:r>
            </a:p>
          </p:txBody>
        </p:sp>
      </p:grpSp>
      <p:grpSp>
        <p:nvGrpSpPr>
          <p:cNvPr id="5" name="Group 62"/>
          <p:cNvGrpSpPr>
            <a:grpSpLocks/>
          </p:cNvGrpSpPr>
          <p:nvPr/>
        </p:nvGrpSpPr>
        <p:grpSpPr bwMode="auto">
          <a:xfrm>
            <a:off x="457200" y="5913438"/>
            <a:ext cx="4584700" cy="766762"/>
            <a:chOff x="288" y="3725"/>
            <a:chExt cx="2888" cy="483"/>
          </a:xfrm>
        </p:grpSpPr>
        <p:sp>
          <p:nvSpPr>
            <p:cNvPr id="60428" name="Rectangle 12"/>
            <p:cNvSpPr>
              <a:spLocks noChangeArrowheads="1"/>
            </p:cNvSpPr>
            <p:nvPr/>
          </p:nvSpPr>
          <p:spPr bwMode="auto">
            <a:xfrm>
              <a:off x="2590" y="3967"/>
              <a:ext cx="586" cy="241"/>
            </a:xfrm>
            <a:prstGeom prst="rect">
              <a:avLst/>
            </a:prstGeom>
            <a:noFill/>
            <a:ln w="9525">
              <a:noFill/>
              <a:miter lim="800000"/>
              <a:headEnd/>
              <a:tailEnd/>
            </a:ln>
            <a:effectLst/>
          </p:spPr>
          <p:txBody>
            <a:bodyPr anchor="ctr" anchorCtr="1"/>
            <a:lstStyle/>
            <a:p>
              <a:pPr>
                <a:spcBef>
                  <a:spcPct val="20000"/>
                </a:spcBef>
              </a:pPr>
              <a:r>
                <a:rPr lang="en-US" sz="1600" b="0" i="0"/>
                <a:t>Ext</a:t>
              </a:r>
            </a:p>
          </p:txBody>
        </p:sp>
        <p:sp>
          <p:nvSpPr>
            <p:cNvPr id="60430" name="Rectangle 14"/>
            <p:cNvSpPr>
              <a:spLocks noChangeArrowheads="1"/>
            </p:cNvSpPr>
            <p:nvPr/>
          </p:nvSpPr>
          <p:spPr bwMode="auto">
            <a:xfrm>
              <a:off x="1436" y="3967"/>
              <a:ext cx="577" cy="241"/>
            </a:xfrm>
            <a:prstGeom prst="rect">
              <a:avLst/>
            </a:prstGeom>
            <a:noFill/>
            <a:ln w="9525">
              <a:noFill/>
              <a:miter lim="800000"/>
              <a:headEnd/>
              <a:tailEnd/>
            </a:ln>
            <a:effectLst/>
          </p:spPr>
          <p:txBody>
            <a:bodyPr anchor="ctr" anchorCtr="1"/>
            <a:lstStyle/>
            <a:p>
              <a:pPr>
                <a:spcBef>
                  <a:spcPct val="20000"/>
                </a:spcBef>
              </a:pPr>
              <a:r>
                <a:rPr lang="en-US" sz="1600" b="0" i="0"/>
                <a:t>Int</a:t>
              </a:r>
            </a:p>
          </p:txBody>
        </p:sp>
        <p:sp>
          <p:nvSpPr>
            <p:cNvPr id="60431" name="Rectangle 15"/>
            <p:cNvSpPr>
              <a:spLocks noChangeArrowheads="1"/>
            </p:cNvSpPr>
            <p:nvPr/>
          </p:nvSpPr>
          <p:spPr bwMode="auto">
            <a:xfrm>
              <a:off x="880" y="3967"/>
              <a:ext cx="556" cy="241"/>
            </a:xfrm>
            <a:prstGeom prst="rect">
              <a:avLst/>
            </a:prstGeom>
            <a:noFill/>
            <a:ln w="9525">
              <a:noFill/>
              <a:miter lim="800000"/>
              <a:headEnd/>
              <a:tailEnd/>
            </a:ln>
            <a:effectLst/>
          </p:spPr>
          <p:txBody>
            <a:bodyPr anchor="ctr" anchorCtr="1"/>
            <a:lstStyle/>
            <a:p>
              <a:pPr>
                <a:spcBef>
                  <a:spcPct val="20000"/>
                </a:spcBef>
              </a:pPr>
              <a:r>
                <a:rPr lang="en-US" sz="1600" b="0" i="0"/>
                <a:t>Out</a:t>
              </a:r>
            </a:p>
          </p:txBody>
        </p:sp>
        <p:sp>
          <p:nvSpPr>
            <p:cNvPr id="60432" name="Rectangle 16"/>
            <p:cNvSpPr>
              <a:spLocks noChangeArrowheads="1"/>
            </p:cNvSpPr>
            <p:nvPr/>
          </p:nvSpPr>
          <p:spPr bwMode="auto">
            <a:xfrm>
              <a:off x="288" y="3967"/>
              <a:ext cx="592" cy="241"/>
            </a:xfrm>
            <a:prstGeom prst="rect">
              <a:avLst/>
            </a:prstGeom>
            <a:noFill/>
            <a:ln w="9525">
              <a:noFill/>
              <a:miter lim="800000"/>
              <a:headEnd/>
              <a:tailEnd/>
            </a:ln>
            <a:effectLst/>
          </p:spPr>
          <p:txBody>
            <a:bodyPr anchor="ctr" anchorCtr="1"/>
            <a:lstStyle/>
            <a:p>
              <a:pPr>
                <a:spcBef>
                  <a:spcPct val="20000"/>
                </a:spcBef>
              </a:pPr>
              <a:r>
                <a:rPr lang="en-US" sz="1600" b="0" i="0"/>
                <a:t>SSH-2</a:t>
              </a:r>
            </a:p>
          </p:txBody>
        </p:sp>
        <p:sp>
          <p:nvSpPr>
            <p:cNvPr id="60436" name="Rectangle 20"/>
            <p:cNvSpPr>
              <a:spLocks noChangeArrowheads="1"/>
            </p:cNvSpPr>
            <p:nvPr/>
          </p:nvSpPr>
          <p:spPr bwMode="auto">
            <a:xfrm>
              <a:off x="2590" y="3725"/>
              <a:ext cx="586" cy="242"/>
            </a:xfrm>
            <a:prstGeom prst="rect">
              <a:avLst/>
            </a:prstGeom>
            <a:noFill/>
            <a:ln w="9525">
              <a:noFill/>
              <a:miter lim="800000"/>
              <a:headEnd/>
              <a:tailEnd/>
            </a:ln>
            <a:effectLst/>
          </p:spPr>
          <p:txBody>
            <a:bodyPr anchor="ctr" anchorCtr="1"/>
            <a:lstStyle/>
            <a:p>
              <a:pPr>
                <a:spcBef>
                  <a:spcPct val="20000"/>
                </a:spcBef>
              </a:pPr>
              <a:r>
                <a:rPr lang="en-US" sz="1600" b="0" i="0"/>
                <a:t>Int</a:t>
              </a:r>
            </a:p>
          </p:txBody>
        </p:sp>
        <p:sp>
          <p:nvSpPr>
            <p:cNvPr id="60438" name="Rectangle 22"/>
            <p:cNvSpPr>
              <a:spLocks noChangeArrowheads="1"/>
            </p:cNvSpPr>
            <p:nvPr/>
          </p:nvSpPr>
          <p:spPr bwMode="auto">
            <a:xfrm>
              <a:off x="1436" y="3725"/>
              <a:ext cx="577" cy="242"/>
            </a:xfrm>
            <a:prstGeom prst="rect">
              <a:avLst/>
            </a:prstGeom>
            <a:noFill/>
            <a:ln w="9525">
              <a:noFill/>
              <a:miter lim="800000"/>
              <a:headEnd/>
              <a:tailEnd/>
            </a:ln>
            <a:effectLst/>
          </p:spPr>
          <p:txBody>
            <a:bodyPr anchor="ctr" anchorCtr="1"/>
            <a:lstStyle/>
            <a:p>
              <a:pPr>
                <a:spcBef>
                  <a:spcPct val="20000"/>
                </a:spcBef>
              </a:pPr>
              <a:r>
                <a:rPr lang="en-US" sz="1600" b="0" i="0"/>
                <a:t>Ext</a:t>
              </a:r>
            </a:p>
          </p:txBody>
        </p:sp>
        <p:sp>
          <p:nvSpPr>
            <p:cNvPr id="60439" name="Rectangle 23"/>
            <p:cNvSpPr>
              <a:spLocks noChangeArrowheads="1"/>
            </p:cNvSpPr>
            <p:nvPr/>
          </p:nvSpPr>
          <p:spPr bwMode="auto">
            <a:xfrm>
              <a:off x="880" y="3725"/>
              <a:ext cx="556" cy="242"/>
            </a:xfrm>
            <a:prstGeom prst="rect">
              <a:avLst/>
            </a:prstGeom>
            <a:noFill/>
            <a:ln w="9525">
              <a:noFill/>
              <a:miter lim="800000"/>
              <a:headEnd/>
              <a:tailEnd/>
            </a:ln>
            <a:effectLst/>
          </p:spPr>
          <p:txBody>
            <a:bodyPr anchor="ctr" anchorCtr="1"/>
            <a:lstStyle/>
            <a:p>
              <a:pPr>
                <a:spcBef>
                  <a:spcPct val="20000"/>
                </a:spcBef>
              </a:pPr>
              <a:r>
                <a:rPr lang="en-US" sz="1600" b="0" i="0"/>
                <a:t>In</a:t>
              </a:r>
            </a:p>
          </p:txBody>
        </p:sp>
        <p:sp>
          <p:nvSpPr>
            <p:cNvPr id="60440" name="Rectangle 24"/>
            <p:cNvSpPr>
              <a:spLocks noChangeArrowheads="1"/>
            </p:cNvSpPr>
            <p:nvPr/>
          </p:nvSpPr>
          <p:spPr bwMode="auto">
            <a:xfrm>
              <a:off x="288" y="3725"/>
              <a:ext cx="592" cy="242"/>
            </a:xfrm>
            <a:prstGeom prst="rect">
              <a:avLst/>
            </a:prstGeom>
            <a:noFill/>
            <a:ln w="9525">
              <a:noFill/>
              <a:miter lim="800000"/>
              <a:headEnd/>
              <a:tailEnd/>
            </a:ln>
            <a:effectLst/>
          </p:spPr>
          <p:txBody>
            <a:bodyPr anchor="ctr" anchorCtr="1"/>
            <a:lstStyle/>
            <a:p>
              <a:pPr>
                <a:spcBef>
                  <a:spcPct val="20000"/>
                </a:spcBef>
              </a:pPr>
              <a:r>
                <a:rPr lang="en-US" sz="1600" b="0" i="0"/>
                <a:t>SSH-1</a:t>
              </a:r>
            </a:p>
          </p:txBody>
        </p:sp>
      </p:grpSp>
      <p:sp>
        <p:nvSpPr>
          <p:cNvPr id="60449" name="Rectangle 33"/>
          <p:cNvSpPr>
            <a:spLocks noChangeArrowheads="1"/>
          </p:cNvSpPr>
          <p:nvPr/>
        </p:nvSpPr>
        <p:spPr bwMode="auto">
          <a:xfrm>
            <a:off x="4111625" y="5334000"/>
            <a:ext cx="930275" cy="579438"/>
          </a:xfrm>
          <a:prstGeom prst="rect">
            <a:avLst/>
          </a:prstGeom>
          <a:noFill/>
          <a:ln w="9525">
            <a:noFill/>
            <a:miter lim="800000"/>
            <a:headEnd/>
            <a:tailEnd/>
          </a:ln>
          <a:effectLst/>
        </p:spPr>
        <p:txBody>
          <a:bodyPr anchor="ctr" anchorCtr="1"/>
          <a:lstStyle/>
          <a:p>
            <a:pPr>
              <a:spcBef>
                <a:spcPct val="20000"/>
              </a:spcBef>
            </a:pPr>
            <a:r>
              <a:rPr lang="en-US" sz="1600" b="0" i="0"/>
              <a:t>Dst Addr</a:t>
            </a:r>
          </a:p>
        </p:txBody>
      </p:sp>
      <p:sp>
        <p:nvSpPr>
          <p:cNvPr id="60450" name="Rectangle 34"/>
          <p:cNvSpPr>
            <a:spLocks noChangeArrowheads="1"/>
          </p:cNvSpPr>
          <p:nvPr/>
        </p:nvSpPr>
        <p:spPr bwMode="auto">
          <a:xfrm>
            <a:off x="5946775" y="5334000"/>
            <a:ext cx="904875" cy="579438"/>
          </a:xfrm>
          <a:prstGeom prst="rect">
            <a:avLst/>
          </a:prstGeom>
          <a:noFill/>
          <a:ln w="9525">
            <a:noFill/>
            <a:miter lim="800000"/>
            <a:headEnd/>
            <a:tailEnd/>
          </a:ln>
          <a:effectLst/>
        </p:spPr>
        <p:txBody>
          <a:bodyPr anchor="ctr" anchorCtr="1"/>
          <a:lstStyle/>
          <a:p>
            <a:pPr>
              <a:spcBef>
                <a:spcPct val="20000"/>
              </a:spcBef>
            </a:pPr>
            <a:r>
              <a:rPr lang="en-US" sz="1600" b="0" i="0"/>
              <a:t>Proto</a:t>
            </a:r>
          </a:p>
        </p:txBody>
      </p:sp>
      <p:sp>
        <p:nvSpPr>
          <p:cNvPr id="60451" name="Rectangle 35"/>
          <p:cNvSpPr>
            <a:spLocks noChangeArrowheads="1"/>
          </p:cNvSpPr>
          <p:nvPr/>
        </p:nvSpPr>
        <p:spPr bwMode="auto">
          <a:xfrm>
            <a:off x="6851650" y="5334000"/>
            <a:ext cx="917575" cy="579438"/>
          </a:xfrm>
          <a:prstGeom prst="rect">
            <a:avLst/>
          </a:prstGeom>
          <a:noFill/>
          <a:ln w="9525">
            <a:noFill/>
            <a:miter lim="800000"/>
            <a:headEnd/>
            <a:tailEnd/>
          </a:ln>
          <a:effectLst/>
        </p:spPr>
        <p:txBody>
          <a:bodyPr anchor="ctr" anchorCtr="1"/>
          <a:lstStyle/>
          <a:p>
            <a:pPr>
              <a:spcBef>
                <a:spcPct val="20000"/>
              </a:spcBef>
            </a:pPr>
            <a:r>
              <a:rPr lang="en-US" sz="1600" b="0" i="0"/>
              <a:t>Ack Set?</a:t>
            </a:r>
          </a:p>
        </p:txBody>
      </p:sp>
      <p:sp>
        <p:nvSpPr>
          <p:cNvPr id="60452" name="Rectangle 36"/>
          <p:cNvSpPr>
            <a:spLocks noChangeArrowheads="1"/>
          </p:cNvSpPr>
          <p:nvPr/>
        </p:nvSpPr>
        <p:spPr bwMode="auto">
          <a:xfrm>
            <a:off x="7769225" y="5334000"/>
            <a:ext cx="917575" cy="579438"/>
          </a:xfrm>
          <a:prstGeom prst="rect">
            <a:avLst/>
          </a:prstGeom>
          <a:noFill/>
          <a:ln w="9525">
            <a:noFill/>
            <a:miter lim="800000"/>
            <a:headEnd/>
            <a:tailEnd/>
          </a:ln>
          <a:effectLst/>
        </p:spPr>
        <p:txBody>
          <a:bodyPr anchor="ctr" anchorCtr="1"/>
          <a:lstStyle/>
          <a:p>
            <a:pPr>
              <a:spcBef>
                <a:spcPct val="20000"/>
              </a:spcBef>
            </a:pPr>
            <a:r>
              <a:rPr lang="en-US" sz="1600" b="0" i="0"/>
              <a:t>Action</a:t>
            </a:r>
          </a:p>
        </p:txBody>
      </p:sp>
      <p:sp>
        <p:nvSpPr>
          <p:cNvPr id="60453" name="Rectangle 37"/>
          <p:cNvSpPr>
            <a:spLocks noChangeArrowheads="1"/>
          </p:cNvSpPr>
          <p:nvPr/>
        </p:nvSpPr>
        <p:spPr bwMode="auto">
          <a:xfrm>
            <a:off x="3195638" y="5334000"/>
            <a:ext cx="915987" cy="579438"/>
          </a:xfrm>
          <a:prstGeom prst="rect">
            <a:avLst/>
          </a:prstGeom>
          <a:noFill/>
          <a:ln w="9525">
            <a:noFill/>
            <a:miter lim="800000"/>
            <a:headEnd/>
            <a:tailEnd/>
          </a:ln>
          <a:effectLst/>
        </p:spPr>
        <p:txBody>
          <a:bodyPr anchor="ctr" anchorCtr="1"/>
          <a:lstStyle/>
          <a:p>
            <a:pPr>
              <a:spcBef>
                <a:spcPct val="20000"/>
              </a:spcBef>
            </a:pPr>
            <a:r>
              <a:rPr lang="en-US" sz="1600" b="0" i="0"/>
              <a:t>Src Port</a:t>
            </a:r>
          </a:p>
        </p:txBody>
      </p:sp>
      <p:sp>
        <p:nvSpPr>
          <p:cNvPr id="60454" name="Rectangle 38"/>
          <p:cNvSpPr>
            <a:spLocks noChangeArrowheads="1"/>
          </p:cNvSpPr>
          <p:nvPr/>
        </p:nvSpPr>
        <p:spPr bwMode="auto">
          <a:xfrm>
            <a:off x="2279650" y="5334000"/>
            <a:ext cx="915988" cy="579438"/>
          </a:xfrm>
          <a:prstGeom prst="rect">
            <a:avLst/>
          </a:prstGeom>
          <a:noFill/>
          <a:ln w="9525">
            <a:noFill/>
            <a:miter lim="800000"/>
            <a:headEnd/>
            <a:tailEnd/>
          </a:ln>
          <a:effectLst/>
        </p:spPr>
        <p:txBody>
          <a:bodyPr anchor="ctr" anchorCtr="1"/>
          <a:lstStyle/>
          <a:p>
            <a:pPr>
              <a:spcBef>
                <a:spcPct val="20000"/>
              </a:spcBef>
            </a:pPr>
            <a:r>
              <a:rPr lang="en-US" sz="1600" b="0" i="0"/>
              <a:t>Src Addr</a:t>
            </a:r>
          </a:p>
        </p:txBody>
      </p:sp>
      <p:sp>
        <p:nvSpPr>
          <p:cNvPr id="60455" name="Rectangle 39"/>
          <p:cNvSpPr>
            <a:spLocks noChangeArrowheads="1"/>
          </p:cNvSpPr>
          <p:nvPr/>
        </p:nvSpPr>
        <p:spPr bwMode="auto">
          <a:xfrm>
            <a:off x="1397000" y="5334000"/>
            <a:ext cx="882650" cy="579438"/>
          </a:xfrm>
          <a:prstGeom prst="rect">
            <a:avLst/>
          </a:prstGeom>
          <a:noFill/>
          <a:ln w="9525">
            <a:noFill/>
            <a:miter lim="800000"/>
            <a:headEnd/>
            <a:tailEnd/>
          </a:ln>
          <a:effectLst/>
        </p:spPr>
        <p:txBody>
          <a:bodyPr anchor="ctr" anchorCtr="1"/>
          <a:lstStyle/>
          <a:p>
            <a:pPr>
              <a:spcBef>
                <a:spcPct val="20000"/>
              </a:spcBef>
            </a:pPr>
            <a:r>
              <a:rPr lang="en-US" sz="1600" b="0" i="0"/>
              <a:t>Dir</a:t>
            </a:r>
          </a:p>
        </p:txBody>
      </p:sp>
      <p:sp>
        <p:nvSpPr>
          <p:cNvPr id="60456" name="Rectangle 40"/>
          <p:cNvSpPr>
            <a:spLocks noChangeArrowheads="1"/>
          </p:cNvSpPr>
          <p:nvPr/>
        </p:nvSpPr>
        <p:spPr bwMode="auto">
          <a:xfrm>
            <a:off x="457200" y="5334000"/>
            <a:ext cx="939800" cy="579438"/>
          </a:xfrm>
          <a:prstGeom prst="rect">
            <a:avLst/>
          </a:prstGeom>
          <a:noFill/>
          <a:ln w="9525">
            <a:noFill/>
            <a:miter lim="800000"/>
            <a:headEnd/>
            <a:tailEnd/>
          </a:ln>
          <a:effectLst/>
        </p:spPr>
        <p:txBody>
          <a:bodyPr anchor="ctr" anchorCtr="1"/>
          <a:lstStyle/>
          <a:p>
            <a:pPr>
              <a:spcBef>
                <a:spcPct val="20000"/>
              </a:spcBef>
            </a:pPr>
            <a:r>
              <a:rPr lang="en-US" sz="1600" b="0" i="0"/>
              <a:t>Rule</a:t>
            </a:r>
          </a:p>
        </p:txBody>
      </p:sp>
      <p:sp>
        <p:nvSpPr>
          <p:cNvPr id="60457" name="Line 41"/>
          <p:cNvSpPr>
            <a:spLocks noChangeShapeType="1"/>
          </p:cNvSpPr>
          <p:nvPr/>
        </p:nvSpPr>
        <p:spPr bwMode="auto">
          <a:xfrm>
            <a:off x="457200" y="5334000"/>
            <a:ext cx="8229600" cy="0"/>
          </a:xfrm>
          <a:prstGeom prst="line">
            <a:avLst/>
          </a:prstGeom>
          <a:noFill/>
          <a:ln w="28575" cap="sq">
            <a:solidFill>
              <a:schemeClr val="tx1"/>
            </a:solidFill>
            <a:round/>
            <a:headEnd/>
            <a:tailEnd/>
          </a:ln>
          <a:effectLst/>
        </p:spPr>
        <p:txBody>
          <a:bodyPr anchor="ctr" anchorCtr="1"/>
          <a:lstStyle/>
          <a:p>
            <a:endParaRPr lang="en-IN"/>
          </a:p>
        </p:txBody>
      </p:sp>
      <p:sp>
        <p:nvSpPr>
          <p:cNvPr id="60458" name="Line 42"/>
          <p:cNvSpPr>
            <a:spLocks noChangeShapeType="1"/>
          </p:cNvSpPr>
          <p:nvPr/>
        </p:nvSpPr>
        <p:spPr bwMode="auto">
          <a:xfrm>
            <a:off x="457200" y="5913438"/>
            <a:ext cx="8229600" cy="0"/>
          </a:xfrm>
          <a:prstGeom prst="line">
            <a:avLst/>
          </a:prstGeom>
          <a:noFill/>
          <a:ln w="12700">
            <a:solidFill>
              <a:schemeClr val="tx1"/>
            </a:solidFill>
            <a:round/>
            <a:headEnd/>
            <a:tailEnd/>
          </a:ln>
          <a:effectLst/>
        </p:spPr>
        <p:txBody>
          <a:bodyPr anchor="ctr" anchorCtr="1"/>
          <a:lstStyle/>
          <a:p>
            <a:endParaRPr lang="en-IN"/>
          </a:p>
        </p:txBody>
      </p:sp>
      <p:sp>
        <p:nvSpPr>
          <p:cNvPr id="60459" name="Line 43"/>
          <p:cNvSpPr>
            <a:spLocks noChangeShapeType="1"/>
          </p:cNvSpPr>
          <p:nvPr/>
        </p:nvSpPr>
        <p:spPr bwMode="auto">
          <a:xfrm>
            <a:off x="457200" y="6680200"/>
            <a:ext cx="8229600" cy="0"/>
          </a:xfrm>
          <a:prstGeom prst="line">
            <a:avLst/>
          </a:prstGeom>
          <a:noFill/>
          <a:ln w="28575" cap="sq">
            <a:solidFill>
              <a:schemeClr val="tx1"/>
            </a:solidFill>
            <a:round/>
            <a:headEnd/>
            <a:tailEnd/>
          </a:ln>
          <a:effectLst/>
        </p:spPr>
        <p:txBody>
          <a:bodyPr anchor="ctr" anchorCtr="1"/>
          <a:lstStyle/>
          <a:p>
            <a:endParaRPr lang="en-IN"/>
          </a:p>
        </p:txBody>
      </p:sp>
      <p:sp>
        <p:nvSpPr>
          <p:cNvPr id="60460" name="Line 44"/>
          <p:cNvSpPr>
            <a:spLocks noChangeShapeType="1"/>
          </p:cNvSpPr>
          <p:nvPr/>
        </p:nvSpPr>
        <p:spPr bwMode="auto">
          <a:xfrm>
            <a:off x="457200" y="5334000"/>
            <a:ext cx="0" cy="1346200"/>
          </a:xfrm>
          <a:prstGeom prst="line">
            <a:avLst/>
          </a:prstGeom>
          <a:noFill/>
          <a:ln w="28575" cap="sq">
            <a:solidFill>
              <a:schemeClr val="tx1"/>
            </a:solidFill>
            <a:round/>
            <a:headEnd/>
            <a:tailEnd/>
          </a:ln>
          <a:effectLst/>
        </p:spPr>
        <p:txBody>
          <a:bodyPr anchor="ctr" anchorCtr="1"/>
          <a:lstStyle/>
          <a:p>
            <a:endParaRPr lang="en-IN"/>
          </a:p>
        </p:txBody>
      </p:sp>
      <p:sp>
        <p:nvSpPr>
          <p:cNvPr id="60461" name="Line 45"/>
          <p:cNvSpPr>
            <a:spLocks noChangeShapeType="1"/>
          </p:cNvSpPr>
          <p:nvPr/>
        </p:nvSpPr>
        <p:spPr bwMode="auto">
          <a:xfrm>
            <a:off x="1397000"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2" name="Line 46"/>
          <p:cNvSpPr>
            <a:spLocks noChangeShapeType="1"/>
          </p:cNvSpPr>
          <p:nvPr/>
        </p:nvSpPr>
        <p:spPr bwMode="auto">
          <a:xfrm>
            <a:off x="2279650"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3" name="Line 47"/>
          <p:cNvSpPr>
            <a:spLocks noChangeShapeType="1"/>
          </p:cNvSpPr>
          <p:nvPr/>
        </p:nvSpPr>
        <p:spPr bwMode="auto">
          <a:xfrm>
            <a:off x="3195638"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4" name="Line 48"/>
          <p:cNvSpPr>
            <a:spLocks noChangeShapeType="1"/>
          </p:cNvSpPr>
          <p:nvPr/>
        </p:nvSpPr>
        <p:spPr bwMode="auto">
          <a:xfrm>
            <a:off x="4111625"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5" name="Line 49"/>
          <p:cNvSpPr>
            <a:spLocks noChangeShapeType="1"/>
          </p:cNvSpPr>
          <p:nvPr/>
        </p:nvSpPr>
        <p:spPr bwMode="auto">
          <a:xfrm>
            <a:off x="8686800" y="5334000"/>
            <a:ext cx="0" cy="1346200"/>
          </a:xfrm>
          <a:prstGeom prst="line">
            <a:avLst/>
          </a:prstGeom>
          <a:noFill/>
          <a:ln w="28575" cap="sq">
            <a:solidFill>
              <a:schemeClr val="tx1"/>
            </a:solidFill>
            <a:round/>
            <a:headEnd/>
            <a:tailEnd/>
          </a:ln>
          <a:effectLst/>
        </p:spPr>
        <p:txBody>
          <a:bodyPr anchor="ctr" anchorCtr="1"/>
          <a:lstStyle/>
          <a:p>
            <a:endParaRPr lang="en-IN"/>
          </a:p>
        </p:txBody>
      </p:sp>
      <p:sp>
        <p:nvSpPr>
          <p:cNvPr id="60466" name="Line 50"/>
          <p:cNvSpPr>
            <a:spLocks noChangeShapeType="1"/>
          </p:cNvSpPr>
          <p:nvPr/>
        </p:nvSpPr>
        <p:spPr bwMode="auto">
          <a:xfrm>
            <a:off x="7769225"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7" name="Line 51"/>
          <p:cNvSpPr>
            <a:spLocks noChangeShapeType="1"/>
          </p:cNvSpPr>
          <p:nvPr/>
        </p:nvSpPr>
        <p:spPr bwMode="auto">
          <a:xfrm>
            <a:off x="6851650"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8" name="Line 52"/>
          <p:cNvSpPr>
            <a:spLocks noChangeShapeType="1"/>
          </p:cNvSpPr>
          <p:nvPr/>
        </p:nvSpPr>
        <p:spPr bwMode="auto">
          <a:xfrm>
            <a:off x="5041900"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69" name="Line 53"/>
          <p:cNvSpPr>
            <a:spLocks noChangeShapeType="1"/>
          </p:cNvSpPr>
          <p:nvPr/>
        </p:nvSpPr>
        <p:spPr bwMode="auto">
          <a:xfrm>
            <a:off x="457200" y="6297613"/>
            <a:ext cx="8229600" cy="0"/>
          </a:xfrm>
          <a:prstGeom prst="line">
            <a:avLst/>
          </a:prstGeom>
          <a:noFill/>
          <a:ln w="12700">
            <a:solidFill>
              <a:schemeClr val="tx1"/>
            </a:solidFill>
            <a:round/>
            <a:headEnd/>
            <a:tailEnd/>
          </a:ln>
          <a:effectLst/>
        </p:spPr>
        <p:txBody>
          <a:bodyPr anchor="ctr" anchorCtr="1"/>
          <a:lstStyle/>
          <a:p>
            <a:endParaRPr lang="en-IN"/>
          </a:p>
        </p:txBody>
      </p:sp>
      <p:sp>
        <p:nvSpPr>
          <p:cNvPr id="60471" name="Line 55"/>
          <p:cNvSpPr>
            <a:spLocks noChangeShapeType="1"/>
          </p:cNvSpPr>
          <p:nvPr/>
        </p:nvSpPr>
        <p:spPr bwMode="auto">
          <a:xfrm>
            <a:off x="5946775" y="5334000"/>
            <a:ext cx="0" cy="1346200"/>
          </a:xfrm>
          <a:prstGeom prst="line">
            <a:avLst/>
          </a:prstGeom>
          <a:noFill/>
          <a:ln w="12700">
            <a:solidFill>
              <a:schemeClr val="tx1"/>
            </a:solidFill>
            <a:round/>
            <a:headEnd/>
            <a:tailEnd/>
          </a:ln>
          <a:effectLst/>
        </p:spPr>
        <p:txBody>
          <a:bodyPr anchor="ctr" anchorCtr="1"/>
          <a:lstStyle/>
          <a:p>
            <a:endParaRPr lang="en-IN"/>
          </a:p>
        </p:txBody>
      </p:sp>
      <p:sp>
        <p:nvSpPr>
          <p:cNvPr id="60477" name="Rectangle 61"/>
          <p:cNvSpPr>
            <a:spLocks noChangeArrowheads="1"/>
          </p:cNvSpPr>
          <p:nvPr/>
        </p:nvSpPr>
        <p:spPr bwMode="auto">
          <a:xfrm>
            <a:off x="381000" y="1295400"/>
            <a:ext cx="8153400" cy="3733800"/>
          </a:xfrm>
          <a:prstGeom prst="rect">
            <a:avLst/>
          </a:prstGeom>
          <a:noFill/>
          <a:ln w="9525">
            <a:noFill/>
            <a:miter lim="800000"/>
            <a:headEnd/>
            <a:tailEnd/>
          </a:ln>
          <a:effectLst/>
        </p:spPr>
        <p:txBody>
          <a:bodyPr/>
          <a:lstStyle/>
          <a:p>
            <a:pPr marL="342900" indent="-342900">
              <a:spcBef>
                <a:spcPct val="20000"/>
              </a:spcBef>
              <a:buFontTx/>
              <a:buChar char="•"/>
            </a:pPr>
            <a:r>
              <a:rPr lang="en-US" sz="2800" b="0" i="0" dirty="0"/>
              <a:t>Allow SSH from external hosts to internal hosts</a:t>
            </a:r>
          </a:p>
          <a:p>
            <a:pPr marL="742950" lvl="1" indent="-285750">
              <a:spcBef>
                <a:spcPct val="20000"/>
              </a:spcBef>
              <a:buFontTx/>
              <a:buChar char="–"/>
            </a:pPr>
            <a:r>
              <a:rPr lang="en-US" sz="2400" b="0" i="0" dirty="0"/>
              <a:t>Two rules</a:t>
            </a:r>
          </a:p>
          <a:p>
            <a:pPr marL="1143000" lvl="2" indent="-228600">
              <a:spcBef>
                <a:spcPct val="20000"/>
              </a:spcBef>
              <a:buFontTx/>
              <a:buChar char="•"/>
            </a:pPr>
            <a:r>
              <a:rPr lang="en-US" sz="2000" b="0" i="0" dirty="0"/>
              <a:t>Inbound and outbound</a:t>
            </a:r>
          </a:p>
          <a:p>
            <a:pPr marL="742950" lvl="1" indent="-285750">
              <a:spcBef>
                <a:spcPct val="20000"/>
              </a:spcBef>
              <a:buFontTx/>
              <a:buChar char="–"/>
            </a:pPr>
            <a:r>
              <a:rPr lang="en-US" sz="2400" b="0" i="0" dirty="0"/>
              <a:t>How to know a packet is for SSH?</a:t>
            </a:r>
          </a:p>
          <a:p>
            <a:pPr marL="1143000" lvl="2" indent="-228600">
              <a:spcBef>
                <a:spcPct val="20000"/>
              </a:spcBef>
              <a:buFontTx/>
              <a:buChar char="•"/>
            </a:pPr>
            <a:r>
              <a:rPr lang="en-US" sz="2000" b="0" i="0" dirty="0"/>
              <a:t>Inbound: </a:t>
            </a:r>
            <a:r>
              <a:rPr lang="en-US" sz="2000" b="0" i="0" dirty="0" err="1"/>
              <a:t>src</a:t>
            </a:r>
            <a:r>
              <a:rPr lang="en-US" sz="2000" b="0" i="0" dirty="0"/>
              <a:t>-port&gt;1023, </a:t>
            </a:r>
            <a:r>
              <a:rPr lang="en-US" sz="2000" b="0" i="0" dirty="0" err="1"/>
              <a:t>dst</a:t>
            </a:r>
            <a:r>
              <a:rPr lang="en-US" sz="2000" b="0" i="0" dirty="0"/>
              <a:t>-port=22</a:t>
            </a:r>
          </a:p>
          <a:p>
            <a:pPr marL="1143000" lvl="2" indent="-228600">
              <a:spcBef>
                <a:spcPct val="20000"/>
              </a:spcBef>
              <a:buFontTx/>
              <a:buChar char="•"/>
            </a:pPr>
            <a:r>
              <a:rPr lang="en-US" sz="2000" b="0" i="0" dirty="0"/>
              <a:t>Outbound: </a:t>
            </a:r>
            <a:r>
              <a:rPr lang="en-US" sz="2000" b="0" i="0" dirty="0" err="1"/>
              <a:t>src</a:t>
            </a:r>
            <a:r>
              <a:rPr lang="en-US" sz="2000" b="0" i="0" dirty="0"/>
              <a:t>-port=22, </a:t>
            </a:r>
            <a:r>
              <a:rPr lang="en-US" sz="2000" b="0" i="0" dirty="0" err="1"/>
              <a:t>dst</a:t>
            </a:r>
            <a:r>
              <a:rPr lang="en-US" sz="2000" b="0" i="0" dirty="0"/>
              <a:t>-port&gt;1023</a:t>
            </a:r>
          </a:p>
          <a:p>
            <a:pPr marL="1143000" lvl="2" indent="-228600">
              <a:spcBef>
                <a:spcPct val="20000"/>
              </a:spcBef>
              <a:buFontTx/>
              <a:buChar char="•"/>
            </a:pPr>
            <a:r>
              <a:rPr lang="en-US" sz="2000" b="0" i="0" dirty="0" smtClean="0"/>
              <a:t>Protocol=TCP</a:t>
            </a:r>
            <a:endParaRPr lang="en-US" sz="2000" b="0" i="0" dirty="0"/>
          </a:p>
        </p:txBody>
      </p:sp>
      <p:grpSp>
        <p:nvGrpSpPr>
          <p:cNvPr id="6" name="Group 115"/>
          <p:cNvGrpSpPr>
            <a:grpSpLocks/>
          </p:cNvGrpSpPr>
          <p:nvPr/>
        </p:nvGrpSpPr>
        <p:grpSpPr bwMode="auto">
          <a:xfrm>
            <a:off x="5638800" y="2133600"/>
            <a:ext cx="3352800" cy="2819400"/>
            <a:chOff x="2064" y="1344"/>
            <a:chExt cx="2112" cy="1776"/>
          </a:xfrm>
        </p:grpSpPr>
        <p:sp>
          <p:nvSpPr>
            <p:cNvPr id="60494" name="AutoShape 78"/>
            <p:cNvSpPr>
              <a:spLocks noChangeArrowheads="1"/>
            </p:cNvSpPr>
            <p:nvPr/>
          </p:nvSpPr>
          <p:spPr bwMode="auto">
            <a:xfrm>
              <a:off x="2064" y="1344"/>
              <a:ext cx="2112" cy="1776"/>
            </a:xfrm>
            <a:prstGeom prst="wedgeRectCallout">
              <a:avLst>
                <a:gd name="adj1" fmla="val -111968"/>
                <a:gd name="adj2" fmla="val 5043"/>
              </a:avLst>
            </a:prstGeom>
            <a:solidFill>
              <a:schemeClr val="accent1"/>
            </a:solidFill>
            <a:ln w="9525">
              <a:solidFill>
                <a:schemeClr val="tx1"/>
              </a:solidFill>
              <a:miter lim="800000"/>
              <a:headEnd/>
              <a:tailEnd/>
            </a:ln>
            <a:effectLst/>
          </p:spPr>
          <p:txBody>
            <a:bodyPr/>
            <a:lstStyle/>
            <a:p>
              <a:pPr algn="ctr"/>
              <a:endParaRPr lang="en-US"/>
            </a:p>
          </p:txBody>
        </p:sp>
        <p:grpSp>
          <p:nvGrpSpPr>
            <p:cNvPr id="7" name="Group 104"/>
            <p:cNvGrpSpPr>
              <a:grpSpLocks/>
            </p:cNvGrpSpPr>
            <p:nvPr/>
          </p:nvGrpSpPr>
          <p:grpSpPr bwMode="auto">
            <a:xfrm>
              <a:off x="2256" y="1392"/>
              <a:ext cx="1762" cy="1561"/>
              <a:chOff x="1238" y="1079"/>
              <a:chExt cx="2908" cy="2185"/>
            </a:xfrm>
          </p:grpSpPr>
          <p:sp>
            <p:nvSpPr>
              <p:cNvPr id="60521" name="Line 105"/>
              <p:cNvSpPr>
                <a:spLocks noChangeShapeType="1"/>
              </p:cNvSpPr>
              <p:nvPr/>
            </p:nvSpPr>
            <p:spPr bwMode="auto">
              <a:xfrm>
                <a:off x="1488" y="1344"/>
                <a:ext cx="0" cy="1920"/>
              </a:xfrm>
              <a:prstGeom prst="line">
                <a:avLst/>
              </a:prstGeom>
              <a:noFill/>
              <a:ln w="25400">
                <a:solidFill>
                  <a:schemeClr val="tx1"/>
                </a:solidFill>
                <a:round/>
                <a:headEnd/>
                <a:tailEnd/>
              </a:ln>
              <a:effectLst/>
            </p:spPr>
            <p:txBody>
              <a:bodyPr/>
              <a:lstStyle/>
              <a:p>
                <a:endParaRPr lang="en-IN"/>
              </a:p>
            </p:txBody>
          </p:sp>
          <p:sp>
            <p:nvSpPr>
              <p:cNvPr id="60522" name="Line 106"/>
              <p:cNvSpPr>
                <a:spLocks noChangeShapeType="1"/>
              </p:cNvSpPr>
              <p:nvPr/>
            </p:nvSpPr>
            <p:spPr bwMode="auto">
              <a:xfrm>
                <a:off x="3456" y="1344"/>
                <a:ext cx="0" cy="1920"/>
              </a:xfrm>
              <a:prstGeom prst="line">
                <a:avLst/>
              </a:prstGeom>
              <a:noFill/>
              <a:ln w="25400">
                <a:solidFill>
                  <a:schemeClr val="tx1"/>
                </a:solidFill>
                <a:round/>
                <a:headEnd/>
                <a:tailEnd/>
              </a:ln>
              <a:effectLst/>
            </p:spPr>
            <p:txBody>
              <a:bodyPr/>
              <a:lstStyle/>
              <a:p>
                <a:endParaRPr lang="en-IN"/>
              </a:p>
            </p:txBody>
          </p:sp>
          <p:sp>
            <p:nvSpPr>
              <p:cNvPr id="60523" name="Line 107"/>
              <p:cNvSpPr>
                <a:spLocks noChangeShapeType="1"/>
              </p:cNvSpPr>
              <p:nvPr/>
            </p:nvSpPr>
            <p:spPr bwMode="auto">
              <a:xfrm>
                <a:off x="1488" y="1632"/>
                <a:ext cx="1968" cy="576"/>
              </a:xfrm>
              <a:prstGeom prst="line">
                <a:avLst/>
              </a:prstGeom>
              <a:noFill/>
              <a:ln w="9525">
                <a:solidFill>
                  <a:schemeClr val="tx1"/>
                </a:solidFill>
                <a:round/>
                <a:headEnd/>
                <a:tailEnd type="triangle" w="med" len="med"/>
              </a:ln>
              <a:effectLst/>
            </p:spPr>
            <p:txBody>
              <a:bodyPr/>
              <a:lstStyle/>
              <a:p>
                <a:endParaRPr lang="en-IN"/>
              </a:p>
            </p:txBody>
          </p:sp>
          <p:sp>
            <p:nvSpPr>
              <p:cNvPr id="60524" name="Line 108"/>
              <p:cNvSpPr>
                <a:spLocks noChangeShapeType="1"/>
              </p:cNvSpPr>
              <p:nvPr/>
            </p:nvSpPr>
            <p:spPr bwMode="auto">
              <a:xfrm flipH="1">
                <a:off x="1488" y="2208"/>
                <a:ext cx="1968" cy="528"/>
              </a:xfrm>
              <a:prstGeom prst="line">
                <a:avLst/>
              </a:prstGeom>
              <a:noFill/>
              <a:ln w="9525">
                <a:solidFill>
                  <a:schemeClr val="tx1"/>
                </a:solidFill>
                <a:round/>
                <a:headEnd/>
                <a:tailEnd type="triangle" w="med" len="med"/>
              </a:ln>
              <a:effectLst/>
            </p:spPr>
            <p:txBody>
              <a:bodyPr/>
              <a:lstStyle/>
              <a:p>
                <a:endParaRPr lang="en-IN"/>
              </a:p>
            </p:txBody>
          </p:sp>
          <p:sp>
            <p:nvSpPr>
              <p:cNvPr id="60525" name="Line 109"/>
              <p:cNvSpPr>
                <a:spLocks noChangeShapeType="1"/>
              </p:cNvSpPr>
              <p:nvPr/>
            </p:nvSpPr>
            <p:spPr bwMode="auto">
              <a:xfrm>
                <a:off x="1488" y="2736"/>
                <a:ext cx="1968" cy="432"/>
              </a:xfrm>
              <a:prstGeom prst="line">
                <a:avLst/>
              </a:prstGeom>
              <a:noFill/>
              <a:ln w="9525">
                <a:solidFill>
                  <a:schemeClr val="tx1"/>
                </a:solidFill>
                <a:round/>
                <a:headEnd/>
                <a:tailEnd type="triangle" w="med" len="med"/>
              </a:ln>
              <a:effectLst/>
            </p:spPr>
            <p:txBody>
              <a:bodyPr/>
              <a:lstStyle/>
              <a:p>
                <a:endParaRPr lang="en-IN"/>
              </a:p>
            </p:txBody>
          </p:sp>
          <p:sp>
            <p:nvSpPr>
              <p:cNvPr id="60526" name="Text Box 110"/>
              <p:cNvSpPr txBox="1">
                <a:spLocks noChangeArrowheads="1"/>
              </p:cNvSpPr>
              <p:nvPr/>
            </p:nvSpPr>
            <p:spPr bwMode="auto">
              <a:xfrm>
                <a:off x="2199" y="1656"/>
                <a:ext cx="679" cy="323"/>
              </a:xfrm>
              <a:prstGeom prst="rect">
                <a:avLst/>
              </a:prstGeom>
              <a:noFill/>
              <a:ln w="9525">
                <a:noFill/>
                <a:miter lim="800000"/>
                <a:headEnd/>
                <a:tailEnd/>
              </a:ln>
              <a:effectLst/>
            </p:spPr>
            <p:txBody>
              <a:bodyPr wrap="none">
                <a:spAutoFit/>
              </a:bodyPr>
              <a:lstStyle/>
              <a:p>
                <a:r>
                  <a:rPr lang="en-US" b="0" i="0"/>
                  <a:t>SYN</a:t>
                </a:r>
              </a:p>
            </p:txBody>
          </p:sp>
          <p:sp>
            <p:nvSpPr>
              <p:cNvPr id="60527" name="Text Box 111"/>
              <p:cNvSpPr txBox="1">
                <a:spLocks noChangeArrowheads="1"/>
              </p:cNvSpPr>
              <p:nvPr/>
            </p:nvSpPr>
            <p:spPr bwMode="auto">
              <a:xfrm>
                <a:off x="1958" y="2279"/>
                <a:ext cx="1234" cy="323"/>
              </a:xfrm>
              <a:prstGeom prst="rect">
                <a:avLst/>
              </a:prstGeom>
              <a:noFill/>
              <a:ln w="9525">
                <a:noFill/>
                <a:miter lim="800000"/>
                <a:headEnd/>
                <a:tailEnd/>
              </a:ln>
              <a:effectLst/>
            </p:spPr>
            <p:txBody>
              <a:bodyPr wrap="none">
                <a:spAutoFit/>
              </a:bodyPr>
              <a:lstStyle/>
              <a:p>
                <a:r>
                  <a:rPr lang="en-US" b="0" i="0"/>
                  <a:t>SYN/ACK</a:t>
                </a:r>
              </a:p>
            </p:txBody>
          </p:sp>
          <p:sp>
            <p:nvSpPr>
              <p:cNvPr id="60528" name="Text Box 112"/>
              <p:cNvSpPr txBox="1">
                <a:spLocks noChangeArrowheads="1"/>
              </p:cNvSpPr>
              <p:nvPr/>
            </p:nvSpPr>
            <p:spPr bwMode="auto">
              <a:xfrm>
                <a:off x="2390" y="2711"/>
                <a:ext cx="680" cy="323"/>
              </a:xfrm>
              <a:prstGeom prst="rect">
                <a:avLst/>
              </a:prstGeom>
              <a:noFill/>
              <a:ln w="9525">
                <a:noFill/>
                <a:miter lim="800000"/>
                <a:headEnd/>
                <a:tailEnd/>
              </a:ln>
              <a:effectLst/>
            </p:spPr>
            <p:txBody>
              <a:bodyPr wrap="none">
                <a:spAutoFit/>
              </a:bodyPr>
              <a:lstStyle/>
              <a:p>
                <a:r>
                  <a:rPr lang="en-US" b="0" i="0"/>
                  <a:t>ACK</a:t>
                </a:r>
              </a:p>
            </p:txBody>
          </p:sp>
          <p:sp>
            <p:nvSpPr>
              <p:cNvPr id="60529" name="Text Box 113"/>
              <p:cNvSpPr txBox="1">
                <a:spLocks noChangeArrowheads="1"/>
              </p:cNvSpPr>
              <p:nvPr/>
            </p:nvSpPr>
            <p:spPr bwMode="auto">
              <a:xfrm>
                <a:off x="1238" y="1079"/>
                <a:ext cx="799" cy="323"/>
              </a:xfrm>
              <a:prstGeom prst="rect">
                <a:avLst/>
              </a:prstGeom>
              <a:noFill/>
              <a:ln w="9525">
                <a:noFill/>
                <a:miter lim="800000"/>
                <a:headEnd/>
                <a:tailEnd/>
              </a:ln>
              <a:effectLst/>
            </p:spPr>
            <p:txBody>
              <a:bodyPr wrap="none">
                <a:spAutoFit/>
              </a:bodyPr>
              <a:lstStyle/>
              <a:p>
                <a:r>
                  <a:rPr lang="en-US" b="0" i="0"/>
                  <a:t>Client</a:t>
                </a:r>
              </a:p>
            </p:txBody>
          </p:sp>
          <p:sp>
            <p:nvSpPr>
              <p:cNvPr id="60530" name="Text Box 114"/>
              <p:cNvSpPr txBox="1">
                <a:spLocks noChangeArrowheads="1"/>
              </p:cNvSpPr>
              <p:nvPr/>
            </p:nvSpPr>
            <p:spPr bwMode="auto">
              <a:xfrm>
                <a:off x="3255" y="1079"/>
                <a:ext cx="891" cy="323"/>
              </a:xfrm>
              <a:prstGeom prst="rect">
                <a:avLst/>
              </a:prstGeom>
              <a:noFill/>
              <a:ln w="9525">
                <a:noFill/>
                <a:miter lim="800000"/>
                <a:headEnd/>
                <a:tailEnd/>
              </a:ln>
              <a:effectLst/>
            </p:spPr>
            <p:txBody>
              <a:bodyPr wrap="none">
                <a:spAutoFit/>
              </a:bodyPr>
              <a:lstStyle/>
              <a:p>
                <a:r>
                  <a:rPr lang="en-US" b="0" i="0"/>
                  <a:t>Server</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7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7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7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7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7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7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Default Firewall Rules</a:t>
            </a:r>
          </a:p>
        </p:txBody>
      </p:sp>
      <p:sp>
        <p:nvSpPr>
          <p:cNvPr id="62467" name="Rectangle 3"/>
          <p:cNvSpPr>
            <a:spLocks noGrp="1" noChangeArrowheads="1"/>
          </p:cNvSpPr>
          <p:nvPr>
            <p:ph type="body" sz="half" idx="1"/>
          </p:nvPr>
        </p:nvSpPr>
        <p:spPr>
          <a:xfrm>
            <a:off x="457200" y="1371600"/>
            <a:ext cx="8382000" cy="3429000"/>
          </a:xfrm>
        </p:spPr>
        <p:txBody>
          <a:bodyPr/>
          <a:lstStyle/>
          <a:p>
            <a:r>
              <a:rPr lang="en-US" sz="2400" dirty="0"/>
              <a:t>Egress Filtering</a:t>
            </a:r>
          </a:p>
          <a:p>
            <a:pPr lvl="1"/>
            <a:r>
              <a:rPr lang="en-US" sz="2000" dirty="0"/>
              <a:t>Outbound traffic from external address </a:t>
            </a:r>
            <a:r>
              <a:rPr lang="en-US" sz="2000" dirty="0">
                <a:sym typeface="Wingdings" pitchFamily="2" charset="2"/>
              </a:rPr>
              <a:t> Drop</a:t>
            </a:r>
          </a:p>
          <a:p>
            <a:pPr lvl="1"/>
            <a:r>
              <a:rPr lang="en-US" sz="2000" dirty="0"/>
              <a:t>Benefits?</a:t>
            </a:r>
          </a:p>
          <a:p>
            <a:r>
              <a:rPr lang="en-US" sz="2400" dirty="0">
                <a:sym typeface="Wingdings" pitchFamily="2" charset="2"/>
              </a:rPr>
              <a:t>Ingress Filtering</a:t>
            </a:r>
          </a:p>
          <a:p>
            <a:pPr lvl="1"/>
            <a:r>
              <a:rPr lang="en-US" sz="2000" dirty="0">
                <a:sym typeface="Wingdings" pitchFamily="2" charset="2"/>
              </a:rPr>
              <a:t>Inbound Traffic from internal address  Drop</a:t>
            </a:r>
          </a:p>
          <a:p>
            <a:pPr lvl="1"/>
            <a:r>
              <a:rPr lang="en-US" sz="2000" dirty="0">
                <a:sym typeface="Wingdings" pitchFamily="2" charset="2"/>
              </a:rPr>
              <a:t>Benefits?</a:t>
            </a:r>
          </a:p>
          <a:p>
            <a:r>
              <a:rPr lang="en-US" sz="2400" dirty="0">
                <a:sym typeface="Wingdings" pitchFamily="2" charset="2"/>
              </a:rPr>
              <a:t>Default Deny</a:t>
            </a:r>
          </a:p>
          <a:p>
            <a:pPr lvl="1"/>
            <a:r>
              <a:rPr lang="en-US" sz="2000" dirty="0">
                <a:sym typeface="Wingdings" pitchFamily="2" charset="2"/>
              </a:rPr>
              <a:t>Why?</a:t>
            </a:r>
          </a:p>
        </p:txBody>
      </p:sp>
      <p:sp>
        <p:nvSpPr>
          <p:cNvPr id="62468" name="Rectangle 4"/>
          <p:cNvSpPr>
            <a:spLocks noChangeArrowheads="1"/>
          </p:cNvSpPr>
          <p:nvPr/>
        </p:nvSpPr>
        <p:spPr bwMode="auto">
          <a:xfrm>
            <a:off x="5105400" y="5540375"/>
            <a:ext cx="796925" cy="403225"/>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69" name="Rectangle 5"/>
          <p:cNvSpPr>
            <a:spLocks noChangeArrowheads="1"/>
          </p:cNvSpPr>
          <p:nvPr/>
        </p:nvSpPr>
        <p:spPr bwMode="auto">
          <a:xfrm>
            <a:off x="5105400" y="4953000"/>
            <a:ext cx="796925" cy="587375"/>
          </a:xfrm>
          <a:prstGeom prst="rect">
            <a:avLst/>
          </a:prstGeom>
          <a:noFill/>
          <a:ln w="9525">
            <a:noFill/>
            <a:miter lim="800000"/>
            <a:headEnd/>
            <a:tailEnd/>
          </a:ln>
          <a:effectLst/>
        </p:spPr>
        <p:txBody>
          <a:bodyPr anchor="ctr" anchorCtr="1"/>
          <a:lstStyle/>
          <a:p>
            <a:pPr>
              <a:spcBef>
                <a:spcPct val="20000"/>
              </a:spcBef>
            </a:pPr>
            <a:r>
              <a:rPr lang="en-US" sz="1600" b="0" i="0"/>
              <a:t>Dst Port</a:t>
            </a:r>
          </a:p>
        </p:txBody>
      </p:sp>
      <p:grpSp>
        <p:nvGrpSpPr>
          <p:cNvPr id="2" name="Group 6"/>
          <p:cNvGrpSpPr>
            <a:grpSpLocks/>
          </p:cNvGrpSpPr>
          <p:nvPr/>
        </p:nvGrpSpPr>
        <p:grpSpPr bwMode="auto">
          <a:xfrm>
            <a:off x="1066800" y="5943600"/>
            <a:ext cx="7248525" cy="403225"/>
            <a:chOff x="672" y="3744"/>
            <a:chExt cx="4566" cy="254"/>
          </a:xfrm>
        </p:grpSpPr>
        <p:sp>
          <p:nvSpPr>
            <p:cNvPr id="62471" name="Rectangle 7"/>
            <p:cNvSpPr>
              <a:spLocks noChangeArrowheads="1"/>
            </p:cNvSpPr>
            <p:nvPr/>
          </p:nvSpPr>
          <p:spPr bwMode="auto">
            <a:xfrm>
              <a:off x="3216" y="3744"/>
              <a:ext cx="502"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72" name="Rectangle 8"/>
            <p:cNvSpPr>
              <a:spLocks noChangeArrowheads="1"/>
            </p:cNvSpPr>
            <p:nvPr/>
          </p:nvSpPr>
          <p:spPr bwMode="auto">
            <a:xfrm>
              <a:off x="4729" y="3744"/>
              <a:ext cx="509" cy="254"/>
            </a:xfrm>
            <a:prstGeom prst="rect">
              <a:avLst/>
            </a:prstGeom>
            <a:noFill/>
            <a:ln w="9525">
              <a:noFill/>
              <a:miter lim="800000"/>
              <a:headEnd/>
              <a:tailEnd/>
            </a:ln>
            <a:effectLst/>
          </p:spPr>
          <p:txBody>
            <a:bodyPr anchor="ctr" anchorCtr="1"/>
            <a:lstStyle/>
            <a:p>
              <a:pPr>
                <a:spcBef>
                  <a:spcPct val="20000"/>
                </a:spcBef>
              </a:pPr>
              <a:r>
                <a:rPr lang="en-US" sz="1600" b="0" i="0"/>
                <a:t>Deny</a:t>
              </a:r>
            </a:p>
          </p:txBody>
        </p:sp>
        <p:sp>
          <p:nvSpPr>
            <p:cNvPr id="62473" name="Rectangle 9"/>
            <p:cNvSpPr>
              <a:spLocks noChangeArrowheads="1"/>
            </p:cNvSpPr>
            <p:nvPr/>
          </p:nvSpPr>
          <p:spPr bwMode="auto">
            <a:xfrm>
              <a:off x="4220" y="3744"/>
              <a:ext cx="509"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74" name="Rectangle 10"/>
            <p:cNvSpPr>
              <a:spLocks noChangeArrowheads="1"/>
            </p:cNvSpPr>
            <p:nvPr/>
          </p:nvSpPr>
          <p:spPr bwMode="auto">
            <a:xfrm>
              <a:off x="3718" y="3744"/>
              <a:ext cx="502"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75" name="Rectangle 11"/>
            <p:cNvSpPr>
              <a:spLocks noChangeArrowheads="1"/>
            </p:cNvSpPr>
            <p:nvPr/>
          </p:nvSpPr>
          <p:spPr bwMode="auto">
            <a:xfrm>
              <a:off x="2700" y="3744"/>
              <a:ext cx="516" cy="254"/>
            </a:xfrm>
            <a:prstGeom prst="rect">
              <a:avLst/>
            </a:prstGeom>
            <a:noFill/>
            <a:ln w="9525">
              <a:noFill/>
              <a:miter lim="800000"/>
              <a:headEnd/>
              <a:tailEnd/>
            </a:ln>
            <a:effectLst/>
          </p:spPr>
          <p:txBody>
            <a:bodyPr anchor="ctr" anchorCtr="1"/>
            <a:lstStyle/>
            <a:p>
              <a:pPr>
                <a:spcBef>
                  <a:spcPct val="20000"/>
                </a:spcBef>
              </a:pPr>
              <a:r>
                <a:rPr lang="en-US" sz="1600" b="0" i="0"/>
                <a:t>Int</a:t>
              </a:r>
            </a:p>
          </p:txBody>
        </p:sp>
        <p:sp>
          <p:nvSpPr>
            <p:cNvPr id="62476" name="Rectangle 12"/>
            <p:cNvSpPr>
              <a:spLocks noChangeArrowheads="1"/>
            </p:cNvSpPr>
            <p:nvPr/>
          </p:nvSpPr>
          <p:spPr bwMode="auto">
            <a:xfrm>
              <a:off x="2191" y="3744"/>
              <a:ext cx="509"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77" name="Rectangle 13"/>
            <p:cNvSpPr>
              <a:spLocks noChangeArrowheads="1"/>
            </p:cNvSpPr>
            <p:nvPr/>
          </p:nvSpPr>
          <p:spPr bwMode="auto">
            <a:xfrm>
              <a:off x="1683" y="3744"/>
              <a:ext cx="508" cy="254"/>
            </a:xfrm>
            <a:prstGeom prst="rect">
              <a:avLst/>
            </a:prstGeom>
            <a:noFill/>
            <a:ln w="9525">
              <a:noFill/>
              <a:miter lim="800000"/>
              <a:headEnd/>
              <a:tailEnd/>
            </a:ln>
            <a:effectLst/>
          </p:spPr>
          <p:txBody>
            <a:bodyPr anchor="ctr" anchorCtr="1"/>
            <a:lstStyle/>
            <a:p>
              <a:pPr>
                <a:spcBef>
                  <a:spcPct val="20000"/>
                </a:spcBef>
              </a:pPr>
              <a:r>
                <a:rPr lang="en-US" sz="1600" b="0" i="0"/>
                <a:t>Int</a:t>
              </a:r>
            </a:p>
          </p:txBody>
        </p:sp>
        <p:sp>
          <p:nvSpPr>
            <p:cNvPr id="62478" name="Rectangle 14"/>
            <p:cNvSpPr>
              <a:spLocks noChangeArrowheads="1"/>
            </p:cNvSpPr>
            <p:nvPr/>
          </p:nvSpPr>
          <p:spPr bwMode="auto">
            <a:xfrm>
              <a:off x="1193" y="3744"/>
              <a:ext cx="490" cy="254"/>
            </a:xfrm>
            <a:prstGeom prst="rect">
              <a:avLst/>
            </a:prstGeom>
            <a:noFill/>
            <a:ln w="9525">
              <a:noFill/>
              <a:miter lim="800000"/>
              <a:headEnd/>
              <a:tailEnd/>
            </a:ln>
            <a:effectLst/>
          </p:spPr>
          <p:txBody>
            <a:bodyPr anchor="ctr" anchorCtr="1"/>
            <a:lstStyle/>
            <a:p>
              <a:pPr>
                <a:spcBef>
                  <a:spcPct val="20000"/>
                </a:spcBef>
              </a:pPr>
              <a:r>
                <a:rPr lang="en-US" sz="1600" b="0" i="0"/>
                <a:t>In</a:t>
              </a:r>
            </a:p>
          </p:txBody>
        </p:sp>
        <p:sp>
          <p:nvSpPr>
            <p:cNvPr id="62479" name="Rectangle 15"/>
            <p:cNvSpPr>
              <a:spLocks noChangeArrowheads="1"/>
            </p:cNvSpPr>
            <p:nvPr/>
          </p:nvSpPr>
          <p:spPr bwMode="auto">
            <a:xfrm>
              <a:off x="672" y="3744"/>
              <a:ext cx="521" cy="254"/>
            </a:xfrm>
            <a:prstGeom prst="rect">
              <a:avLst/>
            </a:prstGeom>
            <a:noFill/>
            <a:ln w="9525">
              <a:noFill/>
              <a:miter lim="800000"/>
              <a:headEnd/>
              <a:tailEnd/>
            </a:ln>
            <a:effectLst/>
          </p:spPr>
          <p:txBody>
            <a:bodyPr lIns="0" rIns="0" anchor="ctr" anchorCtr="1"/>
            <a:lstStyle/>
            <a:p>
              <a:pPr>
                <a:spcBef>
                  <a:spcPct val="20000"/>
                </a:spcBef>
              </a:pPr>
              <a:r>
                <a:rPr lang="en-US" sz="1600" b="0" i="0"/>
                <a:t>Ingress</a:t>
              </a:r>
            </a:p>
          </p:txBody>
        </p:sp>
      </p:grpSp>
      <p:sp>
        <p:nvSpPr>
          <p:cNvPr id="62480" name="Rectangle 16"/>
          <p:cNvSpPr>
            <a:spLocks noChangeArrowheads="1"/>
          </p:cNvSpPr>
          <p:nvPr/>
        </p:nvSpPr>
        <p:spPr bwMode="auto">
          <a:xfrm>
            <a:off x="7507288" y="5540375"/>
            <a:ext cx="808037" cy="403225"/>
          </a:xfrm>
          <a:prstGeom prst="rect">
            <a:avLst/>
          </a:prstGeom>
          <a:noFill/>
          <a:ln w="9525">
            <a:noFill/>
            <a:miter lim="800000"/>
            <a:headEnd/>
            <a:tailEnd/>
          </a:ln>
          <a:effectLst/>
        </p:spPr>
        <p:txBody>
          <a:bodyPr anchor="ctr" anchorCtr="1"/>
          <a:lstStyle/>
          <a:p>
            <a:pPr>
              <a:spcBef>
                <a:spcPct val="20000"/>
              </a:spcBef>
            </a:pPr>
            <a:r>
              <a:rPr lang="en-US" sz="1600" b="0" i="0"/>
              <a:t>Deny</a:t>
            </a:r>
          </a:p>
        </p:txBody>
      </p:sp>
      <p:sp>
        <p:nvSpPr>
          <p:cNvPr id="62481" name="Rectangle 17"/>
          <p:cNvSpPr>
            <a:spLocks noChangeArrowheads="1"/>
          </p:cNvSpPr>
          <p:nvPr/>
        </p:nvSpPr>
        <p:spPr bwMode="auto">
          <a:xfrm>
            <a:off x="6699250" y="5540375"/>
            <a:ext cx="808038" cy="403225"/>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82" name="Rectangle 18"/>
          <p:cNvSpPr>
            <a:spLocks noChangeArrowheads="1"/>
          </p:cNvSpPr>
          <p:nvPr/>
        </p:nvSpPr>
        <p:spPr bwMode="auto">
          <a:xfrm>
            <a:off x="5902325" y="5540375"/>
            <a:ext cx="796925" cy="403225"/>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83" name="Rectangle 19"/>
          <p:cNvSpPr>
            <a:spLocks noChangeArrowheads="1"/>
          </p:cNvSpPr>
          <p:nvPr/>
        </p:nvSpPr>
        <p:spPr bwMode="auto">
          <a:xfrm>
            <a:off x="4286250" y="5540375"/>
            <a:ext cx="819150" cy="403225"/>
          </a:xfrm>
          <a:prstGeom prst="rect">
            <a:avLst/>
          </a:prstGeom>
          <a:noFill/>
          <a:ln w="9525">
            <a:noFill/>
            <a:miter lim="800000"/>
            <a:headEnd/>
            <a:tailEnd/>
          </a:ln>
          <a:effectLst/>
        </p:spPr>
        <p:txBody>
          <a:bodyPr anchor="ctr" anchorCtr="1"/>
          <a:lstStyle/>
          <a:p>
            <a:pPr>
              <a:spcBef>
                <a:spcPct val="20000"/>
              </a:spcBef>
            </a:pPr>
            <a:r>
              <a:rPr lang="en-US" sz="1600" b="0" i="0"/>
              <a:t>Ext</a:t>
            </a:r>
          </a:p>
        </p:txBody>
      </p:sp>
      <p:sp>
        <p:nvSpPr>
          <p:cNvPr id="62484" name="Rectangle 20"/>
          <p:cNvSpPr>
            <a:spLocks noChangeArrowheads="1"/>
          </p:cNvSpPr>
          <p:nvPr/>
        </p:nvSpPr>
        <p:spPr bwMode="auto">
          <a:xfrm>
            <a:off x="3478213" y="5540375"/>
            <a:ext cx="808037" cy="403225"/>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85" name="Rectangle 21"/>
          <p:cNvSpPr>
            <a:spLocks noChangeArrowheads="1"/>
          </p:cNvSpPr>
          <p:nvPr/>
        </p:nvSpPr>
        <p:spPr bwMode="auto">
          <a:xfrm>
            <a:off x="2671763" y="5540375"/>
            <a:ext cx="806450" cy="403225"/>
          </a:xfrm>
          <a:prstGeom prst="rect">
            <a:avLst/>
          </a:prstGeom>
          <a:noFill/>
          <a:ln w="9525">
            <a:noFill/>
            <a:miter lim="800000"/>
            <a:headEnd/>
            <a:tailEnd/>
          </a:ln>
          <a:effectLst/>
        </p:spPr>
        <p:txBody>
          <a:bodyPr anchor="ctr" anchorCtr="1"/>
          <a:lstStyle/>
          <a:p>
            <a:pPr>
              <a:spcBef>
                <a:spcPct val="20000"/>
              </a:spcBef>
            </a:pPr>
            <a:r>
              <a:rPr lang="en-US" sz="1600" b="0" i="0"/>
              <a:t>Ext</a:t>
            </a:r>
          </a:p>
        </p:txBody>
      </p:sp>
      <p:sp>
        <p:nvSpPr>
          <p:cNvPr id="62486" name="Rectangle 22"/>
          <p:cNvSpPr>
            <a:spLocks noChangeArrowheads="1"/>
          </p:cNvSpPr>
          <p:nvPr/>
        </p:nvSpPr>
        <p:spPr bwMode="auto">
          <a:xfrm>
            <a:off x="1893888" y="5540375"/>
            <a:ext cx="777875" cy="403225"/>
          </a:xfrm>
          <a:prstGeom prst="rect">
            <a:avLst/>
          </a:prstGeom>
          <a:noFill/>
          <a:ln w="9525">
            <a:noFill/>
            <a:miter lim="800000"/>
            <a:headEnd/>
            <a:tailEnd/>
          </a:ln>
          <a:effectLst/>
        </p:spPr>
        <p:txBody>
          <a:bodyPr anchor="ctr" anchorCtr="1"/>
          <a:lstStyle/>
          <a:p>
            <a:pPr>
              <a:spcBef>
                <a:spcPct val="20000"/>
              </a:spcBef>
            </a:pPr>
            <a:r>
              <a:rPr lang="en-US" sz="1600" b="0" i="0"/>
              <a:t>Out</a:t>
            </a:r>
          </a:p>
        </p:txBody>
      </p:sp>
      <p:sp>
        <p:nvSpPr>
          <p:cNvPr id="62487" name="Rectangle 23"/>
          <p:cNvSpPr>
            <a:spLocks noChangeArrowheads="1"/>
          </p:cNvSpPr>
          <p:nvPr/>
        </p:nvSpPr>
        <p:spPr bwMode="auto">
          <a:xfrm>
            <a:off x="1066800" y="5540375"/>
            <a:ext cx="827088" cy="403225"/>
          </a:xfrm>
          <a:prstGeom prst="rect">
            <a:avLst/>
          </a:prstGeom>
          <a:noFill/>
          <a:ln w="9525">
            <a:noFill/>
            <a:miter lim="800000"/>
            <a:headEnd/>
            <a:tailEnd/>
          </a:ln>
          <a:effectLst/>
        </p:spPr>
        <p:txBody>
          <a:bodyPr anchor="ctr" anchorCtr="1"/>
          <a:lstStyle/>
          <a:p>
            <a:pPr>
              <a:spcBef>
                <a:spcPct val="20000"/>
              </a:spcBef>
            </a:pPr>
            <a:r>
              <a:rPr lang="en-US" sz="1600" b="0" i="0"/>
              <a:t>Egress</a:t>
            </a:r>
          </a:p>
        </p:txBody>
      </p:sp>
      <p:grpSp>
        <p:nvGrpSpPr>
          <p:cNvPr id="3" name="Group 24"/>
          <p:cNvGrpSpPr>
            <a:grpSpLocks/>
          </p:cNvGrpSpPr>
          <p:nvPr/>
        </p:nvGrpSpPr>
        <p:grpSpPr bwMode="auto">
          <a:xfrm>
            <a:off x="1066800" y="6346825"/>
            <a:ext cx="7248525" cy="403225"/>
            <a:chOff x="672" y="3998"/>
            <a:chExt cx="4566" cy="254"/>
          </a:xfrm>
        </p:grpSpPr>
        <p:sp>
          <p:nvSpPr>
            <p:cNvPr id="62489" name="Rectangle 25"/>
            <p:cNvSpPr>
              <a:spLocks noChangeArrowheads="1"/>
            </p:cNvSpPr>
            <p:nvPr/>
          </p:nvSpPr>
          <p:spPr bwMode="auto">
            <a:xfrm>
              <a:off x="3216" y="3998"/>
              <a:ext cx="502"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0" name="Rectangle 26"/>
            <p:cNvSpPr>
              <a:spLocks noChangeArrowheads="1"/>
            </p:cNvSpPr>
            <p:nvPr/>
          </p:nvSpPr>
          <p:spPr bwMode="auto">
            <a:xfrm>
              <a:off x="4729" y="3998"/>
              <a:ext cx="509" cy="254"/>
            </a:xfrm>
            <a:prstGeom prst="rect">
              <a:avLst/>
            </a:prstGeom>
            <a:noFill/>
            <a:ln w="9525">
              <a:noFill/>
              <a:miter lim="800000"/>
              <a:headEnd/>
              <a:tailEnd/>
            </a:ln>
            <a:effectLst/>
          </p:spPr>
          <p:txBody>
            <a:bodyPr anchor="ctr" anchorCtr="1"/>
            <a:lstStyle/>
            <a:p>
              <a:pPr>
                <a:spcBef>
                  <a:spcPct val="20000"/>
                </a:spcBef>
              </a:pPr>
              <a:r>
                <a:rPr lang="en-US" sz="1600" b="0" i="0"/>
                <a:t>Deny</a:t>
              </a:r>
            </a:p>
          </p:txBody>
        </p:sp>
        <p:sp>
          <p:nvSpPr>
            <p:cNvPr id="62491" name="Rectangle 27"/>
            <p:cNvSpPr>
              <a:spLocks noChangeArrowheads="1"/>
            </p:cNvSpPr>
            <p:nvPr/>
          </p:nvSpPr>
          <p:spPr bwMode="auto">
            <a:xfrm>
              <a:off x="4220" y="3998"/>
              <a:ext cx="509"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2" name="Rectangle 28"/>
            <p:cNvSpPr>
              <a:spLocks noChangeArrowheads="1"/>
            </p:cNvSpPr>
            <p:nvPr/>
          </p:nvSpPr>
          <p:spPr bwMode="auto">
            <a:xfrm>
              <a:off x="3718" y="3998"/>
              <a:ext cx="502"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3" name="Rectangle 29"/>
            <p:cNvSpPr>
              <a:spLocks noChangeArrowheads="1"/>
            </p:cNvSpPr>
            <p:nvPr/>
          </p:nvSpPr>
          <p:spPr bwMode="auto">
            <a:xfrm>
              <a:off x="2700" y="3998"/>
              <a:ext cx="516"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4" name="Rectangle 30"/>
            <p:cNvSpPr>
              <a:spLocks noChangeArrowheads="1"/>
            </p:cNvSpPr>
            <p:nvPr/>
          </p:nvSpPr>
          <p:spPr bwMode="auto">
            <a:xfrm>
              <a:off x="2191" y="3998"/>
              <a:ext cx="509"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5" name="Rectangle 31"/>
            <p:cNvSpPr>
              <a:spLocks noChangeArrowheads="1"/>
            </p:cNvSpPr>
            <p:nvPr/>
          </p:nvSpPr>
          <p:spPr bwMode="auto">
            <a:xfrm>
              <a:off x="1683" y="3998"/>
              <a:ext cx="508"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6" name="Rectangle 32"/>
            <p:cNvSpPr>
              <a:spLocks noChangeArrowheads="1"/>
            </p:cNvSpPr>
            <p:nvPr/>
          </p:nvSpPr>
          <p:spPr bwMode="auto">
            <a:xfrm>
              <a:off x="1193" y="3998"/>
              <a:ext cx="490" cy="254"/>
            </a:xfrm>
            <a:prstGeom prst="rect">
              <a:avLst/>
            </a:prstGeom>
            <a:noFill/>
            <a:ln w="9525">
              <a:noFill/>
              <a:miter lim="800000"/>
              <a:headEnd/>
              <a:tailEnd/>
            </a:ln>
            <a:effectLst/>
          </p:spPr>
          <p:txBody>
            <a:bodyPr anchor="ctr" anchorCtr="1"/>
            <a:lstStyle/>
            <a:p>
              <a:pPr>
                <a:spcBef>
                  <a:spcPct val="20000"/>
                </a:spcBef>
              </a:pPr>
              <a:r>
                <a:rPr lang="en-US" sz="1600" b="0" i="0"/>
                <a:t>Any</a:t>
              </a:r>
            </a:p>
          </p:txBody>
        </p:sp>
        <p:sp>
          <p:nvSpPr>
            <p:cNvPr id="62497" name="Rectangle 33"/>
            <p:cNvSpPr>
              <a:spLocks noChangeArrowheads="1"/>
            </p:cNvSpPr>
            <p:nvPr/>
          </p:nvSpPr>
          <p:spPr bwMode="auto">
            <a:xfrm>
              <a:off x="672" y="3998"/>
              <a:ext cx="521" cy="254"/>
            </a:xfrm>
            <a:prstGeom prst="rect">
              <a:avLst/>
            </a:prstGeom>
            <a:noFill/>
            <a:ln w="9525">
              <a:noFill/>
              <a:miter lim="800000"/>
              <a:headEnd/>
              <a:tailEnd/>
            </a:ln>
            <a:effectLst/>
          </p:spPr>
          <p:txBody>
            <a:bodyPr anchor="ctr" anchorCtr="1"/>
            <a:lstStyle/>
            <a:p>
              <a:pPr>
                <a:spcBef>
                  <a:spcPct val="20000"/>
                </a:spcBef>
              </a:pPr>
              <a:r>
                <a:rPr lang="en-US" sz="1600" b="0" i="0"/>
                <a:t>Default</a:t>
              </a:r>
            </a:p>
          </p:txBody>
        </p:sp>
      </p:grpSp>
      <p:sp>
        <p:nvSpPr>
          <p:cNvPr id="62498" name="Rectangle 34"/>
          <p:cNvSpPr>
            <a:spLocks noChangeArrowheads="1"/>
          </p:cNvSpPr>
          <p:nvPr/>
        </p:nvSpPr>
        <p:spPr bwMode="auto">
          <a:xfrm>
            <a:off x="4286250" y="4953000"/>
            <a:ext cx="819150" cy="587375"/>
          </a:xfrm>
          <a:prstGeom prst="rect">
            <a:avLst/>
          </a:prstGeom>
          <a:noFill/>
          <a:ln w="9525">
            <a:noFill/>
            <a:miter lim="800000"/>
            <a:headEnd/>
            <a:tailEnd/>
          </a:ln>
          <a:effectLst/>
        </p:spPr>
        <p:txBody>
          <a:bodyPr anchor="ctr" anchorCtr="1"/>
          <a:lstStyle/>
          <a:p>
            <a:pPr>
              <a:spcBef>
                <a:spcPct val="20000"/>
              </a:spcBef>
            </a:pPr>
            <a:r>
              <a:rPr lang="en-US" sz="1600" b="0" i="0"/>
              <a:t>Dst Addr</a:t>
            </a:r>
          </a:p>
        </p:txBody>
      </p:sp>
      <p:sp>
        <p:nvSpPr>
          <p:cNvPr id="62499" name="Rectangle 35"/>
          <p:cNvSpPr>
            <a:spLocks noChangeArrowheads="1"/>
          </p:cNvSpPr>
          <p:nvPr/>
        </p:nvSpPr>
        <p:spPr bwMode="auto">
          <a:xfrm>
            <a:off x="5902325" y="4953000"/>
            <a:ext cx="796925" cy="587375"/>
          </a:xfrm>
          <a:prstGeom prst="rect">
            <a:avLst/>
          </a:prstGeom>
          <a:noFill/>
          <a:ln w="9525">
            <a:noFill/>
            <a:miter lim="800000"/>
            <a:headEnd/>
            <a:tailEnd/>
          </a:ln>
          <a:effectLst/>
        </p:spPr>
        <p:txBody>
          <a:bodyPr anchor="ctr" anchorCtr="1"/>
          <a:lstStyle/>
          <a:p>
            <a:pPr>
              <a:spcBef>
                <a:spcPct val="20000"/>
              </a:spcBef>
            </a:pPr>
            <a:r>
              <a:rPr lang="en-US" sz="1600" b="0" i="0"/>
              <a:t>Proto</a:t>
            </a:r>
          </a:p>
        </p:txBody>
      </p:sp>
      <p:sp>
        <p:nvSpPr>
          <p:cNvPr id="62500" name="Rectangle 36"/>
          <p:cNvSpPr>
            <a:spLocks noChangeArrowheads="1"/>
          </p:cNvSpPr>
          <p:nvPr/>
        </p:nvSpPr>
        <p:spPr bwMode="auto">
          <a:xfrm>
            <a:off x="6699250" y="4953000"/>
            <a:ext cx="808038" cy="587375"/>
          </a:xfrm>
          <a:prstGeom prst="rect">
            <a:avLst/>
          </a:prstGeom>
          <a:noFill/>
          <a:ln w="9525">
            <a:noFill/>
            <a:miter lim="800000"/>
            <a:headEnd/>
            <a:tailEnd/>
          </a:ln>
          <a:effectLst/>
        </p:spPr>
        <p:txBody>
          <a:bodyPr anchor="ctr" anchorCtr="1"/>
          <a:lstStyle/>
          <a:p>
            <a:pPr>
              <a:spcBef>
                <a:spcPct val="20000"/>
              </a:spcBef>
            </a:pPr>
            <a:r>
              <a:rPr lang="en-US" sz="1600" b="0" i="0"/>
              <a:t>Ack Set?</a:t>
            </a:r>
          </a:p>
        </p:txBody>
      </p:sp>
      <p:sp>
        <p:nvSpPr>
          <p:cNvPr id="62501" name="Rectangle 37"/>
          <p:cNvSpPr>
            <a:spLocks noChangeArrowheads="1"/>
          </p:cNvSpPr>
          <p:nvPr/>
        </p:nvSpPr>
        <p:spPr bwMode="auto">
          <a:xfrm>
            <a:off x="7507288" y="4953000"/>
            <a:ext cx="808037" cy="587375"/>
          </a:xfrm>
          <a:prstGeom prst="rect">
            <a:avLst/>
          </a:prstGeom>
          <a:noFill/>
          <a:ln w="9525">
            <a:noFill/>
            <a:miter lim="800000"/>
            <a:headEnd/>
            <a:tailEnd/>
          </a:ln>
          <a:effectLst/>
        </p:spPr>
        <p:txBody>
          <a:bodyPr anchor="ctr" anchorCtr="1"/>
          <a:lstStyle/>
          <a:p>
            <a:pPr>
              <a:spcBef>
                <a:spcPct val="20000"/>
              </a:spcBef>
            </a:pPr>
            <a:r>
              <a:rPr lang="en-US" sz="1600" b="0" i="0"/>
              <a:t>Action</a:t>
            </a:r>
          </a:p>
        </p:txBody>
      </p:sp>
      <p:sp>
        <p:nvSpPr>
          <p:cNvPr id="62502" name="Rectangle 38"/>
          <p:cNvSpPr>
            <a:spLocks noChangeArrowheads="1"/>
          </p:cNvSpPr>
          <p:nvPr/>
        </p:nvSpPr>
        <p:spPr bwMode="auto">
          <a:xfrm>
            <a:off x="3478213" y="4953000"/>
            <a:ext cx="808037" cy="587375"/>
          </a:xfrm>
          <a:prstGeom prst="rect">
            <a:avLst/>
          </a:prstGeom>
          <a:noFill/>
          <a:ln w="9525">
            <a:noFill/>
            <a:miter lim="800000"/>
            <a:headEnd/>
            <a:tailEnd/>
          </a:ln>
          <a:effectLst/>
        </p:spPr>
        <p:txBody>
          <a:bodyPr anchor="ctr" anchorCtr="1"/>
          <a:lstStyle/>
          <a:p>
            <a:pPr>
              <a:spcBef>
                <a:spcPct val="20000"/>
              </a:spcBef>
            </a:pPr>
            <a:r>
              <a:rPr lang="en-US" sz="1600" b="0" i="0"/>
              <a:t>Src Port</a:t>
            </a:r>
          </a:p>
        </p:txBody>
      </p:sp>
      <p:sp>
        <p:nvSpPr>
          <p:cNvPr id="62503" name="Rectangle 39"/>
          <p:cNvSpPr>
            <a:spLocks noChangeArrowheads="1"/>
          </p:cNvSpPr>
          <p:nvPr/>
        </p:nvSpPr>
        <p:spPr bwMode="auto">
          <a:xfrm>
            <a:off x="2671763" y="4953000"/>
            <a:ext cx="806450" cy="587375"/>
          </a:xfrm>
          <a:prstGeom prst="rect">
            <a:avLst/>
          </a:prstGeom>
          <a:noFill/>
          <a:ln w="9525">
            <a:noFill/>
            <a:miter lim="800000"/>
            <a:headEnd/>
            <a:tailEnd/>
          </a:ln>
          <a:effectLst/>
        </p:spPr>
        <p:txBody>
          <a:bodyPr anchor="ctr" anchorCtr="1"/>
          <a:lstStyle/>
          <a:p>
            <a:pPr>
              <a:spcBef>
                <a:spcPct val="20000"/>
              </a:spcBef>
            </a:pPr>
            <a:r>
              <a:rPr lang="en-US" sz="1600" b="0" i="0"/>
              <a:t>Src Addr</a:t>
            </a:r>
          </a:p>
        </p:txBody>
      </p:sp>
      <p:sp>
        <p:nvSpPr>
          <p:cNvPr id="62504" name="Rectangle 40"/>
          <p:cNvSpPr>
            <a:spLocks noChangeArrowheads="1"/>
          </p:cNvSpPr>
          <p:nvPr/>
        </p:nvSpPr>
        <p:spPr bwMode="auto">
          <a:xfrm>
            <a:off x="1893888" y="4953000"/>
            <a:ext cx="777875" cy="587375"/>
          </a:xfrm>
          <a:prstGeom prst="rect">
            <a:avLst/>
          </a:prstGeom>
          <a:noFill/>
          <a:ln w="9525">
            <a:noFill/>
            <a:miter lim="800000"/>
            <a:headEnd/>
            <a:tailEnd/>
          </a:ln>
          <a:effectLst/>
        </p:spPr>
        <p:txBody>
          <a:bodyPr anchor="ctr" anchorCtr="1"/>
          <a:lstStyle/>
          <a:p>
            <a:pPr>
              <a:spcBef>
                <a:spcPct val="20000"/>
              </a:spcBef>
            </a:pPr>
            <a:r>
              <a:rPr lang="en-US" sz="1600" b="0" i="0"/>
              <a:t>Dir</a:t>
            </a:r>
          </a:p>
        </p:txBody>
      </p:sp>
      <p:sp>
        <p:nvSpPr>
          <p:cNvPr id="62505" name="Rectangle 41"/>
          <p:cNvSpPr>
            <a:spLocks noChangeArrowheads="1"/>
          </p:cNvSpPr>
          <p:nvPr/>
        </p:nvSpPr>
        <p:spPr bwMode="auto">
          <a:xfrm>
            <a:off x="1066800" y="4953000"/>
            <a:ext cx="827088" cy="587375"/>
          </a:xfrm>
          <a:prstGeom prst="rect">
            <a:avLst/>
          </a:prstGeom>
          <a:noFill/>
          <a:ln w="9525">
            <a:noFill/>
            <a:miter lim="800000"/>
            <a:headEnd/>
            <a:tailEnd/>
          </a:ln>
          <a:effectLst/>
        </p:spPr>
        <p:txBody>
          <a:bodyPr anchor="ctr" anchorCtr="1"/>
          <a:lstStyle/>
          <a:p>
            <a:pPr>
              <a:spcBef>
                <a:spcPct val="20000"/>
              </a:spcBef>
            </a:pPr>
            <a:r>
              <a:rPr lang="en-US" sz="1600" b="0" i="0"/>
              <a:t>Rule</a:t>
            </a:r>
          </a:p>
        </p:txBody>
      </p:sp>
      <p:sp>
        <p:nvSpPr>
          <p:cNvPr id="62506" name="Line 42"/>
          <p:cNvSpPr>
            <a:spLocks noChangeShapeType="1"/>
          </p:cNvSpPr>
          <p:nvPr/>
        </p:nvSpPr>
        <p:spPr bwMode="auto">
          <a:xfrm>
            <a:off x="1066800" y="4953000"/>
            <a:ext cx="7248525" cy="0"/>
          </a:xfrm>
          <a:prstGeom prst="line">
            <a:avLst/>
          </a:prstGeom>
          <a:noFill/>
          <a:ln w="28575" cap="sq">
            <a:solidFill>
              <a:schemeClr val="tx1"/>
            </a:solidFill>
            <a:round/>
            <a:headEnd/>
            <a:tailEnd/>
          </a:ln>
          <a:effectLst/>
        </p:spPr>
        <p:txBody>
          <a:bodyPr anchor="ctr" anchorCtr="1"/>
          <a:lstStyle/>
          <a:p>
            <a:endParaRPr lang="en-IN"/>
          </a:p>
        </p:txBody>
      </p:sp>
      <p:sp>
        <p:nvSpPr>
          <p:cNvPr id="62507" name="Line 43"/>
          <p:cNvSpPr>
            <a:spLocks noChangeShapeType="1"/>
          </p:cNvSpPr>
          <p:nvPr/>
        </p:nvSpPr>
        <p:spPr bwMode="auto">
          <a:xfrm>
            <a:off x="1066800" y="5540375"/>
            <a:ext cx="7248525" cy="0"/>
          </a:xfrm>
          <a:prstGeom prst="line">
            <a:avLst/>
          </a:prstGeom>
          <a:noFill/>
          <a:ln w="12700">
            <a:solidFill>
              <a:schemeClr val="tx1"/>
            </a:solidFill>
            <a:round/>
            <a:headEnd/>
            <a:tailEnd/>
          </a:ln>
          <a:effectLst/>
        </p:spPr>
        <p:txBody>
          <a:bodyPr anchor="ctr" anchorCtr="1"/>
          <a:lstStyle/>
          <a:p>
            <a:endParaRPr lang="en-IN"/>
          </a:p>
        </p:txBody>
      </p:sp>
      <p:sp>
        <p:nvSpPr>
          <p:cNvPr id="62508" name="Line 44"/>
          <p:cNvSpPr>
            <a:spLocks noChangeShapeType="1"/>
          </p:cNvSpPr>
          <p:nvPr/>
        </p:nvSpPr>
        <p:spPr bwMode="auto">
          <a:xfrm>
            <a:off x="1066800" y="6750050"/>
            <a:ext cx="7248525" cy="0"/>
          </a:xfrm>
          <a:prstGeom prst="line">
            <a:avLst/>
          </a:prstGeom>
          <a:noFill/>
          <a:ln w="28575" cap="sq">
            <a:solidFill>
              <a:schemeClr val="tx1"/>
            </a:solidFill>
            <a:round/>
            <a:headEnd/>
            <a:tailEnd/>
          </a:ln>
          <a:effectLst/>
        </p:spPr>
        <p:txBody>
          <a:bodyPr anchor="ctr" anchorCtr="1"/>
          <a:lstStyle/>
          <a:p>
            <a:endParaRPr lang="en-IN"/>
          </a:p>
        </p:txBody>
      </p:sp>
      <p:sp>
        <p:nvSpPr>
          <p:cNvPr id="62509" name="Line 45"/>
          <p:cNvSpPr>
            <a:spLocks noChangeShapeType="1"/>
          </p:cNvSpPr>
          <p:nvPr/>
        </p:nvSpPr>
        <p:spPr bwMode="auto">
          <a:xfrm>
            <a:off x="1066800" y="4953000"/>
            <a:ext cx="0" cy="1797050"/>
          </a:xfrm>
          <a:prstGeom prst="line">
            <a:avLst/>
          </a:prstGeom>
          <a:noFill/>
          <a:ln w="28575" cap="sq">
            <a:solidFill>
              <a:schemeClr val="tx1"/>
            </a:solidFill>
            <a:round/>
            <a:headEnd/>
            <a:tailEnd/>
          </a:ln>
          <a:effectLst/>
        </p:spPr>
        <p:txBody>
          <a:bodyPr anchor="ctr" anchorCtr="1"/>
          <a:lstStyle/>
          <a:p>
            <a:endParaRPr lang="en-IN"/>
          </a:p>
        </p:txBody>
      </p:sp>
      <p:sp>
        <p:nvSpPr>
          <p:cNvPr id="62510" name="Line 46"/>
          <p:cNvSpPr>
            <a:spLocks noChangeShapeType="1"/>
          </p:cNvSpPr>
          <p:nvPr/>
        </p:nvSpPr>
        <p:spPr bwMode="auto">
          <a:xfrm>
            <a:off x="1893888"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1" name="Line 47"/>
          <p:cNvSpPr>
            <a:spLocks noChangeShapeType="1"/>
          </p:cNvSpPr>
          <p:nvPr/>
        </p:nvSpPr>
        <p:spPr bwMode="auto">
          <a:xfrm>
            <a:off x="2671763"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2" name="Line 48"/>
          <p:cNvSpPr>
            <a:spLocks noChangeShapeType="1"/>
          </p:cNvSpPr>
          <p:nvPr/>
        </p:nvSpPr>
        <p:spPr bwMode="auto">
          <a:xfrm>
            <a:off x="3478213"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3" name="Line 49"/>
          <p:cNvSpPr>
            <a:spLocks noChangeShapeType="1"/>
          </p:cNvSpPr>
          <p:nvPr/>
        </p:nvSpPr>
        <p:spPr bwMode="auto">
          <a:xfrm>
            <a:off x="4286250"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4" name="Line 50"/>
          <p:cNvSpPr>
            <a:spLocks noChangeShapeType="1"/>
          </p:cNvSpPr>
          <p:nvPr/>
        </p:nvSpPr>
        <p:spPr bwMode="auto">
          <a:xfrm>
            <a:off x="8315325" y="4953000"/>
            <a:ext cx="0" cy="1797050"/>
          </a:xfrm>
          <a:prstGeom prst="line">
            <a:avLst/>
          </a:prstGeom>
          <a:noFill/>
          <a:ln w="28575" cap="sq">
            <a:solidFill>
              <a:schemeClr val="tx1"/>
            </a:solidFill>
            <a:round/>
            <a:headEnd/>
            <a:tailEnd/>
          </a:ln>
          <a:effectLst/>
        </p:spPr>
        <p:txBody>
          <a:bodyPr anchor="ctr" anchorCtr="1"/>
          <a:lstStyle/>
          <a:p>
            <a:endParaRPr lang="en-IN"/>
          </a:p>
        </p:txBody>
      </p:sp>
      <p:sp>
        <p:nvSpPr>
          <p:cNvPr id="62515" name="Line 51"/>
          <p:cNvSpPr>
            <a:spLocks noChangeShapeType="1"/>
          </p:cNvSpPr>
          <p:nvPr/>
        </p:nvSpPr>
        <p:spPr bwMode="auto">
          <a:xfrm>
            <a:off x="7507288"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6" name="Line 52"/>
          <p:cNvSpPr>
            <a:spLocks noChangeShapeType="1"/>
          </p:cNvSpPr>
          <p:nvPr/>
        </p:nvSpPr>
        <p:spPr bwMode="auto">
          <a:xfrm>
            <a:off x="6699250"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7" name="Line 53"/>
          <p:cNvSpPr>
            <a:spLocks noChangeShapeType="1"/>
          </p:cNvSpPr>
          <p:nvPr/>
        </p:nvSpPr>
        <p:spPr bwMode="auto">
          <a:xfrm>
            <a:off x="5105400" y="4953000"/>
            <a:ext cx="0" cy="1797050"/>
          </a:xfrm>
          <a:prstGeom prst="line">
            <a:avLst/>
          </a:prstGeom>
          <a:noFill/>
          <a:ln w="12700">
            <a:solidFill>
              <a:schemeClr val="tx1"/>
            </a:solidFill>
            <a:round/>
            <a:headEnd/>
            <a:tailEnd/>
          </a:ln>
          <a:effectLst/>
        </p:spPr>
        <p:txBody>
          <a:bodyPr anchor="ctr" anchorCtr="1"/>
          <a:lstStyle/>
          <a:p>
            <a:endParaRPr lang="en-IN"/>
          </a:p>
        </p:txBody>
      </p:sp>
      <p:sp>
        <p:nvSpPr>
          <p:cNvPr id="62518" name="Line 54"/>
          <p:cNvSpPr>
            <a:spLocks noChangeShapeType="1"/>
          </p:cNvSpPr>
          <p:nvPr/>
        </p:nvSpPr>
        <p:spPr bwMode="auto">
          <a:xfrm>
            <a:off x="1066800" y="5943600"/>
            <a:ext cx="7248525" cy="0"/>
          </a:xfrm>
          <a:prstGeom prst="line">
            <a:avLst/>
          </a:prstGeom>
          <a:noFill/>
          <a:ln w="12700">
            <a:solidFill>
              <a:schemeClr val="tx1"/>
            </a:solidFill>
            <a:round/>
            <a:headEnd/>
            <a:tailEnd/>
          </a:ln>
          <a:effectLst/>
        </p:spPr>
        <p:txBody>
          <a:bodyPr anchor="ctr" anchorCtr="1"/>
          <a:lstStyle/>
          <a:p>
            <a:endParaRPr lang="en-IN"/>
          </a:p>
        </p:txBody>
      </p:sp>
      <p:sp>
        <p:nvSpPr>
          <p:cNvPr id="62519" name="Line 55"/>
          <p:cNvSpPr>
            <a:spLocks noChangeShapeType="1"/>
          </p:cNvSpPr>
          <p:nvPr/>
        </p:nvSpPr>
        <p:spPr bwMode="auto">
          <a:xfrm>
            <a:off x="1066800" y="6346825"/>
            <a:ext cx="7248525" cy="0"/>
          </a:xfrm>
          <a:prstGeom prst="line">
            <a:avLst/>
          </a:prstGeom>
          <a:noFill/>
          <a:ln w="12700">
            <a:solidFill>
              <a:schemeClr val="tx1"/>
            </a:solidFill>
            <a:round/>
            <a:headEnd/>
            <a:tailEnd/>
          </a:ln>
          <a:effectLst/>
        </p:spPr>
        <p:txBody>
          <a:bodyPr anchor="ctr" anchorCtr="1"/>
          <a:lstStyle/>
          <a:p>
            <a:endParaRPr lang="en-IN"/>
          </a:p>
        </p:txBody>
      </p:sp>
      <p:sp>
        <p:nvSpPr>
          <p:cNvPr id="62520" name="Line 56"/>
          <p:cNvSpPr>
            <a:spLocks noChangeShapeType="1"/>
          </p:cNvSpPr>
          <p:nvPr/>
        </p:nvSpPr>
        <p:spPr bwMode="auto">
          <a:xfrm>
            <a:off x="5902325" y="4953000"/>
            <a:ext cx="0" cy="1797050"/>
          </a:xfrm>
          <a:prstGeom prst="line">
            <a:avLst/>
          </a:prstGeom>
          <a:noFill/>
          <a:ln w="12700">
            <a:solidFill>
              <a:schemeClr val="tx1"/>
            </a:solidFill>
            <a:round/>
            <a:headEnd/>
            <a:tailEnd/>
          </a:ln>
          <a:effectLst/>
        </p:spPr>
        <p:txBody>
          <a:bodyPr anchor="ctr" anchorCtr="1"/>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laceholder 6"/>
          <p:cNvSpPr>
            <a:spLocks noGrp="1"/>
          </p:cNvSpPr>
          <p:nvPr>
            <p:ph type="sldNum" sz="quarter" idx="12"/>
          </p:nvPr>
        </p:nvSpPr>
        <p:spPr/>
        <p:txBody>
          <a:bodyPr/>
          <a:lstStyle/>
          <a:p>
            <a:r>
              <a:rPr lang="en-US"/>
              <a:t>8-</a:t>
            </a:r>
            <a:fld id="{409EFF04-FF31-4DDE-8D32-23E631C67B40}" type="slidenum">
              <a:rPr lang="en-US"/>
              <a:pPr/>
              <a:t>124</a:t>
            </a:fld>
            <a:endParaRPr lang="en-US"/>
          </a:p>
        </p:txBody>
      </p:sp>
      <p:sp>
        <p:nvSpPr>
          <p:cNvPr id="134499" name="Oval 355"/>
          <p:cNvSpPr>
            <a:spLocks noChangeArrowheads="1"/>
          </p:cNvSpPr>
          <p:nvPr>
            <p:custDataLst>
              <p:tags r:id="rId1"/>
            </p:custDataLst>
          </p:nvPr>
        </p:nvSpPr>
        <p:spPr bwMode="auto">
          <a:xfrm>
            <a:off x="4670425" y="1703388"/>
            <a:ext cx="1435100" cy="4079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146" name="Rectangle 2"/>
          <p:cNvSpPr>
            <a:spLocks noGrp="1" noChangeArrowheads="1"/>
          </p:cNvSpPr>
          <p:nvPr>
            <p:ph type="title"/>
            <p:custDataLst>
              <p:tags r:id="rId2"/>
            </p:custDataLst>
          </p:nvPr>
        </p:nvSpPr>
        <p:spPr>
          <a:xfrm>
            <a:off x="409575" y="200025"/>
            <a:ext cx="7772400" cy="1143000"/>
          </a:xfrm>
        </p:spPr>
        <p:txBody>
          <a:bodyPr/>
          <a:lstStyle/>
          <a:p>
            <a:r>
              <a:rPr lang="en-US" sz="3600"/>
              <a:t>Stateless packet filtering</a:t>
            </a:r>
          </a:p>
        </p:txBody>
      </p:sp>
      <p:sp>
        <p:nvSpPr>
          <p:cNvPr id="134147" name="Rectangle 3"/>
          <p:cNvSpPr>
            <a:spLocks noGrp="1" noChangeArrowheads="1"/>
          </p:cNvSpPr>
          <p:nvPr>
            <p:ph type="body" sz="half" idx="1"/>
            <p:custDataLst>
              <p:tags r:id="rId3"/>
            </p:custDataLst>
          </p:nvPr>
        </p:nvSpPr>
        <p:spPr>
          <a:xfrm>
            <a:off x="304800" y="3581400"/>
            <a:ext cx="8001000" cy="2879725"/>
          </a:xfrm>
        </p:spPr>
        <p:txBody>
          <a:bodyPr>
            <a:noAutofit/>
          </a:bodyPr>
          <a:lstStyle/>
          <a:p>
            <a:pPr algn="just">
              <a:spcBef>
                <a:spcPts val="0"/>
              </a:spcBef>
            </a:pPr>
            <a:r>
              <a:rPr lang="en-US" dirty="0" smtClean="0"/>
              <a:t>Internal network connected to internet via</a:t>
            </a:r>
            <a:r>
              <a:rPr lang="en-US" dirty="0" smtClean="0">
                <a:solidFill>
                  <a:srgbClr val="FF0000"/>
                </a:solidFill>
              </a:rPr>
              <a:t> router firewall</a:t>
            </a:r>
          </a:p>
          <a:p>
            <a:pPr algn="just">
              <a:spcBef>
                <a:spcPts val="0"/>
              </a:spcBef>
            </a:pPr>
            <a:r>
              <a:rPr lang="en-US" dirty="0" smtClean="0"/>
              <a:t>Router </a:t>
            </a:r>
            <a:r>
              <a:rPr lang="en-US" dirty="0" smtClean="0">
                <a:solidFill>
                  <a:srgbClr val="FF0000"/>
                </a:solidFill>
              </a:rPr>
              <a:t>filters packet-by-packet, </a:t>
            </a:r>
            <a:r>
              <a:rPr lang="en-US" dirty="0" smtClean="0"/>
              <a:t>decision to forward/drop packet based on:</a:t>
            </a:r>
          </a:p>
          <a:p>
            <a:pPr lvl="1" algn="just">
              <a:spcBef>
                <a:spcPts val="0"/>
              </a:spcBef>
            </a:pPr>
            <a:r>
              <a:rPr lang="en-US" dirty="0" smtClean="0"/>
              <a:t>Source IP address, destination IP address</a:t>
            </a:r>
          </a:p>
          <a:p>
            <a:pPr lvl="1" algn="just">
              <a:spcBef>
                <a:spcPts val="0"/>
              </a:spcBef>
            </a:pPr>
            <a:r>
              <a:rPr lang="en-US" dirty="0" smtClean="0"/>
              <a:t>TCP/UDP source and destination port numbers</a:t>
            </a:r>
          </a:p>
          <a:p>
            <a:pPr lvl="1" algn="just">
              <a:spcBef>
                <a:spcPts val="0"/>
              </a:spcBef>
            </a:pPr>
            <a:r>
              <a:rPr lang="en-US" dirty="0" smtClean="0"/>
              <a:t>ICMP message type</a:t>
            </a:r>
          </a:p>
          <a:p>
            <a:pPr lvl="1" algn="just">
              <a:spcBef>
                <a:spcPts val="0"/>
              </a:spcBef>
            </a:pPr>
            <a:r>
              <a:rPr lang="en-US" dirty="0" smtClean="0"/>
              <a:t>TCP SYN and ACK bits</a:t>
            </a:r>
            <a:endParaRPr lang="en-US" dirty="0"/>
          </a:p>
        </p:txBody>
      </p:sp>
      <p:grpSp>
        <p:nvGrpSpPr>
          <p:cNvPr id="2" name="Group 348"/>
          <p:cNvGrpSpPr>
            <a:grpSpLocks/>
          </p:cNvGrpSpPr>
          <p:nvPr>
            <p:custDataLst>
              <p:tags r:id="rId4"/>
            </p:custDataLst>
          </p:nvPr>
        </p:nvGrpSpPr>
        <p:grpSpPr bwMode="auto">
          <a:xfrm>
            <a:off x="1620838" y="1676400"/>
            <a:ext cx="5087937" cy="1747838"/>
            <a:chOff x="1021" y="956"/>
            <a:chExt cx="2771" cy="977"/>
          </a:xfrm>
        </p:grpSpPr>
        <p:sp>
          <p:nvSpPr>
            <p:cNvPr id="134153" name="Freeform 9"/>
            <p:cNvSpPr>
              <a:spLocks/>
            </p:cNvSpPr>
            <p:nvPr>
              <p:custDataLst>
                <p:tags r:id="rId13"/>
              </p:custDataLst>
            </p:nvPr>
          </p:nvSpPr>
          <p:spPr bwMode="auto">
            <a:xfrm>
              <a:off x="1021" y="956"/>
              <a:ext cx="1672" cy="977"/>
            </a:xfrm>
            <a:custGeom>
              <a:avLst/>
              <a:gdLst>
                <a:gd name="T0" fmla="*/ 77 w 1672"/>
                <a:gd name="T1" fmla="*/ 3 h 977"/>
                <a:gd name="T2" fmla="*/ 127 w 1672"/>
                <a:gd name="T3" fmla="*/ 1 h 977"/>
                <a:gd name="T4" fmla="*/ 187 w 1672"/>
                <a:gd name="T5" fmla="*/ 17 h 977"/>
                <a:gd name="T6" fmla="*/ 281 w 1672"/>
                <a:gd name="T7" fmla="*/ 54 h 977"/>
                <a:gd name="T8" fmla="*/ 380 w 1672"/>
                <a:gd name="T9" fmla="*/ 90 h 977"/>
                <a:gd name="T10" fmla="*/ 451 w 1672"/>
                <a:gd name="T11" fmla="*/ 104 h 977"/>
                <a:gd name="T12" fmla="*/ 518 w 1672"/>
                <a:gd name="T13" fmla="*/ 104 h 977"/>
                <a:gd name="T14" fmla="*/ 641 w 1672"/>
                <a:gd name="T15" fmla="*/ 90 h 977"/>
                <a:gd name="T16" fmla="*/ 774 w 1672"/>
                <a:gd name="T17" fmla="*/ 76 h 977"/>
                <a:gd name="T18" fmla="*/ 853 w 1672"/>
                <a:gd name="T19" fmla="*/ 76 h 977"/>
                <a:gd name="T20" fmla="*/ 942 w 1672"/>
                <a:gd name="T21" fmla="*/ 88 h 977"/>
                <a:gd name="T22" fmla="*/ 1046 w 1672"/>
                <a:gd name="T23" fmla="*/ 106 h 977"/>
                <a:gd name="T24" fmla="*/ 1190 w 1672"/>
                <a:gd name="T25" fmla="*/ 134 h 977"/>
                <a:gd name="T26" fmla="*/ 1361 w 1672"/>
                <a:gd name="T27" fmla="*/ 180 h 977"/>
                <a:gd name="T28" fmla="*/ 1471 w 1672"/>
                <a:gd name="T29" fmla="*/ 220 h 977"/>
                <a:gd name="T30" fmla="*/ 1543 w 1672"/>
                <a:gd name="T31" fmla="*/ 258 h 977"/>
                <a:gd name="T32" fmla="*/ 1579 w 1672"/>
                <a:gd name="T33" fmla="*/ 284 h 977"/>
                <a:gd name="T34" fmla="*/ 1616 w 1672"/>
                <a:gd name="T35" fmla="*/ 326 h 977"/>
                <a:gd name="T36" fmla="*/ 1651 w 1672"/>
                <a:gd name="T37" fmla="*/ 403 h 977"/>
                <a:gd name="T38" fmla="*/ 1669 w 1672"/>
                <a:gd name="T39" fmla="*/ 493 h 977"/>
                <a:gd name="T40" fmla="*/ 1671 w 1672"/>
                <a:gd name="T41" fmla="*/ 588 h 977"/>
                <a:gd name="T42" fmla="*/ 1660 w 1672"/>
                <a:gd name="T43" fmla="*/ 680 h 977"/>
                <a:gd name="T44" fmla="*/ 1637 w 1672"/>
                <a:gd name="T45" fmla="*/ 762 h 977"/>
                <a:gd name="T46" fmla="*/ 1607 w 1672"/>
                <a:gd name="T47" fmla="*/ 825 h 977"/>
                <a:gd name="T48" fmla="*/ 1564 w 1672"/>
                <a:gd name="T49" fmla="*/ 867 h 977"/>
                <a:gd name="T50" fmla="*/ 1506 w 1672"/>
                <a:gd name="T51" fmla="*/ 895 h 977"/>
                <a:gd name="T52" fmla="*/ 1436 w 1672"/>
                <a:gd name="T53" fmla="*/ 912 h 977"/>
                <a:gd name="T54" fmla="*/ 1293 w 1672"/>
                <a:gd name="T55" fmla="*/ 930 h 977"/>
                <a:gd name="T56" fmla="*/ 1146 w 1672"/>
                <a:gd name="T57" fmla="*/ 946 h 977"/>
                <a:gd name="T58" fmla="*/ 1059 w 1672"/>
                <a:gd name="T59" fmla="*/ 956 h 977"/>
                <a:gd name="T60" fmla="*/ 907 w 1672"/>
                <a:gd name="T61" fmla="*/ 969 h 977"/>
                <a:gd name="T62" fmla="*/ 754 w 1672"/>
                <a:gd name="T63" fmla="*/ 974 h 977"/>
                <a:gd name="T64" fmla="*/ 668 w 1672"/>
                <a:gd name="T65" fmla="*/ 977 h 977"/>
                <a:gd name="T66" fmla="*/ 593 w 1672"/>
                <a:gd name="T67" fmla="*/ 977 h 977"/>
                <a:gd name="T68" fmla="*/ 532 w 1672"/>
                <a:gd name="T69" fmla="*/ 974 h 977"/>
                <a:gd name="T70" fmla="*/ 483 w 1672"/>
                <a:gd name="T71" fmla="*/ 971 h 977"/>
                <a:gd name="T72" fmla="*/ 417 w 1672"/>
                <a:gd name="T73" fmla="*/ 960 h 977"/>
                <a:gd name="T74" fmla="*/ 326 w 1672"/>
                <a:gd name="T75" fmla="*/ 937 h 977"/>
                <a:gd name="T76" fmla="*/ 236 w 1672"/>
                <a:gd name="T77" fmla="*/ 914 h 977"/>
                <a:gd name="T78" fmla="*/ 142 w 1672"/>
                <a:gd name="T79" fmla="*/ 886 h 977"/>
                <a:gd name="T80" fmla="*/ 78 w 1672"/>
                <a:gd name="T81" fmla="*/ 852 h 977"/>
                <a:gd name="T82" fmla="*/ 47 w 1672"/>
                <a:gd name="T83" fmla="*/ 822 h 977"/>
                <a:gd name="T84" fmla="*/ 26 w 1672"/>
                <a:gd name="T85" fmla="*/ 786 h 977"/>
                <a:gd name="T86" fmla="*/ 7 w 1672"/>
                <a:gd name="T87" fmla="*/ 716 h 977"/>
                <a:gd name="T88" fmla="*/ 0 w 1672"/>
                <a:gd name="T89" fmla="*/ 611 h 977"/>
                <a:gd name="T90" fmla="*/ 2 w 1672"/>
                <a:gd name="T91" fmla="*/ 491 h 977"/>
                <a:gd name="T92" fmla="*/ 1 w 1672"/>
                <a:gd name="T93" fmla="*/ 418 h 977"/>
                <a:gd name="T94" fmla="*/ 0 w 1672"/>
                <a:gd name="T95" fmla="*/ 333 h 977"/>
                <a:gd name="T96" fmla="*/ 2 w 1672"/>
                <a:gd name="T97" fmla="*/ 189 h 977"/>
                <a:gd name="T98" fmla="*/ 12 w 1672"/>
                <a:gd name="T99" fmla="*/ 110 h 977"/>
                <a:gd name="T100" fmla="*/ 29 w 1672"/>
                <a:gd name="T101" fmla="*/ 48 h 977"/>
                <a:gd name="T102" fmla="*/ 47 w 1672"/>
                <a:gd name="T103" fmla="*/ 22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55" name="Rectangle 11"/>
            <p:cNvSpPr>
              <a:spLocks noChangeArrowheads="1"/>
            </p:cNvSpPr>
            <p:nvPr>
              <p:custDataLst>
                <p:tags r:id="rId14"/>
              </p:custDataLst>
            </p:nvPr>
          </p:nvSpPr>
          <p:spPr bwMode="auto">
            <a:xfrm>
              <a:off x="1868" y="1600"/>
              <a:ext cx="52"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156" name="Rectangle 12"/>
            <p:cNvSpPr>
              <a:spLocks noChangeArrowheads="1"/>
            </p:cNvSpPr>
            <p:nvPr>
              <p:custDataLst>
                <p:tags r:id="rId15"/>
              </p:custDataLst>
            </p:nvPr>
          </p:nvSpPr>
          <p:spPr bwMode="auto">
            <a:xfrm>
              <a:off x="1812" y="1667"/>
              <a:ext cx="71"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157" name="Rectangle 13"/>
            <p:cNvSpPr>
              <a:spLocks noChangeArrowheads="1"/>
            </p:cNvSpPr>
            <p:nvPr>
              <p:custDataLst>
                <p:tags r:id="rId16"/>
              </p:custDataLst>
            </p:nvPr>
          </p:nvSpPr>
          <p:spPr bwMode="auto">
            <a:xfrm>
              <a:off x="1812" y="1667"/>
              <a:ext cx="71" cy="236"/>
            </a:xfrm>
            <a:prstGeom prst="rect">
              <a:avLst/>
            </a:prstGeom>
            <a:noFill/>
            <a:ln w="1111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158" name="Freeform 14"/>
            <p:cNvSpPr>
              <a:spLocks/>
            </p:cNvSpPr>
            <p:nvPr>
              <p:custDataLst>
                <p:tags r:id="rId17"/>
              </p:custDataLst>
            </p:nvPr>
          </p:nvSpPr>
          <p:spPr bwMode="auto">
            <a:xfrm>
              <a:off x="1811" y="1597"/>
              <a:ext cx="112" cy="72"/>
            </a:xfrm>
            <a:custGeom>
              <a:avLst/>
              <a:gdLst>
                <a:gd name="T0" fmla="*/ 43 w 112"/>
                <a:gd name="T1" fmla="*/ 0 h 72"/>
                <a:gd name="T2" fmla="*/ 0 w 112"/>
                <a:gd name="T3" fmla="*/ 72 h 72"/>
                <a:gd name="T4" fmla="*/ 69 w 112"/>
                <a:gd name="T5" fmla="*/ 72 h 72"/>
                <a:gd name="T6" fmla="*/ 112 w 112"/>
                <a:gd name="T7" fmla="*/ 0 h 72"/>
                <a:gd name="T8" fmla="*/ 43 w 112"/>
                <a:gd name="T9" fmla="*/ 0 h 72"/>
              </a:gdLst>
              <a:ahLst/>
              <a:cxnLst>
                <a:cxn ang="0">
                  <a:pos x="T0" y="T1"/>
                </a:cxn>
                <a:cxn ang="0">
                  <a:pos x="T2" y="T3"/>
                </a:cxn>
                <a:cxn ang="0">
                  <a:pos x="T4" y="T5"/>
                </a:cxn>
                <a:cxn ang="0">
                  <a:pos x="T6" y="T7"/>
                </a:cxn>
                <a:cxn ang="0">
                  <a:pos x="T8" y="T9"/>
                </a:cxn>
              </a:cxnLst>
              <a:rect l="0" t="0" r="r" b="b"/>
              <a:pathLst>
                <a:path w="112" h="72">
                  <a:moveTo>
                    <a:pt x="43" y="0"/>
                  </a:moveTo>
                  <a:lnTo>
                    <a:pt x="0" y="72"/>
                  </a:lnTo>
                  <a:lnTo>
                    <a:pt x="69" y="72"/>
                  </a:lnTo>
                  <a:lnTo>
                    <a:pt x="112" y="0"/>
                  </a:lnTo>
                  <a:lnTo>
                    <a:pt x="43" y="0"/>
                  </a:lnTo>
                  <a:close/>
                </a:path>
              </a:pathLst>
            </a:custGeom>
            <a:solidFill>
              <a:srgbClr val="3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59" name="Freeform 15"/>
            <p:cNvSpPr>
              <a:spLocks/>
            </p:cNvSpPr>
            <p:nvPr>
              <p:custDataLst>
                <p:tags r:id="rId18"/>
              </p:custDataLst>
            </p:nvPr>
          </p:nvSpPr>
          <p:spPr bwMode="auto">
            <a:xfrm>
              <a:off x="1811" y="1597"/>
              <a:ext cx="112" cy="72"/>
            </a:xfrm>
            <a:custGeom>
              <a:avLst/>
              <a:gdLst>
                <a:gd name="T0" fmla="*/ 43 w 112"/>
                <a:gd name="T1" fmla="*/ 0 h 72"/>
                <a:gd name="T2" fmla="*/ 0 w 112"/>
                <a:gd name="T3" fmla="*/ 72 h 72"/>
                <a:gd name="T4" fmla="*/ 69 w 112"/>
                <a:gd name="T5" fmla="*/ 72 h 72"/>
                <a:gd name="T6" fmla="*/ 112 w 112"/>
                <a:gd name="T7" fmla="*/ 0 h 72"/>
                <a:gd name="T8" fmla="*/ 43 w 112"/>
                <a:gd name="T9" fmla="*/ 0 h 72"/>
              </a:gdLst>
              <a:ahLst/>
              <a:cxnLst>
                <a:cxn ang="0">
                  <a:pos x="T0" y="T1"/>
                </a:cxn>
                <a:cxn ang="0">
                  <a:pos x="T2" y="T3"/>
                </a:cxn>
                <a:cxn ang="0">
                  <a:pos x="T4" y="T5"/>
                </a:cxn>
                <a:cxn ang="0">
                  <a:pos x="T6" y="T7"/>
                </a:cxn>
                <a:cxn ang="0">
                  <a:pos x="T8" y="T9"/>
                </a:cxn>
              </a:cxnLst>
              <a:rect l="0" t="0" r="r" b="b"/>
              <a:pathLst>
                <a:path w="112" h="72">
                  <a:moveTo>
                    <a:pt x="43" y="0"/>
                  </a:moveTo>
                  <a:lnTo>
                    <a:pt x="0" y="72"/>
                  </a:lnTo>
                  <a:lnTo>
                    <a:pt x="69" y="72"/>
                  </a:lnTo>
                  <a:lnTo>
                    <a:pt x="112" y="0"/>
                  </a:lnTo>
                  <a:lnTo>
                    <a:pt x="43" y="0"/>
                  </a:lnTo>
                  <a:close/>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160" name="Line 16"/>
            <p:cNvSpPr>
              <a:spLocks noChangeShapeType="1"/>
            </p:cNvSpPr>
            <p:nvPr>
              <p:custDataLst>
                <p:tags r:id="rId19"/>
              </p:custDataLst>
            </p:nvPr>
          </p:nvSpPr>
          <p:spPr bwMode="auto">
            <a:xfrm>
              <a:off x="1923" y="1603"/>
              <a:ext cx="1" cy="23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162" name="Rectangle 18"/>
            <p:cNvSpPr>
              <a:spLocks noChangeArrowheads="1"/>
            </p:cNvSpPr>
            <p:nvPr>
              <p:custDataLst>
                <p:tags r:id="rId20"/>
              </p:custDataLst>
            </p:nvPr>
          </p:nvSpPr>
          <p:spPr bwMode="auto">
            <a:xfrm>
              <a:off x="1822" y="1698"/>
              <a:ext cx="46" cy="135"/>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163" name="Rectangle 19"/>
            <p:cNvSpPr>
              <a:spLocks noChangeArrowheads="1"/>
            </p:cNvSpPr>
            <p:nvPr>
              <p:custDataLst>
                <p:tags r:id="rId21"/>
              </p:custDataLst>
            </p:nvPr>
          </p:nvSpPr>
          <p:spPr bwMode="auto">
            <a:xfrm>
              <a:off x="1822" y="1698"/>
              <a:ext cx="46" cy="135"/>
            </a:xfrm>
            <a:prstGeom prst="rect">
              <a:avLst/>
            </a:prstGeom>
            <a:noFill/>
            <a:ln w="1111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164" name="Rectangle 20"/>
            <p:cNvSpPr>
              <a:spLocks noChangeArrowheads="1"/>
            </p:cNvSpPr>
            <p:nvPr>
              <p:custDataLst>
                <p:tags r:id="rId22"/>
              </p:custDataLst>
            </p:nvPr>
          </p:nvSpPr>
          <p:spPr bwMode="auto">
            <a:xfrm>
              <a:off x="1829" y="1739"/>
              <a:ext cx="35" cy="4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165" name="Freeform 21"/>
            <p:cNvSpPr>
              <a:spLocks/>
            </p:cNvSpPr>
            <p:nvPr>
              <p:custDataLst>
                <p:tags r:id="rId23"/>
              </p:custDataLst>
            </p:nvPr>
          </p:nvSpPr>
          <p:spPr bwMode="auto">
            <a:xfrm>
              <a:off x="1107" y="1601"/>
              <a:ext cx="249" cy="208"/>
            </a:xfrm>
            <a:custGeom>
              <a:avLst/>
              <a:gdLst>
                <a:gd name="T0" fmla="*/ 70 w 249"/>
                <a:gd name="T1" fmla="*/ 14 h 208"/>
                <a:gd name="T2" fmla="*/ 70 w 249"/>
                <a:gd name="T3" fmla="*/ 14 h 208"/>
                <a:gd name="T4" fmla="*/ 73 w 249"/>
                <a:gd name="T5" fmla="*/ 14 h 208"/>
                <a:gd name="T6" fmla="*/ 75 w 249"/>
                <a:gd name="T7" fmla="*/ 13 h 208"/>
                <a:gd name="T8" fmla="*/ 79 w 249"/>
                <a:gd name="T9" fmla="*/ 12 h 208"/>
                <a:gd name="T10" fmla="*/ 83 w 249"/>
                <a:gd name="T11" fmla="*/ 10 h 208"/>
                <a:gd name="T12" fmla="*/ 88 w 249"/>
                <a:gd name="T13" fmla="*/ 9 h 208"/>
                <a:gd name="T14" fmla="*/ 95 w 249"/>
                <a:gd name="T15" fmla="*/ 8 h 208"/>
                <a:gd name="T16" fmla="*/ 103 w 249"/>
                <a:gd name="T17" fmla="*/ 6 h 208"/>
                <a:gd name="T18" fmla="*/ 111 w 249"/>
                <a:gd name="T19" fmla="*/ 5 h 208"/>
                <a:gd name="T20" fmla="*/ 121 w 249"/>
                <a:gd name="T21" fmla="*/ 3 h 208"/>
                <a:gd name="T22" fmla="*/ 132 w 249"/>
                <a:gd name="T23" fmla="*/ 2 h 208"/>
                <a:gd name="T24" fmla="*/ 144 w 249"/>
                <a:gd name="T25" fmla="*/ 1 h 208"/>
                <a:gd name="T26" fmla="*/ 157 w 249"/>
                <a:gd name="T27" fmla="*/ 0 h 208"/>
                <a:gd name="T28" fmla="*/ 170 w 249"/>
                <a:gd name="T29" fmla="*/ 0 h 208"/>
                <a:gd name="T30" fmla="*/ 185 w 249"/>
                <a:gd name="T31" fmla="*/ 0 h 208"/>
                <a:gd name="T32" fmla="*/ 201 w 249"/>
                <a:gd name="T33" fmla="*/ 0 h 208"/>
                <a:gd name="T34" fmla="*/ 208 w 249"/>
                <a:gd name="T35" fmla="*/ 28 h 208"/>
                <a:gd name="T36" fmla="*/ 210 w 249"/>
                <a:gd name="T37" fmla="*/ 29 h 208"/>
                <a:gd name="T38" fmla="*/ 216 w 249"/>
                <a:gd name="T39" fmla="*/ 33 h 208"/>
                <a:gd name="T40" fmla="*/ 222 w 249"/>
                <a:gd name="T41" fmla="*/ 40 h 208"/>
                <a:gd name="T42" fmla="*/ 226 w 249"/>
                <a:gd name="T43" fmla="*/ 50 h 208"/>
                <a:gd name="T44" fmla="*/ 240 w 249"/>
                <a:gd name="T45" fmla="*/ 116 h 208"/>
                <a:gd name="T46" fmla="*/ 247 w 249"/>
                <a:gd name="T47" fmla="*/ 144 h 208"/>
                <a:gd name="T48" fmla="*/ 247 w 249"/>
                <a:gd name="T49" fmla="*/ 146 h 208"/>
                <a:gd name="T50" fmla="*/ 248 w 249"/>
                <a:gd name="T51" fmla="*/ 151 h 208"/>
                <a:gd name="T52" fmla="*/ 248 w 249"/>
                <a:gd name="T53" fmla="*/ 159 h 208"/>
                <a:gd name="T54" fmla="*/ 244 w 249"/>
                <a:gd name="T55" fmla="*/ 169 h 208"/>
                <a:gd name="T56" fmla="*/ 0 w 249"/>
                <a:gd name="T57" fmla="*/ 162 h 208"/>
                <a:gd name="T58" fmla="*/ 25 w 249"/>
                <a:gd name="T59" fmla="*/ 149 h 208"/>
                <a:gd name="T60" fmla="*/ 25 w 249"/>
                <a:gd name="T61" fmla="*/ 28 h 208"/>
                <a:gd name="T62" fmla="*/ 26 w 249"/>
                <a:gd name="T63" fmla="*/ 27 h 208"/>
                <a:gd name="T64" fmla="*/ 28 w 249"/>
                <a:gd name="T65" fmla="*/ 26 h 208"/>
                <a:gd name="T66" fmla="*/ 32 w 249"/>
                <a:gd name="T67" fmla="*/ 24 h 208"/>
                <a:gd name="T68" fmla="*/ 37 w 249"/>
                <a:gd name="T69" fmla="*/ 22 h 208"/>
                <a:gd name="T70" fmla="*/ 42 w 249"/>
                <a:gd name="T71" fmla="*/ 22 h 208"/>
                <a:gd name="T72" fmla="*/ 49 w 249"/>
                <a:gd name="T73" fmla="*/ 22 h 208"/>
                <a:gd name="T74" fmla="*/ 58 w 249"/>
                <a:gd name="T75" fmla="*/ 23 h 208"/>
                <a:gd name="T76" fmla="*/ 68 w 249"/>
                <a:gd name="T77" fmla="*/ 2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8">
                  <a:moveTo>
                    <a:pt x="68" y="27"/>
                  </a:moveTo>
                  <a:lnTo>
                    <a:pt x="70" y="14"/>
                  </a:lnTo>
                  <a:lnTo>
                    <a:pt x="70" y="14"/>
                  </a:lnTo>
                  <a:lnTo>
                    <a:pt x="70" y="14"/>
                  </a:lnTo>
                  <a:lnTo>
                    <a:pt x="72" y="14"/>
                  </a:lnTo>
                  <a:lnTo>
                    <a:pt x="73" y="14"/>
                  </a:lnTo>
                  <a:lnTo>
                    <a:pt x="74" y="13"/>
                  </a:lnTo>
                  <a:lnTo>
                    <a:pt x="75" y="13"/>
                  </a:lnTo>
                  <a:lnTo>
                    <a:pt x="76" y="13"/>
                  </a:lnTo>
                  <a:lnTo>
                    <a:pt x="79" y="12"/>
                  </a:lnTo>
                  <a:lnTo>
                    <a:pt x="81" y="12"/>
                  </a:lnTo>
                  <a:lnTo>
                    <a:pt x="83" y="10"/>
                  </a:lnTo>
                  <a:lnTo>
                    <a:pt x="86" y="9"/>
                  </a:lnTo>
                  <a:lnTo>
                    <a:pt x="88" y="9"/>
                  </a:lnTo>
                  <a:lnTo>
                    <a:pt x="91" y="8"/>
                  </a:lnTo>
                  <a:lnTo>
                    <a:pt x="95" y="8"/>
                  </a:lnTo>
                  <a:lnTo>
                    <a:pt x="98" y="7"/>
                  </a:lnTo>
                  <a:lnTo>
                    <a:pt x="103" y="6"/>
                  </a:lnTo>
                  <a:lnTo>
                    <a:pt x="107" y="6"/>
                  </a:lnTo>
                  <a:lnTo>
                    <a:pt x="111" y="5"/>
                  </a:lnTo>
                  <a:lnTo>
                    <a:pt x="116" y="5"/>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5"/>
                  </a:lnTo>
                  <a:lnTo>
                    <a:pt x="208" y="28"/>
                  </a:lnTo>
                  <a:lnTo>
                    <a:pt x="208" y="28"/>
                  </a:lnTo>
                  <a:lnTo>
                    <a:pt x="210" y="29"/>
                  </a:lnTo>
                  <a:lnTo>
                    <a:pt x="213" y="31"/>
                  </a:lnTo>
                  <a:lnTo>
                    <a:pt x="216" y="33"/>
                  </a:lnTo>
                  <a:lnTo>
                    <a:pt x="220" y="36"/>
                  </a:lnTo>
                  <a:lnTo>
                    <a:pt x="222" y="40"/>
                  </a:lnTo>
                  <a:lnTo>
                    <a:pt x="224" y="44"/>
                  </a:lnTo>
                  <a:lnTo>
                    <a:pt x="226" y="50"/>
                  </a:lnTo>
                  <a:lnTo>
                    <a:pt x="245" y="68"/>
                  </a:lnTo>
                  <a:lnTo>
                    <a:pt x="240" y="116"/>
                  </a:lnTo>
                  <a:lnTo>
                    <a:pt x="208" y="132"/>
                  </a:lnTo>
                  <a:lnTo>
                    <a:pt x="247" y="144"/>
                  </a:lnTo>
                  <a:lnTo>
                    <a:pt x="247" y="144"/>
                  </a:lnTo>
                  <a:lnTo>
                    <a:pt x="247" y="146"/>
                  </a:lnTo>
                  <a:lnTo>
                    <a:pt x="248" y="148"/>
                  </a:lnTo>
                  <a:lnTo>
                    <a:pt x="248" y="151"/>
                  </a:lnTo>
                  <a:lnTo>
                    <a:pt x="249" y="154"/>
                  </a:lnTo>
                  <a:lnTo>
                    <a:pt x="248" y="159"/>
                  </a:lnTo>
                  <a:lnTo>
                    <a:pt x="247" y="163"/>
                  </a:lnTo>
                  <a:lnTo>
                    <a:pt x="244" y="169"/>
                  </a:lnTo>
                  <a:lnTo>
                    <a:pt x="144" y="208"/>
                  </a:lnTo>
                  <a:lnTo>
                    <a:pt x="0" y="162"/>
                  </a:lnTo>
                  <a:lnTo>
                    <a:pt x="3" y="158"/>
                  </a:lnTo>
                  <a:lnTo>
                    <a:pt x="25" y="149"/>
                  </a:lnTo>
                  <a:lnTo>
                    <a:pt x="25" y="28"/>
                  </a:lnTo>
                  <a:lnTo>
                    <a:pt x="25" y="28"/>
                  </a:lnTo>
                  <a:lnTo>
                    <a:pt x="25" y="28"/>
                  </a:lnTo>
                  <a:lnTo>
                    <a:pt x="26" y="27"/>
                  </a:lnTo>
                  <a:lnTo>
                    <a:pt x="27" y="27"/>
                  </a:lnTo>
                  <a:lnTo>
                    <a:pt x="28" y="26"/>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66" name="Freeform 22"/>
            <p:cNvSpPr>
              <a:spLocks/>
            </p:cNvSpPr>
            <p:nvPr>
              <p:custDataLst>
                <p:tags r:id="rId24"/>
              </p:custDataLst>
            </p:nvPr>
          </p:nvSpPr>
          <p:spPr bwMode="auto">
            <a:xfrm>
              <a:off x="1194" y="1616"/>
              <a:ext cx="79" cy="91"/>
            </a:xfrm>
            <a:custGeom>
              <a:avLst/>
              <a:gdLst>
                <a:gd name="T0" fmla="*/ 78 w 79"/>
                <a:gd name="T1" fmla="*/ 4 h 91"/>
                <a:gd name="T2" fmla="*/ 78 w 79"/>
                <a:gd name="T3" fmla="*/ 4 h 91"/>
                <a:gd name="T4" fmla="*/ 77 w 79"/>
                <a:gd name="T5" fmla="*/ 4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0 h 91"/>
                <a:gd name="T22" fmla="*/ 38 w 79"/>
                <a:gd name="T23" fmla="*/ 1 h 91"/>
                <a:gd name="T24" fmla="*/ 31 w 79"/>
                <a:gd name="T25" fmla="*/ 2 h 91"/>
                <a:gd name="T26" fmla="*/ 25 w 79"/>
                <a:gd name="T27" fmla="*/ 4 h 91"/>
                <a:gd name="T28" fmla="*/ 18 w 79"/>
                <a:gd name="T29" fmla="*/ 6 h 91"/>
                <a:gd name="T30" fmla="*/ 11 w 79"/>
                <a:gd name="T31" fmla="*/ 8 h 91"/>
                <a:gd name="T32" fmla="*/ 4 w 79"/>
                <a:gd name="T33" fmla="*/ 11 h 91"/>
                <a:gd name="T34" fmla="*/ 4 w 79"/>
                <a:gd name="T35" fmla="*/ 13 h 91"/>
                <a:gd name="T36" fmla="*/ 3 w 79"/>
                <a:gd name="T37" fmla="*/ 18 h 91"/>
                <a:gd name="T38" fmla="*/ 1 w 79"/>
                <a:gd name="T39" fmla="*/ 26 h 91"/>
                <a:gd name="T40" fmla="*/ 0 w 79"/>
                <a:gd name="T41" fmla="*/ 35 h 91"/>
                <a:gd name="T42" fmla="*/ 0 w 79"/>
                <a:gd name="T43" fmla="*/ 47 h 91"/>
                <a:gd name="T44" fmla="*/ 0 w 79"/>
                <a:gd name="T45" fmla="*/ 60 h 91"/>
                <a:gd name="T46" fmla="*/ 2 w 79"/>
                <a:gd name="T47" fmla="*/ 74 h 91"/>
                <a:gd name="T48" fmla="*/ 6 w 79"/>
                <a:gd name="T49" fmla="*/ 89 h 91"/>
                <a:gd name="T50" fmla="*/ 7 w 79"/>
                <a:gd name="T51" fmla="*/ 89 h 91"/>
                <a:gd name="T52" fmla="*/ 8 w 79"/>
                <a:gd name="T53" fmla="*/ 89 h 91"/>
                <a:gd name="T54" fmla="*/ 9 w 79"/>
                <a:gd name="T55" fmla="*/ 88 h 91"/>
                <a:gd name="T56" fmla="*/ 11 w 79"/>
                <a:gd name="T57" fmla="*/ 88 h 91"/>
                <a:gd name="T58" fmla="*/ 15 w 79"/>
                <a:gd name="T59" fmla="*/ 88 h 91"/>
                <a:gd name="T60" fmla="*/ 18 w 79"/>
                <a:gd name="T61" fmla="*/ 88 h 91"/>
                <a:gd name="T62" fmla="*/ 22 w 79"/>
                <a:gd name="T63" fmla="*/ 88 h 91"/>
                <a:gd name="T64" fmla="*/ 27 w 79"/>
                <a:gd name="T65" fmla="*/ 88 h 91"/>
                <a:gd name="T66" fmla="*/ 32 w 79"/>
                <a:gd name="T67" fmla="*/ 87 h 91"/>
                <a:gd name="T68" fmla="*/ 38 w 79"/>
                <a:gd name="T69" fmla="*/ 88 h 91"/>
                <a:gd name="T70" fmla="*/ 44 w 79"/>
                <a:gd name="T71" fmla="*/ 88 h 91"/>
                <a:gd name="T72" fmla="*/ 50 w 79"/>
                <a:gd name="T73" fmla="*/ 88 h 91"/>
                <a:gd name="T74" fmla="*/ 57 w 79"/>
                <a:gd name="T75" fmla="*/ 88 h 91"/>
                <a:gd name="T76" fmla="*/ 64 w 79"/>
                <a:gd name="T77" fmla="*/ 89 h 91"/>
                <a:gd name="T78" fmla="*/ 71 w 79"/>
                <a:gd name="T79" fmla="*/ 90 h 91"/>
                <a:gd name="T80" fmla="*/ 79 w 79"/>
                <a:gd name="T81" fmla="*/ 91 h 91"/>
                <a:gd name="T82" fmla="*/ 79 w 79"/>
                <a:gd name="T83" fmla="*/ 88 h 91"/>
                <a:gd name="T84" fmla="*/ 78 w 79"/>
                <a:gd name="T85" fmla="*/ 81 h 91"/>
                <a:gd name="T86" fmla="*/ 77 w 79"/>
                <a:gd name="T87" fmla="*/ 70 h 91"/>
                <a:gd name="T88" fmla="*/ 76 w 79"/>
                <a:gd name="T89" fmla="*/ 57 h 91"/>
                <a:gd name="T90" fmla="*/ 76 w 79"/>
                <a:gd name="T91" fmla="*/ 43 h 91"/>
                <a:gd name="T92" fmla="*/ 76 w 79"/>
                <a:gd name="T93" fmla="*/ 28 h 91"/>
                <a:gd name="T94" fmla="*/ 77 w 79"/>
                <a:gd name="T95" fmla="*/ 15 h 91"/>
                <a:gd name="T96" fmla="*/ 78 w 79"/>
                <a:gd name="T97"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4"/>
                  </a:moveTo>
                  <a:lnTo>
                    <a:pt x="78" y="4"/>
                  </a:lnTo>
                  <a:lnTo>
                    <a:pt x="77" y="4"/>
                  </a:lnTo>
                  <a:lnTo>
                    <a:pt x="74" y="2"/>
                  </a:lnTo>
                  <a:lnTo>
                    <a:pt x="72" y="2"/>
                  </a:lnTo>
                  <a:lnTo>
                    <a:pt x="69" y="1"/>
                  </a:lnTo>
                  <a:lnTo>
                    <a:pt x="65" y="1"/>
                  </a:lnTo>
                  <a:lnTo>
                    <a:pt x="60" y="1"/>
                  </a:lnTo>
                  <a:lnTo>
                    <a:pt x="56" y="0"/>
                  </a:lnTo>
                  <a:lnTo>
                    <a:pt x="50" y="0"/>
                  </a:lnTo>
                  <a:lnTo>
                    <a:pt x="44" y="0"/>
                  </a:lnTo>
                  <a:lnTo>
                    <a:pt x="38" y="1"/>
                  </a:lnTo>
                  <a:lnTo>
                    <a:pt x="31" y="2"/>
                  </a:lnTo>
                  <a:lnTo>
                    <a:pt x="25" y="4"/>
                  </a:lnTo>
                  <a:lnTo>
                    <a:pt x="18" y="6"/>
                  </a:lnTo>
                  <a:lnTo>
                    <a:pt x="11" y="8"/>
                  </a:lnTo>
                  <a:lnTo>
                    <a:pt x="4" y="11"/>
                  </a:lnTo>
                  <a:lnTo>
                    <a:pt x="4" y="13"/>
                  </a:lnTo>
                  <a:lnTo>
                    <a:pt x="3" y="18"/>
                  </a:lnTo>
                  <a:lnTo>
                    <a:pt x="1" y="26"/>
                  </a:lnTo>
                  <a:lnTo>
                    <a:pt x="0" y="35"/>
                  </a:lnTo>
                  <a:lnTo>
                    <a:pt x="0" y="47"/>
                  </a:lnTo>
                  <a:lnTo>
                    <a:pt x="0" y="60"/>
                  </a:lnTo>
                  <a:lnTo>
                    <a:pt x="2" y="74"/>
                  </a:lnTo>
                  <a:lnTo>
                    <a:pt x="6" y="89"/>
                  </a:lnTo>
                  <a:lnTo>
                    <a:pt x="7" y="89"/>
                  </a:lnTo>
                  <a:lnTo>
                    <a:pt x="8" y="89"/>
                  </a:lnTo>
                  <a:lnTo>
                    <a:pt x="9" y="88"/>
                  </a:lnTo>
                  <a:lnTo>
                    <a:pt x="11" y="88"/>
                  </a:lnTo>
                  <a:lnTo>
                    <a:pt x="15" y="88"/>
                  </a:lnTo>
                  <a:lnTo>
                    <a:pt x="18" y="88"/>
                  </a:lnTo>
                  <a:lnTo>
                    <a:pt x="22" y="88"/>
                  </a:lnTo>
                  <a:lnTo>
                    <a:pt x="27" y="88"/>
                  </a:lnTo>
                  <a:lnTo>
                    <a:pt x="32" y="87"/>
                  </a:lnTo>
                  <a:lnTo>
                    <a:pt x="38" y="88"/>
                  </a:lnTo>
                  <a:lnTo>
                    <a:pt x="44" y="88"/>
                  </a:lnTo>
                  <a:lnTo>
                    <a:pt x="50" y="88"/>
                  </a:lnTo>
                  <a:lnTo>
                    <a:pt x="57" y="88"/>
                  </a:lnTo>
                  <a:lnTo>
                    <a:pt x="64" y="89"/>
                  </a:lnTo>
                  <a:lnTo>
                    <a:pt x="71" y="90"/>
                  </a:lnTo>
                  <a:lnTo>
                    <a:pt x="79" y="91"/>
                  </a:lnTo>
                  <a:lnTo>
                    <a:pt x="79" y="88"/>
                  </a:lnTo>
                  <a:lnTo>
                    <a:pt x="78" y="81"/>
                  </a:lnTo>
                  <a:lnTo>
                    <a:pt x="77" y="70"/>
                  </a:lnTo>
                  <a:lnTo>
                    <a:pt x="76" y="57"/>
                  </a:lnTo>
                  <a:lnTo>
                    <a:pt x="76" y="43"/>
                  </a:lnTo>
                  <a:lnTo>
                    <a:pt x="76" y="28"/>
                  </a:lnTo>
                  <a:lnTo>
                    <a:pt x="77" y="15"/>
                  </a:lnTo>
                  <a:lnTo>
                    <a:pt x="78" y="4"/>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67" name="Freeform 23"/>
            <p:cNvSpPr>
              <a:spLocks/>
            </p:cNvSpPr>
            <p:nvPr>
              <p:custDataLst>
                <p:tags r:id="rId25"/>
              </p:custDataLst>
            </p:nvPr>
          </p:nvSpPr>
          <p:spPr bwMode="auto">
            <a:xfrm>
              <a:off x="1202" y="1641"/>
              <a:ext cx="132" cy="90"/>
            </a:xfrm>
            <a:custGeom>
              <a:avLst/>
              <a:gdLst>
                <a:gd name="T0" fmla="*/ 1 w 132"/>
                <a:gd name="T1" fmla="*/ 67 h 90"/>
                <a:gd name="T2" fmla="*/ 0 w 132"/>
                <a:gd name="T3" fmla="*/ 79 h 90"/>
                <a:gd name="T4" fmla="*/ 86 w 132"/>
                <a:gd name="T5" fmla="*/ 90 h 90"/>
                <a:gd name="T6" fmla="*/ 86 w 132"/>
                <a:gd name="T7" fmla="*/ 90 h 90"/>
                <a:gd name="T8" fmla="*/ 89 w 132"/>
                <a:gd name="T9" fmla="*/ 88 h 90"/>
                <a:gd name="T10" fmla="*/ 91 w 132"/>
                <a:gd name="T11" fmla="*/ 87 h 90"/>
                <a:gd name="T12" fmla="*/ 94 w 132"/>
                <a:gd name="T13" fmla="*/ 85 h 90"/>
                <a:gd name="T14" fmla="*/ 98 w 132"/>
                <a:gd name="T15" fmla="*/ 83 h 90"/>
                <a:gd name="T16" fmla="*/ 103 w 132"/>
                <a:gd name="T17" fmla="*/ 79 h 90"/>
                <a:gd name="T18" fmla="*/ 107 w 132"/>
                <a:gd name="T19" fmla="*/ 76 h 90"/>
                <a:gd name="T20" fmla="*/ 112 w 132"/>
                <a:gd name="T21" fmla="*/ 71 h 90"/>
                <a:gd name="T22" fmla="*/ 117 w 132"/>
                <a:gd name="T23" fmla="*/ 66 h 90"/>
                <a:gd name="T24" fmla="*/ 121 w 132"/>
                <a:gd name="T25" fmla="*/ 60 h 90"/>
                <a:gd name="T26" fmla="*/ 125 w 132"/>
                <a:gd name="T27" fmla="*/ 55 h 90"/>
                <a:gd name="T28" fmla="*/ 128 w 132"/>
                <a:gd name="T29" fmla="*/ 47 h 90"/>
                <a:gd name="T30" fmla="*/ 131 w 132"/>
                <a:gd name="T31" fmla="*/ 39 h 90"/>
                <a:gd name="T32" fmla="*/ 132 w 132"/>
                <a:gd name="T33" fmla="*/ 31 h 90"/>
                <a:gd name="T34" fmla="*/ 132 w 132"/>
                <a:gd name="T35" fmla="*/ 23 h 90"/>
                <a:gd name="T36" fmla="*/ 129 w 132"/>
                <a:gd name="T37" fmla="*/ 14 h 90"/>
                <a:gd name="T38" fmla="*/ 129 w 132"/>
                <a:gd name="T39" fmla="*/ 12 h 90"/>
                <a:gd name="T40" fmla="*/ 128 w 132"/>
                <a:gd name="T41" fmla="*/ 11 h 90"/>
                <a:gd name="T42" fmla="*/ 127 w 132"/>
                <a:gd name="T43" fmla="*/ 9 h 90"/>
                <a:gd name="T44" fmla="*/ 126 w 132"/>
                <a:gd name="T45" fmla="*/ 7 h 90"/>
                <a:gd name="T46" fmla="*/ 124 w 132"/>
                <a:gd name="T47" fmla="*/ 4 h 90"/>
                <a:gd name="T48" fmla="*/ 120 w 132"/>
                <a:gd name="T49" fmla="*/ 2 h 90"/>
                <a:gd name="T50" fmla="*/ 117 w 132"/>
                <a:gd name="T51" fmla="*/ 1 h 90"/>
                <a:gd name="T52" fmla="*/ 113 w 132"/>
                <a:gd name="T53" fmla="*/ 0 h 90"/>
                <a:gd name="T54" fmla="*/ 113 w 132"/>
                <a:gd name="T55" fmla="*/ 2 h 90"/>
                <a:gd name="T56" fmla="*/ 114 w 132"/>
                <a:gd name="T57" fmla="*/ 5 h 90"/>
                <a:gd name="T58" fmla="*/ 117 w 132"/>
                <a:gd name="T59" fmla="*/ 11 h 90"/>
                <a:gd name="T60" fmla="*/ 118 w 132"/>
                <a:gd name="T61" fmla="*/ 19 h 90"/>
                <a:gd name="T62" fmla="*/ 118 w 132"/>
                <a:gd name="T63" fmla="*/ 29 h 90"/>
                <a:gd name="T64" fmla="*/ 117 w 132"/>
                <a:gd name="T65" fmla="*/ 39 h 90"/>
                <a:gd name="T66" fmla="*/ 114 w 132"/>
                <a:gd name="T67" fmla="*/ 51 h 90"/>
                <a:gd name="T68" fmla="*/ 108 w 132"/>
                <a:gd name="T69" fmla="*/ 64 h 90"/>
                <a:gd name="T70" fmla="*/ 108 w 132"/>
                <a:gd name="T71" fmla="*/ 64 h 90"/>
                <a:gd name="T72" fmla="*/ 108 w 132"/>
                <a:gd name="T73" fmla="*/ 64 h 90"/>
                <a:gd name="T74" fmla="*/ 107 w 132"/>
                <a:gd name="T75" fmla="*/ 65 h 90"/>
                <a:gd name="T76" fmla="*/ 106 w 132"/>
                <a:gd name="T77" fmla="*/ 66 h 90"/>
                <a:gd name="T78" fmla="*/ 105 w 132"/>
                <a:gd name="T79" fmla="*/ 66 h 90"/>
                <a:gd name="T80" fmla="*/ 103 w 132"/>
                <a:gd name="T81" fmla="*/ 67 h 90"/>
                <a:gd name="T82" fmla="*/ 100 w 132"/>
                <a:gd name="T83" fmla="*/ 69 h 90"/>
                <a:gd name="T84" fmla="*/ 98 w 132"/>
                <a:gd name="T85" fmla="*/ 70 h 90"/>
                <a:gd name="T86" fmla="*/ 96 w 132"/>
                <a:gd name="T87" fmla="*/ 71 h 90"/>
                <a:gd name="T88" fmla="*/ 92 w 132"/>
                <a:gd name="T89" fmla="*/ 72 h 90"/>
                <a:gd name="T90" fmla="*/ 90 w 132"/>
                <a:gd name="T91" fmla="*/ 72 h 90"/>
                <a:gd name="T92" fmla="*/ 85 w 132"/>
                <a:gd name="T93" fmla="*/ 73 h 90"/>
                <a:gd name="T94" fmla="*/ 82 w 132"/>
                <a:gd name="T95" fmla="*/ 73 h 90"/>
                <a:gd name="T96" fmla="*/ 78 w 132"/>
                <a:gd name="T97" fmla="*/ 73 h 90"/>
                <a:gd name="T98" fmla="*/ 73 w 132"/>
                <a:gd name="T99" fmla="*/ 72 h 90"/>
                <a:gd name="T100" fmla="*/ 69 w 132"/>
                <a:gd name="T101" fmla="*/ 72 h 90"/>
                <a:gd name="T102" fmla="*/ 69 w 132"/>
                <a:gd name="T103" fmla="*/ 84 h 90"/>
                <a:gd name="T104" fmla="*/ 3 w 132"/>
                <a:gd name="T105" fmla="*/ 77 h 90"/>
                <a:gd name="T106" fmla="*/ 1 w 132"/>
                <a:gd name="T107" fmla="*/ 6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7"/>
                  </a:moveTo>
                  <a:lnTo>
                    <a:pt x="0" y="79"/>
                  </a:lnTo>
                  <a:lnTo>
                    <a:pt x="86" y="90"/>
                  </a:lnTo>
                  <a:lnTo>
                    <a:pt x="86" y="90"/>
                  </a:lnTo>
                  <a:lnTo>
                    <a:pt x="89" y="88"/>
                  </a:lnTo>
                  <a:lnTo>
                    <a:pt x="91" y="87"/>
                  </a:lnTo>
                  <a:lnTo>
                    <a:pt x="94" y="85"/>
                  </a:lnTo>
                  <a:lnTo>
                    <a:pt x="98" y="83"/>
                  </a:lnTo>
                  <a:lnTo>
                    <a:pt x="103" y="79"/>
                  </a:lnTo>
                  <a:lnTo>
                    <a:pt x="107" y="76"/>
                  </a:lnTo>
                  <a:lnTo>
                    <a:pt x="112" y="71"/>
                  </a:lnTo>
                  <a:lnTo>
                    <a:pt x="117" y="66"/>
                  </a:lnTo>
                  <a:lnTo>
                    <a:pt x="121" y="60"/>
                  </a:lnTo>
                  <a:lnTo>
                    <a:pt x="125" y="55"/>
                  </a:lnTo>
                  <a:lnTo>
                    <a:pt x="128" y="47"/>
                  </a:lnTo>
                  <a:lnTo>
                    <a:pt x="131" y="39"/>
                  </a:lnTo>
                  <a:lnTo>
                    <a:pt x="132" y="31"/>
                  </a:lnTo>
                  <a:lnTo>
                    <a:pt x="132" y="23"/>
                  </a:lnTo>
                  <a:lnTo>
                    <a:pt x="129" y="14"/>
                  </a:lnTo>
                  <a:lnTo>
                    <a:pt x="129" y="12"/>
                  </a:lnTo>
                  <a:lnTo>
                    <a:pt x="128" y="11"/>
                  </a:lnTo>
                  <a:lnTo>
                    <a:pt x="127" y="9"/>
                  </a:lnTo>
                  <a:lnTo>
                    <a:pt x="126" y="7"/>
                  </a:lnTo>
                  <a:lnTo>
                    <a:pt x="124" y="4"/>
                  </a:lnTo>
                  <a:lnTo>
                    <a:pt x="120" y="2"/>
                  </a:lnTo>
                  <a:lnTo>
                    <a:pt x="117" y="1"/>
                  </a:lnTo>
                  <a:lnTo>
                    <a:pt x="113" y="0"/>
                  </a:lnTo>
                  <a:lnTo>
                    <a:pt x="113" y="2"/>
                  </a:lnTo>
                  <a:lnTo>
                    <a:pt x="114" y="5"/>
                  </a:lnTo>
                  <a:lnTo>
                    <a:pt x="117" y="11"/>
                  </a:lnTo>
                  <a:lnTo>
                    <a:pt x="118" y="19"/>
                  </a:lnTo>
                  <a:lnTo>
                    <a:pt x="118" y="29"/>
                  </a:lnTo>
                  <a:lnTo>
                    <a:pt x="117" y="39"/>
                  </a:lnTo>
                  <a:lnTo>
                    <a:pt x="114" y="51"/>
                  </a:lnTo>
                  <a:lnTo>
                    <a:pt x="108" y="64"/>
                  </a:lnTo>
                  <a:lnTo>
                    <a:pt x="108" y="64"/>
                  </a:lnTo>
                  <a:lnTo>
                    <a:pt x="108" y="64"/>
                  </a:lnTo>
                  <a:lnTo>
                    <a:pt x="107" y="65"/>
                  </a:lnTo>
                  <a:lnTo>
                    <a:pt x="106" y="66"/>
                  </a:lnTo>
                  <a:lnTo>
                    <a:pt x="105" y="66"/>
                  </a:lnTo>
                  <a:lnTo>
                    <a:pt x="103" y="67"/>
                  </a:lnTo>
                  <a:lnTo>
                    <a:pt x="100" y="69"/>
                  </a:lnTo>
                  <a:lnTo>
                    <a:pt x="98" y="70"/>
                  </a:lnTo>
                  <a:lnTo>
                    <a:pt x="96" y="71"/>
                  </a:lnTo>
                  <a:lnTo>
                    <a:pt x="92" y="72"/>
                  </a:lnTo>
                  <a:lnTo>
                    <a:pt x="90" y="72"/>
                  </a:lnTo>
                  <a:lnTo>
                    <a:pt x="85" y="73"/>
                  </a:lnTo>
                  <a:lnTo>
                    <a:pt x="82" y="73"/>
                  </a:lnTo>
                  <a:lnTo>
                    <a:pt x="78" y="73"/>
                  </a:lnTo>
                  <a:lnTo>
                    <a:pt x="73" y="72"/>
                  </a:lnTo>
                  <a:lnTo>
                    <a:pt x="69" y="72"/>
                  </a:lnTo>
                  <a:lnTo>
                    <a:pt x="69" y="84"/>
                  </a:lnTo>
                  <a:lnTo>
                    <a:pt x="3" y="77"/>
                  </a:lnTo>
                  <a:lnTo>
                    <a:pt x="1" y="6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68" name="Freeform 24"/>
            <p:cNvSpPr>
              <a:spLocks/>
            </p:cNvSpPr>
            <p:nvPr>
              <p:custDataLst>
                <p:tags r:id="rId26"/>
              </p:custDataLst>
            </p:nvPr>
          </p:nvSpPr>
          <p:spPr bwMode="auto">
            <a:xfrm>
              <a:off x="1186" y="1729"/>
              <a:ext cx="96" cy="32"/>
            </a:xfrm>
            <a:custGeom>
              <a:avLst/>
              <a:gdLst>
                <a:gd name="T0" fmla="*/ 96 w 96"/>
                <a:gd name="T1" fmla="*/ 12 h 32"/>
                <a:gd name="T2" fmla="*/ 1 w 96"/>
                <a:gd name="T3" fmla="*/ 0 h 32"/>
                <a:gd name="T4" fmla="*/ 0 w 96"/>
                <a:gd name="T5" fmla="*/ 12 h 32"/>
                <a:gd name="T6" fmla="*/ 93 w 96"/>
                <a:gd name="T7" fmla="*/ 32 h 32"/>
                <a:gd name="T8" fmla="*/ 96 w 96"/>
                <a:gd name="T9" fmla="*/ 12 h 32"/>
              </a:gdLst>
              <a:ahLst/>
              <a:cxnLst>
                <a:cxn ang="0">
                  <a:pos x="T0" y="T1"/>
                </a:cxn>
                <a:cxn ang="0">
                  <a:pos x="T2" y="T3"/>
                </a:cxn>
                <a:cxn ang="0">
                  <a:pos x="T4" y="T5"/>
                </a:cxn>
                <a:cxn ang="0">
                  <a:pos x="T6" y="T7"/>
                </a:cxn>
                <a:cxn ang="0">
                  <a:pos x="T8" y="T9"/>
                </a:cxn>
              </a:cxnLst>
              <a:rect l="0" t="0" r="r" b="b"/>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69" name="Freeform 25"/>
            <p:cNvSpPr>
              <a:spLocks/>
            </p:cNvSpPr>
            <p:nvPr>
              <p:custDataLst>
                <p:tags r:id="rId27"/>
              </p:custDataLst>
            </p:nvPr>
          </p:nvSpPr>
          <p:spPr bwMode="auto">
            <a:xfrm>
              <a:off x="1233" y="1740"/>
              <a:ext cx="42" cy="14"/>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0" name="Freeform 26"/>
            <p:cNvSpPr>
              <a:spLocks/>
            </p:cNvSpPr>
            <p:nvPr>
              <p:custDataLst>
                <p:tags r:id="rId28"/>
              </p:custDataLst>
            </p:nvPr>
          </p:nvSpPr>
          <p:spPr bwMode="auto">
            <a:xfrm>
              <a:off x="1191" y="1733"/>
              <a:ext cx="28" cy="10"/>
            </a:xfrm>
            <a:custGeom>
              <a:avLst/>
              <a:gdLst>
                <a:gd name="T0" fmla="*/ 28 w 28"/>
                <a:gd name="T1" fmla="*/ 5 h 10"/>
                <a:gd name="T2" fmla="*/ 0 w 28"/>
                <a:gd name="T3" fmla="*/ 0 h 10"/>
                <a:gd name="T4" fmla="*/ 0 w 28"/>
                <a:gd name="T5" fmla="*/ 5 h 10"/>
                <a:gd name="T6" fmla="*/ 27 w 28"/>
                <a:gd name="T7" fmla="*/ 10 h 10"/>
                <a:gd name="T8" fmla="*/ 28 w 28"/>
                <a:gd name="T9" fmla="*/ 5 h 10"/>
              </a:gdLst>
              <a:ahLst/>
              <a:cxnLst>
                <a:cxn ang="0">
                  <a:pos x="T0" y="T1"/>
                </a:cxn>
                <a:cxn ang="0">
                  <a:pos x="T2" y="T3"/>
                </a:cxn>
                <a:cxn ang="0">
                  <a:pos x="T4" y="T5"/>
                </a:cxn>
                <a:cxn ang="0">
                  <a:pos x="T6" y="T7"/>
                </a:cxn>
                <a:cxn ang="0">
                  <a:pos x="T8" y="T9"/>
                </a:cxn>
              </a:cxnLst>
              <a:rect l="0" t="0" r="r" b="b"/>
              <a:pathLst>
                <a:path w="28" h="10">
                  <a:moveTo>
                    <a:pt x="28" y="5"/>
                  </a:moveTo>
                  <a:lnTo>
                    <a:pt x="0" y="0"/>
                  </a:lnTo>
                  <a:lnTo>
                    <a:pt x="0" y="5"/>
                  </a:lnTo>
                  <a:lnTo>
                    <a:pt x="27" y="10"/>
                  </a:lnTo>
                  <a:lnTo>
                    <a:pt x="28" y="5"/>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1" name="Freeform 27"/>
            <p:cNvSpPr>
              <a:spLocks/>
            </p:cNvSpPr>
            <p:nvPr>
              <p:custDataLst>
                <p:tags r:id="rId29"/>
              </p:custDataLst>
            </p:nvPr>
          </p:nvSpPr>
          <p:spPr bwMode="auto">
            <a:xfrm>
              <a:off x="1123" y="1742"/>
              <a:ext cx="162" cy="55"/>
            </a:xfrm>
            <a:custGeom>
              <a:avLst/>
              <a:gdLst>
                <a:gd name="T0" fmla="*/ 0 w 162"/>
                <a:gd name="T1" fmla="*/ 17 h 55"/>
                <a:gd name="T2" fmla="*/ 0 w 162"/>
                <a:gd name="T3" fmla="*/ 17 h 55"/>
                <a:gd name="T4" fmla="*/ 1 w 162"/>
                <a:gd name="T5" fmla="*/ 17 h 55"/>
                <a:gd name="T6" fmla="*/ 2 w 162"/>
                <a:gd name="T7" fmla="*/ 17 h 55"/>
                <a:gd name="T8" fmla="*/ 4 w 162"/>
                <a:gd name="T9" fmla="*/ 15 h 55"/>
                <a:gd name="T10" fmla="*/ 7 w 162"/>
                <a:gd name="T11" fmla="*/ 15 h 55"/>
                <a:gd name="T12" fmla="*/ 10 w 162"/>
                <a:gd name="T13" fmla="*/ 15 h 55"/>
                <a:gd name="T14" fmla="*/ 14 w 162"/>
                <a:gd name="T15" fmla="*/ 14 h 55"/>
                <a:gd name="T16" fmla="*/ 17 w 162"/>
                <a:gd name="T17" fmla="*/ 13 h 55"/>
                <a:gd name="T18" fmla="*/ 21 w 162"/>
                <a:gd name="T19" fmla="*/ 12 h 55"/>
                <a:gd name="T20" fmla="*/ 24 w 162"/>
                <a:gd name="T21" fmla="*/ 11 h 55"/>
                <a:gd name="T22" fmla="*/ 28 w 162"/>
                <a:gd name="T23" fmla="*/ 10 h 55"/>
                <a:gd name="T24" fmla="*/ 31 w 162"/>
                <a:gd name="T25" fmla="*/ 8 h 55"/>
                <a:gd name="T26" fmla="*/ 35 w 162"/>
                <a:gd name="T27" fmla="*/ 6 h 55"/>
                <a:gd name="T28" fmla="*/ 37 w 162"/>
                <a:gd name="T29" fmla="*/ 5 h 55"/>
                <a:gd name="T30" fmla="*/ 40 w 162"/>
                <a:gd name="T31" fmla="*/ 3 h 55"/>
                <a:gd name="T32" fmla="*/ 43 w 162"/>
                <a:gd name="T33" fmla="*/ 0 h 55"/>
                <a:gd name="T34" fmla="*/ 162 w 162"/>
                <a:gd name="T35" fmla="*/ 28 h 55"/>
                <a:gd name="T36" fmla="*/ 162 w 162"/>
                <a:gd name="T37" fmla="*/ 28 h 55"/>
                <a:gd name="T38" fmla="*/ 161 w 162"/>
                <a:gd name="T39" fmla="*/ 29 h 55"/>
                <a:gd name="T40" fmla="*/ 159 w 162"/>
                <a:gd name="T41" fmla="*/ 31 h 55"/>
                <a:gd name="T42" fmla="*/ 158 w 162"/>
                <a:gd name="T43" fmla="*/ 32 h 55"/>
                <a:gd name="T44" fmla="*/ 157 w 162"/>
                <a:gd name="T45" fmla="*/ 33 h 55"/>
                <a:gd name="T46" fmla="*/ 155 w 162"/>
                <a:gd name="T47" fmla="*/ 35 h 55"/>
                <a:gd name="T48" fmla="*/ 152 w 162"/>
                <a:gd name="T49" fmla="*/ 36 h 55"/>
                <a:gd name="T50" fmla="*/ 150 w 162"/>
                <a:gd name="T51" fmla="*/ 39 h 55"/>
                <a:gd name="T52" fmla="*/ 147 w 162"/>
                <a:gd name="T53" fmla="*/ 41 h 55"/>
                <a:gd name="T54" fmla="*/ 144 w 162"/>
                <a:gd name="T55" fmla="*/ 43 h 55"/>
                <a:gd name="T56" fmla="*/ 141 w 162"/>
                <a:gd name="T57" fmla="*/ 46 h 55"/>
                <a:gd name="T58" fmla="*/ 137 w 162"/>
                <a:gd name="T59" fmla="*/ 48 h 55"/>
                <a:gd name="T60" fmla="*/ 135 w 162"/>
                <a:gd name="T61" fmla="*/ 50 h 55"/>
                <a:gd name="T62" fmla="*/ 131 w 162"/>
                <a:gd name="T63" fmla="*/ 52 h 55"/>
                <a:gd name="T64" fmla="*/ 128 w 162"/>
                <a:gd name="T65" fmla="*/ 53 h 55"/>
                <a:gd name="T66" fmla="*/ 126 w 162"/>
                <a:gd name="T67" fmla="*/ 55 h 55"/>
                <a:gd name="T68" fmla="*/ 0 w 162"/>
                <a:gd name="T69"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5">
                  <a:moveTo>
                    <a:pt x="0" y="17"/>
                  </a:moveTo>
                  <a:lnTo>
                    <a:pt x="0" y="17"/>
                  </a:lnTo>
                  <a:lnTo>
                    <a:pt x="1" y="17"/>
                  </a:lnTo>
                  <a:lnTo>
                    <a:pt x="2" y="17"/>
                  </a:lnTo>
                  <a:lnTo>
                    <a:pt x="4" y="15"/>
                  </a:lnTo>
                  <a:lnTo>
                    <a:pt x="7" y="15"/>
                  </a:lnTo>
                  <a:lnTo>
                    <a:pt x="10" y="15"/>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2" y="28"/>
                  </a:lnTo>
                  <a:lnTo>
                    <a:pt x="161" y="29"/>
                  </a:lnTo>
                  <a:lnTo>
                    <a:pt x="159" y="31"/>
                  </a:lnTo>
                  <a:lnTo>
                    <a:pt x="158" y="32"/>
                  </a:lnTo>
                  <a:lnTo>
                    <a:pt x="157" y="33"/>
                  </a:lnTo>
                  <a:lnTo>
                    <a:pt x="155" y="35"/>
                  </a:lnTo>
                  <a:lnTo>
                    <a:pt x="152" y="36"/>
                  </a:lnTo>
                  <a:lnTo>
                    <a:pt x="150" y="39"/>
                  </a:lnTo>
                  <a:lnTo>
                    <a:pt x="147" y="41"/>
                  </a:lnTo>
                  <a:lnTo>
                    <a:pt x="144" y="43"/>
                  </a:lnTo>
                  <a:lnTo>
                    <a:pt x="141" y="46"/>
                  </a:lnTo>
                  <a:lnTo>
                    <a:pt x="137" y="48"/>
                  </a:lnTo>
                  <a:lnTo>
                    <a:pt x="135" y="50"/>
                  </a:lnTo>
                  <a:lnTo>
                    <a:pt x="131" y="52"/>
                  </a:lnTo>
                  <a:lnTo>
                    <a:pt x="128" y="53"/>
                  </a:lnTo>
                  <a:lnTo>
                    <a:pt x="126" y="55"/>
                  </a:lnTo>
                  <a:lnTo>
                    <a:pt x="0" y="1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2" name="Freeform 28"/>
            <p:cNvSpPr>
              <a:spLocks/>
            </p:cNvSpPr>
            <p:nvPr>
              <p:custDataLst>
                <p:tags r:id="rId30"/>
              </p:custDataLst>
            </p:nvPr>
          </p:nvSpPr>
          <p:spPr bwMode="auto">
            <a:xfrm>
              <a:off x="1285" y="1736"/>
              <a:ext cx="57" cy="26"/>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3" name="Freeform 29"/>
            <p:cNvSpPr>
              <a:spLocks/>
            </p:cNvSpPr>
            <p:nvPr>
              <p:custDataLst>
                <p:tags r:id="rId31"/>
              </p:custDataLst>
            </p:nvPr>
          </p:nvSpPr>
          <p:spPr bwMode="auto">
            <a:xfrm>
              <a:off x="1134" y="1627"/>
              <a:ext cx="32" cy="122"/>
            </a:xfrm>
            <a:custGeom>
              <a:avLst/>
              <a:gdLst>
                <a:gd name="T0" fmla="*/ 32 w 32"/>
                <a:gd name="T1" fmla="*/ 2 h 122"/>
                <a:gd name="T2" fmla="*/ 32 w 32"/>
                <a:gd name="T3" fmla="*/ 2 h 122"/>
                <a:gd name="T4" fmla="*/ 31 w 32"/>
                <a:gd name="T5" fmla="*/ 2 h 122"/>
                <a:gd name="T6" fmla="*/ 31 w 32"/>
                <a:gd name="T7" fmla="*/ 2 h 122"/>
                <a:gd name="T8" fmla="*/ 29 w 32"/>
                <a:gd name="T9" fmla="*/ 1 h 122"/>
                <a:gd name="T10" fmla="*/ 27 w 32"/>
                <a:gd name="T11" fmla="*/ 1 h 122"/>
                <a:gd name="T12" fmla="*/ 26 w 32"/>
                <a:gd name="T13" fmla="*/ 1 h 122"/>
                <a:gd name="T14" fmla="*/ 24 w 32"/>
                <a:gd name="T15" fmla="*/ 0 h 122"/>
                <a:gd name="T16" fmla="*/ 22 w 32"/>
                <a:gd name="T17" fmla="*/ 0 h 122"/>
                <a:gd name="T18" fmla="*/ 20 w 32"/>
                <a:gd name="T19" fmla="*/ 0 h 122"/>
                <a:gd name="T20" fmla="*/ 18 w 32"/>
                <a:gd name="T21" fmla="*/ 0 h 122"/>
                <a:gd name="T22" fmla="*/ 14 w 32"/>
                <a:gd name="T23" fmla="*/ 0 h 122"/>
                <a:gd name="T24" fmla="*/ 12 w 32"/>
                <a:gd name="T25" fmla="*/ 0 h 122"/>
                <a:gd name="T26" fmla="*/ 10 w 32"/>
                <a:gd name="T27" fmla="*/ 1 h 122"/>
                <a:gd name="T28" fmla="*/ 6 w 32"/>
                <a:gd name="T29" fmla="*/ 2 h 122"/>
                <a:gd name="T30" fmla="*/ 4 w 32"/>
                <a:gd name="T31" fmla="*/ 3 h 122"/>
                <a:gd name="T32" fmla="*/ 0 w 32"/>
                <a:gd name="T33" fmla="*/ 5 h 122"/>
                <a:gd name="T34" fmla="*/ 0 w 32"/>
                <a:gd name="T35" fmla="*/ 122 h 122"/>
                <a:gd name="T36" fmla="*/ 1 w 32"/>
                <a:gd name="T37" fmla="*/ 122 h 122"/>
                <a:gd name="T38" fmla="*/ 1 w 32"/>
                <a:gd name="T39" fmla="*/ 122 h 122"/>
                <a:gd name="T40" fmla="*/ 3 w 32"/>
                <a:gd name="T41" fmla="*/ 122 h 122"/>
                <a:gd name="T42" fmla="*/ 4 w 32"/>
                <a:gd name="T43" fmla="*/ 122 h 122"/>
                <a:gd name="T44" fmla="*/ 5 w 32"/>
                <a:gd name="T45" fmla="*/ 122 h 122"/>
                <a:gd name="T46" fmla="*/ 7 w 32"/>
                <a:gd name="T47" fmla="*/ 121 h 122"/>
                <a:gd name="T48" fmla="*/ 8 w 32"/>
                <a:gd name="T49" fmla="*/ 121 h 122"/>
                <a:gd name="T50" fmla="*/ 11 w 32"/>
                <a:gd name="T51" fmla="*/ 121 h 122"/>
                <a:gd name="T52" fmla="*/ 13 w 32"/>
                <a:gd name="T53" fmla="*/ 120 h 122"/>
                <a:gd name="T54" fmla="*/ 15 w 32"/>
                <a:gd name="T55" fmla="*/ 119 h 122"/>
                <a:gd name="T56" fmla="*/ 18 w 32"/>
                <a:gd name="T57" fmla="*/ 119 h 122"/>
                <a:gd name="T58" fmla="*/ 21 w 32"/>
                <a:gd name="T59" fmla="*/ 118 h 122"/>
                <a:gd name="T60" fmla="*/ 24 w 32"/>
                <a:gd name="T61" fmla="*/ 115 h 122"/>
                <a:gd name="T62" fmla="*/ 26 w 32"/>
                <a:gd name="T63" fmla="*/ 114 h 122"/>
                <a:gd name="T64" fmla="*/ 29 w 32"/>
                <a:gd name="T65" fmla="*/ 113 h 122"/>
                <a:gd name="T66" fmla="*/ 32 w 32"/>
                <a:gd name="T67" fmla="*/ 111 h 122"/>
                <a:gd name="T68" fmla="*/ 32 w 32"/>
                <a:gd name="T69"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2">
                  <a:moveTo>
                    <a:pt x="32" y="2"/>
                  </a:moveTo>
                  <a:lnTo>
                    <a:pt x="32" y="2"/>
                  </a:lnTo>
                  <a:lnTo>
                    <a:pt x="31" y="2"/>
                  </a:lnTo>
                  <a:lnTo>
                    <a:pt x="31" y="2"/>
                  </a:lnTo>
                  <a:lnTo>
                    <a:pt x="29" y="1"/>
                  </a:lnTo>
                  <a:lnTo>
                    <a:pt x="27" y="1"/>
                  </a:lnTo>
                  <a:lnTo>
                    <a:pt x="26" y="1"/>
                  </a:lnTo>
                  <a:lnTo>
                    <a:pt x="24" y="0"/>
                  </a:lnTo>
                  <a:lnTo>
                    <a:pt x="22" y="0"/>
                  </a:lnTo>
                  <a:lnTo>
                    <a:pt x="20" y="0"/>
                  </a:lnTo>
                  <a:lnTo>
                    <a:pt x="18" y="0"/>
                  </a:lnTo>
                  <a:lnTo>
                    <a:pt x="14" y="0"/>
                  </a:lnTo>
                  <a:lnTo>
                    <a:pt x="12" y="0"/>
                  </a:lnTo>
                  <a:lnTo>
                    <a:pt x="10" y="1"/>
                  </a:lnTo>
                  <a:lnTo>
                    <a:pt x="6" y="2"/>
                  </a:lnTo>
                  <a:lnTo>
                    <a:pt x="4" y="3"/>
                  </a:lnTo>
                  <a:lnTo>
                    <a:pt x="0" y="5"/>
                  </a:lnTo>
                  <a:lnTo>
                    <a:pt x="0" y="122"/>
                  </a:lnTo>
                  <a:lnTo>
                    <a:pt x="1" y="122"/>
                  </a:lnTo>
                  <a:lnTo>
                    <a:pt x="1" y="122"/>
                  </a:lnTo>
                  <a:lnTo>
                    <a:pt x="3" y="122"/>
                  </a:lnTo>
                  <a:lnTo>
                    <a:pt x="4" y="122"/>
                  </a:lnTo>
                  <a:lnTo>
                    <a:pt x="5" y="122"/>
                  </a:lnTo>
                  <a:lnTo>
                    <a:pt x="7" y="121"/>
                  </a:lnTo>
                  <a:lnTo>
                    <a:pt x="8" y="121"/>
                  </a:lnTo>
                  <a:lnTo>
                    <a:pt x="11" y="121"/>
                  </a:lnTo>
                  <a:lnTo>
                    <a:pt x="13" y="120"/>
                  </a:lnTo>
                  <a:lnTo>
                    <a:pt x="15" y="119"/>
                  </a:lnTo>
                  <a:lnTo>
                    <a:pt x="18" y="119"/>
                  </a:lnTo>
                  <a:lnTo>
                    <a:pt x="21" y="118"/>
                  </a:lnTo>
                  <a:lnTo>
                    <a:pt x="24" y="115"/>
                  </a:lnTo>
                  <a:lnTo>
                    <a:pt x="26" y="114"/>
                  </a:lnTo>
                  <a:lnTo>
                    <a:pt x="29" y="113"/>
                  </a:lnTo>
                  <a:lnTo>
                    <a:pt x="32" y="111"/>
                  </a:lnTo>
                  <a:lnTo>
                    <a:pt x="32" y="2"/>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4" name="Freeform 30"/>
            <p:cNvSpPr>
              <a:spLocks/>
            </p:cNvSpPr>
            <p:nvPr>
              <p:custDataLst>
                <p:tags r:id="rId32"/>
              </p:custDataLst>
            </p:nvPr>
          </p:nvSpPr>
          <p:spPr bwMode="auto">
            <a:xfrm>
              <a:off x="1135" y="1628"/>
              <a:ext cx="27" cy="104"/>
            </a:xfrm>
            <a:custGeom>
              <a:avLst/>
              <a:gdLst>
                <a:gd name="T0" fmla="*/ 27 w 27"/>
                <a:gd name="T1" fmla="*/ 2 h 104"/>
                <a:gd name="T2" fmla="*/ 27 w 27"/>
                <a:gd name="T3" fmla="*/ 2 h 104"/>
                <a:gd name="T4" fmla="*/ 26 w 27"/>
                <a:gd name="T5" fmla="*/ 2 h 104"/>
                <a:gd name="T6" fmla="*/ 26 w 27"/>
                <a:gd name="T7" fmla="*/ 1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3 h 104"/>
                <a:gd name="T42" fmla="*/ 3 w 27"/>
                <a:gd name="T43" fmla="*/ 103 h 104"/>
                <a:gd name="T44" fmla="*/ 4 w 27"/>
                <a:gd name="T45" fmla="*/ 103 h 104"/>
                <a:gd name="T46" fmla="*/ 6 w 27"/>
                <a:gd name="T47" fmla="*/ 103 h 104"/>
                <a:gd name="T48" fmla="*/ 7 w 27"/>
                <a:gd name="T49" fmla="*/ 103 h 104"/>
                <a:gd name="T50" fmla="*/ 10 w 27"/>
                <a:gd name="T51" fmla="*/ 101 h 104"/>
                <a:gd name="T52" fmla="*/ 11 w 27"/>
                <a:gd name="T53" fmla="*/ 101 h 104"/>
                <a:gd name="T54" fmla="*/ 13 w 27"/>
                <a:gd name="T55" fmla="*/ 100 h 104"/>
                <a:gd name="T56" fmla="*/ 16 w 27"/>
                <a:gd name="T57" fmla="*/ 99 h 104"/>
                <a:gd name="T58" fmla="*/ 18 w 27"/>
                <a:gd name="T59" fmla="*/ 99 h 104"/>
                <a:gd name="T60" fmla="*/ 20 w 27"/>
                <a:gd name="T61" fmla="*/ 98 h 104"/>
                <a:gd name="T62" fmla="*/ 23 w 27"/>
                <a:gd name="T63" fmla="*/ 97 h 104"/>
                <a:gd name="T64" fmla="*/ 25 w 27"/>
                <a:gd name="T65" fmla="*/ 94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3"/>
                  </a:lnTo>
                  <a:lnTo>
                    <a:pt x="3" y="103"/>
                  </a:lnTo>
                  <a:lnTo>
                    <a:pt x="4" y="103"/>
                  </a:lnTo>
                  <a:lnTo>
                    <a:pt x="6" y="103"/>
                  </a:lnTo>
                  <a:lnTo>
                    <a:pt x="7" y="103"/>
                  </a:lnTo>
                  <a:lnTo>
                    <a:pt x="10" y="101"/>
                  </a:lnTo>
                  <a:lnTo>
                    <a:pt x="11" y="101"/>
                  </a:lnTo>
                  <a:lnTo>
                    <a:pt x="13" y="100"/>
                  </a:lnTo>
                  <a:lnTo>
                    <a:pt x="16" y="99"/>
                  </a:lnTo>
                  <a:lnTo>
                    <a:pt x="18" y="99"/>
                  </a:lnTo>
                  <a:lnTo>
                    <a:pt x="20" y="98"/>
                  </a:lnTo>
                  <a:lnTo>
                    <a:pt x="23" y="97"/>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5" name="Freeform 31"/>
            <p:cNvSpPr>
              <a:spLocks/>
            </p:cNvSpPr>
            <p:nvPr>
              <p:custDataLst>
                <p:tags r:id="rId33"/>
              </p:custDataLst>
            </p:nvPr>
          </p:nvSpPr>
          <p:spPr bwMode="auto">
            <a:xfrm>
              <a:off x="1137" y="1629"/>
              <a:ext cx="22" cy="84"/>
            </a:xfrm>
            <a:custGeom>
              <a:avLst/>
              <a:gdLst>
                <a:gd name="T0" fmla="*/ 22 w 22"/>
                <a:gd name="T1" fmla="*/ 1 h 84"/>
                <a:gd name="T2" fmla="*/ 22 w 22"/>
                <a:gd name="T3" fmla="*/ 1 h 84"/>
                <a:gd name="T4" fmla="*/ 21 w 22"/>
                <a:gd name="T5" fmla="*/ 1 h 84"/>
                <a:gd name="T6" fmla="*/ 21 w 22"/>
                <a:gd name="T7" fmla="*/ 1 h 84"/>
                <a:gd name="T8" fmla="*/ 19 w 22"/>
                <a:gd name="T9" fmla="*/ 1 h 84"/>
                <a:gd name="T10" fmla="*/ 18 w 22"/>
                <a:gd name="T11" fmla="*/ 0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0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3 h 84"/>
                <a:gd name="T48" fmla="*/ 5 w 22"/>
                <a:gd name="T49" fmla="*/ 83 h 84"/>
                <a:gd name="T50" fmla="*/ 7 w 22"/>
                <a:gd name="T51" fmla="*/ 83 h 84"/>
                <a:gd name="T52" fmla="*/ 9 w 22"/>
                <a:gd name="T53" fmla="*/ 82 h 84"/>
                <a:gd name="T54" fmla="*/ 10 w 22"/>
                <a:gd name="T55" fmla="*/ 82 h 84"/>
                <a:gd name="T56" fmla="*/ 12 w 22"/>
                <a:gd name="T57" fmla="*/ 81 h 84"/>
                <a:gd name="T58" fmla="*/ 14 w 22"/>
                <a:gd name="T59" fmla="*/ 81 h 84"/>
                <a:gd name="T60" fmla="*/ 16 w 22"/>
                <a:gd name="T61" fmla="*/ 79 h 84"/>
                <a:gd name="T62" fmla="*/ 18 w 22"/>
                <a:gd name="T63" fmla="*/ 78 h 84"/>
                <a:gd name="T64" fmla="*/ 19 w 22"/>
                <a:gd name="T65" fmla="*/ 77 h 84"/>
                <a:gd name="T66" fmla="*/ 22 w 22"/>
                <a:gd name="T67" fmla="*/ 76 h 84"/>
                <a:gd name="T68" fmla="*/ 22 w 22"/>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1"/>
                  </a:moveTo>
                  <a:lnTo>
                    <a:pt x="22" y="1"/>
                  </a:lnTo>
                  <a:lnTo>
                    <a:pt x="21"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0" y="84"/>
                  </a:lnTo>
                  <a:lnTo>
                    <a:pt x="0" y="84"/>
                  </a:lnTo>
                  <a:lnTo>
                    <a:pt x="1" y="84"/>
                  </a:lnTo>
                  <a:lnTo>
                    <a:pt x="2" y="84"/>
                  </a:lnTo>
                  <a:lnTo>
                    <a:pt x="3" y="84"/>
                  </a:lnTo>
                  <a:lnTo>
                    <a:pt x="4" y="83"/>
                  </a:lnTo>
                  <a:lnTo>
                    <a:pt x="5" y="83"/>
                  </a:lnTo>
                  <a:lnTo>
                    <a:pt x="7" y="83"/>
                  </a:lnTo>
                  <a:lnTo>
                    <a:pt x="9" y="82"/>
                  </a:lnTo>
                  <a:lnTo>
                    <a:pt x="10" y="82"/>
                  </a:lnTo>
                  <a:lnTo>
                    <a:pt x="12" y="81"/>
                  </a:lnTo>
                  <a:lnTo>
                    <a:pt x="14" y="81"/>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6" name="Freeform 32"/>
            <p:cNvSpPr>
              <a:spLocks/>
            </p:cNvSpPr>
            <p:nvPr>
              <p:custDataLst>
                <p:tags r:id="rId34"/>
              </p:custDataLst>
            </p:nvPr>
          </p:nvSpPr>
          <p:spPr bwMode="auto">
            <a:xfrm>
              <a:off x="1138" y="1629"/>
              <a:ext cx="17" cy="65"/>
            </a:xfrm>
            <a:custGeom>
              <a:avLst/>
              <a:gdLst>
                <a:gd name="T0" fmla="*/ 17 w 17"/>
                <a:gd name="T1" fmla="*/ 2 h 65"/>
                <a:gd name="T2" fmla="*/ 17 w 17"/>
                <a:gd name="T3" fmla="*/ 2 h 65"/>
                <a:gd name="T4" fmla="*/ 16 w 17"/>
                <a:gd name="T5" fmla="*/ 1 h 65"/>
                <a:gd name="T6" fmla="*/ 14 w 17"/>
                <a:gd name="T7" fmla="*/ 1 h 65"/>
                <a:gd name="T8" fmla="*/ 11 w 17"/>
                <a:gd name="T9" fmla="*/ 1 h 65"/>
                <a:gd name="T10" fmla="*/ 9 w 17"/>
                <a:gd name="T11" fmla="*/ 0 h 65"/>
                <a:gd name="T12" fmla="*/ 6 w 17"/>
                <a:gd name="T13" fmla="*/ 1 h 65"/>
                <a:gd name="T14" fmla="*/ 2 w 17"/>
                <a:gd name="T15" fmla="*/ 2 h 65"/>
                <a:gd name="T16" fmla="*/ 0 w 17"/>
                <a:gd name="T17" fmla="*/ 3 h 65"/>
                <a:gd name="T18" fmla="*/ 0 w 17"/>
                <a:gd name="T19" fmla="*/ 65 h 65"/>
                <a:gd name="T20" fmla="*/ 0 w 17"/>
                <a:gd name="T21" fmla="*/ 65 h 65"/>
                <a:gd name="T22" fmla="*/ 1 w 17"/>
                <a:gd name="T23" fmla="*/ 65 h 65"/>
                <a:gd name="T24" fmla="*/ 3 w 17"/>
                <a:gd name="T25" fmla="*/ 65 h 65"/>
                <a:gd name="T26" fmla="*/ 6 w 17"/>
                <a:gd name="T27" fmla="*/ 64 h 65"/>
                <a:gd name="T28" fmla="*/ 8 w 17"/>
                <a:gd name="T29" fmla="*/ 64 h 65"/>
                <a:gd name="T30" fmla="*/ 11 w 17"/>
                <a:gd name="T31" fmla="*/ 63 h 65"/>
                <a:gd name="T32" fmla="*/ 14 w 17"/>
                <a:gd name="T33" fmla="*/ 61 h 65"/>
                <a:gd name="T34" fmla="*/ 17 w 17"/>
                <a:gd name="T35" fmla="*/ 58 h 65"/>
                <a:gd name="T36" fmla="*/ 17 w 1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2"/>
                  </a:moveTo>
                  <a:lnTo>
                    <a:pt x="17" y="2"/>
                  </a:lnTo>
                  <a:lnTo>
                    <a:pt x="16" y="1"/>
                  </a:lnTo>
                  <a:lnTo>
                    <a:pt x="14" y="1"/>
                  </a:lnTo>
                  <a:lnTo>
                    <a:pt x="11" y="1"/>
                  </a:lnTo>
                  <a:lnTo>
                    <a:pt x="9" y="0"/>
                  </a:lnTo>
                  <a:lnTo>
                    <a:pt x="6" y="1"/>
                  </a:lnTo>
                  <a:lnTo>
                    <a:pt x="2" y="2"/>
                  </a:lnTo>
                  <a:lnTo>
                    <a:pt x="0" y="3"/>
                  </a:lnTo>
                  <a:lnTo>
                    <a:pt x="0" y="65"/>
                  </a:lnTo>
                  <a:lnTo>
                    <a:pt x="0" y="65"/>
                  </a:lnTo>
                  <a:lnTo>
                    <a:pt x="1" y="65"/>
                  </a:lnTo>
                  <a:lnTo>
                    <a:pt x="3" y="65"/>
                  </a:lnTo>
                  <a:lnTo>
                    <a:pt x="6" y="64"/>
                  </a:lnTo>
                  <a:lnTo>
                    <a:pt x="8" y="64"/>
                  </a:lnTo>
                  <a:lnTo>
                    <a:pt x="11" y="63"/>
                  </a:lnTo>
                  <a:lnTo>
                    <a:pt x="14" y="61"/>
                  </a:lnTo>
                  <a:lnTo>
                    <a:pt x="17" y="58"/>
                  </a:lnTo>
                  <a:lnTo>
                    <a:pt x="17"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7" name="Freeform 33"/>
            <p:cNvSpPr>
              <a:spLocks/>
            </p:cNvSpPr>
            <p:nvPr>
              <p:custDataLst>
                <p:tags r:id="rId35"/>
              </p:custDataLst>
            </p:nvPr>
          </p:nvSpPr>
          <p:spPr bwMode="auto">
            <a:xfrm>
              <a:off x="1138" y="1630"/>
              <a:ext cx="14" cy="47"/>
            </a:xfrm>
            <a:custGeom>
              <a:avLst/>
              <a:gdLst>
                <a:gd name="T0" fmla="*/ 14 w 14"/>
                <a:gd name="T1" fmla="*/ 1 h 47"/>
                <a:gd name="T2" fmla="*/ 14 w 14"/>
                <a:gd name="T3" fmla="*/ 1 h 47"/>
                <a:gd name="T4" fmla="*/ 13 w 14"/>
                <a:gd name="T5" fmla="*/ 1 h 47"/>
                <a:gd name="T6" fmla="*/ 11 w 14"/>
                <a:gd name="T7" fmla="*/ 1 h 47"/>
                <a:gd name="T8" fmla="*/ 9 w 14"/>
                <a:gd name="T9" fmla="*/ 0 h 47"/>
                <a:gd name="T10" fmla="*/ 8 w 14"/>
                <a:gd name="T11" fmla="*/ 0 h 47"/>
                <a:gd name="T12" fmla="*/ 6 w 14"/>
                <a:gd name="T13" fmla="*/ 1 h 47"/>
                <a:gd name="T14" fmla="*/ 2 w 14"/>
                <a:gd name="T15" fmla="*/ 1 h 47"/>
                <a:gd name="T16" fmla="*/ 0 w 14"/>
                <a:gd name="T17" fmla="*/ 4 h 47"/>
                <a:gd name="T18" fmla="*/ 0 w 14"/>
                <a:gd name="T19" fmla="*/ 47 h 47"/>
                <a:gd name="T20" fmla="*/ 1 w 14"/>
                <a:gd name="T21" fmla="*/ 47 h 47"/>
                <a:gd name="T22" fmla="*/ 1 w 14"/>
                <a:gd name="T23" fmla="*/ 46 h 47"/>
                <a:gd name="T24" fmla="*/ 3 w 14"/>
                <a:gd name="T25" fmla="*/ 46 h 47"/>
                <a:gd name="T26" fmla="*/ 4 w 14"/>
                <a:gd name="T27" fmla="*/ 46 h 47"/>
                <a:gd name="T28" fmla="*/ 7 w 14"/>
                <a:gd name="T29" fmla="*/ 44 h 47"/>
                <a:gd name="T30" fmla="*/ 9 w 14"/>
                <a:gd name="T31" fmla="*/ 44 h 47"/>
                <a:gd name="T32" fmla="*/ 11 w 14"/>
                <a:gd name="T33" fmla="*/ 43 h 47"/>
                <a:gd name="T34" fmla="*/ 14 w 14"/>
                <a:gd name="T35" fmla="*/ 41 h 47"/>
                <a:gd name="T36" fmla="*/ 14 w 1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7">
                  <a:moveTo>
                    <a:pt x="14" y="1"/>
                  </a:moveTo>
                  <a:lnTo>
                    <a:pt x="14" y="1"/>
                  </a:lnTo>
                  <a:lnTo>
                    <a:pt x="13" y="1"/>
                  </a:lnTo>
                  <a:lnTo>
                    <a:pt x="11" y="1"/>
                  </a:lnTo>
                  <a:lnTo>
                    <a:pt x="9" y="0"/>
                  </a:lnTo>
                  <a:lnTo>
                    <a:pt x="8" y="0"/>
                  </a:lnTo>
                  <a:lnTo>
                    <a:pt x="6" y="1"/>
                  </a:lnTo>
                  <a:lnTo>
                    <a:pt x="2" y="1"/>
                  </a:lnTo>
                  <a:lnTo>
                    <a:pt x="0" y="4"/>
                  </a:lnTo>
                  <a:lnTo>
                    <a:pt x="0" y="47"/>
                  </a:lnTo>
                  <a:lnTo>
                    <a:pt x="1" y="47"/>
                  </a:lnTo>
                  <a:lnTo>
                    <a:pt x="1" y="46"/>
                  </a:lnTo>
                  <a:lnTo>
                    <a:pt x="3" y="46"/>
                  </a:lnTo>
                  <a:lnTo>
                    <a:pt x="4" y="46"/>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8" name="Freeform 34"/>
            <p:cNvSpPr>
              <a:spLocks/>
            </p:cNvSpPr>
            <p:nvPr>
              <p:custDataLst>
                <p:tags r:id="rId36"/>
              </p:custDataLst>
            </p:nvPr>
          </p:nvSpPr>
          <p:spPr bwMode="auto">
            <a:xfrm>
              <a:off x="1139" y="1631"/>
              <a:ext cx="9" cy="27"/>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0 h 27"/>
                <a:gd name="T14" fmla="*/ 1 w 9"/>
                <a:gd name="T15" fmla="*/ 1 h 27"/>
                <a:gd name="T16" fmla="*/ 0 w 9"/>
                <a:gd name="T17" fmla="*/ 3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6 h 27"/>
                <a:gd name="T30" fmla="*/ 6 w 9"/>
                <a:gd name="T31" fmla="*/ 26 h 27"/>
                <a:gd name="T32" fmla="*/ 8 w 9"/>
                <a:gd name="T33" fmla="*/ 25 h 27"/>
                <a:gd name="T34" fmla="*/ 9 w 9"/>
                <a:gd name="T35" fmla="*/ 24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0"/>
                  </a:lnTo>
                  <a:lnTo>
                    <a:pt x="1" y="1"/>
                  </a:lnTo>
                  <a:lnTo>
                    <a:pt x="0" y="3"/>
                  </a:lnTo>
                  <a:lnTo>
                    <a:pt x="0" y="27"/>
                  </a:lnTo>
                  <a:lnTo>
                    <a:pt x="0" y="27"/>
                  </a:lnTo>
                  <a:lnTo>
                    <a:pt x="1" y="27"/>
                  </a:lnTo>
                  <a:lnTo>
                    <a:pt x="2" y="27"/>
                  </a:lnTo>
                  <a:lnTo>
                    <a:pt x="3" y="27"/>
                  </a:lnTo>
                  <a:lnTo>
                    <a:pt x="5" y="26"/>
                  </a:lnTo>
                  <a:lnTo>
                    <a:pt x="6" y="26"/>
                  </a:lnTo>
                  <a:lnTo>
                    <a:pt x="8" y="25"/>
                  </a:lnTo>
                  <a:lnTo>
                    <a:pt x="9" y="24"/>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79" name="Freeform 35"/>
            <p:cNvSpPr>
              <a:spLocks/>
            </p:cNvSpPr>
            <p:nvPr>
              <p:custDataLst>
                <p:tags r:id="rId37"/>
              </p:custDataLst>
            </p:nvPr>
          </p:nvSpPr>
          <p:spPr bwMode="auto">
            <a:xfrm>
              <a:off x="1250" y="1708"/>
              <a:ext cx="14" cy="13"/>
            </a:xfrm>
            <a:custGeom>
              <a:avLst/>
              <a:gdLst>
                <a:gd name="T0" fmla="*/ 7 w 14"/>
                <a:gd name="T1" fmla="*/ 13 h 13"/>
                <a:gd name="T2" fmla="*/ 8 w 14"/>
                <a:gd name="T3" fmla="*/ 13 h 13"/>
                <a:gd name="T4" fmla="*/ 9 w 14"/>
                <a:gd name="T5" fmla="*/ 13 h 13"/>
                <a:gd name="T6" fmla="*/ 10 w 14"/>
                <a:gd name="T7" fmla="*/ 12 h 13"/>
                <a:gd name="T8" fmla="*/ 11 w 14"/>
                <a:gd name="T9" fmla="*/ 11 h 13"/>
                <a:gd name="T10" fmla="*/ 13 w 14"/>
                <a:gd name="T11" fmla="*/ 11 h 13"/>
                <a:gd name="T12" fmla="*/ 13 w 14"/>
                <a:gd name="T13" fmla="*/ 10 h 13"/>
                <a:gd name="T14" fmla="*/ 14 w 14"/>
                <a:gd name="T15" fmla="*/ 7 h 13"/>
                <a:gd name="T16" fmla="*/ 14 w 14"/>
                <a:gd name="T17" fmla="*/ 6 h 13"/>
                <a:gd name="T18" fmla="*/ 14 w 14"/>
                <a:gd name="T19" fmla="*/ 5 h 13"/>
                <a:gd name="T20" fmla="*/ 13 w 14"/>
                <a:gd name="T21" fmla="*/ 4 h 13"/>
                <a:gd name="T22" fmla="*/ 13 w 14"/>
                <a:gd name="T23" fmla="*/ 3 h 13"/>
                <a:gd name="T24" fmla="*/ 11 w 14"/>
                <a:gd name="T25" fmla="*/ 2 h 13"/>
                <a:gd name="T26" fmla="*/ 10 w 14"/>
                <a:gd name="T27" fmla="*/ 0 h 13"/>
                <a:gd name="T28" fmla="*/ 9 w 14"/>
                <a:gd name="T29" fmla="*/ 0 h 13"/>
                <a:gd name="T30" fmla="*/ 8 w 14"/>
                <a:gd name="T31" fmla="*/ 0 h 13"/>
                <a:gd name="T32" fmla="*/ 7 w 14"/>
                <a:gd name="T33" fmla="*/ 0 h 13"/>
                <a:gd name="T34" fmla="*/ 6 w 14"/>
                <a:gd name="T35" fmla="*/ 0 h 13"/>
                <a:gd name="T36" fmla="*/ 4 w 14"/>
                <a:gd name="T37" fmla="*/ 0 h 13"/>
                <a:gd name="T38" fmla="*/ 3 w 14"/>
                <a:gd name="T39" fmla="*/ 0 h 13"/>
                <a:gd name="T40" fmla="*/ 2 w 14"/>
                <a:gd name="T41" fmla="*/ 2 h 13"/>
                <a:gd name="T42" fmla="*/ 1 w 14"/>
                <a:gd name="T43" fmla="*/ 3 h 13"/>
                <a:gd name="T44" fmla="*/ 1 w 14"/>
                <a:gd name="T45" fmla="*/ 4 h 13"/>
                <a:gd name="T46" fmla="*/ 0 w 14"/>
                <a:gd name="T47" fmla="*/ 5 h 13"/>
                <a:gd name="T48" fmla="*/ 0 w 14"/>
                <a:gd name="T49" fmla="*/ 6 h 13"/>
                <a:gd name="T50" fmla="*/ 0 w 14"/>
                <a:gd name="T51" fmla="*/ 7 h 13"/>
                <a:gd name="T52" fmla="*/ 1 w 14"/>
                <a:gd name="T53" fmla="*/ 10 h 13"/>
                <a:gd name="T54" fmla="*/ 1 w 14"/>
                <a:gd name="T55" fmla="*/ 11 h 13"/>
                <a:gd name="T56" fmla="*/ 2 w 14"/>
                <a:gd name="T57" fmla="*/ 11 h 13"/>
                <a:gd name="T58" fmla="*/ 3 w 14"/>
                <a:gd name="T59" fmla="*/ 12 h 13"/>
                <a:gd name="T60" fmla="*/ 4 w 14"/>
                <a:gd name="T61" fmla="*/ 13 h 13"/>
                <a:gd name="T62" fmla="*/ 6 w 14"/>
                <a:gd name="T63" fmla="*/ 13 h 13"/>
                <a:gd name="T64" fmla="*/ 7 w 14"/>
                <a:gd name="T6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3">
                  <a:moveTo>
                    <a:pt x="7" y="13"/>
                  </a:moveTo>
                  <a:lnTo>
                    <a:pt x="8" y="13"/>
                  </a:lnTo>
                  <a:lnTo>
                    <a:pt x="9" y="13"/>
                  </a:lnTo>
                  <a:lnTo>
                    <a:pt x="10" y="12"/>
                  </a:lnTo>
                  <a:lnTo>
                    <a:pt x="11" y="11"/>
                  </a:lnTo>
                  <a:lnTo>
                    <a:pt x="13" y="11"/>
                  </a:lnTo>
                  <a:lnTo>
                    <a:pt x="13" y="10"/>
                  </a:lnTo>
                  <a:lnTo>
                    <a:pt x="14" y="7"/>
                  </a:lnTo>
                  <a:lnTo>
                    <a:pt x="14" y="6"/>
                  </a:lnTo>
                  <a:lnTo>
                    <a:pt x="14" y="5"/>
                  </a:lnTo>
                  <a:lnTo>
                    <a:pt x="13" y="4"/>
                  </a:lnTo>
                  <a:lnTo>
                    <a:pt x="13" y="3"/>
                  </a:lnTo>
                  <a:lnTo>
                    <a:pt x="11" y="2"/>
                  </a:lnTo>
                  <a:lnTo>
                    <a:pt x="10" y="0"/>
                  </a:lnTo>
                  <a:lnTo>
                    <a:pt x="9" y="0"/>
                  </a:lnTo>
                  <a:lnTo>
                    <a:pt x="8" y="0"/>
                  </a:lnTo>
                  <a:lnTo>
                    <a:pt x="7" y="0"/>
                  </a:lnTo>
                  <a:lnTo>
                    <a:pt x="6" y="0"/>
                  </a:lnTo>
                  <a:lnTo>
                    <a:pt x="4" y="0"/>
                  </a:lnTo>
                  <a:lnTo>
                    <a:pt x="3" y="0"/>
                  </a:lnTo>
                  <a:lnTo>
                    <a:pt x="2" y="2"/>
                  </a:lnTo>
                  <a:lnTo>
                    <a:pt x="1" y="3"/>
                  </a:lnTo>
                  <a:lnTo>
                    <a:pt x="1" y="4"/>
                  </a:lnTo>
                  <a:lnTo>
                    <a:pt x="0" y="5"/>
                  </a:lnTo>
                  <a:lnTo>
                    <a:pt x="0" y="6"/>
                  </a:lnTo>
                  <a:lnTo>
                    <a:pt x="0" y="7"/>
                  </a:lnTo>
                  <a:lnTo>
                    <a:pt x="1" y="10"/>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0" name="Freeform 36"/>
            <p:cNvSpPr>
              <a:spLocks/>
            </p:cNvSpPr>
            <p:nvPr>
              <p:custDataLst>
                <p:tags r:id="rId38"/>
              </p:custDataLst>
            </p:nvPr>
          </p:nvSpPr>
          <p:spPr bwMode="auto">
            <a:xfrm>
              <a:off x="1209" y="1708"/>
              <a:ext cx="7" cy="7"/>
            </a:xfrm>
            <a:custGeom>
              <a:avLst/>
              <a:gdLst>
                <a:gd name="T0" fmla="*/ 3 w 7"/>
                <a:gd name="T1" fmla="*/ 7 h 7"/>
                <a:gd name="T2" fmla="*/ 5 w 7"/>
                <a:gd name="T3" fmla="*/ 6 h 7"/>
                <a:gd name="T4" fmla="*/ 6 w 7"/>
                <a:gd name="T5" fmla="*/ 6 h 7"/>
                <a:gd name="T6" fmla="*/ 6 w 7"/>
                <a:gd name="T7" fmla="*/ 5 h 7"/>
                <a:gd name="T8" fmla="*/ 7 w 7"/>
                <a:gd name="T9" fmla="*/ 4 h 7"/>
                <a:gd name="T10" fmla="*/ 6 w 7"/>
                <a:gd name="T11" fmla="*/ 2 h 7"/>
                <a:gd name="T12" fmla="*/ 6 w 7"/>
                <a:gd name="T13" fmla="*/ 2 h 7"/>
                <a:gd name="T14" fmla="*/ 5 w 7"/>
                <a:gd name="T15" fmla="*/ 0 h 7"/>
                <a:gd name="T16" fmla="*/ 3 w 7"/>
                <a:gd name="T17" fmla="*/ 0 h 7"/>
                <a:gd name="T18" fmla="*/ 2 w 7"/>
                <a:gd name="T19" fmla="*/ 0 h 7"/>
                <a:gd name="T20" fmla="*/ 1 w 7"/>
                <a:gd name="T21" fmla="*/ 2 h 7"/>
                <a:gd name="T22" fmla="*/ 0 w 7"/>
                <a:gd name="T23" fmla="*/ 2 h 7"/>
                <a:gd name="T24" fmla="*/ 0 w 7"/>
                <a:gd name="T25" fmla="*/ 4 h 7"/>
                <a:gd name="T26" fmla="*/ 0 w 7"/>
                <a:gd name="T27" fmla="*/ 5 h 7"/>
                <a:gd name="T28" fmla="*/ 1 w 7"/>
                <a:gd name="T29" fmla="*/ 6 h 7"/>
                <a:gd name="T30" fmla="*/ 2 w 7"/>
                <a:gd name="T31" fmla="*/ 6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6"/>
                  </a:lnTo>
                  <a:lnTo>
                    <a:pt x="6" y="6"/>
                  </a:lnTo>
                  <a:lnTo>
                    <a:pt x="6" y="5"/>
                  </a:lnTo>
                  <a:lnTo>
                    <a:pt x="7" y="4"/>
                  </a:lnTo>
                  <a:lnTo>
                    <a:pt x="6" y="2"/>
                  </a:lnTo>
                  <a:lnTo>
                    <a:pt x="6" y="2"/>
                  </a:lnTo>
                  <a:lnTo>
                    <a:pt x="5" y="0"/>
                  </a:lnTo>
                  <a:lnTo>
                    <a:pt x="3" y="0"/>
                  </a:lnTo>
                  <a:lnTo>
                    <a:pt x="2" y="0"/>
                  </a:lnTo>
                  <a:lnTo>
                    <a:pt x="1" y="2"/>
                  </a:lnTo>
                  <a:lnTo>
                    <a:pt x="0" y="2"/>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1" name="Freeform 37"/>
            <p:cNvSpPr>
              <a:spLocks/>
            </p:cNvSpPr>
            <p:nvPr>
              <p:custDataLst>
                <p:tags r:id="rId39"/>
              </p:custDataLst>
            </p:nvPr>
          </p:nvSpPr>
          <p:spPr bwMode="auto">
            <a:xfrm>
              <a:off x="1221" y="1708"/>
              <a:ext cx="5" cy="7"/>
            </a:xfrm>
            <a:custGeom>
              <a:avLst/>
              <a:gdLst>
                <a:gd name="T0" fmla="*/ 3 w 5"/>
                <a:gd name="T1" fmla="*/ 7 h 7"/>
                <a:gd name="T2" fmla="*/ 4 w 5"/>
                <a:gd name="T3" fmla="*/ 7 h 7"/>
                <a:gd name="T4" fmla="*/ 5 w 5"/>
                <a:gd name="T5" fmla="*/ 6 h 7"/>
                <a:gd name="T6" fmla="*/ 5 w 5"/>
                <a:gd name="T7" fmla="*/ 5 h 7"/>
                <a:gd name="T8" fmla="*/ 5 w 5"/>
                <a:gd name="T9" fmla="*/ 4 h 7"/>
                <a:gd name="T10" fmla="*/ 5 w 5"/>
                <a:gd name="T11" fmla="*/ 3 h 7"/>
                <a:gd name="T12" fmla="*/ 5 w 5"/>
                <a:gd name="T13" fmla="*/ 2 h 7"/>
                <a:gd name="T14" fmla="*/ 4 w 5"/>
                <a:gd name="T15" fmla="*/ 0 h 7"/>
                <a:gd name="T16" fmla="*/ 3 w 5"/>
                <a:gd name="T17" fmla="*/ 0 h 7"/>
                <a:gd name="T18" fmla="*/ 2 w 5"/>
                <a:gd name="T19" fmla="*/ 0 h 7"/>
                <a:gd name="T20" fmla="*/ 1 w 5"/>
                <a:gd name="T21" fmla="*/ 2 h 7"/>
                <a:gd name="T22" fmla="*/ 0 w 5"/>
                <a:gd name="T23" fmla="*/ 3 h 7"/>
                <a:gd name="T24" fmla="*/ 0 w 5"/>
                <a:gd name="T25" fmla="*/ 4 h 7"/>
                <a:gd name="T26" fmla="*/ 0 w 5"/>
                <a:gd name="T27" fmla="*/ 5 h 7"/>
                <a:gd name="T28" fmla="*/ 1 w 5"/>
                <a:gd name="T29" fmla="*/ 6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6"/>
                  </a:lnTo>
                  <a:lnTo>
                    <a:pt x="5" y="5"/>
                  </a:lnTo>
                  <a:lnTo>
                    <a:pt x="5" y="4"/>
                  </a:lnTo>
                  <a:lnTo>
                    <a:pt x="5" y="3"/>
                  </a:lnTo>
                  <a:lnTo>
                    <a:pt x="5" y="2"/>
                  </a:lnTo>
                  <a:lnTo>
                    <a:pt x="4" y="0"/>
                  </a:lnTo>
                  <a:lnTo>
                    <a:pt x="3" y="0"/>
                  </a:lnTo>
                  <a:lnTo>
                    <a:pt x="2" y="0"/>
                  </a:lnTo>
                  <a:lnTo>
                    <a:pt x="1" y="2"/>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2" name="Freeform 38"/>
            <p:cNvSpPr>
              <a:spLocks/>
            </p:cNvSpPr>
            <p:nvPr>
              <p:custDataLst>
                <p:tags r:id="rId40"/>
              </p:custDataLst>
            </p:nvPr>
          </p:nvSpPr>
          <p:spPr bwMode="auto">
            <a:xfrm>
              <a:off x="1175" y="1616"/>
              <a:ext cx="19" cy="92"/>
            </a:xfrm>
            <a:custGeom>
              <a:avLst/>
              <a:gdLst>
                <a:gd name="T0" fmla="*/ 6 w 19"/>
                <a:gd name="T1" fmla="*/ 1 h 92"/>
                <a:gd name="T2" fmla="*/ 6 w 19"/>
                <a:gd name="T3" fmla="*/ 4 h 92"/>
                <a:gd name="T4" fmla="*/ 4 w 19"/>
                <a:gd name="T5" fmla="*/ 8 h 92"/>
                <a:gd name="T6" fmla="*/ 2 w 19"/>
                <a:gd name="T7" fmla="*/ 16 h 92"/>
                <a:gd name="T8" fmla="*/ 1 w 19"/>
                <a:gd name="T9" fmla="*/ 28 h 92"/>
                <a:gd name="T10" fmla="*/ 0 w 19"/>
                <a:gd name="T11" fmla="*/ 41 h 92"/>
                <a:gd name="T12" fmla="*/ 0 w 19"/>
                <a:gd name="T13" fmla="*/ 56 h 92"/>
                <a:gd name="T14" fmla="*/ 1 w 19"/>
                <a:gd name="T15" fmla="*/ 74 h 92"/>
                <a:gd name="T16" fmla="*/ 5 w 19"/>
                <a:gd name="T17" fmla="*/ 92 h 92"/>
                <a:gd name="T18" fmla="*/ 19 w 19"/>
                <a:gd name="T19" fmla="*/ 91 h 92"/>
                <a:gd name="T20" fmla="*/ 18 w 19"/>
                <a:gd name="T21" fmla="*/ 89 h 92"/>
                <a:gd name="T22" fmla="*/ 16 w 19"/>
                <a:gd name="T23" fmla="*/ 81 h 92"/>
                <a:gd name="T24" fmla="*/ 15 w 19"/>
                <a:gd name="T25" fmla="*/ 70 h 92"/>
                <a:gd name="T26" fmla="*/ 14 w 19"/>
                <a:gd name="T27" fmla="*/ 56 h 92"/>
                <a:gd name="T28" fmla="*/ 13 w 19"/>
                <a:gd name="T29" fmla="*/ 42 h 92"/>
                <a:gd name="T30" fmla="*/ 13 w 19"/>
                <a:gd name="T31" fmla="*/ 27 h 92"/>
                <a:gd name="T32" fmla="*/ 15 w 19"/>
                <a:gd name="T33" fmla="*/ 13 h 92"/>
                <a:gd name="T34" fmla="*/ 19 w 19"/>
                <a:gd name="T35" fmla="*/ 1 h 92"/>
                <a:gd name="T36" fmla="*/ 19 w 19"/>
                <a:gd name="T37" fmla="*/ 0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4"/>
                  </a:lnTo>
                  <a:lnTo>
                    <a:pt x="4" y="8"/>
                  </a:lnTo>
                  <a:lnTo>
                    <a:pt x="2" y="16"/>
                  </a:lnTo>
                  <a:lnTo>
                    <a:pt x="1" y="28"/>
                  </a:lnTo>
                  <a:lnTo>
                    <a:pt x="0" y="41"/>
                  </a:lnTo>
                  <a:lnTo>
                    <a:pt x="0" y="56"/>
                  </a:lnTo>
                  <a:lnTo>
                    <a:pt x="1" y="74"/>
                  </a:lnTo>
                  <a:lnTo>
                    <a:pt x="5" y="92"/>
                  </a:lnTo>
                  <a:lnTo>
                    <a:pt x="19" y="91"/>
                  </a:lnTo>
                  <a:lnTo>
                    <a:pt x="18" y="89"/>
                  </a:lnTo>
                  <a:lnTo>
                    <a:pt x="16" y="81"/>
                  </a:lnTo>
                  <a:lnTo>
                    <a:pt x="15" y="70"/>
                  </a:lnTo>
                  <a:lnTo>
                    <a:pt x="14" y="56"/>
                  </a:lnTo>
                  <a:lnTo>
                    <a:pt x="13" y="42"/>
                  </a:lnTo>
                  <a:lnTo>
                    <a:pt x="13" y="27"/>
                  </a:lnTo>
                  <a:lnTo>
                    <a:pt x="15" y="13"/>
                  </a:lnTo>
                  <a:lnTo>
                    <a:pt x="19" y="1"/>
                  </a:lnTo>
                  <a:lnTo>
                    <a:pt x="19" y="0"/>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3" name="Freeform 39"/>
            <p:cNvSpPr>
              <a:spLocks/>
            </p:cNvSpPr>
            <p:nvPr>
              <p:custDataLst>
                <p:tags r:id="rId41"/>
              </p:custDataLst>
            </p:nvPr>
          </p:nvSpPr>
          <p:spPr bwMode="auto">
            <a:xfrm>
              <a:off x="1273" y="1604"/>
              <a:ext cx="27" cy="103"/>
            </a:xfrm>
            <a:custGeom>
              <a:avLst/>
              <a:gdLst>
                <a:gd name="T0" fmla="*/ 27 w 27"/>
                <a:gd name="T1" fmla="*/ 0 h 103"/>
                <a:gd name="T2" fmla="*/ 26 w 27"/>
                <a:gd name="T3" fmla="*/ 2 h 103"/>
                <a:gd name="T4" fmla="*/ 25 w 27"/>
                <a:gd name="T5" fmla="*/ 4 h 103"/>
                <a:gd name="T6" fmla="*/ 22 w 27"/>
                <a:gd name="T7" fmla="*/ 10 h 103"/>
                <a:gd name="T8" fmla="*/ 20 w 27"/>
                <a:gd name="T9" fmla="*/ 18 h 103"/>
                <a:gd name="T10" fmla="*/ 18 w 27"/>
                <a:gd name="T11" fmla="*/ 32 h 103"/>
                <a:gd name="T12" fmla="*/ 16 w 27"/>
                <a:gd name="T13" fmla="*/ 49 h 103"/>
                <a:gd name="T14" fmla="*/ 18 w 27"/>
                <a:gd name="T15" fmla="*/ 73 h 103"/>
                <a:gd name="T16" fmla="*/ 20 w 27"/>
                <a:gd name="T17" fmla="*/ 103 h 103"/>
                <a:gd name="T18" fmla="*/ 5 w 27"/>
                <a:gd name="T19" fmla="*/ 103 h 103"/>
                <a:gd name="T20" fmla="*/ 5 w 27"/>
                <a:gd name="T21" fmla="*/ 101 h 103"/>
                <a:gd name="T22" fmla="*/ 4 w 27"/>
                <a:gd name="T23" fmla="*/ 92 h 103"/>
                <a:gd name="T24" fmla="*/ 2 w 27"/>
                <a:gd name="T25" fmla="*/ 80 h 103"/>
                <a:gd name="T26" fmla="*/ 1 w 27"/>
                <a:gd name="T27" fmla="*/ 65 h 103"/>
                <a:gd name="T28" fmla="*/ 0 w 27"/>
                <a:gd name="T29" fmla="*/ 47 h 103"/>
                <a:gd name="T30" fmla="*/ 1 w 27"/>
                <a:gd name="T31" fmla="*/ 31 h 103"/>
                <a:gd name="T32" fmla="*/ 4 w 27"/>
                <a:gd name="T33" fmla="*/ 14 h 103"/>
                <a:gd name="T34" fmla="*/ 9 w 27"/>
                <a:gd name="T35" fmla="*/ 0 h 103"/>
                <a:gd name="T36" fmla="*/ 27 w 27"/>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3">
                  <a:moveTo>
                    <a:pt x="27" y="0"/>
                  </a:moveTo>
                  <a:lnTo>
                    <a:pt x="26" y="2"/>
                  </a:lnTo>
                  <a:lnTo>
                    <a:pt x="25" y="4"/>
                  </a:lnTo>
                  <a:lnTo>
                    <a:pt x="22" y="10"/>
                  </a:lnTo>
                  <a:lnTo>
                    <a:pt x="20" y="18"/>
                  </a:lnTo>
                  <a:lnTo>
                    <a:pt x="18" y="32"/>
                  </a:lnTo>
                  <a:lnTo>
                    <a:pt x="16" y="49"/>
                  </a:lnTo>
                  <a:lnTo>
                    <a:pt x="18" y="73"/>
                  </a:lnTo>
                  <a:lnTo>
                    <a:pt x="20" y="103"/>
                  </a:lnTo>
                  <a:lnTo>
                    <a:pt x="5" y="103"/>
                  </a:lnTo>
                  <a:lnTo>
                    <a:pt x="5" y="101"/>
                  </a:lnTo>
                  <a:lnTo>
                    <a:pt x="4" y="92"/>
                  </a:lnTo>
                  <a:lnTo>
                    <a:pt x="2" y="80"/>
                  </a:lnTo>
                  <a:lnTo>
                    <a:pt x="1" y="65"/>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4" name="Freeform 40"/>
            <p:cNvSpPr>
              <a:spLocks/>
            </p:cNvSpPr>
            <p:nvPr>
              <p:custDataLst>
                <p:tags r:id="rId42"/>
              </p:custDataLst>
            </p:nvPr>
          </p:nvSpPr>
          <p:spPr bwMode="auto">
            <a:xfrm>
              <a:off x="1175" y="1621"/>
              <a:ext cx="18" cy="80"/>
            </a:xfrm>
            <a:custGeom>
              <a:avLst/>
              <a:gdLst>
                <a:gd name="T0" fmla="*/ 6 w 18"/>
                <a:gd name="T1" fmla="*/ 2 h 80"/>
                <a:gd name="T2" fmla="*/ 6 w 18"/>
                <a:gd name="T3" fmla="*/ 3 h 80"/>
                <a:gd name="T4" fmla="*/ 5 w 18"/>
                <a:gd name="T5" fmla="*/ 8 h 80"/>
                <a:gd name="T6" fmla="*/ 2 w 18"/>
                <a:gd name="T7" fmla="*/ 15 h 80"/>
                <a:gd name="T8" fmla="*/ 1 w 18"/>
                <a:gd name="T9" fmla="*/ 24 h 80"/>
                <a:gd name="T10" fmla="*/ 0 w 18"/>
                <a:gd name="T11" fmla="*/ 36 h 80"/>
                <a:gd name="T12" fmla="*/ 1 w 18"/>
                <a:gd name="T13" fmla="*/ 50 h 80"/>
                <a:gd name="T14" fmla="*/ 2 w 18"/>
                <a:gd name="T15" fmla="*/ 65 h 80"/>
                <a:gd name="T16" fmla="*/ 5 w 18"/>
                <a:gd name="T17" fmla="*/ 80 h 80"/>
                <a:gd name="T18" fmla="*/ 16 w 18"/>
                <a:gd name="T19" fmla="*/ 80 h 80"/>
                <a:gd name="T20" fmla="*/ 16 w 18"/>
                <a:gd name="T21" fmla="*/ 78 h 80"/>
                <a:gd name="T22" fmla="*/ 15 w 18"/>
                <a:gd name="T23" fmla="*/ 71 h 80"/>
                <a:gd name="T24" fmla="*/ 14 w 18"/>
                <a:gd name="T25" fmla="*/ 62 h 80"/>
                <a:gd name="T26" fmla="*/ 13 w 18"/>
                <a:gd name="T27" fmla="*/ 50 h 80"/>
                <a:gd name="T28" fmla="*/ 12 w 18"/>
                <a:gd name="T29" fmla="*/ 37 h 80"/>
                <a:gd name="T30" fmla="*/ 12 w 18"/>
                <a:gd name="T31" fmla="*/ 24 h 80"/>
                <a:gd name="T32" fmla="*/ 14 w 18"/>
                <a:gd name="T33" fmla="*/ 11 h 80"/>
                <a:gd name="T34" fmla="*/ 18 w 18"/>
                <a:gd name="T35" fmla="*/ 1 h 80"/>
                <a:gd name="T36" fmla="*/ 18 w 18"/>
                <a:gd name="T37" fmla="*/ 1 h 80"/>
                <a:gd name="T38" fmla="*/ 18 w 18"/>
                <a:gd name="T39" fmla="*/ 1 h 80"/>
                <a:gd name="T40" fmla="*/ 18 w 18"/>
                <a:gd name="T41" fmla="*/ 1 h 80"/>
                <a:gd name="T42" fmla="*/ 16 w 18"/>
                <a:gd name="T43" fmla="*/ 0 h 80"/>
                <a:gd name="T44" fmla="*/ 15 w 18"/>
                <a:gd name="T45" fmla="*/ 0 h 80"/>
                <a:gd name="T46" fmla="*/ 13 w 18"/>
                <a:gd name="T47" fmla="*/ 0 h 80"/>
                <a:gd name="T48" fmla="*/ 9 w 18"/>
                <a:gd name="T49" fmla="*/ 1 h 80"/>
                <a:gd name="T50" fmla="*/ 6 w 18"/>
                <a:gd name="T5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2"/>
                  </a:lnTo>
                  <a:lnTo>
                    <a:pt x="13" y="50"/>
                  </a:lnTo>
                  <a:lnTo>
                    <a:pt x="12" y="37"/>
                  </a:lnTo>
                  <a:lnTo>
                    <a:pt x="12" y="24"/>
                  </a:lnTo>
                  <a:lnTo>
                    <a:pt x="14" y="11"/>
                  </a:lnTo>
                  <a:lnTo>
                    <a:pt x="18" y="1"/>
                  </a:lnTo>
                  <a:lnTo>
                    <a:pt x="18" y="1"/>
                  </a:lnTo>
                  <a:lnTo>
                    <a:pt x="18" y="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5" name="Freeform 41"/>
            <p:cNvSpPr>
              <a:spLocks/>
            </p:cNvSpPr>
            <p:nvPr>
              <p:custDataLst>
                <p:tags r:id="rId43"/>
              </p:custDataLst>
            </p:nvPr>
          </p:nvSpPr>
          <p:spPr bwMode="auto">
            <a:xfrm>
              <a:off x="1176" y="1627"/>
              <a:ext cx="14" cy="69"/>
            </a:xfrm>
            <a:custGeom>
              <a:avLst/>
              <a:gdLst>
                <a:gd name="T0" fmla="*/ 5 w 14"/>
                <a:gd name="T1" fmla="*/ 1 h 69"/>
                <a:gd name="T2" fmla="*/ 5 w 14"/>
                <a:gd name="T3" fmla="*/ 2 h 69"/>
                <a:gd name="T4" fmla="*/ 4 w 14"/>
                <a:gd name="T5" fmla="*/ 7 h 69"/>
                <a:gd name="T6" fmla="*/ 3 w 14"/>
                <a:gd name="T7" fmla="*/ 12 h 69"/>
                <a:gd name="T8" fmla="*/ 1 w 14"/>
                <a:gd name="T9" fmla="*/ 21 h 69"/>
                <a:gd name="T10" fmla="*/ 0 w 14"/>
                <a:gd name="T11" fmla="*/ 30 h 69"/>
                <a:gd name="T12" fmla="*/ 0 w 14"/>
                <a:gd name="T13" fmla="*/ 42 h 69"/>
                <a:gd name="T14" fmla="*/ 1 w 14"/>
                <a:gd name="T15" fmla="*/ 54 h 69"/>
                <a:gd name="T16" fmla="*/ 4 w 14"/>
                <a:gd name="T17" fmla="*/ 69 h 69"/>
                <a:gd name="T18" fmla="*/ 14 w 14"/>
                <a:gd name="T19" fmla="*/ 67 h 69"/>
                <a:gd name="T20" fmla="*/ 13 w 14"/>
                <a:gd name="T21" fmla="*/ 66 h 69"/>
                <a:gd name="T22" fmla="*/ 13 w 14"/>
                <a:gd name="T23" fmla="*/ 60 h 69"/>
                <a:gd name="T24" fmla="*/ 12 w 14"/>
                <a:gd name="T25" fmla="*/ 52 h 69"/>
                <a:gd name="T26" fmla="*/ 11 w 14"/>
                <a:gd name="T27" fmla="*/ 42 h 69"/>
                <a:gd name="T28" fmla="*/ 10 w 14"/>
                <a:gd name="T29" fmla="*/ 31 h 69"/>
                <a:gd name="T30" fmla="*/ 10 w 14"/>
                <a:gd name="T31" fmla="*/ 19 h 69"/>
                <a:gd name="T32" fmla="*/ 12 w 14"/>
                <a:gd name="T33" fmla="*/ 9 h 69"/>
                <a:gd name="T34" fmla="*/ 14 w 14"/>
                <a:gd name="T35" fmla="*/ 1 h 69"/>
                <a:gd name="T36" fmla="*/ 14 w 14"/>
                <a:gd name="T37" fmla="*/ 1 h 69"/>
                <a:gd name="T38" fmla="*/ 14 w 14"/>
                <a:gd name="T39" fmla="*/ 0 h 69"/>
                <a:gd name="T40" fmla="*/ 14 w 14"/>
                <a:gd name="T41" fmla="*/ 0 h 69"/>
                <a:gd name="T42" fmla="*/ 14 w 14"/>
                <a:gd name="T43" fmla="*/ 0 h 69"/>
                <a:gd name="T44" fmla="*/ 13 w 14"/>
                <a:gd name="T45" fmla="*/ 0 h 69"/>
                <a:gd name="T46" fmla="*/ 11 w 14"/>
                <a:gd name="T47" fmla="*/ 0 h 69"/>
                <a:gd name="T48" fmla="*/ 8 w 14"/>
                <a:gd name="T49" fmla="*/ 0 h 69"/>
                <a:gd name="T50" fmla="*/ 5 w 14"/>
                <a:gd name="T5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1"/>
                  </a:moveTo>
                  <a:lnTo>
                    <a:pt x="5" y="2"/>
                  </a:lnTo>
                  <a:lnTo>
                    <a:pt x="4" y="7"/>
                  </a:lnTo>
                  <a:lnTo>
                    <a:pt x="3" y="12"/>
                  </a:lnTo>
                  <a:lnTo>
                    <a:pt x="1" y="21"/>
                  </a:lnTo>
                  <a:lnTo>
                    <a:pt x="0" y="30"/>
                  </a:lnTo>
                  <a:lnTo>
                    <a:pt x="0" y="42"/>
                  </a:lnTo>
                  <a:lnTo>
                    <a:pt x="1" y="54"/>
                  </a:lnTo>
                  <a:lnTo>
                    <a:pt x="4" y="69"/>
                  </a:lnTo>
                  <a:lnTo>
                    <a:pt x="14" y="67"/>
                  </a:lnTo>
                  <a:lnTo>
                    <a:pt x="13" y="66"/>
                  </a:lnTo>
                  <a:lnTo>
                    <a:pt x="13" y="60"/>
                  </a:lnTo>
                  <a:lnTo>
                    <a:pt x="12" y="52"/>
                  </a:lnTo>
                  <a:lnTo>
                    <a:pt x="11" y="42"/>
                  </a:lnTo>
                  <a:lnTo>
                    <a:pt x="10" y="31"/>
                  </a:lnTo>
                  <a:lnTo>
                    <a:pt x="10" y="19"/>
                  </a:lnTo>
                  <a:lnTo>
                    <a:pt x="12" y="9"/>
                  </a:lnTo>
                  <a:lnTo>
                    <a:pt x="14" y="1"/>
                  </a:lnTo>
                  <a:lnTo>
                    <a:pt x="14" y="1"/>
                  </a:lnTo>
                  <a:lnTo>
                    <a:pt x="14" y="0"/>
                  </a:lnTo>
                  <a:lnTo>
                    <a:pt x="14" y="0"/>
                  </a:lnTo>
                  <a:lnTo>
                    <a:pt x="14" y="0"/>
                  </a:lnTo>
                  <a:lnTo>
                    <a:pt x="13" y="0"/>
                  </a:lnTo>
                  <a:lnTo>
                    <a:pt x="11" y="0"/>
                  </a:lnTo>
                  <a:lnTo>
                    <a:pt x="8" y="0"/>
                  </a:lnTo>
                  <a:lnTo>
                    <a:pt x="5" y="1"/>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6" name="Freeform 42"/>
            <p:cNvSpPr>
              <a:spLocks/>
            </p:cNvSpPr>
            <p:nvPr>
              <p:custDataLst>
                <p:tags r:id="rId44"/>
              </p:custDataLst>
            </p:nvPr>
          </p:nvSpPr>
          <p:spPr bwMode="auto">
            <a:xfrm>
              <a:off x="1177" y="1632"/>
              <a:ext cx="12" cy="56"/>
            </a:xfrm>
            <a:custGeom>
              <a:avLst/>
              <a:gdLst>
                <a:gd name="T0" fmla="*/ 4 w 12"/>
                <a:gd name="T1" fmla="*/ 2 h 56"/>
                <a:gd name="T2" fmla="*/ 3 w 12"/>
                <a:gd name="T3" fmla="*/ 2 h 56"/>
                <a:gd name="T4" fmla="*/ 3 w 12"/>
                <a:gd name="T5" fmla="*/ 5 h 56"/>
                <a:gd name="T6" fmla="*/ 2 w 12"/>
                <a:gd name="T7" fmla="*/ 11 h 56"/>
                <a:gd name="T8" fmla="*/ 0 w 12"/>
                <a:gd name="T9" fmla="*/ 17 h 56"/>
                <a:gd name="T10" fmla="*/ 0 w 12"/>
                <a:gd name="T11" fmla="*/ 25 h 56"/>
                <a:gd name="T12" fmla="*/ 0 w 12"/>
                <a:gd name="T13" fmla="*/ 35 h 56"/>
                <a:gd name="T14" fmla="*/ 2 w 12"/>
                <a:gd name="T15" fmla="*/ 46 h 56"/>
                <a:gd name="T16" fmla="*/ 3 w 12"/>
                <a:gd name="T17" fmla="*/ 56 h 56"/>
                <a:gd name="T18" fmla="*/ 11 w 12"/>
                <a:gd name="T19" fmla="*/ 56 h 56"/>
                <a:gd name="T20" fmla="*/ 11 w 12"/>
                <a:gd name="T21" fmla="*/ 55 h 56"/>
                <a:gd name="T22" fmla="*/ 10 w 12"/>
                <a:gd name="T23" fmla="*/ 51 h 56"/>
                <a:gd name="T24" fmla="*/ 10 w 12"/>
                <a:gd name="T25" fmla="*/ 44 h 56"/>
                <a:gd name="T26" fmla="*/ 9 w 12"/>
                <a:gd name="T27" fmla="*/ 35 h 56"/>
                <a:gd name="T28" fmla="*/ 7 w 12"/>
                <a:gd name="T29" fmla="*/ 26 h 56"/>
                <a:gd name="T30" fmla="*/ 9 w 12"/>
                <a:gd name="T31" fmla="*/ 17 h 56"/>
                <a:gd name="T32" fmla="*/ 10 w 12"/>
                <a:gd name="T33" fmla="*/ 7 h 56"/>
                <a:gd name="T34" fmla="*/ 12 w 12"/>
                <a:gd name="T35" fmla="*/ 0 h 56"/>
                <a:gd name="T36" fmla="*/ 12 w 12"/>
                <a:gd name="T37" fmla="*/ 0 h 56"/>
                <a:gd name="T38" fmla="*/ 12 w 12"/>
                <a:gd name="T39" fmla="*/ 0 h 56"/>
                <a:gd name="T40" fmla="*/ 12 w 12"/>
                <a:gd name="T41" fmla="*/ 0 h 56"/>
                <a:gd name="T42" fmla="*/ 11 w 12"/>
                <a:gd name="T43" fmla="*/ 0 h 56"/>
                <a:gd name="T44" fmla="*/ 10 w 12"/>
                <a:gd name="T45" fmla="*/ 0 h 56"/>
                <a:gd name="T46" fmla="*/ 9 w 12"/>
                <a:gd name="T47" fmla="*/ 0 h 56"/>
                <a:gd name="T48" fmla="*/ 6 w 12"/>
                <a:gd name="T49" fmla="*/ 0 h 56"/>
                <a:gd name="T50" fmla="*/ 4 w 12"/>
                <a:gd name="T51"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6">
                  <a:moveTo>
                    <a:pt x="4" y="2"/>
                  </a:moveTo>
                  <a:lnTo>
                    <a:pt x="3" y="2"/>
                  </a:lnTo>
                  <a:lnTo>
                    <a:pt x="3" y="5"/>
                  </a:lnTo>
                  <a:lnTo>
                    <a:pt x="2" y="11"/>
                  </a:lnTo>
                  <a:lnTo>
                    <a:pt x="0" y="17"/>
                  </a:lnTo>
                  <a:lnTo>
                    <a:pt x="0" y="25"/>
                  </a:lnTo>
                  <a:lnTo>
                    <a:pt x="0" y="35"/>
                  </a:lnTo>
                  <a:lnTo>
                    <a:pt x="2" y="46"/>
                  </a:lnTo>
                  <a:lnTo>
                    <a:pt x="3" y="56"/>
                  </a:lnTo>
                  <a:lnTo>
                    <a:pt x="11" y="56"/>
                  </a:lnTo>
                  <a:lnTo>
                    <a:pt x="11" y="55"/>
                  </a:lnTo>
                  <a:lnTo>
                    <a:pt x="10" y="51"/>
                  </a:lnTo>
                  <a:lnTo>
                    <a:pt x="10" y="44"/>
                  </a:lnTo>
                  <a:lnTo>
                    <a:pt x="9" y="35"/>
                  </a:lnTo>
                  <a:lnTo>
                    <a:pt x="7" y="26"/>
                  </a:lnTo>
                  <a:lnTo>
                    <a:pt x="9" y="17"/>
                  </a:lnTo>
                  <a:lnTo>
                    <a:pt x="10" y="7"/>
                  </a:lnTo>
                  <a:lnTo>
                    <a:pt x="12" y="0"/>
                  </a:lnTo>
                  <a:lnTo>
                    <a:pt x="12" y="0"/>
                  </a:lnTo>
                  <a:lnTo>
                    <a:pt x="12" y="0"/>
                  </a:lnTo>
                  <a:lnTo>
                    <a:pt x="12" y="0"/>
                  </a:lnTo>
                  <a:lnTo>
                    <a:pt x="11" y="0"/>
                  </a:lnTo>
                  <a:lnTo>
                    <a:pt x="10" y="0"/>
                  </a:lnTo>
                  <a:lnTo>
                    <a:pt x="9" y="0"/>
                  </a:lnTo>
                  <a:lnTo>
                    <a:pt x="6" y="0"/>
                  </a:lnTo>
                  <a:lnTo>
                    <a:pt x="4" y="2"/>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7" name="Freeform 43"/>
            <p:cNvSpPr>
              <a:spLocks/>
            </p:cNvSpPr>
            <p:nvPr>
              <p:custDataLst>
                <p:tags r:id="rId45"/>
              </p:custDataLst>
            </p:nvPr>
          </p:nvSpPr>
          <p:spPr bwMode="auto">
            <a:xfrm>
              <a:off x="1177" y="1637"/>
              <a:ext cx="10" cy="46"/>
            </a:xfrm>
            <a:custGeom>
              <a:avLst/>
              <a:gdLst>
                <a:gd name="T0" fmla="*/ 4 w 10"/>
                <a:gd name="T1" fmla="*/ 1 h 46"/>
                <a:gd name="T2" fmla="*/ 3 w 10"/>
                <a:gd name="T3" fmla="*/ 2 h 46"/>
                <a:gd name="T4" fmla="*/ 3 w 10"/>
                <a:gd name="T5" fmla="*/ 5 h 46"/>
                <a:gd name="T6" fmla="*/ 2 w 10"/>
                <a:gd name="T7" fmla="*/ 8 h 46"/>
                <a:gd name="T8" fmla="*/ 2 w 10"/>
                <a:gd name="T9" fmla="*/ 14 h 46"/>
                <a:gd name="T10" fmla="*/ 0 w 10"/>
                <a:gd name="T11" fmla="*/ 21 h 46"/>
                <a:gd name="T12" fmla="*/ 0 w 10"/>
                <a:gd name="T13" fmla="*/ 28 h 46"/>
                <a:gd name="T14" fmla="*/ 2 w 10"/>
                <a:gd name="T15" fmla="*/ 36 h 46"/>
                <a:gd name="T16" fmla="*/ 3 w 10"/>
                <a:gd name="T17" fmla="*/ 46 h 46"/>
                <a:gd name="T18" fmla="*/ 10 w 10"/>
                <a:gd name="T19" fmla="*/ 46 h 46"/>
                <a:gd name="T20" fmla="*/ 10 w 10"/>
                <a:gd name="T21" fmla="*/ 43 h 46"/>
                <a:gd name="T22" fmla="*/ 9 w 10"/>
                <a:gd name="T23" fmla="*/ 40 h 46"/>
                <a:gd name="T24" fmla="*/ 7 w 10"/>
                <a:gd name="T25" fmla="*/ 35 h 46"/>
                <a:gd name="T26" fmla="*/ 7 w 10"/>
                <a:gd name="T27" fmla="*/ 28 h 46"/>
                <a:gd name="T28" fmla="*/ 6 w 10"/>
                <a:gd name="T29" fmla="*/ 21 h 46"/>
                <a:gd name="T30" fmla="*/ 7 w 10"/>
                <a:gd name="T31" fmla="*/ 14 h 46"/>
                <a:gd name="T32" fmla="*/ 7 w 10"/>
                <a:gd name="T33" fmla="*/ 7 h 46"/>
                <a:gd name="T34" fmla="*/ 10 w 10"/>
                <a:gd name="T35" fmla="*/ 1 h 46"/>
                <a:gd name="T36" fmla="*/ 10 w 10"/>
                <a:gd name="T37" fmla="*/ 1 h 46"/>
                <a:gd name="T38" fmla="*/ 10 w 10"/>
                <a:gd name="T39" fmla="*/ 1 h 46"/>
                <a:gd name="T40" fmla="*/ 10 w 10"/>
                <a:gd name="T41" fmla="*/ 0 h 46"/>
                <a:gd name="T42" fmla="*/ 10 w 10"/>
                <a:gd name="T43" fmla="*/ 0 h 46"/>
                <a:gd name="T44" fmla="*/ 9 w 10"/>
                <a:gd name="T45" fmla="*/ 0 h 46"/>
                <a:gd name="T46" fmla="*/ 7 w 10"/>
                <a:gd name="T47" fmla="*/ 0 h 46"/>
                <a:gd name="T48" fmla="*/ 6 w 10"/>
                <a:gd name="T49" fmla="*/ 1 h 46"/>
                <a:gd name="T50" fmla="*/ 4 w 10"/>
                <a:gd name="T51"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6">
                  <a:moveTo>
                    <a:pt x="4" y="1"/>
                  </a:moveTo>
                  <a:lnTo>
                    <a:pt x="3" y="2"/>
                  </a:lnTo>
                  <a:lnTo>
                    <a:pt x="3" y="5"/>
                  </a:lnTo>
                  <a:lnTo>
                    <a:pt x="2" y="8"/>
                  </a:lnTo>
                  <a:lnTo>
                    <a:pt x="2" y="14"/>
                  </a:lnTo>
                  <a:lnTo>
                    <a:pt x="0" y="21"/>
                  </a:lnTo>
                  <a:lnTo>
                    <a:pt x="0" y="28"/>
                  </a:lnTo>
                  <a:lnTo>
                    <a:pt x="2" y="36"/>
                  </a:lnTo>
                  <a:lnTo>
                    <a:pt x="3" y="46"/>
                  </a:lnTo>
                  <a:lnTo>
                    <a:pt x="10" y="46"/>
                  </a:lnTo>
                  <a:lnTo>
                    <a:pt x="10" y="43"/>
                  </a:lnTo>
                  <a:lnTo>
                    <a:pt x="9" y="40"/>
                  </a:lnTo>
                  <a:lnTo>
                    <a:pt x="7" y="35"/>
                  </a:lnTo>
                  <a:lnTo>
                    <a:pt x="7" y="28"/>
                  </a:lnTo>
                  <a:lnTo>
                    <a:pt x="6" y="21"/>
                  </a:lnTo>
                  <a:lnTo>
                    <a:pt x="7" y="14"/>
                  </a:lnTo>
                  <a:lnTo>
                    <a:pt x="7" y="7"/>
                  </a:lnTo>
                  <a:lnTo>
                    <a:pt x="10" y="1"/>
                  </a:lnTo>
                  <a:lnTo>
                    <a:pt x="10" y="1"/>
                  </a:lnTo>
                  <a:lnTo>
                    <a:pt x="10" y="1"/>
                  </a:lnTo>
                  <a:lnTo>
                    <a:pt x="10" y="0"/>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8" name="Freeform 44"/>
            <p:cNvSpPr>
              <a:spLocks/>
            </p:cNvSpPr>
            <p:nvPr>
              <p:custDataLst>
                <p:tags r:id="rId46"/>
              </p:custDataLst>
            </p:nvPr>
          </p:nvSpPr>
          <p:spPr bwMode="auto">
            <a:xfrm>
              <a:off x="1179" y="1643"/>
              <a:ext cx="7" cy="33"/>
            </a:xfrm>
            <a:custGeom>
              <a:avLst/>
              <a:gdLst>
                <a:gd name="T0" fmla="*/ 2 w 7"/>
                <a:gd name="T1" fmla="*/ 1 h 33"/>
                <a:gd name="T2" fmla="*/ 1 w 7"/>
                <a:gd name="T3" fmla="*/ 1 h 33"/>
                <a:gd name="T4" fmla="*/ 1 w 7"/>
                <a:gd name="T5" fmla="*/ 3 h 33"/>
                <a:gd name="T6" fmla="*/ 0 w 7"/>
                <a:gd name="T7" fmla="*/ 6 h 33"/>
                <a:gd name="T8" fmla="*/ 0 w 7"/>
                <a:gd name="T9" fmla="*/ 10 h 33"/>
                <a:gd name="T10" fmla="*/ 0 w 7"/>
                <a:gd name="T11" fmla="*/ 15 h 33"/>
                <a:gd name="T12" fmla="*/ 0 w 7"/>
                <a:gd name="T13" fmla="*/ 20 h 33"/>
                <a:gd name="T14" fmla="*/ 0 w 7"/>
                <a:gd name="T15" fmla="*/ 27 h 33"/>
                <a:gd name="T16" fmla="*/ 1 w 7"/>
                <a:gd name="T17" fmla="*/ 33 h 33"/>
                <a:gd name="T18" fmla="*/ 5 w 7"/>
                <a:gd name="T19" fmla="*/ 33 h 33"/>
                <a:gd name="T20" fmla="*/ 5 w 7"/>
                <a:gd name="T21" fmla="*/ 31 h 33"/>
                <a:gd name="T22" fmla="*/ 5 w 7"/>
                <a:gd name="T23" fmla="*/ 29 h 33"/>
                <a:gd name="T24" fmla="*/ 4 w 7"/>
                <a:gd name="T25" fmla="*/ 26 h 33"/>
                <a:gd name="T26" fmla="*/ 4 w 7"/>
                <a:gd name="T27" fmla="*/ 20 h 33"/>
                <a:gd name="T28" fmla="*/ 4 w 7"/>
                <a:gd name="T29" fmla="*/ 15 h 33"/>
                <a:gd name="T30" fmla="*/ 4 w 7"/>
                <a:gd name="T31" fmla="*/ 9 h 33"/>
                <a:gd name="T32" fmla="*/ 4 w 7"/>
                <a:gd name="T33" fmla="*/ 5 h 33"/>
                <a:gd name="T34" fmla="*/ 7 w 7"/>
                <a:gd name="T35" fmla="*/ 0 h 33"/>
                <a:gd name="T36" fmla="*/ 7 w 7"/>
                <a:gd name="T37" fmla="*/ 0 h 33"/>
                <a:gd name="T38" fmla="*/ 7 w 7"/>
                <a:gd name="T39" fmla="*/ 0 h 33"/>
                <a:gd name="T40" fmla="*/ 5 w 7"/>
                <a:gd name="T41" fmla="*/ 0 h 33"/>
                <a:gd name="T42" fmla="*/ 5 w 7"/>
                <a:gd name="T43" fmla="*/ 0 h 33"/>
                <a:gd name="T44" fmla="*/ 5 w 7"/>
                <a:gd name="T45" fmla="*/ 0 h 33"/>
                <a:gd name="T46" fmla="*/ 4 w 7"/>
                <a:gd name="T47" fmla="*/ 0 h 33"/>
                <a:gd name="T48" fmla="*/ 3 w 7"/>
                <a:gd name="T49" fmla="*/ 0 h 33"/>
                <a:gd name="T50" fmla="*/ 2 w 7"/>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3">
                  <a:moveTo>
                    <a:pt x="2" y="1"/>
                  </a:moveTo>
                  <a:lnTo>
                    <a:pt x="1" y="1"/>
                  </a:lnTo>
                  <a:lnTo>
                    <a:pt x="1" y="3"/>
                  </a:lnTo>
                  <a:lnTo>
                    <a:pt x="0" y="6"/>
                  </a:lnTo>
                  <a:lnTo>
                    <a:pt x="0" y="10"/>
                  </a:lnTo>
                  <a:lnTo>
                    <a:pt x="0" y="15"/>
                  </a:lnTo>
                  <a:lnTo>
                    <a:pt x="0" y="20"/>
                  </a:lnTo>
                  <a:lnTo>
                    <a:pt x="0" y="27"/>
                  </a:lnTo>
                  <a:lnTo>
                    <a:pt x="1" y="33"/>
                  </a:lnTo>
                  <a:lnTo>
                    <a:pt x="5" y="33"/>
                  </a:lnTo>
                  <a:lnTo>
                    <a:pt x="5" y="31"/>
                  </a:lnTo>
                  <a:lnTo>
                    <a:pt x="5" y="29"/>
                  </a:lnTo>
                  <a:lnTo>
                    <a:pt x="4" y="26"/>
                  </a:lnTo>
                  <a:lnTo>
                    <a:pt x="4" y="20"/>
                  </a:lnTo>
                  <a:lnTo>
                    <a:pt x="4" y="15"/>
                  </a:lnTo>
                  <a:lnTo>
                    <a:pt x="4" y="9"/>
                  </a:lnTo>
                  <a:lnTo>
                    <a:pt x="4" y="5"/>
                  </a:lnTo>
                  <a:lnTo>
                    <a:pt x="7" y="0"/>
                  </a:lnTo>
                  <a:lnTo>
                    <a:pt x="7" y="0"/>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89" name="Freeform 45"/>
            <p:cNvSpPr>
              <a:spLocks/>
            </p:cNvSpPr>
            <p:nvPr>
              <p:custDataLst>
                <p:tags r:id="rId47"/>
              </p:custDataLst>
            </p:nvPr>
          </p:nvSpPr>
          <p:spPr bwMode="auto">
            <a:xfrm>
              <a:off x="1274" y="1610"/>
              <a:ext cx="24" cy="90"/>
            </a:xfrm>
            <a:custGeom>
              <a:avLst/>
              <a:gdLst>
                <a:gd name="T0" fmla="*/ 24 w 24"/>
                <a:gd name="T1" fmla="*/ 1 h 90"/>
                <a:gd name="T2" fmla="*/ 22 w 24"/>
                <a:gd name="T3" fmla="*/ 1 h 90"/>
                <a:gd name="T4" fmla="*/ 21 w 24"/>
                <a:gd name="T5" fmla="*/ 4 h 90"/>
                <a:gd name="T6" fmla="*/ 19 w 24"/>
                <a:gd name="T7" fmla="*/ 8 h 90"/>
                <a:gd name="T8" fmla="*/ 17 w 24"/>
                <a:gd name="T9" fmla="*/ 17 h 90"/>
                <a:gd name="T10" fmla="*/ 15 w 24"/>
                <a:gd name="T11" fmla="*/ 28 h 90"/>
                <a:gd name="T12" fmla="*/ 14 w 24"/>
                <a:gd name="T13" fmla="*/ 43 h 90"/>
                <a:gd name="T14" fmla="*/ 15 w 24"/>
                <a:gd name="T15" fmla="*/ 64 h 90"/>
                <a:gd name="T16" fmla="*/ 18 w 24"/>
                <a:gd name="T17" fmla="*/ 90 h 90"/>
                <a:gd name="T18" fmla="*/ 5 w 24"/>
                <a:gd name="T19" fmla="*/ 90 h 90"/>
                <a:gd name="T20" fmla="*/ 4 w 24"/>
                <a:gd name="T21" fmla="*/ 88 h 90"/>
                <a:gd name="T22" fmla="*/ 3 w 24"/>
                <a:gd name="T23" fmla="*/ 81 h 90"/>
                <a:gd name="T24" fmla="*/ 1 w 24"/>
                <a:gd name="T25" fmla="*/ 69 h 90"/>
                <a:gd name="T26" fmla="*/ 0 w 24"/>
                <a:gd name="T27" fmla="*/ 56 h 90"/>
                <a:gd name="T28" fmla="*/ 0 w 24"/>
                <a:gd name="T29" fmla="*/ 41 h 90"/>
                <a:gd name="T30" fmla="*/ 1 w 24"/>
                <a:gd name="T31" fmla="*/ 27 h 90"/>
                <a:gd name="T32" fmla="*/ 4 w 24"/>
                <a:gd name="T33" fmla="*/ 13 h 90"/>
                <a:gd name="T34" fmla="*/ 7 w 24"/>
                <a:gd name="T35" fmla="*/ 0 h 90"/>
                <a:gd name="T36" fmla="*/ 24 w 24"/>
                <a:gd name="T3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0">
                  <a:moveTo>
                    <a:pt x="24" y="1"/>
                  </a:moveTo>
                  <a:lnTo>
                    <a:pt x="22" y="1"/>
                  </a:lnTo>
                  <a:lnTo>
                    <a:pt x="21" y="4"/>
                  </a:lnTo>
                  <a:lnTo>
                    <a:pt x="19" y="8"/>
                  </a:lnTo>
                  <a:lnTo>
                    <a:pt x="17" y="17"/>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0" name="Freeform 46"/>
            <p:cNvSpPr>
              <a:spLocks/>
            </p:cNvSpPr>
            <p:nvPr>
              <p:custDataLst>
                <p:tags r:id="rId48"/>
              </p:custDataLst>
            </p:nvPr>
          </p:nvSpPr>
          <p:spPr bwMode="auto">
            <a:xfrm>
              <a:off x="1275" y="1617"/>
              <a:ext cx="19" cy="76"/>
            </a:xfrm>
            <a:custGeom>
              <a:avLst/>
              <a:gdLst>
                <a:gd name="T0" fmla="*/ 19 w 19"/>
                <a:gd name="T1" fmla="*/ 0 h 76"/>
                <a:gd name="T2" fmla="*/ 19 w 19"/>
                <a:gd name="T3" fmla="*/ 0 h 76"/>
                <a:gd name="T4" fmla="*/ 18 w 19"/>
                <a:gd name="T5" fmla="*/ 3 h 76"/>
                <a:gd name="T6" fmla="*/ 17 w 19"/>
                <a:gd name="T7" fmla="*/ 7 h 76"/>
                <a:gd name="T8" fmla="*/ 14 w 19"/>
                <a:gd name="T9" fmla="*/ 13 h 76"/>
                <a:gd name="T10" fmla="*/ 13 w 19"/>
                <a:gd name="T11" fmla="*/ 22 h 76"/>
                <a:gd name="T12" fmla="*/ 12 w 19"/>
                <a:gd name="T13" fmla="*/ 36 h 76"/>
                <a:gd name="T14" fmla="*/ 13 w 19"/>
                <a:gd name="T15" fmla="*/ 54 h 76"/>
                <a:gd name="T16" fmla="*/ 14 w 19"/>
                <a:gd name="T17" fmla="*/ 76 h 76"/>
                <a:gd name="T18" fmla="*/ 4 w 19"/>
                <a:gd name="T19" fmla="*/ 76 h 76"/>
                <a:gd name="T20" fmla="*/ 4 w 19"/>
                <a:gd name="T21" fmla="*/ 74 h 76"/>
                <a:gd name="T22" fmla="*/ 3 w 19"/>
                <a:gd name="T23" fmla="*/ 68 h 76"/>
                <a:gd name="T24" fmla="*/ 2 w 19"/>
                <a:gd name="T25" fmla="*/ 59 h 76"/>
                <a:gd name="T26" fmla="*/ 0 w 19"/>
                <a:gd name="T27" fmla="*/ 47 h 76"/>
                <a:gd name="T28" fmla="*/ 0 w 19"/>
                <a:gd name="T29" fmla="*/ 35 h 76"/>
                <a:gd name="T30" fmla="*/ 0 w 19"/>
                <a:gd name="T31" fmla="*/ 22 h 76"/>
                <a:gd name="T32" fmla="*/ 3 w 19"/>
                <a:gd name="T33" fmla="*/ 10 h 76"/>
                <a:gd name="T34" fmla="*/ 6 w 19"/>
                <a:gd name="T35" fmla="*/ 0 h 76"/>
                <a:gd name="T36" fmla="*/ 19 w 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6">
                  <a:moveTo>
                    <a:pt x="19" y="0"/>
                  </a:moveTo>
                  <a:lnTo>
                    <a:pt x="19" y="0"/>
                  </a:lnTo>
                  <a:lnTo>
                    <a:pt x="18" y="3"/>
                  </a:lnTo>
                  <a:lnTo>
                    <a:pt x="17" y="7"/>
                  </a:lnTo>
                  <a:lnTo>
                    <a:pt x="14" y="13"/>
                  </a:lnTo>
                  <a:lnTo>
                    <a:pt x="13" y="22"/>
                  </a:lnTo>
                  <a:lnTo>
                    <a:pt x="12" y="36"/>
                  </a:lnTo>
                  <a:lnTo>
                    <a:pt x="13" y="54"/>
                  </a:lnTo>
                  <a:lnTo>
                    <a:pt x="14" y="76"/>
                  </a:lnTo>
                  <a:lnTo>
                    <a:pt x="4" y="76"/>
                  </a:lnTo>
                  <a:lnTo>
                    <a:pt x="4" y="74"/>
                  </a:lnTo>
                  <a:lnTo>
                    <a:pt x="3" y="68"/>
                  </a:lnTo>
                  <a:lnTo>
                    <a:pt x="2" y="59"/>
                  </a:lnTo>
                  <a:lnTo>
                    <a:pt x="0" y="47"/>
                  </a:lnTo>
                  <a:lnTo>
                    <a:pt x="0" y="35"/>
                  </a:lnTo>
                  <a:lnTo>
                    <a:pt x="0" y="22"/>
                  </a:lnTo>
                  <a:lnTo>
                    <a:pt x="3" y="10"/>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1" name="Freeform 47"/>
            <p:cNvSpPr>
              <a:spLocks/>
            </p:cNvSpPr>
            <p:nvPr>
              <p:custDataLst>
                <p:tags r:id="rId49"/>
              </p:custDataLst>
            </p:nvPr>
          </p:nvSpPr>
          <p:spPr bwMode="auto">
            <a:xfrm>
              <a:off x="1277" y="1623"/>
              <a:ext cx="15" cy="63"/>
            </a:xfrm>
            <a:custGeom>
              <a:avLst/>
              <a:gdLst>
                <a:gd name="T0" fmla="*/ 15 w 15"/>
                <a:gd name="T1" fmla="*/ 0 h 63"/>
                <a:gd name="T2" fmla="*/ 15 w 15"/>
                <a:gd name="T3" fmla="*/ 1 h 63"/>
                <a:gd name="T4" fmla="*/ 14 w 15"/>
                <a:gd name="T5" fmla="*/ 2 h 63"/>
                <a:gd name="T6" fmla="*/ 12 w 15"/>
                <a:gd name="T7" fmla="*/ 6 h 63"/>
                <a:gd name="T8" fmla="*/ 11 w 15"/>
                <a:gd name="T9" fmla="*/ 12 h 63"/>
                <a:gd name="T10" fmla="*/ 10 w 15"/>
                <a:gd name="T11" fmla="*/ 19 h 63"/>
                <a:gd name="T12" fmla="*/ 9 w 15"/>
                <a:gd name="T13" fmla="*/ 30 h 63"/>
                <a:gd name="T14" fmla="*/ 10 w 15"/>
                <a:gd name="T15" fmla="*/ 44 h 63"/>
                <a:gd name="T16" fmla="*/ 11 w 15"/>
                <a:gd name="T17" fmla="*/ 63 h 63"/>
                <a:gd name="T18" fmla="*/ 2 w 15"/>
                <a:gd name="T19" fmla="*/ 63 h 63"/>
                <a:gd name="T20" fmla="*/ 2 w 15"/>
                <a:gd name="T21" fmla="*/ 62 h 63"/>
                <a:gd name="T22" fmla="*/ 1 w 15"/>
                <a:gd name="T23" fmla="*/ 56 h 63"/>
                <a:gd name="T24" fmla="*/ 0 w 15"/>
                <a:gd name="T25" fmla="*/ 49 h 63"/>
                <a:gd name="T26" fmla="*/ 0 w 15"/>
                <a:gd name="T27" fmla="*/ 40 h 63"/>
                <a:gd name="T28" fmla="*/ 0 w 15"/>
                <a:gd name="T29" fmla="*/ 29 h 63"/>
                <a:gd name="T30" fmla="*/ 0 w 15"/>
                <a:gd name="T31" fmla="*/ 19 h 63"/>
                <a:gd name="T32" fmla="*/ 1 w 15"/>
                <a:gd name="T33" fmla="*/ 8 h 63"/>
                <a:gd name="T34" fmla="*/ 4 w 15"/>
                <a:gd name="T35" fmla="*/ 0 h 63"/>
                <a:gd name="T36" fmla="*/ 15 w 15"/>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2" name="Freeform 48"/>
            <p:cNvSpPr>
              <a:spLocks/>
            </p:cNvSpPr>
            <p:nvPr>
              <p:custDataLst>
                <p:tags r:id="rId50"/>
              </p:custDataLst>
            </p:nvPr>
          </p:nvSpPr>
          <p:spPr bwMode="auto">
            <a:xfrm>
              <a:off x="1277" y="1629"/>
              <a:ext cx="12" cy="50"/>
            </a:xfrm>
            <a:custGeom>
              <a:avLst/>
              <a:gdLst>
                <a:gd name="T0" fmla="*/ 12 w 12"/>
                <a:gd name="T1" fmla="*/ 1 h 50"/>
                <a:gd name="T2" fmla="*/ 12 w 12"/>
                <a:gd name="T3" fmla="*/ 1 h 50"/>
                <a:gd name="T4" fmla="*/ 11 w 12"/>
                <a:gd name="T5" fmla="*/ 2 h 50"/>
                <a:gd name="T6" fmla="*/ 10 w 12"/>
                <a:gd name="T7" fmla="*/ 5 h 50"/>
                <a:gd name="T8" fmla="*/ 9 w 12"/>
                <a:gd name="T9" fmla="*/ 9 h 50"/>
                <a:gd name="T10" fmla="*/ 9 w 12"/>
                <a:gd name="T11" fmla="*/ 15 h 50"/>
                <a:gd name="T12" fmla="*/ 8 w 12"/>
                <a:gd name="T13" fmla="*/ 24 h 50"/>
                <a:gd name="T14" fmla="*/ 8 w 12"/>
                <a:gd name="T15" fmla="*/ 36 h 50"/>
                <a:gd name="T16" fmla="*/ 9 w 12"/>
                <a:gd name="T17" fmla="*/ 50 h 50"/>
                <a:gd name="T18" fmla="*/ 2 w 12"/>
                <a:gd name="T19" fmla="*/ 50 h 50"/>
                <a:gd name="T20" fmla="*/ 2 w 12"/>
                <a:gd name="T21" fmla="*/ 49 h 50"/>
                <a:gd name="T22" fmla="*/ 2 w 12"/>
                <a:gd name="T23" fmla="*/ 45 h 50"/>
                <a:gd name="T24" fmla="*/ 1 w 12"/>
                <a:gd name="T25" fmla="*/ 38 h 50"/>
                <a:gd name="T26" fmla="*/ 1 w 12"/>
                <a:gd name="T27" fmla="*/ 31 h 50"/>
                <a:gd name="T28" fmla="*/ 0 w 12"/>
                <a:gd name="T29" fmla="*/ 23 h 50"/>
                <a:gd name="T30" fmla="*/ 1 w 12"/>
                <a:gd name="T31" fmla="*/ 15 h 50"/>
                <a:gd name="T32" fmla="*/ 2 w 12"/>
                <a:gd name="T33" fmla="*/ 7 h 50"/>
                <a:gd name="T34" fmla="*/ 4 w 12"/>
                <a:gd name="T35" fmla="*/ 0 h 50"/>
                <a:gd name="T36" fmla="*/ 12 w 12"/>
                <a:gd name="T3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0">
                  <a:moveTo>
                    <a:pt x="12" y="1"/>
                  </a:moveTo>
                  <a:lnTo>
                    <a:pt x="12" y="1"/>
                  </a:lnTo>
                  <a:lnTo>
                    <a:pt x="11" y="2"/>
                  </a:lnTo>
                  <a:lnTo>
                    <a:pt x="10" y="5"/>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3" name="Freeform 49"/>
            <p:cNvSpPr>
              <a:spLocks/>
            </p:cNvSpPr>
            <p:nvPr>
              <p:custDataLst>
                <p:tags r:id="rId51"/>
              </p:custDataLst>
            </p:nvPr>
          </p:nvSpPr>
          <p:spPr bwMode="auto">
            <a:xfrm>
              <a:off x="1278" y="1636"/>
              <a:ext cx="9" cy="36"/>
            </a:xfrm>
            <a:custGeom>
              <a:avLst/>
              <a:gdLst>
                <a:gd name="T0" fmla="*/ 9 w 9"/>
                <a:gd name="T1" fmla="*/ 0 h 36"/>
                <a:gd name="T2" fmla="*/ 9 w 9"/>
                <a:gd name="T3" fmla="*/ 0 h 36"/>
                <a:gd name="T4" fmla="*/ 8 w 9"/>
                <a:gd name="T5" fmla="*/ 1 h 36"/>
                <a:gd name="T6" fmla="*/ 8 w 9"/>
                <a:gd name="T7" fmla="*/ 3 h 36"/>
                <a:gd name="T8" fmla="*/ 7 w 9"/>
                <a:gd name="T9" fmla="*/ 6 h 36"/>
                <a:gd name="T10" fmla="*/ 6 w 9"/>
                <a:gd name="T11" fmla="*/ 10 h 36"/>
                <a:gd name="T12" fmla="*/ 6 w 9"/>
                <a:gd name="T13" fmla="*/ 17 h 36"/>
                <a:gd name="T14" fmla="*/ 6 w 9"/>
                <a:gd name="T15" fmla="*/ 26 h 36"/>
                <a:gd name="T16" fmla="*/ 7 w 9"/>
                <a:gd name="T17" fmla="*/ 36 h 36"/>
                <a:gd name="T18" fmla="*/ 2 w 9"/>
                <a:gd name="T19" fmla="*/ 36 h 36"/>
                <a:gd name="T20" fmla="*/ 1 w 9"/>
                <a:gd name="T21" fmla="*/ 36 h 36"/>
                <a:gd name="T22" fmla="*/ 1 w 9"/>
                <a:gd name="T23" fmla="*/ 33 h 36"/>
                <a:gd name="T24" fmla="*/ 1 w 9"/>
                <a:gd name="T25" fmla="*/ 28 h 36"/>
                <a:gd name="T26" fmla="*/ 0 w 9"/>
                <a:gd name="T27" fmla="*/ 22 h 36"/>
                <a:gd name="T28" fmla="*/ 0 w 9"/>
                <a:gd name="T29" fmla="*/ 16 h 36"/>
                <a:gd name="T30" fmla="*/ 0 w 9"/>
                <a:gd name="T31" fmla="*/ 10 h 36"/>
                <a:gd name="T32" fmla="*/ 1 w 9"/>
                <a:gd name="T33" fmla="*/ 5 h 36"/>
                <a:gd name="T34" fmla="*/ 3 w 9"/>
                <a:gd name="T35" fmla="*/ 0 h 36"/>
                <a:gd name="T36" fmla="*/ 9 w 9"/>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6">
                  <a:moveTo>
                    <a:pt x="9" y="0"/>
                  </a:moveTo>
                  <a:lnTo>
                    <a:pt x="9" y="0"/>
                  </a:lnTo>
                  <a:lnTo>
                    <a:pt x="8" y="1"/>
                  </a:lnTo>
                  <a:lnTo>
                    <a:pt x="8" y="3"/>
                  </a:lnTo>
                  <a:lnTo>
                    <a:pt x="7" y="6"/>
                  </a:lnTo>
                  <a:lnTo>
                    <a:pt x="6" y="10"/>
                  </a:lnTo>
                  <a:lnTo>
                    <a:pt x="6" y="17"/>
                  </a:lnTo>
                  <a:lnTo>
                    <a:pt x="6" y="26"/>
                  </a:lnTo>
                  <a:lnTo>
                    <a:pt x="7" y="36"/>
                  </a:lnTo>
                  <a:lnTo>
                    <a:pt x="2" y="36"/>
                  </a:lnTo>
                  <a:lnTo>
                    <a:pt x="1" y="36"/>
                  </a:lnTo>
                  <a:lnTo>
                    <a:pt x="1" y="33"/>
                  </a:lnTo>
                  <a:lnTo>
                    <a:pt x="1" y="28"/>
                  </a:lnTo>
                  <a:lnTo>
                    <a:pt x="0" y="22"/>
                  </a:lnTo>
                  <a:lnTo>
                    <a:pt x="0" y="16"/>
                  </a:lnTo>
                  <a:lnTo>
                    <a:pt x="0" y="10"/>
                  </a:lnTo>
                  <a:lnTo>
                    <a:pt x="1" y="5"/>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4" name="Rectangle 50"/>
            <p:cNvSpPr>
              <a:spLocks noChangeArrowheads="1"/>
            </p:cNvSpPr>
            <p:nvPr>
              <p:custDataLst>
                <p:tags r:id="rId52"/>
              </p:custDataLst>
            </p:nvPr>
          </p:nvSpPr>
          <p:spPr bwMode="auto">
            <a:xfrm>
              <a:off x="1155" y="1627"/>
              <a:ext cx="4" cy="11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195" name="Freeform 51"/>
            <p:cNvSpPr>
              <a:spLocks/>
            </p:cNvSpPr>
            <p:nvPr>
              <p:custDataLst>
                <p:tags r:id="rId53"/>
              </p:custDataLst>
            </p:nvPr>
          </p:nvSpPr>
          <p:spPr bwMode="auto">
            <a:xfrm>
              <a:off x="1197" y="1624"/>
              <a:ext cx="46" cy="55"/>
            </a:xfrm>
            <a:custGeom>
              <a:avLst/>
              <a:gdLst>
                <a:gd name="T0" fmla="*/ 4 w 46"/>
                <a:gd name="T1" fmla="*/ 6 h 55"/>
                <a:gd name="T2" fmla="*/ 4 w 46"/>
                <a:gd name="T3" fmla="*/ 7 h 55"/>
                <a:gd name="T4" fmla="*/ 3 w 46"/>
                <a:gd name="T5" fmla="*/ 10 h 55"/>
                <a:gd name="T6" fmla="*/ 1 w 46"/>
                <a:gd name="T7" fmla="*/ 14 h 55"/>
                <a:gd name="T8" fmla="*/ 0 w 46"/>
                <a:gd name="T9" fmla="*/ 20 h 55"/>
                <a:gd name="T10" fmla="*/ 0 w 46"/>
                <a:gd name="T11" fmla="*/ 28 h 55"/>
                <a:gd name="T12" fmla="*/ 0 w 46"/>
                <a:gd name="T13" fmla="*/ 36 h 55"/>
                <a:gd name="T14" fmla="*/ 0 w 46"/>
                <a:gd name="T15" fmla="*/ 46 h 55"/>
                <a:gd name="T16" fmla="*/ 3 w 46"/>
                <a:gd name="T17" fmla="*/ 55 h 55"/>
                <a:gd name="T18" fmla="*/ 3 w 46"/>
                <a:gd name="T19" fmla="*/ 54 h 55"/>
                <a:gd name="T20" fmla="*/ 3 w 46"/>
                <a:gd name="T21" fmla="*/ 53 h 55"/>
                <a:gd name="T22" fmla="*/ 3 w 46"/>
                <a:gd name="T23" fmla="*/ 52 h 55"/>
                <a:gd name="T24" fmla="*/ 3 w 46"/>
                <a:gd name="T25" fmla="*/ 49 h 55"/>
                <a:gd name="T26" fmla="*/ 3 w 46"/>
                <a:gd name="T27" fmla="*/ 46 h 55"/>
                <a:gd name="T28" fmla="*/ 4 w 46"/>
                <a:gd name="T29" fmla="*/ 42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7 h 55"/>
                <a:gd name="T46" fmla="*/ 21 w 46"/>
                <a:gd name="T47" fmla="*/ 14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10 h 55"/>
                <a:gd name="T60" fmla="*/ 36 w 46"/>
                <a:gd name="T61" fmla="*/ 7 h 55"/>
                <a:gd name="T62" fmla="*/ 41 w 46"/>
                <a:gd name="T63" fmla="*/ 5 h 55"/>
                <a:gd name="T64" fmla="*/ 46 w 46"/>
                <a:gd name="T65" fmla="*/ 3 h 55"/>
                <a:gd name="T66" fmla="*/ 46 w 46"/>
                <a:gd name="T67" fmla="*/ 3 h 55"/>
                <a:gd name="T68" fmla="*/ 45 w 46"/>
                <a:gd name="T69" fmla="*/ 3 h 55"/>
                <a:gd name="T70" fmla="*/ 43 w 46"/>
                <a:gd name="T71" fmla="*/ 3 h 55"/>
                <a:gd name="T72" fmla="*/ 42 w 46"/>
                <a:gd name="T73" fmla="*/ 1 h 55"/>
                <a:gd name="T74" fmla="*/ 40 w 46"/>
                <a:gd name="T75" fmla="*/ 1 h 55"/>
                <a:gd name="T76" fmla="*/ 38 w 46"/>
                <a:gd name="T77" fmla="*/ 1 h 55"/>
                <a:gd name="T78" fmla="*/ 35 w 46"/>
                <a:gd name="T79" fmla="*/ 1 h 55"/>
                <a:gd name="T80" fmla="*/ 32 w 46"/>
                <a:gd name="T81" fmla="*/ 0 h 55"/>
                <a:gd name="T82" fmla="*/ 28 w 46"/>
                <a:gd name="T83" fmla="*/ 0 h 55"/>
                <a:gd name="T84" fmla="*/ 26 w 46"/>
                <a:gd name="T85" fmla="*/ 0 h 55"/>
                <a:gd name="T86" fmla="*/ 22 w 46"/>
                <a:gd name="T87" fmla="*/ 1 h 55"/>
                <a:gd name="T88" fmla="*/ 19 w 46"/>
                <a:gd name="T89" fmla="*/ 1 h 55"/>
                <a:gd name="T90" fmla="*/ 14 w 46"/>
                <a:gd name="T91" fmla="*/ 1 h 55"/>
                <a:gd name="T92" fmla="*/ 11 w 46"/>
                <a:gd name="T93" fmla="*/ 3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10"/>
                  </a:lnTo>
                  <a:lnTo>
                    <a:pt x="1" y="14"/>
                  </a:lnTo>
                  <a:lnTo>
                    <a:pt x="0" y="20"/>
                  </a:lnTo>
                  <a:lnTo>
                    <a:pt x="0" y="28"/>
                  </a:lnTo>
                  <a:lnTo>
                    <a:pt x="0" y="36"/>
                  </a:lnTo>
                  <a:lnTo>
                    <a:pt x="0" y="46"/>
                  </a:lnTo>
                  <a:lnTo>
                    <a:pt x="3" y="55"/>
                  </a:lnTo>
                  <a:lnTo>
                    <a:pt x="3" y="54"/>
                  </a:lnTo>
                  <a:lnTo>
                    <a:pt x="3" y="53"/>
                  </a:lnTo>
                  <a:lnTo>
                    <a:pt x="3" y="52"/>
                  </a:lnTo>
                  <a:lnTo>
                    <a:pt x="3" y="49"/>
                  </a:lnTo>
                  <a:lnTo>
                    <a:pt x="3" y="46"/>
                  </a:lnTo>
                  <a:lnTo>
                    <a:pt x="4" y="42"/>
                  </a:lnTo>
                  <a:lnTo>
                    <a:pt x="4" y="39"/>
                  </a:lnTo>
                  <a:lnTo>
                    <a:pt x="5" y="35"/>
                  </a:lnTo>
                  <a:lnTo>
                    <a:pt x="6" y="32"/>
                  </a:lnTo>
                  <a:lnTo>
                    <a:pt x="7" y="28"/>
                  </a:lnTo>
                  <a:lnTo>
                    <a:pt x="8" y="25"/>
                  </a:lnTo>
                  <a:lnTo>
                    <a:pt x="11" y="21"/>
                  </a:lnTo>
                  <a:lnTo>
                    <a:pt x="14" y="19"/>
                  </a:lnTo>
                  <a:lnTo>
                    <a:pt x="17" y="17"/>
                  </a:lnTo>
                  <a:lnTo>
                    <a:pt x="21" y="14"/>
                  </a:lnTo>
                  <a:lnTo>
                    <a:pt x="26" y="14"/>
                  </a:lnTo>
                  <a:lnTo>
                    <a:pt x="26" y="13"/>
                  </a:lnTo>
                  <a:lnTo>
                    <a:pt x="26" y="13"/>
                  </a:lnTo>
                  <a:lnTo>
                    <a:pt x="28" y="12"/>
                  </a:lnTo>
                  <a:lnTo>
                    <a:pt x="29" y="11"/>
                  </a:lnTo>
                  <a:lnTo>
                    <a:pt x="33" y="10"/>
                  </a:lnTo>
                  <a:lnTo>
                    <a:pt x="36" y="7"/>
                  </a:lnTo>
                  <a:lnTo>
                    <a:pt x="41" y="5"/>
                  </a:lnTo>
                  <a:lnTo>
                    <a:pt x="46" y="3"/>
                  </a:lnTo>
                  <a:lnTo>
                    <a:pt x="46" y="3"/>
                  </a:lnTo>
                  <a:lnTo>
                    <a:pt x="45" y="3"/>
                  </a:lnTo>
                  <a:lnTo>
                    <a:pt x="43" y="3"/>
                  </a:lnTo>
                  <a:lnTo>
                    <a:pt x="42" y="1"/>
                  </a:lnTo>
                  <a:lnTo>
                    <a:pt x="40" y="1"/>
                  </a:lnTo>
                  <a:lnTo>
                    <a:pt x="38" y="1"/>
                  </a:lnTo>
                  <a:lnTo>
                    <a:pt x="35" y="1"/>
                  </a:lnTo>
                  <a:lnTo>
                    <a:pt x="32" y="0"/>
                  </a:lnTo>
                  <a:lnTo>
                    <a:pt x="28" y="0"/>
                  </a:lnTo>
                  <a:lnTo>
                    <a:pt x="26" y="0"/>
                  </a:lnTo>
                  <a:lnTo>
                    <a:pt x="22" y="1"/>
                  </a:lnTo>
                  <a:lnTo>
                    <a:pt x="19" y="1"/>
                  </a:lnTo>
                  <a:lnTo>
                    <a:pt x="14" y="1"/>
                  </a:lnTo>
                  <a:lnTo>
                    <a:pt x="11" y="3"/>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6" name="Freeform 52"/>
            <p:cNvSpPr>
              <a:spLocks/>
            </p:cNvSpPr>
            <p:nvPr>
              <p:custDataLst>
                <p:tags r:id="rId54"/>
              </p:custDataLst>
            </p:nvPr>
          </p:nvSpPr>
          <p:spPr bwMode="auto">
            <a:xfrm>
              <a:off x="1133" y="1665"/>
              <a:ext cx="37" cy="9"/>
            </a:xfrm>
            <a:custGeom>
              <a:avLst/>
              <a:gdLst>
                <a:gd name="T0" fmla="*/ 0 w 37"/>
                <a:gd name="T1" fmla="*/ 6 h 9"/>
                <a:gd name="T2" fmla="*/ 0 w 37"/>
                <a:gd name="T3" fmla="*/ 6 h 9"/>
                <a:gd name="T4" fmla="*/ 0 w 37"/>
                <a:gd name="T5" fmla="*/ 6 h 9"/>
                <a:gd name="T6" fmla="*/ 1 w 37"/>
                <a:gd name="T7" fmla="*/ 5 h 9"/>
                <a:gd name="T8" fmla="*/ 1 w 37"/>
                <a:gd name="T9" fmla="*/ 5 h 9"/>
                <a:gd name="T10" fmla="*/ 2 w 37"/>
                <a:gd name="T11" fmla="*/ 4 h 9"/>
                <a:gd name="T12" fmla="*/ 4 w 37"/>
                <a:gd name="T13" fmla="*/ 2 h 9"/>
                <a:gd name="T14" fmla="*/ 5 w 37"/>
                <a:gd name="T15" fmla="*/ 2 h 9"/>
                <a:gd name="T16" fmla="*/ 7 w 37"/>
                <a:gd name="T17" fmla="*/ 1 h 9"/>
                <a:gd name="T18" fmla="*/ 9 w 37"/>
                <a:gd name="T19" fmla="*/ 0 h 9"/>
                <a:gd name="T20" fmla="*/ 12 w 37"/>
                <a:gd name="T21" fmla="*/ 0 h 9"/>
                <a:gd name="T22" fmla="*/ 15 w 37"/>
                <a:gd name="T23" fmla="*/ 0 h 9"/>
                <a:gd name="T24" fmla="*/ 19 w 37"/>
                <a:gd name="T25" fmla="*/ 0 h 9"/>
                <a:gd name="T26" fmla="*/ 22 w 37"/>
                <a:gd name="T27" fmla="*/ 0 h 9"/>
                <a:gd name="T28" fmla="*/ 27 w 37"/>
                <a:gd name="T29" fmla="*/ 1 h 9"/>
                <a:gd name="T30" fmla="*/ 32 w 37"/>
                <a:gd name="T31" fmla="*/ 1 h 9"/>
                <a:gd name="T32" fmla="*/ 37 w 37"/>
                <a:gd name="T33" fmla="*/ 4 h 9"/>
                <a:gd name="T34" fmla="*/ 37 w 37"/>
                <a:gd name="T35" fmla="*/ 6 h 9"/>
                <a:gd name="T36" fmla="*/ 36 w 37"/>
                <a:gd name="T37" fmla="*/ 6 h 9"/>
                <a:gd name="T38" fmla="*/ 36 w 37"/>
                <a:gd name="T39" fmla="*/ 5 h 9"/>
                <a:gd name="T40" fmla="*/ 34 w 37"/>
                <a:gd name="T41" fmla="*/ 5 h 9"/>
                <a:gd name="T42" fmla="*/ 33 w 37"/>
                <a:gd name="T43" fmla="*/ 5 h 9"/>
                <a:gd name="T44" fmla="*/ 30 w 37"/>
                <a:gd name="T45" fmla="*/ 4 h 9"/>
                <a:gd name="T46" fmla="*/ 28 w 37"/>
                <a:gd name="T47" fmla="*/ 4 h 9"/>
                <a:gd name="T48" fmla="*/ 25 w 37"/>
                <a:gd name="T49" fmla="*/ 2 h 9"/>
                <a:gd name="T50" fmla="*/ 22 w 37"/>
                <a:gd name="T51" fmla="*/ 2 h 9"/>
                <a:gd name="T52" fmla="*/ 19 w 37"/>
                <a:gd name="T53" fmla="*/ 2 h 9"/>
                <a:gd name="T54" fmla="*/ 15 w 37"/>
                <a:gd name="T55" fmla="*/ 2 h 9"/>
                <a:gd name="T56" fmla="*/ 13 w 37"/>
                <a:gd name="T57" fmla="*/ 2 h 9"/>
                <a:gd name="T58" fmla="*/ 9 w 37"/>
                <a:gd name="T59" fmla="*/ 4 h 9"/>
                <a:gd name="T60" fmla="*/ 7 w 37"/>
                <a:gd name="T61" fmla="*/ 5 h 9"/>
                <a:gd name="T62" fmla="*/ 5 w 37"/>
                <a:gd name="T63" fmla="*/ 6 h 9"/>
                <a:gd name="T64" fmla="*/ 2 w 37"/>
                <a:gd name="T65" fmla="*/ 7 h 9"/>
                <a:gd name="T66" fmla="*/ 0 w 37"/>
                <a:gd name="T67" fmla="*/ 9 h 9"/>
                <a:gd name="T68" fmla="*/ 0 w 37"/>
                <a:gd name="T6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9">
                  <a:moveTo>
                    <a:pt x="0" y="6"/>
                  </a:moveTo>
                  <a:lnTo>
                    <a:pt x="0" y="6"/>
                  </a:lnTo>
                  <a:lnTo>
                    <a:pt x="0" y="6"/>
                  </a:lnTo>
                  <a:lnTo>
                    <a:pt x="1" y="5"/>
                  </a:lnTo>
                  <a:lnTo>
                    <a:pt x="1" y="5"/>
                  </a:lnTo>
                  <a:lnTo>
                    <a:pt x="2" y="4"/>
                  </a:lnTo>
                  <a:lnTo>
                    <a:pt x="4" y="2"/>
                  </a:lnTo>
                  <a:lnTo>
                    <a:pt x="5" y="2"/>
                  </a:lnTo>
                  <a:lnTo>
                    <a:pt x="7" y="1"/>
                  </a:lnTo>
                  <a:lnTo>
                    <a:pt x="9" y="0"/>
                  </a:lnTo>
                  <a:lnTo>
                    <a:pt x="12" y="0"/>
                  </a:lnTo>
                  <a:lnTo>
                    <a:pt x="15" y="0"/>
                  </a:lnTo>
                  <a:lnTo>
                    <a:pt x="19" y="0"/>
                  </a:lnTo>
                  <a:lnTo>
                    <a:pt x="22" y="0"/>
                  </a:lnTo>
                  <a:lnTo>
                    <a:pt x="27" y="1"/>
                  </a:lnTo>
                  <a:lnTo>
                    <a:pt x="32" y="1"/>
                  </a:lnTo>
                  <a:lnTo>
                    <a:pt x="37" y="4"/>
                  </a:lnTo>
                  <a:lnTo>
                    <a:pt x="37" y="6"/>
                  </a:lnTo>
                  <a:lnTo>
                    <a:pt x="36" y="6"/>
                  </a:lnTo>
                  <a:lnTo>
                    <a:pt x="36" y="5"/>
                  </a:lnTo>
                  <a:lnTo>
                    <a:pt x="34" y="5"/>
                  </a:lnTo>
                  <a:lnTo>
                    <a:pt x="33" y="5"/>
                  </a:lnTo>
                  <a:lnTo>
                    <a:pt x="30" y="4"/>
                  </a:lnTo>
                  <a:lnTo>
                    <a:pt x="28" y="4"/>
                  </a:lnTo>
                  <a:lnTo>
                    <a:pt x="25" y="2"/>
                  </a:lnTo>
                  <a:lnTo>
                    <a:pt x="22" y="2"/>
                  </a:lnTo>
                  <a:lnTo>
                    <a:pt x="19" y="2"/>
                  </a:lnTo>
                  <a:lnTo>
                    <a:pt x="15" y="2"/>
                  </a:lnTo>
                  <a:lnTo>
                    <a:pt x="13" y="2"/>
                  </a:lnTo>
                  <a:lnTo>
                    <a:pt x="9" y="4"/>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7" name="Freeform 53"/>
            <p:cNvSpPr>
              <a:spLocks/>
            </p:cNvSpPr>
            <p:nvPr>
              <p:custDataLst>
                <p:tags r:id="rId55"/>
              </p:custDataLst>
            </p:nvPr>
          </p:nvSpPr>
          <p:spPr bwMode="auto">
            <a:xfrm>
              <a:off x="1133" y="1641"/>
              <a:ext cx="37" cy="10"/>
            </a:xfrm>
            <a:custGeom>
              <a:avLst/>
              <a:gdLst>
                <a:gd name="T0" fmla="*/ 0 w 37"/>
                <a:gd name="T1" fmla="*/ 5 h 10"/>
                <a:gd name="T2" fmla="*/ 0 w 37"/>
                <a:gd name="T3" fmla="*/ 5 h 10"/>
                <a:gd name="T4" fmla="*/ 0 w 37"/>
                <a:gd name="T5" fmla="*/ 5 h 10"/>
                <a:gd name="T6" fmla="*/ 1 w 37"/>
                <a:gd name="T7" fmla="*/ 5 h 10"/>
                <a:gd name="T8" fmla="*/ 1 w 37"/>
                <a:gd name="T9" fmla="*/ 4 h 10"/>
                <a:gd name="T10" fmla="*/ 2 w 37"/>
                <a:gd name="T11" fmla="*/ 3 h 10"/>
                <a:gd name="T12" fmla="*/ 4 w 37"/>
                <a:gd name="T13" fmla="*/ 3 h 10"/>
                <a:gd name="T14" fmla="*/ 5 w 37"/>
                <a:gd name="T15" fmla="*/ 2 h 10"/>
                <a:gd name="T16" fmla="*/ 7 w 37"/>
                <a:gd name="T17" fmla="*/ 1 h 10"/>
                <a:gd name="T18" fmla="*/ 9 w 37"/>
                <a:gd name="T19" fmla="*/ 1 h 10"/>
                <a:gd name="T20" fmla="*/ 12 w 37"/>
                <a:gd name="T21" fmla="*/ 0 h 10"/>
                <a:gd name="T22" fmla="*/ 15 w 37"/>
                <a:gd name="T23" fmla="*/ 0 h 10"/>
                <a:gd name="T24" fmla="*/ 19 w 37"/>
                <a:gd name="T25" fmla="*/ 0 h 10"/>
                <a:gd name="T26" fmla="*/ 22 w 37"/>
                <a:gd name="T27" fmla="*/ 0 h 10"/>
                <a:gd name="T28" fmla="*/ 27 w 37"/>
                <a:gd name="T29" fmla="*/ 1 h 10"/>
                <a:gd name="T30" fmla="*/ 32 w 37"/>
                <a:gd name="T31" fmla="*/ 2 h 10"/>
                <a:gd name="T32" fmla="*/ 37 w 37"/>
                <a:gd name="T33" fmla="*/ 3 h 10"/>
                <a:gd name="T34" fmla="*/ 37 w 37"/>
                <a:gd name="T35" fmla="*/ 5 h 10"/>
                <a:gd name="T36" fmla="*/ 36 w 37"/>
                <a:gd name="T37" fmla="*/ 5 h 10"/>
                <a:gd name="T38" fmla="*/ 36 w 37"/>
                <a:gd name="T39" fmla="*/ 4 h 10"/>
                <a:gd name="T40" fmla="*/ 34 w 37"/>
                <a:gd name="T41" fmla="*/ 4 h 10"/>
                <a:gd name="T42" fmla="*/ 33 w 37"/>
                <a:gd name="T43" fmla="*/ 4 h 10"/>
                <a:gd name="T44" fmla="*/ 30 w 37"/>
                <a:gd name="T45" fmla="*/ 3 h 10"/>
                <a:gd name="T46" fmla="*/ 28 w 37"/>
                <a:gd name="T47" fmla="*/ 3 h 10"/>
                <a:gd name="T48" fmla="*/ 25 w 37"/>
                <a:gd name="T49" fmla="*/ 3 h 10"/>
                <a:gd name="T50" fmla="*/ 22 w 37"/>
                <a:gd name="T51" fmla="*/ 2 h 10"/>
                <a:gd name="T52" fmla="*/ 19 w 37"/>
                <a:gd name="T53" fmla="*/ 2 h 10"/>
                <a:gd name="T54" fmla="*/ 15 w 37"/>
                <a:gd name="T55" fmla="*/ 2 h 10"/>
                <a:gd name="T56" fmla="*/ 13 w 37"/>
                <a:gd name="T57" fmla="*/ 2 h 10"/>
                <a:gd name="T58" fmla="*/ 9 w 37"/>
                <a:gd name="T59" fmla="*/ 3 h 10"/>
                <a:gd name="T60" fmla="*/ 7 w 37"/>
                <a:gd name="T61" fmla="*/ 4 h 10"/>
                <a:gd name="T62" fmla="*/ 5 w 37"/>
                <a:gd name="T63" fmla="*/ 5 h 10"/>
                <a:gd name="T64" fmla="*/ 2 w 37"/>
                <a:gd name="T65" fmla="*/ 8 h 10"/>
                <a:gd name="T66" fmla="*/ 0 w 37"/>
                <a:gd name="T67" fmla="*/ 10 h 10"/>
                <a:gd name="T68" fmla="*/ 0 w 37"/>
                <a:gd name="T6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5"/>
                  </a:moveTo>
                  <a:lnTo>
                    <a:pt x="0" y="5"/>
                  </a:lnTo>
                  <a:lnTo>
                    <a:pt x="0" y="5"/>
                  </a:lnTo>
                  <a:lnTo>
                    <a:pt x="1" y="5"/>
                  </a:lnTo>
                  <a:lnTo>
                    <a:pt x="1" y="4"/>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5"/>
                  </a:lnTo>
                  <a:lnTo>
                    <a:pt x="36" y="5"/>
                  </a:lnTo>
                  <a:lnTo>
                    <a:pt x="36" y="4"/>
                  </a:lnTo>
                  <a:lnTo>
                    <a:pt x="34" y="4"/>
                  </a:lnTo>
                  <a:lnTo>
                    <a:pt x="33" y="4"/>
                  </a:lnTo>
                  <a:lnTo>
                    <a:pt x="30" y="3"/>
                  </a:lnTo>
                  <a:lnTo>
                    <a:pt x="28" y="3"/>
                  </a:lnTo>
                  <a:lnTo>
                    <a:pt x="25" y="3"/>
                  </a:lnTo>
                  <a:lnTo>
                    <a:pt x="22" y="2"/>
                  </a:lnTo>
                  <a:lnTo>
                    <a:pt x="19" y="2"/>
                  </a:lnTo>
                  <a:lnTo>
                    <a:pt x="15" y="2"/>
                  </a:lnTo>
                  <a:lnTo>
                    <a:pt x="13" y="2"/>
                  </a:lnTo>
                  <a:lnTo>
                    <a:pt x="9" y="3"/>
                  </a:lnTo>
                  <a:lnTo>
                    <a:pt x="7" y="4"/>
                  </a:lnTo>
                  <a:lnTo>
                    <a:pt x="5" y="5"/>
                  </a:lnTo>
                  <a:lnTo>
                    <a:pt x="2" y="8"/>
                  </a:lnTo>
                  <a:lnTo>
                    <a:pt x="0" y="10"/>
                  </a:lnTo>
                  <a:lnTo>
                    <a:pt x="0"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8" name="Freeform 54"/>
            <p:cNvSpPr>
              <a:spLocks/>
            </p:cNvSpPr>
            <p:nvPr>
              <p:custDataLst>
                <p:tags r:id="rId56"/>
              </p:custDataLst>
            </p:nvPr>
          </p:nvSpPr>
          <p:spPr bwMode="auto">
            <a:xfrm>
              <a:off x="1168" y="1629"/>
              <a:ext cx="61" cy="112"/>
            </a:xfrm>
            <a:custGeom>
              <a:avLst/>
              <a:gdLst>
                <a:gd name="T0" fmla="*/ 0 w 61"/>
                <a:gd name="T1" fmla="*/ 0 h 112"/>
                <a:gd name="T2" fmla="*/ 0 w 61"/>
                <a:gd name="T3" fmla="*/ 109 h 112"/>
                <a:gd name="T4" fmla="*/ 19 w 61"/>
                <a:gd name="T5" fmla="*/ 112 h 112"/>
                <a:gd name="T6" fmla="*/ 18 w 61"/>
                <a:gd name="T7" fmla="*/ 98 h 112"/>
                <a:gd name="T8" fmla="*/ 61 w 61"/>
                <a:gd name="T9" fmla="*/ 104 h 112"/>
                <a:gd name="T10" fmla="*/ 61 w 61"/>
                <a:gd name="T11" fmla="*/ 98 h 112"/>
                <a:gd name="T12" fmla="*/ 30 w 61"/>
                <a:gd name="T13" fmla="*/ 95 h 112"/>
                <a:gd name="T14" fmla="*/ 29 w 61"/>
                <a:gd name="T15" fmla="*/ 82 h 112"/>
                <a:gd name="T16" fmla="*/ 9 w 61"/>
                <a:gd name="T17" fmla="*/ 82 h 112"/>
                <a:gd name="T18" fmla="*/ 8 w 61"/>
                <a:gd name="T19" fmla="*/ 81 h 112"/>
                <a:gd name="T20" fmla="*/ 7 w 61"/>
                <a:gd name="T21" fmla="*/ 76 h 112"/>
                <a:gd name="T22" fmla="*/ 6 w 61"/>
                <a:gd name="T23" fmla="*/ 69 h 112"/>
                <a:gd name="T24" fmla="*/ 4 w 61"/>
                <a:gd name="T25" fmla="*/ 58 h 112"/>
                <a:gd name="T26" fmla="*/ 2 w 61"/>
                <a:gd name="T27" fmla="*/ 47 h 112"/>
                <a:gd name="T28" fmla="*/ 1 w 61"/>
                <a:gd name="T29" fmla="*/ 34 h 112"/>
                <a:gd name="T30" fmla="*/ 2 w 61"/>
                <a:gd name="T31" fmla="*/ 19 h 112"/>
                <a:gd name="T32" fmla="*/ 6 w 61"/>
                <a:gd name="T33" fmla="*/ 3 h 112"/>
                <a:gd name="T34" fmla="*/ 0 w 61"/>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2">
                  <a:moveTo>
                    <a:pt x="0" y="0"/>
                  </a:moveTo>
                  <a:lnTo>
                    <a:pt x="0" y="109"/>
                  </a:lnTo>
                  <a:lnTo>
                    <a:pt x="19" y="112"/>
                  </a:lnTo>
                  <a:lnTo>
                    <a:pt x="18" y="98"/>
                  </a:lnTo>
                  <a:lnTo>
                    <a:pt x="61" y="104"/>
                  </a:lnTo>
                  <a:lnTo>
                    <a:pt x="61" y="98"/>
                  </a:lnTo>
                  <a:lnTo>
                    <a:pt x="30" y="95"/>
                  </a:lnTo>
                  <a:lnTo>
                    <a:pt x="29" y="82"/>
                  </a:lnTo>
                  <a:lnTo>
                    <a:pt x="9" y="82"/>
                  </a:lnTo>
                  <a:lnTo>
                    <a:pt x="8" y="81"/>
                  </a:lnTo>
                  <a:lnTo>
                    <a:pt x="7" y="76"/>
                  </a:lnTo>
                  <a:lnTo>
                    <a:pt x="6" y="69"/>
                  </a:lnTo>
                  <a:lnTo>
                    <a:pt x="4" y="58"/>
                  </a:lnTo>
                  <a:lnTo>
                    <a:pt x="2" y="47"/>
                  </a:lnTo>
                  <a:lnTo>
                    <a:pt x="1" y="34"/>
                  </a:lnTo>
                  <a:lnTo>
                    <a:pt x="2" y="19"/>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199" name="Freeform 55"/>
            <p:cNvSpPr>
              <a:spLocks/>
            </p:cNvSpPr>
            <p:nvPr>
              <p:custDataLst>
                <p:tags r:id="rId57"/>
              </p:custDataLst>
            </p:nvPr>
          </p:nvSpPr>
          <p:spPr bwMode="auto">
            <a:xfrm>
              <a:off x="1198" y="1603"/>
              <a:ext cx="79" cy="15"/>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1 h 15"/>
                <a:gd name="T14" fmla="*/ 19 w 79"/>
                <a:gd name="T15" fmla="*/ 10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10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3 h 15"/>
                <a:gd name="T58" fmla="*/ 25 w 79"/>
                <a:gd name="T59" fmla="*/ 4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1"/>
                  </a:lnTo>
                  <a:lnTo>
                    <a:pt x="19" y="10"/>
                  </a:lnTo>
                  <a:lnTo>
                    <a:pt x="24" y="8"/>
                  </a:lnTo>
                  <a:lnTo>
                    <a:pt x="30" y="8"/>
                  </a:lnTo>
                  <a:lnTo>
                    <a:pt x="35" y="7"/>
                  </a:lnTo>
                  <a:lnTo>
                    <a:pt x="42" y="7"/>
                  </a:lnTo>
                  <a:lnTo>
                    <a:pt x="48" y="6"/>
                  </a:lnTo>
                  <a:lnTo>
                    <a:pt x="55" y="7"/>
                  </a:lnTo>
                  <a:lnTo>
                    <a:pt x="62" y="7"/>
                  </a:lnTo>
                  <a:lnTo>
                    <a:pt x="69" y="8"/>
                  </a:lnTo>
                  <a:lnTo>
                    <a:pt x="76" y="10"/>
                  </a:lnTo>
                  <a:lnTo>
                    <a:pt x="79" y="0"/>
                  </a:lnTo>
                  <a:lnTo>
                    <a:pt x="79" y="0"/>
                  </a:lnTo>
                  <a:lnTo>
                    <a:pt x="76" y="0"/>
                  </a:lnTo>
                  <a:lnTo>
                    <a:pt x="74" y="0"/>
                  </a:lnTo>
                  <a:lnTo>
                    <a:pt x="70" y="0"/>
                  </a:lnTo>
                  <a:lnTo>
                    <a:pt x="66" y="0"/>
                  </a:lnTo>
                  <a:lnTo>
                    <a:pt x="61" y="0"/>
                  </a:lnTo>
                  <a:lnTo>
                    <a:pt x="56" y="0"/>
                  </a:lnTo>
                  <a:lnTo>
                    <a:pt x="51" y="1"/>
                  </a:lnTo>
                  <a:lnTo>
                    <a:pt x="44" y="1"/>
                  </a:lnTo>
                  <a:lnTo>
                    <a:pt x="38" y="1"/>
                  </a:lnTo>
                  <a:lnTo>
                    <a:pt x="31" y="3"/>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0" name="Freeform 56"/>
            <p:cNvSpPr>
              <a:spLocks/>
            </p:cNvSpPr>
            <p:nvPr>
              <p:custDataLst>
                <p:tags r:id="rId58"/>
              </p:custDataLst>
            </p:nvPr>
          </p:nvSpPr>
          <p:spPr bwMode="auto">
            <a:xfrm>
              <a:off x="1153" y="1743"/>
              <a:ext cx="132" cy="45"/>
            </a:xfrm>
            <a:custGeom>
              <a:avLst/>
              <a:gdLst>
                <a:gd name="T0" fmla="*/ 55 w 132"/>
                <a:gd name="T1" fmla="*/ 44 h 45"/>
                <a:gd name="T2" fmla="*/ 56 w 132"/>
                <a:gd name="T3" fmla="*/ 44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7 h 45"/>
                <a:gd name="T20" fmla="*/ 73 w 132"/>
                <a:gd name="T21" fmla="*/ 34 h 45"/>
                <a:gd name="T22" fmla="*/ 76 w 132"/>
                <a:gd name="T23" fmla="*/ 33 h 45"/>
                <a:gd name="T24" fmla="*/ 78 w 132"/>
                <a:gd name="T25" fmla="*/ 32 h 45"/>
                <a:gd name="T26" fmla="*/ 80 w 132"/>
                <a:gd name="T27" fmla="*/ 30 h 45"/>
                <a:gd name="T28" fmla="*/ 82 w 132"/>
                <a:gd name="T29" fmla="*/ 28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30 h 45"/>
                <a:gd name="T56" fmla="*/ 85 w 132"/>
                <a:gd name="T57" fmla="*/ 31 h 45"/>
                <a:gd name="T58" fmla="*/ 83 w 132"/>
                <a:gd name="T59" fmla="*/ 32 h 45"/>
                <a:gd name="T60" fmla="*/ 80 w 132"/>
                <a:gd name="T61" fmla="*/ 33 h 45"/>
                <a:gd name="T62" fmla="*/ 78 w 132"/>
                <a:gd name="T63" fmla="*/ 35 h 45"/>
                <a:gd name="T64" fmla="*/ 76 w 132"/>
                <a:gd name="T65" fmla="*/ 37 h 45"/>
                <a:gd name="T66" fmla="*/ 72 w 132"/>
                <a:gd name="T67" fmla="*/ 38 h 45"/>
                <a:gd name="T68" fmla="*/ 70 w 132"/>
                <a:gd name="T69" fmla="*/ 40 h 45"/>
                <a:gd name="T70" fmla="*/ 65 w 132"/>
                <a:gd name="T71" fmla="*/ 41 h 45"/>
                <a:gd name="T72" fmla="*/ 62 w 132"/>
                <a:gd name="T73" fmla="*/ 44 h 45"/>
                <a:gd name="T74" fmla="*/ 57 w 132"/>
                <a:gd name="T75" fmla="*/ 45 h 45"/>
                <a:gd name="T76" fmla="*/ 55 w 132"/>
                <a:gd name="T7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4"/>
                  </a:moveTo>
                  <a:lnTo>
                    <a:pt x="56" y="44"/>
                  </a:lnTo>
                  <a:lnTo>
                    <a:pt x="56" y="42"/>
                  </a:lnTo>
                  <a:lnTo>
                    <a:pt x="57" y="42"/>
                  </a:lnTo>
                  <a:lnTo>
                    <a:pt x="59" y="41"/>
                  </a:lnTo>
                  <a:lnTo>
                    <a:pt x="61" y="41"/>
                  </a:lnTo>
                  <a:lnTo>
                    <a:pt x="63" y="40"/>
                  </a:lnTo>
                  <a:lnTo>
                    <a:pt x="65" y="39"/>
                  </a:lnTo>
                  <a:lnTo>
                    <a:pt x="68" y="38"/>
                  </a:lnTo>
                  <a:lnTo>
                    <a:pt x="71" y="37"/>
                  </a:lnTo>
                  <a:lnTo>
                    <a:pt x="73" y="34"/>
                  </a:lnTo>
                  <a:lnTo>
                    <a:pt x="76" y="33"/>
                  </a:lnTo>
                  <a:lnTo>
                    <a:pt x="78" y="32"/>
                  </a:lnTo>
                  <a:lnTo>
                    <a:pt x="80" y="30"/>
                  </a:lnTo>
                  <a:lnTo>
                    <a:pt x="82" y="28"/>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30"/>
                  </a:lnTo>
                  <a:lnTo>
                    <a:pt x="85" y="31"/>
                  </a:lnTo>
                  <a:lnTo>
                    <a:pt x="83" y="32"/>
                  </a:lnTo>
                  <a:lnTo>
                    <a:pt x="80" y="33"/>
                  </a:lnTo>
                  <a:lnTo>
                    <a:pt x="78" y="35"/>
                  </a:lnTo>
                  <a:lnTo>
                    <a:pt x="76" y="37"/>
                  </a:lnTo>
                  <a:lnTo>
                    <a:pt x="72" y="38"/>
                  </a:lnTo>
                  <a:lnTo>
                    <a:pt x="70" y="40"/>
                  </a:lnTo>
                  <a:lnTo>
                    <a:pt x="65" y="41"/>
                  </a:lnTo>
                  <a:lnTo>
                    <a:pt x="62" y="44"/>
                  </a:lnTo>
                  <a:lnTo>
                    <a:pt x="57" y="45"/>
                  </a:lnTo>
                  <a:lnTo>
                    <a:pt x="55"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1" name="Freeform 57"/>
            <p:cNvSpPr>
              <a:spLocks/>
            </p:cNvSpPr>
            <p:nvPr>
              <p:custDataLst>
                <p:tags r:id="rId59"/>
              </p:custDataLst>
            </p:nvPr>
          </p:nvSpPr>
          <p:spPr bwMode="auto">
            <a:xfrm>
              <a:off x="1125" y="1755"/>
              <a:ext cx="135" cy="4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2" name="Freeform 58"/>
            <p:cNvSpPr>
              <a:spLocks/>
            </p:cNvSpPr>
            <p:nvPr>
              <p:custDataLst>
                <p:tags r:id="rId60"/>
              </p:custDataLst>
            </p:nvPr>
          </p:nvSpPr>
          <p:spPr bwMode="auto">
            <a:xfrm>
              <a:off x="1148" y="1750"/>
              <a:ext cx="132" cy="35"/>
            </a:xfrm>
            <a:custGeom>
              <a:avLst/>
              <a:gdLst>
                <a:gd name="T0" fmla="*/ 0 w 132"/>
                <a:gd name="T1" fmla="*/ 0 h 35"/>
                <a:gd name="T2" fmla="*/ 130 w 132"/>
                <a:gd name="T3" fmla="*/ 35 h 35"/>
                <a:gd name="T4" fmla="*/ 132 w 132"/>
                <a:gd name="T5" fmla="*/ 35 h 35"/>
                <a:gd name="T6" fmla="*/ 4 w 132"/>
                <a:gd name="T7" fmla="*/ 0 h 35"/>
                <a:gd name="T8" fmla="*/ 0 w 132"/>
                <a:gd name="T9" fmla="*/ 0 h 35"/>
              </a:gdLst>
              <a:ahLst/>
              <a:cxnLst>
                <a:cxn ang="0">
                  <a:pos x="T0" y="T1"/>
                </a:cxn>
                <a:cxn ang="0">
                  <a:pos x="T2" y="T3"/>
                </a:cxn>
                <a:cxn ang="0">
                  <a:pos x="T4" y="T5"/>
                </a:cxn>
                <a:cxn ang="0">
                  <a:pos x="T6" y="T7"/>
                </a:cxn>
                <a:cxn ang="0">
                  <a:pos x="T8" y="T9"/>
                </a:cxn>
              </a:cxnLst>
              <a:rect l="0" t="0" r="r" b="b"/>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3" name="Freeform 59"/>
            <p:cNvSpPr>
              <a:spLocks/>
            </p:cNvSpPr>
            <p:nvPr>
              <p:custDataLst>
                <p:tags r:id="rId61"/>
              </p:custDataLst>
            </p:nvPr>
          </p:nvSpPr>
          <p:spPr bwMode="auto">
            <a:xfrm>
              <a:off x="1138" y="1752"/>
              <a:ext cx="133" cy="38"/>
            </a:xfrm>
            <a:custGeom>
              <a:avLst/>
              <a:gdLst>
                <a:gd name="T0" fmla="*/ 0 w 133"/>
                <a:gd name="T1" fmla="*/ 0 h 38"/>
                <a:gd name="T2" fmla="*/ 130 w 133"/>
                <a:gd name="T3" fmla="*/ 38 h 38"/>
                <a:gd name="T4" fmla="*/ 133 w 133"/>
                <a:gd name="T5" fmla="*/ 38 h 38"/>
                <a:gd name="T6" fmla="*/ 3 w 133"/>
                <a:gd name="T7" fmla="*/ 0 h 38"/>
                <a:gd name="T8" fmla="*/ 0 w 133"/>
                <a:gd name="T9" fmla="*/ 0 h 38"/>
              </a:gdLst>
              <a:ahLst/>
              <a:cxnLst>
                <a:cxn ang="0">
                  <a:pos x="T0" y="T1"/>
                </a:cxn>
                <a:cxn ang="0">
                  <a:pos x="T2" y="T3"/>
                </a:cxn>
                <a:cxn ang="0">
                  <a:pos x="T4" y="T5"/>
                </a:cxn>
                <a:cxn ang="0">
                  <a:pos x="T6" y="T7"/>
                </a:cxn>
                <a:cxn ang="0">
                  <a:pos x="T8" y="T9"/>
                </a:cxn>
              </a:cxnLst>
              <a:rect l="0" t="0" r="r" b="b"/>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4" name="Freeform 60"/>
            <p:cNvSpPr>
              <a:spLocks/>
            </p:cNvSpPr>
            <p:nvPr>
              <p:custDataLst>
                <p:tags r:id="rId62"/>
              </p:custDataLst>
            </p:nvPr>
          </p:nvSpPr>
          <p:spPr bwMode="auto">
            <a:xfrm>
              <a:off x="1623" y="1435"/>
              <a:ext cx="326" cy="65"/>
            </a:xfrm>
            <a:custGeom>
              <a:avLst/>
              <a:gdLst>
                <a:gd name="T0" fmla="*/ 146 w 326"/>
                <a:gd name="T1" fmla="*/ 0 h 65"/>
                <a:gd name="T2" fmla="*/ 115 w 326"/>
                <a:gd name="T3" fmla="*/ 1 h 65"/>
                <a:gd name="T4" fmla="*/ 85 w 326"/>
                <a:gd name="T5" fmla="*/ 3 h 65"/>
                <a:gd name="T6" fmla="*/ 60 w 326"/>
                <a:gd name="T7" fmla="*/ 7 h 65"/>
                <a:gd name="T8" fmla="*/ 38 w 326"/>
                <a:gd name="T9" fmla="*/ 12 h 65"/>
                <a:gd name="T10" fmla="*/ 28 w 326"/>
                <a:gd name="T11" fmla="*/ 14 h 65"/>
                <a:gd name="T12" fmla="*/ 20 w 326"/>
                <a:gd name="T13" fmla="*/ 17 h 65"/>
                <a:gd name="T14" fmla="*/ 13 w 326"/>
                <a:gd name="T15" fmla="*/ 20 h 65"/>
                <a:gd name="T16" fmla="*/ 7 w 326"/>
                <a:gd name="T17" fmla="*/ 23 h 65"/>
                <a:gd name="T18" fmla="*/ 4 w 326"/>
                <a:gd name="T19" fmla="*/ 26 h 65"/>
                <a:gd name="T20" fmla="*/ 0 w 326"/>
                <a:gd name="T21" fmla="*/ 29 h 65"/>
                <a:gd name="T22" fmla="*/ 0 w 326"/>
                <a:gd name="T23" fmla="*/ 33 h 65"/>
                <a:gd name="T24" fmla="*/ 0 w 326"/>
                <a:gd name="T25" fmla="*/ 36 h 65"/>
                <a:gd name="T26" fmla="*/ 4 w 326"/>
                <a:gd name="T27" fmla="*/ 40 h 65"/>
                <a:gd name="T28" fmla="*/ 7 w 326"/>
                <a:gd name="T29" fmla="*/ 43 h 65"/>
                <a:gd name="T30" fmla="*/ 13 w 326"/>
                <a:gd name="T31" fmla="*/ 46 h 65"/>
                <a:gd name="T32" fmla="*/ 20 w 326"/>
                <a:gd name="T33" fmla="*/ 49 h 65"/>
                <a:gd name="T34" fmla="*/ 28 w 326"/>
                <a:gd name="T35" fmla="*/ 51 h 65"/>
                <a:gd name="T36" fmla="*/ 38 w 326"/>
                <a:gd name="T37" fmla="*/ 54 h 65"/>
                <a:gd name="T38" fmla="*/ 60 w 326"/>
                <a:gd name="T39" fmla="*/ 58 h 65"/>
                <a:gd name="T40" fmla="*/ 85 w 326"/>
                <a:gd name="T41" fmla="*/ 62 h 65"/>
                <a:gd name="T42" fmla="*/ 115 w 326"/>
                <a:gd name="T43" fmla="*/ 64 h 65"/>
                <a:gd name="T44" fmla="*/ 146 w 326"/>
                <a:gd name="T45" fmla="*/ 65 h 65"/>
                <a:gd name="T46" fmla="*/ 180 w 326"/>
                <a:gd name="T47" fmla="*/ 65 h 65"/>
                <a:gd name="T48" fmla="*/ 211 w 326"/>
                <a:gd name="T49" fmla="*/ 64 h 65"/>
                <a:gd name="T50" fmla="*/ 241 w 326"/>
                <a:gd name="T51" fmla="*/ 62 h 65"/>
                <a:gd name="T52" fmla="*/ 266 w 326"/>
                <a:gd name="T53" fmla="*/ 58 h 65"/>
                <a:gd name="T54" fmla="*/ 288 w 326"/>
                <a:gd name="T55" fmla="*/ 54 h 65"/>
                <a:gd name="T56" fmla="*/ 298 w 326"/>
                <a:gd name="T57" fmla="*/ 51 h 65"/>
                <a:gd name="T58" fmla="*/ 306 w 326"/>
                <a:gd name="T59" fmla="*/ 49 h 65"/>
                <a:gd name="T60" fmla="*/ 313 w 326"/>
                <a:gd name="T61" fmla="*/ 46 h 65"/>
                <a:gd name="T62" fmla="*/ 319 w 326"/>
                <a:gd name="T63" fmla="*/ 43 h 65"/>
                <a:gd name="T64" fmla="*/ 322 w 326"/>
                <a:gd name="T65" fmla="*/ 40 h 65"/>
                <a:gd name="T66" fmla="*/ 325 w 326"/>
                <a:gd name="T67" fmla="*/ 36 h 65"/>
                <a:gd name="T68" fmla="*/ 326 w 326"/>
                <a:gd name="T69" fmla="*/ 33 h 65"/>
                <a:gd name="T70" fmla="*/ 325 w 326"/>
                <a:gd name="T71" fmla="*/ 29 h 65"/>
                <a:gd name="T72" fmla="*/ 322 w 326"/>
                <a:gd name="T73" fmla="*/ 26 h 65"/>
                <a:gd name="T74" fmla="*/ 319 w 326"/>
                <a:gd name="T75" fmla="*/ 23 h 65"/>
                <a:gd name="T76" fmla="*/ 313 w 326"/>
                <a:gd name="T77" fmla="*/ 20 h 65"/>
                <a:gd name="T78" fmla="*/ 306 w 326"/>
                <a:gd name="T79" fmla="*/ 17 h 65"/>
                <a:gd name="T80" fmla="*/ 298 w 326"/>
                <a:gd name="T81" fmla="*/ 14 h 65"/>
                <a:gd name="T82" fmla="*/ 288 w 326"/>
                <a:gd name="T83" fmla="*/ 12 h 65"/>
                <a:gd name="T84" fmla="*/ 266 w 326"/>
                <a:gd name="T85" fmla="*/ 7 h 65"/>
                <a:gd name="T86" fmla="*/ 241 w 326"/>
                <a:gd name="T87" fmla="*/ 3 h 65"/>
                <a:gd name="T88" fmla="*/ 211 w 326"/>
                <a:gd name="T89" fmla="*/ 1 h 65"/>
                <a:gd name="T90" fmla="*/ 180 w 326"/>
                <a:gd name="T9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05" name="Freeform 61"/>
            <p:cNvSpPr>
              <a:spLocks/>
            </p:cNvSpPr>
            <p:nvPr>
              <p:custDataLst>
                <p:tags r:id="rId63"/>
              </p:custDataLst>
            </p:nvPr>
          </p:nvSpPr>
          <p:spPr bwMode="auto">
            <a:xfrm>
              <a:off x="1623" y="1435"/>
              <a:ext cx="326" cy="65"/>
            </a:xfrm>
            <a:custGeom>
              <a:avLst/>
              <a:gdLst>
                <a:gd name="T0" fmla="*/ 146 w 326"/>
                <a:gd name="T1" fmla="*/ 0 h 65"/>
                <a:gd name="T2" fmla="*/ 115 w 326"/>
                <a:gd name="T3" fmla="*/ 1 h 65"/>
                <a:gd name="T4" fmla="*/ 85 w 326"/>
                <a:gd name="T5" fmla="*/ 3 h 65"/>
                <a:gd name="T6" fmla="*/ 60 w 326"/>
                <a:gd name="T7" fmla="*/ 7 h 65"/>
                <a:gd name="T8" fmla="*/ 38 w 326"/>
                <a:gd name="T9" fmla="*/ 12 h 65"/>
                <a:gd name="T10" fmla="*/ 28 w 326"/>
                <a:gd name="T11" fmla="*/ 14 h 65"/>
                <a:gd name="T12" fmla="*/ 20 w 326"/>
                <a:gd name="T13" fmla="*/ 17 h 65"/>
                <a:gd name="T14" fmla="*/ 13 w 326"/>
                <a:gd name="T15" fmla="*/ 20 h 65"/>
                <a:gd name="T16" fmla="*/ 7 w 326"/>
                <a:gd name="T17" fmla="*/ 23 h 65"/>
                <a:gd name="T18" fmla="*/ 4 w 326"/>
                <a:gd name="T19" fmla="*/ 26 h 65"/>
                <a:gd name="T20" fmla="*/ 0 w 326"/>
                <a:gd name="T21" fmla="*/ 29 h 65"/>
                <a:gd name="T22" fmla="*/ 0 w 326"/>
                <a:gd name="T23" fmla="*/ 33 h 65"/>
                <a:gd name="T24" fmla="*/ 0 w 326"/>
                <a:gd name="T25" fmla="*/ 36 h 65"/>
                <a:gd name="T26" fmla="*/ 4 w 326"/>
                <a:gd name="T27" fmla="*/ 40 h 65"/>
                <a:gd name="T28" fmla="*/ 7 w 326"/>
                <a:gd name="T29" fmla="*/ 43 h 65"/>
                <a:gd name="T30" fmla="*/ 13 w 326"/>
                <a:gd name="T31" fmla="*/ 46 h 65"/>
                <a:gd name="T32" fmla="*/ 20 w 326"/>
                <a:gd name="T33" fmla="*/ 49 h 65"/>
                <a:gd name="T34" fmla="*/ 28 w 326"/>
                <a:gd name="T35" fmla="*/ 51 h 65"/>
                <a:gd name="T36" fmla="*/ 38 w 326"/>
                <a:gd name="T37" fmla="*/ 54 h 65"/>
                <a:gd name="T38" fmla="*/ 60 w 326"/>
                <a:gd name="T39" fmla="*/ 58 h 65"/>
                <a:gd name="T40" fmla="*/ 85 w 326"/>
                <a:gd name="T41" fmla="*/ 62 h 65"/>
                <a:gd name="T42" fmla="*/ 115 w 326"/>
                <a:gd name="T43" fmla="*/ 64 h 65"/>
                <a:gd name="T44" fmla="*/ 146 w 326"/>
                <a:gd name="T45" fmla="*/ 65 h 65"/>
                <a:gd name="T46" fmla="*/ 180 w 326"/>
                <a:gd name="T47" fmla="*/ 65 h 65"/>
                <a:gd name="T48" fmla="*/ 211 w 326"/>
                <a:gd name="T49" fmla="*/ 64 h 65"/>
                <a:gd name="T50" fmla="*/ 241 w 326"/>
                <a:gd name="T51" fmla="*/ 62 h 65"/>
                <a:gd name="T52" fmla="*/ 266 w 326"/>
                <a:gd name="T53" fmla="*/ 58 h 65"/>
                <a:gd name="T54" fmla="*/ 288 w 326"/>
                <a:gd name="T55" fmla="*/ 54 h 65"/>
                <a:gd name="T56" fmla="*/ 298 w 326"/>
                <a:gd name="T57" fmla="*/ 51 h 65"/>
                <a:gd name="T58" fmla="*/ 306 w 326"/>
                <a:gd name="T59" fmla="*/ 49 h 65"/>
                <a:gd name="T60" fmla="*/ 313 w 326"/>
                <a:gd name="T61" fmla="*/ 46 h 65"/>
                <a:gd name="T62" fmla="*/ 319 w 326"/>
                <a:gd name="T63" fmla="*/ 43 h 65"/>
                <a:gd name="T64" fmla="*/ 322 w 326"/>
                <a:gd name="T65" fmla="*/ 40 h 65"/>
                <a:gd name="T66" fmla="*/ 325 w 326"/>
                <a:gd name="T67" fmla="*/ 36 h 65"/>
                <a:gd name="T68" fmla="*/ 326 w 326"/>
                <a:gd name="T69" fmla="*/ 33 h 65"/>
                <a:gd name="T70" fmla="*/ 325 w 326"/>
                <a:gd name="T71" fmla="*/ 29 h 65"/>
                <a:gd name="T72" fmla="*/ 322 w 326"/>
                <a:gd name="T73" fmla="*/ 26 h 65"/>
                <a:gd name="T74" fmla="*/ 319 w 326"/>
                <a:gd name="T75" fmla="*/ 23 h 65"/>
                <a:gd name="T76" fmla="*/ 313 w 326"/>
                <a:gd name="T77" fmla="*/ 20 h 65"/>
                <a:gd name="T78" fmla="*/ 306 w 326"/>
                <a:gd name="T79" fmla="*/ 17 h 65"/>
                <a:gd name="T80" fmla="*/ 298 w 326"/>
                <a:gd name="T81" fmla="*/ 14 h 65"/>
                <a:gd name="T82" fmla="*/ 288 w 326"/>
                <a:gd name="T83" fmla="*/ 12 h 65"/>
                <a:gd name="T84" fmla="*/ 266 w 326"/>
                <a:gd name="T85" fmla="*/ 7 h 65"/>
                <a:gd name="T86" fmla="*/ 241 w 326"/>
                <a:gd name="T87" fmla="*/ 3 h 65"/>
                <a:gd name="T88" fmla="*/ 211 w 326"/>
                <a:gd name="T89" fmla="*/ 1 h 65"/>
                <a:gd name="T90" fmla="*/ 180 w 326"/>
                <a:gd name="T9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206" name="Line 62"/>
            <p:cNvSpPr>
              <a:spLocks noChangeShapeType="1"/>
            </p:cNvSpPr>
            <p:nvPr>
              <p:custDataLst>
                <p:tags r:id="rId64"/>
              </p:custDataLst>
            </p:nvPr>
          </p:nvSpPr>
          <p:spPr bwMode="auto">
            <a:xfrm>
              <a:off x="1623" y="1429"/>
              <a:ext cx="1" cy="4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07" name="Line 63"/>
            <p:cNvSpPr>
              <a:spLocks noChangeShapeType="1"/>
            </p:cNvSpPr>
            <p:nvPr>
              <p:custDataLst>
                <p:tags r:id="rId65"/>
              </p:custDataLst>
            </p:nvPr>
          </p:nvSpPr>
          <p:spPr bwMode="auto">
            <a:xfrm>
              <a:off x="1949" y="1429"/>
              <a:ext cx="1" cy="41"/>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08" name="Rectangle 64"/>
            <p:cNvSpPr>
              <a:spLocks noChangeArrowheads="1"/>
            </p:cNvSpPr>
            <p:nvPr>
              <p:custDataLst>
                <p:tags r:id="rId66"/>
              </p:custDataLst>
            </p:nvPr>
          </p:nvSpPr>
          <p:spPr bwMode="auto">
            <a:xfrm>
              <a:off x="1623" y="1429"/>
              <a:ext cx="322" cy="40"/>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209" name="Rectangle 65"/>
            <p:cNvSpPr>
              <a:spLocks noChangeArrowheads="1"/>
            </p:cNvSpPr>
            <p:nvPr>
              <p:custDataLst>
                <p:tags r:id="rId67"/>
              </p:custDataLst>
            </p:nvPr>
          </p:nvSpPr>
          <p:spPr bwMode="auto">
            <a:xfrm>
              <a:off x="1809" y="1446"/>
              <a:ext cx="22" cy="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134210" name="Freeform 66"/>
            <p:cNvSpPr>
              <a:spLocks/>
            </p:cNvSpPr>
            <p:nvPr>
              <p:custDataLst>
                <p:tags r:id="rId68"/>
              </p:custDataLst>
            </p:nvPr>
          </p:nvSpPr>
          <p:spPr bwMode="auto">
            <a:xfrm>
              <a:off x="1620" y="1381"/>
              <a:ext cx="325" cy="77"/>
            </a:xfrm>
            <a:custGeom>
              <a:avLst/>
              <a:gdLst>
                <a:gd name="T0" fmla="*/ 147 w 325"/>
                <a:gd name="T1" fmla="*/ 0 h 77"/>
                <a:gd name="T2" fmla="*/ 114 w 325"/>
                <a:gd name="T3" fmla="*/ 1 h 77"/>
                <a:gd name="T4" fmla="*/ 85 w 325"/>
                <a:gd name="T5" fmla="*/ 5 h 77"/>
                <a:gd name="T6" fmla="*/ 59 w 325"/>
                <a:gd name="T7" fmla="*/ 10 h 77"/>
                <a:gd name="T8" fmla="*/ 37 w 325"/>
                <a:gd name="T9" fmla="*/ 14 h 77"/>
                <a:gd name="T10" fmla="*/ 28 w 325"/>
                <a:gd name="T11" fmla="*/ 18 h 77"/>
                <a:gd name="T12" fmla="*/ 20 w 325"/>
                <a:gd name="T13" fmla="*/ 20 h 77"/>
                <a:gd name="T14" fmla="*/ 13 w 325"/>
                <a:gd name="T15" fmla="*/ 24 h 77"/>
                <a:gd name="T16" fmla="*/ 8 w 325"/>
                <a:gd name="T17" fmla="*/ 27 h 77"/>
                <a:gd name="T18" fmla="*/ 3 w 325"/>
                <a:gd name="T19" fmla="*/ 31 h 77"/>
                <a:gd name="T20" fmla="*/ 1 w 325"/>
                <a:gd name="T21" fmla="*/ 35 h 77"/>
                <a:gd name="T22" fmla="*/ 0 w 325"/>
                <a:gd name="T23" fmla="*/ 39 h 77"/>
                <a:gd name="T24" fmla="*/ 1 w 325"/>
                <a:gd name="T25" fmla="*/ 42 h 77"/>
                <a:gd name="T26" fmla="*/ 3 w 325"/>
                <a:gd name="T27" fmla="*/ 47 h 77"/>
                <a:gd name="T28" fmla="*/ 8 w 325"/>
                <a:gd name="T29" fmla="*/ 50 h 77"/>
                <a:gd name="T30" fmla="*/ 13 w 325"/>
                <a:gd name="T31" fmla="*/ 54 h 77"/>
                <a:gd name="T32" fmla="*/ 20 w 325"/>
                <a:gd name="T33" fmla="*/ 57 h 77"/>
                <a:gd name="T34" fmla="*/ 28 w 325"/>
                <a:gd name="T35" fmla="*/ 61 h 77"/>
                <a:gd name="T36" fmla="*/ 37 w 325"/>
                <a:gd name="T37" fmla="*/ 63 h 77"/>
                <a:gd name="T38" fmla="*/ 59 w 325"/>
                <a:gd name="T39" fmla="*/ 69 h 77"/>
                <a:gd name="T40" fmla="*/ 85 w 325"/>
                <a:gd name="T41" fmla="*/ 73 h 77"/>
                <a:gd name="T42" fmla="*/ 114 w 325"/>
                <a:gd name="T43" fmla="*/ 76 h 77"/>
                <a:gd name="T44" fmla="*/ 146 w 325"/>
                <a:gd name="T45" fmla="*/ 77 h 77"/>
                <a:gd name="T46" fmla="*/ 179 w 325"/>
                <a:gd name="T47" fmla="*/ 77 h 77"/>
                <a:gd name="T48" fmla="*/ 211 w 325"/>
                <a:gd name="T49" fmla="*/ 76 h 77"/>
                <a:gd name="T50" fmla="*/ 240 w 325"/>
                <a:gd name="T51" fmla="*/ 73 h 77"/>
                <a:gd name="T52" fmla="*/ 267 w 325"/>
                <a:gd name="T53" fmla="*/ 69 h 77"/>
                <a:gd name="T54" fmla="*/ 289 w 325"/>
                <a:gd name="T55" fmla="*/ 63 h 77"/>
                <a:gd name="T56" fmla="*/ 298 w 325"/>
                <a:gd name="T57" fmla="*/ 61 h 77"/>
                <a:gd name="T58" fmla="*/ 307 w 325"/>
                <a:gd name="T59" fmla="*/ 57 h 77"/>
                <a:gd name="T60" fmla="*/ 312 w 325"/>
                <a:gd name="T61" fmla="*/ 54 h 77"/>
                <a:gd name="T62" fmla="*/ 318 w 325"/>
                <a:gd name="T63" fmla="*/ 50 h 77"/>
                <a:gd name="T64" fmla="*/ 323 w 325"/>
                <a:gd name="T65" fmla="*/ 47 h 77"/>
                <a:gd name="T66" fmla="*/ 325 w 325"/>
                <a:gd name="T67" fmla="*/ 42 h 77"/>
                <a:gd name="T68" fmla="*/ 325 w 325"/>
                <a:gd name="T69" fmla="*/ 39 h 77"/>
                <a:gd name="T70" fmla="*/ 325 w 325"/>
                <a:gd name="T71" fmla="*/ 35 h 77"/>
                <a:gd name="T72" fmla="*/ 323 w 325"/>
                <a:gd name="T73" fmla="*/ 31 h 77"/>
                <a:gd name="T74" fmla="*/ 318 w 325"/>
                <a:gd name="T75" fmla="*/ 27 h 77"/>
                <a:gd name="T76" fmla="*/ 312 w 325"/>
                <a:gd name="T77" fmla="*/ 24 h 77"/>
                <a:gd name="T78" fmla="*/ 307 w 325"/>
                <a:gd name="T79" fmla="*/ 20 h 77"/>
                <a:gd name="T80" fmla="*/ 298 w 325"/>
                <a:gd name="T81" fmla="*/ 18 h 77"/>
                <a:gd name="T82" fmla="*/ 289 w 325"/>
                <a:gd name="T83" fmla="*/ 14 h 77"/>
                <a:gd name="T84" fmla="*/ 267 w 325"/>
                <a:gd name="T85" fmla="*/ 10 h 77"/>
                <a:gd name="T86" fmla="*/ 240 w 325"/>
                <a:gd name="T87" fmla="*/ 5 h 77"/>
                <a:gd name="T88" fmla="*/ 211 w 325"/>
                <a:gd name="T89" fmla="*/ 1 h 77"/>
                <a:gd name="T90" fmla="*/ 179 w 325"/>
                <a:gd name="T9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211" name="Freeform 67"/>
            <p:cNvSpPr>
              <a:spLocks/>
            </p:cNvSpPr>
            <p:nvPr>
              <p:custDataLst>
                <p:tags r:id="rId69"/>
              </p:custDataLst>
            </p:nvPr>
          </p:nvSpPr>
          <p:spPr bwMode="auto">
            <a:xfrm>
              <a:off x="1620" y="1381"/>
              <a:ext cx="325" cy="77"/>
            </a:xfrm>
            <a:custGeom>
              <a:avLst/>
              <a:gdLst>
                <a:gd name="T0" fmla="*/ 147 w 325"/>
                <a:gd name="T1" fmla="*/ 0 h 77"/>
                <a:gd name="T2" fmla="*/ 114 w 325"/>
                <a:gd name="T3" fmla="*/ 1 h 77"/>
                <a:gd name="T4" fmla="*/ 85 w 325"/>
                <a:gd name="T5" fmla="*/ 5 h 77"/>
                <a:gd name="T6" fmla="*/ 59 w 325"/>
                <a:gd name="T7" fmla="*/ 10 h 77"/>
                <a:gd name="T8" fmla="*/ 37 w 325"/>
                <a:gd name="T9" fmla="*/ 14 h 77"/>
                <a:gd name="T10" fmla="*/ 28 w 325"/>
                <a:gd name="T11" fmla="*/ 18 h 77"/>
                <a:gd name="T12" fmla="*/ 20 w 325"/>
                <a:gd name="T13" fmla="*/ 20 h 77"/>
                <a:gd name="T14" fmla="*/ 13 w 325"/>
                <a:gd name="T15" fmla="*/ 24 h 77"/>
                <a:gd name="T16" fmla="*/ 8 w 325"/>
                <a:gd name="T17" fmla="*/ 27 h 77"/>
                <a:gd name="T18" fmla="*/ 3 w 325"/>
                <a:gd name="T19" fmla="*/ 31 h 77"/>
                <a:gd name="T20" fmla="*/ 1 w 325"/>
                <a:gd name="T21" fmla="*/ 35 h 77"/>
                <a:gd name="T22" fmla="*/ 0 w 325"/>
                <a:gd name="T23" fmla="*/ 39 h 77"/>
                <a:gd name="T24" fmla="*/ 1 w 325"/>
                <a:gd name="T25" fmla="*/ 42 h 77"/>
                <a:gd name="T26" fmla="*/ 3 w 325"/>
                <a:gd name="T27" fmla="*/ 47 h 77"/>
                <a:gd name="T28" fmla="*/ 8 w 325"/>
                <a:gd name="T29" fmla="*/ 50 h 77"/>
                <a:gd name="T30" fmla="*/ 13 w 325"/>
                <a:gd name="T31" fmla="*/ 54 h 77"/>
                <a:gd name="T32" fmla="*/ 20 w 325"/>
                <a:gd name="T33" fmla="*/ 57 h 77"/>
                <a:gd name="T34" fmla="*/ 28 w 325"/>
                <a:gd name="T35" fmla="*/ 61 h 77"/>
                <a:gd name="T36" fmla="*/ 37 w 325"/>
                <a:gd name="T37" fmla="*/ 63 h 77"/>
                <a:gd name="T38" fmla="*/ 59 w 325"/>
                <a:gd name="T39" fmla="*/ 69 h 77"/>
                <a:gd name="T40" fmla="*/ 85 w 325"/>
                <a:gd name="T41" fmla="*/ 73 h 77"/>
                <a:gd name="T42" fmla="*/ 114 w 325"/>
                <a:gd name="T43" fmla="*/ 76 h 77"/>
                <a:gd name="T44" fmla="*/ 146 w 325"/>
                <a:gd name="T45" fmla="*/ 77 h 77"/>
                <a:gd name="T46" fmla="*/ 179 w 325"/>
                <a:gd name="T47" fmla="*/ 77 h 77"/>
                <a:gd name="T48" fmla="*/ 211 w 325"/>
                <a:gd name="T49" fmla="*/ 76 h 77"/>
                <a:gd name="T50" fmla="*/ 240 w 325"/>
                <a:gd name="T51" fmla="*/ 73 h 77"/>
                <a:gd name="T52" fmla="*/ 267 w 325"/>
                <a:gd name="T53" fmla="*/ 69 h 77"/>
                <a:gd name="T54" fmla="*/ 289 w 325"/>
                <a:gd name="T55" fmla="*/ 63 h 77"/>
                <a:gd name="T56" fmla="*/ 298 w 325"/>
                <a:gd name="T57" fmla="*/ 61 h 77"/>
                <a:gd name="T58" fmla="*/ 307 w 325"/>
                <a:gd name="T59" fmla="*/ 57 h 77"/>
                <a:gd name="T60" fmla="*/ 312 w 325"/>
                <a:gd name="T61" fmla="*/ 54 h 77"/>
                <a:gd name="T62" fmla="*/ 318 w 325"/>
                <a:gd name="T63" fmla="*/ 50 h 77"/>
                <a:gd name="T64" fmla="*/ 323 w 325"/>
                <a:gd name="T65" fmla="*/ 47 h 77"/>
                <a:gd name="T66" fmla="*/ 325 w 325"/>
                <a:gd name="T67" fmla="*/ 42 h 77"/>
                <a:gd name="T68" fmla="*/ 325 w 325"/>
                <a:gd name="T69" fmla="*/ 39 h 77"/>
                <a:gd name="T70" fmla="*/ 325 w 325"/>
                <a:gd name="T71" fmla="*/ 35 h 77"/>
                <a:gd name="T72" fmla="*/ 323 w 325"/>
                <a:gd name="T73" fmla="*/ 31 h 77"/>
                <a:gd name="T74" fmla="*/ 318 w 325"/>
                <a:gd name="T75" fmla="*/ 27 h 77"/>
                <a:gd name="T76" fmla="*/ 312 w 325"/>
                <a:gd name="T77" fmla="*/ 24 h 77"/>
                <a:gd name="T78" fmla="*/ 307 w 325"/>
                <a:gd name="T79" fmla="*/ 20 h 77"/>
                <a:gd name="T80" fmla="*/ 298 w 325"/>
                <a:gd name="T81" fmla="*/ 18 h 77"/>
                <a:gd name="T82" fmla="*/ 289 w 325"/>
                <a:gd name="T83" fmla="*/ 14 h 77"/>
                <a:gd name="T84" fmla="*/ 267 w 325"/>
                <a:gd name="T85" fmla="*/ 10 h 77"/>
                <a:gd name="T86" fmla="*/ 240 w 325"/>
                <a:gd name="T87" fmla="*/ 5 h 77"/>
                <a:gd name="T88" fmla="*/ 211 w 325"/>
                <a:gd name="T89" fmla="*/ 1 h 77"/>
                <a:gd name="T90" fmla="*/ 179 w 325"/>
                <a:gd name="T9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212" name="Line 68"/>
            <p:cNvSpPr>
              <a:spLocks noChangeShapeType="1"/>
            </p:cNvSpPr>
            <p:nvPr>
              <p:custDataLst>
                <p:tags r:id="rId70"/>
              </p:custDataLst>
            </p:nvPr>
          </p:nvSpPr>
          <p:spPr bwMode="auto">
            <a:xfrm>
              <a:off x="1698" y="1399"/>
              <a:ext cx="58"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13" name="Line 69"/>
            <p:cNvSpPr>
              <a:spLocks noChangeShapeType="1"/>
            </p:cNvSpPr>
            <p:nvPr>
              <p:custDataLst>
                <p:tags r:id="rId71"/>
              </p:custDataLst>
            </p:nvPr>
          </p:nvSpPr>
          <p:spPr bwMode="auto">
            <a:xfrm>
              <a:off x="1809" y="1443"/>
              <a:ext cx="51"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14" name="Line 70"/>
            <p:cNvSpPr>
              <a:spLocks noChangeShapeType="1"/>
            </p:cNvSpPr>
            <p:nvPr>
              <p:custDataLst>
                <p:tags r:id="rId72"/>
              </p:custDataLst>
            </p:nvPr>
          </p:nvSpPr>
          <p:spPr bwMode="auto">
            <a:xfrm>
              <a:off x="1752" y="1399"/>
              <a:ext cx="59" cy="4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15" name="Line 71"/>
            <p:cNvSpPr>
              <a:spLocks noChangeShapeType="1"/>
            </p:cNvSpPr>
            <p:nvPr>
              <p:custDataLst>
                <p:tags r:id="rId73"/>
              </p:custDataLst>
            </p:nvPr>
          </p:nvSpPr>
          <p:spPr bwMode="auto">
            <a:xfrm>
              <a:off x="1698" y="1442"/>
              <a:ext cx="58"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16" name="Line 72"/>
            <p:cNvSpPr>
              <a:spLocks noChangeShapeType="1"/>
            </p:cNvSpPr>
            <p:nvPr>
              <p:custDataLst>
                <p:tags r:id="rId74"/>
              </p:custDataLst>
            </p:nvPr>
          </p:nvSpPr>
          <p:spPr bwMode="auto">
            <a:xfrm>
              <a:off x="1809" y="1398"/>
              <a:ext cx="51"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217" name="Line 73"/>
            <p:cNvSpPr>
              <a:spLocks noChangeShapeType="1"/>
            </p:cNvSpPr>
            <p:nvPr>
              <p:custDataLst>
                <p:tags r:id="rId75"/>
              </p:custDataLst>
            </p:nvPr>
          </p:nvSpPr>
          <p:spPr bwMode="auto">
            <a:xfrm flipV="1">
              <a:off x="1752" y="1398"/>
              <a:ext cx="59" cy="4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28" name="Freeform 184"/>
            <p:cNvSpPr>
              <a:spLocks/>
            </p:cNvSpPr>
            <p:nvPr>
              <p:custDataLst>
                <p:tags r:id="rId76"/>
              </p:custDataLst>
            </p:nvPr>
          </p:nvSpPr>
          <p:spPr bwMode="auto">
            <a:xfrm>
              <a:off x="2332" y="1541"/>
              <a:ext cx="403" cy="77"/>
            </a:xfrm>
            <a:custGeom>
              <a:avLst/>
              <a:gdLst>
                <a:gd name="T0" fmla="*/ 181 w 403"/>
                <a:gd name="T1" fmla="*/ 0 h 77"/>
                <a:gd name="T2" fmla="*/ 142 w 403"/>
                <a:gd name="T3" fmla="*/ 1 h 77"/>
                <a:gd name="T4" fmla="*/ 106 w 403"/>
                <a:gd name="T5" fmla="*/ 5 h 77"/>
                <a:gd name="T6" fmla="*/ 81 w 403"/>
                <a:gd name="T7" fmla="*/ 7 h 77"/>
                <a:gd name="T8" fmla="*/ 66 w 403"/>
                <a:gd name="T9" fmla="*/ 10 h 77"/>
                <a:gd name="T10" fmla="*/ 52 w 403"/>
                <a:gd name="T11" fmla="*/ 13 h 77"/>
                <a:gd name="T12" fmla="*/ 40 w 403"/>
                <a:gd name="T13" fmla="*/ 15 h 77"/>
                <a:gd name="T14" fmla="*/ 29 w 403"/>
                <a:gd name="T15" fmla="*/ 19 h 77"/>
                <a:gd name="T16" fmla="*/ 19 w 403"/>
                <a:gd name="T17" fmla="*/ 22 h 77"/>
                <a:gd name="T18" fmla="*/ 12 w 403"/>
                <a:gd name="T19" fmla="*/ 26 h 77"/>
                <a:gd name="T20" fmla="*/ 7 w 403"/>
                <a:gd name="T21" fmla="*/ 29 h 77"/>
                <a:gd name="T22" fmla="*/ 2 w 403"/>
                <a:gd name="T23" fmla="*/ 33 h 77"/>
                <a:gd name="T24" fmla="*/ 0 w 403"/>
                <a:gd name="T25" fmla="*/ 36 h 77"/>
                <a:gd name="T26" fmla="*/ 0 w 403"/>
                <a:gd name="T27" fmla="*/ 41 h 77"/>
                <a:gd name="T28" fmla="*/ 2 w 403"/>
                <a:gd name="T29" fmla="*/ 45 h 77"/>
                <a:gd name="T30" fmla="*/ 7 w 403"/>
                <a:gd name="T31" fmla="*/ 48 h 77"/>
                <a:gd name="T32" fmla="*/ 12 w 403"/>
                <a:gd name="T33" fmla="*/ 52 h 77"/>
                <a:gd name="T34" fmla="*/ 19 w 403"/>
                <a:gd name="T35" fmla="*/ 55 h 77"/>
                <a:gd name="T36" fmla="*/ 29 w 403"/>
                <a:gd name="T37" fmla="*/ 59 h 77"/>
                <a:gd name="T38" fmla="*/ 40 w 403"/>
                <a:gd name="T39" fmla="*/ 62 h 77"/>
                <a:gd name="T40" fmla="*/ 52 w 403"/>
                <a:gd name="T41" fmla="*/ 65 h 77"/>
                <a:gd name="T42" fmla="*/ 66 w 403"/>
                <a:gd name="T43" fmla="*/ 68 h 77"/>
                <a:gd name="T44" fmla="*/ 81 w 403"/>
                <a:gd name="T45" fmla="*/ 70 h 77"/>
                <a:gd name="T46" fmla="*/ 106 w 403"/>
                <a:gd name="T47" fmla="*/ 73 h 77"/>
                <a:gd name="T48" fmla="*/ 142 w 403"/>
                <a:gd name="T49" fmla="*/ 76 h 77"/>
                <a:gd name="T50" fmla="*/ 181 w 403"/>
                <a:gd name="T51" fmla="*/ 77 h 77"/>
                <a:gd name="T52" fmla="*/ 223 w 403"/>
                <a:gd name="T53" fmla="*/ 77 h 77"/>
                <a:gd name="T54" fmla="*/ 261 w 403"/>
                <a:gd name="T55" fmla="*/ 76 h 77"/>
                <a:gd name="T56" fmla="*/ 297 w 403"/>
                <a:gd name="T57" fmla="*/ 73 h 77"/>
                <a:gd name="T58" fmla="*/ 322 w 403"/>
                <a:gd name="T59" fmla="*/ 70 h 77"/>
                <a:gd name="T60" fmla="*/ 337 w 403"/>
                <a:gd name="T61" fmla="*/ 68 h 77"/>
                <a:gd name="T62" fmla="*/ 351 w 403"/>
                <a:gd name="T63" fmla="*/ 65 h 77"/>
                <a:gd name="T64" fmla="*/ 363 w 403"/>
                <a:gd name="T65" fmla="*/ 62 h 77"/>
                <a:gd name="T66" fmla="*/ 374 w 403"/>
                <a:gd name="T67" fmla="*/ 59 h 77"/>
                <a:gd name="T68" fmla="*/ 384 w 403"/>
                <a:gd name="T69" fmla="*/ 55 h 77"/>
                <a:gd name="T70" fmla="*/ 391 w 403"/>
                <a:gd name="T71" fmla="*/ 52 h 77"/>
                <a:gd name="T72" fmla="*/ 396 w 403"/>
                <a:gd name="T73" fmla="*/ 48 h 77"/>
                <a:gd name="T74" fmla="*/ 401 w 403"/>
                <a:gd name="T75" fmla="*/ 45 h 77"/>
                <a:gd name="T76" fmla="*/ 402 w 403"/>
                <a:gd name="T77" fmla="*/ 41 h 77"/>
                <a:gd name="T78" fmla="*/ 402 w 403"/>
                <a:gd name="T79" fmla="*/ 36 h 77"/>
                <a:gd name="T80" fmla="*/ 401 w 403"/>
                <a:gd name="T81" fmla="*/ 33 h 77"/>
                <a:gd name="T82" fmla="*/ 396 w 403"/>
                <a:gd name="T83" fmla="*/ 29 h 77"/>
                <a:gd name="T84" fmla="*/ 391 w 403"/>
                <a:gd name="T85" fmla="*/ 26 h 77"/>
                <a:gd name="T86" fmla="*/ 384 w 403"/>
                <a:gd name="T87" fmla="*/ 22 h 77"/>
                <a:gd name="T88" fmla="*/ 374 w 403"/>
                <a:gd name="T89" fmla="*/ 19 h 77"/>
                <a:gd name="T90" fmla="*/ 363 w 403"/>
                <a:gd name="T91" fmla="*/ 15 h 77"/>
                <a:gd name="T92" fmla="*/ 351 w 403"/>
                <a:gd name="T93" fmla="*/ 13 h 77"/>
                <a:gd name="T94" fmla="*/ 337 w 403"/>
                <a:gd name="T95" fmla="*/ 10 h 77"/>
                <a:gd name="T96" fmla="*/ 322 w 403"/>
                <a:gd name="T97" fmla="*/ 7 h 77"/>
                <a:gd name="T98" fmla="*/ 297 w 403"/>
                <a:gd name="T99" fmla="*/ 5 h 77"/>
                <a:gd name="T100" fmla="*/ 261 w 403"/>
                <a:gd name="T101" fmla="*/ 1 h 77"/>
                <a:gd name="T102" fmla="*/ 223 w 403"/>
                <a:gd name="T10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77">
                  <a:moveTo>
                    <a:pt x="202" y="0"/>
                  </a:moveTo>
                  <a:lnTo>
                    <a:pt x="181" y="0"/>
                  </a:lnTo>
                  <a:lnTo>
                    <a:pt x="161" y="0"/>
                  </a:lnTo>
                  <a:lnTo>
                    <a:pt x="142" y="1"/>
                  </a:lnTo>
                  <a:lnTo>
                    <a:pt x="123" y="3"/>
                  </a:lnTo>
                  <a:lnTo>
                    <a:pt x="106" y="5"/>
                  </a:lnTo>
                  <a:lnTo>
                    <a:pt x="88" y="6"/>
                  </a:lnTo>
                  <a:lnTo>
                    <a:pt x="81" y="7"/>
                  </a:lnTo>
                  <a:lnTo>
                    <a:pt x="73" y="8"/>
                  </a:lnTo>
                  <a:lnTo>
                    <a:pt x="66" y="10"/>
                  </a:lnTo>
                  <a:lnTo>
                    <a:pt x="59" y="11"/>
                  </a:lnTo>
                  <a:lnTo>
                    <a:pt x="52" y="13"/>
                  </a:lnTo>
                  <a:lnTo>
                    <a:pt x="46" y="14"/>
                  </a:lnTo>
                  <a:lnTo>
                    <a:pt x="40" y="15"/>
                  </a:lnTo>
                  <a:lnTo>
                    <a:pt x="35" y="17"/>
                  </a:lnTo>
                  <a:lnTo>
                    <a:pt x="29" y="19"/>
                  </a:lnTo>
                  <a:lnTo>
                    <a:pt x="24" y="20"/>
                  </a:lnTo>
                  <a:lnTo>
                    <a:pt x="19" y="22"/>
                  </a:lnTo>
                  <a:lnTo>
                    <a:pt x="16" y="24"/>
                  </a:lnTo>
                  <a:lnTo>
                    <a:pt x="12" y="26"/>
                  </a:lnTo>
                  <a:lnTo>
                    <a:pt x="9" y="27"/>
                  </a:lnTo>
                  <a:lnTo>
                    <a:pt x="7" y="29"/>
                  </a:lnTo>
                  <a:lnTo>
                    <a:pt x="4" y="31"/>
                  </a:lnTo>
                  <a:lnTo>
                    <a:pt x="2" y="33"/>
                  </a:lnTo>
                  <a:lnTo>
                    <a:pt x="1" y="35"/>
                  </a:lnTo>
                  <a:lnTo>
                    <a:pt x="0" y="36"/>
                  </a:lnTo>
                  <a:lnTo>
                    <a:pt x="0" y="39"/>
                  </a:lnTo>
                  <a:lnTo>
                    <a:pt x="0" y="41"/>
                  </a:lnTo>
                  <a:lnTo>
                    <a:pt x="1" y="42"/>
                  </a:lnTo>
                  <a:lnTo>
                    <a:pt x="2" y="45"/>
                  </a:lnTo>
                  <a:lnTo>
                    <a:pt x="4" y="47"/>
                  </a:lnTo>
                  <a:lnTo>
                    <a:pt x="7" y="48"/>
                  </a:lnTo>
                  <a:lnTo>
                    <a:pt x="9" y="51"/>
                  </a:lnTo>
                  <a:lnTo>
                    <a:pt x="12" y="52"/>
                  </a:lnTo>
                  <a:lnTo>
                    <a:pt x="16" y="54"/>
                  </a:lnTo>
                  <a:lnTo>
                    <a:pt x="19" y="55"/>
                  </a:lnTo>
                  <a:lnTo>
                    <a:pt x="24" y="58"/>
                  </a:lnTo>
                  <a:lnTo>
                    <a:pt x="29" y="59"/>
                  </a:lnTo>
                  <a:lnTo>
                    <a:pt x="35" y="61"/>
                  </a:lnTo>
                  <a:lnTo>
                    <a:pt x="40" y="62"/>
                  </a:lnTo>
                  <a:lnTo>
                    <a:pt x="46" y="63"/>
                  </a:lnTo>
                  <a:lnTo>
                    <a:pt x="52" y="65"/>
                  </a:lnTo>
                  <a:lnTo>
                    <a:pt x="59" y="67"/>
                  </a:lnTo>
                  <a:lnTo>
                    <a:pt x="66" y="68"/>
                  </a:lnTo>
                  <a:lnTo>
                    <a:pt x="73" y="69"/>
                  </a:lnTo>
                  <a:lnTo>
                    <a:pt x="81" y="70"/>
                  </a:lnTo>
                  <a:lnTo>
                    <a:pt x="88" y="72"/>
                  </a:lnTo>
                  <a:lnTo>
                    <a:pt x="106" y="73"/>
                  </a:lnTo>
                  <a:lnTo>
                    <a:pt x="123" y="75"/>
                  </a:lnTo>
                  <a:lnTo>
                    <a:pt x="142" y="76"/>
                  </a:lnTo>
                  <a:lnTo>
                    <a:pt x="161" y="77"/>
                  </a:lnTo>
                  <a:lnTo>
                    <a:pt x="181" y="77"/>
                  </a:lnTo>
                  <a:lnTo>
                    <a:pt x="202" y="77"/>
                  </a:lnTo>
                  <a:lnTo>
                    <a:pt x="223" y="77"/>
                  </a:lnTo>
                  <a:lnTo>
                    <a:pt x="242" y="77"/>
                  </a:lnTo>
                  <a:lnTo>
                    <a:pt x="261" y="76"/>
                  </a:lnTo>
                  <a:lnTo>
                    <a:pt x="280" y="75"/>
                  </a:lnTo>
                  <a:lnTo>
                    <a:pt x="297" y="73"/>
                  </a:lnTo>
                  <a:lnTo>
                    <a:pt x="315" y="72"/>
                  </a:lnTo>
                  <a:lnTo>
                    <a:pt x="322" y="70"/>
                  </a:lnTo>
                  <a:lnTo>
                    <a:pt x="330" y="69"/>
                  </a:lnTo>
                  <a:lnTo>
                    <a:pt x="337" y="68"/>
                  </a:lnTo>
                  <a:lnTo>
                    <a:pt x="344" y="67"/>
                  </a:lnTo>
                  <a:lnTo>
                    <a:pt x="351" y="65"/>
                  </a:lnTo>
                  <a:lnTo>
                    <a:pt x="357" y="63"/>
                  </a:lnTo>
                  <a:lnTo>
                    <a:pt x="363" y="62"/>
                  </a:lnTo>
                  <a:lnTo>
                    <a:pt x="368" y="61"/>
                  </a:lnTo>
                  <a:lnTo>
                    <a:pt x="374" y="59"/>
                  </a:lnTo>
                  <a:lnTo>
                    <a:pt x="379" y="58"/>
                  </a:lnTo>
                  <a:lnTo>
                    <a:pt x="384" y="55"/>
                  </a:lnTo>
                  <a:lnTo>
                    <a:pt x="387" y="54"/>
                  </a:lnTo>
                  <a:lnTo>
                    <a:pt x="391" y="52"/>
                  </a:lnTo>
                  <a:lnTo>
                    <a:pt x="394" y="51"/>
                  </a:lnTo>
                  <a:lnTo>
                    <a:pt x="396" y="48"/>
                  </a:lnTo>
                  <a:lnTo>
                    <a:pt x="399" y="47"/>
                  </a:lnTo>
                  <a:lnTo>
                    <a:pt x="401" y="45"/>
                  </a:lnTo>
                  <a:lnTo>
                    <a:pt x="402" y="42"/>
                  </a:lnTo>
                  <a:lnTo>
                    <a:pt x="402" y="41"/>
                  </a:lnTo>
                  <a:lnTo>
                    <a:pt x="403" y="39"/>
                  </a:lnTo>
                  <a:lnTo>
                    <a:pt x="402" y="36"/>
                  </a:lnTo>
                  <a:lnTo>
                    <a:pt x="402" y="35"/>
                  </a:lnTo>
                  <a:lnTo>
                    <a:pt x="401" y="33"/>
                  </a:lnTo>
                  <a:lnTo>
                    <a:pt x="399" y="31"/>
                  </a:lnTo>
                  <a:lnTo>
                    <a:pt x="396" y="29"/>
                  </a:lnTo>
                  <a:lnTo>
                    <a:pt x="394" y="27"/>
                  </a:lnTo>
                  <a:lnTo>
                    <a:pt x="391" y="26"/>
                  </a:lnTo>
                  <a:lnTo>
                    <a:pt x="387" y="24"/>
                  </a:lnTo>
                  <a:lnTo>
                    <a:pt x="384" y="22"/>
                  </a:lnTo>
                  <a:lnTo>
                    <a:pt x="379" y="20"/>
                  </a:lnTo>
                  <a:lnTo>
                    <a:pt x="374" y="19"/>
                  </a:lnTo>
                  <a:lnTo>
                    <a:pt x="368" y="17"/>
                  </a:lnTo>
                  <a:lnTo>
                    <a:pt x="363" y="15"/>
                  </a:lnTo>
                  <a:lnTo>
                    <a:pt x="357" y="14"/>
                  </a:lnTo>
                  <a:lnTo>
                    <a:pt x="351" y="13"/>
                  </a:lnTo>
                  <a:lnTo>
                    <a:pt x="344" y="11"/>
                  </a:lnTo>
                  <a:lnTo>
                    <a:pt x="337" y="10"/>
                  </a:lnTo>
                  <a:lnTo>
                    <a:pt x="330" y="8"/>
                  </a:lnTo>
                  <a:lnTo>
                    <a:pt x="322" y="7"/>
                  </a:lnTo>
                  <a:lnTo>
                    <a:pt x="315" y="6"/>
                  </a:lnTo>
                  <a:lnTo>
                    <a:pt x="297" y="5"/>
                  </a:lnTo>
                  <a:lnTo>
                    <a:pt x="280" y="3"/>
                  </a:lnTo>
                  <a:lnTo>
                    <a:pt x="261" y="1"/>
                  </a:lnTo>
                  <a:lnTo>
                    <a:pt x="242" y="0"/>
                  </a:lnTo>
                  <a:lnTo>
                    <a:pt x="223" y="0"/>
                  </a:lnTo>
                  <a:lnTo>
                    <a:pt x="202"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29" name="Freeform 185"/>
            <p:cNvSpPr>
              <a:spLocks/>
            </p:cNvSpPr>
            <p:nvPr>
              <p:custDataLst>
                <p:tags r:id="rId77"/>
              </p:custDataLst>
            </p:nvPr>
          </p:nvSpPr>
          <p:spPr bwMode="auto">
            <a:xfrm>
              <a:off x="2332" y="1541"/>
              <a:ext cx="403" cy="77"/>
            </a:xfrm>
            <a:custGeom>
              <a:avLst/>
              <a:gdLst>
                <a:gd name="T0" fmla="*/ 181 w 403"/>
                <a:gd name="T1" fmla="*/ 0 h 77"/>
                <a:gd name="T2" fmla="*/ 142 w 403"/>
                <a:gd name="T3" fmla="*/ 1 h 77"/>
                <a:gd name="T4" fmla="*/ 106 w 403"/>
                <a:gd name="T5" fmla="*/ 5 h 77"/>
                <a:gd name="T6" fmla="*/ 81 w 403"/>
                <a:gd name="T7" fmla="*/ 7 h 77"/>
                <a:gd name="T8" fmla="*/ 66 w 403"/>
                <a:gd name="T9" fmla="*/ 10 h 77"/>
                <a:gd name="T10" fmla="*/ 52 w 403"/>
                <a:gd name="T11" fmla="*/ 13 h 77"/>
                <a:gd name="T12" fmla="*/ 40 w 403"/>
                <a:gd name="T13" fmla="*/ 15 h 77"/>
                <a:gd name="T14" fmla="*/ 29 w 403"/>
                <a:gd name="T15" fmla="*/ 19 h 77"/>
                <a:gd name="T16" fmla="*/ 19 w 403"/>
                <a:gd name="T17" fmla="*/ 22 h 77"/>
                <a:gd name="T18" fmla="*/ 12 w 403"/>
                <a:gd name="T19" fmla="*/ 26 h 77"/>
                <a:gd name="T20" fmla="*/ 7 w 403"/>
                <a:gd name="T21" fmla="*/ 29 h 77"/>
                <a:gd name="T22" fmla="*/ 2 w 403"/>
                <a:gd name="T23" fmla="*/ 33 h 77"/>
                <a:gd name="T24" fmla="*/ 0 w 403"/>
                <a:gd name="T25" fmla="*/ 36 h 77"/>
                <a:gd name="T26" fmla="*/ 0 w 403"/>
                <a:gd name="T27" fmla="*/ 41 h 77"/>
                <a:gd name="T28" fmla="*/ 2 w 403"/>
                <a:gd name="T29" fmla="*/ 45 h 77"/>
                <a:gd name="T30" fmla="*/ 7 w 403"/>
                <a:gd name="T31" fmla="*/ 48 h 77"/>
                <a:gd name="T32" fmla="*/ 12 w 403"/>
                <a:gd name="T33" fmla="*/ 52 h 77"/>
                <a:gd name="T34" fmla="*/ 19 w 403"/>
                <a:gd name="T35" fmla="*/ 55 h 77"/>
                <a:gd name="T36" fmla="*/ 29 w 403"/>
                <a:gd name="T37" fmla="*/ 59 h 77"/>
                <a:gd name="T38" fmla="*/ 40 w 403"/>
                <a:gd name="T39" fmla="*/ 62 h 77"/>
                <a:gd name="T40" fmla="*/ 52 w 403"/>
                <a:gd name="T41" fmla="*/ 65 h 77"/>
                <a:gd name="T42" fmla="*/ 66 w 403"/>
                <a:gd name="T43" fmla="*/ 68 h 77"/>
                <a:gd name="T44" fmla="*/ 81 w 403"/>
                <a:gd name="T45" fmla="*/ 70 h 77"/>
                <a:gd name="T46" fmla="*/ 106 w 403"/>
                <a:gd name="T47" fmla="*/ 73 h 77"/>
                <a:gd name="T48" fmla="*/ 142 w 403"/>
                <a:gd name="T49" fmla="*/ 76 h 77"/>
                <a:gd name="T50" fmla="*/ 181 w 403"/>
                <a:gd name="T51" fmla="*/ 77 h 77"/>
                <a:gd name="T52" fmla="*/ 223 w 403"/>
                <a:gd name="T53" fmla="*/ 77 h 77"/>
                <a:gd name="T54" fmla="*/ 261 w 403"/>
                <a:gd name="T55" fmla="*/ 76 h 77"/>
                <a:gd name="T56" fmla="*/ 297 w 403"/>
                <a:gd name="T57" fmla="*/ 73 h 77"/>
                <a:gd name="T58" fmla="*/ 322 w 403"/>
                <a:gd name="T59" fmla="*/ 70 h 77"/>
                <a:gd name="T60" fmla="*/ 337 w 403"/>
                <a:gd name="T61" fmla="*/ 68 h 77"/>
                <a:gd name="T62" fmla="*/ 351 w 403"/>
                <a:gd name="T63" fmla="*/ 65 h 77"/>
                <a:gd name="T64" fmla="*/ 363 w 403"/>
                <a:gd name="T65" fmla="*/ 62 h 77"/>
                <a:gd name="T66" fmla="*/ 374 w 403"/>
                <a:gd name="T67" fmla="*/ 59 h 77"/>
                <a:gd name="T68" fmla="*/ 384 w 403"/>
                <a:gd name="T69" fmla="*/ 55 h 77"/>
                <a:gd name="T70" fmla="*/ 391 w 403"/>
                <a:gd name="T71" fmla="*/ 52 h 77"/>
                <a:gd name="T72" fmla="*/ 396 w 403"/>
                <a:gd name="T73" fmla="*/ 48 h 77"/>
                <a:gd name="T74" fmla="*/ 401 w 403"/>
                <a:gd name="T75" fmla="*/ 45 h 77"/>
                <a:gd name="T76" fmla="*/ 402 w 403"/>
                <a:gd name="T77" fmla="*/ 41 h 77"/>
                <a:gd name="T78" fmla="*/ 402 w 403"/>
                <a:gd name="T79" fmla="*/ 36 h 77"/>
                <a:gd name="T80" fmla="*/ 401 w 403"/>
                <a:gd name="T81" fmla="*/ 33 h 77"/>
                <a:gd name="T82" fmla="*/ 396 w 403"/>
                <a:gd name="T83" fmla="*/ 29 h 77"/>
                <a:gd name="T84" fmla="*/ 391 w 403"/>
                <a:gd name="T85" fmla="*/ 26 h 77"/>
                <a:gd name="T86" fmla="*/ 384 w 403"/>
                <a:gd name="T87" fmla="*/ 22 h 77"/>
                <a:gd name="T88" fmla="*/ 374 w 403"/>
                <a:gd name="T89" fmla="*/ 19 h 77"/>
                <a:gd name="T90" fmla="*/ 363 w 403"/>
                <a:gd name="T91" fmla="*/ 15 h 77"/>
                <a:gd name="T92" fmla="*/ 351 w 403"/>
                <a:gd name="T93" fmla="*/ 13 h 77"/>
                <a:gd name="T94" fmla="*/ 337 w 403"/>
                <a:gd name="T95" fmla="*/ 10 h 77"/>
                <a:gd name="T96" fmla="*/ 322 w 403"/>
                <a:gd name="T97" fmla="*/ 7 h 77"/>
                <a:gd name="T98" fmla="*/ 297 w 403"/>
                <a:gd name="T99" fmla="*/ 5 h 77"/>
                <a:gd name="T100" fmla="*/ 261 w 403"/>
                <a:gd name="T101" fmla="*/ 1 h 77"/>
                <a:gd name="T102" fmla="*/ 223 w 403"/>
                <a:gd name="T10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77">
                  <a:moveTo>
                    <a:pt x="202" y="0"/>
                  </a:moveTo>
                  <a:lnTo>
                    <a:pt x="181" y="0"/>
                  </a:lnTo>
                  <a:lnTo>
                    <a:pt x="161" y="0"/>
                  </a:lnTo>
                  <a:lnTo>
                    <a:pt x="142" y="1"/>
                  </a:lnTo>
                  <a:lnTo>
                    <a:pt x="123" y="3"/>
                  </a:lnTo>
                  <a:lnTo>
                    <a:pt x="106" y="5"/>
                  </a:lnTo>
                  <a:lnTo>
                    <a:pt x="88" y="6"/>
                  </a:lnTo>
                  <a:lnTo>
                    <a:pt x="81" y="7"/>
                  </a:lnTo>
                  <a:lnTo>
                    <a:pt x="73" y="8"/>
                  </a:lnTo>
                  <a:lnTo>
                    <a:pt x="66" y="10"/>
                  </a:lnTo>
                  <a:lnTo>
                    <a:pt x="59" y="11"/>
                  </a:lnTo>
                  <a:lnTo>
                    <a:pt x="52" y="13"/>
                  </a:lnTo>
                  <a:lnTo>
                    <a:pt x="46" y="14"/>
                  </a:lnTo>
                  <a:lnTo>
                    <a:pt x="40" y="15"/>
                  </a:lnTo>
                  <a:lnTo>
                    <a:pt x="35" y="17"/>
                  </a:lnTo>
                  <a:lnTo>
                    <a:pt x="29" y="19"/>
                  </a:lnTo>
                  <a:lnTo>
                    <a:pt x="24" y="20"/>
                  </a:lnTo>
                  <a:lnTo>
                    <a:pt x="19" y="22"/>
                  </a:lnTo>
                  <a:lnTo>
                    <a:pt x="16" y="24"/>
                  </a:lnTo>
                  <a:lnTo>
                    <a:pt x="12" y="26"/>
                  </a:lnTo>
                  <a:lnTo>
                    <a:pt x="9" y="27"/>
                  </a:lnTo>
                  <a:lnTo>
                    <a:pt x="7" y="29"/>
                  </a:lnTo>
                  <a:lnTo>
                    <a:pt x="4" y="31"/>
                  </a:lnTo>
                  <a:lnTo>
                    <a:pt x="2" y="33"/>
                  </a:lnTo>
                  <a:lnTo>
                    <a:pt x="1" y="35"/>
                  </a:lnTo>
                  <a:lnTo>
                    <a:pt x="0" y="36"/>
                  </a:lnTo>
                  <a:lnTo>
                    <a:pt x="0" y="39"/>
                  </a:lnTo>
                  <a:lnTo>
                    <a:pt x="0" y="41"/>
                  </a:lnTo>
                  <a:lnTo>
                    <a:pt x="1" y="42"/>
                  </a:lnTo>
                  <a:lnTo>
                    <a:pt x="2" y="45"/>
                  </a:lnTo>
                  <a:lnTo>
                    <a:pt x="4" y="47"/>
                  </a:lnTo>
                  <a:lnTo>
                    <a:pt x="7" y="48"/>
                  </a:lnTo>
                  <a:lnTo>
                    <a:pt x="9" y="51"/>
                  </a:lnTo>
                  <a:lnTo>
                    <a:pt x="12" y="52"/>
                  </a:lnTo>
                  <a:lnTo>
                    <a:pt x="16" y="54"/>
                  </a:lnTo>
                  <a:lnTo>
                    <a:pt x="19" y="55"/>
                  </a:lnTo>
                  <a:lnTo>
                    <a:pt x="24" y="58"/>
                  </a:lnTo>
                  <a:lnTo>
                    <a:pt x="29" y="59"/>
                  </a:lnTo>
                  <a:lnTo>
                    <a:pt x="35" y="61"/>
                  </a:lnTo>
                  <a:lnTo>
                    <a:pt x="40" y="62"/>
                  </a:lnTo>
                  <a:lnTo>
                    <a:pt x="46" y="63"/>
                  </a:lnTo>
                  <a:lnTo>
                    <a:pt x="52" y="65"/>
                  </a:lnTo>
                  <a:lnTo>
                    <a:pt x="59" y="67"/>
                  </a:lnTo>
                  <a:lnTo>
                    <a:pt x="66" y="68"/>
                  </a:lnTo>
                  <a:lnTo>
                    <a:pt x="73" y="69"/>
                  </a:lnTo>
                  <a:lnTo>
                    <a:pt x="81" y="70"/>
                  </a:lnTo>
                  <a:lnTo>
                    <a:pt x="88" y="72"/>
                  </a:lnTo>
                  <a:lnTo>
                    <a:pt x="106" y="73"/>
                  </a:lnTo>
                  <a:lnTo>
                    <a:pt x="123" y="75"/>
                  </a:lnTo>
                  <a:lnTo>
                    <a:pt x="142" y="76"/>
                  </a:lnTo>
                  <a:lnTo>
                    <a:pt x="161" y="77"/>
                  </a:lnTo>
                  <a:lnTo>
                    <a:pt x="181" y="77"/>
                  </a:lnTo>
                  <a:lnTo>
                    <a:pt x="202" y="77"/>
                  </a:lnTo>
                  <a:lnTo>
                    <a:pt x="223" y="77"/>
                  </a:lnTo>
                  <a:lnTo>
                    <a:pt x="242" y="77"/>
                  </a:lnTo>
                  <a:lnTo>
                    <a:pt x="261" y="76"/>
                  </a:lnTo>
                  <a:lnTo>
                    <a:pt x="280" y="75"/>
                  </a:lnTo>
                  <a:lnTo>
                    <a:pt x="297" y="73"/>
                  </a:lnTo>
                  <a:lnTo>
                    <a:pt x="315" y="72"/>
                  </a:lnTo>
                  <a:lnTo>
                    <a:pt x="322" y="70"/>
                  </a:lnTo>
                  <a:lnTo>
                    <a:pt x="330" y="69"/>
                  </a:lnTo>
                  <a:lnTo>
                    <a:pt x="337" y="68"/>
                  </a:lnTo>
                  <a:lnTo>
                    <a:pt x="344" y="67"/>
                  </a:lnTo>
                  <a:lnTo>
                    <a:pt x="351" y="65"/>
                  </a:lnTo>
                  <a:lnTo>
                    <a:pt x="357" y="63"/>
                  </a:lnTo>
                  <a:lnTo>
                    <a:pt x="363" y="62"/>
                  </a:lnTo>
                  <a:lnTo>
                    <a:pt x="368" y="61"/>
                  </a:lnTo>
                  <a:lnTo>
                    <a:pt x="374" y="59"/>
                  </a:lnTo>
                  <a:lnTo>
                    <a:pt x="379" y="58"/>
                  </a:lnTo>
                  <a:lnTo>
                    <a:pt x="384" y="55"/>
                  </a:lnTo>
                  <a:lnTo>
                    <a:pt x="387" y="54"/>
                  </a:lnTo>
                  <a:lnTo>
                    <a:pt x="391" y="52"/>
                  </a:lnTo>
                  <a:lnTo>
                    <a:pt x="394" y="51"/>
                  </a:lnTo>
                  <a:lnTo>
                    <a:pt x="396" y="48"/>
                  </a:lnTo>
                  <a:lnTo>
                    <a:pt x="399" y="47"/>
                  </a:lnTo>
                  <a:lnTo>
                    <a:pt x="401" y="45"/>
                  </a:lnTo>
                  <a:lnTo>
                    <a:pt x="402" y="42"/>
                  </a:lnTo>
                  <a:lnTo>
                    <a:pt x="402" y="41"/>
                  </a:lnTo>
                  <a:lnTo>
                    <a:pt x="403" y="39"/>
                  </a:lnTo>
                  <a:lnTo>
                    <a:pt x="402" y="36"/>
                  </a:lnTo>
                  <a:lnTo>
                    <a:pt x="402" y="35"/>
                  </a:lnTo>
                  <a:lnTo>
                    <a:pt x="401" y="33"/>
                  </a:lnTo>
                  <a:lnTo>
                    <a:pt x="399" y="31"/>
                  </a:lnTo>
                  <a:lnTo>
                    <a:pt x="396" y="29"/>
                  </a:lnTo>
                  <a:lnTo>
                    <a:pt x="394" y="27"/>
                  </a:lnTo>
                  <a:lnTo>
                    <a:pt x="391" y="26"/>
                  </a:lnTo>
                  <a:lnTo>
                    <a:pt x="387" y="24"/>
                  </a:lnTo>
                  <a:lnTo>
                    <a:pt x="384" y="22"/>
                  </a:lnTo>
                  <a:lnTo>
                    <a:pt x="379" y="20"/>
                  </a:lnTo>
                  <a:lnTo>
                    <a:pt x="374" y="19"/>
                  </a:lnTo>
                  <a:lnTo>
                    <a:pt x="368" y="17"/>
                  </a:lnTo>
                  <a:lnTo>
                    <a:pt x="363" y="15"/>
                  </a:lnTo>
                  <a:lnTo>
                    <a:pt x="357" y="14"/>
                  </a:lnTo>
                  <a:lnTo>
                    <a:pt x="351" y="13"/>
                  </a:lnTo>
                  <a:lnTo>
                    <a:pt x="344" y="11"/>
                  </a:lnTo>
                  <a:lnTo>
                    <a:pt x="337" y="10"/>
                  </a:lnTo>
                  <a:lnTo>
                    <a:pt x="330" y="8"/>
                  </a:lnTo>
                  <a:lnTo>
                    <a:pt x="322" y="7"/>
                  </a:lnTo>
                  <a:lnTo>
                    <a:pt x="315" y="6"/>
                  </a:lnTo>
                  <a:lnTo>
                    <a:pt x="297" y="5"/>
                  </a:lnTo>
                  <a:lnTo>
                    <a:pt x="280" y="3"/>
                  </a:lnTo>
                  <a:lnTo>
                    <a:pt x="261" y="1"/>
                  </a:lnTo>
                  <a:lnTo>
                    <a:pt x="242" y="0"/>
                  </a:lnTo>
                  <a:lnTo>
                    <a:pt x="223" y="0"/>
                  </a:lnTo>
                  <a:lnTo>
                    <a:pt x="202"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330" name="Line 186"/>
            <p:cNvSpPr>
              <a:spLocks noChangeShapeType="1"/>
            </p:cNvSpPr>
            <p:nvPr>
              <p:custDataLst>
                <p:tags r:id="rId78"/>
              </p:custDataLst>
            </p:nvPr>
          </p:nvSpPr>
          <p:spPr bwMode="auto">
            <a:xfrm>
              <a:off x="2332" y="1534"/>
              <a:ext cx="1" cy="4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31" name="Line 187"/>
            <p:cNvSpPr>
              <a:spLocks noChangeShapeType="1"/>
            </p:cNvSpPr>
            <p:nvPr>
              <p:custDataLst>
                <p:tags r:id="rId79"/>
              </p:custDataLst>
            </p:nvPr>
          </p:nvSpPr>
          <p:spPr bwMode="auto">
            <a:xfrm>
              <a:off x="2735" y="1534"/>
              <a:ext cx="1" cy="4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32" name="Rectangle 188"/>
            <p:cNvSpPr>
              <a:spLocks noChangeArrowheads="1"/>
            </p:cNvSpPr>
            <p:nvPr>
              <p:custDataLst>
                <p:tags r:id="rId80"/>
              </p:custDataLst>
            </p:nvPr>
          </p:nvSpPr>
          <p:spPr bwMode="auto">
            <a:xfrm>
              <a:off x="2332" y="1534"/>
              <a:ext cx="400" cy="48"/>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333" name="Rectangle 189"/>
            <p:cNvSpPr>
              <a:spLocks noChangeArrowheads="1"/>
            </p:cNvSpPr>
            <p:nvPr>
              <p:custDataLst>
                <p:tags r:id="rId81"/>
              </p:custDataLst>
            </p:nvPr>
          </p:nvSpPr>
          <p:spPr bwMode="auto">
            <a:xfrm>
              <a:off x="2556" y="1552"/>
              <a:ext cx="22" cy="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134334" name="Freeform 190"/>
            <p:cNvSpPr>
              <a:spLocks/>
            </p:cNvSpPr>
            <p:nvPr>
              <p:custDataLst>
                <p:tags r:id="rId82"/>
              </p:custDataLst>
            </p:nvPr>
          </p:nvSpPr>
          <p:spPr bwMode="auto">
            <a:xfrm>
              <a:off x="2328" y="1478"/>
              <a:ext cx="404" cy="91"/>
            </a:xfrm>
            <a:custGeom>
              <a:avLst/>
              <a:gdLst>
                <a:gd name="T0" fmla="*/ 181 w 404"/>
                <a:gd name="T1" fmla="*/ 0 h 91"/>
                <a:gd name="T2" fmla="*/ 143 w 404"/>
                <a:gd name="T3" fmla="*/ 3 h 91"/>
                <a:gd name="T4" fmla="*/ 106 w 404"/>
                <a:gd name="T5" fmla="*/ 6 h 91"/>
                <a:gd name="T6" fmla="*/ 82 w 404"/>
                <a:gd name="T7" fmla="*/ 10 h 91"/>
                <a:gd name="T8" fmla="*/ 67 w 404"/>
                <a:gd name="T9" fmla="*/ 12 h 91"/>
                <a:gd name="T10" fmla="*/ 53 w 404"/>
                <a:gd name="T11" fmla="*/ 15 h 91"/>
                <a:gd name="T12" fmla="*/ 41 w 404"/>
                <a:gd name="T13" fmla="*/ 19 h 91"/>
                <a:gd name="T14" fmla="*/ 29 w 404"/>
                <a:gd name="T15" fmla="*/ 22 h 91"/>
                <a:gd name="T16" fmla="*/ 20 w 404"/>
                <a:gd name="T17" fmla="*/ 26 h 91"/>
                <a:gd name="T18" fmla="*/ 13 w 404"/>
                <a:gd name="T19" fmla="*/ 29 h 91"/>
                <a:gd name="T20" fmla="*/ 7 w 404"/>
                <a:gd name="T21" fmla="*/ 34 h 91"/>
                <a:gd name="T22" fmla="*/ 2 w 404"/>
                <a:gd name="T23" fmla="*/ 39 h 91"/>
                <a:gd name="T24" fmla="*/ 0 w 404"/>
                <a:gd name="T25" fmla="*/ 43 h 91"/>
                <a:gd name="T26" fmla="*/ 0 w 404"/>
                <a:gd name="T27" fmla="*/ 48 h 91"/>
                <a:gd name="T28" fmla="*/ 2 w 404"/>
                <a:gd name="T29" fmla="*/ 53 h 91"/>
                <a:gd name="T30" fmla="*/ 7 w 404"/>
                <a:gd name="T31" fmla="*/ 57 h 91"/>
                <a:gd name="T32" fmla="*/ 13 w 404"/>
                <a:gd name="T33" fmla="*/ 61 h 91"/>
                <a:gd name="T34" fmla="*/ 20 w 404"/>
                <a:gd name="T35" fmla="*/ 66 h 91"/>
                <a:gd name="T36" fmla="*/ 29 w 404"/>
                <a:gd name="T37" fmla="*/ 69 h 91"/>
                <a:gd name="T38" fmla="*/ 41 w 404"/>
                <a:gd name="T39" fmla="*/ 73 h 91"/>
                <a:gd name="T40" fmla="*/ 53 w 404"/>
                <a:gd name="T41" fmla="*/ 76 h 91"/>
                <a:gd name="T42" fmla="*/ 67 w 404"/>
                <a:gd name="T43" fmla="*/ 80 h 91"/>
                <a:gd name="T44" fmla="*/ 82 w 404"/>
                <a:gd name="T45" fmla="*/ 82 h 91"/>
                <a:gd name="T46" fmla="*/ 106 w 404"/>
                <a:gd name="T47" fmla="*/ 85 h 91"/>
                <a:gd name="T48" fmla="*/ 143 w 404"/>
                <a:gd name="T49" fmla="*/ 89 h 91"/>
                <a:gd name="T50" fmla="*/ 181 w 404"/>
                <a:gd name="T51" fmla="*/ 91 h 91"/>
                <a:gd name="T52" fmla="*/ 223 w 404"/>
                <a:gd name="T53" fmla="*/ 91 h 91"/>
                <a:gd name="T54" fmla="*/ 262 w 404"/>
                <a:gd name="T55" fmla="*/ 89 h 91"/>
                <a:gd name="T56" fmla="*/ 298 w 404"/>
                <a:gd name="T57" fmla="*/ 85 h 91"/>
                <a:gd name="T58" fmla="*/ 322 w 404"/>
                <a:gd name="T59" fmla="*/ 82 h 91"/>
                <a:gd name="T60" fmla="*/ 337 w 404"/>
                <a:gd name="T61" fmla="*/ 80 h 91"/>
                <a:gd name="T62" fmla="*/ 351 w 404"/>
                <a:gd name="T63" fmla="*/ 76 h 91"/>
                <a:gd name="T64" fmla="*/ 363 w 404"/>
                <a:gd name="T65" fmla="*/ 73 h 91"/>
                <a:gd name="T66" fmla="*/ 375 w 404"/>
                <a:gd name="T67" fmla="*/ 69 h 91"/>
                <a:gd name="T68" fmla="*/ 384 w 404"/>
                <a:gd name="T69" fmla="*/ 66 h 91"/>
                <a:gd name="T70" fmla="*/ 391 w 404"/>
                <a:gd name="T71" fmla="*/ 61 h 91"/>
                <a:gd name="T72" fmla="*/ 397 w 404"/>
                <a:gd name="T73" fmla="*/ 57 h 91"/>
                <a:gd name="T74" fmla="*/ 402 w 404"/>
                <a:gd name="T75" fmla="*/ 53 h 91"/>
                <a:gd name="T76" fmla="*/ 404 w 404"/>
                <a:gd name="T77" fmla="*/ 48 h 91"/>
                <a:gd name="T78" fmla="*/ 404 w 404"/>
                <a:gd name="T79" fmla="*/ 43 h 91"/>
                <a:gd name="T80" fmla="*/ 402 w 404"/>
                <a:gd name="T81" fmla="*/ 39 h 91"/>
                <a:gd name="T82" fmla="*/ 397 w 404"/>
                <a:gd name="T83" fmla="*/ 34 h 91"/>
                <a:gd name="T84" fmla="*/ 391 w 404"/>
                <a:gd name="T85" fmla="*/ 29 h 91"/>
                <a:gd name="T86" fmla="*/ 384 w 404"/>
                <a:gd name="T87" fmla="*/ 26 h 91"/>
                <a:gd name="T88" fmla="*/ 375 w 404"/>
                <a:gd name="T89" fmla="*/ 22 h 91"/>
                <a:gd name="T90" fmla="*/ 363 w 404"/>
                <a:gd name="T91" fmla="*/ 19 h 91"/>
                <a:gd name="T92" fmla="*/ 351 w 404"/>
                <a:gd name="T93" fmla="*/ 15 h 91"/>
                <a:gd name="T94" fmla="*/ 337 w 404"/>
                <a:gd name="T95" fmla="*/ 12 h 91"/>
                <a:gd name="T96" fmla="*/ 322 w 404"/>
                <a:gd name="T97" fmla="*/ 10 h 91"/>
                <a:gd name="T98" fmla="*/ 298 w 404"/>
                <a:gd name="T99" fmla="*/ 6 h 91"/>
                <a:gd name="T100" fmla="*/ 262 w 404"/>
                <a:gd name="T101" fmla="*/ 3 h 91"/>
                <a:gd name="T102" fmla="*/ 223 w 404"/>
                <a:gd name="T10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 h="91">
                  <a:moveTo>
                    <a:pt x="202" y="0"/>
                  </a:moveTo>
                  <a:lnTo>
                    <a:pt x="181" y="0"/>
                  </a:lnTo>
                  <a:lnTo>
                    <a:pt x="161" y="1"/>
                  </a:lnTo>
                  <a:lnTo>
                    <a:pt x="143" y="3"/>
                  </a:lnTo>
                  <a:lnTo>
                    <a:pt x="124" y="4"/>
                  </a:lnTo>
                  <a:lnTo>
                    <a:pt x="106" y="6"/>
                  </a:lnTo>
                  <a:lnTo>
                    <a:pt x="89" y="8"/>
                  </a:lnTo>
                  <a:lnTo>
                    <a:pt x="82" y="10"/>
                  </a:lnTo>
                  <a:lnTo>
                    <a:pt x="74" y="11"/>
                  </a:lnTo>
                  <a:lnTo>
                    <a:pt x="67" y="12"/>
                  </a:lnTo>
                  <a:lnTo>
                    <a:pt x="60" y="13"/>
                  </a:lnTo>
                  <a:lnTo>
                    <a:pt x="53" y="15"/>
                  </a:lnTo>
                  <a:lnTo>
                    <a:pt x="47" y="17"/>
                  </a:lnTo>
                  <a:lnTo>
                    <a:pt x="41" y="19"/>
                  </a:lnTo>
                  <a:lnTo>
                    <a:pt x="35" y="20"/>
                  </a:lnTo>
                  <a:lnTo>
                    <a:pt x="29" y="22"/>
                  </a:lnTo>
                  <a:lnTo>
                    <a:pt x="25" y="24"/>
                  </a:lnTo>
                  <a:lnTo>
                    <a:pt x="20" y="26"/>
                  </a:lnTo>
                  <a:lnTo>
                    <a:pt x="16" y="28"/>
                  </a:lnTo>
                  <a:lnTo>
                    <a:pt x="13" y="29"/>
                  </a:lnTo>
                  <a:lnTo>
                    <a:pt x="9" y="32"/>
                  </a:lnTo>
                  <a:lnTo>
                    <a:pt x="7" y="34"/>
                  </a:lnTo>
                  <a:lnTo>
                    <a:pt x="5" y="36"/>
                  </a:lnTo>
                  <a:lnTo>
                    <a:pt x="2" y="39"/>
                  </a:lnTo>
                  <a:lnTo>
                    <a:pt x="1" y="41"/>
                  </a:lnTo>
                  <a:lnTo>
                    <a:pt x="0" y="43"/>
                  </a:lnTo>
                  <a:lnTo>
                    <a:pt x="0" y="46"/>
                  </a:lnTo>
                  <a:lnTo>
                    <a:pt x="0" y="48"/>
                  </a:lnTo>
                  <a:lnTo>
                    <a:pt x="1" y="50"/>
                  </a:lnTo>
                  <a:lnTo>
                    <a:pt x="2" y="53"/>
                  </a:lnTo>
                  <a:lnTo>
                    <a:pt x="5" y="55"/>
                  </a:lnTo>
                  <a:lnTo>
                    <a:pt x="7" y="57"/>
                  </a:lnTo>
                  <a:lnTo>
                    <a:pt x="9" y="59"/>
                  </a:lnTo>
                  <a:lnTo>
                    <a:pt x="13" y="61"/>
                  </a:lnTo>
                  <a:lnTo>
                    <a:pt x="16" y="63"/>
                  </a:lnTo>
                  <a:lnTo>
                    <a:pt x="20" y="66"/>
                  </a:lnTo>
                  <a:lnTo>
                    <a:pt x="25" y="67"/>
                  </a:lnTo>
                  <a:lnTo>
                    <a:pt x="29" y="69"/>
                  </a:lnTo>
                  <a:lnTo>
                    <a:pt x="35" y="71"/>
                  </a:lnTo>
                  <a:lnTo>
                    <a:pt x="41" y="73"/>
                  </a:lnTo>
                  <a:lnTo>
                    <a:pt x="47" y="75"/>
                  </a:lnTo>
                  <a:lnTo>
                    <a:pt x="53" y="76"/>
                  </a:lnTo>
                  <a:lnTo>
                    <a:pt x="60" y="77"/>
                  </a:lnTo>
                  <a:lnTo>
                    <a:pt x="67" y="80"/>
                  </a:lnTo>
                  <a:lnTo>
                    <a:pt x="74" y="81"/>
                  </a:lnTo>
                  <a:lnTo>
                    <a:pt x="82" y="82"/>
                  </a:lnTo>
                  <a:lnTo>
                    <a:pt x="89" y="83"/>
                  </a:lnTo>
                  <a:lnTo>
                    <a:pt x="106" y="85"/>
                  </a:lnTo>
                  <a:lnTo>
                    <a:pt x="124" y="88"/>
                  </a:lnTo>
                  <a:lnTo>
                    <a:pt x="143" y="89"/>
                  </a:lnTo>
                  <a:lnTo>
                    <a:pt x="161" y="90"/>
                  </a:lnTo>
                  <a:lnTo>
                    <a:pt x="181" y="91"/>
                  </a:lnTo>
                  <a:lnTo>
                    <a:pt x="202" y="91"/>
                  </a:lnTo>
                  <a:lnTo>
                    <a:pt x="223" y="91"/>
                  </a:lnTo>
                  <a:lnTo>
                    <a:pt x="243" y="90"/>
                  </a:lnTo>
                  <a:lnTo>
                    <a:pt x="262" y="89"/>
                  </a:lnTo>
                  <a:lnTo>
                    <a:pt x="280" y="88"/>
                  </a:lnTo>
                  <a:lnTo>
                    <a:pt x="298" y="85"/>
                  </a:lnTo>
                  <a:lnTo>
                    <a:pt x="315" y="83"/>
                  </a:lnTo>
                  <a:lnTo>
                    <a:pt x="322" y="82"/>
                  </a:lnTo>
                  <a:lnTo>
                    <a:pt x="330" y="81"/>
                  </a:lnTo>
                  <a:lnTo>
                    <a:pt x="337" y="80"/>
                  </a:lnTo>
                  <a:lnTo>
                    <a:pt x="344" y="77"/>
                  </a:lnTo>
                  <a:lnTo>
                    <a:pt x="351" y="76"/>
                  </a:lnTo>
                  <a:lnTo>
                    <a:pt x="357" y="75"/>
                  </a:lnTo>
                  <a:lnTo>
                    <a:pt x="363" y="73"/>
                  </a:lnTo>
                  <a:lnTo>
                    <a:pt x="369" y="71"/>
                  </a:lnTo>
                  <a:lnTo>
                    <a:pt x="375" y="69"/>
                  </a:lnTo>
                  <a:lnTo>
                    <a:pt x="379" y="67"/>
                  </a:lnTo>
                  <a:lnTo>
                    <a:pt x="384" y="66"/>
                  </a:lnTo>
                  <a:lnTo>
                    <a:pt x="388" y="63"/>
                  </a:lnTo>
                  <a:lnTo>
                    <a:pt x="391" y="61"/>
                  </a:lnTo>
                  <a:lnTo>
                    <a:pt x="395" y="59"/>
                  </a:lnTo>
                  <a:lnTo>
                    <a:pt x="397" y="57"/>
                  </a:lnTo>
                  <a:lnTo>
                    <a:pt x="399" y="55"/>
                  </a:lnTo>
                  <a:lnTo>
                    <a:pt x="402" y="53"/>
                  </a:lnTo>
                  <a:lnTo>
                    <a:pt x="403" y="50"/>
                  </a:lnTo>
                  <a:lnTo>
                    <a:pt x="404" y="48"/>
                  </a:lnTo>
                  <a:lnTo>
                    <a:pt x="404" y="46"/>
                  </a:lnTo>
                  <a:lnTo>
                    <a:pt x="404" y="43"/>
                  </a:lnTo>
                  <a:lnTo>
                    <a:pt x="403" y="41"/>
                  </a:lnTo>
                  <a:lnTo>
                    <a:pt x="402" y="39"/>
                  </a:lnTo>
                  <a:lnTo>
                    <a:pt x="399" y="36"/>
                  </a:lnTo>
                  <a:lnTo>
                    <a:pt x="397" y="34"/>
                  </a:lnTo>
                  <a:lnTo>
                    <a:pt x="395" y="32"/>
                  </a:lnTo>
                  <a:lnTo>
                    <a:pt x="391" y="29"/>
                  </a:lnTo>
                  <a:lnTo>
                    <a:pt x="388" y="28"/>
                  </a:lnTo>
                  <a:lnTo>
                    <a:pt x="384" y="26"/>
                  </a:lnTo>
                  <a:lnTo>
                    <a:pt x="379" y="24"/>
                  </a:lnTo>
                  <a:lnTo>
                    <a:pt x="375" y="22"/>
                  </a:lnTo>
                  <a:lnTo>
                    <a:pt x="369" y="20"/>
                  </a:lnTo>
                  <a:lnTo>
                    <a:pt x="363" y="19"/>
                  </a:lnTo>
                  <a:lnTo>
                    <a:pt x="357" y="17"/>
                  </a:lnTo>
                  <a:lnTo>
                    <a:pt x="351" y="15"/>
                  </a:lnTo>
                  <a:lnTo>
                    <a:pt x="344" y="13"/>
                  </a:lnTo>
                  <a:lnTo>
                    <a:pt x="337" y="12"/>
                  </a:lnTo>
                  <a:lnTo>
                    <a:pt x="330" y="11"/>
                  </a:lnTo>
                  <a:lnTo>
                    <a:pt x="322" y="10"/>
                  </a:lnTo>
                  <a:lnTo>
                    <a:pt x="315" y="8"/>
                  </a:lnTo>
                  <a:lnTo>
                    <a:pt x="298" y="6"/>
                  </a:lnTo>
                  <a:lnTo>
                    <a:pt x="280" y="4"/>
                  </a:lnTo>
                  <a:lnTo>
                    <a:pt x="262" y="3"/>
                  </a:lnTo>
                  <a:lnTo>
                    <a:pt x="243" y="1"/>
                  </a:lnTo>
                  <a:lnTo>
                    <a:pt x="223" y="0"/>
                  </a:lnTo>
                  <a:lnTo>
                    <a:pt x="202"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35" name="Freeform 191"/>
            <p:cNvSpPr>
              <a:spLocks/>
            </p:cNvSpPr>
            <p:nvPr>
              <p:custDataLst>
                <p:tags r:id="rId83"/>
              </p:custDataLst>
            </p:nvPr>
          </p:nvSpPr>
          <p:spPr bwMode="auto">
            <a:xfrm>
              <a:off x="2328" y="1478"/>
              <a:ext cx="404" cy="91"/>
            </a:xfrm>
            <a:custGeom>
              <a:avLst/>
              <a:gdLst>
                <a:gd name="T0" fmla="*/ 181 w 404"/>
                <a:gd name="T1" fmla="*/ 0 h 91"/>
                <a:gd name="T2" fmla="*/ 143 w 404"/>
                <a:gd name="T3" fmla="*/ 3 h 91"/>
                <a:gd name="T4" fmla="*/ 106 w 404"/>
                <a:gd name="T5" fmla="*/ 6 h 91"/>
                <a:gd name="T6" fmla="*/ 82 w 404"/>
                <a:gd name="T7" fmla="*/ 10 h 91"/>
                <a:gd name="T8" fmla="*/ 67 w 404"/>
                <a:gd name="T9" fmla="*/ 12 h 91"/>
                <a:gd name="T10" fmla="*/ 53 w 404"/>
                <a:gd name="T11" fmla="*/ 15 h 91"/>
                <a:gd name="T12" fmla="*/ 41 w 404"/>
                <a:gd name="T13" fmla="*/ 19 h 91"/>
                <a:gd name="T14" fmla="*/ 29 w 404"/>
                <a:gd name="T15" fmla="*/ 22 h 91"/>
                <a:gd name="T16" fmla="*/ 20 w 404"/>
                <a:gd name="T17" fmla="*/ 26 h 91"/>
                <a:gd name="T18" fmla="*/ 13 w 404"/>
                <a:gd name="T19" fmla="*/ 29 h 91"/>
                <a:gd name="T20" fmla="*/ 7 w 404"/>
                <a:gd name="T21" fmla="*/ 34 h 91"/>
                <a:gd name="T22" fmla="*/ 2 w 404"/>
                <a:gd name="T23" fmla="*/ 39 h 91"/>
                <a:gd name="T24" fmla="*/ 0 w 404"/>
                <a:gd name="T25" fmla="*/ 43 h 91"/>
                <a:gd name="T26" fmla="*/ 0 w 404"/>
                <a:gd name="T27" fmla="*/ 48 h 91"/>
                <a:gd name="T28" fmla="*/ 2 w 404"/>
                <a:gd name="T29" fmla="*/ 53 h 91"/>
                <a:gd name="T30" fmla="*/ 7 w 404"/>
                <a:gd name="T31" fmla="*/ 57 h 91"/>
                <a:gd name="T32" fmla="*/ 13 w 404"/>
                <a:gd name="T33" fmla="*/ 61 h 91"/>
                <a:gd name="T34" fmla="*/ 20 w 404"/>
                <a:gd name="T35" fmla="*/ 66 h 91"/>
                <a:gd name="T36" fmla="*/ 29 w 404"/>
                <a:gd name="T37" fmla="*/ 69 h 91"/>
                <a:gd name="T38" fmla="*/ 41 w 404"/>
                <a:gd name="T39" fmla="*/ 73 h 91"/>
                <a:gd name="T40" fmla="*/ 53 w 404"/>
                <a:gd name="T41" fmla="*/ 76 h 91"/>
                <a:gd name="T42" fmla="*/ 67 w 404"/>
                <a:gd name="T43" fmla="*/ 80 h 91"/>
                <a:gd name="T44" fmla="*/ 82 w 404"/>
                <a:gd name="T45" fmla="*/ 82 h 91"/>
                <a:gd name="T46" fmla="*/ 106 w 404"/>
                <a:gd name="T47" fmla="*/ 85 h 91"/>
                <a:gd name="T48" fmla="*/ 143 w 404"/>
                <a:gd name="T49" fmla="*/ 89 h 91"/>
                <a:gd name="T50" fmla="*/ 181 w 404"/>
                <a:gd name="T51" fmla="*/ 91 h 91"/>
                <a:gd name="T52" fmla="*/ 223 w 404"/>
                <a:gd name="T53" fmla="*/ 91 h 91"/>
                <a:gd name="T54" fmla="*/ 262 w 404"/>
                <a:gd name="T55" fmla="*/ 89 h 91"/>
                <a:gd name="T56" fmla="*/ 298 w 404"/>
                <a:gd name="T57" fmla="*/ 85 h 91"/>
                <a:gd name="T58" fmla="*/ 322 w 404"/>
                <a:gd name="T59" fmla="*/ 82 h 91"/>
                <a:gd name="T60" fmla="*/ 337 w 404"/>
                <a:gd name="T61" fmla="*/ 80 h 91"/>
                <a:gd name="T62" fmla="*/ 351 w 404"/>
                <a:gd name="T63" fmla="*/ 76 h 91"/>
                <a:gd name="T64" fmla="*/ 363 w 404"/>
                <a:gd name="T65" fmla="*/ 73 h 91"/>
                <a:gd name="T66" fmla="*/ 375 w 404"/>
                <a:gd name="T67" fmla="*/ 69 h 91"/>
                <a:gd name="T68" fmla="*/ 384 w 404"/>
                <a:gd name="T69" fmla="*/ 66 h 91"/>
                <a:gd name="T70" fmla="*/ 391 w 404"/>
                <a:gd name="T71" fmla="*/ 61 h 91"/>
                <a:gd name="T72" fmla="*/ 397 w 404"/>
                <a:gd name="T73" fmla="*/ 57 h 91"/>
                <a:gd name="T74" fmla="*/ 402 w 404"/>
                <a:gd name="T75" fmla="*/ 53 h 91"/>
                <a:gd name="T76" fmla="*/ 404 w 404"/>
                <a:gd name="T77" fmla="*/ 48 h 91"/>
                <a:gd name="T78" fmla="*/ 404 w 404"/>
                <a:gd name="T79" fmla="*/ 43 h 91"/>
                <a:gd name="T80" fmla="*/ 402 w 404"/>
                <a:gd name="T81" fmla="*/ 39 h 91"/>
                <a:gd name="T82" fmla="*/ 397 w 404"/>
                <a:gd name="T83" fmla="*/ 34 h 91"/>
                <a:gd name="T84" fmla="*/ 391 w 404"/>
                <a:gd name="T85" fmla="*/ 29 h 91"/>
                <a:gd name="T86" fmla="*/ 384 w 404"/>
                <a:gd name="T87" fmla="*/ 26 h 91"/>
                <a:gd name="T88" fmla="*/ 375 w 404"/>
                <a:gd name="T89" fmla="*/ 22 h 91"/>
                <a:gd name="T90" fmla="*/ 363 w 404"/>
                <a:gd name="T91" fmla="*/ 19 h 91"/>
                <a:gd name="T92" fmla="*/ 351 w 404"/>
                <a:gd name="T93" fmla="*/ 15 h 91"/>
                <a:gd name="T94" fmla="*/ 337 w 404"/>
                <a:gd name="T95" fmla="*/ 12 h 91"/>
                <a:gd name="T96" fmla="*/ 322 w 404"/>
                <a:gd name="T97" fmla="*/ 10 h 91"/>
                <a:gd name="T98" fmla="*/ 298 w 404"/>
                <a:gd name="T99" fmla="*/ 6 h 91"/>
                <a:gd name="T100" fmla="*/ 262 w 404"/>
                <a:gd name="T101" fmla="*/ 3 h 91"/>
                <a:gd name="T102" fmla="*/ 223 w 404"/>
                <a:gd name="T10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 h="91">
                  <a:moveTo>
                    <a:pt x="202" y="0"/>
                  </a:moveTo>
                  <a:lnTo>
                    <a:pt x="181" y="0"/>
                  </a:lnTo>
                  <a:lnTo>
                    <a:pt x="161" y="1"/>
                  </a:lnTo>
                  <a:lnTo>
                    <a:pt x="143" y="3"/>
                  </a:lnTo>
                  <a:lnTo>
                    <a:pt x="124" y="4"/>
                  </a:lnTo>
                  <a:lnTo>
                    <a:pt x="106" y="6"/>
                  </a:lnTo>
                  <a:lnTo>
                    <a:pt x="89" y="8"/>
                  </a:lnTo>
                  <a:lnTo>
                    <a:pt x="82" y="10"/>
                  </a:lnTo>
                  <a:lnTo>
                    <a:pt x="74" y="11"/>
                  </a:lnTo>
                  <a:lnTo>
                    <a:pt x="67" y="12"/>
                  </a:lnTo>
                  <a:lnTo>
                    <a:pt x="60" y="13"/>
                  </a:lnTo>
                  <a:lnTo>
                    <a:pt x="53" y="15"/>
                  </a:lnTo>
                  <a:lnTo>
                    <a:pt x="47" y="17"/>
                  </a:lnTo>
                  <a:lnTo>
                    <a:pt x="41" y="19"/>
                  </a:lnTo>
                  <a:lnTo>
                    <a:pt x="35" y="20"/>
                  </a:lnTo>
                  <a:lnTo>
                    <a:pt x="29" y="22"/>
                  </a:lnTo>
                  <a:lnTo>
                    <a:pt x="25" y="24"/>
                  </a:lnTo>
                  <a:lnTo>
                    <a:pt x="20" y="26"/>
                  </a:lnTo>
                  <a:lnTo>
                    <a:pt x="16" y="28"/>
                  </a:lnTo>
                  <a:lnTo>
                    <a:pt x="13" y="29"/>
                  </a:lnTo>
                  <a:lnTo>
                    <a:pt x="9" y="32"/>
                  </a:lnTo>
                  <a:lnTo>
                    <a:pt x="7" y="34"/>
                  </a:lnTo>
                  <a:lnTo>
                    <a:pt x="5" y="36"/>
                  </a:lnTo>
                  <a:lnTo>
                    <a:pt x="2" y="39"/>
                  </a:lnTo>
                  <a:lnTo>
                    <a:pt x="1" y="41"/>
                  </a:lnTo>
                  <a:lnTo>
                    <a:pt x="0" y="43"/>
                  </a:lnTo>
                  <a:lnTo>
                    <a:pt x="0" y="46"/>
                  </a:lnTo>
                  <a:lnTo>
                    <a:pt x="0" y="48"/>
                  </a:lnTo>
                  <a:lnTo>
                    <a:pt x="1" y="50"/>
                  </a:lnTo>
                  <a:lnTo>
                    <a:pt x="2" y="53"/>
                  </a:lnTo>
                  <a:lnTo>
                    <a:pt x="5" y="55"/>
                  </a:lnTo>
                  <a:lnTo>
                    <a:pt x="7" y="57"/>
                  </a:lnTo>
                  <a:lnTo>
                    <a:pt x="9" y="59"/>
                  </a:lnTo>
                  <a:lnTo>
                    <a:pt x="13" y="61"/>
                  </a:lnTo>
                  <a:lnTo>
                    <a:pt x="16" y="63"/>
                  </a:lnTo>
                  <a:lnTo>
                    <a:pt x="20" y="66"/>
                  </a:lnTo>
                  <a:lnTo>
                    <a:pt x="25" y="67"/>
                  </a:lnTo>
                  <a:lnTo>
                    <a:pt x="29" y="69"/>
                  </a:lnTo>
                  <a:lnTo>
                    <a:pt x="35" y="71"/>
                  </a:lnTo>
                  <a:lnTo>
                    <a:pt x="41" y="73"/>
                  </a:lnTo>
                  <a:lnTo>
                    <a:pt x="47" y="75"/>
                  </a:lnTo>
                  <a:lnTo>
                    <a:pt x="53" y="76"/>
                  </a:lnTo>
                  <a:lnTo>
                    <a:pt x="60" y="77"/>
                  </a:lnTo>
                  <a:lnTo>
                    <a:pt x="67" y="80"/>
                  </a:lnTo>
                  <a:lnTo>
                    <a:pt x="74" y="81"/>
                  </a:lnTo>
                  <a:lnTo>
                    <a:pt x="82" y="82"/>
                  </a:lnTo>
                  <a:lnTo>
                    <a:pt x="89" y="83"/>
                  </a:lnTo>
                  <a:lnTo>
                    <a:pt x="106" y="85"/>
                  </a:lnTo>
                  <a:lnTo>
                    <a:pt x="124" y="88"/>
                  </a:lnTo>
                  <a:lnTo>
                    <a:pt x="143" y="89"/>
                  </a:lnTo>
                  <a:lnTo>
                    <a:pt x="161" y="90"/>
                  </a:lnTo>
                  <a:lnTo>
                    <a:pt x="181" y="91"/>
                  </a:lnTo>
                  <a:lnTo>
                    <a:pt x="202" y="91"/>
                  </a:lnTo>
                  <a:lnTo>
                    <a:pt x="223" y="91"/>
                  </a:lnTo>
                  <a:lnTo>
                    <a:pt x="243" y="90"/>
                  </a:lnTo>
                  <a:lnTo>
                    <a:pt x="262" y="89"/>
                  </a:lnTo>
                  <a:lnTo>
                    <a:pt x="280" y="88"/>
                  </a:lnTo>
                  <a:lnTo>
                    <a:pt x="298" y="85"/>
                  </a:lnTo>
                  <a:lnTo>
                    <a:pt x="315" y="83"/>
                  </a:lnTo>
                  <a:lnTo>
                    <a:pt x="322" y="82"/>
                  </a:lnTo>
                  <a:lnTo>
                    <a:pt x="330" y="81"/>
                  </a:lnTo>
                  <a:lnTo>
                    <a:pt x="337" y="80"/>
                  </a:lnTo>
                  <a:lnTo>
                    <a:pt x="344" y="77"/>
                  </a:lnTo>
                  <a:lnTo>
                    <a:pt x="351" y="76"/>
                  </a:lnTo>
                  <a:lnTo>
                    <a:pt x="357" y="75"/>
                  </a:lnTo>
                  <a:lnTo>
                    <a:pt x="363" y="73"/>
                  </a:lnTo>
                  <a:lnTo>
                    <a:pt x="369" y="71"/>
                  </a:lnTo>
                  <a:lnTo>
                    <a:pt x="375" y="69"/>
                  </a:lnTo>
                  <a:lnTo>
                    <a:pt x="379" y="67"/>
                  </a:lnTo>
                  <a:lnTo>
                    <a:pt x="384" y="66"/>
                  </a:lnTo>
                  <a:lnTo>
                    <a:pt x="388" y="63"/>
                  </a:lnTo>
                  <a:lnTo>
                    <a:pt x="391" y="61"/>
                  </a:lnTo>
                  <a:lnTo>
                    <a:pt x="395" y="59"/>
                  </a:lnTo>
                  <a:lnTo>
                    <a:pt x="397" y="57"/>
                  </a:lnTo>
                  <a:lnTo>
                    <a:pt x="399" y="55"/>
                  </a:lnTo>
                  <a:lnTo>
                    <a:pt x="402" y="53"/>
                  </a:lnTo>
                  <a:lnTo>
                    <a:pt x="403" y="50"/>
                  </a:lnTo>
                  <a:lnTo>
                    <a:pt x="404" y="48"/>
                  </a:lnTo>
                  <a:lnTo>
                    <a:pt x="404" y="46"/>
                  </a:lnTo>
                  <a:lnTo>
                    <a:pt x="404" y="43"/>
                  </a:lnTo>
                  <a:lnTo>
                    <a:pt x="403" y="41"/>
                  </a:lnTo>
                  <a:lnTo>
                    <a:pt x="402" y="39"/>
                  </a:lnTo>
                  <a:lnTo>
                    <a:pt x="399" y="36"/>
                  </a:lnTo>
                  <a:lnTo>
                    <a:pt x="397" y="34"/>
                  </a:lnTo>
                  <a:lnTo>
                    <a:pt x="395" y="32"/>
                  </a:lnTo>
                  <a:lnTo>
                    <a:pt x="391" y="29"/>
                  </a:lnTo>
                  <a:lnTo>
                    <a:pt x="388" y="28"/>
                  </a:lnTo>
                  <a:lnTo>
                    <a:pt x="384" y="26"/>
                  </a:lnTo>
                  <a:lnTo>
                    <a:pt x="379" y="24"/>
                  </a:lnTo>
                  <a:lnTo>
                    <a:pt x="375" y="22"/>
                  </a:lnTo>
                  <a:lnTo>
                    <a:pt x="369" y="20"/>
                  </a:lnTo>
                  <a:lnTo>
                    <a:pt x="363" y="19"/>
                  </a:lnTo>
                  <a:lnTo>
                    <a:pt x="357" y="17"/>
                  </a:lnTo>
                  <a:lnTo>
                    <a:pt x="351" y="15"/>
                  </a:lnTo>
                  <a:lnTo>
                    <a:pt x="344" y="13"/>
                  </a:lnTo>
                  <a:lnTo>
                    <a:pt x="337" y="12"/>
                  </a:lnTo>
                  <a:lnTo>
                    <a:pt x="330" y="11"/>
                  </a:lnTo>
                  <a:lnTo>
                    <a:pt x="322" y="10"/>
                  </a:lnTo>
                  <a:lnTo>
                    <a:pt x="315" y="8"/>
                  </a:lnTo>
                  <a:lnTo>
                    <a:pt x="298" y="6"/>
                  </a:lnTo>
                  <a:lnTo>
                    <a:pt x="280" y="4"/>
                  </a:lnTo>
                  <a:lnTo>
                    <a:pt x="262" y="3"/>
                  </a:lnTo>
                  <a:lnTo>
                    <a:pt x="243" y="1"/>
                  </a:lnTo>
                  <a:lnTo>
                    <a:pt x="223" y="0"/>
                  </a:lnTo>
                  <a:lnTo>
                    <a:pt x="202"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4336" name="Line 192"/>
            <p:cNvSpPr>
              <a:spLocks noChangeShapeType="1"/>
            </p:cNvSpPr>
            <p:nvPr>
              <p:custDataLst>
                <p:tags r:id="rId84"/>
              </p:custDataLst>
            </p:nvPr>
          </p:nvSpPr>
          <p:spPr bwMode="auto">
            <a:xfrm flipV="1">
              <a:off x="2426" y="1498"/>
              <a:ext cx="71"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37" name="Line 193"/>
            <p:cNvSpPr>
              <a:spLocks noChangeShapeType="1"/>
            </p:cNvSpPr>
            <p:nvPr>
              <p:custDataLst>
                <p:tags r:id="rId85"/>
              </p:custDataLst>
            </p:nvPr>
          </p:nvSpPr>
          <p:spPr bwMode="auto">
            <a:xfrm>
              <a:off x="2563" y="1551"/>
              <a:ext cx="63"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38" name="Line 194"/>
            <p:cNvSpPr>
              <a:spLocks noChangeShapeType="1"/>
            </p:cNvSpPr>
            <p:nvPr>
              <p:custDataLst>
                <p:tags r:id="rId86"/>
              </p:custDataLst>
            </p:nvPr>
          </p:nvSpPr>
          <p:spPr bwMode="auto">
            <a:xfrm>
              <a:off x="2492" y="1499"/>
              <a:ext cx="74" cy="52"/>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39" name="Line 195"/>
            <p:cNvSpPr>
              <a:spLocks noChangeShapeType="1"/>
            </p:cNvSpPr>
            <p:nvPr>
              <p:custDataLst>
                <p:tags r:id="rId87"/>
              </p:custDataLst>
            </p:nvPr>
          </p:nvSpPr>
          <p:spPr bwMode="auto">
            <a:xfrm>
              <a:off x="2426" y="1549"/>
              <a:ext cx="71" cy="2"/>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0" name="Line 196"/>
            <p:cNvSpPr>
              <a:spLocks noChangeShapeType="1"/>
            </p:cNvSpPr>
            <p:nvPr>
              <p:custDataLst>
                <p:tags r:id="rId88"/>
              </p:custDataLst>
            </p:nvPr>
          </p:nvSpPr>
          <p:spPr bwMode="auto">
            <a:xfrm>
              <a:off x="2563" y="1498"/>
              <a:ext cx="63"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1" name="Line 197"/>
            <p:cNvSpPr>
              <a:spLocks noChangeShapeType="1"/>
            </p:cNvSpPr>
            <p:nvPr>
              <p:custDataLst>
                <p:tags r:id="rId89"/>
              </p:custDataLst>
            </p:nvPr>
          </p:nvSpPr>
          <p:spPr bwMode="auto">
            <a:xfrm flipV="1">
              <a:off x="2492" y="1498"/>
              <a:ext cx="74" cy="5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2" name="Line 198"/>
            <p:cNvSpPr>
              <a:spLocks noChangeShapeType="1"/>
            </p:cNvSpPr>
            <p:nvPr>
              <p:custDataLst>
                <p:tags r:id="rId90"/>
              </p:custDataLst>
            </p:nvPr>
          </p:nvSpPr>
          <p:spPr bwMode="auto">
            <a:xfrm>
              <a:off x="1504" y="1144"/>
              <a:ext cx="1" cy="54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3" name="Line 199"/>
            <p:cNvSpPr>
              <a:spLocks noChangeShapeType="1"/>
            </p:cNvSpPr>
            <p:nvPr>
              <p:custDataLst>
                <p:tags r:id="rId91"/>
              </p:custDataLst>
            </p:nvPr>
          </p:nvSpPr>
          <p:spPr bwMode="auto">
            <a:xfrm>
              <a:off x="1359" y="1144"/>
              <a:ext cx="14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4" name="Line 200"/>
            <p:cNvSpPr>
              <a:spLocks noChangeShapeType="1"/>
            </p:cNvSpPr>
            <p:nvPr>
              <p:custDataLst>
                <p:tags r:id="rId92"/>
              </p:custDataLst>
            </p:nvPr>
          </p:nvSpPr>
          <p:spPr bwMode="auto">
            <a:xfrm>
              <a:off x="1359" y="1465"/>
              <a:ext cx="14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5" name="Line 201"/>
            <p:cNvSpPr>
              <a:spLocks noChangeShapeType="1"/>
            </p:cNvSpPr>
            <p:nvPr>
              <p:custDataLst>
                <p:tags r:id="rId93"/>
              </p:custDataLst>
            </p:nvPr>
          </p:nvSpPr>
          <p:spPr bwMode="auto">
            <a:xfrm>
              <a:off x="1359" y="1688"/>
              <a:ext cx="14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6" name="Line 202"/>
            <p:cNvSpPr>
              <a:spLocks noChangeShapeType="1"/>
            </p:cNvSpPr>
            <p:nvPr>
              <p:custDataLst>
                <p:tags r:id="rId94"/>
              </p:custDataLst>
            </p:nvPr>
          </p:nvSpPr>
          <p:spPr bwMode="auto">
            <a:xfrm>
              <a:off x="1504" y="1431"/>
              <a:ext cx="116"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7" name="Line 203"/>
            <p:cNvSpPr>
              <a:spLocks noChangeShapeType="1"/>
            </p:cNvSpPr>
            <p:nvPr>
              <p:custDataLst>
                <p:tags r:id="rId95"/>
              </p:custDataLst>
            </p:nvPr>
          </p:nvSpPr>
          <p:spPr bwMode="auto">
            <a:xfrm>
              <a:off x="1949" y="1443"/>
              <a:ext cx="11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8" name="Line 204"/>
            <p:cNvSpPr>
              <a:spLocks noChangeShapeType="1"/>
            </p:cNvSpPr>
            <p:nvPr>
              <p:custDataLst>
                <p:tags r:id="rId96"/>
              </p:custDataLst>
            </p:nvPr>
          </p:nvSpPr>
          <p:spPr bwMode="auto">
            <a:xfrm>
              <a:off x="2066" y="1201"/>
              <a:ext cx="1" cy="49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49" name="Line 205"/>
            <p:cNvSpPr>
              <a:spLocks noChangeShapeType="1"/>
            </p:cNvSpPr>
            <p:nvPr>
              <p:custDataLst>
                <p:tags r:id="rId97"/>
              </p:custDataLst>
            </p:nvPr>
          </p:nvSpPr>
          <p:spPr bwMode="auto">
            <a:xfrm>
              <a:off x="1920" y="1201"/>
              <a:ext cx="14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50" name="Line 206"/>
            <p:cNvSpPr>
              <a:spLocks noChangeShapeType="1"/>
            </p:cNvSpPr>
            <p:nvPr>
              <p:custDataLst>
                <p:tags r:id="rId98"/>
              </p:custDataLst>
            </p:nvPr>
          </p:nvSpPr>
          <p:spPr bwMode="auto">
            <a:xfrm>
              <a:off x="1920" y="1691"/>
              <a:ext cx="14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351" name="Freeform 207"/>
            <p:cNvSpPr>
              <a:spLocks/>
            </p:cNvSpPr>
            <p:nvPr>
              <p:custDataLst>
                <p:tags r:id="rId99"/>
              </p:custDataLst>
            </p:nvPr>
          </p:nvSpPr>
          <p:spPr bwMode="auto">
            <a:xfrm>
              <a:off x="1107" y="1352"/>
              <a:ext cx="249" cy="208"/>
            </a:xfrm>
            <a:custGeom>
              <a:avLst/>
              <a:gdLst>
                <a:gd name="T0" fmla="*/ 70 w 249"/>
                <a:gd name="T1" fmla="*/ 14 h 208"/>
                <a:gd name="T2" fmla="*/ 70 w 249"/>
                <a:gd name="T3" fmla="*/ 14 h 208"/>
                <a:gd name="T4" fmla="*/ 73 w 249"/>
                <a:gd name="T5" fmla="*/ 14 h 208"/>
                <a:gd name="T6" fmla="*/ 75 w 249"/>
                <a:gd name="T7" fmla="*/ 12 h 208"/>
                <a:gd name="T8" fmla="*/ 79 w 249"/>
                <a:gd name="T9" fmla="*/ 11 h 208"/>
                <a:gd name="T10" fmla="*/ 83 w 249"/>
                <a:gd name="T11" fmla="*/ 10 h 208"/>
                <a:gd name="T12" fmla="*/ 88 w 249"/>
                <a:gd name="T13" fmla="*/ 9 h 208"/>
                <a:gd name="T14" fmla="*/ 95 w 249"/>
                <a:gd name="T15" fmla="*/ 8 h 208"/>
                <a:gd name="T16" fmla="*/ 103 w 249"/>
                <a:gd name="T17" fmla="*/ 5 h 208"/>
                <a:gd name="T18" fmla="*/ 111 w 249"/>
                <a:gd name="T19" fmla="*/ 4 h 208"/>
                <a:gd name="T20" fmla="*/ 121 w 249"/>
                <a:gd name="T21" fmla="*/ 3 h 208"/>
                <a:gd name="T22" fmla="*/ 132 w 249"/>
                <a:gd name="T23" fmla="*/ 2 h 208"/>
                <a:gd name="T24" fmla="*/ 144 w 249"/>
                <a:gd name="T25" fmla="*/ 1 h 208"/>
                <a:gd name="T26" fmla="*/ 157 w 249"/>
                <a:gd name="T27" fmla="*/ 0 h 208"/>
                <a:gd name="T28" fmla="*/ 170 w 249"/>
                <a:gd name="T29" fmla="*/ 0 h 208"/>
                <a:gd name="T30" fmla="*/ 185 w 249"/>
                <a:gd name="T31" fmla="*/ 0 h 208"/>
                <a:gd name="T32" fmla="*/ 201 w 249"/>
                <a:gd name="T33" fmla="*/ 0 h 208"/>
                <a:gd name="T34" fmla="*/ 208 w 249"/>
                <a:gd name="T35" fmla="*/ 28 h 208"/>
                <a:gd name="T36" fmla="*/ 210 w 249"/>
                <a:gd name="T37" fmla="*/ 29 h 208"/>
                <a:gd name="T38" fmla="*/ 216 w 249"/>
                <a:gd name="T39" fmla="*/ 32 h 208"/>
                <a:gd name="T40" fmla="*/ 222 w 249"/>
                <a:gd name="T41" fmla="*/ 39 h 208"/>
                <a:gd name="T42" fmla="*/ 226 w 249"/>
                <a:gd name="T43" fmla="*/ 50 h 208"/>
                <a:gd name="T44" fmla="*/ 240 w 249"/>
                <a:gd name="T45" fmla="*/ 115 h 208"/>
                <a:gd name="T46" fmla="*/ 247 w 249"/>
                <a:gd name="T47" fmla="*/ 143 h 208"/>
                <a:gd name="T48" fmla="*/ 247 w 249"/>
                <a:gd name="T49" fmla="*/ 146 h 208"/>
                <a:gd name="T50" fmla="*/ 248 w 249"/>
                <a:gd name="T51" fmla="*/ 150 h 208"/>
                <a:gd name="T52" fmla="*/ 248 w 249"/>
                <a:gd name="T53" fmla="*/ 159 h 208"/>
                <a:gd name="T54" fmla="*/ 244 w 249"/>
                <a:gd name="T55" fmla="*/ 169 h 208"/>
                <a:gd name="T56" fmla="*/ 0 w 249"/>
                <a:gd name="T57" fmla="*/ 162 h 208"/>
                <a:gd name="T58" fmla="*/ 25 w 249"/>
                <a:gd name="T59" fmla="*/ 149 h 208"/>
                <a:gd name="T60" fmla="*/ 25 w 249"/>
                <a:gd name="T61" fmla="*/ 28 h 208"/>
                <a:gd name="T62" fmla="*/ 26 w 249"/>
                <a:gd name="T63" fmla="*/ 27 h 208"/>
                <a:gd name="T64" fmla="*/ 28 w 249"/>
                <a:gd name="T65" fmla="*/ 25 h 208"/>
                <a:gd name="T66" fmla="*/ 32 w 249"/>
                <a:gd name="T67" fmla="*/ 24 h 208"/>
                <a:gd name="T68" fmla="*/ 37 w 249"/>
                <a:gd name="T69" fmla="*/ 22 h 208"/>
                <a:gd name="T70" fmla="*/ 42 w 249"/>
                <a:gd name="T71" fmla="*/ 22 h 208"/>
                <a:gd name="T72" fmla="*/ 49 w 249"/>
                <a:gd name="T73" fmla="*/ 22 h 208"/>
                <a:gd name="T74" fmla="*/ 58 w 249"/>
                <a:gd name="T75" fmla="*/ 23 h 208"/>
                <a:gd name="T76" fmla="*/ 68 w 249"/>
                <a:gd name="T77" fmla="*/ 2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8">
                  <a:moveTo>
                    <a:pt x="68" y="27"/>
                  </a:moveTo>
                  <a:lnTo>
                    <a:pt x="70" y="14"/>
                  </a:lnTo>
                  <a:lnTo>
                    <a:pt x="70" y="14"/>
                  </a:lnTo>
                  <a:lnTo>
                    <a:pt x="70" y="14"/>
                  </a:lnTo>
                  <a:lnTo>
                    <a:pt x="72" y="14"/>
                  </a:lnTo>
                  <a:lnTo>
                    <a:pt x="73" y="14"/>
                  </a:lnTo>
                  <a:lnTo>
                    <a:pt x="74" y="12"/>
                  </a:lnTo>
                  <a:lnTo>
                    <a:pt x="75" y="12"/>
                  </a:lnTo>
                  <a:lnTo>
                    <a:pt x="76" y="12"/>
                  </a:lnTo>
                  <a:lnTo>
                    <a:pt x="79" y="11"/>
                  </a:lnTo>
                  <a:lnTo>
                    <a:pt x="81" y="11"/>
                  </a:lnTo>
                  <a:lnTo>
                    <a:pt x="83" y="10"/>
                  </a:lnTo>
                  <a:lnTo>
                    <a:pt x="86" y="9"/>
                  </a:lnTo>
                  <a:lnTo>
                    <a:pt x="88" y="9"/>
                  </a:lnTo>
                  <a:lnTo>
                    <a:pt x="91" y="8"/>
                  </a:lnTo>
                  <a:lnTo>
                    <a:pt x="95" y="8"/>
                  </a:lnTo>
                  <a:lnTo>
                    <a:pt x="98" y="7"/>
                  </a:lnTo>
                  <a:lnTo>
                    <a:pt x="103" y="5"/>
                  </a:lnTo>
                  <a:lnTo>
                    <a:pt x="107" y="5"/>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8"/>
                  </a:lnTo>
                  <a:lnTo>
                    <a:pt x="210" y="29"/>
                  </a:lnTo>
                  <a:lnTo>
                    <a:pt x="213" y="31"/>
                  </a:lnTo>
                  <a:lnTo>
                    <a:pt x="216" y="32"/>
                  </a:lnTo>
                  <a:lnTo>
                    <a:pt x="220" y="36"/>
                  </a:lnTo>
                  <a:lnTo>
                    <a:pt x="222" y="39"/>
                  </a:lnTo>
                  <a:lnTo>
                    <a:pt x="224" y="44"/>
                  </a:lnTo>
                  <a:lnTo>
                    <a:pt x="226" y="50"/>
                  </a:lnTo>
                  <a:lnTo>
                    <a:pt x="245" y="67"/>
                  </a:lnTo>
                  <a:lnTo>
                    <a:pt x="240" y="115"/>
                  </a:lnTo>
                  <a:lnTo>
                    <a:pt x="208" y="132"/>
                  </a:lnTo>
                  <a:lnTo>
                    <a:pt x="247" y="143"/>
                  </a:lnTo>
                  <a:lnTo>
                    <a:pt x="247" y="143"/>
                  </a:lnTo>
                  <a:lnTo>
                    <a:pt x="247" y="146"/>
                  </a:lnTo>
                  <a:lnTo>
                    <a:pt x="248" y="148"/>
                  </a:lnTo>
                  <a:lnTo>
                    <a:pt x="248" y="150"/>
                  </a:lnTo>
                  <a:lnTo>
                    <a:pt x="249" y="154"/>
                  </a:lnTo>
                  <a:lnTo>
                    <a:pt x="248" y="159"/>
                  </a:lnTo>
                  <a:lnTo>
                    <a:pt x="247" y="163"/>
                  </a:lnTo>
                  <a:lnTo>
                    <a:pt x="244" y="169"/>
                  </a:lnTo>
                  <a:lnTo>
                    <a:pt x="144" y="208"/>
                  </a:lnTo>
                  <a:lnTo>
                    <a:pt x="0" y="162"/>
                  </a:lnTo>
                  <a:lnTo>
                    <a:pt x="3" y="157"/>
                  </a:lnTo>
                  <a:lnTo>
                    <a:pt x="25" y="149"/>
                  </a:lnTo>
                  <a:lnTo>
                    <a:pt x="25" y="28"/>
                  </a:lnTo>
                  <a:lnTo>
                    <a:pt x="25" y="28"/>
                  </a:lnTo>
                  <a:lnTo>
                    <a:pt x="25" y="28"/>
                  </a:lnTo>
                  <a:lnTo>
                    <a:pt x="26" y="27"/>
                  </a:lnTo>
                  <a:lnTo>
                    <a:pt x="27" y="27"/>
                  </a:lnTo>
                  <a:lnTo>
                    <a:pt x="28" y="25"/>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2" name="Freeform 208"/>
            <p:cNvSpPr>
              <a:spLocks/>
            </p:cNvSpPr>
            <p:nvPr>
              <p:custDataLst>
                <p:tags r:id="rId100"/>
              </p:custDataLst>
            </p:nvPr>
          </p:nvSpPr>
          <p:spPr bwMode="auto">
            <a:xfrm>
              <a:off x="1194" y="1367"/>
              <a:ext cx="79" cy="91"/>
            </a:xfrm>
            <a:custGeom>
              <a:avLst/>
              <a:gdLst>
                <a:gd name="T0" fmla="*/ 78 w 79"/>
                <a:gd name="T1" fmla="*/ 3 h 91"/>
                <a:gd name="T2" fmla="*/ 78 w 79"/>
                <a:gd name="T3" fmla="*/ 3 h 91"/>
                <a:gd name="T4" fmla="*/ 77 w 79"/>
                <a:gd name="T5" fmla="*/ 3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0 h 91"/>
                <a:gd name="T22" fmla="*/ 38 w 79"/>
                <a:gd name="T23" fmla="*/ 1 h 91"/>
                <a:gd name="T24" fmla="*/ 31 w 79"/>
                <a:gd name="T25" fmla="*/ 2 h 91"/>
                <a:gd name="T26" fmla="*/ 25 w 79"/>
                <a:gd name="T27" fmla="*/ 3 h 91"/>
                <a:gd name="T28" fmla="*/ 18 w 79"/>
                <a:gd name="T29" fmla="*/ 6 h 91"/>
                <a:gd name="T30" fmla="*/ 11 w 79"/>
                <a:gd name="T31" fmla="*/ 8 h 91"/>
                <a:gd name="T32" fmla="*/ 4 w 79"/>
                <a:gd name="T33" fmla="*/ 10 h 91"/>
                <a:gd name="T34" fmla="*/ 4 w 79"/>
                <a:gd name="T35" fmla="*/ 13 h 91"/>
                <a:gd name="T36" fmla="*/ 3 w 79"/>
                <a:gd name="T37" fmla="*/ 17 h 91"/>
                <a:gd name="T38" fmla="*/ 1 w 79"/>
                <a:gd name="T39" fmla="*/ 26 h 91"/>
                <a:gd name="T40" fmla="*/ 0 w 79"/>
                <a:gd name="T41" fmla="*/ 35 h 91"/>
                <a:gd name="T42" fmla="*/ 0 w 79"/>
                <a:gd name="T43" fmla="*/ 47 h 91"/>
                <a:gd name="T44" fmla="*/ 0 w 79"/>
                <a:gd name="T45" fmla="*/ 59 h 91"/>
                <a:gd name="T46" fmla="*/ 2 w 79"/>
                <a:gd name="T47" fmla="*/ 73 h 91"/>
                <a:gd name="T48" fmla="*/ 6 w 79"/>
                <a:gd name="T49" fmla="*/ 89 h 91"/>
                <a:gd name="T50" fmla="*/ 7 w 79"/>
                <a:gd name="T51" fmla="*/ 89 h 91"/>
                <a:gd name="T52" fmla="*/ 8 w 79"/>
                <a:gd name="T53" fmla="*/ 89 h 91"/>
                <a:gd name="T54" fmla="*/ 9 w 79"/>
                <a:gd name="T55" fmla="*/ 87 h 91"/>
                <a:gd name="T56" fmla="*/ 11 w 79"/>
                <a:gd name="T57" fmla="*/ 87 h 91"/>
                <a:gd name="T58" fmla="*/ 15 w 79"/>
                <a:gd name="T59" fmla="*/ 87 h 91"/>
                <a:gd name="T60" fmla="*/ 18 w 79"/>
                <a:gd name="T61" fmla="*/ 87 h 91"/>
                <a:gd name="T62" fmla="*/ 22 w 79"/>
                <a:gd name="T63" fmla="*/ 87 h 91"/>
                <a:gd name="T64" fmla="*/ 27 w 79"/>
                <a:gd name="T65" fmla="*/ 87 h 91"/>
                <a:gd name="T66" fmla="*/ 32 w 79"/>
                <a:gd name="T67" fmla="*/ 86 h 91"/>
                <a:gd name="T68" fmla="*/ 38 w 79"/>
                <a:gd name="T69" fmla="*/ 87 h 91"/>
                <a:gd name="T70" fmla="*/ 44 w 79"/>
                <a:gd name="T71" fmla="*/ 87 h 91"/>
                <a:gd name="T72" fmla="*/ 50 w 79"/>
                <a:gd name="T73" fmla="*/ 87 h 91"/>
                <a:gd name="T74" fmla="*/ 57 w 79"/>
                <a:gd name="T75" fmla="*/ 87 h 91"/>
                <a:gd name="T76" fmla="*/ 64 w 79"/>
                <a:gd name="T77" fmla="*/ 89 h 91"/>
                <a:gd name="T78" fmla="*/ 71 w 79"/>
                <a:gd name="T79" fmla="*/ 90 h 91"/>
                <a:gd name="T80" fmla="*/ 79 w 79"/>
                <a:gd name="T81" fmla="*/ 91 h 91"/>
                <a:gd name="T82" fmla="*/ 79 w 79"/>
                <a:gd name="T83" fmla="*/ 87 h 91"/>
                <a:gd name="T84" fmla="*/ 78 w 79"/>
                <a:gd name="T85" fmla="*/ 80 h 91"/>
                <a:gd name="T86" fmla="*/ 77 w 79"/>
                <a:gd name="T87" fmla="*/ 70 h 91"/>
                <a:gd name="T88" fmla="*/ 76 w 79"/>
                <a:gd name="T89" fmla="*/ 57 h 91"/>
                <a:gd name="T90" fmla="*/ 76 w 79"/>
                <a:gd name="T91" fmla="*/ 43 h 91"/>
                <a:gd name="T92" fmla="*/ 76 w 79"/>
                <a:gd name="T93" fmla="*/ 28 h 91"/>
                <a:gd name="T94" fmla="*/ 77 w 79"/>
                <a:gd name="T95" fmla="*/ 15 h 91"/>
                <a:gd name="T96" fmla="*/ 78 w 79"/>
                <a:gd name="T97" fmla="*/ 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3"/>
                  </a:moveTo>
                  <a:lnTo>
                    <a:pt x="78" y="3"/>
                  </a:lnTo>
                  <a:lnTo>
                    <a:pt x="77" y="3"/>
                  </a:lnTo>
                  <a:lnTo>
                    <a:pt x="74" y="2"/>
                  </a:lnTo>
                  <a:lnTo>
                    <a:pt x="72" y="2"/>
                  </a:lnTo>
                  <a:lnTo>
                    <a:pt x="69" y="1"/>
                  </a:lnTo>
                  <a:lnTo>
                    <a:pt x="65" y="1"/>
                  </a:lnTo>
                  <a:lnTo>
                    <a:pt x="60" y="1"/>
                  </a:lnTo>
                  <a:lnTo>
                    <a:pt x="56" y="0"/>
                  </a:lnTo>
                  <a:lnTo>
                    <a:pt x="50" y="0"/>
                  </a:lnTo>
                  <a:lnTo>
                    <a:pt x="44" y="0"/>
                  </a:lnTo>
                  <a:lnTo>
                    <a:pt x="38" y="1"/>
                  </a:lnTo>
                  <a:lnTo>
                    <a:pt x="31" y="2"/>
                  </a:lnTo>
                  <a:lnTo>
                    <a:pt x="25" y="3"/>
                  </a:lnTo>
                  <a:lnTo>
                    <a:pt x="18" y="6"/>
                  </a:lnTo>
                  <a:lnTo>
                    <a:pt x="11" y="8"/>
                  </a:lnTo>
                  <a:lnTo>
                    <a:pt x="4" y="10"/>
                  </a:lnTo>
                  <a:lnTo>
                    <a:pt x="4" y="13"/>
                  </a:lnTo>
                  <a:lnTo>
                    <a:pt x="3" y="17"/>
                  </a:lnTo>
                  <a:lnTo>
                    <a:pt x="1" y="26"/>
                  </a:lnTo>
                  <a:lnTo>
                    <a:pt x="0" y="35"/>
                  </a:lnTo>
                  <a:lnTo>
                    <a:pt x="0" y="47"/>
                  </a:lnTo>
                  <a:lnTo>
                    <a:pt x="0" y="59"/>
                  </a:lnTo>
                  <a:lnTo>
                    <a:pt x="2" y="73"/>
                  </a:lnTo>
                  <a:lnTo>
                    <a:pt x="6" y="89"/>
                  </a:lnTo>
                  <a:lnTo>
                    <a:pt x="7" y="89"/>
                  </a:lnTo>
                  <a:lnTo>
                    <a:pt x="8" y="89"/>
                  </a:lnTo>
                  <a:lnTo>
                    <a:pt x="9" y="87"/>
                  </a:lnTo>
                  <a:lnTo>
                    <a:pt x="11" y="87"/>
                  </a:lnTo>
                  <a:lnTo>
                    <a:pt x="15" y="87"/>
                  </a:lnTo>
                  <a:lnTo>
                    <a:pt x="18" y="87"/>
                  </a:lnTo>
                  <a:lnTo>
                    <a:pt x="22" y="87"/>
                  </a:lnTo>
                  <a:lnTo>
                    <a:pt x="27" y="87"/>
                  </a:lnTo>
                  <a:lnTo>
                    <a:pt x="32" y="86"/>
                  </a:lnTo>
                  <a:lnTo>
                    <a:pt x="38" y="87"/>
                  </a:lnTo>
                  <a:lnTo>
                    <a:pt x="44" y="87"/>
                  </a:lnTo>
                  <a:lnTo>
                    <a:pt x="50" y="87"/>
                  </a:lnTo>
                  <a:lnTo>
                    <a:pt x="57" y="87"/>
                  </a:lnTo>
                  <a:lnTo>
                    <a:pt x="64" y="89"/>
                  </a:lnTo>
                  <a:lnTo>
                    <a:pt x="71" y="90"/>
                  </a:lnTo>
                  <a:lnTo>
                    <a:pt x="79" y="91"/>
                  </a:lnTo>
                  <a:lnTo>
                    <a:pt x="79" y="87"/>
                  </a:lnTo>
                  <a:lnTo>
                    <a:pt x="78" y="80"/>
                  </a:lnTo>
                  <a:lnTo>
                    <a:pt x="77" y="70"/>
                  </a:lnTo>
                  <a:lnTo>
                    <a:pt x="76" y="57"/>
                  </a:lnTo>
                  <a:lnTo>
                    <a:pt x="76" y="43"/>
                  </a:lnTo>
                  <a:lnTo>
                    <a:pt x="76" y="28"/>
                  </a:lnTo>
                  <a:lnTo>
                    <a:pt x="77" y="15"/>
                  </a:lnTo>
                  <a:lnTo>
                    <a:pt x="78" y="3"/>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3" name="Freeform 209"/>
            <p:cNvSpPr>
              <a:spLocks/>
            </p:cNvSpPr>
            <p:nvPr>
              <p:custDataLst>
                <p:tags r:id="rId101"/>
              </p:custDataLst>
            </p:nvPr>
          </p:nvSpPr>
          <p:spPr bwMode="auto">
            <a:xfrm>
              <a:off x="1202" y="1391"/>
              <a:ext cx="132" cy="90"/>
            </a:xfrm>
            <a:custGeom>
              <a:avLst/>
              <a:gdLst>
                <a:gd name="T0" fmla="*/ 1 w 132"/>
                <a:gd name="T1" fmla="*/ 68 h 90"/>
                <a:gd name="T2" fmla="*/ 0 w 132"/>
                <a:gd name="T3" fmla="*/ 80 h 90"/>
                <a:gd name="T4" fmla="*/ 86 w 132"/>
                <a:gd name="T5" fmla="*/ 90 h 90"/>
                <a:gd name="T6" fmla="*/ 86 w 132"/>
                <a:gd name="T7" fmla="*/ 90 h 90"/>
                <a:gd name="T8" fmla="*/ 89 w 132"/>
                <a:gd name="T9" fmla="*/ 89 h 90"/>
                <a:gd name="T10" fmla="*/ 91 w 132"/>
                <a:gd name="T11" fmla="*/ 88 h 90"/>
                <a:gd name="T12" fmla="*/ 94 w 132"/>
                <a:gd name="T13" fmla="*/ 86 h 90"/>
                <a:gd name="T14" fmla="*/ 98 w 132"/>
                <a:gd name="T15" fmla="*/ 83 h 90"/>
                <a:gd name="T16" fmla="*/ 103 w 132"/>
                <a:gd name="T17" fmla="*/ 80 h 90"/>
                <a:gd name="T18" fmla="*/ 107 w 132"/>
                <a:gd name="T19" fmla="*/ 76 h 90"/>
                <a:gd name="T20" fmla="*/ 112 w 132"/>
                <a:gd name="T21" fmla="*/ 72 h 90"/>
                <a:gd name="T22" fmla="*/ 117 w 132"/>
                <a:gd name="T23" fmla="*/ 67 h 90"/>
                <a:gd name="T24" fmla="*/ 121 w 132"/>
                <a:gd name="T25" fmla="*/ 61 h 90"/>
                <a:gd name="T26" fmla="*/ 125 w 132"/>
                <a:gd name="T27" fmla="*/ 55 h 90"/>
                <a:gd name="T28" fmla="*/ 128 w 132"/>
                <a:gd name="T29" fmla="*/ 48 h 90"/>
                <a:gd name="T30" fmla="*/ 131 w 132"/>
                <a:gd name="T31" fmla="*/ 40 h 90"/>
                <a:gd name="T32" fmla="*/ 132 w 132"/>
                <a:gd name="T33" fmla="*/ 32 h 90"/>
                <a:gd name="T34" fmla="*/ 132 w 132"/>
                <a:gd name="T35" fmla="*/ 24 h 90"/>
                <a:gd name="T36" fmla="*/ 129 w 132"/>
                <a:gd name="T37" fmla="*/ 14 h 90"/>
                <a:gd name="T38" fmla="*/ 129 w 132"/>
                <a:gd name="T39" fmla="*/ 13 h 90"/>
                <a:gd name="T40" fmla="*/ 128 w 132"/>
                <a:gd name="T41" fmla="*/ 12 h 90"/>
                <a:gd name="T42" fmla="*/ 127 w 132"/>
                <a:gd name="T43" fmla="*/ 10 h 90"/>
                <a:gd name="T44" fmla="*/ 126 w 132"/>
                <a:gd name="T45" fmla="*/ 7 h 90"/>
                <a:gd name="T46" fmla="*/ 124 w 132"/>
                <a:gd name="T47" fmla="*/ 5 h 90"/>
                <a:gd name="T48" fmla="*/ 120 w 132"/>
                <a:gd name="T49" fmla="*/ 3 h 90"/>
                <a:gd name="T50" fmla="*/ 117 w 132"/>
                <a:gd name="T51" fmla="*/ 2 h 90"/>
                <a:gd name="T52" fmla="*/ 113 w 132"/>
                <a:gd name="T53" fmla="*/ 0 h 90"/>
                <a:gd name="T54" fmla="*/ 113 w 132"/>
                <a:gd name="T55" fmla="*/ 3 h 90"/>
                <a:gd name="T56" fmla="*/ 114 w 132"/>
                <a:gd name="T57" fmla="*/ 6 h 90"/>
                <a:gd name="T58" fmla="*/ 117 w 132"/>
                <a:gd name="T59" fmla="*/ 12 h 90"/>
                <a:gd name="T60" fmla="*/ 118 w 132"/>
                <a:gd name="T61" fmla="*/ 20 h 90"/>
                <a:gd name="T62" fmla="*/ 118 w 132"/>
                <a:gd name="T63" fmla="*/ 30 h 90"/>
                <a:gd name="T64" fmla="*/ 117 w 132"/>
                <a:gd name="T65" fmla="*/ 40 h 90"/>
                <a:gd name="T66" fmla="*/ 114 w 132"/>
                <a:gd name="T67" fmla="*/ 52 h 90"/>
                <a:gd name="T68" fmla="*/ 108 w 132"/>
                <a:gd name="T69" fmla="*/ 65 h 90"/>
                <a:gd name="T70" fmla="*/ 108 w 132"/>
                <a:gd name="T71" fmla="*/ 65 h 90"/>
                <a:gd name="T72" fmla="*/ 108 w 132"/>
                <a:gd name="T73" fmla="*/ 65 h 90"/>
                <a:gd name="T74" fmla="*/ 107 w 132"/>
                <a:gd name="T75" fmla="*/ 66 h 90"/>
                <a:gd name="T76" fmla="*/ 106 w 132"/>
                <a:gd name="T77" fmla="*/ 67 h 90"/>
                <a:gd name="T78" fmla="*/ 105 w 132"/>
                <a:gd name="T79" fmla="*/ 67 h 90"/>
                <a:gd name="T80" fmla="*/ 103 w 132"/>
                <a:gd name="T81" fmla="*/ 68 h 90"/>
                <a:gd name="T82" fmla="*/ 100 w 132"/>
                <a:gd name="T83" fmla="*/ 69 h 90"/>
                <a:gd name="T84" fmla="*/ 98 w 132"/>
                <a:gd name="T85" fmla="*/ 70 h 90"/>
                <a:gd name="T86" fmla="*/ 96 w 132"/>
                <a:gd name="T87" fmla="*/ 72 h 90"/>
                <a:gd name="T88" fmla="*/ 92 w 132"/>
                <a:gd name="T89" fmla="*/ 73 h 90"/>
                <a:gd name="T90" fmla="*/ 90 w 132"/>
                <a:gd name="T91" fmla="*/ 73 h 90"/>
                <a:gd name="T92" fmla="*/ 85 w 132"/>
                <a:gd name="T93" fmla="*/ 74 h 90"/>
                <a:gd name="T94" fmla="*/ 82 w 132"/>
                <a:gd name="T95" fmla="*/ 74 h 90"/>
                <a:gd name="T96" fmla="*/ 78 w 132"/>
                <a:gd name="T97" fmla="*/ 74 h 90"/>
                <a:gd name="T98" fmla="*/ 73 w 132"/>
                <a:gd name="T99" fmla="*/ 73 h 90"/>
                <a:gd name="T100" fmla="*/ 69 w 132"/>
                <a:gd name="T101" fmla="*/ 73 h 90"/>
                <a:gd name="T102" fmla="*/ 69 w 132"/>
                <a:gd name="T103" fmla="*/ 84 h 90"/>
                <a:gd name="T104" fmla="*/ 3 w 132"/>
                <a:gd name="T105" fmla="*/ 77 h 90"/>
                <a:gd name="T106" fmla="*/ 1 w 132"/>
                <a:gd name="T10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8"/>
                  </a:moveTo>
                  <a:lnTo>
                    <a:pt x="0" y="80"/>
                  </a:lnTo>
                  <a:lnTo>
                    <a:pt x="86" y="90"/>
                  </a:lnTo>
                  <a:lnTo>
                    <a:pt x="86" y="90"/>
                  </a:lnTo>
                  <a:lnTo>
                    <a:pt x="89" y="89"/>
                  </a:lnTo>
                  <a:lnTo>
                    <a:pt x="91" y="88"/>
                  </a:lnTo>
                  <a:lnTo>
                    <a:pt x="94" y="86"/>
                  </a:lnTo>
                  <a:lnTo>
                    <a:pt x="98" y="83"/>
                  </a:lnTo>
                  <a:lnTo>
                    <a:pt x="103" y="80"/>
                  </a:lnTo>
                  <a:lnTo>
                    <a:pt x="107" y="76"/>
                  </a:lnTo>
                  <a:lnTo>
                    <a:pt x="112" y="72"/>
                  </a:lnTo>
                  <a:lnTo>
                    <a:pt x="117" y="67"/>
                  </a:lnTo>
                  <a:lnTo>
                    <a:pt x="121" y="61"/>
                  </a:lnTo>
                  <a:lnTo>
                    <a:pt x="125" y="55"/>
                  </a:lnTo>
                  <a:lnTo>
                    <a:pt x="128" y="48"/>
                  </a:lnTo>
                  <a:lnTo>
                    <a:pt x="131" y="40"/>
                  </a:lnTo>
                  <a:lnTo>
                    <a:pt x="132" y="32"/>
                  </a:lnTo>
                  <a:lnTo>
                    <a:pt x="132" y="24"/>
                  </a:lnTo>
                  <a:lnTo>
                    <a:pt x="129" y="14"/>
                  </a:lnTo>
                  <a:lnTo>
                    <a:pt x="129" y="13"/>
                  </a:lnTo>
                  <a:lnTo>
                    <a:pt x="128" y="12"/>
                  </a:lnTo>
                  <a:lnTo>
                    <a:pt x="127" y="10"/>
                  </a:lnTo>
                  <a:lnTo>
                    <a:pt x="126" y="7"/>
                  </a:lnTo>
                  <a:lnTo>
                    <a:pt x="124" y="5"/>
                  </a:lnTo>
                  <a:lnTo>
                    <a:pt x="120" y="3"/>
                  </a:lnTo>
                  <a:lnTo>
                    <a:pt x="117" y="2"/>
                  </a:lnTo>
                  <a:lnTo>
                    <a:pt x="113" y="0"/>
                  </a:lnTo>
                  <a:lnTo>
                    <a:pt x="113" y="3"/>
                  </a:lnTo>
                  <a:lnTo>
                    <a:pt x="114" y="6"/>
                  </a:lnTo>
                  <a:lnTo>
                    <a:pt x="117" y="12"/>
                  </a:lnTo>
                  <a:lnTo>
                    <a:pt x="118" y="20"/>
                  </a:lnTo>
                  <a:lnTo>
                    <a:pt x="118" y="30"/>
                  </a:lnTo>
                  <a:lnTo>
                    <a:pt x="117" y="40"/>
                  </a:lnTo>
                  <a:lnTo>
                    <a:pt x="114" y="52"/>
                  </a:lnTo>
                  <a:lnTo>
                    <a:pt x="108" y="65"/>
                  </a:lnTo>
                  <a:lnTo>
                    <a:pt x="108" y="65"/>
                  </a:lnTo>
                  <a:lnTo>
                    <a:pt x="108" y="65"/>
                  </a:lnTo>
                  <a:lnTo>
                    <a:pt x="107" y="66"/>
                  </a:lnTo>
                  <a:lnTo>
                    <a:pt x="106" y="67"/>
                  </a:lnTo>
                  <a:lnTo>
                    <a:pt x="105" y="67"/>
                  </a:lnTo>
                  <a:lnTo>
                    <a:pt x="103" y="68"/>
                  </a:lnTo>
                  <a:lnTo>
                    <a:pt x="100" y="69"/>
                  </a:lnTo>
                  <a:lnTo>
                    <a:pt x="98" y="70"/>
                  </a:lnTo>
                  <a:lnTo>
                    <a:pt x="96" y="72"/>
                  </a:lnTo>
                  <a:lnTo>
                    <a:pt x="92" y="73"/>
                  </a:lnTo>
                  <a:lnTo>
                    <a:pt x="90" y="73"/>
                  </a:lnTo>
                  <a:lnTo>
                    <a:pt x="85" y="74"/>
                  </a:lnTo>
                  <a:lnTo>
                    <a:pt x="82" y="74"/>
                  </a:lnTo>
                  <a:lnTo>
                    <a:pt x="78" y="74"/>
                  </a:lnTo>
                  <a:lnTo>
                    <a:pt x="73" y="73"/>
                  </a:lnTo>
                  <a:lnTo>
                    <a:pt x="69" y="73"/>
                  </a:lnTo>
                  <a:lnTo>
                    <a:pt x="69" y="84"/>
                  </a:lnTo>
                  <a:lnTo>
                    <a:pt x="3" y="77"/>
                  </a:lnTo>
                  <a:lnTo>
                    <a:pt x="1" y="68"/>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4" name="Freeform 210"/>
            <p:cNvSpPr>
              <a:spLocks/>
            </p:cNvSpPr>
            <p:nvPr>
              <p:custDataLst>
                <p:tags r:id="rId102"/>
              </p:custDataLst>
            </p:nvPr>
          </p:nvSpPr>
          <p:spPr bwMode="auto">
            <a:xfrm>
              <a:off x="1186" y="1480"/>
              <a:ext cx="96" cy="32"/>
            </a:xfrm>
            <a:custGeom>
              <a:avLst/>
              <a:gdLst>
                <a:gd name="T0" fmla="*/ 96 w 96"/>
                <a:gd name="T1" fmla="*/ 12 h 32"/>
                <a:gd name="T2" fmla="*/ 1 w 96"/>
                <a:gd name="T3" fmla="*/ 0 h 32"/>
                <a:gd name="T4" fmla="*/ 0 w 96"/>
                <a:gd name="T5" fmla="*/ 12 h 32"/>
                <a:gd name="T6" fmla="*/ 93 w 96"/>
                <a:gd name="T7" fmla="*/ 32 h 32"/>
                <a:gd name="T8" fmla="*/ 96 w 96"/>
                <a:gd name="T9" fmla="*/ 12 h 32"/>
              </a:gdLst>
              <a:ahLst/>
              <a:cxnLst>
                <a:cxn ang="0">
                  <a:pos x="T0" y="T1"/>
                </a:cxn>
                <a:cxn ang="0">
                  <a:pos x="T2" y="T3"/>
                </a:cxn>
                <a:cxn ang="0">
                  <a:pos x="T4" y="T5"/>
                </a:cxn>
                <a:cxn ang="0">
                  <a:pos x="T6" y="T7"/>
                </a:cxn>
                <a:cxn ang="0">
                  <a:pos x="T8" y="T9"/>
                </a:cxn>
              </a:cxnLst>
              <a:rect l="0" t="0" r="r" b="b"/>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5" name="Freeform 211"/>
            <p:cNvSpPr>
              <a:spLocks/>
            </p:cNvSpPr>
            <p:nvPr>
              <p:custDataLst>
                <p:tags r:id="rId103"/>
              </p:custDataLst>
            </p:nvPr>
          </p:nvSpPr>
          <p:spPr bwMode="auto">
            <a:xfrm>
              <a:off x="1233" y="1491"/>
              <a:ext cx="42" cy="14"/>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6" name="Freeform 212"/>
            <p:cNvSpPr>
              <a:spLocks/>
            </p:cNvSpPr>
            <p:nvPr>
              <p:custDataLst>
                <p:tags r:id="rId104"/>
              </p:custDataLst>
            </p:nvPr>
          </p:nvSpPr>
          <p:spPr bwMode="auto">
            <a:xfrm>
              <a:off x="1191" y="1484"/>
              <a:ext cx="28" cy="10"/>
            </a:xfrm>
            <a:custGeom>
              <a:avLst/>
              <a:gdLst>
                <a:gd name="T0" fmla="*/ 28 w 28"/>
                <a:gd name="T1" fmla="*/ 4 h 10"/>
                <a:gd name="T2" fmla="*/ 0 w 28"/>
                <a:gd name="T3" fmla="*/ 0 h 10"/>
                <a:gd name="T4" fmla="*/ 0 w 28"/>
                <a:gd name="T5" fmla="*/ 4 h 10"/>
                <a:gd name="T6" fmla="*/ 27 w 28"/>
                <a:gd name="T7" fmla="*/ 10 h 10"/>
                <a:gd name="T8" fmla="*/ 28 w 28"/>
                <a:gd name="T9" fmla="*/ 4 h 10"/>
              </a:gdLst>
              <a:ahLst/>
              <a:cxnLst>
                <a:cxn ang="0">
                  <a:pos x="T0" y="T1"/>
                </a:cxn>
                <a:cxn ang="0">
                  <a:pos x="T2" y="T3"/>
                </a:cxn>
                <a:cxn ang="0">
                  <a:pos x="T4" y="T5"/>
                </a:cxn>
                <a:cxn ang="0">
                  <a:pos x="T6" y="T7"/>
                </a:cxn>
                <a:cxn ang="0">
                  <a:pos x="T8" y="T9"/>
                </a:cxn>
              </a:cxnLst>
              <a:rect l="0" t="0" r="r" b="b"/>
              <a:pathLst>
                <a:path w="28" h="10">
                  <a:moveTo>
                    <a:pt x="28" y="4"/>
                  </a:moveTo>
                  <a:lnTo>
                    <a:pt x="0" y="0"/>
                  </a:lnTo>
                  <a:lnTo>
                    <a:pt x="0" y="4"/>
                  </a:lnTo>
                  <a:lnTo>
                    <a:pt x="27" y="10"/>
                  </a:lnTo>
                  <a:lnTo>
                    <a:pt x="28" y="4"/>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7" name="Freeform 213"/>
            <p:cNvSpPr>
              <a:spLocks/>
            </p:cNvSpPr>
            <p:nvPr>
              <p:custDataLst>
                <p:tags r:id="rId105"/>
              </p:custDataLst>
            </p:nvPr>
          </p:nvSpPr>
          <p:spPr bwMode="auto">
            <a:xfrm>
              <a:off x="1123" y="1493"/>
              <a:ext cx="162" cy="55"/>
            </a:xfrm>
            <a:custGeom>
              <a:avLst/>
              <a:gdLst>
                <a:gd name="T0" fmla="*/ 0 w 162"/>
                <a:gd name="T1" fmla="*/ 16 h 55"/>
                <a:gd name="T2" fmla="*/ 0 w 162"/>
                <a:gd name="T3" fmla="*/ 16 h 55"/>
                <a:gd name="T4" fmla="*/ 1 w 162"/>
                <a:gd name="T5" fmla="*/ 16 h 55"/>
                <a:gd name="T6" fmla="*/ 2 w 162"/>
                <a:gd name="T7" fmla="*/ 16 h 55"/>
                <a:gd name="T8" fmla="*/ 4 w 162"/>
                <a:gd name="T9" fmla="*/ 15 h 55"/>
                <a:gd name="T10" fmla="*/ 7 w 162"/>
                <a:gd name="T11" fmla="*/ 15 h 55"/>
                <a:gd name="T12" fmla="*/ 10 w 162"/>
                <a:gd name="T13" fmla="*/ 15 h 55"/>
                <a:gd name="T14" fmla="*/ 14 w 162"/>
                <a:gd name="T15" fmla="*/ 14 h 55"/>
                <a:gd name="T16" fmla="*/ 17 w 162"/>
                <a:gd name="T17" fmla="*/ 13 h 55"/>
                <a:gd name="T18" fmla="*/ 21 w 162"/>
                <a:gd name="T19" fmla="*/ 12 h 55"/>
                <a:gd name="T20" fmla="*/ 24 w 162"/>
                <a:gd name="T21" fmla="*/ 11 h 55"/>
                <a:gd name="T22" fmla="*/ 28 w 162"/>
                <a:gd name="T23" fmla="*/ 9 h 55"/>
                <a:gd name="T24" fmla="*/ 31 w 162"/>
                <a:gd name="T25" fmla="*/ 8 h 55"/>
                <a:gd name="T26" fmla="*/ 35 w 162"/>
                <a:gd name="T27" fmla="*/ 6 h 55"/>
                <a:gd name="T28" fmla="*/ 37 w 162"/>
                <a:gd name="T29" fmla="*/ 5 h 55"/>
                <a:gd name="T30" fmla="*/ 40 w 162"/>
                <a:gd name="T31" fmla="*/ 2 h 55"/>
                <a:gd name="T32" fmla="*/ 43 w 162"/>
                <a:gd name="T33" fmla="*/ 0 h 55"/>
                <a:gd name="T34" fmla="*/ 162 w 162"/>
                <a:gd name="T35" fmla="*/ 28 h 55"/>
                <a:gd name="T36" fmla="*/ 162 w 162"/>
                <a:gd name="T37" fmla="*/ 28 h 55"/>
                <a:gd name="T38" fmla="*/ 161 w 162"/>
                <a:gd name="T39" fmla="*/ 29 h 55"/>
                <a:gd name="T40" fmla="*/ 159 w 162"/>
                <a:gd name="T41" fmla="*/ 30 h 55"/>
                <a:gd name="T42" fmla="*/ 158 w 162"/>
                <a:gd name="T43" fmla="*/ 32 h 55"/>
                <a:gd name="T44" fmla="*/ 157 w 162"/>
                <a:gd name="T45" fmla="*/ 33 h 55"/>
                <a:gd name="T46" fmla="*/ 155 w 162"/>
                <a:gd name="T47" fmla="*/ 35 h 55"/>
                <a:gd name="T48" fmla="*/ 152 w 162"/>
                <a:gd name="T49" fmla="*/ 36 h 55"/>
                <a:gd name="T50" fmla="*/ 150 w 162"/>
                <a:gd name="T51" fmla="*/ 39 h 55"/>
                <a:gd name="T52" fmla="*/ 147 w 162"/>
                <a:gd name="T53" fmla="*/ 41 h 55"/>
                <a:gd name="T54" fmla="*/ 144 w 162"/>
                <a:gd name="T55" fmla="*/ 43 h 55"/>
                <a:gd name="T56" fmla="*/ 141 w 162"/>
                <a:gd name="T57" fmla="*/ 46 h 55"/>
                <a:gd name="T58" fmla="*/ 137 w 162"/>
                <a:gd name="T59" fmla="*/ 48 h 55"/>
                <a:gd name="T60" fmla="*/ 135 w 162"/>
                <a:gd name="T61" fmla="*/ 50 h 55"/>
                <a:gd name="T62" fmla="*/ 131 w 162"/>
                <a:gd name="T63" fmla="*/ 51 h 55"/>
                <a:gd name="T64" fmla="*/ 128 w 162"/>
                <a:gd name="T65" fmla="*/ 53 h 55"/>
                <a:gd name="T66" fmla="*/ 126 w 162"/>
                <a:gd name="T67" fmla="*/ 55 h 55"/>
                <a:gd name="T68" fmla="*/ 0 w 162"/>
                <a:gd name="T69" fmla="*/ 1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5">
                  <a:moveTo>
                    <a:pt x="0" y="16"/>
                  </a:moveTo>
                  <a:lnTo>
                    <a:pt x="0" y="16"/>
                  </a:lnTo>
                  <a:lnTo>
                    <a:pt x="1" y="16"/>
                  </a:lnTo>
                  <a:lnTo>
                    <a:pt x="2" y="16"/>
                  </a:lnTo>
                  <a:lnTo>
                    <a:pt x="4" y="15"/>
                  </a:lnTo>
                  <a:lnTo>
                    <a:pt x="7" y="15"/>
                  </a:lnTo>
                  <a:lnTo>
                    <a:pt x="10" y="15"/>
                  </a:lnTo>
                  <a:lnTo>
                    <a:pt x="14" y="14"/>
                  </a:lnTo>
                  <a:lnTo>
                    <a:pt x="17" y="13"/>
                  </a:lnTo>
                  <a:lnTo>
                    <a:pt x="21" y="12"/>
                  </a:lnTo>
                  <a:lnTo>
                    <a:pt x="24" y="11"/>
                  </a:lnTo>
                  <a:lnTo>
                    <a:pt x="28" y="9"/>
                  </a:lnTo>
                  <a:lnTo>
                    <a:pt x="31" y="8"/>
                  </a:lnTo>
                  <a:lnTo>
                    <a:pt x="35" y="6"/>
                  </a:lnTo>
                  <a:lnTo>
                    <a:pt x="37" y="5"/>
                  </a:lnTo>
                  <a:lnTo>
                    <a:pt x="40" y="2"/>
                  </a:lnTo>
                  <a:lnTo>
                    <a:pt x="43" y="0"/>
                  </a:lnTo>
                  <a:lnTo>
                    <a:pt x="162" y="28"/>
                  </a:lnTo>
                  <a:lnTo>
                    <a:pt x="162" y="28"/>
                  </a:lnTo>
                  <a:lnTo>
                    <a:pt x="161" y="29"/>
                  </a:lnTo>
                  <a:lnTo>
                    <a:pt x="159" y="30"/>
                  </a:lnTo>
                  <a:lnTo>
                    <a:pt x="158" y="32"/>
                  </a:lnTo>
                  <a:lnTo>
                    <a:pt x="157" y="33"/>
                  </a:lnTo>
                  <a:lnTo>
                    <a:pt x="155" y="35"/>
                  </a:lnTo>
                  <a:lnTo>
                    <a:pt x="152" y="36"/>
                  </a:lnTo>
                  <a:lnTo>
                    <a:pt x="150" y="39"/>
                  </a:lnTo>
                  <a:lnTo>
                    <a:pt x="147" y="41"/>
                  </a:lnTo>
                  <a:lnTo>
                    <a:pt x="144" y="43"/>
                  </a:lnTo>
                  <a:lnTo>
                    <a:pt x="141" y="46"/>
                  </a:lnTo>
                  <a:lnTo>
                    <a:pt x="137" y="48"/>
                  </a:lnTo>
                  <a:lnTo>
                    <a:pt x="135" y="50"/>
                  </a:lnTo>
                  <a:lnTo>
                    <a:pt x="131" y="51"/>
                  </a:lnTo>
                  <a:lnTo>
                    <a:pt x="128" y="53"/>
                  </a:lnTo>
                  <a:lnTo>
                    <a:pt x="126" y="55"/>
                  </a:lnTo>
                  <a:lnTo>
                    <a:pt x="0" y="1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8" name="Freeform 214"/>
            <p:cNvSpPr>
              <a:spLocks/>
            </p:cNvSpPr>
            <p:nvPr>
              <p:custDataLst>
                <p:tags r:id="rId106"/>
              </p:custDataLst>
            </p:nvPr>
          </p:nvSpPr>
          <p:spPr bwMode="auto">
            <a:xfrm>
              <a:off x="1285" y="1487"/>
              <a:ext cx="57" cy="26"/>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59" name="Freeform 215"/>
            <p:cNvSpPr>
              <a:spLocks/>
            </p:cNvSpPr>
            <p:nvPr>
              <p:custDataLst>
                <p:tags r:id="rId107"/>
              </p:custDataLst>
            </p:nvPr>
          </p:nvSpPr>
          <p:spPr bwMode="auto">
            <a:xfrm>
              <a:off x="1134" y="1377"/>
              <a:ext cx="32" cy="123"/>
            </a:xfrm>
            <a:custGeom>
              <a:avLst/>
              <a:gdLst>
                <a:gd name="T0" fmla="*/ 32 w 32"/>
                <a:gd name="T1" fmla="*/ 3 h 123"/>
                <a:gd name="T2" fmla="*/ 32 w 32"/>
                <a:gd name="T3" fmla="*/ 3 h 123"/>
                <a:gd name="T4" fmla="*/ 31 w 32"/>
                <a:gd name="T5" fmla="*/ 3 h 123"/>
                <a:gd name="T6" fmla="*/ 31 w 32"/>
                <a:gd name="T7" fmla="*/ 3 h 123"/>
                <a:gd name="T8" fmla="*/ 29 w 32"/>
                <a:gd name="T9" fmla="*/ 2 h 123"/>
                <a:gd name="T10" fmla="*/ 27 w 32"/>
                <a:gd name="T11" fmla="*/ 2 h 123"/>
                <a:gd name="T12" fmla="*/ 26 w 32"/>
                <a:gd name="T13" fmla="*/ 2 h 123"/>
                <a:gd name="T14" fmla="*/ 24 w 32"/>
                <a:gd name="T15" fmla="*/ 0 h 123"/>
                <a:gd name="T16" fmla="*/ 22 w 32"/>
                <a:gd name="T17" fmla="*/ 0 h 123"/>
                <a:gd name="T18" fmla="*/ 20 w 32"/>
                <a:gd name="T19" fmla="*/ 0 h 123"/>
                <a:gd name="T20" fmla="*/ 18 w 32"/>
                <a:gd name="T21" fmla="*/ 0 h 123"/>
                <a:gd name="T22" fmla="*/ 14 w 32"/>
                <a:gd name="T23" fmla="*/ 0 h 123"/>
                <a:gd name="T24" fmla="*/ 12 w 32"/>
                <a:gd name="T25" fmla="*/ 0 h 123"/>
                <a:gd name="T26" fmla="*/ 10 w 32"/>
                <a:gd name="T27" fmla="*/ 2 h 123"/>
                <a:gd name="T28" fmla="*/ 6 w 32"/>
                <a:gd name="T29" fmla="*/ 3 h 123"/>
                <a:gd name="T30" fmla="*/ 4 w 32"/>
                <a:gd name="T31" fmla="*/ 4 h 123"/>
                <a:gd name="T32" fmla="*/ 0 w 32"/>
                <a:gd name="T33" fmla="*/ 6 h 123"/>
                <a:gd name="T34" fmla="*/ 0 w 32"/>
                <a:gd name="T35" fmla="*/ 123 h 123"/>
                <a:gd name="T36" fmla="*/ 1 w 32"/>
                <a:gd name="T37" fmla="*/ 123 h 123"/>
                <a:gd name="T38" fmla="*/ 1 w 32"/>
                <a:gd name="T39" fmla="*/ 123 h 123"/>
                <a:gd name="T40" fmla="*/ 3 w 32"/>
                <a:gd name="T41" fmla="*/ 123 h 123"/>
                <a:gd name="T42" fmla="*/ 4 w 32"/>
                <a:gd name="T43" fmla="*/ 123 h 123"/>
                <a:gd name="T44" fmla="*/ 5 w 32"/>
                <a:gd name="T45" fmla="*/ 123 h 123"/>
                <a:gd name="T46" fmla="*/ 7 w 32"/>
                <a:gd name="T47" fmla="*/ 122 h 123"/>
                <a:gd name="T48" fmla="*/ 8 w 32"/>
                <a:gd name="T49" fmla="*/ 122 h 123"/>
                <a:gd name="T50" fmla="*/ 11 w 32"/>
                <a:gd name="T51" fmla="*/ 122 h 123"/>
                <a:gd name="T52" fmla="*/ 13 w 32"/>
                <a:gd name="T53" fmla="*/ 121 h 123"/>
                <a:gd name="T54" fmla="*/ 15 w 32"/>
                <a:gd name="T55" fmla="*/ 120 h 123"/>
                <a:gd name="T56" fmla="*/ 18 w 32"/>
                <a:gd name="T57" fmla="*/ 120 h 123"/>
                <a:gd name="T58" fmla="*/ 21 w 32"/>
                <a:gd name="T59" fmla="*/ 118 h 123"/>
                <a:gd name="T60" fmla="*/ 24 w 32"/>
                <a:gd name="T61" fmla="*/ 116 h 123"/>
                <a:gd name="T62" fmla="*/ 26 w 32"/>
                <a:gd name="T63" fmla="*/ 115 h 123"/>
                <a:gd name="T64" fmla="*/ 29 w 32"/>
                <a:gd name="T65" fmla="*/ 114 h 123"/>
                <a:gd name="T66" fmla="*/ 32 w 32"/>
                <a:gd name="T67" fmla="*/ 111 h 123"/>
                <a:gd name="T68" fmla="*/ 32 w 32"/>
                <a:gd name="T6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3">
                  <a:moveTo>
                    <a:pt x="32" y="3"/>
                  </a:moveTo>
                  <a:lnTo>
                    <a:pt x="32" y="3"/>
                  </a:lnTo>
                  <a:lnTo>
                    <a:pt x="31" y="3"/>
                  </a:lnTo>
                  <a:lnTo>
                    <a:pt x="31" y="3"/>
                  </a:lnTo>
                  <a:lnTo>
                    <a:pt x="29" y="2"/>
                  </a:lnTo>
                  <a:lnTo>
                    <a:pt x="27" y="2"/>
                  </a:lnTo>
                  <a:lnTo>
                    <a:pt x="26" y="2"/>
                  </a:lnTo>
                  <a:lnTo>
                    <a:pt x="24" y="0"/>
                  </a:lnTo>
                  <a:lnTo>
                    <a:pt x="22" y="0"/>
                  </a:lnTo>
                  <a:lnTo>
                    <a:pt x="20" y="0"/>
                  </a:lnTo>
                  <a:lnTo>
                    <a:pt x="18" y="0"/>
                  </a:lnTo>
                  <a:lnTo>
                    <a:pt x="14" y="0"/>
                  </a:lnTo>
                  <a:lnTo>
                    <a:pt x="12" y="0"/>
                  </a:lnTo>
                  <a:lnTo>
                    <a:pt x="10" y="2"/>
                  </a:lnTo>
                  <a:lnTo>
                    <a:pt x="6" y="3"/>
                  </a:lnTo>
                  <a:lnTo>
                    <a:pt x="4" y="4"/>
                  </a:lnTo>
                  <a:lnTo>
                    <a:pt x="0" y="6"/>
                  </a:lnTo>
                  <a:lnTo>
                    <a:pt x="0" y="123"/>
                  </a:lnTo>
                  <a:lnTo>
                    <a:pt x="1" y="123"/>
                  </a:lnTo>
                  <a:lnTo>
                    <a:pt x="1" y="123"/>
                  </a:lnTo>
                  <a:lnTo>
                    <a:pt x="3" y="123"/>
                  </a:lnTo>
                  <a:lnTo>
                    <a:pt x="4" y="123"/>
                  </a:lnTo>
                  <a:lnTo>
                    <a:pt x="5" y="123"/>
                  </a:lnTo>
                  <a:lnTo>
                    <a:pt x="7" y="122"/>
                  </a:lnTo>
                  <a:lnTo>
                    <a:pt x="8" y="122"/>
                  </a:lnTo>
                  <a:lnTo>
                    <a:pt x="11" y="122"/>
                  </a:lnTo>
                  <a:lnTo>
                    <a:pt x="13" y="121"/>
                  </a:lnTo>
                  <a:lnTo>
                    <a:pt x="15" y="120"/>
                  </a:lnTo>
                  <a:lnTo>
                    <a:pt x="18" y="120"/>
                  </a:lnTo>
                  <a:lnTo>
                    <a:pt x="21" y="118"/>
                  </a:lnTo>
                  <a:lnTo>
                    <a:pt x="24" y="116"/>
                  </a:lnTo>
                  <a:lnTo>
                    <a:pt x="26" y="115"/>
                  </a:lnTo>
                  <a:lnTo>
                    <a:pt x="29" y="114"/>
                  </a:lnTo>
                  <a:lnTo>
                    <a:pt x="32" y="111"/>
                  </a:lnTo>
                  <a:lnTo>
                    <a:pt x="32" y="3"/>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0" name="Freeform 216"/>
            <p:cNvSpPr>
              <a:spLocks/>
            </p:cNvSpPr>
            <p:nvPr>
              <p:custDataLst>
                <p:tags r:id="rId108"/>
              </p:custDataLst>
            </p:nvPr>
          </p:nvSpPr>
          <p:spPr bwMode="auto">
            <a:xfrm>
              <a:off x="1135" y="1379"/>
              <a:ext cx="27" cy="104"/>
            </a:xfrm>
            <a:custGeom>
              <a:avLst/>
              <a:gdLst>
                <a:gd name="T0" fmla="*/ 27 w 27"/>
                <a:gd name="T1" fmla="*/ 2 h 104"/>
                <a:gd name="T2" fmla="*/ 27 w 27"/>
                <a:gd name="T3" fmla="*/ 2 h 104"/>
                <a:gd name="T4" fmla="*/ 26 w 27"/>
                <a:gd name="T5" fmla="*/ 2 h 104"/>
                <a:gd name="T6" fmla="*/ 26 w 27"/>
                <a:gd name="T7" fmla="*/ 1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2 h 104"/>
                <a:gd name="T42" fmla="*/ 3 w 27"/>
                <a:gd name="T43" fmla="*/ 102 h 104"/>
                <a:gd name="T44" fmla="*/ 4 w 27"/>
                <a:gd name="T45" fmla="*/ 102 h 104"/>
                <a:gd name="T46" fmla="*/ 6 w 27"/>
                <a:gd name="T47" fmla="*/ 102 h 104"/>
                <a:gd name="T48" fmla="*/ 7 w 27"/>
                <a:gd name="T49" fmla="*/ 102 h 104"/>
                <a:gd name="T50" fmla="*/ 10 w 27"/>
                <a:gd name="T51" fmla="*/ 101 h 104"/>
                <a:gd name="T52" fmla="*/ 11 w 27"/>
                <a:gd name="T53" fmla="*/ 101 h 104"/>
                <a:gd name="T54" fmla="*/ 13 w 27"/>
                <a:gd name="T55" fmla="*/ 100 h 104"/>
                <a:gd name="T56" fmla="*/ 16 w 27"/>
                <a:gd name="T57" fmla="*/ 99 h 104"/>
                <a:gd name="T58" fmla="*/ 18 w 27"/>
                <a:gd name="T59" fmla="*/ 99 h 104"/>
                <a:gd name="T60" fmla="*/ 20 w 27"/>
                <a:gd name="T61" fmla="*/ 98 h 104"/>
                <a:gd name="T62" fmla="*/ 23 w 27"/>
                <a:gd name="T63" fmla="*/ 96 h 104"/>
                <a:gd name="T64" fmla="*/ 25 w 27"/>
                <a:gd name="T65" fmla="*/ 94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2"/>
                  </a:lnTo>
                  <a:lnTo>
                    <a:pt x="3" y="102"/>
                  </a:lnTo>
                  <a:lnTo>
                    <a:pt x="4" y="102"/>
                  </a:lnTo>
                  <a:lnTo>
                    <a:pt x="6" y="102"/>
                  </a:lnTo>
                  <a:lnTo>
                    <a:pt x="7" y="102"/>
                  </a:lnTo>
                  <a:lnTo>
                    <a:pt x="10" y="101"/>
                  </a:lnTo>
                  <a:lnTo>
                    <a:pt x="11" y="101"/>
                  </a:lnTo>
                  <a:lnTo>
                    <a:pt x="13" y="100"/>
                  </a:lnTo>
                  <a:lnTo>
                    <a:pt x="16" y="99"/>
                  </a:lnTo>
                  <a:lnTo>
                    <a:pt x="18" y="99"/>
                  </a:lnTo>
                  <a:lnTo>
                    <a:pt x="20" y="98"/>
                  </a:lnTo>
                  <a:lnTo>
                    <a:pt x="23" y="96"/>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1" name="Freeform 217"/>
            <p:cNvSpPr>
              <a:spLocks/>
            </p:cNvSpPr>
            <p:nvPr>
              <p:custDataLst>
                <p:tags r:id="rId109"/>
              </p:custDataLst>
            </p:nvPr>
          </p:nvSpPr>
          <p:spPr bwMode="auto">
            <a:xfrm>
              <a:off x="1137" y="1380"/>
              <a:ext cx="22" cy="84"/>
            </a:xfrm>
            <a:custGeom>
              <a:avLst/>
              <a:gdLst>
                <a:gd name="T0" fmla="*/ 22 w 22"/>
                <a:gd name="T1" fmla="*/ 1 h 84"/>
                <a:gd name="T2" fmla="*/ 22 w 22"/>
                <a:gd name="T3" fmla="*/ 1 h 84"/>
                <a:gd name="T4" fmla="*/ 21 w 22"/>
                <a:gd name="T5" fmla="*/ 1 h 84"/>
                <a:gd name="T6" fmla="*/ 21 w 22"/>
                <a:gd name="T7" fmla="*/ 1 h 84"/>
                <a:gd name="T8" fmla="*/ 19 w 22"/>
                <a:gd name="T9" fmla="*/ 1 h 84"/>
                <a:gd name="T10" fmla="*/ 18 w 22"/>
                <a:gd name="T11" fmla="*/ 0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0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3 h 84"/>
                <a:gd name="T48" fmla="*/ 5 w 22"/>
                <a:gd name="T49" fmla="*/ 83 h 84"/>
                <a:gd name="T50" fmla="*/ 7 w 22"/>
                <a:gd name="T51" fmla="*/ 83 h 84"/>
                <a:gd name="T52" fmla="*/ 9 w 22"/>
                <a:gd name="T53" fmla="*/ 81 h 84"/>
                <a:gd name="T54" fmla="*/ 10 w 22"/>
                <a:gd name="T55" fmla="*/ 81 h 84"/>
                <a:gd name="T56" fmla="*/ 12 w 22"/>
                <a:gd name="T57" fmla="*/ 80 h 84"/>
                <a:gd name="T58" fmla="*/ 14 w 22"/>
                <a:gd name="T59" fmla="*/ 80 h 84"/>
                <a:gd name="T60" fmla="*/ 16 w 22"/>
                <a:gd name="T61" fmla="*/ 79 h 84"/>
                <a:gd name="T62" fmla="*/ 18 w 22"/>
                <a:gd name="T63" fmla="*/ 78 h 84"/>
                <a:gd name="T64" fmla="*/ 19 w 22"/>
                <a:gd name="T65" fmla="*/ 77 h 84"/>
                <a:gd name="T66" fmla="*/ 22 w 22"/>
                <a:gd name="T67" fmla="*/ 76 h 84"/>
                <a:gd name="T68" fmla="*/ 22 w 22"/>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1"/>
                  </a:moveTo>
                  <a:lnTo>
                    <a:pt x="22" y="1"/>
                  </a:lnTo>
                  <a:lnTo>
                    <a:pt x="21"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0" y="84"/>
                  </a:lnTo>
                  <a:lnTo>
                    <a:pt x="0" y="84"/>
                  </a:lnTo>
                  <a:lnTo>
                    <a:pt x="1" y="84"/>
                  </a:lnTo>
                  <a:lnTo>
                    <a:pt x="2" y="84"/>
                  </a:lnTo>
                  <a:lnTo>
                    <a:pt x="3" y="84"/>
                  </a:lnTo>
                  <a:lnTo>
                    <a:pt x="4" y="83"/>
                  </a:lnTo>
                  <a:lnTo>
                    <a:pt x="5" y="83"/>
                  </a:lnTo>
                  <a:lnTo>
                    <a:pt x="7" y="83"/>
                  </a:lnTo>
                  <a:lnTo>
                    <a:pt x="9" y="81"/>
                  </a:lnTo>
                  <a:lnTo>
                    <a:pt x="10" y="81"/>
                  </a:lnTo>
                  <a:lnTo>
                    <a:pt x="12" y="80"/>
                  </a:lnTo>
                  <a:lnTo>
                    <a:pt x="14" y="80"/>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2" name="Freeform 218"/>
            <p:cNvSpPr>
              <a:spLocks/>
            </p:cNvSpPr>
            <p:nvPr>
              <p:custDataLst>
                <p:tags r:id="rId110"/>
              </p:custDataLst>
            </p:nvPr>
          </p:nvSpPr>
          <p:spPr bwMode="auto">
            <a:xfrm>
              <a:off x="1138" y="1380"/>
              <a:ext cx="17" cy="65"/>
            </a:xfrm>
            <a:custGeom>
              <a:avLst/>
              <a:gdLst>
                <a:gd name="T0" fmla="*/ 17 w 17"/>
                <a:gd name="T1" fmla="*/ 2 h 65"/>
                <a:gd name="T2" fmla="*/ 17 w 17"/>
                <a:gd name="T3" fmla="*/ 2 h 65"/>
                <a:gd name="T4" fmla="*/ 16 w 17"/>
                <a:gd name="T5" fmla="*/ 1 h 65"/>
                <a:gd name="T6" fmla="*/ 14 w 17"/>
                <a:gd name="T7" fmla="*/ 1 h 65"/>
                <a:gd name="T8" fmla="*/ 11 w 17"/>
                <a:gd name="T9" fmla="*/ 1 h 65"/>
                <a:gd name="T10" fmla="*/ 9 w 17"/>
                <a:gd name="T11" fmla="*/ 0 h 65"/>
                <a:gd name="T12" fmla="*/ 6 w 17"/>
                <a:gd name="T13" fmla="*/ 1 h 65"/>
                <a:gd name="T14" fmla="*/ 2 w 17"/>
                <a:gd name="T15" fmla="*/ 2 h 65"/>
                <a:gd name="T16" fmla="*/ 0 w 17"/>
                <a:gd name="T17" fmla="*/ 3 h 65"/>
                <a:gd name="T18" fmla="*/ 0 w 17"/>
                <a:gd name="T19" fmla="*/ 65 h 65"/>
                <a:gd name="T20" fmla="*/ 0 w 17"/>
                <a:gd name="T21" fmla="*/ 65 h 65"/>
                <a:gd name="T22" fmla="*/ 1 w 17"/>
                <a:gd name="T23" fmla="*/ 65 h 65"/>
                <a:gd name="T24" fmla="*/ 3 w 17"/>
                <a:gd name="T25" fmla="*/ 65 h 65"/>
                <a:gd name="T26" fmla="*/ 6 w 17"/>
                <a:gd name="T27" fmla="*/ 64 h 65"/>
                <a:gd name="T28" fmla="*/ 8 w 17"/>
                <a:gd name="T29" fmla="*/ 64 h 65"/>
                <a:gd name="T30" fmla="*/ 11 w 17"/>
                <a:gd name="T31" fmla="*/ 63 h 65"/>
                <a:gd name="T32" fmla="*/ 14 w 17"/>
                <a:gd name="T33" fmla="*/ 60 h 65"/>
                <a:gd name="T34" fmla="*/ 17 w 17"/>
                <a:gd name="T35" fmla="*/ 58 h 65"/>
                <a:gd name="T36" fmla="*/ 17 w 1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2"/>
                  </a:moveTo>
                  <a:lnTo>
                    <a:pt x="17" y="2"/>
                  </a:lnTo>
                  <a:lnTo>
                    <a:pt x="16" y="1"/>
                  </a:lnTo>
                  <a:lnTo>
                    <a:pt x="14" y="1"/>
                  </a:lnTo>
                  <a:lnTo>
                    <a:pt x="11" y="1"/>
                  </a:lnTo>
                  <a:lnTo>
                    <a:pt x="9" y="0"/>
                  </a:lnTo>
                  <a:lnTo>
                    <a:pt x="6" y="1"/>
                  </a:lnTo>
                  <a:lnTo>
                    <a:pt x="2" y="2"/>
                  </a:lnTo>
                  <a:lnTo>
                    <a:pt x="0" y="3"/>
                  </a:lnTo>
                  <a:lnTo>
                    <a:pt x="0" y="65"/>
                  </a:lnTo>
                  <a:lnTo>
                    <a:pt x="0" y="65"/>
                  </a:lnTo>
                  <a:lnTo>
                    <a:pt x="1" y="65"/>
                  </a:lnTo>
                  <a:lnTo>
                    <a:pt x="3" y="65"/>
                  </a:lnTo>
                  <a:lnTo>
                    <a:pt x="6" y="64"/>
                  </a:lnTo>
                  <a:lnTo>
                    <a:pt x="8" y="64"/>
                  </a:lnTo>
                  <a:lnTo>
                    <a:pt x="11" y="63"/>
                  </a:lnTo>
                  <a:lnTo>
                    <a:pt x="14" y="60"/>
                  </a:lnTo>
                  <a:lnTo>
                    <a:pt x="17" y="58"/>
                  </a:lnTo>
                  <a:lnTo>
                    <a:pt x="17"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3" name="Freeform 219"/>
            <p:cNvSpPr>
              <a:spLocks/>
            </p:cNvSpPr>
            <p:nvPr>
              <p:custDataLst>
                <p:tags r:id="rId111"/>
              </p:custDataLst>
            </p:nvPr>
          </p:nvSpPr>
          <p:spPr bwMode="auto">
            <a:xfrm>
              <a:off x="1138" y="1381"/>
              <a:ext cx="14" cy="47"/>
            </a:xfrm>
            <a:custGeom>
              <a:avLst/>
              <a:gdLst>
                <a:gd name="T0" fmla="*/ 14 w 14"/>
                <a:gd name="T1" fmla="*/ 1 h 47"/>
                <a:gd name="T2" fmla="*/ 14 w 14"/>
                <a:gd name="T3" fmla="*/ 1 h 47"/>
                <a:gd name="T4" fmla="*/ 13 w 14"/>
                <a:gd name="T5" fmla="*/ 1 h 47"/>
                <a:gd name="T6" fmla="*/ 11 w 14"/>
                <a:gd name="T7" fmla="*/ 1 h 47"/>
                <a:gd name="T8" fmla="*/ 9 w 14"/>
                <a:gd name="T9" fmla="*/ 0 h 47"/>
                <a:gd name="T10" fmla="*/ 8 w 14"/>
                <a:gd name="T11" fmla="*/ 0 h 47"/>
                <a:gd name="T12" fmla="*/ 6 w 14"/>
                <a:gd name="T13" fmla="*/ 1 h 47"/>
                <a:gd name="T14" fmla="*/ 2 w 14"/>
                <a:gd name="T15" fmla="*/ 1 h 47"/>
                <a:gd name="T16" fmla="*/ 0 w 14"/>
                <a:gd name="T17" fmla="*/ 3 h 47"/>
                <a:gd name="T18" fmla="*/ 0 w 14"/>
                <a:gd name="T19" fmla="*/ 47 h 47"/>
                <a:gd name="T20" fmla="*/ 1 w 14"/>
                <a:gd name="T21" fmla="*/ 47 h 47"/>
                <a:gd name="T22" fmla="*/ 1 w 14"/>
                <a:gd name="T23" fmla="*/ 45 h 47"/>
                <a:gd name="T24" fmla="*/ 3 w 14"/>
                <a:gd name="T25" fmla="*/ 45 h 47"/>
                <a:gd name="T26" fmla="*/ 4 w 14"/>
                <a:gd name="T27" fmla="*/ 45 h 47"/>
                <a:gd name="T28" fmla="*/ 7 w 14"/>
                <a:gd name="T29" fmla="*/ 44 h 47"/>
                <a:gd name="T30" fmla="*/ 9 w 14"/>
                <a:gd name="T31" fmla="*/ 44 h 47"/>
                <a:gd name="T32" fmla="*/ 11 w 14"/>
                <a:gd name="T33" fmla="*/ 43 h 47"/>
                <a:gd name="T34" fmla="*/ 14 w 14"/>
                <a:gd name="T35" fmla="*/ 41 h 47"/>
                <a:gd name="T36" fmla="*/ 14 w 1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7">
                  <a:moveTo>
                    <a:pt x="14" y="1"/>
                  </a:moveTo>
                  <a:lnTo>
                    <a:pt x="14" y="1"/>
                  </a:lnTo>
                  <a:lnTo>
                    <a:pt x="13" y="1"/>
                  </a:lnTo>
                  <a:lnTo>
                    <a:pt x="11" y="1"/>
                  </a:lnTo>
                  <a:lnTo>
                    <a:pt x="9" y="0"/>
                  </a:lnTo>
                  <a:lnTo>
                    <a:pt x="8" y="0"/>
                  </a:lnTo>
                  <a:lnTo>
                    <a:pt x="6" y="1"/>
                  </a:lnTo>
                  <a:lnTo>
                    <a:pt x="2" y="1"/>
                  </a:lnTo>
                  <a:lnTo>
                    <a:pt x="0" y="3"/>
                  </a:lnTo>
                  <a:lnTo>
                    <a:pt x="0" y="47"/>
                  </a:lnTo>
                  <a:lnTo>
                    <a:pt x="1" y="47"/>
                  </a:lnTo>
                  <a:lnTo>
                    <a:pt x="1" y="45"/>
                  </a:lnTo>
                  <a:lnTo>
                    <a:pt x="3" y="45"/>
                  </a:lnTo>
                  <a:lnTo>
                    <a:pt x="4" y="45"/>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4" name="Freeform 220"/>
            <p:cNvSpPr>
              <a:spLocks/>
            </p:cNvSpPr>
            <p:nvPr>
              <p:custDataLst>
                <p:tags r:id="rId112"/>
              </p:custDataLst>
            </p:nvPr>
          </p:nvSpPr>
          <p:spPr bwMode="auto">
            <a:xfrm>
              <a:off x="1139" y="1382"/>
              <a:ext cx="9" cy="27"/>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0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6 h 27"/>
                <a:gd name="T30" fmla="*/ 6 w 9"/>
                <a:gd name="T31" fmla="*/ 26 h 27"/>
                <a:gd name="T32" fmla="*/ 8 w 9"/>
                <a:gd name="T33" fmla="*/ 25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0"/>
                  </a:lnTo>
                  <a:lnTo>
                    <a:pt x="1" y="1"/>
                  </a:lnTo>
                  <a:lnTo>
                    <a:pt x="0" y="2"/>
                  </a:lnTo>
                  <a:lnTo>
                    <a:pt x="0" y="27"/>
                  </a:lnTo>
                  <a:lnTo>
                    <a:pt x="0" y="27"/>
                  </a:lnTo>
                  <a:lnTo>
                    <a:pt x="1" y="27"/>
                  </a:lnTo>
                  <a:lnTo>
                    <a:pt x="2" y="27"/>
                  </a:lnTo>
                  <a:lnTo>
                    <a:pt x="3" y="27"/>
                  </a:lnTo>
                  <a:lnTo>
                    <a:pt x="5" y="26"/>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5" name="Freeform 221"/>
            <p:cNvSpPr>
              <a:spLocks/>
            </p:cNvSpPr>
            <p:nvPr>
              <p:custDataLst>
                <p:tags r:id="rId113"/>
              </p:custDataLst>
            </p:nvPr>
          </p:nvSpPr>
          <p:spPr bwMode="auto">
            <a:xfrm>
              <a:off x="1250" y="1459"/>
              <a:ext cx="14" cy="13"/>
            </a:xfrm>
            <a:custGeom>
              <a:avLst/>
              <a:gdLst>
                <a:gd name="T0" fmla="*/ 7 w 14"/>
                <a:gd name="T1" fmla="*/ 13 h 13"/>
                <a:gd name="T2" fmla="*/ 8 w 14"/>
                <a:gd name="T3" fmla="*/ 13 h 13"/>
                <a:gd name="T4" fmla="*/ 9 w 14"/>
                <a:gd name="T5" fmla="*/ 13 h 13"/>
                <a:gd name="T6" fmla="*/ 10 w 14"/>
                <a:gd name="T7" fmla="*/ 12 h 13"/>
                <a:gd name="T8" fmla="*/ 11 w 14"/>
                <a:gd name="T9" fmla="*/ 11 h 13"/>
                <a:gd name="T10" fmla="*/ 13 w 14"/>
                <a:gd name="T11" fmla="*/ 11 h 13"/>
                <a:gd name="T12" fmla="*/ 13 w 14"/>
                <a:gd name="T13" fmla="*/ 9 h 13"/>
                <a:gd name="T14" fmla="*/ 14 w 14"/>
                <a:gd name="T15" fmla="*/ 7 h 13"/>
                <a:gd name="T16" fmla="*/ 14 w 14"/>
                <a:gd name="T17" fmla="*/ 6 h 13"/>
                <a:gd name="T18" fmla="*/ 14 w 14"/>
                <a:gd name="T19" fmla="*/ 5 h 13"/>
                <a:gd name="T20" fmla="*/ 13 w 14"/>
                <a:gd name="T21" fmla="*/ 4 h 13"/>
                <a:gd name="T22" fmla="*/ 13 w 14"/>
                <a:gd name="T23" fmla="*/ 2 h 13"/>
                <a:gd name="T24" fmla="*/ 11 w 14"/>
                <a:gd name="T25" fmla="*/ 1 h 13"/>
                <a:gd name="T26" fmla="*/ 10 w 14"/>
                <a:gd name="T27" fmla="*/ 0 h 13"/>
                <a:gd name="T28" fmla="*/ 9 w 14"/>
                <a:gd name="T29" fmla="*/ 0 h 13"/>
                <a:gd name="T30" fmla="*/ 8 w 14"/>
                <a:gd name="T31" fmla="*/ 0 h 13"/>
                <a:gd name="T32" fmla="*/ 7 w 14"/>
                <a:gd name="T33" fmla="*/ 0 h 13"/>
                <a:gd name="T34" fmla="*/ 6 w 14"/>
                <a:gd name="T35" fmla="*/ 0 h 13"/>
                <a:gd name="T36" fmla="*/ 4 w 14"/>
                <a:gd name="T37" fmla="*/ 0 h 13"/>
                <a:gd name="T38" fmla="*/ 3 w 14"/>
                <a:gd name="T39" fmla="*/ 0 h 13"/>
                <a:gd name="T40" fmla="*/ 2 w 14"/>
                <a:gd name="T41" fmla="*/ 1 h 13"/>
                <a:gd name="T42" fmla="*/ 1 w 14"/>
                <a:gd name="T43" fmla="*/ 2 h 13"/>
                <a:gd name="T44" fmla="*/ 1 w 14"/>
                <a:gd name="T45" fmla="*/ 4 h 13"/>
                <a:gd name="T46" fmla="*/ 0 w 14"/>
                <a:gd name="T47" fmla="*/ 5 h 13"/>
                <a:gd name="T48" fmla="*/ 0 w 14"/>
                <a:gd name="T49" fmla="*/ 6 h 13"/>
                <a:gd name="T50" fmla="*/ 0 w 14"/>
                <a:gd name="T51" fmla="*/ 7 h 13"/>
                <a:gd name="T52" fmla="*/ 1 w 14"/>
                <a:gd name="T53" fmla="*/ 9 h 13"/>
                <a:gd name="T54" fmla="*/ 1 w 14"/>
                <a:gd name="T55" fmla="*/ 11 h 13"/>
                <a:gd name="T56" fmla="*/ 2 w 14"/>
                <a:gd name="T57" fmla="*/ 11 h 13"/>
                <a:gd name="T58" fmla="*/ 3 w 14"/>
                <a:gd name="T59" fmla="*/ 12 h 13"/>
                <a:gd name="T60" fmla="*/ 4 w 14"/>
                <a:gd name="T61" fmla="*/ 13 h 13"/>
                <a:gd name="T62" fmla="*/ 6 w 14"/>
                <a:gd name="T63" fmla="*/ 13 h 13"/>
                <a:gd name="T64" fmla="*/ 7 w 14"/>
                <a:gd name="T6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3">
                  <a:moveTo>
                    <a:pt x="7" y="13"/>
                  </a:moveTo>
                  <a:lnTo>
                    <a:pt x="8" y="13"/>
                  </a:lnTo>
                  <a:lnTo>
                    <a:pt x="9" y="13"/>
                  </a:lnTo>
                  <a:lnTo>
                    <a:pt x="10" y="12"/>
                  </a:lnTo>
                  <a:lnTo>
                    <a:pt x="11" y="11"/>
                  </a:lnTo>
                  <a:lnTo>
                    <a:pt x="13" y="11"/>
                  </a:lnTo>
                  <a:lnTo>
                    <a:pt x="13" y="9"/>
                  </a:lnTo>
                  <a:lnTo>
                    <a:pt x="14" y="7"/>
                  </a:lnTo>
                  <a:lnTo>
                    <a:pt x="14" y="6"/>
                  </a:lnTo>
                  <a:lnTo>
                    <a:pt x="14" y="5"/>
                  </a:lnTo>
                  <a:lnTo>
                    <a:pt x="13" y="4"/>
                  </a:lnTo>
                  <a:lnTo>
                    <a:pt x="13" y="2"/>
                  </a:lnTo>
                  <a:lnTo>
                    <a:pt x="11" y="1"/>
                  </a:lnTo>
                  <a:lnTo>
                    <a:pt x="10" y="0"/>
                  </a:lnTo>
                  <a:lnTo>
                    <a:pt x="9" y="0"/>
                  </a:lnTo>
                  <a:lnTo>
                    <a:pt x="8" y="0"/>
                  </a:lnTo>
                  <a:lnTo>
                    <a:pt x="7" y="0"/>
                  </a:lnTo>
                  <a:lnTo>
                    <a:pt x="6" y="0"/>
                  </a:lnTo>
                  <a:lnTo>
                    <a:pt x="4" y="0"/>
                  </a:lnTo>
                  <a:lnTo>
                    <a:pt x="3" y="0"/>
                  </a:lnTo>
                  <a:lnTo>
                    <a:pt x="2" y="1"/>
                  </a:lnTo>
                  <a:lnTo>
                    <a:pt x="1" y="2"/>
                  </a:lnTo>
                  <a:lnTo>
                    <a:pt x="1" y="4"/>
                  </a:lnTo>
                  <a:lnTo>
                    <a:pt x="0" y="5"/>
                  </a:lnTo>
                  <a:lnTo>
                    <a:pt x="0" y="6"/>
                  </a:lnTo>
                  <a:lnTo>
                    <a:pt x="0" y="7"/>
                  </a:lnTo>
                  <a:lnTo>
                    <a:pt x="1" y="9"/>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6" name="Freeform 222"/>
            <p:cNvSpPr>
              <a:spLocks/>
            </p:cNvSpPr>
            <p:nvPr>
              <p:custDataLst>
                <p:tags r:id="rId114"/>
              </p:custDataLst>
            </p:nvPr>
          </p:nvSpPr>
          <p:spPr bwMode="auto">
            <a:xfrm>
              <a:off x="1209" y="1459"/>
              <a:ext cx="7" cy="7"/>
            </a:xfrm>
            <a:custGeom>
              <a:avLst/>
              <a:gdLst>
                <a:gd name="T0" fmla="*/ 3 w 7"/>
                <a:gd name="T1" fmla="*/ 7 h 7"/>
                <a:gd name="T2" fmla="*/ 5 w 7"/>
                <a:gd name="T3" fmla="*/ 6 h 7"/>
                <a:gd name="T4" fmla="*/ 6 w 7"/>
                <a:gd name="T5" fmla="*/ 6 h 7"/>
                <a:gd name="T6" fmla="*/ 6 w 7"/>
                <a:gd name="T7" fmla="*/ 5 h 7"/>
                <a:gd name="T8" fmla="*/ 7 w 7"/>
                <a:gd name="T9" fmla="*/ 4 h 7"/>
                <a:gd name="T10" fmla="*/ 6 w 7"/>
                <a:gd name="T11" fmla="*/ 1 h 7"/>
                <a:gd name="T12" fmla="*/ 6 w 7"/>
                <a:gd name="T13" fmla="*/ 1 h 7"/>
                <a:gd name="T14" fmla="*/ 5 w 7"/>
                <a:gd name="T15" fmla="*/ 0 h 7"/>
                <a:gd name="T16" fmla="*/ 3 w 7"/>
                <a:gd name="T17" fmla="*/ 0 h 7"/>
                <a:gd name="T18" fmla="*/ 2 w 7"/>
                <a:gd name="T19" fmla="*/ 0 h 7"/>
                <a:gd name="T20" fmla="*/ 1 w 7"/>
                <a:gd name="T21" fmla="*/ 1 h 7"/>
                <a:gd name="T22" fmla="*/ 0 w 7"/>
                <a:gd name="T23" fmla="*/ 1 h 7"/>
                <a:gd name="T24" fmla="*/ 0 w 7"/>
                <a:gd name="T25" fmla="*/ 4 h 7"/>
                <a:gd name="T26" fmla="*/ 0 w 7"/>
                <a:gd name="T27" fmla="*/ 5 h 7"/>
                <a:gd name="T28" fmla="*/ 1 w 7"/>
                <a:gd name="T29" fmla="*/ 6 h 7"/>
                <a:gd name="T30" fmla="*/ 2 w 7"/>
                <a:gd name="T31" fmla="*/ 6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6"/>
                  </a:lnTo>
                  <a:lnTo>
                    <a:pt x="6" y="6"/>
                  </a:lnTo>
                  <a:lnTo>
                    <a:pt x="6" y="5"/>
                  </a:lnTo>
                  <a:lnTo>
                    <a:pt x="7" y="4"/>
                  </a:lnTo>
                  <a:lnTo>
                    <a:pt x="6" y="1"/>
                  </a:lnTo>
                  <a:lnTo>
                    <a:pt x="6" y="1"/>
                  </a:lnTo>
                  <a:lnTo>
                    <a:pt x="5" y="0"/>
                  </a:lnTo>
                  <a:lnTo>
                    <a:pt x="3" y="0"/>
                  </a:lnTo>
                  <a:lnTo>
                    <a:pt x="2" y="0"/>
                  </a:lnTo>
                  <a:lnTo>
                    <a:pt x="1" y="1"/>
                  </a:lnTo>
                  <a:lnTo>
                    <a:pt x="0" y="1"/>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7" name="Freeform 223"/>
            <p:cNvSpPr>
              <a:spLocks/>
            </p:cNvSpPr>
            <p:nvPr>
              <p:custDataLst>
                <p:tags r:id="rId115"/>
              </p:custDataLst>
            </p:nvPr>
          </p:nvSpPr>
          <p:spPr bwMode="auto">
            <a:xfrm>
              <a:off x="1221" y="1459"/>
              <a:ext cx="5" cy="7"/>
            </a:xfrm>
            <a:custGeom>
              <a:avLst/>
              <a:gdLst>
                <a:gd name="T0" fmla="*/ 3 w 5"/>
                <a:gd name="T1" fmla="*/ 7 h 7"/>
                <a:gd name="T2" fmla="*/ 4 w 5"/>
                <a:gd name="T3" fmla="*/ 7 h 7"/>
                <a:gd name="T4" fmla="*/ 5 w 5"/>
                <a:gd name="T5" fmla="*/ 6 h 7"/>
                <a:gd name="T6" fmla="*/ 5 w 5"/>
                <a:gd name="T7" fmla="*/ 5 h 7"/>
                <a:gd name="T8" fmla="*/ 5 w 5"/>
                <a:gd name="T9" fmla="*/ 4 h 7"/>
                <a:gd name="T10" fmla="*/ 5 w 5"/>
                <a:gd name="T11" fmla="*/ 2 h 7"/>
                <a:gd name="T12" fmla="*/ 5 w 5"/>
                <a:gd name="T13" fmla="*/ 1 h 7"/>
                <a:gd name="T14" fmla="*/ 4 w 5"/>
                <a:gd name="T15" fmla="*/ 0 h 7"/>
                <a:gd name="T16" fmla="*/ 3 w 5"/>
                <a:gd name="T17" fmla="*/ 0 h 7"/>
                <a:gd name="T18" fmla="*/ 2 w 5"/>
                <a:gd name="T19" fmla="*/ 0 h 7"/>
                <a:gd name="T20" fmla="*/ 1 w 5"/>
                <a:gd name="T21" fmla="*/ 1 h 7"/>
                <a:gd name="T22" fmla="*/ 0 w 5"/>
                <a:gd name="T23" fmla="*/ 2 h 7"/>
                <a:gd name="T24" fmla="*/ 0 w 5"/>
                <a:gd name="T25" fmla="*/ 4 h 7"/>
                <a:gd name="T26" fmla="*/ 0 w 5"/>
                <a:gd name="T27" fmla="*/ 5 h 7"/>
                <a:gd name="T28" fmla="*/ 1 w 5"/>
                <a:gd name="T29" fmla="*/ 6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6"/>
                  </a:lnTo>
                  <a:lnTo>
                    <a:pt x="5" y="5"/>
                  </a:lnTo>
                  <a:lnTo>
                    <a:pt x="5" y="4"/>
                  </a:lnTo>
                  <a:lnTo>
                    <a:pt x="5" y="2"/>
                  </a:lnTo>
                  <a:lnTo>
                    <a:pt x="5" y="1"/>
                  </a:lnTo>
                  <a:lnTo>
                    <a:pt x="4" y="0"/>
                  </a:lnTo>
                  <a:lnTo>
                    <a:pt x="3" y="0"/>
                  </a:lnTo>
                  <a:lnTo>
                    <a:pt x="2" y="0"/>
                  </a:lnTo>
                  <a:lnTo>
                    <a:pt x="1" y="1"/>
                  </a:lnTo>
                  <a:lnTo>
                    <a:pt x="0" y="2"/>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8" name="Freeform 224"/>
            <p:cNvSpPr>
              <a:spLocks/>
            </p:cNvSpPr>
            <p:nvPr>
              <p:custDataLst>
                <p:tags r:id="rId116"/>
              </p:custDataLst>
            </p:nvPr>
          </p:nvSpPr>
          <p:spPr bwMode="auto">
            <a:xfrm>
              <a:off x="1175" y="1367"/>
              <a:ext cx="19" cy="92"/>
            </a:xfrm>
            <a:custGeom>
              <a:avLst/>
              <a:gdLst>
                <a:gd name="T0" fmla="*/ 6 w 19"/>
                <a:gd name="T1" fmla="*/ 1 h 92"/>
                <a:gd name="T2" fmla="*/ 6 w 19"/>
                <a:gd name="T3" fmla="*/ 3 h 92"/>
                <a:gd name="T4" fmla="*/ 4 w 19"/>
                <a:gd name="T5" fmla="*/ 8 h 92"/>
                <a:gd name="T6" fmla="*/ 2 w 19"/>
                <a:gd name="T7" fmla="*/ 16 h 92"/>
                <a:gd name="T8" fmla="*/ 1 w 19"/>
                <a:gd name="T9" fmla="*/ 28 h 92"/>
                <a:gd name="T10" fmla="*/ 0 w 19"/>
                <a:gd name="T11" fmla="*/ 41 h 92"/>
                <a:gd name="T12" fmla="*/ 0 w 19"/>
                <a:gd name="T13" fmla="*/ 56 h 92"/>
                <a:gd name="T14" fmla="*/ 1 w 19"/>
                <a:gd name="T15" fmla="*/ 73 h 92"/>
                <a:gd name="T16" fmla="*/ 5 w 19"/>
                <a:gd name="T17" fmla="*/ 92 h 92"/>
                <a:gd name="T18" fmla="*/ 19 w 19"/>
                <a:gd name="T19" fmla="*/ 91 h 92"/>
                <a:gd name="T20" fmla="*/ 18 w 19"/>
                <a:gd name="T21" fmla="*/ 89 h 92"/>
                <a:gd name="T22" fmla="*/ 16 w 19"/>
                <a:gd name="T23" fmla="*/ 80 h 92"/>
                <a:gd name="T24" fmla="*/ 15 w 19"/>
                <a:gd name="T25" fmla="*/ 70 h 92"/>
                <a:gd name="T26" fmla="*/ 14 w 19"/>
                <a:gd name="T27" fmla="*/ 56 h 92"/>
                <a:gd name="T28" fmla="*/ 13 w 19"/>
                <a:gd name="T29" fmla="*/ 42 h 92"/>
                <a:gd name="T30" fmla="*/ 13 w 19"/>
                <a:gd name="T31" fmla="*/ 27 h 92"/>
                <a:gd name="T32" fmla="*/ 15 w 19"/>
                <a:gd name="T33" fmla="*/ 13 h 92"/>
                <a:gd name="T34" fmla="*/ 19 w 19"/>
                <a:gd name="T35" fmla="*/ 1 h 92"/>
                <a:gd name="T36" fmla="*/ 19 w 19"/>
                <a:gd name="T37" fmla="*/ 0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3"/>
                  </a:lnTo>
                  <a:lnTo>
                    <a:pt x="4" y="8"/>
                  </a:lnTo>
                  <a:lnTo>
                    <a:pt x="2" y="16"/>
                  </a:lnTo>
                  <a:lnTo>
                    <a:pt x="1" y="28"/>
                  </a:lnTo>
                  <a:lnTo>
                    <a:pt x="0" y="41"/>
                  </a:lnTo>
                  <a:lnTo>
                    <a:pt x="0" y="56"/>
                  </a:lnTo>
                  <a:lnTo>
                    <a:pt x="1" y="73"/>
                  </a:lnTo>
                  <a:lnTo>
                    <a:pt x="5" y="92"/>
                  </a:lnTo>
                  <a:lnTo>
                    <a:pt x="19" y="91"/>
                  </a:lnTo>
                  <a:lnTo>
                    <a:pt x="18" y="89"/>
                  </a:lnTo>
                  <a:lnTo>
                    <a:pt x="16" y="80"/>
                  </a:lnTo>
                  <a:lnTo>
                    <a:pt x="15" y="70"/>
                  </a:lnTo>
                  <a:lnTo>
                    <a:pt x="14" y="56"/>
                  </a:lnTo>
                  <a:lnTo>
                    <a:pt x="13" y="42"/>
                  </a:lnTo>
                  <a:lnTo>
                    <a:pt x="13" y="27"/>
                  </a:lnTo>
                  <a:lnTo>
                    <a:pt x="15" y="13"/>
                  </a:lnTo>
                  <a:lnTo>
                    <a:pt x="19" y="1"/>
                  </a:lnTo>
                  <a:lnTo>
                    <a:pt x="19" y="0"/>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69" name="Freeform 225"/>
            <p:cNvSpPr>
              <a:spLocks/>
            </p:cNvSpPr>
            <p:nvPr>
              <p:custDataLst>
                <p:tags r:id="rId117"/>
              </p:custDataLst>
            </p:nvPr>
          </p:nvSpPr>
          <p:spPr bwMode="auto">
            <a:xfrm>
              <a:off x="1273" y="1355"/>
              <a:ext cx="27" cy="103"/>
            </a:xfrm>
            <a:custGeom>
              <a:avLst/>
              <a:gdLst>
                <a:gd name="T0" fmla="*/ 27 w 27"/>
                <a:gd name="T1" fmla="*/ 0 h 103"/>
                <a:gd name="T2" fmla="*/ 26 w 27"/>
                <a:gd name="T3" fmla="*/ 1 h 103"/>
                <a:gd name="T4" fmla="*/ 25 w 27"/>
                <a:gd name="T5" fmla="*/ 4 h 103"/>
                <a:gd name="T6" fmla="*/ 22 w 27"/>
                <a:gd name="T7" fmla="*/ 9 h 103"/>
                <a:gd name="T8" fmla="*/ 20 w 27"/>
                <a:gd name="T9" fmla="*/ 18 h 103"/>
                <a:gd name="T10" fmla="*/ 18 w 27"/>
                <a:gd name="T11" fmla="*/ 32 h 103"/>
                <a:gd name="T12" fmla="*/ 16 w 27"/>
                <a:gd name="T13" fmla="*/ 49 h 103"/>
                <a:gd name="T14" fmla="*/ 18 w 27"/>
                <a:gd name="T15" fmla="*/ 73 h 103"/>
                <a:gd name="T16" fmla="*/ 20 w 27"/>
                <a:gd name="T17" fmla="*/ 103 h 103"/>
                <a:gd name="T18" fmla="*/ 5 w 27"/>
                <a:gd name="T19" fmla="*/ 103 h 103"/>
                <a:gd name="T20" fmla="*/ 5 w 27"/>
                <a:gd name="T21" fmla="*/ 101 h 103"/>
                <a:gd name="T22" fmla="*/ 4 w 27"/>
                <a:gd name="T23" fmla="*/ 91 h 103"/>
                <a:gd name="T24" fmla="*/ 2 w 27"/>
                <a:gd name="T25" fmla="*/ 80 h 103"/>
                <a:gd name="T26" fmla="*/ 1 w 27"/>
                <a:gd name="T27" fmla="*/ 64 h 103"/>
                <a:gd name="T28" fmla="*/ 0 w 27"/>
                <a:gd name="T29" fmla="*/ 47 h 103"/>
                <a:gd name="T30" fmla="*/ 1 w 27"/>
                <a:gd name="T31" fmla="*/ 31 h 103"/>
                <a:gd name="T32" fmla="*/ 4 w 27"/>
                <a:gd name="T33" fmla="*/ 14 h 103"/>
                <a:gd name="T34" fmla="*/ 9 w 27"/>
                <a:gd name="T35" fmla="*/ 0 h 103"/>
                <a:gd name="T36" fmla="*/ 27 w 27"/>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3">
                  <a:moveTo>
                    <a:pt x="27" y="0"/>
                  </a:moveTo>
                  <a:lnTo>
                    <a:pt x="26" y="1"/>
                  </a:lnTo>
                  <a:lnTo>
                    <a:pt x="25" y="4"/>
                  </a:lnTo>
                  <a:lnTo>
                    <a:pt x="22" y="9"/>
                  </a:lnTo>
                  <a:lnTo>
                    <a:pt x="20" y="18"/>
                  </a:lnTo>
                  <a:lnTo>
                    <a:pt x="18" y="32"/>
                  </a:lnTo>
                  <a:lnTo>
                    <a:pt x="16" y="49"/>
                  </a:lnTo>
                  <a:lnTo>
                    <a:pt x="18" y="73"/>
                  </a:lnTo>
                  <a:lnTo>
                    <a:pt x="20" y="103"/>
                  </a:lnTo>
                  <a:lnTo>
                    <a:pt x="5" y="103"/>
                  </a:lnTo>
                  <a:lnTo>
                    <a:pt x="5" y="101"/>
                  </a:lnTo>
                  <a:lnTo>
                    <a:pt x="4" y="91"/>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0" name="Freeform 226"/>
            <p:cNvSpPr>
              <a:spLocks/>
            </p:cNvSpPr>
            <p:nvPr>
              <p:custDataLst>
                <p:tags r:id="rId118"/>
              </p:custDataLst>
            </p:nvPr>
          </p:nvSpPr>
          <p:spPr bwMode="auto">
            <a:xfrm>
              <a:off x="1175" y="1372"/>
              <a:ext cx="18" cy="80"/>
            </a:xfrm>
            <a:custGeom>
              <a:avLst/>
              <a:gdLst>
                <a:gd name="T0" fmla="*/ 6 w 18"/>
                <a:gd name="T1" fmla="*/ 2 h 80"/>
                <a:gd name="T2" fmla="*/ 6 w 18"/>
                <a:gd name="T3" fmla="*/ 3 h 80"/>
                <a:gd name="T4" fmla="*/ 5 w 18"/>
                <a:gd name="T5" fmla="*/ 8 h 80"/>
                <a:gd name="T6" fmla="*/ 2 w 18"/>
                <a:gd name="T7" fmla="*/ 15 h 80"/>
                <a:gd name="T8" fmla="*/ 1 w 18"/>
                <a:gd name="T9" fmla="*/ 24 h 80"/>
                <a:gd name="T10" fmla="*/ 0 w 18"/>
                <a:gd name="T11" fmla="*/ 36 h 80"/>
                <a:gd name="T12" fmla="*/ 1 w 18"/>
                <a:gd name="T13" fmla="*/ 50 h 80"/>
                <a:gd name="T14" fmla="*/ 2 w 18"/>
                <a:gd name="T15" fmla="*/ 65 h 80"/>
                <a:gd name="T16" fmla="*/ 5 w 18"/>
                <a:gd name="T17" fmla="*/ 80 h 80"/>
                <a:gd name="T18" fmla="*/ 16 w 18"/>
                <a:gd name="T19" fmla="*/ 80 h 80"/>
                <a:gd name="T20" fmla="*/ 16 w 18"/>
                <a:gd name="T21" fmla="*/ 78 h 80"/>
                <a:gd name="T22" fmla="*/ 15 w 18"/>
                <a:gd name="T23" fmla="*/ 71 h 80"/>
                <a:gd name="T24" fmla="*/ 14 w 18"/>
                <a:gd name="T25" fmla="*/ 61 h 80"/>
                <a:gd name="T26" fmla="*/ 13 w 18"/>
                <a:gd name="T27" fmla="*/ 50 h 80"/>
                <a:gd name="T28" fmla="*/ 12 w 18"/>
                <a:gd name="T29" fmla="*/ 37 h 80"/>
                <a:gd name="T30" fmla="*/ 12 w 18"/>
                <a:gd name="T31" fmla="*/ 24 h 80"/>
                <a:gd name="T32" fmla="*/ 14 w 18"/>
                <a:gd name="T33" fmla="*/ 11 h 80"/>
                <a:gd name="T34" fmla="*/ 18 w 18"/>
                <a:gd name="T35" fmla="*/ 1 h 80"/>
                <a:gd name="T36" fmla="*/ 18 w 18"/>
                <a:gd name="T37" fmla="*/ 1 h 80"/>
                <a:gd name="T38" fmla="*/ 18 w 18"/>
                <a:gd name="T39" fmla="*/ 1 h 80"/>
                <a:gd name="T40" fmla="*/ 18 w 18"/>
                <a:gd name="T41" fmla="*/ 1 h 80"/>
                <a:gd name="T42" fmla="*/ 16 w 18"/>
                <a:gd name="T43" fmla="*/ 0 h 80"/>
                <a:gd name="T44" fmla="*/ 15 w 18"/>
                <a:gd name="T45" fmla="*/ 0 h 80"/>
                <a:gd name="T46" fmla="*/ 13 w 18"/>
                <a:gd name="T47" fmla="*/ 0 h 80"/>
                <a:gd name="T48" fmla="*/ 9 w 18"/>
                <a:gd name="T49" fmla="*/ 1 h 80"/>
                <a:gd name="T50" fmla="*/ 6 w 18"/>
                <a:gd name="T5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1"/>
                  </a:lnTo>
                  <a:lnTo>
                    <a:pt x="13" y="50"/>
                  </a:lnTo>
                  <a:lnTo>
                    <a:pt x="12" y="37"/>
                  </a:lnTo>
                  <a:lnTo>
                    <a:pt x="12" y="24"/>
                  </a:lnTo>
                  <a:lnTo>
                    <a:pt x="14" y="11"/>
                  </a:lnTo>
                  <a:lnTo>
                    <a:pt x="18" y="1"/>
                  </a:lnTo>
                  <a:lnTo>
                    <a:pt x="18" y="1"/>
                  </a:lnTo>
                  <a:lnTo>
                    <a:pt x="18" y="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1" name="Freeform 227"/>
            <p:cNvSpPr>
              <a:spLocks/>
            </p:cNvSpPr>
            <p:nvPr>
              <p:custDataLst>
                <p:tags r:id="rId119"/>
              </p:custDataLst>
            </p:nvPr>
          </p:nvSpPr>
          <p:spPr bwMode="auto">
            <a:xfrm>
              <a:off x="1176" y="1377"/>
              <a:ext cx="14" cy="69"/>
            </a:xfrm>
            <a:custGeom>
              <a:avLst/>
              <a:gdLst>
                <a:gd name="T0" fmla="*/ 5 w 14"/>
                <a:gd name="T1" fmla="*/ 2 h 69"/>
                <a:gd name="T2" fmla="*/ 5 w 14"/>
                <a:gd name="T3" fmla="*/ 3 h 69"/>
                <a:gd name="T4" fmla="*/ 4 w 14"/>
                <a:gd name="T5" fmla="*/ 7 h 69"/>
                <a:gd name="T6" fmla="*/ 3 w 14"/>
                <a:gd name="T7" fmla="*/ 13 h 69"/>
                <a:gd name="T8" fmla="*/ 1 w 14"/>
                <a:gd name="T9" fmla="*/ 21 h 69"/>
                <a:gd name="T10" fmla="*/ 0 w 14"/>
                <a:gd name="T11" fmla="*/ 31 h 69"/>
                <a:gd name="T12" fmla="*/ 0 w 14"/>
                <a:gd name="T13" fmla="*/ 42 h 69"/>
                <a:gd name="T14" fmla="*/ 1 w 14"/>
                <a:gd name="T15" fmla="*/ 55 h 69"/>
                <a:gd name="T16" fmla="*/ 4 w 14"/>
                <a:gd name="T17" fmla="*/ 69 h 69"/>
                <a:gd name="T18" fmla="*/ 14 w 14"/>
                <a:gd name="T19" fmla="*/ 68 h 69"/>
                <a:gd name="T20" fmla="*/ 13 w 14"/>
                <a:gd name="T21" fmla="*/ 67 h 69"/>
                <a:gd name="T22" fmla="*/ 13 w 14"/>
                <a:gd name="T23" fmla="*/ 61 h 69"/>
                <a:gd name="T24" fmla="*/ 12 w 14"/>
                <a:gd name="T25" fmla="*/ 53 h 69"/>
                <a:gd name="T26" fmla="*/ 11 w 14"/>
                <a:gd name="T27" fmla="*/ 42 h 69"/>
                <a:gd name="T28" fmla="*/ 10 w 14"/>
                <a:gd name="T29" fmla="*/ 32 h 69"/>
                <a:gd name="T30" fmla="*/ 10 w 14"/>
                <a:gd name="T31" fmla="*/ 20 h 69"/>
                <a:gd name="T32" fmla="*/ 12 w 14"/>
                <a:gd name="T33" fmla="*/ 10 h 69"/>
                <a:gd name="T34" fmla="*/ 14 w 14"/>
                <a:gd name="T35" fmla="*/ 2 h 69"/>
                <a:gd name="T36" fmla="*/ 14 w 14"/>
                <a:gd name="T37" fmla="*/ 2 h 69"/>
                <a:gd name="T38" fmla="*/ 14 w 14"/>
                <a:gd name="T39" fmla="*/ 0 h 69"/>
                <a:gd name="T40" fmla="*/ 14 w 14"/>
                <a:gd name="T41" fmla="*/ 0 h 69"/>
                <a:gd name="T42" fmla="*/ 14 w 14"/>
                <a:gd name="T43" fmla="*/ 0 h 69"/>
                <a:gd name="T44" fmla="*/ 13 w 14"/>
                <a:gd name="T45" fmla="*/ 0 h 69"/>
                <a:gd name="T46" fmla="*/ 11 w 14"/>
                <a:gd name="T47" fmla="*/ 0 h 69"/>
                <a:gd name="T48" fmla="*/ 8 w 14"/>
                <a:gd name="T49" fmla="*/ 0 h 69"/>
                <a:gd name="T50" fmla="*/ 5 w 14"/>
                <a:gd name="T51"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2"/>
                  </a:moveTo>
                  <a:lnTo>
                    <a:pt x="5" y="3"/>
                  </a:lnTo>
                  <a:lnTo>
                    <a:pt x="4" y="7"/>
                  </a:lnTo>
                  <a:lnTo>
                    <a:pt x="3" y="13"/>
                  </a:lnTo>
                  <a:lnTo>
                    <a:pt x="1" y="21"/>
                  </a:lnTo>
                  <a:lnTo>
                    <a:pt x="0" y="31"/>
                  </a:lnTo>
                  <a:lnTo>
                    <a:pt x="0" y="42"/>
                  </a:lnTo>
                  <a:lnTo>
                    <a:pt x="1" y="55"/>
                  </a:lnTo>
                  <a:lnTo>
                    <a:pt x="4" y="69"/>
                  </a:lnTo>
                  <a:lnTo>
                    <a:pt x="14" y="68"/>
                  </a:lnTo>
                  <a:lnTo>
                    <a:pt x="13" y="67"/>
                  </a:lnTo>
                  <a:lnTo>
                    <a:pt x="13" y="61"/>
                  </a:lnTo>
                  <a:lnTo>
                    <a:pt x="12" y="53"/>
                  </a:lnTo>
                  <a:lnTo>
                    <a:pt x="11" y="42"/>
                  </a:lnTo>
                  <a:lnTo>
                    <a:pt x="10" y="32"/>
                  </a:lnTo>
                  <a:lnTo>
                    <a:pt x="10" y="20"/>
                  </a:lnTo>
                  <a:lnTo>
                    <a:pt x="12" y="10"/>
                  </a:lnTo>
                  <a:lnTo>
                    <a:pt x="14" y="2"/>
                  </a:lnTo>
                  <a:lnTo>
                    <a:pt x="14" y="2"/>
                  </a:lnTo>
                  <a:lnTo>
                    <a:pt x="14" y="0"/>
                  </a:lnTo>
                  <a:lnTo>
                    <a:pt x="14" y="0"/>
                  </a:lnTo>
                  <a:lnTo>
                    <a:pt x="14" y="0"/>
                  </a:lnTo>
                  <a:lnTo>
                    <a:pt x="13" y="0"/>
                  </a:lnTo>
                  <a:lnTo>
                    <a:pt x="11" y="0"/>
                  </a:lnTo>
                  <a:lnTo>
                    <a:pt x="8" y="0"/>
                  </a:lnTo>
                  <a:lnTo>
                    <a:pt x="5" y="2"/>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2" name="Freeform 228"/>
            <p:cNvSpPr>
              <a:spLocks/>
            </p:cNvSpPr>
            <p:nvPr>
              <p:custDataLst>
                <p:tags r:id="rId120"/>
              </p:custDataLst>
            </p:nvPr>
          </p:nvSpPr>
          <p:spPr bwMode="auto">
            <a:xfrm>
              <a:off x="1177" y="1383"/>
              <a:ext cx="12" cy="56"/>
            </a:xfrm>
            <a:custGeom>
              <a:avLst/>
              <a:gdLst>
                <a:gd name="T0" fmla="*/ 4 w 12"/>
                <a:gd name="T1" fmla="*/ 1 h 56"/>
                <a:gd name="T2" fmla="*/ 3 w 12"/>
                <a:gd name="T3" fmla="*/ 1 h 56"/>
                <a:gd name="T4" fmla="*/ 3 w 12"/>
                <a:gd name="T5" fmla="*/ 5 h 56"/>
                <a:gd name="T6" fmla="*/ 2 w 12"/>
                <a:gd name="T7" fmla="*/ 11 h 56"/>
                <a:gd name="T8" fmla="*/ 0 w 12"/>
                <a:gd name="T9" fmla="*/ 17 h 56"/>
                <a:gd name="T10" fmla="*/ 0 w 12"/>
                <a:gd name="T11" fmla="*/ 25 h 56"/>
                <a:gd name="T12" fmla="*/ 0 w 12"/>
                <a:gd name="T13" fmla="*/ 35 h 56"/>
                <a:gd name="T14" fmla="*/ 2 w 12"/>
                <a:gd name="T15" fmla="*/ 46 h 56"/>
                <a:gd name="T16" fmla="*/ 3 w 12"/>
                <a:gd name="T17" fmla="*/ 56 h 56"/>
                <a:gd name="T18" fmla="*/ 11 w 12"/>
                <a:gd name="T19" fmla="*/ 56 h 56"/>
                <a:gd name="T20" fmla="*/ 11 w 12"/>
                <a:gd name="T21" fmla="*/ 55 h 56"/>
                <a:gd name="T22" fmla="*/ 10 w 12"/>
                <a:gd name="T23" fmla="*/ 50 h 56"/>
                <a:gd name="T24" fmla="*/ 10 w 12"/>
                <a:gd name="T25" fmla="*/ 43 h 56"/>
                <a:gd name="T26" fmla="*/ 9 w 12"/>
                <a:gd name="T27" fmla="*/ 35 h 56"/>
                <a:gd name="T28" fmla="*/ 7 w 12"/>
                <a:gd name="T29" fmla="*/ 26 h 56"/>
                <a:gd name="T30" fmla="*/ 9 w 12"/>
                <a:gd name="T31" fmla="*/ 17 h 56"/>
                <a:gd name="T32" fmla="*/ 10 w 12"/>
                <a:gd name="T33" fmla="*/ 7 h 56"/>
                <a:gd name="T34" fmla="*/ 12 w 12"/>
                <a:gd name="T35" fmla="*/ 0 h 56"/>
                <a:gd name="T36" fmla="*/ 12 w 12"/>
                <a:gd name="T37" fmla="*/ 0 h 56"/>
                <a:gd name="T38" fmla="*/ 12 w 12"/>
                <a:gd name="T39" fmla="*/ 0 h 56"/>
                <a:gd name="T40" fmla="*/ 12 w 12"/>
                <a:gd name="T41" fmla="*/ 0 h 56"/>
                <a:gd name="T42" fmla="*/ 11 w 12"/>
                <a:gd name="T43" fmla="*/ 0 h 56"/>
                <a:gd name="T44" fmla="*/ 10 w 12"/>
                <a:gd name="T45" fmla="*/ 0 h 56"/>
                <a:gd name="T46" fmla="*/ 9 w 12"/>
                <a:gd name="T47" fmla="*/ 0 h 56"/>
                <a:gd name="T48" fmla="*/ 6 w 12"/>
                <a:gd name="T49" fmla="*/ 0 h 56"/>
                <a:gd name="T50" fmla="*/ 4 w 12"/>
                <a:gd name="T51"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6">
                  <a:moveTo>
                    <a:pt x="4" y="1"/>
                  </a:moveTo>
                  <a:lnTo>
                    <a:pt x="3" y="1"/>
                  </a:lnTo>
                  <a:lnTo>
                    <a:pt x="3" y="5"/>
                  </a:lnTo>
                  <a:lnTo>
                    <a:pt x="2" y="11"/>
                  </a:lnTo>
                  <a:lnTo>
                    <a:pt x="0" y="17"/>
                  </a:lnTo>
                  <a:lnTo>
                    <a:pt x="0" y="25"/>
                  </a:lnTo>
                  <a:lnTo>
                    <a:pt x="0" y="35"/>
                  </a:lnTo>
                  <a:lnTo>
                    <a:pt x="2" y="46"/>
                  </a:lnTo>
                  <a:lnTo>
                    <a:pt x="3" y="56"/>
                  </a:lnTo>
                  <a:lnTo>
                    <a:pt x="11" y="56"/>
                  </a:lnTo>
                  <a:lnTo>
                    <a:pt x="11" y="55"/>
                  </a:lnTo>
                  <a:lnTo>
                    <a:pt x="10" y="50"/>
                  </a:lnTo>
                  <a:lnTo>
                    <a:pt x="10" y="43"/>
                  </a:lnTo>
                  <a:lnTo>
                    <a:pt x="9" y="35"/>
                  </a:lnTo>
                  <a:lnTo>
                    <a:pt x="7" y="26"/>
                  </a:lnTo>
                  <a:lnTo>
                    <a:pt x="9" y="17"/>
                  </a:lnTo>
                  <a:lnTo>
                    <a:pt x="10" y="7"/>
                  </a:lnTo>
                  <a:lnTo>
                    <a:pt x="12" y="0"/>
                  </a:lnTo>
                  <a:lnTo>
                    <a:pt x="12" y="0"/>
                  </a:lnTo>
                  <a:lnTo>
                    <a:pt x="12" y="0"/>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3" name="Freeform 229"/>
            <p:cNvSpPr>
              <a:spLocks/>
            </p:cNvSpPr>
            <p:nvPr>
              <p:custDataLst>
                <p:tags r:id="rId121"/>
              </p:custDataLst>
            </p:nvPr>
          </p:nvSpPr>
          <p:spPr bwMode="auto">
            <a:xfrm>
              <a:off x="1177" y="1388"/>
              <a:ext cx="10" cy="45"/>
            </a:xfrm>
            <a:custGeom>
              <a:avLst/>
              <a:gdLst>
                <a:gd name="T0" fmla="*/ 4 w 10"/>
                <a:gd name="T1" fmla="*/ 1 h 45"/>
                <a:gd name="T2" fmla="*/ 3 w 10"/>
                <a:gd name="T3" fmla="*/ 2 h 45"/>
                <a:gd name="T4" fmla="*/ 3 w 10"/>
                <a:gd name="T5" fmla="*/ 5 h 45"/>
                <a:gd name="T6" fmla="*/ 2 w 10"/>
                <a:gd name="T7" fmla="*/ 8 h 45"/>
                <a:gd name="T8" fmla="*/ 2 w 10"/>
                <a:gd name="T9" fmla="*/ 14 h 45"/>
                <a:gd name="T10" fmla="*/ 0 w 10"/>
                <a:gd name="T11" fmla="*/ 21 h 45"/>
                <a:gd name="T12" fmla="*/ 0 w 10"/>
                <a:gd name="T13" fmla="*/ 28 h 45"/>
                <a:gd name="T14" fmla="*/ 2 w 10"/>
                <a:gd name="T15" fmla="*/ 36 h 45"/>
                <a:gd name="T16" fmla="*/ 3 w 10"/>
                <a:gd name="T17" fmla="*/ 45 h 45"/>
                <a:gd name="T18" fmla="*/ 10 w 10"/>
                <a:gd name="T19" fmla="*/ 45 h 45"/>
                <a:gd name="T20" fmla="*/ 10 w 10"/>
                <a:gd name="T21" fmla="*/ 43 h 45"/>
                <a:gd name="T22" fmla="*/ 9 w 10"/>
                <a:gd name="T23" fmla="*/ 40 h 45"/>
                <a:gd name="T24" fmla="*/ 7 w 10"/>
                <a:gd name="T25" fmla="*/ 35 h 45"/>
                <a:gd name="T26" fmla="*/ 7 w 10"/>
                <a:gd name="T27" fmla="*/ 28 h 45"/>
                <a:gd name="T28" fmla="*/ 6 w 10"/>
                <a:gd name="T29" fmla="*/ 21 h 45"/>
                <a:gd name="T30" fmla="*/ 7 w 10"/>
                <a:gd name="T31" fmla="*/ 14 h 45"/>
                <a:gd name="T32" fmla="*/ 7 w 10"/>
                <a:gd name="T33" fmla="*/ 7 h 45"/>
                <a:gd name="T34" fmla="*/ 10 w 10"/>
                <a:gd name="T35" fmla="*/ 1 h 45"/>
                <a:gd name="T36" fmla="*/ 10 w 10"/>
                <a:gd name="T37" fmla="*/ 1 h 45"/>
                <a:gd name="T38" fmla="*/ 10 w 10"/>
                <a:gd name="T39" fmla="*/ 1 h 45"/>
                <a:gd name="T40" fmla="*/ 10 w 10"/>
                <a:gd name="T41" fmla="*/ 0 h 45"/>
                <a:gd name="T42" fmla="*/ 10 w 10"/>
                <a:gd name="T43" fmla="*/ 0 h 45"/>
                <a:gd name="T44" fmla="*/ 9 w 10"/>
                <a:gd name="T45" fmla="*/ 0 h 45"/>
                <a:gd name="T46" fmla="*/ 7 w 10"/>
                <a:gd name="T47" fmla="*/ 0 h 45"/>
                <a:gd name="T48" fmla="*/ 6 w 10"/>
                <a:gd name="T49" fmla="*/ 1 h 45"/>
                <a:gd name="T50" fmla="*/ 4 w 10"/>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5">
                  <a:moveTo>
                    <a:pt x="4" y="1"/>
                  </a:moveTo>
                  <a:lnTo>
                    <a:pt x="3" y="2"/>
                  </a:lnTo>
                  <a:lnTo>
                    <a:pt x="3" y="5"/>
                  </a:lnTo>
                  <a:lnTo>
                    <a:pt x="2" y="8"/>
                  </a:lnTo>
                  <a:lnTo>
                    <a:pt x="2" y="14"/>
                  </a:lnTo>
                  <a:lnTo>
                    <a:pt x="0" y="21"/>
                  </a:lnTo>
                  <a:lnTo>
                    <a:pt x="0" y="28"/>
                  </a:lnTo>
                  <a:lnTo>
                    <a:pt x="2" y="36"/>
                  </a:lnTo>
                  <a:lnTo>
                    <a:pt x="3" y="45"/>
                  </a:lnTo>
                  <a:lnTo>
                    <a:pt x="10" y="45"/>
                  </a:lnTo>
                  <a:lnTo>
                    <a:pt x="10" y="43"/>
                  </a:lnTo>
                  <a:lnTo>
                    <a:pt x="9" y="40"/>
                  </a:lnTo>
                  <a:lnTo>
                    <a:pt x="7" y="35"/>
                  </a:lnTo>
                  <a:lnTo>
                    <a:pt x="7" y="28"/>
                  </a:lnTo>
                  <a:lnTo>
                    <a:pt x="6" y="21"/>
                  </a:lnTo>
                  <a:lnTo>
                    <a:pt x="7" y="14"/>
                  </a:lnTo>
                  <a:lnTo>
                    <a:pt x="7" y="7"/>
                  </a:lnTo>
                  <a:lnTo>
                    <a:pt x="10" y="1"/>
                  </a:lnTo>
                  <a:lnTo>
                    <a:pt x="10" y="1"/>
                  </a:lnTo>
                  <a:lnTo>
                    <a:pt x="10" y="1"/>
                  </a:lnTo>
                  <a:lnTo>
                    <a:pt x="10" y="0"/>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4" name="Freeform 230"/>
            <p:cNvSpPr>
              <a:spLocks/>
            </p:cNvSpPr>
            <p:nvPr>
              <p:custDataLst>
                <p:tags r:id="rId122"/>
              </p:custDataLst>
            </p:nvPr>
          </p:nvSpPr>
          <p:spPr bwMode="auto">
            <a:xfrm>
              <a:off x="1179" y="1394"/>
              <a:ext cx="7" cy="32"/>
            </a:xfrm>
            <a:custGeom>
              <a:avLst/>
              <a:gdLst>
                <a:gd name="T0" fmla="*/ 2 w 7"/>
                <a:gd name="T1" fmla="*/ 1 h 32"/>
                <a:gd name="T2" fmla="*/ 1 w 7"/>
                <a:gd name="T3" fmla="*/ 1 h 32"/>
                <a:gd name="T4" fmla="*/ 1 w 7"/>
                <a:gd name="T5" fmla="*/ 3 h 32"/>
                <a:gd name="T6" fmla="*/ 0 w 7"/>
                <a:gd name="T7" fmla="*/ 6 h 32"/>
                <a:gd name="T8" fmla="*/ 0 w 7"/>
                <a:gd name="T9" fmla="*/ 10 h 32"/>
                <a:gd name="T10" fmla="*/ 0 w 7"/>
                <a:gd name="T11" fmla="*/ 15 h 32"/>
                <a:gd name="T12" fmla="*/ 0 w 7"/>
                <a:gd name="T13" fmla="*/ 20 h 32"/>
                <a:gd name="T14" fmla="*/ 0 w 7"/>
                <a:gd name="T15" fmla="*/ 27 h 32"/>
                <a:gd name="T16" fmla="*/ 1 w 7"/>
                <a:gd name="T17" fmla="*/ 32 h 32"/>
                <a:gd name="T18" fmla="*/ 5 w 7"/>
                <a:gd name="T19" fmla="*/ 32 h 32"/>
                <a:gd name="T20" fmla="*/ 5 w 7"/>
                <a:gd name="T21" fmla="*/ 31 h 32"/>
                <a:gd name="T22" fmla="*/ 5 w 7"/>
                <a:gd name="T23" fmla="*/ 29 h 32"/>
                <a:gd name="T24" fmla="*/ 4 w 7"/>
                <a:gd name="T25" fmla="*/ 25 h 32"/>
                <a:gd name="T26" fmla="*/ 4 w 7"/>
                <a:gd name="T27" fmla="*/ 20 h 32"/>
                <a:gd name="T28" fmla="*/ 4 w 7"/>
                <a:gd name="T29" fmla="*/ 15 h 32"/>
                <a:gd name="T30" fmla="*/ 4 w 7"/>
                <a:gd name="T31" fmla="*/ 9 h 32"/>
                <a:gd name="T32" fmla="*/ 4 w 7"/>
                <a:gd name="T33" fmla="*/ 4 h 32"/>
                <a:gd name="T34" fmla="*/ 7 w 7"/>
                <a:gd name="T35" fmla="*/ 0 h 32"/>
                <a:gd name="T36" fmla="*/ 7 w 7"/>
                <a:gd name="T37" fmla="*/ 0 h 32"/>
                <a:gd name="T38" fmla="*/ 7 w 7"/>
                <a:gd name="T39" fmla="*/ 0 h 32"/>
                <a:gd name="T40" fmla="*/ 5 w 7"/>
                <a:gd name="T41" fmla="*/ 0 h 32"/>
                <a:gd name="T42" fmla="*/ 5 w 7"/>
                <a:gd name="T43" fmla="*/ 0 h 32"/>
                <a:gd name="T44" fmla="*/ 5 w 7"/>
                <a:gd name="T45" fmla="*/ 0 h 32"/>
                <a:gd name="T46" fmla="*/ 4 w 7"/>
                <a:gd name="T47" fmla="*/ 0 h 32"/>
                <a:gd name="T48" fmla="*/ 3 w 7"/>
                <a:gd name="T49" fmla="*/ 0 h 32"/>
                <a:gd name="T50" fmla="*/ 2 w 7"/>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2">
                  <a:moveTo>
                    <a:pt x="2" y="1"/>
                  </a:moveTo>
                  <a:lnTo>
                    <a:pt x="1" y="1"/>
                  </a:lnTo>
                  <a:lnTo>
                    <a:pt x="1" y="3"/>
                  </a:lnTo>
                  <a:lnTo>
                    <a:pt x="0" y="6"/>
                  </a:lnTo>
                  <a:lnTo>
                    <a:pt x="0" y="10"/>
                  </a:lnTo>
                  <a:lnTo>
                    <a:pt x="0" y="15"/>
                  </a:lnTo>
                  <a:lnTo>
                    <a:pt x="0" y="20"/>
                  </a:lnTo>
                  <a:lnTo>
                    <a:pt x="0" y="27"/>
                  </a:lnTo>
                  <a:lnTo>
                    <a:pt x="1" y="32"/>
                  </a:lnTo>
                  <a:lnTo>
                    <a:pt x="5" y="32"/>
                  </a:lnTo>
                  <a:lnTo>
                    <a:pt x="5" y="31"/>
                  </a:lnTo>
                  <a:lnTo>
                    <a:pt x="5" y="29"/>
                  </a:lnTo>
                  <a:lnTo>
                    <a:pt x="4" y="25"/>
                  </a:lnTo>
                  <a:lnTo>
                    <a:pt x="4" y="20"/>
                  </a:lnTo>
                  <a:lnTo>
                    <a:pt x="4" y="15"/>
                  </a:lnTo>
                  <a:lnTo>
                    <a:pt x="4" y="9"/>
                  </a:lnTo>
                  <a:lnTo>
                    <a:pt x="4" y="4"/>
                  </a:lnTo>
                  <a:lnTo>
                    <a:pt x="7" y="0"/>
                  </a:lnTo>
                  <a:lnTo>
                    <a:pt x="7" y="0"/>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5" name="Freeform 231"/>
            <p:cNvSpPr>
              <a:spLocks/>
            </p:cNvSpPr>
            <p:nvPr>
              <p:custDataLst>
                <p:tags r:id="rId123"/>
              </p:custDataLst>
            </p:nvPr>
          </p:nvSpPr>
          <p:spPr bwMode="auto">
            <a:xfrm>
              <a:off x="1274" y="1361"/>
              <a:ext cx="24" cy="90"/>
            </a:xfrm>
            <a:custGeom>
              <a:avLst/>
              <a:gdLst>
                <a:gd name="T0" fmla="*/ 24 w 24"/>
                <a:gd name="T1" fmla="*/ 1 h 90"/>
                <a:gd name="T2" fmla="*/ 22 w 24"/>
                <a:gd name="T3" fmla="*/ 1 h 90"/>
                <a:gd name="T4" fmla="*/ 21 w 24"/>
                <a:gd name="T5" fmla="*/ 3 h 90"/>
                <a:gd name="T6" fmla="*/ 19 w 24"/>
                <a:gd name="T7" fmla="*/ 8 h 90"/>
                <a:gd name="T8" fmla="*/ 17 w 24"/>
                <a:gd name="T9" fmla="*/ 16 h 90"/>
                <a:gd name="T10" fmla="*/ 15 w 24"/>
                <a:gd name="T11" fmla="*/ 28 h 90"/>
                <a:gd name="T12" fmla="*/ 14 w 24"/>
                <a:gd name="T13" fmla="*/ 43 h 90"/>
                <a:gd name="T14" fmla="*/ 15 w 24"/>
                <a:gd name="T15" fmla="*/ 64 h 90"/>
                <a:gd name="T16" fmla="*/ 18 w 24"/>
                <a:gd name="T17" fmla="*/ 90 h 90"/>
                <a:gd name="T18" fmla="*/ 5 w 24"/>
                <a:gd name="T19" fmla="*/ 90 h 90"/>
                <a:gd name="T20" fmla="*/ 4 w 24"/>
                <a:gd name="T21" fmla="*/ 88 h 90"/>
                <a:gd name="T22" fmla="*/ 3 w 24"/>
                <a:gd name="T23" fmla="*/ 81 h 90"/>
                <a:gd name="T24" fmla="*/ 1 w 24"/>
                <a:gd name="T25" fmla="*/ 69 h 90"/>
                <a:gd name="T26" fmla="*/ 0 w 24"/>
                <a:gd name="T27" fmla="*/ 56 h 90"/>
                <a:gd name="T28" fmla="*/ 0 w 24"/>
                <a:gd name="T29" fmla="*/ 41 h 90"/>
                <a:gd name="T30" fmla="*/ 1 w 24"/>
                <a:gd name="T31" fmla="*/ 27 h 90"/>
                <a:gd name="T32" fmla="*/ 4 w 24"/>
                <a:gd name="T33" fmla="*/ 13 h 90"/>
                <a:gd name="T34" fmla="*/ 7 w 24"/>
                <a:gd name="T35" fmla="*/ 0 h 90"/>
                <a:gd name="T36" fmla="*/ 24 w 24"/>
                <a:gd name="T3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0">
                  <a:moveTo>
                    <a:pt x="24" y="1"/>
                  </a:moveTo>
                  <a:lnTo>
                    <a:pt x="22" y="1"/>
                  </a:lnTo>
                  <a:lnTo>
                    <a:pt x="21" y="3"/>
                  </a:lnTo>
                  <a:lnTo>
                    <a:pt x="19" y="8"/>
                  </a:lnTo>
                  <a:lnTo>
                    <a:pt x="17" y="16"/>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6" name="Freeform 232"/>
            <p:cNvSpPr>
              <a:spLocks/>
            </p:cNvSpPr>
            <p:nvPr>
              <p:custDataLst>
                <p:tags r:id="rId124"/>
              </p:custDataLst>
            </p:nvPr>
          </p:nvSpPr>
          <p:spPr bwMode="auto">
            <a:xfrm>
              <a:off x="1275" y="1368"/>
              <a:ext cx="19" cy="76"/>
            </a:xfrm>
            <a:custGeom>
              <a:avLst/>
              <a:gdLst>
                <a:gd name="T0" fmla="*/ 19 w 19"/>
                <a:gd name="T1" fmla="*/ 0 h 76"/>
                <a:gd name="T2" fmla="*/ 19 w 19"/>
                <a:gd name="T3" fmla="*/ 0 h 76"/>
                <a:gd name="T4" fmla="*/ 18 w 19"/>
                <a:gd name="T5" fmla="*/ 2 h 76"/>
                <a:gd name="T6" fmla="*/ 17 w 19"/>
                <a:gd name="T7" fmla="*/ 7 h 76"/>
                <a:gd name="T8" fmla="*/ 14 w 19"/>
                <a:gd name="T9" fmla="*/ 13 h 76"/>
                <a:gd name="T10" fmla="*/ 13 w 19"/>
                <a:gd name="T11" fmla="*/ 22 h 76"/>
                <a:gd name="T12" fmla="*/ 12 w 19"/>
                <a:gd name="T13" fmla="*/ 36 h 76"/>
                <a:gd name="T14" fmla="*/ 13 w 19"/>
                <a:gd name="T15" fmla="*/ 54 h 76"/>
                <a:gd name="T16" fmla="*/ 14 w 19"/>
                <a:gd name="T17" fmla="*/ 76 h 76"/>
                <a:gd name="T18" fmla="*/ 4 w 19"/>
                <a:gd name="T19" fmla="*/ 76 h 76"/>
                <a:gd name="T20" fmla="*/ 4 w 19"/>
                <a:gd name="T21" fmla="*/ 74 h 76"/>
                <a:gd name="T22" fmla="*/ 3 w 19"/>
                <a:gd name="T23" fmla="*/ 68 h 76"/>
                <a:gd name="T24" fmla="*/ 2 w 19"/>
                <a:gd name="T25" fmla="*/ 58 h 76"/>
                <a:gd name="T26" fmla="*/ 0 w 19"/>
                <a:gd name="T27" fmla="*/ 47 h 76"/>
                <a:gd name="T28" fmla="*/ 0 w 19"/>
                <a:gd name="T29" fmla="*/ 35 h 76"/>
                <a:gd name="T30" fmla="*/ 0 w 19"/>
                <a:gd name="T31" fmla="*/ 22 h 76"/>
                <a:gd name="T32" fmla="*/ 3 w 19"/>
                <a:gd name="T33" fmla="*/ 9 h 76"/>
                <a:gd name="T34" fmla="*/ 6 w 19"/>
                <a:gd name="T35" fmla="*/ 0 h 76"/>
                <a:gd name="T36" fmla="*/ 19 w 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6">
                  <a:moveTo>
                    <a:pt x="19" y="0"/>
                  </a:moveTo>
                  <a:lnTo>
                    <a:pt x="19" y="0"/>
                  </a:lnTo>
                  <a:lnTo>
                    <a:pt x="18" y="2"/>
                  </a:lnTo>
                  <a:lnTo>
                    <a:pt x="17" y="7"/>
                  </a:lnTo>
                  <a:lnTo>
                    <a:pt x="14" y="13"/>
                  </a:lnTo>
                  <a:lnTo>
                    <a:pt x="13" y="22"/>
                  </a:lnTo>
                  <a:lnTo>
                    <a:pt x="12" y="36"/>
                  </a:lnTo>
                  <a:lnTo>
                    <a:pt x="13" y="54"/>
                  </a:lnTo>
                  <a:lnTo>
                    <a:pt x="14" y="76"/>
                  </a:lnTo>
                  <a:lnTo>
                    <a:pt x="4" y="76"/>
                  </a:lnTo>
                  <a:lnTo>
                    <a:pt x="4" y="74"/>
                  </a:lnTo>
                  <a:lnTo>
                    <a:pt x="3" y="68"/>
                  </a:lnTo>
                  <a:lnTo>
                    <a:pt x="2" y="58"/>
                  </a:lnTo>
                  <a:lnTo>
                    <a:pt x="0" y="47"/>
                  </a:lnTo>
                  <a:lnTo>
                    <a:pt x="0" y="35"/>
                  </a:lnTo>
                  <a:lnTo>
                    <a:pt x="0" y="22"/>
                  </a:lnTo>
                  <a:lnTo>
                    <a:pt x="3" y="9"/>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7" name="Freeform 233"/>
            <p:cNvSpPr>
              <a:spLocks/>
            </p:cNvSpPr>
            <p:nvPr>
              <p:custDataLst>
                <p:tags r:id="rId125"/>
              </p:custDataLst>
            </p:nvPr>
          </p:nvSpPr>
          <p:spPr bwMode="auto">
            <a:xfrm>
              <a:off x="1277" y="1374"/>
              <a:ext cx="15" cy="63"/>
            </a:xfrm>
            <a:custGeom>
              <a:avLst/>
              <a:gdLst>
                <a:gd name="T0" fmla="*/ 15 w 15"/>
                <a:gd name="T1" fmla="*/ 0 h 63"/>
                <a:gd name="T2" fmla="*/ 15 w 15"/>
                <a:gd name="T3" fmla="*/ 1 h 63"/>
                <a:gd name="T4" fmla="*/ 14 w 15"/>
                <a:gd name="T5" fmla="*/ 2 h 63"/>
                <a:gd name="T6" fmla="*/ 12 w 15"/>
                <a:gd name="T7" fmla="*/ 6 h 63"/>
                <a:gd name="T8" fmla="*/ 11 w 15"/>
                <a:gd name="T9" fmla="*/ 12 h 63"/>
                <a:gd name="T10" fmla="*/ 10 w 15"/>
                <a:gd name="T11" fmla="*/ 19 h 63"/>
                <a:gd name="T12" fmla="*/ 9 w 15"/>
                <a:gd name="T13" fmla="*/ 30 h 63"/>
                <a:gd name="T14" fmla="*/ 10 w 15"/>
                <a:gd name="T15" fmla="*/ 44 h 63"/>
                <a:gd name="T16" fmla="*/ 11 w 15"/>
                <a:gd name="T17" fmla="*/ 63 h 63"/>
                <a:gd name="T18" fmla="*/ 2 w 15"/>
                <a:gd name="T19" fmla="*/ 63 h 63"/>
                <a:gd name="T20" fmla="*/ 2 w 15"/>
                <a:gd name="T21" fmla="*/ 62 h 63"/>
                <a:gd name="T22" fmla="*/ 1 w 15"/>
                <a:gd name="T23" fmla="*/ 56 h 63"/>
                <a:gd name="T24" fmla="*/ 0 w 15"/>
                <a:gd name="T25" fmla="*/ 49 h 63"/>
                <a:gd name="T26" fmla="*/ 0 w 15"/>
                <a:gd name="T27" fmla="*/ 40 h 63"/>
                <a:gd name="T28" fmla="*/ 0 w 15"/>
                <a:gd name="T29" fmla="*/ 29 h 63"/>
                <a:gd name="T30" fmla="*/ 0 w 15"/>
                <a:gd name="T31" fmla="*/ 19 h 63"/>
                <a:gd name="T32" fmla="*/ 1 w 15"/>
                <a:gd name="T33" fmla="*/ 8 h 63"/>
                <a:gd name="T34" fmla="*/ 4 w 15"/>
                <a:gd name="T35" fmla="*/ 0 h 63"/>
                <a:gd name="T36" fmla="*/ 15 w 15"/>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8" name="Freeform 234"/>
            <p:cNvSpPr>
              <a:spLocks/>
            </p:cNvSpPr>
            <p:nvPr>
              <p:custDataLst>
                <p:tags r:id="rId126"/>
              </p:custDataLst>
            </p:nvPr>
          </p:nvSpPr>
          <p:spPr bwMode="auto">
            <a:xfrm>
              <a:off x="1277" y="1380"/>
              <a:ext cx="12" cy="50"/>
            </a:xfrm>
            <a:custGeom>
              <a:avLst/>
              <a:gdLst>
                <a:gd name="T0" fmla="*/ 12 w 12"/>
                <a:gd name="T1" fmla="*/ 1 h 50"/>
                <a:gd name="T2" fmla="*/ 12 w 12"/>
                <a:gd name="T3" fmla="*/ 1 h 50"/>
                <a:gd name="T4" fmla="*/ 11 w 12"/>
                <a:gd name="T5" fmla="*/ 2 h 50"/>
                <a:gd name="T6" fmla="*/ 10 w 12"/>
                <a:gd name="T7" fmla="*/ 4 h 50"/>
                <a:gd name="T8" fmla="*/ 9 w 12"/>
                <a:gd name="T9" fmla="*/ 9 h 50"/>
                <a:gd name="T10" fmla="*/ 9 w 12"/>
                <a:gd name="T11" fmla="*/ 15 h 50"/>
                <a:gd name="T12" fmla="*/ 8 w 12"/>
                <a:gd name="T13" fmla="*/ 24 h 50"/>
                <a:gd name="T14" fmla="*/ 8 w 12"/>
                <a:gd name="T15" fmla="*/ 36 h 50"/>
                <a:gd name="T16" fmla="*/ 9 w 12"/>
                <a:gd name="T17" fmla="*/ 50 h 50"/>
                <a:gd name="T18" fmla="*/ 2 w 12"/>
                <a:gd name="T19" fmla="*/ 50 h 50"/>
                <a:gd name="T20" fmla="*/ 2 w 12"/>
                <a:gd name="T21" fmla="*/ 49 h 50"/>
                <a:gd name="T22" fmla="*/ 2 w 12"/>
                <a:gd name="T23" fmla="*/ 45 h 50"/>
                <a:gd name="T24" fmla="*/ 1 w 12"/>
                <a:gd name="T25" fmla="*/ 38 h 50"/>
                <a:gd name="T26" fmla="*/ 1 w 12"/>
                <a:gd name="T27" fmla="*/ 31 h 50"/>
                <a:gd name="T28" fmla="*/ 0 w 12"/>
                <a:gd name="T29" fmla="*/ 23 h 50"/>
                <a:gd name="T30" fmla="*/ 1 w 12"/>
                <a:gd name="T31" fmla="*/ 15 h 50"/>
                <a:gd name="T32" fmla="*/ 2 w 12"/>
                <a:gd name="T33" fmla="*/ 7 h 50"/>
                <a:gd name="T34" fmla="*/ 4 w 12"/>
                <a:gd name="T35" fmla="*/ 0 h 50"/>
                <a:gd name="T36" fmla="*/ 12 w 12"/>
                <a:gd name="T3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0">
                  <a:moveTo>
                    <a:pt x="12" y="1"/>
                  </a:moveTo>
                  <a:lnTo>
                    <a:pt x="12" y="1"/>
                  </a:lnTo>
                  <a:lnTo>
                    <a:pt x="11" y="2"/>
                  </a:lnTo>
                  <a:lnTo>
                    <a:pt x="10" y="4"/>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79" name="Freeform 235"/>
            <p:cNvSpPr>
              <a:spLocks/>
            </p:cNvSpPr>
            <p:nvPr>
              <p:custDataLst>
                <p:tags r:id="rId127"/>
              </p:custDataLst>
            </p:nvPr>
          </p:nvSpPr>
          <p:spPr bwMode="auto">
            <a:xfrm>
              <a:off x="1278" y="1387"/>
              <a:ext cx="9" cy="36"/>
            </a:xfrm>
            <a:custGeom>
              <a:avLst/>
              <a:gdLst>
                <a:gd name="T0" fmla="*/ 9 w 9"/>
                <a:gd name="T1" fmla="*/ 0 h 36"/>
                <a:gd name="T2" fmla="*/ 9 w 9"/>
                <a:gd name="T3" fmla="*/ 0 h 36"/>
                <a:gd name="T4" fmla="*/ 8 w 9"/>
                <a:gd name="T5" fmla="*/ 1 h 36"/>
                <a:gd name="T6" fmla="*/ 8 w 9"/>
                <a:gd name="T7" fmla="*/ 3 h 36"/>
                <a:gd name="T8" fmla="*/ 7 w 9"/>
                <a:gd name="T9" fmla="*/ 6 h 36"/>
                <a:gd name="T10" fmla="*/ 6 w 9"/>
                <a:gd name="T11" fmla="*/ 10 h 36"/>
                <a:gd name="T12" fmla="*/ 6 w 9"/>
                <a:gd name="T13" fmla="*/ 17 h 36"/>
                <a:gd name="T14" fmla="*/ 6 w 9"/>
                <a:gd name="T15" fmla="*/ 25 h 36"/>
                <a:gd name="T16" fmla="*/ 7 w 9"/>
                <a:gd name="T17" fmla="*/ 36 h 36"/>
                <a:gd name="T18" fmla="*/ 2 w 9"/>
                <a:gd name="T19" fmla="*/ 36 h 36"/>
                <a:gd name="T20" fmla="*/ 1 w 9"/>
                <a:gd name="T21" fmla="*/ 36 h 36"/>
                <a:gd name="T22" fmla="*/ 1 w 9"/>
                <a:gd name="T23" fmla="*/ 32 h 36"/>
                <a:gd name="T24" fmla="*/ 1 w 9"/>
                <a:gd name="T25" fmla="*/ 28 h 36"/>
                <a:gd name="T26" fmla="*/ 0 w 9"/>
                <a:gd name="T27" fmla="*/ 22 h 36"/>
                <a:gd name="T28" fmla="*/ 0 w 9"/>
                <a:gd name="T29" fmla="*/ 16 h 36"/>
                <a:gd name="T30" fmla="*/ 0 w 9"/>
                <a:gd name="T31" fmla="*/ 10 h 36"/>
                <a:gd name="T32" fmla="*/ 1 w 9"/>
                <a:gd name="T33" fmla="*/ 4 h 36"/>
                <a:gd name="T34" fmla="*/ 3 w 9"/>
                <a:gd name="T35" fmla="*/ 0 h 36"/>
                <a:gd name="T36" fmla="*/ 9 w 9"/>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6">
                  <a:moveTo>
                    <a:pt x="9" y="0"/>
                  </a:moveTo>
                  <a:lnTo>
                    <a:pt x="9" y="0"/>
                  </a:lnTo>
                  <a:lnTo>
                    <a:pt x="8" y="1"/>
                  </a:lnTo>
                  <a:lnTo>
                    <a:pt x="8" y="3"/>
                  </a:lnTo>
                  <a:lnTo>
                    <a:pt x="7" y="6"/>
                  </a:lnTo>
                  <a:lnTo>
                    <a:pt x="6" y="10"/>
                  </a:lnTo>
                  <a:lnTo>
                    <a:pt x="6" y="17"/>
                  </a:lnTo>
                  <a:lnTo>
                    <a:pt x="6" y="25"/>
                  </a:lnTo>
                  <a:lnTo>
                    <a:pt x="7" y="36"/>
                  </a:lnTo>
                  <a:lnTo>
                    <a:pt x="2" y="36"/>
                  </a:lnTo>
                  <a:lnTo>
                    <a:pt x="1" y="36"/>
                  </a:lnTo>
                  <a:lnTo>
                    <a:pt x="1" y="32"/>
                  </a:lnTo>
                  <a:lnTo>
                    <a:pt x="1" y="28"/>
                  </a:lnTo>
                  <a:lnTo>
                    <a:pt x="0" y="22"/>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0" name="Rectangle 236"/>
            <p:cNvSpPr>
              <a:spLocks noChangeArrowheads="1"/>
            </p:cNvSpPr>
            <p:nvPr>
              <p:custDataLst>
                <p:tags r:id="rId128"/>
              </p:custDataLst>
            </p:nvPr>
          </p:nvSpPr>
          <p:spPr bwMode="auto">
            <a:xfrm>
              <a:off x="1155" y="1377"/>
              <a:ext cx="4" cy="11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381" name="Freeform 237"/>
            <p:cNvSpPr>
              <a:spLocks/>
            </p:cNvSpPr>
            <p:nvPr>
              <p:custDataLst>
                <p:tags r:id="rId129"/>
              </p:custDataLst>
            </p:nvPr>
          </p:nvSpPr>
          <p:spPr bwMode="auto">
            <a:xfrm>
              <a:off x="1197" y="1375"/>
              <a:ext cx="46" cy="55"/>
            </a:xfrm>
            <a:custGeom>
              <a:avLst/>
              <a:gdLst>
                <a:gd name="T0" fmla="*/ 4 w 46"/>
                <a:gd name="T1" fmla="*/ 6 h 55"/>
                <a:gd name="T2" fmla="*/ 4 w 46"/>
                <a:gd name="T3" fmla="*/ 7 h 55"/>
                <a:gd name="T4" fmla="*/ 3 w 46"/>
                <a:gd name="T5" fmla="*/ 9 h 55"/>
                <a:gd name="T6" fmla="*/ 1 w 46"/>
                <a:gd name="T7" fmla="*/ 14 h 55"/>
                <a:gd name="T8" fmla="*/ 0 w 46"/>
                <a:gd name="T9" fmla="*/ 20 h 55"/>
                <a:gd name="T10" fmla="*/ 0 w 46"/>
                <a:gd name="T11" fmla="*/ 28 h 55"/>
                <a:gd name="T12" fmla="*/ 0 w 46"/>
                <a:gd name="T13" fmla="*/ 36 h 55"/>
                <a:gd name="T14" fmla="*/ 0 w 46"/>
                <a:gd name="T15" fmla="*/ 46 h 55"/>
                <a:gd name="T16" fmla="*/ 3 w 46"/>
                <a:gd name="T17" fmla="*/ 55 h 55"/>
                <a:gd name="T18" fmla="*/ 3 w 46"/>
                <a:gd name="T19" fmla="*/ 54 h 55"/>
                <a:gd name="T20" fmla="*/ 3 w 46"/>
                <a:gd name="T21" fmla="*/ 53 h 55"/>
                <a:gd name="T22" fmla="*/ 3 w 46"/>
                <a:gd name="T23" fmla="*/ 51 h 55"/>
                <a:gd name="T24" fmla="*/ 3 w 46"/>
                <a:gd name="T25" fmla="*/ 49 h 55"/>
                <a:gd name="T26" fmla="*/ 3 w 46"/>
                <a:gd name="T27" fmla="*/ 46 h 55"/>
                <a:gd name="T28" fmla="*/ 4 w 46"/>
                <a:gd name="T29" fmla="*/ 42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6 h 55"/>
                <a:gd name="T46" fmla="*/ 21 w 46"/>
                <a:gd name="T47" fmla="*/ 14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9 h 55"/>
                <a:gd name="T60" fmla="*/ 36 w 46"/>
                <a:gd name="T61" fmla="*/ 7 h 55"/>
                <a:gd name="T62" fmla="*/ 41 w 46"/>
                <a:gd name="T63" fmla="*/ 5 h 55"/>
                <a:gd name="T64" fmla="*/ 46 w 46"/>
                <a:gd name="T65" fmla="*/ 2 h 55"/>
                <a:gd name="T66" fmla="*/ 46 w 46"/>
                <a:gd name="T67" fmla="*/ 2 h 55"/>
                <a:gd name="T68" fmla="*/ 45 w 46"/>
                <a:gd name="T69" fmla="*/ 2 h 55"/>
                <a:gd name="T70" fmla="*/ 43 w 46"/>
                <a:gd name="T71" fmla="*/ 2 h 55"/>
                <a:gd name="T72" fmla="*/ 42 w 46"/>
                <a:gd name="T73" fmla="*/ 1 h 55"/>
                <a:gd name="T74" fmla="*/ 40 w 46"/>
                <a:gd name="T75" fmla="*/ 1 h 55"/>
                <a:gd name="T76" fmla="*/ 38 w 46"/>
                <a:gd name="T77" fmla="*/ 1 h 55"/>
                <a:gd name="T78" fmla="*/ 35 w 46"/>
                <a:gd name="T79" fmla="*/ 1 h 55"/>
                <a:gd name="T80" fmla="*/ 32 w 46"/>
                <a:gd name="T81" fmla="*/ 0 h 55"/>
                <a:gd name="T82" fmla="*/ 28 w 46"/>
                <a:gd name="T83" fmla="*/ 0 h 55"/>
                <a:gd name="T84" fmla="*/ 26 w 46"/>
                <a:gd name="T85" fmla="*/ 0 h 55"/>
                <a:gd name="T86" fmla="*/ 22 w 46"/>
                <a:gd name="T87" fmla="*/ 1 h 55"/>
                <a:gd name="T88" fmla="*/ 19 w 46"/>
                <a:gd name="T89" fmla="*/ 1 h 55"/>
                <a:gd name="T90" fmla="*/ 14 w 46"/>
                <a:gd name="T91" fmla="*/ 1 h 55"/>
                <a:gd name="T92" fmla="*/ 11 w 46"/>
                <a:gd name="T93" fmla="*/ 2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9"/>
                  </a:lnTo>
                  <a:lnTo>
                    <a:pt x="1" y="14"/>
                  </a:lnTo>
                  <a:lnTo>
                    <a:pt x="0" y="20"/>
                  </a:lnTo>
                  <a:lnTo>
                    <a:pt x="0" y="28"/>
                  </a:lnTo>
                  <a:lnTo>
                    <a:pt x="0" y="36"/>
                  </a:lnTo>
                  <a:lnTo>
                    <a:pt x="0" y="46"/>
                  </a:lnTo>
                  <a:lnTo>
                    <a:pt x="3" y="55"/>
                  </a:lnTo>
                  <a:lnTo>
                    <a:pt x="3" y="54"/>
                  </a:lnTo>
                  <a:lnTo>
                    <a:pt x="3" y="53"/>
                  </a:lnTo>
                  <a:lnTo>
                    <a:pt x="3" y="51"/>
                  </a:lnTo>
                  <a:lnTo>
                    <a:pt x="3" y="49"/>
                  </a:lnTo>
                  <a:lnTo>
                    <a:pt x="3" y="46"/>
                  </a:lnTo>
                  <a:lnTo>
                    <a:pt x="4" y="42"/>
                  </a:lnTo>
                  <a:lnTo>
                    <a:pt x="4" y="39"/>
                  </a:lnTo>
                  <a:lnTo>
                    <a:pt x="5" y="35"/>
                  </a:lnTo>
                  <a:lnTo>
                    <a:pt x="6" y="32"/>
                  </a:lnTo>
                  <a:lnTo>
                    <a:pt x="7" y="28"/>
                  </a:lnTo>
                  <a:lnTo>
                    <a:pt x="8" y="25"/>
                  </a:lnTo>
                  <a:lnTo>
                    <a:pt x="11" y="21"/>
                  </a:lnTo>
                  <a:lnTo>
                    <a:pt x="14" y="19"/>
                  </a:lnTo>
                  <a:lnTo>
                    <a:pt x="17" y="16"/>
                  </a:lnTo>
                  <a:lnTo>
                    <a:pt x="21" y="14"/>
                  </a:lnTo>
                  <a:lnTo>
                    <a:pt x="26" y="14"/>
                  </a:lnTo>
                  <a:lnTo>
                    <a:pt x="26" y="13"/>
                  </a:lnTo>
                  <a:lnTo>
                    <a:pt x="26" y="13"/>
                  </a:lnTo>
                  <a:lnTo>
                    <a:pt x="28" y="12"/>
                  </a:lnTo>
                  <a:lnTo>
                    <a:pt x="29" y="11"/>
                  </a:lnTo>
                  <a:lnTo>
                    <a:pt x="33" y="9"/>
                  </a:lnTo>
                  <a:lnTo>
                    <a:pt x="36" y="7"/>
                  </a:lnTo>
                  <a:lnTo>
                    <a:pt x="41" y="5"/>
                  </a:lnTo>
                  <a:lnTo>
                    <a:pt x="46" y="2"/>
                  </a:lnTo>
                  <a:lnTo>
                    <a:pt x="46" y="2"/>
                  </a:lnTo>
                  <a:lnTo>
                    <a:pt x="45" y="2"/>
                  </a:lnTo>
                  <a:lnTo>
                    <a:pt x="43" y="2"/>
                  </a:lnTo>
                  <a:lnTo>
                    <a:pt x="42" y="1"/>
                  </a:lnTo>
                  <a:lnTo>
                    <a:pt x="40" y="1"/>
                  </a:lnTo>
                  <a:lnTo>
                    <a:pt x="38" y="1"/>
                  </a:lnTo>
                  <a:lnTo>
                    <a:pt x="35" y="1"/>
                  </a:lnTo>
                  <a:lnTo>
                    <a:pt x="32" y="0"/>
                  </a:lnTo>
                  <a:lnTo>
                    <a:pt x="28" y="0"/>
                  </a:lnTo>
                  <a:lnTo>
                    <a:pt x="26" y="0"/>
                  </a:lnTo>
                  <a:lnTo>
                    <a:pt x="22" y="1"/>
                  </a:lnTo>
                  <a:lnTo>
                    <a:pt x="19" y="1"/>
                  </a:lnTo>
                  <a:lnTo>
                    <a:pt x="14" y="1"/>
                  </a:lnTo>
                  <a:lnTo>
                    <a:pt x="11" y="2"/>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2" name="Freeform 238"/>
            <p:cNvSpPr>
              <a:spLocks/>
            </p:cNvSpPr>
            <p:nvPr>
              <p:custDataLst>
                <p:tags r:id="rId130"/>
              </p:custDataLst>
            </p:nvPr>
          </p:nvSpPr>
          <p:spPr bwMode="auto">
            <a:xfrm>
              <a:off x="1133" y="1416"/>
              <a:ext cx="37" cy="9"/>
            </a:xfrm>
            <a:custGeom>
              <a:avLst/>
              <a:gdLst>
                <a:gd name="T0" fmla="*/ 0 w 37"/>
                <a:gd name="T1" fmla="*/ 6 h 9"/>
                <a:gd name="T2" fmla="*/ 0 w 37"/>
                <a:gd name="T3" fmla="*/ 6 h 9"/>
                <a:gd name="T4" fmla="*/ 0 w 37"/>
                <a:gd name="T5" fmla="*/ 6 h 9"/>
                <a:gd name="T6" fmla="*/ 1 w 37"/>
                <a:gd name="T7" fmla="*/ 5 h 9"/>
                <a:gd name="T8" fmla="*/ 1 w 37"/>
                <a:gd name="T9" fmla="*/ 5 h 9"/>
                <a:gd name="T10" fmla="*/ 2 w 37"/>
                <a:gd name="T11" fmla="*/ 3 h 9"/>
                <a:gd name="T12" fmla="*/ 4 w 37"/>
                <a:gd name="T13" fmla="*/ 2 h 9"/>
                <a:gd name="T14" fmla="*/ 5 w 37"/>
                <a:gd name="T15" fmla="*/ 2 h 9"/>
                <a:gd name="T16" fmla="*/ 7 w 37"/>
                <a:gd name="T17" fmla="*/ 1 h 9"/>
                <a:gd name="T18" fmla="*/ 9 w 37"/>
                <a:gd name="T19" fmla="*/ 0 h 9"/>
                <a:gd name="T20" fmla="*/ 12 w 37"/>
                <a:gd name="T21" fmla="*/ 0 h 9"/>
                <a:gd name="T22" fmla="*/ 15 w 37"/>
                <a:gd name="T23" fmla="*/ 0 h 9"/>
                <a:gd name="T24" fmla="*/ 19 w 37"/>
                <a:gd name="T25" fmla="*/ 0 h 9"/>
                <a:gd name="T26" fmla="*/ 22 w 37"/>
                <a:gd name="T27" fmla="*/ 0 h 9"/>
                <a:gd name="T28" fmla="*/ 27 w 37"/>
                <a:gd name="T29" fmla="*/ 1 h 9"/>
                <a:gd name="T30" fmla="*/ 32 w 37"/>
                <a:gd name="T31" fmla="*/ 1 h 9"/>
                <a:gd name="T32" fmla="*/ 37 w 37"/>
                <a:gd name="T33" fmla="*/ 3 h 9"/>
                <a:gd name="T34" fmla="*/ 37 w 37"/>
                <a:gd name="T35" fmla="*/ 6 h 9"/>
                <a:gd name="T36" fmla="*/ 36 w 37"/>
                <a:gd name="T37" fmla="*/ 6 h 9"/>
                <a:gd name="T38" fmla="*/ 36 w 37"/>
                <a:gd name="T39" fmla="*/ 5 h 9"/>
                <a:gd name="T40" fmla="*/ 34 w 37"/>
                <a:gd name="T41" fmla="*/ 5 h 9"/>
                <a:gd name="T42" fmla="*/ 33 w 37"/>
                <a:gd name="T43" fmla="*/ 5 h 9"/>
                <a:gd name="T44" fmla="*/ 30 w 37"/>
                <a:gd name="T45" fmla="*/ 3 h 9"/>
                <a:gd name="T46" fmla="*/ 28 w 37"/>
                <a:gd name="T47" fmla="*/ 3 h 9"/>
                <a:gd name="T48" fmla="*/ 25 w 37"/>
                <a:gd name="T49" fmla="*/ 2 h 9"/>
                <a:gd name="T50" fmla="*/ 22 w 37"/>
                <a:gd name="T51" fmla="*/ 2 h 9"/>
                <a:gd name="T52" fmla="*/ 19 w 37"/>
                <a:gd name="T53" fmla="*/ 2 h 9"/>
                <a:gd name="T54" fmla="*/ 15 w 37"/>
                <a:gd name="T55" fmla="*/ 2 h 9"/>
                <a:gd name="T56" fmla="*/ 13 w 37"/>
                <a:gd name="T57" fmla="*/ 2 h 9"/>
                <a:gd name="T58" fmla="*/ 9 w 37"/>
                <a:gd name="T59" fmla="*/ 3 h 9"/>
                <a:gd name="T60" fmla="*/ 7 w 37"/>
                <a:gd name="T61" fmla="*/ 5 h 9"/>
                <a:gd name="T62" fmla="*/ 5 w 37"/>
                <a:gd name="T63" fmla="*/ 6 h 9"/>
                <a:gd name="T64" fmla="*/ 2 w 37"/>
                <a:gd name="T65" fmla="*/ 7 h 9"/>
                <a:gd name="T66" fmla="*/ 0 w 37"/>
                <a:gd name="T67" fmla="*/ 9 h 9"/>
                <a:gd name="T68" fmla="*/ 0 w 37"/>
                <a:gd name="T6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9">
                  <a:moveTo>
                    <a:pt x="0" y="6"/>
                  </a:moveTo>
                  <a:lnTo>
                    <a:pt x="0" y="6"/>
                  </a:lnTo>
                  <a:lnTo>
                    <a:pt x="0" y="6"/>
                  </a:lnTo>
                  <a:lnTo>
                    <a:pt x="1" y="5"/>
                  </a:lnTo>
                  <a:lnTo>
                    <a:pt x="1" y="5"/>
                  </a:lnTo>
                  <a:lnTo>
                    <a:pt x="2" y="3"/>
                  </a:lnTo>
                  <a:lnTo>
                    <a:pt x="4" y="2"/>
                  </a:lnTo>
                  <a:lnTo>
                    <a:pt x="5" y="2"/>
                  </a:lnTo>
                  <a:lnTo>
                    <a:pt x="7" y="1"/>
                  </a:lnTo>
                  <a:lnTo>
                    <a:pt x="9" y="0"/>
                  </a:lnTo>
                  <a:lnTo>
                    <a:pt x="12" y="0"/>
                  </a:lnTo>
                  <a:lnTo>
                    <a:pt x="15" y="0"/>
                  </a:lnTo>
                  <a:lnTo>
                    <a:pt x="19" y="0"/>
                  </a:lnTo>
                  <a:lnTo>
                    <a:pt x="22" y="0"/>
                  </a:lnTo>
                  <a:lnTo>
                    <a:pt x="27" y="1"/>
                  </a:lnTo>
                  <a:lnTo>
                    <a:pt x="32" y="1"/>
                  </a:lnTo>
                  <a:lnTo>
                    <a:pt x="37" y="3"/>
                  </a:lnTo>
                  <a:lnTo>
                    <a:pt x="37" y="6"/>
                  </a:lnTo>
                  <a:lnTo>
                    <a:pt x="36" y="6"/>
                  </a:lnTo>
                  <a:lnTo>
                    <a:pt x="36" y="5"/>
                  </a:lnTo>
                  <a:lnTo>
                    <a:pt x="34" y="5"/>
                  </a:lnTo>
                  <a:lnTo>
                    <a:pt x="33" y="5"/>
                  </a:lnTo>
                  <a:lnTo>
                    <a:pt x="30" y="3"/>
                  </a:lnTo>
                  <a:lnTo>
                    <a:pt x="28" y="3"/>
                  </a:lnTo>
                  <a:lnTo>
                    <a:pt x="25" y="2"/>
                  </a:lnTo>
                  <a:lnTo>
                    <a:pt x="22" y="2"/>
                  </a:lnTo>
                  <a:lnTo>
                    <a:pt x="19" y="2"/>
                  </a:lnTo>
                  <a:lnTo>
                    <a:pt x="15" y="2"/>
                  </a:lnTo>
                  <a:lnTo>
                    <a:pt x="13" y="2"/>
                  </a:lnTo>
                  <a:lnTo>
                    <a:pt x="9" y="3"/>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3" name="Freeform 239"/>
            <p:cNvSpPr>
              <a:spLocks/>
            </p:cNvSpPr>
            <p:nvPr>
              <p:custDataLst>
                <p:tags r:id="rId131"/>
              </p:custDataLst>
            </p:nvPr>
          </p:nvSpPr>
          <p:spPr bwMode="auto">
            <a:xfrm>
              <a:off x="1133" y="1391"/>
              <a:ext cx="37" cy="11"/>
            </a:xfrm>
            <a:custGeom>
              <a:avLst/>
              <a:gdLst>
                <a:gd name="T0" fmla="*/ 0 w 37"/>
                <a:gd name="T1" fmla="*/ 6 h 11"/>
                <a:gd name="T2" fmla="*/ 0 w 37"/>
                <a:gd name="T3" fmla="*/ 6 h 11"/>
                <a:gd name="T4" fmla="*/ 0 w 37"/>
                <a:gd name="T5" fmla="*/ 6 h 11"/>
                <a:gd name="T6" fmla="*/ 1 w 37"/>
                <a:gd name="T7" fmla="*/ 6 h 11"/>
                <a:gd name="T8" fmla="*/ 1 w 37"/>
                <a:gd name="T9" fmla="*/ 5 h 11"/>
                <a:gd name="T10" fmla="*/ 2 w 37"/>
                <a:gd name="T11" fmla="*/ 4 h 11"/>
                <a:gd name="T12" fmla="*/ 4 w 37"/>
                <a:gd name="T13" fmla="*/ 4 h 11"/>
                <a:gd name="T14" fmla="*/ 5 w 37"/>
                <a:gd name="T15" fmla="*/ 3 h 11"/>
                <a:gd name="T16" fmla="*/ 7 w 37"/>
                <a:gd name="T17" fmla="*/ 2 h 11"/>
                <a:gd name="T18" fmla="*/ 9 w 37"/>
                <a:gd name="T19" fmla="*/ 2 h 11"/>
                <a:gd name="T20" fmla="*/ 12 w 37"/>
                <a:gd name="T21" fmla="*/ 0 h 11"/>
                <a:gd name="T22" fmla="*/ 15 w 37"/>
                <a:gd name="T23" fmla="*/ 0 h 11"/>
                <a:gd name="T24" fmla="*/ 19 w 37"/>
                <a:gd name="T25" fmla="*/ 0 h 11"/>
                <a:gd name="T26" fmla="*/ 22 w 37"/>
                <a:gd name="T27" fmla="*/ 0 h 11"/>
                <a:gd name="T28" fmla="*/ 27 w 37"/>
                <a:gd name="T29" fmla="*/ 2 h 11"/>
                <a:gd name="T30" fmla="*/ 32 w 37"/>
                <a:gd name="T31" fmla="*/ 3 h 11"/>
                <a:gd name="T32" fmla="*/ 37 w 37"/>
                <a:gd name="T33" fmla="*/ 4 h 11"/>
                <a:gd name="T34" fmla="*/ 37 w 37"/>
                <a:gd name="T35" fmla="*/ 6 h 11"/>
                <a:gd name="T36" fmla="*/ 36 w 37"/>
                <a:gd name="T37" fmla="*/ 6 h 11"/>
                <a:gd name="T38" fmla="*/ 36 w 37"/>
                <a:gd name="T39" fmla="*/ 5 h 11"/>
                <a:gd name="T40" fmla="*/ 34 w 37"/>
                <a:gd name="T41" fmla="*/ 5 h 11"/>
                <a:gd name="T42" fmla="*/ 33 w 37"/>
                <a:gd name="T43" fmla="*/ 5 h 11"/>
                <a:gd name="T44" fmla="*/ 30 w 37"/>
                <a:gd name="T45" fmla="*/ 4 h 11"/>
                <a:gd name="T46" fmla="*/ 28 w 37"/>
                <a:gd name="T47" fmla="*/ 4 h 11"/>
                <a:gd name="T48" fmla="*/ 25 w 37"/>
                <a:gd name="T49" fmla="*/ 4 h 11"/>
                <a:gd name="T50" fmla="*/ 22 w 37"/>
                <a:gd name="T51" fmla="*/ 3 h 11"/>
                <a:gd name="T52" fmla="*/ 19 w 37"/>
                <a:gd name="T53" fmla="*/ 3 h 11"/>
                <a:gd name="T54" fmla="*/ 15 w 37"/>
                <a:gd name="T55" fmla="*/ 3 h 11"/>
                <a:gd name="T56" fmla="*/ 13 w 37"/>
                <a:gd name="T57" fmla="*/ 3 h 11"/>
                <a:gd name="T58" fmla="*/ 9 w 37"/>
                <a:gd name="T59" fmla="*/ 4 h 11"/>
                <a:gd name="T60" fmla="*/ 7 w 37"/>
                <a:gd name="T61" fmla="*/ 5 h 11"/>
                <a:gd name="T62" fmla="*/ 5 w 37"/>
                <a:gd name="T63" fmla="*/ 6 h 11"/>
                <a:gd name="T64" fmla="*/ 2 w 37"/>
                <a:gd name="T65" fmla="*/ 9 h 11"/>
                <a:gd name="T66" fmla="*/ 0 w 37"/>
                <a:gd name="T67" fmla="*/ 11 h 11"/>
                <a:gd name="T68" fmla="*/ 0 w 37"/>
                <a:gd name="T6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6"/>
                  </a:moveTo>
                  <a:lnTo>
                    <a:pt x="0" y="6"/>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5"/>
                  </a:lnTo>
                  <a:lnTo>
                    <a:pt x="34" y="5"/>
                  </a:lnTo>
                  <a:lnTo>
                    <a:pt x="33" y="5"/>
                  </a:lnTo>
                  <a:lnTo>
                    <a:pt x="30" y="4"/>
                  </a:lnTo>
                  <a:lnTo>
                    <a:pt x="28" y="4"/>
                  </a:lnTo>
                  <a:lnTo>
                    <a:pt x="25" y="4"/>
                  </a:lnTo>
                  <a:lnTo>
                    <a:pt x="22" y="3"/>
                  </a:lnTo>
                  <a:lnTo>
                    <a:pt x="19" y="3"/>
                  </a:lnTo>
                  <a:lnTo>
                    <a:pt x="15" y="3"/>
                  </a:lnTo>
                  <a:lnTo>
                    <a:pt x="13" y="3"/>
                  </a:lnTo>
                  <a:lnTo>
                    <a:pt x="9" y="4"/>
                  </a:lnTo>
                  <a:lnTo>
                    <a:pt x="7" y="5"/>
                  </a:lnTo>
                  <a:lnTo>
                    <a:pt x="5" y="6"/>
                  </a:lnTo>
                  <a:lnTo>
                    <a:pt x="2" y="9"/>
                  </a:lnTo>
                  <a:lnTo>
                    <a:pt x="0" y="11"/>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4" name="Freeform 240"/>
            <p:cNvSpPr>
              <a:spLocks/>
            </p:cNvSpPr>
            <p:nvPr>
              <p:custDataLst>
                <p:tags r:id="rId132"/>
              </p:custDataLst>
            </p:nvPr>
          </p:nvSpPr>
          <p:spPr bwMode="auto">
            <a:xfrm>
              <a:off x="1168" y="1380"/>
              <a:ext cx="61" cy="112"/>
            </a:xfrm>
            <a:custGeom>
              <a:avLst/>
              <a:gdLst>
                <a:gd name="T0" fmla="*/ 0 w 61"/>
                <a:gd name="T1" fmla="*/ 0 h 112"/>
                <a:gd name="T2" fmla="*/ 0 w 61"/>
                <a:gd name="T3" fmla="*/ 108 h 112"/>
                <a:gd name="T4" fmla="*/ 19 w 61"/>
                <a:gd name="T5" fmla="*/ 112 h 112"/>
                <a:gd name="T6" fmla="*/ 18 w 61"/>
                <a:gd name="T7" fmla="*/ 98 h 112"/>
                <a:gd name="T8" fmla="*/ 61 w 61"/>
                <a:gd name="T9" fmla="*/ 104 h 112"/>
                <a:gd name="T10" fmla="*/ 61 w 61"/>
                <a:gd name="T11" fmla="*/ 98 h 112"/>
                <a:gd name="T12" fmla="*/ 30 w 61"/>
                <a:gd name="T13" fmla="*/ 94 h 112"/>
                <a:gd name="T14" fmla="*/ 29 w 61"/>
                <a:gd name="T15" fmla="*/ 81 h 112"/>
                <a:gd name="T16" fmla="*/ 9 w 61"/>
                <a:gd name="T17" fmla="*/ 81 h 112"/>
                <a:gd name="T18" fmla="*/ 8 w 61"/>
                <a:gd name="T19" fmla="*/ 80 h 112"/>
                <a:gd name="T20" fmla="*/ 7 w 61"/>
                <a:gd name="T21" fmla="*/ 76 h 112"/>
                <a:gd name="T22" fmla="*/ 6 w 61"/>
                <a:gd name="T23" fmla="*/ 69 h 112"/>
                <a:gd name="T24" fmla="*/ 4 w 61"/>
                <a:gd name="T25" fmla="*/ 58 h 112"/>
                <a:gd name="T26" fmla="*/ 2 w 61"/>
                <a:gd name="T27" fmla="*/ 46 h 112"/>
                <a:gd name="T28" fmla="*/ 1 w 61"/>
                <a:gd name="T29" fmla="*/ 34 h 112"/>
                <a:gd name="T30" fmla="*/ 2 w 61"/>
                <a:gd name="T31" fmla="*/ 18 h 112"/>
                <a:gd name="T32" fmla="*/ 6 w 61"/>
                <a:gd name="T33" fmla="*/ 3 h 112"/>
                <a:gd name="T34" fmla="*/ 0 w 61"/>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2">
                  <a:moveTo>
                    <a:pt x="0" y="0"/>
                  </a:moveTo>
                  <a:lnTo>
                    <a:pt x="0" y="108"/>
                  </a:lnTo>
                  <a:lnTo>
                    <a:pt x="19" y="112"/>
                  </a:lnTo>
                  <a:lnTo>
                    <a:pt x="18" y="98"/>
                  </a:lnTo>
                  <a:lnTo>
                    <a:pt x="61" y="104"/>
                  </a:lnTo>
                  <a:lnTo>
                    <a:pt x="61" y="98"/>
                  </a:lnTo>
                  <a:lnTo>
                    <a:pt x="30" y="94"/>
                  </a:lnTo>
                  <a:lnTo>
                    <a:pt x="29" y="81"/>
                  </a:lnTo>
                  <a:lnTo>
                    <a:pt x="9" y="81"/>
                  </a:lnTo>
                  <a:lnTo>
                    <a:pt x="8" y="80"/>
                  </a:lnTo>
                  <a:lnTo>
                    <a:pt x="7" y="76"/>
                  </a:lnTo>
                  <a:lnTo>
                    <a:pt x="6" y="69"/>
                  </a:lnTo>
                  <a:lnTo>
                    <a:pt x="4" y="58"/>
                  </a:lnTo>
                  <a:lnTo>
                    <a:pt x="2" y="46"/>
                  </a:lnTo>
                  <a:lnTo>
                    <a:pt x="1" y="34"/>
                  </a:lnTo>
                  <a:lnTo>
                    <a:pt x="2" y="18"/>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5" name="Freeform 241"/>
            <p:cNvSpPr>
              <a:spLocks/>
            </p:cNvSpPr>
            <p:nvPr>
              <p:custDataLst>
                <p:tags r:id="rId133"/>
              </p:custDataLst>
            </p:nvPr>
          </p:nvSpPr>
          <p:spPr bwMode="auto">
            <a:xfrm>
              <a:off x="1198" y="1354"/>
              <a:ext cx="79" cy="15"/>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0 h 15"/>
                <a:gd name="T14" fmla="*/ 19 w 79"/>
                <a:gd name="T15" fmla="*/ 9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9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2 h 15"/>
                <a:gd name="T58" fmla="*/ 25 w 79"/>
                <a:gd name="T59" fmla="*/ 3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0"/>
                  </a:lnTo>
                  <a:lnTo>
                    <a:pt x="19" y="9"/>
                  </a:lnTo>
                  <a:lnTo>
                    <a:pt x="24" y="8"/>
                  </a:lnTo>
                  <a:lnTo>
                    <a:pt x="30" y="8"/>
                  </a:lnTo>
                  <a:lnTo>
                    <a:pt x="35" y="7"/>
                  </a:lnTo>
                  <a:lnTo>
                    <a:pt x="42" y="7"/>
                  </a:lnTo>
                  <a:lnTo>
                    <a:pt x="48" y="6"/>
                  </a:lnTo>
                  <a:lnTo>
                    <a:pt x="55" y="7"/>
                  </a:lnTo>
                  <a:lnTo>
                    <a:pt x="62" y="7"/>
                  </a:lnTo>
                  <a:lnTo>
                    <a:pt x="69" y="8"/>
                  </a:lnTo>
                  <a:lnTo>
                    <a:pt x="76" y="9"/>
                  </a:lnTo>
                  <a:lnTo>
                    <a:pt x="79" y="0"/>
                  </a:lnTo>
                  <a:lnTo>
                    <a:pt x="79" y="0"/>
                  </a:lnTo>
                  <a:lnTo>
                    <a:pt x="76" y="0"/>
                  </a:lnTo>
                  <a:lnTo>
                    <a:pt x="74" y="0"/>
                  </a:lnTo>
                  <a:lnTo>
                    <a:pt x="70" y="0"/>
                  </a:lnTo>
                  <a:lnTo>
                    <a:pt x="66" y="0"/>
                  </a:lnTo>
                  <a:lnTo>
                    <a:pt x="61" y="0"/>
                  </a:lnTo>
                  <a:lnTo>
                    <a:pt x="56" y="0"/>
                  </a:lnTo>
                  <a:lnTo>
                    <a:pt x="51" y="1"/>
                  </a:lnTo>
                  <a:lnTo>
                    <a:pt x="44" y="1"/>
                  </a:lnTo>
                  <a:lnTo>
                    <a:pt x="38" y="1"/>
                  </a:lnTo>
                  <a:lnTo>
                    <a:pt x="31" y="2"/>
                  </a:lnTo>
                  <a:lnTo>
                    <a:pt x="25" y="3"/>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6" name="Freeform 242"/>
            <p:cNvSpPr>
              <a:spLocks/>
            </p:cNvSpPr>
            <p:nvPr>
              <p:custDataLst>
                <p:tags r:id="rId134"/>
              </p:custDataLst>
            </p:nvPr>
          </p:nvSpPr>
          <p:spPr bwMode="auto">
            <a:xfrm>
              <a:off x="1153" y="1494"/>
              <a:ext cx="132" cy="45"/>
            </a:xfrm>
            <a:custGeom>
              <a:avLst/>
              <a:gdLst>
                <a:gd name="T0" fmla="*/ 55 w 132"/>
                <a:gd name="T1" fmla="*/ 43 h 45"/>
                <a:gd name="T2" fmla="*/ 56 w 132"/>
                <a:gd name="T3" fmla="*/ 43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6 h 45"/>
                <a:gd name="T20" fmla="*/ 73 w 132"/>
                <a:gd name="T21" fmla="*/ 34 h 45"/>
                <a:gd name="T22" fmla="*/ 76 w 132"/>
                <a:gd name="T23" fmla="*/ 33 h 45"/>
                <a:gd name="T24" fmla="*/ 78 w 132"/>
                <a:gd name="T25" fmla="*/ 32 h 45"/>
                <a:gd name="T26" fmla="*/ 80 w 132"/>
                <a:gd name="T27" fmla="*/ 29 h 45"/>
                <a:gd name="T28" fmla="*/ 82 w 132"/>
                <a:gd name="T29" fmla="*/ 28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29 h 45"/>
                <a:gd name="T56" fmla="*/ 85 w 132"/>
                <a:gd name="T57" fmla="*/ 31 h 45"/>
                <a:gd name="T58" fmla="*/ 83 w 132"/>
                <a:gd name="T59" fmla="*/ 32 h 45"/>
                <a:gd name="T60" fmla="*/ 80 w 132"/>
                <a:gd name="T61" fmla="*/ 33 h 45"/>
                <a:gd name="T62" fmla="*/ 78 w 132"/>
                <a:gd name="T63" fmla="*/ 35 h 45"/>
                <a:gd name="T64" fmla="*/ 76 w 132"/>
                <a:gd name="T65" fmla="*/ 36 h 45"/>
                <a:gd name="T66" fmla="*/ 72 w 132"/>
                <a:gd name="T67" fmla="*/ 38 h 45"/>
                <a:gd name="T68" fmla="*/ 70 w 132"/>
                <a:gd name="T69" fmla="*/ 40 h 45"/>
                <a:gd name="T70" fmla="*/ 65 w 132"/>
                <a:gd name="T71" fmla="*/ 41 h 45"/>
                <a:gd name="T72" fmla="*/ 62 w 132"/>
                <a:gd name="T73" fmla="*/ 43 h 45"/>
                <a:gd name="T74" fmla="*/ 57 w 132"/>
                <a:gd name="T75" fmla="*/ 45 h 45"/>
                <a:gd name="T76" fmla="*/ 55 w 132"/>
                <a:gd name="T7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3"/>
                  </a:moveTo>
                  <a:lnTo>
                    <a:pt x="56" y="43"/>
                  </a:lnTo>
                  <a:lnTo>
                    <a:pt x="56" y="42"/>
                  </a:lnTo>
                  <a:lnTo>
                    <a:pt x="57" y="42"/>
                  </a:lnTo>
                  <a:lnTo>
                    <a:pt x="59" y="41"/>
                  </a:lnTo>
                  <a:lnTo>
                    <a:pt x="61" y="41"/>
                  </a:lnTo>
                  <a:lnTo>
                    <a:pt x="63" y="40"/>
                  </a:lnTo>
                  <a:lnTo>
                    <a:pt x="65" y="39"/>
                  </a:lnTo>
                  <a:lnTo>
                    <a:pt x="68" y="38"/>
                  </a:lnTo>
                  <a:lnTo>
                    <a:pt x="71" y="36"/>
                  </a:lnTo>
                  <a:lnTo>
                    <a:pt x="73" y="34"/>
                  </a:lnTo>
                  <a:lnTo>
                    <a:pt x="76" y="33"/>
                  </a:lnTo>
                  <a:lnTo>
                    <a:pt x="78" y="32"/>
                  </a:lnTo>
                  <a:lnTo>
                    <a:pt x="80" y="29"/>
                  </a:lnTo>
                  <a:lnTo>
                    <a:pt x="82" y="28"/>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29"/>
                  </a:lnTo>
                  <a:lnTo>
                    <a:pt x="85" y="31"/>
                  </a:lnTo>
                  <a:lnTo>
                    <a:pt x="83" y="32"/>
                  </a:lnTo>
                  <a:lnTo>
                    <a:pt x="80" y="33"/>
                  </a:lnTo>
                  <a:lnTo>
                    <a:pt x="78" y="35"/>
                  </a:lnTo>
                  <a:lnTo>
                    <a:pt x="76" y="36"/>
                  </a:lnTo>
                  <a:lnTo>
                    <a:pt x="72" y="38"/>
                  </a:lnTo>
                  <a:lnTo>
                    <a:pt x="70" y="40"/>
                  </a:lnTo>
                  <a:lnTo>
                    <a:pt x="65" y="41"/>
                  </a:lnTo>
                  <a:lnTo>
                    <a:pt x="62" y="43"/>
                  </a:lnTo>
                  <a:lnTo>
                    <a:pt x="57" y="45"/>
                  </a:lnTo>
                  <a:lnTo>
                    <a:pt x="55"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7" name="Freeform 243"/>
            <p:cNvSpPr>
              <a:spLocks/>
            </p:cNvSpPr>
            <p:nvPr>
              <p:custDataLst>
                <p:tags r:id="rId135"/>
              </p:custDataLst>
            </p:nvPr>
          </p:nvSpPr>
          <p:spPr bwMode="auto">
            <a:xfrm>
              <a:off x="1125" y="1506"/>
              <a:ext cx="135" cy="4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8" name="Freeform 244"/>
            <p:cNvSpPr>
              <a:spLocks/>
            </p:cNvSpPr>
            <p:nvPr>
              <p:custDataLst>
                <p:tags r:id="rId136"/>
              </p:custDataLst>
            </p:nvPr>
          </p:nvSpPr>
          <p:spPr bwMode="auto">
            <a:xfrm>
              <a:off x="1148" y="1501"/>
              <a:ext cx="132" cy="35"/>
            </a:xfrm>
            <a:custGeom>
              <a:avLst/>
              <a:gdLst>
                <a:gd name="T0" fmla="*/ 0 w 132"/>
                <a:gd name="T1" fmla="*/ 0 h 35"/>
                <a:gd name="T2" fmla="*/ 130 w 132"/>
                <a:gd name="T3" fmla="*/ 35 h 35"/>
                <a:gd name="T4" fmla="*/ 132 w 132"/>
                <a:gd name="T5" fmla="*/ 35 h 35"/>
                <a:gd name="T6" fmla="*/ 4 w 132"/>
                <a:gd name="T7" fmla="*/ 0 h 35"/>
                <a:gd name="T8" fmla="*/ 0 w 132"/>
                <a:gd name="T9" fmla="*/ 0 h 35"/>
              </a:gdLst>
              <a:ahLst/>
              <a:cxnLst>
                <a:cxn ang="0">
                  <a:pos x="T0" y="T1"/>
                </a:cxn>
                <a:cxn ang="0">
                  <a:pos x="T2" y="T3"/>
                </a:cxn>
                <a:cxn ang="0">
                  <a:pos x="T4" y="T5"/>
                </a:cxn>
                <a:cxn ang="0">
                  <a:pos x="T6" y="T7"/>
                </a:cxn>
                <a:cxn ang="0">
                  <a:pos x="T8" y="T9"/>
                </a:cxn>
              </a:cxnLst>
              <a:rect l="0" t="0" r="r" b="b"/>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89" name="Freeform 245"/>
            <p:cNvSpPr>
              <a:spLocks/>
            </p:cNvSpPr>
            <p:nvPr>
              <p:custDataLst>
                <p:tags r:id="rId137"/>
              </p:custDataLst>
            </p:nvPr>
          </p:nvSpPr>
          <p:spPr bwMode="auto">
            <a:xfrm>
              <a:off x="1138" y="1502"/>
              <a:ext cx="133" cy="39"/>
            </a:xfrm>
            <a:custGeom>
              <a:avLst/>
              <a:gdLst>
                <a:gd name="T0" fmla="*/ 0 w 133"/>
                <a:gd name="T1" fmla="*/ 0 h 39"/>
                <a:gd name="T2" fmla="*/ 130 w 133"/>
                <a:gd name="T3" fmla="*/ 39 h 39"/>
                <a:gd name="T4" fmla="*/ 133 w 133"/>
                <a:gd name="T5" fmla="*/ 39 h 39"/>
                <a:gd name="T6" fmla="*/ 3 w 133"/>
                <a:gd name="T7" fmla="*/ 0 h 39"/>
                <a:gd name="T8" fmla="*/ 0 w 133"/>
                <a:gd name="T9" fmla="*/ 0 h 39"/>
              </a:gdLst>
              <a:ahLst/>
              <a:cxnLst>
                <a:cxn ang="0">
                  <a:pos x="T0" y="T1"/>
                </a:cxn>
                <a:cxn ang="0">
                  <a:pos x="T2" y="T3"/>
                </a:cxn>
                <a:cxn ang="0">
                  <a:pos x="T4" y="T5"/>
                </a:cxn>
                <a:cxn ang="0">
                  <a:pos x="T6" y="T7"/>
                </a:cxn>
                <a:cxn ang="0">
                  <a:pos x="T8" y="T9"/>
                </a:cxn>
              </a:cxnLst>
              <a:rect l="0" t="0" r="r" b="b"/>
              <a:pathLst>
                <a:path w="133" h="39">
                  <a:moveTo>
                    <a:pt x="0" y="0"/>
                  </a:moveTo>
                  <a:lnTo>
                    <a:pt x="130" y="39"/>
                  </a:lnTo>
                  <a:lnTo>
                    <a:pt x="133" y="39"/>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0" name="Freeform 246"/>
            <p:cNvSpPr>
              <a:spLocks/>
            </p:cNvSpPr>
            <p:nvPr>
              <p:custDataLst>
                <p:tags r:id="rId138"/>
              </p:custDataLst>
            </p:nvPr>
          </p:nvSpPr>
          <p:spPr bwMode="auto">
            <a:xfrm>
              <a:off x="1107" y="1040"/>
              <a:ext cx="249" cy="209"/>
            </a:xfrm>
            <a:custGeom>
              <a:avLst/>
              <a:gdLst>
                <a:gd name="T0" fmla="*/ 70 w 249"/>
                <a:gd name="T1" fmla="*/ 14 h 209"/>
                <a:gd name="T2" fmla="*/ 70 w 249"/>
                <a:gd name="T3" fmla="*/ 14 h 209"/>
                <a:gd name="T4" fmla="*/ 73 w 249"/>
                <a:gd name="T5" fmla="*/ 14 h 209"/>
                <a:gd name="T6" fmla="*/ 75 w 249"/>
                <a:gd name="T7" fmla="*/ 13 h 209"/>
                <a:gd name="T8" fmla="*/ 79 w 249"/>
                <a:gd name="T9" fmla="*/ 11 h 209"/>
                <a:gd name="T10" fmla="*/ 83 w 249"/>
                <a:gd name="T11" fmla="*/ 10 h 209"/>
                <a:gd name="T12" fmla="*/ 88 w 249"/>
                <a:gd name="T13" fmla="*/ 9 h 209"/>
                <a:gd name="T14" fmla="*/ 95 w 249"/>
                <a:gd name="T15" fmla="*/ 8 h 209"/>
                <a:gd name="T16" fmla="*/ 103 w 249"/>
                <a:gd name="T17" fmla="*/ 6 h 209"/>
                <a:gd name="T18" fmla="*/ 111 w 249"/>
                <a:gd name="T19" fmla="*/ 4 h 209"/>
                <a:gd name="T20" fmla="*/ 121 w 249"/>
                <a:gd name="T21" fmla="*/ 3 h 209"/>
                <a:gd name="T22" fmla="*/ 132 w 249"/>
                <a:gd name="T23" fmla="*/ 2 h 209"/>
                <a:gd name="T24" fmla="*/ 144 w 249"/>
                <a:gd name="T25" fmla="*/ 1 h 209"/>
                <a:gd name="T26" fmla="*/ 157 w 249"/>
                <a:gd name="T27" fmla="*/ 0 h 209"/>
                <a:gd name="T28" fmla="*/ 170 w 249"/>
                <a:gd name="T29" fmla="*/ 0 h 209"/>
                <a:gd name="T30" fmla="*/ 185 w 249"/>
                <a:gd name="T31" fmla="*/ 0 h 209"/>
                <a:gd name="T32" fmla="*/ 201 w 249"/>
                <a:gd name="T33" fmla="*/ 0 h 209"/>
                <a:gd name="T34" fmla="*/ 208 w 249"/>
                <a:gd name="T35" fmla="*/ 28 h 209"/>
                <a:gd name="T36" fmla="*/ 210 w 249"/>
                <a:gd name="T37" fmla="*/ 29 h 209"/>
                <a:gd name="T38" fmla="*/ 216 w 249"/>
                <a:gd name="T39" fmla="*/ 34 h 209"/>
                <a:gd name="T40" fmla="*/ 222 w 249"/>
                <a:gd name="T41" fmla="*/ 39 h 209"/>
                <a:gd name="T42" fmla="*/ 226 w 249"/>
                <a:gd name="T43" fmla="*/ 50 h 209"/>
                <a:gd name="T44" fmla="*/ 240 w 249"/>
                <a:gd name="T45" fmla="*/ 117 h 209"/>
                <a:gd name="T46" fmla="*/ 247 w 249"/>
                <a:gd name="T47" fmla="*/ 145 h 209"/>
                <a:gd name="T48" fmla="*/ 247 w 249"/>
                <a:gd name="T49" fmla="*/ 146 h 209"/>
                <a:gd name="T50" fmla="*/ 248 w 249"/>
                <a:gd name="T51" fmla="*/ 152 h 209"/>
                <a:gd name="T52" fmla="*/ 248 w 249"/>
                <a:gd name="T53" fmla="*/ 160 h 209"/>
                <a:gd name="T54" fmla="*/ 244 w 249"/>
                <a:gd name="T55" fmla="*/ 170 h 209"/>
                <a:gd name="T56" fmla="*/ 0 w 249"/>
                <a:gd name="T57" fmla="*/ 163 h 209"/>
                <a:gd name="T58" fmla="*/ 25 w 249"/>
                <a:gd name="T59" fmla="*/ 150 h 209"/>
                <a:gd name="T60" fmla="*/ 25 w 249"/>
                <a:gd name="T61" fmla="*/ 28 h 209"/>
                <a:gd name="T62" fmla="*/ 26 w 249"/>
                <a:gd name="T63" fmla="*/ 27 h 209"/>
                <a:gd name="T64" fmla="*/ 28 w 249"/>
                <a:gd name="T65" fmla="*/ 25 h 209"/>
                <a:gd name="T66" fmla="*/ 32 w 249"/>
                <a:gd name="T67" fmla="*/ 24 h 209"/>
                <a:gd name="T68" fmla="*/ 37 w 249"/>
                <a:gd name="T69" fmla="*/ 23 h 209"/>
                <a:gd name="T70" fmla="*/ 42 w 249"/>
                <a:gd name="T71" fmla="*/ 22 h 209"/>
                <a:gd name="T72" fmla="*/ 49 w 249"/>
                <a:gd name="T73" fmla="*/ 22 h 209"/>
                <a:gd name="T74" fmla="*/ 58 w 249"/>
                <a:gd name="T75" fmla="*/ 23 h 209"/>
                <a:gd name="T76" fmla="*/ 68 w 249"/>
                <a:gd name="T77" fmla="*/ 2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9">
                  <a:moveTo>
                    <a:pt x="68" y="27"/>
                  </a:moveTo>
                  <a:lnTo>
                    <a:pt x="70" y="14"/>
                  </a:lnTo>
                  <a:lnTo>
                    <a:pt x="70" y="14"/>
                  </a:lnTo>
                  <a:lnTo>
                    <a:pt x="70" y="14"/>
                  </a:lnTo>
                  <a:lnTo>
                    <a:pt x="72" y="14"/>
                  </a:lnTo>
                  <a:lnTo>
                    <a:pt x="73" y="14"/>
                  </a:lnTo>
                  <a:lnTo>
                    <a:pt x="74" y="13"/>
                  </a:lnTo>
                  <a:lnTo>
                    <a:pt x="75" y="13"/>
                  </a:lnTo>
                  <a:lnTo>
                    <a:pt x="76" y="13"/>
                  </a:lnTo>
                  <a:lnTo>
                    <a:pt x="79" y="11"/>
                  </a:lnTo>
                  <a:lnTo>
                    <a:pt x="81" y="11"/>
                  </a:lnTo>
                  <a:lnTo>
                    <a:pt x="83" y="10"/>
                  </a:lnTo>
                  <a:lnTo>
                    <a:pt x="86" y="10"/>
                  </a:lnTo>
                  <a:lnTo>
                    <a:pt x="88" y="9"/>
                  </a:lnTo>
                  <a:lnTo>
                    <a:pt x="91" y="8"/>
                  </a:lnTo>
                  <a:lnTo>
                    <a:pt x="95" y="8"/>
                  </a:lnTo>
                  <a:lnTo>
                    <a:pt x="98" y="7"/>
                  </a:lnTo>
                  <a:lnTo>
                    <a:pt x="103" y="6"/>
                  </a:lnTo>
                  <a:lnTo>
                    <a:pt x="107" y="6"/>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9"/>
                  </a:lnTo>
                  <a:lnTo>
                    <a:pt x="210" y="29"/>
                  </a:lnTo>
                  <a:lnTo>
                    <a:pt x="213" y="31"/>
                  </a:lnTo>
                  <a:lnTo>
                    <a:pt x="216" y="34"/>
                  </a:lnTo>
                  <a:lnTo>
                    <a:pt x="220" y="36"/>
                  </a:lnTo>
                  <a:lnTo>
                    <a:pt x="222" y="39"/>
                  </a:lnTo>
                  <a:lnTo>
                    <a:pt x="224" y="44"/>
                  </a:lnTo>
                  <a:lnTo>
                    <a:pt x="226" y="50"/>
                  </a:lnTo>
                  <a:lnTo>
                    <a:pt x="245" y="69"/>
                  </a:lnTo>
                  <a:lnTo>
                    <a:pt x="240" y="117"/>
                  </a:lnTo>
                  <a:lnTo>
                    <a:pt x="208" y="133"/>
                  </a:lnTo>
                  <a:lnTo>
                    <a:pt x="247" y="145"/>
                  </a:lnTo>
                  <a:lnTo>
                    <a:pt x="247" y="145"/>
                  </a:lnTo>
                  <a:lnTo>
                    <a:pt x="247" y="146"/>
                  </a:lnTo>
                  <a:lnTo>
                    <a:pt x="248" y="148"/>
                  </a:lnTo>
                  <a:lnTo>
                    <a:pt x="248" y="152"/>
                  </a:lnTo>
                  <a:lnTo>
                    <a:pt x="249" y="155"/>
                  </a:lnTo>
                  <a:lnTo>
                    <a:pt x="248" y="160"/>
                  </a:lnTo>
                  <a:lnTo>
                    <a:pt x="247" y="164"/>
                  </a:lnTo>
                  <a:lnTo>
                    <a:pt x="244" y="170"/>
                  </a:lnTo>
                  <a:lnTo>
                    <a:pt x="144" y="209"/>
                  </a:lnTo>
                  <a:lnTo>
                    <a:pt x="0" y="163"/>
                  </a:lnTo>
                  <a:lnTo>
                    <a:pt x="3" y="159"/>
                  </a:lnTo>
                  <a:lnTo>
                    <a:pt x="25" y="150"/>
                  </a:lnTo>
                  <a:lnTo>
                    <a:pt x="25" y="28"/>
                  </a:lnTo>
                  <a:lnTo>
                    <a:pt x="25" y="28"/>
                  </a:lnTo>
                  <a:lnTo>
                    <a:pt x="25" y="28"/>
                  </a:lnTo>
                  <a:lnTo>
                    <a:pt x="26" y="27"/>
                  </a:lnTo>
                  <a:lnTo>
                    <a:pt x="27" y="27"/>
                  </a:lnTo>
                  <a:lnTo>
                    <a:pt x="28" y="25"/>
                  </a:lnTo>
                  <a:lnTo>
                    <a:pt x="31" y="25"/>
                  </a:lnTo>
                  <a:lnTo>
                    <a:pt x="32" y="24"/>
                  </a:lnTo>
                  <a:lnTo>
                    <a:pt x="34" y="23"/>
                  </a:lnTo>
                  <a:lnTo>
                    <a:pt x="37" y="23"/>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1" name="Freeform 247"/>
            <p:cNvSpPr>
              <a:spLocks/>
            </p:cNvSpPr>
            <p:nvPr>
              <p:custDataLst>
                <p:tags r:id="rId139"/>
              </p:custDataLst>
            </p:nvPr>
          </p:nvSpPr>
          <p:spPr bwMode="auto">
            <a:xfrm>
              <a:off x="1194" y="1055"/>
              <a:ext cx="79" cy="91"/>
            </a:xfrm>
            <a:custGeom>
              <a:avLst/>
              <a:gdLst>
                <a:gd name="T0" fmla="*/ 78 w 79"/>
                <a:gd name="T1" fmla="*/ 3 h 91"/>
                <a:gd name="T2" fmla="*/ 78 w 79"/>
                <a:gd name="T3" fmla="*/ 3 h 91"/>
                <a:gd name="T4" fmla="*/ 77 w 79"/>
                <a:gd name="T5" fmla="*/ 3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1 h 91"/>
                <a:gd name="T22" fmla="*/ 38 w 79"/>
                <a:gd name="T23" fmla="*/ 1 h 91"/>
                <a:gd name="T24" fmla="*/ 31 w 79"/>
                <a:gd name="T25" fmla="*/ 2 h 91"/>
                <a:gd name="T26" fmla="*/ 25 w 79"/>
                <a:gd name="T27" fmla="*/ 3 h 91"/>
                <a:gd name="T28" fmla="*/ 18 w 79"/>
                <a:gd name="T29" fmla="*/ 6 h 91"/>
                <a:gd name="T30" fmla="*/ 11 w 79"/>
                <a:gd name="T31" fmla="*/ 8 h 91"/>
                <a:gd name="T32" fmla="*/ 4 w 79"/>
                <a:gd name="T33" fmla="*/ 12 h 91"/>
                <a:gd name="T34" fmla="*/ 4 w 79"/>
                <a:gd name="T35" fmla="*/ 13 h 91"/>
                <a:gd name="T36" fmla="*/ 3 w 79"/>
                <a:gd name="T37" fmla="*/ 17 h 91"/>
                <a:gd name="T38" fmla="*/ 1 w 79"/>
                <a:gd name="T39" fmla="*/ 26 h 91"/>
                <a:gd name="T40" fmla="*/ 0 w 79"/>
                <a:gd name="T41" fmla="*/ 35 h 91"/>
                <a:gd name="T42" fmla="*/ 0 w 79"/>
                <a:gd name="T43" fmla="*/ 47 h 91"/>
                <a:gd name="T44" fmla="*/ 0 w 79"/>
                <a:gd name="T45" fmla="*/ 61 h 91"/>
                <a:gd name="T46" fmla="*/ 2 w 79"/>
                <a:gd name="T47" fmla="*/ 75 h 91"/>
                <a:gd name="T48" fmla="*/ 6 w 79"/>
                <a:gd name="T49" fmla="*/ 89 h 91"/>
                <a:gd name="T50" fmla="*/ 7 w 79"/>
                <a:gd name="T51" fmla="*/ 89 h 91"/>
                <a:gd name="T52" fmla="*/ 8 w 79"/>
                <a:gd name="T53" fmla="*/ 89 h 91"/>
                <a:gd name="T54" fmla="*/ 9 w 79"/>
                <a:gd name="T55" fmla="*/ 89 h 91"/>
                <a:gd name="T56" fmla="*/ 11 w 79"/>
                <a:gd name="T57" fmla="*/ 89 h 91"/>
                <a:gd name="T58" fmla="*/ 15 w 79"/>
                <a:gd name="T59" fmla="*/ 88 h 91"/>
                <a:gd name="T60" fmla="*/ 18 w 79"/>
                <a:gd name="T61" fmla="*/ 88 h 91"/>
                <a:gd name="T62" fmla="*/ 22 w 79"/>
                <a:gd name="T63" fmla="*/ 88 h 91"/>
                <a:gd name="T64" fmla="*/ 27 w 79"/>
                <a:gd name="T65" fmla="*/ 88 h 91"/>
                <a:gd name="T66" fmla="*/ 32 w 79"/>
                <a:gd name="T67" fmla="*/ 88 h 91"/>
                <a:gd name="T68" fmla="*/ 38 w 79"/>
                <a:gd name="T69" fmla="*/ 88 h 91"/>
                <a:gd name="T70" fmla="*/ 44 w 79"/>
                <a:gd name="T71" fmla="*/ 88 h 91"/>
                <a:gd name="T72" fmla="*/ 50 w 79"/>
                <a:gd name="T73" fmla="*/ 88 h 91"/>
                <a:gd name="T74" fmla="*/ 57 w 79"/>
                <a:gd name="T75" fmla="*/ 89 h 91"/>
                <a:gd name="T76" fmla="*/ 64 w 79"/>
                <a:gd name="T77" fmla="*/ 89 h 91"/>
                <a:gd name="T78" fmla="*/ 71 w 79"/>
                <a:gd name="T79" fmla="*/ 90 h 91"/>
                <a:gd name="T80" fmla="*/ 79 w 79"/>
                <a:gd name="T81" fmla="*/ 91 h 91"/>
                <a:gd name="T82" fmla="*/ 79 w 79"/>
                <a:gd name="T83" fmla="*/ 89 h 91"/>
                <a:gd name="T84" fmla="*/ 78 w 79"/>
                <a:gd name="T85" fmla="*/ 82 h 91"/>
                <a:gd name="T86" fmla="*/ 77 w 79"/>
                <a:gd name="T87" fmla="*/ 70 h 91"/>
                <a:gd name="T88" fmla="*/ 76 w 79"/>
                <a:gd name="T89" fmla="*/ 57 h 91"/>
                <a:gd name="T90" fmla="*/ 76 w 79"/>
                <a:gd name="T91" fmla="*/ 43 h 91"/>
                <a:gd name="T92" fmla="*/ 76 w 79"/>
                <a:gd name="T93" fmla="*/ 29 h 91"/>
                <a:gd name="T94" fmla="*/ 77 w 79"/>
                <a:gd name="T95" fmla="*/ 15 h 91"/>
                <a:gd name="T96" fmla="*/ 78 w 79"/>
                <a:gd name="T97" fmla="*/ 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3"/>
                  </a:moveTo>
                  <a:lnTo>
                    <a:pt x="78" y="3"/>
                  </a:lnTo>
                  <a:lnTo>
                    <a:pt x="77" y="3"/>
                  </a:lnTo>
                  <a:lnTo>
                    <a:pt x="74" y="2"/>
                  </a:lnTo>
                  <a:lnTo>
                    <a:pt x="72" y="2"/>
                  </a:lnTo>
                  <a:lnTo>
                    <a:pt x="69" y="1"/>
                  </a:lnTo>
                  <a:lnTo>
                    <a:pt x="65" y="1"/>
                  </a:lnTo>
                  <a:lnTo>
                    <a:pt x="60" y="1"/>
                  </a:lnTo>
                  <a:lnTo>
                    <a:pt x="56" y="0"/>
                  </a:lnTo>
                  <a:lnTo>
                    <a:pt x="50" y="0"/>
                  </a:lnTo>
                  <a:lnTo>
                    <a:pt x="44" y="1"/>
                  </a:lnTo>
                  <a:lnTo>
                    <a:pt x="38" y="1"/>
                  </a:lnTo>
                  <a:lnTo>
                    <a:pt x="31" y="2"/>
                  </a:lnTo>
                  <a:lnTo>
                    <a:pt x="25" y="3"/>
                  </a:lnTo>
                  <a:lnTo>
                    <a:pt x="18" y="6"/>
                  </a:lnTo>
                  <a:lnTo>
                    <a:pt x="11" y="8"/>
                  </a:lnTo>
                  <a:lnTo>
                    <a:pt x="4" y="12"/>
                  </a:lnTo>
                  <a:lnTo>
                    <a:pt x="4" y="13"/>
                  </a:lnTo>
                  <a:lnTo>
                    <a:pt x="3" y="17"/>
                  </a:lnTo>
                  <a:lnTo>
                    <a:pt x="1" y="26"/>
                  </a:lnTo>
                  <a:lnTo>
                    <a:pt x="0" y="35"/>
                  </a:lnTo>
                  <a:lnTo>
                    <a:pt x="0" y="47"/>
                  </a:lnTo>
                  <a:lnTo>
                    <a:pt x="0" y="61"/>
                  </a:lnTo>
                  <a:lnTo>
                    <a:pt x="2" y="75"/>
                  </a:lnTo>
                  <a:lnTo>
                    <a:pt x="6" y="89"/>
                  </a:lnTo>
                  <a:lnTo>
                    <a:pt x="7" y="89"/>
                  </a:lnTo>
                  <a:lnTo>
                    <a:pt x="8" y="89"/>
                  </a:lnTo>
                  <a:lnTo>
                    <a:pt x="9" y="89"/>
                  </a:lnTo>
                  <a:lnTo>
                    <a:pt x="11" y="89"/>
                  </a:lnTo>
                  <a:lnTo>
                    <a:pt x="15" y="88"/>
                  </a:lnTo>
                  <a:lnTo>
                    <a:pt x="18" y="88"/>
                  </a:lnTo>
                  <a:lnTo>
                    <a:pt x="22" y="88"/>
                  </a:lnTo>
                  <a:lnTo>
                    <a:pt x="27" y="88"/>
                  </a:lnTo>
                  <a:lnTo>
                    <a:pt x="32" y="88"/>
                  </a:lnTo>
                  <a:lnTo>
                    <a:pt x="38" y="88"/>
                  </a:lnTo>
                  <a:lnTo>
                    <a:pt x="44" y="88"/>
                  </a:lnTo>
                  <a:lnTo>
                    <a:pt x="50" y="88"/>
                  </a:lnTo>
                  <a:lnTo>
                    <a:pt x="57" y="89"/>
                  </a:lnTo>
                  <a:lnTo>
                    <a:pt x="64" y="89"/>
                  </a:lnTo>
                  <a:lnTo>
                    <a:pt x="71" y="90"/>
                  </a:lnTo>
                  <a:lnTo>
                    <a:pt x="79" y="91"/>
                  </a:lnTo>
                  <a:lnTo>
                    <a:pt x="79" y="89"/>
                  </a:lnTo>
                  <a:lnTo>
                    <a:pt x="78" y="82"/>
                  </a:lnTo>
                  <a:lnTo>
                    <a:pt x="77" y="70"/>
                  </a:lnTo>
                  <a:lnTo>
                    <a:pt x="76" y="57"/>
                  </a:lnTo>
                  <a:lnTo>
                    <a:pt x="76" y="43"/>
                  </a:lnTo>
                  <a:lnTo>
                    <a:pt x="76" y="29"/>
                  </a:lnTo>
                  <a:lnTo>
                    <a:pt x="77" y="15"/>
                  </a:lnTo>
                  <a:lnTo>
                    <a:pt x="78" y="3"/>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2" name="Freeform 248"/>
            <p:cNvSpPr>
              <a:spLocks/>
            </p:cNvSpPr>
            <p:nvPr>
              <p:custDataLst>
                <p:tags r:id="rId140"/>
              </p:custDataLst>
            </p:nvPr>
          </p:nvSpPr>
          <p:spPr bwMode="auto">
            <a:xfrm>
              <a:off x="1202" y="1081"/>
              <a:ext cx="132" cy="90"/>
            </a:xfrm>
            <a:custGeom>
              <a:avLst/>
              <a:gdLst>
                <a:gd name="T0" fmla="*/ 1 w 132"/>
                <a:gd name="T1" fmla="*/ 67 h 90"/>
                <a:gd name="T2" fmla="*/ 0 w 132"/>
                <a:gd name="T3" fmla="*/ 78 h 90"/>
                <a:gd name="T4" fmla="*/ 86 w 132"/>
                <a:gd name="T5" fmla="*/ 90 h 90"/>
                <a:gd name="T6" fmla="*/ 86 w 132"/>
                <a:gd name="T7" fmla="*/ 90 h 90"/>
                <a:gd name="T8" fmla="*/ 89 w 132"/>
                <a:gd name="T9" fmla="*/ 88 h 90"/>
                <a:gd name="T10" fmla="*/ 91 w 132"/>
                <a:gd name="T11" fmla="*/ 87 h 90"/>
                <a:gd name="T12" fmla="*/ 94 w 132"/>
                <a:gd name="T13" fmla="*/ 85 h 90"/>
                <a:gd name="T14" fmla="*/ 98 w 132"/>
                <a:gd name="T15" fmla="*/ 83 h 90"/>
                <a:gd name="T16" fmla="*/ 103 w 132"/>
                <a:gd name="T17" fmla="*/ 79 h 90"/>
                <a:gd name="T18" fmla="*/ 107 w 132"/>
                <a:gd name="T19" fmla="*/ 74 h 90"/>
                <a:gd name="T20" fmla="*/ 112 w 132"/>
                <a:gd name="T21" fmla="*/ 71 h 90"/>
                <a:gd name="T22" fmla="*/ 117 w 132"/>
                <a:gd name="T23" fmla="*/ 65 h 90"/>
                <a:gd name="T24" fmla="*/ 121 w 132"/>
                <a:gd name="T25" fmla="*/ 59 h 90"/>
                <a:gd name="T26" fmla="*/ 125 w 132"/>
                <a:gd name="T27" fmla="*/ 53 h 90"/>
                <a:gd name="T28" fmla="*/ 128 w 132"/>
                <a:gd name="T29" fmla="*/ 46 h 90"/>
                <a:gd name="T30" fmla="*/ 131 w 132"/>
                <a:gd name="T31" fmla="*/ 39 h 90"/>
                <a:gd name="T32" fmla="*/ 132 w 132"/>
                <a:gd name="T33" fmla="*/ 31 h 90"/>
                <a:gd name="T34" fmla="*/ 132 w 132"/>
                <a:gd name="T35" fmla="*/ 22 h 90"/>
                <a:gd name="T36" fmla="*/ 129 w 132"/>
                <a:gd name="T37" fmla="*/ 12 h 90"/>
                <a:gd name="T38" fmla="*/ 129 w 132"/>
                <a:gd name="T39" fmla="*/ 12 h 90"/>
                <a:gd name="T40" fmla="*/ 128 w 132"/>
                <a:gd name="T41" fmla="*/ 10 h 90"/>
                <a:gd name="T42" fmla="*/ 127 w 132"/>
                <a:gd name="T43" fmla="*/ 9 h 90"/>
                <a:gd name="T44" fmla="*/ 126 w 132"/>
                <a:gd name="T45" fmla="*/ 7 h 90"/>
                <a:gd name="T46" fmla="*/ 124 w 132"/>
                <a:gd name="T47" fmla="*/ 3 h 90"/>
                <a:gd name="T48" fmla="*/ 120 w 132"/>
                <a:gd name="T49" fmla="*/ 2 h 90"/>
                <a:gd name="T50" fmla="*/ 117 w 132"/>
                <a:gd name="T51" fmla="*/ 0 h 90"/>
                <a:gd name="T52" fmla="*/ 113 w 132"/>
                <a:gd name="T53" fmla="*/ 0 h 90"/>
                <a:gd name="T54" fmla="*/ 113 w 132"/>
                <a:gd name="T55" fmla="*/ 1 h 90"/>
                <a:gd name="T56" fmla="*/ 114 w 132"/>
                <a:gd name="T57" fmla="*/ 4 h 90"/>
                <a:gd name="T58" fmla="*/ 117 w 132"/>
                <a:gd name="T59" fmla="*/ 11 h 90"/>
                <a:gd name="T60" fmla="*/ 118 w 132"/>
                <a:gd name="T61" fmla="*/ 18 h 90"/>
                <a:gd name="T62" fmla="*/ 118 w 132"/>
                <a:gd name="T63" fmla="*/ 29 h 90"/>
                <a:gd name="T64" fmla="*/ 117 w 132"/>
                <a:gd name="T65" fmla="*/ 39 h 90"/>
                <a:gd name="T66" fmla="*/ 114 w 132"/>
                <a:gd name="T67" fmla="*/ 51 h 90"/>
                <a:gd name="T68" fmla="*/ 108 w 132"/>
                <a:gd name="T69" fmla="*/ 63 h 90"/>
                <a:gd name="T70" fmla="*/ 108 w 132"/>
                <a:gd name="T71" fmla="*/ 63 h 90"/>
                <a:gd name="T72" fmla="*/ 108 w 132"/>
                <a:gd name="T73" fmla="*/ 64 h 90"/>
                <a:gd name="T74" fmla="*/ 107 w 132"/>
                <a:gd name="T75" fmla="*/ 64 h 90"/>
                <a:gd name="T76" fmla="*/ 106 w 132"/>
                <a:gd name="T77" fmla="*/ 65 h 90"/>
                <a:gd name="T78" fmla="*/ 105 w 132"/>
                <a:gd name="T79" fmla="*/ 66 h 90"/>
                <a:gd name="T80" fmla="*/ 103 w 132"/>
                <a:gd name="T81" fmla="*/ 67 h 90"/>
                <a:gd name="T82" fmla="*/ 100 w 132"/>
                <a:gd name="T83" fmla="*/ 69 h 90"/>
                <a:gd name="T84" fmla="*/ 98 w 132"/>
                <a:gd name="T85" fmla="*/ 70 h 90"/>
                <a:gd name="T86" fmla="*/ 96 w 132"/>
                <a:gd name="T87" fmla="*/ 70 h 90"/>
                <a:gd name="T88" fmla="*/ 92 w 132"/>
                <a:gd name="T89" fmla="*/ 71 h 90"/>
                <a:gd name="T90" fmla="*/ 90 w 132"/>
                <a:gd name="T91" fmla="*/ 72 h 90"/>
                <a:gd name="T92" fmla="*/ 85 w 132"/>
                <a:gd name="T93" fmla="*/ 72 h 90"/>
                <a:gd name="T94" fmla="*/ 82 w 132"/>
                <a:gd name="T95" fmla="*/ 72 h 90"/>
                <a:gd name="T96" fmla="*/ 78 w 132"/>
                <a:gd name="T97" fmla="*/ 72 h 90"/>
                <a:gd name="T98" fmla="*/ 73 w 132"/>
                <a:gd name="T99" fmla="*/ 72 h 90"/>
                <a:gd name="T100" fmla="*/ 69 w 132"/>
                <a:gd name="T101" fmla="*/ 71 h 90"/>
                <a:gd name="T102" fmla="*/ 69 w 132"/>
                <a:gd name="T103" fmla="*/ 83 h 90"/>
                <a:gd name="T104" fmla="*/ 3 w 132"/>
                <a:gd name="T105" fmla="*/ 76 h 90"/>
                <a:gd name="T106" fmla="*/ 1 w 132"/>
                <a:gd name="T107" fmla="*/ 6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7"/>
                  </a:moveTo>
                  <a:lnTo>
                    <a:pt x="0" y="78"/>
                  </a:lnTo>
                  <a:lnTo>
                    <a:pt x="86" y="90"/>
                  </a:lnTo>
                  <a:lnTo>
                    <a:pt x="86" y="90"/>
                  </a:lnTo>
                  <a:lnTo>
                    <a:pt x="89" y="88"/>
                  </a:lnTo>
                  <a:lnTo>
                    <a:pt x="91" y="87"/>
                  </a:lnTo>
                  <a:lnTo>
                    <a:pt x="94" y="85"/>
                  </a:lnTo>
                  <a:lnTo>
                    <a:pt x="98" y="83"/>
                  </a:lnTo>
                  <a:lnTo>
                    <a:pt x="103" y="79"/>
                  </a:lnTo>
                  <a:lnTo>
                    <a:pt x="107" y="74"/>
                  </a:lnTo>
                  <a:lnTo>
                    <a:pt x="112" y="71"/>
                  </a:lnTo>
                  <a:lnTo>
                    <a:pt x="117" y="65"/>
                  </a:lnTo>
                  <a:lnTo>
                    <a:pt x="121" y="59"/>
                  </a:lnTo>
                  <a:lnTo>
                    <a:pt x="125" y="53"/>
                  </a:lnTo>
                  <a:lnTo>
                    <a:pt x="128" y="46"/>
                  </a:lnTo>
                  <a:lnTo>
                    <a:pt x="131" y="39"/>
                  </a:lnTo>
                  <a:lnTo>
                    <a:pt x="132" y="31"/>
                  </a:lnTo>
                  <a:lnTo>
                    <a:pt x="132" y="22"/>
                  </a:lnTo>
                  <a:lnTo>
                    <a:pt x="129" y="12"/>
                  </a:lnTo>
                  <a:lnTo>
                    <a:pt x="129" y="12"/>
                  </a:lnTo>
                  <a:lnTo>
                    <a:pt x="128" y="10"/>
                  </a:lnTo>
                  <a:lnTo>
                    <a:pt x="127" y="9"/>
                  </a:lnTo>
                  <a:lnTo>
                    <a:pt x="126" y="7"/>
                  </a:lnTo>
                  <a:lnTo>
                    <a:pt x="124" y="3"/>
                  </a:lnTo>
                  <a:lnTo>
                    <a:pt x="120" y="2"/>
                  </a:lnTo>
                  <a:lnTo>
                    <a:pt x="117" y="0"/>
                  </a:lnTo>
                  <a:lnTo>
                    <a:pt x="113" y="0"/>
                  </a:lnTo>
                  <a:lnTo>
                    <a:pt x="113" y="1"/>
                  </a:lnTo>
                  <a:lnTo>
                    <a:pt x="114" y="4"/>
                  </a:lnTo>
                  <a:lnTo>
                    <a:pt x="117" y="11"/>
                  </a:lnTo>
                  <a:lnTo>
                    <a:pt x="118" y="18"/>
                  </a:lnTo>
                  <a:lnTo>
                    <a:pt x="118" y="29"/>
                  </a:lnTo>
                  <a:lnTo>
                    <a:pt x="117" y="39"/>
                  </a:lnTo>
                  <a:lnTo>
                    <a:pt x="114" y="51"/>
                  </a:lnTo>
                  <a:lnTo>
                    <a:pt x="108" y="63"/>
                  </a:lnTo>
                  <a:lnTo>
                    <a:pt x="108" y="63"/>
                  </a:lnTo>
                  <a:lnTo>
                    <a:pt x="108" y="64"/>
                  </a:lnTo>
                  <a:lnTo>
                    <a:pt x="107" y="64"/>
                  </a:lnTo>
                  <a:lnTo>
                    <a:pt x="106" y="65"/>
                  </a:lnTo>
                  <a:lnTo>
                    <a:pt x="105" y="66"/>
                  </a:lnTo>
                  <a:lnTo>
                    <a:pt x="103" y="67"/>
                  </a:lnTo>
                  <a:lnTo>
                    <a:pt x="100" y="69"/>
                  </a:lnTo>
                  <a:lnTo>
                    <a:pt x="98" y="70"/>
                  </a:lnTo>
                  <a:lnTo>
                    <a:pt x="96" y="70"/>
                  </a:lnTo>
                  <a:lnTo>
                    <a:pt x="92" y="71"/>
                  </a:lnTo>
                  <a:lnTo>
                    <a:pt x="90" y="72"/>
                  </a:lnTo>
                  <a:lnTo>
                    <a:pt x="85" y="72"/>
                  </a:lnTo>
                  <a:lnTo>
                    <a:pt x="82" y="72"/>
                  </a:lnTo>
                  <a:lnTo>
                    <a:pt x="78" y="72"/>
                  </a:lnTo>
                  <a:lnTo>
                    <a:pt x="73" y="72"/>
                  </a:lnTo>
                  <a:lnTo>
                    <a:pt x="69" y="71"/>
                  </a:lnTo>
                  <a:lnTo>
                    <a:pt x="69" y="83"/>
                  </a:lnTo>
                  <a:lnTo>
                    <a:pt x="3" y="76"/>
                  </a:lnTo>
                  <a:lnTo>
                    <a:pt x="1" y="6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3" name="Freeform 249"/>
            <p:cNvSpPr>
              <a:spLocks/>
            </p:cNvSpPr>
            <p:nvPr>
              <p:custDataLst>
                <p:tags r:id="rId141"/>
              </p:custDataLst>
            </p:nvPr>
          </p:nvSpPr>
          <p:spPr bwMode="auto">
            <a:xfrm>
              <a:off x="1186" y="1169"/>
              <a:ext cx="96" cy="31"/>
            </a:xfrm>
            <a:custGeom>
              <a:avLst/>
              <a:gdLst>
                <a:gd name="T0" fmla="*/ 96 w 96"/>
                <a:gd name="T1" fmla="*/ 11 h 31"/>
                <a:gd name="T2" fmla="*/ 1 w 96"/>
                <a:gd name="T3" fmla="*/ 0 h 31"/>
                <a:gd name="T4" fmla="*/ 0 w 96"/>
                <a:gd name="T5" fmla="*/ 11 h 31"/>
                <a:gd name="T6" fmla="*/ 93 w 96"/>
                <a:gd name="T7" fmla="*/ 31 h 31"/>
                <a:gd name="T8" fmla="*/ 96 w 96"/>
                <a:gd name="T9" fmla="*/ 11 h 31"/>
              </a:gdLst>
              <a:ahLst/>
              <a:cxnLst>
                <a:cxn ang="0">
                  <a:pos x="T0" y="T1"/>
                </a:cxn>
                <a:cxn ang="0">
                  <a:pos x="T2" y="T3"/>
                </a:cxn>
                <a:cxn ang="0">
                  <a:pos x="T4" y="T5"/>
                </a:cxn>
                <a:cxn ang="0">
                  <a:pos x="T6" y="T7"/>
                </a:cxn>
                <a:cxn ang="0">
                  <a:pos x="T8" y="T9"/>
                </a:cxn>
              </a:cxnLst>
              <a:rect l="0" t="0" r="r" b="b"/>
              <a:pathLst>
                <a:path w="96" h="31">
                  <a:moveTo>
                    <a:pt x="96" y="11"/>
                  </a:moveTo>
                  <a:lnTo>
                    <a:pt x="1" y="0"/>
                  </a:lnTo>
                  <a:lnTo>
                    <a:pt x="0" y="11"/>
                  </a:lnTo>
                  <a:lnTo>
                    <a:pt x="93" y="31"/>
                  </a:lnTo>
                  <a:lnTo>
                    <a:pt x="9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4" name="Freeform 250"/>
            <p:cNvSpPr>
              <a:spLocks/>
            </p:cNvSpPr>
            <p:nvPr>
              <p:custDataLst>
                <p:tags r:id="rId142"/>
              </p:custDataLst>
            </p:nvPr>
          </p:nvSpPr>
          <p:spPr bwMode="auto">
            <a:xfrm>
              <a:off x="1233" y="1179"/>
              <a:ext cx="42" cy="14"/>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5" name="Freeform 251"/>
            <p:cNvSpPr>
              <a:spLocks/>
            </p:cNvSpPr>
            <p:nvPr>
              <p:custDataLst>
                <p:tags r:id="rId143"/>
              </p:custDataLst>
            </p:nvPr>
          </p:nvSpPr>
          <p:spPr bwMode="auto">
            <a:xfrm>
              <a:off x="1191" y="1172"/>
              <a:ext cx="28" cy="10"/>
            </a:xfrm>
            <a:custGeom>
              <a:avLst/>
              <a:gdLst>
                <a:gd name="T0" fmla="*/ 28 w 28"/>
                <a:gd name="T1" fmla="*/ 4 h 10"/>
                <a:gd name="T2" fmla="*/ 0 w 28"/>
                <a:gd name="T3" fmla="*/ 0 h 10"/>
                <a:gd name="T4" fmla="*/ 0 w 28"/>
                <a:gd name="T5" fmla="*/ 6 h 10"/>
                <a:gd name="T6" fmla="*/ 27 w 28"/>
                <a:gd name="T7" fmla="*/ 10 h 10"/>
                <a:gd name="T8" fmla="*/ 28 w 28"/>
                <a:gd name="T9" fmla="*/ 4 h 10"/>
              </a:gdLst>
              <a:ahLst/>
              <a:cxnLst>
                <a:cxn ang="0">
                  <a:pos x="T0" y="T1"/>
                </a:cxn>
                <a:cxn ang="0">
                  <a:pos x="T2" y="T3"/>
                </a:cxn>
                <a:cxn ang="0">
                  <a:pos x="T4" y="T5"/>
                </a:cxn>
                <a:cxn ang="0">
                  <a:pos x="T6" y="T7"/>
                </a:cxn>
                <a:cxn ang="0">
                  <a:pos x="T8" y="T9"/>
                </a:cxn>
              </a:cxnLst>
              <a:rect l="0" t="0" r="r" b="b"/>
              <a:pathLst>
                <a:path w="28" h="10">
                  <a:moveTo>
                    <a:pt x="28" y="4"/>
                  </a:moveTo>
                  <a:lnTo>
                    <a:pt x="0" y="0"/>
                  </a:lnTo>
                  <a:lnTo>
                    <a:pt x="0" y="6"/>
                  </a:lnTo>
                  <a:lnTo>
                    <a:pt x="27" y="10"/>
                  </a:lnTo>
                  <a:lnTo>
                    <a:pt x="28" y="4"/>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6" name="Freeform 252"/>
            <p:cNvSpPr>
              <a:spLocks/>
            </p:cNvSpPr>
            <p:nvPr>
              <p:custDataLst>
                <p:tags r:id="rId144"/>
              </p:custDataLst>
            </p:nvPr>
          </p:nvSpPr>
          <p:spPr bwMode="auto">
            <a:xfrm>
              <a:off x="1123" y="1182"/>
              <a:ext cx="162" cy="54"/>
            </a:xfrm>
            <a:custGeom>
              <a:avLst/>
              <a:gdLst>
                <a:gd name="T0" fmla="*/ 0 w 162"/>
                <a:gd name="T1" fmla="*/ 17 h 54"/>
                <a:gd name="T2" fmla="*/ 0 w 162"/>
                <a:gd name="T3" fmla="*/ 17 h 54"/>
                <a:gd name="T4" fmla="*/ 1 w 162"/>
                <a:gd name="T5" fmla="*/ 17 h 54"/>
                <a:gd name="T6" fmla="*/ 2 w 162"/>
                <a:gd name="T7" fmla="*/ 17 h 54"/>
                <a:gd name="T8" fmla="*/ 4 w 162"/>
                <a:gd name="T9" fmla="*/ 15 h 54"/>
                <a:gd name="T10" fmla="*/ 7 w 162"/>
                <a:gd name="T11" fmla="*/ 15 h 54"/>
                <a:gd name="T12" fmla="*/ 10 w 162"/>
                <a:gd name="T13" fmla="*/ 14 h 54"/>
                <a:gd name="T14" fmla="*/ 14 w 162"/>
                <a:gd name="T15" fmla="*/ 14 h 54"/>
                <a:gd name="T16" fmla="*/ 17 w 162"/>
                <a:gd name="T17" fmla="*/ 13 h 54"/>
                <a:gd name="T18" fmla="*/ 21 w 162"/>
                <a:gd name="T19" fmla="*/ 12 h 54"/>
                <a:gd name="T20" fmla="*/ 24 w 162"/>
                <a:gd name="T21" fmla="*/ 11 h 54"/>
                <a:gd name="T22" fmla="*/ 28 w 162"/>
                <a:gd name="T23" fmla="*/ 10 h 54"/>
                <a:gd name="T24" fmla="*/ 31 w 162"/>
                <a:gd name="T25" fmla="*/ 8 h 54"/>
                <a:gd name="T26" fmla="*/ 35 w 162"/>
                <a:gd name="T27" fmla="*/ 6 h 54"/>
                <a:gd name="T28" fmla="*/ 37 w 162"/>
                <a:gd name="T29" fmla="*/ 5 h 54"/>
                <a:gd name="T30" fmla="*/ 40 w 162"/>
                <a:gd name="T31" fmla="*/ 3 h 54"/>
                <a:gd name="T32" fmla="*/ 43 w 162"/>
                <a:gd name="T33" fmla="*/ 0 h 54"/>
                <a:gd name="T34" fmla="*/ 162 w 162"/>
                <a:gd name="T35" fmla="*/ 28 h 54"/>
                <a:gd name="T36" fmla="*/ 162 w 162"/>
                <a:gd name="T37" fmla="*/ 28 h 54"/>
                <a:gd name="T38" fmla="*/ 161 w 162"/>
                <a:gd name="T39" fmla="*/ 28 h 54"/>
                <a:gd name="T40" fmla="*/ 159 w 162"/>
                <a:gd name="T41" fmla="*/ 29 h 54"/>
                <a:gd name="T42" fmla="*/ 158 w 162"/>
                <a:gd name="T43" fmla="*/ 31 h 54"/>
                <a:gd name="T44" fmla="*/ 157 w 162"/>
                <a:gd name="T45" fmla="*/ 33 h 54"/>
                <a:gd name="T46" fmla="*/ 155 w 162"/>
                <a:gd name="T47" fmla="*/ 34 h 54"/>
                <a:gd name="T48" fmla="*/ 152 w 162"/>
                <a:gd name="T49" fmla="*/ 36 h 54"/>
                <a:gd name="T50" fmla="*/ 150 w 162"/>
                <a:gd name="T51" fmla="*/ 39 h 54"/>
                <a:gd name="T52" fmla="*/ 147 w 162"/>
                <a:gd name="T53" fmla="*/ 41 h 54"/>
                <a:gd name="T54" fmla="*/ 144 w 162"/>
                <a:gd name="T55" fmla="*/ 43 h 54"/>
                <a:gd name="T56" fmla="*/ 141 w 162"/>
                <a:gd name="T57" fmla="*/ 46 h 54"/>
                <a:gd name="T58" fmla="*/ 137 w 162"/>
                <a:gd name="T59" fmla="*/ 48 h 54"/>
                <a:gd name="T60" fmla="*/ 135 w 162"/>
                <a:gd name="T61" fmla="*/ 49 h 54"/>
                <a:gd name="T62" fmla="*/ 131 w 162"/>
                <a:gd name="T63" fmla="*/ 52 h 54"/>
                <a:gd name="T64" fmla="*/ 128 w 162"/>
                <a:gd name="T65" fmla="*/ 53 h 54"/>
                <a:gd name="T66" fmla="*/ 126 w 162"/>
                <a:gd name="T67" fmla="*/ 54 h 54"/>
                <a:gd name="T68" fmla="*/ 0 w 162"/>
                <a:gd name="T6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
                  <a:moveTo>
                    <a:pt x="0" y="17"/>
                  </a:moveTo>
                  <a:lnTo>
                    <a:pt x="0" y="17"/>
                  </a:lnTo>
                  <a:lnTo>
                    <a:pt x="1" y="17"/>
                  </a:lnTo>
                  <a:lnTo>
                    <a:pt x="2" y="17"/>
                  </a:lnTo>
                  <a:lnTo>
                    <a:pt x="4" y="15"/>
                  </a:lnTo>
                  <a:lnTo>
                    <a:pt x="7" y="15"/>
                  </a:lnTo>
                  <a:lnTo>
                    <a:pt x="10" y="14"/>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2" y="28"/>
                  </a:lnTo>
                  <a:lnTo>
                    <a:pt x="161" y="28"/>
                  </a:lnTo>
                  <a:lnTo>
                    <a:pt x="159" y="29"/>
                  </a:lnTo>
                  <a:lnTo>
                    <a:pt x="158" y="31"/>
                  </a:lnTo>
                  <a:lnTo>
                    <a:pt x="157" y="33"/>
                  </a:lnTo>
                  <a:lnTo>
                    <a:pt x="155" y="34"/>
                  </a:lnTo>
                  <a:lnTo>
                    <a:pt x="152" y="36"/>
                  </a:lnTo>
                  <a:lnTo>
                    <a:pt x="150" y="39"/>
                  </a:lnTo>
                  <a:lnTo>
                    <a:pt x="147" y="41"/>
                  </a:lnTo>
                  <a:lnTo>
                    <a:pt x="144" y="43"/>
                  </a:lnTo>
                  <a:lnTo>
                    <a:pt x="141" y="46"/>
                  </a:lnTo>
                  <a:lnTo>
                    <a:pt x="137" y="48"/>
                  </a:lnTo>
                  <a:lnTo>
                    <a:pt x="135" y="49"/>
                  </a:lnTo>
                  <a:lnTo>
                    <a:pt x="131" y="52"/>
                  </a:lnTo>
                  <a:lnTo>
                    <a:pt x="128" y="53"/>
                  </a:lnTo>
                  <a:lnTo>
                    <a:pt x="126" y="54"/>
                  </a:lnTo>
                  <a:lnTo>
                    <a:pt x="0" y="1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7" name="Freeform 253"/>
            <p:cNvSpPr>
              <a:spLocks/>
            </p:cNvSpPr>
            <p:nvPr>
              <p:custDataLst>
                <p:tags r:id="rId145"/>
              </p:custDataLst>
            </p:nvPr>
          </p:nvSpPr>
          <p:spPr bwMode="auto">
            <a:xfrm>
              <a:off x="1285" y="1176"/>
              <a:ext cx="57" cy="26"/>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8" name="Freeform 254"/>
            <p:cNvSpPr>
              <a:spLocks/>
            </p:cNvSpPr>
            <p:nvPr>
              <p:custDataLst>
                <p:tags r:id="rId146"/>
              </p:custDataLst>
            </p:nvPr>
          </p:nvSpPr>
          <p:spPr bwMode="auto">
            <a:xfrm>
              <a:off x="1134" y="1065"/>
              <a:ext cx="32" cy="124"/>
            </a:xfrm>
            <a:custGeom>
              <a:avLst/>
              <a:gdLst>
                <a:gd name="T0" fmla="*/ 32 w 32"/>
                <a:gd name="T1" fmla="*/ 4 h 124"/>
                <a:gd name="T2" fmla="*/ 32 w 32"/>
                <a:gd name="T3" fmla="*/ 3 h 124"/>
                <a:gd name="T4" fmla="*/ 31 w 32"/>
                <a:gd name="T5" fmla="*/ 3 h 124"/>
                <a:gd name="T6" fmla="*/ 31 w 32"/>
                <a:gd name="T7" fmla="*/ 3 h 124"/>
                <a:gd name="T8" fmla="*/ 29 w 32"/>
                <a:gd name="T9" fmla="*/ 3 h 124"/>
                <a:gd name="T10" fmla="*/ 27 w 32"/>
                <a:gd name="T11" fmla="*/ 2 h 124"/>
                <a:gd name="T12" fmla="*/ 26 w 32"/>
                <a:gd name="T13" fmla="*/ 2 h 124"/>
                <a:gd name="T14" fmla="*/ 24 w 32"/>
                <a:gd name="T15" fmla="*/ 0 h 124"/>
                <a:gd name="T16" fmla="*/ 22 w 32"/>
                <a:gd name="T17" fmla="*/ 0 h 124"/>
                <a:gd name="T18" fmla="*/ 20 w 32"/>
                <a:gd name="T19" fmla="*/ 0 h 124"/>
                <a:gd name="T20" fmla="*/ 18 w 32"/>
                <a:gd name="T21" fmla="*/ 0 h 124"/>
                <a:gd name="T22" fmla="*/ 14 w 32"/>
                <a:gd name="T23" fmla="*/ 0 h 124"/>
                <a:gd name="T24" fmla="*/ 12 w 32"/>
                <a:gd name="T25" fmla="*/ 2 h 124"/>
                <a:gd name="T26" fmla="*/ 10 w 32"/>
                <a:gd name="T27" fmla="*/ 2 h 124"/>
                <a:gd name="T28" fmla="*/ 6 w 32"/>
                <a:gd name="T29" fmla="*/ 3 h 124"/>
                <a:gd name="T30" fmla="*/ 4 w 32"/>
                <a:gd name="T31" fmla="*/ 4 h 124"/>
                <a:gd name="T32" fmla="*/ 0 w 32"/>
                <a:gd name="T33" fmla="*/ 6 h 124"/>
                <a:gd name="T34" fmla="*/ 0 w 32"/>
                <a:gd name="T35" fmla="*/ 124 h 124"/>
                <a:gd name="T36" fmla="*/ 1 w 32"/>
                <a:gd name="T37" fmla="*/ 124 h 124"/>
                <a:gd name="T38" fmla="*/ 1 w 32"/>
                <a:gd name="T39" fmla="*/ 124 h 124"/>
                <a:gd name="T40" fmla="*/ 3 w 32"/>
                <a:gd name="T41" fmla="*/ 124 h 124"/>
                <a:gd name="T42" fmla="*/ 4 w 32"/>
                <a:gd name="T43" fmla="*/ 124 h 124"/>
                <a:gd name="T44" fmla="*/ 5 w 32"/>
                <a:gd name="T45" fmla="*/ 123 h 124"/>
                <a:gd name="T46" fmla="*/ 7 w 32"/>
                <a:gd name="T47" fmla="*/ 123 h 124"/>
                <a:gd name="T48" fmla="*/ 8 w 32"/>
                <a:gd name="T49" fmla="*/ 123 h 124"/>
                <a:gd name="T50" fmla="*/ 11 w 32"/>
                <a:gd name="T51" fmla="*/ 122 h 124"/>
                <a:gd name="T52" fmla="*/ 13 w 32"/>
                <a:gd name="T53" fmla="*/ 122 h 124"/>
                <a:gd name="T54" fmla="*/ 15 w 32"/>
                <a:gd name="T55" fmla="*/ 121 h 124"/>
                <a:gd name="T56" fmla="*/ 18 w 32"/>
                <a:gd name="T57" fmla="*/ 120 h 124"/>
                <a:gd name="T58" fmla="*/ 21 w 32"/>
                <a:gd name="T59" fmla="*/ 118 h 124"/>
                <a:gd name="T60" fmla="*/ 24 w 32"/>
                <a:gd name="T61" fmla="*/ 117 h 124"/>
                <a:gd name="T62" fmla="*/ 26 w 32"/>
                <a:gd name="T63" fmla="*/ 116 h 124"/>
                <a:gd name="T64" fmla="*/ 29 w 32"/>
                <a:gd name="T65" fmla="*/ 114 h 124"/>
                <a:gd name="T66" fmla="*/ 32 w 32"/>
                <a:gd name="T67" fmla="*/ 113 h 124"/>
                <a:gd name="T68" fmla="*/ 32 w 32"/>
                <a:gd name="T69"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4">
                  <a:moveTo>
                    <a:pt x="32" y="4"/>
                  </a:moveTo>
                  <a:lnTo>
                    <a:pt x="32" y="3"/>
                  </a:lnTo>
                  <a:lnTo>
                    <a:pt x="31" y="3"/>
                  </a:lnTo>
                  <a:lnTo>
                    <a:pt x="31" y="3"/>
                  </a:lnTo>
                  <a:lnTo>
                    <a:pt x="29" y="3"/>
                  </a:lnTo>
                  <a:lnTo>
                    <a:pt x="27" y="2"/>
                  </a:lnTo>
                  <a:lnTo>
                    <a:pt x="26" y="2"/>
                  </a:lnTo>
                  <a:lnTo>
                    <a:pt x="24" y="0"/>
                  </a:lnTo>
                  <a:lnTo>
                    <a:pt x="22" y="0"/>
                  </a:lnTo>
                  <a:lnTo>
                    <a:pt x="20" y="0"/>
                  </a:lnTo>
                  <a:lnTo>
                    <a:pt x="18" y="0"/>
                  </a:lnTo>
                  <a:lnTo>
                    <a:pt x="14" y="0"/>
                  </a:lnTo>
                  <a:lnTo>
                    <a:pt x="12" y="2"/>
                  </a:lnTo>
                  <a:lnTo>
                    <a:pt x="10" y="2"/>
                  </a:lnTo>
                  <a:lnTo>
                    <a:pt x="6" y="3"/>
                  </a:lnTo>
                  <a:lnTo>
                    <a:pt x="4" y="4"/>
                  </a:lnTo>
                  <a:lnTo>
                    <a:pt x="0" y="6"/>
                  </a:lnTo>
                  <a:lnTo>
                    <a:pt x="0" y="124"/>
                  </a:lnTo>
                  <a:lnTo>
                    <a:pt x="1" y="124"/>
                  </a:lnTo>
                  <a:lnTo>
                    <a:pt x="1" y="124"/>
                  </a:lnTo>
                  <a:lnTo>
                    <a:pt x="3" y="124"/>
                  </a:lnTo>
                  <a:lnTo>
                    <a:pt x="4" y="124"/>
                  </a:lnTo>
                  <a:lnTo>
                    <a:pt x="5" y="123"/>
                  </a:lnTo>
                  <a:lnTo>
                    <a:pt x="7" y="123"/>
                  </a:lnTo>
                  <a:lnTo>
                    <a:pt x="8" y="123"/>
                  </a:lnTo>
                  <a:lnTo>
                    <a:pt x="11" y="122"/>
                  </a:lnTo>
                  <a:lnTo>
                    <a:pt x="13" y="122"/>
                  </a:lnTo>
                  <a:lnTo>
                    <a:pt x="15" y="121"/>
                  </a:lnTo>
                  <a:lnTo>
                    <a:pt x="18" y="120"/>
                  </a:lnTo>
                  <a:lnTo>
                    <a:pt x="21" y="118"/>
                  </a:lnTo>
                  <a:lnTo>
                    <a:pt x="24" y="117"/>
                  </a:lnTo>
                  <a:lnTo>
                    <a:pt x="26" y="116"/>
                  </a:lnTo>
                  <a:lnTo>
                    <a:pt x="29" y="114"/>
                  </a:lnTo>
                  <a:lnTo>
                    <a:pt x="32" y="113"/>
                  </a:lnTo>
                  <a:lnTo>
                    <a:pt x="32" y="4"/>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399" name="Freeform 255"/>
            <p:cNvSpPr>
              <a:spLocks/>
            </p:cNvSpPr>
            <p:nvPr>
              <p:custDataLst>
                <p:tags r:id="rId147"/>
              </p:custDataLst>
            </p:nvPr>
          </p:nvSpPr>
          <p:spPr bwMode="auto">
            <a:xfrm>
              <a:off x="1135" y="1067"/>
              <a:ext cx="27" cy="104"/>
            </a:xfrm>
            <a:custGeom>
              <a:avLst/>
              <a:gdLst>
                <a:gd name="T0" fmla="*/ 27 w 27"/>
                <a:gd name="T1" fmla="*/ 2 h 104"/>
                <a:gd name="T2" fmla="*/ 27 w 27"/>
                <a:gd name="T3" fmla="*/ 2 h 104"/>
                <a:gd name="T4" fmla="*/ 26 w 27"/>
                <a:gd name="T5" fmla="*/ 2 h 104"/>
                <a:gd name="T6" fmla="*/ 26 w 27"/>
                <a:gd name="T7" fmla="*/ 2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4 h 104"/>
                <a:gd name="T42" fmla="*/ 3 w 27"/>
                <a:gd name="T43" fmla="*/ 104 h 104"/>
                <a:gd name="T44" fmla="*/ 4 w 27"/>
                <a:gd name="T45" fmla="*/ 104 h 104"/>
                <a:gd name="T46" fmla="*/ 6 w 27"/>
                <a:gd name="T47" fmla="*/ 104 h 104"/>
                <a:gd name="T48" fmla="*/ 7 w 27"/>
                <a:gd name="T49" fmla="*/ 102 h 104"/>
                <a:gd name="T50" fmla="*/ 10 w 27"/>
                <a:gd name="T51" fmla="*/ 102 h 104"/>
                <a:gd name="T52" fmla="*/ 11 w 27"/>
                <a:gd name="T53" fmla="*/ 101 h 104"/>
                <a:gd name="T54" fmla="*/ 13 w 27"/>
                <a:gd name="T55" fmla="*/ 101 h 104"/>
                <a:gd name="T56" fmla="*/ 16 w 27"/>
                <a:gd name="T57" fmla="*/ 100 h 104"/>
                <a:gd name="T58" fmla="*/ 18 w 27"/>
                <a:gd name="T59" fmla="*/ 99 h 104"/>
                <a:gd name="T60" fmla="*/ 20 w 27"/>
                <a:gd name="T61" fmla="*/ 98 h 104"/>
                <a:gd name="T62" fmla="*/ 23 w 27"/>
                <a:gd name="T63" fmla="*/ 97 h 104"/>
                <a:gd name="T64" fmla="*/ 25 w 27"/>
                <a:gd name="T65" fmla="*/ 95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2"/>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4"/>
                  </a:lnTo>
                  <a:lnTo>
                    <a:pt x="3" y="104"/>
                  </a:lnTo>
                  <a:lnTo>
                    <a:pt x="4" y="104"/>
                  </a:lnTo>
                  <a:lnTo>
                    <a:pt x="6" y="104"/>
                  </a:lnTo>
                  <a:lnTo>
                    <a:pt x="7" y="102"/>
                  </a:lnTo>
                  <a:lnTo>
                    <a:pt x="10" y="102"/>
                  </a:lnTo>
                  <a:lnTo>
                    <a:pt x="11" y="101"/>
                  </a:lnTo>
                  <a:lnTo>
                    <a:pt x="13" y="101"/>
                  </a:lnTo>
                  <a:lnTo>
                    <a:pt x="16" y="100"/>
                  </a:lnTo>
                  <a:lnTo>
                    <a:pt x="18" y="99"/>
                  </a:lnTo>
                  <a:lnTo>
                    <a:pt x="20" y="98"/>
                  </a:lnTo>
                  <a:lnTo>
                    <a:pt x="23" y="97"/>
                  </a:lnTo>
                  <a:lnTo>
                    <a:pt x="25" y="95"/>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0" name="Freeform 256"/>
            <p:cNvSpPr>
              <a:spLocks/>
            </p:cNvSpPr>
            <p:nvPr>
              <p:custDataLst>
                <p:tags r:id="rId148"/>
              </p:custDataLst>
            </p:nvPr>
          </p:nvSpPr>
          <p:spPr bwMode="auto">
            <a:xfrm>
              <a:off x="1137" y="1068"/>
              <a:ext cx="22" cy="84"/>
            </a:xfrm>
            <a:custGeom>
              <a:avLst/>
              <a:gdLst>
                <a:gd name="T0" fmla="*/ 22 w 22"/>
                <a:gd name="T1" fmla="*/ 2 h 84"/>
                <a:gd name="T2" fmla="*/ 22 w 22"/>
                <a:gd name="T3" fmla="*/ 2 h 84"/>
                <a:gd name="T4" fmla="*/ 21 w 22"/>
                <a:gd name="T5" fmla="*/ 1 h 84"/>
                <a:gd name="T6" fmla="*/ 21 w 22"/>
                <a:gd name="T7" fmla="*/ 1 h 84"/>
                <a:gd name="T8" fmla="*/ 19 w 22"/>
                <a:gd name="T9" fmla="*/ 1 h 84"/>
                <a:gd name="T10" fmla="*/ 18 w 22"/>
                <a:gd name="T11" fmla="*/ 1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1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4 h 84"/>
                <a:gd name="T48" fmla="*/ 5 w 22"/>
                <a:gd name="T49" fmla="*/ 84 h 84"/>
                <a:gd name="T50" fmla="*/ 7 w 22"/>
                <a:gd name="T51" fmla="*/ 83 h 84"/>
                <a:gd name="T52" fmla="*/ 9 w 22"/>
                <a:gd name="T53" fmla="*/ 83 h 84"/>
                <a:gd name="T54" fmla="*/ 10 w 22"/>
                <a:gd name="T55" fmla="*/ 82 h 84"/>
                <a:gd name="T56" fmla="*/ 12 w 22"/>
                <a:gd name="T57" fmla="*/ 82 h 84"/>
                <a:gd name="T58" fmla="*/ 14 w 22"/>
                <a:gd name="T59" fmla="*/ 80 h 84"/>
                <a:gd name="T60" fmla="*/ 16 w 22"/>
                <a:gd name="T61" fmla="*/ 79 h 84"/>
                <a:gd name="T62" fmla="*/ 18 w 22"/>
                <a:gd name="T63" fmla="*/ 78 h 84"/>
                <a:gd name="T64" fmla="*/ 19 w 22"/>
                <a:gd name="T65" fmla="*/ 77 h 84"/>
                <a:gd name="T66" fmla="*/ 22 w 22"/>
                <a:gd name="T67" fmla="*/ 76 h 84"/>
                <a:gd name="T68" fmla="*/ 22 w 22"/>
                <a:gd name="T6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2"/>
                  </a:moveTo>
                  <a:lnTo>
                    <a:pt x="22" y="2"/>
                  </a:lnTo>
                  <a:lnTo>
                    <a:pt x="21" y="1"/>
                  </a:lnTo>
                  <a:lnTo>
                    <a:pt x="21" y="1"/>
                  </a:lnTo>
                  <a:lnTo>
                    <a:pt x="19" y="1"/>
                  </a:lnTo>
                  <a:lnTo>
                    <a:pt x="18" y="1"/>
                  </a:lnTo>
                  <a:lnTo>
                    <a:pt x="17" y="0"/>
                  </a:lnTo>
                  <a:lnTo>
                    <a:pt x="16" y="0"/>
                  </a:lnTo>
                  <a:lnTo>
                    <a:pt x="15" y="0"/>
                  </a:lnTo>
                  <a:lnTo>
                    <a:pt x="14" y="0"/>
                  </a:lnTo>
                  <a:lnTo>
                    <a:pt x="11" y="0"/>
                  </a:lnTo>
                  <a:lnTo>
                    <a:pt x="9" y="0"/>
                  </a:lnTo>
                  <a:lnTo>
                    <a:pt x="8" y="0"/>
                  </a:lnTo>
                  <a:lnTo>
                    <a:pt x="5" y="1"/>
                  </a:lnTo>
                  <a:lnTo>
                    <a:pt x="3" y="1"/>
                  </a:lnTo>
                  <a:lnTo>
                    <a:pt x="2" y="2"/>
                  </a:lnTo>
                  <a:lnTo>
                    <a:pt x="0" y="3"/>
                  </a:lnTo>
                  <a:lnTo>
                    <a:pt x="0" y="84"/>
                  </a:lnTo>
                  <a:lnTo>
                    <a:pt x="0" y="84"/>
                  </a:lnTo>
                  <a:lnTo>
                    <a:pt x="0" y="84"/>
                  </a:lnTo>
                  <a:lnTo>
                    <a:pt x="1" y="84"/>
                  </a:lnTo>
                  <a:lnTo>
                    <a:pt x="2" y="84"/>
                  </a:lnTo>
                  <a:lnTo>
                    <a:pt x="3" y="84"/>
                  </a:lnTo>
                  <a:lnTo>
                    <a:pt x="4" y="84"/>
                  </a:lnTo>
                  <a:lnTo>
                    <a:pt x="5" y="84"/>
                  </a:lnTo>
                  <a:lnTo>
                    <a:pt x="7" y="83"/>
                  </a:lnTo>
                  <a:lnTo>
                    <a:pt x="9" y="83"/>
                  </a:lnTo>
                  <a:lnTo>
                    <a:pt x="10" y="82"/>
                  </a:lnTo>
                  <a:lnTo>
                    <a:pt x="12" y="82"/>
                  </a:lnTo>
                  <a:lnTo>
                    <a:pt x="14" y="80"/>
                  </a:lnTo>
                  <a:lnTo>
                    <a:pt x="16" y="79"/>
                  </a:lnTo>
                  <a:lnTo>
                    <a:pt x="18" y="78"/>
                  </a:lnTo>
                  <a:lnTo>
                    <a:pt x="19" y="77"/>
                  </a:lnTo>
                  <a:lnTo>
                    <a:pt x="22" y="76"/>
                  </a:lnTo>
                  <a:lnTo>
                    <a:pt x="22" y="2"/>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1" name="Freeform 257"/>
            <p:cNvSpPr>
              <a:spLocks/>
            </p:cNvSpPr>
            <p:nvPr>
              <p:custDataLst>
                <p:tags r:id="rId149"/>
              </p:custDataLst>
            </p:nvPr>
          </p:nvSpPr>
          <p:spPr bwMode="auto">
            <a:xfrm>
              <a:off x="1138" y="1069"/>
              <a:ext cx="17" cy="65"/>
            </a:xfrm>
            <a:custGeom>
              <a:avLst/>
              <a:gdLst>
                <a:gd name="T0" fmla="*/ 17 w 17"/>
                <a:gd name="T1" fmla="*/ 1 h 65"/>
                <a:gd name="T2" fmla="*/ 17 w 17"/>
                <a:gd name="T3" fmla="*/ 1 h 65"/>
                <a:gd name="T4" fmla="*/ 16 w 17"/>
                <a:gd name="T5" fmla="*/ 1 h 65"/>
                <a:gd name="T6" fmla="*/ 14 w 17"/>
                <a:gd name="T7" fmla="*/ 0 h 65"/>
                <a:gd name="T8" fmla="*/ 11 w 17"/>
                <a:gd name="T9" fmla="*/ 0 h 65"/>
                <a:gd name="T10" fmla="*/ 9 w 17"/>
                <a:gd name="T11" fmla="*/ 0 h 65"/>
                <a:gd name="T12" fmla="*/ 6 w 17"/>
                <a:gd name="T13" fmla="*/ 0 h 65"/>
                <a:gd name="T14" fmla="*/ 2 w 17"/>
                <a:gd name="T15" fmla="*/ 1 h 65"/>
                <a:gd name="T16" fmla="*/ 0 w 17"/>
                <a:gd name="T17" fmla="*/ 2 h 65"/>
                <a:gd name="T18" fmla="*/ 0 w 17"/>
                <a:gd name="T19" fmla="*/ 65 h 65"/>
                <a:gd name="T20" fmla="*/ 0 w 17"/>
                <a:gd name="T21" fmla="*/ 65 h 65"/>
                <a:gd name="T22" fmla="*/ 1 w 17"/>
                <a:gd name="T23" fmla="*/ 65 h 65"/>
                <a:gd name="T24" fmla="*/ 3 w 17"/>
                <a:gd name="T25" fmla="*/ 64 h 65"/>
                <a:gd name="T26" fmla="*/ 6 w 17"/>
                <a:gd name="T27" fmla="*/ 64 h 65"/>
                <a:gd name="T28" fmla="*/ 8 w 17"/>
                <a:gd name="T29" fmla="*/ 63 h 65"/>
                <a:gd name="T30" fmla="*/ 11 w 17"/>
                <a:gd name="T31" fmla="*/ 62 h 65"/>
                <a:gd name="T32" fmla="*/ 14 w 17"/>
                <a:gd name="T33" fmla="*/ 61 h 65"/>
                <a:gd name="T34" fmla="*/ 17 w 17"/>
                <a:gd name="T35" fmla="*/ 58 h 65"/>
                <a:gd name="T36" fmla="*/ 17 w 17"/>
                <a:gd name="T3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1"/>
                  </a:moveTo>
                  <a:lnTo>
                    <a:pt x="17" y="1"/>
                  </a:lnTo>
                  <a:lnTo>
                    <a:pt x="16" y="1"/>
                  </a:lnTo>
                  <a:lnTo>
                    <a:pt x="14" y="0"/>
                  </a:lnTo>
                  <a:lnTo>
                    <a:pt x="11" y="0"/>
                  </a:lnTo>
                  <a:lnTo>
                    <a:pt x="9" y="0"/>
                  </a:lnTo>
                  <a:lnTo>
                    <a:pt x="6" y="0"/>
                  </a:lnTo>
                  <a:lnTo>
                    <a:pt x="2" y="1"/>
                  </a:lnTo>
                  <a:lnTo>
                    <a:pt x="0" y="2"/>
                  </a:lnTo>
                  <a:lnTo>
                    <a:pt x="0" y="65"/>
                  </a:lnTo>
                  <a:lnTo>
                    <a:pt x="0" y="65"/>
                  </a:lnTo>
                  <a:lnTo>
                    <a:pt x="1" y="65"/>
                  </a:lnTo>
                  <a:lnTo>
                    <a:pt x="3" y="64"/>
                  </a:lnTo>
                  <a:lnTo>
                    <a:pt x="6" y="64"/>
                  </a:lnTo>
                  <a:lnTo>
                    <a:pt x="8" y="63"/>
                  </a:lnTo>
                  <a:lnTo>
                    <a:pt x="11" y="62"/>
                  </a:lnTo>
                  <a:lnTo>
                    <a:pt x="14" y="61"/>
                  </a:lnTo>
                  <a:lnTo>
                    <a:pt x="17" y="58"/>
                  </a:lnTo>
                  <a:lnTo>
                    <a:pt x="17" y="1"/>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2" name="Freeform 258"/>
            <p:cNvSpPr>
              <a:spLocks/>
            </p:cNvSpPr>
            <p:nvPr>
              <p:custDataLst>
                <p:tags r:id="rId150"/>
              </p:custDataLst>
            </p:nvPr>
          </p:nvSpPr>
          <p:spPr bwMode="auto">
            <a:xfrm>
              <a:off x="1138" y="1070"/>
              <a:ext cx="14" cy="46"/>
            </a:xfrm>
            <a:custGeom>
              <a:avLst/>
              <a:gdLst>
                <a:gd name="T0" fmla="*/ 14 w 14"/>
                <a:gd name="T1" fmla="*/ 1 h 46"/>
                <a:gd name="T2" fmla="*/ 14 w 14"/>
                <a:gd name="T3" fmla="*/ 0 h 46"/>
                <a:gd name="T4" fmla="*/ 13 w 14"/>
                <a:gd name="T5" fmla="*/ 0 h 46"/>
                <a:gd name="T6" fmla="*/ 11 w 14"/>
                <a:gd name="T7" fmla="*/ 0 h 46"/>
                <a:gd name="T8" fmla="*/ 9 w 14"/>
                <a:gd name="T9" fmla="*/ 0 h 46"/>
                <a:gd name="T10" fmla="*/ 8 w 14"/>
                <a:gd name="T11" fmla="*/ 0 h 46"/>
                <a:gd name="T12" fmla="*/ 6 w 14"/>
                <a:gd name="T13" fmla="*/ 0 h 46"/>
                <a:gd name="T14" fmla="*/ 2 w 14"/>
                <a:gd name="T15" fmla="*/ 0 h 46"/>
                <a:gd name="T16" fmla="*/ 0 w 14"/>
                <a:gd name="T17" fmla="*/ 2 h 46"/>
                <a:gd name="T18" fmla="*/ 0 w 14"/>
                <a:gd name="T19" fmla="*/ 46 h 46"/>
                <a:gd name="T20" fmla="*/ 1 w 14"/>
                <a:gd name="T21" fmla="*/ 46 h 46"/>
                <a:gd name="T22" fmla="*/ 1 w 14"/>
                <a:gd name="T23" fmla="*/ 46 h 46"/>
                <a:gd name="T24" fmla="*/ 3 w 14"/>
                <a:gd name="T25" fmla="*/ 46 h 46"/>
                <a:gd name="T26" fmla="*/ 4 w 14"/>
                <a:gd name="T27" fmla="*/ 44 h 46"/>
                <a:gd name="T28" fmla="*/ 7 w 14"/>
                <a:gd name="T29" fmla="*/ 44 h 46"/>
                <a:gd name="T30" fmla="*/ 9 w 14"/>
                <a:gd name="T31" fmla="*/ 43 h 46"/>
                <a:gd name="T32" fmla="*/ 11 w 14"/>
                <a:gd name="T33" fmla="*/ 42 h 46"/>
                <a:gd name="T34" fmla="*/ 14 w 14"/>
                <a:gd name="T35" fmla="*/ 41 h 46"/>
                <a:gd name="T36" fmla="*/ 14 w 14"/>
                <a:gd name="T3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6">
                  <a:moveTo>
                    <a:pt x="14" y="1"/>
                  </a:moveTo>
                  <a:lnTo>
                    <a:pt x="14" y="0"/>
                  </a:lnTo>
                  <a:lnTo>
                    <a:pt x="13" y="0"/>
                  </a:lnTo>
                  <a:lnTo>
                    <a:pt x="11" y="0"/>
                  </a:lnTo>
                  <a:lnTo>
                    <a:pt x="9" y="0"/>
                  </a:lnTo>
                  <a:lnTo>
                    <a:pt x="8" y="0"/>
                  </a:lnTo>
                  <a:lnTo>
                    <a:pt x="6" y="0"/>
                  </a:lnTo>
                  <a:lnTo>
                    <a:pt x="2" y="0"/>
                  </a:lnTo>
                  <a:lnTo>
                    <a:pt x="0" y="2"/>
                  </a:lnTo>
                  <a:lnTo>
                    <a:pt x="0" y="46"/>
                  </a:lnTo>
                  <a:lnTo>
                    <a:pt x="1" y="46"/>
                  </a:lnTo>
                  <a:lnTo>
                    <a:pt x="1" y="46"/>
                  </a:lnTo>
                  <a:lnTo>
                    <a:pt x="3" y="46"/>
                  </a:lnTo>
                  <a:lnTo>
                    <a:pt x="4" y="44"/>
                  </a:lnTo>
                  <a:lnTo>
                    <a:pt x="7" y="44"/>
                  </a:lnTo>
                  <a:lnTo>
                    <a:pt x="9" y="43"/>
                  </a:lnTo>
                  <a:lnTo>
                    <a:pt x="11" y="42"/>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3" name="Freeform 259"/>
            <p:cNvSpPr>
              <a:spLocks/>
            </p:cNvSpPr>
            <p:nvPr>
              <p:custDataLst>
                <p:tags r:id="rId151"/>
              </p:custDataLst>
            </p:nvPr>
          </p:nvSpPr>
          <p:spPr bwMode="auto">
            <a:xfrm>
              <a:off x="1139" y="1070"/>
              <a:ext cx="9" cy="27"/>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1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7 h 27"/>
                <a:gd name="T30" fmla="*/ 6 w 9"/>
                <a:gd name="T31" fmla="*/ 26 h 27"/>
                <a:gd name="T32" fmla="*/ 8 w 9"/>
                <a:gd name="T33" fmla="*/ 25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1"/>
                  </a:lnTo>
                  <a:lnTo>
                    <a:pt x="1" y="1"/>
                  </a:lnTo>
                  <a:lnTo>
                    <a:pt x="0" y="2"/>
                  </a:lnTo>
                  <a:lnTo>
                    <a:pt x="0" y="27"/>
                  </a:lnTo>
                  <a:lnTo>
                    <a:pt x="0" y="27"/>
                  </a:lnTo>
                  <a:lnTo>
                    <a:pt x="1" y="27"/>
                  </a:lnTo>
                  <a:lnTo>
                    <a:pt x="2" y="27"/>
                  </a:lnTo>
                  <a:lnTo>
                    <a:pt x="3" y="27"/>
                  </a:lnTo>
                  <a:lnTo>
                    <a:pt x="5" y="27"/>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4" name="Freeform 260"/>
            <p:cNvSpPr>
              <a:spLocks/>
            </p:cNvSpPr>
            <p:nvPr>
              <p:custDataLst>
                <p:tags r:id="rId152"/>
              </p:custDataLst>
            </p:nvPr>
          </p:nvSpPr>
          <p:spPr bwMode="auto">
            <a:xfrm>
              <a:off x="1250" y="1147"/>
              <a:ext cx="14" cy="14"/>
            </a:xfrm>
            <a:custGeom>
              <a:avLst/>
              <a:gdLst>
                <a:gd name="T0" fmla="*/ 7 w 14"/>
                <a:gd name="T1" fmla="*/ 14 h 14"/>
                <a:gd name="T2" fmla="*/ 8 w 14"/>
                <a:gd name="T3" fmla="*/ 14 h 14"/>
                <a:gd name="T4" fmla="*/ 9 w 14"/>
                <a:gd name="T5" fmla="*/ 13 h 14"/>
                <a:gd name="T6" fmla="*/ 10 w 14"/>
                <a:gd name="T7" fmla="*/ 13 h 14"/>
                <a:gd name="T8" fmla="*/ 11 w 14"/>
                <a:gd name="T9" fmla="*/ 12 h 14"/>
                <a:gd name="T10" fmla="*/ 13 w 14"/>
                <a:gd name="T11" fmla="*/ 11 h 14"/>
                <a:gd name="T12" fmla="*/ 13 w 14"/>
                <a:gd name="T13" fmla="*/ 10 h 14"/>
                <a:gd name="T14" fmla="*/ 14 w 14"/>
                <a:gd name="T15" fmla="*/ 8 h 14"/>
                <a:gd name="T16" fmla="*/ 14 w 14"/>
                <a:gd name="T17" fmla="*/ 7 h 14"/>
                <a:gd name="T18" fmla="*/ 14 w 14"/>
                <a:gd name="T19" fmla="*/ 6 h 14"/>
                <a:gd name="T20" fmla="*/ 13 w 14"/>
                <a:gd name="T21" fmla="*/ 5 h 14"/>
                <a:gd name="T22" fmla="*/ 13 w 14"/>
                <a:gd name="T23" fmla="*/ 4 h 14"/>
                <a:gd name="T24" fmla="*/ 11 w 14"/>
                <a:gd name="T25" fmla="*/ 3 h 14"/>
                <a:gd name="T26" fmla="*/ 10 w 14"/>
                <a:gd name="T27" fmla="*/ 1 h 14"/>
                <a:gd name="T28" fmla="*/ 9 w 14"/>
                <a:gd name="T29" fmla="*/ 0 h 14"/>
                <a:gd name="T30" fmla="*/ 8 w 14"/>
                <a:gd name="T31" fmla="*/ 0 h 14"/>
                <a:gd name="T32" fmla="*/ 7 w 14"/>
                <a:gd name="T33" fmla="*/ 0 h 14"/>
                <a:gd name="T34" fmla="*/ 6 w 14"/>
                <a:gd name="T35" fmla="*/ 0 h 14"/>
                <a:gd name="T36" fmla="*/ 4 w 14"/>
                <a:gd name="T37" fmla="*/ 0 h 14"/>
                <a:gd name="T38" fmla="*/ 3 w 14"/>
                <a:gd name="T39" fmla="*/ 1 h 14"/>
                <a:gd name="T40" fmla="*/ 2 w 14"/>
                <a:gd name="T41" fmla="*/ 3 h 14"/>
                <a:gd name="T42" fmla="*/ 1 w 14"/>
                <a:gd name="T43" fmla="*/ 4 h 14"/>
                <a:gd name="T44" fmla="*/ 1 w 14"/>
                <a:gd name="T45" fmla="*/ 5 h 14"/>
                <a:gd name="T46" fmla="*/ 0 w 14"/>
                <a:gd name="T47" fmla="*/ 6 h 14"/>
                <a:gd name="T48" fmla="*/ 0 w 14"/>
                <a:gd name="T49" fmla="*/ 7 h 14"/>
                <a:gd name="T50" fmla="*/ 0 w 14"/>
                <a:gd name="T51" fmla="*/ 8 h 14"/>
                <a:gd name="T52" fmla="*/ 1 w 14"/>
                <a:gd name="T53" fmla="*/ 10 h 14"/>
                <a:gd name="T54" fmla="*/ 1 w 14"/>
                <a:gd name="T55" fmla="*/ 11 h 14"/>
                <a:gd name="T56" fmla="*/ 2 w 14"/>
                <a:gd name="T57" fmla="*/ 12 h 14"/>
                <a:gd name="T58" fmla="*/ 3 w 14"/>
                <a:gd name="T59" fmla="*/ 13 h 14"/>
                <a:gd name="T60" fmla="*/ 4 w 14"/>
                <a:gd name="T61" fmla="*/ 13 h 14"/>
                <a:gd name="T62" fmla="*/ 6 w 14"/>
                <a:gd name="T63" fmla="*/ 14 h 14"/>
                <a:gd name="T64" fmla="*/ 7 w 14"/>
                <a:gd name="T6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4">
                  <a:moveTo>
                    <a:pt x="7" y="14"/>
                  </a:moveTo>
                  <a:lnTo>
                    <a:pt x="8" y="14"/>
                  </a:lnTo>
                  <a:lnTo>
                    <a:pt x="9" y="13"/>
                  </a:lnTo>
                  <a:lnTo>
                    <a:pt x="10" y="13"/>
                  </a:lnTo>
                  <a:lnTo>
                    <a:pt x="11" y="12"/>
                  </a:lnTo>
                  <a:lnTo>
                    <a:pt x="13" y="11"/>
                  </a:lnTo>
                  <a:lnTo>
                    <a:pt x="13" y="10"/>
                  </a:lnTo>
                  <a:lnTo>
                    <a:pt x="14" y="8"/>
                  </a:lnTo>
                  <a:lnTo>
                    <a:pt x="14" y="7"/>
                  </a:lnTo>
                  <a:lnTo>
                    <a:pt x="14" y="6"/>
                  </a:lnTo>
                  <a:lnTo>
                    <a:pt x="13" y="5"/>
                  </a:lnTo>
                  <a:lnTo>
                    <a:pt x="13" y="4"/>
                  </a:lnTo>
                  <a:lnTo>
                    <a:pt x="11" y="3"/>
                  </a:lnTo>
                  <a:lnTo>
                    <a:pt x="10" y="1"/>
                  </a:lnTo>
                  <a:lnTo>
                    <a:pt x="9" y="0"/>
                  </a:lnTo>
                  <a:lnTo>
                    <a:pt x="8" y="0"/>
                  </a:lnTo>
                  <a:lnTo>
                    <a:pt x="7" y="0"/>
                  </a:lnTo>
                  <a:lnTo>
                    <a:pt x="6" y="0"/>
                  </a:lnTo>
                  <a:lnTo>
                    <a:pt x="4" y="0"/>
                  </a:lnTo>
                  <a:lnTo>
                    <a:pt x="3" y="1"/>
                  </a:lnTo>
                  <a:lnTo>
                    <a:pt x="2" y="3"/>
                  </a:lnTo>
                  <a:lnTo>
                    <a:pt x="1" y="4"/>
                  </a:lnTo>
                  <a:lnTo>
                    <a:pt x="1" y="5"/>
                  </a:lnTo>
                  <a:lnTo>
                    <a:pt x="0" y="6"/>
                  </a:lnTo>
                  <a:lnTo>
                    <a:pt x="0" y="7"/>
                  </a:lnTo>
                  <a:lnTo>
                    <a:pt x="0" y="8"/>
                  </a:lnTo>
                  <a:lnTo>
                    <a:pt x="1" y="10"/>
                  </a:lnTo>
                  <a:lnTo>
                    <a:pt x="1" y="11"/>
                  </a:lnTo>
                  <a:lnTo>
                    <a:pt x="2" y="12"/>
                  </a:lnTo>
                  <a:lnTo>
                    <a:pt x="3" y="13"/>
                  </a:lnTo>
                  <a:lnTo>
                    <a:pt x="4" y="13"/>
                  </a:lnTo>
                  <a:lnTo>
                    <a:pt x="6" y="14"/>
                  </a:lnTo>
                  <a:lnTo>
                    <a:pt x="7"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5" name="Freeform 261"/>
            <p:cNvSpPr>
              <a:spLocks/>
            </p:cNvSpPr>
            <p:nvPr>
              <p:custDataLst>
                <p:tags r:id="rId153"/>
              </p:custDataLst>
            </p:nvPr>
          </p:nvSpPr>
          <p:spPr bwMode="auto">
            <a:xfrm>
              <a:off x="1209" y="1147"/>
              <a:ext cx="7" cy="7"/>
            </a:xfrm>
            <a:custGeom>
              <a:avLst/>
              <a:gdLst>
                <a:gd name="T0" fmla="*/ 3 w 7"/>
                <a:gd name="T1" fmla="*/ 7 h 7"/>
                <a:gd name="T2" fmla="*/ 5 w 7"/>
                <a:gd name="T3" fmla="*/ 7 h 7"/>
                <a:gd name="T4" fmla="*/ 6 w 7"/>
                <a:gd name="T5" fmla="*/ 6 h 7"/>
                <a:gd name="T6" fmla="*/ 6 w 7"/>
                <a:gd name="T7" fmla="*/ 5 h 7"/>
                <a:gd name="T8" fmla="*/ 7 w 7"/>
                <a:gd name="T9" fmla="*/ 4 h 7"/>
                <a:gd name="T10" fmla="*/ 6 w 7"/>
                <a:gd name="T11" fmla="*/ 3 h 7"/>
                <a:gd name="T12" fmla="*/ 6 w 7"/>
                <a:gd name="T13" fmla="*/ 1 h 7"/>
                <a:gd name="T14" fmla="*/ 5 w 7"/>
                <a:gd name="T15" fmla="*/ 0 h 7"/>
                <a:gd name="T16" fmla="*/ 3 w 7"/>
                <a:gd name="T17" fmla="*/ 0 h 7"/>
                <a:gd name="T18" fmla="*/ 2 w 7"/>
                <a:gd name="T19" fmla="*/ 0 h 7"/>
                <a:gd name="T20" fmla="*/ 1 w 7"/>
                <a:gd name="T21" fmla="*/ 1 h 7"/>
                <a:gd name="T22" fmla="*/ 0 w 7"/>
                <a:gd name="T23" fmla="*/ 3 h 7"/>
                <a:gd name="T24" fmla="*/ 0 w 7"/>
                <a:gd name="T25" fmla="*/ 4 h 7"/>
                <a:gd name="T26" fmla="*/ 0 w 7"/>
                <a:gd name="T27" fmla="*/ 5 h 7"/>
                <a:gd name="T28" fmla="*/ 1 w 7"/>
                <a:gd name="T29" fmla="*/ 6 h 7"/>
                <a:gd name="T30" fmla="*/ 2 w 7"/>
                <a:gd name="T31" fmla="*/ 7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7"/>
                  </a:lnTo>
                  <a:lnTo>
                    <a:pt x="6" y="6"/>
                  </a:lnTo>
                  <a:lnTo>
                    <a:pt x="6" y="5"/>
                  </a:lnTo>
                  <a:lnTo>
                    <a:pt x="7" y="4"/>
                  </a:lnTo>
                  <a:lnTo>
                    <a:pt x="6" y="3"/>
                  </a:lnTo>
                  <a:lnTo>
                    <a:pt x="6" y="1"/>
                  </a:lnTo>
                  <a:lnTo>
                    <a:pt x="5" y="0"/>
                  </a:lnTo>
                  <a:lnTo>
                    <a:pt x="3" y="0"/>
                  </a:lnTo>
                  <a:lnTo>
                    <a:pt x="2" y="0"/>
                  </a:lnTo>
                  <a:lnTo>
                    <a:pt x="1" y="1"/>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6" name="Freeform 262"/>
            <p:cNvSpPr>
              <a:spLocks/>
            </p:cNvSpPr>
            <p:nvPr>
              <p:custDataLst>
                <p:tags r:id="rId154"/>
              </p:custDataLst>
            </p:nvPr>
          </p:nvSpPr>
          <p:spPr bwMode="auto">
            <a:xfrm>
              <a:off x="1221" y="1147"/>
              <a:ext cx="5" cy="7"/>
            </a:xfrm>
            <a:custGeom>
              <a:avLst/>
              <a:gdLst>
                <a:gd name="T0" fmla="*/ 3 w 5"/>
                <a:gd name="T1" fmla="*/ 7 h 7"/>
                <a:gd name="T2" fmla="*/ 4 w 5"/>
                <a:gd name="T3" fmla="*/ 7 h 7"/>
                <a:gd name="T4" fmla="*/ 5 w 5"/>
                <a:gd name="T5" fmla="*/ 7 h 7"/>
                <a:gd name="T6" fmla="*/ 5 w 5"/>
                <a:gd name="T7" fmla="*/ 6 h 7"/>
                <a:gd name="T8" fmla="*/ 5 w 5"/>
                <a:gd name="T9" fmla="*/ 4 h 7"/>
                <a:gd name="T10" fmla="*/ 5 w 5"/>
                <a:gd name="T11" fmla="*/ 3 h 7"/>
                <a:gd name="T12" fmla="*/ 5 w 5"/>
                <a:gd name="T13" fmla="*/ 1 h 7"/>
                <a:gd name="T14" fmla="*/ 4 w 5"/>
                <a:gd name="T15" fmla="*/ 1 h 7"/>
                <a:gd name="T16" fmla="*/ 3 w 5"/>
                <a:gd name="T17" fmla="*/ 0 h 7"/>
                <a:gd name="T18" fmla="*/ 2 w 5"/>
                <a:gd name="T19" fmla="*/ 1 h 7"/>
                <a:gd name="T20" fmla="*/ 1 w 5"/>
                <a:gd name="T21" fmla="*/ 1 h 7"/>
                <a:gd name="T22" fmla="*/ 0 w 5"/>
                <a:gd name="T23" fmla="*/ 3 h 7"/>
                <a:gd name="T24" fmla="*/ 0 w 5"/>
                <a:gd name="T25" fmla="*/ 4 h 7"/>
                <a:gd name="T26" fmla="*/ 0 w 5"/>
                <a:gd name="T27" fmla="*/ 6 h 7"/>
                <a:gd name="T28" fmla="*/ 1 w 5"/>
                <a:gd name="T29" fmla="*/ 7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7"/>
                  </a:lnTo>
                  <a:lnTo>
                    <a:pt x="5" y="6"/>
                  </a:lnTo>
                  <a:lnTo>
                    <a:pt x="5" y="4"/>
                  </a:lnTo>
                  <a:lnTo>
                    <a:pt x="5" y="3"/>
                  </a:lnTo>
                  <a:lnTo>
                    <a:pt x="5" y="1"/>
                  </a:lnTo>
                  <a:lnTo>
                    <a:pt x="4" y="1"/>
                  </a:lnTo>
                  <a:lnTo>
                    <a:pt x="3" y="0"/>
                  </a:lnTo>
                  <a:lnTo>
                    <a:pt x="2" y="1"/>
                  </a:lnTo>
                  <a:lnTo>
                    <a:pt x="1" y="1"/>
                  </a:lnTo>
                  <a:lnTo>
                    <a:pt x="0" y="3"/>
                  </a:lnTo>
                  <a:lnTo>
                    <a:pt x="0" y="4"/>
                  </a:lnTo>
                  <a:lnTo>
                    <a:pt x="0" y="6"/>
                  </a:lnTo>
                  <a:lnTo>
                    <a:pt x="1" y="7"/>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7" name="Freeform 263"/>
            <p:cNvSpPr>
              <a:spLocks/>
            </p:cNvSpPr>
            <p:nvPr>
              <p:custDataLst>
                <p:tags r:id="rId155"/>
              </p:custDataLst>
            </p:nvPr>
          </p:nvSpPr>
          <p:spPr bwMode="auto">
            <a:xfrm>
              <a:off x="1175" y="1055"/>
              <a:ext cx="19" cy="92"/>
            </a:xfrm>
            <a:custGeom>
              <a:avLst/>
              <a:gdLst>
                <a:gd name="T0" fmla="*/ 6 w 19"/>
                <a:gd name="T1" fmla="*/ 1 h 92"/>
                <a:gd name="T2" fmla="*/ 6 w 19"/>
                <a:gd name="T3" fmla="*/ 3 h 92"/>
                <a:gd name="T4" fmla="*/ 4 w 19"/>
                <a:gd name="T5" fmla="*/ 8 h 92"/>
                <a:gd name="T6" fmla="*/ 2 w 19"/>
                <a:gd name="T7" fmla="*/ 16 h 92"/>
                <a:gd name="T8" fmla="*/ 1 w 19"/>
                <a:gd name="T9" fmla="*/ 28 h 92"/>
                <a:gd name="T10" fmla="*/ 0 w 19"/>
                <a:gd name="T11" fmla="*/ 41 h 92"/>
                <a:gd name="T12" fmla="*/ 0 w 19"/>
                <a:gd name="T13" fmla="*/ 57 h 92"/>
                <a:gd name="T14" fmla="*/ 1 w 19"/>
                <a:gd name="T15" fmla="*/ 73 h 92"/>
                <a:gd name="T16" fmla="*/ 5 w 19"/>
                <a:gd name="T17" fmla="*/ 92 h 92"/>
                <a:gd name="T18" fmla="*/ 19 w 19"/>
                <a:gd name="T19" fmla="*/ 92 h 92"/>
                <a:gd name="T20" fmla="*/ 18 w 19"/>
                <a:gd name="T21" fmla="*/ 89 h 92"/>
                <a:gd name="T22" fmla="*/ 16 w 19"/>
                <a:gd name="T23" fmla="*/ 82 h 92"/>
                <a:gd name="T24" fmla="*/ 15 w 19"/>
                <a:gd name="T25" fmla="*/ 70 h 92"/>
                <a:gd name="T26" fmla="*/ 14 w 19"/>
                <a:gd name="T27" fmla="*/ 57 h 92"/>
                <a:gd name="T28" fmla="*/ 13 w 19"/>
                <a:gd name="T29" fmla="*/ 42 h 92"/>
                <a:gd name="T30" fmla="*/ 13 w 19"/>
                <a:gd name="T31" fmla="*/ 27 h 92"/>
                <a:gd name="T32" fmla="*/ 15 w 19"/>
                <a:gd name="T33" fmla="*/ 13 h 92"/>
                <a:gd name="T34" fmla="*/ 19 w 19"/>
                <a:gd name="T35" fmla="*/ 1 h 92"/>
                <a:gd name="T36" fmla="*/ 19 w 19"/>
                <a:gd name="T37" fmla="*/ 1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3"/>
                  </a:lnTo>
                  <a:lnTo>
                    <a:pt x="4" y="8"/>
                  </a:lnTo>
                  <a:lnTo>
                    <a:pt x="2" y="16"/>
                  </a:lnTo>
                  <a:lnTo>
                    <a:pt x="1" y="28"/>
                  </a:lnTo>
                  <a:lnTo>
                    <a:pt x="0" y="41"/>
                  </a:lnTo>
                  <a:lnTo>
                    <a:pt x="0" y="57"/>
                  </a:lnTo>
                  <a:lnTo>
                    <a:pt x="1" y="73"/>
                  </a:lnTo>
                  <a:lnTo>
                    <a:pt x="5" y="92"/>
                  </a:lnTo>
                  <a:lnTo>
                    <a:pt x="19" y="92"/>
                  </a:lnTo>
                  <a:lnTo>
                    <a:pt x="18" y="89"/>
                  </a:lnTo>
                  <a:lnTo>
                    <a:pt x="16" y="82"/>
                  </a:lnTo>
                  <a:lnTo>
                    <a:pt x="15" y="70"/>
                  </a:lnTo>
                  <a:lnTo>
                    <a:pt x="14" y="57"/>
                  </a:lnTo>
                  <a:lnTo>
                    <a:pt x="13" y="42"/>
                  </a:lnTo>
                  <a:lnTo>
                    <a:pt x="13" y="27"/>
                  </a:lnTo>
                  <a:lnTo>
                    <a:pt x="15" y="13"/>
                  </a:lnTo>
                  <a:lnTo>
                    <a:pt x="19" y="1"/>
                  </a:lnTo>
                  <a:lnTo>
                    <a:pt x="19" y="1"/>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8" name="Freeform 264"/>
            <p:cNvSpPr>
              <a:spLocks/>
            </p:cNvSpPr>
            <p:nvPr>
              <p:custDataLst>
                <p:tags r:id="rId156"/>
              </p:custDataLst>
            </p:nvPr>
          </p:nvSpPr>
          <p:spPr bwMode="auto">
            <a:xfrm>
              <a:off x="1273" y="1043"/>
              <a:ext cx="27" cy="104"/>
            </a:xfrm>
            <a:custGeom>
              <a:avLst/>
              <a:gdLst>
                <a:gd name="T0" fmla="*/ 27 w 27"/>
                <a:gd name="T1" fmla="*/ 0 h 104"/>
                <a:gd name="T2" fmla="*/ 26 w 27"/>
                <a:gd name="T3" fmla="*/ 1 h 104"/>
                <a:gd name="T4" fmla="*/ 25 w 27"/>
                <a:gd name="T5" fmla="*/ 4 h 104"/>
                <a:gd name="T6" fmla="*/ 22 w 27"/>
                <a:gd name="T7" fmla="*/ 10 h 104"/>
                <a:gd name="T8" fmla="*/ 20 w 27"/>
                <a:gd name="T9" fmla="*/ 19 h 104"/>
                <a:gd name="T10" fmla="*/ 18 w 27"/>
                <a:gd name="T11" fmla="*/ 32 h 104"/>
                <a:gd name="T12" fmla="*/ 16 w 27"/>
                <a:gd name="T13" fmla="*/ 49 h 104"/>
                <a:gd name="T14" fmla="*/ 18 w 27"/>
                <a:gd name="T15" fmla="*/ 74 h 104"/>
                <a:gd name="T16" fmla="*/ 20 w 27"/>
                <a:gd name="T17" fmla="*/ 104 h 104"/>
                <a:gd name="T18" fmla="*/ 5 w 27"/>
                <a:gd name="T19" fmla="*/ 104 h 104"/>
                <a:gd name="T20" fmla="*/ 5 w 27"/>
                <a:gd name="T21" fmla="*/ 101 h 104"/>
                <a:gd name="T22" fmla="*/ 4 w 27"/>
                <a:gd name="T23" fmla="*/ 92 h 104"/>
                <a:gd name="T24" fmla="*/ 2 w 27"/>
                <a:gd name="T25" fmla="*/ 80 h 104"/>
                <a:gd name="T26" fmla="*/ 1 w 27"/>
                <a:gd name="T27" fmla="*/ 64 h 104"/>
                <a:gd name="T28" fmla="*/ 0 w 27"/>
                <a:gd name="T29" fmla="*/ 47 h 104"/>
                <a:gd name="T30" fmla="*/ 1 w 27"/>
                <a:gd name="T31" fmla="*/ 31 h 104"/>
                <a:gd name="T32" fmla="*/ 4 w 27"/>
                <a:gd name="T33" fmla="*/ 14 h 104"/>
                <a:gd name="T34" fmla="*/ 9 w 27"/>
                <a:gd name="T35" fmla="*/ 0 h 104"/>
                <a:gd name="T36" fmla="*/ 27 w 27"/>
                <a:gd name="T3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4">
                  <a:moveTo>
                    <a:pt x="27" y="0"/>
                  </a:moveTo>
                  <a:lnTo>
                    <a:pt x="26" y="1"/>
                  </a:lnTo>
                  <a:lnTo>
                    <a:pt x="25" y="4"/>
                  </a:lnTo>
                  <a:lnTo>
                    <a:pt x="22" y="10"/>
                  </a:lnTo>
                  <a:lnTo>
                    <a:pt x="20" y="19"/>
                  </a:lnTo>
                  <a:lnTo>
                    <a:pt x="18" y="32"/>
                  </a:lnTo>
                  <a:lnTo>
                    <a:pt x="16" y="49"/>
                  </a:lnTo>
                  <a:lnTo>
                    <a:pt x="18" y="74"/>
                  </a:lnTo>
                  <a:lnTo>
                    <a:pt x="20" y="104"/>
                  </a:lnTo>
                  <a:lnTo>
                    <a:pt x="5" y="104"/>
                  </a:lnTo>
                  <a:lnTo>
                    <a:pt x="5" y="101"/>
                  </a:lnTo>
                  <a:lnTo>
                    <a:pt x="4" y="92"/>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09" name="Freeform 265"/>
            <p:cNvSpPr>
              <a:spLocks/>
            </p:cNvSpPr>
            <p:nvPr>
              <p:custDataLst>
                <p:tags r:id="rId157"/>
              </p:custDataLst>
            </p:nvPr>
          </p:nvSpPr>
          <p:spPr bwMode="auto">
            <a:xfrm>
              <a:off x="1175" y="1060"/>
              <a:ext cx="18" cy="81"/>
            </a:xfrm>
            <a:custGeom>
              <a:avLst/>
              <a:gdLst>
                <a:gd name="T0" fmla="*/ 6 w 18"/>
                <a:gd name="T1" fmla="*/ 2 h 81"/>
                <a:gd name="T2" fmla="*/ 6 w 18"/>
                <a:gd name="T3" fmla="*/ 3 h 81"/>
                <a:gd name="T4" fmla="*/ 5 w 18"/>
                <a:gd name="T5" fmla="*/ 8 h 81"/>
                <a:gd name="T6" fmla="*/ 2 w 18"/>
                <a:gd name="T7" fmla="*/ 15 h 81"/>
                <a:gd name="T8" fmla="*/ 1 w 18"/>
                <a:gd name="T9" fmla="*/ 25 h 81"/>
                <a:gd name="T10" fmla="*/ 0 w 18"/>
                <a:gd name="T11" fmla="*/ 37 h 81"/>
                <a:gd name="T12" fmla="*/ 1 w 18"/>
                <a:gd name="T13" fmla="*/ 50 h 81"/>
                <a:gd name="T14" fmla="*/ 2 w 18"/>
                <a:gd name="T15" fmla="*/ 65 h 81"/>
                <a:gd name="T16" fmla="*/ 5 w 18"/>
                <a:gd name="T17" fmla="*/ 81 h 81"/>
                <a:gd name="T18" fmla="*/ 16 w 18"/>
                <a:gd name="T19" fmla="*/ 80 h 81"/>
                <a:gd name="T20" fmla="*/ 16 w 18"/>
                <a:gd name="T21" fmla="*/ 78 h 81"/>
                <a:gd name="T22" fmla="*/ 15 w 18"/>
                <a:gd name="T23" fmla="*/ 72 h 81"/>
                <a:gd name="T24" fmla="*/ 14 w 18"/>
                <a:gd name="T25" fmla="*/ 61 h 81"/>
                <a:gd name="T26" fmla="*/ 13 w 18"/>
                <a:gd name="T27" fmla="*/ 50 h 81"/>
                <a:gd name="T28" fmla="*/ 12 w 18"/>
                <a:gd name="T29" fmla="*/ 37 h 81"/>
                <a:gd name="T30" fmla="*/ 12 w 18"/>
                <a:gd name="T31" fmla="*/ 24 h 81"/>
                <a:gd name="T32" fmla="*/ 14 w 18"/>
                <a:gd name="T33" fmla="*/ 11 h 81"/>
                <a:gd name="T34" fmla="*/ 18 w 18"/>
                <a:gd name="T35" fmla="*/ 1 h 81"/>
                <a:gd name="T36" fmla="*/ 18 w 18"/>
                <a:gd name="T37" fmla="*/ 1 h 81"/>
                <a:gd name="T38" fmla="*/ 18 w 18"/>
                <a:gd name="T39" fmla="*/ 1 h 81"/>
                <a:gd name="T40" fmla="*/ 18 w 18"/>
                <a:gd name="T41" fmla="*/ 1 h 81"/>
                <a:gd name="T42" fmla="*/ 16 w 18"/>
                <a:gd name="T43" fmla="*/ 0 h 81"/>
                <a:gd name="T44" fmla="*/ 15 w 18"/>
                <a:gd name="T45" fmla="*/ 0 h 81"/>
                <a:gd name="T46" fmla="*/ 13 w 18"/>
                <a:gd name="T47" fmla="*/ 1 h 81"/>
                <a:gd name="T48" fmla="*/ 9 w 18"/>
                <a:gd name="T49" fmla="*/ 1 h 81"/>
                <a:gd name="T50" fmla="*/ 6 w 18"/>
                <a:gd name="T51"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1">
                  <a:moveTo>
                    <a:pt x="6" y="2"/>
                  </a:moveTo>
                  <a:lnTo>
                    <a:pt x="6" y="3"/>
                  </a:lnTo>
                  <a:lnTo>
                    <a:pt x="5" y="8"/>
                  </a:lnTo>
                  <a:lnTo>
                    <a:pt x="2" y="15"/>
                  </a:lnTo>
                  <a:lnTo>
                    <a:pt x="1" y="25"/>
                  </a:lnTo>
                  <a:lnTo>
                    <a:pt x="0" y="37"/>
                  </a:lnTo>
                  <a:lnTo>
                    <a:pt x="1" y="50"/>
                  </a:lnTo>
                  <a:lnTo>
                    <a:pt x="2" y="65"/>
                  </a:lnTo>
                  <a:lnTo>
                    <a:pt x="5" y="81"/>
                  </a:lnTo>
                  <a:lnTo>
                    <a:pt x="16" y="80"/>
                  </a:lnTo>
                  <a:lnTo>
                    <a:pt x="16" y="78"/>
                  </a:lnTo>
                  <a:lnTo>
                    <a:pt x="15" y="72"/>
                  </a:lnTo>
                  <a:lnTo>
                    <a:pt x="14" y="61"/>
                  </a:lnTo>
                  <a:lnTo>
                    <a:pt x="13" y="50"/>
                  </a:lnTo>
                  <a:lnTo>
                    <a:pt x="12" y="37"/>
                  </a:lnTo>
                  <a:lnTo>
                    <a:pt x="12" y="24"/>
                  </a:lnTo>
                  <a:lnTo>
                    <a:pt x="14" y="11"/>
                  </a:lnTo>
                  <a:lnTo>
                    <a:pt x="18" y="1"/>
                  </a:lnTo>
                  <a:lnTo>
                    <a:pt x="18" y="1"/>
                  </a:lnTo>
                  <a:lnTo>
                    <a:pt x="18" y="1"/>
                  </a:lnTo>
                  <a:lnTo>
                    <a:pt x="18"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0" name="Freeform 266"/>
            <p:cNvSpPr>
              <a:spLocks/>
            </p:cNvSpPr>
            <p:nvPr>
              <p:custDataLst>
                <p:tags r:id="rId158"/>
              </p:custDataLst>
            </p:nvPr>
          </p:nvSpPr>
          <p:spPr bwMode="auto">
            <a:xfrm>
              <a:off x="1176" y="1065"/>
              <a:ext cx="14" cy="69"/>
            </a:xfrm>
            <a:custGeom>
              <a:avLst/>
              <a:gdLst>
                <a:gd name="T0" fmla="*/ 5 w 14"/>
                <a:gd name="T1" fmla="*/ 2 h 69"/>
                <a:gd name="T2" fmla="*/ 5 w 14"/>
                <a:gd name="T3" fmla="*/ 3 h 69"/>
                <a:gd name="T4" fmla="*/ 4 w 14"/>
                <a:gd name="T5" fmla="*/ 7 h 69"/>
                <a:gd name="T6" fmla="*/ 3 w 14"/>
                <a:gd name="T7" fmla="*/ 13 h 69"/>
                <a:gd name="T8" fmla="*/ 1 w 14"/>
                <a:gd name="T9" fmla="*/ 21 h 69"/>
                <a:gd name="T10" fmla="*/ 0 w 14"/>
                <a:gd name="T11" fmla="*/ 32 h 69"/>
                <a:gd name="T12" fmla="*/ 0 w 14"/>
                <a:gd name="T13" fmla="*/ 44 h 69"/>
                <a:gd name="T14" fmla="*/ 1 w 14"/>
                <a:gd name="T15" fmla="*/ 56 h 69"/>
                <a:gd name="T16" fmla="*/ 4 w 14"/>
                <a:gd name="T17" fmla="*/ 69 h 69"/>
                <a:gd name="T18" fmla="*/ 14 w 14"/>
                <a:gd name="T19" fmla="*/ 69 h 69"/>
                <a:gd name="T20" fmla="*/ 13 w 14"/>
                <a:gd name="T21" fmla="*/ 67 h 69"/>
                <a:gd name="T22" fmla="*/ 13 w 14"/>
                <a:gd name="T23" fmla="*/ 61 h 69"/>
                <a:gd name="T24" fmla="*/ 12 w 14"/>
                <a:gd name="T25" fmla="*/ 53 h 69"/>
                <a:gd name="T26" fmla="*/ 11 w 14"/>
                <a:gd name="T27" fmla="*/ 44 h 69"/>
                <a:gd name="T28" fmla="*/ 10 w 14"/>
                <a:gd name="T29" fmla="*/ 32 h 69"/>
                <a:gd name="T30" fmla="*/ 10 w 14"/>
                <a:gd name="T31" fmla="*/ 20 h 69"/>
                <a:gd name="T32" fmla="*/ 12 w 14"/>
                <a:gd name="T33" fmla="*/ 10 h 69"/>
                <a:gd name="T34" fmla="*/ 14 w 14"/>
                <a:gd name="T35" fmla="*/ 2 h 69"/>
                <a:gd name="T36" fmla="*/ 14 w 14"/>
                <a:gd name="T37" fmla="*/ 2 h 69"/>
                <a:gd name="T38" fmla="*/ 14 w 14"/>
                <a:gd name="T39" fmla="*/ 2 h 69"/>
                <a:gd name="T40" fmla="*/ 14 w 14"/>
                <a:gd name="T41" fmla="*/ 0 h 69"/>
                <a:gd name="T42" fmla="*/ 14 w 14"/>
                <a:gd name="T43" fmla="*/ 0 h 69"/>
                <a:gd name="T44" fmla="*/ 13 w 14"/>
                <a:gd name="T45" fmla="*/ 0 h 69"/>
                <a:gd name="T46" fmla="*/ 11 w 14"/>
                <a:gd name="T47" fmla="*/ 0 h 69"/>
                <a:gd name="T48" fmla="*/ 8 w 14"/>
                <a:gd name="T49" fmla="*/ 2 h 69"/>
                <a:gd name="T50" fmla="*/ 5 w 14"/>
                <a:gd name="T51"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2"/>
                  </a:moveTo>
                  <a:lnTo>
                    <a:pt x="5" y="3"/>
                  </a:lnTo>
                  <a:lnTo>
                    <a:pt x="4" y="7"/>
                  </a:lnTo>
                  <a:lnTo>
                    <a:pt x="3" y="13"/>
                  </a:lnTo>
                  <a:lnTo>
                    <a:pt x="1" y="21"/>
                  </a:lnTo>
                  <a:lnTo>
                    <a:pt x="0" y="32"/>
                  </a:lnTo>
                  <a:lnTo>
                    <a:pt x="0" y="44"/>
                  </a:lnTo>
                  <a:lnTo>
                    <a:pt x="1" y="56"/>
                  </a:lnTo>
                  <a:lnTo>
                    <a:pt x="4" y="69"/>
                  </a:lnTo>
                  <a:lnTo>
                    <a:pt x="14" y="69"/>
                  </a:lnTo>
                  <a:lnTo>
                    <a:pt x="13" y="67"/>
                  </a:lnTo>
                  <a:lnTo>
                    <a:pt x="13" y="61"/>
                  </a:lnTo>
                  <a:lnTo>
                    <a:pt x="12" y="53"/>
                  </a:lnTo>
                  <a:lnTo>
                    <a:pt x="11" y="44"/>
                  </a:lnTo>
                  <a:lnTo>
                    <a:pt x="10" y="32"/>
                  </a:lnTo>
                  <a:lnTo>
                    <a:pt x="10" y="20"/>
                  </a:lnTo>
                  <a:lnTo>
                    <a:pt x="12" y="10"/>
                  </a:lnTo>
                  <a:lnTo>
                    <a:pt x="14" y="2"/>
                  </a:lnTo>
                  <a:lnTo>
                    <a:pt x="14" y="2"/>
                  </a:lnTo>
                  <a:lnTo>
                    <a:pt x="14" y="2"/>
                  </a:lnTo>
                  <a:lnTo>
                    <a:pt x="14" y="0"/>
                  </a:lnTo>
                  <a:lnTo>
                    <a:pt x="14" y="0"/>
                  </a:lnTo>
                  <a:lnTo>
                    <a:pt x="13" y="0"/>
                  </a:lnTo>
                  <a:lnTo>
                    <a:pt x="11" y="0"/>
                  </a:lnTo>
                  <a:lnTo>
                    <a:pt x="8" y="2"/>
                  </a:lnTo>
                  <a:lnTo>
                    <a:pt x="5" y="2"/>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1" name="Freeform 267"/>
            <p:cNvSpPr>
              <a:spLocks/>
            </p:cNvSpPr>
            <p:nvPr>
              <p:custDataLst>
                <p:tags r:id="rId159"/>
              </p:custDataLst>
            </p:nvPr>
          </p:nvSpPr>
          <p:spPr bwMode="auto">
            <a:xfrm>
              <a:off x="1177" y="1071"/>
              <a:ext cx="12" cy="57"/>
            </a:xfrm>
            <a:custGeom>
              <a:avLst/>
              <a:gdLst>
                <a:gd name="T0" fmla="*/ 4 w 12"/>
                <a:gd name="T1" fmla="*/ 1 h 57"/>
                <a:gd name="T2" fmla="*/ 3 w 12"/>
                <a:gd name="T3" fmla="*/ 3 h 57"/>
                <a:gd name="T4" fmla="*/ 3 w 12"/>
                <a:gd name="T5" fmla="*/ 5 h 57"/>
                <a:gd name="T6" fmla="*/ 2 w 12"/>
                <a:gd name="T7" fmla="*/ 11 h 57"/>
                <a:gd name="T8" fmla="*/ 0 w 12"/>
                <a:gd name="T9" fmla="*/ 18 h 57"/>
                <a:gd name="T10" fmla="*/ 0 w 12"/>
                <a:gd name="T11" fmla="*/ 26 h 57"/>
                <a:gd name="T12" fmla="*/ 0 w 12"/>
                <a:gd name="T13" fmla="*/ 35 h 57"/>
                <a:gd name="T14" fmla="*/ 2 w 12"/>
                <a:gd name="T15" fmla="*/ 46 h 57"/>
                <a:gd name="T16" fmla="*/ 3 w 12"/>
                <a:gd name="T17" fmla="*/ 57 h 57"/>
                <a:gd name="T18" fmla="*/ 11 w 12"/>
                <a:gd name="T19" fmla="*/ 56 h 57"/>
                <a:gd name="T20" fmla="*/ 11 w 12"/>
                <a:gd name="T21" fmla="*/ 55 h 57"/>
                <a:gd name="T22" fmla="*/ 10 w 12"/>
                <a:gd name="T23" fmla="*/ 50 h 57"/>
                <a:gd name="T24" fmla="*/ 10 w 12"/>
                <a:gd name="T25" fmla="*/ 43 h 57"/>
                <a:gd name="T26" fmla="*/ 9 w 12"/>
                <a:gd name="T27" fmla="*/ 35 h 57"/>
                <a:gd name="T28" fmla="*/ 7 w 12"/>
                <a:gd name="T29" fmla="*/ 26 h 57"/>
                <a:gd name="T30" fmla="*/ 9 w 12"/>
                <a:gd name="T31" fmla="*/ 17 h 57"/>
                <a:gd name="T32" fmla="*/ 10 w 12"/>
                <a:gd name="T33" fmla="*/ 8 h 57"/>
                <a:gd name="T34" fmla="*/ 12 w 12"/>
                <a:gd name="T35" fmla="*/ 0 h 57"/>
                <a:gd name="T36" fmla="*/ 12 w 12"/>
                <a:gd name="T37" fmla="*/ 0 h 57"/>
                <a:gd name="T38" fmla="*/ 12 w 12"/>
                <a:gd name="T39" fmla="*/ 0 h 57"/>
                <a:gd name="T40" fmla="*/ 12 w 12"/>
                <a:gd name="T41" fmla="*/ 0 h 57"/>
                <a:gd name="T42" fmla="*/ 11 w 12"/>
                <a:gd name="T43" fmla="*/ 0 h 57"/>
                <a:gd name="T44" fmla="*/ 10 w 12"/>
                <a:gd name="T45" fmla="*/ 0 h 57"/>
                <a:gd name="T46" fmla="*/ 9 w 12"/>
                <a:gd name="T47" fmla="*/ 0 h 57"/>
                <a:gd name="T48" fmla="*/ 6 w 12"/>
                <a:gd name="T49" fmla="*/ 0 h 57"/>
                <a:gd name="T50" fmla="*/ 4 w 12"/>
                <a:gd name="T5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7">
                  <a:moveTo>
                    <a:pt x="4" y="1"/>
                  </a:moveTo>
                  <a:lnTo>
                    <a:pt x="3" y="3"/>
                  </a:lnTo>
                  <a:lnTo>
                    <a:pt x="3" y="5"/>
                  </a:lnTo>
                  <a:lnTo>
                    <a:pt x="2" y="11"/>
                  </a:lnTo>
                  <a:lnTo>
                    <a:pt x="0" y="18"/>
                  </a:lnTo>
                  <a:lnTo>
                    <a:pt x="0" y="26"/>
                  </a:lnTo>
                  <a:lnTo>
                    <a:pt x="0" y="35"/>
                  </a:lnTo>
                  <a:lnTo>
                    <a:pt x="2" y="46"/>
                  </a:lnTo>
                  <a:lnTo>
                    <a:pt x="3" y="57"/>
                  </a:lnTo>
                  <a:lnTo>
                    <a:pt x="11" y="56"/>
                  </a:lnTo>
                  <a:lnTo>
                    <a:pt x="11" y="55"/>
                  </a:lnTo>
                  <a:lnTo>
                    <a:pt x="10" y="50"/>
                  </a:lnTo>
                  <a:lnTo>
                    <a:pt x="10" y="43"/>
                  </a:lnTo>
                  <a:lnTo>
                    <a:pt x="9" y="35"/>
                  </a:lnTo>
                  <a:lnTo>
                    <a:pt x="7" y="26"/>
                  </a:lnTo>
                  <a:lnTo>
                    <a:pt x="9" y="17"/>
                  </a:lnTo>
                  <a:lnTo>
                    <a:pt x="10" y="8"/>
                  </a:lnTo>
                  <a:lnTo>
                    <a:pt x="12" y="0"/>
                  </a:lnTo>
                  <a:lnTo>
                    <a:pt x="12" y="0"/>
                  </a:lnTo>
                  <a:lnTo>
                    <a:pt x="12" y="0"/>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2" name="Freeform 268"/>
            <p:cNvSpPr>
              <a:spLocks/>
            </p:cNvSpPr>
            <p:nvPr>
              <p:custDataLst>
                <p:tags r:id="rId160"/>
              </p:custDataLst>
            </p:nvPr>
          </p:nvSpPr>
          <p:spPr bwMode="auto">
            <a:xfrm>
              <a:off x="1177" y="1076"/>
              <a:ext cx="10" cy="45"/>
            </a:xfrm>
            <a:custGeom>
              <a:avLst/>
              <a:gdLst>
                <a:gd name="T0" fmla="*/ 4 w 10"/>
                <a:gd name="T1" fmla="*/ 1 h 45"/>
                <a:gd name="T2" fmla="*/ 3 w 10"/>
                <a:gd name="T3" fmla="*/ 2 h 45"/>
                <a:gd name="T4" fmla="*/ 3 w 10"/>
                <a:gd name="T5" fmla="*/ 5 h 45"/>
                <a:gd name="T6" fmla="*/ 2 w 10"/>
                <a:gd name="T7" fmla="*/ 9 h 45"/>
                <a:gd name="T8" fmla="*/ 2 w 10"/>
                <a:gd name="T9" fmla="*/ 14 h 45"/>
                <a:gd name="T10" fmla="*/ 0 w 10"/>
                <a:gd name="T11" fmla="*/ 21 h 45"/>
                <a:gd name="T12" fmla="*/ 0 w 10"/>
                <a:gd name="T13" fmla="*/ 28 h 45"/>
                <a:gd name="T14" fmla="*/ 2 w 10"/>
                <a:gd name="T15" fmla="*/ 37 h 45"/>
                <a:gd name="T16" fmla="*/ 3 w 10"/>
                <a:gd name="T17" fmla="*/ 45 h 45"/>
                <a:gd name="T18" fmla="*/ 10 w 10"/>
                <a:gd name="T19" fmla="*/ 45 h 45"/>
                <a:gd name="T20" fmla="*/ 10 w 10"/>
                <a:gd name="T21" fmla="*/ 44 h 45"/>
                <a:gd name="T22" fmla="*/ 9 w 10"/>
                <a:gd name="T23" fmla="*/ 41 h 45"/>
                <a:gd name="T24" fmla="*/ 7 w 10"/>
                <a:gd name="T25" fmla="*/ 35 h 45"/>
                <a:gd name="T26" fmla="*/ 7 w 10"/>
                <a:gd name="T27" fmla="*/ 28 h 45"/>
                <a:gd name="T28" fmla="*/ 6 w 10"/>
                <a:gd name="T29" fmla="*/ 21 h 45"/>
                <a:gd name="T30" fmla="*/ 7 w 10"/>
                <a:gd name="T31" fmla="*/ 14 h 45"/>
                <a:gd name="T32" fmla="*/ 7 w 10"/>
                <a:gd name="T33" fmla="*/ 7 h 45"/>
                <a:gd name="T34" fmla="*/ 10 w 10"/>
                <a:gd name="T35" fmla="*/ 1 h 45"/>
                <a:gd name="T36" fmla="*/ 10 w 10"/>
                <a:gd name="T37" fmla="*/ 1 h 45"/>
                <a:gd name="T38" fmla="*/ 10 w 10"/>
                <a:gd name="T39" fmla="*/ 1 h 45"/>
                <a:gd name="T40" fmla="*/ 10 w 10"/>
                <a:gd name="T41" fmla="*/ 1 h 45"/>
                <a:gd name="T42" fmla="*/ 10 w 10"/>
                <a:gd name="T43" fmla="*/ 0 h 45"/>
                <a:gd name="T44" fmla="*/ 9 w 10"/>
                <a:gd name="T45" fmla="*/ 0 h 45"/>
                <a:gd name="T46" fmla="*/ 7 w 10"/>
                <a:gd name="T47" fmla="*/ 1 h 45"/>
                <a:gd name="T48" fmla="*/ 6 w 10"/>
                <a:gd name="T49" fmla="*/ 1 h 45"/>
                <a:gd name="T50" fmla="*/ 4 w 10"/>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5">
                  <a:moveTo>
                    <a:pt x="4" y="1"/>
                  </a:moveTo>
                  <a:lnTo>
                    <a:pt x="3" y="2"/>
                  </a:lnTo>
                  <a:lnTo>
                    <a:pt x="3" y="5"/>
                  </a:lnTo>
                  <a:lnTo>
                    <a:pt x="2" y="9"/>
                  </a:lnTo>
                  <a:lnTo>
                    <a:pt x="2" y="14"/>
                  </a:lnTo>
                  <a:lnTo>
                    <a:pt x="0" y="21"/>
                  </a:lnTo>
                  <a:lnTo>
                    <a:pt x="0" y="28"/>
                  </a:lnTo>
                  <a:lnTo>
                    <a:pt x="2" y="37"/>
                  </a:lnTo>
                  <a:lnTo>
                    <a:pt x="3" y="45"/>
                  </a:lnTo>
                  <a:lnTo>
                    <a:pt x="10" y="45"/>
                  </a:lnTo>
                  <a:lnTo>
                    <a:pt x="10" y="44"/>
                  </a:lnTo>
                  <a:lnTo>
                    <a:pt x="9" y="41"/>
                  </a:lnTo>
                  <a:lnTo>
                    <a:pt x="7" y="35"/>
                  </a:lnTo>
                  <a:lnTo>
                    <a:pt x="7" y="28"/>
                  </a:lnTo>
                  <a:lnTo>
                    <a:pt x="6" y="21"/>
                  </a:lnTo>
                  <a:lnTo>
                    <a:pt x="7" y="14"/>
                  </a:lnTo>
                  <a:lnTo>
                    <a:pt x="7" y="7"/>
                  </a:lnTo>
                  <a:lnTo>
                    <a:pt x="10" y="1"/>
                  </a:lnTo>
                  <a:lnTo>
                    <a:pt x="10" y="1"/>
                  </a:lnTo>
                  <a:lnTo>
                    <a:pt x="10" y="1"/>
                  </a:lnTo>
                  <a:lnTo>
                    <a:pt x="10" y="1"/>
                  </a:lnTo>
                  <a:lnTo>
                    <a:pt x="10" y="0"/>
                  </a:lnTo>
                  <a:lnTo>
                    <a:pt x="9"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3" name="Freeform 269"/>
            <p:cNvSpPr>
              <a:spLocks/>
            </p:cNvSpPr>
            <p:nvPr>
              <p:custDataLst>
                <p:tags r:id="rId161"/>
              </p:custDataLst>
            </p:nvPr>
          </p:nvSpPr>
          <p:spPr bwMode="auto">
            <a:xfrm>
              <a:off x="1179" y="1082"/>
              <a:ext cx="7" cy="34"/>
            </a:xfrm>
            <a:custGeom>
              <a:avLst/>
              <a:gdLst>
                <a:gd name="T0" fmla="*/ 2 w 7"/>
                <a:gd name="T1" fmla="*/ 1 h 34"/>
                <a:gd name="T2" fmla="*/ 1 w 7"/>
                <a:gd name="T3" fmla="*/ 1 h 34"/>
                <a:gd name="T4" fmla="*/ 1 w 7"/>
                <a:gd name="T5" fmla="*/ 3 h 34"/>
                <a:gd name="T6" fmla="*/ 0 w 7"/>
                <a:gd name="T7" fmla="*/ 6 h 34"/>
                <a:gd name="T8" fmla="*/ 0 w 7"/>
                <a:gd name="T9" fmla="*/ 10 h 34"/>
                <a:gd name="T10" fmla="*/ 0 w 7"/>
                <a:gd name="T11" fmla="*/ 15 h 34"/>
                <a:gd name="T12" fmla="*/ 0 w 7"/>
                <a:gd name="T13" fmla="*/ 21 h 34"/>
                <a:gd name="T14" fmla="*/ 0 w 7"/>
                <a:gd name="T15" fmla="*/ 27 h 34"/>
                <a:gd name="T16" fmla="*/ 1 w 7"/>
                <a:gd name="T17" fmla="*/ 34 h 34"/>
                <a:gd name="T18" fmla="*/ 5 w 7"/>
                <a:gd name="T19" fmla="*/ 34 h 34"/>
                <a:gd name="T20" fmla="*/ 5 w 7"/>
                <a:gd name="T21" fmla="*/ 32 h 34"/>
                <a:gd name="T22" fmla="*/ 5 w 7"/>
                <a:gd name="T23" fmla="*/ 29 h 34"/>
                <a:gd name="T24" fmla="*/ 4 w 7"/>
                <a:gd name="T25" fmla="*/ 25 h 34"/>
                <a:gd name="T26" fmla="*/ 4 w 7"/>
                <a:gd name="T27" fmla="*/ 21 h 34"/>
                <a:gd name="T28" fmla="*/ 4 w 7"/>
                <a:gd name="T29" fmla="*/ 15 h 34"/>
                <a:gd name="T30" fmla="*/ 4 w 7"/>
                <a:gd name="T31" fmla="*/ 10 h 34"/>
                <a:gd name="T32" fmla="*/ 4 w 7"/>
                <a:gd name="T33" fmla="*/ 4 h 34"/>
                <a:gd name="T34" fmla="*/ 7 w 7"/>
                <a:gd name="T35" fmla="*/ 1 h 34"/>
                <a:gd name="T36" fmla="*/ 7 w 7"/>
                <a:gd name="T37" fmla="*/ 1 h 34"/>
                <a:gd name="T38" fmla="*/ 7 w 7"/>
                <a:gd name="T39" fmla="*/ 0 h 34"/>
                <a:gd name="T40" fmla="*/ 5 w 7"/>
                <a:gd name="T41" fmla="*/ 0 h 34"/>
                <a:gd name="T42" fmla="*/ 5 w 7"/>
                <a:gd name="T43" fmla="*/ 0 h 34"/>
                <a:gd name="T44" fmla="*/ 5 w 7"/>
                <a:gd name="T45" fmla="*/ 0 h 34"/>
                <a:gd name="T46" fmla="*/ 4 w 7"/>
                <a:gd name="T47" fmla="*/ 0 h 34"/>
                <a:gd name="T48" fmla="*/ 3 w 7"/>
                <a:gd name="T49" fmla="*/ 0 h 34"/>
                <a:gd name="T50" fmla="*/ 2 w 7"/>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4">
                  <a:moveTo>
                    <a:pt x="2" y="1"/>
                  </a:moveTo>
                  <a:lnTo>
                    <a:pt x="1" y="1"/>
                  </a:lnTo>
                  <a:lnTo>
                    <a:pt x="1" y="3"/>
                  </a:lnTo>
                  <a:lnTo>
                    <a:pt x="0" y="6"/>
                  </a:lnTo>
                  <a:lnTo>
                    <a:pt x="0" y="10"/>
                  </a:lnTo>
                  <a:lnTo>
                    <a:pt x="0" y="15"/>
                  </a:lnTo>
                  <a:lnTo>
                    <a:pt x="0" y="21"/>
                  </a:lnTo>
                  <a:lnTo>
                    <a:pt x="0" y="27"/>
                  </a:lnTo>
                  <a:lnTo>
                    <a:pt x="1" y="34"/>
                  </a:lnTo>
                  <a:lnTo>
                    <a:pt x="5" y="34"/>
                  </a:lnTo>
                  <a:lnTo>
                    <a:pt x="5" y="32"/>
                  </a:lnTo>
                  <a:lnTo>
                    <a:pt x="5" y="29"/>
                  </a:lnTo>
                  <a:lnTo>
                    <a:pt x="4" y="25"/>
                  </a:lnTo>
                  <a:lnTo>
                    <a:pt x="4" y="21"/>
                  </a:lnTo>
                  <a:lnTo>
                    <a:pt x="4" y="15"/>
                  </a:lnTo>
                  <a:lnTo>
                    <a:pt x="4" y="10"/>
                  </a:lnTo>
                  <a:lnTo>
                    <a:pt x="4" y="4"/>
                  </a:lnTo>
                  <a:lnTo>
                    <a:pt x="7" y="1"/>
                  </a:lnTo>
                  <a:lnTo>
                    <a:pt x="7" y="1"/>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4" name="Freeform 270"/>
            <p:cNvSpPr>
              <a:spLocks/>
            </p:cNvSpPr>
            <p:nvPr>
              <p:custDataLst>
                <p:tags r:id="rId162"/>
              </p:custDataLst>
            </p:nvPr>
          </p:nvSpPr>
          <p:spPr bwMode="auto">
            <a:xfrm>
              <a:off x="1274" y="1049"/>
              <a:ext cx="24" cy="91"/>
            </a:xfrm>
            <a:custGeom>
              <a:avLst/>
              <a:gdLst>
                <a:gd name="T0" fmla="*/ 24 w 24"/>
                <a:gd name="T1" fmla="*/ 1 h 91"/>
                <a:gd name="T2" fmla="*/ 22 w 24"/>
                <a:gd name="T3" fmla="*/ 1 h 91"/>
                <a:gd name="T4" fmla="*/ 21 w 24"/>
                <a:gd name="T5" fmla="*/ 4 h 91"/>
                <a:gd name="T6" fmla="*/ 19 w 24"/>
                <a:gd name="T7" fmla="*/ 8 h 91"/>
                <a:gd name="T8" fmla="*/ 17 w 24"/>
                <a:gd name="T9" fmla="*/ 16 h 91"/>
                <a:gd name="T10" fmla="*/ 15 w 24"/>
                <a:gd name="T11" fmla="*/ 28 h 91"/>
                <a:gd name="T12" fmla="*/ 14 w 24"/>
                <a:gd name="T13" fmla="*/ 43 h 91"/>
                <a:gd name="T14" fmla="*/ 15 w 24"/>
                <a:gd name="T15" fmla="*/ 64 h 91"/>
                <a:gd name="T16" fmla="*/ 18 w 24"/>
                <a:gd name="T17" fmla="*/ 91 h 91"/>
                <a:gd name="T18" fmla="*/ 5 w 24"/>
                <a:gd name="T19" fmla="*/ 91 h 91"/>
                <a:gd name="T20" fmla="*/ 4 w 24"/>
                <a:gd name="T21" fmla="*/ 88 h 91"/>
                <a:gd name="T22" fmla="*/ 3 w 24"/>
                <a:gd name="T23" fmla="*/ 81 h 91"/>
                <a:gd name="T24" fmla="*/ 1 w 24"/>
                <a:gd name="T25" fmla="*/ 70 h 91"/>
                <a:gd name="T26" fmla="*/ 0 w 24"/>
                <a:gd name="T27" fmla="*/ 56 h 91"/>
                <a:gd name="T28" fmla="*/ 0 w 24"/>
                <a:gd name="T29" fmla="*/ 42 h 91"/>
                <a:gd name="T30" fmla="*/ 1 w 24"/>
                <a:gd name="T31" fmla="*/ 27 h 91"/>
                <a:gd name="T32" fmla="*/ 4 w 24"/>
                <a:gd name="T33" fmla="*/ 13 h 91"/>
                <a:gd name="T34" fmla="*/ 7 w 24"/>
                <a:gd name="T35" fmla="*/ 0 h 91"/>
                <a:gd name="T36" fmla="*/ 24 w 24"/>
                <a:gd name="T3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1">
                  <a:moveTo>
                    <a:pt x="24" y="1"/>
                  </a:moveTo>
                  <a:lnTo>
                    <a:pt x="22" y="1"/>
                  </a:lnTo>
                  <a:lnTo>
                    <a:pt x="21" y="4"/>
                  </a:lnTo>
                  <a:lnTo>
                    <a:pt x="19" y="8"/>
                  </a:lnTo>
                  <a:lnTo>
                    <a:pt x="17" y="16"/>
                  </a:lnTo>
                  <a:lnTo>
                    <a:pt x="15" y="28"/>
                  </a:lnTo>
                  <a:lnTo>
                    <a:pt x="14" y="43"/>
                  </a:lnTo>
                  <a:lnTo>
                    <a:pt x="15" y="64"/>
                  </a:lnTo>
                  <a:lnTo>
                    <a:pt x="18" y="91"/>
                  </a:lnTo>
                  <a:lnTo>
                    <a:pt x="5" y="91"/>
                  </a:lnTo>
                  <a:lnTo>
                    <a:pt x="4" y="88"/>
                  </a:lnTo>
                  <a:lnTo>
                    <a:pt x="3" y="81"/>
                  </a:lnTo>
                  <a:lnTo>
                    <a:pt x="1" y="70"/>
                  </a:lnTo>
                  <a:lnTo>
                    <a:pt x="0" y="56"/>
                  </a:lnTo>
                  <a:lnTo>
                    <a:pt x="0" y="42"/>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5" name="Freeform 271"/>
            <p:cNvSpPr>
              <a:spLocks/>
            </p:cNvSpPr>
            <p:nvPr>
              <p:custDataLst>
                <p:tags r:id="rId163"/>
              </p:custDataLst>
            </p:nvPr>
          </p:nvSpPr>
          <p:spPr bwMode="auto">
            <a:xfrm>
              <a:off x="1275" y="1056"/>
              <a:ext cx="19" cy="77"/>
            </a:xfrm>
            <a:custGeom>
              <a:avLst/>
              <a:gdLst>
                <a:gd name="T0" fmla="*/ 19 w 19"/>
                <a:gd name="T1" fmla="*/ 0 h 77"/>
                <a:gd name="T2" fmla="*/ 19 w 19"/>
                <a:gd name="T3" fmla="*/ 1 h 77"/>
                <a:gd name="T4" fmla="*/ 18 w 19"/>
                <a:gd name="T5" fmla="*/ 2 h 77"/>
                <a:gd name="T6" fmla="*/ 17 w 19"/>
                <a:gd name="T7" fmla="*/ 7 h 77"/>
                <a:gd name="T8" fmla="*/ 14 w 19"/>
                <a:gd name="T9" fmla="*/ 13 h 77"/>
                <a:gd name="T10" fmla="*/ 13 w 19"/>
                <a:gd name="T11" fmla="*/ 23 h 77"/>
                <a:gd name="T12" fmla="*/ 12 w 19"/>
                <a:gd name="T13" fmla="*/ 36 h 77"/>
                <a:gd name="T14" fmla="*/ 13 w 19"/>
                <a:gd name="T15" fmla="*/ 54 h 77"/>
                <a:gd name="T16" fmla="*/ 14 w 19"/>
                <a:gd name="T17" fmla="*/ 77 h 77"/>
                <a:gd name="T18" fmla="*/ 4 w 19"/>
                <a:gd name="T19" fmla="*/ 77 h 77"/>
                <a:gd name="T20" fmla="*/ 4 w 19"/>
                <a:gd name="T21" fmla="*/ 75 h 77"/>
                <a:gd name="T22" fmla="*/ 3 w 19"/>
                <a:gd name="T23" fmla="*/ 69 h 77"/>
                <a:gd name="T24" fmla="*/ 2 w 19"/>
                <a:gd name="T25" fmla="*/ 60 h 77"/>
                <a:gd name="T26" fmla="*/ 0 w 19"/>
                <a:gd name="T27" fmla="*/ 48 h 77"/>
                <a:gd name="T28" fmla="*/ 0 w 19"/>
                <a:gd name="T29" fmla="*/ 35 h 77"/>
                <a:gd name="T30" fmla="*/ 0 w 19"/>
                <a:gd name="T31" fmla="*/ 22 h 77"/>
                <a:gd name="T32" fmla="*/ 3 w 19"/>
                <a:gd name="T33" fmla="*/ 11 h 77"/>
                <a:gd name="T34" fmla="*/ 6 w 19"/>
                <a:gd name="T35" fmla="*/ 0 h 77"/>
                <a:gd name="T36" fmla="*/ 19 w 19"/>
                <a:gd name="T3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7">
                  <a:moveTo>
                    <a:pt x="19" y="0"/>
                  </a:moveTo>
                  <a:lnTo>
                    <a:pt x="19" y="1"/>
                  </a:lnTo>
                  <a:lnTo>
                    <a:pt x="18" y="2"/>
                  </a:lnTo>
                  <a:lnTo>
                    <a:pt x="17" y="7"/>
                  </a:lnTo>
                  <a:lnTo>
                    <a:pt x="14" y="13"/>
                  </a:lnTo>
                  <a:lnTo>
                    <a:pt x="13" y="23"/>
                  </a:lnTo>
                  <a:lnTo>
                    <a:pt x="12" y="36"/>
                  </a:lnTo>
                  <a:lnTo>
                    <a:pt x="13" y="54"/>
                  </a:lnTo>
                  <a:lnTo>
                    <a:pt x="14" y="77"/>
                  </a:lnTo>
                  <a:lnTo>
                    <a:pt x="4" y="77"/>
                  </a:lnTo>
                  <a:lnTo>
                    <a:pt x="4" y="75"/>
                  </a:lnTo>
                  <a:lnTo>
                    <a:pt x="3" y="69"/>
                  </a:lnTo>
                  <a:lnTo>
                    <a:pt x="2" y="60"/>
                  </a:lnTo>
                  <a:lnTo>
                    <a:pt x="0" y="48"/>
                  </a:lnTo>
                  <a:lnTo>
                    <a:pt x="0" y="35"/>
                  </a:lnTo>
                  <a:lnTo>
                    <a:pt x="0" y="22"/>
                  </a:lnTo>
                  <a:lnTo>
                    <a:pt x="3" y="11"/>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6" name="Freeform 272"/>
            <p:cNvSpPr>
              <a:spLocks/>
            </p:cNvSpPr>
            <p:nvPr>
              <p:custDataLst>
                <p:tags r:id="rId164"/>
              </p:custDataLst>
            </p:nvPr>
          </p:nvSpPr>
          <p:spPr bwMode="auto">
            <a:xfrm>
              <a:off x="1277" y="1062"/>
              <a:ext cx="15" cy="64"/>
            </a:xfrm>
            <a:custGeom>
              <a:avLst/>
              <a:gdLst>
                <a:gd name="T0" fmla="*/ 15 w 15"/>
                <a:gd name="T1" fmla="*/ 0 h 64"/>
                <a:gd name="T2" fmla="*/ 15 w 15"/>
                <a:gd name="T3" fmla="*/ 1 h 64"/>
                <a:gd name="T4" fmla="*/ 14 w 15"/>
                <a:gd name="T5" fmla="*/ 2 h 64"/>
                <a:gd name="T6" fmla="*/ 12 w 15"/>
                <a:gd name="T7" fmla="*/ 6 h 64"/>
                <a:gd name="T8" fmla="*/ 11 w 15"/>
                <a:gd name="T9" fmla="*/ 12 h 64"/>
                <a:gd name="T10" fmla="*/ 10 w 15"/>
                <a:gd name="T11" fmla="*/ 20 h 64"/>
                <a:gd name="T12" fmla="*/ 9 w 15"/>
                <a:gd name="T13" fmla="*/ 30 h 64"/>
                <a:gd name="T14" fmla="*/ 10 w 15"/>
                <a:gd name="T15" fmla="*/ 45 h 64"/>
                <a:gd name="T16" fmla="*/ 11 w 15"/>
                <a:gd name="T17" fmla="*/ 64 h 64"/>
                <a:gd name="T18" fmla="*/ 2 w 15"/>
                <a:gd name="T19" fmla="*/ 64 h 64"/>
                <a:gd name="T20" fmla="*/ 2 w 15"/>
                <a:gd name="T21" fmla="*/ 62 h 64"/>
                <a:gd name="T22" fmla="*/ 1 w 15"/>
                <a:gd name="T23" fmla="*/ 57 h 64"/>
                <a:gd name="T24" fmla="*/ 0 w 15"/>
                <a:gd name="T25" fmla="*/ 49 h 64"/>
                <a:gd name="T26" fmla="*/ 0 w 15"/>
                <a:gd name="T27" fmla="*/ 40 h 64"/>
                <a:gd name="T28" fmla="*/ 0 w 15"/>
                <a:gd name="T29" fmla="*/ 29 h 64"/>
                <a:gd name="T30" fmla="*/ 0 w 15"/>
                <a:gd name="T31" fmla="*/ 19 h 64"/>
                <a:gd name="T32" fmla="*/ 1 w 15"/>
                <a:gd name="T33" fmla="*/ 8 h 64"/>
                <a:gd name="T34" fmla="*/ 4 w 15"/>
                <a:gd name="T35" fmla="*/ 0 h 64"/>
                <a:gd name="T36" fmla="*/ 15 w 15"/>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4">
                  <a:moveTo>
                    <a:pt x="15" y="0"/>
                  </a:moveTo>
                  <a:lnTo>
                    <a:pt x="15" y="1"/>
                  </a:lnTo>
                  <a:lnTo>
                    <a:pt x="14" y="2"/>
                  </a:lnTo>
                  <a:lnTo>
                    <a:pt x="12" y="6"/>
                  </a:lnTo>
                  <a:lnTo>
                    <a:pt x="11" y="12"/>
                  </a:lnTo>
                  <a:lnTo>
                    <a:pt x="10" y="20"/>
                  </a:lnTo>
                  <a:lnTo>
                    <a:pt x="9" y="30"/>
                  </a:lnTo>
                  <a:lnTo>
                    <a:pt x="10" y="45"/>
                  </a:lnTo>
                  <a:lnTo>
                    <a:pt x="11" y="64"/>
                  </a:lnTo>
                  <a:lnTo>
                    <a:pt x="2" y="64"/>
                  </a:lnTo>
                  <a:lnTo>
                    <a:pt x="2" y="62"/>
                  </a:lnTo>
                  <a:lnTo>
                    <a:pt x="1" y="57"/>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7" name="Freeform 273"/>
            <p:cNvSpPr>
              <a:spLocks/>
            </p:cNvSpPr>
            <p:nvPr>
              <p:custDataLst>
                <p:tags r:id="rId165"/>
              </p:custDataLst>
            </p:nvPr>
          </p:nvSpPr>
          <p:spPr bwMode="auto">
            <a:xfrm>
              <a:off x="1277" y="1068"/>
              <a:ext cx="12" cy="51"/>
            </a:xfrm>
            <a:custGeom>
              <a:avLst/>
              <a:gdLst>
                <a:gd name="T0" fmla="*/ 12 w 12"/>
                <a:gd name="T1" fmla="*/ 1 h 51"/>
                <a:gd name="T2" fmla="*/ 12 w 12"/>
                <a:gd name="T3" fmla="*/ 1 h 51"/>
                <a:gd name="T4" fmla="*/ 11 w 12"/>
                <a:gd name="T5" fmla="*/ 2 h 51"/>
                <a:gd name="T6" fmla="*/ 10 w 12"/>
                <a:gd name="T7" fmla="*/ 4 h 51"/>
                <a:gd name="T8" fmla="*/ 9 w 12"/>
                <a:gd name="T9" fmla="*/ 9 h 51"/>
                <a:gd name="T10" fmla="*/ 9 w 12"/>
                <a:gd name="T11" fmla="*/ 16 h 51"/>
                <a:gd name="T12" fmla="*/ 8 w 12"/>
                <a:gd name="T13" fmla="*/ 24 h 51"/>
                <a:gd name="T14" fmla="*/ 8 w 12"/>
                <a:gd name="T15" fmla="*/ 36 h 51"/>
                <a:gd name="T16" fmla="*/ 9 w 12"/>
                <a:gd name="T17" fmla="*/ 51 h 51"/>
                <a:gd name="T18" fmla="*/ 2 w 12"/>
                <a:gd name="T19" fmla="*/ 51 h 51"/>
                <a:gd name="T20" fmla="*/ 2 w 12"/>
                <a:gd name="T21" fmla="*/ 50 h 51"/>
                <a:gd name="T22" fmla="*/ 2 w 12"/>
                <a:gd name="T23" fmla="*/ 45 h 51"/>
                <a:gd name="T24" fmla="*/ 1 w 12"/>
                <a:gd name="T25" fmla="*/ 39 h 51"/>
                <a:gd name="T26" fmla="*/ 1 w 12"/>
                <a:gd name="T27" fmla="*/ 31 h 51"/>
                <a:gd name="T28" fmla="*/ 0 w 12"/>
                <a:gd name="T29" fmla="*/ 23 h 51"/>
                <a:gd name="T30" fmla="*/ 1 w 12"/>
                <a:gd name="T31" fmla="*/ 15 h 51"/>
                <a:gd name="T32" fmla="*/ 2 w 12"/>
                <a:gd name="T33" fmla="*/ 7 h 51"/>
                <a:gd name="T34" fmla="*/ 4 w 12"/>
                <a:gd name="T35" fmla="*/ 0 h 51"/>
                <a:gd name="T36" fmla="*/ 12 w 12"/>
                <a:gd name="T3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1">
                  <a:moveTo>
                    <a:pt x="12" y="1"/>
                  </a:moveTo>
                  <a:lnTo>
                    <a:pt x="12" y="1"/>
                  </a:lnTo>
                  <a:lnTo>
                    <a:pt x="11" y="2"/>
                  </a:lnTo>
                  <a:lnTo>
                    <a:pt x="10" y="4"/>
                  </a:lnTo>
                  <a:lnTo>
                    <a:pt x="9" y="9"/>
                  </a:lnTo>
                  <a:lnTo>
                    <a:pt x="9" y="16"/>
                  </a:lnTo>
                  <a:lnTo>
                    <a:pt x="8" y="24"/>
                  </a:lnTo>
                  <a:lnTo>
                    <a:pt x="8" y="36"/>
                  </a:lnTo>
                  <a:lnTo>
                    <a:pt x="9" y="51"/>
                  </a:lnTo>
                  <a:lnTo>
                    <a:pt x="2" y="51"/>
                  </a:lnTo>
                  <a:lnTo>
                    <a:pt x="2" y="50"/>
                  </a:lnTo>
                  <a:lnTo>
                    <a:pt x="2" y="45"/>
                  </a:lnTo>
                  <a:lnTo>
                    <a:pt x="1" y="39"/>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8" name="Freeform 274"/>
            <p:cNvSpPr>
              <a:spLocks/>
            </p:cNvSpPr>
            <p:nvPr>
              <p:custDataLst>
                <p:tags r:id="rId166"/>
              </p:custDataLst>
            </p:nvPr>
          </p:nvSpPr>
          <p:spPr bwMode="auto">
            <a:xfrm>
              <a:off x="1278" y="1075"/>
              <a:ext cx="9" cy="37"/>
            </a:xfrm>
            <a:custGeom>
              <a:avLst/>
              <a:gdLst>
                <a:gd name="T0" fmla="*/ 9 w 9"/>
                <a:gd name="T1" fmla="*/ 0 h 37"/>
                <a:gd name="T2" fmla="*/ 9 w 9"/>
                <a:gd name="T3" fmla="*/ 0 h 37"/>
                <a:gd name="T4" fmla="*/ 8 w 9"/>
                <a:gd name="T5" fmla="*/ 1 h 37"/>
                <a:gd name="T6" fmla="*/ 8 w 9"/>
                <a:gd name="T7" fmla="*/ 3 h 37"/>
                <a:gd name="T8" fmla="*/ 7 w 9"/>
                <a:gd name="T9" fmla="*/ 6 h 37"/>
                <a:gd name="T10" fmla="*/ 6 w 9"/>
                <a:gd name="T11" fmla="*/ 10 h 37"/>
                <a:gd name="T12" fmla="*/ 6 w 9"/>
                <a:gd name="T13" fmla="*/ 17 h 37"/>
                <a:gd name="T14" fmla="*/ 6 w 9"/>
                <a:gd name="T15" fmla="*/ 25 h 37"/>
                <a:gd name="T16" fmla="*/ 7 w 9"/>
                <a:gd name="T17" fmla="*/ 37 h 37"/>
                <a:gd name="T18" fmla="*/ 2 w 9"/>
                <a:gd name="T19" fmla="*/ 37 h 37"/>
                <a:gd name="T20" fmla="*/ 1 w 9"/>
                <a:gd name="T21" fmla="*/ 36 h 37"/>
                <a:gd name="T22" fmla="*/ 1 w 9"/>
                <a:gd name="T23" fmla="*/ 32 h 37"/>
                <a:gd name="T24" fmla="*/ 1 w 9"/>
                <a:gd name="T25" fmla="*/ 28 h 37"/>
                <a:gd name="T26" fmla="*/ 0 w 9"/>
                <a:gd name="T27" fmla="*/ 23 h 37"/>
                <a:gd name="T28" fmla="*/ 0 w 9"/>
                <a:gd name="T29" fmla="*/ 16 h 37"/>
                <a:gd name="T30" fmla="*/ 0 w 9"/>
                <a:gd name="T31" fmla="*/ 10 h 37"/>
                <a:gd name="T32" fmla="*/ 1 w 9"/>
                <a:gd name="T33" fmla="*/ 4 h 37"/>
                <a:gd name="T34" fmla="*/ 3 w 9"/>
                <a:gd name="T35" fmla="*/ 0 h 37"/>
                <a:gd name="T36" fmla="*/ 9 w 9"/>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7">
                  <a:moveTo>
                    <a:pt x="9" y="0"/>
                  </a:moveTo>
                  <a:lnTo>
                    <a:pt x="9" y="0"/>
                  </a:lnTo>
                  <a:lnTo>
                    <a:pt x="8" y="1"/>
                  </a:lnTo>
                  <a:lnTo>
                    <a:pt x="8" y="3"/>
                  </a:lnTo>
                  <a:lnTo>
                    <a:pt x="7" y="6"/>
                  </a:lnTo>
                  <a:lnTo>
                    <a:pt x="6" y="10"/>
                  </a:lnTo>
                  <a:lnTo>
                    <a:pt x="6" y="17"/>
                  </a:lnTo>
                  <a:lnTo>
                    <a:pt x="6" y="25"/>
                  </a:lnTo>
                  <a:lnTo>
                    <a:pt x="7" y="37"/>
                  </a:lnTo>
                  <a:lnTo>
                    <a:pt x="2" y="37"/>
                  </a:lnTo>
                  <a:lnTo>
                    <a:pt x="1" y="36"/>
                  </a:lnTo>
                  <a:lnTo>
                    <a:pt x="1" y="32"/>
                  </a:lnTo>
                  <a:lnTo>
                    <a:pt x="1" y="28"/>
                  </a:lnTo>
                  <a:lnTo>
                    <a:pt x="0" y="23"/>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19" name="Rectangle 275"/>
            <p:cNvSpPr>
              <a:spLocks noChangeArrowheads="1"/>
            </p:cNvSpPr>
            <p:nvPr>
              <p:custDataLst>
                <p:tags r:id="rId167"/>
              </p:custDataLst>
            </p:nvPr>
          </p:nvSpPr>
          <p:spPr bwMode="auto">
            <a:xfrm>
              <a:off x="1155" y="1065"/>
              <a:ext cx="4" cy="11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4420" name="Freeform 276"/>
            <p:cNvSpPr>
              <a:spLocks/>
            </p:cNvSpPr>
            <p:nvPr>
              <p:custDataLst>
                <p:tags r:id="rId168"/>
              </p:custDataLst>
            </p:nvPr>
          </p:nvSpPr>
          <p:spPr bwMode="auto">
            <a:xfrm>
              <a:off x="1197" y="1063"/>
              <a:ext cx="46" cy="55"/>
            </a:xfrm>
            <a:custGeom>
              <a:avLst/>
              <a:gdLst>
                <a:gd name="T0" fmla="*/ 4 w 46"/>
                <a:gd name="T1" fmla="*/ 6 h 55"/>
                <a:gd name="T2" fmla="*/ 4 w 46"/>
                <a:gd name="T3" fmla="*/ 7 h 55"/>
                <a:gd name="T4" fmla="*/ 3 w 46"/>
                <a:gd name="T5" fmla="*/ 9 h 55"/>
                <a:gd name="T6" fmla="*/ 1 w 46"/>
                <a:gd name="T7" fmla="*/ 14 h 55"/>
                <a:gd name="T8" fmla="*/ 0 w 46"/>
                <a:gd name="T9" fmla="*/ 21 h 55"/>
                <a:gd name="T10" fmla="*/ 0 w 46"/>
                <a:gd name="T11" fmla="*/ 28 h 55"/>
                <a:gd name="T12" fmla="*/ 0 w 46"/>
                <a:gd name="T13" fmla="*/ 36 h 55"/>
                <a:gd name="T14" fmla="*/ 0 w 46"/>
                <a:gd name="T15" fmla="*/ 46 h 55"/>
                <a:gd name="T16" fmla="*/ 3 w 46"/>
                <a:gd name="T17" fmla="*/ 55 h 55"/>
                <a:gd name="T18" fmla="*/ 3 w 46"/>
                <a:gd name="T19" fmla="*/ 55 h 55"/>
                <a:gd name="T20" fmla="*/ 3 w 46"/>
                <a:gd name="T21" fmla="*/ 54 h 55"/>
                <a:gd name="T22" fmla="*/ 3 w 46"/>
                <a:gd name="T23" fmla="*/ 51 h 55"/>
                <a:gd name="T24" fmla="*/ 3 w 46"/>
                <a:gd name="T25" fmla="*/ 49 h 55"/>
                <a:gd name="T26" fmla="*/ 3 w 46"/>
                <a:gd name="T27" fmla="*/ 46 h 55"/>
                <a:gd name="T28" fmla="*/ 4 w 46"/>
                <a:gd name="T29" fmla="*/ 43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6 h 55"/>
                <a:gd name="T46" fmla="*/ 21 w 46"/>
                <a:gd name="T47" fmla="*/ 15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9 h 55"/>
                <a:gd name="T60" fmla="*/ 36 w 46"/>
                <a:gd name="T61" fmla="*/ 7 h 55"/>
                <a:gd name="T62" fmla="*/ 41 w 46"/>
                <a:gd name="T63" fmla="*/ 5 h 55"/>
                <a:gd name="T64" fmla="*/ 46 w 46"/>
                <a:gd name="T65" fmla="*/ 2 h 55"/>
                <a:gd name="T66" fmla="*/ 46 w 46"/>
                <a:gd name="T67" fmla="*/ 2 h 55"/>
                <a:gd name="T68" fmla="*/ 45 w 46"/>
                <a:gd name="T69" fmla="*/ 2 h 55"/>
                <a:gd name="T70" fmla="*/ 43 w 46"/>
                <a:gd name="T71" fmla="*/ 2 h 55"/>
                <a:gd name="T72" fmla="*/ 42 w 46"/>
                <a:gd name="T73" fmla="*/ 2 h 55"/>
                <a:gd name="T74" fmla="*/ 40 w 46"/>
                <a:gd name="T75" fmla="*/ 1 h 55"/>
                <a:gd name="T76" fmla="*/ 38 w 46"/>
                <a:gd name="T77" fmla="*/ 1 h 55"/>
                <a:gd name="T78" fmla="*/ 35 w 46"/>
                <a:gd name="T79" fmla="*/ 1 h 55"/>
                <a:gd name="T80" fmla="*/ 32 w 46"/>
                <a:gd name="T81" fmla="*/ 1 h 55"/>
                <a:gd name="T82" fmla="*/ 28 w 46"/>
                <a:gd name="T83" fmla="*/ 0 h 55"/>
                <a:gd name="T84" fmla="*/ 26 w 46"/>
                <a:gd name="T85" fmla="*/ 1 h 55"/>
                <a:gd name="T86" fmla="*/ 22 w 46"/>
                <a:gd name="T87" fmla="*/ 1 h 55"/>
                <a:gd name="T88" fmla="*/ 19 w 46"/>
                <a:gd name="T89" fmla="*/ 1 h 55"/>
                <a:gd name="T90" fmla="*/ 14 w 46"/>
                <a:gd name="T91" fmla="*/ 2 h 55"/>
                <a:gd name="T92" fmla="*/ 11 w 46"/>
                <a:gd name="T93" fmla="*/ 2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9"/>
                  </a:lnTo>
                  <a:lnTo>
                    <a:pt x="1" y="14"/>
                  </a:lnTo>
                  <a:lnTo>
                    <a:pt x="0" y="21"/>
                  </a:lnTo>
                  <a:lnTo>
                    <a:pt x="0" y="28"/>
                  </a:lnTo>
                  <a:lnTo>
                    <a:pt x="0" y="36"/>
                  </a:lnTo>
                  <a:lnTo>
                    <a:pt x="0" y="46"/>
                  </a:lnTo>
                  <a:lnTo>
                    <a:pt x="3" y="55"/>
                  </a:lnTo>
                  <a:lnTo>
                    <a:pt x="3" y="55"/>
                  </a:lnTo>
                  <a:lnTo>
                    <a:pt x="3" y="54"/>
                  </a:lnTo>
                  <a:lnTo>
                    <a:pt x="3" y="51"/>
                  </a:lnTo>
                  <a:lnTo>
                    <a:pt x="3" y="49"/>
                  </a:lnTo>
                  <a:lnTo>
                    <a:pt x="3" y="46"/>
                  </a:lnTo>
                  <a:lnTo>
                    <a:pt x="4" y="43"/>
                  </a:lnTo>
                  <a:lnTo>
                    <a:pt x="4" y="39"/>
                  </a:lnTo>
                  <a:lnTo>
                    <a:pt x="5" y="35"/>
                  </a:lnTo>
                  <a:lnTo>
                    <a:pt x="6" y="32"/>
                  </a:lnTo>
                  <a:lnTo>
                    <a:pt x="7" y="28"/>
                  </a:lnTo>
                  <a:lnTo>
                    <a:pt x="8" y="25"/>
                  </a:lnTo>
                  <a:lnTo>
                    <a:pt x="11" y="21"/>
                  </a:lnTo>
                  <a:lnTo>
                    <a:pt x="14" y="19"/>
                  </a:lnTo>
                  <a:lnTo>
                    <a:pt x="17" y="16"/>
                  </a:lnTo>
                  <a:lnTo>
                    <a:pt x="21" y="15"/>
                  </a:lnTo>
                  <a:lnTo>
                    <a:pt x="26" y="14"/>
                  </a:lnTo>
                  <a:lnTo>
                    <a:pt x="26" y="13"/>
                  </a:lnTo>
                  <a:lnTo>
                    <a:pt x="26" y="13"/>
                  </a:lnTo>
                  <a:lnTo>
                    <a:pt x="28" y="12"/>
                  </a:lnTo>
                  <a:lnTo>
                    <a:pt x="29" y="11"/>
                  </a:lnTo>
                  <a:lnTo>
                    <a:pt x="33" y="9"/>
                  </a:lnTo>
                  <a:lnTo>
                    <a:pt x="36" y="7"/>
                  </a:lnTo>
                  <a:lnTo>
                    <a:pt x="41" y="5"/>
                  </a:lnTo>
                  <a:lnTo>
                    <a:pt x="46" y="2"/>
                  </a:lnTo>
                  <a:lnTo>
                    <a:pt x="46" y="2"/>
                  </a:lnTo>
                  <a:lnTo>
                    <a:pt x="45" y="2"/>
                  </a:lnTo>
                  <a:lnTo>
                    <a:pt x="43" y="2"/>
                  </a:lnTo>
                  <a:lnTo>
                    <a:pt x="42" y="2"/>
                  </a:lnTo>
                  <a:lnTo>
                    <a:pt x="40" y="1"/>
                  </a:lnTo>
                  <a:lnTo>
                    <a:pt x="38" y="1"/>
                  </a:lnTo>
                  <a:lnTo>
                    <a:pt x="35" y="1"/>
                  </a:lnTo>
                  <a:lnTo>
                    <a:pt x="32" y="1"/>
                  </a:lnTo>
                  <a:lnTo>
                    <a:pt x="28" y="0"/>
                  </a:lnTo>
                  <a:lnTo>
                    <a:pt x="26" y="1"/>
                  </a:lnTo>
                  <a:lnTo>
                    <a:pt x="22" y="1"/>
                  </a:lnTo>
                  <a:lnTo>
                    <a:pt x="19" y="1"/>
                  </a:lnTo>
                  <a:lnTo>
                    <a:pt x="14" y="2"/>
                  </a:lnTo>
                  <a:lnTo>
                    <a:pt x="11" y="2"/>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1" name="Freeform 277"/>
            <p:cNvSpPr>
              <a:spLocks/>
            </p:cNvSpPr>
            <p:nvPr>
              <p:custDataLst>
                <p:tags r:id="rId169"/>
              </p:custDataLst>
            </p:nvPr>
          </p:nvSpPr>
          <p:spPr bwMode="auto">
            <a:xfrm>
              <a:off x="1133" y="1104"/>
              <a:ext cx="37" cy="10"/>
            </a:xfrm>
            <a:custGeom>
              <a:avLst/>
              <a:gdLst>
                <a:gd name="T0" fmla="*/ 0 w 37"/>
                <a:gd name="T1" fmla="*/ 7 h 10"/>
                <a:gd name="T2" fmla="*/ 0 w 37"/>
                <a:gd name="T3" fmla="*/ 7 h 10"/>
                <a:gd name="T4" fmla="*/ 0 w 37"/>
                <a:gd name="T5" fmla="*/ 6 h 10"/>
                <a:gd name="T6" fmla="*/ 1 w 37"/>
                <a:gd name="T7" fmla="*/ 6 h 10"/>
                <a:gd name="T8" fmla="*/ 1 w 37"/>
                <a:gd name="T9" fmla="*/ 5 h 10"/>
                <a:gd name="T10" fmla="*/ 2 w 37"/>
                <a:gd name="T11" fmla="*/ 3 h 10"/>
                <a:gd name="T12" fmla="*/ 4 w 37"/>
                <a:gd name="T13" fmla="*/ 3 h 10"/>
                <a:gd name="T14" fmla="*/ 5 w 37"/>
                <a:gd name="T15" fmla="*/ 2 h 10"/>
                <a:gd name="T16" fmla="*/ 7 w 37"/>
                <a:gd name="T17" fmla="*/ 1 h 10"/>
                <a:gd name="T18" fmla="*/ 9 w 37"/>
                <a:gd name="T19" fmla="*/ 1 h 10"/>
                <a:gd name="T20" fmla="*/ 12 w 37"/>
                <a:gd name="T21" fmla="*/ 0 h 10"/>
                <a:gd name="T22" fmla="*/ 15 w 37"/>
                <a:gd name="T23" fmla="*/ 0 h 10"/>
                <a:gd name="T24" fmla="*/ 19 w 37"/>
                <a:gd name="T25" fmla="*/ 0 h 10"/>
                <a:gd name="T26" fmla="*/ 22 w 37"/>
                <a:gd name="T27" fmla="*/ 0 h 10"/>
                <a:gd name="T28" fmla="*/ 27 w 37"/>
                <a:gd name="T29" fmla="*/ 1 h 10"/>
                <a:gd name="T30" fmla="*/ 32 w 37"/>
                <a:gd name="T31" fmla="*/ 2 h 10"/>
                <a:gd name="T32" fmla="*/ 37 w 37"/>
                <a:gd name="T33" fmla="*/ 3 h 10"/>
                <a:gd name="T34" fmla="*/ 37 w 37"/>
                <a:gd name="T35" fmla="*/ 6 h 10"/>
                <a:gd name="T36" fmla="*/ 36 w 37"/>
                <a:gd name="T37" fmla="*/ 6 h 10"/>
                <a:gd name="T38" fmla="*/ 36 w 37"/>
                <a:gd name="T39" fmla="*/ 6 h 10"/>
                <a:gd name="T40" fmla="*/ 34 w 37"/>
                <a:gd name="T41" fmla="*/ 5 h 10"/>
                <a:gd name="T42" fmla="*/ 33 w 37"/>
                <a:gd name="T43" fmla="*/ 5 h 10"/>
                <a:gd name="T44" fmla="*/ 30 w 37"/>
                <a:gd name="T45" fmla="*/ 3 h 10"/>
                <a:gd name="T46" fmla="*/ 28 w 37"/>
                <a:gd name="T47" fmla="*/ 3 h 10"/>
                <a:gd name="T48" fmla="*/ 25 w 37"/>
                <a:gd name="T49" fmla="*/ 3 h 10"/>
                <a:gd name="T50" fmla="*/ 22 w 37"/>
                <a:gd name="T51" fmla="*/ 2 h 10"/>
                <a:gd name="T52" fmla="*/ 19 w 37"/>
                <a:gd name="T53" fmla="*/ 2 h 10"/>
                <a:gd name="T54" fmla="*/ 15 w 37"/>
                <a:gd name="T55" fmla="*/ 2 h 10"/>
                <a:gd name="T56" fmla="*/ 13 w 37"/>
                <a:gd name="T57" fmla="*/ 3 h 10"/>
                <a:gd name="T58" fmla="*/ 9 w 37"/>
                <a:gd name="T59" fmla="*/ 3 h 10"/>
                <a:gd name="T60" fmla="*/ 7 w 37"/>
                <a:gd name="T61" fmla="*/ 5 h 10"/>
                <a:gd name="T62" fmla="*/ 5 w 37"/>
                <a:gd name="T63" fmla="*/ 6 h 10"/>
                <a:gd name="T64" fmla="*/ 2 w 37"/>
                <a:gd name="T65" fmla="*/ 8 h 10"/>
                <a:gd name="T66" fmla="*/ 0 w 37"/>
                <a:gd name="T67" fmla="*/ 10 h 10"/>
                <a:gd name="T68" fmla="*/ 0 w 37"/>
                <a:gd name="T6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7"/>
                  </a:moveTo>
                  <a:lnTo>
                    <a:pt x="0" y="7"/>
                  </a:lnTo>
                  <a:lnTo>
                    <a:pt x="0" y="6"/>
                  </a:lnTo>
                  <a:lnTo>
                    <a:pt x="1" y="6"/>
                  </a:lnTo>
                  <a:lnTo>
                    <a:pt x="1" y="5"/>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6"/>
                  </a:lnTo>
                  <a:lnTo>
                    <a:pt x="36" y="6"/>
                  </a:lnTo>
                  <a:lnTo>
                    <a:pt x="36" y="6"/>
                  </a:lnTo>
                  <a:lnTo>
                    <a:pt x="34" y="5"/>
                  </a:lnTo>
                  <a:lnTo>
                    <a:pt x="33" y="5"/>
                  </a:lnTo>
                  <a:lnTo>
                    <a:pt x="30" y="3"/>
                  </a:lnTo>
                  <a:lnTo>
                    <a:pt x="28" y="3"/>
                  </a:lnTo>
                  <a:lnTo>
                    <a:pt x="25" y="3"/>
                  </a:lnTo>
                  <a:lnTo>
                    <a:pt x="22" y="2"/>
                  </a:lnTo>
                  <a:lnTo>
                    <a:pt x="19" y="2"/>
                  </a:lnTo>
                  <a:lnTo>
                    <a:pt x="15" y="2"/>
                  </a:lnTo>
                  <a:lnTo>
                    <a:pt x="13" y="3"/>
                  </a:lnTo>
                  <a:lnTo>
                    <a:pt x="9" y="3"/>
                  </a:lnTo>
                  <a:lnTo>
                    <a:pt x="7" y="5"/>
                  </a:lnTo>
                  <a:lnTo>
                    <a:pt x="5" y="6"/>
                  </a:lnTo>
                  <a:lnTo>
                    <a:pt x="2" y="8"/>
                  </a:lnTo>
                  <a:lnTo>
                    <a:pt x="0" y="1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2" name="Freeform 278"/>
            <p:cNvSpPr>
              <a:spLocks/>
            </p:cNvSpPr>
            <p:nvPr>
              <p:custDataLst>
                <p:tags r:id="rId170"/>
              </p:custDataLst>
            </p:nvPr>
          </p:nvSpPr>
          <p:spPr bwMode="auto">
            <a:xfrm>
              <a:off x="1133" y="1079"/>
              <a:ext cx="37" cy="11"/>
            </a:xfrm>
            <a:custGeom>
              <a:avLst/>
              <a:gdLst>
                <a:gd name="T0" fmla="*/ 0 w 37"/>
                <a:gd name="T1" fmla="*/ 7 h 11"/>
                <a:gd name="T2" fmla="*/ 0 w 37"/>
                <a:gd name="T3" fmla="*/ 7 h 11"/>
                <a:gd name="T4" fmla="*/ 0 w 37"/>
                <a:gd name="T5" fmla="*/ 6 h 11"/>
                <a:gd name="T6" fmla="*/ 1 w 37"/>
                <a:gd name="T7" fmla="*/ 6 h 11"/>
                <a:gd name="T8" fmla="*/ 1 w 37"/>
                <a:gd name="T9" fmla="*/ 5 h 11"/>
                <a:gd name="T10" fmla="*/ 2 w 37"/>
                <a:gd name="T11" fmla="*/ 4 h 11"/>
                <a:gd name="T12" fmla="*/ 4 w 37"/>
                <a:gd name="T13" fmla="*/ 4 h 11"/>
                <a:gd name="T14" fmla="*/ 5 w 37"/>
                <a:gd name="T15" fmla="*/ 3 h 11"/>
                <a:gd name="T16" fmla="*/ 7 w 37"/>
                <a:gd name="T17" fmla="*/ 2 h 11"/>
                <a:gd name="T18" fmla="*/ 9 w 37"/>
                <a:gd name="T19" fmla="*/ 2 h 11"/>
                <a:gd name="T20" fmla="*/ 12 w 37"/>
                <a:gd name="T21" fmla="*/ 0 h 11"/>
                <a:gd name="T22" fmla="*/ 15 w 37"/>
                <a:gd name="T23" fmla="*/ 0 h 11"/>
                <a:gd name="T24" fmla="*/ 19 w 37"/>
                <a:gd name="T25" fmla="*/ 0 h 11"/>
                <a:gd name="T26" fmla="*/ 22 w 37"/>
                <a:gd name="T27" fmla="*/ 0 h 11"/>
                <a:gd name="T28" fmla="*/ 27 w 37"/>
                <a:gd name="T29" fmla="*/ 2 h 11"/>
                <a:gd name="T30" fmla="*/ 32 w 37"/>
                <a:gd name="T31" fmla="*/ 3 h 11"/>
                <a:gd name="T32" fmla="*/ 37 w 37"/>
                <a:gd name="T33" fmla="*/ 4 h 11"/>
                <a:gd name="T34" fmla="*/ 37 w 37"/>
                <a:gd name="T35" fmla="*/ 6 h 11"/>
                <a:gd name="T36" fmla="*/ 36 w 37"/>
                <a:gd name="T37" fmla="*/ 6 h 11"/>
                <a:gd name="T38" fmla="*/ 36 w 37"/>
                <a:gd name="T39" fmla="*/ 6 h 11"/>
                <a:gd name="T40" fmla="*/ 34 w 37"/>
                <a:gd name="T41" fmla="*/ 5 h 11"/>
                <a:gd name="T42" fmla="*/ 33 w 37"/>
                <a:gd name="T43" fmla="*/ 5 h 11"/>
                <a:gd name="T44" fmla="*/ 30 w 37"/>
                <a:gd name="T45" fmla="*/ 5 h 11"/>
                <a:gd name="T46" fmla="*/ 28 w 37"/>
                <a:gd name="T47" fmla="*/ 4 h 11"/>
                <a:gd name="T48" fmla="*/ 25 w 37"/>
                <a:gd name="T49" fmla="*/ 4 h 11"/>
                <a:gd name="T50" fmla="*/ 22 w 37"/>
                <a:gd name="T51" fmla="*/ 3 h 11"/>
                <a:gd name="T52" fmla="*/ 19 w 37"/>
                <a:gd name="T53" fmla="*/ 3 h 11"/>
                <a:gd name="T54" fmla="*/ 15 w 37"/>
                <a:gd name="T55" fmla="*/ 3 h 11"/>
                <a:gd name="T56" fmla="*/ 13 w 37"/>
                <a:gd name="T57" fmla="*/ 4 h 11"/>
                <a:gd name="T58" fmla="*/ 9 w 37"/>
                <a:gd name="T59" fmla="*/ 4 h 11"/>
                <a:gd name="T60" fmla="*/ 7 w 37"/>
                <a:gd name="T61" fmla="*/ 5 h 11"/>
                <a:gd name="T62" fmla="*/ 5 w 37"/>
                <a:gd name="T63" fmla="*/ 6 h 11"/>
                <a:gd name="T64" fmla="*/ 2 w 37"/>
                <a:gd name="T65" fmla="*/ 9 h 11"/>
                <a:gd name="T66" fmla="*/ 0 w 37"/>
                <a:gd name="T67" fmla="*/ 11 h 11"/>
                <a:gd name="T68" fmla="*/ 0 w 37"/>
                <a:gd name="T6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7"/>
                  </a:moveTo>
                  <a:lnTo>
                    <a:pt x="0" y="7"/>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6"/>
                  </a:lnTo>
                  <a:lnTo>
                    <a:pt x="34" y="5"/>
                  </a:lnTo>
                  <a:lnTo>
                    <a:pt x="33" y="5"/>
                  </a:lnTo>
                  <a:lnTo>
                    <a:pt x="30" y="5"/>
                  </a:lnTo>
                  <a:lnTo>
                    <a:pt x="28" y="4"/>
                  </a:lnTo>
                  <a:lnTo>
                    <a:pt x="25" y="4"/>
                  </a:lnTo>
                  <a:lnTo>
                    <a:pt x="22" y="3"/>
                  </a:lnTo>
                  <a:lnTo>
                    <a:pt x="19" y="3"/>
                  </a:lnTo>
                  <a:lnTo>
                    <a:pt x="15" y="3"/>
                  </a:lnTo>
                  <a:lnTo>
                    <a:pt x="13" y="4"/>
                  </a:lnTo>
                  <a:lnTo>
                    <a:pt x="9" y="4"/>
                  </a:lnTo>
                  <a:lnTo>
                    <a:pt x="7" y="5"/>
                  </a:lnTo>
                  <a:lnTo>
                    <a:pt x="5" y="6"/>
                  </a:lnTo>
                  <a:lnTo>
                    <a:pt x="2" y="9"/>
                  </a:lnTo>
                  <a:lnTo>
                    <a:pt x="0" y="11"/>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3" name="Freeform 279"/>
            <p:cNvSpPr>
              <a:spLocks/>
            </p:cNvSpPr>
            <p:nvPr>
              <p:custDataLst>
                <p:tags r:id="rId171"/>
              </p:custDataLst>
            </p:nvPr>
          </p:nvSpPr>
          <p:spPr bwMode="auto">
            <a:xfrm>
              <a:off x="1168" y="1068"/>
              <a:ext cx="61" cy="113"/>
            </a:xfrm>
            <a:custGeom>
              <a:avLst/>
              <a:gdLst>
                <a:gd name="T0" fmla="*/ 0 w 61"/>
                <a:gd name="T1" fmla="*/ 0 h 113"/>
                <a:gd name="T2" fmla="*/ 0 w 61"/>
                <a:gd name="T3" fmla="*/ 110 h 113"/>
                <a:gd name="T4" fmla="*/ 19 w 61"/>
                <a:gd name="T5" fmla="*/ 113 h 113"/>
                <a:gd name="T6" fmla="*/ 18 w 61"/>
                <a:gd name="T7" fmla="*/ 98 h 113"/>
                <a:gd name="T8" fmla="*/ 61 w 61"/>
                <a:gd name="T9" fmla="*/ 105 h 113"/>
                <a:gd name="T10" fmla="*/ 61 w 61"/>
                <a:gd name="T11" fmla="*/ 99 h 113"/>
                <a:gd name="T12" fmla="*/ 30 w 61"/>
                <a:gd name="T13" fmla="*/ 96 h 113"/>
                <a:gd name="T14" fmla="*/ 29 w 61"/>
                <a:gd name="T15" fmla="*/ 83 h 113"/>
                <a:gd name="T16" fmla="*/ 9 w 61"/>
                <a:gd name="T17" fmla="*/ 83 h 113"/>
                <a:gd name="T18" fmla="*/ 8 w 61"/>
                <a:gd name="T19" fmla="*/ 80 h 113"/>
                <a:gd name="T20" fmla="*/ 7 w 61"/>
                <a:gd name="T21" fmla="*/ 76 h 113"/>
                <a:gd name="T22" fmla="*/ 6 w 61"/>
                <a:gd name="T23" fmla="*/ 69 h 113"/>
                <a:gd name="T24" fmla="*/ 4 w 61"/>
                <a:gd name="T25" fmla="*/ 59 h 113"/>
                <a:gd name="T26" fmla="*/ 2 w 61"/>
                <a:gd name="T27" fmla="*/ 48 h 113"/>
                <a:gd name="T28" fmla="*/ 1 w 61"/>
                <a:gd name="T29" fmla="*/ 34 h 113"/>
                <a:gd name="T30" fmla="*/ 2 w 61"/>
                <a:gd name="T31" fmla="*/ 20 h 113"/>
                <a:gd name="T32" fmla="*/ 6 w 61"/>
                <a:gd name="T33" fmla="*/ 3 h 113"/>
                <a:gd name="T34" fmla="*/ 0 w 61"/>
                <a:gd name="T3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3">
                  <a:moveTo>
                    <a:pt x="0" y="0"/>
                  </a:moveTo>
                  <a:lnTo>
                    <a:pt x="0" y="110"/>
                  </a:lnTo>
                  <a:lnTo>
                    <a:pt x="19" y="113"/>
                  </a:lnTo>
                  <a:lnTo>
                    <a:pt x="18" y="98"/>
                  </a:lnTo>
                  <a:lnTo>
                    <a:pt x="61" y="105"/>
                  </a:lnTo>
                  <a:lnTo>
                    <a:pt x="61" y="99"/>
                  </a:lnTo>
                  <a:lnTo>
                    <a:pt x="30" y="96"/>
                  </a:lnTo>
                  <a:lnTo>
                    <a:pt x="29" y="83"/>
                  </a:lnTo>
                  <a:lnTo>
                    <a:pt x="9" y="83"/>
                  </a:lnTo>
                  <a:lnTo>
                    <a:pt x="8" y="80"/>
                  </a:lnTo>
                  <a:lnTo>
                    <a:pt x="7" y="76"/>
                  </a:lnTo>
                  <a:lnTo>
                    <a:pt x="6" y="69"/>
                  </a:lnTo>
                  <a:lnTo>
                    <a:pt x="4" y="59"/>
                  </a:lnTo>
                  <a:lnTo>
                    <a:pt x="2" y="48"/>
                  </a:lnTo>
                  <a:lnTo>
                    <a:pt x="1" y="34"/>
                  </a:lnTo>
                  <a:lnTo>
                    <a:pt x="2" y="20"/>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4" name="Freeform 280"/>
            <p:cNvSpPr>
              <a:spLocks/>
            </p:cNvSpPr>
            <p:nvPr>
              <p:custDataLst>
                <p:tags r:id="rId172"/>
              </p:custDataLst>
            </p:nvPr>
          </p:nvSpPr>
          <p:spPr bwMode="auto">
            <a:xfrm>
              <a:off x="1198" y="1042"/>
              <a:ext cx="79" cy="15"/>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1 h 15"/>
                <a:gd name="T14" fmla="*/ 19 w 79"/>
                <a:gd name="T15" fmla="*/ 9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9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2 h 15"/>
                <a:gd name="T58" fmla="*/ 25 w 79"/>
                <a:gd name="T59" fmla="*/ 4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1"/>
                  </a:lnTo>
                  <a:lnTo>
                    <a:pt x="19" y="9"/>
                  </a:lnTo>
                  <a:lnTo>
                    <a:pt x="24" y="8"/>
                  </a:lnTo>
                  <a:lnTo>
                    <a:pt x="30" y="8"/>
                  </a:lnTo>
                  <a:lnTo>
                    <a:pt x="35" y="7"/>
                  </a:lnTo>
                  <a:lnTo>
                    <a:pt x="42" y="7"/>
                  </a:lnTo>
                  <a:lnTo>
                    <a:pt x="48" y="6"/>
                  </a:lnTo>
                  <a:lnTo>
                    <a:pt x="55" y="7"/>
                  </a:lnTo>
                  <a:lnTo>
                    <a:pt x="62" y="7"/>
                  </a:lnTo>
                  <a:lnTo>
                    <a:pt x="69" y="8"/>
                  </a:lnTo>
                  <a:lnTo>
                    <a:pt x="76" y="9"/>
                  </a:lnTo>
                  <a:lnTo>
                    <a:pt x="79" y="0"/>
                  </a:lnTo>
                  <a:lnTo>
                    <a:pt x="79" y="0"/>
                  </a:lnTo>
                  <a:lnTo>
                    <a:pt x="76" y="0"/>
                  </a:lnTo>
                  <a:lnTo>
                    <a:pt x="74" y="0"/>
                  </a:lnTo>
                  <a:lnTo>
                    <a:pt x="70" y="0"/>
                  </a:lnTo>
                  <a:lnTo>
                    <a:pt x="66" y="0"/>
                  </a:lnTo>
                  <a:lnTo>
                    <a:pt x="61" y="0"/>
                  </a:lnTo>
                  <a:lnTo>
                    <a:pt x="56" y="0"/>
                  </a:lnTo>
                  <a:lnTo>
                    <a:pt x="51" y="1"/>
                  </a:lnTo>
                  <a:lnTo>
                    <a:pt x="44" y="1"/>
                  </a:lnTo>
                  <a:lnTo>
                    <a:pt x="38" y="1"/>
                  </a:lnTo>
                  <a:lnTo>
                    <a:pt x="31" y="2"/>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5" name="Freeform 281"/>
            <p:cNvSpPr>
              <a:spLocks/>
            </p:cNvSpPr>
            <p:nvPr>
              <p:custDataLst>
                <p:tags r:id="rId173"/>
              </p:custDataLst>
            </p:nvPr>
          </p:nvSpPr>
          <p:spPr bwMode="auto">
            <a:xfrm>
              <a:off x="1153" y="1183"/>
              <a:ext cx="132" cy="45"/>
            </a:xfrm>
            <a:custGeom>
              <a:avLst/>
              <a:gdLst>
                <a:gd name="T0" fmla="*/ 55 w 132"/>
                <a:gd name="T1" fmla="*/ 44 h 45"/>
                <a:gd name="T2" fmla="*/ 56 w 132"/>
                <a:gd name="T3" fmla="*/ 42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7 h 45"/>
                <a:gd name="T20" fmla="*/ 73 w 132"/>
                <a:gd name="T21" fmla="*/ 34 h 45"/>
                <a:gd name="T22" fmla="*/ 76 w 132"/>
                <a:gd name="T23" fmla="*/ 33 h 45"/>
                <a:gd name="T24" fmla="*/ 78 w 132"/>
                <a:gd name="T25" fmla="*/ 31 h 45"/>
                <a:gd name="T26" fmla="*/ 80 w 132"/>
                <a:gd name="T27" fmla="*/ 30 h 45"/>
                <a:gd name="T28" fmla="*/ 82 w 132"/>
                <a:gd name="T29" fmla="*/ 27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30 h 45"/>
                <a:gd name="T56" fmla="*/ 85 w 132"/>
                <a:gd name="T57" fmla="*/ 31 h 45"/>
                <a:gd name="T58" fmla="*/ 83 w 132"/>
                <a:gd name="T59" fmla="*/ 32 h 45"/>
                <a:gd name="T60" fmla="*/ 80 w 132"/>
                <a:gd name="T61" fmla="*/ 33 h 45"/>
                <a:gd name="T62" fmla="*/ 78 w 132"/>
                <a:gd name="T63" fmla="*/ 34 h 45"/>
                <a:gd name="T64" fmla="*/ 76 w 132"/>
                <a:gd name="T65" fmla="*/ 37 h 45"/>
                <a:gd name="T66" fmla="*/ 72 w 132"/>
                <a:gd name="T67" fmla="*/ 38 h 45"/>
                <a:gd name="T68" fmla="*/ 70 w 132"/>
                <a:gd name="T69" fmla="*/ 40 h 45"/>
                <a:gd name="T70" fmla="*/ 65 w 132"/>
                <a:gd name="T71" fmla="*/ 41 h 45"/>
                <a:gd name="T72" fmla="*/ 62 w 132"/>
                <a:gd name="T73" fmla="*/ 42 h 45"/>
                <a:gd name="T74" fmla="*/ 57 w 132"/>
                <a:gd name="T75" fmla="*/ 45 h 45"/>
                <a:gd name="T76" fmla="*/ 55 w 132"/>
                <a:gd name="T7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4"/>
                  </a:moveTo>
                  <a:lnTo>
                    <a:pt x="56" y="42"/>
                  </a:lnTo>
                  <a:lnTo>
                    <a:pt x="56" y="42"/>
                  </a:lnTo>
                  <a:lnTo>
                    <a:pt x="57" y="42"/>
                  </a:lnTo>
                  <a:lnTo>
                    <a:pt x="59" y="41"/>
                  </a:lnTo>
                  <a:lnTo>
                    <a:pt x="61" y="41"/>
                  </a:lnTo>
                  <a:lnTo>
                    <a:pt x="63" y="40"/>
                  </a:lnTo>
                  <a:lnTo>
                    <a:pt x="65" y="39"/>
                  </a:lnTo>
                  <a:lnTo>
                    <a:pt x="68" y="38"/>
                  </a:lnTo>
                  <a:lnTo>
                    <a:pt x="71" y="37"/>
                  </a:lnTo>
                  <a:lnTo>
                    <a:pt x="73" y="34"/>
                  </a:lnTo>
                  <a:lnTo>
                    <a:pt x="76" y="33"/>
                  </a:lnTo>
                  <a:lnTo>
                    <a:pt x="78" y="31"/>
                  </a:lnTo>
                  <a:lnTo>
                    <a:pt x="80" y="30"/>
                  </a:lnTo>
                  <a:lnTo>
                    <a:pt x="82" y="27"/>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30"/>
                  </a:lnTo>
                  <a:lnTo>
                    <a:pt x="85" y="31"/>
                  </a:lnTo>
                  <a:lnTo>
                    <a:pt x="83" y="32"/>
                  </a:lnTo>
                  <a:lnTo>
                    <a:pt x="80" y="33"/>
                  </a:lnTo>
                  <a:lnTo>
                    <a:pt x="78" y="34"/>
                  </a:lnTo>
                  <a:lnTo>
                    <a:pt x="76" y="37"/>
                  </a:lnTo>
                  <a:lnTo>
                    <a:pt x="72" y="38"/>
                  </a:lnTo>
                  <a:lnTo>
                    <a:pt x="70" y="40"/>
                  </a:lnTo>
                  <a:lnTo>
                    <a:pt x="65" y="41"/>
                  </a:lnTo>
                  <a:lnTo>
                    <a:pt x="62" y="42"/>
                  </a:lnTo>
                  <a:lnTo>
                    <a:pt x="57" y="45"/>
                  </a:lnTo>
                  <a:lnTo>
                    <a:pt x="55"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6" name="Freeform 282"/>
            <p:cNvSpPr>
              <a:spLocks/>
            </p:cNvSpPr>
            <p:nvPr>
              <p:custDataLst>
                <p:tags r:id="rId174"/>
              </p:custDataLst>
            </p:nvPr>
          </p:nvSpPr>
          <p:spPr bwMode="auto">
            <a:xfrm>
              <a:off x="1125" y="1195"/>
              <a:ext cx="135" cy="4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7" name="Freeform 283"/>
            <p:cNvSpPr>
              <a:spLocks/>
            </p:cNvSpPr>
            <p:nvPr>
              <p:custDataLst>
                <p:tags r:id="rId175"/>
              </p:custDataLst>
            </p:nvPr>
          </p:nvSpPr>
          <p:spPr bwMode="auto">
            <a:xfrm>
              <a:off x="1148" y="1189"/>
              <a:ext cx="132" cy="36"/>
            </a:xfrm>
            <a:custGeom>
              <a:avLst/>
              <a:gdLst>
                <a:gd name="T0" fmla="*/ 0 w 132"/>
                <a:gd name="T1" fmla="*/ 0 h 36"/>
                <a:gd name="T2" fmla="*/ 130 w 132"/>
                <a:gd name="T3" fmla="*/ 36 h 36"/>
                <a:gd name="T4" fmla="*/ 132 w 132"/>
                <a:gd name="T5" fmla="*/ 35 h 36"/>
                <a:gd name="T6" fmla="*/ 4 w 132"/>
                <a:gd name="T7" fmla="*/ 0 h 36"/>
                <a:gd name="T8" fmla="*/ 0 w 132"/>
                <a:gd name="T9" fmla="*/ 0 h 36"/>
              </a:gdLst>
              <a:ahLst/>
              <a:cxnLst>
                <a:cxn ang="0">
                  <a:pos x="T0" y="T1"/>
                </a:cxn>
                <a:cxn ang="0">
                  <a:pos x="T2" y="T3"/>
                </a:cxn>
                <a:cxn ang="0">
                  <a:pos x="T4" y="T5"/>
                </a:cxn>
                <a:cxn ang="0">
                  <a:pos x="T6" y="T7"/>
                </a:cxn>
                <a:cxn ang="0">
                  <a:pos x="T8" y="T9"/>
                </a:cxn>
              </a:cxnLst>
              <a:rect l="0" t="0" r="r" b="b"/>
              <a:pathLst>
                <a:path w="132" h="36">
                  <a:moveTo>
                    <a:pt x="0" y="0"/>
                  </a:moveTo>
                  <a:lnTo>
                    <a:pt x="130" y="36"/>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8" name="Freeform 284"/>
            <p:cNvSpPr>
              <a:spLocks/>
            </p:cNvSpPr>
            <p:nvPr>
              <p:custDataLst>
                <p:tags r:id="rId176"/>
              </p:custDataLst>
            </p:nvPr>
          </p:nvSpPr>
          <p:spPr bwMode="auto">
            <a:xfrm>
              <a:off x="1138" y="1192"/>
              <a:ext cx="133" cy="38"/>
            </a:xfrm>
            <a:custGeom>
              <a:avLst/>
              <a:gdLst>
                <a:gd name="T0" fmla="*/ 0 w 133"/>
                <a:gd name="T1" fmla="*/ 0 h 38"/>
                <a:gd name="T2" fmla="*/ 130 w 133"/>
                <a:gd name="T3" fmla="*/ 38 h 38"/>
                <a:gd name="T4" fmla="*/ 133 w 133"/>
                <a:gd name="T5" fmla="*/ 38 h 38"/>
                <a:gd name="T6" fmla="*/ 3 w 133"/>
                <a:gd name="T7" fmla="*/ 0 h 38"/>
                <a:gd name="T8" fmla="*/ 0 w 133"/>
                <a:gd name="T9" fmla="*/ 0 h 38"/>
              </a:gdLst>
              <a:ahLst/>
              <a:cxnLst>
                <a:cxn ang="0">
                  <a:pos x="T0" y="T1"/>
                </a:cxn>
                <a:cxn ang="0">
                  <a:pos x="T2" y="T3"/>
                </a:cxn>
                <a:cxn ang="0">
                  <a:pos x="T4" y="T5"/>
                </a:cxn>
                <a:cxn ang="0">
                  <a:pos x="T6" y="T7"/>
                </a:cxn>
                <a:cxn ang="0">
                  <a:pos x="T8" y="T9"/>
                </a:cxn>
              </a:cxnLst>
              <a:rect l="0" t="0" r="r" b="b"/>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29" name="Freeform 285"/>
            <p:cNvSpPr>
              <a:spLocks/>
            </p:cNvSpPr>
            <p:nvPr>
              <p:custDataLst>
                <p:tags r:id="rId177"/>
              </p:custDataLst>
            </p:nvPr>
          </p:nvSpPr>
          <p:spPr bwMode="auto">
            <a:xfrm>
              <a:off x="1699" y="1106"/>
              <a:ext cx="249" cy="209"/>
            </a:xfrm>
            <a:custGeom>
              <a:avLst/>
              <a:gdLst>
                <a:gd name="T0" fmla="*/ 70 w 249"/>
                <a:gd name="T1" fmla="*/ 14 h 209"/>
                <a:gd name="T2" fmla="*/ 70 w 249"/>
                <a:gd name="T3" fmla="*/ 14 h 209"/>
                <a:gd name="T4" fmla="*/ 72 w 249"/>
                <a:gd name="T5" fmla="*/ 14 h 209"/>
                <a:gd name="T6" fmla="*/ 75 w 249"/>
                <a:gd name="T7" fmla="*/ 13 h 209"/>
                <a:gd name="T8" fmla="*/ 78 w 249"/>
                <a:gd name="T9" fmla="*/ 12 h 209"/>
                <a:gd name="T10" fmla="*/ 83 w 249"/>
                <a:gd name="T11" fmla="*/ 11 h 209"/>
                <a:gd name="T12" fmla="*/ 88 w 249"/>
                <a:gd name="T13" fmla="*/ 10 h 209"/>
                <a:gd name="T14" fmla="*/ 95 w 249"/>
                <a:gd name="T15" fmla="*/ 8 h 209"/>
                <a:gd name="T16" fmla="*/ 103 w 249"/>
                <a:gd name="T17" fmla="*/ 6 h 209"/>
                <a:gd name="T18" fmla="*/ 111 w 249"/>
                <a:gd name="T19" fmla="*/ 5 h 209"/>
                <a:gd name="T20" fmla="*/ 120 w 249"/>
                <a:gd name="T21" fmla="*/ 4 h 209"/>
                <a:gd name="T22" fmla="*/ 132 w 249"/>
                <a:gd name="T23" fmla="*/ 3 h 209"/>
                <a:gd name="T24" fmla="*/ 144 w 249"/>
                <a:gd name="T25" fmla="*/ 1 h 209"/>
                <a:gd name="T26" fmla="*/ 156 w 249"/>
                <a:gd name="T27" fmla="*/ 0 h 209"/>
                <a:gd name="T28" fmla="*/ 169 w 249"/>
                <a:gd name="T29" fmla="*/ 0 h 209"/>
                <a:gd name="T30" fmla="*/ 184 w 249"/>
                <a:gd name="T31" fmla="*/ 0 h 209"/>
                <a:gd name="T32" fmla="*/ 201 w 249"/>
                <a:gd name="T33" fmla="*/ 0 h 209"/>
                <a:gd name="T34" fmla="*/ 208 w 249"/>
                <a:gd name="T35" fmla="*/ 28 h 209"/>
                <a:gd name="T36" fmla="*/ 210 w 249"/>
                <a:gd name="T37" fmla="*/ 29 h 209"/>
                <a:gd name="T38" fmla="*/ 216 w 249"/>
                <a:gd name="T39" fmla="*/ 34 h 209"/>
                <a:gd name="T40" fmla="*/ 222 w 249"/>
                <a:gd name="T41" fmla="*/ 40 h 209"/>
                <a:gd name="T42" fmla="*/ 225 w 249"/>
                <a:gd name="T43" fmla="*/ 51 h 209"/>
                <a:gd name="T44" fmla="*/ 239 w 249"/>
                <a:gd name="T45" fmla="*/ 117 h 209"/>
                <a:gd name="T46" fmla="*/ 246 w 249"/>
                <a:gd name="T47" fmla="*/ 145 h 209"/>
                <a:gd name="T48" fmla="*/ 246 w 249"/>
                <a:gd name="T49" fmla="*/ 146 h 209"/>
                <a:gd name="T50" fmla="*/ 248 w 249"/>
                <a:gd name="T51" fmla="*/ 152 h 209"/>
                <a:gd name="T52" fmla="*/ 248 w 249"/>
                <a:gd name="T53" fmla="*/ 160 h 209"/>
                <a:gd name="T54" fmla="*/ 244 w 249"/>
                <a:gd name="T55" fmla="*/ 171 h 209"/>
                <a:gd name="T56" fmla="*/ 0 w 249"/>
                <a:gd name="T57" fmla="*/ 164 h 209"/>
                <a:gd name="T58" fmla="*/ 25 w 249"/>
                <a:gd name="T59" fmla="*/ 151 h 209"/>
                <a:gd name="T60" fmla="*/ 25 w 249"/>
                <a:gd name="T61" fmla="*/ 28 h 209"/>
                <a:gd name="T62" fmla="*/ 26 w 249"/>
                <a:gd name="T63" fmla="*/ 27 h 209"/>
                <a:gd name="T64" fmla="*/ 28 w 249"/>
                <a:gd name="T65" fmla="*/ 26 h 209"/>
                <a:gd name="T66" fmla="*/ 32 w 249"/>
                <a:gd name="T67" fmla="*/ 25 h 209"/>
                <a:gd name="T68" fmla="*/ 36 w 249"/>
                <a:gd name="T69" fmla="*/ 24 h 209"/>
                <a:gd name="T70" fmla="*/ 42 w 249"/>
                <a:gd name="T71" fmla="*/ 22 h 209"/>
                <a:gd name="T72" fmla="*/ 49 w 249"/>
                <a:gd name="T73" fmla="*/ 22 h 209"/>
                <a:gd name="T74" fmla="*/ 57 w 249"/>
                <a:gd name="T75" fmla="*/ 24 h 209"/>
                <a:gd name="T76" fmla="*/ 68 w 249"/>
                <a:gd name="T77" fmla="*/ 2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9">
                  <a:moveTo>
                    <a:pt x="68" y="27"/>
                  </a:moveTo>
                  <a:lnTo>
                    <a:pt x="70" y="14"/>
                  </a:lnTo>
                  <a:lnTo>
                    <a:pt x="70" y="14"/>
                  </a:lnTo>
                  <a:lnTo>
                    <a:pt x="70" y="14"/>
                  </a:lnTo>
                  <a:lnTo>
                    <a:pt x="71" y="14"/>
                  </a:lnTo>
                  <a:lnTo>
                    <a:pt x="72" y="14"/>
                  </a:lnTo>
                  <a:lnTo>
                    <a:pt x="74" y="13"/>
                  </a:lnTo>
                  <a:lnTo>
                    <a:pt x="75" y="13"/>
                  </a:lnTo>
                  <a:lnTo>
                    <a:pt x="76" y="13"/>
                  </a:lnTo>
                  <a:lnTo>
                    <a:pt x="78" y="12"/>
                  </a:lnTo>
                  <a:lnTo>
                    <a:pt x="81" y="12"/>
                  </a:lnTo>
                  <a:lnTo>
                    <a:pt x="83" y="11"/>
                  </a:lnTo>
                  <a:lnTo>
                    <a:pt x="85" y="11"/>
                  </a:lnTo>
                  <a:lnTo>
                    <a:pt x="88" y="10"/>
                  </a:lnTo>
                  <a:lnTo>
                    <a:pt x="91" y="8"/>
                  </a:lnTo>
                  <a:lnTo>
                    <a:pt x="95" y="8"/>
                  </a:lnTo>
                  <a:lnTo>
                    <a:pt x="98" y="7"/>
                  </a:lnTo>
                  <a:lnTo>
                    <a:pt x="103" y="6"/>
                  </a:lnTo>
                  <a:lnTo>
                    <a:pt x="106" y="6"/>
                  </a:lnTo>
                  <a:lnTo>
                    <a:pt x="111" y="5"/>
                  </a:lnTo>
                  <a:lnTo>
                    <a:pt x="116" y="5"/>
                  </a:lnTo>
                  <a:lnTo>
                    <a:pt x="120" y="4"/>
                  </a:lnTo>
                  <a:lnTo>
                    <a:pt x="126" y="3"/>
                  </a:lnTo>
                  <a:lnTo>
                    <a:pt x="132" y="3"/>
                  </a:lnTo>
                  <a:lnTo>
                    <a:pt x="137" y="1"/>
                  </a:lnTo>
                  <a:lnTo>
                    <a:pt x="144" y="1"/>
                  </a:lnTo>
                  <a:lnTo>
                    <a:pt x="149" y="1"/>
                  </a:lnTo>
                  <a:lnTo>
                    <a:pt x="156" y="0"/>
                  </a:lnTo>
                  <a:lnTo>
                    <a:pt x="162" y="0"/>
                  </a:lnTo>
                  <a:lnTo>
                    <a:pt x="169" y="0"/>
                  </a:lnTo>
                  <a:lnTo>
                    <a:pt x="177" y="0"/>
                  </a:lnTo>
                  <a:lnTo>
                    <a:pt x="184" y="0"/>
                  </a:lnTo>
                  <a:lnTo>
                    <a:pt x="193" y="0"/>
                  </a:lnTo>
                  <a:lnTo>
                    <a:pt x="201" y="0"/>
                  </a:lnTo>
                  <a:lnTo>
                    <a:pt x="210" y="5"/>
                  </a:lnTo>
                  <a:lnTo>
                    <a:pt x="208" y="28"/>
                  </a:lnTo>
                  <a:lnTo>
                    <a:pt x="208" y="29"/>
                  </a:lnTo>
                  <a:lnTo>
                    <a:pt x="210" y="29"/>
                  </a:lnTo>
                  <a:lnTo>
                    <a:pt x="212" y="32"/>
                  </a:lnTo>
                  <a:lnTo>
                    <a:pt x="216" y="34"/>
                  </a:lnTo>
                  <a:lnTo>
                    <a:pt x="219" y="37"/>
                  </a:lnTo>
                  <a:lnTo>
                    <a:pt x="222" y="40"/>
                  </a:lnTo>
                  <a:lnTo>
                    <a:pt x="224" y="45"/>
                  </a:lnTo>
                  <a:lnTo>
                    <a:pt x="225" y="51"/>
                  </a:lnTo>
                  <a:lnTo>
                    <a:pt x="245" y="69"/>
                  </a:lnTo>
                  <a:lnTo>
                    <a:pt x="239" y="117"/>
                  </a:lnTo>
                  <a:lnTo>
                    <a:pt x="208" y="133"/>
                  </a:lnTo>
                  <a:lnTo>
                    <a:pt x="246" y="145"/>
                  </a:lnTo>
                  <a:lnTo>
                    <a:pt x="246" y="145"/>
                  </a:lnTo>
                  <a:lnTo>
                    <a:pt x="246" y="146"/>
                  </a:lnTo>
                  <a:lnTo>
                    <a:pt x="248" y="149"/>
                  </a:lnTo>
                  <a:lnTo>
                    <a:pt x="248" y="152"/>
                  </a:lnTo>
                  <a:lnTo>
                    <a:pt x="249" y="156"/>
                  </a:lnTo>
                  <a:lnTo>
                    <a:pt x="248" y="160"/>
                  </a:lnTo>
                  <a:lnTo>
                    <a:pt x="246" y="165"/>
                  </a:lnTo>
                  <a:lnTo>
                    <a:pt x="244" y="171"/>
                  </a:lnTo>
                  <a:lnTo>
                    <a:pt x="144" y="209"/>
                  </a:lnTo>
                  <a:lnTo>
                    <a:pt x="0" y="164"/>
                  </a:lnTo>
                  <a:lnTo>
                    <a:pt x="2" y="159"/>
                  </a:lnTo>
                  <a:lnTo>
                    <a:pt x="25" y="151"/>
                  </a:lnTo>
                  <a:lnTo>
                    <a:pt x="25" y="28"/>
                  </a:lnTo>
                  <a:lnTo>
                    <a:pt x="25" y="28"/>
                  </a:lnTo>
                  <a:lnTo>
                    <a:pt x="25" y="28"/>
                  </a:lnTo>
                  <a:lnTo>
                    <a:pt x="26" y="27"/>
                  </a:lnTo>
                  <a:lnTo>
                    <a:pt x="27" y="27"/>
                  </a:lnTo>
                  <a:lnTo>
                    <a:pt x="28" y="26"/>
                  </a:lnTo>
                  <a:lnTo>
                    <a:pt x="30" y="26"/>
                  </a:lnTo>
                  <a:lnTo>
                    <a:pt x="32" y="25"/>
                  </a:lnTo>
                  <a:lnTo>
                    <a:pt x="34" y="24"/>
                  </a:lnTo>
                  <a:lnTo>
                    <a:pt x="36" y="24"/>
                  </a:lnTo>
                  <a:lnTo>
                    <a:pt x="40" y="22"/>
                  </a:lnTo>
                  <a:lnTo>
                    <a:pt x="42" y="22"/>
                  </a:lnTo>
                  <a:lnTo>
                    <a:pt x="46" y="22"/>
                  </a:lnTo>
                  <a:lnTo>
                    <a:pt x="49" y="22"/>
                  </a:lnTo>
                  <a:lnTo>
                    <a:pt x="53" y="22"/>
                  </a:lnTo>
                  <a:lnTo>
                    <a:pt x="57" y="24"/>
                  </a:lnTo>
                  <a:lnTo>
                    <a:pt x="61" y="25"/>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0" name="Freeform 286"/>
            <p:cNvSpPr>
              <a:spLocks/>
            </p:cNvSpPr>
            <p:nvPr>
              <p:custDataLst>
                <p:tags r:id="rId178"/>
              </p:custDataLst>
            </p:nvPr>
          </p:nvSpPr>
          <p:spPr bwMode="auto">
            <a:xfrm>
              <a:off x="1785" y="1121"/>
              <a:ext cx="80" cy="92"/>
            </a:xfrm>
            <a:custGeom>
              <a:avLst/>
              <a:gdLst>
                <a:gd name="T0" fmla="*/ 79 w 80"/>
                <a:gd name="T1" fmla="*/ 4 h 92"/>
                <a:gd name="T2" fmla="*/ 79 w 80"/>
                <a:gd name="T3" fmla="*/ 4 h 92"/>
                <a:gd name="T4" fmla="*/ 77 w 80"/>
                <a:gd name="T5" fmla="*/ 4 h 92"/>
                <a:gd name="T6" fmla="*/ 75 w 80"/>
                <a:gd name="T7" fmla="*/ 3 h 92"/>
                <a:gd name="T8" fmla="*/ 73 w 80"/>
                <a:gd name="T9" fmla="*/ 3 h 92"/>
                <a:gd name="T10" fmla="*/ 69 w 80"/>
                <a:gd name="T11" fmla="*/ 2 h 92"/>
                <a:gd name="T12" fmla="*/ 66 w 80"/>
                <a:gd name="T13" fmla="*/ 2 h 92"/>
                <a:gd name="T14" fmla="*/ 61 w 80"/>
                <a:gd name="T15" fmla="*/ 2 h 92"/>
                <a:gd name="T16" fmla="*/ 56 w 80"/>
                <a:gd name="T17" fmla="*/ 0 h 92"/>
                <a:gd name="T18" fmla="*/ 51 w 80"/>
                <a:gd name="T19" fmla="*/ 0 h 92"/>
                <a:gd name="T20" fmla="*/ 45 w 80"/>
                <a:gd name="T21" fmla="*/ 2 h 92"/>
                <a:gd name="T22" fmla="*/ 39 w 80"/>
                <a:gd name="T23" fmla="*/ 2 h 92"/>
                <a:gd name="T24" fmla="*/ 32 w 80"/>
                <a:gd name="T25" fmla="*/ 3 h 92"/>
                <a:gd name="T26" fmla="*/ 26 w 80"/>
                <a:gd name="T27" fmla="*/ 4 h 92"/>
                <a:gd name="T28" fmla="*/ 19 w 80"/>
                <a:gd name="T29" fmla="*/ 6 h 92"/>
                <a:gd name="T30" fmla="*/ 12 w 80"/>
                <a:gd name="T31" fmla="*/ 9 h 92"/>
                <a:gd name="T32" fmla="*/ 5 w 80"/>
                <a:gd name="T33" fmla="*/ 12 h 92"/>
                <a:gd name="T34" fmla="*/ 5 w 80"/>
                <a:gd name="T35" fmla="*/ 13 h 92"/>
                <a:gd name="T36" fmla="*/ 4 w 80"/>
                <a:gd name="T37" fmla="*/ 18 h 92"/>
                <a:gd name="T38" fmla="*/ 2 w 80"/>
                <a:gd name="T39" fmla="*/ 26 h 92"/>
                <a:gd name="T40" fmla="*/ 0 w 80"/>
                <a:gd name="T41" fmla="*/ 36 h 92"/>
                <a:gd name="T42" fmla="*/ 0 w 80"/>
                <a:gd name="T43" fmla="*/ 47 h 92"/>
                <a:gd name="T44" fmla="*/ 0 w 80"/>
                <a:gd name="T45" fmla="*/ 61 h 92"/>
                <a:gd name="T46" fmla="*/ 3 w 80"/>
                <a:gd name="T47" fmla="*/ 75 h 92"/>
                <a:gd name="T48" fmla="*/ 6 w 80"/>
                <a:gd name="T49" fmla="*/ 89 h 92"/>
                <a:gd name="T50" fmla="*/ 7 w 80"/>
                <a:gd name="T51" fmla="*/ 89 h 92"/>
                <a:gd name="T52" fmla="*/ 9 w 80"/>
                <a:gd name="T53" fmla="*/ 89 h 92"/>
                <a:gd name="T54" fmla="*/ 10 w 80"/>
                <a:gd name="T55" fmla="*/ 89 h 92"/>
                <a:gd name="T56" fmla="*/ 12 w 80"/>
                <a:gd name="T57" fmla="*/ 89 h 92"/>
                <a:gd name="T58" fmla="*/ 16 w 80"/>
                <a:gd name="T59" fmla="*/ 88 h 92"/>
                <a:gd name="T60" fmla="*/ 19 w 80"/>
                <a:gd name="T61" fmla="*/ 88 h 92"/>
                <a:gd name="T62" fmla="*/ 23 w 80"/>
                <a:gd name="T63" fmla="*/ 88 h 92"/>
                <a:gd name="T64" fmla="*/ 27 w 80"/>
                <a:gd name="T65" fmla="*/ 88 h 92"/>
                <a:gd name="T66" fmla="*/ 33 w 80"/>
                <a:gd name="T67" fmla="*/ 88 h 92"/>
                <a:gd name="T68" fmla="*/ 39 w 80"/>
                <a:gd name="T69" fmla="*/ 88 h 92"/>
                <a:gd name="T70" fmla="*/ 45 w 80"/>
                <a:gd name="T71" fmla="*/ 88 h 92"/>
                <a:gd name="T72" fmla="*/ 51 w 80"/>
                <a:gd name="T73" fmla="*/ 88 h 92"/>
                <a:gd name="T74" fmla="*/ 58 w 80"/>
                <a:gd name="T75" fmla="*/ 89 h 92"/>
                <a:gd name="T76" fmla="*/ 65 w 80"/>
                <a:gd name="T77" fmla="*/ 89 h 92"/>
                <a:gd name="T78" fmla="*/ 72 w 80"/>
                <a:gd name="T79" fmla="*/ 90 h 92"/>
                <a:gd name="T80" fmla="*/ 80 w 80"/>
                <a:gd name="T81" fmla="*/ 92 h 92"/>
                <a:gd name="T82" fmla="*/ 80 w 80"/>
                <a:gd name="T83" fmla="*/ 89 h 92"/>
                <a:gd name="T84" fmla="*/ 79 w 80"/>
                <a:gd name="T85" fmla="*/ 82 h 92"/>
                <a:gd name="T86" fmla="*/ 77 w 80"/>
                <a:gd name="T87" fmla="*/ 71 h 92"/>
                <a:gd name="T88" fmla="*/ 76 w 80"/>
                <a:gd name="T89" fmla="*/ 58 h 92"/>
                <a:gd name="T90" fmla="*/ 76 w 80"/>
                <a:gd name="T91" fmla="*/ 44 h 92"/>
                <a:gd name="T92" fmla="*/ 76 w 80"/>
                <a:gd name="T93" fmla="*/ 30 h 92"/>
                <a:gd name="T94" fmla="*/ 77 w 80"/>
                <a:gd name="T95" fmla="*/ 16 h 92"/>
                <a:gd name="T96" fmla="*/ 79 w 80"/>
                <a:gd name="T9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 h="92">
                  <a:moveTo>
                    <a:pt x="79" y="4"/>
                  </a:moveTo>
                  <a:lnTo>
                    <a:pt x="79" y="4"/>
                  </a:lnTo>
                  <a:lnTo>
                    <a:pt x="77" y="4"/>
                  </a:lnTo>
                  <a:lnTo>
                    <a:pt x="75" y="3"/>
                  </a:lnTo>
                  <a:lnTo>
                    <a:pt x="73" y="3"/>
                  </a:lnTo>
                  <a:lnTo>
                    <a:pt x="69" y="2"/>
                  </a:lnTo>
                  <a:lnTo>
                    <a:pt x="66" y="2"/>
                  </a:lnTo>
                  <a:lnTo>
                    <a:pt x="61" y="2"/>
                  </a:lnTo>
                  <a:lnTo>
                    <a:pt x="56" y="0"/>
                  </a:lnTo>
                  <a:lnTo>
                    <a:pt x="51" y="0"/>
                  </a:lnTo>
                  <a:lnTo>
                    <a:pt x="45" y="2"/>
                  </a:lnTo>
                  <a:lnTo>
                    <a:pt x="39" y="2"/>
                  </a:lnTo>
                  <a:lnTo>
                    <a:pt x="32" y="3"/>
                  </a:lnTo>
                  <a:lnTo>
                    <a:pt x="26" y="4"/>
                  </a:lnTo>
                  <a:lnTo>
                    <a:pt x="19" y="6"/>
                  </a:lnTo>
                  <a:lnTo>
                    <a:pt x="12" y="9"/>
                  </a:lnTo>
                  <a:lnTo>
                    <a:pt x="5" y="12"/>
                  </a:lnTo>
                  <a:lnTo>
                    <a:pt x="5" y="13"/>
                  </a:lnTo>
                  <a:lnTo>
                    <a:pt x="4" y="18"/>
                  </a:lnTo>
                  <a:lnTo>
                    <a:pt x="2" y="26"/>
                  </a:lnTo>
                  <a:lnTo>
                    <a:pt x="0" y="36"/>
                  </a:lnTo>
                  <a:lnTo>
                    <a:pt x="0" y="47"/>
                  </a:lnTo>
                  <a:lnTo>
                    <a:pt x="0" y="61"/>
                  </a:lnTo>
                  <a:lnTo>
                    <a:pt x="3" y="75"/>
                  </a:lnTo>
                  <a:lnTo>
                    <a:pt x="6" y="89"/>
                  </a:lnTo>
                  <a:lnTo>
                    <a:pt x="7" y="89"/>
                  </a:lnTo>
                  <a:lnTo>
                    <a:pt x="9" y="89"/>
                  </a:lnTo>
                  <a:lnTo>
                    <a:pt x="10" y="89"/>
                  </a:lnTo>
                  <a:lnTo>
                    <a:pt x="12" y="89"/>
                  </a:lnTo>
                  <a:lnTo>
                    <a:pt x="16" y="88"/>
                  </a:lnTo>
                  <a:lnTo>
                    <a:pt x="19" y="88"/>
                  </a:lnTo>
                  <a:lnTo>
                    <a:pt x="23" y="88"/>
                  </a:lnTo>
                  <a:lnTo>
                    <a:pt x="27" y="88"/>
                  </a:lnTo>
                  <a:lnTo>
                    <a:pt x="33" y="88"/>
                  </a:lnTo>
                  <a:lnTo>
                    <a:pt x="39" y="88"/>
                  </a:lnTo>
                  <a:lnTo>
                    <a:pt x="45" y="88"/>
                  </a:lnTo>
                  <a:lnTo>
                    <a:pt x="51" y="88"/>
                  </a:lnTo>
                  <a:lnTo>
                    <a:pt x="58" y="89"/>
                  </a:lnTo>
                  <a:lnTo>
                    <a:pt x="65" y="89"/>
                  </a:lnTo>
                  <a:lnTo>
                    <a:pt x="72" y="90"/>
                  </a:lnTo>
                  <a:lnTo>
                    <a:pt x="80" y="92"/>
                  </a:lnTo>
                  <a:lnTo>
                    <a:pt x="80" y="89"/>
                  </a:lnTo>
                  <a:lnTo>
                    <a:pt x="79" y="82"/>
                  </a:lnTo>
                  <a:lnTo>
                    <a:pt x="77" y="71"/>
                  </a:lnTo>
                  <a:lnTo>
                    <a:pt x="76" y="58"/>
                  </a:lnTo>
                  <a:lnTo>
                    <a:pt x="76" y="44"/>
                  </a:lnTo>
                  <a:lnTo>
                    <a:pt x="76" y="30"/>
                  </a:lnTo>
                  <a:lnTo>
                    <a:pt x="77" y="16"/>
                  </a:lnTo>
                  <a:lnTo>
                    <a:pt x="79" y="4"/>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1" name="Freeform 287"/>
            <p:cNvSpPr>
              <a:spLocks/>
            </p:cNvSpPr>
            <p:nvPr>
              <p:custDataLst>
                <p:tags r:id="rId179"/>
              </p:custDataLst>
            </p:nvPr>
          </p:nvSpPr>
          <p:spPr bwMode="auto">
            <a:xfrm>
              <a:off x="1794" y="1147"/>
              <a:ext cx="131" cy="90"/>
            </a:xfrm>
            <a:custGeom>
              <a:avLst/>
              <a:gdLst>
                <a:gd name="T0" fmla="*/ 1 w 131"/>
                <a:gd name="T1" fmla="*/ 68 h 90"/>
                <a:gd name="T2" fmla="*/ 0 w 131"/>
                <a:gd name="T3" fmla="*/ 78 h 90"/>
                <a:gd name="T4" fmla="*/ 86 w 131"/>
                <a:gd name="T5" fmla="*/ 90 h 90"/>
                <a:gd name="T6" fmla="*/ 86 w 131"/>
                <a:gd name="T7" fmla="*/ 90 h 90"/>
                <a:gd name="T8" fmla="*/ 88 w 131"/>
                <a:gd name="T9" fmla="*/ 89 h 90"/>
                <a:gd name="T10" fmla="*/ 91 w 131"/>
                <a:gd name="T11" fmla="*/ 88 h 90"/>
                <a:gd name="T12" fmla="*/ 94 w 131"/>
                <a:gd name="T13" fmla="*/ 85 h 90"/>
                <a:gd name="T14" fmla="*/ 98 w 131"/>
                <a:gd name="T15" fmla="*/ 83 h 90"/>
                <a:gd name="T16" fmla="*/ 102 w 131"/>
                <a:gd name="T17" fmla="*/ 80 h 90"/>
                <a:gd name="T18" fmla="*/ 107 w 131"/>
                <a:gd name="T19" fmla="*/ 75 h 90"/>
                <a:gd name="T20" fmla="*/ 112 w 131"/>
                <a:gd name="T21" fmla="*/ 71 h 90"/>
                <a:gd name="T22" fmla="*/ 116 w 131"/>
                <a:gd name="T23" fmla="*/ 66 h 90"/>
                <a:gd name="T24" fmla="*/ 121 w 131"/>
                <a:gd name="T25" fmla="*/ 60 h 90"/>
                <a:gd name="T26" fmla="*/ 124 w 131"/>
                <a:gd name="T27" fmla="*/ 54 h 90"/>
                <a:gd name="T28" fmla="*/ 128 w 131"/>
                <a:gd name="T29" fmla="*/ 47 h 90"/>
                <a:gd name="T30" fmla="*/ 130 w 131"/>
                <a:gd name="T31" fmla="*/ 40 h 90"/>
                <a:gd name="T32" fmla="*/ 131 w 131"/>
                <a:gd name="T33" fmla="*/ 32 h 90"/>
                <a:gd name="T34" fmla="*/ 131 w 131"/>
                <a:gd name="T35" fmla="*/ 22 h 90"/>
                <a:gd name="T36" fmla="*/ 129 w 131"/>
                <a:gd name="T37" fmla="*/ 13 h 90"/>
                <a:gd name="T38" fmla="*/ 129 w 131"/>
                <a:gd name="T39" fmla="*/ 13 h 90"/>
                <a:gd name="T40" fmla="*/ 128 w 131"/>
                <a:gd name="T41" fmla="*/ 11 h 90"/>
                <a:gd name="T42" fmla="*/ 127 w 131"/>
                <a:gd name="T43" fmla="*/ 10 h 90"/>
                <a:gd name="T44" fmla="*/ 126 w 131"/>
                <a:gd name="T45" fmla="*/ 7 h 90"/>
                <a:gd name="T46" fmla="*/ 123 w 131"/>
                <a:gd name="T47" fmla="*/ 4 h 90"/>
                <a:gd name="T48" fmla="*/ 120 w 131"/>
                <a:gd name="T49" fmla="*/ 3 h 90"/>
                <a:gd name="T50" fmla="*/ 116 w 131"/>
                <a:gd name="T51" fmla="*/ 0 h 90"/>
                <a:gd name="T52" fmla="*/ 113 w 131"/>
                <a:gd name="T53" fmla="*/ 0 h 90"/>
                <a:gd name="T54" fmla="*/ 113 w 131"/>
                <a:gd name="T55" fmla="*/ 1 h 90"/>
                <a:gd name="T56" fmla="*/ 114 w 131"/>
                <a:gd name="T57" fmla="*/ 5 h 90"/>
                <a:gd name="T58" fmla="*/ 116 w 131"/>
                <a:gd name="T59" fmla="*/ 12 h 90"/>
                <a:gd name="T60" fmla="*/ 117 w 131"/>
                <a:gd name="T61" fmla="*/ 19 h 90"/>
                <a:gd name="T62" fmla="*/ 117 w 131"/>
                <a:gd name="T63" fmla="*/ 29 h 90"/>
                <a:gd name="T64" fmla="*/ 116 w 131"/>
                <a:gd name="T65" fmla="*/ 40 h 90"/>
                <a:gd name="T66" fmla="*/ 114 w 131"/>
                <a:gd name="T67" fmla="*/ 52 h 90"/>
                <a:gd name="T68" fmla="*/ 108 w 131"/>
                <a:gd name="T69" fmla="*/ 63 h 90"/>
                <a:gd name="T70" fmla="*/ 108 w 131"/>
                <a:gd name="T71" fmla="*/ 63 h 90"/>
                <a:gd name="T72" fmla="*/ 108 w 131"/>
                <a:gd name="T73" fmla="*/ 64 h 90"/>
                <a:gd name="T74" fmla="*/ 107 w 131"/>
                <a:gd name="T75" fmla="*/ 64 h 90"/>
                <a:gd name="T76" fmla="*/ 106 w 131"/>
                <a:gd name="T77" fmla="*/ 66 h 90"/>
                <a:gd name="T78" fmla="*/ 105 w 131"/>
                <a:gd name="T79" fmla="*/ 67 h 90"/>
                <a:gd name="T80" fmla="*/ 102 w 131"/>
                <a:gd name="T81" fmla="*/ 68 h 90"/>
                <a:gd name="T82" fmla="*/ 100 w 131"/>
                <a:gd name="T83" fmla="*/ 69 h 90"/>
                <a:gd name="T84" fmla="*/ 98 w 131"/>
                <a:gd name="T85" fmla="*/ 70 h 90"/>
                <a:gd name="T86" fmla="*/ 95 w 131"/>
                <a:gd name="T87" fmla="*/ 70 h 90"/>
                <a:gd name="T88" fmla="*/ 92 w 131"/>
                <a:gd name="T89" fmla="*/ 71 h 90"/>
                <a:gd name="T90" fmla="*/ 89 w 131"/>
                <a:gd name="T91" fmla="*/ 73 h 90"/>
                <a:gd name="T92" fmla="*/ 85 w 131"/>
                <a:gd name="T93" fmla="*/ 73 h 90"/>
                <a:gd name="T94" fmla="*/ 81 w 131"/>
                <a:gd name="T95" fmla="*/ 73 h 90"/>
                <a:gd name="T96" fmla="*/ 78 w 131"/>
                <a:gd name="T97" fmla="*/ 73 h 90"/>
                <a:gd name="T98" fmla="*/ 73 w 131"/>
                <a:gd name="T99" fmla="*/ 73 h 90"/>
                <a:gd name="T100" fmla="*/ 68 w 131"/>
                <a:gd name="T101" fmla="*/ 71 h 90"/>
                <a:gd name="T102" fmla="*/ 68 w 131"/>
                <a:gd name="T103" fmla="*/ 83 h 90"/>
                <a:gd name="T104" fmla="*/ 3 w 131"/>
                <a:gd name="T105" fmla="*/ 76 h 90"/>
                <a:gd name="T106" fmla="*/ 1 w 131"/>
                <a:gd name="T10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90">
                  <a:moveTo>
                    <a:pt x="1" y="68"/>
                  </a:moveTo>
                  <a:lnTo>
                    <a:pt x="0" y="78"/>
                  </a:lnTo>
                  <a:lnTo>
                    <a:pt x="86" y="90"/>
                  </a:lnTo>
                  <a:lnTo>
                    <a:pt x="86" y="90"/>
                  </a:lnTo>
                  <a:lnTo>
                    <a:pt x="88" y="89"/>
                  </a:lnTo>
                  <a:lnTo>
                    <a:pt x="91" y="88"/>
                  </a:lnTo>
                  <a:lnTo>
                    <a:pt x="94" y="85"/>
                  </a:lnTo>
                  <a:lnTo>
                    <a:pt x="98" y="83"/>
                  </a:lnTo>
                  <a:lnTo>
                    <a:pt x="102" y="80"/>
                  </a:lnTo>
                  <a:lnTo>
                    <a:pt x="107" y="75"/>
                  </a:lnTo>
                  <a:lnTo>
                    <a:pt x="112" y="71"/>
                  </a:lnTo>
                  <a:lnTo>
                    <a:pt x="116" y="66"/>
                  </a:lnTo>
                  <a:lnTo>
                    <a:pt x="121" y="60"/>
                  </a:lnTo>
                  <a:lnTo>
                    <a:pt x="124" y="54"/>
                  </a:lnTo>
                  <a:lnTo>
                    <a:pt x="128" y="47"/>
                  </a:lnTo>
                  <a:lnTo>
                    <a:pt x="130" y="40"/>
                  </a:lnTo>
                  <a:lnTo>
                    <a:pt x="131" y="32"/>
                  </a:lnTo>
                  <a:lnTo>
                    <a:pt x="131" y="22"/>
                  </a:lnTo>
                  <a:lnTo>
                    <a:pt x="129" y="13"/>
                  </a:lnTo>
                  <a:lnTo>
                    <a:pt x="129" y="13"/>
                  </a:lnTo>
                  <a:lnTo>
                    <a:pt x="128" y="11"/>
                  </a:lnTo>
                  <a:lnTo>
                    <a:pt x="127" y="10"/>
                  </a:lnTo>
                  <a:lnTo>
                    <a:pt x="126" y="7"/>
                  </a:lnTo>
                  <a:lnTo>
                    <a:pt x="123" y="4"/>
                  </a:lnTo>
                  <a:lnTo>
                    <a:pt x="120" y="3"/>
                  </a:lnTo>
                  <a:lnTo>
                    <a:pt x="116" y="0"/>
                  </a:lnTo>
                  <a:lnTo>
                    <a:pt x="113" y="0"/>
                  </a:lnTo>
                  <a:lnTo>
                    <a:pt x="113" y="1"/>
                  </a:lnTo>
                  <a:lnTo>
                    <a:pt x="114" y="5"/>
                  </a:lnTo>
                  <a:lnTo>
                    <a:pt x="116" y="12"/>
                  </a:lnTo>
                  <a:lnTo>
                    <a:pt x="117" y="19"/>
                  </a:lnTo>
                  <a:lnTo>
                    <a:pt x="117" y="29"/>
                  </a:lnTo>
                  <a:lnTo>
                    <a:pt x="116" y="40"/>
                  </a:lnTo>
                  <a:lnTo>
                    <a:pt x="114" y="52"/>
                  </a:lnTo>
                  <a:lnTo>
                    <a:pt x="108" y="63"/>
                  </a:lnTo>
                  <a:lnTo>
                    <a:pt x="108" y="63"/>
                  </a:lnTo>
                  <a:lnTo>
                    <a:pt x="108" y="64"/>
                  </a:lnTo>
                  <a:lnTo>
                    <a:pt x="107" y="64"/>
                  </a:lnTo>
                  <a:lnTo>
                    <a:pt x="106" y="66"/>
                  </a:lnTo>
                  <a:lnTo>
                    <a:pt x="105" y="67"/>
                  </a:lnTo>
                  <a:lnTo>
                    <a:pt x="102" y="68"/>
                  </a:lnTo>
                  <a:lnTo>
                    <a:pt x="100" y="69"/>
                  </a:lnTo>
                  <a:lnTo>
                    <a:pt x="98" y="70"/>
                  </a:lnTo>
                  <a:lnTo>
                    <a:pt x="95" y="70"/>
                  </a:lnTo>
                  <a:lnTo>
                    <a:pt x="92" y="71"/>
                  </a:lnTo>
                  <a:lnTo>
                    <a:pt x="89" y="73"/>
                  </a:lnTo>
                  <a:lnTo>
                    <a:pt x="85" y="73"/>
                  </a:lnTo>
                  <a:lnTo>
                    <a:pt x="81" y="73"/>
                  </a:lnTo>
                  <a:lnTo>
                    <a:pt x="78" y="73"/>
                  </a:lnTo>
                  <a:lnTo>
                    <a:pt x="73" y="73"/>
                  </a:lnTo>
                  <a:lnTo>
                    <a:pt x="68" y="71"/>
                  </a:lnTo>
                  <a:lnTo>
                    <a:pt x="68" y="83"/>
                  </a:lnTo>
                  <a:lnTo>
                    <a:pt x="3" y="76"/>
                  </a:lnTo>
                  <a:lnTo>
                    <a:pt x="1" y="68"/>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2" name="Freeform 288"/>
            <p:cNvSpPr>
              <a:spLocks/>
            </p:cNvSpPr>
            <p:nvPr>
              <p:custDataLst>
                <p:tags r:id="rId180"/>
              </p:custDataLst>
            </p:nvPr>
          </p:nvSpPr>
          <p:spPr bwMode="auto">
            <a:xfrm>
              <a:off x="1777" y="1236"/>
              <a:ext cx="97" cy="30"/>
            </a:xfrm>
            <a:custGeom>
              <a:avLst/>
              <a:gdLst>
                <a:gd name="T0" fmla="*/ 97 w 97"/>
                <a:gd name="T1" fmla="*/ 10 h 30"/>
                <a:gd name="T2" fmla="*/ 1 w 97"/>
                <a:gd name="T3" fmla="*/ 0 h 30"/>
                <a:gd name="T4" fmla="*/ 0 w 97"/>
                <a:gd name="T5" fmla="*/ 10 h 30"/>
                <a:gd name="T6" fmla="*/ 94 w 97"/>
                <a:gd name="T7" fmla="*/ 30 h 30"/>
                <a:gd name="T8" fmla="*/ 97 w 97"/>
                <a:gd name="T9" fmla="*/ 10 h 30"/>
              </a:gdLst>
              <a:ahLst/>
              <a:cxnLst>
                <a:cxn ang="0">
                  <a:pos x="T0" y="T1"/>
                </a:cxn>
                <a:cxn ang="0">
                  <a:pos x="T2" y="T3"/>
                </a:cxn>
                <a:cxn ang="0">
                  <a:pos x="T4" y="T5"/>
                </a:cxn>
                <a:cxn ang="0">
                  <a:pos x="T6" y="T7"/>
                </a:cxn>
                <a:cxn ang="0">
                  <a:pos x="T8" y="T9"/>
                </a:cxn>
              </a:cxnLst>
              <a:rect l="0" t="0" r="r" b="b"/>
              <a:pathLst>
                <a:path w="97" h="30">
                  <a:moveTo>
                    <a:pt x="97" y="10"/>
                  </a:moveTo>
                  <a:lnTo>
                    <a:pt x="1" y="0"/>
                  </a:lnTo>
                  <a:lnTo>
                    <a:pt x="0" y="10"/>
                  </a:lnTo>
                  <a:lnTo>
                    <a:pt x="94" y="30"/>
                  </a:lnTo>
                  <a:lnTo>
                    <a:pt x="97"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3" name="Freeform 289"/>
            <p:cNvSpPr>
              <a:spLocks/>
            </p:cNvSpPr>
            <p:nvPr>
              <p:custDataLst>
                <p:tags r:id="rId181"/>
              </p:custDataLst>
            </p:nvPr>
          </p:nvSpPr>
          <p:spPr bwMode="auto">
            <a:xfrm>
              <a:off x="1825" y="1245"/>
              <a:ext cx="42" cy="14"/>
            </a:xfrm>
            <a:custGeom>
              <a:avLst/>
              <a:gdLst>
                <a:gd name="T0" fmla="*/ 42 w 42"/>
                <a:gd name="T1" fmla="*/ 6 h 14"/>
                <a:gd name="T2" fmla="*/ 1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1"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4" name="Freeform 290"/>
            <p:cNvSpPr>
              <a:spLocks/>
            </p:cNvSpPr>
            <p:nvPr>
              <p:custDataLst>
                <p:tags r:id="rId182"/>
              </p:custDataLst>
            </p:nvPr>
          </p:nvSpPr>
          <p:spPr bwMode="auto">
            <a:xfrm>
              <a:off x="1783" y="1238"/>
              <a:ext cx="28" cy="11"/>
            </a:xfrm>
            <a:custGeom>
              <a:avLst/>
              <a:gdLst>
                <a:gd name="T0" fmla="*/ 28 w 28"/>
                <a:gd name="T1" fmla="*/ 5 h 11"/>
                <a:gd name="T2" fmla="*/ 0 w 28"/>
                <a:gd name="T3" fmla="*/ 0 h 11"/>
                <a:gd name="T4" fmla="*/ 0 w 28"/>
                <a:gd name="T5" fmla="*/ 6 h 11"/>
                <a:gd name="T6" fmla="*/ 27 w 28"/>
                <a:gd name="T7" fmla="*/ 11 h 11"/>
                <a:gd name="T8" fmla="*/ 28 w 28"/>
                <a:gd name="T9" fmla="*/ 5 h 11"/>
              </a:gdLst>
              <a:ahLst/>
              <a:cxnLst>
                <a:cxn ang="0">
                  <a:pos x="T0" y="T1"/>
                </a:cxn>
                <a:cxn ang="0">
                  <a:pos x="T2" y="T3"/>
                </a:cxn>
                <a:cxn ang="0">
                  <a:pos x="T4" y="T5"/>
                </a:cxn>
                <a:cxn ang="0">
                  <a:pos x="T6" y="T7"/>
                </a:cxn>
                <a:cxn ang="0">
                  <a:pos x="T8" y="T9"/>
                </a:cxn>
              </a:cxnLst>
              <a:rect l="0" t="0" r="r" b="b"/>
              <a:pathLst>
                <a:path w="28" h="11">
                  <a:moveTo>
                    <a:pt x="28" y="5"/>
                  </a:moveTo>
                  <a:lnTo>
                    <a:pt x="0" y="0"/>
                  </a:lnTo>
                  <a:lnTo>
                    <a:pt x="0" y="6"/>
                  </a:lnTo>
                  <a:lnTo>
                    <a:pt x="27" y="11"/>
                  </a:lnTo>
                  <a:lnTo>
                    <a:pt x="28" y="5"/>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5" name="Freeform 291"/>
            <p:cNvSpPr>
              <a:spLocks/>
            </p:cNvSpPr>
            <p:nvPr>
              <p:custDataLst>
                <p:tags r:id="rId183"/>
              </p:custDataLst>
            </p:nvPr>
          </p:nvSpPr>
          <p:spPr bwMode="auto">
            <a:xfrm>
              <a:off x="1714" y="1249"/>
              <a:ext cx="162" cy="54"/>
            </a:xfrm>
            <a:custGeom>
              <a:avLst/>
              <a:gdLst>
                <a:gd name="T0" fmla="*/ 0 w 162"/>
                <a:gd name="T1" fmla="*/ 16 h 54"/>
                <a:gd name="T2" fmla="*/ 0 w 162"/>
                <a:gd name="T3" fmla="*/ 16 h 54"/>
                <a:gd name="T4" fmla="*/ 1 w 162"/>
                <a:gd name="T5" fmla="*/ 16 h 54"/>
                <a:gd name="T6" fmla="*/ 3 w 162"/>
                <a:gd name="T7" fmla="*/ 16 h 54"/>
                <a:gd name="T8" fmla="*/ 5 w 162"/>
                <a:gd name="T9" fmla="*/ 15 h 54"/>
                <a:gd name="T10" fmla="*/ 7 w 162"/>
                <a:gd name="T11" fmla="*/ 15 h 54"/>
                <a:gd name="T12" fmla="*/ 11 w 162"/>
                <a:gd name="T13" fmla="*/ 14 h 54"/>
                <a:gd name="T14" fmla="*/ 14 w 162"/>
                <a:gd name="T15" fmla="*/ 14 h 54"/>
                <a:gd name="T16" fmla="*/ 18 w 162"/>
                <a:gd name="T17" fmla="*/ 13 h 54"/>
                <a:gd name="T18" fmla="*/ 21 w 162"/>
                <a:gd name="T19" fmla="*/ 12 h 54"/>
                <a:gd name="T20" fmla="*/ 25 w 162"/>
                <a:gd name="T21" fmla="*/ 10 h 54"/>
                <a:gd name="T22" fmla="*/ 28 w 162"/>
                <a:gd name="T23" fmla="*/ 9 h 54"/>
                <a:gd name="T24" fmla="*/ 32 w 162"/>
                <a:gd name="T25" fmla="*/ 8 h 54"/>
                <a:gd name="T26" fmla="*/ 35 w 162"/>
                <a:gd name="T27" fmla="*/ 6 h 54"/>
                <a:gd name="T28" fmla="*/ 38 w 162"/>
                <a:gd name="T29" fmla="*/ 4 h 54"/>
                <a:gd name="T30" fmla="*/ 41 w 162"/>
                <a:gd name="T31" fmla="*/ 2 h 54"/>
                <a:gd name="T32" fmla="*/ 43 w 162"/>
                <a:gd name="T33" fmla="*/ 0 h 54"/>
                <a:gd name="T34" fmla="*/ 162 w 162"/>
                <a:gd name="T35" fmla="*/ 28 h 54"/>
                <a:gd name="T36" fmla="*/ 162 w 162"/>
                <a:gd name="T37" fmla="*/ 28 h 54"/>
                <a:gd name="T38" fmla="*/ 161 w 162"/>
                <a:gd name="T39" fmla="*/ 28 h 54"/>
                <a:gd name="T40" fmla="*/ 160 w 162"/>
                <a:gd name="T41" fmla="*/ 29 h 54"/>
                <a:gd name="T42" fmla="*/ 159 w 162"/>
                <a:gd name="T43" fmla="*/ 30 h 54"/>
                <a:gd name="T44" fmla="*/ 158 w 162"/>
                <a:gd name="T45" fmla="*/ 33 h 54"/>
                <a:gd name="T46" fmla="*/ 155 w 162"/>
                <a:gd name="T47" fmla="*/ 34 h 54"/>
                <a:gd name="T48" fmla="*/ 153 w 162"/>
                <a:gd name="T49" fmla="*/ 36 h 54"/>
                <a:gd name="T50" fmla="*/ 151 w 162"/>
                <a:gd name="T51" fmla="*/ 38 h 54"/>
                <a:gd name="T52" fmla="*/ 147 w 162"/>
                <a:gd name="T53" fmla="*/ 41 h 54"/>
                <a:gd name="T54" fmla="*/ 145 w 162"/>
                <a:gd name="T55" fmla="*/ 43 h 54"/>
                <a:gd name="T56" fmla="*/ 141 w 162"/>
                <a:gd name="T57" fmla="*/ 45 h 54"/>
                <a:gd name="T58" fmla="*/ 138 w 162"/>
                <a:gd name="T59" fmla="*/ 48 h 54"/>
                <a:gd name="T60" fmla="*/ 136 w 162"/>
                <a:gd name="T61" fmla="*/ 49 h 54"/>
                <a:gd name="T62" fmla="*/ 132 w 162"/>
                <a:gd name="T63" fmla="*/ 51 h 54"/>
                <a:gd name="T64" fmla="*/ 129 w 162"/>
                <a:gd name="T65" fmla="*/ 52 h 54"/>
                <a:gd name="T66" fmla="*/ 126 w 162"/>
                <a:gd name="T67" fmla="*/ 54 h 54"/>
                <a:gd name="T68" fmla="*/ 0 w 162"/>
                <a:gd name="T69"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
                  <a:moveTo>
                    <a:pt x="0" y="16"/>
                  </a:moveTo>
                  <a:lnTo>
                    <a:pt x="0" y="16"/>
                  </a:lnTo>
                  <a:lnTo>
                    <a:pt x="1" y="16"/>
                  </a:lnTo>
                  <a:lnTo>
                    <a:pt x="3" y="16"/>
                  </a:lnTo>
                  <a:lnTo>
                    <a:pt x="5" y="15"/>
                  </a:lnTo>
                  <a:lnTo>
                    <a:pt x="7" y="15"/>
                  </a:lnTo>
                  <a:lnTo>
                    <a:pt x="11" y="14"/>
                  </a:lnTo>
                  <a:lnTo>
                    <a:pt x="14" y="14"/>
                  </a:lnTo>
                  <a:lnTo>
                    <a:pt x="18" y="13"/>
                  </a:lnTo>
                  <a:lnTo>
                    <a:pt x="21" y="12"/>
                  </a:lnTo>
                  <a:lnTo>
                    <a:pt x="25" y="10"/>
                  </a:lnTo>
                  <a:lnTo>
                    <a:pt x="28" y="9"/>
                  </a:lnTo>
                  <a:lnTo>
                    <a:pt x="32" y="8"/>
                  </a:lnTo>
                  <a:lnTo>
                    <a:pt x="35" y="6"/>
                  </a:lnTo>
                  <a:lnTo>
                    <a:pt x="38" y="4"/>
                  </a:lnTo>
                  <a:lnTo>
                    <a:pt x="41" y="2"/>
                  </a:lnTo>
                  <a:lnTo>
                    <a:pt x="43" y="0"/>
                  </a:lnTo>
                  <a:lnTo>
                    <a:pt x="162" y="28"/>
                  </a:lnTo>
                  <a:lnTo>
                    <a:pt x="162" y="28"/>
                  </a:lnTo>
                  <a:lnTo>
                    <a:pt x="161" y="28"/>
                  </a:lnTo>
                  <a:lnTo>
                    <a:pt x="160" y="29"/>
                  </a:lnTo>
                  <a:lnTo>
                    <a:pt x="159" y="30"/>
                  </a:lnTo>
                  <a:lnTo>
                    <a:pt x="158" y="33"/>
                  </a:lnTo>
                  <a:lnTo>
                    <a:pt x="155" y="34"/>
                  </a:lnTo>
                  <a:lnTo>
                    <a:pt x="153" y="36"/>
                  </a:lnTo>
                  <a:lnTo>
                    <a:pt x="151" y="38"/>
                  </a:lnTo>
                  <a:lnTo>
                    <a:pt x="147" y="41"/>
                  </a:lnTo>
                  <a:lnTo>
                    <a:pt x="145" y="43"/>
                  </a:lnTo>
                  <a:lnTo>
                    <a:pt x="141" y="45"/>
                  </a:lnTo>
                  <a:lnTo>
                    <a:pt x="138" y="48"/>
                  </a:lnTo>
                  <a:lnTo>
                    <a:pt x="136" y="49"/>
                  </a:lnTo>
                  <a:lnTo>
                    <a:pt x="132" y="51"/>
                  </a:lnTo>
                  <a:lnTo>
                    <a:pt x="129" y="52"/>
                  </a:lnTo>
                  <a:lnTo>
                    <a:pt x="126" y="54"/>
                  </a:lnTo>
                  <a:lnTo>
                    <a:pt x="0" y="1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6" name="Freeform 292"/>
            <p:cNvSpPr>
              <a:spLocks/>
            </p:cNvSpPr>
            <p:nvPr>
              <p:custDataLst>
                <p:tags r:id="rId184"/>
              </p:custDataLst>
            </p:nvPr>
          </p:nvSpPr>
          <p:spPr bwMode="auto">
            <a:xfrm>
              <a:off x="1876" y="1243"/>
              <a:ext cx="58" cy="26"/>
            </a:xfrm>
            <a:custGeom>
              <a:avLst/>
              <a:gdLst>
                <a:gd name="T0" fmla="*/ 6 w 58"/>
                <a:gd name="T1" fmla="*/ 26 h 26"/>
                <a:gd name="T2" fmla="*/ 58 w 58"/>
                <a:gd name="T3" fmla="*/ 10 h 26"/>
                <a:gd name="T4" fmla="*/ 26 w 58"/>
                <a:gd name="T5" fmla="*/ 0 h 26"/>
                <a:gd name="T6" fmla="*/ 0 w 58"/>
                <a:gd name="T7" fmla="*/ 3 h 26"/>
                <a:gd name="T8" fmla="*/ 0 w 58"/>
                <a:gd name="T9" fmla="*/ 25 h 26"/>
                <a:gd name="T10" fmla="*/ 6 w 58"/>
                <a:gd name="T11" fmla="*/ 26 h 26"/>
              </a:gdLst>
              <a:ahLst/>
              <a:cxnLst>
                <a:cxn ang="0">
                  <a:pos x="T0" y="T1"/>
                </a:cxn>
                <a:cxn ang="0">
                  <a:pos x="T2" y="T3"/>
                </a:cxn>
                <a:cxn ang="0">
                  <a:pos x="T4" y="T5"/>
                </a:cxn>
                <a:cxn ang="0">
                  <a:pos x="T6" y="T7"/>
                </a:cxn>
                <a:cxn ang="0">
                  <a:pos x="T8" y="T9"/>
                </a:cxn>
                <a:cxn ang="0">
                  <a:pos x="T10" y="T11"/>
                </a:cxn>
              </a:cxnLst>
              <a:rect l="0" t="0" r="r" b="b"/>
              <a:pathLst>
                <a:path w="58" h="26">
                  <a:moveTo>
                    <a:pt x="6" y="26"/>
                  </a:moveTo>
                  <a:lnTo>
                    <a:pt x="58" y="10"/>
                  </a:lnTo>
                  <a:lnTo>
                    <a:pt x="26" y="0"/>
                  </a:lnTo>
                  <a:lnTo>
                    <a:pt x="0" y="3"/>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7" name="Freeform 293"/>
            <p:cNvSpPr>
              <a:spLocks/>
            </p:cNvSpPr>
            <p:nvPr>
              <p:custDataLst>
                <p:tags r:id="rId185"/>
              </p:custDataLst>
            </p:nvPr>
          </p:nvSpPr>
          <p:spPr bwMode="auto">
            <a:xfrm>
              <a:off x="1726" y="1132"/>
              <a:ext cx="31" cy="124"/>
            </a:xfrm>
            <a:custGeom>
              <a:avLst/>
              <a:gdLst>
                <a:gd name="T0" fmla="*/ 31 w 31"/>
                <a:gd name="T1" fmla="*/ 3 h 124"/>
                <a:gd name="T2" fmla="*/ 31 w 31"/>
                <a:gd name="T3" fmla="*/ 2 h 124"/>
                <a:gd name="T4" fmla="*/ 30 w 31"/>
                <a:gd name="T5" fmla="*/ 2 h 124"/>
                <a:gd name="T6" fmla="*/ 30 w 31"/>
                <a:gd name="T7" fmla="*/ 2 h 124"/>
                <a:gd name="T8" fmla="*/ 29 w 31"/>
                <a:gd name="T9" fmla="*/ 2 h 124"/>
                <a:gd name="T10" fmla="*/ 27 w 31"/>
                <a:gd name="T11" fmla="*/ 1 h 124"/>
                <a:gd name="T12" fmla="*/ 26 w 31"/>
                <a:gd name="T13" fmla="*/ 1 h 124"/>
                <a:gd name="T14" fmla="*/ 23 w 31"/>
                <a:gd name="T15" fmla="*/ 0 h 124"/>
                <a:gd name="T16" fmla="*/ 22 w 31"/>
                <a:gd name="T17" fmla="*/ 0 h 124"/>
                <a:gd name="T18" fmla="*/ 20 w 31"/>
                <a:gd name="T19" fmla="*/ 0 h 124"/>
                <a:gd name="T20" fmla="*/ 17 w 31"/>
                <a:gd name="T21" fmla="*/ 0 h 124"/>
                <a:gd name="T22" fmla="*/ 14 w 31"/>
                <a:gd name="T23" fmla="*/ 0 h 124"/>
                <a:gd name="T24" fmla="*/ 12 w 31"/>
                <a:gd name="T25" fmla="*/ 1 h 124"/>
                <a:gd name="T26" fmla="*/ 9 w 31"/>
                <a:gd name="T27" fmla="*/ 1 h 124"/>
                <a:gd name="T28" fmla="*/ 6 w 31"/>
                <a:gd name="T29" fmla="*/ 2 h 124"/>
                <a:gd name="T30" fmla="*/ 3 w 31"/>
                <a:gd name="T31" fmla="*/ 3 h 124"/>
                <a:gd name="T32" fmla="*/ 0 w 31"/>
                <a:gd name="T33" fmla="*/ 6 h 124"/>
                <a:gd name="T34" fmla="*/ 0 w 31"/>
                <a:gd name="T35" fmla="*/ 124 h 124"/>
                <a:gd name="T36" fmla="*/ 1 w 31"/>
                <a:gd name="T37" fmla="*/ 124 h 124"/>
                <a:gd name="T38" fmla="*/ 1 w 31"/>
                <a:gd name="T39" fmla="*/ 124 h 124"/>
                <a:gd name="T40" fmla="*/ 2 w 31"/>
                <a:gd name="T41" fmla="*/ 124 h 124"/>
                <a:gd name="T42" fmla="*/ 3 w 31"/>
                <a:gd name="T43" fmla="*/ 124 h 124"/>
                <a:gd name="T44" fmla="*/ 5 w 31"/>
                <a:gd name="T45" fmla="*/ 123 h 124"/>
                <a:gd name="T46" fmla="*/ 7 w 31"/>
                <a:gd name="T47" fmla="*/ 123 h 124"/>
                <a:gd name="T48" fmla="*/ 8 w 31"/>
                <a:gd name="T49" fmla="*/ 123 h 124"/>
                <a:gd name="T50" fmla="*/ 10 w 31"/>
                <a:gd name="T51" fmla="*/ 121 h 124"/>
                <a:gd name="T52" fmla="*/ 13 w 31"/>
                <a:gd name="T53" fmla="*/ 121 h 124"/>
                <a:gd name="T54" fmla="*/ 15 w 31"/>
                <a:gd name="T55" fmla="*/ 120 h 124"/>
                <a:gd name="T56" fmla="*/ 17 w 31"/>
                <a:gd name="T57" fmla="*/ 119 h 124"/>
                <a:gd name="T58" fmla="*/ 21 w 31"/>
                <a:gd name="T59" fmla="*/ 118 h 124"/>
                <a:gd name="T60" fmla="*/ 23 w 31"/>
                <a:gd name="T61" fmla="*/ 117 h 124"/>
                <a:gd name="T62" fmla="*/ 26 w 31"/>
                <a:gd name="T63" fmla="*/ 116 h 124"/>
                <a:gd name="T64" fmla="*/ 29 w 31"/>
                <a:gd name="T65" fmla="*/ 113 h 124"/>
                <a:gd name="T66" fmla="*/ 31 w 31"/>
                <a:gd name="T67" fmla="*/ 112 h 124"/>
                <a:gd name="T68" fmla="*/ 31 w 31"/>
                <a:gd name="T69" fmla="*/ 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124">
                  <a:moveTo>
                    <a:pt x="31" y="3"/>
                  </a:moveTo>
                  <a:lnTo>
                    <a:pt x="31" y="2"/>
                  </a:lnTo>
                  <a:lnTo>
                    <a:pt x="30" y="2"/>
                  </a:lnTo>
                  <a:lnTo>
                    <a:pt x="30" y="2"/>
                  </a:lnTo>
                  <a:lnTo>
                    <a:pt x="29" y="2"/>
                  </a:lnTo>
                  <a:lnTo>
                    <a:pt x="27" y="1"/>
                  </a:lnTo>
                  <a:lnTo>
                    <a:pt x="26" y="1"/>
                  </a:lnTo>
                  <a:lnTo>
                    <a:pt x="23" y="0"/>
                  </a:lnTo>
                  <a:lnTo>
                    <a:pt x="22" y="0"/>
                  </a:lnTo>
                  <a:lnTo>
                    <a:pt x="20" y="0"/>
                  </a:lnTo>
                  <a:lnTo>
                    <a:pt x="17" y="0"/>
                  </a:lnTo>
                  <a:lnTo>
                    <a:pt x="14" y="0"/>
                  </a:lnTo>
                  <a:lnTo>
                    <a:pt x="12" y="1"/>
                  </a:lnTo>
                  <a:lnTo>
                    <a:pt x="9" y="1"/>
                  </a:lnTo>
                  <a:lnTo>
                    <a:pt x="6" y="2"/>
                  </a:lnTo>
                  <a:lnTo>
                    <a:pt x="3" y="3"/>
                  </a:lnTo>
                  <a:lnTo>
                    <a:pt x="0" y="6"/>
                  </a:lnTo>
                  <a:lnTo>
                    <a:pt x="0" y="124"/>
                  </a:lnTo>
                  <a:lnTo>
                    <a:pt x="1" y="124"/>
                  </a:lnTo>
                  <a:lnTo>
                    <a:pt x="1" y="124"/>
                  </a:lnTo>
                  <a:lnTo>
                    <a:pt x="2" y="124"/>
                  </a:lnTo>
                  <a:lnTo>
                    <a:pt x="3" y="124"/>
                  </a:lnTo>
                  <a:lnTo>
                    <a:pt x="5" y="123"/>
                  </a:lnTo>
                  <a:lnTo>
                    <a:pt x="7" y="123"/>
                  </a:lnTo>
                  <a:lnTo>
                    <a:pt x="8" y="123"/>
                  </a:lnTo>
                  <a:lnTo>
                    <a:pt x="10" y="121"/>
                  </a:lnTo>
                  <a:lnTo>
                    <a:pt x="13" y="121"/>
                  </a:lnTo>
                  <a:lnTo>
                    <a:pt x="15" y="120"/>
                  </a:lnTo>
                  <a:lnTo>
                    <a:pt x="17" y="119"/>
                  </a:lnTo>
                  <a:lnTo>
                    <a:pt x="21" y="118"/>
                  </a:lnTo>
                  <a:lnTo>
                    <a:pt x="23" y="117"/>
                  </a:lnTo>
                  <a:lnTo>
                    <a:pt x="26" y="116"/>
                  </a:lnTo>
                  <a:lnTo>
                    <a:pt x="29" y="113"/>
                  </a:lnTo>
                  <a:lnTo>
                    <a:pt x="31" y="112"/>
                  </a:lnTo>
                  <a:lnTo>
                    <a:pt x="31" y="3"/>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8" name="Freeform 294"/>
            <p:cNvSpPr>
              <a:spLocks/>
            </p:cNvSpPr>
            <p:nvPr>
              <p:custDataLst>
                <p:tags r:id="rId186"/>
              </p:custDataLst>
            </p:nvPr>
          </p:nvSpPr>
          <p:spPr bwMode="auto">
            <a:xfrm>
              <a:off x="1727" y="1133"/>
              <a:ext cx="27" cy="104"/>
            </a:xfrm>
            <a:custGeom>
              <a:avLst/>
              <a:gdLst>
                <a:gd name="T0" fmla="*/ 27 w 27"/>
                <a:gd name="T1" fmla="*/ 2 h 104"/>
                <a:gd name="T2" fmla="*/ 27 w 27"/>
                <a:gd name="T3" fmla="*/ 2 h 104"/>
                <a:gd name="T4" fmla="*/ 26 w 27"/>
                <a:gd name="T5" fmla="*/ 2 h 104"/>
                <a:gd name="T6" fmla="*/ 26 w 27"/>
                <a:gd name="T7" fmla="*/ 2 h 104"/>
                <a:gd name="T8" fmla="*/ 25 w 27"/>
                <a:gd name="T9" fmla="*/ 1 h 104"/>
                <a:gd name="T10" fmla="*/ 23 w 27"/>
                <a:gd name="T11" fmla="*/ 1 h 104"/>
                <a:gd name="T12" fmla="*/ 22 w 27"/>
                <a:gd name="T13" fmla="*/ 0 h 104"/>
                <a:gd name="T14" fmla="*/ 20 w 27"/>
                <a:gd name="T15" fmla="*/ 0 h 104"/>
                <a:gd name="T16" fmla="*/ 19 w 27"/>
                <a:gd name="T17" fmla="*/ 0 h 104"/>
                <a:gd name="T18" fmla="*/ 16 w 27"/>
                <a:gd name="T19" fmla="*/ 0 h 104"/>
                <a:gd name="T20" fmla="*/ 14 w 27"/>
                <a:gd name="T21" fmla="*/ 0 h 104"/>
                <a:gd name="T22" fmla="*/ 12 w 27"/>
                <a:gd name="T23" fmla="*/ 0 h 104"/>
                <a:gd name="T24" fmla="*/ 9 w 27"/>
                <a:gd name="T25" fmla="*/ 0 h 104"/>
                <a:gd name="T26" fmla="*/ 8 w 27"/>
                <a:gd name="T27" fmla="*/ 1 h 104"/>
                <a:gd name="T28" fmla="*/ 5 w 27"/>
                <a:gd name="T29" fmla="*/ 2 h 104"/>
                <a:gd name="T30" fmla="*/ 2 w 27"/>
                <a:gd name="T31" fmla="*/ 4 h 104"/>
                <a:gd name="T32" fmla="*/ 0 w 27"/>
                <a:gd name="T33" fmla="*/ 5 h 104"/>
                <a:gd name="T34" fmla="*/ 0 w 27"/>
                <a:gd name="T35" fmla="*/ 104 h 104"/>
                <a:gd name="T36" fmla="*/ 0 w 27"/>
                <a:gd name="T37" fmla="*/ 104 h 104"/>
                <a:gd name="T38" fmla="*/ 1 w 27"/>
                <a:gd name="T39" fmla="*/ 104 h 104"/>
                <a:gd name="T40" fmla="*/ 1 w 27"/>
                <a:gd name="T41" fmla="*/ 104 h 104"/>
                <a:gd name="T42" fmla="*/ 2 w 27"/>
                <a:gd name="T43" fmla="*/ 104 h 104"/>
                <a:gd name="T44" fmla="*/ 4 w 27"/>
                <a:gd name="T45" fmla="*/ 104 h 104"/>
                <a:gd name="T46" fmla="*/ 6 w 27"/>
                <a:gd name="T47" fmla="*/ 104 h 104"/>
                <a:gd name="T48" fmla="*/ 7 w 27"/>
                <a:gd name="T49" fmla="*/ 103 h 104"/>
                <a:gd name="T50" fmla="*/ 9 w 27"/>
                <a:gd name="T51" fmla="*/ 103 h 104"/>
                <a:gd name="T52" fmla="*/ 11 w 27"/>
                <a:gd name="T53" fmla="*/ 102 h 104"/>
                <a:gd name="T54" fmla="*/ 13 w 27"/>
                <a:gd name="T55" fmla="*/ 102 h 104"/>
                <a:gd name="T56" fmla="*/ 15 w 27"/>
                <a:gd name="T57" fmla="*/ 101 h 104"/>
                <a:gd name="T58" fmla="*/ 18 w 27"/>
                <a:gd name="T59" fmla="*/ 99 h 104"/>
                <a:gd name="T60" fmla="*/ 20 w 27"/>
                <a:gd name="T61" fmla="*/ 98 h 104"/>
                <a:gd name="T62" fmla="*/ 22 w 27"/>
                <a:gd name="T63" fmla="*/ 97 h 104"/>
                <a:gd name="T64" fmla="*/ 25 w 27"/>
                <a:gd name="T65" fmla="*/ 96 h 104"/>
                <a:gd name="T66" fmla="*/ 27 w 27"/>
                <a:gd name="T67" fmla="*/ 94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2"/>
                  </a:lnTo>
                  <a:lnTo>
                    <a:pt x="25" y="1"/>
                  </a:lnTo>
                  <a:lnTo>
                    <a:pt x="23" y="1"/>
                  </a:lnTo>
                  <a:lnTo>
                    <a:pt x="22" y="0"/>
                  </a:lnTo>
                  <a:lnTo>
                    <a:pt x="20" y="0"/>
                  </a:lnTo>
                  <a:lnTo>
                    <a:pt x="19" y="0"/>
                  </a:lnTo>
                  <a:lnTo>
                    <a:pt x="16" y="0"/>
                  </a:lnTo>
                  <a:lnTo>
                    <a:pt x="14" y="0"/>
                  </a:lnTo>
                  <a:lnTo>
                    <a:pt x="12" y="0"/>
                  </a:lnTo>
                  <a:lnTo>
                    <a:pt x="9" y="0"/>
                  </a:lnTo>
                  <a:lnTo>
                    <a:pt x="8" y="1"/>
                  </a:lnTo>
                  <a:lnTo>
                    <a:pt x="5" y="2"/>
                  </a:lnTo>
                  <a:lnTo>
                    <a:pt x="2" y="4"/>
                  </a:lnTo>
                  <a:lnTo>
                    <a:pt x="0" y="5"/>
                  </a:lnTo>
                  <a:lnTo>
                    <a:pt x="0" y="104"/>
                  </a:lnTo>
                  <a:lnTo>
                    <a:pt x="0" y="104"/>
                  </a:lnTo>
                  <a:lnTo>
                    <a:pt x="1" y="104"/>
                  </a:lnTo>
                  <a:lnTo>
                    <a:pt x="1" y="104"/>
                  </a:lnTo>
                  <a:lnTo>
                    <a:pt x="2" y="104"/>
                  </a:lnTo>
                  <a:lnTo>
                    <a:pt x="4" y="104"/>
                  </a:lnTo>
                  <a:lnTo>
                    <a:pt x="6" y="104"/>
                  </a:lnTo>
                  <a:lnTo>
                    <a:pt x="7" y="103"/>
                  </a:lnTo>
                  <a:lnTo>
                    <a:pt x="9" y="103"/>
                  </a:lnTo>
                  <a:lnTo>
                    <a:pt x="11" y="102"/>
                  </a:lnTo>
                  <a:lnTo>
                    <a:pt x="13" y="102"/>
                  </a:lnTo>
                  <a:lnTo>
                    <a:pt x="15" y="101"/>
                  </a:lnTo>
                  <a:lnTo>
                    <a:pt x="18" y="99"/>
                  </a:lnTo>
                  <a:lnTo>
                    <a:pt x="20" y="98"/>
                  </a:lnTo>
                  <a:lnTo>
                    <a:pt x="22" y="97"/>
                  </a:lnTo>
                  <a:lnTo>
                    <a:pt x="25" y="96"/>
                  </a:lnTo>
                  <a:lnTo>
                    <a:pt x="27" y="94"/>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39" name="Freeform 295"/>
            <p:cNvSpPr>
              <a:spLocks/>
            </p:cNvSpPr>
            <p:nvPr>
              <p:custDataLst>
                <p:tags r:id="rId187"/>
              </p:custDataLst>
            </p:nvPr>
          </p:nvSpPr>
          <p:spPr bwMode="auto">
            <a:xfrm>
              <a:off x="1728" y="1134"/>
              <a:ext cx="22" cy="84"/>
            </a:xfrm>
            <a:custGeom>
              <a:avLst/>
              <a:gdLst>
                <a:gd name="T0" fmla="*/ 22 w 22"/>
                <a:gd name="T1" fmla="*/ 3 h 84"/>
                <a:gd name="T2" fmla="*/ 22 w 22"/>
                <a:gd name="T3" fmla="*/ 3 h 84"/>
                <a:gd name="T4" fmla="*/ 21 w 22"/>
                <a:gd name="T5" fmla="*/ 1 h 84"/>
                <a:gd name="T6" fmla="*/ 21 w 22"/>
                <a:gd name="T7" fmla="*/ 1 h 84"/>
                <a:gd name="T8" fmla="*/ 20 w 22"/>
                <a:gd name="T9" fmla="*/ 1 h 84"/>
                <a:gd name="T10" fmla="*/ 19 w 22"/>
                <a:gd name="T11" fmla="*/ 1 h 84"/>
                <a:gd name="T12" fmla="*/ 18 w 22"/>
                <a:gd name="T13" fmla="*/ 0 h 84"/>
                <a:gd name="T14" fmla="*/ 17 w 22"/>
                <a:gd name="T15" fmla="*/ 0 h 84"/>
                <a:gd name="T16" fmla="*/ 15 w 22"/>
                <a:gd name="T17" fmla="*/ 0 h 84"/>
                <a:gd name="T18" fmla="*/ 14 w 22"/>
                <a:gd name="T19" fmla="*/ 0 h 84"/>
                <a:gd name="T20" fmla="*/ 12 w 22"/>
                <a:gd name="T21" fmla="*/ 0 h 84"/>
                <a:gd name="T22" fmla="*/ 10 w 22"/>
                <a:gd name="T23" fmla="*/ 0 h 84"/>
                <a:gd name="T24" fmla="*/ 8 w 22"/>
                <a:gd name="T25" fmla="*/ 0 h 84"/>
                <a:gd name="T26" fmla="*/ 6 w 22"/>
                <a:gd name="T27" fmla="*/ 1 h 84"/>
                <a:gd name="T28" fmla="*/ 4 w 22"/>
                <a:gd name="T29" fmla="*/ 1 h 84"/>
                <a:gd name="T30" fmla="*/ 3 w 22"/>
                <a:gd name="T31" fmla="*/ 3 h 84"/>
                <a:gd name="T32" fmla="*/ 0 w 22"/>
                <a:gd name="T33" fmla="*/ 4 h 84"/>
                <a:gd name="T34" fmla="*/ 0 w 22"/>
                <a:gd name="T35" fmla="*/ 84 h 84"/>
                <a:gd name="T36" fmla="*/ 0 w 22"/>
                <a:gd name="T37" fmla="*/ 84 h 84"/>
                <a:gd name="T38" fmla="*/ 0 w 22"/>
                <a:gd name="T39" fmla="*/ 84 h 84"/>
                <a:gd name="T40" fmla="*/ 1 w 22"/>
                <a:gd name="T41" fmla="*/ 84 h 84"/>
                <a:gd name="T42" fmla="*/ 3 w 22"/>
                <a:gd name="T43" fmla="*/ 84 h 84"/>
                <a:gd name="T44" fmla="*/ 4 w 22"/>
                <a:gd name="T45" fmla="*/ 84 h 84"/>
                <a:gd name="T46" fmla="*/ 5 w 22"/>
                <a:gd name="T47" fmla="*/ 84 h 84"/>
                <a:gd name="T48" fmla="*/ 6 w 22"/>
                <a:gd name="T49" fmla="*/ 84 h 84"/>
                <a:gd name="T50" fmla="*/ 7 w 22"/>
                <a:gd name="T51" fmla="*/ 83 h 84"/>
                <a:gd name="T52" fmla="*/ 10 w 22"/>
                <a:gd name="T53" fmla="*/ 83 h 84"/>
                <a:gd name="T54" fmla="*/ 11 w 22"/>
                <a:gd name="T55" fmla="*/ 82 h 84"/>
                <a:gd name="T56" fmla="*/ 13 w 22"/>
                <a:gd name="T57" fmla="*/ 82 h 84"/>
                <a:gd name="T58" fmla="*/ 14 w 22"/>
                <a:gd name="T59" fmla="*/ 81 h 84"/>
                <a:gd name="T60" fmla="*/ 17 w 22"/>
                <a:gd name="T61" fmla="*/ 80 h 84"/>
                <a:gd name="T62" fmla="*/ 19 w 22"/>
                <a:gd name="T63" fmla="*/ 79 h 84"/>
                <a:gd name="T64" fmla="*/ 20 w 22"/>
                <a:gd name="T65" fmla="*/ 77 h 84"/>
                <a:gd name="T66" fmla="*/ 22 w 22"/>
                <a:gd name="T67" fmla="*/ 76 h 84"/>
                <a:gd name="T68" fmla="*/ 22 w 22"/>
                <a:gd name="T69"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3"/>
                  </a:moveTo>
                  <a:lnTo>
                    <a:pt x="22" y="3"/>
                  </a:lnTo>
                  <a:lnTo>
                    <a:pt x="21" y="1"/>
                  </a:lnTo>
                  <a:lnTo>
                    <a:pt x="21" y="1"/>
                  </a:lnTo>
                  <a:lnTo>
                    <a:pt x="20" y="1"/>
                  </a:lnTo>
                  <a:lnTo>
                    <a:pt x="19" y="1"/>
                  </a:lnTo>
                  <a:lnTo>
                    <a:pt x="18" y="0"/>
                  </a:lnTo>
                  <a:lnTo>
                    <a:pt x="17" y="0"/>
                  </a:lnTo>
                  <a:lnTo>
                    <a:pt x="15" y="0"/>
                  </a:lnTo>
                  <a:lnTo>
                    <a:pt x="14" y="0"/>
                  </a:lnTo>
                  <a:lnTo>
                    <a:pt x="12" y="0"/>
                  </a:lnTo>
                  <a:lnTo>
                    <a:pt x="10" y="0"/>
                  </a:lnTo>
                  <a:lnTo>
                    <a:pt x="8" y="0"/>
                  </a:lnTo>
                  <a:lnTo>
                    <a:pt x="6" y="1"/>
                  </a:lnTo>
                  <a:lnTo>
                    <a:pt x="4" y="1"/>
                  </a:lnTo>
                  <a:lnTo>
                    <a:pt x="3" y="3"/>
                  </a:lnTo>
                  <a:lnTo>
                    <a:pt x="0" y="4"/>
                  </a:lnTo>
                  <a:lnTo>
                    <a:pt x="0" y="84"/>
                  </a:lnTo>
                  <a:lnTo>
                    <a:pt x="0" y="84"/>
                  </a:lnTo>
                  <a:lnTo>
                    <a:pt x="0" y="84"/>
                  </a:lnTo>
                  <a:lnTo>
                    <a:pt x="1" y="84"/>
                  </a:lnTo>
                  <a:lnTo>
                    <a:pt x="3" y="84"/>
                  </a:lnTo>
                  <a:lnTo>
                    <a:pt x="4" y="84"/>
                  </a:lnTo>
                  <a:lnTo>
                    <a:pt x="5" y="84"/>
                  </a:lnTo>
                  <a:lnTo>
                    <a:pt x="6" y="84"/>
                  </a:lnTo>
                  <a:lnTo>
                    <a:pt x="7" y="83"/>
                  </a:lnTo>
                  <a:lnTo>
                    <a:pt x="10" y="83"/>
                  </a:lnTo>
                  <a:lnTo>
                    <a:pt x="11" y="82"/>
                  </a:lnTo>
                  <a:lnTo>
                    <a:pt x="13" y="82"/>
                  </a:lnTo>
                  <a:lnTo>
                    <a:pt x="14" y="81"/>
                  </a:lnTo>
                  <a:lnTo>
                    <a:pt x="17" y="80"/>
                  </a:lnTo>
                  <a:lnTo>
                    <a:pt x="19" y="79"/>
                  </a:lnTo>
                  <a:lnTo>
                    <a:pt x="20" y="77"/>
                  </a:lnTo>
                  <a:lnTo>
                    <a:pt x="22" y="76"/>
                  </a:lnTo>
                  <a:lnTo>
                    <a:pt x="22" y="3"/>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0" name="Freeform 296"/>
            <p:cNvSpPr>
              <a:spLocks/>
            </p:cNvSpPr>
            <p:nvPr>
              <p:custDataLst>
                <p:tags r:id="rId188"/>
              </p:custDataLst>
            </p:nvPr>
          </p:nvSpPr>
          <p:spPr bwMode="auto">
            <a:xfrm>
              <a:off x="1729" y="1135"/>
              <a:ext cx="18" cy="66"/>
            </a:xfrm>
            <a:custGeom>
              <a:avLst/>
              <a:gdLst>
                <a:gd name="T0" fmla="*/ 18 w 18"/>
                <a:gd name="T1" fmla="*/ 2 h 66"/>
                <a:gd name="T2" fmla="*/ 18 w 18"/>
                <a:gd name="T3" fmla="*/ 2 h 66"/>
                <a:gd name="T4" fmla="*/ 17 w 18"/>
                <a:gd name="T5" fmla="*/ 2 h 66"/>
                <a:gd name="T6" fmla="*/ 14 w 18"/>
                <a:gd name="T7" fmla="*/ 0 h 66"/>
                <a:gd name="T8" fmla="*/ 12 w 18"/>
                <a:gd name="T9" fmla="*/ 0 h 66"/>
                <a:gd name="T10" fmla="*/ 10 w 18"/>
                <a:gd name="T11" fmla="*/ 0 h 66"/>
                <a:gd name="T12" fmla="*/ 6 w 18"/>
                <a:gd name="T13" fmla="*/ 0 h 66"/>
                <a:gd name="T14" fmla="*/ 3 w 18"/>
                <a:gd name="T15" fmla="*/ 2 h 66"/>
                <a:gd name="T16" fmla="*/ 0 w 18"/>
                <a:gd name="T17" fmla="*/ 3 h 66"/>
                <a:gd name="T18" fmla="*/ 0 w 18"/>
                <a:gd name="T19" fmla="*/ 66 h 66"/>
                <a:gd name="T20" fmla="*/ 0 w 18"/>
                <a:gd name="T21" fmla="*/ 66 h 66"/>
                <a:gd name="T22" fmla="*/ 2 w 18"/>
                <a:gd name="T23" fmla="*/ 66 h 66"/>
                <a:gd name="T24" fmla="*/ 4 w 18"/>
                <a:gd name="T25" fmla="*/ 65 h 66"/>
                <a:gd name="T26" fmla="*/ 6 w 18"/>
                <a:gd name="T27" fmla="*/ 65 h 66"/>
                <a:gd name="T28" fmla="*/ 9 w 18"/>
                <a:gd name="T29" fmla="*/ 64 h 66"/>
                <a:gd name="T30" fmla="*/ 12 w 18"/>
                <a:gd name="T31" fmla="*/ 62 h 66"/>
                <a:gd name="T32" fmla="*/ 14 w 18"/>
                <a:gd name="T33" fmla="*/ 61 h 66"/>
                <a:gd name="T34" fmla="*/ 18 w 18"/>
                <a:gd name="T35" fmla="*/ 59 h 66"/>
                <a:gd name="T36" fmla="*/ 18 w 18"/>
                <a:gd name="T3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66">
                  <a:moveTo>
                    <a:pt x="18" y="2"/>
                  </a:moveTo>
                  <a:lnTo>
                    <a:pt x="18" y="2"/>
                  </a:lnTo>
                  <a:lnTo>
                    <a:pt x="17" y="2"/>
                  </a:lnTo>
                  <a:lnTo>
                    <a:pt x="14" y="0"/>
                  </a:lnTo>
                  <a:lnTo>
                    <a:pt x="12" y="0"/>
                  </a:lnTo>
                  <a:lnTo>
                    <a:pt x="10" y="0"/>
                  </a:lnTo>
                  <a:lnTo>
                    <a:pt x="6" y="0"/>
                  </a:lnTo>
                  <a:lnTo>
                    <a:pt x="3" y="2"/>
                  </a:lnTo>
                  <a:lnTo>
                    <a:pt x="0" y="3"/>
                  </a:lnTo>
                  <a:lnTo>
                    <a:pt x="0" y="66"/>
                  </a:lnTo>
                  <a:lnTo>
                    <a:pt x="0" y="66"/>
                  </a:lnTo>
                  <a:lnTo>
                    <a:pt x="2" y="66"/>
                  </a:lnTo>
                  <a:lnTo>
                    <a:pt x="4" y="65"/>
                  </a:lnTo>
                  <a:lnTo>
                    <a:pt x="6" y="65"/>
                  </a:lnTo>
                  <a:lnTo>
                    <a:pt x="9" y="64"/>
                  </a:lnTo>
                  <a:lnTo>
                    <a:pt x="12" y="62"/>
                  </a:lnTo>
                  <a:lnTo>
                    <a:pt x="14" y="61"/>
                  </a:lnTo>
                  <a:lnTo>
                    <a:pt x="18" y="59"/>
                  </a:lnTo>
                  <a:lnTo>
                    <a:pt x="18"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1" name="Freeform 297"/>
            <p:cNvSpPr>
              <a:spLocks/>
            </p:cNvSpPr>
            <p:nvPr>
              <p:custDataLst>
                <p:tags r:id="rId189"/>
              </p:custDataLst>
            </p:nvPr>
          </p:nvSpPr>
          <p:spPr bwMode="auto">
            <a:xfrm>
              <a:off x="1729" y="1137"/>
              <a:ext cx="14" cy="45"/>
            </a:xfrm>
            <a:custGeom>
              <a:avLst/>
              <a:gdLst>
                <a:gd name="T0" fmla="*/ 14 w 14"/>
                <a:gd name="T1" fmla="*/ 1 h 45"/>
                <a:gd name="T2" fmla="*/ 14 w 14"/>
                <a:gd name="T3" fmla="*/ 0 h 45"/>
                <a:gd name="T4" fmla="*/ 13 w 14"/>
                <a:gd name="T5" fmla="*/ 0 h 45"/>
                <a:gd name="T6" fmla="*/ 12 w 14"/>
                <a:gd name="T7" fmla="*/ 0 h 45"/>
                <a:gd name="T8" fmla="*/ 10 w 14"/>
                <a:gd name="T9" fmla="*/ 0 h 45"/>
                <a:gd name="T10" fmla="*/ 9 w 14"/>
                <a:gd name="T11" fmla="*/ 0 h 45"/>
                <a:gd name="T12" fmla="*/ 6 w 14"/>
                <a:gd name="T13" fmla="*/ 0 h 45"/>
                <a:gd name="T14" fmla="*/ 3 w 14"/>
                <a:gd name="T15" fmla="*/ 0 h 45"/>
                <a:gd name="T16" fmla="*/ 0 w 14"/>
                <a:gd name="T17" fmla="*/ 2 h 45"/>
                <a:gd name="T18" fmla="*/ 0 w 14"/>
                <a:gd name="T19" fmla="*/ 45 h 45"/>
                <a:gd name="T20" fmla="*/ 2 w 14"/>
                <a:gd name="T21" fmla="*/ 45 h 45"/>
                <a:gd name="T22" fmla="*/ 2 w 14"/>
                <a:gd name="T23" fmla="*/ 45 h 45"/>
                <a:gd name="T24" fmla="*/ 4 w 14"/>
                <a:gd name="T25" fmla="*/ 45 h 45"/>
                <a:gd name="T26" fmla="*/ 5 w 14"/>
                <a:gd name="T27" fmla="*/ 44 h 45"/>
                <a:gd name="T28" fmla="*/ 7 w 14"/>
                <a:gd name="T29" fmla="*/ 44 h 45"/>
                <a:gd name="T30" fmla="*/ 10 w 14"/>
                <a:gd name="T31" fmla="*/ 43 h 45"/>
                <a:gd name="T32" fmla="*/ 12 w 14"/>
                <a:gd name="T33" fmla="*/ 42 h 45"/>
                <a:gd name="T34" fmla="*/ 14 w 14"/>
                <a:gd name="T35" fmla="*/ 41 h 45"/>
                <a:gd name="T36" fmla="*/ 14 w 14"/>
                <a:gd name="T3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5">
                  <a:moveTo>
                    <a:pt x="14" y="1"/>
                  </a:moveTo>
                  <a:lnTo>
                    <a:pt x="14" y="0"/>
                  </a:lnTo>
                  <a:lnTo>
                    <a:pt x="13" y="0"/>
                  </a:lnTo>
                  <a:lnTo>
                    <a:pt x="12" y="0"/>
                  </a:lnTo>
                  <a:lnTo>
                    <a:pt x="10" y="0"/>
                  </a:lnTo>
                  <a:lnTo>
                    <a:pt x="9" y="0"/>
                  </a:lnTo>
                  <a:lnTo>
                    <a:pt x="6" y="0"/>
                  </a:lnTo>
                  <a:lnTo>
                    <a:pt x="3" y="0"/>
                  </a:lnTo>
                  <a:lnTo>
                    <a:pt x="0" y="2"/>
                  </a:lnTo>
                  <a:lnTo>
                    <a:pt x="0" y="45"/>
                  </a:lnTo>
                  <a:lnTo>
                    <a:pt x="2" y="45"/>
                  </a:lnTo>
                  <a:lnTo>
                    <a:pt x="2" y="45"/>
                  </a:lnTo>
                  <a:lnTo>
                    <a:pt x="4" y="45"/>
                  </a:lnTo>
                  <a:lnTo>
                    <a:pt x="5" y="44"/>
                  </a:lnTo>
                  <a:lnTo>
                    <a:pt x="7" y="44"/>
                  </a:lnTo>
                  <a:lnTo>
                    <a:pt x="10" y="43"/>
                  </a:lnTo>
                  <a:lnTo>
                    <a:pt x="12" y="42"/>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2" name="Freeform 298"/>
            <p:cNvSpPr>
              <a:spLocks/>
            </p:cNvSpPr>
            <p:nvPr>
              <p:custDataLst>
                <p:tags r:id="rId190"/>
              </p:custDataLst>
            </p:nvPr>
          </p:nvSpPr>
          <p:spPr bwMode="auto">
            <a:xfrm>
              <a:off x="1731" y="1137"/>
              <a:ext cx="9" cy="27"/>
            </a:xfrm>
            <a:custGeom>
              <a:avLst/>
              <a:gdLst>
                <a:gd name="T0" fmla="*/ 9 w 9"/>
                <a:gd name="T1" fmla="*/ 1 h 27"/>
                <a:gd name="T2" fmla="*/ 9 w 9"/>
                <a:gd name="T3" fmla="*/ 1 h 27"/>
                <a:gd name="T4" fmla="*/ 8 w 9"/>
                <a:gd name="T5" fmla="*/ 1 h 27"/>
                <a:gd name="T6" fmla="*/ 7 w 9"/>
                <a:gd name="T7" fmla="*/ 1 h 27"/>
                <a:gd name="T8" fmla="*/ 5 w 9"/>
                <a:gd name="T9" fmla="*/ 0 h 27"/>
                <a:gd name="T10" fmla="*/ 4 w 9"/>
                <a:gd name="T11" fmla="*/ 0 h 27"/>
                <a:gd name="T12" fmla="*/ 3 w 9"/>
                <a:gd name="T13" fmla="*/ 1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4 w 9"/>
                <a:gd name="T29" fmla="*/ 27 h 27"/>
                <a:gd name="T30" fmla="*/ 5 w 9"/>
                <a:gd name="T31" fmla="*/ 25 h 27"/>
                <a:gd name="T32" fmla="*/ 8 w 9"/>
                <a:gd name="T33" fmla="*/ 24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5" y="0"/>
                  </a:lnTo>
                  <a:lnTo>
                    <a:pt x="4" y="0"/>
                  </a:lnTo>
                  <a:lnTo>
                    <a:pt x="3" y="1"/>
                  </a:lnTo>
                  <a:lnTo>
                    <a:pt x="1" y="1"/>
                  </a:lnTo>
                  <a:lnTo>
                    <a:pt x="0" y="2"/>
                  </a:lnTo>
                  <a:lnTo>
                    <a:pt x="0" y="27"/>
                  </a:lnTo>
                  <a:lnTo>
                    <a:pt x="0" y="27"/>
                  </a:lnTo>
                  <a:lnTo>
                    <a:pt x="1" y="27"/>
                  </a:lnTo>
                  <a:lnTo>
                    <a:pt x="2" y="27"/>
                  </a:lnTo>
                  <a:lnTo>
                    <a:pt x="3" y="27"/>
                  </a:lnTo>
                  <a:lnTo>
                    <a:pt x="4" y="27"/>
                  </a:lnTo>
                  <a:lnTo>
                    <a:pt x="5" y="25"/>
                  </a:lnTo>
                  <a:lnTo>
                    <a:pt x="8" y="24"/>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3" name="Freeform 299"/>
            <p:cNvSpPr>
              <a:spLocks/>
            </p:cNvSpPr>
            <p:nvPr>
              <p:custDataLst>
                <p:tags r:id="rId191"/>
              </p:custDataLst>
            </p:nvPr>
          </p:nvSpPr>
          <p:spPr bwMode="auto">
            <a:xfrm>
              <a:off x="1841" y="1214"/>
              <a:ext cx="14" cy="14"/>
            </a:xfrm>
            <a:custGeom>
              <a:avLst/>
              <a:gdLst>
                <a:gd name="T0" fmla="*/ 7 w 14"/>
                <a:gd name="T1" fmla="*/ 14 h 14"/>
                <a:gd name="T2" fmla="*/ 9 w 14"/>
                <a:gd name="T3" fmla="*/ 14 h 14"/>
                <a:gd name="T4" fmla="*/ 10 w 14"/>
                <a:gd name="T5" fmla="*/ 13 h 14"/>
                <a:gd name="T6" fmla="*/ 11 w 14"/>
                <a:gd name="T7" fmla="*/ 13 h 14"/>
                <a:gd name="T8" fmla="*/ 12 w 14"/>
                <a:gd name="T9" fmla="*/ 11 h 14"/>
                <a:gd name="T10" fmla="*/ 13 w 14"/>
                <a:gd name="T11" fmla="*/ 10 h 14"/>
                <a:gd name="T12" fmla="*/ 13 w 14"/>
                <a:gd name="T13" fmla="*/ 9 h 14"/>
                <a:gd name="T14" fmla="*/ 14 w 14"/>
                <a:gd name="T15" fmla="*/ 8 h 14"/>
                <a:gd name="T16" fmla="*/ 14 w 14"/>
                <a:gd name="T17" fmla="*/ 7 h 14"/>
                <a:gd name="T18" fmla="*/ 14 w 14"/>
                <a:gd name="T19" fmla="*/ 6 h 14"/>
                <a:gd name="T20" fmla="*/ 13 w 14"/>
                <a:gd name="T21" fmla="*/ 4 h 14"/>
                <a:gd name="T22" fmla="*/ 13 w 14"/>
                <a:gd name="T23" fmla="*/ 3 h 14"/>
                <a:gd name="T24" fmla="*/ 12 w 14"/>
                <a:gd name="T25" fmla="*/ 2 h 14"/>
                <a:gd name="T26" fmla="*/ 11 w 14"/>
                <a:gd name="T27" fmla="*/ 1 h 14"/>
                <a:gd name="T28" fmla="*/ 10 w 14"/>
                <a:gd name="T29" fmla="*/ 0 h 14"/>
                <a:gd name="T30" fmla="*/ 9 w 14"/>
                <a:gd name="T31" fmla="*/ 0 h 14"/>
                <a:gd name="T32" fmla="*/ 7 w 14"/>
                <a:gd name="T33" fmla="*/ 0 h 14"/>
                <a:gd name="T34" fmla="*/ 6 w 14"/>
                <a:gd name="T35" fmla="*/ 0 h 14"/>
                <a:gd name="T36" fmla="*/ 5 w 14"/>
                <a:gd name="T37" fmla="*/ 0 h 14"/>
                <a:gd name="T38" fmla="*/ 4 w 14"/>
                <a:gd name="T39" fmla="*/ 1 h 14"/>
                <a:gd name="T40" fmla="*/ 3 w 14"/>
                <a:gd name="T41" fmla="*/ 2 h 14"/>
                <a:gd name="T42" fmla="*/ 2 w 14"/>
                <a:gd name="T43" fmla="*/ 3 h 14"/>
                <a:gd name="T44" fmla="*/ 2 w 14"/>
                <a:gd name="T45" fmla="*/ 4 h 14"/>
                <a:gd name="T46" fmla="*/ 0 w 14"/>
                <a:gd name="T47" fmla="*/ 6 h 14"/>
                <a:gd name="T48" fmla="*/ 0 w 14"/>
                <a:gd name="T49" fmla="*/ 7 h 14"/>
                <a:gd name="T50" fmla="*/ 0 w 14"/>
                <a:gd name="T51" fmla="*/ 8 h 14"/>
                <a:gd name="T52" fmla="*/ 2 w 14"/>
                <a:gd name="T53" fmla="*/ 9 h 14"/>
                <a:gd name="T54" fmla="*/ 2 w 14"/>
                <a:gd name="T55" fmla="*/ 10 h 14"/>
                <a:gd name="T56" fmla="*/ 3 w 14"/>
                <a:gd name="T57" fmla="*/ 11 h 14"/>
                <a:gd name="T58" fmla="*/ 4 w 14"/>
                <a:gd name="T59" fmla="*/ 13 h 14"/>
                <a:gd name="T60" fmla="*/ 5 w 14"/>
                <a:gd name="T61" fmla="*/ 13 h 14"/>
                <a:gd name="T62" fmla="*/ 6 w 14"/>
                <a:gd name="T63" fmla="*/ 14 h 14"/>
                <a:gd name="T64" fmla="*/ 7 w 14"/>
                <a:gd name="T6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4">
                  <a:moveTo>
                    <a:pt x="7" y="14"/>
                  </a:moveTo>
                  <a:lnTo>
                    <a:pt x="9" y="14"/>
                  </a:lnTo>
                  <a:lnTo>
                    <a:pt x="10" y="13"/>
                  </a:lnTo>
                  <a:lnTo>
                    <a:pt x="11" y="13"/>
                  </a:lnTo>
                  <a:lnTo>
                    <a:pt x="12" y="11"/>
                  </a:lnTo>
                  <a:lnTo>
                    <a:pt x="13" y="10"/>
                  </a:lnTo>
                  <a:lnTo>
                    <a:pt x="13" y="9"/>
                  </a:lnTo>
                  <a:lnTo>
                    <a:pt x="14" y="8"/>
                  </a:lnTo>
                  <a:lnTo>
                    <a:pt x="14" y="7"/>
                  </a:lnTo>
                  <a:lnTo>
                    <a:pt x="14" y="6"/>
                  </a:lnTo>
                  <a:lnTo>
                    <a:pt x="13" y="4"/>
                  </a:lnTo>
                  <a:lnTo>
                    <a:pt x="13" y="3"/>
                  </a:lnTo>
                  <a:lnTo>
                    <a:pt x="12" y="2"/>
                  </a:lnTo>
                  <a:lnTo>
                    <a:pt x="11" y="1"/>
                  </a:lnTo>
                  <a:lnTo>
                    <a:pt x="10" y="0"/>
                  </a:lnTo>
                  <a:lnTo>
                    <a:pt x="9" y="0"/>
                  </a:lnTo>
                  <a:lnTo>
                    <a:pt x="7" y="0"/>
                  </a:lnTo>
                  <a:lnTo>
                    <a:pt x="6" y="0"/>
                  </a:lnTo>
                  <a:lnTo>
                    <a:pt x="5" y="0"/>
                  </a:lnTo>
                  <a:lnTo>
                    <a:pt x="4" y="1"/>
                  </a:lnTo>
                  <a:lnTo>
                    <a:pt x="3" y="2"/>
                  </a:lnTo>
                  <a:lnTo>
                    <a:pt x="2" y="3"/>
                  </a:lnTo>
                  <a:lnTo>
                    <a:pt x="2" y="4"/>
                  </a:lnTo>
                  <a:lnTo>
                    <a:pt x="0" y="6"/>
                  </a:lnTo>
                  <a:lnTo>
                    <a:pt x="0" y="7"/>
                  </a:lnTo>
                  <a:lnTo>
                    <a:pt x="0" y="8"/>
                  </a:lnTo>
                  <a:lnTo>
                    <a:pt x="2" y="9"/>
                  </a:lnTo>
                  <a:lnTo>
                    <a:pt x="2" y="10"/>
                  </a:lnTo>
                  <a:lnTo>
                    <a:pt x="3" y="11"/>
                  </a:lnTo>
                  <a:lnTo>
                    <a:pt x="4" y="13"/>
                  </a:lnTo>
                  <a:lnTo>
                    <a:pt x="5" y="13"/>
                  </a:lnTo>
                  <a:lnTo>
                    <a:pt x="6" y="14"/>
                  </a:lnTo>
                  <a:lnTo>
                    <a:pt x="7"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4" name="Freeform 300"/>
            <p:cNvSpPr>
              <a:spLocks/>
            </p:cNvSpPr>
            <p:nvPr>
              <p:custDataLst>
                <p:tags r:id="rId192"/>
              </p:custDataLst>
            </p:nvPr>
          </p:nvSpPr>
          <p:spPr bwMode="auto">
            <a:xfrm>
              <a:off x="1801" y="1214"/>
              <a:ext cx="7" cy="7"/>
            </a:xfrm>
            <a:custGeom>
              <a:avLst/>
              <a:gdLst>
                <a:gd name="T0" fmla="*/ 3 w 7"/>
                <a:gd name="T1" fmla="*/ 7 h 7"/>
                <a:gd name="T2" fmla="*/ 4 w 7"/>
                <a:gd name="T3" fmla="*/ 7 h 7"/>
                <a:gd name="T4" fmla="*/ 5 w 7"/>
                <a:gd name="T5" fmla="*/ 6 h 7"/>
                <a:gd name="T6" fmla="*/ 5 w 7"/>
                <a:gd name="T7" fmla="*/ 4 h 7"/>
                <a:gd name="T8" fmla="*/ 7 w 7"/>
                <a:gd name="T9" fmla="*/ 3 h 7"/>
                <a:gd name="T10" fmla="*/ 5 w 7"/>
                <a:gd name="T11" fmla="*/ 2 h 7"/>
                <a:gd name="T12" fmla="*/ 5 w 7"/>
                <a:gd name="T13" fmla="*/ 1 h 7"/>
                <a:gd name="T14" fmla="*/ 4 w 7"/>
                <a:gd name="T15" fmla="*/ 0 h 7"/>
                <a:gd name="T16" fmla="*/ 3 w 7"/>
                <a:gd name="T17" fmla="*/ 0 h 7"/>
                <a:gd name="T18" fmla="*/ 2 w 7"/>
                <a:gd name="T19" fmla="*/ 0 h 7"/>
                <a:gd name="T20" fmla="*/ 1 w 7"/>
                <a:gd name="T21" fmla="*/ 1 h 7"/>
                <a:gd name="T22" fmla="*/ 0 w 7"/>
                <a:gd name="T23" fmla="*/ 2 h 7"/>
                <a:gd name="T24" fmla="*/ 0 w 7"/>
                <a:gd name="T25" fmla="*/ 3 h 7"/>
                <a:gd name="T26" fmla="*/ 0 w 7"/>
                <a:gd name="T27" fmla="*/ 4 h 7"/>
                <a:gd name="T28" fmla="*/ 1 w 7"/>
                <a:gd name="T29" fmla="*/ 6 h 7"/>
                <a:gd name="T30" fmla="*/ 2 w 7"/>
                <a:gd name="T31" fmla="*/ 7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4" y="7"/>
                  </a:lnTo>
                  <a:lnTo>
                    <a:pt x="5" y="6"/>
                  </a:lnTo>
                  <a:lnTo>
                    <a:pt x="5" y="4"/>
                  </a:lnTo>
                  <a:lnTo>
                    <a:pt x="7" y="3"/>
                  </a:lnTo>
                  <a:lnTo>
                    <a:pt x="5" y="2"/>
                  </a:lnTo>
                  <a:lnTo>
                    <a:pt x="5" y="1"/>
                  </a:lnTo>
                  <a:lnTo>
                    <a:pt x="4" y="0"/>
                  </a:lnTo>
                  <a:lnTo>
                    <a:pt x="3" y="0"/>
                  </a:lnTo>
                  <a:lnTo>
                    <a:pt x="2" y="0"/>
                  </a:lnTo>
                  <a:lnTo>
                    <a:pt x="1" y="1"/>
                  </a:lnTo>
                  <a:lnTo>
                    <a:pt x="0" y="2"/>
                  </a:lnTo>
                  <a:lnTo>
                    <a:pt x="0" y="3"/>
                  </a:lnTo>
                  <a:lnTo>
                    <a:pt x="0" y="4"/>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5" name="Freeform 301"/>
            <p:cNvSpPr>
              <a:spLocks/>
            </p:cNvSpPr>
            <p:nvPr>
              <p:custDataLst>
                <p:tags r:id="rId193"/>
              </p:custDataLst>
            </p:nvPr>
          </p:nvSpPr>
          <p:spPr bwMode="auto">
            <a:xfrm>
              <a:off x="1812" y="1214"/>
              <a:ext cx="6" cy="7"/>
            </a:xfrm>
            <a:custGeom>
              <a:avLst/>
              <a:gdLst>
                <a:gd name="T0" fmla="*/ 4 w 6"/>
                <a:gd name="T1" fmla="*/ 7 h 7"/>
                <a:gd name="T2" fmla="*/ 5 w 6"/>
                <a:gd name="T3" fmla="*/ 7 h 7"/>
                <a:gd name="T4" fmla="*/ 6 w 6"/>
                <a:gd name="T5" fmla="*/ 7 h 7"/>
                <a:gd name="T6" fmla="*/ 6 w 6"/>
                <a:gd name="T7" fmla="*/ 6 h 7"/>
                <a:gd name="T8" fmla="*/ 6 w 6"/>
                <a:gd name="T9" fmla="*/ 3 h 7"/>
                <a:gd name="T10" fmla="*/ 6 w 6"/>
                <a:gd name="T11" fmla="*/ 2 h 7"/>
                <a:gd name="T12" fmla="*/ 6 w 6"/>
                <a:gd name="T13" fmla="*/ 1 h 7"/>
                <a:gd name="T14" fmla="*/ 5 w 6"/>
                <a:gd name="T15" fmla="*/ 1 h 7"/>
                <a:gd name="T16" fmla="*/ 4 w 6"/>
                <a:gd name="T17" fmla="*/ 0 h 7"/>
                <a:gd name="T18" fmla="*/ 3 w 6"/>
                <a:gd name="T19" fmla="*/ 1 h 7"/>
                <a:gd name="T20" fmla="*/ 1 w 6"/>
                <a:gd name="T21" fmla="*/ 1 h 7"/>
                <a:gd name="T22" fmla="*/ 0 w 6"/>
                <a:gd name="T23" fmla="*/ 2 h 7"/>
                <a:gd name="T24" fmla="*/ 0 w 6"/>
                <a:gd name="T25" fmla="*/ 3 h 7"/>
                <a:gd name="T26" fmla="*/ 0 w 6"/>
                <a:gd name="T27" fmla="*/ 6 h 7"/>
                <a:gd name="T28" fmla="*/ 1 w 6"/>
                <a:gd name="T29" fmla="*/ 7 h 7"/>
                <a:gd name="T30" fmla="*/ 3 w 6"/>
                <a:gd name="T31" fmla="*/ 7 h 7"/>
                <a:gd name="T32" fmla="*/ 4 w 6"/>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4" y="7"/>
                  </a:moveTo>
                  <a:lnTo>
                    <a:pt x="5" y="7"/>
                  </a:lnTo>
                  <a:lnTo>
                    <a:pt x="6" y="7"/>
                  </a:lnTo>
                  <a:lnTo>
                    <a:pt x="6" y="6"/>
                  </a:lnTo>
                  <a:lnTo>
                    <a:pt x="6" y="3"/>
                  </a:lnTo>
                  <a:lnTo>
                    <a:pt x="6" y="2"/>
                  </a:lnTo>
                  <a:lnTo>
                    <a:pt x="6" y="1"/>
                  </a:lnTo>
                  <a:lnTo>
                    <a:pt x="5" y="1"/>
                  </a:lnTo>
                  <a:lnTo>
                    <a:pt x="4" y="0"/>
                  </a:lnTo>
                  <a:lnTo>
                    <a:pt x="3" y="1"/>
                  </a:lnTo>
                  <a:lnTo>
                    <a:pt x="1" y="1"/>
                  </a:lnTo>
                  <a:lnTo>
                    <a:pt x="0" y="2"/>
                  </a:lnTo>
                  <a:lnTo>
                    <a:pt x="0" y="3"/>
                  </a:lnTo>
                  <a:lnTo>
                    <a:pt x="0" y="6"/>
                  </a:lnTo>
                  <a:lnTo>
                    <a:pt x="1" y="7"/>
                  </a:lnTo>
                  <a:lnTo>
                    <a:pt x="3" y="7"/>
                  </a:lnTo>
                  <a:lnTo>
                    <a:pt x="4"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6" name="Freeform 302"/>
            <p:cNvSpPr>
              <a:spLocks/>
            </p:cNvSpPr>
            <p:nvPr>
              <p:custDataLst>
                <p:tags r:id="rId194"/>
              </p:custDataLst>
            </p:nvPr>
          </p:nvSpPr>
          <p:spPr bwMode="auto">
            <a:xfrm>
              <a:off x="1767" y="1121"/>
              <a:ext cx="18" cy="93"/>
            </a:xfrm>
            <a:custGeom>
              <a:avLst/>
              <a:gdLst>
                <a:gd name="T0" fmla="*/ 6 w 18"/>
                <a:gd name="T1" fmla="*/ 2 h 93"/>
                <a:gd name="T2" fmla="*/ 6 w 18"/>
                <a:gd name="T3" fmla="*/ 4 h 93"/>
                <a:gd name="T4" fmla="*/ 3 w 18"/>
                <a:gd name="T5" fmla="*/ 9 h 93"/>
                <a:gd name="T6" fmla="*/ 2 w 18"/>
                <a:gd name="T7" fmla="*/ 17 h 93"/>
                <a:gd name="T8" fmla="*/ 1 w 18"/>
                <a:gd name="T9" fmla="*/ 29 h 93"/>
                <a:gd name="T10" fmla="*/ 0 w 18"/>
                <a:gd name="T11" fmla="*/ 41 h 93"/>
                <a:gd name="T12" fmla="*/ 0 w 18"/>
                <a:gd name="T13" fmla="*/ 58 h 93"/>
                <a:gd name="T14" fmla="*/ 1 w 18"/>
                <a:gd name="T15" fmla="*/ 74 h 93"/>
                <a:gd name="T16" fmla="*/ 4 w 18"/>
                <a:gd name="T17" fmla="*/ 93 h 93"/>
                <a:gd name="T18" fmla="*/ 18 w 18"/>
                <a:gd name="T19" fmla="*/ 93 h 93"/>
                <a:gd name="T20" fmla="*/ 17 w 18"/>
                <a:gd name="T21" fmla="*/ 89 h 93"/>
                <a:gd name="T22" fmla="*/ 16 w 18"/>
                <a:gd name="T23" fmla="*/ 82 h 93"/>
                <a:gd name="T24" fmla="*/ 15 w 18"/>
                <a:gd name="T25" fmla="*/ 71 h 93"/>
                <a:gd name="T26" fmla="*/ 14 w 18"/>
                <a:gd name="T27" fmla="*/ 58 h 93"/>
                <a:gd name="T28" fmla="*/ 13 w 18"/>
                <a:gd name="T29" fmla="*/ 43 h 93"/>
                <a:gd name="T30" fmla="*/ 13 w 18"/>
                <a:gd name="T31" fmla="*/ 27 h 93"/>
                <a:gd name="T32" fmla="*/ 15 w 18"/>
                <a:gd name="T33" fmla="*/ 13 h 93"/>
                <a:gd name="T34" fmla="*/ 18 w 18"/>
                <a:gd name="T35" fmla="*/ 2 h 93"/>
                <a:gd name="T36" fmla="*/ 18 w 18"/>
                <a:gd name="T37" fmla="*/ 2 h 93"/>
                <a:gd name="T38" fmla="*/ 18 w 18"/>
                <a:gd name="T39" fmla="*/ 0 h 93"/>
                <a:gd name="T40" fmla="*/ 18 w 18"/>
                <a:gd name="T41" fmla="*/ 0 h 93"/>
                <a:gd name="T42" fmla="*/ 17 w 18"/>
                <a:gd name="T43" fmla="*/ 0 h 93"/>
                <a:gd name="T44" fmla="*/ 16 w 18"/>
                <a:gd name="T45" fmla="*/ 0 h 93"/>
                <a:gd name="T46" fmla="*/ 14 w 18"/>
                <a:gd name="T47" fmla="*/ 0 h 93"/>
                <a:gd name="T48" fmla="*/ 10 w 18"/>
                <a:gd name="T49" fmla="*/ 0 h 93"/>
                <a:gd name="T50" fmla="*/ 6 w 18"/>
                <a:gd name="T5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93">
                  <a:moveTo>
                    <a:pt x="6" y="2"/>
                  </a:moveTo>
                  <a:lnTo>
                    <a:pt x="6" y="4"/>
                  </a:lnTo>
                  <a:lnTo>
                    <a:pt x="3" y="9"/>
                  </a:lnTo>
                  <a:lnTo>
                    <a:pt x="2" y="17"/>
                  </a:lnTo>
                  <a:lnTo>
                    <a:pt x="1" y="29"/>
                  </a:lnTo>
                  <a:lnTo>
                    <a:pt x="0" y="41"/>
                  </a:lnTo>
                  <a:lnTo>
                    <a:pt x="0" y="58"/>
                  </a:lnTo>
                  <a:lnTo>
                    <a:pt x="1" y="74"/>
                  </a:lnTo>
                  <a:lnTo>
                    <a:pt x="4" y="93"/>
                  </a:lnTo>
                  <a:lnTo>
                    <a:pt x="18" y="93"/>
                  </a:lnTo>
                  <a:lnTo>
                    <a:pt x="17" y="89"/>
                  </a:lnTo>
                  <a:lnTo>
                    <a:pt x="16" y="82"/>
                  </a:lnTo>
                  <a:lnTo>
                    <a:pt x="15" y="71"/>
                  </a:lnTo>
                  <a:lnTo>
                    <a:pt x="14" y="58"/>
                  </a:lnTo>
                  <a:lnTo>
                    <a:pt x="13" y="43"/>
                  </a:lnTo>
                  <a:lnTo>
                    <a:pt x="13" y="27"/>
                  </a:lnTo>
                  <a:lnTo>
                    <a:pt x="15" y="13"/>
                  </a:lnTo>
                  <a:lnTo>
                    <a:pt x="18" y="2"/>
                  </a:lnTo>
                  <a:lnTo>
                    <a:pt x="18" y="2"/>
                  </a:lnTo>
                  <a:lnTo>
                    <a:pt x="18" y="0"/>
                  </a:lnTo>
                  <a:lnTo>
                    <a:pt x="18" y="0"/>
                  </a:lnTo>
                  <a:lnTo>
                    <a:pt x="17" y="0"/>
                  </a:lnTo>
                  <a:lnTo>
                    <a:pt x="16" y="0"/>
                  </a:lnTo>
                  <a:lnTo>
                    <a:pt x="14" y="0"/>
                  </a:lnTo>
                  <a:lnTo>
                    <a:pt x="10" y="0"/>
                  </a:lnTo>
                  <a:lnTo>
                    <a:pt x="6" y="2"/>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7" name="Freeform 303"/>
            <p:cNvSpPr>
              <a:spLocks/>
            </p:cNvSpPr>
            <p:nvPr>
              <p:custDataLst>
                <p:tags r:id="rId195"/>
              </p:custDataLst>
            </p:nvPr>
          </p:nvSpPr>
          <p:spPr bwMode="auto">
            <a:xfrm>
              <a:off x="1865" y="1110"/>
              <a:ext cx="27" cy="104"/>
            </a:xfrm>
            <a:custGeom>
              <a:avLst/>
              <a:gdLst>
                <a:gd name="T0" fmla="*/ 27 w 27"/>
                <a:gd name="T1" fmla="*/ 0 h 104"/>
                <a:gd name="T2" fmla="*/ 25 w 27"/>
                <a:gd name="T3" fmla="*/ 1 h 104"/>
                <a:gd name="T4" fmla="*/ 24 w 27"/>
                <a:gd name="T5" fmla="*/ 3 h 104"/>
                <a:gd name="T6" fmla="*/ 22 w 27"/>
                <a:gd name="T7" fmla="*/ 9 h 104"/>
                <a:gd name="T8" fmla="*/ 20 w 27"/>
                <a:gd name="T9" fmla="*/ 18 h 104"/>
                <a:gd name="T10" fmla="*/ 17 w 27"/>
                <a:gd name="T11" fmla="*/ 31 h 104"/>
                <a:gd name="T12" fmla="*/ 16 w 27"/>
                <a:gd name="T13" fmla="*/ 49 h 104"/>
                <a:gd name="T14" fmla="*/ 17 w 27"/>
                <a:gd name="T15" fmla="*/ 73 h 104"/>
                <a:gd name="T16" fmla="*/ 20 w 27"/>
                <a:gd name="T17" fmla="*/ 104 h 104"/>
                <a:gd name="T18" fmla="*/ 4 w 27"/>
                <a:gd name="T19" fmla="*/ 104 h 104"/>
                <a:gd name="T20" fmla="*/ 4 w 27"/>
                <a:gd name="T21" fmla="*/ 100 h 104"/>
                <a:gd name="T22" fmla="*/ 3 w 27"/>
                <a:gd name="T23" fmla="*/ 92 h 104"/>
                <a:gd name="T24" fmla="*/ 2 w 27"/>
                <a:gd name="T25" fmla="*/ 79 h 104"/>
                <a:gd name="T26" fmla="*/ 1 w 27"/>
                <a:gd name="T27" fmla="*/ 64 h 104"/>
                <a:gd name="T28" fmla="*/ 0 w 27"/>
                <a:gd name="T29" fmla="*/ 47 h 104"/>
                <a:gd name="T30" fmla="*/ 1 w 27"/>
                <a:gd name="T31" fmla="*/ 30 h 104"/>
                <a:gd name="T32" fmla="*/ 3 w 27"/>
                <a:gd name="T33" fmla="*/ 14 h 104"/>
                <a:gd name="T34" fmla="*/ 9 w 27"/>
                <a:gd name="T35" fmla="*/ 0 h 104"/>
                <a:gd name="T36" fmla="*/ 27 w 27"/>
                <a:gd name="T3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4">
                  <a:moveTo>
                    <a:pt x="27" y="0"/>
                  </a:moveTo>
                  <a:lnTo>
                    <a:pt x="25" y="1"/>
                  </a:lnTo>
                  <a:lnTo>
                    <a:pt x="24" y="3"/>
                  </a:lnTo>
                  <a:lnTo>
                    <a:pt x="22" y="9"/>
                  </a:lnTo>
                  <a:lnTo>
                    <a:pt x="20" y="18"/>
                  </a:lnTo>
                  <a:lnTo>
                    <a:pt x="17" y="31"/>
                  </a:lnTo>
                  <a:lnTo>
                    <a:pt x="16" y="49"/>
                  </a:lnTo>
                  <a:lnTo>
                    <a:pt x="17" y="73"/>
                  </a:lnTo>
                  <a:lnTo>
                    <a:pt x="20" y="104"/>
                  </a:lnTo>
                  <a:lnTo>
                    <a:pt x="4" y="104"/>
                  </a:lnTo>
                  <a:lnTo>
                    <a:pt x="4" y="100"/>
                  </a:lnTo>
                  <a:lnTo>
                    <a:pt x="3" y="92"/>
                  </a:lnTo>
                  <a:lnTo>
                    <a:pt x="2" y="79"/>
                  </a:lnTo>
                  <a:lnTo>
                    <a:pt x="1" y="64"/>
                  </a:lnTo>
                  <a:lnTo>
                    <a:pt x="0" y="47"/>
                  </a:lnTo>
                  <a:lnTo>
                    <a:pt x="1" y="30"/>
                  </a:lnTo>
                  <a:lnTo>
                    <a:pt x="3"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8" name="Freeform 304"/>
            <p:cNvSpPr>
              <a:spLocks/>
            </p:cNvSpPr>
            <p:nvPr>
              <p:custDataLst>
                <p:tags r:id="rId196"/>
              </p:custDataLst>
            </p:nvPr>
          </p:nvSpPr>
          <p:spPr bwMode="auto">
            <a:xfrm>
              <a:off x="1767" y="1126"/>
              <a:ext cx="17" cy="82"/>
            </a:xfrm>
            <a:custGeom>
              <a:avLst/>
              <a:gdLst>
                <a:gd name="T0" fmla="*/ 6 w 17"/>
                <a:gd name="T1" fmla="*/ 2 h 82"/>
                <a:gd name="T2" fmla="*/ 6 w 17"/>
                <a:gd name="T3" fmla="*/ 4 h 82"/>
                <a:gd name="T4" fmla="*/ 4 w 17"/>
                <a:gd name="T5" fmla="*/ 8 h 82"/>
                <a:gd name="T6" fmla="*/ 2 w 17"/>
                <a:gd name="T7" fmla="*/ 15 h 82"/>
                <a:gd name="T8" fmla="*/ 1 w 17"/>
                <a:gd name="T9" fmla="*/ 26 h 82"/>
                <a:gd name="T10" fmla="*/ 0 w 17"/>
                <a:gd name="T11" fmla="*/ 38 h 82"/>
                <a:gd name="T12" fmla="*/ 1 w 17"/>
                <a:gd name="T13" fmla="*/ 50 h 82"/>
                <a:gd name="T14" fmla="*/ 2 w 17"/>
                <a:gd name="T15" fmla="*/ 66 h 82"/>
                <a:gd name="T16" fmla="*/ 4 w 17"/>
                <a:gd name="T17" fmla="*/ 82 h 82"/>
                <a:gd name="T18" fmla="*/ 16 w 17"/>
                <a:gd name="T19" fmla="*/ 81 h 82"/>
                <a:gd name="T20" fmla="*/ 16 w 17"/>
                <a:gd name="T21" fmla="*/ 78 h 82"/>
                <a:gd name="T22" fmla="*/ 15 w 17"/>
                <a:gd name="T23" fmla="*/ 73 h 82"/>
                <a:gd name="T24" fmla="*/ 14 w 17"/>
                <a:gd name="T25" fmla="*/ 62 h 82"/>
                <a:gd name="T26" fmla="*/ 13 w 17"/>
                <a:gd name="T27" fmla="*/ 50 h 82"/>
                <a:gd name="T28" fmla="*/ 11 w 17"/>
                <a:gd name="T29" fmla="*/ 38 h 82"/>
                <a:gd name="T30" fmla="*/ 11 w 17"/>
                <a:gd name="T31" fmla="*/ 25 h 82"/>
                <a:gd name="T32" fmla="*/ 14 w 17"/>
                <a:gd name="T33" fmla="*/ 12 h 82"/>
                <a:gd name="T34" fmla="*/ 17 w 17"/>
                <a:gd name="T35" fmla="*/ 1 h 82"/>
                <a:gd name="T36" fmla="*/ 17 w 17"/>
                <a:gd name="T37" fmla="*/ 1 h 82"/>
                <a:gd name="T38" fmla="*/ 17 w 17"/>
                <a:gd name="T39" fmla="*/ 1 h 82"/>
                <a:gd name="T40" fmla="*/ 17 w 17"/>
                <a:gd name="T41" fmla="*/ 1 h 82"/>
                <a:gd name="T42" fmla="*/ 16 w 17"/>
                <a:gd name="T43" fmla="*/ 0 h 82"/>
                <a:gd name="T44" fmla="*/ 15 w 17"/>
                <a:gd name="T45" fmla="*/ 0 h 82"/>
                <a:gd name="T46" fmla="*/ 13 w 17"/>
                <a:gd name="T47" fmla="*/ 1 h 82"/>
                <a:gd name="T48" fmla="*/ 9 w 17"/>
                <a:gd name="T49" fmla="*/ 1 h 82"/>
                <a:gd name="T50" fmla="*/ 6 w 17"/>
                <a:gd name="T5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82">
                  <a:moveTo>
                    <a:pt x="6" y="2"/>
                  </a:moveTo>
                  <a:lnTo>
                    <a:pt x="6" y="4"/>
                  </a:lnTo>
                  <a:lnTo>
                    <a:pt x="4" y="8"/>
                  </a:lnTo>
                  <a:lnTo>
                    <a:pt x="2" y="15"/>
                  </a:lnTo>
                  <a:lnTo>
                    <a:pt x="1" y="26"/>
                  </a:lnTo>
                  <a:lnTo>
                    <a:pt x="0" y="38"/>
                  </a:lnTo>
                  <a:lnTo>
                    <a:pt x="1" y="50"/>
                  </a:lnTo>
                  <a:lnTo>
                    <a:pt x="2" y="66"/>
                  </a:lnTo>
                  <a:lnTo>
                    <a:pt x="4" y="82"/>
                  </a:lnTo>
                  <a:lnTo>
                    <a:pt x="16" y="81"/>
                  </a:lnTo>
                  <a:lnTo>
                    <a:pt x="16" y="78"/>
                  </a:lnTo>
                  <a:lnTo>
                    <a:pt x="15" y="73"/>
                  </a:lnTo>
                  <a:lnTo>
                    <a:pt x="14" y="62"/>
                  </a:lnTo>
                  <a:lnTo>
                    <a:pt x="13" y="50"/>
                  </a:lnTo>
                  <a:lnTo>
                    <a:pt x="11" y="38"/>
                  </a:lnTo>
                  <a:lnTo>
                    <a:pt x="11" y="25"/>
                  </a:lnTo>
                  <a:lnTo>
                    <a:pt x="14" y="12"/>
                  </a:lnTo>
                  <a:lnTo>
                    <a:pt x="17" y="1"/>
                  </a:lnTo>
                  <a:lnTo>
                    <a:pt x="17" y="1"/>
                  </a:lnTo>
                  <a:lnTo>
                    <a:pt x="17" y="1"/>
                  </a:lnTo>
                  <a:lnTo>
                    <a:pt x="17"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49" name="Freeform 305"/>
            <p:cNvSpPr>
              <a:spLocks/>
            </p:cNvSpPr>
            <p:nvPr>
              <p:custDataLst>
                <p:tags r:id="rId197"/>
              </p:custDataLst>
            </p:nvPr>
          </p:nvSpPr>
          <p:spPr bwMode="auto">
            <a:xfrm>
              <a:off x="1768" y="1132"/>
              <a:ext cx="14" cy="69"/>
            </a:xfrm>
            <a:custGeom>
              <a:avLst/>
              <a:gdLst>
                <a:gd name="T0" fmla="*/ 5 w 14"/>
                <a:gd name="T1" fmla="*/ 1 h 69"/>
                <a:gd name="T2" fmla="*/ 5 w 14"/>
                <a:gd name="T3" fmla="*/ 2 h 69"/>
                <a:gd name="T4" fmla="*/ 3 w 14"/>
                <a:gd name="T5" fmla="*/ 7 h 69"/>
                <a:gd name="T6" fmla="*/ 2 w 14"/>
                <a:gd name="T7" fmla="*/ 13 h 69"/>
                <a:gd name="T8" fmla="*/ 1 w 14"/>
                <a:gd name="T9" fmla="*/ 21 h 69"/>
                <a:gd name="T10" fmla="*/ 0 w 14"/>
                <a:gd name="T11" fmla="*/ 32 h 69"/>
                <a:gd name="T12" fmla="*/ 0 w 14"/>
                <a:gd name="T13" fmla="*/ 43 h 69"/>
                <a:gd name="T14" fmla="*/ 1 w 14"/>
                <a:gd name="T15" fmla="*/ 56 h 69"/>
                <a:gd name="T16" fmla="*/ 3 w 14"/>
                <a:gd name="T17" fmla="*/ 69 h 69"/>
                <a:gd name="T18" fmla="*/ 14 w 14"/>
                <a:gd name="T19" fmla="*/ 69 h 69"/>
                <a:gd name="T20" fmla="*/ 13 w 14"/>
                <a:gd name="T21" fmla="*/ 67 h 69"/>
                <a:gd name="T22" fmla="*/ 13 w 14"/>
                <a:gd name="T23" fmla="*/ 61 h 69"/>
                <a:gd name="T24" fmla="*/ 12 w 14"/>
                <a:gd name="T25" fmla="*/ 53 h 69"/>
                <a:gd name="T26" fmla="*/ 10 w 14"/>
                <a:gd name="T27" fmla="*/ 43 h 69"/>
                <a:gd name="T28" fmla="*/ 9 w 14"/>
                <a:gd name="T29" fmla="*/ 32 h 69"/>
                <a:gd name="T30" fmla="*/ 9 w 14"/>
                <a:gd name="T31" fmla="*/ 20 h 69"/>
                <a:gd name="T32" fmla="*/ 12 w 14"/>
                <a:gd name="T33" fmla="*/ 9 h 69"/>
                <a:gd name="T34" fmla="*/ 14 w 14"/>
                <a:gd name="T35" fmla="*/ 1 h 69"/>
                <a:gd name="T36" fmla="*/ 14 w 14"/>
                <a:gd name="T37" fmla="*/ 1 h 69"/>
                <a:gd name="T38" fmla="*/ 14 w 14"/>
                <a:gd name="T39" fmla="*/ 1 h 69"/>
                <a:gd name="T40" fmla="*/ 14 w 14"/>
                <a:gd name="T41" fmla="*/ 0 h 69"/>
                <a:gd name="T42" fmla="*/ 14 w 14"/>
                <a:gd name="T43" fmla="*/ 0 h 69"/>
                <a:gd name="T44" fmla="*/ 13 w 14"/>
                <a:gd name="T45" fmla="*/ 0 h 69"/>
                <a:gd name="T46" fmla="*/ 10 w 14"/>
                <a:gd name="T47" fmla="*/ 0 h 69"/>
                <a:gd name="T48" fmla="*/ 8 w 14"/>
                <a:gd name="T49" fmla="*/ 1 h 69"/>
                <a:gd name="T50" fmla="*/ 5 w 14"/>
                <a:gd name="T5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1"/>
                  </a:moveTo>
                  <a:lnTo>
                    <a:pt x="5" y="2"/>
                  </a:lnTo>
                  <a:lnTo>
                    <a:pt x="3" y="7"/>
                  </a:lnTo>
                  <a:lnTo>
                    <a:pt x="2" y="13"/>
                  </a:lnTo>
                  <a:lnTo>
                    <a:pt x="1" y="21"/>
                  </a:lnTo>
                  <a:lnTo>
                    <a:pt x="0" y="32"/>
                  </a:lnTo>
                  <a:lnTo>
                    <a:pt x="0" y="43"/>
                  </a:lnTo>
                  <a:lnTo>
                    <a:pt x="1" y="56"/>
                  </a:lnTo>
                  <a:lnTo>
                    <a:pt x="3" y="69"/>
                  </a:lnTo>
                  <a:lnTo>
                    <a:pt x="14" y="69"/>
                  </a:lnTo>
                  <a:lnTo>
                    <a:pt x="13" y="67"/>
                  </a:lnTo>
                  <a:lnTo>
                    <a:pt x="13" y="61"/>
                  </a:lnTo>
                  <a:lnTo>
                    <a:pt x="12" y="53"/>
                  </a:lnTo>
                  <a:lnTo>
                    <a:pt x="10" y="43"/>
                  </a:lnTo>
                  <a:lnTo>
                    <a:pt x="9" y="32"/>
                  </a:lnTo>
                  <a:lnTo>
                    <a:pt x="9" y="20"/>
                  </a:lnTo>
                  <a:lnTo>
                    <a:pt x="12" y="9"/>
                  </a:lnTo>
                  <a:lnTo>
                    <a:pt x="14" y="1"/>
                  </a:lnTo>
                  <a:lnTo>
                    <a:pt x="14" y="1"/>
                  </a:lnTo>
                  <a:lnTo>
                    <a:pt x="14" y="1"/>
                  </a:lnTo>
                  <a:lnTo>
                    <a:pt x="14" y="0"/>
                  </a:lnTo>
                  <a:lnTo>
                    <a:pt x="14" y="0"/>
                  </a:lnTo>
                  <a:lnTo>
                    <a:pt x="13" y="0"/>
                  </a:lnTo>
                  <a:lnTo>
                    <a:pt x="10" y="0"/>
                  </a:lnTo>
                  <a:lnTo>
                    <a:pt x="8" y="1"/>
                  </a:lnTo>
                  <a:lnTo>
                    <a:pt x="5" y="1"/>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0" name="Freeform 306"/>
            <p:cNvSpPr>
              <a:spLocks/>
            </p:cNvSpPr>
            <p:nvPr>
              <p:custDataLst>
                <p:tags r:id="rId198"/>
              </p:custDataLst>
            </p:nvPr>
          </p:nvSpPr>
          <p:spPr bwMode="auto">
            <a:xfrm>
              <a:off x="1769" y="1138"/>
              <a:ext cx="12" cy="57"/>
            </a:xfrm>
            <a:custGeom>
              <a:avLst/>
              <a:gdLst>
                <a:gd name="T0" fmla="*/ 4 w 12"/>
                <a:gd name="T1" fmla="*/ 1 h 57"/>
                <a:gd name="T2" fmla="*/ 2 w 12"/>
                <a:gd name="T3" fmla="*/ 2 h 57"/>
                <a:gd name="T4" fmla="*/ 2 w 12"/>
                <a:gd name="T5" fmla="*/ 5 h 57"/>
                <a:gd name="T6" fmla="*/ 1 w 12"/>
                <a:gd name="T7" fmla="*/ 10 h 57"/>
                <a:gd name="T8" fmla="*/ 0 w 12"/>
                <a:gd name="T9" fmla="*/ 17 h 57"/>
                <a:gd name="T10" fmla="*/ 0 w 12"/>
                <a:gd name="T11" fmla="*/ 26 h 57"/>
                <a:gd name="T12" fmla="*/ 0 w 12"/>
                <a:gd name="T13" fmla="*/ 35 h 57"/>
                <a:gd name="T14" fmla="*/ 1 w 12"/>
                <a:gd name="T15" fmla="*/ 45 h 57"/>
                <a:gd name="T16" fmla="*/ 2 w 12"/>
                <a:gd name="T17" fmla="*/ 57 h 57"/>
                <a:gd name="T18" fmla="*/ 11 w 12"/>
                <a:gd name="T19" fmla="*/ 56 h 57"/>
                <a:gd name="T20" fmla="*/ 11 w 12"/>
                <a:gd name="T21" fmla="*/ 55 h 57"/>
                <a:gd name="T22" fmla="*/ 9 w 12"/>
                <a:gd name="T23" fmla="*/ 50 h 57"/>
                <a:gd name="T24" fmla="*/ 9 w 12"/>
                <a:gd name="T25" fmla="*/ 43 h 57"/>
                <a:gd name="T26" fmla="*/ 8 w 12"/>
                <a:gd name="T27" fmla="*/ 35 h 57"/>
                <a:gd name="T28" fmla="*/ 7 w 12"/>
                <a:gd name="T29" fmla="*/ 26 h 57"/>
                <a:gd name="T30" fmla="*/ 8 w 12"/>
                <a:gd name="T31" fmla="*/ 16 h 57"/>
                <a:gd name="T32" fmla="*/ 9 w 12"/>
                <a:gd name="T33" fmla="*/ 8 h 57"/>
                <a:gd name="T34" fmla="*/ 12 w 12"/>
                <a:gd name="T35" fmla="*/ 0 h 57"/>
                <a:gd name="T36" fmla="*/ 12 w 12"/>
                <a:gd name="T37" fmla="*/ 0 h 57"/>
                <a:gd name="T38" fmla="*/ 12 w 12"/>
                <a:gd name="T39" fmla="*/ 0 h 57"/>
                <a:gd name="T40" fmla="*/ 12 w 12"/>
                <a:gd name="T41" fmla="*/ 0 h 57"/>
                <a:gd name="T42" fmla="*/ 11 w 12"/>
                <a:gd name="T43" fmla="*/ 0 h 57"/>
                <a:gd name="T44" fmla="*/ 9 w 12"/>
                <a:gd name="T45" fmla="*/ 0 h 57"/>
                <a:gd name="T46" fmla="*/ 8 w 12"/>
                <a:gd name="T47" fmla="*/ 0 h 57"/>
                <a:gd name="T48" fmla="*/ 6 w 12"/>
                <a:gd name="T49" fmla="*/ 0 h 57"/>
                <a:gd name="T50" fmla="*/ 4 w 12"/>
                <a:gd name="T5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7">
                  <a:moveTo>
                    <a:pt x="4" y="1"/>
                  </a:moveTo>
                  <a:lnTo>
                    <a:pt x="2" y="2"/>
                  </a:lnTo>
                  <a:lnTo>
                    <a:pt x="2" y="5"/>
                  </a:lnTo>
                  <a:lnTo>
                    <a:pt x="1" y="10"/>
                  </a:lnTo>
                  <a:lnTo>
                    <a:pt x="0" y="17"/>
                  </a:lnTo>
                  <a:lnTo>
                    <a:pt x="0" y="26"/>
                  </a:lnTo>
                  <a:lnTo>
                    <a:pt x="0" y="35"/>
                  </a:lnTo>
                  <a:lnTo>
                    <a:pt x="1" y="45"/>
                  </a:lnTo>
                  <a:lnTo>
                    <a:pt x="2" y="57"/>
                  </a:lnTo>
                  <a:lnTo>
                    <a:pt x="11" y="56"/>
                  </a:lnTo>
                  <a:lnTo>
                    <a:pt x="11" y="55"/>
                  </a:lnTo>
                  <a:lnTo>
                    <a:pt x="9" y="50"/>
                  </a:lnTo>
                  <a:lnTo>
                    <a:pt x="9" y="43"/>
                  </a:lnTo>
                  <a:lnTo>
                    <a:pt x="8" y="35"/>
                  </a:lnTo>
                  <a:lnTo>
                    <a:pt x="7" y="26"/>
                  </a:lnTo>
                  <a:lnTo>
                    <a:pt x="8" y="16"/>
                  </a:lnTo>
                  <a:lnTo>
                    <a:pt x="9" y="8"/>
                  </a:lnTo>
                  <a:lnTo>
                    <a:pt x="12" y="0"/>
                  </a:lnTo>
                  <a:lnTo>
                    <a:pt x="12" y="0"/>
                  </a:lnTo>
                  <a:lnTo>
                    <a:pt x="12" y="0"/>
                  </a:lnTo>
                  <a:lnTo>
                    <a:pt x="12" y="0"/>
                  </a:lnTo>
                  <a:lnTo>
                    <a:pt x="11" y="0"/>
                  </a:lnTo>
                  <a:lnTo>
                    <a:pt x="9" y="0"/>
                  </a:lnTo>
                  <a:lnTo>
                    <a:pt x="8"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1" name="Freeform 307"/>
            <p:cNvSpPr>
              <a:spLocks/>
            </p:cNvSpPr>
            <p:nvPr>
              <p:custDataLst>
                <p:tags r:id="rId199"/>
              </p:custDataLst>
            </p:nvPr>
          </p:nvSpPr>
          <p:spPr bwMode="auto">
            <a:xfrm>
              <a:off x="1769" y="1143"/>
              <a:ext cx="9" cy="45"/>
            </a:xfrm>
            <a:custGeom>
              <a:avLst/>
              <a:gdLst>
                <a:gd name="T0" fmla="*/ 4 w 9"/>
                <a:gd name="T1" fmla="*/ 1 h 45"/>
                <a:gd name="T2" fmla="*/ 2 w 9"/>
                <a:gd name="T3" fmla="*/ 2 h 45"/>
                <a:gd name="T4" fmla="*/ 2 w 9"/>
                <a:gd name="T5" fmla="*/ 4 h 45"/>
                <a:gd name="T6" fmla="*/ 1 w 9"/>
                <a:gd name="T7" fmla="*/ 9 h 45"/>
                <a:gd name="T8" fmla="*/ 1 w 9"/>
                <a:gd name="T9" fmla="*/ 14 h 45"/>
                <a:gd name="T10" fmla="*/ 0 w 9"/>
                <a:gd name="T11" fmla="*/ 21 h 45"/>
                <a:gd name="T12" fmla="*/ 0 w 9"/>
                <a:gd name="T13" fmla="*/ 28 h 45"/>
                <a:gd name="T14" fmla="*/ 1 w 9"/>
                <a:gd name="T15" fmla="*/ 37 h 45"/>
                <a:gd name="T16" fmla="*/ 2 w 9"/>
                <a:gd name="T17" fmla="*/ 45 h 45"/>
                <a:gd name="T18" fmla="*/ 9 w 9"/>
                <a:gd name="T19" fmla="*/ 45 h 45"/>
                <a:gd name="T20" fmla="*/ 9 w 9"/>
                <a:gd name="T21" fmla="*/ 44 h 45"/>
                <a:gd name="T22" fmla="*/ 8 w 9"/>
                <a:gd name="T23" fmla="*/ 40 h 45"/>
                <a:gd name="T24" fmla="*/ 7 w 9"/>
                <a:gd name="T25" fmla="*/ 35 h 45"/>
                <a:gd name="T26" fmla="*/ 7 w 9"/>
                <a:gd name="T27" fmla="*/ 28 h 45"/>
                <a:gd name="T28" fmla="*/ 6 w 9"/>
                <a:gd name="T29" fmla="*/ 21 h 45"/>
                <a:gd name="T30" fmla="*/ 7 w 9"/>
                <a:gd name="T31" fmla="*/ 14 h 45"/>
                <a:gd name="T32" fmla="*/ 7 w 9"/>
                <a:gd name="T33" fmla="*/ 7 h 45"/>
                <a:gd name="T34" fmla="*/ 9 w 9"/>
                <a:gd name="T35" fmla="*/ 1 h 45"/>
                <a:gd name="T36" fmla="*/ 9 w 9"/>
                <a:gd name="T37" fmla="*/ 1 h 45"/>
                <a:gd name="T38" fmla="*/ 9 w 9"/>
                <a:gd name="T39" fmla="*/ 1 h 45"/>
                <a:gd name="T40" fmla="*/ 9 w 9"/>
                <a:gd name="T41" fmla="*/ 1 h 45"/>
                <a:gd name="T42" fmla="*/ 9 w 9"/>
                <a:gd name="T43" fmla="*/ 0 h 45"/>
                <a:gd name="T44" fmla="*/ 8 w 9"/>
                <a:gd name="T45" fmla="*/ 0 h 45"/>
                <a:gd name="T46" fmla="*/ 7 w 9"/>
                <a:gd name="T47" fmla="*/ 1 h 45"/>
                <a:gd name="T48" fmla="*/ 6 w 9"/>
                <a:gd name="T49" fmla="*/ 1 h 45"/>
                <a:gd name="T50" fmla="*/ 4 w 9"/>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45">
                  <a:moveTo>
                    <a:pt x="4" y="1"/>
                  </a:moveTo>
                  <a:lnTo>
                    <a:pt x="2" y="2"/>
                  </a:lnTo>
                  <a:lnTo>
                    <a:pt x="2" y="4"/>
                  </a:lnTo>
                  <a:lnTo>
                    <a:pt x="1" y="9"/>
                  </a:lnTo>
                  <a:lnTo>
                    <a:pt x="1" y="14"/>
                  </a:lnTo>
                  <a:lnTo>
                    <a:pt x="0" y="21"/>
                  </a:lnTo>
                  <a:lnTo>
                    <a:pt x="0" y="28"/>
                  </a:lnTo>
                  <a:lnTo>
                    <a:pt x="1" y="37"/>
                  </a:lnTo>
                  <a:lnTo>
                    <a:pt x="2" y="45"/>
                  </a:lnTo>
                  <a:lnTo>
                    <a:pt x="9" y="45"/>
                  </a:lnTo>
                  <a:lnTo>
                    <a:pt x="9" y="44"/>
                  </a:lnTo>
                  <a:lnTo>
                    <a:pt x="8" y="40"/>
                  </a:lnTo>
                  <a:lnTo>
                    <a:pt x="7" y="35"/>
                  </a:lnTo>
                  <a:lnTo>
                    <a:pt x="7" y="28"/>
                  </a:lnTo>
                  <a:lnTo>
                    <a:pt x="6" y="21"/>
                  </a:lnTo>
                  <a:lnTo>
                    <a:pt x="7" y="14"/>
                  </a:lnTo>
                  <a:lnTo>
                    <a:pt x="7" y="7"/>
                  </a:lnTo>
                  <a:lnTo>
                    <a:pt x="9" y="1"/>
                  </a:lnTo>
                  <a:lnTo>
                    <a:pt x="9" y="1"/>
                  </a:lnTo>
                  <a:lnTo>
                    <a:pt x="9" y="1"/>
                  </a:lnTo>
                  <a:lnTo>
                    <a:pt x="9" y="1"/>
                  </a:lnTo>
                  <a:lnTo>
                    <a:pt x="9" y="0"/>
                  </a:lnTo>
                  <a:lnTo>
                    <a:pt x="8"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2" name="Freeform 308"/>
            <p:cNvSpPr>
              <a:spLocks/>
            </p:cNvSpPr>
            <p:nvPr>
              <p:custDataLst>
                <p:tags r:id="rId200"/>
              </p:custDataLst>
            </p:nvPr>
          </p:nvSpPr>
          <p:spPr bwMode="auto">
            <a:xfrm>
              <a:off x="1770" y="1148"/>
              <a:ext cx="7" cy="34"/>
            </a:xfrm>
            <a:custGeom>
              <a:avLst/>
              <a:gdLst>
                <a:gd name="T0" fmla="*/ 3 w 7"/>
                <a:gd name="T1" fmla="*/ 2 h 34"/>
                <a:gd name="T2" fmla="*/ 1 w 7"/>
                <a:gd name="T3" fmla="*/ 2 h 34"/>
                <a:gd name="T4" fmla="*/ 1 w 7"/>
                <a:gd name="T5" fmla="*/ 4 h 34"/>
                <a:gd name="T6" fmla="*/ 0 w 7"/>
                <a:gd name="T7" fmla="*/ 6 h 34"/>
                <a:gd name="T8" fmla="*/ 0 w 7"/>
                <a:gd name="T9" fmla="*/ 11 h 34"/>
                <a:gd name="T10" fmla="*/ 0 w 7"/>
                <a:gd name="T11" fmla="*/ 16 h 34"/>
                <a:gd name="T12" fmla="*/ 0 w 7"/>
                <a:gd name="T13" fmla="*/ 21 h 34"/>
                <a:gd name="T14" fmla="*/ 0 w 7"/>
                <a:gd name="T15" fmla="*/ 27 h 34"/>
                <a:gd name="T16" fmla="*/ 1 w 7"/>
                <a:gd name="T17" fmla="*/ 34 h 34"/>
                <a:gd name="T18" fmla="*/ 6 w 7"/>
                <a:gd name="T19" fmla="*/ 34 h 34"/>
                <a:gd name="T20" fmla="*/ 6 w 7"/>
                <a:gd name="T21" fmla="*/ 33 h 34"/>
                <a:gd name="T22" fmla="*/ 6 w 7"/>
                <a:gd name="T23" fmla="*/ 30 h 34"/>
                <a:gd name="T24" fmla="*/ 5 w 7"/>
                <a:gd name="T25" fmla="*/ 26 h 34"/>
                <a:gd name="T26" fmla="*/ 5 w 7"/>
                <a:gd name="T27" fmla="*/ 21 h 34"/>
                <a:gd name="T28" fmla="*/ 5 w 7"/>
                <a:gd name="T29" fmla="*/ 16 h 34"/>
                <a:gd name="T30" fmla="*/ 5 w 7"/>
                <a:gd name="T31" fmla="*/ 11 h 34"/>
                <a:gd name="T32" fmla="*/ 5 w 7"/>
                <a:gd name="T33" fmla="*/ 5 h 34"/>
                <a:gd name="T34" fmla="*/ 7 w 7"/>
                <a:gd name="T35" fmla="*/ 2 h 34"/>
                <a:gd name="T36" fmla="*/ 7 w 7"/>
                <a:gd name="T37" fmla="*/ 2 h 34"/>
                <a:gd name="T38" fmla="*/ 7 w 7"/>
                <a:gd name="T39" fmla="*/ 0 h 34"/>
                <a:gd name="T40" fmla="*/ 6 w 7"/>
                <a:gd name="T41" fmla="*/ 0 h 34"/>
                <a:gd name="T42" fmla="*/ 6 w 7"/>
                <a:gd name="T43" fmla="*/ 0 h 34"/>
                <a:gd name="T44" fmla="*/ 6 w 7"/>
                <a:gd name="T45" fmla="*/ 0 h 34"/>
                <a:gd name="T46" fmla="*/ 5 w 7"/>
                <a:gd name="T47" fmla="*/ 0 h 34"/>
                <a:gd name="T48" fmla="*/ 4 w 7"/>
                <a:gd name="T49" fmla="*/ 0 h 34"/>
                <a:gd name="T50" fmla="*/ 3 w 7"/>
                <a:gd name="T5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4">
                  <a:moveTo>
                    <a:pt x="3" y="2"/>
                  </a:moveTo>
                  <a:lnTo>
                    <a:pt x="1" y="2"/>
                  </a:lnTo>
                  <a:lnTo>
                    <a:pt x="1" y="4"/>
                  </a:lnTo>
                  <a:lnTo>
                    <a:pt x="0" y="6"/>
                  </a:lnTo>
                  <a:lnTo>
                    <a:pt x="0" y="11"/>
                  </a:lnTo>
                  <a:lnTo>
                    <a:pt x="0" y="16"/>
                  </a:lnTo>
                  <a:lnTo>
                    <a:pt x="0" y="21"/>
                  </a:lnTo>
                  <a:lnTo>
                    <a:pt x="0" y="27"/>
                  </a:lnTo>
                  <a:lnTo>
                    <a:pt x="1" y="34"/>
                  </a:lnTo>
                  <a:lnTo>
                    <a:pt x="6" y="34"/>
                  </a:lnTo>
                  <a:lnTo>
                    <a:pt x="6" y="33"/>
                  </a:lnTo>
                  <a:lnTo>
                    <a:pt x="6" y="30"/>
                  </a:lnTo>
                  <a:lnTo>
                    <a:pt x="5" y="26"/>
                  </a:lnTo>
                  <a:lnTo>
                    <a:pt x="5" y="21"/>
                  </a:lnTo>
                  <a:lnTo>
                    <a:pt x="5" y="16"/>
                  </a:lnTo>
                  <a:lnTo>
                    <a:pt x="5" y="11"/>
                  </a:lnTo>
                  <a:lnTo>
                    <a:pt x="5" y="5"/>
                  </a:lnTo>
                  <a:lnTo>
                    <a:pt x="7" y="2"/>
                  </a:lnTo>
                  <a:lnTo>
                    <a:pt x="7" y="2"/>
                  </a:lnTo>
                  <a:lnTo>
                    <a:pt x="7" y="0"/>
                  </a:lnTo>
                  <a:lnTo>
                    <a:pt x="6" y="0"/>
                  </a:lnTo>
                  <a:lnTo>
                    <a:pt x="6" y="0"/>
                  </a:lnTo>
                  <a:lnTo>
                    <a:pt x="6" y="0"/>
                  </a:lnTo>
                  <a:lnTo>
                    <a:pt x="5" y="0"/>
                  </a:lnTo>
                  <a:lnTo>
                    <a:pt x="4" y="0"/>
                  </a:lnTo>
                  <a:lnTo>
                    <a:pt x="3" y="2"/>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3" name="Freeform 309"/>
            <p:cNvSpPr>
              <a:spLocks/>
            </p:cNvSpPr>
            <p:nvPr>
              <p:custDataLst>
                <p:tags r:id="rId201"/>
              </p:custDataLst>
            </p:nvPr>
          </p:nvSpPr>
          <p:spPr bwMode="auto">
            <a:xfrm>
              <a:off x="1866" y="1116"/>
              <a:ext cx="23" cy="91"/>
            </a:xfrm>
            <a:custGeom>
              <a:avLst/>
              <a:gdLst>
                <a:gd name="T0" fmla="*/ 23 w 23"/>
                <a:gd name="T1" fmla="*/ 1 h 91"/>
                <a:gd name="T2" fmla="*/ 22 w 23"/>
                <a:gd name="T3" fmla="*/ 1 h 91"/>
                <a:gd name="T4" fmla="*/ 21 w 23"/>
                <a:gd name="T5" fmla="*/ 3 h 91"/>
                <a:gd name="T6" fmla="*/ 19 w 23"/>
                <a:gd name="T7" fmla="*/ 8 h 91"/>
                <a:gd name="T8" fmla="*/ 16 w 23"/>
                <a:gd name="T9" fmla="*/ 16 h 91"/>
                <a:gd name="T10" fmla="*/ 15 w 23"/>
                <a:gd name="T11" fmla="*/ 28 h 91"/>
                <a:gd name="T12" fmla="*/ 14 w 23"/>
                <a:gd name="T13" fmla="*/ 43 h 91"/>
                <a:gd name="T14" fmla="*/ 15 w 23"/>
                <a:gd name="T15" fmla="*/ 64 h 91"/>
                <a:gd name="T16" fmla="*/ 17 w 23"/>
                <a:gd name="T17" fmla="*/ 91 h 91"/>
                <a:gd name="T18" fmla="*/ 5 w 23"/>
                <a:gd name="T19" fmla="*/ 91 h 91"/>
                <a:gd name="T20" fmla="*/ 3 w 23"/>
                <a:gd name="T21" fmla="*/ 87 h 91"/>
                <a:gd name="T22" fmla="*/ 2 w 23"/>
                <a:gd name="T23" fmla="*/ 80 h 91"/>
                <a:gd name="T24" fmla="*/ 1 w 23"/>
                <a:gd name="T25" fmla="*/ 70 h 91"/>
                <a:gd name="T26" fmla="*/ 0 w 23"/>
                <a:gd name="T27" fmla="*/ 56 h 91"/>
                <a:gd name="T28" fmla="*/ 0 w 23"/>
                <a:gd name="T29" fmla="*/ 42 h 91"/>
                <a:gd name="T30" fmla="*/ 1 w 23"/>
                <a:gd name="T31" fmla="*/ 27 h 91"/>
                <a:gd name="T32" fmla="*/ 3 w 23"/>
                <a:gd name="T33" fmla="*/ 12 h 91"/>
                <a:gd name="T34" fmla="*/ 7 w 23"/>
                <a:gd name="T35" fmla="*/ 0 h 91"/>
                <a:gd name="T36" fmla="*/ 23 w 23"/>
                <a:gd name="T3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91">
                  <a:moveTo>
                    <a:pt x="23" y="1"/>
                  </a:moveTo>
                  <a:lnTo>
                    <a:pt x="22" y="1"/>
                  </a:lnTo>
                  <a:lnTo>
                    <a:pt x="21" y="3"/>
                  </a:lnTo>
                  <a:lnTo>
                    <a:pt x="19" y="8"/>
                  </a:lnTo>
                  <a:lnTo>
                    <a:pt x="16" y="16"/>
                  </a:lnTo>
                  <a:lnTo>
                    <a:pt x="15" y="28"/>
                  </a:lnTo>
                  <a:lnTo>
                    <a:pt x="14" y="43"/>
                  </a:lnTo>
                  <a:lnTo>
                    <a:pt x="15" y="64"/>
                  </a:lnTo>
                  <a:lnTo>
                    <a:pt x="17" y="91"/>
                  </a:lnTo>
                  <a:lnTo>
                    <a:pt x="5" y="91"/>
                  </a:lnTo>
                  <a:lnTo>
                    <a:pt x="3" y="87"/>
                  </a:lnTo>
                  <a:lnTo>
                    <a:pt x="2" y="80"/>
                  </a:lnTo>
                  <a:lnTo>
                    <a:pt x="1" y="70"/>
                  </a:lnTo>
                  <a:lnTo>
                    <a:pt x="0" y="56"/>
                  </a:lnTo>
                  <a:lnTo>
                    <a:pt x="0" y="42"/>
                  </a:lnTo>
                  <a:lnTo>
                    <a:pt x="1" y="27"/>
                  </a:lnTo>
                  <a:lnTo>
                    <a:pt x="3" y="12"/>
                  </a:lnTo>
                  <a:lnTo>
                    <a:pt x="7" y="0"/>
                  </a:lnTo>
                  <a:lnTo>
                    <a:pt x="23"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4" name="Freeform 310"/>
            <p:cNvSpPr>
              <a:spLocks/>
            </p:cNvSpPr>
            <p:nvPr>
              <p:custDataLst>
                <p:tags r:id="rId202"/>
              </p:custDataLst>
            </p:nvPr>
          </p:nvSpPr>
          <p:spPr bwMode="auto">
            <a:xfrm>
              <a:off x="1867" y="1123"/>
              <a:ext cx="19" cy="77"/>
            </a:xfrm>
            <a:custGeom>
              <a:avLst/>
              <a:gdLst>
                <a:gd name="T0" fmla="*/ 19 w 19"/>
                <a:gd name="T1" fmla="*/ 0 h 77"/>
                <a:gd name="T2" fmla="*/ 19 w 19"/>
                <a:gd name="T3" fmla="*/ 1 h 77"/>
                <a:gd name="T4" fmla="*/ 18 w 19"/>
                <a:gd name="T5" fmla="*/ 2 h 77"/>
                <a:gd name="T6" fmla="*/ 16 w 19"/>
                <a:gd name="T7" fmla="*/ 7 h 77"/>
                <a:gd name="T8" fmla="*/ 14 w 19"/>
                <a:gd name="T9" fmla="*/ 12 h 77"/>
                <a:gd name="T10" fmla="*/ 13 w 19"/>
                <a:gd name="T11" fmla="*/ 23 h 77"/>
                <a:gd name="T12" fmla="*/ 12 w 19"/>
                <a:gd name="T13" fmla="*/ 36 h 77"/>
                <a:gd name="T14" fmla="*/ 13 w 19"/>
                <a:gd name="T15" fmla="*/ 53 h 77"/>
                <a:gd name="T16" fmla="*/ 14 w 19"/>
                <a:gd name="T17" fmla="*/ 77 h 77"/>
                <a:gd name="T18" fmla="*/ 4 w 19"/>
                <a:gd name="T19" fmla="*/ 77 h 77"/>
                <a:gd name="T20" fmla="*/ 4 w 19"/>
                <a:gd name="T21" fmla="*/ 74 h 77"/>
                <a:gd name="T22" fmla="*/ 2 w 19"/>
                <a:gd name="T23" fmla="*/ 69 h 77"/>
                <a:gd name="T24" fmla="*/ 1 w 19"/>
                <a:gd name="T25" fmla="*/ 59 h 77"/>
                <a:gd name="T26" fmla="*/ 0 w 19"/>
                <a:gd name="T27" fmla="*/ 48 h 77"/>
                <a:gd name="T28" fmla="*/ 0 w 19"/>
                <a:gd name="T29" fmla="*/ 35 h 77"/>
                <a:gd name="T30" fmla="*/ 0 w 19"/>
                <a:gd name="T31" fmla="*/ 22 h 77"/>
                <a:gd name="T32" fmla="*/ 2 w 19"/>
                <a:gd name="T33" fmla="*/ 10 h 77"/>
                <a:gd name="T34" fmla="*/ 6 w 19"/>
                <a:gd name="T35" fmla="*/ 0 h 77"/>
                <a:gd name="T36" fmla="*/ 19 w 19"/>
                <a:gd name="T3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7">
                  <a:moveTo>
                    <a:pt x="19" y="0"/>
                  </a:moveTo>
                  <a:lnTo>
                    <a:pt x="19" y="1"/>
                  </a:lnTo>
                  <a:lnTo>
                    <a:pt x="18" y="2"/>
                  </a:lnTo>
                  <a:lnTo>
                    <a:pt x="16" y="7"/>
                  </a:lnTo>
                  <a:lnTo>
                    <a:pt x="14" y="12"/>
                  </a:lnTo>
                  <a:lnTo>
                    <a:pt x="13" y="23"/>
                  </a:lnTo>
                  <a:lnTo>
                    <a:pt x="12" y="36"/>
                  </a:lnTo>
                  <a:lnTo>
                    <a:pt x="13" y="53"/>
                  </a:lnTo>
                  <a:lnTo>
                    <a:pt x="14" y="77"/>
                  </a:lnTo>
                  <a:lnTo>
                    <a:pt x="4" y="77"/>
                  </a:lnTo>
                  <a:lnTo>
                    <a:pt x="4" y="74"/>
                  </a:lnTo>
                  <a:lnTo>
                    <a:pt x="2" y="69"/>
                  </a:lnTo>
                  <a:lnTo>
                    <a:pt x="1" y="59"/>
                  </a:lnTo>
                  <a:lnTo>
                    <a:pt x="0" y="48"/>
                  </a:lnTo>
                  <a:lnTo>
                    <a:pt x="0" y="35"/>
                  </a:lnTo>
                  <a:lnTo>
                    <a:pt x="0" y="22"/>
                  </a:lnTo>
                  <a:lnTo>
                    <a:pt x="2" y="10"/>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5" name="Freeform 311"/>
            <p:cNvSpPr>
              <a:spLocks/>
            </p:cNvSpPr>
            <p:nvPr>
              <p:custDataLst>
                <p:tags r:id="rId203"/>
              </p:custDataLst>
            </p:nvPr>
          </p:nvSpPr>
          <p:spPr bwMode="auto">
            <a:xfrm>
              <a:off x="1868" y="1128"/>
              <a:ext cx="15" cy="65"/>
            </a:xfrm>
            <a:custGeom>
              <a:avLst/>
              <a:gdLst>
                <a:gd name="T0" fmla="*/ 15 w 15"/>
                <a:gd name="T1" fmla="*/ 0 h 65"/>
                <a:gd name="T2" fmla="*/ 15 w 15"/>
                <a:gd name="T3" fmla="*/ 2 h 65"/>
                <a:gd name="T4" fmla="*/ 14 w 15"/>
                <a:gd name="T5" fmla="*/ 3 h 65"/>
                <a:gd name="T6" fmla="*/ 13 w 15"/>
                <a:gd name="T7" fmla="*/ 6 h 65"/>
                <a:gd name="T8" fmla="*/ 12 w 15"/>
                <a:gd name="T9" fmla="*/ 12 h 65"/>
                <a:gd name="T10" fmla="*/ 11 w 15"/>
                <a:gd name="T11" fmla="*/ 20 h 65"/>
                <a:gd name="T12" fmla="*/ 10 w 15"/>
                <a:gd name="T13" fmla="*/ 31 h 65"/>
                <a:gd name="T14" fmla="*/ 11 w 15"/>
                <a:gd name="T15" fmla="*/ 46 h 65"/>
                <a:gd name="T16" fmla="*/ 12 w 15"/>
                <a:gd name="T17" fmla="*/ 65 h 65"/>
                <a:gd name="T18" fmla="*/ 3 w 15"/>
                <a:gd name="T19" fmla="*/ 65 h 65"/>
                <a:gd name="T20" fmla="*/ 3 w 15"/>
                <a:gd name="T21" fmla="*/ 62 h 65"/>
                <a:gd name="T22" fmla="*/ 1 w 15"/>
                <a:gd name="T23" fmla="*/ 58 h 65"/>
                <a:gd name="T24" fmla="*/ 0 w 15"/>
                <a:gd name="T25" fmla="*/ 50 h 65"/>
                <a:gd name="T26" fmla="*/ 0 w 15"/>
                <a:gd name="T27" fmla="*/ 40 h 65"/>
                <a:gd name="T28" fmla="*/ 0 w 15"/>
                <a:gd name="T29" fmla="*/ 30 h 65"/>
                <a:gd name="T30" fmla="*/ 0 w 15"/>
                <a:gd name="T31" fmla="*/ 19 h 65"/>
                <a:gd name="T32" fmla="*/ 1 w 15"/>
                <a:gd name="T33" fmla="*/ 9 h 65"/>
                <a:gd name="T34" fmla="*/ 5 w 15"/>
                <a:gd name="T35" fmla="*/ 0 h 65"/>
                <a:gd name="T36" fmla="*/ 15 w 1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15" y="0"/>
                  </a:moveTo>
                  <a:lnTo>
                    <a:pt x="15" y="2"/>
                  </a:lnTo>
                  <a:lnTo>
                    <a:pt x="14" y="3"/>
                  </a:lnTo>
                  <a:lnTo>
                    <a:pt x="13" y="6"/>
                  </a:lnTo>
                  <a:lnTo>
                    <a:pt x="12" y="12"/>
                  </a:lnTo>
                  <a:lnTo>
                    <a:pt x="11" y="20"/>
                  </a:lnTo>
                  <a:lnTo>
                    <a:pt x="10" y="31"/>
                  </a:lnTo>
                  <a:lnTo>
                    <a:pt x="11" y="46"/>
                  </a:lnTo>
                  <a:lnTo>
                    <a:pt x="12" y="65"/>
                  </a:lnTo>
                  <a:lnTo>
                    <a:pt x="3" y="65"/>
                  </a:lnTo>
                  <a:lnTo>
                    <a:pt x="3" y="62"/>
                  </a:lnTo>
                  <a:lnTo>
                    <a:pt x="1" y="58"/>
                  </a:lnTo>
                  <a:lnTo>
                    <a:pt x="0" y="50"/>
                  </a:lnTo>
                  <a:lnTo>
                    <a:pt x="0" y="40"/>
                  </a:lnTo>
                  <a:lnTo>
                    <a:pt x="0" y="30"/>
                  </a:lnTo>
                  <a:lnTo>
                    <a:pt x="0" y="19"/>
                  </a:lnTo>
                  <a:lnTo>
                    <a:pt x="1" y="9"/>
                  </a:lnTo>
                  <a:lnTo>
                    <a:pt x="5"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6" name="Freeform 312"/>
            <p:cNvSpPr>
              <a:spLocks/>
            </p:cNvSpPr>
            <p:nvPr>
              <p:custDataLst>
                <p:tags r:id="rId204"/>
              </p:custDataLst>
            </p:nvPr>
          </p:nvSpPr>
          <p:spPr bwMode="auto">
            <a:xfrm>
              <a:off x="1868" y="1134"/>
              <a:ext cx="13" cy="52"/>
            </a:xfrm>
            <a:custGeom>
              <a:avLst/>
              <a:gdLst>
                <a:gd name="T0" fmla="*/ 13 w 13"/>
                <a:gd name="T1" fmla="*/ 1 h 52"/>
                <a:gd name="T2" fmla="*/ 13 w 13"/>
                <a:gd name="T3" fmla="*/ 1 h 52"/>
                <a:gd name="T4" fmla="*/ 12 w 13"/>
                <a:gd name="T5" fmla="*/ 3 h 52"/>
                <a:gd name="T6" fmla="*/ 11 w 13"/>
                <a:gd name="T7" fmla="*/ 5 h 52"/>
                <a:gd name="T8" fmla="*/ 10 w 13"/>
                <a:gd name="T9" fmla="*/ 10 h 52"/>
                <a:gd name="T10" fmla="*/ 10 w 13"/>
                <a:gd name="T11" fmla="*/ 17 h 52"/>
                <a:gd name="T12" fmla="*/ 8 w 13"/>
                <a:gd name="T13" fmla="*/ 25 h 52"/>
                <a:gd name="T14" fmla="*/ 8 w 13"/>
                <a:gd name="T15" fmla="*/ 37 h 52"/>
                <a:gd name="T16" fmla="*/ 10 w 13"/>
                <a:gd name="T17" fmla="*/ 52 h 52"/>
                <a:gd name="T18" fmla="*/ 3 w 13"/>
                <a:gd name="T19" fmla="*/ 52 h 52"/>
                <a:gd name="T20" fmla="*/ 3 w 13"/>
                <a:gd name="T21" fmla="*/ 51 h 52"/>
                <a:gd name="T22" fmla="*/ 3 w 13"/>
                <a:gd name="T23" fmla="*/ 46 h 52"/>
                <a:gd name="T24" fmla="*/ 1 w 13"/>
                <a:gd name="T25" fmla="*/ 40 h 52"/>
                <a:gd name="T26" fmla="*/ 1 w 13"/>
                <a:gd name="T27" fmla="*/ 32 h 52"/>
                <a:gd name="T28" fmla="*/ 0 w 13"/>
                <a:gd name="T29" fmla="*/ 24 h 52"/>
                <a:gd name="T30" fmla="*/ 1 w 13"/>
                <a:gd name="T31" fmla="*/ 16 h 52"/>
                <a:gd name="T32" fmla="*/ 3 w 13"/>
                <a:gd name="T33" fmla="*/ 7 h 52"/>
                <a:gd name="T34" fmla="*/ 5 w 13"/>
                <a:gd name="T35" fmla="*/ 0 h 52"/>
                <a:gd name="T36" fmla="*/ 13 w 13"/>
                <a:gd name="T3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52">
                  <a:moveTo>
                    <a:pt x="13" y="1"/>
                  </a:moveTo>
                  <a:lnTo>
                    <a:pt x="13" y="1"/>
                  </a:lnTo>
                  <a:lnTo>
                    <a:pt x="12" y="3"/>
                  </a:lnTo>
                  <a:lnTo>
                    <a:pt x="11" y="5"/>
                  </a:lnTo>
                  <a:lnTo>
                    <a:pt x="10" y="10"/>
                  </a:lnTo>
                  <a:lnTo>
                    <a:pt x="10" y="17"/>
                  </a:lnTo>
                  <a:lnTo>
                    <a:pt x="8" y="25"/>
                  </a:lnTo>
                  <a:lnTo>
                    <a:pt x="8" y="37"/>
                  </a:lnTo>
                  <a:lnTo>
                    <a:pt x="10" y="52"/>
                  </a:lnTo>
                  <a:lnTo>
                    <a:pt x="3" y="52"/>
                  </a:lnTo>
                  <a:lnTo>
                    <a:pt x="3" y="51"/>
                  </a:lnTo>
                  <a:lnTo>
                    <a:pt x="3" y="46"/>
                  </a:lnTo>
                  <a:lnTo>
                    <a:pt x="1" y="40"/>
                  </a:lnTo>
                  <a:lnTo>
                    <a:pt x="1" y="32"/>
                  </a:lnTo>
                  <a:lnTo>
                    <a:pt x="0" y="24"/>
                  </a:lnTo>
                  <a:lnTo>
                    <a:pt x="1" y="16"/>
                  </a:lnTo>
                  <a:lnTo>
                    <a:pt x="3" y="7"/>
                  </a:lnTo>
                  <a:lnTo>
                    <a:pt x="5" y="0"/>
                  </a:lnTo>
                  <a:lnTo>
                    <a:pt x="13"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7" name="Freeform 313"/>
            <p:cNvSpPr>
              <a:spLocks/>
            </p:cNvSpPr>
            <p:nvPr>
              <p:custDataLst>
                <p:tags r:id="rId205"/>
              </p:custDataLst>
            </p:nvPr>
          </p:nvSpPr>
          <p:spPr bwMode="auto">
            <a:xfrm>
              <a:off x="1869" y="1141"/>
              <a:ext cx="10" cy="38"/>
            </a:xfrm>
            <a:custGeom>
              <a:avLst/>
              <a:gdLst>
                <a:gd name="T0" fmla="*/ 10 w 10"/>
                <a:gd name="T1" fmla="*/ 0 h 38"/>
                <a:gd name="T2" fmla="*/ 10 w 10"/>
                <a:gd name="T3" fmla="*/ 0 h 38"/>
                <a:gd name="T4" fmla="*/ 9 w 10"/>
                <a:gd name="T5" fmla="*/ 2 h 38"/>
                <a:gd name="T6" fmla="*/ 9 w 10"/>
                <a:gd name="T7" fmla="*/ 4 h 38"/>
                <a:gd name="T8" fmla="*/ 7 w 10"/>
                <a:gd name="T9" fmla="*/ 6 h 38"/>
                <a:gd name="T10" fmla="*/ 6 w 10"/>
                <a:gd name="T11" fmla="*/ 11 h 38"/>
                <a:gd name="T12" fmla="*/ 6 w 10"/>
                <a:gd name="T13" fmla="*/ 18 h 38"/>
                <a:gd name="T14" fmla="*/ 6 w 10"/>
                <a:gd name="T15" fmla="*/ 26 h 38"/>
                <a:gd name="T16" fmla="*/ 7 w 10"/>
                <a:gd name="T17" fmla="*/ 38 h 38"/>
                <a:gd name="T18" fmla="*/ 3 w 10"/>
                <a:gd name="T19" fmla="*/ 38 h 38"/>
                <a:gd name="T20" fmla="*/ 2 w 10"/>
                <a:gd name="T21" fmla="*/ 37 h 38"/>
                <a:gd name="T22" fmla="*/ 2 w 10"/>
                <a:gd name="T23" fmla="*/ 33 h 38"/>
                <a:gd name="T24" fmla="*/ 2 w 10"/>
                <a:gd name="T25" fmla="*/ 28 h 38"/>
                <a:gd name="T26" fmla="*/ 0 w 10"/>
                <a:gd name="T27" fmla="*/ 24 h 38"/>
                <a:gd name="T28" fmla="*/ 0 w 10"/>
                <a:gd name="T29" fmla="*/ 17 h 38"/>
                <a:gd name="T30" fmla="*/ 0 w 10"/>
                <a:gd name="T31" fmla="*/ 11 h 38"/>
                <a:gd name="T32" fmla="*/ 2 w 10"/>
                <a:gd name="T33" fmla="*/ 5 h 38"/>
                <a:gd name="T34" fmla="*/ 4 w 10"/>
                <a:gd name="T35" fmla="*/ 0 h 38"/>
                <a:gd name="T36" fmla="*/ 10 w 10"/>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38">
                  <a:moveTo>
                    <a:pt x="10" y="0"/>
                  </a:moveTo>
                  <a:lnTo>
                    <a:pt x="10" y="0"/>
                  </a:lnTo>
                  <a:lnTo>
                    <a:pt x="9" y="2"/>
                  </a:lnTo>
                  <a:lnTo>
                    <a:pt x="9" y="4"/>
                  </a:lnTo>
                  <a:lnTo>
                    <a:pt x="7" y="6"/>
                  </a:lnTo>
                  <a:lnTo>
                    <a:pt x="6" y="11"/>
                  </a:lnTo>
                  <a:lnTo>
                    <a:pt x="6" y="18"/>
                  </a:lnTo>
                  <a:lnTo>
                    <a:pt x="6" y="26"/>
                  </a:lnTo>
                  <a:lnTo>
                    <a:pt x="7" y="38"/>
                  </a:lnTo>
                  <a:lnTo>
                    <a:pt x="3" y="38"/>
                  </a:lnTo>
                  <a:lnTo>
                    <a:pt x="2" y="37"/>
                  </a:lnTo>
                  <a:lnTo>
                    <a:pt x="2" y="33"/>
                  </a:lnTo>
                  <a:lnTo>
                    <a:pt x="2" y="28"/>
                  </a:lnTo>
                  <a:lnTo>
                    <a:pt x="0" y="24"/>
                  </a:lnTo>
                  <a:lnTo>
                    <a:pt x="0" y="17"/>
                  </a:lnTo>
                  <a:lnTo>
                    <a:pt x="0" y="11"/>
                  </a:lnTo>
                  <a:lnTo>
                    <a:pt x="2" y="5"/>
                  </a:lnTo>
                  <a:lnTo>
                    <a:pt x="4" y="0"/>
                  </a:lnTo>
                  <a:lnTo>
                    <a:pt x="10"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8" name="Freeform 314"/>
            <p:cNvSpPr>
              <a:spLocks/>
            </p:cNvSpPr>
            <p:nvPr>
              <p:custDataLst>
                <p:tags r:id="rId206"/>
              </p:custDataLst>
            </p:nvPr>
          </p:nvSpPr>
          <p:spPr bwMode="auto">
            <a:xfrm>
              <a:off x="1789" y="1130"/>
              <a:ext cx="45" cy="55"/>
            </a:xfrm>
            <a:custGeom>
              <a:avLst/>
              <a:gdLst>
                <a:gd name="T0" fmla="*/ 3 w 45"/>
                <a:gd name="T1" fmla="*/ 5 h 55"/>
                <a:gd name="T2" fmla="*/ 3 w 45"/>
                <a:gd name="T3" fmla="*/ 7 h 55"/>
                <a:gd name="T4" fmla="*/ 2 w 45"/>
                <a:gd name="T5" fmla="*/ 9 h 55"/>
                <a:gd name="T6" fmla="*/ 1 w 45"/>
                <a:gd name="T7" fmla="*/ 14 h 55"/>
                <a:gd name="T8" fmla="*/ 0 w 45"/>
                <a:gd name="T9" fmla="*/ 21 h 55"/>
                <a:gd name="T10" fmla="*/ 0 w 45"/>
                <a:gd name="T11" fmla="*/ 28 h 55"/>
                <a:gd name="T12" fmla="*/ 0 w 45"/>
                <a:gd name="T13" fmla="*/ 36 h 55"/>
                <a:gd name="T14" fmla="*/ 0 w 45"/>
                <a:gd name="T15" fmla="*/ 45 h 55"/>
                <a:gd name="T16" fmla="*/ 2 w 45"/>
                <a:gd name="T17" fmla="*/ 55 h 55"/>
                <a:gd name="T18" fmla="*/ 2 w 45"/>
                <a:gd name="T19" fmla="*/ 55 h 55"/>
                <a:gd name="T20" fmla="*/ 2 w 45"/>
                <a:gd name="T21" fmla="*/ 53 h 55"/>
                <a:gd name="T22" fmla="*/ 2 w 45"/>
                <a:gd name="T23" fmla="*/ 51 h 55"/>
                <a:gd name="T24" fmla="*/ 2 w 45"/>
                <a:gd name="T25" fmla="*/ 49 h 55"/>
                <a:gd name="T26" fmla="*/ 2 w 45"/>
                <a:gd name="T27" fmla="*/ 45 h 55"/>
                <a:gd name="T28" fmla="*/ 3 w 45"/>
                <a:gd name="T29" fmla="*/ 43 h 55"/>
                <a:gd name="T30" fmla="*/ 3 w 45"/>
                <a:gd name="T31" fmla="*/ 38 h 55"/>
                <a:gd name="T32" fmla="*/ 5 w 45"/>
                <a:gd name="T33" fmla="*/ 35 h 55"/>
                <a:gd name="T34" fmla="*/ 6 w 45"/>
                <a:gd name="T35" fmla="*/ 31 h 55"/>
                <a:gd name="T36" fmla="*/ 7 w 45"/>
                <a:gd name="T37" fmla="*/ 28 h 55"/>
                <a:gd name="T38" fmla="*/ 8 w 45"/>
                <a:gd name="T39" fmla="*/ 24 h 55"/>
                <a:gd name="T40" fmla="*/ 10 w 45"/>
                <a:gd name="T41" fmla="*/ 21 h 55"/>
                <a:gd name="T42" fmla="*/ 14 w 45"/>
                <a:gd name="T43" fmla="*/ 18 h 55"/>
                <a:gd name="T44" fmla="*/ 16 w 45"/>
                <a:gd name="T45" fmla="*/ 16 h 55"/>
                <a:gd name="T46" fmla="*/ 21 w 45"/>
                <a:gd name="T47" fmla="*/ 15 h 55"/>
                <a:gd name="T48" fmla="*/ 26 w 45"/>
                <a:gd name="T49" fmla="*/ 14 h 55"/>
                <a:gd name="T50" fmla="*/ 26 w 45"/>
                <a:gd name="T51" fmla="*/ 13 h 55"/>
                <a:gd name="T52" fmla="*/ 26 w 45"/>
                <a:gd name="T53" fmla="*/ 13 h 55"/>
                <a:gd name="T54" fmla="*/ 28 w 45"/>
                <a:gd name="T55" fmla="*/ 11 h 55"/>
                <a:gd name="T56" fmla="*/ 29 w 45"/>
                <a:gd name="T57" fmla="*/ 10 h 55"/>
                <a:gd name="T58" fmla="*/ 33 w 45"/>
                <a:gd name="T59" fmla="*/ 9 h 55"/>
                <a:gd name="T60" fmla="*/ 36 w 45"/>
                <a:gd name="T61" fmla="*/ 7 h 55"/>
                <a:gd name="T62" fmla="*/ 41 w 45"/>
                <a:gd name="T63" fmla="*/ 4 h 55"/>
                <a:gd name="T64" fmla="*/ 45 w 45"/>
                <a:gd name="T65" fmla="*/ 2 h 55"/>
                <a:gd name="T66" fmla="*/ 45 w 45"/>
                <a:gd name="T67" fmla="*/ 2 h 55"/>
                <a:gd name="T68" fmla="*/ 44 w 45"/>
                <a:gd name="T69" fmla="*/ 2 h 55"/>
                <a:gd name="T70" fmla="*/ 43 w 45"/>
                <a:gd name="T71" fmla="*/ 2 h 55"/>
                <a:gd name="T72" fmla="*/ 42 w 45"/>
                <a:gd name="T73" fmla="*/ 2 h 55"/>
                <a:gd name="T74" fmla="*/ 40 w 45"/>
                <a:gd name="T75" fmla="*/ 1 h 55"/>
                <a:gd name="T76" fmla="*/ 37 w 45"/>
                <a:gd name="T77" fmla="*/ 1 h 55"/>
                <a:gd name="T78" fmla="*/ 35 w 45"/>
                <a:gd name="T79" fmla="*/ 1 h 55"/>
                <a:gd name="T80" fmla="*/ 31 w 45"/>
                <a:gd name="T81" fmla="*/ 1 h 55"/>
                <a:gd name="T82" fmla="*/ 28 w 45"/>
                <a:gd name="T83" fmla="*/ 0 h 55"/>
                <a:gd name="T84" fmla="*/ 26 w 45"/>
                <a:gd name="T85" fmla="*/ 1 h 55"/>
                <a:gd name="T86" fmla="*/ 22 w 45"/>
                <a:gd name="T87" fmla="*/ 1 h 55"/>
                <a:gd name="T88" fmla="*/ 19 w 45"/>
                <a:gd name="T89" fmla="*/ 1 h 55"/>
                <a:gd name="T90" fmla="*/ 14 w 45"/>
                <a:gd name="T91" fmla="*/ 2 h 55"/>
                <a:gd name="T92" fmla="*/ 10 w 45"/>
                <a:gd name="T93" fmla="*/ 2 h 55"/>
                <a:gd name="T94" fmla="*/ 7 w 45"/>
                <a:gd name="T95" fmla="*/ 3 h 55"/>
                <a:gd name="T96" fmla="*/ 3 w 45"/>
                <a:gd name="T97"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55">
                  <a:moveTo>
                    <a:pt x="3" y="5"/>
                  </a:moveTo>
                  <a:lnTo>
                    <a:pt x="3" y="7"/>
                  </a:lnTo>
                  <a:lnTo>
                    <a:pt x="2" y="9"/>
                  </a:lnTo>
                  <a:lnTo>
                    <a:pt x="1" y="14"/>
                  </a:lnTo>
                  <a:lnTo>
                    <a:pt x="0" y="21"/>
                  </a:lnTo>
                  <a:lnTo>
                    <a:pt x="0" y="28"/>
                  </a:lnTo>
                  <a:lnTo>
                    <a:pt x="0" y="36"/>
                  </a:lnTo>
                  <a:lnTo>
                    <a:pt x="0" y="45"/>
                  </a:lnTo>
                  <a:lnTo>
                    <a:pt x="2" y="55"/>
                  </a:lnTo>
                  <a:lnTo>
                    <a:pt x="2" y="55"/>
                  </a:lnTo>
                  <a:lnTo>
                    <a:pt x="2" y="53"/>
                  </a:lnTo>
                  <a:lnTo>
                    <a:pt x="2" y="51"/>
                  </a:lnTo>
                  <a:lnTo>
                    <a:pt x="2" y="49"/>
                  </a:lnTo>
                  <a:lnTo>
                    <a:pt x="2" y="45"/>
                  </a:lnTo>
                  <a:lnTo>
                    <a:pt x="3" y="43"/>
                  </a:lnTo>
                  <a:lnTo>
                    <a:pt x="3" y="38"/>
                  </a:lnTo>
                  <a:lnTo>
                    <a:pt x="5" y="35"/>
                  </a:lnTo>
                  <a:lnTo>
                    <a:pt x="6" y="31"/>
                  </a:lnTo>
                  <a:lnTo>
                    <a:pt x="7" y="28"/>
                  </a:lnTo>
                  <a:lnTo>
                    <a:pt x="8" y="24"/>
                  </a:lnTo>
                  <a:lnTo>
                    <a:pt x="10" y="21"/>
                  </a:lnTo>
                  <a:lnTo>
                    <a:pt x="14" y="18"/>
                  </a:lnTo>
                  <a:lnTo>
                    <a:pt x="16" y="16"/>
                  </a:lnTo>
                  <a:lnTo>
                    <a:pt x="21" y="15"/>
                  </a:lnTo>
                  <a:lnTo>
                    <a:pt x="26" y="14"/>
                  </a:lnTo>
                  <a:lnTo>
                    <a:pt x="26" y="13"/>
                  </a:lnTo>
                  <a:lnTo>
                    <a:pt x="26" y="13"/>
                  </a:lnTo>
                  <a:lnTo>
                    <a:pt x="28" y="11"/>
                  </a:lnTo>
                  <a:lnTo>
                    <a:pt x="29" y="10"/>
                  </a:lnTo>
                  <a:lnTo>
                    <a:pt x="33" y="9"/>
                  </a:lnTo>
                  <a:lnTo>
                    <a:pt x="36" y="7"/>
                  </a:lnTo>
                  <a:lnTo>
                    <a:pt x="41" y="4"/>
                  </a:lnTo>
                  <a:lnTo>
                    <a:pt x="45" y="2"/>
                  </a:lnTo>
                  <a:lnTo>
                    <a:pt x="45" y="2"/>
                  </a:lnTo>
                  <a:lnTo>
                    <a:pt x="44" y="2"/>
                  </a:lnTo>
                  <a:lnTo>
                    <a:pt x="43" y="2"/>
                  </a:lnTo>
                  <a:lnTo>
                    <a:pt x="42" y="2"/>
                  </a:lnTo>
                  <a:lnTo>
                    <a:pt x="40" y="1"/>
                  </a:lnTo>
                  <a:lnTo>
                    <a:pt x="37" y="1"/>
                  </a:lnTo>
                  <a:lnTo>
                    <a:pt x="35" y="1"/>
                  </a:lnTo>
                  <a:lnTo>
                    <a:pt x="31" y="1"/>
                  </a:lnTo>
                  <a:lnTo>
                    <a:pt x="28" y="0"/>
                  </a:lnTo>
                  <a:lnTo>
                    <a:pt x="26" y="1"/>
                  </a:lnTo>
                  <a:lnTo>
                    <a:pt x="22" y="1"/>
                  </a:lnTo>
                  <a:lnTo>
                    <a:pt x="19" y="1"/>
                  </a:lnTo>
                  <a:lnTo>
                    <a:pt x="14" y="2"/>
                  </a:lnTo>
                  <a:lnTo>
                    <a:pt x="10" y="2"/>
                  </a:lnTo>
                  <a:lnTo>
                    <a:pt x="7" y="3"/>
                  </a:lnTo>
                  <a:lnTo>
                    <a:pt x="3" y="5"/>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59" name="Freeform 315"/>
            <p:cNvSpPr>
              <a:spLocks/>
            </p:cNvSpPr>
            <p:nvPr>
              <p:custDataLst>
                <p:tags r:id="rId207"/>
              </p:custDataLst>
            </p:nvPr>
          </p:nvSpPr>
          <p:spPr bwMode="auto">
            <a:xfrm>
              <a:off x="1725" y="1171"/>
              <a:ext cx="37" cy="10"/>
            </a:xfrm>
            <a:custGeom>
              <a:avLst/>
              <a:gdLst>
                <a:gd name="T0" fmla="*/ 0 w 37"/>
                <a:gd name="T1" fmla="*/ 7 h 10"/>
                <a:gd name="T2" fmla="*/ 0 w 37"/>
                <a:gd name="T3" fmla="*/ 7 h 10"/>
                <a:gd name="T4" fmla="*/ 0 w 37"/>
                <a:gd name="T5" fmla="*/ 5 h 10"/>
                <a:gd name="T6" fmla="*/ 1 w 37"/>
                <a:gd name="T7" fmla="*/ 5 h 10"/>
                <a:gd name="T8" fmla="*/ 1 w 37"/>
                <a:gd name="T9" fmla="*/ 4 h 10"/>
                <a:gd name="T10" fmla="*/ 2 w 37"/>
                <a:gd name="T11" fmla="*/ 3 h 10"/>
                <a:gd name="T12" fmla="*/ 3 w 37"/>
                <a:gd name="T13" fmla="*/ 3 h 10"/>
                <a:gd name="T14" fmla="*/ 4 w 37"/>
                <a:gd name="T15" fmla="*/ 2 h 10"/>
                <a:gd name="T16" fmla="*/ 7 w 37"/>
                <a:gd name="T17" fmla="*/ 1 h 10"/>
                <a:gd name="T18" fmla="*/ 9 w 37"/>
                <a:gd name="T19" fmla="*/ 1 h 10"/>
                <a:gd name="T20" fmla="*/ 11 w 37"/>
                <a:gd name="T21" fmla="*/ 0 h 10"/>
                <a:gd name="T22" fmla="*/ 15 w 37"/>
                <a:gd name="T23" fmla="*/ 0 h 10"/>
                <a:gd name="T24" fmla="*/ 18 w 37"/>
                <a:gd name="T25" fmla="*/ 0 h 10"/>
                <a:gd name="T26" fmla="*/ 22 w 37"/>
                <a:gd name="T27" fmla="*/ 0 h 10"/>
                <a:gd name="T28" fmla="*/ 27 w 37"/>
                <a:gd name="T29" fmla="*/ 1 h 10"/>
                <a:gd name="T30" fmla="*/ 31 w 37"/>
                <a:gd name="T31" fmla="*/ 2 h 10"/>
                <a:gd name="T32" fmla="*/ 37 w 37"/>
                <a:gd name="T33" fmla="*/ 3 h 10"/>
                <a:gd name="T34" fmla="*/ 37 w 37"/>
                <a:gd name="T35" fmla="*/ 5 h 10"/>
                <a:gd name="T36" fmla="*/ 36 w 37"/>
                <a:gd name="T37" fmla="*/ 5 h 10"/>
                <a:gd name="T38" fmla="*/ 36 w 37"/>
                <a:gd name="T39" fmla="*/ 5 h 10"/>
                <a:gd name="T40" fmla="*/ 34 w 37"/>
                <a:gd name="T41" fmla="*/ 4 h 10"/>
                <a:gd name="T42" fmla="*/ 32 w 37"/>
                <a:gd name="T43" fmla="*/ 4 h 10"/>
                <a:gd name="T44" fmla="*/ 30 w 37"/>
                <a:gd name="T45" fmla="*/ 3 h 10"/>
                <a:gd name="T46" fmla="*/ 28 w 37"/>
                <a:gd name="T47" fmla="*/ 3 h 10"/>
                <a:gd name="T48" fmla="*/ 24 w 37"/>
                <a:gd name="T49" fmla="*/ 3 h 10"/>
                <a:gd name="T50" fmla="*/ 22 w 37"/>
                <a:gd name="T51" fmla="*/ 2 h 10"/>
                <a:gd name="T52" fmla="*/ 18 w 37"/>
                <a:gd name="T53" fmla="*/ 2 h 10"/>
                <a:gd name="T54" fmla="*/ 15 w 37"/>
                <a:gd name="T55" fmla="*/ 2 h 10"/>
                <a:gd name="T56" fmla="*/ 13 w 37"/>
                <a:gd name="T57" fmla="*/ 3 h 10"/>
                <a:gd name="T58" fmla="*/ 9 w 37"/>
                <a:gd name="T59" fmla="*/ 3 h 10"/>
                <a:gd name="T60" fmla="*/ 7 w 37"/>
                <a:gd name="T61" fmla="*/ 4 h 10"/>
                <a:gd name="T62" fmla="*/ 4 w 37"/>
                <a:gd name="T63" fmla="*/ 5 h 10"/>
                <a:gd name="T64" fmla="*/ 2 w 37"/>
                <a:gd name="T65" fmla="*/ 8 h 10"/>
                <a:gd name="T66" fmla="*/ 0 w 37"/>
                <a:gd name="T67" fmla="*/ 10 h 10"/>
                <a:gd name="T68" fmla="*/ 0 w 37"/>
                <a:gd name="T6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7"/>
                  </a:moveTo>
                  <a:lnTo>
                    <a:pt x="0" y="7"/>
                  </a:lnTo>
                  <a:lnTo>
                    <a:pt x="0" y="5"/>
                  </a:lnTo>
                  <a:lnTo>
                    <a:pt x="1" y="5"/>
                  </a:lnTo>
                  <a:lnTo>
                    <a:pt x="1" y="4"/>
                  </a:lnTo>
                  <a:lnTo>
                    <a:pt x="2" y="3"/>
                  </a:lnTo>
                  <a:lnTo>
                    <a:pt x="3" y="3"/>
                  </a:lnTo>
                  <a:lnTo>
                    <a:pt x="4" y="2"/>
                  </a:lnTo>
                  <a:lnTo>
                    <a:pt x="7" y="1"/>
                  </a:lnTo>
                  <a:lnTo>
                    <a:pt x="9" y="1"/>
                  </a:lnTo>
                  <a:lnTo>
                    <a:pt x="11" y="0"/>
                  </a:lnTo>
                  <a:lnTo>
                    <a:pt x="15" y="0"/>
                  </a:lnTo>
                  <a:lnTo>
                    <a:pt x="18" y="0"/>
                  </a:lnTo>
                  <a:lnTo>
                    <a:pt x="22" y="0"/>
                  </a:lnTo>
                  <a:lnTo>
                    <a:pt x="27" y="1"/>
                  </a:lnTo>
                  <a:lnTo>
                    <a:pt x="31" y="2"/>
                  </a:lnTo>
                  <a:lnTo>
                    <a:pt x="37" y="3"/>
                  </a:lnTo>
                  <a:lnTo>
                    <a:pt x="37" y="5"/>
                  </a:lnTo>
                  <a:lnTo>
                    <a:pt x="36" y="5"/>
                  </a:lnTo>
                  <a:lnTo>
                    <a:pt x="36" y="5"/>
                  </a:lnTo>
                  <a:lnTo>
                    <a:pt x="34" y="4"/>
                  </a:lnTo>
                  <a:lnTo>
                    <a:pt x="32" y="4"/>
                  </a:lnTo>
                  <a:lnTo>
                    <a:pt x="30" y="3"/>
                  </a:lnTo>
                  <a:lnTo>
                    <a:pt x="28" y="3"/>
                  </a:lnTo>
                  <a:lnTo>
                    <a:pt x="24" y="3"/>
                  </a:lnTo>
                  <a:lnTo>
                    <a:pt x="22" y="2"/>
                  </a:lnTo>
                  <a:lnTo>
                    <a:pt x="18" y="2"/>
                  </a:lnTo>
                  <a:lnTo>
                    <a:pt x="15" y="2"/>
                  </a:lnTo>
                  <a:lnTo>
                    <a:pt x="13" y="3"/>
                  </a:lnTo>
                  <a:lnTo>
                    <a:pt x="9" y="3"/>
                  </a:lnTo>
                  <a:lnTo>
                    <a:pt x="7" y="4"/>
                  </a:lnTo>
                  <a:lnTo>
                    <a:pt x="4" y="5"/>
                  </a:lnTo>
                  <a:lnTo>
                    <a:pt x="2" y="8"/>
                  </a:lnTo>
                  <a:lnTo>
                    <a:pt x="0" y="1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0" name="Freeform 316"/>
            <p:cNvSpPr>
              <a:spLocks/>
            </p:cNvSpPr>
            <p:nvPr>
              <p:custDataLst>
                <p:tags r:id="rId208"/>
              </p:custDataLst>
            </p:nvPr>
          </p:nvSpPr>
          <p:spPr bwMode="auto">
            <a:xfrm>
              <a:off x="1725" y="1146"/>
              <a:ext cx="37" cy="11"/>
            </a:xfrm>
            <a:custGeom>
              <a:avLst/>
              <a:gdLst>
                <a:gd name="T0" fmla="*/ 0 w 37"/>
                <a:gd name="T1" fmla="*/ 7 h 11"/>
                <a:gd name="T2" fmla="*/ 0 w 37"/>
                <a:gd name="T3" fmla="*/ 7 h 11"/>
                <a:gd name="T4" fmla="*/ 0 w 37"/>
                <a:gd name="T5" fmla="*/ 6 h 11"/>
                <a:gd name="T6" fmla="*/ 1 w 37"/>
                <a:gd name="T7" fmla="*/ 6 h 11"/>
                <a:gd name="T8" fmla="*/ 1 w 37"/>
                <a:gd name="T9" fmla="*/ 5 h 11"/>
                <a:gd name="T10" fmla="*/ 2 w 37"/>
                <a:gd name="T11" fmla="*/ 4 h 11"/>
                <a:gd name="T12" fmla="*/ 3 w 37"/>
                <a:gd name="T13" fmla="*/ 4 h 11"/>
                <a:gd name="T14" fmla="*/ 4 w 37"/>
                <a:gd name="T15" fmla="*/ 2 h 11"/>
                <a:gd name="T16" fmla="*/ 7 w 37"/>
                <a:gd name="T17" fmla="*/ 1 h 11"/>
                <a:gd name="T18" fmla="*/ 9 w 37"/>
                <a:gd name="T19" fmla="*/ 1 h 11"/>
                <a:gd name="T20" fmla="*/ 11 w 37"/>
                <a:gd name="T21" fmla="*/ 0 h 11"/>
                <a:gd name="T22" fmla="*/ 15 w 37"/>
                <a:gd name="T23" fmla="*/ 0 h 11"/>
                <a:gd name="T24" fmla="*/ 18 w 37"/>
                <a:gd name="T25" fmla="*/ 0 h 11"/>
                <a:gd name="T26" fmla="*/ 22 w 37"/>
                <a:gd name="T27" fmla="*/ 0 h 11"/>
                <a:gd name="T28" fmla="*/ 27 w 37"/>
                <a:gd name="T29" fmla="*/ 1 h 11"/>
                <a:gd name="T30" fmla="*/ 31 w 37"/>
                <a:gd name="T31" fmla="*/ 2 h 11"/>
                <a:gd name="T32" fmla="*/ 37 w 37"/>
                <a:gd name="T33" fmla="*/ 4 h 11"/>
                <a:gd name="T34" fmla="*/ 37 w 37"/>
                <a:gd name="T35" fmla="*/ 6 h 11"/>
                <a:gd name="T36" fmla="*/ 36 w 37"/>
                <a:gd name="T37" fmla="*/ 6 h 11"/>
                <a:gd name="T38" fmla="*/ 36 w 37"/>
                <a:gd name="T39" fmla="*/ 6 h 11"/>
                <a:gd name="T40" fmla="*/ 34 w 37"/>
                <a:gd name="T41" fmla="*/ 5 h 11"/>
                <a:gd name="T42" fmla="*/ 32 w 37"/>
                <a:gd name="T43" fmla="*/ 5 h 11"/>
                <a:gd name="T44" fmla="*/ 30 w 37"/>
                <a:gd name="T45" fmla="*/ 5 h 11"/>
                <a:gd name="T46" fmla="*/ 28 w 37"/>
                <a:gd name="T47" fmla="*/ 4 h 11"/>
                <a:gd name="T48" fmla="*/ 24 w 37"/>
                <a:gd name="T49" fmla="*/ 4 h 11"/>
                <a:gd name="T50" fmla="*/ 22 w 37"/>
                <a:gd name="T51" fmla="*/ 2 h 11"/>
                <a:gd name="T52" fmla="*/ 18 w 37"/>
                <a:gd name="T53" fmla="*/ 2 h 11"/>
                <a:gd name="T54" fmla="*/ 15 w 37"/>
                <a:gd name="T55" fmla="*/ 2 h 11"/>
                <a:gd name="T56" fmla="*/ 13 w 37"/>
                <a:gd name="T57" fmla="*/ 4 h 11"/>
                <a:gd name="T58" fmla="*/ 9 w 37"/>
                <a:gd name="T59" fmla="*/ 4 h 11"/>
                <a:gd name="T60" fmla="*/ 7 w 37"/>
                <a:gd name="T61" fmla="*/ 5 h 11"/>
                <a:gd name="T62" fmla="*/ 4 w 37"/>
                <a:gd name="T63" fmla="*/ 6 h 11"/>
                <a:gd name="T64" fmla="*/ 2 w 37"/>
                <a:gd name="T65" fmla="*/ 8 h 11"/>
                <a:gd name="T66" fmla="*/ 0 w 37"/>
                <a:gd name="T67" fmla="*/ 11 h 11"/>
                <a:gd name="T68" fmla="*/ 0 w 37"/>
                <a:gd name="T6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7"/>
                  </a:moveTo>
                  <a:lnTo>
                    <a:pt x="0" y="7"/>
                  </a:lnTo>
                  <a:lnTo>
                    <a:pt x="0" y="6"/>
                  </a:lnTo>
                  <a:lnTo>
                    <a:pt x="1" y="6"/>
                  </a:lnTo>
                  <a:lnTo>
                    <a:pt x="1" y="5"/>
                  </a:lnTo>
                  <a:lnTo>
                    <a:pt x="2" y="4"/>
                  </a:lnTo>
                  <a:lnTo>
                    <a:pt x="3" y="4"/>
                  </a:lnTo>
                  <a:lnTo>
                    <a:pt x="4" y="2"/>
                  </a:lnTo>
                  <a:lnTo>
                    <a:pt x="7" y="1"/>
                  </a:lnTo>
                  <a:lnTo>
                    <a:pt x="9" y="1"/>
                  </a:lnTo>
                  <a:lnTo>
                    <a:pt x="11" y="0"/>
                  </a:lnTo>
                  <a:lnTo>
                    <a:pt x="15" y="0"/>
                  </a:lnTo>
                  <a:lnTo>
                    <a:pt x="18" y="0"/>
                  </a:lnTo>
                  <a:lnTo>
                    <a:pt x="22" y="0"/>
                  </a:lnTo>
                  <a:lnTo>
                    <a:pt x="27" y="1"/>
                  </a:lnTo>
                  <a:lnTo>
                    <a:pt x="31" y="2"/>
                  </a:lnTo>
                  <a:lnTo>
                    <a:pt x="37" y="4"/>
                  </a:lnTo>
                  <a:lnTo>
                    <a:pt x="37" y="6"/>
                  </a:lnTo>
                  <a:lnTo>
                    <a:pt x="36" y="6"/>
                  </a:lnTo>
                  <a:lnTo>
                    <a:pt x="36" y="6"/>
                  </a:lnTo>
                  <a:lnTo>
                    <a:pt x="34" y="5"/>
                  </a:lnTo>
                  <a:lnTo>
                    <a:pt x="32" y="5"/>
                  </a:lnTo>
                  <a:lnTo>
                    <a:pt x="30" y="5"/>
                  </a:lnTo>
                  <a:lnTo>
                    <a:pt x="28" y="4"/>
                  </a:lnTo>
                  <a:lnTo>
                    <a:pt x="24" y="4"/>
                  </a:lnTo>
                  <a:lnTo>
                    <a:pt x="22" y="2"/>
                  </a:lnTo>
                  <a:lnTo>
                    <a:pt x="18" y="2"/>
                  </a:lnTo>
                  <a:lnTo>
                    <a:pt x="15" y="2"/>
                  </a:lnTo>
                  <a:lnTo>
                    <a:pt x="13" y="4"/>
                  </a:lnTo>
                  <a:lnTo>
                    <a:pt x="9" y="4"/>
                  </a:lnTo>
                  <a:lnTo>
                    <a:pt x="7" y="5"/>
                  </a:lnTo>
                  <a:lnTo>
                    <a:pt x="4" y="6"/>
                  </a:lnTo>
                  <a:lnTo>
                    <a:pt x="2" y="8"/>
                  </a:lnTo>
                  <a:lnTo>
                    <a:pt x="0" y="11"/>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1" name="Freeform 317"/>
            <p:cNvSpPr>
              <a:spLocks/>
            </p:cNvSpPr>
            <p:nvPr>
              <p:custDataLst>
                <p:tags r:id="rId209"/>
              </p:custDataLst>
            </p:nvPr>
          </p:nvSpPr>
          <p:spPr bwMode="auto">
            <a:xfrm>
              <a:off x="1760" y="1134"/>
              <a:ext cx="60" cy="114"/>
            </a:xfrm>
            <a:custGeom>
              <a:avLst/>
              <a:gdLst>
                <a:gd name="T0" fmla="*/ 0 w 60"/>
                <a:gd name="T1" fmla="*/ 0 h 114"/>
                <a:gd name="T2" fmla="*/ 0 w 60"/>
                <a:gd name="T3" fmla="*/ 110 h 114"/>
                <a:gd name="T4" fmla="*/ 18 w 60"/>
                <a:gd name="T5" fmla="*/ 114 h 114"/>
                <a:gd name="T6" fmla="*/ 17 w 60"/>
                <a:gd name="T7" fmla="*/ 98 h 114"/>
                <a:gd name="T8" fmla="*/ 60 w 60"/>
                <a:gd name="T9" fmla="*/ 105 h 114"/>
                <a:gd name="T10" fmla="*/ 60 w 60"/>
                <a:gd name="T11" fmla="*/ 100 h 114"/>
                <a:gd name="T12" fmla="*/ 30 w 60"/>
                <a:gd name="T13" fmla="*/ 96 h 114"/>
                <a:gd name="T14" fmla="*/ 29 w 60"/>
                <a:gd name="T15" fmla="*/ 83 h 114"/>
                <a:gd name="T16" fmla="*/ 9 w 60"/>
                <a:gd name="T17" fmla="*/ 83 h 114"/>
                <a:gd name="T18" fmla="*/ 8 w 60"/>
                <a:gd name="T19" fmla="*/ 81 h 114"/>
                <a:gd name="T20" fmla="*/ 7 w 60"/>
                <a:gd name="T21" fmla="*/ 76 h 114"/>
                <a:gd name="T22" fmla="*/ 6 w 60"/>
                <a:gd name="T23" fmla="*/ 69 h 114"/>
                <a:gd name="T24" fmla="*/ 3 w 60"/>
                <a:gd name="T25" fmla="*/ 60 h 114"/>
                <a:gd name="T26" fmla="*/ 2 w 60"/>
                <a:gd name="T27" fmla="*/ 48 h 114"/>
                <a:gd name="T28" fmla="*/ 1 w 60"/>
                <a:gd name="T29" fmla="*/ 34 h 114"/>
                <a:gd name="T30" fmla="*/ 2 w 60"/>
                <a:gd name="T31" fmla="*/ 20 h 114"/>
                <a:gd name="T32" fmla="*/ 6 w 60"/>
                <a:gd name="T33" fmla="*/ 4 h 114"/>
                <a:gd name="T34" fmla="*/ 0 w 60"/>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14">
                  <a:moveTo>
                    <a:pt x="0" y="0"/>
                  </a:moveTo>
                  <a:lnTo>
                    <a:pt x="0" y="110"/>
                  </a:lnTo>
                  <a:lnTo>
                    <a:pt x="18" y="114"/>
                  </a:lnTo>
                  <a:lnTo>
                    <a:pt x="17" y="98"/>
                  </a:lnTo>
                  <a:lnTo>
                    <a:pt x="60" y="105"/>
                  </a:lnTo>
                  <a:lnTo>
                    <a:pt x="60" y="100"/>
                  </a:lnTo>
                  <a:lnTo>
                    <a:pt x="30" y="96"/>
                  </a:lnTo>
                  <a:lnTo>
                    <a:pt x="29" y="83"/>
                  </a:lnTo>
                  <a:lnTo>
                    <a:pt x="9" y="83"/>
                  </a:lnTo>
                  <a:lnTo>
                    <a:pt x="8" y="81"/>
                  </a:lnTo>
                  <a:lnTo>
                    <a:pt x="7" y="76"/>
                  </a:lnTo>
                  <a:lnTo>
                    <a:pt x="6" y="69"/>
                  </a:lnTo>
                  <a:lnTo>
                    <a:pt x="3" y="60"/>
                  </a:lnTo>
                  <a:lnTo>
                    <a:pt x="2" y="48"/>
                  </a:lnTo>
                  <a:lnTo>
                    <a:pt x="1" y="34"/>
                  </a:lnTo>
                  <a:lnTo>
                    <a:pt x="2" y="20"/>
                  </a:lnTo>
                  <a:lnTo>
                    <a:pt x="6" y="4"/>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2" name="Freeform 318"/>
            <p:cNvSpPr>
              <a:spLocks/>
            </p:cNvSpPr>
            <p:nvPr>
              <p:custDataLst>
                <p:tags r:id="rId210"/>
              </p:custDataLst>
            </p:nvPr>
          </p:nvSpPr>
          <p:spPr bwMode="auto">
            <a:xfrm>
              <a:off x="1790" y="1109"/>
              <a:ext cx="78" cy="15"/>
            </a:xfrm>
            <a:custGeom>
              <a:avLst/>
              <a:gdLst>
                <a:gd name="T0" fmla="*/ 0 w 78"/>
                <a:gd name="T1" fmla="*/ 15 h 15"/>
                <a:gd name="T2" fmla="*/ 0 w 78"/>
                <a:gd name="T3" fmla="*/ 15 h 15"/>
                <a:gd name="T4" fmla="*/ 2 w 78"/>
                <a:gd name="T5" fmla="*/ 14 h 15"/>
                <a:gd name="T6" fmla="*/ 4 w 78"/>
                <a:gd name="T7" fmla="*/ 14 h 15"/>
                <a:gd name="T8" fmla="*/ 7 w 78"/>
                <a:gd name="T9" fmla="*/ 12 h 15"/>
                <a:gd name="T10" fmla="*/ 11 w 78"/>
                <a:gd name="T11" fmla="*/ 11 h 15"/>
                <a:gd name="T12" fmla="*/ 14 w 78"/>
                <a:gd name="T13" fmla="*/ 10 h 15"/>
                <a:gd name="T14" fmla="*/ 19 w 78"/>
                <a:gd name="T15" fmla="*/ 9 h 15"/>
                <a:gd name="T16" fmla="*/ 23 w 78"/>
                <a:gd name="T17" fmla="*/ 8 h 15"/>
                <a:gd name="T18" fmla="*/ 29 w 78"/>
                <a:gd name="T19" fmla="*/ 8 h 15"/>
                <a:gd name="T20" fmla="*/ 35 w 78"/>
                <a:gd name="T21" fmla="*/ 7 h 15"/>
                <a:gd name="T22" fmla="*/ 42 w 78"/>
                <a:gd name="T23" fmla="*/ 7 h 15"/>
                <a:gd name="T24" fmla="*/ 48 w 78"/>
                <a:gd name="T25" fmla="*/ 5 h 15"/>
                <a:gd name="T26" fmla="*/ 55 w 78"/>
                <a:gd name="T27" fmla="*/ 7 h 15"/>
                <a:gd name="T28" fmla="*/ 62 w 78"/>
                <a:gd name="T29" fmla="*/ 7 h 15"/>
                <a:gd name="T30" fmla="*/ 69 w 78"/>
                <a:gd name="T31" fmla="*/ 8 h 15"/>
                <a:gd name="T32" fmla="*/ 76 w 78"/>
                <a:gd name="T33" fmla="*/ 9 h 15"/>
                <a:gd name="T34" fmla="*/ 78 w 78"/>
                <a:gd name="T35" fmla="*/ 0 h 15"/>
                <a:gd name="T36" fmla="*/ 78 w 78"/>
                <a:gd name="T37" fmla="*/ 0 h 15"/>
                <a:gd name="T38" fmla="*/ 76 w 78"/>
                <a:gd name="T39" fmla="*/ 0 h 15"/>
                <a:gd name="T40" fmla="*/ 74 w 78"/>
                <a:gd name="T41" fmla="*/ 0 h 15"/>
                <a:gd name="T42" fmla="*/ 70 w 78"/>
                <a:gd name="T43" fmla="*/ 0 h 15"/>
                <a:gd name="T44" fmla="*/ 65 w 78"/>
                <a:gd name="T45" fmla="*/ 0 h 15"/>
                <a:gd name="T46" fmla="*/ 61 w 78"/>
                <a:gd name="T47" fmla="*/ 0 h 15"/>
                <a:gd name="T48" fmla="*/ 56 w 78"/>
                <a:gd name="T49" fmla="*/ 0 h 15"/>
                <a:gd name="T50" fmla="*/ 50 w 78"/>
                <a:gd name="T51" fmla="*/ 1 h 15"/>
                <a:gd name="T52" fmla="*/ 43 w 78"/>
                <a:gd name="T53" fmla="*/ 1 h 15"/>
                <a:gd name="T54" fmla="*/ 37 w 78"/>
                <a:gd name="T55" fmla="*/ 1 h 15"/>
                <a:gd name="T56" fmla="*/ 30 w 78"/>
                <a:gd name="T57" fmla="*/ 2 h 15"/>
                <a:gd name="T58" fmla="*/ 25 w 78"/>
                <a:gd name="T59" fmla="*/ 3 h 15"/>
                <a:gd name="T60" fmla="*/ 18 w 78"/>
                <a:gd name="T61" fmla="*/ 4 h 15"/>
                <a:gd name="T62" fmla="*/ 12 w 78"/>
                <a:gd name="T63" fmla="*/ 5 h 15"/>
                <a:gd name="T64" fmla="*/ 6 w 78"/>
                <a:gd name="T65" fmla="*/ 7 h 15"/>
                <a:gd name="T66" fmla="*/ 0 w 78"/>
                <a:gd name="T67" fmla="*/ 8 h 15"/>
                <a:gd name="T68" fmla="*/ 0 w 78"/>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15">
                  <a:moveTo>
                    <a:pt x="0" y="15"/>
                  </a:moveTo>
                  <a:lnTo>
                    <a:pt x="0" y="15"/>
                  </a:lnTo>
                  <a:lnTo>
                    <a:pt x="2" y="14"/>
                  </a:lnTo>
                  <a:lnTo>
                    <a:pt x="4" y="14"/>
                  </a:lnTo>
                  <a:lnTo>
                    <a:pt x="7" y="12"/>
                  </a:lnTo>
                  <a:lnTo>
                    <a:pt x="11" y="11"/>
                  </a:lnTo>
                  <a:lnTo>
                    <a:pt x="14" y="10"/>
                  </a:lnTo>
                  <a:lnTo>
                    <a:pt x="19" y="9"/>
                  </a:lnTo>
                  <a:lnTo>
                    <a:pt x="23" y="8"/>
                  </a:lnTo>
                  <a:lnTo>
                    <a:pt x="29" y="8"/>
                  </a:lnTo>
                  <a:lnTo>
                    <a:pt x="35" y="7"/>
                  </a:lnTo>
                  <a:lnTo>
                    <a:pt x="42" y="7"/>
                  </a:lnTo>
                  <a:lnTo>
                    <a:pt x="48" y="5"/>
                  </a:lnTo>
                  <a:lnTo>
                    <a:pt x="55" y="7"/>
                  </a:lnTo>
                  <a:lnTo>
                    <a:pt x="62" y="7"/>
                  </a:lnTo>
                  <a:lnTo>
                    <a:pt x="69" y="8"/>
                  </a:lnTo>
                  <a:lnTo>
                    <a:pt x="76" y="9"/>
                  </a:lnTo>
                  <a:lnTo>
                    <a:pt x="78" y="0"/>
                  </a:lnTo>
                  <a:lnTo>
                    <a:pt x="78" y="0"/>
                  </a:lnTo>
                  <a:lnTo>
                    <a:pt x="76" y="0"/>
                  </a:lnTo>
                  <a:lnTo>
                    <a:pt x="74" y="0"/>
                  </a:lnTo>
                  <a:lnTo>
                    <a:pt x="70" y="0"/>
                  </a:lnTo>
                  <a:lnTo>
                    <a:pt x="65" y="0"/>
                  </a:lnTo>
                  <a:lnTo>
                    <a:pt x="61" y="0"/>
                  </a:lnTo>
                  <a:lnTo>
                    <a:pt x="56" y="0"/>
                  </a:lnTo>
                  <a:lnTo>
                    <a:pt x="50" y="1"/>
                  </a:lnTo>
                  <a:lnTo>
                    <a:pt x="43" y="1"/>
                  </a:lnTo>
                  <a:lnTo>
                    <a:pt x="37" y="1"/>
                  </a:lnTo>
                  <a:lnTo>
                    <a:pt x="30" y="2"/>
                  </a:lnTo>
                  <a:lnTo>
                    <a:pt x="25" y="3"/>
                  </a:lnTo>
                  <a:lnTo>
                    <a:pt x="18" y="4"/>
                  </a:lnTo>
                  <a:lnTo>
                    <a:pt x="12" y="5"/>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3" name="Freeform 319"/>
            <p:cNvSpPr>
              <a:spLocks/>
            </p:cNvSpPr>
            <p:nvPr>
              <p:custDataLst>
                <p:tags r:id="rId211"/>
              </p:custDataLst>
            </p:nvPr>
          </p:nvSpPr>
          <p:spPr bwMode="auto">
            <a:xfrm>
              <a:off x="1745" y="1250"/>
              <a:ext cx="131" cy="44"/>
            </a:xfrm>
            <a:custGeom>
              <a:avLst/>
              <a:gdLst>
                <a:gd name="T0" fmla="*/ 54 w 131"/>
                <a:gd name="T1" fmla="*/ 43 h 44"/>
                <a:gd name="T2" fmla="*/ 56 w 131"/>
                <a:gd name="T3" fmla="*/ 42 h 44"/>
                <a:gd name="T4" fmla="*/ 56 w 131"/>
                <a:gd name="T5" fmla="*/ 42 h 44"/>
                <a:gd name="T6" fmla="*/ 57 w 131"/>
                <a:gd name="T7" fmla="*/ 42 h 44"/>
                <a:gd name="T8" fmla="*/ 59 w 131"/>
                <a:gd name="T9" fmla="*/ 41 h 44"/>
                <a:gd name="T10" fmla="*/ 60 w 131"/>
                <a:gd name="T11" fmla="*/ 41 h 44"/>
                <a:gd name="T12" fmla="*/ 63 w 131"/>
                <a:gd name="T13" fmla="*/ 40 h 44"/>
                <a:gd name="T14" fmla="*/ 65 w 131"/>
                <a:gd name="T15" fmla="*/ 39 h 44"/>
                <a:gd name="T16" fmla="*/ 67 w 131"/>
                <a:gd name="T17" fmla="*/ 37 h 44"/>
                <a:gd name="T18" fmla="*/ 71 w 131"/>
                <a:gd name="T19" fmla="*/ 36 h 44"/>
                <a:gd name="T20" fmla="*/ 73 w 131"/>
                <a:gd name="T21" fmla="*/ 34 h 44"/>
                <a:gd name="T22" fmla="*/ 75 w 131"/>
                <a:gd name="T23" fmla="*/ 33 h 44"/>
                <a:gd name="T24" fmla="*/ 78 w 131"/>
                <a:gd name="T25" fmla="*/ 30 h 44"/>
                <a:gd name="T26" fmla="*/ 80 w 131"/>
                <a:gd name="T27" fmla="*/ 29 h 44"/>
                <a:gd name="T28" fmla="*/ 81 w 131"/>
                <a:gd name="T29" fmla="*/ 27 h 44"/>
                <a:gd name="T30" fmla="*/ 84 w 131"/>
                <a:gd name="T31" fmla="*/ 26 h 44"/>
                <a:gd name="T32" fmla="*/ 85 w 131"/>
                <a:gd name="T33" fmla="*/ 23 h 44"/>
                <a:gd name="T34" fmla="*/ 0 w 131"/>
                <a:gd name="T35" fmla="*/ 2 h 44"/>
                <a:gd name="T36" fmla="*/ 5 w 131"/>
                <a:gd name="T37" fmla="*/ 0 h 44"/>
                <a:gd name="T38" fmla="*/ 131 w 131"/>
                <a:gd name="T39" fmla="*/ 32 h 44"/>
                <a:gd name="T40" fmla="*/ 126 w 131"/>
                <a:gd name="T41" fmla="*/ 34 h 44"/>
                <a:gd name="T42" fmla="*/ 89 w 131"/>
                <a:gd name="T43" fmla="*/ 25 h 44"/>
                <a:gd name="T44" fmla="*/ 89 w 131"/>
                <a:gd name="T45" fmla="*/ 25 h 44"/>
                <a:gd name="T46" fmla="*/ 89 w 131"/>
                <a:gd name="T47" fmla="*/ 26 h 44"/>
                <a:gd name="T48" fmla="*/ 88 w 131"/>
                <a:gd name="T49" fmla="*/ 26 h 44"/>
                <a:gd name="T50" fmla="*/ 88 w 131"/>
                <a:gd name="T51" fmla="*/ 27 h 44"/>
                <a:gd name="T52" fmla="*/ 87 w 131"/>
                <a:gd name="T53" fmla="*/ 28 h 44"/>
                <a:gd name="T54" fmla="*/ 86 w 131"/>
                <a:gd name="T55" fmla="*/ 29 h 44"/>
                <a:gd name="T56" fmla="*/ 85 w 131"/>
                <a:gd name="T57" fmla="*/ 30 h 44"/>
                <a:gd name="T58" fmla="*/ 82 w 131"/>
                <a:gd name="T59" fmla="*/ 32 h 44"/>
                <a:gd name="T60" fmla="*/ 80 w 131"/>
                <a:gd name="T61" fmla="*/ 33 h 44"/>
                <a:gd name="T62" fmla="*/ 78 w 131"/>
                <a:gd name="T63" fmla="*/ 34 h 44"/>
                <a:gd name="T64" fmla="*/ 75 w 131"/>
                <a:gd name="T65" fmla="*/ 36 h 44"/>
                <a:gd name="T66" fmla="*/ 72 w 131"/>
                <a:gd name="T67" fmla="*/ 37 h 44"/>
                <a:gd name="T68" fmla="*/ 70 w 131"/>
                <a:gd name="T69" fmla="*/ 40 h 44"/>
                <a:gd name="T70" fmla="*/ 65 w 131"/>
                <a:gd name="T71" fmla="*/ 41 h 44"/>
                <a:gd name="T72" fmla="*/ 61 w 131"/>
                <a:gd name="T73" fmla="*/ 42 h 44"/>
                <a:gd name="T74" fmla="*/ 57 w 131"/>
                <a:gd name="T75" fmla="*/ 44 h 44"/>
                <a:gd name="T76" fmla="*/ 54 w 131"/>
                <a:gd name="T7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 h="44">
                  <a:moveTo>
                    <a:pt x="54" y="43"/>
                  </a:moveTo>
                  <a:lnTo>
                    <a:pt x="56" y="42"/>
                  </a:lnTo>
                  <a:lnTo>
                    <a:pt x="56" y="42"/>
                  </a:lnTo>
                  <a:lnTo>
                    <a:pt x="57" y="42"/>
                  </a:lnTo>
                  <a:lnTo>
                    <a:pt x="59" y="41"/>
                  </a:lnTo>
                  <a:lnTo>
                    <a:pt x="60" y="41"/>
                  </a:lnTo>
                  <a:lnTo>
                    <a:pt x="63" y="40"/>
                  </a:lnTo>
                  <a:lnTo>
                    <a:pt x="65" y="39"/>
                  </a:lnTo>
                  <a:lnTo>
                    <a:pt x="67" y="37"/>
                  </a:lnTo>
                  <a:lnTo>
                    <a:pt x="71" y="36"/>
                  </a:lnTo>
                  <a:lnTo>
                    <a:pt x="73" y="34"/>
                  </a:lnTo>
                  <a:lnTo>
                    <a:pt x="75" y="33"/>
                  </a:lnTo>
                  <a:lnTo>
                    <a:pt x="78" y="30"/>
                  </a:lnTo>
                  <a:lnTo>
                    <a:pt x="80" y="29"/>
                  </a:lnTo>
                  <a:lnTo>
                    <a:pt x="81" y="27"/>
                  </a:lnTo>
                  <a:lnTo>
                    <a:pt x="84" y="26"/>
                  </a:lnTo>
                  <a:lnTo>
                    <a:pt x="85" y="23"/>
                  </a:lnTo>
                  <a:lnTo>
                    <a:pt x="0" y="2"/>
                  </a:lnTo>
                  <a:lnTo>
                    <a:pt x="5" y="0"/>
                  </a:lnTo>
                  <a:lnTo>
                    <a:pt x="131" y="32"/>
                  </a:lnTo>
                  <a:lnTo>
                    <a:pt x="126" y="34"/>
                  </a:lnTo>
                  <a:lnTo>
                    <a:pt x="89" y="25"/>
                  </a:lnTo>
                  <a:lnTo>
                    <a:pt x="89" y="25"/>
                  </a:lnTo>
                  <a:lnTo>
                    <a:pt x="89" y="26"/>
                  </a:lnTo>
                  <a:lnTo>
                    <a:pt x="88" y="26"/>
                  </a:lnTo>
                  <a:lnTo>
                    <a:pt x="88" y="27"/>
                  </a:lnTo>
                  <a:lnTo>
                    <a:pt x="87" y="28"/>
                  </a:lnTo>
                  <a:lnTo>
                    <a:pt x="86" y="29"/>
                  </a:lnTo>
                  <a:lnTo>
                    <a:pt x="85" y="30"/>
                  </a:lnTo>
                  <a:lnTo>
                    <a:pt x="82" y="32"/>
                  </a:lnTo>
                  <a:lnTo>
                    <a:pt x="80" y="33"/>
                  </a:lnTo>
                  <a:lnTo>
                    <a:pt x="78" y="34"/>
                  </a:lnTo>
                  <a:lnTo>
                    <a:pt x="75" y="36"/>
                  </a:lnTo>
                  <a:lnTo>
                    <a:pt x="72" y="37"/>
                  </a:lnTo>
                  <a:lnTo>
                    <a:pt x="70" y="40"/>
                  </a:lnTo>
                  <a:lnTo>
                    <a:pt x="65" y="41"/>
                  </a:lnTo>
                  <a:lnTo>
                    <a:pt x="61" y="42"/>
                  </a:lnTo>
                  <a:lnTo>
                    <a:pt x="57" y="44"/>
                  </a:lnTo>
                  <a:lnTo>
                    <a:pt x="54"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4" name="Freeform 320"/>
            <p:cNvSpPr>
              <a:spLocks/>
            </p:cNvSpPr>
            <p:nvPr>
              <p:custDataLst>
                <p:tags r:id="rId212"/>
              </p:custDataLst>
            </p:nvPr>
          </p:nvSpPr>
          <p:spPr bwMode="auto">
            <a:xfrm>
              <a:off x="1717" y="1262"/>
              <a:ext cx="135" cy="39"/>
            </a:xfrm>
            <a:custGeom>
              <a:avLst/>
              <a:gdLst>
                <a:gd name="T0" fmla="*/ 0 w 135"/>
                <a:gd name="T1" fmla="*/ 0 h 39"/>
                <a:gd name="T2" fmla="*/ 131 w 135"/>
                <a:gd name="T3" fmla="*/ 39 h 39"/>
                <a:gd name="T4" fmla="*/ 135 w 135"/>
                <a:gd name="T5" fmla="*/ 39 h 39"/>
                <a:gd name="T6" fmla="*/ 4 w 135"/>
                <a:gd name="T7" fmla="*/ 0 h 39"/>
                <a:gd name="T8" fmla="*/ 0 w 135"/>
                <a:gd name="T9" fmla="*/ 0 h 39"/>
              </a:gdLst>
              <a:ahLst/>
              <a:cxnLst>
                <a:cxn ang="0">
                  <a:pos x="T0" y="T1"/>
                </a:cxn>
                <a:cxn ang="0">
                  <a:pos x="T2" y="T3"/>
                </a:cxn>
                <a:cxn ang="0">
                  <a:pos x="T4" y="T5"/>
                </a:cxn>
                <a:cxn ang="0">
                  <a:pos x="T6" y="T7"/>
                </a:cxn>
                <a:cxn ang="0">
                  <a:pos x="T8" y="T9"/>
                </a:cxn>
              </a:cxnLst>
              <a:rect l="0" t="0" r="r" b="b"/>
              <a:pathLst>
                <a:path w="135" h="39">
                  <a:moveTo>
                    <a:pt x="0" y="0"/>
                  </a:moveTo>
                  <a:lnTo>
                    <a:pt x="131" y="39"/>
                  </a:lnTo>
                  <a:lnTo>
                    <a:pt x="135" y="39"/>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5" name="Freeform 321"/>
            <p:cNvSpPr>
              <a:spLocks/>
            </p:cNvSpPr>
            <p:nvPr>
              <p:custDataLst>
                <p:tags r:id="rId213"/>
              </p:custDataLst>
            </p:nvPr>
          </p:nvSpPr>
          <p:spPr bwMode="auto">
            <a:xfrm>
              <a:off x="1740" y="1256"/>
              <a:ext cx="132" cy="36"/>
            </a:xfrm>
            <a:custGeom>
              <a:avLst/>
              <a:gdLst>
                <a:gd name="T0" fmla="*/ 0 w 132"/>
                <a:gd name="T1" fmla="*/ 0 h 36"/>
                <a:gd name="T2" fmla="*/ 129 w 132"/>
                <a:gd name="T3" fmla="*/ 36 h 36"/>
                <a:gd name="T4" fmla="*/ 132 w 132"/>
                <a:gd name="T5" fmla="*/ 35 h 36"/>
                <a:gd name="T6" fmla="*/ 3 w 132"/>
                <a:gd name="T7" fmla="*/ 0 h 36"/>
                <a:gd name="T8" fmla="*/ 0 w 132"/>
                <a:gd name="T9" fmla="*/ 0 h 36"/>
              </a:gdLst>
              <a:ahLst/>
              <a:cxnLst>
                <a:cxn ang="0">
                  <a:pos x="T0" y="T1"/>
                </a:cxn>
                <a:cxn ang="0">
                  <a:pos x="T2" y="T3"/>
                </a:cxn>
                <a:cxn ang="0">
                  <a:pos x="T4" y="T5"/>
                </a:cxn>
                <a:cxn ang="0">
                  <a:pos x="T6" y="T7"/>
                </a:cxn>
                <a:cxn ang="0">
                  <a:pos x="T8" y="T9"/>
                </a:cxn>
              </a:cxnLst>
              <a:rect l="0" t="0" r="r" b="b"/>
              <a:pathLst>
                <a:path w="132" h="36">
                  <a:moveTo>
                    <a:pt x="0" y="0"/>
                  </a:moveTo>
                  <a:lnTo>
                    <a:pt x="129" y="36"/>
                  </a:lnTo>
                  <a:lnTo>
                    <a:pt x="132" y="35"/>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6" name="Freeform 322"/>
            <p:cNvSpPr>
              <a:spLocks/>
            </p:cNvSpPr>
            <p:nvPr>
              <p:custDataLst>
                <p:tags r:id="rId214"/>
              </p:custDataLst>
            </p:nvPr>
          </p:nvSpPr>
          <p:spPr bwMode="auto">
            <a:xfrm>
              <a:off x="1729" y="1258"/>
              <a:ext cx="133" cy="39"/>
            </a:xfrm>
            <a:custGeom>
              <a:avLst/>
              <a:gdLst>
                <a:gd name="T0" fmla="*/ 0 w 133"/>
                <a:gd name="T1" fmla="*/ 0 h 39"/>
                <a:gd name="T2" fmla="*/ 131 w 133"/>
                <a:gd name="T3" fmla="*/ 39 h 39"/>
                <a:gd name="T4" fmla="*/ 133 w 133"/>
                <a:gd name="T5" fmla="*/ 39 h 39"/>
                <a:gd name="T6" fmla="*/ 4 w 133"/>
                <a:gd name="T7" fmla="*/ 0 h 39"/>
                <a:gd name="T8" fmla="*/ 0 w 133"/>
                <a:gd name="T9" fmla="*/ 0 h 39"/>
              </a:gdLst>
              <a:ahLst/>
              <a:cxnLst>
                <a:cxn ang="0">
                  <a:pos x="T0" y="T1"/>
                </a:cxn>
                <a:cxn ang="0">
                  <a:pos x="T2" y="T3"/>
                </a:cxn>
                <a:cxn ang="0">
                  <a:pos x="T4" y="T5"/>
                </a:cxn>
                <a:cxn ang="0">
                  <a:pos x="T6" y="T7"/>
                </a:cxn>
                <a:cxn ang="0">
                  <a:pos x="T8" y="T9"/>
                </a:cxn>
              </a:cxnLst>
              <a:rect l="0" t="0" r="r" b="b"/>
              <a:pathLst>
                <a:path w="133" h="39">
                  <a:moveTo>
                    <a:pt x="0" y="0"/>
                  </a:moveTo>
                  <a:lnTo>
                    <a:pt x="131" y="39"/>
                  </a:lnTo>
                  <a:lnTo>
                    <a:pt x="133" y="39"/>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67" name="Line 323"/>
            <p:cNvSpPr>
              <a:spLocks noChangeShapeType="1"/>
            </p:cNvSpPr>
            <p:nvPr>
              <p:custDataLst>
                <p:tags r:id="rId215"/>
              </p:custDataLst>
            </p:nvPr>
          </p:nvSpPr>
          <p:spPr bwMode="auto">
            <a:xfrm>
              <a:off x="2066" y="1569"/>
              <a:ext cx="27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479" name="Freeform 335"/>
            <p:cNvSpPr>
              <a:spLocks/>
            </p:cNvSpPr>
            <p:nvPr>
              <p:custDataLst>
                <p:tags r:id="rId216"/>
              </p:custDataLst>
            </p:nvPr>
          </p:nvSpPr>
          <p:spPr bwMode="auto">
            <a:xfrm>
              <a:off x="3046" y="1176"/>
              <a:ext cx="746" cy="719"/>
            </a:xfrm>
            <a:custGeom>
              <a:avLst/>
              <a:gdLst>
                <a:gd name="T0" fmla="*/ 1142 w 1198"/>
                <a:gd name="T1" fmla="*/ 3 h 719"/>
                <a:gd name="T2" fmla="*/ 1116 w 1198"/>
                <a:gd name="T3" fmla="*/ 0 h 719"/>
                <a:gd name="T4" fmla="*/ 1082 w 1198"/>
                <a:gd name="T5" fmla="*/ 7 h 719"/>
                <a:gd name="T6" fmla="*/ 1036 w 1198"/>
                <a:gd name="T7" fmla="*/ 24 h 719"/>
                <a:gd name="T8" fmla="*/ 956 w 1198"/>
                <a:gd name="T9" fmla="*/ 56 h 719"/>
                <a:gd name="T10" fmla="*/ 904 w 1198"/>
                <a:gd name="T11" fmla="*/ 73 h 719"/>
                <a:gd name="T12" fmla="*/ 866 w 1198"/>
                <a:gd name="T13" fmla="*/ 77 h 719"/>
                <a:gd name="T14" fmla="*/ 798 w 1198"/>
                <a:gd name="T15" fmla="*/ 75 h 719"/>
                <a:gd name="T16" fmla="*/ 719 w 1198"/>
                <a:gd name="T17" fmla="*/ 65 h 719"/>
                <a:gd name="T18" fmla="*/ 632 w 1198"/>
                <a:gd name="T19" fmla="*/ 56 h 719"/>
                <a:gd name="T20" fmla="*/ 574 w 1198"/>
                <a:gd name="T21" fmla="*/ 58 h 719"/>
                <a:gd name="T22" fmla="*/ 524 w 1198"/>
                <a:gd name="T23" fmla="*/ 65 h 719"/>
                <a:gd name="T24" fmla="*/ 464 w 1198"/>
                <a:gd name="T25" fmla="*/ 76 h 719"/>
                <a:gd name="T26" fmla="*/ 398 w 1198"/>
                <a:gd name="T27" fmla="*/ 89 h 719"/>
                <a:gd name="T28" fmla="*/ 274 w 1198"/>
                <a:gd name="T29" fmla="*/ 117 h 719"/>
                <a:gd name="T30" fmla="*/ 190 w 1198"/>
                <a:gd name="T31" fmla="*/ 144 h 719"/>
                <a:gd name="T32" fmla="*/ 131 w 1198"/>
                <a:gd name="T33" fmla="*/ 169 h 719"/>
                <a:gd name="T34" fmla="*/ 82 w 1198"/>
                <a:gd name="T35" fmla="*/ 198 h 719"/>
                <a:gd name="T36" fmla="*/ 47 w 1198"/>
                <a:gd name="T37" fmla="*/ 232 h 719"/>
                <a:gd name="T38" fmla="*/ 23 w 1198"/>
                <a:gd name="T39" fmla="*/ 273 h 719"/>
                <a:gd name="T40" fmla="*/ 8 w 1198"/>
                <a:gd name="T41" fmla="*/ 323 h 719"/>
                <a:gd name="T42" fmla="*/ 1 w 1198"/>
                <a:gd name="T43" fmla="*/ 378 h 719"/>
                <a:gd name="T44" fmla="*/ 0 w 1198"/>
                <a:gd name="T45" fmla="*/ 434 h 719"/>
                <a:gd name="T46" fmla="*/ 6 w 1198"/>
                <a:gd name="T47" fmla="*/ 489 h 719"/>
                <a:gd name="T48" fmla="*/ 17 w 1198"/>
                <a:gd name="T49" fmla="*/ 539 h 719"/>
                <a:gd name="T50" fmla="*/ 33 w 1198"/>
                <a:gd name="T51" fmla="*/ 582 h 719"/>
                <a:gd name="T52" fmla="*/ 51 w 1198"/>
                <a:gd name="T53" fmla="*/ 615 h 719"/>
                <a:gd name="T54" fmla="*/ 77 w 1198"/>
                <a:gd name="T55" fmla="*/ 638 h 719"/>
                <a:gd name="T56" fmla="*/ 110 w 1198"/>
                <a:gd name="T57" fmla="*/ 656 h 719"/>
                <a:gd name="T58" fmla="*/ 159 w 1198"/>
                <a:gd name="T59" fmla="*/ 670 h 719"/>
                <a:gd name="T60" fmla="*/ 248 w 1198"/>
                <a:gd name="T61" fmla="*/ 683 h 719"/>
                <a:gd name="T62" fmla="*/ 342 w 1198"/>
                <a:gd name="T63" fmla="*/ 692 h 719"/>
                <a:gd name="T64" fmla="*/ 401 w 1198"/>
                <a:gd name="T65" fmla="*/ 700 h 719"/>
                <a:gd name="T66" fmla="*/ 492 w 1198"/>
                <a:gd name="T67" fmla="*/ 710 h 719"/>
                <a:gd name="T68" fmla="*/ 631 w 1198"/>
                <a:gd name="T69" fmla="*/ 717 h 719"/>
                <a:gd name="T70" fmla="*/ 708 w 1198"/>
                <a:gd name="T71" fmla="*/ 719 h 719"/>
                <a:gd name="T72" fmla="*/ 753 w 1198"/>
                <a:gd name="T73" fmla="*/ 719 h 719"/>
                <a:gd name="T74" fmla="*/ 791 w 1198"/>
                <a:gd name="T75" fmla="*/ 719 h 719"/>
                <a:gd name="T76" fmla="*/ 824 w 1198"/>
                <a:gd name="T77" fmla="*/ 718 h 719"/>
                <a:gd name="T78" fmla="*/ 876 w 1198"/>
                <a:gd name="T79" fmla="*/ 712 h 719"/>
                <a:gd name="T80" fmla="*/ 931 w 1198"/>
                <a:gd name="T81" fmla="*/ 700 h 719"/>
                <a:gd name="T82" fmla="*/ 977 w 1198"/>
                <a:gd name="T83" fmla="*/ 687 h 719"/>
                <a:gd name="T84" fmla="*/ 1029 w 1198"/>
                <a:gd name="T85" fmla="*/ 672 h 719"/>
                <a:gd name="T86" fmla="*/ 1096 w 1198"/>
                <a:gd name="T87" fmla="*/ 652 h 719"/>
                <a:gd name="T88" fmla="*/ 1142 w 1198"/>
                <a:gd name="T89" fmla="*/ 627 h 719"/>
                <a:gd name="T90" fmla="*/ 1168 w 1198"/>
                <a:gd name="T91" fmla="*/ 601 h 719"/>
                <a:gd name="T92" fmla="*/ 1188 w 1198"/>
                <a:gd name="T93" fmla="*/ 554 h 719"/>
                <a:gd name="T94" fmla="*/ 1196 w 1198"/>
                <a:gd name="T95" fmla="*/ 498 h 719"/>
                <a:gd name="T96" fmla="*/ 1197 w 1198"/>
                <a:gd name="T97" fmla="*/ 433 h 719"/>
                <a:gd name="T98" fmla="*/ 1196 w 1198"/>
                <a:gd name="T99" fmla="*/ 361 h 719"/>
                <a:gd name="T100" fmla="*/ 1196 w 1198"/>
                <a:gd name="T101" fmla="*/ 321 h 719"/>
                <a:gd name="T102" fmla="*/ 1197 w 1198"/>
                <a:gd name="T103" fmla="*/ 271 h 719"/>
                <a:gd name="T104" fmla="*/ 1197 w 1198"/>
                <a:gd name="T105" fmla="*/ 166 h 719"/>
                <a:gd name="T106" fmla="*/ 1194 w 1198"/>
                <a:gd name="T107" fmla="*/ 103 h 719"/>
                <a:gd name="T108" fmla="*/ 1186 w 1198"/>
                <a:gd name="T109" fmla="*/ 61 h 719"/>
                <a:gd name="T110" fmla="*/ 1173 w 1198"/>
                <a:gd name="T111" fmla="*/ 28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00FF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480" name="Line 336"/>
            <p:cNvSpPr>
              <a:spLocks noChangeShapeType="1"/>
            </p:cNvSpPr>
            <p:nvPr>
              <p:custDataLst>
                <p:tags r:id="rId217"/>
              </p:custDataLst>
            </p:nvPr>
          </p:nvSpPr>
          <p:spPr bwMode="auto">
            <a:xfrm flipV="1">
              <a:off x="2735" y="1558"/>
              <a:ext cx="309" cy="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4493" name="Rectangle 349"/>
          <p:cNvSpPr>
            <a:spLocks noChangeArrowheads="1"/>
          </p:cNvSpPr>
          <p:nvPr>
            <p:custDataLst>
              <p:tags r:id="rId5"/>
            </p:custDataLst>
          </p:nvPr>
        </p:nvSpPr>
        <p:spPr bwMode="auto">
          <a:xfrm>
            <a:off x="4908550" y="2462213"/>
            <a:ext cx="493713" cy="88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494" name="Line 350"/>
          <p:cNvSpPr>
            <a:spLocks noChangeShapeType="1"/>
          </p:cNvSpPr>
          <p:nvPr>
            <p:custDataLst>
              <p:tags r:id="rId6"/>
            </p:custDataLst>
          </p:nvPr>
        </p:nvSpPr>
        <p:spPr bwMode="auto">
          <a:xfrm flipH="1">
            <a:off x="4711700" y="2378075"/>
            <a:ext cx="5064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4495" name="Rectangle 351"/>
          <p:cNvSpPr>
            <a:spLocks noChangeArrowheads="1"/>
          </p:cNvSpPr>
          <p:nvPr>
            <p:custDataLst>
              <p:tags r:id="rId7"/>
            </p:custDataLst>
          </p:nvPr>
        </p:nvSpPr>
        <p:spPr bwMode="auto">
          <a:xfrm>
            <a:off x="3554413" y="2754313"/>
            <a:ext cx="493712" cy="88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496" name="Line 352"/>
          <p:cNvSpPr>
            <a:spLocks noChangeShapeType="1"/>
          </p:cNvSpPr>
          <p:nvPr>
            <p:custDataLst>
              <p:tags r:id="rId8"/>
            </p:custDataLst>
          </p:nvPr>
        </p:nvSpPr>
        <p:spPr bwMode="auto">
          <a:xfrm flipH="1">
            <a:off x="3709988" y="2911475"/>
            <a:ext cx="506412"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4500" name="Oval 356"/>
          <p:cNvSpPr>
            <a:spLocks noChangeArrowheads="1"/>
          </p:cNvSpPr>
          <p:nvPr>
            <p:custDataLst>
              <p:tags r:id="rId9"/>
            </p:custDataLst>
          </p:nvPr>
        </p:nvSpPr>
        <p:spPr bwMode="auto">
          <a:xfrm>
            <a:off x="4287838" y="1974850"/>
            <a:ext cx="815975" cy="1968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501" name="Oval 357"/>
          <p:cNvSpPr>
            <a:spLocks noChangeArrowheads="1"/>
          </p:cNvSpPr>
          <p:nvPr>
            <p:custDataLst>
              <p:tags r:id="rId10"/>
            </p:custDataLst>
          </p:nvPr>
        </p:nvSpPr>
        <p:spPr bwMode="auto">
          <a:xfrm>
            <a:off x="4338638" y="2160588"/>
            <a:ext cx="350837" cy="1539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498" name="Oval 354"/>
          <p:cNvSpPr>
            <a:spLocks noChangeArrowheads="1"/>
          </p:cNvSpPr>
          <p:nvPr>
            <p:custDataLst>
              <p:tags r:id="rId11"/>
            </p:custDataLst>
          </p:nvPr>
        </p:nvSpPr>
        <p:spPr bwMode="auto">
          <a:xfrm>
            <a:off x="5670550" y="942975"/>
            <a:ext cx="2897188" cy="14049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4497" name="Text Box 353"/>
          <p:cNvSpPr txBox="1">
            <a:spLocks noChangeArrowheads="1"/>
          </p:cNvSpPr>
          <p:nvPr>
            <p:custDataLst>
              <p:tags r:id="rId12"/>
            </p:custDataLst>
          </p:nvPr>
        </p:nvSpPr>
        <p:spPr bwMode="auto">
          <a:xfrm>
            <a:off x="5745163" y="1036638"/>
            <a:ext cx="2671762"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latin typeface="Comic Sans MS" pitchFamily="66" charset="0"/>
              </a:rPr>
              <a:t>Should arriving packet be allowed in? Departing packet let out?</a:t>
            </a:r>
          </a:p>
        </p:txBody>
      </p:sp>
    </p:spTree>
    <p:extLst>
      <p:ext uri="{BB962C8B-B14F-4D97-AF65-F5344CB8AC3E}">
        <p14:creationId xmlns:p14="http://schemas.microsoft.com/office/powerpoint/2010/main" xmlns="" val="25094873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r>
              <a:rPr lang="en-US"/>
              <a:t>8-</a:t>
            </a:r>
            <a:fld id="{3F920ACF-200F-4BB1-ADCD-80BAF1FFEAC2}" type="slidenum">
              <a:rPr lang="en-US"/>
              <a:pPr/>
              <a:t>125</a:t>
            </a:fld>
            <a:endParaRPr lang="en-US"/>
          </a:p>
        </p:txBody>
      </p:sp>
      <p:sp>
        <p:nvSpPr>
          <p:cNvPr id="443394" name="Text Box 2"/>
          <p:cNvSpPr txBox="1">
            <a:spLocks noGrp="1" noChangeArrowheads="1"/>
          </p:cNvSpPr>
          <p:nvPr>
            <p:ph type="body" idx="1"/>
            <p:custDataLst>
              <p:tags r:id="rId1"/>
            </p:custDataLst>
          </p:nvPr>
        </p:nvSpPr>
        <p:spPr>
          <a:xfrm>
            <a:off x="-152400" y="1219200"/>
            <a:ext cx="4267200" cy="46847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Lst>
        </p:spPr>
        <p:txBody>
          <a:bodyPr/>
          <a:lstStyle/>
          <a:p>
            <a:pPr>
              <a:spcBef>
                <a:spcPct val="0"/>
              </a:spcBef>
              <a:spcAft>
                <a:spcPct val="50000"/>
              </a:spcAft>
              <a:buClrTx/>
              <a:buSzTx/>
              <a:buFontTx/>
              <a:buNone/>
            </a:pPr>
            <a:r>
              <a:rPr lang="en-US" sz="1800" dirty="0">
                <a:solidFill>
                  <a:srgbClr val="800000"/>
                </a:solidFill>
                <a:latin typeface="Times" pitchFamily="18" charset="0"/>
              </a:rPr>
              <a:t>	</a:t>
            </a:r>
          </a:p>
        </p:txBody>
      </p:sp>
      <p:graphicFrame>
        <p:nvGraphicFramePr>
          <p:cNvPr id="443420" name="Group 28"/>
          <p:cNvGraphicFramePr>
            <a:graphicFrameLocks noGrp="1"/>
          </p:cNvGraphicFramePr>
          <p:nvPr>
            <p:custDataLst>
              <p:tags r:id="rId2"/>
            </p:custDataLst>
            <p:extLst>
              <p:ext uri="{D42A27DB-BD31-4B8C-83A1-F6EECF244321}">
                <p14:modId xmlns:p14="http://schemas.microsoft.com/office/powerpoint/2010/main" xmlns="" val="2405620558"/>
              </p:ext>
            </p:extLst>
          </p:nvPr>
        </p:nvGraphicFramePr>
        <p:xfrm>
          <a:off x="381000" y="1295400"/>
          <a:ext cx="8458200" cy="4825367"/>
        </p:xfrm>
        <a:graphic>
          <a:graphicData uri="http://schemas.openxmlformats.org/drawingml/2006/table">
            <a:tbl>
              <a:tblPr/>
              <a:tblGrid>
                <a:gridCol w="4230810"/>
                <a:gridCol w="4227390"/>
              </a:tblGrid>
              <a:tr h="521152">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2000" b="0" i="0" u="sng" strike="noStrike" cap="none" normalizeH="0" baseline="0" dirty="0" smtClean="0">
                          <a:ln>
                            <a:noFill/>
                          </a:ln>
                          <a:solidFill>
                            <a:srgbClr val="0000CC"/>
                          </a:solidFill>
                          <a:effectLst/>
                          <a:latin typeface="+mj-lt"/>
                        </a:rPr>
                        <a:t>Policy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1800" b="0" i="0" u="sng" strike="noStrike" cap="none" normalizeH="0" baseline="0" smtClean="0">
                          <a:ln>
                            <a:noFill/>
                          </a:ln>
                          <a:solidFill>
                            <a:srgbClr val="FF3300"/>
                          </a:solidFill>
                          <a:effectLst/>
                          <a:latin typeface="+mj-lt"/>
                        </a:rPr>
                        <a:t>Firewall Setting</a:t>
                      </a:r>
                      <a:endParaRPr kumimoji="0" lang="en-US" sz="2800" b="0" i="0" u="none" strike="noStrike" cap="none" normalizeH="0" baseline="0" smtClean="0">
                        <a:ln>
                          <a:noFill/>
                        </a:ln>
                        <a:solidFill>
                          <a:srgbClr val="FF3300"/>
                        </a:solidFill>
                        <a:effectLst/>
                        <a:latin typeface="+mj-lt"/>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4722">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2000" b="0" i="0" u="none" strike="noStrike" cap="none" normalizeH="0" baseline="0" dirty="0" smtClean="0">
                          <a:ln>
                            <a:noFill/>
                          </a:ln>
                          <a:solidFill>
                            <a:srgbClr val="0000CC"/>
                          </a:solidFill>
                          <a:effectLst/>
                          <a:latin typeface="+mj-lt"/>
                        </a:rPr>
                        <a:t>No outside Web access.</a:t>
                      </a:r>
                      <a:endParaRPr kumimoji="0" lang="en-US" sz="2800" b="0" i="0" u="none" strike="noStrike" cap="none" normalizeH="0" baseline="0" dirty="0" smtClean="0">
                        <a:ln>
                          <a:noFill/>
                        </a:ln>
                        <a:solidFill>
                          <a:srgbClr val="0000CC"/>
                        </a:solidFill>
                        <a:effectLst/>
                        <a:latin typeface="+mj-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1800" b="0" i="0" u="none" strike="noStrike" cap="none" normalizeH="0" baseline="0" dirty="0" smtClean="0">
                          <a:ln>
                            <a:noFill/>
                          </a:ln>
                          <a:solidFill>
                            <a:srgbClr val="FF3300"/>
                          </a:solidFill>
                          <a:effectLst/>
                          <a:latin typeface="+mj-lt"/>
                        </a:rPr>
                        <a:t>Drop all outgoing packets to any IP address, port 80</a:t>
                      </a:r>
                      <a:endParaRPr kumimoji="0" lang="en-US" sz="2800" b="0" i="0" u="none" strike="noStrike" cap="none" normalizeH="0" baseline="0" dirty="0" smtClean="0">
                        <a:ln>
                          <a:noFill/>
                        </a:ln>
                        <a:solidFill>
                          <a:srgbClr val="FF3300"/>
                        </a:solidFill>
                        <a:effectLst/>
                        <a:latin typeface="+mj-lt"/>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48259">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2000" b="0" i="0" u="none" strike="noStrike" cap="none" normalizeH="0" baseline="0" smtClean="0">
                          <a:ln>
                            <a:noFill/>
                          </a:ln>
                          <a:solidFill>
                            <a:srgbClr val="0000CC"/>
                          </a:solidFill>
                          <a:effectLst/>
                          <a:latin typeface="+mj-lt"/>
                        </a:rPr>
                        <a:t>No incoming TCP connections, except those for institution’s public Web server only.</a:t>
                      </a:r>
                      <a:endParaRPr kumimoji="0" lang="en-US" sz="2800" b="0" i="0" u="none" strike="noStrike" cap="none" normalizeH="0" baseline="0" smtClean="0">
                        <a:ln>
                          <a:noFill/>
                        </a:ln>
                        <a:solidFill>
                          <a:srgbClr val="0000CC"/>
                        </a:solidFill>
                        <a:effectLst/>
                        <a:latin typeface="+mj-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sz="1800" b="0" i="0" u="none" strike="noStrike" cap="none" normalizeH="0" baseline="0" dirty="0" smtClean="0">
                          <a:ln>
                            <a:noFill/>
                          </a:ln>
                          <a:solidFill>
                            <a:srgbClr val="FF3300"/>
                          </a:solidFill>
                          <a:effectLst/>
                          <a:latin typeface="+mj-lt"/>
                        </a:rPr>
                        <a:t>Drop all incoming TCP SYN packets to any IP except 130.207.244.203, port 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47078">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2000" b="0" i="0" u="none" strike="noStrike" cap="none" normalizeH="0" baseline="0" smtClean="0">
                          <a:ln>
                            <a:noFill/>
                          </a:ln>
                          <a:solidFill>
                            <a:srgbClr val="0000CC"/>
                          </a:solidFill>
                          <a:effectLst/>
                          <a:latin typeface="+mj-lt"/>
                        </a:rPr>
                        <a:t>Prevent Web-radios from eating up the available bandwidth.</a:t>
                      </a:r>
                      <a:endParaRPr kumimoji="0" lang="en-US" sz="2800" b="0" i="0" u="none" strike="noStrike" cap="none" normalizeH="0" baseline="0" smtClean="0">
                        <a:ln>
                          <a:noFill/>
                        </a:ln>
                        <a:solidFill>
                          <a:srgbClr val="0000CC"/>
                        </a:solidFill>
                        <a:effectLst/>
                        <a:latin typeface="+mj-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1800" b="0" i="0" u="none" strike="noStrike" cap="none" normalizeH="0" baseline="0" dirty="0" smtClean="0">
                          <a:ln>
                            <a:noFill/>
                          </a:ln>
                          <a:solidFill>
                            <a:srgbClr val="FF3300"/>
                          </a:solidFill>
                          <a:effectLst/>
                          <a:latin typeface="+mj-lt"/>
                        </a:rPr>
                        <a:t>Drop all incoming UDP packets - except DNS and router broadcasts.</a:t>
                      </a:r>
                      <a:endParaRPr kumimoji="0" lang="en-US" sz="2800" b="0" i="0" u="none" strike="noStrike" cap="none" normalizeH="0" baseline="0" dirty="0" smtClean="0">
                        <a:ln>
                          <a:noFill/>
                        </a:ln>
                        <a:solidFill>
                          <a:srgbClr val="FF3300"/>
                        </a:solidFill>
                        <a:effectLst/>
                        <a:latin typeface="+mj-lt"/>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47078">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2000" b="0" i="0" u="none" strike="noStrike" cap="none" normalizeH="0" baseline="0" smtClean="0">
                          <a:ln>
                            <a:noFill/>
                          </a:ln>
                          <a:solidFill>
                            <a:srgbClr val="0000CC"/>
                          </a:solidFill>
                          <a:effectLst/>
                          <a:latin typeface="+mj-lt"/>
                        </a:rPr>
                        <a:t>Prevent your network from being used for a smurf DoS attack.</a:t>
                      </a:r>
                      <a:endParaRPr kumimoji="0" lang="en-US" sz="2800" b="0" i="0" u="none" strike="noStrike" cap="none" normalizeH="0" baseline="0" smtClean="0">
                        <a:ln>
                          <a:noFill/>
                        </a:ln>
                        <a:solidFill>
                          <a:srgbClr val="0000CC"/>
                        </a:solidFill>
                        <a:effectLst/>
                        <a:latin typeface="+mj-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1800" b="0" i="0" u="none" strike="noStrike" cap="none" normalizeH="0" baseline="0" dirty="0" smtClean="0">
                          <a:ln>
                            <a:noFill/>
                          </a:ln>
                          <a:solidFill>
                            <a:srgbClr val="FF3300"/>
                          </a:solidFill>
                          <a:effectLst/>
                          <a:latin typeface="+mj-lt"/>
                        </a:rPr>
                        <a:t>Drop all ICMP packets going to a “broadcast” address (</a:t>
                      </a:r>
                      <a:r>
                        <a:rPr kumimoji="0" lang="en-US" sz="1800" b="0" i="0" u="none" strike="noStrike" cap="none" normalizeH="0" baseline="0" dirty="0" err="1" smtClean="0">
                          <a:ln>
                            <a:noFill/>
                          </a:ln>
                          <a:solidFill>
                            <a:srgbClr val="FF3300"/>
                          </a:solidFill>
                          <a:effectLst/>
                          <a:latin typeface="+mj-lt"/>
                        </a:rPr>
                        <a:t>eg</a:t>
                      </a:r>
                      <a:r>
                        <a:rPr kumimoji="0" lang="en-US" sz="1800" b="0" i="0" u="none" strike="noStrike" cap="none" normalizeH="0" baseline="0" dirty="0" smtClean="0">
                          <a:ln>
                            <a:noFill/>
                          </a:ln>
                          <a:solidFill>
                            <a:srgbClr val="FF3300"/>
                          </a:solidFill>
                          <a:effectLst/>
                          <a:latin typeface="+mj-lt"/>
                        </a:rPr>
                        <a:t> 130.207.255.255).</a:t>
                      </a:r>
                      <a:endParaRPr kumimoji="0" lang="en-US" sz="2800" b="0" i="0" u="none" strike="noStrike" cap="none" normalizeH="0" baseline="0" dirty="0" smtClean="0">
                        <a:ln>
                          <a:noFill/>
                        </a:ln>
                        <a:solidFill>
                          <a:srgbClr val="FF3300"/>
                        </a:solidFill>
                        <a:effectLst/>
                        <a:latin typeface="+mj-lt"/>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47078">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2000" b="0" i="0" u="none" strike="noStrike" cap="none" normalizeH="0" baseline="0" dirty="0" smtClean="0">
                          <a:ln>
                            <a:noFill/>
                          </a:ln>
                          <a:solidFill>
                            <a:srgbClr val="0000CC"/>
                          </a:solidFill>
                          <a:effectLst/>
                          <a:latin typeface="+mj-lt"/>
                        </a:rPr>
                        <a:t>Prevent your network from being </a:t>
                      </a:r>
                      <a:r>
                        <a:rPr kumimoji="0" lang="en-US" sz="2000" b="0" i="0" u="none" strike="noStrike" cap="none" normalizeH="0" baseline="0" dirty="0" err="1" smtClean="0">
                          <a:ln>
                            <a:noFill/>
                          </a:ln>
                          <a:solidFill>
                            <a:srgbClr val="0000CC"/>
                          </a:solidFill>
                          <a:effectLst/>
                          <a:latin typeface="+mj-lt"/>
                        </a:rPr>
                        <a:t>tracerouted</a:t>
                      </a:r>
                      <a:endParaRPr kumimoji="0" lang="en-US" sz="2000" b="0" i="0" u="none" strike="noStrike" cap="none" normalizeH="0" baseline="0" dirty="0" smtClean="0">
                        <a:ln>
                          <a:noFill/>
                        </a:ln>
                        <a:solidFill>
                          <a:srgbClr val="0000CC"/>
                        </a:solidFill>
                        <a:effectLst/>
                        <a:latin typeface="+mj-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50000"/>
                        </a:spcAft>
                        <a:buClrTx/>
                        <a:buSzTx/>
                        <a:buFontTx/>
                        <a:buNone/>
                        <a:tabLst/>
                      </a:pPr>
                      <a:r>
                        <a:rPr kumimoji="0" lang="en-US" sz="1800" b="0" i="0" u="none" strike="noStrike" cap="none" normalizeH="0" baseline="0" dirty="0" smtClean="0">
                          <a:ln>
                            <a:noFill/>
                          </a:ln>
                          <a:solidFill>
                            <a:srgbClr val="FF3300"/>
                          </a:solidFill>
                          <a:effectLst/>
                          <a:latin typeface="+mj-lt"/>
                        </a:rPr>
                        <a:t>Drop all outgoing ICMP TTL expired traffic</a:t>
                      </a:r>
                      <a:endParaRPr kumimoji="0" lang="en-US" sz="2800" b="0" i="0" u="none" strike="noStrike" cap="none" normalizeH="0" baseline="0" dirty="0" smtClean="0">
                        <a:ln>
                          <a:noFill/>
                        </a:ln>
                        <a:solidFill>
                          <a:srgbClr val="FF3300"/>
                        </a:solidFill>
                        <a:effectLst/>
                        <a:latin typeface="+mj-lt"/>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3418" name="Rectangle 26"/>
          <p:cNvSpPr>
            <a:spLocks noGrp="1" noChangeArrowheads="1"/>
          </p:cNvSpPr>
          <p:nvPr>
            <p:ph type="title"/>
            <p:custDataLst>
              <p:tags r:id="rId3"/>
            </p:custDataLst>
          </p:nvPr>
        </p:nvSpPr>
        <p:spPr>
          <a:xfrm>
            <a:off x="247650" y="228600"/>
            <a:ext cx="8372475" cy="1143000"/>
          </a:xfrm>
          <a:noFill/>
          <a:ln/>
        </p:spPr>
        <p:txBody>
          <a:bodyPr>
            <a:normAutofit/>
          </a:bodyPr>
          <a:lstStyle/>
          <a:p>
            <a:r>
              <a:rPr lang="en-US" sz="3600" dirty="0" smtClean="0"/>
              <a:t>Stateless Packet Filtering</a:t>
            </a:r>
            <a:endParaRPr lang="en-US" sz="3600" dirty="0"/>
          </a:p>
        </p:txBody>
      </p:sp>
    </p:spTree>
    <p:extLst>
      <p:ext uri="{BB962C8B-B14F-4D97-AF65-F5344CB8AC3E}">
        <p14:creationId xmlns:p14="http://schemas.microsoft.com/office/powerpoint/2010/main" xmlns="" val="13107873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Packet Filters</a:t>
            </a:r>
          </a:p>
        </p:txBody>
      </p:sp>
      <p:sp>
        <p:nvSpPr>
          <p:cNvPr id="28675" name="Rectangle 3"/>
          <p:cNvSpPr>
            <a:spLocks noGrp="1" noChangeArrowheads="1"/>
          </p:cNvSpPr>
          <p:nvPr>
            <p:ph type="body" idx="1"/>
          </p:nvPr>
        </p:nvSpPr>
        <p:spPr/>
        <p:txBody>
          <a:bodyPr/>
          <a:lstStyle/>
          <a:p>
            <a:r>
              <a:rPr lang="en-US" sz="2800" dirty="0"/>
              <a:t>Advantages</a:t>
            </a:r>
          </a:p>
          <a:p>
            <a:pPr lvl="1"/>
            <a:r>
              <a:rPr lang="en-US" sz="2400" dirty="0"/>
              <a:t>Transparent to application/user</a:t>
            </a:r>
          </a:p>
          <a:p>
            <a:pPr lvl="1"/>
            <a:r>
              <a:rPr lang="en-US" sz="2400" dirty="0"/>
              <a:t>Simple packet filters can be efficient</a:t>
            </a:r>
          </a:p>
          <a:p>
            <a:r>
              <a:rPr lang="en-US" sz="2800" dirty="0"/>
              <a:t>Disadvantages</a:t>
            </a:r>
          </a:p>
          <a:p>
            <a:pPr lvl="1"/>
            <a:r>
              <a:rPr lang="en-US" sz="2400" dirty="0"/>
              <a:t>Usually fail open</a:t>
            </a:r>
          </a:p>
          <a:p>
            <a:pPr lvl="1"/>
            <a:r>
              <a:rPr lang="en-US" sz="2400" dirty="0"/>
              <a:t>Very hard to configure the rules</a:t>
            </a:r>
          </a:p>
          <a:p>
            <a:pPr lvl="1"/>
            <a:r>
              <a:rPr lang="en-US" sz="2400" dirty="0"/>
              <a:t>Doesn’t have enough information to take actions</a:t>
            </a:r>
          </a:p>
          <a:p>
            <a:pPr lvl="2"/>
            <a:r>
              <a:rPr lang="en-US" sz="2000" dirty="0"/>
              <a:t>Does port 22 always mean SSH?</a:t>
            </a:r>
          </a:p>
          <a:p>
            <a:pPr lvl="2"/>
            <a:r>
              <a:rPr lang="en-US" sz="2000" dirty="0"/>
              <a:t>Who is the user accessing the SSH?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Alternatives</a:t>
            </a:r>
          </a:p>
        </p:txBody>
      </p:sp>
      <p:sp>
        <p:nvSpPr>
          <p:cNvPr id="64515" name="Rectangle 3"/>
          <p:cNvSpPr>
            <a:spLocks noGrp="1" noChangeArrowheads="1"/>
          </p:cNvSpPr>
          <p:nvPr>
            <p:ph type="body" idx="1"/>
          </p:nvPr>
        </p:nvSpPr>
        <p:spPr/>
        <p:txBody>
          <a:bodyPr/>
          <a:lstStyle/>
          <a:p>
            <a:r>
              <a:rPr lang="en-US"/>
              <a:t>Stateful packet filters</a:t>
            </a:r>
          </a:p>
          <a:p>
            <a:pPr lvl="1"/>
            <a:r>
              <a:rPr lang="en-US"/>
              <a:t>Keep the connection states</a:t>
            </a:r>
          </a:p>
          <a:p>
            <a:pPr lvl="1"/>
            <a:r>
              <a:rPr lang="en-US"/>
              <a:t>Easier to specify rules</a:t>
            </a:r>
          </a:p>
          <a:p>
            <a:pPr lvl="1"/>
            <a:r>
              <a:rPr lang="en-US"/>
              <a:t>More popular</a:t>
            </a:r>
          </a:p>
          <a:p>
            <a:pPr lvl="1"/>
            <a:r>
              <a:rPr lang="en-US"/>
              <a:t>Problems?</a:t>
            </a:r>
          </a:p>
          <a:p>
            <a:pPr lvl="2"/>
            <a:r>
              <a:rPr lang="en-US"/>
              <a:t>State explosion</a:t>
            </a:r>
          </a:p>
          <a:p>
            <a:pPr lvl="2"/>
            <a:r>
              <a:rPr lang="en-US"/>
              <a:t>State for UDP/ICMP?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Alternatives</a:t>
            </a:r>
          </a:p>
        </p:txBody>
      </p:sp>
      <p:sp>
        <p:nvSpPr>
          <p:cNvPr id="27651" name="Rectangle 3"/>
          <p:cNvSpPr>
            <a:spLocks noGrp="1" noChangeArrowheads="1"/>
          </p:cNvSpPr>
          <p:nvPr>
            <p:ph type="body" idx="1"/>
          </p:nvPr>
        </p:nvSpPr>
        <p:spPr/>
        <p:txBody>
          <a:bodyPr/>
          <a:lstStyle/>
          <a:p>
            <a:pPr>
              <a:lnSpc>
                <a:spcPct val="90000"/>
              </a:lnSpc>
            </a:pPr>
            <a:r>
              <a:rPr lang="en-US"/>
              <a:t>Proxy Firewalls</a:t>
            </a:r>
          </a:p>
          <a:p>
            <a:pPr lvl="1">
              <a:lnSpc>
                <a:spcPct val="90000"/>
              </a:lnSpc>
            </a:pPr>
            <a:r>
              <a:rPr lang="en-US"/>
              <a:t>Two connections instead of one</a:t>
            </a:r>
          </a:p>
          <a:p>
            <a:pPr lvl="1">
              <a:lnSpc>
                <a:spcPct val="90000"/>
              </a:lnSpc>
            </a:pPr>
            <a:r>
              <a:rPr lang="en-US"/>
              <a:t>Either at transport level</a:t>
            </a:r>
          </a:p>
          <a:p>
            <a:pPr lvl="2">
              <a:lnSpc>
                <a:spcPct val="90000"/>
              </a:lnSpc>
            </a:pPr>
            <a:r>
              <a:rPr lang="en-US"/>
              <a:t>SOCKS proxy</a:t>
            </a:r>
          </a:p>
          <a:p>
            <a:pPr lvl="1">
              <a:lnSpc>
                <a:spcPct val="90000"/>
              </a:lnSpc>
            </a:pPr>
            <a:r>
              <a:rPr lang="en-US"/>
              <a:t>Or at application level</a:t>
            </a:r>
          </a:p>
          <a:p>
            <a:pPr lvl="2">
              <a:lnSpc>
                <a:spcPct val="90000"/>
              </a:lnSpc>
            </a:pPr>
            <a:r>
              <a:rPr lang="en-US"/>
              <a:t>HTTP proxy</a:t>
            </a:r>
          </a:p>
          <a:p>
            <a:pPr>
              <a:lnSpc>
                <a:spcPct val="90000"/>
              </a:lnSpc>
            </a:pPr>
            <a:r>
              <a:rPr lang="en-US"/>
              <a:t>Requires applications (or dynamically linked libraries) to be modified to use the proxy</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Proxy Firewall</a:t>
            </a:r>
          </a:p>
        </p:txBody>
      </p:sp>
      <p:sp>
        <p:nvSpPr>
          <p:cNvPr id="63491" name="Rectangle 3"/>
          <p:cNvSpPr>
            <a:spLocks noGrp="1" noChangeArrowheads="1"/>
          </p:cNvSpPr>
          <p:nvPr>
            <p:ph type="body" idx="1"/>
          </p:nvPr>
        </p:nvSpPr>
        <p:spPr/>
        <p:txBody>
          <a:bodyPr/>
          <a:lstStyle/>
          <a:p>
            <a:pPr>
              <a:lnSpc>
                <a:spcPct val="80000"/>
              </a:lnSpc>
            </a:pPr>
            <a:r>
              <a:rPr lang="en-US" sz="2800"/>
              <a:t>Data Available</a:t>
            </a:r>
          </a:p>
          <a:p>
            <a:pPr lvl="1">
              <a:lnSpc>
                <a:spcPct val="80000"/>
              </a:lnSpc>
            </a:pPr>
            <a:r>
              <a:rPr lang="en-US" sz="2400"/>
              <a:t>Application level information</a:t>
            </a:r>
          </a:p>
          <a:p>
            <a:pPr lvl="1">
              <a:lnSpc>
                <a:spcPct val="80000"/>
              </a:lnSpc>
            </a:pPr>
            <a:r>
              <a:rPr lang="en-US" sz="2400"/>
              <a:t>User information</a:t>
            </a:r>
          </a:p>
          <a:p>
            <a:pPr>
              <a:lnSpc>
                <a:spcPct val="80000"/>
              </a:lnSpc>
            </a:pPr>
            <a:r>
              <a:rPr lang="en-US" sz="2800"/>
              <a:t>Advantages?</a:t>
            </a:r>
          </a:p>
          <a:p>
            <a:pPr lvl="1">
              <a:lnSpc>
                <a:spcPct val="80000"/>
              </a:lnSpc>
            </a:pPr>
            <a:r>
              <a:rPr lang="en-US" sz="2400"/>
              <a:t>Better policy enforcement</a:t>
            </a:r>
          </a:p>
          <a:p>
            <a:pPr lvl="1">
              <a:lnSpc>
                <a:spcPct val="80000"/>
              </a:lnSpc>
            </a:pPr>
            <a:r>
              <a:rPr lang="en-US" sz="2400"/>
              <a:t>Better logging</a:t>
            </a:r>
          </a:p>
          <a:p>
            <a:pPr lvl="1">
              <a:lnSpc>
                <a:spcPct val="80000"/>
              </a:lnSpc>
            </a:pPr>
            <a:r>
              <a:rPr lang="en-US" sz="2400"/>
              <a:t>Fail closed</a:t>
            </a:r>
          </a:p>
          <a:p>
            <a:pPr>
              <a:lnSpc>
                <a:spcPct val="80000"/>
              </a:lnSpc>
            </a:pPr>
            <a:r>
              <a:rPr lang="en-US" sz="2800"/>
              <a:t>Disadvantages?</a:t>
            </a:r>
          </a:p>
          <a:p>
            <a:pPr lvl="1">
              <a:lnSpc>
                <a:spcPct val="80000"/>
              </a:lnSpc>
            </a:pPr>
            <a:r>
              <a:rPr lang="en-US" sz="2400"/>
              <a:t>Doesn’t perform as well</a:t>
            </a:r>
          </a:p>
          <a:p>
            <a:pPr lvl="1">
              <a:lnSpc>
                <a:spcPct val="80000"/>
              </a:lnSpc>
            </a:pPr>
            <a:r>
              <a:rPr lang="en-US" sz="2400"/>
              <a:t>One proxy for each application</a:t>
            </a:r>
          </a:p>
          <a:p>
            <a:pPr lvl="1">
              <a:lnSpc>
                <a:spcPct val="80000"/>
              </a:lnSpc>
            </a:pPr>
            <a:r>
              <a:rPr lang="en-US" sz="2400"/>
              <a:t>Client modification</a:t>
            </a:r>
          </a:p>
          <a:p>
            <a:pPr>
              <a:lnSpc>
                <a:spcPct val="80000"/>
              </a:lnSpc>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68" name="Rectangle 16"/>
          <p:cNvSpPr>
            <a:spLocks noChangeArrowheads="1"/>
          </p:cNvSpPr>
          <p:nvPr/>
        </p:nvSpPr>
        <p:spPr bwMode="auto">
          <a:xfrm>
            <a:off x="827088" y="44450"/>
            <a:ext cx="8172450" cy="770048"/>
          </a:xfrm>
          <a:prstGeom prst="rect">
            <a:avLst/>
          </a:prstGeom>
          <a:noFill/>
          <a:ln w="12700">
            <a:noFill/>
            <a:miter lim="800000"/>
            <a:headEnd/>
            <a:tailEnd/>
          </a:ln>
          <a:effectLst/>
        </p:spPr>
        <p:txBody>
          <a:bodyPr lIns="90488" tIns="44450" rIns="90488" bIns="44450" anchor="ctr"/>
          <a:lstStyle/>
          <a:p>
            <a:pPr algn="ctr">
              <a:spcBef>
                <a:spcPct val="0"/>
              </a:spcBef>
            </a:pPr>
            <a:r>
              <a:rPr lang="en-US" sz="3600" dirty="0">
                <a:solidFill>
                  <a:srgbClr val="051BBB"/>
                </a:solidFill>
              </a:rPr>
              <a:t>TCP Connection Establishment</a:t>
            </a:r>
          </a:p>
        </p:txBody>
      </p:sp>
      <p:sp>
        <p:nvSpPr>
          <p:cNvPr id="842769" name="Rectangle 17"/>
          <p:cNvSpPr>
            <a:spLocks noChangeArrowheads="1"/>
          </p:cNvSpPr>
          <p:nvPr/>
        </p:nvSpPr>
        <p:spPr bwMode="auto">
          <a:xfrm>
            <a:off x="172838" y="569241"/>
            <a:ext cx="8020447" cy="828432"/>
          </a:xfrm>
          <a:prstGeom prst="rect">
            <a:avLst/>
          </a:prstGeom>
          <a:noFill/>
          <a:ln w="12700">
            <a:noFill/>
            <a:miter lim="800000"/>
            <a:headEnd/>
            <a:tailEnd/>
          </a:ln>
          <a:effectLst/>
        </p:spPr>
        <p:txBody>
          <a:bodyPr wrap="square" lIns="90488" tIns="44450" rIns="90488" bIns="44450">
            <a:spAutoFit/>
          </a:bodyPr>
          <a:lstStyle/>
          <a:p>
            <a:pPr marL="285750" indent="-285750" algn="l" eaLnBrk="0" hangingPunct="0">
              <a:spcBef>
                <a:spcPct val="0"/>
              </a:spcBef>
              <a:buFont typeface="Arial" panose="020B0604020202020204" pitchFamily="34" charset="0"/>
              <a:buChar char="•"/>
            </a:pPr>
            <a:r>
              <a:rPr lang="en-US" sz="2400" dirty="0" smtClean="0"/>
              <a:t>Three-way Handshake</a:t>
            </a:r>
          </a:p>
          <a:p>
            <a:pPr marL="342900" indent="-342900" algn="l" eaLnBrk="0" hangingPunct="0">
              <a:spcBef>
                <a:spcPct val="0"/>
              </a:spcBef>
              <a:buFont typeface="Arial" panose="020B0604020202020204" pitchFamily="34" charset="0"/>
              <a:buChar char="•"/>
            </a:pPr>
            <a:r>
              <a:rPr lang="en-US" sz="2400" dirty="0" smtClean="0"/>
              <a:t>ISN’s </a:t>
            </a:r>
            <a:r>
              <a:rPr lang="en-US" sz="2400" dirty="0"/>
              <a:t>protect against segments from prior connections</a:t>
            </a:r>
          </a:p>
        </p:txBody>
      </p:sp>
      <p:grpSp>
        <p:nvGrpSpPr>
          <p:cNvPr id="2" name="Group 2"/>
          <p:cNvGrpSpPr>
            <a:grpSpLocks/>
          </p:cNvGrpSpPr>
          <p:nvPr/>
        </p:nvGrpSpPr>
        <p:grpSpPr bwMode="auto">
          <a:xfrm>
            <a:off x="1300163" y="1471613"/>
            <a:ext cx="6608762" cy="5008562"/>
            <a:chOff x="819" y="486"/>
            <a:chExt cx="4163" cy="3155"/>
          </a:xfrm>
        </p:grpSpPr>
        <p:sp>
          <p:nvSpPr>
            <p:cNvPr id="1173507" name="Rectangle 3"/>
            <p:cNvSpPr>
              <a:spLocks noChangeArrowheads="1"/>
            </p:cNvSpPr>
            <p:nvPr/>
          </p:nvSpPr>
          <p:spPr bwMode="auto">
            <a:xfrm rot="16200000">
              <a:off x="1443" y="257"/>
              <a:ext cx="2936" cy="3805"/>
            </a:xfrm>
            <a:prstGeom prst="rect">
              <a:avLst/>
            </a:prstGeom>
            <a:solidFill>
              <a:srgbClr val="FFFF00">
                <a:alpha val="49000"/>
              </a:srgbClr>
            </a:solidFill>
            <a:ln w="12700" algn="ctr">
              <a:noFill/>
              <a:miter lim="800000"/>
              <a:headEnd/>
              <a:tailEnd/>
            </a:ln>
            <a:effectLst/>
          </p:spPr>
          <p:txBody>
            <a:bodyPr anchor="ctr">
              <a:spAutoFit/>
            </a:bodyPr>
            <a:lstStyle/>
            <a:p>
              <a:endParaRPr lang="en-US"/>
            </a:p>
          </p:txBody>
        </p:sp>
        <p:grpSp>
          <p:nvGrpSpPr>
            <p:cNvPr id="3" name="Group 4"/>
            <p:cNvGrpSpPr>
              <a:grpSpLocks/>
            </p:cNvGrpSpPr>
            <p:nvPr/>
          </p:nvGrpSpPr>
          <p:grpSpPr bwMode="auto">
            <a:xfrm>
              <a:off x="819" y="486"/>
              <a:ext cx="4163" cy="3155"/>
              <a:chOff x="819" y="486"/>
              <a:chExt cx="4163" cy="3155"/>
            </a:xfrm>
          </p:grpSpPr>
          <p:sp>
            <p:nvSpPr>
              <p:cNvPr id="1173509" name="Line 5"/>
              <p:cNvSpPr>
                <a:spLocks noChangeShapeType="1"/>
              </p:cNvSpPr>
              <p:nvPr/>
            </p:nvSpPr>
            <p:spPr bwMode="auto">
              <a:xfrm>
                <a:off x="994" y="672"/>
                <a:ext cx="1" cy="2969"/>
              </a:xfrm>
              <a:prstGeom prst="line">
                <a:avLst/>
              </a:prstGeom>
              <a:noFill/>
              <a:ln w="36513">
                <a:solidFill>
                  <a:srgbClr val="000000"/>
                </a:solidFill>
                <a:round/>
                <a:headEnd/>
                <a:tailEnd/>
              </a:ln>
            </p:spPr>
            <p:txBody>
              <a:bodyPr/>
              <a:lstStyle/>
              <a:p>
                <a:endParaRPr lang="en-US"/>
              </a:p>
            </p:txBody>
          </p:sp>
          <p:sp>
            <p:nvSpPr>
              <p:cNvPr id="1173510" name="Line 6"/>
              <p:cNvSpPr>
                <a:spLocks noChangeShapeType="1"/>
              </p:cNvSpPr>
              <p:nvPr/>
            </p:nvSpPr>
            <p:spPr bwMode="auto">
              <a:xfrm>
                <a:off x="4819" y="672"/>
                <a:ext cx="1" cy="2969"/>
              </a:xfrm>
              <a:prstGeom prst="line">
                <a:avLst/>
              </a:prstGeom>
              <a:noFill/>
              <a:ln w="36513">
                <a:solidFill>
                  <a:srgbClr val="000000"/>
                </a:solidFill>
                <a:round/>
                <a:headEnd/>
                <a:tailEnd/>
              </a:ln>
            </p:spPr>
            <p:txBody>
              <a:bodyPr/>
              <a:lstStyle/>
              <a:p>
                <a:endParaRPr lang="en-US"/>
              </a:p>
            </p:txBody>
          </p:sp>
          <p:sp>
            <p:nvSpPr>
              <p:cNvPr id="1173511" name="Rectangle 7"/>
              <p:cNvSpPr>
                <a:spLocks noChangeArrowheads="1"/>
              </p:cNvSpPr>
              <p:nvPr/>
            </p:nvSpPr>
            <p:spPr bwMode="auto">
              <a:xfrm>
                <a:off x="819" y="486"/>
                <a:ext cx="388"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dirty="0">
                    <a:solidFill>
                      <a:srgbClr val="000000"/>
                    </a:solidFill>
                  </a:rPr>
                  <a:t>Host A</a:t>
                </a:r>
                <a:endParaRPr lang="en-US" sz="2800" dirty="0"/>
              </a:p>
            </p:txBody>
          </p:sp>
          <p:sp>
            <p:nvSpPr>
              <p:cNvPr id="1173512" name="Rectangle 8"/>
              <p:cNvSpPr>
                <a:spLocks noChangeArrowheads="1"/>
              </p:cNvSpPr>
              <p:nvPr/>
            </p:nvSpPr>
            <p:spPr bwMode="auto">
              <a:xfrm>
                <a:off x="4599" y="486"/>
                <a:ext cx="383"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dirty="0">
                    <a:solidFill>
                      <a:srgbClr val="000000"/>
                    </a:solidFill>
                  </a:rPr>
                  <a:t>Host B</a:t>
                </a:r>
                <a:endParaRPr lang="en-US" sz="2800" dirty="0"/>
              </a:p>
            </p:txBody>
          </p:sp>
          <p:sp>
            <p:nvSpPr>
              <p:cNvPr id="1173513" name="Line 9"/>
              <p:cNvSpPr>
                <a:spLocks noChangeShapeType="1"/>
              </p:cNvSpPr>
              <p:nvPr/>
            </p:nvSpPr>
            <p:spPr bwMode="auto">
              <a:xfrm>
                <a:off x="994" y="1053"/>
                <a:ext cx="3748" cy="469"/>
              </a:xfrm>
              <a:prstGeom prst="line">
                <a:avLst/>
              </a:prstGeom>
              <a:noFill/>
              <a:ln w="25400">
                <a:solidFill>
                  <a:srgbClr val="000000"/>
                </a:solidFill>
                <a:round/>
                <a:headEnd/>
                <a:tailEnd/>
              </a:ln>
            </p:spPr>
            <p:txBody>
              <a:bodyPr/>
              <a:lstStyle/>
              <a:p>
                <a:endParaRPr lang="en-US"/>
              </a:p>
            </p:txBody>
          </p:sp>
          <p:sp>
            <p:nvSpPr>
              <p:cNvPr id="1173514" name="Freeform 10"/>
              <p:cNvSpPr>
                <a:spLocks/>
              </p:cNvSpPr>
              <p:nvPr/>
            </p:nvSpPr>
            <p:spPr bwMode="auto">
              <a:xfrm>
                <a:off x="4718" y="1483"/>
                <a:ext cx="92" cy="72"/>
              </a:xfrm>
              <a:custGeom>
                <a:avLst/>
                <a:gdLst/>
                <a:ahLst/>
                <a:cxnLst>
                  <a:cxn ang="0">
                    <a:pos x="0" y="72"/>
                  </a:cxn>
                  <a:cxn ang="0">
                    <a:pos x="17" y="37"/>
                  </a:cxn>
                  <a:cxn ang="0">
                    <a:pos x="10" y="0"/>
                  </a:cxn>
                  <a:cxn ang="0">
                    <a:pos x="92" y="47"/>
                  </a:cxn>
                  <a:cxn ang="0">
                    <a:pos x="0" y="72"/>
                  </a:cxn>
                </a:cxnLst>
                <a:rect l="0" t="0" r="r" b="b"/>
                <a:pathLst>
                  <a:path w="92" h="72">
                    <a:moveTo>
                      <a:pt x="0" y="72"/>
                    </a:moveTo>
                    <a:lnTo>
                      <a:pt x="17" y="37"/>
                    </a:lnTo>
                    <a:lnTo>
                      <a:pt x="10" y="0"/>
                    </a:lnTo>
                    <a:lnTo>
                      <a:pt x="92" y="47"/>
                    </a:lnTo>
                    <a:lnTo>
                      <a:pt x="0" y="72"/>
                    </a:lnTo>
                    <a:close/>
                  </a:path>
                </a:pathLst>
              </a:custGeom>
              <a:solidFill>
                <a:srgbClr val="000000"/>
              </a:solidFill>
              <a:ln w="9525">
                <a:noFill/>
                <a:round/>
                <a:headEnd/>
                <a:tailEnd/>
              </a:ln>
            </p:spPr>
            <p:txBody>
              <a:bodyPr/>
              <a:lstStyle/>
              <a:p>
                <a:endParaRPr lang="en-US"/>
              </a:p>
            </p:txBody>
          </p:sp>
          <p:sp>
            <p:nvSpPr>
              <p:cNvPr id="1173515" name="Rectangle 11"/>
              <p:cNvSpPr>
                <a:spLocks noChangeArrowheads="1"/>
              </p:cNvSpPr>
              <p:nvPr/>
            </p:nvSpPr>
            <p:spPr bwMode="auto">
              <a:xfrm rot="420000">
                <a:off x="2110" y="1025"/>
                <a:ext cx="1050" cy="163"/>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700" dirty="0">
                    <a:solidFill>
                      <a:srgbClr val="000000"/>
                    </a:solidFill>
                  </a:rPr>
                  <a:t>SYN, </a:t>
                </a:r>
                <a:r>
                  <a:rPr lang="en-US" sz="1700" dirty="0" err="1">
                    <a:solidFill>
                      <a:srgbClr val="000000"/>
                    </a:solidFill>
                  </a:rPr>
                  <a:t>Seq_no</a:t>
                </a:r>
                <a:r>
                  <a:rPr lang="en-US" sz="1700" dirty="0">
                    <a:solidFill>
                      <a:srgbClr val="000000"/>
                    </a:solidFill>
                  </a:rPr>
                  <a:t> = x</a:t>
                </a:r>
                <a:endParaRPr lang="en-US" sz="2400" dirty="0"/>
              </a:p>
            </p:txBody>
          </p:sp>
          <p:sp>
            <p:nvSpPr>
              <p:cNvPr id="1173516" name="Line 12"/>
              <p:cNvSpPr>
                <a:spLocks noChangeShapeType="1"/>
              </p:cNvSpPr>
              <p:nvPr/>
            </p:nvSpPr>
            <p:spPr bwMode="auto">
              <a:xfrm flipH="1">
                <a:off x="1060" y="1768"/>
                <a:ext cx="3763" cy="471"/>
              </a:xfrm>
              <a:prstGeom prst="line">
                <a:avLst/>
              </a:prstGeom>
              <a:noFill/>
              <a:ln w="25400">
                <a:solidFill>
                  <a:srgbClr val="000000"/>
                </a:solidFill>
                <a:round/>
                <a:headEnd/>
                <a:tailEnd/>
              </a:ln>
            </p:spPr>
            <p:txBody>
              <a:bodyPr/>
              <a:lstStyle/>
              <a:p>
                <a:endParaRPr lang="en-US"/>
              </a:p>
            </p:txBody>
          </p:sp>
          <p:sp>
            <p:nvSpPr>
              <p:cNvPr id="1173517" name="Freeform 13"/>
              <p:cNvSpPr>
                <a:spLocks/>
              </p:cNvSpPr>
              <p:nvPr/>
            </p:nvSpPr>
            <p:spPr bwMode="auto">
              <a:xfrm>
                <a:off x="994" y="2200"/>
                <a:ext cx="93" cy="72"/>
              </a:xfrm>
              <a:custGeom>
                <a:avLst/>
                <a:gdLst/>
                <a:ahLst/>
                <a:cxnLst>
                  <a:cxn ang="0">
                    <a:pos x="82" y="0"/>
                  </a:cxn>
                  <a:cxn ang="0">
                    <a:pos x="75" y="37"/>
                  </a:cxn>
                  <a:cxn ang="0">
                    <a:pos x="93" y="72"/>
                  </a:cxn>
                  <a:cxn ang="0">
                    <a:pos x="0" y="47"/>
                  </a:cxn>
                  <a:cxn ang="0">
                    <a:pos x="82" y="0"/>
                  </a:cxn>
                </a:cxnLst>
                <a:rect l="0" t="0" r="r" b="b"/>
                <a:pathLst>
                  <a:path w="93" h="72">
                    <a:moveTo>
                      <a:pt x="82" y="0"/>
                    </a:moveTo>
                    <a:lnTo>
                      <a:pt x="75" y="37"/>
                    </a:lnTo>
                    <a:lnTo>
                      <a:pt x="93" y="72"/>
                    </a:lnTo>
                    <a:lnTo>
                      <a:pt x="0" y="47"/>
                    </a:lnTo>
                    <a:lnTo>
                      <a:pt x="82" y="0"/>
                    </a:lnTo>
                    <a:close/>
                  </a:path>
                </a:pathLst>
              </a:custGeom>
              <a:solidFill>
                <a:srgbClr val="000000"/>
              </a:solidFill>
              <a:ln w="9525">
                <a:noFill/>
                <a:round/>
                <a:headEnd/>
                <a:tailEnd/>
              </a:ln>
            </p:spPr>
            <p:txBody>
              <a:bodyPr/>
              <a:lstStyle/>
              <a:p>
                <a:endParaRPr lang="en-US"/>
              </a:p>
            </p:txBody>
          </p:sp>
          <p:sp>
            <p:nvSpPr>
              <p:cNvPr id="1173518" name="Line 14"/>
              <p:cNvSpPr>
                <a:spLocks noChangeShapeType="1"/>
              </p:cNvSpPr>
              <p:nvPr/>
            </p:nvSpPr>
            <p:spPr bwMode="auto">
              <a:xfrm>
                <a:off x="994" y="2628"/>
                <a:ext cx="3767" cy="661"/>
              </a:xfrm>
              <a:prstGeom prst="line">
                <a:avLst/>
              </a:prstGeom>
              <a:noFill/>
              <a:ln w="25400">
                <a:solidFill>
                  <a:srgbClr val="000000"/>
                </a:solidFill>
                <a:round/>
                <a:headEnd/>
                <a:tailEnd/>
              </a:ln>
            </p:spPr>
            <p:txBody>
              <a:bodyPr/>
              <a:lstStyle/>
              <a:p>
                <a:endParaRPr lang="en-US"/>
              </a:p>
            </p:txBody>
          </p:sp>
          <p:sp>
            <p:nvSpPr>
              <p:cNvPr id="1173519" name="Freeform 15"/>
              <p:cNvSpPr>
                <a:spLocks/>
              </p:cNvSpPr>
              <p:nvPr/>
            </p:nvSpPr>
            <p:spPr bwMode="auto">
              <a:xfrm>
                <a:off x="4729" y="3250"/>
                <a:ext cx="94" cy="70"/>
              </a:xfrm>
              <a:custGeom>
                <a:avLst/>
                <a:gdLst/>
                <a:ahLst/>
                <a:cxnLst>
                  <a:cxn ang="0">
                    <a:pos x="0" y="70"/>
                  </a:cxn>
                  <a:cxn ang="0">
                    <a:pos x="21" y="37"/>
                  </a:cxn>
                  <a:cxn ang="0">
                    <a:pos x="15" y="0"/>
                  </a:cxn>
                  <a:cxn ang="0">
                    <a:pos x="94" y="50"/>
                  </a:cxn>
                  <a:cxn ang="0">
                    <a:pos x="0" y="70"/>
                  </a:cxn>
                </a:cxnLst>
                <a:rect l="0" t="0" r="r" b="b"/>
                <a:pathLst>
                  <a:path w="94" h="70">
                    <a:moveTo>
                      <a:pt x="0" y="70"/>
                    </a:moveTo>
                    <a:lnTo>
                      <a:pt x="21" y="37"/>
                    </a:lnTo>
                    <a:lnTo>
                      <a:pt x="15" y="0"/>
                    </a:lnTo>
                    <a:lnTo>
                      <a:pt x="94" y="50"/>
                    </a:lnTo>
                    <a:lnTo>
                      <a:pt x="0" y="70"/>
                    </a:lnTo>
                    <a:close/>
                  </a:path>
                </a:pathLst>
              </a:custGeom>
              <a:solidFill>
                <a:srgbClr val="000000"/>
              </a:solidFill>
              <a:ln w="9525">
                <a:noFill/>
                <a:round/>
                <a:headEnd/>
                <a:tailEnd/>
              </a:ln>
            </p:spPr>
            <p:txBody>
              <a:bodyPr/>
              <a:lstStyle/>
              <a:p>
                <a:endParaRPr lang="en-US"/>
              </a:p>
            </p:txBody>
          </p:sp>
          <p:sp>
            <p:nvSpPr>
              <p:cNvPr id="1173520" name="Rectangle 16"/>
              <p:cNvSpPr>
                <a:spLocks noChangeArrowheads="1"/>
              </p:cNvSpPr>
              <p:nvPr/>
            </p:nvSpPr>
            <p:spPr bwMode="auto">
              <a:xfrm rot="21060000">
                <a:off x="1737" y="1761"/>
                <a:ext cx="2315" cy="163"/>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700" dirty="0">
                    <a:solidFill>
                      <a:srgbClr val="000000"/>
                    </a:solidFill>
                  </a:rPr>
                  <a:t>SYN, </a:t>
                </a:r>
                <a:r>
                  <a:rPr lang="en-US" sz="1700" dirty="0" err="1">
                    <a:solidFill>
                      <a:srgbClr val="000000"/>
                    </a:solidFill>
                  </a:rPr>
                  <a:t>Seq_no</a:t>
                </a:r>
                <a:r>
                  <a:rPr lang="en-US" sz="1700" dirty="0">
                    <a:solidFill>
                      <a:srgbClr val="000000"/>
                    </a:solidFill>
                  </a:rPr>
                  <a:t> = y, ACK, </a:t>
                </a:r>
                <a:r>
                  <a:rPr lang="en-US" sz="1700" dirty="0" err="1">
                    <a:solidFill>
                      <a:srgbClr val="000000"/>
                    </a:solidFill>
                  </a:rPr>
                  <a:t>Ack_no</a:t>
                </a:r>
                <a:r>
                  <a:rPr lang="en-US" sz="1700" dirty="0">
                    <a:solidFill>
                      <a:srgbClr val="000000"/>
                    </a:solidFill>
                  </a:rPr>
                  <a:t> = x+1</a:t>
                </a:r>
                <a:endParaRPr lang="en-US" sz="2400" dirty="0"/>
              </a:p>
            </p:txBody>
          </p:sp>
          <p:sp>
            <p:nvSpPr>
              <p:cNvPr id="1173521" name="Rectangle 17"/>
              <p:cNvSpPr>
                <a:spLocks noChangeArrowheads="1"/>
              </p:cNvSpPr>
              <p:nvPr/>
            </p:nvSpPr>
            <p:spPr bwMode="auto">
              <a:xfrm rot="660000">
                <a:off x="1877" y="2757"/>
                <a:ext cx="2114" cy="163"/>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700">
                    <a:solidFill>
                      <a:srgbClr val="000000"/>
                    </a:solidFill>
                  </a:rPr>
                  <a:t>Seq_no = </a:t>
                </a:r>
                <a:r>
                  <a:rPr lang="en-US" sz="1700" i="1">
                    <a:solidFill>
                      <a:srgbClr val="000000"/>
                    </a:solidFill>
                  </a:rPr>
                  <a:t>x</a:t>
                </a:r>
                <a:r>
                  <a:rPr lang="en-US" sz="1700">
                    <a:solidFill>
                      <a:srgbClr val="000000"/>
                    </a:solidFill>
                  </a:rPr>
                  <a:t>+1, ACK, Ack_no = y+1</a:t>
                </a:r>
                <a:endParaRPr lang="en-US" sz="2400"/>
              </a:p>
            </p:txBody>
          </p:sp>
        </p:gr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8-</a:t>
            </a:r>
            <a:fld id="{9AA3F80C-152A-4886-A7E3-D1726B7224C0}" type="slidenum">
              <a:rPr lang="en-US"/>
              <a:pPr/>
              <a:t>130</a:t>
            </a:fld>
            <a:endParaRPr lang="en-US"/>
          </a:p>
        </p:txBody>
      </p:sp>
      <p:sp>
        <p:nvSpPr>
          <p:cNvPr id="450562" name="Rectangle 2"/>
          <p:cNvSpPr>
            <a:spLocks noGrp="1" noChangeArrowheads="1"/>
          </p:cNvSpPr>
          <p:nvPr>
            <p:ph type="title"/>
            <p:custDataLst>
              <p:tags r:id="rId1"/>
            </p:custDataLst>
          </p:nvPr>
        </p:nvSpPr>
        <p:spPr/>
        <p:txBody>
          <a:bodyPr/>
          <a:lstStyle/>
          <a:p>
            <a:r>
              <a:rPr lang="en-US"/>
              <a:t>Intrusion detection systems</a:t>
            </a:r>
          </a:p>
        </p:txBody>
      </p:sp>
      <p:sp>
        <p:nvSpPr>
          <p:cNvPr id="450563" name="Rectangle 3"/>
          <p:cNvSpPr>
            <a:spLocks noGrp="1" noChangeArrowheads="1"/>
          </p:cNvSpPr>
          <p:nvPr>
            <p:ph type="body" idx="1"/>
            <p:custDataLst>
              <p:tags r:id="rId2"/>
            </p:custDataLst>
          </p:nvPr>
        </p:nvSpPr>
        <p:spPr>
          <a:xfrm>
            <a:off x="228600" y="1482725"/>
            <a:ext cx="8042275" cy="4870450"/>
          </a:xfrm>
        </p:spPr>
        <p:txBody>
          <a:bodyPr>
            <a:normAutofit fontScale="92500" lnSpcReduction="10000"/>
          </a:bodyPr>
          <a:lstStyle/>
          <a:p>
            <a:pPr algn="just"/>
            <a:r>
              <a:rPr lang="en-US" dirty="0" smtClean="0"/>
              <a:t>Packet filtering:</a:t>
            </a:r>
          </a:p>
          <a:p>
            <a:pPr lvl="1" algn="just"/>
            <a:r>
              <a:rPr lang="en-US" dirty="0" smtClean="0"/>
              <a:t>Operates on TCP/IP headers only</a:t>
            </a:r>
          </a:p>
          <a:p>
            <a:pPr lvl="1" algn="just"/>
            <a:r>
              <a:rPr lang="en-US" dirty="0" smtClean="0"/>
              <a:t>No correlation check among sessions </a:t>
            </a:r>
          </a:p>
          <a:p>
            <a:pPr algn="just"/>
            <a:r>
              <a:rPr lang="en-US" i="1" dirty="0" smtClean="0">
                <a:solidFill>
                  <a:srgbClr val="FF3300"/>
                </a:solidFill>
              </a:rPr>
              <a:t>IDS: intrusion detection system</a:t>
            </a:r>
          </a:p>
          <a:p>
            <a:pPr lvl="1" algn="just"/>
            <a:r>
              <a:rPr lang="en-US" dirty="0" smtClean="0">
                <a:solidFill>
                  <a:srgbClr val="002060"/>
                </a:solidFill>
              </a:rPr>
              <a:t>Deep packet inspection: </a:t>
            </a:r>
            <a:r>
              <a:rPr lang="en-US" dirty="0" smtClean="0"/>
              <a:t>look at packet contents (e.g., Check character strings in packet against database of known virus, attack strings)</a:t>
            </a:r>
          </a:p>
          <a:p>
            <a:pPr lvl="1" algn="just"/>
            <a:r>
              <a:rPr lang="en-US" dirty="0" smtClean="0">
                <a:solidFill>
                  <a:srgbClr val="002060"/>
                </a:solidFill>
              </a:rPr>
              <a:t>Examine correlation </a:t>
            </a:r>
            <a:r>
              <a:rPr lang="en-US" dirty="0" smtClean="0"/>
              <a:t>among multiple packets</a:t>
            </a:r>
          </a:p>
          <a:p>
            <a:pPr lvl="2" algn="just"/>
            <a:r>
              <a:rPr lang="en-US" dirty="0" smtClean="0"/>
              <a:t>Port scanning</a:t>
            </a:r>
          </a:p>
          <a:p>
            <a:pPr lvl="2" algn="just"/>
            <a:r>
              <a:rPr lang="en-US" dirty="0" smtClean="0"/>
              <a:t>Network mapping</a:t>
            </a:r>
          </a:p>
          <a:p>
            <a:pPr lvl="2" algn="just"/>
            <a:r>
              <a:rPr lang="en-US" dirty="0" smtClean="0"/>
              <a:t>Dos attack</a:t>
            </a:r>
            <a:endParaRPr lang="en-US" dirty="0"/>
          </a:p>
        </p:txBody>
      </p:sp>
    </p:spTree>
    <p:extLst>
      <p:ext uri="{BB962C8B-B14F-4D97-AF65-F5344CB8AC3E}">
        <p14:creationId xmlns:p14="http://schemas.microsoft.com/office/powerpoint/2010/main" xmlns="" val="41342653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lide Number Placeholder 5"/>
          <p:cNvSpPr>
            <a:spLocks noGrp="1"/>
          </p:cNvSpPr>
          <p:nvPr>
            <p:ph type="sldNum" sz="quarter" idx="12"/>
          </p:nvPr>
        </p:nvSpPr>
        <p:spPr/>
        <p:txBody>
          <a:bodyPr/>
          <a:lstStyle/>
          <a:p>
            <a:r>
              <a:rPr lang="en-US"/>
              <a:t>8-</a:t>
            </a:r>
            <a:fld id="{12D62988-3CAD-41D1-A88F-DFB3F40738E6}" type="slidenum">
              <a:rPr lang="en-US"/>
              <a:pPr/>
              <a:t>131</a:t>
            </a:fld>
            <a:endParaRPr lang="en-US"/>
          </a:p>
        </p:txBody>
      </p:sp>
      <p:sp>
        <p:nvSpPr>
          <p:cNvPr id="431106" name="Freeform 2"/>
          <p:cNvSpPr>
            <a:spLocks/>
          </p:cNvSpPr>
          <p:nvPr>
            <p:custDataLst>
              <p:tags r:id="rId1"/>
            </p:custDataLst>
          </p:nvPr>
        </p:nvSpPr>
        <p:spPr bwMode="auto">
          <a:xfrm>
            <a:off x="5360988" y="3381375"/>
            <a:ext cx="3324225" cy="1131888"/>
          </a:xfrm>
          <a:custGeom>
            <a:avLst/>
            <a:gdLst>
              <a:gd name="T0" fmla="*/ 1142 w 1198"/>
              <a:gd name="T1" fmla="*/ 3 h 719"/>
              <a:gd name="T2" fmla="*/ 1116 w 1198"/>
              <a:gd name="T3" fmla="*/ 0 h 719"/>
              <a:gd name="T4" fmla="*/ 1082 w 1198"/>
              <a:gd name="T5" fmla="*/ 7 h 719"/>
              <a:gd name="T6" fmla="*/ 1036 w 1198"/>
              <a:gd name="T7" fmla="*/ 24 h 719"/>
              <a:gd name="T8" fmla="*/ 956 w 1198"/>
              <a:gd name="T9" fmla="*/ 56 h 719"/>
              <a:gd name="T10" fmla="*/ 904 w 1198"/>
              <a:gd name="T11" fmla="*/ 73 h 719"/>
              <a:gd name="T12" fmla="*/ 866 w 1198"/>
              <a:gd name="T13" fmla="*/ 77 h 719"/>
              <a:gd name="T14" fmla="*/ 798 w 1198"/>
              <a:gd name="T15" fmla="*/ 75 h 719"/>
              <a:gd name="T16" fmla="*/ 719 w 1198"/>
              <a:gd name="T17" fmla="*/ 65 h 719"/>
              <a:gd name="T18" fmla="*/ 632 w 1198"/>
              <a:gd name="T19" fmla="*/ 56 h 719"/>
              <a:gd name="T20" fmla="*/ 574 w 1198"/>
              <a:gd name="T21" fmla="*/ 58 h 719"/>
              <a:gd name="T22" fmla="*/ 524 w 1198"/>
              <a:gd name="T23" fmla="*/ 65 h 719"/>
              <a:gd name="T24" fmla="*/ 464 w 1198"/>
              <a:gd name="T25" fmla="*/ 76 h 719"/>
              <a:gd name="T26" fmla="*/ 398 w 1198"/>
              <a:gd name="T27" fmla="*/ 89 h 719"/>
              <a:gd name="T28" fmla="*/ 274 w 1198"/>
              <a:gd name="T29" fmla="*/ 117 h 719"/>
              <a:gd name="T30" fmla="*/ 190 w 1198"/>
              <a:gd name="T31" fmla="*/ 144 h 719"/>
              <a:gd name="T32" fmla="*/ 131 w 1198"/>
              <a:gd name="T33" fmla="*/ 169 h 719"/>
              <a:gd name="T34" fmla="*/ 82 w 1198"/>
              <a:gd name="T35" fmla="*/ 198 h 719"/>
              <a:gd name="T36" fmla="*/ 47 w 1198"/>
              <a:gd name="T37" fmla="*/ 232 h 719"/>
              <a:gd name="T38" fmla="*/ 23 w 1198"/>
              <a:gd name="T39" fmla="*/ 273 h 719"/>
              <a:gd name="T40" fmla="*/ 8 w 1198"/>
              <a:gd name="T41" fmla="*/ 323 h 719"/>
              <a:gd name="T42" fmla="*/ 1 w 1198"/>
              <a:gd name="T43" fmla="*/ 378 h 719"/>
              <a:gd name="T44" fmla="*/ 0 w 1198"/>
              <a:gd name="T45" fmla="*/ 434 h 719"/>
              <a:gd name="T46" fmla="*/ 6 w 1198"/>
              <a:gd name="T47" fmla="*/ 489 h 719"/>
              <a:gd name="T48" fmla="*/ 17 w 1198"/>
              <a:gd name="T49" fmla="*/ 539 h 719"/>
              <a:gd name="T50" fmla="*/ 33 w 1198"/>
              <a:gd name="T51" fmla="*/ 582 h 719"/>
              <a:gd name="T52" fmla="*/ 51 w 1198"/>
              <a:gd name="T53" fmla="*/ 615 h 719"/>
              <a:gd name="T54" fmla="*/ 77 w 1198"/>
              <a:gd name="T55" fmla="*/ 638 h 719"/>
              <a:gd name="T56" fmla="*/ 110 w 1198"/>
              <a:gd name="T57" fmla="*/ 656 h 719"/>
              <a:gd name="T58" fmla="*/ 159 w 1198"/>
              <a:gd name="T59" fmla="*/ 670 h 719"/>
              <a:gd name="T60" fmla="*/ 248 w 1198"/>
              <a:gd name="T61" fmla="*/ 683 h 719"/>
              <a:gd name="T62" fmla="*/ 342 w 1198"/>
              <a:gd name="T63" fmla="*/ 692 h 719"/>
              <a:gd name="T64" fmla="*/ 401 w 1198"/>
              <a:gd name="T65" fmla="*/ 700 h 719"/>
              <a:gd name="T66" fmla="*/ 492 w 1198"/>
              <a:gd name="T67" fmla="*/ 710 h 719"/>
              <a:gd name="T68" fmla="*/ 631 w 1198"/>
              <a:gd name="T69" fmla="*/ 717 h 719"/>
              <a:gd name="T70" fmla="*/ 708 w 1198"/>
              <a:gd name="T71" fmla="*/ 719 h 719"/>
              <a:gd name="T72" fmla="*/ 753 w 1198"/>
              <a:gd name="T73" fmla="*/ 719 h 719"/>
              <a:gd name="T74" fmla="*/ 791 w 1198"/>
              <a:gd name="T75" fmla="*/ 719 h 719"/>
              <a:gd name="T76" fmla="*/ 824 w 1198"/>
              <a:gd name="T77" fmla="*/ 718 h 719"/>
              <a:gd name="T78" fmla="*/ 876 w 1198"/>
              <a:gd name="T79" fmla="*/ 712 h 719"/>
              <a:gd name="T80" fmla="*/ 931 w 1198"/>
              <a:gd name="T81" fmla="*/ 700 h 719"/>
              <a:gd name="T82" fmla="*/ 977 w 1198"/>
              <a:gd name="T83" fmla="*/ 687 h 719"/>
              <a:gd name="T84" fmla="*/ 1029 w 1198"/>
              <a:gd name="T85" fmla="*/ 672 h 719"/>
              <a:gd name="T86" fmla="*/ 1096 w 1198"/>
              <a:gd name="T87" fmla="*/ 652 h 719"/>
              <a:gd name="T88" fmla="*/ 1142 w 1198"/>
              <a:gd name="T89" fmla="*/ 627 h 719"/>
              <a:gd name="T90" fmla="*/ 1168 w 1198"/>
              <a:gd name="T91" fmla="*/ 601 h 719"/>
              <a:gd name="T92" fmla="*/ 1188 w 1198"/>
              <a:gd name="T93" fmla="*/ 554 h 719"/>
              <a:gd name="T94" fmla="*/ 1196 w 1198"/>
              <a:gd name="T95" fmla="*/ 498 h 719"/>
              <a:gd name="T96" fmla="*/ 1197 w 1198"/>
              <a:gd name="T97" fmla="*/ 433 h 719"/>
              <a:gd name="T98" fmla="*/ 1196 w 1198"/>
              <a:gd name="T99" fmla="*/ 361 h 719"/>
              <a:gd name="T100" fmla="*/ 1196 w 1198"/>
              <a:gd name="T101" fmla="*/ 321 h 719"/>
              <a:gd name="T102" fmla="*/ 1197 w 1198"/>
              <a:gd name="T103" fmla="*/ 271 h 719"/>
              <a:gd name="T104" fmla="*/ 1197 w 1198"/>
              <a:gd name="T105" fmla="*/ 166 h 719"/>
              <a:gd name="T106" fmla="*/ 1194 w 1198"/>
              <a:gd name="T107" fmla="*/ 103 h 719"/>
              <a:gd name="T108" fmla="*/ 1186 w 1198"/>
              <a:gd name="T109" fmla="*/ 61 h 719"/>
              <a:gd name="T110" fmla="*/ 1173 w 1198"/>
              <a:gd name="T111" fmla="*/ 28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solidFill>
            <a:srgbClr val="CC99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07" name="Freeform 3"/>
          <p:cNvSpPr>
            <a:spLocks/>
          </p:cNvSpPr>
          <p:nvPr>
            <p:custDataLst>
              <p:tags r:id="rId2"/>
            </p:custDataLst>
          </p:nvPr>
        </p:nvSpPr>
        <p:spPr bwMode="auto">
          <a:xfrm>
            <a:off x="987425" y="2828925"/>
            <a:ext cx="2916238" cy="2033588"/>
          </a:xfrm>
          <a:custGeom>
            <a:avLst/>
            <a:gdLst>
              <a:gd name="T0" fmla="*/ 77 w 1672"/>
              <a:gd name="T1" fmla="*/ 3 h 977"/>
              <a:gd name="T2" fmla="*/ 127 w 1672"/>
              <a:gd name="T3" fmla="*/ 1 h 977"/>
              <a:gd name="T4" fmla="*/ 187 w 1672"/>
              <a:gd name="T5" fmla="*/ 17 h 977"/>
              <a:gd name="T6" fmla="*/ 281 w 1672"/>
              <a:gd name="T7" fmla="*/ 54 h 977"/>
              <a:gd name="T8" fmla="*/ 380 w 1672"/>
              <a:gd name="T9" fmla="*/ 90 h 977"/>
              <a:gd name="T10" fmla="*/ 451 w 1672"/>
              <a:gd name="T11" fmla="*/ 104 h 977"/>
              <a:gd name="T12" fmla="*/ 518 w 1672"/>
              <a:gd name="T13" fmla="*/ 104 h 977"/>
              <a:gd name="T14" fmla="*/ 641 w 1672"/>
              <a:gd name="T15" fmla="*/ 90 h 977"/>
              <a:gd name="T16" fmla="*/ 774 w 1672"/>
              <a:gd name="T17" fmla="*/ 76 h 977"/>
              <a:gd name="T18" fmla="*/ 853 w 1672"/>
              <a:gd name="T19" fmla="*/ 76 h 977"/>
              <a:gd name="T20" fmla="*/ 942 w 1672"/>
              <a:gd name="T21" fmla="*/ 88 h 977"/>
              <a:gd name="T22" fmla="*/ 1046 w 1672"/>
              <a:gd name="T23" fmla="*/ 106 h 977"/>
              <a:gd name="T24" fmla="*/ 1190 w 1672"/>
              <a:gd name="T25" fmla="*/ 134 h 977"/>
              <a:gd name="T26" fmla="*/ 1361 w 1672"/>
              <a:gd name="T27" fmla="*/ 180 h 977"/>
              <a:gd name="T28" fmla="*/ 1471 w 1672"/>
              <a:gd name="T29" fmla="*/ 220 h 977"/>
              <a:gd name="T30" fmla="*/ 1543 w 1672"/>
              <a:gd name="T31" fmla="*/ 258 h 977"/>
              <a:gd name="T32" fmla="*/ 1579 w 1672"/>
              <a:gd name="T33" fmla="*/ 284 h 977"/>
              <a:gd name="T34" fmla="*/ 1616 w 1672"/>
              <a:gd name="T35" fmla="*/ 326 h 977"/>
              <a:gd name="T36" fmla="*/ 1651 w 1672"/>
              <a:gd name="T37" fmla="*/ 403 h 977"/>
              <a:gd name="T38" fmla="*/ 1669 w 1672"/>
              <a:gd name="T39" fmla="*/ 493 h 977"/>
              <a:gd name="T40" fmla="*/ 1671 w 1672"/>
              <a:gd name="T41" fmla="*/ 588 h 977"/>
              <a:gd name="T42" fmla="*/ 1660 w 1672"/>
              <a:gd name="T43" fmla="*/ 680 h 977"/>
              <a:gd name="T44" fmla="*/ 1637 w 1672"/>
              <a:gd name="T45" fmla="*/ 762 h 977"/>
              <a:gd name="T46" fmla="*/ 1607 w 1672"/>
              <a:gd name="T47" fmla="*/ 825 h 977"/>
              <a:gd name="T48" fmla="*/ 1564 w 1672"/>
              <a:gd name="T49" fmla="*/ 867 h 977"/>
              <a:gd name="T50" fmla="*/ 1506 w 1672"/>
              <a:gd name="T51" fmla="*/ 895 h 977"/>
              <a:gd name="T52" fmla="*/ 1436 w 1672"/>
              <a:gd name="T53" fmla="*/ 912 h 977"/>
              <a:gd name="T54" fmla="*/ 1293 w 1672"/>
              <a:gd name="T55" fmla="*/ 930 h 977"/>
              <a:gd name="T56" fmla="*/ 1146 w 1672"/>
              <a:gd name="T57" fmla="*/ 946 h 977"/>
              <a:gd name="T58" fmla="*/ 1059 w 1672"/>
              <a:gd name="T59" fmla="*/ 956 h 977"/>
              <a:gd name="T60" fmla="*/ 907 w 1672"/>
              <a:gd name="T61" fmla="*/ 969 h 977"/>
              <a:gd name="T62" fmla="*/ 754 w 1672"/>
              <a:gd name="T63" fmla="*/ 974 h 977"/>
              <a:gd name="T64" fmla="*/ 668 w 1672"/>
              <a:gd name="T65" fmla="*/ 977 h 977"/>
              <a:gd name="T66" fmla="*/ 593 w 1672"/>
              <a:gd name="T67" fmla="*/ 977 h 977"/>
              <a:gd name="T68" fmla="*/ 532 w 1672"/>
              <a:gd name="T69" fmla="*/ 974 h 977"/>
              <a:gd name="T70" fmla="*/ 483 w 1672"/>
              <a:gd name="T71" fmla="*/ 971 h 977"/>
              <a:gd name="T72" fmla="*/ 417 w 1672"/>
              <a:gd name="T73" fmla="*/ 960 h 977"/>
              <a:gd name="T74" fmla="*/ 326 w 1672"/>
              <a:gd name="T75" fmla="*/ 937 h 977"/>
              <a:gd name="T76" fmla="*/ 236 w 1672"/>
              <a:gd name="T77" fmla="*/ 914 h 977"/>
              <a:gd name="T78" fmla="*/ 142 w 1672"/>
              <a:gd name="T79" fmla="*/ 886 h 977"/>
              <a:gd name="T80" fmla="*/ 78 w 1672"/>
              <a:gd name="T81" fmla="*/ 852 h 977"/>
              <a:gd name="T82" fmla="*/ 47 w 1672"/>
              <a:gd name="T83" fmla="*/ 822 h 977"/>
              <a:gd name="T84" fmla="*/ 26 w 1672"/>
              <a:gd name="T85" fmla="*/ 786 h 977"/>
              <a:gd name="T86" fmla="*/ 7 w 1672"/>
              <a:gd name="T87" fmla="*/ 716 h 977"/>
              <a:gd name="T88" fmla="*/ 0 w 1672"/>
              <a:gd name="T89" fmla="*/ 611 h 977"/>
              <a:gd name="T90" fmla="*/ 2 w 1672"/>
              <a:gd name="T91" fmla="*/ 491 h 977"/>
              <a:gd name="T92" fmla="*/ 1 w 1672"/>
              <a:gd name="T93" fmla="*/ 418 h 977"/>
              <a:gd name="T94" fmla="*/ 0 w 1672"/>
              <a:gd name="T95" fmla="*/ 333 h 977"/>
              <a:gd name="T96" fmla="*/ 2 w 1672"/>
              <a:gd name="T97" fmla="*/ 189 h 977"/>
              <a:gd name="T98" fmla="*/ 12 w 1672"/>
              <a:gd name="T99" fmla="*/ 110 h 977"/>
              <a:gd name="T100" fmla="*/ 29 w 1672"/>
              <a:gd name="T101" fmla="*/ 48 h 977"/>
              <a:gd name="T102" fmla="*/ 47 w 1672"/>
              <a:gd name="T103" fmla="*/ 22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08" name="Freeform 4"/>
          <p:cNvSpPr>
            <a:spLocks/>
          </p:cNvSpPr>
          <p:nvPr>
            <p:custDataLst>
              <p:tags r:id="rId3"/>
            </p:custDataLst>
          </p:nvPr>
        </p:nvSpPr>
        <p:spPr bwMode="auto">
          <a:xfrm>
            <a:off x="2654300" y="4246563"/>
            <a:ext cx="2581275" cy="1916112"/>
          </a:xfrm>
          <a:custGeom>
            <a:avLst/>
            <a:gdLst>
              <a:gd name="T0" fmla="*/ 1027 w 1626"/>
              <a:gd name="T1" fmla="*/ 0 h 1207"/>
              <a:gd name="T2" fmla="*/ 1082 w 1626"/>
              <a:gd name="T3" fmla="*/ 16 h 1207"/>
              <a:gd name="T4" fmla="*/ 1128 w 1626"/>
              <a:gd name="T5" fmla="*/ 47 h 1207"/>
              <a:gd name="T6" fmla="*/ 1175 w 1626"/>
              <a:gd name="T7" fmla="*/ 62 h 1207"/>
              <a:gd name="T8" fmla="*/ 1245 w 1626"/>
              <a:gd name="T9" fmla="*/ 101 h 1207"/>
              <a:gd name="T10" fmla="*/ 1292 w 1626"/>
              <a:gd name="T11" fmla="*/ 148 h 1207"/>
              <a:gd name="T12" fmla="*/ 1338 w 1626"/>
              <a:gd name="T13" fmla="*/ 164 h 1207"/>
              <a:gd name="T14" fmla="*/ 1408 w 1626"/>
              <a:gd name="T15" fmla="*/ 218 h 1207"/>
              <a:gd name="T16" fmla="*/ 1424 w 1626"/>
              <a:gd name="T17" fmla="*/ 241 h 1207"/>
              <a:gd name="T18" fmla="*/ 1471 w 1626"/>
              <a:gd name="T19" fmla="*/ 273 h 1207"/>
              <a:gd name="T20" fmla="*/ 1510 w 1626"/>
              <a:gd name="T21" fmla="*/ 366 h 1207"/>
              <a:gd name="T22" fmla="*/ 1541 w 1626"/>
              <a:gd name="T23" fmla="*/ 413 h 1207"/>
              <a:gd name="T24" fmla="*/ 1580 w 1626"/>
              <a:gd name="T25" fmla="*/ 483 h 1207"/>
              <a:gd name="T26" fmla="*/ 1587 w 1626"/>
              <a:gd name="T27" fmla="*/ 506 h 1207"/>
              <a:gd name="T28" fmla="*/ 1603 w 1626"/>
              <a:gd name="T29" fmla="*/ 529 h 1207"/>
              <a:gd name="T30" fmla="*/ 1626 w 1626"/>
              <a:gd name="T31" fmla="*/ 623 h 1207"/>
              <a:gd name="T32" fmla="*/ 1619 w 1626"/>
              <a:gd name="T33" fmla="*/ 911 h 1207"/>
              <a:gd name="T34" fmla="*/ 1572 w 1626"/>
              <a:gd name="T35" fmla="*/ 1090 h 1207"/>
              <a:gd name="T36" fmla="*/ 1136 w 1626"/>
              <a:gd name="T37" fmla="*/ 1207 h 1207"/>
              <a:gd name="T38" fmla="*/ 669 w 1626"/>
              <a:gd name="T39" fmla="*/ 1191 h 1207"/>
              <a:gd name="T40" fmla="*/ 576 w 1626"/>
              <a:gd name="T41" fmla="*/ 1160 h 1207"/>
              <a:gd name="T42" fmla="*/ 397 w 1626"/>
              <a:gd name="T43" fmla="*/ 1137 h 1207"/>
              <a:gd name="T44" fmla="*/ 342 w 1626"/>
              <a:gd name="T45" fmla="*/ 1113 h 1207"/>
              <a:gd name="T46" fmla="*/ 280 w 1626"/>
              <a:gd name="T47" fmla="*/ 1074 h 1207"/>
              <a:gd name="T48" fmla="*/ 249 w 1626"/>
              <a:gd name="T49" fmla="*/ 1059 h 1207"/>
              <a:gd name="T50" fmla="*/ 194 w 1626"/>
              <a:gd name="T51" fmla="*/ 1020 h 1207"/>
              <a:gd name="T52" fmla="*/ 124 w 1626"/>
              <a:gd name="T53" fmla="*/ 973 h 1207"/>
              <a:gd name="T54" fmla="*/ 70 w 1626"/>
              <a:gd name="T55" fmla="*/ 872 h 1207"/>
              <a:gd name="T56" fmla="*/ 54 w 1626"/>
              <a:gd name="T57" fmla="*/ 849 h 1207"/>
              <a:gd name="T58" fmla="*/ 194 w 1626"/>
              <a:gd name="T59" fmla="*/ 389 h 1207"/>
              <a:gd name="T60" fmla="*/ 311 w 1626"/>
              <a:gd name="T61" fmla="*/ 280 h 1207"/>
              <a:gd name="T62" fmla="*/ 358 w 1626"/>
              <a:gd name="T63" fmla="*/ 241 h 1207"/>
              <a:gd name="T64" fmla="*/ 420 w 1626"/>
              <a:gd name="T65" fmla="*/ 226 h 1207"/>
              <a:gd name="T66" fmla="*/ 552 w 1626"/>
              <a:gd name="T67" fmla="*/ 179 h 1207"/>
              <a:gd name="T68" fmla="*/ 599 w 1626"/>
              <a:gd name="T69" fmla="*/ 148 h 1207"/>
              <a:gd name="T70" fmla="*/ 739 w 1626"/>
              <a:gd name="T71" fmla="*/ 93 h 1207"/>
              <a:gd name="T72" fmla="*/ 762 w 1626"/>
              <a:gd name="T73" fmla="*/ 78 h 1207"/>
              <a:gd name="T74" fmla="*/ 786 w 1626"/>
              <a:gd name="T75" fmla="*/ 70 h 1207"/>
              <a:gd name="T76" fmla="*/ 926 w 1626"/>
              <a:gd name="T77" fmla="*/ 31 h 1207"/>
              <a:gd name="T78" fmla="*/ 1027 w 1626"/>
              <a:gd name="T79"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6" h="1207">
                <a:moveTo>
                  <a:pt x="1027" y="0"/>
                </a:moveTo>
                <a:cubicBezTo>
                  <a:pt x="1034" y="2"/>
                  <a:pt x="1073" y="11"/>
                  <a:pt x="1082" y="16"/>
                </a:cubicBezTo>
                <a:cubicBezTo>
                  <a:pt x="1098" y="25"/>
                  <a:pt x="1110" y="41"/>
                  <a:pt x="1128" y="47"/>
                </a:cubicBezTo>
                <a:cubicBezTo>
                  <a:pt x="1144" y="52"/>
                  <a:pt x="1175" y="62"/>
                  <a:pt x="1175" y="62"/>
                </a:cubicBezTo>
                <a:cubicBezTo>
                  <a:pt x="1197" y="78"/>
                  <a:pt x="1225" y="83"/>
                  <a:pt x="1245" y="101"/>
                </a:cubicBezTo>
                <a:cubicBezTo>
                  <a:pt x="1262" y="116"/>
                  <a:pt x="1276" y="132"/>
                  <a:pt x="1292" y="148"/>
                </a:cubicBezTo>
                <a:cubicBezTo>
                  <a:pt x="1303" y="159"/>
                  <a:pt x="1323" y="159"/>
                  <a:pt x="1338" y="164"/>
                </a:cubicBezTo>
                <a:cubicBezTo>
                  <a:pt x="1365" y="173"/>
                  <a:pt x="1385" y="202"/>
                  <a:pt x="1408" y="218"/>
                </a:cubicBezTo>
                <a:cubicBezTo>
                  <a:pt x="1413" y="226"/>
                  <a:pt x="1417" y="235"/>
                  <a:pt x="1424" y="241"/>
                </a:cubicBezTo>
                <a:cubicBezTo>
                  <a:pt x="1438" y="253"/>
                  <a:pt x="1471" y="273"/>
                  <a:pt x="1471" y="273"/>
                </a:cubicBezTo>
                <a:cubicBezTo>
                  <a:pt x="1482" y="305"/>
                  <a:pt x="1494" y="337"/>
                  <a:pt x="1510" y="366"/>
                </a:cubicBezTo>
                <a:cubicBezTo>
                  <a:pt x="1519" y="382"/>
                  <a:pt x="1535" y="395"/>
                  <a:pt x="1541" y="413"/>
                </a:cubicBezTo>
                <a:cubicBezTo>
                  <a:pt x="1550" y="438"/>
                  <a:pt x="1580" y="483"/>
                  <a:pt x="1580" y="483"/>
                </a:cubicBezTo>
                <a:cubicBezTo>
                  <a:pt x="1582" y="491"/>
                  <a:pt x="1583" y="499"/>
                  <a:pt x="1587" y="506"/>
                </a:cubicBezTo>
                <a:cubicBezTo>
                  <a:pt x="1591" y="514"/>
                  <a:pt x="1600" y="520"/>
                  <a:pt x="1603" y="529"/>
                </a:cubicBezTo>
                <a:cubicBezTo>
                  <a:pt x="1614" y="557"/>
                  <a:pt x="1617" y="593"/>
                  <a:pt x="1626" y="623"/>
                </a:cubicBezTo>
                <a:cubicBezTo>
                  <a:pt x="1624" y="719"/>
                  <a:pt x="1623" y="815"/>
                  <a:pt x="1619" y="911"/>
                </a:cubicBezTo>
                <a:cubicBezTo>
                  <a:pt x="1617" y="957"/>
                  <a:pt x="1610" y="1056"/>
                  <a:pt x="1572" y="1090"/>
                </a:cubicBezTo>
                <a:cubicBezTo>
                  <a:pt x="1469" y="1181"/>
                  <a:pt x="1263" y="1198"/>
                  <a:pt x="1136" y="1207"/>
                </a:cubicBezTo>
                <a:cubicBezTo>
                  <a:pt x="962" y="1162"/>
                  <a:pt x="1147" y="1207"/>
                  <a:pt x="669" y="1191"/>
                </a:cubicBezTo>
                <a:cubicBezTo>
                  <a:pt x="635" y="1190"/>
                  <a:pt x="609" y="1165"/>
                  <a:pt x="576" y="1160"/>
                </a:cubicBezTo>
                <a:cubicBezTo>
                  <a:pt x="516" y="1152"/>
                  <a:pt x="456" y="1150"/>
                  <a:pt x="397" y="1137"/>
                </a:cubicBezTo>
                <a:cubicBezTo>
                  <a:pt x="308" y="1078"/>
                  <a:pt x="444" y="1165"/>
                  <a:pt x="342" y="1113"/>
                </a:cubicBezTo>
                <a:cubicBezTo>
                  <a:pt x="320" y="1102"/>
                  <a:pt x="302" y="1085"/>
                  <a:pt x="280" y="1074"/>
                </a:cubicBezTo>
                <a:cubicBezTo>
                  <a:pt x="270" y="1069"/>
                  <a:pt x="259" y="1064"/>
                  <a:pt x="249" y="1059"/>
                </a:cubicBezTo>
                <a:cubicBezTo>
                  <a:pt x="182" y="992"/>
                  <a:pt x="271" y="1075"/>
                  <a:pt x="194" y="1020"/>
                </a:cubicBezTo>
                <a:cubicBezTo>
                  <a:pt x="167" y="1001"/>
                  <a:pt x="157" y="984"/>
                  <a:pt x="124" y="973"/>
                </a:cubicBezTo>
                <a:cubicBezTo>
                  <a:pt x="111" y="935"/>
                  <a:pt x="93" y="906"/>
                  <a:pt x="70" y="872"/>
                </a:cubicBezTo>
                <a:cubicBezTo>
                  <a:pt x="65" y="864"/>
                  <a:pt x="54" y="849"/>
                  <a:pt x="54" y="849"/>
                </a:cubicBezTo>
                <a:cubicBezTo>
                  <a:pt x="0" y="687"/>
                  <a:pt x="9" y="453"/>
                  <a:pt x="194" y="389"/>
                </a:cubicBezTo>
                <a:cubicBezTo>
                  <a:pt x="225" y="344"/>
                  <a:pt x="270" y="315"/>
                  <a:pt x="311" y="280"/>
                </a:cubicBezTo>
                <a:cubicBezTo>
                  <a:pt x="335" y="260"/>
                  <a:pt x="330" y="255"/>
                  <a:pt x="358" y="241"/>
                </a:cubicBezTo>
                <a:cubicBezTo>
                  <a:pt x="371" y="235"/>
                  <a:pt x="411" y="228"/>
                  <a:pt x="420" y="226"/>
                </a:cubicBezTo>
                <a:cubicBezTo>
                  <a:pt x="468" y="215"/>
                  <a:pt x="508" y="201"/>
                  <a:pt x="552" y="179"/>
                </a:cubicBezTo>
                <a:cubicBezTo>
                  <a:pt x="623" y="144"/>
                  <a:pt x="530" y="184"/>
                  <a:pt x="599" y="148"/>
                </a:cubicBezTo>
                <a:cubicBezTo>
                  <a:pt x="643" y="125"/>
                  <a:pt x="691" y="110"/>
                  <a:pt x="739" y="93"/>
                </a:cubicBezTo>
                <a:cubicBezTo>
                  <a:pt x="748" y="90"/>
                  <a:pt x="754" y="82"/>
                  <a:pt x="762" y="78"/>
                </a:cubicBezTo>
                <a:cubicBezTo>
                  <a:pt x="770" y="74"/>
                  <a:pt x="778" y="72"/>
                  <a:pt x="786" y="70"/>
                </a:cubicBezTo>
                <a:cubicBezTo>
                  <a:pt x="831" y="57"/>
                  <a:pt x="881" y="39"/>
                  <a:pt x="926" y="31"/>
                </a:cubicBezTo>
                <a:cubicBezTo>
                  <a:pt x="966" y="24"/>
                  <a:pt x="994" y="23"/>
                  <a:pt x="1027" y="0"/>
                </a:cubicBezTo>
                <a:close/>
              </a:path>
            </a:pathLst>
          </a:custGeom>
          <a:solidFill>
            <a:srgbClr val="FFFF99"/>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109" name="Freeform 5"/>
          <p:cNvSpPr>
            <a:spLocks/>
          </p:cNvSpPr>
          <p:nvPr>
            <p:custDataLst>
              <p:tags r:id="rId4"/>
            </p:custDataLst>
          </p:nvPr>
        </p:nvSpPr>
        <p:spPr bwMode="auto">
          <a:xfrm>
            <a:off x="2439988" y="4365625"/>
            <a:ext cx="177800" cy="114300"/>
          </a:xfrm>
          <a:custGeom>
            <a:avLst/>
            <a:gdLst>
              <a:gd name="T0" fmla="*/ 43 w 112"/>
              <a:gd name="T1" fmla="*/ 0 h 72"/>
              <a:gd name="T2" fmla="*/ 0 w 112"/>
              <a:gd name="T3" fmla="*/ 72 h 72"/>
              <a:gd name="T4" fmla="*/ 69 w 112"/>
              <a:gd name="T5" fmla="*/ 72 h 72"/>
              <a:gd name="T6" fmla="*/ 112 w 112"/>
              <a:gd name="T7" fmla="*/ 0 h 72"/>
              <a:gd name="T8" fmla="*/ 43 w 112"/>
              <a:gd name="T9" fmla="*/ 0 h 72"/>
            </a:gdLst>
            <a:ahLst/>
            <a:cxnLst>
              <a:cxn ang="0">
                <a:pos x="T0" y="T1"/>
              </a:cxn>
              <a:cxn ang="0">
                <a:pos x="T2" y="T3"/>
              </a:cxn>
              <a:cxn ang="0">
                <a:pos x="T4" y="T5"/>
              </a:cxn>
              <a:cxn ang="0">
                <a:pos x="T6" y="T7"/>
              </a:cxn>
              <a:cxn ang="0">
                <a:pos x="T8" y="T9"/>
              </a:cxn>
            </a:cxnLst>
            <a:rect l="0" t="0" r="r" b="b"/>
            <a:pathLst>
              <a:path w="112" h="72">
                <a:moveTo>
                  <a:pt x="43" y="0"/>
                </a:moveTo>
                <a:lnTo>
                  <a:pt x="0" y="72"/>
                </a:lnTo>
                <a:lnTo>
                  <a:pt x="69" y="72"/>
                </a:lnTo>
                <a:lnTo>
                  <a:pt x="112" y="0"/>
                </a:lnTo>
                <a:lnTo>
                  <a:pt x="43" y="0"/>
                </a:lnTo>
                <a:close/>
              </a:path>
            </a:pathLst>
          </a:custGeom>
          <a:solidFill>
            <a:srgbClr val="3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10" name="Rectangle 6"/>
          <p:cNvSpPr>
            <a:spLocks noChangeArrowheads="1"/>
          </p:cNvSpPr>
          <p:nvPr>
            <p:custDataLst>
              <p:tags r:id="rId5"/>
            </p:custDataLst>
          </p:nvPr>
        </p:nvSpPr>
        <p:spPr bwMode="auto">
          <a:xfrm>
            <a:off x="2530475" y="3995738"/>
            <a:ext cx="82550" cy="374650"/>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11" name="Rectangle 7"/>
          <p:cNvSpPr>
            <a:spLocks noChangeArrowheads="1"/>
          </p:cNvSpPr>
          <p:nvPr>
            <p:custDataLst>
              <p:tags r:id="rId6"/>
            </p:custDataLst>
          </p:nvPr>
        </p:nvSpPr>
        <p:spPr bwMode="auto">
          <a:xfrm>
            <a:off x="2441575" y="4102100"/>
            <a:ext cx="112713" cy="374650"/>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12" name="Rectangle 8"/>
          <p:cNvSpPr>
            <a:spLocks noChangeArrowheads="1"/>
          </p:cNvSpPr>
          <p:nvPr>
            <p:custDataLst>
              <p:tags r:id="rId7"/>
            </p:custDataLst>
          </p:nvPr>
        </p:nvSpPr>
        <p:spPr bwMode="auto">
          <a:xfrm>
            <a:off x="2441575" y="4102100"/>
            <a:ext cx="112713" cy="374650"/>
          </a:xfrm>
          <a:prstGeom prst="rect">
            <a:avLst/>
          </a:prstGeom>
          <a:noFill/>
          <a:ln w="1111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1113" name="Freeform 9"/>
          <p:cNvSpPr>
            <a:spLocks/>
          </p:cNvSpPr>
          <p:nvPr>
            <p:custDataLst>
              <p:tags r:id="rId8"/>
            </p:custDataLst>
          </p:nvPr>
        </p:nvSpPr>
        <p:spPr bwMode="auto">
          <a:xfrm>
            <a:off x="2439988" y="3990975"/>
            <a:ext cx="177800" cy="114300"/>
          </a:xfrm>
          <a:custGeom>
            <a:avLst/>
            <a:gdLst>
              <a:gd name="T0" fmla="*/ 43 w 112"/>
              <a:gd name="T1" fmla="*/ 0 h 72"/>
              <a:gd name="T2" fmla="*/ 0 w 112"/>
              <a:gd name="T3" fmla="*/ 72 h 72"/>
              <a:gd name="T4" fmla="*/ 69 w 112"/>
              <a:gd name="T5" fmla="*/ 72 h 72"/>
              <a:gd name="T6" fmla="*/ 112 w 112"/>
              <a:gd name="T7" fmla="*/ 0 h 72"/>
              <a:gd name="T8" fmla="*/ 43 w 112"/>
              <a:gd name="T9" fmla="*/ 0 h 72"/>
            </a:gdLst>
            <a:ahLst/>
            <a:cxnLst>
              <a:cxn ang="0">
                <a:pos x="T0" y="T1"/>
              </a:cxn>
              <a:cxn ang="0">
                <a:pos x="T2" y="T3"/>
              </a:cxn>
              <a:cxn ang="0">
                <a:pos x="T4" y="T5"/>
              </a:cxn>
              <a:cxn ang="0">
                <a:pos x="T6" y="T7"/>
              </a:cxn>
              <a:cxn ang="0">
                <a:pos x="T8" y="T9"/>
              </a:cxn>
            </a:cxnLst>
            <a:rect l="0" t="0" r="r" b="b"/>
            <a:pathLst>
              <a:path w="112" h="72">
                <a:moveTo>
                  <a:pt x="43" y="0"/>
                </a:moveTo>
                <a:lnTo>
                  <a:pt x="0" y="72"/>
                </a:lnTo>
                <a:lnTo>
                  <a:pt x="69" y="72"/>
                </a:lnTo>
                <a:lnTo>
                  <a:pt x="112" y="0"/>
                </a:lnTo>
                <a:lnTo>
                  <a:pt x="43" y="0"/>
                </a:lnTo>
                <a:close/>
              </a:path>
            </a:pathLst>
          </a:custGeom>
          <a:solidFill>
            <a:srgbClr val="3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14" name="Freeform 10"/>
          <p:cNvSpPr>
            <a:spLocks/>
          </p:cNvSpPr>
          <p:nvPr>
            <p:custDataLst>
              <p:tags r:id="rId9"/>
            </p:custDataLst>
          </p:nvPr>
        </p:nvSpPr>
        <p:spPr bwMode="auto">
          <a:xfrm>
            <a:off x="2439988" y="3990975"/>
            <a:ext cx="177800" cy="114300"/>
          </a:xfrm>
          <a:custGeom>
            <a:avLst/>
            <a:gdLst>
              <a:gd name="T0" fmla="*/ 43 w 112"/>
              <a:gd name="T1" fmla="*/ 0 h 72"/>
              <a:gd name="T2" fmla="*/ 0 w 112"/>
              <a:gd name="T3" fmla="*/ 72 h 72"/>
              <a:gd name="T4" fmla="*/ 69 w 112"/>
              <a:gd name="T5" fmla="*/ 72 h 72"/>
              <a:gd name="T6" fmla="*/ 112 w 112"/>
              <a:gd name="T7" fmla="*/ 0 h 72"/>
              <a:gd name="T8" fmla="*/ 43 w 112"/>
              <a:gd name="T9" fmla="*/ 0 h 72"/>
            </a:gdLst>
            <a:ahLst/>
            <a:cxnLst>
              <a:cxn ang="0">
                <a:pos x="T0" y="T1"/>
              </a:cxn>
              <a:cxn ang="0">
                <a:pos x="T2" y="T3"/>
              </a:cxn>
              <a:cxn ang="0">
                <a:pos x="T4" y="T5"/>
              </a:cxn>
              <a:cxn ang="0">
                <a:pos x="T6" y="T7"/>
              </a:cxn>
              <a:cxn ang="0">
                <a:pos x="T8" y="T9"/>
              </a:cxn>
            </a:cxnLst>
            <a:rect l="0" t="0" r="r" b="b"/>
            <a:pathLst>
              <a:path w="112" h="72">
                <a:moveTo>
                  <a:pt x="43" y="0"/>
                </a:moveTo>
                <a:lnTo>
                  <a:pt x="0" y="72"/>
                </a:lnTo>
                <a:lnTo>
                  <a:pt x="69" y="72"/>
                </a:lnTo>
                <a:lnTo>
                  <a:pt x="112" y="0"/>
                </a:lnTo>
                <a:lnTo>
                  <a:pt x="43" y="0"/>
                </a:lnTo>
                <a:close/>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1115" name="Line 11"/>
          <p:cNvSpPr>
            <a:spLocks noChangeShapeType="1"/>
          </p:cNvSpPr>
          <p:nvPr>
            <p:custDataLst>
              <p:tags r:id="rId10"/>
            </p:custDataLst>
          </p:nvPr>
        </p:nvSpPr>
        <p:spPr bwMode="auto">
          <a:xfrm>
            <a:off x="2617788" y="4000500"/>
            <a:ext cx="1587" cy="36512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16" name="Line 12"/>
          <p:cNvSpPr>
            <a:spLocks noChangeShapeType="1"/>
          </p:cNvSpPr>
          <p:nvPr>
            <p:custDataLst>
              <p:tags r:id="rId11"/>
            </p:custDataLst>
          </p:nvPr>
        </p:nvSpPr>
        <p:spPr bwMode="auto">
          <a:xfrm flipH="1">
            <a:off x="2554288" y="4365625"/>
            <a:ext cx="63500" cy="11112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17" name="Rectangle 13"/>
          <p:cNvSpPr>
            <a:spLocks noChangeArrowheads="1"/>
          </p:cNvSpPr>
          <p:nvPr>
            <p:custDataLst>
              <p:tags r:id="rId12"/>
            </p:custDataLst>
          </p:nvPr>
        </p:nvSpPr>
        <p:spPr bwMode="auto">
          <a:xfrm>
            <a:off x="2457450" y="4151313"/>
            <a:ext cx="73025" cy="214312"/>
          </a:xfrm>
          <a:prstGeom prst="rect">
            <a:avLst/>
          </a:prstGeom>
          <a:solidFill>
            <a:srgbClr val="3333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18" name="Rectangle 14"/>
          <p:cNvSpPr>
            <a:spLocks noChangeArrowheads="1"/>
          </p:cNvSpPr>
          <p:nvPr>
            <p:custDataLst>
              <p:tags r:id="rId13"/>
            </p:custDataLst>
          </p:nvPr>
        </p:nvSpPr>
        <p:spPr bwMode="auto">
          <a:xfrm>
            <a:off x="2457450" y="4151313"/>
            <a:ext cx="73025" cy="214312"/>
          </a:xfrm>
          <a:prstGeom prst="rect">
            <a:avLst/>
          </a:prstGeom>
          <a:noFill/>
          <a:ln w="1111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1119" name="Rectangle 15"/>
          <p:cNvSpPr>
            <a:spLocks noChangeArrowheads="1"/>
          </p:cNvSpPr>
          <p:nvPr>
            <p:custDataLst>
              <p:tags r:id="rId14"/>
            </p:custDataLst>
          </p:nvPr>
        </p:nvSpPr>
        <p:spPr bwMode="auto">
          <a:xfrm>
            <a:off x="2468563" y="4216400"/>
            <a:ext cx="55562" cy="762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20" name="Freeform 16"/>
          <p:cNvSpPr>
            <a:spLocks/>
          </p:cNvSpPr>
          <p:nvPr>
            <p:custDataLst>
              <p:tags r:id="rId15"/>
            </p:custDataLst>
          </p:nvPr>
        </p:nvSpPr>
        <p:spPr bwMode="auto">
          <a:xfrm>
            <a:off x="1322388" y="3997325"/>
            <a:ext cx="395287" cy="330200"/>
          </a:xfrm>
          <a:custGeom>
            <a:avLst/>
            <a:gdLst>
              <a:gd name="T0" fmla="*/ 70 w 249"/>
              <a:gd name="T1" fmla="*/ 14 h 208"/>
              <a:gd name="T2" fmla="*/ 70 w 249"/>
              <a:gd name="T3" fmla="*/ 14 h 208"/>
              <a:gd name="T4" fmla="*/ 73 w 249"/>
              <a:gd name="T5" fmla="*/ 14 h 208"/>
              <a:gd name="T6" fmla="*/ 75 w 249"/>
              <a:gd name="T7" fmla="*/ 13 h 208"/>
              <a:gd name="T8" fmla="*/ 79 w 249"/>
              <a:gd name="T9" fmla="*/ 12 h 208"/>
              <a:gd name="T10" fmla="*/ 83 w 249"/>
              <a:gd name="T11" fmla="*/ 10 h 208"/>
              <a:gd name="T12" fmla="*/ 88 w 249"/>
              <a:gd name="T13" fmla="*/ 9 h 208"/>
              <a:gd name="T14" fmla="*/ 95 w 249"/>
              <a:gd name="T15" fmla="*/ 8 h 208"/>
              <a:gd name="T16" fmla="*/ 103 w 249"/>
              <a:gd name="T17" fmla="*/ 6 h 208"/>
              <a:gd name="T18" fmla="*/ 111 w 249"/>
              <a:gd name="T19" fmla="*/ 5 h 208"/>
              <a:gd name="T20" fmla="*/ 121 w 249"/>
              <a:gd name="T21" fmla="*/ 3 h 208"/>
              <a:gd name="T22" fmla="*/ 132 w 249"/>
              <a:gd name="T23" fmla="*/ 2 h 208"/>
              <a:gd name="T24" fmla="*/ 144 w 249"/>
              <a:gd name="T25" fmla="*/ 1 h 208"/>
              <a:gd name="T26" fmla="*/ 157 w 249"/>
              <a:gd name="T27" fmla="*/ 0 h 208"/>
              <a:gd name="T28" fmla="*/ 170 w 249"/>
              <a:gd name="T29" fmla="*/ 0 h 208"/>
              <a:gd name="T30" fmla="*/ 185 w 249"/>
              <a:gd name="T31" fmla="*/ 0 h 208"/>
              <a:gd name="T32" fmla="*/ 201 w 249"/>
              <a:gd name="T33" fmla="*/ 0 h 208"/>
              <a:gd name="T34" fmla="*/ 208 w 249"/>
              <a:gd name="T35" fmla="*/ 28 h 208"/>
              <a:gd name="T36" fmla="*/ 210 w 249"/>
              <a:gd name="T37" fmla="*/ 29 h 208"/>
              <a:gd name="T38" fmla="*/ 216 w 249"/>
              <a:gd name="T39" fmla="*/ 33 h 208"/>
              <a:gd name="T40" fmla="*/ 222 w 249"/>
              <a:gd name="T41" fmla="*/ 40 h 208"/>
              <a:gd name="T42" fmla="*/ 226 w 249"/>
              <a:gd name="T43" fmla="*/ 50 h 208"/>
              <a:gd name="T44" fmla="*/ 240 w 249"/>
              <a:gd name="T45" fmla="*/ 116 h 208"/>
              <a:gd name="T46" fmla="*/ 247 w 249"/>
              <a:gd name="T47" fmla="*/ 144 h 208"/>
              <a:gd name="T48" fmla="*/ 247 w 249"/>
              <a:gd name="T49" fmla="*/ 146 h 208"/>
              <a:gd name="T50" fmla="*/ 248 w 249"/>
              <a:gd name="T51" fmla="*/ 151 h 208"/>
              <a:gd name="T52" fmla="*/ 248 w 249"/>
              <a:gd name="T53" fmla="*/ 159 h 208"/>
              <a:gd name="T54" fmla="*/ 244 w 249"/>
              <a:gd name="T55" fmla="*/ 169 h 208"/>
              <a:gd name="T56" fmla="*/ 0 w 249"/>
              <a:gd name="T57" fmla="*/ 162 h 208"/>
              <a:gd name="T58" fmla="*/ 25 w 249"/>
              <a:gd name="T59" fmla="*/ 149 h 208"/>
              <a:gd name="T60" fmla="*/ 25 w 249"/>
              <a:gd name="T61" fmla="*/ 28 h 208"/>
              <a:gd name="T62" fmla="*/ 26 w 249"/>
              <a:gd name="T63" fmla="*/ 27 h 208"/>
              <a:gd name="T64" fmla="*/ 28 w 249"/>
              <a:gd name="T65" fmla="*/ 26 h 208"/>
              <a:gd name="T66" fmla="*/ 32 w 249"/>
              <a:gd name="T67" fmla="*/ 24 h 208"/>
              <a:gd name="T68" fmla="*/ 37 w 249"/>
              <a:gd name="T69" fmla="*/ 22 h 208"/>
              <a:gd name="T70" fmla="*/ 42 w 249"/>
              <a:gd name="T71" fmla="*/ 22 h 208"/>
              <a:gd name="T72" fmla="*/ 49 w 249"/>
              <a:gd name="T73" fmla="*/ 22 h 208"/>
              <a:gd name="T74" fmla="*/ 58 w 249"/>
              <a:gd name="T75" fmla="*/ 23 h 208"/>
              <a:gd name="T76" fmla="*/ 68 w 249"/>
              <a:gd name="T77" fmla="*/ 2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8">
                <a:moveTo>
                  <a:pt x="68" y="27"/>
                </a:moveTo>
                <a:lnTo>
                  <a:pt x="70" y="14"/>
                </a:lnTo>
                <a:lnTo>
                  <a:pt x="70" y="14"/>
                </a:lnTo>
                <a:lnTo>
                  <a:pt x="70" y="14"/>
                </a:lnTo>
                <a:lnTo>
                  <a:pt x="72" y="14"/>
                </a:lnTo>
                <a:lnTo>
                  <a:pt x="73" y="14"/>
                </a:lnTo>
                <a:lnTo>
                  <a:pt x="74" y="13"/>
                </a:lnTo>
                <a:lnTo>
                  <a:pt x="75" y="13"/>
                </a:lnTo>
                <a:lnTo>
                  <a:pt x="76" y="13"/>
                </a:lnTo>
                <a:lnTo>
                  <a:pt x="79" y="12"/>
                </a:lnTo>
                <a:lnTo>
                  <a:pt x="81" y="12"/>
                </a:lnTo>
                <a:lnTo>
                  <a:pt x="83" y="10"/>
                </a:lnTo>
                <a:lnTo>
                  <a:pt x="86" y="9"/>
                </a:lnTo>
                <a:lnTo>
                  <a:pt x="88" y="9"/>
                </a:lnTo>
                <a:lnTo>
                  <a:pt x="91" y="8"/>
                </a:lnTo>
                <a:lnTo>
                  <a:pt x="95" y="8"/>
                </a:lnTo>
                <a:lnTo>
                  <a:pt x="98" y="7"/>
                </a:lnTo>
                <a:lnTo>
                  <a:pt x="103" y="6"/>
                </a:lnTo>
                <a:lnTo>
                  <a:pt x="107" y="6"/>
                </a:lnTo>
                <a:lnTo>
                  <a:pt x="111" y="5"/>
                </a:lnTo>
                <a:lnTo>
                  <a:pt x="116" y="5"/>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5"/>
                </a:lnTo>
                <a:lnTo>
                  <a:pt x="208" y="28"/>
                </a:lnTo>
                <a:lnTo>
                  <a:pt x="208" y="28"/>
                </a:lnTo>
                <a:lnTo>
                  <a:pt x="210" y="29"/>
                </a:lnTo>
                <a:lnTo>
                  <a:pt x="213" y="31"/>
                </a:lnTo>
                <a:lnTo>
                  <a:pt x="216" y="33"/>
                </a:lnTo>
                <a:lnTo>
                  <a:pt x="220" y="36"/>
                </a:lnTo>
                <a:lnTo>
                  <a:pt x="222" y="40"/>
                </a:lnTo>
                <a:lnTo>
                  <a:pt x="224" y="44"/>
                </a:lnTo>
                <a:lnTo>
                  <a:pt x="226" y="50"/>
                </a:lnTo>
                <a:lnTo>
                  <a:pt x="245" y="68"/>
                </a:lnTo>
                <a:lnTo>
                  <a:pt x="240" y="116"/>
                </a:lnTo>
                <a:lnTo>
                  <a:pt x="208" y="132"/>
                </a:lnTo>
                <a:lnTo>
                  <a:pt x="247" y="144"/>
                </a:lnTo>
                <a:lnTo>
                  <a:pt x="247" y="144"/>
                </a:lnTo>
                <a:lnTo>
                  <a:pt x="247" y="146"/>
                </a:lnTo>
                <a:lnTo>
                  <a:pt x="248" y="148"/>
                </a:lnTo>
                <a:lnTo>
                  <a:pt x="248" y="151"/>
                </a:lnTo>
                <a:lnTo>
                  <a:pt x="249" y="154"/>
                </a:lnTo>
                <a:lnTo>
                  <a:pt x="248" y="159"/>
                </a:lnTo>
                <a:lnTo>
                  <a:pt x="247" y="163"/>
                </a:lnTo>
                <a:lnTo>
                  <a:pt x="244" y="169"/>
                </a:lnTo>
                <a:lnTo>
                  <a:pt x="144" y="208"/>
                </a:lnTo>
                <a:lnTo>
                  <a:pt x="0" y="162"/>
                </a:lnTo>
                <a:lnTo>
                  <a:pt x="3" y="158"/>
                </a:lnTo>
                <a:lnTo>
                  <a:pt x="25" y="149"/>
                </a:lnTo>
                <a:lnTo>
                  <a:pt x="25" y="28"/>
                </a:lnTo>
                <a:lnTo>
                  <a:pt x="25" y="28"/>
                </a:lnTo>
                <a:lnTo>
                  <a:pt x="25" y="28"/>
                </a:lnTo>
                <a:lnTo>
                  <a:pt x="26" y="27"/>
                </a:lnTo>
                <a:lnTo>
                  <a:pt x="27" y="27"/>
                </a:lnTo>
                <a:lnTo>
                  <a:pt x="28" y="26"/>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1" name="Freeform 17"/>
          <p:cNvSpPr>
            <a:spLocks/>
          </p:cNvSpPr>
          <p:nvPr>
            <p:custDataLst>
              <p:tags r:id="rId16"/>
            </p:custDataLst>
          </p:nvPr>
        </p:nvSpPr>
        <p:spPr bwMode="auto">
          <a:xfrm>
            <a:off x="1460500" y="4021138"/>
            <a:ext cx="125413" cy="144462"/>
          </a:xfrm>
          <a:custGeom>
            <a:avLst/>
            <a:gdLst>
              <a:gd name="T0" fmla="*/ 78 w 79"/>
              <a:gd name="T1" fmla="*/ 4 h 91"/>
              <a:gd name="T2" fmla="*/ 78 w 79"/>
              <a:gd name="T3" fmla="*/ 4 h 91"/>
              <a:gd name="T4" fmla="*/ 77 w 79"/>
              <a:gd name="T5" fmla="*/ 4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0 h 91"/>
              <a:gd name="T22" fmla="*/ 38 w 79"/>
              <a:gd name="T23" fmla="*/ 1 h 91"/>
              <a:gd name="T24" fmla="*/ 31 w 79"/>
              <a:gd name="T25" fmla="*/ 2 h 91"/>
              <a:gd name="T26" fmla="*/ 25 w 79"/>
              <a:gd name="T27" fmla="*/ 4 h 91"/>
              <a:gd name="T28" fmla="*/ 18 w 79"/>
              <a:gd name="T29" fmla="*/ 6 h 91"/>
              <a:gd name="T30" fmla="*/ 11 w 79"/>
              <a:gd name="T31" fmla="*/ 8 h 91"/>
              <a:gd name="T32" fmla="*/ 4 w 79"/>
              <a:gd name="T33" fmla="*/ 11 h 91"/>
              <a:gd name="T34" fmla="*/ 4 w 79"/>
              <a:gd name="T35" fmla="*/ 13 h 91"/>
              <a:gd name="T36" fmla="*/ 3 w 79"/>
              <a:gd name="T37" fmla="*/ 18 h 91"/>
              <a:gd name="T38" fmla="*/ 1 w 79"/>
              <a:gd name="T39" fmla="*/ 26 h 91"/>
              <a:gd name="T40" fmla="*/ 0 w 79"/>
              <a:gd name="T41" fmla="*/ 35 h 91"/>
              <a:gd name="T42" fmla="*/ 0 w 79"/>
              <a:gd name="T43" fmla="*/ 47 h 91"/>
              <a:gd name="T44" fmla="*/ 0 w 79"/>
              <a:gd name="T45" fmla="*/ 60 h 91"/>
              <a:gd name="T46" fmla="*/ 2 w 79"/>
              <a:gd name="T47" fmla="*/ 74 h 91"/>
              <a:gd name="T48" fmla="*/ 6 w 79"/>
              <a:gd name="T49" fmla="*/ 89 h 91"/>
              <a:gd name="T50" fmla="*/ 7 w 79"/>
              <a:gd name="T51" fmla="*/ 89 h 91"/>
              <a:gd name="T52" fmla="*/ 8 w 79"/>
              <a:gd name="T53" fmla="*/ 89 h 91"/>
              <a:gd name="T54" fmla="*/ 9 w 79"/>
              <a:gd name="T55" fmla="*/ 88 h 91"/>
              <a:gd name="T56" fmla="*/ 11 w 79"/>
              <a:gd name="T57" fmla="*/ 88 h 91"/>
              <a:gd name="T58" fmla="*/ 15 w 79"/>
              <a:gd name="T59" fmla="*/ 88 h 91"/>
              <a:gd name="T60" fmla="*/ 18 w 79"/>
              <a:gd name="T61" fmla="*/ 88 h 91"/>
              <a:gd name="T62" fmla="*/ 22 w 79"/>
              <a:gd name="T63" fmla="*/ 88 h 91"/>
              <a:gd name="T64" fmla="*/ 27 w 79"/>
              <a:gd name="T65" fmla="*/ 88 h 91"/>
              <a:gd name="T66" fmla="*/ 32 w 79"/>
              <a:gd name="T67" fmla="*/ 87 h 91"/>
              <a:gd name="T68" fmla="*/ 38 w 79"/>
              <a:gd name="T69" fmla="*/ 88 h 91"/>
              <a:gd name="T70" fmla="*/ 44 w 79"/>
              <a:gd name="T71" fmla="*/ 88 h 91"/>
              <a:gd name="T72" fmla="*/ 50 w 79"/>
              <a:gd name="T73" fmla="*/ 88 h 91"/>
              <a:gd name="T74" fmla="*/ 57 w 79"/>
              <a:gd name="T75" fmla="*/ 88 h 91"/>
              <a:gd name="T76" fmla="*/ 64 w 79"/>
              <a:gd name="T77" fmla="*/ 89 h 91"/>
              <a:gd name="T78" fmla="*/ 71 w 79"/>
              <a:gd name="T79" fmla="*/ 90 h 91"/>
              <a:gd name="T80" fmla="*/ 79 w 79"/>
              <a:gd name="T81" fmla="*/ 91 h 91"/>
              <a:gd name="T82" fmla="*/ 79 w 79"/>
              <a:gd name="T83" fmla="*/ 88 h 91"/>
              <a:gd name="T84" fmla="*/ 78 w 79"/>
              <a:gd name="T85" fmla="*/ 81 h 91"/>
              <a:gd name="T86" fmla="*/ 77 w 79"/>
              <a:gd name="T87" fmla="*/ 70 h 91"/>
              <a:gd name="T88" fmla="*/ 76 w 79"/>
              <a:gd name="T89" fmla="*/ 57 h 91"/>
              <a:gd name="T90" fmla="*/ 76 w 79"/>
              <a:gd name="T91" fmla="*/ 43 h 91"/>
              <a:gd name="T92" fmla="*/ 76 w 79"/>
              <a:gd name="T93" fmla="*/ 28 h 91"/>
              <a:gd name="T94" fmla="*/ 77 w 79"/>
              <a:gd name="T95" fmla="*/ 15 h 91"/>
              <a:gd name="T96" fmla="*/ 78 w 79"/>
              <a:gd name="T97"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4"/>
                </a:moveTo>
                <a:lnTo>
                  <a:pt x="78" y="4"/>
                </a:lnTo>
                <a:lnTo>
                  <a:pt x="77" y="4"/>
                </a:lnTo>
                <a:lnTo>
                  <a:pt x="74" y="2"/>
                </a:lnTo>
                <a:lnTo>
                  <a:pt x="72" y="2"/>
                </a:lnTo>
                <a:lnTo>
                  <a:pt x="69" y="1"/>
                </a:lnTo>
                <a:lnTo>
                  <a:pt x="65" y="1"/>
                </a:lnTo>
                <a:lnTo>
                  <a:pt x="60" y="1"/>
                </a:lnTo>
                <a:lnTo>
                  <a:pt x="56" y="0"/>
                </a:lnTo>
                <a:lnTo>
                  <a:pt x="50" y="0"/>
                </a:lnTo>
                <a:lnTo>
                  <a:pt x="44" y="0"/>
                </a:lnTo>
                <a:lnTo>
                  <a:pt x="38" y="1"/>
                </a:lnTo>
                <a:lnTo>
                  <a:pt x="31" y="2"/>
                </a:lnTo>
                <a:lnTo>
                  <a:pt x="25" y="4"/>
                </a:lnTo>
                <a:lnTo>
                  <a:pt x="18" y="6"/>
                </a:lnTo>
                <a:lnTo>
                  <a:pt x="11" y="8"/>
                </a:lnTo>
                <a:lnTo>
                  <a:pt x="4" y="11"/>
                </a:lnTo>
                <a:lnTo>
                  <a:pt x="4" y="13"/>
                </a:lnTo>
                <a:lnTo>
                  <a:pt x="3" y="18"/>
                </a:lnTo>
                <a:lnTo>
                  <a:pt x="1" y="26"/>
                </a:lnTo>
                <a:lnTo>
                  <a:pt x="0" y="35"/>
                </a:lnTo>
                <a:lnTo>
                  <a:pt x="0" y="47"/>
                </a:lnTo>
                <a:lnTo>
                  <a:pt x="0" y="60"/>
                </a:lnTo>
                <a:lnTo>
                  <a:pt x="2" y="74"/>
                </a:lnTo>
                <a:lnTo>
                  <a:pt x="6" y="89"/>
                </a:lnTo>
                <a:lnTo>
                  <a:pt x="7" y="89"/>
                </a:lnTo>
                <a:lnTo>
                  <a:pt x="8" y="89"/>
                </a:lnTo>
                <a:lnTo>
                  <a:pt x="9" y="88"/>
                </a:lnTo>
                <a:lnTo>
                  <a:pt x="11" y="88"/>
                </a:lnTo>
                <a:lnTo>
                  <a:pt x="15" y="88"/>
                </a:lnTo>
                <a:lnTo>
                  <a:pt x="18" y="88"/>
                </a:lnTo>
                <a:lnTo>
                  <a:pt x="22" y="88"/>
                </a:lnTo>
                <a:lnTo>
                  <a:pt x="27" y="88"/>
                </a:lnTo>
                <a:lnTo>
                  <a:pt x="32" y="87"/>
                </a:lnTo>
                <a:lnTo>
                  <a:pt x="38" y="88"/>
                </a:lnTo>
                <a:lnTo>
                  <a:pt x="44" y="88"/>
                </a:lnTo>
                <a:lnTo>
                  <a:pt x="50" y="88"/>
                </a:lnTo>
                <a:lnTo>
                  <a:pt x="57" y="88"/>
                </a:lnTo>
                <a:lnTo>
                  <a:pt x="64" y="89"/>
                </a:lnTo>
                <a:lnTo>
                  <a:pt x="71" y="90"/>
                </a:lnTo>
                <a:lnTo>
                  <a:pt x="79" y="91"/>
                </a:lnTo>
                <a:lnTo>
                  <a:pt x="79" y="88"/>
                </a:lnTo>
                <a:lnTo>
                  <a:pt x="78" y="81"/>
                </a:lnTo>
                <a:lnTo>
                  <a:pt x="77" y="70"/>
                </a:lnTo>
                <a:lnTo>
                  <a:pt x="76" y="57"/>
                </a:lnTo>
                <a:lnTo>
                  <a:pt x="76" y="43"/>
                </a:lnTo>
                <a:lnTo>
                  <a:pt x="76" y="28"/>
                </a:lnTo>
                <a:lnTo>
                  <a:pt x="77" y="15"/>
                </a:lnTo>
                <a:lnTo>
                  <a:pt x="78" y="4"/>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2" name="Freeform 18"/>
          <p:cNvSpPr>
            <a:spLocks/>
          </p:cNvSpPr>
          <p:nvPr>
            <p:custDataLst>
              <p:tags r:id="rId17"/>
            </p:custDataLst>
          </p:nvPr>
        </p:nvSpPr>
        <p:spPr bwMode="auto">
          <a:xfrm>
            <a:off x="1473200" y="4060825"/>
            <a:ext cx="209550" cy="142875"/>
          </a:xfrm>
          <a:custGeom>
            <a:avLst/>
            <a:gdLst>
              <a:gd name="T0" fmla="*/ 1 w 132"/>
              <a:gd name="T1" fmla="*/ 67 h 90"/>
              <a:gd name="T2" fmla="*/ 0 w 132"/>
              <a:gd name="T3" fmla="*/ 79 h 90"/>
              <a:gd name="T4" fmla="*/ 86 w 132"/>
              <a:gd name="T5" fmla="*/ 90 h 90"/>
              <a:gd name="T6" fmla="*/ 86 w 132"/>
              <a:gd name="T7" fmla="*/ 90 h 90"/>
              <a:gd name="T8" fmla="*/ 89 w 132"/>
              <a:gd name="T9" fmla="*/ 88 h 90"/>
              <a:gd name="T10" fmla="*/ 91 w 132"/>
              <a:gd name="T11" fmla="*/ 87 h 90"/>
              <a:gd name="T12" fmla="*/ 94 w 132"/>
              <a:gd name="T13" fmla="*/ 85 h 90"/>
              <a:gd name="T14" fmla="*/ 98 w 132"/>
              <a:gd name="T15" fmla="*/ 83 h 90"/>
              <a:gd name="T16" fmla="*/ 103 w 132"/>
              <a:gd name="T17" fmla="*/ 79 h 90"/>
              <a:gd name="T18" fmla="*/ 107 w 132"/>
              <a:gd name="T19" fmla="*/ 76 h 90"/>
              <a:gd name="T20" fmla="*/ 112 w 132"/>
              <a:gd name="T21" fmla="*/ 71 h 90"/>
              <a:gd name="T22" fmla="*/ 117 w 132"/>
              <a:gd name="T23" fmla="*/ 66 h 90"/>
              <a:gd name="T24" fmla="*/ 121 w 132"/>
              <a:gd name="T25" fmla="*/ 60 h 90"/>
              <a:gd name="T26" fmla="*/ 125 w 132"/>
              <a:gd name="T27" fmla="*/ 55 h 90"/>
              <a:gd name="T28" fmla="*/ 128 w 132"/>
              <a:gd name="T29" fmla="*/ 47 h 90"/>
              <a:gd name="T30" fmla="*/ 131 w 132"/>
              <a:gd name="T31" fmla="*/ 39 h 90"/>
              <a:gd name="T32" fmla="*/ 132 w 132"/>
              <a:gd name="T33" fmla="*/ 31 h 90"/>
              <a:gd name="T34" fmla="*/ 132 w 132"/>
              <a:gd name="T35" fmla="*/ 23 h 90"/>
              <a:gd name="T36" fmla="*/ 129 w 132"/>
              <a:gd name="T37" fmla="*/ 14 h 90"/>
              <a:gd name="T38" fmla="*/ 129 w 132"/>
              <a:gd name="T39" fmla="*/ 12 h 90"/>
              <a:gd name="T40" fmla="*/ 128 w 132"/>
              <a:gd name="T41" fmla="*/ 11 h 90"/>
              <a:gd name="T42" fmla="*/ 127 w 132"/>
              <a:gd name="T43" fmla="*/ 9 h 90"/>
              <a:gd name="T44" fmla="*/ 126 w 132"/>
              <a:gd name="T45" fmla="*/ 7 h 90"/>
              <a:gd name="T46" fmla="*/ 124 w 132"/>
              <a:gd name="T47" fmla="*/ 4 h 90"/>
              <a:gd name="T48" fmla="*/ 120 w 132"/>
              <a:gd name="T49" fmla="*/ 2 h 90"/>
              <a:gd name="T50" fmla="*/ 117 w 132"/>
              <a:gd name="T51" fmla="*/ 1 h 90"/>
              <a:gd name="T52" fmla="*/ 113 w 132"/>
              <a:gd name="T53" fmla="*/ 0 h 90"/>
              <a:gd name="T54" fmla="*/ 113 w 132"/>
              <a:gd name="T55" fmla="*/ 2 h 90"/>
              <a:gd name="T56" fmla="*/ 114 w 132"/>
              <a:gd name="T57" fmla="*/ 5 h 90"/>
              <a:gd name="T58" fmla="*/ 117 w 132"/>
              <a:gd name="T59" fmla="*/ 11 h 90"/>
              <a:gd name="T60" fmla="*/ 118 w 132"/>
              <a:gd name="T61" fmla="*/ 19 h 90"/>
              <a:gd name="T62" fmla="*/ 118 w 132"/>
              <a:gd name="T63" fmla="*/ 29 h 90"/>
              <a:gd name="T64" fmla="*/ 117 w 132"/>
              <a:gd name="T65" fmla="*/ 39 h 90"/>
              <a:gd name="T66" fmla="*/ 114 w 132"/>
              <a:gd name="T67" fmla="*/ 51 h 90"/>
              <a:gd name="T68" fmla="*/ 108 w 132"/>
              <a:gd name="T69" fmla="*/ 64 h 90"/>
              <a:gd name="T70" fmla="*/ 108 w 132"/>
              <a:gd name="T71" fmla="*/ 64 h 90"/>
              <a:gd name="T72" fmla="*/ 108 w 132"/>
              <a:gd name="T73" fmla="*/ 64 h 90"/>
              <a:gd name="T74" fmla="*/ 107 w 132"/>
              <a:gd name="T75" fmla="*/ 65 h 90"/>
              <a:gd name="T76" fmla="*/ 106 w 132"/>
              <a:gd name="T77" fmla="*/ 66 h 90"/>
              <a:gd name="T78" fmla="*/ 105 w 132"/>
              <a:gd name="T79" fmla="*/ 66 h 90"/>
              <a:gd name="T80" fmla="*/ 103 w 132"/>
              <a:gd name="T81" fmla="*/ 67 h 90"/>
              <a:gd name="T82" fmla="*/ 100 w 132"/>
              <a:gd name="T83" fmla="*/ 69 h 90"/>
              <a:gd name="T84" fmla="*/ 98 w 132"/>
              <a:gd name="T85" fmla="*/ 70 h 90"/>
              <a:gd name="T86" fmla="*/ 96 w 132"/>
              <a:gd name="T87" fmla="*/ 71 h 90"/>
              <a:gd name="T88" fmla="*/ 92 w 132"/>
              <a:gd name="T89" fmla="*/ 72 h 90"/>
              <a:gd name="T90" fmla="*/ 90 w 132"/>
              <a:gd name="T91" fmla="*/ 72 h 90"/>
              <a:gd name="T92" fmla="*/ 85 w 132"/>
              <a:gd name="T93" fmla="*/ 73 h 90"/>
              <a:gd name="T94" fmla="*/ 82 w 132"/>
              <a:gd name="T95" fmla="*/ 73 h 90"/>
              <a:gd name="T96" fmla="*/ 78 w 132"/>
              <a:gd name="T97" fmla="*/ 73 h 90"/>
              <a:gd name="T98" fmla="*/ 73 w 132"/>
              <a:gd name="T99" fmla="*/ 72 h 90"/>
              <a:gd name="T100" fmla="*/ 69 w 132"/>
              <a:gd name="T101" fmla="*/ 72 h 90"/>
              <a:gd name="T102" fmla="*/ 69 w 132"/>
              <a:gd name="T103" fmla="*/ 84 h 90"/>
              <a:gd name="T104" fmla="*/ 3 w 132"/>
              <a:gd name="T105" fmla="*/ 77 h 90"/>
              <a:gd name="T106" fmla="*/ 1 w 132"/>
              <a:gd name="T107" fmla="*/ 6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7"/>
                </a:moveTo>
                <a:lnTo>
                  <a:pt x="0" y="79"/>
                </a:lnTo>
                <a:lnTo>
                  <a:pt x="86" y="90"/>
                </a:lnTo>
                <a:lnTo>
                  <a:pt x="86" y="90"/>
                </a:lnTo>
                <a:lnTo>
                  <a:pt x="89" y="88"/>
                </a:lnTo>
                <a:lnTo>
                  <a:pt x="91" y="87"/>
                </a:lnTo>
                <a:lnTo>
                  <a:pt x="94" y="85"/>
                </a:lnTo>
                <a:lnTo>
                  <a:pt x="98" y="83"/>
                </a:lnTo>
                <a:lnTo>
                  <a:pt x="103" y="79"/>
                </a:lnTo>
                <a:lnTo>
                  <a:pt x="107" y="76"/>
                </a:lnTo>
                <a:lnTo>
                  <a:pt x="112" y="71"/>
                </a:lnTo>
                <a:lnTo>
                  <a:pt x="117" y="66"/>
                </a:lnTo>
                <a:lnTo>
                  <a:pt x="121" y="60"/>
                </a:lnTo>
                <a:lnTo>
                  <a:pt x="125" y="55"/>
                </a:lnTo>
                <a:lnTo>
                  <a:pt x="128" y="47"/>
                </a:lnTo>
                <a:lnTo>
                  <a:pt x="131" y="39"/>
                </a:lnTo>
                <a:lnTo>
                  <a:pt x="132" y="31"/>
                </a:lnTo>
                <a:lnTo>
                  <a:pt x="132" y="23"/>
                </a:lnTo>
                <a:lnTo>
                  <a:pt x="129" y="14"/>
                </a:lnTo>
                <a:lnTo>
                  <a:pt x="129" y="12"/>
                </a:lnTo>
                <a:lnTo>
                  <a:pt x="128" y="11"/>
                </a:lnTo>
                <a:lnTo>
                  <a:pt x="127" y="9"/>
                </a:lnTo>
                <a:lnTo>
                  <a:pt x="126" y="7"/>
                </a:lnTo>
                <a:lnTo>
                  <a:pt x="124" y="4"/>
                </a:lnTo>
                <a:lnTo>
                  <a:pt x="120" y="2"/>
                </a:lnTo>
                <a:lnTo>
                  <a:pt x="117" y="1"/>
                </a:lnTo>
                <a:lnTo>
                  <a:pt x="113" y="0"/>
                </a:lnTo>
                <a:lnTo>
                  <a:pt x="113" y="2"/>
                </a:lnTo>
                <a:lnTo>
                  <a:pt x="114" y="5"/>
                </a:lnTo>
                <a:lnTo>
                  <a:pt x="117" y="11"/>
                </a:lnTo>
                <a:lnTo>
                  <a:pt x="118" y="19"/>
                </a:lnTo>
                <a:lnTo>
                  <a:pt x="118" y="29"/>
                </a:lnTo>
                <a:lnTo>
                  <a:pt x="117" y="39"/>
                </a:lnTo>
                <a:lnTo>
                  <a:pt x="114" y="51"/>
                </a:lnTo>
                <a:lnTo>
                  <a:pt x="108" y="64"/>
                </a:lnTo>
                <a:lnTo>
                  <a:pt x="108" y="64"/>
                </a:lnTo>
                <a:lnTo>
                  <a:pt x="108" y="64"/>
                </a:lnTo>
                <a:lnTo>
                  <a:pt x="107" y="65"/>
                </a:lnTo>
                <a:lnTo>
                  <a:pt x="106" y="66"/>
                </a:lnTo>
                <a:lnTo>
                  <a:pt x="105" y="66"/>
                </a:lnTo>
                <a:lnTo>
                  <a:pt x="103" y="67"/>
                </a:lnTo>
                <a:lnTo>
                  <a:pt x="100" y="69"/>
                </a:lnTo>
                <a:lnTo>
                  <a:pt x="98" y="70"/>
                </a:lnTo>
                <a:lnTo>
                  <a:pt x="96" y="71"/>
                </a:lnTo>
                <a:lnTo>
                  <a:pt x="92" y="72"/>
                </a:lnTo>
                <a:lnTo>
                  <a:pt x="90" y="72"/>
                </a:lnTo>
                <a:lnTo>
                  <a:pt x="85" y="73"/>
                </a:lnTo>
                <a:lnTo>
                  <a:pt x="82" y="73"/>
                </a:lnTo>
                <a:lnTo>
                  <a:pt x="78" y="73"/>
                </a:lnTo>
                <a:lnTo>
                  <a:pt x="73" y="72"/>
                </a:lnTo>
                <a:lnTo>
                  <a:pt x="69" y="72"/>
                </a:lnTo>
                <a:lnTo>
                  <a:pt x="69" y="84"/>
                </a:lnTo>
                <a:lnTo>
                  <a:pt x="3" y="77"/>
                </a:lnTo>
                <a:lnTo>
                  <a:pt x="1" y="6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3" name="Freeform 19"/>
          <p:cNvSpPr>
            <a:spLocks/>
          </p:cNvSpPr>
          <p:nvPr>
            <p:custDataLst>
              <p:tags r:id="rId18"/>
            </p:custDataLst>
          </p:nvPr>
        </p:nvSpPr>
        <p:spPr bwMode="auto">
          <a:xfrm>
            <a:off x="1447800" y="4200525"/>
            <a:ext cx="152400" cy="50800"/>
          </a:xfrm>
          <a:custGeom>
            <a:avLst/>
            <a:gdLst>
              <a:gd name="T0" fmla="*/ 96 w 96"/>
              <a:gd name="T1" fmla="*/ 12 h 32"/>
              <a:gd name="T2" fmla="*/ 1 w 96"/>
              <a:gd name="T3" fmla="*/ 0 h 32"/>
              <a:gd name="T4" fmla="*/ 0 w 96"/>
              <a:gd name="T5" fmla="*/ 12 h 32"/>
              <a:gd name="T6" fmla="*/ 93 w 96"/>
              <a:gd name="T7" fmla="*/ 32 h 32"/>
              <a:gd name="T8" fmla="*/ 96 w 96"/>
              <a:gd name="T9" fmla="*/ 12 h 32"/>
            </a:gdLst>
            <a:ahLst/>
            <a:cxnLst>
              <a:cxn ang="0">
                <a:pos x="T0" y="T1"/>
              </a:cxn>
              <a:cxn ang="0">
                <a:pos x="T2" y="T3"/>
              </a:cxn>
              <a:cxn ang="0">
                <a:pos x="T4" y="T5"/>
              </a:cxn>
              <a:cxn ang="0">
                <a:pos x="T6" y="T7"/>
              </a:cxn>
              <a:cxn ang="0">
                <a:pos x="T8" y="T9"/>
              </a:cxn>
            </a:cxnLst>
            <a:rect l="0" t="0" r="r" b="b"/>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4" name="Freeform 20"/>
          <p:cNvSpPr>
            <a:spLocks/>
          </p:cNvSpPr>
          <p:nvPr>
            <p:custDataLst>
              <p:tags r:id="rId19"/>
            </p:custDataLst>
          </p:nvPr>
        </p:nvSpPr>
        <p:spPr bwMode="auto">
          <a:xfrm>
            <a:off x="1522413" y="4217988"/>
            <a:ext cx="66675" cy="22225"/>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5" name="Freeform 21"/>
          <p:cNvSpPr>
            <a:spLocks/>
          </p:cNvSpPr>
          <p:nvPr>
            <p:custDataLst>
              <p:tags r:id="rId20"/>
            </p:custDataLst>
          </p:nvPr>
        </p:nvSpPr>
        <p:spPr bwMode="auto">
          <a:xfrm>
            <a:off x="1455738" y="4206875"/>
            <a:ext cx="44450" cy="15875"/>
          </a:xfrm>
          <a:custGeom>
            <a:avLst/>
            <a:gdLst>
              <a:gd name="T0" fmla="*/ 28 w 28"/>
              <a:gd name="T1" fmla="*/ 5 h 10"/>
              <a:gd name="T2" fmla="*/ 0 w 28"/>
              <a:gd name="T3" fmla="*/ 0 h 10"/>
              <a:gd name="T4" fmla="*/ 0 w 28"/>
              <a:gd name="T5" fmla="*/ 5 h 10"/>
              <a:gd name="T6" fmla="*/ 27 w 28"/>
              <a:gd name="T7" fmla="*/ 10 h 10"/>
              <a:gd name="T8" fmla="*/ 28 w 28"/>
              <a:gd name="T9" fmla="*/ 5 h 10"/>
            </a:gdLst>
            <a:ahLst/>
            <a:cxnLst>
              <a:cxn ang="0">
                <a:pos x="T0" y="T1"/>
              </a:cxn>
              <a:cxn ang="0">
                <a:pos x="T2" y="T3"/>
              </a:cxn>
              <a:cxn ang="0">
                <a:pos x="T4" y="T5"/>
              </a:cxn>
              <a:cxn ang="0">
                <a:pos x="T6" y="T7"/>
              </a:cxn>
              <a:cxn ang="0">
                <a:pos x="T8" y="T9"/>
              </a:cxn>
            </a:cxnLst>
            <a:rect l="0" t="0" r="r" b="b"/>
            <a:pathLst>
              <a:path w="28" h="10">
                <a:moveTo>
                  <a:pt x="28" y="5"/>
                </a:moveTo>
                <a:lnTo>
                  <a:pt x="0" y="0"/>
                </a:lnTo>
                <a:lnTo>
                  <a:pt x="0" y="5"/>
                </a:lnTo>
                <a:lnTo>
                  <a:pt x="27" y="10"/>
                </a:lnTo>
                <a:lnTo>
                  <a:pt x="28" y="5"/>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6" name="Freeform 22"/>
          <p:cNvSpPr>
            <a:spLocks/>
          </p:cNvSpPr>
          <p:nvPr>
            <p:custDataLst>
              <p:tags r:id="rId21"/>
            </p:custDataLst>
          </p:nvPr>
        </p:nvSpPr>
        <p:spPr bwMode="auto">
          <a:xfrm>
            <a:off x="1347788" y="4221163"/>
            <a:ext cx="257175" cy="87312"/>
          </a:xfrm>
          <a:custGeom>
            <a:avLst/>
            <a:gdLst>
              <a:gd name="T0" fmla="*/ 0 w 162"/>
              <a:gd name="T1" fmla="*/ 17 h 55"/>
              <a:gd name="T2" fmla="*/ 0 w 162"/>
              <a:gd name="T3" fmla="*/ 17 h 55"/>
              <a:gd name="T4" fmla="*/ 1 w 162"/>
              <a:gd name="T5" fmla="*/ 17 h 55"/>
              <a:gd name="T6" fmla="*/ 2 w 162"/>
              <a:gd name="T7" fmla="*/ 17 h 55"/>
              <a:gd name="T8" fmla="*/ 4 w 162"/>
              <a:gd name="T9" fmla="*/ 15 h 55"/>
              <a:gd name="T10" fmla="*/ 7 w 162"/>
              <a:gd name="T11" fmla="*/ 15 h 55"/>
              <a:gd name="T12" fmla="*/ 10 w 162"/>
              <a:gd name="T13" fmla="*/ 15 h 55"/>
              <a:gd name="T14" fmla="*/ 14 w 162"/>
              <a:gd name="T15" fmla="*/ 14 h 55"/>
              <a:gd name="T16" fmla="*/ 17 w 162"/>
              <a:gd name="T17" fmla="*/ 13 h 55"/>
              <a:gd name="T18" fmla="*/ 21 w 162"/>
              <a:gd name="T19" fmla="*/ 12 h 55"/>
              <a:gd name="T20" fmla="*/ 24 w 162"/>
              <a:gd name="T21" fmla="*/ 11 h 55"/>
              <a:gd name="T22" fmla="*/ 28 w 162"/>
              <a:gd name="T23" fmla="*/ 10 h 55"/>
              <a:gd name="T24" fmla="*/ 31 w 162"/>
              <a:gd name="T25" fmla="*/ 8 h 55"/>
              <a:gd name="T26" fmla="*/ 35 w 162"/>
              <a:gd name="T27" fmla="*/ 6 h 55"/>
              <a:gd name="T28" fmla="*/ 37 w 162"/>
              <a:gd name="T29" fmla="*/ 5 h 55"/>
              <a:gd name="T30" fmla="*/ 40 w 162"/>
              <a:gd name="T31" fmla="*/ 3 h 55"/>
              <a:gd name="T32" fmla="*/ 43 w 162"/>
              <a:gd name="T33" fmla="*/ 0 h 55"/>
              <a:gd name="T34" fmla="*/ 162 w 162"/>
              <a:gd name="T35" fmla="*/ 28 h 55"/>
              <a:gd name="T36" fmla="*/ 162 w 162"/>
              <a:gd name="T37" fmla="*/ 28 h 55"/>
              <a:gd name="T38" fmla="*/ 161 w 162"/>
              <a:gd name="T39" fmla="*/ 29 h 55"/>
              <a:gd name="T40" fmla="*/ 159 w 162"/>
              <a:gd name="T41" fmla="*/ 31 h 55"/>
              <a:gd name="T42" fmla="*/ 158 w 162"/>
              <a:gd name="T43" fmla="*/ 32 h 55"/>
              <a:gd name="T44" fmla="*/ 157 w 162"/>
              <a:gd name="T45" fmla="*/ 33 h 55"/>
              <a:gd name="T46" fmla="*/ 155 w 162"/>
              <a:gd name="T47" fmla="*/ 35 h 55"/>
              <a:gd name="T48" fmla="*/ 152 w 162"/>
              <a:gd name="T49" fmla="*/ 36 h 55"/>
              <a:gd name="T50" fmla="*/ 150 w 162"/>
              <a:gd name="T51" fmla="*/ 39 h 55"/>
              <a:gd name="T52" fmla="*/ 147 w 162"/>
              <a:gd name="T53" fmla="*/ 41 h 55"/>
              <a:gd name="T54" fmla="*/ 144 w 162"/>
              <a:gd name="T55" fmla="*/ 43 h 55"/>
              <a:gd name="T56" fmla="*/ 141 w 162"/>
              <a:gd name="T57" fmla="*/ 46 h 55"/>
              <a:gd name="T58" fmla="*/ 137 w 162"/>
              <a:gd name="T59" fmla="*/ 48 h 55"/>
              <a:gd name="T60" fmla="*/ 135 w 162"/>
              <a:gd name="T61" fmla="*/ 50 h 55"/>
              <a:gd name="T62" fmla="*/ 131 w 162"/>
              <a:gd name="T63" fmla="*/ 52 h 55"/>
              <a:gd name="T64" fmla="*/ 128 w 162"/>
              <a:gd name="T65" fmla="*/ 53 h 55"/>
              <a:gd name="T66" fmla="*/ 126 w 162"/>
              <a:gd name="T67" fmla="*/ 55 h 55"/>
              <a:gd name="T68" fmla="*/ 0 w 162"/>
              <a:gd name="T69"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5">
                <a:moveTo>
                  <a:pt x="0" y="17"/>
                </a:moveTo>
                <a:lnTo>
                  <a:pt x="0" y="17"/>
                </a:lnTo>
                <a:lnTo>
                  <a:pt x="1" y="17"/>
                </a:lnTo>
                <a:lnTo>
                  <a:pt x="2" y="17"/>
                </a:lnTo>
                <a:lnTo>
                  <a:pt x="4" y="15"/>
                </a:lnTo>
                <a:lnTo>
                  <a:pt x="7" y="15"/>
                </a:lnTo>
                <a:lnTo>
                  <a:pt x="10" y="15"/>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2" y="28"/>
                </a:lnTo>
                <a:lnTo>
                  <a:pt x="161" y="29"/>
                </a:lnTo>
                <a:lnTo>
                  <a:pt x="159" y="31"/>
                </a:lnTo>
                <a:lnTo>
                  <a:pt x="158" y="32"/>
                </a:lnTo>
                <a:lnTo>
                  <a:pt x="157" y="33"/>
                </a:lnTo>
                <a:lnTo>
                  <a:pt x="155" y="35"/>
                </a:lnTo>
                <a:lnTo>
                  <a:pt x="152" y="36"/>
                </a:lnTo>
                <a:lnTo>
                  <a:pt x="150" y="39"/>
                </a:lnTo>
                <a:lnTo>
                  <a:pt x="147" y="41"/>
                </a:lnTo>
                <a:lnTo>
                  <a:pt x="144" y="43"/>
                </a:lnTo>
                <a:lnTo>
                  <a:pt x="141" y="46"/>
                </a:lnTo>
                <a:lnTo>
                  <a:pt x="137" y="48"/>
                </a:lnTo>
                <a:lnTo>
                  <a:pt x="135" y="50"/>
                </a:lnTo>
                <a:lnTo>
                  <a:pt x="131" y="52"/>
                </a:lnTo>
                <a:lnTo>
                  <a:pt x="128" y="53"/>
                </a:lnTo>
                <a:lnTo>
                  <a:pt x="126" y="55"/>
                </a:lnTo>
                <a:lnTo>
                  <a:pt x="0" y="1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7" name="Freeform 23"/>
          <p:cNvSpPr>
            <a:spLocks/>
          </p:cNvSpPr>
          <p:nvPr>
            <p:custDataLst>
              <p:tags r:id="rId22"/>
            </p:custDataLst>
          </p:nvPr>
        </p:nvSpPr>
        <p:spPr bwMode="auto">
          <a:xfrm>
            <a:off x="1604963" y="4211638"/>
            <a:ext cx="90487" cy="41275"/>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8" name="Freeform 24"/>
          <p:cNvSpPr>
            <a:spLocks/>
          </p:cNvSpPr>
          <p:nvPr>
            <p:custDataLst>
              <p:tags r:id="rId23"/>
            </p:custDataLst>
          </p:nvPr>
        </p:nvSpPr>
        <p:spPr bwMode="auto">
          <a:xfrm>
            <a:off x="1365250" y="4038600"/>
            <a:ext cx="50800" cy="193675"/>
          </a:xfrm>
          <a:custGeom>
            <a:avLst/>
            <a:gdLst>
              <a:gd name="T0" fmla="*/ 32 w 32"/>
              <a:gd name="T1" fmla="*/ 2 h 122"/>
              <a:gd name="T2" fmla="*/ 32 w 32"/>
              <a:gd name="T3" fmla="*/ 2 h 122"/>
              <a:gd name="T4" fmla="*/ 31 w 32"/>
              <a:gd name="T5" fmla="*/ 2 h 122"/>
              <a:gd name="T6" fmla="*/ 31 w 32"/>
              <a:gd name="T7" fmla="*/ 2 h 122"/>
              <a:gd name="T8" fmla="*/ 29 w 32"/>
              <a:gd name="T9" fmla="*/ 1 h 122"/>
              <a:gd name="T10" fmla="*/ 27 w 32"/>
              <a:gd name="T11" fmla="*/ 1 h 122"/>
              <a:gd name="T12" fmla="*/ 26 w 32"/>
              <a:gd name="T13" fmla="*/ 1 h 122"/>
              <a:gd name="T14" fmla="*/ 24 w 32"/>
              <a:gd name="T15" fmla="*/ 0 h 122"/>
              <a:gd name="T16" fmla="*/ 22 w 32"/>
              <a:gd name="T17" fmla="*/ 0 h 122"/>
              <a:gd name="T18" fmla="*/ 20 w 32"/>
              <a:gd name="T19" fmla="*/ 0 h 122"/>
              <a:gd name="T20" fmla="*/ 18 w 32"/>
              <a:gd name="T21" fmla="*/ 0 h 122"/>
              <a:gd name="T22" fmla="*/ 14 w 32"/>
              <a:gd name="T23" fmla="*/ 0 h 122"/>
              <a:gd name="T24" fmla="*/ 12 w 32"/>
              <a:gd name="T25" fmla="*/ 0 h 122"/>
              <a:gd name="T26" fmla="*/ 10 w 32"/>
              <a:gd name="T27" fmla="*/ 1 h 122"/>
              <a:gd name="T28" fmla="*/ 6 w 32"/>
              <a:gd name="T29" fmla="*/ 2 h 122"/>
              <a:gd name="T30" fmla="*/ 4 w 32"/>
              <a:gd name="T31" fmla="*/ 3 h 122"/>
              <a:gd name="T32" fmla="*/ 0 w 32"/>
              <a:gd name="T33" fmla="*/ 5 h 122"/>
              <a:gd name="T34" fmla="*/ 0 w 32"/>
              <a:gd name="T35" fmla="*/ 122 h 122"/>
              <a:gd name="T36" fmla="*/ 1 w 32"/>
              <a:gd name="T37" fmla="*/ 122 h 122"/>
              <a:gd name="T38" fmla="*/ 1 w 32"/>
              <a:gd name="T39" fmla="*/ 122 h 122"/>
              <a:gd name="T40" fmla="*/ 3 w 32"/>
              <a:gd name="T41" fmla="*/ 122 h 122"/>
              <a:gd name="T42" fmla="*/ 4 w 32"/>
              <a:gd name="T43" fmla="*/ 122 h 122"/>
              <a:gd name="T44" fmla="*/ 5 w 32"/>
              <a:gd name="T45" fmla="*/ 122 h 122"/>
              <a:gd name="T46" fmla="*/ 7 w 32"/>
              <a:gd name="T47" fmla="*/ 121 h 122"/>
              <a:gd name="T48" fmla="*/ 8 w 32"/>
              <a:gd name="T49" fmla="*/ 121 h 122"/>
              <a:gd name="T50" fmla="*/ 11 w 32"/>
              <a:gd name="T51" fmla="*/ 121 h 122"/>
              <a:gd name="T52" fmla="*/ 13 w 32"/>
              <a:gd name="T53" fmla="*/ 120 h 122"/>
              <a:gd name="T54" fmla="*/ 15 w 32"/>
              <a:gd name="T55" fmla="*/ 119 h 122"/>
              <a:gd name="T56" fmla="*/ 18 w 32"/>
              <a:gd name="T57" fmla="*/ 119 h 122"/>
              <a:gd name="T58" fmla="*/ 21 w 32"/>
              <a:gd name="T59" fmla="*/ 118 h 122"/>
              <a:gd name="T60" fmla="*/ 24 w 32"/>
              <a:gd name="T61" fmla="*/ 115 h 122"/>
              <a:gd name="T62" fmla="*/ 26 w 32"/>
              <a:gd name="T63" fmla="*/ 114 h 122"/>
              <a:gd name="T64" fmla="*/ 29 w 32"/>
              <a:gd name="T65" fmla="*/ 113 h 122"/>
              <a:gd name="T66" fmla="*/ 32 w 32"/>
              <a:gd name="T67" fmla="*/ 111 h 122"/>
              <a:gd name="T68" fmla="*/ 32 w 32"/>
              <a:gd name="T69"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2">
                <a:moveTo>
                  <a:pt x="32" y="2"/>
                </a:moveTo>
                <a:lnTo>
                  <a:pt x="32" y="2"/>
                </a:lnTo>
                <a:lnTo>
                  <a:pt x="31" y="2"/>
                </a:lnTo>
                <a:lnTo>
                  <a:pt x="31" y="2"/>
                </a:lnTo>
                <a:lnTo>
                  <a:pt x="29" y="1"/>
                </a:lnTo>
                <a:lnTo>
                  <a:pt x="27" y="1"/>
                </a:lnTo>
                <a:lnTo>
                  <a:pt x="26" y="1"/>
                </a:lnTo>
                <a:lnTo>
                  <a:pt x="24" y="0"/>
                </a:lnTo>
                <a:lnTo>
                  <a:pt x="22" y="0"/>
                </a:lnTo>
                <a:lnTo>
                  <a:pt x="20" y="0"/>
                </a:lnTo>
                <a:lnTo>
                  <a:pt x="18" y="0"/>
                </a:lnTo>
                <a:lnTo>
                  <a:pt x="14" y="0"/>
                </a:lnTo>
                <a:lnTo>
                  <a:pt x="12" y="0"/>
                </a:lnTo>
                <a:lnTo>
                  <a:pt x="10" y="1"/>
                </a:lnTo>
                <a:lnTo>
                  <a:pt x="6" y="2"/>
                </a:lnTo>
                <a:lnTo>
                  <a:pt x="4" y="3"/>
                </a:lnTo>
                <a:lnTo>
                  <a:pt x="0" y="5"/>
                </a:lnTo>
                <a:lnTo>
                  <a:pt x="0" y="122"/>
                </a:lnTo>
                <a:lnTo>
                  <a:pt x="1" y="122"/>
                </a:lnTo>
                <a:lnTo>
                  <a:pt x="1" y="122"/>
                </a:lnTo>
                <a:lnTo>
                  <a:pt x="3" y="122"/>
                </a:lnTo>
                <a:lnTo>
                  <a:pt x="4" y="122"/>
                </a:lnTo>
                <a:lnTo>
                  <a:pt x="5" y="122"/>
                </a:lnTo>
                <a:lnTo>
                  <a:pt x="7" y="121"/>
                </a:lnTo>
                <a:lnTo>
                  <a:pt x="8" y="121"/>
                </a:lnTo>
                <a:lnTo>
                  <a:pt x="11" y="121"/>
                </a:lnTo>
                <a:lnTo>
                  <a:pt x="13" y="120"/>
                </a:lnTo>
                <a:lnTo>
                  <a:pt x="15" y="119"/>
                </a:lnTo>
                <a:lnTo>
                  <a:pt x="18" y="119"/>
                </a:lnTo>
                <a:lnTo>
                  <a:pt x="21" y="118"/>
                </a:lnTo>
                <a:lnTo>
                  <a:pt x="24" y="115"/>
                </a:lnTo>
                <a:lnTo>
                  <a:pt x="26" y="114"/>
                </a:lnTo>
                <a:lnTo>
                  <a:pt x="29" y="113"/>
                </a:lnTo>
                <a:lnTo>
                  <a:pt x="32" y="111"/>
                </a:lnTo>
                <a:lnTo>
                  <a:pt x="32" y="2"/>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29" name="Freeform 25"/>
          <p:cNvSpPr>
            <a:spLocks/>
          </p:cNvSpPr>
          <p:nvPr>
            <p:custDataLst>
              <p:tags r:id="rId24"/>
            </p:custDataLst>
          </p:nvPr>
        </p:nvSpPr>
        <p:spPr bwMode="auto">
          <a:xfrm>
            <a:off x="1366838" y="4040188"/>
            <a:ext cx="42862" cy="165100"/>
          </a:xfrm>
          <a:custGeom>
            <a:avLst/>
            <a:gdLst>
              <a:gd name="T0" fmla="*/ 27 w 27"/>
              <a:gd name="T1" fmla="*/ 2 h 104"/>
              <a:gd name="T2" fmla="*/ 27 w 27"/>
              <a:gd name="T3" fmla="*/ 2 h 104"/>
              <a:gd name="T4" fmla="*/ 26 w 27"/>
              <a:gd name="T5" fmla="*/ 2 h 104"/>
              <a:gd name="T6" fmla="*/ 26 w 27"/>
              <a:gd name="T7" fmla="*/ 1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3 h 104"/>
              <a:gd name="T42" fmla="*/ 3 w 27"/>
              <a:gd name="T43" fmla="*/ 103 h 104"/>
              <a:gd name="T44" fmla="*/ 4 w 27"/>
              <a:gd name="T45" fmla="*/ 103 h 104"/>
              <a:gd name="T46" fmla="*/ 6 w 27"/>
              <a:gd name="T47" fmla="*/ 103 h 104"/>
              <a:gd name="T48" fmla="*/ 7 w 27"/>
              <a:gd name="T49" fmla="*/ 103 h 104"/>
              <a:gd name="T50" fmla="*/ 10 w 27"/>
              <a:gd name="T51" fmla="*/ 101 h 104"/>
              <a:gd name="T52" fmla="*/ 11 w 27"/>
              <a:gd name="T53" fmla="*/ 101 h 104"/>
              <a:gd name="T54" fmla="*/ 13 w 27"/>
              <a:gd name="T55" fmla="*/ 100 h 104"/>
              <a:gd name="T56" fmla="*/ 16 w 27"/>
              <a:gd name="T57" fmla="*/ 99 h 104"/>
              <a:gd name="T58" fmla="*/ 18 w 27"/>
              <a:gd name="T59" fmla="*/ 99 h 104"/>
              <a:gd name="T60" fmla="*/ 20 w 27"/>
              <a:gd name="T61" fmla="*/ 98 h 104"/>
              <a:gd name="T62" fmla="*/ 23 w 27"/>
              <a:gd name="T63" fmla="*/ 97 h 104"/>
              <a:gd name="T64" fmla="*/ 25 w 27"/>
              <a:gd name="T65" fmla="*/ 94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3"/>
                </a:lnTo>
                <a:lnTo>
                  <a:pt x="3" y="103"/>
                </a:lnTo>
                <a:lnTo>
                  <a:pt x="4" y="103"/>
                </a:lnTo>
                <a:lnTo>
                  <a:pt x="6" y="103"/>
                </a:lnTo>
                <a:lnTo>
                  <a:pt x="7" y="103"/>
                </a:lnTo>
                <a:lnTo>
                  <a:pt x="10" y="101"/>
                </a:lnTo>
                <a:lnTo>
                  <a:pt x="11" y="101"/>
                </a:lnTo>
                <a:lnTo>
                  <a:pt x="13" y="100"/>
                </a:lnTo>
                <a:lnTo>
                  <a:pt x="16" y="99"/>
                </a:lnTo>
                <a:lnTo>
                  <a:pt x="18" y="99"/>
                </a:lnTo>
                <a:lnTo>
                  <a:pt x="20" y="98"/>
                </a:lnTo>
                <a:lnTo>
                  <a:pt x="23" y="97"/>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0" name="Freeform 26"/>
          <p:cNvSpPr>
            <a:spLocks/>
          </p:cNvSpPr>
          <p:nvPr>
            <p:custDataLst>
              <p:tags r:id="rId25"/>
            </p:custDataLst>
          </p:nvPr>
        </p:nvSpPr>
        <p:spPr bwMode="auto">
          <a:xfrm>
            <a:off x="1370013" y="4041775"/>
            <a:ext cx="34925" cy="133350"/>
          </a:xfrm>
          <a:custGeom>
            <a:avLst/>
            <a:gdLst>
              <a:gd name="T0" fmla="*/ 22 w 22"/>
              <a:gd name="T1" fmla="*/ 1 h 84"/>
              <a:gd name="T2" fmla="*/ 22 w 22"/>
              <a:gd name="T3" fmla="*/ 1 h 84"/>
              <a:gd name="T4" fmla="*/ 21 w 22"/>
              <a:gd name="T5" fmla="*/ 1 h 84"/>
              <a:gd name="T6" fmla="*/ 21 w 22"/>
              <a:gd name="T7" fmla="*/ 1 h 84"/>
              <a:gd name="T8" fmla="*/ 19 w 22"/>
              <a:gd name="T9" fmla="*/ 1 h 84"/>
              <a:gd name="T10" fmla="*/ 18 w 22"/>
              <a:gd name="T11" fmla="*/ 0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0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3 h 84"/>
              <a:gd name="T48" fmla="*/ 5 w 22"/>
              <a:gd name="T49" fmla="*/ 83 h 84"/>
              <a:gd name="T50" fmla="*/ 7 w 22"/>
              <a:gd name="T51" fmla="*/ 83 h 84"/>
              <a:gd name="T52" fmla="*/ 9 w 22"/>
              <a:gd name="T53" fmla="*/ 82 h 84"/>
              <a:gd name="T54" fmla="*/ 10 w 22"/>
              <a:gd name="T55" fmla="*/ 82 h 84"/>
              <a:gd name="T56" fmla="*/ 12 w 22"/>
              <a:gd name="T57" fmla="*/ 81 h 84"/>
              <a:gd name="T58" fmla="*/ 14 w 22"/>
              <a:gd name="T59" fmla="*/ 81 h 84"/>
              <a:gd name="T60" fmla="*/ 16 w 22"/>
              <a:gd name="T61" fmla="*/ 79 h 84"/>
              <a:gd name="T62" fmla="*/ 18 w 22"/>
              <a:gd name="T63" fmla="*/ 78 h 84"/>
              <a:gd name="T64" fmla="*/ 19 w 22"/>
              <a:gd name="T65" fmla="*/ 77 h 84"/>
              <a:gd name="T66" fmla="*/ 22 w 22"/>
              <a:gd name="T67" fmla="*/ 76 h 84"/>
              <a:gd name="T68" fmla="*/ 22 w 22"/>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1"/>
                </a:moveTo>
                <a:lnTo>
                  <a:pt x="22" y="1"/>
                </a:lnTo>
                <a:lnTo>
                  <a:pt x="21"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0" y="84"/>
                </a:lnTo>
                <a:lnTo>
                  <a:pt x="0" y="84"/>
                </a:lnTo>
                <a:lnTo>
                  <a:pt x="1" y="84"/>
                </a:lnTo>
                <a:lnTo>
                  <a:pt x="2" y="84"/>
                </a:lnTo>
                <a:lnTo>
                  <a:pt x="3" y="84"/>
                </a:lnTo>
                <a:lnTo>
                  <a:pt x="4" y="83"/>
                </a:lnTo>
                <a:lnTo>
                  <a:pt x="5" y="83"/>
                </a:lnTo>
                <a:lnTo>
                  <a:pt x="7" y="83"/>
                </a:lnTo>
                <a:lnTo>
                  <a:pt x="9" y="82"/>
                </a:lnTo>
                <a:lnTo>
                  <a:pt x="10" y="82"/>
                </a:lnTo>
                <a:lnTo>
                  <a:pt x="12" y="81"/>
                </a:lnTo>
                <a:lnTo>
                  <a:pt x="14" y="81"/>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1" name="Freeform 27"/>
          <p:cNvSpPr>
            <a:spLocks/>
          </p:cNvSpPr>
          <p:nvPr>
            <p:custDataLst>
              <p:tags r:id="rId26"/>
            </p:custDataLst>
          </p:nvPr>
        </p:nvSpPr>
        <p:spPr bwMode="auto">
          <a:xfrm>
            <a:off x="1371600" y="4041775"/>
            <a:ext cx="26988" cy="103188"/>
          </a:xfrm>
          <a:custGeom>
            <a:avLst/>
            <a:gdLst>
              <a:gd name="T0" fmla="*/ 17 w 17"/>
              <a:gd name="T1" fmla="*/ 2 h 65"/>
              <a:gd name="T2" fmla="*/ 17 w 17"/>
              <a:gd name="T3" fmla="*/ 2 h 65"/>
              <a:gd name="T4" fmla="*/ 16 w 17"/>
              <a:gd name="T5" fmla="*/ 1 h 65"/>
              <a:gd name="T6" fmla="*/ 14 w 17"/>
              <a:gd name="T7" fmla="*/ 1 h 65"/>
              <a:gd name="T8" fmla="*/ 11 w 17"/>
              <a:gd name="T9" fmla="*/ 1 h 65"/>
              <a:gd name="T10" fmla="*/ 9 w 17"/>
              <a:gd name="T11" fmla="*/ 0 h 65"/>
              <a:gd name="T12" fmla="*/ 6 w 17"/>
              <a:gd name="T13" fmla="*/ 1 h 65"/>
              <a:gd name="T14" fmla="*/ 2 w 17"/>
              <a:gd name="T15" fmla="*/ 2 h 65"/>
              <a:gd name="T16" fmla="*/ 0 w 17"/>
              <a:gd name="T17" fmla="*/ 3 h 65"/>
              <a:gd name="T18" fmla="*/ 0 w 17"/>
              <a:gd name="T19" fmla="*/ 65 h 65"/>
              <a:gd name="T20" fmla="*/ 0 w 17"/>
              <a:gd name="T21" fmla="*/ 65 h 65"/>
              <a:gd name="T22" fmla="*/ 1 w 17"/>
              <a:gd name="T23" fmla="*/ 65 h 65"/>
              <a:gd name="T24" fmla="*/ 3 w 17"/>
              <a:gd name="T25" fmla="*/ 65 h 65"/>
              <a:gd name="T26" fmla="*/ 6 w 17"/>
              <a:gd name="T27" fmla="*/ 64 h 65"/>
              <a:gd name="T28" fmla="*/ 8 w 17"/>
              <a:gd name="T29" fmla="*/ 64 h 65"/>
              <a:gd name="T30" fmla="*/ 11 w 17"/>
              <a:gd name="T31" fmla="*/ 63 h 65"/>
              <a:gd name="T32" fmla="*/ 14 w 17"/>
              <a:gd name="T33" fmla="*/ 61 h 65"/>
              <a:gd name="T34" fmla="*/ 17 w 17"/>
              <a:gd name="T35" fmla="*/ 58 h 65"/>
              <a:gd name="T36" fmla="*/ 17 w 1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2"/>
                </a:moveTo>
                <a:lnTo>
                  <a:pt x="17" y="2"/>
                </a:lnTo>
                <a:lnTo>
                  <a:pt x="16" y="1"/>
                </a:lnTo>
                <a:lnTo>
                  <a:pt x="14" y="1"/>
                </a:lnTo>
                <a:lnTo>
                  <a:pt x="11" y="1"/>
                </a:lnTo>
                <a:lnTo>
                  <a:pt x="9" y="0"/>
                </a:lnTo>
                <a:lnTo>
                  <a:pt x="6" y="1"/>
                </a:lnTo>
                <a:lnTo>
                  <a:pt x="2" y="2"/>
                </a:lnTo>
                <a:lnTo>
                  <a:pt x="0" y="3"/>
                </a:lnTo>
                <a:lnTo>
                  <a:pt x="0" y="65"/>
                </a:lnTo>
                <a:lnTo>
                  <a:pt x="0" y="65"/>
                </a:lnTo>
                <a:lnTo>
                  <a:pt x="1" y="65"/>
                </a:lnTo>
                <a:lnTo>
                  <a:pt x="3" y="65"/>
                </a:lnTo>
                <a:lnTo>
                  <a:pt x="6" y="64"/>
                </a:lnTo>
                <a:lnTo>
                  <a:pt x="8" y="64"/>
                </a:lnTo>
                <a:lnTo>
                  <a:pt x="11" y="63"/>
                </a:lnTo>
                <a:lnTo>
                  <a:pt x="14" y="61"/>
                </a:lnTo>
                <a:lnTo>
                  <a:pt x="17" y="58"/>
                </a:lnTo>
                <a:lnTo>
                  <a:pt x="17"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2" name="Freeform 28"/>
          <p:cNvSpPr>
            <a:spLocks/>
          </p:cNvSpPr>
          <p:nvPr>
            <p:custDataLst>
              <p:tags r:id="rId27"/>
            </p:custDataLst>
          </p:nvPr>
        </p:nvSpPr>
        <p:spPr bwMode="auto">
          <a:xfrm>
            <a:off x="1371600" y="4043363"/>
            <a:ext cx="22225" cy="74612"/>
          </a:xfrm>
          <a:custGeom>
            <a:avLst/>
            <a:gdLst>
              <a:gd name="T0" fmla="*/ 14 w 14"/>
              <a:gd name="T1" fmla="*/ 1 h 47"/>
              <a:gd name="T2" fmla="*/ 14 w 14"/>
              <a:gd name="T3" fmla="*/ 1 h 47"/>
              <a:gd name="T4" fmla="*/ 13 w 14"/>
              <a:gd name="T5" fmla="*/ 1 h 47"/>
              <a:gd name="T6" fmla="*/ 11 w 14"/>
              <a:gd name="T7" fmla="*/ 1 h 47"/>
              <a:gd name="T8" fmla="*/ 9 w 14"/>
              <a:gd name="T9" fmla="*/ 0 h 47"/>
              <a:gd name="T10" fmla="*/ 8 w 14"/>
              <a:gd name="T11" fmla="*/ 0 h 47"/>
              <a:gd name="T12" fmla="*/ 6 w 14"/>
              <a:gd name="T13" fmla="*/ 1 h 47"/>
              <a:gd name="T14" fmla="*/ 2 w 14"/>
              <a:gd name="T15" fmla="*/ 1 h 47"/>
              <a:gd name="T16" fmla="*/ 0 w 14"/>
              <a:gd name="T17" fmla="*/ 4 h 47"/>
              <a:gd name="T18" fmla="*/ 0 w 14"/>
              <a:gd name="T19" fmla="*/ 47 h 47"/>
              <a:gd name="T20" fmla="*/ 1 w 14"/>
              <a:gd name="T21" fmla="*/ 47 h 47"/>
              <a:gd name="T22" fmla="*/ 1 w 14"/>
              <a:gd name="T23" fmla="*/ 46 h 47"/>
              <a:gd name="T24" fmla="*/ 3 w 14"/>
              <a:gd name="T25" fmla="*/ 46 h 47"/>
              <a:gd name="T26" fmla="*/ 4 w 14"/>
              <a:gd name="T27" fmla="*/ 46 h 47"/>
              <a:gd name="T28" fmla="*/ 7 w 14"/>
              <a:gd name="T29" fmla="*/ 44 h 47"/>
              <a:gd name="T30" fmla="*/ 9 w 14"/>
              <a:gd name="T31" fmla="*/ 44 h 47"/>
              <a:gd name="T32" fmla="*/ 11 w 14"/>
              <a:gd name="T33" fmla="*/ 43 h 47"/>
              <a:gd name="T34" fmla="*/ 14 w 14"/>
              <a:gd name="T35" fmla="*/ 41 h 47"/>
              <a:gd name="T36" fmla="*/ 14 w 1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7">
                <a:moveTo>
                  <a:pt x="14" y="1"/>
                </a:moveTo>
                <a:lnTo>
                  <a:pt x="14" y="1"/>
                </a:lnTo>
                <a:lnTo>
                  <a:pt x="13" y="1"/>
                </a:lnTo>
                <a:lnTo>
                  <a:pt x="11" y="1"/>
                </a:lnTo>
                <a:lnTo>
                  <a:pt x="9" y="0"/>
                </a:lnTo>
                <a:lnTo>
                  <a:pt x="8" y="0"/>
                </a:lnTo>
                <a:lnTo>
                  <a:pt x="6" y="1"/>
                </a:lnTo>
                <a:lnTo>
                  <a:pt x="2" y="1"/>
                </a:lnTo>
                <a:lnTo>
                  <a:pt x="0" y="4"/>
                </a:lnTo>
                <a:lnTo>
                  <a:pt x="0" y="47"/>
                </a:lnTo>
                <a:lnTo>
                  <a:pt x="1" y="47"/>
                </a:lnTo>
                <a:lnTo>
                  <a:pt x="1" y="46"/>
                </a:lnTo>
                <a:lnTo>
                  <a:pt x="3" y="46"/>
                </a:lnTo>
                <a:lnTo>
                  <a:pt x="4" y="46"/>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3" name="Freeform 29"/>
          <p:cNvSpPr>
            <a:spLocks/>
          </p:cNvSpPr>
          <p:nvPr>
            <p:custDataLst>
              <p:tags r:id="rId28"/>
            </p:custDataLst>
          </p:nvPr>
        </p:nvSpPr>
        <p:spPr bwMode="auto">
          <a:xfrm>
            <a:off x="1373188" y="4044950"/>
            <a:ext cx="14287" cy="42863"/>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0 h 27"/>
              <a:gd name="T14" fmla="*/ 1 w 9"/>
              <a:gd name="T15" fmla="*/ 1 h 27"/>
              <a:gd name="T16" fmla="*/ 0 w 9"/>
              <a:gd name="T17" fmla="*/ 3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6 h 27"/>
              <a:gd name="T30" fmla="*/ 6 w 9"/>
              <a:gd name="T31" fmla="*/ 26 h 27"/>
              <a:gd name="T32" fmla="*/ 8 w 9"/>
              <a:gd name="T33" fmla="*/ 25 h 27"/>
              <a:gd name="T34" fmla="*/ 9 w 9"/>
              <a:gd name="T35" fmla="*/ 24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0"/>
                </a:lnTo>
                <a:lnTo>
                  <a:pt x="1" y="1"/>
                </a:lnTo>
                <a:lnTo>
                  <a:pt x="0" y="3"/>
                </a:lnTo>
                <a:lnTo>
                  <a:pt x="0" y="27"/>
                </a:lnTo>
                <a:lnTo>
                  <a:pt x="0" y="27"/>
                </a:lnTo>
                <a:lnTo>
                  <a:pt x="1" y="27"/>
                </a:lnTo>
                <a:lnTo>
                  <a:pt x="2" y="27"/>
                </a:lnTo>
                <a:lnTo>
                  <a:pt x="3" y="27"/>
                </a:lnTo>
                <a:lnTo>
                  <a:pt x="5" y="26"/>
                </a:lnTo>
                <a:lnTo>
                  <a:pt x="6" y="26"/>
                </a:lnTo>
                <a:lnTo>
                  <a:pt x="8" y="25"/>
                </a:lnTo>
                <a:lnTo>
                  <a:pt x="9" y="24"/>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4" name="Freeform 30"/>
          <p:cNvSpPr>
            <a:spLocks/>
          </p:cNvSpPr>
          <p:nvPr>
            <p:custDataLst>
              <p:tags r:id="rId29"/>
            </p:custDataLst>
          </p:nvPr>
        </p:nvSpPr>
        <p:spPr bwMode="auto">
          <a:xfrm>
            <a:off x="1549400" y="4167188"/>
            <a:ext cx="22225" cy="20637"/>
          </a:xfrm>
          <a:custGeom>
            <a:avLst/>
            <a:gdLst>
              <a:gd name="T0" fmla="*/ 7 w 14"/>
              <a:gd name="T1" fmla="*/ 13 h 13"/>
              <a:gd name="T2" fmla="*/ 8 w 14"/>
              <a:gd name="T3" fmla="*/ 13 h 13"/>
              <a:gd name="T4" fmla="*/ 9 w 14"/>
              <a:gd name="T5" fmla="*/ 13 h 13"/>
              <a:gd name="T6" fmla="*/ 10 w 14"/>
              <a:gd name="T7" fmla="*/ 12 h 13"/>
              <a:gd name="T8" fmla="*/ 11 w 14"/>
              <a:gd name="T9" fmla="*/ 11 h 13"/>
              <a:gd name="T10" fmla="*/ 13 w 14"/>
              <a:gd name="T11" fmla="*/ 11 h 13"/>
              <a:gd name="T12" fmla="*/ 13 w 14"/>
              <a:gd name="T13" fmla="*/ 10 h 13"/>
              <a:gd name="T14" fmla="*/ 14 w 14"/>
              <a:gd name="T15" fmla="*/ 7 h 13"/>
              <a:gd name="T16" fmla="*/ 14 w 14"/>
              <a:gd name="T17" fmla="*/ 6 h 13"/>
              <a:gd name="T18" fmla="*/ 14 w 14"/>
              <a:gd name="T19" fmla="*/ 5 h 13"/>
              <a:gd name="T20" fmla="*/ 13 w 14"/>
              <a:gd name="T21" fmla="*/ 4 h 13"/>
              <a:gd name="T22" fmla="*/ 13 w 14"/>
              <a:gd name="T23" fmla="*/ 3 h 13"/>
              <a:gd name="T24" fmla="*/ 11 w 14"/>
              <a:gd name="T25" fmla="*/ 2 h 13"/>
              <a:gd name="T26" fmla="*/ 10 w 14"/>
              <a:gd name="T27" fmla="*/ 0 h 13"/>
              <a:gd name="T28" fmla="*/ 9 w 14"/>
              <a:gd name="T29" fmla="*/ 0 h 13"/>
              <a:gd name="T30" fmla="*/ 8 w 14"/>
              <a:gd name="T31" fmla="*/ 0 h 13"/>
              <a:gd name="T32" fmla="*/ 7 w 14"/>
              <a:gd name="T33" fmla="*/ 0 h 13"/>
              <a:gd name="T34" fmla="*/ 6 w 14"/>
              <a:gd name="T35" fmla="*/ 0 h 13"/>
              <a:gd name="T36" fmla="*/ 4 w 14"/>
              <a:gd name="T37" fmla="*/ 0 h 13"/>
              <a:gd name="T38" fmla="*/ 3 w 14"/>
              <a:gd name="T39" fmla="*/ 0 h 13"/>
              <a:gd name="T40" fmla="*/ 2 w 14"/>
              <a:gd name="T41" fmla="*/ 2 h 13"/>
              <a:gd name="T42" fmla="*/ 1 w 14"/>
              <a:gd name="T43" fmla="*/ 3 h 13"/>
              <a:gd name="T44" fmla="*/ 1 w 14"/>
              <a:gd name="T45" fmla="*/ 4 h 13"/>
              <a:gd name="T46" fmla="*/ 0 w 14"/>
              <a:gd name="T47" fmla="*/ 5 h 13"/>
              <a:gd name="T48" fmla="*/ 0 w 14"/>
              <a:gd name="T49" fmla="*/ 6 h 13"/>
              <a:gd name="T50" fmla="*/ 0 w 14"/>
              <a:gd name="T51" fmla="*/ 7 h 13"/>
              <a:gd name="T52" fmla="*/ 1 w 14"/>
              <a:gd name="T53" fmla="*/ 10 h 13"/>
              <a:gd name="T54" fmla="*/ 1 w 14"/>
              <a:gd name="T55" fmla="*/ 11 h 13"/>
              <a:gd name="T56" fmla="*/ 2 w 14"/>
              <a:gd name="T57" fmla="*/ 11 h 13"/>
              <a:gd name="T58" fmla="*/ 3 w 14"/>
              <a:gd name="T59" fmla="*/ 12 h 13"/>
              <a:gd name="T60" fmla="*/ 4 w 14"/>
              <a:gd name="T61" fmla="*/ 13 h 13"/>
              <a:gd name="T62" fmla="*/ 6 w 14"/>
              <a:gd name="T63" fmla="*/ 13 h 13"/>
              <a:gd name="T64" fmla="*/ 7 w 14"/>
              <a:gd name="T6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3">
                <a:moveTo>
                  <a:pt x="7" y="13"/>
                </a:moveTo>
                <a:lnTo>
                  <a:pt x="8" y="13"/>
                </a:lnTo>
                <a:lnTo>
                  <a:pt x="9" y="13"/>
                </a:lnTo>
                <a:lnTo>
                  <a:pt x="10" y="12"/>
                </a:lnTo>
                <a:lnTo>
                  <a:pt x="11" y="11"/>
                </a:lnTo>
                <a:lnTo>
                  <a:pt x="13" y="11"/>
                </a:lnTo>
                <a:lnTo>
                  <a:pt x="13" y="10"/>
                </a:lnTo>
                <a:lnTo>
                  <a:pt x="14" y="7"/>
                </a:lnTo>
                <a:lnTo>
                  <a:pt x="14" y="6"/>
                </a:lnTo>
                <a:lnTo>
                  <a:pt x="14" y="5"/>
                </a:lnTo>
                <a:lnTo>
                  <a:pt x="13" y="4"/>
                </a:lnTo>
                <a:lnTo>
                  <a:pt x="13" y="3"/>
                </a:lnTo>
                <a:lnTo>
                  <a:pt x="11" y="2"/>
                </a:lnTo>
                <a:lnTo>
                  <a:pt x="10" y="0"/>
                </a:lnTo>
                <a:lnTo>
                  <a:pt x="9" y="0"/>
                </a:lnTo>
                <a:lnTo>
                  <a:pt x="8" y="0"/>
                </a:lnTo>
                <a:lnTo>
                  <a:pt x="7" y="0"/>
                </a:lnTo>
                <a:lnTo>
                  <a:pt x="6" y="0"/>
                </a:lnTo>
                <a:lnTo>
                  <a:pt x="4" y="0"/>
                </a:lnTo>
                <a:lnTo>
                  <a:pt x="3" y="0"/>
                </a:lnTo>
                <a:lnTo>
                  <a:pt x="2" y="2"/>
                </a:lnTo>
                <a:lnTo>
                  <a:pt x="1" y="3"/>
                </a:lnTo>
                <a:lnTo>
                  <a:pt x="1" y="4"/>
                </a:lnTo>
                <a:lnTo>
                  <a:pt x="0" y="5"/>
                </a:lnTo>
                <a:lnTo>
                  <a:pt x="0" y="6"/>
                </a:lnTo>
                <a:lnTo>
                  <a:pt x="0" y="7"/>
                </a:lnTo>
                <a:lnTo>
                  <a:pt x="1" y="10"/>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5" name="Freeform 31"/>
          <p:cNvSpPr>
            <a:spLocks/>
          </p:cNvSpPr>
          <p:nvPr>
            <p:custDataLst>
              <p:tags r:id="rId30"/>
            </p:custDataLst>
          </p:nvPr>
        </p:nvSpPr>
        <p:spPr bwMode="auto">
          <a:xfrm>
            <a:off x="1484313" y="4167188"/>
            <a:ext cx="11112" cy="11112"/>
          </a:xfrm>
          <a:custGeom>
            <a:avLst/>
            <a:gdLst>
              <a:gd name="T0" fmla="*/ 3 w 7"/>
              <a:gd name="T1" fmla="*/ 7 h 7"/>
              <a:gd name="T2" fmla="*/ 5 w 7"/>
              <a:gd name="T3" fmla="*/ 6 h 7"/>
              <a:gd name="T4" fmla="*/ 6 w 7"/>
              <a:gd name="T5" fmla="*/ 6 h 7"/>
              <a:gd name="T6" fmla="*/ 6 w 7"/>
              <a:gd name="T7" fmla="*/ 5 h 7"/>
              <a:gd name="T8" fmla="*/ 7 w 7"/>
              <a:gd name="T9" fmla="*/ 4 h 7"/>
              <a:gd name="T10" fmla="*/ 6 w 7"/>
              <a:gd name="T11" fmla="*/ 2 h 7"/>
              <a:gd name="T12" fmla="*/ 6 w 7"/>
              <a:gd name="T13" fmla="*/ 2 h 7"/>
              <a:gd name="T14" fmla="*/ 5 w 7"/>
              <a:gd name="T15" fmla="*/ 0 h 7"/>
              <a:gd name="T16" fmla="*/ 3 w 7"/>
              <a:gd name="T17" fmla="*/ 0 h 7"/>
              <a:gd name="T18" fmla="*/ 2 w 7"/>
              <a:gd name="T19" fmla="*/ 0 h 7"/>
              <a:gd name="T20" fmla="*/ 1 w 7"/>
              <a:gd name="T21" fmla="*/ 2 h 7"/>
              <a:gd name="T22" fmla="*/ 0 w 7"/>
              <a:gd name="T23" fmla="*/ 2 h 7"/>
              <a:gd name="T24" fmla="*/ 0 w 7"/>
              <a:gd name="T25" fmla="*/ 4 h 7"/>
              <a:gd name="T26" fmla="*/ 0 w 7"/>
              <a:gd name="T27" fmla="*/ 5 h 7"/>
              <a:gd name="T28" fmla="*/ 1 w 7"/>
              <a:gd name="T29" fmla="*/ 6 h 7"/>
              <a:gd name="T30" fmla="*/ 2 w 7"/>
              <a:gd name="T31" fmla="*/ 6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6"/>
                </a:lnTo>
                <a:lnTo>
                  <a:pt x="6" y="6"/>
                </a:lnTo>
                <a:lnTo>
                  <a:pt x="6" y="5"/>
                </a:lnTo>
                <a:lnTo>
                  <a:pt x="7" y="4"/>
                </a:lnTo>
                <a:lnTo>
                  <a:pt x="6" y="2"/>
                </a:lnTo>
                <a:lnTo>
                  <a:pt x="6" y="2"/>
                </a:lnTo>
                <a:lnTo>
                  <a:pt x="5" y="0"/>
                </a:lnTo>
                <a:lnTo>
                  <a:pt x="3" y="0"/>
                </a:lnTo>
                <a:lnTo>
                  <a:pt x="2" y="0"/>
                </a:lnTo>
                <a:lnTo>
                  <a:pt x="1" y="2"/>
                </a:lnTo>
                <a:lnTo>
                  <a:pt x="0" y="2"/>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6" name="Freeform 32"/>
          <p:cNvSpPr>
            <a:spLocks/>
          </p:cNvSpPr>
          <p:nvPr>
            <p:custDataLst>
              <p:tags r:id="rId31"/>
            </p:custDataLst>
          </p:nvPr>
        </p:nvSpPr>
        <p:spPr bwMode="auto">
          <a:xfrm>
            <a:off x="1503363" y="4167188"/>
            <a:ext cx="7937" cy="11112"/>
          </a:xfrm>
          <a:custGeom>
            <a:avLst/>
            <a:gdLst>
              <a:gd name="T0" fmla="*/ 3 w 5"/>
              <a:gd name="T1" fmla="*/ 7 h 7"/>
              <a:gd name="T2" fmla="*/ 4 w 5"/>
              <a:gd name="T3" fmla="*/ 7 h 7"/>
              <a:gd name="T4" fmla="*/ 5 w 5"/>
              <a:gd name="T5" fmla="*/ 6 h 7"/>
              <a:gd name="T6" fmla="*/ 5 w 5"/>
              <a:gd name="T7" fmla="*/ 5 h 7"/>
              <a:gd name="T8" fmla="*/ 5 w 5"/>
              <a:gd name="T9" fmla="*/ 4 h 7"/>
              <a:gd name="T10" fmla="*/ 5 w 5"/>
              <a:gd name="T11" fmla="*/ 3 h 7"/>
              <a:gd name="T12" fmla="*/ 5 w 5"/>
              <a:gd name="T13" fmla="*/ 2 h 7"/>
              <a:gd name="T14" fmla="*/ 4 w 5"/>
              <a:gd name="T15" fmla="*/ 0 h 7"/>
              <a:gd name="T16" fmla="*/ 3 w 5"/>
              <a:gd name="T17" fmla="*/ 0 h 7"/>
              <a:gd name="T18" fmla="*/ 2 w 5"/>
              <a:gd name="T19" fmla="*/ 0 h 7"/>
              <a:gd name="T20" fmla="*/ 1 w 5"/>
              <a:gd name="T21" fmla="*/ 2 h 7"/>
              <a:gd name="T22" fmla="*/ 0 w 5"/>
              <a:gd name="T23" fmla="*/ 3 h 7"/>
              <a:gd name="T24" fmla="*/ 0 w 5"/>
              <a:gd name="T25" fmla="*/ 4 h 7"/>
              <a:gd name="T26" fmla="*/ 0 w 5"/>
              <a:gd name="T27" fmla="*/ 5 h 7"/>
              <a:gd name="T28" fmla="*/ 1 w 5"/>
              <a:gd name="T29" fmla="*/ 6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6"/>
                </a:lnTo>
                <a:lnTo>
                  <a:pt x="5" y="5"/>
                </a:lnTo>
                <a:lnTo>
                  <a:pt x="5" y="4"/>
                </a:lnTo>
                <a:lnTo>
                  <a:pt x="5" y="3"/>
                </a:lnTo>
                <a:lnTo>
                  <a:pt x="5" y="2"/>
                </a:lnTo>
                <a:lnTo>
                  <a:pt x="4" y="0"/>
                </a:lnTo>
                <a:lnTo>
                  <a:pt x="3" y="0"/>
                </a:lnTo>
                <a:lnTo>
                  <a:pt x="2" y="0"/>
                </a:lnTo>
                <a:lnTo>
                  <a:pt x="1" y="2"/>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7" name="Freeform 33"/>
          <p:cNvSpPr>
            <a:spLocks/>
          </p:cNvSpPr>
          <p:nvPr>
            <p:custDataLst>
              <p:tags r:id="rId32"/>
            </p:custDataLst>
          </p:nvPr>
        </p:nvSpPr>
        <p:spPr bwMode="auto">
          <a:xfrm>
            <a:off x="1430338" y="4021138"/>
            <a:ext cx="30162" cy="146050"/>
          </a:xfrm>
          <a:custGeom>
            <a:avLst/>
            <a:gdLst>
              <a:gd name="T0" fmla="*/ 6 w 19"/>
              <a:gd name="T1" fmla="*/ 1 h 92"/>
              <a:gd name="T2" fmla="*/ 6 w 19"/>
              <a:gd name="T3" fmla="*/ 4 h 92"/>
              <a:gd name="T4" fmla="*/ 4 w 19"/>
              <a:gd name="T5" fmla="*/ 8 h 92"/>
              <a:gd name="T6" fmla="*/ 2 w 19"/>
              <a:gd name="T7" fmla="*/ 16 h 92"/>
              <a:gd name="T8" fmla="*/ 1 w 19"/>
              <a:gd name="T9" fmla="*/ 28 h 92"/>
              <a:gd name="T10" fmla="*/ 0 w 19"/>
              <a:gd name="T11" fmla="*/ 41 h 92"/>
              <a:gd name="T12" fmla="*/ 0 w 19"/>
              <a:gd name="T13" fmla="*/ 56 h 92"/>
              <a:gd name="T14" fmla="*/ 1 w 19"/>
              <a:gd name="T15" fmla="*/ 74 h 92"/>
              <a:gd name="T16" fmla="*/ 5 w 19"/>
              <a:gd name="T17" fmla="*/ 92 h 92"/>
              <a:gd name="T18" fmla="*/ 19 w 19"/>
              <a:gd name="T19" fmla="*/ 91 h 92"/>
              <a:gd name="T20" fmla="*/ 18 w 19"/>
              <a:gd name="T21" fmla="*/ 89 h 92"/>
              <a:gd name="T22" fmla="*/ 16 w 19"/>
              <a:gd name="T23" fmla="*/ 81 h 92"/>
              <a:gd name="T24" fmla="*/ 15 w 19"/>
              <a:gd name="T25" fmla="*/ 70 h 92"/>
              <a:gd name="T26" fmla="*/ 14 w 19"/>
              <a:gd name="T27" fmla="*/ 56 h 92"/>
              <a:gd name="T28" fmla="*/ 13 w 19"/>
              <a:gd name="T29" fmla="*/ 42 h 92"/>
              <a:gd name="T30" fmla="*/ 13 w 19"/>
              <a:gd name="T31" fmla="*/ 27 h 92"/>
              <a:gd name="T32" fmla="*/ 15 w 19"/>
              <a:gd name="T33" fmla="*/ 13 h 92"/>
              <a:gd name="T34" fmla="*/ 19 w 19"/>
              <a:gd name="T35" fmla="*/ 1 h 92"/>
              <a:gd name="T36" fmla="*/ 19 w 19"/>
              <a:gd name="T37" fmla="*/ 0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4"/>
                </a:lnTo>
                <a:lnTo>
                  <a:pt x="4" y="8"/>
                </a:lnTo>
                <a:lnTo>
                  <a:pt x="2" y="16"/>
                </a:lnTo>
                <a:lnTo>
                  <a:pt x="1" y="28"/>
                </a:lnTo>
                <a:lnTo>
                  <a:pt x="0" y="41"/>
                </a:lnTo>
                <a:lnTo>
                  <a:pt x="0" y="56"/>
                </a:lnTo>
                <a:lnTo>
                  <a:pt x="1" y="74"/>
                </a:lnTo>
                <a:lnTo>
                  <a:pt x="5" y="92"/>
                </a:lnTo>
                <a:lnTo>
                  <a:pt x="19" y="91"/>
                </a:lnTo>
                <a:lnTo>
                  <a:pt x="18" y="89"/>
                </a:lnTo>
                <a:lnTo>
                  <a:pt x="16" y="81"/>
                </a:lnTo>
                <a:lnTo>
                  <a:pt x="15" y="70"/>
                </a:lnTo>
                <a:lnTo>
                  <a:pt x="14" y="56"/>
                </a:lnTo>
                <a:lnTo>
                  <a:pt x="13" y="42"/>
                </a:lnTo>
                <a:lnTo>
                  <a:pt x="13" y="27"/>
                </a:lnTo>
                <a:lnTo>
                  <a:pt x="15" y="13"/>
                </a:lnTo>
                <a:lnTo>
                  <a:pt x="19" y="1"/>
                </a:lnTo>
                <a:lnTo>
                  <a:pt x="19" y="0"/>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8" name="Freeform 34"/>
          <p:cNvSpPr>
            <a:spLocks/>
          </p:cNvSpPr>
          <p:nvPr>
            <p:custDataLst>
              <p:tags r:id="rId33"/>
            </p:custDataLst>
          </p:nvPr>
        </p:nvSpPr>
        <p:spPr bwMode="auto">
          <a:xfrm>
            <a:off x="1585913" y="4002088"/>
            <a:ext cx="42862" cy="163512"/>
          </a:xfrm>
          <a:custGeom>
            <a:avLst/>
            <a:gdLst>
              <a:gd name="T0" fmla="*/ 27 w 27"/>
              <a:gd name="T1" fmla="*/ 0 h 103"/>
              <a:gd name="T2" fmla="*/ 26 w 27"/>
              <a:gd name="T3" fmla="*/ 2 h 103"/>
              <a:gd name="T4" fmla="*/ 25 w 27"/>
              <a:gd name="T5" fmla="*/ 4 h 103"/>
              <a:gd name="T6" fmla="*/ 22 w 27"/>
              <a:gd name="T7" fmla="*/ 10 h 103"/>
              <a:gd name="T8" fmla="*/ 20 w 27"/>
              <a:gd name="T9" fmla="*/ 18 h 103"/>
              <a:gd name="T10" fmla="*/ 18 w 27"/>
              <a:gd name="T11" fmla="*/ 32 h 103"/>
              <a:gd name="T12" fmla="*/ 16 w 27"/>
              <a:gd name="T13" fmla="*/ 49 h 103"/>
              <a:gd name="T14" fmla="*/ 18 w 27"/>
              <a:gd name="T15" fmla="*/ 73 h 103"/>
              <a:gd name="T16" fmla="*/ 20 w 27"/>
              <a:gd name="T17" fmla="*/ 103 h 103"/>
              <a:gd name="T18" fmla="*/ 5 w 27"/>
              <a:gd name="T19" fmla="*/ 103 h 103"/>
              <a:gd name="T20" fmla="*/ 5 w 27"/>
              <a:gd name="T21" fmla="*/ 101 h 103"/>
              <a:gd name="T22" fmla="*/ 4 w 27"/>
              <a:gd name="T23" fmla="*/ 92 h 103"/>
              <a:gd name="T24" fmla="*/ 2 w 27"/>
              <a:gd name="T25" fmla="*/ 80 h 103"/>
              <a:gd name="T26" fmla="*/ 1 w 27"/>
              <a:gd name="T27" fmla="*/ 65 h 103"/>
              <a:gd name="T28" fmla="*/ 0 w 27"/>
              <a:gd name="T29" fmla="*/ 47 h 103"/>
              <a:gd name="T30" fmla="*/ 1 w 27"/>
              <a:gd name="T31" fmla="*/ 31 h 103"/>
              <a:gd name="T32" fmla="*/ 4 w 27"/>
              <a:gd name="T33" fmla="*/ 14 h 103"/>
              <a:gd name="T34" fmla="*/ 9 w 27"/>
              <a:gd name="T35" fmla="*/ 0 h 103"/>
              <a:gd name="T36" fmla="*/ 27 w 27"/>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3">
                <a:moveTo>
                  <a:pt x="27" y="0"/>
                </a:moveTo>
                <a:lnTo>
                  <a:pt x="26" y="2"/>
                </a:lnTo>
                <a:lnTo>
                  <a:pt x="25" y="4"/>
                </a:lnTo>
                <a:lnTo>
                  <a:pt x="22" y="10"/>
                </a:lnTo>
                <a:lnTo>
                  <a:pt x="20" y="18"/>
                </a:lnTo>
                <a:lnTo>
                  <a:pt x="18" y="32"/>
                </a:lnTo>
                <a:lnTo>
                  <a:pt x="16" y="49"/>
                </a:lnTo>
                <a:lnTo>
                  <a:pt x="18" y="73"/>
                </a:lnTo>
                <a:lnTo>
                  <a:pt x="20" y="103"/>
                </a:lnTo>
                <a:lnTo>
                  <a:pt x="5" y="103"/>
                </a:lnTo>
                <a:lnTo>
                  <a:pt x="5" y="101"/>
                </a:lnTo>
                <a:lnTo>
                  <a:pt x="4" y="92"/>
                </a:lnTo>
                <a:lnTo>
                  <a:pt x="2" y="80"/>
                </a:lnTo>
                <a:lnTo>
                  <a:pt x="1" y="65"/>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39" name="Freeform 35"/>
          <p:cNvSpPr>
            <a:spLocks/>
          </p:cNvSpPr>
          <p:nvPr>
            <p:custDataLst>
              <p:tags r:id="rId34"/>
            </p:custDataLst>
          </p:nvPr>
        </p:nvSpPr>
        <p:spPr bwMode="auto">
          <a:xfrm>
            <a:off x="1430338" y="4029075"/>
            <a:ext cx="28575" cy="127000"/>
          </a:xfrm>
          <a:custGeom>
            <a:avLst/>
            <a:gdLst>
              <a:gd name="T0" fmla="*/ 6 w 18"/>
              <a:gd name="T1" fmla="*/ 2 h 80"/>
              <a:gd name="T2" fmla="*/ 6 w 18"/>
              <a:gd name="T3" fmla="*/ 3 h 80"/>
              <a:gd name="T4" fmla="*/ 5 w 18"/>
              <a:gd name="T5" fmla="*/ 8 h 80"/>
              <a:gd name="T6" fmla="*/ 2 w 18"/>
              <a:gd name="T7" fmla="*/ 15 h 80"/>
              <a:gd name="T8" fmla="*/ 1 w 18"/>
              <a:gd name="T9" fmla="*/ 24 h 80"/>
              <a:gd name="T10" fmla="*/ 0 w 18"/>
              <a:gd name="T11" fmla="*/ 36 h 80"/>
              <a:gd name="T12" fmla="*/ 1 w 18"/>
              <a:gd name="T13" fmla="*/ 50 h 80"/>
              <a:gd name="T14" fmla="*/ 2 w 18"/>
              <a:gd name="T15" fmla="*/ 65 h 80"/>
              <a:gd name="T16" fmla="*/ 5 w 18"/>
              <a:gd name="T17" fmla="*/ 80 h 80"/>
              <a:gd name="T18" fmla="*/ 16 w 18"/>
              <a:gd name="T19" fmla="*/ 80 h 80"/>
              <a:gd name="T20" fmla="*/ 16 w 18"/>
              <a:gd name="T21" fmla="*/ 78 h 80"/>
              <a:gd name="T22" fmla="*/ 15 w 18"/>
              <a:gd name="T23" fmla="*/ 71 h 80"/>
              <a:gd name="T24" fmla="*/ 14 w 18"/>
              <a:gd name="T25" fmla="*/ 62 h 80"/>
              <a:gd name="T26" fmla="*/ 13 w 18"/>
              <a:gd name="T27" fmla="*/ 50 h 80"/>
              <a:gd name="T28" fmla="*/ 12 w 18"/>
              <a:gd name="T29" fmla="*/ 37 h 80"/>
              <a:gd name="T30" fmla="*/ 12 w 18"/>
              <a:gd name="T31" fmla="*/ 24 h 80"/>
              <a:gd name="T32" fmla="*/ 14 w 18"/>
              <a:gd name="T33" fmla="*/ 11 h 80"/>
              <a:gd name="T34" fmla="*/ 18 w 18"/>
              <a:gd name="T35" fmla="*/ 1 h 80"/>
              <a:gd name="T36" fmla="*/ 18 w 18"/>
              <a:gd name="T37" fmla="*/ 1 h 80"/>
              <a:gd name="T38" fmla="*/ 18 w 18"/>
              <a:gd name="T39" fmla="*/ 1 h 80"/>
              <a:gd name="T40" fmla="*/ 18 w 18"/>
              <a:gd name="T41" fmla="*/ 1 h 80"/>
              <a:gd name="T42" fmla="*/ 16 w 18"/>
              <a:gd name="T43" fmla="*/ 0 h 80"/>
              <a:gd name="T44" fmla="*/ 15 w 18"/>
              <a:gd name="T45" fmla="*/ 0 h 80"/>
              <a:gd name="T46" fmla="*/ 13 w 18"/>
              <a:gd name="T47" fmla="*/ 0 h 80"/>
              <a:gd name="T48" fmla="*/ 9 w 18"/>
              <a:gd name="T49" fmla="*/ 1 h 80"/>
              <a:gd name="T50" fmla="*/ 6 w 18"/>
              <a:gd name="T5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2"/>
                </a:lnTo>
                <a:lnTo>
                  <a:pt x="13" y="50"/>
                </a:lnTo>
                <a:lnTo>
                  <a:pt x="12" y="37"/>
                </a:lnTo>
                <a:lnTo>
                  <a:pt x="12" y="24"/>
                </a:lnTo>
                <a:lnTo>
                  <a:pt x="14" y="11"/>
                </a:lnTo>
                <a:lnTo>
                  <a:pt x="18" y="1"/>
                </a:lnTo>
                <a:lnTo>
                  <a:pt x="18" y="1"/>
                </a:lnTo>
                <a:lnTo>
                  <a:pt x="18" y="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0" name="Freeform 36"/>
          <p:cNvSpPr>
            <a:spLocks/>
          </p:cNvSpPr>
          <p:nvPr>
            <p:custDataLst>
              <p:tags r:id="rId35"/>
            </p:custDataLst>
          </p:nvPr>
        </p:nvSpPr>
        <p:spPr bwMode="auto">
          <a:xfrm>
            <a:off x="1431925" y="4038600"/>
            <a:ext cx="22225" cy="109538"/>
          </a:xfrm>
          <a:custGeom>
            <a:avLst/>
            <a:gdLst>
              <a:gd name="T0" fmla="*/ 5 w 14"/>
              <a:gd name="T1" fmla="*/ 1 h 69"/>
              <a:gd name="T2" fmla="*/ 5 w 14"/>
              <a:gd name="T3" fmla="*/ 2 h 69"/>
              <a:gd name="T4" fmla="*/ 4 w 14"/>
              <a:gd name="T5" fmla="*/ 7 h 69"/>
              <a:gd name="T6" fmla="*/ 3 w 14"/>
              <a:gd name="T7" fmla="*/ 12 h 69"/>
              <a:gd name="T8" fmla="*/ 1 w 14"/>
              <a:gd name="T9" fmla="*/ 21 h 69"/>
              <a:gd name="T10" fmla="*/ 0 w 14"/>
              <a:gd name="T11" fmla="*/ 30 h 69"/>
              <a:gd name="T12" fmla="*/ 0 w 14"/>
              <a:gd name="T13" fmla="*/ 42 h 69"/>
              <a:gd name="T14" fmla="*/ 1 w 14"/>
              <a:gd name="T15" fmla="*/ 54 h 69"/>
              <a:gd name="T16" fmla="*/ 4 w 14"/>
              <a:gd name="T17" fmla="*/ 69 h 69"/>
              <a:gd name="T18" fmla="*/ 14 w 14"/>
              <a:gd name="T19" fmla="*/ 67 h 69"/>
              <a:gd name="T20" fmla="*/ 13 w 14"/>
              <a:gd name="T21" fmla="*/ 66 h 69"/>
              <a:gd name="T22" fmla="*/ 13 w 14"/>
              <a:gd name="T23" fmla="*/ 60 h 69"/>
              <a:gd name="T24" fmla="*/ 12 w 14"/>
              <a:gd name="T25" fmla="*/ 52 h 69"/>
              <a:gd name="T26" fmla="*/ 11 w 14"/>
              <a:gd name="T27" fmla="*/ 42 h 69"/>
              <a:gd name="T28" fmla="*/ 10 w 14"/>
              <a:gd name="T29" fmla="*/ 31 h 69"/>
              <a:gd name="T30" fmla="*/ 10 w 14"/>
              <a:gd name="T31" fmla="*/ 19 h 69"/>
              <a:gd name="T32" fmla="*/ 12 w 14"/>
              <a:gd name="T33" fmla="*/ 9 h 69"/>
              <a:gd name="T34" fmla="*/ 14 w 14"/>
              <a:gd name="T35" fmla="*/ 1 h 69"/>
              <a:gd name="T36" fmla="*/ 14 w 14"/>
              <a:gd name="T37" fmla="*/ 1 h 69"/>
              <a:gd name="T38" fmla="*/ 14 w 14"/>
              <a:gd name="T39" fmla="*/ 0 h 69"/>
              <a:gd name="T40" fmla="*/ 14 w 14"/>
              <a:gd name="T41" fmla="*/ 0 h 69"/>
              <a:gd name="T42" fmla="*/ 14 w 14"/>
              <a:gd name="T43" fmla="*/ 0 h 69"/>
              <a:gd name="T44" fmla="*/ 13 w 14"/>
              <a:gd name="T45" fmla="*/ 0 h 69"/>
              <a:gd name="T46" fmla="*/ 11 w 14"/>
              <a:gd name="T47" fmla="*/ 0 h 69"/>
              <a:gd name="T48" fmla="*/ 8 w 14"/>
              <a:gd name="T49" fmla="*/ 0 h 69"/>
              <a:gd name="T50" fmla="*/ 5 w 14"/>
              <a:gd name="T5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1"/>
                </a:moveTo>
                <a:lnTo>
                  <a:pt x="5" y="2"/>
                </a:lnTo>
                <a:lnTo>
                  <a:pt x="4" y="7"/>
                </a:lnTo>
                <a:lnTo>
                  <a:pt x="3" y="12"/>
                </a:lnTo>
                <a:lnTo>
                  <a:pt x="1" y="21"/>
                </a:lnTo>
                <a:lnTo>
                  <a:pt x="0" y="30"/>
                </a:lnTo>
                <a:lnTo>
                  <a:pt x="0" y="42"/>
                </a:lnTo>
                <a:lnTo>
                  <a:pt x="1" y="54"/>
                </a:lnTo>
                <a:lnTo>
                  <a:pt x="4" y="69"/>
                </a:lnTo>
                <a:lnTo>
                  <a:pt x="14" y="67"/>
                </a:lnTo>
                <a:lnTo>
                  <a:pt x="13" y="66"/>
                </a:lnTo>
                <a:lnTo>
                  <a:pt x="13" y="60"/>
                </a:lnTo>
                <a:lnTo>
                  <a:pt x="12" y="52"/>
                </a:lnTo>
                <a:lnTo>
                  <a:pt x="11" y="42"/>
                </a:lnTo>
                <a:lnTo>
                  <a:pt x="10" y="31"/>
                </a:lnTo>
                <a:lnTo>
                  <a:pt x="10" y="19"/>
                </a:lnTo>
                <a:lnTo>
                  <a:pt x="12" y="9"/>
                </a:lnTo>
                <a:lnTo>
                  <a:pt x="14" y="1"/>
                </a:lnTo>
                <a:lnTo>
                  <a:pt x="14" y="1"/>
                </a:lnTo>
                <a:lnTo>
                  <a:pt x="14" y="0"/>
                </a:lnTo>
                <a:lnTo>
                  <a:pt x="14" y="0"/>
                </a:lnTo>
                <a:lnTo>
                  <a:pt x="14" y="0"/>
                </a:lnTo>
                <a:lnTo>
                  <a:pt x="13" y="0"/>
                </a:lnTo>
                <a:lnTo>
                  <a:pt x="11" y="0"/>
                </a:lnTo>
                <a:lnTo>
                  <a:pt x="8" y="0"/>
                </a:lnTo>
                <a:lnTo>
                  <a:pt x="5" y="1"/>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1" name="Freeform 37"/>
          <p:cNvSpPr>
            <a:spLocks/>
          </p:cNvSpPr>
          <p:nvPr>
            <p:custDataLst>
              <p:tags r:id="rId36"/>
            </p:custDataLst>
          </p:nvPr>
        </p:nvSpPr>
        <p:spPr bwMode="auto">
          <a:xfrm>
            <a:off x="1433513" y="4046538"/>
            <a:ext cx="19050" cy="88900"/>
          </a:xfrm>
          <a:custGeom>
            <a:avLst/>
            <a:gdLst>
              <a:gd name="T0" fmla="*/ 4 w 12"/>
              <a:gd name="T1" fmla="*/ 2 h 56"/>
              <a:gd name="T2" fmla="*/ 3 w 12"/>
              <a:gd name="T3" fmla="*/ 2 h 56"/>
              <a:gd name="T4" fmla="*/ 3 w 12"/>
              <a:gd name="T5" fmla="*/ 5 h 56"/>
              <a:gd name="T6" fmla="*/ 2 w 12"/>
              <a:gd name="T7" fmla="*/ 11 h 56"/>
              <a:gd name="T8" fmla="*/ 0 w 12"/>
              <a:gd name="T9" fmla="*/ 17 h 56"/>
              <a:gd name="T10" fmla="*/ 0 w 12"/>
              <a:gd name="T11" fmla="*/ 25 h 56"/>
              <a:gd name="T12" fmla="*/ 0 w 12"/>
              <a:gd name="T13" fmla="*/ 35 h 56"/>
              <a:gd name="T14" fmla="*/ 2 w 12"/>
              <a:gd name="T15" fmla="*/ 46 h 56"/>
              <a:gd name="T16" fmla="*/ 3 w 12"/>
              <a:gd name="T17" fmla="*/ 56 h 56"/>
              <a:gd name="T18" fmla="*/ 11 w 12"/>
              <a:gd name="T19" fmla="*/ 56 h 56"/>
              <a:gd name="T20" fmla="*/ 11 w 12"/>
              <a:gd name="T21" fmla="*/ 55 h 56"/>
              <a:gd name="T22" fmla="*/ 10 w 12"/>
              <a:gd name="T23" fmla="*/ 51 h 56"/>
              <a:gd name="T24" fmla="*/ 10 w 12"/>
              <a:gd name="T25" fmla="*/ 44 h 56"/>
              <a:gd name="T26" fmla="*/ 9 w 12"/>
              <a:gd name="T27" fmla="*/ 35 h 56"/>
              <a:gd name="T28" fmla="*/ 7 w 12"/>
              <a:gd name="T29" fmla="*/ 26 h 56"/>
              <a:gd name="T30" fmla="*/ 9 w 12"/>
              <a:gd name="T31" fmla="*/ 17 h 56"/>
              <a:gd name="T32" fmla="*/ 10 w 12"/>
              <a:gd name="T33" fmla="*/ 7 h 56"/>
              <a:gd name="T34" fmla="*/ 12 w 12"/>
              <a:gd name="T35" fmla="*/ 0 h 56"/>
              <a:gd name="T36" fmla="*/ 12 w 12"/>
              <a:gd name="T37" fmla="*/ 0 h 56"/>
              <a:gd name="T38" fmla="*/ 12 w 12"/>
              <a:gd name="T39" fmla="*/ 0 h 56"/>
              <a:gd name="T40" fmla="*/ 12 w 12"/>
              <a:gd name="T41" fmla="*/ 0 h 56"/>
              <a:gd name="T42" fmla="*/ 11 w 12"/>
              <a:gd name="T43" fmla="*/ 0 h 56"/>
              <a:gd name="T44" fmla="*/ 10 w 12"/>
              <a:gd name="T45" fmla="*/ 0 h 56"/>
              <a:gd name="T46" fmla="*/ 9 w 12"/>
              <a:gd name="T47" fmla="*/ 0 h 56"/>
              <a:gd name="T48" fmla="*/ 6 w 12"/>
              <a:gd name="T49" fmla="*/ 0 h 56"/>
              <a:gd name="T50" fmla="*/ 4 w 12"/>
              <a:gd name="T51"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6">
                <a:moveTo>
                  <a:pt x="4" y="2"/>
                </a:moveTo>
                <a:lnTo>
                  <a:pt x="3" y="2"/>
                </a:lnTo>
                <a:lnTo>
                  <a:pt x="3" y="5"/>
                </a:lnTo>
                <a:lnTo>
                  <a:pt x="2" y="11"/>
                </a:lnTo>
                <a:lnTo>
                  <a:pt x="0" y="17"/>
                </a:lnTo>
                <a:lnTo>
                  <a:pt x="0" y="25"/>
                </a:lnTo>
                <a:lnTo>
                  <a:pt x="0" y="35"/>
                </a:lnTo>
                <a:lnTo>
                  <a:pt x="2" y="46"/>
                </a:lnTo>
                <a:lnTo>
                  <a:pt x="3" y="56"/>
                </a:lnTo>
                <a:lnTo>
                  <a:pt x="11" y="56"/>
                </a:lnTo>
                <a:lnTo>
                  <a:pt x="11" y="55"/>
                </a:lnTo>
                <a:lnTo>
                  <a:pt x="10" y="51"/>
                </a:lnTo>
                <a:lnTo>
                  <a:pt x="10" y="44"/>
                </a:lnTo>
                <a:lnTo>
                  <a:pt x="9" y="35"/>
                </a:lnTo>
                <a:lnTo>
                  <a:pt x="7" y="26"/>
                </a:lnTo>
                <a:lnTo>
                  <a:pt x="9" y="17"/>
                </a:lnTo>
                <a:lnTo>
                  <a:pt x="10" y="7"/>
                </a:lnTo>
                <a:lnTo>
                  <a:pt x="12" y="0"/>
                </a:lnTo>
                <a:lnTo>
                  <a:pt x="12" y="0"/>
                </a:lnTo>
                <a:lnTo>
                  <a:pt x="12" y="0"/>
                </a:lnTo>
                <a:lnTo>
                  <a:pt x="12" y="0"/>
                </a:lnTo>
                <a:lnTo>
                  <a:pt x="11" y="0"/>
                </a:lnTo>
                <a:lnTo>
                  <a:pt x="10" y="0"/>
                </a:lnTo>
                <a:lnTo>
                  <a:pt x="9" y="0"/>
                </a:lnTo>
                <a:lnTo>
                  <a:pt x="6" y="0"/>
                </a:lnTo>
                <a:lnTo>
                  <a:pt x="4" y="2"/>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2" name="Freeform 38"/>
          <p:cNvSpPr>
            <a:spLocks/>
          </p:cNvSpPr>
          <p:nvPr>
            <p:custDataLst>
              <p:tags r:id="rId37"/>
            </p:custDataLst>
          </p:nvPr>
        </p:nvSpPr>
        <p:spPr bwMode="auto">
          <a:xfrm>
            <a:off x="1433513" y="4054475"/>
            <a:ext cx="15875" cy="73025"/>
          </a:xfrm>
          <a:custGeom>
            <a:avLst/>
            <a:gdLst>
              <a:gd name="T0" fmla="*/ 4 w 10"/>
              <a:gd name="T1" fmla="*/ 1 h 46"/>
              <a:gd name="T2" fmla="*/ 3 w 10"/>
              <a:gd name="T3" fmla="*/ 2 h 46"/>
              <a:gd name="T4" fmla="*/ 3 w 10"/>
              <a:gd name="T5" fmla="*/ 5 h 46"/>
              <a:gd name="T6" fmla="*/ 2 w 10"/>
              <a:gd name="T7" fmla="*/ 8 h 46"/>
              <a:gd name="T8" fmla="*/ 2 w 10"/>
              <a:gd name="T9" fmla="*/ 14 h 46"/>
              <a:gd name="T10" fmla="*/ 0 w 10"/>
              <a:gd name="T11" fmla="*/ 21 h 46"/>
              <a:gd name="T12" fmla="*/ 0 w 10"/>
              <a:gd name="T13" fmla="*/ 28 h 46"/>
              <a:gd name="T14" fmla="*/ 2 w 10"/>
              <a:gd name="T15" fmla="*/ 36 h 46"/>
              <a:gd name="T16" fmla="*/ 3 w 10"/>
              <a:gd name="T17" fmla="*/ 46 h 46"/>
              <a:gd name="T18" fmla="*/ 10 w 10"/>
              <a:gd name="T19" fmla="*/ 46 h 46"/>
              <a:gd name="T20" fmla="*/ 10 w 10"/>
              <a:gd name="T21" fmla="*/ 43 h 46"/>
              <a:gd name="T22" fmla="*/ 9 w 10"/>
              <a:gd name="T23" fmla="*/ 40 h 46"/>
              <a:gd name="T24" fmla="*/ 7 w 10"/>
              <a:gd name="T25" fmla="*/ 35 h 46"/>
              <a:gd name="T26" fmla="*/ 7 w 10"/>
              <a:gd name="T27" fmla="*/ 28 h 46"/>
              <a:gd name="T28" fmla="*/ 6 w 10"/>
              <a:gd name="T29" fmla="*/ 21 h 46"/>
              <a:gd name="T30" fmla="*/ 7 w 10"/>
              <a:gd name="T31" fmla="*/ 14 h 46"/>
              <a:gd name="T32" fmla="*/ 7 w 10"/>
              <a:gd name="T33" fmla="*/ 7 h 46"/>
              <a:gd name="T34" fmla="*/ 10 w 10"/>
              <a:gd name="T35" fmla="*/ 1 h 46"/>
              <a:gd name="T36" fmla="*/ 10 w 10"/>
              <a:gd name="T37" fmla="*/ 1 h 46"/>
              <a:gd name="T38" fmla="*/ 10 w 10"/>
              <a:gd name="T39" fmla="*/ 1 h 46"/>
              <a:gd name="T40" fmla="*/ 10 w 10"/>
              <a:gd name="T41" fmla="*/ 0 h 46"/>
              <a:gd name="T42" fmla="*/ 10 w 10"/>
              <a:gd name="T43" fmla="*/ 0 h 46"/>
              <a:gd name="T44" fmla="*/ 9 w 10"/>
              <a:gd name="T45" fmla="*/ 0 h 46"/>
              <a:gd name="T46" fmla="*/ 7 w 10"/>
              <a:gd name="T47" fmla="*/ 0 h 46"/>
              <a:gd name="T48" fmla="*/ 6 w 10"/>
              <a:gd name="T49" fmla="*/ 1 h 46"/>
              <a:gd name="T50" fmla="*/ 4 w 10"/>
              <a:gd name="T51"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6">
                <a:moveTo>
                  <a:pt x="4" y="1"/>
                </a:moveTo>
                <a:lnTo>
                  <a:pt x="3" y="2"/>
                </a:lnTo>
                <a:lnTo>
                  <a:pt x="3" y="5"/>
                </a:lnTo>
                <a:lnTo>
                  <a:pt x="2" y="8"/>
                </a:lnTo>
                <a:lnTo>
                  <a:pt x="2" y="14"/>
                </a:lnTo>
                <a:lnTo>
                  <a:pt x="0" y="21"/>
                </a:lnTo>
                <a:lnTo>
                  <a:pt x="0" y="28"/>
                </a:lnTo>
                <a:lnTo>
                  <a:pt x="2" y="36"/>
                </a:lnTo>
                <a:lnTo>
                  <a:pt x="3" y="46"/>
                </a:lnTo>
                <a:lnTo>
                  <a:pt x="10" y="46"/>
                </a:lnTo>
                <a:lnTo>
                  <a:pt x="10" y="43"/>
                </a:lnTo>
                <a:lnTo>
                  <a:pt x="9" y="40"/>
                </a:lnTo>
                <a:lnTo>
                  <a:pt x="7" y="35"/>
                </a:lnTo>
                <a:lnTo>
                  <a:pt x="7" y="28"/>
                </a:lnTo>
                <a:lnTo>
                  <a:pt x="6" y="21"/>
                </a:lnTo>
                <a:lnTo>
                  <a:pt x="7" y="14"/>
                </a:lnTo>
                <a:lnTo>
                  <a:pt x="7" y="7"/>
                </a:lnTo>
                <a:lnTo>
                  <a:pt x="10" y="1"/>
                </a:lnTo>
                <a:lnTo>
                  <a:pt x="10" y="1"/>
                </a:lnTo>
                <a:lnTo>
                  <a:pt x="10" y="1"/>
                </a:lnTo>
                <a:lnTo>
                  <a:pt x="10" y="0"/>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3" name="Freeform 39"/>
          <p:cNvSpPr>
            <a:spLocks/>
          </p:cNvSpPr>
          <p:nvPr>
            <p:custDataLst>
              <p:tags r:id="rId38"/>
            </p:custDataLst>
          </p:nvPr>
        </p:nvSpPr>
        <p:spPr bwMode="auto">
          <a:xfrm>
            <a:off x="1436688" y="4064000"/>
            <a:ext cx="11112" cy="52388"/>
          </a:xfrm>
          <a:custGeom>
            <a:avLst/>
            <a:gdLst>
              <a:gd name="T0" fmla="*/ 2 w 7"/>
              <a:gd name="T1" fmla="*/ 1 h 33"/>
              <a:gd name="T2" fmla="*/ 1 w 7"/>
              <a:gd name="T3" fmla="*/ 1 h 33"/>
              <a:gd name="T4" fmla="*/ 1 w 7"/>
              <a:gd name="T5" fmla="*/ 3 h 33"/>
              <a:gd name="T6" fmla="*/ 0 w 7"/>
              <a:gd name="T7" fmla="*/ 6 h 33"/>
              <a:gd name="T8" fmla="*/ 0 w 7"/>
              <a:gd name="T9" fmla="*/ 10 h 33"/>
              <a:gd name="T10" fmla="*/ 0 w 7"/>
              <a:gd name="T11" fmla="*/ 15 h 33"/>
              <a:gd name="T12" fmla="*/ 0 w 7"/>
              <a:gd name="T13" fmla="*/ 20 h 33"/>
              <a:gd name="T14" fmla="*/ 0 w 7"/>
              <a:gd name="T15" fmla="*/ 27 h 33"/>
              <a:gd name="T16" fmla="*/ 1 w 7"/>
              <a:gd name="T17" fmla="*/ 33 h 33"/>
              <a:gd name="T18" fmla="*/ 5 w 7"/>
              <a:gd name="T19" fmla="*/ 33 h 33"/>
              <a:gd name="T20" fmla="*/ 5 w 7"/>
              <a:gd name="T21" fmla="*/ 31 h 33"/>
              <a:gd name="T22" fmla="*/ 5 w 7"/>
              <a:gd name="T23" fmla="*/ 29 h 33"/>
              <a:gd name="T24" fmla="*/ 4 w 7"/>
              <a:gd name="T25" fmla="*/ 26 h 33"/>
              <a:gd name="T26" fmla="*/ 4 w 7"/>
              <a:gd name="T27" fmla="*/ 20 h 33"/>
              <a:gd name="T28" fmla="*/ 4 w 7"/>
              <a:gd name="T29" fmla="*/ 15 h 33"/>
              <a:gd name="T30" fmla="*/ 4 w 7"/>
              <a:gd name="T31" fmla="*/ 9 h 33"/>
              <a:gd name="T32" fmla="*/ 4 w 7"/>
              <a:gd name="T33" fmla="*/ 5 h 33"/>
              <a:gd name="T34" fmla="*/ 7 w 7"/>
              <a:gd name="T35" fmla="*/ 0 h 33"/>
              <a:gd name="T36" fmla="*/ 7 w 7"/>
              <a:gd name="T37" fmla="*/ 0 h 33"/>
              <a:gd name="T38" fmla="*/ 7 w 7"/>
              <a:gd name="T39" fmla="*/ 0 h 33"/>
              <a:gd name="T40" fmla="*/ 5 w 7"/>
              <a:gd name="T41" fmla="*/ 0 h 33"/>
              <a:gd name="T42" fmla="*/ 5 w 7"/>
              <a:gd name="T43" fmla="*/ 0 h 33"/>
              <a:gd name="T44" fmla="*/ 5 w 7"/>
              <a:gd name="T45" fmla="*/ 0 h 33"/>
              <a:gd name="T46" fmla="*/ 4 w 7"/>
              <a:gd name="T47" fmla="*/ 0 h 33"/>
              <a:gd name="T48" fmla="*/ 3 w 7"/>
              <a:gd name="T49" fmla="*/ 0 h 33"/>
              <a:gd name="T50" fmla="*/ 2 w 7"/>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3">
                <a:moveTo>
                  <a:pt x="2" y="1"/>
                </a:moveTo>
                <a:lnTo>
                  <a:pt x="1" y="1"/>
                </a:lnTo>
                <a:lnTo>
                  <a:pt x="1" y="3"/>
                </a:lnTo>
                <a:lnTo>
                  <a:pt x="0" y="6"/>
                </a:lnTo>
                <a:lnTo>
                  <a:pt x="0" y="10"/>
                </a:lnTo>
                <a:lnTo>
                  <a:pt x="0" y="15"/>
                </a:lnTo>
                <a:lnTo>
                  <a:pt x="0" y="20"/>
                </a:lnTo>
                <a:lnTo>
                  <a:pt x="0" y="27"/>
                </a:lnTo>
                <a:lnTo>
                  <a:pt x="1" y="33"/>
                </a:lnTo>
                <a:lnTo>
                  <a:pt x="5" y="33"/>
                </a:lnTo>
                <a:lnTo>
                  <a:pt x="5" y="31"/>
                </a:lnTo>
                <a:lnTo>
                  <a:pt x="5" y="29"/>
                </a:lnTo>
                <a:lnTo>
                  <a:pt x="4" y="26"/>
                </a:lnTo>
                <a:lnTo>
                  <a:pt x="4" y="20"/>
                </a:lnTo>
                <a:lnTo>
                  <a:pt x="4" y="15"/>
                </a:lnTo>
                <a:lnTo>
                  <a:pt x="4" y="9"/>
                </a:lnTo>
                <a:lnTo>
                  <a:pt x="4" y="5"/>
                </a:lnTo>
                <a:lnTo>
                  <a:pt x="7" y="0"/>
                </a:lnTo>
                <a:lnTo>
                  <a:pt x="7" y="0"/>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4" name="Freeform 40"/>
          <p:cNvSpPr>
            <a:spLocks/>
          </p:cNvSpPr>
          <p:nvPr>
            <p:custDataLst>
              <p:tags r:id="rId39"/>
            </p:custDataLst>
          </p:nvPr>
        </p:nvSpPr>
        <p:spPr bwMode="auto">
          <a:xfrm>
            <a:off x="1587500" y="4011613"/>
            <a:ext cx="38100" cy="142875"/>
          </a:xfrm>
          <a:custGeom>
            <a:avLst/>
            <a:gdLst>
              <a:gd name="T0" fmla="*/ 24 w 24"/>
              <a:gd name="T1" fmla="*/ 1 h 90"/>
              <a:gd name="T2" fmla="*/ 22 w 24"/>
              <a:gd name="T3" fmla="*/ 1 h 90"/>
              <a:gd name="T4" fmla="*/ 21 w 24"/>
              <a:gd name="T5" fmla="*/ 4 h 90"/>
              <a:gd name="T6" fmla="*/ 19 w 24"/>
              <a:gd name="T7" fmla="*/ 8 h 90"/>
              <a:gd name="T8" fmla="*/ 17 w 24"/>
              <a:gd name="T9" fmla="*/ 17 h 90"/>
              <a:gd name="T10" fmla="*/ 15 w 24"/>
              <a:gd name="T11" fmla="*/ 28 h 90"/>
              <a:gd name="T12" fmla="*/ 14 w 24"/>
              <a:gd name="T13" fmla="*/ 43 h 90"/>
              <a:gd name="T14" fmla="*/ 15 w 24"/>
              <a:gd name="T15" fmla="*/ 64 h 90"/>
              <a:gd name="T16" fmla="*/ 18 w 24"/>
              <a:gd name="T17" fmla="*/ 90 h 90"/>
              <a:gd name="T18" fmla="*/ 5 w 24"/>
              <a:gd name="T19" fmla="*/ 90 h 90"/>
              <a:gd name="T20" fmla="*/ 4 w 24"/>
              <a:gd name="T21" fmla="*/ 88 h 90"/>
              <a:gd name="T22" fmla="*/ 3 w 24"/>
              <a:gd name="T23" fmla="*/ 81 h 90"/>
              <a:gd name="T24" fmla="*/ 1 w 24"/>
              <a:gd name="T25" fmla="*/ 69 h 90"/>
              <a:gd name="T26" fmla="*/ 0 w 24"/>
              <a:gd name="T27" fmla="*/ 56 h 90"/>
              <a:gd name="T28" fmla="*/ 0 w 24"/>
              <a:gd name="T29" fmla="*/ 41 h 90"/>
              <a:gd name="T30" fmla="*/ 1 w 24"/>
              <a:gd name="T31" fmla="*/ 27 h 90"/>
              <a:gd name="T32" fmla="*/ 4 w 24"/>
              <a:gd name="T33" fmla="*/ 13 h 90"/>
              <a:gd name="T34" fmla="*/ 7 w 24"/>
              <a:gd name="T35" fmla="*/ 0 h 90"/>
              <a:gd name="T36" fmla="*/ 24 w 24"/>
              <a:gd name="T3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0">
                <a:moveTo>
                  <a:pt x="24" y="1"/>
                </a:moveTo>
                <a:lnTo>
                  <a:pt x="22" y="1"/>
                </a:lnTo>
                <a:lnTo>
                  <a:pt x="21" y="4"/>
                </a:lnTo>
                <a:lnTo>
                  <a:pt x="19" y="8"/>
                </a:lnTo>
                <a:lnTo>
                  <a:pt x="17" y="17"/>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5" name="Freeform 41"/>
          <p:cNvSpPr>
            <a:spLocks/>
          </p:cNvSpPr>
          <p:nvPr>
            <p:custDataLst>
              <p:tags r:id="rId40"/>
            </p:custDataLst>
          </p:nvPr>
        </p:nvSpPr>
        <p:spPr bwMode="auto">
          <a:xfrm>
            <a:off x="1589088" y="4022725"/>
            <a:ext cx="30162" cy="120650"/>
          </a:xfrm>
          <a:custGeom>
            <a:avLst/>
            <a:gdLst>
              <a:gd name="T0" fmla="*/ 19 w 19"/>
              <a:gd name="T1" fmla="*/ 0 h 76"/>
              <a:gd name="T2" fmla="*/ 19 w 19"/>
              <a:gd name="T3" fmla="*/ 0 h 76"/>
              <a:gd name="T4" fmla="*/ 18 w 19"/>
              <a:gd name="T5" fmla="*/ 3 h 76"/>
              <a:gd name="T6" fmla="*/ 17 w 19"/>
              <a:gd name="T7" fmla="*/ 7 h 76"/>
              <a:gd name="T8" fmla="*/ 14 w 19"/>
              <a:gd name="T9" fmla="*/ 13 h 76"/>
              <a:gd name="T10" fmla="*/ 13 w 19"/>
              <a:gd name="T11" fmla="*/ 22 h 76"/>
              <a:gd name="T12" fmla="*/ 12 w 19"/>
              <a:gd name="T13" fmla="*/ 36 h 76"/>
              <a:gd name="T14" fmla="*/ 13 w 19"/>
              <a:gd name="T15" fmla="*/ 54 h 76"/>
              <a:gd name="T16" fmla="*/ 14 w 19"/>
              <a:gd name="T17" fmla="*/ 76 h 76"/>
              <a:gd name="T18" fmla="*/ 4 w 19"/>
              <a:gd name="T19" fmla="*/ 76 h 76"/>
              <a:gd name="T20" fmla="*/ 4 w 19"/>
              <a:gd name="T21" fmla="*/ 74 h 76"/>
              <a:gd name="T22" fmla="*/ 3 w 19"/>
              <a:gd name="T23" fmla="*/ 68 h 76"/>
              <a:gd name="T24" fmla="*/ 2 w 19"/>
              <a:gd name="T25" fmla="*/ 59 h 76"/>
              <a:gd name="T26" fmla="*/ 0 w 19"/>
              <a:gd name="T27" fmla="*/ 47 h 76"/>
              <a:gd name="T28" fmla="*/ 0 w 19"/>
              <a:gd name="T29" fmla="*/ 35 h 76"/>
              <a:gd name="T30" fmla="*/ 0 w 19"/>
              <a:gd name="T31" fmla="*/ 22 h 76"/>
              <a:gd name="T32" fmla="*/ 3 w 19"/>
              <a:gd name="T33" fmla="*/ 10 h 76"/>
              <a:gd name="T34" fmla="*/ 6 w 19"/>
              <a:gd name="T35" fmla="*/ 0 h 76"/>
              <a:gd name="T36" fmla="*/ 19 w 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6">
                <a:moveTo>
                  <a:pt x="19" y="0"/>
                </a:moveTo>
                <a:lnTo>
                  <a:pt x="19" y="0"/>
                </a:lnTo>
                <a:lnTo>
                  <a:pt x="18" y="3"/>
                </a:lnTo>
                <a:lnTo>
                  <a:pt x="17" y="7"/>
                </a:lnTo>
                <a:lnTo>
                  <a:pt x="14" y="13"/>
                </a:lnTo>
                <a:lnTo>
                  <a:pt x="13" y="22"/>
                </a:lnTo>
                <a:lnTo>
                  <a:pt x="12" y="36"/>
                </a:lnTo>
                <a:lnTo>
                  <a:pt x="13" y="54"/>
                </a:lnTo>
                <a:lnTo>
                  <a:pt x="14" y="76"/>
                </a:lnTo>
                <a:lnTo>
                  <a:pt x="4" y="76"/>
                </a:lnTo>
                <a:lnTo>
                  <a:pt x="4" y="74"/>
                </a:lnTo>
                <a:lnTo>
                  <a:pt x="3" y="68"/>
                </a:lnTo>
                <a:lnTo>
                  <a:pt x="2" y="59"/>
                </a:lnTo>
                <a:lnTo>
                  <a:pt x="0" y="47"/>
                </a:lnTo>
                <a:lnTo>
                  <a:pt x="0" y="35"/>
                </a:lnTo>
                <a:lnTo>
                  <a:pt x="0" y="22"/>
                </a:lnTo>
                <a:lnTo>
                  <a:pt x="3" y="10"/>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6" name="Freeform 42"/>
          <p:cNvSpPr>
            <a:spLocks/>
          </p:cNvSpPr>
          <p:nvPr>
            <p:custDataLst>
              <p:tags r:id="rId41"/>
            </p:custDataLst>
          </p:nvPr>
        </p:nvSpPr>
        <p:spPr bwMode="auto">
          <a:xfrm>
            <a:off x="1592263" y="4032250"/>
            <a:ext cx="23812" cy="100013"/>
          </a:xfrm>
          <a:custGeom>
            <a:avLst/>
            <a:gdLst>
              <a:gd name="T0" fmla="*/ 15 w 15"/>
              <a:gd name="T1" fmla="*/ 0 h 63"/>
              <a:gd name="T2" fmla="*/ 15 w 15"/>
              <a:gd name="T3" fmla="*/ 1 h 63"/>
              <a:gd name="T4" fmla="*/ 14 w 15"/>
              <a:gd name="T5" fmla="*/ 2 h 63"/>
              <a:gd name="T6" fmla="*/ 12 w 15"/>
              <a:gd name="T7" fmla="*/ 6 h 63"/>
              <a:gd name="T8" fmla="*/ 11 w 15"/>
              <a:gd name="T9" fmla="*/ 12 h 63"/>
              <a:gd name="T10" fmla="*/ 10 w 15"/>
              <a:gd name="T11" fmla="*/ 19 h 63"/>
              <a:gd name="T12" fmla="*/ 9 w 15"/>
              <a:gd name="T13" fmla="*/ 30 h 63"/>
              <a:gd name="T14" fmla="*/ 10 w 15"/>
              <a:gd name="T15" fmla="*/ 44 h 63"/>
              <a:gd name="T16" fmla="*/ 11 w 15"/>
              <a:gd name="T17" fmla="*/ 63 h 63"/>
              <a:gd name="T18" fmla="*/ 2 w 15"/>
              <a:gd name="T19" fmla="*/ 63 h 63"/>
              <a:gd name="T20" fmla="*/ 2 w 15"/>
              <a:gd name="T21" fmla="*/ 62 h 63"/>
              <a:gd name="T22" fmla="*/ 1 w 15"/>
              <a:gd name="T23" fmla="*/ 56 h 63"/>
              <a:gd name="T24" fmla="*/ 0 w 15"/>
              <a:gd name="T25" fmla="*/ 49 h 63"/>
              <a:gd name="T26" fmla="*/ 0 w 15"/>
              <a:gd name="T27" fmla="*/ 40 h 63"/>
              <a:gd name="T28" fmla="*/ 0 w 15"/>
              <a:gd name="T29" fmla="*/ 29 h 63"/>
              <a:gd name="T30" fmla="*/ 0 w 15"/>
              <a:gd name="T31" fmla="*/ 19 h 63"/>
              <a:gd name="T32" fmla="*/ 1 w 15"/>
              <a:gd name="T33" fmla="*/ 8 h 63"/>
              <a:gd name="T34" fmla="*/ 4 w 15"/>
              <a:gd name="T35" fmla="*/ 0 h 63"/>
              <a:gd name="T36" fmla="*/ 15 w 15"/>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7" name="Freeform 43"/>
          <p:cNvSpPr>
            <a:spLocks/>
          </p:cNvSpPr>
          <p:nvPr>
            <p:custDataLst>
              <p:tags r:id="rId42"/>
            </p:custDataLst>
          </p:nvPr>
        </p:nvSpPr>
        <p:spPr bwMode="auto">
          <a:xfrm>
            <a:off x="1592263" y="4041775"/>
            <a:ext cx="19050" cy="79375"/>
          </a:xfrm>
          <a:custGeom>
            <a:avLst/>
            <a:gdLst>
              <a:gd name="T0" fmla="*/ 12 w 12"/>
              <a:gd name="T1" fmla="*/ 1 h 50"/>
              <a:gd name="T2" fmla="*/ 12 w 12"/>
              <a:gd name="T3" fmla="*/ 1 h 50"/>
              <a:gd name="T4" fmla="*/ 11 w 12"/>
              <a:gd name="T5" fmla="*/ 2 h 50"/>
              <a:gd name="T6" fmla="*/ 10 w 12"/>
              <a:gd name="T7" fmla="*/ 5 h 50"/>
              <a:gd name="T8" fmla="*/ 9 w 12"/>
              <a:gd name="T9" fmla="*/ 9 h 50"/>
              <a:gd name="T10" fmla="*/ 9 w 12"/>
              <a:gd name="T11" fmla="*/ 15 h 50"/>
              <a:gd name="T12" fmla="*/ 8 w 12"/>
              <a:gd name="T13" fmla="*/ 24 h 50"/>
              <a:gd name="T14" fmla="*/ 8 w 12"/>
              <a:gd name="T15" fmla="*/ 36 h 50"/>
              <a:gd name="T16" fmla="*/ 9 w 12"/>
              <a:gd name="T17" fmla="*/ 50 h 50"/>
              <a:gd name="T18" fmla="*/ 2 w 12"/>
              <a:gd name="T19" fmla="*/ 50 h 50"/>
              <a:gd name="T20" fmla="*/ 2 w 12"/>
              <a:gd name="T21" fmla="*/ 49 h 50"/>
              <a:gd name="T22" fmla="*/ 2 w 12"/>
              <a:gd name="T23" fmla="*/ 45 h 50"/>
              <a:gd name="T24" fmla="*/ 1 w 12"/>
              <a:gd name="T25" fmla="*/ 38 h 50"/>
              <a:gd name="T26" fmla="*/ 1 w 12"/>
              <a:gd name="T27" fmla="*/ 31 h 50"/>
              <a:gd name="T28" fmla="*/ 0 w 12"/>
              <a:gd name="T29" fmla="*/ 23 h 50"/>
              <a:gd name="T30" fmla="*/ 1 w 12"/>
              <a:gd name="T31" fmla="*/ 15 h 50"/>
              <a:gd name="T32" fmla="*/ 2 w 12"/>
              <a:gd name="T33" fmla="*/ 7 h 50"/>
              <a:gd name="T34" fmla="*/ 4 w 12"/>
              <a:gd name="T35" fmla="*/ 0 h 50"/>
              <a:gd name="T36" fmla="*/ 12 w 12"/>
              <a:gd name="T3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0">
                <a:moveTo>
                  <a:pt x="12" y="1"/>
                </a:moveTo>
                <a:lnTo>
                  <a:pt x="12" y="1"/>
                </a:lnTo>
                <a:lnTo>
                  <a:pt x="11" y="2"/>
                </a:lnTo>
                <a:lnTo>
                  <a:pt x="10" y="5"/>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8" name="Freeform 44"/>
          <p:cNvSpPr>
            <a:spLocks/>
          </p:cNvSpPr>
          <p:nvPr>
            <p:custDataLst>
              <p:tags r:id="rId43"/>
            </p:custDataLst>
          </p:nvPr>
        </p:nvSpPr>
        <p:spPr bwMode="auto">
          <a:xfrm>
            <a:off x="1593850" y="4052888"/>
            <a:ext cx="14288" cy="57150"/>
          </a:xfrm>
          <a:custGeom>
            <a:avLst/>
            <a:gdLst>
              <a:gd name="T0" fmla="*/ 9 w 9"/>
              <a:gd name="T1" fmla="*/ 0 h 36"/>
              <a:gd name="T2" fmla="*/ 9 w 9"/>
              <a:gd name="T3" fmla="*/ 0 h 36"/>
              <a:gd name="T4" fmla="*/ 8 w 9"/>
              <a:gd name="T5" fmla="*/ 1 h 36"/>
              <a:gd name="T6" fmla="*/ 8 w 9"/>
              <a:gd name="T7" fmla="*/ 3 h 36"/>
              <a:gd name="T8" fmla="*/ 7 w 9"/>
              <a:gd name="T9" fmla="*/ 6 h 36"/>
              <a:gd name="T10" fmla="*/ 6 w 9"/>
              <a:gd name="T11" fmla="*/ 10 h 36"/>
              <a:gd name="T12" fmla="*/ 6 w 9"/>
              <a:gd name="T13" fmla="*/ 17 h 36"/>
              <a:gd name="T14" fmla="*/ 6 w 9"/>
              <a:gd name="T15" fmla="*/ 26 h 36"/>
              <a:gd name="T16" fmla="*/ 7 w 9"/>
              <a:gd name="T17" fmla="*/ 36 h 36"/>
              <a:gd name="T18" fmla="*/ 2 w 9"/>
              <a:gd name="T19" fmla="*/ 36 h 36"/>
              <a:gd name="T20" fmla="*/ 1 w 9"/>
              <a:gd name="T21" fmla="*/ 36 h 36"/>
              <a:gd name="T22" fmla="*/ 1 w 9"/>
              <a:gd name="T23" fmla="*/ 33 h 36"/>
              <a:gd name="T24" fmla="*/ 1 w 9"/>
              <a:gd name="T25" fmla="*/ 28 h 36"/>
              <a:gd name="T26" fmla="*/ 0 w 9"/>
              <a:gd name="T27" fmla="*/ 22 h 36"/>
              <a:gd name="T28" fmla="*/ 0 w 9"/>
              <a:gd name="T29" fmla="*/ 16 h 36"/>
              <a:gd name="T30" fmla="*/ 0 w 9"/>
              <a:gd name="T31" fmla="*/ 10 h 36"/>
              <a:gd name="T32" fmla="*/ 1 w 9"/>
              <a:gd name="T33" fmla="*/ 5 h 36"/>
              <a:gd name="T34" fmla="*/ 3 w 9"/>
              <a:gd name="T35" fmla="*/ 0 h 36"/>
              <a:gd name="T36" fmla="*/ 9 w 9"/>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6">
                <a:moveTo>
                  <a:pt x="9" y="0"/>
                </a:moveTo>
                <a:lnTo>
                  <a:pt x="9" y="0"/>
                </a:lnTo>
                <a:lnTo>
                  <a:pt x="8" y="1"/>
                </a:lnTo>
                <a:lnTo>
                  <a:pt x="8" y="3"/>
                </a:lnTo>
                <a:lnTo>
                  <a:pt x="7" y="6"/>
                </a:lnTo>
                <a:lnTo>
                  <a:pt x="6" y="10"/>
                </a:lnTo>
                <a:lnTo>
                  <a:pt x="6" y="17"/>
                </a:lnTo>
                <a:lnTo>
                  <a:pt x="6" y="26"/>
                </a:lnTo>
                <a:lnTo>
                  <a:pt x="7" y="36"/>
                </a:lnTo>
                <a:lnTo>
                  <a:pt x="2" y="36"/>
                </a:lnTo>
                <a:lnTo>
                  <a:pt x="1" y="36"/>
                </a:lnTo>
                <a:lnTo>
                  <a:pt x="1" y="33"/>
                </a:lnTo>
                <a:lnTo>
                  <a:pt x="1" y="28"/>
                </a:lnTo>
                <a:lnTo>
                  <a:pt x="0" y="22"/>
                </a:lnTo>
                <a:lnTo>
                  <a:pt x="0" y="16"/>
                </a:lnTo>
                <a:lnTo>
                  <a:pt x="0" y="10"/>
                </a:lnTo>
                <a:lnTo>
                  <a:pt x="1" y="5"/>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49" name="Rectangle 45"/>
          <p:cNvSpPr>
            <a:spLocks noChangeArrowheads="1"/>
          </p:cNvSpPr>
          <p:nvPr>
            <p:custDataLst>
              <p:tags r:id="rId44"/>
            </p:custDataLst>
          </p:nvPr>
        </p:nvSpPr>
        <p:spPr bwMode="auto">
          <a:xfrm>
            <a:off x="1398588" y="4038600"/>
            <a:ext cx="6350" cy="187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50" name="Freeform 46"/>
          <p:cNvSpPr>
            <a:spLocks/>
          </p:cNvSpPr>
          <p:nvPr>
            <p:custDataLst>
              <p:tags r:id="rId45"/>
            </p:custDataLst>
          </p:nvPr>
        </p:nvSpPr>
        <p:spPr bwMode="auto">
          <a:xfrm>
            <a:off x="1465263" y="4033838"/>
            <a:ext cx="73025" cy="87312"/>
          </a:xfrm>
          <a:custGeom>
            <a:avLst/>
            <a:gdLst>
              <a:gd name="T0" fmla="*/ 4 w 46"/>
              <a:gd name="T1" fmla="*/ 6 h 55"/>
              <a:gd name="T2" fmla="*/ 4 w 46"/>
              <a:gd name="T3" fmla="*/ 7 h 55"/>
              <a:gd name="T4" fmla="*/ 3 w 46"/>
              <a:gd name="T5" fmla="*/ 10 h 55"/>
              <a:gd name="T6" fmla="*/ 1 w 46"/>
              <a:gd name="T7" fmla="*/ 14 h 55"/>
              <a:gd name="T8" fmla="*/ 0 w 46"/>
              <a:gd name="T9" fmla="*/ 20 h 55"/>
              <a:gd name="T10" fmla="*/ 0 w 46"/>
              <a:gd name="T11" fmla="*/ 28 h 55"/>
              <a:gd name="T12" fmla="*/ 0 w 46"/>
              <a:gd name="T13" fmla="*/ 36 h 55"/>
              <a:gd name="T14" fmla="*/ 0 w 46"/>
              <a:gd name="T15" fmla="*/ 46 h 55"/>
              <a:gd name="T16" fmla="*/ 3 w 46"/>
              <a:gd name="T17" fmla="*/ 55 h 55"/>
              <a:gd name="T18" fmla="*/ 3 w 46"/>
              <a:gd name="T19" fmla="*/ 54 h 55"/>
              <a:gd name="T20" fmla="*/ 3 w 46"/>
              <a:gd name="T21" fmla="*/ 53 h 55"/>
              <a:gd name="T22" fmla="*/ 3 w 46"/>
              <a:gd name="T23" fmla="*/ 52 h 55"/>
              <a:gd name="T24" fmla="*/ 3 w 46"/>
              <a:gd name="T25" fmla="*/ 49 h 55"/>
              <a:gd name="T26" fmla="*/ 3 w 46"/>
              <a:gd name="T27" fmla="*/ 46 h 55"/>
              <a:gd name="T28" fmla="*/ 4 w 46"/>
              <a:gd name="T29" fmla="*/ 42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7 h 55"/>
              <a:gd name="T46" fmla="*/ 21 w 46"/>
              <a:gd name="T47" fmla="*/ 14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10 h 55"/>
              <a:gd name="T60" fmla="*/ 36 w 46"/>
              <a:gd name="T61" fmla="*/ 7 h 55"/>
              <a:gd name="T62" fmla="*/ 41 w 46"/>
              <a:gd name="T63" fmla="*/ 5 h 55"/>
              <a:gd name="T64" fmla="*/ 46 w 46"/>
              <a:gd name="T65" fmla="*/ 3 h 55"/>
              <a:gd name="T66" fmla="*/ 46 w 46"/>
              <a:gd name="T67" fmla="*/ 3 h 55"/>
              <a:gd name="T68" fmla="*/ 45 w 46"/>
              <a:gd name="T69" fmla="*/ 3 h 55"/>
              <a:gd name="T70" fmla="*/ 43 w 46"/>
              <a:gd name="T71" fmla="*/ 3 h 55"/>
              <a:gd name="T72" fmla="*/ 42 w 46"/>
              <a:gd name="T73" fmla="*/ 1 h 55"/>
              <a:gd name="T74" fmla="*/ 40 w 46"/>
              <a:gd name="T75" fmla="*/ 1 h 55"/>
              <a:gd name="T76" fmla="*/ 38 w 46"/>
              <a:gd name="T77" fmla="*/ 1 h 55"/>
              <a:gd name="T78" fmla="*/ 35 w 46"/>
              <a:gd name="T79" fmla="*/ 1 h 55"/>
              <a:gd name="T80" fmla="*/ 32 w 46"/>
              <a:gd name="T81" fmla="*/ 0 h 55"/>
              <a:gd name="T82" fmla="*/ 28 w 46"/>
              <a:gd name="T83" fmla="*/ 0 h 55"/>
              <a:gd name="T84" fmla="*/ 26 w 46"/>
              <a:gd name="T85" fmla="*/ 0 h 55"/>
              <a:gd name="T86" fmla="*/ 22 w 46"/>
              <a:gd name="T87" fmla="*/ 1 h 55"/>
              <a:gd name="T88" fmla="*/ 19 w 46"/>
              <a:gd name="T89" fmla="*/ 1 h 55"/>
              <a:gd name="T90" fmla="*/ 14 w 46"/>
              <a:gd name="T91" fmla="*/ 1 h 55"/>
              <a:gd name="T92" fmla="*/ 11 w 46"/>
              <a:gd name="T93" fmla="*/ 3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10"/>
                </a:lnTo>
                <a:lnTo>
                  <a:pt x="1" y="14"/>
                </a:lnTo>
                <a:lnTo>
                  <a:pt x="0" y="20"/>
                </a:lnTo>
                <a:lnTo>
                  <a:pt x="0" y="28"/>
                </a:lnTo>
                <a:lnTo>
                  <a:pt x="0" y="36"/>
                </a:lnTo>
                <a:lnTo>
                  <a:pt x="0" y="46"/>
                </a:lnTo>
                <a:lnTo>
                  <a:pt x="3" y="55"/>
                </a:lnTo>
                <a:lnTo>
                  <a:pt x="3" y="54"/>
                </a:lnTo>
                <a:lnTo>
                  <a:pt x="3" y="53"/>
                </a:lnTo>
                <a:lnTo>
                  <a:pt x="3" y="52"/>
                </a:lnTo>
                <a:lnTo>
                  <a:pt x="3" y="49"/>
                </a:lnTo>
                <a:lnTo>
                  <a:pt x="3" y="46"/>
                </a:lnTo>
                <a:lnTo>
                  <a:pt x="4" y="42"/>
                </a:lnTo>
                <a:lnTo>
                  <a:pt x="4" y="39"/>
                </a:lnTo>
                <a:lnTo>
                  <a:pt x="5" y="35"/>
                </a:lnTo>
                <a:lnTo>
                  <a:pt x="6" y="32"/>
                </a:lnTo>
                <a:lnTo>
                  <a:pt x="7" y="28"/>
                </a:lnTo>
                <a:lnTo>
                  <a:pt x="8" y="25"/>
                </a:lnTo>
                <a:lnTo>
                  <a:pt x="11" y="21"/>
                </a:lnTo>
                <a:lnTo>
                  <a:pt x="14" y="19"/>
                </a:lnTo>
                <a:lnTo>
                  <a:pt x="17" y="17"/>
                </a:lnTo>
                <a:lnTo>
                  <a:pt x="21" y="14"/>
                </a:lnTo>
                <a:lnTo>
                  <a:pt x="26" y="14"/>
                </a:lnTo>
                <a:lnTo>
                  <a:pt x="26" y="13"/>
                </a:lnTo>
                <a:lnTo>
                  <a:pt x="26" y="13"/>
                </a:lnTo>
                <a:lnTo>
                  <a:pt x="28" y="12"/>
                </a:lnTo>
                <a:lnTo>
                  <a:pt x="29" y="11"/>
                </a:lnTo>
                <a:lnTo>
                  <a:pt x="33" y="10"/>
                </a:lnTo>
                <a:lnTo>
                  <a:pt x="36" y="7"/>
                </a:lnTo>
                <a:lnTo>
                  <a:pt x="41" y="5"/>
                </a:lnTo>
                <a:lnTo>
                  <a:pt x="46" y="3"/>
                </a:lnTo>
                <a:lnTo>
                  <a:pt x="46" y="3"/>
                </a:lnTo>
                <a:lnTo>
                  <a:pt x="45" y="3"/>
                </a:lnTo>
                <a:lnTo>
                  <a:pt x="43" y="3"/>
                </a:lnTo>
                <a:lnTo>
                  <a:pt x="42" y="1"/>
                </a:lnTo>
                <a:lnTo>
                  <a:pt x="40" y="1"/>
                </a:lnTo>
                <a:lnTo>
                  <a:pt x="38" y="1"/>
                </a:lnTo>
                <a:lnTo>
                  <a:pt x="35" y="1"/>
                </a:lnTo>
                <a:lnTo>
                  <a:pt x="32" y="0"/>
                </a:lnTo>
                <a:lnTo>
                  <a:pt x="28" y="0"/>
                </a:lnTo>
                <a:lnTo>
                  <a:pt x="26" y="0"/>
                </a:lnTo>
                <a:lnTo>
                  <a:pt x="22" y="1"/>
                </a:lnTo>
                <a:lnTo>
                  <a:pt x="19" y="1"/>
                </a:lnTo>
                <a:lnTo>
                  <a:pt x="14" y="1"/>
                </a:lnTo>
                <a:lnTo>
                  <a:pt x="11" y="3"/>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1" name="Freeform 47"/>
          <p:cNvSpPr>
            <a:spLocks/>
          </p:cNvSpPr>
          <p:nvPr>
            <p:custDataLst>
              <p:tags r:id="rId46"/>
            </p:custDataLst>
          </p:nvPr>
        </p:nvSpPr>
        <p:spPr bwMode="auto">
          <a:xfrm>
            <a:off x="1363663" y="4098925"/>
            <a:ext cx="58737" cy="14288"/>
          </a:xfrm>
          <a:custGeom>
            <a:avLst/>
            <a:gdLst>
              <a:gd name="T0" fmla="*/ 0 w 37"/>
              <a:gd name="T1" fmla="*/ 6 h 9"/>
              <a:gd name="T2" fmla="*/ 0 w 37"/>
              <a:gd name="T3" fmla="*/ 6 h 9"/>
              <a:gd name="T4" fmla="*/ 0 w 37"/>
              <a:gd name="T5" fmla="*/ 6 h 9"/>
              <a:gd name="T6" fmla="*/ 1 w 37"/>
              <a:gd name="T7" fmla="*/ 5 h 9"/>
              <a:gd name="T8" fmla="*/ 1 w 37"/>
              <a:gd name="T9" fmla="*/ 5 h 9"/>
              <a:gd name="T10" fmla="*/ 2 w 37"/>
              <a:gd name="T11" fmla="*/ 4 h 9"/>
              <a:gd name="T12" fmla="*/ 4 w 37"/>
              <a:gd name="T13" fmla="*/ 2 h 9"/>
              <a:gd name="T14" fmla="*/ 5 w 37"/>
              <a:gd name="T15" fmla="*/ 2 h 9"/>
              <a:gd name="T16" fmla="*/ 7 w 37"/>
              <a:gd name="T17" fmla="*/ 1 h 9"/>
              <a:gd name="T18" fmla="*/ 9 w 37"/>
              <a:gd name="T19" fmla="*/ 0 h 9"/>
              <a:gd name="T20" fmla="*/ 12 w 37"/>
              <a:gd name="T21" fmla="*/ 0 h 9"/>
              <a:gd name="T22" fmla="*/ 15 w 37"/>
              <a:gd name="T23" fmla="*/ 0 h 9"/>
              <a:gd name="T24" fmla="*/ 19 w 37"/>
              <a:gd name="T25" fmla="*/ 0 h 9"/>
              <a:gd name="T26" fmla="*/ 22 w 37"/>
              <a:gd name="T27" fmla="*/ 0 h 9"/>
              <a:gd name="T28" fmla="*/ 27 w 37"/>
              <a:gd name="T29" fmla="*/ 1 h 9"/>
              <a:gd name="T30" fmla="*/ 32 w 37"/>
              <a:gd name="T31" fmla="*/ 1 h 9"/>
              <a:gd name="T32" fmla="*/ 37 w 37"/>
              <a:gd name="T33" fmla="*/ 4 h 9"/>
              <a:gd name="T34" fmla="*/ 37 w 37"/>
              <a:gd name="T35" fmla="*/ 6 h 9"/>
              <a:gd name="T36" fmla="*/ 36 w 37"/>
              <a:gd name="T37" fmla="*/ 6 h 9"/>
              <a:gd name="T38" fmla="*/ 36 w 37"/>
              <a:gd name="T39" fmla="*/ 5 h 9"/>
              <a:gd name="T40" fmla="*/ 34 w 37"/>
              <a:gd name="T41" fmla="*/ 5 h 9"/>
              <a:gd name="T42" fmla="*/ 33 w 37"/>
              <a:gd name="T43" fmla="*/ 5 h 9"/>
              <a:gd name="T44" fmla="*/ 30 w 37"/>
              <a:gd name="T45" fmla="*/ 4 h 9"/>
              <a:gd name="T46" fmla="*/ 28 w 37"/>
              <a:gd name="T47" fmla="*/ 4 h 9"/>
              <a:gd name="T48" fmla="*/ 25 w 37"/>
              <a:gd name="T49" fmla="*/ 2 h 9"/>
              <a:gd name="T50" fmla="*/ 22 w 37"/>
              <a:gd name="T51" fmla="*/ 2 h 9"/>
              <a:gd name="T52" fmla="*/ 19 w 37"/>
              <a:gd name="T53" fmla="*/ 2 h 9"/>
              <a:gd name="T54" fmla="*/ 15 w 37"/>
              <a:gd name="T55" fmla="*/ 2 h 9"/>
              <a:gd name="T56" fmla="*/ 13 w 37"/>
              <a:gd name="T57" fmla="*/ 2 h 9"/>
              <a:gd name="T58" fmla="*/ 9 w 37"/>
              <a:gd name="T59" fmla="*/ 4 h 9"/>
              <a:gd name="T60" fmla="*/ 7 w 37"/>
              <a:gd name="T61" fmla="*/ 5 h 9"/>
              <a:gd name="T62" fmla="*/ 5 w 37"/>
              <a:gd name="T63" fmla="*/ 6 h 9"/>
              <a:gd name="T64" fmla="*/ 2 w 37"/>
              <a:gd name="T65" fmla="*/ 7 h 9"/>
              <a:gd name="T66" fmla="*/ 0 w 37"/>
              <a:gd name="T67" fmla="*/ 9 h 9"/>
              <a:gd name="T68" fmla="*/ 0 w 37"/>
              <a:gd name="T6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9">
                <a:moveTo>
                  <a:pt x="0" y="6"/>
                </a:moveTo>
                <a:lnTo>
                  <a:pt x="0" y="6"/>
                </a:lnTo>
                <a:lnTo>
                  <a:pt x="0" y="6"/>
                </a:lnTo>
                <a:lnTo>
                  <a:pt x="1" y="5"/>
                </a:lnTo>
                <a:lnTo>
                  <a:pt x="1" y="5"/>
                </a:lnTo>
                <a:lnTo>
                  <a:pt x="2" y="4"/>
                </a:lnTo>
                <a:lnTo>
                  <a:pt x="4" y="2"/>
                </a:lnTo>
                <a:lnTo>
                  <a:pt x="5" y="2"/>
                </a:lnTo>
                <a:lnTo>
                  <a:pt x="7" y="1"/>
                </a:lnTo>
                <a:lnTo>
                  <a:pt x="9" y="0"/>
                </a:lnTo>
                <a:lnTo>
                  <a:pt x="12" y="0"/>
                </a:lnTo>
                <a:lnTo>
                  <a:pt x="15" y="0"/>
                </a:lnTo>
                <a:lnTo>
                  <a:pt x="19" y="0"/>
                </a:lnTo>
                <a:lnTo>
                  <a:pt x="22" y="0"/>
                </a:lnTo>
                <a:lnTo>
                  <a:pt x="27" y="1"/>
                </a:lnTo>
                <a:lnTo>
                  <a:pt x="32" y="1"/>
                </a:lnTo>
                <a:lnTo>
                  <a:pt x="37" y="4"/>
                </a:lnTo>
                <a:lnTo>
                  <a:pt x="37" y="6"/>
                </a:lnTo>
                <a:lnTo>
                  <a:pt x="36" y="6"/>
                </a:lnTo>
                <a:lnTo>
                  <a:pt x="36" y="5"/>
                </a:lnTo>
                <a:lnTo>
                  <a:pt x="34" y="5"/>
                </a:lnTo>
                <a:lnTo>
                  <a:pt x="33" y="5"/>
                </a:lnTo>
                <a:lnTo>
                  <a:pt x="30" y="4"/>
                </a:lnTo>
                <a:lnTo>
                  <a:pt x="28" y="4"/>
                </a:lnTo>
                <a:lnTo>
                  <a:pt x="25" y="2"/>
                </a:lnTo>
                <a:lnTo>
                  <a:pt x="22" y="2"/>
                </a:lnTo>
                <a:lnTo>
                  <a:pt x="19" y="2"/>
                </a:lnTo>
                <a:lnTo>
                  <a:pt x="15" y="2"/>
                </a:lnTo>
                <a:lnTo>
                  <a:pt x="13" y="2"/>
                </a:lnTo>
                <a:lnTo>
                  <a:pt x="9" y="4"/>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2" name="Freeform 48"/>
          <p:cNvSpPr>
            <a:spLocks/>
          </p:cNvSpPr>
          <p:nvPr>
            <p:custDataLst>
              <p:tags r:id="rId47"/>
            </p:custDataLst>
          </p:nvPr>
        </p:nvSpPr>
        <p:spPr bwMode="auto">
          <a:xfrm>
            <a:off x="1363663" y="4060825"/>
            <a:ext cx="58737" cy="15875"/>
          </a:xfrm>
          <a:custGeom>
            <a:avLst/>
            <a:gdLst>
              <a:gd name="T0" fmla="*/ 0 w 37"/>
              <a:gd name="T1" fmla="*/ 5 h 10"/>
              <a:gd name="T2" fmla="*/ 0 w 37"/>
              <a:gd name="T3" fmla="*/ 5 h 10"/>
              <a:gd name="T4" fmla="*/ 0 w 37"/>
              <a:gd name="T5" fmla="*/ 5 h 10"/>
              <a:gd name="T6" fmla="*/ 1 w 37"/>
              <a:gd name="T7" fmla="*/ 5 h 10"/>
              <a:gd name="T8" fmla="*/ 1 w 37"/>
              <a:gd name="T9" fmla="*/ 4 h 10"/>
              <a:gd name="T10" fmla="*/ 2 w 37"/>
              <a:gd name="T11" fmla="*/ 3 h 10"/>
              <a:gd name="T12" fmla="*/ 4 w 37"/>
              <a:gd name="T13" fmla="*/ 3 h 10"/>
              <a:gd name="T14" fmla="*/ 5 w 37"/>
              <a:gd name="T15" fmla="*/ 2 h 10"/>
              <a:gd name="T16" fmla="*/ 7 w 37"/>
              <a:gd name="T17" fmla="*/ 1 h 10"/>
              <a:gd name="T18" fmla="*/ 9 w 37"/>
              <a:gd name="T19" fmla="*/ 1 h 10"/>
              <a:gd name="T20" fmla="*/ 12 w 37"/>
              <a:gd name="T21" fmla="*/ 0 h 10"/>
              <a:gd name="T22" fmla="*/ 15 w 37"/>
              <a:gd name="T23" fmla="*/ 0 h 10"/>
              <a:gd name="T24" fmla="*/ 19 w 37"/>
              <a:gd name="T25" fmla="*/ 0 h 10"/>
              <a:gd name="T26" fmla="*/ 22 w 37"/>
              <a:gd name="T27" fmla="*/ 0 h 10"/>
              <a:gd name="T28" fmla="*/ 27 w 37"/>
              <a:gd name="T29" fmla="*/ 1 h 10"/>
              <a:gd name="T30" fmla="*/ 32 w 37"/>
              <a:gd name="T31" fmla="*/ 2 h 10"/>
              <a:gd name="T32" fmla="*/ 37 w 37"/>
              <a:gd name="T33" fmla="*/ 3 h 10"/>
              <a:gd name="T34" fmla="*/ 37 w 37"/>
              <a:gd name="T35" fmla="*/ 5 h 10"/>
              <a:gd name="T36" fmla="*/ 36 w 37"/>
              <a:gd name="T37" fmla="*/ 5 h 10"/>
              <a:gd name="T38" fmla="*/ 36 w 37"/>
              <a:gd name="T39" fmla="*/ 4 h 10"/>
              <a:gd name="T40" fmla="*/ 34 w 37"/>
              <a:gd name="T41" fmla="*/ 4 h 10"/>
              <a:gd name="T42" fmla="*/ 33 w 37"/>
              <a:gd name="T43" fmla="*/ 4 h 10"/>
              <a:gd name="T44" fmla="*/ 30 w 37"/>
              <a:gd name="T45" fmla="*/ 3 h 10"/>
              <a:gd name="T46" fmla="*/ 28 w 37"/>
              <a:gd name="T47" fmla="*/ 3 h 10"/>
              <a:gd name="T48" fmla="*/ 25 w 37"/>
              <a:gd name="T49" fmla="*/ 3 h 10"/>
              <a:gd name="T50" fmla="*/ 22 w 37"/>
              <a:gd name="T51" fmla="*/ 2 h 10"/>
              <a:gd name="T52" fmla="*/ 19 w 37"/>
              <a:gd name="T53" fmla="*/ 2 h 10"/>
              <a:gd name="T54" fmla="*/ 15 w 37"/>
              <a:gd name="T55" fmla="*/ 2 h 10"/>
              <a:gd name="T56" fmla="*/ 13 w 37"/>
              <a:gd name="T57" fmla="*/ 2 h 10"/>
              <a:gd name="T58" fmla="*/ 9 w 37"/>
              <a:gd name="T59" fmla="*/ 3 h 10"/>
              <a:gd name="T60" fmla="*/ 7 w 37"/>
              <a:gd name="T61" fmla="*/ 4 h 10"/>
              <a:gd name="T62" fmla="*/ 5 w 37"/>
              <a:gd name="T63" fmla="*/ 5 h 10"/>
              <a:gd name="T64" fmla="*/ 2 w 37"/>
              <a:gd name="T65" fmla="*/ 8 h 10"/>
              <a:gd name="T66" fmla="*/ 0 w 37"/>
              <a:gd name="T67" fmla="*/ 10 h 10"/>
              <a:gd name="T68" fmla="*/ 0 w 37"/>
              <a:gd name="T6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5"/>
                </a:moveTo>
                <a:lnTo>
                  <a:pt x="0" y="5"/>
                </a:lnTo>
                <a:lnTo>
                  <a:pt x="0" y="5"/>
                </a:lnTo>
                <a:lnTo>
                  <a:pt x="1" y="5"/>
                </a:lnTo>
                <a:lnTo>
                  <a:pt x="1" y="4"/>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5"/>
                </a:lnTo>
                <a:lnTo>
                  <a:pt x="36" y="5"/>
                </a:lnTo>
                <a:lnTo>
                  <a:pt x="36" y="4"/>
                </a:lnTo>
                <a:lnTo>
                  <a:pt x="34" y="4"/>
                </a:lnTo>
                <a:lnTo>
                  <a:pt x="33" y="4"/>
                </a:lnTo>
                <a:lnTo>
                  <a:pt x="30" y="3"/>
                </a:lnTo>
                <a:lnTo>
                  <a:pt x="28" y="3"/>
                </a:lnTo>
                <a:lnTo>
                  <a:pt x="25" y="3"/>
                </a:lnTo>
                <a:lnTo>
                  <a:pt x="22" y="2"/>
                </a:lnTo>
                <a:lnTo>
                  <a:pt x="19" y="2"/>
                </a:lnTo>
                <a:lnTo>
                  <a:pt x="15" y="2"/>
                </a:lnTo>
                <a:lnTo>
                  <a:pt x="13" y="2"/>
                </a:lnTo>
                <a:lnTo>
                  <a:pt x="9" y="3"/>
                </a:lnTo>
                <a:lnTo>
                  <a:pt x="7" y="4"/>
                </a:lnTo>
                <a:lnTo>
                  <a:pt x="5" y="5"/>
                </a:lnTo>
                <a:lnTo>
                  <a:pt x="2" y="8"/>
                </a:lnTo>
                <a:lnTo>
                  <a:pt x="0" y="10"/>
                </a:lnTo>
                <a:lnTo>
                  <a:pt x="0"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3" name="Freeform 49"/>
          <p:cNvSpPr>
            <a:spLocks/>
          </p:cNvSpPr>
          <p:nvPr>
            <p:custDataLst>
              <p:tags r:id="rId48"/>
            </p:custDataLst>
          </p:nvPr>
        </p:nvSpPr>
        <p:spPr bwMode="auto">
          <a:xfrm>
            <a:off x="1419225" y="4041775"/>
            <a:ext cx="96838" cy="177800"/>
          </a:xfrm>
          <a:custGeom>
            <a:avLst/>
            <a:gdLst>
              <a:gd name="T0" fmla="*/ 0 w 61"/>
              <a:gd name="T1" fmla="*/ 0 h 112"/>
              <a:gd name="T2" fmla="*/ 0 w 61"/>
              <a:gd name="T3" fmla="*/ 109 h 112"/>
              <a:gd name="T4" fmla="*/ 19 w 61"/>
              <a:gd name="T5" fmla="*/ 112 h 112"/>
              <a:gd name="T6" fmla="*/ 18 w 61"/>
              <a:gd name="T7" fmla="*/ 98 h 112"/>
              <a:gd name="T8" fmla="*/ 61 w 61"/>
              <a:gd name="T9" fmla="*/ 104 h 112"/>
              <a:gd name="T10" fmla="*/ 61 w 61"/>
              <a:gd name="T11" fmla="*/ 98 h 112"/>
              <a:gd name="T12" fmla="*/ 30 w 61"/>
              <a:gd name="T13" fmla="*/ 95 h 112"/>
              <a:gd name="T14" fmla="*/ 29 w 61"/>
              <a:gd name="T15" fmla="*/ 82 h 112"/>
              <a:gd name="T16" fmla="*/ 9 w 61"/>
              <a:gd name="T17" fmla="*/ 82 h 112"/>
              <a:gd name="T18" fmla="*/ 8 w 61"/>
              <a:gd name="T19" fmla="*/ 81 h 112"/>
              <a:gd name="T20" fmla="*/ 7 w 61"/>
              <a:gd name="T21" fmla="*/ 76 h 112"/>
              <a:gd name="T22" fmla="*/ 6 w 61"/>
              <a:gd name="T23" fmla="*/ 69 h 112"/>
              <a:gd name="T24" fmla="*/ 4 w 61"/>
              <a:gd name="T25" fmla="*/ 58 h 112"/>
              <a:gd name="T26" fmla="*/ 2 w 61"/>
              <a:gd name="T27" fmla="*/ 47 h 112"/>
              <a:gd name="T28" fmla="*/ 1 w 61"/>
              <a:gd name="T29" fmla="*/ 34 h 112"/>
              <a:gd name="T30" fmla="*/ 2 w 61"/>
              <a:gd name="T31" fmla="*/ 19 h 112"/>
              <a:gd name="T32" fmla="*/ 6 w 61"/>
              <a:gd name="T33" fmla="*/ 3 h 112"/>
              <a:gd name="T34" fmla="*/ 0 w 61"/>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2">
                <a:moveTo>
                  <a:pt x="0" y="0"/>
                </a:moveTo>
                <a:lnTo>
                  <a:pt x="0" y="109"/>
                </a:lnTo>
                <a:lnTo>
                  <a:pt x="19" y="112"/>
                </a:lnTo>
                <a:lnTo>
                  <a:pt x="18" y="98"/>
                </a:lnTo>
                <a:lnTo>
                  <a:pt x="61" y="104"/>
                </a:lnTo>
                <a:lnTo>
                  <a:pt x="61" y="98"/>
                </a:lnTo>
                <a:lnTo>
                  <a:pt x="30" y="95"/>
                </a:lnTo>
                <a:lnTo>
                  <a:pt x="29" y="82"/>
                </a:lnTo>
                <a:lnTo>
                  <a:pt x="9" y="82"/>
                </a:lnTo>
                <a:lnTo>
                  <a:pt x="8" y="81"/>
                </a:lnTo>
                <a:lnTo>
                  <a:pt x="7" y="76"/>
                </a:lnTo>
                <a:lnTo>
                  <a:pt x="6" y="69"/>
                </a:lnTo>
                <a:lnTo>
                  <a:pt x="4" y="58"/>
                </a:lnTo>
                <a:lnTo>
                  <a:pt x="2" y="47"/>
                </a:lnTo>
                <a:lnTo>
                  <a:pt x="1" y="34"/>
                </a:lnTo>
                <a:lnTo>
                  <a:pt x="2" y="19"/>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4" name="Freeform 50"/>
          <p:cNvSpPr>
            <a:spLocks/>
          </p:cNvSpPr>
          <p:nvPr>
            <p:custDataLst>
              <p:tags r:id="rId49"/>
            </p:custDataLst>
          </p:nvPr>
        </p:nvSpPr>
        <p:spPr bwMode="auto">
          <a:xfrm>
            <a:off x="1466850" y="4000500"/>
            <a:ext cx="125413" cy="23813"/>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1 h 15"/>
              <a:gd name="T14" fmla="*/ 19 w 79"/>
              <a:gd name="T15" fmla="*/ 10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10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3 h 15"/>
              <a:gd name="T58" fmla="*/ 25 w 79"/>
              <a:gd name="T59" fmla="*/ 4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1"/>
                </a:lnTo>
                <a:lnTo>
                  <a:pt x="19" y="10"/>
                </a:lnTo>
                <a:lnTo>
                  <a:pt x="24" y="8"/>
                </a:lnTo>
                <a:lnTo>
                  <a:pt x="30" y="8"/>
                </a:lnTo>
                <a:lnTo>
                  <a:pt x="35" y="7"/>
                </a:lnTo>
                <a:lnTo>
                  <a:pt x="42" y="7"/>
                </a:lnTo>
                <a:lnTo>
                  <a:pt x="48" y="6"/>
                </a:lnTo>
                <a:lnTo>
                  <a:pt x="55" y="7"/>
                </a:lnTo>
                <a:lnTo>
                  <a:pt x="62" y="7"/>
                </a:lnTo>
                <a:lnTo>
                  <a:pt x="69" y="8"/>
                </a:lnTo>
                <a:lnTo>
                  <a:pt x="76" y="10"/>
                </a:lnTo>
                <a:lnTo>
                  <a:pt x="79" y="0"/>
                </a:lnTo>
                <a:lnTo>
                  <a:pt x="79" y="0"/>
                </a:lnTo>
                <a:lnTo>
                  <a:pt x="76" y="0"/>
                </a:lnTo>
                <a:lnTo>
                  <a:pt x="74" y="0"/>
                </a:lnTo>
                <a:lnTo>
                  <a:pt x="70" y="0"/>
                </a:lnTo>
                <a:lnTo>
                  <a:pt x="66" y="0"/>
                </a:lnTo>
                <a:lnTo>
                  <a:pt x="61" y="0"/>
                </a:lnTo>
                <a:lnTo>
                  <a:pt x="56" y="0"/>
                </a:lnTo>
                <a:lnTo>
                  <a:pt x="51" y="1"/>
                </a:lnTo>
                <a:lnTo>
                  <a:pt x="44" y="1"/>
                </a:lnTo>
                <a:lnTo>
                  <a:pt x="38" y="1"/>
                </a:lnTo>
                <a:lnTo>
                  <a:pt x="31" y="3"/>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5" name="Freeform 51"/>
          <p:cNvSpPr>
            <a:spLocks/>
          </p:cNvSpPr>
          <p:nvPr>
            <p:custDataLst>
              <p:tags r:id="rId50"/>
            </p:custDataLst>
          </p:nvPr>
        </p:nvSpPr>
        <p:spPr bwMode="auto">
          <a:xfrm>
            <a:off x="1395413" y="4222750"/>
            <a:ext cx="209550" cy="71438"/>
          </a:xfrm>
          <a:custGeom>
            <a:avLst/>
            <a:gdLst>
              <a:gd name="T0" fmla="*/ 55 w 132"/>
              <a:gd name="T1" fmla="*/ 44 h 45"/>
              <a:gd name="T2" fmla="*/ 56 w 132"/>
              <a:gd name="T3" fmla="*/ 44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7 h 45"/>
              <a:gd name="T20" fmla="*/ 73 w 132"/>
              <a:gd name="T21" fmla="*/ 34 h 45"/>
              <a:gd name="T22" fmla="*/ 76 w 132"/>
              <a:gd name="T23" fmla="*/ 33 h 45"/>
              <a:gd name="T24" fmla="*/ 78 w 132"/>
              <a:gd name="T25" fmla="*/ 32 h 45"/>
              <a:gd name="T26" fmla="*/ 80 w 132"/>
              <a:gd name="T27" fmla="*/ 30 h 45"/>
              <a:gd name="T28" fmla="*/ 82 w 132"/>
              <a:gd name="T29" fmla="*/ 28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30 h 45"/>
              <a:gd name="T56" fmla="*/ 85 w 132"/>
              <a:gd name="T57" fmla="*/ 31 h 45"/>
              <a:gd name="T58" fmla="*/ 83 w 132"/>
              <a:gd name="T59" fmla="*/ 32 h 45"/>
              <a:gd name="T60" fmla="*/ 80 w 132"/>
              <a:gd name="T61" fmla="*/ 33 h 45"/>
              <a:gd name="T62" fmla="*/ 78 w 132"/>
              <a:gd name="T63" fmla="*/ 35 h 45"/>
              <a:gd name="T64" fmla="*/ 76 w 132"/>
              <a:gd name="T65" fmla="*/ 37 h 45"/>
              <a:gd name="T66" fmla="*/ 72 w 132"/>
              <a:gd name="T67" fmla="*/ 38 h 45"/>
              <a:gd name="T68" fmla="*/ 70 w 132"/>
              <a:gd name="T69" fmla="*/ 40 h 45"/>
              <a:gd name="T70" fmla="*/ 65 w 132"/>
              <a:gd name="T71" fmla="*/ 41 h 45"/>
              <a:gd name="T72" fmla="*/ 62 w 132"/>
              <a:gd name="T73" fmla="*/ 44 h 45"/>
              <a:gd name="T74" fmla="*/ 57 w 132"/>
              <a:gd name="T75" fmla="*/ 45 h 45"/>
              <a:gd name="T76" fmla="*/ 55 w 132"/>
              <a:gd name="T7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4"/>
                </a:moveTo>
                <a:lnTo>
                  <a:pt x="56" y="44"/>
                </a:lnTo>
                <a:lnTo>
                  <a:pt x="56" y="42"/>
                </a:lnTo>
                <a:lnTo>
                  <a:pt x="57" y="42"/>
                </a:lnTo>
                <a:lnTo>
                  <a:pt x="59" y="41"/>
                </a:lnTo>
                <a:lnTo>
                  <a:pt x="61" y="41"/>
                </a:lnTo>
                <a:lnTo>
                  <a:pt x="63" y="40"/>
                </a:lnTo>
                <a:lnTo>
                  <a:pt x="65" y="39"/>
                </a:lnTo>
                <a:lnTo>
                  <a:pt x="68" y="38"/>
                </a:lnTo>
                <a:lnTo>
                  <a:pt x="71" y="37"/>
                </a:lnTo>
                <a:lnTo>
                  <a:pt x="73" y="34"/>
                </a:lnTo>
                <a:lnTo>
                  <a:pt x="76" y="33"/>
                </a:lnTo>
                <a:lnTo>
                  <a:pt x="78" y="32"/>
                </a:lnTo>
                <a:lnTo>
                  <a:pt x="80" y="30"/>
                </a:lnTo>
                <a:lnTo>
                  <a:pt x="82" y="28"/>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30"/>
                </a:lnTo>
                <a:lnTo>
                  <a:pt x="85" y="31"/>
                </a:lnTo>
                <a:lnTo>
                  <a:pt x="83" y="32"/>
                </a:lnTo>
                <a:lnTo>
                  <a:pt x="80" y="33"/>
                </a:lnTo>
                <a:lnTo>
                  <a:pt x="78" y="35"/>
                </a:lnTo>
                <a:lnTo>
                  <a:pt x="76" y="37"/>
                </a:lnTo>
                <a:lnTo>
                  <a:pt x="72" y="38"/>
                </a:lnTo>
                <a:lnTo>
                  <a:pt x="70" y="40"/>
                </a:lnTo>
                <a:lnTo>
                  <a:pt x="65" y="41"/>
                </a:lnTo>
                <a:lnTo>
                  <a:pt x="62" y="44"/>
                </a:lnTo>
                <a:lnTo>
                  <a:pt x="57" y="45"/>
                </a:lnTo>
                <a:lnTo>
                  <a:pt x="55"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6" name="Freeform 52"/>
          <p:cNvSpPr>
            <a:spLocks/>
          </p:cNvSpPr>
          <p:nvPr>
            <p:custDataLst>
              <p:tags r:id="rId51"/>
            </p:custDataLst>
          </p:nvPr>
        </p:nvSpPr>
        <p:spPr bwMode="auto">
          <a:xfrm>
            <a:off x="1350963" y="4241800"/>
            <a:ext cx="214312" cy="6350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7" name="Freeform 53"/>
          <p:cNvSpPr>
            <a:spLocks/>
          </p:cNvSpPr>
          <p:nvPr>
            <p:custDataLst>
              <p:tags r:id="rId52"/>
            </p:custDataLst>
          </p:nvPr>
        </p:nvSpPr>
        <p:spPr bwMode="auto">
          <a:xfrm>
            <a:off x="1387475" y="4233863"/>
            <a:ext cx="209550" cy="55562"/>
          </a:xfrm>
          <a:custGeom>
            <a:avLst/>
            <a:gdLst>
              <a:gd name="T0" fmla="*/ 0 w 132"/>
              <a:gd name="T1" fmla="*/ 0 h 35"/>
              <a:gd name="T2" fmla="*/ 130 w 132"/>
              <a:gd name="T3" fmla="*/ 35 h 35"/>
              <a:gd name="T4" fmla="*/ 132 w 132"/>
              <a:gd name="T5" fmla="*/ 35 h 35"/>
              <a:gd name="T6" fmla="*/ 4 w 132"/>
              <a:gd name="T7" fmla="*/ 0 h 35"/>
              <a:gd name="T8" fmla="*/ 0 w 132"/>
              <a:gd name="T9" fmla="*/ 0 h 35"/>
            </a:gdLst>
            <a:ahLst/>
            <a:cxnLst>
              <a:cxn ang="0">
                <a:pos x="T0" y="T1"/>
              </a:cxn>
              <a:cxn ang="0">
                <a:pos x="T2" y="T3"/>
              </a:cxn>
              <a:cxn ang="0">
                <a:pos x="T4" y="T5"/>
              </a:cxn>
              <a:cxn ang="0">
                <a:pos x="T6" y="T7"/>
              </a:cxn>
              <a:cxn ang="0">
                <a:pos x="T8" y="T9"/>
              </a:cxn>
            </a:cxnLst>
            <a:rect l="0" t="0" r="r" b="b"/>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8" name="Freeform 54"/>
          <p:cNvSpPr>
            <a:spLocks/>
          </p:cNvSpPr>
          <p:nvPr>
            <p:custDataLst>
              <p:tags r:id="rId53"/>
            </p:custDataLst>
          </p:nvPr>
        </p:nvSpPr>
        <p:spPr bwMode="auto">
          <a:xfrm>
            <a:off x="1371600" y="4237038"/>
            <a:ext cx="211138" cy="60325"/>
          </a:xfrm>
          <a:custGeom>
            <a:avLst/>
            <a:gdLst>
              <a:gd name="T0" fmla="*/ 0 w 133"/>
              <a:gd name="T1" fmla="*/ 0 h 38"/>
              <a:gd name="T2" fmla="*/ 130 w 133"/>
              <a:gd name="T3" fmla="*/ 38 h 38"/>
              <a:gd name="T4" fmla="*/ 133 w 133"/>
              <a:gd name="T5" fmla="*/ 38 h 38"/>
              <a:gd name="T6" fmla="*/ 3 w 133"/>
              <a:gd name="T7" fmla="*/ 0 h 38"/>
              <a:gd name="T8" fmla="*/ 0 w 133"/>
              <a:gd name="T9" fmla="*/ 0 h 38"/>
            </a:gdLst>
            <a:ahLst/>
            <a:cxnLst>
              <a:cxn ang="0">
                <a:pos x="T0" y="T1"/>
              </a:cxn>
              <a:cxn ang="0">
                <a:pos x="T2" y="T3"/>
              </a:cxn>
              <a:cxn ang="0">
                <a:pos x="T4" y="T5"/>
              </a:cxn>
              <a:cxn ang="0">
                <a:pos x="T6" y="T7"/>
              </a:cxn>
              <a:cxn ang="0">
                <a:pos x="T8" y="T9"/>
              </a:cxn>
            </a:cxnLst>
            <a:rect l="0" t="0" r="r" b="b"/>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59" name="Freeform 55"/>
          <p:cNvSpPr>
            <a:spLocks/>
          </p:cNvSpPr>
          <p:nvPr>
            <p:custDataLst>
              <p:tags r:id="rId54"/>
            </p:custDataLst>
          </p:nvPr>
        </p:nvSpPr>
        <p:spPr bwMode="auto">
          <a:xfrm>
            <a:off x="2141538" y="3733800"/>
            <a:ext cx="517525" cy="103188"/>
          </a:xfrm>
          <a:custGeom>
            <a:avLst/>
            <a:gdLst>
              <a:gd name="T0" fmla="*/ 146 w 326"/>
              <a:gd name="T1" fmla="*/ 0 h 65"/>
              <a:gd name="T2" fmla="*/ 115 w 326"/>
              <a:gd name="T3" fmla="*/ 1 h 65"/>
              <a:gd name="T4" fmla="*/ 85 w 326"/>
              <a:gd name="T5" fmla="*/ 3 h 65"/>
              <a:gd name="T6" fmla="*/ 60 w 326"/>
              <a:gd name="T7" fmla="*/ 7 h 65"/>
              <a:gd name="T8" fmla="*/ 38 w 326"/>
              <a:gd name="T9" fmla="*/ 12 h 65"/>
              <a:gd name="T10" fmla="*/ 28 w 326"/>
              <a:gd name="T11" fmla="*/ 14 h 65"/>
              <a:gd name="T12" fmla="*/ 20 w 326"/>
              <a:gd name="T13" fmla="*/ 17 h 65"/>
              <a:gd name="T14" fmla="*/ 13 w 326"/>
              <a:gd name="T15" fmla="*/ 20 h 65"/>
              <a:gd name="T16" fmla="*/ 7 w 326"/>
              <a:gd name="T17" fmla="*/ 23 h 65"/>
              <a:gd name="T18" fmla="*/ 4 w 326"/>
              <a:gd name="T19" fmla="*/ 26 h 65"/>
              <a:gd name="T20" fmla="*/ 0 w 326"/>
              <a:gd name="T21" fmla="*/ 29 h 65"/>
              <a:gd name="T22" fmla="*/ 0 w 326"/>
              <a:gd name="T23" fmla="*/ 33 h 65"/>
              <a:gd name="T24" fmla="*/ 0 w 326"/>
              <a:gd name="T25" fmla="*/ 36 h 65"/>
              <a:gd name="T26" fmla="*/ 4 w 326"/>
              <a:gd name="T27" fmla="*/ 40 h 65"/>
              <a:gd name="T28" fmla="*/ 7 w 326"/>
              <a:gd name="T29" fmla="*/ 43 h 65"/>
              <a:gd name="T30" fmla="*/ 13 w 326"/>
              <a:gd name="T31" fmla="*/ 46 h 65"/>
              <a:gd name="T32" fmla="*/ 20 w 326"/>
              <a:gd name="T33" fmla="*/ 49 h 65"/>
              <a:gd name="T34" fmla="*/ 28 w 326"/>
              <a:gd name="T35" fmla="*/ 51 h 65"/>
              <a:gd name="T36" fmla="*/ 38 w 326"/>
              <a:gd name="T37" fmla="*/ 54 h 65"/>
              <a:gd name="T38" fmla="*/ 60 w 326"/>
              <a:gd name="T39" fmla="*/ 58 h 65"/>
              <a:gd name="T40" fmla="*/ 85 w 326"/>
              <a:gd name="T41" fmla="*/ 62 h 65"/>
              <a:gd name="T42" fmla="*/ 115 w 326"/>
              <a:gd name="T43" fmla="*/ 64 h 65"/>
              <a:gd name="T44" fmla="*/ 146 w 326"/>
              <a:gd name="T45" fmla="*/ 65 h 65"/>
              <a:gd name="T46" fmla="*/ 180 w 326"/>
              <a:gd name="T47" fmla="*/ 65 h 65"/>
              <a:gd name="T48" fmla="*/ 211 w 326"/>
              <a:gd name="T49" fmla="*/ 64 h 65"/>
              <a:gd name="T50" fmla="*/ 241 w 326"/>
              <a:gd name="T51" fmla="*/ 62 h 65"/>
              <a:gd name="T52" fmla="*/ 266 w 326"/>
              <a:gd name="T53" fmla="*/ 58 h 65"/>
              <a:gd name="T54" fmla="*/ 288 w 326"/>
              <a:gd name="T55" fmla="*/ 54 h 65"/>
              <a:gd name="T56" fmla="*/ 298 w 326"/>
              <a:gd name="T57" fmla="*/ 51 h 65"/>
              <a:gd name="T58" fmla="*/ 306 w 326"/>
              <a:gd name="T59" fmla="*/ 49 h 65"/>
              <a:gd name="T60" fmla="*/ 313 w 326"/>
              <a:gd name="T61" fmla="*/ 46 h 65"/>
              <a:gd name="T62" fmla="*/ 319 w 326"/>
              <a:gd name="T63" fmla="*/ 43 h 65"/>
              <a:gd name="T64" fmla="*/ 322 w 326"/>
              <a:gd name="T65" fmla="*/ 40 h 65"/>
              <a:gd name="T66" fmla="*/ 325 w 326"/>
              <a:gd name="T67" fmla="*/ 36 h 65"/>
              <a:gd name="T68" fmla="*/ 326 w 326"/>
              <a:gd name="T69" fmla="*/ 33 h 65"/>
              <a:gd name="T70" fmla="*/ 325 w 326"/>
              <a:gd name="T71" fmla="*/ 29 h 65"/>
              <a:gd name="T72" fmla="*/ 322 w 326"/>
              <a:gd name="T73" fmla="*/ 26 h 65"/>
              <a:gd name="T74" fmla="*/ 319 w 326"/>
              <a:gd name="T75" fmla="*/ 23 h 65"/>
              <a:gd name="T76" fmla="*/ 313 w 326"/>
              <a:gd name="T77" fmla="*/ 20 h 65"/>
              <a:gd name="T78" fmla="*/ 306 w 326"/>
              <a:gd name="T79" fmla="*/ 17 h 65"/>
              <a:gd name="T80" fmla="*/ 298 w 326"/>
              <a:gd name="T81" fmla="*/ 14 h 65"/>
              <a:gd name="T82" fmla="*/ 288 w 326"/>
              <a:gd name="T83" fmla="*/ 12 h 65"/>
              <a:gd name="T84" fmla="*/ 266 w 326"/>
              <a:gd name="T85" fmla="*/ 7 h 65"/>
              <a:gd name="T86" fmla="*/ 241 w 326"/>
              <a:gd name="T87" fmla="*/ 3 h 65"/>
              <a:gd name="T88" fmla="*/ 211 w 326"/>
              <a:gd name="T89" fmla="*/ 1 h 65"/>
              <a:gd name="T90" fmla="*/ 180 w 326"/>
              <a:gd name="T9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60" name="Freeform 56"/>
          <p:cNvSpPr>
            <a:spLocks/>
          </p:cNvSpPr>
          <p:nvPr>
            <p:custDataLst>
              <p:tags r:id="rId55"/>
            </p:custDataLst>
          </p:nvPr>
        </p:nvSpPr>
        <p:spPr bwMode="auto">
          <a:xfrm>
            <a:off x="2141538" y="3733800"/>
            <a:ext cx="517525" cy="103188"/>
          </a:xfrm>
          <a:custGeom>
            <a:avLst/>
            <a:gdLst>
              <a:gd name="T0" fmla="*/ 146 w 326"/>
              <a:gd name="T1" fmla="*/ 0 h 65"/>
              <a:gd name="T2" fmla="*/ 115 w 326"/>
              <a:gd name="T3" fmla="*/ 1 h 65"/>
              <a:gd name="T4" fmla="*/ 85 w 326"/>
              <a:gd name="T5" fmla="*/ 3 h 65"/>
              <a:gd name="T6" fmla="*/ 60 w 326"/>
              <a:gd name="T7" fmla="*/ 7 h 65"/>
              <a:gd name="T8" fmla="*/ 38 w 326"/>
              <a:gd name="T9" fmla="*/ 12 h 65"/>
              <a:gd name="T10" fmla="*/ 28 w 326"/>
              <a:gd name="T11" fmla="*/ 14 h 65"/>
              <a:gd name="T12" fmla="*/ 20 w 326"/>
              <a:gd name="T13" fmla="*/ 17 h 65"/>
              <a:gd name="T14" fmla="*/ 13 w 326"/>
              <a:gd name="T15" fmla="*/ 20 h 65"/>
              <a:gd name="T16" fmla="*/ 7 w 326"/>
              <a:gd name="T17" fmla="*/ 23 h 65"/>
              <a:gd name="T18" fmla="*/ 4 w 326"/>
              <a:gd name="T19" fmla="*/ 26 h 65"/>
              <a:gd name="T20" fmla="*/ 0 w 326"/>
              <a:gd name="T21" fmla="*/ 29 h 65"/>
              <a:gd name="T22" fmla="*/ 0 w 326"/>
              <a:gd name="T23" fmla="*/ 33 h 65"/>
              <a:gd name="T24" fmla="*/ 0 w 326"/>
              <a:gd name="T25" fmla="*/ 36 h 65"/>
              <a:gd name="T26" fmla="*/ 4 w 326"/>
              <a:gd name="T27" fmla="*/ 40 h 65"/>
              <a:gd name="T28" fmla="*/ 7 w 326"/>
              <a:gd name="T29" fmla="*/ 43 h 65"/>
              <a:gd name="T30" fmla="*/ 13 w 326"/>
              <a:gd name="T31" fmla="*/ 46 h 65"/>
              <a:gd name="T32" fmla="*/ 20 w 326"/>
              <a:gd name="T33" fmla="*/ 49 h 65"/>
              <a:gd name="T34" fmla="*/ 28 w 326"/>
              <a:gd name="T35" fmla="*/ 51 h 65"/>
              <a:gd name="T36" fmla="*/ 38 w 326"/>
              <a:gd name="T37" fmla="*/ 54 h 65"/>
              <a:gd name="T38" fmla="*/ 60 w 326"/>
              <a:gd name="T39" fmla="*/ 58 h 65"/>
              <a:gd name="T40" fmla="*/ 85 w 326"/>
              <a:gd name="T41" fmla="*/ 62 h 65"/>
              <a:gd name="T42" fmla="*/ 115 w 326"/>
              <a:gd name="T43" fmla="*/ 64 h 65"/>
              <a:gd name="T44" fmla="*/ 146 w 326"/>
              <a:gd name="T45" fmla="*/ 65 h 65"/>
              <a:gd name="T46" fmla="*/ 180 w 326"/>
              <a:gd name="T47" fmla="*/ 65 h 65"/>
              <a:gd name="T48" fmla="*/ 211 w 326"/>
              <a:gd name="T49" fmla="*/ 64 h 65"/>
              <a:gd name="T50" fmla="*/ 241 w 326"/>
              <a:gd name="T51" fmla="*/ 62 h 65"/>
              <a:gd name="T52" fmla="*/ 266 w 326"/>
              <a:gd name="T53" fmla="*/ 58 h 65"/>
              <a:gd name="T54" fmla="*/ 288 w 326"/>
              <a:gd name="T55" fmla="*/ 54 h 65"/>
              <a:gd name="T56" fmla="*/ 298 w 326"/>
              <a:gd name="T57" fmla="*/ 51 h 65"/>
              <a:gd name="T58" fmla="*/ 306 w 326"/>
              <a:gd name="T59" fmla="*/ 49 h 65"/>
              <a:gd name="T60" fmla="*/ 313 w 326"/>
              <a:gd name="T61" fmla="*/ 46 h 65"/>
              <a:gd name="T62" fmla="*/ 319 w 326"/>
              <a:gd name="T63" fmla="*/ 43 h 65"/>
              <a:gd name="T64" fmla="*/ 322 w 326"/>
              <a:gd name="T65" fmla="*/ 40 h 65"/>
              <a:gd name="T66" fmla="*/ 325 w 326"/>
              <a:gd name="T67" fmla="*/ 36 h 65"/>
              <a:gd name="T68" fmla="*/ 326 w 326"/>
              <a:gd name="T69" fmla="*/ 33 h 65"/>
              <a:gd name="T70" fmla="*/ 325 w 326"/>
              <a:gd name="T71" fmla="*/ 29 h 65"/>
              <a:gd name="T72" fmla="*/ 322 w 326"/>
              <a:gd name="T73" fmla="*/ 26 h 65"/>
              <a:gd name="T74" fmla="*/ 319 w 326"/>
              <a:gd name="T75" fmla="*/ 23 h 65"/>
              <a:gd name="T76" fmla="*/ 313 w 326"/>
              <a:gd name="T77" fmla="*/ 20 h 65"/>
              <a:gd name="T78" fmla="*/ 306 w 326"/>
              <a:gd name="T79" fmla="*/ 17 h 65"/>
              <a:gd name="T80" fmla="*/ 298 w 326"/>
              <a:gd name="T81" fmla="*/ 14 h 65"/>
              <a:gd name="T82" fmla="*/ 288 w 326"/>
              <a:gd name="T83" fmla="*/ 12 h 65"/>
              <a:gd name="T84" fmla="*/ 266 w 326"/>
              <a:gd name="T85" fmla="*/ 7 h 65"/>
              <a:gd name="T86" fmla="*/ 241 w 326"/>
              <a:gd name="T87" fmla="*/ 3 h 65"/>
              <a:gd name="T88" fmla="*/ 211 w 326"/>
              <a:gd name="T89" fmla="*/ 1 h 65"/>
              <a:gd name="T90" fmla="*/ 180 w 326"/>
              <a:gd name="T9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1161" name="Line 57"/>
          <p:cNvSpPr>
            <a:spLocks noChangeShapeType="1"/>
          </p:cNvSpPr>
          <p:nvPr>
            <p:custDataLst>
              <p:tags r:id="rId56"/>
            </p:custDataLst>
          </p:nvPr>
        </p:nvSpPr>
        <p:spPr bwMode="auto">
          <a:xfrm>
            <a:off x="2141538" y="3724275"/>
            <a:ext cx="1587" cy="650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62" name="Line 58"/>
          <p:cNvSpPr>
            <a:spLocks noChangeShapeType="1"/>
          </p:cNvSpPr>
          <p:nvPr>
            <p:custDataLst>
              <p:tags r:id="rId57"/>
            </p:custDataLst>
          </p:nvPr>
        </p:nvSpPr>
        <p:spPr bwMode="auto">
          <a:xfrm>
            <a:off x="2659063" y="3724275"/>
            <a:ext cx="1587" cy="650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63" name="Rectangle 59"/>
          <p:cNvSpPr>
            <a:spLocks noChangeArrowheads="1"/>
          </p:cNvSpPr>
          <p:nvPr>
            <p:custDataLst>
              <p:tags r:id="rId58"/>
            </p:custDataLst>
          </p:nvPr>
        </p:nvSpPr>
        <p:spPr bwMode="auto">
          <a:xfrm>
            <a:off x="2141538" y="3724275"/>
            <a:ext cx="511175" cy="63500"/>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164" name="Rectangle 60"/>
          <p:cNvSpPr>
            <a:spLocks noChangeArrowheads="1"/>
          </p:cNvSpPr>
          <p:nvPr>
            <p:custDataLst>
              <p:tags r:id="rId59"/>
            </p:custDataLst>
          </p:nvPr>
        </p:nvSpPr>
        <p:spPr bwMode="auto">
          <a:xfrm>
            <a:off x="2433638" y="3751263"/>
            <a:ext cx="41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431165" name="Freeform 61"/>
          <p:cNvSpPr>
            <a:spLocks/>
          </p:cNvSpPr>
          <p:nvPr>
            <p:custDataLst>
              <p:tags r:id="rId60"/>
            </p:custDataLst>
          </p:nvPr>
        </p:nvSpPr>
        <p:spPr bwMode="auto">
          <a:xfrm>
            <a:off x="2136775" y="3648075"/>
            <a:ext cx="515938" cy="122238"/>
          </a:xfrm>
          <a:custGeom>
            <a:avLst/>
            <a:gdLst>
              <a:gd name="T0" fmla="*/ 147 w 325"/>
              <a:gd name="T1" fmla="*/ 0 h 77"/>
              <a:gd name="T2" fmla="*/ 114 w 325"/>
              <a:gd name="T3" fmla="*/ 1 h 77"/>
              <a:gd name="T4" fmla="*/ 85 w 325"/>
              <a:gd name="T5" fmla="*/ 5 h 77"/>
              <a:gd name="T6" fmla="*/ 59 w 325"/>
              <a:gd name="T7" fmla="*/ 10 h 77"/>
              <a:gd name="T8" fmla="*/ 37 w 325"/>
              <a:gd name="T9" fmla="*/ 14 h 77"/>
              <a:gd name="T10" fmla="*/ 28 w 325"/>
              <a:gd name="T11" fmla="*/ 18 h 77"/>
              <a:gd name="T12" fmla="*/ 20 w 325"/>
              <a:gd name="T13" fmla="*/ 20 h 77"/>
              <a:gd name="T14" fmla="*/ 13 w 325"/>
              <a:gd name="T15" fmla="*/ 24 h 77"/>
              <a:gd name="T16" fmla="*/ 8 w 325"/>
              <a:gd name="T17" fmla="*/ 27 h 77"/>
              <a:gd name="T18" fmla="*/ 3 w 325"/>
              <a:gd name="T19" fmla="*/ 31 h 77"/>
              <a:gd name="T20" fmla="*/ 1 w 325"/>
              <a:gd name="T21" fmla="*/ 35 h 77"/>
              <a:gd name="T22" fmla="*/ 0 w 325"/>
              <a:gd name="T23" fmla="*/ 39 h 77"/>
              <a:gd name="T24" fmla="*/ 1 w 325"/>
              <a:gd name="T25" fmla="*/ 42 h 77"/>
              <a:gd name="T26" fmla="*/ 3 w 325"/>
              <a:gd name="T27" fmla="*/ 47 h 77"/>
              <a:gd name="T28" fmla="*/ 8 w 325"/>
              <a:gd name="T29" fmla="*/ 50 h 77"/>
              <a:gd name="T30" fmla="*/ 13 w 325"/>
              <a:gd name="T31" fmla="*/ 54 h 77"/>
              <a:gd name="T32" fmla="*/ 20 w 325"/>
              <a:gd name="T33" fmla="*/ 57 h 77"/>
              <a:gd name="T34" fmla="*/ 28 w 325"/>
              <a:gd name="T35" fmla="*/ 61 h 77"/>
              <a:gd name="T36" fmla="*/ 37 w 325"/>
              <a:gd name="T37" fmla="*/ 63 h 77"/>
              <a:gd name="T38" fmla="*/ 59 w 325"/>
              <a:gd name="T39" fmla="*/ 69 h 77"/>
              <a:gd name="T40" fmla="*/ 85 w 325"/>
              <a:gd name="T41" fmla="*/ 73 h 77"/>
              <a:gd name="T42" fmla="*/ 114 w 325"/>
              <a:gd name="T43" fmla="*/ 76 h 77"/>
              <a:gd name="T44" fmla="*/ 146 w 325"/>
              <a:gd name="T45" fmla="*/ 77 h 77"/>
              <a:gd name="T46" fmla="*/ 179 w 325"/>
              <a:gd name="T47" fmla="*/ 77 h 77"/>
              <a:gd name="T48" fmla="*/ 211 w 325"/>
              <a:gd name="T49" fmla="*/ 76 h 77"/>
              <a:gd name="T50" fmla="*/ 240 w 325"/>
              <a:gd name="T51" fmla="*/ 73 h 77"/>
              <a:gd name="T52" fmla="*/ 267 w 325"/>
              <a:gd name="T53" fmla="*/ 69 h 77"/>
              <a:gd name="T54" fmla="*/ 289 w 325"/>
              <a:gd name="T55" fmla="*/ 63 h 77"/>
              <a:gd name="T56" fmla="*/ 298 w 325"/>
              <a:gd name="T57" fmla="*/ 61 h 77"/>
              <a:gd name="T58" fmla="*/ 307 w 325"/>
              <a:gd name="T59" fmla="*/ 57 h 77"/>
              <a:gd name="T60" fmla="*/ 312 w 325"/>
              <a:gd name="T61" fmla="*/ 54 h 77"/>
              <a:gd name="T62" fmla="*/ 318 w 325"/>
              <a:gd name="T63" fmla="*/ 50 h 77"/>
              <a:gd name="T64" fmla="*/ 323 w 325"/>
              <a:gd name="T65" fmla="*/ 47 h 77"/>
              <a:gd name="T66" fmla="*/ 325 w 325"/>
              <a:gd name="T67" fmla="*/ 42 h 77"/>
              <a:gd name="T68" fmla="*/ 325 w 325"/>
              <a:gd name="T69" fmla="*/ 39 h 77"/>
              <a:gd name="T70" fmla="*/ 325 w 325"/>
              <a:gd name="T71" fmla="*/ 35 h 77"/>
              <a:gd name="T72" fmla="*/ 323 w 325"/>
              <a:gd name="T73" fmla="*/ 31 h 77"/>
              <a:gd name="T74" fmla="*/ 318 w 325"/>
              <a:gd name="T75" fmla="*/ 27 h 77"/>
              <a:gd name="T76" fmla="*/ 312 w 325"/>
              <a:gd name="T77" fmla="*/ 24 h 77"/>
              <a:gd name="T78" fmla="*/ 307 w 325"/>
              <a:gd name="T79" fmla="*/ 20 h 77"/>
              <a:gd name="T80" fmla="*/ 298 w 325"/>
              <a:gd name="T81" fmla="*/ 18 h 77"/>
              <a:gd name="T82" fmla="*/ 289 w 325"/>
              <a:gd name="T83" fmla="*/ 14 h 77"/>
              <a:gd name="T84" fmla="*/ 267 w 325"/>
              <a:gd name="T85" fmla="*/ 10 h 77"/>
              <a:gd name="T86" fmla="*/ 240 w 325"/>
              <a:gd name="T87" fmla="*/ 5 h 77"/>
              <a:gd name="T88" fmla="*/ 211 w 325"/>
              <a:gd name="T89" fmla="*/ 1 h 77"/>
              <a:gd name="T90" fmla="*/ 179 w 325"/>
              <a:gd name="T9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66" name="Freeform 62"/>
          <p:cNvSpPr>
            <a:spLocks/>
          </p:cNvSpPr>
          <p:nvPr>
            <p:custDataLst>
              <p:tags r:id="rId61"/>
            </p:custDataLst>
          </p:nvPr>
        </p:nvSpPr>
        <p:spPr bwMode="auto">
          <a:xfrm>
            <a:off x="2136775" y="3648075"/>
            <a:ext cx="515938" cy="122238"/>
          </a:xfrm>
          <a:custGeom>
            <a:avLst/>
            <a:gdLst>
              <a:gd name="T0" fmla="*/ 147 w 325"/>
              <a:gd name="T1" fmla="*/ 0 h 77"/>
              <a:gd name="T2" fmla="*/ 114 w 325"/>
              <a:gd name="T3" fmla="*/ 1 h 77"/>
              <a:gd name="T4" fmla="*/ 85 w 325"/>
              <a:gd name="T5" fmla="*/ 5 h 77"/>
              <a:gd name="T6" fmla="*/ 59 w 325"/>
              <a:gd name="T7" fmla="*/ 10 h 77"/>
              <a:gd name="T8" fmla="*/ 37 w 325"/>
              <a:gd name="T9" fmla="*/ 14 h 77"/>
              <a:gd name="T10" fmla="*/ 28 w 325"/>
              <a:gd name="T11" fmla="*/ 18 h 77"/>
              <a:gd name="T12" fmla="*/ 20 w 325"/>
              <a:gd name="T13" fmla="*/ 20 h 77"/>
              <a:gd name="T14" fmla="*/ 13 w 325"/>
              <a:gd name="T15" fmla="*/ 24 h 77"/>
              <a:gd name="T16" fmla="*/ 8 w 325"/>
              <a:gd name="T17" fmla="*/ 27 h 77"/>
              <a:gd name="T18" fmla="*/ 3 w 325"/>
              <a:gd name="T19" fmla="*/ 31 h 77"/>
              <a:gd name="T20" fmla="*/ 1 w 325"/>
              <a:gd name="T21" fmla="*/ 35 h 77"/>
              <a:gd name="T22" fmla="*/ 0 w 325"/>
              <a:gd name="T23" fmla="*/ 39 h 77"/>
              <a:gd name="T24" fmla="*/ 1 w 325"/>
              <a:gd name="T25" fmla="*/ 42 h 77"/>
              <a:gd name="T26" fmla="*/ 3 w 325"/>
              <a:gd name="T27" fmla="*/ 47 h 77"/>
              <a:gd name="T28" fmla="*/ 8 w 325"/>
              <a:gd name="T29" fmla="*/ 50 h 77"/>
              <a:gd name="T30" fmla="*/ 13 w 325"/>
              <a:gd name="T31" fmla="*/ 54 h 77"/>
              <a:gd name="T32" fmla="*/ 20 w 325"/>
              <a:gd name="T33" fmla="*/ 57 h 77"/>
              <a:gd name="T34" fmla="*/ 28 w 325"/>
              <a:gd name="T35" fmla="*/ 61 h 77"/>
              <a:gd name="T36" fmla="*/ 37 w 325"/>
              <a:gd name="T37" fmla="*/ 63 h 77"/>
              <a:gd name="T38" fmla="*/ 59 w 325"/>
              <a:gd name="T39" fmla="*/ 69 h 77"/>
              <a:gd name="T40" fmla="*/ 85 w 325"/>
              <a:gd name="T41" fmla="*/ 73 h 77"/>
              <a:gd name="T42" fmla="*/ 114 w 325"/>
              <a:gd name="T43" fmla="*/ 76 h 77"/>
              <a:gd name="T44" fmla="*/ 146 w 325"/>
              <a:gd name="T45" fmla="*/ 77 h 77"/>
              <a:gd name="T46" fmla="*/ 179 w 325"/>
              <a:gd name="T47" fmla="*/ 77 h 77"/>
              <a:gd name="T48" fmla="*/ 211 w 325"/>
              <a:gd name="T49" fmla="*/ 76 h 77"/>
              <a:gd name="T50" fmla="*/ 240 w 325"/>
              <a:gd name="T51" fmla="*/ 73 h 77"/>
              <a:gd name="T52" fmla="*/ 267 w 325"/>
              <a:gd name="T53" fmla="*/ 69 h 77"/>
              <a:gd name="T54" fmla="*/ 289 w 325"/>
              <a:gd name="T55" fmla="*/ 63 h 77"/>
              <a:gd name="T56" fmla="*/ 298 w 325"/>
              <a:gd name="T57" fmla="*/ 61 h 77"/>
              <a:gd name="T58" fmla="*/ 307 w 325"/>
              <a:gd name="T59" fmla="*/ 57 h 77"/>
              <a:gd name="T60" fmla="*/ 312 w 325"/>
              <a:gd name="T61" fmla="*/ 54 h 77"/>
              <a:gd name="T62" fmla="*/ 318 w 325"/>
              <a:gd name="T63" fmla="*/ 50 h 77"/>
              <a:gd name="T64" fmla="*/ 323 w 325"/>
              <a:gd name="T65" fmla="*/ 47 h 77"/>
              <a:gd name="T66" fmla="*/ 325 w 325"/>
              <a:gd name="T67" fmla="*/ 42 h 77"/>
              <a:gd name="T68" fmla="*/ 325 w 325"/>
              <a:gd name="T69" fmla="*/ 39 h 77"/>
              <a:gd name="T70" fmla="*/ 325 w 325"/>
              <a:gd name="T71" fmla="*/ 35 h 77"/>
              <a:gd name="T72" fmla="*/ 323 w 325"/>
              <a:gd name="T73" fmla="*/ 31 h 77"/>
              <a:gd name="T74" fmla="*/ 318 w 325"/>
              <a:gd name="T75" fmla="*/ 27 h 77"/>
              <a:gd name="T76" fmla="*/ 312 w 325"/>
              <a:gd name="T77" fmla="*/ 24 h 77"/>
              <a:gd name="T78" fmla="*/ 307 w 325"/>
              <a:gd name="T79" fmla="*/ 20 h 77"/>
              <a:gd name="T80" fmla="*/ 298 w 325"/>
              <a:gd name="T81" fmla="*/ 18 h 77"/>
              <a:gd name="T82" fmla="*/ 289 w 325"/>
              <a:gd name="T83" fmla="*/ 14 h 77"/>
              <a:gd name="T84" fmla="*/ 267 w 325"/>
              <a:gd name="T85" fmla="*/ 10 h 77"/>
              <a:gd name="T86" fmla="*/ 240 w 325"/>
              <a:gd name="T87" fmla="*/ 5 h 77"/>
              <a:gd name="T88" fmla="*/ 211 w 325"/>
              <a:gd name="T89" fmla="*/ 1 h 77"/>
              <a:gd name="T90" fmla="*/ 179 w 325"/>
              <a:gd name="T9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1167" name="Line 63"/>
          <p:cNvSpPr>
            <a:spLocks noChangeShapeType="1"/>
          </p:cNvSpPr>
          <p:nvPr>
            <p:custDataLst>
              <p:tags r:id="rId62"/>
            </p:custDataLst>
          </p:nvPr>
        </p:nvSpPr>
        <p:spPr bwMode="auto">
          <a:xfrm>
            <a:off x="2260600" y="3676650"/>
            <a:ext cx="92075" cy="1588"/>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68" name="Line 64"/>
          <p:cNvSpPr>
            <a:spLocks noChangeShapeType="1"/>
          </p:cNvSpPr>
          <p:nvPr>
            <p:custDataLst>
              <p:tags r:id="rId63"/>
            </p:custDataLst>
          </p:nvPr>
        </p:nvSpPr>
        <p:spPr bwMode="auto">
          <a:xfrm>
            <a:off x="2436813" y="3746500"/>
            <a:ext cx="80962" cy="1588"/>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69" name="Line 65"/>
          <p:cNvSpPr>
            <a:spLocks noChangeShapeType="1"/>
          </p:cNvSpPr>
          <p:nvPr>
            <p:custDataLst>
              <p:tags r:id="rId64"/>
            </p:custDataLst>
          </p:nvPr>
        </p:nvSpPr>
        <p:spPr bwMode="auto">
          <a:xfrm>
            <a:off x="2346325" y="3676650"/>
            <a:ext cx="93663" cy="69850"/>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0" name="Line 66"/>
          <p:cNvSpPr>
            <a:spLocks noChangeShapeType="1"/>
          </p:cNvSpPr>
          <p:nvPr>
            <p:custDataLst>
              <p:tags r:id="rId65"/>
            </p:custDataLst>
          </p:nvPr>
        </p:nvSpPr>
        <p:spPr bwMode="auto">
          <a:xfrm>
            <a:off x="2260600" y="3744913"/>
            <a:ext cx="92075" cy="1587"/>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1" name="Line 67"/>
          <p:cNvSpPr>
            <a:spLocks noChangeShapeType="1"/>
          </p:cNvSpPr>
          <p:nvPr>
            <p:custDataLst>
              <p:tags r:id="rId66"/>
            </p:custDataLst>
          </p:nvPr>
        </p:nvSpPr>
        <p:spPr bwMode="auto">
          <a:xfrm>
            <a:off x="2436813" y="3675063"/>
            <a:ext cx="80962" cy="1587"/>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2" name="Line 68"/>
          <p:cNvSpPr>
            <a:spLocks noChangeShapeType="1"/>
          </p:cNvSpPr>
          <p:nvPr>
            <p:custDataLst>
              <p:tags r:id="rId67"/>
            </p:custDataLst>
          </p:nvPr>
        </p:nvSpPr>
        <p:spPr bwMode="auto">
          <a:xfrm flipV="1">
            <a:off x="2346325" y="3675063"/>
            <a:ext cx="93663" cy="69850"/>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3" name="Line 69"/>
          <p:cNvSpPr>
            <a:spLocks noChangeShapeType="1"/>
          </p:cNvSpPr>
          <p:nvPr>
            <p:custDataLst>
              <p:tags r:id="rId68"/>
            </p:custDataLst>
          </p:nvPr>
        </p:nvSpPr>
        <p:spPr bwMode="auto">
          <a:xfrm>
            <a:off x="3267075" y="3890963"/>
            <a:ext cx="1588" cy="762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4" name="Line 70"/>
          <p:cNvSpPr>
            <a:spLocks noChangeShapeType="1"/>
          </p:cNvSpPr>
          <p:nvPr>
            <p:custDataLst>
              <p:tags r:id="rId69"/>
            </p:custDataLst>
          </p:nvPr>
        </p:nvSpPr>
        <p:spPr bwMode="auto">
          <a:xfrm>
            <a:off x="3906838" y="3890963"/>
            <a:ext cx="1587" cy="762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5" name="Rectangle 71"/>
          <p:cNvSpPr>
            <a:spLocks noChangeArrowheads="1"/>
          </p:cNvSpPr>
          <p:nvPr>
            <p:custDataLst>
              <p:tags r:id="rId70"/>
            </p:custDataLst>
          </p:nvPr>
        </p:nvSpPr>
        <p:spPr bwMode="auto">
          <a:xfrm>
            <a:off x="3619500" y="3919538"/>
            <a:ext cx="41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431176" name="Line 72"/>
          <p:cNvSpPr>
            <a:spLocks noChangeShapeType="1"/>
          </p:cNvSpPr>
          <p:nvPr>
            <p:custDataLst>
              <p:tags r:id="rId71"/>
            </p:custDataLst>
          </p:nvPr>
        </p:nvSpPr>
        <p:spPr bwMode="auto">
          <a:xfrm>
            <a:off x="1952625" y="3271838"/>
            <a:ext cx="1588" cy="86836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7" name="Line 73"/>
          <p:cNvSpPr>
            <a:spLocks noChangeShapeType="1"/>
          </p:cNvSpPr>
          <p:nvPr>
            <p:custDataLst>
              <p:tags r:id="rId72"/>
            </p:custDataLst>
          </p:nvPr>
        </p:nvSpPr>
        <p:spPr bwMode="auto">
          <a:xfrm>
            <a:off x="1722438" y="3271838"/>
            <a:ext cx="230187"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8" name="Line 74"/>
          <p:cNvSpPr>
            <a:spLocks noChangeShapeType="1"/>
          </p:cNvSpPr>
          <p:nvPr>
            <p:custDataLst>
              <p:tags r:id="rId73"/>
            </p:custDataLst>
          </p:nvPr>
        </p:nvSpPr>
        <p:spPr bwMode="auto">
          <a:xfrm>
            <a:off x="1722438" y="3781425"/>
            <a:ext cx="230187"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79" name="Line 75"/>
          <p:cNvSpPr>
            <a:spLocks noChangeShapeType="1"/>
          </p:cNvSpPr>
          <p:nvPr>
            <p:custDataLst>
              <p:tags r:id="rId74"/>
            </p:custDataLst>
          </p:nvPr>
        </p:nvSpPr>
        <p:spPr bwMode="auto">
          <a:xfrm>
            <a:off x="1722438" y="4135438"/>
            <a:ext cx="230187"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0" name="Line 76"/>
          <p:cNvSpPr>
            <a:spLocks noChangeShapeType="1"/>
          </p:cNvSpPr>
          <p:nvPr>
            <p:custDataLst>
              <p:tags r:id="rId75"/>
            </p:custDataLst>
          </p:nvPr>
        </p:nvSpPr>
        <p:spPr bwMode="auto">
          <a:xfrm>
            <a:off x="1952625" y="3727450"/>
            <a:ext cx="184150"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1" name="Line 77"/>
          <p:cNvSpPr>
            <a:spLocks noChangeShapeType="1"/>
          </p:cNvSpPr>
          <p:nvPr>
            <p:custDataLst>
              <p:tags r:id="rId76"/>
            </p:custDataLst>
          </p:nvPr>
        </p:nvSpPr>
        <p:spPr bwMode="auto">
          <a:xfrm>
            <a:off x="2659063" y="3746500"/>
            <a:ext cx="182562"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2" name="Line 78"/>
          <p:cNvSpPr>
            <a:spLocks noChangeShapeType="1"/>
          </p:cNvSpPr>
          <p:nvPr>
            <p:custDataLst>
              <p:tags r:id="rId77"/>
            </p:custDataLst>
          </p:nvPr>
        </p:nvSpPr>
        <p:spPr bwMode="auto">
          <a:xfrm>
            <a:off x="2844800" y="3362325"/>
            <a:ext cx="1588" cy="7778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3" name="Line 79"/>
          <p:cNvSpPr>
            <a:spLocks noChangeShapeType="1"/>
          </p:cNvSpPr>
          <p:nvPr>
            <p:custDataLst>
              <p:tags r:id="rId78"/>
            </p:custDataLst>
          </p:nvPr>
        </p:nvSpPr>
        <p:spPr bwMode="auto">
          <a:xfrm>
            <a:off x="2613025" y="3362325"/>
            <a:ext cx="228600"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4" name="Line 80"/>
          <p:cNvSpPr>
            <a:spLocks noChangeShapeType="1"/>
          </p:cNvSpPr>
          <p:nvPr>
            <p:custDataLst>
              <p:tags r:id="rId79"/>
            </p:custDataLst>
          </p:nvPr>
        </p:nvSpPr>
        <p:spPr bwMode="auto">
          <a:xfrm>
            <a:off x="2613025" y="4140200"/>
            <a:ext cx="228600"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185" name="Freeform 81"/>
          <p:cNvSpPr>
            <a:spLocks/>
          </p:cNvSpPr>
          <p:nvPr>
            <p:custDataLst>
              <p:tags r:id="rId80"/>
            </p:custDataLst>
          </p:nvPr>
        </p:nvSpPr>
        <p:spPr bwMode="auto">
          <a:xfrm>
            <a:off x="1322388" y="3602038"/>
            <a:ext cx="395287" cy="330200"/>
          </a:xfrm>
          <a:custGeom>
            <a:avLst/>
            <a:gdLst>
              <a:gd name="T0" fmla="*/ 70 w 249"/>
              <a:gd name="T1" fmla="*/ 14 h 208"/>
              <a:gd name="T2" fmla="*/ 70 w 249"/>
              <a:gd name="T3" fmla="*/ 14 h 208"/>
              <a:gd name="T4" fmla="*/ 73 w 249"/>
              <a:gd name="T5" fmla="*/ 14 h 208"/>
              <a:gd name="T6" fmla="*/ 75 w 249"/>
              <a:gd name="T7" fmla="*/ 12 h 208"/>
              <a:gd name="T8" fmla="*/ 79 w 249"/>
              <a:gd name="T9" fmla="*/ 11 h 208"/>
              <a:gd name="T10" fmla="*/ 83 w 249"/>
              <a:gd name="T11" fmla="*/ 10 h 208"/>
              <a:gd name="T12" fmla="*/ 88 w 249"/>
              <a:gd name="T13" fmla="*/ 9 h 208"/>
              <a:gd name="T14" fmla="*/ 95 w 249"/>
              <a:gd name="T15" fmla="*/ 8 h 208"/>
              <a:gd name="T16" fmla="*/ 103 w 249"/>
              <a:gd name="T17" fmla="*/ 5 h 208"/>
              <a:gd name="T18" fmla="*/ 111 w 249"/>
              <a:gd name="T19" fmla="*/ 4 h 208"/>
              <a:gd name="T20" fmla="*/ 121 w 249"/>
              <a:gd name="T21" fmla="*/ 3 h 208"/>
              <a:gd name="T22" fmla="*/ 132 w 249"/>
              <a:gd name="T23" fmla="*/ 2 h 208"/>
              <a:gd name="T24" fmla="*/ 144 w 249"/>
              <a:gd name="T25" fmla="*/ 1 h 208"/>
              <a:gd name="T26" fmla="*/ 157 w 249"/>
              <a:gd name="T27" fmla="*/ 0 h 208"/>
              <a:gd name="T28" fmla="*/ 170 w 249"/>
              <a:gd name="T29" fmla="*/ 0 h 208"/>
              <a:gd name="T30" fmla="*/ 185 w 249"/>
              <a:gd name="T31" fmla="*/ 0 h 208"/>
              <a:gd name="T32" fmla="*/ 201 w 249"/>
              <a:gd name="T33" fmla="*/ 0 h 208"/>
              <a:gd name="T34" fmla="*/ 208 w 249"/>
              <a:gd name="T35" fmla="*/ 28 h 208"/>
              <a:gd name="T36" fmla="*/ 210 w 249"/>
              <a:gd name="T37" fmla="*/ 29 h 208"/>
              <a:gd name="T38" fmla="*/ 216 w 249"/>
              <a:gd name="T39" fmla="*/ 32 h 208"/>
              <a:gd name="T40" fmla="*/ 222 w 249"/>
              <a:gd name="T41" fmla="*/ 39 h 208"/>
              <a:gd name="T42" fmla="*/ 226 w 249"/>
              <a:gd name="T43" fmla="*/ 50 h 208"/>
              <a:gd name="T44" fmla="*/ 240 w 249"/>
              <a:gd name="T45" fmla="*/ 115 h 208"/>
              <a:gd name="T46" fmla="*/ 247 w 249"/>
              <a:gd name="T47" fmla="*/ 143 h 208"/>
              <a:gd name="T48" fmla="*/ 247 w 249"/>
              <a:gd name="T49" fmla="*/ 146 h 208"/>
              <a:gd name="T50" fmla="*/ 248 w 249"/>
              <a:gd name="T51" fmla="*/ 150 h 208"/>
              <a:gd name="T52" fmla="*/ 248 w 249"/>
              <a:gd name="T53" fmla="*/ 159 h 208"/>
              <a:gd name="T54" fmla="*/ 244 w 249"/>
              <a:gd name="T55" fmla="*/ 169 h 208"/>
              <a:gd name="T56" fmla="*/ 0 w 249"/>
              <a:gd name="T57" fmla="*/ 162 h 208"/>
              <a:gd name="T58" fmla="*/ 25 w 249"/>
              <a:gd name="T59" fmla="*/ 149 h 208"/>
              <a:gd name="T60" fmla="*/ 25 w 249"/>
              <a:gd name="T61" fmla="*/ 28 h 208"/>
              <a:gd name="T62" fmla="*/ 26 w 249"/>
              <a:gd name="T63" fmla="*/ 27 h 208"/>
              <a:gd name="T64" fmla="*/ 28 w 249"/>
              <a:gd name="T65" fmla="*/ 25 h 208"/>
              <a:gd name="T66" fmla="*/ 32 w 249"/>
              <a:gd name="T67" fmla="*/ 24 h 208"/>
              <a:gd name="T68" fmla="*/ 37 w 249"/>
              <a:gd name="T69" fmla="*/ 22 h 208"/>
              <a:gd name="T70" fmla="*/ 42 w 249"/>
              <a:gd name="T71" fmla="*/ 22 h 208"/>
              <a:gd name="T72" fmla="*/ 49 w 249"/>
              <a:gd name="T73" fmla="*/ 22 h 208"/>
              <a:gd name="T74" fmla="*/ 58 w 249"/>
              <a:gd name="T75" fmla="*/ 23 h 208"/>
              <a:gd name="T76" fmla="*/ 68 w 249"/>
              <a:gd name="T77" fmla="*/ 2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8">
                <a:moveTo>
                  <a:pt x="68" y="27"/>
                </a:moveTo>
                <a:lnTo>
                  <a:pt x="70" y="14"/>
                </a:lnTo>
                <a:lnTo>
                  <a:pt x="70" y="14"/>
                </a:lnTo>
                <a:lnTo>
                  <a:pt x="70" y="14"/>
                </a:lnTo>
                <a:lnTo>
                  <a:pt x="72" y="14"/>
                </a:lnTo>
                <a:lnTo>
                  <a:pt x="73" y="14"/>
                </a:lnTo>
                <a:lnTo>
                  <a:pt x="74" y="12"/>
                </a:lnTo>
                <a:lnTo>
                  <a:pt x="75" y="12"/>
                </a:lnTo>
                <a:lnTo>
                  <a:pt x="76" y="12"/>
                </a:lnTo>
                <a:lnTo>
                  <a:pt x="79" y="11"/>
                </a:lnTo>
                <a:lnTo>
                  <a:pt x="81" y="11"/>
                </a:lnTo>
                <a:lnTo>
                  <a:pt x="83" y="10"/>
                </a:lnTo>
                <a:lnTo>
                  <a:pt x="86" y="9"/>
                </a:lnTo>
                <a:lnTo>
                  <a:pt x="88" y="9"/>
                </a:lnTo>
                <a:lnTo>
                  <a:pt x="91" y="8"/>
                </a:lnTo>
                <a:lnTo>
                  <a:pt x="95" y="8"/>
                </a:lnTo>
                <a:lnTo>
                  <a:pt x="98" y="7"/>
                </a:lnTo>
                <a:lnTo>
                  <a:pt x="103" y="5"/>
                </a:lnTo>
                <a:lnTo>
                  <a:pt x="107" y="5"/>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8"/>
                </a:lnTo>
                <a:lnTo>
                  <a:pt x="210" y="29"/>
                </a:lnTo>
                <a:lnTo>
                  <a:pt x="213" y="31"/>
                </a:lnTo>
                <a:lnTo>
                  <a:pt x="216" y="32"/>
                </a:lnTo>
                <a:lnTo>
                  <a:pt x="220" y="36"/>
                </a:lnTo>
                <a:lnTo>
                  <a:pt x="222" y="39"/>
                </a:lnTo>
                <a:lnTo>
                  <a:pt x="224" y="44"/>
                </a:lnTo>
                <a:lnTo>
                  <a:pt x="226" y="50"/>
                </a:lnTo>
                <a:lnTo>
                  <a:pt x="245" y="67"/>
                </a:lnTo>
                <a:lnTo>
                  <a:pt x="240" y="115"/>
                </a:lnTo>
                <a:lnTo>
                  <a:pt x="208" y="132"/>
                </a:lnTo>
                <a:lnTo>
                  <a:pt x="247" y="143"/>
                </a:lnTo>
                <a:lnTo>
                  <a:pt x="247" y="143"/>
                </a:lnTo>
                <a:lnTo>
                  <a:pt x="247" y="146"/>
                </a:lnTo>
                <a:lnTo>
                  <a:pt x="248" y="148"/>
                </a:lnTo>
                <a:lnTo>
                  <a:pt x="248" y="150"/>
                </a:lnTo>
                <a:lnTo>
                  <a:pt x="249" y="154"/>
                </a:lnTo>
                <a:lnTo>
                  <a:pt x="248" y="159"/>
                </a:lnTo>
                <a:lnTo>
                  <a:pt x="247" y="163"/>
                </a:lnTo>
                <a:lnTo>
                  <a:pt x="244" y="169"/>
                </a:lnTo>
                <a:lnTo>
                  <a:pt x="144" y="208"/>
                </a:lnTo>
                <a:lnTo>
                  <a:pt x="0" y="162"/>
                </a:lnTo>
                <a:lnTo>
                  <a:pt x="3" y="157"/>
                </a:lnTo>
                <a:lnTo>
                  <a:pt x="25" y="149"/>
                </a:lnTo>
                <a:lnTo>
                  <a:pt x="25" y="28"/>
                </a:lnTo>
                <a:lnTo>
                  <a:pt x="25" y="28"/>
                </a:lnTo>
                <a:lnTo>
                  <a:pt x="25" y="28"/>
                </a:lnTo>
                <a:lnTo>
                  <a:pt x="26" y="27"/>
                </a:lnTo>
                <a:lnTo>
                  <a:pt x="27" y="27"/>
                </a:lnTo>
                <a:lnTo>
                  <a:pt x="28" y="25"/>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86" name="Freeform 82"/>
          <p:cNvSpPr>
            <a:spLocks/>
          </p:cNvSpPr>
          <p:nvPr>
            <p:custDataLst>
              <p:tags r:id="rId81"/>
            </p:custDataLst>
          </p:nvPr>
        </p:nvSpPr>
        <p:spPr bwMode="auto">
          <a:xfrm>
            <a:off x="1460500" y="3625850"/>
            <a:ext cx="125413" cy="144463"/>
          </a:xfrm>
          <a:custGeom>
            <a:avLst/>
            <a:gdLst>
              <a:gd name="T0" fmla="*/ 78 w 79"/>
              <a:gd name="T1" fmla="*/ 3 h 91"/>
              <a:gd name="T2" fmla="*/ 78 w 79"/>
              <a:gd name="T3" fmla="*/ 3 h 91"/>
              <a:gd name="T4" fmla="*/ 77 w 79"/>
              <a:gd name="T5" fmla="*/ 3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0 h 91"/>
              <a:gd name="T22" fmla="*/ 38 w 79"/>
              <a:gd name="T23" fmla="*/ 1 h 91"/>
              <a:gd name="T24" fmla="*/ 31 w 79"/>
              <a:gd name="T25" fmla="*/ 2 h 91"/>
              <a:gd name="T26" fmla="*/ 25 w 79"/>
              <a:gd name="T27" fmla="*/ 3 h 91"/>
              <a:gd name="T28" fmla="*/ 18 w 79"/>
              <a:gd name="T29" fmla="*/ 6 h 91"/>
              <a:gd name="T30" fmla="*/ 11 w 79"/>
              <a:gd name="T31" fmla="*/ 8 h 91"/>
              <a:gd name="T32" fmla="*/ 4 w 79"/>
              <a:gd name="T33" fmla="*/ 10 h 91"/>
              <a:gd name="T34" fmla="*/ 4 w 79"/>
              <a:gd name="T35" fmla="*/ 13 h 91"/>
              <a:gd name="T36" fmla="*/ 3 w 79"/>
              <a:gd name="T37" fmla="*/ 17 h 91"/>
              <a:gd name="T38" fmla="*/ 1 w 79"/>
              <a:gd name="T39" fmla="*/ 26 h 91"/>
              <a:gd name="T40" fmla="*/ 0 w 79"/>
              <a:gd name="T41" fmla="*/ 35 h 91"/>
              <a:gd name="T42" fmla="*/ 0 w 79"/>
              <a:gd name="T43" fmla="*/ 47 h 91"/>
              <a:gd name="T44" fmla="*/ 0 w 79"/>
              <a:gd name="T45" fmla="*/ 59 h 91"/>
              <a:gd name="T46" fmla="*/ 2 w 79"/>
              <a:gd name="T47" fmla="*/ 73 h 91"/>
              <a:gd name="T48" fmla="*/ 6 w 79"/>
              <a:gd name="T49" fmla="*/ 89 h 91"/>
              <a:gd name="T50" fmla="*/ 7 w 79"/>
              <a:gd name="T51" fmla="*/ 89 h 91"/>
              <a:gd name="T52" fmla="*/ 8 w 79"/>
              <a:gd name="T53" fmla="*/ 89 h 91"/>
              <a:gd name="T54" fmla="*/ 9 w 79"/>
              <a:gd name="T55" fmla="*/ 87 h 91"/>
              <a:gd name="T56" fmla="*/ 11 w 79"/>
              <a:gd name="T57" fmla="*/ 87 h 91"/>
              <a:gd name="T58" fmla="*/ 15 w 79"/>
              <a:gd name="T59" fmla="*/ 87 h 91"/>
              <a:gd name="T60" fmla="*/ 18 w 79"/>
              <a:gd name="T61" fmla="*/ 87 h 91"/>
              <a:gd name="T62" fmla="*/ 22 w 79"/>
              <a:gd name="T63" fmla="*/ 87 h 91"/>
              <a:gd name="T64" fmla="*/ 27 w 79"/>
              <a:gd name="T65" fmla="*/ 87 h 91"/>
              <a:gd name="T66" fmla="*/ 32 w 79"/>
              <a:gd name="T67" fmla="*/ 86 h 91"/>
              <a:gd name="T68" fmla="*/ 38 w 79"/>
              <a:gd name="T69" fmla="*/ 87 h 91"/>
              <a:gd name="T70" fmla="*/ 44 w 79"/>
              <a:gd name="T71" fmla="*/ 87 h 91"/>
              <a:gd name="T72" fmla="*/ 50 w 79"/>
              <a:gd name="T73" fmla="*/ 87 h 91"/>
              <a:gd name="T74" fmla="*/ 57 w 79"/>
              <a:gd name="T75" fmla="*/ 87 h 91"/>
              <a:gd name="T76" fmla="*/ 64 w 79"/>
              <a:gd name="T77" fmla="*/ 89 h 91"/>
              <a:gd name="T78" fmla="*/ 71 w 79"/>
              <a:gd name="T79" fmla="*/ 90 h 91"/>
              <a:gd name="T80" fmla="*/ 79 w 79"/>
              <a:gd name="T81" fmla="*/ 91 h 91"/>
              <a:gd name="T82" fmla="*/ 79 w 79"/>
              <a:gd name="T83" fmla="*/ 87 h 91"/>
              <a:gd name="T84" fmla="*/ 78 w 79"/>
              <a:gd name="T85" fmla="*/ 80 h 91"/>
              <a:gd name="T86" fmla="*/ 77 w 79"/>
              <a:gd name="T87" fmla="*/ 70 h 91"/>
              <a:gd name="T88" fmla="*/ 76 w 79"/>
              <a:gd name="T89" fmla="*/ 57 h 91"/>
              <a:gd name="T90" fmla="*/ 76 w 79"/>
              <a:gd name="T91" fmla="*/ 43 h 91"/>
              <a:gd name="T92" fmla="*/ 76 w 79"/>
              <a:gd name="T93" fmla="*/ 28 h 91"/>
              <a:gd name="T94" fmla="*/ 77 w 79"/>
              <a:gd name="T95" fmla="*/ 15 h 91"/>
              <a:gd name="T96" fmla="*/ 78 w 79"/>
              <a:gd name="T97" fmla="*/ 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3"/>
                </a:moveTo>
                <a:lnTo>
                  <a:pt x="78" y="3"/>
                </a:lnTo>
                <a:lnTo>
                  <a:pt x="77" y="3"/>
                </a:lnTo>
                <a:lnTo>
                  <a:pt x="74" y="2"/>
                </a:lnTo>
                <a:lnTo>
                  <a:pt x="72" y="2"/>
                </a:lnTo>
                <a:lnTo>
                  <a:pt x="69" y="1"/>
                </a:lnTo>
                <a:lnTo>
                  <a:pt x="65" y="1"/>
                </a:lnTo>
                <a:lnTo>
                  <a:pt x="60" y="1"/>
                </a:lnTo>
                <a:lnTo>
                  <a:pt x="56" y="0"/>
                </a:lnTo>
                <a:lnTo>
                  <a:pt x="50" y="0"/>
                </a:lnTo>
                <a:lnTo>
                  <a:pt x="44" y="0"/>
                </a:lnTo>
                <a:lnTo>
                  <a:pt x="38" y="1"/>
                </a:lnTo>
                <a:lnTo>
                  <a:pt x="31" y="2"/>
                </a:lnTo>
                <a:lnTo>
                  <a:pt x="25" y="3"/>
                </a:lnTo>
                <a:lnTo>
                  <a:pt x="18" y="6"/>
                </a:lnTo>
                <a:lnTo>
                  <a:pt x="11" y="8"/>
                </a:lnTo>
                <a:lnTo>
                  <a:pt x="4" y="10"/>
                </a:lnTo>
                <a:lnTo>
                  <a:pt x="4" y="13"/>
                </a:lnTo>
                <a:lnTo>
                  <a:pt x="3" y="17"/>
                </a:lnTo>
                <a:lnTo>
                  <a:pt x="1" y="26"/>
                </a:lnTo>
                <a:lnTo>
                  <a:pt x="0" y="35"/>
                </a:lnTo>
                <a:lnTo>
                  <a:pt x="0" y="47"/>
                </a:lnTo>
                <a:lnTo>
                  <a:pt x="0" y="59"/>
                </a:lnTo>
                <a:lnTo>
                  <a:pt x="2" y="73"/>
                </a:lnTo>
                <a:lnTo>
                  <a:pt x="6" y="89"/>
                </a:lnTo>
                <a:lnTo>
                  <a:pt x="7" y="89"/>
                </a:lnTo>
                <a:lnTo>
                  <a:pt x="8" y="89"/>
                </a:lnTo>
                <a:lnTo>
                  <a:pt x="9" y="87"/>
                </a:lnTo>
                <a:lnTo>
                  <a:pt x="11" y="87"/>
                </a:lnTo>
                <a:lnTo>
                  <a:pt x="15" y="87"/>
                </a:lnTo>
                <a:lnTo>
                  <a:pt x="18" y="87"/>
                </a:lnTo>
                <a:lnTo>
                  <a:pt x="22" y="87"/>
                </a:lnTo>
                <a:lnTo>
                  <a:pt x="27" y="87"/>
                </a:lnTo>
                <a:lnTo>
                  <a:pt x="32" y="86"/>
                </a:lnTo>
                <a:lnTo>
                  <a:pt x="38" y="87"/>
                </a:lnTo>
                <a:lnTo>
                  <a:pt x="44" y="87"/>
                </a:lnTo>
                <a:lnTo>
                  <a:pt x="50" y="87"/>
                </a:lnTo>
                <a:lnTo>
                  <a:pt x="57" y="87"/>
                </a:lnTo>
                <a:lnTo>
                  <a:pt x="64" y="89"/>
                </a:lnTo>
                <a:lnTo>
                  <a:pt x="71" y="90"/>
                </a:lnTo>
                <a:lnTo>
                  <a:pt x="79" y="91"/>
                </a:lnTo>
                <a:lnTo>
                  <a:pt x="79" y="87"/>
                </a:lnTo>
                <a:lnTo>
                  <a:pt x="78" y="80"/>
                </a:lnTo>
                <a:lnTo>
                  <a:pt x="77" y="70"/>
                </a:lnTo>
                <a:lnTo>
                  <a:pt x="76" y="57"/>
                </a:lnTo>
                <a:lnTo>
                  <a:pt x="76" y="43"/>
                </a:lnTo>
                <a:lnTo>
                  <a:pt x="76" y="28"/>
                </a:lnTo>
                <a:lnTo>
                  <a:pt x="77" y="15"/>
                </a:lnTo>
                <a:lnTo>
                  <a:pt x="78" y="3"/>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87" name="Freeform 83"/>
          <p:cNvSpPr>
            <a:spLocks/>
          </p:cNvSpPr>
          <p:nvPr>
            <p:custDataLst>
              <p:tags r:id="rId82"/>
            </p:custDataLst>
          </p:nvPr>
        </p:nvSpPr>
        <p:spPr bwMode="auto">
          <a:xfrm>
            <a:off x="1473200" y="3663950"/>
            <a:ext cx="209550" cy="142875"/>
          </a:xfrm>
          <a:custGeom>
            <a:avLst/>
            <a:gdLst>
              <a:gd name="T0" fmla="*/ 1 w 132"/>
              <a:gd name="T1" fmla="*/ 68 h 90"/>
              <a:gd name="T2" fmla="*/ 0 w 132"/>
              <a:gd name="T3" fmla="*/ 80 h 90"/>
              <a:gd name="T4" fmla="*/ 86 w 132"/>
              <a:gd name="T5" fmla="*/ 90 h 90"/>
              <a:gd name="T6" fmla="*/ 86 w 132"/>
              <a:gd name="T7" fmla="*/ 90 h 90"/>
              <a:gd name="T8" fmla="*/ 89 w 132"/>
              <a:gd name="T9" fmla="*/ 89 h 90"/>
              <a:gd name="T10" fmla="*/ 91 w 132"/>
              <a:gd name="T11" fmla="*/ 88 h 90"/>
              <a:gd name="T12" fmla="*/ 94 w 132"/>
              <a:gd name="T13" fmla="*/ 86 h 90"/>
              <a:gd name="T14" fmla="*/ 98 w 132"/>
              <a:gd name="T15" fmla="*/ 83 h 90"/>
              <a:gd name="T16" fmla="*/ 103 w 132"/>
              <a:gd name="T17" fmla="*/ 80 h 90"/>
              <a:gd name="T18" fmla="*/ 107 w 132"/>
              <a:gd name="T19" fmla="*/ 76 h 90"/>
              <a:gd name="T20" fmla="*/ 112 w 132"/>
              <a:gd name="T21" fmla="*/ 72 h 90"/>
              <a:gd name="T22" fmla="*/ 117 w 132"/>
              <a:gd name="T23" fmla="*/ 67 h 90"/>
              <a:gd name="T24" fmla="*/ 121 w 132"/>
              <a:gd name="T25" fmla="*/ 61 h 90"/>
              <a:gd name="T26" fmla="*/ 125 w 132"/>
              <a:gd name="T27" fmla="*/ 55 h 90"/>
              <a:gd name="T28" fmla="*/ 128 w 132"/>
              <a:gd name="T29" fmla="*/ 48 h 90"/>
              <a:gd name="T30" fmla="*/ 131 w 132"/>
              <a:gd name="T31" fmla="*/ 40 h 90"/>
              <a:gd name="T32" fmla="*/ 132 w 132"/>
              <a:gd name="T33" fmla="*/ 32 h 90"/>
              <a:gd name="T34" fmla="*/ 132 w 132"/>
              <a:gd name="T35" fmla="*/ 24 h 90"/>
              <a:gd name="T36" fmla="*/ 129 w 132"/>
              <a:gd name="T37" fmla="*/ 14 h 90"/>
              <a:gd name="T38" fmla="*/ 129 w 132"/>
              <a:gd name="T39" fmla="*/ 13 h 90"/>
              <a:gd name="T40" fmla="*/ 128 w 132"/>
              <a:gd name="T41" fmla="*/ 12 h 90"/>
              <a:gd name="T42" fmla="*/ 127 w 132"/>
              <a:gd name="T43" fmla="*/ 10 h 90"/>
              <a:gd name="T44" fmla="*/ 126 w 132"/>
              <a:gd name="T45" fmla="*/ 7 h 90"/>
              <a:gd name="T46" fmla="*/ 124 w 132"/>
              <a:gd name="T47" fmla="*/ 5 h 90"/>
              <a:gd name="T48" fmla="*/ 120 w 132"/>
              <a:gd name="T49" fmla="*/ 3 h 90"/>
              <a:gd name="T50" fmla="*/ 117 w 132"/>
              <a:gd name="T51" fmla="*/ 2 h 90"/>
              <a:gd name="T52" fmla="*/ 113 w 132"/>
              <a:gd name="T53" fmla="*/ 0 h 90"/>
              <a:gd name="T54" fmla="*/ 113 w 132"/>
              <a:gd name="T55" fmla="*/ 3 h 90"/>
              <a:gd name="T56" fmla="*/ 114 w 132"/>
              <a:gd name="T57" fmla="*/ 6 h 90"/>
              <a:gd name="T58" fmla="*/ 117 w 132"/>
              <a:gd name="T59" fmla="*/ 12 h 90"/>
              <a:gd name="T60" fmla="*/ 118 w 132"/>
              <a:gd name="T61" fmla="*/ 20 h 90"/>
              <a:gd name="T62" fmla="*/ 118 w 132"/>
              <a:gd name="T63" fmla="*/ 30 h 90"/>
              <a:gd name="T64" fmla="*/ 117 w 132"/>
              <a:gd name="T65" fmla="*/ 40 h 90"/>
              <a:gd name="T66" fmla="*/ 114 w 132"/>
              <a:gd name="T67" fmla="*/ 52 h 90"/>
              <a:gd name="T68" fmla="*/ 108 w 132"/>
              <a:gd name="T69" fmla="*/ 65 h 90"/>
              <a:gd name="T70" fmla="*/ 108 w 132"/>
              <a:gd name="T71" fmla="*/ 65 h 90"/>
              <a:gd name="T72" fmla="*/ 108 w 132"/>
              <a:gd name="T73" fmla="*/ 65 h 90"/>
              <a:gd name="T74" fmla="*/ 107 w 132"/>
              <a:gd name="T75" fmla="*/ 66 h 90"/>
              <a:gd name="T76" fmla="*/ 106 w 132"/>
              <a:gd name="T77" fmla="*/ 67 h 90"/>
              <a:gd name="T78" fmla="*/ 105 w 132"/>
              <a:gd name="T79" fmla="*/ 67 h 90"/>
              <a:gd name="T80" fmla="*/ 103 w 132"/>
              <a:gd name="T81" fmla="*/ 68 h 90"/>
              <a:gd name="T82" fmla="*/ 100 w 132"/>
              <a:gd name="T83" fmla="*/ 69 h 90"/>
              <a:gd name="T84" fmla="*/ 98 w 132"/>
              <a:gd name="T85" fmla="*/ 70 h 90"/>
              <a:gd name="T86" fmla="*/ 96 w 132"/>
              <a:gd name="T87" fmla="*/ 72 h 90"/>
              <a:gd name="T88" fmla="*/ 92 w 132"/>
              <a:gd name="T89" fmla="*/ 73 h 90"/>
              <a:gd name="T90" fmla="*/ 90 w 132"/>
              <a:gd name="T91" fmla="*/ 73 h 90"/>
              <a:gd name="T92" fmla="*/ 85 w 132"/>
              <a:gd name="T93" fmla="*/ 74 h 90"/>
              <a:gd name="T94" fmla="*/ 82 w 132"/>
              <a:gd name="T95" fmla="*/ 74 h 90"/>
              <a:gd name="T96" fmla="*/ 78 w 132"/>
              <a:gd name="T97" fmla="*/ 74 h 90"/>
              <a:gd name="T98" fmla="*/ 73 w 132"/>
              <a:gd name="T99" fmla="*/ 73 h 90"/>
              <a:gd name="T100" fmla="*/ 69 w 132"/>
              <a:gd name="T101" fmla="*/ 73 h 90"/>
              <a:gd name="T102" fmla="*/ 69 w 132"/>
              <a:gd name="T103" fmla="*/ 84 h 90"/>
              <a:gd name="T104" fmla="*/ 3 w 132"/>
              <a:gd name="T105" fmla="*/ 77 h 90"/>
              <a:gd name="T106" fmla="*/ 1 w 132"/>
              <a:gd name="T10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8"/>
                </a:moveTo>
                <a:lnTo>
                  <a:pt x="0" y="80"/>
                </a:lnTo>
                <a:lnTo>
                  <a:pt x="86" y="90"/>
                </a:lnTo>
                <a:lnTo>
                  <a:pt x="86" y="90"/>
                </a:lnTo>
                <a:lnTo>
                  <a:pt x="89" y="89"/>
                </a:lnTo>
                <a:lnTo>
                  <a:pt x="91" y="88"/>
                </a:lnTo>
                <a:lnTo>
                  <a:pt x="94" y="86"/>
                </a:lnTo>
                <a:lnTo>
                  <a:pt x="98" y="83"/>
                </a:lnTo>
                <a:lnTo>
                  <a:pt x="103" y="80"/>
                </a:lnTo>
                <a:lnTo>
                  <a:pt x="107" y="76"/>
                </a:lnTo>
                <a:lnTo>
                  <a:pt x="112" y="72"/>
                </a:lnTo>
                <a:lnTo>
                  <a:pt x="117" y="67"/>
                </a:lnTo>
                <a:lnTo>
                  <a:pt x="121" y="61"/>
                </a:lnTo>
                <a:lnTo>
                  <a:pt x="125" y="55"/>
                </a:lnTo>
                <a:lnTo>
                  <a:pt x="128" y="48"/>
                </a:lnTo>
                <a:lnTo>
                  <a:pt x="131" y="40"/>
                </a:lnTo>
                <a:lnTo>
                  <a:pt x="132" y="32"/>
                </a:lnTo>
                <a:lnTo>
                  <a:pt x="132" y="24"/>
                </a:lnTo>
                <a:lnTo>
                  <a:pt x="129" y="14"/>
                </a:lnTo>
                <a:lnTo>
                  <a:pt x="129" y="13"/>
                </a:lnTo>
                <a:lnTo>
                  <a:pt x="128" y="12"/>
                </a:lnTo>
                <a:lnTo>
                  <a:pt x="127" y="10"/>
                </a:lnTo>
                <a:lnTo>
                  <a:pt x="126" y="7"/>
                </a:lnTo>
                <a:lnTo>
                  <a:pt x="124" y="5"/>
                </a:lnTo>
                <a:lnTo>
                  <a:pt x="120" y="3"/>
                </a:lnTo>
                <a:lnTo>
                  <a:pt x="117" y="2"/>
                </a:lnTo>
                <a:lnTo>
                  <a:pt x="113" y="0"/>
                </a:lnTo>
                <a:lnTo>
                  <a:pt x="113" y="3"/>
                </a:lnTo>
                <a:lnTo>
                  <a:pt x="114" y="6"/>
                </a:lnTo>
                <a:lnTo>
                  <a:pt x="117" y="12"/>
                </a:lnTo>
                <a:lnTo>
                  <a:pt x="118" y="20"/>
                </a:lnTo>
                <a:lnTo>
                  <a:pt x="118" y="30"/>
                </a:lnTo>
                <a:lnTo>
                  <a:pt x="117" y="40"/>
                </a:lnTo>
                <a:lnTo>
                  <a:pt x="114" y="52"/>
                </a:lnTo>
                <a:lnTo>
                  <a:pt x="108" y="65"/>
                </a:lnTo>
                <a:lnTo>
                  <a:pt x="108" y="65"/>
                </a:lnTo>
                <a:lnTo>
                  <a:pt x="108" y="65"/>
                </a:lnTo>
                <a:lnTo>
                  <a:pt x="107" y="66"/>
                </a:lnTo>
                <a:lnTo>
                  <a:pt x="106" y="67"/>
                </a:lnTo>
                <a:lnTo>
                  <a:pt x="105" y="67"/>
                </a:lnTo>
                <a:lnTo>
                  <a:pt x="103" y="68"/>
                </a:lnTo>
                <a:lnTo>
                  <a:pt x="100" y="69"/>
                </a:lnTo>
                <a:lnTo>
                  <a:pt x="98" y="70"/>
                </a:lnTo>
                <a:lnTo>
                  <a:pt x="96" y="72"/>
                </a:lnTo>
                <a:lnTo>
                  <a:pt x="92" y="73"/>
                </a:lnTo>
                <a:lnTo>
                  <a:pt x="90" y="73"/>
                </a:lnTo>
                <a:lnTo>
                  <a:pt x="85" y="74"/>
                </a:lnTo>
                <a:lnTo>
                  <a:pt x="82" y="74"/>
                </a:lnTo>
                <a:lnTo>
                  <a:pt x="78" y="74"/>
                </a:lnTo>
                <a:lnTo>
                  <a:pt x="73" y="73"/>
                </a:lnTo>
                <a:lnTo>
                  <a:pt x="69" y="73"/>
                </a:lnTo>
                <a:lnTo>
                  <a:pt x="69" y="84"/>
                </a:lnTo>
                <a:lnTo>
                  <a:pt x="3" y="77"/>
                </a:lnTo>
                <a:lnTo>
                  <a:pt x="1" y="68"/>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88" name="Freeform 84"/>
          <p:cNvSpPr>
            <a:spLocks/>
          </p:cNvSpPr>
          <p:nvPr>
            <p:custDataLst>
              <p:tags r:id="rId83"/>
            </p:custDataLst>
          </p:nvPr>
        </p:nvSpPr>
        <p:spPr bwMode="auto">
          <a:xfrm>
            <a:off x="1447800" y="3805238"/>
            <a:ext cx="152400" cy="50800"/>
          </a:xfrm>
          <a:custGeom>
            <a:avLst/>
            <a:gdLst>
              <a:gd name="T0" fmla="*/ 96 w 96"/>
              <a:gd name="T1" fmla="*/ 12 h 32"/>
              <a:gd name="T2" fmla="*/ 1 w 96"/>
              <a:gd name="T3" fmla="*/ 0 h 32"/>
              <a:gd name="T4" fmla="*/ 0 w 96"/>
              <a:gd name="T5" fmla="*/ 12 h 32"/>
              <a:gd name="T6" fmla="*/ 93 w 96"/>
              <a:gd name="T7" fmla="*/ 32 h 32"/>
              <a:gd name="T8" fmla="*/ 96 w 96"/>
              <a:gd name="T9" fmla="*/ 12 h 32"/>
            </a:gdLst>
            <a:ahLst/>
            <a:cxnLst>
              <a:cxn ang="0">
                <a:pos x="T0" y="T1"/>
              </a:cxn>
              <a:cxn ang="0">
                <a:pos x="T2" y="T3"/>
              </a:cxn>
              <a:cxn ang="0">
                <a:pos x="T4" y="T5"/>
              </a:cxn>
              <a:cxn ang="0">
                <a:pos x="T6" y="T7"/>
              </a:cxn>
              <a:cxn ang="0">
                <a:pos x="T8" y="T9"/>
              </a:cxn>
            </a:cxnLst>
            <a:rect l="0" t="0" r="r" b="b"/>
            <a:pathLst>
              <a:path w="96" h="32">
                <a:moveTo>
                  <a:pt x="96" y="12"/>
                </a:moveTo>
                <a:lnTo>
                  <a:pt x="1" y="0"/>
                </a:lnTo>
                <a:lnTo>
                  <a:pt x="0" y="12"/>
                </a:lnTo>
                <a:lnTo>
                  <a:pt x="93" y="32"/>
                </a:lnTo>
                <a:lnTo>
                  <a:pt x="96"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89" name="Freeform 85"/>
          <p:cNvSpPr>
            <a:spLocks/>
          </p:cNvSpPr>
          <p:nvPr>
            <p:custDataLst>
              <p:tags r:id="rId84"/>
            </p:custDataLst>
          </p:nvPr>
        </p:nvSpPr>
        <p:spPr bwMode="auto">
          <a:xfrm>
            <a:off x="1522413" y="3822700"/>
            <a:ext cx="66675" cy="22225"/>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0" name="Freeform 86"/>
          <p:cNvSpPr>
            <a:spLocks/>
          </p:cNvSpPr>
          <p:nvPr>
            <p:custDataLst>
              <p:tags r:id="rId85"/>
            </p:custDataLst>
          </p:nvPr>
        </p:nvSpPr>
        <p:spPr bwMode="auto">
          <a:xfrm>
            <a:off x="1455738" y="3811588"/>
            <a:ext cx="44450" cy="15875"/>
          </a:xfrm>
          <a:custGeom>
            <a:avLst/>
            <a:gdLst>
              <a:gd name="T0" fmla="*/ 28 w 28"/>
              <a:gd name="T1" fmla="*/ 4 h 10"/>
              <a:gd name="T2" fmla="*/ 0 w 28"/>
              <a:gd name="T3" fmla="*/ 0 h 10"/>
              <a:gd name="T4" fmla="*/ 0 w 28"/>
              <a:gd name="T5" fmla="*/ 4 h 10"/>
              <a:gd name="T6" fmla="*/ 27 w 28"/>
              <a:gd name="T7" fmla="*/ 10 h 10"/>
              <a:gd name="T8" fmla="*/ 28 w 28"/>
              <a:gd name="T9" fmla="*/ 4 h 10"/>
            </a:gdLst>
            <a:ahLst/>
            <a:cxnLst>
              <a:cxn ang="0">
                <a:pos x="T0" y="T1"/>
              </a:cxn>
              <a:cxn ang="0">
                <a:pos x="T2" y="T3"/>
              </a:cxn>
              <a:cxn ang="0">
                <a:pos x="T4" y="T5"/>
              </a:cxn>
              <a:cxn ang="0">
                <a:pos x="T6" y="T7"/>
              </a:cxn>
              <a:cxn ang="0">
                <a:pos x="T8" y="T9"/>
              </a:cxn>
            </a:cxnLst>
            <a:rect l="0" t="0" r="r" b="b"/>
            <a:pathLst>
              <a:path w="28" h="10">
                <a:moveTo>
                  <a:pt x="28" y="4"/>
                </a:moveTo>
                <a:lnTo>
                  <a:pt x="0" y="0"/>
                </a:lnTo>
                <a:lnTo>
                  <a:pt x="0" y="4"/>
                </a:lnTo>
                <a:lnTo>
                  <a:pt x="27" y="10"/>
                </a:lnTo>
                <a:lnTo>
                  <a:pt x="28" y="4"/>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1" name="Freeform 87"/>
          <p:cNvSpPr>
            <a:spLocks/>
          </p:cNvSpPr>
          <p:nvPr>
            <p:custDataLst>
              <p:tags r:id="rId86"/>
            </p:custDataLst>
          </p:nvPr>
        </p:nvSpPr>
        <p:spPr bwMode="auto">
          <a:xfrm>
            <a:off x="1347788" y="3825875"/>
            <a:ext cx="257175" cy="87313"/>
          </a:xfrm>
          <a:custGeom>
            <a:avLst/>
            <a:gdLst>
              <a:gd name="T0" fmla="*/ 0 w 162"/>
              <a:gd name="T1" fmla="*/ 16 h 55"/>
              <a:gd name="T2" fmla="*/ 0 w 162"/>
              <a:gd name="T3" fmla="*/ 16 h 55"/>
              <a:gd name="T4" fmla="*/ 1 w 162"/>
              <a:gd name="T5" fmla="*/ 16 h 55"/>
              <a:gd name="T6" fmla="*/ 2 w 162"/>
              <a:gd name="T7" fmla="*/ 16 h 55"/>
              <a:gd name="T8" fmla="*/ 4 w 162"/>
              <a:gd name="T9" fmla="*/ 15 h 55"/>
              <a:gd name="T10" fmla="*/ 7 w 162"/>
              <a:gd name="T11" fmla="*/ 15 h 55"/>
              <a:gd name="T12" fmla="*/ 10 w 162"/>
              <a:gd name="T13" fmla="*/ 15 h 55"/>
              <a:gd name="T14" fmla="*/ 14 w 162"/>
              <a:gd name="T15" fmla="*/ 14 h 55"/>
              <a:gd name="T16" fmla="*/ 17 w 162"/>
              <a:gd name="T17" fmla="*/ 13 h 55"/>
              <a:gd name="T18" fmla="*/ 21 w 162"/>
              <a:gd name="T19" fmla="*/ 12 h 55"/>
              <a:gd name="T20" fmla="*/ 24 w 162"/>
              <a:gd name="T21" fmla="*/ 11 h 55"/>
              <a:gd name="T22" fmla="*/ 28 w 162"/>
              <a:gd name="T23" fmla="*/ 9 h 55"/>
              <a:gd name="T24" fmla="*/ 31 w 162"/>
              <a:gd name="T25" fmla="*/ 8 h 55"/>
              <a:gd name="T26" fmla="*/ 35 w 162"/>
              <a:gd name="T27" fmla="*/ 6 h 55"/>
              <a:gd name="T28" fmla="*/ 37 w 162"/>
              <a:gd name="T29" fmla="*/ 5 h 55"/>
              <a:gd name="T30" fmla="*/ 40 w 162"/>
              <a:gd name="T31" fmla="*/ 2 h 55"/>
              <a:gd name="T32" fmla="*/ 43 w 162"/>
              <a:gd name="T33" fmla="*/ 0 h 55"/>
              <a:gd name="T34" fmla="*/ 162 w 162"/>
              <a:gd name="T35" fmla="*/ 28 h 55"/>
              <a:gd name="T36" fmla="*/ 162 w 162"/>
              <a:gd name="T37" fmla="*/ 28 h 55"/>
              <a:gd name="T38" fmla="*/ 161 w 162"/>
              <a:gd name="T39" fmla="*/ 29 h 55"/>
              <a:gd name="T40" fmla="*/ 159 w 162"/>
              <a:gd name="T41" fmla="*/ 30 h 55"/>
              <a:gd name="T42" fmla="*/ 158 w 162"/>
              <a:gd name="T43" fmla="*/ 32 h 55"/>
              <a:gd name="T44" fmla="*/ 157 w 162"/>
              <a:gd name="T45" fmla="*/ 33 h 55"/>
              <a:gd name="T46" fmla="*/ 155 w 162"/>
              <a:gd name="T47" fmla="*/ 35 h 55"/>
              <a:gd name="T48" fmla="*/ 152 w 162"/>
              <a:gd name="T49" fmla="*/ 36 h 55"/>
              <a:gd name="T50" fmla="*/ 150 w 162"/>
              <a:gd name="T51" fmla="*/ 39 h 55"/>
              <a:gd name="T52" fmla="*/ 147 w 162"/>
              <a:gd name="T53" fmla="*/ 41 h 55"/>
              <a:gd name="T54" fmla="*/ 144 w 162"/>
              <a:gd name="T55" fmla="*/ 43 h 55"/>
              <a:gd name="T56" fmla="*/ 141 w 162"/>
              <a:gd name="T57" fmla="*/ 46 h 55"/>
              <a:gd name="T58" fmla="*/ 137 w 162"/>
              <a:gd name="T59" fmla="*/ 48 h 55"/>
              <a:gd name="T60" fmla="*/ 135 w 162"/>
              <a:gd name="T61" fmla="*/ 50 h 55"/>
              <a:gd name="T62" fmla="*/ 131 w 162"/>
              <a:gd name="T63" fmla="*/ 51 h 55"/>
              <a:gd name="T64" fmla="*/ 128 w 162"/>
              <a:gd name="T65" fmla="*/ 53 h 55"/>
              <a:gd name="T66" fmla="*/ 126 w 162"/>
              <a:gd name="T67" fmla="*/ 55 h 55"/>
              <a:gd name="T68" fmla="*/ 0 w 162"/>
              <a:gd name="T69" fmla="*/ 1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5">
                <a:moveTo>
                  <a:pt x="0" y="16"/>
                </a:moveTo>
                <a:lnTo>
                  <a:pt x="0" y="16"/>
                </a:lnTo>
                <a:lnTo>
                  <a:pt x="1" y="16"/>
                </a:lnTo>
                <a:lnTo>
                  <a:pt x="2" y="16"/>
                </a:lnTo>
                <a:lnTo>
                  <a:pt x="4" y="15"/>
                </a:lnTo>
                <a:lnTo>
                  <a:pt x="7" y="15"/>
                </a:lnTo>
                <a:lnTo>
                  <a:pt x="10" y="15"/>
                </a:lnTo>
                <a:lnTo>
                  <a:pt x="14" y="14"/>
                </a:lnTo>
                <a:lnTo>
                  <a:pt x="17" y="13"/>
                </a:lnTo>
                <a:lnTo>
                  <a:pt x="21" y="12"/>
                </a:lnTo>
                <a:lnTo>
                  <a:pt x="24" y="11"/>
                </a:lnTo>
                <a:lnTo>
                  <a:pt x="28" y="9"/>
                </a:lnTo>
                <a:lnTo>
                  <a:pt x="31" y="8"/>
                </a:lnTo>
                <a:lnTo>
                  <a:pt x="35" y="6"/>
                </a:lnTo>
                <a:lnTo>
                  <a:pt x="37" y="5"/>
                </a:lnTo>
                <a:lnTo>
                  <a:pt x="40" y="2"/>
                </a:lnTo>
                <a:lnTo>
                  <a:pt x="43" y="0"/>
                </a:lnTo>
                <a:lnTo>
                  <a:pt x="162" y="28"/>
                </a:lnTo>
                <a:lnTo>
                  <a:pt x="162" y="28"/>
                </a:lnTo>
                <a:lnTo>
                  <a:pt x="161" y="29"/>
                </a:lnTo>
                <a:lnTo>
                  <a:pt x="159" y="30"/>
                </a:lnTo>
                <a:lnTo>
                  <a:pt x="158" y="32"/>
                </a:lnTo>
                <a:lnTo>
                  <a:pt x="157" y="33"/>
                </a:lnTo>
                <a:lnTo>
                  <a:pt x="155" y="35"/>
                </a:lnTo>
                <a:lnTo>
                  <a:pt x="152" y="36"/>
                </a:lnTo>
                <a:lnTo>
                  <a:pt x="150" y="39"/>
                </a:lnTo>
                <a:lnTo>
                  <a:pt x="147" y="41"/>
                </a:lnTo>
                <a:lnTo>
                  <a:pt x="144" y="43"/>
                </a:lnTo>
                <a:lnTo>
                  <a:pt x="141" y="46"/>
                </a:lnTo>
                <a:lnTo>
                  <a:pt x="137" y="48"/>
                </a:lnTo>
                <a:lnTo>
                  <a:pt x="135" y="50"/>
                </a:lnTo>
                <a:lnTo>
                  <a:pt x="131" y="51"/>
                </a:lnTo>
                <a:lnTo>
                  <a:pt x="128" y="53"/>
                </a:lnTo>
                <a:lnTo>
                  <a:pt x="126" y="55"/>
                </a:lnTo>
                <a:lnTo>
                  <a:pt x="0" y="1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2" name="Freeform 88"/>
          <p:cNvSpPr>
            <a:spLocks/>
          </p:cNvSpPr>
          <p:nvPr>
            <p:custDataLst>
              <p:tags r:id="rId87"/>
            </p:custDataLst>
          </p:nvPr>
        </p:nvSpPr>
        <p:spPr bwMode="auto">
          <a:xfrm>
            <a:off x="1604963" y="3816350"/>
            <a:ext cx="90487" cy="41275"/>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3" name="Freeform 89"/>
          <p:cNvSpPr>
            <a:spLocks/>
          </p:cNvSpPr>
          <p:nvPr>
            <p:custDataLst>
              <p:tags r:id="rId88"/>
            </p:custDataLst>
          </p:nvPr>
        </p:nvSpPr>
        <p:spPr bwMode="auto">
          <a:xfrm>
            <a:off x="1365250" y="3641725"/>
            <a:ext cx="50800" cy="195263"/>
          </a:xfrm>
          <a:custGeom>
            <a:avLst/>
            <a:gdLst>
              <a:gd name="T0" fmla="*/ 32 w 32"/>
              <a:gd name="T1" fmla="*/ 3 h 123"/>
              <a:gd name="T2" fmla="*/ 32 w 32"/>
              <a:gd name="T3" fmla="*/ 3 h 123"/>
              <a:gd name="T4" fmla="*/ 31 w 32"/>
              <a:gd name="T5" fmla="*/ 3 h 123"/>
              <a:gd name="T6" fmla="*/ 31 w 32"/>
              <a:gd name="T7" fmla="*/ 3 h 123"/>
              <a:gd name="T8" fmla="*/ 29 w 32"/>
              <a:gd name="T9" fmla="*/ 2 h 123"/>
              <a:gd name="T10" fmla="*/ 27 w 32"/>
              <a:gd name="T11" fmla="*/ 2 h 123"/>
              <a:gd name="T12" fmla="*/ 26 w 32"/>
              <a:gd name="T13" fmla="*/ 2 h 123"/>
              <a:gd name="T14" fmla="*/ 24 w 32"/>
              <a:gd name="T15" fmla="*/ 0 h 123"/>
              <a:gd name="T16" fmla="*/ 22 w 32"/>
              <a:gd name="T17" fmla="*/ 0 h 123"/>
              <a:gd name="T18" fmla="*/ 20 w 32"/>
              <a:gd name="T19" fmla="*/ 0 h 123"/>
              <a:gd name="T20" fmla="*/ 18 w 32"/>
              <a:gd name="T21" fmla="*/ 0 h 123"/>
              <a:gd name="T22" fmla="*/ 14 w 32"/>
              <a:gd name="T23" fmla="*/ 0 h 123"/>
              <a:gd name="T24" fmla="*/ 12 w 32"/>
              <a:gd name="T25" fmla="*/ 0 h 123"/>
              <a:gd name="T26" fmla="*/ 10 w 32"/>
              <a:gd name="T27" fmla="*/ 2 h 123"/>
              <a:gd name="T28" fmla="*/ 6 w 32"/>
              <a:gd name="T29" fmla="*/ 3 h 123"/>
              <a:gd name="T30" fmla="*/ 4 w 32"/>
              <a:gd name="T31" fmla="*/ 4 h 123"/>
              <a:gd name="T32" fmla="*/ 0 w 32"/>
              <a:gd name="T33" fmla="*/ 6 h 123"/>
              <a:gd name="T34" fmla="*/ 0 w 32"/>
              <a:gd name="T35" fmla="*/ 123 h 123"/>
              <a:gd name="T36" fmla="*/ 1 w 32"/>
              <a:gd name="T37" fmla="*/ 123 h 123"/>
              <a:gd name="T38" fmla="*/ 1 w 32"/>
              <a:gd name="T39" fmla="*/ 123 h 123"/>
              <a:gd name="T40" fmla="*/ 3 w 32"/>
              <a:gd name="T41" fmla="*/ 123 h 123"/>
              <a:gd name="T42" fmla="*/ 4 w 32"/>
              <a:gd name="T43" fmla="*/ 123 h 123"/>
              <a:gd name="T44" fmla="*/ 5 w 32"/>
              <a:gd name="T45" fmla="*/ 123 h 123"/>
              <a:gd name="T46" fmla="*/ 7 w 32"/>
              <a:gd name="T47" fmla="*/ 122 h 123"/>
              <a:gd name="T48" fmla="*/ 8 w 32"/>
              <a:gd name="T49" fmla="*/ 122 h 123"/>
              <a:gd name="T50" fmla="*/ 11 w 32"/>
              <a:gd name="T51" fmla="*/ 122 h 123"/>
              <a:gd name="T52" fmla="*/ 13 w 32"/>
              <a:gd name="T53" fmla="*/ 121 h 123"/>
              <a:gd name="T54" fmla="*/ 15 w 32"/>
              <a:gd name="T55" fmla="*/ 120 h 123"/>
              <a:gd name="T56" fmla="*/ 18 w 32"/>
              <a:gd name="T57" fmla="*/ 120 h 123"/>
              <a:gd name="T58" fmla="*/ 21 w 32"/>
              <a:gd name="T59" fmla="*/ 118 h 123"/>
              <a:gd name="T60" fmla="*/ 24 w 32"/>
              <a:gd name="T61" fmla="*/ 116 h 123"/>
              <a:gd name="T62" fmla="*/ 26 w 32"/>
              <a:gd name="T63" fmla="*/ 115 h 123"/>
              <a:gd name="T64" fmla="*/ 29 w 32"/>
              <a:gd name="T65" fmla="*/ 114 h 123"/>
              <a:gd name="T66" fmla="*/ 32 w 32"/>
              <a:gd name="T67" fmla="*/ 111 h 123"/>
              <a:gd name="T68" fmla="*/ 32 w 32"/>
              <a:gd name="T6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3">
                <a:moveTo>
                  <a:pt x="32" y="3"/>
                </a:moveTo>
                <a:lnTo>
                  <a:pt x="32" y="3"/>
                </a:lnTo>
                <a:lnTo>
                  <a:pt x="31" y="3"/>
                </a:lnTo>
                <a:lnTo>
                  <a:pt x="31" y="3"/>
                </a:lnTo>
                <a:lnTo>
                  <a:pt x="29" y="2"/>
                </a:lnTo>
                <a:lnTo>
                  <a:pt x="27" y="2"/>
                </a:lnTo>
                <a:lnTo>
                  <a:pt x="26" y="2"/>
                </a:lnTo>
                <a:lnTo>
                  <a:pt x="24" y="0"/>
                </a:lnTo>
                <a:lnTo>
                  <a:pt x="22" y="0"/>
                </a:lnTo>
                <a:lnTo>
                  <a:pt x="20" y="0"/>
                </a:lnTo>
                <a:lnTo>
                  <a:pt x="18" y="0"/>
                </a:lnTo>
                <a:lnTo>
                  <a:pt x="14" y="0"/>
                </a:lnTo>
                <a:lnTo>
                  <a:pt x="12" y="0"/>
                </a:lnTo>
                <a:lnTo>
                  <a:pt x="10" y="2"/>
                </a:lnTo>
                <a:lnTo>
                  <a:pt x="6" y="3"/>
                </a:lnTo>
                <a:lnTo>
                  <a:pt x="4" y="4"/>
                </a:lnTo>
                <a:lnTo>
                  <a:pt x="0" y="6"/>
                </a:lnTo>
                <a:lnTo>
                  <a:pt x="0" y="123"/>
                </a:lnTo>
                <a:lnTo>
                  <a:pt x="1" y="123"/>
                </a:lnTo>
                <a:lnTo>
                  <a:pt x="1" y="123"/>
                </a:lnTo>
                <a:lnTo>
                  <a:pt x="3" y="123"/>
                </a:lnTo>
                <a:lnTo>
                  <a:pt x="4" y="123"/>
                </a:lnTo>
                <a:lnTo>
                  <a:pt x="5" y="123"/>
                </a:lnTo>
                <a:lnTo>
                  <a:pt x="7" y="122"/>
                </a:lnTo>
                <a:lnTo>
                  <a:pt x="8" y="122"/>
                </a:lnTo>
                <a:lnTo>
                  <a:pt x="11" y="122"/>
                </a:lnTo>
                <a:lnTo>
                  <a:pt x="13" y="121"/>
                </a:lnTo>
                <a:lnTo>
                  <a:pt x="15" y="120"/>
                </a:lnTo>
                <a:lnTo>
                  <a:pt x="18" y="120"/>
                </a:lnTo>
                <a:lnTo>
                  <a:pt x="21" y="118"/>
                </a:lnTo>
                <a:lnTo>
                  <a:pt x="24" y="116"/>
                </a:lnTo>
                <a:lnTo>
                  <a:pt x="26" y="115"/>
                </a:lnTo>
                <a:lnTo>
                  <a:pt x="29" y="114"/>
                </a:lnTo>
                <a:lnTo>
                  <a:pt x="32" y="111"/>
                </a:lnTo>
                <a:lnTo>
                  <a:pt x="32" y="3"/>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4" name="Freeform 90"/>
          <p:cNvSpPr>
            <a:spLocks/>
          </p:cNvSpPr>
          <p:nvPr>
            <p:custDataLst>
              <p:tags r:id="rId89"/>
            </p:custDataLst>
          </p:nvPr>
        </p:nvSpPr>
        <p:spPr bwMode="auto">
          <a:xfrm>
            <a:off x="1366838" y="3644900"/>
            <a:ext cx="42862" cy="165100"/>
          </a:xfrm>
          <a:custGeom>
            <a:avLst/>
            <a:gdLst>
              <a:gd name="T0" fmla="*/ 27 w 27"/>
              <a:gd name="T1" fmla="*/ 2 h 104"/>
              <a:gd name="T2" fmla="*/ 27 w 27"/>
              <a:gd name="T3" fmla="*/ 2 h 104"/>
              <a:gd name="T4" fmla="*/ 26 w 27"/>
              <a:gd name="T5" fmla="*/ 2 h 104"/>
              <a:gd name="T6" fmla="*/ 26 w 27"/>
              <a:gd name="T7" fmla="*/ 1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2 h 104"/>
              <a:gd name="T42" fmla="*/ 3 w 27"/>
              <a:gd name="T43" fmla="*/ 102 h 104"/>
              <a:gd name="T44" fmla="*/ 4 w 27"/>
              <a:gd name="T45" fmla="*/ 102 h 104"/>
              <a:gd name="T46" fmla="*/ 6 w 27"/>
              <a:gd name="T47" fmla="*/ 102 h 104"/>
              <a:gd name="T48" fmla="*/ 7 w 27"/>
              <a:gd name="T49" fmla="*/ 102 h 104"/>
              <a:gd name="T50" fmla="*/ 10 w 27"/>
              <a:gd name="T51" fmla="*/ 101 h 104"/>
              <a:gd name="T52" fmla="*/ 11 w 27"/>
              <a:gd name="T53" fmla="*/ 101 h 104"/>
              <a:gd name="T54" fmla="*/ 13 w 27"/>
              <a:gd name="T55" fmla="*/ 100 h 104"/>
              <a:gd name="T56" fmla="*/ 16 w 27"/>
              <a:gd name="T57" fmla="*/ 99 h 104"/>
              <a:gd name="T58" fmla="*/ 18 w 27"/>
              <a:gd name="T59" fmla="*/ 99 h 104"/>
              <a:gd name="T60" fmla="*/ 20 w 27"/>
              <a:gd name="T61" fmla="*/ 98 h 104"/>
              <a:gd name="T62" fmla="*/ 23 w 27"/>
              <a:gd name="T63" fmla="*/ 96 h 104"/>
              <a:gd name="T64" fmla="*/ 25 w 27"/>
              <a:gd name="T65" fmla="*/ 94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2"/>
                </a:lnTo>
                <a:lnTo>
                  <a:pt x="3" y="102"/>
                </a:lnTo>
                <a:lnTo>
                  <a:pt x="4" y="102"/>
                </a:lnTo>
                <a:lnTo>
                  <a:pt x="6" y="102"/>
                </a:lnTo>
                <a:lnTo>
                  <a:pt x="7" y="102"/>
                </a:lnTo>
                <a:lnTo>
                  <a:pt x="10" y="101"/>
                </a:lnTo>
                <a:lnTo>
                  <a:pt x="11" y="101"/>
                </a:lnTo>
                <a:lnTo>
                  <a:pt x="13" y="100"/>
                </a:lnTo>
                <a:lnTo>
                  <a:pt x="16" y="99"/>
                </a:lnTo>
                <a:lnTo>
                  <a:pt x="18" y="99"/>
                </a:lnTo>
                <a:lnTo>
                  <a:pt x="20" y="98"/>
                </a:lnTo>
                <a:lnTo>
                  <a:pt x="23" y="96"/>
                </a:lnTo>
                <a:lnTo>
                  <a:pt x="25" y="94"/>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5" name="Freeform 91"/>
          <p:cNvSpPr>
            <a:spLocks/>
          </p:cNvSpPr>
          <p:nvPr>
            <p:custDataLst>
              <p:tags r:id="rId90"/>
            </p:custDataLst>
          </p:nvPr>
        </p:nvSpPr>
        <p:spPr bwMode="auto">
          <a:xfrm>
            <a:off x="1370013" y="3646488"/>
            <a:ext cx="34925" cy="133350"/>
          </a:xfrm>
          <a:custGeom>
            <a:avLst/>
            <a:gdLst>
              <a:gd name="T0" fmla="*/ 22 w 22"/>
              <a:gd name="T1" fmla="*/ 1 h 84"/>
              <a:gd name="T2" fmla="*/ 22 w 22"/>
              <a:gd name="T3" fmla="*/ 1 h 84"/>
              <a:gd name="T4" fmla="*/ 21 w 22"/>
              <a:gd name="T5" fmla="*/ 1 h 84"/>
              <a:gd name="T6" fmla="*/ 21 w 22"/>
              <a:gd name="T7" fmla="*/ 1 h 84"/>
              <a:gd name="T8" fmla="*/ 19 w 22"/>
              <a:gd name="T9" fmla="*/ 1 h 84"/>
              <a:gd name="T10" fmla="*/ 18 w 22"/>
              <a:gd name="T11" fmla="*/ 0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0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3 h 84"/>
              <a:gd name="T48" fmla="*/ 5 w 22"/>
              <a:gd name="T49" fmla="*/ 83 h 84"/>
              <a:gd name="T50" fmla="*/ 7 w 22"/>
              <a:gd name="T51" fmla="*/ 83 h 84"/>
              <a:gd name="T52" fmla="*/ 9 w 22"/>
              <a:gd name="T53" fmla="*/ 81 h 84"/>
              <a:gd name="T54" fmla="*/ 10 w 22"/>
              <a:gd name="T55" fmla="*/ 81 h 84"/>
              <a:gd name="T56" fmla="*/ 12 w 22"/>
              <a:gd name="T57" fmla="*/ 80 h 84"/>
              <a:gd name="T58" fmla="*/ 14 w 22"/>
              <a:gd name="T59" fmla="*/ 80 h 84"/>
              <a:gd name="T60" fmla="*/ 16 w 22"/>
              <a:gd name="T61" fmla="*/ 79 h 84"/>
              <a:gd name="T62" fmla="*/ 18 w 22"/>
              <a:gd name="T63" fmla="*/ 78 h 84"/>
              <a:gd name="T64" fmla="*/ 19 w 22"/>
              <a:gd name="T65" fmla="*/ 77 h 84"/>
              <a:gd name="T66" fmla="*/ 22 w 22"/>
              <a:gd name="T67" fmla="*/ 76 h 84"/>
              <a:gd name="T68" fmla="*/ 22 w 22"/>
              <a:gd name="T6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1"/>
                </a:moveTo>
                <a:lnTo>
                  <a:pt x="22" y="1"/>
                </a:lnTo>
                <a:lnTo>
                  <a:pt x="21"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0" y="84"/>
                </a:lnTo>
                <a:lnTo>
                  <a:pt x="0" y="84"/>
                </a:lnTo>
                <a:lnTo>
                  <a:pt x="1" y="84"/>
                </a:lnTo>
                <a:lnTo>
                  <a:pt x="2" y="84"/>
                </a:lnTo>
                <a:lnTo>
                  <a:pt x="3" y="84"/>
                </a:lnTo>
                <a:lnTo>
                  <a:pt x="4" y="83"/>
                </a:lnTo>
                <a:lnTo>
                  <a:pt x="5" y="83"/>
                </a:lnTo>
                <a:lnTo>
                  <a:pt x="7" y="83"/>
                </a:lnTo>
                <a:lnTo>
                  <a:pt x="9" y="81"/>
                </a:lnTo>
                <a:lnTo>
                  <a:pt x="10" y="81"/>
                </a:lnTo>
                <a:lnTo>
                  <a:pt x="12" y="80"/>
                </a:lnTo>
                <a:lnTo>
                  <a:pt x="14" y="80"/>
                </a:lnTo>
                <a:lnTo>
                  <a:pt x="16" y="79"/>
                </a:lnTo>
                <a:lnTo>
                  <a:pt x="18" y="78"/>
                </a:lnTo>
                <a:lnTo>
                  <a:pt x="19" y="77"/>
                </a:lnTo>
                <a:lnTo>
                  <a:pt x="22" y="76"/>
                </a:lnTo>
                <a:lnTo>
                  <a:pt x="22" y="1"/>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6" name="Freeform 92"/>
          <p:cNvSpPr>
            <a:spLocks/>
          </p:cNvSpPr>
          <p:nvPr>
            <p:custDataLst>
              <p:tags r:id="rId91"/>
            </p:custDataLst>
          </p:nvPr>
        </p:nvSpPr>
        <p:spPr bwMode="auto">
          <a:xfrm>
            <a:off x="1371600" y="3646488"/>
            <a:ext cx="26988" cy="103187"/>
          </a:xfrm>
          <a:custGeom>
            <a:avLst/>
            <a:gdLst>
              <a:gd name="T0" fmla="*/ 17 w 17"/>
              <a:gd name="T1" fmla="*/ 2 h 65"/>
              <a:gd name="T2" fmla="*/ 17 w 17"/>
              <a:gd name="T3" fmla="*/ 2 h 65"/>
              <a:gd name="T4" fmla="*/ 16 w 17"/>
              <a:gd name="T5" fmla="*/ 1 h 65"/>
              <a:gd name="T6" fmla="*/ 14 w 17"/>
              <a:gd name="T7" fmla="*/ 1 h 65"/>
              <a:gd name="T8" fmla="*/ 11 w 17"/>
              <a:gd name="T9" fmla="*/ 1 h 65"/>
              <a:gd name="T10" fmla="*/ 9 w 17"/>
              <a:gd name="T11" fmla="*/ 0 h 65"/>
              <a:gd name="T12" fmla="*/ 6 w 17"/>
              <a:gd name="T13" fmla="*/ 1 h 65"/>
              <a:gd name="T14" fmla="*/ 2 w 17"/>
              <a:gd name="T15" fmla="*/ 2 h 65"/>
              <a:gd name="T16" fmla="*/ 0 w 17"/>
              <a:gd name="T17" fmla="*/ 3 h 65"/>
              <a:gd name="T18" fmla="*/ 0 w 17"/>
              <a:gd name="T19" fmla="*/ 65 h 65"/>
              <a:gd name="T20" fmla="*/ 0 w 17"/>
              <a:gd name="T21" fmla="*/ 65 h 65"/>
              <a:gd name="T22" fmla="*/ 1 w 17"/>
              <a:gd name="T23" fmla="*/ 65 h 65"/>
              <a:gd name="T24" fmla="*/ 3 w 17"/>
              <a:gd name="T25" fmla="*/ 65 h 65"/>
              <a:gd name="T26" fmla="*/ 6 w 17"/>
              <a:gd name="T27" fmla="*/ 64 h 65"/>
              <a:gd name="T28" fmla="*/ 8 w 17"/>
              <a:gd name="T29" fmla="*/ 64 h 65"/>
              <a:gd name="T30" fmla="*/ 11 w 17"/>
              <a:gd name="T31" fmla="*/ 63 h 65"/>
              <a:gd name="T32" fmla="*/ 14 w 17"/>
              <a:gd name="T33" fmla="*/ 60 h 65"/>
              <a:gd name="T34" fmla="*/ 17 w 17"/>
              <a:gd name="T35" fmla="*/ 58 h 65"/>
              <a:gd name="T36" fmla="*/ 17 w 1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2"/>
                </a:moveTo>
                <a:lnTo>
                  <a:pt x="17" y="2"/>
                </a:lnTo>
                <a:lnTo>
                  <a:pt x="16" y="1"/>
                </a:lnTo>
                <a:lnTo>
                  <a:pt x="14" y="1"/>
                </a:lnTo>
                <a:lnTo>
                  <a:pt x="11" y="1"/>
                </a:lnTo>
                <a:lnTo>
                  <a:pt x="9" y="0"/>
                </a:lnTo>
                <a:lnTo>
                  <a:pt x="6" y="1"/>
                </a:lnTo>
                <a:lnTo>
                  <a:pt x="2" y="2"/>
                </a:lnTo>
                <a:lnTo>
                  <a:pt x="0" y="3"/>
                </a:lnTo>
                <a:lnTo>
                  <a:pt x="0" y="65"/>
                </a:lnTo>
                <a:lnTo>
                  <a:pt x="0" y="65"/>
                </a:lnTo>
                <a:lnTo>
                  <a:pt x="1" y="65"/>
                </a:lnTo>
                <a:lnTo>
                  <a:pt x="3" y="65"/>
                </a:lnTo>
                <a:lnTo>
                  <a:pt x="6" y="64"/>
                </a:lnTo>
                <a:lnTo>
                  <a:pt x="8" y="64"/>
                </a:lnTo>
                <a:lnTo>
                  <a:pt x="11" y="63"/>
                </a:lnTo>
                <a:lnTo>
                  <a:pt x="14" y="60"/>
                </a:lnTo>
                <a:lnTo>
                  <a:pt x="17" y="58"/>
                </a:lnTo>
                <a:lnTo>
                  <a:pt x="17"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7" name="Freeform 93"/>
          <p:cNvSpPr>
            <a:spLocks/>
          </p:cNvSpPr>
          <p:nvPr>
            <p:custDataLst>
              <p:tags r:id="rId92"/>
            </p:custDataLst>
          </p:nvPr>
        </p:nvSpPr>
        <p:spPr bwMode="auto">
          <a:xfrm>
            <a:off x="1371600" y="3648075"/>
            <a:ext cx="22225" cy="74613"/>
          </a:xfrm>
          <a:custGeom>
            <a:avLst/>
            <a:gdLst>
              <a:gd name="T0" fmla="*/ 14 w 14"/>
              <a:gd name="T1" fmla="*/ 1 h 47"/>
              <a:gd name="T2" fmla="*/ 14 w 14"/>
              <a:gd name="T3" fmla="*/ 1 h 47"/>
              <a:gd name="T4" fmla="*/ 13 w 14"/>
              <a:gd name="T5" fmla="*/ 1 h 47"/>
              <a:gd name="T6" fmla="*/ 11 w 14"/>
              <a:gd name="T7" fmla="*/ 1 h 47"/>
              <a:gd name="T8" fmla="*/ 9 w 14"/>
              <a:gd name="T9" fmla="*/ 0 h 47"/>
              <a:gd name="T10" fmla="*/ 8 w 14"/>
              <a:gd name="T11" fmla="*/ 0 h 47"/>
              <a:gd name="T12" fmla="*/ 6 w 14"/>
              <a:gd name="T13" fmla="*/ 1 h 47"/>
              <a:gd name="T14" fmla="*/ 2 w 14"/>
              <a:gd name="T15" fmla="*/ 1 h 47"/>
              <a:gd name="T16" fmla="*/ 0 w 14"/>
              <a:gd name="T17" fmla="*/ 3 h 47"/>
              <a:gd name="T18" fmla="*/ 0 w 14"/>
              <a:gd name="T19" fmla="*/ 47 h 47"/>
              <a:gd name="T20" fmla="*/ 1 w 14"/>
              <a:gd name="T21" fmla="*/ 47 h 47"/>
              <a:gd name="T22" fmla="*/ 1 w 14"/>
              <a:gd name="T23" fmla="*/ 45 h 47"/>
              <a:gd name="T24" fmla="*/ 3 w 14"/>
              <a:gd name="T25" fmla="*/ 45 h 47"/>
              <a:gd name="T26" fmla="*/ 4 w 14"/>
              <a:gd name="T27" fmla="*/ 45 h 47"/>
              <a:gd name="T28" fmla="*/ 7 w 14"/>
              <a:gd name="T29" fmla="*/ 44 h 47"/>
              <a:gd name="T30" fmla="*/ 9 w 14"/>
              <a:gd name="T31" fmla="*/ 44 h 47"/>
              <a:gd name="T32" fmla="*/ 11 w 14"/>
              <a:gd name="T33" fmla="*/ 43 h 47"/>
              <a:gd name="T34" fmla="*/ 14 w 14"/>
              <a:gd name="T35" fmla="*/ 41 h 47"/>
              <a:gd name="T36" fmla="*/ 14 w 1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7">
                <a:moveTo>
                  <a:pt x="14" y="1"/>
                </a:moveTo>
                <a:lnTo>
                  <a:pt x="14" y="1"/>
                </a:lnTo>
                <a:lnTo>
                  <a:pt x="13" y="1"/>
                </a:lnTo>
                <a:lnTo>
                  <a:pt x="11" y="1"/>
                </a:lnTo>
                <a:lnTo>
                  <a:pt x="9" y="0"/>
                </a:lnTo>
                <a:lnTo>
                  <a:pt x="8" y="0"/>
                </a:lnTo>
                <a:lnTo>
                  <a:pt x="6" y="1"/>
                </a:lnTo>
                <a:lnTo>
                  <a:pt x="2" y="1"/>
                </a:lnTo>
                <a:lnTo>
                  <a:pt x="0" y="3"/>
                </a:lnTo>
                <a:lnTo>
                  <a:pt x="0" y="47"/>
                </a:lnTo>
                <a:lnTo>
                  <a:pt x="1" y="47"/>
                </a:lnTo>
                <a:lnTo>
                  <a:pt x="1" y="45"/>
                </a:lnTo>
                <a:lnTo>
                  <a:pt x="3" y="45"/>
                </a:lnTo>
                <a:lnTo>
                  <a:pt x="4" y="45"/>
                </a:lnTo>
                <a:lnTo>
                  <a:pt x="7" y="44"/>
                </a:lnTo>
                <a:lnTo>
                  <a:pt x="9" y="44"/>
                </a:lnTo>
                <a:lnTo>
                  <a:pt x="11" y="43"/>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8" name="Freeform 94"/>
          <p:cNvSpPr>
            <a:spLocks/>
          </p:cNvSpPr>
          <p:nvPr>
            <p:custDataLst>
              <p:tags r:id="rId93"/>
            </p:custDataLst>
          </p:nvPr>
        </p:nvSpPr>
        <p:spPr bwMode="auto">
          <a:xfrm>
            <a:off x="1373188" y="3649663"/>
            <a:ext cx="14287" cy="42862"/>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0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6 h 27"/>
              <a:gd name="T30" fmla="*/ 6 w 9"/>
              <a:gd name="T31" fmla="*/ 26 h 27"/>
              <a:gd name="T32" fmla="*/ 8 w 9"/>
              <a:gd name="T33" fmla="*/ 25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0"/>
                </a:lnTo>
                <a:lnTo>
                  <a:pt x="1" y="1"/>
                </a:lnTo>
                <a:lnTo>
                  <a:pt x="0" y="2"/>
                </a:lnTo>
                <a:lnTo>
                  <a:pt x="0" y="27"/>
                </a:lnTo>
                <a:lnTo>
                  <a:pt x="0" y="27"/>
                </a:lnTo>
                <a:lnTo>
                  <a:pt x="1" y="27"/>
                </a:lnTo>
                <a:lnTo>
                  <a:pt x="2" y="27"/>
                </a:lnTo>
                <a:lnTo>
                  <a:pt x="3" y="27"/>
                </a:lnTo>
                <a:lnTo>
                  <a:pt x="5" y="26"/>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199" name="Freeform 95"/>
          <p:cNvSpPr>
            <a:spLocks/>
          </p:cNvSpPr>
          <p:nvPr>
            <p:custDataLst>
              <p:tags r:id="rId94"/>
            </p:custDataLst>
          </p:nvPr>
        </p:nvSpPr>
        <p:spPr bwMode="auto">
          <a:xfrm>
            <a:off x="1549400" y="3771900"/>
            <a:ext cx="22225" cy="20638"/>
          </a:xfrm>
          <a:custGeom>
            <a:avLst/>
            <a:gdLst>
              <a:gd name="T0" fmla="*/ 7 w 14"/>
              <a:gd name="T1" fmla="*/ 13 h 13"/>
              <a:gd name="T2" fmla="*/ 8 w 14"/>
              <a:gd name="T3" fmla="*/ 13 h 13"/>
              <a:gd name="T4" fmla="*/ 9 w 14"/>
              <a:gd name="T5" fmla="*/ 13 h 13"/>
              <a:gd name="T6" fmla="*/ 10 w 14"/>
              <a:gd name="T7" fmla="*/ 12 h 13"/>
              <a:gd name="T8" fmla="*/ 11 w 14"/>
              <a:gd name="T9" fmla="*/ 11 h 13"/>
              <a:gd name="T10" fmla="*/ 13 w 14"/>
              <a:gd name="T11" fmla="*/ 11 h 13"/>
              <a:gd name="T12" fmla="*/ 13 w 14"/>
              <a:gd name="T13" fmla="*/ 9 h 13"/>
              <a:gd name="T14" fmla="*/ 14 w 14"/>
              <a:gd name="T15" fmla="*/ 7 h 13"/>
              <a:gd name="T16" fmla="*/ 14 w 14"/>
              <a:gd name="T17" fmla="*/ 6 h 13"/>
              <a:gd name="T18" fmla="*/ 14 w 14"/>
              <a:gd name="T19" fmla="*/ 5 h 13"/>
              <a:gd name="T20" fmla="*/ 13 w 14"/>
              <a:gd name="T21" fmla="*/ 4 h 13"/>
              <a:gd name="T22" fmla="*/ 13 w 14"/>
              <a:gd name="T23" fmla="*/ 2 h 13"/>
              <a:gd name="T24" fmla="*/ 11 w 14"/>
              <a:gd name="T25" fmla="*/ 1 h 13"/>
              <a:gd name="T26" fmla="*/ 10 w 14"/>
              <a:gd name="T27" fmla="*/ 0 h 13"/>
              <a:gd name="T28" fmla="*/ 9 w 14"/>
              <a:gd name="T29" fmla="*/ 0 h 13"/>
              <a:gd name="T30" fmla="*/ 8 w 14"/>
              <a:gd name="T31" fmla="*/ 0 h 13"/>
              <a:gd name="T32" fmla="*/ 7 w 14"/>
              <a:gd name="T33" fmla="*/ 0 h 13"/>
              <a:gd name="T34" fmla="*/ 6 w 14"/>
              <a:gd name="T35" fmla="*/ 0 h 13"/>
              <a:gd name="T36" fmla="*/ 4 w 14"/>
              <a:gd name="T37" fmla="*/ 0 h 13"/>
              <a:gd name="T38" fmla="*/ 3 w 14"/>
              <a:gd name="T39" fmla="*/ 0 h 13"/>
              <a:gd name="T40" fmla="*/ 2 w 14"/>
              <a:gd name="T41" fmla="*/ 1 h 13"/>
              <a:gd name="T42" fmla="*/ 1 w 14"/>
              <a:gd name="T43" fmla="*/ 2 h 13"/>
              <a:gd name="T44" fmla="*/ 1 w 14"/>
              <a:gd name="T45" fmla="*/ 4 h 13"/>
              <a:gd name="T46" fmla="*/ 0 w 14"/>
              <a:gd name="T47" fmla="*/ 5 h 13"/>
              <a:gd name="T48" fmla="*/ 0 w 14"/>
              <a:gd name="T49" fmla="*/ 6 h 13"/>
              <a:gd name="T50" fmla="*/ 0 w 14"/>
              <a:gd name="T51" fmla="*/ 7 h 13"/>
              <a:gd name="T52" fmla="*/ 1 w 14"/>
              <a:gd name="T53" fmla="*/ 9 h 13"/>
              <a:gd name="T54" fmla="*/ 1 w 14"/>
              <a:gd name="T55" fmla="*/ 11 h 13"/>
              <a:gd name="T56" fmla="*/ 2 w 14"/>
              <a:gd name="T57" fmla="*/ 11 h 13"/>
              <a:gd name="T58" fmla="*/ 3 w 14"/>
              <a:gd name="T59" fmla="*/ 12 h 13"/>
              <a:gd name="T60" fmla="*/ 4 w 14"/>
              <a:gd name="T61" fmla="*/ 13 h 13"/>
              <a:gd name="T62" fmla="*/ 6 w 14"/>
              <a:gd name="T63" fmla="*/ 13 h 13"/>
              <a:gd name="T64" fmla="*/ 7 w 14"/>
              <a:gd name="T6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3">
                <a:moveTo>
                  <a:pt x="7" y="13"/>
                </a:moveTo>
                <a:lnTo>
                  <a:pt x="8" y="13"/>
                </a:lnTo>
                <a:lnTo>
                  <a:pt x="9" y="13"/>
                </a:lnTo>
                <a:lnTo>
                  <a:pt x="10" y="12"/>
                </a:lnTo>
                <a:lnTo>
                  <a:pt x="11" y="11"/>
                </a:lnTo>
                <a:lnTo>
                  <a:pt x="13" y="11"/>
                </a:lnTo>
                <a:lnTo>
                  <a:pt x="13" y="9"/>
                </a:lnTo>
                <a:lnTo>
                  <a:pt x="14" y="7"/>
                </a:lnTo>
                <a:lnTo>
                  <a:pt x="14" y="6"/>
                </a:lnTo>
                <a:lnTo>
                  <a:pt x="14" y="5"/>
                </a:lnTo>
                <a:lnTo>
                  <a:pt x="13" y="4"/>
                </a:lnTo>
                <a:lnTo>
                  <a:pt x="13" y="2"/>
                </a:lnTo>
                <a:lnTo>
                  <a:pt x="11" y="1"/>
                </a:lnTo>
                <a:lnTo>
                  <a:pt x="10" y="0"/>
                </a:lnTo>
                <a:lnTo>
                  <a:pt x="9" y="0"/>
                </a:lnTo>
                <a:lnTo>
                  <a:pt x="8" y="0"/>
                </a:lnTo>
                <a:lnTo>
                  <a:pt x="7" y="0"/>
                </a:lnTo>
                <a:lnTo>
                  <a:pt x="6" y="0"/>
                </a:lnTo>
                <a:lnTo>
                  <a:pt x="4" y="0"/>
                </a:lnTo>
                <a:lnTo>
                  <a:pt x="3" y="0"/>
                </a:lnTo>
                <a:lnTo>
                  <a:pt x="2" y="1"/>
                </a:lnTo>
                <a:lnTo>
                  <a:pt x="1" y="2"/>
                </a:lnTo>
                <a:lnTo>
                  <a:pt x="1" y="4"/>
                </a:lnTo>
                <a:lnTo>
                  <a:pt x="0" y="5"/>
                </a:lnTo>
                <a:lnTo>
                  <a:pt x="0" y="6"/>
                </a:lnTo>
                <a:lnTo>
                  <a:pt x="0" y="7"/>
                </a:lnTo>
                <a:lnTo>
                  <a:pt x="1" y="9"/>
                </a:lnTo>
                <a:lnTo>
                  <a:pt x="1" y="11"/>
                </a:lnTo>
                <a:lnTo>
                  <a:pt x="2" y="11"/>
                </a:lnTo>
                <a:lnTo>
                  <a:pt x="3" y="12"/>
                </a:lnTo>
                <a:lnTo>
                  <a:pt x="4" y="13"/>
                </a:lnTo>
                <a:lnTo>
                  <a:pt x="6" y="13"/>
                </a:lnTo>
                <a:lnTo>
                  <a:pt x="7"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0" name="Freeform 96"/>
          <p:cNvSpPr>
            <a:spLocks/>
          </p:cNvSpPr>
          <p:nvPr>
            <p:custDataLst>
              <p:tags r:id="rId95"/>
            </p:custDataLst>
          </p:nvPr>
        </p:nvSpPr>
        <p:spPr bwMode="auto">
          <a:xfrm>
            <a:off x="1484313" y="3771900"/>
            <a:ext cx="11112" cy="11113"/>
          </a:xfrm>
          <a:custGeom>
            <a:avLst/>
            <a:gdLst>
              <a:gd name="T0" fmla="*/ 3 w 7"/>
              <a:gd name="T1" fmla="*/ 7 h 7"/>
              <a:gd name="T2" fmla="*/ 5 w 7"/>
              <a:gd name="T3" fmla="*/ 6 h 7"/>
              <a:gd name="T4" fmla="*/ 6 w 7"/>
              <a:gd name="T5" fmla="*/ 6 h 7"/>
              <a:gd name="T6" fmla="*/ 6 w 7"/>
              <a:gd name="T7" fmla="*/ 5 h 7"/>
              <a:gd name="T8" fmla="*/ 7 w 7"/>
              <a:gd name="T9" fmla="*/ 4 h 7"/>
              <a:gd name="T10" fmla="*/ 6 w 7"/>
              <a:gd name="T11" fmla="*/ 1 h 7"/>
              <a:gd name="T12" fmla="*/ 6 w 7"/>
              <a:gd name="T13" fmla="*/ 1 h 7"/>
              <a:gd name="T14" fmla="*/ 5 w 7"/>
              <a:gd name="T15" fmla="*/ 0 h 7"/>
              <a:gd name="T16" fmla="*/ 3 w 7"/>
              <a:gd name="T17" fmla="*/ 0 h 7"/>
              <a:gd name="T18" fmla="*/ 2 w 7"/>
              <a:gd name="T19" fmla="*/ 0 h 7"/>
              <a:gd name="T20" fmla="*/ 1 w 7"/>
              <a:gd name="T21" fmla="*/ 1 h 7"/>
              <a:gd name="T22" fmla="*/ 0 w 7"/>
              <a:gd name="T23" fmla="*/ 1 h 7"/>
              <a:gd name="T24" fmla="*/ 0 w 7"/>
              <a:gd name="T25" fmla="*/ 4 h 7"/>
              <a:gd name="T26" fmla="*/ 0 w 7"/>
              <a:gd name="T27" fmla="*/ 5 h 7"/>
              <a:gd name="T28" fmla="*/ 1 w 7"/>
              <a:gd name="T29" fmla="*/ 6 h 7"/>
              <a:gd name="T30" fmla="*/ 2 w 7"/>
              <a:gd name="T31" fmla="*/ 6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6"/>
                </a:lnTo>
                <a:lnTo>
                  <a:pt x="6" y="6"/>
                </a:lnTo>
                <a:lnTo>
                  <a:pt x="6" y="5"/>
                </a:lnTo>
                <a:lnTo>
                  <a:pt x="7" y="4"/>
                </a:lnTo>
                <a:lnTo>
                  <a:pt x="6" y="1"/>
                </a:lnTo>
                <a:lnTo>
                  <a:pt x="6" y="1"/>
                </a:lnTo>
                <a:lnTo>
                  <a:pt x="5" y="0"/>
                </a:lnTo>
                <a:lnTo>
                  <a:pt x="3" y="0"/>
                </a:lnTo>
                <a:lnTo>
                  <a:pt x="2" y="0"/>
                </a:lnTo>
                <a:lnTo>
                  <a:pt x="1" y="1"/>
                </a:lnTo>
                <a:lnTo>
                  <a:pt x="0" y="1"/>
                </a:lnTo>
                <a:lnTo>
                  <a:pt x="0" y="4"/>
                </a:lnTo>
                <a:lnTo>
                  <a:pt x="0" y="5"/>
                </a:lnTo>
                <a:lnTo>
                  <a:pt x="1" y="6"/>
                </a:lnTo>
                <a:lnTo>
                  <a:pt x="2" y="6"/>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1" name="Freeform 97"/>
          <p:cNvSpPr>
            <a:spLocks/>
          </p:cNvSpPr>
          <p:nvPr>
            <p:custDataLst>
              <p:tags r:id="rId96"/>
            </p:custDataLst>
          </p:nvPr>
        </p:nvSpPr>
        <p:spPr bwMode="auto">
          <a:xfrm>
            <a:off x="1503363" y="3771900"/>
            <a:ext cx="7937" cy="11113"/>
          </a:xfrm>
          <a:custGeom>
            <a:avLst/>
            <a:gdLst>
              <a:gd name="T0" fmla="*/ 3 w 5"/>
              <a:gd name="T1" fmla="*/ 7 h 7"/>
              <a:gd name="T2" fmla="*/ 4 w 5"/>
              <a:gd name="T3" fmla="*/ 7 h 7"/>
              <a:gd name="T4" fmla="*/ 5 w 5"/>
              <a:gd name="T5" fmla="*/ 6 h 7"/>
              <a:gd name="T6" fmla="*/ 5 w 5"/>
              <a:gd name="T7" fmla="*/ 5 h 7"/>
              <a:gd name="T8" fmla="*/ 5 w 5"/>
              <a:gd name="T9" fmla="*/ 4 h 7"/>
              <a:gd name="T10" fmla="*/ 5 w 5"/>
              <a:gd name="T11" fmla="*/ 2 h 7"/>
              <a:gd name="T12" fmla="*/ 5 w 5"/>
              <a:gd name="T13" fmla="*/ 1 h 7"/>
              <a:gd name="T14" fmla="*/ 4 w 5"/>
              <a:gd name="T15" fmla="*/ 0 h 7"/>
              <a:gd name="T16" fmla="*/ 3 w 5"/>
              <a:gd name="T17" fmla="*/ 0 h 7"/>
              <a:gd name="T18" fmla="*/ 2 w 5"/>
              <a:gd name="T19" fmla="*/ 0 h 7"/>
              <a:gd name="T20" fmla="*/ 1 w 5"/>
              <a:gd name="T21" fmla="*/ 1 h 7"/>
              <a:gd name="T22" fmla="*/ 0 w 5"/>
              <a:gd name="T23" fmla="*/ 2 h 7"/>
              <a:gd name="T24" fmla="*/ 0 w 5"/>
              <a:gd name="T25" fmla="*/ 4 h 7"/>
              <a:gd name="T26" fmla="*/ 0 w 5"/>
              <a:gd name="T27" fmla="*/ 5 h 7"/>
              <a:gd name="T28" fmla="*/ 1 w 5"/>
              <a:gd name="T29" fmla="*/ 6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6"/>
                </a:lnTo>
                <a:lnTo>
                  <a:pt x="5" y="5"/>
                </a:lnTo>
                <a:lnTo>
                  <a:pt x="5" y="4"/>
                </a:lnTo>
                <a:lnTo>
                  <a:pt x="5" y="2"/>
                </a:lnTo>
                <a:lnTo>
                  <a:pt x="5" y="1"/>
                </a:lnTo>
                <a:lnTo>
                  <a:pt x="4" y="0"/>
                </a:lnTo>
                <a:lnTo>
                  <a:pt x="3" y="0"/>
                </a:lnTo>
                <a:lnTo>
                  <a:pt x="2" y="0"/>
                </a:lnTo>
                <a:lnTo>
                  <a:pt x="1" y="1"/>
                </a:lnTo>
                <a:lnTo>
                  <a:pt x="0" y="2"/>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2" name="Freeform 98"/>
          <p:cNvSpPr>
            <a:spLocks/>
          </p:cNvSpPr>
          <p:nvPr>
            <p:custDataLst>
              <p:tags r:id="rId97"/>
            </p:custDataLst>
          </p:nvPr>
        </p:nvSpPr>
        <p:spPr bwMode="auto">
          <a:xfrm>
            <a:off x="1430338" y="3625850"/>
            <a:ext cx="30162" cy="146050"/>
          </a:xfrm>
          <a:custGeom>
            <a:avLst/>
            <a:gdLst>
              <a:gd name="T0" fmla="*/ 6 w 19"/>
              <a:gd name="T1" fmla="*/ 1 h 92"/>
              <a:gd name="T2" fmla="*/ 6 w 19"/>
              <a:gd name="T3" fmla="*/ 3 h 92"/>
              <a:gd name="T4" fmla="*/ 4 w 19"/>
              <a:gd name="T5" fmla="*/ 8 h 92"/>
              <a:gd name="T6" fmla="*/ 2 w 19"/>
              <a:gd name="T7" fmla="*/ 16 h 92"/>
              <a:gd name="T8" fmla="*/ 1 w 19"/>
              <a:gd name="T9" fmla="*/ 28 h 92"/>
              <a:gd name="T10" fmla="*/ 0 w 19"/>
              <a:gd name="T11" fmla="*/ 41 h 92"/>
              <a:gd name="T12" fmla="*/ 0 w 19"/>
              <a:gd name="T13" fmla="*/ 56 h 92"/>
              <a:gd name="T14" fmla="*/ 1 w 19"/>
              <a:gd name="T15" fmla="*/ 73 h 92"/>
              <a:gd name="T16" fmla="*/ 5 w 19"/>
              <a:gd name="T17" fmla="*/ 92 h 92"/>
              <a:gd name="T18" fmla="*/ 19 w 19"/>
              <a:gd name="T19" fmla="*/ 91 h 92"/>
              <a:gd name="T20" fmla="*/ 18 w 19"/>
              <a:gd name="T21" fmla="*/ 89 h 92"/>
              <a:gd name="T22" fmla="*/ 16 w 19"/>
              <a:gd name="T23" fmla="*/ 80 h 92"/>
              <a:gd name="T24" fmla="*/ 15 w 19"/>
              <a:gd name="T25" fmla="*/ 70 h 92"/>
              <a:gd name="T26" fmla="*/ 14 w 19"/>
              <a:gd name="T27" fmla="*/ 56 h 92"/>
              <a:gd name="T28" fmla="*/ 13 w 19"/>
              <a:gd name="T29" fmla="*/ 42 h 92"/>
              <a:gd name="T30" fmla="*/ 13 w 19"/>
              <a:gd name="T31" fmla="*/ 27 h 92"/>
              <a:gd name="T32" fmla="*/ 15 w 19"/>
              <a:gd name="T33" fmla="*/ 13 h 92"/>
              <a:gd name="T34" fmla="*/ 19 w 19"/>
              <a:gd name="T35" fmla="*/ 1 h 92"/>
              <a:gd name="T36" fmla="*/ 19 w 19"/>
              <a:gd name="T37" fmla="*/ 0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3"/>
                </a:lnTo>
                <a:lnTo>
                  <a:pt x="4" y="8"/>
                </a:lnTo>
                <a:lnTo>
                  <a:pt x="2" y="16"/>
                </a:lnTo>
                <a:lnTo>
                  <a:pt x="1" y="28"/>
                </a:lnTo>
                <a:lnTo>
                  <a:pt x="0" y="41"/>
                </a:lnTo>
                <a:lnTo>
                  <a:pt x="0" y="56"/>
                </a:lnTo>
                <a:lnTo>
                  <a:pt x="1" y="73"/>
                </a:lnTo>
                <a:lnTo>
                  <a:pt x="5" y="92"/>
                </a:lnTo>
                <a:lnTo>
                  <a:pt x="19" y="91"/>
                </a:lnTo>
                <a:lnTo>
                  <a:pt x="18" y="89"/>
                </a:lnTo>
                <a:lnTo>
                  <a:pt x="16" y="80"/>
                </a:lnTo>
                <a:lnTo>
                  <a:pt x="15" y="70"/>
                </a:lnTo>
                <a:lnTo>
                  <a:pt x="14" y="56"/>
                </a:lnTo>
                <a:lnTo>
                  <a:pt x="13" y="42"/>
                </a:lnTo>
                <a:lnTo>
                  <a:pt x="13" y="27"/>
                </a:lnTo>
                <a:lnTo>
                  <a:pt x="15" y="13"/>
                </a:lnTo>
                <a:lnTo>
                  <a:pt x="19" y="1"/>
                </a:lnTo>
                <a:lnTo>
                  <a:pt x="19" y="0"/>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3" name="Freeform 99"/>
          <p:cNvSpPr>
            <a:spLocks/>
          </p:cNvSpPr>
          <p:nvPr>
            <p:custDataLst>
              <p:tags r:id="rId98"/>
            </p:custDataLst>
          </p:nvPr>
        </p:nvSpPr>
        <p:spPr bwMode="auto">
          <a:xfrm>
            <a:off x="1585913" y="3606800"/>
            <a:ext cx="42862" cy="163513"/>
          </a:xfrm>
          <a:custGeom>
            <a:avLst/>
            <a:gdLst>
              <a:gd name="T0" fmla="*/ 27 w 27"/>
              <a:gd name="T1" fmla="*/ 0 h 103"/>
              <a:gd name="T2" fmla="*/ 26 w 27"/>
              <a:gd name="T3" fmla="*/ 1 h 103"/>
              <a:gd name="T4" fmla="*/ 25 w 27"/>
              <a:gd name="T5" fmla="*/ 4 h 103"/>
              <a:gd name="T6" fmla="*/ 22 w 27"/>
              <a:gd name="T7" fmla="*/ 9 h 103"/>
              <a:gd name="T8" fmla="*/ 20 w 27"/>
              <a:gd name="T9" fmla="*/ 18 h 103"/>
              <a:gd name="T10" fmla="*/ 18 w 27"/>
              <a:gd name="T11" fmla="*/ 32 h 103"/>
              <a:gd name="T12" fmla="*/ 16 w 27"/>
              <a:gd name="T13" fmla="*/ 49 h 103"/>
              <a:gd name="T14" fmla="*/ 18 w 27"/>
              <a:gd name="T15" fmla="*/ 73 h 103"/>
              <a:gd name="T16" fmla="*/ 20 w 27"/>
              <a:gd name="T17" fmla="*/ 103 h 103"/>
              <a:gd name="T18" fmla="*/ 5 w 27"/>
              <a:gd name="T19" fmla="*/ 103 h 103"/>
              <a:gd name="T20" fmla="*/ 5 w 27"/>
              <a:gd name="T21" fmla="*/ 101 h 103"/>
              <a:gd name="T22" fmla="*/ 4 w 27"/>
              <a:gd name="T23" fmla="*/ 91 h 103"/>
              <a:gd name="T24" fmla="*/ 2 w 27"/>
              <a:gd name="T25" fmla="*/ 80 h 103"/>
              <a:gd name="T26" fmla="*/ 1 w 27"/>
              <a:gd name="T27" fmla="*/ 64 h 103"/>
              <a:gd name="T28" fmla="*/ 0 w 27"/>
              <a:gd name="T29" fmla="*/ 47 h 103"/>
              <a:gd name="T30" fmla="*/ 1 w 27"/>
              <a:gd name="T31" fmla="*/ 31 h 103"/>
              <a:gd name="T32" fmla="*/ 4 w 27"/>
              <a:gd name="T33" fmla="*/ 14 h 103"/>
              <a:gd name="T34" fmla="*/ 9 w 27"/>
              <a:gd name="T35" fmla="*/ 0 h 103"/>
              <a:gd name="T36" fmla="*/ 27 w 27"/>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3">
                <a:moveTo>
                  <a:pt x="27" y="0"/>
                </a:moveTo>
                <a:lnTo>
                  <a:pt x="26" y="1"/>
                </a:lnTo>
                <a:lnTo>
                  <a:pt x="25" y="4"/>
                </a:lnTo>
                <a:lnTo>
                  <a:pt x="22" y="9"/>
                </a:lnTo>
                <a:lnTo>
                  <a:pt x="20" y="18"/>
                </a:lnTo>
                <a:lnTo>
                  <a:pt x="18" y="32"/>
                </a:lnTo>
                <a:lnTo>
                  <a:pt x="16" y="49"/>
                </a:lnTo>
                <a:lnTo>
                  <a:pt x="18" y="73"/>
                </a:lnTo>
                <a:lnTo>
                  <a:pt x="20" y="103"/>
                </a:lnTo>
                <a:lnTo>
                  <a:pt x="5" y="103"/>
                </a:lnTo>
                <a:lnTo>
                  <a:pt x="5" y="101"/>
                </a:lnTo>
                <a:lnTo>
                  <a:pt x="4" y="91"/>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4" name="Freeform 100"/>
          <p:cNvSpPr>
            <a:spLocks/>
          </p:cNvSpPr>
          <p:nvPr>
            <p:custDataLst>
              <p:tags r:id="rId99"/>
            </p:custDataLst>
          </p:nvPr>
        </p:nvSpPr>
        <p:spPr bwMode="auto">
          <a:xfrm>
            <a:off x="1430338" y="3633788"/>
            <a:ext cx="28575" cy="127000"/>
          </a:xfrm>
          <a:custGeom>
            <a:avLst/>
            <a:gdLst>
              <a:gd name="T0" fmla="*/ 6 w 18"/>
              <a:gd name="T1" fmla="*/ 2 h 80"/>
              <a:gd name="T2" fmla="*/ 6 w 18"/>
              <a:gd name="T3" fmla="*/ 3 h 80"/>
              <a:gd name="T4" fmla="*/ 5 w 18"/>
              <a:gd name="T5" fmla="*/ 8 h 80"/>
              <a:gd name="T6" fmla="*/ 2 w 18"/>
              <a:gd name="T7" fmla="*/ 15 h 80"/>
              <a:gd name="T8" fmla="*/ 1 w 18"/>
              <a:gd name="T9" fmla="*/ 24 h 80"/>
              <a:gd name="T10" fmla="*/ 0 w 18"/>
              <a:gd name="T11" fmla="*/ 36 h 80"/>
              <a:gd name="T12" fmla="*/ 1 w 18"/>
              <a:gd name="T13" fmla="*/ 50 h 80"/>
              <a:gd name="T14" fmla="*/ 2 w 18"/>
              <a:gd name="T15" fmla="*/ 65 h 80"/>
              <a:gd name="T16" fmla="*/ 5 w 18"/>
              <a:gd name="T17" fmla="*/ 80 h 80"/>
              <a:gd name="T18" fmla="*/ 16 w 18"/>
              <a:gd name="T19" fmla="*/ 80 h 80"/>
              <a:gd name="T20" fmla="*/ 16 w 18"/>
              <a:gd name="T21" fmla="*/ 78 h 80"/>
              <a:gd name="T22" fmla="*/ 15 w 18"/>
              <a:gd name="T23" fmla="*/ 71 h 80"/>
              <a:gd name="T24" fmla="*/ 14 w 18"/>
              <a:gd name="T25" fmla="*/ 61 h 80"/>
              <a:gd name="T26" fmla="*/ 13 w 18"/>
              <a:gd name="T27" fmla="*/ 50 h 80"/>
              <a:gd name="T28" fmla="*/ 12 w 18"/>
              <a:gd name="T29" fmla="*/ 37 h 80"/>
              <a:gd name="T30" fmla="*/ 12 w 18"/>
              <a:gd name="T31" fmla="*/ 24 h 80"/>
              <a:gd name="T32" fmla="*/ 14 w 18"/>
              <a:gd name="T33" fmla="*/ 11 h 80"/>
              <a:gd name="T34" fmla="*/ 18 w 18"/>
              <a:gd name="T35" fmla="*/ 1 h 80"/>
              <a:gd name="T36" fmla="*/ 18 w 18"/>
              <a:gd name="T37" fmla="*/ 1 h 80"/>
              <a:gd name="T38" fmla="*/ 18 w 18"/>
              <a:gd name="T39" fmla="*/ 1 h 80"/>
              <a:gd name="T40" fmla="*/ 18 w 18"/>
              <a:gd name="T41" fmla="*/ 1 h 80"/>
              <a:gd name="T42" fmla="*/ 16 w 18"/>
              <a:gd name="T43" fmla="*/ 0 h 80"/>
              <a:gd name="T44" fmla="*/ 15 w 18"/>
              <a:gd name="T45" fmla="*/ 0 h 80"/>
              <a:gd name="T46" fmla="*/ 13 w 18"/>
              <a:gd name="T47" fmla="*/ 0 h 80"/>
              <a:gd name="T48" fmla="*/ 9 w 18"/>
              <a:gd name="T49" fmla="*/ 1 h 80"/>
              <a:gd name="T50" fmla="*/ 6 w 18"/>
              <a:gd name="T5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1"/>
                </a:lnTo>
                <a:lnTo>
                  <a:pt x="13" y="50"/>
                </a:lnTo>
                <a:lnTo>
                  <a:pt x="12" y="37"/>
                </a:lnTo>
                <a:lnTo>
                  <a:pt x="12" y="24"/>
                </a:lnTo>
                <a:lnTo>
                  <a:pt x="14" y="11"/>
                </a:lnTo>
                <a:lnTo>
                  <a:pt x="18" y="1"/>
                </a:lnTo>
                <a:lnTo>
                  <a:pt x="18" y="1"/>
                </a:lnTo>
                <a:lnTo>
                  <a:pt x="18" y="1"/>
                </a:lnTo>
                <a:lnTo>
                  <a:pt x="18" y="1"/>
                </a:lnTo>
                <a:lnTo>
                  <a:pt x="16" y="0"/>
                </a:lnTo>
                <a:lnTo>
                  <a:pt x="15" y="0"/>
                </a:lnTo>
                <a:lnTo>
                  <a:pt x="13" y="0"/>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5" name="Freeform 101"/>
          <p:cNvSpPr>
            <a:spLocks/>
          </p:cNvSpPr>
          <p:nvPr>
            <p:custDataLst>
              <p:tags r:id="rId100"/>
            </p:custDataLst>
          </p:nvPr>
        </p:nvSpPr>
        <p:spPr bwMode="auto">
          <a:xfrm>
            <a:off x="1431925" y="3641725"/>
            <a:ext cx="22225" cy="109538"/>
          </a:xfrm>
          <a:custGeom>
            <a:avLst/>
            <a:gdLst>
              <a:gd name="T0" fmla="*/ 5 w 14"/>
              <a:gd name="T1" fmla="*/ 2 h 69"/>
              <a:gd name="T2" fmla="*/ 5 w 14"/>
              <a:gd name="T3" fmla="*/ 3 h 69"/>
              <a:gd name="T4" fmla="*/ 4 w 14"/>
              <a:gd name="T5" fmla="*/ 7 h 69"/>
              <a:gd name="T6" fmla="*/ 3 w 14"/>
              <a:gd name="T7" fmla="*/ 13 h 69"/>
              <a:gd name="T8" fmla="*/ 1 w 14"/>
              <a:gd name="T9" fmla="*/ 21 h 69"/>
              <a:gd name="T10" fmla="*/ 0 w 14"/>
              <a:gd name="T11" fmla="*/ 31 h 69"/>
              <a:gd name="T12" fmla="*/ 0 w 14"/>
              <a:gd name="T13" fmla="*/ 42 h 69"/>
              <a:gd name="T14" fmla="*/ 1 w 14"/>
              <a:gd name="T15" fmla="*/ 55 h 69"/>
              <a:gd name="T16" fmla="*/ 4 w 14"/>
              <a:gd name="T17" fmla="*/ 69 h 69"/>
              <a:gd name="T18" fmla="*/ 14 w 14"/>
              <a:gd name="T19" fmla="*/ 68 h 69"/>
              <a:gd name="T20" fmla="*/ 13 w 14"/>
              <a:gd name="T21" fmla="*/ 67 h 69"/>
              <a:gd name="T22" fmla="*/ 13 w 14"/>
              <a:gd name="T23" fmla="*/ 61 h 69"/>
              <a:gd name="T24" fmla="*/ 12 w 14"/>
              <a:gd name="T25" fmla="*/ 53 h 69"/>
              <a:gd name="T26" fmla="*/ 11 w 14"/>
              <a:gd name="T27" fmla="*/ 42 h 69"/>
              <a:gd name="T28" fmla="*/ 10 w 14"/>
              <a:gd name="T29" fmla="*/ 32 h 69"/>
              <a:gd name="T30" fmla="*/ 10 w 14"/>
              <a:gd name="T31" fmla="*/ 20 h 69"/>
              <a:gd name="T32" fmla="*/ 12 w 14"/>
              <a:gd name="T33" fmla="*/ 10 h 69"/>
              <a:gd name="T34" fmla="*/ 14 w 14"/>
              <a:gd name="T35" fmla="*/ 2 h 69"/>
              <a:gd name="T36" fmla="*/ 14 w 14"/>
              <a:gd name="T37" fmla="*/ 2 h 69"/>
              <a:gd name="T38" fmla="*/ 14 w 14"/>
              <a:gd name="T39" fmla="*/ 0 h 69"/>
              <a:gd name="T40" fmla="*/ 14 w 14"/>
              <a:gd name="T41" fmla="*/ 0 h 69"/>
              <a:gd name="T42" fmla="*/ 14 w 14"/>
              <a:gd name="T43" fmla="*/ 0 h 69"/>
              <a:gd name="T44" fmla="*/ 13 w 14"/>
              <a:gd name="T45" fmla="*/ 0 h 69"/>
              <a:gd name="T46" fmla="*/ 11 w 14"/>
              <a:gd name="T47" fmla="*/ 0 h 69"/>
              <a:gd name="T48" fmla="*/ 8 w 14"/>
              <a:gd name="T49" fmla="*/ 0 h 69"/>
              <a:gd name="T50" fmla="*/ 5 w 14"/>
              <a:gd name="T51"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2"/>
                </a:moveTo>
                <a:lnTo>
                  <a:pt x="5" y="3"/>
                </a:lnTo>
                <a:lnTo>
                  <a:pt x="4" y="7"/>
                </a:lnTo>
                <a:lnTo>
                  <a:pt x="3" y="13"/>
                </a:lnTo>
                <a:lnTo>
                  <a:pt x="1" y="21"/>
                </a:lnTo>
                <a:lnTo>
                  <a:pt x="0" y="31"/>
                </a:lnTo>
                <a:lnTo>
                  <a:pt x="0" y="42"/>
                </a:lnTo>
                <a:lnTo>
                  <a:pt x="1" y="55"/>
                </a:lnTo>
                <a:lnTo>
                  <a:pt x="4" y="69"/>
                </a:lnTo>
                <a:lnTo>
                  <a:pt x="14" y="68"/>
                </a:lnTo>
                <a:lnTo>
                  <a:pt x="13" y="67"/>
                </a:lnTo>
                <a:lnTo>
                  <a:pt x="13" y="61"/>
                </a:lnTo>
                <a:lnTo>
                  <a:pt x="12" y="53"/>
                </a:lnTo>
                <a:lnTo>
                  <a:pt x="11" y="42"/>
                </a:lnTo>
                <a:lnTo>
                  <a:pt x="10" y="32"/>
                </a:lnTo>
                <a:lnTo>
                  <a:pt x="10" y="20"/>
                </a:lnTo>
                <a:lnTo>
                  <a:pt x="12" y="10"/>
                </a:lnTo>
                <a:lnTo>
                  <a:pt x="14" y="2"/>
                </a:lnTo>
                <a:lnTo>
                  <a:pt x="14" y="2"/>
                </a:lnTo>
                <a:lnTo>
                  <a:pt x="14" y="0"/>
                </a:lnTo>
                <a:lnTo>
                  <a:pt x="14" y="0"/>
                </a:lnTo>
                <a:lnTo>
                  <a:pt x="14" y="0"/>
                </a:lnTo>
                <a:lnTo>
                  <a:pt x="13" y="0"/>
                </a:lnTo>
                <a:lnTo>
                  <a:pt x="11" y="0"/>
                </a:lnTo>
                <a:lnTo>
                  <a:pt x="8" y="0"/>
                </a:lnTo>
                <a:lnTo>
                  <a:pt x="5" y="2"/>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6" name="Freeform 102"/>
          <p:cNvSpPr>
            <a:spLocks/>
          </p:cNvSpPr>
          <p:nvPr>
            <p:custDataLst>
              <p:tags r:id="rId101"/>
            </p:custDataLst>
          </p:nvPr>
        </p:nvSpPr>
        <p:spPr bwMode="auto">
          <a:xfrm>
            <a:off x="1433513" y="3651250"/>
            <a:ext cx="19050" cy="88900"/>
          </a:xfrm>
          <a:custGeom>
            <a:avLst/>
            <a:gdLst>
              <a:gd name="T0" fmla="*/ 4 w 12"/>
              <a:gd name="T1" fmla="*/ 1 h 56"/>
              <a:gd name="T2" fmla="*/ 3 w 12"/>
              <a:gd name="T3" fmla="*/ 1 h 56"/>
              <a:gd name="T4" fmla="*/ 3 w 12"/>
              <a:gd name="T5" fmla="*/ 5 h 56"/>
              <a:gd name="T6" fmla="*/ 2 w 12"/>
              <a:gd name="T7" fmla="*/ 11 h 56"/>
              <a:gd name="T8" fmla="*/ 0 w 12"/>
              <a:gd name="T9" fmla="*/ 17 h 56"/>
              <a:gd name="T10" fmla="*/ 0 w 12"/>
              <a:gd name="T11" fmla="*/ 25 h 56"/>
              <a:gd name="T12" fmla="*/ 0 w 12"/>
              <a:gd name="T13" fmla="*/ 35 h 56"/>
              <a:gd name="T14" fmla="*/ 2 w 12"/>
              <a:gd name="T15" fmla="*/ 46 h 56"/>
              <a:gd name="T16" fmla="*/ 3 w 12"/>
              <a:gd name="T17" fmla="*/ 56 h 56"/>
              <a:gd name="T18" fmla="*/ 11 w 12"/>
              <a:gd name="T19" fmla="*/ 56 h 56"/>
              <a:gd name="T20" fmla="*/ 11 w 12"/>
              <a:gd name="T21" fmla="*/ 55 h 56"/>
              <a:gd name="T22" fmla="*/ 10 w 12"/>
              <a:gd name="T23" fmla="*/ 50 h 56"/>
              <a:gd name="T24" fmla="*/ 10 w 12"/>
              <a:gd name="T25" fmla="*/ 43 h 56"/>
              <a:gd name="T26" fmla="*/ 9 w 12"/>
              <a:gd name="T27" fmla="*/ 35 h 56"/>
              <a:gd name="T28" fmla="*/ 7 w 12"/>
              <a:gd name="T29" fmla="*/ 26 h 56"/>
              <a:gd name="T30" fmla="*/ 9 w 12"/>
              <a:gd name="T31" fmla="*/ 17 h 56"/>
              <a:gd name="T32" fmla="*/ 10 w 12"/>
              <a:gd name="T33" fmla="*/ 7 h 56"/>
              <a:gd name="T34" fmla="*/ 12 w 12"/>
              <a:gd name="T35" fmla="*/ 0 h 56"/>
              <a:gd name="T36" fmla="*/ 12 w 12"/>
              <a:gd name="T37" fmla="*/ 0 h 56"/>
              <a:gd name="T38" fmla="*/ 12 w 12"/>
              <a:gd name="T39" fmla="*/ 0 h 56"/>
              <a:gd name="T40" fmla="*/ 12 w 12"/>
              <a:gd name="T41" fmla="*/ 0 h 56"/>
              <a:gd name="T42" fmla="*/ 11 w 12"/>
              <a:gd name="T43" fmla="*/ 0 h 56"/>
              <a:gd name="T44" fmla="*/ 10 w 12"/>
              <a:gd name="T45" fmla="*/ 0 h 56"/>
              <a:gd name="T46" fmla="*/ 9 w 12"/>
              <a:gd name="T47" fmla="*/ 0 h 56"/>
              <a:gd name="T48" fmla="*/ 6 w 12"/>
              <a:gd name="T49" fmla="*/ 0 h 56"/>
              <a:gd name="T50" fmla="*/ 4 w 12"/>
              <a:gd name="T51"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6">
                <a:moveTo>
                  <a:pt x="4" y="1"/>
                </a:moveTo>
                <a:lnTo>
                  <a:pt x="3" y="1"/>
                </a:lnTo>
                <a:lnTo>
                  <a:pt x="3" y="5"/>
                </a:lnTo>
                <a:lnTo>
                  <a:pt x="2" y="11"/>
                </a:lnTo>
                <a:lnTo>
                  <a:pt x="0" y="17"/>
                </a:lnTo>
                <a:lnTo>
                  <a:pt x="0" y="25"/>
                </a:lnTo>
                <a:lnTo>
                  <a:pt x="0" y="35"/>
                </a:lnTo>
                <a:lnTo>
                  <a:pt x="2" y="46"/>
                </a:lnTo>
                <a:lnTo>
                  <a:pt x="3" y="56"/>
                </a:lnTo>
                <a:lnTo>
                  <a:pt x="11" y="56"/>
                </a:lnTo>
                <a:lnTo>
                  <a:pt x="11" y="55"/>
                </a:lnTo>
                <a:lnTo>
                  <a:pt x="10" y="50"/>
                </a:lnTo>
                <a:lnTo>
                  <a:pt x="10" y="43"/>
                </a:lnTo>
                <a:lnTo>
                  <a:pt x="9" y="35"/>
                </a:lnTo>
                <a:lnTo>
                  <a:pt x="7" y="26"/>
                </a:lnTo>
                <a:lnTo>
                  <a:pt x="9" y="17"/>
                </a:lnTo>
                <a:lnTo>
                  <a:pt x="10" y="7"/>
                </a:lnTo>
                <a:lnTo>
                  <a:pt x="12" y="0"/>
                </a:lnTo>
                <a:lnTo>
                  <a:pt x="12" y="0"/>
                </a:lnTo>
                <a:lnTo>
                  <a:pt x="12" y="0"/>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7" name="Freeform 103"/>
          <p:cNvSpPr>
            <a:spLocks/>
          </p:cNvSpPr>
          <p:nvPr>
            <p:custDataLst>
              <p:tags r:id="rId102"/>
            </p:custDataLst>
          </p:nvPr>
        </p:nvSpPr>
        <p:spPr bwMode="auto">
          <a:xfrm>
            <a:off x="1433513" y="3659188"/>
            <a:ext cx="15875" cy="71437"/>
          </a:xfrm>
          <a:custGeom>
            <a:avLst/>
            <a:gdLst>
              <a:gd name="T0" fmla="*/ 4 w 10"/>
              <a:gd name="T1" fmla="*/ 1 h 45"/>
              <a:gd name="T2" fmla="*/ 3 w 10"/>
              <a:gd name="T3" fmla="*/ 2 h 45"/>
              <a:gd name="T4" fmla="*/ 3 w 10"/>
              <a:gd name="T5" fmla="*/ 5 h 45"/>
              <a:gd name="T6" fmla="*/ 2 w 10"/>
              <a:gd name="T7" fmla="*/ 8 h 45"/>
              <a:gd name="T8" fmla="*/ 2 w 10"/>
              <a:gd name="T9" fmla="*/ 14 h 45"/>
              <a:gd name="T10" fmla="*/ 0 w 10"/>
              <a:gd name="T11" fmla="*/ 21 h 45"/>
              <a:gd name="T12" fmla="*/ 0 w 10"/>
              <a:gd name="T13" fmla="*/ 28 h 45"/>
              <a:gd name="T14" fmla="*/ 2 w 10"/>
              <a:gd name="T15" fmla="*/ 36 h 45"/>
              <a:gd name="T16" fmla="*/ 3 w 10"/>
              <a:gd name="T17" fmla="*/ 45 h 45"/>
              <a:gd name="T18" fmla="*/ 10 w 10"/>
              <a:gd name="T19" fmla="*/ 45 h 45"/>
              <a:gd name="T20" fmla="*/ 10 w 10"/>
              <a:gd name="T21" fmla="*/ 43 h 45"/>
              <a:gd name="T22" fmla="*/ 9 w 10"/>
              <a:gd name="T23" fmla="*/ 40 h 45"/>
              <a:gd name="T24" fmla="*/ 7 w 10"/>
              <a:gd name="T25" fmla="*/ 35 h 45"/>
              <a:gd name="T26" fmla="*/ 7 w 10"/>
              <a:gd name="T27" fmla="*/ 28 h 45"/>
              <a:gd name="T28" fmla="*/ 6 w 10"/>
              <a:gd name="T29" fmla="*/ 21 h 45"/>
              <a:gd name="T30" fmla="*/ 7 w 10"/>
              <a:gd name="T31" fmla="*/ 14 h 45"/>
              <a:gd name="T32" fmla="*/ 7 w 10"/>
              <a:gd name="T33" fmla="*/ 7 h 45"/>
              <a:gd name="T34" fmla="*/ 10 w 10"/>
              <a:gd name="T35" fmla="*/ 1 h 45"/>
              <a:gd name="T36" fmla="*/ 10 w 10"/>
              <a:gd name="T37" fmla="*/ 1 h 45"/>
              <a:gd name="T38" fmla="*/ 10 w 10"/>
              <a:gd name="T39" fmla="*/ 1 h 45"/>
              <a:gd name="T40" fmla="*/ 10 w 10"/>
              <a:gd name="T41" fmla="*/ 0 h 45"/>
              <a:gd name="T42" fmla="*/ 10 w 10"/>
              <a:gd name="T43" fmla="*/ 0 h 45"/>
              <a:gd name="T44" fmla="*/ 9 w 10"/>
              <a:gd name="T45" fmla="*/ 0 h 45"/>
              <a:gd name="T46" fmla="*/ 7 w 10"/>
              <a:gd name="T47" fmla="*/ 0 h 45"/>
              <a:gd name="T48" fmla="*/ 6 w 10"/>
              <a:gd name="T49" fmla="*/ 1 h 45"/>
              <a:gd name="T50" fmla="*/ 4 w 10"/>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5">
                <a:moveTo>
                  <a:pt x="4" y="1"/>
                </a:moveTo>
                <a:lnTo>
                  <a:pt x="3" y="2"/>
                </a:lnTo>
                <a:lnTo>
                  <a:pt x="3" y="5"/>
                </a:lnTo>
                <a:lnTo>
                  <a:pt x="2" y="8"/>
                </a:lnTo>
                <a:lnTo>
                  <a:pt x="2" y="14"/>
                </a:lnTo>
                <a:lnTo>
                  <a:pt x="0" y="21"/>
                </a:lnTo>
                <a:lnTo>
                  <a:pt x="0" y="28"/>
                </a:lnTo>
                <a:lnTo>
                  <a:pt x="2" y="36"/>
                </a:lnTo>
                <a:lnTo>
                  <a:pt x="3" y="45"/>
                </a:lnTo>
                <a:lnTo>
                  <a:pt x="10" y="45"/>
                </a:lnTo>
                <a:lnTo>
                  <a:pt x="10" y="43"/>
                </a:lnTo>
                <a:lnTo>
                  <a:pt x="9" y="40"/>
                </a:lnTo>
                <a:lnTo>
                  <a:pt x="7" y="35"/>
                </a:lnTo>
                <a:lnTo>
                  <a:pt x="7" y="28"/>
                </a:lnTo>
                <a:lnTo>
                  <a:pt x="6" y="21"/>
                </a:lnTo>
                <a:lnTo>
                  <a:pt x="7" y="14"/>
                </a:lnTo>
                <a:lnTo>
                  <a:pt x="7" y="7"/>
                </a:lnTo>
                <a:lnTo>
                  <a:pt x="10" y="1"/>
                </a:lnTo>
                <a:lnTo>
                  <a:pt x="10" y="1"/>
                </a:lnTo>
                <a:lnTo>
                  <a:pt x="10" y="1"/>
                </a:lnTo>
                <a:lnTo>
                  <a:pt x="10" y="0"/>
                </a:lnTo>
                <a:lnTo>
                  <a:pt x="10" y="0"/>
                </a:lnTo>
                <a:lnTo>
                  <a:pt x="9" y="0"/>
                </a:lnTo>
                <a:lnTo>
                  <a:pt x="7" y="0"/>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8" name="Freeform 104"/>
          <p:cNvSpPr>
            <a:spLocks/>
          </p:cNvSpPr>
          <p:nvPr>
            <p:custDataLst>
              <p:tags r:id="rId103"/>
            </p:custDataLst>
          </p:nvPr>
        </p:nvSpPr>
        <p:spPr bwMode="auto">
          <a:xfrm>
            <a:off x="1436688" y="3668713"/>
            <a:ext cx="11112" cy="50800"/>
          </a:xfrm>
          <a:custGeom>
            <a:avLst/>
            <a:gdLst>
              <a:gd name="T0" fmla="*/ 2 w 7"/>
              <a:gd name="T1" fmla="*/ 1 h 32"/>
              <a:gd name="T2" fmla="*/ 1 w 7"/>
              <a:gd name="T3" fmla="*/ 1 h 32"/>
              <a:gd name="T4" fmla="*/ 1 w 7"/>
              <a:gd name="T5" fmla="*/ 3 h 32"/>
              <a:gd name="T6" fmla="*/ 0 w 7"/>
              <a:gd name="T7" fmla="*/ 6 h 32"/>
              <a:gd name="T8" fmla="*/ 0 w 7"/>
              <a:gd name="T9" fmla="*/ 10 h 32"/>
              <a:gd name="T10" fmla="*/ 0 w 7"/>
              <a:gd name="T11" fmla="*/ 15 h 32"/>
              <a:gd name="T12" fmla="*/ 0 w 7"/>
              <a:gd name="T13" fmla="*/ 20 h 32"/>
              <a:gd name="T14" fmla="*/ 0 w 7"/>
              <a:gd name="T15" fmla="*/ 27 h 32"/>
              <a:gd name="T16" fmla="*/ 1 w 7"/>
              <a:gd name="T17" fmla="*/ 32 h 32"/>
              <a:gd name="T18" fmla="*/ 5 w 7"/>
              <a:gd name="T19" fmla="*/ 32 h 32"/>
              <a:gd name="T20" fmla="*/ 5 w 7"/>
              <a:gd name="T21" fmla="*/ 31 h 32"/>
              <a:gd name="T22" fmla="*/ 5 w 7"/>
              <a:gd name="T23" fmla="*/ 29 h 32"/>
              <a:gd name="T24" fmla="*/ 4 w 7"/>
              <a:gd name="T25" fmla="*/ 25 h 32"/>
              <a:gd name="T26" fmla="*/ 4 w 7"/>
              <a:gd name="T27" fmla="*/ 20 h 32"/>
              <a:gd name="T28" fmla="*/ 4 w 7"/>
              <a:gd name="T29" fmla="*/ 15 h 32"/>
              <a:gd name="T30" fmla="*/ 4 w 7"/>
              <a:gd name="T31" fmla="*/ 9 h 32"/>
              <a:gd name="T32" fmla="*/ 4 w 7"/>
              <a:gd name="T33" fmla="*/ 4 h 32"/>
              <a:gd name="T34" fmla="*/ 7 w 7"/>
              <a:gd name="T35" fmla="*/ 0 h 32"/>
              <a:gd name="T36" fmla="*/ 7 w 7"/>
              <a:gd name="T37" fmla="*/ 0 h 32"/>
              <a:gd name="T38" fmla="*/ 7 w 7"/>
              <a:gd name="T39" fmla="*/ 0 h 32"/>
              <a:gd name="T40" fmla="*/ 5 w 7"/>
              <a:gd name="T41" fmla="*/ 0 h 32"/>
              <a:gd name="T42" fmla="*/ 5 w 7"/>
              <a:gd name="T43" fmla="*/ 0 h 32"/>
              <a:gd name="T44" fmla="*/ 5 w 7"/>
              <a:gd name="T45" fmla="*/ 0 h 32"/>
              <a:gd name="T46" fmla="*/ 4 w 7"/>
              <a:gd name="T47" fmla="*/ 0 h 32"/>
              <a:gd name="T48" fmla="*/ 3 w 7"/>
              <a:gd name="T49" fmla="*/ 0 h 32"/>
              <a:gd name="T50" fmla="*/ 2 w 7"/>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2">
                <a:moveTo>
                  <a:pt x="2" y="1"/>
                </a:moveTo>
                <a:lnTo>
                  <a:pt x="1" y="1"/>
                </a:lnTo>
                <a:lnTo>
                  <a:pt x="1" y="3"/>
                </a:lnTo>
                <a:lnTo>
                  <a:pt x="0" y="6"/>
                </a:lnTo>
                <a:lnTo>
                  <a:pt x="0" y="10"/>
                </a:lnTo>
                <a:lnTo>
                  <a:pt x="0" y="15"/>
                </a:lnTo>
                <a:lnTo>
                  <a:pt x="0" y="20"/>
                </a:lnTo>
                <a:lnTo>
                  <a:pt x="0" y="27"/>
                </a:lnTo>
                <a:lnTo>
                  <a:pt x="1" y="32"/>
                </a:lnTo>
                <a:lnTo>
                  <a:pt x="5" y="32"/>
                </a:lnTo>
                <a:lnTo>
                  <a:pt x="5" y="31"/>
                </a:lnTo>
                <a:lnTo>
                  <a:pt x="5" y="29"/>
                </a:lnTo>
                <a:lnTo>
                  <a:pt x="4" y="25"/>
                </a:lnTo>
                <a:lnTo>
                  <a:pt x="4" y="20"/>
                </a:lnTo>
                <a:lnTo>
                  <a:pt x="4" y="15"/>
                </a:lnTo>
                <a:lnTo>
                  <a:pt x="4" y="9"/>
                </a:lnTo>
                <a:lnTo>
                  <a:pt x="4" y="4"/>
                </a:lnTo>
                <a:lnTo>
                  <a:pt x="7" y="0"/>
                </a:lnTo>
                <a:lnTo>
                  <a:pt x="7" y="0"/>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09" name="Freeform 105"/>
          <p:cNvSpPr>
            <a:spLocks/>
          </p:cNvSpPr>
          <p:nvPr>
            <p:custDataLst>
              <p:tags r:id="rId104"/>
            </p:custDataLst>
          </p:nvPr>
        </p:nvSpPr>
        <p:spPr bwMode="auto">
          <a:xfrm>
            <a:off x="1587500" y="3616325"/>
            <a:ext cx="38100" cy="142875"/>
          </a:xfrm>
          <a:custGeom>
            <a:avLst/>
            <a:gdLst>
              <a:gd name="T0" fmla="*/ 24 w 24"/>
              <a:gd name="T1" fmla="*/ 1 h 90"/>
              <a:gd name="T2" fmla="*/ 22 w 24"/>
              <a:gd name="T3" fmla="*/ 1 h 90"/>
              <a:gd name="T4" fmla="*/ 21 w 24"/>
              <a:gd name="T5" fmla="*/ 3 h 90"/>
              <a:gd name="T6" fmla="*/ 19 w 24"/>
              <a:gd name="T7" fmla="*/ 8 h 90"/>
              <a:gd name="T8" fmla="*/ 17 w 24"/>
              <a:gd name="T9" fmla="*/ 16 h 90"/>
              <a:gd name="T10" fmla="*/ 15 w 24"/>
              <a:gd name="T11" fmla="*/ 28 h 90"/>
              <a:gd name="T12" fmla="*/ 14 w 24"/>
              <a:gd name="T13" fmla="*/ 43 h 90"/>
              <a:gd name="T14" fmla="*/ 15 w 24"/>
              <a:gd name="T15" fmla="*/ 64 h 90"/>
              <a:gd name="T16" fmla="*/ 18 w 24"/>
              <a:gd name="T17" fmla="*/ 90 h 90"/>
              <a:gd name="T18" fmla="*/ 5 w 24"/>
              <a:gd name="T19" fmla="*/ 90 h 90"/>
              <a:gd name="T20" fmla="*/ 4 w 24"/>
              <a:gd name="T21" fmla="*/ 88 h 90"/>
              <a:gd name="T22" fmla="*/ 3 w 24"/>
              <a:gd name="T23" fmla="*/ 81 h 90"/>
              <a:gd name="T24" fmla="*/ 1 w 24"/>
              <a:gd name="T25" fmla="*/ 69 h 90"/>
              <a:gd name="T26" fmla="*/ 0 w 24"/>
              <a:gd name="T27" fmla="*/ 56 h 90"/>
              <a:gd name="T28" fmla="*/ 0 w 24"/>
              <a:gd name="T29" fmla="*/ 41 h 90"/>
              <a:gd name="T30" fmla="*/ 1 w 24"/>
              <a:gd name="T31" fmla="*/ 27 h 90"/>
              <a:gd name="T32" fmla="*/ 4 w 24"/>
              <a:gd name="T33" fmla="*/ 13 h 90"/>
              <a:gd name="T34" fmla="*/ 7 w 24"/>
              <a:gd name="T35" fmla="*/ 0 h 90"/>
              <a:gd name="T36" fmla="*/ 24 w 24"/>
              <a:gd name="T3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0">
                <a:moveTo>
                  <a:pt x="24" y="1"/>
                </a:moveTo>
                <a:lnTo>
                  <a:pt x="22" y="1"/>
                </a:lnTo>
                <a:lnTo>
                  <a:pt x="21" y="3"/>
                </a:lnTo>
                <a:lnTo>
                  <a:pt x="19" y="8"/>
                </a:lnTo>
                <a:lnTo>
                  <a:pt x="17" y="16"/>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0" name="Freeform 106"/>
          <p:cNvSpPr>
            <a:spLocks/>
          </p:cNvSpPr>
          <p:nvPr>
            <p:custDataLst>
              <p:tags r:id="rId105"/>
            </p:custDataLst>
          </p:nvPr>
        </p:nvSpPr>
        <p:spPr bwMode="auto">
          <a:xfrm>
            <a:off x="1589088" y="3627438"/>
            <a:ext cx="30162" cy="120650"/>
          </a:xfrm>
          <a:custGeom>
            <a:avLst/>
            <a:gdLst>
              <a:gd name="T0" fmla="*/ 19 w 19"/>
              <a:gd name="T1" fmla="*/ 0 h 76"/>
              <a:gd name="T2" fmla="*/ 19 w 19"/>
              <a:gd name="T3" fmla="*/ 0 h 76"/>
              <a:gd name="T4" fmla="*/ 18 w 19"/>
              <a:gd name="T5" fmla="*/ 2 h 76"/>
              <a:gd name="T6" fmla="*/ 17 w 19"/>
              <a:gd name="T7" fmla="*/ 7 h 76"/>
              <a:gd name="T8" fmla="*/ 14 w 19"/>
              <a:gd name="T9" fmla="*/ 13 h 76"/>
              <a:gd name="T10" fmla="*/ 13 w 19"/>
              <a:gd name="T11" fmla="*/ 22 h 76"/>
              <a:gd name="T12" fmla="*/ 12 w 19"/>
              <a:gd name="T13" fmla="*/ 36 h 76"/>
              <a:gd name="T14" fmla="*/ 13 w 19"/>
              <a:gd name="T15" fmla="*/ 54 h 76"/>
              <a:gd name="T16" fmla="*/ 14 w 19"/>
              <a:gd name="T17" fmla="*/ 76 h 76"/>
              <a:gd name="T18" fmla="*/ 4 w 19"/>
              <a:gd name="T19" fmla="*/ 76 h 76"/>
              <a:gd name="T20" fmla="*/ 4 w 19"/>
              <a:gd name="T21" fmla="*/ 74 h 76"/>
              <a:gd name="T22" fmla="*/ 3 w 19"/>
              <a:gd name="T23" fmla="*/ 68 h 76"/>
              <a:gd name="T24" fmla="*/ 2 w 19"/>
              <a:gd name="T25" fmla="*/ 58 h 76"/>
              <a:gd name="T26" fmla="*/ 0 w 19"/>
              <a:gd name="T27" fmla="*/ 47 h 76"/>
              <a:gd name="T28" fmla="*/ 0 w 19"/>
              <a:gd name="T29" fmla="*/ 35 h 76"/>
              <a:gd name="T30" fmla="*/ 0 w 19"/>
              <a:gd name="T31" fmla="*/ 22 h 76"/>
              <a:gd name="T32" fmla="*/ 3 w 19"/>
              <a:gd name="T33" fmla="*/ 9 h 76"/>
              <a:gd name="T34" fmla="*/ 6 w 19"/>
              <a:gd name="T35" fmla="*/ 0 h 76"/>
              <a:gd name="T36" fmla="*/ 19 w 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6">
                <a:moveTo>
                  <a:pt x="19" y="0"/>
                </a:moveTo>
                <a:lnTo>
                  <a:pt x="19" y="0"/>
                </a:lnTo>
                <a:lnTo>
                  <a:pt x="18" y="2"/>
                </a:lnTo>
                <a:lnTo>
                  <a:pt x="17" y="7"/>
                </a:lnTo>
                <a:lnTo>
                  <a:pt x="14" y="13"/>
                </a:lnTo>
                <a:lnTo>
                  <a:pt x="13" y="22"/>
                </a:lnTo>
                <a:lnTo>
                  <a:pt x="12" y="36"/>
                </a:lnTo>
                <a:lnTo>
                  <a:pt x="13" y="54"/>
                </a:lnTo>
                <a:lnTo>
                  <a:pt x="14" y="76"/>
                </a:lnTo>
                <a:lnTo>
                  <a:pt x="4" y="76"/>
                </a:lnTo>
                <a:lnTo>
                  <a:pt x="4" y="74"/>
                </a:lnTo>
                <a:lnTo>
                  <a:pt x="3" y="68"/>
                </a:lnTo>
                <a:lnTo>
                  <a:pt x="2" y="58"/>
                </a:lnTo>
                <a:lnTo>
                  <a:pt x="0" y="47"/>
                </a:lnTo>
                <a:lnTo>
                  <a:pt x="0" y="35"/>
                </a:lnTo>
                <a:lnTo>
                  <a:pt x="0" y="22"/>
                </a:lnTo>
                <a:lnTo>
                  <a:pt x="3" y="9"/>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1" name="Freeform 107"/>
          <p:cNvSpPr>
            <a:spLocks/>
          </p:cNvSpPr>
          <p:nvPr>
            <p:custDataLst>
              <p:tags r:id="rId106"/>
            </p:custDataLst>
          </p:nvPr>
        </p:nvSpPr>
        <p:spPr bwMode="auto">
          <a:xfrm>
            <a:off x="1592263" y="3636963"/>
            <a:ext cx="23812" cy="100012"/>
          </a:xfrm>
          <a:custGeom>
            <a:avLst/>
            <a:gdLst>
              <a:gd name="T0" fmla="*/ 15 w 15"/>
              <a:gd name="T1" fmla="*/ 0 h 63"/>
              <a:gd name="T2" fmla="*/ 15 w 15"/>
              <a:gd name="T3" fmla="*/ 1 h 63"/>
              <a:gd name="T4" fmla="*/ 14 w 15"/>
              <a:gd name="T5" fmla="*/ 2 h 63"/>
              <a:gd name="T6" fmla="*/ 12 w 15"/>
              <a:gd name="T7" fmla="*/ 6 h 63"/>
              <a:gd name="T8" fmla="*/ 11 w 15"/>
              <a:gd name="T9" fmla="*/ 12 h 63"/>
              <a:gd name="T10" fmla="*/ 10 w 15"/>
              <a:gd name="T11" fmla="*/ 19 h 63"/>
              <a:gd name="T12" fmla="*/ 9 w 15"/>
              <a:gd name="T13" fmla="*/ 30 h 63"/>
              <a:gd name="T14" fmla="*/ 10 w 15"/>
              <a:gd name="T15" fmla="*/ 44 h 63"/>
              <a:gd name="T16" fmla="*/ 11 w 15"/>
              <a:gd name="T17" fmla="*/ 63 h 63"/>
              <a:gd name="T18" fmla="*/ 2 w 15"/>
              <a:gd name="T19" fmla="*/ 63 h 63"/>
              <a:gd name="T20" fmla="*/ 2 w 15"/>
              <a:gd name="T21" fmla="*/ 62 h 63"/>
              <a:gd name="T22" fmla="*/ 1 w 15"/>
              <a:gd name="T23" fmla="*/ 56 h 63"/>
              <a:gd name="T24" fmla="*/ 0 w 15"/>
              <a:gd name="T25" fmla="*/ 49 h 63"/>
              <a:gd name="T26" fmla="*/ 0 w 15"/>
              <a:gd name="T27" fmla="*/ 40 h 63"/>
              <a:gd name="T28" fmla="*/ 0 w 15"/>
              <a:gd name="T29" fmla="*/ 29 h 63"/>
              <a:gd name="T30" fmla="*/ 0 w 15"/>
              <a:gd name="T31" fmla="*/ 19 h 63"/>
              <a:gd name="T32" fmla="*/ 1 w 15"/>
              <a:gd name="T33" fmla="*/ 8 h 63"/>
              <a:gd name="T34" fmla="*/ 4 w 15"/>
              <a:gd name="T35" fmla="*/ 0 h 63"/>
              <a:gd name="T36" fmla="*/ 15 w 15"/>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2" name="Freeform 108"/>
          <p:cNvSpPr>
            <a:spLocks/>
          </p:cNvSpPr>
          <p:nvPr>
            <p:custDataLst>
              <p:tags r:id="rId107"/>
            </p:custDataLst>
          </p:nvPr>
        </p:nvSpPr>
        <p:spPr bwMode="auto">
          <a:xfrm>
            <a:off x="1592263" y="3646488"/>
            <a:ext cx="19050" cy="79375"/>
          </a:xfrm>
          <a:custGeom>
            <a:avLst/>
            <a:gdLst>
              <a:gd name="T0" fmla="*/ 12 w 12"/>
              <a:gd name="T1" fmla="*/ 1 h 50"/>
              <a:gd name="T2" fmla="*/ 12 w 12"/>
              <a:gd name="T3" fmla="*/ 1 h 50"/>
              <a:gd name="T4" fmla="*/ 11 w 12"/>
              <a:gd name="T5" fmla="*/ 2 h 50"/>
              <a:gd name="T6" fmla="*/ 10 w 12"/>
              <a:gd name="T7" fmla="*/ 4 h 50"/>
              <a:gd name="T8" fmla="*/ 9 w 12"/>
              <a:gd name="T9" fmla="*/ 9 h 50"/>
              <a:gd name="T10" fmla="*/ 9 w 12"/>
              <a:gd name="T11" fmla="*/ 15 h 50"/>
              <a:gd name="T12" fmla="*/ 8 w 12"/>
              <a:gd name="T13" fmla="*/ 24 h 50"/>
              <a:gd name="T14" fmla="*/ 8 w 12"/>
              <a:gd name="T15" fmla="*/ 36 h 50"/>
              <a:gd name="T16" fmla="*/ 9 w 12"/>
              <a:gd name="T17" fmla="*/ 50 h 50"/>
              <a:gd name="T18" fmla="*/ 2 w 12"/>
              <a:gd name="T19" fmla="*/ 50 h 50"/>
              <a:gd name="T20" fmla="*/ 2 w 12"/>
              <a:gd name="T21" fmla="*/ 49 h 50"/>
              <a:gd name="T22" fmla="*/ 2 w 12"/>
              <a:gd name="T23" fmla="*/ 45 h 50"/>
              <a:gd name="T24" fmla="*/ 1 w 12"/>
              <a:gd name="T25" fmla="*/ 38 h 50"/>
              <a:gd name="T26" fmla="*/ 1 w 12"/>
              <a:gd name="T27" fmla="*/ 31 h 50"/>
              <a:gd name="T28" fmla="*/ 0 w 12"/>
              <a:gd name="T29" fmla="*/ 23 h 50"/>
              <a:gd name="T30" fmla="*/ 1 w 12"/>
              <a:gd name="T31" fmla="*/ 15 h 50"/>
              <a:gd name="T32" fmla="*/ 2 w 12"/>
              <a:gd name="T33" fmla="*/ 7 h 50"/>
              <a:gd name="T34" fmla="*/ 4 w 12"/>
              <a:gd name="T35" fmla="*/ 0 h 50"/>
              <a:gd name="T36" fmla="*/ 12 w 12"/>
              <a:gd name="T3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0">
                <a:moveTo>
                  <a:pt x="12" y="1"/>
                </a:moveTo>
                <a:lnTo>
                  <a:pt x="12" y="1"/>
                </a:lnTo>
                <a:lnTo>
                  <a:pt x="11" y="2"/>
                </a:lnTo>
                <a:lnTo>
                  <a:pt x="10" y="4"/>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3" name="Freeform 109"/>
          <p:cNvSpPr>
            <a:spLocks/>
          </p:cNvSpPr>
          <p:nvPr>
            <p:custDataLst>
              <p:tags r:id="rId108"/>
            </p:custDataLst>
          </p:nvPr>
        </p:nvSpPr>
        <p:spPr bwMode="auto">
          <a:xfrm>
            <a:off x="1593850" y="3657600"/>
            <a:ext cx="14288" cy="57150"/>
          </a:xfrm>
          <a:custGeom>
            <a:avLst/>
            <a:gdLst>
              <a:gd name="T0" fmla="*/ 9 w 9"/>
              <a:gd name="T1" fmla="*/ 0 h 36"/>
              <a:gd name="T2" fmla="*/ 9 w 9"/>
              <a:gd name="T3" fmla="*/ 0 h 36"/>
              <a:gd name="T4" fmla="*/ 8 w 9"/>
              <a:gd name="T5" fmla="*/ 1 h 36"/>
              <a:gd name="T6" fmla="*/ 8 w 9"/>
              <a:gd name="T7" fmla="*/ 3 h 36"/>
              <a:gd name="T8" fmla="*/ 7 w 9"/>
              <a:gd name="T9" fmla="*/ 6 h 36"/>
              <a:gd name="T10" fmla="*/ 6 w 9"/>
              <a:gd name="T11" fmla="*/ 10 h 36"/>
              <a:gd name="T12" fmla="*/ 6 w 9"/>
              <a:gd name="T13" fmla="*/ 17 h 36"/>
              <a:gd name="T14" fmla="*/ 6 w 9"/>
              <a:gd name="T15" fmla="*/ 25 h 36"/>
              <a:gd name="T16" fmla="*/ 7 w 9"/>
              <a:gd name="T17" fmla="*/ 36 h 36"/>
              <a:gd name="T18" fmla="*/ 2 w 9"/>
              <a:gd name="T19" fmla="*/ 36 h 36"/>
              <a:gd name="T20" fmla="*/ 1 w 9"/>
              <a:gd name="T21" fmla="*/ 36 h 36"/>
              <a:gd name="T22" fmla="*/ 1 w 9"/>
              <a:gd name="T23" fmla="*/ 32 h 36"/>
              <a:gd name="T24" fmla="*/ 1 w 9"/>
              <a:gd name="T25" fmla="*/ 28 h 36"/>
              <a:gd name="T26" fmla="*/ 0 w 9"/>
              <a:gd name="T27" fmla="*/ 22 h 36"/>
              <a:gd name="T28" fmla="*/ 0 w 9"/>
              <a:gd name="T29" fmla="*/ 16 h 36"/>
              <a:gd name="T30" fmla="*/ 0 w 9"/>
              <a:gd name="T31" fmla="*/ 10 h 36"/>
              <a:gd name="T32" fmla="*/ 1 w 9"/>
              <a:gd name="T33" fmla="*/ 4 h 36"/>
              <a:gd name="T34" fmla="*/ 3 w 9"/>
              <a:gd name="T35" fmla="*/ 0 h 36"/>
              <a:gd name="T36" fmla="*/ 9 w 9"/>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6">
                <a:moveTo>
                  <a:pt x="9" y="0"/>
                </a:moveTo>
                <a:lnTo>
                  <a:pt x="9" y="0"/>
                </a:lnTo>
                <a:lnTo>
                  <a:pt x="8" y="1"/>
                </a:lnTo>
                <a:lnTo>
                  <a:pt x="8" y="3"/>
                </a:lnTo>
                <a:lnTo>
                  <a:pt x="7" y="6"/>
                </a:lnTo>
                <a:lnTo>
                  <a:pt x="6" y="10"/>
                </a:lnTo>
                <a:lnTo>
                  <a:pt x="6" y="17"/>
                </a:lnTo>
                <a:lnTo>
                  <a:pt x="6" y="25"/>
                </a:lnTo>
                <a:lnTo>
                  <a:pt x="7" y="36"/>
                </a:lnTo>
                <a:lnTo>
                  <a:pt x="2" y="36"/>
                </a:lnTo>
                <a:lnTo>
                  <a:pt x="1" y="36"/>
                </a:lnTo>
                <a:lnTo>
                  <a:pt x="1" y="32"/>
                </a:lnTo>
                <a:lnTo>
                  <a:pt x="1" y="28"/>
                </a:lnTo>
                <a:lnTo>
                  <a:pt x="0" y="22"/>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4" name="Rectangle 110"/>
          <p:cNvSpPr>
            <a:spLocks noChangeArrowheads="1"/>
          </p:cNvSpPr>
          <p:nvPr>
            <p:custDataLst>
              <p:tags r:id="rId109"/>
            </p:custDataLst>
          </p:nvPr>
        </p:nvSpPr>
        <p:spPr bwMode="auto">
          <a:xfrm>
            <a:off x="1398588" y="3641725"/>
            <a:ext cx="6350" cy="187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215" name="Freeform 111"/>
          <p:cNvSpPr>
            <a:spLocks/>
          </p:cNvSpPr>
          <p:nvPr>
            <p:custDataLst>
              <p:tags r:id="rId110"/>
            </p:custDataLst>
          </p:nvPr>
        </p:nvSpPr>
        <p:spPr bwMode="auto">
          <a:xfrm>
            <a:off x="1465263" y="3638550"/>
            <a:ext cx="73025" cy="87313"/>
          </a:xfrm>
          <a:custGeom>
            <a:avLst/>
            <a:gdLst>
              <a:gd name="T0" fmla="*/ 4 w 46"/>
              <a:gd name="T1" fmla="*/ 6 h 55"/>
              <a:gd name="T2" fmla="*/ 4 w 46"/>
              <a:gd name="T3" fmla="*/ 7 h 55"/>
              <a:gd name="T4" fmla="*/ 3 w 46"/>
              <a:gd name="T5" fmla="*/ 9 h 55"/>
              <a:gd name="T6" fmla="*/ 1 w 46"/>
              <a:gd name="T7" fmla="*/ 14 h 55"/>
              <a:gd name="T8" fmla="*/ 0 w 46"/>
              <a:gd name="T9" fmla="*/ 20 h 55"/>
              <a:gd name="T10" fmla="*/ 0 w 46"/>
              <a:gd name="T11" fmla="*/ 28 h 55"/>
              <a:gd name="T12" fmla="*/ 0 w 46"/>
              <a:gd name="T13" fmla="*/ 36 h 55"/>
              <a:gd name="T14" fmla="*/ 0 w 46"/>
              <a:gd name="T15" fmla="*/ 46 h 55"/>
              <a:gd name="T16" fmla="*/ 3 w 46"/>
              <a:gd name="T17" fmla="*/ 55 h 55"/>
              <a:gd name="T18" fmla="*/ 3 w 46"/>
              <a:gd name="T19" fmla="*/ 54 h 55"/>
              <a:gd name="T20" fmla="*/ 3 w 46"/>
              <a:gd name="T21" fmla="*/ 53 h 55"/>
              <a:gd name="T22" fmla="*/ 3 w 46"/>
              <a:gd name="T23" fmla="*/ 51 h 55"/>
              <a:gd name="T24" fmla="*/ 3 w 46"/>
              <a:gd name="T25" fmla="*/ 49 h 55"/>
              <a:gd name="T26" fmla="*/ 3 w 46"/>
              <a:gd name="T27" fmla="*/ 46 h 55"/>
              <a:gd name="T28" fmla="*/ 4 w 46"/>
              <a:gd name="T29" fmla="*/ 42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6 h 55"/>
              <a:gd name="T46" fmla="*/ 21 w 46"/>
              <a:gd name="T47" fmla="*/ 14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9 h 55"/>
              <a:gd name="T60" fmla="*/ 36 w 46"/>
              <a:gd name="T61" fmla="*/ 7 h 55"/>
              <a:gd name="T62" fmla="*/ 41 w 46"/>
              <a:gd name="T63" fmla="*/ 5 h 55"/>
              <a:gd name="T64" fmla="*/ 46 w 46"/>
              <a:gd name="T65" fmla="*/ 2 h 55"/>
              <a:gd name="T66" fmla="*/ 46 w 46"/>
              <a:gd name="T67" fmla="*/ 2 h 55"/>
              <a:gd name="T68" fmla="*/ 45 w 46"/>
              <a:gd name="T69" fmla="*/ 2 h 55"/>
              <a:gd name="T70" fmla="*/ 43 w 46"/>
              <a:gd name="T71" fmla="*/ 2 h 55"/>
              <a:gd name="T72" fmla="*/ 42 w 46"/>
              <a:gd name="T73" fmla="*/ 1 h 55"/>
              <a:gd name="T74" fmla="*/ 40 w 46"/>
              <a:gd name="T75" fmla="*/ 1 h 55"/>
              <a:gd name="T76" fmla="*/ 38 w 46"/>
              <a:gd name="T77" fmla="*/ 1 h 55"/>
              <a:gd name="T78" fmla="*/ 35 w 46"/>
              <a:gd name="T79" fmla="*/ 1 h 55"/>
              <a:gd name="T80" fmla="*/ 32 w 46"/>
              <a:gd name="T81" fmla="*/ 0 h 55"/>
              <a:gd name="T82" fmla="*/ 28 w 46"/>
              <a:gd name="T83" fmla="*/ 0 h 55"/>
              <a:gd name="T84" fmla="*/ 26 w 46"/>
              <a:gd name="T85" fmla="*/ 0 h 55"/>
              <a:gd name="T86" fmla="*/ 22 w 46"/>
              <a:gd name="T87" fmla="*/ 1 h 55"/>
              <a:gd name="T88" fmla="*/ 19 w 46"/>
              <a:gd name="T89" fmla="*/ 1 h 55"/>
              <a:gd name="T90" fmla="*/ 14 w 46"/>
              <a:gd name="T91" fmla="*/ 1 h 55"/>
              <a:gd name="T92" fmla="*/ 11 w 46"/>
              <a:gd name="T93" fmla="*/ 2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9"/>
                </a:lnTo>
                <a:lnTo>
                  <a:pt x="1" y="14"/>
                </a:lnTo>
                <a:lnTo>
                  <a:pt x="0" y="20"/>
                </a:lnTo>
                <a:lnTo>
                  <a:pt x="0" y="28"/>
                </a:lnTo>
                <a:lnTo>
                  <a:pt x="0" y="36"/>
                </a:lnTo>
                <a:lnTo>
                  <a:pt x="0" y="46"/>
                </a:lnTo>
                <a:lnTo>
                  <a:pt x="3" y="55"/>
                </a:lnTo>
                <a:lnTo>
                  <a:pt x="3" y="54"/>
                </a:lnTo>
                <a:lnTo>
                  <a:pt x="3" y="53"/>
                </a:lnTo>
                <a:lnTo>
                  <a:pt x="3" y="51"/>
                </a:lnTo>
                <a:lnTo>
                  <a:pt x="3" y="49"/>
                </a:lnTo>
                <a:lnTo>
                  <a:pt x="3" y="46"/>
                </a:lnTo>
                <a:lnTo>
                  <a:pt x="4" y="42"/>
                </a:lnTo>
                <a:lnTo>
                  <a:pt x="4" y="39"/>
                </a:lnTo>
                <a:lnTo>
                  <a:pt x="5" y="35"/>
                </a:lnTo>
                <a:lnTo>
                  <a:pt x="6" y="32"/>
                </a:lnTo>
                <a:lnTo>
                  <a:pt x="7" y="28"/>
                </a:lnTo>
                <a:lnTo>
                  <a:pt x="8" y="25"/>
                </a:lnTo>
                <a:lnTo>
                  <a:pt x="11" y="21"/>
                </a:lnTo>
                <a:lnTo>
                  <a:pt x="14" y="19"/>
                </a:lnTo>
                <a:lnTo>
                  <a:pt x="17" y="16"/>
                </a:lnTo>
                <a:lnTo>
                  <a:pt x="21" y="14"/>
                </a:lnTo>
                <a:lnTo>
                  <a:pt x="26" y="14"/>
                </a:lnTo>
                <a:lnTo>
                  <a:pt x="26" y="13"/>
                </a:lnTo>
                <a:lnTo>
                  <a:pt x="26" y="13"/>
                </a:lnTo>
                <a:lnTo>
                  <a:pt x="28" y="12"/>
                </a:lnTo>
                <a:lnTo>
                  <a:pt x="29" y="11"/>
                </a:lnTo>
                <a:lnTo>
                  <a:pt x="33" y="9"/>
                </a:lnTo>
                <a:lnTo>
                  <a:pt x="36" y="7"/>
                </a:lnTo>
                <a:lnTo>
                  <a:pt x="41" y="5"/>
                </a:lnTo>
                <a:lnTo>
                  <a:pt x="46" y="2"/>
                </a:lnTo>
                <a:lnTo>
                  <a:pt x="46" y="2"/>
                </a:lnTo>
                <a:lnTo>
                  <a:pt x="45" y="2"/>
                </a:lnTo>
                <a:lnTo>
                  <a:pt x="43" y="2"/>
                </a:lnTo>
                <a:lnTo>
                  <a:pt x="42" y="1"/>
                </a:lnTo>
                <a:lnTo>
                  <a:pt x="40" y="1"/>
                </a:lnTo>
                <a:lnTo>
                  <a:pt x="38" y="1"/>
                </a:lnTo>
                <a:lnTo>
                  <a:pt x="35" y="1"/>
                </a:lnTo>
                <a:lnTo>
                  <a:pt x="32" y="0"/>
                </a:lnTo>
                <a:lnTo>
                  <a:pt x="28" y="0"/>
                </a:lnTo>
                <a:lnTo>
                  <a:pt x="26" y="0"/>
                </a:lnTo>
                <a:lnTo>
                  <a:pt x="22" y="1"/>
                </a:lnTo>
                <a:lnTo>
                  <a:pt x="19" y="1"/>
                </a:lnTo>
                <a:lnTo>
                  <a:pt x="14" y="1"/>
                </a:lnTo>
                <a:lnTo>
                  <a:pt x="11" y="2"/>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6" name="Freeform 112"/>
          <p:cNvSpPr>
            <a:spLocks/>
          </p:cNvSpPr>
          <p:nvPr>
            <p:custDataLst>
              <p:tags r:id="rId111"/>
            </p:custDataLst>
          </p:nvPr>
        </p:nvSpPr>
        <p:spPr bwMode="auto">
          <a:xfrm>
            <a:off x="1363663" y="3703638"/>
            <a:ext cx="58737" cy="14287"/>
          </a:xfrm>
          <a:custGeom>
            <a:avLst/>
            <a:gdLst>
              <a:gd name="T0" fmla="*/ 0 w 37"/>
              <a:gd name="T1" fmla="*/ 6 h 9"/>
              <a:gd name="T2" fmla="*/ 0 w 37"/>
              <a:gd name="T3" fmla="*/ 6 h 9"/>
              <a:gd name="T4" fmla="*/ 0 w 37"/>
              <a:gd name="T5" fmla="*/ 6 h 9"/>
              <a:gd name="T6" fmla="*/ 1 w 37"/>
              <a:gd name="T7" fmla="*/ 5 h 9"/>
              <a:gd name="T8" fmla="*/ 1 w 37"/>
              <a:gd name="T9" fmla="*/ 5 h 9"/>
              <a:gd name="T10" fmla="*/ 2 w 37"/>
              <a:gd name="T11" fmla="*/ 3 h 9"/>
              <a:gd name="T12" fmla="*/ 4 w 37"/>
              <a:gd name="T13" fmla="*/ 2 h 9"/>
              <a:gd name="T14" fmla="*/ 5 w 37"/>
              <a:gd name="T15" fmla="*/ 2 h 9"/>
              <a:gd name="T16" fmla="*/ 7 w 37"/>
              <a:gd name="T17" fmla="*/ 1 h 9"/>
              <a:gd name="T18" fmla="*/ 9 w 37"/>
              <a:gd name="T19" fmla="*/ 0 h 9"/>
              <a:gd name="T20" fmla="*/ 12 w 37"/>
              <a:gd name="T21" fmla="*/ 0 h 9"/>
              <a:gd name="T22" fmla="*/ 15 w 37"/>
              <a:gd name="T23" fmla="*/ 0 h 9"/>
              <a:gd name="T24" fmla="*/ 19 w 37"/>
              <a:gd name="T25" fmla="*/ 0 h 9"/>
              <a:gd name="T26" fmla="*/ 22 w 37"/>
              <a:gd name="T27" fmla="*/ 0 h 9"/>
              <a:gd name="T28" fmla="*/ 27 w 37"/>
              <a:gd name="T29" fmla="*/ 1 h 9"/>
              <a:gd name="T30" fmla="*/ 32 w 37"/>
              <a:gd name="T31" fmla="*/ 1 h 9"/>
              <a:gd name="T32" fmla="*/ 37 w 37"/>
              <a:gd name="T33" fmla="*/ 3 h 9"/>
              <a:gd name="T34" fmla="*/ 37 w 37"/>
              <a:gd name="T35" fmla="*/ 6 h 9"/>
              <a:gd name="T36" fmla="*/ 36 w 37"/>
              <a:gd name="T37" fmla="*/ 6 h 9"/>
              <a:gd name="T38" fmla="*/ 36 w 37"/>
              <a:gd name="T39" fmla="*/ 5 h 9"/>
              <a:gd name="T40" fmla="*/ 34 w 37"/>
              <a:gd name="T41" fmla="*/ 5 h 9"/>
              <a:gd name="T42" fmla="*/ 33 w 37"/>
              <a:gd name="T43" fmla="*/ 5 h 9"/>
              <a:gd name="T44" fmla="*/ 30 w 37"/>
              <a:gd name="T45" fmla="*/ 3 h 9"/>
              <a:gd name="T46" fmla="*/ 28 w 37"/>
              <a:gd name="T47" fmla="*/ 3 h 9"/>
              <a:gd name="T48" fmla="*/ 25 w 37"/>
              <a:gd name="T49" fmla="*/ 2 h 9"/>
              <a:gd name="T50" fmla="*/ 22 w 37"/>
              <a:gd name="T51" fmla="*/ 2 h 9"/>
              <a:gd name="T52" fmla="*/ 19 w 37"/>
              <a:gd name="T53" fmla="*/ 2 h 9"/>
              <a:gd name="T54" fmla="*/ 15 w 37"/>
              <a:gd name="T55" fmla="*/ 2 h 9"/>
              <a:gd name="T56" fmla="*/ 13 w 37"/>
              <a:gd name="T57" fmla="*/ 2 h 9"/>
              <a:gd name="T58" fmla="*/ 9 w 37"/>
              <a:gd name="T59" fmla="*/ 3 h 9"/>
              <a:gd name="T60" fmla="*/ 7 w 37"/>
              <a:gd name="T61" fmla="*/ 5 h 9"/>
              <a:gd name="T62" fmla="*/ 5 w 37"/>
              <a:gd name="T63" fmla="*/ 6 h 9"/>
              <a:gd name="T64" fmla="*/ 2 w 37"/>
              <a:gd name="T65" fmla="*/ 7 h 9"/>
              <a:gd name="T66" fmla="*/ 0 w 37"/>
              <a:gd name="T67" fmla="*/ 9 h 9"/>
              <a:gd name="T68" fmla="*/ 0 w 37"/>
              <a:gd name="T6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9">
                <a:moveTo>
                  <a:pt x="0" y="6"/>
                </a:moveTo>
                <a:lnTo>
                  <a:pt x="0" y="6"/>
                </a:lnTo>
                <a:lnTo>
                  <a:pt x="0" y="6"/>
                </a:lnTo>
                <a:lnTo>
                  <a:pt x="1" y="5"/>
                </a:lnTo>
                <a:lnTo>
                  <a:pt x="1" y="5"/>
                </a:lnTo>
                <a:lnTo>
                  <a:pt x="2" y="3"/>
                </a:lnTo>
                <a:lnTo>
                  <a:pt x="4" y="2"/>
                </a:lnTo>
                <a:lnTo>
                  <a:pt x="5" y="2"/>
                </a:lnTo>
                <a:lnTo>
                  <a:pt x="7" y="1"/>
                </a:lnTo>
                <a:lnTo>
                  <a:pt x="9" y="0"/>
                </a:lnTo>
                <a:lnTo>
                  <a:pt x="12" y="0"/>
                </a:lnTo>
                <a:lnTo>
                  <a:pt x="15" y="0"/>
                </a:lnTo>
                <a:lnTo>
                  <a:pt x="19" y="0"/>
                </a:lnTo>
                <a:lnTo>
                  <a:pt x="22" y="0"/>
                </a:lnTo>
                <a:lnTo>
                  <a:pt x="27" y="1"/>
                </a:lnTo>
                <a:lnTo>
                  <a:pt x="32" y="1"/>
                </a:lnTo>
                <a:lnTo>
                  <a:pt x="37" y="3"/>
                </a:lnTo>
                <a:lnTo>
                  <a:pt x="37" y="6"/>
                </a:lnTo>
                <a:lnTo>
                  <a:pt x="36" y="6"/>
                </a:lnTo>
                <a:lnTo>
                  <a:pt x="36" y="5"/>
                </a:lnTo>
                <a:lnTo>
                  <a:pt x="34" y="5"/>
                </a:lnTo>
                <a:lnTo>
                  <a:pt x="33" y="5"/>
                </a:lnTo>
                <a:lnTo>
                  <a:pt x="30" y="3"/>
                </a:lnTo>
                <a:lnTo>
                  <a:pt x="28" y="3"/>
                </a:lnTo>
                <a:lnTo>
                  <a:pt x="25" y="2"/>
                </a:lnTo>
                <a:lnTo>
                  <a:pt x="22" y="2"/>
                </a:lnTo>
                <a:lnTo>
                  <a:pt x="19" y="2"/>
                </a:lnTo>
                <a:lnTo>
                  <a:pt x="15" y="2"/>
                </a:lnTo>
                <a:lnTo>
                  <a:pt x="13" y="2"/>
                </a:lnTo>
                <a:lnTo>
                  <a:pt x="9" y="3"/>
                </a:lnTo>
                <a:lnTo>
                  <a:pt x="7" y="5"/>
                </a:lnTo>
                <a:lnTo>
                  <a:pt x="5" y="6"/>
                </a:lnTo>
                <a:lnTo>
                  <a:pt x="2" y="7"/>
                </a:lnTo>
                <a:lnTo>
                  <a:pt x="0" y="9"/>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7" name="Freeform 113"/>
          <p:cNvSpPr>
            <a:spLocks/>
          </p:cNvSpPr>
          <p:nvPr>
            <p:custDataLst>
              <p:tags r:id="rId112"/>
            </p:custDataLst>
          </p:nvPr>
        </p:nvSpPr>
        <p:spPr bwMode="auto">
          <a:xfrm>
            <a:off x="1363663" y="3663950"/>
            <a:ext cx="58737" cy="17463"/>
          </a:xfrm>
          <a:custGeom>
            <a:avLst/>
            <a:gdLst>
              <a:gd name="T0" fmla="*/ 0 w 37"/>
              <a:gd name="T1" fmla="*/ 6 h 11"/>
              <a:gd name="T2" fmla="*/ 0 w 37"/>
              <a:gd name="T3" fmla="*/ 6 h 11"/>
              <a:gd name="T4" fmla="*/ 0 w 37"/>
              <a:gd name="T5" fmla="*/ 6 h 11"/>
              <a:gd name="T6" fmla="*/ 1 w 37"/>
              <a:gd name="T7" fmla="*/ 6 h 11"/>
              <a:gd name="T8" fmla="*/ 1 w 37"/>
              <a:gd name="T9" fmla="*/ 5 h 11"/>
              <a:gd name="T10" fmla="*/ 2 w 37"/>
              <a:gd name="T11" fmla="*/ 4 h 11"/>
              <a:gd name="T12" fmla="*/ 4 w 37"/>
              <a:gd name="T13" fmla="*/ 4 h 11"/>
              <a:gd name="T14" fmla="*/ 5 w 37"/>
              <a:gd name="T15" fmla="*/ 3 h 11"/>
              <a:gd name="T16" fmla="*/ 7 w 37"/>
              <a:gd name="T17" fmla="*/ 2 h 11"/>
              <a:gd name="T18" fmla="*/ 9 w 37"/>
              <a:gd name="T19" fmla="*/ 2 h 11"/>
              <a:gd name="T20" fmla="*/ 12 w 37"/>
              <a:gd name="T21" fmla="*/ 0 h 11"/>
              <a:gd name="T22" fmla="*/ 15 w 37"/>
              <a:gd name="T23" fmla="*/ 0 h 11"/>
              <a:gd name="T24" fmla="*/ 19 w 37"/>
              <a:gd name="T25" fmla="*/ 0 h 11"/>
              <a:gd name="T26" fmla="*/ 22 w 37"/>
              <a:gd name="T27" fmla="*/ 0 h 11"/>
              <a:gd name="T28" fmla="*/ 27 w 37"/>
              <a:gd name="T29" fmla="*/ 2 h 11"/>
              <a:gd name="T30" fmla="*/ 32 w 37"/>
              <a:gd name="T31" fmla="*/ 3 h 11"/>
              <a:gd name="T32" fmla="*/ 37 w 37"/>
              <a:gd name="T33" fmla="*/ 4 h 11"/>
              <a:gd name="T34" fmla="*/ 37 w 37"/>
              <a:gd name="T35" fmla="*/ 6 h 11"/>
              <a:gd name="T36" fmla="*/ 36 w 37"/>
              <a:gd name="T37" fmla="*/ 6 h 11"/>
              <a:gd name="T38" fmla="*/ 36 w 37"/>
              <a:gd name="T39" fmla="*/ 5 h 11"/>
              <a:gd name="T40" fmla="*/ 34 w 37"/>
              <a:gd name="T41" fmla="*/ 5 h 11"/>
              <a:gd name="T42" fmla="*/ 33 w 37"/>
              <a:gd name="T43" fmla="*/ 5 h 11"/>
              <a:gd name="T44" fmla="*/ 30 w 37"/>
              <a:gd name="T45" fmla="*/ 4 h 11"/>
              <a:gd name="T46" fmla="*/ 28 w 37"/>
              <a:gd name="T47" fmla="*/ 4 h 11"/>
              <a:gd name="T48" fmla="*/ 25 w 37"/>
              <a:gd name="T49" fmla="*/ 4 h 11"/>
              <a:gd name="T50" fmla="*/ 22 w 37"/>
              <a:gd name="T51" fmla="*/ 3 h 11"/>
              <a:gd name="T52" fmla="*/ 19 w 37"/>
              <a:gd name="T53" fmla="*/ 3 h 11"/>
              <a:gd name="T54" fmla="*/ 15 w 37"/>
              <a:gd name="T55" fmla="*/ 3 h 11"/>
              <a:gd name="T56" fmla="*/ 13 w 37"/>
              <a:gd name="T57" fmla="*/ 3 h 11"/>
              <a:gd name="T58" fmla="*/ 9 w 37"/>
              <a:gd name="T59" fmla="*/ 4 h 11"/>
              <a:gd name="T60" fmla="*/ 7 w 37"/>
              <a:gd name="T61" fmla="*/ 5 h 11"/>
              <a:gd name="T62" fmla="*/ 5 w 37"/>
              <a:gd name="T63" fmla="*/ 6 h 11"/>
              <a:gd name="T64" fmla="*/ 2 w 37"/>
              <a:gd name="T65" fmla="*/ 9 h 11"/>
              <a:gd name="T66" fmla="*/ 0 w 37"/>
              <a:gd name="T67" fmla="*/ 11 h 11"/>
              <a:gd name="T68" fmla="*/ 0 w 37"/>
              <a:gd name="T6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6"/>
                </a:moveTo>
                <a:lnTo>
                  <a:pt x="0" y="6"/>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5"/>
                </a:lnTo>
                <a:lnTo>
                  <a:pt x="34" y="5"/>
                </a:lnTo>
                <a:lnTo>
                  <a:pt x="33" y="5"/>
                </a:lnTo>
                <a:lnTo>
                  <a:pt x="30" y="4"/>
                </a:lnTo>
                <a:lnTo>
                  <a:pt x="28" y="4"/>
                </a:lnTo>
                <a:lnTo>
                  <a:pt x="25" y="4"/>
                </a:lnTo>
                <a:lnTo>
                  <a:pt x="22" y="3"/>
                </a:lnTo>
                <a:lnTo>
                  <a:pt x="19" y="3"/>
                </a:lnTo>
                <a:lnTo>
                  <a:pt x="15" y="3"/>
                </a:lnTo>
                <a:lnTo>
                  <a:pt x="13" y="3"/>
                </a:lnTo>
                <a:lnTo>
                  <a:pt x="9" y="4"/>
                </a:lnTo>
                <a:lnTo>
                  <a:pt x="7" y="5"/>
                </a:lnTo>
                <a:lnTo>
                  <a:pt x="5" y="6"/>
                </a:lnTo>
                <a:lnTo>
                  <a:pt x="2" y="9"/>
                </a:lnTo>
                <a:lnTo>
                  <a:pt x="0" y="11"/>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8" name="Freeform 114"/>
          <p:cNvSpPr>
            <a:spLocks/>
          </p:cNvSpPr>
          <p:nvPr>
            <p:custDataLst>
              <p:tags r:id="rId113"/>
            </p:custDataLst>
          </p:nvPr>
        </p:nvSpPr>
        <p:spPr bwMode="auto">
          <a:xfrm>
            <a:off x="1419225" y="3646488"/>
            <a:ext cx="96838" cy="177800"/>
          </a:xfrm>
          <a:custGeom>
            <a:avLst/>
            <a:gdLst>
              <a:gd name="T0" fmla="*/ 0 w 61"/>
              <a:gd name="T1" fmla="*/ 0 h 112"/>
              <a:gd name="T2" fmla="*/ 0 w 61"/>
              <a:gd name="T3" fmla="*/ 108 h 112"/>
              <a:gd name="T4" fmla="*/ 19 w 61"/>
              <a:gd name="T5" fmla="*/ 112 h 112"/>
              <a:gd name="T6" fmla="*/ 18 w 61"/>
              <a:gd name="T7" fmla="*/ 98 h 112"/>
              <a:gd name="T8" fmla="*/ 61 w 61"/>
              <a:gd name="T9" fmla="*/ 104 h 112"/>
              <a:gd name="T10" fmla="*/ 61 w 61"/>
              <a:gd name="T11" fmla="*/ 98 h 112"/>
              <a:gd name="T12" fmla="*/ 30 w 61"/>
              <a:gd name="T13" fmla="*/ 94 h 112"/>
              <a:gd name="T14" fmla="*/ 29 w 61"/>
              <a:gd name="T15" fmla="*/ 81 h 112"/>
              <a:gd name="T16" fmla="*/ 9 w 61"/>
              <a:gd name="T17" fmla="*/ 81 h 112"/>
              <a:gd name="T18" fmla="*/ 8 w 61"/>
              <a:gd name="T19" fmla="*/ 80 h 112"/>
              <a:gd name="T20" fmla="*/ 7 w 61"/>
              <a:gd name="T21" fmla="*/ 76 h 112"/>
              <a:gd name="T22" fmla="*/ 6 w 61"/>
              <a:gd name="T23" fmla="*/ 69 h 112"/>
              <a:gd name="T24" fmla="*/ 4 w 61"/>
              <a:gd name="T25" fmla="*/ 58 h 112"/>
              <a:gd name="T26" fmla="*/ 2 w 61"/>
              <a:gd name="T27" fmla="*/ 46 h 112"/>
              <a:gd name="T28" fmla="*/ 1 w 61"/>
              <a:gd name="T29" fmla="*/ 34 h 112"/>
              <a:gd name="T30" fmla="*/ 2 w 61"/>
              <a:gd name="T31" fmla="*/ 18 h 112"/>
              <a:gd name="T32" fmla="*/ 6 w 61"/>
              <a:gd name="T33" fmla="*/ 3 h 112"/>
              <a:gd name="T34" fmla="*/ 0 w 61"/>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2">
                <a:moveTo>
                  <a:pt x="0" y="0"/>
                </a:moveTo>
                <a:lnTo>
                  <a:pt x="0" y="108"/>
                </a:lnTo>
                <a:lnTo>
                  <a:pt x="19" y="112"/>
                </a:lnTo>
                <a:lnTo>
                  <a:pt x="18" y="98"/>
                </a:lnTo>
                <a:lnTo>
                  <a:pt x="61" y="104"/>
                </a:lnTo>
                <a:lnTo>
                  <a:pt x="61" y="98"/>
                </a:lnTo>
                <a:lnTo>
                  <a:pt x="30" y="94"/>
                </a:lnTo>
                <a:lnTo>
                  <a:pt x="29" y="81"/>
                </a:lnTo>
                <a:lnTo>
                  <a:pt x="9" y="81"/>
                </a:lnTo>
                <a:lnTo>
                  <a:pt x="8" y="80"/>
                </a:lnTo>
                <a:lnTo>
                  <a:pt x="7" y="76"/>
                </a:lnTo>
                <a:lnTo>
                  <a:pt x="6" y="69"/>
                </a:lnTo>
                <a:lnTo>
                  <a:pt x="4" y="58"/>
                </a:lnTo>
                <a:lnTo>
                  <a:pt x="2" y="46"/>
                </a:lnTo>
                <a:lnTo>
                  <a:pt x="1" y="34"/>
                </a:lnTo>
                <a:lnTo>
                  <a:pt x="2" y="18"/>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19" name="Freeform 115"/>
          <p:cNvSpPr>
            <a:spLocks/>
          </p:cNvSpPr>
          <p:nvPr>
            <p:custDataLst>
              <p:tags r:id="rId114"/>
            </p:custDataLst>
          </p:nvPr>
        </p:nvSpPr>
        <p:spPr bwMode="auto">
          <a:xfrm>
            <a:off x="1466850" y="3605213"/>
            <a:ext cx="125413" cy="23812"/>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0 h 15"/>
              <a:gd name="T14" fmla="*/ 19 w 79"/>
              <a:gd name="T15" fmla="*/ 9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9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2 h 15"/>
              <a:gd name="T58" fmla="*/ 25 w 79"/>
              <a:gd name="T59" fmla="*/ 3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0"/>
                </a:lnTo>
                <a:lnTo>
                  <a:pt x="19" y="9"/>
                </a:lnTo>
                <a:lnTo>
                  <a:pt x="24" y="8"/>
                </a:lnTo>
                <a:lnTo>
                  <a:pt x="30" y="8"/>
                </a:lnTo>
                <a:lnTo>
                  <a:pt x="35" y="7"/>
                </a:lnTo>
                <a:lnTo>
                  <a:pt x="42" y="7"/>
                </a:lnTo>
                <a:lnTo>
                  <a:pt x="48" y="6"/>
                </a:lnTo>
                <a:lnTo>
                  <a:pt x="55" y="7"/>
                </a:lnTo>
                <a:lnTo>
                  <a:pt x="62" y="7"/>
                </a:lnTo>
                <a:lnTo>
                  <a:pt x="69" y="8"/>
                </a:lnTo>
                <a:lnTo>
                  <a:pt x="76" y="9"/>
                </a:lnTo>
                <a:lnTo>
                  <a:pt x="79" y="0"/>
                </a:lnTo>
                <a:lnTo>
                  <a:pt x="79" y="0"/>
                </a:lnTo>
                <a:lnTo>
                  <a:pt x="76" y="0"/>
                </a:lnTo>
                <a:lnTo>
                  <a:pt x="74" y="0"/>
                </a:lnTo>
                <a:lnTo>
                  <a:pt x="70" y="0"/>
                </a:lnTo>
                <a:lnTo>
                  <a:pt x="66" y="0"/>
                </a:lnTo>
                <a:lnTo>
                  <a:pt x="61" y="0"/>
                </a:lnTo>
                <a:lnTo>
                  <a:pt x="56" y="0"/>
                </a:lnTo>
                <a:lnTo>
                  <a:pt x="51" y="1"/>
                </a:lnTo>
                <a:lnTo>
                  <a:pt x="44" y="1"/>
                </a:lnTo>
                <a:lnTo>
                  <a:pt x="38" y="1"/>
                </a:lnTo>
                <a:lnTo>
                  <a:pt x="31" y="2"/>
                </a:lnTo>
                <a:lnTo>
                  <a:pt x="25" y="3"/>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0" name="Freeform 116"/>
          <p:cNvSpPr>
            <a:spLocks/>
          </p:cNvSpPr>
          <p:nvPr>
            <p:custDataLst>
              <p:tags r:id="rId115"/>
            </p:custDataLst>
          </p:nvPr>
        </p:nvSpPr>
        <p:spPr bwMode="auto">
          <a:xfrm>
            <a:off x="1395413" y="3827463"/>
            <a:ext cx="209550" cy="71437"/>
          </a:xfrm>
          <a:custGeom>
            <a:avLst/>
            <a:gdLst>
              <a:gd name="T0" fmla="*/ 55 w 132"/>
              <a:gd name="T1" fmla="*/ 43 h 45"/>
              <a:gd name="T2" fmla="*/ 56 w 132"/>
              <a:gd name="T3" fmla="*/ 43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6 h 45"/>
              <a:gd name="T20" fmla="*/ 73 w 132"/>
              <a:gd name="T21" fmla="*/ 34 h 45"/>
              <a:gd name="T22" fmla="*/ 76 w 132"/>
              <a:gd name="T23" fmla="*/ 33 h 45"/>
              <a:gd name="T24" fmla="*/ 78 w 132"/>
              <a:gd name="T25" fmla="*/ 32 h 45"/>
              <a:gd name="T26" fmla="*/ 80 w 132"/>
              <a:gd name="T27" fmla="*/ 29 h 45"/>
              <a:gd name="T28" fmla="*/ 82 w 132"/>
              <a:gd name="T29" fmla="*/ 28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29 h 45"/>
              <a:gd name="T56" fmla="*/ 85 w 132"/>
              <a:gd name="T57" fmla="*/ 31 h 45"/>
              <a:gd name="T58" fmla="*/ 83 w 132"/>
              <a:gd name="T59" fmla="*/ 32 h 45"/>
              <a:gd name="T60" fmla="*/ 80 w 132"/>
              <a:gd name="T61" fmla="*/ 33 h 45"/>
              <a:gd name="T62" fmla="*/ 78 w 132"/>
              <a:gd name="T63" fmla="*/ 35 h 45"/>
              <a:gd name="T64" fmla="*/ 76 w 132"/>
              <a:gd name="T65" fmla="*/ 36 h 45"/>
              <a:gd name="T66" fmla="*/ 72 w 132"/>
              <a:gd name="T67" fmla="*/ 38 h 45"/>
              <a:gd name="T68" fmla="*/ 70 w 132"/>
              <a:gd name="T69" fmla="*/ 40 h 45"/>
              <a:gd name="T70" fmla="*/ 65 w 132"/>
              <a:gd name="T71" fmla="*/ 41 h 45"/>
              <a:gd name="T72" fmla="*/ 62 w 132"/>
              <a:gd name="T73" fmla="*/ 43 h 45"/>
              <a:gd name="T74" fmla="*/ 57 w 132"/>
              <a:gd name="T75" fmla="*/ 45 h 45"/>
              <a:gd name="T76" fmla="*/ 55 w 132"/>
              <a:gd name="T7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3"/>
                </a:moveTo>
                <a:lnTo>
                  <a:pt x="56" y="43"/>
                </a:lnTo>
                <a:lnTo>
                  <a:pt x="56" y="42"/>
                </a:lnTo>
                <a:lnTo>
                  <a:pt x="57" y="42"/>
                </a:lnTo>
                <a:lnTo>
                  <a:pt x="59" y="41"/>
                </a:lnTo>
                <a:lnTo>
                  <a:pt x="61" y="41"/>
                </a:lnTo>
                <a:lnTo>
                  <a:pt x="63" y="40"/>
                </a:lnTo>
                <a:lnTo>
                  <a:pt x="65" y="39"/>
                </a:lnTo>
                <a:lnTo>
                  <a:pt x="68" y="38"/>
                </a:lnTo>
                <a:lnTo>
                  <a:pt x="71" y="36"/>
                </a:lnTo>
                <a:lnTo>
                  <a:pt x="73" y="34"/>
                </a:lnTo>
                <a:lnTo>
                  <a:pt x="76" y="33"/>
                </a:lnTo>
                <a:lnTo>
                  <a:pt x="78" y="32"/>
                </a:lnTo>
                <a:lnTo>
                  <a:pt x="80" y="29"/>
                </a:lnTo>
                <a:lnTo>
                  <a:pt x="82" y="28"/>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29"/>
                </a:lnTo>
                <a:lnTo>
                  <a:pt x="85" y="31"/>
                </a:lnTo>
                <a:lnTo>
                  <a:pt x="83" y="32"/>
                </a:lnTo>
                <a:lnTo>
                  <a:pt x="80" y="33"/>
                </a:lnTo>
                <a:lnTo>
                  <a:pt x="78" y="35"/>
                </a:lnTo>
                <a:lnTo>
                  <a:pt x="76" y="36"/>
                </a:lnTo>
                <a:lnTo>
                  <a:pt x="72" y="38"/>
                </a:lnTo>
                <a:lnTo>
                  <a:pt x="70" y="40"/>
                </a:lnTo>
                <a:lnTo>
                  <a:pt x="65" y="41"/>
                </a:lnTo>
                <a:lnTo>
                  <a:pt x="62" y="43"/>
                </a:lnTo>
                <a:lnTo>
                  <a:pt x="57" y="45"/>
                </a:lnTo>
                <a:lnTo>
                  <a:pt x="55"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1" name="Freeform 117"/>
          <p:cNvSpPr>
            <a:spLocks/>
          </p:cNvSpPr>
          <p:nvPr>
            <p:custDataLst>
              <p:tags r:id="rId116"/>
            </p:custDataLst>
          </p:nvPr>
        </p:nvSpPr>
        <p:spPr bwMode="auto">
          <a:xfrm>
            <a:off x="1350963" y="3846513"/>
            <a:ext cx="214312" cy="6350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2" name="Freeform 118"/>
          <p:cNvSpPr>
            <a:spLocks/>
          </p:cNvSpPr>
          <p:nvPr>
            <p:custDataLst>
              <p:tags r:id="rId117"/>
            </p:custDataLst>
          </p:nvPr>
        </p:nvSpPr>
        <p:spPr bwMode="auto">
          <a:xfrm>
            <a:off x="1387475" y="3838575"/>
            <a:ext cx="209550" cy="55563"/>
          </a:xfrm>
          <a:custGeom>
            <a:avLst/>
            <a:gdLst>
              <a:gd name="T0" fmla="*/ 0 w 132"/>
              <a:gd name="T1" fmla="*/ 0 h 35"/>
              <a:gd name="T2" fmla="*/ 130 w 132"/>
              <a:gd name="T3" fmla="*/ 35 h 35"/>
              <a:gd name="T4" fmla="*/ 132 w 132"/>
              <a:gd name="T5" fmla="*/ 35 h 35"/>
              <a:gd name="T6" fmla="*/ 4 w 132"/>
              <a:gd name="T7" fmla="*/ 0 h 35"/>
              <a:gd name="T8" fmla="*/ 0 w 132"/>
              <a:gd name="T9" fmla="*/ 0 h 35"/>
            </a:gdLst>
            <a:ahLst/>
            <a:cxnLst>
              <a:cxn ang="0">
                <a:pos x="T0" y="T1"/>
              </a:cxn>
              <a:cxn ang="0">
                <a:pos x="T2" y="T3"/>
              </a:cxn>
              <a:cxn ang="0">
                <a:pos x="T4" y="T5"/>
              </a:cxn>
              <a:cxn ang="0">
                <a:pos x="T6" y="T7"/>
              </a:cxn>
              <a:cxn ang="0">
                <a:pos x="T8" y="T9"/>
              </a:cxn>
            </a:cxnLst>
            <a:rect l="0" t="0" r="r" b="b"/>
            <a:pathLst>
              <a:path w="132" h="35">
                <a:moveTo>
                  <a:pt x="0" y="0"/>
                </a:moveTo>
                <a:lnTo>
                  <a:pt x="130" y="35"/>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3" name="Freeform 119"/>
          <p:cNvSpPr>
            <a:spLocks/>
          </p:cNvSpPr>
          <p:nvPr>
            <p:custDataLst>
              <p:tags r:id="rId118"/>
            </p:custDataLst>
          </p:nvPr>
        </p:nvSpPr>
        <p:spPr bwMode="auto">
          <a:xfrm>
            <a:off x="1371600" y="3840163"/>
            <a:ext cx="211138" cy="61912"/>
          </a:xfrm>
          <a:custGeom>
            <a:avLst/>
            <a:gdLst>
              <a:gd name="T0" fmla="*/ 0 w 133"/>
              <a:gd name="T1" fmla="*/ 0 h 39"/>
              <a:gd name="T2" fmla="*/ 130 w 133"/>
              <a:gd name="T3" fmla="*/ 39 h 39"/>
              <a:gd name="T4" fmla="*/ 133 w 133"/>
              <a:gd name="T5" fmla="*/ 39 h 39"/>
              <a:gd name="T6" fmla="*/ 3 w 133"/>
              <a:gd name="T7" fmla="*/ 0 h 39"/>
              <a:gd name="T8" fmla="*/ 0 w 133"/>
              <a:gd name="T9" fmla="*/ 0 h 39"/>
            </a:gdLst>
            <a:ahLst/>
            <a:cxnLst>
              <a:cxn ang="0">
                <a:pos x="T0" y="T1"/>
              </a:cxn>
              <a:cxn ang="0">
                <a:pos x="T2" y="T3"/>
              </a:cxn>
              <a:cxn ang="0">
                <a:pos x="T4" y="T5"/>
              </a:cxn>
              <a:cxn ang="0">
                <a:pos x="T6" y="T7"/>
              </a:cxn>
              <a:cxn ang="0">
                <a:pos x="T8" y="T9"/>
              </a:cxn>
            </a:cxnLst>
            <a:rect l="0" t="0" r="r" b="b"/>
            <a:pathLst>
              <a:path w="133" h="39">
                <a:moveTo>
                  <a:pt x="0" y="0"/>
                </a:moveTo>
                <a:lnTo>
                  <a:pt x="130" y="39"/>
                </a:lnTo>
                <a:lnTo>
                  <a:pt x="133" y="39"/>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4" name="Freeform 120"/>
          <p:cNvSpPr>
            <a:spLocks/>
          </p:cNvSpPr>
          <p:nvPr>
            <p:custDataLst>
              <p:tags r:id="rId119"/>
            </p:custDataLst>
          </p:nvPr>
        </p:nvSpPr>
        <p:spPr bwMode="auto">
          <a:xfrm>
            <a:off x="1322388" y="3106738"/>
            <a:ext cx="395287" cy="331787"/>
          </a:xfrm>
          <a:custGeom>
            <a:avLst/>
            <a:gdLst>
              <a:gd name="T0" fmla="*/ 70 w 249"/>
              <a:gd name="T1" fmla="*/ 14 h 209"/>
              <a:gd name="T2" fmla="*/ 70 w 249"/>
              <a:gd name="T3" fmla="*/ 14 h 209"/>
              <a:gd name="T4" fmla="*/ 73 w 249"/>
              <a:gd name="T5" fmla="*/ 14 h 209"/>
              <a:gd name="T6" fmla="*/ 75 w 249"/>
              <a:gd name="T7" fmla="*/ 13 h 209"/>
              <a:gd name="T8" fmla="*/ 79 w 249"/>
              <a:gd name="T9" fmla="*/ 11 h 209"/>
              <a:gd name="T10" fmla="*/ 83 w 249"/>
              <a:gd name="T11" fmla="*/ 10 h 209"/>
              <a:gd name="T12" fmla="*/ 88 w 249"/>
              <a:gd name="T13" fmla="*/ 9 h 209"/>
              <a:gd name="T14" fmla="*/ 95 w 249"/>
              <a:gd name="T15" fmla="*/ 8 h 209"/>
              <a:gd name="T16" fmla="*/ 103 w 249"/>
              <a:gd name="T17" fmla="*/ 6 h 209"/>
              <a:gd name="T18" fmla="*/ 111 w 249"/>
              <a:gd name="T19" fmla="*/ 4 h 209"/>
              <a:gd name="T20" fmla="*/ 121 w 249"/>
              <a:gd name="T21" fmla="*/ 3 h 209"/>
              <a:gd name="T22" fmla="*/ 132 w 249"/>
              <a:gd name="T23" fmla="*/ 2 h 209"/>
              <a:gd name="T24" fmla="*/ 144 w 249"/>
              <a:gd name="T25" fmla="*/ 1 h 209"/>
              <a:gd name="T26" fmla="*/ 157 w 249"/>
              <a:gd name="T27" fmla="*/ 0 h 209"/>
              <a:gd name="T28" fmla="*/ 170 w 249"/>
              <a:gd name="T29" fmla="*/ 0 h 209"/>
              <a:gd name="T30" fmla="*/ 185 w 249"/>
              <a:gd name="T31" fmla="*/ 0 h 209"/>
              <a:gd name="T32" fmla="*/ 201 w 249"/>
              <a:gd name="T33" fmla="*/ 0 h 209"/>
              <a:gd name="T34" fmla="*/ 208 w 249"/>
              <a:gd name="T35" fmla="*/ 28 h 209"/>
              <a:gd name="T36" fmla="*/ 210 w 249"/>
              <a:gd name="T37" fmla="*/ 29 h 209"/>
              <a:gd name="T38" fmla="*/ 216 w 249"/>
              <a:gd name="T39" fmla="*/ 34 h 209"/>
              <a:gd name="T40" fmla="*/ 222 w 249"/>
              <a:gd name="T41" fmla="*/ 39 h 209"/>
              <a:gd name="T42" fmla="*/ 226 w 249"/>
              <a:gd name="T43" fmla="*/ 50 h 209"/>
              <a:gd name="T44" fmla="*/ 240 w 249"/>
              <a:gd name="T45" fmla="*/ 117 h 209"/>
              <a:gd name="T46" fmla="*/ 247 w 249"/>
              <a:gd name="T47" fmla="*/ 145 h 209"/>
              <a:gd name="T48" fmla="*/ 247 w 249"/>
              <a:gd name="T49" fmla="*/ 146 h 209"/>
              <a:gd name="T50" fmla="*/ 248 w 249"/>
              <a:gd name="T51" fmla="*/ 152 h 209"/>
              <a:gd name="T52" fmla="*/ 248 w 249"/>
              <a:gd name="T53" fmla="*/ 160 h 209"/>
              <a:gd name="T54" fmla="*/ 244 w 249"/>
              <a:gd name="T55" fmla="*/ 170 h 209"/>
              <a:gd name="T56" fmla="*/ 0 w 249"/>
              <a:gd name="T57" fmla="*/ 163 h 209"/>
              <a:gd name="T58" fmla="*/ 25 w 249"/>
              <a:gd name="T59" fmla="*/ 150 h 209"/>
              <a:gd name="T60" fmla="*/ 25 w 249"/>
              <a:gd name="T61" fmla="*/ 28 h 209"/>
              <a:gd name="T62" fmla="*/ 26 w 249"/>
              <a:gd name="T63" fmla="*/ 27 h 209"/>
              <a:gd name="T64" fmla="*/ 28 w 249"/>
              <a:gd name="T65" fmla="*/ 25 h 209"/>
              <a:gd name="T66" fmla="*/ 32 w 249"/>
              <a:gd name="T67" fmla="*/ 24 h 209"/>
              <a:gd name="T68" fmla="*/ 37 w 249"/>
              <a:gd name="T69" fmla="*/ 23 h 209"/>
              <a:gd name="T70" fmla="*/ 42 w 249"/>
              <a:gd name="T71" fmla="*/ 22 h 209"/>
              <a:gd name="T72" fmla="*/ 49 w 249"/>
              <a:gd name="T73" fmla="*/ 22 h 209"/>
              <a:gd name="T74" fmla="*/ 58 w 249"/>
              <a:gd name="T75" fmla="*/ 23 h 209"/>
              <a:gd name="T76" fmla="*/ 68 w 249"/>
              <a:gd name="T77" fmla="*/ 2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9">
                <a:moveTo>
                  <a:pt x="68" y="27"/>
                </a:moveTo>
                <a:lnTo>
                  <a:pt x="70" y="14"/>
                </a:lnTo>
                <a:lnTo>
                  <a:pt x="70" y="14"/>
                </a:lnTo>
                <a:lnTo>
                  <a:pt x="70" y="14"/>
                </a:lnTo>
                <a:lnTo>
                  <a:pt x="72" y="14"/>
                </a:lnTo>
                <a:lnTo>
                  <a:pt x="73" y="14"/>
                </a:lnTo>
                <a:lnTo>
                  <a:pt x="74" y="13"/>
                </a:lnTo>
                <a:lnTo>
                  <a:pt x="75" y="13"/>
                </a:lnTo>
                <a:lnTo>
                  <a:pt x="76" y="13"/>
                </a:lnTo>
                <a:lnTo>
                  <a:pt x="79" y="11"/>
                </a:lnTo>
                <a:lnTo>
                  <a:pt x="81" y="11"/>
                </a:lnTo>
                <a:lnTo>
                  <a:pt x="83" y="10"/>
                </a:lnTo>
                <a:lnTo>
                  <a:pt x="86" y="10"/>
                </a:lnTo>
                <a:lnTo>
                  <a:pt x="88" y="9"/>
                </a:lnTo>
                <a:lnTo>
                  <a:pt x="91" y="8"/>
                </a:lnTo>
                <a:lnTo>
                  <a:pt x="95" y="8"/>
                </a:lnTo>
                <a:lnTo>
                  <a:pt x="98" y="7"/>
                </a:lnTo>
                <a:lnTo>
                  <a:pt x="103" y="6"/>
                </a:lnTo>
                <a:lnTo>
                  <a:pt x="107" y="6"/>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9"/>
                </a:lnTo>
                <a:lnTo>
                  <a:pt x="210" y="29"/>
                </a:lnTo>
                <a:lnTo>
                  <a:pt x="213" y="31"/>
                </a:lnTo>
                <a:lnTo>
                  <a:pt x="216" y="34"/>
                </a:lnTo>
                <a:lnTo>
                  <a:pt x="220" y="36"/>
                </a:lnTo>
                <a:lnTo>
                  <a:pt x="222" y="39"/>
                </a:lnTo>
                <a:lnTo>
                  <a:pt x="224" y="44"/>
                </a:lnTo>
                <a:lnTo>
                  <a:pt x="226" y="50"/>
                </a:lnTo>
                <a:lnTo>
                  <a:pt x="245" y="69"/>
                </a:lnTo>
                <a:lnTo>
                  <a:pt x="240" y="117"/>
                </a:lnTo>
                <a:lnTo>
                  <a:pt x="208" y="133"/>
                </a:lnTo>
                <a:lnTo>
                  <a:pt x="247" y="145"/>
                </a:lnTo>
                <a:lnTo>
                  <a:pt x="247" y="145"/>
                </a:lnTo>
                <a:lnTo>
                  <a:pt x="247" y="146"/>
                </a:lnTo>
                <a:lnTo>
                  <a:pt x="248" y="148"/>
                </a:lnTo>
                <a:lnTo>
                  <a:pt x="248" y="152"/>
                </a:lnTo>
                <a:lnTo>
                  <a:pt x="249" y="155"/>
                </a:lnTo>
                <a:lnTo>
                  <a:pt x="248" y="160"/>
                </a:lnTo>
                <a:lnTo>
                  <a:pt x="247" y="164"/>
                </a:lnTo>
                <a:lnTo>
                  <a:pt x="244" y="170"/>
                </a:lnTo>
                <a:lnTo>
                  <a:pt x="144" y="209"/>
                </a:lnTo>
                <a:lnTo>
                  <a:pt x="0" y="163"/>
                </a:lnTo>
                <a:lnTo>
                  <a:pt x="3" y="159"/>
                </a:lnTo>
                <a:lnTo>
                  <a:pt x="25" y="150"/>
                </a:lnTo>
                <a:lnTo>
                  <a:pt x="25" y="28"/>
                </a:lnTo>
                <a:lnTo>
                  <a:pt x="25" y="28"/>
                </a:lnTo>
                <a:lnTo>
                  <a:pt x="25" y="28"/>
                </a:lnTo>
                <a:lnTo>
                  <a:pt x="26" y="27"/>
                </a:lnTo>
                <a:lnTo>
                  <a:pt x="27" y="27"/>
                </a:lnTo>
                <a:lnTo>
                  <a:pt x="28" y="25"/>
                </a:lnTo>
                <a:lnTo>
                  <a:pt x="31" y="25"/>
                </a:lnTo>
                <a:lnTo>
                  <a:pt x="32" y="24"/>
                </a:lnTo>
                <a:lnTo>
                  <a:pt x="34" y="23"/>
                </a:lnTo>
                <a:lnTo>
                  <a:pt x="37" y="23"/>
                </a:lnTo>
                <a:lnTo>
                  <a:pt x="40" y="22"/>
                </a:lnTo>
                <a:lnTo>
                  <a:pt x="42" y="22"/>
                </a:lnTo>
                <a:lnTo>
                  <a:pt x="46" y="22"/>
                </a:lnTo>
                <a:lnTo>
                  <a:pt x="49" y="22"/>
                </a:lnTo>
                <a:lnTo>
                  <a:pt x="53" y="22"/>
                </a:lnTo>
                <a:lnTo>
                  <a:pt x="58" y="23"/>
                </a:lnTo>
                <a:lnTo>
                  <a:pt x="61" y="24"/>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5" name="Freeform 121"/>
          <p:cNvSpPr>
            <a:spLocks/>
          </p:cNvSpPr>
          <p:nvPr>
            <p:custDataLst>
              <p:tags r:id="rId120"/>
            </p:custDataLst>
          </p:nvPr>
        </p:nvSpPr>
        <p:spPr bwMode="auto">
          <a:xfrm>
            <a:off x="1460500" y="3130550"/>
            <a:ext cx="125413" cy="144463"/>
          </a:xfrm>
          <a:custGeom>
            <a:avLst/>
            <a:gdLst>
              <a:gd name="T0" fmla="*/ 78 w 79"/>
              <a:gd name="T1" fmla="*/ 3 h 91"/>
              <a:gd name="T2" fmla="*/ 78 w 79"/>
              <a:gd name="T3" fmla="*/ 3 h 91"/>
              <a:gd name="T4" fmla="*/ 77 w 79"/>
              <a:gd name="T5" fmla="*/ 3 h 91"/>
              <a:gd name="T6" fmla="*/ 74 w 79"/>
              <a:gd name="T7" fmla="*/ 2 h 91"/>
              <a:gd name="T8" fmla="*/ 72 w 79"/>
              <a:gd name="T9" fmla="*/ 2 h 91"/>
              <a:gd name="T10" fmla="*/ 69 w 79"/>
              <a:gd name="T11" fmla="*/ 1 h 91"/>
              <a:gd name="T12" fmla="*/ 65 w 79"/>
              <a:gd name="T13" fmla="*/ 1 h 91"/>
              <a:gd name="T14" fmla="*/ 60 w 79"/>
              <a:gd name="T15" fmla="*/ 1 h 91"/>
              <a:gd name="T16" fmla="*/ 56 w 79"/>
              <a:gd name="T17" fmla="*/ 0 h 91"/>
              <a:gd name="T18" fmla="*/ 50 w 79"/>
              <a:gd name="T19" fmla="*/ 0 h 91"/>
              <a:gd name="T20" fmla="*/ 44 w 79"/>
              <a:gd name="T21" fmla="*/ 1 h 91"/>
              <a:gd name="T22" fmla="*/ 38 w 79"/>
              <a:gd name="T23" fmla="*/ 1 h 91"/>
              <a:gd name="T24" fmla="*/ 31 w 79"/>
              <a:gd name="T25" fmla="*/ 2 h 91"/>
              <a:gd name="T26" fmla="*/ 25 w 79"/>
              <a:gd name="T27" fmla="*/ 3 h 91"/>
              <a:gd name="T28" fmla="*/ 18 w 79"/>
              <a:gd name="T29" fmla="*/ 6 h 91"/>
              <a:gd name="T30" fmla="*/ 11 w 79"/>
              <a:gd name="T31" fmla="*/ 8 h 91"/>
              <a:gd name="T32" fmla="*/ 4 w 79"/>
              <a:gd name="T33" fmla="*/ 12 h 91"/>
              <a:gd name="T34" fmla="*/ 4 w 79"/>
              <a:gd name="T35" fmla="*/ 13 h 91"/>
              <a:gd name="T36" fmla="*/ 3 w 79"/>
              <a:gd name="T37" fmla="*/ 17 h 91"/>
              <a:gd name="T38" fmla="*/ 1 w 79"/>
              <a:gd name="T39" fmla="*/ 26 h 91"/>
              <a:gd name="T40" fmla="*/ 0 w 79"/>
              <a:gd name="T41" fmla="*/ 35 h 91"/>
              <a:gd name="T42" fmla="*/ 0 w 79"/>
              <a:gd name="T43" fmla="*/ 47 h 91"/>
              <a:gd name="T44" fmla="*/ 0 w 79"/>
              <a:gd name="T45" fmla="*/ 61 h 91"/>
              <a:gd name="T46" fmla="*/ 2 w 79"/>
              <a:gd name="T47" fmla="*/ 75 h 91"/>
              <a:gd name="T48" fmla="*/ 6 w 79"/>
              <a:gd name="T49" fmla="*/ 89 h 91"/>
              <a:gd name="T50" fmla="*/ 7 w 79"/>
              <a:gd name="T51" fmla="*/ 89 h 91"/>
              <a:gd name="T52" fmla="*/ 8 w 79"/>
              <a:gd name="T53" fmla="*/ 89 h 91"/>
              <a:gd name="T54" fmla="*/ 9 w 79"/>
              <a:gd name="T55" fmla="*/ 89 h 91"/>
              <a:gd name="T56" fmla="*/ 11 w 79"/>
              <a:gd name="T57" fmla="*/ 89 h 91"/>
              <a:gd name="T58" fmla="*/ 15 w 79"/>
              <a:gd name="T59" fmla="*/ 88 h 91"/>
              <a:gd name="T60" fmla="*/ 18 w 79"/>
              <a:gd name="T61" fmla="*/ 88 h 91"/>
              <a:gd name="T62" fmla="*/ 22 w 79"/>
              <a:gd name="T63" fmla="*/ 88 h 91"/>
              <a:gd name="T64" fmla="*/ 27 w 79"/>
              <a:gd name="T65" fmla="*/ 88 h 91"/>
              <a:gd name="T66" fmla="*/ 32 w 79"/>
              <a:gd name="T67" fmla="*/ 88 h 91"/>
              <a:gd name="T68" fmla="*/ 38 w 79"/>
              <a:gd name="T69" fmla="*/ 88 h 91"/>
              <a:gd name="T70" fmla="*/ 44 w 79"/>
              <a:gd name="T71" fmla="*/ 88 h 91"/>
              <a:gd name="T72" fmla="*/ 50 w 79"/>
              <a:gd name="T73" fmla="*/ 88 h 91"/>
              <a:gd name="T74" fmla="*/ 57 w 79"/>
              <a:gd name="T75" fmla="*/ 89 h 91"/>
              <a:gd name="T76" fmla="*/ 64 w 79"/>
              <a:gd name="T77" fmla="*/ 89 h 91"/>
              <a:gd name="T78" fmla="*/ 71 w 79"/>
              <a:gd name="T79" fmla="*/ 90 h 91"/>
              <a:gd name="T80" fmla="*/ 79 w 79"/>
              <a:gd name="T81" fmla="*/ 91 h 91"/>
              <a:gd name="T82" fmla="*/ 79 w 79"/>
              <a:gd name="T83" fmla="*/ 89 h 91"/>
              <a:gd name="T84" fmla="*/ 78 w 79"/>
              <a:gd name="T85" fmla="*/ 82 h 91"/>
              <a:gd name="T86" fmla="*/ 77 w 79"/>
              <a:gd name="T87" fmla="*/ 70 h 91"/>
              <a:gd name="T88" fmla="*/ 76 w 79"/>
              <a:gd name="T89" fmla="*/ 57 h 91"/>
              <a:gd name="T90" fmla="*/ 76 w 79"/>
              <a:gd name="T91" fmla="*/ 43 h 91"/>
              <a:gd name="T92" fmla="*/ 76 w 79"/>
              <a:gd name="T93" fmla="*/ 29 h 91"/>
              <a:gd name="T94" fmla="*/ 77 w 79"/>
              <a:gd name="T95" fmla="*/ 15 h 91"/>
              <a:gd name="T96" fmla="*/ 78 w 79"/>
              <a:gd name="T97" fmla="*/ 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 h="91">
                <a:moveTo>
                  <a:pt x="78" y="3"/>
                </a:moveTo>
                <a:lnTo>
                  <a:pt x="78" y="3"/>
                </a:lnTo>
                <a:lnTo>
                  <a:pt x="77" y="3"/>
                </a:lnTo>
                <a:lnTo>
                  <a:pt x="74" y="2"/>
                </a:lnTo>
                <a:lnTo>
                  <a:pt x="72" y="2"/>
                </a:lnTo>
                <a:lnTo>
                  <a:pt x="69" y="1"/>
                </a:lnTo>
                <a:lnTo>
                  <a:pt x="65" y="1"/>
                </a:lnTo>
                <a:lnTo>
                  <a:pt x="60" y="1"/>
                </a:lnTo>
                <a:lnTo>
                  <a:pt x="56" y="0"/>
                </a:lnTo>
                <a:lnTo>
                  <a:pt x="50" y="0"/>
                </a:lnTo>
                <a:lnTo>
                  <a:pt x="44" y="1"/>
                </a:lnTo>
                <a:lnTo>
                  <a:pt x="38" y="1"/>
                </a:lnTo>
                <a:lnTo>
                  <a:pt x="31" y="2"/>
                </a:lnTo>
                <a:lnTo>
                  <a:pt x="25" y="3"/>
                </a:lnTo>
                <a:lnTo>
                  <a:pt x="18" y="6"/>
                </a:lnTo>
                <a:lnTo>
                  <a:pt x="11" y="8"/>
                </a:lnTo>
                <a:lnTo>
                  <a:pt x="4" y="12"/>
                </a:lnTo>
                <a:lnTo>
                  <a:pt x="4" y="13"/>
                </a:lnTo>
                <a:lnTo>
                  <a:pt x="3" y="17"/>
                </a:lnTo>
                <a:lnTo>
                  <a:pt x="1" y="26"/>
                </a:lnTo>
                <a:lnTo>
                  <a:pt x="0" y="35"/>
                </a:lnTo>
                <a:lnTo>
                  <a:pt x="0" y="47"/>
                </a:lnTo>
                <a:lnTo>
                  <a:pt x="0" y="61"/>
                </a:lnTo>
                <a:lnTo>
                  <a:pt x="2" y="75"/>
                </a:lnTo>
                <a:lnTo>
                  <a:pt x="6" y="89"/>
                </a:lnTo>
                <a:lnTo>
                  <a:pt x="7" y="89"/>
                </a:lnTo>
                <a:lnTo>
                  <a:pt x="8" y="89"/>
                </a:lnTo>
                <a:lnTo>
                  <a:pt x="9" y="89"/>
                </a:lnTo>
                <a:lnTo>
                  <a:pt x="11" y="89"/>
                </a:lnTo>
                <a:lnTo>
                  <a:pt x="15" y="88"/>
                </a:lnTo>
                <a:lnTo>
                  <a:pt x="18" y="88"/>
                </a:lnTo>
                <a:lnTo>
                  <a:pt x="22" y="88"/>
                </a:lnTo>
                <a:lnTo>
                  <a:pt x="27" y="88"/>
                </a:lnTo>
                <a:lnTo>
                  <a:pt x="32" y="88"/>
                </a:lnTo>
                <a:lnTo>
                  <a:pt x="38" y="88"/>
                </a:lnTo>
                <a:lnTo>
                  <a:pt x="44" y="88"/>
                </a:lnTo>
                <a:lnTo>
                  <a:pt x="50" y="88"/>
                </a:lnTo>
                <a:lnTo>
                  <a:pt x="57" y="89"/>
                </a:lnTo>
                <a:lnTo>
                  <a:pt x="64" y="89"/>
                </a:lnTo>
                <a:lnTo>
                  <a:pt x="71" y="90"/>
                </a:lnTo>
                <a:lnTo>
                  <a:pt x="79" y="91"/>
                </a:lnTo>
                <a:lnTo>
                  <a:pt x="79" y="89"/>
                </a:lnTo>
                <a:lnTo>
                  <a:pt x="78" y="82"/>
                </a:lnTo>
                <a:lnTo>
                  <a:pt x="77" y="70"/>
                </a:lnTo>
                <a:lnTo>
                  <a:pt x="76" y="57"/>
                </a:lnTo>
                <a:lnTo>
                  <a:pt x="76" y="43"/>
                </a:lnTo>
                <a:lnTo>
                  <a:pt x="76" y="29"/>
                </a:lnTo>
                <a:lnTo>
                  <a:pt x="77" y="15"/>
                </a:lnTo>
                <a:lnTo>
                  <a:pt x="78" y="3"/>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6" name="Freeform 122"/>
          <p:cNvSpPr>
            <a:spLocks/>
          </p:cNvSpPr>
          <p:nvPr>
            <p:custDataLst>
              <p:tags r:id="rId121"/>
            </p:custDataLst>
          </p:nvPr>
        </p:nvSpPr>
        <p:spPr bwMode="auto">
          <a:xfrm>
            <a:off x="1473200" y="3171825"/>
            <a:ext cx="209550" cy="142875"/>
          </a:xfrm>
          <a:custGeom>
            <a:avLst/>
            <a:gdLst>
              <a:gd name="T0" fmla="*/ 1 w 132"/>
              <a:gd name="T1" fmla="*/ 67 h 90"/>
              <a:gd name="T2" fmla="*/ 0 w 132"/>
              <a:gd name="T3" fmla="*/ 78 h 90"/>
              <a:gd name="T4" fmla="*/ 86 w 132"/>
              <a:gd name="T5" fmla="*/ 90 h 90"/>
              <a:gd name="T6" fmla="*/ 86 w 132"/>
              <a:gd name="T7" fmla="*/ 90 h 90"/>
              <a:gd name="T8" fmla="*/ 89 w 132"/>
              <a:gd name="T9" fmla="*/ 88 h 90"/>
              <a:gd name="T10" fmla="*/ 91 w 132"/>
              <a:gd name="T11" fmla="*/ 87 h 90"/>
              <a:gd name="T12" fmla="*/ 94 w 132"/>
              <a:gd name="T13" fmla="*/ 85 h 90"/>
              <a:gd name="T14" fmla="*/ 98 w 132"/>
              <a:gd name="T15" fmla="*/ 83 h 90"/>
              <a:gd name="T16" fmla="*/ 103 w 132"/>
              <a:gd name="T17" fmla="*/ 79 h 90"/>
              <a:gd name="T18" fmla="*/ 107 w 132"/>
              <a:gd name="T19" fmla="*/ 74 h 90"/>
              <a:gd name="T20" fmla="*/ 112 w 132"/>
              <a:gd name="T21" fmla="*/ 71 h 90"/>
              <a:gd name="T22" fmla="*/ 117 w 132"/>
              <a:gd name="T23" fmla="*/ 65 h 90"/>
              <a:gd name="T24" fmla="*/ 121 w 132"/>
              <a:gd name="T25" fmla="*/ 59 h 90"/>
              <a:gd name="T26" fmla="*/ 125 w 132"/>
              <a:gd name="T27" fmla="*/ 53 h 90"/>
              <a:gd name="T28" fmla="*/ 128 w 132"/>
              <a:gd name="T29" fmla="*/ 46 h 90"/>
              <a:gd name="T30" fmla="*/ 131 w 132"/>
              <a:gd name="T31" fmla="*/ 39 h 90"/>
              <a:gd name="T32" fmla="*/ 132 w 132"/>
              <a:gd name="T33" fmla="*/ 31 h 90"/>
              <a:gd name="T34" fmla="*/ 132 w 132"/>
              <a:gd name="T35" fmla="*/ 22 h 90"/>
              <a:gd name="T36" fmla="*/ 129 w 132"/>
              <a:gd name="T37" fmla="*/ 12 h 90"/>
              <a:gd name="T38" fmla="*/ 129 w 132"/>
              <a:gd name="T39" fmla="*/ 12 h 90"/>
              <a:gd name="T40" fmla="*/ 128 w 132"/>
              <a:gd name="T41" fmla="*/ 10 h 90"/>
              <a:gd name="T42" fmla="*/ 127 w 132"/>
              <a:gd name="T43" fmla="*/ 9 h 90"/>
              <a:gd name="T44" fmla="*/ 126 w 132"/>
              <a:gd name="T45" fmla="*/ 7 h 90"/>
              <a:gd name="T46" fmla="*/ 124 w 132"/>
              <a:gd name="T47" fmla="*/ 3 h 90"/>
              <a:gd name="T48" fmla="*/ 120 w 132"/>
              <a:gd name="T49" fmla="*/ 2 h 90"/>
              <a:gd name="T50" fmla="*/ 117 w 132"/>
              <a:gd name="T51" fmla="*/ 0 h 90"/>
              <a:gd name="T52" fmla="*/ 113 w 132"/>
              <a:gd name="T53" fmla="*/ 0 h 90"/>
              <a:gd name="T54" fmla="*/ 113 w 132"/>
              <a:gd name="T55" fmla="*/ 1 h 90"/>
              <a:gd name="T56" fmla="*/ 114 w 132"/>
              <a:gd name="T57" fmla="*/ 4 h 90"/>
              <a:gd name="T58" fmla="*/ 117 w 132"/>
              <a:gd name="T59" fmla="*/ 11 h 90"/>
              <a:gd name="T60" fmla="*/ 118 w 132"/>
              <a:gd name="T61" fmla="*/ 18 h 90"/>
              <a:gd name="T62" fmla="*/ 118 w 132"/>
              <a:gd name="T63" fmla="*/ 29 h 90"/>
              <a:gd name="T64" fmla="*/ 117 w 132"/>
              <a:gd name="T65" fmla="*/ 39 h 90"/>
              <a:gd name="T66" fmla="*/ 114 w 132"/>
              <a:gd name="T67" fmla="*/ 51 h 90"/>
              <a:gd name="T68" fmla="*/ 108 w 132"/>
              <a:gd name="T69" fmla="*/ 63 h 90"/>
              <a:gd name="T70" fmla="*/ 108 w 132"/>
              <a:gd name="T71" fmla="*/ 63 h 90"/>
              <a:gd name="T72" fmla="*/ 108 w 132"/>
              <a:gd name="T73" fmla="*/ 64 h 90"/>
              <a:gd name="T74" fmla="*/ 107 w 132"/>
              <a:gd name="T75" fmla="*/ 64 h 90"/>
              <a:gd name="T76" fmla="*/ 106 w 132"/>
              <a:gd name="T77" fmla="*/ 65 h 90"/>
              <a:gd name="T78" fmla="*/ 105 w 132"/>
              <a:gd name="T79" fmla="*/ 66 h 90"/>
              <a:gd name="T80" fmla="*/ 103 w 132"/>
              <a:gd name="T81" fmla="*/ 67 h 90"/>
              <a:gd name="T82" fmla="*/ 100 w 132"/>
              <a:gd name="T83" fmla="*/ 69 h 90"/>
              <a:gd name="T84" fmla="*/ 98 w 132"/>
              <a:gd name="T85" fmla="*/ 70 h 90"/>
              <a:gd name="T86" fmla="*/ 96 w 132"/>
              <a:gd name="T87" fmla="*/ 70 h 90"/>
              <a:gd name="T88" fmla="*/ 92 w 132"/>
              <a:gd name="T89" fmla="*/ 71 h 90"/>
              <a:gd name="T90" fmla="*/ 90 w 132"/>
              <a:gd name="T91" fmla="*/ 72 h 90"/>
              <a:gd name="T92" fmla="*/ 85 w 132"/>
              <a:gd name="T93" fmla="*/ 72 h 90"/>
              <a:gd name="T94" fmla="*/ 82 w 132"/>
              <a:gd name="T95" fmla="*/ 72 h 90"/>
              <a:gd name="T96" fmla="*/ 78 w 132"/>
              <a:gd name="T97" fmla="*/ 72 h 90"/>
              <a:gd name="T98" fmla="*/ 73 w 132"/>
              <a:gd name="T99" fmla="*/ 72 h 90"/>
              <a:gd name="T100" fmla="*/ 69 w 132"/>
              <a:gd name="T101" fmla="*/ 71 h 90"/>
              <a:gd name="T102" fmla="*/ 69 w 132"/>
              <a:gd name="T103" fmla="*/ 83 h 90"/>
              <a:gd name="T104" fmla="*/ 3 w 132"/>
              <a:gd name="T105" fmla="*/ 76 h 90"/>
              <a:gd name="T106" fmla="*/ 1 w 132"/>
              <a:gd name="T107" fmla="*/ 6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90">
                <a:moveTo>
                  <a:pt x="1" y="67"/>
                </a:moveTo>
                <a:lnTo>
                  <a:pt x="0" y="78"/>
                </a:lnTo>
                <a:lnTo>
                  <a:pt x="86" y="90"/>
                </a:lnTo>
                <a:lnTo>
                  <a:pt x="86" y="90"/>
                </a:lnTo>
                <a:lnTo>
                  <a:pt x="89" y="88"/>
                </a:lnTo>
                <a:lnTo>
                  <a:pt x="91" y="87"/>
                </a:lnTo>
                <a:lnTo>
                  <a:pt x="94" y="85"/>
                </a:lnTo>
                <a:lnTo>
                  <a:pt x="98" y="83"/>
                </a:lnTo>
                <a:lnTo>
                  <a:pt x="103" y="79"/>
                </a:lnTo>
                <a:lnTo>
                  <a:pt x="107" y="74"/>
                </a:lnTo>
                <a:lnTo>
                  <a:pt x="112" y="71"/>
                </a:lnTo>
                <a:lnTo>
                  <a:pt x="117" y="65"/>
                </a:lnTo>
                <a:lnTo>
                  <a:pt x="121" y="59"/>
                </a:lnTo>
                <a:lnTo>
                  <a:pt x="125" y="53"/>
                </a:lnTo>
                <a:lnTo>
                  <a:pt x="128" y="46"/>
                </a:lnTo>
                <a:lnTo>
                  <a:pt x="131" y="39"/>
                </a:lnTo>
                <a:lnTo>
                  <a:pt x="132" y="31"/>
                </a:lnTo>
                <a:lnTo>
                  <a:pt x="132" y="22"/>
                </a:lnTo>
                <a:lnTo>
                  <a:pt x="129" y="12"/>
                </a:lnTo>
                <a:lnTo>
                  <a:pt x="129" y="12"/>
                </a:lnTo>
                <a:lnTo>
                  <a:pt x="128" y="10"/>
                </a:lnTo>
                <a:lnTo>
                  <a:pt x="127" y="9"/>
                </a:lnTo>
                <a:lnTo>
                  <a:pt x="126" y="7"/>
                </a:lnTo>
                <a:lnTo>
                  <a:pt x="124" y="3"/>
                </a:lnTo>
                <a:lnTo>
                  <a:pt x="120" y="2"/>
                </a:lnTo>
                <a:lnTo>
                  <a:pt x="117" y="0"/>
                </a:lnTo>
                <a:lnTo>
                  <a:pt x="113" y="0"/>
                </a:lnTo>
                <a:lnTo>
                  <a:pt x="113" y="1"/>
                </a:lnTo>
                <a:lnTo>
                  <a:pt x="114" y="4"/>
                </a:lnTo>
                <a:lnTo>
                  <a:pt x="117" y="11"/>
                </a:lnTo>
                <a:lnTo>
                  <a:pt x="118" y="18"/>
                </a:lnTo>
                <a:lnTo>
                  <a:pt x="118" y="29"/>
                </a:lnTo>
                <a:lnTo>
                  <a:pt x="117" y="39"/>
                </a:lnTo>
                <a:lnTo>
                  <a:pt x="114" y="51"/>
                </a:lnTo>
                <a:lnTo>
                  <a:pt x="108" y="63"/>
                </a:lnTo>
                <a:lnTo>
                  <a:pt x="108" y="63"/>
                </a:lnTo>
                <a:lnTo>
                  <a:pt x="108" y="64"/>
                </a:lnTo>
                <a:lnTo>
                  <a:pt x="107" y="64"/>
                </a:lnTo>
                <a:lnTo>
                  <a:pt x="106" y="65"/>
                </a:lnTo>
                <a:lnTo>
                  <a:pt x="105" y="66"/>
                </a:lnTo>
                <a:lnTo>
                  <a:pt x="103" y="67"/>
                </a:lnTo>
                <a:lnTo>
                  <a:pt x="100" y="69"/>
                </a:lnTo>
                <a:lnTo>
                  <a:pt x="98" y="70"/>
                </a:lnTo>
                <a:lnTo>
                  <a:pt x="96" y="70"/>
                </a:lnTo>
                <a:lnTo>
                  <a:pt x="92" y="71"/>
                </a:lnTo>
                <a:lnTo>
                  <a:pt x="90" y="72"/>
                </a:lnTo>
                <a:lnTo>
                  <a:pt x="85" y="72"/>
                </a:lnTo>
                <a:lnTo>
                  <a:pt x="82" y="72"/>
                </a:lnTo>
                <a:lnTo>
                  <a:pt x="78" y="72"/>
                </a:lnTo>
                <a:lnTo>
                  <a:pt x="73" y="72"/>
                </a:lnTo>
                <a:lnTo>
                  <a:pt x="69" y="71"/>
                </a:lnTo>
                <a:lnTo>
                  <a:pt x="69" y="83"/>
                </a:lnTo>
                <a:lnTo>
                  <a:pt x="3" y="76"/>
                </a:lnTo>
                <a:lnTo>
                  <a:pt x="1" y="6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7" name="Freeform 123"/>
          <p:cNvSpPr>
            <a:spLocks/>
          </p:cNvSpPr>
          <p:nvPr>
            <p:custDataLst>
              <p:tags r:id="rId122"/>
            </p:custDataLst>
          </p:nvPr>
        </p:nvSpPr>
        <p:spPr bwMode="auto">
          <a:xfrm>
            <a:off x="1447800" y="3311525"/>
            <a:ext cx="152400" cy="49213"/>
          </a:xfrm>
          <a:custGeom>
            <a:avLst/>
            <a:gdLst>
              <a:gd name="T0" fmla="*/ 96 w 96"/>
              <a:gd name="T1" fmla="*/ 11 h 31"/>
              <a:gd name="T2" fmla="*/ 1 w 96"/>
              <a:gd name="T3" fmla="*/ 0 h 31"/>
              <a:gd name="T4" fmla="*/ 0 w 96"/>
              <a:gd name="T5" fmla="*/ 11 h 31"/>
              <a:gd name="T6" fmla="*/ 93 w 96"/>
              <a:gd name="T7" fmla="*/ 31 h 31"/>
              <a:gd name="T8" fmla="*/ 96 w 96"/>
              <a:gd name="T9" fmla="*/ 11 h 31"/>
            </a:gdLst>
            <a:ahLst/>
            <a:cxnLst>
              <a:cxn ang="0">
                <a:pos x="T0" y="T1"/>
              </a:cxn>
              <a:cxn ang="0">
                <a:pos x="T2" y="T3"/>
              </a:cxn>
              <a:cxn ang="0">
                <a:pos x="T4" y="T5"/>
              </a:cxn>
              <a:cxn ang="0">
                <a:pos x="T6" y="T7"/>
              </a:cxn>
              <a:cxn ang="0">
                <a:pos x="T8" y="T9"/>
              </a:cxn>
            </a:cxnLst>
            <a:rect l="0" t="0" r="r" b="b"/>
            <a:pathLst>
              <a:path w="96" h="31">
                <a:moveTo>
                  <a:pt x="96" y="11"/>
                </a:moveTo>
                <a:lnTo>
                  <a:pt x="1" y="0"/>
                </a:lnTo>
                <a:lnTo>
                  <a:pt x="0" y="11"/>
                </a:lnTo>
                <a:lnTo>
                  <a:pt x="93" y="31"/>
                </a:lnTo>
                <a:lnTo>
                  <a:pt x="96"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8" name="Freeform 124"/>
          <p:cNvSpPr>
            <a:spLocks/>
          </p:cNvSpPr>
          <p:nvPr>
            <p:custDataLst>
              <p:tags r:id="rId123"/>
            </p:custDataLst>
          </p:nvPr>
        </p:nvSpPr>
        <p:spPr bwMode="auto">
          <a:xfrm>
            <a:off x="1522413" y="3327400"/>
            <a:ext cx="66675" cy="22225"/>
          </a:xfrm>
          <a:custGeom>
            <a:avLst/>
            <a:gdLst>
              <a:gd name="T0" fmla="*/ 42 w 42"/>
              <a:gd name="T1" fmla="*/ 6 h 14"/>
              <a:gd name="T2" fmla="*/ 2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2"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29" name="Freeform 125"/>
          <p:cNvSpPr>
            <a:spLocks/>
          </p:cNvSpPr>
          <p:nvPr>
            <p:custDataLst>
              <p:tags r:id="rId124"/>
            </p:custDataLst>
          </p:nvPr>
        </p:nvSpPr>
        <p:spPr bwMode="auto">
          <a:xfrm>
            <a:off x="1455738" y="3316288"/>
            <a:ext cx="44450" cy="15875"/>
          </a:xfrm>
          <a:custGeom>
            <a:avLst/>
            <a:gdLst>
              <a:gd name="T0" fmla="*/ 28 w 28"/>
              <a:gd name="T1" fmla="*/ 4 h 10"/>
              <a:gd name="T2" fmla="*/ 0 w 28"/>
              <a:gd name="T3" fmla="*/ 0 h 10"/>
              <a:gd name="T4" fmla="*/ 0 w 28"/>
              <a:gd name="T5" fmla="*/ 6 h 10"/>
              <a:gd name="T6" fmla="*/ 27 w 28"/>
              <a:gd name="T7" fmla="*/ 10 h 10"/>
              <a:gd name="T8" fmla="*/ 28 w 28"/>
              <a:gd name="T9" fmla="*/ 4 h 10"/>
            </a:gdLst>
            <a:ahLst/>
            <a:cxnLst>
              <a:cxn ang="0">
                <a:pos x="T0" y="T1"/>
              </a:cxn>
              <a:cxn ang="0">
                <a:pos x="T2" y="T3"/>
              </a:cxn>
              <a:cxn ang="0">
                <a:pos x="T4" y="T5"/>
              </a:cxn>
              <a:cxn ang="0">
                <a:pos x="T6" y="T7"/>
              </a:cxn>
              <a:cxn ang="0">
                <a:pos x="T8" y="T9"/>
              </a:cxn>
            </a:cxnLst>
            <a:rect l="0" t="0" r="r" b="b"/>
            <a:pathLst>
              <a:path w="28" h="10">
                <a:moveTo>
                  <a:pt x="28" y="4"/>
                </a:moveTo>
                <a:lnTo>
                  <a:pt x="0" y="0"/>
                </a:lnTo>
                <a:lnTo>
                  <a:pt x="0" y="6"/>
                </a:lnTo>
                <a:lnTo>
                  <a:pt x="27" y="10"/>
                </a:lnTo>
                <a:lnTo>
                  <a:pt x="28" y="4"/>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0" name="Freeform 126"/>
          <p:cNvSpPr>
            <a:spLocks/>
          </p:cNvSpPr>
          <p:nvPr>
            <p:custDataLst>
              <p:tags r:id="rId125"/>
            </p:custDataLst>
          </p:nvPr>
        </p:nvSpPr>
        <p:spPr bwMode="auto">
          <a:xfrm>
            <a:off x="1347788" y="3332163"/>
            <a:ext cx="257175" cy="85725"/>
          </a:xfrm>
          <a:custGeom>
            <a:avLst/>
            <a:gdLst>
              <a:gd name="T0" fmla="*/ 0 w 162"/>
              <a:gd name="T1" fmla="*/ 17 h 54"/>
              <a:gd name="T2" fmla="*/ 0 w 162"/>
              <a:gd name="T3" fmla="*/ 17 h 54"/>
              <a:gd name="T4" fmla="*/ 1 w 162"/>
              <a:gd name="T5" fmla="*/ 17 h 54"/>
              <a:gd name="T6" fmla="*/ 2 w 162"/>
              <a:gd name="T7" fmla="*/ 17 h 54"/>
              <a:gd name="T8" fmla="*/ 4 w 162"/>
              <a:gd name="T9" fmla="*/ 15 h 54"/>
              <a:gd name="T10" fmla="*/ 7 w 162"/>
              <a:gd name="T11" fmla="*/ 15 h 54"/>
              <a:gd name="T12" fmla="*/ 10 w 162"/>
              <a:gd name="T13" fmla="*/ 14 h 54"/>
              <a:gd name="T14" fmla="*/ 14 w 162"/>
              <a:gd name="T15" fmla="*/ 14 h 54"/>
              <a:gd name="T16" fmla="*/ 17 w 162"/>
              <a:gd name="T17" fmla="*/ 13 h 54"/>
              <a:gd name="T18" fmla="*/ 21 w 162"/>
              <a:gd name="T19" fmla="*/ 12 h 54"/>
              <a:gd name="T20" fmla="*/ 24 w 162"/>
              <a:gd name="T21" fmla="*/ 11 h 54"/>
              <a:gd name="T22" fmla="*/ 28 w 162"/>
              <a:gd name="T23" fmla="*/ 10 h 54"/>
              <a:gd name="T24" fmla="*/ 31 w 162"/>
              <a:gd name="T25" fmla="*/ 8 h 54"/>
              <a:gd name="T26" fmla="*/ 35 w 162"/>
              <a:gd name="T27" fmla="*/ 6 h 54"/>
              <a:gd name="T28" fmla="*/ 37 w 162"/>
              <a:gd name="T29" fmla="*/ 5 h 54"/>
              <a:gd name="T30" fmla="*/ 40 w 162"/>
              <a:gd name="T31" fmla="*/ 3 h 54"/>
              <a:gd name="T32" fmla="*/ 43 w 162"/>
              <a:gd name="T33" fmla="*/ 0 h 54"/>
              <a:gd name="T34" fmla="*/ 162 w 162"/>
              <a:gd name="T35" fmla="*/ 28 h 54"/>
              <a:gd name="T36" fmla="*/ 162 w 162"/>
              <a:gd name="T37" fmla="*/ 28 h 54"/>
              <a:gd name="T38" fmla="*/ 161 w 162"/>
              <a:gd name="T39" fmla="*/ 28 h 54"/>
              <a:gd name="T40" fmla="*/ 159 w 162"/>
              <a:gd name="T41" fmla="*/ 29 h 54"/>
              <a:gd name="T42" fmla="*/ 158 w 162"/>
              <a:gd name="T43" fmla="*/ 31 h 54"/>
              <a:gd name="T44" fmla="*/ 157 w 162"/>
              <a:gd name="T45" fmla="*/ 33 h 54"/>
              <a:gd name="T46" fmla="*/ 155 w 162"/>
              <a:gd name="T47" fmla="*/ 34 h 54"/>
              <a:gd name="T48" fmla="*/ 152 w 162"/>
              <a:gd name="T49" fmla="*/ 36 h 54"/>
              <a:gd name="T50" fmla="*/ 150 w 162"/>
              <a:gd name="T51" fmla="*/ 39 h 54"/>
              <a:gd name="T52" fmla="*/ 147 w 162"/>
              <a:gd name="T53" fmla="*/ 41 h 54"/>
              <a:gd name="T54" fmla="*/ 144 w 162"/>
              <a:gd name="T55" fmla="*/ 43 h 54"/>
              <a:gd name="T56" fmla="*/ 141 w 162"/>
              <a:gd name="T57" fmla="*/ 46 h 54"/>
              <a:gd name="T58" fmla="*/ 137 w 162"/>
              <a:gd name="T59" fmla="*/ 48 h 54"/>
              <a:gd name="T60" fmla="*/ 135 w 162"/>
              <a:gd name="T61" fmla="*/ 49 h 54"/>
              <a:gd name="T62" fmla="*/ 131 w 162"/>
              <a:gd name="T63" fmla="*/ 52 h 54"/>
              <a:gd name="T64" fmla="*/ 128 w 162"/>
              <a:gd name="T65" fmla="*/ 53 h 54"/>
              <a:gd name="T66" fmla="*/ 126 w 162"/>
              <a:gd name="T67" fmla="*/ 54 h 54"/>
              <a:gd name="T68" fmla="*/ 0 w 162"/>
              <a:gd name="T69"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
                <a:moveTo>
                  <a:pt x="0" y="17"/>
                </a:moveTo>
                <a:lnTo>
                  <a:pt x="0" y="17"/>
                </a:lnTo>
                <a:lnTo>
                  <a:pt x="1" y="17"/>
                </a:lnTo>
                <a:lnTo>
                  <a:pt x="2" y="17"/>
                </a:lnTo>
                <a:lnTo>
                  <a:pt x="4" y="15"/>
                </a:lnTo>
                <a:lnTo>
                  <a:pt x="7" y="15"/>
                </a:lnTo>
                <a:lnTo>
                  <a:pt x="10" y="14"/>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2" y="28"/>
                </a:lnTo>
                <a:lnTo>
                  <a:pt x="161" y="28"/>
                </a:lnTo>
                <a:lnTo>
                  <a:pt x="159" y="29"/>
                </a:lnTo>
                <a:lnTo>
                  <a:pt x="158" y="31"/>
                </a:lnTo>
                <a:lnTo>
                  <a:pt x="157" y="33"/>
                </a:lnTo>
                <a:lnTo>
                  <a:pt x="155" y="34"/>
                </a:lnTo>
                <a:lnTo>
                  <a:pt x="152" y="36"/>
                </a:lnTo>
                <a:lnTo>
                  <a:pt x="150" y="39"/>
                </a:lnTo>
                <a:lnTo>
                  <a:pt x="147" y="41"/>
                </a:lnTo>
                <a:lnTo>
                  <a:pt x="144" y="43"/>
                </a:lnTo>
                <a:lnTo>
                  <a:pt x="141" y="46"/>
                </a:lnTo>
                <a:lnTo>
                  <a:pt x="137" y="48"/>
                </a:lnTo>
                <a:lnTo>
                  <a:pt x="135" y="49"/>
                </a:lnTo>
                <a:lnTo>
                  <a:pt x="131" y="52"/>
                </a:lnTo>
                <a:lnTo>
                  <a:pt x="128" y="53"/>
                </a:lnTo>
                <a:lnTo>
                  <a:pt x="126" y="54"/>
                </a:lnTo>
                <a:lnTo>
                  <a:pt x="0" y="17"/>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1" name="Freeform 127"/>
          <p:cNvSpPr>
            <a:spLocks/>
          </p:cNvSpPr>
          <p:nvPr>
            <p:custDataLst>
              <p:tags r:id="rId126"/>
            </p:custDataLst>
          </p:nvPr>
        </p:nvSpPr>
        <p:spPr bwMode="auto">
          <a:xfrm>
            <a:off x="1604963" y="3322638"/>
            <a:ext cx="90487" cy="41275"/>
          </a:xfrm>
          <a:custGeom>
            <a:avLst/>
            <a:gdLst>
              <a:gd name="T0" fmla="*/ 6 w 57"/>
              <a:gd name="T1" fmla="*/ 26 h 26"/>
              <a:gd name="T2" fmla="*/ 57 w 57"/>
              <a:gd name="T3" fmla="*/ 11 h 26"/>
              <a:gd name="T4" fmla="*/ 25 w 57"/>
              <a:gd name="T5" fmla="*/ 0 h 26"/>
              <a:gd name="T6" fmla="*/ 0 w 57"/>
              <a:gd name="T7" fmla="*/ 4 h 26"/>
              <a:gd name="T8" fmla="*/ 0 w 57"/>
              <a:gd name="T9" fmla="*/ 25 h 26"/>
              <a:gd name="T10" fmla="*/ 6 w 57"/>
              <a:gd name="T11" fmla="*/ 26 h 26"/>
            </a:gdLst>
            <a:ahLst/>
            <a:cxnLst>
              <a:cxn ang="0">
                <a:pos x="T0" y="T1"/>
              </a:cxn>
              <a:cxn ang="0">
                <a:pos x="T2" y="T3"/>
              </a:cxn>
              <a:cxn ang="0">
                <a:pos x="T4" y="T5"/>
              </a:cxn>
              <a:cxn ang="0">
                <a:pos x="T6" y="T7"/>
              </a:cxn>
              <a:cxn ang="0">
                <a:pos x="T8" y="T9"/>
              </a:cxn>
              <a:cxn ang="0">
                <a:pos x="T10" y="T11"/>
              </a:cxn>
            </a:cxnLst>
            <a:rect l="0" t="0" r="r" b="b"/>
            <a:pathLst>
              <a:path w="57" h="26">
                <a:moveTo>
                  <a:pt x="6" y="26"/>
                </a:moveTo>
                <a:lnTo>
                  <a:pt x="57" y="11"/>
                </a:lnTo>
                <a:lnTo>
                  <a:pt x="25" y="0"/>
                </a:lnTo>
                <a:lnTo>
                  <a:pt x="0" y="4"/>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2" name="Freeform 128"/>
          <p:cNvSpPr>
            <a:spLocks/>
          </p:cNvSpPr>
          <p:nvPr>
            <p:custDataLst>
              <p:tags r:id="rId127"/>
            </p:custDataLst>
          </p:nvPr>
        </p:nvSpPr>
        <p:spPr bwMode="auto">
          <a:xfrm>
            <a:off x="1365250" y="3146425"/>
            <a:ext cx="50800" cy="196850"/>
          </a:xfrm>
          <a:custGeom>
            <a:avLst/>
            <a:gdLst>
              <a:gd name="T0" fmla="*/ 32 w 32"/>
              <a:gd name="T1" fmla="*/ 4 h 124"/>
              <a:gd name="T2" fmla="*/ 32 w 32"/>
              <a:gd name="T3" fmla="*/ 3 h 124"/>
              <a:gd name="T4" fmla="*/ 31 w 32"/>
              <a:gd name="T5" fmla="*/ 3 h 124"/>
              <a:gd name="T6" fmla="*/ 31 w 32"/>
              <a:gd name="T7" fmla="*/ 3 h 124"/>
              <a:gd name="T8" fmla="*/ 29 w 32"/>
              <a:gd name="T9" fmla="*/ 3 h 124"/>
              <a:gd name="T10" fmla="*/ 27 w 32"/>
              <a:gd name="T11" fmla="*/ 2 h 124"/>
              <a:gd name="T12" fmla="*/ 26 w 32"/>
              <a:gd name="T13" fmla="*/ 2 h 124"/>
              <a:gd name="T14" fmla="*/ 24 w 32"/>
              <a:gd name="T15" fmla="*/ 0 h 124"/>
              <a:gd name="T16" fmla="*/ 22 w 32"/>
              <a:gd name="T17" fmla="*/ 0 h 124"/>
              <a:gd name="T18" fmla="*/ 20 w 32"/>
              <a:gd name="T19" fmla="*/ 0 h 124"/>
              <a:gd name="T20" fmla="*/ 18 w 32"/>
              <a:gd name="T21" fmla="*/ 0 h 124"/>
              <a:gd name="T22" fmla="*/ 14 w 32"/>
              <a:gd name="T23" fmla="*/ 0 h 124"/>
              <a:gd name="T24" fmla="*/ 12 w 32"/>
              <a:gd name="T25" fmla="*/ 2 h 124"/>
              <a:gd name="T26" fmla="*/ 10 w 32"/>
              <a:gd name="T27" fmla="*/ 2 h 124"/>
              <a:gd name="T28" fmla="*/ 6 w 32"/>
              <a:gd name="T29" fmla="*/ 3 h 124"/>
              <a:gd name="T30" fmla="*/ 4 w 32"/>
              <a:gd name="T31" fmla="*/ 4 h 124"/>
              <a:gd name="T32" fmla="*/ 0 w 32"/>
              <a:gd name="T33" fmla="*/ 6 h 124"/>
              <a:gd name="T34" fmla="*/ 0 w 32"/>
              <a:gd name="T35" fmla="*/ 124 h 124"/>
              <a:gd name="T36" fmla="*/ 1 w 32"/>
              <a:gd name="T37" fmla="*/ 124 h 124"/>
              <a:gd name="T38" fmla="*/ 1 w 32"/>
              <a:gd name="T39" fmla="*/ 124 h 124"/>
              <a:gd name="T40" fmla="*/ 3 w 32"/>
              <a:gd name="T41" fmla="*/ 124 h 124"/>
              <a:gd name="T42" fmla="*/ 4 w 32"/>
              <a:gd name="T43" fmla="*/ 124 h 124"/>
              <a:gd name="T44" fmla="*/ 5 w 32"/>
              <a:gd name="T45" fmla="*/ 123 h 124"/>
              <a:gd name="T46" fmla="*/ 7 w 32"/>
              <a:gd name="T47" fmla="*/ 123 h 124"/>
              <a:gd name="T48" fmla="*/ 8 w 32"/>
              <a:gd name="T49" fmla="*/ 123 h 124"/>
              <a:gd name="T50" fmla="*/ 11 w 32"/>
              <a:gd name="T51" fmla="*/ 122 h 124"/>
              <a:gd name="T52" fmla="*/ 13 w 32"/>
              <a:gd name="T53" fmla="*/ 122 h 124"/>
              <a:gd name="T54" fmla="*/ 15 w 32"/>
              <a:gd name="T55" fmla="*/ 121 h 124"/>
              <a:gd name="T56" fmla="*/ 18 w 32"/>
              <a:gd name="T57" fmla="*/ 120 h 124"/>
              <a:gd name="T58" fmla="*/ 21 w 32"/>
              <a:gd name="T59" fmla="*/ 118 h 124"/>
              <a:gd name="T60" fmla="*/ 24 w 32"/>
              <a:gd name="T61" fmla="*/ 117 h 124"/>
              <a:gd name="T62" fmla="*/ 26 w 32"/>
              <a:gd name="T63" fmla="*/ 116 h 124"/>
              <a:gd name="T64" fmla="*/ 29 w 32"/>
              <a:gd name="T65" fmla="*/ 114 h 124"/>
              <a:gd name="T66" fmla="*/ 32 w 32"/>
              <a:gd name="T67" fmla="*/ 113 h 124"/>
              <a:gd name="T68" fmla="*/ 32 w 32"/>
              <a:gd name="T69"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24">
                <a:moveTo>
                  <a:pt x="32" y="4"/>
                </a:moveTo>
                <a:lnTo>
                  <a:pt x="32" y="3"/>
                </a:lnTo>
                <a:lnTo>
                  <a:pt x="31" y="3"/>
                </a:lnTo>
                <a:lnTo>
                  <a:pt x="31" y="3"/>
                </a:lnTo>
                <a:lnTo>
                  <a:pt x="29" y="3"/>
                </a:lnTo>
                <a:lnTo>
                  <a:pt x="27" y="2"/>
                </a:lnTo>
                <a:lnTo>
                  <a:pt x="26" y="2"/>
                </a:lnTo>
                <a:lnTo>
                  <a:pt x="24" y="0"/>
                </a:lnTo>
                <a:lnTo>
                  <a:pt x="22" y="0"/>
                </a:lnTo>
                <a:lnTo>
                  <a:pt x="20" y="0"/>
                </a:lnTo>
                <a:lnTo>
                  <a:pt x="18" y="0"/>
                </a:lnTo>
                <a:lnTo>
                  <a:pt x="14" y="0"/>
                </a:lnTo>
                <a:lnTo>
                  <a:pt x="12" y="2"/>
                </a:lnTo>
                <a:lnTo>
                  <a:pt x="10" y="2"/>
                </a:lnTo>
                <a:lnTo>
                  <a:pt x="6" y="3"/>
                </a:lnTo>
                <a:lnTo>
                  <a:pt x="4" y="4"/>
                </a:lnTo>
                <a:lnTo>
                  <a:pt x="0" y="6"/>
                </a:lnTo>
                <a:lnTo>
                  <a:pt x="0" y="124"/>
                </a:lnTo>
                <a:lnTo>
                  <a:pt x="1" y="124"/>
                </a:lnTo>
                <a:lnTo>
                  <a:pt x="1" y="124"/>
                </a:lnTo>
                <a:lnTo>
                  <a:pt x="3" y="124"/>
                </a:lnTo>
                <a:lnTo>
                  <a:pt x="4" y="124"/>
                </a:lnTo>
                <a:lnTo>
                  <a:pt x="5" y="123"/>
                </a:lnTo>
                <a:lnTo>
                  <a:pt x="7" y="123"/>
                </a:lnTo>
                <a:lnTo>
                  <a:pt x="8" y="123"/>
                </a:lnTo>
                <a:lnTo>
                  <a:pt x="11" y="122"/>
                </a:lnTo>
                <a:lnTo>
                  <a:pt x="13" y="122"/>
                </a:lnTo>
                <a:lnTo>
                  <a:pt x="15" y="121"/>
                </a:lnTo>
                <a:lnTo>
                  <a:pt x="18" y="120"/>
                </a:lnTo>
                <a:lnTo>
                  <a:pt x="21" y="118"/>
                </a:lnTo>
                <a:lnTo>
                  <a:pt x="24" y="117"/>
                </a:lnTo>
                <a:lnTo>
                  <a:pt x="26" y="116"/>
                </a:lnTo>
                <a:lnTo>
                  <a:pt x="29" y="114"/>
                </a:lnTo>
                <a:lnTo>
                  <a:pt x="32" y="113"/>
                </a:lnTo>
                <a:lnTo>
                  <a:pt x="32" y="4"/>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3" name="Freeform 129"/>
          <p:cNvSpPr>
            <a:spLocks/>
          </p:cNvSpPr>
          <p:nvPr>
            <p:custDataLst>
              <p:tags r:id="rId128"/>
            </p:custDataLst>
          </p:nvPr>
        </p:nvSpPr>
        <p:spPr bwMode="auto">
          <a:xfrm>
            <a:off x="1366838" y="3149600"/>
            <a:ext cx="42862" cy="165100"/>
          </a:xfrm>
          <a:custGeom>
            <a:avLst/>
            <a:gdLst>
              <a:gd name="T0" fmla="*/ 27 w 27"/>
              <a:gd name="T1" fmla="*/ 2 h 104"/>
              <a:gd name="T2" fmla="*/ 27 w 27"/>
              <a:gd name="T3" fmla="*/ 2 h 104"/>
              <a:gd name="T4" fmla="*/ 26 w 27"/>
              <a:gd name="T5" fmla="*/ 2 h 104"/>
              <a:gd name="T6" fmla="*/ 26 w 27"/>
              <a:gd name="T7" fmla="*/ 2 h 104"/>
              <a:gd name="T8" fmla="*/ 25 w 27"/>
              <a:gd name="T9" fmla="*/ 1 h 104"/>
              <a:gd name="T10" fmla="*/ 24 w 27"/>
              <a:gd name="T11" fmla="*/ 1 h 104"/>
              <a:gd name="T12" fmla="*/ 23 w 27"/>
              <a:gd name="T13" fmla="*/ 0 h 104"/>
              <a:gd name="T14" fmla="*/ 20 w 27"/>
              <a:gd name="T15" fmla="*/ 0 h 104"/>
              <a:gd name="T16" fmla="*/ 19 w 27"/>
              <a:gd name="T17" fmla="*/ 0 h 104"/>
              <a:gd name="T18" fmla="*/ 17 w 27"/>
              <a:gd name="T19" fmla="*/ 0 h 104"/>
              <a:gd name="T20" fmla="*/ 14 w 27"/>
              <a:gd name="T21" fmla="*/ 0 h 104"/>
              <a:gd name="T22" fmla="*/ 12 w 27"/>
              <a:gd name="T23" fmla="*/ 0 h 104"/>
              <a:gd name="T24" fmla="*/ 10 w 27"/>
              <a:gd name="T25" fmla="*/ 0 h 104"/>
              <a:gd name="T26" fmla="*/ 9 w 27"/>
              <a:gd name="T27" fmla="*/ 1 h 104"/>
              <a:gd name="T28" fmla="*/ 5 w 27"/>
              <a:gd name="T29" fmla="*/ 2 h 104"/>
              <a:gd name="T30" fmla="*/ 3 w 27"/>
              <a:gd name="T31" fmla="*/ 3 h 104"/>
              <a:gd name="T32" fmla="*/ 0 w 27"/>
              <a:gd name="T33" fmla="*/ 4 h 104"/>
              <a:gd name="T34" fmla="*/ 0 w 27"/>
              <a:gd name="T35" fmla="*/ 104 h 104"/>
              <a:gd name="T36" fmla="*/ 0 w 27"/>
              <a:gd name="T37" fmla="*/ 104 h 104"/>
              <a:gd name="T38" fmla="*/ 2 w 27"/>
              <a:gd name="T39" fmla="*/ 104 h 104"/>
              <a:gd name="T40" fmla="*/ 2 w 27"/>
              <a:gd name="T41" fmla="*/ 104 h 104"/>
              <a:gd name="T42" fmla="*/ 3 w 27"/>
              <a:gd name="T43" fmla="*/ 104 h 104"/>
              <a:gd name="T44" fmla="*/ 4 w 27"/>
              <a:gd name="T45" fmla="*/ 104 h 104"/>
              <a:gd name="T46" fmla="*/ 6 w 27"/>
              <a:gd name="T47" fmla="*/ 104 h 104"/>
              <a:gd name="T48" fmla="*/ 7 w 27"/>
              <a:gd name="T49" fmla="*/ 102 h 104"/>
              <a:gd name="T50" fmla="*/ 10 w 27"/>
              <a:gd name="T51" fmla="*/ 102 h 104"/>
              <a:gd name="T52" fmla="*/ 11 w 27"/>
              <a:gd name="T53" fmla="*/ 101 h 104"/>
              <a:gd name="T54" fmla="*/ 13 w 27"/>
              <a:gd name="T55" fmla="*/ 101 h 104"/>
              <a:gd name="T56" fmla="*/ 16 w 27"/>
              <a:gd name="T57" fmla="*/ 100 h 104"/>
              <a:gd name="T58" fmla="*/ 18 w 27"/>
              <a:gd name="T59" fmla="*/ 99 h 104"/>
              <a:gd name="T60" fmla="*/ 20 w 27"/>
              <a:gd name="T61" fmla="*/ 98 h 104"/>
              <a:gd name="T62" fmla="*/ 23 w 27"/>
              <a:gd name="T63" fmla="*/ 97 h 104"/>
              <a:gd name="T64" fmla="*/ 25 w 27"/>
              <a:gd name="T65" fmla="*/ 95 h 104"/>
              <a:gd name="T66" fmla="*/ 27 w 27"/>
              <a:gd name="T67" fmla="*/ 93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2"/>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0" y="104"/>
                </a:lnTo>
                <a:lnTo>
                  <a:pt x="2" y="104"/>
                </a:lnTo>
                <a:lnTo>
                  <a:pt x="2" y="104"/>
                </a:lnTo>
                <a:lnTo>
                  <a:pt x="3" y="104"/>
                </a:lnTo>
                <a:lnTo>
                  <a:pt x="4" y="104"/>
                </a:lnTo>
                <a:lnTo>
                  <a:pt x="6" y="104"/>
                </a:lnTo>
                <a:lnTo>
                  <a:pt x="7" y="102"/>
                </a:lnTo>
                <a:lnTo>
                  <a:pt x="10" y="102"/>
                </a:lnTo>
                <a:lnTo>
                  <a:pt x="11" y="101"/>
                </a:lnTo>
                <a:lnTo>
                  <a:pt x="13" y="101"/>
                </a:lnTo>
                <a:lnTo>
                  <a:pt x="16" y="100"/>
                </a:lnTo>
                <a:lnTo>
                  <a:pt x="18" y="99"/>
                </a:lnTo>
                <a:lnTo>
                  <a:pt x="20" y="98"/>
                </a:lnTo>
                <a:lnTo>
                  <a:pt x="23" y="97"/>
                </a:lnTo>
                <a:lnTo>
                  <a:pt x="25" y="95"/>
                </a:lnTo>
                <a:lnTo>
                  <a:pt x="27" y="93"/>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4" name="Freeform 130"/>
          <p:cNvSpPr>
            <a:spLocks/>
          </p:cNvSpPr>
          <p:nvPr>
            <p:custDataLst>
              <p:tags r:id="rId129"/>
            </p:custDataLst>
          </p:nvPr>
        </p:nvSpPr>
        <p:spPr bwMode="auto">
          <a:xfrm>
            <a:off x="1370013" y="3151188"/>
            <a:ext cx="34925" cy="133350"/>
          </a:xfrm>
          <a:custGeom>
            <a:avLst/>
            <a:gdLst>
              <a:gd name="T0" fmla="*/ 22 w 22"/>
              <a:gd name="T1" fmla="*/ 2 h 84"/>
              <a:gd name="T2" fmla="*/ 22 w 22"/>
              <a:gd name="T3" fmla="*/ 2 h 84"/>
              <a:gd name="T4" fmla="*/ 21 w 22"/>
              <a:gd name="T5" fmla="*/ 1 h 84"/>
              <a:gd name="T6" fmla="*/ 21 w 22"/>
              <a:gd name="T7" fmla="*/ 1 h 84"/>
              <a:gd name="T8" fmla="*/ 19 w 22"/>
              <a:gd name="T9" fmla="*/ 1 h 84"/>
              <a:gd name="T10" fmla="*/ 18 w 22"/>
              <a:gd name="T11" fmla="*/ 1 h 84"/>
              <a:gd name="T12" fmla="*/ 17 w 22"/>
              <a:gd name="T13" fmla="*/ 0 h 84"/>
              <a:gd name="T14" fmla="*/ 16 w 22"/>
              <a:gd name="T15" fmla="*/ 0 h 84"/>
              <a:gd name="T16" fmla="*/ 15 w 22"/>
              <a:gd name="T17" fmla="*/ 0 h 84"/>
              <a:gd name="T18" fmla="*/ 14 w 22"/>
              <a:gd name="T19" fmla="*/ 0 h 84"/>
              <a:gd name="T20" fmla="*/ 11 w 22"/>
              <a:gd name="T21" fmla="*/ 0 h 84"/>
              <a:gd name="T22" fmla="*/ 9 w 22"/>
              <a:gd name="T23" fmla="*/ 0 h 84"/>
              <a:gd name="T24" fmla="*/ 8 w 22"/>
              <a:gd name="T25" fmla="*/ 0 h 84"/>
              <a:gd name="T26" fmla="*/ 5 w 22"/>
              <a:gd name="T27" fmla="*/ 1 h 84"/>
              <a:gd name="T28" fmla="*/ 3 w 22"/>
              <a:gd name="T29" fmla="*/ 1 h 84"/>
              <a:gd name="T30" fmla="*/ 2 w 22"/>
              <a:gd name="T31" fmla="*/ 2 h 84"/>
              <a:gd name="T32" fmla="*/ 0 w 22"/>
              <a:gd name="T33" fmla="*/ 3 h 84"/>
              <a:gd name="T34" fmla="*/ 0 w 22"/>
              <a:gd name="T35" fmla="*/ 84 h 84"/>
              <a:gd name="T36" fmla="*/ 0 w 22"/>
              <a:gd name="T37" fmla="*/ 84 h 84"/>
              <a:gd name="T38" fmla="*/ 0 w 22"/>
              <a:gd name="T39" fmla="*/ 84 h 84"/>
              <a:gd name="T40" fmla="*/ 1 w 22"/>
              <a:gd name="T41" fmla="*/ 84 h 84"/>
              <a:gd name="T42" fmla="*/ 2 w 22"/>
              <a:gd name="T43" fmla="*/ 84 h 84"/>
              <a:gd name="T44" fmla="*/ 3 w 22"/>
              <a:gd name="T45" fmla="*/ 84 h 84"/>
              <a:gd name="T46" fmla="*/ 4 w 22"/>
              <a:gd name="T47" fmla="*/ 84 h 84"/>
              <a:gd name="T48" fmla="*/ 5 w 22"/>
              <a:gd name="T49" fmla="*/ 84 h 84"/>
              <a:gd name="T50" fmla="*/ 7 w 22"/>
              <a:gd name="T51" fmla="*/ 83 h 84"/>
              <a:gd name="T52" fmla="*/ 9 w 22"/>
              <a:gd name="T53" fmla="*/ 83 h 84"/>
              <a:gd name="T54" fmla="*/ 10 w 22"/>
              <a:gd name="T55" fmla="*/ 82 h 84"/>
              <a:gd name="T56" fmla="*/ 12 w 22"/>
              <a:gd name="T57" fmla="*/ 82 h 84"/>
              <a:gd name="T58" fmla="*/ 14 w 22"/>
              <a:gd name="T59" fmla="*/ 80 h 84"/>
              <a:gd name="T60" fmla="*/ 16 w 22"/>
              <a:gd name="T61" fmla="*/ 79 h 84"/>
              <a:gd name="T62" fmla="*/ 18 w 22"/>
              <a:gd name="T63" fmla="*/ 78 h 84"/>
              <a:gd name="T64" fmla="*/ 19 w 22"/>
              <a:gd name="T65" fmla="*/ 77 h 84"/>
              <a:gd name="T66" fmla="*/ 22 w 22"/>
              <a:gd name="T67" fmla="*/ 76 h 84"/>
              <a:gd name="T68" fmla="*/ 22 w 22"/>
              <a:gd name="T6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2"/>
                </a:moveTo>
                <a:lnTo>
                  <a:pt x="22" y="2"/>
                </a:lnTo>
                <a:lnTo>
                  <a:pt x="21" y="1"/>
                </a:lnTo>
                <a:lnTo>
                  <a:pt x="21" y="1"/>
                </a:lnTo>
                <a:lnTo>
                  <a:pt x="19" y="1"/>
                </a:lnTo>
                <a:lnTo>
                  <a:pt x="18" y="1"/>
                </a:lnTo>
                <a:lnTo>
                  <a:pt x="17" y="0"/>
                </a:lnTo>
                <a:lnTo>
                  <a:pt x="16" y="0"/>
                </a:lnTo>
                <a:lnTo>
                  <a:pt x="15" y="0"/>
                </a:lnTo>
                <a:lnTo>
                  <a:pt x="14" y="0"/>
                </a:lnTo>
                <a:lnTo>
                  <a:pt x="11" y="0"/>
                </a:lnTo>
                <a:lnTo>
                  <a:pt x="9" y="0"/>
                </a:lnTo>
                <a:lnTo>
                  <a:pt x="8" y="0"/>
                </a:lnTo>
                <a:lnTo>
                  <a:pt x="5" y="1"/>
                </a:lnTo>
                <a:lnTo>
                  <a:pt x="3" y="1"/>
                </a:lnTo>
                <a:lnTo>
                  <a:pt x="2" y="2"/>
                </a:lnTo>
                <a:lnTo>
                  <a:pt x="0" y="3"/>
                </a:lnTo>
                <a:lnTo>
                  <a:pt x="0" y="84"/>
                </a:lnTo>
                <a:lnTo>
                  <a:pt x="0" y="84"/>
                </a:lnTo>
                <a:lnTo>
                  <a:pt x="0" y="84"/>
                </a:lnTo>
                <a:lnTo>
                  <a:pt x="1" y="84"/>
                </a:lnTo>
                <a:lnTo>
                  <a:pt x="2" y="84"/>
                </a:lnTo>
                <a:lnTo>
                  <a:pt x="3" y="84"/>
                </a:lnTo>
                <a:lnTo>
                  <a:pt x="4" y="84"/>
                </a:lnTo>
                <a:lnTo>
                  <a:pt x="5" y="84"/>
                </a:lnTo>
                <a:lnTo>
                  <a:pt x="7" y="83"/>
                </a:lnTo>
                <a:lnTo>
                  <a:pt x="9" y="83"/>
                </a:lnTo>
                <a:lnTo>
                  <a:pt x="10" y="82"/>
                </a:lnTo>
                <a:lnTo>
                  <a:pt x="12" y="82"/>
                </a:lnTo>
                <a:lnTo>
                  <a:pt x="14" y="80"/>
                </a:lnTo>
                <a:lnTo>
                  <a:pt x="16" y="79"/>
                </a:lnTo>
                <a:lnTo>
                  <a:pt x="18" y="78"/>
                </a:lnTo>
                <a:lnTo>
                  <a:pt x="19" y="77"/>
                </a:lnTo>
                <a:lnTo>
                  <a:pt x="22" y="76"/>
                </a:lnTo>
                <a:lnTo>
                  <a:pt x="22" y="2"/>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5" name="Freeform 131"/>
          <p:cNvSpPr>
            <a:spLocks/>
          </p:cNvSpPr>
          <p:nvPr>
            <p:custDataLst>
              <p:tags r:id="rId130"/>
            </p:custDataLst>
          </p:nvPr>
        </p:nvSpPr>
        <p:spPr bwMode="auto">
          <a:xfrm>
            <a:off x="1371600" y="3152775"/>
            <a:ext cx="26988" cy="103188"/>
          </a:xfrm>
          <a:custGeom>
            <a:avLst/>
            <a:gdLst>
              <a:gd name="T0" fmla="*/ 17 w 17"/>
              <a:gd name="T1" fmla="*/ 1 h 65"/>
              <a:gd name="T2" fmla="*/ 17 w 17"/>
              <a:gd name="T3" fmla="*/ 1 h 65"/>
              <a:gd name="T4" fmla="*/ 16 w 17"/>
              <a:gd name="T5" fmla="*/ 1 h 65"/>
              <a:gd name="T6" fmla="*/ 14 w 17"/>
              <a:gd name="T7" fmla="*/ 0 h 65"/>
              <a:gd name="T8" fmla="*/ 11 w 17"/>
              <a:gd name="T9" fmla="*/ 0 h 65"/>
              <a:gd name="T10" fmla="*/ 9 w 17"/>
              <a:gd name="T11" fmla="*/ 0 h 65"/>
              <a:gd name="T12" fmla="*/ 6 w 17"/>
              <a:gd name="T13" fmla="*/ 0 h 65"/>
              <a:gd name="T14" fmla="*/ 2 w 17"/>
              <a:gd name="T15" fmla="*/ 1 h 65"/>
              <a:gd name="T16" fmla="*/ 0 w 17"/>
              <a:gd name="T17" fmla="*/ 2 h 65"/>
              <a:gd name="T18" fmla="*/ 0 w 17"/>
              <a:gd name="T19" fmla="*/ 65 h 65"/>
              <a:gd name="T20" fmla="*/ 0 w 17"/>
              <a:gd name="T21" fmla="*/ 65 h 65"/>
              <a:gd name="T22" fmla="*/ 1 w 17"/>
              <a:gd name="T23" fmla="*/ 65 h 65"/>
              <a:gd name="T24" fmla="*/ 3 w 17"/>
              <a:gd name="T25" fmla="*/ 64 h 65"/>
              <a:gd name="T26" fmla="*/ 6 w 17"/>
              <a:gd name="T27" fmla="*/ 64 h 65"/>
              <a:gd name="T28" fmla="*/ 8 w 17"/>
              <a:gd name="T29" fmla="*/ 63 h 65"/>
              <a:gd name="T30" fmla="*/ 11 w 17"/>
              <a:gd name="T31" fmla="*/ 62 h 65"/>
              <a:gd name="T32" fmla="*/ 14 w 17"/>
              <a:gd name="T33" fmla="*/ 61 h 65"/>
              <a:gd name="T34" fmla="*/ 17 w 17"/>
              <a:gd name="T35" fmla="*/ 58 h 65"/>
              <a:gd name="T36" fmla="*/ 17 w 17"/>
              <a:gd name="T3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65">
                <a:moveTo>
                  <a:pt x="17" y="1"/>
                </a:moveTo>
                <a:lnTo>
                  <a:pt x="17" y="1"/>
                </a:lnTo>
                <a:lnTo>
                  <a:pt x="16" y="1"/>
                </a:lnTo>
                <a:lnTo>
                  <a:pt x="14" y="0"/>
                </a:lnTo>
                <a:lnTo>
                  <a:pt x="11" y="0"/>
                </a:lnTo>
                <a:lnTo>
                  <a:pt x="9" y="0"/>
                </a:lnTo>
                <a:lnTo>
                  <a:pt x="6" y="0"/>
                </a:lnTo>
                <a:lnTo>
                  <a:pt x="2" y="1"/>
                </a:lnTo>
                <a:lnTo>
                  <a:pt x="0" y="2"/>
                </a:lnTo>
                <a:lnTo>
                  <a:pt x="0" y="65"/>
                </a:lnTo>
                <a:lnTo>
                  <a:pt x="0" y="65"/>
                </a:lnTo>
                <a:lnTo>
                  <a:pt x="1" y="65"/>
                </a:lnTo>
                <a:lnTo>
                  <a:pt x="3" y="64"/>
                </a:lnTo>
                <a:lnTo>
                  <a:pt x="6" y="64"/>
                </a:lnTo>
                <a:lnTo>
                  <a:pt x="8" y="63"/>
                </a:lnTo>
                <a:lnTo>
                  <a:pt x="11" y="62"/>
                </a:lnTo>
                <a:lnTo>
                  <a:pt x="14" y="61"/>
                </a:lnTo>
                <a:lnTo>
                  <a:pt x="17" y="58"/>
                </a:lnTo>
                <a:lnTo>
                  <a:pt x="17" y="1"/>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6" name="Freeform 132"/>
          <p:cNvSpPr>
            <a:spLocks/>
          </p:cNvSpPr>
          <p:nvPr>
            <p:custDataLst>
              <p:tags r:id="rId131"/>
            </p:custDataLst>
          </p:nvPr>
        </p:nvSpPr>
        <p:spPr bwMode="auto">
          <a:xfrm>
            <a:off x="1371600" y="3154363"/>
            <a:ext cx="22225" cy="73025"/>
          </a:xfrm>
          <a:custGeom>
            <a:avLst/>
            <a:gdLst>
              <a:gd name="T0" fmla="*/ 14 w 14"/>
              <a:gd name="T1" fmla="*/ 1 h 46"/>
              <a:gd name="T2" fmla="*/ 14 w 14"/>
              <a:gd name="T3" fmla="*/ 0 h 46"/>
              <a:gd name="T4" fmla="*/ 13 w 14"/>
              <a:gd name="T5" fmla="*/ 0 h 46"/>
              <a:gd name="T6" fmla="*/ 11 w 14"/>
              <a:gd name="T7" fmla="*/ 0 h 46"/>
              <a:gd name="T8" fmla="*/ 9 w 14"/>
              <a:gd name="T9" fmla="*/ 0 h 46"/>
              <a:gd name="T10" fmla="*/ 8 w 14"/>
              <a:gd name="T11" fmla="*/ 0 h 46"/>
              <a:gd name="T12" fmla="*/ 6 w 14"/>
              <a:gd name="T13" fmla="*/ 0 h 46"/>
              <a:gd name="T14" fmla="*/ 2 w 14"/>
              <a:gd name="T15" fmla="*/ 0 h 46"/>
              <a:gd name="T16" fmla="*/ 0 w 14"/>
              <a:gd name="T17" fmla="*/ 2 h 46"/>
              <a:gd name="T18" fmla="*/ 0 w 14"/>
              <a:gd name="T19" fmla="*/ 46 h 46"/>
              <a:gd name="T20" fmla="*/ 1 w 14"/>
              <a:gd name="T21" fmla="*/ 46 h 46"/>
              <a:gd name="T22" fmla="*/ 1 w 14"/>
              <a:gd name="T23" fmla="*/ 46 h 46"/>
              <a:gd name="T24" fmla="*/ 3 w 14"/>
              <a:gd name="T25" fmla="*/ 46 h 46"/>
              <a:gd name="T26" fmla="*/ 4 w 14"/>
              <a:gd name="T27" fmla="*/ 44 h 46"/>
              <a:gd name="T28" fmla="*/ 7 w 14"/>
              <a:gd name="T29" fmla="*/ 44 h 46"/>
              <a:gd name="T30" fmla="*/ 9 w 14"/>
              <a:gd name="T31" fmla="*/ 43 h 46"/>
              <a:gd name="T32" fmla="*/ 11 w 14"/>
              <a:gd name="T33" fmla="*/ 42 h 46"/>
              <a:gd name="T34" fmla="*/ 14 w 14"/>
              <a:gd name="T35" fmla="*/ 41 h 46"/>
              <a:gd name="T36" fmla="*/ 14 w 14"/>
              <a:gd name="T3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6">
                <a:moveTo>
                  <a:pt x="14" y="1"/>
                </a:moveTo>
                <a:lnTo>
                  <a:pt x="14" y="0"/>
                </a:lnTo>
                <a:lnTo>
                  <a:pt x="13" y="0"/>
                </a:lnTo>
                <a:lnTo>
                  <a:pt x="11" y="0"/>
                </a:lnTo>
                <a:lnTo>
                  <a:pt x="9" y="0"/>
                </a:lnTo>
                <a:lnTo>
                  <a:pt x="8" y="0"/>
                </a:lnTo>
                <a:lnTo>
                  <a:pt x="6" y="0"/>
                </a:lnTo>
                <a:lnTo>
                  <a:pt x="2" y="0"/>
                </a:lnTo>
                <a:lnTo>
                  <a:pt x="0" y="2"/>
                </a:lnTo>
                <a:lnTo>
                  <a:pt x="0" y="46"/>
                </a:lnTo>
                <a:lnTo>
                  <a:pt x="1" y="46"/>
                </a:lnTo>
                <a:lnTo>
                  <a:pt x="1" y="46"/>
                </a:lnTo>
                <a:lnTo>
                  <a:pt x="3" y="46"/>
                </a:lnTo>
                <a:lnTo>
                  <a:pt x="4" y="44"/>
                </a:lnTo>
                <a:lnTo>
                  <a:pt x="7" y="44"/>
                </a:lnTo>
                <a:lnTo>
                  <a:pt x="9" y="43"/>
                </a:lnTo>
                <a:lnTo>
                  <a:pt x="11" y="42"/>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7" name="Freeform 133"/>
          <p:cNvSpPr>
            <a:spLocks/>
          </p:cNvSpPr>
          <p:nvPr>
            <p:custDataLst>
              <p:tags r:id="rId132"/>
            </p:custDataLst>
          </p:nvPr>
        </p:nvSpPr>
        <p:spPr bwMode="auto">
          <a:xfrm>
            <a:off x="1373188" y="3154363"/>
            <a:ext cx="14287" cy="42862"/>
          </a:xfrm>
          <a:custGeom>
            <a:avLst/>
            <a:gdLst>
              <a:gd name="T0" fmla="*/ 9 w 9"/>
              <a:gd name="T1" fmla="*/ 1 h 27"/>
              <a:gd name="T2" fmla="*/ 9 w 9"/>
              <a:gd name="T3" fmla="*/ 1 h 27"/>
              <a:gd name="T4" fmla="*/ 8 w 9"/>
              <a:gd name="T5" fmla="*/ 1 h 27"/>
              <a:gd name="T6" fmla="*/ 7 w 9"/>
              <a:gd name="T7" fmla="*/ 1 h 27"/>
              <a:gd name="T8" fmla="*/ 6 w 9"/>
              <a:gd name="T9" fmla="*/ 0 h 27"/>
              <a:gd name="T10" fmla="*/ 5 w 9"/>
              <a:gd name="T11" fmla="*/ 0 h 27"/>
              <a:gd name="T12" fmla="*/ 3 w 9"/>
              <a:gd name="T13" fmla="*/ 1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5 w 9"/>
              <a:gd name="T29" fmla="*/ 27 h 27"/>
              <a:gd name="T30" fmla="*/ 6 w 9"/>
              <a:gd name="T31" fmla="*/ 26 h 27"/>
              <a:gd name="T32" fmla="*/ 8 w 9"/>
              <a:gd name="T33" fmla="*/ 25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6" y="0"/>
                </a:lnTo>
                <a:lnTo>
                  <a:pt x="5" y="0"/>
                </a:lnTo>
                <a:lnTo>
                  <a:pt x="3" y="1"/>
                </a:lnTo>
                <a:lnTo>
                  <a:pt x="1" y="1"/>
                </a:lnTo>
                <a:lnTo>
                  <a:pt x="0" y="2"/>
                </a:lnTo>
                <a:lnTo>
                  <a:pt x="0" y="27"/>
                </a:lnTo>
                <a:lnTo>
                  <a:pt x="0" y="27"/>
                </a:lnTo>
                <a:lnTo>
                  <a:pt x="1" y="27"/>
                </a:lnTo>
                <a:lnTo>
                  <a:pt x="2" y="27"/>
                </a:lnTo>
                <a:lnTo>
                  <a:pt x="3" y="27"/>
                </a:lnTo>
                <a:lnTo>
                  <a:pt x="5" y="27"/>
                </a:lnTo>
                <a:lnTo>
                  <a:pt x="6" y="26"/>
                </a:lnTo>
                <a:lnTo>
                  <a:pt x="8" y="25"/>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8" name="Freeform 134"/>
          <p:cNvSpPr>
            <a:spLocks/>
          </p:cNvSpPr>
          <p:nvPr>
            <p:custDataLst>
              <p:tags r:id="rId133"/>
            </p:custDataLst>
          </p:nvPr>
        </p:nvSpPr>
        <p:spPr bwMode="auto">
          <a:xfrm>
            <a:off x="1549400" y="3276600"/>
            <a:ext cx="22225" cy="22225"/>
          </a:xfrm>
          <a:custGeom>
            <a:avLst/>
            <a:gdLst>
              <a:gd name="T0" fmla="*/ 7 w 14"/>
              <a:gd name="T1" fmla="*/ 14 h 14"/>
              <a:gd name="T2" fmla="*/ 8 w 14"/>
              <a:gd name="T3" fmla="*/ 14 h 14"/>
              <a:gd name="T4" fmla="*/ 9 w 14"/>
              <a:gd name="T5" fmla="*/ 13 h 14"/>
              <a:gd name="T6" fmla="*/ 10 w 14"/>
              <a:gd name="T7" fmla="*/ 13 h 14"/>
              <a:gd name="T8" fmla="*/ 11 w 14"/>
              <a:gd name="T9" fmla="*/ 12 h 14"/>
              <a:gd name="T10" fmla="*/ 13 w 14"/>
              <a:gd name="T11" fmla="*/ 11 h 14"/>
              <a:gd name="T12" fmla="*/ 13 w 14"/>
              <a:gd name="T13" fmla="*/ 10 h 14"/>
              <a:gd name="T14" fmla="*/ 14 w 14"/>
              <a:gd name="T15" fmla="*/ 8 h 14"/>
              <a:gd name="T16" fmla="*/ 14 w 14"/>
              <a:gd name="T17" fmla="*/ 7 h 14"/>
              <a:gd name="T18" fmla="*/ 14 w 14"/>
              <a:gd name="T19" fmla="*/ 6 h 14"/>
              <a:gd name="T20" fmla="*/ 13 w 14"/>
              <a:gd name="T21" fmla="*/ 5 h 14"/>
              <a:gd name="T22" fmla="*/ 13 w 14"/>
              <a:gd name="T23" fmla="*/ 4 h 14"/>
              <a:gd name="T24" fmla="*/ 11 w 14"/>
              <a:gd name="T25" fmla="*/ 3 h 14"/>
              <a:gd name="T26" fmla="*/ 10 w 14"/>
              <a:gd name="T27" fmla="*/ 1 h 14"/>
              <a:gd name="T28" fmla="*/ 9 w 14"/>
              <a:gd name="T29" fmla="*/ 0 h 14"/>
              <a:gd name="T30" fmla="*/ 8 w 14"/>
              <a:gd name="T31" fmla="*/ 0 h 14"/>
              <a:gd name="T32" fmla="*/ 7 w 14"/>
              <a:gd name="T33" fmla="*/ 0 h 14"/>
              <a:gd name="T34" fmla="*/ 6 w 14"/>
              <a:gd name="T35" fmla="*/ 0 h 14"/>
              <a:gd name="T36" fmla="*/ 4 w 14"/>
              <a:gd name="T37" fmla="*/ 0 h 14"/>
              <a:gd name="T38" fmla="*/ 3 w 14"/>
              <a:gd name="T39" fmla="*/ 1 h 14"/>
              <a:gd name="T40" fmla="*/ 2 w 14"/>
              <a:gd name="T41" fmla="*/ 3 h 14"/>
              <a:gd name="T42" fmla="*/ 1 w 14"/>
              <a:gd name="T43" fmla="*/ 4 h 14"/>
              <a:gd name="T44" fmla="*/ 1 w 14"/>
              <a:gd name="T45" fmla="*/ 5 h 14"/>
              <a:gd name="T46" fmla="*/ 0 w 14"/>
              <a:gd name="T47" fmla="*/ 6 h 14"/>
              <a:gd name="T48" fmla="*/ 0 w 14"/>
              <a:gd name="T49" fmla="*/ 7 h 14"/>
              <a:gd name="T50" fmla="*/ 0 w 14"/>
              <a:gd name="T51" fmla="*/ 8 h 14"/>
              <a:gd name="T52" fmla="*/ 1 w 14"/>
              <a:gd name="T53" fmla="*/ 10 h 14"/>
              <a:gd name="T54" fmla="*/ 1 w 14"/>
              <a:gd name="T55" fmla="*/ 11 h 14"/>
              <a:gd name="T56" fmla="*/ 2 w 14"/>
              <a:gd name="T57" fmla="*/ 12 h 14"/>
              <a:gd name="T58" fmla="*/ 3 w 14"/>
              <a:gd name="T59" fmla="*/ 13 h 14"/>
              <a:gd name="T60" fmla="*/ 4 w 14"/>
              <a:gd name="T61" fmla="*/ 13 h 14"/>
              <a:gd name="T62" fmla="*/ 6 w 14"/>
              <a:gd name="T63" fmla="*/ 14 h 14"/>
              <a:gd name="T64" fmla="*/ 7 w 14"/>
              <a:gd name="T6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4">
                <a:moveTo>
                  <a:pt x="7" y="14"/>
                </a:moveTo>
                <a:lnTo>
                  <a:pt x="8" y="14"/>
                </a:lnTo>
                <a:lnTo>
                  <a:pt x="9" y="13"/>
                </a:lnTo>
                <a:lnTo>
                  <a:pt x="10" y="13"/>
                </a:lnTo>
                <a:lnTo>
                  <a:pt x="11" y="12"/>
                </a:lnTo>
                <a:lnTo>
                  <a:pt x="13" y="11"/>
                </a:lnTo>
                <a:lnTo>
                  <a:pt x="13" y="10"/>
                </a:lnTo>
                <a:lnTo>
                  <a:pt x="14" y="8"/>
                </a:lnTo>
                <a:lnTo>
                  <a:pt x="14" y="7"/>
                </a:lnTo>
                <a:lnTo>
                  <a:pt x="14" y="6"/>
                </a:lnTo>
                <a:lnTo>
                  <a:pt x="13" y="5"/>
                </a:lnTo>
                <a:lnTo>
                  <a:pt x="13" y="4"/>
                </a:lnTo>
                <a:lnTo>
                  <a:pt x="11" y="3"/>
                </a:lnTo>
                <a:lnTo>
                  <a:pt x="10" y="1"/>
                </a:lnTo>
                <a:lnTo>
                  <a:pt x="9" y="0"/>
                </a:lnTo>
                <a:lnTo>
                  <a:pt x="8" y="0"/>
                </a:lnTo>
                <a:lnTo>
                  <a:pt x="7" y="0"/>
                </a:lnTo>
                <a:lnTo>
                  <a:pt x="6" y="0"/>
                </a:lnTo>
                <a:lnTo>
                  <a:pt x="4" y="0"/>
                </a:lnTo>
                <a:lnTo>
                  <a:pt x="3" y="1"/>
                </a:lnTo>
                <a:lnTo>
                  <a:pt x="2" y="3"/>
                </a:lnTo>
                <a:lnTo>
                  <a:pt x="1" y="4"/>
                </a:lnTo>
                <a:lnTo>
                  <a:pt x="1" y="5"/>
                </a:lnTo>
                <a:lnTo>
                  <a:pt x="0" y="6"/>
                </a:lnTo>
                <a:lnTo>
                  <a:pt x="0" y="7"/>
                </a:lnTo>
                <a:lnTo>
                  <a:pt x="0" y="8"/>
                </a:lnTo>
                <a:lnTo>
                  <a:pt x="1" y="10"/>
                </a:lnTo>
                <a:lnTo>
                  <a:pt x="1" y="11"/>
                </a:lnTo>
                <a:lnTo>
                  <a:pt x="2" y="12"/>
                </a:lnTo>
                <a:lnTo>
                  <a:pt x="3" y="13"/>
                </a:lnTo>
                <a:lnTo>
                  <a:pt x="4" y="13"/>
                </a:lnTo>
                <a:lnTo>
                  <a:pt x="6" y="14"/>
                </a:lnTo>
                <a:lnTo>
                  <a:pt x="7"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39" name="Freeform 135"/>
          <p:cNvSpPr>
            <a:spLocks/>
          </p:cNvSpPr>
          <p:nvPr>
            <p:custDataLst>
              <p:tags r:id="rId134"/>
            </p:custDataLst>
          </p:nvPr>
        </p:nvSpPr>
        <p:spPr bwMode="auto">
          <a:xfrm>
            <a:off x="1484313" y="3276600"/>
            <a:ext cx="11112" cy="11113"/>
          </a:xfrm>
          <a:custGeom>
            <a:avLst/>
            <a:gdLst>
              <a:gd name="T0" fmla="*/ 3 w 7"/>
              <a:gd name="T1" fmla="*/ 7 h 7"/>
              <a:gd name="T2" fmla="*/ 5 w 7"/>
              <a:gd name="T3" fmla="*/ 7 h 7"/>
              <a:gd name="T4" fmla="*/ 6 w 7"/>
              <a:gd name="T5" fmla="*/ 6 h 7"/>
              <a:gd name="T6" fmla="*/ 6 w 7"/>
              <a:gd name="T7" fmla="*/ 5 h 7"/>
              <a:gd name="T8" fmla="*/ 7 w 7"/>
              <a:gd name="T9" fmla="*/ 4 h 7"/>
              <a:gd name="T10" fmla="*/ 6 w 7"/>
              <a:gd name="T11" fmla="*/ 3 h 7"/>
              <a:gd name="T12" fmla="*/ 6 w 7"/>
              <a:gd name="T13" fmla="*/ 1 h 7"/>
              <a:gd name="T14" fmla="*/ 5 w 7"/>
              <a:gd name="T15" fmla="*/ 0 h 7"/>
              <a:gd name="T16" fmla="*/ 3 w 7"/>
              <a:gd name="T17" fmla="*/ 0 h 7"/>
              <a:gd name="T18" fmla="*/ 2 w 7"/>
              <a:gd name="T19" fmla="*/ 0 h 7"/>
              <a:gd name="T20" fmla="*/ 1 w 7"/>
              <a:gd name="T21" fmla="*/ 1 h 7"/>
              <a:gd name="T22" fmla="*/ 0 w 7"/>
              <a:gd name="T23" fmla="*/ 3 h 7"/>
              <a:gd name="T24" fmla="*/ 0 w 7"/>
              <a:gd name="T25" fmla="*/ 4 h 7"/>
              <a:gd name="T26" fmla="*/ 0 w 7"/>
              <a:gd name="T27" fmla="*/ 5 h 7"/>
              <a:gd name="T28" fmla="*/ 1 w 7"/>
              <a:gd name="T29" fmla="*/ 6 h 7"/>
              <a:gd name="T30" fmla="*/ 2 w 7"/>
              <a:gd name="T31" fmla="*/ 7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5" y="7"/>
                </a:lnTo>
                <a:lnTo>
                  <a:pt x="6" y="6"/>
                </a:lnTo>
                <a:lnTo>
                  <a:pt x="6" y="5"/>
                </a:lnTo>
                <a:lnTo>
                  <a:pt x="7" y="4"/>
                </a:lnTo>
                <a:lnTo>
                  <a:pt x="6" y="3"/>
                </a:lnTo>
                <a:lnTo>
                  <a:pt x="6" y="1"/>
                </a:lnTo>
                <a:lnTo>
                  <a:pt x="5" y="0"/>
                </a:lnTo>
                <a:lnTo>
                  <a:pt x="3" y="0"/>
                </a:lnTo>
                <a:lnTo>
                  <a:pt x="2" y="0"/>
                </a:lnTo>
                <a:lnTo>
                  <a:pt x="1" y="1"/>
                </a:lnTo>
                <a:lnTo>
                  <a:pt x="0" y="3"/>
                </a:lnTo>
                <a:lnTo>
                  <a:pt x="0" y="4"/>
                </a:lnTo>
                <a:lnTo>
                  <a:pt x="0" y="5"/>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0" name="Freeform 136"/>
          <p:cNvSpPr>
            <a:spLocks/>
          </p:cNvSpPr>
          <p:nvPr>
            <p:custDataLst>
              <p:tags r:id="rId135"/>
            </p:custDataLst>
          </p:nvPr>
        </p:nvSpPr>
        <p:spPr bwMode="auto">
          <a:xfrm>
            <a:off x="1503363" y="3276600"/>
            <a:ext cx="7937" cy="11113"/>
          </a:xfrm>
          <a:custGeom>
            <a:avLst/>
            <a:gdLst>
              <a:gd name="T0" fmla="*/ 3 w 5"/>
              <a:gd name="T1" fmla="*/ 7 h 7"/>
              <a:gd name="T2" fmla="*/ 4 w 5"/>
              <a:gd name="T3" fmla="*/ 7 h 7"/>
              <a:gd name="T4" fmla="*/ 5 w 5"/>
              <a:gd name="T5" fmla="*/ 7 h 7"/>
              <a:gd name="T6" fmla="*/ 5 w 5"/>
              <a:gd name="T7" fmla="*/ 6 h 7"/>
              <a:gd name="T8" fmla="*/ 5 w 5"/>
              <a:gd name="T9" fmla="*/ 4 h 7"/>
              <a:gd name="T10" fmla="*/ 5 w 5"/>
              <a:gd name="T11" fmla="*/ 3 h 7"/>
              <a:gd name="T12" fmla="*/ 5 w 5"/>
              <a:gd name="T13" fmla="*/ 1 h 7"/>
              <a:gd name="T14" fmla="*/ 4 w 5"/>
              <a:gd name="T15" fmla="*/ 1 h 7"/>
              <a:gd name="T16" fmla="*/ 3 w 5"/>
              <a:gd name="T17" fmla="*/ 0 h 7"/>
              <a:gd name="T18" fmla="*/ 2 w 5"/>
              <a:gd name="T19" fmla="*/ 1 h 7"/>
              <a:gd name="T20" fmla="*/ 1 w 5"/>
              <a:gd name="T21" fmla="*/ 1 h 7"/>
              <a:gd name="T22" fmla="*/ 0 w 5"/>
              <a:gd name="T23" fmla="*/ 3 h 7"/>
              <a:gd name="T24" fmla="*/ 0 w 5"/>
              <a:gd name="T25" fmla="*/ 4 h 7"/>
              <a:gd name="T26" fmla="*/ 0 w 5"/>
              <a:gd name="T27" fmla="*/ 6 h 7"/>
              <a:gd name="T28" fmla="*/ 1 w 5"/>
              <a:gd name="T29" fmla="*/ 7 h 7"/>
              <a:gd name="T30" fmla="*/ 2 w 5"/>
              <a:gd name="T31" fmla="*/ 7 h 7"/>
              <a:gd name="T32" fmla="*/ 3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3" y="7"/>
                </a:moveTo>
                <a:lnTo>
                  <a:pt x="4" y="7"/>
                </a:lnTo>
                <a:lnTo>
                  <a:pt x="5" y="7"/>
                </a:lnTo>
                <a:lnTo>
                  <a:pt x="5" y="6"/>
                </a:lnTo>
                <a:lnTo>
                  <a:pt x="5" y="4"/>
                </a:lnTo>
                <a:lnTo>
                  <a:pt x="5" y="3"/>
                </a:lnTo>
                <a:lnTo>
                  <a:pt x="5" y="1"/>
                </a:lnTo>
                <a:lnTo>
                  <a:pt x="4" y="1"/>
                </a:lnTo>
                <a:lnTo>
                  <a:pt x="3" y="0"/>
                </a:lnTo>
                <a:lnTo>
                  <a:pt x="2" y="1"/>
                </a:lnTo>
                <a:lnTo>
                  <a:pt x="1" y="1"/>
                </a:lnTo>
                <a:lnTo>
                  <a:pt x="0" y="3"/>
                </a:lnTo>
                <a:lnTo>
                  <a:pt x="0" y="4"/>
                </a:lnTo>
                <a:lnTo>
                  <a:pt x="0" y="6"/>
                </a:lnTo>
                <a:lnTo>
                  <a:pt x="1" y="7"/>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1" name="Freeform 137"/>
          <p:cNvSpPr>
            <a:spLocks/>
          </p:cNvSpPr>
          <p:nvPr>
            <p:custDataLst>
              <p:tags r:id="rId136"/>
            </p:custDataLst>
          </p:nvPr>
        </p:nvSpPr>
        <p:spPr bwMode="auto">
          <a:xfrm>
            <a:off x="1430338" y="3130550"/>
            <a:ext cx="30162" cy="146050"/>
          </a:xfrm>
          <a:custGeom>
            <a:avLst/>
            <a:gdLst>
              <a:gd name="T0" fmla="*/ 6 w 19"/>
              <a:gd name="T1" fmla="*/ 1 h 92"/>
              <a:gd name="T2" fmla="*/ 6 w 19"/>
              <a:gd name="T3" fmla="*/ 3 h 92"/>
              <a:gd name="T4" fmla="*/ 4 w 19"/>
              <a:gd name="T5" fmla="*/ 8 h 92"/>
              <a:gd name="T6" fmla="*/ 2 w 19"/>
              <a:gd name="T7" fmla="*/ 16 h 92"/>
              <a:gd name="T8" fmla="*/ 1 w 19"/>
              <a:gd name="T9" fmla="*/ 28 h 92"/>
              <a:gd name="T10" fmla="*/ 0 w 19"/>
              <a:gd name="T11" fmla="*/ 41 h 92"/>
              <a:gd name="T12" fmla="*/ 0 w 19"/>
              <a:gd name="T13" fmla="*/ 57 h 92"/>
              <a:gd name="T14" fmla="*/ 1 w 19"/>
              <a:gd name="T15" fmla="*/ 73 h 92"/>
              <a:gd name="T16" fmla="*/ 5 w 19"/>
              <a:gd name="T17" fmla="*/ 92 h 92"/>
              <a:gd name="T18" fmla="*/ 19 w 19"/>
              <a:gd name="T19" fmla="*/ 92 h 92"/>
              <a:gd name="T20" fmla="*/ 18 w 19"/>
              <a:gd name="T21" fmla="*/ 89 h 92"/>
              <a:gd name="T22" fmla="*/ 16 w 19"/>
              <a:gd name="T23" fmla="*/ 82 h 92"/>
              <a:gd name="T24" fmla="*/ 15 w 19"/>
              <a:gd name="T25" fmla="*/ 70 h 92"/>
              <a:gd name="T26" fmla="*/ 14 w 19"/>
              <a:gd name="T27" fmla="*/ 57 h 92"/>
              <a:gd name="T28" fmla="*/ 13 w 19"/>
              <a:gd name="T29" fmla="*/ 42 h 92"/>
              <a:gd name="T30" fmla="*/ 13 w 19"/>
              <a:gd name="T31" fmla="*/ 27 h 92"/>
              <a:gd name="T32" fmla="*/ 15 w 19"/>
              <a:gd name="T33" fmla="*/ 13 h 92"/>
              <a:gd name="T34" fmla="*/ 19 w 19"/>
              <a:gd name="T35" fmla="*/ 1 h 92"/>
              <a:gd name="T36" fmla="*/ 19 w 19"/>
              <a:gd name="T37" fmla="*/ 1 h 92"/>
              <a:gd name="T38" fmla="*/ 19 w 19"/>
              <a:gd name="T39" fmla="*/ 0 h 92"/>
              <a:gd name="T40" fmla="*/ 19 w 19"/>
              <a:gd name="T41" fmla="*/ 0 h 92"/>
              <a:gd name="T42" fmla="*/ 18 w 19"/>
              <a:gd name="T43" fmla="*/ 0 h 92"/>
              <a:gd name="T44" fmla="*/ 16 w 19"/>
              <a:gd name="T45" fmla="*/ 0 h 92"/>
              <a:gd name="T46" fmla="*/ 14 w 19"/>
              <a:gd name="T47" fmla="*/ 0 h 92"/>
              <a:gd name="T48" fmla="*/ 11 w 19"/>
              <a:gd name="T49" fmla="*/ 0 h 92"/>
              <a:gd name="T50" fmla="*/ 6 w 19"/>
              <a:gd name="T51"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92">
                <a:moveTo>
                  <a:pt x="6" y="1"/>
                </a:moveTo>
                <a:lnTo>
                  <a:pt x="6" y="3"/>
                </a:lnTo>
                <a:lnTo>
                  <a:pt x="4" y="8"/>
                </a:lnTo>
                <a:lnTo>
                  <a:pt x="2" y="16"/>
                </a:lnTo>
                <a:lnTo>
                  <a:pt x="1" y="28"/>
                </a:lnTo>
                <a:lnTo>
                  <a:pt x="0" y="41"/>
                </a:lnTo>
                <a:lnTo>
                  <a:pt x="0" y="57"/>
                </a:lnTo>
                <a:lnTo>
                  <a:pt x="1" y="73"/>
                </a:lnTo>
                <a:lnTo>
                  <a:pt x="5" y="92"/>
                </a:lnTo>
                <a:lnTo>
                  <a:pt x="19" y="92"/>
                </a:lnTo>
                <a:lnTo>
                  <a:pt x="18" y="89"/>
                </a:lnTo>
                <a:lnTo>
                  <a:pt x="16" y="82"/>
                </a:lnTo>
                <a:lnTo>
                  <a:pt x="15" y="70"/>
                </a:lnTo>
                <a:lnTo>
                  <a:pt x="14" y="57"/>
                </a:lnTo>
                <a:lnTo>
                  <a:pt x="13" y="42"/>
                </a:lnTo>
                <a:lnTo>
                  <a:pt x="13" y="27"/>
                </a:lnTo>
                <a:lnTo>
                  <a:pt x="15" y="13"/>
                </a:lnTo>
                <a:lnTo>
                  <a:pt x="19" y="1"/>
                </a:lnTo>
                <a:lnTo>
                  <a:pt x="19" y="1"/>
                </a:lnTo>
                <a:lnTo>
                  <a:pt x="19" y="0"/>
                </a:lnTo>
                <a:lnTo>
                  <a:pt x="19" y="0"/>
                </a:lnTo>
                <a:lnTo>
                  <a:pt x="18" y="0"/>
                </a:lnTo>
                <a:lnTo>
                  <a:pt x="16" y="0"/>
                </a:lnTo>
                <a:lnTo>
                  <a:pt x="14" y="0"/>
                </a:lnTo>
                <a:lnTo>
                  <a:pt x="11" y="0"/>
                </a:lnTo>
                <a:lnTo>
                  <a:pt x="6" y="1"/>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2" name="Freeform 138"/>
          <p:cNvSpPr>
            <a:spLocks/>
          </p:cNvSpPr>
          <p:nvPr>
            <p:custDataLst>
              <p:tags r:id="rId137"/>
            </p:custDataLst>
          </p:nvPr>
        </p:nvSpPr>
        <p:spPr bwMode="auto">
          <a:xfrm>
            <a:off x="1585913" y="3111500"/>
            <a:ext cx="42862" cy="165100"/>
          </a:xfrm>
          <a:custGeom>
            <a:avLst/>
            <a:gdLst>
              <a:gd name="T0" fmla="*/ 27 w 27"/>
              <a:gd name="T1" fmla="*/ 0 h 104"/>
              <a:gd name="T2" fmla="*/ 26 w 27"/>
              <a:gd name="T3" fmla="*/ 1 h 104"/>
              <a:gd name="T4" fmla="*/ 25 w 27"/>
              <a:gd name="T5" fmla="*/ 4 h 104"/>
              <a:gd name="T6" fmla="*/ 22 w 27"/>
              <a:gd name="T7" fmla="*/ 10 h 104"/>
              <a:gd name="T8" fmla="*/ 20 w 27"/>
              <a:gd name="T9" fmla="*/ 19 h 104"/>
              <a:gd name="T10" fmla="*/ 18 w 27"/>
              <a:gd name="T11" fmla="*/ 32 h 104"/>
              <a:gd name="T12" fmla="*/ 16 w 27"/>
              <a:gd name="T13" fmla="*/ 49 h 104"/>
              <a:gd name="T14" fmla="*/ 18 w 27"/>
              <a:gd name="T15" fmla="*/ 74 h 104"/>
              <a:gd name="T16" fmla="*/ 20 w 27"/>
              <a:gd name="T17" fmla="*/ 104 h 104"/>
              <a:gd name="T18" fmla="*/ 5 w 27"/>
              <a:gd name="T19" fmla="*/ 104 h 104"/>
              <a:gd name="T20" fmla="*/ 5 w 27"/>
              <a:gd name="T21" fmla="*/ 101 h 104"/>
              <a:gd name="T22" fmla="*/ 4 w 27"/>
              <a:gd name="T23" fmla="*/ 92 h 104"/>
              <a:gd name="T24" fmla="*/ 2 w 27"/>
              <a:gd name="T25" fmla="*/ 80 h 104"/>
              <a:gd name="T26" fmla="*/ 1 w 27"/>
              <a:gd name="T27" fmla="*/ 64 h 104"/>
              <a:gd name="T28" fmla="*/ 0 w 27"/>
              <a:gd name="T29" fmla="*/ 47 h 104"/>
              <a:gd name="T30" fmla="*/ 1 w 27"/>
              <a:gd name="T31" fmla="*/ 31 h 104"/>
              <a:gd name="T32" fmla="*/ 4 w 27"/>
              <a:gd name="T33" fmla="*/ 14 h 104"/>
              <a:gd name="T34" fmla="*/ 9 w 27"/>
              <a:gd name="T35" fmla="*/ 0 h 104"/>
              <a:gd name="T36" fmla="*/ 27 w 27"/>
              <a:gd name="T3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4">
                <a:moveTo>
                  <a:pt x="27" y="0"/>
                </a:moveTo>
                <a:lnTo>
                  <a:pt x="26" y="1"/>
                </a:lnTo>
                <a:lnTo>
                  <a:pt x="25" y="4"/>
                </a:lnTo>
                <a:lnTo>
                  <a:pt x="22" y="10"/>
                </a:lnTo>
                <a:lnTo>
                  <a:pt x="20" y="19"/>
                </a:lnTo>
                <a:lnTo>
                  <a:pt x="18" y="32"/>
                </a:lnTo>
                <a:lnTo>
                  <a:pt x="16" y="49"/>
                </a:lnTo>
                <a:lnTo>
                  <a:pt x="18" y="74"/>
                </a:lnTo>
                <a:lnTo>
                  <a:pt x="20" y="104"/>
                </a:lnTo>
                <a:lnTo>
                  <a:pt x="5" y="104"/>
                </a:lnTo>
                <a:lnTo>
                  <a:pt x="5" y="101"/>
                </a:lnTo>
                <a:lnTo>
                  <a:pt x="4" y="92"/>
                </a:lnTo>
                <a:lnTo>
                  <a:pt x="2" y="80"/>
                </a:lnTo>
                <a:lnTo>
                  <a:pt x="1" y="64"/>
                </a:lnTo>
                <a:lnTo>
                  <a:pt x="0" y="47"/>
                </a:lnTo>
                <a:lnTo>
                  <a:pt x="1" y="31"/>
                </a:lnTo>
                <a:lnTo>
                  <a:pt x="4"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3" name="Freeform 139"/>
          <p:cNvSpPr>
            <a:spLocks/>
          </p:cNvSpPr>
          <p:nvPr>
            <p:custDataLst>
              <p:tags r:id="rId138"/>
            </p:custDataLst>
          </p:nvPr>
        </p:nvSpPr>
        <p:spPr bwMode="auto">
          <a:xfrm>
            <a:off x="1430338" y="3138488"/>
            <a:ext cx="28575" cy="128587"/>
          </a:xfrm>
          <a:custGeom>
            <a:avLst/>
            <a:gdLst>
              <a:gd name="T0" fmla="*/ 6 w 18"/>
              <a:gd name="T1" fmla="*/ 2 h 81"/>
              <a:gd name="T2" fmla="*/ 6 w 18"/>
              <a:gd name="T3" fmla="*/ 3 h 81"/>
              <a:gd name="T4" fmla="*/ 5 w 18"/>
              <a:gd name="T5" fmla="*/ 8 h 81"/>
              <a:gd name="T6" fmla="*/ 2 w 18"/>
              <a:gd name="T7" fmla="*/ 15 h 81"/>
              <a:gd name="T8" fmla="*/ 1 w 18"/>
              <a:gd name="T9" fmla="*/ 25 h 81"/>
              <a:gd name="T10" fmla="*/ 0 w 18"/>
              <a:gd name="T11" fmla="*/ 37 h 81"/>
              <a:gd name="T12" fmla="*/ 1 w 18"/>
              <a:gd name="T13" fmla="*/ 50 h 81"/>
              <a:gd name="T14" fmla="*/ 2 w 18"/>
              <a:gd name="T15" fmla="*/ 65 h 81"/>
              <a:gd name="T16" fmla="*/ 5 w 18"/>
              <a:gd name="T17" fmla="*/ 81 h 81"/>
              <a:gd name="T18" fmla="*/ 16 w 18"/>
              <a:gd name="T19" fmla="*/ 80 h 81"/>
              <a:gd name="T20" fmla="*/ 16 w 18"/>
              <a:gd name="T21" fmla="*/ 78 h 81"/>
              <a:gd name="T22" fmla="*/ 15 w 18"/>
              <a:gd name="T23" fmla="*/ 72 h 81"/>
              <a:gd name="T24" fmla="*/ 14 w 18"/>
              <a:gd name="T25" fmla="*/ 61 h 81"/>
              <a:gd name="T26" fmla="*/ 13 w 18"/>
              <a:gd name="T27" fmla="*/ 50 h 81"/>
              <a:gd name="T28" fmla="*/ 12 w 18"/>
              <a:gd name="T29" fmla="*/ 37 h 81"/>
              <a:gd name="T30" fmla="*/ 12 w 18"/>
              <a:gd name="T31" fmla="*/ 24 h 81"/>
              <a:gd name="T32" fmla="*/ 14 w 18"/>
              <a:gd name="T33" fmla="*/ 11 h 81"/>
              <a:gd name="T34" fmla="*/ 18 w 18"/>
              <a:gd name="T35" fmla="*/ 1 h 81"/>
              <a:gd name="T36" fmla="*/ 18 w 18"/>
              <a:gd name="T37" fmla="*/ 1 h 81"/>
              <a:gd name="T38" fmla="*/ 18 w 18"/>
              <a:gd name="T39" fmla="*/ 1 h 81"/>
              <a:gd name="T40" fmla="*/ 18 w 18"/>
              <a:gd name="T41" fmla="*/ 1 h 81"/>
              <a:gd name="T42" fmla="*/ 16 w 18"/>
              <a:gd name="T43" fmla="*/ 0 h 81"/>
              <a:gd name="T44" fmla="*/ 15 w 18"/>
              <a:gd name="T45" fmla="*/ 0 h 81"/>
              <a:gd name="T46" fmla="*/ 13 w 18"/>
              <a:gd name="T47" fmla="*/ 1 h 81"/>
              <a:gd name="T48" fmla="*/ 9 w 18"/>
              <a:gd name="T49" fmla="*/ 1 h 81"/>
              <a:gd name="T50" fmla="*/ 6 w 18"/>
              <a:gd name="T51"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81">
                <a:moveTo>
                  <a:pt x="6" y="2"/>
                </a:moveTo>
                <a:lnTo>
                  <a:pt x="6" y="3"/>
                </a:lnTo>
                <a:lnTo>
                  <a:pt x="5" y="8"/>
                </a:lnTo>
                <a:lnTo>
                  <a:pt x="2" y="15"/>
                </a:lnTo>
                <a:lnTo>
                  <a:pt x="1" y="25"/>
                </a:lnTo>
                <a:lnTo>
                  <a:pt x="0" y="37"/>
                </a:lnTo>
                <a:lnTo>
                  <a:pt x="1" y="50"/>
                </a:lnTo>
                <a:lnTo>
                  <a:pt x="2" y="65"/>
                </a:lnTo>
                <a:lnTo>
                  <a:pt x="5" y="81"/>
                </a:lnTo>
                <a:lnTo>
                  <a:pt x="16" y="80"/>
                </a:lnTo>
                <a:lnTo>
                  <a:pt x="16" y="78"/>
                </a:lnTo>
                <a:lnTo>
                  <a:pt x="15" y="72"/>
                </a:lnTo>
                <a:lnTo>
                  <a:pt x="14" y="61"/>
                </a:lnTo>
                <a:lnTo>
                  <a:pt x="13" y="50"/>
                </a:lnTo>
                <a:lnTo>
                  <a:pt x="12" y="37"/>
                </a:lnTo>
                <a:lnTo>
                  <a:pt x="12" y="24"/>
                </a:lnTo>
                <a:lnTo>
                  <a:pt x="14" y="11"/>
                </a:lnTo>
                <a:lnTo>
                  <a:pt x="18" y="1"/>
                </a:lnTo>
                <a:lnTo>
                  <a:pt x="18" y="1"/>
                </a:lnTo>
                <a:lnTo>
                  <a:pt x="18" y="1"/>
                </a:lnTo>
                <a:lnTo>
                  <a:pt x="18"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4" name="Freeform 140"/>
          <p:cNvSpPr>
            <a:spLocks/>
          </p:cNvSpPr>
          <p:nvPr>
            <p:custDataLst>
              <p:tags r:id="rId139"/>
            </p:custDataLst>
          </p:nvPr>
        </p:nvSpPr>
        <p:spPr bwMode="auto">
          <a:xfrm>
            <a:off x="1431925" y="3146425"/>
            <a:ext cx="22225" cy="109538"/>
          </a:xfrm>
          <a:custGeom>
            <a:avLst/>
            <a:gdLst>
              <a:gd name="T0" fmla="*/ 5 w 14"/>
              <a:gd name="T1" fmla="*/ 2 h 69"/>
              <a:gd name="T2" fmla="*/ 5 w 14"/>
              <a:gd name="T3" fmla="*/ 3 h 69"/>
              <a:gd name="T4" fmla="*/ 4 w 14"/>
              <a:gd name="T5" fmla="*/ 7 h 69"/>
              <a:gd name="T6" fmla="*/ 3 w 14"/>
              <a:gd name="T7" fmla="*/ 13 h 69"/>
              <a:gd name="T8" fmla="*/ 1 w 14"/>
              <a:gd name="T9" fmla="*/ 21 h 69"/>
              <a:gd name="T10" fmla="*/ 0 w 14"/>
              <a:gd name="T11" fmla="*/ 32 h 69"/>
              <a:gd name="T12" fmla="*/ 0 w 14"/>
              <a:gd name="T13" fmla="*/ 44 h 69"/>
              <a:gd name="T14" fmla="*/ 1 w 14"/>
              <a:gd name="T15" fmla="*/ 56 h 69"/>
              <a:gd name="T16" fmla="*/ 4 w 14"/>
              <a:gd name="T17" fmla="*/ 69 h 69"/>
              <a:gd name="T18" fmla="*/ 14 w 14"/>
              <a:gd name="T19" fmla="*/ 69 h 69"/>
              <a:gd name="T20" fmla="*/ 13 w 14"/>
              <a:gd name="T21" fmla="*/ 67 h 69"/>
              <a:gd name="T22" fmla="*/ 13 w 14"/>
              <a:gd name="T23" fmla="*/ 61 h 69"/>
              <a:gd name="T24" fmla="*/ 12 w 14"/>
              <a:gd name="T25" fmla="*/ 53 h 69"/>
              <a:gd name="T26" fmla="*/ 11 w 14"/>
              <a:gd name="T27" fmla="*/ 44 h 69"/>
              <a:gd name="T28" fmla="*/ 10 w 14"/>
              <a:gd name="T29" fmla="*/ 32 h 69"/>
              <a:gd name="T30" fmla="*/ 10 w 14"/>
              <a:gd name="T31" fmla="*/ 20 h 69"/>
              <a:gd name="T32" fmla="*/ 12 w 14"/>
              <a:gd name="T33" fmla="*/ 10 h 69"/>
              <a:gd name="T34" fmla="*/ 14 w 14"/>
              <a:gd name="T35" fmla="*/ 2 h 69"/>
              <a:gd name="T36" fmla="*/ 14 w 14"/>
              <a:gd name="T37" fmla="*/ 2 h 69"/>
              <a:gd name="T38" fmla="*/ 14 w 14"/>
              <a:gd name="T39" fmla="*/ 2 h 69"/>
              <a:gd name="T40" fmla="*/ 14 w 14"/>
              <a:gd name="T41" fmla="*/ 0 h 69"/>
              <a:gd name="T42" fmla="*/ 14 w 14"/>
              <a:gd name="T43" fmla="*/ 0 h 69"/>
              <a:gd name="T44" fmla="*/ 13 w 14"/>
              <a:gd name="T45" fmla="*/ 0 h 69"/>
              <a:gd name="T46" fmla="*/ 11 w 14"/>
              <a:gd name="T47" fmla="*/ 0 h 69"/>
              <a:gd name="T48" fmla="*/ 8 w 14"/>
              <a:gd name="T49" fmla="*/ 2 h 69"/>
              <a:gd name="T50" fmla="*/ 5 w 14"/>
              <a:gd name="T51"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2"/>
                </a:moveTo>
                <a:lnTo>
                  <a:pt x="5" y="3"/>
                </a:lnTo>
                <a:lnTo>
                  <a:pt x="4" y="7"/>
                </a:lnTo>
                <a:lnTo>
                  <a:pt x="3" y="13"/>
                </a:lnTo>
                <a:lnTo>
                  <a:pt x="1" y="21"/>
                </a:lnTo>
                <a:lnTo>
                  <a:pt x="0" y="32"/>
                </a:lnTo>
                <a:lnTo>
                  <a:pt x="0" y="44"/>
                </a:lnTo>
                <a:lnTo>
                  <a:pt x="1" y="56"/>
                </a:lnTo>
                <a:lnTo>
                  <a:pt x="4" y="69"/>
                </a:lnTo>
                <a:lnTo>
                  <a:pt x="14" y="69"/>
                </a:lnTo>
                <a:lnTo>
                  <a:pt x="13" y="67"/>
                </a:lnTo>
                <a:lnTo>
                  <a:pt x="13" y="61"/>
                </a:lnTo>
                <a:lnTo>
                  <a:pt x="12" y="53"/>
                </a:lnTo>
                <a:lnTo>
                  <a:pt x="11" y="44"/>
                </a:lnTo>
                <a:lnTo>
                  <a:pt x="10" y="32"/>
                </a:lnTo>
                <a:lnTo>
                  <a:pt x="10" y="20"/>
                </a:lnTo>
                <a:lnTo>
                  <a:pt x="12" y="10"/>
                </a:lnTo>
                <a:lnTo>
                  <a:pt x="14" y="2"/>
                </a:lnTo>
                <a:lnTo>
                  <a:pt x="14" y="2"/>
                </a:lnTo>
                <a:lnTo>
                  <a:pt x="14" y="2"/>
                </a:lnTo>
                <a:lnTo>
                  <a:pt x="14" y="0"/>
                </a:lnTo>
                <a:lnTo>
                  <a:pt x="14" y="0"/>
                </a:lnTo>
                <a:lnTo>
                  <a:pt x="13" y="0"/>
                </a:lnTo>
                <a:lnTo>
                  <a:pt x="11" y="0"/>
                </a:lnTo>
                <a:lnTo>
                  <a:pt x="8" y="2"/>
                </a:lnTo>
                <a:lnTo>
                  <a:pt x="5" y="2"/>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5" name="Freeform 141"/>
          <p:cNvSpPr>
            <a:spLocks/>
          </p:cNvSpPr>
          <p:nvPr>
            <p:custDataLst>
              <p:tags r:id="rId140"/>
            </p:custDataLst>
          </p:nvPr>
        </p:nvSpPr>
        <p:spPr bwMode="auto">
          <a:xfrm>
            <a:off x="1433513" y="3155950"/>
            <a:ext cx="19050" cy="90488"/>
          </a:xfrm>
          <a:custGeom>
            <a:avLst/>
            <a:gdLst>
              <a:gd name="T0" fmla="*/ 4 w 12"/>
              <a:gd name="T1" fmla="*/ 1 h 57"/>
              <a:gd name="T2" fmla="*/ 3 w 12"/>
              <a:gd name="T3" fmla="*/ 3 h 57"/>
              <a:gd name="T4" fmla="*/ 3 w 12"/>
              <a:gd name="T5" fmla="*/ 5 h 57"/>
              <a:gd name="T6" fmla="*/ 2 w 12"/>
              <a:gd name="T7" fmla="*/ 11 h 57"/>
              <a:gd name="T8" fmla="*/ 0 w 12"/>
              <a:gd name="T9" fmla="*/ 18 h 57"/>
              <a:gd name="T10" fmla="*/ 0 w 12"/>
              <a:gd name="T11" fmla="*/ 26 h 57"/>
              <a:gd name="T12" fmla="*/ 0 w 12"/>
              <a:gd name="T13" fmla="*/ 35 h 57"/>
              <a:gd name="T14" fmla="*/ 2 w 12"/>
              <a:gd name="T15" fmla="*/ 46 h 57"/>
              <a:gd name="T16" fmla="*/ 3 w 12"/>
              <a:gd name="T17" fmla="*/ 57 h 57"/>
              <a:gd name="T18" fmla="*/ 11 w 12"/>
              <a:gd name="T19" fmla="*/ 56 h 57"/>
              <a:gd name="T20" fmla="*/ 11 w 12"/>
              <a:gd name="T21" fmla="*/ 55 h 57"/>
              <a:gd name="T22" fmla="*/ 10 w 12"/>
              <a:gd name="T23" fmla="*/ 50 h 57"/>
              <a:gd name="T24" fmla="*/ 10 w 12"/>
              <a:gd name="T25" fmla="*/ 43 h 57"/>
              <a:gd name="T26" fmla="*/ 9 w 12"/>
              <a:gd name="T27" fmla="*/ 35 h 57"/>
              <a:gd name="T28" fmla="*/ 7 w 12"/>
              <a:gd name="T29" fmla="*/ 26 h 57"/>
              <a:gd name="T30" fmla="*/ 9 w 12"/>
              <a:gd name="T31" fmla="*/ 17 h 57"/>
              <a:gd name="T32" fmla="*/ 10 w 12"/>
              <a:gd name="T33" fmla="*/ 8 h 57"/>
              <a:gd name="T34" fmla="*/ 12 w 12"/>
              <a:gd name="T35" fmla="*/ 0 h 57"/>
              <a:gd name="T36" fmla="*/ 12 w 12"/>
              <a:gd name="T37" fmla="*/ 0 h 57"/>
              <a:gd name="T38" fmla="*/ 12 w 12"/>
              <a:gd name="T39" fmla="*/ 0 h 57"/>
              <a:gd name="T40" fmla="*/ 12 w 12"/>
              <a:gd name="T41" fmla="*/ 0 h 57"/>
              <a:gd name="T42" fmla="*/ 11 w 12"/>
              <a:gd name="T43" fmla="*/ 0 h 57"/>
              <a:gd name="T44" fmla="*/ 10 w 12"/>
              <a:gd name="T45" fmla="*/ 0 h 57"/>
              <a:gd name="T46" fmla="*/ 9 w 12"/>
              <a:gd name="T47" fmla="*/ 0 h 57"/>
              <a:gd name="T48" fmla="*/ 6 w 12"/>
              <a:gd name="T49" fmla="*/ 0 h 57"/>
              <a:gd name="T50" fmla="*/ 4 w 12"/>
              <a:gd name="T5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7">
                <a:moveTo>
                  <a:pt x="4" y="1"/>
                </a:moveTo>
                <a:lnTo>
                  <a:pt x="3" y="3"/>
                </a:lnTo>
                <a:lnTo>
                  <a:pt x="3" y="5"/>
                </a:lnTo>
                <a:lnTo>
                  <a:pt x="2" y="11"/>
                </a:lnTo>
                <a:lnTo>
                  <a:pt x="0" y="18"/>
                </a:lnTo>
                <a:lnTo>
                  <a:pt x="0" y="26"/>
                </a:lnTo>
                <a:lnTo>
                  <a:pt x="0" y="35"/>
                </a:lnTo>
                <a:lnTo>
                  <a:pt x="2" y="46"/>
                </a:lnTo>
                <a:lnTo>
                  <a:pt x="3" y="57"/>
                </a:lnTo>
                <a:lnTo>
                  <a:pt x="11" y="56"/>
                </a:lnTo>
                <a:lnTo>
                  <a:pt x="11" y="55"/>
                </a:lnTo>
                <a:lnTo>
                  <a:pt x="10" y="50"/>
                </a:lnTo>
                <a:lnTo>
                  <a:pt x="10" y="43"/>
                </a:lnTo>
                <a:lnTo>
                  <a:pt x="9" y="35"/>
                </a:lnTo>
                <a:lnTo>
                  <a:pt x="7" y="26"/>
                </a:lnTo>
                <a:lnTo>
                  <a:pt x="9" y="17"/>
                </a:lnTo>
                <a:lnTo>
                  <a:pt x="10" y="8"/>
                </a:lnTo>
                <a:lnTo>
                  <a:pt x="12" y="0"/>
                </a:lnTo>
                <a:lnTo>
                  <a:pt x="12" y="0"/>
                </a:lnTo>
                <a:lnTo>
                  <a:pt x="12" y="0"/>
                </a:lnTo>
                <a:lnTo>
                  <a:pt x="12" y="0"/>
                </a:lnTo>
                <a:lnTo>
                  <a:pt x="11" y="0"/>
                </a:lnTo>
                <a:lnTo>
                  <a:pt x="10" y="0"/>
                </a:lnTo>
                <a:lnTo>
                  <a:pt x="9"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6" name="Freeform 142"/>
          <p:cNvSpPr>
            <a:spLocks/>
          </p:cNvSpPr>
          <p:nvPr>
            <p:custDataLst>
              <p:tags r:id="rId141"/>
            </p:custDataLst>
          </p:nvPr>
        </p:nvSpPr>
        <p:spPr bwMode="auto">
          <a:xfrm>
            <a:off x="1433513" y="3163888"/>
            <a:ext cx="15875" cy="71437"/>
          </a:xfrm>
          <a:custGeom>
            <a:avLst/>
            <a:gdLst>
              <a:gd name="T0" fmla="*/ 4 w 10"/>
              <a:gd name="T1" fmla="*/ 1 h 45"/>
              <a:gd name="T2" fmla="*/ 3 w 10"/>
              <a:gd name="T3" fmla="*/ 2 h 45"/>
              <a:gd name="T4" fmla="*/ 3 w 10"/>
              <a:gd name="T5" fmla="*/ 5 h 45"/>
              <a:gd name="T6" fmla="*/ 2 w 10"/>
              <a:gd name="T7" fmla="*/ 9 h 45"/>
              <a:gd name="T8" fmla="*/ 2 w 10"/>
              <a:gd name="T9" fmla="*/ 14 h 45"/>
              <a:gd name="T10" fmla="*/ 0 w 10"/>
              <a:gd name="T11" fmla="*/ 21 h 45"/>
              <a:gd name="T12" fmla="*/ 0 w 10"/>
              <a:gd name="T13" fmla="*/ 28 h 45"/>
              <a:gd name="T14" fmla="*/ 2 w 10"/>
              <a:gd name="T15" fmla="*/ 37 h 45"/>
              <a:gd name="T16" fmla="*/ 3 w 10"/>
              <a:gd name="T17" fmla="*/ 45 h 45"/>
              <a:gd name="T18" fmla="*/ 10 w 10"/>
              <a:gd name="T19" fmla="*/ 45 h 45"/>
              <a:gd name="T20" fmla="*/ 10 w 10"/>
              <a:gd name="T21" fmla="*/ 44 h 45"/>
              <a:gd name="T22" fmla="*/ 9 w 10"/>
              <a:gd name="T23" fmla="*/ 41 h 45"/>
              <a:gd name="T24" fmla="*/ 7 w 10"/>
              <a:gd name="T25" fmla="*/ 35 h 45"/>
              <a:gd name="T26" fmla="*/ 7 w 10"/>
              <a:gd name="T27" fmla="*/ 28 h 45"/>
              <a:gd name="T28" fmla="*/ 6 w 10"/>
              <a:gd name="T29" fmla="*/ 21 h 45"/>
              <a:gd name="T30" fmla="*/ 7 w 10"/>
              <a:gd name="T31" fmla="*/ 14 h 45"/>
              <a:gd name="T32" fmla="*/ 7 w 10"/>
              <a:gd name="T33" fmla="*/ 7 h 45"/>
              <a:gd name="T34" fmla="*/ 10 w 10"/>
              <a:gd name="T35" fmla="*/ 1 h 45"/>
              <a:gd name="T36" fmla="*/ 10 w 10"/>
              <a:gd name="T37" fmla="*/ 1 h 45"/>
              <a:gd name="T38" fmla="*/ 10 w 10"/>
              <a:gd name="T39" fmla="*/ 1 h 45"/>
              <a:gd name="T40" fmla="*/ 10 w 10"/>
              <a:gd name="T41" fmla="*/ 1 h 45"/>
              <a:gd name="T42" fmla="*/ 10 w 10"/>
              <a:gd name="T43" fmla="*/ 0 h 45"/>
              <a:gd name="T44" fmla="*/ 9 w 10"/>
              <a:gd name="T45" fmla="*/ 0 h 45"/>
              <a:gd name="T46" fmla="*/ 7 w 10"/>
              <a:gd name="T47" fmla="*/ 1 h 45"/>
              <a:gd name="T48" fmla="*/ 6 w 10"/>
              <a:gd name="T49" fmla="*/ 1 h 45"/>
              <a:gd name="T50" fmla="*/ 4 w 10"/>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45">
                <a:moveTo>
                  <a:pt x="4" y="1"/>
                </a:moveTo>
                <a:lnTo>
                  <a:pt x="3" y="2"/>
                </a:lnTo>
                <a:lnTo>
                  <a:pt x="3" y="5"/>
                </a:lnTo>
                <a:lnTo>
                  <a:pt x="2" y="9"/>
                </a:lnTo>
                <a:lnTo>
                  <a:pt x="2" y="14"/>
                </a:lnTo>
                <a:lnTo>
                  <a:pt x="0" y="21"/>
                </a:lnTo>
                <a:lnTo>
                  <a:pt x="0" y="28"/>
                </a:lnTo>
                <a:lnTo>
                  <a:pt x="2" y="37"/>
                </a:lnTo>
                <a:lnTo>
                  <a:pt x="3" y="45"/>
                </a:lnTo>
                <a:lnTo>
                  <a:pt x="10" y="45"/>
                </a:lnTo>
                <a:lnTo>
                  <a:pt x="10" y="44"/>
                </a:lnTo>
                <a:lnTo>
                  <a:pt x="9" y="41"/>
                </a:lnTo>
                <a:lnTo>
                  <a:pt x="7" y="35"/>
                </a:lnTo>
                <a:lnTo>
                  <a:pt x="7" y="28"/>
                </a:lnTo>
                <a:lnTo>
                  <a:pt x="6" y="21"/>
                </a:lnTo>
                <a:lnTo>
                  <a:pt x="7" y="14"/>
                </a:lnTo>
                <a:lnTo>
                  <a:pt x="7" y="7"/>
                </a:lnTo>
                <a:lnTo>
                  <a:pt x="10" y="1"/>
                </a:lnTo>
                <a:lnTo>
                  <a:pt x="10" y="1"/>
                </a:lnTo>
                <a:lnTo>
                  <a:pt x="10" y="1"/>
                </a:lnTo>
                <a:lnTo>
                  <a:pt x="10" y="1"/>
                </a:lnTo>
                <a:lnTo>
                  <a:pt x="10" y="0"/>
                </a:lnTo>
                <a:lnTo>
                  <a:pt x="9"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7" name="Freeform 143"/>
          <p:cNvSpPr>
            <a:spLocks/>
          </p:cNvSpPr>
          <p:nvPr>
            <p:custDataLst>
              <p:tags r:id="rId142"/>
            </p:custDataLst>
          </p:nvPr>
        </p:nvSpPr>
        <p:spPr bwMode="auto">
          <a:xfrm>
            <a:off x="1436688" y="3173413"/>
            <a:ext cx="11112" cy="53975"/>
          </a:xfrm>
          <a:custGeom>
            <a:avLst/>
            <a:gdLst>
              <a:gd name="T0" fmla="*/ 2 w 7"/>
              <a:gd name="T1" fmla="*/ 1 h 34"/>
              <a:gd name="T2" fmla="*/ 1 w 7"/>
              <a:gd name="T3" fmla="*/ 1 h 34"/>
              <a:gd name="T4" fmla="*/ 1 w 7"/>
              <a:gd name="T5" fmla="*/ 3 h 34"/>
              <a:gd name="T6" fmla="*/ 0 w 7"/>
              <a:gd name="T7" fmla="*/ 6 h 34"/>
              <a:gd name="T8" fmla="*/ 0 w 7"/>
              <a:gd name="T9" fmla="*/ 10 h 34"/>
              <a:gd name="T10" fmla="*/ 0 w 7"/>
              <a:gd name="T11" fmla="*/ 15 h 34"/>
              <a:gd name="T12" fmla="*/ 0 w 7"/>
              <a:gd name="T13" fmla="*/ 21 h 34"/>
              <a:gd name="T14" fmla="*/ 0 w 7"/>
              <a:gd name="T15" fmla="*/ 27 h 34"/>
              <a:gd name="T16" fmla="*/ 1 w 7"/>
              <a:gd name="T17" fmla="*/ 34 h 34"/>
              <a:gd name="T18" fmla="*/ 5 w 7"/>
              <a:gd name="T19" fmla="*/ 34 h 34"/>
              <a:gd name="T20" fmla="*/ 5 w 7"/>
              <a:gd name="T21" fmla="*/ 32 h 34"/>
              <a:gd name="T22" fmla="*/ 5 w 7"/>
              <a:gd name="T23" fmla="*/ 29 h 34"/>
              <a:gd name="T24" fmla="*/ 4 w 7"/>
              <a:gd name="T25" fmla="*/ 25 h 34"/>
              <a:gd name="T26" fmla="*/ 4 w 7"/>
              <a:gd name="T27" fmla="*/ 21 h 34"/>
              <a:gd name="T28" fmla="*/ 4 w 7"/>
              <a:gd name="T29" fmla="*/ 15 h 34"/>
              <a:gd name="T30" fmla="*/ 4 w 7"/>
              <a:gd name="T31" fmla="*/ 10 h 34"/>
              <a:gd name="T32" fmla="*/ 4 w 7"/>
              <a:gd name="T33" fmla="*/ 4 h 34"/>
              <a:gd name="T34" fmla="*/ 7 w 7"/>
              <a:gd name="T35" fmla="*/ 1 h 34"/>
              <a:gd name="T36" fmla="*/ 7 w 7"/>
              <a:gd name="T37" fmla="*/ 1 h 34"/>
              <a:gd name="T38" fmla="*/ 7 w 7"/>
              <a:gd name="T39" fmla="*/ 0 h 34"/>
              <a:gd name="T40" fmla="*/ 5 w 7"/>
              <a:gd name="T41" fmla="*/ 0 h 34"/>
              <a:gd name="T42" fmla="*/ 5 w 7"/>
              <a:gd name="T43" fmla="*/ 0 h 34"/>
              <a:gd name="T44" fmla="*/ 5 w 7"/>
              <a:gd name="T45" fmla="*/ 0 h 34"/>
              <a:gd name="T46" fmla="*/ 4 w 7"/>
              <a:gd name="T47" fmla="*/ 0 h 34"/>
              <a:gd name="T48" fmla="*/ 3 w 7"/>
              <a:gd name="T49" fmla="*/ 0 h 34"/>
              <a:gd name="T50" fmla="*/ 2 w 7"/>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4">
                <a:moveTo>
                  <a:pt x="2" y="1"/>
                </a:moveTo>
                <a:lnTo>
                  <a:pt x="1" y="1"/>
                </a:lnTo>
                <a:lnTo>
                  <a:pt x="1" y="3"/>
                </a:lnTo>
                <a:lnTo>
                  <a:pt x="0" y="6"/>
                </a:lnTo>
                <a:lnTo>
                  <a:pt x="0" y="10"/>
                </a:lnTo>
                <a:lnTo>
                  <a:pt x="0" y="15"/>
                </a:lnTo>
                <a:lnTo>
                  <a:pt x="0" y="21"/>
                </a:lnTo>
                <a:lnTo>
                  <a:pt x="0" y="27"/>
                </a:lnTo>
                <a:lnTo>
                  <a:pt x="1" y="34"/>
                </a:lnTo>
                <a:lnTo>
                  <a:pt x="5" y="34"/>
                </a:lnTo>
                <a:lnTo>
                  <a:pt x="5" y="32"/>
                </a:lnTo>
                <a:lnTo>
                  <a:pt x="5" y="29"/>
                </a:lnTo>
                <a:lnTo>
                  <a:pt x="4" y="25"/>
                </a:lnTo>
                <a:lnTo>
                  <a:pt x="4" y="21"/>
                </a:lnTo>
                <a:lnTo>
                  <a:pt x="4" y="15"/>
                </a:lnTo>
                <a:lnTo>
                  <a:pt x="4" y="10"/>
                </a:lnTo>
                <a:lnTo>
                  <a:pt x="4" y="4"/>
                </a:lnTo>
                <a:lnTo>
                  <a:pt x="7" y="1"/>
                </a:lnTo>
                <a:lnTo>
                  <a:pt x="7" y="1"/>
                </a:lnTo>
                <a:lnTo>
                  <a:pt x="7" y="0"/>
                </a:lnTo>
                <a:lnTo>
                  <a:pt x="5" y="0"/>
                </a:lnTo>
                <a:lnTo>
                  <a:pt x="5" y="0"/>
                </a:lnTo>
                <a:lnTo>
                  <a:pt x="5" y="0"/>
                </a:lnTo>
                <a:lnTo>
                  <a:pt x="4" y="0"/>
                </a:lnTo>
                <a:lnTo>
                  <a:pt x="3" y="0"/>
                </a:lnTo>
                <a:lnTo>
                  <a:pt x="2" y="1"/>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8" name="Freeform 144"/>
          <p:cNvSpPr>
            <a:spLocks/>
          </p:cNvSpPr>
          <p:nvPr>
            <p:custDataLst>
              <p:tags r:id="rId143"/>
            </p:custDataLst>
          </p:nvPr>
        </p:nvSpPr>
        <p:spPr bwMode="auto">
          <a:xfrm>
            <a:off x="1587500" y="3121025"/>
            <a:ext cx="38100" cy="144463"/>
          </a:xfrm>
          <a:custGeom>
            <a:avLst/>
            <a:gdLst>
              <a:gd name="T0" fmla="*/ 24 w 24"/>
              <a:gd name="T1" fmla="*/ 1 h 91"/>
              <a:gd name="T2" fmla="*/ 22 w 24"/>
              <a:gd name="T3" fmla="*/ 1 h 91"/>
              <a:gd name="T4" fmla="*/ 21 w 24"/>
              <a:gd name="T5" fmla="*/ 4 h 91"/>
              <a:gd name="T6" fmla="*/ 19 w 24"/>
              <a:gd name="T7" fmla="*/ 8 h 91"/>
              <a:gd name="T8" fmla="*/ 17 w 24"/>
              <a:gd name="T9" fmla="*/ 16 h 91"/>
              <a:gd name="T10" fmla="*/ 15 w 24"/>
              <a:gd name="T11" fmla="*/ 28 h 91"/>
              <a:gd name="T12" fmla="*/ 14 w 24"/>
              <a:gd name="T13" fmla="*/ 43 h 91"/>
              <a:gd name="T14" fmla="*/ 15 w 24"/>
              <a:gd name="T15" fmla="*/ 64 h 91"/>
              <a:gd name="T16" fmla="*/ 18 w 24"/>
              <a:gd name="T17" fmla="*/ 91 h 91"/>
              <a:gd name="T18" fmla="*/ 5 w 24"/>
              <a:gd name="T19" fmla="*/ 91 h 91"/>
              <a:gd name="T20" fmla="*/ 4 w 24"/>
              <a:gd name="T21" fmla="*/ 88 h 91"/>
              <a:gd name="T22" fmla="*/ 3 w 24"/>
              <a:gd name="T23" fmla="*/ 81 h 91"/>
              <a:gd name="T24" fmla="*/ 1 w 24"/>
              <a:gd name="T25" fmla="*/ 70 h 91"/>
              <a:gd name="T26" fmla="*/ 0 w 24"/>
              <a:gd name="T27" fmla="*/ 56 h 91"/>
              <a:gd name="T28" fmla="*/ 0 w 24"/>
              <a:gd name="T29" fmla="*/ 42 h 91"/>
              <a:gd name="T30" fmla="*/ 1 w 24"/>
              <a:gd name="T31" fmla="*/ 27 h 91"/>
              <a:gd name="T32" fmla="*/ 4 w 24"/>
              <a:gd name="T33" fmla="*/ 13 h 91"/>
              <a:gd name="T34" fmla="*/ 7 w 24"/>
              <a:gd name="T35" fmla="*/ 0 h 91"/>
              <a:gd name="T36" fmla="*/ 24 w 24"/>
              <a:gd name="T3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1">
                <a:moveTo>
                  <a:pt x="24" y="1"/>
                </a:moveTo>
                <a:lnTo>
                  <a:pt x="22" y="1"/>
                </a:lnTo>
                <a:lnTo>
                  <a:pt x="21" y="4"/>
                </a:lnTo>
                <a:lnTo>
                  <a:pt x="19" y="8"/>
                </a:lnTo>
                <a:lnTo>
                  <a:pt x="17" y="16"/>
                </a:lnTo>
                <a:lnTo>
                  <a:pt x="15" y="28"/>
                </a:lnTo>
                <a:lnTo>
                  <a:pt x="14" y="43"/>
                </a:lnTo>
                <a:lnTo>
                  <a:pt x="15" y="64"/>
                </a:lnTo>
                <a:lnTo>
                  <a:pt x="18" y="91"/>
                </a:lnTo>
                <a:lnTo>
                  <a:pt x="5" y="91"/>
                </a:lnTo>
                <a:lnTo>
                  <a:pt x="4" y="88"/>
                </a:lnTo>
                <a:lnTo>
                  <a:pt x="3" y="81"/>
                </a:lnTo>
                <a:lnTo>
                  <a:pt x="1" y="70"/>
                </a:lnTo>
                <a:lnTo>
                  <a:pt x="0" y="56"/>
                </a:lnTo>
                <a:lnTo>
                  <a:pt x="0" y="42"/>
                </a:lnTo>
                <a:lnTo>
                  <a:pt x="1" y="27"/>
                </a:lnTo>
                <a:lnTo>
                  <a:pt x="4" y="13"/>
                </a:lnTo>
                <a:lnTo>
                  <a:pt x="7" y="0"/>
                </a:lnTo>
                <a:lnTo>
                  <a:pt x="24"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49" name="Freeform 145"/>
          <p:cNvSpPr>
            <a:spLocks/>
          </p:cNvSpPr>
          <p:nvPr>
            <p:custDataLst>
              <p:tags r:id="rId144"/>
            </p:custDataLst>
          </p:nvPr>
        </p:nvSpPr>
        <p:spPr bwMode="auto">
          <a:xfrm>
            <a:off x="1589088" y="3132138"/>
            <a:ext cx="30162" cy="122237"/>
          </a:xfrm>
          <a:custGeom>
            <a:avLst/>
            <a:gdLst>
              <a:gd name="T0" fmla="*/ 19 w 19"/>
              <a:gd name="T1" fmla="*/ 0 h 77"/>
              <a:gd name="T2" fmla="*/ 19 w 19"/>
              <a:gd name="T3" fmla="*/ 1 h 77"/>
              <a:gd name="T4" fmla="*/ 18 w 19"/>
              <a:gd name="T5" fmla="*/ 2 h 77"/>
              <a:gd name="T6" fmla="*/ 17 w 19"/>
              <a:gd name="T7" fmla="*/ 7 h 77"/>
              <a:gd name="T8" fmla="*/ 14 w 19"/>
              <a:gd name="T9" fmla="*/ 13 h 77"/>
              <a:gd name="T10" fmla="*/ 13 w 19"/>
              <a:gd name="T11" fmla="*/ 23 h 77"/>
              <a:gd name="T12" fmla="*/ 12 w 19"/>
              <a:gd name="T13" fmla="*/ 36 h 77"/>
              <a:gd name="T14" fmla="*/ 13 w 19"/>
              <a:gd name="T15" fmla="*/ 54 h 77"/>
              <a:gd name="T16" fmla="*/ 14 w 19"/>
              <a:gd name="T17" fmla="*/ 77 h 77"/>
              <a:gd name="T18" fmla="*/ 4 w 19"/>
              <a:gd name="T19" fmla="*/ 77 h 77"/>
              <a:gd name="T20" fmla="*/ 4 w 19"/>
              <a:gd name="T21" fmla="*/ 75 h 77"/>
              <a:gd name="T22" fmla="*/ 3 w 19"/>
              <a:gd name="T23" fmla="*/ 69 h 77"/>
              <a:gd name="T24" fmla="*/ 2 w 19"/>
              <a:gd name="T25" fmla="*/ 60 h 77"/>
              <a:gd name="T26" fmla="*/ 0 w 19"/>
              <a:gd name="T27" fmla="*/ 48 h 77"/>
              <a:gd name="T28" fmla="*/ 0 w 19"/>
              <a:gd name="T29" fmla="*/ 35 h 77"/>
              <a:gd name="T30" fmla="*/ 0 w 19"/>
              <a:gd name="T31" fmla="*/ 22 h 77"/>
              <a:gd name="T32" fmla="*/ 3 w 19"/>
              <a:gd name="T33" fmla="*/ 11 h 77"/>
              <a:gd name="T34" fmla="*/ 6 w 19"/>
              <a:gd name="T35" fmla="*/ 0 h 77"/>
              <a:gd name="T36" fmla="*/ 19 w 19"/>
              <a:gd name="T3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7">
                <a:moveTo>
                  <a:pt x="19" y="0"/>
                </a:moveTo>
                <a:lnTo>
                  <a:pt x="19" y="1"/>
                </a:lnTo>
                <a:lnTo>
                  <a:pt x="18" y="2"/>
                </a:lnTo>
                <a:lnTo>
                  <a:pt x="17" y="7"/>
                </a:lnTo>
                <a:lnTo>
                  <a:pt x="14" y="13"/>
                </a:lnTo>
                <a:lnTo>
                  <a:pt x="13" y="23"/>
                </a:lnTo>
                <a:lnTo>
                  <a:pt x="12" y="36"/>
                </a:lnTo>
                <a:lnTo>
                  <a:pt x="13" y="54"/>
                </a:lnTo>
                <a:lnTo>
                  <a:pt x="14" y="77"/>
                </a:lnTo>
                <a:lnTo>
                  <a:pt x="4" y="77"/>
                </a:lnTo>
                <a:lnTo>
                  <a:pt x="4" y="75"/>
                </a:lnTo>
                <a:lnTo>
                  <a:pt x="3" y="69"/>
                </a:lnTo>
                <a:lnTo>
                  <a:pt x="2" y="60"/>
                </a:lnTo>
                <a:lnTo>
                  <a:pt x="0" y="48"/>
                </a:lnTo>
                <a:lnTo>
                  <a:pt x="0" y="35"/>
                </a:lnTo>
                <a:lnTo>
                  <a:pt x="0" y="22"/>
                </a:lnTo>
                <a:lnTo>
                  <a:pt x="3" y="11"/>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0" name="Freeform 146"/>
          <p:cNvSpPr>
            <a:spLocks/>
          </p:cNvSpPr>
          <p:nvPr>
            <p:custDataLst>
              <p:tags r:id="rId145"/>
            </p:custDataLst>
          </p:nvPr>
        </p:nvSpPr>
        <p:spPr bwMode="auto">
          <a:xfrm>
            <a:off x="1592263" y="3141663"/>
            <a:ext cx="23812" cy="101600"/>
          </a:xfrm>
          <a:custGeom>
            <a:avLst/>
            <a:gdLst>
              <a:gd name="T0" fmla="*/ 15 w 15"/>
              <a:gd name="T1" fmla="*/ 0 h 64"/>
              <a:gd name="T2" fmla="*/ 15 w 15"/>
              <a:gd name="T3" fmla="*/ 1 h 64"/>
              <a:gd name="T4" fmla="*/ 14 w 15"/>
              <a:gd name="T5" fmla="*/ 2 h 64"/>
              <a:gd name="T6" fmla="*/ 12 w 15"/>
              <a:gd name="T7" fmla="*/ 6 h 64"/>
              <a:gd name="T8" fmla="*/ 11 w 15"/>
              <a:gd name="T9" fmla="*/ 12 h 64"/>
              <a:gd name="T10" fmla="*/ 10 w 15"/>
              <a:gd name="T11" fmla="*/ 20 h 64"/>
              <a:gd name="T12" fmla="*/ 9 w 15"/>
              <a:gd name="T13" fmla="*/ 30 h 64"/>
              <a:gd name="T14" fmla="*/ 10 w 15"/>
              <a:gd name="T15" fmla="*/ 45 h 64"/>
              <a:gd name="T16" fmla="*/ 11 w 15"/>
              <a:gd name="T17" fmla="*/ 64 h 64"/>
              <a:gd name="T18" fmla="*/ 2 w 15"/>
              <a:gd name="T19" fmla="*/ 64 h 64"/>
              <a:gd name="T20" fmla="*/ 2 w 15"/>
              <a:gd name="T21" fmla="*/ 62 h 64"/>
              <a:gd name="T22" fmla="*/ 1 w 15"/>
              <a:gd name="T23" fmla="*/ 57 h 64"/>
              <a:gd name="T24" fmla="*/ 0 w 15"/>
              <a:gd name="T25" fmla="*/ 49 h 64"/>
              <a:gd name="T26" fmla="*/ 0 w 15"/>
              <a:gd name="T27" fmla="*/ 40 h 64"/>
              <a:gd name="T28" fmla="*/ 0 w 15"/>
              <a:gd name="T29" fmla="*/ 29 h 64"/>
              <a:gd name="T30" fmla="*/ 0 w 15"/>
              <a:gd name="T31" fmla="*/ 19 h 64"/>
              <a:gd name="T32" fmla="*/ 1 w 15"/>
              <a:gd name="T33" fmla="*/ 8 h 64"/>
              <a:gd name="T34" fmla="*/ 4 w 15"/>
              <a:gd name="T35" fmla="*/ 0 h 64"/>
              <a:gd name="T36" fmla="*/ 15 w 15"/>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4">
                <a:moveTo>
                  <a:pt x="15" y="0"/>
                </a:moveTo>
                <a:lnTo>
                  <a:pt x="15" y="1"/>
                </a:lnTo>
                <a:lnTo>
                  <a:pt x="14" y="2"/>
                </a:lnTo>
                <a:lnTo>
                  <a:pt x="12" y="6"/>
                </a:lnTo>
                <a:lnTo>
                  <a:pt x="11" y="12"/>
                </a:lnTo>
                <a:lnTo>
                  <a:pt x="10" y="20"/>
                </a:lnTo>
                <a:lnTo>
                  <a:pt x="9" y="30"/>
                </a:lnTo>
                <a:lnTo>
                  <a:pt x="10" y="45"/>
                </a:lnTo>
                <a:lnTo>
                  <a:pt x="11" y="64"/>
                </a:lnTo>
                <a:lnTo>
                  <a:pt x="2" y="64"/>
                </a:lnTo>
                <a:lnTo>
                  <a:pt x="2" y="62"/>
                </a:lnTo>
                <a:lnTo>
                  <a:pt x="1" y="57"/>
                </a:lnTo>
                <a:lnTo>
                  <a:pt x="0" y="49"/>
                </a:lnTo>
                <a:lnTo>
                  <a:pt x="0" y="40"/>
                </a:lnTo>
                <a:lnTo>
                  <a:pt x="0" y="29"/>
                </a:lnTo>
                <a:lnTo>
                  <a:pt x="0" y="19"/>
                </a:lnTo>
                <a:lnTo>
                  <a:pt x="1" y="8"/>
                </a:lnTo>
                <a:lnTo>
                  <a:pt x="4"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1" name="Freeform 147"/>
          <p:cNvSpPr>
            <a:spLocks/>
          </p:cNvSpPr>
          <p:nvPr>
            <p:custDataLst>
              <p:tags r:id="rId146"/>
            </p:custDataLst>
          </p:nvPr>
        </p:nvSpPr>
        <p:spPr bwMode="auto">
          <a:xfrm>
            <a:off x="1592263" y="3151188"/>
            <a:ext cx="19050" cy="80962"/>
          </a:xfrm>
          <a:custGeom>
            <a:avLst/>
            <a:gdLst>
              <a:gd name="T0" fmla="*/ 12 w 12"/>
              <a:gd name="T1" fmla="*/ 1 h 51"/>
              <a:gd name="T2" fmla="*/ 12 w 12"/>
              <a:gd name="T3" fmla="*/ 1 h 51"/>
              <a:gd name="T4" fmla="*/ 11 w 12"/>
              <a:gd name="T5" fmla="*/ 2 h 51"/>
              <a:gd name="T6" fmla="*/ 10 w 12"/>
              <a:gd name="T7" fmla="*/ 4 h 51"/>
              <a:gd name="T8" fmla="*/ 9 w 12"/>
              <a:gd name="T9" fmla="*/ 9 h 51"/>
              <a:gd name="T10" fmla="*/ 9 w 12"/>
              <a:gd name="T11" fmla="*/ 16 h 51"/>
              <a:gd name="T12" fmla="*/ 8 w 12"/>
              <a:gd name="T13" fmla="*/ 24 h 51"/>
              <a:gd name="T14" fmla="*/ 8 w 12"/>
              <a:gd name="T15" fmla="*/ 36 h 51"/>
              <a:gd name="T16" fmla="*/ 9 w 12"/>
              <a:gd name="T17" fmla="*/ 51 h 51"/>
              <a:gd name="T18" fmla="*/ 2 w 12"/>
              <a:gd name="T19" fmla="*/ 51 h 51"/>
              <a:gd name="T20" fmla="*/ 2 w 12"/>
              <a:gd name="T21" fmla="*/ 50 h 51"/>
              <a:gd name="T22" fmla="*/ 2 w 12"/>
              <a:gd name="T23" fmla="*/ 45 h 51"/>
              <a:gd name="T24" fmla="*/ 1 w 12"/>
              <a:gd name="T25" fmla="*/ 39 h 51"/>
              <a:gd name="T26" fmla="*/ 1 w 12"/>
              <a:gd name="T27" fmla="*/ 31 h 51"/>
              <a:gd name="T28" fmla="*/ 0 w 12"/>
              <a:gd name="T29" fmla="*/ 23 h 51"/>
              <a:gd name="T30" fmla="*/ 1 w 12"/>
              <a:gd name="T31" fmla="*/ 15 h 51"/>
              <a:gd name="T32" fmla="*/ 2 w 12"/>
              <a:gd name="T33" fmla="*/ 7 h 51"/>
              <a:gd name="T34" fmla="*/ 4 w 12"/>
              <a:gd name="T35" fmla="*/ 0 h 51"/>
              <a:gd name="T36" fmla="*/ 12 w 12"/>
              <a:gd name="T3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51">
                <a:moveTo>
                  <a:pt x="12" y="1"/>
                </a:moveTo>
                <a:lnTo>
                  <a:pt x="12" y="1"/>
                </a:lnTo>
                <a:lnTo>
                  <a:pt x="11" y="2"/>
                </a:lnTo>
                <a:lnTo>
                  <a:pt x="10" y="4"/>
                </a:lnTo>
                <a:lnTo>
                  <a:pt x="9" y="9"/>
                </a:lnTo>
                <a:lnTo>
                  <a:pt x="9" y="16"/>
                </a:lnTo>
                <a:lnTo>
                  <a:pt x="8" y="24"/>
                </a:lnTo>
                <a:lnTo>
                  <a:pt x="8" y="36"/>
                </a:lnTo>
                <a:lnTo>
                  <a:pt x="9" y="51"/>
                </a:lnTo>
                <a:lnTo>
                  <a:pt x="2" y="51"/>
                </a:lnTo>
                <a:lnTo>
                  <a:pt x="2" y="50"/>
                </a:lnTo>
                <a:lnTo>
                  <a:pt x="2" y="45"/>
                </a:lnTo>
                <a:lnTo>
                  <a:pt x="1" y="39"/>
                </a:lnTo>
                <a:lnTo>
                  <a:pt x="1" y="31"/>
                </a:lnTo>
                <a:lnTo>
                  <a:pt x="0" y="23"/>
                </a:lnTo>
                <a:lnTo>
                  <a:pt x="1" y="15"/>
                </a:lnTo>
                <a:lnTo>
                  <a:pt x="2" y="7"/>
                </a:lnTo>
                <a:lnTo>
                  <a:pt x="4" y="0"/>
                </a:lnTo>
                <a:lnTo>
                  <a:pt x="12"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2" name="Freeform 148"/>
          <p:cNvSpPr>
            <a:spLocks/>
          </p:cNvSpPr>
          <p:nvPr>
            <p:custDataLst>
              <p:tags r:id="rId147"/>
            </p:custDataLst>
          </p:nvPr>
        </p:nvSpPr>
        <p:spPr bwMode="auto">
          <a:xfrm>
            <a:off x="1593850" y="3162300"/>
            <a:ext cx="14288" cy="58738"/>
          </a:xfrm>
          <a:custGeom>
            <a:avLst/>
            <a:gdLst>
              <a:gd name="T0" fmla="*/ 9 w 9"/>
              <a:gd name="T1" fmla="*/ 0 h 37"/>
              <a:gd name="T2" fmla="*/ 9 w 9"/>
              <a:gd name="T3" fmla="*/ 0 h 37"/>
              <a:gd name="T4" fmla="*/ 8 w 9"/>
              <a:gd name="T5" fmla="*/ 1 h 37"/>
              <a:gd name="T6" fmla="*/ 8 w 9"/>
              <a:gd name="T7" fmla="*/ 3 h 37"/>
              <a:gd name="T8" fmla="*/ 7 w 9"/>
              <a:gd name="T9" fmla="*/ 6 h 37"/>
              <a:gd name="T10" fmla="*/ 6 w 9"/>
              <a:gd name="T11" fmla="*/ 10 h 37"/>
              <a:gd name="T12" fmla="*/ 6 w 9"/>
              <a:gd name="T13" fmla="*/ 17 h 37"/>
              <a:gd name="T14" fmla="*/ 6 w 9"/>
              <a:gd name="T15" fmla="*/ 25 h 37"/>
              <a:gd name="T16" fmla="*/ 7 w 9"/>
              <a:gd name="T17" fmla="*/ 37 h 37"/>
              <a:gd name="T18" fmla="*/ 2 w 9"/>
              <a:gd name="T19" fmla="*/ 37 h 37"/>
              <a:gd name="T20" fmla="*/ 1 w 9"/>
              <a:gd name="T21" fmla="*/ 36 h 37"/>
              <a:gd name="T22" fmla="*/ 1 w 9"/>
              <a:gd name="T23" fmla="*/ 32 h 37"/>
              <a:gd name="T24" fmla="*/ 1 w 9"/>
              <a:gd name="T25" fmla="*/ 28 h 37"/>
              <a:gd name="T26" fmla="*/ 0 w 9"/>
              <a:gd name="T27" fmla="*/ 23 h 37"/>
              <a:gd name="T28" fmla="*/ 0 w 9"/>
              <a:gd name="T29" fmla="*/ 16 h 37"/>
              <a:gd name="T30" fmla="*/ 0 w 9"/>
              <a:gd name="T31" fmla="*/ 10 h 37"/>
              <a:gd name="T32" fmla="*/ 1 w 9"/>
              <a:gd name="T33" fmla="*/ 4 h 37"/>
              <a:gd name="T34" fmla="*/ 3 w 9"/>
              <a:gd name="T35" fmla="*/ 0 h 37"/>
              <a:gd name="T36" fmla="*/ 9 w 9"/>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37">
                <a:moveTo>
                  <a:pt x="9" y="0"/>
                </a:moveTo>
                <a:lnTo>
                  <a:pt x="9" y="0"/>
                </a:lnTo>
                <a:lnTo>
                  <a:pt x="8" y="1"/>
                </a:lnTo>
                <a:lnTo>
                  <a:pt x="8" y="3"/>
                </a:lnTo>
                <a:lnTo>
                  <a:pt x="7" y="6"/>
                </a:lnTo>
                <a:lnTo>
                  <a:pt x="6" y="10"/>
                </a:lnTo>
                <a:lnTo>
                  <a:pt x="6" y="17"/>
                </a:lnTo>
                <a:lnTo>
                  <a:pt x="6" y="25"/>
                </a:lnTo>
                <a:lnTo>
                  <a:pt x="7" y="37"/>
                </a:lnTo>
                <a:lnTo>
                  <a:pt x="2" y="37"/>
                </a:lnTo>
                <a:lnTo>
                  <a:pt x="1" y="36"/>
                </a:lnTo>
                <a:lnTo>
                  <a:pt x="1" y="32"/>
                </a:lnTo>
                <a:lnTo>
                  <a:pt x="1" y="28"/>
                </a:lnTo>
                <a:lnTo>
                  <a:pt x="0" y="23"/>
                </a:lnTo>
                <a:lnTo>
                  <a:pt x="0" y="16"/>
                </a:lnTo>
                <a:lnTo>
                  <a:pt x="0" y="10"/>
                </a:lnTo>
                <a:lnTo>
                  <a:pt x="1" y="4"/>
                </a:lnTo>
                <a:lnTo>
                  <a:pt x="3" y="0"/>
                </a:lnTo>
                <a:lnTo>
                  <a:pt x="9"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3" name="Rectangle 149"/>
          <p:cNvSpPr>
            <a:spLocks noChangeArrowheads="1"/>
          </p:cNvSpPr>
          <p:nvPr>
            <p:custDataLst>
              <p:tags r:id="rId148"/>
            </p:custDataLst>
          </p:nvPr>
        </p:nvSpPr>
        <p:spPr bwMode="auto">
          <a:xfrm>
            <a:off x="1398588" y="3146425"/>
            <a:ext cx="6350" cy="187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254" name="Freeform 150"/>
          <p:cNvSpPr>
            <a:spLocks/>
          </p:cNvSpPr>
          <p:nvPr>
            <p:custDataLst>
              <p:tags r:id="rId149"/>
            </p:custDataLst>
          </p:nvPr>
        </p:nvSpPr>
        <p:spPr bwMode="auto">
          <a:xfrm>
            <a:off x="1465263" y="3143250"/>
            <a:ext cx="73025" cy="87313"/>
          </a:xfrm>
          <a:custGeom>
            <a:avLst/>
            <a:gdLst>
              <a:gd name="T0" fmla="*/ 4 w 46"/>
              <a:gd name="T1" fmla="*/ 6 h 55"/>
              <a:gd name="T2" fmla="*/ 4 w 46"/>
              <a:gd name="T3" fmla="*/ 7 h 55"/>
              <a:gd name="T4" fmla="*/ 3 w 46"/>
              <a:gd name="T5" fmla="*/ 9 h 55"/>
              <a:gd name="T6" fmla="*/ 1 w 46"/>
              <a:gd name="T7" fmla="*/ 14 h 55"/>
              <a:gd name="T8" fmla="*/ 0 w 46"/>
              <a:gd name="T9" fmla="*/ 21 h 55"/>
              <a:gd name="T10" fmla="*/ 0 w 46"/>
              <a:gd name="T11" fmla="*/ 28 h 55"/>
              <a:gd name="T12" fmla="*/ 0 w 46"/>
              <a:gd name="T13" fmla="*/ 36 h 55"/>
              <a:gd name="T14" fmla="*/ 0 w 46"/>
              <a:gd name="T15" fmla="*/ 46 h 55"/>
              <a:gd name="T16" fmla="*/ 3 w 46"/>
              <a:gd name="T17" fmla="*/ 55 h 55"/>
              <a:gd name="T18" fmla="*/ 3 w 46"/>
              <a:gd name="T19" fmla="*/ 55 h 55"/>
              <a:gd name="T20" fmla="*/ 3 w 46"/>
              <a:gd name="T21" fmla="*/ 54 h 55"/>
              <a:gd name="T22" fmla="*/ 3 w 46"/>
              <a:gd name="T23" fmla="*/ 51 h 55"/>
              <a:gd name="T24" fmla="*/ 3 w 46"/>
              <a:gd name="T25" fmla="*/ 49 h 55"/>
              <a:gd name="T26" fmla="*/ 3 w 46"/>
              <a:gd name="T27" fmla="*/ 46 h 55"/>
              <a:gd name="T28" fmla="*/ 4 w 46"/>
              <a:gd name="T29" fmla="*/ 43 h 55"/>
              <a:gd name="T30" fmla="*/ 4 w 46"/>
              <a:gd name="T31" fmla="*/ 39 h 55"/>
              <a:gd name="T32" fmla="*/ 5 w 46"/>
              <a:gd name="T33" fmla="*/ 35 h 55"/>
              <a:gd name="T34" fmla="*/ 6 w 46"/>
              <a:gd name="T35" fmla="*/ 32 h 55"/>
              <a:gd name="T36" fmla="*/ 7 w 46"/>
              <a:gd name="T37" fmla="*/ 28 h 55"/>
              <a:gd name="T38" fmla="*/ 8 w 46"/>
              <a:gd name="T39" fmla="*/ 25 h 55"/>
              <a:gd name="T40" fmla="*/ 11 w 46"/>
              <a:gd name="T41" fmla="*/ 21 h 55"/>
              <a:gd name="T42" fmla="*/ 14 w 46"/>
              <a:gd name="T43" fmla="*/ 19 h 55"/>
              <a:gd name="T44" fmla="*/ 17 w 46"/>
              <a:gd name="T45" fmla="*/ 16 h 55"/>
              <a:gd name="T46" fmla="*/ 21 w 46"/>
              <a:gd name="T47" fmla="*/ 15 h 55"/>
              <a:gd name="T48" fmla="*/ 26 w 46"/>
              <a:gd name="T49" fmla="*/ 14 h 55"/>
              <a:gd name="T50" fmla="*/ 26 w 46"/>
              <a:gd name="T51" fmla="*/ 13 h 55"/>
              <a:gd name="T52" fmla="*/ 26 w 46"/>
              <a:gd name="T53" fmla="*/ 13 h 55"/>
              <a:gd name="T54" fmla="*/ 28 w 46"/>
              <a:gd name="T55" fmla="*/ 12 h 55"/>
              <a:gd name="T56" fmla="*/ 29 w 46"/>
              <a:gd name="T57" fmla="*/ 11 h 55"/>
              <a:gd name="T58" fmla="*/ 33 w 46"/>
              <a:gd name="T59" fmla="*/ 9 h 55"/>
              <a:gd name="T60" fmla="*/ 36 w 46"/>
              <a:gd name="T61" fmla="*/ 7 h 55"/>
              <a:gd name="T62" fmla="*/ 41 w 46"/>
              <a:gd name="T63" fmla="*/ 5 h 55"/>
              <a:gd name="T64" fmla="*/ 46 w 46"/>
              <a:gd name="T65" fmla="*/ 2 h 55"/>
              <a:gd name="T66" fmla="*/ 46 w 46"/>
              <a:gd name="T67" fmla="*/ 2 h 55"/>
              <a:gd name="T68" fmla="*/ 45 w 46"/>
              <a:gd name="T69" fmla="*/ 2 h 55"/>
              <a:gd name="T70" fmla="*/ 43 w 46"/>
              <a:gd name="T71" fmla="*/ 2 h 55"/>
              <a:gd name="T72" fmla="*/ 42 w 46"/>
              <a:gd name="T73" fmla="*/ 2 h 55"/>
              <a:gd name="T74" fmla="*/ 40 w 46"/>
              <a:gd name="T75" fmla="*/ 1 h 55"/>
              <a:gd name="T76" fmla="*/ 38 w 46"/>
              <a:gd name="T77" fmla="*/ 1 h 55"/>
              <a:gd name="T78" fmla="*/ 35 w 46"/>
              <a:gd name="T79" fmla="*/ 1 h 55"/>
              <a:gd name="T80" fmla="*/ 32 w 46"/>
              <a:gd name="T81" fmla="*/ 1 h 55"/>
              <a:gd name="T82" fmla="*/ 28 w 46"/>
              <a:gd name="T83" fmla="*/ 0 h 55"/>
              <a:gd name="T84" fmla="*/ 26 w 46"/>
              <a:gd name="T85" fmla="*/ 1 h 55"/>
              <a:gd name="T86" fmla="*/ 22 w 46"/>
              <a:gd name="T87" fmla="*/ 1 h 55"/>
              <a:gd name="T88" fmla="*/ 19 w 46"/>
              <a:gd name="T89" fmla="*/ 1 h 55"/>
              <a:gd name="T90" fmla="*/ 14 w 46"/>
              <a:gd name="T91" fmla="*/ 2 h 55"/>
              <a:gd name="T92" fmla="*/ 11 w 46"/>
              <a:gd name="T93" fmla="*/ 2 h 55"/>
              <a:gd name="T94" fmla="*/ 7 w 46"/>
              <a:gd name="T95" fmla="*/ 4 h 55"/>
              <a:gd name="T96" fmla="*/ 4 w 46"/>
              <a:gd name="T9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55">
                <a:moveTo>
                  <a:pt x="4" y="6"/>
                </a:moveTo>
                <a:lnTo>
                  <a:pt x="4" y="7"/>
                </a:lnTo>
                <a:lnTo>
                  <a:pt x="3" y="9"/>
                </a:lnTo>
                <a:lnTo>
                  <a:pt x="1" y="14"/>
                </a:lnTo>
                <a:lnTo>
                  <a:pt x="0" y="21"/>
                </a:lnTo>
                <a:lnTo>
                  <a:pt x="0" y="28"/>
                </a:lnTo>
                <a:lnTo>
                  <a:pt x="0" y="36"/>
                </a:lnTo>
                <a:lnTo>
                  <a:pt x="0" y="46"/>
                </a:lnTo>
                <a:lnTo>
                  <a:pt x="3" y="55"/>
                </a:lnTo>
                <a:lnTo>
                  <a:pt x="3" y="55"/>
                </a:lnTo>
                <a:lnTo>
                  <a:pt x="3" y="54"/>
                </a:lnTo>
                <a:lnTo>
                  <a:pt x="3" y="51"/>
                </a:lnTo>
                <a:lnTo>
                  <a:pt x="3" y="49"/>
                </a:lnTo>
                <a:lnTo>
                  <a:pt x="3" y="46"/>
                </a:lnTo>
                <a:lnTo>
                  <a:pt x="4" y="43"/>
                </a:lnTo>
                <a:lnTo>
                  <a:pt x="4" y="39"/>
                </a:lnTo>
                <a:lnTo>
                  <a:pt x="5" y="35"/>
                </a:lnTo>
                <a:lnTo>
                  <a:pt x="6" y="32"/>
                </a:lnTo>
                <a:lnTo>
                  <a:pt x="7" y="28"/>
                </a:lnTo>
                <a:lnTo>
                  <a:pt x="8" y="25"/>
                </a:lnTo>
                <a:lnTo>
                  <a:pt x="11" y="21"/>
                </a:lnTo>
                <a:lnTo>
                  <a:pt x="14" y="19"/>
                </a:lnTo>
                <a:lnTo>
                  <a:pt x="17" y="16"/>
                </a:lnTo>
                <a:lnTo>
                  <a:pt x="21" y="15"/>
                </a:lnTo>
                <a:lnTo>
                  <a:pt x="26" y="14"/>
                </a:lnTo>
                <a:lnTo>
                  <a:pt x="26" y="13"/>
                </a:lnTo>
                <a:lnTo>
                  <a:pt x="26" y="13"/>
                </a:lnTo>
                <a:lnTo>
                  <a:pt x="28" y="12"/>
                </a:lnTo>
                <a:lnTo>
                  <a:pt x="29" y="11"/>
                </a:lnTo>
                <a:lnTo>
                  <a:pt x="33" y="9"/>
                </a:lnTo>
                <a:lnTo>
                  <a:pt x="36" y="7"/>
                </a:lnTo>
                <a:lnTo>
                  <a:pt x="41" y="5"/>
                </a:lnTo>
                <a:lnTo>
                  <a:pt x="46" y="2"/>
                </a:lnTo>
                <a:lnTo>
                  <a:pt x="46" y="2"/>
                </a:lnTo>
                <a:lnTo>
                  <a:pt x="45" y="2"/>
                </a:lnTo>
                <a:lnTo>
                  <a:pt x="43" y="2"/>
                </a:lnTo>
                <a:lnTo>
                  <a:pt x="42" y="2"/>
                </a:lnTo>
                <a:lnTo>
                  <a:pt x="40" y="1"/>
                </a:lnTo>
                <a:lnTo>
                  <a:pt x="38" y="1"/>
                </a:lnTo>
                <a:lnTo>
                  <a:pt x="35" y="1"/>
                </a:lnTo>
                <a:lnTo>
                  <a:pt x="32" y="1"/>
                </a:lnTo>
                <a:lnTo>
                  <a:pt x="28" y="0"/>
                </a:lnTo>
                <a:lnTo>
                  <a:pt x="26" y="1"/>
                </a:lnTo>
                <a:lnTo>
                  <a:pt x="22" y="1"/>
                </a:lnTo>
                <a:lnTo>
                  <a:pt x="19" y="1"/>
                </a:lnTo>
                <a:lnTo>
                  <a:pt x="14" y="2"/>
                </a:lnTo>
                <a:lnTo>
                  <a:pt x="11" y="2"/>
                </a:lnTo>
                <a:lnTo>
                  <a:pt x="7" y="4"/>
                </a:lnTo>
                <a:lnTo>
                  <a:pt x="4" y="6"/>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5" name="Freeform 151"/>
          <p:cNvSpPr>
            <a:spLocks/>
          </p:cNvSpPr>
          <p:nvPr>
            <p:custDataLst>
              <p:tags r:id="rId150"/>
            </p:custDataLst>
          </p:nvPr>
        </p:nvSpPr>
        <p:spPr bwMode="auto">
          <a:xfrm>
            <a:off x="1363663" y="3208338"/>
            <a:ext cx="58737" cy="15875"/>
          </a:xfrm>
          <a:custGeom>
            <a:avLst/>
            <a:gdLst>
              <a:gd name="T0" fmla="*/ 0 w 37"/>
              <a:gd name="T1" fmla="*/ 7 h 10"/>
              <a:gd name="T2" fmla="*/ 0 w 37"/>
              <a:gd name="T3" fmla="*/ 7 h 10"/>
              <a:gd name="T4" fmla="*/ 0 w 37"/>
              <a:gd name="T5" fmla="*/ 6 h 10"/>
              <a:gd name="T6" fmla="*/ 1 w 37"/>
              <a:gd name="T7" fmla="*/ 6 h 10"/>
              <a:gd name="T8" fmla="*/ 1 w 37"/>
              <a:gd name="T9" fmla="*/ 5 h 10"/>
              <a:gd name="T10" fmla="*/ 2 w 37"/>
              <a:gd name="T11" fmla="*/ 3 h 10"/>
              <a:gd name="T12" fmla="*/ 4 w 37"/>
              <a:gd name="T13" fmla="*/ 3 h 10"/>
              <a:gd name="T14" fmla="*/ 5 w 37"/>
              <a:gd name="T15" fmla="*/ 2 h 10"/>
              <a:gd name="T16" fmla="*/ 7 w 37"/>
              <a:gd name="T17" fmla="*/ 1 h 10"/>
              <a:gd name="T18" fmla="*/ 9 w 37"/>
              <a:gd name="T19" fmla="*/ 1 h 10"/>
              <a:gd name="T20" fmla="*/ 12 w 37"/>
              <a:gd name="T21" fmla="*/ 0 h 10"/>
              <a:gd name="T22" fmla="*/ 15 w 37"/>
              <a:gd name="T23" fmla="*/ 0 h 10"/>
              <a:gd name="T24" fmla="*/ 19 w 37"/>
              <a:gd name="T25" fmla="*/ 0 h 10"/>
              <a:gd name="T26" fmla="*/ 22 w 37"/>
              <a:gd name="T27" fmla="*/ 0 h 10"/>
              <a:gd name="T28" fmla="*/ 27 w 37"/>
              <a:gd name="T29" fmla="*/ 1 h 10"/>
              <a:gd name="T30" fmla="*/ 32 w 37"/>
              <a:gd name="T31" fmla="*/ 2 h 10"/>
              <a:gd name="T32" fmla="*/ 37 w 37"/>
              <a:gd name="T33" fmla="*/ 3 h 10"/>
              <a:gd name="T34" fmla="*/ 37 w 37"/>
              <a:gd name="T35" fmla="*/ 6 h 10"/>
              <a:gd name="T36" fmla="*/ 36 w 37"/>
              <a:gd name="T37" fmla="*/ 6 h 10"/>
              <a:gd name="T38" fmla="*/ 36 w 37"/>
              <a:gd name="T39" fmla="*/ 6 h 10"/>
              <a:gd name="T40" fmla="*/ 34 w 37"/>
              <a:gd name="T41" fmla="*/ 5 h 10"/>
              <a:gd name="T42" fmla="*/ 33 w 37"/>
              <a:gd name="T43" fmla="*/ 5 h 10"/>
              <a:gd name="T44" fmla="*/ 30 w 37"/>
              <a:gd name="T45" fmla="*/ 3 h 10"/>
              <a:gd name="T46" fmla="*/ 28 w 37"/>
              <a:gd name="T47" fmla="*/ 3 h 10"/>
              <a:gd name="T48" fmla="*/ 25 w 37"/>
              <a:gd name="T49" fmla="*/ 3 h 10"/>
              <a:gd name="T50" fmla="*/ 22 w 37"/>
              <a:gd name="T51" fmla="*/ 2 h 10"/>
              <a:gd name="T52" fmla="*/ 19 w 37"/>
              <a:gd name="T53" fmla="*/ 2 h 10"/>
              <a:gd name="T54" fmla="*/ 15 w 37"/>
              <a:gd name="T55" fmla="*/ 2 h 10"/>
              <a:gd name="T56" fmla="*/ 13 w 37"/>
              <a:gd name="T57" fmla="*/ 3 h 10"/>
              <a:gd name="T58" fmla="*/ 9 w 37"/>
              <a:gd name="T59" fmla="*/ 3 h 10"/>
              <a:gd name="T60" fmla="*/ 7 w 37"/>
              <a:gd name="T61" fmla="*/ 5 h 10"/>
              <a:gd name="T62" fmla="*/ 5 w 37"/>
              <a:gd name="T63" fmla="*/ 6 h 10"/>
              <a:gd name="T64" fmla="*/ 2 w 37"/>
              <a:gd name="T65" fmla="*/ 8 h 10"/>
              <a:gd name="T66" fmla="*/ 0 w 37"/>
              <a:gd name="T67" fmla="*/ 10 h 10"/>
              <a:gd name="T68" fmla="*/ 0 w 37"/>
              <a:gd name="T6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7"/>
                </a:moveTo>
                <a:lnTo>
                  <a:pt x="0" y="7"/>
                </a:lnTo>
                <a:lnTo>
                  <a:pt x="0" y="6"/>
                </a:lnTo>
                <a:lnTo>
                  <a:pt x="1" y="6"/>
                </a:lnTo>
                <a:lnTo>
                  <a:pt x="1" y="5"/>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6"/>
                </a:lnTo>
                <a:lnTo>
                  <a:pt x="36" y="6"/>
                </a:lnTo>
                <a:lnTo>
                  <a:pt x="36" y="6"/>
                </a:lnTo>
                <a:lnTo>
                  <a:pt x="34" y="5"/>
                </a:lnTo>
                <a:lnTo>
                  <a:pt x="33" y="5"/>
                </a:lnTo>
                <a:lnTo>
                  <a:pt x="30" y="3"/>
                </a:lnTo>
                <a:lnTo>
                  <a:pt x="28" y="3"/>
                </a:lnTo>
                <a:lnTo>
                  <a:pt x="25" y="3"/>
                </a:lnTo>
                <a:lnTo>
                  <a:pt x="22" y="2"/>
                </a:lnTo>
                <a:lnTo>
                  <a:pt x="19" y="2"/>
                </a:lnTo>
                <a:lnTo>
                  <a:pt x="15" y="2"/>
                </a:lnTo>
                <a:lnTo>
                  <a:pt x="13" y="3"/>
                </a:lnTo>
                <a:lnTo>
                  <a:pt x="9" y="3"/>
                </a:lnTo>
                <a:lnTo>
                  <a:pt x="7" y="5"/>
                </a:lnTo>
                <a:lnTo>
                  <a:pt x="5" y="6"/>
                </a:lnTo>
                <a:lnTo>
                  <a:pt x="2" y="8"/>
                </a:lnTo>
                <a:lnTo>
                  <a:pt x="0" y="1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6" name="Freeform 152"/>
          <p:cNvSpPr>
            <a:spLocks/>
          </p:cNvSpPr>
          <p:nvPr>
            <p:custDataLst>
              <p:tags r:id="rId151"/>
            </p:custDataLst>
          </p:nvPr>
        </p:nvSpPr>
        <p:spPr bwMode="auto">
          <a:xfrm>
            <a:off x="1363663" y="3168650"/>
            <a:ext cx="58737" cy="17463"/>
          </a:xfrm>
          <a:custGeom>
            <a:avLst/>
            <a:gdLst>
              <a:gd name="T0" fmla="*/ 0 w 37"/>
              <a:gd name="T1" fmla="*/ 7 h 11"/>
              <a:gd name="T2" fmla="*/ 0 w 37"/>
              <a:gd name="T3" fmla="*/ 7 h 11"/>
              <a:gd name="T4" fmla="*/ 0 w 37"/>
              <a:gd name="T5" fmla="*/ 6 h 11"/>
              <a:gd name="T6" fmla="*/ 1 w 37"/>
              <a:gd name="T7" fmla="*/ 6 h 11"/>
              <a:gd name="T8" fmla="*/ 1 w 37"/>
              <a:gd name="T9" fmla="*/ 5 h 11"/>
              <a:gd name="T10" fmla="*/ 2 w 37"/>
              <a:gd name="T11" fmla="*/ 4 h 11"/>
              <a:gd name="T12" fmla="*/ 4 w 37"/>
              <a:gd name="T13" fmla="*/ 4 h 11"/>
              <a:gd name="T14" fmla="*/ 5 w 37"/>
              <a:gd name="T15" fmla="*/ 3 h 11"/>
              <a:gd name="T16" fmla="*/ 7 w 37"/>
              <a:gd name="T17" fmla="*/ 2 h 11"/>
              <a:gd name="T18" fmla="*/ 9 w 37"/>
              <a:gd name="T19" fmla="*/ 2 h 11"/>
              <a:gd name="T20" fmla="*/ 12 w 37"/>
              <a:gd name="T21" fmla="*/ 0 h 11"/>
              <a:gd name="T22" fmla="*/ 15 w 37"/>
              <a:gd name="T23" fmla="*/ 0 h 11"/>
              <a:gd name="T24" fmla="*/ 19 w 37"/>
              <a:gd name="T25" fmla="*/ 0 h 11"/>
              <a:gd name="T26" fmla="*/ 22 w 37"/>
              <a:gd name="T27" fmla="*/ 0 h 11"/>
              <a:gd name="T28" fmla="*/ 27 w 37"/>
              <a:gd name="T29" fmla="*/ 2 h 11"/>
              <a:gd name="T30" fmla="*/ 32 w 37"/>
              <a:gd name="T31" fmla="*/ 3 h 11"/>
              <a:gd name="T32" fmla="*/ 37 w 37"/>
              <a:gd name="T33" fmla="*/ 4 h 11"/>
              <a:gd name="T34" fmla="*/ 37 w 37"/>
              <a:gd name="T35" fmla="*/ 6 h 11"/>
              <a:gd name="T36" fmla="*/ 36 w 37"/>
              <a:gd name="T37" fmla="*/ 6 h 11"/>
              <a:gd name="T38" fmla="*/ 36 w 37"/>
              <a:gd name="T39" fmla="*/ 6 h 11"/>
              <a:gd name="T40" fmla="*/ 34 w 37"/>
              <a:gd name="T41" fmla="*/ 5 h 11"/>
              <a:gd name="T42" fmla="*/ 33 w 37"/>
              <a:gd name="T43" fmla="*/ 5 h 11"/>
              <a:gd name="T44" fmla="*/ 30 w 37"/>
              <a:gd name="T45" fmla="*/ 5 h 11"/>
              <a:gd name="T46" fmla="*/ 28 w 37"/>
              <a:gd name="T47" fmla="*/ 4 h 11"/>
              <a:gd name="T48" fmla="*/ 25 w 37"/>
              <a:gd name="T49" fmla="*/ 4 h 11"/>
              <a:gd name="T50" fmla="*/ 22 w 37"/>
              <a:gd name="T51" fmla="*/ 3 h 11"/>
              <a:gd name="T52" fmla="*/ 19 w 37"/>
              <a:gd name="T53" fmla="*/ 3 h 11"/>
              <a:gd name="T54" fmla="*/ 15 w 37"/>
              <a:gd name="T55" fmla="*/ 3 h 11"/>
              <a:gd name="T56" fmla="*/ 13 w 37"/>
              <a:gd name="T57" fmla="*/ 4 h 11"/>
              <a:gd name="T58" fmla="*/ 9 w 37"/>
              <a:gd name="T59" fmla="*/ 4 h 11"/>
              <a:gd name="T60" fmla="*/ 7 w 37"/>
              <a:gd name="T61" fmla="*/ 5 h 11"/>
              <a:gd name="T62" fmla="*/ 5 w 37"/>
              <a:gd name="T63" fmla="*/ 6 h 11"/>
              <a:gd name="T64" fmla="*/ 2 w 37"/>
              <a:gd name="T65" fmla="*/ 9 h 11"/>
              <a:gd name="T66" fmla="*/ 0 w 37"/>
              <a:gd name="T67" fmla="*/ 11 h 11"/>
              <a:gd name="T68" fmla="*/ 0 w 37"/>
              <a:gd name="T6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7"/>
                </a:moveTo>
                <a:lnTo>
                  <a:pt x="0" y="7"/>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6"/>
                </a:lnTo>
                <a:lnTo>
                  <a:pt x="34" y="5"/>
                </a:lnTo>
                <a:lnTo>
                  <a:pt x="33" y="5"/>
                </a:lnTo>
                <a:lnTo>
                  <a:pt x="30" y="5"/>
                </a:lnTo>
                <a:lnTo>
                  <a:pt x="28" y="4"/>
                </a:lnTo>
                <a:lnTo>
                  <a:pt x="25" y="4"/>
                </a:lnTo>
                <a:lnTo>
                  <a:pt x="22" y="3"/>
                </a:lnTo>
                <a:lnTo>
                  <a:pt x="19" y="3"/>
                </a:lnTo>
                <a:lnTo>
                  <a:pt x="15" y="3"/>
                </a:lnTo>
                <a:lnTo>
                  <a:pt x="13" y="4"/>
                </a:lnTo>
                <a:lnTo>
                  <a:pt x="9" y="4"/>
                </a:lnTo>
                <a:lnTo>
                  <a:pt x="7" y="5"/>
                </a:lnTo>
                <a:lnTo>
                  <a:pt x="5" y="6"/>
                </a:lnTo>
                <a:lnTo>
                  <a:pt x="2" y="9"/>
                </a:lnTo>
                <a:lnTo>
                  <a:pt x="0" y="11"/>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7" name="Freeform 153"/>
          <p:cNvSpPr>
            <a:spLocks/>
          </p:cNvSpPr>
          <p:nvPr>
            <p:custDataLst>
              <p:tags r:id="rId152"/>
            </p:custDataLst>
          </p:nvPr>
        </p:nvSpPr>
        <p:spPr bwMode="auto">
          <a:xfrm>
            <a:off x="1419225" y="3151188"/>
            <a:ext cx="96838" cy="179387"/>
          </a:xfrm>
          <a:custGeom>
            <a:avLst/>
            <a:gdLst>
              <a:gd name="T0" fmla="*/ 0 w 61"/>
              <a:gd name="T1" fmla="*/ 0 h 113"/>
              <a:gd name="T2" fmla="*/ 0 w 61"/>
              <a:gd name="T3" fmla="*/ 110 h 113"/>
              <a:gd name="T4" fmla="*/ 19 w 61"/>
              <a:gd name="T5" fmla="*/ 113 h 113"/>
              <a:gd name="T6" fmla="*/ 18 w 61"/>
              <a:gd name="T7" fmla="*/ 98 h 113"/>
              <a:gd name="T8" fmla="*/ 61 w 61"/>
              <a:gd name="T9" fmla="*/ 105 h 113"/>
              <a:gd name="T10" fmla="*/ 61 w 61"/>
              <a:gd name="T11" fmla="*/ 99 h 113"/>
              <a:gd name="T12" fmla="*/ 30 w 61"/>
              <a:gd name="T13" fmla="*/ 96 h 113"/>
              <a:gd name="T14" fmla="*/ 29 w 61"/>
              <a:gd name="T15" fmla="*/ 83 h 113"/>
              <a:gd name="T16" fmla="*/ 9 w 61"/>
              <a:gd name="T17" fmla="*/ 83 h 113"/>
              <a:gd name="T18" fmla="*/ 8 w 61"/>
              <a:gd name="T19" fmla="*/ 80 h 113"/>
              <a:gd name="T20" fmla="*/ 7 w 61"/>
              <a:gd name="T21" fmla="*/ 76 h 113"/>
              <a:gd name="T22" fmla="*/ 6 w 61"/>
              <a:gd name="T23" fmla="*/ 69 h 113"/>
              <a:gd name="T24" fmla="*/ 4 w 61"/>
              <a:gd name="T25" fmla="*/ 59 h 113"/>
              <a:gd name="T26" fmla="*/ 2 w 61"/>
              <a:gd name="T27" fmla="*/ 48 h 113"/>
              <a:gd name="T28" fmla="*/ 1 w 61"/>
              <a:gd name="T29" fmla="*/ 34 h 113"/>
              <a:gd name="T30" fmla="*/ 2 w 61"/>
              <a:gd name="T31" fmla="*/ 20 h 113"/>
              <a:gd name="T32" fmla="*/ 6 w 61"/>
              <a:gd name="T33" fmla="*/ 3 h 113"/>
              <a:gd name="T34" fmla="*/ 0 w 61"/>
              <a:gd name="T3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113">
                <a:moveTo>
                  <a:pt x="0" y="0"/>
                </a:moveTo>
                <a:lnTo>
                  <a:pt x="0" y="110"/>
                </a:lnTo>
                <a:lnTo>
                  <a:pt x="19" y="113"/>
                </a:lnTo>
                <a:lnTo>
                  <a:pt x="18" y="98"/>
                </a:lnTo>
                <a:lnTo>
                  <a:pt x="61" y="105"/>
                </a:lnTo>
                <a:lnTo>
                  <a:pt x="61" y="99"/>
                </a:lnTo>
                <a:lnTo>
                  <a:pt x="30" y="96"/>
                </a:lnTo>
                <a:lnTo>
                  <a:pt x="29" y="83"/>
                </a:lnTo>
                <a:lnTo>
                  <a:pt x="9" y="83"/>
                </a:lnTo>
                <a:lnTo>
                  <a:pt x="8" y="80"/>
                </a:lnTo>
                <a:lnTo>
                  <a:pt x="7" y="76"/>
                </a:lnTo>
                <a:lnTo>
                  <a:pt x="6" y="69"/>
                </a:lnTo>
                <a:lnTo>
                  <a:pt x="4" y="59"/>
                </a:lnTo>
                <a:lnTo>
                  <a:pt x="2" y="48"/>
                </a:lnTo>
                <a:lnTo>
                  <a:pt x="1" y="34"/>
                </a:lnTo>
                <a:lnTo>
                  <a:pt x="2" y="20"/>
                </a:lnTo>
                <a:lnTo>
                  <a:pt x="6" y="3"/>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8" name="Freeform 154"/>
          <p:cNvSpPr>
            <a:spLocks/>
          </p:cNvSpPr>
          <p:nvPr>
            <p:custDataLst>
              <p:tags r:id="rId153"/>
            </p:custDataLst>
          </p:nvPr>
        </p:nvSpPr>
        <p:spPr bwMode="auto">
          <a:xfrm>
            <a:off x="1466850" y="3109913"/>
            <a:ext cx="125413" cy="23812"/>
          </a:xfrm>
          <a:custGeom>
            <a:avLst/>
            <a:gdLst>
              <a:gd name="T0" fmla="*/ 0 w 79"/>
              <a:gd name="T1" fmla="*/ 15 h 15"/>
              <a:gd name="T2" fmla="*/ 0 w 79"/>
              <a:gd name="T3" fmla="*/ 15 h 15"/>
              <a:gd name="T4" fmla="*/ 3 w 79"/>
              <a:gd name="T5" fmla="*/ 14 h 15"/>
              <a:gd name="T6" fmla="*/ 4 w 79"/>
              <a:gd name="T7" fmla="*/ 14 h 15"/>
              <a:gd name="T8" fmla="*/ 7 w 79"/>
              <a:gd name="T9" fmla="*/ 13 h 15"/>
              <a:gd name="T10" fmla="*/ 11 w 79"/>
              <a:gd name="T11" fmla="*/ 12 h 15"/>
              <a:gd name="T12" fmla="*/ 14 w 79"/>
              <a:gd name="T13" fmla="*/ 11 h 15"/>
              <a:gd name="T14" fmla="*/ 19 w 79"/>
              <a:gd name="T15" fmla="*/ 9 h 15"/>
              <a:gd name="T16" fmla="*/ 24 w 79"/>
              <a:gd name="T17" fmla="*/ 8 h 15"/>
              <a:gd name="T18" fmla="*/ 30 w 79"/>
              <a:gd name="T19" fmla="*/ 8 h 15"/>
              <a:gd name="T20" fmla="*/ 35 w 79"/>
              <a:gd name="T21" fmla="*/ 7 h 15"/>
              <a:gd name="T22" fmla="*/ 42 w 79"/>
              <a:gd name="T23" fmla="*/ 7 h 15"/>
              <a:gd name="T24" fmla="*/ 48 w 79"/>
              <a:gd name="T25" fmla="*/ 6 h 15"/>
              <a:gd name="T26" fmla="*/ 55 w 79"/>
              <a:gd name="T27" fmla="*/ 7 h 15"/>
              <a:gd name="T28" fmla="*/ 62 w 79"/>
              <a:gd name="T29" fmla="*/ 7 h 15"/>
              <a:gd name="T30" fmla="*/ 69 w 79"/>
              <a:gd name="T31" fmla="*/ 8 h 15"/>
              <a:gd name="T32" fmla="*/ 76 w 79"/>
              <a:gd name="T33" fmla="*/ 9 h 15"/>
              <a:gd name="T34" fmla="*/ 79 w 79"/>
              <a:gd name="T35" fmla="*/ 0 h 15"/>
              <a:gd name="T36" fmla="*/ 79 w 79"/>
              <a:gd name="T37" fmla="*/ 0 h 15"/>
              <a:gd name="T38" fmla="*/ 76 w 79"/>
              <a:gd name="T39" fmla="*/ 0 h 15"/>
              <a:gd name="T40" fmla="*/ 74 w 79"/>
              <a:gd name="T41" fmla="*/ 0 h 15"/>
              <a:gd name="T42" fmla="*/ 70 w 79"/>
              <a:gd name="T43" fmla="*/ 0 h 15"/>
              <a:gd name="T44" fmla="*/ 66 w 79"/>
              <a:gd name="T45" fmla="*/ 0 h 15"/>
              <a:gd name="T46" fmla="*/ 61 w 79"/>
              <a:gd name="T47" fmla="*/ 0 h 15"/>
              <a:gd name="T48" fmla="*/ 56 w 79"/>
              <a:gd name="T49" fmla="*/ 0 h 15"/>
              <a:gd name="T50" fmla="*/ 51 w 79"/>
              <a:gd name="T51" fmla="*/ 1 h 15"/>
              <a:gd name="T52" fmla="*/ 44 w 79"/>
              <a:gd name="T53" fmla="*/ 1 h 15"/>
              <a:gd name="T54" fmla="*/ 38 w 79"/>
              <a:gd name="T55" fmla="*/ 1 h 15"/>
              <a:gd name="T56" fmla="*/ 31 w 79"/>
              <a:gd name="T57" fmla="*/ 2 h 15"/>
              <a:gd name="T58" fmla="*/ 25 w 79"/>
              <a:gd name="T59" fmla="*/ 4 h 15"/>
              <a:gd name="T60" fmla="*/ 18 w 79"/>
              <a:gd name="T61" fmla="*/ 5 h 15"/>
              <a:gd name="T62" fmla="*/ 12 w 79"/>
              <a:gd name="T63" fmla="*/ 6 h 15"/>
              <a:gd name="T64" fmla="*/ 6 w 79"/>
              <a:gd name="T65" fmla="*/ 7 h 15"/>
              <a:gd name="T66" fmla="*/ 0 w 79"/>
              <a:gd name="T67" fmla="*/ 8 h 15"/>
              <a:gd name="T68" fmla="*/ 0 w 79"/>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5">
                <a:moveTo>
                  <a:pt x="0" y="15"/>
                </a:moveTo>
                <a:lnTo>
                  <a:pt x="0" y="15"/>
                </a:lnTo>
                <a:lnTo>
                  <a:pt x="3" y="14"/>
                </a:lnTo>
                <a:lnTo>
                  <a:pt x="4" y="14"/>
                </a:lnTo>
                <a:lnTo>
                  <a:pt x="7" y="13"/>
                </a:lnTo>
                <a:lnTo>
                  <a:pt x="11" y="12"/>
                </a:lnTo>
                <a:lnTo>
                  <a:pt x="14" y="11"/>
                </a:lnTo>
                <a:lnTo>
                  <a:pt x="19" y="9"/>
                </a:lnTo>
                <a:lnTo>
                  <a:pt x="24" y="8"/>
                </a:lnTo>
                <a:lnTo>
                  <a:pt x="30" y="8"/>
                </a:lnTo>
                <a:lnTo>
                  <a:pt x="35" y="7"/>
                </a:lnTo>
                <a:lnTo>
                  <a:pt x="42" y="7"/>
                </a:lnTo>
                <a:lnTo>
                  <a:pt x="48" y="6"/>
                </a:lnTo>
                <a:lnTo>
                  <a:pt x="55" y="7"/>
                </a:lnTo>
                <a:lnTo>
                  <a:pt x="62" y="7"/>
                </a:lnTo>
                <a:lnTo>
                  <a:pt x="69" y="8"/>
                </a:lnTo>
                <a:lnTo>
                  <a:pt x="76" y="9"/>
                </a:lnTo>
                <a:lnTo>
                  <a:pt x="79" y="0"/>
                </a:lnTo>
                <a:lnTo>
                  <a:pt x="79" y="0"/>
                </a:lnTo>
                <a:lnTo>
                  <a:pt x="76" y="0"/>
                </a:lnTo>
                <a:lnTo>
                  <a:pt x="74" y="0"/>
                </a:lnTo>
                <a:lnTo>
                  <a:pt x="70" y="0"/>
                </a:lnTo>
                <a:lnTo>
                  <a:pt x="66" y="0"/>
                </a:lnTo>
                <a:lnTo>
                  <a:pt x="61" y="0"/>
                </a:lnTo>
                <a:lnTo>
                  <a:pt x="56" y="0"/>
                </a:lnTo>
                <a:lnTo>
                  <a:pt x="51" y="1"/>
                </a:lnTo>
                <a:lnTo>
                  <a:pt x="44" y="1"/>
                </a:lnTo>
                <a:lnTo>
                  <a:pt x="38" y="1"/>
                </a:lnTo>
                <a:lnTo>
                  <a:pt x="31" y="2"/>
                </a:lnTo>
                <a:lnTo>
                  <a:pt x="25" y="4"/>
                </a:lnTo>
                <a:lnTo>
                  <a:pt x="18" y="5"/>
                </a:lnTo>
                <a:lnTo>
                  <a:pt x="12" y="6"/>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59" name="Freeform 155"/>
          <p:cNvSpPr>
            <a:spLocks/>
          </p:cNvSpPr>
          <p:nvPr>
            <p:custDataLst>
              <p:tags r:id="rId154"/>
            </p:custDataLst>
          </p:nvPr>
        </p:nvSpPr>
        <p:spPr bwMode="auto">
          <a:xfrm>
            <a:off x="1395413" y="3333750"/>
            <a:ext cx="209550" cy="71438"/>
          </a:xfrm>
          <a:custGeom>
            <a:avLst/>
            <a:gdLst>
              <a:gd name="T0" fmla="*/ 55 w 132"/>
              <a:gd name="T1" fmla="*/ 44 h 45"/>
              <a:gd name="T2" fmla="*/ 56 w 132"/>
              <a:gd name="T3" fmla="*/ 42 h 45"/>
              <a:gd name="T4" fmla="*/ 56 w 132"/>
              <a:gd name="T5" fmla="*/ 42 h 45"/>
              <a:gd name="T6" fmla="*/ 57 w 132"/>
              <a:gd name="T7" fmla="*/ 42 h 45"/>
              <a:gd name="T8" fmla="*/ 59 w 132"/>
              <a:gd name="T9" fmla="*/ 41 h 45"/>
              <a:gd name="T10" fmla="*/ 61 w 132"/>
              <a:gd name="T11" fmla="*/ 41 h 45"/>
              <a:gd name="T12" fmla="*/ 63 w 132"/>
              <a:gd name="T13" fmla="*/ 40 h 45"/>
              <a:gd name="T14" fmla="*/ 65 w 132"/>
              <a:gd name="T15" fmla="*/ 39 h 45"/>
              <a:gd name="T16" fmla="*/ 68 w 132"/>
              <a:gd name="T17" fmla="*/ 38 h 45"/>
              <a:gd name="T18" fmla="*/ 71 w 132"/>
              <a:gd name="T19" fmla="*/ 37 h 45"/>
              <a:gd name="T20" fmla="*/ 73 w 132"/>
              <a:gd name="T21" fmla="*/ 34 h 45"/>
              <a:gd name="T22" fmla="*/ 76 w 132"/>
              <a:gd name="T23" fmla="*/ 33 h 45"/>
              <a:gd name="T24" fmla="*/ 78 w 132"/>
              <a:gd name="T25" fmla="*/ 31 h 45"/>
              <a:gd name="T26" fmla="*/ 80 w 132"/>
              <a:gd name="T27" fmla="*/ 30 h 45"/>
              <a:gd name="T28" fmla="*/ 82 w 132"/>
              <a:gd name="T29" fmla="*/ 27 h 45"/>
              <a:gd name="T30" fmla="*/ 84 w 132"/>
              <a:gd name="T31" fmla="*/ 26 h 45"/>
              <a:gd name="T32" fmla="*/ 85 w 132"/>
              <a:gd name="T33" fmla="*/ 24 h 45"/>
              <a:gd name="T34" fmla="*/ 0 w 132"/>
              <a:gd name="T35" fmla="*/ 3 h 45"/>
              <a:gd name="T36" fmla="*/ 6 w 132"/>
              <a:gd name="T37" fmla="*/ 0 h 45"/>
              <a:gd name="T38" fmla="*/ 132 w 132"/>
              <a:gd name="T39" fmla="*/ 32 h 45"/>
              <a:gd name="T40" fmla="*/ 126 w 132"/>
              <a:gd name="T41" fmla="*/ 34 h 45"/>
              <a:gd name="T42" fmla="*/ 90 w 132"/>
              <a:gd name="T43" fmla="*/ 25 h 45"/>
              <a:gd name="T44" fmla="*/ 90 w 132"/>
              <a:gd name="T45" fmla="*/ 25 h 45"/>
              <a:gd name="T46" fmla="*/ 90 w 132"/>
              <a:gd name="T47" fmla="*/ 26 h 45"/>
              <a:gd name="T48" fmla="*/ 89 w 132"/>
              <a:gd name="T49" fmla="*/ 26 h 45"/>
              <a:gd name="T50" fmla="*/ 89 w 132"/>
              <a:gd name="T51" fmla="*/ 27 h 45"/>
              <a:gd name="T52" fmla="*/ 87 w 132"/>
              <a:gd name="T53" fmla="*/ 28 h 45"/>
              <a:gd name="T54" fmla="*/ 86 w 132"/>
              <a:gd name="T55" fmla="*/ 30 h 45"/>
              <a:gd name="T56" fmla="*/ 85 w 132"/>
              <a:gd name="T57" fmla="*/ 31 h 45"/>
              <a:gd name="T58" fmla="*/ 83 w 132"/>
              <a:gd name="T59" fmla="*/ 32 h 45"/>
              <a:gd name="T60" fmla="*/ 80 w 132"/>
              <a:gd name="T61" fmla="*/ 33 h 45"/>
              <a:gd name="T62" fmla="*/ 78 w 132"/>
              <a:gd name="T63" fmla="*/ 34 h 45"/>
              <a:gd name="T64" fmla="*/ 76 w 132"/>
              <a:gd name="T65" fmla="*/ 37 h 45"/>
              <a:gd name="T66" fmla="*/ 72 w 132"/>
              <a:gd name="T67" fmla="*/ 38 h 45"/>
              <a:gd name="T68" fmla="*/ 70 w 132"/>
              <a:gd name="T69" fmla="*/ 40 h 45"/>
              <a:gd name="T70" fmla="*/ 65 w 132"/>
              <a:gd name="T71" fmla="*/ 41 h 45"/>
              <a:gd name="T72" fmla="*/ 62 w 132"/>
              <a:gd name="T73" fmla="*/ 42 h 45"/>
              <a:gd name="T74" fmla="*/ 57 w 132"/>
              <a:gd name="T75" fmla="*/ 45 h 45"/>
              <a:gd name="T76" fmla="*/ 55 w 132"/>
              <a:gd name="T7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45">
                <a:moveTo>
                  <a:pt x="55" y="44"/>
                </a:moveTo>
                <a:lnTo>
                  <a:pt x="56" y="42"/>
                </a:lnTo>
                <a:lnTo>
                  <a:pt x="56" y="42"/>
                </a:lnTo>
                <a:lnTo>
                  <a:pt x="57" y="42"/>
                </a:lnTo>
                <a:lnTo>
                  <a:pt x="59" y="41"/>
                </a:lnTo>
                <a:lnTo>
                  <a:pt x="61" y="41"/>
                </a:lnTo>
                <a:lnTo>
                  <a:pt x="63" y="40"/>
                </a:lnTo>
                <a:lnTo>
                  <a:pt x="65" y="39"/>
                </a:lnTo>
                <a:lnTo>
                  <a:pt x="68" y="38"/>
                </a:lnTo>
                <a:lnTo>
                  <a:pt x="71" y="37"/>
                </a:lnTo>
                <a:lnTo>
                  <a:pt x="73" y="34"/>
                </a:lnTo>
                <a:lnTo>
                  <a:pt x="76" y="33"/>
                </a:lnTo>
                <a:lnTo>
                  <a:pt x="78" y="31"/>
                </a:lnTo>
                <a:lnTo>
                  <a:pt x="80" y="30"/>
                </a:lnTo>
                <a:lnTo>
                  <a:pt x="82" y="27"/>
                </a:lnTo>
                <a:lnTo>
                  <a:pt x="84" y="26"/>
                </a:lnTo>
                <a:lnTo>
                  <a:pt x="85" y="24"/>
                </a:lnTo>
                <a:lnTo>
                  <a:pt x="0" y="3"/>
                </a:lnTo>
                <a:lnTo>
                  <a:pt x="6" y="0"/>
                </a:lnTo>
                <a:lnTo>
                  <a:pt x="132" y="32"/>
                </a:lnTo>
                <a:lnTo>
                  <a:pt x="126" y="34"/>
                </a:lnTo>
                <a:lnTo>
                  <a:pt x="90" y="25"/>
                </a:lnTo>
                <a:lnTo>
                  <a:pt x="90" y="25"/>
                </a:lnTo>
                <a:lnTo>
                  <a:pt x="90" y="26"/>
                </a:lnTo>
                <a:lnTo>
                  <a:pt x="89" y="26"/>
                </a:lnTo>
                <a:lnTo>
                  <a:pt x="89" y="27"/>
                </a:lnTo>
                <a:lnTo>
                  <a:pt x="87" y="28"/>
                </a:lnTo>
                <a:lnTo>
                  <a:pt x="86" y="30"/>
                </a:lnTo>
                <a:lnTo>
                  <a:pt x="85" y="31"/>
                </a:lnTo>
                <a:lnTo>
                  <a:pt x="83" y="32"/>
                </a:lnTo>
                <a:lnTo>
                  <a:pt x="80" y="33"/>
                </a:lnTo>
                <a:lnTo>
                  <a:pt x="78" y="34"/>
                </a:lnTo>
                <a:lnTo>
                  <a:pt x="76" y="37"/>
                </a:lnTo>
                <a:lnTo>
                  <a:pt x="72" y="38"/>
                </a:lnTo>
                <a:lnTo>
                  <a:pt x="70" y="40"/>
                </a:lnTo>
                <a:lnTo>
                  <a:pt x="65" y="41"/>
                </a:lnTo>
                <a:lnTo>
                  <a:pt x="62" y="42"/>
                </a:lnTo>
                <a:lnTo>
                  <a:pt x="57" y="45"/>
                </a:lnTo>
                <a:lnTo>
                  <a:pt x="55"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0" name="Freeform 156"/>
          <p:cNvSpPr>
            <a:spLocks/>
          </p:cNvSpPr>
          <p:nvPr>
            <p:custDataLst>
              <p:tags r:id="rId155"/>
            </p:custDataLst>
          </p:nvPr>
        </p:nvSpPr>
        <p:spPr bwMode="auto">
          <a:xfrm>
            <a:off x="1350963" y="3352800"/>
            <a:ext cx="214312" cy="63500"/>
          </a:xfrm>
          <a:custGeom>
            <a:avLst/>
            <a:gdLst>
              <a:gd name="T0" fmla="*/ 0 w 135"/>
              <a:gd name="T1" fmla="*/ 0 h 40"/>
              <a:gd name="T2" fmla="*/ 132 w 135"/>
              <a:gd name="T3" fmla="*/ 40 h 40"/>
              <a:gd name="T4" fmla="*/ 135 w 135"/>
              <a:gd name="T5" fmla="*/ 40 h 40"/>
              <a:gd name="T6" fmla="*/ 5 w 135"/>
              <a:gd name="T7" fmla="*/ 0 h 40"/>
              <a:gd name="T8" fmla="*/ 0 w 135"/>
              <a:gd name="T9" fmla="*/ 0 h 40"/>
            </a:gdLst>
            <a:ahLst/>
            <a:cxnLst>
              <a:cxn ang="0">
                <a:pos x="T0" y="T1"/>
              </a:cxn>
              <a:cxn ang="0">
                <a:pos x="T2" y="T3"/>
              </a:cxn>
              <a:cxn ang="0">
                <a:pos x="T4" y="T5"/>
              </a:cxn>
              <a:cxn ang="0">
                <a:pos x="T6" y="T7"/>
              </a:cxn>
              <a:cxn ang="0">
                <a:pos x="T8" y="T9"/>
              </a:cxn>
            </a:cxnLst>
            <a:rect l="0" t="0" r="r" b="b"/>
            <a:pathLst>
              <a:path w="135" h="40">
                <a:moveTo>
                  <a:pt x="0" y="0"/>
                </a:moveTo>
                <a:lnTo>
                  <a:pt x="132" y="40"/>
                </a:lnTo>
                <a:lnTo>
                  <a:pt x="135" y="40"/>
                </a:lnTo>
                <a:lnTo>
                  <a:pt x="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1" name="Freeform 157"/>
          <p:cNvSpPr>
            <a:spLocks/>
          </p:cNvSpPr>
          <p:nvPr>
            <p:custDataLst>
              <p:tags r:id="rId156"/>
            </p:custDataLst>
          </p:nvPr>
        </p:nvSpPr>
        <p:spPr bwMode="auto">
          <a:xfrm>
            <a:off x="1387475" y="3343275"/>
            <a:ext cx="209550" cy="57150"/>
          </a:xfrm>
          <a:custGeom>
            <a:avLst/>
            <a:gdLst>
              <a:gd name="T0" fmla="*/ 0 w 132"/>
              <a:gd name="T1" fmla="*/ 0 h 36"/>
              <a:gd name="T2" fmla="*/ 130 w 132"/>
              <a:gd name="T3" fmla="*/ 36 h 36"/>
              <a:gd name="T4" fmla="*/ 132 w 132"/>
              <a:gd name="T5" fmla="*/ 35 h 36"/>
              <a:gd name="T6" fmla="*/ 4 w 132"/>
              <a:gd name="T7" fmla="*/ 0 h 36"/>
              <a:gd name="T8" fmla="*/ 0 w 132"/>
              <a:gd name="T9" fmla="*/ 0 h 36"/>
            </a:gdLst>
            <a:ahLst/>
            <a:cxnLst>
              <a:cxn ang="0">
                <a:pos x="T0" y="T1"/>
              </a:cxn>
              <a:cxn ang="0">
                <a:pos x="T2" y="T3"/>
              </a:cxn>
              <a:cxn ang="0">
                <a:pos x="T4" y="T5"/>
              </a:cxn>
              <a:cxn ang="0">
                <a:pos x="T6" y="T7"/>
              </a:cxn>
              <a:cxn ang="0">
                <a:pos x="T8" y="T9"/>
              </a:cxn>
            </a:cxnLst>
            <a:rect l="0" t="0" r="r" b="b"/>
            <a:pathLst>
              <a:path w="132" h="36">
                <a:moveTo>
                  <a:pt x="0" y="0"/>
                </a:moveTo>
                <a:lnTo>
                  <a:pt x="130" y="36"/>
                </a:lnTo>
                <a:lnTo>
                  <a:pt x="132" y="35"/>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2" name="Freeform 158"/>
          <p:cNvSpPr>
            <a:spLocks/>
          </p:cNvSpPr>
          <p:nvPr>
            <p:custDataLst>
              <p:tags r:id="rId157"/>
            </p:custDataLst>
          </p:nvPr>
        </p:nvSpPr>
        <p:spPr bwMode="auto">
          <a:xfrm>
            <a:off x="1371600" y="3348038"/>
            <a:ext cx="211138" cy="60325"/>
          </a:xfrm>
          <a:custGeom>
            <a:avLst/>
            <a:gdLst>
              <a:gd name="T0" fmla="*/ 0 w 133"/>
              <a:gd name="T1" fmla="*/ 0 h 38"/>
              <a:gd name="T2" fmla="*/ 130 w 133"/>
              <a:gd name="T3" fmla="*/ 38 h 38"/>
              <a:gd name="T4" fmla="*/ 133 w 133"/>
              <a:gd name="T5" fmla="*/ 38 h 38"/>
              <a:gd name="T6" fmla="*/ 3 w 133"/>
              <a:gd name="T7" fmla="*/ 0 h 38"/>
              <a:gd name="T8" fmla="*/ 0 w 133"/>
              <a:gd name="T9" fmla="*/ 0 h 38"/>
            </a:gdLst>
            <a:ahLst/>
            <a:cxnLst>
              <a:cxn ang="0">
                <a:pos x="T0" y="T1"/>
              </a:cxn>
              <a:cxn ang="0">
                <a:pos x="T2" y="T3"/>
              </a:cxn>
              <a:cxn ang="0">
                <a:pos x="T4" y="T5"/>
              </a:cxn>
              <a:cxn ang="0">
                <a:pos x="T6" y="T7"/>
              </a:cxn>
              <a:cxn ang="0">
                <a:pos x="T8" y="T9"/>
              </a:cxn>
            </a:cxnLst>
            <a:rect l="0" t="0" r="r" b="b"/>
            <a:pathLst>
              <a:path w="133" h="38">
                <a:moveTo>
                  <a:pt x="0" y="0"/>
                </a:moveTo>
                <a:lnTo>
                  <a:pt x="130" y="38"/>
                </a:lnTo>
                <a:lnTo>
                  <a:pt x="133" y="38"/>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3" name="Freeform 159"/>
          <p:cNvSpPr>
            <a:spLocks/>
          </p:cNvSpPr>
          <p:nvPr>
            <p:custDataLst>
              <p:tags r:id="rId158"/>
            </p:custDataLst>
          </p:nvPr>
        </p:nvSpPr>
        <p:spPr bwMode="auto">
          <a:xfrm>
            <a:off x="2262188" y="3211513"/>
            <a:ext cx="395287" cy="331787"/>
          </a:xfrm>
          <a:custGeom>
            <a:avLst/>
            <a:gdLst>
              <a:gd name="T0" fmla="*/ 70 w 249"/>
              <a:gd name="T1" fmla="*/ 14 h 209"/>
              <a:gd name="T2" fmla="*/ 70 w 249"/>
              <a:gd name="T3" fmla="*/ 14 h 209"/>
              <a:gd name="T4" fmla="*/ 72 w 249"/>
              <a:gd name="T5" fmla="*/ 14 h 209"/>
              <a:gd name="T6" fmla="*/ 75 w 249"/>
              <a:gd name="T7" fmla="*/ 13 h 209"/>
              <a:gd name="T8" fmla="*/ 78 w 249"/>
              <a:gd name="T9" fmla="*/ 12 h 209"/>
              <a:gd name="T10" fmla="*/ 83 w 249"/>
              <a:gd name="T11" fmla="*/ 11 h 209"/>
              <a:gd name="T12" fmla="*/ 88 w 249"/>
              <a:gd name="T13" fmla="*/ 10 h 209"/>
              <a:gd name="T14" fmla="*/ 95 w 249"/>
              <a:gd name="T15" fmla="*/ 8 h 209"/>
              <a:gd name="T16" fmla="*/ 103 w 249"/>
              <a:gd name="T17" fmla="*/ 6 h 209"/>
              <a:gd name="T18" fmla="*/ 111 w 249"/>
              <a:gd name="T19" fmla="*/ 5 h 209"/>
              <a:gd name="T20" fmla="*/ 120 w 249"/>
              <a:gd name="T21" fmla="*/ 4 h 209"/>
              <a:gd name="T22" fmla="*/ 132 w 249"/>
              <a:gd name="T23" fmla="*/ 3 h 209"/>
              <a:gd name="T24" fmla="*/ 144 w 249"/>
              <a:gd name="T25" fmla="*/ 1 h 209"/>
              <a:gd name="T26" fmla="*/ 156 w 249"/>
              <a:gd name="T27" fmla="*/ 0 h 209"/>
              <a:gd name="T28" fmla="*/ 169 w 249"/>
              <a:gd name="T29" fmla="*/ 0 h 209"/>
              <a:gd name="T30" fmla="*/ 184 w 249"/>
              <a:gd name="T31" fmla="*/ 0 h 209"/>
              <a:gd name="T32" fmla="*/ 201 w 249"/>
              <a:gd name="T33" fmla="*/ 0 h 209"/>
              <a:gd name="T34" fmla="*/ 208 w 249"/>
              <a:gd name="T35" fmla="*/ 28 h 209"/>
              <a:gd name="T36" fmla="*/ 210 w 249"/>
              <a:gd name="T37" fmla="*/ 29 h 209"/>
              <a:gd name="T38" fmla="*/ 216 w 249"/>
              <a:gd name="T39" fmla="*/ 34 h 209"/>
              <a:gd name="T40" fmla="*/ 222 w 249"/>
              <a:gd name="T41" fmla="*/ 40 h 209"/>
              <a:gd name="T42" fmla="*/ 225 w 249"/>
              <a:gd name="T43" fmla="*/ 51 h 209"/>
              <a:gd name="T44" fmla="*/ 239 w 249"/>
              <a:gd name="T45" fmla="*/ 117 h 209"/>
              <a:gd name="T46" fmla="*/ 246 w 249"/>
              <a:gd name="T47" fmla="*/ 145 h 209"/>
              <a:gd name="T48" fmla="*/ 246 w 249"/>
              <a:gd name="T49" fmla="*/ 146 h 209"/>
              <a:gd name="T50" fmla="*/ 248 w 249"/>
              <a:gd name="T51" fmla="*/ 152 h 209"/>
              <a:gd name="T52" fmla="*/ 248 w 249"/>
              <a:gd name="T53" fmla="*/ 160 h 209"/>
              <a:gd name="T54" fmla="*/ 244 w 249"/>
              <a:gd name="T55" fmla="*/ 171 h 209"/>
              <a:gd name="T56" fmla="*/ 0 w 249"/>
              <a:gd name="T57" fmla="*/ 164 h 209"/>
              <a:gd name="T58" fmla="*/ 25 w 249"/>
              <a:gd name="T59" fmla="*/ 151 h 209"/>
              <a:gd name="T60" fmla="*/ 25 w 249"/>
              <a:gd name="T61" fmla="*/ 28 h 209"/>
              <a:gd name="T62" fmla="*/ 26 w 249"/>
              <a:gd name="T63" fmla="*/ 27 h 209"/>
              <a:gd name="T64" fmla="*/ 28 w 249"/>
              <a:gd name="T65" fmla="*/ 26 h 209"/>
              <a:gd name="T66" fmla="*/ 32 w 249"/>
              <a:gd name="T67" fmla="*/ 25 h 209"/>
              <a:gd name="T68" fmla="*/ 36 w 249"/>
              <a:gd name="T69" fmla="*/ 24 h 209"/>
              <a:gd name="T70" fmla="*/ 42 w 249"/>
              <a:gd name="T71" fmla="*/ 22 h 209"/>
              <a:gd name="T72" fmla="*/ 49 w 249"/>
              <a:gd name="T73" fmla="*/ 22 h 209"/>
              <a:gd name="T74" fmla="*/ 57 w 249"/>
              <a:gd name="T75" fmla="*/ 24 h 209"/>
              <a:gd name="T76" fmla="*/ 68 w 249"/>
              <a:gd name="T77" fmla="*/ 2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09">
                <a:moveTo>
                  <a:pt x="68" y="27"/>
                </a:moveTo>
                <a:lnTo>
                  <a:pt x="70" y="14"/>
                </a:lnTo>
                <a:lnTo>
                  <a:pt x="70" y="14"/>
                </a:lnTo>
                <a:lnTo>
                  <a:pt x="70" y="14"/>
                </a:lnTo>
                <a:lnTo>
                  <a:pt x="71" y="14"/>
                </a:lnTo>
                <a:lnTo>
                  <a:pt x="72" y="14"/>
                </a:lnTo>
                <a:lnTo>
                  <a:pt x="74" y="13"/>
                </a:lnTo>
                <a:lnTo>
                  <a:pt x="75" y="13"/>
                </a:lnTo>
                <a:lnTo>
                  <a:pt x="76" y="13"/>
                </a:lnTo>
                <a:lnTo>
                  <a:pt x="78" y="12"/>
                </a:lnTo>
                <a:lnTo>
                  <a:pt x="81" y="12"/>
                </a:lnTo>
                <a:lnTo>
                  <a:pt x="83" y="11"/>
                </a:lnTo>
                <a:lnTo>
                  <a:pt x="85" y="11"/>
                </a:lnTo>
                <a:lnTo>
                  <a:pt x="88" y="10"/>
                </a:lnTo>
                <a:lnTo>
                  <a:pt x="91" y="8"/>
                </a:lnTo>
                <a:lnTo>
                  <a:pt x="95" y="8"/>
                </a:lnTo>
                <a:lnTo>
                  <a:pt x="98" y="7"/>
                </a:lnTo>
                <a:lnTo>
                  <a:pt x="103" y="6"/>
                </a:lnTo>
                <a:lnTo>
                  <a:pt x="106" y="6"/>
                </a:lnTo>
                <a:lnTo>
                  <a:pt x="111" y="5"/>
                </a:lnTo>
                <a:lnTo>
                  <a:pt x="116" y="5"/>
                </a:lnTo>
                <a:lnTo>
                  <a:pt x="120" y="4"/>
                </a:lnTo>
                <a:lnTo>
                  <a:pt x="126" y="3"/>
                </a:lnTo>
                <a:lnTo>
                  <a:pt x="132" y="3"/>
                </a:lnTo>
                <a:lnTo>
                  <a:pt x="137" y="1"/>
                </a:lnTo>
                <a:lnTo>
                  <a:pt x="144" y="1"/>
                </a:lnTo>
                <a:lnTo>
                  <a:pt x="149" y="1"/>
                </a:lnTo>
                <a:lnTo>
                  <a:pt x="156" y="0"/>
                </a:lnTo>
                <a:lnTo>
                  <a:pt x="162" y="0"/>
                </a:lnTo>
                <a:lnTo>
                  <a:pt x="169" y="0"/>
                </a:lnTo>
                <a:lnTo>
                  <a:pt x="177" y="0"/>
                </a:lnTo>
                <a:lnTo>
                  <a:pt x="184" y="0"/>
                </a:lnTo>
                <a:lnTo>
                  <a:pt x="193" y="0"/>
                </a:lnTo>
                <a:lnTo>
                  <a:pt x="201" y="0"/>
                </a:lnTo>
                <a:lnTo>
                  <a:pt x="210" y="5"/>
                </a:lnTo>
                <a:lnTo>
                  <a:pt x="208" y="28"/>
                </a:lnTo>
                <a:lnTo>
                  <a:pt x="208" y="29"/>
                </a:lnTo>
                <a:lnTo>
                  <a:pt x="210" y="29"/>
                </a:lnTo>
                <a:lnTo>
                  <a:pt x="212" y="32"/>
                </a:lnTo>
                <a:lnTo>
                  <a:pt x="216" y="34"/>
                </a:lnTo>
                <a:lnTo>
                  <a:pt x="219" y="37"/>
                </a:lnTo>
                <a:lnTo>
                  <a:pt x="222" y="40"/>
                </a:lnTo>
                <a:lnTo>
                  <a:pt x="224" y="45"/>
                </a:lnTo>
                <a:lnTo>
                  <a:pt x="225" y="51"/>
                </a:lnTo>
                <a:lnTo>
                  <a:pt x="245" y="69"/>
                </a:lnTo>
                <a:lnTo>
                  <a:pt x="239" y="117"/>
                </a:lnTo>
                <a:lnTo>
                  <a:pt x="208" y="133"/>
                </a:lnTo>
                <a:lnTo>
                  <a:pt x="246" y="145"/>
                </a:lnTo>
                <a:lnTo>
                  <a:pt x="246" y="145"/>
                </a:lnTo>
                <a:lnTo>
                  <a:pt x="246" y="146"/>
                </a:lnTo>
                <a:lnTo>
                  <a:pt x="248" y="149"/>
                </a:lnTo>
                <a:lnTo>
                  <a:pt x="248" y="152"/>
                </a:lnTo>
                <a:lnTo>
                  <a:pt x="249" y="156"/>
                </a:lnTo>
                <a:lnTo>
                  <a:pt x="248" y="160"/>
                </a:lnTo>
                <a:lnTo>
                  <a:pt x="246" y="165"/>
                </a:lnTo>
                <a:lnTo>
                  <a:pt x="244" y="171"/>
                </a:lnTo>
                <a:lnTo>
                  <a:pt x="144" y="209"/>
                </a:lnTo>
                <a:lnTo>
                  <a:pt x="0" y="164"/>
                </a:lnTo>
                <a:lnTo>
                  <a:pt x="2" y="159"/>
                </a:lnTo>
                <a:lnTo>
                  <a:pt x="25" y="151"/>
                </a:lnTo>
                <a:lnTo>
                  <a:pt x="25" y="28"/>
                </a:lnTo>
                <a:lnTo>
                  <a:pt x="25" y="28"/>
                </a:lnTo>
                <a:lnTo>
                  <a:pt x="25" y="28"/>
                </a:lnTo>
                <a:lnTo>
                  <a:pt x="26" y="27"/>
                </a:lnTo>
                <a:lnTo>
                  <a:pt x="27" y="27"/>
                </a:lnTo>
                <a:lnTo>
                  <a:pt x="28" y="26"/>
                </a:lnTo>
                <a:lnTo>
                  <a:pt x="30" y="26"/>
                </a:lnTo>
                <a:lnTo>
                  <a:pt x="32" y="25"/>
                </a:lnTo>
                <a:lnTo>
                  <a:pt x="34" y="24"/>
                </a:lnTo>
                <a:lnTo>
                  <a:pt x="36" y="24"/>
                </a:lnTo>
                <a:lnTo>
                  <a:pt x="40" y="22"/>
                </a:lnTo>
                <a:lnTo>
                  <a:pt x="42" y="22"/>
                </a:lnTo>
                <a:lnTo>
                  <a:pt x="46" y="22"/>
                </a:lnTo>
                <a:lnTo>
                  <a:pt x="49" y="22"/>
                </a:lnTo>
                <a:lnTo>
                  <a:pt x="53" y="22"/>
                </a:lnTo>
                <a:lnTo>
                  <a:pt x="57" y="24"/>
                </a:lnTo>
                <a:lnTo>
                  <a:pt x="61" y="25"/>
                </a:lnTo>
                <a:lnTo>
                  <a:pt x="68"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4" name="Freeform 160"/>
          <p:cNvSpPr>
            <a:spLocks/>
          </p:cNvSpPr>
          <p:nvPr>
            <p:custDataLst>
              <p:tags r:id="rId159"/>
            </p:custDataLst>
          </p:nvPr>
        </p:nvSpPr>
        <p:spPr bwMode="auto">
          <a:xfrm>
            <a:off x="2398713" y="3235325"/>
            <a:ext cx="127000" cy="146050"/>
          </a:xfrm>
          <a:custGeom>
            <a:avLst/>
            <a:gdLst>
              <a:gd name="T0" fmla="*/ 79 w 80"/>
              <a:gd name="T1" fmla="*/ 4 h 92"/>
              <a:gd name="T2" fmla="*/ 79 w 80"/>
              <a:gd name="T3" fmla="*/ 4 h 92"/>
              <a:gd name="T4" fmla="*/ 77 w 80"/>
              <a:gd name="T5" fmla="*/ 4 h 92"/>
              <a:gd name="T6" fmla="*/ 75 w 80"/>
              <a:gd name="T7" fmla="*/ 3 h 92"/>
              <a:gd name="T8" fmla="*/ 73 w 80"/>
              <a:gd name="T9" fmla="*/ 3 h 92"/>
              <a:gd name="T10" fmla="*/ 69 w 80"/>
              <a:gd name="T11" fmla="*/ 2 h 92"/>
              <a:gd name="T12" fmla="*/ 66 w 80"/>
              <a:gd name="T13" fmla="*/ 2 h 92"/>
              <a:gd name="T14" fmla="*/ 61 w 80"/>
              <a:gd name="T15" fmla="*/ 2 h 92"/>
              <a:gd name="T16" fmla="*/ 56 w 80"/>
              <a:gd name="T17" fmla="*/ 0 h 92"/>
              <a:gd name="T18" fmla="*/ 51 w 80"/>
              <a:gd name="T19" fmla="*/ 0 h 92"/>
              <a:gd name="T20" fmla="*/ 45 w 80"/>
              <a:gd name="T21" fmla="*/ 2 h 92"/>
              <a:gd name="T22" fmla="*/ 39 w 80"/>
              <a:gd name="T23" fmla="*/ 2 h 92"/>
              <a:gd name="T24" fmla="*/ 32 w 80"/>
              <a:gd name="T25" fmla="*/ 3 h 92"/>
              <a:gd name="T26" fmla="*/ 26 w 80"/>
              <a:gd name="T27" fmla="*/ 4 h 92"/>
              <a:gd name="T28" fmla="*/ 19 w 80"/>
              <a:gd name="T29" fmla="*/ 6 h 92"/>
              <a:gd name="T30" fmla="*/ 12 w 80"/>
              <a:gd name="T31" fmla="*/ 9 h 92"/>
              <a:gd name="T32" fmla="*/ 5 w 80"/>
              <a:gd name="T33" fmla="*/ 12 h 92"/>
              <a:gd name="T34" fmla="*/ 5 w 80"/>
              <a:gd name="T35" fmla="*/ 13 h 92"/>
              <a:gd name="T36" fmla="*/ 4 w 80"/>
              <a:gd name="T37" fmla="*/ 18 h 92"/>
              <a:gd name="T38" fmla="*/ 2 w 80"/>
              <a:gd name="T39" fmla="*/ 26 h 92"/>
              <a:gd name="T40" fmla="*/ 0 w 80"/>
              <a:gd name="T41" fmla="*/ 36 h 92"/>
              <a:gd name="T42" fmla="*/ 0 w 80"/>
              <a:gd name="T43" fmla="*/ 47 h 92"/>
              <a:gd name="T44" fmla="*/ 0 w 80"/>
              <a:gd name="T45" fmla="*/ 61 h 92"/>
              <a:gd name="T46" fmla="*/ 3 w 80"/>
              <a:gd name="T47" fmla="*/ 75 h 92"/>
              <a:gd name="T48" fmla="*/ 6 w 80"/>
              <a:gd name="T49" fmla="*/ 89 h 92"/>
              <a:gd name="T50" fmla="*/ 7 w 80"/>
              <a:gd name="T51" fmla="*/ 89 h 92"/>
              <a:gd name="T52" fmla="*/ 9 w 80"/>
              <a:gd name="T53" fmla="*/ 89 h 92"/>
              <a:gd name="T54" fmla="*/ 10 w 80"/>
              <a:gd name="T55" fmla="*/ 89 h 92"/>
              <a:gd name="T56" fmla="*/ 12 w 80"/>
              <a:gd name="T57" fmla="*/ 89 h 92"/>
              <a:gd name="T58" fmla="*/ 16 w 80"/>
              <a:gd name="T59" fmla="*/ 88 h 92"/>
              <a:gd name="T60" fmla="*/ 19 w 80"/>
              <a:gd name="T61" fmla="*/ 88 h 92"/>
              <a:gd name="T62" fmla="*/ 23 w 80"/>
              <a:gd name="T63" fmla="*/ 88 h 92"/>
              <a:gd name="T64" fmla="*/ 27 w 80"/>
              <a:gd name="T65" fmla="*/ 88 h 92"/>
              <a:gd name="T66" fmla="*/ 33 w 80"/>
              <a:gd name="T67" fmla="*/ 88 h 92"/>
              <a:gd name="T68" fmla="*/ 39 w 80"/>
              <a:gd name="T69" fmla="*/ 88 h 92"/>
              <a:gd name="T70" fmla="*/ 45 w 80"/>
              <a:gd name="T71" fmla="*/ 88 h 92"/>
              <a:gd name="T72" fmla="*/ 51 w 80"/>
              <a:gd name="T73" fmla="*/ 88 h 92"/>
              <a:gd name="T74" fmla="*/ 58 w 80"/>
              <a:gd name="T75" fmla="*/ 89 h 92"/>
              <a:gd name="T76" fmla="*/ 65 w 80"/>
              <a:gd name="T77" fmla="*/ 89 h 92"/>
              <a:gd name="T78" fmla="*/ 72 w 80"/>
              <a:gd name="T79" fmla="*/ 90 h 92"/>
              <a:gd name="T80" fmla="*/ 80 w 80"/>
              <a:gd name="T81" fmla="*/ 92 h 92"/>
              <a:gd name="T82" fmla="*/ 80 w 80"/>
              <a:gd name="T83" fmla="*/ 89 h 92"/>
              <a:gd name="T84" fmla="*/ 79 w 80"/>
              <a:gd name="T85" fmla="*/ 82 h 92"/>
              <a:gd name="T86" fmla="*/ 77 w 80"/>
              <a:gd name="T87" fmla="*/ 71 h 92"/>
              <a:gd name="T88" fmla="*/ 76 w 80"/>
              <a:gd name="T89" fmla="*/ 58 h 92"/>
              <a:gd name="T90" fmla="*/ 76 w 80"/>
              <a:gd name="T91" fmla="*/ 44 h 92"/>
              <a:gd name="T92" fmla="*/ 76 w 80"/>
              <a:gd name="T93" fmla="*/ 30 h 92"/>
              <a:gd name="T94" fmla="*/ 77 w 80"/>
              <a:gd name="T95" fmla="*/ 16 h 92"/>
              <a:gd name="T96" fmla="*/ 79 w 80"/>
              <a:gd name="T9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 h="92">
                <a:moveTo>
                  <a:pt x="79" y="4"/>
                </a:moveTo>
                <a:lnTo>
                  <a:pt x="79" y="4"/>
                </a:lnTo>
                <a:lnTo>
                  <a:pt x="77" y="4"/>
                </a:lnTo>
                <a:lnTo>
                  <a:pt x="75" y="3"/>
                </a:lnTo>
                <a:lnTo>
                  <a:pt x="73" y="3"/>
                </a:lnTo>
                <a:lnTo>
                  <a:pt x="69" y="2"/>
                </a:lnTo>
                <a:lnTo>
                  <a:pt x="66" y="2"/>
                </a:lnTo>
                <a:lnTo>
                  <a:pt x="61" y="2"/>
                </a:lnTo>
                <a:lnTo>
                  <a:pt x="56" y="0"/>
                </a:lnTo>
                <a:lnTo>
                  <a:pt x="51" y="0"/>
                </a:lnTo>
                <a:lnTo>
                  <a:pt x="45" y="2"/>
                </a:lnTo>
                <a:lnTo>
                  <a:pt x="39" y="2"/>
                </a:lnTo>
                <a:lnTo>
                  <a:pt x="32" y="3"/>
                </a:lnTo>
                <a:lnTo>
                  <a:pt x="26" y="4"/>
                </a:lnTo>
                <a:lnTo>
                  <a:pt x="19" y="6"/>
                </a:lnTo>
                <a:lnTo>
                  <a:pt x="12" y="9"/>
                </a:lnTo>
                <a:lnTo>
                  <a:pt x="5" y="12"/>
                </a:lnTo>
                <a:lnTo>
                  <a:pt x="5" y="13"/>
                </a:lnTo>
                <a:lnTo>
                  <a:pt x="4" y="18"/>
                </a:lnTo>
                <a:lnTo>
                  <a:pt x="2" y="26"/>
                </a:lnTo>
                <a:lnTo>
                  <a:pt x="0" y="36"/>
                </a:lnTo>
                <a:lnTo>
                  <a:pt x="0" y="47"/>
                </a:lnTo>
                <a:lnTo>
                  <a:pt x="0" y="61"/>
                </a:lnTo>
                <a:lnTo>
                  <a:pt x="3" y="75"/>
                </a:lnTo>
                <a:lnTo>
                  <a:pt x="6" y="89"/>
                </a:lnTo>
                <a:lnTo>
                  <a:pt x="7" y="89"/>
                </a:lnTo>
                <a:lnTo>
                  <a:pt x="9" y="89"/>
                </a:lnTo>
                <a:lnTo>
                  <a:pt x="10" y="89"/>
                </a:lnTo>
                <a:lnTo>
                  <a:pt x="12" y="89"/>
                </a:lnTo>
                <a:lnTo>
                  <a:pt x="16" y="88"/>
                </a:lnTo>
                <a:lnTo>
                  <a:pt x="19" y="88"/>
                </a:lnTo>
                <a:lnTo>
                  <a:pt x="23" y="88"/>
                </a:lnTo>
                <a:lnTo>
                  <a:pt x="27" y="88"/>
                </a:lnTo>
                <a:lnTo>
                  <a:pt x="33" y="88"/>
                </a:lnTo>
                <a:lnTo>
                  <a:pt x="39" y="88"/>
                </a:lnTo>
                <a:lnTo>
                  <a:pt x="45" y="88"/>
                </a:lnTo>
                <a:lnTo>
                  <a:pt x="51" y="88"/>
                </a:lnTo>
                <a:lnTo>
                  <a:pt x="58" y="89"/>
                </a:lnTo>
                <a:lnTo>
                  <a:pt x="65" y="89"/>
                </a:lnTo>
                <a:lnTo>
                  <a:pt x="72" y="90"/>
                </a:lnTo>
                <a:lnTo>
                  <a:pt x="80" y="92"/>
                </a:lnTo>
                <a:lnTo>
                  <a:pt x="80" y="89"/>
                </a:lnTo>
                <a:lnTo>
                  <a:pt x="79" y="82"/>
                </a:lnTo>
                <a:lnTo>
                  <a:pt x="77" y="71"/>
                </a:lnTo>
                <a:lnTo>
                  <a:pt x="76" y="58"/>
                </a:lnTo>
                <a:lnTo>
                  <a:pt x="76" y="44"/>
                </a:lnTo>
                <a:lnTo>
                  <a:pt x="76" y="30"/>
                </a:lnTo>
                <a:lnTo>
                  <a:pt x="77" y="16"/>
                </a:lnTo>
                <a:lnTo>
                  <a:pt x="79" y="4"/>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5" name="Freeform 161"/>
          <p:cNvSpPr>
            <a:spLocks/>
          </p:cNvSpPr>
          <p:nvPr>
            <p:custDataLst>
              <p:tags r:id="rId160"/>
            </p:custDataLst>
          </p:nvPr>
        </p:nvSpPr>
        <p:spPr bwMode="auto">
          <a:xfrm>
            <a:off x="2413000" y="3276600"/>
            <a:ext cx="207963" cy="142875"/>
          </a:xfrm>
          <a:custGeom>
            <a:avLst/>
            <a:gdLst>
              <a:gd name="T0" fmla="*/ 1 w 131"/>
              <a:gd name="T1" fmla="*/ 68 h 90"/>
              <a:gd name="T2" fmla="*/ 0 w 131"/>
              <a:gd name="T3" fmla="*/ 78 h 90"/>
              <a:gd name="T4" fmla="*/ 86 w 131"/>
              <a:gd name="T5" fmla="*/ 90 h 90"/>
              <a:gd name="T6" fmla="*/ 86 w 131"/>
              <a:gd name="T7" fmla="*/ 90 h 90"/>
              <a:gd name="T8" fmla="*/ 88 w 131"/>
              <a:gd name="T9" fmla="*/ 89 h 90"/>
              <a:gd name="T10" fmla="*/ 91 w 131"/>
              <a:gd name="T11" fmla="*/ 88 h 90"/>
              <a:gd name="T12" fmla="*/ 94 w 131"/>
              <a:gd name="T13" fmla="*/ 85 h 90"/>
              <a:gd name="T14" fmla="*/ 98 w 131"/>
              <a:gd name="T15" fmla="*/ 83 h 90"/>
              <a:gd name="T16" fmla="*/ 102 w 131"/>
              <a:gd name="T17" fmla="*/ 80 h 90"/>
              <a:gd name="T18" fmla="*/ 107 w 131"/>
              <a:gd name="T19" fmla="*/ 75 h 90"/>
              <a:gd name="T20" fmla="*/ 112 w 131"/>
              <a:gd name="T21" fmla="*/ 71 h 90"/>
              <a:gd name="T22" fmla="*/ 116 w 131"/>
              <a:gd name="T23" fmla="*/ 66 h 90"/>
              <a:gd name="T24" fmla="*/ 121 w 131"/>
              <a:gd name="T25" fmla="*/ 60 h 90"/>
              <a:gd name="T26" fmla="*/ 124 w 131"/>
              <a:gd name="T27" fmla="*/ 54 h 90"/>
              <a:gd name="T28" fmla="*/ 128 w 131"/>
              <a:gd name="T29" fmla="*/ 47 h 90"/>
              <a:gd name="T30" fmla="*/ 130 w 131"/>
              <a:gd name="T31" fmla="*/ 40 h 90"/>
              <a:gd name="T32" fmla="*/ 131 w 131"/>
              <a:gd name="T33" fmla="*/ 32 h 90"/>
              <a:gd name="T34" fmla="*/ 131 w 131"/>
              <a:gd name="T35" fmla="*/ 22 h 90"/>
              <a:gd name="T36" fmla="*/ 129 w 131"/>
              <a:gd name="T37" fmla="*/ 13 h 90"/>
              <a:gd name="T38" fmla="*/ 129 w 131"/>
              <a:gd name="T39" fmla="*/ 13 h 90"/>
              <a:gd name="T40" fmla="*/ 128 w 131"/>
              <a:gd name="T41" fmla="*/ 11 h 90"/>
              <a:gd name="T42" fmla="*/ 127 w 131"/>
              <a:gd name="T43" fmla="*/ 10 h 90"/>
              <a:gd name="T44" fmla="*/ 126 w 131"/>
              <a:gd name="T45" fmla="*/ 7 h 90"/>
              <a:gd name="T46" fmla="*/ 123 w 131"/>
              <a:gd name="T47" fmla="*/ 4 h 90"/>
              <a:gd name="T48" fmla="*/ 120 w 131"/>
              <a:gd name="T49" fmla="*/ 3 h 90"/>
              <a:gd name="T50" fmla="*/ 116 w 131"/>
              <a:gd name="T51" fmla="*/ 0 h 90"/>
              <a:gd name="T52" fmla="*/ 113 w 131"/>
              <a:gd name="T53" fmla="*/ 0 h 90"/>
              <a:gd name="T54" fmla="*/ 113 w 131"/>
              <a:gd name="T55" fmla="*/ 1 h 90"/>
              <a:gd name="T56" fmla="*/ 114 w 131"/>
              <a:gd name="T57" fmla="*/ 5 h 90"/>
              <a:gd name="T58" fmla="*/ 116 w 131"/>
              <a:gd name="T59" fmla="*/ 12 h 90"/>
              <a:gd name="T60" fmla="*/ 117 w 131"/>
              <a:gd name="T61" fmla="*/ 19 h 90"/>
              <a:gd name="T62" fmla="*/ 117 w 131"/>
              <a:gd name="T63" fmla="*/ 29 h 90"/>
              <a:gd name="T64" fmla="*/ 116 w 131"/>
              <a:gd name="T65" fmla="*/ 40 h 90"/>
              <a:gd name="T66" fmla="*/ 114 w 131"/>
              <a:gd name="T67" fmla="*/ 52 h 90"/>
              <a:gd name="T68" fmla="*/ 108 w 131"/>
              <a:gd name="T69" fmla="*/ 63 h 90"/>
              <a:gd name="T70" fmla="*/ 108 w 131"/>
              <a:gd name="T71" fmla="*/ 63 h 90"/>
              <a:gd name="T72" fmla="*/ 108 w 131"/>
              <a:gd name="T73" fmla="*/ 64 h 90"/>
              <a:gd name="T74" fmla="*/ 107 w 131"/>
              <a:gd name="T75" fmla="*/ 64 h 90"/>
              <a:gd name="T76" fmla="*/ 106 w 131"/>
              <a:gd name="T77" fmla="*/ 66 h 90"/>
              <a:gd name="T78" fmla="*/ 105 w 131"/>
              <a:gd name="T79" fmla="*/ 67 h 90"/>
              <a:gd name="T80" fmla="*/ 102 w 131"/>
              <a:gd name="T81" fmla="*/ 68 h 90"/>
              <a:gd name="T82" fmla="*/ 100 w 131"/>
              <a:gd name="T83" fmla="*/ 69 h 90"/>
              <a:gd name="T84" fmla="*/ 98 w 131"/>
              <a:gd name="T85" fmla="*/ 70 h 90"/>
              <a:gd name="T86" fmla="*/ 95 w 131"/>
              <a:gd name="T87" fmla="*/ 70 h 90"/>
              <a:gd name="T88" fmla="*/ 92 w 131"/>
              <a:gd name="T89" fmla="*/ 71 h 90"/>
              <a:gd name="T90" fmla="*/ 89 w 131"/>
              <a:gd name="T91" fmla="*/ 73 h 90"/>
              <a:gd name="T92" fmla="*/ 85 w 131"/>
              <a:gd name="T93" fmla="*/ 73 h 90"/>
              <a:gd name="T94" fmla="*/ 81 w 131"/>
              <a:gd name="T95" fmla="*/ 73 h 90"/>
              <a:gd name="T96" fmla="*/ 78 w 131"/>
              <a:gd name="T97" fmla="*/ 73 h 90"/>
              <a:gd name="T98" fmla="*/ 73 w 131"/>
              <a:gd name="T99" fmla="*/ 73 h 90"/>
              <a:gd name="T100" fmla="*/ 68 w 131"/>
              <a:gd name="T101" fmla="*/ 71 h 90"/>
              <a:gd name="T102" fmla="*/ 68 w 131"/>
              <a:gd name="T103" fmla="*/ 83 h 90"/>
              <a:gd name="T104" fmla="*/ 3 w 131"/>
              <a:gd name="T105" fmla="*/ 76 h 90"/>
              <a:gd name="T106" fmla="*/ 1 w 131"/>
              <a:gd name="T10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90">
                <a:moveTo>
                  <a:pt x="1" y="68"/>
                </a:moveTo>
                <a:lnTo>
                  <a:pt x="0" y="78"/>
                </a:lnTo>
                <a:lnTo>
                  <a:pt x="86" y="90"/>
                </a:lnTo>
                <a:lnTo>
                  <a:pt x="86" y="90"/>
                </a:lnTo>
                <a:lnTo>
                  <a:pt x="88" y="89"/>
                </a:lnTo>
                <a:lnTo>
                  <a:pt x="91" y="88"/>
                </a:lnTo>
                <a:lnTo>
                  <a:pt x="94" y="85"/>
                </a:lnTo>
                <a:lnTo>
                  <a:pt x="98" y="83"/>
                </a:lnTo>
                <a:lnTo>
                  <a:pt x="102" y="80"/>
                </a:lnTo>
                <a:lnTo>
                  <a:pt x="107" y="75"/>
                </a:lnTo>
                <a:lnTo>
                  <a:pt x="112" y="71"/>
                </a:lnTo>
                <a:lnTo>
                  <a:pt x="116" y="66"/>
                </a:lnTo>
                <a:lnTo>
                  <a:pt x="121" y="60"/>
                </a:lnTo>
                <a:lnTo>
                  <a:pt x="124" y="54"/>
                </a:lnTo>
                <a:lnTo>
                  <a:pt x="128" y="47"/>
                </a:lnTo>
                <a:lnTo>
                  <a:pt x="130" y="40"/>
                </a:lnTo>
                <a:lnTo>
                  <a:pt x="131" y="32"/>
                </a:lnTo>
                <a:lnTo>
                  <a:pt x="131" y="22"/>
                </a:lnTo>
                <a:lnTo>
                  <a:pt x="129" y="13"/>
                </a:lnTo>
                <a:lnTo>
                  <a:pt x="129" y="13"/>
                </a:lnTo>
                <a:lnTo>
                  <a:pt x="128" y="11"/>
                </a:lnTo>
                <a:lnTo>
                  <a:pt x="127" y="10"/>
                </a:lnTo>
                <a:lnTo>
                  <a:pt x="126" y="7"/>
                </a:lnTo>
                <a:lnTo>
                  <a:pt x="123" y="4"/>
                </a:lnTo>
                <a:lnTo>
                  <a:pt x="120" y="3"/>
                </a:lnTo>
                <a:lnTo>
                  <a:pt x="116" y="0"/>
                </a:lnTo>
                <a:lnTo>
                  <a:pt x="113" y="0"/>
                </a:lnTo>
                <a:lnTo>
                  <a:pt x="113" y="1"/>
                </a:lnTo>
                <a:lnTo>
                  <a:pt x="114" y="5"/>
                </a:lnTo>
                <a:lnTo>
                  <a:pt x="116" y="12"/>
                </a:lnTo>
                <a:lnTo>
                  <a:pt x="117" y="19"/>
                </a:lnTo>
                <a:lnTo>
                  <a:pt x="117" y="29"/>
                </a:lnTo>
                <a:lnTo>
                  <a:pt x="116" y="40"/>
                </a:lnTo>
                <a:lnTo>
                  <a:pt x="114" y="52"/>
                </a:lnTo>
                <a:lnTo>
                  <a:pt x="108" y="63"/>
                </a:lnTo>
                <a:lnTo>
                  <a:pt x="108" y="63"/>
                </a:lnTo>
                <a:lnTo>
                  <a:pt x="108" y="64"/>
                </a:lnTo>
                <a:lnTo>
                  <a:pt x="107" y="64"/>
                </a:lnTo>
                <a:lnTo>
                  <a:pt x="106" y="66"/>
                </a:lnTo>
                <a:lnTo>
                  <a:pt x="105" y="67"/>
                </a:lnTo>
                <a:lnTo>
                  <a:pt x="102" y="68"/>
                </a:lnTo>
                <a:lnTo>
                  <a:pt x="100" y="69"/>
                </a:lnTo>
                <a:lnTo>
                  <a:pt x="98" y="70"/>
                </a:lnTo>
                <a:lnTo>
                  <a:pt x="95" y="70"/>
                </a:lnTo>
                <a:lnTo>
                  <a:pt x="92" y="71"/>
                </a:lnTo>
                <a:lnTo>
                  <a:pt x="89" y="73"/>
                </a:lnTo>
                <a:lnTo>
                  <a:pt x="85" y="73"/>
                </a:lnTo>
                <a:lnTo>
                  <a:pt x="81" y="73"/>
                </a:lnTo>
                <a:lnTo>
                  <a:pt x="78" y="73"/>
                </a:lnTo>
                <a:lnTo>
                  <a:pt x="73" y="73"/>
                </a:lnTo>
                <a:lnTo>
                  <a:pt x="68" y="71"/>
                </a:lnTo>
                <a:lnTo>
                  <a:pt x="68" y="83"/>
                </a:lnTo>
                <a:lnTo>
                  <a:pt x="3" y="76"/>
                </a:lnTo>
                <a:lnTo>
                  <a:pt x="1" y="68"/>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6" name="Freeform 162"/>
          <p:cNvSpPr>
            <a:spLocks/>
          </p:cNvSpPr>
          <p:nvPr>
            <p:custDataLst>
              <p:tags r:id="rId161"/>
            </p:custDataLst>
          </p:nvPr>
        </p:nvSpPr>
        <p:spPr bwMode="auto">
          <a:xfrm>
            <a:off x="2386013" y="3417888"/>
            <a:ext cx="153987" cy="47625"/>
          </a:xfrm>
          <a:custGeom>
            <a:avLst/>
            <a:gdLst>
              <a:gd name="T0" fmla="*/ 97 w 97"/>
              <a:gd name="T1" fmla="*/ 10 h 30"/>
              <a:gd name="T2" fmla="*/ 1 w 97"/>
              <a:gd name="T3" fmla="*/ 0 h 30"/>
              <a:gd name="T4" fmla="*/ 0 w 97"/>
              <a:gd name="T5" fmla="*/ 10 h 30"/>
              <a:gd name="T6" fmla="*/ 94 w 97"/>
              <a:gd name="T7" fmla="*/ 30 h 30"/>
              <a:gd name="T8" fmla="*/ 97 w 97"/>
              <a:gd name="T9" fmla="*/ 10 h 30"/>
            </a:gdLst>
            <a:ahLst/>
            <a:cxnLst>
              <a:cxn ang="0">
                <a:pos x="T0" y="T1"/>
              </a:cxn>
              <a:cxn ang="0">
                <a:pos x="T2" y="T3"/>
              </a:cxn>
              <a:cxn ang="0">
                <a:pos x="T4" y="T5"/>
              </a:cxn>
              <a:cxn ang="0">
                <a:pos x="T6" y="T7"/>
              </a:cxn>
              <a:cxn ang="0">
                <a:pos x="T8" y="T9"/>
              </a:cxn>
            </a:cxnLst>
            <a:rect l="0" t="0" r="r" b="b"/>
            <a:pathLst>
              <a:path w="97" h="30">
                <a:moveTo>
                  <a:pt x="97" y="10"/>
                </a:moveTo>
                <a:lnTo>
                  <a:pt x="1" y="0"/>
                </a:lnTo>
                <a:lnTo>
                  <a:pt x="0" y="10"/>
                </a:lnTo>
                <a:lnTo>
                  <a:pt x="94" y="30"/>
                </a:lnTo>
                <a:lnTo>
                  <a:pt x="97"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7" name="Freeform 163"/>
          <p:cNvSpPr>
            <a:spLocks/>
          </p:cNvSpPr>
          <p:nvPr>
            <p:custDataLst>
              <p:tags r:id="rId162"/>
            </p:custDataLst>
          </p:nvPr>
        </p:nvSpPr>
        <p:spPr bwMode="auto">
          <a:xfrm>
            <a:off x="2462213" y="3432175"/>
            <a:ext cx="66675" cy="22225"/>
          </a:xfrm>
          <a:custGeom>
            <a:avLst/>
            <a:gdLst>
              <a:gd name="T0" fmla="*/ 42 w 42"/>
              <a:gd name="T1" fmla="*/ 6 h 14"/>
              <a:gd name="T2" fmla="*/ 1 w 42"/>
              <a:gd name="T3" fmla="*/ 0 h 14"/>
              <a:gd name="T4" fmla="*/ 0 w 42"/>
              <a:gd name="T5" fmla="*/ 6 h 14"/>
              <a:gd name="T6" fmla="*/ 40 w 42"/>
              <a:gd name="T7" fmla="*/ 14 h 14"/>
              <a:gd name="T8" fmla="*/ 42 w 42"/>
              <a:gd name="T9" fmla="*/ 6 h 14"/>
            </a:gdLst>
            <a:ahLst/>
            <a:cxnLst>
              <a:cxn ang="0">
                <a:pos x="T0" y="T1"/>
              </a:cxn>
              <a:cxn ang="0">
                <a:pos x="T2" y="T3"/>
              </a:cxn>
              <a:cxn ang="0">
                <a:pos x="T4" y="T5"/>
              </a:cxn>
              <a:cxn ang="0">
                <a:pos x="T6" y="T7"/>
              </a:cxn>
              <a:cxn ang="0">
                <a:pos x="T8" y="T9"/>
              </a:cxn>
            </a:cxnLst>
            <a:rect l="0" t="0" r="r" b="b"/>
            <a:pathLst>
              <a:path w="42" h="14">
                <a:moveTo>
                  <a:pt x="42" y="6"/>
                </a:moveTo>
                <a:lnTo>
                  <a:pt x="1" y="0"/>
                </a:lnTo>
                <a:lnTo>
                  <a:pt x="0" y="6"/>
                </a:lnTo>
                <a:lnTo>
                  <a:pt x="40" y="14"/>
                </a:lnTo>
                <a:lnTo>
                  <a:pt x="42" y="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8" name="Freeform 164"/>
          <p:cNvSpPr>
            <a:spLocks/>
          </p:cNvSpPr>
          <p:nvPr>
            <p:custDataLst>
              <p:tags r:id="rId163"/>
            </p:custDataLst>
          </p:nvPr>
        </p:nvSpPr>
        <p:spPr bwMode="auto">
          <a:xfrm>
            <a:off x="2395538" y="3421063"/>
            <a:ext cx="44450" cy="17462"/>
          </a:xfrm>
          <a:custGeom>
            <a:avLst/>
            <a:gdLst>
              <a:gd name="T0" fmla="*/ 28 w 28"/>
              <a:gd name="T1" fmla="*/ 5 h 11"/>
              <a:gd name="T2" fmla="*/ 0 w 28"/>
              <a:gd name="T3" fmla="*/ 0 h 11"/>
              <a:gd name="T4" fmla="*/ 0 w 28"/>
              <a:gd name="T5" fmla="*/ 6 h 11"/>
              <a:gd name="T6" fmla="*/ 27 w 28"/>
              <a:gd name="T7" fmla="*/ 11 h 11"/>
              <a:gd name="T8" fmla="*/ 28 w 28"/>
              <a:gd name="T9" fmla="*/ 5 h 11"/>
            </a:gdLst>
            <a:ahLst/>
            <a:cxnLst>
              <a:cxn ang="0">
                <a:pos x="T0" y="T1"/>
              </a:cxn>
              <a:cxn ang="0">
                <a:pos x="T2" y="T3"/>
              </a:cxn>
              <a:cxn ang="0">
                <a:pos x="T4" y="T5"/>
              </a:cxn>
              <a:cxn ang="0">
                <a:pos x="T6" y="T7"/>
              </a:cxn>
              <a:cxn ang="0">
                <a:pos x="T8" y="T9"/>
              </a:cxn>
            </a:cxnLst>
            <a:rect l="0" t="0" r="r" b="b"/>
            <a:pathLst>
              <a:path w="28" h="11">
                <a:moveTo>
                  <a:pt x="28" y="5"/>
                </a:moveTo>
                <a:lnTo>
                  <a:pt x="0" y="0"/>
                </a:lnTo>
                <a:lnTo>
                  <a:pt x="0" y="6"/>
                </a:lnTo>
                <a:lnTo>
                  <a:pt x="27" y="11"/>
                </a:lnTo>
                <a:lnTo>
                  <a:pt x="28" y="5"/>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69" name="Freeform 165"/>
          <p:cNvSpPr>
            <a:spLocks/>
          </p:cNvSpPr>
          <p:nvPr>
            <p:custDataLst>
              <p:tags r:id="rId164"/>
            </p:custDataLst>
          </p:nvPr>
        </p:nvSpPr>
        <p:spPr bwMode="auto">
          <a:xfrm>
            <a:off x="2286000" y="3438525"/>
            <a:ext cx="257175" cy="85725"/>
          </a:xfrm>
          <a:custGeom>
            <a:avLst/>
            <a:gdLst>
              <a:gd name="T0" fmla="*/ 0 w 162"/>
              <a:gd name="T1" fmla="*/ 16 h 54"/>
              <a:gd name="T2" fmla="*/ 0 w 162"/>
              <a:gd name="T3" fmla="*/ 16 h 54"/>
              <a:gd name="T4" fmla="*/ 1 w 162"/>
              <a:gd name="T5" fmla="*/ 16 h 54"/>
              <a:gd name="T6" fmla="*/ 3 w 162"/>
              <a:gd name="T7" fmla="*/ 16 h 54"/>
              <a:gd name="T8" fmla="*/ 5 w 162"/>
              <a:gd name="T9" fmla="*/ 15 h 54"/>
              <a:gd name="T10" fmla="*/ 7 w 162"/>
              <a:gd name="T11" fmla="*/ 15 h 54"/>
              <a:gd name="T12" fmla="*/ 11 w 162"/>
              <a:gd name="T13" fmla="*/ 14 h 54"/>
              <a:gd name="T14" fmla="*/ 14 w 162"/>
              <a:gd name="T15" fmla="*/ 14 h 54"/>
              <a:gd name="T16" fmla="*/ 18 w 162"/>
              <a:gd name="T17" fmla="*/ 13 h 54"/>
              <a:gd name="T18" fmla="*/ 21 w 162"/>
              <a:gd name="T19" fmla="*/ 12 h 54"/>
              <a:gd name="T20" fmla="*/ 25 w 162"/>
              <a:gd name="T21" fmla="*/ 10 h 54"/>
              <a:gd name="T22" fmla="*/ 28 w 162"/>
              <a:gd name="T23" fmla="*/ 9 h 54"/>
              <a:gd name="T24" fmla="*/ 32 w 162"/>
              <a:gd name="T25" fmla="*/ 8 h 54"/>
              <a:gd name="T26" fmla="*/ 35 w 162"/>
              <a:gd name="T27" fmla="*/ 6 h 54"/>
              <a:gd name="T28" fmla="*/ 38 w 162"/>
              <a:gd name="T29" fmla="*/ 4 h 54"/>
              <a:gd name="T30" fmla="*/ 41 w 162"/>
              <a:gd name="T31" fmla="*/ 2 h 54"/>
              <a:gd name="T32" fmla="*/ 43 w 162"/>
              <a:gd name="T33" fmla="*/ 0 h 54"/>
              <a:gd name="T34" fmla="*/ 162 w 162"/>
              <a:gd name="T35" fmla="*/ 28 h 54"/>
              <a:gd name="T36" fmla="*/ 162 w 162"/>
              <a:gd name="T37" fmla="*/ 28 h 54"/>
              <a:gd name="T38" fmla="*/ 161 w 162"/>
              <a:gd name="T39" fmla="*/ 28 h 54"/>
              <a:gd name="T40" fmla="*/ 160 w 162"/>
              <a:gd name="T41" fmla="*/ 29 h 54"/>
              <a:gd name="T42" fmla="*/ 159 w 162"/>
              <a:gd name="T43" fmla="*/ 30 h 54"/>
              <a:gd name="T44" fmla="*/ 158 w 162"/>
              <a:gd name="T45" fmla="*/ 33 h 54"/>
              <a:gd name="T46" fmla="*/ 155 w 162"/>
              <a:gd name="T47" fmla="*/ 34 h 54"/>
              <a:gd name="T48" fmla="*/ 153 w 162"/>
              <a:gd name="T49" fmla="*/ 36 h 54"/>
              <a:gd name="T50" fmla="*/ 151 w 162"/>
              <a:gd name="T51" fmla="*/ 38 h 54"/>
              <a:gd name="T52" fmla="*/ 147 w 162"/>
              <a:gd name="T53" fmla="*/ 41 h 54"/>
              <a:gd name="T54" fmla="*/ 145 w 162"/>
              <a:gd name="T55" fmla="*/ 43 h 54"/>
              <a:gd name="T56" fmla="*/ 141 w 162"/>
              <a:gd name="T57" fmla="*/ 45 h 54"/>
              <a:gd name="T58" fmla="*/ 138 w 162"/>
              <a:gd name="T59" fmla="*/ 48 h 54"/>
              <a:gd name="T60" fmla="*/ 136 w 162"/>
              <a:gd name="T61" fmla="*/ 49 h 54"/>
              <a:gd name="T62" fmla="*/ 132 w 162"/>
              <a:gd name="T63" fmla="*/ 51 h 54"/>
              <a:gd name="T64" fmla="*/ 129 w 162"/>
              <a:gd name="T65" fmla="*/ 52 h 54"/>
              <a:gd name="T66" fmla="*/ 126 w 162"/>
              <a:gd name="T67" fmla="*/ 54 h 54"/>
              <a:gd name="T68" fmla="*/ 0 w 162"/>
              <a:gd name="T69"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54">
                <a:moveTo>
                  <a:pt x="0" y="16"/>
                </a:moveTo>
                <a:lnTo>
                  <a:pt x="0" y="16"/>
                </a:lnTo>
                <a:lnTo>
                  <a:pt x="1" y="16"/>
                </a:lnTo>
                <a:lnTo>
                  <a:pt x="3" y="16"/>
                </a:lnTo>
                <a:lnTo>
                  <a:pt x="5" y="15"/>
                </a:lnTo>
                <a:lnTo>
                  <a:pt x="7" y="15"/>
                </a:lnTo>
                <a:lnTo>
                  <a:pt x="11" y="14"/>
                </a:lnTo>
                <a:lnTo>
                  <a:pt x="14" y="14"/>
                </a:lnTo>
                <a:lnTo>
                  <a:pt x="18" y="13"/>
                </a:lnTo>
                <a:lnTo>
                  <a:pt x="21" y="12"/>
                </a:lnTo>
                <a:lnTo>
                  <a:pt x="25" y="10"/>
                </a:lnTo>
                <a:lnTo>
                  <a:pt x="28" y="9"/>
                </a:lnTo>
                <a:lnTo>
                  <a:pt x="32" y="8"/>
                </a:lnTo>
                <a:lnTo>
                  <a:pt x="35" y="6"/>
                </a:lnTo>
                <a:lnTo>
                  <a:pt x="38" y="4"/>
                </a:lnTo>
                <a:lnTo>
                  <a:pt x="41" y="2"/>
                </a:lnTo>
                <a:lnTo>
                  <a:pt x="43" y="0"/>
                </a:lnTo>
                <a:lnTo>
                  <a:pt x="162" y="28"/>
                </a:lnTo>
                <a:lnTo>
                  <a:pt x="162" y="28"/>
                </a:lnTo>
                <a:lnTo>
                  <a:pt x="161" y="28"/>
                </a:lnTo>
                <a:lnTo>
                  <a:pt x="160" y="29"/>
                </a:lnTo>
                <a:lnTo>
                  <a:pt x="159" y="30"/>
                </a:lnTo>
                <a:lnTo>
                  <a:pt x="158" y="33"/>
                </a:lnTo>
                <a:lnTo>
                  <a:pt x="155" y="34"/>
                </a:lnTo>
                <a:lnTo>
                  <a:pt x="153" y="36"/>
                </a:lnTo>
                <a:lnTo>
                  <a:pt x="151" y="38"/>
                </a:lnTo>
                <a:lnTo>
                  <a:pt x="147" y="41"/>
                </a:lnTo>
                <a:lnTo>
                  <a:pt x="145" y="43"/>
                </a:lnTo>
                <a:lnTo>
                  <a:pt x="141" y="45"/>
                </a:lnTo>
                <a:lnTo>
                  <a:pt x="138" y="48"/>
                </a:lnTo>
                <a:lnTo>
                  <a:pt x="136" y="49"/>
                </a:lnTo>
                <a:lnTo>
                  <a:pt x="132" y="51"/>
                </a:lnTo>
                <a:lnTo>
                  <a:pt x="129" y="52"/>
                </a:lnTo>
                <a:lnTo>
                  <a:pt x="126" y="54"/>
                </a:lnTo>
                <a:lnTo>
                  <a:pt x="0" y="16"/>
                </a:lnTo>
                <a:close/>
              </a:path>
            </a:pathLst>
          </a:custGeom>
          <a:solidFill>
            <a:srgbClr val="99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0" name="Freeform 166"/>
          <p:cNvSpPr>
            <a:spLocks/>
          </p:cNvSpPr>
          <p:nvPr>
            <p:custDataLst>
              <p:tags r:id="rId165"/>
            </p:custDataLst>
          </p:nvPr>
        </p:nvSpPr>
        <p:spPr bwMode="auto">
          <a:xfrm>
            <a:off x="2543175" y="3429000"/>
            <a:ext cx="92075" cy="41275"/>
          </a:xfrm>
          <a:custGeom>
            <a:avLst/>
            <a:gdLst>
              <a:gd name="T0" fmla="*/ 6 w 58"/>
              <a:gd name="T1" fmla="*/ 26 h 26"/>
              <a:gd name="T2" fmla="*/ 58 w 58"/>
              <a:gd name="T3" fmla="*/ 10 h 26"/>
              <a:gd name="T4" fmla="*/ 26 w 58"/>
              <a:gd name="T5" fmla="*/ 0 h 26"/>
              <a:gd name="T6" fmla="*/ 0 w 58"/>
              <a:gd name="T7" fmla="*/ 3 h 26"/>
              <a:gd name="T8" fmla="*/ 0 w 58"/>
              <a:gd name="T9" fmla="*/ 25 h 26"/>
              <a:gd name="T10" fmla="*/ 6 w 58"/>
              <a:gd name="T11" fmla="*/ 26 h 26"/>
            </a:gdLst>
            <a:ahLst/>
            <a:cxnLst>
              <a:cxn ang="0">
                <a:pos x="T0" y="T1"/>
              </a:cxn>
              <a:cxn ang="0">
                <a:pos x="T2" y="T3"/>
              </a:cxn>
              <a:cxn ang="0">
                <a:pos x="T4" y="T5"/>
              </a:cxn>
              <a:cxn ang="0">
                <a:pos x="T6" y="T7"/>
              </a:cxn>
              <a:cxn ang="0">
                <a:pos x="T8" y="T9"/>
              </a:cxn>
              <a:cxn ang="0">
                <a:pos x="T10" y="T11"/>
              </a:cxn>
            </a:cxnLst>
            <a:rect l="0" t="0" r="r" b="b"/>
            <a:pathLst>
              <a:path w="58" h="26">
                <a:moveTo>
                  <a:pt x="6" y="26"/>
                </a:moveTo>
                <a:lnTo>
                  <a:pt x="58" y="10"/>
                </a:lnTo>
                <a:lnTo>
                  <a:pt x="26" y="0"/>
                </a:lnTo>
                <a:lnTo>
                  <a:pt x="0" y="3"/>
                </a:lnTo>
                <a:lnTo>
                  <a:pt x="0" y="25"/>
                </a:lnTo>
                <a:lnTo>
                  <a:pt x="6" y="26"/>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1" name="Freeform 167"/>
          <p:cNvSpPr>
            <a:spLocks/>
          </p:cNvSpPr>
          <p:nvPr>
            <p:custDataLst>
              <p:tags r:id="rId166"/>
            </p:custDataLst>
          </p:nvPr>
        </p:nvSpPr>
        <p:spPr bwMode="auto">
          <a:xfrm>
            <a:off x="2305050" y="3252788"/>
            <a:ext cx="49213" cy="196850"/>
          </a:xfrm>
          <a:custGeom>
            <a:avLst/>
            <a:gdLst>
              <a:gd name="T0" fmla="*/ 31 w 31"/>
              <a:gd name="T1" fmla="*/ 3 h 124"/>
              <a:gd name="T2" fmla="*/ 31 w 31"/>
              <a:gd name="T3" fmla="*/ 2 h 124"/>
              <a:gd name="T4" fmla="*/ 30 w 31"/>
              <a:gd name="T5" fmla="*/ 2 h 124"/>
              <a:gd name="T6" fmla="*/ 30 w 31"/>
              <a:gd name="T7" fmla="*/ 2 h 124"/>
              <a:gd name="T8" fmla="*/ 29 w 31"/>
              <a:gd name="T9" fmla="*/ 2 h 124"/>
              <a:gd name="T10" fmla="*/ 27 w 31"/>
              <a:gd name="T11" fmla="*/ 1 h 124"/>
              <a:gd name="T12" fmla="*/ 26 w 31"/>
              <a:gd name="T13" fmla="*/ 1 h 124"/>
              <a:gd name="T14" fmla="*/ 23 w 31"/>
              <a:gd name="T15" fmla="*/ 0 h 124"/>
              <a:gd name="T16" fmla="*/ 22 w 31"/>
              <a:gd name="T17" fmla="*/ 0 h 124"/>
              <a:gd name="T18" fmla="*/ 20 w 31"/>
              <a:gd name="T19" fmla="*/ 0 h 124"/>
              <a:gd name="T20" fmla="*/ 17 w 31"/>
              <a:gd name="T21" fmla="*/ 0 h 124"/>
              <a:gd name="T22" fmla="*/ 14 w 31"/>
              <a:gd name="T23" fmla="*/ 0 h 124"/>
              <a:gd name="T24" fmla="*/ 12 w 31"/>
              <a:gd name="T25" fmla="*/ 1 h 124"/>
              <a:gd name="T26" fmla="*/ 9 w 31"/>
              <a:gd name="T27" fmla="*/ 1 h 124"/>
              <a:gd name="T28" fmla="*/ 6 w 31"/>
              <a:gd name="T29" fmla="*/ 2 h 124"/>
              <a:gd name="T30" fmla="*/ 3 w 31"/>
              <a:gd name="T31" fmla="*/ 3 h 124"/>
              <a:gd name="T32" fmla="*/ 0 w 31"/>
              <a:gd name="T33" fmla="*/ 6 h 124"/>
              <a:gd name="T34" fmla="*/ 0 w 31"/>
              <a:gd name="T35" fmla="*/ 124 h 124"/>
              <a:gd name="T36" fmla="*/ 1 w 31"/>
              <a:gd name="T37" fmla="*/ 124 h 124"/>
              <a:gd name="T38" fmla="*/ 1 w 31"/>
              <a:gd name="T39" fmla="*/ 124 h 124"/>
              <a:gd name="T40" fmla="*/ 2 w 31"/>
              <a:gd name="T41" fmla="*/ 124 h 124"/>
              <a:gd name="T42" fmla="*/ 3 w 31"/>
              <a:gd name="T43" fmla="*/ 124 h 124"/>
              <a:gd name="T44" fmla="*/ 5 w 31"/>
              <a:gd name="T45" fmla="*/ 123 h 124"/>
              <a:gd name="T46" fmla="*/ 7 w 31"/>
              <a:gd name="T47" fmla="*/ 123 h 124"/>
              <a:gd name="T48" fmla="*/ 8 w 31"/>
              <a:gd name="T49" fmla="*/ 123 h 124"/>
              <a:gd name="T50" fmla="*/ 10 w 31"/>
              <a:gd name="T51" fmla="*/ 121 h 124"/>
              <a:gd name="T52" fmla="*/ 13 w 31"/>
              <a:gd name="T53" fmla="*/ 121 h 124"/>
              <a:gd name="T54" fmla="*/ 15 w 31"/>
              <a:gd name="T55" fmla="*/ 120 h 124"/>
              <a:gd name="T56" fmla="*/ 17 w 31"/>
              <a:gd name="T57" fmla="*/ 119 h 124"/>
              <a:gd name="T58" fmla="*/ 21 w 31"/>
              <a:gd name="T59" fmla="*/ 118 h 124"/>
              <a:gd name="T60" fmla="*/ 23 w 31"/>
              <a:gd name="T61" fmla="*/ 117 h 124"/>
              <a:gd name="T62" fmla="*/ 26 w 31"/>
              <a:gd name="T63" fmla="*/ 116 h 124"/>
              <a:gd name="T64" fmla="*/ 29 w 31"/>
              <a:gd name="T65" fmla="*/ 113 h 124"/>
              <a:gd name="T66" fmla="*/ 31 w 31"/>
              <a:gd name="T67" fmla="*/ 112 h 124"/>
              <a:gd name="T68" fmla="*/ 31 w 31"/>
              <a:gd name="T69" fmla="*/ 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124">
                <a:moveTo>
                  <a:pt x="31" y="3"/>
                </a:moveTo>
                <a:lnTo>
                  <a:pt x="31" y="2"/>
                </a:lnTo>
                <a:lnTo>
                  <a:pt x="30" y="2"/>
                </a:lnTo>
                <a:lnTo>
                  <a:pt x="30" y="2"/>
                </a:lnTo>
                <a:lnTo>
                  <a:pt x="29" y="2"/>
                </a:lnTo>
                <a:lnTo>
                  <a:pt x="27" y="1"/>
                </a:lnTo>
                <a:lnTo>
                  <a:pt x="26" y="1"/>
                </a:lnTo>
                <a:lnTo>
                  <a:pt x="23" y="0"/>
                </a:lnTo>
                <a:lnTo>
                  <a:pt x="22" y="0"/>
                </a:lnTo>
                <a:lnTo>
                  <a:pt x="20" y="0"/>
                </a:lnTo>
                <a:lnTo>
                  <a:pt x="17" y="0"/>
                </a:lnTo>
                <a:lnTo>
                  <a:pt x="14" y="0"/>
                </a:lnTo>
                <a:lnTo>
                  <a:pt x="12" y="1"/>
                </a:lnTo>
                <a:lnTo>
                  <a:pt x="9" y="1"/>
                </a:lnTo>
                <a:lnTo>
                  <a:pt x="6" y="2"/>
                </a:lnTo>
                <a:lnTo>
                  <a:pt x="3" y="3"/>
                </a:lnTo>
                <a:lnTo>
                  <a:pt x="0" y="6"/>
                </a:lnTo>
                <a:lnTo>
                  <a:pt x="0" y="124"/>
                </a:lnTo>
                <a:lnTo>
                  <a:pt x="1" y="124"/>
                </a:lnTo>
                <a:lnTo>
                  <a:pt x="1" y="124"/>
                </a:lnTo>
                <a:lnTo>
                  <a:pt x="2" y="124"/>
                </a:lnTo>
                <a:lnTo>
                  <a:pt x="3" y="124"/>
                </a:lnTo>
                <a:lnTo>
                  <a:pt x="5" y="123"/>
                </a:lnTo>
                <a:lnTo>
                  <a:pt x="7" y="123"/>
                </a:lnTo>
                <a:lnTo>
                  <a:pt x="8" y="123"/>
                </a:lnTo>
                <a:lnTo>
                  <a:pt x="10" y="121"/>
                </a:lnTo>
                <a:lnTo>
                  <a:pt x="13" y="121"/>
                </a:lnTo>
                <a:lnTo>
                  <a:pt x="15" y="120"/>
                </a:lnTo>
                <a:lnTo>
                  <a:pt x="17" y="119"/>
                </a:lnTo>
                <a:lnTo>
                  <a:pt x="21" y="118"/>
                </a:lnTo>
                <a:lnTo>
                  <a:pt x="23" y="117"/>
                </a:lnTo>
                <a:lnTo>
                  <a:pt x="26" y="116"/>
                </a:lnTo>
                <a:lnTo>
                  <a:pt x="29" y="113"/>
                </a:lnTo>
                <a:lnTo>
                  <a:pt x="31" y="112"/>
                </a:lnTo>
                <a:lnTo>
                  <a:pt x="31" y="3"/>
                </a:lnTo>
                <a:close/>
              </a:path>
            </a:pathLst>
          </a:custGeom>
          <a:solidFill>
            <a:srgbClr val="7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2" name="Freeform 168"/>
          <p:cNvSpPr>
            <a:spLocks/>
          </p:cNvSpPr>
          <p:nvPr>
            <p:custDataLst>
              <p:tags r:id="rId167"/>
            </p:custDataLst>
          </p:nvPr>
        </p:nvSpPr>
        <p:spPr bwMode="auto">
          <a:xfrm>
            <a:off x="2306638" y="3254375"/>
            <a:ext cx="42862" cy="165100"/>
          </a:xfrm>
          <a:custGeom>
            <a:avLst/>
            <a:gdLst>
              <a:gd name="T0" fmla="*/ 27 w 27"/>
              <a:gd name="T1" fmla="*/ 2 h 104"/>
              <a:gd name="T2" fmla="*/ 27 w 27"/>
              <a:gd name="T3" fmla="*/ 2 h 104"/>
              <a:gd name="T4" fmla="*/ 26 w 27"/>
              <a:gd name="T5" fmla="*/ 2 h 104"/>
              <a:gd name="T6" fmla="*/ 26 w 27"/>
              <a:gd name="T7" fmla="*/ 2 h 104"/>
              <a:gd name="T8" fmla="*/ 25 w 27"/>
              <a:gd name="T9" fmla="*/ 1 h 104"/>
              <a:gd name="T10" fmla="*/ 23 w 27"/>
              <a:gd name="T11" fmla="*/ 1 h 104"/>
              <a:gd name="T12" fmla="*/ 22 w 27"/>
              <a:gd name="T13" fmla="*/ 0 h 104"/>
              <a:gd name="T14" fmla="*/ 20 w 27"/>
              <a:gd name="T15" fmla="*/ 0 h 104"/>
              <a:gd name="T16" fmla="*/ 19 w 27"/>
              <a:gd name="T17" fmla="*/ 0 h 104"/>
              <a:gd name="T18" fmla="*/ 16 w 27"/>
              <a:gd name="T19" fmla="*/ 0 h 104"/>
              <a:gd name="T20" fmla="*/ 14 w 27"/>
              <a:gd name="T21" fmla="*/ 0 h 104"/>
              <a:gd name="T22" fmla="*/ 12 w 27"/>
              <a:gd name="T23" fmla="*/ 0 h 104"/>
              <a:gd name="T24" fmla="*/ 9 w 27"/>
              <a:gd name="T25" fmla="*/ 0 h 104"/>
              <a:gd name="T26" fmla="*/ 8 w 27"/>
              <a:gd name="T27" fmla="*/ 1 h 104"/>
              <a:gd name="T28" fmla="*/ 5 w 27"/>
              <a:gd name="T29" fmla="*/ 2 h 104"/>
              <a:gd name="T30" fmla="*/ 2 w 27"/>
              <a:gd name="T31" fmla="*/ 4 h 104"/>
              <a:gd name="T32" fmla="*/ 0 w 27"/>
              <a:gd name="T33" fmla="*/ 5 h 104"/>
              <a:gd name="T34" fmla="*/ 0 w 27"/>
              <a:gd name="T35" fmla="*/ 104 h 104"/>
              <a:gd name="T36" fmla="*/ 0 w 27"/>
              <a:gd name="T37" fmla="*/ 104 h 104"/>
              <a:gd name="T38" fmla="*/ 1 w 27"/>
              <a:gd name="T39" fmla="*/ 104 h 104"/>
              <a:gd name="T40" fmla="*/ 1 w 27"/>
              <a:gd name="T41" fmla="*/ 104 h 104"/>
              <a:gd name="T42" fmla="*/ 2 w 27"/>
              <a:gd name="T43" fmla="*/ 104 h 104"/>
              <a:gd name="T44" fmla="*/ 4 w 27"/>
              <a:gd name="T45" fmla="*/ 104 h 104"/>
              <a:gd name="T46" fmla="*/ 6 w 27"/>
              <a:gd name="T47" fmla="*/ 104 h 104"/>
              <a:gd name="T48" fmla="*/ 7 w 27"/>
              <a:gd name="T49" fmla="*/ 103 h 104"/>
              <a:gd name="T50" fmla="*/ 9 w 27"/>
              <a:gd name="T51" fmla="*/ 103 h 104"/>
              <a:gd name="T52" fmla="*/ 11 w 27"/>
              <a:gd name="T53" fmla="*/ 102 h 104"/>
              <a:gd name="T54" fmla="*/ 13 w 27"/>
              <a:gd name="T55" fmla="*/ 102 h 104"/>
              <a:gd name="T56" fmla="*/ 15 w 27"/>
              <a:gd name="T57" fmla="*/ 101 h 104"/>
              <a:gd name="T58" fmla="*/ 18 w 27"/>
              <a:gd name="T59" fmla="*/ 99 h 104"/>
              <a:gd name="T60" fmla="*/ 20 w 27"/>
              <a:gd name="T61" fmla="*/ 98 h 104"/>
              <a:gd name="T62" fmla="*/ 22 w 27"/>
              <a:gd name="T63" fmla="*/ 97 h 104"/>
              <a:gd name="T64" fmla="*/ 25 w 27"/>
              <a:gd name="T65" fmla="*/ 96 h 104"/>
              <a:gd name="T66" fmla="*/ 27 w 27"/>
              <a:gd name="T67" fmla="*/ 94 h 104"/>
              <a:gd name="T68" fmla="*/ 27 w 27"/>
              <a:gd name="T6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04">
                <a:moveTo>
                  <a:pt x="27" y="2"/>
                </a:moveTo>
                <a:lnTo>
                  <a:pt x="27" y="2"/>
                </a:lnTo>
                <a:lnTo>
                  <a:pt x="26" y="2"/>
                </a:lnTo>
                <a:lnTo>
                  <a:pt x="26" y="2"/>
                </a:lnTo>
                <a:lnTo>
                  <a:pt x="25" y="1"/>
                </a:lnTo>
                <a:lnTo>
                  <a:pt x="23" y="1"/>
                </a:lnTo>
                <a:lnTo>
                  <a:pt x="22" y="0"/>
                </a:lnTo>
                <a:lnTo>
                  <a:pt x="20" y="0"/>
                </a:lnTo>
                <a:lnTo>
                  <a:pt x="19" y="0"/>
                </a:lnTo>
                <a:lnTo>
                  <a:pt x="16" y="0"/>
                </a:lnTo>
                <a:lnTo>
                  <a:pt x="14" y="0"/>
                </a:lnTo>
                <a:lnTo>
                  <a:pt x="12" y="0"/>
                </a:lnTo>
                <a:lnTo>
                  <a:pt x="9" y="0"/>
                </a:lnTo>
                <a:lnTo>
                  <a:pt x="8" y="1"/>
                </a:lnTo>
                <a:lnTo>
                  <a:pt x="5" y="2"/>
                </a:lnTo>
                <a:lnTo>
                  <a:pt x="2" y="4"/>
                </a:lnTo>
                <a:lnTo>
                  <a:pt x="0" y="5"/>
                </a:lnTo>
                <a:lnTo>
                  <a:pt x="0" y="104"/>
                </a:lnTo>
                <a:lnTo>
                  <a:pt x="0" y="104"/>
                </a:lnTo>
                <a:lnTo>
                  <a:pt x="1" y="104"/>
                </a:lnTo>
                <a:lnTo>
                  <a:pt x="1" y="104"/>
                </a:lnTo>
                <a:lnTo>
                  <a:pt x="2" y="104"/>
                </a:lnTo>
                <a:lnTo>
                  <a:pt x="4" y="104"/>
                </a:lnTo>
                <a:lnTo>
                  <a:pt x="6" y="104"/>
                </a:lnTo>
                <a:lnTo>
                  <a:pt x="7" y="103"/>
                </a:lnTo>
                <a:lnTo>
                  <a:pt x="9" y="103"/>
                </a:lnTo>
                <a:lnTo>
                  <a:pt x="11" y="102"/>
                </a:lnTo>
                <a:lnTo>
                  <a:pt x="13" y="102"/>
                </a:lnTo>
                <a:lnTo>
                  <a:pt x="15" y="101"/>
                </a:lnTo>
                <a:lnTo>
                  <a:pt x="18" y="99"/>
                </a:lnTo>
                <a:lnTo>
                  <a:pt x="20" y="98"/>
                </a:lnTo>
                <a:lnTo>
                  <a:pt x="22" y="97"/>
                </a:lnTo>
                <a:lnTo>
                  <a:pt x="25" y="96"/>
                </a:lnTo>
                <a:lnTo>
                  <a:pt x="27" y="94"/>
                </a:lnTo>
                <a:lnTo>
                  <a:pt x="27" y="2"/>
                </a:lnTo>
                <a:close/>
              </a:path>
            </a:pathLst>
          </a:custGeom>
          <a:solidFill>
            <a:srgbClr val="93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3" name="Freeform 169"/>
          <p:cNvSpPr>
            <a:spLocks/>
          </p:cNvSpPr>
          <p:nvPr>
            <p:custDataLst>
              <p:tags r:id="rId168"/>
            </p:custDataLst>
          </p:nvPr>
        </p:nvSpPr>
        <p:spPr bwMode="auto">
          <a:xfrm>
            <a:off x="2308225" y="3255963"/>
            <a:ext cx="34925" cy="133350"/>
          </a:xfrm>
          <a:custGeom>
            <a:avLst/>
            <a:gdLst>
              <a:gd name="T0" fmla="*/ 22 w 22"/>
              <a:gd name="T1" fmla="*/ 3 h 84"/>
              <a:gd name="T2" fmla="*/ 22 w 22"/>
              <a:gd name="T3" fmla="*/ 3 h 84"/>
              <a:gd name="T4" fmla="*/ 21 w 22"/>
              <a:gd name="T5" fmla="*/ 1 h 84"/>
              <a:gd name="T6" fmla="*/ 21 w 22"/>
              <a:gd name="T7" fmla="*/ 1 h 84"/>
              <a:gd name="T8" fmla="*/ 20 w 22"/>
              <a:gd name="T9" fmla="*/ 1 h 84"/>
              <a:gd name="T10" fmla="*/ 19 w 22"/>
              <a:gd name="T11" fmla="*/ 1 h 84"/>
              <a:gd name="T12" fmla="*/ 18 w 22"/>
              <a:gd name="T13" fmla="*/ 0 h 84"/>
              <a:gd name="T14" fmla="*/ 17 w 22"/>
              <a:gd name="T15" fmla="*/ 0 h 84"/>
              <a:gd name="T16" fmla="*/ 15 w 22"/>
              <a:gd name="T17" fmla="*/ 0 h 84"/>
              <a:gd name="T18" fmla="*/ 14 w 22"/>
              <a:gd name="T19" fmla="*/ 0 h 84"/>
              <a:gd name="T20" fmla="*/ 12 w 22"/>
              <a:gd name="T21" fmla="*/ 0 h 84"/>
              <a:gd name="T22" fmla="*/ 10 w 22"/>
              <a:gd name="T23" fmla="*/ 0 h 84"/>
              <a:gd name="T24" fmla="*/ 8 w 22"/>
              <a:gd name="T25" fmla="*/ 0 h 84"/>
              <a:gd name="T26" fmla="*/ 6 w 22"/>
              <a:gd name="T27" fmla="*/ 1 h 84"/>
              <a:gd name="T28" fmla="*/ 4 w 22"/>
              <a:gd name="T29" fmla="*/ 1 h 84"/>
              <a:gd name="T30" fmla="*/ 3 w 22"/>
              <a:gd name="T31" fmla="*/ 3 h 84"/>
              <a:gd name="T32" fmla="*/ 0 w 22"/>
              <a:gd name="T33" fmla="*/ 4 h 84"/>
              <a:gd name="T34" fmla="*/ 0 w 22"/>
              <a:gd name="T35" fmla="*/ 84 h 84"/>
              <a:gd name="T36" fmla="*/ 0 w 22"/>
              <a:gd name="T37" fmla="*/ 84 h 84"/>
              <a:gd name="T38" fmla="*/ 0 w 22"/>
              <a:gd name="T39" fmla="*/ 84 h 84"/>
              <a:gd name="T40" fmla="*/ 1 w 22"/>
              <a:gd name="T41" fmla="*/ 84 h 84"/>
              <a:gd name="T42" fmla="*/ 3 w 22"/>
              <a:gd name="T43" fmla="*/ 84 h 84"/>
              <a:gd name="T44" fmla="*/ 4 w 22"/>
              <a:gd name="T45" fmla="*/ 84 h 84"/>
              <a:gd name="T46" fmla="*/ 5 w 22"/>
              <a:gd name="T47" fmla="*/ 84 h 84"/>
              <a:gd name="T48" fmla="*/ 6 w 22"/>
              <a:gd name="T49" fmla="*/ 84 h 84"/>
              <a:gd name="T50" fmla="*/ 7 w 22"/>
              <a:gd name="T51" fmla="*/ 83 h 84"/>
              <a:gd name="T52" fmla="*/ 10 w 22"/>
              <a:gd name="T53" fmla="*/ 83 h 84"/>
              <a:gd name="T54" fmla="*/ 11 w 22"/>
              <a:gd name="T55" fmla="*/ 82 h 84"/>
              <a:gd name="T56" fmla="*/ 13 w 22"/>
              <a:gd name="T57" fmla="*/ 82 h 84"/>
              <a:gd name="T58" fmla="*/ 14 w 22"/>
              <a:gd name="T59" fmla="*/ 81 h 84"/>
              <a:gd name="T60" fmla="*/ 17 w 22"/>
              <a:gd name="T61" fmla="*/ 80 h 84"/>
              <a:gd name="T62" fmla="*/ 19 w 22"/>
              <a:gd name="T63" fmla="*/ 79 h 84"/>
              <a:gd name="T64" fmla="*/ 20 w 22"/>
              <a:gd name="T65" fmla="*/ 77 h 84"/>
              <a:gd name="T66" fmla="*/ 22 w 22"/>
              <a:gd name="T67" fmla="*/ 76 h 84"/>
              <a:gd name="T68" fmla="*/ 22 w 22"/>
              <a:gd name="T69"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84">
                <a:moveTo>
                  <a:pt x="22" y="3"/>
                </a:moveTo>
                <a:lnTo>
                  <a:pt x="22" y="3"/>
                </a:lnTo>
                <a:lnTo>
                  <a:pt x="21" y="1"/>
                </a:lnTo>
                <a:lnTo>
                  <a:pt x="21" y="1"/>
                </a:lnTo>
                <a:lnTo>
                  <a:pt x="20" y="1"/>
                </a:lnTo>
                <a:lnTo>
                  <a:pt x="19" y="1"/>
                </a:lnTo>
                <a:lnTo>
                  <a:pt x="18" y="0"/>
                </a:lnTo>
                <a:lnTo>
                  <a:pt x="17" y="0"/>
                </a:lnTo>
                <a:lnTo>
                  <a:pt x="15" y="0"/>
                </a:lnTo>
                <a:lnTo>
                  <a:pt x="14" y="0"/>
                </a:lnTo>
                <a:lnTo>
                  <a:pt x="12" y="0"/>
                </a:lnTo>
                <a:lnTo>
                  <a:pt x="10" y="0"/>
                </a:lnTo>
                <a:lnTo>
                  <a:pt x="8" y="0"/>
                </a:lnTo>
                <a:lnTo>
                  <a:pt x="6" y="1"/>
                </a:lnTo>
                <a:lnTo>
                  <a:pt x="4" y="1"/>
                </a:lnTo>
                <a:lnTo>
                  <a:pt x="3" y="3"/>
                </a:lnTo>
                <a:lnTo>
                  <a:pt x="0" y="4"/>
                </a:lnTo>
                <a:lnTo>
                  <a:pt x="0" y="84"/>
                </a:lnTo>
                <a:lnTo>
                  <a:pt x="0" y="84"/>
                </a:lnTo>
                <a:lnTo>
                  <a:pt x="0" y="84"/>
                </a:lnTo>
                <a:lnTo>
                  <a:pt x="1" y="84"/>
                </a:lnTo>
                <a:lnTo>
                  <a:pt x="3" y="84"/>
                </a:lnTo>
                <a:lnTo>
                  <a:pt x="4" y="84"/>
                </a:lnTo>
                <a:lnTo>
                  <a:pt x="5" y="84"/>
                </a:lnTo>
                <a:lnTo>
                  <a:pt x="6" y="84"/>
                </a:lnTo>
                <a:lnTo>
                  <a:pt x="7" y="83"/>
                </a:lnTo>
                <a:lnTo>
                  <a:pt x="10" y="83"/>
                </a:lnTo>
                <a:lnTo>
                  <a:pt x="11" y="82"/>
                </a:lnTo>
                <a:lnTo>
                  <a:pt x="13" y="82"/>
                </a:lnTo>
                <a:lnTo>
                  <a:pt x="14" y="81"/>
                </a:lnTo>
                <a:lnTo>
                  <a:pt x="17" y="80"/>
                </a:lnTo>
                <a:lnTo>
                  <a:pt x="19" y="79"/>
                </a:lnTo>
                <a:lnTo>
                  <a:pt x="20" y="77"/>
                </a:lnTo>
                <a:lnTo>
                  <a:pt x="22" y="76"/>
                </a:lnTo>
                <a:lnTo>
                  <a:pt x="22" y="3"/>
                </a:lnTo>
                <a:close/>
              </a:path>
            </a:pathLst>
          </a:custGeom>
          <a:solidFill>
            <a:srgbClr val="A8D8D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4" name="Freeform 170"/>
          <p:cNvSpPr>
            <a:spLocks/>
          </p:cNvSpPr>
          <p:nvPr>
            <p:custDataLst>
              <p:tags r:id="rId169"/>
            </p:custDataLst>
          </p:nvPr>
        </p:nvSpPr>
        <p:spPr bwMode="auto">
          <a:xfrm>
            <a:off x="2309813" y="3257550"/>
            <a:ext cx="28575" cy="104775"/>
          </a:xfrm>
          <a:custGeom>
            <a:avLst/>
            <a:gdLst>
              <a:gd name="T0" fmla="*/ 18 w 18"/>
              <a:gd name="T1" fmla="*/ 2 h 66"/>
              <a:gd name="T2" fmla="*/ 18 w 18"/>
              <a:gd name="T3" fmla="*/ 2 h 66"/>
              <a:gd name="T4" fmla="*/ 17 w 18"/>
              <a:gd name="T5" fmla="*/ 2 h 66"/>
              <a:gd name="T6" fmla="*/ 14 w 18"/>
              <a:gd name="T7" fmla="*/ 0 h 66"/>
              <a:gd name="T8" fmla="*/ 12 w 18"/>
              <a:gd name="T9" fmla="*/ 0 h 66"/>
              <a:gd name="T10" fmla="*/ 10 w 18"/>
              <a:gd name="T11" fmla="*/ 0 h 66"/>
              <a:gd name="T12" fmla="*/ 6 w 18"/>
              <a:gd name="T13" fmla="*/ 0 h 66"/>
              <a:gd name="T14" fmla="*/ 3 w 18"/>
              <a:gd name="T15" fmla="*/ 2 h 66"/>
              <a:gd name="T16" fmla="*/ 0 w 18"/>
              <a:gd name="T17" fmla="*/ 3 h 66"/>
              <a:gd name="T18" fmla="*/ 0 w 18"/>
              <a:gd name="T19" fmla="*/ 66 h 66"/>
              <a:gd name="T20" fmla="*/ 0 w 18"/>
              <a:gd name="T21" fmla="*/ 66 h 66"/>
              <a:gd name="T22" fmla="*/ 2 w 18"/>
              <a:gd name="T23" fmla="*/ 66 h 66"/>
              <a:gd name="T24" fmla="*/ 4 w 18"/>
              <a:gd name="T25" fmla="*/ 65 h 66"/>
              <a:gd name="T26" fmla="*/ 6 w 18"/>
              <a:gd name="T27" fmla="*/ 65 h 66"/>
              <a:gd name="T28" fmla="*/ 9 w 18"/>
              <a:gd name="T29" fmla="*/ 64 h 66"/>
              <a:gd name="T30" fmla="*/ 12 w 18"/>
              <a:gd name="T31" fmla="*/ 62 h 66"/>
              <a:gd name="T32" fmla="*/ 14 w 18"/>
              <a:gd name="T33" fmla="*/ 61 h 66"/>
              <a:gd name="T34" fmla="*/ 18 w 18"/>
              <a:gd name="T35" fmla="*/ 59 h 66"/>
              <a:gd name="T36" fmla="*/ 18 w 18"/>
              <a:gd name="T3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66">
                <a:moveTo>
                  <a:pt x="18" y="2"/>
                </a:moveTo>
                <a:lnTo>
                  <a:pt x="18" y="2"/>
                </a:lnTo>
                <a:lnTo>
                  <a:pt x="17" y="2"/>
                </a:lnTo>
                <a:lnTo>
                  <a:pt x="14" y="0"/>
                </a:lnTo>
                <a:lnTo>
                  <a:pt x="12" y="0"/>
                </a:lnTo>
                <a:lnTo>
                  <a:pt x="10" y="0"/>
                </a:lnTo>
                <a:lnTo>
                  <a:pt x="6" y="0"/>
                </a:lnTo>
                <a:lnTo>
                  <a:pt x="3" y="2"/>
                </a:lnTo>
                <a:lnTo>
                  <a:pt x="0" y="3"/>
                </a:lnTo>
                <a:lnTo>
                  <a:pt x="0" y="66"/>
                </a:lnTo>
                <a:lnTo>
                  <a:pt x="0" y="66"/>
                </a:lnTo>
                <a:lnTo>
                  <a:pt x="2" y="66"/>
                </a:lnTo>
                <a:lnTo>
                  <a:pt x="4" y="65"/>
                </a:lnTo>
                <a:lnTo>
                  <a:pt x="6" y="65"/>
                </a:lnTo>
                <a:lnTo>
                  <a:pt x="9" y="64"/>
                </a:lnTo>
                <a:lnTo>
                  <a:pt x="12" y="62"/>
                </a:lnTo>
                <a:lnTo>
                  <a:pt x="14" y="61"/>
                </a:lnTo>
                <a:lnTo>
                  <a:pt x="18" y="59"/>
                </a:lnTo>
                <a:lnTo>
                  <a:pt x="18" y="2"/>
                </a:lnTo>
                <a:close/>
              </a:path>
            </a:pathLst>
          </a:custGeom>
          <a:solidFill>
            <a:srgbClr val="BC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5" name="Freeform 171"/>
          <p:cNvSpPr>
            <a:spLocks/>
          </p:cNvSpPr>
          <p:nvPr>
            <p:custDataLst>
              <p:tags r:id="rId170"/>
            </p:custDataLst>
          </p:nvPr>
        </p:nvSpPr>
        <p:spPr bwMode="auto">
          <a:xfrm>
            <a:off x="2309813" y="3260725"/>
            <a:ext cx="22225" cy="71438"/>
          </a:xfrm>
          <a:custGeom>
            <a:avLst/>
            <a:gdLst>
              <a:gd name="T0" fmla="*/ 14 w 14"/>
              <a:gd name="T1" fmla="*/ 1 h 45"/>
              <a:gd name="T2" fmla="*/ 14 w 14"/>
              <a:gd name="T3" fmla="*/ 0 h 45"/>
              <a:gd name="T4" fmla="*/ 13 w 14"/>
              <a:gd name="T5" fmla="*/ 0 h 45"/>
              <a:gd name="T6" fmla="*/ 12 w 14"/>
              <a:gd name="T7" fmla="*/ 0 h 45"/>
              <a:gd name="T8" fmla="*/ 10 w 14"/>
              <a:gd name="T9" fmla="*/ 0 h 45"/>
              <a:gd name="T10" fmla="*/ 9 w 14"/>
              <a:gd name="T11" fmla="*/ 0 h 45"/>
              <a:gd name="T12" fmla="*/ 6 w 14"/>
              <a:gd name="T13" fmla="*/ 0 h 45"/>
              <a:gd name="T14" fmla="*/ 3 w 14"/>
              <a:gd name="T15" fmla="*/ 0 h 45"/>
              <a:gd name="T16" fmla="*/ 0 w 14"/>
              <a:gd name="T17" fmla="*/ 2 h 45"/>
              <a:gd name="T18" fmla="*/ 0 w 14"/>
              <a:gd name="T19" fmla="*/ 45 h 45"/>
              <a:gd name="T20" fmla="*/ 2 w 14"/>
              <a:gd name="T21" fmla="*/ 45 h 45"/>
              <a:gd name="T22" fmla="*/ 2 w 14"/>
              <a:gd name="T23" fmla="*/ 45 h 45"/>
              <a:gd name="T24" fmla="*/ 4 w 14"/>
              <a:gd name="T25" fmla="*/ 45 h 45"/>
              <a:gd name="T26" fmla="*/ 5 w 14"/>
              <a:gd name="T27" fmla="*/ 44 h 45"/>
              <a:gd name="T28" fmla="*/ 7 w 14"/>
              <a:gd name="T29" fmla="*/ 44 h 45"/>
              <a:gd name="T30" fmla="*/ 10 w 14"/>
              <a:gd name="T31" fmla="*/ 43 h 45"/>
              <a:gd name="T32" fmla="*/ 12 w 14"/>
              <a:gd name="T33" fmla="*/ 42 h 45"/>
              <a:gd name="T34" fmla="*/ 14 w 14"/>
              <a:gd name="T35" fmla="*/ 41 h 45"/>
              <a:gd name="T36" fmla="*/ 14 w 14"/>
              <a:gd name="T3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5">
                <a:moveTo>
                  <a:pt x="14" y="1"/>
                </a:moveTo>
                <a:lnTo>
                  <a:pt x="14" y="0"/>
                </a:lnTo>
                <a:lnTo>
                  <a:pt x="13" y="0"/>
                </a:lnTo>
                <a:lnTo>
                  <a:pt x="12" y="0"/>
                </a:lnTo>
                <a:lnTo>
                  <a:pt x="10" y="0"/>
                </a:lnTo>
                <a:lnTo>
                  <a:pt x="9" y="0"/>
                </a:lnTo>
                <a:lnTo>
                  <a:pt x="6" y="0"/>
                </a:lnTo>
                <a:lnTo>
                  <a:pt x="3" y="0"/>
                </a:lnTo>
                <a:lnTo>
                  <a:pt x="0" y="2"/>
                </a:lnTo>
                <a:lnTo>
                  <a:pt x="0" y="45"/>
                </a:lnTo>
                <a:lnTo>
                  <a:pt x="2" y="45"/>
                </a:lnTo>
                <a:lnTo>
                  <a:pt x="2" y="45"/>
                </a:lnTo>
                <a:lnTo>
                  <a:pt x="4" y="45"/>
                </a:lnTo>
                <a:lnTo>
                  <a:pt x="5" y="44"/>
                </a:lnTo>
                <a:lnTo>
                  <a:pt x="7" y="44"/>
                </a:lnTo>
                <a:lnTo>
                  <a:pt x="10" y="43"/>
                </a:lnTo>
                <a:lnTo>
                  <a:pt x="12" y="42"/>
                </a:lnTo>
                <a:lnTo>
                  <a:pt x="14" y="41"/>
                </a:lnTo>
                <a:lnTo>
                  <a:pt x="14" y="1"/>
                </a:lnTo>
                <a:close/>
              </a:path>
            </a:pathLst>
          </a:custGeom>
          <a:solidFill>
            <a:srgbClr val="D1F2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6" name="Freeform 172"/>
          <p:cNvSpPr>
            <a:spLocks/>
          </p:cNvSpPr>
          <p:nvPr>
            <p:custDataLst>
              <p:tags r:id="rId171"/>
            </p:custDataLst>
          </p:nvPr>
        </p:nvSpPr>
        <p:spPr bwMode="auto">
          <a:xfrm>
            <a:off x="2312988" y="3260725"/>
            <a:ext cx="14287" cy="42863"/>
          </a:xfrm>
          <a:custGeom>
            <a:avLst/>
            <a:gdLst>
              <a:gd name="T0" fmla="*/ 9 w 9"/>
              <a:gd name="T1" fmla="*/ 1 h 27"/>
              <a:gd name="T2" fmla="*/ 9 w 9"/>
              <a:gd name="T3" fmla="*/ 1 h 27"/>
              <a:gd name="T4" fmla="*/ 8 w 9"/>
              <a:gd name="T5" fmla="*/ 1 h 27"/>
              <a:gd name="T6" fmla="*/ 7 w 9"/>
              <a:gd name="T7" fmla="*/ 1 h 27"/>
              <a:gd name="T8" fmla="*/ 5 w 9"/>
              <a:gd name="T9" fmla="*/ 0 h 27"/>
              <a:gd name="T10" fmla="*/ 4 w 9"/>
              <a:gd name="T11" fmla="*/ 0 h 27"/>
              <a:gd name="T12" fmla="*/ 3 w 9"/>
              <a:gd name="T13" fmla="*/ 1 h 27"/>
              <a:gd name="T14" fmla="*/ 1 w 9"/>
              <a:gd name="T15" fmla="*/ 1 h 27"/>
              <a:gd name="T16" fmla="*/ 0 w 9"/>
              <a:gd name="T17" fmla="*/ 2 h 27"/>
              <a:gd name="T18" fmla="*/ 0 w 9"/>
              <a:gd name="T19" fmla="*/ 27 h 27"/>
              <a:gd name="T20" fmla="*/ 0 w 9"/>
              <a:gd name="T21" fmla="*/ 27 h 27"/>
              <a:gd name="T22" fmla="*/ 1 w 9"/>
              <a:gd name="T23" fmla="*/ 27 h 27"/>
              <a:gd name="T24" fmla="*/ 2 w 9"/>
              <a:gd name="T25" fmla="*/ 27 h 27"/>
              <a:gd name="T26" fmla="*/ 3 w 9"/>
              <a:gd name="T27" fmla="*/ 27 h 27"/>
              <a:gd name="T28" fmla="*/ 4 w 9"/>
              <a:gd name="T29" fmla="*/ 27 h 27"/>
              <a:gd name="T30" fmla="*/ 5 w 9"/>
              <a:gd name="T31" fmla="*/ 25 h 27"/>
              <a:gd name="T32" fmla="*/ 8 w 9"/>
              <a:gd name="T33" fmla="*/ 24 h 27"/>
              <a:gd name="T34" fmla="*/ 9 w 9"/>
              <a:gd name="T35" fmla="*/ 23 h 27"/>
              <a:gd name="T36" fmla="*/ 9 w 9"/>
              <a:gd name="T3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7">
                <a:moveTo>
                  <a:pt x="9" y="1"/>
                </a:moveTo>
                <a:lnTo>
                  <a:pt x="9" y="1"/>
                </a:lnTo>
                <a:lnTo>
                  <a:pt x="8" y="1"/>
                </a:lnTo>
                <a:lnTo>
                  <a:pt x="7" y="1"/>
                </a:lnTo>
                <a:lnTo>
                  <a:pt x="5" y="0"/>
                </a:lnTo>
                <a:lnTo>
                  <a:pt x="4" y="0"/>
                </a:lnTo>
                <a:lnTo>
                  <a:pt x="3" y="1"/>
                </a:lnTo>
                <a:lnTo>
                  <a:pt x="1" y="1"/>
                </a:lnTo>
                <a:lnTo>
                  <a:pt x="0" y="2"/>
                </a:lnTo>
                <a:lnTo>
                  <a:pt x="0" y="27"/>
                </a:lnTo>
                <a:lnTo>
                  <a:pt x="0" y="27"/>
                </a:lnTo>
                <a:lnTo>
                  <a:pt x="1" y="27"/>
                </a:lnTo>
                <a:lnTo>
                  <a:pt x="2" y="27"/>
                </a:lnTo>
                <a:lnTo>
                  <a:pt x="3" y="27"/>
                </a:lnTo>
                <a:lnTo>
                  <a:pt x="4" y="27"/>
                </a:lnTo>
                <a:lnTo>
                  <a:pt x="5" y="25"/>
                </a:lnTo>
                <a:lnTo>
                  <a:pt x="8" y="24"/>
                </a:lnTo>
                <a:lnTo>
                  <a:pt x="9" y="23"/>
                </a:lnTo>
                <a:lnTo>
                  <a:pt x="9" y="1"/>
                </a:lnTo>
                <a:close/>
              </a:path>
            </a:pathLst>
          </a:custGeom>
          <a:solidFill>
            <a:srgbClr val="E5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7" name="Freeform 173"/>
          <p:cNvSpPr>
            <a:spLocks/>
          </p:cNvSpPr>
          <p:nvPr>
            <p:custDataLst>
              <p:tags r:id="rId172"/>
            </p:custDataLst>
          </p:nvPr>
        </p:nvSpPr>
        <p:spPr bwMode="auto">
          <a:xfrm>
            <a:off x="2487613" y="3382963"/>
            <a:ext cx="22225" cy="22225"/>
          </a:xfrm>
          <a:custGeom>
            <a:avLst/>
            <a:gdLst>
              <a:gd name="T0" fmla="*/ 7 w 14"/>
              <a:gd name="T1" fmla="*/ 14 h 14"/>
              <a:gd name="T2" fmla="*/ 9 w 14"/>
              <a:gd name="T3" fmla="*/ 14 h 14"/>
              <a:gd name="T4" fmla="*/ 10 w 14"/>
              <a:gd name="T5" fmla="*/ 13 h 14"/>
              <a:gd name="T6" fmla="*/ 11 w 14"/>
              <a:gd name="T7" fmla="*/ 13 h 14"/>
              <a:gd name="T8" fmla="*/ 12 w 14"/>
              <a:gd name="T9" fmla="*/ 11 h 14"/>
              <a:gd name="T10" fmla="*/ 13 w 14"/>
              <a:gd name="T11" fmla="*/ 10 h 14"/>
              <a:gd name="T12" fmla="*/ 13 w 14"/>
              <a:gd name="T13" fmla="*/ 9 h 14"/>
              <a:gd name="T14" fmla="*/ 14 w 14"/>
              <a:gd name="T15" fmla="*/ 8 h 14"/>
              <a:gd name="T16" fmla="*/ 14 w 14"/>
              <a:gd name="T17" fmla="*/ 7 h 14"/>
              <a:gd name="T18" fmla="*/ 14 w 14"/>
              <a:gd name="T19" fmla="*/ 6 h 14"/>
              <a:gd name="T20" fmla="*/ 13 w 14"/>
              <a:gd name="T21" fmla="*/ 4 h 14"/>
              <a:gd name="T22" fmla="*/ 13 w 14"/>
              <a:gd name="T23" fmla="*/ 3 h 14"/>
              <a:gd name="T24" fmla="*/ 12 w 14"/>
              <a:gd name="T25" fmla="*/ 2 h 14"/>
              <a:gd name="T26" fmla="*/ 11 w 14"/>
              <a:gd name="T27" fmla="*/ 1 h 14"/>
              <a:gd name="T28" fmla="*/ 10 w 14"/>
              <a:gd name="T29" fmla="*/ 0 h 14"/>
              <a:gd name="T30" fmla="*/ 9 w 14"/>
              <a:gd name="T31" fmla="*/ 0 h 14"/>
              <a:gd name="T32" fmla="*/ 7 w 14"/>
              <a:gd name="T33" fmla="*/ 0 h 14"/>
              <a:gd name="T34" fmla="*/ 6 w 14"/>
              <a:gd name="T35" fmla="*/ 0 h 14"/>
              <a:gd name="T36" fmla="*/ 5 w 14"/>
              <a:gd name="T37" fmla="*/ 0 h 14"/>
              <a:gd name="T38" fmla="*/ 4 w 14"/>
              <a:gd name="T39" fmla="*/ 1 h 14"/>
              <a:gd name="T40" fmla="*/ 3 w 14"/>
              <a:gd name="T41" fmla="*/ 2 h 14"/>
              <a:gd name="T42" fmla="*/ 2 w 14"/>
              <a:gd name="T43" fmla="*/ 3 h 14"/>
              <a:gd name="T44" fmla="*/ 2 w 14"/>
              <a:gd name="T45" fmla="*/ 4 h 14"/>
              <a:gd name="T46" fmla="*/ 0 w 14"/>
              <a:gd name="T47" fmla="*/ 6 h 14"/>
              <a:gd name="T48" fmla="*/ 0 w 14"/>
              <a:gd name="T49" fmla="*/ 7 h 14"/>
              <a:gd name="T50" fmla="*/ 0 w 14"/>
              <a:gd name="T51" fmla="*/ 8 h 14"/>
              <a:gd name="T52" fmla="*/ 2 w 14"/>
              <a:gd name="T53" fmla="*/ 9 h 14"/>
              <a:gd name="T54" fmla="*/ 2 w 14"/>
              <a:gd name="T55" fmla="*/ 10 h 14"/>
              <a:gd name="T56" fmla="*/ 3 w 14"/>
              <a:gd name="T57" fmla="*/ 11 h 14"/>
              <a:gd name="T58" fmla="*/ 4 w 14"/>
              <a:gd name="T59" fmla="*/ 13 h 14"/>
              <a:gd name="T60" fmla="*/ 5 w 14"/>
              <a:gd name="T61" fmla="*/ 13 h 14"/>
              <a:gd name="T62" fmla="*/ 6 w 14"/>
              <a:gd name="T63" fmla="*/ 14 h 14"/>
              <a:gd name="T64" fmla="*/ 7 w 14"/>
              <a:gd name="T6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4">
                <a:moveTo>
                  <a:pt x="7" y="14"/>
                </a:moveTo>
                <a:lnTo>
                  <a:pt x="9" y="14"/>
                </a:lnTo>
                <a:lnTo>
                  <a:pt x="10" y="13"/>
                </a:lnTo>
                <a:lnTo>
                  <a:pt x="11" y="13"/>
                </a:lnTo>
                <a:lnTo>
                  <a:pt x="12" y="11"/>
                </a:lnTo>
                <a:lnTo>
                  <a:pt x="13" y="10"/>
                </a:lnTo>
                <a:lnTo>
                  <a:pt x="13" y="9"/>
                </a:lnTo>
                <a:lnTo>
                  <a:pt x="14" y="8"/>
                </a:lnTo>
                <a:lnTo>
                  <a:pt x="14" y="7"/>
                </a:lnTo>
                <a:lnTo>
                  <a:pt x="14" y="6"/>
                </a:lnTo>
                <a:lnTo>
                  <a:pt x="13" y="4"/>
                </a:lnTo>
                <a:lnTo>
                  <a:pt x="13" y="3"/>
                </a:lnTo>
                <a:lnTo>
                  <a:pt x="12" y="2"/>
                </a:lnTo>
                <a:lnTo>
                  <a:pt x="11" y="1"/>
                </a:lnTo>
                <a:lnTo>
                  <a:pt x="10" y="0"/>
                </a:lnTo>
                <a:lnTo>
                  <a:pt x="9" y="0"/>
                </a:lnTo>
                <a:lnTo>
                  <a:pt x="7" y="0"/>
                </a:lnTo>
                <a:lnTo>
                  <a:pt x="6" y="0"/>
                </a:lnTo>
                <a:lnTo>
                  <a:pt x="5" y="0"/>
                </a:lnTo>
                <a:lnTo>
                  <a:pt x="4" y="1"/>
                </a:lnTo>
                <a:lnTo>
                  <a:pt x="3" y="2"/>
                </a:lnTo>
                <a:lnTo>
                  <a:pt x="2" y="3"/>
                </a:lnTo>
                <a:lnTo>
                  <a:pt x="2" y="4"/>
                </a:lnTo>
                <a:lnTo>
                  <a:pt x="0" y="6"/>
                </a:lnTo>
                <a:lnTo>
                  <a:pt x="0" y="7"/>
                </a:lnTo>
                <a:lnTo>
                  <a:pt x="0" y="8"/>
                </a:lnTo>
                <a:lnTo>
                  <a:pt x="2" y="9"/>
                </a:lnTo>
                <a:lnTo>
                  <a:pt x="2" y="10"/>
                </a:lnTo>
                <a:lnTo>
                  <a:pt x="3" y="11"/>
                </a:lnTo>
                <a:lnTo>
                  <a:pt x="4" y="13"/>
                </a:lnTo>
                <a:lnTo>
                  <a:pt x="5" y="13"/>
                </a:lnTo>
                <a:lnTo>
                  <a:pt x="6" y="14"/>
                </a:lnTo>
                <a:lnTo>
                  <a:pt x="7"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8" name="Freeform 174"/>
          <p:cNvSpPr>
            <a:spLocks/>
          </p:cNvSpPr>
          <p:nvPr>
            <p:custDataLst>
              <p:tags r:id="rId173"/>
            </p:custDataLst>
          </p:nvPr>
        </p:nvSpPr>
        <p:spPr bwMode="auto">
          <a:xfrm>
            <a:off x="2424113" y="3382963"/>
            <a:ext cx="11112" cy="11112"/>
          </a:xfrm>
          <a:custGeom>
            <a:avLst/>
            <a:gdLst>
              <a:gd name="T0" fmla="*/ 3 w 7"/>
              <a:gd name="T1" fmla="*/ 7 h 7"/>
              <a:gd name="T2" fmla="*/ 4 w 7"/>
              <a:gd name="T3" fmla="*/ 7 h 7"/>
              <a:gd name="T4" fmla="*/ 5 w 7"/>
              <a:gd name="T5" fmla="*/ 6 h 7"/>
              <a:gd name="T6" fmla="*/ 5 w 7"/>
              <a:gd name="T7" fmla="*/ 4 h 7"/>
              <a:gd name="T8" fmla="*/ 7 w 7"/>
              <a:gd name="T9" fmla="*/ 3 h 7"/>
              <a:gd name="T10" fmla="*/ 5 w 7"/>
              <a:gd name="T11" fmla="*/ 2 h 7"/>
              <a:gd name="T12" fmla="*/ 5 w 7"/>
              <a:gd name="T13" fmla="*/ 1 h 7"/>
              <a:gd name="T14" fmla="*/ 4 w 7"/>
              <a:gd name="T15" fmla="*/ 0 h 7"/>
              <a:gd name="T16" fmla="*/ 3 w 7"/>
              <a:gd name="T17" fmla="*/ 0 h 7"/>
              <a:gd name="T18" fmla="*/ 2 w 7"/>
              <a:gd name="T19" fmla="*/ 0 h 7"/>
              <a:gd name="T20" fmla="*/ 1 w 7"/>
              <a:gd name="T21" fmla="*/ 1 h 7"/>
              <a:gd name="T22" fmla="*/ 0 w 7"/>
              <a:gd name="T23" fmla="*/ 2 h 7"/>
              <a:gd name="T24" fmla="*/ 0 w 7"/>
              <a:gd name="T25" fmla="*/ 3 h 7"/>
              <a:gd name="T26" fmla="*/ 0 w 7"/>
              <a:gd name="T27" fmla="*/ 4 h 7"/>
              <a:gd name="T28" fmla="*/ 1 w 7"/>
              <a:gd name="T29" fmla="*/ 6 h 7"/>
              <a:gd name="T30" fmla="*/ 2 w 7"/>
              <a:gd name="T31" fmla="*/ 7 h 7"/>
              <a:gd name="T32" fmla="*/ 3 w 7"/>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3" y="7"/>
                </a:moveTo>
                <a:lnTo>
                  <a:pt x="4" y="7"/>
                </a:lnTo>
                <a:lnTo>
                  <a:pt x="5" y="6"/>
                </a:lnTo>
                <a:lnTo>
                  <a:pt x="5" y="4"/>
                </a:lnTo>
                <a:lnTo>
                  <a:pt x="7" y="3"/>
                </a:lnTo>
                <a:lnTo>
                  <a:pt x="5" y="2"/>
                </a:lnTo>
                <a:lnTo>
                  <a:pt x="5" y="1"/>
                </a:lnTo>
                <a:lnTo>
                  <a:pt x="4" y="0"/>
                </a:lnTo>
                <a:lnTo>
                  <a:pt x="3" y="0"/>
                </a:lnTo>
                <a:lnTo>
                  <a:pt x="2" y="0"/>
                </a:lnTo>
                <a:lnTo>
                  <a:pt x="1" y="1"/>
                </a:lnTo>
                <a:lnTo>
                  <a:pt x="0" y="2"/>
                </a:lnTo>
                <a:lnTo>
                  <a:pt x="0" y="3"/>
                </a:lnTo>
                <a:lnTo>
                  <a:pt x="0" y="4"/>
                </a:lnTo>
                <a:lnTo>
                  <a:pt x="1" y="6"/>
                </a:lnTo>
                <a:lnTo>
                  <a:pt x="2" y="7"/>
                </a:lnTo>
                <a:lnTo>
                  <a:pt x="3"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79" name="Freeform 175"/>
          <p:cNvSpPr>
            <a:spLocks/>
          </p:cNvSpPr>
          <p:nvPr>
            <p:custDataLst>
              <p:tags r:id="rId174"/>
            </p:custDataLst>
          </p:nvPr>
        </p:nvSpPr>
        <p:spPr bwMode="auto">
          <a:xfrm>
            <a:off x="2441575" y="3382963"/>
            <a:ext cx="9525" cy="11112"/>
          </a:xfrm>
          <a:custGeom>
            <a:avLst/>
            <a:gdLst>
              <a:gd name="T0" fmla="*/ 4 w 6"/>
              <a:gd name="T1" fmla="*/ 7 h 7"/>
              <a:gd name="T2" fmla="*/ 5 w 6"/>
              <a:gd name="T3" fmla="*/ 7 h 7"/>
              <a:gd name="T4" fmla="*/ 6 w 6"/>
              <a:gd name="T5" fmla="*/ 7 h 7"/>
              <a:gd name="T6" fmla="*/ 6 w 6"/>
              <a:gd name="T7" fmla="*/ 6 h 7"/>
              <a:gd name="T8" fmla="*/ 6 w 6"/>
              <a:gd name="T9" fmla="*/ 3 h 7"/>
              <a:gd name="T10" fmla="*/ 6 w 6"/>
              <a:gd name="T11" fmla="*/ 2 h 7"/>
              <a:gd name="T12" fmla="*/ 6 w 6"/>
              <a:gd name="T13" fmla="*/ 1 h 7"/>
              <a:gd name="T14" fmla="*/ 5 w 6"/>
              <a:gd name="T15" fmla="*/ 1 h 7"/>
              <a:gd name="T16" fmla="*/ 4 w 6"/>
              <a:gd name="T17" fmla="*/ 0 h 7"/>
              <a:gd name="T18" fmla="*/ 3 w 6"/>
              <a:gd name="T19" fmla="*/ 1 h 7"/>
              <a:gd name="T20" fmla="*/ 1 w 6"/>
              <a:gd name="T21" fmla="*/ 1 h 7"/>
              <a:gd name="T22" fmla="*/ 0 w 6"/>
              <a:gd name="T23" fmla="*/ 2 h 7"/>
              <a:gd name="T24" fmla="*/ 0 w 6"/>
              <a:gd name="T25" fmla="*/ 3 h 7"/>
              <a:gd name="T26" fmla="*/ 0 w 6"/>
              <a:gd name="T27" fmla="*/ 6 h 7"/>
              <a:gd name="T28" fmla="*/ 1 w 6"/>
              <a:gd name="T29" fmla="*/ 7 h 7"/>
              <a:gd name="T30" fmla="*/ 3 w 6"/>
              <a:gd name="T31" fmla="*/ 7 h 7"/>
              <a:gd name="T32" fmla="*/ 4 w 6"/>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4" y="7"/>
                </a:moveTo>
                <a:lnTo>
                  <a:pt x="5" y="7"/>
                </a:lnTo>
                <a:lnTo>
                  <a:pt x="6" y="7"/>
                </a:lnTo>
                <a:lnTo>
                  <a:pt x="6" y="6"/>
                </a:lnTo>
                <a:lnTo>
                  <a:pt x="6" y="3"/>
                </a:lnTo>
                <a:lnTo>
                  <a:pt x="6" y="2"/>
                </a:lnTo>
                <a:lnTo>
                  <a:pt x="6" y="1"/>
                </a:lnTo>
                <a:lnTo>
                  <a:pt x="5" y="1"/>
                </a:lnTo>
                <a:lnTo>
                  <a:pt x="4" y="0"/>
                </a:lnTo>
                <a:lnTo>
                  <a:pt x="3" y="1"/>
                </a:lnTo>
                <a:lnTo>
                  <a:pt x="1" y="1"/>
                </a:lnTo>
                <a:lnTo>
                  <a:pt x="0" y="2"/>
                </a:lnTo>
                <a:lnTo>
                  <a:pt x="0" y="3"/>
                </a:lnTo>
                <a:lnTo>
                  <a:pt x="0" y="6"/>
                </a:lnTo>
                <a:lnTo>
                  <a:pt x="1" y="7"/>
                </a:lnTo>
                <a:lnTo>
                  <a:pt x="3" y="7"/>
                </a:lnTo>
                <a:lnTo>
                  <a:pt x="4"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0" name="Freeform 176"/>
          <p:cNvSpPr>
            <a:spLocks/>
          </p:cNvSpPr>
          <p:nvPr>
            <p:custDataLst>
              <p:tags r:id="rId175"/>
            </p:custDataLst>
          </p:nvPr>
        </p:nvSpPr>
        <p:spPr bwMode="auto">
          <a:xfrm>
            <a:off x="2370138" y="3235325"/>
            <a:ext cx="28575" cy="147638"/>
          </a:xfrm>
          <a:custGeom>
            <a:avLst/>
            <a:gdLst>
              <a:gd name="T0" fmla="*/ 6 w 18"/>
              <a:gd name="T1" fmla="*/ 2 h 93"/>
              <a:gd name="T2" fmla="*/ 6 w 18"/>
              <a:gd name="T3" fmla="*/ 4 h 93"/>
              <a:gd name="T4" fmla="*/ 3 w 18"/>
              <a:gd name="T5" fmla="*/ 9 h 93"/>
              <a:gd name="T6" fmla="*/ 2 w 18"/>
              <a:gd name="T7" fmla="*/ 17 h 93"/>
              <a:gd name="T8" fmla="*/ 1 w 18"/>
              <a:gd name="T9" fmla="*/ 29 h 93"/>
              <a:gd name="T10" fmla="*/ 0 w 18"/>
              <a:gd name="T11" fmla="*/ 41 h 93"/>
              <a:gd name="T12" fmla="*/ 0 w 18"/>
              <a:gd name="T13" fmla="*/ 58 h 93"/>
              <a:gd name="T14" fmla="*/ 1 w 18"/>
              <a:gd name="T15" fmla="*/ 74 h 93"/>
              <a:gd name="T16" fmla="*/ 4 w 18"/>
              <a:gd name="T17" fmla="*/ 93 h 93"/>
              <a:gd name="T18" fmla="*/ 18 w 18"/>
              <a:gd name="T19" fmla="*/ 93 h 93"/>
              <a:gd name="T20" fmla="*/ 17 w 18"/>
              <a:gd name="T21" fmla="*/ 89 h 93"/>
              <a:gd name="T22" fmla="*/ 16 w 18"/>
              <a:gd name="T23" fmla="*/ 82 h 93"/>
              <a:gd name="T24" fmla="*/ 15 w 18"/>
              <a:gd name="T25" fmla="*/ 71 h 93"/>
              <a:gd name="T26" fmla="*/ 14 w 18"/>
              <a:gd name="T27" fmla="*/ 58 h 93"/>
              <a:gd name="T28" fmla="*/ 13 w 18"/>
              <a:gd name="T29" fmla="*/ 43 h 93"/>
              <a:gd name="T30" fmla="*/ 13 w 18"/>
              <a:gd name="T31" fmla="*/ 27 h 93"/>
              <a:gd name="T32" fmla="*/ 15 w 18"/>
              <a:gd name="T33" fmla="*/ 13 h 93"/>
              <a:gd name="T34" fmla="*/ 18 w 18"/>
              <a:gd name="T35" fmla="*/ 2 h 93"/>
              <a:gd name="T36" fmla="*/ 18 w 18"/>
              <a:gd name="T37" fmla="*/ 2 h 93"/>
              <a:gd name="T38" fmla="*/ 18 w 18"/>
              <a:gd name="T39" fmla="*/ 0 h 93"/>
              <a:gd name="T40" fmla="*/ 18 w 18"/>
              <a:gd name="T41" fmla="*/ 0 h 93"/>
              <a:gd name="T42" fmla="*/ 17 w 18"/>
              <a:gd name="T43" fmla="*/ 0 h 93"/>
              <a:gd name="T44" fmla="*/ 16 w 18"/>
              <a:gd name="T45" fmla="*/ 0 h 93"/>
              <a:gd name="T46" fmla="*/ 14 w 18"/>
              <a:gd name="T47" fmla="*/ 0 h 93"/>
              <a:gd name="T48" fmla="*/ 10 w 18"/>
              <a:gd name="T49" fmla="*/ 0 h 93"/>
              <a:gd name="T50" fmla="*/ 6 w 18"/>
              <a:gd name="T5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93">
                <a:moveTo>
                  <a:pt x="6" y="2"/>
                </a:moveTo>
                <a:lnTo>
                  <a:pt x="6" y="4"/>
                </a:lnTo>
                <a:lnTo>
                  <a:pt x="3" y="9"/>
                </a:lnTo>
                <a:lnTo>
                  <a:pt x="2" y="17"/>
                </a:lnTo>
                <a:lnTo>
                  <a:pt x="1" y="29"/>
                </a:lnTo>
                <a:lnTo>
                  <a:pt x="0" y="41"/>
                </a:lnTo>
                <a:lnTo>
                  <a:pt x="0" y="58"/>
                </a:lnTo>
                <a:lnTo>
                  <a:pt x="1" y="74"/>
                </a:lnTo>
                <a:lnTo>
                  <a:pt x="4" y="93"/>
                </a:lnTo>
                <a:lnTo>
                  <a:pt x="18" y="93"/>
                </a:lnTo>
                <a:lnTo>
                  <a:pt x="17" y="89"/>
                </a:lnTo>
                <a:lnTo>
                  <a:pt x="16" y="82"/>
                </a:lnTo>
                <a:lnTo>
                  <a:pt x="15" y="71"/>
                </a:lnTo>
                <a:lnTo>
                  <a:pt x="14" y="58"/>
                </a:lnTo>
                <a:lnTo>
                  <a:pt x="13" y="43"/>
                </a:lnTo>
                <a:lnTo>
                  <a:pt x="13" y="27"/>
                </a:lnTo>
                <a:lnTo>
                  <a:pt x="15" y="13"/>
                </a:lnTo>
                <a:lnTo>
                  <a:pt x="18" y="2"/>
                </a:lnTo>
                <a:lnTo>
                  <a:pt x="18" y="2"/>
                </a:lnTo>
                <a:lnTo>
                  <a:pt x="18" y="0"/>
                </a:lnTo>
                <a:lnTo>
                  <a:pt x="18" y="0"/>
                </a:lnTo>
                <a:lnTo>
                  <a:pt x="17" y="0"/>
                </a:lnTo>
                <a:lnTo>
                  <a:pt x="16" y="0"/>
                </a:lnTo>
                <a:lnTo>
                  <a:pt x="14" y="0"/>
                </a:lnTo>
                <a:lnTo>
                  <a:pt x="10" y="0"/>
                </a:lnTo>
                <a:lnTo>
                  <a:pt x="6" y="2"/>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1" name="Freeform 177"/>
          <p:cNvSpPr>
            <a:spLocks/>
          </p:cNvSpPr>
          <p:nvPr>
            <p:custDataLst>
              <p:tags r:id="rId176"/>
            </p:custDataLst>
          </p:nvPr>
        </p:nvSpPr>
        <p:spPr bwMode="auto">
          <a:xfrm>
            <a:off x="2525713" y="3217863"/>
            <a:ext cx="42862" cy="165100"/>
          </a:xfrm>
          <a:custGeom>
            <a:avLst/>
            <a:gdLst>
              <a:gd name="T0" fmla="*/ 27 w 27"/>
              <a:gd name="T1" fmla="*/ 0 h 104"/>
              <a:gd name="T2" fmla="*/ 25 w 27"/>
              <a:gd name="T3" fmla="*/ 1 h 104"/>
              <a:gd name="T4" fmla="*/ 24 w 27"/>
              <a:gd name="T5" fmla="*/ 3 h 104"/>
              <a:gd name="T6" fmla="*/ 22 w 27"/>
              <a:gd name="T7" fmla="*/ 9 h 104"/>
              <a:gd name="T8" fmla="*/ 20 w 27"/>
              <a:gd name="T9" fmla="*/ 18 h 104"/>
              <a:gd name="T10" fmla="*/ 17 w 27"/>
              <a:gd name="T11" fmla="*/ 31 h 104"/>
              <a:gd name="T12" fmla="*/ 16 w 27"/>
              <a:gd name="T13" fmla="*/ 49 h 104"/>
              <a:gd name="T14" fmla="*/ 17 w 27"/>
              <a:gd name="T15" fmla="*/ 73 h 104"/>
              <a:gd name="T16" fmla="*/ 20 w 27"/>
              <a:gd name="T17" fmla="*/ 104 h 104"/>
              <a:gd name="T18" fmla="*/ 4 w 27"/>
              <a:gd name="T19" fmla="*/ 104 h 104"/>
              <a:gd name="T20" fmla="*/ 4 w 27"/>
              <a:gd name="T21" fmla="*/ 100 h 104"/>
              <a:gd name="T22" fmla="*/ 3 w 27"/>
              <a:gd name="T23" fmla="*/ 92 h 104"/>
              <a:gd name="T24" fmla="*/ 2 w 27"/>
              <a:gd name="T25" fmla="*/ 79 h 104"/>
              <a:gd name="T26" fmla="*/ 1 w 27"/>
              <a:gd name="T27" fmla="*/ 64 h 104"/>
              <a:gd name="T28" fmla="*/ 0 w 27"/>
              <a:gd name="T29" fmla="*/ 47 h 104"/>
              <a:gd name="T30" fmla="*/ 1 w 27"/>
              <a:gd name="T31" fmla="*/ 30 h 104"/>
              <a:gd name="T32" fmla="*/ 3 w 27"/>
              <a:gd name="T33" fmla="*/ 14 h 104"/>
              <a:gd name="T34" fmla="*/ 9 w 27"/>
              <a:gd name="T35" fmla="*/ 0 h 104"/>
              <a:gd name="T36" fmla="*/ 27 w 27"/>
              <a:gd name="T3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04">
                <a:moveTo>
                  <a:pt x="27" y="0"/>
                </a:moveTo>
                <a:lnTo>
                  <a:pt x="25" y="1"/>
                </a:lnTo>
                <a:lnTo>
                  <a:pt x="24" y="3"/>
                </a:lnTo>
                <a:lnTo>
                  <a:pt x="22" y="9"/>
                </a:lnTo>
                <a:lnTo>
                  <a:pt x="20" y="18"/>
                </a:lnTo>
                <a:lnTo>
                  <a:pt x="17" y="31"/>
                </a:lnTo>
                <a:lnTo>
                  <a:pt x="16" y="49"/>
                </a:lnTo>
                <a:lnTo>
                  <a:pt x="17" y="73"/>
                </a:lnTo>
                <a:lnTo>
                  <a:pt x="20" y="104"/>
                </a:lnTo>
                <a:lnTo>
                  <a:pt x="4" y="104"/>
                </a:lnTo>
                <a:lnTo>
                  <a:pt x="4" y="100"/>
                </a:lnTo>
                <a:lnTo>
                  <a:pt x="3" y="92"/>
                </a:lnTo>
                <a:lnTo>
                  <a:pt x="2" y="79"/>
                </a:lnTo>
                <a:lnTo>
                  <a:pt x="1" y="64"/>
                </a:lnTo>
                <a:lnTo>
                  <a:pt x="0" y="47"/>
                </a:lnTo>
                <a:lnTo>
                  <a:pt x="1" y="30"/>
                </a:lnTo>
                <a:lnTo>
                  <a:pt x="3" y="14"/>
                </a:lnTo>
                <a:lnTo>
                  <a:pt x="9" y="0"/>
                </a:lnTo>
                <a:lnTo>
                  <a:pt x="27" y="0"/>
                </a:lnTo>
                <a:close/>
              </a:path>
            </a:pathLst>
          </a:custGeom>
          <a:solidFill>
            <a:srgbClr val="3F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2" name="Freeform 178"/>
          <p:cNvSpPr>
            <a:spLocks/>
          </p:cNvSpPr>
          <p:nvPr>
            <p:custDataLst>
              <p:tags r:id="rId177"/>
            </p:custDataLst>
          </p:nvPr>
        </p:nvSpPr>
        <p:spPr bwMode="auto">
          <a:xfrm>
            <a:off x="2370138" y="3243263"/>
            <a:ext cx="26987" cy="130175"/>
          </a:xfrm>
          <a:custGeom>
            <a:avLst/>
            <a:gdLst>
              <a:gd name="T0" fmla="*/ 6 w 17"/>
              <a:gd name="T1" fmla="*/ 2 h 82"/>
              <a:gd name="T2" fmla="*/ 6 w 17"/>
              <a:gd name="T3" fmla="*/ 4 h 82"/>
              <a:gd name="T4" fmla="*/ 4 w 17"/>
              <a:gd name="T5" fmla="*/ 8 h 82"/>
              <a:gd name="T6" fmla="*/ 2 w 17"/>
              <a:gd name="T7" fmla="*/ 15 h 82"/>
              <a:gd name="T8" fmla="*/ 1 w 17"/>
              <a:gd name="T9" fmla="*/ 26 h 82"/>
              <a:gd name="T10" fmla="*/ 0 w 17"/>
              <a:gd name="T11" fmla="*/ 38 h 82"/>
              <a:gd name="T12" fmla="*/ 1 w 17"/>
              <a:gd name="T13" fmla="*/ 50 h 82"/>
              <a:gd name="T14" fmla="*/ 2 w 17"/>
              <a:gd name="T15" fmla="*/ 66 h 82"/>
              <a:gd name="T16" fmla="*/ 4 w 17"/>
              <a:gd name="T17" fmla="*/ 82 h 82"/>
              <a:gd name="T18" fmla="*/ 16 w 17"/>
              <a:gd name="T19" fmla="*/ 81 h 82"/>
              <a:gd name="T20" fmla="*/ 16 w 17"/>
              <a:gd name="T21" fmla="*/ 78 h 82"/>
              <a:gd name="T22" fmla="*/ 15 w 17"/>
              <a:gd name="T23" fmla="*/ 73 h 82"/>
              <a:gd name="T24" fmla="*/ 14 w 17"/>
              <a:gd name="T25" fmla="*/ 62 h 82"/>
              <a:gd name="T26" fmla="*/ 13 w 17"/>
              <a:gd name="T27" fmla="*/ 50 h 82"/>
              <a:gd name="T28" fmla="*/ 11 w 17"/>
              <a:gd name="T29" fmla="*/ 38 h 82"/>
              <a:gd name="T30" fmla="*/ 11 w 17"/>
              <a:gd name="T31" fmla="*/ 25 h 82"/>
              <a:gd name="T32" fmla="*/ 14 w 17"/>
              <a:gd name="T33" fmla="*/ 12 h 82"/>
              <a:gd name="T34" fmla="*/ 17 w 17"/>
              <a:gd name="T35" fmla="*/ 1 h 82"/>
              <a:gd name="T36" fmla="*/ 17 w 17"/>
              <a:gd name="T37" fmla="*/ 1 h 82"/>
              <a:gd name="T38" fmla="*/ 17 w 17"/>
              <a:gd name="T39" fmla="*/ 1 h 82"/>
              <a:gd name="T40" fmla="*/ 17 w 17"/>
              <a:gd name="T41" fmla="*/ 1 h 82"/>
              <a:gd name="T42" fmla="*/ 16 w 17"/>
              <a:gd name="T43" fmla="*/ 0 h 82"/>
              <a:gd name="T44" fmla="*/ 15 w 17"/>
              <a:gd name="T45" fmla="*/ 0 h 82"/>
              <a:gd name="T46" fmla="*/ 13 w 17"/>
              <a:gd name="T47" fmla="*/ 1 h 82"/>
              <a:gd name="T48" fmla="*/ 9 w 17"/>
              <a:gd name="T49" fmla="*/ 1 h 82"/>
              <a:gd name="T50" fmla="*/ 6 w 17"/>
              <a:gd name="T5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82">
                <a:moveTo>
                  <a:pt x="6" y="2"/>
                </a:moveTo>
                <a:lnTo>
                  <a:pt x="6" y="4"/>
                </a:lnTo>
                <a:lnTo>
                  <a:pt x="4" y="8"/>
                </a:lnTo>
                <a:lnTo>
                  <a:pt x="2" y="15"/>
                </a:lnTo>
                <a:lnTo>
                  <a:pt x="1" y="26"/>
                </a:lnTo>
                <a:lnTo>
                  <a:pt x="0" y="38"/>
                </a:lnTo>
                <a:lnTo>
                  <a:pt x="1" y="50"/>
                </a:lnTo>
                <a:lnTo>
                  <a:pt x="2" y="66"/>
                </a:lnTo>
                <a:lnTo>
                  <a:pt x="4" y="82"/>
                </a:lnTo>
                <a:lnTo>
                  <a:pt x="16" y="81"/>
                </a:lnTo>
                <a:lnTo>
                  <a:pt x="16" y="78"/>
                </a:lnTo>
                <a:lnTo>
                  <a:pt x="15" y="73"/>
                </a:lnTo>
                <a:lnTo>
                  <a:pt x="14" y="62"/>
                </a:lnTo>
                <a:lnTo>
                  <a:pt x="13" y="50"/>
                </a:lnTo>
                <a:lnTo>
                  <a:pt x="11" y="38"/>
                </a:lnTo>
                <a:lnTo>
                  <a:pt x="11" y="25"/>
                </a:lnTo>
                <a:lnTo>
                  <a:pt x="14" y="12"/>
                </a:lnTo>
                <a:lnTo>
                  <a:pt x="17" y="1"/>
                </a:lnTo>
                <a:lnTo>
                  <a:pt x="17" y="1"/>
                </a:lnTo>
                <a:lnTo>
                  <a:pt x="17" y="1"/>
                </a:lnTo>
                <a:lnTo>
                  <a:pt x="17" y="1"/>
                </a:lnTo>
                <a:lnTo>
                  <a:pt x="16" y="0"/>
                </a:lnTo>
                <a:lnTo>
                  <a:pt x="15" y="0"/>
                </a:lnTo>
                <a:lnTo>
                  <a:pt x="13" y="1"/>
                </a:lnTo>
                <a:lnTo>
                  <a:pt x="9" y="1"/>
                </a:lnTo>
                <a:lnTo>
                  <a:pt x="6" y="2"/>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3" name="Freeform 179"/>
          <p:cNvSpPr>
            <a:spLocks/>
          </p:cNvSpPr>
          <p:nvPr>
            <p:custDataLst>
              <p:tags r:id="rId178"/>
            </p:custDataLst>
          </p:nvPr>
        </p:nvSpPr>
        <p:spPr bwMode="auto">
          <a:xfrm>
            <a:off x="2371725" y="3252788"/>
            <a:ext cx="22225" cy="109537"/>
          </a:xfrm>
          <a:custGeom>
            <a:avLst/>
            <a:gdLst>
              <a:gd name="T0" fmla="*/ 5 w 14"/>
              <a:gd name="T1" fmla="*/ 1 h 69"/>
              <a:gd name="T2" fmla="*/ 5 w 14"/>
              <a:gd name="T3" fmla="*/ 2 h 69"/>
              <a:gd name="T4" fmla="*/ 3 w 14"/>
              <a:gd name="T5" fmla="*/ 7 h 69"/>
              <a:gd name="T6" fmla="*/ 2 w 14"/>
              <a:gd name="T7" fmla="*/ 13 h 69"/>
              <a:gd name="T8" fmla="*/ 1 w 14"/>
              <a:gd name="T9" fmla="*/ 21 h 69"/>
              <a:gd name="T10" fmla="*/ 0 w 14"/>
              <a:gd name="T11" fmla="*/ 32 h 69"/>
              <a:gd name="T12" fmla="*/ 0 w 14"/>
              <a:gd name="T13" fmla="*/ 43 h 69"/>
              <a:gd name="T14" fmla="*/ 1 w 14"/>
              <a:gd name="T15" fmla="*/ 56 h 69"/>
              <a:gd name="T16" fmla="*/ 3 w 14"/>
              <a:gd name="T17" fmla="*/ 69 h 69"/>
              <a:gd name="T18" fmla="*/ 14 w 14"/>
              <a:gd name="T19" fmla="*/ 69 h 69"/>
              <a:gd name="T20" fmla="*/ 13 w 14"/>
              <a:gd name="T21" fmla="*/ 67 h 69"/>
              <a:gd name="T22" fmla="*/ 13 w 14"/>
              <a:gd name="T23" fmla="*/ 61 h 69"/>
              <a:gd name="T24" fmla="*/ 12 w 14"/>
              <a:gd name="T25" fmla="*/ 53 h 69"/>
              <a:gd name="T26" fmla="*/ 10 w 14"/>
              <a:gd name="T27" fmla="*/ 43 h 69"/>
              <a:gd name="T28" fmla="*/ 9 w 14"/>
              <a:gd name="T29" fmla="*/ 32 h 69"/>
              <a:gd name="T30" fmla="*/ 9 w 14"/>
              <a:gd name="T31" fmla="*/ 20 h 69"/>
              <a:gd name="T32" fmla="*/ 12 w 14"/>
              <a:gd name="T33" fmla="*/ 9 h 69"/>
              <a:gd name="T34" fmla="*/ 14 w 14"/>
              <a:gd name="T35" fmla="*/ 1 h 69"/>
              <a:gd name="T36" fmla="*/ 14 w 14"/>
              <a:gd name="T37" fmla="*/ 1 h 69"/>
              <a:gd name="T38" fmla="*/ 14 w 14"/>
              <a:gd name="T39" fmla="*/ 1 h 69"/>
              <a:gd name="T40" fmla="*/ 14 w 14"/>
              <a:gd name="T41" fmla="*/ 0 h 69"/>
              <a:gd name="T42" fmla="*/ 14 w 14"/>
              <a:gd name="T43" fmla="*/ 0 h 69"/>
              <a:gd name="T44" fmla="*/ 13 w 14"/>
              <a:gd name="T45" fmla="*/ 0 h 69"/>
              <a:gd name="T46" fmla="*/ 10 w 14"/>
              <a:gd name="T47" fmla="*/ 0 h 69"/>
              <a:gd name="T48" fmla="*/ 8 w 14"/>
              <a:gd name="T49" fmla="*/ 1 h 69"/>
              <a:gd name="T50" fmla="*/ 5 w 14"/>
              <a:gd name="T51"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69">
                <a:moveTo>
                  <a:pt x="5" y="1"/>
                </a:moveTo>
                <a:lnTo>
                  <a:pt x="5" y="2"/>
                </a:lnTo>
                <a:lnTo>
                  <a:pt x="3" y="7"/>
                </a:lnTo>
                <a:lnTo>
                  <a:pt x="2" y="13"/>
                </a:lnTo>
                <a:lnTo>
                  <a:pt x="1" y="21"/>
                </a:lnTo>
                <a:lnTo>
                  <a:pt x="0" y="32"/>
                </a:lnTo>
                <a:lnTo>
                  <a:pt x="0" y="43"/>
                </a:lnTo>
                <a:lnTo>
                  <a:pt x="1" y="56"/>
                </a:lnTo>
                <a:lnTo>
                  <a:pt x="3" y="69"/>
                </a:lnTo>
                <a:lnTo>
                  <a:pt x="14" y="69"/>
                </a:lnTo>
                <a:lnTo>
                  <a:pt x="13" y="67"/>
                </a:lnTo>
                <a:lnTo>
                  <a:pt x="13" y="61"/>
                </a:lnTo>
                <a:lnTo>
                  <a:pt x="12" y="53"/>
                </a:lnTo>
                <a:lnTo>
                  <a:pt x="10" y="43"/>
                </a:lnTo>
                <a:lnTo>
                  <a:pt x="9" y="32"/>
                </a:lnTo>
                <a:lnTo>
                  <a:pt x="9" y="20"/>
                </a:lnTo>
                <a:lnTo>
                  <a:pt x="12" y="9"/>
                </a:lnTo>
                <a:lnTo>
                  <a:pt x="14" y="1"/>
                </a:lnTo>
                <a:lnTo>
                  <a:pt x="14" y="1"/>
                </a:lnTo>
                <a:lnTo>
                  <a:pt x="14" y="1"/>
                </a:lnTo>
                <a:lnTo>
                  <a:pt x="14" y="0"/>
                </a:lnTo>
                <a:lnTo>
                  <a:pt x="14" y="0"/>
                </a:lnTo>
                <a:lnTo>
                  <a:pt x="13" y="0"/>
                </a:lnTo>
                <a:lnTo>
                  <a:pt x="10" y="0"/>
                </a:lnTo>
                <a:lnTo>
                  <a:pt x="8" y="1"/>
                </a:lnTo>
                <a:lnTo>
                  <a:pt x="5" y="1"/>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4" name="Freeform 180"/>
          <p:cNvSpPr>
            <a:spLocks/>
          </p:cNvSpPr>
          <p:nvPr>
            <p:custDataLst>
              <p:tags r:id="rId179"/>
            </p:custDataLst>
          </p:nvPr>
        </p:nvSpPr>
        <p:spPr bwMode="auto">
          <a:xfrm>
            <a:off x="2373313" y="3262313"/>
            <a:ext cx="19050" cy="90487"/>
          </a:xfrm>
          <a:custGeom>
            <a:avLst/>
            <a:gdLst>
              <a:gd name="T0" fmla="*/ 4 w 12"/>
              <a:gd name="T1" fmla="*/ 1 h 57"/>
              <a:gd name="T2" fmla="*/ 2 w 12"/>
              <a:gd name="T3" fmla="*/ 2 h 57"/>
              <a:gd name="T4" fmla="*/ 2 w 12"/>
              <a:gd name="T5" fmla="*/ 5 h 57"/>
              <a:gd name="T6" fmla="*/ 1 w 12"/>
              <a:gd name="T7" fmla="*/ 10 h 57"/>
              <a:gd name="T8" fmla="*/ 0 w 12"/>
              <a:gd name="T9" fmla="*/ 17 h 57"/>
              <a:gd name="T10" fmla="*/ 0 w 12"/>
              <a:gd name="T11" fmla="*/ 26 h 57"/>
              <a:gd name="T12" fmla="*/ 0 w 12"/>
              <a:gd name="T13" fmla="*/ 35 h 57"/>
              <a:gd name="T14" fmla="*/ 1 w 12"/>
              <a:gd name="T15" fmla="*/ 45 h 57"/>
              <a:gd name="T16" fmla="*/ 2 w 12"/>
              <a:gd name="T17" fmla="*/ 57 h 57"/>
              <a:gd name="T18" fmla="*/ 11 w 12"/>
              <a:gd name="T19" fmla="*/ 56 h 57"/>
              <a:gd name="T20" fmla="*/ 11 w 12"/>
              <a:gd name="T21" fmla="*/ 55 h 57"/>
              <a:gd name="T22" fmla="*/ 9 w 12"/>
              <a:gd name="T23" fmla="*/ 50 h 57"/>
              <a:gd name="T24" fmla="*/ 9 w 12"/>
              <a:gd name="T25" fmla="*/ 43 h 57"/>
              <a:gd name="T26" fmla="*/ 8 w 12"/>
              <a:gd name="T27" fmla="*/ 35 h 57"/>
              <a:gd name="T28" fmla="*/ 7 w 12"/>
              <a:gd name="T29" fmla="*/ 26 h 57"/>
              <a:gd name="T30" fmla="*/ 8 w 12"/>
              <a:gd name="T31" fmla="*/ 16 h 57"/>
              <a:gd name="T32" fmla="*/ 9 w 12"/>
              <a:gd name="T33" fmla="*/ 8 h 57"/>
              <a:gd name="T34" fmla="*/ 12 w 12"/>
              <a:gd name="T35" fmla="*/ 0 h 57"/>
              <a:gd name="T36" fmla="*/ 12 w 12"/>
              <a:gd name="T37" fmla="*/ 0 h 57"/>
              <a:gd name="T38" fmla="*/ 12 w 12"/>
              <a:gd name="T39" fmla="*/ 0 h 57"/>
              <a:gd name="T40" fmla="*/ 12 w 12"/>
              <a:gd name="T41" fmla="*/ 0 h 57"/>
              <a:gd name="T42" fmla="*/ 11 w 12"/>
              <a:gd name="T43" fmla="*/ 0 h 57"/>
              <a:gd name="T44" fmla="*/ 9 w 12"/>
              <a:gd name="T45" fmla="*/ 0 h 57"/>
              <a:gd name="T46" fmla="*/ 8 w 12"/>
              <a:gd name="T47" fmla="*/ 0 h 57"/>
              <a:gd name="T48" fmla="*/ 6 w 12"/>
              <a:gd name="T49" fmla="*/ 0 h 57"/>
              <a:gd name="T50" fmla="*/ 4 w 12"/>
              <a:gd name="T5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57">
                <a:moveTo>
                  <a:pt x="4" y="1"/>
                </a:moveTo>
                <a:lnTo>
                  <a:pt x="2" y="2"/>
                </a:lnTo>
                <a:lnTo>
                  <a:pt x="2" y="5"/>
                </a:lnTo>
                <a:lnTo>
                  <a:pt x="1" y="10"/>
                </a:lnTo>
                <a:lnTo>
                  <a:pt x="0" y="17"/>
                </a:lnTo>
                <a:lnTo>
                  <a:pt x="0" y="26"/>
                </a:lnTo>
                <a:lnTo>
                  <a:pt x="0" y="35"/>
                </a:lnTo>
                <a:lnTo>
                  <a:pt x="1" y="45"/>
                </a:lnTo>
                <a:lnTo>
                  <a:pt x="2" y="57"/>
                </a:lnTo>
                <a:lnTo>
                  <a:pt x="11" y="56"/>
                </a:lnTo>
                <a:lnTo>
                  <a:pt x="11" y="55"/>
                </a:lnTo>
                <a:lnTo>
                  <a:pt x="9" y="50"/>
                </a:lnTo>
                <a:lnTo>
                  <a:pt x="9" y="43"/>
                </a:lnTo>
                <a:lnTo>
                  <a:pt x="8" y="35"/>
                </a:lnTo>
                <a:lnTo>
                  <a:pt x="7" y="26"/>
                </a:lnTo>
                <a:lnTo>
                  <a:pt x="8" y="16"/>
                </a:lnTo>
                <a:lnTo>
                  <a:pt x="9" y="8"/>
                </a:lnTo>
                <a:lnTo>
                  <a:pt x="12" y="0"/>
                </a:lnTo>
                <a:lnTo>
                  <a:pt x="12" y="0"/>
                </a:lnTo>
                <a:lnTo>
                  <a:pt x="12" y="0"/>
                </a:lnTo>
                <a:lnTo>
                  <a:pt x="12" y="0"/>
                </a:lnTo>
                <a:lnTo>
                  <a:pt x="11" y="0"/>
                </a:lnTo>
                <a:lnTo>
                  <a:pt x="9" y="0"/>
                </a:lnTo>
                <a:lnTo>
                  <a:pt x="8" y="0"/>
                </a:lnTo>
                <a:lnTo>
                  <a:pt x="6" y="0"/>
                </a:lnTo>
                <a:lnTo>
                  <a:pt x="4" y="1"/>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5" name="Freeform 181"/>
          <p:cNvSpPr>
            <a:spLocks/>
          </p:cNvSpPr>
          <p:nvPr>
            <p:custDataLst>
              <p:tags r:id="rId180"/>
            </p:custDataLst>
          </p:nvPr>
        </p:nvSpPr>
        <p:spPr bwMode="auto">
          <a:xfrm>
            <a:off x="2373313" y="3270250"/>
            <a:ext cx="14287" cy="71438"/>
          </a:xfrm>
          <a:custGeom>
            <a:avLst/>
            <a:gdLst>
              <a:gd name="T0" fmla="*/ 4 w 9"/>
              <a:gd name="T1" fmla="*/ 1 h 45"/>
              <a:gd name="T2" fmla="*/ 2 w 9"/>
              <a:gd name="T3" fmla="*/ 2 h 45"/>
              <a:gd name="T4" fmla="*/ 2 w 9"/>
              <a:gd name="T5" fmla="*/ 4 h 45"/>
              <a:gd name="T6" fmla="*/ 1 w 9"/>
              <a:gd name="T7" fmla="*/ 9 h 45"/>
              <a:gd name="T8" fmla="*/ 1 w 9"/>
              <a:gd name="T9" fmla="*/ 14 h 45"/>
              <a:gd name="T10" fmla="*/ 0 w 9"/>
              <a:gd name="T11" fmla="*/ 21 h 45"/>
              <a:gd name="T12" fmla="*/ 0 w 9"/>
              <a:gd name="T13" fmla="*/ 28 h 45"/>
              <a:gd name="T14" fmla="*/ 1 w 9"/>
              <a:gd name="T15" fmla="*/ 37 h 45"/>
              <a:gd name="T16" fmla="*/ 2 w 9"/>
              <a:gd name="T17" fmla="*/ 45 h 45"/>
              <a:gd name="T18" fmla="*/ 9 w 9"/>
              <a:gd name="T19" fmla="*/ 45 h 45"/>
              <a:gd name="T20" fmla="*/ 9 w 9"/>
              <a:gd name="T21" fmla="*/ 44 h 45"/>
              <a:gd name="T22" fmla="*/ 8 w 9"/>
              <a:gd name="T23" fmla="*/ 40 h 45"/>
              <a:gd name="T24" fmla="*/ 7 w 9"/>
              <a:gd name="T25" fmla="*/ 35 h 45"/>
              <a:gd name="T26" fmla="*/ 7 w 9"/>
              <a:gd name="T27" fmla="*/ 28 h 45"/>
              <a:gd name="T28" fmla="*/ 6 w 9"/>
              <a:gd name="T29" fmla="*/ 21 h 45"/>
              <a:gd name="T30" fmla="*/ 7 w 9"/>
              <a:gd name="T31" fmla="*/ 14 h 45"/>
              <a:gd name="T32" fmla="*/ 7 w 9"/>
              <a:gd name="T33" fmla="*/ 7 h 45"/>
              <a:gd name="T34" fmla="*/ 9 w 9"/>
              <a:gd name="T35" fmla="*/ 1 h 45"/>
              <a:gd name="T36" fmla="*/ 9 w 9"/>
              <a:gd name="T37" fmla="*/ 1 h 45"/>
              <a:gd name="T38" fmla="*/ 9 w 9"/>
              <a:gd name="T39" fmla="*/ 1 h 45"/>
              <a:gd name="T40" fmla="*/ 9 w 9"/>
              <a:gd name="T41" fmla="*/ 1 h 45"/>
              <a:gd name="T42" fmla="*/ 9 w 9"/>
              <a:gd name="T43" fmla="*/ 0 h 45"/>
              <a:gd name="T44" fmla="*/ 8 w 9"/>
              <a:gd name="T45" fmla="*/ 0 h 45"/>
              <a:gd name="T46" fmla="*/ 7 w 9"/>
              <a:gd name="T47" fmla="*/ 1 h 45"/>
              <a:gd name="T48" fmla="*/ 6 w 9"/>
              <a:gd name="T49" fmla="*/ 1 h 45"/>
              <a:gd name="T50" fmla="*/ 4 w 9"/>
              <a:gd name="T5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45">
                <a:moveTo>
                  <a:pt x="4" y="1"/>
                </a:moveTo>
                <a:lnTo>
                  <a:pt x="2" y="2"/>
                </a:lnTo>
                <a:lnTo>
                  <a:pt x="2" y="4"/>
                </a:lnTo>
                <a:lnTo>
                  <a:pt x="1" y="9"/>
                </a:lnTo>
                <a:lnTo>
                  <a:pt x="1" y="14"/>
                </a:lnTo>
                <a:lnTo>
                  <a:pt x="0" y="21"/>
                </a:lnTo>
                <a:lnTo>
                  <a:pt x="0" y="28"/>
                </a:lnTo>
                <a:lnTo>
                  <a:pt x="1" y="37"/>
                </a:lnTo>
                <a:lnTo>
                  <a:pt x="2" y="45"/>
                </a:lnTo>
                <a:lnTo>
                  <a:pt x="9" y="45"/>
                </a:lnTo>
                <a:lnTo>
                  <a:pt x="9" y="44"/>
                </a:lnTo>
                <a:lnTo>
                  <a:pt x="8" y="40"/>
                </a:lnTo>
                <a:lnTo>
                  <a:pt x="7" y="35"/>
                </a:lnTo>
                <a:lnTo>
                  <a:pt x="7" y="28"/>
                </a:lnTo>
                <a:lnTo>
                  <a:pt x="6" y="21"/>
                </a:lnTo>
                <a:lnTo>
                  <a:pt x="7" y="14"/>
                </a:lnTo>
                <a:lnTo>
                  <a:pt x="7" y="7"/>
                </a:lnTo>
                <a:lnTo>
                  <a:pt x="9" y="1"/>
                </a:lnTo>
                <a:lnTo>
                  <a:pt x="9" y="1"/>
                </a:lnTo>
                <a:lnTo>
                  <a:pt x="9" y="1"/>
                </a:lnTo>
                <a:lnTo>
                  <a:pt x="9" y="1"/>
                </a:lnTo>
                <a:lnTo>
                  <a:pt x="9" y="0"/>
                </a:lnTo>
                <a:lnTo>
                  <a:pt x="8" y="0"/>
                </a:lnTo>
                <a:lnTo>
                  <a:pt x="7" y="1"/>
                </a:lnTo>
                <a:lnTo>
                  <a:pt x="6" y="1"/>
                </a:lnTo>
                <a:lnTo>
                  <a:pt x="4"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6" name="Freeform 182"/>
          <p:cNvSpPr>
            <a:spLocks/>
          </p:cNvSpPr>
          <p:nvPr>
            <p:custDataLst>
              <p:tags r:id="rId181"/>
            </p:custDataLst>
          </p:nvPr>
        </p:nvSpPr>
        <p:spPr bwMode="auto">
          <a:xfrm>
            <a:off x="2374900" y="3278188"/>
            <a:ext cx="11113" cy="53975"/>
          </a:xfrm>
          <a:custGeom>
            <a:avLst/>
            <a:gdLst>
              <a:gd name="T0" fmla="*/ 3 w 7"/>
              <a:gd name="T1" fmla="*/ 2 h 34"/>
              <a:gd name="T2" fmla="*/ 1 w 7"/>
              <a:gd name="T3" fmla="*/ 2 h 34"/>
              <a:gd name="T4" fmla="*/ 1 w 7"/>
              <a:gd name="T5" fmla="*/ 4 h 34"/>
              <a:gd name="T6" fmla="*/ 0 w 7"/>
              <a:gd name="T7" fmla="*/ 6 h 34"/>
              <a:gd name="T8" fmla="*/ 0 w 7"/>
              <a:gd name="T9" fmla="*/ 11 h 34"/>
              <a:gd name="T10" fmla="*/ 0 w 7"/>
              <a:gd name="T11" fmla="*/ 16 h 34"/>
              <a:gd name="T12" fmla="*/ 0 w 7"/>
              <a:gd name="T13" fmla="*/ 21 h 34"/>
              <a:gd name="T14" fmla="*/ 0 w 7"/>
              <a:gd name="T15" fmla="*/ 27 h 34"/>
              <a:gd name="T16" fmla="*/ 1 w 7"/>
              <a:gd name="T17" fmla="*/ 34 h 34"/>
              <a:gd name="T18" fmla="*/ 6 w 7"/>
              <a:gd name="T19" fmla="*/ 34 h 34"/>
              <a:gd name="T20" fmla="*/ 6 w 7"/>
              <a:gd name="T21" fmla="*/ 33 h 34"/>
              <a:gd name="T22" fmla="*/ 6 w 7"/>
              <a:gd name="T23" fmla="*/ 30 h 34"/>
              <a:gd name="T24" fmla="*/ 5 w 7"/>
              <a:gd name="T25" fmla="*/ 26 h 34"/>
              <a:gd name="T26" fmla="*/ 5 w 7"/>
              <a:gd name="T27" fmla="*/ 21 h 34"/>
              <a:gd name="T28" fmla="*/ 5 w 7"/>
              <a:gd name="T29" fmla="*/ 16 h 34"/>
              <a:gd name="T30" fmla="*/ 5 w 7"/>
              <a:gd name="T31" fmla="*/ 11 h 34"/>
              <a:gd name="T32" fmla="*/ 5 w 7"/>
              <a:gd name="T33" fmla="*/ 5 h 34"/>
              <a:gd name="T34" fmla="*/ 7 w 7"/>
              <a:gd name="T35" fmla="*/ 2 h 34"/>
              <a:gd name="T36" fmla="*/ 7 w 7"/>
              <a:gd name="T37" fmla="*/ 2 h 34"/>
              <a:gd name="T38" fmla="*/ 7 w 7"/>
              <a:gd name="T39" fmla="*/ 0 h 34"/>
              <a:gd name="T40" fmla="*/ 6 w 7"/>
              <a:gd name="T41" fmla="*/ 0 h 34"/>
              <a:gd name="T42" fmla="*/ 6 w 7"/>
              <a:gd name="T43" fmla="*/ 0 h 34"/>
              <a:gd name="T44" fmla="*/ 6 w 7"/>
              <a:gd name="T45" fmla="*/ 0 h 34"/>
              <a:gd name="T46" fmla="*/ 5 w 7"/>
              <a:gd name="T47" fmla="*/ 0 h 34"/>
              <a:gd name="T48" fmla="*/ 4 w 7"/>
              <a:gd name="T49" fmla="*/ 0 h 34"/>
              <a:gd name="T50" fmla="*/ 3 w 7"/>
              <a:gd name="T5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4">
                <a:moveTo>
                  <a:pt x="3" y="2"/>
                </a:moveTo>
                <a:lnTo>
                  <a:pt x="1" y="2"/>
                </a:lnTo>
                <a:lnTo>
                  <a:pt x="1" y="4"/>
                </a:lnTo>
                <a:lnTo>
                  <a:pt x="0" y="6"/>
                </a:lnTo>
                <a:lnTo>
                  <a:pt x="0" y="11"/>
                </a:lnTo>
                <a:lnTo>
                  <a:pt x="0" y="16"/>
                </a:lnTo>
                <a:lnTo>
                  <a:pt x="0" y="21"/>
                </a:lnTo>
                <a:lnTo>
                  <a:pt x="0" y="27"/>
                </a:lnTo>
                <a:lnTo>
                  <a:pt x="1" y="34"/>
                </a:lnTo>
                <a:lnTo>
                  <a:pt x="6" y="34"/>
                </a:lnTo>
                <a:lnTo>
                  <a:pt x="6" y="33"/>
                </a:lnTo>
                <a:lnTo>
                  <a:pt x="6" y="30"/>
                </a:lnTo>
                <a:lnTo>
                  <a:pt x="5" y="26"/>
                </a:lnTo>
                <a:lnTo>
                  <a:pt x="5" y="21"/>
                </a:lnTo>
                <a:lnTo>
                  <a:pt x="5" y="16"/>
                </a:lnTo>
                <a:lnTo>
                  <a:pt x="5" y="11"/>
                </a:lnTo>
                <a:lnTo>
                  <a:pt x="5" y="5"/>
                </a:lnTo>
                <a:lnTo>
                  <a:pt x="7" y="2"/>
                </a:lnTo>
                <a:lnTo>
                  <a:pt x="7" y="2"/>
                </a:lnTo>
                <a:lnTo>
                  <a:pt x="7" y="0"/>
                </a:lnTo>
                <a:lnTo>
                  <a:pt x="6" y="0"/>
                </a:lnTo>
                <a:lnTo>
                  <a:pt x="6" y="0"/>
                </a:lnTo>
                <a:lnTo>
                  <a:pt x="6" y="0"/>
                </a:lnTo>
                <a:lnTo>
                  <a:pt x="5" y="0"/>
                </a:lnTo>
                <a:lnTo>
                  <a:pt x="4" y="0"/>
                </a:lnTo>
                <a:lnTo>
                  <a:pt x="3" y="2"/>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7" name="Freeform 183"/>
          <p:cNvSpPr>
            <a:spLocks/>
          </p:cNvSpPr>
          <p:nvPr>
            <p:custDataLst>
              <p:tags r:id="rId182"/>
            </p:custDataLst>
          </p:nvPr>
        </p:nvSpPr>
        <p:spPr bwMode="auto">
          <a:xfrm>
            <a:off x="2527300" y="3227388"/>
            <a:ext cx="36513" cy="144462"/>
          </a:xfrm>
          <a:custGeom>
            <a:avLst/>
            <a:gdLst>
              <a:gd name="T0" fmla="*/ 23 w 23"/>
              <a:gd name="T1" fmla="*/ 1 h 91"/>
              <a:gd name="T2" fmla="*/ 22 w 23"/>
              <a:gd name="T3" fmla="*/ 1 h 91"/>
              <a:gd name="T4" fmla="*/ 21 w 23"/>
              <a:gd name="T5" fmla="*/ 3 h 91"/>
              <a:gd name="T6" fmla="*/ 19 w 23"/>
              <a:gd name="T7" fmla="*/ 8 h 91"/>
              <a:gd name="T8" fmla="*/ 16 w 23"/>
              <a:gd name="T9" fmla="*/ 16 h 91"/>
              <a:gd name="T10" fmla="*/ 15 w 23"/>
              <a:gd name="T11" fmla="*/ 28 h 91"/>
              <a:gd name="T12" fmla="*/ 14 w 23"/>
              <a:gd name="T13" fmla="*/ 43 h 91"/>
              <a:gd name="T14" fmla="*/ 15 w 23"/>
              <a:gd name="T15" fmla="*/ 64 h 91"/>
              <a:gd name="T16" fmla="*/ 17 w 23"/>
              <a:gd name="T17" fmla="*/ 91 h 91"/>
              <a:gd name="T18" fmla="*/ 5 w 23"/>
              <a:gd name="T19" fmla="*/ 91 h 91"/>
              <a:gd name="T20" fmla="*/ 3 w 23"/>
              <a:gd name="T21" fmla="*/ 87 h 91"/>
              <a:gd name="T22" fmla="*/ 2 w 23"/>
              <a:gd name="T23" fmla="*/ 80 h 91"/>
              <a:gd name="T24" fmla="*/ 1 w 23"/>
              <a:gd name="T25" fmla="*/ 70 h 91"/>
              <a:gd name="T26" fmla="*/ 0 w 23"/>
              <a:gd name="T27" fmla="*/ 56 h 91"/>
              <a:gd name="T28" fmla="*/ 0 w 23"/>
              <a:gd name="T29" fmla="*/ 42 h 91"/>
              <a:gd name="T30" fmla="*/ 1 w 23"/>
              <a:gd name="T31" fmla="*/ 27 h 91"/>
              <a:gd name="T32" fmla="*/ 3 w 23"/>
              <a:gd name="T33" fmla="*/ 12 h 91"/>
              <a:gd name="T34" fmla="*/ 7 w 23"/>
              <a:gd name="T35" fmla="*/ 0 h 91"/>
              <a:gd name="T36" fmla="*/ 23 w 23"/>
              <a:gd name="T37"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91">
                <a:moveTo>
                  <a:pt x="23" y="1"/>
                </a:moveTo>
                <a:lnTo>
                  <a:pt x="22" y="1"/>
                </a:lnTo>
                <a:lnTo>
                  <a:pt x="21" y="3"/>
                </a:lnTo>
                <a:lnTo>
                  <a:pt x="19" y="8"/>
                </a:lnTo>
                <a:lnTo>
                  <a:pt x="16" y="16"/>
                </a:lnTo>
                <a:lnTo>
                  <a:pt x="15" y="28"/>
                </a:lnTo>
                <a:lnTo>
                  <a:pt x="14" y="43"/>
                </a:lnTo>
                <a:lnTo>
                  <a:pt x="15" y="64"/>
                </a:lnTo>
                <a:lnTo>
                  <a:pt x="17" y="91"/>
                </a:lnTo>
                <a:lnTo>
                  <a:pt x="5" y="91"/>
                </a:lnTo>
                <a:lnTo>
                  <a:pt x="3" y="87"/>
                </a:lnTo>
                <a:lnTo>
                  <a:pt x="2" y="80"/>
                </a:lnTo>
                <a:lnTo>
                  <a:pt x="1" y="70"/>
                </a:lnTo>
                <a:lnTo>
                  <a:pt x="0" y="56"/>
                </a:lnTo>
                <a:lnTo>
                  <a:pt x="0" y="42"/>
                </a:lnTo>
                <a:lnTo>
                  <a:pt x="1" y="27"/>
                </a:lnTo>
                <a:lnTo>
                  <a:pt x="3" y="12"/>
                </a:lnTo>
                <a:lnTo>
                  <a:pt x="7" y="0"/>
                </a:lnTo>
                <a:lnTo>
                  <a:pt x="23" y="1"/>
                </a:lnTo>
                <a:close/>
              </a:path>
            </a:pathLst>
          </a:custGeom>
          <a:solidFill>
            <a:srgbClr val="59B2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8" name="Freeform 184"/>
          <p:cNvSpPr>
            <a:spLocks/>
          </p:cNvSpPr>
          <p:nvPr>
            <p:custDataLst>
              <p:tags r:id="rId183"/>
            </p:custDataLst>
          </p:nvPr>
        </p:nvSpPr>
        <p:spPr bwMode="auto">
          <a:xfrm>
            <a:off x="2528888" y="3238500"/>
            <a:ext cx="30162" cy="122238"/>
          </a:xfrm>
          <a:custGeom>
            <a:avLst/>
            <a:gdLst>
              <a:gd name="T0" fmla="*/ 19 w 19"/>
              <a:gd name="T1" fmla="*/ 0 h 77"/>
              <a:gd name="T2" fmla="*/ 19 w 19"/>
              <a:gd name="T3" fmla="*/ 1 h 77"/>
              <a:gd name="T4" fmla="*/ 18 w 19"/>
              <a:gd name="T5" fmla="*/ 2 h 77"/>
              <a:gd name="T6" fmla="*/ 16 w 19"/>
              <a:gd name="T7" fmla="*/ 7 h 77"/>
              <a:gd name="T8" fmla="*/ 14 w 19"/>
              <a:gd name="T9" fmla="*/ 12 h 77"/>
              <a:gd name="T10" fmla="*/ 13 w 19"/>
              <a:gd name="T11" fmla="*/ 23 h 77"/>
              <a:gd name="T12" fmla="*/ 12 w 19"/>
              <a:gd name="T13" fmla="*/ 36 h 77"/>
              <a:gd name="T14" fmla="*/ 13 w 19"/>
              <a:gd name="T15" fmla="*/ 53 h 77"/>
              <a:gd name="T16" fmla="*/ 14 w 19"/>
              <a:gd name="T17" fmla="*/ 77 h 77"/>
              <a:gd name="T18" fmla="*/ 4 w 19"/>
              <a:gd name="T19" fmla="*/ 77 h 77"/>
              <a:gd name="T20" fmla="*/ 4 w 19"/>
              <a:gd name="T21" fmla="*/ 74 h 77"/>
              <a:gd name="T22" fmla="*/ 2 w 19"/>
              <a:gd name="T23" fmla="*/ 69 h 77"/>
              <a:gd name="T24" fmla="*/ 1 w 19"/>
              <a:gd name="T25" fmla="*/ 59 h 77"/>
              <a:gd name="T26" fmla="*/ 0 w 19"/>
              <a:gd name="T27" fmla="*/ 48 h 77"/>
              <a:gd name="T28" fmla="*/ 0 w 19"/>
              <a:gd name="T29" fmla="*/ 35 h 77"/>
              <a:gd name="T30" fmla="*/ 0 w 19"/>
              <a:gd name="T31" fmla="*/ 22 h 77"/>
              <a:gd name="T32" fmla="*/ 2 w 19"/>
              <a:gd name="T33" fmla="*/ 10 h 77"/>
              <a:gd name="T34" fmla="*/ 6 w 19"/>
              <a:gd name="T35" fmla="*/ 0 h 77"/>
              <a:gd name="T36" fmla="*/ 19 w 19"/>
              <a:gd name="T3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77">
                <a:moveTo>
                  <a:pt x="19" y="0"/>
                </a:moveTo>
                <a:lnTo>
                  <a:pt x="19" y="1"/>
                </a:lnTo>
                <a:lnTo>
                  <a:pt x="18" y="2"/>
                </a:lnTo>
                <a:lnTo>
                  <a:pt x="16" y="7"/>
                </a:lnTo>
                <a:lnTo>
                  <a:pt x="14" y="12"/>
                </a:lnTo>
                <a:lnTo>
                  <a:pt x="13" y="23"/>
                </a:lnTo>
                <a:lnTo>
                  <a:pt x="12" y="36"/>
                </a:lnTo>
                <a:lnTo>
                  <a:pt x="13" y="53"/>
                </a:lnTo>
                <a:lnTo>
                  <a:pt x="14" y="77"/>
                </a:lnTo>
                <a:lnTo>
                  <a:pt x="4" y="77"/>
                </a:lnTo>
                <a:lnTo>
                  <a:pt x="4" y="74"/>
                </a:lnTo>
                <a:lnTo>
                  <a:pt x="2" y="69"/>
                </a:lnTo>
                <a:lnTo>
                  <a:pt x="1" y="59"/>
                </a:lnTo>
                <a:lnTo>
                  <a:pt x="0" y="48"/>
                </a:lnTo>
                <a:lnTo>
                  <a:pt x="0" y="35"/>
                </a:lnTo>
                <a:lnTo>
                  <a:pt x="0" y="22"/>
                </a:lnTo>
                <a:lnTo>
                  <a:pt x="2" y="10"/>
                </a:lnTo>
                <a:lnTo>
                  <a:pt x="6" y="0"/>
                </a:lnTo>
                <a:lnTo>
                  <a:pt x="19" y="0"/>
                </a:lnTo>
                <a:close/>
              </a:path>
            </a:pathLst>
          </a:custGeom>
          <a:solidFill>
            <a:srgbClr val="72C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89" name="Freeform 185"/>
          <p:cNvSpPr>
            <a:spLocks/>
          </p:cNvSpPr>
          <p:nvPr>
            <p:custDataLst>
              <p:tags r:id="rId184"/>
            </p:custDataLst>
          </p:nvPr>
        </p:nvSpPr>
        <p:spPr bwMode="auto">
          <a:xfrm>
            <a:off x="2530475" y="3246438"/>
            <a:ext cx="23813" cy="103187"/>
          </a:xfrm>
          <a:custGeom>
            <a:avLst/>
            <a:gdLst>
              <a:gd name="T0" fmla="*/ 15 w 15"/>
              <a:gd name="T1" fmla="*/ 0 h 65"/>
              <a:gd name="T2" fmla="*/ 15 w 15"/>
              <a:gd name="T3" fmla="*/ 2 h 65"/>
              <a:gd name="T4" fmla="*/ 14 w 15"/>
              <a:gd name="T5" fmla="*/ 3 h 65"/>
              <a:gd name="T6" fmla="*/ 13 w 15"/>
              <a:gd name="T7" fmla="*/ 6 h 65"/>
              <a:gd name="T8" fmla="*/ 12 w 15"/>
              <a:gd name="T9" fmla="*/ 12 h 65"/>
              <a:gd name="T10" fmla="*/ 11 w 15"/>
              <a:gd name="T11" fmla="*/ 20 h 65"/>
              <a:gd name="T12" fmla="*/ 10 w 15"/>
              <a:gd name="T13" fmla="*/ 31 h 65"/>
              <a:gd name="T14" fmla="*/ 11 w 15"/>
              <a:gd name="T15" fmla="*/ 46 h 65"/>
              <a:gd name="T16" fmla="*/ 12 w 15"/>
              <a:gd name="T17" fmla="*/ 65 h 65"/>
              <a:gd name="T18" fmla="*/ 3 w 15"/>
              <a:gd name="T19" fmla="*/ 65 h 65"/>
              <a:gd name="T20" fmla="*/ 3 w 15"/>
              <a:gd name="T21" fmla="*/ 62 h 65"/>
              <a:gd name="T22" fmla="*/ 1 w 15"/>
              <a:gd name="T23" fmla="*/ 58 h 65"/>
              <a:gd name="T24" fmla="*/ 0 w 15"/>
              <a:gd name="T25" fmla="*/ 50 h 65"/>
              <a:gd name="T26" fmla="*/ 0 w 15"/>
              <a:gd name="T27" fmla="*/ 40 h 65"/>
              <a:gd name="T28" fmla="*/ 0 w 15"/>
              <a:gd name="T29" fmla="*/ 30 h 65"/>
              <a:gd name="T30" fmla="*/ 0 w 15"/>
              <a:gd name="T31" fmla="*/ 19 h 65"/>
              <a:gd name="T32" fmla="*/ 1 w 15"/>
              <a:gd name="T33" fmla="*/ 9 h 65"/>
              <a:gd name="T34" fmla="*/ 5 w 15"/>
              <a:gd name="T35" fmla="*/ 0 h 65"/>
              <a:gd name="T36" fmla="*/ 15 w 1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15" y="0"/>
                </a:moveTo>
                <a:lnTo>
                  <a:pt x="15" y="2"/>
                </a:lnTo>
                <a:lnTo>
                  <a:pt x="14" y="3"/>
                </a:lnTo>
                <a:lnTo>
                  <a:pt x="13" y="6"/>
                </a:lnTo>
                <a:lnTo>
                  <a:pt x="12" y="12"/>
                </a:lnTo>
                <a:lnTo>
                  <a:pt x="11" y="20"/>
                </a:lnTo>
                <a:lnTo>
                  <a:pt x="10" y="31"/>
                </a:lnTo>
                <a:lnTo>
                  <a:pt x="11" y="46"/>
                </a:lnTo>
                <a:lnTo>
                  <a:pt x="12" y="65"/>
                </a:lnTo>
                <a:lnTo>
                  <a:pt x="3" y="65"/>
                </a:lnTo>
                <a:lnTo>
                  <a:pt x="3" y="62"/>
                </a:lnTo>
                <a:lnTo>
                  <a:pt x="1" y="58"/>
                </a:lnTo>
                <a:lnTo>
                  <a:pt x="0" y="50"/>
                </a:lnTo>
                <a:lnTo>
                  <a:pt x="0" y="40"/>
                </a:lnTo>
                <a:lnTo>
                  <a:pt x="0" y="30"/>
                </a:lnTo>
                <a:lnTo>
                  <a:pt x="0" y="19"/>
                </a:lnTo>
                <a:lnTo>
                  <a:pt x="1" y="9"/>
                </a:lnTo>
                <a:lnTo>
                  <a:pt x="5" y="0"/>
                </a:lnTo>
                <a:lnTo>
                  <a:pt x="15" y="0"/>
                </a:lnTo>
                <a:close/>
              </a:path>
            </a:pathLst>
          </a:custGeom>
          <a:solidFill>
            <a:srgbClr val="8CD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0" name="Freeform 186"/>
          <p:cNvSpPr>
            <a:spLocks/>
          </p:cNvSpPr>
          <p:nvPr>
            <p:custDataLst>
              <p:tags r:id="rId185"/>
            </p:custDataLst>
          </p:nvPr>
        </p:nvSpPr>
        <p:spPr bwMode="auto">
          <a:xfrm>
            <a:off x="2530475" y="3255963"/>
            <a:ext cx="20638" cy="82550"/>
          </a:xfrm>
          <a:custGeom>
            <a:avLst/>
            <a:gdLst>
              <a:gd name="T0" fmla="*/ 13 w 13"/>
              <a:gd name="T1" fmla="*/ 1 h 52"/>
              <a:gd name="T2" fmla="*/ 13 w 13"/>
              <a:gd name="T3" fmla="*/ 1 h 52"/>
              <a:gd name="T4" fmla="*/ 12 w 13"/>
              <a:gd name="T5" fmla="*/ 3 h 52"/>
              <a:gd name="T6" fmla="*/ 11 w 13"/>
              <a:gd name="T7" fmla="*/ 5 h 52"/>
              <a:gd name="T8" fmla="*/ 10 w 13"/>
              <a:gd name="T9" fmla="*/ 10 h 52"/>
              <a:gd name="T10" fmla="*/ 10 w 13"/>
              <a:gd name="T11" fmla="*/ 17 h 52"/>
              <a:gd name="T12" fmla="*/ 8 w 13"/>
              <a:gd name="T13" fmla="*/ 25 h 52"/>
              <a:gd name="T14" fmla="*/ 8 w 13"/>
              <a:gd name="T15" fmla="*/ 37 h 52"/>
              <a:gd name="T16" fmla="*/ 10 w 13"/>
              <a:gd name="T17" fmla="*/ 52 h 52"/>
              <a:gd name="T18" fmla="*/ 3 w 13"/>
              <a:gd name="T19" fmla="*/ 52 h 52"/>
              <a:gd name="T20" fmla="*/ 3 w 13"/>
              <a:gd name="T21" fmla="*/ 51 h 52"/>
              <a:gd name="T22" fmla="*/ 3 w 13"/>
              <a:gd name="T23" fmla="*/ 46 h 52"/>
              <a:gd name="T24" fmla="*/ 1 w 13"/>
              <a:gd name="T25" fmla="*/ 40 h 52"/>
              <a:gd name="T26" fmla="*/ 1 w 13"/>
              <a:gd name="T27" fmla="*/ 32 h 52"/>
              <a:gd name="T28" fmla="*/ 0 w 13"/>
              <a:gd name="T29" fmla="*/ 24 h 52"/>
              <a:gd name="T30" fmla="*/ 1 w 13"/>
              <a:gd name="T31" fmla="*/ 16 h 52"/>
              <a:gd name="T32" fmla="*/ 3 w 13"/>
              <a:gd name="T33" fmla="*/ 7 h 52"/>
              <a:gd name="T34" fmla="*/ 5 w 13"/>
              <a:gd name="T35" fmla="*/ 0 h 52"/>
              <a:gd name="T36" fmla="*/ 13 w 13"/>
              <a:gd name="T3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52">
                <a:moveTo>
                  <a:pt x="13" y="1"/>
                </a:moveTo>
                <a:lnTo>
                  <a:pt x="13" y="1"/>
                </a:lnTo>
                <a:lnTo>
                  <a:pt x="12" y="3"/>
                </a:lnTo>
                <a:lnTo>
                  <a:pt x="11" y="5"/>
                </a:lnTo>
                <a:lnTo>
                  <a:pt x="10" y="10"/>
                </a:lnTo>
                <a:lnTo>
                  <a:pt x="10" y="17"/>
                </a:lnTo>
                <a:lnTo>
                  <a:pt x="8" y="25"/>
                </a:lnTo>
                <a:lnTo>
                  <a:pt x="8" y="37"/>
                </a:lnTo>
                <a:lnTo>
                  <a:pt x="10" y="52"/>
                </a:lnTo>
                <a:lnTo>
                  <a:pt x="3" y="52"/>
                </a:lnTo>
                <a:lnTo>
                  <a:pt x="3" y="51"/>
                </a:lnTo>
                <a:lnTo>
                  <a:pt x="3" y="46"/>
                </a:lnTo>
                <a:lnTo>
                  <a:pt x="1" y="40"/>
                </a:lnTo>
                <a:lnTo>
                  <a:pt x="1" y="32"/>
                </a:lnTo>
                <a:lnTo>
                  <a:pt x="0" y="24"/>
                </a:lnTo>
                <a:lnTo>
                  <a:pt x="1" y="16"/>
                </a:lnTo>
                <a:lnTo>
                  <a:pt x="3" y="7"/>
                </a:lnTo>
                <a:lnTo>
                  <a:pt x="5" y="0"/>
                </a:lnTo>
                <a:lnTo>
                  <a:pt x="13" y="1"/>
                </a:lnTo>
                <a:close/>
              </a:path>
            </a:pathLst>
          </a:custGeom>
          <a:solidFill>
            <a:srgbClr val="A5ED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1" name="Freeform 187"/>
          <p:cNvSpPr>
            <a:spLocks/>
          </p:cNvSpPr>
          <p:nvPr>
            <p:custDataLst>
              <p:tags r:id="rId186"/>
            </p:custDataLst>
          </p:nvPr>
        </p:nvSpPr>
        <p:spPr bwMode="auto">
          <a:xfrm>
            <a:off x="2532063" y="3267075"/>
            <a:ext cx="15875" cy="60325"/>
          </a:xfrm>
          <a:custGeom>
            <a:avLst/>
            <a:gdLst>
              <a:gd name="T0" fmla="*/ 10 w 10"/>
              <a:gd name="T1" fmla="*/ 0 h 38"/>
              <a:gd name="T2" fmla="*/ 10 w 10"/>
              <a:gd name="T3" fmla="*/ 0 h 38"/>
              <a:gd name="T4" fmla="*/ 9 w 10"/>
              <a:gd name="T5" fmla="*/ 2 h 38"/>
              <a:gd name="T6" fmla="*/ 9 w 10"/>
              <a:gd name="T7" fmla="*/ 4 h 38"/>
              <a:gd name="T8" fmla="*/ 7 w 10"/>
              <a:gd name="T9" fmla="*/ 6 h 38"/>
              <a:gd name="T10" fmla="*/ 6 w 10"/>
              <a:gd name="T11" fmla="*/ 11 h 38"/>
              <a:gd name="T12" fmla="*/ 6 w 10"/>
              <a:gd name="T13" fmla="*/ 18 h 38"/>
              <a:gd name="T14" fmla="*/ 6 w 10"/>
              <a:gd name="T15" fmla="*/ 26 h 38"/>
              <a:gd name="T16" fmla="*/ 7 w 10"/>
              <a:gd name="T17" fmla="*/ 38 h 38"/>
              <a:gd name="T18" fmla="*/ 3 w 10"/>
              <a:gd name="T19" fmla="*/ 38 h 38"/>
              <a:gd name="T20" fmla="*/ 2 w 10"/>
              <a:gd name="T21" fmla="*/ 37 h 38"/>
              <a:gd name="T22" fmla="*/ 2 w 10"/>
              <a:gd name="T23" fmla="*/ 33 h 38"/>
              <a:gd name="T24" fmla="*/ 2 w 10"/>
              <a:gd name="T25" fmla="*/ 28 h 38"/>
              <a:gd name="T26" fmla="*/ 0 w 10"/>
              <a:gd name="T27" fmla="*/ 24 h 38"/>
              <a:gd name="T28" fmla="*/ 0 w 10"/>
              <a:gd name="T29" fmla="*/ 17 h 38"/>
              <a:gd name="T30" fmla="*/ 0 w 10"/>
              <a:gd name="T31" fmla="*/ 11 h 38"/>
              <a:gd name="T32" fmla="*/ 2 w 10"/>
              <a:gd name="T33" fmla="*/ 5 h 38"/>
              <a:gd name="T34" fmla="*/ 4 w 10"/>
              <a:gd name="T35" fmla="*/ 0 h 38"/>
              <a:gd name="T36" fmla="*/ 10 w 10"/>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38">
                <a:moveTo>
                  <a:pt x="10" y="0"/>
                </a:moveTo>
                <a:lnTo>
                  <a:pt x="10" y="0"/>
                </a:lnTo>
                <a:lnTo>
                  <a:pt x="9" y="2"/>
                </a:lnTo>
                <a:lnTo>
                  <a:pt x="9" y="4"/>
                </a:lnTo>
                <a:lnTo>
                  <a:pt x="7" y="6"/>
                </a:lnTo>
                <a:lnTo>
                  <a:pt x="6" y="11"/>
                </a:lnTo>
                <a:lnTo>
                  <a:pt x="6" y="18"/>
                </a:lnTo>
                <a:lnTo>
                  <a:pt x="6" y="26"/>
                </a:lnTo>
                <a:lnTo>
                  <a:pt x="7" y="38"/>
                </a:lnTo>
                <a:lnTo>
                  <a:pt x="3" y="38"/>
                </a:lnTo>
                <a:lnTo>
                  <a:pt x="2" y="37"/>
                </a:lnTo>
                <a:lnTo>
                  <a:pt x="2" y="33"/>
                </a:lnTo>
                <a:lnTo>
                  <a:pt x="2" y="28"/>
                </a:lnTo>
                <a:lnTo>
                  <a:pt x="0" y="24"/>
                </a:lnTo>
                <a:lnTo>
                  <a:pt x="0" y="17"/>
                </a:lnTo>
                <a:lnTo>
                  <a:pt x="0" y="11"/>
                </a:lnTo>
                <a:lnTo>
                  <a:pt x="2" y="5"/>
                </a:lnTo>
                <a:lnTo>
                  <a:pt x="4" y="0"/>
                </a:lnTo>
                <a:lnTo>
                  <a:pt x="10" y="0"/>
                </a:lnTo>
                <a:close/>
              </a:path>
            </a:pathLst>
          </a:custGeom>
          <a:solidFill>
            <a:srgbClr val="B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2" name="Freeform 188"/>
          <p:cNvSpPr>
            <a:spLocks/>
          </p:cNvSpPr>
          <p:nvPr>
            <p:custDataLst>
              <p:tags r:id="rId187"/>
            </p:custDataLst>
          </p:nvPr>
        </p:nvSpPr>
        <p:spPr bwMode="auto">
          <a:xfrm>
            <a:off x="2405063" y="3249613"/>
            <a:ext cx="71437" cy="87312"/>
          </a:xfrm>
          <a:custGeom>
            <a:avLst/>
            <a:gdLst>
              <a:gd name="T0" fmla="*/ 3 w 45"/>
              <a:gd name="T1" fmla="*/ 5 h 55"/>
              <a:gd name="T2" fmla="*/ 3 w 45"/>
              <a:gd name="T3" fmla="*/ 7 h 55"/>
              <a:gd name="T4" fmla="*/ 2 w 45"/>
              <a:gd name="T5" fmla="*/ 9 h 55"/>
              <a:gd name="T6" fmla="*/ 1 w 45"/>
              <a:gd name="T7" fmla="*/ 14 h 55"/>
              <a:gd name="T8" fmla="*/ 0 w 45"/>
              <a:gd name="T9" fmla="*/ 21 h 55"/>
              <a:gd name="T10" fmla="*/ 0 w 45"/>
              <a:gd name="T11" fmla="*/ 28 h 55"/>
              <a:gd name="T12" fmla="*/ 0 w 45"/>
              <a:gd name="T13" fmla="*/ 36 h 55"/>
              <a:gd name="T14" fmla="*/ 0 w 45"/>
              <a:gd name="T15" fmla="*/ 45 h 55"/>
              <a:gd name="T16" fmla="*/ 2 w 45"/>
              <a:gd name="T17" fmla="*/ 55 h 55"/>
              <a:gd name="T18" fmla="*/ 2 w 45"/>
              <a:gd name="T19" fmla="*/ 55 h 55"/>
              <a:gd name="T20" fmla="*/ 2 w 45"/>
              <a:gd name="T21" fmla="*/ 53 h 55"/>
              <a:gd name="T22" fmla="*/ 2 w 45"/>
              <a:gd name="T23" fmla="*/ 51 h 55"/>
              <a:gd name="T24" fmla="*/ 2 w 45"/>
              <a:gd name="T25" fmla="*/ 49 h 55"/>
              <a:gd name="T26" fmla="*/ 2 w 45"/>
              <a:gd name="T27" fmla="*/ 45 h 55"/>
              <a:gd name="T28" fmla="*/ 3 w 45"/>
              <a:gd name="T29" fmla="*/ 43 h 55"/>
              <a:gd name="T30" fmla="*/ 3 w 45"/>
              <a:gd name="T31" fmla="*/ 38 h 55"/>
              <a:gd name="T32" fmla="*/ 5 w 45"/>
              <a:gd name="T33" fmla="*/ 35 h 55"/>
              <a:gd name="T34" fmla="*/ 6 w 45"/>
              <a:gd name="T35" fmla="*/ 31 h 55"/>
              <a:gd name="T36" fmla="*/ 7 w 45"/>
              <a:gd name="T37" fmla="*/ 28 h 55"/>
              <a:gd name="T38" fmla="*/ 8 w 45"/>
              <a:gd name="T39" fmla="*/ 24 h 55"/>
              <a:gd name="T40" fmla="*/ 10 w 45"/>
              <a:gd name="T41" fmla="*/ 21 h 55"/>
              <a:gd name="T42" fmla="*/ 14 w 45"/>
              <a:gd name="T43" fmla="*/ 18 h 55"/>
              <a:gd name="T44" fmla="*/ 16 w 45"/>
              <a:gd name="T45" fmla="*/ 16 h 55"/>
              <a:gd name="T46" fmla="*/ 21 w 45"/>
              <a:gd name="T47" fmla="*/ 15 h 55"/>
              <a:gd name="T48" fmla="*/ 26 w 45"/>
              <a:gd name="T49" fmla="*/ 14 h 55"/>
              <a:gd name="T50" fmla="*/ 26 w 45"/>
              <a:gd name="T51" fmla="*/ 13 h 55"/>
              <a:gd name="T52" fmla="*/ 26 w 45"/>
              <a:gd name="T53" fmla="*/ 13 h 55"/>
              <a:gd name="T54" fmla="*/ 28 w 45"/>
              <a:gd name="T55" fmla="*/ 11 h 55"/>
              <a:gd name="T56" fmla="*/ 29 w 45"/>
              <a:gd name="T57" fmla="*/ 10 h 55"/>
              <a:gd name="T58" fmla="*/ 33 w 45"/>
              <a:gd name="T59" fmla="*/ 9 h 55"/>
              <a:gd name="T60" fmla="*/ 36 w 45"/>
              <a:gd name="T61" fmla="*/ 7 h 55"/>
              <a:gd name="T62" fmla="*/ 41 w 45"/>
              <a:gd name="T63" fmla="*/ 4 h 55"/>
              <a:gd name="T64" fmla="*/ 45 w 45"/>
              <a:gd name="T65" fmla="*/ 2 h 55"/>
              <a:gd name="T66" fmla="*/ 45 w 45"/>
              <a:gd name="T67" fmla="*/ 2 h 55"/>
              <a:gd name="T68" fmla="*/ 44 w 45"/>
              <a:gd name="T69" fmla="*/ 2 h 55"/>
              <a:gd name="T70" fmla="*/ 43 w 45"/>
              <a:gd name="T71" fmla="*/ 2 h 55"/>
              <a:gd name="T72" fmla="*/ 42 w 45"/>
              <a:gd name="T73" fmla="*/ 2 h 55"/>
              <a:gd name="T74" fmla="*/ 40 w 45"/>
              <a:gd name="T75" fmla="*/ 1 h 55"/>
              <a:gd name="T76" fmla="*/ 37 w 45"/>
              <a:gd name="T77" fmla="*/ 1 h 55"/>
              <a:gd name="T78" fmla="*/ 35 w 45"/>
              <a:gd name="T79" fmla="*/ 1 h 55"/>
              <a:gd name="T80" fmla="*/ 31 w 45"/>
              <a:gd name="T81" fmla="*/ 1 h 55"/>
              <a:gd name="T82" fmla="*/ 28 w 45"/>
              <a:gd name="T83" fmla="*/ 0 h 55"/>
              <a:gd name="T84" fmla="*/ 26 w 45"/>
              <a:gd name="T85" fmla="*/ 1 h 55"/>
              <a:gd name="T86" fmla="*/ 22 w 45"/>
              <a:gd name="T87" fmla="*/ 1 h 55"/>
              <a:gd name="T88" fmla="*/ 19 w 45"/>
              <a:gd name="T89" fmla="*/ 1 h 55"/>
              <a:gd name="T90" fmla="*/ 14 w 45"/>
              <a:gd name="T91" fmla="*/ 2 h 55"/>
              <a:gd name="T92" fmla="*/ 10 w 45"/>
              <a:gd name="T93" fmla="*/ 2 h 55"/>
              <a:gd name="T94" fmla="*/ 7 w 45"/>
              <a:gd name="T95" fmla="*/ 3 h 55"/>
              <a:gd name="T96" fmla="*/ 3 w 45"/>
              <a:gd name="T97"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55">
                <a:moveTo>
                  <a:pt x="3" y="5"/>
                </a:moveTo>
                <a:lnTo>
                  <a:pt x="3" y="7"/>
                </a:lnTo>
                <a:lnTo>
                  <a:pt x="2" y="9"/>
                </a:lnTo>
                <a:lnTo>
                  <a:pt x="1" y="14"/>
                </a:lnTo>
                <a:lnTo>
                  <a:pt x="0" y="21"/>
                </a:lnTo>
                <a:lnTo>
                  <a:pt x="0" y="28"/>
                </a:lnTo>
                <a:lnTo>
                  <a:pt x="0" y="36"/>
                </a:lnTo>
                <a:lnTo>
                  <a:pt x="0" y="45"/>
                </a:lnTo>
                <a:lnTo>
                  <a:pt x="2" y="55"/>
                </a:lnTo>
                <a:lnTo>
                  <a:pt x="2" y="55"/>
                </a:lnTo>
                <a:lnTo>
                  <a:pt x="2" y="53"/>
                </a:lnTo>
                <a:lnTo>
                  <a:pt x="2" y="51"/>
                </a:lnTo>
                <a:lnTo>
                  <a:pt x="2" y="49"/>
                </a:lnTo>
                <a:lnTo>
                  <a:pt x="2" y="45"/>
                </a:lnTo>
                <a:lnTo>
                  <a:pt x="3" y="43"/>
                </a:lnTo>
                <a:lnTo>
                  <a:pt x="3" y="38"/>
                </a:lnTo>
                <a:lnTo>
                  <a:pt x="5" y="35"/>
                </a:lnTo>
                <a:lnTo>
                  <a:pt x="6" y="31"/>
                </a:lnTo>
                <a:lnTo>
                  <a:pt x="7" y="28"/>
                </a:lnTo>
                <a:lnTo>
                  <a:pt x="8" y="24"/>
                </a:lnTo>
                <a:lnTo>
                  <a:pt x="10" y="21"/>
                </a:lnTo>
                <a:lnTo>
                  <a:pt x="14" y="18"/>
                </a:lnTo>
                <a:lnTo>
                  <a:pt x="16" y="16"/>
                </a:lnTo>
                <a:lnTo>
                  <a:pt x="21" y="15"/>
                </a:lnTo>
                <a:lnTo>
                  <a:pt x="26" y="14"/>
                </a:lnTo>
                <a:lnTo>
                  <a:pt x="26" y="13"/>
                </a:lnTo>
                <a:lnTo>
                  <a:pt x="26" y="13"/>
                </a:lnTo>
                <a:lnTo>
                  <a:pt x="28" y="11"/>
                </a:lnTo>
                <a:lnTo>
                  <a:pt x="29" y="10"/>
                </a:lnTo>
                <a:lnTo>
                  <a:pt x="33" y="9"/>
                </a:lnTo>
                <a:lnTo>
                  <a:pt x="36" y="7"/>
                </a:lnTo>
                <a:lnTo>
                  <a:pt x="41" y="4"/>
                </a:lnTo>
                <a:lnTo>
                  <a:pt x="45" y="2"/>
                </a:lnTo>
                <a:lnTo>
                  <a:pt x="45" y="2"/>
                </a:lnTo>
                <a:lnTo>
                  <a:pt x="44" y="2"/>
                </a:lnTo>
                <a:lnTo>
                  <a:pt x="43" y="2"/>
                </a:lnTo>
                <a:lnTo>
                  <a:pt x="42" y="2"/>
                </a:lnTo>
                <a:lnTo>
                  <a:pt x="40" y="1"/>
                </a:lnTo>
                <a:lnTo>
                  <a:pt x="37" y="1"/>
                </a:lnTo>
                <a:lnTo>
                  <a:pt x="35" y="1"/>
                </a:lnTo>
                <a:lnTo>
                  <a:pt x="31" y="1"/>
                </a:lnTo>
                <a:lnTo>
                  <a:pt x="28" y="0"/>
                </a:lnTo>
                <a:lnTo>
                  <a:pt x="26" y="1"/>
                </a:lnTo>
                <a:lnTo>
                  <a:pt x="22" y="1"/>
                </a:lnTo>
                <a:lnTo>
                  <a:pt x="19" y="1"/>
                </a:lnTo>
                <a:lnTo>
                  <a:pt x="14" y="2"/>
                </a:lnTo>
                <a:lnTo>
                  <a:pt x="10" y="2"/>
                </a:lnTo>
                <a:lnTo>
                  <a:pt x="7" y="3"/>
                </a:lnTo>
                <a:lnTo>
                  <a:pt x="3" y="5"/>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3" name="Freeform 189"/>
          <p:cNvSpPr>
            <a:spLocks/>
          </p:cNvSpPr>
          <p:nvPr>
            <p:custDataLst>
              <p:tags r:id="rId188"/>
            </p:custDataLst>
          </p:nvPr>
        </p:nvSpPr>
        <p:spPr bwMode="auto">
          <a:xfrm>
            <a:off x="2303463" y="3314700"/>
            <a:ext cx="58737" cy="15875"/>
          </a:xfrm>
          <a:custGeom>
            <a:avLst/>
            <a:gdLst>
              <a:gd name="T0" fmla="*/ 0 w 37"/>
              <a:gd name="T1" fmla="*/ 7 h 10"/>
              <a:gd name="T2" fmla="*/ 0 w 37"/>
              <a:gd name="T3" fmla="*/ 7 h 10"/>
              <a:gd name="T4" fmla="*/ 0 w 37"/>
              <a:gd name="T5" fmla="*/ 5 h 10"/>
              <a:gd name="T6" fmla="*/ 1 w 37"/>
              <a:gd name="T7" fmla="*/ 5 h 10"/>
              <a:gd name="T8" fmla="*/ 1 w 37"/>
              <a:gd name="T9" fmla="*/ 4 h 10"/>
              <a:gd name="T10" fmla="*/ 2 w 37"/>
              <a:gd name="T11" fmla="*/ 3 h 10"/>
              <a:gd name="T12" fmla="*/ 3 w 37"/>
              <a:gd name="T13" fmla="*/ 3 h 10"/>
              <a:gd name="T14" fmla="*/ 4 w 37"/>
              <a:gd name="T15" fmla="*/ 2 h 10"/>
              <a:gd name="T16" fmla="*/ 7 w 37"/>
              <a:gd name="T17" fmla="*/ 1 h 10"/>
              <a:gd name="T18" fmla="*/ 9 w 37"/>
              <a:gd name="T19" fmla="*/ 1 h 10"/>
              <a:gd name="T20" fmla="*/ 11 w 37"/>
              <a:gd name="T21" fmla="*/ 0 h 10"/>
              <a:gd name="T22" fmla="*/ 15 w 37"/>
              <a:gd name="T23" fmla="*/ 0 h 10"/>
              <a:gd name="T24" fmla="*/ 18 w 37"/>
              <a:gd name="T25" fmla="*/ 0 h 10"/>
              <a:gd name="T26" fmla="*/ 22 w 37"/>
              <a:gd name="T27" fmla="*/ 0 h 10"/>
              <a:gd name="T28" fmla="*/ 27 w 37"/>
              <a:gd name="T29" fmla="*/ 1 h 10"/>
              <a:gd name="T30" fmla="*/ 31 w 37"/>
              <a:gd name="T31" fmla="*/ 2 h 10"/>
              <a:gd name="T32" fmla="*/ 37 w 37"/>
              <a:gd name="T33" fmla="*/ 3 h 10"/>
              <a:gd name="T34" fmla="*/ 37 w 37"/>
              <a:gd name="T35" fmla="*/ 5 h 10"/>
              <a:gd name="T36" fmla="*/ 36 w 37"/>
              <a:gd name="T37" fmla="*/ 5 h 10"/>
              <a:gd name="T38" fmla="*/ 36 w 37"/>
              <a:gd name="T39" fmla="*/ 5 h 10"/>
              <a:gd name="T40" fmla="*/ 34 w 37"/>
              <a:gd name="T41" fmla="*/ 4 h 10"/>
              <a:gd name="T42" fmla="*/ 32 w 37"/>
              <a:gd name="T43" fmla="*/ 4 h 10"/>
              <a:gd name="T44" fmla="*/ 30 w 37"/>
              <a:gd name="T45" fmla="*/ 3 h 10"/>
              <a:gd name="T46" fmla="*/ 28 w 37"/>
              <a:gd name="T47" fmla="*/ 3 h 10"/>
              <a:gd name="T48" fmla="*/ 24 w 37"/>
              <a:gd name="T49" fmla="*/ 3 h 10"/>
              <a:gd name="T50" fmla="*/ 22 w 37"/>
              <a:gd name="T51" fmla="*/ 2 h 10"/>
              <a:gd name="T52" fmla="*/ 18 w 37"/>
              <a:gd name="T53" fmla="*/ 2 h 10"/>
              <a:gd name="T54" fmla="*/ 15 w 37"/>
              <a:gd name="T55" fmla="*/ 2 h 10"/>
              <a:gd name="T56" fmla="*/ 13 w 37"/>
              <a:gd name="T57" fmla="*/ 3 h 10"/>
              <a:gd name="T58" fmla="*/ 9 w 37"/>
              <a:gd name="T59" fmla="*/ 3 h 10"/>
              <a:gd name="T60" fmla="*/ 7 w 37"/>
              <a:gd name="T61" fmla="*/ 4 h 10"/>
              <a:gd name="T62" fmla="*/ 4 w 37"/>
              <a:gd name="T63" fmla="*/ 5 h 10"/>
              <a:gd name="T64" fmla="*/ 2 w 37"/>
              <a:gd name="T65" fmla="*/ 8 h 10"/>
              <a:gd name="T66" fmla="*/ 0 w 37"/>
              <a:gd name="T67" fmla="*/ 10 h 10"/>
              <a:gd name="T68" fmla="*/ 0 w 37"/>
              <a:gd name="T6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0">
                <a:moveTo>
                  <a:pt x="0" y="7"/>
                </a:moveTo>
                <a:lnTo>
                  <a:pt x="0" y="7"/>
                </a:lnTo>
                <a:lnTo>
                  <a:pt x="0" y="5"/>
                </a:lnTo>
                <a:lnTo>
                  <a:pt x="1" y="5"/>
                </a:lnTo>
                <a:lnTo>
                  <a:pt x="1" y="4"/>
                </a:lnTo>
                <a:lnTo>
                  <a:pt x="2" y="3"/>
                </a:lnTo>
                <a:lnTo>
                  <a:pt x="3" y="3"/>
                </a:lnTo>
                <a:lnTo>
                  <a:pt x="4" y="2"/>
                </a:lnTo>
                <a:lnTo>
                  <a:pt x="7" y="1"/>
                </a:lnTo>
                <a:lnTo>
                  <a:pt x="9" y="1"/>
                </a:lnTo>
                <a:lnTo>
                  <a:pt x="11" y="0"/>
                </a:lnTo>
                <a:lnTo>
                  <a:pt x="15" y="0"/>
                </a:lnTo>
                <a:lnTo>
                  <a:pt x="18" y="0"/>
                </a:lnTo>
                <a:lnTo>
                  <a:pt x="22" y="0"/>
                </a:lnTo>
                <a:lnTo>
                  <a:pt x="27" y="1"/>
                </a:lnTo>
                <a:lnTo>
                  <a:pt x="31" y="2"/>
                </a:lnTo>
                <a:lnTo>
                  <a:pt x="37" y="3"/>
                </a:lnTo>
                <a:lnTo>
                  <a:pt x="37" y="5"/>
                </a:lnTo>
                <a:lnTo>
                  <a:pt x="36" y="5"/>
                </a:lnTo>
                <a:lnTo>
                  <a:pt x="36" y="5"/>
                </a:lnTo>
                <a:lnTo>
                  <a:pt x="34" y="4"/>
                </a:lnTo>
                <a:lnTo>
                  <a:pt x="32" y="4"/>
                </a:lnTo>
                <a:lnTo>
                  <a:pt x="30" y="3"/>
                </a:lnTo>
                <a:lnTo>
                  <a:pt x="28" y="3"/>
                </a:lnTo>
                <a:lnTo>
                  <a:pt x="24" y="3"/>
                </a:lnTo>
                <a:lnTo>
                  <a:pt x="22" y="2"/>
                </a:lnTo>
                <a:lnTo>
                  <a:pt x="18" y="2"/>
                </a:lnTo>
                <a:lnTo>
                  <a:pt x="15" y="2"/>
                </a:lnTo>
                <a:lnTo>
                  <a:pt x="13" y="3"/>
                </a:lnTo>
                <a:lnTo>
                  <a:pt x="9" y="3"/>
                </a:lnTo>
                <a:lnTo>
                  <a:pt x="7" y="4"/>
                </a:lnTo>
                <a:lnTo>
                  <a:pt x="4" y="5"/>
                </a:lnTo>
                <a:lnTo>
                  <a:pt x="2" y="8"/>
                </a:lnTo>
                <a:lnTo>
                  <a:pt x="0" y="10"/>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4" name="Freeform 190"/>
          <p:cNvSpPr>
            <a:spLocks/>
          </p:cNvSpPr>
          <p:nvPr>
            <p:custDataLst>
              <p:tags r:id="rId189"/>
            </p:custDataLst>
          </p:nvPr>
        </p:nvSpPr>
        <p:spPr bwMode="auto">
          <a:xfrm>
            <a:off x="2303463" y="3275013"/>
            <a:ext cx="58737" cy="17462"/>
          </a:xfrm>
          <a:custGeom>
            <a:avLst/>
            <a:gdLst>
              <a:gd name="T0" fmla="*/ 0 w 37"/>
              <a:gd name="T1" fmla="*/ 7 h 11"/>
              <a:gd name="T2" fmla="*/ 0 w 37"/>
              <a:gd name="T3" fmla="*/ 7 h 11"/>
              <a:gd name="T4" fmla="*/ 0 w 37"/>
              <a:gd name="T5" fmla="*/ 6 h 11"/>
              <a:gd name="T6" fmla="*/ 1 w 37"/>
              <a:gd name="T7" fmla="*/ 6 h 11"/>
              <a:gd name="T8" fmla="*/ 1 w 37"/>
              <a:gd name="T9" fmla="*/ 5 h 11"/>
              <a:gd name="T10" fmla="*/ 2 w 37"/>
              <a:gd name="T11" fmla="*/ 4 h 11"/>
              <a:gd name="T12" fmla="*/ 3 w 37"/>
              <a:gd name="T13" fmla="*/ 4 h 11"/>
              <a:gd name="T14" fmla="*/ 4 w 37"/>
              <a:gd name="T15" fmla="*/ 2 h 11"/>
              <a:gd name="T16" fmla="*/ 7 w 37"/>
              <a:gd name="T17" fmla="*/ 1 h 11"/>
              <a:gd name="T18" fmla="*/ 9 w 37"/>
              <a:gd name="T19" fmla="*/ 1 h 11"/>
              <a:gd name="T20" fmla="*/ 11 w 37"/>
              <a:gd name="T21" fmla="*/ 0 h 11"/>
              <a:gd name="T22" fmla="*/ 15 w 37"/>
              <a:gd name="T23" fmla="*/ 0 h 11"/>
              <a:gd name="T24" fmla="*/ 18 w 37"/>
              <a:gd name="T25" fmla="*/ 0 h 11"/>
              <a:gd name="T26" fmla="*/ 22 w 37"/>
              <a:gd name="T27" fmla="*/ 0 h 11"/>
              <a:gd name="T28" fmla="*/ 27 w 37"/>
              <a:gd name="T29" fmla="*/ 1 h 11"/>
              <a:gd name="T30" fmla="*/ 31 w 37"/>
              <a:gd name="T31" fmla="*/ 2 h 11"/>
              <a:gd name="T32" fmla="*/ 37 w 37"/>
              <a:gd name="T33" fmla="*/ 4 h 11"/>
              <a:gd name="T34" fmla="*/ 37 w 37"/>
              <a:gd name="T35" fmla="*/ 6 h 11"/>
              <a:gd name="T36" fmla="*/ 36 w 37"/>
              <a:gd name="T37" fmla="*/ 6 h 11"/>
              <a:gd name="T38" fmla="*/ 36 w 37"/>
              <a:gd name="T39" fmla="*/ 6 h 11"/>
              <a:gd name="T40" fmla="*/ 34 w 37"/>
              <a:gd name="T41" fmla="*/ 5 h 11"/>
              <a:gd name="T42" fmla="*/ 32 w 37"/>
              <a:gd name="T43" fmla="*/ 5 h 11"/>
              <a:gd name="T44" fmla="*/ 30 w 37"/>
              <a:gd name="T45" fmla="*/ 5 h 11"/>
              <a:gd name="T46" fmla="*/ 28 w 37"/>
              <a:gd name="T47" fmla="*/ 4 h 11"/>
              <a:gd name="T48" fmla="*/ 24 w 37"/>
              <a:gd name="T49" fmla="*/ 4 h 11"/>
              <a:gd name="T50" fmla="*/ 22 w 37"/>
              <a:gd name="T51" fmla="*/ 2 h 11"/>
              <a:gd name="T52" fmla="*/ 18 w 37"/>
              <a:gd name="T53" fmla="*/ 2 h 11"/>
              <a:gd name="T54" fmla="*/ 15 w 37"/>
              <a:gd name="T55" fmla="*/ 2 h 11"/>
              <a:gd name="T56" fmla="*/ 13 w 37"/>
              <a:gd name="T57" fmla="*/ 4 h 11"/>
              <a:gd name="T58" fmla="*/ 9 w 37"/>
              <a:gd name="T59" fmla="*/ 4 h 11"/>
              <a:gd name="T60" fmla="*/ 7 w 37"/>
              <a:gd name="T61" fmla="*/ 5 h 11"/>
              <a:gd name="T62" fmla="*/ 4 w 37"/>
              <a:gd name="T63" fmla="*/ 6 h 11"/>
              <a:gd name="T64" fmla="*/ 2 w 37"/>
              <a:gd name="T65" fmla="*/ 8 h 11"/>
              <a:gd name="T66" fmla="*/ 0 w 37"/>
              <a:gd name="T67" fmla="*/ 11 h 11"/>
              <a:gd name="T68" fmla="*/ 0 w 37"/>
              <a:gd name="T6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 h="11">
                <a:moveTo>
                  <a:pt x="0" y="7"/>
                </a:moveTo>
                <a:lnTo>
                  <a:pt x="0" y="7"/>
                </a:lnTo>
                <a:lnTo>
                  <a:pt x="0" y="6"/>
                </a:lnTo>
                <a:lnTo>
                  <a:pt x="1" y="6"/>
                </a:lnTo>
                <a:lnTo>
                  <a:pt x="1" y="5"/>
                </a:lnTo>
                <a:lnTo>
                  <a:pt x="2" y="4"/>
                </a:lnTo>
                <a:lnTo>
                  <a:pt x="3" y="4"/>
                </a:lnTo>
                <a:lnTo>
                  <a:pt x="4" y="2"/>
                </a:lnTo>
                <a:lnTo>
                  <a:pt x="7" y="1"/>
                </a:lnTo>
                <a:lnTo>
                  <a:pt x="9" y="1"/>
                </a:lnTo>
                <a:lnTo>
                  <a:pt x="11" y="0"/>
                </a:lnTo>
                <a:lnTo>
                  <a:pt x="15" y="0"/>
                </a:lnTo>
                <a:lnTo>
                  <a:pt x="18" y="0"/>
                </a:lnTo>
                <a:lnTo>
                  <a:pt x="22" y="0"/>
                </a:lnTo>
                <a:lnTo>
                  <a:pt x="27" y="1"/>
                </a:lnTo>
                <a:lnTo>
                  <a:pt x="31" y="2"/>
                </a:lnTo>
                <a:lnTo>
                  <a:pt x="37" y="4"/>
                </a:lnTo>
                <a:lnTo>
                  <a:pt x="37" y="6"/>
                </a:lnTo>
                <a:lnTo>
                  <a:pt x="36" y="6"/>
                </a:lnTo>
                <a:lnTo>
                  <a:pt x="36" y="6"/>
                </a:lnTo>
                <a:lnTo>
                  <a:pt x="34" y="5"/>
                </a:lnTo>
                <a:lnTo>
                  <a:pt x="32" y="5"/>
                </a:lnTo>
                <a:lnTo>
                  <a:pt x="30" y="5"/>
                </a:lnTo>
                <a:lnTo>
                  <a:pt x="28" y="4"/>
                </a:lnTo>
                <a:lnTo>
                  <a:pt x="24" y="4"/>
                </a:lnTo>
                <a:lnTo>
                  <a:pt x="22" y="2"/>
                </a:lnTo>
                <a:lnTo>
                  <a:pt x="18" y="2"/>
                </a:lnTo>
                <a:lnTo>
                  <a:pt x="15" y="2"/>
                </a:lnTo>
                <a:lnTo>
                  <a:pt x="13" y="4"/>
                </a:lnTo>
                <a:lnTo>
                  <a:pt x="9" y="4"/>
                </a:lnTo>
                <a:lnTo>
                  <a:pt x="7" y="5"/>
                </a:lnTo>
                <a:lnTo>
                  <a:pt x="4" y="6"/>
                </a:lnTo>
                <a:lnTo>
                  <a:pt x="2" y="8"/>
                </a:lnTo>
                <a:lnTo>
                  <a:pt x="0" y="11"/>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5" name="Freeform 191"/>
          <p:cNvSpPr>
            <a:spLocks/>
          </p:cNvSpPr>
          <p:nvPr>
            <p:custDataLst>
              <p:tags r:id="rId190"/>
            </p:custDataLst>
          </p:nvPr>
        </p:nvSpPr>
        <p:spPr bwMode="auto">
          <a:xfrm>
            <a:off x="2359025" y="3255963"/>
            <a:ext cx="95250" cy="180975"/>
          </a:xfrm>
          <a:custGeom>
            <a:avLst/>
            <a:gdLst>
              <a:gd name="T0" fmla="*/ 0 w 60"/>
              <a:gd name="T1" fmla="*/ 0 h 114"/>
              <a:gd name="T2" fmla="*/ 0 w 60"/>
              <a:gd name="T3" fmla="*/ 110 h 114"/>
              <a:gd name="T4" fmla="*/ 18 w 60"/>
              <a:gd name="T5" fmla="*/ 114 h 114"/>
              <a:gd name="T6" fmla="*/ 17 w 60"/>
              <a:gd name="T7" fmla="*/ 98 h 114"/>
              <a:gd name="T8" fmla="*/ 60 w 60"/>
              <a:gd name="T9" fmla="*/ 105 h 114"/>
              <a:gd name="T10" fmla="*/ 60 w 60"/>
              <a:gd name="T11" fmla="*/ 100 h 114"/>
              <a:gd name="T12" fmla="*/ 30 w 60"/>
              <a:gd name="T13" fmla="*/ 96 h 114"/>
              <a:gd name="T14" fmla="*/ 29 w 60"/>
              <a:gd name="T15" fmla="*/ 83 h 114"/>
              <a:gd name="T16" fmla="*/ 9 w 60"/>
              <a:gd name="T17" fmla="*/ 83 h 114"/>
              <a:gd name="T18" fmla="*/ 8 w 60"/>
              <a:gd name="T19" fmla="*/ 81 h 114"/>
              <a:gd name="T20" fmla="*/ 7 w 60"/>
              <a:gd name="T21" fmla="*/ 76 h 114"/>
              <a:gd name="T22" fmla="*/ 6 w 60"/>
              <a:gd name="T23" fmla="*/ 69 h 114"/>
              <a:gd name="T24" fmla="*/ 3 w 60"/>
              <a:gd name="T25" fmla="*/ 60 h 114"/>
              <a:gd name="T26" fmla="*/ 2 w 60"/>
              <a:gd name="T27" fmla="*/ 48 h 114"/>
              <a:gd name="T28" fmla="*/ 1 w 60"/>
              <a:gd name="T29" fmla="*/ 34 h 114"/>
              <a:gd name="T30" fmla="*/ 2 w 60"/>
              <a:gd name="T31" fmla="*/ 20 h 114"/>
              <a:gd name="T32" fmla="*/ 6 w 60"/>
              <a:gd name="T33" fmla="*/ 4 h 114"/>
              <a:gd name="T34" fmla="*/ 0 w 60"/>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14">
                <a:moveTo>
                  <a:pt x="0" y="0"/>
                </a:moveTo>
                <a:lnTo>
                  <a:pt x="0" y="110"/>
                </a:lnTo>
                <a:lnTo>
                  <a:pt x="18" y="114"/>
                </a:lnTo>
                <a:lnTo>
                  <a:pt x="17" y="98"/>
                </a:lnTo>
                <a:lnTo>
                  <a:pt x="60" y="105"/>
                </a:lnTo>
                <a:lnTo>
                  <a:pt x="60" y="100"/>
                </a:lnTo>
                <a:lnTo>
                  <a:pt x="30" y="96"/>
                </a:lnTo>
                <a:lnTo>
                  <a:pt x="29" y="83"/>
                </a:lnTo>
                <a:lnTo>
                  <a:pt x="9" y="83"/>
                </a:lnTo>
                <a:lnTo>
                  <a:pt x="8" y="81"/>
                </a:lnTo>
                <a:lnTo>
                  <a:pt x="7" y="76"/>
                </a:lnTo>
                <a:lnTo>
                  <a:pt x="6" y="69"/>
                </a:lnTo>
                <a:lnTo>
                  <a:pt x="3" y="60"/>
                </a:lnTo>
                <a:lnTo>
                  <a:pt x="2" y="48"/>
                </a:lnTo>
                <a:lnTo>
                  <a:pt x="1" y="34"/>
                </a:lnTo>
                <a:lnTo>
                  <a:pt x="2" y="20"/>
                </a:lnTo>
                <a:lnTo>
                  <a:pt x="6" y="4"/>
                </a:lnTo>
                <a:lnTo>
                  <a:pt x="0" y="0"/>
                </a:lnTo>
                <a:close/>
              </a:path>
            </a:pathLst>
          </a:custGeom>
          <a:solidFill>
            <a:srgbClr val="001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6" name="Freeform 192"/>
          <p:cNvSpPr>
            <a:spLocks/>
          </p:cNvSpPr>
          <p:nvPr>
            <p:custDataLst>
              <p:tags r:id="rId191"/>
            </p:custDataLst>
          </p:nvPr>
        </p:nvSpPr>
        <p:spPr bwMode="auto">
          <a:xfrm>
            <a:off x="2406650" y="3216275"/>
            <a:ext cx="123825" cy="23813"/>
          </a:xfrm>
          <a:custGeom>
            <a:avLst/>
            <a:gdLst>
              <a:gd name="T0" fmla="*/ 0 w 78"/>
              <a:gd name="T1" fmla="*/ 15 h 15"/>
              <a:gd name="T2" fmla="*/ 0 w 78"/>
              <a:gd name="T3" fmla="*/ 15 h 15"/>
              <a:gd name="T4" fmla="*/ 2 w 78"/>
              <a:gd name="T5" fmla="*/ 14 h 15"/>
              <a:gd name="T6" fmla="*/ 4 w 78"/>
              <a:gd name="T7" fmla="*/ 14 h 15"/>
              <a:gd name="T8" fmla="*/ 7 w 78"/>
              <a:gd name="T9" fmla="*/ 12 h 15"/>
              <a:gd name="T10" fmla="*/ 11 w 78"/>
              <a:gd name="T11" fmla="*/ 11 h 15"/>
              <a:gd name="T12" fmla="*/ 14 w 78"/>
              <a:gd name="T13" fmla="*/ 10 h 15"/>
              <a:gd name="T14" fmla="*/ 19 w 78"/>
              <a:gd name="T15" fmla="*/ 9 h 15"/>
              <a:gd name="T16" fmla="*/ 23 w 78"/>
              <a:gd name="T17" fmla="*/ 8 h 15"/>
              <a:gd name="T18" fmla="*/ 29 w 78"/>
              <a:gd name="T19" fmla="*/ 8 h 15"/>
              <a:gd name="T20" fmla="*/ 35 w 78"/>
              <a:gd name="T21" fmla="*/ 7 h 15"/>
              <a:gd name="T22" fmla="*/ 42 w 78"/>
              <a:gd name="T23" fmla="*/ 7 h 15"/>
              <a:gd name="T24" fmla="*/ 48 w 78"/>
              <a:gd name="T25" fmla="*/ 5 h 15"/>
              <a:gd name="T26" fmla="*/ 55 w 78"/>
              <a:gd name="T27" fmla="*/ 7 h 15"/>
              <a:gd name="T28" fmla="*/ 62 w 78"/>
              <a:gd name="T29" fmla="*/ 7 h 15"/>
              <a:gd name="T30" fmla="*/ 69 w 78"/>
              <a:gd name="T31" fmla="*/ 8 h 15"/>
              <a:gd name="T32" fmla="*/ 76 w 78"/>
              <a:gd name="T33" fmla="*/ 9 h 15"/>
              <a:gd name="T34" fmla="*/ 78 w 78"/>
              <a:gd name="T35" fmla="*/ 0 h 15"/>
              <a:gd name="T36" fmla="*/ 78 w 78"/>
              <a:gd name="T37" fmla="*/ 0 h 15"/>
              <a:gd name="T38" fmla="*/ 76 w 78"/>
              <a:gd name="T39" fmla="*/ 0 h 15"/>
              <a:gd name="T40" fmla="*/ 74 w 78"/>
              <a:gd name="T41" fmla="*/ 0 h 15"/>
              <a:gd name="T42" fmla="*/ 70 w 78"/>
              <a:gd name="T43" fmla="*/ 0 h 15"/>
              <a:gd name="T44" fmla="*/ 65 w 78"/>
              <a:gd name="T45" fmla="*/ 0 h 15"/>
              <a:gd name="T46" fmla="*/ 61 w 78"/>
              <a:gd name="T47" fmla="*/ 0 h 15"/>
              <a:gd name="T48" fmla="*/ 56 w 78"/>
              <a:gd name="T49" fmla="*/ 0 h 15"/>
              <a:gd name="T50" fmla="*/ 50 w 78"/>
              <a:gd name="T51" fmla="*/ 1 h 15"/>
              <a:gd name="T52" fmla="*/ 43 w 78"/>
              <a:gd name="T53" fmla="*/ 1 h 15"/>
              <a:gd name="T54" fmla="*/ 37 w 78"/>
              <a:gd name="T55" fmla="*/ 1 h 15"/>
              <a:gd name="T56" fmla="*/ 30 w 78"/>
              <a:gd name="T57" fmla="*/ 2 h 15"/>
              <a:gd name="T58" fmla="*/ 25 w 78"/>
              <a:gd name="T59" fmla="*/ 3 h 15"/>
              <a:gd name="T60" fmla="*/ 18 w 78"/>
              <a:gd name="T61" fmla="*/ 4 h 15"/>
              <a:gd name="T62" fmla="*/ 12 w 78"/>
              <a:gd name="T63" fmla="*/ 5 h 15"/>
              <a:gd name="T64" fmla="*/ 6 w 78"/>
              <a:gd name="T65" fmla="*/ 7 h 15"/>
              <a:gd name="T66" fmla="*/ 0 w 78"/>
              <a:gd name="T67" fmla="*/ 8 h 15"/>
              <a:gd name="T68" fmla="*/ 0 w 78"/>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15">
                <a:moveTo>
                  <a:pt x="0" y="15"/>
                </a:moveTo>
                <a:lnTo>
                  <a:pt x="0" y="15"/>
                </a:lnTo>
                <a:lnTo>
                  <a:pt x="2" y="14"/>
                </a:lnTo>
                <a:lnTo>
                  <a:pt x="4" y="14"/>
                </a:lnTo>
                <a:lnTo>
                  <a:pt x="7" y="12"/>
                </a:lnTo>
                <a:lnTo>
                  <a:pt x="11" y="11"/>
                </a:lnTo>
                <a:lnTo>
                  <a:pt x="14" y="10"/>
                </a:lnTo>
                <a:lnTo>
                  <a:pt x="19" y="9"/>
                </a:lnTo>
                <a:lnTo>
                  <a:pt x="23" y="8"/>
                </a:lnTo>
                <a:lnTo>
                  <a:pt x="29" y="8"/>
                </a:lnTo>
                <a:lnTo>
                  <a:pt x="35" y="7"/>
                </a:lnTo>
                <a:lnTo>
                  <a:pt x="42" y="7"/>
                </a:lnTo>
                <a:lnTo>
                  <a:pt x="48" y="5"/>
                </a:lnTo>
                <a:lnTo>
                  <a:pt x="55" y="7"/>
                </a:lnTo>
                <a:lnTo>
                  <a:pt x="62" y="7"/>
                </a:lnTo>
                <a:lnTo>
                  <a:pt x="69" y="8"/>
                </a:lnTo>
                <a:lnTo>
                  <a:pt x="76" y="9"/>
                </a:lnTo>
                <a:lnTo>
                  <a:pt x="78" y="0"/>
                </a:lnTo>
                <a:lnTo>
                  <a:pt x="78" y="0"/>
                </a:lnTo>
                <a:lnTo>
                  <a:pt x="76" y="0"/>
                </a:lnTo>
                <a:lnTo>
                  <a:pt x="74" y="0"/>
                </a:lnTo>
                <a:lnTo>
                  <a:pt x="70" y="0"/>
                </a:lnTo>
                <a:lnTo>
                  <a:pt x="65" y="0"/>
                </a:lnTo>
                <a:lnTo>
                  <a:pt x="61" y="0"/>
                </a:lnTo>
                <a:lnTo>
                  <a:pt x="56" y="0"/>
                </a:lnTo>
                <a:lnTo>
                  <a:pt x="50" y="1"/>
                </a:lnTo>
                <a:lnTo>
                  <a:pt x="43" y="1"/>
                </a:lnTo>
                <a:lnTo>
                  <a:pt x="37" y="1"/>
                </a:lnTo>
                <a:lnTo>
                  <a:pt x="30" y="2"/>
                </a:lnTo>
                <a:lnTo>
                  <a:pt x="25" y="3"/>
                </a:lnTo>
                <a:lnTo>
                  <a:pt x="18" y="4"/>
                </a:lnTo>
                <a:lnTo>
                  <a:pt x="12" y="5"/>
                </a:lnTo>
                <a:lnTo>
                  <a:pt x="6" y="7"/>
                </a:lnTo>
                <a:lnTo>
                  <a:pt x="0" y="8"/>
                </a:lnTo>
                <a:lnTo>
                  <a:pt x="0" y="15"/>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7" name="Freeform 193"/>
          <p:cNvSpPr>
            <a:spLocks/>
          </p:cNvSpPr>
          <p:nvPr>
            <p:custDataLst>
              <p:tags r:id="rId192"/>
            </p:custDataLst>
          </p:nvPr>
        </p:nvSpPr>
        <p:spPr bwMode="auto">
          <a:xfrm>
            <a:off x="2335213" y="3440113"/>
            <a:ext cx="207962" cy="69850"/>
          </a:xfrm>
          <a:custGeom>
            <a:avLst/>
            <a:gdLst>
              <a:gd name="T0" fmla="*/ 54 w 131"/>
              <a:gd name="T1" fmla="*/ 43 h 44"/>
              <a:gd name="T2" fmla="*/ 56 w 131"/>
              <a:gd name="T3" fmla="*/ 42 h 44"/>
              <a:gd name="T4" fmla="*/ 56 w 131"/>
              <a:gd name="T5" fmla="*/ 42 h 44"/>
              <a:gd name="T6" fmla="*/ 57 w 131"/>
              <a:gd name="T7" fmla="*/ 42 h 44"/>
              <a:gd name="T8" fmla="*/ 59 w 131"/>
              <a:gd name="T9" fmla="*/ 41 h 44"/>
              <a:gd name="T10" fmla="*/ 60 w 131"/>
              <a:gd name="T11" fmla="*/ 41 h 44"/>
              <a:gd name="T12" fmla="*/ 63 w 131"/>
              <a:gd name="T13" fmla="*/ 40 h 44"/>
              <a:gd name="T14" fmla="*/ 65 w 131"/>
              <a:gd name="T15" fmla="*/ 39 h 44"/>
              <a:gd name="T16" fmla="*/ 67 w 131"/>
              <a:gd name="T17" fmla="*/ 37 h 44"/>
              <a:gd name="T18" fmla="*/ 71 w 131"/>
              <a:gd name="T19" fmla="*/ 36 h 44"/>
              <a:gd name="T20" fmla="*/ 73 w 131"/>
              <a:gd name="T21" fmla="*/ 34 h 44"/>
              <a:gd name="T22" fmla="*/ 75 w 131"/>
              <a:gd name="T23" fmla="*/ 33 h 44"/>
              <a:gd name="T24" fmla="*/ 78 w 131"/>
              <a:gd name="T25" fmla="*/ 30 h 44"/>
              <a:gd name="T26" fmla="*/ 80 w 131"/>
              <a:gd name="T27" fmla="*/ 29 h 44"/>
              <a:gd name="T28" fmla="*/ 81 w 131"/>
              <a:gd name="T29" fmla="*/ 27 h 44"/>
              <a:gd name="T30" fmla="*/ 84 w 131"/>
              <a:gd name="T31" fmla="*/ 26 h 44"/>
              <a:gd name="T32" fmla="*/ 85 w 131"/>
              <a:gd name="T33" fmla="*/ 23 h 44"/>
              <a:gd name="T34" fmla="*/ 0 w 131"/>
              <a:gd name="T35" fmla="*/ 2 h 44"/>
              <a:gd name="T36" fmla="*/ 5 w 131"/>
              <a:gd name="T37" fmla="*/ 0 h 44"/>
              <a:gd name="T38" fmla="*/ 131 w 131"/>
              <a:gd name="T39" fmla="*/ 32 h 44"/>
              <a:gd name="T40" fmla="*/ 126 w 131"/>
              <a:gd name="T41" fmla="*/ 34 h 44"/>
              <a:gd name="T42" fmla="*/ 89 w 131"/>
              <a:gd name="T43" fmla="*/ 25 h 44"/>
              <a:gd name="T44" fmla="*/ 89 w 131"/>
              <a:gd name="T45" fmla="*/ 25 h 44"/>
              <a:gd name="T46" fmla="*/ 89 w 131"/>
              <a:gd name="T47" fmla="*/ 26 h 44"/>
              <a:gd name="T48" fmla="*/ 88 w 131"/>
              <a:gd name="T49" fmla="*/ 26 h 44"/>
              <a:gd name="T50" fmla="*/ 88 w 131"/>
              <a:gd name="T51" fmla="*/ 27 h 44"/>
              <a:gd name="T52" fmla="*/ 87 w 131"/>
              <a:gd name="T53" fmla="*/ 28 h 44"/>
              <a:gd name="T54" fmla="*/ 86 w 131"/>
              <a:gd name="T55" fmla="*/ 29 h 44"/>
              <a:gd name="T56" fmla="*/ 85 w 131"/>
              <a:gd name="T57" fmla="*/ 30 h 44"/>
              <a:gd name="T58" fmla="*/ 82 w 131"/>
              <a:gd name="T59" fmla="*/ 32 h 44"/>
              <a:gd name="T60" fmla="*/ 80 w 131"/>
              <a:gd name="T61" fmla="*/ 33 h 44"/>
              <a:gd name="T62" fmla="*/ 78 w 131"/>
              <a:gd name="T63" fmla="*/ 34 h 44"/>
              <a:gd name="T64" fmla="*/ 75 w 131"/>
              <a:gd name="T65" fmla="*/ 36 h 44"/>
              <a:gd name="T66" fmla="*/ 72 w 131"/>
              <a:gd name="T67" fmla="*/ 37 h 44"/>
              <a:gd name="T68" fmla="*/ 70 w 131"/>
              <a:gd name="T69" fmla="*/ 40 h 44"/>
              <a:gd name="T70" fmla="*/ 65 w 131"/>
              <a:gd name="T71" fmla="*/ 41 h 44"/>
              <a:gd name="T72" fmla="*/ 61 w 131"/>
              <a:gd name="T73" fmla="*/ 42 h 44"/>
              <a:gd name="T74" fmla="*/ 57 w 131"/>
              <a:gd name="T75" fmla="*/ 44 h 44"/>
              <a:gd name="T76" fmla="*/ 54 w 131"/>
              <a:gd name="T7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 h="44">
                <a:moveTo>
                  <a:pt x="54" y="43"/>
                </a:moveTo>
                <a:lnTo>
                  <a:pt x="56" y="42"/>
                </a:lnTo>
                <a:lnTo>
                  <a:pt x="56" y="42"/>
                </a:lnTo>
                <a:lnTo>
                  <a:pt x="57" y="42"/>
                </a:lnTo>
                <a:lnTo>
                  <a:pt x="59" y="41"/>
                </a:lnTo>
                <a:lnTo>
                  <a:pt x="60" y="41"/>
                </a:lnTo>
                <a:lnTo>
                  <a:pt x="63" y="40"/>
                </a:lnTo>
                <a:lnTo>
                  <a:pt x="65" y="39"/>
                </a:lnTo>
                <a:lnTo>
                  <a:pt x="67" y="37"/>
                </a:lnTo>
                <a:lnTo>
                  <a:pt x="71" y="36"/>
                </a:lnTo>
                <a:lnTo>
                  <a:pt x="73" y="34"/>
                </a:lnTo>
                <a:lnTo>
                  <a:pt x="75" y="33"/>
                </a:lnTo>
                <a:lnTo>
                  <a:pt x="78" y="30"/>
                </a:lnTo>
                <a:lnTo>
                  <a:pt x="80" y="29"/>
                </a:lnTo>
                <a:lnTo>
                  <a:pt x="81" y="27"/>
                </a:lnTo>
                <a:lnTo>
                  <a:pt x="84" y="26"/>
                </a:lnTo>
                <a:lnTo>
                  <a:pt x="85" y="23"/>
                </a:lnTo>
                <a:lnTo>
                  <a:pt x="0" y="2"/>
                </a:lnTo>
                <a:lnTo>
                  <a:pt x="5" y="0"/>
                </a:lnTo>
                <a:lnTo>
                  <a:pt x="131" y="32"/>
                </a:lnTo>
                <a:lnTo>
                  <a:pt x="126" y="34"/>
                </a:lnTo>
                <a:lnTo>
                  <a:pt x="89" y="25"/>
                </a:lnTo>
                <a:lnTo>
                  <a:pt x="89" y="25"/>
                </a:lnTo>
                <a:lnTo>
                  <a:pt x="89" y="26"/>
                </a:lnTo>
                <a:lnTo>
                  <a:pt x="88" y="26"/>
                </a:lnTo>
                <a:lnTo>
                  <a:pt x="88" y="27"/>
                </a:lnTo>
                <a:lnTo>
                  <a:pt x="87" y="28"/>
                </a:lnTo>
                <a:lnTo>
                  <a:pt x="86" y="29"/>
                </a:lnTo>
                <a:lnTo>
                  <a:pt x="85" y="30"/>
                </a:lnTo>
                <a:lnTo>
                  <a:pt x="82" y="32"/>
                </a:lnTo>
                <a:lnTo>
                  <a:pt x="80" y="33"/>
                </a:lnTo>
                <a:lnTo>
                  <a:pt x="78" y="34"/>
                </a:lnTo>
                <a:lnTo>
                  <a:pt x="75" y="36"/>
                </a:lnTo>
                <a:lnTo>
                  <a:pt x="72" y="37"/>
                </a:lnTo>
                <a:lnTo>
                  <a:pt x="70" y="40"/>
                </a:lnTo>
                <a:lnTo>
                  <a:pt x="65" y="41"/>
                </a:lnTo>
                <a:lnTo>
                  <a:pt x="61" y="42"/>
                </a:lnTo>
                <a:lnTo>
                  <a:pt x="57" y="44"/>
                </a:lnTo>
                <a:lnTo>
                  <a:pt x="54"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8" name="Freeform 194"/>
          <p:cNvSpPr>
            <a:spLocks/>
          </p:cNvSpPr>
          <p:nvPr>
            <p:custDataLst>
              <p:tags r:id="rId193"/>
            </p:custDataLst>
          </p:nvPr>
        </p:nvSpPr>
        <p:spPr bwMode="auto">
          <a:xfrm>
            <a:off x="2290763" y="3459163"/>
            <a:ext cx="214312" cy="61912"/>
          </a:xfrm>
          <a:custGeom>
            <a:avLst/>
            <a:gdLst>
              <a:gd name="T0" fmla="*/ 0 w 135"/>
              <a:gd name="T1" fmla="*/ 0 h 39"/>
              <a:gd name="T2" fmla="*/ 131 w 135"/>
              <a:gd name="T3" fmla="*/ 39 h 39"/>
              <a:gd name="T4" fmla="*/ 135 w 135"/>
              <a:gd name="T5" fmla="*/ 39 h 39"/>
              <a:gd name="T6" fmla="*/ 4 w 135"/>
              <a:gd name="T7" fmla="*/ 0 h 39"/>
              <a:gd name="T8" fmla="*/ 0 w 135"/>
              <a:gd name="T9" fmla="*/ 0 h 39"/>
            </a:gdLst>
            <a:ahLst/>
            <a:cxnLst>
              <a:cxn ang="0">
                <a:pos x="T0" y="T1"/>
              </a:cxn>
              <a:cxn ang="0">
                <a:pos x="T2" y="T3"/>
              </a:cxn>
              <a:cxn ang="0">
                <a:pos x="T4" y="T5"/>
              </a:cxn>
              <a:cxn ang="0">
                <a:pos x="T6" y="T7"/>
              </a:cxn>
              <a:cxn ang="0">
                <a:pos x="T8" y="T9"/>
              </a:cxn>
            </a:cxnLst>
            <a:rect l="0" t="0" r="r" b="b"/>
            <a:pathLst>
              <a:path w="135" h="39">
                <a:moveTo>
                  <a:pt x="0" y="0"/>
                </a:moveTo>
                <a:lnTo>
                  <a:pt x="131" y="39"/>
                </a:lnTo>
                <a:lnTo>
                  <a:pt x="135" y="39"/>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299" name="Freeform 195"/>
          <p:cNvSpPr>
            <a:spLocks/>
          </p:cNvSpPr>
          <p:nvPr>
            <p:custDataLst>
              <p:tags r:id="rId194"/>
            </p:custDataLst>
          </p:nvPr>
        </p:nvSpPr>
        <p:spPr bwMode="auto">
          <a:xfrm>
            <a:off x="2327275" y="3449638"/>
            <a:ext cx="209550" cy="57150"/>
          </a:xfrm>
          <a:custGeom>
            <a:avLst/>
            <a:gdLst>
              <a:gd name="T0" fmla="*/ 0 w 132"/>
              <a:gd name="T1" fmla="*/ 0 h 36"/>
              <a:gd name="T2" fmla="*/ 129 w 132"/>
              <a:gd name="T3" fmla="*/ 36 h 36"/>
              <a:gd name="T4" fmla="*/ 132 w 132"/>
              <a:gd name="T5" fmla="*/ 35 h 36"/>
              <a:gd name="T6" fmla="*/ 3 w 132"/>
              <a:gd name="T7" fmla="*/ 0 h 36"/>
              <a:gd name="T8" fmla="*/ 0 w 132"/>
              <a:gd name="T9" fmla="*/ 0 h 36"/>
            </a:gdLst>
            <a:ahLst/>
            <a:cxnLst>
              <a:cxn ang="0">
                <a:pos x="T0" y="T1"/>
              </a:cxn>
              <a:cxn ang="0">
                <a:pos x="T2" y="T3"/>
              </a:cxn>
              <a:cxn ang="0">
                <a:pos x="T4" y="T5"/>
              </a:cxn>
              <a:cxn ang="0">
                <a:pos x="T6" y="T7"/>
              </a:cxn>
              <a:cxn ang="0">
                <a:pos x="T8" y="T9"/>
              </a:cxn>
            </a:cxnLst>
            <a:rect l="0" t="0" r="r" b="b"/>
            <a:pathLst>
              <a:path w="132" h="36">
                <a:moveTo>
                  <a:pt x="0" y="0"/>
                </a:moveTo>
                <a:lnTo>
                  <a:pt x="129" y="36"/>
                </a:lnTo>
                <a:lnTo>
                  <a:pt x="132" y="35"/>
                </a:lnTo>
                <a:lnTo>
                  <a:pt x="3"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00" name="Freeform 196"/>
          <p:cNvSpPr>
            <a:spLocks/>
          </p:cNvSpPr>
          <p:nvPr>
            <p:custDataLst>
              <p:tags r:id="rId195"/>
            </p:custDataLst>
          </p:nvPr>
        </p:nvSpPr>
        <p:spPr bwMode="auto">
          <a:xfrm>
            <a:off x="2309813" y="3452813"/>
            <a:ext cx="211137" cy="61912"/>
          </a:xfrm>
          <a:custGeom>
            <a:avLst/>
            <a:gdLst>
              <a:gd name="T0" fmla="*/ 0 w 133"/>
              <a:gd name="T1" fmla="*/ 0 h 39"/>
              <a:gd name="T2" fmla="*/ 131 w 133"/>
              <a:gd name="T3" fmla="*/ 39 h 39"/>
              <a:gd name="T4" fmla="*/ 133 w 133"/>
              <a:gd name="T5" fmla="*/ 39 h 39"/>
              <a:gd name="T6" fmla="*/ 4 w 133"/>
              <a:gd name="T7" fmla="*/ 0 h 39"/>
              <a:gd name="T8" fmla="*/ 0 w 133"/>
              <a:gd name="T9" fmla="*/ 0 h 39"/>
            </a:gdLst>
            <a:ahLst/>
            <a:cxnLst>
              <a:cxn ang="0">
                <a:pos x="T0" y="T1"/>
              </a:cxn>
              <a:cxn ang="0">
                <a:pos x="T2" y="T3"/>
              </a:cxn>
              <a:cxn ang="0">
                <a:pos x="T4" y="T5"/>
              </a:cxn>
              <a:cxn ang="0">
                <a:pos x="T6" y="T7"/>
              </a:cxn>
              <a:cxn ang="0">
                <a:pos x="T8" y="T9"/>
              </a:cxn>
            </a:cxnLst>
            <a:rect l="0" t="0" r="r" b="b"/>
            <a:pathLst>
              <a:path w="133" h="39">
                <a:moveTo>
                  <a:pt x="0" y="0"/>
                </a:moveTo>
                <a:lnTo>
                  <a:pt x="131" y="39"/>
                </a:lnTo>
                <a:lnTo>
                  <a:pt x="133" y="39"/>
                </a:lnTo>
                <a:lnTo>
                  <a:pt x="4"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01" name="Line 197"/>
          <p:cNvSpPr>
            <a:spLocks noChangeShapeType="1"/>
          </p:cNvSpPr>
          <p:nvPr>
            <p:custDataLst>
              <p:tags r:id="rId196"/>
            </p:custDataLst>
          </p:nvPr>
        </p:nvSpPr>
        <p:spPr bwMode="auto">
          <a:xfrm>
            <a:off x="2844800" y="3946525"/>
            <a:ext cx="434975"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1302" name="Line 198"/>
          <p:cNvSpPr>
            <a:spLocks noChangeShapeType="1"/>
          </p:cNvSpPr>
          <p:nvPr>
            <p:custDataLst>
              <p:tags r:id="rId197"/>
            </p:custDataLst>
          </p:nvPr>
        </p:nvSpPr>
        <p:spPr bwMode="auto">
          <a:xfrm flipV="1">
            <a:off x="3584575" y="3929063"/>
            <a:ext cx="955675"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 name="Group 199"/>
          <p:cNvGrpSpPr>
            <a:grpSpLocks/>
          </p:cNvGrpSpPr>
          <p:nvPr>
            <p:custDataLst>
              <p:tags r:id="rId198"/>
            </p:custDataLst>
          </p:nvPr>
        </p:nvGrpSpPr>
        <p:grpSpPr bwMode="auto">
          <a:xfrm>
            <a:off x="4767263" y="3492500"/>
            <a:ext cx="441325" cy="1095375"/>
            <a:chOff x="2550" y="2912"/>
            <a:chExt cx="278" cy="690"/>
          </a:xfrm>
        </p:grpSpPr>
        <p:sp>
          <p:nvSpPr>
            <p:cNvPr id="431304" name="Freeform 200"/>
            <p:cNvSpPr>
              <a:spLocks/>
            </p:cNvSpPr>
            <p:nvPr>
              <p:custDataLst>
                <p:tags r:id="rId276"/>
              </p:custDataLst>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Lst>
              <a:ahLst/>
              <a:cxnLst>
                <a:cxn ang="0">
                  <a:pos x="T0" y="T1"/>
                </a:cxn>
                <a:cxn ang="0">
                  <a:pos x="T2" y="T3"/>
                </a:cxn>
                <a:cxn ang="0">
                  <a:pos x="T4" y="T5"/>
                </a:cxn>
                <a:cxn ang="0">
                  <a:pos x="T6" y="T7"/>
                </a:cxn>
                <a:cxn ang="0">
                  <a:pos x="T8" y="T9"/>
                </a:cxn>
                <a:cxn ang="0">
                  <a:pos x="T10" y="T11"/>
                </a:cxn>
              </a:cxnLst>
              <a:rect l="0" t="0" r="r" b="b"/>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05" name="Rectangle 201"/>
            <p:cNvSpPr>
              <a:spLocks noChangeArrowheads="1"/>
            </p:cNvSpPr>
            <p:nvPr>
              <p:custDataLst>
                <p:tags r:id="rId277"/>
              </p:custDataLst>
            </p:nvPr>
          </p:nvSpPr>
          <p:spPr bwMode="auto">
            <a:xfrm>
              <a:off x="2716" y="3035"/>
              <a:ext cx="84" cy="567"/>
            </a:xfrm>
            <a:prstGeom prst="rect">
              <a:avLst/>
            </a:prstGeom>
            <a:solidFill>
              <a:srgbClr val="E0E0E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06" name="Freeform 202"/>
            <p:cNvSpPr>
              <a:spLocks/>
            </p:cNvSpPr>
            <p:nvPr>
              <p:custDataLst>
                <p:tags r:id="rId278"/>
              </p:custDataLst>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Lst>
              <a:ahLst/>
              <a:cxnLst>
                <a:cxn ang="0">
                  <a:pos x="T0" y="T1"/>
                </a:cxn>
                <a:cxn ang="0">
                  <a:pos x="T2" y="T3"/>
                </a:cxn>
                <a:cxn ang="0">
                  <a:pos x="T4" y="T5"/>
                </a:cxn>
                <a:cxn ang="0">
                  <a:pos x="T6" y="T7"/>
                </a:cxn>
                <a:cxn ang="0">
                  <a:pos x="T8" y="T9"/>
                </a:cxn>
              </a:cxnLst>
              <a:rect l="0" t="0" r="r" b="b"/>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07" name="Rectangle 203"/>
            <p:cNvSpPr>
              <a:spLocks noChangeArrowheads="1"/>
            </p:cNvSpPr>
            <p:nvPr>
              <p:custDataLst>
                <p:tags r:id="rId279"/>
              </p:custDataLst>
            </p:nvPr>
          </p:nvSpPr>
          <p:spPr bwMode="auto">
            <a:xfrm>
              <a:off x="2716" y="3118"/>
              <a:ext cx="4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08" name="Rectangle 204"/>
            <p:cNvSpPr>
              <a:spLocks noChangeArrowheads="1"/>
            </p:cNvSpPr>
            <p:nvPr>
              <p:custDataLst>
                <p:tags r:id="rId280"/>
              </p:custDataLst>
            </p:nvPr>
          </p:nvSpPr>
          <p:spPr bwMode="auto">
            <a:xfrm>
              <a:off x="2759" y="3117"/>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09" name="Rectangle 205"/>
            <p:cNvSpPr>
              <a:spLocks noChangeArrowheads="1"/>
            </p:cNvSpPr>
            <p:nvPr>
              <p:custDataLst>
                <p:tags r:id="rId281"/>
              </p:custDataLst>
            </p:nvPr>
          </p:nvSpPr>
          <p:spPr bwMode="auto">
            <a:xfrm>
              <a:off x="2737" y="3080"/>
              <a:ext cx="43"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0" name="Rectangle 206"/>
            <p:cNvSpPr>
              <a:spLocks noChangeArrowheads="1"/>
            </p:cNvSpPr>
            <p:nvPr>
              <p:custDataLst>
                <p:tags r:id="rId282"/>
              </p:custDataLst>
            </p:nvPr>
          </p:nvSpPr>
          <p:spPr bwMode="auto">
            <a:xfrm>
              <a:off x="2781" y="3080"/>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1" name="Rectangle 207"/>
            <p:cNvSpPr>
              <a:spLocks noChangeArrowheads="1"/>
            </p:cNvSpPr>
            <p:nvPr>
              <p:custDataLst>
                <p:tags r:id="rId283"/>
              </p:custDataLst>
            </p:nvPr>
          </p:nvSpPr>
          <p:spPr bwMode="auto">
            <a:xfrm>
              <a:off x="2712" y="3080"/>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2" name="Rectangle 208"/>
            <p:cNvSpPr>
              <a:spLocks noChangeArrowheads="1"/>
            </p:cNvSpPr>
            <p:nvPr>
              <p:custDataLst>
                <p:tags r:id="rId284"/>
              </p:custDataLst>
            </p:nvPr>
          </p:nvSpPr>
          <p:spPr bwMode="auto">
            <a:xfrm>
              <a:off x="2715" y="3041"/>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3" name="Rectangle 209"/>
            <p:cNvSpPr>
              <a:spLocks noChangeArrowheads="1"/>
            </p:cNvSpPr>
            <p:nvPr>
              <p:custDataLst>
                <p:tags r:id="rId285"/>
              </p:custDataLst>
            </p:nvPr>
          </p:nvSpPr>
          <p:spPr bwMode="auto">
            <a:xfrm>
              <a:off x="2760" y="3042"/>
              <a:ext cx="43"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4" name="Rectangle 210"/>
            <p:cNvSpPr>
              <a:spLocks noChangeArrowheads="1"/>
            </p:cNvSpPr>
            <p:nvPr>
              <p:custDataLst>
                <p:tags r:id="rId286"/>
              </p:custDataLst>
            </p:nvPr>
          </p:nvSpPr>
          <p:spPr bwMode="auto">
            <a:xfrm>
              <a:off x="2715" y="3193"/>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5" name="Rectangle 211"/>
            <p:cNvSpPr>
              <a:spLocks noChangeArrowheads="1"/>
            </p:cNvSpPr>
            <p:nvPr>
              <p:custDataLst>
                <p:tags r:id="rId287"/>
              </p:custDataLst>
            </p:nvPr>
          </p:nvSpPr>
          <p:spPr bwMode="auto">
            <a:xfrm>
              <a:off x="2759" y="3193"/>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6" name="Rectangle 212"/>
            <p:cNvSpPr>
              <a:spLocks noChangeArrowheads="1"/>
            </p:cNvSpPr>
            <p:nvPr>
              <p:custDataLst>
                <p:tags r:id="rId288"/>
              </p:custDataLst>
            </p:nvPr>
          </p:nvSpPr>
          <p:spPr bwMode="auto">
            <a:xfrm>
              <a:off x="2780" y="3155"/>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7" name="Rectangle 213"/>
            <p:cNvSpPr>
              <a:spLocks noChangeArrowheads="1"/>
            </p:cNvSpPr>
            <p:nvPr>
              <p:custDataLst>
                <p:tags r:id="rId289"/>
              </p:custDataLst>
            </p:nvPr>
          </p:nvSpPr>
          <p:spPr bwMode="auto">
            <a:xfrm>
              <a:off x="2716" y="3155"/>
              <a:ext cx="17"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8" name="Rectangle 214"/>
            <p:cNvSpPr>
              <a:spLocks noChangeArrowheads="1"/>
            </p:cNvSpPr>
            <p:nvPr>
              <p:custDataLst>
                <p:tags r:id="rId290"/>
              </p:custDataLst>
            </p:nvPr>
          </p:nvSpPr>
          <p:spPr bwMode="auto">
            <a:xfrm>
              <a:off x="2715" y="3266"/>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19" name="Rectangle 215"/>
            <p:cNvSpPr>
              <a:spLocks noChangeArrowheads="1"/>
            </p:cNvSpPr>
            <p:nvPr>
              <p:custDataLst>
                <p:tags r:id="rId291"/>
              </p:custDataLst>
            </p:nvPr>
          </p:nvSpPr>
          <p:spPr bwMode="auto">
            <a:xfrm>
              <a:off x="2759" y="3266"/>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0" name="Rectangle 216"/>
            <p:cNvSpPr>
              <a:spLocks noChangeArrowheads="1"/>
            </p:cNvSpPr>
            <p:nvPr>
              <p:custDataLst>
                <p:tags r:id="rId292"/>
              </p:custDataLst>
            </p:nvPr>
          </p:nvSpPr>
          <p:spPr bwMode="auto">
            <a:xfrm>
              <a:off x="2737" y="3229"/>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1" name="Rectangle 217"/>
            <p:cNvSpPr>
              <a:spLocks noChangeArrowheads="1"/>
            </p:cNvSpPr>
            <p:nvPr>
              <p:custDataLst>
                <p:tags r:id="rId293"/>
              </p:custDataLst>
            </p:nvPr>
          </p:nvSpPr>
          <p:spPr bwMode="auto">
            <a:xfrm>
              <a:off x="2780" y="3229"/>
              <a:ext cx="2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2" name="Rectangle 218"/>
            <p:cNvSpPr>
              <a:spLocks noChangeArrowheads="1"/>
            </p:cNvSpPr>
            <p:nvPr>
              <p:custDataLst>
                <p:tags r:id="rId294"/>
              </p:custDataLst>
            </p:nvPr>
          </p:nvSpPr>
          <p:spPr bwMode="auto">
            <a:xfrm>
              <a:off x="2715" y="3229"/>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3" name="Rectangle 219"/>
            <p:cNvSpPr>
              <a:spLocks noChangeArrowheads="1"/>
            </p:cNvSpPr>
            <p:nvPr>
              <p:custDataLst>
                <p:tags r:id="rId295"/>
              </p:custDataLst>
            </p:nvPr>
          </p:nvSpPr>
          <p:spPr bwMode="auto">
            <a:xfrm>
              <a:off x="2715" y="3342"/>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4" name="Rectangle 220"/>
            <p:cNvSpPr>
              <a:spLocks noChangeArrowheads="1"/>
            </p:cNvSpPr>
            <p:nvPr>
              <p:custDataLst>
                <p:tags r:id="rId296"/>
              </p:custDataLst>
            </p:nvPr>
          </p:nvSpPr>
          <p:spPr bwMode="auto">
            <a:xfrm>
              <a:off x="2759" y="334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5" name="Rectangle 221"/>
            <p:cNvSpPr>
              <a:spLocks noChangeArrowheads="1"/>
            </p:cNvSpPr>
            <p:nvPr>
              <p:custDataLst>
                <p:tags r:id="rId297"/>
              </p:custDataLst>
            </p:nvPr>
          </p:nvSpPr>
          <p:spPr bwMode="auto">
            <a:xfrm>
              <a:off x="2736" y="3304"/>
              <a:ext cx="43"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6" name="Rectangle 222"/>
            <p:cNvSpPr>
              <a:spLocks noChangeArrowheads="1"/>
            </p:cNvSpPr>
            <p:nvPr>
              <p:custDataLst>
                <p:tags r:id="rId298"/>
              </p:custDataLst>
            </p:nvPr>
          </p:nvSpPr>
          <p:spPr bwMode="auto">
            <a:xfrm>
              <a:off x="2780" y="3304"/>
              <a:ext cx="2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7" name="Rectangle 223"/>
            <p:cNvSpPr>
              <a:spLocks noChangeArrowheads="1"/>
            </p:cNvSpPr>
            <p:nvPr>
              <p:custDataLst>
                <p:tags r:id="rId299"/>
              </p:custDataLst>
            </p:nvPr>
          </p:nvSpPr>
          <p:spPr bwMode="auto">
            <a:xfrm>
              <a:off x="2716" y="3304"/>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8" name="Rectangle 224"/>
            <p:cNvSpPr>
              <a:spLocks noChangeArrowheads="1"/>
            </p:cNvSpPr>
            <p:nvPr>
              <p:custDataLst>
                <p:tags r:id="rId300"/>
              </p:custDataLst>
            </p:nvPr>
          </p:nvSpPr>
          <p:spPr bwMode="auto">
            <a:xfrm>
              <a:off x="2715" y="3417"/>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29" name="Rectangle 225"/>
            <p:cNvSpPr>
              <a:spLocks noChangeArrowheads="1"/>
            </p:cNvSpPr>
            <p:nvPr>
              <p:custDataLst>
                <p:tags r:id="rId301"/>
              </p:custDataLst>
            </p:nvPr>
          </p:nvSpPr>
          <p:spPr bwMode="auto">
            <a:xfrm>
              <a:off x="2759" y="3416"/>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0" name="Rectangle 226"/>
            <p:cNvSpPr>
              <a:spLocks noChangeArrowheads="1"/>
            </p:cNvSpPr>
            <p:nvPr>
              <p:custDataLst>
                <p:tags r:id="rId302"/>
              </p:custDataLst>
            </p:nvPr>
          </p:nvSpPr>
          <p:spPr bwMode="auto">
            <a:xfrm>
              <a:off x="2737" y="3379"/>
              <a:ext cx="43"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1" name="Rectangle 227"/>
            <p:cNvSpPr>
              <a:spLocks noChangeArrowheads="1"/>
            </p:cNvSpPr>
            <p:nvPr>
              <p:custDataLst>
                <p:tags r:id="rId303"/>
              </p:custDataLst>
            </p:nvPr>
          </p:nvSpPr>
          <p:spPr bwMode="auto">
            <a:xfrm>
              <a:off x="2781" y="3379"/>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2" name="Rectangle 228"/>
            <p:cNvSpPr>
              <a:spLocks noChangeArrowheads="1"/>
            </p:cNvSpPr>
            <p:nvPr>
              <p:custDataLst>
                <p:tags r:id="rId304"/>
              </p:custDataLst>
            </p:nvPr>
          </p:nvSpPr>
          <p:spPr bwMode="auto">
            <a:xfrm>
              <a:off x="2715" y="3492"/>
              <a:ext cx="40"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3" name="Rectangle 229"/>
            <p:cNvSpPr>
              <a:spLocks noChangeArrowheads="1"/>
            </p:cNvSpPr>
            <p:nvPr>
              <p:custDataLst>
                <p:tags r:id="rId305"/>
              </p:custDataLst>
            </p:nvPr>
          </p:nvSpPr>
          <p:spPr bwMode="auto">
            <a:xfrm>
              <a:off x="2759" y="349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4" name="Rectangle 230"/>
            <p:cNvSpPr>
              <a:spLocks noChangeArrowheads="1"/>
            </p:cNvSpPr>
            <p:nvPr>
              <p:custDataLst>
                <p:tags r:id="rId306"/>
              </p:custDataLst>
            </p:nvPr>
          </p:nvSpPr>
          <p:spPr bwMode="auto">
            <a:xfrm>
              <a:off x="2737" y="3455"/>
              <a:ext cx="42" cy="31"/>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5" name="Rectangle 231"/>
            <p:cNvSpPr>
              <a:spLocks noChangeArrowheads="1"/>
            </p:cNvSpPr>
            <p:nvPr>
              <p:custDataLst>
                <p:tags r:id="rId307"/>
              </p:custDataLst>
            </p:nvPr>
          </p:nvSpPr>
          <p:spPr bwMode="auto">
            <a:xfrm>
              <a:off x="2780" y="3453"/>
              <a:ext cx="2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6" name="Rectangle 232"/>
            <p:cNvSpPr>
              <a:spLocks noChangeArrowheads="1"/>
            </p:cNvSpPr>
            <p:nvPr>
              <p:custDataLst>
                <p:tags r:id="rId308"/>
              </p:custDataLst>
            </p:nvPr>
          </p:nvSpPr>
          <p:spPr bwMode="auto">
            <a:xfrm>
              <a:off x="2716" y="3453"/>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7" name="Rectangle 233"/>
            <p:cNvSpPr>
              <a:spLocks noChangeArrowheads="1"/>
            </p:cNvSpPr>
            <p:nvPr>
              <p:custDataLst>
                <p:tags r:id="rId309"/>
              </p:custDataLst>
            </p:nvPr>
          </p:nvSpPr>
          <p:spPr bwMode="auto">
            <a:xfrm>
              <a:off x="2715" y="3566"/>
              <a:ext cx="40"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8" name="Rectangle 234"/>
            <p:cNvSpPr>
              <a:spLocks noChangeArrowheads="1"/>
            </p:cNvSpPr>
            <p:nvPr>
              <p:custDataLst>
                <p:tags r:id="rId310"/>
              </p:custDataLst>
            </p:nvPr>
          </p:nvSpPr>
          <p:spPr bwMode="auto">
            <a:xfrm>
              <a:off x="2759" y="3566"/>
              <a:ext cx="42" cy="32"/>
            </a:xfrm>
            <a:prstGeom prst="rect">
              <a:avLst/>
            </a:prstGeom>
            <a:solidFill>
              <a:srgbClr val="4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39" name="Rectangle 235"/>
            <p:cNvSpPr>
              <a:spLocks noChangeArrowheads="1"/>
            </p:cNvSpPr>
            <p:nvPr>
              <p:custDataLst>
                <p:tags r:id="rId311"/>
              </p:custDataLst>
            </p:nvPr>
          </p:nvSpPr>
          <p:spPr bwMode="auto">
            <a:xfrm>
              <a:off x="2737" y="3528"/>
              <a:ext cx="4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40" name="Rectangle 236"/>
            <p:cNvSpPr>
              <a:spLocks noChangeArrowheads="1"/>
            </p:cNvSpPr>
            <p:nvPr>
              <p:custDataLst>
                <p:tags r:id="rId312"/>
              </p:custDataLst>
            </p:nvPr>
          </p:nvSpPr>
          <p:spPr bwMode="auto">
            <a:xfrm>
              <a:off x="2780" y="3528"/>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41" name="Rectangle 237"/>
            <p:cNvSpPr>
              <a:spLocks noChangeArrowheads="1"/>
            </p:cNvSpPr>
            <p:nvPr>
              <p:custDataLst>
                <p:tags r:id="rId313"/>
              </p:custDataLst>
            </p:nvPr>
          </p:nvSpPr>
          <p:spPr bwMode="auto">
            <a:xfrm>
              <a:off x="2715" y="3528"/>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342" name="Freeform 238"/>
            <p:cNvSpPr>
              <a:spLocks/>
            </p:cNvSpPr>
            <p:nvPr>
              <p:custDataLst>
                <p:tags r:id="rId314"/>
              </p:custDataLst>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Lst>
              <a:ahLst/>
              <a:cxnLst>
                <a:cxn ang="0">
                  <a:pos x="T0" y="T1"/>
                </a:cxn>
                <a:cxn ang="0">
                  <a:pos x="T2" y="T3"/>
                </a:cxn>
                <a:cxn ang="0">
                  <a:pos x="T4" y="T5"/>
                </a:cxn>
                <a:cxn ang="0">
                  <a:pos x="T6" y="T7"/>
                </a:cxn>
                <a:cxn ang="0">
                  <a:pos x="T8" y="T9"/>
                </a:cxn>
              </a:cxnLst>
              <a:rect l="0" t="0" r="r" b="b"/>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3" name="Freeform 239"/>
            <p:cNvSpPr>
              <a:spLocks/>
            </p:cNvSpPr>
            <p:nvPr>
              <p:custDataLst>
                <p:tags r:id="rId315"/>
              </p:custDataLst>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Lst>
              <a:ahLst/>
              <a:cxnLst>
                <a:cxn ang="0">
                  <a:pos x="T0" y="T1"/>
                </a:cxn>
                <a:cxn ang="0">
                  <a:pos x="T2" y="T3"/>
                </a:cxn>
                <a:cxn ang="0">
                  <a:pos x="T4" y="T5"/>
                </a:cxn>
                <a:cxn ang="0">
                  <a:pos x="T6" y="T7"/>
                </a:cxn>
                <a:cxn ang="0">
                  <a:pos x="T8" y="T9"/>
                </a:cxn>
              </a:cxnLst>
              <a:rect l="0" t="0" r="r" b="b"/>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4" name="Freeform 240"/>
            <p:cNvSpPr>
              <a:spLocks/>
            </p:cNvSpPr>
            <p:nvPr>
              <p:custDataLst>
                <p:tags r:id="rId316"/>
              </p:custDataLst>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Lst>
              <a:ahLst/>
              <a:cxnLst>
                <a:cxn ang="0">
                  <a:pos x="T0" y="T1"/>
                </a:cxn>
                <a:cxn ang="0">
                  <a:pos x="T2" y="T3"/>
                </a:cxn>
                <a:cxn ang="0">
                  <a:pos x="T4" y="T5"/>
                </a:cxn>
                <a:cxn ang="0">
                  <a:pos x="T6" y="T7"/>
                </a:cxn>
                <a:cxn ang="0">
                  <a:pos x="T8" y="T9"/>
                </a:cxn>
              </a:cxnLst>
              <a:rect l="0" t="0" r="r" b="b"/>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5" name="Freeform 241"/>
            <p:cNvSpPr>
              <a:spLocks/>
            </p:cNvSpPr>
            <p:nvPr>
              <p:custDataLst>
                <p:tags r:id="rId317"/>
              </p:custDataLst>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Lst>
              <a:ahLst/>
              <a:cxnLst>
                <a:cxn ang="0">
                  <a:pos x="T0" y="T1"/>
                </a:cxn>
                <a:cxn ang="0">
                  <a:pos x="T2" y="T3"/>
                </a:cxn>
                <a:cxn ang="0">
                  <a:pos x="T4" y="T5"/>
                </a:cxn>
                <a:cxn ang="0">
                  <a:pos x="T6" y="T7"/>
                </a:cxn>
                <a:cxn ang="0">
                  <a:pos x="T8" y="T9"/>
                </a:cxn>
              </a:cxnLst>
              <a:rect l="0" t="0" r="r" b="b"/>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6" name="Freeform 242"/>
            <p:cNvSpPr>
              <a:spLocks/>
            </p:cNvSpPr>
            <p:nvPr>
              <p:custDataLst>
                <p:tags r:id="rId318"/>
              </p:custDataLst>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Lst>
              <a:ahLst/>
              <a:cxnLst>
                <a:cxn ang="0">
                  <a:pos x="T0" y="T1"/>
                </a:cxn>
                <a:cxn ang="0">
                  <a:pos x="T2" y="T3"/>
                </a:cxn>
                <a:cxn ang="0">
                  <a:pos x="T4" y="T5"/>
                </a:cxn>
                <a:cxn ang="0">
                  <a:pos x="T6" y="T7"/>
                </a:cxn>
                <a:cxn ang="0">
                  <a:pos x="T8" y="T9"/>
                </a:cxn>
              </a:cxnLst>
              <a:rect l="0" t="0" r="r" b="b"/>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7" name="Freeform 243"/>
            <p:cNvSpPr>
              <a:spLocks/>
            </p:cNvSpPr>
            <p:nvPr>
              <p:custDataLst>
                <p:tags r:id="rId319"/>
              </p:custDataLst>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Lst>
              <a:ahLst/>
              <a:cxnLst>
                <a:cxn ang="0">
                  <a:pos x="T0" y="T1"/>
                </a:cxn>
                <a:cxn ang="0">
                  <a:pos x="T2" y="T3"/>
                </a:cxn>
                <a:cxn ang="0">
                  <a:pos x="T4" y="T5"/>
                </a:cxn>
                <a:cxn ang="0">
                  <a:pos x="T6" y="T7"/>
                </a:cxn>
                <a:cxn ang="0">
                  <a:pos x="T8" y="T9"/>
                </a:cxn>
              </a:cxnLst>
              <a:rect l="0" t="0" r="r" b="b"/>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8" name="Freeform 244"/>
            <p:cNvSpPr>
              <a:spLocks/>
            </p:cNvSpPr>
            <p:nvPr>
              <p:custDataLst>
                <p:tags r:id="rId320"/>
              </p:custDataLst>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Lst>
              <a:ahLst/>
              <a:cxnLst>
                <a:cxn ang="0">
                  <a:pos x="T0" y="T1"/>
                </a:cxn>
                <a:cxn ang="0">
                  <a:pos x="T2" y="T3"/>
                </a:cxn>
                <a:cxn ang="0">
                  <a:pos x="T4" y="T5"/>
                </a:cxn>
                <a:cxn ang="0">
                  <a:pos x="T6" y="T7"/>
                </a:cxn>
                <a:cxn ang="0">
                  <a:pos x="T8" y="T9"/>
                </a:cxn>
              </a:cxnLst>
              <a:rect l="0" t="0" r="r" b="b"/>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49" name="Freeform 245"/>
            <p:cNvSpPr>
              <a:spLocks/>
            </p:cNvSpPr>
            <p:nvPr>
              <p:custDataLst>
                <p:tags r:id="rId321"/>
              </p:custDataLst>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Lst>
              <a:ahLst/>
              <a:cxnLst>
                <a:cxn ang="0">
                  <a:pos x="T0" y="T1"/>
                </a:cxn>
                <a:cxn ang="0">
                  <a:pos x="T2" y="T3"/>
                </a:cxn>
                <a:cxn ang="0">
                  <a:pos x="T4" y="T5"/>
                </a:cxn>
                <a:cxn ang="0">
                  <a:pos x="T6" y="T7"/>
                </a:cxn>
                <a:cxn ang="0">
                  <a:pos x="T8" y="T9"/>
                </a:cxn>
              </a:cxnLst>
              <a:rect l="0" t="0" r="r" b="b"/>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0" name="Freeform 246"/>
            <p:cNvSpPr>
              <a:spLocks/>
            </p:cNvSpPr>
            <p:nvPr>
              <p:custDataLst>
                <p:tags r:id="rId322"/>
              </p:custDataLst>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Lst>
              <a:ahLst/>
              <a:cxnLst>
                <a:cxn ang="0">
                  <a:pos x="T0" y="T1"/>
                </a:cxn>
                <a:cxn ang="0">
                  <a:pos x="T2" y="T3"/>
                </a:cxn>
                <a:cxn ang="0">
                  <a:pos x="T4" y="T5"/>
                </a:cxn>
                <a:cxn ang="0">
                  <a:pos x="T6" y="T7"/>
                </a:cxn>
                <a:cxn ang="0">
                  <a:pos x="T8" y="T9"/>
                </a:cxn>
              </a:cxnLst>
              <a:rect l="0" t="0" r="r" b="b"/>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1" name="Freeform 247"/>
            <p:cNvSpPr>
              <a:spLocks/>
            </p:cNvSpPr>
            <p:nvPr>
              <p:custDataLst>
                <p:tags r:id="rId323"/>
              </p:custDataLst>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Lst>
              <a:ahLst/>
              <a:cxnLst>
                <a:cxn ang="0">
                  <a:pos x="T0" y="T1"/>
                </a:cxn>
                <a:cxn ang="0">
                  <a:pos x="T2" y="T3"/>
                </a:cxn>
                <a:cxn ang="0">
                  <a:pos x="T4" y="T5"/>
                </a:cxn>
                <a:cxn ang="0">
                  <a:pos x="T6" y="T7"/>
                </a:cxn>
                <a:cxn ang="0">
                  <a:pos x="T8" y="T9"/>
                </a:cxn>
              </a:cxnLst>
              <a:rect l="0" t="0" r="r" b="b"/>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2" name="Freeform 248"/>
            <p:cNvSpPr>
              <a:spLocks/>
            </p:cNvSpPr>
            <p:nvPr>
              <p:custDataLst>
                <p:tags r:id="rId324"/>
              </p:custDataLst>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Lst>
              <a:ahLst/>
              <a:cxnLst>
                <a:cxn ang="0">
                  <a:pos x="T0" y="T1"/>
                </a:cxn>
                <a:cxn ang="0">
                  <a:pos x="T2" y="T3"/>
                </a:cxn>
                <a:cxn ang="0">
                  <a:pos x="T4" y="T5"/>
                </a:cxn>
                <a:cxn ang="0">
                  <a:pos x="T6" y="T7"/>
                </a:cxn>
                <a:cxn ang="0">
                  <a:pos x="T8" y="T9"/>
                </a:cxn>
              </a:cxnLst>
              <a:rect l="0" t="0" r="r" b="b"/>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3" name="Freeform 249"/>
            <p:cNvSpPr>
              <a:spLocks/>
            </p:cNvSpPr>
            <p:nvPr>
              <p:custDataLst>
                <p:tags r:id="rId325"/>
              </p:custDataLst>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Lst>
              <a:ahLst/>
              <a:cxnLst>
                <a:cxn ang="0">
                  <a:pos x="T0" y="T1"/>
                </a:cxn>
                <a:cxn ang="0">
                  <a:pos x="T2" y="T3"/>
                </a:cxn>
                <a:cxn ang="0">
                  <a:pos x="T4" y="T5"/>
                </a:cxn>
                <a:cxn ang="0">
                  <a:pos x="T6" y="T7"/>
                </a:cxn>
                <a:cxn ang="0">
                  <a:pos x="T8" y="T9"/>
                </a:cxn>
              </a:cxnLst>
              <a:rect l="0" t="0" r="r" b="b"/>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4" name="Freeform 250"/>
            <p:cNvSpPr>
              <a:spLocks/>
            </p:cNvSpPr>
            <p:nvPr>
              <p:custDataLst>
                <p:tags r:id="rId326"/>
              </p:custDataLst>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Lst>
              <a:ahLst/>
              <a:cxnLst>
                <a:cxn ang="0">
                  <a:pos x="T0" y="T1"/>
                </a:cxn>
                <a:cxn ang="0">
                  <a:pos x="T2" y="T3"/>
                </a:cxn>
                <a:cxn ang="0">
                  <a:pos x="T4" y="T5"/>
                </a:cxn>
                <a:cxn ang="0">
                  <a:pos x="T6" y="T7"/>
                </a:cxn>
                <a:cxn ang="0">
                  <a:pos x="T8" y="T9"/>
                </a:cxn>
              </a:cxnLst>
              <a:rect l="0" t="0" r="r" b="b"/>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5" name="Freeform 251"/>
            <p:cNvSpPr>
              <a:spLocks/>
            </p:cNvSpPr>
            <p:nvPr>
              <p:custDataLst>
                <p:tags r:id="rId327"/>
              </p:custDataLst>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Lst>
              <a:ahLst/>
              <a:cxnLst>
                <a:cxn ang="0">
                  <a:pos x="T0" y="T1"/>
                </a:cxn>
                <a:cxn ang="0">
                  <a:pos x="T2" y="T3"/>
                </a:cxn>
                <a:cxn ang="0">
                  <a:pos x="T4" y="T5"/>
                </a:cxn>
                <a:cxn ang="0">
                  <a:pos x="T6" y="T7"/>
                </a:cxn>
                <a:cxn ang="0">
                  <a:pos x="T8" y="T9"/>
                </a:cxn>
              </a:cxnLst>
              <a:rect l="0" t="0" r="r" b="b"/>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6" name="Freeform 252"/>
            <p:cNvSpPr>
              <a:spLocks/>
            </p:cNvSpPr>
            <p:nvPr>
              <p:custDataLst>
                <p:tags r:id="rId328"/>
              </p:custDataLst>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Lst>
              <a:ahLst/>
              <a:cxnLst>
                <a:cxn ang="0">
                  <a:pos x="T0" y="T1"/>
                </a:cxn>
                <a:cxn ang="0">
                  <a:pos x="T2" y="T3"/>
                </a:cxn>
                <a:cxn ang="0">
                  <a:pos x="T4" y="T5"/>
                </a:cxn>
                <a:cxn ang="0">
                  <a:pos x="T6" y="T7"/>
                </a:cxn>
                <a:cxn ang="0">
                  <a:pos x="T8" y="T9"/>
                </a:cxn>
              </a:cxnLst>
              <a:rect l="0" t="0" r="r" b="b"/>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7" name="Freeform 253"/>
            <p:cNvSpPr>
              <a:spLocks/>
            </p:cNvSpPr>
            <p:nvPr>
              <p:custDataLst>
                <p:tags r:id="rId329"/>
              </p:custDataLst>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Lst>
              <a:ahLst/>
              <a:cxnLst>
                <a:cxn ang="0">
                  <a:pos x="T0" y="T1"/>
                </a:cxn>
                <a:cxn ang="0">
                  <a:pos x="T2" y="T3"/>
                </a:cxn>
                <a:cxn ang="0">
                  <a:pos x="T4" y="T5"/>
                </a:cxn>
                <a:cxn ang="0">
                  <a:pos x="T6" y="T7"/>
                </a:cxn>
                <a:cxn ang="0">
                  <a:pos x="T8" y="T9"/>
                </a:cxn>
              </a:cxnLst>
              <a:rect l="0" t="0" r="r" b="b"/>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8" name="Freeform 254"/>
            <p:cNvSpPr>
              <a:spLocks/>
            </p:cNvSpPr>
            <p:nvPr>
              <p:custDataLst>
                <p:tags r:id="rId330"/>
              </p:custDataLst>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Lst>
              <a:ahLst/>
              <a:cxnLst>
                <a:cxn ang="0">
                  <a:pos x="T0" y="T1"/>
                </a:cxn>
                <a:cxn ang="0">
                  <a:pos x="T2" y="T3"/>
                </a:cxn>
                <a:cxn ang="0">
                  <a:pos x="T4" y="T5"/>
                </a:cxn>
                <a:cxn ang="0">
                  <a:pos x="T6" y="T7"/>
                </a:cxn>
                <a:cxn ang="0">
                  <a:pos x="T8" y="T9"/>
                </a:cxn>
              </a:cxnLst>
              <a:rect l="0" t="0" r="r" b="b"/>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59" name="Freeform 255"/>
            <p:cNvSpPr>
              <a:spLocks/>
            </p:cNvSpPr>
            <p:nvPr>
              <p:custDataLst>
                <p:tags r:id="rId331"/>
              </p:custDataLst>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Lst>
              <a:ahLst/>
              <a:cxnLst>
                <a:cxn ang="0">
                  <a:pos x="T0" y="T1"/>
                </a:cxn>
                <a:cxn ang="0">
                  <a:pos x="T2" y="T3"/>
                </a:cxn>
                <a:cxn ang="0">
                  <a:pos x="T4" y="T5"/>
                </a:cxn>
                <a:cxn ang="0">
                  <a:pos x="T6" y="T7"/>
                </a:cxn>
                <a:cxn ang="0">
                  <a:pos x="T8" y="T9"/>
                </a:cxn>
              </a:cxnLst>
              <a:rect l="0" t="0" r="r" b="b"/>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0" name="Freeform 256"/>
            <p:cNvSpPr>
              <a:spLocks/>
            </p:cNvSpPr>
            <p:nvPr>
              <p:custDataLst>
                <p:tags r:id="rId332"/>
              </p:custDataLst>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Lst>
              <a:ahLst/>
              <a:cxnLst>
                <a:cxn ang="0">
                  <a:pos x="T0" y="T1"/>
                </a:cxn>
                <a:cxn ang="0">
                  <a:pos x="T2" y="T3"/>
                </a:cxn>
                <a:cxn ang="0">
                  <a:pos x="T4" y="T5"/>
                </a:cxn>
                <a:cxn ang="0">
                  <a:pos x="T6" y="T7"/>
                </a:cxn>
                <a:cxn ang="0">
                  <a:pos x="T8" y="T9"/>
                </a:cxn>
              </a:cxnLst>
              <a:rect l="0" t="0" r="r" b="b"/>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1" name="Freeform 257"/>
            <p:cNvSpPr>
              <a:spLocks/>
            </p:cNvSpPr>
            <p:nvPr>
              <p:custDataLst>
                <p:tags r:id="rId333"/>
              </p:custDataLst>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Lst>
              <a:ahLst/>
              <a:cxnLst>
                <a:cxn ang="0">
                  <a:pos x="T0" y="T1"/>
                </a:cxn>
                <a:cxn ang="0">
                  <a:pos x="T2" y="T3"/>
                </a:cxn>
                <a:cxn ang="0">
                  <a:pos x="T4" y="T5"/>
                </a:cxn>
                <a:cxn ang="0">
                  <a:pos x="T6" y="T7"/>
                </a:cxn>
                <a:cxn ang="0">
                  <a:pos x="T8" y="T9"/>
                </a:cxn>
              </a:cxnLst>
              <a:rect l="0" t="0" r="r" b="b"/>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2" name="Freeform 258"/>
            <p:cNvSpPr>
              <a:spLocks/>
            </p:cNvSpPr>
            <p:nvPr>
              <p:custDataLst>
                <p:tags r:id="rId334"/>
              </p:custDataLst>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Lst>
              <a:ahLst/>
              <a:cxnLst>
                <a:cxn ang="0">
                  <a:pos x="T0" y="T1"/>
                </a:cxn>
                <a:cxn ang="0">
                  <a:pos x="T2" y="T3"/>
                </a:cxn>
                <a:cxn ang="0">
                  <a:pos x="T4" y="T5"/>
                </a:cxn>
                <a:cxn ang="0">
                  <a:pos x="T6" y="T7"/>
                </a:cxn>
                <a:cxn ang="0">
                  <a:pos x="T8" y="T9"/>
                </a:cxn>
              </a:cxnLst>
              <a:rect l="0" t="0" r="r" b="b"/>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3" name="Freeform 259"/>
            <p:cNvSpPr>
              <a:spLocks/>
            </p:cNvSpPr>
            <p:nvPr>
              <p:custDataLst>
                <p:tags r:id="rId335"/>
              </p:custDataLst>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Lst>
              <a:ahLst/>
              <a:cxnLst>
                <a:cxn ang="0">
                  <a:pos x="T0" y="T1"/>
                </a:cxn>
                <a:cxn ang="0">
                  <a:pos x="T2" y="T3"/>
                </a:cxn>
                <a:cxn ang="0">
                  <a:pos x="T4" y="T5"/>
                </a:cxn>
                <a:cxn ang="0">
                  <a:pos x="T6" y="T7"/>
                </a:cxn>
                <a:cxn ang="0">
                  <a:pos x="T8" y="T9"/>
                </a:cxn>
              </a:cxnLst>
              <a:rect l="0" t="0" r="r" b="b"/>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4" name="Freeform 260"/>
            <p:cNvSpPr>
              <a:spLocks/>
            </p:cNvSpPr>
            <p:nvPr>
              <p:custDataLst>
                <p:tags r:id="rId336"/>
              </p:custDataLst>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Lst>
              <a:ahLst/>
              <a:cxnLst>
                <a:cxn ang="0">
                  <a:pos x="T0" y="T1"/>
                </a:cxn>
                <a:cxn ang="0">
                  <a:pos x="T2" y="T3"/>
                </a:cxn>
                <a:cxn ang="0">
                  <a:pos x="T4" y="T5"/>
                </a:cxn>
                <a:cxn ang="0">
                  <a:pos x="T6" y="T7"/>
                </a:cxn>
                <a:cxn ang="0">
                  <a:pos x="T8" y="T9"/>
                </a:cxn>
              </a:cxnLst>
              <a:rect l="0" t="0" r="r" b="b"/>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5" name="Freeform 261"/>
            <p:cNvSpPr>
              <a:spLocks/>
            </p:cNvSpPr>
            <p:nvPr>
              <p:custDataLst>
                <p:tags r:id="rId337"/>
              </p:custDataLst>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Lst>
              <a:ahLst/>
              <a:cxnLst>
                <a:cxn ang="0">
                  <a:pos x="T0" y="T1"/>
                </a:cxn>
                <a:cxn ang="0">
                  <a:pos x="T2" y="T3"/>
                </a:cxn>
                <a:cxn ang="0">
                  <a:pos x="T4" y="T5"/>
                </a:cxn>
                <a:cxn ang="0">
                  <a:pos x="T6" y="T7"/>
                </a:cxn>
                <a:cxn ang="0">
                  <a:pos x="T8" y="T9"/>
                </a:cxn>
              </a:cxnLst>
              <a:rect l="0" t="0" r="r" b="b"/>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6" name="Freeform 262"/>
            <p:cNvSpPr>
              <a:spLocks/>
            </p:cNvSpPr>
            <p:nvPr>
              <p:custDataLst>
                <p:tags r:id="rId338"/>
              </p:custDataLst>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Lst>
              <a:ahLst/>
              <a:cxnLst>
                <a:cxn ang="0">
                  <a:pos x="T0" y="T1"/>
                </a:cxn>
                <a:cxn ang="0">
                  <a:pos x="T2" y="T3"/>
                </a:cxn>
                <a:cxn ang="0">
                  <a:pos x="T4" y="T5"/>
                </a:cxn>
                <a:cxn ang="0">
                  <a:pos x="T6" y="T7"/>
                </a:cxn>
                <a:cxn ang="0">
                  <a:pos x="T8" y="T9"/>
                </a:cxn>
              </a:cxnLst>
              <a:rect l="0" t="0" r="r" b="b"/>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7" name="Freeform 263"/>
            <p:cNvSpPr>
              <a:spLocks/>
            </p:cNvSpPr>
            <p:nvPr>
              <p:custDataLst>
                <p:tags r:id="rId339"/>
              </p:custDataLst>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Lst>
              <a:ahLst/>
              <a:cxnLst>
                <a:cxn ang="0">
                  <a:pos x="T0" y="T1"/>
                </a:cxn>
                <a:cxn ang="0">
                  <a:pos x="T2" y="T3"/>
                </a:cxn>
                <a:cxn ang="0">
                  <a:pos x="T4" y="T5"/>
                </a:cxn>
                <a:cxn ang="0">
                  <a:pos x="T6" y="T7"/>
                </a:cxn>
                <a:cxn ang="0">
                  <a:pos x="T8" y="T9"/>
                </a:cxn>
              </a:cxnLst>
              <a:rect l="0" t="0" r="r" b="b"/>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8" name="Freeform 264"/>
            <p:cNvSpPr>
              <a:spLocks/>
            </p:cNvSpPr>
            <p:nvPr>
              <p:custDataLst>
                <p:tags r:id="rId340"/>
              </p:custDataLst>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Lst>
              <a:ahLst/>
              <a:cxnLst>
                <a:cxn ang="0">
                  <a:pos x="T0" y="T1"/>
                </a:cxn>
                <a:cxn ang="0">
                  <a:pos x="T2" y="T3"/>
                </a:cxn>
                <a:cxn ang="0">
                  <a:pos x="T4" y="T5"/>
                </a:cxn>
                <a:cxn ang="0">
                  <a:pos x="T6" y="T7"/>
                </a:cxn>
                <a:cxn ang="0">
                  <a:pos x="T8" y="T9"/>
                </a:cxn>
              </a:cxnLst>
              <a:rect l="0" t="0" r="r" b="b"/>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69" name="Freeform 265"/>
            <p:cNvSpPr>
              <a:spLocks/>
            </p:cNvSpPr>
            <p:nvPr>
              <p:custDataLst>
                <p:tags r:id="rId341"/>
              </p:custDataLst>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Lst>
              <a:ahLst/>
              <a:cxnLst>
                <a:cxn ang="0">
                  <a:pos x="T0" y="T1"/>
                </a:cxn>
                <a:cxn ang="0">
                  <a:pos x="T2" y="T3"/>
                </a:cxn>
                <a:cxn ang="0">
                  <a:pos x="T4" y="T5"/>
                </a:cxn>
                <a:cxn ang="0">
                  <a:pos x="T6" y="T7"/>
                </a:cxn>
                <a:cxn ang="0">
                  <a:pos x="T8" y="T9"/>
                </a:cxn>
              </a:cxnLst>
              <a:rect l="0" t="0" r="r" b="b"/>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0" name="Freeform 266"/>
            <p:cNvSpPr>
              <a:spLocks/>
            </p:cNvSpPr>
            <p:nvPr>
              <p:custDataLst>
                <p:tags r:id="rId342"/>
              </p:custDataLst>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Lst>
              <a:ahLst/>
              <a:cxnLst>
                <a:cxn ang="0">
                  <a:pos x="T0" y="T1"/>
                </a:cxn>
                <a:cxn ang="0">
                  <a:pos x="T2" y="T3"/>
                </a:cxn>
                <a:cxn ang="0">
                  <a:pos x="T4" y="T5"/>
                </a:cxn>
                <a:cxn ang="0">
                  <a:pos x="T6" y="T7"/>
                </a:cxn>
                <a:cxn ang="0">
                  <a:pos x="T8" y="T9"/>
                </a:cxn>
              </a:cxnLst>
              <a:rect l="0" t="0" r="r" b="b"/>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1" name="Freeform 267"/>
            <p:cNvSpPr>
              <a:spLocks/>
            </p:cNvSpPr>
            <p:nvPr>
              <p:custDataLst>
                <p:tags r:id="rId343"/>
              </p:custDataLst>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Lst>
              <a:ahLst/>
              <a:cxnLst>
                <a:cxn ang="0">
                  <a:pos x="T0" y="T1"/>
                </a:cxn>
                <a:cxn ang="0">
                  <a:pos x="T2" y="T3"/>
                </a:cxn>
                <a:cxn ang="0">
                  <a:pos x="T4" y="T5"/>
                </a:cxn>
                <a:cxn ang="0">
                  <a:pos x="T6" y="T7"/>
                </a:cxn>
                <a:cxn ang="0">
                  <a:pos x="T8" y="T9"/>
                </a:cxn>
              </a:cxnLst>
              <a:rect l="0" t="0" r="r" b="b"/>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2" name="Freeform 268"/>
            <p:cNvSpPr>
              <a:spLocks/>
            </p:cNvSpPr>
            <p:nvPr>
              <p:custDataLst>
                <p:tags r:id="rId344"/>
              </p:custDataLst>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Lst>
              <a:ahLst/>
              <a:cxnLst>
                <a:cxn ang="0">
                  <a:pos x="T0" y="T1"/>
                </a:cxn>
                <a:cxn ang="0">
                  <a:pos x="T2" y="T3"/>
                </a:cxn>
                <a:cxn ang="0">
                  <a:pos x="T4" y="T5"/>
                </a:cxn>
                <a:cxn ang="0">
                  <a:pos x="T6" y="T7"/>
                </a:cxn>
                <a:cxn ang="0">
                  <a:pos x="T8" y="T9"/>
                </a:cxn>
              </a:cxnLst>
              <a:rect l="0" t="0" r="r" b="b"/>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3" name="Freeform 269"/>
            <p:cNvSpPr>
              <a:spLocks/>
            </p:cNvSpPr>
            <p:nvPr>
              <p:custDataLst>
                <p:tags r:id="rId345"/>
              </p:custDataLst>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Lst>
              <a:ahLst/>
              <a:cxnLst>
                <a:cxn ang="0">
                  <a:pos x="T0" y="T1"/>
                </a:cxn>
                <a:cxn ang="0">
                  <a:pos x="T2" y="T3"/>
                </a:cxn>
                <a:cxn ang="0">
                  <a:pos x="T4" y="T5"/>
                </a:cxn>
                <a:cxn ang="0">
                  <a:pos x="T6" y="T7"/>
                </a:cxn>
                <a:cxn ang="0">
                  <a:pos x="T8" y="T9"/>
                </a:cxn>
              </a:cxnLst>
              <a:rect l="0" t="0" r="r" b="b"/>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4" name="Freeform 270"/>
            <p:cNvSpPr>
              <a:spLocks/>
            </p:cNvSpPr>
            <p:nvPr>
              <p:custDataLst>
                <p:tags r:id="rId346"/>
              </p:custDataLst>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Lst>
              <a:ahLst/>
              <a:cxnLst>
                <a:cxn ang="0">
                  <a:pos x="T0" y="T1"/>
                </a:cxn>
                <a:cxn ang="0">
                  <a:pos x="T2" y="T3"/>
                </a:cxn>
                <a:cxn ang="0">
                  <a:pos x="T4" y="T5"/>
                </a:cxn>
                <a:cxn ang="0">
                  <a:pos x="T6" y="T7"/>
                </a:cxn>
                <a:cxn ang="0">
                  <a:pos x="T8" y="T9"/>
                </a:cxn>
              </a:cxnLst>
              <a:rect l="0" t="0" r="r" b="b"/>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5" name="Freeform 271"/>
            <p:cNvSpPr>
              <a:spLocks/>
            </p:cNvSpPr>
            <p:nvPr>
              <p:custDataLst>
                <p:tags r:id="rId347"/>
              </p:custDataLst>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Lst>
              <a:ahLst/>
              <a:cxnLst>
                <a:cxn ang="0">
                  <a:pos x="T0" y="T1"/>
                </a:cxn>
                <a:cxn ang="0">
                  <a:pos x="T2" y="T3"/>
                </a:cxn>
                <a:cxn ang="0">
                  <a:pos x="T4" y="T5"/>
                </a:cxn>
                <a:cxn ang="0">
                  <a:pos x="T6" y="T7"/>
                </a:cxn>
                <a:cxn ang="0">
                  <a:pos x="T8" y="T9"/>
                </a:cxn>
              </a:cxnLst>
              <a:rect l="0" t="0" r="r" b="b"/>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6" name="Freeform 272"/>
            <p:cNvSpPr>
              <a:spLocks/>
            </p:cNvSpPr>
            <p:nvPr>
              <p:custDataLst>
                <p:tags r:id="rId348"/>
              </p:custDataLst>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Lst>
              <a:ahLst/>
              <a:cxnLst>
                <a:cxn ang="0">
                  <a:pos x="T0" y="T1"/>
                </a:cxn>
                <a:cxn ang="0">
                  <a:pos x="T2" y="T3"/>
                </a:cxn>
                <a:cxn ang="0">
                  <a:pos x="T4" y="T5"/>
                </a:cxn>
                <a:cxn ang="0">
                  <a:pos x="T6" y="T7"/>
                </a:cxn>
                <a:cxn ang="0">
                  <a:pos x="T8" y="T9"/>
                </a:cxn>
              </a:cxnLst>
              <a:rect l="0" t="0" r="r" b="b"/>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7" name="Freeform 273"/>
            <p:cNvSpPr>
              <a:spLocks/>
            </p:cNvSpPr>
            <p:nvPr>
              <p:custDataLst>
                <p:tags r:id="rId349"/>
              </p:custDataLst>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Lst>
              <a:ahLst/>
              <a:cxnLst>
                <a:cxn ang="0">
                  <a:pos x="T0" y="T1"/>
                </a:cxn>
                <a:cxn ang="0">
                  <a:pos x="T2" y="T3"/>
                </a:cxn>
                <a:cxn ang="0">
                  <a:pos x="T4" y="T5"/>
                </a:cxn>
                <a:cxn ang="0">
                  <a:pos x="T6" y="T7"/>
                </a:cxn>
                <a:cxn ang="0">
                  <a:pos x="T8" y="T9"/>
                </a:cxn>
              </a:cxnLst>
              <a:rect l="0" t="0" r="r" b="b"/>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8" name="Freeform 274"/>
            <p:cNvSpPr>
              <a:spLocks/>
            </p:cNvSpPr>
            <p:nvPr>
              <p:custDataLst>
                <p:tags r:id="rId350"/>
              </p:custDataLst>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Lst>
              <a:ahLst/>
              <a:cxnLst>
                <a:cxn ang="0">
                  <a:pos x="T0" y="T1"/>
                </a:cxn>
                <a:cxn ang="0">
                  <a:pos x="T2" y="T3"/>
                </a:cxn>
                <a:cxn ang="0">
                  <a:pos x="T4" y="T5"/>
                </a:cxn>
                <a:cxn ang="0">
                  <a:pos x="T6" y="T7"/>
                </a:cxn>
                <a:cxn ang="0">
                  <a:pos x="T8" y="T9"/>
                </a:cxn>
              </a:cxnLst>
              <a:rect l="0" t="0" r="r" b="b"/>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79" name="Freeform 275"/>
            <p:cNvSpPr>
              <a:spLocks/>
            </p:cNvSpPr>
            <p:nvPr>
              <p:custDataLst>
                <p:tags r:id="rId351"/>
              </p:custDataLst>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Lst>
              <a:ahLst/>
              <a:cxnLst>
                <a:cxn ang="0">
                  <a:pos x="T0" y="T1"/>
                </a:cxn>
                <a:cxn ang="0">
                  <a:pos x="T2" y="T3"/>
                </a:cxn>
                <a:cxn ang="0">
                  <a:pos x="T4" y="T5"/>
                </a:cxn>
                <a:cxn ang="0">
                  <a:pos x="T6" y="T7"/>
                </a:cxn>
                <a:cxn ang="0">
                  <a:pos x="T8" y="T9"/>
                </a:cxn>
              </a:cxnLst>
              <a:rect l="0" t="0" r="r" b="b"/>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0" name="Freeform 276"/>
            <p:cNvSpPr>
              <a:spLocks/>
            </p:cNvSpPr>
            <p:nvPr>
              <p:custDataLst>
                <p:tags r:id="rId352"/>
              </p:custDataLst>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Lst>
              <a:ahLst/>
              <a:cxnLst>
                <a:cxn ang="0">
                  <a:pos x="T0" y="T1"/>
                </a:cxn>
                <a:cxn ang="0">
                  <a:pos x="T2" y="T3"/>
                </a:cxn>
                <a:cxn ang="0">
                  <a:pos x="T4" y="T5"/>
                </a:cxn>
                <a:cxn ang="0">
                  <a:pos x="T6" y="T7"/>
                </a:cxn>
                <a:cxn ang="0">
                  <a:pos x="T8" y="T9"/>
                </a:cxn>
              </a:cxnLst>
              <a:rect l="0" t="0" r="r" b="b"/>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1" name="Freeform 277"/>
            <p:cNvSpPr>
              <a:spLocks/>
            </p:cNvSpPr>
            <p:nvPr>
              <p:custDataLst>
                <p:tags r:id="rId353"/>
              </p:custDataLst>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Lst>
              <a:ahLst/>
              <a:cxnLst>
                <a:cxn ang="0">
                  <a:pos x="T0" y="T1"/>
                </a:cxn>
                <a:cxn ang="0">
                  <a:pos x="T2" y="T3"/>
                </a:cxn>
                <a:cxn ang="0">
                  <a:pos x="T4" y="T5"/>
                </a:cxn>
                <a:cxn ang="0">
                  <a:pos x="T6" y="T7"/>
                </a:cxn>
                <a:cxn ang="0">
                  <a:pos x="T8" y="T9"/>
                </a:cxn>
              </a:cxnLst>
              <a:rect l="0" t="0" r="r" b="b"/>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2" name="Freeform 278"/>
            <p:cNvSpPr>
              <a:spLocks/>
            </p:cNvSpPr>
            <p:nvPr>
              <p:custDataLst>
                <p:tags r:id="rId354"/>
              </p:custDataLst>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Lst>
              <a:ahLst/>
              <a:cxnLst>
                <a:cxn ang="0">
                  <a:pos x="T0" y="T1"/>
                </a:cxn>
                <a:cxn ang="0">
                  <a:pos x="T2" y="T3"/>
                </a:cxn>
                <a:cxn ang="0">
                  <a:pos x="T4" y="T5"/>
                </a:cxn>
                <a:cxn ang="0">
                  <a:pos x="T6" y="T7"/>
                </a:cxn>
                <a:cxn ang="0">
                  <a:pos x="T8" y="T9"/>
                </a:cxn>
              </a:cxnLst>
              <a:rect l="0" t="0" r="r" b="b"/>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3" name="Freeform 279"/>
            <p:cNvSpPr>
              <a:spLocks/>
            </p:cNvSpPr>
            <p:nvPr>
              <p:custDataLst>
                <p:tags r:id="rId355"/>
              </p:custDataLst>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Lst>
              <a:ahLst/>
              <a:cxnLst>
                <a:cxn ang="0">
                  <a:pos x="T0" y="T1"/>
                </a:cxn>
                <a:cxn ang="0">
                  <a:pos x="T2" y="T3"/>
                </a:cxn>
                <a:cxn ang="0">
                  <a:pos x="T4" y="T5"/>
                </a:cxn>
                <a:cxn ang="0">
                  <a:pos x="T6" y="T7"/>
                </a:cxn>
                <a:cxn ang="0">
                  <a:pos x="T8" y="T9"/>
                </a:cxn>
              </a:cxnLst>
              <a:rect l="0" t="0" r="r" b="b"/>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4" name="Freeform 280"/>
            <p:cNvSpPr>
              <a:spLocks/>
            </p:cNvSpPr>
            <p:nvPr>
              <p:custDataLst>
                <p:tags r:id="rId356"/>
              </p:custDataLst>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Lst>
              <a:ahLst/>
              <a:cxnLst>
                <a:cxn ang="0">
                  <a:pos x="T0" y="T1"/>
                </a:cxn>
                <a:cxn ang="0">
                  <a:pos x="T2" y="T3"/>
                </a:cxn>
                <a:cxn ang="0">
                  <a:pos x="T4" y="T5"/>
                </a:cxn>
                <a:cxn ang="0">
                  <a:pos x="T6" y="T7"/>
                </a:cxn>
                <a:cxn ang="0">
                  <a:pos x="T8" y="T9"/>
                </a:cxn>
              </a:cxnLst>
              <a:rect l="0" t="0" r="r" b="b"/>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5" name="Freeform 281"/>
            <p:cNvSpPr>
              <a:spLocks/>
            </p:cNvSpPr>
            <p:nvPr>
              <p:custDataLst>
                <p:tags r:id="rId357"/>
              </p:custDataLst>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Lst>
              <a:ahLst/>
              <a:cxnLst>
                <a:cxn ang="0">
                  <a:pos x="T0" y="T1"/>
                </a:cxn>
                <a:cxn ang="0">
                  <a:pos x="T2" y="T3"/>
                </a:cxn>
                <a:cxn ang="0">
                  <a:pos x="T4" y="T5"/>
                </a:cxn>
                <a:cxn ang="0">
                  <a:pos x="T6" y="T7"/>
                </a:cxn>
                <a:cxn ang="0">
                  <a:pos x="T8" y="T9"/>
                </a:cxn>
              </a:cxnLst>
              <a:rect l="0" t="0" r="r" b="b"/>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6" name="Freeform 282"/>
            <p:cNvSpPr>
              <a:spLocks/>
            </p:cNvSpPr>
            <p:nvPr>
              <p:custDataLst>
                <p:tags r:id="rId358"/>
              </p:custDataLst>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Lst>
              <a:ahLst/>
              <a:cxnLst>
                <a:cxn ang="0">
                  <a:pos x="T0" y="T1"/>
                </a:cxn>
                <a:cxn ang="0">
                  <a:pos x="T2" y="T3"/>
                </a:cxn>
                <a:cxn ang="0">
                  <a:pos x="T4" y="T5"/>
                </a:cxn>
                <a:cxn ang="0">
                  <a:pos x="T6" y="T7"/>
                </a:cxn>
                <a:cxn ang="0">
                  <a:pos x="T8" y="T9"/>
                </a:cxn>
              </a:cxnLst>
              <a:rect l="0" t="0" r="r" b="b"/>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7" name="Freeform 283"/>
            <p:cNvSpPr>
              <a:spLocks/>
            </p:cNvSpPr>
            <p:nvPr>
              <p:custDataLst>
                <p:tags r:id="rId359"/>
              </p:custDataLst>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Lst>
              <a:ahLst/>
              <a:cxnLst>
                <a:cxn ang="0">
                  <a:pos x="T0" y="T1"/>
                </a:cxn>
                <a:cxn ang="0">
                  <a:pos x="T2" y="T3"/>
                </a:cxn>
                <a:cxn ang="0">
                  <a:pos x="T4" y="T5"/>
                </a:cxn>
                <a:cxn ang="0">
                  <a:pos x="T6" y="T7"/>
                </a:cxn>
                <a:cxn ang="0">
                  <a:pos x="T8" y="T9"/>
                </a:cxn>
              </a:cxnLst>
              <a:rect l="0" t="0" r="r" b="b"/>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8" name="Freeform 284"/>
            <p:cNvSpPr>
              <a:spLocks/>
            </p:cNvSpPr>
            <p:nvPr>
              <p:custDataLst>
                <p:tags r:id="rId360"/>
              </p:custDataLst>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Lst>
              <a:ahLst/>
              <a:cxnLst>
                <a:cxn ang="0">
                  <a:pos x="T0" y="T1"/>
                </a:cxn>
                <a:cxn ang="0">
                  <a:pos x="T2" y="T3"/>
                </a:cxn>
                <a:cxn ang="0">
                  <a:pos x="T4" y="T5"/>
                </a:cxn>
                <a:cxn ang="0">
                  <a:pos x="T6" y="T7"/>
                </a:cxn>
                <a:cxn ang="0">
                  <a:pos x="T8" y="T9"/>
                </a:cxn>
              </a:cxnLst>
              <a:rect l="0" t="0" r="r" b="b"/>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89" name="Freeform 285"/>
            <p:cNvSpPr>
              <a:spLocks/>
            </p:cNvSpPr>
            <p:nvPr>
              <p:custDataLst>
                <p:tags r:id="rId361"/>
              </p:custDataLst>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Lst>
              <a:ahLst/>
              <a:cxnLst>
                <a:cxn ang="0">
                  <a:pos x="T0" y="T1"/>
                </a:cxn>
                <a:cxn ang="0">
                  <a:pos x="T2" y="T3"/>
                </a:cxn>
                <a:cxn ang="0">
                  <a:pos x="T4" y="T5"/>
                </a:cxn>
                <a:cxn ang="0">
                  <a:pos x="T6" y="T7"/>
                </a:cxn>
                <a:cxn ang="0">
                  <a:pos x="T8" y="T9"/>
                </a:cxn>
              </a:cxnLst>
              <a:rect l="0" t="0" r="r" b="b"/>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0" name="Freeform 286"/>
            <p:cNvSpPr>
              <a:spLocks/>
            </p:cNvSpPr>
            <p:nvPr>
              <p:custDataLst>
                <p:tags r:id="rId362"/>
              </p:custDataLst>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Lst>
              <a:ahLst/>
              <a:cxnLst>
                <a:cxn ang="0">
                  <a:pos x="T0" y="T1"/>
                </a:cxn>
                <a:cxn ang="0">
                  <a:pos x="T2" y="T3"/>
                </a:cxn>
                <a:cxn ang="0">
                  <a:pos x="T4" y="T5"/>
                </a:cxn>
                <a:cxn ang="0">
                  <a:pos x="T6" y="T7"/>
                </a:cxn>
                <a:cxn ang="0">
                  <a:pos x="T8" y="T9"/>
                </a:cxn>
              </a:cxnLst>
              <a:rect l="0" t="0" r="r" b="b"/>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1" name="Freeform 287"/>
            <p:cNvSpPr>
              <a:spLocks/>
            </p:cNvSpPr>
            <p:nvPr>
              <p:custDataLst>
                <p:tags r:id="rId363"/>
              </p:custDataLst>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Lst>
              <a:ahLst/>
              <a:cxnLst>
                <a:cxn ang="0">
                  <a:pos x="T0" y="T1"/>
                </a:cxn>
                <a:cxn ang="0">
                  <a:pos x="T2" y="T3"/>
                </a:cxn>
                <a:cxn ang="0">
                  <a:pos x="T4" y="T5"/>
                </a:cxn>
                <a:cxn ang="0">
                  <a:pos x="T6" y="T7"/>
                </a:cxn>
                <a:cxn ang="0">
                  <a:pos x="T8" y="T9"/>
                </a:cxn>
              </a:cxnLst>
              <a:rect l="0" t="0" r="r" b="b"/>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2" name="Freeform 288"/>
            <p:cNvSpPr>
              <a:spLocks/>
            </p:cNvSpPr>
            <p:nvPr>
              <p:custDataLst>
                <p:tags r:id="rId364"/>
              </p:custDataLst>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Lst>
              <a:ahLst/>
              <a:cxnLst>
                <a:cxn ang="0">
                  <a:pos x="T0" y="T1"/>
                </a:cxn>
                <a:cxn ang="0">
                  <a:pos x="T2" y="T3"/>
                </a:cxn>
                <a:cxn ang="0">
                  <a:pos x="T4" y="T5"/>
                </a:cxn>
                <a:cxn ang="0">
                  <a:pos x="T6" y="T7"/>
                </a:cxn>
                <a:cxn ang="0">
                  <a:pos x="T8" y="T9"/>
                </a:cxn>
              </a:cxnLst>
              <a:rect l="0" t="0" r="r" b="b"/>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3" name="Freeform 289"/>
            <p:cNvSpPr>
              <a:spLocks/>
            </p:cNvSpPr>
            <p:nvPr>
              <p:custDataLst>
                <p:tags r:id="rId365"/>
              </p:custDataLst>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Lst>
              <a:ahLst/>
              <a:cxnLst>
                <a:cxn ang="0">
                  <a:pos x="T0" y="T1"/>
                </a:cxn>
                <a:cxn ang="0">
                  <a:pos x="T2" y="T3"/>
                </a:cxn>
                <a:cxn ang="0">
                  <a:pos x="T4" y="T5"/>
                </a:cxn>
                <a:cxn ang="0">
                  <a:pos x="T6" y="T7"/>
                </a:cxn>
                <a:cxn ang="0">
                  <a:pos x="T8" y="T9"/>
                </a:cxn>
              </a:cxnLst>
              <a:rect l="0" t="0" r="r" b="b"/>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4" name="Freeform 290"/>
            <p:cNvSpPr>
              <a:spLocks/>
            </p:cNvSpPr>
            <p:nvPr>
              <p:custDataLst>
                <p:tags r:id="rId366"/>
              </p:custDataLst>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Lst>
              <a:ahLst/>
              <a:cxnLst>
                <a:cxn ang="0">
                  <a:pos x="T0" y="T1"/>
                </a:cxn>
                <a:cxn ang="0">
                  <a:pos x="T2" y="T3"/>
                </a:cxn>
                <a:cxn ang="0">
                  <a:pos x="T4" y="T5"/>
                </a:cxn>
                <a:cxn ang="0">
                  <a:pos x="T6" y="T7"/>
                </a:cxn>
                <a:cxn ang="0">
                  <a:pos x="T8" y="T9"/>
                </a:cxn>
              </a:cxnLst>
              <a:rect l="0" t="0" r="r" b="b"/>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5" name="Freeform 291"/>
            <p:cNvSpPr>
              <a:spLocks/>
            </p:cNvSpPr>
            <p:nvPr>
              <p:custDataLst>
                <p:tags r:id="rId367"/>
              </p:custDataLst>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Lst>
              <a:ahLst/>
              <a:cxnLst>
                <a:cxn ang="0">
                  <a:pos x="T0" y="T1"/>
                </a:cxn>
                <a:cxn ang="0">
                  <a:pos x="T2" y="T3"/>
                </a:cxn>
                <a:cxn ang="0">
                  <a:pos x="T4" y="T5"/>
                </a:cxn>
                <a:cxn ang="0">
                  <a:pos x="T6" y="T7"/>
                </a:cxn>
                <a:cxn ang="0">
                  <a:pos x="T8" y="T9"/>
                </a:cxn>
              </a:cxnLst>
              <a:rect l="0" t="0" r="r" b="b"/>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6" name="Freeform 292"/>
            <p:cNvSpPr>
              <a:spLocks/>
            </p:cNvSpPr>
            <p:nvPr>
              <p:custDataLst>
                <p:tags r:id="rId368"/>
              </p:custDataLst>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Lst>
              <a:ahLst/>
              <a:cxnLst>
                <a:cxn ang="0">
                  <a:pos x="T0" y="T1"/>
                </a:cxn>
                <a:cxn ang="0">
                  <a:pos x="T2" y="T3"/>
                </a:cxn>
                <a:cxn ang="0">
                  <a:pos x="T4" y="T5"/>
                </a:cxn>
                <a:cxn ang="0">
                  <a:pos x="T6" y="T7"/>
                </a:cxn>
                <a:cxn ang="0">
                  <a:pos x="T8" y="T9"/>
                </a:cxn>
              </a:cxnLst>
              <a:rect l="0" t="0" r="r" b="b"/>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7" name="Freeform 293"/>
            <p:cNvSpPr>
              <a:spLocks/>
            </p:cNvSpPr>
            <p:nvPr>
              <p:custDataLst>
                <p:tags r:id="rId369"/>
              </p:custDataLst>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Lst>
              <a:ahLst/>
              <a:cxnLst>
                <a:cxn ang="0">
                  <a:pos x="T0" y="T1"/>
                </a:cxn>
                <a:cxn ang="0">
                  <a:pos x="T2" y="T3"/>
                </a:cxn>
                <a:cxn ang="0">
                  <a:pos x="T4" y="T5"/>
                </a:cxn>
                <a:cxn ang="0">
                  <a:pos x="T6" y="T7"/>
                </a:cxn>
                <a:cxn ang="0">
                  <a:pos x="T8" y="T9"/>
                </a:cxn>
              </a:cxnLst>
              <a:rect l="0" t="0" r="r" b="b"/>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8" name="Freeform 294"/>
            <p:cNvSpPr>
              <a:spLocks/>
            </p:cNvSpPr>
            <p:nvPr>
              <p:custDataLst>
                <p:tags r:id="rId370"/>
              </p:custDataLst>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Lst>
              <a:ahLst/>
              <a:cxnLst>
                <a:cxn ang="0">
                  <a:pos x="T0" y="T1"/>
                </a:cxn>
                <a:cxn ang="0">
                  <a:pos x="T2" y="T3"/>
                </a:cxn>
                <a:cxn ang="0">
                  <a:pos x="T4" y="T5"/>
                </a:cxn>
                <a:cxn ang="0">
                  <a:pos x="T6" y="T7"/>
                </a:cxn>
                <a:cxn ang="0">
                  <a:pos x="T8" y="T9"/>
                </a:cxn>
              </a:cxnLst>
              <a:rect l="0" t="0" r="r" b="b"/>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399" name="Freeform 295"/>
            <p:cNvSpPr>
              <a:spLocks/>
            </p:cNvSpPr>
            <p:nvPr>
              <p:custDataLst>
                <p:tags r:id="rId371"/>
              </p:custDataLst>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Lst>
              <a:ahLst/>
              <a:cxnLst>
                <a:cxn ang="0">
                  <a:pos x="T0" y="T1"/>
                </a:cxn>
                <a:cxn ang="0">
                  <a:pos x="T2" y="T3"/>
                </a:cxn>
                <a:cxn ang="0">
                  <a:pos x="T4" y="T5"/>
                </a:cxn>
                <a:cxn ang="0">
                  <a:pos x="T6" y="T7"/>
                </a:cxn>
                <a:cxn ang="0">
                  <a:pos x="T8" y="T9"/>
                </a:cxn>
              </a:cxnLst>
              <a:rect l="0" t="0" r="r" b="b"/>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0" name="Freeform 296"/>
            <p:cNvSpPr>
              <a:spLocks/>
            </p:cNvSpPr>
            <p:nvPr>
              <p:custDataLst>
                <p:tags r:id="rId372"/>
              </p:custDataLst>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Lst>
              <a:ahLst/>
              <a:cxnLst>
                <a:cxn ang="0">
                  <a:pos x="T0" y="T1"/>
                </a:cxn>
                <a:cxn ang="0">
                  <a:pos x="T2" y="T3"/>
                </a:cxn>
                <a:cxn ang="0">
                  <a:pos x="T4" y="T5"/>
                </a:cxn>
                <a:cxn ang="0">
                  <a:pos x="T6" y="T7"/>
                </a:cxn>
                <a:cxn ang="0">
                  <a:pos x="T8" y="T9"/>
                </a:cxn>
              </a:cxnLst>
              <a:rect l="0" t="0" r="r" b="b"/>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1" name="Freeform 297"/>
            <p:cNvSpPr>
              <a:spLocks/>
            </p:cNvSpPr>
            <p:nvPr>
              <p:custDataLst>
                <p:tags r:id="rId373"/>
              </p:custDataLst>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Lst>
              <a:ahLst/>
              <a:cxnLst>
                <a:cxn ang="0">
                  <a:pos x="T0" y="T1"/>
                </a:cxn>
                <a:cxn ang="0">
                  <a:pos x="T2" y="T3"/>
                </a:cxn>
                <a:cxn ang="0">
                  <a:pos x="T4" y="T5"/>
                </a:cxn>
                <a:cxn ang="0">
                  <a:pos x="T6" y="T7"/>
                </a:cxn>
                <a:cxn ang="0">
                  <a:pos x="T8" y="T9"/>
                </a:cxn>
              </a:cxnLst>
              <a:rect l="0" t="0" r="r" b="b"/>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2" name="Freeform 298"/>
            <p:cNvSpPr>
              <a:spLocks/>
            </p:cNvSpPr>
            <p:nvPr>
              <p:custDataLst>
                <p:tags r:id="rId374"/>
              </p:custDataLst>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Lst>
              <a:ahLst/>
              <a:cxnLst>
                <a:cxn ang="0">
                  <a:pos x="T0" y="T1"/>
                </a:cxn>
                <a:cxn ang="0">
                  <a:pos x="T2" y="T3"/>
                </a:cxn>
                <a:cxn ang="0">
                  <a:pos x="T4" y="T5"/>
                </a:cxn>
                <a:cxn ang="0">
                  <a:pos x="T6" y="T7"/>
                </a:cxn>
                <a:cxn ang="0">
                  <a:pos x="T8" y="T9"/>
                </a:cxn>
              </a:cxnLst>
              <a:rect l="0" t="0" r="r" b="b"/>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3" name="Freeform 299"/>
            <p:cNvSpPr>
              <a:spLocks/>
            </p:cNvSpPr>
            <p:nvPr>
              <p:custDataLst>
                <p:tags r:id="rId375"/>
              </p:custDataLst>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Lst>
              <a:ahLst/>
              <a:cxnLst>
                <a:cxn ang="0">
                  <a:pos x="T0" y="T1"/>
                </a:cxn>
                <a:cxn ang="0">
                  <a:pos x="T2" y="T3"/>
                </a:cxn>
                <a:cxn ang="0">
                  <a:pos x="T4" y="T5"/>
                </a:cxn>
                <a:cxn ang="0">
                  <a:pos x="T6" y="T7"/>
                </a:cxn>
                <a:cxn ang="0">
                  <a:pos x="T8" y="T9"/>
                </a:cxn>
              </a:cxnLst>
              <a:rect l="0" t="0" r="r" b="b"/>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4" name="Freeform 300"/>
            <p:cNvSpPr>
              <a:spLocks/>
            </p:cNvSpPr>
            <p:nvPr>
              <p:custDataLst>
                <p:tags r:id="rId376"/>
              </p:custDataLst>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Lst>
              <a:ahLst/>
              <a:cxnLst>
                <a:cxn ang="0">
                  <a:pos x="T0" y="T1"/>
                </a:cxn>
                <a:cxn ang="0">
                  <a:pos x="T2" y="T3"/>
                </a:cxn>
                <a:cxn ang="0">
                  <a:pos x="T4" y="T5"/>
                </a:cxn>
                <a:cxn ang="0">
                  <a:pos x="T6" y="T7"/>
                </a:cxn>
                <a:cxn ang="0">
                  <a:pos x="T8" y="T9"/>
                </a:cxn>
              </a:cxnLst>
              <a:rect l="0" t="0" r="r" b="b"/>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5" name="Freeform 301"/>
            <p:cNvSpPr>
              <a:spLocks/>
            </p:cNvSpPr>
            <p:nvPr>
              <p:custDataLst>
                <p:tags r:id="rId377"/>
              </p:custDataLst>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Lst>
              <a:ahLst/>
              <a:cxnLst>
                <a:cxn ang="0">
                  <a:pos x="T0" y="T1"/>
                </a:cxn>
                <a:cxn ang="0">
                  <a:pos x="T2" y="T3"/>
                </a:cxn>
                <a:cxn ang="0">
                  <a:pos x="T4" y="T5"/>
                </a:cxn>
                <a:cxn ang="0">
                  <a:pos x="T6" y="T7"/>
                </a:cxn>
                <a:cxn ang="0">
                  <a:pos x="T8" y="T9"/>
                </a:cxn>
              </a:cxnLst>
              <a:rect l="0" t="0" r="r" b="b"/>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6" name="Freeform 302"/>
            <p:cNvSpPr>
              <a:spLocks/>
            </p:cNvSpPr>
            <p:nvPr>
              <p:custDataLst>
                <p:tags r:id="rId378"/>
              </p:custDataLst>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Lst>
              <a:ahLst/>
              <a:cxnLst>
                <a:cxn ang="0">
                  <a:pos x="T0" y="T1"/>
                </a:cxn>
                <a:cxn ang="0">
                  <a:pos x="T2" y="T3"/>
                </a:cxn>
                <a:cxn ang="0">
                  <a:pos x="T4" y="T5"/>
                </a:cxn>
                <a:cxn ang="0">
                  <a:pos x="T6" y="T7"/>
                </a:cxn>
                <a:cxn ang="0">
                  <a:pos x="T8" y="T9"/>
                </a:cxn>
              </a:cxnLst>
              <a:rect l="0" t="0" r="r" b="b"/>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7" name="Freeform 303"/>
            <p:cNvSpPr>
              <a:spLocks/>
            </p:cNvSpPr>
            <p:nvPr>
              <p:custDataLst>
                <p:tags r:id="rId379"/>
              </p:custDataLst>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Lst>
              <a:ahLst/>
              <a:cxnLst>
                <a:cxn ang="0">
                  <a:pos x="T0" y="T1"/>
                </a:cxn>
                <a:cxn ang="0">
                  <a:pos x="T2" y="T3"/>
                </a:cxn>
                <a:cxn ang="0">
                  <a:pos x="T4" y="T5"/>
                </a:cxn>
                <a:cxn ang="0">
                  <a:pos x="T6" y="T7"/>
                </a:cxn>
                <a:cxn ang="0">
                  <a:pos x="T8" y="T9"/>
                </a:cxn>
              </a:cxnLst>
              <a:rect l="0" t="0" r="r" b="b"/>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8" name="Freeform 304"/>
            <p:cNvSpPr>
              <a:spLocks/>
            </p:cNvSpPr>
            <p:nvPr>
              <p:custDataLst>
                <p:tags r:id="rId380"/>
              </p:custDataLst>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Lst>
              <a:ahLst/>
              <a:cxnLst>
                <a:cxn ang="0">
                  <a:pos x="T0" y="T1"/>
                </a:cxn>
                <a:cxn ang="0">
                  <a:pos x="T2" y="T3"/>
                </a:cxn>
                <a:cxn ang="0">
                  <a:pos x="T4" y="T5"/>
                </a:cxn>
                <a:cxn ang="0">
                  <a:pos x="T6" y="T7"/>
                </a:cxn>
                <a:cxn ang="0">
                  <a:pos x="T8" y="T9"/>
                </a:cxn>
              </a:cxnLst>
              <a:rect l="0" t="0" r="r" b="b"/>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09" name="Freeform 305"/>
            <p:cNvSpPr>
              <a:spLocks/>
            </p:cNvSpPr>
            <p:nvPr>
              <p:custDataLst>
                <p:tags r:id="rId381"/>
              </p:custDataLst>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Lst>
              <a:ahLst/>
              <a:cxnLst>
                <a:cxn ang="0">
                  <a:pos x="T0" y="T1"/>
                </a:cxn>
                <a:cxn ang="0">
                  <a:pos x="T2" y="T3"/>
                </a:cxn>
                <a:cxn ang="0">
                  <a:pos x="T4" y="T5"/>
                </a:cxn>
                <a:cxn ang="0">
                  <a:pos x="T6" y="T7"/>
                </a:cxn>
                <a:cxn ang="0">
                  <a:pos x="T8" y="T9"/>
                </a:cxn>
              </a:cxnLst>
              <a:rect l="0" t="0" r="r" b="b"/>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10" name="Rectangle 306"/>
            <p:cNvSpPr>
              <a:spLocks noChangeArrowheads="1"/>
            </p:cNvSpPr>
            <p:nvPr>
              <p:custDataLst>
                <p:tags r:id="rId382"/>
              </p:custDataLst>
            </p:nvPr>
          </p:nvSpPr>
          <p:spPr bwMode="auto">
            <a:xfrm>
              <a:off x="2715" y="3379"/>
              <a:ext cx="18"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31411" name="Freeform 307"/>
            <p:cNvSpPr>
              <a:spLocks/>
            </p:cNvSpPr>
            <p:nvPr>
              <p:custDataLst>
                <p:tags r:id="rId383"/>
              </p:custDataLst>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Lst>
              <a:ahLst/>
              <a:cxnLst>
                <a:cxn ang="0">
                  <a:pos x="T0" y="T1"/>
                </a:cxn>
                <a:cxn ang="0">
                  <a:pos x="T2" y="T3"/>
                </a:cxn>
                <a:cxn ang="0">
                  <a:pos x="T4" y="T5"/>
                </a:cxn>
                <a:cxn ang="0">
                  <a:pos x="T6" y="T7"/>
                </a:cxn>
                <a:cxn ang="0">
                  <a:pos x="T8" y="T9"/>
                </a:cxn>
              </a:cxnLst>
              <a:rect l="0" t="0" r="r" b="b"/>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12" name="Freeform 308"/>
            <p:cNvSpPr>
              <a:spLocks/>
            </p:cNvSpPr>
            <p:nvPr>
              <p:custDataLst>
                <p:tags r:id="rId384"/>
              </p:custDataLst>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Lst>
              <a:ahLst/>
              <a:cxnLst>
                <a:cxn ang="0">
                  <a:pos x="T0" y="T1"/>
                </a:cxn>
                <a:cxn ang="0">
                  <a:pos x="T2" y="T3"/>
                </a:cxn>
                <a:cxn ang="0">
                  <a:pos x="T4" y="T5"/>
                </a:cxn>
                <a:cxn ang="0">
                  <a:pos x="T6" y="T7"/>
                </a:cxn>
                <a:cxn ang="0">
                  <a:pos x="T8" y="T9"/>
                </a:cxn>
              </a:cxnLst>
              <a:rect l="0" t="0" r="r" b="b"/>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1413" name="Freeform 309"/>
            <p:cNvSpPr>
              <a:spLocks/>
            </p:cNvSpPr>
            <p:nvPr>
              <p:custDataLst>
                <p:tags r:id="rId385"/>
              </p:custDataLst>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Lst>
              <a:ahLst/>
              <a:cxnLst>
                <a:cxn ang="0">
                  <a:pos x="T0" y="T1"/>
                </a:cxn>
                <a:cxn ang="0">
                  <a:pos x="T2" y="T3"/>
                </a:cxn>
                <a:cxn ang="0">
                  <a:pos x="T4" y="T5"/>
                </a:cxn>
                <a:cxn ang="0">
                  <a:pos x="T6" y="T7"/>
                </a:cxn>
                <a:cxn ang="0">
                  <a:pos x="T8" y="T9"/>
                </a:cxn>
              </a:cxnLst>
              <a:rect l="0" t="0" r="r" b="b"/>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431414" name="Line 310"/>
          <p:cNvSpPr>
            <a:spLocks noChangeShapeType="1"/>
          </p:cNvSpPr>
          <p:nvPr>
            <p:custDataLst>
              <p:tags r:id="rId199"/>
            </p:custDataLst>
          </p:nvPr>
        </p:nvSpPr>
        <p:spPr bwMode="auto">
          <a:xfrm>
            <a:off x="4510088" y="3914775"/>
            <a:ext cx="6477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 name="Group 311"/>
          <p:cNvGrpSpPr>
            <a:grpSpLocks/>
          </p:cNvGrpSpPr>
          <p:nvPr>
            <p:custDataLst>
              <p:tags r:id="rId200"/>
            </p:custDataLst>
          </p:nvPr>
        </p:nvGrpSpPr>
        <p:grpSpPr bwMode="auto">
          <a:xfrm>
            <a:off x="3268663" y="3648075"/>
            <a:ext cx="319087" cy="557213"/>
            <a:chOff x="4180" y="783"/>
            <a:chExt cx="150" cy="307"/>
          </a:xfrm>
        </p:grpSpPr>
        <p:sp>
          <p:nvSpPr>
            <p:cNvPr id="431416" name="AutoShape 312"/>
            <p:cNvSpPr>
              <a:spLocks noChangeArrowheads="1"/>
            </p:cNvSpPr>
            <p:nvPr>
              <p:custDataLst>
                <p:tags r:id="rId268"/>
              </p:custDataLst>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17" name="Rectangle 313"/>
            <p:cNvSpPr>
              <a:spLocks noChangeArrowheads="1"/>
            </p:cNvSpPr>
            <p:nvPr>
              <p:custDataLst>
                <p:tags r:id="rId269"/>
              </p:custDataLst>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18" name="Rectangle 314"/>
            <p:cNvSpPr>
              <a:spLocks noChangeArrowheads="1"/>
            </p:cNvSpPr>
            <p:nvPr>
              <p:custDataLst>
                <p:tags r:id="rId270"/>
              </p:custDataLst>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19" name="AutoShape 315"/>
            <p:cNvSpPr>
              <a:spLocks noChangeArrowheads="1"/>
            </p:cNvSpPr>
            <p:nvPr>
              <p:custDataLst>
                <p:tags r:id="rId271"/>
              </p:custDataLst>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20" name="Line 316"/>
            <p:cNvSpPr>
              <a:spLocks noChangeShapeType="1"/>
            </p:cNvSpPr>
            <p:nvPr>
              <p:custDataLst>
                <p:tags r:id="rId272"/>
              </p:custDataLst>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21" name="Line 317"/>
            <p:cNvSpPr>
              <a:spLocks noChangeShapeType="1"/>
            </p:cNvSpPr>
            <p:nvPr>
              <p:custDataLst>
                <p:tags r:id="rId273"/>
              </p:custDataLst>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22" name="Rectangle 318"/>
            <p:cNvSpPr>
              <a:spLocks noChangeArrowheads="1"/>
            </p:cNvSpPr>
            <p:nvPr>
              <p:custDataLst>
                <p:tags r:id="rId274"/>
              </p:custDataLst>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23" name="Rectangle 319"/>
            <p:cNvSpPr>
              <a:spLocks noChangeArrowheads="1"/>
            </p:cNvSpPr>
            <p:nvPr>
              <p:custDataLst>
                <p:tags r:id="rId275"/>
              </p:custDataLst>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1424" name="Line 320"/>
          <p:cNvSpPr>
            <a:spLocks noChangeShapeType="1"/>
          </p:cNvSpPr>
          <p:nvPr>
            <p:custDataLst>
              <p:tags r:id="rId201"/>
            </p:custDataLst>
          </p:nvPr>
        </p:nvSpPr>
        <p:spPr bwMode="auto">
          <a:xfrm>
            <a:off x="4210050" y="3937000"/>
            <a:ext cx="11113" cy="557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 name="Group 321"/>
          <p:cNvGrpSpPr>
            <a:grpSpLocks/>
          </p:cNvGrpSpPr>
          <p:nvPr>
            <p:custDataLst>
              <p:tags r:id="rId202"/>
            </p:custDataLst>
          </p:nvPr>
        </p:nvGrpSpPr>
        <p:grpSpPr bwMode="auto">
          <a:xfrm>
            <a:off x="3998913" y="4414838"/>
            <a:ext cx="457200" cy="331787"/>
            <a:chOff x="620" y="1640"/>
            <a:chExt cx="288" cy="209"/>
          </a:xfrm>
        </p:grpSpPr>
        <p:sp>
          <p:nvSpPr>
            <p:cNvPr id="431426" name="Line 322"/>
            <p:cNvSpPr>
              <a:spLocks noChangeShapeType="1"/>
            </p:cNvSpPr>
            <p:nvPr>
              <p:custDataLst>
                <p:tags r:id="rId264"/>
              </p:custDataLst>
            </p:nvPr>
          </p:nvSpPr>
          <p:spPr bwMode="auto">
            <a:xfrm>
              <a:off x="908" y="1640"/>
              <a:ext cx="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31427" name="Rectangle 323"/>
            <p:cNvSpPr>
              <a:spLocks noChangeArrowheads="1"/>
            </p:cNvSpPr>
            <p:nvPr>
              <p:custDataLst>
                <p:tags r:id="rId265"/>
              </p:custDataLst>
            </p:nvPr>
          </p:nvSpPr>
          <p:spPr bwMode="auto">
            <a:xfrm>
              <a:off x="620" y="1784"/>
              <a:ext cx="267" cy="65"/>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endParaRPr lang="en-US"/>
            </a:p>
          </p:txBody>
        </p:sp>
        <p:grpSp>
          <p:nvGrpSpPr>
            <p:cNvPr id="5" name="Group 324"/>
            <p:cNvGrpSpPr>
              <a:grpSpLocks/>
            </p:cNvGrpSpPr>
            <p:nvPr/>
          </p:nvGrpSpPr>
          <p:grpSpPr bwMode="auto">
            <a:xfrm>
              <a:off x="764" y="1688"/>
              <a:ext cx="109" cy="91"/>
              <a:chOff x="576" y="3456"/>
              <a:chExt cx="288" cy="240"/>
            </a:xfrm>
          </p:grpSpPr>
          <p:sp>
            <p:nvSpPr>
              <p:cNvPr id="431429" name="Line 325"/>
              <p:cNvSpPr>
                <a:spLocks noChangeShapeType="1"/>
              </p:cNvSpPr>
              <p:nvPr>
                <p:custDataLst>
                  <p:tags r:id="rId266"/>
                </p:custDataLst>
              </p:nvPr>
            </p:nvSpPr>
            <p:spPr bwMode="auto">
              <a:xfrm>
                <a:off x="624" y="3456"/>
                <a:ext cx="192"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31430" name="Line 326"/>
              <p:cNvSpPr>
                <a:spLocks noChangeShapeType="1"/>
              </p:cNvSpPr>
              <p:nvPr>
                <p:custDataLst>
                  <p:tags r:id="rId267"/>
                </p:custDataLst>
              </p:nvPr>
            </p:nvSpPr>
            <p:spPr bwMode="auto">
              <a:xfrm flipH="1">
                <a:off x="576" y="3456"/>
                <a:ext cx="288" cy="24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grpSp>
      </p:grpSp>
      <p:grpSp>
        <p:nvGrpSpPr>
          <p:cNvPr id="6" name="Group 327"/>
          <p:cNvGrpSpPr>
            <a:grpSpLocks/>
          </p:cNvGrpSpPr>
          <p:nvPr>
            <p:custDataLst>
              <p:tags r:id="rId203"/>
            </p:custDataLst>
          </p:nvPr>
        </p:nvGrpSpPr>
        <p:grpSpPr bwMode="auto">
          <a:xfrm>
            <a:off x="3557588" y="4665663"/>
            <a:ext cx="195262" cy="420687"/>
            <a:chOff x="4180" y="783"/>
            <a:chExt cx="150" cy="307"/>
          </a:xfrm>
        </p:grpSpPr>
        <p:sp>
          <p:nvSpPr>
            <p:cNvPr id="431432" name="AutoShape 328"/>
            <p:cNvSpPr>
              <a:spLocks noChangeArrowheads="1"/>
            </p:cNvSpPr>
            <p:nvPr>
              <p:custDataLst>
                <p:tags r:id="rId256"/>
              </p:custDataLst>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3" name="Rectangle 329"/>
            <p:cNvSpPr>
              <a:spLocks noChangeArrowheads="1"/>
            </p:cNvSpPr>
            <p:nvPr>
              <p:custDataLst>
                <p:tags r:id="rId257"/>
              </p:custDataLst>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4" name="Rectangle 330"/>
            <p:cNvSpPr>
              <a:spLocks noChangeArrowheads="1"/>
            </p:cNvSpPr>
            <p:nvPr>
              <p:custDataLst>
                <p:tags r:id="rId258"/>
              </p:custDataLst>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5" name="AutoShape 331"/>
            <p:cNvSpPr>
              <a:spLocks noChangeArrowheads="1"/>
            </p:cNvSpPr>
            <p:nvPr>
              <p:custDataLst>
                <p:tags r:id="rId259"/>
              </p:custDataLst>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6" name="Line 332"/>
            <p:cNvSpPr>
              <a:spLocks noChangeShapeType="1"/>
            </p:cNvSpPr>
            <p:nvPr>
              <p:custDataLst>
                <p:tags r:id="rId260"/>
              </p:custDataLst>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7" name="Line 333"/>
            <p:cNvSpPr>
              <a:spLocks noChangeShapeType="1"/>
            </p:cNvSpPr>
            <p:nvPr>
              <p:custDataLst>
                <p:tags r:id="rId261"/>
              </p:custDataLst>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8" name="Rectangle 334"/>
            <p:cNvSpPr>
              <a:spLocks noChangeArrowheads="1"/>
            </p:cNvSpPr>
            <p:nvPr>
              <p:custDataLst>
                <p:tags r:id="rId262"/>
              </p:custDataLst>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39" name="Rectangle 335"/>
            <p:cNvSpPr>
              <a:spLocks noChangeArrowheads="1"/>
            </p:cNvSpPr>
            <p:nvPr>
              <p:custDataLst>
                <p:tags r:id="rId263"/>
              </p:custDataLst>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336"/>
          <p:cNvGrpSpPr>
            <a:grpSpLocks/>
          </p:cNvGrpSpPr>
          <p:nvPr>
            <p:custDataLst>
              <p:tags r:id="rId204"/>
            </p:custDataLst>
          </p:nvPr>
        </p:nvGrpSpPr>
        <p:grpSpPr bwMode="auto">
          <a:xfrm>
            <a:off x="4649788" y="4718050"/>
            <a:ext cx="195262" cy="420688"/>
            <a:chOff x="4180" y="783"/>
            <a:chExt cx="150" cy="307"/>
          </a:xfrm>
        </p:grpSpPr>
        <p:sp>
          <p:nvSpPr>
            <p:cNvPr id="431441" name="AutoShape 337"/>
            <p:cNvSpPr>
              <a:spLocks noChangeArrowheads="1"/>
            </p:cNvSpPr>
            <p:nvPr>
              <p:custDataLst>
                <p:tags r:id="rId248"/>
              </p:custDataLst>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2" name="Rectangle 338"/>
            <p:cNvSpPr>
              <a:spLocks noChangeArrowheads="1"/>
            </p:cNvSpPr>
            <p:nvPr>
              <p:custDataLst>
                <p:tags r:id="rId249"/>
              </p:custDataLst>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3" name="Rectangle 339"/>
            <p:cNvSpPr>
              <a:spLocks noChangeArrowheads="1"/>
            </p:cNvSpPr>
            <p:nvPr>
              <p:custDataLst>
                <p:tags r:id="rId250"/>
              </p:custDataLst>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4" name="AutoShape 340"/>
            <p:cNvSpPr>
              <a:spLocks noChangeArrowheads="1"/>
            </p:cNvSpPr>
            <p:nvPr>
              <p:custDataLst>
                <p:tags r:id="rId251"/>
              </p:custDataLst>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5" name="Line 341"/>
            <p:cNvSpPr>
              <a:spLocks noChangeShapeType="1"/>
            </p:cNvSpPr>
            <p:nvPr>
              <p:custDataLst>
                <p:tags r:id="rId252"/>
              </p:custDataLst>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6" name="Line 342"/>
            <p:cNvSpPr>
              <a:spLocks noChangeShapeType="1"/>
            </p:cNvSpPr>
            <p:nvPr>
              <p:custDataLst>
                <p:tags r:id="rId253"/>
              </p:custDataLst>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7" name="Rectangle 343"/>
            <p:cNvSpPr>
              <a:spLocks noChangeArrowheads="1"/>
            </p:cNvSpPr>
            <p:nvPr>
              <p:custDataLst>
                <p:tags r:id="rId254"/>
              </p:custDataLst>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48" name="Rectangle 344"/>
            <p:cNvSpPr>
              <a:spLocks noChangeArrowheads="1"/>
            </p:cNvSpPr>
            <p:nvPr>
              <p:custDataLst>
                <p:tags r:id="rId255"/>
              </p:custDataLst>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345"/>
          <p:cNvGrpSpPr>
            <a:grpSpLocks/>
          </p:cNvGrpSpPr>
          <p:nvPr>
            <p:custDataLst>
              <p:tags r:id="rId205"/>
            </p:custDataLst>
          </p:nvPr>
        </p:nvGrpSpPr>
        <p:grpSpPr bwMode="auto">
          <a:xfrm>
            <a:off x="4006850" y="5189538"/>
            <a:ext cx="195263" cy="420687"/>
            <a:chOff x="4180" y="783"/>
            <a:chExt cx="150" cy="307"/>
          </a:xfrm>
        </p:grpSpPr>
        <p:sp>
          <p:nvSpPr>
            <p:cNvPr id="431450" name="AutoShape 346"/>
            <p:cNvSpPr>
              <a:spLocks noChangeArrowheads="1"/>
            </p:cNvSpPr>
            <p:nvPr>
              <p:custDataLst>
                <p:tags r:id="rId240"/>
              </p:custDataLst>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1" name="Rectangle 347"/>
            <p:cNvSpPr>
              <a:spLocks noChangeArrowheads="1"/>
            </p:cNvSpPr>
            <p:nvPr>
              <p:custDataLst>
                <p:tags r:id="rId241"/>
              </p:custDataLst>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2" name="Rectangle 348"/>
            <p:cNvSpPr>
              <a:spLocks noChangeArrowheads="1"/>
            </p:cNvSpPr>
            <p:nvPr>
              <p:custDataLst>
                <p:tags r:id="rId242"/>
              </p:custDataLst>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3" name="AutoShape 349"/>
            <p:cNvSpPr>
              <a:spLocks noChangeArrowheads="1"/>
            </p:cNvSpPr>
            <p:nvPr>
              <p:custDataLst>
                <p:tags r:id="rId243"/>
              </p:custDataLst>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4" name="Line 350"/>
            <p:cNvSpPr>
              <a:spLocks noChangeShapeType="1"/>
            </p:cNvSpPr>
            <p:nvPr>
              <p:custDataLst>
                <p:tags r:id="rId244"/>
              </p:custDataLst>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5" name="Line 351"/>
            <p:cNvSpPr>
              <a:spLocks noChangeShapeType="1"/>
            </p:cNvSpPr>
            <p:nvPr>
              <p:custDataLst>
                <p:tags r:id="rId245"/>
              </p:custDataLst>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6" name="Rectangle 352"/>
            <p:cNvSpPr>
              <a:spLocks noChangeArrowheads="1"/>
            </p:cNvSpPr>
            <p:nvPr>
              <p:custDataLst>
                <p:tags r:id="rId246"/>
              </p:custDataLst>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57" name="Rectangle 353"/>
            <p:cNvSpPr>
              <a:spLocks noChangeArrowheads="1"/>
            </p:cNvSpPr>
            <p:nvPr>
              <p:custDataLst>
                <p:tags r:id="rId247"/>
              </p:custDataLst>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1458" name="Line 354"/>
          <p:cNvSpPr>
            <a:spLocks noChangeShapeType="1"/>
          </p:cNvSpPr>
          <p:nvPr>
            <p:custDataLst>
              <p:tags r:id="rId206"/>
            </p:custDataLst>
          </p:nvPr>
        </p:nvSpPr>
        <p:spPr bwMode="auto">
          <a:xfrm flipH="1">
            <a:off x="3752850" y="4740275"/>
            <a:ext cx="296863" cy="1492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59" name="Line 355"/>
          <p:cNvSpPr>
            <a:spLocks noChangeShapeType="1"/>
          </p:cNvSpPr>
          <p:nvPr>
            <p:custDataLst>
              <p:tags r:id="rId207"/>
            </p:custDataLst>
          </p:nvPr>
        </p:nvSpPr>
        <p:spPr bwMode="auto">
          <a:xfrm flipH="1">
            <a:off x="4137025" y="4740275"/>
            <a:ext cx="61913" cy="4460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60" name="Line 356"/>
          <p:cNvSpPr>
            <a:spLocks noChangeShapeType="1"/>
          </p:cNvSpPr>
          <p:nvPr>
            <p:custDataLst>
              <p:tags r:id="rId208"/>
            </p:custDataLst>
          </p:nvPr>
        </p:nvSpPr>
        <p:spPr bwMode="auto">
          <a:xfrm>
            <a:off x="4506913" y="4679950"/>
            <a:ext cx="136525" cy="171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61" name="Text Box 357"/>
          <p:cNvSpPr txBox="1">
            <a:spLocks noChangeArrowheads="1"/>
          </p:cNvSpPr>
          <p:nvPr>
            <p:custDataLst>
              <p:tags r:id="rId209"/>
            </p:custDataLst>
          </p:nvPr>
        </p:nvSpPr>
        <p:spPr bwMode="auto">
          <a:xfrm>
            <a:off x="2968625" y="4810125"/>
            <a:ext cx="8001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600">
                <a:latin typeface="Comic Sans MS" pitchFamily="66" charset="0"/>
              </a:rPr>
              <a:t>Web</a:t>
            </a:r>
          </a:p>
          <a:p>
            <a:pPr algn="l"/>
            <a:r>
              <a:rPr lang="en-US" sz="1600">
                <a:latin typeface="Comic Sans MS" pitchFamily="66" charset="0"/>
              </a:rPr>
              <a:t>server</a:t>
            </a:r>
          </a:p>
        </p:txBody>
      </p:sp>
      <p:sp>
        <p:nvSpPr>
          <p:cNvPr id="431462" name="Text Box 358"/>
          <p:cNvSpPr txBox="1">
            <a:spLocks noChangeArrowheads="1"/>
          </p:cNvSpPr>
          <p:nvPr>
            <p:custDataLst>
              <p:tags r:id="rId210"/>
            </p:custDataLst>
          </p:nvPr>
        </p:nvSpPr>
        <p:spPr bwMode="auto">
          <a:xfrm>
            <a:off x="3467100" y="5372100"/>
            <a:ext cx="8001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600">
                <a:latin typeface="Comic Sans MS" pitchFamily="66" charset="0"/>
              </a:rPr>
              <a:t>FTP</a:t>
            </a:r>
          </a:p>
          <a:p>
            <a:pPr algn="l"/>
            <a:r>
              <a:rPr lang="en-US" sz="1600">
                <a:latin typeface="Comic Sans MS" pitchFamily="66" charset="0"/>
              </a:rPr>
              <a:t>server</a:t>
            </a:r>
          </a:p>
        </p:txBody>
      </p:sp>
      <p:sp>
        <p:nvSpPr>
          <p:cNvPr id="431463" name="Text Box 359"/>
          <p:cNvSpPr txBox="1">
            <a:spLocks noChangeArrowheads="1"/>
          </p:cNvSpPr>
          <p:nvPr>
            <p:custDataLst>
              <p:tags r:id="rId211"/>
            </p:custDataLst>
          </p:nvPr>
        </p:nvSpPr>
        <p:spPr bwMode="auto">
          <a:xfrm>
            <a:off x="4397375" y="5091113"/>
            <a:ext cx="8001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600">
                <a:latin typeface="Comic Sans MS" pitchFamily="66" charset="0"/>
              </a:rPr>
              <a:t>DNS</a:t>
            </a:r>
          </a:p>
          <a:p>
            <a:pPr algn="l"/>
            <a:r>
              <a:rPr lang="en-US" sz="1600">
                <a:latin typeface="Comic Sans MS" pitchFamily="66" charset="0"/>
              </a:rPr>
              <a:t>server</a:t>
            </a:r>
          </a:p>
        </p:txBody>
      </p:sp>
      <p:sp>
        <p:nvSpPr>
          <p:cNvPr id="431464" name="Text Box 360"/>
          <p:cNvSpPr txBox="1">
            <a:spLocks noChangeArrowheads="1"/>
          </p:cNvSpPr>
          <p:nvPr>
            <p:custDataLst>
              <p:tags r:id="rId212"/>
            </p:custDataLst>
          </p:nvPr>
        </p:nvSpPr>
        <p:spPr bwMode="auto">
          <a:xfrm>
            <a:off x="2913063" y="3168650"/>
            <a:ext cx="1192212"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600">
                <a:latin typeface="Comic Sans MS" pitchFamily="66" charset="0"/>
              </a:rPr>
              <a:t>application</a:t>
            </a:r>
          </a:p>
          <a:p>
            <a:pPr algn="l"/>
            <a:r>
              <a:rPr lang="en-US" sz="1600">
                <a:latin typeface="Comic Sans MS" pitchFamily="66" charset="0"/>
              </a:rPr>
              <a:t>gateway</a:t>
            </a:r>
          </a:p>
        </p:txBody>
      </p:sp>
      <p:grpSp>
        <p:nvGrpSpPr>
          <p:cNvPr id="9" name="Group 361"/>
          <p:cNvGrpSpPr>
            <a:grpSpLocks/>
          </p:cNvGrpSpPr>
          <p:nvPr>
            <p:custDataLst>
              <p:tags r:id="rId213"/>
            </p:custDataLst>
          </p:nvPr>
        </p:nvGrpSpPr>
        <p:grpSpPr bwMode="auto">
          <a:xfrm>
            <a:off x="3908425" y="3779838"/>
            <a:ext cx="569913" cy="285750"/>
            <a:chOff x="533" y="321"/>
            <a:chExt cx="359" cy="180"/>
          </a:xfrm>
        </p:grpSpPr>
        <p:grpSp>
          <p:nvGrpSpPr>
            <p:cNvPr id="10" name="Group 362"/>
            <p:cNvGrpSpPr>
              <a:grpSpLocks/>
            </p:cNvGrpSpPr>
            <p:nvPr/>
          </p:nvGrpSpPr>
          <p:grpSpPr bwMode="auto">
            <a:xfrm>
              <a:off x="533" y="321"/>
              <a:ext cx="359" cy="180"/>
              <a:chOff x="1009" y="655"/>
              <a:chExt cx="359" cy="180"/>
            </a:xfrm>
          </p:grpSpPr>
          <p:sp>
            <p:nvSpPr>
              <p:cNvPr id="431467" name="Oval 363"/>
              <p:cNvSpPr>
                <a:spLocks noChangeArrowheads="1"/>
              </p:cNvSpPr>
              <p:nvPr>
                <p:custDataLst>
                  <p:tags r:id="rId229"/>
                </p:custDataLst>
              </p:nvPr>
            </p:nvSpPr>
            <p:spPr bwMode="auto">
              <a:xfrm>
                <a:off x="1012" y="735"/>
                <a:ext cx="356" cy="1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68" name="Line 364"/>
              <p:cNvSpPr>
                <a:spLocks noChangeShapeType="1"/>
              </p:cNvSpPr>
              <p:nvPr>
                <p:custDataLst>
                  <p:tags r:id="rId230"/>
                </p:custDataLst>
              </p:nvPr>
            </p:nvSpPr>
            <p:spPr bwMode="auto">
              <a:xfrm>
                <a:off x="1012"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69" name="Line 365"/>
              <p:cNvSpPr>
                <a:spLocks noChangeShapeType="1"/>
              </p:cNvSpPr>
              <p:nvPr>
                <p:custDataLst>
                  <p:tags r:id="rId231"/>
                </p:custDataLst>
              </p:nvPr>
            </p:nvSpPr>
            <p:spPr bwMode="auto">
              <a:xfrm>
                <a:off x="1368"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0" name="Rectangle 366"/>
              <p:cNvSpPr>
                <a:spLocks noChangeArrowheads="1"/>
              </p:cNvSpPr>
              <p:nvPr>
                <p:custDataLst>
                  <p:tags r:id="rId232"/>
                </p:custDataLst>
              </p:nvPr>
            </p:nvSpPr>
            <p:spPr bwMode="auto">
              <a:xfrm>
                <a:off x="1012" y="727"/>
                <a:ext cx="353" cy="61"/>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1" name="Oval 367"/>
              <p:cNvSpPr>
                <a:spLocks noChangeArrowheads="1"/>
              </p:cNvSpPr>
              <p:nvPr>
                <p:custDataLst>
                  <p:tags r:id="rId233"/>
                </p:custDataLst>
              </p:nvPr>
            </p:nvSpPr>
            <p:spPr bwMode="auto">
              <a:xfrm>
                <a:off x="1009" y="655"/>
                <a:ext cx="356" cy="11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368"/>
              <p:cNvGrpSpPr>
                <a:grpSpLocks/>
              </p:cNvGrpSpPr>
              <p:nvPr/>
            </p:nvGrpSpPr>
            <p:grpSpPr bwMode="auto">
              <a:xfrm>
                <a:off x="1095" y="681"/>
                <a:ext cx="176" cy="68"/>
                <a:chOff x="2848" y="848"/>
                <a:chExt cx="140" cy="98"/>
              </a:xfrm>
            </p:grpSpPr>
            <p:sp>
              <p:nvSpPr>
                <p:cNvPr id="431473" name="Line 369"/>
                <p:cNvSpPr>
                  <a:spLocks noChangeShapeType="1"/>
                </p:cNvSpPr>
                <p:nvPr>
                  <p:custDataLst>
                    <p:tags r:id="rId237"/>
                  </p:custDataLst>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4" name="Line 370"/>
                <p:cNvSpPr>
                  <a:spLocks noChangeShapeType="1"/>
                </p:cNvSpPr>
                <p:nvPr>
                  <p:custDataLst>
                    <p:tags r:id="rId238"/>
                  </p:custDataLst>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5" name="Line 371"/>
                <p:cNvSpPr>
                  <a:spLocks noChangeShapeType="1"/>
                </p:cNvSpPr>
                <p:nvPr>
                  <p:custDataLst>
                    <p:tags r:id="rId239"/>
                  </p:custDataLst>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2" name="Group 372"/>
              <p:cNvGrpSpPr>
                <a:grpSpLocks/>
              </p:cNvGrpSpPr>
              <p:nvPr/>
            </p:nvGrpSpPr>
            <p:grpSpPr bwMode="auto">
              <a:xfrm flipV="1">
                <a:off x="1095" y="680"/>
                <a:ext cx="176" cy="68"/>
                <a:chOff x="2848" y="848"/>
                <a:chExt cx="140" cy="98"/>
              </a:xfrm>
            </p:grpSpPr>
            <p:sp>
              <p:nvSpPr>
                <p:cNvPr id="431477" name="Line 373"/>
                <p:cNvSpPr>
                  <a:spLocks noChangeShapeType="1"/>
                </p:cNvSpPr>
                <p:nvPr>
                  <p:custDataLst>
                    <p:tags r:id="rId234"/>
                  </p:custDataLst>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8" name="Line 374"/>
                <p:cNvSpPr>
                  <a:spLocks noChangeShapeType="1"/>
                </p:cNvSpPr>
                <p:nvPr>
                  <p:custDataLst>
                    <p:tags r:id="rId235"/>
                  </p:custDataLst>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79" name="Line 375"/>
                <p:cNvSpPr>
                  <a:spLocks noChangeShapeType="1"/>
                </p:cNvSpPr>
                <p:nvPr>
                  <p:custDataLst>
                    <p:tags r:id="rId236"/>
                  </p:custDataLst>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431480" name="Line 376"/>
            <p:cNvSpPr>
              <a:spLocks noChangeShapeType="1"/>
            </p:cNvSpPr>
            <p:nvPr>
              <p:custDataLst>
                <p:tags r:id="rId228"/>
              </p:custDataLst>
            </p:nvPr>
          </p:nvSpPr>
          <p:spPr bwMode="auto">
            <a:xfrm>
              <a:off x="535" y="368"/>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31481" name="Line 377"/>
          <p:cNvSpPr>
            <a:spLocks noChangeShapeType="1"/>
          </p:cNvSpPr>
          <p:nvPr>
            <p:custDataLst>
              <p:tags r:id="rId214"/>
            </p:custDataLst>
          </p:nvPr>
        </p:nvSpPr>
        <p:spPr bwMode="auto">
          <a:xfrm>
            <a:off x="5186363" y="3925888"/>
            <a:ext cx="2476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82" name="Text Box 378"/>
          <p:cNvSpPr txBox="1">
            <a:spLocks noChangeArrowheads="1"/>
          </p:cNvSpPr>
          <p:nvPr>
            <p:custDataLst>
              <p:tags r:id="rId215"/>
            </p:custDataLst>
          </p:nvPr>
        </p:nvSpPr>
        <p:spPr bwMode="auto">
          <a:xfrm>
            <a:off x="6496050" y="3881438"/>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2000">
                <a:latin typeface="Comic Sans MS" pitchFamily="66" charset="0"/>
              </a:rPr>
              <a:t>Internet</a:t>
            </a:r>
          </a:p>
        </p:txBody>
      </p:sp>
      <p:sp>
        <p:nvSpPr>
          <p:cNvPr id="431483" name="Text Box 379"/>
          <p:cNvSpPr txBox="1">
            <a:spLocks noChangeArrowheads="1"/>
          </p:cNvSpPr>
          <p:nvPr>
            <p:custDataLst>
              <p:tags r:id="rId216"/>
            </p:custDataLst>
          </p:nvPr>
        </p:nvSpPr>
        <p:spPr bwMode="auto">
          <a:xfrm>
            <a:off x="4767263" y="5661025"/>
            <a:ext cx="1827212"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2000">
                <a:latin typeface="Comic Sans MS" pitchFamily="66" charset="0"/>
              </a:rPr>
              <a:t>demilitarized </a:t>
            </a:r>
          </a:p>
          <a:p>
            <a:pPr algn="l"/>
            <a:r>
              <a:rPr lang="en-US" sz="2000">
                <a:latin typeface="Comic Sans MS" pitchFamily="66" charset="0"/>
              </a:rPr>
              <a:t>zone</a:t>
            </a:r>
          </a:p>
        </p:txBody>
      </p:sp>
      <p:sp>
        <p:nvSpPr>
          <p:cNvPr id="431484" name="Text Box 380"/>
          <p:cNvSpPr txBox="1">
            <a:spLocks noChangeArrowheads="1"/>
          </p:cNvSpPr>
          <p:nvPr>
            <p:custDataLst>
              <p:tags r:id="rId217"/>
            </p:custDataLst>
          </p:nvPr>
        </p:nvSpPr>
        <p:spPr bwMode="auto">
          <a:xfrm>
            <a:off x="360363" y="4354513"/>
            <a:ext cx="1141412"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2000">
                <a:latin typeface="Comic Sans MS" pitchFamily="66" charset="0"/>
              </a:rPr>
              <a:t>internal</a:t>
            </a:r>
          </a:p>
          <a:p>
            <a:pPr algn="l"/>
            <a:r>
              <a:rPr lang="en-US" sz="2000">
                <a:latin typeface="Comic Sans MS" pitchFamily="66" charset="0"/>
              </a:rPr>
              <a:t>network</a:t>
            </a:r>
          </a:p>
        </p:txBody>
      </p:sp>
      <p:sp>
        <p:nvSpPr>
          <p:cNvPr id="431485" name="Text Box 381"/>
          <p:cNvSpPr txBox="1">
            <a:spLocks noChangeArrowheads="1"/>
          </p:cNvSpPr>
          <p:nvPr>
            <p:custDataLst>
              <p:tags r:id="rId218"/>
            </p:custDataLst>
          </p:nvPr>
        </p:nvSpPr>
        <p:spPr bwMode="auto">
          <a:xfrm>
            <a:off x="4511675" y="3214688"/>
            <a:ext cx="9096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600">
                <a:latin typeface="Comic Sans MS" pitchFamily="66" charset="0"/>
              </a:rPr>
              <a:t>firewall</a:t>
            </a:r>
          </a:p>
        </p:txBody>
      </p:sp>
      <p:sp>
        <p:nvSpPr>
          <p:cNvPr id="431486" name="Oval 382"/>
          <p:cNvSpPr>
            <a:spLocks noChangeArrowheads="1"/>
          </p:cNvSpPr>
          <p:nvPr>
            <p:custDataLst>
              <p:tags r:id="rId219"/>
            </p:custDataLst>
          </p:nvPr>
        </p:nvSpPr>
        <p:spPr bwMode="auto">
          <a:xfrm>
            <a:off x="1887538" y="3640138"/>
            <a:ext cx="134937" cy="1349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87" name="Oval 383"/>
          <p:cNvSpPr>
            <a:spLocks noChangeArrowheads="1"/>
          </p:cNvSpPr>
          <p:nvPr>
            <p:custDataLst>
              <p:tags r:id="rId220"/>
            </p:custDataLst>
          </p:nvPr>
        </p:nvSpPr>
        <p:spPr bwMode="auto">
          <a:xfrm>
            <a:off x="2806700" y="3868738"/>
            <a:ext cx="134938" cy="1349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88" name="Oval 384"/>
          <p:cNvSpPr>
            <a:spLocks noChangeArrowheads="1"/>
          </p:cNvSpPr>
          <p:nvPr>
            <p:custDataLst>
              <p:tags r:id="rId221"/>
            </p:custDataLst>
          </p:nvPr>
        </p:nvSpPr>
        <p:spPr bwMode="auto">
          <a:xfrm>
            <a:off x="4143375" y="4229100"/>
            <a:ext cx="134938" cy="1349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1489" name="Text Box 385"/>
          <p:cNvSpPr txBox="1">
            <a:spLocks noChangeArrowheads="1"/>
          </p:cNvSpPr>
          <p:nvPr>
            <p:custDataLst>
              <p:tags r:id="rId222"/>
            </p:custDataLst>
          </p:nvPr>
        </p:nvSpPr>
        <p:spPr bwMode="auto">
          <a:xfrm>
            <a:off x="1677988" y="4953000"/>
            <a:ext cx="9921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sz="1800">
                <a:latin typeface="Comic Sans MS" pitchFamily="66" charset="0"/>
              </a:rPr>
              <a:t>IDS </a:t>
            </a:r>
          </a:p>
          <a:p>
            <a:pPr algn="l"/>
            <a:r>
              <a:rPr lang="en-US" sz="1800">
                <a:latin typeface="Comic Sans MS" pitchFamily="66" charset="0"/>
              </a:rPr>
              <a:t>sensors</a:t>
            </a:r>
          </a:p>
        </p:txBody>
      </p:sp>
      <p:sp>
        <p:nvSpPr>
          <p:cNvPr id="431491" name="Line 387"/>
          <p:cNvSpPr>
            <a:spLocks noChangeShapeType="1"/>
          </p:cNvSpPr>
          <p:nvPr>
            <p:custDataLst>
              <p:tags r:id="rId223"/>
            </p:custDataLst>
          </p:nvPr>
        </p:nvSpPr>
        <p:spPr bwMode="auto">
          <a:xfrm flipH="1" flipV="1">
            <a:off x="1962150" y="3825875"/>
            <a:ext cx="227013" cy="1139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92" name="Line 388"/>
          <p:cNvSpPr>
            <a:spLocks noChangeShapeType="1"/>
          </p:cNvSpPr>
          <p:nvPr>
            <p:custDataLst>
              <p:tags r:id="rId224"/>
            </p:custDataLst>
          </p:nvPr>
        </p:nvSpPr>
        <p:spPr bwMode="auto">
          <a:xfrm flipV="1">
            <a:off x="2363788" y="4064000"/>
            <a:ext cx="438150" cy="915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93" name="Line 389"/>
          <p:cNvSpPr>
            <a:spLocks noChangeShapeType="1"/>
          </p:cNvSpPr>
          <p:nvPr>
            <p:custDataLst>
              <p:tags r:id="rId225"/>
            </p:custDataLst>
          </p:nvPr>
        </p:nvSpPr>
        <p:spPr bwMode="auto">
          <a:xfrm flipV="1">
            <a:off x="2425700" y="4429125"/>
            <a:ext cx="1490663"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1495" name="Rectangle 391"/>
          <p:cNvSpPr>
            <a:spLocks noGrp="1" noChangeArrowheads="1"/>
          </p:cNvSpPr>
          <p:nvPr>
            <p:ph type="title"/>
            <p:custDataLst>
              <p:tags r:id="rId226"/>
            </p:custDataLst>
          </p:nvPr>
        </p:nvSpPr>
        <p:spPr>
          <a:noFill/>
          <a:ln/>
        </p:spPr>
        <p:txBody>
          <a:bodyPr/>
          <a:lstStyle/>
          <a:p>
            <a:r>
              <a:rPr lang="en-US"/>
              <a:t>Intrusion detection systems</a:t>
            </a:r>
          </a:p>
        </p:txBody>
      </p:sp>
      <p:sp>
        <p:nvSpPr>
          <p:cNvPr id="431496" name="Rectangle 392"/>
          <p:cNvSpPr>
            <a:spLocks noGrp="1" noChangeArrowheads="1"/>
          </p:cNvSpPr>
          <p:nvPr>
            <p:ph type="body" idx="1"/>
            <p:custDataLst>
              <p:tags r:id="rId227"/>
            </p:custDataLst>
          </p:nvPr>
        </p:nvSpPr>
        <p:spPr>
          <a:xfrm>
            <a:off x="522288" y="1470025"/>
            <a:ext cx="7772400" cy="1130300"/>
          </a:xfrm>
        </p:spPr>
        <p:txBody>
          <a:bodyPr/>
          <a:lstStyle/>
          <a:p>
            <a:r>
              <a:rPr lang="en-US"/>
              <a:t>multiple IDSs: different types of checking at different locations</a:t>
            </a:r>
          </a:p>
        </p:txBody>
      </p:sp>
    </p:spTree>
    <p:extLst>
      <p:ext uri="{BB962C8B-B14F-4D97-AF65-F5344CB8AC3E}">
        <p14:creationId xmlns:p14="http://schemas.microsoft.com/office/powerpoint/2010/main" xmlns="" val="17178176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Intrusion Detection Systems</a:t>
            </a:r>
          </a:p>
        </p:txBody>
      </p:sp>
      <p:sp>
        <p:nvSpPr>
          <p:cNvPr id="33795" name="Rectangle 3"/>
          <p:cNvSpPr>
            <a:spLocks noGrp="1" noChangeArrowheads="1"/>
          </p:cNvSpPr>
          <p:nvPr>
            <p:ph type="body" idx="1"/>
          </p:nvPr>
        </p:nvSpPr>
        <p:spPr/>
        <p:txBody>
          <a:bodyPr/>
          <a:lstStyle/>
          <a:p>
            <a:pPr>
              <a:lnSpc>
                <a:spcPct val="90000"/>
              </a:lnSpc>
            </a:pPr>
            <a:r>
              <a:rPr lang="en-US"/>
              <a:t>Firewalls allow traffic only to legitimate hosts and services</a:t>
            </a:r>
          </a:p>
          <a:p>
            <a:pPr>
              <a:lnSpc>
                <a:spcPct val="90000"/>
              </a:lnSpc>
            </a:pPr>
            <a:r>
              <a:rPr lang="en-US"/>
              <a:t>Traffic to the legitimate hosts/services can have attacks</a:t>
            </a:r>
          </a:p>
          <a:p>
            <a:pPr lvl="1">
              <a:lnSpc>
                <a:spcPct val="90000"/>
              </a:lnSpc>
            </a:pPr>
            <a:r>
              <a:rPr lang="en-US"/>
              <a:t>CodeReds on IIS</a:t>
            </a:r>
          </a:p>
          <a:p>
            <a:pPr>
              <a:lnSpc>
                <a:spcPct val="90000"/>
              </a:lnSpc>
            </a:pPr>
            <a:r>
              <a:rPr lang="en-US"/>
              <a:t>Solution?</a:t>
            </a:r>
          </a:p>
          <a:p>
            <a:pPr lvl="1">
              <a:lnSpc>
                <a:spcPct val="90000"/>
              </a:lnSpc>
            </a:pPr>
            <a:r>
              <a:rPr lang="en-US"/>
              <a:t>Intrusion Detection Systems</a:t>
            </a:r>
          </a:p>
          <a:p>
            <a:pPr lvl="1">
              <a:lnSpc>
                <a:spcPct val="90000"/>
              </a:lnSpc>
            </a:pPr>
            <a:r>
              <a:rPr lang="en-US"/>
              <a:t>Monitor data and behavior</a:t>
            </a:r>
          </a:p>
          <a:p>
            <a:pPr lvl="1">
              <a:lnSpc>
                <a:spcPct val="90000"/>
              </a:lnSpc>
            </a:pPr>
            <a:r>
              <a:rPr lang="en-US"/>
              <a:t>Report when identify attacks</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cstate="print"/>
          <a:srcRect/>
          <a:stretch>
            <a:fillRect/>
          </a:stretch>
        </p:blipFill>
        <p:spPr bwMode="auto">
          <a:xfrm>
            <a:off x="804863" y="1066800"/>
            <a:ext cx="7534275" cy="5067300"/>
          </a:xfrm>
          <a:prstGeom prst="rect">
            <a:avLst/>
          </a:prstGeom>
          <a:noFill/>
          <a:ln w="12700">
            <a:noFill/>
            <a:miter lim="800000"/>
            <a:headEnd type="none" w="sm" len="sm"/>
            <a:tailEnd type="none" w="sm" len="sm"/>
          </a:ln>
          <a:effectLst/>
        </p:spPr>
      </p:pic>
      <p:sp>
        <p:nvSpPr>
          <p:cNvPr id="66563" name="Rectangle 3"/>
          <p:cNvSpPr>
            <a:spLocks noGrp="1" noChangeArrowheads="1"/>
          </p:cNvSpPr>
          <p:nvPr>
            <p:ph type="title"/>
          </p:nvPr>
        </p:nvSpPr>
        <p:spPr>
          <a:xfrm>
            <a:off x="1233488" y="420688"/>
            <a:ext cx="6677025" cy="733425"/>
          </a:xfrm>
        </p:spPr>
        <p:txBody>
          <a:bodyPr>
            <a:normAutofit fontScale="90000"/>
          </a:bodyPr>
          <a:lstStyle/>
          <a:p>
            <a:r>
              <a:rPr lang="en-US"/>
              <a:t>Types of IDS</a:t>
            </a:r>
          </a:p>
        </p:txBody>
      </p:sp>
      <p:sp>
        <p:nvSpPr>
          <p:cNvPr id="66564" name="Rectangle 4"/>
          <p:cNvSpPr>
            <a:spLocks noGrp="1" noChangeArrowheads="1"/>
          </p:cNvSpPr>
          <p:nvPr>
            <p:ph type="body" idx="1"/>
          </p:nvPr>
        </p:nvSpPr>
        <p:spPr>
          <a:xfrm>
            <a:off x="1901825" y="5689600"/>
            <a:ext cx="2293938" cy="309563"/>
          </a:xfrm>
        </p:spPr>
        <p:txBody>
          <a:bodyPr>
            <a:normAutofit fontScale="70000" lnSpcReduction="20000"/>
          </a:bodyPr>
          <a:lstStyle/>
          <a:p>
            <a:pPr algn="ctr">
              <a:buFontTx/>
              <a:buNone/>
            </a:pPr>
            <a:r>
              <a:rPr lang="en-US" sz="2400"/>
              <a:t>Host-based</a:t>
            </a:r>
          </a:p>
        </p:txBody>
      </p:sp>
      <p:sp>
        <p:nvSpPr>
          <p:cNvPr id="66565" name="Rectangle 5"/>
          <p:cNvSpPr>
            <a:spLocks noChangeArrowheads="1"/>
          </p:cNvSpPr>
          <p:nvPr/>
        </p:nvSpPr>
        <p:spPr bwMode="auto">
          <a:xfrm>
            <a:off x="7151688" y="5902325"/>
            <a:ext cx="1839912" cy="269875"/>
          </a:xfrm>
          <a:prstGeom prst="rect">
            <a:avLst/>
          </a:prstGeom>
          <a:noFill/>
          <a:ln w="9525">
            <a:noFill/>
            <a:miter lim="800000"/>
            <a:headEnd/>
            <a:tailEnd/>
          </a:ln>
          <a:effectLst/>
        </p:spPr>
        <p:txBody>
          <a:bodyPr lIns="0" tIns="0" rIns="0" bIns="0"/>
          <a:lstStyle/>
          <a:p>
            <a:pPr defTabSz="1028700">
              <a:spcBef>
                <a:spcPct val="20000"/>
              </a:spcBef>
            </a:pPr>
            <a:r>
              <a:rPr lang="en-US" sz="2400" b="0" i="0"/>
              <a:t>Network-based</a:t>
            </a:r>
          </a:p>
        </p:txBody>
      </p:sp>
      <p:sp>
        <p:nvSpPr>
          <p:cNvPr id="66566" name="Rectangle 6"/>
          <p:cNvSpPr>
            <a:spLocks noChangeArrowheads="1"/>
          </p:cNvSpPr>
          <p:nvPr/>
        </p:nvSpPr>
        <p:spPr bwMode="auto">
          <a:xfrm>
            <a:off x="1087438" y="2643188"/>
            <a:ext cx="1828800" cy="301625"/>
          </a:xfrm>
          <a:prstGeom prst="rect">
            <a:avLst/>
          </a:prstGeom>
          <a:noFill/>
          <a:ln w="9525">
            <a:noFill/>
            <a:miter lim="800000"/>
            <a:headEnd/>
            <a:tailEnd/>
          </a:ln>
          <a:effectLst/>
        </p:spPr>
        <p:txBody>
          <a:bodyPr lIns="0" tIns="0" rIns="0" bIns="0"/>
          <a:lstStyle/>
          <a:p>
            <a:pPr defTabSz="1028700">
              <a:spcBef>
                <a:spcPct val="20000"/>
              </a:spcBef>
            </a:pPr>
            <a:r>
              <a:rPr lang="en-US" sz="2400" b="0" i="0"/>
              <a:t>Signature-based</a:t>
            </a:r>
          </a:p>
        </p:txBody>
      </p:sp>
      <p:sp>
        <p:nvSpPr>
          <p:cNvPr id="66567" name="Rectangle 7"/>
          <p:cNvSpPr>
            <a:spLocks noChangeArrowheads="1"/>
          </p:cNvSpPr>
          <p:nvPr/>
        </p:nvSpPr>
        <p:spPr bwMode="auto">
          <a:xfrm>
            <a:off x="6927850" y="2803525"/>
            <a:ext cx="2033588" cy="301625"/>
          </a:xfrm>
          <a:prstGeom prst="rect">
            <a:avLst/>
          </a:prstGeom>
          <a:noFill/>
          <a:ln w="9525">
            <a:noFill/>
            <a:miter lim="800000"/>
            <a:headEnd/>
            <a:tailEnd/>
          </a:ln>
          <a:effectLst/>
        </p:spPr>
        <p:txBody>
          <a:bodyPr lIns="0" tIns="0" rIns="0" bIns="0"/>
          <a:lstStyle/>
          <a:p>
            <a:pPr algn="ctr" defTabSz="1028700">
              <a:spcBef>
                <a:spcPct val="20000"/>
              </a:spcBef>
            </a:pPr>
            <a:r>
              <a:rPr lang="en-US" sz="2400" b="0" i="0"/>
              <a:t>Anomaly-based</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Network-based IDS</a:t>
            </a:r>
          </a:p>
        </p:txBody>
      </p:sp>
      <p:pic>
        <p:nvPicPr>
          <p:cNvPr id="34820" name="Picture 4"/>
          <p:cNvPicPr>
            <a:picLocks noChangeAspect="1" noChangeArrowheads="1"/>
          </p:cNvPicPr>
          <p:nvPr/>
        </p:nvPicPr>
        <p:blipFill>
          <a:blip r:embed="rId2" cstate="print"/>
          <a:srcRect/>
          <a:stretch>
            <a:fillRect/>
          </a:stretch>
        </p:blipFill>
        <p:spPr bwMode="auto">
          <a:xfrm>
            <a:off x="5943600" y="1295400"/>
            <a:ext cx="3036888" cy="2535238"/>
          </a:xfrm>
          <a:prstGeom prst="rect">
            <a:avLst/>
          </a:prstGeom>
          <a:noFill/>
          <a:ln w="12700">
            <a:noFill/>
            <a:miter lim="800000"/>
            <a:headEnd type="none" w="sm" len="sm"/>
            <a:tailEnd type="none" w="sm" len="sm"/>
          </a:ln>
          <a:effectLst/>
        </p:spPr>
      </p:pic>
      <p:sp>
        <p:nvSpPr>
          <p:cNvPr id="34819" name="Rectangle 3"/>
          <p:cNvSpPr>
            <a:spLocks noGrp="1" noChangeArrowheads="1"/>
          </p:cNvSpPr>
          <p:nvPr>
            <p:ph type="body" idx="1"/>
          </p:nvPr>
        </p:nvSpPr>
        <p:spPr>
          <a:xfrm>
            <a:off x="457200" y="1600200"/>
            <a:ext cx="5715000" cy="4953000"/>
          </a:xfrm>
        </p:spPr>
        <p:txBody>
          <a:bodyPr/>
          <a:lstStyle/>
          <a:p>
            <a:pPr>
              <a:lnSpc>
                <a:spcPct val="80000"/>
              </a:lnSpc>
            </a:pPr>
            <a:r>
              <a:rPr lang="en-US" sz="2400"/>
              <a:t>Characteristics</a:t>
            </a:r>
          </a:p>
          <a:p>
            <a:pPr lvl="1">
              <a:lnSpc>
                <a:spcPct val="80000"/>
              </a:lnSpc>
            </a:pPr>
            <a:r>
              <a:rPr lang="en-US" sz="2000"/>
              <a:t>NIDS examine raw packets in the network passively and triggers alerts</a:t>
            </a:r>
          </a:p>
          <a:p>
            <a:pPr>
              <a:lnSpc>
                <a:spcPct val="80000"/>
              </a:lnSpc>
            </a:pPr>
            <a:r>
              <a:rPr lang="en-US" sz="2400"/>
              <a:t>Advantages?</a:t>
            </a:r>
          </a:p>
          <a:p>
            <a:pPr lvl="1">
              <a:lnSpc>
                <a:spcPct val="80000"/>
              </a:lnSpc>
            </a:pPr>
            <a:r>
              <a:rPr lang="en-US" sz="2000"/>
              <a:t>Easy deployment</a:t>
            </a:r>
          </a:p>
          <a:p>
            <a:pPr lvl="1">
              <a:lnSpc>
                <a:spcPct val="80000"/>
              </a:lnSpc>
            </a:pPr>
            <a:r>
              <a:rPr lang="en-US" sz="2000"/>
              <a:t>Unobtrusive</a:t>
            </a:r>
          </a:p>
          <a:p>
            <a:pPr lvl="1">
              <a:lnSpc>
                <a:spcPct val="80000"/>
              </a:lnSpc>
            </a:pPr>
            <a:r>
              <a:rPr lang="en-US" sz="2000"/>
              <a:t>Difficult to evade if done at low level of network operation</a:t>
            </a:r>
          </a:p>
          <a:p>
            <a:pPr>
              <a:lnSpc>
                <a:spcPct val="80000"/>
              </a:lnSpc>
            </a:pPr>
            <a:r>
              <a:rPr lang="en-US" sz="2400"/>
              <a:t>Disadvantages?</a:t>
            </a:r>
          </a:p>
          <a:p>
            <a:pPr lvl="1">
              <a:lnSpc>
                <a:spcPct val="80000"/>
              </a:lnSpc>
            </a:pPr>
            <a:r>
              <a:rPr lang="en-US" sz="2000"/>
              <a:t>Fail Open</a:t>
            </a:r>
          </a:p>
          <a:p>
            <a:pPr lvl="1">
              <a:lnSpc>
                <a:spcPct val="80000"/>
              </a:lnSpc>
            </a:pPr>
            <a:r>
              <a:rPr lang="en-US" sz="2000"/>
              <a:t>Different hosts process packets differently</a:t>
            </a:r>
          </a:p>
          <a:p>
            <a:pPr lvl="1">
              <a:lnSpc>
                <a:spcPct val="80000"/>
              </a:lnSpc>
            </a:pPr>
            <a:r>
              <a:rPr lang="en-US" sz="2000"/>
              <a:t>NIDS needs to create traffic seen at the end host</a:t>
            </a:r>
          </a:p>
          <a:p>
            <a:pPr lvl="1">
              <a:lnSpc>
                <a:spcPct val="80000"/>
              </a:lnSpc>
            </a:pPr>
            <a:r>
              <a:rPr lang="en-US" sz="2000"/>
              <a:t>Need to have the complete network topology and complete host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Host-based IDS</a:t>
            </a:r>
          </a:p>
        </p:txBody>
      </p:sp>
      <p:sp>
        <p:nvSpPr>
          <p:cNvPr id="81923" name="Rectangle 3"/>
          <p:cNvSpPr>
            <a:spLocks noGrp="1" noChangeArrowheads="1"/>
          </p:cNvSpPr>
          <p:nvPr>
            <p:ph type="body" idx="1"/>
          </p:nvPr>
        </p:nvSpPr>
        <p:spPr/>
        <p:txBody>
          <a:bodyPr/>
          <a:lstStyle/>
          <a:p>
            <a:pPr>
              <a:lnSpc>
                <a:spcPct val="80000"/>
              </a:lnSpc>
            </a:pPr>
            <a:r>
              <a:rPr lang="en-US" sz="2800"/>
              <a:t>Characteristics</a:t>
            </a:r>
          </a:p>
          <a:p>
            <a:pPr lvl="1">
              <a:lnSpc>
                <a:spcPct val="80000"/>
              </a:lnSpc>
            </a:pPr>
            <a:r>
              <a:rPr lang="en-US" sz="2400"/>
              <a:t>Runs on single host</a:t>
            </a:r>
          </a:p>
          <a:p>
            <a:pPr lvl="1">
              <a:lnSpc>
                <a:spcPct val="80000"/>
              </a:lnSpc>
            </a:pPr>
            <a:r>
              <a:rPr lang="en-US" sz="2400"/>
              <a:t>Can analyze audit-trails, logs, integrity of files and directories, etc.</a:t>
            </a:r>
          </a:p>
          <a:p>
            <a:pPr>
              <a:lnSpc>
                <a:spcPct val="120000"/>
              </a:lnSpc>
            </a:pPr>
            <a:r>
              <a:rPr lang="en-US" sz="2800"/>
              <a:t>Advantages</a:t>
            </a:r>
          </a:p>
          <a:p>
            <a:pPr lvl="1">
              <a:lnSpc>
                <a:spcPct val="120000"/>
              </a:lnSpc>
            </a:pPr>
            <a:r>
              <a:rPr lang="en-US" sz="2400"/>
              <a:t>More accurate than NIDS</a:t>
            </a:r>
          </a:p>
          <a:p>
            <a:pPr lvl="1">
              <a:lnSpc>
                <a:spcPct val="120000"/>
              </a:lnSpc>
            </a:pPr>
            <a:r>
              <a:rPr lang="en-US" sz="2400"/>
              <a:t>Less volume of traffic so less overhead</a:t>
            </a:r>
          </a:p>
          <a:p>
            <a:pPr>
              <a:lnSpc>
                <a:spcPct val="120000"/>
              </a:lnSpc>
            </a:pPr>
            <a:r>
              <a:rPr lang="en-US" sz="2800"/>
              <a:t>Disadvantages</a:t>
            </a:r>
          </a:p>
          <a:p>
            <a:pPr lvl="1">
              <a:lnSpc>
                <a:spcPct val="80000"/>
              </a:lnSpc>
            </a:pPr>
            <a:r>
              <a:rPr lang="en-US" sz="2400"/>
              <a:t>Deployment is expensive</a:t>
            </a:r>
          </a:p>
          <a:p>
            <a:pPr lvl="1">
              <a:lnSpc>
                <a:spcPct val="80000"/>
              </a:lnSpc>
            </a:pPr>
            <a:r>
              <a:rPr lang="en-US" sz="2400"/>
              <a:t>What happens when host get compromised?</a:t>
            </a:r>
          </a:p>
        </p:txBody>
      </p:sp>
      <p:pic>
        <p:nvPicPr>
          <p:cNvPr id="81924" name="Picture 4"/>
          <p:cNvPicPr>
            <a:picLocks noChangeAspect="1" noChangeArrowheads="1"/>
          </p:cNvPicPr>
          <p:nvPr/>
        </p:nvPicPr>
        <p:blipFill>
          <a:blip r:embed="rId3" cstate="print"/>
          <a:srcRect/>
          <a:stretch>
            <a:fillRect/>
          </a:stretch>
        </p:blipFill>
        <p:spPr bwMode="auto">
          <a:xfrm>
            <a:off x="7010400" y="2743200"/>
            <a:ext cx="1882775" cy="2857500"/>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447800"/>
            <a:ext cx="5136776" cy="5105400"/>
          </a:xfrm>
        </p:spPr>
        <p:txBody>
          <a:bodyPr>
            <a:noAutofit/>
          </a:bodyPr>
          <a:lstStyle/>
          <a:p>
            <a:pPr marL="312738" indent="-349250" algn="just">
              <a:buClrTx/>
              <a:buFont typeface="Wingdings" panose="05000000000000000000" pitchFamily="2" charset="2"/>
              <a:buChar char="Ø"/>
            </a:pPr>
            <a:r>
              <a:rPr lang="en-US" sz="2400" dirty="0" err="1" smtClean="0">
                <a:cs typeface="Times New Roman" panose="02020603050405020304" pitchFamily="18" charset="0"/>
              </a:rPr>
              <a:t>Bot</a:t>
            </a:r>
            <a:r>
              <a:rPr lang="en-US" sz="2400" dirty="0" smtClean="0">
                <a:cs typeface="Times New Roman" panose="02020603050405020304" pitchFamily="18" charset="0"/>
              </a:rPr>
              <a:t> is an automated malicious program installed on a vulnerable machine for carrying some illicit task over </a:t>
            </a:r>
            <a:r>
              <a:rPr lang="en-US" sz="2400" dirty="0">
                <a:cs typeface="Times New Roman" panose="02020603050405020304" pitchFamily="18" charset="0"/>
              </a:rPr>
              <a:t>a </a:t>
            </a:r>
            <a:r>
              <a:rPr lang="en-US" sz="2400" dirty="0" smtClean="0">
                <a:cs typeface="Times New Roman" panose="02020603050405020304" pitchFamily="18" charset="0"/>
              </a:rPr>
              <a:t>network.</a:t>
            </a:r>
          </a:p>
          <a:p>
            <a:pPr marL="312738" indent="-349250" algn="just">
              <a:buClrTx/>
              <a:buFont typeface="Wingdings" panose="05000000000000000000" pitchFamily="2" charset="2"/>
              <a:buChar char="Ø"/>
            </a:pPr>
            <a:r>
              <a:rPr lang="en-US" sz="2400" dirty="0" smtClean="0">
                <a:cs typeface="Times New Roman" panose="02020603050405020304" pitchFamily="18" charset="0"/>
              </a:rPr>
              <a:t>Botnet is a collection of large number of such infected machines which coordinate with each other and are under the remote control of an attacker</a:t>
            </a:r>
            <a:r>
              <a:rPr lang="en-US" sz="2400" dirty="0">
                <a:cs typeface="Times New Roman" panose="02020603050405020304" pitchFamily="18" charset="0"/>
              </a:rPr>
              <a:t> </a:t>
            </a:r>
            <a:r>
              <a:rPr lang="en-US" sz="2400" dirty="0" smtClean="0">
                <a:cs typeface="Times New Roman" panose="02020603050405020304" pitchFamily="18" charset="0"/>
              </a:rPr>
              <a:t>via Command and Control (C&amp;C) channels.</a:t>
            </a:r>
            <a:endParaRPr lang="en-US" sz="2400" dirty="0">
              <a:cs typeface="Times New Roman" panose="02020603050405020304" pitchFamily="18" charset="0"/>
            </a:endParaRPr>
          </a:p>
          <a:p>
            <a:pPr marL="312738" indent="-349250" algn="just">
              <a:buClrTx/>
              <a:buFont typeface="Wingdings" panose="05000000000000000000" pitchFamily="2" charset="2"/>
              <a:buChar char="Ø"/>
            </a:pPr>
            <a:r>
              <a:rPr lang="en-US" sz="2400" dirty="0" smtClean="0">
                <a:cs typeface="Times New Roman" panose="02020603050405020304" pitchFamily="18" charset="0"/>
              </a:rPr>
              <a:t>Botnets are used for various criminal activities as: DDoS attacks, click frauds.</a:t>
            </a:r>
          </a:p>
        </p:txBody>
      </p:sp>
      <p:sp>
        <p:nvSpPr>
          <p:cNvPr id="2" name="Title 1"/>
          <p:cNvSpPr>
            <a:spLocks noGrp="1"/>
          </p:cNvSpPr>
          <p:nvPr>
            <p:ph type="title"/>
          </p:nvPr>
        </p:nvSpPr>
        <p:spPr>
          <a:xfrm>
            <a:off x="457200" y="304800"/>
            <a:ext cx="8216154" cy="914400"/>
          </a:xfrm>
        </p:spPr>
        <p:txBody>
          <a:bodyPr>
            <a:noAutofit/>
          </a:bodyPr>
          <a:lstStyle/>
          <a:p>
            <a:pPr algn="ctr"/>
            <a:r>
              <a:rPr lang="en-US" sz="4000" cap="none" dirty="0" smtClean="0">
                <a:solidFill>
                  <a:schemeClr val="tx1"/>
                </a:solidFill>
                <a:latin typeface="+mn-lt"/>
                <a:cs typeface="Times New Roman" panose="02020603050405020304" pitchFamily="18" charset="0"/>
              </a:rPr>
              <a:t>Bots - Introduction</a:t>
            </a:r>
            <a:endParaRPr lang="en-US" sz="4000" cap="none" dirty="0">
              <a:solidFill>
                <a:schemeClr val="tx1"/>
              </a:solidFill>
              <a:latin typeface="+mn-lt"/>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70680" y="2077268"/>
            <a:ext cx="3762900" cy="4344006"/>
          </a:xfrm>
          <a:prstGeom prst="rect">
            <a:avLst/>
          </a:prstGeom>
        </p:spPr>
      </p:pic>
    </p:spTree>
    <p:extLst>
      <p:ext uri="{BB962C8B-B14F-4D97-AF65-F5344CB8AC3E}">
        <p14:creationId xmlns="" xmlns:p14="http://schemas.microsoft.com/office/powerpoint/2010/main" val="29329680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28600" y="1524000"/>
            <a:ext cx="8610600" cy="5181600"/>
          </a:xfrm>
        </p:spPr>
        <p:txBody>
          <a:bodyPr>
            <a:normAutofit/>
          </a:bodyPr>
          <a:lstStyle/>
          <a:p>
            <a:pPr algn="just" eaLnBrk="1" hangingPunct="1">
              <a:spcBef>
                <a:spcPts val="0"/>
              </a:spcBef>
            </a:pPr>
            <a:r>
              <a:rPr lang="en-US" sz="2800" dirty="0" smtClean="0">
                <a:cs typeface="Arial" pitchFamily="34" charset="0"/>
              </a:rPr>
              <a:t>Centralized </a:t>
            </a:r>
          </a:p>
          <a:p>
            <a:pPr lvl="1" algn="just" eaLnBrk="1" hangingPunct="1">
              <a:spcBef>
                <a:spcPts val="0"/>
              </a:spcBef>
            </a:pPr>
            <a:r>
              <a:rPr lang="en-US" dirty="0" smtClean="0">
                <a:cs typeface="Arial" pitchFamily="34" charset="0"/>
              </a:rPr>
              <a:t>Pros - easy to setup, fast commands dissemination</a:t>
            </a:r>
          </a:p>
          <a:p>
            <a:pPr lvl="1" algn="just" eaLnBrk="1" hangingPunct="1">
              <a:spcBef>
                <a:spcPts val="0"/>
              </a:spcBef>
            </a:pPr>
            <a:r>
              <a:rPr lang="en-US" dirty="0" smtClean="0">
                <a:cs typeface="Arial" pitchFamily="34" charset="0"/>
              </a:rPr>
              <a:t>Cons - easy to detect , single point of failure</a:t>
            </a:r>
          </a:p>
          <a:p>
            <a:pPr lvl="1" algn="just">
              <a:spcBef>
                <a:spcPts val="0"/>
              </a:spcBef>
            </a:pPr>
            <a:r>
              <a:rPr lang="en-US" dirty="0" smtClean="0">
                <a:cs typeface="Arial" pitchFamily="34" charset="0"/>
              </a:rPr>
              <a:t>IRC and HTTP protocol based attacks</a:t>
            </a:r>
          </a:p>
          <a:p>
            <a:pPr algn="just" eaLnBrk="1" hangingPunct="1">
              <a:spcBef>
                <a:spcPts val="0"/>
              </a:spcBef>
            </a:pPr>
            <a:r>
              <a:rPr lang="en-US" sz="2800" dirty="0" smtClean="0">
                <a:cs typeface="Arial" pitchFamily="34" charset="0"/>
              </a:rPr>
              <a:t>Peer-to-Peer (P2P) Topology </a:t>
            </a:r>
          </a:p>
          <a:p>
            <a:pPr lvl="1" algn="just" eaLnBrk="1" hangingPunct="1">
              <a:spcBef>
                <a:spcPts val="0"/>
              </a:spcBef>
            </a:pPr>
            <a:r>
              <a:rPr lang="en-US" dirty="0" smtClean="0">
                <a:cs typeface="Arial" pitchFamily="34" charset="0"/>
              </a:rPr>
              <a:t>Pros – decentralized, not easy to detect, not single point of failure</a:t>
            </a:r>
          </a:p>
          <a:p>
            <a:pPr lvl="1" algn="just" eaLnBrk="1" hangingPunct="1">
              <a:spcBef>
                <a:spcPts val="0"/>
              </a:spcBef>
            </a:pPr>
            <a:r>
              <a:rPr lang="en-US" dirty="0" smtClean="0">
                <a:cs typeface="Arial" pitchFamily="34" charset="0"/>
              </a:rPr>
              <a:t>Cons – not easy to setup (more complex), message delivery not guaranteed and high latency</a:t>
            </a:r>
          </a:p>
          <a:p>
            <a:pPr lvl="1" algn="just" eaLnBrk="1" hangingPunct="1">
              <a:spcBef>
                <a:spcPts val="0"/>
              </a:spcBef>
            </a:pPr>
            <a:r>
              <a:rPr lang="en-US" dirty="0" smtClean="0">
                <a:cs typeface="Arial" pitchFamily="34" charset="0"/>
              </a:rPr>
              <a:t>Overnet (Parasite – Malicious and Benign both)</a:t>
            </a:r>
          </a:p>
          <a:p>
            <a:pPr lvl="1" algn="just" eaLnBrk="1" hangingPunct="1">
              <a:spcBef>
                <a:spcPts val="0"/>
              </a:spcBef>
            </a:pPr>
            <a:r>
              <a:rPr lang="en-US" dirty="0" err="1" smtClean="0">
                <a:cs typeface="Arial" pitchFamily="34" charset="0"/>
              </a:rPr>
              <a:t>Stormnet</a:t>
            </a:r>
            <a:r>
              <a:rPr lang="en-US" dirty="0" smtClean="0">
                <a:cs typeface="Arial" pitchFamily="34" charset="0"/>
              </a:rPr>
              <a:t> (</a:t>
            </a:r>
            <a:r>
              <a:rPr lang="en-US" dirty="0" err="1" smtClean="0">
                <a:cs typeface="Arial" pitchFamily="34" charset="0"/>
              </a:rPr>
              <a:t>Bot</a:t>
            </a:r>
            <a:r>
              <a:rPr lang="en-US" dirty="0" smtClean="0">
                <a:cs typeface="Arial" pitchFamily="34" charset="0"/>
              </a:rPr>
              <a:t> only / No benign peers)</a:t>
            </a:r>
            <a:endParaRPr lang="en-US" dirty="0" smtClean="0"/>
          </a:p>
        </p:txBody>
      </p:sp>
      <p:sp>
        <p:nvSpPr>
          <p:cNvPr id="264194" name="Rectangle 2"/>
          <p:cNvSpPr>
            <a:spLocks noGrp="1" noChangeArrowheads="1"/>
          </p:cNvSpPr>
          <p:nvPr>
            <p:ph type="title"/>
          </p:nvPr>
        </p:nvSpPr>
        <p:spPr>
          <a:xfrm>
            <a:off x="609600" y="304800"/>
            <a:ext cx="8001000" cy="1143000"/>
          </a:xfrm>
        </p:spPr>
        <p:txBody>
          <a:bodyPr>
            <a:noAutofit/>
          </a:bodyPr>
          <a:lstStyle/>
          <a:p>
            <a:pPr algn="ctr" eaLnBrk="1" fontAlgn="auto" hangingPunct="1">
              <a:spcAft>
                <a:spcPts val="0"/>
              </a:spcAft>
              <a:defRPr/>
            </a:pPr>
            <a:r>
              <a:rPr lang="en-US" sz="4000" dirty="0" err="1" smtClean="0">
                <a:solidFill>
                  <a:schemeClr val="tx1"/>
                </a:solidFill>
                <a:latin typeface="+mn-lt"/>
                <a:cs typeface="Arial" pitchFamily="34" charset="0"/>
              </a:rPr>
              <a:t>Botnet</a:t>
            </a:r>
            <a:r>
              <a:rPr lang="en-US" sz="4000" dirty="0" smtClean="0">
                <a:solidFill>
                  <a:schemeClr val="tx1"/>
                </a:solidFill>
                <a:latin typeface="+mn-lt"/>
                <a:cs typeface="Arial" pitchFamily="34" charset="0"/>
              </a:rPr>
              <a:t> Command and Control (C&amp;C) Mechanism </a:t>
            </a:r>
            <a:endParaRPr lang="en-US" sz="4000" dirty="0">
              <a:solidFill>
                <a:schemeClr val="tx1"/>
              </a:solidFill>
              <a:latin typeface="+mn-lt"/>
              <a:cs typeface="Arial"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93038" cy="1066800"/>
          </a:xfrm>
        </p:spPr>
        <p:txBody>
          <a:bodyPr>
            <a:normAutofit fontScale="90000"/>
          </a:bodyPr>
          <a:lstStyle/>
          <a:p>
            <a:pPr algn="ctr"/>
            <a:r>
              <a:rPr lang="en-US" sz="4000" dirty="0" smtClean="0">
                <a:solidFill>
                  <a:schemeClr val="tx1"/>
                </a:solidFill>
                <a:latin typeface="+mn-lt"/>
                <a:cs typeface="Arial" pitchFamily="34" charset="0"/>
              </a:rPr>
              <a:t>Botnet Command and Control (C&amp;C) Mechanism </a:t>
            </a:r>
            <a:endParaRPr lang="en-US" sz="4000" dirty="0">
              <a:solidFill>
                <a:schemeClr val="tx1"/>
              </a:solidFill>
              <a:latin typeface="+mn-lt"/>
            </a:endParaRPr>
          </a:p>
        </p:txBody>
      </p:sp>
      <p:sp>
        <p:nvSpPr>
          <p:cNvPr id="3" name="Content Placeholder 2"/>
          <p:cNvSpPr>
            <a:spLocks noGrp="1"/>
          </p:cNvSpPr>
          <p:nvPr>
            <p:ph idx="1"/>
          </p:nvPr>
        </p:nvSpPr>
        <p:spPr>
          <a:xfrm>
            <a:off x="381000" y="1676400"/>
            <a:ext cx="8458200" cy="4724400"/>
          </a:xfrm>
        </p:spPr>
        <p:txBody>
          <a:bodyPr/>
          <a:lstStyle/>
          <a:p>
            <a:pPr>
              <a:spcBef>
                <a:spcPts val="0"/>
              </a:spcBef>
            </a:pPr>
            <a:r>
              <a:rPr lang="en-US" sz="2800" dirty="0" smtClean="0">
                <a:cs typeface="Arial" pitchFamily="34" charset="0"/>
              </a:rPr>
              <a:t>Push Based </a:t>
            </a:r>
          </a:p>
          <a:p>
            <a:pPr lvl="1">
              <a:spcBef>
                <a:spcPts val="0"/>
              </a:spcBef>
            </a:pPr>
            <a:r>
              <a:rPr lang="en-US" dirty="0" smtClean="0">
                <a:cs typeface="Arial" pitchFamily="34" charset="0"/>
              </a:rPr>
              <a:t>Centralized</a:t>
            </a:r>
          </a:p>
          <a:p>
            <a:pPr lvl="2">
              <a:spcBef>
                <a:spcPts val="0"/>
              </a:spcBef>
            </a:pPr>
            <a:r>
              <a:rPr lang="en-US" sz="2800" dirty="0" smtClean="0">
                <a:cs typeface="Arial" pitchFamily="34" charset="0"/>
              </a:rPr>
              <a:t>HTTP Based</a:t>
            </a:r>
          </a:p>
          <a:p>
            <a:pPr lvl="1">
              <a:spcBef>
                <a:spcPts val="0"/>
              </a:spcBef>
            </a:pPr>
            <a:r>
              <a:rPr lang="en-US" dirty="0" smtClean="0">
                <a:cs typeface="Arial" pitchFamily="34" charset="0"/>
              </a:rPr>
              <a:t>P2P Based – Broadcast command file </a:t>
            </a:r>
          </a:p>
          <a:p>
            <a:pPr lvl="1">
              <a:spcBef>
                <a:spcPts val="0"/>
              </a:spcBef>
            </a:pPr>
            <a:r>
              <a:rPr lang="en-US" dirty="0" err="1" smtClean="0">
                <a:cs typeface="Arial" pitchFamily="34" charset="0"/>
              </a:rPr>
              <a:t>Bot</a:t>
            </a:r>
            <a:r>
              <a:rPr lang="en-US" dirty="0" smtClean="0">
                <a:cs typeface="Arial" pitchFamily="34" charset="0"/>
              </a:rPr>
              <a:t> receivers will only respond</a:t>
            </a:r>
          </a:p>
          <a:p>
            <a:pPr algn="just">
              <a:spcBef>
                <a:spcPts val="0"/>
              </a:spcBef>
            </a:pPr>
            <a:r>
              <a:rPr lang="en-US" sz="2800" dirty="0" smtClean="0">
                <a:cs typeface="Arial" pitchFamily="34" charset="0"/>
              </a:rPr>
              <a:t>Pull Based – </a:t>
            </a:r>
            <a:r>
              <a:rPr lang="en-US" sz="2800" dirty="0" err="1" smtClean="0">
                <a:cs typeface="Arial" pitchFamily="34" charset="0"/>
              </a:rPr>
              <a:t>Bot</a:t>
            </a:r>
            <a:r>
              <a:rPr lang="en-US" sz="2800" dirty="0" smtClean="0">
                <a:cs typeface="Arial" pitchFamily="34" charset="0"/>
              </a:rPr>
              <a:t> will poke periodically its neighboring peers say searching for a particular key for command updates from attacker</a:t>
            </a:r>
          </a:p>
          <a:p>
            <a:pPr lvl="1" algn="just">
              <a:spcBef>
                <a:spcPts val="0"/>
              </a:spcBef>
            </a:pPr>
            <a:r>
              <a:rPr lang="en-US" dirty="0" smtClean="0">
                <a:cs typeface="Arial" pitchFamily="34" charset="0"/>
              </a:rPr>
              <a:t>Key could be fresh each time</a:t>
            </a:r>
          </a:p>
          <a:p>
            <a:pPr lvl="1" algn="just">
              <a:spcBef>
                <a:spcPts val="0"/>
              </a:spcBef>
            </a:pPr>
            <a:r>
              <a:rPr lang="en-US" dirty="0" smtClean="0">
                <a:cs typeface="Arial" pitchFamily="34" charset="0"/>
              </a:rPr>
              <a:t>e.g. Storm / IRC</a:t>
            </a:r>
            <a:endParaRPr lang="en-US" dirty="0">
              <a:cs typeface="Arial"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533400" y="1828800"/>
            <a:ext cx="8229600" cy="3124200"/>
          </a:xfrm>
        </p:spPr>
        <p:txBody>
          <a:bodyPr>
            <a:normAutofit/>
          </a:bodyPr>
          <a:lstStyle/>
          <a:p>
            <a:pPr marL="266700" indent="-266700" algn="just" eaLnBrk="1" hangingPunct="1"/>
            <a:r>
              <a:rPr lang="en-US" sz="2800" dirty="0" smtClean="0">
                <a:cs typeface="Arial" pitchFamily="34" charset="0"/>
              </a:rPr>
              <a:t>IRC Based – C&amp;C using IRC Server</a:t>
            </a:r>
          </a:p>
          <a:p>
            <a:pPr marL="266700" indent="-266700" algn="just" eaLnBrk="1" hangingPunct="1"/>
            <a:r>
              <a:rPr lang="en-US" sz="2800" dirty="0" smtClean="0">
                <a:cs typeface="Arial" pitchFamily="34" charset="0"/>
              </a:rPr>
              <a:t>HTTP Based – C&amp;C using  Web Server</a:t>
            </a:r>
          </a:p>
          <a:p>
            <a:pPr marL="266700" indent="-266700" algn="just"/>
            <a:r>
              <a:rPr lang="en-US" sz="2800" dirty="0" smtClean="0">
                <a:cs typeface="Arial" pitchFamily="34" charset="0"/>
              </a:rPr>
              <a:t>DNS Based – C&amp;C use Fast-flux networks</a:t>
            </a:r>
          </a:p>
          <a:p>
            <a:pPr marL="266700" indent="-266700" algn="just" eaLnBrk="1" hangingPunct="1"/>
            <a:r>
              <a:rPr lang="en-US" sz="2800" dirty="0" smtClean="0">
                <a:cs typeface="Arial" pitchFamily="34" charset="0"/>
              </a:rPr>
              <a:t>P2P Based –  C&amp;C on peer-to-peer protocol</a:t>
            </a:r>
          </a:p>
          <a:p>
            <a:pPr eaLnBrk="1" hangingPunct="1">
              <a:buFont typeface="Wingdings 2" pitchFamily="18" charset="2"/>
              <a:buNone/>
            </a:pPr>
            <a:endParaRPr lang="en-US" sz="2500" dirty="0" smtClean="0"/>
          </a:p>
        </p:txBody>
      </p:sp>
      <p:sp>
        <p:nvSpPr>
          <p:cNvPr id="264194" name="Rectangle 2"/>
          <p:cNvSpPr>
            <a:spLocks noGrp="1" noChangeArrowheads="1"/>
          </p:cNvSpPr>
          <p:nvPr>
            <p:ph type="title"/>
          </p:nvPr>
        </p:nvSpPr>
        <p:spPr>
          <a:xfrm>
            <a:off x="1066800" y="304800"/>
            <a:ext cx="7793038" cy="1143000"/>
          </a:xfrm>
        </p:spPr>
        <p:txBody>
          <a:bodyPr>
            <a:normAutofit fontScale="90000"/>
          </a:bodyPr>
          <a:lstStyle/>
          <a:p>
            <a:pPr algn="ctr" fontAlgn="auto">
              <a:spcAft>
                <a:spcPts val="0"/>
              </a:spcAft>
              <a:defRPr/>
            </a:pPr>
            <a:r>
              <a:rPr lang="en-US" dirty="0" err="1" smtClean="0">
                <a:solidFill>
                  <a:schemeClr val="tx1"/>
                </a:solidFill>
                <a:latin typeface="+mn-lt"/>
                <a:cs typeface="Arial" pitchFamily="34" charset="0"/>
              </a:rPr>
              <a:t>Botnet</a:t>
            </a:r>
            <a:r>
              <a:rPr lang="en-US" dirty="0" smtClean="0">
                <a:solidFill>
                  <a:schemeClr val="tx1"/>
                </a:solidFill>
                <a:latin typeface="+mn-lt"/>
                <a:cs typeface="Arial" pitchFamily="34" charset="0"/>
              </a:rPr>
              <a:t> Classification </a:t>
            </a:r>
            <a:r>
              <a:rPr lang="en-US" sz="4000" dirty="0" smtClean="0">
                <a:solidFill>
                  <a:schemeClr val="tx1"/>
                </a:solidFill>
                <a:latin typeface="Arial" pitchFamily="34" charset="0"/>
                <a:cs typeface="Arial" pitchFamily="34" charset="0"/>
              </a:rPr>
              <a:t/>
            </a:r>
            <a:br>
              <a:rPr lang="en-US" sz="4000" dirty="0" smtClean="0">
                <a:solidFill>
                  <a:schemeClr val="tx1"/>
                </a:solidFill>
                <a:latin typeface="Arial" pitchFamily="34" charset="0"/>
                <a:cs typeface="Arial" pitchFamily="34" charset="0"/>
              </a:rPr>
            </a:br>
            <a:r>
              <a:rPr lang="en-US" sz="3600" dirty="0" smtClean="0">
                <a:solidFill>
                  <a:schemeClr val="tx1"/>
                </a:solidFill>
                <a:latin typeface="+mn-lt"/>
                <a:cs typeface="Arial" pitchFamily="34" charset="0"/>
              </a:rPr>
              <a:t>Command &amp; Control (C&amp;C)</a:t>
            </a:r>
            <a:endParaRPr lang="en-US" sz="4000" dirty="0">
              <a:solidFill>
                <a:schemeClr val="tx1"/>
              </a:solidFill>
              <a:latin typeface="+mn-lt"/>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76200"/>
            <a:ext cx="8229600" cy="8683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Ports</a:t>
            </a:r>
          </a:p>
        </p:txBody>
      </p:sp>
      <p:sp>
        <p:nvSpPr>
          <p:cNvPr id="43011" name="Rectangle 2"/>
          <p:cNvSpPr>
            <a:spLocks noGrp="1" noChangeArrowheads="1"/>
          </p:cNvSpPr>
          <p:nvPr>
            <p:ph idx="1"/>
          </p:nvPr>
        </p:nvSpPr>
        <p:spPr>
          <a:xfrm>
            <a:off x="228600" y="914400"/>
            <a:ext cx="8763000" cy="5791200"/>
          </a:xfrm>
        </p:spPr>
        <p:txBody>
          <a:bodyPr rIns="129200" rtlCol="0">
            <a:noAutofit/>
          </a:bodyPr>
          <a:lstStyle/>
          <a:p>
            <a:pPr algn="just" eaLnBrk="1" fontAlgn="auto" hangingPunct="1">
              <a:lnSpc>
                <a:spcPct val="110000"/>
              </a:lnSpc>
              <a:spcBef>
                <a:spcPts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TCP supports multiple concurrent applications on the same server; Header both a source and a destination port</a:t>
            </a:r>
          </a:p>
          <a:p>
            <a:pPr algn="just" eaLnBrk="1" fontAlgn="auto" hangingPunct="1">
              <a:lnSpc>
                <a:spcPct val="110000"/>
              </a:lnSpc>
              <a:spcBef>
                <a:spcPts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In most cases, both TCP and UDP use the same port numbers for the same applications</a:t>
            </a:r>
          </a:p>
          <a:p>
            <a:pPr algn="just" eaLnBrk="1" fontAlgn="auto" hangingPunct="1">
              <a:lnSpc>
                <a:spcPct val="110000"/>
              </a:lnSpc>
              <a:spcBef>
                <a:spcPts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Ports 0 through 1023 are reserved for use by known protocols.</a:t>
            </a:r>
          </a:p>
          <a:p>
            <a:pPr algn="just" eaLnBrk="1" fontAlgn="auto" hangingPunct="1">
              <a:lnSpc>
                <a:spcPct val="110000"/>
              </a:lnSpc>
              <a:spcBef>
                <a:spcPts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Ports 1024 through 49151 are known as user ports, and should be used by most user programs for listening to connections and the like</a:t>
            </a:r>
          </a:p>
          <a:p>
            <a:pPr algn="just" eaLnBrk="1" fontAlgn="auto" hangingPunct="1">
              <a:lnSpc>
                <a:spcPct val="110000"/>
              </a:lnSpc>
              <a:spcBef>
                <a:spcPts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Ports 49152 through 65535 are private ports used for dynamic allocation by socket libraries</a:t>
            </a:r>
            <a:endParaRPr lang="en-US" sz="2600" dirty="0" smtClean="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lgn="ctr" eaLnBrk="1" hangingPunct="1"/>
            <a:r>
              <a:rPr lang="en-US" sz="4000" dirty="0" smtClean="0">
                <a:solidFill>
                  <a:schemeClr val="tx1"/>
                </a:solidFill>
              </a:rPr>
              <a:t>Internet Relay Chat</a:t>
            </a:r>
            <a:br>
              <a:rPr lang="en-US" sz="4000" dirty="0" smtClean="0">
                <a:solidFill>
                  <a:schemeClr val="tx1"/>
                </a:solidFill>
              </a:rPr>
            </a:br>
            <a:r>
              <a:rPr lang="en-US" sz="4000" dirty="0" smtClean="0">
                <a:solidFill>
                  <a:schemeClr val="tx1"/>
                </a:solidFill>
              </a:rPr>
              <a:t>IRC Protocol</a:t>
            </a:r>
          </a:p>
        </p:txBody>
      </p:sp>
      <p:sp>
        <p:nvSpPr>
          <p:cNvPr id="20483" name="Rectangle 3"/>
          <p:cNvSpPr>
            <a:spLocks noGrp="1" noChangeArrowheads="1"/>
          </p:cNvSpPr>
          <p:nvPr>
            <p:ph type="body" idx="1"/>
          </p:nvPr>
        </p:nvSpPr>
        <p:spPr>
          <a:xfrm>
            <a:off x="304800" y="1447800"/>
            <a:ext cx="8458200" cy="4953000"/>
          </a:xfrm>
        </p:spPr>
        <p:txBody>
          <a:bodyPr/>
          <a:lstStyle/>
          <a:p>
            <a:pPr algn="just">
              <a:lnSpc>
                <a:spcPct val="90000"/>
              </a:lnSpc>
            </a:pPr>
            <a:r>
              <a:rPr lang="en-US" sz="2800" dirty="0" smtClean="0">
                <a:cs typeface="Arial" pitchFamily="34" charset="0"/>
              </a:rPr>
              <a:t>IRC mainly designed for one to many conversations but can also handle one to one</a:t>
            </a:r>
          </a:p>
          <a:p>
            <a:pPr algn="just" eaLnBrk="1" hangingPunct="1">
              <a:lnSpc>
                <a:spcPct val="90000"/>
              </a:lnSpc>
            </a:pPr>
            <a:r>
              <a:rPr lang="en-US" sz="2800" dirty="0" smtClean="0">
                <a:cs typeface="Arial" pitchFamily="34" charset="0"/>
              </a:rPr>
              <a:t>Most corporate networks do not allow IRC traffic so any IRC requests can determine and external or internal </a:t>
            </a:r>
            <a:r>
              <a:rPr lang="en-US" sz="2800" dirty="0" err="1" smtClean="0">
                <a:cs typeface="Arial" pitchFamily="34" charset="0"/>
              </a:rPr>
              <a:t>bot</a:t>
            </a:r>
            <a:endParaRPr lang="en-US" sz="2800" dirty="0" smtClean="0">
              <a:cs typeface="Arial" pitchFamily="34" charset="0"/>
            </a:endParaRPr>
          </a:p>
          <a:p>
            <a:pPr lvl="1" algn="just" eaLnBrk="1" hangingPunct="1">
              <a:lnSpc>
                <a:spcPct val="90000"/>
              </a:lnSpc>
            </a:pPr>
            <a:r>
              <a:rPr lang="en-US" dirty="0" smtClean="0">
                <a:cs typeface="Arial" pitchFamily="34" charset="0"/>
              </a:rPr>
              <a:t>Outbound IRC - an already infected computer on the network</a:t>
            </a:r>
          </a:p>
          <a:p>
            <a:pPr lvl="1" algn="just" eaLnBrk="1" hangingPunct="1">
              <a:lnSpc>
                <a:spcPct val="90000"/>
              </a:lnSpc>
            </a:pPr>
            <a:r>
              <a:rPr lang="en-US" dirty="0" smtClean="0">
                <a:cs typeface="Arial" pitchFamily="34" charset="0"/>
              </a:rPr>
              <a:t>Inbound IRC - a network computer is being recruited</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sz="4000" dirty="0" smtClean="0">
                <a:solidFill>
                  <a:schemeClr val="tx1"/>
                </a:solidFill>
              </a:rPr>
              <a:t>HTTP Protocol</a:t>
            </a:r>
          </a:p>
        </p:txBody>
      </p:sp>
      <p:sp>
        <p:nvSpPr>
          <p:cNvPr id="21507" name="Rectangle 3"/>
          <p:cNvSpPr>
            <a:spLocks noGrp="1" noChangeArrowheads="1"/>
          </p:cNvSpPr>
          <p:nvPr>
            <p:ph type="body" idx="1"/>
          </p:nvPr>
        </p:nvSpPr>
        <p:spPr>
          <a:xfrm>
            <a:off x="304800" y="1676400"/>
            <a:ext cx="8305800" cy="4800600"/>
          </a:xfrm>
        </p:spPr>
        <p:txBody>
          <a:bodyPr/>
          <a:lstStyle/>
          <a:p>
            <a:pPr algn="just" eaLnBrk="1" hangingPunct="1"/>
            <a:r>
              <a:rPr lang="en-US" sz="2800" dirty="0" smtClean="0">
                <a:latin typeface="Arial" pitchFamily="34" charset="0"/>
                <a:cs typeface="Arial" pitchFamily="34" charset="0"/>
              </a:rPr>
              <a:t>Due to prevalence of HTTP usage it is harder to track a </a:t>
            </a:r>
            <a:r>
              <a:rPr lang="en-US" sz="2800" dirty="0" err="1" smtClean="0">
                <a:latin typeface="Arial" pitchFamily="34" charset="0"/>
                <a:cs typeface="Arial" pitchFamily="34" charset="0"/>
              </a:rPr>
              <a:t>botnet</a:t>
            </a:r>
            <a:r>
              <a:rPr lang="en-US" sz="2800" dirty="0" smtClean="0">
                <a:latin typeface="Arial" pitchFamily="34" charset="0"/>
                <a:cs typeface="Arial" pitchFamily="34" charset="0"/>
              </a:rPr>
              <a:t> that uses HTTP Protocols</a:t>
            </a:r>
          </a:p>
          <a:p>
            <a:pPr algn="just" eaLnBrk="1" hangingPunct="1"/>
            <a:r>
              <a:rPr lang="en-US" sz="2800" dirty="0" smtClean="0">
                <a:latin typeface="Arial" pitchFamily="34" charset="0"/>
                <a:cs typeface="Arial" pitchFamily="34" charset="0"/>
              </a:rPr>
              <a:t>Using HTTP can allow a </a:t>
            </a:r>
            <a:r>
              <a:rPr lang="en-US" sz="2800" dirty="0" err="1" smtClean="0">
                <a:latin typeface="Arial" pitchFamily="34" charset="0"/>
                <a:cs typeface="Arial" pitchFamily="34" charset="0"/>
              </a:rPr>
              <a:t>botnet</a:t>
            </a:r>
            <a:r>
              <a:rPr lang="en-US" sz="2800" dirty="0" smtClean="0">
                <a:latin typeface="Arial" pitchFamily="34" charset="0"/>
                <a:cs typeface="Arial" pitchFamily="34" charset="0"/>
              </a:rPr>
              <a:t> to skirt the firewall restrictions that hamper IRC </a:t>
            </a:r>
            <a:r>
              <a:rPr lang="en-US" sz="2800" dirty="0" err="1" smtClean="0">
                <a:latin typeface="Arial" pitchFamily="34" charset="0"/>
                <a:cs typeface="Arial" pitchFamily="34" charset="0"/>
              </a:rPr>
              <a:t>botnet</a:t>
            </a:r>
            <a:endParaRPr lang="en-US" sz="2800" dirty="0" smtClean="0">
              <a:latin typeface="Arial" pitchFamily="34" charset="0"/>
              <a:cs typeface="Arial" pitchFamily="34" charset="0"/>
            </a:endParaRPr>
          </a:p>
          <a:p>
            <a:pPr algn="just" eaLnBrk="1" hangingPunct="1"/>
            <a:r>
              <a:rPr lang="en-US" sz="2800" dirty="0" smtClean="0">
                <a:latin typeface="Arial" pitchFamily="34" charset="0"/>
                <a:cs typeface="Arial" pitchFamily="34" charset="0"/>
              </a:rPr>
              <a:t>Detecting HTTP </a:t>
            </a:r>
            <a:r>
              <a:rPr lang="en-US" sz="2800" dirty="0" err="1" smtClean="0">
                <a:latin typeface="Arial" pitchFamily="34" charset="0"/>
                <a:cs typeface="Arial" pitchFamily="34" charset="0"/>
              </a:rPr>
              <a:t>botnet</a:t>
            </a:r>
            <a:r>
              <a:rPr lang="en-US" sz="2800" dirty="0" smtClean="0">
                <a:latin typeface="Arial" pitchFamily="34" charset="0"/>
                <a:cs typeface="Arial" pitchFamily="34" charset="0"/>
              </a:rPr>
              <a:t> is harder but not impossible since the header fields and the payload do not match normal HTTP traffic</a:t>
            </a:r>
          </a:p>
          <a:p>
            <a:pPr algn="just" eaLnBrk="1" hangingPunct="1"/>
            <a:r>
              <a:rPr lang="en-US" sz="2800" dirty="0" smtClean="0">
                <a:latin typeface="Arial" pitchFamily="34" charset="0"/>
                <a:cs typeface="Arial" pitchFamily="34" charset="0"/>
              </a:rPr>
              <a:t>Some new options emerging are IM and P2P protocols and expect growth in the future</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algn="ctr"/>
            <a:r>
              <a:rPr lang="en-US" sz="4000" dirty="0" smtClean="0">
                <a:solidFill>
                  <a:schemeClr val="tx1"/>
                </a:solidFill>
              </a:rPr>
              <a:t>HTTP </a:t>
            </a:r>
            <a:r>
              <a:rPr lang="en-US" sz="4000" dirty="0" err="1" smtClean="0">
                <a:solidFill>
                  <a:schemeClr val="tx1"/>
                </a:solidFill>
              </a:rPr>
              <a:t>Botnet</a:t>
            </a:r>
            <a:r>
              <a:rPr lang="en-US" sz="4000" dirty="0" smtClean="0">
                <a:solidFill>
                  <a:schemeClr val="tx1"/>
                </a:solidFill>
              </a:rPr>
              <a:t> </a:t>
            </a:r>
            <a:br>
              <a:rPr lang="en-US" sz="4000" dirty="0" smtClean="0">
                <a:solidFill>
                  <a:schemeClr val="tx1"/>
                </a:solidFill>
              </a:rPr>
            </a:br>
            <a:r>
              <a:rPr lang="en-US" sz="4000" dirty="0" smtClean="0">
                <a:solidFill>
                  <a:schemeClr val="tx1"/>
                </a:solidFill>
              </a:rPr>
              <a:t> Example Fast-flux Networks</a:t>
            </a:r>
          </a:p>
        </p:txBody>
      </p:sp>
      <p:pic>
        <p:nvPicPr>
          <p:cNvPr id="22531" name="Content Placeholder 7" descr="fast_flux.jpg"/>
          <p:cNvPicPr>
            <a:picLocks noGrp="1" noChangeAspect="1"/>
          </p:cNvPicPr>
          <p:nvPr>
            <p:ph idx="1"/>
          </p:nvPr>
        </p:nvPicPr>
        <p:blipFill>
          <a:blip r:embed="rId2" cstate="print"/>
          <a:srcRect/>
          <a:stretch>
            <a:fillRect/>
          </a:stretch>
        </p:blipFill>
        <p:spPr>
          <a:xfrm>
            <a:off x="4495800" y="1905000"/>
            <a:ext cx="4333875" cy="4711700"/>
          </a:xfrm>
        </p:spPr>
      </p:pic>
      <p:sp>
        <p:nvSpPr>
          <p:cNvPr id="10" name="Rectangle 3"/>
          <p:cNvSpPr txBox="1">
            <a:spLocks noChangeArrowheads="1"/>
          </p:cNvSpPr>
          <p:nvPr/>
        </p:nvSpPr>
        <p:spPr bwMode="auto">
          <a:xfrm>
            <a:off x="228600" y="1719263"/>
            <a:ext cx="4267200" cy="4833937"/>
          </a:xfrm>
          <a:prstGeom prst="rect">
            <a:avLst/>
          </a:prstGeom>
          <a:noFill/>
          <a:ln w="9525">
            <a:noFill/>
            <a:miter lim="800000"/>
            <a:headEnd/>
            <a:tailEnd/>
          </a:ln>
        </p:spPr>
        <p:txBody>
          <a:bodyPr/>
          <a:lstStyle/>
          <a:p>
            <a:pPr marL="342900" indent="-342900">
              <a:spcBef>
                <a:spcPct val="20000"/>
              </a:spcBef>
              <a:buClr>
                <a:schemeClr val="tx2"/>
              </a:buClr>
              <a:buSzPct val="90000"/>
              <a:buFont typeface="Wingdings" pitchFamily="2" charset="2"/>
              <a:buChar char="§"/>
            </a:pPr>
            <a:r>
              <a:rPr lang="en-US" sz="2800" dirty="0" smtClean="0">
                <a:latin typeface="Tahoma" pitchFamily="34" charset="0"/>
              </a:rPr>
              <a:t>Commonly used </a:t>
            </a:r>
            <a:r>
              <a:rPr lang="en-US" sz="2800" dirty="0">
                <a:latin typeface="Tahoma" pitchFamily="34" charset="0"/>
              </a:rPr>
              <a:t>scheme</a:t>
            </a:r>
          </a:p>
          <a:p>
            <a:pPr marL="342900" indent="-342900">
              <a:spcBef>
                <a:spcPct val="20000"/>
              </a:spcBef>
              <a:buClr>
                <a:schemeClr val="tx2"/>
              </a:buClr>
              <a:buSzPct val="90000"/>
              <a:buFont typeface="Wingdings" pitchFamily="2" charset="2"/>
              <a:buChar char="§"/>
            </a:pPr>
            <a:r>
              <a:rPr lang="en-US" sz="2800" dirty="0">
                <a:latin typeface="Tahoma" pitchFamily="34" charset="0"/>
              </a:rPr>
              <a:t>Used to control </a:t>
            </a:r>
            <a:r>
              <a:rPr lang="en-US" sz="2800" dirty="0" err="1">
                <a:latin typeface="Tahoma" pitchFamily="34" charset="0"/>
              </a:rPr>
              <a:t>botnets</a:t>
            </a:r>
            <a:r>
              <a:rPr lang="en-US" sz="2800" dirty="0">
                <a:latin typeface="Tahoma" pitchFamily="34" charset="0"/>
              </a:rPr>
              <a:t> </a:t>
            </a:r>
            <a:r>
              <a:rPr lang="en-US" sz="2800" dirty="0" smtClean="0">
                <a:latin typeface="Tahoma" pitchFamily="34" charset="0"/>
              </a:rPr>
              <a:t>any number of </a:t>
            </a:r>
            <a:r>
              <a:rPr lang="en-US" sz="2800" dirty="0">
                <a:latin typeface="Tahoma" pitchFamily="34" charset="0"/>
              </a:rPr>
              <a:t>nodes</a:t>
            </a:r>
          </a:p>
          <a:p>
            <a:pPr marL="342900" indent="-342900">
              <a:spcBef>
                <a:spcPct val="20000"/>
              </a:spcBef>
              <a:buClr>
                <a:schemeClr val="tx2"/>
              </a:buClr>
              <a:buSzPct val="70000"/>
              <a:buFont typeface="Wingdings" pitchFamily="2" charset="2"/>
              <a:buNone/>
            </a:pPr>
            <a:endParaRPr lang="en-US" sz="3000" dirty="0">
              <a:latin typeface="Tahoma"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676400"/>
            <a:ext cx="8229600" cy="4419600"/>
          </a:xfrm>
        </p:spPr>
        <p:txBody>
          <a:bodyPr/>
          <a:lstStyle/>
          <a:p>
            <a:pPr algn="just" eaLnBrk="1" hangingPunct="1"/>
            <a:r>
              <a:rPr lang="en-US" dirty="0" smtClean="0"/>
              <a:t>Weakest link of centralized </a:t>
            </a:r>
            <a:r>
              <a:rPr lang="en-US" dirty="0" err="1" smtClean="0"/>
              <a:t>botnet</a:t>
            </a:r>
            <a:endParaRPr lang="en-US" dirty="0" smtClean="0"/>
          </a:p>
          <a:p>
            <a:pPr lvl="1" algn="just" eaLnBrk="1" hangingPunct="1"/>
            <a:r>
              <a:rPr lang="en-US" dirty="0" smtClean="0"/>
              <a:t>Elimination of </a:t>
            </a:r>
            <a:r>
              <a:rPr lang="en-US" dirty="0" err="1" smtClean="0"/>
              <a:t>botmaster</a:t>
            </a:r>
            <a:r>
              <a:rPr lang="en-US" dirty="0" smtClean="0"/>
              <a:t> takes out the </a:t>
            </a:r>
            <a:r>
              <a:rPr lang="en-US" dirty="0" err="1" smtClean="0"/>
              <a:t>botnet</a:t>
            </a:r>
            <a:endParaRPr lang="en-US" dirty="0" smtClean="0"/>
          </a:p>
          <a:p>
            <a:pPr lvl="1" algn="just" eaLnBrk="1" hangingPunct="1"/>
            <a:r>
              <a:rPr lang="en-US" dirty="0" smtClean="0"/>
              <a:t>High level of activity by </a:t>
            </a:r>
            <a:r>
              <a:rPr lang="en-US" dirty="0" err="1" smtClean="0"/>
              <a:t>botmaster</a:t>
            </a:r>
            <a:r>
              <a:rPr lang="en-US" dirty="0" smtClean="0"/>
              <a:t> makes them easier to detect than their bots</a:t>
            </a:r>
          </a:p>
          <a:p>
            <a:pPr eaLnBrk="1" hangingPunct="1">
              <a:buFont typeface="Wingdings" pitchFamily="2" charset="2"/>
              <a:buNone/>
            </a:pPr>
            <a:endParaRPr lang="en-US" dirty="0" smtClean="0"/>
          </a:p>
        </p:txBody>
      </p:sp>
      <p:sp>
        <p:nvSpPr>
          <p:cNvPr id="11266" name="Rectangle 2"/>
          <p:cNvSpPr>
            <a:spLocks noGrp="1" noChangeArrowheads="1"/>
          </p:cNvSpPr>
          <p:nvPr>
            <p:ph type="title"/>
          </p:nvPr>
        </p:nvSpPr>
        <p:spPr/>
        <p:txBody>
          <a:bodyPr/>
          <a:lstStyle/>
          <a:p>
            <a:pPr eaLnBrk="1" hangingPunct="1"/>
            <a:r>
              <a:rPr lang="en-US" sz="4000" dirty="0" smtClean="0">
                <a:solidFill>
                  <a:schemeClr val="tx1"/>
                </a:solidFill>
                <a:latin typeface="+mn-lt"/>
                <a:cs typeface="Arial" pitchFamily="34" charset="0"/>
              </a:rPr>
              <a:t>Command and Control (C&amp;C)</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 y="1219200"/>
            <a:ext cx="8610600" cy="5257800"/>
          </a:xfrm>
        </p:spPr>
        <p:txBody>
          <a:bodyPr>
            <a:normAutofit lnSpcReduction="10000"/>
          </a:bodyPr>
          <a:lstStyle/>
          <a:p>
            <a:pPr algn="just" eaLnBrk="1" hangingPunct="1"/>
            <a:r>
              <a:rPr lang="en-US" sz="2800" b="1" dirty="0" smtClean="0">
                <a:cs typeface="Arial" pitchFamily="34" charset="0"/>
              </a:rPr>
              <a:t>Structured</a:t>
            </a:r>
          </a:p>
          <a:p>
            <a:pPr lvl="1" algn="just"/>
            <a:r>
              <a:rPr lang="en-US" dirty="0" smtClean="0">
                <a:cs typeface="Arial" pitchFamily="34" charset="0"/>
              </a:rPr>
              <a:t>Pros - Easy Localization</a:t>
            </a:r>
          </a:p>
          <a:p>
            <a:pPr lvl="1" algn="just"/>
            <a:r>
              <a:rPr lang="en-US" dirty="0" err="1" smtClean="0">
                <a:cs typeface="Arial" pitchFamily="34" charset="0"/>
              </a:rPr>
              <a:t>Kademlia</a:t>
            </a:r>
            <a:r>
              <a:rPr lang="en-US" dirty="0" smtClean="0">
                <a:cs typeface="Arial" pitchFamily="34" charset="0"/>
              </a:rPr>
              <a:t> DHT based networks</a:t>
            </a:r>
          </a:p>
          <a:p>
            <a:pPr algn="just" eaLnBrk="1" hangingPunct="1"/>
            <a:r>
              <a:rPr lang="en-US" sz="2800" b="1" dirty="0" smtClean="0">
                <a:cs typeface="Arial" pitchFamily="34" charset="0"/>
              </a:rPr>
              <a:t>Unstructured Topology </a:t>
            </a:r>
            <a:r>
              <a:rPr lang="en-US" sz="2800" dirty="0" smtClean="0">
                <a:cs typeface="Arial" pitchFamily="34" charset="0"/>
              </a:rPr>
              <a:t>– extreme peer to peer topology, one to one communication</a:t>
            </a:r>
          </a:p>
          <a:p>
            <a:pPr lvl="1" algn="just" eaLnBrk="1" hangingPunct="1"/>
            <a:r>
              <a:rPr lang="en-US" dirty="0" smtClean="0">
                <a:cs typeface="Arial" pitchFamily="34" charset="0"/>
              </a:rPr>
              <a:t>Pros – easy to setup, decentralized,  not easy to detect, not single point of failure</a:t>
            </a:r>
          </a:p>
          <a:p>
            <a:pPr lvl="1" algn="just" eaLnBrk="1" hangingPunct="1"/>
            <a:r>
              <a:rPr lang="en-US" dirty="0" smtClean="0">
                <a:cs typeface="Arial" pitchFamily="34" charset="0"/>
              </a:rPr>
              <a:t>Cons –message delivery not guaranteed and high latency (flooding)</a:t>
            </a:r>
          </a:p>
          <a:p>
            <a:pPr lvl="1" algn="just" eaLnBrk="1" hangingPunct="1"/>
            <a:r>
              <a:rPr lang="en-US" dirty="0" smtClean="0">
                <a:cs typeface="Arial" pitchFamily="34" charset="0"/>
              </a:rPr>
              <a:t>Napster, </a:t>
            </a:r>
            <a:r>
              <a:rPr lang="en-US" dirty="0" err="1" smtClean="0">
                <a:cs typeface="Arial" pitchFamily="34" charset="0"/>
              </a:rPr>
              <a:t>BitTorrent</a:t>
            </a:r>
            <a:r>
              <a:rPr lang="en-US" dirty="0" smtClean="0">
                <a:cs typeface="Arial" pitchFamily="34" charset="0"/>
              </a:rPr>
              <a:t>, Gnutella, </a:t>
            </a:r>
            <a:r>
              <a:rPr lang="en-US" dirty="0" err="1" smtClean="0">
                <a:cs typeface="Arial" pitchFamily="34" charset="0"/>
              </a:rPr>
              <a:t>FastTrack</a:t>
            </a:r>
            <a:r>
              <a:rPr lang="en-US" dirty="0" smtClean="0">
                <a:cs typeface="Arial" pitchFamily="34" charset="0"/>
              </a:rPr>
              <a:t>/</a:t>
            </a:r>
            <a:r>
              <a:rPr lang="en-US" dirty="0" err="1" smtClean="0">
                <a:cs typeface="Arial" pitchFamily="34" charset="0"/>
              </a:rPr>
              <a:t>KaZaA</a:t>
            </a:r>
            <a:r>
              <a:rPr lang="en-US" dirty="0" smtClean="0">
                <a:cs typeface="Arial" pitchFamily="34" charset="0"/>
              </a:rPr>
              <a:t>, </a:t>
            </a:r>
            <a:r>
              <a:rPr lang="en-US" dirty="0" err="1" smtClean="0">
                <a:cs typeface="Arial" pitchFamily="34" charset="0"/>
              </a:rPr>
              <a:t>eMule</a:t>
            </a:r>
            <a:r>
              <a:rPr lang="en-US" dirty="0" smtClean="0">
                <a:cs typeface="Arial" pitchFamily="34" charset="0"/>
              </a:rPr>
              <a:t>, and </a:t>
            </a:r>
            <a:r>
              <a:rPr lang="en-US" dirty="0" err="1" smtClean="0">
                <a:cs typeface="Arial" pitchFamily="34" charset="0"/>
              </a:rPr>
              <a:t>Freenet</a:t>
            </a:r>
            <a:r>
              <a:rPr lang="en-US" dirty="0" smtClean="0">
                <a:cs typeface="Arial" pitchFamily="34" charset="0"/>
              </a:rPr>
              <a:t>.</a:t>
            </a:r>
            <a:endParaRPr lang="en-US" sz="2500" dirty="0" smtClean="0"/>
          </a:p>
        </p:txBody>
      </p:sp>
      <p:sp>
        <p:nvSpPr>
          <p:cNvPr id="264194" name="Rectangle 2"/>
          <p:cNvSpPr>
            <a:spLocks noGrp="1" noChangeArrowheads="1"/>
          </p:cNvSpPr>
          <p:nvPr>
            <p:ph type="title"/>
          </p:nvPr>
        </p:nvSpPr>
        <p:spPr>
          <a:xfrm>
            <a:off x="1066800" y="228600"/>
            <a:ext cx="7793038" cy="838200"/>
          </a:xfrm>
        </p:spPr>
        <p:txBody>
          <a:bodyPr>
            <a:normAutofit/>
          </a:bodyPr>
          <a:lstStyle/>
          <a:p>
            <a:pPr algn="ctr" eaLnBrk="1" fontAlgn="auto" hangingPunct="1">
              <a:spcAft>
                <a:spcPts val="0"/>
              </a:spcAft>
              <a:defRPr/>
            </a:pPr>
            <a:r>
              <a:rPr lang="en-US" sz="4000" dirty="0" smtClean="0">
                <a:solidFill>
                  <a:schemeClr val="tx1"/>
                </a:solidFill>
                <a:latin typeface="+mn-lt"/>
                <a:cs typeface="Arial" pitchFamily="34" charset="0"/>
              </a:rPr>
              <a:t>P2P Networks</a:t>
            </a:r>
            <a:endParaRPr lang="en-US" sz="4000" dirty="0">
              <a:solidFill>
                <a:schemeClr val="tx1"/>
              </a:solidFill>
              <a:latin typeface="+mn-lt"/>
              <a:cs typeface="Arial"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5117" y="304800"/>
            <a:ext cx="8009415" cy="762000"/>
          </a:xfrm>
        </p:spPr>
        <p:txBody>
          <a:bodyPr>
            <a:noAutofit/>
          </a:bodyPr>
          <a:lstStyle/>
          <a:p>
            <a:pPr algn="ctr"/>
            <a:r>
              <a:rPr lang="en-GB" sz="4000" cap="none" dirty="0" smtClean="0">
                <a:solidFill>
                  <a:schemeClr val="tx1"/>
                </a:solidFill>
                <a:cs typeface="Times New Roman" panose="02020603050405020304" pitchFamily="18" charset="0"/>
              </a:rPr>
              <a:t>P2P Botnets</a:t>
            </a:r>
            <a:endParaRPr lang="en-US" sz="3600" cap="none" dirty="0">
              <a:solidFill>
                <a:schemeClr val="tx1"/>
              </a:solidFill>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28165" y="1026459"/>
            <a:ext cx="7037294" cy="2707341"/>
          </a:xfrm>
          <a:prstGeom prst="rect">
            <a:avLst/>
          </a:prstGeom>
        </p:spPr>
      </p:pic>
      <p:sp>
        <p:nvSpPr>
          <p:cNvPr id="3" name="TextBox 2"/>
          <p:cNvSpPr txBox="1"/>
          <p:nvPr/>
        </p:nvSpPr>
        <p:spPr>
          <a:xfrm>
            <a:off x="304800" y="3877032"/>
            <a:ext cx="8610600" cy="2523768"/>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dirty="0" smtClean="0">
                <a:latin typeface="+mn-lt"/>
                <a:cs typeface="Times New Roman" panose="02020603050405020304" pitchFamily="18" charset="0"/>
              </a:rPr>
              <a:t>Bots </a:t>
            </a:r>
            <a:r>
              <a:rPr lang="en-GB" sz="2400" dirty="0">
                <a:latin typeface="+mn-lt"/>
                <a:cs typeface="Times New Roman" panose="02020603050405020304" pitchFamily="18" charset="0"/>
              </a:rPr>
              <a:t>in P2P botnets act as both client and C&amp;C server</a:t>
            </a:r>
            <a:r>
              <a:rPr lang="en-GB" sz="2400" dirty="0" smtClean="0">
                <a:latin typeface="+mn-lt"/>
                <a:cs typeface="Times New Roman" panose="02020603050405020304" pitchFamily="18" charset="0"/>
              </a:rPr>
              <a:t>.</a:t>
            </a:r>
          </a:p>
          <a:p>
            <a:pPr marL="342900" indent="-342900" algn="just">
              <a:buFont typeface="Wingdings" panose="05000000000000000000" pitchFamily="2" charset="2"/>
              <a:buChar char="Ø"/>
            </a:pPr>
            <a:r>
              <a:rPr lang="en-GB" sz="2400" dirty="0" smtClean="0">
                <a:latin typeface="+mn-lt"/>
                <a:cs typeface="Times New Roman" panose="02020603050405020304" pitchFamily="18" charset="0"/>
              </a:rPr>
              <a:t>Botmaster injects commands to one or several bots, which then has to be disseminated to the whole botnet via C&amp;C channels.</a:t>
            </a:r>
          </a:p>
          <a:p>
            <a:pPr marL="342900" indent="-342900" algn="just">
              <a:buFont typeface="Wingdings" panose="05000000000000000000" pitchFamily="2" charset="2"/>
              <a:buChar char="Ø"/>
            </a:pPr>
            <a:r>
              <a:rPr lang="en-GB" sz="2400" dirty="0" smtClean="0">
                <a:latin typeface="+mn-lt"/>
                <a:cs typeface="Times New Roman" panose="02020603050405020304" pitchFamily="18" charset="0"/>
              </a:rPr>
              <a:t>Advantage:</a:t>
            </a:r>
          </a:p>
          <a:p>
            <a:pPr marL="800100" lvl="1" indent="-342900" algn="just">
              <a:buFont typeface="Wingdings" pitchFamily="2" charset="2"/>
              <a:buChar char="§"/>
            </a:pPr>
            <a:r>
              <a:rPr lang="en-GB" sz="2000" dirty="0" smtClean="0">
                <a:latin typeface="+mn-lt"/>
                <a:cs typeface="Times New Roman" panose="02020603050405020304" pitchFamily="18" charset="0"/>
              </a:rPr>
              <a:t>If </a:t>
            </a:r>
            <a:r>
              <a:rPr lang="en-GB" sz="2000" dirty="0">
                <a:latin typeface="+mn-lt"/>
                <a:cs typeface="Times New Roman" panose="02020603050405020304" pitchFamily="18" charset="0"/>
              </a:rPr>
              <a:t>a bot or a part of P2P botnet gets identified and is taken down, even then, communication in rest of the botnet </a:t>
            </a:r>
            <a:r>
              <a:rPr lang="en-GB" sz="2000" dirty="0" smtClean="0">
                <a:latin typeface="+mn-lt"/>
                <a:cs typeface="Times New Roman" panose="02020603050405020304" pitchFamily="18" charset="0"/>
              </a:rPr>
              <a:t>will not be disrupted</a:t>
            </a:r>
            <a:r>
              <a:rPr lang="en-GB" sz="2400" dirty="0" smtClean="0">
                <a:latin typeface="+mn-lt"/>
                <a:cs typeface="Times New Roman" panose="02020603050405020304" pitchFamily="18" charset="0"/>
              </a:rPr>
              <a:t>.</a:t>
            </a:r>
          </a:p>
          <a:p>
            <a:pPr marL="342900" indent="-342900" algn="just">
              <a:buFont typeface="Wingdings" pitchFamily="2" charset="2"/>
              <a:buChar char="Ø"/>
            </a:pPr>
            <a:r>
              <a:rPr lang="en-IN" dirty="0" smtClean="0"/>
              <a:t>In Q1 2015, </a:t>
            </a:r>
            <a:r>
              <a:rPr lang="en-IN" u="sng" dirty="0" smtClean="0">
                <a:solidFill>
                  <a:srgbClr val="C00000"/>
                </a:solidFill>
              </a:rPr>
              <a:t>23095</a:t>
            </a:r>
            <a:r>
              <a:rPr lang="en-IN" dirty="0" smtClean="0"/>
              <a:t> botnet-assisted </a:t>
            </a:r>
            <a:r>
              <a:rPr lang="en-IN" dirty="0" err="1" smtClean="0"/>
              <a:t>DDoS</a:t>
            </a:r>
            <a:r>
              <a:rPr lang="en-IN" dirty="0" smtClean="0"/>
              <a:t> attacks were reported</a:t>
            </a:r>
            <a:endParaRPr lang="en-GB" sz="2400" dirty="0">
              <a:latin typeface="+mn-lt"/>
              <a:cs typeface="Times New Roman" panose="02020603050405020304" pitchFamily="18" charset="0"/>
            </a:endParaRPr>
          </a:p>
        </p:txBody>
      </p:sp>
    </p:spTree>
    <p:extLst>
      <p:ext uri="{BB962C8B-B14F-4D97-AF65-F5344CB8AC3E}">
        <p14:creationId xmlns="" xmlns:p14="http://schemas.microsoft.com/office/powerpoint/2010/main" val="398693746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IN" sz="4000" dirty="0" smtClean="0">
                <a:solidFill>
                  <a:srgbClr val="1616F6"/>
                </a:solidFill>
              </a:rPr>
              <a:t>Linux-based botnets </a:t>
            </a:r>
            <a:r>
              <a:rPr lang="en-IN" sz="1800" dirty="0" smtClean="0"/>
              <a:t>(Kaspersky: Securelist.com)</a:t>
            </a:r>
            <a:endParaRPr lang="en-IN" sz="4000" dirty="0"/>
          </a:p>
        </p:txBody>
      </p:sp>
      <p:sp>
        <p:nvSpPr>
          <p:cNvPr id="3" name="Content Placeholder 2"/>
          <p:cNvSpPr>
            <a:spLocks noGrp="1"/>
          </p:cNvSpPr>
          <p:nvPr>
            <p:ph idx="1"/>
          </p:nvPr>
        </p:nvSpPr>
        <p:spPr>
          <a:xfrm>
            <a:off x="152400" y="1066800"/>
            <a:ext cx="8763000" cy="5638800"/>
          </a:xfrm>
        </p:spPr>
        <p:txBody>
          <a:bodyPr>
            <a:normAutofit/>
          </a:bodyPr>
          <a:lstStyle/>
          <a:p>
            <a:pPr algn="just">
              <a:spcBef>
                <a:spcPts val="0"/>
              </a:spcBef>
            </a:pPr>
            <a:r>
              <a:rPr lang="en-IN" sz="2400" dirty="0" smtClean="0"/>
              <a:t>Although there are far fewer Linux-based botnets, the number of attacks launched from them is larger than that of the attacks launched from Windows-based botnets; also, the attacks from Linux-based botnets are more powerful. </a:t>
            </a:r>
          </a:p>
          <a:p>
            <a:pPr algn="just">
              <a:spcBef>
                <a:spcPts val="0"/>
              </a:spcBef>
            </a:pPr>
            <a:r>
              <a:rPr lang="en-IN" sz="2400" dirty="0" smtClean="0"/>
              <a:t>This is because a successful infection of a Linux-based server provides the cybercriminals with vast opportunities to manipulate network protocols. </a:t>
            </a:r>
          </a:p>
          <a:p>
            <a:pPr algn="just">
              <a:spcBef>
                <a:spcPts val="0"/>
              </a:spcBef>
            </a:pPr>
            <a:r>
              <a:rPr lang="en-IN" sz="2400" dirty="0" smtClean="0"/>
              <a:t>In addition, infected servers typically have faster internet connections than individual computers, so more powerful attacks can be carried out.</a:t>
            </a:r>
          </a:p>
          <a:p>
            <a:pPr algn="just">
              <a:spcBef>
                <a:spcPts val="0"/>
              </a:spcBef>
            </a:pPr>
            <a:r>
              <a:rPr lang="en-IN" sz="2400" dirty="0" smtClean="0"/>
              <a:t>Besides, Linux-based botnets have much longer lives than Window-based botnets do. This is because Linux-based botnets are more difficult to detect and deactivate, since Linux servers are much less likely than Windows-based servers /devices to be equipped with dedicated security solutions.</a:t>
            </a:r>
            <a:endParaRPr lang="en-IN" sz="24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295400"/>
            <a:ext cx="8229600" cy="5105400"/>
          </a:xfrm>
        </p:spPr>
        <p:txBody>
          <a:bodyPr>
            <a:normAutofit/>
          </a:bodyPr>
          <a:lstStyle/>
          <a:p>
            <a:pPr algn="just" eaLnBrk="1" hangingPunct="1">
              <a:lnSpc>
                <a:spcPct val="110000"/>
              </a:lnSpc>
              <a:spcBef>
                <a:spcPts val="0"/>
              </a:spcBef>
            </a:pPr>
            <a:r>
              <a:rPr lang="en-US" sz="2800" dirty="0" smtClean="0">
                <a:latin typeface="Arial" pitchFamily="34" charset="0"/>
                <a:cs typeface="Arial" pitchFamily="34" charset="0"/>
              </a:rPr>
              <a:t>Recruitment of the agent network</a:t>
            </a:r>
          </a:p>
          <a:p>
            <a:pPr lvl="1" algn="just" eaLnBrk="1" hangingPunct="1">
              <a:lnSpc>
                <a:spcPct val="110000"/>
              </a:lnSpc>
              <a:spcBef>
                <a:spcPts val="0"/>
              </a:spcBef>
            </a:pPr>
            <a:r>
              <a:rPr lang="en-US" sz="2400" dirty="0" smtClean="0">
                <a:latin typeface="Arial" pitchFamily="34" charset="0"/>
                <a:cs typeface="Arial" pitchFamily="34" charset="0"/>
              </a:rPr>
              <a:t>Finding vulnerable systems</a:t>
            </a:r>
          </a:p>
          <a:p>
            <a:pPr lvl="1" algn="just" eaLnBrk="1" hangingPunct="1">
              <a:lnSpc>
                <a:spcPct val="110000"/>
              </a:lnSpc>
              <a:spcBef>
                <a:spcPts val="0"/>
              </a:spcBef>
            </a:pPr>
            <a:r>
              <a:rPr lang="en-US" sz="2400" dirty="0" smtClean="0">
                <a:latin typeface="Arial" pitchFamily="34" charset="0"/>
                <a:cs typeface="Arial" pitchFamily="34" charset="0"/>
              </a:rPr>
              <a:t>Breaking into vulnerable systems</a:t>
            </a:r>
          </a:p>
          <a:p>
            <a:pPr lvl="2" algn="just" eaLnBrk="1" hangingPunct="1">
              <a:lnSpc>
                <a:spcPct val="110000"/>
              </a:lnSpc>
              <a:spcBef>
                <a:spcPts val="0"/>
              </a:spcBef>
            </a:pPr>
            <a:r>
              <a:rPr lang="en-US" sz="2000" dirty="0" smtClean="0">
                <a:latin typeface="Arial" pitchFamily="34" charset="0"/>
                <a:cs typeface="Arial" pitchFamily="34" charset="0"/>
              </a:rPr>
              <a:t>Protocol attack</a:t>
            </a:r>
          </a:p>
          <a:p>
            <a:pPr lvl="2" algn="just" eaLnBrk="1" hangingPunct="1">
              <a:lnSpc>
                <a:spcPct val="110000"/>
              </a:lnSpc>
              <a:spcBef>
                <a:spcPts val="0"/>
              </a:spcBef>
            </a:pPr>
            <a:r>
              <a:rPr lang="en-US" sz="2000" dirty="0" smtClean="0">
                <a:latin typeface="Arial" pitchFamily="34" charset="0"/>
                <a:cs typeface="Arial" pitchFamily="34" charset="0"/>
              </a:rPr>
              <a:t>Middleware attack</a:t>
            </a:r>
          </a:p>
          <a:p>
            <a:pPr lvl="2" algn="just" eaLnBrk="1" hangingPunct="1">
              <a:lnSpc>
                <a:spcPct val="110000"/>
              </a:lnSpc>
              <a:spcBef>
                <a:spcPts val="0"/>
              </a:spcBef>
            </a:pPr>
            <a:r>
              <a:rPr lang="en-US" sz="2000" dirty="0" smtClean="0">
                <a:latin typeface="Arial" pitchFamily="34" charset="0"/>
                <a:cs typeface="Arial" pitchFamily="34" charset="0"/>
              </a:rPr>
              <a:t>Application or resource attack</a:t>
            </a:r>
          </a:p>
          <a:p>
            <a:pPr algn="just" eaLnBrk="1" hangingPunct="1">
              <a:lnSpc>
                <a:spcPct val="110000"/>
              </a:lnSpc>
              <a:spcBef>
                <a:spcPts val="0"/>
              </a:spcBef>
            </a:pPr>
            <a:r>
              <a:rPr lang="en-US" sz="2800" dirty="0" smtClean="0">
                <a:latin typeface="Arial" pitchFamily="34" charset="0"/>
                <a:cs typeface="Arial" pitchFamily="34" charset="0"/>
              </a:rPr>
              <a:t>Controlling the agent network</a:t>
            </a:r>
          </a:p>
          <a:p>
            <a:pPr lvl="1" algn="just" eaLnBrk="1" hangingPunct="1">
              <a:lnSpc>
                <a:spcPct val="110000"/>
              </a:lnSpc>
              <a:spcBef>
                <a:spcPts val="0"/>
              </a:spcBef>
            </a:pPr>
            <a:r>
              <a:rPr lang="en-US" sz="2400" dirty="0" smtClean="0">
                <a:latin typeface="Arial" pitchFamily="34" charset="0"/>
                <a:cs typeface="Arial" pitchFamily="34" charset="0"/>
              </a:rPr>
              <a:t>Direct, Indirect commands</a:t>
            </a:r>
          </a:p>
          <a:p>
            <a:pPr lvl="1" algn="just" eaLnBrk="1" hangingPunct="1">
              <a:lnSpc>
                <a:spcPct val="110000"/>
              </a:lnSpc>
              <a:spcBef>
                <a:spcPts val="0"/>
              </a:spcBef>
            </a:pPr>
            <a:r>
              <a:rPr lang="en-US" sz="2400" dirty="0" smtClean="0">
                <a:latin typeface="Arial" pitchFamily="34" charset="0"/>
                <a:cs typeface="Arial" pitchFamily="34" charset="0"/>
              </a:rPr>
              <a:t>Updating malware</a:t>
            </a:r>
          </a:p>
          <a:p>
            <a:pPr lvl="1" algn="just" eaLnBrk="1" hangingPunct="1">
              <a:lnSpc>
                <a:spcPct val="110000"/>
              </a:lnSpc>
              <a:spcBef>
                <a:spcPts val="0"/>
              </a:spcBef>
            </a:pPr>
            <a:r>
              <a:rPr lang="en-US" sz="2400" dirty="0" smtClean="0">
                <a:latin typeface="Arial" pitchFamily="34" charset="0"/>
                <a:cs typeface="Arial" pitchFamily="34" charset="0"/>
              </a:rPr>
              <a:t>Unwitting agents</a:t>
            </a:r>
          </a:p>
          <a:p>
            <a:pPr eaLnBrk="1" hangingPunct="1">
              <a:lnSpc>
                <a:spcPct val="90000"/>
              </a:lnSpc>
            </a:pPr>
            <a:endParaRPr lang="en-US" dirty="0" smtClean="0"/>
          </a:p>
        </p:txBody>
      </p:sp>
      <p:sp>
        <p:nvSpPr>
          <p:cNvPr id="290818" name="Rectangle 2"/>
          <p:cNvSpPr>
            <a:spLocks noGrp="1" noChangeArrowheads="1"/>
          </p:cNvSpPr>
          <p:nvPr>
            <p:ph type="title"/>
          </p:nvPr>
        </p:nvSpPr>
        <p:spPr/>
        <p:txBody>
          <a:bodyPr/>
          <a:lstStyle/>
          <a:p>
            <a:pPr algn="ctr" eaLnBrk="1" fontAlgn="auto" hangingPunct="1">
              <a:spcAft>
                <a:spcPts val="0"/>
              </a:spcAft>
              <a:defRPr/>
            </a:pPr>
            <a:r>
              <a:rPr lang="en-US" sz="4000" dirty="0" err="1">
                <a:solidFill>
                  <a:schemeClr val="tx1"/>
                </a:solidFill>
                <a:latin typeface="+mn-lt"/>
                <a:cs typeface="Arial" pitchFamily="34" charset="0"/>
              </a:rPr>
              <a:t>Bot</a:t>
            </a:r>
            <a:r>
              <a:rPr lang="en-US" sz="4000" dirty="0">
                <a:solidFill>
                  <a:schemeClr val="tx1"/>
                </a:solidFill>
                <a:latin typeface="+mn-lt"/>
                <a:cs typeface="Arial" pitchFamily="34" charset="0"/>
              </a:rPr>
              <a:t> Attack Strategy</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458200" cy="4876800"/>
          </a:xfrm>
        </p:spPr>
        <p:txBody>
          <a:bodyPr>
            <a:noAutofit/>
          </a:bodyPr>
          <a:lstStyle/>
          <a:p>
            <a:pPr algn="just"/>
            <a:r>
              <a:rPr lang="en-GB" sz="2800" dirty="0" smtClean="0">
                <a:latin typeface="Arial" pitchFamily="34" charset="0"/>
                <a:ea typeface="Calibri" panose="020F0502020204030204" pitchFamily="34" charset="0"/>
                <a:cs typeface="Arial" pitchFamily="34" charset="0"/>
              </a:rPr>
              <a:t>Storm marked its presence in 2007 (Centralized)</a:t>
            </a:r>
          </a:p>
          <a:p>
            <a:pPr algn="just"/>
            <a:r>
              <a:rPr lang="en-GB" sz="2800" dirty="0" smtClean="0">
                <a:latin typeface="Arial" pitchFamily="34" charset="0"/>
                <a:ea typeface="Calibri" panose="020F0502020204030204" pitchFamily="34" charset="0"/>
                <a:cs typeface="Arial" pitchFamily="34" charset="0"/>
              </a:rPr>
              <a:t>In 2007, accounted for 8% of malware infections globally</a:t>
            </a:r>
          </a:p>
          <a:p>
            <a:pPr algn="just"/>
            <a:r>
              <a:rPr lang="en-GB" sz="2800" dirty="0" smtClean="0">
                <a:latin typeface="Arial" pitchFamily="34" charset="0"/>
                <a:ea typeface="Calibri" panose="020F0502020204030204" pitchFamily="34" charset="0"/>
                <a:cs typeface="Arial" pitchFamily="34" charset="0"/>
              </a:rPr>
              <a:t>Started with mainly Emails</a:t>
            </a:r>
          </a:p>
          <a:p>
            <a:pPr algn="just"/>
            <a:r>
              <a:rPr lang="en-GB" sz="2800" dirty="0" smtClean="0">
                <a:latin typeface="Arial" pitchFamily="34" charset="0"/>
                <a:ea typeface="Calibri" panose="020F0502020204030204" pitchFamily="34" charset="0"/>
                <a:cs typeface="Arial" pitchFamily="34" charset="0"/>
              </a:rPr>
              <a:t>Estimated size: approx. 5 million</a:t>
            </a:r>
          </a:p>
          <a:p>
            <a:pPr algn="just"/>
            <a:r>
              <a:rPr lang="en-GB" sz="2800" dirty="0" smtClean="0">
                <a:latin typeface="Arial" pitchFamily="34" charset="0"/>
                <a:cs typeface="Arial" pitchFamily="34" charset="0"/>
              </a:rPr>
              <a:t>Peer-to-Peer i.e. Decentralized</a:t>
            </a:r>
            <a:r>
              <a:rPr lang="en-GB" sz="2800" dirty="0" smtClean="0">
                <a:latin typeface="Arial" pitchFamily="34" charset="0"/>
                <a:ea typeface="Calibri" panose="020F0502020204030204" pitchFamily="34" charset="0"/>
                <a:cs typeface="Arial" pitchFamily="34" charset="0"/>
              </a:rPr>
              <a:t>:</a:t>
            </a:r>
          </a:p>
          <a:p>
            <a:pPr marL="806450" indent="-265113" algn="just">
              <a:buClr>
                <a:srgbClr val="FF0000"/>
              </a:buClr>
            </a:pPr>
            <a:r>
              <a:rPr lang="en-GB" sz="2400" dirty="0" err="1" smtClean="0">
                <a:latin typeface="Arial" pitchFamily="34" charset="0"/>
                <a:cs typeface="Arial" pitchFamily="34" charset="0"/>
              </a:rPr>
              <a:t>Peacomm</a:t>
            </a:r>
            <a:r>
              <a:rPr lang="en-GB" sz="2400" dirty="0" smtClean="0">
                <a:latin typeface="Arial" pitchFamily="34" charset="0"/>
                <a:cs typeface="Arial" pitchFamily="34" charset="0"/>
              </a:rPr>
              <a:t> (Symantec), Peed and </a:t>
            </a:r>
            <a:r>
              <a:rPr lang="en-GB" sz="2400" dirty="0" err="1" smtClean="0">
                <a:latin typeface="Arial" pitchFamily="34" charset="0"/>
                <a:cs typeface="Arial" pitchFamily="34" charset="0"/>
              </a:rPr>
              <a:t>Tibs</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BitDefender</a:t>
            </a:r>
            <a:r>
              <a:rPr lang="en-GB" sz="2400" dirty="0" smtClean="0">
                <a:latin typeface="Arial" pitchFamily="34" charset="0"/>
                <a:cs typeface="Arial" pitchFamily="34" charset="0"/>
              </a:rPr>
              <a:t>)</a:t>
            </a:r>
          </a:p>
          <a:p>
            <a:pPr marL="806450" indent="-265113" algn="just">
              <a:buClr>
                <a:srgbClr val="FF0000"/>
              </a:buClr>
            </a:pPr>
            <a:r>
              <a:rPr lang="en-GB" sz="2400" dirty="0" err="1" smtClean="0">
                <a:latin typeface="Arial" pitchFamily="34" charset="0"/>
                <a:cs typeface="Arial" pitchFamily="34" charset="0"/>
              </a:rPr>
              <a:t>Zhelatin</a:t>
            </a:r>
            <a:r>
              <a:rPr lang="en-GB" sz="2400" dirty="0" smtClean="0">
                <a:latin typeface="Arial" pitchFamily="34" charset="0"/>
                <a:cs typeface="Arial" pitchFamily="34" charset="0"/>
              </a:rPr>
              <a:t> (F-Secure and </a:t>
            </a:r>
            <a:r>
              <a:rPr lang="en-GB" sz="2400" dirty="0" err="1" smtClean="0">
                <a:latin typeface="Arial" pitchFamily="34" charset="0"/>
                <a:cs typeface="Arial" pitchFamily="34" charset="0"/>
              </a:rPr>
              <a:t>Kaspersky</a:t>
            </a:r>
            <a:r>
              <a:rPr lang="en-GB" sz="2400" dirty="0" smtClean="0">
                <a:latin typeface="Arial" pitchFamily="34" charset="0"/>
                <a:cs typeface="Arial" pitchFamily="34" charset="0"/>
              </a:rPr>
              <a:t>)</a:t>
            </a:r>
          </a:p>
          <a:p>
            <a:pPr marL="806450" indent="-265113" algn="just">
              <a:buClr>
                <a:srgbClr val="FF0000"/>
              </a:buClr>
            </a:pPr>
            <a:r>
              <a:rPr lang="en-US" sz="2400" dirty="0" smtClean="0">
                <a:latin typeface="Arial" pitchFamily="34" charset="0"/>
                <a:cs typeface="Arial" pitchFamily="34" charset="0"/>
              </a:rPr>
              <a:t>W32.Waledac.B</a:t>
            </a:r>
            <a:endParaRPr lang="en-GB" sz="2400" dirty="0" smtClean="0">
              <a:latin typeface="Arial" pitchFamily="34" charset="0"/>
              <a:ea typeface="Calibri" panose="020F0502020204030204" pitchFamily="34" charset="0"/>
              <a:cs typeface="Arial" pitchFamily="34" charset="0"/>
            </a:endParaRPr>
          </a:p>
        </p:txBody>
      </p:sp>
      <p:sp>
        <p:nvSpPr>
          <p:cNvPr id="2" name="Title 1"/>
          <p:cNvSpPr>
            <a:spLocks noGrp="1"/>
          </p:cNvSpPr>
          <p:nvPr>
            <p:ph type="title"/>
          </p:nvPr>
        </p:nvSpPr>
        <p:spPr/>
        <p:txBody>
          <a:bodyPr anchor="ctr"/>
          <a:lstStyle/>
          <a:p>
            <a:pPr algn="ctr"/>
            <a:r>
              <a:rPr lang="en-GB" dirty="0" smtClean="0">
                <a:solidFill>
                  <a:schemeClr val="tx1"/>
                </a:solidFill>
              </a:rPr>
              <a:t>Storm Botnet</a:t>
            </a:r>
            <a:endParaRPr lang="en-GB" dirty="0">
              <a:solidFill>
                <a:schemeClr val="tx1"/>
              </a:solidFill>
            </a:endParaRPr>
          </a:p>
        </p:txBody>
      </p:sp>
    </p:spTree>
    <p:extLst>
      <p:ext uri="{BB962C8B-B14F-4D97-AF65-F5344CB8AC3E}">
        <p14:creationId xmlns:p14="http://schemas.microsoft.com/office/powerpoint/2010/main" xmlns="" val="252568738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93038" cy="762000"/>
          </a:xfrm>
        </p:spPr>
        <p:txBody>
          <a:bodyPr/>
          <a:lstStyle/>
          <a:p>
            <a:pPr algn="ctr"/>
            <a:r>
              <a:rPr lang="en-US" sz="4000" dirty="0" smtClean="0">
                <a:solidFill>
                  <a:schemeClr val="tx1"/>
                </a:solidFill>
                <a:latin typeface="+mn-lt"/>
                <a:cs typeface="Arial" pitchFamily="34" charset="0"/>
              </a:rPr>
              <a:t>W32.Waledac.B</a:t>
            </a:r>
            <a:endParaRPr lang="en-US" sz="4000" dirty="0">
              <a:solidFill>
                <a:schemeClr val="tx1"/>
              </a:solidFill>
              <a:latin typeface="+mn-lt"/>
              <a:cs typeface="Arial" pitchFamily="34" charset="0"/>
            </a:endParaRPr>
          </a:p>
        </p:txBody>
      </p:sp>
      <p:sp>
        <p:nvSpPr>
          <p:cNvPr id="3" name="Content Placeholder 2"/>
          <p:cNvSpPr>
            <a:spLocks noGrp="1"/>
          </p:cNvSpPr>
          <p:nvPr>
            <p:ph idx="1"/>
          </p:nvPr>
        </p:nvSpPr>
        <p:spPr>
          <a:xfrm>
            <a:off x="304800" y="838200"/>
            <a:ext cx="8610600" cy="5943600"/>
          </a:xfrm>
        </p:spPr>
        <p:txBody>
          <a:bodyPr>
            <a:normAutofit fontScale="92500"/>
          </a:bodyPr>
          <a:lstStyle/>
          <a:p>
            <a:pPr algn="just">
              <a:spcBef>
                <a:spcPts val="0"/>
              </a:spcBef>
            </a:pPr>
            <a:r>
              <a:rPr lang="en-US" sz="2400" dirty="0" smtClean="0"/>
              <a:t>A worm that spreads by sending emails that contain links to copies of itself. It also sends spam, downloads other threats, and operates as part of a </a:t>
            </a:r>
            <a:r>
              <a:rPr lang="en-US" sz="2400" dirty="0" err="1" smtClean="0"/>
              <a:t>botnet</a:t>
            </a:r>
            <a:r>
              <a:rPr lang="en-US" sz="2400" dirty="0" smtClean="0"/>
              <a:t>. </a:t>
            </a:r>
          </a:p>
          <a:p>
            <a:pPr algn="just">
              <a:spcBef>
                <a:spcPts val="0"/>
              </a:spcBef>
            </a:pPr>
            <a:r>
              <a:rPr lang="en-US" sz="2400" dirty="0" smtClean="0"/>
              <a:t>The threat is spammed through email as </a:t>
            </a:r>
            <a:r>
              <a:rPr lang="en-US" sz="2400" u="sng" dirty="0" smtClean="0">
                <a:solidFill>
                  <a:srgbClr val="C00000"/>
                </a:solidFill>
              </a:rPr>
              <a:t>holiday greeting cards</a:t>
            </a:r>
            <a:r>
              <a:rPr lang="en-US" sz="2400" dirty="0" smtClean="0"/>
              <a:t>. The email contains a link to a website that hosts the worm.</a:t>
            </a:r>
          </a:p>
          <a:p>
            <a:pPr algn="just">
              <a:spcBef>
                <a:spcPts val="0"/>
              </a:spcBef>
            </a:pPr>
            <a:r>
              <a:rPr lang="en-US" sz="2400" dirty="0" smtClean="0"/>
              <a:t>Worm creates following registry entry so that it runs every time Windows starts:</a:t>
            </a:r>
          </a:p>
          <a:p>
            <a:pPr algn="just">
              <a:spcBef>
                <a:spcPts val="0"/>
              </a:spcBef>
              <a:buNone/>
            </a:pPr>
            <a:r>
              <a:rPr lang="en-US" sz="2400" dirty="0" smtClean="0"/>
              <a:t>	HKEY_LOCAL_MACHINE\SOFTWARE\Microsoft\Windows\</a:t>
            </a:r>
            <a:r>
              <a:rPr lang="en-US" sz="2400" dirty="0" err="1" smtClean="0"/>
              <a:t>CurrentVersion</a:t>
            </a:r>
            <a:r>
              <a:rPr lang="en-US" sz="2400" dirty="0" smtClean="0"/>
              <a:t>\Run\"</a:t>
            </a:r>
            <a:r>
              <a:rPr lang="en-US" sz="2400" dirty="0" err="1" smtClean="0"/>
              <a:t>SmartIndex</a:t>
            </a:r>
            <a:r>
              <a:rPr lang="en-US" sz="2400" dirty="0" smtClean="0"/>
              <a:t>" = "[PATH TO WORM]“</a:t>
            </a:r>
          </a:p>
          <a:p>
            <a:pPr algn="just">
              <a:spcBef>
                <a:spcPts val="0"/>
              </a:spcBef>
            </a:pPr>
            <a:r>
              <a:rPr lang="en-US" sz="2400" dirty="0" smtClean="0"/>
              <a:t>The worm then opens a back door on the compromised computer on TCP port 80 and UDP port 445. </a:t>
            </a:r>
          </a:p>
          <a:p>
            <a:pPr algn="just">
              <a:spcBef>
                <a:spcPts val="0"/>
              </a:spcBef>
            </a:pPr>
            <a:r>
              <a:rPr lang="en-US" sz="2400" dirty="0" smtClean="0"/>
              <a:t>The worm may end certain processes. It then attempts to download updates of itself from the URL: </a:t>
            </a:r>
            <a:r>
              <a:rPr lang="en-US" sz="2400" dirty="0" smtClean="0">
                <a:solidFill>
                  <a:srgbClr val="C00000"/>
                </a:solidFill>
              </a:rPr>
              <a:t>http://[IP ADDRESS]/flash3.exe</a:t>
            </a:r>
          </a:p>
          <a:p>
            <a:pPr algn="just">
              <a:spcBef>
                <a:spcPts val="0"/>
              </a:spcBef>
            </a:pPr>
            <a:r>
              <a:rPr lang="en-US" sz="2400" dirty="0" smtClean="0"/>
              <a:t>It may also download other executable files.</a:t>
            </a:r>
          </a:p>
          <a:p>
            <a:pPr algn="just">
              <a:spcBef>
                <a:spcPts val="0"/>
              </a:spcBef>
            </a:pPr>
            <a:r>
              <a:rPr lang="en-US" sz="2400" dirty="0" smtClean="0"/>
              <a:t>The worm sends the following spam emails with a link that leads to a malicious file, which is usually a copy of itself.</a:t>
            </a:r>
          </a:p>
          <a:p>
            <a:pPr algn="just">
              <a:spcBef>
                <a:spcPts val="0"/>
              </a:spcBef>
            </a:pPr>
            <a:r>
              <a:rPr lang="en-US" sz="2000" b="1" dirty="0" smtClean="0"/>
              <a:t>Source- http://www.symantec.com/</a:t>
            </a:r>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4000" dirty="0" smtClean="0">
                <a:solidFill>
                  <a:srgbClr val="C00000"/>
                </a:solidFill>
              </a:rPr>
              <a:t>Modification and Fabrication</a:t>
            </a:r>
            <a:endParaRPr lang="en-US" sz="4000" dirty="0">
              <a:solidFill>
                <a:srgbClr val="C00000"/>
              </a:solidFill>
            </a:endParaRPr>
          </a:p>
        </p:txBody>
      </p:sp>
      <p:sp>
        <p:nvSpPr>
          <p:cNvPr id="3" name="Content Placeholder 2"/>
          <p:cNvSpPr>
            <a:spLocks noGrp="1"/>
          </p:cNvSpPr>
          <p:nvPr>
            <p:ph idx="1"/>
          </p:nvPr>
        </p:nvSpPr>
        <p:spPr>
          <a:xfrm>
            <a:off x="228600" y="1143000"/>
            <a:ext cx="8686800" cy="4983163"/>
          </a:xfrm>
        </p:spPr>
        <p:txBody>
          <a:bodyPr>
            <a:normAutofit fontScale="85000" lnSpcReduction="20000"/>
          </a:bodyPr>
          <a:lstStyle/>
          <a:p>
            <a:pPr algn="just"/>
            <a:r>
              <a:rPr lang="en-US" dirty="0" smtClean="0"/>
              <a:t>Data corruption</a:t>
            </a:r>
          </a:p>
          <a:p>
            <a:pPr lvl="1" algn="just"/>
            <a:r>
              <a:rPr lang="en-US" dirty="0" smtClean="0"/>
              <a:t>May be intentional or unintentional, malicious or </a:t>
            </a:r>
            <a:r>
              <a:rPr lang="en-US" dirty="0" err="1" smtClean="0"/>
              <a:t>nonmalicious</a:t>
            </a:r>
            <a:r>
              <a:rPr lang="en-US" dirty="0" smtClean="0"/>
              <a:t>, directed or random</a:t>
            </a:r>
          </a:p>
          <a:p>
            <a:pPr algn="just"/>
            <a:r>
              <a:rPr lang="en-US" dirty="0" smtClean="0"/>
              <a:t>Sequencing</a:t>
            </a:r>
          </a:p>
          <a:p>
            <a:pPr lvl="1" algn="just"/>
            <a:r>
              <a:rPr lang="en-US" dirty="0" smtClean="0"/>
              <a:t>Permuting the order of data, such as packets arriving in sequence</a:t>
            </a:r>
          </a:p>
          <a:p>
            <a:pPr algn="just"/>
            <a:r>
              <a:rPr lang="en-US" dirty="0" smtClean="0"/>
              <a:t>Substitution</a:t>
            </a:r>
          </a:p>
          <a:p>
            <a:pPr lvl="1" algn="just"/>
            <a:r>
              <a:rPr lang="en-US" dirty="0" smtClean="0"/>
              <a:t>Replacement of one piece of a data stream with another</a:t>
            </a:r>
          </a:p>
          <a:p>
            <a:pPr algn="just"/>
            <a:r>
              <a:rPr lang="en-US" dirty="0" smtClean="0"/>
              <a:t>Insertion</a:t>
            </a:r>
          </a:p>
          <a:p>
            <a:pPr lvl="1" algn="just"/>
            <a:r>
              <a:rPr lang="en-US" dirty="0" smtClean="0"/>
              <a:t>A form of substitution in which data values are inserted into a stream</a:t>
            </a:r>
          </a:p>
          <a:p>
            <a:pPr algn="just"/>
            <a:r>
              <a:rPr lang="en-US" dirty="0" smtClean="0"/>
              <a:t>Replay</a:t>
            </a:r>
          </a:p>
          <a:p>
            <a:pPr lvl="1" algn="just"/>
            <a:r>
              <a:rPr lang="en-US" dirty="0" smtClean="0"/>
              <a:t>Legitimate data are intercepted and reused</a:t>
            </a:r>
          </a:p>
        </p:txBody>
      </p:sp>
    </p:spTree>
    <p:extLst>
      <p:ext uri="{BB962C8B-B14F-4D97-AF65-F5344CB8AC3E}">
        <p14:creationId xmlns="" xmlns:p14="http://schemas.microsoft.com/office/powerpoint/2010/main" val="19428689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399" cy="5316071"/>
          </a:xfrm>
        </p:spPr>
        <p:txBody>
          <a:bodyPr>
            <a:normAutofit fontScale="92500"/>
          </a:bodyPr>
          <a:lstStyle/>
          <a:p>
            <a:pPr algn="just">
              <a:spcBef>
                <a:spcPts val="0"/>
              </a:spcBef>
              <a:buClrTx/>
              <a:buFont typeface="Wingdings" pitchFamily="2" charset="2"/>
              <a:buChar char="Ø"/>
            </a:pPr>
            <a:r>
              <a:rPr lang="en-IN" sz="2400" dirty="0" smtClean="0">
                <a:latin typeface="Arial" pitchFamily="34" charset="0"/>
                <a:cs typeface="Arial" pitchFamily="34" charset="0"/>
              </a:rPr>
              <a:t>Detection techniques are classified according to the approach they are implementing for botnet detection. </a:t>
            </a:r>
          </a:p>
          <a:p>
            <a:pPr algn="just">
              <a:spcBef>
                <a:spcPts val="0"/>
              </a:spcBef>
              <a:buClrTx/>
              <a:buFont typeface="Wingdings" pitchFamily="2" charset="2"/>
              <a:buChar char="Ø"/>
            </a:pPr>
            <a:r>
              <a:rPr lang="en-IN" sz="2400" dirty="0" smtClean="0">
                <a:latin typeface="Arial" pitchFamily="34" charset="0"/>
                <a:cs typeface="Arial" pitchFamily="34" charset="0"/>
              </a:rPr>
              <a:t>Mainly, we have two types of detection techniques: </a:t>
            </a:r>
          </a:p>
          <a:p>
            <a:pPr indent="19050" algn="just">
              <a:spcBef>
                <a:spcPts val="0"/>
              </a:spcBef>
              <a:buClrTx/>
              <a:buNone/>
            </a:pPr>
            <a:r>
              <a:rPr lang="en-IN" sz="2400" dirty="0" smtClean="0">
                <a:latin typeface="Arial" pitchFamily="34" charset="0"/>
                <a:cs typeface="Arial" pitchFamily="34" charset="0"/>
              </a:rPr>
              <a:t>(</a:t>
            </a:r>
            <a:r>
              <a:rPr lang="en-IN" sz="2400" dirty="0" err="1" smtClean="0">
                <a:latin typeface="Arial" pitchFamily="34" charset="0"/>
                <a:cs typeface="Arial" pitchFamily="34" charset="0"/>
              </a:rPr>
              <a:t>i</a:t>
            </a:r>
            <a:r>
              <a:rPr lang="en-IN" sz="2400" dirty="0" smtClean="0">
                <a:latin typeface="Arial" pitchFamily="34" charset="0"/>
                <a:cs typeface="Arial" pitchFamily="34" charset="0"/>
              </a:rPr>
              <a:t>) Honeynet-based, and </a:t>
            </a:r>
          </a:p>
          <a:p>
            <a:pPr indent="19050" algn="just">
              <a:spcBef>
                <a:spcPts val="0"/>
              </a:spcBef>
              <a:buClrTx/>
              <a:buNone/>
            </a:pPr>
            <a:r>
              <a:rPr lang="en-IN" sz="2400" dirty="0" smtClean="0">
                <a:latin typeface="Arial" pitchFamily="34" charset="0"/>
                <a:cs typeface="Arial" pitchFamily="34" charset="0"/>
              </a:rPr>
              <a:t>(ii) Intrusion Detection Systems (IDS). </a:t>
            </a:r>
          </a:p>
          <a:p>
            <a:pPr algn="just">
              <a:spcBef>
                <a:spcPts val="0"/>
              </a:spcBef>
              <a:buClrTx/>
              <a:buFont typeface="Wingdings" pitchFamily="2" charset="2"/>
              <a:buChar char="Ø"/>
            </a:pPr>
            <a:r>
              <a:rPr lang="en-IN" sz="2400" dirty="0" smtClean="0">
                <a:latin typeface="Arial" pitchFamily="34" charset="0"/>
                <a:cs typeface="Arial" pitchFamily="34" charset="0"/>
              </a:rPr>
              <a:t>In case of Honeynet-based techniques, honeypots are made to become part of the botnet and then the behaviour of that system is analysed to know about the structure of the botnet. </a:t>
            </a:r>
          </a:p>
          <a:p>
            <a:pPr algn="just">
              <a:spcBef>
                <a:spcPts val="0"/>
              </a:spcBef>
              <a:buClrTx/>
              <a:buFont typeface="Wingdings" pitchFamily="2" charset="2"/>
              <a:buChar char="Ø"/>
            </a:pPr>
            <a:r>
              <a:rPr lang="en-IN" sz="2400" dirty="0" smtClean="0">
                <a:latin typeface="Arial" pitchFamily="34" charset="0"/>
                <a:cs typeface="Arial" pitchFamily="34" charset="0"/>
              </a:rPr>
              <a:t>IDS on the other hand consists of techniques, which work by studying behaviour of botnets either for any kind of anomaly or to check if that behaviour belongs to any already known botnet. </a:t>
            </a:r>
          </a:p>
          <a:p>
            <a:pPr lvl="1" algn="just">
              <a:spcBef>
                <a:spcPts val="0"/>
              </a:spcBef>
              <a:buClrTx/>
              <a:buFont typeface="Wingdings" pitchFamily="2" charset="2"/>
              <a:buChar char="§"/>
            </a:pPr>
            <a:r>
              <a:rPr lang="en-IN" sz="2000" dirty="0" smtClean="0">
                <a:latin typeface="Arial" pitchFamily="34" charset="0"/>
                <a:cs typeface="Arial" pitchFamily="34" charset="0"/>
              </a:rPr>
              <a:t>Thus, IDS can be further categorised as Signature-based and Anomaly-based detection systems. </a:t>
            </a:r>
          </a:p>
          <a:p>
            <a:pPr lvl="1" algn="just">
              <a:spcBef>
                <a:spcPts val="0"/>
              </a:spcBef>
              <a:buClrTx/>
              <a:buFont typeface="Wingdings" pitchFamily="2" charset="2"/>
              <a:buChar char="§"/>
            </a:pPr>
            <a:r>
              <a:rPr lang="en-IN" sz="2000" dirty="0" smtClean="0">
                <a:latin typeface="Arial" pitchFamily="34" charset="0"/>
                <a:cs typeface="Arial" pitchFamily="34" charset="0"/>
              </a:rPr>
              <a:t>Anomalies to be exploited for detection can be in infected host and/ or in the network being exploited by botnet.</a:t>
            </a:r>
            <a:endParaRPr lang="en-IN" sz="2000" dirty="0">
              <a:latin typeface="Arial" pitchFamily="34" charset="0"/>
              <a:cs typeface="Arial" pitchFamily="34" charset="0"/>
            </a:endParaRPr>
          </a:p>
        </p:txBody>
      </p:sp>
      <p:sp>
        <p:nvSpPr>
          <p:cNvPr id="2" name="Title 1"/>
          <p:cNvSpPr>
            <a:spLocks noGrp="1"/>
          </p:cNvSpPr>
          <p:nvPr>
            <p:ph type="title"/>
          </p:nvPr>
        </p:nvSpPr>
        <p:spPr>
          <a:xfrm>
            <a:off x="228600" y="152400"/>
            <a:ext cx="8610600" cy="1066800"/>
          </a:xfrm>
        </p:spPr>
        <p:txBody>
          <a:bodyPr>
            <a:noAutofit/>
          </a:bodyPr>
          <a:lstStyle/>
          <a:p>
            <a:pPr algn="ctr"/>
            <a:r>
              <a:rPr lang="en-IN" sz="4000" cap="none" dirty="0" smtClean="0">
                <a:solidFill>
                  <a:schemeClr val="tx1"/>
                </a:solidFill>
                <a:latin typeface="Arial" pitchFamily="34" charset="0"/>
                <a:cs typeface="Arial" pitchFamily="34" charset="0"/>
              </a:rPr>
              <a:t>Classification of Botnet Detection Methods</a:t>
            </a:r>
            <a:endParaRPr lang="en-IN" sz="4000" cap="none"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normAutofit/>
          </a:bodyPr>
          <a:lstStyle/>
          <a:p>
            <a:r>
              <a:rPr lang="en-US" altLang="zh-CN" sz="4000" dirty="0">
                <a:ea typeface="宋体" pitchFamily="2" charset="-122"/>
              </a:rPr>
              <a:t>Background: P2P Systems</a:t>
            </a:r>
          </a:p>
        </p:txBody>
      </p:sp>
      <p:sp>
        <p:nvSpPr>
          <p:cNvPr id="253955" name="Rectangle 3"/>
          <p:cNvSpPr>
            <a:spLocks noGrp="1" noChangeArrowheads="1"/>
          </p:cNvSpPr>
          <p:nvPr>
            <p:ph type="body" idx="1"/>
          </p:nvPr>
        </p:nvSpPr>
        <p:spPr/>
        <p:txBody>
          <a:bodyPr/>
          <a:lstStyle/>
          <a:p>
            <a:r>
              <a:rPr lang="en-US" altLang="zh-CN" sz="2800" dirty="0">
                <a:ea typeface="宋体" pitchFamily="2" charset="-122"/>
              </a:rPr>
              <a:t>Host-based overlay system</a:t>
            </a:r>
          </a:p>
          <a:p>
            <a:r>
              <a:rPr lang="en-US" altLang="zh-CN" sz="2800" dirty="0">
                <a:ea typeface="宋体" pitchFamily="2" charset="-122"/>
              </a:rPr>
              <a:t>Structured and unstructured</a:t>
            </a:r>
          </a:p>
          <a:p>
            <a:r>
              <a:rPr lang="en-US" altLang="zh-CN" sz="2800" dirty="0">
                <a:ea typeface="宋体" pitchFamily="2" charset="-122"/>
              </a:rPr>
              <a:t>Rich connectivity</a:t>
            </a:r>
          </a:p>
          <a:p>
            <a:r>
              <a:rPr lang="en-US" altLang="zh-CN" sz="2800" dirty="0">
                <a:ea typeface="宋体" pitchFamily="2" charset="-122"/>
              </a:rPr>
              <a:t>Very popular</a:t>
            </a:r>
            <a:endParaRPr lang="en-US" altLang="zh-CN" sz="3200" dirty="0">
              <a:ea typeface="宋体" pitchFamily="2" charset="-122"/>
            </a:endParaRPr>
          </a:p>
          <a:p>
            <a:pPr>
              <a:buFont typeface="ZapfDingbats" pitchFamily="82" charset="2"/>
              <a:buNone/>
            </a:pPr>
            <a:r>
              <a:rPr lang="en-US" altLang="zh-CN" dirty="0">
                <a:ea typeface="宋体" pitchFamily="2" charset="-122"/>
              </a:rPr>
              <a:t>	 – </a:t>
            </a:r>
            <a:r>
              <a:rPr lang="en-US" altLang="zh-CN" sz="2400" dirty="0">
                <a:ea typeface="宋体" pitchFamily="2" charset="-122"/>
              </a:rPr>
              <a:t>3,467,860 users in the </a:t>
            </a:r>
            <a:r>
              <a:rPr lang="en-US" altLang="zh-CN" sz="2400" i="1" dirty="0" err="1">
                <a:ea typeface="宋体" pitchFamily="2" charset="-122"/>
              </a:rPr>
              <a:t>FastTrack</a:t>
            </a:r>
            <a:r>
              <a:rPr lang="en-US" altLang="zh-CN" sz="2400" dirty="0">
                <a:ea typeface="宋体" pitchFamily="2" charset="-122"/>
              </a:rPr>
              <a:t> P2P system;</a:t>
            </a:r>
          </a:p>
          <a:p>
            <a:pPr>
              <a:buFont typeface="ZapfDingbats" pitchFamily="82" charset="2"/>
              <a:buNone/>
            </a:pPr>
            <a:r>
              <a:rPr lang="en-US" altLang="zh-CN" sz="2400" dirty="0">
                <a:ea typeface="宋体" pitchFamily="2" charset="-122"/>
              </a:rPr>
              <a:t>	 – 1,420,399 users in the </a:t>
            </a:r>
            <a:r>
              <a:rPr lang="en-US" altLang="zh-CN" sz="2400" i="1" dirty="0" err="1">
                <a:ea typeface="宋体" pitchFamily="2" charset="-122"/>
              </a:rPr>
              <a:t>eDonkey</a:t>
            </a:r>
            <a:r>
              <a:rPr lang="en-US" altLang="zh-CN" sz="2400" dirty="0">
                <a:ea typeface="宋体" pitchFamily="2" charset="-122"/>
              </a:rPr>
              <a:t> P2P system;</a:t>
            </a:r>
          </a:p>
          <a:p>
            <a:pPr>
              <a:buFont typeface="ZapfDingbats" pitchFamily="82" charset="2"/>
              <a:buNone/>
            </a:pPr>
            <a:r>
              <a:rPr lang="en-US" altLang="zh-CN" sz="2400" dirty="0">
                <a:ea typeface="宋体" pitchFamily="2" charset="-122"/>
              </a:rPr>
              <a:t>	 – 1,155,953 users in the </a:t>
            </a:r>
            <a:r>
              <a:rPr lang="en-US" altLang="zh-CN" sz="2400" i="1" dirty="0" err="1">
                <a:ea typeface="宋体" pitchFamily="2" charset="-122"/>
              </a:rPr>
              <a:t>iMesh</a:t>
            </a:r>
            <a:r>
              <a:rPr lang="en-US" altLang="zh-CN" sz="2400" dirty="0">
                <a:ea typeface="宋体" pitchFamily="2" charset="-122"/>
              </a:rPr>
              <a:t> P2P system;</a:t>
            </a:r>
          </a:p>
          <a:p>
            <a:pPr>
              <a:buFont typeface="ZapfDingbats" pitchFamily="82" charset="2"/>
              <a:buNone/>
            </a:pPr>
            <a:r>
              <a:rPr lang="en-US" altLang="zh-CN" sz="2400" dirty="0">
                <a:ea typeface="宋体" pitchFamily="2" charset="-122"/>
              </a:rPr>
              <a:t>      – 103,466 users in the </a:t>
            </a:r>
            <a:r>
              <a:rPr lang="en-US" altLang="zh-CN" sz="2400" i="1" dirty="0">
                <a:ea typeface="宋体" pitchFamily="2" charset="-122"/>
              </a:rPr>
              <a:t>Gnutella</a:t>
            </a:r>
            <a:r>
              <a:rPr lang="en-US" altLang="zh-CN" sz="2400" dirty="0">
                <a:ea typeface="宋体" pitchFamily="2" charset="-122"/>
              </a:rPr>
              <a:t> P2P system</a:t>
            </a:r>
            <a:r>
              <a:rPr lang="en-US" altLang="zh-CN" sz="2400" dirty="0" smtClean="0">
                <a:ea typeface="宋体" pitchFamily="2" charset="-122"/>
              </a:rPr>
              <a:t>.</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ea typeface="宋体" pitchFamily="2" charset="-122"/>
              </a:rPr>
              <a:t>Modeling P2P-based Active Worm Attacks</a:t>
            </a:r>
            <a:endParaRPr lang="en-IN" dirty="0"/>
          </a:p>
        </p:txBody>
      </p:sp>
      <p:sp>
        <p:nvSpPr>
          <p:cNvPr id="3" name="Content Placeholder 2"/>
          <p:cNvSpPr>
            <a:spLocks noGrp="1"/>
          </p:cNvSpPr>
          <p:nvPr>
            <p:ph idx="1"/>
          </p:nvPr>
        </p:nvSpPr>
        <p:spPr>
          <a:xfrm>
            <a:off x="228600" y="1600200"/>
            <a:ext cx="8686800" cy="4876800"/>
          </a:xfrm>
        </p:spPr>
        <p:txBody>
          <a:bodyPr>
            <a:normAutofit/>
          </a:bodyPr>
          <a:lstStyle/>
          <a:p>
            <a:pPr>
              <a:spcBef>
                <a:spcPts val="0"/>
              </a:spcBef>
            </a:pPr>
            <a:r>
              <a:rPr lang="en-US" altLang="zh-CN" dirty="0" smtClean="0">
                <a:ea typeface="宋体" pitchFamily="2" charset="-122"/>
              </a:rPr>
              <a:t>Basic worm attack strategies</a:t>
            </a:r>
          </a:p>
          <a:p>
            <a:pPr marL="714375" lvl="1" indent="-381000">
              <a:spcBef>
                <a:spcPts val="0"/>
              </a:spcBef>
              <a:buFont typeface="Wingdings" pitchFamily="2" charset="2"/>
              <a:buChar char="Ø"/>
            </a:pPr>
            <a:r>
              <a:rPr lang="en-US" altLang="zh-CN" dirty="0" smtClean="0">
                <a:ea typeface="宋体" pitchFamily="2" charset="-122"/>
              </a:rPr>
              <a:t>Pure Random-based Scan (PRS)</a:t>
            </a:r>
          </a:p>
          <a:p>
            <a:pPr marL="895350" lvl="3" indent="-266700" algn="just">
              <a:spcBef>
                <a:spcPts val="0"/>
              </a:spcBef>
              <a:buFont typeface="Arial" pitchFamily="34" charset="0"/>
              <a:buChar char="•"/>
            </a:pPr>
            <a:r>
              <a:rPr lang="en-US" altLang="zh-CN" dirty="0" smtClean="0">
                <a:ea typeface="宋体" pitchFamily="2" charset="-122"/>
              </a:rPr>
              <a:t>Randomly select the attack victim (IP address from global space) to launch the worm attack</a:t>
            </a:r>
          </a:p>
          <a:p>
            <a:pPr marL="895350" lvl="3" indent="-266700" algn="just">
              <a:spcBef>
                <a:spcPts val="0"/>
              </a:spcBef>
              <a:buFont typeface="Arial" pitchFamily="34" charset="0"/>
              <a:buChar char="•"/>
            </a:pPr>
            <a:r>
              <a:rPr lang="en-IN" altLang="zh-CN" dirty="0" smtClean="0">
                <a:ea typeface="宋体" pitchFamily="2" charset="-122"/>
              </a:rPr>
              <a:t>Infected hosts do not have any prior vulnerability knowledge or active/ inactive information of other hosts.</a:t>
            </a:r>
          </a:p>
          <a:p>
            <a:pPr marL="895350" lvl="3" indent="-266700" algn="just">
              <a:spcBef>
                <a:spcPts val="0"/>
              </a:spcBef>
              <a:buFont typeface="Arial" pitchFamily="34" charset="0"/>
              <a:buChar char="•"/>
            </a:pPr>
            <a:r>
              <a:rPr lang="en-IN" altLang="zh-CN" dirty="0" smtClean="0">
                <a:ea typeface="宋体" pitchFamily="2" charset="-122"/>
              </a:rPr>
              <a:t>When the new host is infected, it continuously attacks the system by using the same methodology.</a:t>
            </a:r>
            <a:endParaRPr lang="en-US" altLang="zh-CN" dirty="0" smtClean="0">
              <a:ea typeface="宋体" pitchFamily="2" charset="-122"/>
            </a:endParaRPr>
          </a:p>
          <a:p>
            <a:pPr marL="895350" lvl="3" indent="-266700" algn="just">
              <a:spcBef>
                <a:spcPts val="0"/>
              </a:spcBef>
              <a:buFont typeface="Arial" pitchFamily="34" charset="0"/>
              <a:buChar char="•"/>
            </a:pPr>
            <a:r>
              <a:rPr lang="en-US" altLang="zh-CN" dirty="0" smtClean="0">
                <a:ea typeface="宋体" pitchFamily="2" charset="-122"/>
              </a:rPr>
              <a:t>Adopted by Code-Red-I and Slammer</a:t>
            </a:r>
          </a:p>
          <a:p>
            <a:pPr marL="361950" indent="-361950">
              <a:spcBef>
                <a:spcPts val="0"/>
              </a:spcBef>
            </a:pPr>
            <a:r>
              <a:rPr lang="en-US" altLang="zh-CN" dirty="0" smtClean="0">
                <a:ea typeface="宋体" pitchFamily="2" charset="-122"/>
              </a:rPr>
              <a:t>P2P based attack strategies   </a:t>
            </a:r>
          </a:p>
          <a:p>
            <a:pPr marL="714375" lvl="2" indent="-352425">
              <a:spcBef>
                <a:spcPts val="0"/>
              </a:spcBef>
              <a:buFont typeface="Wingdings" pitchFamily="2" charset="2"/>
              <a:buChar char="Ø"/>
            </a:pPr>
            <a:r>
              <a:rPr lang="en-US" altLang="zh-CN" dirty="0" smtClean="0">
                <a:ea typeface="宋体" pitchFamily="2" charset="-122"/>
              </a:rPr>
              <a:t>Offline P2P-based Hit-list Scan (OPHLS)</a:t>
            </a:r>
          </a:p>
          <a:p>
            <a:pPr marL="714375" lvl="2" indent="-352425">
              <a:spcBef>
                <a:spcPts val="0"/>
              </a:spcBef>
              <a:buFont typeface="Wingdings" pitchFamily="2" charset="2"/>
              <a:buChar char="Ø"/>
            </a:pPr>
            <a:r>
              <a:rPr lang="en-US" altLang="zh-CN" dirty="0" smtClean="0">
                <a:ea typeface="宋体" pitchFamily="2" charset="-122"/>
              </a:rPr>
              <a:t>Online P2P-based Scan (OPS)</a:t>
            </a:r>
          </a:p>
          <a:p>
            <a:pPr marL="714375" lvl="2" indent="-352425">
              <a:spcBef>
                <a:spcPts val="0"/>
              </a:spcBef>
              <a:buFont typeface="Wingdings" pitchFamily="2" charset="2"/>
              <a:buChar char="Ø"/>
            </a:pPr>
            <a:r>
              <a:rPr lang="en-US" altLang="zh-CN" dirty="0" smtClean="0">
                <a:ea typeface="宋体" pitchFamily="2" charset="-122"/>
              </a:rPr>
              <a:t>Both strategies exploit P2P system features</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r>
              <a:rPr lang="en-US" altLang="zh-CN" sz="4800">
                <a:ea typeface="宋体" pitchFamily="2" charset="-122"/>
              </a:rPr>
              <a:t>Two P2P-based Worm Attack Strategies</a:t>
            </a:r>
          </a:p>
        </p:txBody>
      </p:sp>
      <p:sp>
        <p:nvSpPr>
          <p:cNvPr id="258051" name="Rectangle 3"/>
          <p:cNvSpPr>
            <a:spLocks noGrp="1" noChangeArrowheads="1"/>
          </p:cNvSpPr>
          <p:nvPr>
            <p:ph type="body" idx="1"/>
          </p:nvPr>
        </p:nvSpPr>
        <p:spPr>
          <a:xfrm>
            <a:off x="381000" y="1600200"/>
            <a:ext cx="8305800" cy="4525963"/>
          </a:xfrm>
        </p:spPr>
        <p:txBody>
          <a:bodyPr>
            <a:normAutofit fontScale="92500" lnSpcReduction="10000"/>
          </a:bodyPr>
          <a:lstStyle/>
          <a:p>
            <a:pPr marL="457200" indent="-457200">
              <a:lnSpc>
                <a:spcPct val="90000"/>
              </a:lnSpc>
            </a:pPr>
            <a:r>
              <a:rPr lang="en-US" altLang="zh-CN" sz="3200" dirty="0">
                <a:solidFill>
                  <a:srgbClr val="C00000"/>
                </a:solidFill>
                <a:ea typeface="宋体" pitchFamily="2" charset="-122"/>
              </a:rPr>
              <a:t>Offline P2P-based Hit-list Scan (OPHLS)</a:t>
            </a:r>
          </a:p>
          <a:p>
            <a:pPr marL="838200" lvl="1" indent="-381000">
              <a:lnSpc>
                <a:spcPct val="90000"/>
              </a:lnSpc>
            </a:pPr>
            <a:r>
              <a:rPr lang="en-US" altLang="zh-CN" dirty="0">
                <a:ea typeface="宋体" pitchFamily="2" charset="-122"/>
              </a:rPr>
              <a:t>Offline collect P2P host addresses as a hit-list</a:t>
            </a:r>
          </a:p>
          <a:p>
            <a:pPr marL="838200" lvl="1" indent="-381000">
              <a:lnSpc>
                <a:spcPct val="90000"/>
              </a:lnSpc>
            </a:pPr>
            <a:r>
              <a:rPr lang="en-US" altLang="zh-CN" dirty="0">
                <a:ea typeface="宋体" pitchFamily="2" charset="-122"/>
              </a:rPr>
              <a:t>Attack the hit-list first</a:t>
            </a:r>
          </a:p>
          <a:p>
            <a:pPr marL="838200" lvl="1" indent="-381000">
              <a:lnSpc>
                <a:spcPct val="90000"/>
              </a:lnSpc>
            </a:pPr>
            <a:r>
              <a:rPr lang="en-US" altLang="zh-CN" dirty="0">
                <a:ea typeface="宋体" pitchFamily="2" charset="-122"/>
              </a:rPr>
              <a:t>Attack Internet via PRS</a:t>
            </a:r>
          </a:p>
          <a:p>
            <a:pPr marL="838200" lvl="1" indent="-381000">
              <a:lnSpc>
                <a:spcPct val="90000"/>
              </a:lnSpc>
              <a:buFont typeface="ZapfDingbats" pitchFamily="82" charset="2"/>
              <a:buNone/>
            </a:pPr>
            <a:endParaRPr lang="en-US" altLang="zh-CN" dirty="0">
              <a:ea typeface="宋体" pitchFamily="2" charset="-122"/>
            </a:endParaRPr>
          </a:p>
          <a:p>
            <a:pPr marL="457200" indent="-457200">
              <a:lnSpc>
                <a:spcPct val="90000"/>
              </a:lnSpc>
            </a:pPr>
            <a:r>
              <a:rPr lang="en-US" altLang="zh-CN" sz="3200" dirty="0">
                <a:solidFill>
                  <a:srgbClr val="C00000"/>
                </a:solidFill>
                <a:ea typeface="宋体" pitchFamily="2" charset="-122"/>
              </a:rPr>
              <a:t>Online P2P-based Scan (OPS)</a:t>
            </a:r>
          </a:p>
          <a:p>
            <a:pPr marL="838200" lvl="1" indent="-381000">
              <a:lnSpc>
                <a:spcPct val="90000"/>
              </a:lnSpc>
            </a:pPr>
            <a:r>
              <a:rPr lang="en-US" altLang="zh-CN" dirty="0">
                <a:ea typeface="宋体" pitchFamily="2" charset="-122"/>
              </a:rPr>
              <a:t>Use runtime P2P neighbor information</a:t>
            </a:r>
          </a:p>
          <a:p>
            <a:pPr marL="838200" lvl="1" indent="-381000">
              <a:lnSpc>
                <a:spcPct val="90000"/>
              </a:lnSpc>
            </a:pPr>
            <a:r>
              <a:rPr lang="en-US" altLang="zh-CN" dirty="0">
                <a:ea typeface="宋体" pitchFamily="2" charset="-122"/>
              </a:rPr>
              <a:t>Attack P2P neighbors</a:t>
            </a:r>
          </a:p>
          <a:p>
            <a:pPr marL="838200" lvl="1" indent="-381000">
              <a:lnSpc>
                <a:spcPct val="90000"/>
              </a:lnSpc>
            </a:pPr>
            <a:r>
              <a:rPr lang="en-US" altLang="zh-CN" dirty="0">
                <a:ea typeface="宋体" pitchFamily="2" charset="-122"/>
              </a:rPr>
              <a:t>Extra attack resource applied to attack Internet via PRS</a:t>
            </a:r>
          </a:p>
          <a:p>
            <a:pPr marL="838200" lvl="1" indent="-381000">
              <a:lnSpc>
                <a:spcPct val="90000"/>
              </a:lnSpc>
              <a:buFont typeface="ZapfDingbats" pitchFamily="82" charset="2"/>
              <a:buNone/>
            </a:pPr>
            <a:r>
              <a:rPr lang="en-US" altLang="zh-CN" sz="2800" dirty="0">
                <a:ea typeface="宋体" pitchFamily="2" charset="-122"/>
              </a:rPr>
              <a:t>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fontScale="90000"/>
          </a:bodyPr>
          <a:lstStyle/>
          <a:p>
            <a:r>
              <a:rPr lang="en-US" altLang="zh-CN" sz="4800">
                <a:ea typeface="宋体" pitchFamily="2" charset="-122"/>
              </a:rPr>
              <a:t>Online-based P2P Worm Attack Strategy</a:t>
            </a:r>
          </a:p>
        </p:txBody>
      </p:sp>
      <p:pic>
        <p:nvPicPr>
          <p:cNvPr id="260099" name="Picture 3"/>
          <p:cNvPicPr>
            <a:picLocks noGrp="1" noChangeAspect="1" noChangeArrowheads="1"/>
          </p:cNvPicPr>
          <p:nvPr>
            <p:ph type="body" idx="1"/>
          </p:nvPr>
        </p:nvPicPr>
        <p:blipFill>
          <a:blip r:embed="rId3" cstate="print"/>
          <a:srcRect/>
          <a:stretch>
            <a:fillRect/>
          </a:stretch>
        </p:blipFill>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r>
              <a:rPr lang="en-US" altLang="zh-CN">
                <a:ea typeface="宋体" pitchFamily="2" charset="-122"/>
              </a:rPr>
              <a:t>Performance Comparison of Attack Strategies </a:t>
            </a:r>
          </a:p>
        </p:txBody>
      </p:sp>
      <p:pic>
        <p:nvPicPr>
          <p:cNvPr id="266243" name="Picture 3"/>
          <p:cNvPicPr>
            <a:picLocks noGrp="1" noChangeAspect="1" noChangeArrowheads="1"/>
          </p:cNvPicPr>
          <p:nvPr>
            <p:ph type="body" idx="1"/>
          </p:nvPr>
        </p:nvPicPr>
        <p:blipFill>
          <a:blip r:embed="rId3" cstate="print"/>
          <a:srcRect/>
          <a:stretch>
            <a:fillRect/>
          </a:stretch>
        </p:blipFill>
        <p:spPr>
          <a:xfrm>
            <a:off x="2133600" y="1447800"/>
            <a:ext cx="4876800" cy="3252788"/>
          </a:xfrm>
          <a:noFill/>
          <a:ln/>
        </p:spPr>
      </p:pic>
      <p:sp>
        <p:nvSpPr>
          <p:cNvPr id="266244" name="Text Box 4"/>
          <p:cNvSpPr txBox="1">
            <a:spLocks noChangeArrowheads="1"/>
          </p:cNvSpPr>
          <p:nvPr/>
        </p:nvSpPr>
        <p:spPr bwMode="auto">
          <a:xfrm>
            <a:off x="533400" y="4953000"/>
            <a:ext cx="8382000" cy="1054100"/>
          </a:xfrm>
          <a:prstGeom prst="rect">
            <a:avLst/>
          </a:prstGeom>
          <a:noFill/>
          <a:ln w="9525" algn="ctr">
            <a:noFill/>
            <a:miter lim="800000"/>
            <a:headEnd/>
            <a:tailEnd/>
          </a:ln>
          <a:effectLst/>
        </p:spPr>
        <p:txBody>
          <a:bodyPr>
            <a:spAutoFit/>
          </a:bodyPr>
          <a:lstStyle/>
          <a:p>
            <a:pPr algn="l" eaLnBrk="1" hangingPunct="1">
              <a:spcBef>
                <a:spcPct val="50000"/>
              </a:spcBef>
              <a:buFontTx/>
              <a:buChar char="•"/>
            </a:pPr>
            <a:r>
              <a:rPr lang="zh-CN" altLang="en-US" sz="1600">
                <a:latin typeface="Arial" charset="0"/>
                <a:ea typeface="宋体" pitchFamily="2" charset="-122"/>
              </a:rPr>
              <a:t>  </a:t>
            </a:r>
            <a:r>
              <a:rPr lang="en-US" altLang="zh-CN" sz="1800">
                <a:latin typeface="Arial" charset="0"/>
                <a:ea typeface="宋体" pitchFamily="2" charset="-122"/>
              </a:rPr>
              <a:t>The P2P-based attack strategies overall outperforms the </a:t>
            </a:r>
            <a:r>
              <a:rPr lang="en-US" altLang="zh-CN" sz="1800" i="1">
                <a:latin typeface="Arial" charset="0"/>
                <a:ea typeface="宋体" pitchFamily="2" charset="-122"/>
              </a:rPr>
              <a:t>PRS</a:t>
            </a:r>
            <a:r>
              <a:rPr lang="en-US" altLang="zh-CN" sz="1800">
                <a:latin typeface="Arial" charset="0"/>
                <a:ea typeface="宋体" pitchFamily="2" charset="-122"/>
              </a:rPr>
              <a:t> attack strategy</a:t>
            </a:r>
          </a:p>
          <a:p>
            <a:pPr algn="l" eaLnBrk="1" hangingPunct="1">
              <a:spcBef>
                <a:spcPct val="50000"/>
              </a:spcBef>
              <a:buFontTx/>
              <a:buChar char="•"/>
            </a:pPr>
            <a:r>
              <a:rPr lang="en-US" altLang="zh-CN" sz="1800" i="1">
                <a:latin typeface="Arial" charset="0"/>
                <a:ea typeface="宋体" pitchFamily="2" charset="-122"/>
              </a:rPr>
              <a:t>  OPHLS</a:t>
            </a:r>
            <a:r>
              <a:rPr lang="en-US" altLang="zh-CN" sz="1800">
                <a:latin typeface="Arial" charset="0"/>
                <a:ea typeface="宋体" pitchFamily="2" charset="-122"/>
              </a:rPr>
              <a:t> attack strategy achieves the best performance compared to all other online-based attack strategies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077200" cy="4419600"/>
          </a:xfrm>
        </p:spPr>
        <p:txBody>
          <a:bodyPr>
            <a:noAutofit/>
          </a:bodyPr>
          <a:lstStyle/>
          <a:p>
            <a:pPr algn="just"/>
            <a:r>
              <a:rPr lang="en-GB" sz="2800" dirty="0" smtClean="0">
                <a:latin typeface="Arial" pitchFamily="34" charset="0"/>
                <a:cs typeface="Arial" pitchFamily="34" charset="0"/>
              </a:rPr>
              <a:t>Social engineering: Storm binary </a:t>
            </a:r>
            <a:r>
              <a:rPr lang="en-GB" sz="2800" dirty="0">
                <a:latin typeface="Arial" pitchFamily="34" charset="0"/>
                <a:cs typeface="Arial" pitchFamily="34" charset="0"/>
              </a:rPr>
              <a:t>gets </a:t>
            </a:r>
            <a:r>
              <a:rPr lang="en-GB" sz="2800" dirty="0" smtClean="0">
                <a:latin typeface="Arial" pitchFamily="34" charset="0"/>
                <a:cs typeface="Arial" pitchFamily="34" charset="0"/>
              </a:rPr>
              <a:t>installed on a system if user clicks </a:t>
            </a:r>
            <a:r>
              <a:rPr lang="en-GB" sz="2800" dirty="0">
                <a:latin typeface="Arial" pitchFamily="34" charset="0"/>
                <a:cs typeface="Arial" pitchFamily="34" charset="0"/>
              </a:rPr>
              <a:t>links such as those for greeting cards, video games or links to </a:t>
            </a:r>
            <a:r>
              <a:rPr lang="en-GB" sz="2800" dirty="0" smtClean="0">
                <a:latin typeface="Arial" pitchFamily="34" charset="0"/>
                <a:cs typeface="Arial" pitchFamily="34" charset="0"/>
              </a:rPr>
              <a:t>“important </a:t>
            </a:r>
            <a:r>
              <a:rPr lang="en-GB" sz="2800" dirty="0">
                <a:latin typeface="Arial" pitchFamily="34" charset="0"/>
                <a:cs typeface="Arial" pitchFamily="34" charset="0"/>
              </a:rPr>
              <a:t>news of the day</a:t>
            </a:r>
            <a:r>
              <a:rPr lang="en-GB" sz="2800" dirty="0" smtClean="0">
                <a:latin typeface="Arial" pitchFamily="34" charset="0"/>
                <a:cs typeface="Arial" pitchFamily="34" charset="0"/>
              </a:rPr>
              <a:t>". E.g. email spamming</a:t>
            </a:r>
          </a:p>
          <a:p>
            <a:pPr algn="just"/>
            <a:r>
              <a:rPr lang="en-GB" sz="2800" dirty="0" smtClean="0">
                <a:latin typeface="Arial" pitchFamily="34" charset="0"/>
                <a:cs typeface="Arial" pitchFamily="34" charset="0"/>
              </a:rPr>
              <a:t>Driver-by download: Binary </a:t>
            </a:r>
            <a:r>
              <a:rPr lang="en-GB" sz="2800" dirty="0">
                <a:latin typeface="Arial" pitchFamily="34" charset="0"/>
                <a:cs typeface="Arial" pitchFamily="34" charset="0"/>
              </a:rPr>
              <a:t>gets installed when </a:t>
            </a:r>
            <a:r>
              <a:rPr lang="en-GB" sz="2800" dirty="0" smtClean="0">
                <a:latin typeface="Arial" pitchFamily="34" charset="0"/>
                <a:cs typeface="Arial" pitchFamily="34" charset="0"/>
              </a:rPr>
              <a:t>an </a:t>
            </a:r>
            <a:r>
              <a:rPr lang="en-GB" sz="2800" dirty="0">
                <a:latin typeface="Arial" pitchFamily="34" charset="0"/>
                <a:cs typeface="Arial" pitchFamily="34" charset="0"/>
              </a:rPr>
              <a:t>user visits a website which exploits vulnerabilities of the user's web browser or its add-ons</a:t>
            </a:r>
            <a:endParaRPr lang="en-GB" sz="2800" dirty="0" smtClean="0">
              <a:latin typeface="Arial" pitchFamily="34" charset="0"/>
              <a:cs typeface="Arial" pitchFamily="34" charset="0"/>
            </a:endParaRPr>
          </a:p>
        </p:txBody>
      </p:sp>
      <p:sp>
        <p:nvSpPr>
          <p:cNvPr id="2" name="Title 1"/>
          <p:cNvSpPr>
            <a:spLocks noGrp="1"/>
          </p:cNvSpPr>
          <p:nvPr>
            <p:ph type="title"/>
          </p:nvPr>
        </p:nvSpPr>
        <p:spPr>
          <a:xfrm>
            <a:off x="685800" y="304800"/>
            <a:ext cx="8077200" cy="1143000"/>
          </a:xfrm>
        </p:spPr>
        <p:txBody>
          <a:bodyPr anchor="ctr">
            <a:noAutofit/>
          </a:bodyPr>
          <a:lstStyle/>
          <a:p>
            <a:pPr algn="ctr"/>
            <a:r>
              <a:rPr lang="en-GB" sz="4000" dirty="0" smtClean="0">
                <a:solidFill>
                  <a:schemeClr val="tx1"/>
                </a:solidFill>
                <a:latin typeface="Arial" pitchFamily="34" charset="0"/>
                <a:cs typeface="Arial" pitchFamily="34" charset="0"/>
              </a:rPr>
              <a:t>Propagation Methods for Recruiting Bots</a:t>
            </a:r>
            <a:endParaRPr lang="en-GB"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11349065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105400"/>
          </a:xfrm>
        </p:spPr>
        <p:txBody>
          <a:bodyPr>
            <a:noAutofit/>
          </a:bodyPr>
          <a:lstStyle/>
          <a:p>
            <a:pPr algn="just">
              <a:spcBef>
                <a:spcPts val="0"/>
              </a:spcBef>
            </a:pPr>
            <a:r>
              <a:rPr lang="en-GB" sz="2400" dirty="0">
                <a:latin typeface="Arial" pitchFamily="34" charset="0"/>
                <a:cs typeface="Arial" pitchFamily="34" charset="0"/>
              </a:rPr>
              <a:t>The binary performs an XOR decryption </a:t>
            </a:r>
            <a:r>
              <a:rPr lang="en-GB" sz="2400" dirty="0" smtClean="0">
                <a:latin typeface="Arial" pitchFamily="34" charset="0"/>
                <a:cs typeface="Arial" pitchFamily="34" charset="0"/>
              </a:rPr>
              <a:t>consisting of an </a:t>
            </a:r>
            <a:r>
              <a:rPr lang="en-GB" sz="2400" dirty="0">
                <a:latin typeface="Arial" pitchFamily="34" charset="0"/>
                <a:cs typeface="Arial" pitchFamily="34" charset="0"/>
              </a:rPr>
              <a:t>anti-sandbox </a:t>
            </a:r>
            <a:r>
              <a:rPr lang="en-GB" sz="2400" dirty="0" smtClean="0">
                <a:latin typeface="Arial" pitchFamily="34" charset="0"/>
                <a:cs typeface="Arial" pitchFamily="34" charset="0"/>
              </a:rPr>
              <a:t>trick and </a:t>
            </a:r>
            <a:r>
              <a:rPr lang="en-GB" sz="2400" dirty="0">
                <a:latin typeface="Arial" pitchFamily="34" charset="0"/>
                <a:cs typeface="Arial" pitchFamily="34" charset="0"/>
              </a:rPr>
              <a:t>is done to crash </a:t>
            </a:r>
            <a:r>
              <a:rPr lang="en-GB" sz="2400" dirty="0" smtClean="0">
                <a:latin typeface="Arial" pitchFamily="34" charset="0"/>
                <a:cs typeface="Arial" pitchFamily="34" charset="0"/>
              </a:rPr>
              <a:t>antivirus </a:t>
            </a:r>
            <a:r>
              <a:rPr lang="en-GB" sz="2400" dirty="0">
                <a:latin typeface="Arial" pitchFamily="34" charset="0"/>
                <a:cs typeface="Arial" pitchFamily="34" charset="0"/>
              </a:rPr>
              <a:t>emulator </a:t>
            </a:r>
            <a:r>
              <a:rPr lang="en-GB" sz="2400" dirty="0" smtClean="0">
                <a:latin typeface="Arial" pitchFamily="34" charset="0"/>
                <a:cs typeface="Arial" pitchFamily="34" charset="0"/>
              </a:rPr>
              <a:t>engines, to avoid detection followed by modifications to system drivers </a:t>
            </a:r>
            <a:r>
              <a:rPr lang="en-GB" sz="2400" dirty="0" smtClean="0">
                <a:solidFill>
                  <a:srgbClr val="FF0000"/>
                </a:solidFill>
                <a:latin typeface="Arial" pitchFamily="34" charset="0"/>
                <a:cs typeface="Arial" pitchFamily="34" charset="0"/>
              </a:rPr>
              <a:t>(e.g. through methods such as </a:t>
            </a:r>
            <a:r>
              <a:rPr lang="en-GB" sz="2400" dirty="0" err="1" smtClean="0">
                <a:solidFill>
                  <a:srgbClr val="FF0000"/>
                </a:solidFill>
                <a:latin typeface="Arial" pitchFamily="34" charset="0"/>
                <a:cs typeface="Arial" pitchFamily="34" charset="0"/>
              </a:rPr>
              <a:t>rootkit</a:t>
            </a:r>
            <a:r>
              <a:rPr lang="en-GB" sz="2400" dirty="0" smtClean="0">
                <a:solidFill>
                  <a:srgbClr val="FF0000"/>
                </a:solidFill>
                <a:latin typeface="Arial" pitchFamily="34" charset="0"/>
                <a:cs typeface="Arial" pitchFamily="34" charset="0"/>
              </a:rPr>
              <a:t> / registry changes)</a:t>
            </a:r>
            <a:r>
              <a:rPr lang="en-GB" sz="2400" dirty="0" smtClean="0">
                <a:latin typeface="Arial" pitchFamily="34" charset="0"/>
                <a:cs typeface="Arial" pitchFamily="34" charset="0"/>
              </a:rPr>
              <a:t>.</a:t>
            </a:r>
          </a:p>
          <a:p>
            <a:pPr algn="just">
              <a:spcBef>
                <a:spcPts val="0"/>
              </a:spcBef>
            </a:pPr>
            <a:r>
              <a:rPr lang="en-GB" sz="2400" dirty="0" smtClean="0">
                <a:latin typeface="Arial" pitchFamily="34" charset="0"/>
                <a:cs typeface="Arial" pitchFamily="34" charset="0"/>
              </a:rPr>
              <a:t>The binary is then decrypted and installed.</a:t>
            </a:r>
          </a:p>
          <a:p>
            <a:pPr algn="just">
              <a:spcBef>
                <a:spcPts val="0"/>
              </a:spcBef>
            </a:pPr>
            <a:r>
              <a:rPr lang="en-GB" sz="2400" dirty="0" smtClean="0">
                <a:latin typeface="Arial" pitchFamily="34" charset="0"/>
                <a:cs typeface="Arial" pitchFamily="34" charset="0"/>
              </a:rPr>
              <a:t>On successful installation, infected host is synchronized using NTP.</a:t>
            </a:r>
          </a:p>
          <a:p>
            <a:pPr algn="just">
              <a:spcBef>
                <a:spcPts val="0"/>
              </a:spcBef>
            </a:pPr>
            <a:r>
              <a:rPr lang="en-GB" sz="2400" dirty="0" smtClean="0">
                <a:latin typeface="Arial" pitchFamily="34" charset="0"/>
                <a:cs typeface="Arial" pitchFamily="34" charset="0"/>
              </a:rPr>
              <a:t>The binary contains a text file: spooldr.ini which contains 300 hosts addresses currently known to the trojan.</a:t>
            </a:r>
          </a:p>
          <a:p>
            <a:pPr algn="just">
              <a:spcBef>
                <a:spcPts val="0"/>
              </a:spcBef>
            </a:pPr>
            <a:r>
              <a:rPr lang="en-GB" sz="2400" dirty="0" smtClean="0">
                <a:latin typeface="Arial" pitchFamily="34" charset="0"/>
                <a:cs typeface="Arial" pitchFamily="34" charset="0"/>
              </a:rPr>
              <a:t>Size of the  spooldr.ini text file increases as the host comes to know about other peers.</a:t>
            </a:r>
            <a:endParaRPr lang="en-GB" sz="2400" dirty="0">
              <a:latin typeface="Arial" pitchFamily="34" charset="0"/>
              <a:cs typeface="Arial" pitchFamily="34" charset="0"/>
            </a:endParaRPr>
          </a:p>
        </p:txBody>
      </p:sp>
      <p:sp>
        <p:nvSpPr>
          <p:cNvPr id="2" name="Title 1"/>
          <p:cNvSpPr>
            <a:spLocks noGrp="1"/>
          </p:cNvSpPr>
          <p:nvPr>
            <p:ph type="title"/>
          </p:nvPr>
        </p:nvSpPr>
        <p:spPr/>
        <p:txBody>
          <a:bodyPr anchor="ctr"/>
          <a:lstStyle/>
          <a:p>
            <a:pPr algn="ctr"/>
            <a:r>
              <a:rPr lang="en-GB" sz="4000" dirty="0" smtClean="0">
                <a:solidFill>
                  <a:schemeClr val="tx1"/>
                </a:solidFill>
                <a:latin typeface="Arial" pitchFamily="34" charset="0"/>
                <a:cs typeface="Arial" pitchFamily="34" charset="0"/>
              </a:rPr>
              <a:t>Binary installation in Storm</a:t>
            </a:r>
            <a:endParaRPr lang="en-GB"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610342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22" name="Group 34"/>
          <p:cNvGraphicFramePr>
            <a:graphicFrameLocks noGrp="1"/>
          </p:cNvGraphicFramePr>
          <p:nvPr>
            <p:ph idx="1"/>
          </p:nvPr>
        </p:nvGraphicFramePr>
        <p:xfrm>
          <a:off x="1371600" y="2819400"/>
          <a:ext cx="6248400" cy="3218182"/>
        </p:xfrm>
        <a:graphic>
          <a:graphicData uri="http://schemas.openxmlformats.org/drawingml/2006/table">
            <a:tbl>
              <a:tblPr/>
              <a:tblGrid>
                <a:gridCol w="6248400"/>
              </a:tblGrid>
              <a:tr h="5445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dirty="0" smtClean="0">
                          <a:ln>
                            <a:noFill/>
                          </a:ln>
                          <a:solidFill>
                            <a:schemeClr val="tx1"/>
                          </a:solidFill>
                          <a:effectLst/>
                          <a:latin typeface="Tahoma" pitchFamily="34" charset="0"/>
                        </a:rPr>
                        <a:t> Attacking Behavior</a:t>
                      </a:r>
                      <a:endParaRPr kumimoji="0" lang="en-US" sz="2800" b="1" i="0" u="none" strike="noStrike" cap="none" normalizeH="0" baseline="0" dirty="0" smtClean="0">
                        <a:ln>
                          <a:noFill/>
                        </a:ln>
                        <a:solidFill>
                          <a:schemeClr val="tx1"/>
                        </a:solidFill>
                        <a:effectLst>
                          <a:outerShdw blurRad="38100" dist="38100" dir="2700000" algn="tl">
                            <a:srgbClr val="C0C0C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dirty="0" smtClean="0">
                          <a:ln>
                            <a:noFill/>
                          </a:ln>
                          <a:solidFill>
                            <a:schemeClr val="tx1"/>
                          </a:solidFill>
                          <a:effectLst/>
                          <a:latin typeface="Tahoma" pitchFamily="34" charset="0"/>
                        </a:rPr>
                        <a:t> C&amp;C Models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dirty="0" smtClean="0">
                          <a:ln>
                            <a:noFill/>
                          </a:ln>
                          <a:solidFill>
                            <a:schemeClr val="tx1"/>
                          </a:solidFill>
                          <a:effectLst/>
                          <a:latin typeface="Tahoma" pitchFamily="34" charset="0"/>
                        </a:rPr>
                        <a:t> Rally Mechanisms (Waiting stage)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smtClean="0">
                          <a:ln>
                            <a:noFill/>
                          </a:ln>
                          <a:solidFill>
                            <a:schemeClr val="tx1"/>
                          </a:solidFill>
                          <a:effectLst/>
                          <a:latin typeface="Tahoma" pitchFamily="34" charset="0"/>
                        </a:rPr>
                        <a:t> Communication Protocols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smtClean="0">
                          <a:ln>
                            <a:noFill/>
                          </a:ln>
                          <a:solidFill>
                            <a:schemeClr val="tx1"/>
                          </a:solidFill>
                          <a:effectLst/>
                          <a:latin typeface="Tahoma" pitchFamily="34" charset="0"/>
                        </a:rPr>
                        <a:t> Observable botnet activities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r>
                        <a:rPr kumimoji="0" lang="en-US" sz="2600" b="0" i="0" u="none" strike="noStrike" cap="none" normalizeH="0" baseline="0" dirty="0" smtClean="0">
                          <a:ln>
                            <a:noFill/>
                          </a:ln>
                          <a:solidFill>
                            <a:schemeClr val="tx1"/>
                          </a:solidFill>
                          <a:effectLst/>
                          <a:latin typeface="Tahoma" pitchFamily="34" charset="0"/>
                        </a:rPr>
                        <a:t> Evasion Techniques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18" name="Rectangle 2"/>
          <p:cNvSpPr>
            <a:spLocks noGrp="1" noChangeArrowheads="1"/>
          </p:cNvSpPr>
          <p:nvPr>
            <p:ph type="title"/>
          </p:nvPr>
        </p:nvSpPr>
        <p:spPr/>
        <p:txBody>
          <a:bodyPr/>
          <a:lstStyle/>
          <a:p>
            <a:pPr eaLnBrk="1" hangingPunct="1"/>
            <a:r>
              <a:rPr lang="en-US" sz="4000" dirty="0" smtClean="0">
                <a:solidFill>
                  <a:schemeClr val="tx1"/>
                </a:solidFill>
                <a:latin typeface="Arial" pitchFamily="34" charset="0"/>
                <a:cs typeface="Arial" pitchFamily="34" charset="0"/>
              </a:rPr>
              <a:t>Botnet Taxonomy</a:t>
            </a:r>
          </a:p>
        </p:txBody>
      </p:sp>
      <p:sp>
        <p:nvSpPr>
          <p:cNvPr id="37891" name="Rectangle 3"/>
          <p:cNvSpPr>
            <a:spLocks noGrp="1" noChangeArrowheads="1"/>
          </p:cNvSpPr>
          <p:nvPr>
            <p:ph type="body" idx="4294967295"/>
          </p:nvPr>
        </p:nvSpPr>
        <p:spPr>
          <a:xfrm>
            <a:off x="304800" y="1447800"/>
            <a:ext cx="8458200" cy="1219200"/>
          </a:xfrm>
        </p:spPr>
        <p:txBody>
          <a:bodyPr/>
          <a:lstStyle/>
          <a:p>
            <a:pPr algn="just"/>
            <a:r>
              <a:rPr lang="en-US" sz="2800" dirty="0" smtClean="0">
                <a:latin typeface="Arial" pitchFamily="34" charset="0"/>
                <a:cs typeface="Arial" pitchFamily="34" charset="0"/>
              </a:rPr>
              <a:t>Things required to identify, detect, and mitigate the risk of an attack.</a:t>
            </a:r>
          </a:p>
          <a:p>
            <a:pPr eaLnBrk="1" hangingPunct="1"/>
            <a:endParaRPr lang="en-US" dirty="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9" y="1219200"/>
            <a:ext cx="5697071" cy="5257800"/>
          </a:xfrm>
        </p:spPr>
        <p:txBody>
          <a:bodyPr>
            <a:noAutofit/>
          </a:bodyPr>
          <a:lstStyle/>
          <a:p>
            <a:pPr algn="just"/>
            <a:r>
              <a:rPr lang="en-GB" sz="2400" dirty="0" smtClean="0">
                <a:latin typeface="Arial" pitchFamily="34" charset="0"/>
                <a:cs typeface="Arial" pitchFamily="34" charset="0"/>
              </a:rPr>
              <a:t>The host sends eDonkey publicize packets to the hosts specified in the spooldr.ini.</a:t>
            </a:r>
          </a:p>
          <a:p>
            <a:pPr algn="just"/>
            <a:r>
              <a:rPr lang="en-GB" sz="2400" dirty="0" smtClean="0">
                <a:latin typeface="Arial" pitchFamily="34" charset="0"/>
                <a:cs typeface="Arial" pitchFamily="34" charset="0"/>
              </a:rPr>
              <a:t>On receiving </a:t>
            </a:r>
            <a:r>
              <a:rPr lang="en-GB" sz="2400" dirty="0">
                <a:latin typeface="Arial" pitchFamily="34" charset="0"/>
                <a:cs typeface="Arial" pitchFamily="34" charset="0"/>
              </a:rPr>
              <a:t>Publicize </a:t>
            </a:r>
            <a:r>
              <a:rPr lang="en-GB" sz="2400" dirty="0" smtClean="0">
                <a:latin typeface="Arial" pitchFamily="34" charset="0"/>
                <a:cs typeface="Arial" pitchFamily="34" charset="0"/>
              </a:rPr>
              <a:t>ACK (0xe30d) from live peers, </a:t>
            </a:r>
            <a:r>
              <a:rPr lang="en-GB" sz="2400" dirty="0">
                <a:latin typeface="Arial" pitchFamily="34" charset="0"/>
                <a:cs typeface="Arial" pitchFamily="34" charset="0"/>
              </a:rPr>
              <a:t>Connect </a:t>
            </a:r>
            <a:r>
              <a:rPr lang="en-GB" sz="2400" dirty="0" smtClean="0">
                <a:latin typeface="Arial" pitchFamily="34" charset="0"/>
                <a:cs typeface="Arial" pitchFamily="34" charset="0"/>
              </a:rPr>
              <a:t>requests (0xe30a) are sent to them for </a:t>
            </a:r>
            <a:r>
              <a:rPr lang="en-GB" sz="2400" dirty="0">
                <a:latin typeface="Arial" pitchFamily="34" charset="0"/>
                <a:cs typeface="Arial" pitchFamily="34" charset="0"/>
              </a:rPr>
              <a:t>up-to-date </a:t>
            </a:r>
            <a:r>
              <a:rPr lang="en-GB" sz="2400" dirty="0" smtClean="0">
                <a:latin typeface="Arial" pitchFamily="34" charset="0"/>
                <a:cs typeface="Arial" pitchFamily="34" charset="0"/>
              </a:rPr>
              <a:t>information of the P2P network, they have.</a:t>
            </a:r>
          </a:p>
          <a:p>
            <a:pPr algn="just"/>
            <a:r>
              <a:rPr lang="en-GB" sz="2400" dirty="0" smtClean="0">
                <a:latin typeface="Arial" pitchFamily="34" charset="0"/>
                <a:cs typeface="Arial" pitchFamily="34" charset="0"/>
              </a:rPr>
              <a:t>Publicize </a:t>
            </a:r>
            <a:r>
              <a:rPr lang="en-GB" sz="2400" dirty="0">
                <a:latin typeface="Arial" pitchFamily="34" charset="0"/>
                <a:cs typeface="Arial" pitchFamily="34" charset="0"/>
              </a:rPr>
              <a:t>and Connect packets are consistently sent to any and </a:t>
            </a:r>
            <a:r>
              <a:rPr lang="en-GB" sz="2400" dirty="0" smtClean="0">
                <a:latin typeface="Arial" pitchFamily="34" charset="0"/>
                <a:cs typeface="Arial" pitchFamily="34" charset="0"/>
              </a:rPr>
              <a:t>all peers </a:t>
            </a:r>
            <a:r>
              <a:rPr lang="en-GB" sz="2400" dirty="0">
                <a:latin typeface="Arial" pitchFamily="34" charset="0"/>
                <a:cs typeface="Arial" pitchFamily="34" charset="0"/>
              </a:rPr>
              <a:t>throughout the life of the infected </a:t>
            </a:r>
            <a:r>
              <a:rPr lang="en-GB" sz="2400" dirty="0" smtClean="0">
                <a:latin typeface="Arial" pitchFamily="34" charset="0"/>
                <a:cs typeface="Arial" pitchFamily="34" charset="0"/>
              </a:rPr>
              <a:t>host.</a:t>
            </a:r>
          </a:p>
        </p:txBody>
      </p:sp>
      <p:sp>
        <p:nvSpPr>
          <p:cNvPr id="2" name="Title 1"/>
          <p:cNvSpPr>
            <a:spLocks noGrp="1"/>
          </p:cNvSpPr>
          <p:nvPr>
            <p:ph type="title"/>
          </p:nvPr>
        </p:nvSpPr>
        <p:spPr>
          <a:xfrm>
            <a:off x="1219200" y="152400"/>
            <a:ext cx="6553200" cy="1143000"/>
          </a:xfrm>
        </p:spPr>
        <p:txBody>
          <a:bodyPr anchor="ctr"/>
          <a:lstStyle/>
          <a:p>
            <a:pPr algn="ctr"/>
            <a:r>
              <a:rPr lang="en-GB" sz="4000" dirty="0" smtClean="0">
                <a:solidFill>
                  <a:schemeClr val="tx1"/>
                </a:solidFill>
                <a:latin typeface="Arial" pitchFamily="34" charset="0"/>
                <a:cs typeface="Arial" pitchFamily="34" charset="0"/>
              </a:rPr>
              <a:t>Connectivity</a:t>
            </a:r>
            <a:endParaRPr lang="en-GB" sz="40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52982" y="2082986"/>
            <a:ext cx="2517962" cy="4222657"/>
          </a:xfrm>
          <a:prstGeom prst="rect">
            <a:avLst/>
          </a:prstGeom>
        </p:spPr>
      </p:pic>
    </p:spTree>
    <p:extLst>
      <p:ext uri="{BB962C8B-B14F-4D97-AF65-F5344CB8AC3E}">
        <p14:creationId xmlns:p14="http://schemas.microsoft.com/office/powerpoint/2010/main" xmlns="" val="737134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4000" dirty="0" smtClean="0">
                <a:solidFill>
                  <a:srgbClr val="C00000"/>
                </a:solidFill>
              </a:rPr>
              <a:t>Sources of Data Corruption</a:t>
            </a:r>
            <a:endParaRPr lang="en-US" sz="4000" dirty="0">
              <a:solidFill>
                <a:srgbClr val="C00000"/>
              </a:solidFill>
            </a:endParaRPr>
          </a:p>
        </p:txBody>
      </p:sp>
      <p:pic>
        <p:nvPicPr>
          <p:cNvPr id="5" name="Content Placeholder 4" descr="fig06-09.eps"/>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1" t="-1119" r="-2044" b="-2148"/>
          <a:stretch/>
        </p:blipFill>
        <p:spPr>
          <a:xfrm>
            <a:off x="942954" y="1398725"/>
            <a:ext cx="7253329" cy="5212080"/>
          </a:xfrm>
        </p:spPr>
      </p:pic>
    </p:spTree>
    <p:extLst>
      <p:ext uri="{BB962C8B-B14F-4D97-AF65-F5344CB8AC3E}">
        <p14:creationId xmlns="" xmlns:p14="http://schemas.microsoft.com/office/powerpoint/2010/main" val="154622967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266144" cy="4050741"/>
          </a:xfrm>
        </p:spPr>
        <p:txBody>
          <a:bodyPr>
            <a:noAutofit/>
          </a:bodyPr>
          <a:lstStyle/>
          <a:p>
            <a:pPr marL="304800" lvl="1" indent="-304800" algn="just"/>
            <a:r>
              <a:rPr lang="en-GB" dirty="0">
                <a:latin typeface="Arial" pitchFamily="34" charset="0"/>
                <a:cs typeface="Arial" pitchFamily="34" charset="0"/>
              </a:rPr>
              <a:t>All host and files shared were assigned unique 128-bit identifiers, used to locate them.</a:t>
            </a:r>
          </a:p>
          <a:p>
            <a:pPr marL="304800" lvl="1" indent="-304800" algn="just"/>
            <a:r>
              <a:rPr lang="en-GB" dirty="0" smtClean="0">
                <a:latin typeface="Arial" pitchFamily="34" charset="0"/>
                <a:cs typeface="Arial" pitchFamily="34" charset="0"/>
              </a:rPr>
              <a:t>Nodes </a:t>
            </a:r>
            <a:r>
              <a:rPr lang="en-GB" dirty="0">
                <a:latin typeface="Arial" pitchFamily="34" charset="0"/>
                <a:cs typeface="Arial" pitchFamily="34" charset="0"/>
              </a:rPr>
              <a:t>uses publish packets (0xe313) for advertising the files they are having.</a:t>
            </a:r>
          </a:p>
          <a:p>
            <a:pPr algn="just"/>
            <a:r>
              <a:rPr lang="en-GB" sz="2800" dirty="0" smtClean="0">
                <a:latin typeface="Arial" pitchFamily="34" charset="0"/>
                <a:cs typeface="Arial" pitchFamily="34" charset="0"/>
              </a:rPr>
              <a:t>Bots updates themselves with a two-tier process</a:t>
            </a:r>
          </a:p>
          <a:p>
            <a:pPr marL="811213" lvl="1" indent="-457200" algn="just">
              <a:buClrTx/>
              <a:buSzPct val="90000"/>
              <a:buFont typeface="+mj-lt"/>
              <a:buAutoNum type="arabicPeriod"/>
            </a:pPr>
            <a:r>
              <a:rPr lang="en-GB" sz="2400" dirty="0" smtClean="0">
                <a:latin typeface="Arial" pitchFamily="34" charset="0"/>
                <a:cs typeface="Arial" pitchFamily="34" charset="0"/>
              </a:rPr>
              <a:t>UDP P2P communications</a:t>
            </a:r>
          </a:p>
          <a:p>
            <a:pPr marL="811213" lvl="1" indent="-457200" algn="just">
              <a:buClrTx/>
              <a:buSzPct val="90000"/>
              <a:buFont typeface="+mj-lt"/>
              <a:buAutoNum type="arabicPeriod"/>
            </a:pPr>
            <a:r>
              <a:rPr lang="en-GB" sz="2400" dirty="0" smtClean="0">
                <a:latin typeface="Arial" pitchFamily="34" charset="0"/>
                <a:cs typeface="Arial" pitchFamily="34" charset="0"/>
              </a:rPr>
              <a:t>TCP sessions</a:t>
            </a:r>
          </a:p>
        </p:txBody>
      </p:sp>
      <p:sp>
        <p:nvSpPr>
          <p:cNvPr id="2" name="Title 1"/>
          <p:cNvSpPr>
            <a:spLocks noGrp="1"/>
          </p:cNvSpPr>
          <p:nvPr>
            <p:ph type="title"/>
          </p:nvPr>
        </p:nvSpPr>
        <p:spPr>
          <a:xfrm>
            <a:off x="762000" y="152400"/>
            <a:ext cx="7793038" cy="1143000"/>
          </a:xfrm>
        </p:spPr>
        <p:txBody>
          <a:bodyPr anchor="ctr"/>
          <a:lstStyle/>
          <a:p>
            <a:pPr algn="ctr"/>
            <a:r>
              <a:rPr lang="en-GB" sz="4000" dirty="0" smtClean="0">
                <a:solidFill>
                  <a:schemeClr val="tx1"/>
                </a:solidFill>
                <a:latin typeface="Arial" pitchFamily="34" charset="0"/>
                <a:cs typeface="Arial" pitchFamily="34" charset="0"/>
              </a:rPr>
              <a:t>Updates</a:t>
            </a:r>
            <a:endParaRPr lang="en-GB"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7351203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5791200" cy="5181600"/>
          </a:xfrm>
        </p:spPr>
        <p:txBody>
          <a:bodyPr>
            <a:noAutofit/>
          </a:bodyPr>
          <a:lstStyle/>
          <a:p>
            <a:pPr algn="just">
              <a:spcBef>
                <a:spcPts val="0"/>
              </a:spcBef>
            </a:pPr>
            <a:r>
              <a:rPr lang="en-GB" sz="2400" dirty="0" smtClean="0">
                <a:latin typeface="Arial" pitchFamily="34" charset="0"/>
                <a:cs typeface="Arial" pitchFamily="34" charset="0"/>
              </a:rPr>
              <a:t>UDP On </a:t>
            </a:r>
            <a:r>
              <a:rPr lang="en-GB" sz="2400" dirty="0">
                <a:latin typeface="Arial" pitchFamily="34" charset="0"/>
                <a:cs typeface="Arial" pitchFamily="34" charset="0"/>
              </a:rPr>
              <a:t>reaching a steady state of the network</a:t>
            </a:r>
            <a:r>
              <a:rPr lang="en-GB" sz="2400" dirty="0" smtClean="0">
                <a:latin typeface="Arial" pitchFamily="34" charset="0"/>
                <a:cs typeface="Arial" pitchFamily="34" charset="0"/>
              </a:rPr>
              <a:t>, search packets (0xe30e) with specific keys are </a:t>
            </a:r>
            <a:r>
              <a:rPr lang="en-GB" sz="2400" dirty="0">
                <a:latin typeface="Arial" pitchFamily="34" charset="0"/>
                <a:cs typeface="Arial" pitchFamily="34" charset="0"/>
              </a:rPr>
              <a:t>sent out periodically by the infected hosts.</a:t>
            </a:r>
          </a:p>
          <a:p>
            <a:pPr algn="just">
              <a:spcBef>
                <a:spcPts val="0"/>
              </a:spcBef>
            </a:pPr>
            <a:r>
              <a:rPr lang="en-GB" sz="2400" dirty="0" err="1" smtClean="0">
                <a:latin typeface="Arial" pitchFamily="34" charset="0"/>
                <a:cs typeface="Arial" pitchFamily="34" charset="0"/>
              </a:rPr>
              <a:t>eDonkey</a:t>
            </a:r>
            <a:r>
              <a:rPr lang="en-GB" sz="2400" dirty="0" smtClean="0">
                <a:latin typeface="Arial" pitchFamily="34" charset="0"/>
                <a:cs typeface="Arial" pitchFamily="34" charset="0"/>
              </a:rPr>
              <a:t> protocol is used only for management purpose which consists of publicize, connect and search packets, i.e., UDP packets.</a:t>
            </a:r>
          </a:p>
          <a:p>
            <a:pPr algn="just">
              <a:spcBef>
                <a:spcPts val="0"/>
              </a:spcBef>
            </a:pPr>
            <a:r>
              <a:rPr lang="en-GB" sz="2400" dirty="0" smtClean="0">
                <a:latin typeface="Arial" pitchFamily="34" charset="0"/>
                <a:cs typeface="Arial" pitchFamily="34" charset="0"/>
              </a:rPr>
              <a:t>TCP sessions:</a:t>
            </a:r>
          </a:p>
          <a:p>
            <a:pPr marL="324000" lvl="1" indent="0" algn="just">
              <a:spcBef>
                <a:spcPts val="0"/>
              </a:spcBef>
              <a:buNone/>
            </a:pPr>
            <a:r>
              <a:rPr lang="en-GB" sz="2400" dirty="0" smtClean="0">
                <a:latin typeface="Arial" pitchFamily="34" charset="0"/>
                <a:cs typeface="Arial" pitchFamily="34" charset="0"/>
              </a:rPr>
              <a:t>Once the required command file’s location or host is identified, TCP connection are initiated with the hosts for downloading the required command file.</a:t>
            </a:r>
          </a:p>
        </p:txBody>
      </p:sp>
      <p:sp>
        <p:nvSpPr>
          <p:cNvPr id="2" name="Title 1"/>
          <p:cNvSpPr>
            <a:spLocks noGrp="1"/>
          </p:cNvSpPr>
          <p:nvPr>
            <p:ph type="title"/>
          </p:nvPr>
        </p:nvSpPr>
        <p:spPr/>
        <p:txBody>
          <a:bodyPr anchor="ctr"/>
          <a:lstStyle/>
          <a:p>
            <a:pPr algn="ctr"/>
            <a:r>
              <a:rPr lang="en-GB" sz="4000" dirty="0" smtClean="0">
                <a:solidFill>
                  <a:schemeClr val="tx1"/>
                </a:solidFill>
                <a:latin typeface="Arial" pitchFamily="34" charset="0"/>
                <a:cs typeface="Arial" pitchFamily="34" charset="0"/>
              </a:rPr>
              <a:t>Updates (continued…)</a:t>
            </a:r>
            <a:endParaRPr lang="en-GB" sz="40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91971" y="2008231"/>
            <a:ext cx="3152029" cy="4718702"/>
          </a:xfrm>
          <a:prstGeom prst="rect">
            <a:avLst/>
          </a:prstGeom>
        </p:spPr>
      </p:pic>
    </p:spTree>
    <p:extLst>
      <p:ext uri="{BB962C8B-B14F-4D97-AF65-F5344CB8AC3E}">
        <p14:creationId xmlns:p14="http://schemas.microsoft.com/office/powerpoint/2010/main" xmlns="" val="252381775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31623" cy="5231269"/>
          </a:xfrm>
        </p:spPr>
        <p:txBody>
          <a:bodyPr>
            <a:noAutofit/>
          </a:bodyPr>
          <a:lstStyle/>
          <a:p>
            <a:pPr algn="just">
              <a:spcBef>
                <a:spcPts val="0"/>
              </a:spcBef>
              <a:buClrTx/>
              <a:buNone/>
            </a:pPr>
            <a:r>
              <a:rPr lang="en-IN" dirty="0" smtClean="0">
                <a:solidFill>
                  <a:srgbClr val="C00000"/>
                </a:solidFill>
              </a:rPr>
              <a:t>Detection of bots is difficult due to:</a:t>
            </a:r>
          </a:p>
          <a:p>
            <a:pPr marL="457200" indent="-457200" algn="just">
              <a:spcBef>
                <a:spcPts val="0"/>
              </a:spcBef>
              <a:buClrTx/>
              <a:buSzPct val="85000"/>
              <a:buFont typeface="+mj-lt"/>
              <a:buAutoNum type="arabicPeriod"/>
            </a:pPr>
            <a:r>
              <a:rPr lang="en-IN" sz="2800" dirty="0" smtClean="0"/>
              <a:t>Decentralized Architecture</a:t>
            </a:r>
          </a:p>
          <a:p>
            <a:pPr marL="457200" indent="-457200" algn="just">
              <a:spcBef>
                <a:spcPts val="0"/>
              </a:spcBef>
              <a:buClrTx/>
              <a:buSzPct val="85000"/>
              <a:buFont typeface="+mj-lt"/>
              <a:buAutoNum type="arabicPeriod"/>
            </a:pPr>
            <a:r>
              <a:rPr lang="en-IN" sz="2800" dirty="0" smtClean="0"/>
              <a:t>Encryption/ encrypted traffic </a:t>
            </a:r>
          </a:p>
          <a:p>
            <a:pPr marL="457200" indent="-457200" algn="just">
              <a:spcBef>
                <a:spcPts val="0"/>
              </a:spcBef>
              <a:buClrTx/>
              <a:buSzPct val="85000"/>
              <a:buFont typeface="+mj-lt"/>
              <a:buAutoNum type="arabicPeriod"/>
            </a:pPr>
            <a:r>
              <a:rPr lang="en-IN" sz="2800" dirty="0" smtClean="0"/>
              <a:t>Continuously changing communication architecture and Ports </a:t>
            </a:r>
          </a:p>
          <a:p>
            <a:pPr marL="457200" indent="-457200" algn="just">
              <a:spcBef>
                <a:spcPts val="0"/>
              </a:spcBef>
              <a:buClrTx/>
              <a:buSzPct val="85000"/>
              <a:buFont typeface="+mj-lt"/>
              <a:buAutoNum type="arabicPeriod"/>
            </a:pPr>
            <a:r>
              <a:rPr lang="en-IN" sz="2800" dirty="0" smtClean="0"/>
              <a:t>Occasional Abnormal Behaviour of Users</a:t>
            </a:r>
          </a:p>
          <a:p>
            <a:pPr marL="457200" indent="-457200" algn="just">
              <a:spcBef>
                <a:spcPts val="0"/>
              </a:spcBef>
              <a:buClrTx/>
              <a:buSzPct val="85000"/>
              <a:buFont typeface="+mj-lt"/>
              <a:buAutoNum type="arabicPeriod"/>
            </a:pPr>
            <a:r>
              <a:rPr lang="en-IN" sz="2800" dirty="0" smtClean="0"/>
              <a:t>Detection of bots not involved in any malicious activity </a:t>
            </a:r>
          </a:p>
          <a:p>
            <a:pPr marL="457200" indent="-457200" algn="just">
              <a:spcBef>
                <a:spcPts val="0"/>
              </a:spcBef>
              <a:buClrTx/>
              <a:buSzPct val="85000"/>
              <a:buFont typeface="+mj-lt"/>
              <a:buAutoNum type="arabicPeriod"/>
            </a:pPr>
            <a:r>
              <a:rPr lang="en-IN" sz="2800" dirty="0" smtClean="0"/>
              <a:t>Deep packet inspection need</a:t>
            </a:r>
          </a:p>
          <a:p>
            <a:pPr marL="457200" indent="-457200" algn="just">
              <a:spcBef>
                <a:spcPts val="0"/>
              </a:spcBef>
              <a:buClrTx/>
              <a:buSzPct val="85000"/>
              <a:buFont typeface="+mj-lt"/>
              <a:buAutoNum type="arabicPeriod"/>
            </a:pPr>
            <a:r>
              <a:rPr lang="en-IN" sz="2800" dirty="0" smtClean="0"/>
              <a:t>Unknown P2P botnets/unknown protocol being used</a:t>
            </a:r>
          </a:p>
          <a:p>
            <a:endParaRPr lang="en-IN" sz="2000" dirty="0"/>
          </a:p>
        </p:txBody>
      </p:sp>
      <p:sp>
        <p:nvSpPr>
          <p:cNvPr id="2" name="Title 1"/>
          <p:cNvSpPr>
            <a:spLocks noGrp="1"/>
          </p:cNvSpPr>
          <p:nvPr>
            <p:ph type="title"/>
          </p:nvPr>
        </p:nvSpPr>
        <p:spPr>
          <a:xfrm>
            <a:off x="609600" y="228600"/>
            <a:ext cx="7989752" cy="739862"/>
          </a:xfrm>
        </p:spPr>
        <p:txBody>
          <a:bodyPr>
            <a:normAutofit/>
          </a:bodyPr>
          <a:lstStyle/>
          <a:p>
            <a:pPr algn="ctr"/>
            <a:r>
              <a:rPr lang="en-IN" sz="4000" cap="none" dirty="0" smtClean="0">
                <a:solidFill>
                  <a:schemeClr val="tx1"/>
                </a:solidFill>
                <a:latin typeface="Arial" pitchFamily="34" charset="0"/>
                <a:cs typeface="Arial" pitchFamily="34" charset="0"/>
              </a:rPr>
              <a:t>Botnet Detection</a:t>
            </a:r>
            <a:endParaRPr lang="en-IN" sz="4000" cap="none"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676400"/>
            <a:ext cx="8534400" cy="4495800"/>
          </a:xfrm>
        </p:spPr>
        <p:txBody>
          <a:bodyPr>
            <a:normAutofit/>
          </a:bodyPr>
          <a:lstStyle/>
          <a:p>
            <a:pPr algn="just" eaLnBrk="1" hangingPunct="1">
              <a:spcBef>
                <a:spcPts val="0"/>
              </a:spcBef>
            </a:pPr>
            <a:r>
              <a:rPr lang="en-US" sz="2800" dirty="0" err="1" smtClean="0">
                <a:latin typeface="Arial" pitchFamily="34" charset="0"/>
                <a:cs typeface="Arial" pitchFamily="34" charset="0"/>
              </a:rPr>
              <a:t>Honeypot</a:t>
            </a:r>
            <a:r>
              <a:rPr lang="en-US" sz="2800" dirty="0" smtClean="0">
                <a:latin typeface="Arial" pitchFamily="34" charset="0"/>
                <a:cs typeface="Arial" pitchFamily="34" charset="0"/>
              </a:rPr>
              <a:t> Based</a:t>
            </a:r>
          </a:p>
          <a:p>
            <a:pPr algn="just" eaLnBrk="1" hangingPunct="1">
              <a:spcBef>
                <a:spcPts val="0"/>
              </a:spcBef>
            </a:pPr>
            <a:r>
              <a:rPr lang="en-US" sz="2800" dirty="0" smtClean="0">
                <a:latin typeface="Arial" pitchFamily="34" charset="0"/>
                <a:cs typeface="Arial" pitchFamily="34" charset="0"/>
              </a:rPr>
              <a:t>Signature Based – able to detect only known bots</a:t>
            </a:r>
          </a:p>
          <a:p>
            <a:pPr algn="just" eaLnBrk="1" hangingPunct="1">
              <a:spcBef>
                <a:spcPts val="0"/>
              </a:spcBef>
            </a:pPr>
            <a:r>
              <a:rPr lang="en-US" sz="2800" dirty="0" smtClean="0">
                <a:latin typeface="Arial" pitchFamily="34" charset="0"/>
                <a:cs typeface="Arial" pitchFamily="34" charset="0"/>
              </a:rPr>
              <a:t>Anomaly Based – detect bots based traffic anomalies</a:t>
            </a:r>
          </a:p>
          <a:p>
            <a:pPr algn="just" eaLnBrk="1" hangingPunct="1">
              <a:spcBef>
                <a:spcPts val="0"/>
              </a:spcBef>
            </a:pPr>
            <a:r>
              <a:rPr lang="en-US" sz="2800" dirty="0" smtClean="0">
                <a:latin typeface="Arial" pitchFamily="34" charset="0"/>
                <a:cs typeface="Arial" pitchFamily="34" charset="0"/>
              </a:rPr>
              <a:t>DNS Based – detect based DNS information </a:t>
            </a:r>
          </a:p>
          <a:p>
            <a:pPr algn="just" eaLnBrk="1" hangingPunct="1">
              <a:spcBef>
                <a:spcPts val="0"/>
              </a:spcBef>
            </a:pPr>
            <a:r>
              <a:rPr lang="en-US" sz="2800" dirty="0" smtClean="0">
                <a:latin typeface="Arial" pitchFamily="34" charset="0"/>
                <a:cs typeface="Arial" pitchFamily="34" charset="0"/>
              </a:rPr>
              <a:t>Mining Based – detect based machine learning, classification and clustering</a:t>
            </a:r>
          </a:p>
        </p:txBody>
      </p:sp>
      <p:sp>
        <p:nvSpPr>
          <p:cNvPr id="264194" name="Rectangle 2"/>
          <p:cNvSpPr>
            <a:spLocks noGrp="1" noChangeArrowheads="1"/>
          </p:cNvSpPr>
          <p:nvPr>
            <p:ph type="title"/>
          </p:nvPr>
        </p:nvSpPr>
        <p:spPr/>
        <p:txBody>
          <a:bodyPr/>
          <a:lstStyle/>
          <a:p>
            <a:pPr algn="ctr" eaLnBrk="1" fontAlgn="auto" hangingPunct="1">
              <a:spcAft>
                <a:spcPts val="0"/>
              </a:spcAft>
              <a:defRPr/>
            </a:pPr>
            <a:r>
              <a:rPr lang="en-US" sz="4000" dirty="0" smtClean="0">
                <a:solidFill>
                  <a:schemeClr val="tx1"/>
                </a:solidFill>
                <a:latin typeface="Arial" pitchFamily="34" charset="0"/>
                <a:cs typeface="Arial" pitchFamily="34" charset="0"/>
              </a:rPr>
              <a:t>Botnet Detection </a:t>
            </a:r>
            <a:endParaRPr lang="en-US" sz="4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381000" y="1447800"/>
            <a:ext cx="8458200" cy="4572000"/>
          </a:xfrm>
        </p:spPr>
        <p:txBody>
          <a:bodyPr/>
          <a:lstStyle/>
          <a:p>
            <a:pPr algn="just"/>
            <a:r>
              <a:rPr lang="en-US" altLang="zh-CN" dirty="0" err="1" smtClean="0">
                <a:ea typeface="宋体" pitchFamily="2" charset="-122"/>
              </a:rPr>
              <a:t>Honeypot</a:t>
            </a:r>
            <a:r>
              <a:rPr lang="en-US" altLang="zh-CN" dirty="0" smtClean="0">
                <a:ea typeface="宋体" pitchFamily="2" charset="-122"/>
              </a:rPr>
              <a:t> is widely used by defenders</a:t>
            </a:r>
          </a:p>
          <a:p>
            <a:pPr lvl="1" algn="just"/>
            <a:r>
              <a:rPr lang="en-US" altLang="zh-CN" sz="2400" dirty="0" smtClean="0">
                <a:ea typeface="宋体" pitchFamily="2" charset="-122"/>
              </a:rPr>
              <a:t>Ability to detect unknown attacks</a:t>
            </a:r>
          </a:p>
          <a:p>
            <a:pPr lvl="1" algn="just"/>
            <a:r>
              <a:rPr lang="en-US" altLang="zh-CN" sz="2400" dirty="0" smtClean="0">
                <a:ea typeface="宋体" pitchFamily="2" charset="-122"/>
              </a:rPr>
              <a:t>Ability to monitor attacker actions (e.g., </a:t>
            </a:r>
            <a:r>
              <a:rPr lang="en-US" altLang="zh-CN" sz="2400" dirty="0" err="1" smtClean="0">
                <a:ea typeface="宋体" pitchFamily="2" charset="-122"/>
              </a:rPr>
              <a:t>botnet</a:t>
            </a:r>
            <a:r>
              <a:rPr lang="en-US" altLang="zh-CN" sz="2400" dirty="0" smtClean="0">
                <a:ea typeface="宋体" pitchFamily="2" charset="-122"/>
              </a:rPr>
              <a:t> C&amp;C)</a:t>
            </a:r>
          </a:p>
          <a:p>
            <a:pPr lvl="1" algn="just"/>
            <a:r>
              <a:rPr lang="en-US" altLang="zh-CN" sz="2400" dirty="0" smtClean="0">
                <a:ea typeface="宋体" pitchFamily="2" charset="-122"/>
              </a:rPr>
              <a:t>Attacker should not be able to find out the presence of </a:t>
            </a:r>
            <a:r>
              <a:rPr lang="en-US" altLang="zh-CN" sz="2400" dirty="0" err="1" smtClean="0">
                <a:ea typeface="宋体" pitchFamily="2" charset="-122"/>
              </a:rPr>
              <a:t>Honeypot</a:t>
            </a:r>
            <a:endParaRPr lang="en-US" altLang="zh-CN" sz="2400" dirty="0" smtClean="0">
              <a:ea typeface="宋体" pitchFamily="2" charset="-122"/>
            </a:endParaRPr>
          </a:p>
          <a:p>
            <a:pPr>
              <a:buNone/>
            </a:pPr>
            <a:endParaRPr lang="zh-CN" altLang="en-US" dirty="0" smtClean="0">
              <a:ea typeface="宋体" pitchFamily="2" charset="-122"/>
            </a:endParaRPr>
          </a:p>
        </p:txBody>
      </p:sp>
      <p:sp>
        <p:nvSpPr>
          <p:cNvPr id="27651" name="Rectangle 2"/>
          <p:cNvSpPr>
            <a:spLocks noGrp="1" noChangeArrowheads="1"/>
          </p:cNvSpPr>
          <p:nvPr>
            <p:ph type="title"/>
          </p:nvPr>
        </p:nvSpPr>
        <p:spPr>
          <a:xfrm>
            <a:off x="457200" y="152400"/>
            <a:ext cx="8229600" cy="884238"/>
          </a:xfrm>
        </p:spPr>
        <p:txBody>
          <a:bodyPr/>
          <a:lstStyle/>
          <a:p>
            <a:pPr algn="ctr"/>
            <a:r>
              <a:rPr lang="en-US" altLang="zh-CN" sz="4000" dirty="0" err="1" smtClean="0">
                <a:solidFill>
                  <a:schemeClr val="tx1"/>
                </a:solidFill>
                <a:latin typeface="Arial" pitchFamily="34" charset="0"/>
                <a:ea typeface="宋体" pitchFamily="2" charset="-122"/>
                <a:cs typeface="Arial" pitchFamily="34" charset="0"/>
              </a:rPr>
              <a:t>Honeypot</a:t>
            </a:r>
            <a:r>
              <a:rPr lang="en-US" altLang="zh-CN" sz="4000" dirty="0" smtClean="0">
                <a:solidFill>
                  <a:schemeClr val="tx1"/>
                </a:solidFill>
                <a:latin typeface="Arial" pitchFamily="34" charset="0"/>
                <a:ea typeface="宋体" pitchFamily="2" charset="-122"/>
                <a:cs typeface="Arial" pitchFamily="34" charset="0"/>
              </a:rPr>
              <a:t>-Aware </a:t>
            </a:r>
            <a:r>
              <a:rPr lang="en-US" altLang="zh-CN" sz="4000" dirty="0" err="1" smtClean="0">
                <a:solidFill>
                  <a:schemeClr val="tx1"/>
                </a:solidFill>
                <a:latin typeface="Arial" pitchFamily="34" charset="0"/>
                <a:ea typeface="宋体" pitchFamily="2" charset="-122"/>
                <a:cs typeface="Arial" pitchFamily="34" charset="0"/>
              </a:rPr>
              <a:t>Botnet</a:t>
            </a:r>
            <a:endParaRPr lang="en-US" altLang="zh-CN" sz="4000" dirty="0" smtClean="0">
              <a:solidFill>
                <a:schemeClr val="tx1"/>
              </a:solidFill>
              <a:latin typeface="Arial" pitchFamily="34" charset="0"/>
              <a:ea typeface="宋体" pitchFamily="2" charset="-122"/>
              <a:cs typeface="Arial" pitchFamily="34" charset="0"/>
            </a:endParaRPr>
          </a:p>
        </p:txBody>
      </p:sp>
      <p:grpSp>
        <p:nvGrpSpPr>
          <p:cNvPr id="2" name="Group 4"/>
          <p:cNvGrpSpPr/>
          <p:nvPr/>
        </p:nvGrpSpPr>
        <p:grpSpPr>
          <a:xfrm>
            <a:off x="2057400" y="3962400"/>
            <a:ext cx="5350664" cy="2725737"/>
            <a:chOff x="2444750" y="1550988"/>
            <a:chExt cx="5350664" cy="2725737"/>
          </a:xfrm>
        </p:grpSpPr>
        <p:sp>
          <p:nvSpPr>
            <p:cNvPr id="6" name="Oval 2"/>
            <p:cNvSpPr>
              <a:spLocks noChangeArrowheads="1"/>
            </p:cNvSpPr>
            <p:nvPr/>
          </p:nvSpPr>
          <p:spPr bwMode="auto">
            <a:xfrm>
              <a:off x="2868613" y="2847975"/>
              <a:ext cx="231775" cy="223838"/>
            </a:xfrm>
            <a:prstGeom prst="ellipse">
              <a:avLst/>
            </a:prstGeom>
            <a:solidFill>
              <a:schemeClr val="accent1"/>
            </a:solidFill>
            <a:ln w="12700">
              <a:solidFill>
                <a:srgbClr val="990000"/>
              </a:solidFill>
              <a:round/>
              <a:headEnd/>
              <a:tailEnd/>
            </a:ln>
          </p:spPr>
          <p:txBody>
            <a:bodyPr anchor="ctr">
              <a:spAutoFit/>
            </a:bodyPr>
            <a:lstStyle/>
            <a:p>
              <a:endParaRPr lang="en-US"/>
            </a:p>
          </p:txBody>
        </p:sp>
        <p:sp>
          <p:nvSpPr>
            <p:cNvPr id="7" name="Oval 3"/>
            <p:cNvSpPr>
              <a:spLocks noChangeArrowheads="1"/>
            </p:cNvSpPr>
            <p:nvPr/>
          </p:nvSpPr>
          <p:spPr bwMode="auto">
            <a:xfrm>
              <a:off x="4851400" y="3586163"/>
              <a:ext cx="222250" cy="204787"/>
            </a:xfrm>
            <a:prstGeom prst="ellipse">
              <a:avLst/>
            </a:prstGeom>
            <a:solidFill>
              <a:schemeClr val="accent1"/>
            </a:solidFill>
            <a:ln w="12700">
              <a:solidFill>
                <a:srgbClr val="990000"/>
              </a:solidFill>
              <a:round/>
              <a:headEnd/>
              <a:tailEnd/>
            </a:ln>
          </p:spPr>
          <p:txBody>
            <a:bodyPr anchor="ctr">
              <a:spAutoFit/>
            </a:bodyPr>
            <a:lstStyle/>
            <a:p>
              <a:endParaRPr lang="en-US"/>
            </a:p>
          </p:txBody>
        </p:sp>
        <p:sp>
          <p:nvSpPr>
            <p:cNvPr id="8" name="Oval 4"/>
            <p:cNvSpPr>
              <a:spLocks noChangeArrowheads="1"/>
            </p:cNvSpPr>
            <p:nvPr/>
          </p:nvSpPr>
          <p:spPr bwMode="auto">
            <a:xfrm>
              <a:off x="3629025" y="2139950"/>
              <a:ext cx="212725" cy="185738"/>
            </a:xfrm>
            <a:prstGeom prst="ellipse">
              <a:avLst/>
            </a:prstGeom>
            <a:solidFill>
              <a:schemeClr val="accent1"/>
            </a:solidFill>
            <a:ln w="12700">
              <a:solidFill>
                <a:srgbClr val="990000"/>
              </a:solidFill>
              <a:round/>
              <a:headEnd/>
              <a:tailEnd/>
            </a:ln>
          </p:spPr>
          <p:txBody>
            <a:bodyPr wrap="none" anchor="ctr">
              <a:spAutoFit/>
            </a:bodyPr>
            <a:lstStyle/>
            <a:p>
              <a:endParaRPr lang="en-US"/>
            </a:p>
          </p:txBody>
        </p:sp>
        <p:sp>
          <p:nvSpPr>
            <p:cNvPr id="9" name="Text Box 7"/>
            <p:cNvSpPr txBox="1">
              <a:spLocks noChangeArrowheads="1"/>
            </p:cNvSpPr>
            <p:nvPr/>
          </p:nvSpPr>
          <p:spPr bwMode="auto">
            <a:xfrm>
              <a:off x="4138613" y="3910013"/>
              <a:ext cx="666750" cy="366712"/>
            </a:xfrm>
            <a:prstGeom prst="rect">
              <a:avLst/>
            </a:prstGeom>
            <a:noFill/>
            <a:ln w="9525">
              <a:noFill/>
              <a:miter lim="800000"/>
              <a:headEnd/>
              <a:tailEnd/>
            </a:ln>
          </p:spPr>
          <p:txBody>
            <a:bodyPr wrap="none">
              <a:spAutoFit/>
            </a:bodyPr>
            <a:lstStyle/>
            <a:p>
              <a:pPr algn="l"/>
              <a:r>
                <a:rPr lang="en-US" altLang="zh-CN" sz="1800" b="0" dirty="0">
                  <a:solidFill>
                    <a:schemeClr val="tx1"/>
                  </a:solidFill>
                  <a:latin typeface="Arial" charset="0"/>
                  <a:ea typeface="宋体" pitchFamily="2" charset="-122"/>
                </a:rPr>
                <a:t>C&amp;C</a:t>
              </a:r>
            </a:p>
          </p:txBody>
        </p:sp>
        <p:grpSp>
          <p:nvGrpSpPr>
            <p:cNvPr id="3" name="Group 8"/>
            <p:cNvGrpSpPr>
              <a:grpSpLocks/>
            </p:cNvGrpSpPr>
            <p:nvPr/>
          </p:nvGrpSpPr>
          <p:grpSpPr bwMode="auto">
            <a:xfrm>
              <a:off x="4294188" y="3530600"/>
              <a:ext cx="388937" cy="533400"/>
              <a:chOff x="2819" y="2447"/>
              <a:chExt cx="245" cy="336"/>
            </a:xfrm>
          </p:grpSpPr>
          <p:graphicFrame>
            <p:nvGraphicFramePr>
              <p:cNvPr id="26" name="Object 9"/>
              <p:cNvGraphicFramePr>
                <a:graphicFrameLocks noChangeAspect="1"/>
              </p:cNvGraphicFramePr>
              <p:nvPr/>
            </p:nvGraphicFramePr>
            <p:xfrm>
              <a:off x="2819" y="2447"/>
              <a:ext cx="245" cy="336"/>
            </p:xfrm>
            <a:graphic>
              <a:graphicData uri="http://schemas.openxmlformats.org/presentationml/2006/ole">
                <p:oleObj spid="_x0000_s176130" name="VISIO" r:id="rId4" imgW="561240" imgH="724680" progId="">
                  <p:embed/>
                </p:oleObj>
              </a:graphicData>
            </a:graphic>
          </p:graphicFrame>
          <p:sp>
            <p:nvSpPr>
              <p:cNvPr id="27" name="Rectangle 10"/>
              <p:cNvSpPr>
                <a:spLocks noChangeArrowheads="1"/>
              </p:cNvSpPr>
              <p:nvPr/>
            </p:nvSpPr>
            <p:spPr bwMode="auto">
              <a:xfrm>
                <a:off x="2877" y="2507"/>
                <a:ext cx="105" cy="75"/>
              </a:xfrm>
              <a:prstGeom prst="rect">
                <a:avLst/>
              </a:prstGeom>
              <a:solidFill>
                <a:srgbClr val="FF6600"/>
              </a:solidFill>
              <a:ln w="9525">
                <a:solidFill>
                  <a:schemeClr val="tx1"/>
                </a:solidFill>
                <a:miter lim="800000"/>
                <a:headEnd/>
                <a:tailEnd/>
              </a:ln>
            </p:spPr>
            <p:txBody>
              <a:bodyPr wrap="none" anchor="ctr"/>
              <a:lstStyle/>
              <a:p>
                <a:endParaRPr lang="en-US"/>
              </a:p>
            </p:txBody>
          </p:sp>
        </p:grpSp>
        <p:graphicFrame>
          <p:nvGraphicFramePr>
            <p:cNvPr id="11" name="Object 11"/>
            <p:cNvGraphicFramePr>
              <a:graphicFrameLocks noChangeAspect="1"/>
            </p:cNvGraphicFramePr>
            <p:nvPr/>
          </p:nvGraphicFramePr>
          <p:xfrm>
            <a:off x="2597150" y="2305050"/>
            <a:ext cx="277813" cy="381000"/>
          </p:xfrm>
          <a:graphic>
            <a:graphicData uri="http://schemas.openxmlformats.org/presentationml/2006/ole">
              <p:oleObj spid="_x0000_s176131" name="VISIO" r:id="rId5" imgW="561240" imgH="724680" progId="">
                <p:embed/>
              </p:oleObj>
            </a:graphicData>
          </a:graphic>
        </p:graphicFrame>
        <p:sp>
          <p:nvSpPr>
            <p:cNvPr id="12" name="Text Box 12"/>
            <p:cNvSpPr txBox="1">
              <a:spLocks noChangeArrowheads="1"/>
            </p:cNvSpPr>
            <p:nvPr/>
          </p:nvSpPr>
          <p:spPr bwMode="auto">
            <a:xfrm>
              <a:off x="2444750" y="1941513"/>
              <a:ext cx="501650" cy="366712"/>
            </a:xfrm>
            <a:prstGeom prst="rect">
              <a:avLst/>
            </a:prstGeom>
            <a:noFill/>
            <a:ln w="9525">
              <a:noFill/>
              <a:miter lim="800000"/>
              <a:headEnd/>
              <a:tailEnd/>
            </a:ln>
          </p:spPr>
          <p:txBody>
            <a:bodyPr wrap="none">
              <a:spAutoFit/>
            </a:bodyPr>
            <a:lstStyle/>
            <a:p>
              <a:pPr algn="l"/>
              <a:r>
                <a:rPr lang="en-US" altLang="zh-CN" sz="1800" b="0">
                  <a:solidFill>
                    <a:schemeClr val="tx1"/>
                  </a:solidFill>
                  <a:latin typeface="Arial" charset="0"/>
                  <a:ea typeface="宋体" pitchFamily="2" charset="-122"/>
                </a:rPr>
                <a:t>bot</a:t>
              </a:r>
            </a:p>
          </p:txBody>
        </p:sp>
        <p:grpSp>
          <p:nvGrpSpPr>
            <p:cNvPr id="4" name="Group 13"/>
            <p:cNvGrpSpPr>
              <a:grpSpLocks/>
            </p:cNvGrpSpPr>
            <p:nvPr/>
          </p:nvGrpSpPr>
          <p:grpSpPr bwMode="auto">
            <a:xfrm>
              <a:off x="5957888" y="2314575"/>
              <a:ext cx="277812" cy="381000"/>
              <a:chOff x="3725" y="1519"/>
              <a:chExt cx="175" cy="240"/>
            </a:xfrm>
          </p:grpSpPr>
          <p:graphicFrame>
            <p:nvGraphicFramePr>
              <p:cNvPr id="24" name="Object 14"/>
              <p:cNvGraphicFramePr>
                <a:graphicFrameLocks noChangeAspect="1"/>
              </p:cNvGraphicFramePr>
              <p:nvPr/>
            </p:nvGraphicFramePr>
            <p:xfrm>
              <a:off x="3725" y="1519"/>
              <a:ext cx="175" cy="240"/>
            </p:xfrm>
            <a:graphic>
              <a:graphicData uri="http://schemas.openxmlformats.org/presentationml/2006/ole">
                <p:oleObj spid="_x0000_s176132" name="VISIO" r:id="rId6" imgW="561240" imgH="724680" progId="">
                  <p:embed/>
                </p:oleObj>
              </a:graphicData>
            </a:graphic>
          </p:graphicFrame>
          <p:sp>
            <p:nvSpPr>
              <p:cNvPr id="25" name="Rectangle 15"/>
              <p:cNvSpPr>
                <a:spLocks noChangeArrowheads="1"/>
              </p:cNvSpPr>
              <p:nvPr/>
            </p:nvSpPr>
            <p:spPr bwMode="auto">
              <a:xfrm>
                <a:off x="3768" y="1563"/>
                <a:ext cx="79" cy="56"/>
              </a:xfrm>
              <a:prstGeom prst="rect">
                <a:avLst/>
              </a:prstGeom>
              <a:solidFill>
                <a:srgbClr val="6760FC"/>
              </a:solidFill>
              <a:ln w="9525">
                <a:solidFill>
                  <a:schemeClr val="tx1"/>
                </a:solidFill>
                <a:miter lim="800000"/>
                <a:headEnd/>
                <a:tailEnd/>
              </a:ln>
            </p:spPr>
            <p:txBody>
              <a:bodyPr wrap="none" anchor="ctr"/>
              <a:lstStyle/>
              <a:p>
                <a:endParaRPr lang="en-US"/>
              </a:p>
            </p:txBody>
          </p:sp>
        </p:grpSp>
        <p:sp>
          <p:nvSpPr>
            <p:cNvPr id="14" name="Text Box 16"/>
            <p:cNvSpPr txBox="1">
              <a:spLocks noChangeArrowheads="1"/>
            </p:cNvSpPr>
            <p:nvPr/>
          </p:nvSpPr>
          <p:spPr bwMode="auto">
            <a:xfrm>
              <a:off x="5776913" y="1958975"/>
              <a:ext cx="2018501" cy="369332"/>
            </a:xfrm>
            <a:prstGeom prst="rect">
              <a:avLst/>
            </a:prstGeom>
            <a:noFill/>
            <a:ln w="9525">
              <a:noFill/>
              <a:miter lim="800000"/>
              <a:headEnd/>
              <a:tailEnd/>
            </a:ln>
          </p:spPr>
          <p:txBody>
            <a:bodyPr wrap="none">
              <a:spAutoFit/>
            </a:bodyPr>
            <a:lstStyle/>
            <a:p>
              <a:pPr algn="l"/>
              <a:r>
                <a:rPr lang="en-US" altLang="zh-CN" sz="1800" b="0" dirty="0" err="1" smtClean="0">
                  <a:solidFill>
                    <a:schemeClr val="tx1"/>
                  </a:solidFill>
                  <a:latin typeface="Arial" charset="0"/>
                  <a:ea typeface="宋体" pitchFamily="2" charset="-122"/>
                </a:rPr>
                <a:t>Honeypot</a:t>
              </a:r>
              <a:r>
                <a:rPr lang="en-US" altLang="zh-CN" sz="1800" b="0" dirty="0" smtClean="0">
                  <a:solidFill>
                    <a:schemeClr val="tx1"/>
                  </a:solidFill>
                  <a:latin typeface="Arial" charset="0"/>
                  <a:ea typeface="宋体" pitchFamily="2" charset="-122"/>
                </a:rPr>
                <a:t> </a:t>
              </a:r>
              <a:r>
                <a:rPr lang="en-US" altLang="zh-CN" sz="1800" b="0" dirty="0">
                  <a:solidFill>
                    <a:schemeClr val="tx1"/>
                  </a:solidFill>
                  <a:latin typeface="Arial" charset="0"/>
                  <a:ea typeface="宋体" pitchFamily="2" charset="-122"/>
                </a:rPr>
                <a:t>(secret)</a:t>
              </a:r>
            </a:p>
          </p:txBody>
        </p:sp>
        <p:sp>
          <p:nvSpPr>
            <p:cNvPr id="15" name="Line 17"/>
            <p:cNvSpPr>
              <a:spLocks noChangeShapeType="1"/>
            </p:cNvSpPr>
            <p:nvPr/>
          </p:nvSpPr>
          <p:spPr bwMode="auto">
            <a:xfrm flipV="1">
              <a:off x="2862263" y="1550988"/>
              <a:ext cx="1103312" cy="908050"/>
            </a:xfrm>
            <a:prstGeom prst="line">
              <a:avLst/>
            </a:prstGeom>
            <a:noFill/>
            <a:ln w="12700">
              <a:solidFill>
                <a:srgbClr val="FF0000"/>
              </a:solidFill>
              <a:round/>
              <a:headEnd/>
              <a:tailEnd type="triangle" w="med" len="med"/>
            </a:ln>
          </p:spPr>
          <p:txBody>
            <a:bodyPr/>
            <a:lstStyle/>
            <a:p>
              <a:endParaRPr lang="en-US"/>
            </a:p>
          </p:txBody>
        </p:sp>
        <p:sp>
          <p:nvSpPr>
            <p:cNvPr id="16" name="Line 18"/>
            <p:cNvSpPr>
              <a:spLocks noChangeShapeType="1"/>
            </p:cNvSpPr>
            <p:nvPr/>
          </p:nvSpPr>
          <p:spPr bwMode="auto">
            <a:xfrm flipV="1">
              <a:off x="2851150" y="1836738"/>
              <a:ext cx="1236663" cy="631825"/>
            </a:xfrm>
            <a:prstGeom prst="line">
              <a:avLst/>
            </a:prstGeom>
            <a:noFill/>
            <a:ln w="12700">
              <a:solidFill>
                <a:srgbClr val="FF0000"/>
              </a:solidFill>
              <a:round/>
              <a:headEnd/>
              <a:tailEnd type="triangle" w="med" len="med"/>
            </a:ln>
          </p:spPr>
          <p:txBody>
            <a:bodyPr/>
            <a:lstStyle/>
            <a:p>
              <a:endParaRPr lang="en-US"/>
            </a:p>
          </p:txBody>
        </p:sp>
        <p:sp>
          <p:nvSpPr>
            <p:cNvPr id="17" name="Line 19"/>
            <p:cNvSpPr>
              <a:spLocks noChangeShapeType="1"/>
            </p:cNvSpPr>
            <p:nvPr/>
          </p:nvSpPr>
          <p:spPr bwMode="auto">
            <a:xfrm>
              <a:off x="2868613" y="2470150"/>
              <a:ext cx="3081337" cy="7938"/>
            </a:xfrm>
            <a:prstGeom prst="line">
              <a:avLst/>
            </a:prstGeom>
            <a:noFill/>
            <a:ln w="12700">
              <a:solidFill>
                <a:srgbClr val="FF0000"/>
              </a:solidFill>
              <a:round/>
              <a:headEnd/>
              <a:tailEnd type="triangle" w="med" len="med"/>
            </a:ln>
          </p:spPr>
          <p:txBody>
            <a:bodyPr/>
            <a:lstStyle/>
            <a:p>
              <a:endParaRPr lang="en-US"/>
            </a:p>
          </p:txBody>
        </p:sp>
        <p:sp>
          <p:nvSpPr>
            <p:cNvPr id="18" name="Line 20"/>
            <p:cNvSpPr>
              <a:spLocks noChangeShapeType="1"/>
            </p:cNvSpPr>
            <p:nvPr/>
          </p:nvSpPr>
          <p:spPr bwMode="auto">
            <a:xfrm>
              <a:off x="2857500" y="2497138"/>
              <a:ext cx="1385888" cy="260350"/>
            </a:xfrm>
            <a:prstGeom prst="line">
              <a:avLst/>
            </a:prstGeom>
            <a:noFill/>
            <a:ln w="12700">
              <a:solidFill>
                <a:srgbClr val="FF0000"/>
              </a:solidFill>
              <a:round/>
              <a:headEnd/>
              <a:tailEnd type="triangle" w="med" len="med"/>
            </a:ln>
          </p:spPr>
          <p:txBody>
            <a:bodyPr/>
            <a:lstStyle/>
            <a:p>
              <a:endParaRPr lang="en-US"/>
            </a:p>
          </p:txBody>
        </p:sp>
        <p:sp>
          <p:nvSpPr>
            <p:cNvPr id="19" name="Line 21"/>
            <p:cNvSpPr>
              <a:spLocks noChangeShapeType="1"/>
            </p:cNvSpPr>
            <p:nvPr/>
          </p:nvSpPr>
          <p:spPr bwMode="auto">
            <a:xfrm flipH="1">
              <a:off x="4662488" y="2638425"/>
              <a:ext cx="1243012" cy="1011238"/>
            </a:xfrm>
            <a:prstGeom prst="line">
              <a:avLst/>
            </a:prstGeom>
            <a:noFill/>
            <a:ln w="19050">
              <a:solidFill>
                <a:schemeClr val="tx1"/>
              </a:solidFill>
              <a:prstDash val="dash"/>
              <a:round/>
              <a:headEnd/>
              <a:tailEnd type="triangle" w="lg" len="lg"/>
            </a:ln>
          </p:spPr>
          <p:txBody>
            <a:bodyPr/>
            <a:lstStyle/>
            <a:p>
              <a:endParaRPr lang="en-US"/>
            </a:p>
          </p:txBody>
        </p:sp>
        <p:sp>
          <p:nvSpPr>
            <p:cNvPr id="20" name="Text Box 22"/>
            <p:cNvSpPr txBox="1">
              <a:spLocks noChangeArrowheads="1"/>
            </p:cNvSpPr>
            <p:nvPr/>
          </p:nvSpPr>
          <p:spPr bwMode="auto">
            <a:xfrm>
              <a:off x="3576638" y="2046288"/>
              <a:ext cx="1949450" cy="366712"/>
            </a:xfrm>
            <a:prstGeom prst="rect">
              <a:avLst/>
            </a:prstGeom>
            <a:noFill/>
            <a:ln w="9525">
              <a:noFill/>
              <a:miter lim="800000"/>
              <a:headEnd/>
              <a:tailEnd/>
            </a:ln>
          </p:spPr>
          <p:txBody>
            <a:bodyPr wrap="none">
              <a:spAutoFit/>
            </a:bodyPr>
            <a:lstStyle/>
            <a:p>
              <a:pPr algn="l"/>
              <a:r>
                <a:rPr lang="en-US" altLang="zh-CN" sz="1800" b="0" dirty="0">
                  <a:solidFill>
                    <a:schemeClr val="tx1"/>
                  </a:solidFill>
                  <a:latin typeface="Arial" charset="0"/>
                  <a:ea typeface="宋体" pitchFamily="2" charset="-122"/>
                </a:rPr>
                <a:t>1 malicious traffic</a:t>
              </a:r>
            </a:p>
          </p:txBody>
        </p:sp>
        <p:sp>
          <p:nvSpPr>
            <p:cNvPr id="21" name="Text Box 23"/>
            <p:cNvSpPr txBox="1">
              <a:spLocks noChangeArrowheads="1"/>
            </p:cNvSpPr>
            <p:nvPr/>
          </p:nvSpPr>
          <p:spPr bwMode="auto">
            <a:xfrm rot="-2390337">
              <a:off x="4630738" y="3006725"/>
              <a:ext cx="1847850" cy="366713"/>
            </a:xfrm>
            <a:prstGeom prst="rect">
              <a:avLst/>
            </a:prstGeom>
            <a:noFill/>
            <a:ln w="9525">
              <a:noFill/>
              <a:miter lim="800000"/>
              <a:headEnd/>
              <a:tailEnd/>
            </a:ln>
          </p:spPr>
          <p:txBody>
            <a:bodyPr wrap="none">
              <a:spAutoFit/>
            </a:bodyPr>
            <a:lstStyle/>
            <a:p>
              <a:pPr algn="l"/>
              <a:r>
                <a:rPr lang="en-US" altLang="zh-CN" sz="1800" b="0" dirty="0">
                  <a:solidFill>
                    <a:schemeClr val="tx1"/>
                  </a:solidFill>
                  <a:latin typeface="Arial" charset="0"/>
                  <a:ea typeface="宋体" pitchFamily="2" charset="-122"/>
                </a:rPr>
                <a:t>2 Inform </a:t>
              </a:r>
              <a:r>
                <a:rPr lang="en-US" altLang="zh-CN" sz="1800" b="0" dirty="0" err="1">
                  <a:solidFill>
                    <a:schemeClr val="tx1"/>
                  </a:solidFill>
                  <a:latin typeface="Arial" charset="0"/>
                  <a:ea typeface="宋体" pitchFamily="2" charset="-122"/>
                </a:rPr>
                <a:t>bot’s</a:t>
              </a:r>
              <a:r>
                <a:rPr lang="en-US" altLang="zh-CN" sz="1800" b="0" dirty="0">
                  <a:solidFill>
                    <a:schemeClr val="tx1"/>
                  </a:solidFill>
                  <a:latin typeface="Arial" charset="0"/>
                  <a:ea typeface="宋体" pitchFamily="2" charset="-122"/>
                </a:rPr>
                <a:t> IP</a:t>
              </a:r>
            </a:p>
          </p:txBody>
        </p:sp>
        <p:sp>
          <p:nvSpPr>
            <p:cNvPr id="22" name="Line 24"/>
            <p:cNvSpPr>
              <a:spLocks noChangeShapeType="1"/>
            </p:cNvSpPr>
            <p:nvPr/>
          </p:nvSpPr>
          <p:spPr bwMode="auto">
            <a:xfrm flipH="1" flipV="1">
              <a:off x="2852738" y="2601913"/>
              <a:ext cx="1474787" cy="1087437"/>
            </a:xfrm>
            <a:prstGeom prst="line">
              <a:avLst/>
            </a:prstGeom>
            <a:noFill/>
            <a:ln w="19050">
              <a:solidFill>
                <a:schemeClr val="tx1"/>
              </a:solidFill>
              <a:prstDash val="dash"/>
              <a:round/>
              <a:headEnd/>
              <a:tailEnd type="triangle" w="lg" len="lg"/>
            </a:ln>
          </p:spPr>
          <p:txBody>
            <a:bodyPr/>
            <a:lstStyle/>
            <a:p>
              <a:endParaRPr lang="en-US"/>
            </a:p>
          </p:txBody>
        </p:sp>
        <p:sp>
          <p:nvSpPr>
            <p:cNvPr id="23" name="Text Box 25"/>
            <p:cNvSpPr txBox="1">
              <a:spLocks noChangeArrowheads="1"/>
            </p:cNvSpPr>
            <p:nvPr/>
          </p:nvSpPr>
          <p:spPr bwMode="auto">
            <a:xfrm rot="2205563">
              <a:off x="2743200" y="3076575"/>
              <a:ext cx="1339850" cy="366713"/>
            </a:xfrm>
            <a:prstGeom prst="rect">
              <a:avLst/>
            </a:prstGeom>
            <a:noFill/>
            <a:ln w="9525">
              <a:noFill/>
              <a:miter lim="800000"/>
              <a:headEnd/>
              <a:tailEnd/>
            </a:ln>
          </p:spPr>
          <p:txBody>
            <a:bodyPr wrap="none">
              <a:spAutoFit/>
            </a:bodyPr>
            <a:lstStyle/>
            <a:p>
              <a:pPr algn="l"/>
              <a:r>
                <a:rPr lang="en-US" altLang="zh-CN" sz="1800" b="0" dirty="0">
                  <a:solidFill>
                    <a:schemeClr val="tx1"/>
                  </a:solidFill>
                  <a:latin typeface="Arial" charset="0"/>
                  <a:ea typeface="宋体" pitchFamily="2" charset="-122"/>
                </a:rPr>
                <a:t>3 Authorize</a:t>
              </a:r>
            </a:p>
          </p:txBody>
        </p:sp>
      </p:gr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81000" y="1676400"/>
            <a:ext cx="8534400" cy="4419600"/>
          </a:xfrm>
        </p:spPr>
        <p:txBody>
          <a:bodyPr>
            <a:noAutofit/>
          </a:bodyPr>
          <a:lstStyle/>
          <a:p>
            <a:pPr algn="just"/>
            <a:r>
              <a:rPr lang="en-US" altLang="zh-CN" sz="2800" dirty="0" smtClean="0">
                <a:latin typeface="Arial" pitchFamily="34" charset="0"/>
                <a:ea typeface="宋体" pitchFamily="2" charset="-122"/>
                <a:cs typeface="Arial" pitchFamily="34" charset="0"/>
              </a:rPr>
              <a:t>Permit dedicated </a:t>
            </a:r>
            <a:r>
              <a:rPr lang="en-US" altLang="zh-CN" sz="2800" dirty="0" err="1" smtClean="0">
                <a:latin typeface="Arial" pitchFamily="34" charset="0"/>
                <a:ea typeface="宋体" pitchFamily="2" charset="-122"/>
                <a:cs typeface="Arial" pitchFamily="34" charset="0"/>
              </a:rPr>
              <a:t>honeypot</a:t>
            </a:r>
            <a:r>
              <a:rPr lang="en-US" altLang="zh-CN" sz="2800" dirty="0" smtClean="0">
                <a:latin typeface="Arial" pitchFamily="34" charset="0"/>
                <a:ea typeface="宋体" pitchFamily="2" charset="-122"/>
                <a:cs typeface="Arial" pitchFamily="34" charset="0"/>
              </a:rPr>
              <a:t> detection systems to send out malicious traffic</a:t>
            </a:r>
          </a:p>
          <a:p>
            <a:pPr lvl="1" algn="just"/>
            <a:r>
              <a:rPr lang="en-US" altLang="zh-CN" sz="2400" dirty="0" smtClean="0">
                <a:latin typeface="Arial" pitchFamily="34" charset="0"/>
                <a:ea typeface="宋体" pitchFamily="2" charset="-122"/>
                <a:cs typeface="Arial" pitchFamily="34" charset="0"/>
              </a:rPr>
              <a:t>Need law and strict policy</a:t>
            </a:r>
          </a:p>
          <a:p>
            <a:pPr algn="just"/>
            <a:r>
              <a:rPr lang="en-US" altLang="zh-CN" sz="2800" dirty="0" smtClean="0">
                <a:latin typeface="Arial" pitchFamily="34" charset="0"/>
                <a:ea typeface="宋体" pitchFamily="2" charset="-122"/>
                <a:cs typeface="Arial" pitchFamily="34" charset="0"/>
              </a:rPr>
              <a:t>Figure out what outgoing traffic is for </a:t>
            </a:r>
            <a:r>
              <a:rPr lang="en-US" altLang="zh-CN" sz="2800" dirty="0" err="1" smtClean="0">
                <a:latin typeface="Arial" pitchFamily="34" charset="0"/>
                <a:ea typeface="宋体" pitchFamily="2" charset="-122"/>
                <a:cs typeface="Arial" pitchFamily="34" charset="0"/>
              </a:rPr>
              <a:t>honeypot</a:t>
            </a:r>
            <a:r>
              <a:rPr lang="en-US" altLang="zh-CN" sz="2800" dirty="0" smtClean="0">
                <a:latin typeface="Arial" pitchFamily="34" charset="0"/>
                <a:ea typeface="宋体" pitchFamily="2" charset="-122"/>
                <a:cs typeface="Arial" pitchFamily="34" charset="0"/>
              </a:rPr>
              <a:t> detection, and then allow it</a:t>
            </a:r>
          </a:p>
          <a:p>
            <a:pPr lvl="1" algn="just"/>
            <a:r>
              <a:rPr lang="en-US" altLang="zh-CN" sz="2400" dirty="0" smtClean="0">
                <a:latin typeface="Arial" pitchFamily="34" charset="0"/>
                <a:ea typeface="宋体" pitchFamily="2" charset="-122"/>
                <a:cs typeface="Arial" pitchFamily="34" charset="0"/>
              </a:rPr>
              <a:t>It could be very hard</a:t>
            </a:r>
          </a:p>
          <a:p>
            <a:pPr algn="just">
              <a:lnSpc>
                <a:spcPct val="80000"/>
              </a:lnSpc>
            </a:pPr>
            <a:r>
              <a:rPr lang="en-US" altLang="zh-CN" sz="2800" dirty="0" smtClean="0">
                <a:latin typeface="Arial" pitchFamily="34" charset="0"/>
                <a:ea typeface="宋体" pitchFamily="2" charset="-122"/>
                <a:cs typeface="Arial" pitchFamily="34" charset="0"/>
              </a:rPr>
              <a:t>Detection based on fundamental difference</a:t>
            </a:r>
          </a:p>
          <a:p>
            <a:pPr lvl="1" algn="just"/>
            <a:r>
              <a:rPr lang="en-US" altLang="zh-CN" sz="2400" dirty="0" err="1" smtClean="0">
                <a:latin typeface="Arial" pitchFamily="34" charset="0"/>
                <a:ea typeface="宋体" pitchFamily="2" charset="-122"/>
                <a:cs typeface="Arial" pitchFamily="34" charset="0"/>
              </a:rPr>
              <a:t>Honeypot</a:t>
            </a:r>
            <a:r>
              <a:rPr lang="en-US" altLang="zh-CN" sz="2400" dirty="0" smtClean="0">
                <a:latin typeface="Arial" pitchFamily="34" charset="0"/>
                <a:ea typeface="宋体" pitchFamily="2" charset="-122"/>
                <a:cs typeface="Arial" pitchFamily="34" charset="0"/>
              </a:rPr>
              <a:t> defenders are liable for attacks sending out</a:t>
            </a:r>
          </a:p>
          <a:p>
            <a:pPr lvl="2" algn="just"/>
            <a:r>
              <a:rPr lang="en-US" altLang="zh-CN" sz="2000" dirty="0" smtClean="0">
                <a:latin typeface="Arial" pitchFamily="34" charset="0"/>
                <a:ea typeface="宋体" pitchFamily="2" charset="-122"/>
                <a:cs typeface="Arial" pitchFamily="34" charset="0"/>
              </a:rPr>
              <a:t>Liability law will become mature</a:t>
            </a:r>
          </a:p>
          <a:p>
            <a:pPr lvl="1" algn="just"/>
            <a:r>
              <a:rPr lang="en-US" altLang="zh-CN" sz="2400" dirty="0" smtClean="0">
                <a:latin typeface="Arial" pitchFamily="34" charset="0"/>
                <a:ea typeface="宋体" pitchFamily="2" charset="-122"/>
                <a:cs typeface="Arial" pitchFamily="34" charset="0"/>
              </a:rPr>
              <a:t>Real attackers bear no liability</a:t>
            </a:r>
          </a:p>
        </p:txBody>
      </p:sp>
      <p:sp>
        <p:nvSpPr>
          <p:cNvPr id="29699" name="Rectangle 2"/>
          <p:cNvSpPr>
            <a:spLocks noGrp="1" noChangeArrowheads="1"/>
          </p:cNvSpPr>
          <p:nvPr>
            <p:ph type="title"/>
          </p:nvPr>
        </p:nvSpPr>
        <p:spPr>
          <a:xfrm>
            <a:off x="381000" y="228600"/>
            <a:ext cx="8397875" cy="1219200"/>
          </a:xfrm>
        </p:spPr>
        <p:txBody>
          <a:bodyPr>
            <a:noAutofit/>
          </a:bodyPr>
          <a:lstStyle/>
          <a:p>
            <a:pPr algn="ctr"/>
            <a:r>
              <a:rPr lang="en-US" altLang="zh-CN" sz="4000" dirty="0" smtClean="0">
                <a:solidFill>
                  <a:schemeClr val="tx1"/>
                </a:solidFill>
                <a:latin typeface="Arial" pitchFamily="34" charset="0"/>
                <a:ea typeface="宋体" pitchFamily="2" charset="-122"/>
                <a:cs typeface="Arial" pitchFamily="34" charset="0"/>
              </a:rPr>
              <a:t>Defense against </a:t>
            </a:r>
            <a:r>
              <a:rPr lang="en-US" altLang="zh-CN" sz="4000" dirty="0" err="1" smtClean="0">
                <a:solidFill>
                  <a:schemeClr val="tx1"/>
                </a:solidFill>
                <a:latin typeface="Arial" pitchFamily="34" charset="0"/>
                <a:ea typeface="宋体" pitchFamily="2" charset="-122"/>
                <a:cs typeface="Arial" pitchFamily="34" charset="0"/>
              </a:rPr>
              <a:t>Honeypot</a:t>
            </a:r>
            <a:r>
              <a:rPr lang="en-US" altLang="zh-CN" sz="4000" dirty="0" smtClean="0">
                <a:solidFill>
                  <a:schemeClr val="tx1"/>
                </a:solidFill>
                <a:latin typeface="Arial" pitchFamily="34" charset="0"/>
                <a:ea typeface="宋体" pitchFamily="2" charset="-122"/>
                <a:cs typeface="Arial" pitchFamily="34" charset="0"/>
              </a:rPr>
              <a:t>-Aware Attacks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228600" y="1295400"/>
            <a:ext cx="8686800" cy="5334000"/>
          </a:xfrm>
        </p:spPr>
        <p:txBody>
          <a:bodyPr>
            <a:normAutofit/>
          </a:bodyPr>
          <a:lstStyle/>
          <a:p>
            <a:pPr algn="just" eaLnBrk="1" hangingPunct="1">
              <a:buFont typeface="Wingdings 2" pitchFamily="18" charset="2"/>
              <a:buNone/>
            </a:pPr>
            <a:r>
              <a:rPr lang="en-US" sz="2500" dirty="0" smtClean="0"/>
              <a:t>Detect based on traffic anomalies such as </a:t>
            </a:r>
          </a:p>
          <a:p>
            <a:pPr algn="just" eaLnBrk="1" hangingPunct="1"/>
            <a:r>
              <a:rPr lang="en-US" sz="2500" dirty="0" smtClean="0"/>
              <a:t>High Network Latency</a:t>
            </a:r>
          </a:p>
          <a:p>
            <a:pPr algn="just" eaLnBrk="1" hangingPunct="1"/>
            <a:r>
              <a:rPr lang="en-US" sz="2500" dirty="0" smtClean="0"/>
              <a:t>High Volumes of Traffic</a:t>
            </a:r>
          </a:p>
          <a:p>
            <a:pPr algn="just" eaLnBrk="1" hangingPunct="1"/>
            <a:r>
              <a:rPr lang="en-US" sz="2500" dirty="0" smtClean="0"/>
              <a:t>Traffic on unusual ports</a:t>
            </a:r>
          </a:p>
          <a:p>
            <a:pPr algn="just" eaLnBrk="1" hangingPunct="1"/>
            <a:r>
              <a:rPr lang="en-US" sz="2500" dirty="0" smtClean="0"/>
              <a:t>Unusual System </a:t>
            </a:r>
            <a:r>
              <a:rPr lang="en-US" sz="2500" dirty="0" err="1" smtClean="0"/>
              <a:t>Behaviour</a:t>
            </a:r>
            <a:endParaRPr lang="en-US" sz="2500" dirty="0" smtClean="0"/>
          </a:p>
          <a:p>
            <a:pPr algn="just" eaLnBrk="1" hangingPunct="1">
              <a:buFont typeface="Wingdings 2" pitchFamily="18" charset="2"/>
              <a:buNone/>
            </a:pPr>
            <a:endParaRPr lang="en-US" sz="2500" dirty="0" smtClean="0"/>
          </a:p>
          <a:p>
            <a:pPr algn="just" eaLnBrk="1" hangingPunct="1">
              <a:buFont typeface="Wingdings 2" pitchFamily="18" charset="2"/>
              <a:buNone/>
            </a:pPr>
            <a:r>
              <a:rPr lang="en-US" sz="2500" dirty="0" smtClean="0"/>
              <a:t>Major Advantage</a:t>
            </a:r>
          </a:p>
          <a:p>
            <a:pPr algn="just" eaLnBrk="1" hangingPunct="1"/>
            <a:r>
              <a:rPr lang="en-US" sz="2500" dirty="0" smtClean="0"/>
              <a:t>Solve the unknown bots</a:t>
            </a:r>
          </a:p>
        </p:txBody>
      </p:sp>
      <p:sp>
        <p:nvSpPr>
          <p:cNvPr id="264194" name="Rectangle 2"/>
          <p:cNvSpPr>
            <a:spLocks noGrp="1" noChangeArrowheads="1"/>
          </p:cNvSpPr>
          <p:nvPr>
            <p:ph type="title"/>
          </p:nvPr>
        </p:nvSpPr>
        <p:spPr>
          <a:xfrm>
            <a:off x="1219200" y="304800"/>
            <a:ext cx="7010400" cy="1143000"/>
          </a:xfrm>
        </p:spPr>
        <p:txBody>
          <a:bodyPr/>
          <a:lstStyle/>
          <a:p>
            <a:pPr eaLnBrk="1" fontAlgn="auto" hangingPunct="1">
              <a:spcAft>
                <a:spcPts val="0"/>
              </a:spcAft>
              <a:defRPr/>
            </a:pPr>
            <a:r>
              <a:rPr lang="en-US" sz="4000" dirty="0" smtClean="0">
                <a:solidFill>
                  <a:schemeClr val="tx1"/>
                </a:solidFill>
                <a:latin typeface="Arial" pitchFamily="34" charset="0"/>
                <a:cs typeface="Arial" pitchFamily="34" charset="0"/>
              </a:rPr>
              <a:t>Anomaly Based Detection </a:t>
            </a:r>
            <a:endParaRPr lang="en-US" sz="4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47800"/>
            <a:ext cx="8534400" cy="4524315"/>
          </a:xfrm>
          <a:prstGeom prst="rect">
            <a:avLst/>
          </a:prstGeom>
          <a:noFill/>
        </p:spPr>
        <p:txBody>
          <a:bodyPr wrap="square" rtlCol="0">
            <a:spAutoFit/>
          </a:bodyPr>
          <a:lstStyle/>
          <a:p>
            <a:pPr marL="358775" indent="-358775" algn="just">
              <a:lnSpc>
                <a:spcPct val="120000"/>
              </a:lnSpc>
              <a:buSzPct val="80000"/>
              <a:buFont typeface="Wingdings" panose="05000000000000000000" pitchFamily="2" charset="2"/>
              <a:buChar char="Ø"/>
            </a:pPr>
            <a:r>
              <a:rPr lang="en-GB" sz="2400" dirty="0">
                <a:latin typeface="Arial" pitchFamily="34" charset="0"/>
                <a:cs typeface="Arial" pitchFamily="34" charset="0"/>
              </a:rPr>
              <a:t>Wireshark is a free and open-source packet </a:t>
            </a:r>
            <a:r>
              <a:rPr lang="en-GB" sz="2400" dirty="0" smtClean="0">
                <a:latin typeface="Arial" pitchFamily="34" charset="0"/>
                <a:cs typeface="Arial" pitchFamily="34" charset="0"/>
              </a:rPr>
              <a:t>analyser. </a:t>
            </a:r>
            <a:endParaRPr lang="en-GB" sz="2400" dirty="0">
              <a:latin typeface="Arial" pitchFamily="34" charset="0"/>
              <a:cs typeface="Arial" pitchFamily="34" charset="0"/>
            </a:endParaRPr>
          </a:p>
          <a:p>
            <a:pPr marL="358775" indent="-358775" algn="just">
              <a:lnSpc>
                <a:spcPct val="120000"/>
              </a:lnSpc>
              <a:buSzPct val="80000"/>
              <a:buFont typeface="Wingdings" panose="05000000000000000000" pitchFamily="2" charset="2"/>
              <a:buChar char="Ø"/>
            </a:pPr>
            <a:r>
              <a:rPr lang="en-GB" sz="2400" dirty="0" smtClean="0">
                <a:latin typeface="Arial" pitchFamily="34" charset="0"/>
                <a:cs typeface="Arial" pitchFamily="34" charset="0"/>
              </a:rPr>
              <a:t>Data </a:t>
            </a:r>
            <a:r>
              <a:rPr lang="en-GB" sz="2400" dirty="0">
                <a:latin typeface="Arial" pitchFamily="34" charset="0"/>
                <a:cs typeface="Arial" pitchFamily="34" charset="0"/>
              </a:rPr>
              <a:t>can be captured "from the wire" from a live network connection or read from a file of already-captured </a:t>
            </a:r>
            <a:r>
              <a:rPr lang="en-GB" sz="2400" dirty="0" smtClean="0">
                <a:latin typeface="Arial" pitchFamily="34" charset="0"/>
                <a:cs typeface="Arial" pitchFamily="34" charset="0"/>
              </a:rPr>
              <a:t>packets.</a:t>
            </a:r>
          </a:p>
          <a:p>
            <a:pPr marL="358775" indent="-358775" algn="just">
              <a:lnSpc>
                <a:spcPct val="120000"/>
              </a:lnSpc>
              <a:buSzPct val="80000"/>
              <a:buFont typeface="Wingdings" panose="05000000000000000000" pitchFamily="2" charset="2"/>
              <a:buChar char="Ø"/>
            </a:pPr>
            <a:r>
              <a:rPr lang="en-GB" sz="2400" dirty="0" smtClean="0">
                <a:latin typeface="Arial" pitchFamily="34" charset="0"/>
                <a:cs typeface="Arial" pitchFamily="34" charset="0"/>
              </a:rPr>
              <a:t>Live </a:t>
            </a:r>
            <a:r>
              <a:rPr lang="en-GB" sz="2400" dirty="0">
                <a:latin typeface="Arial" pitchFamily="34" charset="0"/>
                <a:cs typeface="Arial" pitchFamily="34" charset="0"/>
              </a:rPr>
              <a:t>data can be read from </a:t>
            </a:r>
            <a:r>
              <a:rPr lang="en-GB" sz="2400" dirty="0" smtClean="0">
                <a:latin typeface="Arial" pitchFamily="34" charset="0"/>
                <a:cs typeface="Arial" pitchFamily="34" charset="0"/>
              </a:rPr>
              <a:t>different </a:t>
            </a:r>
            <a:r>
              <a:rPr lang="en-GB" sz="2400" dirty="0">
                <a:latin typeface="Arial" pitchFamily="34" charset="0"/>
                <a:cs typeface="Arial" pitchFamily="34" charset="0"/>
              </a:rPr>
              <a:t>types of </a:t>
            </a:r>
            <a:r>
              <a:rPr lang="en-GB" sz="2400" dirty="0" smtClean="0">
                <a:latin typeface="Arial" pitchFamily="34" charset="0"/>
                <a:cs typeface="Arial" pitchFamily="34" charset="0"/>
              </a:rPr>
              <a:t>networks including</a:t>
            </a:r>
            <a:r>
              <a:rPr lang="en-GB" sz="2400" dirty="0">
                <a:latin typeface="Arial" pitchFamily="34" charset="0"/>
                <a:cs typeface="Arial" pitchFamily="34" charset="0"/>
              </a:rPr>
              <a:t> Ethernet, IEEE 802.11, PPP, and </a:t>
            </a:r>
            <a:r>
              <a:rPr lang="en-GB" sz="2400" dirty="0" smtClean="0">
                <a:latin typeface="Arial" pitchFamily="34" charset="0"/>
                <a:cs typeface="Arial" pitchFamily="34" charset="0"/>
              </a:rPr>
              <a:t>loopback.</a:t>
            </a:r>
          </a:p>
          <a:p>
            <a:pPr marL="358775" indent="-358775" algn="just">
              <a:lnSpc>
                <a:spcPct val="120000"/>
              </a:lnSpc>
              <a:buSzPct val="80000"/>
              <a:buFont typeface="Wingdings" panose="05000000000000000000" pitchFamily="2" charset="2"/>
              <a:buChar char="Ø"/>
            </a:pPr>
            <a:r>
              <a:rPr lang="en-GB" sz="2400" dirty="0" smtClean="0">
                <a:latin typeface="Arial" pitchFamily="34" charset="0"/>
                <a:cs typeface="Arial" pitchFamily="34" charset="0"/>
              </a:rPr>
              <a:t>Captured </a:t>
            </a:r>
            <a:r>
              <a:rPr lang="en-GB" sz="2400" dirty="0">
                <a:latin typeface="Arial" pitchFamily="34" charset="0"/>
                <a:cs typeface="Arial" pitchFamily="34" charset="0"/>
              </a:rPr>
              <a:t>network data can be browsed via a GUI, or via the terminal (</a:t>
            </a:r>
            <a:r>
              <a:rPr lang="en-GB" sz="2400" dirty="0" smtClean="0">
                <a:latin typeface="Arial" pitchFamily="34" charset="0"/>
                <a:cs typeface="Arial" pitchFamily="34" charset="0"/>
              </a:rPr>
              <a:t>command line</a:t>
            </a:r>
            <a:r>
              <a:rPr lang="en-GB" sz="2400" dirty="0">
                <a:latin typeface="Arial" pitchFamily="34" charset="0"/>
                <a:cs typeface="Arial" pitchFamily="34" charset="0"/>
              </a:rPr>
              <a:t>) version of the utility, </a:t>
            </a:r>
            <a:r>
              <a:rPr lang="en-GB" sz="2400" dirty="0" smtClean="0">
                <a:latin typeface="Arial" pitchFamily="34" charset="0"/>
                <a:cs typeface="Arial" pitchFamily="34" charset="0"/>
              </a:rPr>
              <a:t>Tshark.</a:t>
            </a:r>
          </a:p>
          <a:p>
            <a:pPr marL="358775" indent="-358775" algn="just">
              <a:lnSpc>
                <a:spcPct val="120000"/>
              </a:lnSpc>
              <a:buSzPct val="80000"/>
              <a:buFont typeface="Wingdings" panose="05000000000000000000" pitchFamily="2" charset="2"/>
              <a:buChar char="Ø"/>
            </a:pPr>
            <a:r>
              <a:rPr lang="en-GB" sz="2400" dirty="0" smtClean="0">
                <a:latin typeface="Arial" pitchFamily="34" charset="0"/>
                <a:cs typeface="Arial" pitchFamily="34" charset="0"/>
              </a:rPr>
              <a:t>Captured </a:t>
            </a:r>
            <a:r>
              <a:rPr lang="en-GB" sz="2400" dirty="0">
                <a:latin typeface="Arial" pitchFamily="34" charset="0"/>
                <a:cs typeface="Arial" pitchFamily="34" charset="0"/>
              </a:rPr>
              <a:t>files can be programmatically edited or converted via command-line switches to the "</a:t>
            </a:r>
            <a:r>
              <a:rPr lang="en-GB" sz="2400" dirty="0" err="1">
                <a:latin typeface="Arial" pitchFamily="34" charset="0"/>
                <a:cs typeface="Arial" pitchFamily="34" charset="0"/>
              </a:rPr>
              <a:t>editcap</a:t>
            </a:r>
            <a:r>
              <a:rPr lang="en-GB" sz="2400" dirty="0">
                <a:latin typeface="Arial" pitchFamily="34" charset="0"/>
                <a:cs typeface="Arial" pitchFamily="34" charset="0"/>
              </a:rPr>
              <a:t>" </a:t>
            </a:r>
            <a:r>
              <a:rPr lang="en-GB" sz="2400" dirty="0" smtClean="0">
                <a:latin typeface="Arial" pitchFamily="34" charset="0"/>
                <a:cs typeface="Arial" pitchFamily="34" charset="0"/>
              </a:rPr>
              <a:t>program.</a:t>
            </a:r>
          </a:p>
          <a:p>
            <a:pPr marL="358775" indent="-358775" algn="just">
              <a:lnSpc>
                <a:spcPct val="120000"/>
              </a:lnSpc>
              <a:buSzPct val="80000"/>
              <a:buFont typeface="Wingdings" panose="05000000000000000000" pitchFamily="2" charset="2"/>
              <a:buChar char="Ø"/>
            </a:pPr>
            <a:r>
              <a:rPr lang="en-GB" sz="2400" dirty="0" smtClean="0">
                <a:latin typeface="Arial" pitchFamily="34" charset="0"/>
                <a:cs typeface="Arial" pitchFamily="34" charset="0"/>
              </a:rPr>
              <a:t>Data </a:t>
            </a:r>
            <a:r>
              <a:rPr lang="en-GB" sz="2400" dirty="0">
                <a:latin typeface="Arial" pitchFamily="34" charset="0"/>
                <a:cs typeface="Arial" pitchFamily="34" charset="0"/>
              </a:rPr>
              <a:t>display can be refined using a display </a:t>
            </a:r>
            <a:r>
              <a:rPr lang="en-GB" sz="2400" dirty="0" smtClean="0">
                <a:latin typeface="Arial" pitchFamily="34" charset="0"/>
                <a:cs typeface="Arial" pitchFamily="34" charset="0"/>
              </a:rPr>
              <a:t>filter.</a:t>
            </a:r>
            <a:endParaRPr lang="en-GB" sz="2400" dirty="0">
              <a:latin typeface="Arial" pitchFamily="34" charset="0"/>
              <a:cs typeface="Arial" pitchFamily="34" charset="0"/>
            </a:endParaRPr>
          </a:p>
        </p:txBody>
      </p:sp>
      <p:sp>
        <p:nvSpPr>
          <p:cNvPr id="8" name="Title 7"/>
          <p:cNvSpPr>
            <a:spLocks noGrp="1"/>
          </p:cNvSpPr>
          <p:nvPr>
            <p:ph type="title"/>
          </p:nvPr>
        </p:nvSpPr>
        <p:spPr>
          <a:xfrm>
            <a:off x="609600" y="152400"/>
            <a:ext cx="7989752" cy="1219200"/>
          </a:xfrm>
        </p:spPr>
        <p:txBody>
          <a:bodyPr>
            <a:noAutofit/>
          </a:bodyPr>
          <a:lstStyle/>
          <a:p>
            <a:pPr algn="ctr"/>
            <a:r>
              <a:rPr lang="en-GB" sz="4000" cap="none" dirty="0" smtClean="0">
                <a:solidFill>
                  <a:schemeClr val="tx1"/>
                </a:solidFill>
                <a:latin typeface="Arial" pitchFamily="34" charset="0"/>
                <a:cs typeface="Arial" pitchFamily="34" charset="0"/>
              </a:rPr>
              <a:t>Botnet Traffic Analysis with Wireshark</a:t>
            </a:r>
            <a:endParaRPr lang="en-GB" sz="4000" cap="none"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03053440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 xmlns:p14="http://schemas.microsoft.com/office/powerpoint/2010/main" val="426467164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588825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152400"/>
            <a:ext cx="8229600" cy="884238"/>
          </a:xfrm>
        </p:spPr>
        <p:txBody>
          <a:bodyPr>
            <a:normAutofit/>
          </a:bodyPr>
          <a:lstStyle/>
          <a:p>
            <a:pPr eaLnBrk="1" hangingPunct="1"/>
            <a:r>
              <a:rPr lang="en-US" sz="4000" dirty="0" smtClean="0">
                <a:solidFill>
                  <a:srgbClr val="C00000"/>
                </a:solidFill>
              </a:rPr>
              <a:t>IP Vulnerabilities</a:t>
            </a:r>
          </a:p>
        </p:txBody>
      </p:sp>
      <p:sp>
        <p:nvSpPr>
          <p:cNvPr id="3" name="Content Placeholder 2"/>
          <p:cNvSpPr>
            <a:spLocks noGrp="1"/>
          </p:cNvSpPr>
          <p:nvPr>
            <p:ph idx="1"/>
          </p:nvPr>
        </p:nvSpPr>
        <p:spPr>
          <a:xfrm>
            <a:off x="304800" y="914400"/>
            <a:ext cx="8610600" cy="5791200"/>
          </a:xfrm>
        </p:spPr>
        <p:txBody>
          <a:bodyPr rtlCol="0">
            <a:noAutofit/>
          </a:bodyPr>
          <a:lstStyle/>
          <a:p>
            <a:pPr algn="just" eaLnBrk="1" fontAlgn="auto" hangingPunct="1">
              <a:spcBef>
                <a:spcPts val="0"/>
              </a:spcBef>
              <a:spcAft>
                <a:spcPts val="0"/>
              </a:spcAft>
              <a:buFont typeface="Arial" pitchFamily="34" charset="0"/>
              <a:buChar char="•"/>
              <a:defRPr/>
            </a:pPr>
            <a:r>
              <a:rPr lang="en-US" sz="2800" dirty="0" smtClean="0"/>
              <a:t>If Unencrypted transmission</a:t>
            </a:r>
            <a:endParaRPr lang="en-US" sz="2400" dirty="0" smtClean="0"/>
          </a:p>
          <a:p>
            <a:pPr lvl="1" algn="just" eaLnBrk="1" fontAlgn="auto" hangingPunct="1">
              <a:spcBef>
                <a:spcPts val="0"/>
              </a:spcBef>
              <a:spcAft>
                <a:spcPts val="0"/>
              </a:spcAft>
              <a:buFont typeface="Arial" pitchFamily="34" charset="0"/>
              <a:buChar char="–"/>
              <a:defRPr/>
            </a:pPr>
            <a:r>
              <a:rPr lang="en-US" sz="2400" dirty="0" smtClean="0">
                <a:solidFill>
                  <a:srgbClr val="C00000"/>
                </a:solidFill>
              </a:rPr>
              <a:t>Eavesdropping </a:t>
            </a:r>
            <a:r>
              <a:rPr lang="en-US" sz="2400" dirty="0" smtClean="0"/>
              <a:t>possible at any intermediate host during routing</a:t>
            </a:r>
          </a:p>
          <a:p>
            <a:pPr algn="just" eaLnBrk="1" fontAlgn="auto" hangingPunct="1">
              <a:spcBef>
                <a:spcPts val="0"/>
              </a:spcBef>
              <a:spcAft>
                <a:spcPts val="0"/>
              </a:spcAft>
              <a:buFont typeface="Arial" pitchFamily="34" charset="0"/>
              <a:buChar char="•"/>
              <a:defRPr/>
            </a:pPr>
            <a:r>
              <a:rPr lang="en-US" sz="2800" dirty="0" smtClean="0"/>
              <a:t>No source authentication</a:t>
            </a:r>
          </a:p>
          <a:p>
            <a:pPr lvl="1" algn="just" eaLnBrk="1" fontAlgn="auto" hangingPunct="1">
              <a:spcBef>
                <a:spcPts val="0"/>
              </a:spcBef>
              <a:spcAft>
                <a:spcPts val="0"/>
              </a:spcAft>
              <a:buFont typeface="Arial" pitchFamily="34" charset="0"/>
              <a:buChar char="–"/>
              <a:defRPr/>
            </a:pPr>
            <a:r>
              <a:rPr lang="en-US" sz="2400" dirty="0" smtClean="0"/>
              <a:t>Sender can </a:t>
            </a:r>
            <a:r>
              <a:rPr lang="en-US" sz="2400" dirty="0" smtClean="0">
                <a:solidFill>
                  <a:srgbClr val="C00000"/>
                </a:solidFill>
              </a:rPr>
              <a:t>spoof source address</a:t>
            </a:r>
            <a:r>
              <a:rPr lang="en-US" sz="2400" dirty="0" smtClean="0"/>
              <a:t>, making it difficult to trace packet back to attacker</a:t>
            </a:r>
          </a:p>
          <a:p>
            <a:pPr algn="just" eaLnBrk="1" fontAlgn="auto" hangingPunct="1">
              <a:spcBef>
                <a:spcPts val="0"/>
              </a:spcBef>
              <a:spcAft>
                <a:spcPts val="0"/>
              </a:spcAft>
              <a:buFont typeface="Arial" pitchFamily="34" charset="0"/>
              <a:buChar char="•"/>
              <a:defRPr/>
            </a:pPr>
            <a:r>
              <a:rPr lang="en-US" sz="2800" dirty="0" smtClean="0"/>
              <a:t>No integrity checking</a:t>
            </a:r>
          </a:p>
          <a:p>
            <a:pPr lvl="1" algn="just" eaLnBrk="1" fontAlgn="auto" hangingPunct="1">
              <a:spcBef>
                <a:spcPts val="0"/>
              </a:spcBef>
              <a:spcAft>
                <a:spcPts val="0"/>
              </a:spcAft>
              <a:buFont typeface="Arial" pitchFamily="34" charset="0"/>
              <a:buChar char="–"/>
              <a:defRPr/>
            </a:pPr>
            <a:r>
              <a:rPr lang="en-US" sz="2400" dirty="0"/>
              <a:t>Entire packet, header and payload, can be modified while en route to destination, enabling </a:t>
            </a:r>
            <a:r>
              <a:rPr lang="en-US" sz="2400" dirty="0">
                <a:solidFill>
                  <a:srgbClr val="C00000"/>
                </a:solidFill>
              </a:rPr>
              <a:t>content forgeries</a:t>
            </a:r>
            <a:r>
              <a:rPr lang="en-US" sz="2400" dirty="0"/>
              <a:t>, </a:t>
            </a:r>
            <a:r>
              <a:rPr lang="en-US" sz="2400" dirty="0">
                <a:solidFill>
                  <a:srgbClr val="C00000"/>
                </a:solidFill>
              </a:rPr>
              <a:t>redirections</a:t>
            </a:r>
            <a:r>
              <a:rPr lang="en-US" sz="2400" dirty="0"/>
              <a:t>, and </a:t>
            </a:r>
            <a:r>
              <a:rPr lang="en-US" sz="2400" dirty="0">
                <a:solidFill>
                  <a:srgbClr val="C00000"/>
                </a:solidFill>
              </a:rPr>
              <a:t>man-in-the-middle </a:t>
            </a:r>
            <a:r>
              <a:rPr lang="en-US" sz="2400" dirty="0" smtClean="0">
                <a:solidFill>
                  <a:srgbClr val="C00000"/>
                </a:solidFill>
              </a:rPr>
              <a:t>attacks</a:t>
            </a:r>
          </a:p>
          <a:p>
            <a:pPr algn="just" eaLnBrk="1" fontAlgn="auto" hangingPunct="1">
              <a:spcBef>
                <a:spcPts val="0"/>
              </a:spcBef>
              <a:spcAft>
                <a:spcPts val="0"/>
              </a:spcAft>
              <a:buFont typeface="Arial" pitchFamily="34" charset="0"/>
              <a:buChar char="•"/>
              <a:defRPr/>
            </a:pPr>
            <a:r>
              <a:rPr lang="en-US" sz="2800" dirty="0" smtClean="0"/>
              <a:t>No bandwidth constraints</a:t>
            </a:r>
          </a:p>
          <a:p>
            <a:pPr lvl="1" algn="just" eaLnBrk="1" fontAlgn="auto" hangingPunct="1">
              <a:spcBef>
                <a:spcPts val="0"/>
              </a:spcBef>
              <a:spcAft>
                <a:spcPts val="0"/>
              </a:spcAft>
              <a:buFont typeface="Arial" pitchFamily="34" charset="0"/>
              <a:buChar char="–"/>
              <a:defRPr/>
            </a:pPr>
            <a:r>
              <a:rPr lang="en-US" sz="2400" dirty="0" smtClean="0"/>
              <a:t>Large number of packets can be injected into network to launch a </a:t>
            </a:r>
            <a:r>
              <a:rPr lang="en-US" sz="2400" dirty="0" smtClean="0">
                <a:solidFill>
                  <a:srgbClr val="C00000"/>
                </a:solidFill>
              </a:rPr>
              <a:t>denial-of-service</a:t>
            </a:r>
            <a:r>
              <a:rPr lang="en-US" sz="2400" dirty="0" smtClean="0"/>
              <a:t> attack</a:t>
            </a:r>
          </a:p>
          <a:p>
            <a:pPr lvl="1" algn="just" eaLnBrk="1" fontAlgn="auto" hangingPunct="1">
              <a:spcBef>
                <a:spcPts val="0"/>
              </a:spcBef>
              <a:spcAft>
                <a:spcPts val="0"/>
              </a:spcAft>
              <a:buFont typeface="Arial" pitchFamily="34" charset="0"/>
              <a:buChar char="–"/>
              <a:defRPr/>
            </a:pPr>
            <a:r>
              <a:rPr lang="en-US" sz="2400" dirty="0" smtClean="0"/>
              <a:t>Broadcast addresses provide additional leverage </a:t>
            </a:r>
            <a:endParaRPr lang="en-US" sz="2000" dirty="0" smtClean="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567281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884238"/>
          </a:xfrm>
        </p:spPr>
        <p:txBody>
          <a:bodyPr>
            <a:normAutofit/>
          </a:bodyPr>
          <a:lstStyle/>
          <a:p>
            <a:pPr eaLnBrk="1" hangingPunct="1"/>
            <a:r>
              <a:rPr lang="en-US" sz="4000" dirty="0" smtClean="0">
                <a:solidFill>
                  <a:srgbClr val="C00000"/>
                </a:solidFill>
                <a:latin typeface="Times New Roman" pitchFamily="18" charset="0"/>
                <a:cs typeface="Times New Roman" pitchFamily="18" charset="0"/>
              </a:rPr>
              <a:t>Denial of Service (</a:t>
            </a:r>
            <a:r>
              <a:rPr lang="en-US" sz="4000" dirty="0" err="1" smtClean="0">
                <a:solidFill>
                  <a:srgbClr val="C00000"/>
                </a:solidFill>
                <a:latin typeface="Times New Roman" pitchFamily="18" charset="0"/>
                <a:cs typeface="Times New Roman" pitchFamily="18" charset="0"/>
              </a:rPr>
              <a:t>DoS</a:t>
            </a:r>
            <a:r>
              <a:rPr lang="en-US" sz="4000" dirty="0" smtClean="0">
                <a:solidFill>
                  <a:srgbClr val="C00000"/>
                </a:solidFill>
                <a:latin typeface="Times New Roman" pitchFamily="18" charset="0"/>
                <a:cs typeface="Times New Roman" pitchFamily="18" charset="0"/>
              </a:rPr>
              <a:t>) Attack</a:t>
            </a:r>
          </a:p>
        </p:txBody>
      </p:sp>
      <p:sp>
        <p:nvSpPr>
          <p:cNvPr id="3" name="Content Placeholder 2"/>
          <p:cNvSpPr>
            <a:spLocks noGrp="1"/>
          </p:cNvSpPr>
          <p:nvPr>
            <p:ph idx="1"/>
          </p:nvPr>
        </p:nvSpPr>
        <p:spPr>
          <a:xfrm>
            <a:off x="228600" y="990600"/>
            <a:ext cx="8763000" cy="5715000"/>
          </a:xfrm>
        </p:spPr>
        <p:txBody>
          <a:bodyPr rtlCol="0">
            <a:noAutofit/>
          </a:bodyPr>
          <a:lstStyle/>
          <a:p>
            <a:pPr marL="266700" indent="-266700" algn="just" eaLnBrk="1" fontAlgn="auto" hangingPunct="1">
              <a:spcBef>
                <a:spcPts val="0"/>
              </a:spcBef>
              <a:buFont typeface="Wingdings" pitchFamily="2" charset="2"/>
              <a:buChar char="§"/>
              <a:defRPr/>
            </a:pPr>
            <a:r>
              <a:rPr lang="en-US" sz="2400" dirty="0" smtClean="0">
                <a:latin typeface="Times New Roman" pitchFamily="18" charset="0"/>
                <a:cs typeface="Times New Roman" pitchFamily="18" charset="0"/>
              </a:rPr>
              <a:t>Bandwidth is finite on any network and so infinite number of  connection cannot be accepted by a server. </a:t>
            </a:r>
          </a:p>
          <a:p>
            <a:pPr marL="266700" indent="-266700" algn="just" eaLnBrk="1" fontAlgn="auto" hangingPunct="1">
              <a:spcBef>
                <a:spcPts val="0"/>
              </a:spcBef>
              <a:buFont typeface="Wingdings" pitchFamily="2" charset="2"/>
              <a:buChar char="§"/>
              <a:defRPr/>
            </a:pPr>
            <a:r>
              <a:rPr lang="en-US" sz="2400" dirty="0" smtClean="0">
                <a:latin typeface="Times New Roman" pitchFamily="18" charset="0"/>
                <a:cs typeface="Times New Roman" pitchFamily="18" charset="0"/>
              </a:rPr>
              <a:t>When a server has used up its bandwidth or the ability of its processors to respond to requests, then additional attempted connections are dropped.</a:t>
            </a:r>
          </a:p>
          <a:p>
            <a:pPr marL="266700" indent="-266700" algn="just" eaLnBrk="1" fontAlgn="auto" hangingPunct="1">
              <a:spcBef>
                <a:spcPts val="0"/>
              </a:spcBef>
              <a:buFont typeface="Wingdings" pitchFamily="2" charset="2"/>
              <a:buChar char="§"/>
              <a:defRPr/>
            </a:pPr>
            <a:r>
              <a:rPr lang="en-US" sz="2400" b="1" dirty="0" smtClean="0">
                <a:solidFill>
                  <a:srgbClr val="002060"/>
                </a:solidFill>
                <a:latin typeface="Times New Roman" pitchFamily="18" charset="0"/>
                <a:cs typeface="Times New Roman" pitchFamily="18" charset="0"/>
              </a:rPr>
              <a:t>Any attack designed to cause a machine or software to be unavailable and unable to perform its basic functionality is known as </a:t>
            </a:r>
            <a:r>
              <a:rPr lang="en-US" sz="2400" b="1" dirty="0" err="1" smtClean="0">
                <a:solidFill>
                  <a:srgbClr val="002060"/>
                </a:solidFill>
                <a:latin typeface="Times New Roman" pitchFamily="18" charset="0"/>
                <a:cs typeface="Times New Roman" pitchFamily="18" charset="0"/>
              </a:rPr>
              <a:t>DoS</a:t>
            </a:r>
            <a:r>
              <a:rPr lang="en-US" sz="2400" b="1" dirty="0" smtClean="0">
                <a:solidFill>
                  <a:srgbClr val="002060"/>
                </a:solidFill>
                <a:latin typeface="Times New Roman" pitchFamily="18" charset="0"/>
                <a:cs typeface="Times New Roman" pitchFamily="18" charset="0"/>
              </a:rPr>
              <a:t> attack.</a:t>
            </a:r>
          </a:p>
          <a:p>
            <a:pPr marL="266700" indent="-266700" algn="just" eaLnBrk="1" fontAlgn="auto" hangingPunct="1">
              <a:spcBef>
                <a:spcPts val="0"/>
              </a:spcBef>
              <a:buFont typeface="Wingdings" pitchFamily="2" charset="2"/>
              <a:buChar char="§"/>
              <a:defRPr/>
            </a:pPr>
            <a:r>
              <a:rPr lang="en-US" sz="2400" dirty="0" smtClean="0">
                <a:latin typeface="Times New Roman" pitchFamily="18" charset="0"/>
                <a:cs typeface="Times New Roman" pitchFamily="18" charset="0"/>
              </a:rPr>
              <a:t>Further, the attackers are not concerned with receiving any responses from a target, so </a:t>
            </a:r>
            <a:r>
              <a:rPr lang="en-US" sz="2400" i="1" dirty="0" smtClean="0">
                <a:latin typeface="Times New Roman" pitchFamily="18" charset="0"/>
                <a:cs typeface="Times New Roman" pitchFamily="18" charset="0"/>
              </a:rPr>
              <a:t>IP spoofing </a:t>
            </a:r>
            <a:r>
              <a:rPr lang="en-US" sz="2400" dirty="0" smtClean="0">
                <a:latin typeface="Times New Roman" pitchFamily="18" charset="0"/>
                <a:cs typeface="Times New Roman" pitchFamily="18" charset="0"/>
              </a:rPr>
              <a:t>to obscure identity of the attacker can be used. (Mitigation attempts also fail)</a:t>
            </a:r>
          </a:p>
          <a:p>
            <a:pPr marL="266700" indent="-266700" algn="just">
              <a:spcBef>
                <a:spcPts val="0"/>
              </a:spcBef>
              <a:buFont typeface="Wingdings" pitchFamily="2" charset="2"/>
              <a:buChar char="§"/>
              <a:defRPr/>
            </a:pPr>
            <a:r>
              <a:rPr lang="en-US" sz="2400" dirty="0" smtClean="0">
                <a:latin typeface="Times New Roman" pitchFamily="18" charset="0"/>
                <a:cs typeface="Times New Roman" pitchFamily="18" charset="0"/>
              </a:rPr>
              <a:t>Blacklisting may be a solution but not of much use</a:t>
            </a:r>
          </a:p>
          <a:p>
            <a:pPr marL="666750" lvl="1" indent="-266700" algn="just">
              <a:spcBef>
                <a:spcPts val="0"/>
              </a:spcBef>
              <a:buFont typeface="Wingdings" pitchFamily="2" charset="2"/>
              <a:buChar char="Ø"/>
              <a:defRPr/>
            </a:pPr>
            <a:r>
              <a:rPr lang="en-US" sz="2400" dirty="0" smtClean="0">
                <a:solidFill>
                  <a:srgbClr val="C00000"/>
                </a:solidFill>
                <a:latin typeface="Times New Roman" pitchFamily="18" charset="0"/>
                <a:cs typeface="Times New Roman" pitchFamily="18" charset="0"/>
              </a:rPr>
              <a:t>Attacker may choose to generate a unique source IP address for every packet sent, preventing target from successfully identifying and blocking the attacker.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US" sz="4000" dirty="0" err="1" smtClean="0">
                <a:latin typeface="Times New Roman" pitchFamily="18" charset="0"/>
                <a:cs typeface="Times New Roman" pitchFamily="18" charset="0"/>
              </a:rPr>
              <a:t>DoS</a:t>
            </a:r>
            <a:r>
              <a:rPr lang="en-US" sz="4000" dirty="0" smtClean="0">
                <a:latin typeface="Times New Roman" pitchFamily="18" charset="0"/>
                <a:cs typeface="Times New Roman" pitchFamily="18" charset="0"/>
              </a:rPr>
              <a:t> Attack …</a:t>
            </a:r>
          </a:p>
        </p:txBody>
      </p:sp>
      <p:sp>
        <p:nvSpPr>
          <p:cNvPr id="3" name="Content Placeholder 2"/>
          <p:cNvSpPr>
            <a:spLocks noGrp="1"/>
          </p:cNvSpPr>
          <p:nvPr>
            <p:ph idx="1"/>
          </p:nvPr>
        </p:nvSpPr>
        <p:spPr>
          <a:xfrm>
            <a:off x="457200" y="1295400"/>
            <a:ext cx="8458200" cy="5257800"/>
          </a:xfrm>
        </p:spPr>
        <p:txBody>
          <a:bodyPr rtlCol="0">
            <a:noAutofit/>
          </a:bodyPr>
          <a:lstStyle/>
          <a:p>
            <a:pPr eaLnBrk="1" fontAlgn="auto" hangingPunct="1">
              <a:spcBef>
                <a:spcPts val="0"/>
              </a:spcBef>
              <a:spcAft>
                <a:spcPts val="0"/>
              </a:spcAft>
              <a:buFont typeface="Arial" pitchFamily="34" charset="0"/>
              <a:buChar char="•"/>
              <a:defRPr/>
            </a:pPr>
            <a:r>
              <a:rPr lang="en-US" sz="2800" dirty="0" smtClean="0">
                <a:latin typeface="Times New Roman" pitchFamily="18" charset="0"/>
                <a:cs typeface="Times New Roman" pitchFamily="18" charset="0"/>
              </a:rPr>
              <a:t>Send large number of packets to host providing service</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Slows down or crashes host</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Often executed by botnet</a:t>
            </a:r>
          </a:p>
          <a:p>
            <a:pPr eaLnBrk="1" fontAlgn="auto" hangingPunct="1">
              <a:spcBef>
                <a:spcPts val="0"/>
              </a:spcBef>
              <a:spcAft>
                <a:spcPts val="0"/>
              </a:spcAft>
              <a:buFont typeface="Arial" pitchFamily="34" charset="0"/>
              <a:buChar char="•"/>
              <a:defRPr/>
            </a:pPr>
            <a:r>
              <a:rPr lang="en-US" sz="2800" dirty="0" smtClean="0">
                <a:latin typeface="Times New Roman" pitchFamily="18" charset="0"/>
                <a:cs typeface="Times New Roman" pitchFamily="18" charset="0"/>
              </a:rPr>
              <a:t>Attack propagation</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Starts at zombies</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Travels through tree of Internet routers rooted</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Ends at victim</a:t>
            </a:r>
          </a:p>
          <a:p>
            <a:pPr eaLnBrk="1" fontAlgn="auto" hangingPunct="1">
              <a:spcBef>
                <a:spcPts val="0"/>
              </a:spcBef>
              <a:spcAft>
                <a:spcPts val="0"/>
              </a:spcAft>
              <a:buFont typeface="Arial" pitchFamily="34" charset="0"/>
              <a:buChar char="•"/>
              <a:defRPr/>
            </a:pPr>
            <a:r>
              <a:rPr lang="en-US" sz="2800" dirty="0" smtClean="0">
                <a:latin typeface="Times New Roman" pitchFamily="18" charset="0"/>
                <a:cs typeface="Times New Roman" pitchFamily="18" charset="0"/>
              </a:rPr>
              <a:t>IP source spoofing</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Hides attacker</a:t>
            </a:r>
          </a:p>
          <a:p>
            <a:pPr lvl="1" eaLnBrk="1" fontAlgn="auto" hangingPunct="1">
              <a:spcBef>
                <a:spcPts val="0"/>
              </a:spcBef>
              <a:spcAft>
                <a:spcPts val="0"/>
              </a:spcAft>
              <a:buFont typeface="Arial" pitchFamily="34" charset="0"/>
              <a:buChar char="–"/>
              <a:defRPr/>
            </a:pPr>
            <a:r>
              <a:rPr lang="en-US" sz="2400" dirty="0" smtClean="0">
                <a:latin typeface="Times New Roman" pitchFamily="18" charset="0"/>
                <a:cs typeface="Times New Roman" pitchFamily="18" charset="0"/>
              </a:rPr>
              <a:t>Scatters return traffic from victim</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152400"/>
            <a:ext cx="8229600" cy="990600"/>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solidFill>
                  <a:srgbClr val="C00000"/>
                </a:solidFill>
              </a:rPr>
              <a:t>Transmission Control Protocol</a:t>
            </a:r>
          </a:p>
        </p:txBody>
      </p:sp>
      <p:sp>
        <p:nvSpPr>
          <p:cNvPr id="36867" name="Rectangle 2"/>
          <p:cNvSpPr>
            <a:spLocks noGrp="1" noChangeArrowheads="1"/>
          </p:cNvSpPr>
          <p:nvPr>
            <p:ph idx="1"/>
          </p:nvPr>
        </p:nvSpPr>
        <p:spPr>
          <a:xfrm>
            <a:off x="228600" y="990600"/>
            <a:ext cx="8686800" cy="5715000"/>
          </a:xfrm>
        </p:spPr>
        <p:txBody>
          <a:bodyPr rIns="129200" rtlCol="0">
            <a:noAutofit/>
          </a:bodyPr>
          <a:lstStyle/>
          <a:p>
            <a:pPr algn="just" eaLnBrk="1" fontAlgn="auto" hangingPunct="1">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800" dirty="0" smtClean="0"/>
              <a:t>TCP is the transport layer protocol guaranteeing reliable data transfer, in-order delivery of messages and the ability to distinguish data for multiple concurrent applications on the same host</a:t>
            </a:r>
          </a:p>
          <a:p>
            <a:pPr lvl="1" algn="just">
              <a:spcBef>
                <a:spcPts val="500"/>
              </a:spcBef>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Most popular application protocols, including HTTP, FTP and SSH are built on top of TCP</a:t>
            </a:r>
          </a:p>
          <a:p>
            <a:pPr algn="just"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800" dirty="0" smtClean="0"/>
              <a:t>Delivery order is maintained by marking each packet with a </a:t>
            </a:r>
            <a:r>
              <a:rPr lang="en-US" sz="2800" dirty="0" smtClean="0">
                <a:solidFill>
                  <a:srgbClr val="C00000"/>
                </a:solidFill>
              </a:rPr>
              <a:t>sequence number</a:t>
            </a:r>
          </a:p>
          <a:p>
            <a:pPr lvl="1" algn="just">
              <a:spcBef>
                <a:spcPts val="500"/>
              </a:spcBef>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Every time TCP receives a packet, it sends out an ACK to indicate successful receipt of the packet. </a:t>
            </a:r>
          </a:p>
          <a:p>
            <a:pPr algn="just"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800" dirty="0" smtClean="0"/>
              <a:t>TCP generally checks data transmitted by comparing a checksum of the data with a checksum encoded in the packet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dirty="0"/>
              <a:t>Man-in-the-Middle (MITM)</a:t>
            </a:r>
            <a:r>
              <a:rPr lang="en-US" dirty="0"/>
              <a:t> </a:t>
            </a:r>
          </a:p>
        </p:txBody>
      </p:sp>
      <p:sp>
        <p:nvSpPr>
          <p:cNvPr id="97283" name="Rectangle 3"/>
          <p:cNvSpPr>
            <a:spLocks noGrp="1" noChangeArrowheads="1"/>
          </p:cNvSpPr>
          <p:nvPr>
            <p:ph type="body" idx="1"/>
          </p:nvPr>
        </p:nvSpPr>
        <p:spPr>
          <a:xfrm>
            <a:off x="304800" y="1600200"/>
            <a:ext cx="8574360" cy="4114512"/>
          </a:xfrm>
        </p:spPr>
        <p:txBody>
          <a:bodyPr>
            <a:normAutofit/>
          </a:bodyPr>
          <a:lstStyle/>
          <a:p>
            <a:pPr algn="just"/>
            <a:r>
              <a:rPr lang="en-US" sz="2800" dirty="0"/>
              <a:t>Attacker is able to listen and intercept messages between two communication parties </a:t>
            </a:r>
          </a:p>
          <a:p>
            <a:pPr algn="just"/>
            <a:r>
              <a:rPr lang="en-US" sz="2800" dirty="0"/>
              <a:t>Attacker then creates </a:t>
            </a:r>
            <a:r>
              <a:rPr lang="en-US" sz="2800" b="1" dirty="0"/>
              <a:t>separate connections</a:t>
            </a:r>
            <a:r>
              <a:rPr lang="en-US" sz="2800" dirty="0"/>
              <a:t> between the two victims and communicates with them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4000" dirty="0"/>
              <a:t>Countermeasures to </a:t>
            </a:r>
            <a:r>
              <a:rPr lang="en-US" sz="4000" dirty="0" err="1"/>
              <a:t>DoS</a:t>
            </a:r>
            <a:r>
              <a:rPr lang="en-US" sz="4000" dirty="0"/>
              <a:t> attacks</a:t>
            </a:r>
          </a:p>
        </p:txBody>
      </p:sp>
      <p:sp>
        <p:nvSpPr>
          <p:cNvPr id="87043" name="Rectangle 3"/>
          <p:cNvSpPr>
            <a:spLocks noGrp="1" noChangeArrowheads="1"/>
          </p:cNvSpPr>
          <p:nvPr>
            <p:ph type="body" idx="1"/>
          </p:nvPr>
        </p:nvSpPr>
        <p:spPr>
          <a:xfrm>
            <a:off x="533400" y="1676400"/>
            <a:ext cx="8229600" cy="3740072"/>
          </a:xfrm>
        </p:spPr>
        <p:txBody>
          <a:bodyPr>
            <a:normAutofit/>
          </a:bodyPr>
          <a:lstStyle/>
          <a:p>
            <a:pPr>
              <a:lnSpc>
                <a:spcPct val="90000"/>
              </a:lnSpc>
              <a:buFont typeface="Wingdings" pitchFamily="2" charset="2"/>
              <a:buNone/>
            </a:pPr>
            <a:r>
              <a:rPr lang="en-US" dirty="0">
                <a:solidFill>
                  <a:schemeClr val="hlink"/>
                </a:solidFill>
              </a:rPr>
              <a:t>Local </a:t>
            </a:r>
            <a:r>
              <a:rPr lang="en-US" dirty="0" err="1">
                <a:solidFill>
                  <a:schemeClr val="hlink"/>
                </a:solidFill>
              </a:rPr>
              <a:t>DoS</a:t>
            </a:r>
            <a:r>
              <a:rPr lang="en-US" dirty="0">
                <a:solidFill>
                  <a:schemeClr val="hlink"/>
                </a:solidFill>
              </a:rPr>
              <a:t> attacks</a:t>
            </a:r>
          </a:p>
          <a:p>
            <a:pPr>
              <a:lnSpc>
                <a:spcPct val="90000"/>
              </a:lnSpc>
            </a:pPr>
            <a:r>
              <a:rPr lang="en-US" sz="2800" dirty="0"/>
              <a:t>Partition disks</a:t>
            </a:r>
          </a:p>
          <a:p>
            <a:pPr>
              <a:lnSpc>
                <a:spcPct val="90000"/>
              </a:lnSpc>
            </a:pPr>
            <a:r>
              <a:rPr lang="en-US" sz="2800" dirty="0"/>
              <a:t>Disk quotas</a:t>
            </a:r>
          </a:p>
          <a:p>
            <a:pPr>
              <a:lnSpc>
                <a:spcPct val="90000"/>
              </a:lnSpc>
            </a:pPr>
            <a:r>
              <a:rPr lang="en-US" sz="2800" dirty="0"/>
              <a:t>Set process limits</a:t>
            </a:r>
          </a:p>
          <a:p>
            <a:pPr>
              <a:lnSpc>
                <a:spcPct val="90000"/>
              </a:lnSpc>
            </a:pPr>
            <a:r>
              <a:rPr lang="en-US" sz="2800" dirty="0"/>
              <a:t>Monitor system activity/CPU/Disk Usage</a:t>
            </a:r>
          </a:p>
          <a:p>
            <a:pPr>
              <a:lnSpc>
                <a:spcPct val="90000"/>
              </a:lnSpc>
            </a:pPr>
            <a:r>
              <a:rPr lang="en-US" sz="2800" dirty="0"/>
              <a:t>Physical Security</a:t>
            </a:r>
          </a:p>
          <a:p>
            <a:pPr>
              <a:lnSpc>
                <a:spcPct val="90000"/>
              </a:lnSpc>
            </a:pPr>
            <a:r>
              <a:rPr lang="en-US" sz="2800" dirty="0" err="1"/>
              <a:t>AntiVirus</a:t>
            </a:r>
            <a:r>
              <a:rPr lang="en-US" sz="2800" dirty="0"/>
              <a:t>/</a:t>
            </a:r>
            <a:r>
              <a:rPr lang="en-US" sz="2800" dirty="0" err="1"/>
              <a:t>AntiSpam</a:t>
            </a:r>
            <a:r>
              <a:rPr lang="en-US" sz="2800" dirty="0"/>
              <a:t>/</a:t>
            </a:r>
            <a:r>
              <a:rPr lang="en-US" sz="2800" dirty="0" err="1"/>
              <a:t>AntiMalware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152401"/>
            <a:ext cx="8242560" cy="838200"/>
          </a:xfrm>
        </p:spPr>
        <p:txBody>
          <a:bodyPr/>
          <a:lstStyle/>
          <a:p>
            <a:r>
              <a:rPr lang="en-US" sz="4000" dirty="0"/>
              <a:t>Network Based </a:t>
            </a:r>
            <a:r>
              <a:rPr lang="en-US" sz="4000" dirty="0" err="1"/>
              <a:t>DoS</a:t>
            </a:r>
            <a:r>
              <a:rPr lang="en-US" sz="4000" dirty="0"/>
              <a:t> Attacks</a:t>
            </a:r>
          </a:p>
        </p:txBody>
      </p:sp>
      <p:sp>
        <p:nvSpPr>
          <p:cNvPr id="124931" name="Rectangle 3"/>
          <p:cNvSpPr>
            <a:spLocks noGrp="1" noChangeArrowheads="1"/>
          </p:cNvSpPr>
          <p:nvPr>
            <p:ph type="body" idx="1"/>
          </p:nvPr>
        </p:nvSpPr>
        <p:spPr>
          <a:xfrm>
            <a:off x="228600" y="1066800"/>
            <a:ext cx="8458200" cy="4525963"/>
          </a:xfrm>
        </p:spPr>
        <p:txBody>
          <a:bodyPr>
            <a:normAutofit/>
          </a:bodyPr>
          <a:lstStyle/>
          <a:p>
            <a:pPr algn="just"/>
            <a:r>
              <a:rPr lang="en-US" sz="2800" dirty="0"/>
              <a:t>UDP Bombing</a:t>
            </a:r>
          </a:p>
          <a:p>
            <a:pPr algn="just"/>
            <a:r>
              <a:rPr lang="en-US" sz="2800" dirty="0"/>
              <a:t>TCP SYN flooding</a:t>
            </a:r>
          </a:p>
          <a:p>
            <a:pPr algn="just"/>
            <a:r>
              <a:rPr lang="en-US" sz="2800" dirty="0"/>
              <a:t>PING of death</a:t>
            </a:r>
          </a:p>
          <a:p>
            <a:pPr algn="just"/>
            <a:r>
              <a:rPr lang="en-US" sz="2800" dirty="0"/>
              <a:t>Smurf attack</a:t>
            </a:r>
          </a:p>
          <a:p>
            <a:pPr algn="just"/>
            <a:r>
              <a:rPr lang="en-US" sz="2800" dirty="0"/>
              <a:t>Most involve either resource exhaustion or corruption of the operating system runtime environment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sz="4000" dirty="0" smtClean="0"/>
              <a:t>ICMP Attacks</a:t>
            </a:r>
          </a:p>
        </p:txBody>
      </p:sp>
      <p:sp>
        <p:nvSpPr>
          <p:cNvPr id="3" name="Content Placeholder 2"/>
          <p:cNvSpPr>
            <a:spLocks noGrp="1"/>
          </p:cNvSpPr>
          <p:nvPr>
            <p:ph idx="1"/>
          </p:nvPr>
        </p:nvSpPr>
        <p:spPr>
          <a:xfrm>
            <a:off x="304800" y="1295400"/>
            <a:ext cx="8458200" cy="5334000"/>
          </a:xfrm>
        </p:spPr>
        <p:txBody>
          <a:bodyPr rtlCol="0">
            <a:normAutofit/>
          </a:bodyPr>
          <a:lstStyle/>
          <a:p>
            <a:pPr eaLnBrk="1" fontAlgn="auto" hangingPunct="1">
              <a:spcAft>
                <a:spcPts val="0"/>
              </a:spcAft>
              <a:buFont typeface="Arial" pitchFamily="34" charset="0"/>
              <a:buChar char="•"/>
              <a:defRPr/>
            </a:pPr>
            <a:r>
              <a:rPr lang="en-US" sz="2800" dirty="0" smtClean="0"/>
              <a:t>Ping of death</a:t>
            </a:r>
          </a:p>
          <a:p>
            <a:pPr lvl="1" algn="just" eaLnBrk="1" fontAlgn="auto" hangingPunct="1">
              <a:spcAft>
                <a:spcPts val="0"/>
              </a:spcAft>
              <a:buFont typeface="Arial" pitchFamily="34" charset="0"/>
              <a:buChar char="–"/>
              <a:defRPr/>
            </a:pPr>
            <a:r>
              <a:rPr lang="en-US" sz="2600" dirty="0" smtClean="0"/>
              <a:t>ICMP specifies messages must fit a single IP packet (64KB)</a:t>
            </a:r>
          </a:p>
          <a:p>
            <a:pPr lvl="1" algn="just" eaLnBrk="1" fontAlgn="auto" hangingPunct="1">
              <a:spcAft>
                <a:spcPts val="0"/>
              </a:spcAft>
              <a:buFont typeface="Arial" pitchFamily="34" charset="0"/>
              <a:buChar char="–"/>
              <a:defRPr/>
            </a:pPr>
            <a:r>
              <a:rPr lang="en-US" sz="2600" dirty="0" smtClean="0"/>
              <a:t>Send a ping packet that exceeds maximum size using IP fragmentation</a:t>
            </a:r>
          </a:p>
          <a:p>
            <a:pPr lvl="1" algn="just" eaLnBrk="1" fontAlgn="auto" hangingPunct="1">
              <a:spcAft>
                <a:spcPts val="0"/>
              </a:spcAft>
              <a:buFont typeface="Arial" pitchFamily="34" charset="0"/>
              <a:buChar char="–"/>
              <a:defRPr/>
            </a:pPr>
            <a:r>
              <a:rPr lang="en-US" sz="2600" dirty="0" smtClean="0"/>
              <a:t>Reassembled packet caused several operating systems to crash due to a buffer overflow</a:t>
            </a:r>
          </a:p>
          <a:p>
            <a:pPr lvl="1" algn="just" eaLnBrk="1" fontAlgn="auto" hangingPunct="1">
              <a:spcAft>
                <a:spcPts val="0"/>
              </a:spcAft>
              <a:buFont typeface="Arial" pitchFamily="34" charset="0"/>
              <a:buChar char="–"/>
              <a:defRPr/>
            </a:pPr>
            <a:r>
              <a:rPr lang="en-US" sz="2600" dirty="0" smtClean="0"/>
              <a:t>Ping packets may also saturate the victim’s bandwidth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884238"/>
          </a:xfrm>
        </p:spPr>
        <p:txBody>
          <a:bodyPr>
            <a:normAutofit/>
          </a:bodyPr>
          <a:lstStyle/>
          <a:p>
            <a:pPr eaLnBrk="1" hangingPunct="1"/>
            <a:r>
              <a:rPr lang="en-US" sz="4000" dirty="0" smtClean="0"/>
              <a:t>Smurf Attack</a:t>
            </a:r>
          </a:p>
        </p:txBody>
      </p:sp>
      <p:sp>
        <p:nvSpPr>
          <p:cNvPr id="29" name="Content Placeholder 28"/>
          <p:cNvSpPr>
            <a:spLocks noGrp="1"/>
          </p:cNvSpPr>
          <p:nvPr>
            <p:ph idx="1"/>
          </p:nvPr>
        </p:nvSpPr>
        <p:spPr>
          <a:xfrm>
            <a:off x="304800" y="838200"/>
            <a:ext cx="8610600" cy="4525963"/>
          </a:xfrm>
        </p:spPr>
        <p:txBody>
          <a:bodyPr/>
          <a:lstStyle/>
          <a:p>
            <a:pPr algn="just">
              <a:defRPr/>
            </a:pPr>
            <a:r>
              <a:rPr lang="en-US" dirty="0" smtClean="0"/>
              <a:t>Smurf</a:t>
            </a:r>
          </a:p>
          <a:p>
            <a:pPr lvl="1" algn="just">
              <a:defRPr/>
            </a:pPr>
            <a:r>
              <a:rPr lang="en-US" dirty="0" smtClean="0"/>
              <a:t>Variant of ping attack</a:t>
            </a:r>
          </a:p>
          <a:p>
            <a:pPr lvl="1" algn="just">
              <a:defRPr/>
            </a:pPr>
            <a:r>
              <a:rPr lang="en-US" dirty="0" smtClean="0"/>
              <a:t>Ping a broadcast address using a spoofed source address</a:t>
            </a:r>
          </a:p>
          <a:p>
            <a:endParaRPr lang="en-IN" dirty="0"/>
          </a:p>
        </p:txBody>
      </p:sp>
      <p:grpSp>
        <p:nvGrpSpPr>
          <p:cNvPr id="30" name="Group 29"/>
          <p:cNvGrpSpPr/>
          <p:nvPr/>
        </p:nvGrpSpPr>
        <p:grpSpPr>
          <a:xfrm>
            <a:off x="668338" y="2819400"/>
            <a:ext cx="7816850" cy="3886200"/>
            <a:chOff x="668338" y="1752600"/>
            <a:chExt cx="7816850" cy="3886200"/>
          </a:xfrm>
        </p:grpSpPr>
        <p:sp>
          <p:nvSpPr>
            <p:cNvPr id="7" name="Oval 6"/>
            <p:cNvSpPr>
              <a:spLocks noChangeAspect="1"/>
            </p:cNvSpPr>
            <p:nvPr/>
          </p:nvSpPr>
          <p:spPr>
            <a:xfrm>
              <a:off x="2684463" y="1752600"/>
              <a:ext cx="3886200" cy="3886200"/>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solidFill>
                  <a:schemeClr val="bg1"/>
                </a:solidFill>
              </a:endParaRPr>
            </a:p>
          </p:txBody>
        </p:sp>
        <p:sp>
          <p:nvSpPr>
            <p:cNvPr id="8" name="laptop"/>
            <p:cNvSpPr>
              <a:spLocks noEditPoints="1" noChangeArrowheads="1"/>
            </p:cNvSpPr>
            <p:nvPr/>
          </p:nvSpPr>
          <p:spPr bwMode="auto">
            <a:xfrm>
              <a:off x="696913" y="3470275"/>
              <a:ext cx="1265237" cy="10731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adFill>
              <a:gsLst>
                <a:gs pos="0">
                  <a:srgbClr val="000082"/>
                </a:gs>
                <a:gs pos="30000">
                  <a:srgbClr val="66008F"/>
                </a:gs>
                <a:gs pos="64999">
                  <a:srgbClr val="BA0066"/>
                </a:gs>
                <a:gs pos="89999">
                  <a:srgbClr val="FF0000"/>
                </a:gs>
                <a:gs pos="100000">
                  <a:srgbClr val="FF8200"/>
                </a:gs>
              </a:gsLst>
              <a:lin ang="16200000" scaled="0"/>
            </a:gradFill>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a:p>
          </p:txBody>
        </p:sp>
        <p:sp>
          <p:nvSpPr>
            <p:cNvPr id="12296" name="modem"/>
            <p:cNvSpPr>
              <a:spLocks noEditPoints="1" noChangeArrowheads="1"/>
            </p:cNvSpPr>
            <p:nvPr/>
          </p:nvSpPr>
          <p:spPr bwMode="auto">
            <a:xfrm>
              <a:off x="2876550" y="3560763"/>
              <a:ext cx="893763" cy="360362"/>
            </a:xfrm>
            <a:custGeom>
              <a:avLst/>
              <a:gdLst>
                <a:gd name="T0" fmla="*/ 0 w 21600"/>
                <a:gd name="T1" fmla="*/ 23999859 h 21600"/>
                <a:gd name="T2" fmla="*/ 208051317 w 21600"/>
                <a:gd name="T3" fmla="*/ 0 h 21600"/>
                <a:gd name="T4" fmla="*/ 1317568718 w 21600"/>
                <a:gd name="T5" fmla="*/ 0 h 21600"/>
                <a:gd name="T6" fmla="*/ 1528026326 w 21600"/>
                <a:gd name="T7" fmla="*/ 23999859 h 21600"/>
                <a:gd name="T8" fmla="*/ 1528026326 w 21600"/>
                <a:gd name="T9" fmla="*/ 100620608 h 21600"/>
                <a:gd name="T10" fmla="*/ 0 w 21600"/>
                <a:gd name="T11" fmla="*/ 100620608 h 21600"/>
                <a:gd name="T12" fmla="*/ 764013163 w 21600"/>
                <a:gd name="T13" fmla="*/ 0 h 21600"/>
                <a:gd name="T14" fmla="*/ 764013163 w 21600"/>
                <a:gd name="T15" fmla="*/ 100620608 h 21600"/>
                <a:gd name="T16" fmla="*/ 0 w 21600"/>
                <a:gd name="T17" fmla="*/ 62310388 h 21600"/>
                <a:gd name="T18" fmla="*/ 1528026326 w 21600"/>
                <a:gd name="T19" fmla="*/ 62310388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blipFill>
              <a:blip r:embed="rId2" cstate="print"/>
              <a:tile tx="0" ty="0" sx="100000" sy="100000" flip="none" algn="tl"/>
            </a:blipFill>
            <a:ln w="9525">
              <a:solidFill>
                <a:srgbClr val="C00000"/>
              </a:solidFill>
              <a:miter lim="800000"/>
              <a:headEnd/>
              <a:tailEnd/>
            </a:ln>
            <a:effectLst/>
          </p:spPr>
          <p:txBody>
            <a:bodyPr/>
            <a:lstStyle/>
            <a:p>
              <a:endParaRPr lang="en-US"/>
            </a:p>
          </p:txBody>
        </p:sp>
        <p:sp>
          <p:nvSpPr>
            <p:cNvPr id="10" name="tower"/>
            <p:cNvSpPr>
              <a:spLocks noEditPoints="1" noChangeArrowheads="1"/>
            </p:cNvSpPr>
            <p:nvPr/>
          </p:nvSpPr>
          <p:spPr bwMode="auto">
            <a:xfrm>
              <a:off x="7567613" y="3311525"/>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blipFill>
              <a:blip r:embed="rId2" cstate="print"/>
              <a:tile tx="0" ty="0" sx="100000" sy="100000" flip="none" algn="tl"/>
            </a:blipFill>
            <a:ln>
              <a:solidFill>
                <a:srgbClr val="C00000"/>
              </a:solidFill>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11" name="tower"/>
            <p:cNvSpPr>
              <a:spLocks noEditPoints="1" noChangeArrowheads="1"/>
            </p:cNvSpPr>
            <p:nvPr/>
          </p:nvSpPr>
          <p:spPr bwMode="auto">
            <a:xfrm>
              <a:off x="4037013" y="3921125"/>
              <a:ext cx="723900"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blipFill>
              <a:blip r:embed="rId2" cstate="print"/>
              <a:tile tx="0" ty="0" sx="100000" sy="100000" flip="none" algn="tl"/>
            </a:blipFill>
            <a:ln w="9525">
              <a:solidFill>
                <a:srgbClr val="C00000"/>
              </a:solidFill>
              <a:miter lim="800000"/>
              <a:headEnd/>
              <a:tailEnd/>
            </a:ln>
          </p:spPr>
          <p:txBody>
            <a:bodyPr/>
            <a:lstStyle/>
            <a:p>
              <a:pPr>
                <a:defRPr/>
              </a:pPr>
              <a:endParaRPr lang="en-US"/>
            </a:p>
          </p:txBody>
        </p:sp>
        <p:sp>
          <p:nvSpPr>
            <p:cNvPr id="12" name="tower"/>
            <p:cNvSpPr>
              <a:spLocks noEditPoints="1" noChangeArrowheads="1"/>
            </p:cNvSpPr>
            <p:nvPr/>
          </p:nvSpPr>
          <p:spPr bwMode="auto">
            <a:xfrm>
              <a:off x="4760913" y="2024063"/>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blipFill>
              <a:blip r:embed="rId2" cstate="print"/>
              <a:tile tx="0" ty="0" sx="100000" sy="100000" flip="none" algn="tl"/>
            </a:blipFill>
            <a:ln w="9525">
              <a:solidFill>
                <a:srgbClr val="C00000"/>
              </a:solidFill>
              <a:miter lim="800000"/>
              <a:headEnd/>
              <a:tailEnd/>
            </a:ln>
          </p:spPr>
          <p:txBody>
            <a:bodyPr/>
            <a:lstStyle/>
            <a:p>
              <a:pPr>
                <a:defRPr/>
              </a:pPr>
              <a:endParaRPr lang="en-US"/>
            </a:p>
          </p:txBody>
        </p:sp>
        <p:sp>
          <p:nvSpPr>
            <p:cNvPr id="12300" name="laptop"/>
            <p:cNvSpPr>
              <a:spLocks noEditPoints="1" noChangeArrowheads="1"/>
            </p:cNvSpPr>
            <p:nvPr/>
          </p:nvSpPr>
          <p:spPr bwMode="auto">
            <a:xfrm>
              <a:off x="5032375" y="3560763"/>
              <a:ext cx="1265238" cy="1073150"/>
            </a:xfrm>
            <a:custGeom>
              <a:avLst/>
              <a:gdLst>
                <a:gd name="T0" fmla="*/ 675719088 w 21600"/>
                <a:gd name="T1" fmla="*/ 0 h 21600"/>
                <a:gd name="T2" fmla="*/ 675719088 w 21600"/>
                <a:gd name="T3" fmla="*/ 879732678 h 21600"/>
                <a:gd name="T4" fmla="*/ 2147483647 w 21600"/>
                <a:gd name="T5" fmla="*/ 0 h 21600"/>
                <a:gd name="T6" fmla="*/ 2147483647 w 21600"/>
                <a:gd name="T7" fmla="*/ 879732678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w="9525">
              <a:solidFill>
                <a:srgbClr val="000000"/>
              </a:solidFill>
              <a:miter lim="800000"/>
              <a:headEnd/>
              <a:tailEnd/>
            </a:ln>
          </p:spPr>
          <p:txBody>
            <a:bodyPr/>
            <a:lstStyle/>
            <a:p>
              <a:endParaRPr lang="en-US"/>
            </a:p>
          </p:txBody>
        </p:sp>
        <p:cxnSp>
          <p:nvCxnSpPr>
            <p:cNvPr id="14" name="Straight Arrow Connector 13"/>
            <p:cNvCxnSpPr>
              <a:stCxn id="12296" idx="6"/>
            </p:cNvCxnSpPr>
            <p:nvPr/>
          </p:nvCxnSpPr>
          <p:spPr>
            <a:xfrm flipV="1">
              <a:off x="3322638" y="2746375"/>
              <a:ext cx="1347787" cy="81438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2296" idx="8"/>
            </p:cNvCxnSpPr>
            <p:nvPr/>
          </p:nvCxnSpPr>
          <p:spPr>
            <a:xfrm flipV="1">
              <a:off x="1770063" y="3784600"/>
              <a:ext cx="1106487" cy="412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296" idx="9"/>
            </p:cNvCxnSpPr>
            <p:nvPr/>
          </p:nvCxnSpPr>
          <p:spPr>
            <a:xfrm>
              <a:off x="3770313" y="3784600"/>
              <a:ext cx="1350962" cy="4603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73713" y="2565400"/>
              <a:ext cx="1901825" cy="9048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296" idx="7"/>
            </p:cNvCxnSpPr>
            <p:nvPr/>
          </p:nvCxnSpPr>
          <p:spPr>
            <a:xfrm>
              <a:off x="3322638" y="3921125"/>
              <a:ext cx="627062" cy="63341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07125" y="4011613"/>
              <a:ext cx="1268413" cy="1809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854575" y="4645025"/>
              <a:ext cx="2617788" cy="27146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338" y="4568825"/>
              <a:ext cx="960391" cy="369332"/>
            </a:xfrm>
            <a:prstGeom prst="rect">
              <a:avLst/>
            </a:prstGeom>
            <a:noFill/>
          </p:spPr>
          <p:txBody>
            <a:bodyPr wrap="none">
              <a:spAutoFit/>
            </a:bodyPr>
            <a:lstStyle/>
            <a:p>
              <a:pPr algn="ctr">
                <a:defRPr/>
              </a:pPr>
              <a:r>
                <a:rPr lang="en-US" dirty="0">
                  <a:solidFill>
                    <a:srgbClr val="C00000"/>
                  </a:solidFill>
                </a:rPr>
                <a:t>Attacker</a:t>
              </a:r>
            </a:p>
          </p:txBody>
        </p:sp>
        <p:sp>
          <p:nvSpPr>
            <p:cNvPr id="22" name="TextBox 21"/>
            <p:cNvSpPr txBox="1"/>
            <p:nvPr/>
          </p:nvSpPr>
          <p:spPr>
            <a:xfrm>
              <a:off x="7467600" y="4724400"/>
              <a:ext cx="1017588" cy="436563"/>
            </a:xfrm>
            <a:prstGeom prst="rect">
              <a:avLst/>
            </a:prstGeom>
            <a:noFill/>
          </p:spPr>
          <p:txBody>
            <a:bodyPr wrap="none">
              <a:spAutoFit/>
            </a:bodyPr>
            <a:lstStyle/>
            <a:p>
              <a:pPr>
                <a:defRPr/>
              </a:pPr>
              <a:r>
                <a:rPr lang="en-US" dirty="0">
                  <a:solidFill>
                    <a:schemeClr val="bg2">
                      <a:lumMod val="20000"/>
                      <a:lumOff val="80000"/>
                    </a:schemeClr>
                  </a:solidFill>
                </a:rPr>
                <a:t>Victim</a:t>
              </a:r>
            </a:p>
          </p:txBody>
        </p:sp>
        <p:sp>
          <p:nvSpPr>
            <p:cNvPr id="12310" name="TextBox 22"/>
            <p:cNvSpPr txBox="1">
              <a:spLocks noChangeArrowheads="1"/>
            </p:cNvSpPr>
            <p:nvPr/>
          </p:nvSpPr>
          <p:spPr bwMode="auto">
            <a:xfrm>
              <a:off x="3227388" y="2386013"/>
              <a:ext cx="1897062" cy="719137"/>
            </a:xfrm>
            <a:prstGeom prst="rect">
              <a:avLst/>
            </a:prstGeom>
            <a:noFill/>
            <a:ln w="9525">
              <a:noFill/>
              <a:miter lim="800000"/>
              <a:headEnd/>
              <a:tailEnd/>
            </a:ln>
          </p:spPr>
          <p:txBody>
            <a:bodyPr>
              <a:spAutoFit/>
            </a:bodyPr>
            <a:lstStyle/>
            <a:p>
              <a:r>
                <a:rPr lang="en-US" sz="1800"/>
                <a:t>Amplifying</a:t>
              </a:r>
            </a:p>
            <a:p>
              <a:r>
                <a:rPr lang="en-US" sz="1800"/>
                <a:t>Network</a:t>
              </a:r>
            </a:p>
          </p:txBody>
        </p:sp>
        <p:sp>
          <p:nvSpPr>
            <p:cNvPr id="24" name="Rectangle 23"/>
            <p:cNvSpPr/>
            <p:nvPr/>
          </p:nvSpPr>
          <p:spPr>
            <a:xfrm>
              <a:off x="1830388" y="3198813"/>
              <a:ext cx="812800" cy="45243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rgbClr val="FF0000"/>
                  </a:solidFill>
                </a:rPr>
                <a:t>echo</a:t>
              </a:r>
              <a:br>
                <a:rPr lang="en-US" sz="1050" dirty="0">
                  <a:solidFill>
                    <a:srgbClr val="FF0000"/>
                  </a:solidFill>
                </a:rPr>
              </a:br>
              <a:r>
                <a:rPr lang="en-US" sz="1050" dirty="0">
                  <a:solidFill>
                    <a:srgbClr val="FF0000"/>
                  </a:solidFill>
                </a:rPr>
                <a:t>request</a:t>
              </a:r>
            </a:p>
          </p:txBody>
        </p:sp>
        <p:sp>
          <p:nvSpPr>
            <p:cNvPr id="25" name="Rectangle 24"/>
            <p:cNvSpPr/>
            <p:nvPr/>
          </p:nvSpPr>
          <p:spPr>
            <a:xfrm>
              <a:off x="6661150" y="2565400"/>
              <a:ext cx="814388" cy="45243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smtClean="0">
                  <a:solidFill>
                    <a:srgbClr val="FF0000"/>
                  </a:solidFill>
                </a:rPr>
                <a:t>echo</a:t>
              </a:r>
              <a:r>
                <a:rPr lang="en-US" sz="1050" dirty="0">
                  <a:solidFill>
                    <a:srgbClr val="FF0000"/>
                  </a:solidFill>
                </a:rPr>
                <a:t/>
              </a:r>
              <a:br>
                <a:rPr lang="en-US" sz="1050" dirty="0">
                  <a:solidFill>
                    <a:srgbClr val="FF0000"/>
                  </a:solidFill>
                </a:rPr>
              </a:br>
              <a:r>
                <a:rPr lang="en-US" sz="1050" dirty="0">
                  <a:solidFill>
                    <a:srgbClr val="FF0000"/>
                  </a:solidFill>
                </a:rPr>
                <a:t>response</a:t>
              </a:r>
            </a:p>
          </p:txBody>
        </p:sp>
        <p:sp>
          <p:nvSpPr>
            <p:cNvPr id="26" name="Rectangle 25"/>
            <p:cNvSpPr/>
            <p:nvPr/>
          </p:nvSpPr>
          <p:spPr>
            <a:xfrm>
              <a:off x="6570663" y="4826000"/>
              <a:ext cx="814387"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rgbClr val="FF0000"/>
                  </a:solidFill>
                </a:rPr>
                <a:t>echo</a:t>
              </a:r>
              <a:br>
                <a:rPr lang="en-US" sz="1050" dirty="0">
                  <a:solidFill>
                    <a:srgbClr val="FF0000"/>
                  </a:solidFill>
                </a:rPr>
              </a:br>
              <a:r>
                <a:rPr lang="en-US" sz="1050" dirty="0">
                  <a:solidFill>
                    <a:srgbClr val="FF0000"/>
                  </a:solidFill>
                </a:rPr>
                <a:t>response</a:t>
              </a:r>
            </a:p>
          </p:txBody>
        </p:sp>
        <p:sp>
          <p:nvSpPr>
            <p:cNvPr id="27" name="Rectangle 26"/>
            <p:cNvSpPr/>
            <p:nvPr/>
          </p:nvSpPr>
          <p:spPr>
            <a:xfrm>
              <a:off x="6661150" y="3560763"/>
              <a:ext cx="814388"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rgbClr val="FF0000"/>
                  </a:solidFill>
                </a:rPr>
                <a:t>echo</a:t>
              </a:r>
              <a:br>
                <a:rPr lang="en-US" sz="1050" dirty="0">
                  <a:solidFill>
                    <a:srgbClr val="FF0000"/>
                  </a:solidFill>
                </a:rPr>
              </a:br>
              <a:r>
                <a:rPr lang="en-US" sz="1050" dirty="0">
                  <a:solidFill>
                    <a:srgbClr val="FF0000"/>
                  </a:solidFill>
                </a:rPr>
                <a:t>response</a:t>
              </a:r>
            </a:p>
          </p:txBody>
        </p:sp>
        <p:sp>
          <p:nvSpPr>
            <p:cNvPr id="28" name="TextBox 27"/>
            <p:cNvSpPr txBox="1"/>
            <p:nvPr/>
          </p:nvSpPr>
          <p:spPr>
            <a:xfrm>
              <a:off x="7543800" y="4724400"/>
              <a:ext cx="764697" cy="369332"/>
            </a:xfrm>
            <a:prstGeom prst="rect">
              <a:avLst/>
            </a:prstGeom>
            <a:noFill/>
          </p:spPr>
          <p:txBody>
            <a:bodyPr wrap="none">
              <a:spAutoFit/>
            </a:bodyPr>
            <a:lstStyle/>
            <a:p>
              <a:pPr algn="ctr">
                <a:defRPr/>
              </a:pPr>
              <a:r>
                <a:rPr lang="en-US" dirty="0" smtClean="0">
                  <a:solidFill>
                    <a:srgbClr val="C00000"/>
                  </a:solidFill>
                </a:rPr>
                <a:t>Target</a:t>
              </a:r>
              <a:endParaRPr lang="en-US" dirty="0">
                <a:solidFill>
                  <a:srgbClr val="C00000"/>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dirty="0" smtClean="0"/>
              <a:t>Etymology</a:t>
            </a:r>
            <a:endParaRPr lang="en-IN" dirty="0"/>
          </a:p>
        </p:txBody>
      </p:sp>
      <p:pic>
        <p:nvPicPr>
          <p:cNvPr id="107522" name="Picture 2"/>
          <p:cNvPicPr>
            <a:picLocks noGrp="1" noChangeAspect="1" noChangeArrowheads="1"/>
          </p:cNvPicPr>
          <p:nvPr>
            <p:ph idx="1"/>
          </p:nvPr>
        </p:nvPicPr>
        <p:blipFill>
          <a:blip r:embed="rId2" cstate="print"/>
          <a:stretch>
            <a:fillRect/>
          </a:stretch>
        </p:blipFill>
        <p:spPr bwMode="auto">
          <a:xfrm>
            <a:off x="548922" y="1066800"/>
            <a:ext cx="8046156"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Reconnaissance</a:t>
            </a:r>
            <a:endParaRPr lang="en-IN" sz="4000" dirty="0"/>
          </a:p>
        </p:txBody>
      </p:sp>
      <p:sp>
        <p:nvSpPr>
          <p:cNvPr id="3" name="Content Placeholder 2"/>
          <p:cNvSpPr>
            <a:spLocks noGrp="1"/>
          </p:cNvSpPr>
          <p:nvPr>
            <p:ph idx="1"/>
          </p:nvPr>
        </p:nvSpPr>
        <p:spPr>
          <a:xfrm>
            <a:off x="457200" y="1295400"/>
            <a:ext cx="8229600" cy="4830763"/>
          </a:xfrm>
        </p:spPr>
        <p:txBody>
          <a:bodyPr/>
          <a:lstStyle/>
          <a:p>
            <a:pPr algn="just"/>
            <a:r>
              <a:rPr lang="en-IN" dirty="0" smtClean="0"/>
              <a:t>A clever attacker investigates and plans before acting.</a:t>
            </a:r>
          </a:p>
          <a:p>
            <a:pPr algn="just"/>
            <a:r>
              <a:rPr lang="en-IN" dirty="0" smtClean="0"/>
              <a:t>A network attacker learns a lot about a potential target before beginning the attack.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normAutofit fontScale="90000"/>
          </a:bodyPr>
          <a:lstStyle/>
          <a:p>
            <a:r>
              <a:rPr lang="en-IN" dirty="0" smtClean="0"/>
              <a:t>Reconnaissance (Cont’d): Port Scan</a:t>
            </a:r>
          </a:p>
        </p:txBody>
      </p:sp>
      <p:sp>
        <p:nvSpPr>
          <p:cNvPr id="3" name="Content Placeholder 2"/>
          <p:cNvSpPr>
            <a:spLocks noGrp="1"/>
          </p:cNvSpPr>
          <p:nvPr>
            <p:ph idx="1"/>
          </p:nvPr>
        </p:nvSpPr>
        <p:spPr>
          <a:xfrm>
            <a:off x="457200" y="1143000"/>
            <a:ext cx="8229600" cy="5562600"/>
          </a:xfrm>
        </p:spPr>
        <p:txBody>
          <a:bodyPr>
            <a:normAutofit/>
          </a:bodyPr>
          <a:lstStyle/>
          <a:p>
            <a:pPr algn="just"/>
            <a:r>
              <a:rPr lang="en-IN" dirty="0" smtClean="0"/>
              <a:t>A program that, for a particular IP address, reports which ports respond to messages and which of several known vulnerabilities seem to be present.</a:t>
            </a:r>
          </a:p>
          <a:p>
            <a:pPr algn="just"/>
            <a:r>
              <a:rPr lang="en-IN" dirty="0" smtClean="0"/>
              <a:t>Port scanning tells an attacker three things:</a:t>
            </a:r>
          </a:p>
          <a:p>
            <a:pPr lvl="1" algn="just"/>
            <a:r>
              <a:rPr lang="en-IN" dirty="0" smtClean="0"/>
              <a:t>which standard ports or services are running and responding on the target system,</a:t>
            </a:r>
          </a:p>
          <a:p>
            <a:pPr lvl="1" algn="just"/>
            <a:r>
              <a:rPr lang="en-IN" dirty="0" smtClean="0"/>
              <a:t>what operating system is installed on the target system</a:t>
            </a:r>
          </a:p>
          <a:p>
            <a:pPr lvl="1" algn="just"/>
            <a:r>
              <a:rPr lang="en-IN" dirty="0" smtClean="0"/>
              <a:t>what applications and versions of applications are present.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IN" sz="3600" dirty="0" smtClean="0"/>
              <a:t>Reconnaissance (Cont’d): Social Engineering</a:t>
            </a:r>
            <a:endParaRPr lang="en-IN" sz="3600" dirty="0"/>
          </a:p>
        </p:txBody>
      </p:sp>
      <p:sp>
        <p:nvSpPr>
          <p:cNvPr id="3" name="Content Placeholder 2"/>
          <p:cNvSpPr>
            <a:spLocks noGrp="1"/>
          </p:cNvSpPr>
          <p:nvPr>
            <p:ph idx="1"/>
          </p:nvPr>
        </p:nvSpPr>
        <p:spPr>
          <a:xfrm>
            <a:off x="152400" y="1371600"/>
            <a:ext cx="8839200" cy="5334000"/>
          </a:xfrm>
        </p:spPr>
        <p:txBody>
          <a:bodyPr>
            <a:noAutofit/>
          </a:bodyPr>
          <a:lstStyle/>
          <a:p>
            <a:pPr algn="just"/>
            <a:r>
              <a:rPr lang="en-IN" dirty="0" smtClean="0"/>
              <a:t>The port scan gives an external picture of a </a:t>
            </a:r>
            <a:r>
              <a:rPr lang="en-IN" dirty="0" smtClean="0"/>
              <a:t>network</a:t>
            </a:r>
            <a:endParaRPr lang="en-IN" dirty="0" smtClean="0"/>
          </a:p>
          <a:p>
            <a:pPr algn="just"/>
            <a:r>
              <a:rPr lang="en-IN" dirty="0" smtClean="0"/>
              <a:t>Social engineering involves using social skills and personal interaction to get someone to reveal security-relevant information and perhaps even to do something that permits an attack.</a:t>
            </a:r>
          </a:p>
          <a:p>
            <a:pPr algn="just"/>
            <a:r>
              <a:rPr lang="en-IN" dirty="0" smtClean="0"/>
              <a:t>Because the victim has helped the attacker (and the attacker has profusely thanked the victim), the victim will think nothing is wrong and not report the incident.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IN" dirty="0" smtClean="0"/>
              <a:t>Reconnaissance (Cont’d): Intelligence</a:t>
            </a:r>
            <a:endParaRPr lang="en-IN" dirty="0"/>
          </a:p>
        </p:txBody>
      </p:sp>
      <p:sp>
        <p:nvSpPr>
          <p:cNvPr id="3" name="Content Placeholder 2"/>
          <p:cNvSpPr>
            <a:spLocks noGrp="1"/>
          </p:cNvSpPr>
          <p:nvPr>
            <p:ph idx="1"/>
          </p:nvPr>
        </p:nvSpPr>
        <p:spPr>
          <a:xfrm>
            <a:off x="304800" y="1371600"/>
            <a:ext cx="8382000" cy="4754563"/>
          </a:xfrm>
        </p:spPr>
        <p:txBody>
          <a:bodyPr>
            <a:normAutofit/>
          </a:bodyPr>
          <a:lstStyle/>
          <a:p>
            <a:pPr algn="just"/>
            <a:r>
              <a:rPr lang="en-IN" dirty="0" smtClean="0"/>
              <a:t>From a port scan the attacker knows what is open.</a:t>
            </a:r>
          </a:p>
          <a:p>
            <a:pPr algn="just"/>
            <a:r>
              <a:rPr lang="en-IN" dirty="0" smtClean="0"/>
              <a:t>From social engineering, the attacker knows certain internal details</a:t>
            </a:r>
            <a:r>
              <a:rPr lang="en-IN" dirty="0" smtClean="0"/>
              <a:t>.</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sz="4000" dirty="0">
                <a:solidFill>
                  <a:srgbClr val="051BBB"/>
                </a:solidFill>
              </a:rPr>
              <a:t>TCP Basics</a:t>
            </a:r>
          </a:p>
        </p:txBody>
      </p:sp>
      <p:sp>
        <p:nvSpPr>
          <p:cNvPr id="16387" name="Rectangle 3"/>
          <p:cNvSpPr>
            <a:spLocks noGrp="1" noChangeArrowheads="1"/>
          </p:cNvSpPr>
          <p:nvPr>
            <p:ph type="body" idx="1"/>
          </p:nvPr>
        </p:nvSpPr>
        <p:spPr>
          <a:xfrm>
            <a:off x="533400" y="1295400"/>
            <a:ext cx="8382000" cy="5029200"/>
          </a:xfrm>
        </p:spPr>
        <p:txBody>
          <a:bodyPr>
            <a:normAutofit/>
          </a:bodyPr>
          <a:lstStyle/>
          <a:p>
            <a:pPr algn="just"/>
            <a:r>
              <a:rPr lang="en-US" dirty="0"/>
              <a:t>Cumulative acknowledgements</a:t>
            </a:r>
          </a:p>
          <a:p>
            <a:pPr algn="just"/>
            <a:endParaRPr lang="en-US" dirty="0"/>
          </a:p>
          <a:p>
            <a:pPr algn="just"/>
            <a:r>
              <a:rPr lang="en-US" dirty="0"/>
              <a:t>An acknowledgement </a:t>
            </a:r>
            <a:r>
              <a:rPr lang="en-US" dirty="0" err="1"/>
              <a:t>ack’s</a:t>
            </a:r>
            <a:r>
              <a:rPr lang="en-US" dirty="0"/>
              <a:t> all contiguously received data</a:t>
            </a:r>
          </a:p>
          <a:p>
            <a:pPr algn="just"/>
            <a:endParaRPr lang="en-US" dirty="0"/>
          </a:p>
          <a:p>
            <a:pPr algn="just"/>
            <a:r>
              <a:rPr lang="en-US" dirty="0"/>
              <a:t>TCP assigns byte sequence numbers</a:t>
            </a:r>
          </a:p>
          <a:p>
            <a:pPr algn="just"/>
            <a:endParaRPr lang="en-US"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Reconnaissance (Cont’d): Operating System and Application Fingerprinting</a:t>
            </a:r>
            <a:endParaRPr lang="en-IN" dirty="0"/>
          </a:p>
        </p:txBody>
      </p:sp>
      <p:sp>
        <p:nvSpPr>
          <p:cNvPr id="3" name="Content Placeholder 2"/>
          <p:cNvSpPr>
            <a:spLocks noGrp="1"/>
          </p:cNvSpPr>
          <p:nvPr>
            <p:ph idx="1"/>
          </p:nvPr>
        </p:nvSpPr>
        <p:spPr>
          <a:xfrm>
            <a:off x="304800" y="1600200"/>
            <a:ext cx="8610600" cy="4953000"/>
          </a:xfrm>
        </p:spPr>
        <p:txBody>
          <a:bodyPr>
            <a:noAutofit/>
          </a:bodyPr>
          <a:lstStyle/>
          <a:p>
            <a:pPr algn="just">
              <a:spcBef>
                <a:spcPts val="0"/>
              </a:spcBef>
            </a:pPr>
            <a:r>
              <a:rPr lang="en-IN" dirty="0" smtClean="0"/>
              <a:t>The port scan supplies the attacker with very specific information.</a:t>
            </a:r>
          </a:p>
          <a:p>
            <a:pPr algn="just">
              <a:spcBef>
                <a:spcPts val="0"/>
              </a:spcBef>
            </a:pPr>
            <a:r>
              <a:rPr lang="en-IN" dirty="0" smtClean="0"/>
              <a:t>The attacker is likely to have many related questions, such as which commercial server application is running, what version, and what the underlying operating system and version are.</a:t>
            </a:r>
          </a:p>
          <a:p>
            <a:pPr algn="just">
              <a:spcBef>
                <a:spcPts val="0"/>
              </a:spcBef>
            </a:pPr>
            <a:r>
              <a:rPr lang="en-IN" dirty="0" smtClean="0"/>
              <a:t>A new version will implement a new feature but an old version will reject the request. </a:t>
            </a:r>
            <a:endParaRPr lang="en-IN" dirty="0" smtClean="0"/>
          </a:p>
          <a:p>
            <a:pPr algn="just">
              <a:spcBef>
                <a:spcPts val="0"/>
              </a:spcBef>
            </a:pPr>
            <a:r>
              <a:rPr lang="en-IN" dirty="0" smtClean="0"/>
              <a:t>The </a:t>
            </a:r>
            <a:r>
              <a:rPr lang="en-IN" dirty="0" smtClean="0"/>
              <a:t>operating system or application fingerprint, can mark the manufacturer and version.</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Threats in Transit: Eavesdropping and Wiretapping</a:t>
            </a:r>
            <a:endParaRPr lang="en-IN" dirty="0"/>
          </a:p>
        </p:txBody>
      </p:sp>
      <p:sp>
        <p:nvSpPr>
          <p:cNvPr id="3" name="Content Placeholder 2"/>
          <p:cNvSpPr>
            <a:spLocks noGrp="1"/>
          </p:cNvSpPr>
          <p:nvPr>
            <p:ph idx="1"/>
          </p:nvPr>
        </p:nvSpPr>
        <p:spPr/>
        <p:txBody>
          <a:bodyPr>
            <a:normAutofit/>
          </a:bodyPr>
          <a:lstStyle/>
          <a:p>
            <a:pPr algn="just"/>
            <a:r>
              <a:rPr lang="en-IN" dirty="0" smtClean="0"/>
              <a:t>The term eavesdrop implies overhearing without expending any extra effort.</a:t>
            </a:r>
          </a:p>
          <a:p>
            <a:pPr algn="just"/>
            <a:r>
              <a:rPr lang="en-IN" dirty="0" smtClean="0"/>
              <a:t>Passive </a:t>
            </a:r>
            <a:r>
              <a:rPr lang="en-IN" dirty="0" smtClean="0"/>
              <a:t>wiretapping </a:t>
            </a:r>
            <a:r>
              <a:rPr lang="en-IN" dirty="0" smtClean="0"/>
              <a:t>means </a:t>
            </a:r>
            <a:r>
              <a:rPr lang="en-IN" dirty="0" smtClean="0"/>
              <a:t>"listening," much like eavesdropping.</a:t>
            </a:r>
          </a:p>
          <a:p>
            <a:pPr algn="just"/>
            <a:r>
              <a:rPr lang="en-IN" dirty="0" smtClean="0"/>
              <a:t>But active wiretapping means injecting something into the communication.</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4000" dirty="0" smtClean="0"/>
              <a:t>Impersonation</a:t>
            </a:r>
            <a:endParaRPr lang="en-IN" sz="4000" dirty="0"/>
          </a:p>
        </p:txBody>
      </p:sp>
      <p:sp>
        <p:nvSpPr>
          <p:cNvPr id="3" name="Content Placeholder 2"/>
          <p:cNvSpPr>
            <a:spLocks noGrp="1"/>
          </p:cNvSpPr>
          <p:nvPr>
            <p:ph idx="1"/>
          </p:nvPr>
        </p:nvSpPr>
        <p:spPr>
          <a:xfrm>
            <a:off x="304800" y="1219200"/>
            <a:ext cx="8610600" cy="5334000"/>
          </a:xfrm>
        </p:spPr>
        <p:txBody>
          <a:bodyPr>
            <a:noAutofit/>
          </a:bodyPr>
          <a:lstStyle/>
          <a:p>
            <a:pPr algn="just"/>
            <a:r>
              <a:rPr lang="en-IN" dirty="0" smtClean="0"/>
              <a:t>Guess the identity and authentication details of the target.</a:t>
            </a:r>
          </a:p>
          <a:p>
            <a:pPr algn="just"/>
            <a:r>
              <a:rPr lang="en-IN" dirty="0" smtClean="0"/>
              <a:t>Pick up the identity and authentication details of the target from a previous communication or from wiretapping.</a:t>
            </a:r>
          </a:p>
          <a:p>
            <a:pPr algn="just"/>
            <a:r>
              <a:rPr lang="en-IN" dirty="0" smtClean="0"/>
              <a:t>Circumvent or disable the authentication mechanism at the target computer.</a:t>
            </a:r>
          </a:p>
          <a:p>
            <a:pPr algn="just"/>
            <a:r>
              <a:rPr lang="en-IN" dirty="0" smtClean="0"/>
              <a:t>Use a target that will not be authenticated.</a:t>
            </a:r>
          </a:p>
          <a:p>
            <a:pPr algn="just"/>
            <a:r>
              <a:rPr lang="en-IN" dirty="0" smtClean="0"/>
              <a:t>Use a target whose authentication data are known.</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4000" dirty="0" smtClean="0"/>
              <a:t>Impersonation (Cont’d)</a:t>
            </a:r>
            <a:endParaRPr lang="en-IN" sz="4000" dirty="0"/>
          </a:p>
        </p:txBody>
      </p:sp>
      <p:sp>
        <p:nvSpPr>
          <p:cNvPr id="3" name="Content Placeholder 2"/>
          <p:cNvSpPr>
            <a:spLocks noGrp="1"/>
          </p:cNvSpPr>
          <p:nvPr>
            <p:ph idx="1"/>
          </p:nvPr>
        </p:nvSpPr>
        <p:spPr>
          <a:xfrm>
            <a:off x="228600" y="990600"/>
            <a:ext cx="8763000" cy="5715000"/>
          </a:xfrm>
        </p:spPr>
        <p:txBody>
          <a:bodyPr>
            <a:noAutofit/>
          </a:bodyPr>
          <a:lstStyle/>
          <a:p>
            <a:pPr algn="just"/>
            <a:r>
              <a:rPr lang="en-IN" dirty="0" smtClean="0"/>
              <a:t>Authentication Foiled by Guessing</a:t>
            </a:r>
          </a:p>
          <a:p>
            <a:pPr lvl="1" algn="just"/>
            <a:r>
              <a:rPr lang="en-IN" dirty="0" smtClean="0"/>
              <a:t>Easy-to-guess passwords.</a:t>
            </a:r>
          </a:p>
          <a:p>
            <a:pPr lvl="1" algn="just"/>
            <a:r>
              <a:rPr lang="en-IN" dirty="0" smtClean="0"/>
              <a:t>Default passwords.</a:t>
            </a:r>
          </a:p>
          <a:p>
            <a:pPr lvl="1" algn="just"/>
            <a:r>
              <a:rPr lang="en-IN" dirty="0" smtClean="0"/>
              <a:t>Dead accounts offer a final source of guessable passwords.</a:t>
            </a:r>
          </a:p>
          <a:p>
            <a:pPr algn="just"/>
            <a:r>
              <a:rPr lang="en-IN" dirty="0" smtClean="0"/>
              <a:t>Authentication Thwarted by Eavesdropping or Wiretapping</a:t>
            </a:r>
          </a:p>
          <a:p>
            <a:pPr algn="just"/>
            <a:r>
              <a:rPr lang="en-IN" dirty="0" smtClean="0"/>
              <a:t>Authentication Foiled by Avoidance</a:t>
            </a:r>
          </a:p>
          <a:p>
            <a:pPr lvl="1" algn="just"/>
            <a:r>
              <a:rPr lang="en-IN" dirty="0" smtClean="0"/>
              <a:t>A weak or flawed authentication allows access to any system or person who can circumvent the authentication.</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normAutofit/>
          </a:bodyPr>
          <a:lstStyle/>
          <a:p>
            <a:r>
              <a:rPr lang="en-IN" sz="4000" dirty="0" smtClean="0"/>
              <a:t>Impersonation (Cont’d)</a:t>
            </a:r>
            <a:endParaRPr lang="en-IN" sz="4000" dirty="0"/>
          </a:p>
        </p:txBody>
      </p:sp>
      <p:sp>
        <p:nvSpPr>
          <p:cNvPr id="3" name="Content Placeholder 2"/>
          <p:cNvSpPr>
            <a:spLocks noGrp="1"/>
          </p:cNvSpPr>
          <p:nvPr>
            <p:ph idx="1"/>
          </p:nvPr>
        </p:nvSpPr>
        <p:spPr>
          <a:xfrm>
            <a:off x="381000" y="1219200"/>
            <a:ext cx="8458200" cy="5410200"/>
          </a:xfrm>
        </p:spPr>
        <p:txBody>
          <a:bodyPr>
            <a:normAutofit/>
          </a:bodyPr>
          <a:lstStyle/>
          <a:p>
            <a:pPr algn="just"/>
            <a:r>
              <a:rPr lang="en-IN" b="1" dirty="0" smtClean="0"/>
              <a:t>Nonexistent Authentication</a:t>
            </a:r>
          </a:p>
          <a:p>
            <a:pPr lvl="1" algn="just"/>
            <a:r>
              <a:rPr lang="en-IN" dirty="0" smtClean="0"/>
              <a:t>If two computers are used by the same users to store data and run processes and if each has authenticated its users on first access, you might assume that computer-to-computer or local user-to-remote process authentication is unnecessary.</a:t>
            </a:r>
          </a:p>
          <a:p>
            <a:pPr algn="just"/>
            <a:r>
              <a:rPr lang="en-IN" b="1" dirty="0" smtClean="0"/>
              <a:t>Well-Known Authentication</a:t>
            </a:r>
          </a:p>
          <a:p>
            <a:pPr lvl="1" algn="just"/>
            <a:r>
              <a:rPr lang="en-IN" dirty="0" smtClean="0"/>
              <a:t>Authentication data should be unique and difficult to guess</a:t>
            </a:r>
            <a:r>
              <a:rPr lang="en-IN" dirty="0" smtClean="0"/>
              <a:t>.</a:t>
            </a:r>
            <a:endParaRPr lang="en-I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Impersonation (Cont’d)</a:t>
            </a:r>
            <a:endParaRPr lang="en-IN" dirty="0"/>
          </a:p>
        </p:txBody>
      </p:sp>
      <p:sp>
        <p:nvSpPr>
          <p:cNvPr id="3" name="Content Placeholder 2"/>
          <p:cNvSpPr>
            <a:spLocks noGrp="1"/>
          </p:cNvSpPr>
          <p:nvPr>
            <p:ph idx="1"/>
          </p:nvPr>
        </p:nvSpPr>
        <p:spPr>
          <a:xfrm>
            <a:off x="228600" y="1066800"/>
            <a:ext cx="8686800" cy="5562600"/>
          </a:xfrm>
        </p:spPr>
        <p:txBody>
          <a:bodyPr>
            <a:normAutofit lnSpcReduction="10000"/>
          </a:bodyPr>
          <a:lstStyle/>
          <a:p>
            <a:pPr algn="just">
              <a:spcBef>
                <a:spcPts val="0"/>
              </a:spcBef>
            </a:pPr>
            <a:r>
              <a:rPr lang="en-IN" sz="3000" dirty="0" smtClean="0"/>
              <a:t>Trusted Authentication</a:t>
            </a:r>
          </a:p>
          <a:p>
            <a:pPr lvl="1" algn="just">
              <a:spcBef>
                <a:spcPts val="0"/>
              </a:spcBef>
            </a:pPr>
            <a:r>
              <a:rPr lang="en-IN" sz="2400" dirty="0" smtClean="0"/>
              <a:t>Authentication can become a problem when identification is delegated to other trusted sources.</a:t>
            </a:r>
          </a:p>
          <a:p>
            <a:pPr algn="just">
              <a:spcBef>
                <a:spcPts val="0"/>
              </a:spcBef>
            </a:pPr>
            <a:r>
              <a:rPr lang="en-IN" sz="3000" dirty="0" smtClean="0"/>
              <a:t>Spoofing</a:t>
            </a:r>
          </a:p>
          <a:p>
            <a:pPr lvl="1" algn="just">
              <a:spcBef>
                <a:spcPts val="0"/>
              </a:spcBef>
            </a:pPr>
            <a:r>
              <a:rPr lang="en-IN" sz="2400" dirty="0" smtClean="0"/>
              <a:t>an attacker falsely carries on one end of a networked interchange.</a:t>
            </a:r>
          </a:p>
          <a:p>
            <a:pPr algn="just">
              <a:spcBef>
                <a:spcPts val="0"/>
              </a:spcBef>
            </a:pPr>
            <a:r>
              <a:rPr lang="en-IN" sz="3000" dirty="0" smtClean="0"/>
              <a:t>Masquerade</a:t>
            </a:r>
          </a:p>
          <a:p>
            <a:pPr lvl="1" algn="just">
              <a:spcBef>
                <a:spcPts val="0"/>
              </a:spcBef>
            </a:pPr>
            <a:r>
              <a:rPr lang="en-IN" sz="2400" dirty="0" smtClean="0"/>
              <a:t>One host pretends to be another.</a:t>
            </a:r>
          </a:p>
          <a:p>
            <a:pPr lvl="1" algn="just">
              <a:spcBef>
                <a:spcPts val="0"/>
              </a:spcBef>
            </a:pPr>
            <a:r>
              <a:rPr lang="en-IN" sz="2400" dirty="0" smtClean="0"/>
              <a:t>A common example is URL confusion. E.g., xyz.com, xyz.org, and xyz.net might be three different organizations</a:t>
            </a:r>
          </a:p>
          <a:p>
            <a:pPr lvl="1" algn="just">
              <a:spcBef>
                <a:spcPts val="0"/>
              </a:spcBef>
            </a:pPr>
            <a:r>
              <a:rPr lang="en-IN" sz="2400" b="1" dirty="0" smtClean="0">
                <a:solidFill>
                  <a:srgbClr val="0101FF"/>
                </a:solidFill>
              </a:rPr>
              <a:t>Spear Phishing</a:t>
            </a:r>
            <a:r>
              <a:rPr lang="en-IN" sz="2400" dirty="0" smtClean="0"/>
              <a:t>. You send an e-mail message, perhaps with the real logo of Blue Bank, and an enticement to click on a link, supposedly to take the victim to the Blue Bank web site.</a:t>
            </a:r>
          </a:p>
          <a:p>
            <a:pPr algn="just">
              <a:spcBef>
                <a:spcPts val="0"/>
              </a:spcBef>
            </a:pPr>
            <a:r>
              <a:rPr lang="en-IN" sz="3000" dirty="0" smtClean="0"/>
              <a:t>Session Hijacking</a:t>
            </a:r>
          </a:p>
          <a:p>
            <a:pPr algn="just">
              <a:spcBef>
                <a:spcPts val="0"/>
              </a:spcBef>
            </a:pPr>
            <a:r>
              <a:rPr lang="en-IN" sz="3000" dirty="0" smtClean="0"/>
              <a:t>MITM</a:t>
            </a:r>
            <a:endParaRPr lang="en-IN" sz="3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xfrm>
            <a:off x="7010400" y="6477000"/>
            <a:ext cx="2133600" cy="228600"/>
          </a:xfrm>
          <a:noFill/>
        </p:spPr>
        <p:txBody>
          <a:bodyPr/>
          <a:lstStyle/>
          <a:p>
            <a:fld id="{78ADF722-5E9A-4208-A694-B9D2572264F4}" type="slidenum">
              <a:rPr lang="en-US"/>
              <a:pPr/>
              <a:t>36</a:t>
            </a:fld>
            <a:endParaRPr lang="en-US"/>
          </a:p>
        </p:txBody>
      </p:sp>
      <p:sp>
        <p:nvSpPr>
          <p:cNvPr id="29699" name="Rectangle 2"/>
          <p:cNvSpPr>
            <a:spLocks noGrp="1" noChangeArrowheads="1"/>
          </p:cNvSpPr>
          <p:nvPr>
            <p:ph type="title"/>
          </p:nvPr>
        </p:nvSpPr>
        <p:spPr/>
        <p:txBody>
          <a:bodyPr>
            <a:normAutofit/>
          </a:bodyPr>
          <a:lstStyle/>
          <a:p>
            <a:r>
              <a:rPr lang="en-US" sz="4000" dirty="0" smtClean="0"/>
              <a:t>IP </a:t>
            </a:r>
            <a:r>
              <a:rPr lang="en-US" sz="4000" dirty="0" err="1" smtClean="0"/>
              <a:t>Traceback</a:t>
            </a:r>
            <a:endParaRPr lang="en-US" sz="4000" dirty="0" smtClean="0"/>
          </a:p>
        </p:txBody>
      </p:sp>
      <p:sp>
        <p:nvSpPr>
          <p:cNvPr id="29700" name="AutoShape 3"/>
          <p:cNvSpPr>
            <a:spLocks noChangeAspect="1" noChangeArrowheads="1"/>
          </p:cNvSpPr>
          <p:nvPr/>
        </p:nvSpPr>
        <p:spPr bwMode="auto">
          <a:xfrm flipV="1">
            <a:off x="4235450" y="6067425"/>
            <a:ext cx="455613" cy="477838"/>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V</a:t>
            </a:r>
          </a:p>
        </p:txBody>
      </p:sp>
      <p:sp>
        <p:nvSpPr>
          <p:cNvPr id="29701" name="AutoShape 4"/>
          <p:cNvSpPr>
            <a:spLocks noChangeAspect="1" noChangeArrowheads="1"/>
          </p:cNvSpPr>
          <p:nvPr/>
        </p:nvSpPr>
        <p:spPr bwMode="auto">
          <a:xfrm flipV="1">
            <a:off x="2524125" y="4346575"/>
            <a:ext cx="455613" cy="477838"/>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endParaRPr lang="en-US" baseline="-25000">
              <a:latin typeface="Helvetica" pitchFamily="34" charset="0"/>
            </a:endParaRPr>
          </a:p>
        </p:txBody>
      </p:sp>
      <p:sp>
        <p:nvSpPr>
          <p:cNvPr id="29702" name="AutoShape 5"/>
          <p:cNvSpPr>
            <a:spLocks noChangeAspect="1" noChangeArrowheads="1"/>
          </p:cNvSpPr>
          <p:nvPr/>
        </p:nvSpPr>
        <p:spPr bwMode="auto">
          <a:xfrm flipV="1">
            <a:off x="3551238" y="5207000"/>
            <a:ext cx="455612" cy="479425"/>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1</a:t>
            </a:r>
          </a:p>
        </p:txBody>
      </p:sp>
      <p:sp>
        <p:nvSpPr>
          <p:cNvPr id="29703" name="AutoShape 6"/>
          <p:cNvSpPr>
            <a:spLocks noChangeAspect="1" noChangeArrowheads="1"/>
          </p:cNvSpPr>
          <p:nvPr/>
        </p:nvSpPr>
        <p:spPr bwMode="auto">
          <a:xfrm flipV="1">
            <a:off x="5373688" y="5207000"/>
            <a:ext cx="455612" cy="479425"/>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2</a:t>
            </a:r>
          </a:p>
        </p:txBody>
      </p:sp>
      <p:sp>
        <p:nvSpPr>
          <p:cNvPr id="29704" name="AutoShape 7"/>
          <p:cNvSpPr>
            <a:spLocks noChangeAspect="1" noChangeArrowheads="1"/>
          </p:cNvSpPr>
          <p:nvPr/>
        </p:nvSpPr>
        <p:spPr bwMode="auto">
          <a:xfrm flipV="1">
            <a:off x="4462463" y="4346575"/>
            <a:ext cx="457200" cy="477838"/>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3</a:t>
            </a:r>
          </a:p>
        </p:txBody>
      </p:sp>
      <p:sp>
        <p:nvSpPr>
          <p:cNvPr id="29705" name="AutoShape 8"/>
          <p:cNvSpPr>
            <a:spLocks noChangeAspect="1" noChangeArrowheads="1"/>
          </p:cNvSpPr>
          <p:nvPr/>
        </p:nvSpPr>
        <p:spPr bwMode="auto">
          <a:xfrm flipV="1">
            <a:off x="3094038" y="2625725"/>
            <a:ext cx="457200" cy="479425"/>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p>
        </p:txBody>
      </p:sp>
      <p:sp>
        <p:nvSpPr>
          <p:cNvPr id="29706" name="AutoShape 9"/>
          <p:cNvSpPr>
            <a:spLocks noChangeAspect="1" noChangeArrowheads="1"/>
          </p:cNvSpPr>
          <p:nvPr/>
        </p:nvSpPr>
        <p:spPr bwMode="auto">
          <a:xfrm flipV="1">
            <a:off x="1042988" y="2625725"/>
            <a:ext cx="455612" cy="479425"/>
          </a:xfrm>
          <a:prstGeom prst="diamond">
            <a:avLst/>
          </a:prstGeom>
          <a:noFill/>
          <a:ln w="12700">
            <a:solidFill>
              <a:schemeClr val="tx1"/>
            </a:solidFill>
            <a:miter lim="800000"/>
            <a:headEnd/>
            <a:tailEnd/>
          </a:ln>
          <a:effectLst/>
        </p:spPr>
        <p:txBody>
          <a:bodyPr rot="10800000" wrap="none" anchor="ctr"/>
          <a:lstStyle/>
          <a:p>
            <a:endParaRPr lang="en-US">
              <a:latin typeface="Helvetica" pitchFamily="34" charset="0"/>
            </a:endParaRPr>
          </a:p>
          <a:p>
            <a:r>
              <a:rPr lang="en-US">
                <a:latin typeface="Helvetica" pitchFamily="34" charset="0"/>
              </a:rPr>
              <a:t>R</a:t>
            </a:r>
          </a:p>
          <a:p>
            <a:endParaRPr lang="en-US">
              <a:latin typeface="Helvetica" pitchFamily="34" charset="0"/>
            </a:endParaRPr>
          </a:p>
        </p:txBody>
      </p:sp>
      <p:sp>
        <p:nvSpPr>
          <p:cNvPr id="29707" name="AutoShape 10"/>
          <p:cNvSpPr>
            <a:spLocks noChangeAspect="1" noChangeArrowheads="1"/>
          </p:cNvSpPr>
          <p:nvPr/>
        </p:nvSpPr>
        <p:spPr bwMode="auto">
          <a:xfrm flipV="1">
            <a:off x="3551238" y="1766888"/>
            <a:ext cx="455612" cy="477837"/>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p>
        </p:txBody>
      </p:sp>
      <p:sp>
        <p:nvSpPr>
          <p:cNvPr id="29708" name="AutoShape 11"/>
          <p:cNvSpPr>
            <a:spLocks noChangeAspect="1" noChangeArrowheads="1"/>
          </p:cNvSpPr>
          <p:nvPr/>
        </p:nvSpPr>
        <p:spPr bwMode="auto">
          <a:xfrm flipV="1">
            <a:off x="2524125" y="1766888"/>
            <a:ext cx="455613" cy="477837"/>
          </a:xfrm>
          <a:prstGeom prst="diamond">
            <a:avLst/>
          </a:prstGeom>
          <a:noFill/>
          <a:ln w="12700">
            <a:solidFill>
              <a:schemeClr val="tx1"/>
            </a:solidFill>
            <a:miter lim="800000"/>
            <a:headEnd/>
            <a:tailEnd/>
          </a:ln>
          <a:effectLst/>
        </p:spPr>
        <p:txBody>
          <a:bodyPr rot="10800000" wrap="none" anchor="ctr"/>
          <a:lstStyle/>
          <a:p>
            <a:endParaRPr lang="en-US">
              <a:latin typeface="Helvetica" pitchFamily="34" charset="0"/>
            </a:endParaRPr>
          </a:p>
          <a:p>
            <a:r>
              <a:rPr lang="en-US">
                <a:latin typeface="Helvetica" pitchFamily="34" charset="0"/>
              </a:rPr>
              <a:t>R</a:t>
            </a:r>
          </a:p>
          <a:p>
            <a:endParaRPr lang="en-US">
              <a:latin typeface="Helvetica" pitchFamily="34" charset="0"/>
            </a:endParaRPr>
          </a:p>
        </p:txBody>
      </p:sp>
      <p:sp>
        <p:nvSpPr>
          <p:cNvPr id="29709" name="AutoShape 12"/>
          <p:cNvSpPr>
            <a:spLocks noChangeAspect="1" noChangeArrowheads="1"/>
          </p:cNvSpPr>
          <p:nvPr/>
        </p:nvSpPr>
        <p:spPr bwMode="auto">
          <a:xfrm flipV="1">
            <a:off x="2524125" y="3487738"/>
            <a:ext cx="455613" cy="477837"/>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4</a:t>
            </a:r>
          </a:p>
        </p:txBody>
      </p:sp>
      <p:sp>
        <p:nvSpPr>
          <p:cNvPr id="29710" name="AutoShape 13"/>
          <p:cNvSpPr>
            <a:spLocks noChangeAspect="1" noChangeArrowheads="1"/>
          </p:cNvSpPr>
          <p:nvPr/>
        </p:nvSpPr>
        <p:spPr bwMode="auto">
          <a:xfrm flipV="1">
            <a:off x="5373688" y="1766888"/>
            <a:ext cx="455612" cy="477837"/>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A</a:t>
            </a:r>
            <a:endParaRPr lang="en-US" baseline="-25000">
              <a:latin typeface="Helvetica" pitchFamily="34" charset="0"/>
            </a:endParaRPr>
          </a:p>
        </p:txBody>
      </p:sp>
      <p:sp>
        <p:nvSpPr>
          <p:cNvPr id="29711" name="AutoShape 14"/>
          <p:cNvSpPr>
            <a:spLocks noChangeAspect="1" noChangeArrowheads="1"/>
          </p:cNvSpPr>
          <p:nvPr/>
        </p:nvSpPr>
        <p:spPr bwMode="auto">
          <a:xfrm flipV="1">
            <a:off x="7540625" y="1766888"/>
            <a:ext cx="455613" cy="477837"/>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p>
        </p:txBody>
      </p:sp>
      <p:sp>
        <p:nvSpPr>
          <p:cNvPr id="29712" name="AutoShape 15"/>
          <p:cNvSpPr>
            <a:spLocks noChangeAspect="1" noChangeArrowheads="1"/>
          </p:cNvSpPr>
          <p:nvPr/>
        </p:nvSpPr>
        <p:spPr bwMode="auto">
          <a:xfrm flipV="1">
            <a:off x="7197725" y="2625725"/>
            <a:ext cx="457200" cy="479425"/>
          </a:xfrm>
          <a:prstGeom prst="diamond">
            <a:avLst/>
          </a:prstGeom>
          <a:noFill/>
          <a:ln w="12700">
            <a:solidFill>
              <a:schemeClr val="tx1"/>
            </a:solidFill>
            <a:miter lim="800000"/>
            <a:headEnd/>
            <a:tailEnd/>
          </a:ln>
          <a:effectLst/>
        </p:spPr>
        <p:txBody>
          <a:bodyPr rot="10800000" wrap="none" anchor="ctr"/>
          <a:lstStyle/>
          <a:p>
            <a:r>
              <a:rPr lang="en-US">
                <a:latin typeface="Helvetica" pitchFamily="34" charset="0"/>
              </a:rPr>
              <a:t>R</a:t>
            </a:r>
            <a:endParaRPr lang="en-US" baseline="-25000">
              <a:latin typeface="Helvetica" pitchFamily="34" charset="0"/>
            </a:endParaRPr>
          </a:p>
        </p:txBody>
      </p:sp>
      <p:sp>
        <p:nvSpPr>
          <p:cNvPr id="29713" name="AutoShape 16"/>
          <p:cNvSpPr>
            <a:spLocks noChangeAspect="1" noChangeArrowheads="1"/>
          </p:cNvSpPr>
          <p:nvPr/>
        </p:nvSpPr>
        <p:spPr bwMode="auto">
          <a:xfrm flipV="1">
            <a:off x="5945188" y="2625725"/>
            <a:ext cx="455612" cy="479425"/>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7</a:t>
            </a:r>
          </a:p>
        </p:txBody>
      </p:sp>
      <p:sp>
        <p:nvSpPr>
          <p:cNvPr id="29714" name="AutoShape 17"/>
          <p:cNvSpPr>
            <a:spLocks noChangeAspect="1" noChangeArrowheads="1"/>
          </p:cNvSpPr>
          <p:nvPr/>
        </p:nvSpPr>
        <p:spPr bwMode="auto">
          <a:xfrm flipV="1">
            <a:off x="5487988" y="3487738"/>
            <a:ext cx="457200" cy="477837"/>
          </a:xfrm>
          <a:prstGeom prst="diamond">
            <a:avLst/>
          </a:prstGeom>
          <a:solidFill>
            <a:srgbClr val="00CCFF"/>
          </a:solidFill>
          <a:ln w="12700">
            <a:solidFill>
              <a:schemeClr val="tx1"/>
            </a:solidFill>
            <a:miter lim="800000"/>
            <a:headEnd/>
            <a:tailEnd/>
          </a:ln>
          <a:effectLst/>
        </p:spPr>
        <p:txBody>
          <a:bodyPr rot="10800000" wrap="none" anchor="ctr"/>
          <a:lstStyle/>
          <a:p>
            <a:r>
              <a:rPr lang="en-US">
                <a:latin typeface="Helvetica" pitchFamily="34" charset="0"/>
              </a:rPr>
              <a:t>R</a:t>
            </a:r>
            <a:r>
              <a:rPr lang="en-US" baseline="-25000">
                <a:latin typeface="Helvetica" pitchFamily="34" charset="0"/>
              </a:rPr>
              <a:t>6</a:t>
            </a:r>
          </a:p>
        </p:txBody>
      </p:sp>
      <p:sp>
        <p:nvSpPr>
          <p:cNvPr id="29715" name="AutoShape 18"/>
          <p:cNvSpPr>
            <a:spLocks noChangeAspect="1" noChangeArrowheads="1"/>
          </p:cNvSpPr>
          <p:nvPr/>
        </p:nvSpPr>
        <p:spPr bwMode="auto">
          <a:xfrm flipV="1">
            <a:off x="4235450" y="3487738"/>
            <a:ext cx="455613" cy="477837"/>
          </a:xfrm>
          <a:prstGeom prst="diamond">
            <a:avLst/>
          </a:prstGeom>
          <a:noFill/>
          <a:ln w="12700">
            <a:solidFill>
              <a:schemeClr val="tx1"/>
            </a:solidFill>
            <a:miter lim="800000"/>
            <a:headEnd/>
            <a:tailEnd/>
          </a:ln>
          <a:effectLst/>
        </p:spPr>
        <p:txBody>
          <a:bodyPr rot="10800000" wrap="none" anchor="ctr"/>
          <a:lstStyle/>
          <a:p>
            <a:endParaRPr lang="en-US">
              <a:latin typeface="Helvetica" pitchFamily="34" charset="0"/>
            </a:endParaRPr>
          </a:p>
          <a:p>
            <a:r>
              <a:rPr lang="en-US">
                <a:latin typeface="Helvetica" pitchFamily="34" charset="0"/>
              </a:rPr>
              <a:t>R</a:t>
            </a:r>
            <a:r>
              <a:rPr lang="en-US" baseline="-25000">
                <a:latin typeface="Helvetica" pitchFamily="34" charset="0"/>
              </a:rPr>
              <a:t>5</a:t>
            </a:r>
            <a:endParaRPr lang="en-US">
              <a:latin typeface="Helvetica" pitchFamily="34" charset="0"/>
            </a:endParaRPr>
          </a:p>
          <a:p>
            <a:endParaRPr lang="en-US">
              <a:latin typeface="Helvetica" pitchFamily="34" charset="0"/>
            </a:endParaRPr>
          </a:p>
        </p:txBody>
      </p:sp>
      <p:sp>
        <p:nvSpPr>
          <p:cNvPr id="29716" name="Line 19"/>
          <p:cNvSpPr>
            <a:spLocks noChangeAspect="1" noChangeShapeType="1"/>
          </p:cNvSpPr>
          <p:nvPr/>
        </p:nvSpPr>
        <p:spPr bwMode="auto">
          <a:xfrm flipH="1" flipV="1">
            <a:off x="3778250" y="5686425"/>
            <a:ext cx="684213" cy="381000"/>
          </a:xfrm>
          <a:prstGeom prst="line">
            <a:avLst/>
          </a:prstGeom>
          <a:noFill/>
          <a:ln w="12700">
            <a:solidFill>
              <a:schemeClr val="tx1"/>
            </a:solidFill>
            <a:round/>
            <a:headEnd/>
            <a:tailEnd/>
          </a:ln>
          <a:effectLst/>
        </p:spPr>
        <p:txBody>
          <a:bodyPr wrap="none" anchor="ctr"/>
          <a:lstStyle/>
          <a:p>
            <a:endParaRPr lang="en-IN"/>
          </a:p>
        </p:txBody>
      </p:sp>
      <p:sp>
        <p:nvSpPr>
          <p:cNvPr id="29717" name="Line 20"/>
          <p:cNvSpPr>
            <a:spLocks noChangeAspect="1" noChangeShapeType="1"/>
          </p:cNvSpPr>
          <p:nvPr/>
        </p:nvSpPr>
        <p:spPr bwMode="auto">
          <a:xfrm flipV="1">
            <a:off x="4462463" y="5686425"/>
            <a:ext cx="1139825" cy="381000"/>
          </a:xfrm>
          <a:prstGeom prst="line">
            <a:avLst/>
          </a:prstGeom>
          <a:noFill/>
          <a:ln w="12700">
            <a:solidFill>
              <a:schemeClr val="tx1"/>
            </a:solidFill>
            <a:round/>
            <a:headEnd/>
            <a:tailEnd/>
          </a:ln>
          <a:effectLst/>
        </p:spPr>
        <p:txBody>
          <a:bodyPr wrap="none" anchor="ctr"/>
          <a:lstStyle/>
          <a:p>
            <a:endParaRPr lang="en-IN"/>
          </a:p>
        </p:txBody>
      </p:sp>
      <p:sp>
        <p:nvSpPr>
          <p:cNvPr id="29718" name="Line 21"/>
          <p:cNvSpPr>
            <a:spLocks noChangeAspect="1" noChangeShapeType="1"/>
          </p:cNvSpPr>
          <p:nvPr/>
        </p:nvSpPr>
        <p:spPr bwMode="auto">
          <a:xfrm flipH="1" flipV="1">
            <a:off x="2752725" y="4824413"/>
            <a:ext cx="1025525" cy="382587"/>
          </a:xfrm>
          <a:prstGeom prst="line">
            <a:avLst/>
          </a:prstGeom>
          <a:noFill/>
          <a:ln w="12700">
            <a:solidFill>
              <a:schemeClr val="tx1"/>
            </a:solidFill>
            <a:round/>
            <a:headEnd/>
            <a:tailEnd/>
          </a:ln>
          <a:effectLst/>
        </p:spPr>
        <p:txBody>
          <a:bodyPr wrap="none" anchor="ctr"/>
          <a:lstStyle/>
          <a:p>
            <a:endParaRPr lang="en-IN"/>
          </a:p>
        </p:txBody>
      </p:sp>
      <p:sp>
        <p:nvSpPr>
          <p:cNvPr id="29719" name="Line 22"/>
          <p:cNvSpPr>
            <a:spLocks noChangeAspect="1" noChangeShapeType="1"/>
          </p:cNvSpPr>
          <p:nvPr/>
        </p:nvSpPr>
        <p:spPr bwMode="auto">
          <a:xfrm flipV="1">
            <a:off x="2752725" y="3965575"/>
            <a:ext cx="1588" cy="381000"/>
          </a:xfrm>
          <a:prstGeom prst="line">
            <a:avLst/>
          </a:prstGeom>
          <a:noFill/>
          <a:ln w="12700">
            <a:solidFill>
              <a:schemeClr val="tx1"/>
            </a:solidFill>
            <a:round/>
            <a:headEnd/>
            <a:tailEnd/>
          </a:ln>
          <a:effectLst/>
        </p:spPr>
        <p:txBody>
          <a:bodyPr wrap="none" anchor="ctr"/>
          <a:lstStyle/>
          <a:p>
            <a:endParaRPr lang="en-IN"/>
          </a:p>
        </p:txBody>
      </p:sp>
      <p:sp>
        <p:nvSpPr>
          <p:cNvPr id="29720" name="Line 23"/>
          <p:cNvSpPr>
            <a:spLocks noChangeAspect="1" noChangeShapeType="1"/>
          </p:cNvSpPr>
          <p:nvPr/>
        </p:nvSpPr>
        <p:spPr bwMode="auto">
          <a:xfrm flipH="1" flipV="1">
            <a:off x="1271588" y="3105150"/>
            <a:ext cx="1481137" cy="382588"/>
          </a:xfrm>
          <a:prstGeom prst="line">
            <a:avLst/>
          </a:prstGeom>
          <a:noFill/>
          <a:ln w="12700">
            <a:solidFill>
              <a:schemeClr val="tx1"/>
            </a:solidFill>
            <a:round/>
            <a:headEnd/>
            <a:tailEnd/>
          </a:ln>
          <a:effectLst/>
        </p:spPr>
        <p:txBody>
          <a:bodyPr wrap="none" anchor="ctr"/>
          <a:lstStyle/>
          <a:p>
            <a:endParaRPr lang="en-IN"/>
          </a:p>
        </p:txBody>
      </p:sp>
      <p:sp>
        <p:nvSpPr>
          <p:cNvPr id="29721" name="Line 24"/>
          <p:cNvSpPr>
            <a:spLocks noChangeAspect="1" noChangeShapeType="1"/>
          </p:cNvSpPr>
          <p:nvPr/>
        </p:nvSpPr>
        <p:spPr bwMode="auto">
          <a:xfrm flipV="1">
            <a:off x="2752725" y="3105150"/>
            <a:ext cx="569913" cy="382588"/>
          </a:xfrm>
          <a:prstGeom prst="line">
            <a:avLst/>
          </a:prstGeom>
          <a:noFill/>
          <a:ln w="12700">
            <a:solidFill>
              <a:schemeClr val="tx1"/>
            </a:solidFill>
            <a:round/>
            <a:headEnd/>
            <a:tailEnd/>
          </a:ln>
          <a:effectLst/>
        </p:spPr>
        <p:txBody>
          <a:bodyPr wrap="none" anchor="ctr"/>
          <a:lstStyle/>
          <a:p>
            <a:endParaRPr lang="en-IN"/>
          </a:p>
        </p:txBody>
      </p:sp>
      <p:sp>
        <p:nvSpPr>
          <p:cNvPr id="29722" name="Line 25"/>
          <p:cNvSpPr>
            <a:spLocks noChangeAspect="1" noChangeShapeType="1"/>
          </p:cNvSpPr>
          <p:nvPr/>
        </p:nvSpPr>
        <p:spPr bwMode="auto">
          <a:xfrm flipV="1">
            <a:off x="5716588" y="3105150"/>
            <a:ext cx="455612" cy="382588"/>
          </a:xfrm>
          <a:prstGeom prst="line">
            <a:avLst/>
          </a:prstGeom>
          <a:noFill/>
          <a:ln w="12700">
            <a:solidFill>
              <a:schemeClr val="tx1"/>
            </a:solidFill>
            <a:round/>
            <a:headEnd/>
            <a:tailEnd/>
          </a:ln>
          <a:effectLst/>
        </p:spPr>
        <p:txBody>
          <a:bodyPr wrap="none" anchor="ctr"/>
          <a:lstStyle/>
          <a:p>
            <a:endParaRPr lang="en-IN"/>
          </a:p>
        </p:txBody>
      </p:sp>
      <p:sp>
        <p:nvSpPr>
          <p:cNvPr id="29723" name="Line 26"/>
          <p:cNvSpPr>
            <a:spLocks noChangeAspect="1" noChangeShapeType="1"/>
          </p:cNvSpPr>
          <p:nvPr/>
        </p:nvSpPr>
        <p:spPr bwMode="auto">
          <a:xfrm flipV="1">
            <a:off x="5716588" y="3105150"/>
            <a:ext cx="1709737" cy="382588"/>
          </a:xfrm>
          <a:prstGeom prst="line">
            <a:avLst/>
          </a:prstGeom>
          <a:noFill/>
          <a:ln w="12700">
            <a:solidFill>
              <a:schemeClr val="tx1"/>
            </a:solidFill>
            <a:round/>
            <a:headEnd/>
            <a:tailEnd/>
          </a:ln>
          <a:effectLst/>
        </p:spPr>
        <p:txBody>
          <a:bodyPr wrap="none" anchor="ctr"/>
          <a:lstStyle/>
          <a:p>
            <a:endParaRPr lang="en-IN"/>
          </a:p>
        </p:txBody>
      </p:sp>
      <p:sp>
        <p:nvSpPr>
          <p:cNvPr id="29724" name="Line 27"/>
          <p:cNvSpPr>
            <a:spLocks noChangeAspect="1" noChangeShapeType="1"/>
          </p:cNvSpPr>
          <p:nvPr/>
        </p:nvSpPr>
        <p:spPr bwMode="auto">
          <a:xfrm flipH="1" flipV="1">
            <a:off x="5602288" y="2244725"/>
            <a:ext cx="569912" cy="381000"/>
          </a:xfrm>
          <a:prstGeom prst="line">
            <a:avLst/>
          </a:prstGeom>
          <a:noFill/>
          <a:ln w="12700">
            <a:solidFill>
              <a:schemeClr val="tx1"/>
            </a:solidFill>
            <a:round/>
            <a:headEnd/>
            <a:tailEnd/>
          </a:ln>
          <a:effectLst/>
        </p:spPr>
        <p:txBody>
          <a:bodyPr wrap="none" anchor="ctr"/>
          <a:lstStyle/>
          <a:p>
            <a:endParaRPr lang="en-IN"/>
          </a:p>
        </p:txBody>
      </p:sp>
      <p:sp>
        <p:nvSpPr>
          <p:cNvPr id="29725" name="Line 28"/>
          <p:cNvSpPr>
            <a:spLocks noChangeAspect="1" noChangeShapeType="1"/>
          </p:cNvSpPr>
          <p:nvPr/>
        </p:nvSpPr>
        <p:spPr bwMode="auto">
          <a:xfrm flipV="1">
            <a:off x="7426325" y="2244725"/>
            <a:ext cx="341313" cy="381000"/>
          </a:xfrm>
          <a:prstGeom prst="line">
            <a:avLst/>
          </a:prstGeom>
          <a:noFill/>
          <a:ln w="12700">
            <a:solidFill>
              <a:schemeClr val="tx1"/>
            </a:solidFill>
            <a:round/>
            <a:headEnd/>
            <a:tailEnd/>
          </a:ln>
          <a:effectLst/>
        </p:spPr>
        <p:txBody>
          <a:bodyPr wrap="none" anchor="ctr"/>
          <a:lstStyle/>
          <a:p>
            <a:endParaRPr lang="en-IN"/>
          </a:p>
        </p:txBody>
      </p:sp>
      <p:sp>
        <p:nvSpPr>
          <p:cNvPr id="29726" name="Line 29"/>
          <p:cNvSpPr>
            <a:spLocks noChangeAspect="1" noChangeShapeType="1"/>
          </p:cNvSpPr>
          <p:nvPr/>
        </p:nvSpPr>
        <p:spPr bwMode="auto">
          <a:xfrm flipH="1" flipV="1">
            <a:off x="2752725" y="2244725"/>
            <a:ext cx="569913" cy="381000"/>
          </a:xfrm>
          <a:prstGeom prst="line">
            <a:avLst/>
          </a:prstGeom>
          <a:noFill/>
          <a:ln w="12700">
            <a:solidFill>
              <a:schemeClr val="tx1"/>
            </a:solidFill>
            <a:round/>
            <a:headEnd/>
            <a:tailEnd/>
          </a:ln>
          <a:effectLst/>
        </p:spPr>
        <p:txBody>
          <a:bodyPr wrap="none" anchor="ctr"/>
          <a:lstStyle/>
          <a:p>
            <a:endParaRPr lang="en-IN"/>
          </a:p>
        </p:txBody>
      </p:sp>
      <p:sp>
        <p:nvSpPr>
          <p:cNvPr id="29727" name="Line 30"/>
          <p:cNvSpPr>
            <a:spLocks noChangeAspect="1" noChangeShapeType="1"/>
          </p:cNvSpPr>
          <p:nvPr/>
        </p:nvSpPr>
        <p:spPr bwMode="auto">
          <a:xfrm flipV="1">
            <a:off x="3322638" y="2244725"/>
            <a:ext cx="455612" cy="381000"/>
          </a:xfrm>
          <a:prstGeom prst="line">
            <a:avLst/>
          </a:prstGeom>
          <a:noFill/>
          <a:ln w="12700">
            <a:solidFill>
              <a:schemeClr val="tx1"/>
            </a:solidFill>
            <a:round/>
            <a:headEnd/>
            <a:tailEnd/>
          </a:ln>
          <a:effectLst/>
        </p:spPr>
        <p:txBody>
          <a:bodyPr wrap="none" anchor="ctr"/>
          <a:lstStyle/>
          <a:p>
            <a:endParaRPr lang="en-IN"/>
          </a:p>
        </p:txBody>
      </p:sp>
      <p:sp>
        <p:nvSpPr>
          <p:cNvPr id="29728" name="Line 31"/>
          <p:cNvSpPr>
            <a:spLocks noChangeAspect="1" noChangeShapeType="1"/>
          </p:cNvSpPr>
          <p:nvPr/>
        </p:nvSpPr>
        <p:spPr bwMode="auto">
          <a:xfrm flipH="1" flipV="1">
            <a:off x="4691063" y="4824413"/>
            <a:ext cx="911225" cy="382587"/>
          </a:xfrm>
          <a:prstGeom prst="line">
            <a:avLst/>
          </a:prstGeom>
          <a:noFill/>
          <a:ln w="12700">
            <a:solidFill>
              <a:schemeClr val="tx1"/>
            </a:solidFill>
            <a:round/>
            <a:headEnd/>
            <a:tailEnd/>
          </a:ln>
          <a:effectLst/>
        </p:spPr>
        <p:txBody>
          <a:bodyPr wrap="none" anchor="ctr"/>
          <a:lstStyle/>
          <a:p>
            <a:endParaRPr lang="en-IN"/>
          </a:p>
        </p:txBody>
      </p:sp>
      <p:sp>
        <p:nvSpPr>
          <p:cNvPr id="29729" name="Line 32"/>
          <p:cNvSpPr>
            <a:spLocks noChangeAspect="1" noChangeShapeType="1"/>
          </p:cNvSpPr>
          <p:nvPr/>
        </p:nvSpPr>
        <p:spPr bwMode="auto">
          <a:xfrm>
            <a:off x="2752725" y="3965575"/>
            <a:ext cx="1938338" cy="381000"/>
          </a:xfrm>
          <a:prstGeom prst="line">
            <a:avLst/>
          </a:prstGeom>
          <a:noFill/>
          <a:ln w="12700">
            <a:solidFill>
              <a:schemeClr val="tx1"/>
            </a:solidFill>
            <a:round/>
            <a:headEnd/>
            <a:tailEnd/>
          </a:ln>
          <a:effectLst/>
        </p:spPr>
        <p:txBody>
          <a:bodyPr wrap="none" anchor="ctr"/>
          <a:lstStyle/>
          <a:p>
            <a:endParaRPr lang="en-IN"/>
          </a:p>
        </p:txBody>
      </p:sp>
      <p:sp>
        <p:nvSpPr>
          <p:cNvPr id="29730" name="Line 33"/>
          <p:cNvSpPr>
            <a:spLocks noChangeAspect="1" noChangeShapeType="1"/>
          </p:cNvSpPr>
          <p:nvPr/>
        </p:nvSpPr>
        <p:spPr bwMode="auto">
          <a:xfrm flipV="1">
            <a:off x="4691063" y="3965575"/>
            <a:ext cx="1025525" cy="381000"/>
          </a:xfrm>
          <a:prstGeom prst="line">
            <a:avLst/>
          </a:prstGeom>
          <a:noFill/>
          <a:ln w="12700">
            <a:solidFill>
              <a:schemeClr val="tx1"/>
            </a:solidFill>
            <a:round/>
            <a:headEnd/>
            <a:tailEnd/>
          </a:ln>
          <a:effectLst/>
        </p:spPr>
        <p:txBody>
          <a:bodyPr wrap="none" anchor="ctr"/>
          <a:lstStyle/>
          <a:p>
            <a:endParaRPr lang="en-IN"/>
          </a:p>
        </p:txBody>
      </p:sp>
      <p:sp>
        <p:nvSpPr>
          <p:cNvPr id="29731" name="Line 34"/>
          <p:cNvSpPr>
            <a:spLocks noChangeAspect="1" noChangeShapeType="1"/>
          </p:cNvSpPr>
          <p:nvPr/>
        </p:nvSpPr>
        <p:spPr bwMode="auto">
          <a:xfrm flipH="1" flipV="1">
            <a:off x="4462463" y="3965575"/>
            <a:ext cx="228600" cy="381000"/>
          </a:xfrm>
          <a:prstGeom prst="line">
            <a:avLst/>
          </a:prstGeom>
          <a:noFill/>
          <a:ln w="12700">
            <a:solidFill>
              <a:schemeClr val="tx1"/>
            </a:solidFill>
            <a:round/>
            <a:headEnd/>
            <a:tailEnd/>
          </a:ln>
          <a:effectLst/>
        </p:spPr>
        <p:txBody>
          <a:bodyPr wrap="none" anchor="ctr"/>
          <a:lstStyle/>
          <a:p>
            <a:endParaRPr lang="en-IN"/>
          </a:p>
        </p:txBody>
      </p:sp>
      <p:sp>
        <p:nvSpPr>
          <p:cNvPr id="29732" name="Line 35"/>
          <p:cNvSpPr>
            <a:spLocks noChangeAspect="1" noChangeShapeType="1"/>
          </p:cNvSpPr>
          <p:nvPr/>
        </p:nvSpPr>
        <p:spPr bwMode="auto">
          <a:xfrm flipV="1">
            <a:off x="3778250" y="4824413"/>
            <a:ext cx="912813" cy="382587"/>
          </a:xfrm>
          <a:prstGeom prst="line">
            <a:avLst/>
          </a:prstGeom>
          <a:noFill/>
          <a:ln w="12700">
            <a:solidFill>
              <a:schemeClr val="tx1"/>
            </a:solidFill>
            <a:round/>
            <a:headEnd/>
            <a:tailEnd/>
          </a:ln>
          <a:effectLst/>
        </p:spPr>
        <p:txBody>
          <a:bodyPr wrap="none" anchor="ctr"/>
          <a:lstStyle/>
          <a:p>
            <a:endParaRPr lang="en-IN"/>
          </a:p>
        </p:txBody>
      </p:sp>
      <p:grpSp>
        <p:nvGrpSpPr>
          <p:cNvPr id="2" name="Group 36"/>
          <p:cNvGrpSpPr>
            <a:grpSpLocks/>
          </p:cNvGrpSpPr>
          <p:nvPr/>
        </p:nvGrpSpPr>
        <p:grpSpPr bwMode="auto">
          <a:xfrm>
            <a:off x="4487863" y="2346325"/>
            <a:ext cx="1576387" cy="3598863"/>
            <a:chOff x="2827" y="1351"/>
            <a:chExt cx="993" cy="2267"/>
          </a:xfrm>
        </p:grpSpPr>
        <p:sp>
          <p:nvSpPr>
            <p:cNvPr id="29746" name="Line 37"/>
            <p:cNvSpPr>
              <a:spLocks noChangeAspect="1" noChangeShapeType="1"/>
            </p:cNvSpPr>
            <p:nvPr/>
          </p:nvSpPr>
          <p:spPr bwMode="auto">
            <a:xfrm>
              <a:off x="3541" y="1351"/>
              <a:ext cx="279" cy="191"/>
            </a:xfrm>
            <a:prstGeom prst="line">
              <a:avLst/>
            </a:prstGeom>
            <a:noFill/>
            <a:ln w="28575">
              <a:solidFill>
                <a:srgbClr val="FF0000"/>
              </a:solidFill>
              <a:round/>
              <a:headEnd/>
              <a:tailEnd type="triangle" w="med" len="med"/>
            </a:ln>
            <a:effectLst/>
          </p:spPr>
          <p:txBody>
            <a:bodyPr wrap="none" anchor="ctr"/>
            <a:lstStyle/>
            <a:p>
              <a:endParaRPr lang="en-IN"/>
            </a:p>
          </p:txBody>
        </p:sp>
        <p:sp>
          <p:nvSpPr>
            <p:cNvPr id="29747" name="Line 38"/>
            <p:cNvSpPr>
              <a:spLocks noChangeAspect="1" noChangeShapeType="1"/>
            </p:cNvSpPr>
            <p:nvPr/>
          </p:nvSpPr>
          <p:spPr bwMode="auto">
            <a:xfrm flipH="1">
              <a:off x="3577" y="1829"/>
              <a:ext cx="215" cy="181"/>
            </a:xfrm>
            <a:prstGeom prst="line">
              <a:avLst/>
            </a:prstGeom>
            <a:noFill/>
            <a:ln w="28575">
              <a:solidFill>
                <a:srgbClr val="FF0000"/>
              </a:solidFill>
              <a:round/>
              <a:headEnd/>
              <a:tailEnd type="triangle" w="med" len="med"/>
            </a:ln>
            <a:effectLst/>
          </p:spPr>
          <p:txBody>
            <a:bodyPr wrap="none" anchor="ctr"/>
            <a:lstStyle/>
            <a:p>
              <a:endParaRPr lang="en-IN"/>
            </a:p>
          </p:txBody>
        </p:sp>
        <p:sp>
          <p:nvSpPr>
            <p:cNvPr id="29748" name="Line 39"/>
            <p:cNvSpPr>
              <a:spLocks noChangeAspect="1" noChangeShapeType="1"/>
            </p:cNvSpPr>
            <p:nvPr/>
          </p:nvSpPr>
          <p:spPr bwMode="auto">
            <a:xfrm flipH="1">
              <a:off x="2955" y="2343"/>
              <a:ext cx="543" cy="208"/>
            </a:xfrm>
            <a:prstGeom prst="line">
              <a:avLst/>
            </a:prstGeom>
            <a:noFill/>
            <a:ln w="28575">
              <a:solidFill>
                <a:srgbClr val="FF0000"/>
              </a:solidFill>
              <a:round/>
              <a:headEnd/>
              <a:tailEnd type="triangle" w="med" len="med"/>
            </a:ln>
            <a:effectLst/>
          </p:spPr>
          <p:txBody>
            <a:bodyPr wrap="none" anchor="ctr"/>
            <a:lstStyle/>
            <a:p>
              <a:endParaRPr lang="en-IN"/>
            </a:p>
          </p:txBody>
        </p:sp>
        <p:sp>
          <p:nvSpPr>
            <p:cNvPr id="29749" name="Line 40"/>
            <p:cNvSpPr>
              <a:spLocks noChangeAspect="1" noChangeShapeType="1"/>
            </p:cNvSpPr>
            <p:nvPr/>
          </p:nvSpPr>
          <p:spPr bwMode="auto">
            <a:xfrm>
              <a:off x="3064" y="2895"/>
              <a:ext cx="431" cy="180"/>
            </a:xfrm>
            <a:prstGeom prst="line">
              <a:avLst/>
            </a:prstGeom>
            <a:noFill/>
            <a:ln w="28575">
              <a:solidFill>
                <a:srgbClr val="FF0000"/>
              </a:solidFill>
              <a:round/>
              <a:headEnd/>
              <a:tailEnd type="triangle" w="med" len="med"/>
            </a:ln>
            <a:effectLst/>
          </p:spPr>
          <p:txBody>
            <a:bodyPr wrap="none" anchor="ctr"/>
            <a:lstStyle/>
            <a:p>
              <a:endParaRPr lang="en-IN"/>
            </a:p>
          </p:txBody>
        </p:sp>
        <p:sp>
          <p:nvSpPr>
            <p:cNvPr id="29750" name="Line 41"/>
            <p:cNvSpPr>
              <a:spLocks noChangeAspect="1" noChangeShapeType="1"/>
            </p:cNvSpPr>
            <p:nvPr/>
          </p:nvSpPr>
          <p:spPr bwMode="auto">
            <a:xfrm flipH="1">
              <a:off x="2827" y="3408"/>
              <a:ext cx="622" cy="210"/>
            </a:xfrm>
            <a:prstGeom prst="line">
              <a:avLst/>
            </a:prstGeom>
            <a:noFill/>
            <a:ln w="28575">
              <a:solidFill>
                <a:srgbClr val="FF0000"/>
              </a:solidFill>
              <a:round/>
              <a:headEnd/>
              <a:tailEnd type="triangle" w="med" len="med"/>
            </a:ln>
            <a:effectLst/>
          </p:spPr>
          <p:txBody>
            <a:bodyPr wrap="none" anchor="ctr"/>
            <a:lstStyle/>
            <a:p>
              <a:endParaRPr lang="en-IN"/>
            </a:p>
          </p:txBody>
        </p:sp>
      </p:grpSp>
      <p:sp>
        <p:nvSpPr>
          <p:cNvPr id="31786" name="Line 42"/>
          <p:cNvSpPr>
            <a:spLocks noChangeAspect="1" noChangeShapeType="1"/>
          </p:cNvSpPr>
          <p:nvPr/>
        </p:nvSpPr>
        <p:spPr bwMode="auto">
          <a:xfrm flipH="1" flipV="1">
            <a:off x="4727575" y="4922838"/>
            <a:ext cx="765175" cy="314325"/>
          </a:xfrm>
          <a:prstGeom prst="line">
            <a:avLst/>
          </a:prstGeom>
          <a:noFill/>
          <a:ln w="28575">
            <a:solidFill>
              <a:srgbClr val="0000FF"/>
            </a:solidFill>
            <a:prstDash val="dash"/>
            <a:round/>
            <a:headEnd/>
            <a:tailEnd type="arrow" w="med" len="med"/>
          </a:ln>
          <a:effectLst/>
        </p:spPr>
        <p:txBody>
          <a:bodyPr wrap="none" anchor="ctr"/>
          <a:lstStyle/>
          <a:p>
            <a:endParaRPr lang="en-IN"/>
          </a:p>
        </p:txBody>
      </p:sp>
      <p:grpSp>
        <p:nvGrpSpPr>
          <p:cNvPr id="3" name="Group 43"/>
          <p:cNvGrpSpPr>
            <a:grpSpLocks/>
          </p:cNvGrpSpPr>
          <p:nvPr/>
        </p:nvGrpSpPr>
        <p:grpSpPr bwMode="auto">
          <a:xfrm>
            <a:off x="3714750" y="5767388"/>
            <a:ext cx="1841500" cy="347662"/>
            <a:chOff x="2340" y="3506"/>
            <a:chExt cx="1160" cy="219"/>
          </a:xfrm>
        </p:grpSpPr>
        <p:sp>
          <p:nvSpPr>
            <p:cNvPr id="29744" name="Line 44"/>
            <p:cNvSpPr>
              <a:spLocks noChangeAspect="1" noChangeShapeType="1"/>
            </p:cNvSpPr>
            <p:nvPr/>
          </p:nvSpPr>
          <p:spPr bwMode="auto">
            <a:xfrm flipV="1">
              <a:off x="2922" y="3530"/>
              <a:ext cx="578" cy="189"/>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45" name="Line 45"/>
            <p:cNvSpPr>
              <a:spLocks noChangeAspect="1" noChangeShapeType="1"/>
            </p:cNvSpPr>
            <p:nvPr/>
          </p:nvSpPr>
          <p:spPr bwMode="auto">
            <a:xfrm flipH="1" flipV="1">
              <a:off x="2340" y="3506"/>
              <a:ext cx="414" cy="219"/>
            </a:xfrm>
            <a:prstGeom prst="line">
              <a:avLst/>
            </a:prstGeom>
            <a:noFill/>
            <a:ln w="28575">
              <a:solidFill>
                <a:srgbClr val="0000FF"/>
              </a:solidFill>
              <a:prstDash val="dash"/>
              <a:round/>
              <a:headEnd/>
              <a:tailEnd type="arrow" w="med" len="med"/>
            </a:ln>
            <a:effectLst/>
          </p:spPr>
          <p:txBody>
            <a:bodyPr wrap="none" anchor="ctr"/>
            <a:lstStyle/>
            <a:p>
              <a:endParaRPr lang="en-IN"/>
            </a:p>
          </p:txBody>
        </p:sp>
      </p:grpSp>
      <p:grpSp>
        <p:nvGrpSpPr>
          <p:cNvPr id="4" name="Group 46"/>
          <p:cNvGrpSpPr>
            <a:grpSpLocks/>
          </p:cNvGrpSpPr>
          <p:nvPr/>
        </p:nvGrpSpPr>
        <p:grpSpPr bwMode="auto">
          <a:xfrm>
            <a:off x="2790825" y="2228850"/>
            <a:ext cx="4618038" cy="3024188"/>
            <a:chOff x="1758" y="1277"/>
            <a:chExt cx="2909" cy="1905"/>
          </a:xfrm>
        </p:grpSpPr>
        <p:sp>
          <p:nvSpPr>
            <p:cNvPr id="29737" name="Line 47"/>
            <p:cNvSpPr>
              <a:spLocks noChangeAspect="1" noChangeShapeType="1"/>
            </p:cNvSpPr>
            <p:nvPr/>
          </p:nvSpPr>
          <p:spPr bwMode="auto">
            <a:xfrm flipH="1" flipV="1">
              <a:off x="1758" y="2423"/>
              <a:ext cx="1120" cy="222"/>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38" name="Line 48"/>
            <p:cNvSpPr>
              <a:spLocks noChangeAspect="1" noChangeShapeType="1"/>
            </p:cNvSpPr>
            <p:nvPr/>
          </p:nvSpPr>
          <p:spPr bwMode="auto">
            <a:xfrm flipV="1">
              <a:off x="3018" y="2426"/>
              <a:ext cx="572" cy="210"/>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39" name="Line 49"/>
            <p:cNvSpPr>
              <a:spLocks noChangeAspect="1" noChangeShapeType="1"/>
            </p:cNvSpPr>
            <p:nvPr/>
          </p:nvSpPr>
          <p:spPr bwMode="auto">
            <a:xfrm flipH="1" flipV="1">
              <a:off x="2851" y="2371"/>
              <a:ext cx="116" cy="193"/>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40" name="Line 50"/>
            <p:cNvSpPr>
              <a:spLocks noChangeAspect="1" noChangeShapeType="1"/>
            </p:cNvSpPr>
            <p:nvPr/>
          </p:nvSpPr>
          <p:spPr bwMode="auto">
            <a:xfrm flipV="1">
              <a:off x="3687" y="1881"/>
              <a:ext cx="980" cy="219"/>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41" name="Line 51"/>
            <p:cNvSpPr>
              <a:spLocks noChangeAspect="1" noChangeShapeType="1"/>
            </p:cNvSpPr>
            <p:nvPr/>
          </p:nvSpPr>
          <p:spPr bwMode="auto">
            <a:xfrm flipV="1">
              <a:off x="3699" y="1873"/>
              <a:ext cx="197" cy="151"/>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42" name="Line 52"/>
            <p:cNvSpPr>
              <a:spLocks noChangeAspect="1" noChangeShapeType="1"/>
            </p:cNvSpPr>
            <p:nvPr/>
          </p:nvSpPr>
          <p:spPr bwMode="auto">
            <a:xfrm flipH="1" flipV="1">
              <a:off x="3600" y="1277"/>
              <a:ext cx="325" cy="211"/>
            </a:xfrm>
            <a:prstGeom prst="line">
              <a:avLst/>
            </a:prstGeom>
            <a:noFill/>
            <a:ln w="28575">
              <a:solidFill>
                <a:srgbClr val="0000FF"/>
              </a:solidFill>
              <a:prstDash val="dash"/>
              <a:round/>
              <a:headEnd/>
              <a:tailEnd type="arrow" w="med" len="med"/>
            </a:ln>
            <a:effectLst/>
          </p:spPr>
          <p:txBody>
            <a:bodyPr wrap="none" anchor="ctr"/>
            <a:lstStyle/>
            <a:p>
              <a:endParaRPr lang="en-IN"/>
            </a:p>
          </p:txBody>
        </p:sp>
        <p:sp>
          <p:nvSpPr>
            <p:cNvPr id="29743" name="Line 53"/>
            <p:cNvSpPr>
              <a:spLocks noChangeAspect="1" noChangeShapeType="1"/>
            </p:cNvSpPr>
            <p:nvPr/>
          </p:nvSpPr>
          <p:spPr bwMode="auto">
            <a:xfrm flipH="1">
              <a:off x="2452" y="2976"/>
              <a:ext cx="494" cy="206"/>
            </a:xfrm>
            <a:prstGeom prst="line">
              <a:avLst/>
            </a:prstGeom>
            <a:noFill/>
            <a:ln w="28575">
              <a:solidFill>
                <a:srgbClr val="0000FF"/>
              </a:solidFill>
              <a:prstDash val="dash"/>
              <a:round/>
              <a:headEnd/>
              <a:tailEnd type="arrow" w="med" len="med"/>
            </a:ln>
            <a:effec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1143000"/>
          </a:xfrm>
        </p:spPr>
        <p:txBody>
          <a:bodyPr>
            <a:normAutofit/>
          </a:bodyPr>
          <a:lstStyle/>
          <a:p>
            <a:pPr eaLnBrk="1" hangingPunct="1"/>
            <a:r>
              <a:rPr lang="en-US" sz="4000" dirty="0" smtClean="0"/>
              <a:t>IP </a:t>
            </a:r>
            <a:r>
              <a:rPr lang="en-US" sz="4000" dirty="0" err="1" smtClean="0"/>
              <a:t>Traceback</a:t>
            </a:r>
            <a:endParaRPr lang="en-US" sz="4000" dirty="0" smtClean="0"/>
          </a:p>
        </p:txBody>
      </p:sp>
      <p:sp>
        <p:nvSpPr>
          <p:cNvPr id="3" name="Content Placeholder 2"/>
          <p:cNvSpPr>
            <a:spLocks noGrp="1"/>
          </p:cNvSpPr>
          <p:nvPr>
            <p:ph idx="1"/>
          </p:nvPr>
        </p:nvSpPr>
        <p:spPr>
          <a:xfrm>
            <a:off x="228600" y="1066800"/>
            <a:ext cx="8763000" cy="5638800"/>
          </a:xfrm>
        </p:spPr>
        <p:txBody>
          <a:bodyPr numCol="2" rtlCol="0">
            <a:normAutofit lnSpcReduction="10000"/>
          </a:bodyPr>
          <a:lstStyle/>
          <a:p>
            <a:pPr algn="just" eaLnBrk="1" fontAlgn="auto" hangingPunct="1">
              <a:lnSpc>
                <a:spcPct val="120000"/>
              </a:lnSpc>
              <a:spcAft>
                <a:spcPts val="0"/>
              </a:spcAft>
              <a:buFont typeface="Arial" pitchFamily="34" charset="0"/>
              <a:buChar char="•"/>
              <a:defRPr/>
            </a:pPr>
            <a:r>
              <a:rPr lang="en-US" dirty="0" smtClean="0"/>
              <a:t>Problem</a:t>
            </a:r>
          </a:p>
          <a:p>
            <a:pPr marL="542925" lvl="1" indent="-276225" algn="just" eaLnBrk="1" fontAlgn="auto" hangingPunct="1">
              <a:lnSpc>
                <a:spcPct val="120000"/>
              </a:lnSpc>
              <a:spcAft>
                <a:spcPts val="0"/>
              </a:spcAft>
              <a:buFont typeface="Arial" pitchFamily="34" charset="0"/>
              <a:buChar char="–"/>
              <a:defRPr/>
            </a:pPr>
            <a:r>
              <a:rPr lang="en-US" dirty="0" smtClean="0"/>
              <a:t>How to identify leaves of </a:t>
            </a:r>
            <a:r>
              <a:rPr lang="en-US" dirty="0" err="1" smtClean="0"/>
              <a:t>DoS</a:t>
            </a:r>
            <a:r>
              <a:rPr lang="en-US" dirty="0" smtClean="0"/>
              <a:t> propagation tree?</a:t>
            </a:r>
          </a:p>
          <a:p>
            <a:pPr marL="542925" lvl="1" indent="-276225" algn="just" eaLnBrk="1" fontAlgn="auto" hangingPunct="1">
              <a:lnSpc>
                <a:spcPct val="120000"/>
              </a:lnSpc>
              <a:spcAft>
                <a:spcPts val="0"/>
              </a:spcAft>
              <a:buFont typeface="Arial" pitchFamily="34" charset="0"/>
              <a:buChar char="–"/>
              <a:defRPr/>
            </a:pPr>
            <a:r>
              <a:rPr lang="en-US" dirty="0" smtClean="0"/>
              <a:t>Routers next to attacker?</a:t>
            </a:r>
          </a:p>
          <a:p>
            <a:pPr algn="just" eaLnBrk="1" fontAlgn="auto" hangingPunct="1">
              <a:lnSpc>
                <a:spcPct val="120000"/>
              </a:lnSpc>
              <a:spcAft>
                <a:spcPts val="0"/>
              </a:spcAft>
              <a:buFont typeface="Arial" pitchFamily="34" charset="0"/>
              <a:buChar char="•"/>
              <a:defRPr/>
            </a:pPr>
            <a:r>
              <a:rPr lang="en-US" dirty="0" smtClean="0"/>
              <a:t>Issues</a:t>
            </a:r>
          </a:p>
          <a:p>
            <a:pPr marL="542925" lvl="1" indent="-276225" algn="just" eaLnBrk="1" fontAlgn="auto" hangingPunct="1">
              <a:lnSpc>
                <a:spcPct val="120000"/>
              </a:lnSpc>
              <a:spcAft>
                <a:spcPts val="0"/>
              </a:spcAft>
              <a:buFont typeface="Arial" pitchFamily="34" charset="0"/>
              <a:buChar char="–"/>
              <a:defRPr/>
            </a:pPr>
            <a:r>
              <a:rPr lang="en-US" dirty="0" smtClean="0"/>
              <a:t>There are more than 2M internet routers</a:t>
            </a:r>
          </a:p>
          <a:p>
            <a:pPr marL="542925" lvl="1" indent="-276225" algn="just" eaLnBrk="1" fontAlgn="auto" hangingPunct="1">
              <a:lnSpc>
                <a:spcPct val="120000"/>
              </a:lnSpc>
              <a:spcAft>
                <a:spcPts val="0"/>
              </a:spcAft>
              <a:buFont typeface="Arial" pitchFamily="34" charset="0"/>
              <a:buChar char="–"/>
              <a:defRPr/>
            </a:pPr>
            <a:r>
              <a:rPr lang="en-US" dirty="0" smtClean="0"/>
              <a:t>Attacker can spoof source address</a:t>
            </a:r>
          </a:p>
          <a:p>
            <a:pPr marL="542925" lvl="1" indent="-276225" algn="just" eaLnBrk="1" fontAlgn="auto" hangingPunct="1">
              <a:lnSpc>
                <a:spcPct val="120000"/>
              </a:lnSpc>
              <a:spcAft>
                <a:spcPts val="0"/>
              </a:spcAft>
              <a:buFont typeface="Arial" pitchFamily="34" charset="0"/>
              <a:buChar char="–"/>
              <a:defRPr/>
            </a:pPr>
            <a:r>
              <a:rPr lang="en-US" dirty="0" smtClean="0"/>
              <a:t>Attacker  knows that </a:t>
            </a:r>
            <a:r>
              <a:rPr lang="en-US" dirty="0" err="1" smtClean="0"/>
              <a:t>traceback</a:t>
            </a:r>
            <a:r>
              <a:rPr lang="en-US" dirty="0" smtClean="0"/>
              <a:t> is being performed</a:t>
            </a:r>
          </a:p>
          <a:p>
            <a:pPr algn="just" eaLnBrk="1" fontAlgn="auto" hangingPunct="1">
              <a:lnSpc>
                <a:spcPct val="120000"/>
              </a:lnSpc>
              <a:spcAft>
                <a:spcPts val="0"/>
              </a:spcAft>
              <a:buFont typeface="Arial" pitchFamily="34" charset="0"/>
              <a:buChar char="•"/>
              <a:defRPr/>
            </a:pPr>
            <a:r>
              <a:rPr lang="en-US" dirty="0" smtClean="0"/>
              <a:t>Approaches</a:t>
            </a:r>
          </a:p>
          <a:p>
            <a:pPr lvl="1" algn="just" eaLnBrk="1" fontAlgn="auto" hangingPunct="1">
              <a:lnSpc>
                <a:spcPct val="120000"/>
              </a:lnSpc>
              <a:spcAft>
                <a:spcPts val="0"/>
              </a:spcAft>
              <a:buFont typeface="Arial" pitchFamily="34" charset="0"/>
              <a:buChar char="–"/>
              <a:defRPr/>
            </a:pPr>
            <a:r>
              <a:rPr lang="en-US" dirty="0" smtClean="0"/>
              <a:t>Filtering and tracing (immediate reaction)</a:t>
            </a:r>
          </a:p>
          <a:p>
            <a:pPr lvl="1" algn="just" eaLnBrk="1" fontAlgn="auto" hangingPunct="1">
              <a:lnSpc>
                <a:spcPct val="120000"/>
              </a:lnSpc>
              <a:spcAft>
                <a:spcPts val="0"/>
              </a:spcAft>
              <a:buFont typeface="Arial" pitchFamily="34" charset="0"/>
              <a:buChar char="–"/>
              <a:defRPr/>
            </a:pPr>
            <a:r>
              <a:rPr lang="en-US" dirty="0" smtClean="0"/>
              <a:t>Messaging (additional traffic)</a:t>
            </a:r>
          </a:p>
          <a:p>
            <a:pPr lvl="1" algn="just" eaLnBrk="1" fontAlgn="auto" hangingPunct="1">
              <a:lnSpc>
                <a:spcPct val="120000"/>
              </a:lnSpc>
              <a:spcAft>
                <a:spcPts val="0"/>
              </a:spcAft>
              <a:buFont typeface="Arial" pitchFamily="34" charset="0"/>
              <a:buChar char="–"/>
              <a:defRPr/>
            </a:pPr>
            <a:r>
              <a:rPr lang="en-US" dirty="0" smtClean="0"/>
              <a:t>Logging (additional storage)</a:t>
            </a:r>
          </a:p>
          <a:p>
            <a:pPr lvl="1" algn="just" eaLnBrk="1" fontAlgn="auto" hangingPunct="1">
              <a:lnSpc>
                <a:spcPct val="120000"/>
              </a:lnSpc>
              <a:spcAft>
                <a:spcPts val="0"/>
              </a:spcAft>
              <a:buFont typeface="Arial" pitchFamily="34" charset="0"/>
              <a:buChar char="–"/>
              <a:defRPr/>
            </a:pPr>
            <a:r>
              <a:rPr lang="en-US" dirty="0" smtClean="0"/>
              <a:t>Probabilistic marking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0"/>
          </p:nvPr>
        </p:nvSpPr>
        <p:spPr>
          <a:xfrm>
            <a:off x="7010400" y="6477000"/>
            <a:ext cx="2133600" cy="228600"/>
          </a:xfrm>
          <a:noFill/>
        </p:spPr>
        <p:txBody>
          <a:bodyPr/>
          <a:lstStyle/>
          <a:p>
            <a:fld id="{6207B753-3395-4094-BACA-0A234D2D94DD}" type="slidenum">
              <a:rPr lang="en-US"/>
              <a:pPr/>
              <a:t>38</a:t>
            </a:fld>
            <a:endParaRPr lang="en-US"/>
          </a:p>
        </p:txBody>
      </p:sp>
      <p:sp>
        <p:nvSpPr>
          <p:cNvPr id="30723" name="Rectangle 2"/>
          <p:cNvSpPr>
            <a:spLocks noGrp="1" noChangeArrowheads="1"/>
          </p:cNvSpPr>
          <p:nvPr>
            <p:ph type="title"/>
          </p:nvPr>
        </p:nvSpPr>
        <p:spPr>
          <a:xfrm>
            <a:off x="685800" y="152400"/>
            <a:ext cx="7772400" cy="990600"/>
          </a:xfrm>
        </p:spPr>
        <p:txBody>
          <a:bodyPr>
            <a:normAutofit/>
          </a:bodyPr>
          <a:lstStyle/>
          <a:p>
            <a:r>
              <a:rPr lang="en-US" sz="4000" dirty="0" smtClean="0"/>
              <a:t>Logging Challenges in IP </a:t>
            </a:r>
            <a:r>
              <a:rPr lang="en-US" sz="4000" dirty="0" err="1" smtClean="0"/>
              <a:t>Traceback</a:t>
            </a:r>
            <a:endParaRPr lang="en-US" sz="4000" dirty="0" smtClean="0"/>
          </a:p>
        </p:txBody>
      </p:sp>
      <p:sp>
        <p:nvSpPr>
          <p:cNvPr id="30724" name="Rectangle 3"/>
          <p:cNvSpPr>
            <a:spLocks noGrp="1" noChangeArrowheads="1"/>
          </p:cNvSpPr>
          <p:nvPr>
            <p:ph type="body" idx="1"/>
          </p:nvPr>
        </p:nvSpPr>
        <p:spPr>
          <a:xfrm>
            <a:off x="304800" y="1066800"/>
            <a:ext cx="8382000" cy="5638800"/>
          </a:xfrm>
        </p:spPr>
        <p:txBody>
          <a:bodyPr>
            <a:normAutofit/>
          </a:bodyPr>
          <a:lstStyle/>
          <a:p>
            <a:pPr algn="just">
              <a:spcBef>
                <a:spcPts val="0"/>
              </a:spcBef>
              <a:buFont typeface="Wingdings" pitchFamily="2" charset="2"/>
              <a:buChar char="Ø"/>
            </a:pPr>
            <a:r>
              <a:rPr lang="en-US" sz="3600" dirty="0" smtClean="0">
                <a:solidFill>
                  <a:srgbClr val="FF0000"/>
                </a:solidFill>
              </a:rPr>
              <a:t>Logging each packet forwarded by each router</a:t>
            </a:r>
          </a:p>
          <a:p>
            <a:pPr algn="just">
              <a:spcBef>
                <a:spcPts val="0"/>
              </a:spcBef>
            </a:pPr>
            <a:r>
              <a:rPr lang="en-US" dirty="0" smtClean="0"/>
              <a:t>Attack path reconstruction is difficult</a:t>
            </a:r>
          </a:p>
          <a:p>
            <a:pPr lvl="1" algn="just">
              <a:spcBef>
                <a:spcPts val="0"/>
              </a:spcBef>
            </a:pPr>
            <a:r>
              <a:rPr lang="en-US" sz="3200" dirty="0" smtClean="0"/>
              <a:t>Packet may be transformed as it moves through the </a:t>
            </a:r>
            <a:r>
              <a:rPr lang="en-US" sz="3200" dirty="0" smtClean="0"/>
              <a:t>network</a:t>
            </a:r>
            <a:endParaRPr lang="en-US" sz="3200" dirty="0" smtClean="0"/>
          </a:p>
          <a:p>
            <a:pPr algn="just">
              <a:spcBef>
                <a:spcPts val="0"/>
              </a:spcBef>
            </a:pPr>
            <a:r>
              <a:rPr lang="en-US" dirty="0" smtClean="0"/>
              <a:t>Full packet storage is problematic at routers</a:t>
            </a:r>
          </a:p>
          <a:p>
            <a:pPr lvl="1" algn="just">
              <a:spcBef>
                <a:spcPts val="0"/>
              </a:spcBef>
            </a:pPr>
            <a:r>
              <a:rPr lang="en-US" sz="3200" dirty="0" smtClean="0"/>
              <a:t>Memory requirements are prohibitive at high line speeds (OC-192 is ~10Mpkt/sec</a:t>
            </a:r>
            <a:r>
              <a:rPr lang="en-US" sz="3200" dirty="0" smtClean="0"/>
              <a:t>)</a:t>
            </a:r>
            <a:endParaRPr lang="en-US" sz="3200" dirty="0" smtClean="0"/>
          </a:p>
          <a:p>
            <a:pPr algn="just">
              <a:spcBef>
                <a:spcPts val="0"/>
              </a:spcBef>
            </a:pPr>
            <a:r>
              <a:rPr lang="en-US" dirty="0" smtClean="0"/>
              <a:t>Extensive packet logs are a privacy risk</a:t>
            </a:r>
          </a:p>
          <a:p>
            <a:pPr lvl="1" algn="just">
              <a:spcBef>
                <a:spcPts val="0"/>
              </a:spcBef>
            </a:pPr>
            <a:r>
              <a:rPr lang="en-US" sz="3200" dirty="0" smtClean="0"/>
              <a:t>Traffic repositories may aid eavesdroppers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868362"/>
          </a:xfrm>
        </p:spPr>
        <p:txBody>
          <a:bodyPr>
            <a:normAutofit/>
          </a:bodyPr>
          <a:lstStyle/>
          <a:p>
            <a:pPr eaLnBrk="1" hangingPunct="1"/>
            <a:r>
              <a:rPr lang="en-US" sz="4000" dirty="0" smtClean="0"/>
              <a:t>Probabilistic Packet Marking</a:t>
            </a:r>
          </a:p>
        </p:txBody>
      </p:sp>
      <p:sp>
        <p:nvSpPr>
          <p:cNvPr id="3" name="Content Placeholder 2"/>
          <p:cNvSpPr>
            <a:spLocks noGrp="1"/>
          </p:cNvSpPr>
          <p:nvPr>
            <p:ph idx="1"/>
          </p:nvPr>
        </p:nvSpPr>
        <p:spPr>
          <a:xfrm>
            <a:off x="228600" y="762000"/>
            <a:ext cx="8686800" cy="5791200"/>
          </a:xfrm>
        </p:spPr>
        <p:txBody>
          <a:bodyPr rtlCol="0">
            <a:normAutofit/>
          </a:bodyPr>
          <a:lstStyle/>
          <a:p>
            <a:pPr algn="just" eaLnBrk="1" fontAlgn="auto" hangingPunct="1">
              <a:spcAft>
                <a:spcPts val="0"/>
              </a:spcAft>
              <a:buFont typeface="Arial" pitchFamily="34" charset="0"/>
              <a:buChar char="•"/>
              <a:defRPr/>
            </a:pPr>
            <a:r>
              <a:rPr lang="en-US" dirty="0" smtClean="0"/>
              <a:t>Method called </a:t>
            </a:r>
            <a:r>
              <a:rPr lang="en-US" b="1" dirty="0" smtClean="0">
                <a:solidFill>
                  <a:srgbClr val="FF0000"/>
                </a:solidFill>
              </a:rPr>
              <a:t>Node Sampling</a:t>
            </a:r>
          </a:p>
          <a:p>
            <a:pPr lvl="1" algn="just" eaLnBrk="1" fontAlgn="auto" hangingPunct="1">
              <a:spcAft>
                <a:spcPts val="0"/>
              </a:spcAft>
              <a:buFont typeface="Arial" pitchFamily="34" charset="0"/>
              <a:buChar char="–"/>
              <a:defRPr/>
            </a:pPr>
            <a:r>
              <a:rPr lang="en-US" sz="3200" dirty="0" smtClean="0"/>
              <a:t>Random injection of information into packet header related to the path that packet has taken up to that point</a:t>
            </a:r>
          </a:p>
          <a:p>
            <a:pPr lvl="1" algn="just" eaLnBrk="1" fontAlgn="auto" hangingPunct="1">
              <a:spcAft>
                <a:spcPts val="0"/>
              </a:spcAft>
              <a:buFont typeface="Arial" pitchFamily="34" charset="0"/>
              <a:buChar char="–"/>
              <a:defRPr/>
            </a:pPr>
            <a:r>
              <a:rPr lang="en-US" sz="3200" dirty="0" smtClean="0"/>
              <a:t>Each router writes this field of each packet with its own address with some probability</a:t>
            </a:r>
          </a:p>
          <a:p>
            <a:pPr lvl="1" algn="just" eaLnBrk="1" fontAlgn="auto" hangingPunct="1">
              <a:spcAft>
                <a:spcPts val="0"/>
              </a:spcAft>
              <a:buFont typeface="Arial" pitchFamily="34" charset="0"/>
              <a:buChar char="–"/>
              <a:defRPr/>
            </a:pPr>
            <a:r>
              <a:rPr lang="en-US" sz="3200" dirty="0" smtClean="0"/>
              <a:t>Changes seldom used bits</a:t>
            </a:r>
          </a:p>
          <a:p>
            <a:pPr lvl="1" algn="just" eaLnBrk="1" fontAlgn="auto" hangingPunct="1">
              <a:spcAft>
                <a:spcPts val="0"/>
              </a:spcAft>
              <a:buFont typeface="Arial" pitchFamily="34" charset="0"/>
              <a:buChar char="–"/>
              <a:defRPr/>
            </a:pPr>
            <a:r>
              <a:rPr lang="en-US" sz="3200" dirty="0" smtClean="0"/>
              <a:t>Redundancy to survive packet losses</a:t>
            </a:r>
          </a:p>
          <a:p>
            <a:pPr lvl="1" algn="just" eaLnBrk="1" fontAlgn="auto" hangingPunct="1">
              <a:spcAft>
                <a:spcPts val="0"/>
              </a:spcAft>
              <a:buFont typeface="Arial" pitchFamily="34" charset="0"/>
              <a:buChar char="–"/>
              <a:defRPr/>
            </a:pPr>
            <a:r>
              <a:rPr lang="en-US" sz="3200" dirty="0" smtClean="0"/>
              <a:t>To reconstruct the path, the victim can use these marked packets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609600" y="152400"/>
            <a:ext cx="8229600" cy="1143000"/>
          </a:xfrm>
          <a:noFill/>
          <a:ln/>
        </p:spPr>
        <p:txBody>
          <a:bodyPr lIns="90488" tIns="44450" rIns="90488" bIns="44450" anchor="ctr">
            <a:normAutofit/>
          </a:bodyPr>
          <a:lstStyle/>
          <a:p>
            <a:r>
              <a:rPr lang="en-US" sz="4000" dirty="0">
                <a:solidFill>
                  <a:srgbClr val="051BBB"/>
                </a:solidFill>
              </a:rPr>
              <a:t>Reliable Byte-Stream Service</a:t>
            </a:r>
          </a:p>
        </p:txBody>
      </p:sp>
      <p:sp>
        <p:nvSpPr>
          <p:cNvPr id="828419" name="Rectangle 3"/>
          <p:cNvSpPr>
            <a:spLocks noGrp="1" noChangeArrowheads="1"/>
          </p:cNvSpPr>
          <p:nvPr>
            <p:ph idx="1"/>
          </p:nvPr>
        </p:nvSpPr>
        <p:spPr>
          <a:xfrm>
            <a:off x="457200" y="1066800"/>
            <a:ext cx="8229600" cy="5059363"/>
          </a:xfrm>
          <a:noFill/>
          <a:ln/>
        </p:spPr>
        <p:txBody>
          <a:bodyPr lIns="90488" tIns="44450" rIns="90488" bIns="44450">
            <a:normAutofit/>
          </a:bodyPr>
          <a:lstStyle/>
          <a:p>
            <a:pPr algn="just"/>
            <a:r>
              <a:rPr lang="en-US" sz="2000" dirty="0"/>
              <a:t>Stream Data Transfer</a:t>
            </a:r>
            <a:endParaRPr lang="en-US" sz="2400" dirty="0"/>
          </a:p>
          <a:p>
            <a:pPr marL="742950" lvl="1" indent="-285750" algn="just"/>
            <a:r>
              <a:rPr lang="en-US" sz="2400" dirty="0"/>
              <a:t>transfers a contiguous stream of bytes across the network, with no indication of boundaries</a:t>
            </a:r>
          </a:p>
          <a:p>
            <a:pPr marL="742950" lvl="1" indent="-285750" algn="just"/>
            <a:r>
              <a:rPr lang="en-US" sz="2400" dirty="0"/>
              <a:t>groups bytes into segments</a:t>
            </a:r>
          </a:p>
          <a:p>
            <a:pPr marL="742950" lvl="1" indent="-285750" algn="just"/>
            <a:r>
              <a:rPr lang="en-US" sz="2400" dirty="0"/>
              <a:t>transmits segments as convenient (Push function defined)</a:t>
            </a:r>
          </a:p>
          <a:p>
            <a:pPr algn="just"/>
            <a:r>
              <a:rPr lang="en-US" sz="2000" dirty="0"/>
              <a:t>Reliability</a:t>
            </a:r>
          </a:p>
          <a:p>
            <a:pPr marL="742950" lvl="1" indent="-285750" algn="just"/>
            <a:r>
              <a:rPr lang="en-US" sz="2400" dirty="0"/>
              <a:t>error control mechanism to deal with IP transfer impairments</a:t>
            </a:r>
          </a:p>
          <a:p>
            <a:pPr algn="just"/>
            <a:endParaRPr lang="en-US" sz="2400" dirty="0"/>
          </a:p>
        </p:txBody>
      </p:sp>
      <p:sp>
        <p:nvSpPr>
          <p:cNvPr id="828420" name="Line 4"/>
          <p:cNvSpPr>
            <a:spLocks noChangeShapeType="1"/>
          </p:cNvSpPr>
          <p:nvPr/>
        </p:nvSpPr>
        <p:spPr bwMode="auto">
          <a:xfrm>
            <a:off x="719138" y="5130800"/>
            <a:ext cx="7556500" cy="0"/>
          </a:xfrm>
          <a:prstGeom prst="line">
            <a:avLst/>
          </a:prstGeom>
          <a:noFill/>
          <a:ln w="12700">
            <a:pattFill prst="dkVert">
              <a:fgClr>
                <a:schemeClr val="tx1"/>
              </a:fgClr>
              <a:bgClr>
                <a:schemeClr val="bg1"/>
              </a:bgClr>
            </a:pattFill>
            <a:round/>
            <a:headEnd/>
            <a:tailEnd/>
          </a:ln>
          <a:effectLst/>
        </p:spPr>
        <p:txBody>
          <a:bodyPr wrap="none" anchor="ctr"/>
          <a:lstStyle/>
          <a:p>
            <a:endParaRPr lang="en-US"/>
          </a:p>
        </p:txBody>
      </p:sp>
      <p:sp>
        <p:nvSpPr>
          <p:cNvPr id="828421" name="Line 5"/>
          <p:cNvSpPr>
            <a:spLocks noChangeShapeType="1"/>
          </p:cNvSpPr>
          <p:nvPr/>
        </p:nvSpPr>
        <p:spPr bwMode="auto">
          <a:xfrm>
            <a:off x="2090738" y="4794250"/>
            <a:ext cx="266700" cy="673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8422" name="Rectangle 6"/>
          <p:cNvSpPr>
            <a:spLocks noChangeArrowheads="1"/>
          </p:cNvSpPr>
          <p:nvPr/>
        </p:nvSpPr>
        <p:spPr bwMode="auto">
          <a:xfrm>
            <a:off x="2268538" y="4149725"/>
            <a:ext cx="1673225" cy="100330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pPr>
            <a:r>
              <a:rPr lang="en-US">
                <a:latin typeface="Times New Roman" pitchFamily="18" charset="0"/>
              </a:rPr>
              <a:t>Write 45 bytes</a:t>
            </a:r>
          </a:p>
          <a:p>
            <a:pPr eaLnBrk="0" hangingPunct="0">
              <a:spcBef>
                <a:spcPct val="0"/>
              </a:spcBef>
            </a:pPr>
            <a:r>
              <a:rPr lang="en-US">
                <a:latin typeface="Times New Roman" pitchFamily="18" charset="0"/>
              </a:rPr>
              <a:t>Write 15 bytes</a:t>
            </a:r>
          </a:p>
          <a:p>
            <a:pPr eaLnBrk="0" hangingPunct="0">
              <a:spcBef>
                <a:spcPct val="0"/>
              </a:spcBef>
            </a:pPr>
            <a:r>
              <a:rPr lang="en-US">
                <a:latin typeface="Times New Roman" pitchFamily="18" charset="0"/>
              </a:rPr>
              <a:t>Write 20 bytes</a:t>
            </a:r>
          </a:p>
        </p:txBody>
      </p:sp>
      <p:sp>
        <p:nvSpPr>
          <p:cNvPr id="828423" name="Rectangle 7"/>
          <p:cNvSpPr>
            <a:spLocks noChangeArrowheads="1"/>
          </p:cNvSpPr>
          <p:nvPr/>
        </p:nvSpPr>
        <p:spPr bwMode="auto">
          <a:xfrm>
            <a:off x="2103438" y="5530850"/>
            <a:ext cx="723900" cy="2413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828424" name="Rectangle 8"/>
          <p:cNvSpPr>
            <a:spLocks noChangeArrowheads="1"/>
          </p:cNvSpPr>
          <p:nvPr/>
        </p:nvSpPr>
        <p:spPr bwMode="auto">
          <a:xfrm>
            <a:off x="2032000" y="5797550"/>
            <a:ext cx="80010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buffer</a:t>
            </a:r>
          </a:p>
        </p:txBody>
      </p:sp>
      <p:sp>
        <p:nvSpPr>
          <p:cNvPr id="828425" name="Rectangle 9"/>
          <p:cNvSpPr>
            <a:spLocks noChangeArrowheads="1"/>
          </p:cNvSpPr>
          <p:nvPr/>
        </p:nvSpPr>
        <p:spPr bwMode="auto">
          <a:xfrm>
            <a:off x="5938838" y="5568950"/>
            <a:ext cx="723900" cy="2413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828426" name="Rectangle 10"/>
          <p:cNvSpPr>
            <a:spLocks noChangeArrowheads="1"/>
          </p:cNvSpPr>
          <p:nvPr/>
        </p:nvSpPr>
        <p:spPr bwMode="auto">
          <a:xfrm>
            <a:off x="5867400" y="5835650"/>
            <a:ext cx="80010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buffer</a:t>
            </a:r>
          </a:p>
        </p:txBody>
      </p:sp>
      <p:sp>
        <p:nvSpPr>
          <p:cNvPr id="828427" name="Line 11"/>
          <p:cNvSpPr>
            <a:spLocks noChangeShapeType="1"/>
          </p:cNvSpPr>
          <p:nvPr/>
        </p:nvSpPr>
        <p:spPr bwMode="auto">
          <a:xfrm flipV="1">
            <a:off x="6230938" y="4768850"/>
            <a:ext cx="355600" cy="673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8428" name="Rectangle 12"/>
          <p:cNvSpPr>
            <a:spLocks noChangeArrowheads="1"/>
          </p:cNvSpPr>
          <p:nvPr/>
        </p:nvSpPr>
        <p:spPr bwMode="auto">
          <a:xfrm>
            <a:off x="107950" y="4508500"/>
            <a:ext cx="137795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Application</a:t>
            </a:r>
          </a:p>
        </p:txBody>
      </p:sp>
      <p:sp>
        <p:nvSpPr>
          <p:cNvPr id="828429" name="Rectangle 13"/>
          <p:cNvSpPr>
            <a:spLocks noChangeArrowheads="1"/>
          </p:cNvSpPr>
          <p:nvPr/>
        </p:nvSpPr>
        <p:spPr bwMode="auto">
          <a:xfrm>
            <a:off x="323850" y="5157788"/>
            <a:ext cx="1166813"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Transport</a:t>
            </a:r>
          </a:p>
        </p:txBody>
      </p:sp>
      <p:sp>
        <p:nvSpPr>
          <p:cNvPr id="828430" name="Rectangle 14"/>
          <p:cNvSpPr>
            <a:spLocks noChangeArrowheads="1"/>
          </p:cNvSpPr>
          <p:nvPr/>
        </p:nvSpPr>
        <p:spPr bwMode="auto">
          <a:xfrm>
            <a:off x="6659563" y="4437063"/>
            <a:ext cx="1619250" cy="69850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pPr>
            <a:r>
              <a:rPr lang="en-US">
                <a:latin typeface="Times New Roman" pitchFamily="18" charset="0"/>
              </a:rPr>
              <a:t>Read 40 bytes</a:t>
            </a:r>
          </a:p>
          <a:p>
            <a:pPr eaLnBrk="0" hangingPunct="0">
              <a:spcBef>
                <a:spcPct val="0"/>
              </a:spcBef>
            </a:pPr>
            <a:r>
              <a:rPr lang="en-US">
                <a:latin typeface="Times New Roman" pitchFamily="18" charset="0"/>
              </a:rPr>
              <a:t>Read 40 bytes</a:t>
            </a:r>
          </a:p>
        </p:txBody>
      </p:sp>
      <p:sp>
        <p:nvSpPr>
          <p:cNvPr id="828431" name="Rectangle 15"/>
          <p:cNvSpPr>
            <a:spLocks noChangeArrowheads="1"/>
          </p:cNvSpPr>
          <p:nvPr/>
        </p:nvSpPr>
        <p:spPr bwMode="auto">
          <a:xfrm>
            <a:off x="3708400" y="5157788"/>
            <a:ext cx="112395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segments</a:t>
            </a:r>
          </a:p>
        </p:txBody>
      </p:sp>
      <p:sp>
        <p:nvSpPr>
          <p:cNvPr id="828432" name="Line 16"/>
          <p:cNvSpPr>
            <a:spLocks noChangeShapeType="1"/>
          </p:cNvSpPr>
          <p:nvPr/>
        </p:nvSpPr>
        <p:spPr bwMode="auto">
          <a:xfrm>
            <a:off x="3132138" y="5876925"/>
            <a:ext cx="2451100" cy="0"/>
          </a:xfrm>
          <a:prstGeom prst="line">
            <a:avLst/>
          </a:prstGeom>
          <a:noFill/>
          <a:ln w="12700">
            <a:solidFill>
              <a:schemeClr val="tx1"/>
            </a:solidFill>
            <a:round/>
            <a:headEnd type="triangle" w="med" len="med"/>
            <a:tailEnd/>
          </a:ln>
          <a:effectLst/>
        </p:spPr>
        <p:txBody>
          <a:bodyPr wrap="none" anchor="ctr"/>
          <a:lstStyle/>
          <a:p>
            <a:endParaRPr lang="en-US"/>
          </a:p>
        </p:txBody>
      </p:sp>
      <p:sp>
        <p:nvSpPr>
          <p:cNvPr id="828433" name="Rectangle 17"/>
          <p:cNvSpPr>
            <a:spLocks noChangeArrowheads="1"/>
          </p:cNvSpPr>
          <p:nvPr/>
        </p:nvSpPr>
        <p:spPr bwMode="auto">
          <a:xfrm>
            <a:off x="3387725" y="5878513"/>
            <a:ext cx="2108200" cy="39370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pPr>
            <a:r>
              <a:rPr lang="en-US">
                <a:latin typeface="Times New Roman" pitchFamily="18" charset="0"/>
              </a:rPr>
              <a:t>ACKS, sequence #</a:t>
            </a:r>
          </a:p>
        </p:txBody>
      </p:sp>
      <p:sp>
        <p:nvSpPr>
          <p:cNvPr id="828434" name="Line 18"/>
          <p:cNvSpPr>
            <a:spLocks noChangeShapeType="1"/>
          </p:cNvSpPr>
          <p:nvPr/>
        </p:nvSpPr>
        <p:spPr bwMode="auto">
          <a:xfrm>
            <a:off x="3132138" y="5661025"/>
            <a:ext cx="24511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8435" name="Text Box 19"/>
          <p:cNvSpPr txBox="1">
            <a:spLocks noChangeArrowheads="1"/>
          </p:cNvSpPr>
          <p:nvPr/>
        </p:nvSpPr>
        <p:spPr bwMode="auto">
          <a:xfrm>
            <a:off x="250825" y="5734050"/>
            <a:ext cx="1800225" cy="825500"/>
          </a:xfrm>
          <a:prstGeom prst="rect">
            <a:avLst/>
          </a:prstGeom>
          <a:noFill/>
          <a:ln w="12700" algn="ctr">
            <a:noFill/>
            <a:miter lim="800000"/>
            <a:headEnd/>
            <a:tailEnd/>
          </a:ln>
          <a:effectLst/>
        </p:spPr>
        <p:txBody>
          <a:bodyPr>
            <a:spAutoFit/>
          </a:bodyPr>
          <a:lstStyle/>
          <a:p>
            <a:pPr eaLnBrk="0" hangingPunct="0">
              <a:spcBef>
                <a:spcPct val="0"/>
              </a:spcBef>
            </a:pPr>
            <a:r>
              <a:rPr lang="en-US" sz="1600" b="1" i="1"/>
              <a:t>Error Detection &amp; Retransmission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4000" dirty="0" smtClean="0"/>
              <a:t>Probabilistic Packet Marking</a:t>
            </a:r>
            <a:endParaRPr lang="en-IN" sz="4000" dirty="0"/>
          </a:p>
        </p:txBody>
      </p:sp>
      <p:sp>
        <p:nvSpPr>
          <p:cNvPr id="3" name="Content Placeholder 2"/>
          <p:cNvSpPr>
            <a:spLocks noGrp="1"/>
          </p:cNvSpPr>
          <p:nvPr>
            <p:ph idx="1"/>
          </p:nvPr>
        </p:nvSpPr>
        <p:spPr>
          <a:xfrm>
            <a:off x="228600" y="914400"/>
            <a:ext cx="8763000" cy="5791200"/>
          </a:xfrm>
        </p:spPr>
        <p:txBody>
          <a:bodyPr>
            <a:noAutofit/>
          </a:bodyPr>
          <a:lstStyle/>
          <a:p>
            <a:pPr algn="just">
              <a:spcBef>
                <a:spcPts val="0"/>
              </a:spcBef>
              <a:defRPr/>
            </a:pPr>
            <a:r>
              <a:rPr lang="en-US" dirty="0" smtClean="0"/>
              <a:t>Benefits</a:t>
            </a:r>
          </a:p>
          <a:p>
            <a:pPr lvl="1" algn="just">
              <a:spcBef>
                <a:spcPts val="0"/>
              </a:spcBef>
              <a:defRPr/>
            </a:pPr>
            <a:r>
              <a:rPr lang="en-US" sz="3200" dirty="0" smtClean="0"/>
              <a:t>No additional traffic</a:t>
            </a:r>
          </a:p>
          <a:p>
            <a:pPr lvl="1" algn="just">
              <a:spcBef>
                <a:spcPts val="0"/>
              </a:spcBef>
              <a:defRPr/>
            </a:pPr>
            <a:r>
              <a:rPr lang="en-US" sz="3200" dirty="0" smtClean="0"/>
              <a:t>No router storage</a:t>
            </a:r>
          </a:p>
          <a:p>
            <a:pPr lvl="1" algn="just">
              <a:spcBef>
                <a:spcPts val="0"/>
              </a:spcBef>
              <a:defRPr/>
            </a:pPr>
            <a:r>
              <a:rPr lang="en-US" sz="3200" dirty="0" smtClean="0"/>
              <a:t>No packet size increase</a:t>
            </a:r>
          </a:p>
          <a:p>
            <a:pPr lvl="1" algn="just">
              <a:spcBef>
                <a:spcPts val="0"/>
              </a:spcBef>
              <a:defRPr/>
            </a:pPr>
            <a:r>
              <a:rPr lang="en-US" sz="3200" dirty="0" smtClean="0"/>
              <a:t>Can be performed online or offline</a:t>
            </a:r>
          </a:p>
          <a:p>
            <a:pPr lvl="2" algn="just">
              <a:spcBef>
                <a:spcPts val="0"/>
              </a:spcBef>
              <a:defRPr/>
            </a:pPr>
            <a:r>
              <a:rPr lang="en-US" dirty="0" smtClean="0"/>
              <a:t>However,  widespread cooperation from Internet routers is needed for its implementation</a:t>
            </a:r>
          </a:p>
          <a:p>
            <a:pPr lvl="1" algn="just">
              <a:spcBef>
                <a:spcPts val="0"/>
              </a:spcBef>
              <a:defRPr/>
            </a:pPr>
            <a:r>
              <a:rPr lang="en-US" sz="3200" dirty="0" smtClean="0"/>
              <a:t>ICMP may also be used to relay path information</a:t>
            </a:r>
          </a:p>
          <a:p>
            <a:pPr lvl="1" algn="just">
              <a:spcBef>
                <a:spcPts val="0"/>
              </a:spcBef>
              <a:defRPr/>
            </a:pPr>
            <a:r>
              <a:rPr lang="en-US" sz="3200" dirty="0" err="1" smtClean="0"/>
              <a:t>IPsec</a:t>
            </a:r>
            <a:r>
              <a:rPr lang="en-US" sz="3200" dirty="0" smtClean="0"/>
              <a:t> though seems better as it verifies origin of the packets by requiring cryptographic authentication</a:t>
            </a:r>
            <a:endParaRPr lang="en-IN"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152400"/>
            <a:ext cx="8229600" cy="884238"/>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SYN Flood</a:t>
            </a:r>
          </a:p>
        </p:txBody>
      </p:sp>
      <p:sp>
        <p:nvSpPr>
          <p:cNvPr id="44035" name="Rectangle 2"/>
          <p:cNvSpPr>
            <a:spLocks noGrp="1" noChangeArrowheads="1"/>
          </p:cNvSpPr>
          <p:nvPr>
            <p:ph idx="1"/>
          </p:nvPr>
        </p:nvSpPr>
        <p:spPr>
          <a:xfrm>
            <a:off x="304800" y="838200"/>
            <a:ext cx="8534400" cy="5791200"/>
          </a:xfrm>
        </p:spPr>
        <p:txBody>
          <a:bodyPr rIns="129200" rtlCol="0">
            <a:noAutofit/>
          </a:bodyPr>
          <a:lstStyle/>
          <a:p>
            <a:pPr algn="just"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Rely on sending TCP connection requests faster than the server can process them</a:t>
            </a:r>
          </a:p>
          <a:p>
            <a:pPr algn="just"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Attacker creates a large number of packets with spoofed source addresses and setting the SYN flag</a:t>
            </a:r>
          </a:p>
          <a:p>
            <a:pPr algn="just"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Receiver maintains a queue called SYN_RECV tracking the connection establishment</a:t>
            </a:r>
          </a:p>
          <a:p>
            <a:pPr algn="just"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The server responds with a  SYN/ACK for which it never gets a response (waits for about 3 minutes each)</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normAutofit/>
          </a:bodyPr>
          <a:lstStyle/>
          <a:p>
            <a:r>
              <a:rPr lang="en-US" sz="4000" dirty="0" smtClean="0"/>
              <a:t>SYN Flood</a:t>
            </a:r>
            <a:endParaRPr lang="en-IN" sz="4000" dirty="0"/>
          </a:p>
        </p:txBody>
      </p:sp>
      <p:sp>
        <p:nvSpPr>
          <p:cNvPr id="3" name="Content Placeholder 2"/>
          <p:cNvSpPr>
            <a:spLocks noGrp="1"/>
          </p:cNvSpPr>
          <p:nvPr>
            <p:ph idx="1"/>
          </p:nvPr>
        </p:nvSpPr>
        <p:spPr>
          <a:xfrm>
            <a:off x="381000" y="838200"/>
            <a:ext cx="8458200" cy="5867400"/>
          </a:xfrm>
        </p:spPr>
        <p:txBody>
          <a:bodyPr>
            <a:noAutofit/>
          </a:bodyPr>
          <a:lstStyle/>
          <a:p>
            <a:pPr algn="just">
              <a:spcBef>
                <a:spcPts val="0"/>
              </a:spcBef>
              <a:buFont typeface="Wingdings" pitchFamily="2" charset="2"/>
              <a:buChar char="§"/>
            </a:pPr>
            <a:r>
              <a:rPr lang="en-US" dirty="0" smtClean="0"/>
              <a:t>Eventually the server stops accepting connection requests, thus triggering a denial of service.</a:t>
            </a:r>
          </a:p>
          <a:p>
            <a:pPr>
              <a:spcBef>
                <a:spcPts val="0"/>
              </a:spcBef>
              <a:buFont typeface="Wingdings" pitchFamily="2" charset="2"/>
              <a:buChar char="§"/>
            </a:pPr>
            <a:r>
              <a:rPr lang="de-DE" sz="3600" b="1" dirty="0" smtClean="0">
                <a:solidFill>
                  <a:srgbClr val="002060"/>
                </a:solidFill>
              </a:rPr>
              <a:t>Solution – SYN Cookies</a:t>
            </a:r>
          </a:p>
          <a:p>
            <a:pPr marL="628650" lvl="1" indent="-447675">
              <a:spcBef>
                <a:spcPts val="0"/>
              </a:spcBef>
              <a:buFont typeface="Wingdings" pitchFamily="2" charset="2"/>
              <a:buChar char="Ø"/>
            </a:pPr>
            <a:r>
              <a:rPr lang="en-US" dirty="0" smtClean="0"/>
              <a:t>(Don’t drop connection because the memory is filled) </a:t>
            </a:r>
          </a:p>
          <a:p>
            <a:pPr marL="809625" lvl="1">
              <a:spcBef>
                <a:spcPts val="0"/>
              </a:spcBef>
            </a:pPr>
            <a:r>
              <a:rPr lang="de-DE" dirty="0" smtClean="0"/>
              <a:t>Sequence number negotiated at connection setup</a:t>
            </a:r>
          </a:p>
          <a:p>
            <a:pPr marL="809625" lvl="1">
              <a:spcBef>
                <a:spcPts val="0"/>
              </a:spcBef>
            </a:pPr>
            <a:r>
              <a:rPr lang="de-DE" dirty="0" smtClean="0"/>
              <a:t>Do not maintain state (i.e. in connection table) after SYN receipt at the server</a:t>
            </a:r>
          </a:p>
          <a:p>
            <a:pPr marL="809625" lvl="1">
              <a:spcBef>
                <a:spcPts val="0"/>
              </a:spcBef>
            </a:pPr>
            <a:r>
              <a:rPr lang="de-DE" dirty="0" smtClean="0"/>
              <a:t>Encode cipher in sequence number from server to client</a:t>
            </a:r>
          </a:p>
          <a:p>
            <a:pPr marL="809625" lvl="1">
              <a:spcBef>
                <a:spcPts val="0"/>
              </a:spcBef>
            </a:pPr>
            <a:r>
              <a:rPr lang="de-DE" dirty="0" smtClean="0"/>
              <a:t>Client must reflect it </a:t>
            </a:r>
            <a:r>
              <a:rPr lang="de-DE" dirty="0" smtClean="0">
                <a:sym typeface="Symbol" pitchFamily="18" charset="2"/>
              </a:rPr>
              <a:t> check integrity; if okay, generate state from ACK</a:t>
            </a:r>
          </a:p>
          <a:p>
            <a:pPr>
              <a:spcBef>
                <a:spcPts val="0"/>
              </a:spcBef>
              <a:buNone/>
            </a:pPr>
            <a:endParaRPr lang="en-IN"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152400"/>
            <a:ext cx="8229600" cy="960438"/>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Port Knocking</a:t>
            </a:r>
          </a:p>
        </p:txBody>
      </p:sp>
      <p:sp>
        <p:nvSpPr>
          <p:cNvPr id="33795" name="Rectangle 2"/>
          <p:cNvSpPr>
            <a:spLocks noGrp="1" noChangeArrowheads="1"/>
          </p:cNvSpPr>
          <p:nvPr>
            <p:ph idx="1"/>
          </p:nvPr>
        </p:nvSpPr>
        <p:spPr>
          <a:xfrm>
            <a:off x="228600" y="1143000"/>
            <a:ext cx="8610600" cy="5562600"/>
          </a:xfrm>
        </p:spPr>
        <p:txBody>
          <a:bodyPr rIns="129200"/>
          <a:lstStyle/>
          <a:p>
            <a:pPr algn="just"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Broadly port knocking is the act of attempting to make connections to blocked ports in a certain order in an attempt to open a port</a:t>
            </a:r>
          </a:p>
          <a:p>
            <a:pPr algn="just"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Port knocking is fairly secure against brute force attacks since there are 65536</a:t>
            </a:r>
            <a:r>
              <a:rPr lang="en-US" sz="2500" baseline="31000" dirty="0" smtClean="0"/>
              <a:t>k</a:t>
            </a:r>
            <a:r>
              <a:rPr lang="en-US" sz="2500" dirty="0" smtClean="0"/>
              <a:t> combinations, where k is the number of ports knocked</a:t>
            </a:r>
          </a:p>
          <a:p>
            <a:pPr algn="just"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Port knocking however if very susceptible to  replay attacks. </a:t>
            </a:r>
            <a:endParaRPr lang="en-US" sz="2500" dirty="0" smtClean="0"/>
          </a:p>
          <a:p>
            <a:pPr algn="just"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Someone </a:t>
            </a:r>
            <a:r>
              <a:rPr lang="en-US" sz="2500" dirty="0" smtClean="0"/>
              <a:t>can theoretically record port knocking attempts and repeat those to get the same open port again</a:t>
            </a:r>
          </a:p>
          <a:p>
            <a:pPr algn="just"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One good way of protecting against replay attacks would be a time dependent knock sequence.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36638"/>
          </a:xfrm>
        </p:spPr>
        <p:txBody>
          <a:bodyPr>
            <a:normAutofit/>
          </a:bodyPr>
          <a:lstStyle/>
          <a:p>
            <a:r>
              <a:rPr lang="en-US" sz="4000" dirty="0" smtClean="0">
                <a:solidFill>
                  <a:srgbClr val="000000"/>
                </a:solidFill>
                <a:cs typeface="Arial" charset="0"/>
                <a:sym typeface="Arial" charset="0"/>
              </a:rPr>
              <a:t>Port knocking working</a:t>
            </a:r>
            <a:endParaRPr lang="en-IN" sz="4000" dirty="0"/>
          </a:p>
        </p:txBody>
      </p:sp>
      <p:sp>
        <p:nvSpPr>
          <p:cNvPr id="3" name="Content Placeholder 2"/>
          <p:cNvSpPr>
            <a:spLocks noGrp="1"/>
          </p:cNvSpPr>
          <p:nvPr>
            <p:ph idx="1"/>
          </p:nvPr>
        </p:nvSpPr>
        <p:spPr>
          <a:xfrm>
            <a:off x="228600" y="1066800"/>
            <a:ext cx="8686800" cy="5486400"/>
          </a:xfrm>
        </p:spPr>
        <p:txBody>
          <a:bodyPr>
            <a:normAutofit/>
          </a:bodyPr>
          <a:lstStyle/>
          <a:p>
            <a:pPr algn="just">
              <a:spcBef>
                <a:spcPts val="400"/>
              </a:spcBef>
              <a:buSzPct val="90000"/>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smtClean="0">
                <a:solidFill>
                  <a:srgbClr val="000000"/>
                </a:solidFill>
                <a:cs typeface="Arial" charset="0"/>
                <a:sym typeface="Arial" charset="0"/>
              </a:rPr>
              <a:t>Client wants to connect to port n on server, port n on server is blocked</a:t>
            </a:r>
          </a:p>
          <a:p>
            <a:pPr algn="just">
              <a:spcBef>
                <a:spcPts val="400"/>
              </a:spcBef>
              <a:buSzPct val="90000"/>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smtClean="0">
                <a:solidFill>
                  <a:srgbClr val="000000"/>
                </a:solidFill>
                <a:cs typeface="Arial" charset="0"/>
                <a:sym typeface="Arial" charset="0"/>
              </a:rPr>
              <a:t>Client tries to connect to ports a, b, c and d, not receiving any response while doing so, since the firewall blocks all responses</a:t>
            </a:r>
          </a:p>
          <a:p>
            <a:pPr algn="just">
              <a:spcBef>
                <a:spcPts val="400"/>
              </a:spcBef>
              <a:buSzPct val="90000"/>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smtClean="0">
                <a:solidFill>
                  <a:srgbClr val="000000"/>
                </a:solidFill>
                <a:cs typeface="Arial" charset="0"/>
                <a:sym typeface="Arial" charset="0"/>
              </a:rPr>
              <a:t>A port knocking daemon on the server keeps track of all the attempts</a:t>
            </a:r>
          </a:p>
          <a:p>
            <a:pPr algn="just">
              <a:spcBef>
                <a:spcPts val="400"/>
              </a:spcBef>
              <a:buSzPct val="90000"/>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smtClean="0">
                <a:solidFill>
                  <a:srgbClr val="000000"/>
                </a:solidFill>
                <a:cs typeface="Arial" charset="0"/>
                <a:sym typeface="Arial" charset="0"/>
              </a:rPr>
              <a:t>Once the correct knocking sequence is received it opens port n.</a:t>
            </a:r>
          </a:p>
          <a:p>
            <a:pPr>
              <a:spcBef>
                <a:spcPts val="450"/>
              </a:spcBef>
              <a:tabLst>
                <a:tab pos="774700" algn="l"/>
                <a:tab pos="1689100" algn="l"/>
                <a:tab pos="2603500" algn="l"/>
                <a:tab pos="3517900" algn="l"/>
                <a:tab pos="4432300" algn="l"/>
                <a:tab pos="5346700" algn="l"/>
                <a:tab pos="6261100" algn="l"/>
                <a:tab pos="7175500" algn="l"/>
                <a:tab pos="8089900" algn="l"/>
                <a:tab pos="9004300" algn="l"/>
                <a:tab pos="9918700" algn="l"/>
              </a:tabLst>
            </a:pPr>
            <a:endParaRPr lang="en-US" dirty="0" smtClean="0">
              <a:solidFill>
                <a:srgbClr val="000000"/>
              </a:solidFill>
              <a:latin typeface="Times New Roman" pitchFamily="18" charset="0"/>
              <a:cs typeface="Times New Roman" pitchFamily="18" charset="0"/>
              <a:sym typeface="Times New Roman" pitchFamily="18" charset="0"/>
            </a:endParaRP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8229600" cy="808038"/>
          </a:xfrm>
        </p:spPr>
        <p:txBody>
          <a:bodyPr>
            <a:normAutofit/>
          </a:bodyPr>
          <a:lstStyle/>
          <a:p>
            <a:r>
              <a:rPr lang="en-IN" sz="4000" dirty="0" smtClean="0"/>
              <a:t>Port Scanning Methods</a:t>
            </a:r>
            <a:endParaRPr lang="en-IN" sz="4000" dirty="0"/>
          </a:p>
        </p:txBody>
      </p:sp>
      <p:sp>
        <p:nvSpPr>
          <p:cNvPr id="3" name="Content Placeholder 2"/>
          <p:cNvSpPr>
            <a:spLocks noGrp="1"/>
          </p:cNvSpPr>
          <p:nvPr>
            <p:ph idx="1"/>
          </p:nvPr>
        </p:nvSpPr>
        <p:spPr>
          <a:xfrm>
            <a:off x="228600" y="914400"/>
            <a:ext cx="8686800" cy="5791200"/>
          </a:xfrm>
        </p:spPr>
        <p:txBody>
          <a:bodyPr>
            <a:normAutofit/>
          </a:bodyPr>
          <a:lstStyle/>
          <a:p>
            <a:pPr algn="just"/>
            <a:r>
              <a:rPr lang="en-IN" sz="2400" dirty="0" smtClean="0"/>
              <a:t>SYN – Half Open (Send either SYNACK or if target is just only alive, it will send RST</a:t>
            </a:r>
          </a:p>
          <a:p>
            <a:pPr algn="just"/>
            <a:r>
              <a:rPr lang="en-IN" sz="2400" dirty="0" smtClean="0"/>
              <a:t>FIN – Target listening to a port will not respond. Otherwise send RST</a:t>
            </a:r>
          </a:p>
          <a:p>
            <a:pPr algn="just"/>
            <a:r>
              <a:rPr lang="en-IN" sz="2400" dirty="0" smtClean="0"/>
              <a:t>XMAS – Send a TCP packet with flags FIN, URG, PSH set to a port. Not listening target will not respond otherwise will send RST</a:t>
            </a:r>
          </a:p>
          <a:p>
            <a:pPr algn="just"/>
            <a:r>
              <a:rPr lang="en-IN" sz="2400" dirty="0" smtClean="0"/>
              <a:t>NULL – TCP packet sent with all flags turned off. If target is listening to a particular port, will not respond. Otherwise, the target will send RST.</a:t>
            </a:r>
          </a:p>
          <a:p>
            <a:pPr algn="just"/>
            <a:r>
              <a:rPr lang="en-IN" sz="2400" dirty="0" smtClean="0"/>
              <a:t>RPC – NULL commands to open ports to find if RPC is working</a:t>
            </a:r>
          </a:p>
          <a:p>
            <a:pPr algn="just"/>
            <a:r>
              <a:rPr lang="en-IN" sz="2400" dirty="0" smtClean="0"/>
              <a:t>IP Packets – Different protocol packets sent</a:t>
            </a:r>
          </a:p>
          <a:p>
            <a:pPr algn="just"/>
            <a:r>
              <a:rPr lang="en-IN" sz="2400" dirty="0" smtClean="0"/>
              <a:t>ACK – Send ACK, the target sends RST or does not send anything / or sends ICMP unreachable (checks firewall rules are set or not)</a:t>
            </a:r>
          </a:p>
          <a:p>
            <a:pPr algn="just"/>
            <a:r>
              <a:rPr lang="en-IN" sz="2400" dirty="0" smtClean="0"/>
              <a:t>UDP Port check and Window check</a:t>
            </a: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normAutofit/>
          </a:bodyPr>
          <a:lstStyle/>
          <a:p>
            <a:r>
              <a:rPr lang="en-US" sz="4000" dirty="0" smtClean="0">
                <a:solidFill>
                  <a:srgbClr val="000000"/>
                </a:solidFill>
                <a:latin typeface="Times New Roman" pitchFamily="18" charset="0"/>
                <a:cs typeface="Times New Roman" pitchFamily="18" charset="0"/>
                <a:sym typeface="Times New Roman" pitchFamily="18" charset="0"/>
              </a:rPr>
              <a:t>SYN Cookies</a:t>
            </a:r>
            <a:endParaRPr lang="en-IN" sz="4000" dirty="0"/>
          </a:p>
        </p:txBody>
      </p:sp>
      <p:sp>
        <p:nvSpPr>
          <p:cNvPr id="3" name="Content Placeholder 2"/>
          <p:cNvSpPr>
            <a:spLocks noGrp="1"/>
          </p:cNvSpPr>
          <p:nvPr>
            <p:ph idx="1"/>
          </p:nvPr>
        </p:nvSpPr>
        <p:spPr>
          <a:xfrm>
            <a:off x="228600" y="914400"/>
            <a:ext cx="8610600" cy="5257800"/>
          </a:xfrm>
        </p:spPr>
        <p:txBody>
          <a:bodyPr>
            <a:normAutofit/>
          </a:bodyPr>
          <a:lstStyle/>
          <a:p>
            <a:pPr marL="342900" lvl="1" indent="-342900" algn="just">
              <a:buFont typeface="Arial" pitchFamily="34" charset="0"/>
              <a:buChar char="•"/>
            </a:pPr>
            <a:r>
              <a:rPr lang="en-US" dirty="0" smtClean="0">
                <a:solidFill>
                  <a:srgbClr val="000000"/>
                </a:solidFill>
                <a:cs typeface="Arial" charset="0"/>
                <a:sym typeface="Arial" charset="0"/>
              </a:rPr>
              <a:t>Instead of allocating space on the connection table, the sequence number on the SYN/ACK packet is a carefully calculated hash of the connection requestors details, and when the server receives a response (ACK) it adds the connection to the connection table after verifying information in the cookie.</a:t>
            </a:r>
            <a:r>
              <a:rPr lang="en-GB" sz="2400" dirty="0" smtClean="0"/>
              <a:t> </a:t>
            </a:r>
            <a:endParaRPr lang="en-US" dirty="0" smtClean="0">
              <a:solidFill>
                <a:srgbClr val="000000"/>
              </a:solidFill>
              <a:cs typeface="Arial" charset="0"/>
              <a:sym typeface="Arial" charset="0"/>
            </a:endParaRPr>
          </a:p>
          <a:p>
            <a:pPr algn="just"/>
            <a:r>
              <a:rPr lang="en-GB" sz="2800" dirty="0" smtClean="0"/>
              <a:t>Easy to create and validate, hard to forge</a:t>
            </a:r>
          </a:p>
          <a:p>
            <a:pPr lvl="1" algn="just"/>
            <a:r>
              <a:rPr lang="en-GB" sz="2400" dirty="0" smtClean="0"/>
              <a:t>Includes timestamp, nonce</a:t>
            </a:r>
            <a:r>
              <a:rPr lang="en-GB" sz="2400" smtClean="0"/>
              <a:t>, 4-tuple</a:t>
            </a:r>
            <a:endParaRPr lang="en-GB" sz="24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smtClean="0">
                <a:solidFill>
                  <a:srgbClr val="000000"/>
                </a:solidFill>
                <a:latin typeface="Times New Roman" pitchFamily="18" charset="0"/>
                <a:cs typeface="Times New Roman" pitchFamily="18" charset="0"/>
                <a:sym typeface="Times New Roman" pitchFamily="18" charset="0"/>
              </a:rPr>
              <a:t>SYN Cookies</a:t>
            </a:r>
            <a:endParaRPr lang="en-IN" sz="4000" dirty="0"/>
          </a:p>
        </p:txBody>
      </p:sp>
      <p:sp>
        <p:nvSpPr>
          <p:cNvPr id="3" name="Content Placeholder 2"/>
          <p:cNvSpPr>
            <a:spLocks noGrp="1"/>
          </p:cNvSpPr>
          <p:nvPr>
            <p:ph idx="1"/>
          </p:nvPr>
        </p:nvSpPr>
        <p:spPr>
          <a:xfrm>
            <a:off x="228600" y="914400"/>
            <a:ext cx="8610600" cy="4525963"/>
          </a:xfrm>
        </p:spPr>
        <p:txBody>
          <a:bodyPr>
            <a:normAutofit lnSpcReduction="10000"/>
          </a:bodyPr>
          <a:lstStyle/>
          <a:p>
            <a:pPr algn="just"/>
            <a:r>
              <a:rPr lang="en-US" sz="2800" dirty="0" smtClean="0">
                <a:solidFill>
                  <a:srgbClr val="000000"/>
                </a:solidFill>
                <a:cs typeface="Arial" charset="0"/>
                <a:sym typeface="Arial" charset="0"/>
              </a:rPr>
              <a:t>TCP Sequence Number is encoded in SYN/ACK</a:t>
            </a:r>
          </a:p>
          <a:p>
            <a:pPr marL="342900" lvl="2" indent="-342900" algn="just"/>
            <a:r>
              <a:rPr lang="en-US" sz="2800" dirty="0" smtClean="0">
                <a:solidFill>
                  <a:srgbClr val="000000"/>
                </a:solidFill>
                <a:cs typeface="Arial" charset="0"/>
                <a:sym typeface="Arial" charset="0"/>
              </a:rPr>
              <a:t>5 bit timestamp calculated as </a:t>
            </a:r>
            <a:r>
              <a:rPr lang="en-GB" b="1" dirty="0" smtClean="0">
                <a:solidFill>
                  <a:srgbClr val="FF0000"/>
                </a:solidFill>
              </a:rPr>
              <a:t>time mod 32</a:t>
            </a:r>
            <a:endParaRPr lang="en-GB" sz="2000" b="1" dirty="0" smtClean="0">
              <a:solidFill>
                <a:srgbClr val="FF0000"/>
              </a:solidFill>
            </a:endParaRPr>
          </a:p>
          <a:p>
            <a:pPr marL="800100" lvl="3" indent="-342900" algn="just"/>
            <a:r>
              <a:rPr lang="en-GB" sz="2400" dirty="0" smtClean="0"/>
              <a:t>Counter to ensure sequence numbers increase every 64 seconds</a:t>
            </a:r>
          </a:p>
          <a:p>
            <a:pPr algn="just"/>
            <a:r>
              <a:rPr lang="en-US" sz="2800" dirty="0" smtClean="0">
                <a:solidFill>
                  <a:srgbClr val="000000"/>
                </a:solidFill>
                <a:cs typeface="Arial" charset="0"/>
                <a:sym typeface="Arial" charset="0"/>
              </a:rPr>
              <a:t>Next 3 bits encoded value representing the MSS of transmission (eight values only)</a:t>
            </a:r>
          </a:p>
          <a:p>
            <a:pPr algn="just"/>
            <a:r>
              <a:rPr lang="en-US" sz="2800" dirty="0" smtClean="0">
                <a:solidFill>
                  <a:srgbClr val="000000"/>
                </a:solidFill>
                <a:cs typeface="Arial" charset="0"/>
                <a:sym typeface="Arial" charset="0"/>
              </a:rPr>
              <a:t>24 bit MAC of server and client socket and previously used timestamp computed using a secret key</a:t>
            </a:r>
          </a:p>
          <a:p>
            <a:pPr lvl="1">
              <a:lnSpc>
                <a:spcPct val="90000"/>
              </a:lnSpc>
            </a:pPr>
            <a:r>
              <a:rPr lang="de-DE" sz="2400" dirty="0" smtClean="0"/>
              <a:t>Only requires changes at the server</a:t>
            </a:r>
          </a:p>
          <a:p>
            <a:pPr lvl="1" algn="just">
              <a:lnSpc>
                <a:spcPct val="90000"/>
              </a:lnSpc>
            </a:pPr>
            <a:r>
              <a:rPr lang="de-DE" sz="2400" dirty="0" smtClean="0"/>
              <a:t>See </a:t>
            </a:r>
            <a:r>
              <a:rPr lang="de-DE" sz="2400" u="sng" dirty="0" smtClean="0">
                <a:solidFill>
                  <a:srgbClr val="FF0000"/>
                </a:solidFill>
              </a:rPr>
              <a:t>http://cr.yp.to/syncookies.html</a:t>
            </a:r>
            <a:r>
              <a:rPr lang="de-DE" sz="2400" dirty="0" smtClean="0">
                <a:solidFill>
                  <a:srgbClr val="FF0000"/>
                </a:solidFill>
              </a:rPr>
              <a:t> </a:t>
            </a:r>
            <a:r>
              <a:rPr lang="de-DE" sz="2400" dirty="0" smtClean="0"/>
              <a:t>for details (how to activate in Linux, ..)</a:t>
            </a:r>
          </a:p>
          <a:p>
            <a:endParaRPr lang="en-IN" dirty="0"/>
          </a:p>
        </p:txBody>
      </p:sp>
      <p:grpSp>
        <p:nvGrpSpPr>
          <p:cNvPr id="4" name="Group 3"/>
          <p:cNvGrpSpPr/>
          <p:nvPr/>
        </p:nvGrpSpPr>
        <p:grpSpPr>
          <a:xfrm>
            <a:off x="685800" y="5224462"/>
            <a:ext cx="7318375" cy="1557338"/>
            <a:chOff x="752475" y="3911600"/>
            <a:chExt cx="7318375" cy="1633538"/>
          </a:xfrm>
        </p:grpSpPr>
        <p:sp>
          <p:nvSpPr>
            <p:cNvPr id="5" name="AutoShape 4"/>
            <p:cNvSpPr>
              <a:spLocks noChangeArrowheads="1"/>
            </p:cNvSpPr>
            <p:nvPr/>
          </p:nvSpPr>
          <p:spPr bwMode="auto">
            <a:xfrm>
              <a:off x="798513" y="4206875"/>
              <a:ext cx="7262812" cy="522288"/>
            </a:xfrm>
            <a:prstGeom prst="roundRect">
              <a:avLst>
                <a:gd name="adj" fmla="val 273"/>
              </a:avLst>
            </a:prstGeom>
            <a:solidFill>
              <a:srgbClr val="00B8FF"/>
            </a:solidFill>
            <a:ln w="9360">
              <a:solidFill>
                <a:srgbClr val="000000"/>
              </a:solidFill>
              <a:round/>
              <a:headEnd/>
              <a:tailEnd/>
            </a:ln>
          </p:spPr>
          <p:txBody>
            <a:bodyPr wrap="none" anchor="ctr"/>
            <a:lstStyle/>
            <a:p>
              <a:endParaRPr lang="en-US"/>
            </a:p>
          </p:txBody>
        </p:sp>
        <p:sp>
          <p:nvSpPr>
            <p:cNvPr id="6" name="AutoShape 5"/>
            <p:cNvSpPr>
              <a:spLocks noChangeArrowheads="1"/>
            </p:cNvSpPr>
            <p:nvPr/>
          </p:nvSpPr>
          <p:spPr bwMode="auto">
            <a:xfrm>
              <a:off x="933450" y="4343400"/>
              <a:ext cx="981075" cy="233363"/>
            </a:xfrm>
            <a:prstGeom prst="roundRect">
              <a:avLst>
                <a:gd name="adj" fmla="val 606"/>
              </a:avLst>
            </a:prstGeom>
            <a:noFill/>
            <a:ln w="9525">
              <a:noFill/>
              <a:round/>
              <a:headEnd/>
              <a:tailEnd/>
            </a:ln>
          </p:spPr>
          <p:txBody>
            <a:bodyPr wrap="none" lIns="0" tIns="0" rIns="0" bIns="0">
              <a:spAutoFit/>
            </a:bodyPr>
            <a:lstStyle/>
            <a:p>
              <a:pPr defTabSz="828675">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pitchFamily="49" charset="0"/>
                </a:rPr>
                <a:t>t mod 32</a:t>
              </a:r>
            </a:p>
          </p:txBody>
        </p:sp>
        <p:sp>
          <p:nvSpPr>
            <p:cNvPr id="7" name="AutoShape 6"/>
            <p:cNvSpPr>
              <a:spLocks noChangeArrowheads="1"/>
            </p:cNvSpPr>
            <p:nvPr/>
          </p:nvSpPr>
          <p:spPr bwMode="auto">
            <a:xfrm>
              <a:off x="752475" y="3911600"/>
              <a:ext cx="200025" cy="190500"/>
            </a:xfrm>
            <a:prstGeom prst="roundRect">
              <a:avLst>
                <a:gd name="adj" fmla="val 792"/>
              </a:avLst>
            </a:prstGeom>
            <a:noFill/>
            <a:ln w="9525">
              <a:noFill/>
              <a:round/>
              <a:headEnd/>
              <a:tailEnd/>
            </a:ln>
          </p:spPr>
          <p:txBody>
            <a:bodyPr wrap="none" lIns="0" tIns="0" rIns="0" bIns="0">
              <a:spAutoFit/>
            </a:bodyPr>
            <a:lstStyle/>
            <a:p>
              <a:pPr defTabSz="828675">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dirty="0">
                  <a:solidFill>
                    <a:srgbClr val="000000"/>
                  </a:solidFill>
                  <a:latin typeface="Courier New" pitchFamily="49" charset="0"/>
                </a:rPr>
                <a:t>32</a:t>
              </a:r>
            </a:p>
          </p:txBody>
        </p:sp>
        <p:sp>
          <p:nvSpPr>
            <p:cNvPr id="8" name="AutoShape 7"/>
            <p:cNvSpPr>
              <a:spLocks noChangeArrowheads="1"/>
            </p:cNvSpPr>
            <p:nvPr/>
          </p:nvSpPr>
          <p:spPr bwMode="auto">
            <a:xfrm>
              <a:off x="7969250" y="3944938"/>
              <a:ext cx="101600" cy="190500"/>
            </a:xfrm>
            <a:prstGeom prst="roundRect">
              <a:avLst>
                <a:gd name="adj" fmla="val 1468"/>
              </a:avLst>
            </a:prstGeom>
            <a:noFill/>
            <a:ln w="9525">
              <a:noFill/>
              <a:round/>
              <a:headEnd/>
              <a:tailEnd/>
            </a:ln>
          </p:spPr>
          <p:txBody>
            <a:bodyPr wrap="none" lIns="0" tIns="0" rIns="0" bIns="0">
              <a:spAutoFit/>
            </a:bodyPr>
            <a:lstStyle/>
            <a:p>
              <a:pPr defTabSz="828675">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000000"/>
                  </a:solidFill>
                  <a:latin typeface="Courier New" pitchFamily="49" charset="0"/>
                </a:rPr>
                <a:t>0</a:t>
              </a:r>
            </a:p>
          </p:txBody>
        </p:sp>
        <p:sp>
          <p:nvSpPr>
            <p:cNvPr id="9" name="Line 8"/>
            <p:cNvSpPr>
              <a:spLocks noChangeShapeType="1"/>
            </p:cNvSpPr>
            <p:nvPr/>
          </p:nvSpPr>
          <p:spPr bwMode="auto">
            <a:xfrm flipV="1">
              <a:off x="1320800" y="4816475"/>
              <a:ext cx="1588" cy="347663"/>
            </a:xfrm>
            <a:prstGeom prst="line">
              <a:avLst/>
            </a:prstGeom>
            <a:noFill/>
            <a:ln w="9360">
              <a:solidFill>
                <a:srgbClr val="000000"/>
              </a:solidFill>
              <a:round/>
              <a:headEnd/>
              <a:tailEnd type="triangle" w="med" len="med"/>
            </a:ln>
          </p:spPr>
          <p:txBody>
            <a:bodyPr/>
            <a:lstStyle/>
            <a:p>
              <a:endParaRPr lang="en-IN"/>
            </a:p>
          </p:txBody>
        </p:sp>
        <p:sp>
          <p:nvSpPr>
            <p:cNvPr id="10" name="AutoShape 9"/>
            <p:cNvSpPr>
              <a:spLocks noChangeArrowheads="1"/>
            </p:cNvSpPr>
            <p:nvPr/>
          </p:nvSpPr>
          <p:spPr bwMode="auto">
            <a:xfrm>
              <a:off x="1160463" y="5343525"/>
              <a:ext cx="393700" cy="201613"/>
            </a:xfrm>
            <a:prstGeom prst="roundRect">
              <a:avLst>
                <a:gd name="adj" fmla="val 755"/>
              </a:avLst>
            </a:prstGeom>
            <a:noFill/>
            <a:ln w="9525">
              <a:noFill/>
              <a:round/>
              <a:headEnd/>
              <a:tailEnd/>
            </a:ln>
          </p:spPr>
          <p:txBody>
            <a:bodyPr wrap="none" lIns="0" tIns="0" rIns="0" bIns="0">
              <a:spAutoFit/>
            </a:bodyPr>
            <a:lstStyle/>
            <a:p>
              <a:pPr defTabSz="828675">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pitchFamily="18" charset="0"/>
                </a:rPr>
                <a:t>5 bits</a:t>
              </a:r>
            </a:p>
          </p:txBody>
        </p:sp>
        <p:sp>
          <p:nvSpPr>
            <p:cNvPr id="11" name="Line 10"/>
            <p:cNvSpPr>
              <a:spLocks noChangeShapeType="1"/>
            </p:cNvSpPr>
            <p:nvPr/>
          </p:nvSpPr>
          <p:spPr bwMode="auto">
            <a:xfrm>
              <a:off x="2035175" y="4202113"/>
              <a:ext cx="1588" cy="522287"/>
            </a:xfrm>
            <a:prstGeom prst="line">
              <a:avLst/>
            </a:prstGeom>
            <a:noFill/>
            <a:ln w="9360">
              <a:solidFill>
                <a:srgbClr val="000000"/>
              </a:solidFill>
              <a:round/>
              <a:headEnd/>
              <a:tailEnd/>
            </a:ln>
          </p:spPr>
          <p:txBody>
            <a:bodyPr/>
            <a:lstStyle/>
            <a:p>
              <a:endParaRPr lang="en-IN"/>
            </a:p>
          </p:txBody>
        </p:sp>
        <p:sp>
          <p:nvSpPr>
            <p:cNvPr id="12" name="AutoShape 11"/>
            <p:cNvSpPr>
              <a:spLocks noChangeArrowheads="1"/>
            </p:cNvSpPr>
            <p:nvPr/>
          </p:nvSpPr>
          <p:spPr bwMode="auto">
            <a:xfrm>
              <a:off x="2239963" y="4343400"/>
              <a:ext cx="369887" cy="233363"/>
            </a:xfrm>
            <a:prstGeom prst="roundRect">
              <a:avLst>
                <a:gd name="adj" fmla="val 606"/>
              </a:avLst>
            </a:prstGeom>
            <a:noFill/>
            <a:ln w="9525">
              <a:noFill/>
              <a:round/>
              <a:headEnd/>
              <a:tailEnd/>
            </a:ln>
          </p:spPr>
          <p:txBody>
            <a:bodyPr wrap="none" lIns="0" tIns="0" rIns="0" bIns="0">
              <a:spAutoFit/>
            </a:bodyPr>
            <a:lstStyle/>
            <a:p>
              <a:pPr defTabSz="828675">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dirty="0">
                  <a:solidFill>
                    <a:srgbClr val="000000"/>
                  </a:solidFill>
                  <a:latin typeface="Courier New" pitchFamily="49" charset="0"/>
                </a:rPr>
                <a:t>MSS</a:t>
              </a:r>
            </a:p>
          </p:txBody>
        </p:sp>
        <p:sp>
          <p:nvSpPr>
            <p:cNvPr id="13" name="Line 12"/>
            <p:cNvSpPr>
              <a:spLocks noChangeShapeType="1"/>
            </p:cNvSpPr>
            <p:nvPr/>
          </p:nvSpPr>
          <p:spPr bwMode="auto">
            <a:xfrm>
              <a:off x="2754313" y="4202113"/>
              <a:ext cx="1587" cy="522287"/>
            </a:xfrm>
            <a:prstGeom prst="line">
              <a:avLst/>
            </a:prstGeom>
            <a:noFill/>
            <a:ln w="9360">
              <a:solidFill>
                <a:srgbClr val="000000"/>
              </a:solidFill>
              <a:round/>
              <a:headEnd/>
              <a:tailEnd/>
            </a:ln>
          </p:spPr>
          <p:txBody>
            <a:bodyPr/>
            <a:lstStyle/>
            <a:p>
              <a:endParaRPr lang="en-IN"/>
            </a:p>
          </p:txBody>
        </p:sp>
        <p:sp>
          <p:nvSpPr>
            <p:cNvPr id="14" name="Line 13"/>
            <p:cNvSpPr>
              <a:spLocks noChangeShapeType="1"/>
            </p:cNvSpPr>
            <p:nvPr/>
          </p:nvSpPr>
          <p:spPr bwMode="auto">
            <a:xfrm flipV="1">
              <a:off x="2432050" y="4816475"/>
              <a:ext cx="0" cy="347663"/>
            </a:xfrm>
            <a:prstGeom prst="line">
              <a:avLst/>
            </a:prstGeom>
            <a:noFill/>
            <a:ln w="9360">
              <a:solidFill>
                <a:srgbClr val="000000"/>
              </a:solidFill>
              <a:round/>
              <a:headEnd/>
              <a:tailEnd type="triangle" w="med" len="med"/>
            </a:ln>
          </p:spPr>
          <p:txBody>
            <a:bodyPr/>
            <a:lstStyle/>
            <a:p>
              <a:endParaRPr lang="en-IN"/>
            </a:p>
          </p:txBody>
        </p:sp>
        <p:sp>
          <p:nvSpPr>
            <p:cNvPr id="15" name="AutoShape 14"/>
            <p:cNvSpPr>
              <a:spLocks noChangeArrowheads="1"/>
            </p:cNvSpPr>
            <p:nvPr/>
          </p:nvSpPr>
          <p:spPr bwMode="auto">
            <a:xfrm>
              <a:off x="2271713" y="5343525"/>
              <a:ext cx="393700" cy="201613"/>
            </a:xfrm>
            <a:prstGeom prst="roundRect">
              <a:avLst>
                <a:gd name="adj" fmla="val 755"/>
              </a:avLst>
            </a:prstGeom>
            <a:noFill/>
            <a:ln w="9525">
              <a:noFill/>
              <a:round/>
              <a:headEnd/>
              <a:tailEnd/>
            </a:ln>
          </p:spPr>
          <p:txBody>
            <a:bodyPr wrap="none" lIns="0" tIns="0" rIns="0" bIns="0">
              <a:spAutoFit/>
            </a:bodyPr>
            <a:lstStyle/>
            <a:p>
              <a:pPr defTabSz="828675">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pitchFamily="18" charset="0"/>
                </a:rPr>
                <a:t>3 bits</a:t>
              </a:r>
            </a:p>
          </p:txBody>
        </p:sp>
        <p:sp>
          <p:nvSpPr>
            <p:cNvPr id="16" name="AutoShape 15"/>
            <p:cNvSpPr>
              <a:spLocks noChangeArrowheads="1"/>
            </p:cNvSpPr>
            <p:nvPr/>
          </p:nvSpPr>
          <p:spPr bwMode="auto">
            <a:xfrm>
              <a:off x="2860675" y="4343400"/>
              <a:ext cx="5099050" cy="233363"/>
            </a:xfrm>
            <a:prstGeom prst="roundRect">
              <a:avLst>
                <a:gd name="adj" fmla="val 481"/>
              </a:avLst>
            </a:prstGeom>
            <a:noFill/>
            <a:ln w="9525">
              <a:noFill/>
              <a:round/>
              <a:headEnd/>
              <a:tailEnd/>
            </a:ln>
          </p:spPr>
          <p:txBody>
            <a:bodyPr wrap="none" lIns="0" tIns="0" rIns="0" bIns="0">
              <a:spAutoFit/>
            </a:bodyPr>
            <a:lstStyle/>
            <a:p>
              <a:pPr defTabSz="828675">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pitchFamily="49" charset="0"/>
                </a:rPr>
                <a:t>Cookie=HMAC(t, N</a:t>
              </a:r>
              <a:r>
                <a:rPr lang="en-GB" sz="1600" baseline="-33000">
                  <a:solidFill>
                    <a:srgbClr val="000000"/>
                  </a:solidFill>
                  <a:latin typeface="Courier New" pitchFamily="49" charset="0"/>
                </a:rPr>
                <a:t>s</a:t>
              </a:r>
              <a:r>
                <a:rPr lang="en-GB" sz="1600">
                  <a:solidFill>
                    <a:srgbClr val="000000"/>
                  </a:solidFill>
                  <a:latin typeface="Courier New" pitchFamily="49" charset="0"/>
                </a:rPr>
                <a:t>, SIP, SPort, DIP, DPort)</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84238"/>
          </a:xfrm>
        </p:spPr>
        <p:txBody>
          <a:bodyPr>
            <a:normAutofit/>
          </a:bodyPr>
          <a:lstStyle/>
          <a:p>
            <a:r>
              <a:rPr lang="en-US" sz="4000" dirty="0" smtClean="0"/>
              <a:t>Optimistic TCP ACK Attack</a:t>
            </a:r>
            <a:endParaRPr lang="en-IN" sz="4000" dirty="0"/>
          </a:p>
        </p:txBody>
      </p:sp>
      <p:sp>
        <p:nvSpPr>
          <p:cNvPr id="3" name="Content Placeholder 2"/>
          <p:cNvSpPr>
            <a:spLocks noGrp="1"/>
          </p:cNvSpPr>
          <p:nvPr>
            <p:ph idx="1"/>
          </p:nvPr>
        </p:nvSpPr>
        <p:spPr>
          <a:xfrm>
            <a:off x="228600" y="1066800"/>
            <a:ext cx="8763000" cy="5059363"/>
          </a:xfrm>
        </p:spPr>
        <p:txBody>
          <a:bodyPr>
            <a:normAutofit fontScale="92500"/>
          </a:bodyPr>
          <a:lstStyle/>
          <a:p>
            <a:pPr algn="just">
              <a:spcBef>
                <a:spcPts val="0"/>
              </a:spcBef>
            </a:pPr>
            <a:r>
              <a:rPr lang="en-IN" sz="2800" dirty="0" smtClean="0"/>
              <a:t>Ws = min {Advertised Window, </a:t>
            </a:r>
            <a:r>
              <a:rPr lang="en-IN" sz="2800" i="1" dirty="0" err="1" smtClean="0"/>
              <a:t>cwnd</a:t>
            </a:r>
            <a:r>
              <a:rPr lang="en-IN" sz="2800" dirty="0" smtClean="0"/>
              <a:t>}, </a:t>
            </a:r>
            <a:r>
              <a:rPr lang="en-IN" sz="2800" i="1" dirty="0" err="1" smtClean="0"/>
              <a:t>cwnd</a:t>
            </a:r>
            <a:r>
              <a:rPr lang="en-IN" sz="2800" i="1" dirty="0" smtClean="0"/>
              <a:t> </a:t>
            </a:r>
            <a:r>
              <a:rPr lang="en-IN" sz="2800" dirty="0" smtClean="0"/>
              <a:t>reflects estimated bandwidth available and gets varied depending upon the ACKs received from other end</a:t>
            </a:r>
          </a:p>
          <a:p>
            <a:pPr algn="just">
              <a:spcBef>
                <a:spcPts val="0"/>
              </a:spcBef>
            </a:pPr>
            <a:r>
              <a:rPr lang="en-IN" sz="2800" dirty="0" smtClean="0"/>
              <a:t>The sliding window behaviour of TCP controls the packets to be transmitted – new segments or the segments to be retransmitted when corresponding ACKs are not received</a:t>
            </a:r>
          </a:p>
          <a:p>
            <a:pPr algn="just">
              <a:spcBef>
                <a:spcPts val="0"/>
              </a:spcBef>
            </a:pPr>
            <a:r>
              <a:rPr lang="en-IN" sz="2800" dirty="0" smtClean="0"/>
              <a:t>Congestion control nature of TCP automatically adjusts as network conditions change</a:t>
            </a:r>
          </a:p>
          <a:p>
            <a:pPr algn="just">
              <a:spcBef>
                <a:spcPts val="0"/>
              </a:spcBef>
            </a:pPr>
            <a:r>
              <a:rPr lang="en-IN" sz="2800" dirty="0" smtClean="0"/>
              <a:t> </a:t>
            </a:r>
            <a:r>
              <a:rPr lang="en-US" sz="2800" dirty="0" smtClean="0"/>
              <a:t>An optimistic TCP ACK attack takes advantage of the TCP congestion control</a:t>
            </a:r>
          </a:p>
          <a:p>
            <a:pPr algn="just">
              <a:spcBef>
                <a:spcPts val="0"/>
              </a:spcBef>
            </a:pPr>
            <a:r>
              <a:rPr lang="en-IN" sz="2800" i="1" dirty="0" smtClean="0">
                <a:solidFill>
                  <a:srgbClr val="FF0000"/>
                </a:solidFill>
              </a:rPr>
              <a:t>It is a </a:t>
            </a:r>
            <a:r>
              <a:rPr lang="en-IN" sz="2800" i="1" dirty="0" err="1" smtClean="0">
                <a:solidFill>
                  <a:srgbClr val="FF0000"/>
                </a:solidFill>
              </a:rPr>
              <a:t>DoS</a:t>
            </a:r>
            <a:r>
              <a:rPr lang="en-IN" sz="2800" i="1" dirty="0" smtClean="0">
                <a:solidFill>
                  <a:srgbClr val="FF0000"/>
                </a:solidFill>
              </a:rPr>
              <a:t> attack that makes the congestion control mechanism of TCP work against itself</a:t>
            </a:r>
            <a:endParaRPr lang="en-IN" sz="2800" i="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808038"/>
          </a:xfrm>
        </p:spPr>
        <p:txBody>
          <a:bodyPr>
            <a:normAutofit/>
          </a:bodyPr>
          <a:lstStyle/>
          <a:p>
            <a:r>
              <a:rPr lang="en-US" sz="4000" dirty="0" smtClean="0"/>
              <a:t>Optimistic ACK Attack …</a:t>
            </a:r>
            <a:endParaRPr lang="en-IN" sz="4000" dirty="0"/>
          </a:p>
        </p:txBody>
      </p:sp>
      <p:sp>
        <p:nvSpPr>
          <p:cNvPr id="3" name="Content Placeholder 2"/>
          <p:cNvSpPr>
            <a:spLocks noGrp="1"/>
          </p:cNvSpPr>
          <p:nvPr>
            <p:ph idx="1"/>
          </p:nvPr>
        </p:nvSpPr>
        <p:spPr>
          <a:xfrm>
            <a:off x="228600" y="1371600"/>
            <a:ext cx="8686800" cy="5029200"/>
          </a:xfrm>
        </p:spPr>
        <p:txBody>
          <a:bodyPr/>
          <a:lstStyle/>
          <a:p>
            <a:pPr algn="just"/>
            <a:r>
              <a:rPr lang="en-US" sz="2800" dirty="0" smtClean="0"/>
              <a:t>In this attack, a rogue client tries to make a server increase its sending rate until it runs of bandwidth and cannot effectively serve anyone else.</a:t>
            </a:r>
          </a:p>
          <a:p>
            <a:pPr algn="just"/>
            <a:r>
              <a:rPr lang="en-US" sz="2800" dirty="0" smtClean="0"/>
              <a:t>It begins with a client sending out ACKs for data segments it is yet to receive i.e. acknowledge “in-flight” packets</a:t>
            </a:r>
          </a:p>
          <a:p>
            <a:pPr algn="just"/>
            <a:r>
              <a:rPr lang="en-US" sz="2800" dirty="0" smtClean="0"/>
              <a:t>This flood of optimistic ACKs makes the server TCP program believe that there is a large amount of bandwidth available and thus, increase </a:t>
            </a:r>
            <a:r>
              <a:rPr lang="en-US" sz="2800" i="1" dirty="0" err="1" smtClean="0"/>
              <a:t>cwnd</a:t>
            </a:r>
            <a:r>
              <a:rPr lang="en-US" sz="2800" i="1" dirty="0" smtClean="0"/>
              <a:t> </a:t>
            </a:r>
            <a:r>
              <a:rPr lang="en-US" sz="2800" b="1" dirty="0" smtClean="0">
                <a:solidFill>
                  <a:srgbClr val="FF0000"/>
                </a:solidFill>
              </a:rPr>
              <a:t>and</a:t>
            </a:r>
            <a:r>
              <a:rPr lang="en-US" sz="2800" b="1" i="1" dirty="0" smtClean="0">
                <a:solidFill>
                  <a:srgbClr val="FF0000"/>
                </a:solidFill>
              </a:rPr>
              <a:t> </a:t>
            </a:r>
            <a:r>
              <a:rPr lang="en-US" sz="2800" b="1" dirty="0" smtClean="0">
                <a:solidFill>
                  <a:srgbClr val="FF0000"/>
                </a:solidFill>
              </a:rPr>
              <a:t>therefore, its transmission speed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Oval 2"/>
          <p:cNvSpPr>
            <a:spLocks noChangeArrowheads="1"/>
          </p:cNvSpPr>
          <p:nvPr/>
        </p:nvSpPr>
        <p:spPr bwMode="auto">
          <a:xfrm>
            <a:off x="838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27" name="Oval 3"/>
          <p:cNvSpPr>
            <a:spLocks noChangeArrowheads="1"/>
          </p:cNvSpPr>
          <p:nvPr/>
        </p:nvSpPr>
        <p:spPr bwMode="auto">
          <a:xfrm>
            <a:off x="77724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28" name="Oval 4"/>
          <p:cNvSpPr>
            <a:spLocks noChangeArrowheads="1"/>
          </p:cNvSpPr>
          <p:nvPr/>
        </p:nvSpPr>
        <p:spPr bwMode="auto">
          <a:xfrm>
            <a:off x="43434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29" name="Line 5"/>
          <p:cNvSpPr>
            <a:spLocks noChangeShapeType="1"/>
          </p:cNvSpPr>
          <p:nvPr/>
        </p:nvSpPr>
        <p:spPr bwMode="auto">
          <a:xfrm>
            <a:off x="1295400" y="3352800"/>
            <a:ext cx="3048000" cy="0"/>
          </a:xfrm>
          <a:prstGeom prst="line">
            <a:avLst/>
          </a:prstGeom>
          <a:noFill/>
          <a:ln w="9525">
            <a:solidFill>
              <a:schemeClr val="tx1"/>
            </a:solidFill>
            <a:round/>
            <a:headEnd/>
            <a:tailEnd/>
          </a:ln>
          <a:effectLst/>
        </p:spPr>
        <p:txBody>
          <a:bodyPr wrap="none" anchor="ctr"/>
          <a:lstStyle/>
          <a:p>
            <a:endParaRPr lang="en-US"/>
          </a:p>
        </p:txBody>
      </p:sp>
      <p:sp>
        <p:nvSpPr>
          <p:cNvPr id="513030" name="Line 6"/>
          <p:cNvSpPr>
            <a:spLocks noChangeShapeType="1"/>
          </p:cNvSpPr>
          <p:nvPr/>
        </p:nvSpPr>
        <p:spPr bwMode="auto">
          <a:xfrm>
            <a:off x="4800600" y="3352800"/>
            <a:ext cx="2971800" cy="0"/>
          </a:xfrm>
          <a:prstGeom prst="line">
            <a:avLst/>
          </a:prstGeom>
          <a:noFill/>
          <a:ln w="9525">
            <a:solidFill>
              <a:schemeClr val="tx1"/>
            </a:solidFill>
            <a:prstDash val="dash"/>
            <a:round/>
            <a:headEnd/>
            <a:tailEnd/>
          </a:ln>
          <a:effectLst/>
        </p:spPr>
        <p:txBody>
          <a:bodyPr wrap="none" anchor="ctr"/>
          <a:lstStyle/>
          <a:p>
            <a:endParaRPr lang="en-US"/>
          </a:p>
        </p:txBody>
      </p:sp>
      <p:sp>
        <p:nvSpPr>
          <p:cNvPr id="513031" name="Rectangle 7"/>
          <p:cNvSpPr>
            <a:spLocks noChangeArrowheads="1"/>
          </p:cNvSpPr>
          <p:nvPr/>
        </p:nvSpPr>
        <p:spPr bwMode="auto">
          <a:xfrm>
            <a:off x="16764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3032" name="Rectangle 8"/>
          <p:cNvSpPr>
            <a:spLocks noChangeArrowheads="1"/>
          </p:cNvSpPr>
          <p:nvPr/>
        </p:nvSpPr>
        <p:spPr bwMode="auto">
          <a:xfrm>
            <a:off x="31242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3033" name="Rectangle 9"/>
          <p:cNvSpPr>
            <a:spLocks noChangeArrowheads="1"/>
          </p:cNvSpPr>
          <p:nvPr/>
        </p:nvSpPr>
        <p:spPr bwMode="auto">
          <a:xfrm>
            <a:off x="64770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37</a:t>
            </a:r>
          </a:p>
        </p:txBody>
      </p:sp>
      <p:sp>
        <p:nvSpPr>
          <p:cNvPr id="513034" name="Rectangle 10"/>
          <p:cNvSpPr>
            <a:spLocks noChangeArrowheads="1"/>
          </p:cNvSpPr>
          <p:nvPr/>
        </p:nvSpPr>
        <p:spPr bwMode="auto">
          <a:xfrm>
            <a:off x="51054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38</a:t>
            </a:r>
          </a:p>
        </p:txBody>
      </p:sp>
      <p:sp>
        <p:nvSpPr>
          <p:cNvPr id="513039" name="Rectangle 15"/>
          <p:cNvSpPr>
            <a:spLocks noGrp="1" noChangeArrowheads="1"/>
          </p:cNvSpPr>
          <p:nvPr>
            <p:ph type="title"/>
          </p:nvPr>
        </p:nvSpPr>
        <p:spPr/>
        <p:txBody>
          <a:bodyPr>
            <a:normAutofit/>
          </a:bodyPr>
          <a:lstStyle/>
          <a:p>
            <a:r>
              <a:rPr lang="en-US" sz="4000" dirty="0">
                <a:solidFill>
                  <a:srgbClr val="051BBB"/>
                </a:solidFill>
              </a:rPr>
              <a:t>Cumulative  Acknowledgements</a:t>
            </a:r>
          </a:p>
        </p:txBody>
      </p:sp>
      <p:sp>
        <p:nvSpPr>
          <p:cNvPr id="513040" name="Rectangle 16"/>
          <p:cNvSpPr>
            <a:spLocks noGrp="1" noChangeArrowheads="1"/>
          </p:cNvSpPr>
          <p:nvPr>
            <p:ph type="body" idx="1"/>
          </p:nvPr>
        </p:nvSpPr>
        <p:spPr>
          <a:xfrm>
            <a:off x="533400" y="1295400"/>
            <a:ext cx="8229600" cy="4525963"/>
          </a:xfrm>
        </p:spPr>
        <p:txBody>
          <a:bodyPr>
            <a:normAutofit/>
          </a:bodyPr>
          <a:lstStyle/>
          <a:p>
            <a:pPr algn="just"/>
            <a:r>
              <a:rPr lang="en-US" sz="2800" dirty="0"/>
              <a:t>A new cumulative acknowledgement is generated only on receipt of a </a:t>
            </a:r>
            <a:r>
              <a:rPr lang="en-US" sz="2800" b="1" dirty="0"/>
              <a:t>new</a:t>
            </a:r>
            <a:r>
              <a:rPr lang="en-US" sz="2800" dirty="0"/>
              <a:t> </a:t>
            </a:r>
            <a:r>
              <a:rPr lang="en-US" sz="2800" b="1" dirty="0"/>
              <a:t>in-sequence</a:t>
            </a:r>
            <a:r>
              <a:rPr lang="en-US" sz="2800" dirty="0"/>
              <a:t> packet</a:t>
            </a:r>
          </a:p>
        </p:txBody>
      </p:sp>
      <p:sp>
        <p:nvSpPr>
          <p:cNvPr id="513041" name="Oval 17"/>
          <p:cNvSpPr>
            <a:spLocks noChangeArrowheads="1"/>
          </p:cNvSpPr>
          <p:nvPr/>
        </p:nvSpPr>
        <p:spPr bwMode="auto">
          <a:xfrm>
            <a:off x="8382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42" name="Oval 18"/>
          <p:cNvSpPr>
            <a:spLocks noChangeArrowheads="1"/>
          </p:cNvSpPr>
          <p:nvPr/>
        </p:nvSpPr>
        <p:spPr bwMode="auto">
          <a:xfrm>
            <a:off x="77724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43" name="Oval 19"/>
          <p:cNvSpPr>
            <a:spLocks noChangeArrowheads="1"/>
          </p:cNvSpPr>
          <p:nvPr/>
        </p:nvSpPr>
        <p:spPr bwMode="auto">
          <a:xfrm>
            <a:off x="43434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3044" name="Line 20"/>
          <p:cNvSpPr>
            <a:spLocks noChangeShapeType="1"/>
          </p:cNvSpPr>
          <p:nvPr/>
        </p:nvSpPr>
        <p:spPr bwMode="auto">
          <a:xfrm>
            <a:off x="1295400" y="5181600"/>
            <a:ext cx="3048000" cy="0"/>
          </a:xfrm>
          <a:prstGeom prst="line">
            <a:avLst/>
          </a:prstGeom>
          <a:noFill/>
          <a:ln w="9525">
            <a:solidFill>
              <a:schemeClr val="tx1"/>
            </a:solidFill>
            <a:round/>
            <a:headEnd/>
            <a:tailEnd/>
          </a:ln>
          <a:effectLst/>
        </p:spPr>
        <p:txBody>
          <a:bodyPr wrap="none" anchor="ctr"/>
          <a:lstStyle/>
          <a:p>
            <a:endParaRPr lang="en-US"/>
          </a:p>
        </p:txBody>
      </p:sp>
      <p:sp>
        <p:nvSpPr>
          <p:cNvPr id="513045" name="Line 21"/>
          <p:cNvSpPr>
            <a:spLocks noChangeShapeType="1"/>
          </p:cNvSpPr>
          <p:nvPr/>
        </p:nvSpPr>
        <p:spPr bwMode="auto">
          <a:xfrm>
            <a:off x="4800600" y="5181600"/>
            <a:ext cx="2971800" cy="0"/>
          </a:xfrm>
          <a:prstGeom prst="line">
            <a:avLst/>
          </a:prstGeom>
          <a:noFill/>
          <a:ln w="9525">
            <a:solidFill>
              <a:schemeClr val="tx1"/>
            </a:solidFill>
            <a:prstDash val="dash"/>
            <a:round/>
            <a:headEnd/>
            <a:tailEnd/>
          </a:ln>
          <a:effectLst/>
        </p:spPr>
        <p:txBody>
          <a:bodyPr wrap="none" anchor="ctr"/>
          <a:lstStyle/>
          <a:p>
            <a:endParaRPr lang="en-US"/>
          </a:p>
        </p:txBody>
      </p:sp>
      <p:sp>
        <p:nvSpPr>
          <p:cNvPr id="513046" name="Rectangle 22"/>
          <p:cNvSpPr>
            <a:spLocks noChangeArrowheads="1"/>
          </p:cNvSpPr>
          <p:nvPr/>
        </p:nvSpPr>
        <p:spPr bwMode="auto">
          <a:xfrm>
            <a:off x="16764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41</a:t>
            </a:r>
          </a:p>
        </p:txBody>
      </p:sp>
      <p:sp>
        <p:nvSpPr>
          <p:cNvPr id="513047" name="Rectangle 23"/>
          <p:cNvSpPr>
            <a:spLocks noChangeArrowheads="1"/>
          </p:cNvSpPr>
          <p:nvPr/>
        </p:nvSpPr>
        <p:spPr bwMode="auto">
          <a:xfrm>
            <a:off x="31242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3048" name="Rectangle 24"/>
          <p:cNvSpPr>
            <a:spLocks noChangeArrowheads="1"/>
          </p:cNvSpPr>
          <p:nvPr/>
        </p:nvSpPr>
        <p:spPr bwMode="auto">
          <a:xfrm>
            <a:off x="64770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38</a:t>
            </a:r>
          </a:p>
        </p:txBody>
      </p:sp>
      <p:sp>
        <p:nvSpPr>
          <p:cNvPr id="513049" name="Rectangle 25"/>
          <p:cNvSpPr>
            <a:spLocks noChangeArrowheads="1"/>
          </p:cNvSpPr>
          <p:nvPr/>
        </p:nvSpPr>
        <p:spPr bwMode="auto">
          <a:xfrm>
            <a:off x="51054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3050" name="Rectangle 26"/>
          <p:cNvSpPr>
            <a:spLocks noChangeArrowheads="1"/>
          </p:cNvSpPr>
          <p:nvPr/>
        </p:nvSpPr>
        <p:spPr bwMode="auto">
          <a:xfrm>
            <a:off x="3886200" y="53340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35</a:t>
            </a:r>
            <a:endParaRPr lang="en-US" sz="1800" b="0" dirty="0">
              <a:solidFill>
                <a:schemeClr val="bg1"/>
              </a:solidFill>
              <a:latin typeface="Arial Black" pitchFamily="34" charset="0"/>
            </a:endParaRPr>
          </a:p>
        </p:txBody>
      </p:sp>
      <p:sp>
        <p:nvSpPr>
          <p:cNvPr id="513051" name="Rectangle 27"/>
          <p:cNvSpPr>
            <a:spLocks noChangeArrowheads="1"/>
          </p:cNvSpPr>
          <p:nvPr/>
        </p:nvSpPr>
        <p:spPr bwMode="auto">
          <a:xfrm>
            <a:off x="7239000" y="53340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37</a:t>
            </a:r>
            <a:endParaRPr lang="en-US" sz="1800" b="0" dirty="0">
              <a:solidFill>
                <a:schemeClr val="bg1"/>
              </a:solidFill>
              <a:latin typeface="Arial Black" pitchFamily="34" charset="0"/>
            </a:endParaRPr>
          </a:p>
        </p:txBody>
      </p:sp>
      <p:sp>
        <p:nvSpPr>
          <p:cNvPr id="513055" name="Rectangle 31"/>
          <p:cNvSpPr>
            <a:spLocks noChangeArrowheads="1"/>
          </p:cNvSpPr>
          <p:nvPr/>
        </p:nvSpPr>
        <p:spPr bwMode="auto">
          <a:xfrm>
            <a:off x="7239000" y="35052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3056" name="Rectangle 32"/>
          <p:cNvSpPr>
            <a:spLocks noChangeArrowheads="1"/>
          </p:cNvSpPr>
          <p:nvPr/>
        </p:nvSpPr>
        <p:spPr bwMode="auto">
          <a:xfrm>
            <a:off x="3886200" y="35052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34</a:t>
            </a:r>
            <a:endParaRPr lang="en-US" sz="1800" b="0" dirty="0">
              <a:solidFill>
                <a:schemeClr val="bg1"/>
              </a:solidFill>
              <a:latin typeface="Arial Black" pitchFamily="34" charset="0"/>
            </a:endParaRPr>
          </a:p>
        </p:txBody>
      </p:sp>
      <p:sp>
        <p:nvSpPr>
          <p:cNvPr id="513057" name="Rectangle 33"/>
          <p:cNvSpPr>
            <a:spLocks noChangeArrowheads="1"/>
          </p:cNvSpPr>
          <p:nvPr/>
        </p:nvSpPr>
        <p:spPr bwMode="auto">
          <a:xfrm>
            <a:off x="5867400" y="53340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3058" name="Rectangle 34"/>
          <p:cNvSpPr>
            <a:spLocks noChangeArrowheads="1"/>
          </p:cNvSpPr>
          <p:nvPr/>
        </p:nvSpPr>
        <p:spPr bwMode="auto">
          <a:xfrm>
            <a:off x="2438400" y="5323002"/>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34</a:t>
            </a:r>
            <a:endParaRPr lang="en-US" sz="1800" b="0" dirty="0">
              <a:solidFill>
                <a:schemeClr val="bg1"/>
              </a:solidFill>
              <a:latin typeface="Arial Black" pitchFamily="34" charset="0"/>
            </a:endParaRPr>
          </a:p>
        </p:txBody>
      </p:sp>
      <p:sp>
        <p:nvSpPr>
          <p:cNvPr id="513060" name="Rectangle 36"/>
          <p:cNvSpPr>
            <a:spLocks noChangeArrowheads="1"/>
          </p:cNvSpPr>
          <p:nvPr/>
        </p:nvSpPr>
        <p:spPr bwMode="auto">
          <a:xfrm>
            <a:off x="2667000" y="62484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i</a:t>
            </a:r>
          </a:p>
        </p:txBody>
      </p:sp>
      <p:sp>
        <p:nvSpPr>
          <p:cNvPr id="513061" name="Text Box 37"/>
          <p:cNvSpPr txBox="1">
            <a:spLocks noChangeArrowheads="1"/>
          </p:cNvSpPr>
          <p:nvPr/>
        </p:nvSpPr>
        <p:spPr bwMode="auto">
          <a:xfrm>
            <a:off x="3733800" y="6248400"/>
            <a:ext cx="706438" cy="396875"/>
          </a:xfrm>
          <a:prstGeom prst="rect">
            <a:avLst/>
          </a:prstGeom>
          <a:noFill/>
          <a:ln w="9525">
            <a:noFill/>
            <a:miter lim="800000"/>
            <a:headEnd/>
            <a:tailEnd/>
          </a:ln>
          <a:effectLst/>
        </p:spPr>
        <p:txBody>
          <a:bodyPr wrap="none">
            <a:spAutoFit/>
          </a:bodyPr>
          <a:lstStyle/>
          <a:p>
            <a:r>
              <a:rPr lang="en-US"/>
              <a:t>data</a:t>
            </a:r>
          </a:p>
        </p:txBody>
      </p:sp>
      <p:sp>
        <p:nvSpPr>
          <p:cNvPr id="513062" name="Text Box 38"/>
          <p:cNvSpPr txBox="1">
            <a:spLocks noChangeArrowheads="1"/>
          </p:cNvSpPr>
          <p:nvPr/>
        </p:nvSpPr>
        <p:spPr bwMode="auto">
          <a:xfrm>
            <a:off x="5638800" y="6248400"/>
            <a:ext cx="608013" cy="396875"/>
          </a:xfrm>
          <a:prstGeom prst="rect">
            <a:avLst/>
          </a:prstGeom>
          <a:noFill/>
          <a:ln w="9525">
            <a:noFill/>
            <a:miter lim="800000"/>
            <a:headEnd/>
            <a:tailEnd/>
          </a:ln>
          <a:effectLst/>
        </p:spPr>
        <p:txBody>
          <a:bodyPr wrap="none">
            <a:spAutoFit/>
          </a:bodyPr>
          <a:lstStyle/>
          <a:p>
            <a:r>
              <a:rPr lang="en-US"/>
              <a:t>ack</a:t>
            </a:r>
          </a:p>
        </p:txBody>
      </p:sp>
      <p:sp>
        <p:nvSpPr>
          <p:cNvPr id="513063" name="Rectangle 39"/>
          <p:cNvSpPr>
            <a:spLocks noChangeArrowheads="1"/>
          </p:cNvSpPr>
          <p:nvPr/>
        </p:nvSpPr>
        <p:spPr bwMode="auto">
          <a:xfrm>
            <a:off x="5257800" y="6248400"/>
            <a:ext cx="304800" cy="457200"/>
          </a:xfrm>
          <a:prstGeom prst="rect">
            <a:avLst/>
          </a:prstGeom>
          <a:solidFill>
            <a:schemeClr val="hlink"/>
          </a:solidFill>
          <a:ln w="9525">
            <a:solidFill>
              <a:schemeClr val="tx1"/>
            </a:solidFill>
            <a:miter lim="800000"/>
            <a:headEnd/>
            <a:tailEnd/>
          </a:ln>
          <a:effectLst/>
        </p:spPr>
        <p:txBody>
          <a:bodyPr wrap="none" anchor="ctr"/>
          <a:lstStyle/>
          <a:p>
            <a:r>
              <a:rPr lang="en-US" sz="1800" b="0" dirty="0" err="1">
                <a:solidFill>
                  <a:schemeClr val="bg1"/>
                </a:solidFill>
                <a:latin typeface="Arial Black" pitchFamily="34" charset="0"/>
              </a:rPr>
              <a:t>i</a:t>
            </a:r>
            <a:endParaRPr lang="en-US" sz="1800" b="0" dirty="0">
              <a:solidFill>
                <a:schemeClr val="bg1"/>
              </a:solidFill>
              <a:latin typeface="Arial Black" pitchFamily="34" charset="0"/>
            </a:endParaRPr>
          </a:p>
        </p:txBody>
      </p:sp>
      <p:sp>
        <p:nvSpPr>
          <p:cNvPr id="34" name="Rectangle 32"/>
          <p:cNvSpPr>
            <a:spLocks noChangeArrowheads="1"/>
          </p:cNvSpPr>
          <p:nvPr/>
        </p:nvSpPr>
        <p:spPr bwMode="auto">
          <a:xfrm>
            <a:off x="2057400" y="3525936"/>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smtClean="0">
                <a:solidFill>
                  <a:schemeClr val="bg1"/>
                </a:solidFill>
                <a:latin typeface="Arial Black" pitchFamily="34" charset="0"/>
              </a:rPr>
              <a:t>33</a:t>
            </a:r>
            <a:endParaRPr lang="en-US" sz="1800" b="0" dirty="0">
              <a:solidFill>
                <a:schemeClr val="bg1"/>
              </a:solidFill>
              <a:latin typeface="Arial Black" pitchFamily="34" charset="0"/>
            </a:endParaRPr>
          </a:p>
        </p:txBody>
      </p:sp>
      <p:sp>
        <p:nvSpPr>
          <p:cNvPr id="35" name="Rectangle 32"/>
          <p:cNvSpPr>
            <a:spLocks noChangeArrowheads="1"/>
          </p:cNvSpPr>
          <p:nvPr/>
        </p:nvSpPr>
        <p:spPr bwMode="auto">
          <a:xfrm>
            <a:off x="5676900" y="3501117"/>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smtClean="0">
                <a:solidFill>
                  <a:schemeClr val="bg1"/>
                </a:solidFill>
                <a:latin typeface="Arial Black" pitchFamily="34" charset="0"/>
              </a:rPr>
              <a:t>35</a:t>
            </a:r>
            <a:endParaRPr lang="en-US" sz="1800" b="0"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76200"/>
            <a:ext cx="8229600" cy="808038"/>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Optimistic ACK Attack …</a:t>
            </a:r>
          </a:p>
        </p:txBody>
      </p:sp>
      <p:sp>
        <p:nvSpPr>
          <p:cNvPr id="46083" name="Rectangle 2"/>
          <p:cNvSpPr>
            <a:spLocks noGrp="1" noChangeArrowheads="1"/>
          </p:cNvSpPr>
          <p:nvPr>
            <p:ph idx="1"/>
          </p:nvPr>
        </p:nvSpPr>
        <p:spPr>
          <a:xfrm>
            <a:off x="228600" y="990600"/>
            <a:ext cx="8610600" cy="5715000"/>
          </a:xfrm>
        </p:spPr>
        <p:txBody>
          <a:bodyPr rIns="129200" rtlCol="0">
            <a:noAutofit/>
          </a:bodyPr>
          <a:lstStyle/>
          <a:p>
            <a:pPr algn="just"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This leads to the attacker providing more optimistic ACKs, and eventually bandwidth use beyond what the server has available</a:t>
            </a:r>
          </a:p>
          <a:p>
            <a:pPr algn="just"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This can also be played out across multiple servers, with enough congestion that a certain section of the network is no longer reachable</a:t>
            </a:r>
          </a:p>
          <a:p>
            <a:pPr algn="just">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If performed simultaneously against many servers, this attack can also create Internet-wide congestion by overwhelming the bandwidth of routers between the victims and attacker</a:t>
            </a:r>
          </a:p>
          <a:p>
            <a:pPr algn="just"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b="1" dirty="0" smtClean="0">
                <a:solidFill>
                  <a:srgbClr val="0101FF"/>
                </a:solidFill>
              </a:rPr>
              <a:t>Solution:</a:t>
            </a:r>
            <a:r>
              <a:rPr lang="en-US" sz="2800" dirty="0" smtClean="0"/>
              <a:t> </a:t>
            </a:r>
            <a:r>
              <a:rPr lang="en-US" sz="2400" dirty="0" smtClean="0">
                <a:solidFill>
                  <a:srgbClr val="FF0000"/>
                </a:solidFill>
              </a:rPr>
              <a:t>1. Implement maximum traffic limits per client</a:t>
            </a:r>
          </a:p>
          <a:p>
            <a:pPr algn="just" eaLnBrk="1" fontAlgn="auto" hangingPunct="1">
              <a:spcBef>
                <a:spcPts val="500"/>
              </a:spcBef>
              <a:spcAft>
                <a:spcPts val="0"/>
              </a:spcAft>
              <a:buNone/>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solidFill>
                  <a:srgbClr val="FF0000"/>
                </a:solidFill>
              </a:rPr>
              <a:t>	2. Block traffic from clients whose traffic patterns indicate </a:t>
            </a:r>
            <a:r>
              <a:rPr lang="en-US" sz="2400" dirty="0" err="1" smtClean="0">
                <a:solidFill>
                  <a:srgbClr val="FF0000"/>
                </a:solidFill>
              </a:rPr>
              <a:t>DoS</a:t>
            </a:r>
            <a:r>
              <a:rPr lang="en-US" sz="2400" dirty="0" smtClean="0">
                <a:solidFill>
                  <a:srgbClr val="FF0000"/>
                </a:solidFill>
              </a:rPr>
              <a:t> attempts (So, mitigation is not difficult at all)</a:t>
            </a:r>
            <a:endParaRPr lang="en-US" sz="2800" dirty="0" smtClean="0">
              <a:solidFill>
                <a:srgbClr val="FF0000"/>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152400"/>
            <a:ext cx="8229600" cy="808038"/>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IP Spoofing</a:t>
            </a:r>
          </a:p>
        </p:txBody>
      </p:sp>
      <p:sp>
        <p:nvSpPr>
          <p:cNvPr id="48131" name="Rectangle 2"/>
          <p:cNvSpPr>
            <a:spLocks noGrp="1" noChangeArrowheads="1"/>
          </p:cNvSpPr>
          <p:nvPr>
            <p:ph idx="1"/>
          </p:nvPr>
        </p:nvSpPr>
        <p:spPr>
          <a:xfrm>
            <a:off x="228600" y="914400"/>
            <a:ext cx="8763000" cy="5791200"/>
          </a:xfrm>
        </p:spPr>
        <p:txBody>
          <a:bodyPr rIns="129200" rtlCol="0">
            <a:normAutofit fontScale="85000" lnSpcReduction="20000"/>
          </a:bodyPr>
          <a:lstStyle/>
          <a:p>
            <a:pPr marL="371475" indent="-333375" algn="just" eaLnBrk="1" fontAlgn="auto" hangingPunct="1">
              <a:lnSpc>
                <a:spcPct val="120000"/>
              </a:lnSpc>
              <a:spcBef>
                <a:spcPct val="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3300" dirty="0" smtClean="0"/>
              <a:t>IP Spoofing is an attempt by an intruder to send packets from an IP address that appear to originate at another</a:t>
            </a:r>
          </a:p>
          <a:p>
            <a:pPr marL="771525" lvl="1" indent="-333375" algn="just">
              <a:lnSpc>
                <a:spcPct val="120000"/>
              </a:lnSpc>
              <a:spcBef>
                <a:spcPct val="0"/>
              </a:spcBef>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dirty="0" smtClean="0"/>
              <a:t>Source IP Address is forged intended to fool a host into accepting bogus data</a:t>
            </a:r>
          </a:p>
          <a:p>
            <a:pPr marL="371475" indent="-333375" algn="just"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3300" dirty="0" smtClean="0"/>
              <a:t>If the server thinks it is receiving messages from the real source after authenticating a session, it could  inadvertently behave maliciously</a:t>
            </a:r>
          </a:p>
          <a:p>
            <a:pPr marL="371475" indent="-333375"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3300" dirty="0" smtClean="0"/>
              <a:t>There are two basic forms of IP Spoofing</a:t>
            </a:r>
          </a:p>
          <a:p>
            <a:pPr marL="771525" lvl="1" indent="-333375">
              <a:lnSpc>
                <a:spcPct val="120000"/>
              </a:lnSpc>
              <a:spcBef>
                <a:spcPts val="600"/>
              </a:spcBef>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3300" dirty="0" smtClean="0"/>
              <a:t>Blind Spoofing</a:t>
            </a:r>
          </a:p>
          <a:p>
            <a:pPr marL="1171575" lvl="2" indent="-333375">
              <a:lnSpc>
                <a:spcPct val="120000"/>
              </a:lnSpc>
              <a:spcBef>
                <a:spcPts val="600"/>
              </a:spcBef>
              <a:buFont typeface="Wingdings" pitchFamily="2" charset="2"/>
              <a:buChar char="Ø"/>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Attack from any source</a:t>
            </a:r>
          </a:p>
          <a:p>
            <a:pPr marL="809625" lvl="2" eaLnBrk="1" fontAlgn="auto" hangingPunct="1">
              <a:lnSpc>
                <a:spcPct val="120000"/>
              </a:lnSpc>
              <a:spcBef>
                <a:spcPts val="5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3100" dirty="0" smtClean="0"/>
              <a:t>Non-Blind Spoofing</a:t>
            </a:r>
          </a:p>
          <a:p>
            <a:pPr marL="1162050" lvl="3" eaLnBrk="1" fontAlgn="auto" hangingPunct="1">
              <a:lnSpc>
                <a:spcPct val="120000"/>
              </a:lnSpc>
              <a:spcBef>
                <a:spcPts val="400"/>
              </a:spcBef>
              <a:spcAft>
                <a:spcPts val="0"/>
              </a:spcAft>
              <a:buFont typeface="Wingdings" pitchFamily="2" charset="2"/>
              <a:buChar char="Ø"/>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Attack from the same subnet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76200"/>
            <a:ext cx="8229600" cy="868362"/>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Blind IP Spoofing</a:t>
            </a:r>
          </a:p>
        </p:txBody>
      </p:sp>
      <p:sp>
        <p:nvSpPr>
          <p:cNvPr id="28675" name="Rectangle 2"/>
          <p:cNvSpPr>
            <a:spLocks noGrp="1" noChangeArrowheads="1"/>
          </p:cNvSpPr>
          <p:nvPr>
            <p:ph idx="1"/>
          </p:nvPr>
        </p:nvSpPr>
        <p:spPr>
          <a:xfrm>
            <a:off x="152400" y="914400"/>
            <a:ext cx="8763000" cy="5562600"/>
          </a:xfrm>
        </p:spPr>
        <p:txBody>
          <a:bodyPr rIns="129200">
            <a:normAutofit fontScale="92500" lnSpcReduction="10000"/>
          </a:bodyPr>
          <a:lstStyle/>
          <a:p>
            <a:pPr marL="371475" indent="-333375" algn="just" eaLnBrk="1" hangingPunct="1">
              <a:spcBef>
                <a:spcPts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800" dirty="0" smtClean="0"/>
              <a:t>TCP requires that “acknowledgement” numbers be sent across sessions</a:t>
            </a:r>
          </a:p>
          <a:p>
            <a:pPr marL="371475" indent="-333375" algn="just" eaLnBrk="1" hangingPunct="1">
              <a:spcBef>
                <a:spcPts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800" dirty="0" smtClean="0"/>
              <a:t>Makes sure that the client is getting the server’s packets and vice versa</a:t>
            </a:r>
          </a:p>
          <a:p>
            <a:pPr marL="371475" indent="-333375" algn="just" eaLnBrk="1" hangingPunct="1">
              <a:spcBef>
                <a:spcPts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800" dirty="0" smtClean="0"/>
              <a:t>Need to have the right sequence of acknowledgment numbers to spoof an IP identity</a:t>
            </a:r>
          </a:p>
          <a:p>
            <a:pPr algn="just">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2800" dirty="0" smtClean="0">
                <a:solidFill>
                  <a:srgbClr val="000000"/>
                </a:solidFill>
                <a:cs typeface="Arial" charset="0"/>
                <a:sym typeface="Arial" charset="0"/>
              </a:rPr>
              <a:t>Used to be that programs such as </a:t>
            </a:r>
            <a:r>
              <a:rPr lang="en-US" sz="2800" b="1" i="1" dirty="0" smtClean="0">
                <a:solidFill>
                  <a:srgbClr val="FF0000"/>
                </a:solidFill>
                <a:cs typeface="Arial" charset="0"/>
                <a:sym typeface="Arial" charset="0"/>
              </a:rPr>
              <a:t>rlogin</a:t>
            </a:r>
            <a:r>
              <a:rPr lang="en-US" sz="2800" dirty="0" smtClean="0">
                <a:solidFill>
                  <a:srgbClr val="000000"/>
                </a:solidFill>
                <a:cs typeface="Arial" charset="0"/>
                <a:sym typeface="Arial" charset="0"/>
              </a:rPr>
              <a:t> used extremely predictable patterns of acknowledgment numbers</a:t>
            </a:r>
          </a:p>
          <a:p>
            <a:pPr algn="just">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2800" dirty="0" smtClean="0">
                <a:solidFill>
                  <a:srgbClr val="000000"/>
                </a:solidFill>
                <a:cs typeface="Arial" charset="0"/>
                <a:sym typeface="Arial" charset="0"/>
              </a:rPr>
              <a:t>Simply by sending packets to the server and getting responses, one could decode the pattern of acknowledgment numbers</a:t>
            </a:r>
          </a:p>
          <a:p>
            <a:pPr algn="just">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2200" i="1" dirty="0" smtClean="0">
                <a:solidFill>
                  <a:srgbClr val="FF0000"/>
                </a:solidFill>
                <a:cs typeface="Arial" charset="0"/>
                <a:sym typeface="Arial" charset="0"/>
              </a:rPr>
              <a:t>Once an intruder had the acknowledgment number algorithm, it was a simple matter of sending packets with the correct numbers to spoof a client</a:t>
            </a:r>
          </a:p>
          <a:p>
            <a:pPr algn="just">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2200" i="1" dirty="0" smtClean="0">
                <a:solidFill>
                  <a:srgbClr val="FF0000"/>
                </a:solidFill>
                <a:cs typeface="Arial" charset="0"/>
                <a:sym typeface="Arial" charset="0"/>
              </a:rPr>
              <a:t>Most modern systems make acknowledgment sequences random so that this may not be done</a:t>
            </a:r>
          </a:p>
          <a:p>
            <a:pPr marL="371475" indent="-333375" algn="just" eaLnBrk="1" hangingPunct="1">
              <a:spcBef>
                <a:spcPts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endParaRPr lang="en-US" sz="2800" dirty="0"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33400" y="228600"/>
            <a:ext cx="8229600" cy="884238"/>
          </a:xfrm>
        </p:spPr>
        <p:txBody>
          <a:bodyPr lIns="0" tIns="0" rIns="0" bIns="0">
            <a:normAutofit/>
          </a:bodyPr>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t>Non-Blind IP Spoofing</a:t>
            </a:r>
          </a:p>
        </p:txBody>
      </p:sp>
      <p:sp>
        <p:nvSpPr>
          <p:cNvPr id="29699" name="Rectangle 2"/>
          <p:cNvSpPr>
            <a:spLocks noGrp="1" noChangeArrowheads="1"/>
          </p:cNvSpPr>
          <p:nvPr>
            <p:ph idx="1"/>
          </p:nvPr>
        </p:nvSpPr>
        <p:spPr>
          <a:xfrm>
            <a:off x="228600" y="990600"/>
            <a:ext cx="8458200" cy="5791200"/>
          </a:xfrm>
        </p:spPr>
        <p:txBody>
          <a:bodyPr lIns="0" tIns="0" rIns="0" bIns="0">
            <a:normAutofit/>
          </a:bodyPr>
          <a:lstStyle/>
          <a:p>
            <a:pPr marL="333375" indent="-29527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800" dirty="0" smtClean="0"/>
              <a:t>IP Spoofing without inherently knowing the acknowledgment sequence pattern</a:t>
            </a:r>
          </a:p>
          <a:p>
            <a:pPr marL="733425" lvl="1" indent="-2889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Done on the same subnet</a:t>
            </a:r>
          </a:p>
          <a:p>
            <a:pPr marL="733425" lvl="1" indent="-2889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Use a packet sniffer to analyze the sequence pattern</a:t>
            </a:r>
          </a:p>
          <a:p>
            <a:pPr marL="990600" lvl="2" indent="-2762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Packet sniffers intercept network packets</a:t>
            </a:r>
          </a:p>
          <a:p>
            <a:pPr marL="990600" lvl="2" indent="-2762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Eventually decodes and analyzes the packets sent across the network</a:t>
            </a:r>
          </a:p>
          <a:p>
            <a:pPr marL="990600" lvl="2" indent="-2762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Determine the acknowledgment sequence pattern from the packets</a:t>
            </a:r>
          </a:p>
          <a:p>
            <a:pPr marL="990600" lvl="2" indent="-276225" algn="just" eaLnBrk="1" hangingPunct="1">
              <a:spcBef>
                <a:spcPts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Send messages to server with actual client's IP address and with validly sequenced acknowledgment number</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Autofit/>
          </a:bodyPr>
          <a:lstStyle/>
          <a:p>
            <a:pPr algn="ctr" eaLnBrk="1" hangingPunct="1"/>
            <a:r>
              <a:rPr lang="en-US" altLang="en-US" sz="4000" dirty="0" smtClean="0"/>
              <a:t>Undermining Unix r-commands via IP Address Spoofing</a:t>
            </a:r>
          </a:p>
        </p:txBody>
      </p:sp>
      <p:sp>
        <p:nvSpPr>
          <p:cNvPr id="37891" name="Rectangle 3"/>
          <p:cNvSpPr>
            <a:spLocks noGrp="1" noChangeArrowheads="1"/>
          </p:cNvSpPr>
          <p:nvPr>
            <p:ph type="body" idx="1"/>
          </p:nvPr>
        </p:nvSpPr>
        <p:spPr>
          <a:xfrm>
            <a:off x="228600" y="1600200"/>
            <a:ext cx="8686800" cy="4525963"/>
          </a:xfrm>
        </p:spPr>
        <p:txBody>
          <a:bodyPr>
            <a:normAutofit/>
          </a:bodyPr>
          <a:lstStyle/>
          <a:p>
            <a:pPr algn="just" eaLnBrk="1" hangingPunct="1">
              <a:spcBef>
                <a:spcPts val="0"/>
              </a:spcBef>
            </a:pPr>
            <a:r>
              <a:rPr lang="en-US" altLang="en-US" sz="2800" dirty="0" smtClean="0"/>
              <a:t>When one Unix system trusts another, a user can log into the trusted machine and then access the trusting machine without supplying a password by using </a:t>
            </a:r>
            <a:r>
              <a:rPr lang="en-US" altLang="en-US" sz="2800" i="1" dirty="0" smtClean="0">
                <a:solidFill>
                  <a:srgbClr val="FF0000"/>
                </a:solidFill>
              </a:rPr>
              <a:t>rlogin</a:t>
            </a:r>
            <a:r>
              <a:rPr lang="en-US" altLang="en-US" sz="2800" dirty="0" smtClean="0"/>
              <a:t>, </a:t>
            </a:r>
            <a:r>
              <a:rPr lang="en-US" altLang="en-US" sz="2800" i="1" dirty="0" err="1" smtClean="0">
                <a:solidFill>
                  <a:srgbClr val="FF0000"/>
                </a:solidFill>
              </a:rPr>
              <a:t>rsh</a:t>
            </a:r>
            <a:r>
              <a:rPr lang="en-US" altLang="en-US" sz="2800" dirty="0" smtClean="0"/>
              <a:t>, and </a:t>
            </a:r>
            <a:r>
              <a:rPr lang="en-US" altLang="en-US" sz="2800" i="1" dirty="0" err="1" smtClean="0">
                <a:solidFill>
                  <a:srgbClr val="FF0000"/>
                </a:solidFill>
              </a:rPr>
              <a:t>rcp</a:t>
            </a:r>
            <a:endParaRPr lang="en-US" altLang="en-US" sz="2800" i="1" dirty="0" smtClean="0">
              <a:solidFill>
                <a:srgbClr val="FF0000"/>
              </a:solidFill>
            </a:endParaRPr>
          </a:p>
          <a:p>
            <a:pPr algn="just" eaLnBrk="1" hangingPunct="1">
              <a:spcBef>
                <a:spcPts val="0"/>
              </a:spcBef>
            </a:pPr>
            <a:r>
              <a:rPr lang="en-US" altLang="en-US" sz="2800" i="1" dirty="0" err="1" smtClean="0">
                <a:solidFill>
                  <a:srgbClr val="FF0000"/>
                </a:solidFill>
              </a:rPr>
              <a:t>hosts.equiv</a:t>
            </a:r>
            <a:r>
              <a:rPr lang="en-US" altLang="en-US" sz="2800" dirty="0" smtClean="0"/>
              <a:t> or  </a:t>
            </a:r>
            <a:r>
              <a:rPr lang="en-US" altLang="en-US" sz="2800" i="1" dirty="0" smtClean="0">
                <a:solidFill>
                  <a:srgbClr val="FF0000"/>
                </a:solidFill>
              </a:rPr>
              <a:t>.</a:t>
            </a:r>
            <a:r>
              <a:rPr lang="en-US" altLang="en-US" sz="2800" i="1" dirty="0" err="1" smtClean="0">
                <a:solidFill>
                  <a:srgbClr val="FF0000"/>
                </a:solidFill>
              </a:rPr>
              <a:t>rhosts</a:t>
            </a:r>
            <a:r>
              <a:rPr lang="en-US" altLang="en-US" sz="2800" i="1" dirty="0" smtClean="0">
                <a:solidFill>
                  <a:srgbClr val="FF0000"/>
                </a:solidFill>
              </a:rPr>
              <a:t> </a:t>
            </a:r>
            <a:r>
              <a:rPr lang="en-US" altLang="en-US" sz="2800" dirty="0" smtClean="0"/>
              <a:t>files used to implement trusts</a:t>
            </a:r>
          </a:p>
          <a:p>
            <a:pPr algn="just" eaLnBrk="1" hangingPunct="1">
              <a:spcBef>
                <a:spcPts val="0"/>
              </a:spcBef>
            </a:pPr>
            <a:r>
              <a:rPr lang="en-US" altLang="en-US" sz="2800" dirty="0" smtClean="0"/>
              <a:t>IP address of trusted system used as weak form of authentication</a:t>
            </a:r>
          </a:p>
          <a:p>
            <a:pPr algn="just" eaLnBrk="1" hangingPunct="1">
              <a:spcBef>
                <a:spcPts val="0"/>
              </a:spcBef>
            </a:pPr>
            <a:r>
              <a:rPr lang="en-US" altLang="en-US" sz="2800" dirty="0" smtClean="0"/>
              <a:t>Attacker spoofing IP address of trusted system can connect to trusting system without providing password</a:t>
            </a:r>
          </a:p>
          <a:p>
            <a:pPr algn="just" eaLnBrk="1" hangingPunct="1">
              <a:spcBef>
                <a:spcPts val="0"/>
              </a:spcBef>
            </a:pPr>
            <a:r>
              <a:rPr lang="en-US" altLang="en-US" sz="2800" dirty="0" smtClean="0"/>
              <a:t>“</a:t>
            </a:r>
            <a:r>
              <a:rPr lang="en-US" altLang="en-US" sz="2800" dirty="0" err="1" smtClean="0"/>
              <a:t>Rbone</a:t>
            </a:r>
            <a:r>
              <a:rPr lang="en-US" altLang="en-US" sz="2800" dirty="0" smtClean="0"/>
              <a:t>” tool </a:t>
            </a:r>
            <a:r>
              <a:rPr lang="en-US" altLang="en-US" sz="2800" dirty="0" smtClean="0">
                <a:hlinkClick r:id="rId2"/>
              </a:rPr>
              <a:t>http://packetstorm.security.com</a:t>
            </a:r>
            <a:endParaRPr lang="en-US" altLang="en-US" sz="28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algn="ctr" eaLnBrk="1" hangingPunct="1"/>
            <a:r>
              <a:rPr lang="en-US" altLang="en-US" sz="4000" dirty="0" smtClean="0"/>
              <a:t>Spoofing Attack against Unix Trust Relationships</a:t>
            </a:r>
          </a:p>
        </p:txBody>
      </p:sp>
      <p:sp>
        <p:nvSpPr>
          <p:cNvPr id="40963" name="Rectangle 3"/>
          <p:cNvSpPr>
            <a:spLocks noGrp="1" noChangeArrowheads="1"/>
          </p:cNvSpPr>
          <p:nvPr>
            <p:ph idx="1"/>
          </p:nvPr>
        </p:nvSpPr>
        <p:spPr>
          <a:xfrm>
            <a:off x="152400" y="1600200"/>
            <a:ext cx="8534400" cy="5029200"/>
          </a:xfrm>
        </p:spPr>
        <p:txBody>
          <a:bodyPr>
            <a:normAutofit fontScale="92500"/>
          </a:bodyPr>
          <a:lstStyle/>
          <a:p>
            <a:pPr marL="609600" indent="-609600" algn="just" eaLnBrk="1" hangingPunct="1">
              <a:lnSpc>
                <a:spcPct val="90000"/>
              </a:lnSpc>
              <a:buFont typeface="Symbol" pitchFamily="18" charset="2"/>
              <a:buAutoNum type="arabicPeriod"/>
            </a:pPr>
            <a:r>
              <a:rPr lang="en-US" altLang="en-US" sz="2400" dirty="0" smtClean="0"/>
              <a:t>Attacker interacts with targeted trusting server to determine predictability of initial sequence number</a:t>
            </a:r>
          </a:p>
          <a:p>
            <a:pPr marL="609600" indent="-609600" algn="just" eaLnBrk="1" hangingPunct="1">
              <a:lnSpc>
                <a:spcPct val="90000"/>
              </a:lnSpc>
              <a:buFont typeface="Symbol" pitchFamily="18" charset="2"/>
              <a:buAutoNum type="arabicPeriod"/>
            </a:pPr>
            <a:r>
              <a:rPr lang="en-US" altLang="en-US" sz="2400" dirty="0" smtClean="0"/>
              <a:t>Attacker launches a denial-of-service attack (</a:t>
            </a:r>
            <a:r>
              <a:rPr lang="en-US" altLang="en-US" sz="2400" dirty="0" err="1" smtClean="0"/>
              <a:t>eg</a:t>
            </a:r>
            <a:r>
              <a:rPr lang="en-US" altLang="en-US" sz="2400" dirty="0" smtClean="0"/>
              <a:t>. SYN flood or </a:t>
            </a:r>
            <a:r>
              <a:rPr lang="en-US" altLang="en-US" sz="2400" dirty="0" err="1" smtClean="0"/>
              <a:t>smurf</a:t>
            </a:r>
            <a:r>
              <a:rPr lang="en-US" altLang="en-US" sz="2400" dirty="0" smtClean="0"/>
              <a:t> attack) against trusted system to force it not to respond to a spoofed TCP connection </a:t>
            </a:r>
          </a:p>
          <a:p>
            <a:pPr marL="609600" indent="-609600" algn="just" eaLnBrk="1" hangingPunct="1">
              <a:lnSpc>
                <a:spcPct val="90000"/>
              </a:lnSpc>
              <a:buFont typeface="Symbol" pitchFamily="18" charset="2"/>
              <a:buAutoNum type="arabicPeriod"/>
            </a:pPr>
            <a:r>
              <a:rPr lang="en-US" altLang="en-US" sz="2400" dirty="0" smtClean="0"/>
              <a:t>Attacker  </a:t>
            </a:r>
            <a:r>
              <a:rPr lang="en-US" altLang="en-US" sz="2400" dirty="0" err="1" smtClean="0"/>
              <a:t>rsh</a:t>
            </a:r>
            <a:r>
              <a:rPr lang="en-US" altLang="en-US" sz="2400" dirty="0" smtClean="0"/>
              <a:t> to targeted trusting server using spoofed IP address of  trusted server</a:t>
            </a:r>
          </a:p>
          <a:p>
            <a:pPr marL="609600" indent="-609600" algn="just" eaLnBrk="1" hangingPunct="1">
              <a:lnSpc>
                <a:spcPct val="90000"/>
              </a:lnSpc>
              <a:buFont typeface="Symbol" pitchFamily="18" charset="2"/>
              <a:buAutoNum type="arabicPeriod"/>
            </a:pPr>
            <a:r>
              <a:rPr lang="en-US" altLang="en-US" sz="2400" dirty="0" smtClean="0"/>
              <a:t>Trusting server sends an SYN-ACK packet to the unresponsive trusted server</a:t>
            </a:r>
          </a:p>
          <a:p>
            <a:pPr marL="609600" indent="-609600" algn="just" eaLnBrk="1" hangingPunct="1">
              <a:lnSpc>
                <a:spcPct val="90000"/>
              </a:lnSpc>
              <a:buFont typeface="Symbol" pitchFamily="18" charset="2"/>
              <a:buAutoNum type="arabicPeriod"/>
            </a:pPr>
            <a:r>
              <a:rPr lang="en-US" altLang="en-US" sz="2400" dirty="0" smtClean="0"/>
              <a:t>Attacker sends an ACK packet to trusting server with a guess at the sequence number. If ISN is correct, a connection is made.</a:t>
            </a:r>
          </a:p>
          <a:p>
            <a:pPr marL="609600" indent="-609600" algn="just" eaLnBrk="1" hangingPunct="1">
              <a:lnSpc>
                <a:spcPct val="90000"/>
              </a:lnSpc>
              <a:buFont typeface="Symbol" pitchFamily="18" charset="2"/>
              <a:buAutoNum type="arabicPeriod"/>
            </a:pPr>
            <a:r>
              <a:rPr lang="en-US" altLang="en-US" sz="2400" dirty="0" smtClean="0"/>
              <a:t>Although attacker cannot initially see reply packets from trusting server, attacker can issue command to append “++” to </a:t>
            </a:r>
            <a:r>
              <a:rPr lang="en-US" altLang="en-US" sz="2400" dirty="0" err="1" smtClean="0"/>
              <a:t>hosts.equiv</a:t>
            </a:r>
            <a:r>
              <a:rPr lang="en-US" altLang="en-US" sz="2400" dirty="0" smtClean="0"/>
              <a:t> or .</a:t>
            </a:r>
            <a:r>
              <a:rPr lang="en-US" altLang="en-US" sz="2400" dirty="0" err="1" smtClean="0"/>
              <a:t>rhosts</a:t>
            </a:r>
            <a:r>
              <a:rPr lang="en-US" altLang="en-US" sz="2400" dirty="0" smtClean="0"/>
              <a:t> file.  Trusting server will now trust all machines. IP spoofing is no longer needed</a:t>
            </a:r>
            <a:endParaRPr lang="en-US" altLang="en-US" sz="2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868362"/>
          </a:xfrm>
        </p:spPr>
        <p:txBody>
          <a:bodyPr>
            <a:normAutofit/>
          </a:bodyPr>
          <a:lstStyle/>
          <a:p>
            <a:pPr algn="ctr" eaLnBrk="1" hangingPunct="1"/>
            <a:r>
              <a:rPr lang="en-US" altLang="en-US" sz="4000" dirty="0" smtClean="0"/>
              <a:t>Spoofing with Source Routing</a:t>
            </a:r>
          </a:p>
        </p:txBody>
      </p:sp>
      <p:sp>
        <p:nvSpPr>
          <p:cNvPr id="43011" name="Rectangle 3"/>
          <p:cNvSpPr>
            <a:spLocks noGrp="1" noChangeArrowheads="1"/>
          </p:cNvSpPr>
          <p:nvPr>
            <p:ph type="body" idx="1"/>
          </p:nvPr>
        </p:nvSpPr>
        <p:spPr>
          <a:xfrm>
            <a:off x="152400" y="1066800"/>
            <a:ext cx="8839200" cy="5410200"/>
          </a:xfrm>
        </p:spPr>
        <p:txBody>
          <a:bodyPr>
            <a:normAutofit/>
          </a:bodyPr>
          <a:lstStyle/>
          <a:p>
            <a:pPr algn="just" eaLnBrk="1" hangingPunct="1">
              <a:spcBef>
                <a:spcPts val="0"/>
              </a:spcBef>
            </a:pPr>
            <a:r>
              <a:rPr lang="en-US" altLang="en-US" sz="2800" dirty="0" smtClean="0"/>
              <a:t>Works if routers support source routing</a:t>
            </a:r>
          </a:p>
          <a:p>
            <a:pPr algn="just" eaLnBrk="1" hangingPunct="1">
              <a:spcBef>
                <a:spcPts val="0"/>
              </a:spcBef>
            </a:pPr>
            <a:r>
              <a:rPr lang="en-US" altLang="en-US" sz="2800" dirty="0" smtClean="0"/>
              <a:t>Attacker generates TCP SYN packet destined for trusting server containing spoofed IP address of trusted machine and fake source route in IP header </a:t>
            </a:r>
          </a:p>
          <a:p>
            <a:pPr algn="just" eaLnBrk="1" hangingPunct="1">
              <a:spcBef>
                <a:spcPts val="0"/>
              </a:spcBef>
            </a:pPr>
            <a:r>
              <a:rPr lang="en-US" altLang="en-US" sz="2800" dirty="0" smtClean="0"/>
              <a:t>Trusting server will reply with a SYN-ACK packet containing a source route from trusting server to attacker to trusted machine.</a:t>
            </a:r>
          </a:p>
          <a:p>
            <a:pPr algn="just" eaLnBrk="1" hangingPunct="1">
              <a:spcBef>
                <a:spcPts val="0"/>
              </a:spcBef>
            </a:pPr>
            <a:r>
              <a:rPr lang="en-US" altLang="en-US" sz="2800" dirty="0" smtClean="0"/>
              <a:t>Attacker receives the reply but does not forward it to the trusted machine. </a:t>
            </a:r>
          </a:p>
          <a:p>
            <a:pPr algn="just" eaLnBrk="1" hangingPunct="1">
              <a:spcBef>
                <a:spcPts val="0"/>
              </a:spcBef>
            </a:pPr>
            <a:r>
              <a:rPr lang="en-US" altLang="en-US" sz="2800" dirty="0" smtClean="0"/>
              <a:t>Attacker can pose as trusted machine and have  interactive sessions with trusting machine</a:t>
            </a:r>
          </a:p>
          <a:p>
            <a:pPr eaLnBrk="1" hangingPunct="1">
              <a:lnSpc>
                <a:spcPct val="90000"/>
              </a:lnSpc>
              <a:buFont typeface="Symbol" pitchFamily="18" charset="2"/>
              <a:buNone/>
            </a:pPr>
            <a:endParaRPr lang="en-US" altLang="en-US" sz="28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800" y="152400"/>
            <a:ext cx="7772400" cy="685800"/>
          </a:xfrm>
        </p:spPr>
        <p:txBody>
          <a:bodyPr>
            <a:normAutofit fontScale="90000"/>
          </a:bodyPr>
          <a:lstStyle/>
          <a:p>
            <a:pPr algn="ctr" eaLnBrk="1" hangingPunct="1"/>
            <a:r>
              <a:rPr lang="en-US" altLang="en-US" dirty="0" smtClean="0"/>
              <a:t>IP Spoofing Defenses</a:t>
            </a:r>
          </a:p>
        </p:txBody>
      </p:sp>
      <p:sp>
        <p:nvSpPr>
          <p:cNvPr id="45059" name="Rectangle 3"/>
          <p:cNvSpPr>
            <a:spLocks noGrp="1" noChangeArrowheads="1"/>
          </p:cNvSpPr>
          <p:nvPr>
            <p:ph type="body" idx="1"/>
          </p:nvPr>
        </p:nvSpPr>
        <p:spPr>
          <a:xfrm>
            <a:off x="228600" y="1066800"/>
            <a:ext cx="8686800" cy="5638800"/>
          </a:xfrm>
        </p:spPr>
        <p:txBody>
          <a:bodyPr>
            <a:normAutofit fontScale="92500"/>
          </a:bodyPr>
          <a:lstStyle/>
          <a:p>
            <a:pPr algn="just" eaLnBrk="1" hangingPunct="1">
              <a:lnSpc>
                <a:spcPct val="110000"/>
              </a:lnSpc>
              <a:spcBef>
                <a:spcPts val="0"/>
              </a:spcBef>
            </a:pPr>
            <a:r>
              <a:rPr lang="en-US" altLang="en-US" sz="2800" dirty="0" smtClean="0"/>
              <a:t>Make sure that initial sequence numbers generated by TCP stacks are difficult to predict</a:t>
            </a:r>
          </a:p>
          <a:p>
            <a:pPr lvl="1" algn="just" eaLnBrk="1" hangingPunct="1">
              <a:lnSpc>
                <a:spcPct val="110000"/>
              </a:lnSpc>
              <a:spcBef>
                <a:spcPts val="0"/>
              </a:spcBef>
            </a:pPr>
            <a:r>
              <a:rPr lang="en-US" altLang="en-US" sz="2400" dirty="0" smtClean="0"/>
              <a:t>Apply latest set of security patches from OS vendor</a:t>
            </a:r>
          </a:p>
          <a:p>
            <a:pPr lvl="1" algn="just" eaLnBrk="1" hangingPunct="1">
              <a:lnSpc>
                <a:spcPct val="110000"/>
              </a:lnSpc>
              <a:spcBef>
                <a:spcPts val="0"/>
              </a:spcBef>
            </a:pPr>
            <a:r>
              <a:rPr lang="en-US" altLang="en-US" sz="2400" dirty="0" smtClean="0"/>
              <a:t>Used </a:t>
            </a:r>
            <a:r>
              <a:rPr lang="en-US" altLang="en-US" sz="2400" dirty="0" err="1" smtClean="0">
                <a:solidFill>
                  <a:srgbClr val="FF0000"/>
                </a:solidFill>
              </a:rPr>
              <a:t>nmap</a:t>
            </a:r>
            <a:r>
              <a:rPr lang="en-US" altLang="en-US" sz="2400" dirty="0" smtClean="0"/>
              <a:t> to verify predictability of ISN</a:t>
            </a:r>
          </a:p>
          <a:p>
            <a:pPr algn="just" eaLnBrk="1" hangingPunct="1">
              <a:lnSpc>
                <a:spcPct val="110000"/>
              </a:lnSpc>
              <a:spcBef>
                <a:spcPts val="0"/>
              </a:spcBef>
            </a:pPr>
            <a:r>
              <a:rPr lang="en-US" altLang="en-US" sz="2800" dirty="0" smtClean="0"/>
              <a:t>Use </a:t>
            </a:r>
            <a:r>
              <a:rPr lang="en-US" altLang="en-US" sz="2800" dirty="0" err="1" smtClean="0">
                <a:solidFill>
                  <a:srgbClr val="FF0000"/>
                </a:solidFill>
              </a:rPr>
              <a:t>ssh</a:t>
            </a:r>
            <a:r>
              <a:rPr lang="en-US" altLang="en-US" sz="2800" dirty="0" smtClean="0"/>
              <a:t> instead of r-commands</a:t>
            </a:r>
          </a:p>
          <a:p>
            <a:pPr algn="just" eaLnBrk="1" hangingPunct="1">
              <a:lnSpc>
                <a:spcPct val="110000"/>
              </a:lnSpc>
              <a:spcBef>
                <a:spcPts val="0"/>
              </a:spcBef>
            </a:pPr>
            <a:r>
              <a:rPr lang="en-US" altLang="en-US" sz="2800" dirty="0" smtClean="0"/>
              <a:t>Avoid applications that use IP addresses for authentication</a:t>
            </a:r>
          </a:p>
          <a:p>
            <a:pPr lvl="1" algn="just" eaLnBrk="1" hangingPunct="1">
              <a:lnSpc>
                <a:spcPct val="110000"/>
              </a:lnSpc>
              <a:spcBef>
                <a:spcPts val="0"/>
              </a:spcBef>
            </a:pPr>
            <a:r>
              <a:rPr lang="en-US" altLang="en-US" sz="2400" dirty="0" smtClean="0"/>
              <a:t>Authentication should use passwords, PKI, or Kerberos or other methods that tie a session back to a user.</a:t>
            </a:r>
          </a:p>
          <a:p>
            <a:pPr algn="just" eaLnBrk="1" hangingPunct="1">
              <a:lnSpc>
                <a:spcPct val="110000"/>
              </a:lnSpc>
              <a:spcBef>
                <a:spcPts val="0"/>
              </a:spcBef>
            </a:pPr>
            <a:r>
              <a:rPr lang="en-US" altLang="en-US" sz="2800" dirty="0" smtClean="0"/>
              <a:t>Use “anti-spoof” packet filters at border routers and firewalls</a:t>
            </a:r>
          </a:p>
          <a:p>
            <a:pPr lvl="1" algn="just" eaLnBrk="1" hangingPunct="1">
              <a:lnSpc>
                <a:spcPct val="110000"/>
              </a:lnSpc>
              <a:spcBef>
                <a:spcPts val="0"/>
              </a:spcBef>
            </a:pPr>
            <a:r>
              <a:rPr lang="en-US" altLang="en-US" sz="2400" dirty="0" smtClean="0"/>
              <a:t>ingress (incoming) and egress (outgoing) filters</a:t>
            </a:r>
          </a:p>
          <a:p>
            <a:pPr algn="just" eaLnBrk="1" hangingPunct="1">
              <a:lnSpc>
                <a:spcPct val="110000"/>
              </a:lnSpc>
              <a:spcBef>
                <a:spcPts val="0"/>
              </a:spcBef>
            </a:pPr>
            <a:r>
              <a:rPr lang="en-US" altLang="en-US" sz="2800" dirty="0" smtClean="0"/>
              <a:t>Block source-routed packets on routers</a:t>
            </a:r>
          </a:p>
          <a:p>
            <a:pPr lvl="1" algn="just" eaLnBrk="1" hangingPunct="1">
              <a:lnSpc>
                <a:spcPct val="110000"/>
              </a:lnSpc>
              <a:spcBef>
                <a:spcPts val="0"/>
              </a:spcBef>
            </a:pPr>
            <a:r>
              <a:rPr lang="en-US" altLang="en-US" sz="2400" dirty="0" smtClean="0"/>
              <a:t>“no </a:t>
            </a:r>
            <a:r>
              <a:rPr lang="en-US" altLang="en-US" sz="2400" dirty="0" err="1" smtClean="0"/>
              <a:t>ip</a:t>
            </a:r>
            <a:r>
              <a:rPr lang="en-US" altLang="en-US" sz="2400" dirty="0" smtClean="0"/>
              <a:t> </a:t>
            </a:r>
            <a:r>
              <a:rPr lang="en-US" altLang="en-US" sz="2400" dirty="0" err="1" smtClean="0"/>
              <a:t>sourceroute</a:t>
            </a:r>
            <a:r>
              <a:rPr lang="en-US" altLang="en-US" sz="2400" dirty="0" smtClean="0"/>
              <a:t>”</a:t>
            </a:r>
          </a:p>
          <a:p>
            <a:pPr eaLnBrk="1" hangingPunct="1">
              <a:lnSpc>
                <a:spcPct val="110000"/>
              </a:lnSpc>
              <a:spcBef>
                <a:spcPts val="0"/>
              </a:spcBef>
            </a:pPr>
            <a:endParaRPr lang="en-US" altLang="en-US" sz="28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274638"/>
            <a:ext cx="8229600" cy="792162"/>
          </a:xfrm>
        </p:spPr>
        <p:txBody>
          <a:bodyPr rIns="129200">
            <a:normAutofit/>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4000" dirty="0" smtClean="0"/>
              <a:t>Session Hijacking</a:t>
            </a:r>
          </a:p>
        </p:txBody>
      </p:sp>
      <p:sp>
        <p:nvSpPr>
          <p:cNvPr id="26627" name="Rectangle 2"/>
          <p:cNvSpPr>
            <a:spLocks noGrp="1" noChangeArrowheads="1"/>
          </p:cNvSpPr>
          <p:nvPr>
            <p:ph idx="1"/>
          </p:nvPr>
        </p:nvSpPr>
        <p:spPr>
          <a:xfrm>
            <a:off x="228600" y="1066800"/>
            <a:ext cx="8610600" cy="5257800"/>
          </a:xfrm>
        </p:spPr>
        <p:txBody>
          <a:bodyPr rIns="129200">
            <a:normAutofit/>
          </a:bodyPr>
          <a:lstStyle/>
          <a:p>
            <a:pPr marL="371475" indent="-333375" algn="just" eaLnBrk="1" hangingPunct="1">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Also commonly known as </a:t>
            </a:r>
            <a:r>
              <a:rPr lang="en-US" dirty="0" smtClean="0">
                <a:solidFill>
                  <a:srgbClr val="FF0000"/>
                </a:solidFill>
              </a:rPr>
              <a:t>TCP Session Hijacking</a:t>
            </a:r>
          </a:p>
          <a:p>
            <a:pPr marL="371475" indent="-333375" algn="just" eaLnBrk="1" hangingPunct="1">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A security attack over a protected network</a:t>
            </a:r>
          </a:p>
          <a:p>
            <a:pPr marL="371475" indent="-333375" algn="just" eaLnBrk="1" hangingPunct="1">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Attempt to take control of a network session</a:t>
            </a:r>
          </a:p>
          <a:p>
            <a:pPr marL="771525" lvl="1" indent="-333375" algn="just">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Sessions are server keeping state of a client’s connection</a:t>
            </a:r>
          </a:p>
          <a:p>
            <a:pPr marL="771525" lvl="1" indent="-333375" algn="just">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Servers need to keep track of messages sent between client and the server and their respective actions</a:t>
            </a:r>
          </a:p>
          <a:p>
            <a:pPr marL="771525" lvl="1" indent="-333375" algn="just">
              <a:spcBef>
                <a:spcPts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dirty="0" smtClean="0"/>
              <a:t>Most networks follow the TCP/IP protocol and IP Spoofing is one type of hijacking on large network</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152400"/>
            <a:ext cx="7969250" cy="1143000"/>
          </a:xfrm>
        </p:spPr>
        <p:txBody>
          <a:bodyPr/>
          <a:lstStyle/>
          <a:p>
            <a:r>
              <a:rPr lang="en-US" altLang="zh-TW" sz="4000" dirty="0"/>
              <a:t>Categories of </a:t>
            </a:r>
            <a:r>
              <a:rPr lang="en-US" altLang="zh-TW" sz="4000" b="1" dirty="0"/>
              <a:t>TCP</a:t>
            </a:r>
            <a:r>
              <a:rPr lang="en-US" altLang="zh-TW" sz="4000" dirty="0"/>
              <a:t> Session Hijacking</a:t>
            </a:r>
          </a:p>
        </p:txBody>
      </p:sp>
      <p:sp>
        <p:nvSpPr>
          <p:cNvPr id="128003" name="Rectangle 3"/>
          <p:cNvSpPr>
            <a:spLocks noGrp="1" noChangeArrowheads="1"/>
          </p:cNvSpPr>
          <p:nvPr>
            <p:ph type="body" idx="1"/>
          </p:nvPr>
        </p:nvSpPr>
        <p:spPr>
          <a:xfrm>
            <a:off x="381000" y="1752600"/>
            <a:ext cx="8229600" cy="4525963"/>
          </a:xfrm>
        </p:spPr>
        <p:txBody>
          <a:bodyPr/>
          <a:lstStyle/>
          <a:p>
            <a:pPr algn="just"/>
            <a:r>
              <a:rPr lang="en-US" altLang="zh-TW" dirty="0"/>
              <a:t>Based on the anticipation of sequence numbers there are two types of TCP hijacking:</a:t>
            </a:r>
          </a:p>
          <a:p>
            <a:pPr lvl="1" algn="just"/>
            <a:r>
              <a:rPr lang="en-US" altLang="zh-TW" dirty="0"/>
              <a:t>Man-in-the-middle (</a:t>
            </a:r>
            <a:r>
              <a:rPr lang="en-US" altLang="zh-TW" b="1" dirty="0"/>
              <a:t>MITM</a:t>
            </a:r>
            <a:r>
              <a:rPr lang="en-US" altLang="zh-TW" dirty="0"/>
              <a:t>)</a:t>
            </a:r>
          </a:p>
          <a:p>
            <a:pPr lvl="1"/>
            <a:r>
              <a:rPr lang="en-US" altLang="zh-TW" dirty="0"/>
              <a:t>Blind Hijack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87" name="Rectangle 1039"/>
          <p:cNvSpPr>
            <a:spLocks noGrp="1" noChangeArrowheads="1"/>
          </p:cNvSpPr>
          <p:nvPr>
            <p:ph type="title"/>
          </p:nvPr>
        </p:nvSpPr>
        <p:spPr/>
        <p:txBody>
          <a:bodyPr>
            <a:normAutofit/>
          </a:bodyPr>
          <a:lstStyle/>
          <a:p>
            <a:r>
              <a:rPr lang="en-US" sz="4000" dirty="0">
                <a:solidFill>
                  <a:srgbClr val="051BBB"/>
                </a:solidFill>
              </a:rPr>
              <a:t>Duplicate Acknowledgements</a:t>
            </a:r>
          </a:p>
        </p:txBody>
      </p:sp>
      <p:sp>
        <p:nvSpPr>
          <p:cNvPr id="515088" name="Rectangle 1040"/>
          <p:cNvSpPr>
            <a:spLocks noGrp="1" noChangeArrowheads="1"/>
          </p:cNvSpPr>
          <p:nvPr>
            <p:ph type="body" idx="1"/>
          </p:nvPr>
        </p:nvSpPr>
        <p:spPr/>
        <p:txBody>
          <a:bodyPr>
            <a:normAutofit/>
          </a:bodyPr>
          <a:lstStyle/>
          <a:p>
            <a:pPr algn="just"/>
            <a:r>
              <a:rPr lang="en-US" sz="2800" dirty="0"/>
              <a:t>A </a:t>
            </a:r>
            <a:r>
              <a:rPr lang="en-US" sz="2800" dirty="0" err="1">
                <a:solidFill>
                  <a:srgbClr val="FF0000"/>
                </a:solidFill>
              </a:rPr>
              <a:t>dupack</a:t>
            </a:r>
            <a:r>
              <a:rPr lang="en-US" sz="2800" dirty="0">
                <a:solidFill>
                  <a:srgbClr val="FF3300"/>
                </a:solidFill>
              </a:rPr>
              <a:t> </a:t>
            </a:r>
            <a:r>
              <a:rPr lang="en-US" sz="2800" dirty="0"/>
              <a:t>is generated whenever an </a:t>
            </a:r>
            <a:r>
              <a:rPr lang="en-US" sz="2800" dirty="0" smtClean="0"/>
              <a:t> </a:t>
            </a:r>
            <a:r>
              <a:rPr lang="en-US" sz="2800" dirty="0" smtClean="0">
                <a:solidFill>
                  <a:srgbClr val="FF0000"/>
                </a:solidFill>
              </a:rPr>
              <a:t>out-of-order</a:t>
            </a:r>
            <a:r>
              <a:rPr lang="en-US" sz="2800" dirty="0" smtClean="0"/>
              <a:t> </a:t>
            </a:r>
            <a:r>
              <a:rPr lang="en-US" sz="2800" dirty="0"/>
              <a:t>segment arrives at the receiver</a:t>
            </a:r>
          </a:p>
        </p:txBody>
      </p:sp>
      <p:grpSp>
        <p:nvGrpSpPr>
          <p:cNvPr id="2" name="Group 1055"/>
          <p:cNvGrpSpPr>
            <a:grpSpLocks/>
          </p:cNvGrpSpPr>
          <p:nvPr/>
        </p:nvGrpSpPr>
        <p:grpSpPr bwMode="auto">
          <a:xfrm>
            <a:off x="669925" y="2667000"/>
            <a:ext cx="7559675" cy="3989388"/>
            <a:chOff x="422" y="1680"/>
            <a:chExt cx="4762" cy="2513"/>
          </a:xfrm>
        </p:grpSpPr>
        <p:sp>
          <p:nvSpPr>
            <p:cNvPr id="515074" name="Oval 1026"/>
            <p:cNvSpPr>
              <a:spLocks noChangeArrowheads="1"/>
            </p:cNvSpPr>
            <p:nvPr/>
          </p:nvSpPr>
          <p:spPr bwMode="auto">
            <a:xfrm>
              <a:off x="528" y="1968"/>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75" name="Oval 1027"/>
            <p:cNvSpPr>
              <a:spLocks noChangeArrowheads="1"/>
            </p:cNvSpPr>
            <p:nvPr/>
          </p:nvSpPr>
          <p:spPr bwMode="auto">
            <a:xfrm>
              <a:off x="4896" y="1968"/>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76" name="Oval 1028"/>
            <p:cNvSpPr>
              <a:spLocks noChangeArrowheads="1"/>
            </p:cNvSpPr>
            <p:nvPr/>
          </p:nvSpPr>
          <p:spPr bwMode="auto">
            <a:xfrm>
              <a:off x="2736" y="1968"/>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77" name="Line 1029"/>
            <p:cNvSpPr>
              <a:spLocks noChangeShapeType="1"/>
            </p:cNvSpPr>
            <p:nvPr/>
          </p:nvSpPr>
          <p:spPr bwMode="auto">
            <a:xfrm>
              <a:off x="816" y="2112"/>
              <a:ext cx="1920" cy="0"/>
            </a:xfrm>
            <a:prstGeom prst="line">
              <a:avLst/>
            </a:prstGeom>
            <a:noFill/>
            <a:ln w="9525">
              <a:solidFill>
                <a:schemeClr val="tx1"/>
              </a:solidFill>
              <a:round/>
              <a:headEnd/>
              <a:tailEnd/>
            </a:ln>
            <a:effectLst/>
          </p:spPr>
          <p:txBody>
            <a:bodyPr wrap="none" anchor="ctr"/>
            <a:lstStyle/>
            <a:p>
              <a:endParaRPr lang="en-US"/>
            </a:p>
          </p:txBody>
        </p:sp>
        <p:sp>
          <p:nvSpPr>
            <p:cNvPr id="515078" name="Line 1030"/>
            <p:cNvSpPr>
              <a:spLocks noChangeShapeType="1"/>
            </p:cNvSpPr>
            <p:nvPr/>
          </p:nvSpPr>
          <p:spPr bwMode="auto">
            <a:xfrm>
              <a:off x="3024" y="2112"/>
              <a:ext cx="1872" cy="0"/>
            </a:xfrm>
            <a:prstGeom prst="line">
              <a:avLst/>
            </a:prstGeom>
            <a:noFill/>
            <a:ln w="9525">
              <a:solidFill>
                <a:schemeClr val="tx1"/>
              </a:solidFill>
              <a:prstDash val="dash"/>
              <a:round/>
              <a:headEnd/>
              <a:tailEnd/>
            </a:ln>
            <a:effectLst/>
          </p:spPr>
          <p:txBody>
            <a:bodyPr wrap="none" anchor="ctr"/>
            <a:lstStyle/>
            <a:p>
              <a:endParaRPr lang="en-US"/>
            </a:p>
          </p:txBody>
        </p:sp>
        <p:sp>
          <p:nvSpPr>
            <p:cNvPr id="515079" name="Rectangle 1031"/>
            <p:cNvSpPr>
              <a:spLocks noChangeArrowheads="1"/>
            </p:cNvSpPr>
            <p:nvPr/>
          </p:nvSpPr>
          <p:spPr bwMode="auto">
            <a:xfrm>
              <a:off x="1056" y="1728"/>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5080" name="Rectangle 1032"/>
            <p:cNvSpPr>
              <a:spLocks noChangeArrowheads="1"/>
            </p:cNvSpPr>
            <p:nvPr/>
          </p:nvSpPr>
          <p:spPr bwMode="auto">
            <a:xfrm>
              <a:off x="1968" y="1728"/>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5081" name="Rectangle 1033"/>
            <p:cNvSpPr>
              <a:spLocks noChangeArrowheads="1"/>
            </p:cNvSpPr>
            <p:nvPr/>
          </p:nvSpPr>
          <p:spPr bwMode="auto">
            <a:xfrm>
              <a:off x="4080" y="1728"/>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37</a:t>
              </a:r>
            </a:p>
          </p:txBody>
        </p:sp>
        <p:sp>
          <p:nvSpPr>
            <p:cNvPr id="515082" name="Rectangle 1034"/>
            <p:cNvSpPr>
              <a:spLocks noChangeArrowheads="1"/>
            </p:cNvSpPr>
            <p:nvPr/>
          </p:nvSpPr>
          <p:spPr bwMode="auto">
            <a:xfrm>
              <a:off x="3216" y="1728"/>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38</a:t>
              </a:r>
            </a:p>
          </p:txBody>
        </p:sp>
        <p:sp>
          <p:nvSpPr>
            <p:cNvPr id="515083" name="Rectangle 1035"/>
            <p:cNvSpPr>
              <a:spLocks noChangeArrowheads="1"/>
            </p:cNvSpPr>
            <p:nvPr/>
          </p:nvSpPr>
          <p:spPr bwMode="auto">
            <a:xfrm>
              <a:off x="4560" y="2208"/>
              <a:ext cx="240" cy="288"/>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5084" name="Line 1036"/>
            <p:cNvSpPr>
              <a:spLocks noChangeShapeType="1"/>
            </p:cNvSpPr>
            <p:nvPr/>
          </p:nvSpPr>
          <p:spPr bwMode="auto">
            <a:xfrm>
              <a:off x="4080" y="1680"/>
              <a:ext cx="672" cy="384"/>
            </a:xfrm>
            <a:prstGeom prst="line">
              <a:avLst/>
            </a:prstGeom>
            <a:noFill/>
            <a:ln w="9525">
              <a:solidFill>
                <a:schemeClr val="tx1"/>
              </a:solidFill>
              <a:round/>
              <a:headEnd/>
              <a:tailEnd/>
            </a:ln>
            <a:effectLst/>
          </p:spPr>
          <p:txBody>
            <a:bodyPr wrap="none" anchor="ctr"/>
            <a:lstStyle/>
            <a:p>
              <a:endParaRPr lang="en-US"/>
            </a:p>
          </p:txBody>
        </p:sp>
        <p:sp>
          <p:nvSpPr>
            <p:cNvPr id="515085" name="Line 1037"/>
            <p:cNvSpPr>
              <a:spLocks noChangeShapeType="1"/>
            </p:cNvSpPr>
            <p:nvPr/>
          </p:nvSpPr>
          <p:spPr bwMode="auto">
            <a:xfrm flipV="1">
              <a:off x="4080" y="1680"/>
              <a:ext cx="672" cy="384"/>
            </a:xfrm>
            <a:prstGeom prst="line">
              <a:avLst/>
            </a:prstGeom>
            <a:noFill/>
            <a:ln w="9525">
              <a:solidFill>
                <a:schemeClr val="tx1"/>
              </a:solidFill>
              <a:round/>
              <a:headEnd/>
              <a:tailEnd/>
            </a:ln>
            <a:effectLst/>
          </p:spPr>
          <p:txBody>
            <a:bodyPr wrap="none" anchor="ctr"/>
            <a:lstStyle/>
            <a:p>
              <a:endParaRPr lang="en-US"/>
            </a:p>
          </p:txBody>
        </p:sp>
        <p:sp>
          <p:nvSpPr>
            <p:cNvPr id="515089" name="Oval 1041"/>
            <p:cNvSpPr>
              <a:spLocks noChangeArrowheads="1"/>
            </p:cNvSpPr>
            <p:nvPr/>
          </p:nvSpPr>
          <p:spPr bwMode="auto">
            <a:xfrm>
              <a:off x="528" y="3120"/>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90" name="Oval 1042"/>
            <p:cNvSpPr>
              <a:spLocks noChangeArrowheads="1"/>
            </p:cNvSpPr>
            <p:nvPr/>
          </p:nvSpPr>
          <p:spPr bwMode="auto">
            <a:xfrm>
              <a:off x="4896" y="3120"/>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91" name="Oval 1043"/>
            <p:cNvSpPr>
              <a:spLocks noChangeArrowheads="1"/>
            </p:cNvSpPr>
            <p:nvPr/>
          </p:nvSpPr>
          <p:spPr bwMode="auto">
            <a:xfrm>
              <a:off x="2736" y="3120"/>
              <a:ext cx="288" cy="28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5092" name="Line 1044"/>
            <p:cNvSpPr>
              <a:spLocks noChangeShapeType="1"/>
            </p:cNvSpPr>
            <p:nvPr/>
          </p:nvSpPr>
          <p:spPr bwMode="auto">
            <a:xfrm>
              <a:off x="816" y="3264"/>
              <a:ext cx="1920" cy="0"/>
            </a:xfrm>
            <a:prstGeom prst="line">
              <a:avLst/>
            </a:prstGeom>
            <a:noFill/>
            <a:ln w="9525">
              <a:solidFill>
                <a:schemeClr val="tx1"/>
              </a:solidFill>
              <a:round/>
              <a:headEnd/>
              <a:tailEnd/>
            </a:ln>
            <a:effectLst/>
          </p:spPr>
          <p:txBody>
            <a:bodyPr wrap="none" anchor="ctr"/>
            <a:lstStyle/>
            <a:p>
              <a:endParaRPr lang="en-US"/>
            </a:p>
          </p:txBody>
        </p:sp>
        <p:sp>
          <p:nvSpPr>
            <p:cNvPr id="515093" name="Line 1045"/>
            <p:cNvSpPr>
              <a:spLocks noChangeShapeType="1"/>
            </p:cNvSpPr>
            <p:nvPr/>
          </p:nvSpPr>
          <p:spPr bwMode="auto">
            <a:xfrm>
              <a:off x="3024" y="3264"/>
              <a:ext cx="1872" cy="0"/>
            </a:xfrm>
            <a:prstGeom prst="line">
              <a:avLst/>
            </a:prstGeom>
            <a:noFill/>
            <a:ln w="9525">
              <a:solidFill>
                <a:schemeClr val="tx1"/>
              </a:solidFill>
              <a:prstDash val="dash"/>
              <a:round/>
              <a:headEnd/>
              <a:tailEnd/>
            </a:ln>
            <a:effectLst/>
          </p:spPr>
          <p:txBody>
            <a:bodyPr wrap="none" anchor="ctr"/>
            <a:lstStyle/>
            <a:p>
              <a:endParaRPr lang="en-US"/>
            </a:p>
          </p:txBody>
        </p:sp>
        <p:sp>
          <p:nvSpPr>
            <p:cNvPr id="515094" name="Rectangle 1046"/>
            <p:cNvSpPr>
              <a:spLocks noChangeArrowheads="1"/>
            </p:cNvSpPr>
            <p:nvPr/>
          </p:nvSpPr>
          <p:spPr bwMode="auto">
            <a:xfrm>
              <a:off x="1056" y="2880"/>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42</a:t>
              </a:r>
            </a:p>
          </p:txBody>
        </p:sp>
        <p:sp>
          <p:nvSpPr>
            <p:cNvPr id="515095" name="Rectangle 1047"/>
            <p:cNvSpPr>
              <a:spLocks noChangeArrowheads="1"/>
            </p:cNvSpPr>
            <p:nvPr/>
          </p:nvSpPr>
          <p:spPr bwMode="auto">
            <a:xfrm>
              <a:off x="1968" y="2880"/>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41</a:t>
              </a:r>
            </a:p>
          </p:txBody>
        </p:sp>
        <p:sp>
          <p:nvSpPr>
            <p:cNvPr id="515096" name="Rectangle 1048"/>
            <p:cNvSpPr>
              <a:spLocks noChangeArrowheads="1"/>
            </p:cNvSpPr>
            <p:nvPr/>
          </p:nvSpPr>
          <p:spPr bwMode="auto">
            <a:xfrm>
              <a:off x="4080" y="2880"/>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5097" name="Rectangle 1049"/>
            <p:cNvSpPr>
              <a:spLocks noChangeArrowheads="1"/>
            </p:cNvSpPr>
            <p:nvPr/>
          </p:nvSpPr>
          <p:spPr bwMode="auto">
            <a:xfrm>
              <a:off x="3216" y="2880"/>
              <a:ext cx="672" cy="288"/>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5098" name="Rectangle 1050"/>
            <p:cNvSpPr>
              <a:spLocks noChangeArrowheads="1"/>
            </p:cNvSpPr>
            <p:nvPr/>
          </p:nvSpPr>
          <p:spPr bwMode="auto">
            <a:xfrm>
              <a:off x="2448" y="3360"/>
              <a:ext cx="240" cy="288"/>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5099" name="Rectangle 1051"/>
            <p:cNvSpPr>
              <a:spLocks noChangeArrowheads="1"/>
            </p:cNvSpPr>
            <p:nvPr/>
          </p:nvSpPr>
          <p:spPr bwMode="auto">
            <a:xfrm>
              <a:off x="4560" y="3360"/>
              <a:ext cx="240" cy="288"/>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5100" name="Text Box 1052"/>
            <p:cNvSpPr txBox="1">
              <a:spLocks noChangeArrowheads="1"/>
            </p:cNvSpPr>
            <p:nvPr/>
          </p:nvSpPr>
          <p:spPr bwMode="auto">
            <a:xfrm>
              <a:off x="4368" y="3696"/>
              <a:ext cx="659" cy="250"/>
            </a:xfrm>
            <a:prstGeom prst="rect">
              <a:avLst/>
            </a:prstGeom>
            <a:noFill/>
            <a:ln w="9525">
              <a:noFill/>
              <a:miter lim="800000"/>
              <a:headEnd/>
              <a:tailEnd/>
            </a:ln>
            <a:effectLst/>
          </p:spPr>
          <p:txBody>
            <a:bodyPr wrap="none">
              <a:spAutoFit/>
            </a:bodyPr>
            <a:lstStyle/>
            <a:p>
              <a:pPr algn="l"/>
              <a:r>
                <a:rPr lang="en-US" b="0"/>
                <a:t>Dupack</a:t>
              </a:r>
              <a:endParaRPr lang="en-US" b="0">
                <a:latin typeface="Arial Black" pitchFamily="34" charset="0"/>
              </a:endParaRPr>
            </a:p>
          </p:txBody>
        </p:sp>
        <p:sp>
          <p:nvSpPr>
            <p:cNvPr id="515101" name="Text Box 1053"/>
            <p:cNvSpPr txBox="1">
              <a:spLocks noChangeArrowheads="1"/>
            </p:cNvSpPr>
            <p:nvPr/>
          </p:nvSpPr>
          <p:spPr bwMode="auto">
            <a:xfrm>
              <a:off x="422" y="3943"/>
              <a:ext cx="2987" cy="250"/>
            </a:xfrm>
            <a:prstGeom prst="rect">
              <a:avLst/>
            </a:prstGeom>
            <a:noFill/>
            <a:ln w="9525">
              <a:noFill/>
              <a:miter lim="800000"/>
              <a:headEnd/>
              <a:tailEnd/>
            </a:ln>
            <a:effectLst/>
          </p:spPr>
          <p:txBody>
            <a:bodyPr wrap="none">
              <a:spAutoFit/>
            </a:bodyPr>
            <a:lstStyle/>
            <a:p>
              <a:pPr algn="l"/>
              <a:r>
                <a:rPr lang="en-US" b="0"/>
                <a:t>(Above example assumes </a:t>
              </a:r>
              <a:r>
                <a:rPr lang="en-US" b="0" i="1"/>
                <a:t>delayed acks</a:t>
              </a:r>
              <a:r>
                <a:rPr lang="en-US" b="0"/>
                <a:t>)</a:t>
              </a:r>
            </a:p>
          </p:txBody>
        </p:sp>
        <p:sp>
          <p:nvSpPr>
            <p:cNvPr id="515102" name="Text Box 1054"/>
            <p:cNvSpPr txBox="1">
              <a:spLocks noChangeArrowheads="1"/>
            </p:cNvSpPr>
            <p:nvPr/>
          </p:nvSpPr>
          <p:spPr bwMode="auto">
            <a:xfrm>
              <a:off x="3888" y="3840"/>
              <a:ext cx="1252" cy="250"/>
            </a:xfrm>
            <a:prstGeom prst="rect">
              <a:avLst/>
            </a:prstGeom>
            <a:noFill/>
            <a:ln w="9525">
              <a:noFill/>
              <a:miter lim="800000"/>
              <a:headEnd/>
              <a:tailEnd/>
            </a:ln>
            <a:effectLst/>
          </p:spPr>
          <p:txBody>
            <a:bodyPr wrap="none" anchor="ctr">
              <a:spAutoFit/>
            </a:bodyPr>
            <a:lstStyle/>
            <a:p>
              <a:r>
                <a:rPr lang="en-US" b="0"/>
                <a:t>On receipt of 38</a:t>
              </a:r>
            </a:p>
          </p:txBody>
        </p:sp>
      </p:grpSp>
      <p:sp>
        <p:nvSpPr>
          <p:cNvPr id="32" name="Rectangle 32"/>
          <p:cNvSpPr>
            <a:spLocks noChangeArrowheads="1"/>
          </p:cNvSpPr>
          <p:nvPr/>
        </p:nvSpPr>
        <p:spPr bwMode="auto">
          <a:xfrm>
            <a:off x="3390900" y="3518081"/>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34</a:t>
            </a:r>
            <a:endParaRPr lang="en-US" sz="1800" b="0"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152400"/>
            <a:ext cx="7772400" cy="762000"/>
          </a:xfrm>
        </p:spPr>
        <p:txBody>
          <a:bodyPr>
            <a:noAutofit/>
          </a:bodyPr>
          <a:lstStyle/>
          <a:p>
            <a:pPr algn="ctr" eaLnBrk="1" hangingPunct="1"/>
            <a:r>
              <a:rPr lang="en-US" altLang="en-US" sz="4000" dirty="0" smtClean="0"/>
              <a:t>Session Hijacking</a:t>
            </a:r>
          </a:p>
        </p:txBody>
      </p:sp>
      <p:sp>
        <p:nvSpPr>
          <p:cNvPr id="47107" name="Rectangle 3"/>
          <p:cNvSpPr>
            <a:spLocks noGrp="1" noChangeArrowheads="1"/>
          </p:cNvSpPr>
          <p:nvPr>
            <p:ph type="body" idx="1"/>
          </p:nvPr>
        </p:nvSpPr>
        <p:spPr>
          <a:xfrm>
            <a:off x="228600" y="914400"/>
            <a:ext cx="8610600" cy="5638800"/>
          </a:xfrm>
        </p:spPr>
        <p:txBody>
          <a:bodyPr>
            <a:normAutofit/>
          </a:bodyPr>
          <a:lstStyle/>
          <a:p>
            <a:pPr algn="just" eaLnBrk="1" hangingPunct="1">
              <a:lnSpc>
                <a:spcPct val="90000"/>
              </a:lnSpc>
            </a:pPr>
            <a:r>
              <a:rPr lang="en-US" altLang="en-US" sz="2800" dirty="0" smtClean="0"/>
              <a:t>Attack based on sniffing and spoofing</a:t>
            </a:r>
          </a:p>
          <a:p>
            <a:pPr algn="just" eaLnBrk="1" hangingPunct="1">
              <a:lnSpc>
                <a:spcPct val="90000"/>
              </a:lnSpc>
            </a:pPr>
            <a:r>
              <a:rPr lang="en-US" altLang="en-US" sz="2800" dirty="0" smtClean="0"/>
              <a:t>Occurs when attacker steals user session such as </a:t>
            </a:r>
            <a:r>
              <a:rPr lang="en-US" altLang="en-US" sz="2800" i="1" dirty="0" smtClean="0">
                <a:solidFill>
                  <a:srgbClr val="FF0000"/>
                </a:solidFill>
              </a:rPr>
              <a:t>telnet</a:t>
            </a:r>
            <a:r>
              <a:rPr lang="en-US" altLang="en-US" sz="2800" dirty="0" smtClean="0"/>
              <a:t>, </a:t>
            </a:r>
            <a:r>
              <a:rPr lang="en-US" altLang="en-US" sz="2800" i="1" dirty="0" smtClean="0">
                <a:solidFill>
                  <a:srgbClr val="FF0000"/>
                </a:solidFill>
              </a:rPr>
              <a:t>rlogin</a:t>
            </a:r>
            <a:r>
              <a:rPr lang="en-US" altLang="en-US" sz="2800" dirty="0" smtClean="0"/>
              <a:t>, or </a:t>
            </a:r>
            <a:r>
              <a:rPr lang="en-US" altLang="en-US" sz="2800" i="1" dirty="0" smtClean="0">
                <a:solidFill>
                  <a:srgbClr val="FF0000"/>
                </a:solidFill>
              </a:rPr>
              <a:t>ftp</a:t>
            </a:r>
            <a:r>
              <a:rPr lang="en-US" altLang="en-US" sz="2800" dirty="0" smtClean="0"/>
              <a:t>.</a:t>
            </a:r>
          </a:p>
          <a:p>
            <a:pPr lvl="1" algn="just" eaLnBrk="1" hangingPunct="1">
              <a:lnSpc>
                <a:spcPct val="90000"/>
              </a:lnSpc>
            </a:pPr>
            <a:r>
              <a:rPr lang="en-US" altLang="en-US" sz="2400" dirty="0" smtClean="0"/>
              <a:t>Innocent user thinks that his session was lost, not stolen</a:t>
            </a:r>
          </a:p>
          <a:p>
            <a:pPr algn="just" eaLnBrk="1" hangingPunct="1">
              <a:lnSpc>
                <a:spcPct val="90000"/>
              </a:lnSpc>
            </a:pPr>
            <a:r>
              <a:rPr lang="en-US" altLang="en-US" sz="2800" dirty="0" smtClean="0"/>
              <a:t>Attacker sits on a network segment where traffic between victim and server  can be observed</a:t>
            </a:r>
          </a:p>
          <a:p>
            <a:pPr algn="just" eaLnBrk="1" hangingPunct="1">
              <a:lnSpc>
                <a:spcPct val="90000"/>
              </a:lnSpc>
            </a:pPr>
            <a:r>
              <a:rPr lang="en-US" altLang="en-US" sz="2800" dirty="0" smtClean="0"/>
              <a:t>Attacker injects spoofed packets contain source IP address of victim with proper TCP sequence numbers (</a:t>
            </a:r>
            <a:r>
              <a:rPr lang="en-US" altLang="en-US" sz="2800" i="1" dirty="0" smtClean="0">
                <a:solidFill>
                  <a:srgbClr val="FF0000"/>
                </a:solidFill>
              </a:rPr>
              <a:t>note: blind injection</a:t>
            </a:r>
            <a:r>
              <a:rPr lang="en-US" altLang="en-US" sz="2800" dirty="0" smtClean="0"/>
              <a:t>)</a:t>
            </a:r>
          </a:p>
          <a:p>
            <a:pPr algn="just" eaLnBrk="1" hangingPunct="1">
              <a:lnSpc>
                <a:spcPct val="90000"/>
              </a:lnSpc>
            </a:pPr>
            <a:r>
              <a:rPr lang="en-US" altLang="en-US" sz="2800" dirty="0" smtClean="0"/>
              <a:t>If hijack is successful, the server will obey all commands sent by attacker.</a:t>
            </a:r>
          </a:p>
          <a:p>
            <a:pPr algn="just" eaLnBrk="1" hangingPunct="1">
              <a:lnSpc>
                <a:spcPct val="90000"/>
              </a:lnSpc>
            </a:pPr>
            <a:r>
              <a:rPr lang="en-US" altLang="en-US" sz="2800" dirty="0" smtClean="0"/>
              <a:t>May cause ACK storm between victim and server when victim tries to resynchronize its sequence number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457200" y="228600"/>
            <a:ext cx="8229600" cy="884238"/>
          </a:xfrm>
        </p:spPr>
        <p:txBody>
          <a:bodyPr>
            <a:normAutofit/>
          </a:bodyPr>
          <a:lstStyle/>
          <a:p>
            <a:pPr algn="ctr" eaLnBrk="1" hangingPunct="1"/>
            <a:r>
              <a:rPr lang="en-US" altLang="en-US" sz="4000" dirty="0" smtClean="0"/>
              <a:t>Host-based Session Hijacking</a:t>
            </a:r>
          </a:p>
        </p:txBody>
      </p:sp>
      <p:sp>
        <p:nvSpPr>
          <p:cNvPr id="50179" name="Rectangle 1027"/>
          <p:cNvSpPr>
            <a:spLocks noGrp="1" noChangeArrowheads="1"/>
          </p:cNvSpPr>
          <p:nvPr>
            <p:ph type="body" idx="1"/>
          </p:nvPr>
        </p:nvSpPr>
        <p:spPr>
          <a:xfrm>
            <a:off x="228600" y="1066800"/>
            <a:ext cx="8686800" cy="5334000"/>
          </a:xfrm>
        </p:spPr>
        <p:txBody>
          <a:bodyPr/>
          <a:lstStyle/>
          <a:p>
            <a:pPr algn="just" eaLnBrk="1" hangingPunct="1">
              <a:lnSpc>
                <a:spcPct val="90000"/>
              </a:lnSpc>
            </a:pPr>
            <a:r>
              <a:rPr lang="en-US" altLang="en-US" sz="2800" dirty="0" smtClean="0"/>
              <a:t>Attacker can hijack a session on source or destination machine if he has super user privileges on that machine </a:t>
            </a:r>
          </a:p>
          <a:p>
            <a:pPr algn="just" eaLnBrk="1" hangingPunct="1">
              <a:lnSpc>
                <a:spcPct val="90000"/>
              </a:lnSpc>
            </a:pPr>
            <a:r>
              <a:rPr lang="en-US" altLang="en-US" sz="2800" dirty="0" err="1" smtClean="0"/>
              <a:t>Highjacking</a:t>
            </a:r>
            <a:r>
              <a:rPr lang="en-US" altLang="en-US" sz="2800" dirty="0" smtClean="0"/>
              <a:t> tool allows attacker to interact with the local terminal devices (</a:t>
            </a:r>
            <a:r>
              <a:rPr lang="en-US" altLang="en-US" sz="2800" dirty="0" err="1" smtClean="0"/>
              <a:t>tty</a:t>
            </a:r>
            <a:r>
              <a:rPr lang="en-US" altLang="en-US" sz="2800" dirty="0" smtClean="0"/>
              <a:t>)</a:t>
            </a:r>
          </a:p>
          <a:p>
            <a:pPr algn="just" eaLnBrk="1" hangingPunct="1">
              <a:lnSpc>
                <a:spcPct val="90000"/>
              </a:lnSpc>
            </a:pPr>
            <a:r>
              <a:rPr lang="en-US" altLang="en-US" sz="2800" dirty="0" smtClean="0"/>
              <a:t>Attacker can read all session information from victim’s </a:t>
            </a:r>
            <a:r>
              <a:rPr lang="en-US" altLang="en-US" sz="2800" dirty="0" err="1" smtClean="0"/>
              <a:t>tty</a:t>
            </a:r>
            <a:r>
              <a:rPr lang="en-US" altLang="en-US" sz="2800" dirty="0" smtClean="0"/>
              <a:t> </a:t>
            </a:r>
          </a:p>
          <a:p>
            <a:pPr algn="just" eaLnBrk="1" hangingPunct="1">
              <a:lnSpc>
                <a:spcPct val="90000"/>
              </a:lnSpc>
            </a:pPr>
            <a:r>
              <a:rPr lang="en-US" altLang="en-US" sz="2800" dirty="0" smtClean="0"/>
              <a:t>Attacker can control victim’s </a:t>
            </a:r>
            <a:r>
              <a:rPr lang="en-US" altLang="en-US" sz="2800" dirty="0" err="1" smtClean="0"/>
              <a:t>tty</a:t>
            </a:r>
            <a:r>
              <a:rPr lang="en-US" altLang="en-US" sz="2800" dirty="0" smtClean="0"/>
              <a:t> by injecting keystrokes into the </a:t>
            </a:r>
            <a:r>
              <a:rPr lang="en-US" altLang="en-US" sz="2800" dirty="0" err="1" smtClean="0"/>
              <a:t>tty</a:t>
            </a:r>
            <a:endParaRPr lang="en-US" altLang="en-US" sz="2800" dirty="0" smtClean="0"/>
          </a:p>
          <a:p>
            <a:pPr algn="just" eaLnBrk="1" hangingPunct="1">
              <a:lnSpc>
                <a:spcPct val="90000"/>
              </a:lnSpc>
            </a:pPr>
            <a:r>
              <a:rPr lang="en-US" altLang="en-US" sz="2800" dirty="0" smtClean="0"/>
              <a:t>Host-based session hijacking preferable to network-based session hijacking if target machine is already compromised</a:t>
            </a:r>
          </a:p>
          <a:p>
            <a:pPr lvl="1" algn="just" eaLnBrk="1" hangingPunct="1">
              <a:lnSpc>
                <a:spcPct val="90000"/>
              </a:lnSpc>
              <a:buFontTx/>
              <a:buNone/>
            </a:pPr>
            <a:endParaRPr lang="en-US" altLang="en-US" sz="2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457200" y="152400"/>
            <a:ext cx="8229600" cy="884238"/>
          </a:xfrm>
        </p:spPr>
        <p:txBody>
          <a:bodyPr>
            <a:normAutofit/>
          </a:bodyPr>
          <a:lstStyle/>
          <a:p>
            <a:pPr algn="ctr" eaLnBrk="1" hangingPunct="1"/>
            <a:r>
              <a:rPr lang="en-US" altLang="en-US" sz="4000" dirty="0" smtClean="0"/>
              <a:t>Session Hijacking Tools</a:t>
            </a:r>
          </a:p>
        </p:txBody>
      </p:sp>
      <p:sp>
        <p:nvSpPr>
          <p:cNvPr id="51203" name="Rectangle 1027"/>
          <p:cNvSpPr>
            <a:spLocks noGrp="1" noChangeArrowheads="1"/>
          </p:cNvSpPr>
          <p:nvPr>
            <p:ph type="body" idx="1"/>
          </p:nvPr>
        </p:nvSpPr>
        <p:spPr>
          <a:xfrm>
            <a:off x="304800" y="1295400"/>
            <a:ext cx="8610600" cy="5257800"/>
          </a:xfrm>
        </p:spPr>
        <p:txBody>
          <a:bodyPr/>
          <a:lstStyle/>
          <a:p>
            <a:pPr eaLnBrk="1" hangingPunct="1"/>
            <a:r>
              <a:rPr lang="en-US" altLang="en-US" sz="2800" dirty="0" smtClean="0"/>
              <a:t>Network-based</a:t>
            </a:r>
          </a:p>
          <a:p>
            <a:pPr lvl="1" eaLnBrk="1" hangingPunct="1"/>
            <a:r>
              <a:rPr lang="en-US" altLang="en-US" dirty="0" smtClean="0"/>
              <a:t>Hunt </a:t>
            </a:r>
            <a:r>
              <a:rPr lang="en-US" altLang="en-US" dirty="0" smtClean="0">
                <a:hlinkClick r:id="rId2"/>
              </a:rPr>
              <a:t>http://www.cri.cz/kra/index.html</a:t>
            </a:r>
            <a:endParaRPr lang="en-US" altLang="en-US" dirty="0" smtClean="0"/>
          </a:p>
          <a:p>
            <a:pPr lvl="1" eaLnBrk="1" hangingPunct="1"/>
            <a:r>
              <a:rPr lang="en-US" altLang="en-US" dirty="0" err="1" smtClean="0"/>
              <a:t>Dsniff’s</a:t>
            </a:r>
            <a:r>
              <a:rPr lang="en-US" altLang="en-US" dirty="0" smtClean="0"/>
              <a:t> </a:t>
            </a:r>
            <a:r>
              <a:rPr lang="en-US" altLang="en-US" dirty="0" err="1" smtClean="0"/>
              <a:t>sshmitm</a:t>
            </a:r>
            <a:r>
              <a:rPr lang="en-US" altLang="en-US" dirty="0" smtClean="0"/>
              <a:t> tool in –I mode</a:t>
            </a:r>
          </a:p>
          <a:p>
            <a:pPr lvl="1" eaLnBrk="1" hangingPunct="1"/>
            <a:r>
              <a:rPr lang="en-US" altLang="en-US" dirty="0" smtClean="0"/>
              <a:t>Juggernaut </a:t>
            </a:r>
            <a:r>
              <a:rPr lang="en-US" altLang="en-US" dirty="0" smtClean="0">
                <a:hlinkClick r:id="rId3"/>
              </a:rPr>
              <a:t>http://packetstorm.securify.com</a:t>
            </a:r>
            <a:endParaRPr lang="en-US" altLang="en-US" dirty="0" smtClean="0"/>
          </a:p>
          <a:p>
            <a:pPr eaLnBrk="1" hangingPunct="1"/>
            <a:r>
              <a:rPr lang="en-US" altLang="en-US" sz="2800" dirty="0" smtClean="0"/>
              <a:t>Host-based</a:t>
            </a:r>
          </a:p>
          <a:p>
            <a:pPr lvl="1" eaLnBrk="1" hangingPunct="1"/>
            <a:r>
              <a:rPr lang="en-US" altLang="en-US" dirty="0" err="1" smtClean="0"/>
              <a:t>TTYWatcher</a:t>
            </a:r>
            <a:r>
              <a:rPr lang="en-US" altLang="en-US" dirty="0" smtClean="0"/>
              <a:t>  </a:t>
            </a:r>
            <a:r>
              <a:rPr lang="en-US" altLang="en-US" dirty="0" smtClean="0">
                <a:hlinkClick r:id="rId4"/>
              </a:rPr>
              <a:t>http://ftp.cerias.purdue.edu/pub/tools/unix/sysutils</a:t>
            </a:r>
            <a:endParaRPr lang="en-US" altLang="en-US" dirty="0" smtClean="0"/>
          </a:p>
          <a:p>
            <a:pPr lvl="1" eaLnBrk="1" hangingPunct="1"/>
            <a:r>
              <a:rPr lang="en-US" altLang="en-US" dirty="0" err="1" smtClean="0"/>
              <a:t>TTYSnoop</a:t>
            </a:r>
            <a:r>
              <a:rPr lang="en-US" altLang="en-US" dirty="0" smtClean="0"/>
              <a:t> http://packetstorm.securify.com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a:xfrm>
            <a:off x="914400" y="152400"/>
            <a:ext cx="7772400" cy="609600"/>
          </a:xfrm>
        </p:spPr>
        <p:txBody>
          <a:bodyPr>
            <a:normAutofit fontScale="90000"/>
          </a:bodyPr>
          <a:lstStyle/>
          <a:p>
            <a:pPr algn="ctr" eaLnBrk="1" hangingPunct="1"/>
            <a:r>
              <a:rPr lang="en-US" altLang="en-US" dirty="0" smtClean="0"/>
              <a:t>Session Hijacking with Hunt</a:t>
            </a:r>
          </a:p>
        </p:txBody>
      </p:sp>
      <p:sp>
        <p:nvSpPr>
          <p:cNvPr id="52227" name="Rectangle 1027"/>
          <p:cNvSpPr>
            <a:spLocks noGrp="1" noChangeArrowheads="1"/>
          </p:cNvSpPr>
          <p:nvPr>
            <p:ph type="body" idx="1"/>
          </p:nvPr>
        </p:nvSpPr>
        <p:spPr>
          <a:xfrm>
            <a:off x="304800" y="762000"/>
            <a:ext cx="8610600" cy="5867400"/>
          </a:xfrm>
        </p:spPr>
        <p:txBody>
          <a:bodyPr/>
          <a:lstStyle/>
          <a:p>
            <a:pPr algn="just" eaLnBrk="1" hangingPunct="1"/>
            <a:r>
              <a:rPr lang="en-US" altLang="en-US" sz="2400" dirty="0" smtClean="0"/>
              <a:t>Runs on Linux platform</a:t>
            </a:r>
          </a:p>
          <a:p>
            <a:pPr algn="just" eaLnBrk="1" hangingPunct="1"/>
            <a:r>
              <a:rPr lang="en-US" altLang="en-US" sz="2400" dirty="0" smtClean="0"/>
              <a:t>Allows attacker to see many sessions going across the network and to hijack a particular session</a:t>
            </a:r>
          </a:p>
          <a:p>
            <a:pPr algn="just" eaLnBrk="1" hangingPunct="1"/>
            <a:r>
              <a:rPr lang="en-US" altLang="en-US" sz="2400" b="1" dirty="0" smtClean="0">
                <a:solidFill>
                  <a:srgbClr val="FF0000"/>
                </a:solidFill>
              </a:rPr>
              <a:t>ACK storm </a:t>
            </a:r>
            <a:r>
              <a:rPr lang="en-US" altLang="en-US" sz="2400" dirty="0" smtClean="0"/>
              <a:t>may occur after the attacker injects one or two commands</a:t>
            </a:r>
          </a:p>
          <a:p>
            <a:pPr algn="just" eaLnBrk="1" hangingPunct="1"/>
            <a:r>
              <a:rPr lang="en-US" altLang="en-US" sz="2400" dirty="0" smtClean="0"/>
              <a:t>ACK storm can be prevented running Hunt in a mode supporting ARP spoofing</a:t>
            </a:r>
          </a:p>
          <a:p>
            <a:pPr lvl="1" algn="just" eaLnBrk="1" hangingPunct="1"/>
            <a:r>
              <a:rPr lang="en-US" altLang="en-US" sz="2000" dirty="0" smtClean="0"/>
              <a:t>Don’t want victim’s packets to be seen by server and visa versa</a:t>
            </a:r>
          </a:p>
          <a:p>
            <a:pPr lvl="1" algn="just" eaLnBrk="1" hangingPunct="1"/>
            <a:r>
              <a:rPr lang="en-US" altLang="en-US" sz="2000" dirty="0" smtClean="0"/>
              <a:t>Attacker sends bogus ARP replies to both victim and server to poison their ARP tables</a:t>
            </a:r>
          </a:p>
          <a:p>
            <a:pPr algn="just" eaLnBrk="1" hangingPunct="1"/>
            <a:r>
              <a:rPr lang="en-US" altLang="en-US" sz="2400" dirty="0" smtClean="0"/>
              <a:t>Attacker sees traffic sent by victim and server</a:t>
            </a:r>
          </a:p>
          <a:p>
            <a:pPr algn="just" eaLnBrk="1" hangingPunct="1"/>
            <a:r>
              <a:rPr lang="en-US" altLang="en-US" sz="2400" dirty="0" smtClean="0"/>
              <a:t>Hunt can resynchronize the connection so session can be returned to victim</a:t>
            </a:r>
          </a:p>
          <a:p>
            <a:pPr lvl="1" algn="just" eaLnBrk="1" hangingPunct="1"/>
            <a:r>
              <a:rPr lang="en-US" altLang="en-US" sz="2000" dirty="0" smtClean="0"/>
              <a:t>Message is sent to victim to type certain number of keys to increment victim’s sequence number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411162"/>
            <a:ext cx="8229600" cy="960438"/>
          </a:xfrm>
        </p:spPr>
        <p:txBody>
          <a:bodyPr>
            <a:normAutofit fontScale="90000"/>
          </a:bodyPr>
          <a:lstStyle/>
          <a:p>
            <a:pPr algn="ctr" eaLnBrk="1" hangingPunct="1"/>
            <a:r>
              <a:rPr lang="en-US" altLang="en-US" sz="4000" dirty="0" smtClean="0"/>
              <a:t>Session Hijacking </a:t>
            </a:r>
            <a:br>
              <a:rPr lang="en-US" altLang="en-US" sz="4000" dirty="0" smtClean="0"/>
            </a:br>
            <a:r>
              <a:rPr lang="en-US" altLang="en-US" sz="4000" dirty="0" smtClean="0"/>
              <a:t>Defenses / Countermeasures</a:t>
            </a:r>
          </a:p>
        </p:txBody>
      </p:sp>
      <p:sp>
        <p:nvSpPr>
          <p:cNvPr id="56323" name="Rectangle 3"/>
          <p:cNvSpPr>
            <a:spLocks noGrp="1" noChangeArrowheads="1"/>
          </p:cNvSpPr>
          <p:nvPr>
            <p:ph type="body" idx="1"/>
          </p:nvPr>
        </p:nvSpPr>
        <p:spPr>
          <a:xfrm>
            <a:off x="228600" y="1722437"/>
            <a:ext cx="8686800" cy="4525963"/>
          </a:xfrm>
        </p:spPr>
        <p:txBody>
          <a:bodyPr>
            <a:normAutofit lnSpcReduction="10000"/>
          </a:bodyPr>
          <a:lstStyle/>
          <a:p>
            <a:pPr algn="just" eaLnBrk="1" hangingPunct="1"/>
            <a:r>
              <a:rPr lang="en-US" altLang="en-US" sz="2800" dirty="0" smtClean="0"/>
              <a:t>Use SSH or VPN for securing sessions</a:t>
            </a:r>
          </a:p>
          <a:p>
            <a:pPr lvl="1" algn="just" eaLnBrk="1" hangingPunct="1"/>
            <a:r>
              <a:rPr lang="en-US" altLang="en-US" dirty="0" smtClean="0"/>
              <a:t>Attackers will not have the keys to encrypt or decrypt traffic (Network Layer / Application Layer)</a:t>
            </a:r>
          </a:p>
          <a:p>
            <a:pPr lvl="1" algn="just" eaLnBrk="1" hangingPunct="1"/>
            <a:r>
              <a:rPr lang="en-US" altLang="en-US" dirty="0" smtClean="0"/>
              <a:t>Pay attention to warning messages about any change of public key on server since this may be a person-in-the-middle attack</a:t>
            </a:r>
          </a:p>
          <a:p>
            <a:pPr lvl="1" algn="just" eaLnBrk="1" hangingPunct="1"/>
            <a:r>
              <a:rPr lang="en-US" altLang="en-US" dirty="0" smtClean="0"/>
              <a:t>Web sites should avoid creating sessions that begin with secure server authentication measures but subsequently switch over to unencrypted exchanges</a:t>
            </a:r>
          </a:p>
          <a:p>
            <a:pPr lvl="1" algn="just" eaLnBrk="1" hangingPunct="1"/>
            <a:r>
              <a:rPr lang="en-US" altLang="en-US" dirty="0" smtClean="0"/>
              <a:t>Tradeoff??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152400"/>
            <a:ext cx="8229600" cy="884238"/>
          </a:xfrm>
        </p:spPr>
        <p:txBody>
          <a:bodyPr lIns="0" tIns="0" rIns="0" bIns="0">
            <a:normAutofit/>
          </a:bodyPr>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t>Packet Sniffers</a:t>
            </a:r>
          </a:p>
        </p:txBody>
      </p:sp>
      <p:sp>
        <p:nvSpPr>
          <p:cNvPr id="51203" name="Rectangle 2"/>
          <p:cNvSpPr>
            <a:spLocks noGrp="1" noChangeArrowheads="1"/>
          </p:cNvSpPr>
          <p:nvPr>
            <p:ph idx="1"/>
          </p:nvPr>
        </p:nvSpPr>
        <p:spPr>
          <a:xfrm>
            <a:off x="228600" y="1219200"/>
            <a:ext cx="8686800" cy="5334000"/>
          </a:xfrm>
        </p:spPr>
        <p:txBody>
          <a:bodyPr lIns="0" tIns="0" rIns="0" bIns="0" rtlCol="0">
            <a:normAutofit/>
          </a:bodyPr>
          <a:lstStyle/>
          <a:p>
            <a:pPr marL="333375" indent="-295275" algn="just"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“read” information traversing a network</a:t>
            </a:r>
          </a:p>
          <a:p>
            <a:pPr marL="733425" lvl="1" indent="-288925"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intercept network packets, possibly using ARP cache poisoning</a:t>
            </a:r>
          </a:p>
          <a:p>
            <a:pPr marL="733425" lvl="1" indent="-288925"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Can be used as legitimate tools to analyze a network</a:t>
            </a:r>
          </a:p>
          <a:p>
            <a:pPr lvl="2"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Monitor network usage</a:t>
            </a:r>
          </a:p>
          <a:p>
            <a:pPr lvl="2"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Filter network traffic</a:t>
            </a:r>
          </a:p>
          <a:p>
            <a:pPr lvl="2"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Analyze network problems</a:t>
            </a:r>
          </a:p>
          <a:p>
            <a:pPr marL="733425" lvl="1" indent="-288925"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Can also be used maliciously</a:t>
            </a:r>
          </a:p>
          <a:p>
            <a:pPr lvl="2"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Steal information (i.e. passwords, conversations, etc.)</a:t>
            </a:r>
          </a:p>
          <a:p>
            <a:pPr lvl="2"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Analyze network information to prepare an attack</a:t>
            </a:r>
          </a:p>
          <a:p>
            <a:pPr marL="333375" indent="-295275"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can be either software or hardware based</a:t>
            </a:r>
          </a:p>
          <a:p>
            <a:pPr marL="733425" lvl="1" indent="-288925" algn="just"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Sniffers are dependent on network setup</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en-US" altLang="zh-TW" sz="4000"/>
              <a:t>Man in the Middle Attack Using Packet Sniffers</a:t>
            </a:r>
            <a:endParaRPr lang="zh-TW" altLang="en-US" sz="4000"/>
          </a:p>
        </p:txBody>
      </p:sp>
      <p:sp>
        <p:nvSpPr>
          <p:cNvPr id="134147" name="Rectangle 3"/>
          <p:cNvSpPr>
            <a:spLocks noGrp="1" noChangeArrowheads="1"/>
          </p:cNvSpPr>
          <p:nvPr>
            <p:ph type="body" idx="1"/>
          </p:nvPr>
        </p:nvSpPr>
        <p:spPr/>
        <p:txBody>
          <a:bodyPr/>
          <a:lstStyle/>
          <a:p>
            <a:r>
              <a:rPr lang="en-US" altLang="zh-TW" dirty="0"/>
              <a:t>This technique involves using a packet sniffer to intercept the communication between client and the server. </a:t>
            </a:r>
            <a:endParaRPr lang="en-US" altLang="zh-TW" dirty="0" smtClean="0"/>
          </a:p>
          <a:p>
            <a:r>
              <a:rPr lang="en-US" altLang="zh-TW" dirty="0" smtClean="0"/>
              <a:t>Packet </a:t>
            </a:r>
            <a:r>
              <a:rPr lang="en-US" altLang="zh-TW" dirty="0"/>
              <a:t>sniffer comes in two categories: </a:t>
            </a:r>
          </a:p>
          <a:p>
            <a:pPr lvl="1"/>
            <a:r>
              <a:rPr lang="en-US" altLang="zh-TW" dirty="0"/>
              <a:t>Active sniffers</a:t>
            </a:r>
          </a:p>
          <a:p>
            <a:pPr lvl="1"/>
            <a:r>
              <a:rPr lang="en-US" altLang="zh-TW" dirty="0"/>
              <a:t>Passive sniffers.</a:t>
            </a:r>
            <a:endParaRPr lang="zh-TW"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TW" dirty="0"/>
              <a:t>Passive Sniffers</a:t>
            </a:r>
          </a:p>
        </p:txBody>
      </p:sp>
      <p:sp>
        <p:nvSpPr>
          <p:cNvPr id="135171" name="Rectangle 3"/>
          <p:cNvSpPr>
            <a:spLocks noGrp="1" noChangeArrowheads="1"/>
          </p:cNvSpPr>
          <p:nvPr>
            <p:ph type="body" idx="1"/>
          </p:nvPr>
        </p:nvSpPr>
        <p:spPr/>
        <p:txBody>
          <a:bodyPr/>
          <a:lstStyle/>
          <a:p>
            <a:pPr algn="just"/>
            <a:r>
              <a:rPr lang="en-US" altLang="zh-TW" dirty="0"/>
              <a:t>Passive sniffers monitors and sniffs packet from a network having same collision Domain i.e. network with a hub, as all packets are broadcasted on each port of hub.</a:t>
            </a:r>
          </a:p>
          <a:p>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altLang="en-US" smtClean="0"/>
              <a:t>Passive Sniffers</a:t>
            </a:r>
          </a:p>
        </p:txBody>
      </p:sp>
      <p:sp>
        <p:nvSpPr>
          <p:cNvPr id="8195" name="Rectangle 3"/>
          <p:cNvSpPr>
            <a:spLocks noGrp="1" noChangeArrowheads="1"/>
          </p:cNvSpPr>
          <p:nvPr>
            <p:ph type="body" idx="1"/>
          </p:nvPr>
        </p:nvSpPr>
        <p:spPr/>
        <p:txBody>
          <a:bodyPr/>
          <a:lstStyle/>
          <a:p>
            <a:pPr algn="just" eaLnBrk="1" hangingPunct="1"/>
            <a:r>
              <a:rPr lang="en-US" altLang="en-US" dirty="0" smtClean="0"/>
              <a:t>Sniffers that passively wait for traffic to be sent to them</a:t>
            </a:r>
          </a:p>
          <a:p>
            <a:pPr algn="just" eaLnBrk="1" hangingPunct="1"/>
            <a:r>
              <a:rPr lang="en-US" altLang="en-US" dirty="0" smtClean="0"/>
              <a:t>Well suited for hub environment</a:t>
            </a:r>
          </a:p>
          <a:p>
            <a:pPr algn="just" eaLnBrk="1" hangingPunct="1"/>
            <a:r>
              <a:rPr lang="en-US" altLang="en-US" dirty="0" smtClean="0"/>
              <a:t>Snort</a:t>
            </a:r>
          </a:p>
          <a:p>
            <a:pPr algn="just" eaLnBrk="1" hangingPunct="1"/>
            <a:r>
              <a:rPr lang="en-US" altLang="en-US" dirty="0" err="1" smtClean="0"/>
              <a:t>Sniffit</a:t>
            </a:r>
            <a:endParaRPr lang="en-US" altLang="en-US" dirty="0" smtClean="0"/>
          </a:p>
          <a:p>
            <a:pPr algn="just" eaLnBrk="1" hangingPunct="1">
              <a:buFont typeface="Symbol" pitchFamily="18" charset="2"/>
              <a:buNone/>
            </a:pPr>
            <a:endParaRPr lang="en-US" altLang="en-US" dirty="0" smtClean="0"/>
          </a:p>
          <a:p>
            <a:pPr algn="just" eaLnBrk="1" hangingPunct="1"/>
            <a:endParaRPr lang="en-US" alt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TW"/>
              <a:t>Active Sniffers</a:t>
            </a:r>
            <a:endParaRPr lang="zh-TW" altLang="en-US"/>
          </a:p>
        </p:txBody>
      </p:sp>
      <p:sp>
        <p:nvSpPr>
          <p:cNvPr id="136195" name="Rectangle 3"/>
          <p:cNvSpPr>
            <a:spLocks noGrp="1" noChangeArrowheads="1"/>
          </p:cNvSpPr>
          <p:nvPr>
            <p:ph type="body" idx="1"/>
          </p:nvPr>
        </p:nvSpPr>
        <p:spPr/>
        <p:txBody>
          <a:bodyPr/>
          <a:lstStyle/>
          <a:p>
            <a:pPr algn="just"/>
            <a:r>
              <a:rPr lang="en-US" altLang="zh-TW" sz="2800" dirty="0"/>
              <a:t>One way of doing so is to change the default gateway of the client’s machine so that it will route its packets via the hijacker’s machine. </a:t>
            </a:r>
          </a:p>
          <a:p>
            <a:pPr algn="just"/>
            <a:r>
              <a:rPr lang="en-US" altLang="zh-TW" sz="2800" dirty="0"/>
              <a:t>This can be done by </a:t>
            </a:r>
            <a:r>
              <a:rPr lang="en-US" altLang="zh-TW" sz="2800" b="1" dirty="0"/>
              <a:t>ARP</a:t>
            </a:r>
            <a:r>
              <a:rPr lang="en-US" altLang="zh-TW" sz="2800" dirty="0"/>
              <a:t> spoofing (i.e. by sending malicious </a:t>
            </a:r>
            <a:r>
              <a:rPr lang="en-US" altLang="zh-TW" sz="2800" b="1" dirty="0"/>
              <a:t>ARP</a:t>
            </a:r>
            <a:r>
              <a:rPr lang="en-US" altLang="zh-TW" sz="2800" dirty="0"/>
              <a:t> packets mapping its </a:t>
            </a:r>
            <a:r>
              <a:rPr lang="en-US" altLang="zh-TW" sz="2800" b="1" dirty="0"/>
              <a:t>MAC</a:t>
            </a:r>
            <a:r>
              <a:rPr lang="en-US" altLang="zh-TW" sz="2800" dirty="0"/>
              <a:t> address to the default gateways address so as to update the </a:t>
            </a:r>
            <a:r>
              <a:rPr lang="en-US" altLang="zh-TW" sz="2800" b="1" dirty="0"/>
              <a:t>ARP</a:t>
            </a:r>
            <a:r>
              <a:rPr lang="en-US" altLang="zh-TW" sz="2800" dirty="0"/>
              <a:t> cache on the client , to redirect the traffic to hijacker).</a:t>
            </a:r>
            <a:endParaRPr lang="zh-TW"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1026"/>
          <p:cNvSpPr>
            <a:spLocks noGrp="1" noChangeArrowheads="1"/>
          </p:cNvSpPr>
          <p:nvPr>
            <p:ph type="title"/>
          </p:nvPr>
        </p:nvSpPr>
        <p:spPr>
          <a:xfrm>
            <a:off x="685800" y="236088"/>
            <a:ext cx="7772400" cy="609600"/>
          </a:xfrm>
        </p:spPr>
        <p:txBody>
          <a:bodyPr>
            <a:normAutofit fontScale="90000"/>
          </a:bodyPr>
          <a:lstStyle/>
          <a:p>
            <a:r>
              <a:rPr lang="en-US" dirty="0">
                <a:solidFill>
                  <a:srgbClr val="FF0000"/>
                </a:solidFill>
              </a:rPr>
              <a:t>Duplicate Acknowledgements</a:t>
            </a:r>
          </a:p>
        </p:txBody>
      </p:sp>
      <p:sp>
        <p:nvSpPr>
          <p:cNvPr id="516099" name="Rectangle 1027"/>
          <p:cNvSpPr>
            <a:spLocks noGrp="1" noChangeArrowheads="1"/>
          </p:cNvSpPr>
          <p:nvPr>
            <p:ph type="body" idx="1"/>
          </p:nvPr>
        </p:nvSpPr>
        <p:spPr>
          <a:xfrm>
            <a:off x="228600" y="1050925"/>
            <a:ext cx="8534400" cy="5486400"/>
          </a:xfrm>
        </p:spPr>
        <p:txBody>
          <a:bodyPr/>
          <a:lstStyle/>
          <a:p>
            <a:pPr>
              <a:spcBef>
                <a:spcPts val="0"/>
              </a:spcBef>
            </a:pPr>
            <a:r>
              <a:rPr lang="en-US" dirty="0"/>
              <a:t>Duplicate </a:t>
            </a:r>
            <a:r>
              <a:rPr lang="en-US" dirty="0" err="1"/>
              <a:t>acks</a:t>
            </a:r>
            <a:r>
              <a:rPr lang="en-US" dirty="0"/>
              <a:t> are </a:t>
            </a:r>
            <a:r>
              <a:rPr lang="en-US" b="1" dirty="0"/>
              <a:t>not delayed</a:t>
            </a:r>
            <a:endParaRPr lang="en-US" dirty="0"/>
          </a:p>
          <a:p>
            <a:pPr>
              <a:spcBef>
                <a:spcPts val="0"/>
              </a:spcBef>
            </a:pPr>
            <a:r>
              <a:rPr lang="en-US" dirty="0"/>
              <a:t>Duplicate </a:t>
            </a:r>
            <a:r>
              <a:rPr lang="en-US" dirty="0" err="1"/>
              <a:t>acks</a:t>
            </a:r>
            <a:r>
              <a:rPr lang="en-US" dirty="0"/>
              <a:t> may be generated when</a:t>
            </a:r>
          </a:p>
          <a:p>
            <a:pPr lvl="1">
              <a:spcBef>
                <a:spcPts val="0"/>
              </a:spcBef>
            </a:pPr>
            <a:r>
              <a:rPr lang="en-US" dirty="0"/>
              <a:t>a packet is </a:t>
            </a:r>
            <a:r>
              <a:rPr lang="en-US" dirty="0">
                <a:solidFill>
                  <a:srgbClr val="FF0000"/>
                </a:solidFill>
              </a:rPr>
              <a:t>lost</a:t>
            </a:r>
            <a:r>
              <a:rPr lang="en-US" dirty="0"/>
              <a:t>, or</a:t>
            </a:r>
          </a:p>
          <a:p>
            <a:pPr lvl="1">
              <a:spcBef>
                <a:spcPts val="0"/>
              </a:spcBef>
            </a:pPr>
            <a:r>
              <a:rPr lang="en-US" dirty="0"/>
              <a:t>a packet is delivered </a:t>
            </a:r>
            <a:r>
              <a:rPr lang="en-US" dirty="0">
                <a:solidFill>
                  <a:srgbClr val="FF0000"/>
                </a:solidFill>
              </a:rPr>
              <a:t>out-of-order (</a:t>
            </a:r>
            <a:r>
              <a:rPr lang="en-US" dirty="0" err="1">
                <a:solidFill>
                  <a:srgbClr val="FF0000"/>
                </a:solidFill>
              </a:rPr>
              <a:t>OOO</a:t>
            </a:r>
            <a:r>
              <a:rPr lang="en-US" dirty="0">
                <a:solidFill>
                  <a:srgbClr val="FF0000"/>
                </a:solidFill>
              </a:rPr>
              <a:t>)</a:t>
            </a:r>
            <a:endParaRPr lang="en-US" dirty="0"/>
          </a:p>
        </p:txBody>
      </p:sp>
      <p:grpSp>
        <p:nvGrpSpPr>
          <p:cNvPr id="2" name="Group 28"/>
          <p:cNvGrpSpPr/>
          <p:nvPr/>
        </p:nvGrpSpPr>
        <p:grpSpPr>
          <a:xfrm>
            <a:off x="838200" y="3113039"/>
            <a:ext cx="7467600" cy="3516361"/>
            <a:chOff x="838200" y="2743200"/>
            <a:chExt cx="7391400" cy="3749675"/>
          </a:xfrm>
        </p:grpSpPr>
        <p:sp>
          <p:nvSpPr>
            <p:cNvPr id="516101" name="Oval 1029"/>
            <p:cNvSpPr>
              <a:spLocks noChangeArrowheads="1"/>
            </p:cNvSpPr>
            <p:nvPr/>
          </p:nvSpPr>
          <p:spPr bwMode="auto">
            <a:xfrm>
              <a:off x="838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02" name="Oval 1030"/>
            <p:cNvSpPr>
              <a:spLocks noChangeArrowheads="1"/>
            </p:cNvSpPr>
            <p:nvPr/>
          </p:nvSpPr>
          <p:spPr bwMode="auto">
            <a:xfrm>
              <a:off x="77724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03" name="Oval 1031"/>
            <p:cNvSpPr>
              <a:spLocks noChangeArrowheads="1"/>
            </p:cNvSpPr>
            <p:nvPr/>
          </p:nvSpPr>
          <p:spPr bwMode="auto">
            <a:xfrm>
              <a:off x="43434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04" name="Line 1032"/>
            <p:cNvSpPr>
              <a:spLocks noChangeShapeType="1"/>
            </p:cNvSpPr>
            <p:nvPr/>
          </p:nvSpPr>
          <p:spPr bwMode="auto">
            <a:xfrm>
              <a:off x="1295400" y="3352800"/>
              <a:ext cx="3048000" cy="0"/>
            </a:xfrm>
            <a:prstGeom prst="line">
              <a:avLst/>
            </a:prstGeom>
            <a:noFill/>
            <a:ln w="9525">
              <a:solidFill>
                <a:schemeClr val="tx1"/>
              </a:solidFill>
              <a:round/>
              <a:headEnd/>
              <a:tailEnd/>
            </a:ln>
            <a:effectLst/>
          </p:spPr>
          <p:txBody>
            <a:bodyPr wrap="none" anchor="ctr"/>
            <a:lstStyle/>
            <a:p>
              <a:endParaRPr lang="en-US"/>
            </a:p>
          </p:txBody>
        </p:sp>
        <p:sp>
          <p:nvSpPr>
            <p:cNvPr id="516105" name="Line 1033"/>
            <p:cNvSpPr>
              <a:spLocks noChangeShapeType="1"/>
            </p:cNvSpPr>
            <p:nvPr/>
          </p:nvSpPr>
          <p:spPr bwMode="auto">
            <a:xfrm>
              <a:off x="4800600" y="3352800"/>
              <a:ext cx="2971800" cy="0"/>
            </a:xfrm>
            <a:prstGeom prst="line">
              <a:avLst/>
            </a:prstGeom>
            <a:noFill/>
            <a:ln w="9525">
              <a:solidFill>
                <a:schemeClr val="tx1"/>
              </a:solidFill>
              <a:prstDash val="dash"/>
              <a:round/>
              <a:headEnd/>
              <a:tailEnd/>
            </a:ln>
            <a:effectLst/>
          </p:spPr>
          <p:txBody>
            <a:bodyPr wrap="none" anchor="ctr"/>
            <a:lstStyle/>
            <a:p>
              <a:endParaRPr lang="en-US"/>
            </a:p>
          </p:txBody>
        </p:sp>
        <p:sp>
          <p:nvSpPr>
            <p:cNvPr id="516106" name="Rectangle 1034"/>
            <p:cNvSpPr>
              <a:spLocks noChangeArrowheads="1"/>
            </p:cNvSpPr>
            <p:nvPr/>
          </p:nvSpPr>
          <p:spPr bwMode="auto">
            <a:xfrm>
              <a:off x="16764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6107" name="Rectangle 1035"/>
            <p:cNvSpPr>
              <a:spLocks noChangeArrowheads="1"/>
            </p:cNvSpPr>
            <p:nvPr/>
          </p:nvSpPr>
          <p:spPr bwMode="auto">
            <a:xfrm>
              <a:off x="31242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6108" name="Rectangle 1036"/>
            <p:cNvSpPr>
              <a:spLocks noChangeArrowheads="1"/>
            </p:cNvSpPr>
            <p:nvPr/>
          </p:nvSpPr>
          <p:spPr bwMode="auto">
            <a:xfrm>
              <a:off x="64770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38</a:t>
              </a:r>
            </a:p>
          </p:txBody>
        </p:sp>
        <p:sp>
          <p:nvSpPr>
            <p:cNvPr id="516109" name="Rectangle 1037"/>
            <p:cNvSpPr>
              <a:spLocks noChangeArrowheads="1"/>
            </p:cNvSpPr>
            <p:nvPr/>
          </p:nvSpPr>
          <p:spPr bwMode="auto">
            <a:xfrm>
              <a:off x="5105400" y="27432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37</a:t>
              </a:r>
            </a:p>
          </p:txBody>
        </p:sp>
        <p:sp>
          <p:nvSpPr>
            <p:cNvPr id="516110" name="Rectangle 1038"/>
            <p:cNvSpPr>
              <a:spLocks noChangeArrowheads="1"/>
            </p:cNvSpPr>
            <p:nvPr/>
          </p:nvSpPr>
          <p:spPr bwMode="auto">
            <a:xfrm>
              <a:off x="7162800" y="35052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6114" name="Oval 1042"/>
            <p:cNvSpPr>
              <a:spLocks noChangeArrowheads="1"/>
            </p:cNvSpPr>
            <p:nvPr/>
          </p:nvSpPr>
          <p:spPr bwMode="auto">
            <a:xfrm>
              <a:off x="8382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15" name="Oval 1043"/>
            <p:cNvSpPr>
              <a:spLocks noChangeArrowheads="1"/>
            </p:cNvSpPr>
            <p:nvPr/>
          </p:nvSpPr>
          <p:spPr bwMode="auto">
            <a:xfrm>
              <a:off x="77724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16" name="Oval 1044"/>
            <p:cNvSpPr>
              <a:spLocks noChangeArrowheads="1"/>
            </p:cNvSpPr>
            <p:nvPr/>
          </p:nvSpPr>
          <p:spPr bwMode="auto">
            <a:xfrm>
              <a:off x="43434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16117" name="Line 1045"/>
            <p:cNvSpPr>
              <a:spLocks noChangeShapeType="1"/>
            </p:cNvSpPr>
            <p:nvPr/>
          </p:nvSpPr>
          <p:spPr bwMode="auto">
            <a:xfrm>
              <a:off x="1295400" y="5181600"/>
              <a:ext cx="3048000" cy="0"/>
            </a:xfrm>
            <a:prstGeom prst="line">
              <a:avLst/>
            </a:prstGeom>
            <a:noFill/>
            <a:ln w="9525">
              <a:solidFill>
                <a:schemeClr val="tx1"/>
              </a:solidFill>
              <a:round/>
              <a:headEnd/>
              <a:tailEnd/>
            </a:ln>
            <a:effectLst/>
          </p:spPr>
          <p:txBody>
            <a:bodyPr wrap="none" anchor="ctr"/>
            <a:lstStyle/>
            <a:p>
              <a:endParaRPr lang="en-US"/>
            </a:p>
          </p:txBody>
        </p:sp>
        <p:sp>
          <p:nvSpPr>
            <p:cNvPr id="516118" name="Line 1046"/>
            <p:cNvSpPr>
              <a:spLocks noChangeShapeType="1"/>
            </p:cNvSpPr>
            <p:nvPr/>
          </p:nvSpPr>
          <p:spPr bwMode="auto">
            <a:xfrm>
              <a:off x="4800600" y="5181600"/>
              <a:ext cx="2971800" cy="0"/>
            </a:xfrm>
            <a:prstGeom prst="line">
              <a:avLst/>
            </a:prstGeom>
            <a:noFill/>
            <a:ln w="9525">
              <a:solidFill>
                <a:schemeClr val="tx1"/>
              </a:solidFill>
              <a:prstDash val="dash"/>
              <a:round/>
              <a:headEnd/>
              <a:tailEnd/>
            </a:ln>
            <a:effectLst/>
          </p:spPr>
          <p:txBody>
            <a:bodyPr wrap="none" anchor="ctr"/>
            <a:lstStyle/>
            <a:p>
              <a:endParaRPr lang="en-US"/>
            </a:p>
          </p:txBody>
        </p:sp>
        <p:sp>
          <p:nvSpPr>
            <p:cNvPr id="516119" name="Rectangle 1047"/>
            <p:cNvSpPr>
              <a:spLocks noChangeArrowheads="1"/>
            </p:cNvSpPr>
            <p:nvPr/>
          </p:nvSpPr>
          <p:spPr bwMode="auto">
            <a:xfrm>
              <a:off x="16764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41</a:t>
              </a:r>
            </a:p>
          </p:txBody>
        </p:sp>
        <p:sp>
          <p:nvSpPr>
            <p:cNvPr id="516120" name="Rectangle 1048"/>
            <p:cNvSpPr>
              <a:spLocks noChangeArrowheads="1"/>
            </p:cNvSpPr>
            <p:nvPr/>
          </p:nvSpPr>
          <p:spPr bwMode="auto">
            <a:xfrm>
              <a:off x="31242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40</a:t>
              </a:r>
            </a:p>
          </p:txBody>
        </p:sp>
        <p:sp>
          <p:nvSpPr>
            <p:cNvPr id="516121" name="Rectangle 1049"/>
            <p:cNvSpPr>
              <a:spLocks noChangeArrowheads="1"/>
            </p:cNvSpPr>
            <p:nvPr/>
          </p:nvSpPr>
          <p:spPr bwMode="auto">
            <a:xfrm>
              <a:off x="64770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37</a:t>
              </a:r>
            </a:p>
          </p:txBody>
        </p:sp>
        <p:sp>
          <p:nvSpPr>
            <p:cNvPr id="516122" name="Rectangle 1050"/>
            <p:cNvSpPr>
              <a:spLocks noChangeArrowheads="1"/>
            </p:cNvSpPr>
            <p:nvPr/>
          </p:nvSpPr>
          <p:spPr bwMode="auto">
            <a:xfrm>
              <a:off x="5105400" y="4572000"/>
              <a:ext cx="1066800" cy="457200"/>
            </a:xfrm>
            <a:prstGeom prst="rect">
              <a:avLst/>
            </a:prstGeom>
            <a:solidFill>
              <a:srgbClr val="FFFF66"/>
            </a:solidFill>
            <a:ln w="9525">
              <a:solidFill>
                <a:schemeClr val="tx1"/>
              </a:solidFill>
              <a:miter lim="800000"/>
              <a:headEnd/>
              <a:tailEnd/>
            </a:ln>
            <a:effectLst/>
          </p:spPr>
          <p:txBody>
            <a:bodyPr wrap="none" anchor="ctr"/>
            <a:lstStyle/>
            <a:p>
              <a:r>
                <a:rPr lang="en-US" b="0">
                  <a:latin typeface="Arial Black" pitchFamily="34" charset="0"/>
                </a:rPr>
                <a:t>39</a:t>
              </a:r>
            </a:p>
          </p:txBody>
        </p:sp>
        <p:sp>
          <p:nvSpPr>
            <p:cNvPr id="516123" name="Rectangle 1051"/>
            <p:cNvSpPr>
              <a:spLocks noChangeArrowheads="1"/>
            </p:cNvSpPr>
            <p:nvPr/>
          </p:nvSpPr>
          <p:spPr bwMode="auto">
            <a:xfrm>
              <a:off x="5791200" y="5334000"/>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6124" name="Rectangle 1052"/>
            <p:cNvSpPr>
              <a:spLocks noChangeArrowheads="1"/>
            </p:cNvSpPr>
            <p:nvPr/>
          </p:nvSpPr>
          <p:spPr bwMode="auto">
            <a:xfrm>
              <a:off x="7086600" y="5334000"/>
              <a:ext cx="4572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36</a:t>
              </a:r>
              <a:endParaRPr lang="en-US" sz="1800" b="0" dirty="0">
                <a:solidFill>
                  <a:schemeClr val="bg1"/>
                </a:solidFill>
                <a:latin typeface="Arial Black" pitchFamily="34" charset="0"/>
              </a:endParaRPr>
            </a:p>
          </p:txBody>
        </p:sp>
        <p:sp>
          <p:nvSpPr>
            <p:cNvPr id="516125" name="Text Box 1053"/>
            <p:cNvSpPr txBox="1">
              <a:spLocks noChangeArrowheads="1"/>
            </p:cNvSpPr>
            <p:nvPr/>
          </p:nvSpPr>
          <p:spPr bwMode="auto">
            <a:xfrm>
              <a:off x="6934200" y="5867400"/>
              <a:ext cx="1046163" cy="396875"/>
            </a:xfrm>
            <a:prstGeom prst="rect">
              <a:avLst/>
            </a:prstGeom>
            <a:noFill/>
            <a:ln w="9525">
              <a:noFill/>
              <a:miter lim="800000"/>
              <a:headEnd/>
              <a:tailEnd/>
            </a:ln>
            <a:effectLst/>
          </p:spPr>
          <p:txBody>
            <a:bodyPr wrap="none">
              <a:spAutoFit/>
            </a:bodyPr>
            <a:lstStyle/>
            <a:p>
              <a:pPr algn="l"/>
              <a:r>
                <a:rPr lang="en-US" b="0"/>
                <a:t>Dupack</a:t>
              </a:r>
              <a:endParaRPr lang="en-US" b="0">
                <a:latin typeface="Arial Black" pitchFamily="34" charset="0"/>
              </a:endParaRPr>
            </a:p>
          </p:txBody>
        </p:sp>
        <p:sp>
          <p:nvSpPr>
            <p:cNvPr id="516127" name="Text Box 1055"/>
            <p:cNvSpPr txBox="1">
              <a:spLocks noChangeArrowheads="1"/>
            </p:cNvSpPr>
            <p:nvPr/>
          </p:nvSpPr>
          <p:spPr bwMode="auto">
            <a:xfrm>
              <a:off x="6172200" y="6096000"/>
              <a:ext cx="1987550" cy="396875"/>
            </a:xfrm>
            <a:prstGeom prst="rect">
              <a:avLst/>
            </a:prstGeom>
            <a:noFill/>
            <a:ln w="9525">
              <a:noFill/>
              <a:miter lim="800000"/>
              <a:headEnd/>
              <a:tailEnd/>
            </a:ln>
            <a:effectLst/>
          </p:spPr>
          <p:txBody>
            <a:bodyPr wrap="none" anchor="ctr">
              <a:spAutoFit/>
            </a:bodyPr>
            <a:lstStyle/>
            <a:p>
              <a:r>
                <a:rPr lang="en-US" b="0"/>
                <a:t>On receipt of 38</a:t>
              </a:r>
            </a:p>
          </p:txBody>
        </p:sp>
      </p:grpSp>
      <p:sp>
        <p:nvSpPr>
          <p:cNvPr id="30" name="Rectangle 32"/>
          <p:cNvSpPr>
            <a:spLocks noChangeArrowheads="1"/>
          </p:cNvSpPr>
          <p:nvPr/>
        </p:nvSpPr>
        <p:spPr bwMode="auto">
          <a:xfrm>
            <a:off x="3747940" y="3794125"/>
            <a:ext cx="381000" cy="457200"/>
          </a:xfrm>
          <a:prstGeom prst="rect">
            <a:avLst/>
          </a:prstGeom>
          <a:solidFill>
            <a:schemeClr val="hlink"/>
          </a:solidFill>
          <a:ln w="9525">
            <a:solidFill>
              <a:schemeClr val="tx1"/>
            </a:solidFill>
            <a:miter lim="800000"/>
            <a:headEnd/>
            <a:tailEnd/>
          </a:ln>
          <a:effectLst/>
        </p:spPr>
        <p:txBody>
          <a:bodyPr wrap="none" anchor="ctr"/>
          <a:lstStyle/>
          <a:p>
            <a:r>
              <a:rPr lang="en-US" sz="1600" b="0" dirty="0">
                <a:solidFill>
                  <a:schemeClr val="bg1"/>
                </a:solidFill>
                <a:latin typeface="Arial Black" pitchFamily="34" charset="0"/>
              </a:rPr>
              <a:t>34</a:t>
            </a:r>
            <a:endParaRPr lang="en-US" sz="1800" b="0"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Tools used in Network Attacks</a:t>
            </a:r>
          </a:p>
        </p:txBody>
      </p:sp>
      <p:sp>
        <p:nvSpPr>
          <p:cNvPr id="4099" name="Rectangle 3"/>
          <p:cNvSpPr>
            <a:spLocks noGrp="1" noChangeArrowheads="1"/>
          </p:cNvSpPr>
          <p:nvPr>
            <p:ph idx="1"/>
          </p:nvPr>
        </p:nvSpPr>
        <p:spPr/>
        <p:txBody>
          <a:bodyPr/>
          <a:lstStyle/>
          <a:p>
            <a:pPr eaLnBrk="1" hangingPunct="1"/>
            <a:r>
              <a:rPr lang="en-US" altLang="en-US" dirty="0" smtClean="0"/>
              <a:t>Sniffing</a:t>
            </a:r>
          </a:p>
          <a:p>
            <a:pPr eaLnBrk="1" hangingPunct="1"/>
            <a:r>
              <a:rPr lang="en-US" altLang="en-US" dirty="0" smtClean="0"/>
              <a:t>Spoofing</a:t>
            </a:r>
          </a:p>
          <a:p>
            <a:pPr eaLnBrk="1" hangingPunct="1"/>
            <a:r>
              <a:rPr lang="en-US" altLang="en-US" dirty="0" smtClean="0"/>
              <a:t>Session hijacking</a:t>
            </a:r>
          </a:p>
          <a:p>
            <a:pPr eaLnBrk="1" hangingPunct="1"/>
            <a:r>
              <a:rPr lang="en-US" altLang="en-US" dirty="0" err="1" smtClean="0"/>
              <a:t>Netcat</a:t>
            </a:r>
            <a:endParaRPr lang="en-US" altLang="en-US" dirty="0" smtClean="0"/>
          </a:p>
          <a:p>
            <a:pPr eaLnBrk="1" hangingPunct="1">
              <a:buFont typeface="Symbol" pitchFamily="18" charset="2"/>
              <a:buNone/>
            </a:pPr>
            <a:endParaRPr lang="en-US" alt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smtClean="0"/>
              <a:t>Sniffer</a:t>
            </a:r>
          </a:p>
        </p:txBody>
      </p:sp>
      <p:sp>
        <p:nvSpPr>
          <p:cNvPr id="5123" name="Rectangle 3"/>
          <p:cNvSpPr>
            <a:spLocks noGrp="1" noChangeArrowheads="1"/>
          </p:cNvSpPr>
          <p:nvPr>
            <p:ph type="body" idx="1"/>
          </p:nvPr>
        </p:nvSpPr>
        <p:spPr>
          <a:xfrm>
            <a:off x="304800" y="1219200"/>
            <a:ext cx="8610600" cy="4906963"/>
          </a:xfrm>
        </p:spPr>
        <p:txBody>
          <a:bodyPr>
            <a:normAutofit/>
          </a:bodyPr>
          <a:lstStyle/>
          <a:p>
            <a:pPr algn="just" eaLnBrk="1" hangingPunct="1">
              <a:lnSpc>
                <a:spcPct val="90000"/>
              </a:lnSpc>
            </a:pPr>
            <a:r>
              <a:rPr lang="en-US" altLang="en-US" sz="2800" dirty="0" smtClean="0"/>
              <a:t>Allows attacker to see everything sent across the network, including </a:t>
            </a:r>
            <a:r>
              <a:rPr lang="en-US" altLang="en-US" sz="2800" dirty="0" err="1" smtClean="0"/>
              <a:t>userIDs</a:t>
            </a:r>
            <a:r>
              <a:rPr lang="en-US" altLang="en-US" sz="2800" dirty="0" smtClean="0"/>
              <a:t> and passwords</a:t>
            </a:r>
          </a:p>
          <a:p>
            <a:pPr algn="just" eaLnBrk="1" hangingPunct="1">
              <a:lnSpc>
                <a:spcPct val="90000"/>
              </a:lnSpc>
            </a:pPr>
            <a:r>
              <a:rPr lang="en-US" altLang="en-US" sz="2800" dirty="0" smtClean="0"/>
              <a:t>NIC placed in promiscuous mode</a:t>
            </a:r>
          </a:p>
          <a:p>
            <a:pPr algn="just" eaLnBrk="1" hangingPunct="1">
              <a:lnSpc>
                <a:spcPct val="90000"/>
              </a:lnSpc>
            </a:pPr>
            <a:r>
              <a:rPr lang="en-US" altLang="en-US" sz="2800" dirty="0" err="1" smtClean="0"/>
              <a:t>Tcpdump</a:t>
            </a:r>
            <a:r>
              <a:rPr lang="en-US" altLang="en-US" sz="2800" dirty="0" smtClean="0"/>
              <a:t> </a:t>
            </a:r>
            <a:r>
              <a:rPr lang="en-US" altLang="en-US" sz="2800" dirty="0" smtClean="0">
                <a:hlinkClick r:id="rId2"/>
              </a:rPr>
              <a:t>http://www.tcpdump.org</a:t>
            </a:r>
            <a:endParaRPr lang="en-US" altLang="en-US" sz="2800" dirty="0" smtClean="0"/>
          </a:p>
          <a:p>
            <a:pPr algn="just" eaLnBrk="1" hangingPunct="1">
              <a:lnSpc>
                <a:spcPct val="90000"/>
              </a:lnSpc>
            </a:pPr>
            <a:r>
              <a:rPr lang="en-US" altLang="en-US" sz="2800" dirty="0" err="1" smtClean="0"/>
              <a:t>Windump</a:t>
            </a:r>
            <a:r>
              <a:rPr lang="en-US" altLang="en-US" sz="2800" dirty="0" smtClean="0"/>
              <a:t> </a:t>
            </a:r>
            <a:r>
              <a:rPr lang="en-US" altLang="en-US" sz="2800" dirty="0" smtClean="0">
                <a:hlinkClick r:id="rId3"/>
              </a:rPr>
              <a:t>http://netgroup-serv.polito.it/windump</a:t>
            </a:r>
            <a:endParaRPr lang="en-US" altLang="en-US" sz="2800" dirty="0" smtClean="0"/>
          </a:p>
          <a:p>
            <a:pPr algn="just" eaLnBrk="1" hangingPunct="1">
              <a:lnSpc>
                <a:spcPct val="90000"/>
              </a:lnSpc>
            </a:pPr>
            <a:r>
              <a:rPr lang="en-US" altLang="en-US" sz="2800" dirty="0" smtClean="0"/>
              <a:t>Snort  </a:t>
            </a:r>
            <a:r>
              <a:rPr lang="en-US" altLang="en-US" sz="2800" dirty="0" smtClean="0">
                <a:hlinkClick r:id="rId4"/>
              </a:rPr>
              <a:t>http://www.snort.org</a:t>
            </a:r>
            <a:endParaRPr lang="en-US" altLang="en-US" sz="2800" dirty="0" smtClean="0"/>
          </a:p>
          <a:p>
            <a:pPr algn="just" eaLnBrk="1" hangingPunct="1">
              <a:lnSpc>
                <a:spcPct val="90000"/>
              </a:lnSpc>
            </a:pPr>
            <a:r>
              <a:rPr lang="en-US" altLang="en-US" sz="2800" dirty="0" smtClean="0"/>
              <a:t>Ethereal </a:t>
            </a:r>
            <a:r>
              <a:rPr lang="en-US" altLang="en-US" sz="2800" dirty="0" smtClean="0">
                <a:hlinkClick r:id="rId5"/>
              </a:rPr>
              <a:t>http://www.ethereal.com</a:t>
            </a:r>
            <a:endParaRPr lang="en-US" altLang="en-US" sz="2800" dirty="0" smtClean="0"/>
          </a:p>
          <a:p>
            <a:pPr algn="just" eaLnBrk="1" hangingPunct="1">
              <a:lnSpc>
                <a:spcPct val="90000"/>
              </a:lnSpc>
            </a:pPr>
            <a:r>
              <a:rPr lang="en-US" altLang="en-US" sz="2800" dirty="0" err="1" smtClean="0"/>
              <a:t>Sniffit</a:t>
            </a:r>
            <a:r>
              <a:rPr lang="en-US" altLang="en-US" sz="2800" dirty="0" smtClean="0"/>
              <a:t> </a:t>
            </a:r>
            <a:r>
              <a:rPr lang="en-US" altLang="en-US" sz="2800" dirty="0" smtClean="0">
                <a:hlinkClick r:id="rId6"/>
              </a:rPr>
              <a:t>http://reptile.rug.ac.be/~coder/sniffit/sniffit.html</a:t>
            </a:r>
            <a:endParaRPr lang="en-US" altLang="en-US" sz="2800" dirty="0" smtClean="0"/>
          </a:p>
          <a:p>
            <a:pPr algn="just" eaLnBrk="1" hangingPunct="1">
              <a:lnSpc>
                <a:spcPct val="90000"/>
              </a:lnSpc>
            </a:pPr>
            <a:r>
              <a:rPr lang="en-US" altLang="en-US" sz="2800" dirty="0" err="1" smtClean="0"/>
              <a:t>Dsniff</a:t>
            </a:r>
            <a:r>
              <a:rPr lang="en-US" altLang="en-US" sz="2800" dirty="0" smtClean="0"/>
              <a:t> </a:t>
            </a:r>
            <a:r>
              <a:rPr lang="en-US" altLang="en-US" sz="2800" dirty="0" smtClean="0">
                <a:hlinkClick r:id="rId7"/>
              </a:rPr>
              <a:t>http://www.monkey.org/~dugsong/dsniff</a:t>
            </a:r>
            <a:endParaRPr lang="en-US" altLang="en-US" sz="2800" dirty="0" smtClean="0"/>
          </a:p>
          <a:p>
            <a:pPr algn="just" eaLnBrk="1" hangingPunct="1">
              <a:lnSpc>
                <a:spcPct val="90000"/>
              </a:lnSpc>
              <a:buFont typeface="Symbol" pitchFamily="18" charset="2"/>
              <a:buNone/>
            </a:pPr>
            <a:r>
              <a:rPr lang="en-US" altLang="en-US" sz="2800" dirty="0" smtClean="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algn="ctr" eaLnBrk="1" hangingPunct="1"/>
            <a:r>
              <a:rPr lang="en-US" altLang="en-US" smtClean="0"/>
              <a:t>Island Hopping Attack</a:t>
            </a:r>
          </a:p>
        </p:txBody>
      </p:sp>
      <p:sp>
        <p:nvSpPr>
          <p:cNvPr id="6147" name="Rectangle 1027"/>
          <p:cNvSpPr>
            <a:spLocks noGrp="1" noChangeArrowheads="1"/>
          </p:cNvSpPr>
          <p:nvPr>
            <p:ph type="body" idx="1"/>
          </p:nvPr>
        </p:nvSpPr>
        <p:spPr/>
        <p:txBody>
          <a:bodyPr/>
          <a:lstStyle/>
          <a:p>
            <a:pPr algn="just" eaLnBrk="1" hangingPunct="1"/>
            <a:r>
              <a:rPr lang="en-US" altLang="en-US" dirty="0" smtClean="0"/>
              <a:t>Attacker initially takes over a machine via some exploit </a:t>
            </a:r>
          </a:p>
          <a:p>
            <a:pPr algn="just" eaLnBrk="1" hangingPunct="1"/>
            <a:r>
              <a:rPr lang="en-US" altLang="en-US" dirty="0" smtClean="0"/>
              <a:t>Attacker installs a sniffer to capture </a:t>
            </a:r>
            <a:r>
              <a:rPr lang="en-US" altLang="en-US" dirty="0" err="1" smtClean="0"/>
              <a:t>userIDs</a:t>
            </a:r>
            <a:r>
              <a:rPr lang="en-US" altLang="en-US" dirty="0" smtClean="0"/>
              <a:t> and passwords to take over other machines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5651500"/>
            <a:ext cx="7772400" cy="1206500"/>
          </a:xfrm>
        </p:spPr>
        <p:txBody>
          <a:bodyPr/>
          <a:lstStyle/>
          <a:p>
            <a:pPr eaLnBrk="1" hangingPunct="1"/>
            <a:r>
              <a:rPr lang="en-US" altLang="en-US" sz="4000" smtClean="0">
                <a:solidFill>
                  <a:schemeClr val="bg2"/>
                </a:solidFill>
              </a:rPr>
              <a:t>Figure 8.1  An island hopping attack</a:t>
            </a:r>
          </a:p>
        </p:txBody>
      </p:sp>
      <p:pic>
        <p:nvPicPr>
          <p:cNvPr id="7171" name="Picture 4" descr="H:\cs454\gif\SkoudisFig08.01.gif"/>
          <p:cNvPicPr>
            <a:picLocks noChangeAspect="1" noChangeArrowheads="1"/>
          </p:cNvPicPr>
          <p:nvPr/>
        </p:nvPicPr>
        <p:blipFill>
          <a:blip r:embed="rId2" cstate="print"/>
          <a:srcRect/>
          <a:stretch>
            <a:fillRect/>
          </a:stretch>
        </p:blipFill>
        <p:spPr bwMode="auto">
          <a:xfrm>
            <a:off x="457200" y="1066800"/>
            <a:ext cx="8001000" cy="45370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71600" y="5651500"/>
            <a:ext cx="7772400" cy="1206500"/>
          </a:xfrm>
        </p:spPr>
        <p:txBody>
          <a:bodyPr/>
          <a:lstStyle/>
          <a:p>
            <a:pPr eaLnBrk="1" hangingPunct="1"/>
            <a:r>
              <a:rPr lang="en-US" altLang="en-US" sz="3200" smtClean="0">
                <a:solidFill>
                  <a:schemeClr val="bg2"/>
                </a:solidFill>
              </a:rPr>
              <a:t>Figure 8.2  A LAN implemented with a hub</a:t>
            </a:r>
          </a:p>
        </p:txBody>
      </p:sp>
      <p:pic>
        <p:nvPicPr>
          <p:cNvPr id="9219" name="Picture 4" descr="H:\cs454\gif\SkoudisFig08.02.gif"/>
          <p:cNvPicPr>
            <a:picLocks noChangeAspect="1" noChangeArrowheads="1"/>
          </p:cNvPicPr>
          <p:nvPr/>
        </p:nvPicPr>
        <p:blipFill>
          <a:blip r:embed="rId2" cstate="print"/>
          <a:srcRect/>
          <a:stretch>
            <a:fillRect/>
          </a:stretch>
        </p:blipFill>
        <p:spPr bwMode="auto">
          <a:xfrm>
            <a:off x="914400" y="1371600"/>
            <a:ext cx="7353300" cy="4233863"/>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altLang="en-US" smtClean="0"/>
              <a:t>Sniffit in Interactive Mode</a:t>
            </a:r>
          </a:p>
        </p:txBody>
      </p:sp>
      <p:sp>
        <p:nvSpPr>
          <p:cNvPr id="10243" name="Rectangle 3"/>
          <p:cNvSpPr>
            <a:spLocks noGrp="1" noChangeArrowheads="1"/>
          </p:cNvSpPr>
          <p:nvPr>
            <p:ph type="body" idx="1"/>
          </p:nvPr>
        </p:nvSpPr>
        <p:spPr/>
        <p:txBody>
          <a:bodyPr/>
          <a:lstStyle/>
          <a:p>
            <a:pPr eaLnBrk="1" hangingPunct="1"/>
            <a:r>
              <a:rPr lang="en-US" altLang="en-US" sz="2800" smtClean="0"/>
              <a:t>Useful for monitoring session-oriented applications such as telnet, rlogin, and ftp</a:t>
            </a:r>
          </a:p>
          <a:p>
            <a:pPr eaLnBrk="1" hangingPunct="1"/>
            <a:r>
              <a:rPr lang="en-US" altLang="en-US" sz="2800" smtClean="0"/>
              <a:t>Activated by starting sniffit with “-i” option</a:t>
            </a:r>
          </a:p>
          <a:p>
            <a:pPr eaLnBrk="1" hangingPunct="1"/>
            <a:r>
              <a:rPr lang="en-US" altLang="en-US" sz="2800" smtClean="0"/>
              <a:t>Sorts packets into sessions based on IP addresses and port numbers</a:t>
            </a:r>
          </a:p>
          <a:p>
            <a:pPr eaLnBrk="1" hangingPunct="1"/>
            <a:r>
              <a:rPr lang="en-US" altLang="en-US" sz="2800" smtClean="0"/>
              <a:t>Identifies userIDs and passwords</a:t>
            </a:r>
          </a:p>
          <a:p>
            <a:pPr eaLnBrk="1" hangingPunct="1"/>
            <a:r>
              <a:rPr lang="en-US" altLang="en-US" sz="2800" smtClean="0"/>
              <a:t>Allows attacker to watch keystrokes of victim in real time.</a:t>
            </a:r>
          </a:p>
          <a:p>
            <a:pPr eaLnBrk="1" hangingPunct="1"/>
            <a:r>
              <a:rPr lang="en-US" altLang="en-US" sz="2800" smtClean="0">
                <a:hlinkClick r:id="rId2"/>
              </a:rPr>
              <a:t>http://reptile.rug.ac.be/~coder/sniffit/sniffit.html</a:t>
            </a:r>
            <a:endParaRPr lang="en-US" altLang="en-US" sz="2800" smtClean="0"/>
          </a:p>
          <a:p>
            <a:pPr eaLnBrk="1" hangingPunct="1">
              <a:buFont typeface="Symbol" pitchFamily="18" charset="2"/>
              <a:buNone/>
            </a:pPr>
            <a:endParaRPr lang="en-US" altLang="en-US" sz="28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5334000"/>
            <a:ext cx="7772400" cy="1206500"/>
          </a:xfrm>
        </p:spPr>
        <p:txBody>
          <a:bodyPr/>
          <a:lstStyle/>
          <a:p>
            <a:pPr eaLnBrk="1" hangingPunct="1"/>
            <a:r>
              <a:rPr lang="en-US" altLang="en-US" sz="3200" smtClean="0">
                <a:solidFill>
                  <a:schemeClr val="bg2"/>
                </a:solidFill>
              </a:rPr>
              <a:t>Figure 8.3 Using Sniffit in interactive mode to sniff a userID and password</a:t>
            </a:r>
          </a:p>
        </p:txBody>
      </p:sp>
      <p:pic>
        <p:nvPicPr>
          <p:cNvPr id="11267" name="Picture 4" descr="H:\cs454\gif\SkoudisFig08.03.jpg"/>
          <p:cNvPicPr>
            <a:picLocks noChangeAspect="1" noChangeArrowheads="1"/>
          </p:cNvPicPr>
          <p:nvPr/>
        </p:nvPicPr>
        <p:blipFill>
          <a:blip r:embed="rId2" cstate="print"/>
          <a:srcRect/>
          <a:stretch>
            <a:fillRect/>
          </a:stretch>
        </p:blipFill>
        <p:spPr bwMode="auto">
          <a:xfrm>
            <a:off x="914400" y="1447800"/>
            <a:ext cx="7429500" cy="4354513"/>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algn="ctr" eaLnBrk="1" hangingPunct="1"/>
            <a:r>
              <a:rPr lang="en-US" altLang="en-US" smtClean="0"/>
              <a:t>Switched Ethernet LANs</a:t>
            </a:r>
          </a:p>
        </p:txBody>
      </p:sp>
      <p:sp>
        <p:nvSpPr>
          <p:cNvPr id="12291" name="Rectangle 1027"/>
          <p:cNvSpPr>
            <a:spLocks noGrp="1" noChangeArrowheads="1"/>
          </p:cNvSpPr>
          <p:nvPr>
            <p:ph type="body" idx="1"/>
          </p:nvPr>
        </p:nvSpPr>
        <p:spPr/>
        <p:txBody>
          <a:bodyPr/>
          <a:lstStyle/>
          <a:p>
            <a:pPr algn="just" eaLnBrk="1" hangingPunct="1"/>
            <a:r>
              <a:rPr lang="en-US" altLang="en-US" dirty="0" smtClean="0"/>
              <a:t>Forwards network packets based on the destination MAC address in the Ethernet header</a:t>
            </a:r>
          </a:p>
          <a:p>
            <a:pPr algn="just" eaLnBrk="1" hangingPunct="1"/>
            <a:r>
              <a:rPr lang="en-US" altLang="en-US" dirty="0" smtClean="0"/>
              <a:t>Renders passive sniffers ineffective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19200" y="5334000"/>
            <a:ext cx="7924800" cy="1206500"/>
          </a:xfrm>
        </p:spPr>
        <p:txBody>
          <a:bodyPr/>
          <a:lstStyle/>
          <a:p>
            <a:pPr eaLnBrk="1" hangingPunct="1"/>
            <a:r>
              <a:rPr lang="en-US" altLang="en-US" sz="3200" smtClean="0">
                <a:solidFill>
                  <a:schemeClr val="bg2"/>
                </a:solidFill>
              </a:rPr>
              <a:t>Figure 8.4  A LAN implemented with a switch</a:t>
            </a:r>
          </a:p>
        </p:txBody>
      </p:sp>
      <p:pic>
        <p:nvPicPr>
          <p:cNvPr id="13315" name="Picture 4" descr="H:\cs454\gif\SkoudisFig08.04.gif"/>
          <p:cNvPicPr>
            <a:picLocks noChangeAspect="1" noChangeArrowheads="1"/>
          </p:cNvPicPr>
          <p:nvPr/>
        </p:nvPicPr>
        <p:blipFill>
          <a:blip r:embed="rId2" cstate="print"/>
          <a:srcRect/>
          <a:stretch>
            <a:fillRect/>
          </a:stretch>
        </p:blipFill>
        <p:spPr bwMode="auto">
          <a:xfrm>
            <a:off x="838200" y="1143000"/>
            <a:ext cx="7353300" cy="4233863"/>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1219200" y="5334000"/>
            <a:ext cx="7924800" cy="1206500"/>
          </a:xfrm>
        </p:spPr>
        <p:txBody>
          <a:bodyPr/>
          <a:lstStyle/>
          <a:p>
            <a:pPr algn="ctr" eaLnBrk="1" hangingPunct="1"/>
            <a:r>
              <a:rPr lang="en-US" altLang="en-US" sz="3200" smtClean="0">
                <a:solidFill>
                  <a:schemeClr val="bg2"/>
                </a:solidFill>
              </a:rPr>
              <a:t>Figure 8.5 A switched LAN prevents an attacker from passively sniffing traffic</a:t>
            </a:r>
          </a:p>
        </p:txBody>
      </p:sp>
      <p:pic>
        <p:nvPicPr>
          <p:cNvPr id="14339" name="Picture 1028" descr="H:\cs454\gif\SkoudisFig08.05.gif"/>
          <p:cNvPicPr>
            <a:picLocks noChangeAspect="1" noChangeArrowheads="1"/>
          </p:cNvPicPr>
          <p:nvPr/>
        </p:nvPicPr>
        <p:blipFill>
          <a:blip r:embed="rId2" cstate="print"/>
          <a:srcRect/>
          <a:stretch>
            <a:fillRect/>
          </a:stretch>
        </p:blipFill>
        <p:spPr bwMode="auto">
          <a:xfrm>
            <a:off x="838200" y="1219200"/>
            <a:ext cx="7505700" cy="3635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533400" y="152400"/>
            <a:ext cx="8229600" cy="914400"/>
          </a:xfrm>
        </p:spPr>
        <p:txBody>
          <a:bodyPr>
            <a:normAutofit/>
          </a:bodyPr>
          <a:lstStyle/>
          <a:p>
            <a:r>
              <a:rPr lang="en-US" sz="4000" dirty="0">
                <a:solidFill>
                  <a:srgbClr val="051BBB"/>
                </a:solidFill>
              </a:rPr>
              <a:t>Flow Control</a:t>
            </a:r>
          </a:p>
        </p:txBody>
      </p:sp>
      <p:sp>
        <p:nvSpPr>
          <p:cNvPr id="829443" name="Rectangle 3"/>
          <p:cNvSpPr>
            <a:spLocks noGrp="1" noChangeArrowheads="1"/>
          </p:cNvSpPr>
          <p:nvPr>
            <p:ph type="body" idx="1"/>
          </p:nvPr>
        </p:nvSpPr>
        <p:spPr>
          <a:xfrm>
            <a:off x="304800" y="1295400"/>
            <a:ext cx="8686800" cy="2514600"/>
          </a:xfrm>
        </p:spPr>
        <p:txBody>
          <a:bodyPr>
            <a:normAutofit/>
          </a:bodyPr>
          <a:lstStyle/>
          <a:p>
            <a:pPr algn="just"/>
            <a:r>
              <a:rPr lang="en-US" sz="2800" dirty="0"/>
              <a:t>Buffer limitations &amp; speed mismatch can result in loss of data that arrives at destination</a:t>
            </a:r>
          </a:p>
          <a:p>
            <a:pPr algn="just"/>
            <a:r>
              <a:rPr lang="en-US" sz="2800" dirty="0"/>
              <a:t>Receiver controls rate at which sender transmits to prevent buffer overflow</a:t>
            </a:r>
          </a:p>
        </p:txBody>
      </p:sp>
      <p:sp>
        <p:nvSpPr>
          <p:cNvPr id="829444" name="Line 4"/>
          <p:cNvSpPr>
            <a:spLocks noChangeShapeType="1"/>
          </p:cNvSpPr>
          <p:nvPr/>
        </p:nvSpPr>
        <p:spPr bwMode="auto">
          <a:xfrm>
            <a:off x="719138" y="4914900"/>
            <a:ext cx="7556500" cy="0"/>
          </a:xfrm>
          <a:prstGeom prst="line">
            <a:avLst/>
          </a:prstGeom>
          <a:noFill/>
          <a:ln w="12700">
            <a:pattFill prst="dkVert">
              <a:fgClr>
                <a:schemeClr val="tx1"/>
              </a:fgClr>
              <a:bgClr>
                <a:schemeClr val="bg1"/>
              </a:bgClr>
            </a:pattFill>
            <a:round/>
            <a:headEnd/>
            <a:tailEnd/>
          </a:ln>
          <a:effectLst/>
        </p:spPr>
        <p:txBody>
          <a:bodyPr wrap="none" anchor="ctr"/>
          <a:lstStyle/>
          <a:p>
            <a:endParaRPr lang="en-US"/>
          </a:p>
        </p:txBody>
      </p:sp>
      <p:sp>
        <p:nvSpPr>
          <p:cNvPr id="829445" name="Line 5"/>
          <p:cNvSpPr>
            <a:spLocks noChangeShapeType="1"/>
          </p:cNvSpPr>
          <p:nvPr/>
        </p:nvSpPr>
        <p:spPr bwMode="auto">
          <a:xfrm>
            <a:off x="2090738" y="4578350"/>
            <a:ext cx="266700" cy="673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9446" name="Rectangle 6"/>
          <p:cNvSpPr>
            <a:spLocks noChangeArrowheads="1"/>
          </p:cNvSpPr>
          <p:nvPr/>
        </p:nvSpPr>
        <p:spPr bwMode="auto">
          <a:xfrm>
            <a:off x="2103438" y="5314950"/>
            <a:ext cx="723900" cy="241300"/>
          </a:xfrm>
          <a:prstGeom prst="rect">
            <a:avLst/>
          </a:prstGeom>
          <a:noFill/>
          <a:ln w="12700">
            <a:solidFill>
              <a:schemeClr val="tx1"/>
            </a:solidFill>
            <a:miter lim="800000"/>
            <a:headEnd/>
            <a:tailEnd/>
          </a:ln>
          <a:effectLst/>
        </p:spPr>
        <p:txBody>
          <a:bodyPr wrap="none" anchor="ctr"/>
          <a:lstStyle/>
          <a:p>
            <a:endParaRPr lang="en-US"/>
          </a:p>
        </p:txBody>
      </p:sp>
      <p:sp>
        <p:nvSpPr>
          <p:cNvPr id="829447" name="Rectangle 7"/>
          <p:cNvSpPr>
            <a:spLocks noChangeArrowheads="1"/>
          </p:cNvSpPr>
          <p:nvPr/>
        </p:nvSpPr>
        <p:spPr bwMode="auto">
          <a:xfrm>
            <a:off x="2032000" y="5581650"/>
            <a:ext cx="80010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buffer</a:t>
            </a:r>
          </a:p>
        </p:txBody>
      </p:sp>
      <p:sp>
        <p:nvSpPr>
          <p:cNvPr id="829448" name="Line 8"/>
          <p:cNvSpPr>
            <a:spLocks noChangeShapeType="1"/>
          </p:cNvSpPr>
          <p:nvPr/>
        </p:nvSpPr>
        <p:spPr bwMode="auto">
          <a:xfrm>
            <a:off x="3144838" y="5445125"/>
            <a:ext cx="24511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9449" name="Rectangle 9"/>
          <p:cNvSpPr>
            <a:spLocks noChangeArrowheads="1"/>
          </p:cNvSpPr>
          <p:nvPr/>
        </p:nvSpPr>
        <p:spPr bwMode="auto">
          <a:xfrm>
            <a:off x="3708400" y="5013325"/>
            <a:ext cx="112395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segments</a:t>
            </a:r>
          </a:p>
        </p:txBody>
      </p:sp>
      <p:sp>
        <p:nvSpPr>
          <p:cNvPr id="829450" name="Rectangle 10"/>
          <p:cNvSpPr>
            <a:spLocks noChangeArrowheads="1"/>
          </p:cNvSpPr>
          <p:nvPr/>
        </p:nvSpPr>
        <p:spPr bwMode="auto">
          <a:xfrm>
            <a:off x="5938838" y="5353050"/>
            <a:ext cx="723900" cy="241300"/>
          </a:xfrm>
          <a:prstGeom prst="rect">
            <a:avLst/>
          </a:prstGeom>
          <a:noFill/>
          <a:ln w="12700">
            <a:solidFill>
              <a:schemeClr val="tx1"/>
            </a:solidFill>
            <a:miter lim="800000"/>
            <a:headEnd/>
            <a:tailEnd/>
          </a:ln>
          <a:effectLst/>
        </p:spPr>
        <p:txBody>
          <a:bodyPr wrap="none" anchor="ctr"/>
          <a:lstStyle/>
          <a:p>
            <a:endParaRPr lang="en-US"/>
          </a:p>
        </p:txBody>
      </p:sp>
      <p:sp>
        <p:nvSpPr>
          <p:cNvPr id="829451" name="Rectangle 11"/>
          <p:cNvSpPr>
            <a:spLocks noChangeArrowheads="1"/>
          </p:cNvSpPr>
          <p:nvPr/>
        </p:nvSpPr>
        <p:spPr bwMode="auto">
          <a:xfrm>
            <a:off x="6656388" y="4948238"/>
            <a:ext cx="1328737"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buffer used</a:t>
            </a:r>
          </a:p>
        </p:txBody>
      </p:sp>
      <p:sp>
        <p:nvSpPr>
          <p:cNvPr id="829452" name="Line 12"/>
          <p:cNvSpPr>
            <a:spLocks noChangeShapeType="1"/>
          </p:cNvSpPr>
          <p:nvPr/>
        </p:nvSpPr>
        <p:spPr bwMode="auto">
          <a:xfrm flipV="1">
            <a:off x="6230938" y="4552950"/>
            <a:ext cx="355600" cy="673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29453" name="Rectangle 13"/>
          <p:cNvSpPr>
            <a:spLocks noChangeArrowheads="1"/>
          </p:cNvSpPr>
          <p:nvPr/>
        </p:nvSpPr>
        <p:spPr bwMode="auto">
          <a:xfrm>
            <a:off x="107950" y="4292600"/>
            <a:ext cx="1377950"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Application</a:t>
            </a:r>
          </a:p>
        </p:txBody>
      </p:sp>
      <p:sp>
        <p:nvSpPr>
          <p:cNvPr id="829454" name="Rectangle 14"/>
          <p:cNvSpPr>
            <a:spLocks noChangeArrowheads="1"/>
          </p:cNvSpPr>
          <p:nvPr/>
        </p:nvSpPr>
        <p:spPr bwMode="auto">
          <a:xfrm>
            <a:off x="457200" y="5010150"/>
            <a:ext cx="1166813" cy="393700"/>
          </a:xfrm>
          <a:prstGeom prst="rect">
            <a:avLst/>
          </a:prstGeom>
          <a:noFill/>
          <a:ln w="12700">
            <a:noFill/>
            <a:miter lim="800000"/>
            <a:headEnd/>
            <a:tailEnd/>
          </a:ln>
          <a:effectLst/>
        </p:spPr>
        <p:txBody>
          <a:bodyPr wrap="none" lIns="90488" tIns="44450" rIns="90488" bIns="44450">
            <a:spAutoFit/>
          </a:bodyPr>
          <a:lstStyle/>
          <a:p>
            <a:pPr algn="l" eaLnBrk="0" hangingPunct="0">
              <a:spcBef>
                <a:spcPct val="0"/>
              </a:spcBef>
            </a:pPr>
            <a:r>
              <a:rPr lang="en-US">
                <a:latin typeface="Times New Roman" pitchFamily="18" charset="0"/>
              </a:rPr>
              <a:t>Transport</a:t>
            </a:r>
          </a:p>
        </p:txBody>
      </p:sp>
      <p:sp>
        <p:nvSpPr>
          <p:cNvPr id="829455" name="Line 15"/>
          <p:cNvSpPr>
            <a:spLocks noChangeShapeType="1"/>
          </p:cNvSpPr>
          <p:nvPr/>
        </p:nvSpPr>
        <p:spPr bwMode="auto">
          <a:xfrm>
            <a:off x="3132138" y="5661025"/>
            <a:ext cx="2451100" cy="0"/>
          </a:xfrm>
          <a:prstGeom prst="line">
            <a:avLst/>
          </a:prstGeom>
          <a:noFill/>
          <a:ln w="12700">
            <a:solidFill>
              <a:schemeClr val="tx1"/>
            </a:solidFill>
            <a:round/>
            <a:headEnd type="triangle" w="med" len="med"/>
            <a:tailEnd/>
          </a:ln>
          <a:effectLst/>
        </p:spPr>
        <p:txBody>
          <a:bodyPr wrap="none" anchor="ctr"/>
          <a:lstStyle/>
          <a:p>
            <a:endParaRPr lang="en-US"/>
          </a:p>
        </p:txBody>
      </p:sp>
      <p:sp>
        <p:nvSpPr>
          <p:cNvPr id="829456" name="Rectangle 16"/>
          <p:cNvSpPr>
            <a:spLocks noChangeArrowheads="1"/>
          </p:cNvSpPr>
          <p:nvPr/>
        </p:nvSpPr>
        <p:spPr bwMode="auto">
          <a:xfrm>
            <a:off x="3489325" y="5734050"/>
            <a:ext cx="1897063" cy="69850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pPr>
            <a:r>
              <a:rPr lang="en-US">
                <a:latin typeface="Times New Roman" pitchFamily="18" charset="0"/>
              </a:rPr>
              <a:t>advertised </a:t>
            </a:r>
          </a:p>
          <a:p>
            <a:pPr eaLnBrk="0" hangingPunct="0">
              <a:spcBef>
                <a:spcPct val="0"/>
              </a:spcBef>
            </a:pPr>
            <a:r>
              <a:rPr lang="en-US">
                <a:latin typeface="Times New Roman" pitchFamily="18" charset="0"/>
              </a:rPr>
              <a:t>window size &lt; B</a:t>
            </a:r>
          </a:p>
        </p:txBody>
      </p:sp>
      <p:sp>
        <p:nvSpPr>
          <p:cNvPr id="829457" name="Rectangle 17"/>
          <p:cNvSpPr>
            <a:spLocks noChangeArrowheads="1"/>
          </p:cNvSpPr>
          <p:nvPr/>
        </p:nvSpPr>
        <p:spPr bwMode="auto">
          <a:xfrm>
            <a:off x="6376988" y="5351463"/>
            <a:ext cx="280987" cy="246062"/>
          </a:xfrm>
          <a:prstGeom prst="rect">
            <a:avLst/>
          </a:prstGeom>
          <a:solidFill>
            <a:srgbClr val="FF3300"/>
          </a:solidFill>
          <a:ln w="12700">
            <a:noFill/>
            <a:miter lim="800000"/>
            <a:headEnd/>
            <a:tailEnd/>
          </a:ln>
          <a:effectLst/>
        </p:spPr>
        <p:txBody>
          <a:bodyPr wrap="none" anchor="ctr">
            <a:spAutoFit/>
          </a:bodyPr>
          <a:lstStyle/>
          <a:p>
            <a:endParaRPr lang="en-US"/>
          </a:p>
        </p:txBody>
      </p:sp>
      <p:sp>
        <p:nvSpPr>
          <p:cNvPr id="829458" name="Text Box 18"/>
          <p:cNvSpPr txBox="1">
            <a:spLocks noChangeArrowheads="1"/>
          </p:cNvSpPr>
          <p:nvPr/>
        </p:nvSpPr>
        <p:spPr bwMode="auto">
          <a:xfrm>
            <a:off x="5838825" y="5729288"/>
            <a:ext cx="2020888" cy="366712"/>
          </a:xfrm>
          <a:prstGeom prst="rect">
            <a:avLst/>
          </a:prstGeom>
          <a:noFill/>
          <a:ln w="12700">
            <a:noFill/>
            <a:miter lim="800000"/>
            <a:headEnd/>
            <a:tailEnd/>
          </a:ln>
          <a:effectLst/>
        </p:spPr>
        <p:txBody>
          <a:bodyPr wrap="none">
            <a:spAutoFit/>
          </a:bodyPr>
          <a:lstStyle/>
          <a:p>
            <a:pPr eaLnBrk="0" hangingPunct="0"/>
            <a:r>
              <a:rPr lang="en-US" sz="1800">
                <a:latin typeface="Times New Roman" pitchFamily="18" charset="0"/>
              </a:rPr>
              <a:t>buffer available = B</a:t>
            </a:r>
          </a:p>
        </p:txBody>
      </p:sp>
      <p:sp>
        <p:nvSpPr>
          <p:cNvPr id="829459" name="Line 19"/>
          <p:cNvSpPr>
            <a:spLocks noChangeShapeType="1"/>
          </p:cNvSpPr>
          <p:nvPr/>
        </p:nvSpPr>
        <p:spPr bwMode="auto">
          <a:xfrm flipH="1" flipV="1">
            <a:off x="6169025" y="5487988"/>
            <a:ext cx="53975" cy="300037"/>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829460" name="Line 20"/>
          <p:cNvSpPr>
            <a:spLocks noChangeShapeType="1"/>
          </p:cNvSpPr>
          <p:nvPr/>
        </p:nvSpPr>
        <p:spPr bwMode="auto">
          <a:xfrm flipH="1">
            <a:off x="6594475" y="5280025"/>
            <a:ext cx="354013" cy="163513"/>
          </a:xfrm>
          <a:prstGeom prst="line">
            <a:avLst/>
          </a:prstGeom>
          <a:noFill/>
          <a:ln w="12700">
            <a:solidFill>
              <a:schemeClr val="tx1"/>
            </a:solidFill>
            <a:round/>
            <a:headEnd/>
            <a:tailEnd type="triangle" w="med"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152400"/>
            <a:ext cx="8229600" cy="1143000"/>
          </a:xfrm>
        </p:spPr>
        <p:txBody>
          <a:bodyPr/>
          <a:lstStyle/>
          <a:p>
            <a:pPr algn="ctr" eaLnBrk="1" hangingPunct="1"/>
            <a:r>
              <a:rPr lang="en-US" altLang="en-US" dirty="0" err="1" smtClean="0"/>
              <a:t>Dsniff</a:t>
            </a:r>
            <a:endParaRPr lang="en-US" altLang="en-US" dirty="0" smtClean="0"/>
          </a:p>
        </p:txBody>
      </p:sp>
      <p:sp>
        <p:nvSpPr>
          <p:cNvPr id="16387" name="Rectangle 1027"/>
          <p:cNvSpPr>
            <a:spLocks noGrp="1" noChangeArrowheads="1"/>
          </p:cNvSpPr>
          <p:nvPr>
            <p:ph idx="1"/>
          </p:nvPr>
        </p:nvSpPr>
        <p:spPr>
          <a:xfrm>
            <a:off x="304800" y="1066800"/>
            <a:ext cx="8534400" cy="5486400"/>
          </a:xfrm>
        </p:spPr>
        <p:txBody>
          <a:bodyPr>
            <a:normAutofit lnSpcReduction="10000"/>
          </a:bodyPr>
          <a:lstStyle/>
          <a:p>
            <a:pPr algn="just" eaLnBrk="1" hangingPunct="1"/>
            <a:r>
              <a:rPr lang="en-US" altLang="en-US" dirty="0" smtClean="0"/>
              <a:t>Active sniffer</a:t>
            </a:r>
          </a:p>
          <a:p>
            <a:pPr algn="just" eaLnBrk="1" hangingPunct="1"/>
            <a:r>
              <a:rPr lang="en-US" altLang="en-US" dirty="0" smtClean="0">
                <a:hlinkClick r:id="rId2"/>
              </a:rPr>
              <a:t>http://www.monkey.org/~dugsong/dsniff</a:t>
            </a:r>
            <a:endParaRPr lang="en-US" altLang="en-US" dirty="0" smtClean="0"/>
          </a:p>
          <a:p>
            <a:pPr algn="just" eaLnBrk="1" hangingPunct="1"/>
            <a:r>
              <a:rPr lang="en-US" altLang="en-US" dirty="0" smtClean="0"/>
              <a:t>Runs on Linux, Solaris, </a:t>
            </a:r>
            <a:r>
              <a:rPr lang="en-US" altLang="en-US" dirty="0" err="1" smtClean="0"/>
              <a:t>OpenBSD</a:t>
            </a:r>
            <a:endParaRPr lang="en-US" altLang="en-US" dirty="0" smtClean="0"/>
          </a:p>
          <a:p>
            <a:pPr algn="just" eaLnBrk="1" hangingPunct="1"/>
            <a:r>
              <a:rPr lang="en-US" altLang="en-US" dirty="0" smtClean="0"/>
              <a:t>Excels at decoding a large number of Application level protocols</a:t>
            </a:r>
          </a:p>
          <a:p>
            <a:pPr lvl="1" algn="just" eaLnBrk="1" hangingPunct="1"/>
            <a:r>
              <a:rPr lang="en-US" altLang="en-US" dirty="0" smtClean="0"/>
              <a:t>FTP, telnet, SMTP, HTTP, POP, NTTP, IMAP, SNMP, LDAP, Rlogin, RIP, OSPF, NFS, NIS, SOCKS, X11, IRC, ICQ, Napster, MS SMB, and SQL</a:t>
            </a:r>
          </a:p>
          <a:p>
            <a:pPr algn="just" eaLnBrk="1" hangingPunct="1"/>
            <a:r>
              <a:rPr lang="en-US" altLang="en-US" dirty="0" smtClean="0"/>
              <a:t>Performs active sniffing using MAC flooding or </a:t>
            </a:r>
            <a:r>
              <a:rPr lang="en-US" altLang="en-US" dirty="0" err="1" smtClean="0"/>
              <a:t>arpspoof</a:t>
            </a:r>
            <a:endParaRPr lang="en-US" alt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altLang="en-US" smtClean="0"/>
              <a:t>Dsniff’s MAC Flooding</a:t>
            </a:r>
          </a:p>
        </p:txBody>
      </p:sp>
      <p:sp>
        <p:nvSpPr>
          <p:cNvPr id="17411" name="Rectangle 3"/>
          <p:cNvSpPr>
            <a:spLocks noGrp="1" noChangeArrowheads="1"/>
          </p:cNvSpPr>
          <p:nvPr>
            <p:ph type="body" idx="1"/>
          </p:nvPr>
        </p:nvSpPr>
        <p:spPr>
          <a:xfrm>
            <a:off x="457200" y="1371600"/>
            <a:ext cx="8229600" cy="4525963"/>
          </a:xfrm>
        </p:spPr>
        <p:txBody>
          <a:bodyPr/>
          <a:lstStyle/>
          <a:p>
            <a:pPr algn="just" eaLnBrk="1" hangingPunct="1"/>
            <a:r>
              <a:rPr lang="en-US" altLang="en-US" dirty="0" smtClean="0"/>
              <a:t>Initiated via </a:t>
            </a:r>
            <a:r>
              <a:rPr lang="en-US" altLang="en-US" dirty="0" err="1" smtClean="0"/>
              <a:t>Dsniff’s</a:t>
            </a:r>
            <a:r>
              <a:rPr lang="en-US" altLang="en-US" dirty="0" smtClean="0"/>
              <a:t> </a:t>
            </a:r>
            <a:r>
              <a:rPr lang="en-US" altLang="en-US" dirty="0" err="1" smtClean="0"/>
              <a:t>Macof</a:t>
            </a:r>
            <a:r>
              <a:rPr lang="en-US" altLang="en-US" dirty="0" smtClean="0"/>
              <a:t> program</a:t>
            </a:r>
          </a:p>
          <a:p>
            <a:pPr algn="just" eaLnBrk="1" hangingPunct="1"/>
            <a:r>
              <a:rPr lang="en-US" altLang="en-US" dirty="0" smtClean="0"/>
              <a:t>Foul up switches by sending out a flood of packets with random MAC addresses</a:t>
            </a:r>
          </a:p>
          <a:p>
            <a:pPr algn="just" eaLnBrk="1" hangingPunct="1"/>
            <a:r>
              <a:rPr lang="en-US" altLang="en-US" dirty="0" smtClean="0"/>
              <a:t>When switch’s memory becomes full, the switch will start forwarding data to all links on the switch</a:t>
            </a:r>
          </a:p>
          <a:p>
            <a:pPr algn="just" eaLnBrk="1" hangingPunct="1"/>
            <a:r>
              <a:rPr lang="en-US" altLang="en-US" dirty="0" smtClean="0"/>
              <a:t>At this point, </a:t>
            </a:r>
            <a:r>
              <a:rPr lang="en-US" altLang="en-US" dirty="0" err="1" smtClean="0"/>
              <a:t>Dsniff</a:t>
            </a:r>
            <a:r>
              <a:rPr lang="en-US" altLang="en-US" dirty="0" smtClean="0"/>
              <a:t> or any passive sniffer can capture desired packets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143000"/>
          </a:xfrm>
        </p:spPr>
        <p:txBody>
          <a:bodyPr/>
          <a:lstStyle/>
          <a:p>
            <a:pPr algn="ctr" eaLnBrk="1" hangingPunct="1"/>
            <a:r>
              <a:rPr lang="en-US" altLang="en-US" dirty="0" err="1" smtClean="0"/>
              <a:t>Dsniff’s</a:t>
            </a:r>
            <a:r>
              <a:rPr lang="en-US" altLang="en-US" dirty="0" smtClean="0"/>
              <a:t> </a:t>
            </a:r>
            <a:r>
              <a:rPr lang="en-US" altLang="en-US" dirty="0" err="1" smtClean="0"/>
              <a:t>Arpspoof</a:t>
            </a:r>
            <a:endParaRPr lang="en-US" altLang="en-US" dirty="0" smtClean="0"/>
          </a:p>
        </p:txBody>
      </p:sp>
      <p:sp>
        <p:nvSpPr>
          <p:cNvPr id="18435" name="Rectangle 3"/>
          <p:cNvSpPr>
            <a:spLocks noGrp="1" noChangeArrowheads="1"/>
          </p:cNvSpPr>
          <p:nvPr>
            <p:ph idx="1"/>
          </p:nvPr>
        </p:nvSpPr>
        <p:spPr>
          <a:xfrm>
            <a:off x="228600" y="1219200"/>
            <a:ext cx="8686800" cy="5410200"/>
          </a:xfrm>
        </p:spPr>
        <p:txBody>
          <a:bodyPr>
            <a:normAutofit/>
          </a:bodyPr>
          <a:lstStyle/>
          <a:p>
            <a:pPr algn="just" eaLnBrk="1" hangingPunct="1">
              <a:lnSpc>
                <a:spcPct val="90000"/>
              </a:lnSpc>
            </a:pPr>
            <a:r>
              <a:rPr lang="en-US" altLang="en-US" dirty="0" smtClean="0"/>
              <a:t>Used in switched environment where MAC flooding does not work</a:t>
            </a:r>
          </a:p>
          <a:p>
            <a:pPr algn="just" eaLnBrk="1" hangingPunct="1">
              <a:lnSpc>
                <a:spcPct val="90000"/>
              </a:lnSpc>
            </a:pPr>
            <a:r>
              <a:rPr lang="en-US" altLang="en-US" dirty="0" smtClean="0"/>
              <a:t>DEFEATS switches via spoofed ARP messages</a:t>
            </a:r>
          </a:p>
          <a:p>
            <a:pPr algn="just" eaLnBrk="1" hangingPunct="1">
              <a:lnSpc>
                <a:spcPct val="90000"/>
              </a:lnSpc>
            </a:pPr>
            <a:r>
              <a:rPr lang="en-US" altLang="en-US" dirty="0" smtClean="0"/>
              <a:t>Attacker’s machine initially configured with “IP forwarding” to forward incoming network traffic to a default router</a:t>
            </a:r>
          </a:p>
          <a:p>
            <a:pPr algn="just" eaLnBrk="1" hangingPunct="1">
              <a:lnSpc>
                <a:spcPct val="90000"/>
              </a:lnSpc>
            </a:pPr>
            <a:r>
              <a:rPr lang="en-US" altLang="en-US" dirty="0" err="1" smtClean="0"/>
              <a:t>Dsniff’s</a:t>
            </a:r>
            <a:r>
              <a:rPr lang="en-US" altLang="en-US" dirty="0" smtClean="0"/>
              <a:t> </a:t>
            </a:r>
            <a:r>
              <a:rPr lang="en-US" altLang="en-US" dirty="0" err="1" smtClean="0"/>
              <a:t>arpspoof</a:t>
            </a:r>
            <a:r>
              <a:rPr lang="en-US" altLang="en-US" dirty="0" smtClean="0"/>
              <a:t> program activated to send fake ARP replies to the victim’s machine to poison its ARP table</a:t>
            </a:r>
          </a:p>
          <a:p>
            <a:pPr algn="just" eaLnBrk="1" hangingPunct="1">
              <a:lnSpc>
                <a:spcPct val="90000"/>
              </a:lnSpc>
            </a:pPr>
            <a:r>
              <a:rPr lang="en-US" altLang="en-US" dirty="0" smtClean="0"/>
              <a:t>Attacker can now sniff all traffic on the LAN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altLang="en-US" smtClean="0"/>
              <a:t>Dsniff’s DNSspoof</a:t>
            </a:r>
          </a:p>
        </p:txBody>
      </p:sp>
      <p:sp>
        <p:nvSpPr>
          <p:cNvPr id="20483" name="Rectangle 3"/>
          <p:cNvSpPr>
            <a:spLocks noGrp="1" noChangeArrowheads="1"/>
          </p:cNvSpPr>
          <p:nvPr>
            <p:ph type="body" idx="1"/>
          </p:nvPr>
        </p:nvSpPr>
        <p:spPr>
          <a:xfrm>
            <a:off x="304800" y="1219200"/>
            <a:ext cx="8686800" cy="5410200"/>
          </a:xfrm>
        </p:spPr>
        <p:txBody>
          <a:bodyPr/>
          <a:lstStyle/>
          <a:p>
            <a:pPr algn="just" eaLnBrk="1" hangingPunct="1">
              <a:lnSpc>
                <a:spcPct val="90000"/>
              </a:lnSpc>
            </a:pPr>
            <a:r>
              <a:rPr lang="en-US" altLang="en-US" dirty="0" smtClean="0"/>
              <a:t>redirects traffic by sending false DNS information to victim</a:t>
            </a:r>
          </a:p>
          <a:p>
            <a:pPr algn="just" eaLnBrk="1" hangingPunct="1">
              <a:lnSpc>
                <a:spcPct val="90000"/>
              </a:lnSpc>
            </a:pPr>
            <a:r>
              <a:rPr lang="en-US" altLang="en-US" dirty="0" smtClean="0"/>
              <a:t>Attacker initially activates </a:t>
            </a:r>
            <a:r>
              <a:rPr lang="en-US" altLang="en-US" dirty="0" err="1" smtClean="0"/>
              <a:t>arpspoof</a:t>
            </a:r>
            <a:r>
              <a:rPr lang="en-US" altLang="en-US" dirty="0" smtClean="0"/>
              <a:t> and </a:t>
            </a:r>
            <a:r>
              <a:rPr lang="en-US" altLang="en-US" dirty="0" err="1" smtClean="0"/>
              <a:t>dnsspoof</a:t>
            </a:r>
            <a:endParaRPr lang="en-US" altLang="en-US" dirty="0" smtClean="0"/>
          </a:p>
          <a:p>
            <a:pPr algn="just" eaLnBrk="1" hangingPunct="1">
              <a:lnSpc>
                <a:spcPct val="90000"/>
              </a:lnSpc>
            </a:pPr>
            <a:r>
              <a:rPr lang="en-US" altLang="en-US" dirty="0" smtClean="0"/>
              <a:t>When victim tries to browse a web site, a DNS query is sent but the attacker sends a poisoned DNS response</a:t>
            </a:r>
          </a:p>
          <a:p>
            <a:pPr algn="just" eaLnBrk="1" hangingPunct="1">
              <a:lnSpc>
                <a:spcPct val="90000"/>
              </a:lnSpc>
            </a:pPr>
            <a:r>
              <a:rPr lang="en-US" altLang="en-US" dirty="0" smtClean="0"/>
              <a:t>Victim unknowingly communicates with another web server</a:t>
            </a:r>
          </a:p>
          <a:p>
            <a:pPr algn="just" eaLnBrk="1" hangingPunct="1">
              <a:lnSpc>
                <a:spcPct val="90000"/>
              </a:lnSpc>
            </a:pPr>
            <a:endParaRPr lang="en-US" alt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eaLnBrk="1" hangingPunct="1"/>
            <a:r>
              <a:rPr lang="en-US" altLang="en-US" sz="4000" dirty="0" smtClean="0">
                <a:solidFill>
                  <a:srgbClr val="C00000"/>
                </a:solidFill>
              </a:rPr>
              <a:t>DNS attack using </a:t>
            </a:r>
            <a:r>
              <a:rPr lang="en-US" altLang="en-US" sz="4000" dirty="0" err="1" smtClean="0">
                <a:solidFill>
                  <a:srgbClr val="C00000"/>
                </a:solidFill>
              </a:rPr>
              <a:t>Dsniff</a:t>
            </a:r>
            <a:endParaRPr lang="en-US" altLang="en-US" sz="4000" dirty="0" smtClean="0">
              <a:solidFill>
                <a:srgbClr val="C00000"/>
              </a:solidFill>
            </a:endParaRPr>
          </a:p>
        </p:txBody>
      </p:sp>
      <p:pic>
        <p:nvPicPr>
          <p:cNvPr id="21507" name="Picture 4" descr="H:\cs454\gif\SkoudisFig08.07.gif"/>
          <p:cNvPicPr>
            <a:picLocks noChangeAspect="1" noChangeArrowheads="1"/>
          </p:cNvPicPr>
          <p:nvPr/>
        </p:nvPicPr>
        <p:blipFill>
          <a:blip r:embed="rId2" cstate="print"/>
          <a:srcRect/>
          <a:stretch>
            <a:fillRect/>
          </a:stretch>
        </p:blipFill>
        <p:spPr bwMode="auto">
          <a:xfrm>
            <a:off x="609600" y="1600200"/>
            <a:ext cx="7658100" cy="4297363"/>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normAutofit/>
          </a:bodyPr>
          <a:lstStyle/>
          <a:p>
            <a:pPr algn="ctr" eaLnBrk="1" hangingPunct="1"/>
            <a:r>
              <a:rPr lang="en-US" altLang="en-US" sz="4000" dirty="0" smtClean="0">
                <a:solidFill>
                  <a:srgbClr val="C00000"/>
                </a:solidFill>
              </a:rPr>
              <a:t>Sniffing HTTPS and SSH</a:t>
            </a:r>
          </a:p>
        </p:txBody>
      </p:sp>
      <p:sp>
        <p:nvSpPr>
          <p:cNvPr id="22531" name="Rectangle 3"/>
          <p:cNvSpPr>
            <a:spLocks noGrp="1" noChangeArrowheads="1"/>
          </p:cNvSpPr>
          <p:nvPr>
            <p:ph idx="1"/>
          </p:nvPr>
        </p:nvSpPr>
        <p:spPr>
          <a:xfrm>
            <a:off x="228600" y="1143000"/>
            <a:ext cx="8763000" cy="5562600"/>
          </a:xfrm>
        </p:spPr>
        <p:txBody>
          <a:bodyPr>
            <a:normAutofit/>
          </a:bodyPr>
          <a:lstStyle/>
          <a:p>
            <a:pPr algn="just" eaLnBrk="1" hangingPunct="1">
              <a:spcBef>
                <a:spcPts val="0"/>
              </a:spcBef>
            </a:pPr>
            <a:r>
              <a:rPr lang="en-US" altLang="en-US" sz="2800" dirty="0" smtClean="0"/>
              <a:t>Security is built on a trust model of underlying public keys</a:t>
            </a:r>
          </a:p>
          <a:p>
            <a:pPr lvl="1" algn="just" eaLnBrk="1" hangingPunct="1">
              <a:spcBef>
                <a:spcPts val="0"/>
              </a:spcBef>
            </a:pPr>
            <a:r>
              <a:rPr lang="en-US" altLang="en-US" sz="2400" dirty="0" smtClean="0"/>
              <a:t>HTTPS server sends to browser  a certificate containing server’s public key signed by a Certificate Authority</a:t>
            </a:r>
          </a:p>
          <a:p>
            <a:pPr lvl="1" algn="just" eaLnBrk="1" hangingPunct="1">
              <a:spcBef>
                <a:spcPts val="0"/>
              </a:spcBef>
            </a:pPr>
            <a:r>
              <a:rPr lang="en-US" altLang="en-US" sz="2400" dirty="0" smtClean="0"/>
              <a:t>SSL connection uses a shared session key generated by client to encrypt data between server and client</a:t>
            </a:r>
          </a:p>
          <a:p>
            <a:pPr lvl="1" algn="just" eaLnBrk="1" hangingPunct="1">
              <a:spcBef>
                <a:spcPts val="0"/>
              </a:spcBef>
            </a:pPr>
            <a:r>
              <a:rPr lang="en-US" altLang="en-US" sz="2400" dirty="0" smtClean="0"/>
              <a:t>With SSH, an  encrypted session key is transmitted by client  using server’s public key</a:t>
            </a:r>
          </a:p>
          <a:p>
            <a:pPr algn="just" eaLnBrk="1" hangingPunct="1">
              <a:spcBef>
                <a:spcPts val="0"/>
              </a:spcBef>
            </a:pPr>
            <a:r>
              <a:rPr lang="en-US" altLang="en-US" sz="2800" dirty="0" err="1" smtClean="0"/>
              <a:t>Dsniff</a:t>
            </a:r>
            <a:r>
              <a:rPr lang="en-US" altLang="en-US" sz="2800" dirty="0" smtClean="0"/>
              <a:t> takes advantage of poor trust decisions made by a clueless user via man-in-the middle attack</a:t>
            </a:r>
          </a:p>
          <a:p>
            <a:pPr lvl="1" algn="just" eaLnBrk="1" hangingPunct="1">
              <a:spcBef>
                <a:spcPts val="0"/>
              </a:spcBef>
            </a:pPr>
            <a:r>
              <a:rPr lang="en-US" altLang="en-US" sz="2400" dirty="0" smtClean="0"/>
              <a:t>Web browser user may trust a certificate that is not signed by a trusted party</a:t>
            </a:r>
          </a:p>
          <a:p>
            <a:pPr lvl="1" algn="just" eaLnBrk="1" hangingPunct="1">
              <a:spcBef>
                <a:spcPts val="0"/>
              </a:spcBef>
            </a:pPr>
            <a:r>
              <a:rPr lang="en-US" altLang="en-US" sz="2400" dirty="0" smtClean="0"/>
              <a:t>SSH user can still connect to server whose key has changed</a:t>
            </a:r>
            <a:endParaRPr lang="en-US" altLang="en-US" sz="2800"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algn="ctr" eaLnBrk="1" hangingPunct="1"/>
            <a:r>
              <a:rPr lang="en-US" altLang="en-US" dirty="0" smtClean="0">
                <a:solidFill>
                  <a:srgbClr val="C00000"/>
                </a:solidFill>
              </a:rPr>
              <a:t>Attacking HTTPS and SSH </a:t>
            </a:r>
            <a:br>
              <a:rPr lang="en-US" altLang="en-US" dirty="0" smtClean="0">
                <a:solidFill>
                  <a:srgbClr val="C00000"/>
                </a:solidFill>
              </a:rPr>
            </a:br>
            <a:r>
              <a:rPr lang="en-US" altLang="en-US" dirty="0" smtClean="0">
                <a:solidFill>
                  <a:srgbClr val="C00000"/>
                </a:solidFill>
              </a:rPr>
              <a:t>via </a:t>
            </a:r>
            <a:r>
              <a:rPr lang="en-US" altLang="en-US" dirty="0" err="1" smtClean="0">
                <a:solidFill>
                  <a:srgbClr val="C00000"/>
                </a:solidFill>
              </a:rPr>
              <a:t>Dsniff</a:t>
            </a:r>
            <a:endParaRPr lang="en-US" altLang="en-US" dirty="0" smtClean="0">
              <a:solidFill>
                <a:srgbClr val="C00000"/>
              </a:solidFill>
            </a:endParaRPr>
          </a:p>
        </p:txBody>
      </p:sp>
      <p:sp>
        <p:nvSpPr>
          <p:cNvPr id="23555" name="Rectangle 3"/>
          <p:cNvSpPr>
            <a:spLocks noGrp="1" noChangeArrowheads="1"/>
          </p:cNvSpPr>
          <p:nvPr>
            <p:ph type="body" idx="1"/>
          </p:nvPr>
        </p:nvSpPr>
        <p:spPr/>
        <p:txBody>
          <a:bodyPr/>
          <a:lstStyle/>
          <a:p>
            <a:pPr eaLnBrk="1" hangingPunct="1"/>
            <a:r>
              <a:rPr lang="en-US" altLang="en-US" smtClean="0"/>
              <a:t>Webmitm</a:t>
            </a:r>
          </a:p>
          <a:p>
            <a:pPr eaLnBrk="1" hangingPunct="1"/>
            <a:r>
              <a:rPr lang="en-US" altLang="en-US" smtClean="0"/>
              <a:t>Sshmitm</a:t>
            </a:r>
          </a:p>
          <a:p>
            <a:pPr eaLnBrk="1" hangingPunct="1">
              <a:buFont typeface="Symbol" pitchFamily="18" charset="2"/>
              <a:buNone/>
            </a:pPr>
            <a:endParaRPr lang="en-US" altLang="en-US" smtClean="0"/>
          </a:p>
          <a:p>
            <a:pPr eaLnBrk="1" hangingPunct="1"/>
            <a:endParaRPr lang="en-US"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5334000"/>
            <a:ext cx="8458200" cy="1206500"/>
          </a:xfrm>
        </p:spPr>
        <p:txBody>
          <a:bodyPr/>
          <a:lstStyle/>
          <a:p>
            <a:pPr algn="ctr" eaLnBrk="1" hangingPunct="1"/>
            <a:r>
              <a:rPr lang="en-US" altLang="en-US" sz="2800" smtClean="0">
                <a:solidFill>
                  <a:schemeClr val="bg2"/>
                </a:solidFill>
              </a:rPr>
              <a:t>Figure 8.8 In a person-in-the-middle attack, the attacker can grab or alter traffic between Alice and Bob</a:t>
            </a:r>
          </a:p>
        </p:txBody>
      </p:sp>
      <p:pic>
        <p:nvPicPr>
          <p:cNvPr id="24579" name="Picture 5" descr="H:\cs454\gif\SkoudisFig08.08.gif"/>
          <p:cNvPicPr>
            <a:picLocks noChangeAspect="1" noChangeArrowheads="1"/>
          </p:cNvPicPr>
          <p:nvPr/>
        </p:nvPicPr>
        <p:blipFill>
          <a:blip r:embed="rId2" cstate="print"/>
          <a:srcRect/>
          <a:stretch>
            <a:fillRect/>
          </a:stretch>
        </p:blipFill>
        <p:spPr bwMode="auto">
          <a:xfrm>
            <a:off x="1143000" y="2133600"/>
            <a:ext cx="7581900" cy="2251075"/>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eaLnBrk="1" hangingPunct="1"/>
            <a:r>
              <a:rPr lang="en-US" altLang="en-US" sz="4000" dirty="0" err="1" smtClean="0">
                <a:solidFill>
                  <a:srgbClr val="C00000"/>
                </a:solidFill>
              </a:rPr>
              <a:t>Dsniff’s</a:t>
            </a:r>
            <a:r>
              <a:rPr lang="en-US" altLang="en-US" sz="4000" dirty="0" smtClean="0">
                <a:solidFill>
                  <a:srgbClr val="C00000"/>
                </a:solidFill>
              </a:rPr>
              <a:t> </a:t>
            </a:r>
            <a:r>
              <a:rPr lang="en-US" altLang="en-US" sz="4000" dirty="0" err="1" smtClean="0">
                <a:solidFill>
                  <a:srgbClr val="C00000"/>
                </a:solidFill>
              </a:rPr>
              <a:t>Webmitm</a:t>
            </a:r>
            <a:endParaRPr lang="en-US" altLang="en-US" sz="4000" dirty="0" smtClean="0">
              <a:solidFill>
                <a:srgbClr val="C00000"/>
              </a:solidFill>
            </a:endParaRPr>
          </a:p>
        </p:txBody>
      </p:sp>
      <p:sp>
        <p:nvSpPr>
          <p:cNvPr id="25603" name="Rectangle 3"/>
          <p:cNvSpPr>
            <a:spLocks noGrp="1" noChangeArrowheads="1"/>
          </p:cNvSpPr>
          <p:nvPr>
            <p:ph type="body" idx="1"/>
          </p:nvPr>
        </p:nvSpPr>
        <p:spPr>
          <a:xfrm>
            <a:off x="457200" y="1371600"/>
            <a:ext cx="8229600" cy="4754563"/>
          </a:xfrm>
        </p:spPr>
        <p:txBody>
          <a:bodyPr/>
          <a:lstStyle/>
          <a:p>
            <a:pPr algn="just" eaLnBrk="1" hangingPunct="1">
              <a:lnSpc>
                <a:spcPct val="90000"/>
              </a:lnSpc>
            </a:pPr>
            <a:r>
              <a:rPr lang="en-US" altLang="en-US" dirty="0" smtClean="0"/>
              <a:t>Program used to proxy all HTTP and HTTPS traffic</a:t>
            </a:r>
          </a:p>
          <a:p>
            <a:pPr algn="just" eaLnBrk="1" hangingPunct="1">
              <a:lnSpc>
                <a:spcPct val="90000"/>
              </a:lnSpc>
            </a:pPr>
            <a:r>
              <a:rPr lang="en-US" altLang="en-US" dirty="0" smtClean="0"/>
              <a:t>acting as an SSL proxy, </a:t>
            </a:r>
            <a:r>
              <a:rPr lang="en-US" altLang="en-US" dirty="0" err="1" smtClean="0"/>
              <a:t>webmitm</a:t>
            </a:r>
            <a:r>
              <a:rPr lang="en-US" altLang="en-US" dirty="0" smtClean="0"/>
              <a:t> can establish two separate SSL connections</a:t>
            </a:r>
          </a:p>
          <a:p>
            <a:pPr lvl="1" algn="just" eaLnBrk="1" hangingPunct="1">
              <a:lnSpc>
                <a:spcPct val="90000"/>
              </a:lnSpc>
            </a:pPr>
            <a:r>
              <a:rPr lang="en-US" altLang="en-US" dirty="0" smtClean="0"/>
              <a:t>One connection between victim and attacker</a:t>
            </a:r>
          </a:p>
          <a:p>
            <a:pPr lvl="1" algn="just" eaLnBrk="1" hangingPunct="1">
              <a:lnSpc>
                <a:spcPct val="90000"/>
              </a:lnSpc>
            </a:pPr>
            <a:r>
              <a:rPr lang="en-US" altLang="en-US" dirty="0" smtClean="0"/>
              <a:t>One connection between attacker and web server</a:t>
            </a:r>
          </a:p>
          <a:p>
            <a:pPr algn="just" eaLnBrk="1" hangingPunct="1">
              <a:lnSpc>
                <a:spcPct val="90000"/>
              </a:lnSpc>
            </a:pPr>
            <a:r>
              <a:rPr lang="en-US" altLang="en-US" dirty="0" err="1" smtClean="0"/>
              <a:t>Webmitm</a:t>
            </a:r>
            <a:r>
              <a:rPr lang="en-US" altLang="en-US" dirty="0" smtClean="0"/>
              <a:t> sends attacker’s certificate to victim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381000" y="152400"/>
            <a:ext cx="8534400" cy="884238"/>
          </a:xfrm>
        </p:spPr>
        <p:txBody>
          <a:bodyPr lIns="0" tIns="0" rIns="0" bIns="0">
            <a:normAutofit/>
          </a:bodyPr>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rgbClr val="C00000"/>
                </a:solidFill>
              </a:rPr>
              <a:t>Detecting Sniffers</a:t>
            </a:r>
          </a:p>
        </p:txBody>
      </p:sp>
      <p:sp>
        <p:nvSpPr>
          <p:cNvPr id="29699" name="Rectangle 2"/>
          <p:cNvSpPr>
            <a:spLocks noGrp="1" noChangeArrowheads="1"/>
          </p:cNvSpPr>
          <p:nvPr>
            <p:ph idx="1"/>
          </p:nvPr>
        </p:nvSpPr>
        <p:spPr>
          <a:xfrm>
            <a:off x="152400" y="914400"/>
            <a:ext cx="8839200" cy="5715000"/>
          </a:xfrm>
        </p:spPr>
        <p:txBody>
          <a:bodyPr lIns="0" tIns="0" rIns="0" bIns="0" rtlCol="0">
            <a:noAutofit/>
          </a:bodyPr>
          <a:lstStyle/>
          <a:p>
            <a:pPr marL="333375" indent="-29527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Sniffers are almost always passive</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They simply collect data</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They do not attempt “entry” to “steal” data</a:t>
            </a:r>
          </a:p>
          <a:p>
            <a:pPr marL="333375" indent="-29527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This can make them extremely hard to detect</a:t>
            </a:r>
          </a:p>
          <a:p>
            <a:pPr marL="333375" indent="-29527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Most detection methods require suspicion that sniffing is occurring</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Then some sort of “ping” of the sniffer is necessary</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It should be a broadcast that will cause a response only from a sniffer</a:t>
            </a:r>
          </a:p>
          <a:p>
            <a:pPr marL="333375" indent="-29527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Another solution on switched hubs is ARP watch</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An ARP watch monitors the ARP cache for duplicate entries of a machine</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If such duplicates appear, raise an alarm</a:t>
            </a:r>
          </a:p>
          <a:p>
            <a:pPr marL="733425" lvl="1" indent="-288925"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Problem: false alarms</a:t>
            </a:r>
          </a:p>
          <a:p>
            <a:pPr lvl="2" algn="just" eaLnBrk="1" fontAlgn="auto" hangingPunct="1">
              <a:spcBef>
                <a:spcPts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Specifically, DHCP networks can have multiple </a:t>
            </a:r>
            <a:r>
              <a:rPr lang="en-US" dirty="0" err="1" smtClean="0"/>
              <a:t>entires</a:t>
            </a:r>
            <a:r>
              <a:rPr lang="en-US" dirty="0" smtClean="0"/>
              <a:t> for a single machine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61" name="Rectangle 49"/>
          <p:cNvSpPr>
            <a:spLocks noChangeArrowheads="1"/>
          </p:cNvSpPr>
          <p:nvPr/>
        </p:nvSpPr>
        <p:spPr bwMode="auto">
          <a:xfrm>
            <a:off x="611188" y="188913"/>
            <a:ext cx="7785100" cy="850900"/>
          </a:xfrm>
          <a:prstGeom prst="rect">
            <a:avLst/>
          </a:prstGeom>
          <a:noFill/>
          <a:ln w="12700">
            <a:noFill/>
            <a:miter lim="800000"/>
            <a:headEnd/>
            <a:tailEnd/>
          </a:ln>
          <a:effectLst/>
        </p:spPr>
        <p:txBody>
          <a:bodyPr lIns="90488" tIns="44450" rIns="90488" bIns="44450" anchor="ctr"/>
          <a:lstStyle/>
          <a:p>
            <a:pPr algn="ctr">
              <a:spcBef>
                <a:spcPct val="0"/>
              </a:spcBef>
            </a:pPr>
            <a:r>
              <a:rPr lang="en-US" sz="3900" dirty="0">
                <a:solidFill>
                  <a:srgbClr val="051BBB"/>
                </a:solidFill>
              </a:rPr>
              <a:t>TCP Segment Format</a:t>
            </a:r>
          </a:p>
        </p:txBody>
      </p:sp>
      <p:sp>
        <p:nvSpPr>
          <p:cNvPr id="832562" name="Text Box 50"/>
          <p:cNvSpPr txBox="1">
            <a:spLocks noChangeArrowheads="1"/>
          </p:cNvSpPr>
          <p:nvPr/>
        </p:nvSpPr>
        <p:spPr bwMode="auto">
          <a:xfrm>
            <a:off x="508000" y="6273800"/>
            <a:ext cx="8156575" cy="366713"/>
          </a:xfrm>
          <a:prstGeom prst="rect">
            <a:avLst/>
          </a:prstGeom>
          <a:noFill/>
          <a:ln w="12700" algn="ctr">
            <a:noFill/>
            <a:miter lim="800000"/>
            <a:headEnd/>
            <a:tailEnd/>
          </a:ln>
          <a:effectLst/>
        </p:spPr>
        <p:txBody>
          <a:bodyPr wrap="none">
            <a:spAutoFit/>
          </a:bodyPr>
          <a:lstStyle/>
          <a:p>
            <a:pPr eaLnBrk="0" hangingPunct="0">
              <a:spcBef>
                <a:spcPct val="0"/>
              </a:spcBef>
              <a:buFontTx/>
              <a:buChar char="•"/>
            </a:pPr>
            <a:r>
              <a:rPr lang="en-US" sz="1800"/>
              <a:t> Each TCP segment has header of 20 or more bytes + 0 or more bytes of data</a:t>
            </a:r>
          </a:p>
        </p:txBody>
      </p:sp>
      <p:grpSp>
        <p:nvGrpSpPr>
          <p:cNvPr id="2" name="Group 2"/>
          <p:cNvGrpSpPr>
            <a:grpSpLocks/>
          </p:cNvGrpSpPr>
          <p:nvPr/>
        </p:nvGrpSpPr>
        <p:grpSpPr bwMode="auto">
          <a:xfrm>
            <a:off x="866775" y="1150938"/>
            <a:ext cx="7375525" cy="5053013"/>
            <a:chOff x="729" y="570"/>
            <a:chExt cx="4646" cy="3183"/>
          </a:xfrm>
        </p:grpSpPr>
        <p:sp>
          <p:nvSpPr>
            <p:cNvPr id="1162243" name="Rectangle 3"/>
            <p:cNvSpPr>
              <a:spLocks noChangeArrowheads="1"/>
            </p:cNvSpPr>
            <p:nvPr/>
          </p:nvSpPr>
          <p:spPr bwMode="auto">
            <a:xfrm>
              <a:off x="733" y="708"/>
              <a:ext cx="4636" cy="3045"/>
            </a:xfrm>
            <a:prstGeom prst="rect">
              <a:avLst/>
            </a:prstGeom>
            <a:solidFill>
              <a:srgbClr val="FFFF00">
                <a:alpha val="46000"/>
              </a:srgbClr>
            </a:solidFill>
            <a:ln w="12700">
              <a:solidFill>
                <a:srgbClr val="000000"/>
              </a:solidFill>
              <a:miter lim="800000"/>
              <a:headEnd/>
              <a:tailEnd/>
            </a:ln>
          </p:spPr>
          <p:txBody>
            <a:bodyPr/>
            <a:lstStyle/>
            <a:p>
              <a:endParaRPr lang="en-US"/>
            </a:p>
          </p:txBody>
        </p:sp>
        <p:sp>
          <p:nvSpPr>
            <p:cNvPr id="1162244" name="Rectangle 4"/>
            <p:cNvSpPr>
              <a:spLocks noChangeArrowheads="1"/>
            </p:cNvSpPr>
            <p:nvPr/>
          </p:nvSpPr>
          <p:spPr bwMode="auto">
            <a:xfrm>
              <a:off x="742" y="1074"/>
              <a:ext cx="4630" cy="327"/>
            </a:xfrm>
            <a:prstGeom prst="rect">
              <a:avLst/>
            </a:prstGeom>
            <a:solidFill>
              <a:srgbClr val="B1CCCB"/>
            </a:solidFill>
            <a:ln w="12700" algn="ctr">
              <a:noFill/>
              <a:miter lim="800000"/>
              <a:headEnd/>
              <a:tailEnd/>
            </a:ln>
            <a:effectLst/>
          </p:spPr>
          <p:txBody>
            <a:bodyPr anchor="ctr">
              <a:spAutoFit/>
            </a:bodyPr>
            <a:lstStyle/>
            <a:p>
              <a:endParaRPr lang="en-US"/>
            </a:p>
          </p:txBody>
        </p:sp>
        <p:sp>
          <p:nvSpPr>
            <p:cNvPr id="1162245" name="Rectangle 5"/>
            <p:cNvSpPr>
              <a:spLocks noChangeArrowheads="1"/>
            </p:cNvSpPr>
            <p:nvPr/>
          </p:nvSpPr>
          <p:spPr bwMode="auto">
            <a:xfrm>
              <a:off x="745" y="1784"/>
              <a:ext cx="4630" cy="367"/>
            </a:xfrm>
            <a:prstGeom prst="rect">
              <a:avLst/>
            </a:prstGeom>
            <a:solidFill>
              <a:srgbClr val="B1CCCB"/>
            </a:solidFill>
            <a:ln w="12700" algn="ctr">
              <a:noFill/>
              <a:miter lim="800000"/>
              <a:headEnd/>
              <a:tailEnd/>
            </a:ln>
            <a:effectLst/>
          </p:spPr>
          <p:txBody>
            <a:bodyPr anchor="ctr">
              <a:spAutoFit/>
            </a:bodyPr>
            <a:lstStyle/>
            <a:p>
              <a:endParaRPr lang="en-US"/>
            </a:p>
          </p:txBody>
        </p:sp>
        <p:sp>
          <p:nvSpPr>
            <p:cNvPr id="1162246" name="Rectangle 6"/>
            <p:cNvSpPr>
              <a:spLocks noChangeArrowheads="1"/>
            </p:cNvSpPr>
            <p:nvPr/>
          </p:nvSpPr>
          <p:spPr bwMode="auto">
            <a:xfrm>
              <a:off x="749" y="2558"/>
              <a:ext cx="4621" cy="367"/>
            </a:xfrm>
            <a:prstGeom prst="rect">
              <a:avLst/>
            </a:prstGeom>
            <a:solidFill>
              <a:srgbClr val="B1CCCB"/>
            </a:solidFill>
            <a:ln w="12700" algn="ctr">
              <a:noFill/>
              <a:miter lim="800000"/>
              <a:headEnd/>
              <a:tailEnd/>
            </a:ln>
            <a:effectLst/>
          </p:spPr>
          <p:txBody>
            <a:bodyPr anchor="ctr">
              <a:spAutoFit/>
            </a:bodyPr>
            <a:lstStyle/>
            <a:p>
              <a:endParaRPr lang="en-US"/>
            </a:p>
          </p:txBody>
        </p:sp>
        <p:sp>
          <p:nvSpPr>
            <p:cNvPr id="1162247" name="Rectangle 7"/>
            <p:cNvSpPr>
              <a:spLocks noChangeArrowheads="1"/>
            </p:cNvSpPr>
            <p:nvPr/>
          </p:nvSpPr>
          <p:spPr bwMode="auto">
            <a:xfrm>
              <a:off x="1591" y="848"/>
              <a:ext cx="3217"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Source port                                              Destination port</a:t>
              </a:r>
              <a:endParaRPr lang="en-US" sz="3200" b="1" dirty="0"/>
            </a:p>
          </p:txBody>
        </p:sp>
        <p:sp>
          <p:nvSpPr>
            <p:cNvPr id="1162248" name="Rectangle 8"/>
            <p:cNvSpPr>
              <a:spLocks noChangeArrowheads="1"/>
            </p:cNvSpPr>
            <p:nvPr/>
          </p:nvSpPr>
          <p:spPr bwMode="auto">
            <a:xfrm>
              <a:off x="2589" y="1181"/>
              <a:ext cx="1090"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Sequence number</a:t>
              </a:r>
              <a:endParaRPr lang="en-US" sz="3200" b="1" dirty="0"/>
            </a:p>
          </p:txBody>
        </p:sp>
        <p:sp>
          <p:nvSpPr>
            <p:cNvPr id="1162249" name="Line 9"/>
            <p:cNvSpPr>
              <a:spLocks noChangeShapeType="1"/>
            </p:cNvSpPr>
            <p:nvPr/>
          </p:nvSpPr>
          <p:spPr bwMode="auto">
            <a:xfrm>
              <a:off x="729" y="1062"/>
              <a:ext cx="4645" cy="1"/>
            </a:xfrm>
            <a:prstGeom prst="line">
              <a:avLst/>
            </a:prstGeom>
            <a:noFill/>
            <a:ln w="12700">
              <a:solidFill>
                <a:srgbClr val="000000"/>
              </a:solidFill>
              <a:round/>
              <a:headEnd/>
              <a:tailEnd/>
            </a:ln>
          </p:spPr>
          <p:txBody>
            <a:bodyPr/>
            <a:lstStyle/>
            <a:p>
              <a:endParaRPr lang="en-US"/>
            </a:p>
          </p:txBody>
        </p:sp>
        <p:sp>
          <p:nvSpPr>
            <p:cNvPr id="1162250" name="Line 10"/>
            <p:cNvSpPr>
              <a:spLocks noChangeShapeType="1"/>
            </p:cNvSpPr>
            <p:nvPr/>
          </p:nvSpPr>
          <p:spPr bwMode="auto">
            <a:xfrm flipV="1">
              <a:off x="741" y="1399"/>
              <a:ext cx="4633" cy="9"/>
            </a:xfrm>
            <a:prstGeom prst="line">
              <a:avLst/>
            </a:prstGeom>
            <a:noFill/>
            <a:ln w="12700">
              <a:solidFill>
                <a:srgbClr val="000000"/>
              </a:solidFill>
              <a:round/>
              <a:headEnd/>
              <a:tailEnd/>
            </a:ln>
          </p:spPr>
          <p:txBody>
            <a:bodyPr/>
            <a:lstStyle/>
            <a:p>
              <a:endParaRPr lang="en-US"/>
            </a:p>
          </p:txBody>
        </p:sp>
        <p:sp>
          <p:nvSpPr>
            <p:cNvPr id="1162251" name="Line 11"/>
            <p:cNvSpPr>
              <a:spLocks noChangeShapeType="1"/>
            </p:cNvSpPr>
            <p:nvPr/>
          </p:nvSpPr>
          <p:spPr bwMode="auto">
            <a:xfrm>
              <a:off x="729" y="1779"/>
              <a:ext cx="4645" cy="1"/>
            </a:xfrm>
            <a:prstGeom prst="line">
              <a:avLst/>
            </a:prstGeom>
            <a:noFill/>
            <a:ln w="12700">
              <a:solidFill>
                <a:srgbClr val="000000"/>
              </a:solidFill>
              <a:round/>
              <a:headEnd/>
              <a:tailEnd/>
            </a:ln>
          </p:spPr>
          <p:txBody>
            <a:bodyPr/>
            <a:lstStyle/>
            <a:p>
              <a:endParaRPr lang="en-US"/>
            </a:p>
          </p:txBody>
        </p:sp>
        <p:sp>
          <p:nvSpPr>
            <p:cNvPr id="1162252" name="Line 12"/>
            <p:cNvSpPr>
              <a:spLocks noChangeShapeType="1"/>
            </p:cNvSpPr>
            <p:nvPr/>
          </p:nvSpPr>
          <p:spPr bwMode="auto">
            <a:xfrm>
              <a:off x="741" y="2149"/>
              <a:ext cx="4633" cy="1"/>
            </a:xfrm>
            <a:prstGeom prst="line">
              <a:avLst/>
            </a:prstGeom>
            <a:noFill/>
            <a:ln w="12700">
              <a:solidFill>
                <a:srgbClr val="000000"/>
              </a:solidFill>
              <a:round/>
              <a:headEnd/>
              <a:tailEnd/>
            </a:ln>
          </p:spPr>
          <p:txBody>
            <a:bodyPr/>
            <a:lstStyle/>
            <a:p>
              <a:endParaRPr lang="en-US"/>
            </a:p>
          </p:txBody>
        </p:sp>
        <p:sp>
          <p:nvSpPr>
            <p:cNvPr id="1162253" name="Line 13"/>
            <p:cNvSpPr>
              <a:spLocks noChangeShapeType="1"/>
            </p:cNvSpPr>
            <p:nvPr/>
          </p:nvSpPr>
          <p:spPr bwMode="auto">
            <a:xfrm>
              <a:off x="729" y="2545"/>
              <a:ext cx="4645" cy="1"/>
            </a:xfrm>
            <a:prstGeom prst="line">
              <a:avLst/>
            </a:prstGeom>
            <a:noFill/>
            <a:ln w="12700">
              <a:solidFill>
                <a:srgbClr val="000000"/>
              </a:solidFill>
              <a:round/>
              <a:headEnd/>
              <a:tailEnd/>
            </a:ln>
          </p:spPr>
          <p:txBody>
            <a:bodyPr/>
            <a:lstStyle/>
            <a:p>
              <a:endParaRPr lang="en-US"/>
            </a:p>
          </p:txBody>
        </p:sp>
        <p:sp>
          <p:nvSpPr>
            <p:cNvPr id="1162254" name="Line 14"/>
            <p:cNvSpPr>
              <a:spLocks noChangeShapeType="1"/>
            </p:cNvSpPr>
            <p:nvPr/>
          </p:nvSpPr>
          <p:spPr bwMode="auto">
            <a:xfrm flipV="1">
              <a:off x="3044" y="704"/>
              <a:ext cx="1" cy="360"/>
            </a:xfrm>
            <a:prstGeom prst="line">
              <a:avLst/>
            </a:prstGeom>
            <a:noFill/>
            <a:ln w="12700">
              <a:solidFill>
                <a:srgbClr val="000000"/>
              </a:solidFill>
              <a:round/>
              <a:headEnd/>
              <a:tailEnd/>
            </a:ln>
          </p:spPr>
          <p:txBody>
            <a:bodyPr/>
            <a:lstStyle/>
            <a:p>
              <a:endParaRPr lang="en-US"/>
            </a:p>
          </p:txBody>
        </p:sp>
        <p:sp>
          <p:nvSpPr>
            <p:cNvPr id="1162255" name="Line 15"/>
            <p:cNvSpPr>
              <a:spLocks noChangeShapeType="1"/>
            </p:cNvSpPr>
            <p:nvPr/>
          </p:nvSpPr>
          <p:spPr bwMode="auto">
            <a:xfrm flipV="1">
              <a:off x="3044" y="1779"/>
              <a:ext cx="1" cy="768"/>
            </a:xfrm>
            <a:prstGeom prst="line">
              <a:avLst/>
            </a:prstGeom>
            <a:noFill/>
            <a:ln w="12700">
              <a:solidFill>
                <a:srgbClr val="000000"/>
              </a:solidFill>
              <a:round/>
              <a:headEnd/>
              <a:tailEnd/>
            </a:ln>
          </p:spPr>
          <p:txBody>
            <a:bodyPr/>
            <a:lstStyle/>
            <a:p>
              <a:endParaRPr lang="en-US"/>
            </a:p>
          </p:txBody>
        </p:sp>
        <p:sp>
          <p:nvSpPr>
            <p:cNvPr id="1162256" name="Rectangle 16"/>
            <p:cNvSpPr>
              <a:spLocks noChangeArrowheads="1"/>
            </p:cNvSpPr>
            <p:nvPr/>
          </p:nvSpPr>
          <p:spPr bwMode="auto">
            <a:xfrm>
              <a:off x="2367" y="1527"/>
              <a:ext cx="1535"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dirty="0">
                  <a:solidFill>
                    <a:srgbClr val="000000"/>
                  </a:solidFill>
                </a:rPr>
                <a:t>Acknowledgment number</a:t>
              </a:r>
              <a:endParaRPr lang="en-US" sz="3200" dirty="0"/>
            </a:p>
          </p:txBody>
        </p:sp>
        <p:sp>
          <p:nvSpPr>
            <p:cNvPr id="1162257" name="Rectangle 17"/>
            <p:cNvSpPr>
              <a:spLocks noChangeArrowheads="1"/>
            </p:cNvSpPr>
            <p:nvPr/>
          </p:nvSpPr>
          <p:spPr bwMode="auto">
            <a:xfrm>
              <a:off x="1505" y="2294"/>
              <a:ext cx="3361"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Checksum                                                        Urgent pointer</a:t>
              </a:r>
              <a:endParaRPr lang="en-US" sz="3200" b="1" dirty="0"/>
            </a:p>
          </p:txBody>
        </p:sp>
        <p:sp>
          <p:nvSpPr>
            <p:cNvPr id="1162258" name="Line 18"/>
            <p:cNvSpPr>
              <a:spLocks noChangeShapeType="1"/>
            </p:cNvSpPr>
            <p:nvPr/>
          </p:nvSpPr>
          <p:spPr bwMode="auto">
            <a:xfrm flipV="1">
              <a:off x="4214" y="2545"/>
              <a:ext cx="1" cy="373"/>
            </a:xfrm>
            <a:prstGeom prst="line">
              <a:avLst/>
            </a:prstGeom>
            <a:noFill/>
            <a:ln w="12700">
              <a:solidFill>
                <a:srgbClr val="000000"/>
              </a:solidFill>
              <a:round/>
              <a:headEnd/>
              <a:tailEnd/>
            </a:ln>
          </p:spPr>
          <p:txBody>
            <a:bodyPr/>
            <a:lstStyle/>
            <a:p>
              <a:endParaRPr lang="en-US"/>
            </a:p>
          </p:txBody>
        </p:sp>
        <p:sp>
          <p:nvSpPr>
            <p:cNvPr id="1162259" name="Rectangle 19"/>
            <p:cNvSpPr>
              <a:spLocks noChangeArrowheads="1"/>
            </p:cNvSpPr>
            <p:nvPr/>
          </p:nvSpPr>
          <p:spPr bwMode="auto">
            <a:xfrm>
              <a:off x="2041" y="2648"/>
              <a:ext cx="2957"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Options                                                            Padding</a:t>
              </a:r>
              <a:endParaRPr lang="en-US" sz="3200" b="1" dirty="0"/>
            </a:p>
          </p:txBody>
        </p:sp>
        <p:sp>
          <p:nvSpPr>
            <p:cNvPr id="1162260" name="Rectangle 20"/>
            <p:cNvSpPr>
              <a:spLocks noChangeArrowheads="1"/>
            </p:cNvSpPr>
            <p:nvPr/>
          </p:nvSpPr>
          <p:spPr bwMode="auto">
            <a:xfrm>
              <a:off x="754" y="570"/>
              <a:ext cx="4615" cy="136"/>
            </a:xfrm>
            <a:prstGeom prst="rect">
              <a:avLst/>
            </a:prstGeom>
            <a:noFill/>
            <a:ln w="9525">
              <a:noFill/>
              <a:miter lim="800000"/>
              <a:headEnd/>
              <a:tailEnd/>
            </a:ln>
          </p:spPr>
          <p:txBody>
            <a:bodyPr wrap="square" lIns="0" tIns="0" rIns="0" bIns="0">
              <a:spAutoFit/>
            </a:bodyPr>
            <a:lstStyle/>
            <a:p>
              <a:pPr algn="l" eaLnBrk="0" hangingPunct="0">
                <a:spcBef>
                  <a:spcPct val="0"/>
                </a:spcBef>
              </a:pPr>
              <a:r>
                <a:rPr lang="en-US" sz="1400" dirty="0">
                  <a:solidFill>
                    <a:srgbClr val="000000"/>
                  </a:solidFill>
                </a:rPr>
                <a:t>0               4                       </a:t>
              </a:r>
              <a:r>
                <a:rPr lang="en-US" sz="1400" dirty="0" smtClean="0">
                  <a:solidFill>
                    <a:srgbClr val="000000"/>
                  </a:solidFill>
                </a:rPr>
                <a:t>  8                        	 </a:t>
              </a:r>
              <a:r>
                <a:rPr lang="en-US" sz="1400" dirty="0">
                  <a:solidFill>
                    <a:srgbClr val="000000"/>
                  </a:solidFill>
                </a:rPr>
                <a:t>16                               </a:t>
              </a:r>
              <a:r>
                <a:rPr lang="en-US" sz="1400" dirty="0" smtClean="0">
                  <a:solidFill>
                    <a:srgbClr val="000000"/>
                  </a:solidFill>
                </a:rPr>
                <a:t>	  </a:t>
              </a:r>
              <a:r>
                <a:rPr lang="en-US" sz="1400" dirty="0">
                  <a:solidFill>
                    <a:srgbClr val="000000"/>
                  </a:solidFill>
                </a:rPr>
                <a:t>24                             </a:t>
              </a:r>
              <a:r>
                <a:rPr lang="en-US" sz="1400" dirty="0" smtClean="0">
                  <a:solidFill>
                    <a:srgbClr val="000000"/>
                  </a:solidFill>
                </a:rPr>
                <a:t>    31</a:t>
              </a:r>
              <a:endParaRPr lang="en-US" sz="2400" dirty="0"/>
            </a:p>
          </p:txBody>
        </p:sp>
        <p:sp>
          <p:nvSpPr>
            <p:cNvPr id="1162261" name="Line 21"/>
            <p:cNvSpPr>
              <a:spLocks noChangeShapeType="1"/>
            </p:cNvSpPr>
            <p:nvPr/>
          </p:nvSpPr>
          <p:spPr bwMode="auto">
            <a:xfrm flipV="1">
              <a:off x="2896" y="1785"/>
              <a:ext cx="1" cy="360"/>
            </a:xfrm>
            <a:prstGeom prst="line">
              <a:avLst/>
            </a:prstGeom>
            <a:noFill/>
            <a:ln w="12700">
              <a:solidFill>
                <a:srgbClr val="000000"/>
              </a:solidFill>
              <a:round/>
              <a:headEnd/>
              <a:tailEnd/>
            </a:ln>
          </p:spPr>
          <p:txBody>
            <a:bodyPr/>
            <a:lstStyle/>
            <a:p>
              <a:endParaRPr lang="en-US"/>
            </a:p>
          </p:txBody>
        </p:sp>
        <p:sp>
          <p:nvSpPr>
            <p:cNvPr id="1162262" name="Line 22"/>
            <p:cNvSpPr>
              <a:spLocks noChangeShapeType="1"/>
            </p:cNvSpPr>
            <p:nvPr/>
          </p:nvSpPr>
          <p:spPr bwMode="auto">
            <a:xfrm flipV="1">
              <a:off x="2749" y="1785"/>
              <a:ext cx="1" cy="360"/>
            </a:xfrm>
            <a:prstGeom prst="line">
              <a:avLst/>
            </a:prstGeom>
            <a:noFill/>
            <a:ln w="12700">
              <a:solidFill>
                <a:srgbClr val="000000"/>
              </a:solidFill>
              <a:round/>
              <a:headEnd/>
              <a:tailEnd/>
            </a:ln>
          </p:spPr>
          <p:txBody>
            <a:bodyPr/>
            <a:lstStyle/>
            <a:p>
              <a:endParaRPr lang="en-US"/>
            </a:p>
          </p:txBody>
        </p:sp>
        <p:sp>
          <p:nvSpPr>
            <p:cNvPr id="1162263" name="Line 23"/>
            <p:cNvSpPr>
              <a:spLocks noChangeShapeType="1"/>
            </p:cNvSpPr>
            <p:nvPr/>
          </p:nvSpPr>
          <p:spPr bwMode="auto">
            <a:xfrm flipV="1">
              <a:off x="2601" y="1785"/>
              <a:ext cx="1" cy="360"/>
            </a:xfrm>
            <a:prstGeom prst="line">
              <a:avLst/>
            </a:prstGeom>
            <a:noFill/>
            <a:ln w="12700">
              <a:solidFill>
                <a:srgbClr val="000000"/>
              </a:solidFill>
              <a:round/>
              <a:headEnd/>
              <a:tailEnd/>
            </a:ln>
          </p:spPr>
          <p:txBody>
            <a:bodyPr/>
            <a:lstStyle/>
            <a:p>
              <a:endParaRPr lang="en-US"/>
            </a:p>
          </p:txBody>
        </p:sp>
        <p:sp>
          <p:nvSpPr>
            <p:cNvPr id="1162264" name="Line 24"/>
            <p:cNvSpPr>
              <a:spLocks noChangeShapeType="1"/>
            </p:cNvSpPr>
            <p:nvPr/>
          </p:nvSpPr>
          <p:spPr bwMode="auto">
            <a:xfrm flipV="1">
              <a:off x="2465" y="1785"/>
              <a:ext cx="1" cy="360"/>
            </a:xfrm>
            <a:prstGeom prst="line">
              <a:avLst/>
            </a:prstGeom>
            <a:noFill/>
            <a:ln w="12700">
              <a:solidFill>
                <a:srgbClr val="000000"/>
              </a:solidFill>
              <a:round/>
              <a:headEnd/>
              <a:tailEnd/>
            </a:ln>
          </p:spPr>
          <p:txBody>
            <a:bodyPr/>
            <a:lstStyle/>
            <a:p>
              <a:endParaRPr lang="en-US"/>
            </a:p>
          </p:txBody>
        </p:sp>
        <p:sp>
          <p:nvSpPr>
            <p:cNvPr id="1162266" name="Line 26"/>
            <p:cNvSpPr>
              <a:spLocks noChangeShapeType="1"/>
            </p:cNvSpPr>
            <p:nvPr/>
          </p:nvSpPr>
          <p:spPr bwMode="auto">
            <a:xfrm flipV="1">
              <a:off x="2182" y="1785"/>
              <a:ext cx="1" cy="360"/>
            </a:xfrm>
            <a:prstGeom prst="line">
              <a:avLst/>
            </a:prstGeom>
            <a:noFill/>
            <a:ln w="12700">
              <a:solidFill>
                <a:srgbClr val="000000"/>
              </a:solidFill>
              <a:round/>
              <a:headEnd/>
              <a:tailEnd/>
            </a:ln>
          </p:spPr>
          <p:txBody>
            <a:bodyPr/>
            <a:lstStyle/>
            <a:p>
              <a:endParaRPr lang="en-US"/>
            </a:p>
          </p:txBody>
        </p:sp>
        <p:sp>
          <p:nvSpPr>
            <p:cNvPr id="1162267" name="Line 27"/>
            <p:cNvSpPr>
              <a:spLocks noChangeShapeType="1"/>
            </p:cNvSpPr>
            <p:nvPr/>
          </p:nvSpPr>
          <p:spPr bwMode="auto">
            <a:xfrm flipV="1">
              <a:off x="1308" y="1785"/>
              <a:ext cx="1" cy="360"/>
            </a:xfrm>
            <a:prstGeom prst="line">
              <a:avLst/>
            </a:prstGeom>
            <a:noFill/>
            <a:ln w="12700">
              <a:solidFill>
                <a:srgbClr val="000000"/>
              </a:solidFill>
              <a:round/>
              <a:headEnd/>
              <a:tailEnd/>
            </a:ln>
          </p:spPr>
          <p:txBody>
            <a:bodyPr/>
            <a:lstStyle/>
            <a:p>
              <a:endParaRPr lang="en-US"/>
            </a:p>
          </p:txBody>
        </p:sp>
        <p:sp>
          <p:nvSpPr>
            <p:cNvPr id="1162268" name="Rectangle 28"/>
            <p:cNvSpPr>
              <a:spLocks noChangeArrowheads="1"/>
            </p:cNvSpPr>
            <p:nvPr/>
          </p:nvSpPr>
          <p:spPr bwMode="auto">
            <a:xfrm>
              <a:off x="2219" y="1791"/>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dirty="0">
                  <a:solidFill>
                    <a:srgbClr val="000000"/>
                  </a:solidFill>
                </a:rPr>
                <a:t>U</a:t>
              </a:r>
              <a:endParaRPr lang="en-US" sz="2400" dirty="0"/>
            </a:p>
          </p:txBody>
        </p:sp>
        <p:sp>
          <p:nvSpPr>
            <p:cNvPr id="1162269" name="Rectangle 29"/>
            <p:cNvSpPr>
              <a:spLocks noChangeArrowheads="1"/>
            </p:cNvSpPr>
            <p:nvPr/>
          </p:nvSpPr>
          <p:spPr bwMode="auto">
            <a:xfrm>
              <a:off x="2221" y="1909"/>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R</a:t>
              </a:r>
              <a:endParaRPr lang="en-US" sz="2400"/>
            </a:p>
          </p:txBody>
        </p:sp>
        <p:sp>
          <p:nvSpPr>
            <p:cNvPr id="1162270" name="Rectangle 30"/>
            <p:cNvSpPr>
              <a:spLocks noChangeArrowheads="1"/>
            </p:cNvSpPr>
            <p:nvPr/>
          </p:nvSpPr>
          <p:spPr bwMode="auto">
            <a:xfrm>
              <a:off x="2227" y="2028"/>
              <a:ext cx="81"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dirty="0">
                  <a:solidFill>
                    <a:srgbClr val="000000"/>
                  </a:solidFill>
                </a:rPr>
                <a:t>G</a:t>
              </a:r>
              <a:endParaRPr lang="en-US" sz="2400" dirty="0"/>
            </a:p>
          </p:txBody>
        </p:sp>
        <p:sp>
          <p:nvSpPr>
            <p:cNvPr id="1162271" name="Rectangle 31"/>
            <p:cNvSpPr>
              <a:spLocks noChangeArrowheads="1"/>
            </p:cNvSpPr>
            <p:nvPr/>
          </p:nvSpPr>
          <p:spPr bwMode="auto">
            <a:xfrm>
              <a:off x="2361" y="1791"/>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A</a:t>
              </a:r>
              <a:endParaRPr lang="en-US" sz="2400"/>
            </a:p>
          </p:txBody>
        </p:sp>
        <p:sp>
          <p:nvSpPr>
            <p:cNvPr id="1162272" name="Rectangle 32"/>
            <p:cNvSpPr>
              <a:spLocks noChangeArrowheads="1"/>
            </p:cNvSpPr>
            <p:nvPr/>
          </p:nvSpPr>
          <p:spPr bwMode="auto">
            <a:xfrm>
              <a:off x="2363" y="1909"/>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C</a:t>
              </a:r>
              <a:endParaRPr lang="en-US" sz="2400"/>
            </a:p>
          </p:txBody>
        </p:sp>
        <p:sp>
          <p:nvSpPr>
            <p:cNvPr id="1162273" name="Rectangle 33"/>
            <p:cNvSpPr>
              <a:spLocks noChangeArrowheads="1"/>
            </p:cNvSpPr>
            <p:nvPr/>
          </p:nvSpPr>
          <p:spPr bwMode="auto">
            <a:xfrm>
              <a:off x="2361" y="2028"/>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K</a:t>
              </a:r>
              <a:endParaRPr lang="en-US" sz="2400"/>
            </a:p>
          </p:txBody>
        </p:sp>
        <p:sp>
          <p:nvSpPr>
            <p:cNvPr id="1162274" name="Rectangle 34"/>
            <p:cNvSpPr>
              <a:spLocks noChangeArrowheads="1"/>
            </p:cNvSpPr>
            <p:nvPr/>
          </p:nvSpPr>
          <p:spPr bwMode="auto">
            <a:xfrm>
              <a:off x="2504" y="1791"/>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P</a:t>
              </a:r>
              <a:endParaRPr lang="en-US" sz="2400"/>
            </a:p>
          </p:txBody>
        </p:sp>
        <p:sp>
          <p:nvSpPr>
            <p:cNvPr id="1162275" name="Rectangle 35"/>
            <p:cNvSpPr>
              <a:spLocks noChangeArrowheads="1"/>
            </p:cNvSpPr>
            <p:nvPr/>
          </p:nvSpPr>
          <p:spPr bwMode="auto">
            <a:xfrm>
              <a:off x="2504" y="1909"/>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S</a:t>
              </a:r>
              <a:endParaRPr lang="en-US" sz="2400"/>
            </a:p>
          </p:txBody>
        </p:sp>
        <p:sp>
          <p:nvSpPr>
            <p:cNvPr id="1162276" name="Rectangle 36"/>
            <p:cNvSpPr>
              <a:spLocks noChangeArrowheads="1"/>
            </p:cNvSpPr>
            <p:nvPr/>
          </p:nvSpPr>
          <p:spPr bwMode="auto">
            <a:xfrm>
              <a:off x="2496" y="2028"/>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H</a:t>
              </a:r>
              <a:endParaRPr lang="en-US" sz="2400"/>
            </a:p>
          </p:txBody>
        </p:sp>
        <p:sp>
          <p:nvSpPr>
            <p:cNvPr id="1162277" name="Rectangle 37"/>
            <p:cNvSpPr>
              <a:spLocks noChangeArrowheads="1"/>
            </p:cNvSpPr>
            <p:nvPr/>
          </p:nvSpPr>
          <p:spPr bwMode="auto">
            <a:xfrm>
              <a:off x="2650" y="1791"/>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R</a:t>
              </a:r>
              <a:endParaRPr lang="en-US" sz="2400"/>
            </a:p>
          </p:txBody>
        </p:sp>
        <p:sp>
          <p:nvSpPr>
            <p:cNvPr id="1162278" name="Rectangle 38"/>
            <p:cNvSpPr>
              <a:spLocks noChangeArrowheads="1"/>
            </p:cNvSpPr>
            <p:nvPr/>
          </p:nvSpPr>
          <p:spPr bwMode="auto">
            <a:xfrm>
              <a:off x="2655" y="1909"/>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S</a:t>
              </a:r>
              <a:endParaRPr lang="en-US" sz="2400"/>
            </a:p>
          </p:txBody>
        </p:sp>
        <p:sp>
          <p:nvSpPr>
            <p:cNvPr id="1162279" name="Rectangle 39"/>
            <p:cNvSpPr>
              <a:spLocks noChangeArrowheads="1"/>
            </p:cNvSpPr>
            <p:nvPr/>
          </p:nvSpPr>
          <p:spPr bwMode="auto">
            <a:xfrm>
              <a:off x="2652" y="2028"/>
              <a:ext cx="64"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T</a:t>
              </a:r>
              <a:endParaRPr lang="en-US" sz="2400"/>
            </a:p>
          </p:txBody>
        </p:sp>
        <p:sp>
          <p:nvSpPr>
            <p:cNvPr id="1162280" name="Rectangle 40"/>
            <p:cNvSpPr>
              <a:spLocks noChangeArrowheads="1"/>
            </p:cNvSpPr>
            <p:nvPr/>
          </p:nvSpPr>
          <p:spPr bwMode="auto">
            <a:xfrm>
              <a:off x="2800" y="1791"/>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S</a:t>
              </a:r>
              <a:endParaRPr lang="en-US" sz="2400"/>
            </a:p>
          </p:txBody>
        </p:sp>
        <p:sp>
          <p:nvSpPr>
            <p:cNvPr id="1162281" name="Rectangle 41"/>
            <p:cNvSpPr>
              <a:spLocks noChangeArrowheads="1"/>
            </p:cNvSpPr>
            <p:nvPr/>
          </p:nvSpPr>
          <p:spPr bwMode="auto">
            <a:xfrm>
              <a:off x="2792" y="1909"/>
              <a:ext cx="6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Y</a:t>
              </a:r>
              <a:endParaRPr lang="en-US" sz="2400"/>
            </a:p>
          </p:txBody>
        </p:sp>
        <p:sp>
          <p:nvSpPr>
            <p:cNvPr id="1162282" name="Rectangle 42"/>
            <p:cNvSpPr>
              <a:spLocks noChangeArrowheads="1"/>
            </p:cNvSpPr>
            <p:nvPr/>
          </p:nvSpPr>
          <p:spPr bwMode="auto">
            <a:xfrm>
              <a:off x="2792" y="2028"/>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N</a:t>
              </a:r>
              <a:endParaRPr lang="en-US" sz="2400"/>
            </a:p>
          </p:txBody>
        </p:sp>
        <p:sp>
          <p:nvSpPr>
            <p:cNvPr id="1162283" name="Rectangle 43"/>
            <p:cNvSpPr>
              <a:spLocks noChangeArrowheads="1"/>
            </p:cNvSpPr>
            <p:nvPr/>
          </p:nvSpPr>
          <p:spPr bwMode="auto">
            <a:xfrm>
              <a:off x="2942" y="1791"/>
              <a:ext cx="64"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F</a:t>
              </a:r>
              <a:endParaRPr lang="en-US" sz="2400"/>
            </a:p>
          </p:txBody>
        </p:sp>
        <p:sp>
          <p:nvSpPr>
            <p:cNvPr id="1162284" name="Rectangle 44"/>
            <p:cNvSpPr>
              <a:spLocks noChangeArrowheads="1"/>
            </p:cNvSpPr>
            <p:nvPr/>
          </p:nvSpPr>
          <p:spPr bwMode="auto">
            <a:xfrm>
              <a:off x="2952" y="1909"/>
              <a:ext cx="29"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I</a:t>
              </a:r>
              <a:endParaRPr lang="en-US" sz="2400"/>
            </a:p>
          </p:txBody>
        </p:sp>
        <p:sp>
          <p:nvSpPr>
            <p:cNvPr id="1162285" name="Rectangle 45"/>
            <p:cNvSpPr>
              <a:spLocks noChangeArrowheads="1"/>
            </p:cNvSpPr>
            <p:nvPr/>
          </p:nvSpPr>
          <p:spPr bwMode="auto">
            <a:xfrm>
              <a:off x="2933" y="2028"/>
              <a:ext cx="75" cy="12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300">
                  <a:solidFill>
                    <a:srgbClr val="000000"/>
                  </a:solidFill>
                </a:rPr>
                <a:t>N</a:t>
              </a:r>
              <a:endParaRPr lang="en-US" sz="2400"/>
            </a:p>
          </p:txBody>
        </p:sp>
        <p:sp>
          <p:nvSpPr>
            <p:cNvPr id="1162286" name="Rectangle 46"/>
            <p:cNvSpPr>
              <a:spLocks noChangeArrowheads="1"/>
            </p:cNvSpPr>
            <p:nvPr/>
          </p:nvSpPr>
          <p:spPr bwMode="auto">
            <a:xfrm>
              <a:off x="852" y="1836"/>
              <a:ext cx="391" cy="15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600" b="1" dirty="0">
                  <a:solidFill>
                    <a:srgbClr val="000000"/>
                  </a:solidFill>
                </a:rPr>
                <a:t>Header</a:t>
              </a:r>
              <a:endParaRPr lang="en-US" sz="2800" b="1" dirty="0"/>
            </a:p>
          </p:txBody>
        </p:sp>
        <p:sp>
          <p:nvSpPr>
            <p:cNvPr id="1162287" name="Rectangle 47"/>
            <p:cNvSpPr>
              <a:spLocks noChangeArrowheads="1"/>
            </p:cNvSpPr>
            <p:nvPr/>
          </p:nvSpPr>
          <p:spPr bwMode="auto">
            <a:xfrm>
              <a:off x="855" y="1974"/>
              <a:ext cx="340" cy="15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600" b="1" dirty="0">
                  <a:solidFill>
                    <a:srgbClr val="000000"/>
                  </a:solidFill>
                </a:rPr>
                <a:t>length</a:t>
              </a:r>
              <a:endParaRPr lang="en-US" sz="2800" b="1" dirty="0"/>
            </a:p>
          </p:txBody>
        </p:sp>
        <p:sp>
          <p:nvSpPr>
            <p:cNvPr id="1162288" name="Rectangle 48"/>
            <p:cNvSpPr>
              <a:spLocks noChangeArrowheads="1"/>
            </p:cNvSpPr>
            <p:nvPr/>
          </p:nvSpPr>
          <p:spPr bwMode="auto">
            <a:xfrm>
              <a:off x="1335" y="1909"/>
              <a:ext cx="494" cy="155"/>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sz="1600" b="1" dirty="0">
                  <a:solidFill>
                    <a:srgbClr val="000000"/>
                  </a:solidFill>
                </a:rPr>
                <a:t>Reserved</a:t>
              </a:r>
              <a:endParaRPr lang="en-US" sz="2800" b="1" dirty="0"/>
            </a:p>
          </p:txBody>
        </p:sp>
        <p:sp>
          <p:nvSpPr>
            <p:cNvPr id="1162289" name="Rectangle 49"/>
            <p:cNvSpPr>
              <a:spLocks noChangeArrowheads="1"/>
            </p:cNvSpPr>
            <p:nvPr/>
          </p:nvSpPr>
          <p:spPr bwMode="auto">
            <a:xfrm>
              <a:off x="3980" y="1923"/>
              <a:ext cx="762"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Window size</a:t>
              </a:r>
              <a:endParaRPr lang="en-US" sz="3200" b="1" dirty="0"/>
            </a:p>
          </p:txBody>
        </p:sp>
        <p:sp>
          <p:nvSpPr>
            <p:cNvPr id="1162290" name="Line 50"/>
            <p:cNvSpPr>
              <a:spLocks noChangeShapeType="1"/>
            </p:cNvSpPr>
            <p:nvPr/>
          </p:nvSpPr>
          <p:spPr bwMode="auto">
            <a:xfrm>
              <a:off x="729" y="2928"/>
              <a:ext cx="4645" cy="1"/>
            </a:xfrm>
            <a:prstGeom prst="line">
              <a:avLst/>
            </a:prstGeom>
            <a:noFill/>
            <a:ln w="12700">
              <a:solidFill>
                <a:srgbClr val="000000"/>
              </a:solidFill>
              <a:round/>
              <a:headEnd/>
              <a:tailEnd/>
            </a:ln>
          </p:spPr>
          <p:txBody>
            <a:bodyPr/>
            <a:lstStyle/>
            <a:p>
              <a:endParaRPr lang="en-US"/>
            </a:p>
          </p:txBody>
        </p:sp>
        <p:sp>
          <p:nvSpPr>
            <p:cNvPr id="1162291" name="Rectangle 51"/>
            <p:cNvSpPr>
              <a:spLocks noChangeArrowheads="1"/>
            </p:cNvSpPr>
            <p:nvPr/>
          </p:nvSpPr>
          <p:spPr bwMode="auto">
            <a:xfrm>
              <a:off x="2970" y="3295"/>
              <a:ext cx="283" cy="174"/>
            </a:xfrm>
            <a:prstGeom prst="rect">
              <a:avLst/>
            </a:prstGeom>
            <a:noFill/>
            <a:ln w="9525">
              <a:noFill/>
              <a:miter lim="800000"/>
              <a:headEnd/>
              <a:tailEnd/>
            </a:ln>
          </p:spPr>
          <p:txBody>
            <a:bodyPr wrap="none" lIns="0" tIns="0" rIns="0" bIns="0">
              <a:spAutoFit/>
            </a:bodyPr>
            <a:lstStyle/>
            <a:p>
              <a:pPr algn="l" eaLnBrk="0" hangingPunct="0">
                <a:spcBef>
                  <a:spcPct val="0"/>
                </a:spcBef>
              </a:pPr>
              <a:r>
                <a:rPr lang="en-US" b="1" dirty="0">
                  <a:solidFill>
                    <a:srgbClr val="000000"/>
                  </a:solidFill>
                </a:rPr>
                <a:t>Data</a:t>
              </a:r>
              <a:endParaRPr lang="en-US" sz="3200" b="1" dirty="0"/>
            </a:p>
          </p:txBody>
        </p:sp>
      </p:grpSp>
      <p:sp>
        <p:nvSpPr>
          <p:cNvPr id="54" name="Line 26"/>
          <p:cNvSpPr>
            <a:spLocks noChangeShapeType="1"/>
          </p:cNvSpPr>
          <p:nvPr/>
        </p:nvSpPr>
        <p:spPr bwMode="auto">
          <a:xfrm flipV="1">
            <a:off x="2667000" y="3086100"/>
            <a:ext cx="1588" cy="571500"/>
          </a:xfrm>
          <a:prstGeom prst="line">
            <a:avLst/>
          </a:prstGeom>
          <a:noFill/>
          <a:ln w="12700">
            <a:solidFill>
              <a:srgbClr val="000000"/>
            </a:solidFill>
            <a:round/>
            <a:headEnd/>
            <a:tailEnd/>
          </a:ln>
        </p:spPr>
        <p:txBody>
          <a:bodyPr/>
          <a:lstStyle/>
          <a:p>
            <a:endParaRPr lang="en-US"/>
          </a:p>
        </p:txBody>
      </p:sp>
      <p:sp>
        <p:nvSpPr>
          <p:cNvPr id="55" name="Rectangle 48"/>
          <p:cNvSpPr>
            <a:spLocks noChangeArrowheads="1"/>
          </p:cNvSpPr>
          <p:nvPr/>
        </p:nvSpPr>
        <p:spPr bwMode="auto">
          <a:xfrm>
            <a:off x="2743200" y="3056622"/>
            <a:ext cx="138666" cy="600164"/>
          </a:xfrm>
          <a:prstGeom prst="rect">
            <a:avLst/>
          </a:prstGeom>
          <a:noFill/>
          <a:ln w="9525">
            <a:noFill/>
            <a:miter lim="800000"/>
            <a:headEnd/>
            <a:tailEnd/>
          </a:ln>
        </p:spPr>
        <p:txBody>
          <a:bodyPr wrap="square" lIns="0" tIns="0" rIns="0" bIns="0">
            <a:spAutoFit/>
          </a:bodyPr>
          <a:lstStyle/>
          <a:p>
            <a:pPr algn="ctr" eaLnBrk="0" hangingPunct="0">
              <a:spcBef>
                <a:spcPct val="0"/>
              </a:spcBef>
            </a:pPr>
            <a:r>
              <a:rPr lang="en-US" sz="1300" dirty="0" smtClean="0">
                <a:solidFill>
                  <a:srgbClr val="000000"/>
                </a:solidFill>
              </a:rPr>
              <a:t>CWR</a:t>
            </a:r>
            <a:endParaRPr lang="en-US" sz="1300" dirty="0"/>
          </a:p>
        </p:txBody>
      </p:sp>
      <p:sp>
        <p:nvSpPr>
          <p:cNvPr id="56" name="Line 24"/>
          <p:cNvSpPr>
            <a:spLocks noChangeShapeType="1"/>
          </p:cNvSpPr>
          <p:nvPr/>
        </p:nvSpPr>
        <p:spPr bwMode="auto">
          <a:xfrm flipV="1">
            <a:off x="3427412" y="3086100"/>
            <a:ext cx="1588" cy="571500"/>
          </a:xfrm>
          <a:prstGeom prst="line">
            <a:avLst/>
          </a:prstGeom>
          <a:noFill/>
          <a:ln w="12700">
            <a:solidFill>
              <a:srgbClr val="000000"/>
            </a:solidFill>
            <a:round/>
            <a:headEnd/>
            <a:tailEnd/>
          </a:ln>
        </p:spPr>
        <p:txBody>
          <a:bodyPr/>
          <a:lstStyle/>
          <a:p>
            <a:endParaRPr lang="en-US"/>
          </a:p>
        </p:txBody>
      </p:sp>
      <p:sp>
        <p:nvSpPr>
          <p:cNvPr id="57" name="Line 26"/>
          <p:cNvSpPr>
            <a:spLocks noChangeShapeType="1"/>
          </p:cNvSpPr>
          <p:nvPr/>
        </p:nvSpPr>
        <p:spPr bwMode="auto">
          <a:xfrm flipV="1">
            <a:off x="2895600" y="3082925"/>
            <a:ext cx="1588" cy="571500"/>
          </a:xfrm>
          <a:prstGeom prst="line">
            <a:avLst/>
          </a:prstGeom>
          <a:noFill/>
          <a:ln w="12700">
            <a:solidFill>
              <a:srgbClr val="000000"/>
            </a:solidFill>
            <a:round/>
            <a:headEnd/>
            <a:tailEnd/>
          </a:ln>
        </p:spPr>
        <p:txBody>
          <a:bodyPr/>
          <a:lstStyle/>
          <a:p>
            <a:endParaRPr lang="en-US"/>
          </a:p>
        </p:txBody>
      </p:sp>
      <p:sp>
        <p:nvSpPr>
          <p:cNvPr id="58" name="Rectangle 48"/>
          <p:cNvSpPr>
            <a:spLocks noChangeArrowheads="1"/>
          </p:cNvSpPr>
          <p:nvPr/>
        </p:nvSpPr>
        <p:spPr bwMode="auto">
          <a:xfrm>
            <a:off x="2971800" y="3057436"/>
            <a:ext cx="138666" cy="600164"/>
          </a:xfrm>
          <a:prstGeom prst="rect">
            <a:avLst/>
          </a:prstGeom>
          <a:noFill/>
          <a:ln w="9525">
            <a:noFill/>
            <a:miter lim="800000"/>
            <a:headEnd/>
            <a:tailEnd/>
          </a:ln>
        </p:spPr>
        <p:txBody>
          <a:bodyPr wrap="square" lIns="0" tIns="0" rIns="0" bIns="0">
            <a:spAutoFit/>
          </a:bodyPr>
          <a:lstStyle/>
          <a:p>
            <a:pPr algn="ctr" eaLnBrk="0" hangingPunct="0">
              <a:spcBef>
                <a:spcPct val="0"/>
              </a:spcBef>
            </a:pPr>
            <a:r>
              <a:rPr lang="en-US" sz="1300" dirty="0" smtClean="0">
                <a:solidFill>
                  <a:srgbClr val="000000"/>
                </a:solidFill>
              </a:rPr>
              <a:t>ECE</a:t>
            </a:r>
            <a:endParaRPr lang="en-US" sz="13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228600"/>
            <a:ext cx="8229600" cy="884238"/>
          </a:xfrm>
        </p:spPr>
        <p:txBody>
          <a:bodyPr lIns="0" tIns="0" rIns="0" bIns="0">
            <a:normAutofit/>
          </a:bodyPr>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rgbClr val="C00000"/>
                </a:solidFill>
              </a:rPr>
              <a:t>Stopping Packet Sniffing</a:t>
            </a:r>
          </a:p>
        </p:txBody>
      </p:sp>
      <p:sp>
        <p:nvSpPr>
          <p:cNvPr id="30723" name="Rectangle 2"/>
          <p:cNvSpPr>
            <a:spLocks noGrp="1" noChangeArrowheads="1"/>
          </p:cNvSpPr>
          <p:nvPr>
            <p:ph idx="1"/>
          </p:nvPr>
        </p:nvSpPr>
        <p:spPr>
          <a:xfrm>
            <a:off x="228600" y="1066800"/>
            <a:ext cx="8458200" cy="5410200"/>
          </a:xfrm>
        </p:spPr>
        <p:txBody>
          <a:bodyPr lIns="0" tIns="0" rIns="0" bIns="0" rtlCol="0">
            <a:noAutofit/>
          </a:bodyPr>
          <a:lstStyle/>
          <a:p>
            <a:pPr marL="333375" indent="-295275"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800" dirty="0" smtClean="0"/>
              <a:t>The best way is to encrypt packets securely</a:t>
            </a:r>
          </a:p>
          <a:p>
            <a:pPr marL="733425" lvl="1" indent="-288925"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Sniffers can capture the packets, but they are meaningless</a:t>
            </a:r>
          </a:p>
          <a:p>
            <a:pPr lvl="2"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Capturing a packet is useless if it just reads as garbage</a:t>
            </a:r>
          </a:p>
          <a:p>
            <a:pPr marL="733425" lvl="1" indent="-288925"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SSH is also a much more secure method of connection</a:t>
            </a:r>
          </a:p>
          <a:p>
            <a:pPr lvl="2"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Private/Public key pairs makes sniffing virtually useless</a:t>
            </a:r>
          </a:p>
          <a:p>
            <a:pPr marL="733425" lvl="1" indent="-288925"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On switched networks, almost all attacks will be via ARP spoofing</a:t>
            </a:r>
          </a:p>
          <a:p>
            <a:pPr lvl="2"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Add machines to a permanent store in the cache</a:t>
            </a:r>
          </a:p>
          <a:p>
            <a:pPr lvl="2"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This store cannot be modified via a broadcast reply</a:t>
            </a:r>
          </a:p>
          <a:p>
            <a:pPr lvl="2" algn="just" eaLnBrk="1" fontAlgn="auto" hangingPunct="1">
              <a:spcBef>
                <a:spcPts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dirty="0" smtClean="0"/>
              <a:t>Thus, a sniffer cannot redirect an address to itself</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077200" cy="944562"/>
          </a:xfrm>
        </p:spPr>
        <p:txBody>
          <a:bodyPr>
            <a:normAutofit/>
          </a:bodyPr>
          <a:lstStyle/>
          <a:p>
            <a:pPr algn="ctr" eaLnBrk="1" hangingPunct="1"/>
            <a:r>
              <a:rPr lang="en-US" altLang="en-US" sz="4000" dirty="0" smtClean="0">
                <a:solidFill>
                  <a:srgbClr val="C00000"/>
                </a:solidFill>
              </a:rPr>
              <a:t>Sniffing Defenses</a:t>
            </a:r>
          </a:p>
        </p:txBody>
      </p:sp>
      <p:sp>
        <p:nvSpPr>
          <p:cNvPr id="33795" name="Rectangle 3"/>
          <p:cNvSpPr>
            <a:spLocks noGrp="1" noChangeArrowheads="1"/>
          </p:cNvSpPr>
          <p:nvPr>
            <p:ph idx="1"/>
          </p:nvPr>
        </p:nvSpPr>
        <p:spPr>
          <a:xfrm>
            <a:off x="304800" y="1143000"/>
            <a:ext cx="8382000" cy="5410200"/>
          </a:xfrm>
        </p:spPr>
        <p:txBody>
          <a:bodyPr/>
          <a:lstStyle/>
          <a:p>
            <a:pPr algn="just" eaLnBrk="1" hangingPunct="1">
              <a:lnSpc>
                <a:spcPct val="90000"/>
              </a:lnSpc>
            </a:pPr>
            <a:r>
              <a:rPr lang="en-US" altLang="en-US" sz="2800" dirty="0" smtClean="0"/>
              <a:t>Use HTTPS for encrypted web traffic</a:t>
            </a:r>
          </a:p>
          <a:p>
            <a:pPr algn="just" eaLnBrk="1" hangingPunct="1">
              <a:lnSpc>
                <a:spcPct val="90000"/>
              </a:lnSpc>
            </a:pPr>
            <a:r>
              <a:rPr lang="en-US" altLang="en-US" sz="2800" dirty="0" smtClean="0"/>
              <a:t>Use SSH for encrypted login sessions </a:t>
            </a:r>
          </a:p>
          <a:p>
            <a:pPr lvl="1" algn="just" eaLnBrk="1" hangingPunct="1">
              <a:lnSpc>
                <a:spcPct val="90000"/>
              </a:lnSpc>
            </a:pPr>
            <a:r>
              <a:rPr lang="en-US" altLang="en-US" dirty="0" smtClean="0"/>
              <a:t>Avoid using Telnet</a:t>
            </a:r>
          </a:p>
          <a:p>
            <a:pPr algn="just" eaLnBrk="1" hangingPunct="1">
              <a:lnSpc>
                <a:spcPct val="90000"/>
              </a:lnSpc>
            </a:pPr>
            <a:r>
              <a:rPr lang="en-US" altLang="en-US" sz="2800" dirty="0" smtClean="0"/>
              <a:t>Use S/MIME or PGP for encrypted email</a:t>
            </a:r>
          </a:p>
          <a:p>
            <a:pPr algn="just" eaLnBrk="1" hangingPunct="1">
              <a:lnSpc>
                <a:spcPct val="90000"/>
              </a:lnSpc>
            </a:pPr>
            <a:r>
              <a:rPr lang="en-US" altLang="en-US" sz="2800" dirty="0" smtClean="0"/>
              <a:t>Pay attention to warning messages on your browser and SSH client</a:t>
            </a:r>
          </a:p>
          <a:p>
            <a:pPr algn="just" eaLnBrk="1" hangingPunct="1">
              <a:lnSpc>
                <a:spcPct val="90000"/>
              </a:lnSpc>
            </a:pPr>
            <a:r>
              <a:rPr lang="en-US" altLang="en-US" sz="2800" dirty="0" smtClean="0"/>
              <a:t>Configuring Ethernet switch with MAC address of machine using that port to prevent MAC flooding and </a:t>
            </a:r>
            <a:r>
              <a:rPr lang="en-US" altLang="en-US" sz="2800" dirty="0" err="1" smtClean="0"/>
              <a:t>arp</a:t>
            </a:r>
            <a:r>
              <a:rPr lang="en-US" altLang="en-US" sz="2800" dirty="0" smtClean="0"/>
              <a:t>-spoofing</a:t>
            </a:r>
          </a:p>
          <a:p>
            <a:pPr algn="just" eaLnBrk="1" hangingPunct="1">
              <a:lnSpc>
                <a:spcPct val="90000"/>
              </a:lnSpc>
            </a:pPr>
            <a:r>
              <a:rPr lang="en-US" altLang="en-US" sz="2800" dirty="0" smtClean="0"/>
              <a:t>Use static ARP tables on the end systems</a:t>
            </a:r>
          </a:p>
          <a:p>
            <a:pPr algn="just" eaLnBrk="1" hangingPunct="1">
              <a:lnSpc>
                <a:spcPct val="90000"/>
              </a:lnSpc>
            </a:pPr>
            <a:endParaRPr lang="en-US" alt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2000" y="228600"/>
            <a:ext cx="8229600" cy="1143000"/>
          </a:xfrm>
        </p:spPr>
        <p:txBody>
          <a:bodyPr>
            <a:normAutofit/>
          </a:bodyPr>
          <a:lstStyle/>
          <a:p>
            <a:r>
              <a:rPr lang="en-US" sz="4000" dirty="0" smtClean="0">
                <a:latin typeface="Times New Roman" pitchFamily="18" charset="0"/>
              </a:rPr>
              <a:t>SSL and TLS in the Internet model</a:t>
            </a:r>
            <a:endParaRPr lang="en-IN" sz="4000" dirty="0"/>
          </a:p>
        </p:txBody>
      </p:sp>
      <p:sp>
        <p:nvSpPr>
          <p:cNvPr id="12" name="Slide Number Placeholder 1"/>
          <p:cNvSpPr>
            <a:spLocks noGrp="1"/>
          </p:cNvSpPr>
          <p:nvPr>
            <p:ph type="sldNum" sz="quarter" idx="12"/>
          </p:nvPr>
        </p:nvSpPr>
        <p:spPr/>
        <p:txBody>
          <a:bodyPr/>
          <a:lstStyle/>
          <a:p>
            <a:r>
              <a:rPr lang="en-US"/>
              <a:t>17.</a:t>
            </a:r>
            <a:fld id="{31F5BAF0-B23B-4A53-9965-F77F0F0335CB}" type="slidenum">
              <a:rPr lang="en-US"/>
              <a:pPr/>
              <a:t>92</a:t>
            </a:fld>
            <a:endParaRPr lang="en-US"/>
          </a:p>
        </p:txBody>
      </p:sp>
      <p:sp>
        <p:nvSpPr>
          <p:cNvPr id="862217" name="Rectangle 9"/>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62218" name="Rectangle 10"/>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62219" name="Rectangle 11"/>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62220" name="Rectangle 12"/>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62221" name="Rectangle 13"/>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62222" name="Rectangle 14"/>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pic>
        <p:nvPicPr>
          <p:cNvPr id="15" name="Picture 8"/>
          <p:cNvPicPr>
            <a:picLocks noGrp="1" noChangeAspect="1" noChangeArrowheads="1"/>
          </p:cNvPicPr>
          <p:nvPr>
            <p:ph idx="1"/>
          </p:nvPr>
        </p:nvPicPr>
        <p:blipFill>
          <a:blip r:embed="rId3" cstate="print"/>
          <a:srcRect/>
          <a:stretch>
            <a:fillRect/>
          </a:stretch>
        </p:blipFill>
        <p:spPr bwMode="auto">
          <a:xfrm>
            <a:off x="1998000" y="1797681"/>
            <a:ext cx="5148000" cy="413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4000" dirty="0" smtClean="0">
                <a:latin typeface="Times New Roman" pitchFamily="18" charset="0"/>
                <a:cs typeface="Times New Roman" pitchFamily="18" charset="0"/>
              </a:rPr>
              <a:t>SSL ARCHITECTURE</a:t>
            </a:r>
            <a:endParaRPr lang="en-IN" sz="4000" dirty="0">
              <a:latin typeface="Times New Roman" pitchFamily="18" charset="0"/>
              <a:cs typeface="Times New Roman" pitchFamily="18" charset="0"/>
            </a:endParaRPr>
          </a:p>
        </p:txBody>
      </p:sp>
      <p:sp>
        <p:nvSpPr>
          <p:cNvPr id="10" name="Content Placeholder 9"/>
          <p:cNvSpPr>
            <a:spLocks noGrp="1"/>
          </p:cNvSpPr>
          <p:nvPr>
            <p:ph idx="1"/>
          </p:nvPr>
        </p:nvSpPr>
        <p:spPr/>
        <p:txBody>
          <a:bodyPr>
            <a:normAutofit/>
          </a:bodyPr>
          <a:lstStyle/>
          <a:p>
            <a:pPr algn="just"/>
            <a:r>
              <a:rPr lang="en-US" dirty="0" smtClean="0">
                <a:latin typeface="Times New Roman" pitchFamily="18" charset="0"/>
              </a:rPr>
              <a:t>SSL is designed to provide security and compression services to data generated from the application layer.</a:t>
            </a:r>
          </a:p>
          <a:p>
            <a:pPr algn="just">
              <a:buClr>
                <a:schemeClr val="tx1"/>
              </a:buClr>
              <a:buSzPct val="117000"/>
              <a:buFont typeface="Wingdings" pitchFamily="2" charset="2"/>
              <a:buNone/>
            </a:pPr>
            <a:endParaRPr lang="en-US" dirty="0" smtClean="0">
              <a:solidFill>
                <a:srgbClr val="0033CC"/>
              </a:solidFill>
              <a:latin typeface="Times New Roman" pitchFamily="18" charset="0"/>
            </a:endParaRPr>
          </a:p>
          <a:p>
            <a:endParaRPr lang="en-US" dirty="0" smtClean="0">
              <a:latin typeface="Times New Roman" pitchFamily="18" charset="0"/>
            </a:endParaRPr>
          </a:p>
          <a:p>
            <a:endParaRPr lang="en-IN" dirty="0"/>
          </a:p>
        </p:txBody>
      </p:sp>
      <p:sp>
        <p:nvSpPr>
          <p:cNvPr id="8" name="Slide Number Placeholder 1"/>
          <p:cNvSpPr>
            <a:spLocks noGrp="1"/>
          </p:cNvSpPr>
          <p:nvPr>
            <p:ph type="sldNum" sz="quarter" idx="12"/>
          </p:nvPr>
        </p:nvSpPr>
        <p:spPr/>
        <p:txBody>
          <a:bodyPr/>
          <a:lstStyle/>
          <a:p>
            <a:r>
              <a:rPr lang="en-US"/>
              <a:t>17.</a:t>
            </a:r>
            <a:fld id="{7DEA9683-5851-4F60-850D-24A33F442972}" type="slidenum">
              <a:rPr lang="en-US"/>
              <a:pPr/>
              <a:t>93</a:t>
            </a:fld>
            <a:endParaRPr lang="en-US"/>
          </a:p>
        </p:txBody>
      </p:sp>
      <p:sp>
        <p:nvSpPr>
          <p:cNvPr id="9615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152400"/>
            <a:ext cx="8229600" cy="1143000"/>
          </a:xfrm>
        </p:spPr>
        <p:txBody>
          <a:bodyPr>
            <a:normAutofit/>
          </a:bodyPr>
          <a:lstStyle/>
          <a:p>
            <a:r>
              <a:rPr lang="en-US" sz="4000" dirty="0"/>
              <a:t>SSL (Secure Socket Layer)</a:t>
            </a:r>
            <a:endParaRPr lang="en-AU" altLang="zh-CN" sz="4000" dirty="0"/>
          </a:p>
        </p:txBody>
      </p:sp>
      <p:sp>
        <p:nvSpPr>
          <p:cNvPr id="115715" name="Rectangle 3"/>
          <p:cNvSpPr>
            <a:spLocks noGrp="1" noChangeArrowheads="1"/>
          </p:cNvSpPr>
          <p:nvPr>
            <p:ph type="body" idx="1"/>
          </p:nvPr>
        </p:nvSpPr>
        <p:spPr>
          <a:xfrm>
            <a:off x="457200" y="1295400"/>
            <a:ext cx="8229600" cy="4525963"/>
          </a:xfrm>
        </p:spPr>
        <p:txBody>
          <a:bodyPr/>
          <a:lstStyle/>
          <a:p>
            <a:pPr algn="just"/>
            <a:r>
              <a:rPr lang="en-US" sz="2800" dirty="0" smtClean="0"/>
              <a:t>Most widely used web security mechanism</a:t>
            </a:r>
          </a:p>
          <a:p>
            <a:pPr algn="just"/>
            <a:r>
              <a:rPr lang="en-US" sz="2800" dirty="0" smtClean="0"/>
              <a:t>Transport layer security service</a:t>
            </a:r>
          </a:p>
          <a:p>
            <a:pPr algn="just"/>
            <a:r>
              <a:rPr lang="en-US" sz="2800" dirty="0" smtClean="0"/>
              <a:t>Originally developed by Netscape</a:t>
            </a:r>
          </a:p>
          <a:p>
            <a:pPr algn="just"/>
            <a:r>
              <a:rPr lang="en-US" sz="2800" dirty="0" smtClean="0"/>
              <a:t>Ver3 designed with public input</a:t>
            </a:r>
          </a:p>
          <a:p>
            <a:pPr algn="just"/>
            <a:r>
              <a:rPr lang="en-US" sz="2800" dirty="0" smtClean="0"/>
              <a:t>Subsequently, became internet standard known as TLS (transport layer security)</a:t>
            </a:r>
          </a:p>
          <a:p>
            <a:pPr algn="just"/>
            <a:r>
              <a:rPr lang="en-US" sz="2800" dirty="0" smtClean="0"/>
              <a:t>Uses TCP to provide a reliable end-to-end service</a:t>
            </a:r>
          </a:p>
          <a:p>
            <a:pPr algn="just"/>
            <a:r>
              <a:rPr lang="en-US" sz="2800" dirty="0" smtClean="0"/>
              <a:t>SSL has two layers of protocols</a:t>
            </a:r>
            <a:endParaRPr lang="en-AU" altLang="zh-C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 xmlns:p14="http://schemas.microsoft.com/office/powerpoint/2010/main" val="22502110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SSL Protocols</a:t>
            </a:r>
            <a:endParaRPr lang="en-IN" dirty="0"/>
          </a:p>
        </p:txBody>
      </p:sp>
      <p:pic>
        <p:nvPicPr>
          <p:cNvPr id="4" name="Picture 7"/>
          <p:cNvPicPr>
            <a:picLocks noGrp="1" noChangeAspect="1" noChangeArrowheads="1"/>
          </p:cNvPicPr>
          <p:nvPr>
            <p:ph idx="1"/>
          </p:nvPr>
        </p:nvPicPr>
        <p:blipFill>
          <a:blip r:embed="rId2" cstate="print"/>
          <a:srcRect/>
          <a:stretch>
            <a:fillRect/>
          </a:stretch>
        </p:blipFill>
        <p:spPr bwMode="auto">
          <a:xfrm>
            <a:off x="457200" y="2139933"/>
            <a:ext cx="8229600" cy="3446497"/>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SSL Architecture</a:t>
            </a:r>
            <a:endParaRPr lang="en-AU" altLang="zh-CN"/>
          </a:p>
        </p:txBody>
      </p:sp>
      <p:pic>
        <p:nvPicPr>
          <p:cNvPr id="117763" name="Picture 3"/>
          <p:cNvPicPr>
            <a:picLocks noGrp="1" noChangeAspect="1" noChangeArrowheads="1"/>
          </p:cNvPicPr>
          <p:nvPr>
            <p:ph type="body" idx="1"/>
          </p:nvPr>
        </p:nvPicPr>
        <p:blipFill>
          <a:blip r:embed="rId3" cstate="print">
            <a:extLst>
              <a:ext uri="{28A0092B-C50C-407E-A947-70E740481C1C}">
                <a14:useLocalDpi xmlns="" xmlns:a14="http://schemas.microsoft.com/office/drawing/2010/main" val="0"/>
              </a:ext>
            </a:extLst>
          </a:blip>
          <a:srcRect/>
          <a:stretch>
            <a:fillRect/>
          </a:stretch>
        </p:blipFill>
        <p:spPr>
          <a:xfrm>
            <a:off x="838200" y="1752600"/>
            <a:ext cx="6969760" cy="3276600"/>
          </a:xfrm>
        </p:spPr>
      </p:pic>
      <p:sp>
        <p:nvSpPr>
          <p:cNvPr id="2" name="Slide Number Placeholder 1"/>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 xmlns:p14="http://schemas.microsoft.com/office/powerpoint/2010/main" val="37450421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SSL Architecture</a:t>
            </a:r>
            <a:endParaRPr lang="en-AU" altLang="zh-CN"/>
          </a:p>
        </p:txBody>
      </p:sp>
      <p:sp>
        <p:nvSpPr>
          <p:cNvPr id="119811" name="Rectangle 3"/>
          <p:cNvSpPr>
            <a:spLocks noGrp="1" noChangeArrowheads="1"/>
          </p:cNvSpPr>
          <p:nvPr>
            <p:ph type="body" idx="1"/>
          </p:nvPr>
        </p:nvSpPr>
        <p:spPr/>
        <p:txBody>
          <a:bodyPr/>
          <a:lstStyle/>
          <a:p>
            <a:r>
              <a:rPr lang="en-US" b="1" dirty="0"/>
              <a:t>SSL session</a:t>
            </a:r>
          </a:p>
          <a:p>
            <a:pPr marL="742950" lvl="1" indent="-285750"/>
            <a:r>
              <a:rPr lang="en-US" dirty="0" smtClean="0"/>
              <a:t>An association between client &amp; server</a:t>
            </a:r>
          </a:p>
          <a:p>
            <a:pPr marL="742950" lvl="1" indent="-285750"/>
            <a:r>
              <a:rPr lang="en-US" dirty="0" smtClean="0"/>
              <a:t>Created by the handshake protocol</a:t>
            </a:r>
          </a:p>
          <a:p>
            <a:pPr marL="742950" lvl="1" indent="-285750"/>
            <a:r>
              <a:rPr lang="en-US" dirty="0" smtClean="0"/>
              <a:t>Define a set of cryptographic parameters</a:t>
            </a:r>
          </a:p>
          <a:p>
            <a:pPr marL="742950" lvl="1" indent="-285750"/>
            <a:r>
              <a:rPr lang="en-US" dirty="0" smtClean="0"/>
              <a:t>May be shared by multiple SSL connections</a:t>
            </a:r>
          </a:p>
          <a:p>
            <a:r>
              <a:rPr lang="en-US" b="1" dirty="0" smtClean="0"/>
              <a:t>SSL </a:t>
            </a:r>
            <a:r>
              <a:rPr lang="en-US" b="1" dirty="0"/>
              <a:t>connection</a:t>
            </a:r>
          </a:p>
          <a:p>
            <a:pPr marL="742950" lvl="1" indent="-285750"/>
            <a:r>
              <a:rPr lang="en-US" dirty="0" smtClean="0"/>
              <a:t>A transient, peer-to-peer, communications link</a:t>
            </a:r>
          </a:p>
          <a:p>
            <a:pPr marL="742950" lvl="1" indent="-285750"/>
            <a:r>
              <a:rPr lang="en-US" dirty="0" smtClean="0"/>
              <a:t>Associated with 1 SSL session</a:t>
            </a:r>
            <a:endParaRPr lang="en-AU" altLang="zh-C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 xmlns:p14="http://schemas.microsoft.com/office/powerpoint/2010/main" val="6209669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dirty="0"/>
              <a:t>SSL Record </a:t>
            </a:r>
            <a:r>
              <a:rPr lang="en-US" dirty="0" smtClean="0"/>
              <a:t>Protocol – Services</a:t>
            </a:r>
            <a:endParaRPr lang="en-AU" altLang="zh-CN" dirty="0"/>
          </a:p>
        </p:txBody>
      </p:sp>
      <p:sp>
        <p:nvSpPr>
          <p:cNvPr id="120835" name="Rectangle 3"/>
          <p:cNvSpPr>
            <a:spLocks noGrp="1" noChangeArrowheads="1"/>
          </p:cNvSpPr>
          <p:nvPr>
            <p:ph type="body" idx="1"/>
          </p:nvPr>
        </p:nvSpPr>
        <p:spPr/>
        <p:txBody>
          <a:bodyPr/>
          <a:lstStyle/>
          <a:p>
            <a:pPr algn="just">
              <a:spcBef>
                <a:spcPts val="0"/>
              </a:spcBef>
            </a:pPr>
            <a:r>
              <a:rPr lang="en-US" b="1" dirty="0" smtClean="0"/>
              <a:t>Confidentiality</a:t>
            </a:r>
          </a:p>
          <a:p>
            <a:pPr marL="742950" lvl="1" indent="-285750" algn="just">
              <a:spcBef>
                <a:spcPts val="0"/>
              </a:spcBef>
            </a:pPr>
            <a:r>
              <a:rPr lang="en-US" dirty="0" smtClean="0"/>
              <a:t>Using symmetric encryption with a shared secret key defined by handshake protocol</a:t>
            </a:r>
          </a:p>
          <a:p>
            <a:pPr marL="742950" lvl="1" indent="-285750" algn="just">
              <a:spcBef>
                <a:spcPts val="0"/>
              </a:spcBef>
            </a:pPr>
            <a:r>
              <a:rPr lang="en-US" dirty="0" smtClean="0"/>
              <a:t>IDEA, RC2-40, DES-40, DES, 3DES, RC4-40, RC4-128</a:t>
            </a:r>
          </a:p>
          <a:p>
            <a:pPr marL="742950" lvl="1" indent="-285750" algn="just">
              <a:spcBef>
                <a:spcPts val="0"/>
              </a:spcBef>
            </a:pPr>
            <a:r>
              <a:rPr lang="en-US" dirty="0" smtClean="0"/>
              <a:t>Message is compressed before encryption</a:t>
            </a:r>
          </a:p>
          <a:p>
            <a:pPr algn="just">
              <a:spcBef>
                <a:spcPts val="0"/>
              </a:spcBef>
            </a:pPr>
            <a:r>
              <a:rPr lang="en-US" b="1" dirty="0" smtClean="0"/>
              <a:t>Message integrity</a:t>
            </a:r>
          </a:p>
          <a:p>
            <a:pPr marL="742950" lvl="1" indent="-285750" algn="just">
              <a:spcBef>
                <a:spcPts val="0"/>
              </a:spcBef>
            </a:pPr>
            <a:r>
              <a:rPr lang="en-US" dirty="0" smtClean="0"/>
              <a:t>Using a MAC with shared secret key</a:t>
            </a:r>
          </a:p>
          <a:p>
            <a:pPr marL="742950" lvl="1" indent="-285750" algn="just">
              <a:spcBef>
                <a:spcPts val="0"/>
              </a:spcBef>
            </a:pPr>
            <a:r>
              <a:rPr lang="en-US" dirty="0" smtClean="0"/>
              <a:t>Similar to HMAC but with different padding</a:t>
            </a:r>
            <a:endParaRPr lang="en-AU" altLang="zh-C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 xmlns:p14="http://schemas.microsoft.com/office/powerpoint/2010/main" val="28131612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9" name="Picture 3"/>
          <p:cNvPicPr>
            <a:picLocks noGrp="1" noChangeAspect="1" noChangeArrowheads="1"/>
          </p:cNvPicPr>
          <p:nvPr>
            <p:ph type="body" idx="1"/>
          </p:nvPr>
        </p:nvPicPr>
        <p:blipFill>
          <a:blip r:embed="rId2" cstate="print">
            <a:extLst>
              <a:ext uri="{28A0092B-C50C-407E-A947-70E740481C1C}">
                <a14:useLocalDpi xmlns="" xmlns:a14="http://schemas.microsoft.com/office/drawing/2010/main" val="0"/>
              </a:ext>
            </a:extLst>
          </a:blip>
          <a:srcRect/>
          <a:stretch>
            <a:fillRect/>
          </a:stretch>
        </p:blipFill>
        <p:spPr>
          <a:xfrm>
            <a:off x="914400" y="609600"/>
            <a:ext cx="7315200" cy="5486400"/>
          </a:xfrm>
        </p:spPr>
      </p:pic>
      <p:sp>
        <p:nvSpPr>
          <p:cNvPr id="2" name="Slide Number Placeholder 1"/>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 xmlns:p14="http://schemas.microsoft.com/office/powerpoint/2010/main" val="26663422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1312</TotalTime>
  <Words>8731</Words>
  <Application>Microsoft Office PowerPoint</Application>
  <PresentationFormat>On-screen Show (4:3)</PresentationFormat>
  <Paragraphs>1363</Paragraphs>
  <Slides>170</Slides>
  <Notes>41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170</vt:i4>
      </vt:variant>
    </vt:vector>
  </HeadingPairs>
  <TitlesOfParts>
    <vt:vector size="172" baseType="lpstr">
      <vt:lpstr>Office Theme</vt:lpstr>
      <vt:lpstr>VISIO</vt:lpstr>
      <vt:lpstr>1. Transport Layer (TCP)  2. Network Attacks</vt:lpstr>
      <vt:lpstr>Transmission Control Protocol</vt:lpstr>
      <vt:lpstr>TCP Basics</vt:lpstr>
      <vt:lpstr>Reliable Byte-Stream Service</vt:lpstr>
      <vt:lpstr>Cumulative  Acknowledgements</vt:lpstr>
      <vt:lpstr>Duplicate Acknowledgements</vt:lpstr>
      <vt:lpstr>Duplicate Acknowledgements</vt:lpstr>
      <vt:lpstr>Flow Control</vt:lpstr>
      <vt:lpstr>Slide 9</vt:lpstr>
      <vt:lpstr>TCP Header</vt:lpstr>
      <vt:lpstr>TCP Header</vt:lpstr>
      <vt:lpstr>Initial Sequence Number</vt:lpstr>
      <vt:lpstr>Slide 13</vt:lpstr>
      <vt:lpstr>Ports</vt:lpstr>
      <vt:lpstr>Modification and Fabrication</vt:lpstr>
      <vt:lpstr>Sources of Data Corruption</vt:lpstr>
      <vt:lpstr>IP Vulnerabilities</vt:lpstr>
      <vt:lpstr>Denial of Service (DoS) Attack</vt:lpstr>
      <vt:lpstr>DoS Attack …</vt:lpstr>
      <vt:lpstr>Man-in-the-Middle (MITM) </vt:lpstr>
      <vt:lpstr>Countermeasures to DoS attacks</vt:lpstr>
      <vt:lpstr>Network Based DoS Attacks</vt:lpstr>
      <vt:lpstr>ICMP Attacks</vt:lpstr>
      <vt:lpstr>Smurf Attack</vt:lpstr>
      <vt:lpstr>Etymology</vt:lpstr>
      <vt:lpstr>Reconnaissance</vt:lpstr>
      <vt:lpstr>Reconnaissance (Cont’d): Port Scan</vt:lpstr>
      <vt:lpstr>Reconnaissance (Cont’d): Social Engineering</vt:lpstr>
      <vt:lpstr>Reconnaissance (Cont’d): Intelligence</vt:lpstr>
      <vt:lpstr>Reconnaissance (Cont’d): Operating System and Application Fingerprinting</vt:lpstr>
      <vt:lpstr>Threats in Transit: Eavesdropping and Wiretapping</vt:lpstr>
      <vt:lpstr>Impersonation</vt:lpstr>
      <vt:lpstr>Impersonation (Cont’d)</vt:lpstr>
      <vt:lpstr>Impersonation (Cont’d)</vt:lpstr>
      <vt:lpstr>Impersonation (Cont’d)</vt:lpstr>
      <vt:lpstr>IP Traceback</vt:lpstr>
      <vt:lpstr>IP Traceback</vt:lpstr>
      <vt:lpstr>Logging Challenges in IP Traceback</vt:lpstr>
      <vt:lpstr>Probabilistic Packet Marking</vt:lpstr>
      <vt:lpstr>Probabilistic Packet Marking</vt:lpstr>
      <vt:lpstr>SYN Flood</vt:lpstr>
      <vt:lpstr>SYN Flood</vt:lpstr>
      <vt:lpstr>Port Knocking</vt:lpstr>
      <vt:lpstr>Port knocking working</vt:lpstr>
      <vt:lpstr>Port Scanning Methods</vt:lpstr>
      <vt:lpstr>SYN Cookies</vt:lpstr>
      <vt:lpstr>SYN Cookies</vt:lpstr>
      <vt:lpstr>Optimistic TCP ACK Attack</vt:lpstr>
      <vt:lpstr>Optimistic ACK Attack …</vt:lpstr>
      <vt:lpstr>Optimistic ACK Attack …</vt:lpstr>
      <vt:lpstr>IP Spoofing</vt:lpstr>
      <vt:lpstr>Blind IP Spoofing</vt:lpstr>
      <vt:lpstr>Non-Blind IP Spoofing</vt:lpstr>
      <vt:lpstr>Undermining Unix r-commands via IP Address Spoofing</vt:lpstr>
      <vt:lpstr>Spoofing Attack against Unix Trust Relationships</vt:lpstr>
      <vt:lpstr>Spoofing with Source Routing</vt:lpstr>
      <vt:lpstr>IP Spoofing Defenses</vt:lpstr>
      <vt:lpstr>Session Hijacking</vt:lpstr>
      <vt:lpstr>Categories of TCP Session Hijacking</vt:lpstr>
      <vt:lpstr>Session Hijacking</vt:lpstr>
      <vt:lpstr>Host-based Session Hijacking</vt:lpstr>
      <vt:lpstr>Session Hijacking Tools</vt:lpstr>
      <vt:lpstr>Session Hijacking with Hunt</vt:lpstr>
      <vt:lpstr>Session Hijacking  Defenses / Countermeasures</vt:lpstr>
      <vt:lpstr>Packet Sniffers</vt:lpstr>
      <vt:lpstr>Man in the Middle Attack Using Packet Sniffers</vt:lpstr>
      <vt:lpstr>Passive Sniffers</vt:lpstr>
      <vt:lpstr>Passive Sniffers</vt:lpstr>
      <vt:lpstr>Active Sniffers</vt:lpstr>
      <vt:lpstr>Tools used in Network Attacks</vt:lpstr>
      <vt:lpstr>Sniffer</vt:lpstr>
      <vt:lpstr>Island Hopping Attack</vt:lpstr>
      <vt:lpstr>Figure 8.1  An island hopping attack</vt:lpstr>
      <vt:lpstr>Figure 8.2  A LAN implemented with a hub</vt:lpstr>
      <vt:lpstr>Sniffit in Interactive Mode</vt:lpstr>
      <vt:lpstr>Figure 8.3 Using Sniffit in interactive mode to sniff a userID and password</vt:lpstr>
      <vt:lpstr>Switched Ethernet LANs</vt:lpstr>
      <vt:lpstr>Figure 8.4  A LAN implemented with a switch</vt:lpstr>
      <vt:lpstr>Figure 8.5 A switched LAN prevents an attacker from passively sniffing traffic</vt:lpstr>
      <vt:lpstr>Dsniff</vt:lpstr>
      <vt:lpstr>Dsniff’s MAC Flooding</vt:lpstr>
      <vt:lpstr>Dsniff’s Arpspoof</vt:lpstr>
      <vt:lpstr>Dsniff’s DNSspoof</vt:lpstr>
      <vt:lpstr>DNS attack using Dsniff</vt:lpstr>
      <vt:lpstr>Sniffing HTTPS and SSH</vt:lpstr>
      <vt:lpstr>Attacking HTTPS and SSH  via Dsniff</vt:lpstr>
      <vt:lpstr>Figure 8.8 In a person-in-the-middle attack, the attacker can grab or alter traffic between Alice and Bob</vt:lpstr>
      <vt:lpstr>Dsniff’s Webmitm</vt:lpstr>
      <vt:lpstr>Detecting Sniffers</vt:lpstr>
      <vt:lpstr>Stopping Packet Sniffing</vt:lpstr>
      <vt:lpstr>Sniffing Defenses</vt:lpstr>
      <vt:lpstr>SSL and TLS in the Internet model</vt:lpstr>
      <vt:lpstr>SSL ARCHITECTURE</vt:lpstr>
      <vt:lpstr>SSL (Secure Socket Layer)</vt:lpstr>
      <vt:lpstr>SSL Protocols</vt:lpstr>
      <vt:lpstr>SSL Architecture</vt:lpstr>
      <vt:lpstr>SSL Architecture</vt:lpstr>
      <vt:lpstr>SSL Record Protocol – Services</vt:lpstr>
      <vt:lpstr>Slide 99</vt:lpstr>
      <vt:lpstr>Netcat for Port Scanning</vt:lpstr>
      <vt:lpstr>Connecting to Open UDP and TCP Ports  via Netcat</vt:lpstr>
      <vt:lpstr>Vulnerability Scanning  using Netcat</vt:lpstr>
      <vt:lpstr>Phase 1</vt:lpstr>
      <vt:lpstr>Slide 104</vt:lpstr>
      <vt:lpstr>Phase 2</vt:lpstr>
      <vt:lpstr>Slide 106</vt:lpstr>
      <vt:lpstr>TLS (Transport Layer Security)</vt:lpstr>
      <vt:lpstr>Simple DoS</vt:lpstr>
      <vt:lpstr>Coordinated DoS</vt:lpstr>
      <vt:lpstr>Distributed DoS</vt:lpstr>
      <vt:lpstr>Distributed DoS</vt:lpstr>
      <vt:lpstr>DoS Attack: Echo-Chargen</vt:lpstr>
      <vt:lpstr>DoS Attack: Teardrop Attack</vt:lpstr>
      <vt:lpstr>Firewalls</vt:lpstr>
      <vt:lpstr>Firewalls (contd…)</vt:lpstr>
      <vt:lpstr>Packet Filters</vt:lpstr>
      <vt:lpstr>Packet Filters Contd.</vt:lpstr>
      <vt:lpstr>Packet Filters Contd.</vt:lpstr>
      <vt:lpstr>Typical Firewall Configuration</vt:lpstr>
      <vt:lpstr>Example Firewall Rules</vt:lpstr>
      <vt:lpstr>Stateful Firewall Example</vt:lpstr>
      <vt:lpstr>Sample Firewall Rule</vt:lpstr>
      <vt:lpstr>Default Firewall Rules</vt:lpstr>
      <vt:lpstr>Stateless packet filtering</vt:lpstr>
      <vt:lpstr>Stateless Packet Filtering</vt:lpstr>
      <vt:lpstr>Packet Filters</vt:lpstr>
      <vt:lpstr>Alternatives</vt:lpstr>
      <vt:lpstr>Alternatives</vt:lpstr>
      <vt:lpstr>Proxy Firewall</vt:lpstr>
      <vt:lpstr>Intrusion detection systems</vt:lpstr>
      <vt:lpstr>Intrusion detection systems</vt:lpstr>
      <vt:lpstr>Intrusion Detection Systems</vt:lpstr>
      <vt:lpstr>Types of IDS</vt:lpstr>
      <vt:lpstr>Network-based IDS</vt:lpstr>
      <vt:lpstr>Host-based IDS</vt:lpstr>
      <vt:lpstr>Bots - Introduction</vt:lpstr>
      <vt:lpstr>Botnet Command and Control (C&amp;C) Mechanism </vt:lpstr>
      <vt:lpstr>Botnet Command and Control (C&amp;C) Mechanism </vt:lpstr>
      <vt:lpstr>Botnet Classification  Command &amp; Control (C&amp;C)</vt:lpstr>
      <vt:lpstr>Internet Relay Chat IRC Protocol</vt:lpstr>
      <vt:lpstr>HTTP Protocol</vt:lpstr>
      <vt:lpstr>HTTP Botnet   Example Fast-flux Networks</vt:lpstr>
      <vt:lpstr>Command and Control (C&amp;C)</vt:lpstr>
      <vt:lpstr>P2P Networks</vt:lpstr>
      <vt:lpstr>P2P Botnets</vt:lpstr>
      <vt:lpstr>Linux-based botnets (Kaspersky: Securelist.com)</vt:lpstr>
      <vt:lpstr>Bot Attack Strategy</vt:lpstr>
      <vt:lpstr>Storm Botnet</vt:lpstr>
      <vt:lpstr>W32.Waledac.B</vt:lpstr>
      <vt:lpstr>Classification of Botnet Detection Methods</vt:lpstr>
      <vt:lpstr>Background: P2P Systems</vt:lpstr>
      <vt:lpstr>Modeling P2P-based Active Worm Attacks</vt:lpstr>
      <vt:lpstr>Two P2P-based Worm Attack Strategies</vt:lpstr>
      <vt:lpstr>Online-based P2P Worm Attack Strategy</vt:lpstr>
      <vt:lpstr>Performance Comparison of Attack Strategies </vt:lpstr>
      <vt:lpstr>Propagation Methods for Recruiting Bots</vt:lpstr>
      <vt:lpstr>Binary installation in Storm</vt:lpstr>
      <vt:lpstr>Botnet Taxonomy</vt:lpstr>
      <vt:lpstr>Connectivity</vt:lpstr>
      <vt:lpstr>Updates</vt:lpstr>
      <vt:lpstr>Updates (continued…)</vt:lpstr>
      <vt:lpstr>Botnet Detection</vt:lpstr>
      <vt:lpstr>Botnet Detection </vt:lpstr>
      <vt:lpstr>Honeypot-Aware Botnet</vt:lpstr>
      <vt:lpstr>Defense against Honeypot-Aware Attacks</vt:lpstr>
      <vt:lpstr>Anomaly Based Detection </vt:lpstr>
      <vt:lpstr>Botnet Traffic Analysis with Wireshark</vt:lpstr>
      <vt:lpstr>Slide 168</vt:lpstr>
      <vt:lpstr>Slide 169</vt:lpstr>
      <vt:lpstr>Slide 170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Transport Layer (TCP)  2. Network Attacks</dc:title>
  <dc:creator>MAYANK</dc:creator>
  <cp:lastModifiedBy>MAYANK</cp:lastModifiedBy>
  <cp:revision>105</cp:revision>
  <dcterms:created xsi:type="dcterms:W3CDTF">2006-08-16T00:00:00Z</dcterms:created>
  <dcterms:modified xsi:type="dcterms:W3CDTF">2019-10-15T03:36:59Z</dcterms:modified>
</cp:coreProperties>
</file>