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352" r:id="rId4"/>
    <p:sldId id="353" r:id="rId5"/>
    <p:sldId id="354" r:id="rId6"/>
    <p:sldId id="355" r:id="rId7"/>
    <p:sldId id="259" r:id="rId8"/>
    <p:sldId id="357" r:id="rId9"/>
    <p:sldId id="358" r:id="rId10"/>
    <p:sldId id="260" r:id="rId11"/>
    <p:sldId id="261" r:id="rId12"/>
    <p:sldId id="262" r:id="rId13"/>
    <p:sldId id="263" r:id="rId14"/>
    <p:sldId id="264" r:id="rId15"/>
    <p:sldId id="265" r:id="rId16"/>
    <p:sldId id="277" r:id="rId17"/>
    <p:sldId id="278" r:id="rId18"/>
    <p:sldId id="279" r:id="rId19"/>
    <p:sldId id="280" r:id="rId20"/>
    <p:sldId id="281" r:id="rId21"/>
    <p:sldId id="306" r:id="rId22"/>
    <p:sldId id="307" r:id="rId23"/>
    <p:sldId id="308" r:id="rId24"/>
    <p:sldId id="266" r:id="rId25"/>
    <p:sldId id="268" r:id="rId26"/>
    <p:sldId id="303" r:id="rId27"/>
    <p:sldId id="304" r:id="rId28"/>
    <p:sldId id="305" r:id="rId29"/>
    <p:sldId id="291" r:id="rId30"/>
    <p:sldId id="359" r:id="rId31"/>
    <p:sldId id="360" r:id="rId32"/>
    <p:sldId id="362" r:id="rId33"/>
    <p:sldId id="292" r:id="rId34"/>
    <p:sldId id="293" r:id="rId35"/>
    <p:sldId id="294" r:id="rId36"/>
    <p:sldId id="295" r:id="rId37"/>
    <p:sldId id="296" r:id="rId38"/>
    <p:sldId id="289" r:id="rId39"/>
    <p:sldId id="283" r:id="rId40"/>
    <p:sldId id="284" r:id="rId41"/>
    <p:sldId id="286" r:id="rId42"/>
    <p:sldId id="287" r:id="rId43"/>
    <p:sldId id="288" r:id="rId44"/>
    <p:sldId id="311" r:id="rId45"/>
    <p:sldId id="312" r:id="rId46"/>
    <p:sldId id="368" r:id="rId47"/>
    <p:sldId id="369" r:id="rId48"/>
    <p:sldId id="370" r:id="rId49"/>
    <p:sldId id="367" r:id="rId50"/>
    <p:sldId id="373" r:id="rId51"/>
    <p:sldId id="271" r:id="rId52"/>
    <p:sldId id="309" r:id="rId53"/>
    <p:sldId id="258" r:id="rId54"/>
    <p:sldId id="378" r:id="rId55"/>
    <p:sldId id="313" r:id="rId56"/>
    <p:sldId id="315" r:id="rId57"/>
    <p:sldId id="314" r:id="rId58"/>
    <p:sldId id="316" r:id="rId59"/>
    <p:sldId id="317" r:id="rId60"/>
    <p:sldId id="364" r:id="rId61"/>
    <p:sldId id="319" r:id="rId62"/>
    <p:sldId id="320" r:id="rId63"/>
    <p:sldId id="318" r:id="rId64"/>
    <p:sldId id="324" r:id="rId65"/>
    <p:sldId id="379" r:id="rId66"/>
    <p:sldId id="325" r:id="rId67"/>
    <p:sldId id="322" r:id="rId68"/>
    <p:sldId id="326" r:id="rId69"/>
    <p:sldId id="321" r:id="rId70"/>
    <p:sldId id="380" r:id="rId71"/>
    <p:sldId id="377" r:id="rId72"/>
    <p:sldId id="376" r:id="rId73"/>
    <p:sldId id="375" r:id="rId74"/>
    <p:sldId id="323" r:id="rId75"/>
    <p:sldId id="341" r:id="rId76"/>
    <p:sldId id="342" r:id="rId77"/>
    <p:sldId id="329" r:id="rId78"/>
    <p:sldId id="330" r:id="rId79"/>
    <p:sldId id="340" r:id="rId80"/>
    <p:sldId id="328" r:id="rId81"/>
    <p:sldId id="381" r:id="rId82"/>
    <p:sldId id="331" r:id="rId83"/>
    <p:sldId id="332" r:id="rId84"/>
    <p:sldId id="333" r:id="rId85"/>
    <p:sldId id="33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16" autoAdjust="0"/>
  </p:normalViewPr>
  <p:slideViewPr>
    <p:cSldViewPr>
      <p:cViewPr varScale="1">
        <p:scale>
          <a:sx n="80" d="100"/>
          <a:sy n="80" d="100"/>
        </p:scale>
        <p:origin x="-1435"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9E168-D761-4E22-ACD9-6045D3EEAC44}" type="datetimeFigureOut">
              <a:rPr lang="en-IN" smtClean="0"/>
              <a:pPr/>
              <a:t>15-11-2019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85BD5-0E94-43C2-BB10-FF0C7B8C5C4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B7040-BBBA-49BC-BDCD-C510E2F8A4E2}" type="slidenum">
              <a:rPr lang="en-US"/>
              <a:pPr/>
              <a:t>21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748CDD7-065D-462C-9224-D9C30B866D08}" type="slidenum">
              <a:rPr lang="en-US" smtClean="0">
                <a:latin typeface="Arial" pitchFamily="34" charset="0"/>
              </a:rPr>
              <a:pPr/>
              <a:t>35</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DF820C2-7359-4840-8D39-69942C9B2B4E}" type="slidenum">
              <a:rPr lang="en-US" smtClean="0">
                <a:latin typeface="Arial" pitchFamily="34" charset="0"/>
              </a:rPr>
              <a:pPr/>
              <a:t>36</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608F19F-379B-4532-AD3D-CBCEF4A523FF}" type="slidenum">
              <a:rPr lang="en-US"/>
              <a:pPr/>
              <a:t>44</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EDD1FFE-6C15-472B-B213-671E3B4BE2D8}" type="slidenum">
              <a:rPr lang="en-US"/>
              <a:pPr/>
              <a:t>45</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C7D46B0-A228-42C6-9755-398425180179}" type="slidenum">
              <a:rPr lang="en-US"/>
              <a:pPr/>
              <a:t>51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9F0D3E4-5095-45FD-9B8D-011CBADDC74C}" type="slidenum">
              <a:rPr lang="en-US"/>
              <a:pPr/>
              <a:t>83</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b="1"/>
              <a:t>Aggregation Examples</a:t>
            </a:r>
          </a:p>
          <a:p>
            <a:r>
              <a:rPr lang="en-US"/>
              <a:t>The traditional example of (cardinal) aggregation is the intelligence agency telephone book:</a:t>
            </a:r>
          </a:p>
          <a:p>
            <a:r>
              <a:rPr lang="en-US"/>
              <a:t>individual entries are unclassified but the total book is classified [Lunt 89]. The challenge with this</a:t>
            </a:r>
          </a:p>
          <a:p>
            <a:r>
              <a:rPr lang="en-US"/>
              <a:t>example is understanding what information the agency is trying to protect with the policy. Is it the</a:t>
            </a:r>
          </a:p>
          <a:p>
            <a:r>
              <a:rPr lang="en-US"/>
              <a:t>name and number of staff personnel (and therefore capability) of each (or some) organizational</a:t>
            </a:r>
          </a:p>
          <a:p>
            <a:r>
              <a:rPr lang="en-US"/>
              <a:t>element? The total staffing size of the agency? Identification of special employees? Special skills?</a:t>
            </a:r>
          </a:p>
          <a:p>
            <a:r>
              <a:rPr lang="en-US"/>
              <a:t>A clear understanding of what information needs to be protected must precede a cardinal</a:t>
            </a:r>
          </a:p>
          <a:p>
            <a:r>
              <a:rPr lang="en-US"/>
              <a:t>aggregation policy</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884D97E-2196-4D82-A2A8-EA0B3FCEBF3D}" type="slidenum">
              <a:rPr lang="en-US"/>
              <a:pPr/>
              <a:t>84</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b="1" dirty="0"/>
              <a:t>Data Association Examples</a:t>
            </a:r>
            <a:endParaRPr lang="en-US" dirty="0"/>
          </a:p>
          <a:p>
            <a:endParaRPr lang="en-US" dirty="0"/>
          </a:p>
          <a:p>
            <a:r>
              <a:rPr lang="en-US" dirty="0"/>
              <a:t>A traditional example of intra-entity data association involves salary: the identity of an employee</a:t>
            </a:r>
          </a:p>
          <a:p>
            <a:r>
              <a:rPr lang="en-US" dirty="0"/>
              <a:t>and the actual number that represents the employee’s salary may both be unclassified, but the</a:t>
            </a:r>
          </a:p>
          <a:p>
            <a:r>
              <a:rPr lang="en-US" dirty="0"/>
              <a:t>association between a particular employee and the employee’s salary is considered sensitive. This</a:t>
            </a:r>
          </a:p>
          <a:p>
            <a:r>
              <a:rPr lang="en-US" dirty="0"/>
              <a:t>is an instance of intra-entity data association as defined above: employee name (or other</a:t>
            </a:r>
          </a:p>
          <a:p>
            <a:r>
              <a:rPr lang="en-US" dirty="0"/>
              <a:t>identifying attributes such as employee number) and salary are both attributes of the employee</a:t>
            </a:r>
          </a:p>
          <a:p>
            <a:r>
              <a:rPr lang="en-US" dirty="0"/>
              <a:t>entity.</a:t>
            </a:r>
          </a:p>
          <a:p>
            <a:r>
              <a:rPr lang="en-US" dirty="0"/>
              <a:t>An example of inter-entity data association is the following: the identity of commercial companies</a:t>
            </a:r>
          </a:p>
          <a:p>
            <a:r>
              <a:rPr lang="en-US" dirty="0"/>
              <a:t>and government agencies are unclassified, but the association of a particular company as the</a:t>
            </a:r>
          </a:p>
          <a:p>
            <a:r>
              <a:rPr lang="en-US" dirty="0"/>
              <a:t>contractor for a particular government agency may be considered classified. In this case, the data</a:t>
            </a:r>
          </a:p>
          <a:p>
            <a:r>
              <a:rPr lang="en-US" dirty="0"/>
              <a:t>association is between two entities, commercial company and government agency.</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CFE5CA-F469-46F3-975F-E2C418447F18}" type="slidenum">
              <a:rPr lang="en-US"/>
              <a:pPr/>
              <a:t>85</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b="1"/>
              <a:t>Data Association Examples</a:t>
            </a:r>
            <a:endParaRPr lang="en-US"/>
          </a:p>
          <a:p>
            <a:endParaRPr lang="en-US"/>
          </a:p>
          <a:p>
            <a:r>
              <a:rPr lang="en-US"/>
              <a:t>A traditional example of intra-entity data association involves salary: the identity of an employee</a:t>
            </a:r>
          </a:p>
          <a:p>
            <a:r>
              <a:rPr lang="en-US"/>
              <a:t>and the actual number that represents the employee’s salary may both be unclassified, but the</a:t>
            </a:r>
          </a:p>
          <a:p>
            <a:r>
              <a:rPr lang="en-US"/>
              <a:t>association between a particular employee and the employee’s salary is considered sensitive. This</a:t>
            </a:r>
          </a:p>
          <a:p>
            <a:r>
              <a:rPr lang="en-US"/>
              <a:t>is an instance of intra-entity data association as defined above: employee name (or other</a:t>
            </a:r>
          </a:p>
          <a:p>
            <a:r>
              <a:rPr lang="en-US"/>
              <a:t>identifying attributes such as employee number) and salary are both attributes of the employee</a:t>
            </a:r>
          </a:p>
          <a:p>
            <a:r>
              <a:rPr lang="en-US"/>
              <a:t>entity.</a:t>
            </a:r>
          </a:p>
          <a:p>
            <a:r>
              <a:rPr lang="en-US"/>
              <a:t>An example of inter-entity data association is the following: the identity of commercial companies</a:t>
            </a:r>
          </a:p>
          <a:p>
            <a:r>
              <a:rPr lang="en-US"/>
              <a:t>and government agencies are unclassified, but the association of a particular company as the</a:t>
            </a:r>
          </a:p>
          <a:p>
            <a:r>
              <a:rPr lang="en-US"/>
              <a:t>contractor for a particular government agency may be considered classified. In this case, the data</a:t>
            </a:r>
          </a:p>
          <a:p>
            <a:r>
              <a:rPr lang="en-US"/>
              <a:t>association is between two entities, commercial company and government agency.</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45B470-B835-4716-8BDF-50660354A543}" type="slidenum">
              <a:rPr lang="en-US"/>
              <a:pPr/>
              <a:t>22</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CB076-64C9-4B9D-A6A2-97BDB07BAC49}" type="slidenum">
              <a:rPr lang="en-US"/>
              <a:pPr/>
              <a:t>23</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EF84A9D-406A-411E-BFD6-8DCE862E48EB}" type="slidenum">
              <a:rPr lang="en-US"/>
              <a:pPr/>
              <a:t>25</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37FF2-9455-41BE-A236-9741647BE1AA}" type="slidenum">
              <a:rPr lang="en-US"/>
              <a:pPr/>
              <a:t>26</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944CD-1A32-482F-9239-3E4469FFB59B}" type="slidenum">
              <a:rPr lang="en-US"/>
              <a:pPr/>
              <a:t>27</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EF20E-3FA5-44EA-A188-7C7B4AEA314F}" type="slidenum">
              <a:rPr lang="en-US"/>
              <a:pPr/>
              <a:t>28</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9207EFA-54DF-492E-9333-5337237B3DE7}" type="slidenum">
              <a:rPr lang="en-US" smtClean="0">
                <a:latin typeface="Arial" pitchFamily="34" charset="0"/>
              </a:rPr>
              <a:pPr/>
              <a:t>33</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AF1F73-4C9C-4CA7-88A0-F5C638DFC4E1}" type="slidenum">
              <a:rPr lang="en-US" smtClean="0">
                <a:latin typeface="Arial" pitchFamily="34" charset="0"/>
              </a:rPr>
              <a:pPr/>
              <a:t>34</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B3E73D35-8CDC-4422-BBA6-2153ED5EBFEB}"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524000"/>
            <a:ext cx="3886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724400" y="1524000"/>
            <a:ext cx="3886200" cy="4648200"/>
          </a:xfrm>
        </p:spPr>
        <p:txBody>
          <a:bodyPr/>
          <a:lstStyle/>
          <a:p>
            <a:endParaRPr lang="en-IN"/>
          </a:p>
        </p:txBody>
      </p:sp>
      <p:sp>
        <p:nvSpPr>
          <p:cNvPr id="5" name="Date Placeholder 4"/>
          <p:cNvSpPr>
            <a:spLocks noGrp="1"/>
          </p:cNvSpPr>
          <p:nvPr>
            <p:ph type="dt" sz="half" idx="10"/>
          </p:nvPr>
        </p:nvSpPr>
        <p:spPr>
          <a:xfrm>
            <a:off x="685800" y="6248400"/>
            <a:ext cx="2362200" cy="457200"/>
          </a:xfrm>
        </p:spPr>
        <p:txBody>
          <a:bodyPr/>
          <a:lstStyle>
            <a:lvl1pPr>
              <a:defRPr/>
            </a:lvl1pPr>
          </a:lstStyle>
          <a:p>
            <a:endParaRPr lang="en-US"/>
          </a:p>
        </p:txBody>
      </p:sp>
      <p:sp>
        <p:nvSpPr>
          <p:cNvPr id="6" name="Footer Placeholder 5"/>
          <p:cNvSpPr>
            <a:spLocks noGrp="1"/>
          </p:cNvSpPr>
          <p:nvPr>
            <p:ph type="ftr" sz="quarter" idx="11"/>
          </p:nvPr>
        </p:nvSpPr>
        <p:spPr>
          <a:xfrm>
            <a:off x="2743200" y="6553200"/>
            <a:ext cx="3810000" cy="304800"/>
          </a:xfrm>
        </p:spPr>
        <p:txBody>
          <a:bodyPr/>
          <a:lstStyle>
            <a:lvl1pPr>
              <a:defRPr/>
            </a:lvl1pPr>
          </a:lstStyle>
          <a:p>
            <a:r>
              <a:rPr lang="en-US"/>
              <a:t>Database and Application Security, Nov 2006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6F0E630-FA45-4755-8A61-0F6F66C6AEF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904AF-233F-416F-84B9-2E35151F8387}" type="datetimeFigureOut">
              <a:rPr lang="en-IN" smtClean="0"/>
              <a:pPr/>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1FACC-712E-45A0-AE72-EB50D94A556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904AF-233F-416F-84B9-2E35151F8387}" type="datetimeFigureOut">
              <a:rPr lang="en-IN" smtClean="0"/>
              <a:pPr/>
              <a:t>15-11-2019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1FACC-712E-45A0-AE72-EB50D94A556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9.wmf"/><Relationship Id="rId4" Type="http://schemas.openxmlformats.org/officeDocument/2006/relationships/tags" Target="../tags/tag4.xml"/><Relationship Id="rId9"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C00000"/>
                </a:solidFill>
                <a:latin typeface="Arial" pitchFamily="34" charset="0"/>
                <a:cs typeface="Arial" pitchFamily="34" charset="0"/>
              </a:rPr>
              <a:t>Database Security</a:t>
            </a:r>
            <a:endParaRPr lang="en-IN" dirty="0">
              <a:solidFill>
                <a:srgbClr val="C00000"/>
              </a:solidFill>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pPr>
              <a:spcBef>
                <a:spcPts val="0"/>
              </a:spcBef>
            </a:pPr>
            <a:r>
              <a:rPr lang="en-IN" sz="3600" b="1" dirty="0" smtClean="0">
                <a:solidFill>
                  <a:srgbClr val="7030A0"/>
                </a:solidFill>
              </a:rPr>
              <a:t>Based on Chapter 6</a:t>
            </a:r>
          </a:p>
          <a:p>
            <a:pPr>
              <a:spcBef>
                <a:spcPts val="0"/>
              </a:spcBef>
            </a:pPr>
            <a:r>
              <a:rPr lang="en-IN" sz="3600" b="1" dirty="0" smtClean="0">
                <a:solidFill>
                  <a:srgbClr val="7030A0"/>
                </a:solidFill>
              </a:rPr>
              <a:t>Security in Computing</a:t>
            </a:r>
          </a:p>
          <a:p>
            <a:pPr>
              <a:spcBef>
                <a:spcPts val="0"/>
              </a:spcBef>
            </a:pPr>
            <a:r>
              <a:rPr lang="en-IN" sz="2800" b="1" dirty="0" err="1" smtClean="0">
                <a:solidFill>
                  <a:srgbClr val="7030A0"/>
                </a:solidFill>
              </a:rPr>
              <a:t>Pfleeger</a:t>
            </a:r>
            <a:r>
              <a:rPr lang="en-IN" sz="2800" b="1" dirty="0" smtClean="0">
                <a:solidFill>
                  <a:srgbClr val="7030A0"/>
                </a:solidFill>
              </a:rPr>
              <a:t> and </a:t>
            </a:r>
            <a:r>
              <a:rPr lang="en-IN" sz="2800" b="1" dirty="0" err="1" smtClean="0">
                <a:solidFill>
                  <a:srgbClr val="7030A0"/>
                </a:solidFill>
              </a:rPr>
              <a:t>Pfleeger</a:t>
            </a:r>
            <a:endParaRPr lang="en-IN" sz="28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67544" y="188640"/>
            <a:ext cx="8229600" cy="936104"/>
          </a:xfrm>
        </p:spPr>
        <p:txBody>
          <a:bodyPr>
            <a:normAutofit/>
          </a:bodyPr>
          <a:lstStyle/>
          <a:p>
            <a:r>
              <a:rPr lang="en-US" sz="4000" dirty="0">
                <a:solidFill>
                  <a:srgbClr val="C00000"/>
                </a:solidFill>
                <a:latin typeface="Arial" pitchFamily="34" charset="0"/>
                <a:cs typeface="Arial" pitchFamily="34" charset="0"/>
              </a:rPr>
              <a:t>Integrity of the Database</a:t>
            </a:r>
          </a:p>
        </p:txBody>
      </p:sp>
      <p:sp>
        <p:nvSpPr>
          <p:cNvPr id="237571" name="Rectangle 3"/>
          <p:cNvSpPr>
            <a:spLocks noGrp="1" noChangeArrowheads="1"/>
          </p:cNvSpPr>
          <p:nvPr>
            <p:ph type="body" idx="1"/>
          </p:nvPr>
        </p:nvSpPr>
        <p:spPr>
          <a:xfrm>
            <a:off x="251520" y="1052736"/>
            <a:ext cx="8640960" cy="5400600"/>
          </a:xfrm>
        </p:spPr>
        <p:txBody>
          <a:bodyPr>
            <a:noAutofit/>
          </a:bodyPr>
          <a:lstStyle/>
          <a:p>
            <a:pPr algn="just">
              <a:spcBef>
                <a:spcPts val="0"/>
              </a:spcBef>
            </a:pPr>
            <a:r>
              <a:rPr lang="en-US" dirty="0" smtClean="0">
                <a:latin typeface="Arial" pitchFamily="34" charset="0"/>
                <a:cs typeface="Arial" pitchFamily="34" charset="0"/>
              </a:rPr>
              <a:t>Integrity of the database as a whole is </a:t>
            </a:r>
            <a:r>
              <a:rPr lang="en-US" dirty="0">
                <a:latin typeface="Arial" pitchFamily="34" charset="0"/>
                <a:cs typeface="Arial" pitchFamily="34" charset="0"/>
              </a:rPr>
              <a:t>the responsibility of the DBMS, the OS, and the computing system </a:t>
            </a:r>
            <a:r>
              <a:rPr lang="en-US" dirty="0" smtClean="0">
                <a:latin typeface="Arial" pitchFamily="34" charset="0"/>
                <a:cs typeface="Arial" pitchFamily="34" charset="0"/>
              </a:rPr>
              <a:t>manager</a:t>
            </a:r>
          </a:p>
          <a:p>
            <a:pPr lvl="1" algn="just">
              <a:spcBef>
                <a:spcPts val="0"/>
              </a:spcBef>
            </a:pPr>
            <a:r>
              <a:rPr lang="en-US" dirty="0" smtClean="0">
                <a:latin typeface="Arial" pitchFamily="34" charset="0"/>
                <a:cs typeface="Arial" pitchFamily="34" charset="0"/>
              </a:rPr>
              <a:t>Regularly take backup of all files (db)</a:t>
            </a:r>
          </a:p>
          <a:p>
            <a:pPr lvl="1" algn="just">
              <a:spcBef>
                <a:spcPts val="0"/>
              </a:spcBef>
            </a:pPr>
            <a:r>
              <a:rPr lang="en-US" dirty="0" smtClean="0">
                <a:latin typeface="Arial" pitchFamily="34" charset="0"/>
                <a:cs typeface="Arial" pitchFamily="34" charset="0"/>
              </a:rPr>
              <a:t>Periodic backups can adequately control the failure</a:t>
            </a:r>
            <a:endParaRPr lang="en-US" dirty="0">
              <a:latin typeface="Arial" pitchFamily="34" charset="0"/>
              <a:cs typeface="Arial" pitchFamily="34" charset="0"/>
            </a:endParaRPr>
          </a:p>
          <a:p>
            <a:pPr algn="just">
              <a:spcBef>
                <a:spcPts val="0"/>
              </a:spcBef>
            </a:pPr>
            <a:r>
              <a:rPr lang="en-US" dirty="0">
                <a:latin typeface="Arial" pitchFamily="34" charset="0"/>
                <a:cs typeface="Arial" pitchFamily="34" charset="0"/>
              </a:rPr>
              <a:t>Must be able to reconstruct the database at the point of a </a:t>
            </a:r>
            <a:r>
              <a:rPr lang="en-US" dirty="0" smtClean="0">
                <a:latin typeface="Arial" pitchFamily="34" charset="0"/>
                <a:cs typeface="Arial" pitchFamily="34" charset="0"/>
              </a:rPr>
              <a:t>failure</a:t>
            </a:r>
          </a:p>
          <a:p>
            <a:pPr lvl="1" algn="just">
              <a:spcBef>
                <a:spcPts val="0"/>
              </a:spcBef>
            </a:pPr>
            <a:r>
              <a:rPr lang="en-US" dirty="0" smtClean="0">
                <a:latin typeface="Arial" pitchFamily="34" charset="0"/>
                <a:cs typeface="Arial" pitchFamily="34" charset="0"/>
              </a:rPr>
              <a:t>Restore database to a stable point</a:t>
            </a:r>
          </a:p>
          <a:p>
            <a:pPr lvl="1" algn="just">
              <a:spcBef>
                <a:spcPts val="0"/>
              </a:spcBef>
            </a:pPr>
            <a:r>
              <a:rPr lang="en-US" dirty="0" smtClean="0">
                <a:latin typeface="Arial" pitchFamily="34" charset="0"/>
                <a:cs typeface="Arial" pitchFamily="34" charset="0"/>
              </a:rPr>
              <a:t>DBMS must maintain a log of transactions</a:t>
            </a:r>
          </a:p>
          <a:p>
            <a:pPr lvl="2" algn="just">
              <a:spcBef>
                <a:spcPts val="0"/>
              </a:spcBef>
            </a:pPr>
            <a:r>
              <a:rPr lang="en-US" dirty="0" smtClean="0">
                <a:latin typeface="Arial" pitchFamily="34" charset="0"/>
                <a:cs typeface="Arial" pitchFamily="34" charset="0"/>
              </a:rPr>
              <a:t>Take a backup copy and reprocess all the transactions from the log</a:t>
            </a:r>
            <a:endParaRPr lang="en-US"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67544" y="116632"/>
            <a:ext cx="8229600" cy="792088"/>
          </a:xfrm>
        </p:spPr>
        <p:txBody>
          <a:bodyPr>
            <a:normAutofit/>
          </a:bodyPr>
          <a:lstStyle/>
          <a:p>
            <a:r>
              <a:rPr lang="en-US" sz="4000" dirty="0">
                <a:solidFill>
                  <a:srgbClr val="C00000"/>
                </a:solidFill>
                <a:latin typeface="Arial" pitchFamily="34" charset="0"/>
                <a:cs typeface="Arial" pitchFamily="34" charset="0"/>
              </a:rPr>
              <a:t>Element Integrity</a:t>
            </a:r>
          </a:p>
        </p:txBody>
      </p:sp>
      <p:sp>
        <p:nvSpPr>
          <p:cNvPr id="238595" name="Rectangle 3"/>
          <p:cNvSpPr>
            <a:spLocks noGrp="1" noChangeArrowheads="1"/>
          </p:cNvSpPr>
          <p:nvPr>
            <p:ph type="body" idx="1"/>
          </p:nvPr>
        </p:nvSpPr>
        <p:spPr>
          <a:xfrm>
            <a:off x="179512" y="836712"/>
            <a:ext cx="8507288" cy="5904656"/>
          </a:xfrm>
        </p:spPr>
        <p:txBody>
          <a:bodyPr>
            <a:normAutofit/>
          </a:bodyPr>
          <a:lstStyle/>
          <a:p>
            <a:pPr algn="just">
              <a:spcBef>
                <a:spcPts val="0"/>
              </a:spcBef>
            </a:pPr>
            <a:r>
              <a:rPr lang="en-US" sz="2800" dirty="0" smtClean="0">
                <a:latin typeface="Arial" pitchFamily="34" charset="0"/>
                <a:cs typeface="Arial" pitchFamily="34" charset="0"/>
              </a:rPr>
              <a:t>Integrity of database elements is the correctness </a:t>
            </a:r>
            <a:r>
              <a:rPr lang="en-US" sz="2800" dirty="0">
                <a:latin typeface="Arial" pitchFamily="34" charset="0"/>
                <a:cs typeface="Arial" pitchFamily="34" charset="0"/>
              </a:rPr>
              <a:t>or accuracy of </a:t>
            </a:r>
            <a:r>
              <a:rPr lang="en-US" sz="2800" dirty="0" smtClean="0">
                <a:latin typeface="Arial" pitchFamily="34" charset="0"/>
                <a:cs typeface="Arial" pitchFamily="34" charset="0"/>
              </a:rPr>
              <a:t>elements</a:t>
            </a:r>
          </a:p>
          <a:p>
            <a:pPr algn="just">
              <a:spcBef>
                <a:spcPts val="0"/>
              </a:spcBef>
            </a:pPr>
            <a:r>
              <a:rPr lang="en-US" sz="2800" dirty="0" smtClean="0">
                <a:latin typeface="Arial" pitchFamily="34" charset="0"/>
                <a:cs typeface="Arial" pitchFamily="34" charset="0"/>
              </a:rPr>
              <a:t>How to catch errors or take </a:t>
            </a:r>
            <a:r>
              <a:rPr lang="en-IN" sz="2800" dirty="0" smtClean="0">
                <a:latin typeface="Arial" pitchFamily="34" charset="0"/>
                <a:cs typeface="Arial" pitchFamily="34" charset="0"/>
              </a:rPr>
              <a:t>corrective action</a:t>
            </a:r>
            <a:endParaRPr lang="en-US" sz="2800" dirty="0">
              <a:latin typeface="Arial" pitchFamily="34" charset="0"/>
              <a:cs typeface="Arial" pitchFamily="34" charset="0"/>
            </a:endParaRPr>
          </a:p>
          <a:p>
            <a:pPr marL="895350" indent="-547688" algn="just">
              <a:spcBef>
                <a:spcPts val="0"/>
              </a:spcBef>
              <a:buFont typeface="+mj-lt"/>
              <a:buAutoNum type="arabicPeriod"/>
            </a:pPr>
            <a:r>
              <a:rPr lang="en-US" sz="2800" dirty="0">
                <a:latin typeface="Arial" pitchFamily="34" charset="0"/>
                <a:cs typeface="Arial" pitchFamily="34" charset="0"/>
              </a:rPr>
              <a:t>Field </a:t>
            </a:r>
            <a:r>
              <a:rPr lang="en-US" sz="2800" dirty="0" smtClean="0">
                <a:latin typeface="Arial" pitchFamily="34" charset="0"/>
                <a:cs typeface="Arial" pitchFamily="34" charset="0"/>
              </a:rPr>
              <a:t>checks - </a:t>
            </a:r>
            <a:r>
              <a:rPr lang="en-IN" sz="2800" dirty="0" smtClean="0">
                <a:latin typeface="Arial" pitchFamily="34" charset="0"/>
                <a:cs typeface="Arial" pitchFamily="34" charset="0"/>
              </a:rPr>
              <a:t>activities that test for appropriate values in a position</a:t>
            </a:r>
            <a:endParaRPr lang="en-US" sz="2800" dirty="0">
              <a:latin typeface="Arial" pitchFamily="34" charset="0"/>
              <a:cs typeface="Arial" pitchFamily="34" charset="0"/>
            </a:endParaRPr>
          </a:p>
          <a:p>
            <a:pPr marL="895350" indent="-547688" algn="just">
              <a:spcBef>
                <a:spcPts val="0"/>
              </a:spcBef>
              <a:buFont typeface="+mj-lt"/>
              <a:buAutoNum type="arabicPeriod"/>
            </a:pPr>
            <a:r>
              <a:rPr lang="en-US" sz="2800" dirty="0">
                <a:latin typeface="Arial" pitchFamily="34" charset="0"/>
                <a:cs typeface="Arial" pitchFamily="34" charset="0"/>
              </a:rPr>
              <a:t>Access </a:t>
            </a:r>
            <a:r>
              <a:rPr lang="en-US" sz="2800" dirty="0" smtClean="0">
                <a:latin typeface="Arial" pitchFamily="34" charset="0"/>
                <a:cs typeface="Arial" pitchFamily="34" charset="0"/>
              </a:rPr>
              <a:t>control</a:t>
            </a:r>
          </a:p>
          <a:p>
            <a:pPr marL="1143000" lvl="1" indent="-228600" algn="just">
              <a:spcBef>
                <a:spcPts val="0"/>
              </a:spcBef>
              <a:buFont typeface="Wingdings" pitchFamily="2" charset="2"/>
              <a:buChar char="Ø"/>
            </a:pPr>
            <a:r>
              <a:rPr lang="en-US" sz="2400" dirty="0" smtClean="0">
                <a:latin typeface="Arial" pitchFamily="34" charset="0"/>
                <a:cs typeface="Arial" pitchFamily="34" charset="0"/>
              </a:rPr>
              <a:t>Data files may contain data from several sources and redundant data may be stored in several places</a:t>
            </a:r>
            <a:endParaRPr lang="en-US" sz="2400" dirty="0">
              <a:latin typeface="Arial" pitchFamily="34" charset="0"/>
              <a:cs typeface="Arial" pitchFamily="34" charset="0"/>
            </a:endParaRPr>
          </a:p>
          <a:p>
            <a:pPr marL="895350" indent="-547688" algn="just">
              <a:spcBef>
                <a:spcPts val="0"/>
              </a:spcBef>
              <a:buFont typeface="+mj-lt"/>
              <a:buAutoNum type="arabicPeriod"/>
            </a:pPr>
            <a:r>
              <a:rPr lang="en-US" sz="2800" dirty="0">
                <a:latin typeface="Arial" pitchFamily="34" charset="0"/>
                <a:cs typeface="Arial" pitchFamily="34" charset="0"/>
              </a:rPr>
              <a:t>Maintain a change log – list every change made to the </a:t>
            </a:r>
            <a:r>
              <a:rPr lang="en-US" sz="2800" dirty="0" smtClean="0">
                <a:latin typeface="Arial" pitchFamily="34" charset="0"/>
                <a:cs typeface="Arial" pitchFamily="34" charset="0"/>
              </a:rPr>
              <a:t>database</a:t>
            </a:r>
          </a:p>
          <a:p>
            <a:pPr marL="1143000" indent="-228600" algn="just">
              <a:spcBef>
                <a:spcPts val="0"/>
              </a:spcBef>
              <a:buFont typeface="Wingdings" pitchFamily="2" charset="2"/>
              <a:buChar char="Ø"/>
            </a:pPr>
            <a:r>
              <a:rPr lang="en-IN" sz="2400" dirty="0" smtClean="0">
                <a:latin typeface="Arial" pitchFamily="34" charset="0"/>
                <a:cs typeface="Arial" pitchFamily="34" charset="0"/>
              </a:rPr>
              <a:t>It contains both original and modified values. </a:t>
            </a:r>
          </a:p>
          <a:p>
            <a:pPr marL="1143000" indent="-228600" algn="just">
              <a:spcBef>
                <a:spcPts val="0"/>
              </a:spcBef>
              <a:buFont typeface="Wingdings" pitchFamily="2" charset="2"/>
              <a:buChar char="Ø"/>
            </a:pPr>
            <a:r>
              <a:rPr lang="en-IN" sz="2400" dirty="0" smtClean="0">
                <a:latin typeface="Arial" pitchFamily="34" charset="0"/>
                <a:cs typeface="Arial" pitchFamily="34" charset="0"/>
              </a:rPr>
              <a:t>Using this log, a database administrator can undo any changes that were made in error.</a:t>
            </a:r>
            <a:endParaRPr lang="en-US" sz="36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539552" y="188640"/>
            <a:ext cx="8229600" cy="1143000"/>
          </a:xfrm>
        </p:spPr>
        <p:txBody>
          <a:bodyPr>
            <a:normAutofit/>
          </a:bodyPr>
          <a:lstStyle/>
          <a:p>
            <a:r>
              <a:rPr lang="en-US" sz="4000" dirty="0" err="1">
                <a:solidFill>
                  <a:srgbClr val="C00000"/>
                </a:solidFill>
                <a:latin typeface="Arial" pitchFamily="34" charset="0"/>
                <a:cs typeface="Arial" pitchFamily="34" charset="0"/>
              </a:rPr>
              <a:t>Auditability</a:t>
            </a:r>
            <a:r>
              <a:rPr lang="en-US" sz="4000" dirty="0">
                <a:solidFill>
                  <a:srgbClr val="C00000"/>
                </a:solidFill>
                <a:latin typeface="Arial" pitchFamily="34" charset="0"/>
                <a:cs typeface="Arial" pitchFamily="34" charset="0"/>
              </a:rPr>
              <a:t> &amp; Access Control</a:t>
            </a:r>
          </a:p>
        </p:txBody>
      </p:sp>
      <p:sp>
        <p:nvSpPr>
          <p:cNvPr id="239619" name="Rectangle 3"/>
          <p:cNvSpPr>
            <a:spLocks noGrp="1" noChangeArrowheads="1"/>
          </p:cNvSpPr>
          <p:nvPr>
            <p:ph type="body" idx="1"/>
          </p:nvPr>
        </p:nvSpPr>
        <p:spPr>
          <a:xfrm>
            <a:off x="323528" y="1268760"/>
            <a:ext cx="8568952" cy="5328592"/>
          </a:xfrm>
        </p:spPr>
        <p:txBody>
          <a:bodyPr>
            <a:normAutofit/>
          </a:bodyPr>
          <a:lstStyle/>
          <a:p>
            <a:pPr algn="just">
              <a:spcBef>
                <a:spcPts val="0"/>
              </a:spcBef>
            </a:pPr>
            <a:r>
              <a:rPr lang="en-US" sz="2800" dirty="0">
                <a:latin typeface="Arial" pitchFamily="34" charset="0"/>
                <a:cs typeface="Arial" pitchFamily="34" charset="0"/>
              </a:rPr>
              <a:t>Desirable to generate an audit record of all access to the database (reads/writes</a:t>
            </a:r>
            <a:r>
              <a:rPr lang="en-US" sz="2800" dirty="0" smtClean="0">
                <a:latin typeface="Arial" pitchFamily="34" charset="0"/>
                <a:cs typeface="Arial" pitchFamily="34" charset="0"/>
              </a:rPr>
              <a:t>)</a:t>
            </a:r>
          </a:p>
          <a:p>
            <a:pPr lvl="1" algn="just">
              <a:spcBef>
                <a:spcPts val="0"/>
              </a:spcBef>
            </a:pPr>
            <a:r>
              <a:rPr lang="en-US" sz="2400" dirty="0" smtClean="0">
                <a:latin typeface="Arial" pitchFamily="34" charset="0"/>
                <a:cs typeface="Arial" pitchFamily="34" charset="0"/>
              </a:rPr>
              <a:t>Helps to maintain database’s integrity</a:t>
            </a:r>
          </a:p>
          <a:p>
            <a:pPr lvl="1" algn="just">
              <a:spcBef>
                <a:spcPts val="0"/>
              </a:spcBef>
            </a:pPr>
            <a:r>
              <a:rPr lang="en-US" sz="2400" dirty="0" smtClean="0">
                <a:latin typeface="Arial" pitchFamily="34" charset="0"/>
                <a:cs typeface="Arial" pitchFamily="34" charset="0"/>
              </a:rPr>
              <a:t>Audit trail can tell that which user has been given which data (through sequential accesses)</a:t>
            </a:r>
          </a:p>
          <a:p>
            <a:pPr algn="just">
              <a:spcBef>
                <a:spcPts val="0"/>
              </a:spcBef>
            </a:pPr>
            <a:r>
              <a:rPr lang="en-US" sz="2800" dirty="0" smtClean="0">
                <a:latin typeface="Arial" pitchFamily="34" charset="0"/>
                <a:cs typeface="Arial" pitchFamily="34" charset="0"/>
              </a:rPr>
              <a:t>Audit trails should include accesses at record, field and element levels</a:t>
            </a:r>
            <a:endParaRPr lang="en-US" sz="2800" dirty="0">
              <a:latin typeface="Arial" pitchFamily="34" charset="0"/>
              <a:cs typeface="Arial" pitchFamily="34" charset="0"/>
            </a:endParaRPr>
          </a:p>
          <a:p>
            <a:pPr algn="just">
              <a:spcBef>
                <a:spcPts val="0"/>
              </a:spcBef>
            </a:pPr>
            <a:r>
              <a:rPr lang="en-US" sz="2800" b="1" dirty="0">
                <a:latin typeface="Arial" pitchFamily="34" charset="0"/>
                <a:cs typeface="Arial" pitchFamily="34" charset="0"/>
              </a:rPr>
              <a:t>Pass-through problem</a:t>
            </a:r>
            <a:r>
              <a:rPr lang="en-US" sz="2800" dirty="0">
                <a:latin typeface="Arial" pitchFamily="34" charset="0"/>
                <a:cs typeface="Arial" pitchFamily="34" charset="0"/>
              </a:rPr>
              <a:t> – accessing a record or element without transferring the data received to the user (no reads/writes)</a:t>
            </a:r>
          </a:p>
          <a:p>
            <a:pPr algn="just">
              <a:spcBef>
                <a:spcPts val="0"/>
              </a:spcBef>
            </a:pPr>
            <a:r>
              <a:rPr lang="en-US" sz="2800" dirty="0">
                <a:latin typeface="Arial" pitchFamily="34" charset="0"/>
                <a:cs typeface="Arial" pitchFamily="34" charset="0"/>
              </a:rPr>
              <a:t>Databases separated logically by user access privileges</a:t>
            </a:r>
            <a:endParaRPr lang="en-US" sz="2800" b="1"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Other Security Requirements</a:t>
            </a:r>
          </a:p>
        </p:txBody>
      </p:sp>
      <p:sp>
        <p:nvSpPr>
          <p:cNvPr id="240643" name="Rectangle 3"/>
          <p:cNvSpPr>
            <a:spLocks noGrp="1" noChangeArrowheads="1"/>
          </p:cNvSpPr>
          <p:nvPr>
            <p:ph type="body" idx="1"/>
          </p:nvPr>
        </p:nvSpPr>
        <p:spPr>
          <a:xfrm>
            <a:off x="323528" y="1340768"/>
            <a:ext cx="8568952" cy="4525963"/>
          </a:xfrm>
        </p:spPr>
        <p:txBody>
          <a:bodyPr>
            <a:normAutofit/>
          </a:bodyPr>
          <a:lstStyle/>
          <a:p>
            <a:r>
              <a:rPr lang="en-US" sz="2800" dirty="0">
                <a:latin typeface="Arial" pitchFamily="34" charset="0"/>
                <a:cs typeface="Arial" pitchFamily="34" charset="0"/>
              </a:rPr>
              <a:t>User Authentication</a:t>
            </a:r>
          </a:p>
          <a:p>
            <a:r>
              <a:rPr lang="en-US" sz="2800" dirty="0">
                <a:latin typeface="Arial" pitchFamily="34" charset="0"/>
                <a:cs typeface="Arial" pitchFamily="34" charset="0"/>
              </a:rPr>
              <a:t>Confidentiality </a:t>
            </a:r>
          </a:p>
          <a:p>
            <a:r>
              <a:rPr lang="en-US" sz="2800" dirty="0">
                <a:latin typeface="Arial" pitchFamily="34" charset="0"/>
                <a:cs typeface="Arial" pitchFamily="34" charset="0"/>
              </a:rPr>
              <a:t>Availability</a:t>
            </a:r>
          </a:p>
          <a:p>
            <a:endParaRPr lang="en-US" sz="28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Reliability and Integrity</a:t>
            </a:r>
          </a:p>
        </p:txBody>
      </p:sp>
      <p:sp>
        <p:nvSpPr>
          <p:cNvPr id="241667" name="Rectangle 3"/>
          <p:cNvSpPr>
            <a:spLocks noGrp="1" noChangeArrowheads="1"/>
          </p:cNvSpPr>
          <p:nvPr>
            <p:ph type="body" idx="1"/>
          </p:nvPr>
        </p:nvSpPr>
        <p:spPr>
          <a:xfrm>
            <a:off x="457200" y="1412776"/>
            <a:ext cx="8229600" cy="4713387"/>
          </a:xfrm>
        </p:spPr>
        <p:txBody>
          <a:bodyPr>
            <a:normAutofit/>
          </a:bodyPr>
          <a:lstStyle/>
          <a:p>
            <a:r>
              <a:rPr lang="en-US" sz="2800" dirty="0">
                <a:latin typeface="Arial" pitchFamily="34" charset="0"/>
                <a:cs typeface="Arial" pitchFamily="34" charset="0"/>
              </a:rPr>
              <a:t>Database </a:t>
            </a:r>
            <a:r>
              <a:rPr lang="en-US" sz="2800" dirty="0" smtClean="0">
                <a:latin typeface="Arial" pitchFamily="34" charset="0"/>
                <a:cs typeface="Arial" pitchFamily="34" charset="0"/>
              </a:rPr>
              <a:t>integrity (damage)</a:t>
            </a:r>
            <a:endParaRPr lang="en-US" sz="2800" dirty="0">
              <a:latin typeface="Arial" pitchFamily="34" charset="0"/>
              <a:cs typeface="Arial" pitchFamily="34" charset="0"/>
            </a:endParaRPr>
          </a:p>
          <a:p>
            <a:r>
              <a:rPr lang="en-US" sz="2800" dirty="0">
                <a:latin typeface="Arial" pitchFamily="34" charset="0"/>
                <a:cs typeface="Arial" pitchFamily="34" charset="0"/>
              </a:rPr>
              <a:t>Element </a:t>
            </a:r>
            <a:r>
              <a:rPr lang="en-US" sz="2800" dirty="0" smtClean="0">
                <a:latin typeface="Arial" pitchFamily="34" charset="0"/>
                <a:cs typeface="Arial" pitchFamily="34" charset="0"/>
              </a:rPr>
              <a:t>integrity (unauthorized modification)</a:t>
            </a:r>
            <a:endParaRPr lang="en-US" sz="2800" dirty="0">
              <a:latin typeface="Arial" pitchFamily="34" charset="0"/>
              <a:cs typeface="Arial" pitchFamily="34" charset="0"/>
            </a:endParaRPr>
          </a:p>
          <a:p>
            <a:r>
              <a:rPr lang="en-US" sz="2800" dirty="0">
                <a:latin typeface="Arial" pitchFamily="34" charset="0"/>
                <a:cs typeface="Arial" pitchFamily="34" charset="0"/>
              </a:rPr>
              <a:t>Element </a:t>
            </a:r>
            <a:r>
              <a:rPr lang="en-US" sz="2800" dirty="0" smtClean="0">
                <a:latin typeface="Arial" pitchFamily="34" charset="0"/>
                <a:cs typeface="Arial" pitchFamily="34" charset="0"/>
              </a:rPr>
              <a:t>accuracy (correct values only)</a:t>
            </a:r>
            <a:endParaRPr lang="en-US" sz="2800" dirty="0">
              <a:latin typeface="Arial" pitchFamily="34" charset="0"/>
              <a:cs typeface="Arial" pitchFamily="34" charset="0"/>
            </a:endParaRPr>
          </a:p>
          <a:p>
            <a:r>
              <a:rPr lang="en-US" sz="2800" dirty="0" smtClean="0">
                <a:latin typeface="Arial" pitchFamily="34" charset="0"/>
                <a:cs typeface="Arial" pitchFamily="34" charset="0"/>
              </a:rPr>
              <a:t>Some </a:t>
            </a:r>
            <a:r>
              <a:rPr lang="en-US" sz="2800" dirty="0">
                <a:latin typeface="Arial" pitchFamily="34" charset="0"/>
                <a:cs typeface="Arial" pitchFamily="34" charset="0"/>
              </a:rPr>
              <a:t>protection from OS</a:t>
            </a:r>
          </a:p>
          <a:p>
            <a:pPr lvl="1"/>
            <a:r>
              <a:rPr lang="en-US" sz="2400" dirty="0">
                <a:latin typeface="Arial" pitchFamily="34" charset="0"/>
                <a:cs typeface="Arial" pitchFamily="34" charset="0"/>
              </a:rPr>
              <a:t>File </a:t>
            </a:r>
            <a:r>
              <a:rPr lang="en-US" sz="2400" dirty="0" smtClean="0">
                <a:latin typeface="Arial" pitchFamily="34" charset="0"/>
                <a:cs typeface="Arial" pitchFamily="34" charset="0"/>
              </a:rPr>
              <a:t>access (standard access control of OS)</a:t>
            </a:r>
            <a:endParaRPr lang="en-US" sz="2400" dirty="0">
              <a:latin typeface="Arial" pitchFamily="34" charset="0"/>
              <a:cs typeface="Arial" pitchFamily="34" charset="0"/>
            </a:endParaRPr>
          </a:p>
          <a:p>
            <a:pPr lvl="1"/>
            <a:r>
              <a:rPr lang="en-US" sz="2400" dirty="0">
                <a:latin typeface="Arial" pitchFamily="34" charset="0"/>
                <a:cs typeface="Arial" pitchFamily="34" charset="0"/>
              </a:rPr>
              <a:t>Data integrity </a:t>
            </a:r>
            <a:r>
              <a:rPr lang="en-US" sz="2400" dirty="0" smtClean="0">
                <a:latin typeface="Arial" pitchFamily="34" charset="0"/>
                <a:cs typeface="Arial" pitchFamily="34" charset="0"/>
              </a:rPr>
              <a:t>checks (on normal read/write for I/O)</a:t>
            </a:r>
            <a:endParaRPr lang="en-US" sz="24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sz="4000" dirty="0">
                <a:latin typeface="Arial" pitchFamily="34" charset="0"/>
                <a:cs typeface="Arial" pitchFamily="34" charset="0"/>
              </a:rPr>
              <a:t>Two-Phase Update</a:t>
            </a:r>
          </a:p>
        </p:txBody>
      </p:sp>
      <p:sp>
        <p:nvSpPr>
          <p:cNvPr id="242691" name="Rectangle 3"/>
          <p:cNvSpPr>
            <a:spLocks noGrp="1" noChangeArrowheads="1"/>
          </p:cNvSpPr>
          <p:nvPr>
            <p:ph type="body" idx="1"/>
          </p:nvPr>
        </p:nvSpPr>
        <p:spPr>
          <a:xfrm>
            <a:off x="179512" y="1196752"/>
            <a:ext cx="8712968" cy="4929411"/>
          </a:xfrm>
        </p:spPr>
        <p:txBody>
          <a:bodyPr>
            <a:normAutofit/>
          </a:bodyPr>
          <a:lstStyle/>
          <a:p>
            <a:pPr algn="just"/>
            <a:r>
              <a:rPr lang="en-US" sz="2800" dirty="0" smtClean="0">
                <a:latin typeface="Arial" pitchFamily="34" charset="0"/>
                <a:cs typeface="Arial" pitchFamily="34" charset="0"/>
              </a:rPr>
              <a:t>Failure of computing system in middle of modifying data</a:t>
            </a:r>
          </a:p>
          <a:p>
            <a:pPr algn="just"/>
            <a:r>
              <a:rPr lang="en-IN" sz="2800" dirty="0" smtClean="0">
                <a:latin typeface="Arial" pitchFamily="34" charset="0"/>
                <a:cs typeface="Arial" pitchFamily="34" charset="0"/>
              </a:rPr>
              <a:t>If the data item to be modified was a long field, half of the field might show the new value, while the other half would contain the old.</a:t>
            </a:r>
            <a:endParaRPr lang="en-US" sz="2800" dirty="0" smtClean="0">
              <a:latin typeface="Arial" pitchFamily="34" charset="0"/>
              <a:cs typeface="Arial" pitchFamily="34" charset="0"/>
            </a:endParaRPr>
          </a:p>
          <a:p>
            <a:pPr algn="just"/>
            <a:r>
              <a:rPr lang="en-US" sz="2800" dirty="0" smtClean="0">
                <a:solidFill>
                  <a:srgbClr val="C00000"/>
                </a:solidFill>
                <a:latin typeface="Arial" pitchFamily="34" charset="0"/>
                <a:cs typeface="Arial" pitchFamily="34" charset="0"/>
              </a:rPr>
              <a:t>Intent Phase</a:t>
            </a:r>
            <a:r>
              <a:rPr lang="en-US" sz="2800" dirty="0" smtClean="0">
                <a:latin typeface="Arial" pitchFamily="34" charset="0"/>
                <a:cs typeface="Arial" pitchFamily="34" charset="0"/>
              </a:rPr>
              <a:t> – gather resources needed for update; write </a:t>
            </a:r>
            <a:r>
              <a:rPr lang="en-US" sz="2800" b="1" dirty="0" smtClean="0">
                <a:latin typeface="Arial" pitchFamily="34" charset="0"/>
                <a:cs typeface="Arial" pitchFamily="34" charset="0"/>
              </a:rPr>
              <a:t>commit flag</a:t>
            </a:r>
            <a:r>
              <a:rPr lang="en-US" sz="2800" dirty="0" smtClean="0">
                <a:latin typeface="Arial" pitchFamily="34" charset="0"/>
                <a:cs typeface="Arial" pitchFamily="34" charset="0"/>
              </a:rPr>
              <a:t> to the database</a:t>
            </a:r>
          </a:p>
          <a:p>
            <a:pPr algn="just"/>
            <a:r>
              <a:rPr lang="en-US" sz="2800" dirty="0" smtClean="0">
                <a:solidFill>
                  <a:srgbClr val="C00000"/>
                </a:solidFill>
                <a:latin typeface="Arial" pitchFamily="34" charset="0"/>
                <a:cs typeface="Arial" pitchFamily="34" charset="0"/>
              </a:rPr>
              <a:t>Update Phase</a:t>
            </a:r>
            <a:r>
              <a:rPr lang="en-US" sz="2800" dirty="0" smtClean="0">
                <a:latin typeface="Arial" pitchFamily="34" charset="0"/>
                <a:cs typeface="Arial" pitchFamily="34" charset="0"/>
              </a:rPr>
              <a:t> – make permanent changes</a:t>
            </a:r>
            <a:endParaRPr lang="en-US" sz="28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ormAutofit/>
          </a:bodyPr>
          <a:lstStyle/>
          <a:p>
            <a:r>
              <a:rPr lang="en-IN" sz="4000" dirty="0" smtClean="0">
                <a:latin typeface="Arial" pitchFamily="34" charset="0"/>
                <a:cs typeface="Arial" pitchFamily="34" charset="0"/>
              </a:rPr>
              <a:t>2P Update Example</a:t>
            </a:r>
          </a:p>
        </p:txBody>
      </p:sp>
      <p:sp>
        <p:nvSpPr>
          <p:cNvPr id="3" name="Content Placeholder 2"/>
          <p:cNvSpPr>
            <a:spLocks noGrp="1"/>
          </p:cNvSpPr>
          <p:nvPr>
            <p:ph idx="1"/>
          </p:nvPr>
        </p:nvSpPr>
        <p:spPr>
          <a:xfrm>
            <a:off x="323528" y="1124744"/>
            <a:ext cx="8363272" cy="5001419"/>
          </a:xfrm>
        </p:spPr>
        <p:txBody>
          <a:bodyPr>
            <a:noAutofit/>
          </a:bodyPr>
          <a:lstStyle/>
          <a:p>
            <a:pPr marL="514350" indent="-514350" algn="just">
              <a:buFont typeface="+mj-lt"/>
              <a:buAutoNum type="arabicPeriod"/>
            </a:pPr>
            <a:r>
              <a:rPr lang="en-IN" sz="2800" dirty="0" smtClean="0">
                <a:latin typeface="Arial" pitchFamily="34" charset="0"/>
                <a:cs typeface="Arial" pitchFamily="34" charset="0"/>
              </a:rPr>
              <a:t>The stockroom checks the database to determine that 50 boxes of paper clips are on hand. If not, the requisition is rejected and the transaction is finished.</a:t>
            </a:r>
          </a:p>
          <a:p>
            <a:pPr marL="514350" indent="-514350" algn="just">
              <a:buFont typeface="+mj-lt"/>
              <a:buAutoNum type="arabicPeriod"/>
            </a:pPr>
            <a:r>
              <a:rPr lang="en-IN" sz="2800" dirty="0" smtClean="0">
                <a:latin typeface="Arial" pitchFamily="34" charset="0"/>
                <a:cs typeface="Arial" pitchFamily="34" charset="0"/>
              </a:rPr>
              <a:t>If enough paper clips are in stock, the stockroom deducts 50 from the inventory figure in the database (107 - 50 = 57).</a:t>
            </a:r>
          </a:p>
          <a:p>
            <a:pPr marL="514350" indent="-514350" algn="just">
              <a:buFont typeface="+mj-lt"/>
              <a:buAutoNum type="arabicPeriod"/>
            </a:pPr>
            <a:r>
              <a:rPr lang="en-IN" sz="2800" dirty="0" smtClean="0">
                <a:latin typeface="Arial" pitchFamily="34" charset="0"/>
                <a:cs typeface="Arial" pitchFamily="34" charset="0"/>
              </a:rPr>
              <a:t>The stockroom charges accounting's supplies budget (also in the database) for 50 boxes of paper clips.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latin typeface="Arial" pitchFamily="34" charset="0"/>
                <a:cs typeface="Arial" pitchFamily="34" charset="0"/>
              </a:rPr>
              <a:t>2P Update Example</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323528" y="1052736"/>
            <a:ext cx="8496944" cy="5616624"/>
          </a:xfrm>
        </p:spPr>
        <p:txBody>
          <a:bodyPr>
            <a:noAutofit/>
          </a:bodyPr>
          <a:lstStyle/>
          <a:p>
            <a:pPr marL="514350" indent="-514350" algn="just">
              <a:buFont typeface="+mj-lt"/>
              <a:buAutoNum type="arabicPeriod" startAt="4"/>
            </a:pPr>
            <a:r>
              <a:rPr lang="en-IN" sz="2800" dirty="0" smtClean="0">
                <a:latin typeface="Arial" pitchFamily="34" charset="0"/>
                <a:cs typeface="Arial" pitchFamily="34" charset="0"/>
              </a:rPr>
              <a:t>The stockroom checks its remaining quantity on hand (57) to determine whether the remaining quantity is below the reorder point. </a:t>
            </a:r>
          </a:p>
          <a:p>
            <a:pPr marL="914400" lvl="1" indent="-514350" algn="just">
              <a:buFont typeface="+mj-lt"/>
              <a:buAutoNum type="arabicPeriod" startAt="4"/>
            </a:pPr>
            <a:r>
              <a:rPr lang="en-IN" sz="2400" dirty="0" smtClean="0">
                <a:latin typeface="Arial" pitchFamily="34" charset="0"/>
                <a:cs typeface="Arial" pitchFamily="34" charset="0"/>
              </a:rPr>
              <a:t>Because it is, a notice to order more paper clips is generated, and the item is flagged as "on order" in the database.</a:t>
            </a:r>
          </a:p>
          <a:p>
            <a:pPr marL="514350" indent="-514350" algn="just">
              <a:buFont typeface="+mj-lt"/>
              <a:buAutoNum type="arabicPeriod" startAt="4"/>
            </a:pPr>
            <a:r>
              <a:rPr lang="en-IN" sz="2800" dirty="0" smtClean="0">
                <a:latin typeface="Arial" pitchFamily="34" charset="0"/>
                <a:cs typeface="Arial" pitchFamily="34" charset="0"/>
              </a:rPr>
              <a:t>A delivery order is prepared, enabling 50 boxes of paper clips to be sent to accounting.</a:t>
            </a:r>
          </a:p>
          <a:p>
            <a:pPr marL="0" indent="0" algn="just">
              <a:buNone/>
            </a:pPr>
            <a:r>
              <a:rPr lang="en-IN" sz="2800" dirty="0" smtClean="0">
                <a:latin typeface="Arial" pitchFamily="34" charset="0"/>
                <a:cs typeface="Arial" pitchFamily="34" charset="0"/>
              </a:rPr>
              <a:t>All five of these steps must be completed in the order listed for the database to be accurate and for the transaction to be processed correctly.</a:t>
            </a:r>
            <a:endParaRPr lang="en-IN" sz="28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pitchFamily="34" charset="0"/>
                <a:cs typeface="Arial" pitchFamily="34" charset="0"/>
              </a:rPr>
              <a:t>2P Update Example</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323528" y="1600200"/>
            <a:ext cx="8363272" cy="4525963"/>
          </a:xfrm>
        </p:spPr>
        <p:txBody>
          <a:bodyPr>
            <a:normAutofit/>
          </a:bodyPr>
          <a:lstStyle/>
          <a:p>
            <a:pPr algn="just"/>
            <a:r>
              <a:rPr lang="en-IN" sz="2800" dirty="0" smtClean="0">
                <a:latin typeface="Arial" pitchFamily="34" charset="0"/>
                <a:cs typeface="Arial" pitchFamily="34" charset="0"/>
              </a:rPr>
              <a:t>When a two-phase commit is used, shadow values are maintained for key data points. </a:t>
            </a:r>
          </a:p>
          <a:p>
            <a:pPr algn="just"/>
            <a:r>
              <a:rPr lang="en-IN" sz="2800" dirty="0" smtClean="0">
                <a:latin typeface="Arial" pitchFamily="34" charset="0"/>
                <a:cs typeface="Arial" pitchFamily="34" charset="0"/>
              </a:rPr>
              <a:t>A shadow data value is computed and stored locally during the intent phase, and it is copied to the actual database during the commit phase.</a:t>
            </a:r>
            <a:endParaRPr lang="en-IN" sz="28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2P Update Example</a:t>
            </a:r>
            <a:endParaRPr lang="en-IN" dirty="0"/>
          </a:p>
        </p:txBody>
      </p:sp>
      <p:sp>
        <p:nvSpPr>
          <p:cNvPr id="3" name="Content Placeholder 2"/>
          <p:cNvSpPr>
            <a:spLocks noGrp="1"/>
          </p:cNvSpPr>
          <p:nvPr>
            <p:ph idx="1"/>
          </p:nvPr>
        </p:nvSpPr>
        <p:spPr>
          <a:xfrm>
            <a:off x="251520" y="1196752"/>
            <a:ext cx="8640960" cy="5400600"/>
          </a:xfrm>
        </p:spPr>
        <p:txBody>
          <a:bodyPr>
            <a:noAutofit/>
          </a:bodyPr>
          <a:lstStyle/>
          <a:p>
            <a:pPr algn="just">
              <a:spcBef>
                <a:spcPts val="0"/>
              </a:spcBef>
            </a:pPr>
            <a:r>
              <a:rPr lang="en-IN" sz="2800" b="1" dirty="0" smtClean="0">
                <a:solidFill>
                  <a:srgbClr val="FF0000"/>
                </a:solidFill>
                <a:latin typeface="Arial" panose="020B0604020202020204" pitchFamily="34" charset="0"/>
                <a:cs typeface="Arial" panose="020B0604020202020204" pitchFamily="34" charset="0"/>
              </a:rPr>
              <a:t>Intent:</a:t>
            </a:r>
          </a:p>
          <a:p>
            <a:pPr algn="just">
              <a:spcBef>
                <a:spcPts val="0"/>
              </a:spcBef>
            </a:pPr>
            <a:r>
              <a:rPr lang="en-IN" sz="2400" dirty="0" smtClean="0">
                <a:latin typeface="Arial" panose="020B0604020202020204" pitchFamily="34" charset="0"/>
                <a:cs typeface="Arial" panose="020B0604020202020204" pitchFamily="34" charset="0"/>
              </a:rPr>
              <a:t>Check the value of COMMIT-FLAG in the database. If it is set, this phase cannot be performed. Halt or loop, checking COMMIT-FLAG until it is not set.</a:t>
            </a:r>
          </a:p>
          <a:p>
            <a:pPr algn="just">
              <a:spcBef>
                <a:spcPts val="0"/>
              </a:spcBef>
            </a:pPr>
            <a:r>
              <a:rPr lang="en-IN" sz="2400" dirty="0" smtClean="0">
                <a:latin typeface="Arial" panose="020B0604020202020204" pitchFamily="34" charset="0"/>
                <a:cs typeface="Arial" panose="020B0604020202020204" pitchFamily="34" charset="0"/>
              </a:rPr>
              <a:t>Compare number of boxes of paper clips on hand to number requisitioned; if more are  requisitioned than are on hand, halt.</a:t>
            </a:r>
          </a:p>
          <a:p>
            <a:pPr algn="just">
              <a:spcBef>
                <a:spcPts val="0"/>
              </a:spcBef>
            </a:pPr>
            <a:r>
              <a:rPr lang="en-IN" sz="2400" dirty="0" smtClean="0">
                <a:latin typeface="Arial" panose="020B0604020202020204" pitchFamily="34" charset="0"/>
                <a:cs typeface="Arial" panose="020B0604020202020204" pitchFamily="34" charset="0"/>
              </a:rPr>
              <a:t>Compute TCLIPS = ONHAND - REQUISITION.</a:t>
            </a:r>
          </a:p>
          <a:p>
            <a:pPr algn="just">
              <a:spcBef>
                <a:spcPts val="0"/>
              </a:spcBef>
            </a:pPr>
            <a:r>
              <a:rPr lang="en-IN" sz="2400" dirty="0" smtClean="0">
                <a:latin typeface="Arial" panose="020B0604020202020204" pitchFamily="34" charset="0"/>
                <a:cs typeface="Arial" panose="020B0604020202020204" pitchFamily="34" charset="0"/>
              </a:rPr>
              <a:t>Obtain BUDGET, the current supplies budget remaining for accounting department.</a:t>
            </a:r>
          </a:p>
          <a:p>
            <a:pPr algn="just">
              <a:spcBef>
                <a:spcPts val="0"/>
              </a:spcBef>
              <a:buNone/>
            </a:pPr>
            <a:r>
              <a:rPr lang="en-IN" sz="2400" dirty="0" smtClean="0">
                <a:latin typeface="Arial" panose="020B0604020202020204" pitchFamily="34" charset="0"/>
                <a:cs typeface="Arial" panose="020B0604020202020204" pitchFamily="34" charset="0"/>
              </a:rPr>
              <a:t>	Compute TBUDGET = BUDGET - COST, where COST is the cost of 50 boxes of clips.</a:t>
            </a:r>
          </a:p>
          <a:p>
            <a:pPr algn="just">
              <a:spcBef>
                <a:spcPts val="0"/>
              </a:spcBef>
            </a:pPr>
            <a:r>
              <a:rPr lang="en-IN" sz="2400" dirty="0" smtClean="0">
                <a:latin typeface="Arial" panose="020B0604020202020204" pitchFamily="34" charset="0"/>
                <a:cs typeface="Arial" panose="020B0604020202020204" pitchFamily="34" charset="0"/>
              </a:rPr>
              <a:t>Check whether TCLIPS is below reorder point; if so, set TREORDER = TRUE; else set TREORDER = FALSE</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latin typeface="Arial" pitchFamily="34" charset="0"/>
                <a:cs typeface="Arial" pitchFamily="34" charset="0"/>
              </a:rPr>
              <a:t>What is a database?</a:t>
            </a:r>
            <a:br>
              <a:rPr lang="en-IN" dirty="0" smtClean="0">
                <a:solidFill>
                  <a:srgbClr val="C00000"/>
                </a:solidFill>
                <a:latin typeface="Arial" pitchFamily="34" charset="0"/>
                <a:cs typeface="Arial" pitchFamily="34" charset="0"/>
              </a:rPr>
            </a:b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80728"/>
            <a:ext cx="8568952" cy="5472608"/>
          </a:xfrm>
        </p:spPr>
        <p:txBody>
          <a:bodyPr>
            <a:noAutofit/>
          </a:bodyPr>
          <a:lstStyle/>
          <a:p>
            <a:pPr algn="just">
              <a:spcBef>
                <a:spcPts val="0"/>
              </a:spcBef>
            </a:pPr>
            <a:r>
              <a:rPr lang="en-IN" dirty="0" smtClean="0">
                <a:latin typeface="Arial" pitchFamily="34" charset="0"/>
                <a:cs typeface="Arial" pitchFamily="34" charset="0"/>
              </a:rPr>
              <a:t>Database = collection of data + set of rules that specify certain relationships among the data.</a:t>
            </a:r>
          </a:p>
          <a:p>
            <a:pPr algn="just">
              <a:spcBef>
                <a:spcPts val="0"/>
              </a:spcBef>
            </a:pPr>
            <a:r>
              <a:rPr lang="en-IN" dirty="0" smtClean="0">
                <a:solidFill>
                  <a:srgbClr val="FF0000"/>
                </a:solidFill>
                <a:latin typeface="Arial" pitchFamily="34" charset="0"/>
                <a:cs typeface="Arial" pitchFamily="34" charset="0"/>
              </a:rPr>
              <a:t>Data is stored in one or more files</a:t>
            </a:r>
          </a:p>
          <a:p>
            <a:pPr lvl="1" algn="just">
              <a:spcBef>
                <a:spcPts val="0"/>
              </a:spcBef>
            </a:pPr>
            <a:r>
              <a:rPr lang="en-IN" dirty="0" smtClean="0">
                <a:latin typeface="Arial" pitchFamily="34" charset="0"/>
                <a:cs typeface="Arial" pitchFamily="34" charset="0"/>
              </a:rPr>
              <a:t>The database file consists of records, which in turn consists of fields or elements.</a:t>
            </a:r>
          </a:p>
          <a:p>
            <a:pPr algn="just">
              <a:spcBef>
                <a:spcPts val="0"/>
              </a:spcBef>
            </a:pPr>
            <a:r>
              <a:rPr lang="en-IN" dirty="0" smtClean="0">
                <a:solidFill>
                  <a:srgbClr val="FF0000"/>
                </a:solidFill>
                <a:latin typeface="Arial" pitchFamily="34" charset="0"/>
                <a:cs typeface="Arial" pitchFamily="34" charset="0"/>
              </a:rPr>
              <a:t>Data can be organised in tables. All columns are given names, which are the attributes of the database.</a:t>
            </a:r>
          </a:p>
          <a:p>
            <a:pPr lvl="1" algn="just">
              <a:spcBef>
                <a:spcPts val="0"/>
              </a:spcBef>
            </a:pPr>
            <a:r>
              <a:rPr lang="en-IN" dirty="0" smtClean="0">
                <a:latin typeface="Arial" pitchFamily="34" charset="0"/>
                <a:cs typeface="Arial" pitchFamily="34" charset="0"/>
              </a:rPr>
              <a:t>A relation is a set of columns</a:t>
            </a:r>
            <a:endParaRPr lang="en-IN"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2P Update Example</a:t>
            </a:r>
            <a:endParaRPr lang="en-IN" dirty="0"/>
          </a:p>
        </p:txBody>
      </p:sp>
      <p:sp>
        <p:nvSpPr>
          <p:cNvPr id="3" name="Content Placeholder 2"/>
          <p:cNvSpPr>
            <a:spLocks noGrp="1"/>
          </p:cNvSpPr>
          <p:nvPr>
            <p:ph idx="1"/>
          </p:nvPr>
        </p:nvSpPr>
        <p:spPr>
          <a:xfrm>
            <a:off x="395536" y="1196752"/>
            <a:ext cx="8496944" cy="5400600"/>
          </a:xfrm>
        </p:spPr>
        <p:txBody>
          <a:bodyPr>
            <a:normAutofit lnSpcReduction="10000"/>
          </a:bodyPr>
          <a:lstStyle/>
          <a:p>
            <a:pPr algn="just"/>
            <a:r>
              <a:rPr lang="en-IN" b="1" dirty="0" smtClean="0">
                <a:solidFill>
                  <a:srgbClr val="FF0000"/>
                </a:solidFill>
                <a:latin typeface="Arial" pitchFamily="34" charset="0"/>
                <a:cs typeface="Arial" pitchFamily="34" charset="0"/>
              </a:rPr>
              <a:t>Commit:</a:t>
            </a:r>
          </a:p>
          <a:p>
            <a:pPr algn="just"/>
            <a:r>
              <a:rPr lang="en-IN" dirty="0" smtClean="0">
                <a:latin typeface="Arial" pitchFamily="34" charset="0"/>
                <a:cs typeface="Arial" pitchFamily="34" charset="0"/>
              </a:rPr>
              <a:t>Set COMMIT-FLAG in database.</a:t>
            </a:r>
          </a:p>
          <a:p>
            <a:pPr algn="just"/>
            <a:r>
              <a:rPr lang="en-IN" dirty="0" smtClean="0">
                <a:latin typeface="Arial" pitchFamily="34" charset="0"/>
                <a:cs typeface="Arial" pitchFamily="34" charset="0"/>
              </a:rPr>
              <a:t>Copy TCLIPS to CLIPS in database.</a:t>
            </a:r>
          </a:p>
          <a:p>
            <a:pPr algn="just"/>
            <a:r>
              <a:rPr lang="en-IN" dirty="0" smtClean="0">
                <a:latin typeface="Arial" pitchFamily="34" charset="0"/>
                <a:cs typeface="Arial" pitchFamily="34" charset="0"/>
              </a:rPr>
              <a:t>Copy TBUDGET to BUDGET in database.</a:t>
            </a:r>
          </a:p>
          <a:p>
            <a:pPr algn="just"/>
            <a:r>
              <a:rPr lang="en-IN" dirty="0" smtClean="0">
                <a:latin typeface="Arial" pitchFamily="34" charset="0"/>
                <a:cs typeface="Arial" pitchFamily="34" charset="0"/>
              </a:rPr>
              <a:t>Copy TREORDER to REORDER in database.</a:t>
            </a:r>
          </a:p>
          <a:p>
            <a:pPr algn="just"/>
            <a:r>
              <a:rPr lang="en-IN" dirty="0" smtClean="0">
                <a:latin typeface="Arial" pitchFamily="34" charset="0"/>
                <a:cs typeface="Arial" pitchFamily="34" charset="0"/>
              </a:rPr>
              <a:t>Prepare notice to deliver paper clips to accounting department. Indicate transaction completed in log.</a:t>
            </a:r>
          </a:p>
          <a:p>
            <a:pPr algn="just"/>
            <a:r>
              <a:rPr lang="en-IN" dirty="0" smtClean="0">
                <a:latin typeface="Arial" pitchFamily="34" charset="0"/>
                <a:cs typeface="Arial" pitchFamily="34" charset="0"/>
              </a:rPr>
              <a:t>Unset COMMIT-FLAG.</a:t>
            </a:r>
            <a:endParaRPr lang="en-IN"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Authorization</a:t>
            </a:r>
          </a:p>
        </p:txBody>
      </p:sp>
      <p:sp>
        <p:nvSpPr>
          <p:cNvPr id="55299" name="Rectangle 3" descr="Rectangle: Click to edit Master text styles&#10;Second level&#10;Third level&#10;Fourth level&#10;Fifth level"/>
          <p:cNvSpPr>
            <a:spLocks noGrp="1" noChangeArrowheads="1"/>
          </p:cNvSpPr>
          <p:nvPr>
            <p:ph type="body" sz="half" idx="1"/>
          </p:nvPr>
        </p:nvSpPr>
        <p:spPr>
          <a:xfrm>
            <a:off x="179512" y="1268760"/>
            <a:ext cx="4680520" cy="4648200"/>
          </a:xfrm>
        </p:spPr>
        <p:txBody>
          <a:bodyPr/>
          <a:lstStyle/>
          <a:p>
            <a:pPr algn="just"/>
            <a:r>
              <a:rPr lang="en-US" sz="2800" dirty="0">
                <a:latin typeface="Arial" pitchFamily="34" charset="0"/>
                <a:cs typeface="Arial" pitchFamily="34" charset="0"/>
              </a:rPr>
              <a:t>Different authorizations for different users</a:t>
            </a:r>
          </a:p>
          <a:p>
            <a:pPr lvl="1" algn="just"/>
            <a:r>
              <a:rPr lang="en-US" sz="2400" dirty="0">
                <a:latin typeface="Arial" pitchFamily="34" charset="0"/>
                <a:cs typeface="Arial" pitchFamily="34" charset="0"/>
              </a:rPr>
              <a:t>Accounts clerk vs.</a:t>
            </a:r>
          </a:p>
          <a:p>
            <a:pPr lvl="1" algn="just"/>
            <a:r>
              <a:rPr lang="en-US" sz="2400" dirty="0">
                <a:latin typeface="Arial" pitchFamily="34" charset="0"/>
                <a:cs typeface="Arial" pitchFamily="34" charset="0"/>
              </a:rPr>
              <a:t>Accounts manager vs.</a:t>
            </a:r>
          </a:p>
          <a:p>
            <a:pPr lvl="1" algn="just"/>
            <a:r>
              <a:rPr lang="en-US" sz="2400" dirty="0">
                <a:latin typeface="Arial" pitchFamily="34" charset="0"/>
                <a:cs typeface="Arial" pitchFamily="34" charset="0"/>
              </a:rPr>
              <a:t>End users</a:t>
            </a:r>
          </a:p>
        </p:txBody>
      </p:sp>
      <p:pic>
        <p:nvPicPr>
          <p:cNvPr id="55302" name="Picture 6" descr="security"/>
          <p:cNvPicPr>
            <a:picLocks noGrp="1" noChangeAspect="1" noChangeArrowheads="1"/>
          </p:cNvPicPr>
          <p:nvPr>
            <p:ph type="clipArt" sz="half" idx="2"/>
          </p:nvPr>
        </p:nvPicPr>
        <p:blipFill>
          <a:blip r:embed="rId3" cstate="print"/>
          <a:srcRect/>
          <a:stretch>
            <a:fillRect/>
          </a:stretch>
        </p:blipFill>
        <p:spPr>
          <a:xfrm>
            <a:off x="4725988" y="1936750"/>
            <a:ext cx="3884612" cy="3822700"/>
          </a:xfrm>
          <a:noFill/>
          <a:ln/>
        </p:spPr>
      </p:pic>
      <p:sp>
        <p:nvSpPr>
          <p:cNvPr id="8" name="TextBox 7"/>
          <p:cNvSpPr txBox="1"/>
          <p:nvPr/>
        </p:nvSpPr>
        <p:spPr>
          <a:xfrm>
            <a:off x="251520" y="476672"/>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Database/Application Security</a:t>
            </a:r>
          </a:p>
        </p:txBody>
      </p:sp>
      <p:sp>
        <p:nvSpPr>
          <p:cNvPr id="180227"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z="2800" dirty="0">
                <a:latin typeface="Arial" pitchFamily="34" charset="0"/>
                <a:cs typeface="Arial" pitchFamily="34" charset="0"/>
              </a:rPr>
              <a:t>Ensure that only authenticated users can access the system</a:t>
            </a:r>
          </a:p>
          <a:p>
            <a:r>
              <a:rPr lang="en-US" sz="2800" dirty="0">
                <a:latin typeface="Arial" pitchFamily="34" charset="0"/>
                <a:cs typeface="Arial" pitchFamily="34" charset="0"/>
              </a:rPr>
              <a:t>And can access (read/update) only data/interfaces that they are authorized to access</a:t>
            </a:r>
          </a:p>
        </p:txBody>
      </p:sp>
      <p:pic>
        <p:nvPicPr>
          <p:cNvPr id="180228" name="Picture 4" descr="MCIN01055_0000[1]"/>
          <p:cNvPicPr>
            <a:picLocks noChangeAspect="1" noChangeArrowheads="1"/>
          </p:cNvPicPr>
          <p:nvPr/>
        </p:nvPicPr>
        <p:blipFill>
          <a:blip r:embed="rId3" cstate="print"/>
          <a:srcRect/>
          <a:stretch>
            <a:fillRect/>
          </a:stretch>
        </p:blipFill>
        <p:spPr bwMode="auto">
          <a:xfrm>
            <a:off x="2667000" y="4267200"/>
            <a:ext cx="2201863" cy="2128838"/>
          </a:xfrm>
          <a:prstGeom prst="rect">
            <a:avLst/>
          </a:prstGeom>
          <a:noFill/>
        </p:spPr>
      </p:pic>
      <p:pic>
        <p:nvPicPr>
          <p:cNvPr id="180229" name="Picture 5" descr="MCj02956190000[1]"/>
          <p:cNvPicPr>
            <a:picLocks noChangeAspect="1" noChangeArrowheads="1"/>
          </p:cNvPicPr>
          <p:nvPr/>
        </p:nvPicPr>
        <p:blipFill>
          <a:blip r:embed="rId4" cstate="print"/>
          <a:srcRect/>
          <a:stretch>
            <a:fillRect/>
          </a:stretch>
        </p:blipFill>
        <p:spPr bwMode="auto">
          <a:xfrm>
            <a:off x="5638800" y="4419600"/>
            <a:ext cx="2149475" cy="1922463"/>
          </a:xfrm>
          <a:prstGeom prst="rect">
            <a:avLst/>
          </a:prstGeom>
          <a:noFill/>
        </p:spPr>
      </p:pic>
      <p:sp>
        <p:nvSpPr>
          <p:cNvPr id="9" name="TextBox 8"/>
          <p:cNvSpPr txBox="1"/>
          <p:nvPr/>
        </p:nvSpPr>
        <p:spPr>
          <a:xfrm>
            <a:off x="251520" y="188640"/>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304800"/>
            <a:ext cx="7772400" cy="990600"/>
          </a:xfrm>
        </p:spPr>
        <p:txBody>
          <a:bodyPr>
            <a:normAutofit/>
          </a:bodyPr>
          <a:lstStyle/>
          <a:p>
            <a:r>
              <a:rPr lang="en-US" sz="4000" dirty="0">
                <a:solidFill>
                  <a:srgbClr val="C00000"/>
                </a:solidFill>
                <a:latin typeface="Arial" pitchFamily="34" charset="0"/>
                <a:cs typeface="Arial" pitchFamily="34" charset="0"/>
              </a:rPr>
              <a:t>Limitations of SQL Authorization</a:t>
            </a:r>
          </a:p>
        </p:txBody>
      </p:sp>
      <p:sp>
        <p:nvSpPr>
          <p:cNvPr id="79875" name="Rectangle 3" descr="Rectangle: Click to edit Master text styles&#10;Second level&#10;Third level&#10;Fourth level&#10;Fifth level"/>
          <p:cNvSpPr>
            <a:spLocks noGrp="1" noChangeArrowheads="1"/>
          </p:cNvSpPr>
          <p:nvPr>
            <p:ph type="body" idx="1"/>
          </p:nvPr>
        </p:nvSpPr>
        <p:spPr>
          <a:xfrm>
            <a:off x="395536" y="1408137"/>
            <a:ext cx="8280920" cy="4829175"/>
          </a:xfrm>
        </p:spPr>
        <p:txBody>
          <a:bodyPr/>
          <a:lstStyle/>
          <a:p>
            <a:pPr algn="just"/>
            <a:r>
              <a:rPr lang="en-US" sz="2800" dirty="0">
                <a:latin typeface="Arial" pitchFamily="34" charset="0"/>
                <a:cs typeface="Arial" pitchFamily="34" charset="0"/>
              </a:rPr>
              <a:t>SQL does not support authorization at a </a:t>
            </a:r>
            <a:r>
              <a:rPr lang="en-US" sz="2800" dirty="0" err="1">
                <a:latin typeface="Arial" pitchFamily="34" charset="0"/>
                <a:cs typeface="Arial" pitchFamily="34" charset="0"/>
              </a:rPr>
              <a:t>tuple</a:t>
            </a:r>
            <a:r>
              <a:rPr lang="en-US" sz="2800" dirty="0">
                <a:latin typeface="Arial" pitchFamily="34" charset="0"/>
                <a:cs typeface="Arial" pitchFamily="34" charset="0"/>
              </a:rPr>
              <a:t> level</a:t>
            </a:r>
          </a:p>
          <a:p>
            <a:pPr lvl="1" algn="just"/>
            <a:r>
              <a:rPr lang="en-US" sz="2400" dirty="0">
                <a:latin typeface="Arial" pitchFamily="34" charset="0"/>
                <a:cs typeface="Arial" pitchFamily="34" charset="0"/>
              </a:rPr>
              <a:t>E.g. we cannot restrict students to see only (the </a:t>
            </a:r>
            <a:r>
              <a:rPr lang="en-US" sz="2400" dirty="0" err="1">
                <a:latin typeface="Arial" pitchFamily="34" charset="0"/>
                <a:cs typeface="Arial" pitchFamily="34" charset="0"/>
              </a:rPr>
              <a:t>tuples</a:t>
            </a:r>
            <a:r>
              <a:rPr lang="en-US" sz="2400" dirty="0">
                <a:latin typeface="Arial" pitchFamily="34" charset="0"/>
                <a:cs typeface="Arial" pitchFamily="34" charset="0"/>
              </a:rPr>
              <a:t> storing) their own grades</a:t>
            </a:r>
          </a:p>
          <a:p>
            <a:pPr algn="just"/>
            <a:r>
              <a:rPr lang="en-US" sz="2800" dirty="0">
                <a:latin typeface="Arial" pitchFamily="34" charset="0"/>
                <a:cs typeface="Arial" pitchFamily="34" charset="0"/>
              </a:rPr>
              <a:t>Web applications are dominant users of databases</a:t>
            </a:r>
          </a:p>
          <a:p>
            <a:pPr lvl="1" algn="just"/>
            <a:r>
              <a:rPr lang="en-US" sz="2400" dirty="0">
                <a:latin typeface="Arial" pitchFamily="34" charset="0"/>
                <a:cs typeface="Arial" pitchFamily="34" charset="0"/>
              </a:rPr>
              <a:t> Application end users don't have database user ids, they are all mapped to the same database user id</a:t>
            </a:r>
          </a:p>
          <a:p>
            <a:pPr lvl="1" algn="just"/>
            <a:r>
              <a:rPr lang="en-US" sz="2400" dirty="0">
                <a:latin typeface="Arial" pitchFamily="34" charset="0"/>
                <a:cs typeface="Arial" pitchFamily="34" charset="0"/>
              </a:rPr>
              <a:t>Database access control provides only a very coarse application-level access control</a:t>
            </a:r>
          </a:p>
        </p:txBody>
      </p:sp>
      <p:sp>
        <p:nvSpPr>
          <p:cNvPr id="7" name="TextBox 6"/>
          <p:cNvSpPr txBox="1"/>
          <p:nvPr/>
        </p:nvSpPr>
        <p:spPr>
          <a:xfrm>
            <a:off x="179512" y="188640"/>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539552" y="188640"/>
            <a:ext cx="8229600" cy="796950"/>
          </a:xfrm>
        </p:spPr>
        <p:txBody>
          <a:bodyPr/>
          <a:lstStyle/>
          <a:p>
            <a:r>
              <a:rPr lang="en-US" sz="4000" dirty="0">
                <a:solidFill>
                  <a:srgbClr val="C00000"/>
                </a:solidFill>
                <a:latin typeface="Arial" pitchFamily="34" charset="0"/>
                <a:cs typeface="Arial" pitchFamily="34" charset="0"/>
              </a:rPr>
              <a:t>Redundancy / Internal Consistency</a:t>
            </a:r>
          </a:p>
        </p:txBody>
      </p:sp>
      <p:sp>
        <p:nvSpPr>
          <p:cNvPr id="243715" name="Rectangle 3"/>
          <p:cNvSpPr>
            <a:spLocks noGrp="1" noChangeArrowheads="1"/>
          </p:cNvSpPr>
          <p:nvPr>
            <p:ph type="body" idx="1"/>
          </p:nvPr>
        </p:nvSpPr>
        <p:spPr>
          <a:xfrm>
            <a:off x="395536" y="1268760"/>
            <a:ext cx="8291264" cy="5328592"/>
          </a:xfrm>
        </p:spPr>
        <p:txBody>
          <a:bodyPr>
            <a:normAutofit/>
          </a:bodyPr>
          <a:lstStyle/>
          <a:p>
            <a:pPr algn="just"/>
            <a:r>
              <a:rPr lang="en-US" sz="2800" dirty="0">
                <a:latin typeface="Arial" pitchFamily="34" charset="0"/>
                <a:cs typeface="Arial" pitchFamily="34" charset="0"/>
              </a:rPr>
              <a:t>Error detection / Correction codes (parity bits, Hamming codes, CRCs)</a:t>
            </a:r>
          </a:p>
          <a:p>
            <a:pPr algn="just">
              <a:spcBef>
                <a:spcPts val="0"/>
              </a:spcBef>
            </a:pPr>
            <a:r>
              <a:rPr lang="en-US" sz="2800" dirty="0" smtClean="0">
                <a:latin typeface="Arial" pitchFamily="34" charset="0"/>
                <a:cs typeface="Arial" pitchFamily="34" charset="0"/>
              </a:rPr>
              <a:t>Shadow fields - </a:t>
            </a:r>
            <a:r>
              <a:rPr lang="en-IN" sz="2400" dirty="0" smtClean="0">
                <a:latin typeface="Arial" pitchFamily="34" charset="0"/>
                <a:cs typeface="Arial" pitchFamily="34" charset="0"/>
              </a:rPr>
              <a:t>Entire attributes or entire records can be duplicated in a database. If the data are irreproducible, this second copy can provide an immediate replacement if an error is detected.</a:t>
            </a:r>
            <a:endParaRPr lang="en-US" sz="2400" dirty="0">
              <a:latin typeface="Arial" pitchFamily="34" charset="0"/>
              <a:cs typeface="Arial" pitchFamily="34" charset="0"/>
            </a:endParaRPr>
          </a:p>
          <a:p>
            <a:r>
              <a:rPr lang="en-US" sz="2800" dirty="0" smtClean="0">
                <a:latin typeface="Arial" pitchFamily="34" charset="0"/>
                <a:cs typeface="Arial" pitchFamily="34" charset="0"/>
              </a:rPr>
              <a:t>Log </a:t>
            </a:r>
            <a:r>
              <a:rPr lang="en-US" sz="2800" dirty="0">
                <a:latin typeface="Arial" pitchFamily="34" charset="0"/>
                <a:cs typeface="Arial" pitchFamily="34" charset="0"/>
              </a:rPr>
              <a:t>of user accesses and </a:t>
            </a:r>
            <a:r>
              <a:rPr lang="en-US" sz="2800" dirty="0" smtClean="0">
                <a:latin typeface="Arial" pitchFamily="34" charset="0"/>
                <a:cs typeface="Arial" pitchFamily="34" charset="0"/>
              </a:rPr>
              <a:t>changes</a:t>
            </a:r>
          </a:p>
          <a:p>
            <a:pPr algn="just">
              <a:spcBef>
                <a:spcPts val="0"/>
              </a:spcBef>
            </a:pPr>
            <a:r>
              <a:rPr lang="en-US" sz="2800" dirty="0" smtClean="0">
                <a:latin typeface="Arial" pitchFamily="34" charset="0"/>
                <a:cs typeface="Arial" pitchFamily="34" charset="0"/>
              </a:rPr>
              <a:t>Recovery </a:t>
            </a:r>
          </a:p>
          <a:p>
            <a:pPr lvl="1" algn="just">
              <a:spcBef>
                <a:spcPts val="0"/>
              </a:spcBef>
            </a:pPr>
            <a:r>
              <a:rPr lang="en-IN" sz="2200" dirty="0" smtClean="0">
                <a:latin typeface="Arial" pitchFamily="34" charset="0"/>
                <a:cs typeface="Arial" pitchFamily="34" charset="0"/>
              </a:rPr>
              <a:t>In addition to these error correction processes, a DBMS can maintain a log of user accesses, particularly changes. </a:t>
            </a:r>
          </a:p>
          <a:p>
            <a:pPr lvl="1" algn="just">
              <a:spcBef>
                <a:spcPts val="0"/>
              </a:spcBef>
            </a:pPr>
            <a:r>
              <a:rPr lang="en-IN" sz="2200" dirty="0" smtClean="0">
                <a:latin typeface="Arial" pitchFamily="34" charset="0"/>
                <a:cs typeface="Arial" pitchFamily="34" charset="0"/>
              </a:rPr>
              <a:t>In the event of a failure, the database is reloaded from a backup copy and all later changes are then applied from the audit log.</a:t>
            </a:r>
            <a:endParaRPr lang="en-US"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SQL Security Model</a:t>
            </a:r>
          </a:p>
        </p:txBody>
      </p:sp>
      <p:sp>
        <p:nvSpPr>
          <p:cNvPr id="53251" name="Rectangle 3"/>
          <p:cNvSpPr>
            <a:spLocks noGrp="1" noChangeArrowheads="1"/>
          </p:cNvSpPr>
          <p:nvPr>
            <p:ph type="body" idx="1"/>
          </p:nvPr>
        </p:nvSpPr>
        <p:spPr>
          <a:xfrm>
            <a:off x="323528" y="1268760"/>
            <a:ext cx="8496944" cy="5472608"/>
          </a:xfrm>
        </p:spPr>
        <p:txBody>
          <a:bodyPr>
            <a:noAutofit/>
          </a:bodyPr>
          <a:lstStyle/>
          <a:p>
            <a:pPr>
              <a:spcBef>
                <a:spcPts val="0"/>
              </a:spcBef>
            </a:pPr>
            <a:r>
              <a:rPr lang="en-GB" sz="2800" dirty="0">
                <a:latin typeface="Arial" pitchFamily="34" charset="0"/>
                <a:cs typeface="Arial" pitchFamily="34" charset="0"/>
              </a:rPr>
              <a:t>SQL security model implements DAC based on</a:t>
            </a:r>
          </a:p>
          <a:p>
            <a:pPr lvl="1">
              <a:spcBef>
                <a:spcPts val="0"/>
              </a:spcBef>
            </a:pPr>
            <a:r>
              <a:rPr lang="en-GB" sz="2400" i="1" dirty="0">
                <a:latin typeface="Arial" pitchFamily="34" charset="0"/>
                <a:cs typeface="Arial" pitchFamily="34" charset="0"/>
              </a:rPr>
              <a:t>users</a:t>
            </a:r>
            <a:r>
              <a:rPr lang="en-GB" sz="2400" dirty="0">
                <a:latin typeface="Arial" pitchFamily="34" charset="0"/>
                <a:cs typeface="Arial" pitchFamily="34" charset="0"/>
              </a:rPr>
              <a:t>: users of database - </a:t>
            </a:r>
            <a:r>
              <a:rPr lang="en-GB" sz="2400" i="1" dirty="0">
                <a:latin typeface="Arial" pitchFamily="34" charset="0"/>
                <a:cs typeface="Arial" pitchFamily="34" charset="0"/>
              </a:rPr>
              <a:t>user identity</a:t>
            </a:r>
            <a:r>
              <a:rPr lang="en-GB" sz="2400" dirty="0">
                <a:latin typeface="Arial" pitchFamily="34" charset="0"/>
                <a:cs typeface="Arial" pitchFamily="34" charset="0"/>
              </a:rPr>
              <a:t> checked during login process;</a:t>
            </a:r>
          </a:p>
          <a:p>
            <a:pPr lvl="1">
              <a:spcBef>
                <a:spcPts val="0"/>
              </a:spcBef>
            </a:pPr>
            <a:r>
              <a:rPr lang="en-GB" sz="2400" i="1" dirty="0">
                <a:latin typeface="Arial" pitchFamily="34" charset="0"/>
                <a:cs typeface="Arial" pitchFamily="34" charset="0"/>
              </a:rPr>
              <a:t>actions</a:t>
            </a:r>
            <a:r>
              <a:rPr lang="en-GB" sz="2400" dirty="0">
                <a:latin typeface="Arial" pitchFamily="34" charset="0"/>
                <a:cs typeface="Arial" pitchFamily="34" charset="0"/>
              </a:rPr>
              <a:t>: including </a:t>
            </a:r>
            <a:r>
              <a:rPr lang="en-GB" sz="2400" b="1" dirty="0">
                <a:latin typeface="Arial" pitchFamily="34" charset="0"/>
                <a:cs typeface="Arial" pitchFamily="34" charset="0"/>
              </a:rPr>
              <a:t>SELECT, UPDATE, DELETE</a:t>
            </a:r>
            <a:r>
              <a:rPr lang="en-GB" sz="2400" dirty="0">
                <a:latin typeface="Arial" pitchFamily="34" charset="0"/>
                <a:cs typeface="Arial" pitchFamily="34" charset="0"/>
              </a:rPr>
              <a:t> and </a:t>
            </a:r>
            <a:r>
              <a:rPr lang="en-GB" sz="2400" b="1" dirty="0">
                <a:latin typeface="Arial" pitchFamily="34" charset="0"/>
                <a:cs typeface="Arial" pitchFamily="34" charset="0"/>
              </a:rPr>
              <a:t>INSERT</a:t>
            </a:r>
            <a:r>
              <a:rPr lang="en-GB" sz="2400" dirty="0">
                <a:latin typeface="Arial" pitchFamily="34" charset="0"/>
                <a:cs typeface="Arial" pitchFamily="34" charset="0"/>
              </a:rPr>
              <a:t>;</a:t>
            </a:r>
          </a:p>
          <a:p>
            <a:pPr lvl="1">
              <a:spcBef>
                <a:spcPts val="0"/>
              </a:spcBef>
            </a:pPr>
            <a:r>
              <a:rPr lang="en-GB" sz="2400" i="1" dirty="0">
                <a:latin typeface="Arial" pitchFamily="34" charset="0"/>
                <a:cs typeface="Arial" pitchFamily="34" charset="0"/>
              </a:rPr>
              <a:t>objects</a:t>
            </a:r>
            <a:r>
              <a:rPr lang="en-GB" sz="2400" dirty="0">
                <a:latin typeface="Arial" pitchFamily="34" charset="0"/>
                <a:cs typeface="Arial" pitchFamily="34" charset="0"/>
              </a:rPr>
              <a:t>: tables (</a:t>
            </a:r>
            <a:r>
              <a:rPr lang="en-GB" sz="2400" i="1" dirty="0">
                <a:latin typeface="Arial" pitchFamily="34" charset="0"/>
                <a:cs typeface="Arial" pitchFamily="34" charset="0"/>
              </a:rPr>
              <a:t>base relations</a:t>
            </a:r>
            <a:r>
              <a:rPr lang="en-GB" sz="2400" dirty="0">
                <a:latin typeface="Arial" pitchFamily="34" charset="0"/>
                <a:cs typeface="Arial" pitchFamily="34" charset="0"/>
              </a:rPr>
              <a:t>), views, and columns (</a:t>
            </a:r>
            <a:r>
              <a:rPr lang="en-GB" sz="2400" i="1" dirty="0">
                <a:latin typeface="Arial" pitchFamily="34" charset="0"/>
                <a:cs typeface="Arial" pitchFamily="34" charset="0"/>
              </a:rPr>
              <a:t>attributes</a:t>
            </a:r>
            <a:r>
              <a:rPr lang="en-GB" sz="2400" dirty="0">
                <a:latin typeface="Arial" pitchFamily="34" charset="0"/>
                <a:cs typeface="Arial" pitchFamily="34" charset="0"/>
              </a:rPr>
              <a:t>) of tables and views</a:t>
            </a:r>
          </a:p>
          <a:p>
            <a:pPr>
              <a:spcBef>
                <a:spcPts val="0"/>
              </a:spcBef>
            </a:pPr>
            <a:r>
              <a:rPr lang="en-US" sz="2800" dirty="0">
                <a:latin typeface="Arial" pitchFamily="34" charset="0"/>
                <a:cs typeface="Arial" pitchFamily="34" charset="0"/>
              </a:rPr>
              <a:t>Users can protect objects they own</a:t>
            </a:r>
          </a:p>
          <a:p>
            <a:pPr lvl="1">
              <a:spcBef>
                <a:spcPts val="0"/>
              </a:spcBef>
            </a:pPr>
            <a:r>
              <a:rPr lang="en-GB" sz="2400" dirty="0">
                <a:latin typeface="Arial" pitchFamily="34" charset="0"/>
                <a:cs typeface="Arial" pitchFamily="34" charset="0"/>
              </a:rPr>
              <a:t>when object created, a user is designated as ‘owner’ of object</a:t>
            </a:r>
          </a:p>
          <a:p>
            <a:pPr lvl="1">
              <a:spcBef>
                <a:spcPts val="0"/>
              </a:spcBef>
            </a:pPr>
            <a:r>
              <a:rPr lang="en-US" sz="2400" dirty="0">
                <a:latin typeface="Arial" pitchFamily="34" charset="0"/>
                <a:cs typeface="Arial" pitchFamily="34" charset="0"/>
              </a:rPr>
              <a:t>owner may grant access to others</a:t>
            </a:r>
            <a:endParaRPr lang="en-GB" sz="2400" dirty="0">
              <a:latin typeface="Arial" pitchFamily="34" charset="0"/>
              <a:cs typeface="Arial" pitchFamily="34" charset="0"/>
            </a:endParaRPr>
          </a:p>
          <a:p>
            <a:pPr lvl="1">
              <a:spcBef>
                <a:spcPts val="0"/>
              </a:spcBef>
            </a:pPr>
            <a:r>
              <a:rPr lang="en-GB" sz="2400" dirty="0">
                <a:latin typeface="Arial" pitchFamily="34" charset="0"/>
                <a:cs typeface="Arial" pitchFamily="34" charset="0"/>
              </a:rPr>
              <a:t>users other than owner have to be granted </a:t>
            </a:r>
            <a:r>
              <a:rPr lang="en-GB" sz="2400" i="1" dirty="0">
                <a:latin typeface="Arial" pitchFamily="34" charset="0"/>
                <a:cs typeface="Arial" pitchFamily="34" charset="0"/>
              </a:rPr>
              <a:t>privileges</a:t>
            </a:r>
            <a:r>
              <a:rPr lang="en-GB" sz="2400" dirty="0">
                <a:latin typeface="Arial" pitchFamily="34" charset="0"/>
                <a:cs typeface="Arial" pitchFamily="34" charset="0"/>
              </a:rPr>
              <a:t> to access object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Identity Theft</a:t>
            </a:r>
          </a:p>
        </p:txBody>
      </p:sp>
      <p:sp>
        <p:nvSpPr>
          <p:cNvPr id="149507" name="Rectangle 3" descr="Rectangle: Click to edit Master text styles&#10;Second level&#10;Third level&#10;Fourth level&#10;Fifth level"/>
          <p:cNvSpPr>
            <a:spLocks noGrp="1" noChangeArrowheads="1"/>
          </p:cNvSpPr>
          <p:nvPr>
            <p:ph type="body" idx="1"/>
          </p:nvPr>
        </p:nvSpPr>
        <p:spPr>
          <a:xfrm>
            <a:off x="323528" y="1916832"/>
            <a:ext cx="8449816" cy="4608512"/>
          </a:xfrm>
        </p:spPr>
        <p:txBody>
          <a:bodyPr>
            <a:normAutofit/>
          </a:bodyPr>
          <a:lstStyle/>
          <a:p>
            <a:pPr>
              <a:spcBef>
                <a:spcPts val="0"/>
              </a:spcBef>
            </a:pPr>
            <a:r>
              <a:rPr lang="en-US" sz="2400" dirty="0">
                <a:latin typeface="Arial" pitchFamily="34" charset="0"/>
                <a:cs typeface="Arial" pitchFamily="34" charset="0"/>
              </a:rPr>
              <a:t>Pretend to be someone else and get credit cards/loans in their name</a:t>
            </a:r>
          </a:p>
          <a:p>
            <a:pPr lvl="1">
              <a:spcBef>
                <a:spcPts val="0"/>
              </a:spcBef>
            </a:pPr>
            <a:r>
              <a:rPr lang="en-US" sz="2000" dirty="0">
                <a:latin typeface="Arial" pitchFamily="34" charset="0"/>
                <a:cs typeface="Arial" pitchFamily="34" charset="0"/>
              </a:rPr>
              <a:t>Identification based on “private” information that is not hard to obtain online</a:t>
            </a:r>
          </a:p>
          <a:p>
            <a:pPr>
              <a:spcBef>
                <a:spcPts val="0"/>
              </a:spcBef>
            </a:pPr>
            <a:r>
              <a:rPr lang="en-US" sz="2400" dirty="0">
                <a:latin typeface="Arial" pitchFamily="34" charset="0"/>
                <a:cs typeface="Arial" pitchFamily="34" charset="0"/>
              </a:rPr>
              <a:t>More lucrative than blue-collar crime,</a:t>
            </a:r>
          </a:p>
          <a:p>
            <a:pPr lvl="1">
              <a:spcBef>
                <a:spcPts val="0"/>
              </a:spcBef>
            </a:pPr>
            <a:r>
              <a:rPr lang="en-US" sz="2000" dirty="0">
                <a:latin typeface="Arial" pitchFamily="34" charset="0"/>
                <a:cs typeface="Arial" pitchFamily="34" charset="0"/>
              </a:rPr>
              <a:t> harder to catch criminals</a:t>
            </a:r>
          </a:p>
          <a:p>
            <a:pPr>
              <a:spcBef>
                <a:spcPts val="0"/>
              </a:spcBef>
            </a:pPr>
            <a:r>
              <a:rPr lang="en-US" sz="2400" dirty="0">
                <a:latin typeface="Arial" pitchFamily="34" charset="0"/>
                <a:cs typeface="Arial" pitchFamily="34" charset="0"/>
              </a:rPr>
              <a:t>Hurts victims even more than regular theft</a:t>
            </a:r>
          </a:p>
          <a:p>
            <a:pPr lvl="1">
              <a:spcBef>
                <a:spcPts val="0"/>
              </a:spcBef>
            </a:pPr>
            <a:r>
              <a:rPr lang="en-US" sz="2000" dirty="0">
                <a:latin typeface="Arial" pitchFamily="34" charset="0"/>
                <a:cs typeface="Arial" pitchFamily="34" charset="0"/>
              </a:rPr>
              <a:t>Onus goes on innocent people to prove they didn’t get loans or make credit card payment</a:t>
            </a:r>
          </a:p>
          <a:p>
            <a:pPr lvl="1">
              <a:spcBef>
                <a:spcPts val="0"/>
              </a:spcBef>
            </a:pPr>
            <a:r>
              <a:rPr lang="en-US" sz="2000" dirty="0">
                <a:latin typeface="Arial" pitchFamily="34" charset="0"/>
                <a:cs typeface="Arial" pitchFamily="34" charset="0"/>
              </a:rPr>
              <a:t>Credit history gets spoilt, making it harder to get future loans</a:t>
            </a:r>
          </a:p>
          <a:p>
            <a:pPr lvl="1">
              <a:spcBef>
                <a:spcPts val="0"/>
              </a:spcBef>
            </a:pPr>
            <a:r>
              <a:rPr lang="en-US" sz="2000" dirty="0">
                <a:latin typeface="Arial" pitchFamily="34" charset="0"/>
                <a:cs typeface="Arial" pitchFamily="34" charset="0"/>
              </a:rPr>
              <a:t>And you may have been robbed without ever knowing about it.</a:t>
            </a:r>
          </a:p>
          <a:p>
            <a:pPr>
              <a:spcBef>
                <a:spcPts val="0"/>
              </a:spcBef>
            </a:pPr>
            <a:r>
              <a:rPr lang="en-US" sz="2400" dirty="0">
                <a:latin typeface="Arial" pitchFamily="34" charset="0"/>
                <a:cs typeface="Arial" pitchFamily="34" charset="0"/>
              </a:rPr>
              <a:t>Increasing risk in India </a:t>
            </a:r>
          </a:p>
          <a:p>
            <a:pPr lvl="1">
              <a:spcBef>
                <a:spcPts val="0"/>
              </a:spcBef>
            </a:pPr>
            <a:r>
              <a:rPr lang="en-US" sz="2000" dirty="0" err="1" smtClean="0">
                <a:latin typeface="Arial" pitchFamily="34" charset="0"/>
                <a:cs typeface="Arial" pitchFamily="34" charset="0"/>
              </a:rPr>
              <a:t>Aadhaar</a:t>
            </a:r>
            <a:r>
              <a:rPr lang="en-US" sz="2000" dirty="0" smtClean="0">
                <a:latin typeface="Arial" pitchFamily="34" charset="0"/>
                <a:cs typeface="Arial" pitchFamily="34" charset="0"/>
              </a:rPr>
              <a:t> / PAN </a:t>
            </a:r>
            <a:r>
              <a:rPr lang="en-US" sz="2000" dirty="0">
                <a:latin typeface="Arial" pitchFamily="34" charset="0"/>
                <a:cs typeface="Arial" pitchFamily="34" charset="0"/>
              </a:rPr>
              <a:t>numbers, names available </a:t>
            </a:r>
            <a:r>
              <a:rPr lang="en-US" sz="2000" dirty="0" smtClean="0">
                <a:latin typeface="Arial" pitchFamily="34" charset="0"/>
                <a:cs typeface="Arial" pitchFamily="34" charset="0"/>
              </a:rPr>
              <a:t>online</a:t>
            </a:r>
            <a:endParaRPr lang="en-US" sz="2000" dirty="0">
              <a:latin typeface="Arial" pitchFamily="34" charset="0"/>
              <a:cs typeface="Arial" pitchFamily="34" charset="0"/>
            </a:endParaRPr>
          </a:p>
        </p:txBody>
      </p:sp>
      <p:pic>
        <p:nvPicPr>
          <p:cNvPr id="149508" name="Picture 4" descr="MCPE03479_0000[1]"/>
          <p:cNvPicPr>
            <a:picLocks noChangeAspect="1" noChangeArrowheads="1"/>
          </p:cNvPicPr>
          <p:nvPr/>
        </p:nvPicPr>
        <p:blipFill>
          <a:blip r:embed="rId3" cstate="print"/>
          <a:srcRect/>
          <a:stretch>
            <a:fillRect/>
          </a:stretch>
        </p:blipFill>
        <p:spPr bwMode="auto">
          <a:xfrm>
            <a:off x="7391400" y="2971800"/>
            <a:ext cx="1185863" cy="1050925"/>
          </a:xfrm>
          <a:prstGeom prst="rect">
            <a:avLst/>
          </a:prstGeom>
          <a:noFill/>
        </p:spPr>
      </p:pic>
      <p:pic>
        <p:nvPicPr>
          <p:cNvPr id="149509" name="Picture 5" descr="MCj00825670000[1]"/>
          <p:cNvPicPr>
            <a:picLocks noChangeAspect="1" noChangeArrowheads="1"/>
          </p:cNvPicPr>
          <p:nvPr/>
        </p:nvPicPr>
        <p:blipFill>
          <a:blip r:embed="rId4" cstate="print"/>
          <a:srcRect/>
          <a:stretch>
            <a:fillRect/>
          </a:stretch>
        </p:blipFill>
        <p:spPr bwMode="auto">
          <a:xfrm>
            <a:off x="6324600" y="457200"/>
            <a:ext cx="1795463" cy="1422400"/>
          </a:xfrm>
          <a:prstGeom prst="rect">
            <a:avLst/>
          </a:prstGeom>
          <a:noFill/>
        </p:spPr>
      </p:pic>
      <p:sp>
        <p:nvSpPr>
          <p:cNvPr id="9" name="TextBox 8"/>
          <p:cNvSpPr txBox="1"/>
          <p:nvPr/>
        </p:nvSpPr>
        <p:spPr>
          <a:xfrm>
            <a:off x="251520" y="476672"/>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950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950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950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What me worry?</a:t>
            </a:r>
          </a:p>
        </p:txBody>
      </p:sp>
      <p:sp>
        <p:nvSpPr>
          <p:cNvPr id="45059" name="Rectangle 3" descr="Rectangle: Click to edit Master text styles&#10;Second level&#10;Third level&#10;Fourth level&#10;Fifth level"/>
          <p:cNvSpPr>
            <a:spLocks noGrp="1" noChangeArrowheads="1"/>
          </p:cNvSpPr>
          <p:nvPr>
            <p:ph type="body" idx="1"/>
          </p:nvPr>
        </p:nvSpPr>
        <p:spPr>
          <a:xfrm>
            <a:off x="395536" y="1524000"/>
            <a:ext cx="8215064" cy="4953000"/>
          </a:xfrm>
        </p:spPr>
        <p:txBody>
          <a:bodyPr/>
          <a:lstStyle/>
          <a:p>
            <a:pPr algn="just"/>
            <a:r>
              <a:rPr lang="en-US" sz="2800" dirty="0">
                <a:latin typeface="Arial" pitchFamily="34" charset="0"/>
                <a:cs typeface="Arial" pitchFamily="34" charset="0"/>
              </a:rPr>
              <a:t>“Bad things only happen to other people.”?? </a:t>
            </a:r>
          </a:p>
          <a:p>
            <a:pPr lvl="1" algn="just"/>
            <a:r>
              <a:rPr lang="en-US" sz="2400" dirty="0">
                <a:latin typeface="Arial" pitchFamily="34" charset="0"/>
                <a:cs typeface="Arial" pitchFamily="34" charset="0"/>
              </a:rPr>
              <a:t>SQL/Slammer</a:t>
            </a:r>
          </a:p>
          <a:p>
            <a:pPr lvl="2" algn="just"/>
            <a:r>
              <a:rPr lang="en-US" sz="2000" dirty="0">
                <a:latin typeface="Arial" pitchFamily="34" charset="0"/>
                <a:cs typeface="Arial" pitchFamily="34" charset="0"/>
              </a:rPr>
              <a:t>Attacked </a:t>
            </a:r>
            <a:r>
              <a:rPr lang="en-US" sz="2000" dirty="0" err="1">
                <a:latin typeface="Arial" pitchFamily="34" charset="0"/>
                <a:cs typeface="Arial" pitchFamily="34" charset="0"/>
              </a:rPr>
              <a:t>SQLServer</a:t>
            </a:r>
            <a:r>
              <a:rPr lang="en-US" sz="2000" dirty="0">
                <a:latin typeface="Arial" pitchFamily="34" charset="0"/>
                <a:cs typeface="Arial" pitchFamily="34" charset="0"/>
              </a:rPr>
              <a:t>, brought networks down all over the </a:t>
            </a:r>
            <a:r>
              <a:rPr lang="en-US" sz="2000" dirty="0" smtClean="0">
                <a:latin typeface="Arial" pitchFamily="34" charset="0"/>
                <a:cs typeface="Arial" pitchFamily="34" charset="0"/>
              </a:rPr>
              <a:t>world</a:t>
            </a:r>
            <a:endParaRPr lang="en-US" sz="2000" dirty="0">
              <a:latin typeface="Arial" pitchFamily="34" charset="0"/>
              <a:cs typeface="Arial" pitchFamily="34" charset="0"/>
            </a:endParaRPr>
          </a:p>
          <a:p>
            <a:pPr lvl="2" algn="just"/>
            <a:r>
              <a:rPr lang="en-US" sz="2000" dirty="0">
                <a:latin typeface="Arial" pitchFamily="34" charset="0"/>
                <a:cs typeface="Arial" pitchFamily="34" charset="0"/>
              </a:rPr>
              <a:t>Luckily no data lost/stolen</a:t>
            </a:r>
          </a:p>
          <a:p>
            <a:pPr lvl="2" algn="just"/>
            <a:r>
              <a:rPr lang="en-US" sz="2000" dirty="0" smtClean="0">
                <a:latin typeface="Arial" pitchFamily="34" charset="0"/>
                <a:cs typeface="Arial" pitchFamily="34" charset="0"/>
              </a:rPr>
              <a:t>Careless </a:t>
            </a:r>
            <a:r>
              <a:rPr lang="en-US" sz="2000" dirty="0">
                <a:latin typeface="Arial" pitchFamily="34" charset="0"/>
                <a:cs typeface="Arial" pitchFamily="34" charset="0"/>
              </a:rPr>
              <a:t>coding exposed database password to outside world</a:t>
            </a:r>
          </a:p>
          <a:p>
            <a:pPr algn="just"/>
            <a:r>
              <a:rPr lang="en-US" sz="2800" dirty="0">
                <a:latin typeface="Arial" pitchFamily="34" charset="0"/>
                <a:cs typeface="Arial" pitchFamily="34" charset="0"/>
              </a:rPr>
              <a:t>Most Web applications vulnerable to SQL injection attacks</a:t>
            </a:r>
          </a:p>
          <a:p>
            <a:endParaRPr lang="en-US" sz="2800" dirty="0">
              <a:latin typeface="Arial" pitchFamily="34" charset="0"/>
              <a:cs typeface="Arial" pitchFamily="34" charset="0"/>
            </a:endParaRPr>
          </a:p>
        </p:txBody>
      </p:sp>
      <p:sp>
        <p:nvSpPr>
          <p:cNvPr id="7" name="TextBox 6"/>
          <p:cNvSpPr txBox="1"/>
          <p:nvPr/>
        </p:nvSpPr>
        <p:spPr>
          <a:xfrm>
            <a:off x="251520" y="476672"/>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Database Encryption</a:t>
            </a:r>
          </a:p>
        </p:txBody>
      </p:sp>
      <p:sp>
        <p:nvSpPr>
          <p:cNvPr id="151555" name="Rectangle 3" descr="Rectangle: Click to edit Master text styles&#10;Second level&#10;Third level&#10;Fourth level&#10;Fifth level"/>
          <p:cNvSpPr>
            <a:spLocks noGrp="1" noChangeArrowheads="1"/>
          </p:cNvSpPr>
          <p:nvPr>
            <p:ph type="body" idx="1"/>
          </p:nvPr>
        </p:nvSpPr>
        <p:spPr>
          <a:xfrm>
            <a:off x="323528" y="1340768"/>
            <a:ext cx="8568952" cy="4968552"/>
          </a:xfrm>
        </p:spPr>
        <p:txBody>
          <a:bodyPr>
            <a:normAutofit lnSpcReduction="10000"/>
          </a:bodyPr>
          <a:lstStyle/>
          <a:p>
            <a:pPr algn="just"/>
            <a:r>
              <a:rPr lang="en-US" sz="2800" dirty="0" smtClean="0">
                <a:latin typeface="Arial" pitchFamily="34" charset="0"/>
                <a:cs typeface="Arial" pitchFamily="34" charset="0"/>
              </a:rPr>
              <a:t>e.g</a:t>
            </a:r>
            <a:r>
              <a:rPr lang="en-US" sz="2800" dirty="0">
                <a:latin typeface="Arial" pitchFamily="34" charset="0"/>
                <a:cs typeface="Arial" pitchFamily="34" charset="0"/>
              </a:rPr>
              <a:t>. What if a laptop/disk/USB key with critical data is lost?</a:t>
            </a:r>
          </a:p>
          <a:p>
            <a:pPr algn="just"/>
            <a:r>
              <a:rPr lang="en-US" sz="2800" dirty="0">
                <a:latin typeface="Arial" pitchFamily="34" charset="0"/>
                <a:cs typeface="Arial" pitchFamily="34" charset="0"/>
              </a:rPr>
              <a:t>Partial solution: encrypt the database at storage level, transparent to application</a:t>
            </a:r>
          </a:p>
          <a:p>
            <a:pPr lvl="2" algn="just"/>
            <a:r>
              <a:rPr lang="en-US" sz="2000" dirty="0">
                <a:latin typeface="Arial" pitchFamily="34" charset="0"/>
                <a:cs typeface="Arial" pitchFamily="34" charset="0"/>
              </a:rPr>
              <a:t>Whole database/file/relation</a:t>
            </a:r>
          </a:p>
          <a:p>
            <a:pPr lvl="3" algn="just"/>
            <a:r>
              <a:rPr lang="en-US" sz="1800" dirty="0">
                <a:latin typeface="Arial" pitchFamily="34" charset="0"/>
                <a:cs typeface="Arial" pitchFamily="34" charset="0"/>
              </a:rPr>
              <a:t>Unit of encryption: page</a:t>
            </a:r>
          </a:p>
          <a:p>
            <a:pPr lvl="2" algn="just"/>
            <a:r>
              <a:rPr lang="en-US" sz="2000" dirty="0">
                <a:latin typeface="Arial" pitchFamily="34" charset="0"/>
                <a:cs typeface="Arial" pitchFamily="34" charset="0"/>
              </a:rPr>
              <a:t>Column encryption </a:t>
            </a:r>
          </a:p>
          <a:p>
            <a:pPr lvl="1" algn="just"/>
            <a:r>
              <a:rPr lang="en-US" sz="2400" dirty="0">
                <a:latin typeface="Arial" pitchFamily="34" charset="0"/>
                <a:cs typeface="Arial" pitchFamily="34" charset="0"/>
              </a:rPr>
              <a:t>Main issue: key management</a:t>
            </a:r>
          </a:p>
          <a:p>
            <a:pPr lvl="2" algn="just"/>
            <a:r>
              <a:rPr lang="en-US" sz="2000" dirty="0" smtClean="0">
                <a:latin typeface="Arial" pitchFamily="34" charset="0"/>
                <a:cs typeface="Arial" pitchFamily="34" charset="0"/>
              </a:rPr>
              <a:t>e.g</a:t>
            </a:r>
            <a:r>
              <a:rPr lang="en-US" sz="2000" dirty="0">
                <a:latin typeface="Arial" pitchFamily="34" charset="0"/>
                <a:cs typeface="Arial" pitchFamily="34" charset="0"/>
              </a:rPr>
              <a:t>. user provides decryption key (password) when database is started up</a:t>
            </a:r>
          </a:p>
          <a:p>
            <a:pPr lvl="1" algn="just"/>
            <a:r>
              <a:rPr lang="en-US" sz="2400" dirty="0">
                <a:latin typeface="Arial" pitchFamily="34" charset="0"/>
                <a:cs typeface="Arial" pitchFamily="34" charset="0"/>
              </a:rPr>
              <a:t>Supported by many database systems</a:t>
            </a:r>
          </a:p>
          <a:p>
            <a:pPr lvl="2" algn="just"/>
            <a:r>
              <a:rPr lang="en-US" sz="2000" dirty="0">
                <a:latin typeface="Arial" pitchFamily="34" charset="0"/>
                <a:cs typeface="Arial" pitchFamily="34" charset="0"/>
              </a:rPr>
              <a:t>Standard practice now to encrypt credit card information, and other sensitive information</a:t>
            </a:r>
          </a:p>
          <a:p>
            <a:endParaRPr lang="en-US" sz="2400" dirty="0">
              <a:latin typeface="Arial" pitchFamily="34" charset="0"/>
              <a:cs typeface="Arial" pitchFamily="34" charset="0"/>
            </a:endParaRPr>
          </a:p>
        </p:txBody>
      </p:sp>
      <p:sp>
        <p:nvSpPr>
          <p:cNvPr id="7" name="TextBox 6"/>
          <p:cNvSpPr txBox="1"/>
          <p:nvPr/>
        </p:nvSpPr>
        <p:spPr>
          <a:xfrm>
            <a:off x="251520" y="476672"/>
            <a:ext cx="1693925" cy="369332"/>
          </a:xfrm>
          <a:prstGeom prst="rect">
            <a:avLst/>
          </a:prstGeom>
          <a:noFill/>
        </p:spPr>
        <p:txBody>
          <a:bodyPr wrap="none" rtlCol="0">
            <a:spAutoFit/>
          </a:bodyPr>
          <a:lstStyle/>
          <a:p>
            <a:r>
              <a:rPr lang="en-IN" dirty="0" err="1" smtClean="0"/>
              <a:t>Sudarshan</a:t>
            </a:r>
            <a:r>
              <a:rPr lang="en-IN" dirty="0" smtClean="0"/>
              <a:t> - IITB</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15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55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6950"/>
          </a:xfrm>
        </p:spPr>
        <p:txBody>
          <a:bodyPr>
            <a:normAutofit/>
          </a:bodyPr>
          <a:lstStyle/>
          <a:p>
            <a:r>
              <a:rPr lang="en-IN" sz="4000" dirty="0" smtClean="0">
                <a:solidFill>
                  <a:srgbClr val="C00000"/>
                </a:solidFill>
                <a:latin typeface="Arial" pitchFamily="34" charset="0"/>
                <a:cs typeface="Arial" pitchFamily="34" charset="0"/>
              </a:rPr>
              <a:t>Attack Techniques</a:t>
            </a:r>
            <a:endParaRPr lang="en-IN" sz="4000" dirty="0">
              <a:solidFill>
                <a:srgbClr val="C00000"/>
              </a:solidFill>
              <a:latin typeface="Arial" pitchFamily="34" charset="0"/>
              <a:cs typeface="Arial" pitchFamily="34" charset="0"/>
            </a:endParaRPr>
          </a:p>
        </p:txBody>
      </p:sp>
      <p:pic>
        <p:nvPicPr>
          <p:cNvPr id="59394" name="Picture 2" descr="Techniques August 2015"/>
          <p:cNvPicPr>
            <a:picLocks noChangeAspect="1" noChangeArrowheads="1"/>
          </p:cNvPicPr>
          <p:nvPr/>
        </p:nvPicPr>
        <p:blipFill>
          <a:blip r:embed="rId2" cstate="print"/>
          <a:srcRect/>
          <a:stretch>
            <a:fillRect/>
          </a:stretch>
        </p:blipFill>
        <p:spPr bwMode="auto">
          <a:xfrm>
            <a:off x="2627784" y="3717032"/>
            <a:ext cx="6217920" cy="3048837"/>
          </a:xfrm>
          <a:prstGeom prst="rect">
            <a:avLst/>
          </a:prstGeom>
          <a:noFill/>
        </p:spPr>
      </p:pic>
      <p:pic>
        <p:nvPicPr>
          <p:cNvPr id="59396" name="Picture 4" descr="august-statistics-2016-featured"/>
          <p:cNvPicPr>
            <a:picLocks noChangeAspect="1" noChangeArrowheads="1"/>
          </p:cNvPicPr>
          <p:nvPr/>
        </p:nvPicPr>
        <p:blipFill>
          <a:blip r:embed="rId3" cstate="print"/>
          <a:srcRect/>
          <a:stretch>
            <a:fillRect/>
          </a:stretch>
        </p:blipFill>
        <p:spPr bwMode="auto">
          <a:xfrm>
            <a:off x="107504" y="764704"/>
            <a:ext cx="5181600" cy="288226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dirty="0" smtClean="0">
                <a:solidFill>
                  <a:srgbClr val="C00000"/>
                </a:solidFill>
                <a:latin typeface="Arial" pitchFamily="34" charset="0"/>
                <a:cs typeface="Arial" pitchFamily="34" charset="0"/>
              </a:rPr>
              <a:t>Components of Databases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95536" y="980728"/>
            <a:ext cx="8568952" cy="4929411"/>
          </a:xfrm>
        </p:spPr>
        <p:txBody>
          <a:bodyPr>
            <a:normAutofit/>
          </a:bodyPr>
          <a:lstStyle/>
          <a:p>
            <a:pPr algn="just"/>
            <a:r>
              <a:rPr lang="en-IN" dirty="0" smtClean="0">
                <a:latin typeface="Arial" pitchFamily="34" charset="0"/>
                <a:cs typeface="Arial" pitchFamily="34" charset="0"/>
              </a:rPr>
              <a:t>Record – contain one related group of data</a:t>
            </a:r>
          </a:p>
          <a:p>
            <a:pPr algn="just"/>
            <a:r>
              <a:rPr lang="en-IN" dirty="0" smtClean="0">
                <a:latin typeface="Arial" pitchFamily="34" charset="0"/>
                <a:cs typeface="Arial" pitchFamily="34" charset="0"/>
              </a:rPr>
              <a:t>Each record contains </a:t>
            </a:r>
            <a:r>
              <a:rPr lang="en-IN" b="1" dirty="0" smtClean="0">
                <a:latin typeface="Arial" pitchFamily="34" charset="0"/>
                <a:cs typeface="Arial" pitchFamily="34" charset="0"/>
              </a:rPr>
              <a:t>fields or elements</a:t>
            </a:r>
          </a:p>
          <a:p>
            <a:pPr algn="just"/>
            <a:r>
              <a:rPr lang="en-IN" dirty="0" smtClean="0">
                <a:latin typeface="Arial" pitchFamily="34" charset="0"/>
                <a:cs typeface="Arial" pitchFamily="34" charset="0"/>
              </a:rPr>
              <a:t>The logical structure of a database is called a </a:t>
            </a:r>
            <a:r>
              <a:rPr lang="en-IN" b="1" dirty="0" smtClean="0">
                <a:latin typeface="Arial" pitchFamily="34" charset="0"/>
                <a:cs typeface="Arial" pitchFamily="34" charset="0"/>
              </a:rPr>
              <a:t>schema</a:t>
            </a:r>
          </a:p>
          <a:p>
            <a:pPr algn="just"/>
            <a:r>
              <a:rPr lang="en-IN" dirty="0" smtClean="0">
                <a:latin typeface="Arial" pitchFamily="34" charset="0"/>
                <a:cs typeface="Arial" pitchFamily="34" charset="0"/>
              </a:rPr>
              <a:t>A particular user may have access to only part of the database, called a </a:t>
            </a:r>
            <a:r>
              <a:rPr lang="en-IN" b="1" dirty="0" smtClean="0">
                <a:latin typeface="Arial" pitchFamily="34" charset="0"/>
                <a:cs typeface="Arial" pitchFamily="34" charset="0"/>
              </a:rPr>
              <a:t>subschema</a:t>
            </a:r>
          </a:p>
        </p:txBody>
      </p:sp>
      <p:graphicFrame>
        <p:nvGraphicFramePr>
          <p:cNvPr id="4" name="Table 3"/>
          <p:cNvGraphicFramePr>
            <a:graphicFrameLocks noGrp="1"/>
          </p:cNvGraphicFramePr>
          <p:nvPr/>
        </p:nvGraphicFramePr>
        <p:xfrm>
          <a:off x="323528" y="5013176"/>
          <a:ext cx="8496945" cy="1651000"/>
        </p:xfrm>
        <a:graphic>
          <a:graphicData uri="http://schemas.openxmlformats.org/drawingml/2006/table">
            <a:tbl>
              <a:tblPr bandRow="1">
                <a:tableStyleId>{073A0DAA-6AF3-43AB-8588-CEC1D06C72B9}</a:tableStyleId>
              </a:tblPr>
              <a:tblGrid>
                <a:gridCol w="1080122">
                  <a:extLst>
                    <a:ext uri="{9D8B030D-6E8A-4147-A177-3AD203B41FA5}">
                      <a16:colId xmlns="" xmlns:a16="http://schemas.microsoft.com/office/drawing/2014/main" val="20000"/>
                    </a:ext>
                  </a:extLst>
                </a:gridCol>
                <a:gridCol w="2318656">
                  <a:extLst>
                    <a:ext uri="{9D8B030D-6E8A-4147-A177-3AD203B41FA5}">
                      <a16:colId xmlns="" xmlns:a16="http://schemas.microsoft.com/office/drawing/2014/main" val="20001"/>
                    </a:ext>
                  </a:extLst>
                </a:gridCol>
                <a:gridCol w="1699389">
                  <a:extLst>
                    <a:ext uri="{9D8B030D-6E8A-4147-A177-3AD203B41FA5}">
                      <a16:colId xmlns="" xmlns:a16="http://schemas.microsoft.com/office/drawing/2014/main" val="20002"/>
                    </a:ext>
                  </a:extLst>
                </a:gridCol>
                <a:gridCol w="1699389">
                  <a:extLst>
                    <a:ext uri="{9D8B030D-6E8A-4147-A177-3AD203B41FA5}">
                      <a16:colId xmlns="" xmlns:a16="http://schemas.microsoft.com/office/drawing/2014/main" val="20003"/>
                    </a:ext>
                  </a:extLst>
                </a:gridCol>
                <a:gridCol w="1699389">
                  <a:extLst>
                    <a:ext uri="{9D8B030D-6E8A-4147-A177-3AD203B41FA5}">
                      <a16:colId xmlns="" xmlns:a16="http://schemas.microsoft.com/office/drawing/2014/main" val="20004"/>
                    </a:ext>
                  </a:extLst>
                </a:gridCol>
              </a:tblGrid>
              <a:tr h="370840">
                <a:tc>
                  <a:txBody>
                    <a:bodyPr/>
                    <a:lstStyle/>
                    <a:p>
                      <a:r>
                        <a:rPr lang="en-IN" sz="1800" dirty="0" smtClean="0"/>
                        <a:t>Adams</a:t>
                      </a:r>
                      <a:endParaRPr lang="en-IN" dirty="0"/>
                    </a:p>
                  </a:txBody>
                  <a:tcPr/>
                </a:tc>
                <a:tc>
                  <a:txBody>
                    <a:bodyPr/>
                    <a:lstStyle/>
                    <a:p>
                      <a:r>
                        <a:rPr lang="en-IN" sz="1800" dirty="0" smtClean="0"/>
                        <a:t>212 Market St.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Columbus</a:t>
                      </a:r>
                    </a:p>
                    <a:p>
                      <a:endParaRPr lang="en-IN" dirty="0"/>
                    </a:p>
                  </a:txBody>
                  <a:tcPr/>
                </a:tc>
                <a:tc>
                  <a:txBody>
                    <a:bodyPr/>
                    <a:lstStyle/>
                    <a:p>
                      <a:r>
                        <a:rPr lang="en-IN" sz="1800" dirty="0" smtClean="0"/>
                        <a:t>OH</a:t>
                      </a:r>
                      <a:endParaRPr lang="en-IN" dirty="0"/>
                    </a:p>
                  </a:txBody>
                  <a:tcPr/>
                </a:tc>
                <a:tc>
                  <a:txBody>
                    <a:bodyPr/>
                    <a:lstStyle/>
                    <a:p>
                      <a:r>
                        <a:rPr lang="en-IN" sz="1800" dirty="0" smtClean="0"/>
                        <a:t>43210</a:t>
                      </a:r>
                      <a:endParaRPr lang="en-IN" dirty="0"/>
                    </a:p>
                  </a:txBody>
                  <a:tcPr/>
                </a:tc>
                <a:extLst>
                  <a:ext uri="{0D108BD9-81ED-4DB2-BD59-A6C34878D82A}">
                    <a16:rowId xmlns="" xmlns:a16="http://schemas.microsoft.com/office/drawing/2014/main" val="10000"/>
                  </a:ext>
                </a:extLst>
              </a:tr>
              <a:tr h="370840">
                <a:tc>
                  <a:txBody>
                    <a:bodyPr/>
                    <a:lstStyle/>
                    <a:p>
                      <a:r>
                        <a:rPr lang="en-IN" sz="1800" dirty="0" err="1" smtClean="0"/>
                        <a:t>Benchly</a:t>
                      </a:r>
                      <a:endParaRPr lang="en-IN" dirty="0"/>
                    </a:p>
                  </a:txBody>
                  <a:tcPr/>
                </a:tc>
                <a:tc>
                  <a:txBody>
                    <a:bodyPr/>
                    <a:lstStyle/>
                    <a:p>
                      <a:r>
                        <a:rPr lang="en-IN" sz="1800" dirty="0" smtClean="0"/>
                        <a:t>501 Union St. </a:t>
                      </a:r>
                      <a:endParaRPr lang="en-IN" dirty="0"/>
                    </a:p>
                  </a:txBody>
                  <a:tcPr/>
                </a:tc>
                <a:tc>
                  <a:txBody>
                    <a:bodyPr/>
                    <a:lstStyle/>
                    <a:p>
                      <a:r>
                        <a:rPr lang="en-IN" sz="1800" dirty="0" smtClean="0"/>
                        <a:t>Chicago</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IL</a:t>
                      </a:r>
                    </a:p>
                    <a:p>
                      <a:endParaRPr lang="en-IN" dirty="0"/>
                    </a:p>
                  </a:txBody>
                  <a:tcPr/>
                </a:tc>
                <a:tc>
                  <a:txBody>
                    <a:bodyPr/>
                    <a:lstStyle/>
                    <a:p>
                      <a:r>
                        <a:rPr lang="en-IN" sz="1800" dirty="0" smtClean="0"/>
                        <a:t>60603</a:t>
                      </a:r>
                      <a:endParaRPr lang="en-IN" dirty="0"/>
                    </a:p>
                  </a:txBody>
                  <a:tcPr/>
                </a:tc>
                <a:extLst>
                  <a:ext uri="{0D108BD9-81ED-4DB2-BD59-A6C34878D82A}">
                    <a16:rowId xmlns="" xmlns:a16="http://schemas.microsoft.com/office/drawing/2014/main" val="10001"/>
                  </a:ext>
                </a:extLst>
              </a:tr>
              <a:tr h="370840">
                <a:tc>
                  <a:txBody>
                    <a:bodyPr/>
                    <a:lstStyle/>
                    <a:p>
                      <a:r>
                        <a:rPr lang="en-IN" sz="1800" dirty="0" smtClean="0"/>
                        <a:t>Carter</a:t>
                      </a:r>
                      <a:endParaRPr lang="en-IN" dirty="0"/>
                    </a:p>
                  </a:txBody>
                  <a:tcPr/>
                </a:tc>
                <a:tc>
                  <a:txBody>
                    <a:bodyPr/>
                    <a:lstStyle/>
                    <a:p>
                      <a:r>
                        <a:rPr lang="en-IN" sz="1800" dirty="0" smtClean="0"/>
                        <a:t>411 Elm St. </a:t>
                      </a:r>
                      <a:endParaRPr lang="en-IN" dirty="0"/>
                    </a:p>
                  </a:txBody>
                  <a:tcPr/>
                </a:tc>
                <a:tc>
                  <a:txBody>
                    <a:bodyPr/>
                    <a:lstStyle/>
                    <a:p>
                      <a:r>
                        <a:rPr lang="en-IN" sz="1800" dirty="0" smtClean="0"/>
                        <a:t>Columbus</a:t>
                      </a:r>
                      <a:endParaRPr lang="en-IN" dirty="0"/>
                    </a:p>
                  </a:txBody>
                  <a:tcPr/>
                </a:tc>
                <a:tc>
                  <a:txBody>
                    <a:bodyPr/>
                    <a:lstStyle/>
                    <a:p>
                      <a:r>
                        <a:rPr lang="en-IN" sz="1800" dirty="0" smtClean="0"/>
                        <a:t>OH</a:t>
                      </a:r>
                      <a:endParaRPr lang="en-IN" dirty="0"/>
                    </a:p>
                  </a:txBody>
                  <a:tcPr/>
                </a:tc>
                <a:tc>
                  <a:txBody>
                    <a:bodyPr/>
                    <a:lstStyle/>
                    <a:p>
                      <a:r>
                        <a:rPr lang="en-IN" sz="1800" dirty="0" smtClean="0"/>
                        <a:t>43210</a:t>
                      </a:r>
                      <a:endParaRPr lang="en-IN"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4000" dirty="0" smtClean="0">
                <a:solidFill>
                  <a:srgbClr val="C00000"/>
                </a:solidFill>
                <a:latin typeface="Arial" pitchFamily="34" charset="0"/>
                <a:cs typeface="Arial" pitchFamily="34" charset="0"/>
              </a:rPr>
              <a:t>SQL Injection</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340768"/>
            <a:ext cx="8568952" cy="4525963"/>
          </a:xfrm>
        </p:spPr>
        <p:txBody>
          <a:bodyPr>
            <a:normAutofit/>
          </a:bodyPr>
          <a:lstStyle/>
          <a:p>
            <a:pPr algn="just"/>
            <a:r>
              <a:rPr lang="en-IN" sz="2800" dirty="0" smtClean="0">
                <a:latin typeface="Arial" pitchFamily="34" charset="0"/>
                <a:cs typeface="Arial" pitchFamily="34" charset="0"/>
              </a:rPr>
              <a:t>Occurs when an attacker is able to insert a series of SQL statements into a query by manipulating data input into an application</a:t>
            </a:r>
          </a:p>
          <a:p>
            <a:pPr algn="just"/>
            <a:r>
              <a:rPr lang="en-IN" sz="2800" dirty="0" smtClean="0">
                <a:latin typeface="Arial" pitchFamily="34" charset="0"/>
                <a:cs typeface="Arial" pitchFamily="34" charset="0"/>
              </a:rPr>
              <a:t>SELECT (id, </a:t>
            </a:r>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surname) FROM authors WHERE </a:t>
            </a:r>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 ‘</a:t>
            </a:r>
            <a:r>
              <a:rPr lang="en-IN" sz="2800" dirty="0" err="1" smtClean="0">
                <a:latin typeface="Arial" pitchFamily="34" charset="0"/>
                <a:cs typeface="Arial" pitchFamily="34" charset="0"/>
              </a:rPr>
              <a:t>deepak</a:t>
            </a:r>
            <a:r>
              <a:rPr lang="en-IN" sz="2800" dirty="0" smtClean="0">
                <a:latin typeface="Arial" pitchFamily="34" charset="0"/>
                <a:cs typeface="Arial" pitchFamily="34" charset="0"/>
              </a:rPr>
              <a:t>’ AND surname = ‘</a:t>
            </a:r>
            <a:r>
              <a:rPr lang="en-IN" sz="2800" dirty="0" err="1" smtClean="0">
                <a:latin typeface="Arial" pitchFamily="34" charset="0"/>
                <a:cs typeface="Arial" pitchFamily="34" charset="0"/>
              </a:rPr>
              <a:t>sharma</a:t>
            </a:r>
            <a:r>
              <a:rPr lang="en-IN" sz="2800" dirty="0" smtClean="0">
                <a:latin typeface="Arial" pitchFamily="34" charset="0"/>
                <a:cs typeface="Arial" pitchFamily="34" charset="0"/>
              </a:rPr>
              <a:t>’;</a:t>
            </a:r>
          </a:p>
          <a:p>
            <a:pPr algn="just"/>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and surname fields are gathered from user-supplied input</a:t>
            </a:r>
            <a:endParaRPr lang="en-IN" sz="2800"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smtClean="0">
                <a:latin typeface="Arial" pitchFamily="34" charset="0"/>
                <a:cs typeface="Arial" pitchFamily="34" charset="0"/>
              </a:rPr>
              <a:t>SELECT (id, </a:t>
            </a:r>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surname) FROM authors WHERE </a:t>
            </a:r>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 ‘</a:t>
            </a:r>
            <a:r>
              <a:rPr lang="en-IN" sz="2800" dirty="0" err="1" smtClean="0">
                <a:latin typeface="Arial" pitchFamily="34" charset="0"/>
                <a:cs typeface="Arial" pitchFamily="34" charset="0"/>
              </a:rPr>
              <a:t>de’epak</a:t>
            </a:r>
            <a:r>
              <a:rPr lang="en-IN" sz="2800" dirty="0" smtClean="0">
                <a:latin typeface="Arial" pitchFamily="34" charset="0"/>
                <a:cs typeface="Arial" pitchFamily="34" charset="0"/>
              </a:rPr>
              <a:t>’ AND surname = ‘</a:t>
            </a:r>
            <a:r>
              <a:rPr lang="en-IN" sz="2800" dirty="0" err="1" smtClean="0">
                <a:latin typeface="Arial" pitchFamily="34" charset="0"/>
                <a:cs typeface="Arial" pitchFamily="34" charset="0"/>
              </a:rPr>
              <a:t>sharma</a:t>
            </a:r>
            <a:r>
              <a:rPr lang="en-IN" sz="2800" dirty="0" smtClean="0">
                <a:latin typeface="Arial" pitchFamily="34" charset="0"/>
                <a:cs typeface="Arial" pitchFamily="34" charset="0"/>
              </a:rPr>
              <a:t>’;</a:t>
            </a:r>
          </a:p>
          <a:p>
            <a:pPr algn="just"/>
            <a:r>
              <a:rPr lang="en-IN" sz="2800" dirty="0" smtClean="0">
                <a:latin typeface="Arial" pitchFamily="34" charset="0"/>
                <a:cs typeface="Arial" pitchFamily="34" charset="0"/>
              </a:rPr>
              <a:t>Results into error</a:t>
            </a:r>
          </a:p>
          <a:p>
            <a:pPr algn="just"/>
            <a:r>
              <a:rPr lang="en-IN" sz="2800" dirty="0" smtClean="0">
                <a:latin typeface="Arial" pitchFamily="34" charset="0"/>
                <a:cs typeface="Arial" pitchFamily="34" charset="0"/>
              </a:rPr>
              <a:t>Incorrect syntax near ‘</a:t>
            </a:r>
            <a:r>
              <a:rPr lang="en-IN" sz="2800" dirty="0" err="1" smtClean="0">
                <a:latin typeface="Arial" pitchFamily="34" charset="0"/>
                <a:cs typeface="Arial" pitchFamily="34" charset="0"/>
              </a:rPr>
              <a:t>epak</a:t>
            </a:r>
            <a:r>
              <a:rPr lang="en-IN" sz="2800" dirty="0" smtClean="0">
                <a:latin typeface="Arial" pitchFamily="34" charset="0"/>
                <a:cs typeface="Arial" pitchFamily="34" charset="0"/>
              </a:rPr>
              <a:t>’</a:t>
            </a:r>
          </a:p>
          <a:p>
            <a:pPr algn="just"/>
            <a:endParaRPr lang="en-IN" sz="2800" dirty="0">
              <a:latin typeface="Arial" pitchFamily="34" charset="0"/>
              <a:cs typeface="Arial" pitchFamily="34" charset="0"/>
            </a:endParaRPr>
          </a:p>
        </p:txBody>
      </p:sp>
      <p:sp>
        <p:nvSpPr>
          <p:cNvPr id="4"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SQL Injection …</a:t>
            </a:r>
            <a:endParaRPr lang="en-IN" sz="4000" dirty="0">
              <a:solidFill>
                <a:srgbClr val="C00000"/>
              </a:solidFill>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err="1" smtClean="0">
                <a:latin typeface="Arial" pitchFamily="34" charset="0"/>
                <a:cs typeface="Arial" pitchFamily="34" charset="0"/>
              </a:rPr>
              <a:t>firstname</a:t>
            </a:r>
            <a:r>
              <a:rPr lang="en-IN" sz="2800" dirty="0" smtClean="0">
                <a:latin typeface="Arial" pitchFamily="34" charset="0"/>
                <a:cs typeface="Arial" pitchFamily="34" charset="0"/>
              </a:rPr>
              <a:t>: de’; DROP TABLE authors --</a:t>
            </a:r>
          </a:p>
          <a:p>
            <a:pPr algn="just"/>
            <a:r>
              <a:rPr lang="en-IN" sz="2800" dirty="0" smtClean="0">
                <a:latin typeface="Arial" pitchFamily="34" charset="0"/>
                <a:cs typeface="Arial" pitchFamily="34" charset="0"/>
              </a:rPr>
              <a:t>surname:</a:t>
            </a:r>
          </a:p>
          <a:p>
            <a:pPr algn="just"/>
            <a:endParaRPr lang="en-IN" sz="2800" dirty="0">
              <a:latin typeface="Arial" pitchFamily="34" charset="0"/>
              <a:cs typeface="Arial" pitchFamily="34" charset="0"/>
            </a:endParaRPr>
          </a:p>
        </p:txBody>
      </p:sp>
      <p:sp>
        <p:nvSpPr>
          <p:cNvPr id="4"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SQL Injection …</a:t>
            </a:r>
            <a:endParaRPr lang="en-IN" sz="4000" dirty="0">
              <a:solidFill>
                <a:srgbClr val="C00000"/>
              </a:solidFill>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a:xfrm>
            <a:off x="457200" y="44624"/>
            <a:ext cx="8229600" cy="1139825"/>
          </a:xfrm>
        </p:spPr>
        <p:txBody>
          <a:bodyPr>
            <a:normAutofit/>
          </a:bodyPr>
          <a:lstStyle/>
          <a:p>
            <a:pPr eaLnBrk="1" hangingPunct="1"/>
            <a:r>
              <a:rPr lang="en-US" sz="4000" dirty="0" smtClean="0">
                <a:solidFill>
                  <a:srgbClr val="C00000"/>
                </a:solidFill>
                <a:latin typeface="Arial" pitchFamily="34" charset="0"/>
                <a:cs typeface="Arial" pitchFamily="34" charset="0"/>
              </a:rPr>
              <a:t>SQL Injection</a:t>
            </a:r>
          </a:p>
        </p:txBody>
      </p:sp>
      <p:sp>
        <p:nvSpPr>
          <p:cNvPr id="13315" name="Rectangle 3"/>
          <p:cNvSpPr>
            <a:spLocks noGrp="1" noChangeArrowheads="1"/>
          </p:cNvSpPr>
          <p:nvPr>
            <p:ph type="body" sz="half" idx="1"/>
            <p:custDataLst>
              <p:tags r:id="rId2"/>
            </p:custDataLst>
          </p:nvPr>
        </p:nvSpPr>
        <p:spPr>
          <a:xfrm>
            <a:off x="304800" y="1196752"/>
            <a:ext cx="4038600" cy="5423123"/>
          </a:xfrm>
        </p:spPr>
        <p:txBody>
          <a:bodyPr>
            <a:normAutofit/>
          </a:bodyPr>
          <a:lstStyle/>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App sends form to user.</a:t>
            </a:r>
          </a:p>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Attacker submits form with SQL exploit data.</a:t>
            </a:r>
          </a:p>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Application builds string with exploit data.</a:t>
            </a:r>
          </a:p>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Application sends SQL query to DB.</a:t>
            </a:r>
          </a:p>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DB executes query, including exploit, sends data back to application.</a:t>
            </a:r>
          </a:p>
          <a:p>
            <a:pPr marL="533400" indent="-533400" eaLnBrk="1" hangingPunct="1">
              <a:lnSpc>
                <a:spcPct val="90000"/>
              </a:lnSpc>
              <a:buFont typeface="Wingdings" pitchFamily="2" charset="2"/>
              <a:buAutoNum type="arabicPeriod"/>
            </a:pPr>
            <a:r>
              <a:rPr lang="en-US" sz="2400" dirty="0" smtClean="0">
                <a:latin typeface="Arial" pitchFamily="34" charset="0"/>
                <a:cs typeface="Arial" pitchFamily="34" charset="0"/>
              </a:rPr>
              <a:t>Application returns data to user.</a:t>
            </a:r>
          </a:p>
        </p:txBody>
      </p:sp>
      <p:grpSp>
        <p:nvGrpSpPr>
          <p:cNvPr id="23" name="Group 22"/>
          <p:cNvGrpSpPr/>
          <p:nvPr/>
        </p:nvGrpSpPr>
        <p:grpSpPr>
          <a:xfrm>
            <a:off x="4389438" y="1124744"/>
            <a:ext cx="4503042" cy="5616624"/>
            <a:chOff x="4389438" y="1524000"/>
            <a:chExt cx="3960812" cy="5014913"/>
          </a:xfrm>
        </p:grpSpPr>
        <p:grpSp>
          <p:nvGrpSpPr>
            <p:cNvPr id="2" name="Group 4"/>
            <p:cNvGrpSpPr>
              <a:grpSpLocks/>
            </p:cNvGrpSpPr>
            <p:nvPr>
              <p:custDataLst>
                <p:tags r:id="rId3"/>
              </p:custDataLst>
            </p:nvPr>
          </p:nvGrpSpPr>
          <p:grpSpPr bwMode="auto">
            <a:xfrm>
              <a:off x="4389438" y="3810000"/>
              <a:ext cx="1905000" cy="2728913"/>
              <a:chOff x="2765" y="2295"/>
              <a:chExt cx="1200" cy="1954"/>
            </a:xfrm>
          </p:grpSpPr>
          <p:sp>
            <p:nvSpPr>
              <p:cNvPr id="13333" name="Firewall"/>
              <p:cNvSpPr>
                <a:spLocks noEditPoints="1" noChangeArrowheads="1"/>
              </p:cNvSpPr>
              <p:nvPr/>
            </p:nvSpPr>
            <p:spPr bwMode="auto">
              <a:xfrm>
                <a:off x="2765" y="2295"/>
                <a:ext cx="1200" cy="384"/>
              </a:xfrm>
              <a:custGeom>
                <a:avLst/>
                <a:gdLst>
                  <a:gd name="T0" fmla="*/ 0 w 21600"/>
                  <a:gd name="T1" fmla="*/ 0 h 21600"/>
                  <a:gd name="T2" fmla="*/ 2 w 21600"/>
                  <a:gd name="T3" fmla="*/ 0 h 21600"/>
                  <a:gd name="T4" fmla="*/ 4 w 21600"/>
                  <a:gd name="T5" fmla="*/ 0 h 21600"/>
                  <a:gd name="T6" fmla="*/ 4 w 21600"/>
                  <a:gd name="T7" fmla="*/ 0 h 21600"/>
                  <a:gd name="T8" fmla="*/ 4 w 21600"/>
                  <a:gd name="T9" fmla="*/ 0 h 21600"/>
                  <a:gd name="T10" fmla="*/ 2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756 w 21600"/>
                  <a:gd name="T25" fmla="*/ 22444 h 21600"/>
                  <a:gd name="T26" fmla="*/ 21078 w 21600"/>
                  <a:gd name="T27" fmla="*/ 3228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p:spPr>
            <p:txBody>
              <a:bodyPr/>
              <a:lstStyle/>
              <a:p>
                <a:endParaRPr lang="en-IN"/>
              </a:p>
            </p:txBody>
          </p:sp>
          <p:sp>
            <p:nvSpPr>
              <p:cNvPr id="13334" name="Text Box 6"/>
              <p:cNvSpPr txBox="1">
                <a:spLocks noChangeArrowheads="1"/>
              </p:cNvSpPr>
              <p:nvPr/>
            </p:nvSpPr>
            <p:spPr bwMode="auto">
              <a:xfrm>
                <a:off x="2880" y="4018"/>
                <a:ext cx="876" cy="231"/>
              </a:xfrm>
              <a:prstGeom prst="rect">
                <a:avLst/>
              </a:prstGeom>
              <a:noFill/>
              <a:ln w="12700" algn="ctr">
                <a:noFill/>
                <a:prstDash val="dash"/>
                <a:miter lim="800000"/>
                <a:headEnd/>
                <a:tailEnd/>
              </a:ln>
            </p:spPr>
            <p:txBody>
              <a:bodyPr wrap="none">
                <a:spAutoFit/>
              </a:bodyPr>
              <a:lstStyle/>
              <a:p>
                <a:pPr algn="ctr" eaLnBrk="0" hangingPunct="0"/>
                <a:r>
                  <a:rPr lang="en-US"/>
                  <a:t>Web Server</a:t>
                </a:r>
              </a:p>
            </p:txBody>
          </p:sp>
        </p:grpSp>
        <p:sp>
          <p:nvSpPr>
            <p:cNvPr id="13317" name="Text Box 7"/>
            <p:cNvSpPr txBox="1">
              <a:spLocks noChangeArrowheads="1"/>
            </p:cNvSpPr>
            <p:nvPr>
              <p:custDataLst>
                <p:tags r:id="rId4"/>
              </p:custDataLst>
            </p:nvPr>
          </p:nvSpPr>
          <p:spPr bwMode="auto">
            <a:xfrm>
              <a:off x="4648200" y="1524000"/>
              <a:ext cx="1022350" cy="366713"/>
            </a:xfrm>
            <a:prstGeom prst="rect">
              <a:avLst/>
            </a:prstGeom>
            <a:noFill/>
            <a:ln w="12700" algn="ctr">
              <a:noFill/>
              <a:prstDash val="dash"/>
              <a:miter lim="800000"/>
              <a:headEnd/>
              <a:tailEnd/>
            </a:ln>
          </p:spPr>
          <p:txBody>
            <a:bodyPr wrap="none">
              <a:spAutoFit/>
            </a:bodyPr>
            <a:lstStyle/>
            <a:p>
              <a:pPr algn="ctr" eaLnBrk="0" hangingPunct="0"/>
              <a:r>
                <a:rPr lang="en-US"/>
                <a:t>Attacker</a:t>
              </a:r>
            </a:p>
          </p:txBody>
        </p:sp>
        <p:grpSp>
          <p:nvGrpSpPr>
            <p:cNvPr id="3" name="Group 8"/>
            <p:cNvGrpSpPr>
              <a:grpSpLocks/>
            </p:cNvGrpSpPr>
            <p:nvPr>
              <p:custDataLst>
                <p:tags r:id="rId5"/>
              </p:custDataLst>
            </p:nvPr>
          </p:nvGrpSpPr>
          <p:grpSpPr bwMode="auto">
            <a:xfrm>
              <a:off x="4419600" y="1905000"/>
              <a:ext cx="3930650" cy="4449763"/>
              <a:chOff x="2863" y="851"/>
              <a:chExt cx="2465" cy="2941"/>
            </a:xfrm>
          </p:grpSpPr>
          <p:sp>
            <p:nvSpPr>
              <p:cNvPr id="13320" name="Text Box 9"/>
              <p:cNvSpPr txBox="1">
                <a:spLocks noChangeArrowheads="1"/>
              </p:cNvSpPr>
              <p:nvPr/>
            </p:nvSpPr>
            <p:spPr bwMode="auto">
              <a:xfrm>
                <a:off x="4451" y="3561"/>
                <a:ext cx="780" cy="231"/>
              </a:xfrm>
              <a:prstGeom prst="rect">
                <a:avLst/>
              </a:prstGeom>
              <a:noFill/>
              <a:ln w="12700" algn="ctr">
                <a:noFill/>
                <a:prstDash val="dash"/>
                <a:miter lim="800000"/>
                <a:headEnd/>
                <a:tailEnd/>
              </a:ln>
            </p:spPr>
            <p:txBody>
              <a:bodyPr wrap="none">
                <a:spAutoFit/>
              </a:bodyPr>
              <a:lstStyle/>
              <a:p>
                <a:pPr algn="ctr" eaLnBrk="0" hangingPunct="0"/>
                <a:r>
                  <a:rPr lang="en-US"/>
                  <a:t>DB Server</a:t>
                </a:r>
              </a:p>
            </p:txBody>
          </p:sp>
          <p:pic>
            <p:nvPicPr>
              <p:cNvPr id="13321" name="Picture 10" descr="MCj04042610000[1]"/>
              <p:cNvPicPr>
                <a:picLocks noChangeAspect="1" noChangeArrowheads="1"/>
              </p:cNvPicPr>
              <p:nvPr/>
            </p:nvPicPr>
            <p:blipFill>
              <a:blip r:embed="rId9" cstate="print"/>
              <a:srcRect/>
              <a:stretch>
                <a:fillRect/>
              </a:stretch>
            </p:blipFill>
            <p:spPr bwMode="auto">
              <a:xfrm>
                <a:off x="2863" y="888"/>
                <a:ext cx="916" cy="895"/>
              </a:xfrm>
              <a:prstGeom prst="rect">
                <a:avLst/>
              </a:prstGeom>
              <a:noFill/>
              <a:ln w="9525">
                <a:noFill/>
                <a:miter lim="800000"/>
                <a:headEnd/>
                <a:tailEnd/>
              </a:ln>
            </p:spPr>
          </p:pic>
          <p:pic>
            <p:nvPicPr>
              <p:cNvPr id="13322" name="Picture 11" descr="MCj04041590000[1]"/>
              <p:cNvPicPr>
                <a:picLocks noChangeAspect="1" noChangeArrowheads="1"/>
              </p:cNvPicPr>
              <p:nvPr/>
            </p:nvPicPr>
            <p:blipFill>
              <a:blip r:embed="rId10" cstate="print"/>
              <a:srcRect/>
              <a:stretch>
                <a:fillRect/>
              </a:stretch>
            </p:blipFill>
            <p:spPr bwMode="auto">
              <a:xfrm>
                <a:off x="2925" y="2764"/>
                <a:ext cx="820" cy="823"/>
              </a:xfrm>
              <a:prstGeom prst="rect">
                <a:avLst/>
              </a:prstGeom>
              <a:noFill/>
              <a:ln w="9525">
                <a:noFill/>
                <a:miter lim="800000"/>
                <a:headEnd/>
                <a:tailEnd/>
              </a:ln>
            </p:spPr>
          </p:pic>
          <p:pic>
            <p:nvPicPr>
              <p:cNvPr id="13323" name="Picture 12" descr="MCj04041590000[1]"/>
              <p:cNvPicPr>
                <a:picLocks noChangeAspect="1" noChangeArrowheads="1"/>
              </p:cNvPicPr>
              <p:nvPr/>
            </p:nvPicPr>
            <p:blipFill>
              <a:blip r:embed="rId10" cstate="print"/>
              <a:srcRect/>
              <a:stretch>
                <a:fillRect/>
              </a:stretch>
            </p:blipFill>
            <p:spPr bwMode="auto">
              <a:xfrm>
                <a:off x="4428" y="2753"/>
                <a:ext cx="820" cy="823"/>
              </a:xfrm>
              <a:prstGeom prst="rect">
                <a:avLst/>
              </a:prstGeom>
              <a:noFill/>
              <a:ln w="9525">
                <a:noFill/>
                <a:miter lim="800000"/>
                <a:headEnd/>
                <a:tailEnd/>
              </a:ln>
            </p:spPr>
          </p:pic>
          <p:sp>
            <p:nvSpPr>
              <p:cNvPr id="13324" name="Text Box 13"/>
              <p:cNvSpPr txBox="1">
                <a:spLocks noChangeArrowheads="1"/>
              </p:cNvSpPr>
              <p:nvPr/>
            </p:nvSpPr>
            <p:spPr bwMode="auto">
              <a:xfrm>
                <a:off x="4055" y="2192"/>
                <a:ext cx="612" cy="231"/>
              </a:xfrm>
              <a:prstGeom prst="rect">
                <a:avLst/>
              </a:prstGeom>
              <a:noFill/>
              <a:ln w="12700" algn="ctr">
                <a:noFill/>
                <a:prstDash val="dash"/>
                <a:miter lim="800000"/>
                <a:headEnd/>
                <a:tailEnd/>
              </a:ln>
            </p:spPr>
            <p:txBody>
              <a:bodyPr wrap="none">
                <a:spAutoFit/>
              </a:bodyPr>
              <a:lstStyle/>
              <a:p>
                <a:pPr algn="ctr" eaLnBrk="0" hangingPunct="0"/>
                <a:r>
                  <a:rPr lang="en-US"/>
                  <a:t>Firewall</a:t>
                </a:r>
              </a:p>
            </p:txBody>
          </p:sp>
          <p:sp>
            <p:nvSpPr>
              <p:cNvPr id="13325" name="Line 14"/>
              <p:cNvSpPr>
                <a:spLocks noChangeShapeType="1"/>
              </p:cNvSpPr>
              <p:nvPr/>
            </p:nvSpPr>
            <p:spPr bwMode="auto">
              <a:xfrm flipH="1">
                <a:off x="3312" y="1811"/>
                <a:ext cx="7" cy="1005"/>
              </a:xfrm>
              <a:prstGeom prst="line">
                <a:avLst/>
              </a:prstGeom>
              <a:noFill/>
              <a:ln w="19050">
                <a:solidFill>
                  <a:schemeClr val="tx1"/>
                </a:solidFill>
                <a:round/>
                <a:headEnd type="triangle" w="med" len="med"/>
                <a:tailEnd type="triangle" w="med" len="med"/>
              </a:ln>
            </p:spPr>
            <p:txBody>
              <a:bodyPr wrap="none"/>
              <a:lstStyle/>
              <a:p>
                <a:endParaRPr lang="en-IN"/>
              </a:p>
            </p:txBody>
          </p:sp>
          <p:sp>
            <p:nvSpPr>
              <p:cNvPr id="13326" name="Line 15"/>
              <p:cNvSpPr>
                <a:spLocks noChangeShapeType="1"/>
              </p:cNvSpPr>
              <p:nvPr/>
            </p:nvSpPr>
            <p:spPr bwMode="auto">
              <a:xfrm flipV="1">
                <a:off x="3738" y="3222"/>
                <a:ext cx="672" cy="1"/>
              </a:xfrm>
              <a:prstGeom prst="line">
                <a:avLst/>
              </a:prstGeom>
              <a:noFill/>
              <a:ln w="19050">
                <a:solidFill>
                  <a:schemeClr val="tx1"/>
                </a:solidFill>
                <a:round/>
                <a:headEnd type="triangle" w="med" len="med"/>
                <a:tailEnd type="triangle" w="med" len="med"/>
              </a:ln>
            </p:spPr>
            <p:txBody>
              <a:bodyPr wrap="none"/>
              <a:lstStyle/>
              <a:p>
                <a:endParaRPr lang="en-IN"/>
              </a:p>
            </p:txBody>
          </p:sp>
          <p:sp>
            <p:nvSpPr>
              <p:cNvPr id="13327" name="Rectangle 16"/>
              <p:cNvSpPr>
                <a:spLocks noChangeArrowheads="1"/>
              </p:cNvSpPr>
              <p:nvPr/>
            </p:nvSpPr>
            <p:spPr bwMode="auto">
              <a:xfrm>
                <a:off x="3936" y="851"/>
                <a:ext cx="1392" cy="1008"/>
              </a:xfrm>
              <a:prstGeom prst="rect">
                <a:avLst/>
              </a:prstGeom>
              <a:noFill/>
              <a:ln w="12700" algn="ctr">
                <a:solidFill>
                  <a:schemeClr val="tx1"/>
                </a:solidFill>
                <a:miter lim="800000"/>
                <a:headEnd/>
                <a:tailEnd/>
              </a:ln>
            </p:spPr>
            <p:txBody>
              <a:bodyPr wrap="none" anchor="ctr"/>
              <a:lstStyle/>
              <a:p>
                <a:endParaRPr lang="en-US"/>
              </a:p>
            </p:txBody>
          </p:sp>
          <p:sp>
            <p:nvSpPr>
              <p:cNvPr id="13328" name="Rectangle 17"/>
              <p:cNvSpPr>
                <a:spLocks noChangeArrowheads="1"/>
              </p:cNvSpPr>
              <p:nvPr/>
            </p:nvSpPr>
            <p:spPr bwMode="auto">
              <a:xfrm>
                <a:off x="4464" y="1043"/>
                <a:ext cx="720" cy="192"/>
              </a:xfrm>
              <a:prstGeom prst="rect">
                <a:avLst/>
              </a:prstGeom>
              <a:noFill/>
              <a:ln w="12700" algn="ctr">
                <a:solidFill>
                  <a:schemeClr val="tx1"/>
                </a:solidFill>
                <a:miter lim="800000"/>
                <a:headEnd/>
                <a:tailEnd/>
              </a:ln>
            </p:spPr>
            <p:txBody>
              <a:bodyPr wrap="none" anchor="ctr"/>
              <a:lstStyle/>
              <a:p>
                <a:endParaRPr lang="en-US"/>
              </a:p>
            </p:txBody>
          </p:sp>
          <p:sp>
            <p:nvSpPr>
              <p:cNvPr id="13329" name="Text Box 18"/>
              <p:cNvSpPr txBox="1">
                <a:spLocks noChangeArrowheads="1"/>
              </p:cNvSpPr>
              <p:nvPr/>
            </p:nvSpPr>
            <p:spPr bwMode="auto">
              <a:xfrm>
                <a:off x="4032" y="1043"/>
                <a:ext cx="420" cy="231"/>
              </a:xfrm>
              <a:prstGeom prst="rect">
                <a:avLst/>
              </a:prstGeom>
              <a:noFill/>
              <a:ln w="12700" algn="ctr">
                <a:noFill/>
                <a:prstDash val="dash"/>
                <a:miter lim="800000"/>
                <a:headEnd/>
                <a:tailEnd/>
              </a:ln>
            </p:spPr>
            <p:txBody>
              <a:bodyPr wrap="none">
                <a:spAutoFit/>
              </a:bodyPr>
              <a:lstStyle/>
              <a:p>
                <a:pPr algn="ctr" eaLnBrk="0" hangingPunct="0"/>
                <a:r>
                  <a:rPr lang="en-US"/>
                  <a:t>User</a:t>
                </a:r>
              </a:p>
            </p:txBody>
          </p:sp>
          <p:sp>
            <p:nvSpPr>
              <p:cNvPr id="13330" name="Rectangle 19"/>
              <p:cNvSpPr>
                <a:spLocks noChangeArrowheads="1"/>
              </p:cNvSpPr>
              <p:nvPr/>
            </p:nvSpPr>
            <p:spPr bwMode="auto">
              <a:xfrm>
                <a:off x="4464" y="1379"/>
                <a:ext cx="720" cy="192"/>
              </a:xfrm>
              <a:prstGeom prst="rect">
                <a:avLst/>
              </a:prstGeom>
              <a:noFill/>
              <a:ln w="12700" algn="ctr">
                <a:solidFill>
                  <a:schemeClr val="tx1"/>
                </a:solidFill>
                <a:miter lim="800000"/>
                <a:headEnd/>
                <a:tailEnd/>
              </a:ln>
            </p:spPr>
            <p:txBody>
              <a:bodyPr wrap="none" anchor="ctr"/>
              <a:lstStyle/>
              <a:p>
                <a:endParaRPr lang="en-US"/>
              </a:p>
            </p:txBody>
          </p:sp>
          <p:sp>
            <p:nvSpPr>
              <p:cNvPr id="13331" name="Text Box 20"/>
              <p:cNvSpPr txBox="1">
                <a:spLocks noChangeArrowheads="1"/>
              </p:cNvSpPr>
              <p:nvPr/>
            </p:nvSpPr>
            <p:spPr bwMode="auto">
              <a:xfrm>
                <a:off x="4024" y="1379"/>
                <a:ext cx="436" cy="231"/>
              </a:xfrm>
              <a:prstGeom prst="rect">
                <a:avLst/>
              </a:prstGeom>
              <a:noFill/>
              <a:ln w="12700" algn="ctr">
                <a:noFill/>
                <a:prstDash val="dash"/>
                <a:miter lim="800000"/>
                <a:headEnd/>
                <a:tailEnd/>
              </a:ln>
            </p:spPr>
            <p:txBody>
              <a:bodyPr wrap="none">
                <a:spAutoFit/>
              </a:bodyPr>
              <a:lstStyle/>
              <a:p>
                <a:pPr algn="ctr" eaLnBrk="0" hangingPunct="0"/>
                <a:r>
                  <a:rPr lang="en-US"/>
                  <a:t>Pass</a:t>
                </a:r>
              </a:p>
            </p:txBody>
          </p:sp>
          <p:sp>
            <p:nvSpPr>
              <p:cNvPr id="13332" name="Rectangle 21"/>
              <p:cNvSpPr>
                <a:spLocks noChangeArrowheads="1"/>
              </p:cNvSpPr>
              <p:nvPr/>
            </p:nvSpPr>
            <p:spPr bwMode="auto">
              <a:xfrm>
                <a:off x="4467" y="1354"/>
                <a:ext cx="696" cy="231"/>
              </a:xfrm>
              <a:prstGeom prst="rect">
                <a:avLst/>
              </a:prstGeom>
              <a:noFill/>
              <a:ln w="9525">
                <a:noFill/>
                <a:miter lim="800000"/>
                <a:headEnd/>
                <a:tailEnd/>
              </a:ln>
            </p:spPr>
            <p:txBody>
              <a:bodyPr wrap="none">
                <a:spAutoFit/>
              </a:bodyPr>
              <a:lstStyle/>
              <a:p>
                <a:pPr algn="r" eaLnBrk="0" hangingPunct="0"/>
                <a:r>
                  <a:rPr lang="en-US"/>
                  <a:t>‘ or 1=1--</a:t>
                </a:r>
              </a:p>
            </p:txBody>
          </p:sp>
        </p:grpSp>
        <p:sp>
          <p:nvSpPr>
            <p:cNvPr id="13319" name="Rectangle 23"/>
            <p:cNvSpPr>
              <a:spLocks noChangeArrowheads="1"/>
            </p:cNvSpPr>
            <p:nvPr>
              <p:custDataLst>
                <p:tags r:id="rId6"/>
              </p:custDataLst>
            </p:nvPr>
          </p:nvSpPr>
          <p:spPr bwMode="auto">
            <a:xfrm>
              <a:off x="6248400" y="1869901"/>
              <a:ext cx="865188" cy="334963"/>
            </a:xfrm>
            <a:prstGeom prst="rect">
              <a:avLst/>
            </a:prstGeom>
            <a:noFill/>
            <a:ln w="9525" algn="ctr">
              <a:noFill/>
              <a:round/>
              <a:headEnd/>
              <a:tailEnd/>
            </a:ln>
          </p:spPr>
          <p:txBody>
            <a:bodyPr wrap="none"/>
            <a:lstStyle/>
            <a:p>
              <a:r>
                <a:rPr lang="en-US" sz="1600" dirty="0">
                  <a:solidFill>
                    <a:srgbClr val="FF0000"/>
                  </a:solidFill>
                </a:rPr>
                <a:t>Form</a:t>
              </a: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a:xfrm>
            <a:off x="612775" y="228600"/>
            <a:ext cx="8153400" cy="990600"/>
          </a:xfrm>
        </p:spPr>
        <p:txBody>
          <a:bodyPr>
            <a:normAutofit/>
          </a:bodyPr>
          <a:lstStyle/>
          <a:p>
            <a:pPr eaLnBrk="1" hangingPunct="1"/>
            <a:r>
              <a:rPr lang="en-US" sz="4000" dirty="0" smtClean="0">
                <a:solidFill>
                  <a:srgbClr val="C00000"/>
                </a:solidFill>
                <a:latin typeface="Arial" pitchFamily="34" charset="0"/>
                <a:cs typeface="Arial" pitchFamily="34" charset="0"/>
              </a:rPr>
              <a:t>SQL Injection in PHP</a:t>
            </a:r>
          </a:p>
        </p:txBody>
      </p:sp>
      <p:sp>
        <p:nvSpPr>
          <p:cNvPr id="14339" name="Rectangle 3"/>
          <p:cNvSpPr>
            <a:spLocks noGrp="1" noChangeArrowheads="1"/>
          </p:cNvSpPr>
          <p:nvPr>
            <p:ph sz="quarter" idx="1"/>
            <p:custDataLst>
              <p:tags r:id="rId2"/>
            </p:custDataLst>
          </p:nvPr>
        </p:nvSpPr>
        <p:spPr>
          <a:xfrm>
            <a:off x="457200" y="1340768"/>
            <a:ext cx="8229600" cy="5256584"/>
          </a:xfrm>
        </p:spPr>
        <p:txBody>
          <a:bodyPr>
            <a:normAutofit/>
          </a:bodyPr>
          <a:lstStyle/>
          <a:p>
            <a:pPr algn="just" eaLnBrk="1" hangingPunct="1">
              <a:spcBef>
                <a:spcPts val="0"/>
              </a:spcBef>
              <a:buFont typeface="Wingdings" pitchFamily="2" charset="2"/>
              <a:buNone/>
            </a:pPr>
            <a:r>
              <a:rPr lang="en-US" sz="2800" dirty="0" smtClean="0">
                <a:latin typeface="Arial" pitchFamily="34" charset="0"/>
                <a:cs typeface="Arial" pitchFamily="34" charset="0"/>
              </a:rPr>
              <a:t>$link=</a:t>
            </a:r>
            <a:r>
              <a:rPr lang="en-US" sz="2800" dirty="0" err="1" smtClean="0">
                <a:solidFill>
                  <a:srgbClr val="0070C0"/>
                </a:solidFill>
                <a:latin typeface="Arial" pitchFamily="34" charset="0"/>
                <a:cs typeface="Arial" pitchFamily="34" charset="0"/>
              </a:rPr>
              <a:t>mysql_connect</a:t>
            </a:r>
            <a:r>
              <a:rPr lang="en-US" sz="2800" dirty="0" smtClean="0">
                <a:latin typeface="Arial" pitchFamily="34" charset="0"/>
                <a:cs typeface="Arial" pitchFamily="34" charset="0"/>
              </a:rPr>
              <a:t>($DB_HOST, $DB_USERNAME, $DB_PASSWORD) or die ("Couldn't connect: " . </a:t>
            </a:r>
            <a:r>
              <a:rPr lang="en-US" sz="2800" dirty="0" err="1" smtClean="0">
                <a:latin typeface="Arial" pitchFamily="34" charset="0"/>
                <a:cs typeface="Arial" pitchFamily="34" charset="0"/>
              </a:rPr>
              <a:t>mysql_error</a:t>
            </a:r>
            <a:r>
              <a:rPr lang="en-US" sz="2800" dirty="0" smtClean="0">
                <a:latin typeface="Arial" pitchFamily="34" charset="0"/>
                <a:cs typeface="Arial" pitchFamily="34" charset="0"/>
              </a:rPr>
              <a:t>());</a:t>
            </a:r>
          </a:p>
          <a:p>
            <a:pPr algn="just" eaLnBrk="1" hangingPunct="1">
              <a:spcBef>
                <a:spcPts val="0"/>
              </a:spcBef>
              <a:buFont typeface="Wingdings" pitchFamily="2" charset="2"/>
              <a:buNone/>
            </a:pPr>
            <a:r>
              <a:rPr lang="en-US" sz="2800" dirty="0" err="1" smtClean="0">
                <a:solidFill>
                  <a:srgbClr val="0070C0"/>
                </a:solidFill>
                <a:latin typeface="Arial" pitchFamily="34" charset="0"/>
                <a:cs typeface="Arial" pitchFamily="34" charset="0"/>
              </a:rPr>
              <a:t>mysql_select_db</a:t>
            </a:r>
            <a:r>
              <a:rPr lang="en-US" sz="2800" dirty="0" smtClean="0">
                <a:latin typeface="Arial" pitchFamily="34" charset="0"/>
                <a:cs typeface="Arial" pitchFamily="34" charset="0"/>
              </a:rPr>
              <a:t>($DB_DATABASE);</a:t>
            </a:r>
          </a:p>
          <a:p>
            <a:pPr algn="just" eaLnBrk="1" hangingPunct="1">
              <a:spcBef>
                <a:spcPts val="0"/>
              </a:spcBef>
              <a:buFont typeface="Wingdings" pitchFamily="2" charset="2"/>
              <a:buNone/>
            </a:pPr>
            <a:r>
              <a:rPr lang="en-US" sz="2800" dirty="0" smtClean="0">
                <a:latin typeface="Arial" pitchFamily="34" charset="0"/>
                <a:cs typeface="Arial" pitchFamily="34" charset="0"/>
              </a:rPr>
              <a:t>$query = "select count(*) from users where username = '$username' and password = '$password‘ ";</a:t>
            </a:r>
          </a:p>
          <a:p>
            <a:pPr algn="just" eaLnBrk="1" hangingPunct="1">
              <a:spcBef>
                <a:spcPts val="0"/>
              </a:spcBef>
              <a:buFont typeface="Wingdings" pitchFamily="2" charset="2"/>
              <a:buNone/>
            </a:pPr>
            <a:r>
              <a:rPr lang="en-US" sz="2800" dirty="0" smtClean="0">
                <a:latin typeface="Arial" pitchFamily="34" charset="0"/>
                <a:cs typeface="Arial" pitchFamily="34" charset="0"/>
              </a:rPr>
              <a:t>$result = </a:t>
            </a:r>
            <a:r>
              <a:rPr lang="en-US" sz="2800" dirty="0" err="1" smtClean="0">
                <a:solidFill>
                  <a:srgbClr val="0070C0"/>
                </a:solidFill>
                <a:latin typeface="Arial" pitchFamily="34" charset="0"/>
                <a:cs typeface="Arial" pitchFamily="34" charset="0"/>
              </a:rPr>
              <a:t>mysql_query</a:t>
            </a:r>
            <a:r>
              <a:rPr lang="en-US" sz="2800" dirty="0" smtClean="0">
                <a:latin typeface="Arial" pitchFamily="34" charset="0"/>
                <a:cs typeface="Arial" pitchFamily="34" charset="0"/>
              </a:rPr>
              <a:t>($query);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612775" y="228600"/>
            <a:ext cx="8153400" cy="990600"/>
          </a:xfrm>
        </p:spPr>
        <p:txBody>
          <a:bodyPr>
            <a:normAutofit/>
          </a:bodyPr>
          <a:lstStyle/>
          <a:p>
            <a:pPr eaLnBrk="1" hangingPunct="1"/>
            <a:r>
              <a:rPr lang="en-US" sz="4000" dirty="0" smtClean="0">
                <a:solidFill>
                  <a:srgbClr val="C00000"/>
                </a:solidFill>
                <a:latin typeface="Arial" pitchFamily="34" charset="0"/>
                <a:cs typeface="Arial" pitchFamily="34" charset="0"/>
              </a:rPr>
              <a:t>SQL Injection Attack #1</a:t>
            </a:r>
          </a:p>
        </p:txBody>
      </p:sp>
      <p:sp>
        <p:nvSpPr>
          <p:cNvPr id="15363" name="Rectangle 3"/>
          <p:cNvSpPr>
            <a:spLocks noGrp="1" noChangeArrowheads="1"/>
          </p:cNvSpPr>
          <p:nvPr>
            <p:ph sz="quarter" idx="1"/>
            <p:custDataLst>
              <p:tags r:id="rId2"/>
            </p:custDataLst>
          </p:nvPr>
        </p:nvSpPr>
        <p:spPr>
          <a:xfrm>
            <a:off x="395536" y="1412776"/>
            <a:ext cx="8301608" cy="4752528"/>
          </a:xfrm>
        </p:spPr>
        <p:txBody>
          <a:bodyPr>
            <a:normAutofit/>
          </a:bodyPr>
          <a:lstStyle/>
          <a:p>
            <a:pPr>
              <a:spcBef>
                <a:spcPts val="0"/>
              </a:spcBef>
            </a:pPr>
            <a:r>
              <a:rPr lang="en-US" dirty="0" smtClean="0">
                <a:latin typeface="Arial" pitchFamily="34" charset="0"/>
                <a:cs typeface="Arial" pitchFamily="34" charset="0"/>
              </a:rPr>
              <a:t>Unauthorized Access Attempt:</a:t>
            </a:r>
          </a:p>
          <a:p>
            <a:pPr lvl="1" eaLnBrk="1" hangingPunct="1">
              <a:spcBef>
                <a:spcPts val="0"/>
              </a:spcBef>
              <a:buFont typeface="Wingdings" pitchFamily="2" charset="2"/>
              <a:buNone/>
            </a:pPr>
            <a:r>
              <a:rPr lang="en-US" dirty="0" smtClean="0">
                <a:latin typeface="Arial" pitchFamily="34" charset="0"/>
                <a:cs typeface="Arial" pitchFamily="34" charset="0"/>
              </a:rPr>
              <a:t>password =</a:t>
            </a:r>
            <a:r>
              <a:rPr lang="en-US" b="1" dirty="0" smtClean="0">
                <a:latin typeface="Arial" pitchFamily="34" charset="0"/>
                <a:cs typeface="Arial" pitchFamily="34" charset="0"/>
              </a:rPr>
              <a:t> ’ or 1=1 --</a:t>
            </a:r>
          </a:p>
          <a:p>
            <a:pPr>
              <a:spcBef>
                <a:spcPts val="0"/>
              </a:spcBef>
            </a:pPr>
            <a:r>
              <a:rPr lang="en-US" dirty="0" smtClean="0">
                <a:latin typeface="Arial" pitchFamily="34" charset="0"/>
                <a:cs typeface="Arial" pitchFamily="34" charset="0"/>
              </a:rPr>
              <a:t>SQL statement becomes:</a:t>
            </a:r>
          </a:p>
          <a:p>
            <a:pPr lvl="1" eaLnBrk="1" hangingPunct="1">
              <a:spcBef>
                <a:spcPts val="0"/>
              </a:spcBef>
              <a:buFont typeface="Wingdings" pitchFamily="2" charset="2"/>
              <a:buNone/>
            </a:pPr>
            <a:r>
              <a:rPr lang="en-US" b="1" dirty="0" smtClean="0">
                <a:latin typeface="Arial" pitchFamily="34" charset="0"/>
                <a:cs typeface="Arial" pitchFamily="34" charset="0"/>
              </a:rPr>
              <a:t>select count(*) from </a:t>
            </a:r>
            <a:r>
              <a:rPr lang="en-US" i="1" dirty="0" smtClean="0">
                <a:latin typeface="Arial" pitchFamily="34" charset="0"/>
                <a:cs typeface="Arial" pitchFamily="34" charset="0"/>
              </a:rPr>
              <a:t>users </a:t>
            </a:r>
            <a:r>
              <a:rPr lang="en-US" b="1" dirty="0" smtClean="0">
                <a:latin typeface="Arial" pitchFamily="34" charset="0"/>
                <a:cs typeface="Arial" pitchFamily="34" charset="0"/>
              </a:rPr>
              <a:t>where </a:t>
            </a:r>
            <a:r>
              <a:rPr lang="en-US" i="1" dirty="0" smtClean="0">
                <a:latin typeface="Arial" pitchFamily="34" charset="0"/>
                <a:cs typeface="Arial" pitchFamily="34" charset="0"/>
              </a:rPr>
              <a:t>username = ‘user’ </a:t>
            </a:r>
            <a:r>
              <a:rPr lang="en-US" b="1" dirty="0" smtClean="0">
                <a:latin typeface="Arial" pitchFamily="34" charset="0"/>
                <a:cs typeface="Arial" pitchFamily="34" charset="0"/>
              </a:rPr>
              <a:t>and</a:t>
            </a:r>
            <a:r>
              <a:rPr lang="en-US" i="1" dirty="0" smtClean="0">
                <a:latin typeface="Arial" pitchFamily="34" charset="0"/>
                <a:cs typeface="Arial" pitchFamily="34" charset="0"/>
              </a:rPr>
              <a:t> password = ‘’ </a:t>
            </a:r>
            <a:r>
              <a:rPr lang="en-US" b="1" dirty="0" smtClean="0">
                <a:latin typeface="Arial" pitchFamily="34" charset="0"/>
                <a:cs typeface="Arial" pitchFamily="34" charset="0"/>
              </a:rPr>
              <a:t>or 1=1 --</a:t>
            </a:r>
          </a:p>
          <a:p>
            <a:pPr marL="361950" lvl="1" indent="0" eaLnBrk="1" hangingPunct="1">
              <a:spcBef>
                <a:spcPts val="0"/>
              </a:spcBef>
              <a:buFont typeface="Wingdings" pitchFamily="2" charset="2"/>
              <a:buNone/>
            </a:pPr>
            <a:endParaRPr lang="en-US" dirty="0" smtClean="0">
              <a:latin typeface="Arial" pitchFamily="34" charset="0"/>
              <a:cs typeface="Arial" pitchFamily="34" charset="0"/>
            </a:endParaRPr>
          </a:p>
          <a:p>
            <a:pPr marL="0" lvl="1" indent="0" algn="just" eaLnBrk="1" hangingPunct="1">
              <a:spcBef>
                <a:spcPts val="0"/>
              </a:spcBef>
              <a:buFont typeface="Wingdings" pitchFamily="2" charset="2"/>
              <a:buNone/>
            </a:pPr>
            <a:r>
              <a:rPr lang="en-US" dirty="0" smtClean="0">
                <a:latin typeface="Arial" pitchFamily="34" charset="0"/>
                <a:cs typeface="Arial" pitchFamily="34" charset="0"/>
              </a:rPr>
              <a:t>Checks if password is empty OR 1=1, which is always true, permitting access.</a:t>
            </a:r>
          </a:p>
          <a:p>
            <a:pPr lvl="1" eaLnBrk="1" hangingPunct="1">
              <a:spcBef>
                <a:spcPts val="0"/>
              </a:spcBef>
            </a:pPr>
            <a:endParaRPr lang="en-US"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a:xfrm>
            <a:off x="612775" y="116632"/>
            <a:ext cx="8153400" cy="990600"/>
          </a:xfrm>
        </p:spPr>
        <p:txBody>
          <a:bodyPr>
            <a:normAutofit/>
          </a:bodyPr>
          <a:lstStyle/>
          <a:p>
            <a:pPr eaLnBrk="1" hangingPunct="1"/>
            <a:r>
              <a:rPr lang="en-US" sz="4000" dirty="0" smtClean="0">
                <a:solidFill>
                  <a:srgbClr val="C00000"/>
                </a:solidFill>
                <a:latin typeface="Arial" pitchFamily="34" charset="0"/>
                <a:cs typeface="Arial" pitchFamily="34" charset="0"/>
              </a:rPr>
              <a:t>SQL Injection Attack #2</a:t>
            </a:r>
          </a:p>
        </p:txBody>
      </p:sp>
      <p:sp>
        <p:nvSpPr>
          <p:cNvPr id="16387" name="Rectangle 3"/>
          <p:cNvSpPr>
            <a:spLocks noGrp="1" noChangeArrowheads="1"/>
          </p:cNvSpPr>
          <p:nvPr>
            <p:ph sz="quarter" idx="1"/>
            <p:custDataLst>
              <p:tags r:id="rId2"/>
            </p:custDataLst>
          </p:nvPr>
        </p:nvSpPr>
        <p:spPr>
          <a:xfrm>
            <a:off x="251520" y="1052736"/>
            <a:ext cx="8712968" cy="5400600"/>
          </a:xfrm>
        </p:spPr>
        <p:txBody>
          <a:bodyPr/>
          <a:lstStyle/>
          <a:p>
            <a:r>
              <a:rPr lang="en-US" dirty="0" smtClean="0">
                <a:latin typeface="Arial" pitchFamily="34" charset="0"/>
                <a:cs typeface="Arial" pitchFamily="34" charset="0"/>
              </a:rPr>
              <a:t>Database Modification Attack:</a:t>
            </a:r>
          </a:p>
          <a:p>
            <a:pPr lvl="1" eaLnBrk="1" hangingPunct="1">
              <a:buFont typeface="Wingdings" pitchFamily="2" charset="2"/>
              <a:buNone/>
            </a:pPr>
            <a:r>
              <a:rPr lang="en-US" sz="2400" dirty="0" smtClean="0">
                <a:latin typeface="Arial" pitchFamily="34" charset="0"/>
                <a:cs typeface="Arial" pitchFamily="34" charset="0"/>
              </a:rPr>
              <a:t>password = </a:t>
            </a:r>
            <a:r>
              <a:rPr lang="en-US" sz="2400" b="1" dirty="0" smtClean="0">
                <a:latin typeface="Arial" pitchFamily="34" charset="0"/>
                <a:cs typeface="Arial" pitchFamily="34" charset="0"/>
              </a:rPr>
              <a:t> </a:t>
            </a:r>
            <a:r>
              <a:rPr lang="en-US" sz="2400" dirty="0" err="1" smtClean="0">
                <a:latin typeface="Arial" pitchFamily="34" charset="0"/>
                <a:cs typeface="Arial" pitchFamily="34" charset="0"/>
              </a:rPr>
              <a:t>foo</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delete from table</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users</a:t>
            </a:r>
            <a:r>
              <a:rPr lang="en-US" sz="2400" dirty="0" smtClean="0">
                <a:latin typeface="Arial" pitchFamily="34" charset="0"/>
                <a:cs typeface="Arial" pitchFamily="34" charset="0"/>
              </a:rPr>
              <a:t> </a:t>
            </a:r>
          </a:p>
          <a:p>
            <a:pPr lvl="1" eaLnBrk="1" hangingPunct="1">
              <a:buFont typeface="Wingdings" pitchFamily="2" charset="2"/>
              <a:buNone/>
            </a:pPr>
            <a:r>
              <a:rPr lang="en-US" sz="2400" b="1" dirty="0" smtClean="0">
                <a:latin typeface="Arial" pitchFamily="34" charset="0"/>
                <a:cs typeface="Arial" pitchFamily="34" charset="0"/>
              </a:rPr>
              <a:t>where</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username</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like</a:t>
            </a:r>
            <a:r>
              <a:rPr lang="en-US" sz="2400" dirty="0" smtClean="0">
                <a:latin typeface="Arial" pitchFamily="34" charset="0"/>
                <a:cs typeface="Arial" pitchFamily="34" charset="0"/>
              </a:rPr>
              <a:t> ‘%</a:t>
            </a:r>
          </a:p>
          <a:p>
            <a:r>
              <a:rPr lang="en-US" dirty="0" smtClean="0">
                <a:latin typeface="Arial" pitchFamily="34" charset="0"/>
                <a:cs typeface="Arial" pitchFamily="34" charset="0"/>
              </a:rPr>
              <a:t>DB executes </a:t>
            </a:r>
            <a:r>
              <a:rPr lang="en-US" b="1" i="1" dirty="0" smtClean="0">
                <a:latin typeface="Arial" pitchFamily="34" charset="0"/>
                <a:cs typeface="Arial" pitchFamily="34" charset="0"/>
              </a:rPr>
              <a:t>two</a:t>
            </a:r>
            <a:r>
              <a:rPr lang="en-US" dirty="0" smtClean="0">
                <a:latin typeface="Arial" pitchFamily="34" charset="0"/>
                <a:cs typeface="Arial" pitchFamily="34" charset="0"/>
              </a:rPr>
              <a:t> SQL statements:</a:t>
            </a:r>
          </a:p>
          <a:p>
            <a:pPr lvl="1" eaLnBrk="1" hangingPunct="1">
              <a:buFont typeface="Wingdings" pitchFamily="2" charset="2"/>
              <a:buNone/>
            </a:pPr>
            <a:r>
              <a:rPr lang="en-US" sz="2400" b="1" dirty="0" smtClean="0">
                <a:latin typeface="Arial" pitchFamily="34" charset="0"/>
                <a:cs typeface="Arial" pitchFamily="34" charset="0"/>
              </a:rPr>
              <a:t>select count(*) from </a:t>
            </a:r>
            <a:r>
              <a:rPr lang="en-US" sz="2400" i="1" dirty="0" smtClean="0">
                <a:latin typeface="Arial" pitchFamily="34" charset="0"/>
                <a:cs typeface="Arial" pitchFamily="34" charset="0"/>
              </a:rPr>
              <a:t>users </a:t>
            </a:r>
            <a:r>
              <a:rPr lang="en-US" sz="2400" b="1" dirty="0" smtClean="0">
                <a:latin typeface="Arial" pitchFamily="34" charset="0"/>
                <a:cs typeface="Arial" pitchFamily="34" charset="0"/>
              </a:rPr>
              <a:t>where </a:t>
            </a:r>
            <a:r>
              <a:rPr lang="en-US" sz="2400" i="1" dirty="0" smtClean="0">
                <a:latin typeface="Arial" pitchFamily="34" charset="0"/>
                <a:cs typeface="Arial" pitchFamily="34" charset="0"/>
              </a:rPr>
              <a:t>username = ‘user’ </a:t>
            </a:r>
            <a:r>
              <a:rPr lang="en-US" sz="2400" b="1" dirty="0" smtClean="0">
                <a:latin typeface="Arial" pitchFamily="34" charset="0"/>
                <a:cs typeface="Arial" pitchFamily="34" charset="0"/>
              </a:rPr>
              <a:t>and</a:t>
            </a:r>
            <a:r>
              <a:rPr lang="en-US" sz="2400" i="1" dirty="0" smtClean="0">
                <a:latin typeface="Arial" pitchFamily="34" charset="0"/>
                <a:cs typeface="Arial" pitchFamily="34" charset="0"/>
              </a:rPr>
              <a:t> password = ‘</a:t>
            </a:r>
            <a:r>
              <a:rPr lang="en-US" sz="2400" i="1" dirty="0" err="1" smtClean="0">
                <a:latin typeface="Arial" pitchFamily="34" charset="0"/>
                <a:cs typeface="Arial" pitchFamily="34" charset="0"/>
              </a:rPr>
              <a:t>foo</a:t>
            </a:r>
            <a:r>
              <a:rPr lang="en-US" sz="2400" i="1" dirty="0" smtClean="0">
                <a:latin typeface="Arial" pitchFamily="34" charset="0"/>
                <a:cs typeface="Arial" pitchFamily="34" charset="0"/>
              </a:rPr>
              <a:t>’</a:t>
            </a:r>
          </a:p>
          <a:p>
            <a:pPr lvl="1" eaLnBrk="1" hangingPunct="1">
              <a:buFont typeface="Wingdings" pitchFamily="2" charset="2"/>
              <a:buNone/>
            </a:pPr>
            <a:r>
              <a:rPr lang="en-US" sz="2400" b="1" dirty="0" smtClean="0">
                <a:latin typeface="Arial" pitchFamily="34" charset="0"/>
                <a:cs typeface="Arial" pitchFamily="34" charset="0"/>
              </a:rPr>
              <a:t>delete from table</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users</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where</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username</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like</a:t>
            </a:r>
            <a:r>
              <a:rPr lang="en-US" sz="2400" dirty="0" smtClean="0">
                <a:latin typeface="Arial" pitchFamily="34" charset="0"/>
                <a:cs typeface="Arial" pitchFamily="34" charset="0"/>
              </a:rPr>
              <a:t> ‘%’</a:t>
            </a:r>
          </a:p>
          <a:p>
            <a:pPr lvl="1" eaLnBrk="1" hangingPunct="1">
              <a:buFont typeface="Wingdings" pitchFamily="2" charset="2"/>
              <a:buNone/>
            </a:pPr>
            <a:endParaRPr lang="en-US" sz="2200" dirty="0" smtClean="0">
              <a:latin typeface="Arial" pitchFamily="34" charset="0"/>
              <a:cs typeface="Arial" pitchFamily="34" charset="0"/>
            </a:endParaRPr>
          </a:p>
          <a:p>
            <a:pPr marL="361950" lvl="1" indent="-361950" algn="just">
              <a:buFont typeface="Arial" pitchFamily="34" charset="0"/>
              <a:buChar char="•"/>
            </a:pPr>
            <a:r>
              <a:rPr lang="en-US" dirty="0" smtClean="0">
                <a:latin typeface="Arial" pitchFamily="34" charset="0"/>
                <a:cs typeface="Arial" pitchFamily="34" charset="0"/>
              </a:rPr>
              <a:t>Principle of Least Privilege likely violated as web server user needs privileges to do all operators permitted on users, including deleting them.</a:t>
            </a:r>
          </a:p>
          <a:p>
            <a:pPr lvl="1" eaLnBrk="1" hangingPunct="1">
              <a:buFont typeface="Wingdings" pitchFamily="2" charset="2"/>
              <a:buNone/>
            </a:pPr>
            <a:endParaRPr lang="en-US" sz="22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8958"/>
          </a:xfrm>
        </p:spPr>
        <p:txBody>
          <a:bodyPr>
            <a:normAutofit/>
          </a:bodyPr>
          <a:lstStyle/>
          <a:p>
            <a:r>
              <a:rPr lang="en-IN" sz="4000" dirty="0" err="1" smtClean="0">
                <a:solidFill>
                  <a:srgbClr val="C00000"/>
                </a:solidFill>
                <a:latin typeface="Arial" pitchFamily="34" charset="0"/>
                <a:cs typeface="Arial" pitchFamily="34" charset="0"/>
              </a:rPr>
              <a:t>Webcomic</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67544" y="3356992"/>
            <a:ext cx="8373616" cy="3384376"/>
          </a:xfrm>
        </p:spPr>
        <p:txBody>
          <a:bodyPr>
            <a:noAutofit/>
          </a:bodyPr>
          <a:lstStyle/>
          <a:p>
            <a:r>
              <a:rPr lang="en-IN" sz="1800" b="1" dirty="0" smtClean="0">
                <a:latin typeface="Arial" pitchFamily="34" charset="0"/>
                <a:cs typeface="Arial" pitchFamily="34" charset="0"/>
              </a:rPr>
              <a:t>School</a:t>
            </a:r>
            <a:r>
              <a:rPr lang="en-IN" sz="1800" dirty="0" smtClean="0">
                <a:latin typeface="Arial" pitchFamily="34" charset="0"/>
                <a:cs typeface="Arial" pitchFamily="34" charset="0"/>
              </a:rPr>
              <a:t>: Hi, this is your son's school. We're having some computer trouble.</a:t>
            </a:r>
          </a:p>
          <a:p>
            <a:r>
              <a:rPr lang="en-IN" sz="1800" b="1" dirty="0" smtClean="0">
                <a:latin typeface="Arial" pitchFamily="34" charset="0"/>
                <a:cs typeface="Arial" pitchFamily="34" charset="0"/>
              </a:rPr>
              <a:t>Mom</a:t>
            </a:r>
            <a:r>
              <a:rPr lang="en-IN" sz="1800" dirty="0" smtClean="0">
                <a:latin typeface="Arial" pitchFamily="34" charset="0"/>
                <a:cs typeface="Arial" pitchFamily="34" charset="0"/>
              </a:rPr>
              <a:t>: Oh, dear -- Did he break something?</a:t>
            </a:r>
          </a:p>
          <a:p>
            <a:r>
              <a:rPr lang="en-IN" sz="1800" b="1" dirty="0" smtClean="0">
                <a:latin typeface="Arial" pitchFamily="34" charset="0"/>
                <a:cs typeface="Arial" pitchFamily="34" charset="0"/>
              </a:rPr>
              <a:t>School</a:t>
            </a:r>
            <a:r>
              <a:rPr lang="en-IN" sz="1800" dirty="0" smtClean="0">
                <a:latin typeface="Arial" pitchFamily="34" charset="0"/>
                <a:cs typeface="Arial" pitchFamily="34" charset="0"/>
              </a:rPr>
              <a:t>: In a way. Did you really name your son Robert'); DROP TABLE Students;--?</a:t>
            </a:r>
          </a:p>
          <a:p>
            <a:r>
              <a:rPr lang="en-IN" sz="1800" b="1" dirty="0" smtClean="0">
                <a:latin typeface="Arial" pitchFamily="34" charset="0"/>
                <a:cs typeface="Arial" pitchFamily="34" charset="0"/>
              </a:rPr>
              <a:t>Mom</a:t>
            </a:r>
            <a:r>
              <a:rPr lang="en-IN" sz="1800" dirty="0" smtClean="0">
                <a:latin typeface="Arial" pitchFamily="34" charset="0"/>
                <a:cs typeface="Arial" pitchFamily="34" charset="0"/>
              </a:rPr>
              <a:t>: Oh. Yes. Little Bobby Tables we call him.</a:t>
            </a:r>
          </a:p>
          <a:p>
            <a:r>
              <a:rPr lang="en-IN" sz="1800" b="1" dirty="0" smtClean="0">
                <a:latin typeface="Arial" pitchFamily="34" charset="0"/>
                <a:cs typeface="Arial" pitchFamily="34" charset="0"/>
              </a:rPr>
              <a:t>School</a:t>
            </a:r>
            <a:r>
              <a:rPr lang="en-IN" sz="1800" dirty="0" smtClean="0">
                <a:latin typeface="Arial" pitchFamily="34" charset="0"/>
                <a:cs typeface="Arial" pitchFamily="34" charset="0"/>
              </a:rPr>
              <a:t>: Well, we've lost this year's student records. I hope you're happy.</a:t>
            </a:r>
          </a:p>
          <a:p>
            <a:r>
              <a:rPr lang="en-IN" sz="1800" b="1" dirty="0" smtClean="0">
                <a:latin typeface="Arial" pitchFamily="34" charset="0"/>
                <a:cs typeface="Arial" pitchFamily="34" charset="0"/>
              </a:rPr>
              <a:t>Mom</a:t>
            </a:r>
            <a:r>
              <a:rPr lang="en-IN" sz="1800" dirty="0" smtClean="0">
                <a:latin typeface="Arial" pitchFamily="34" charset="0"/>
                <a:cs typeface="Arial" pitchFamily="34" charset="0"/>
              </a:rPr>
              <a:t>: And I hope you've learned to sanitize your database inputs.</a:t>
            </a:r>
          </a:p>
          <a:p>
            <a:pPr>
              <a:spcBef>
                <a:spcPts val="0"/>
              </a:spcBef>
              <a:buNone/>
            </a:pPr>
            <a:r>
              <a:rPr lang="en-IN" sz="1600" dirty="0" smtClean="0">
                <a:solidFill>
                  <a:srgbClr val="C00000"/>
                </a:solidFill>
                <a:latin typeface="Arial" pitchFamily="34" charset="0"/>
                <a:cs typeface="Arial" pitchFamily="34" charset="0"/>
              </a:rPr>
              <a:t>Reference </a:t>
            </a:r>
          </a:p>
          <a:p>
            <a:pPr>
              <a:spcBef>
                <a:spcPts val="0"/>
              </a:spcBef>
              <a:buNone/>
            </a:pPr>
            <a:r>
              <a:rPr lang="en-IN" sz="1600" dirty="0" smtClean="0">
                <a:solidFill>
                  <a:srgbClr val="C00000"/>
                </a:solidFill>
                <a:latin typeface="Arial" pitchFamily="34" charset="0"/>
                <a:cs typeface="Arial" pitchFamily="34" charset="0"/>
              </a:rPr>
              <a:t>1. www.bobby-tables.com</a:t>
            </a:r>
          </a:p>
          <a:p>
            <a:pPr>
              <a:spcBef>
                <a:spcPts val="0"/>
              </a:spcBef>
              <a:buNone/>
            </a:pPr>
            <a:r>
              <a:rPr lang="en-IN" sz="1600" dirty="0" smtClean="0">
                <a:solidFill>
                  <a:srgbClr val="C00000"/>
                </a:solidFill>
                <a:latin typeface="Arial" pitchFamily="34" charset="0"/>
                <a:cs typeface="Arial" pitchFamily="34" charset="0"/>
              </a:rPr>
              <a:t>2. From the </a:t>
            </a:r>
            <a:r>
              <a:rPr lang="en-IN" sz="1600" dirty="0" err="1" smtClean="0">
                <a:solidFill>
                  <a:srgbClr val="C00000"/>
                </a:solidFill>
                <a:latin typeface="Arial" pitchFamily="34" charset="0"/>
                <a:cs typeface="Arial" pitchFamily="34" charset="0"/>
              </a:rPr>
              <a:t>webcomic</a:t>
            </a:r>
            <a:r>
              <a:rPr lang="en-IN" sz="1600" dirty="0" smtClean="0">
                <a:solidFill>
                  <a:srgbClr val="C00000"/>
                </a:solidFill>
                <a:latin typeface="Arial" pitchFamily="34" charset="0"/>
                <a:cs typeface="Arial" pitchFamily="34" charset="0"/>
              </a:rPr>
              <a:t> </a:t>
            </a:r>
            <a:r>
              <a:rPr lang="en-IN" sz="1600" i="1" dirty="0" err="1" smtClean="0">
                <a:solidFill>
                  <a:srgbClr val="C00000"/>
                </a:solidFill>
                <a:latin typeface="Arial" pitchFamily="34" charset="0"/>
                <a:cs typeface="Arial" pitchFamily="34" charset="0"/>
              </a:rPr>
              <a:t>xkcd</a:t>
            </a:r>
            <a:endParaRPr lang="en-IN" sz="1800" dirty="0">
              <a:latin typeface="Arial" pitchFamily="34" charset="0"/>
              <a:cs typeface="Arial" pitchFamily="34" charset="0"/>
            </a:endParaRPr>
          </a:p>
        </p:txBody>
      </p:sp>
      <p:pic>
        <p:nvPicPr>
          <p:cNvPr id="5" name="Picture 3"/>
          <p:cNvPicPr>
            <a:picLocks noChangeAspect="1" noChangeArrowheads="1"/>
          </p:cNvPicPr>
          <p:nvPr>
            <p:custDataLst>
              <p:tags r:id="rId1"/>
            </p:custDataLst>
          </p:nvPr>
        </p:nvPicPr>
        <p:blipFill>
          <a:blip r:embed="rId3" cstate="print"/>
          <a:srcRect/>
          <a:stretch>
            <a:fillRect/>
          </a:stretch>
        </p:blipFill>
        <p:spPr bwMode="auto">
          <a:xfrm>
            <a:off x="755576" y="836712"/>
            <a:ext cx="7943850" cy="24447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116632"/>
            <a:ext cx="8229600" cy="1143000"/>
          </a:xfrm>
        </p:spPr>
        <p:txBody>
          <a:bodyPr>
            <a:normAutofit/>
          </a:bodyPr>
          <a:lstStyle/>
          <a:p>
            <a:r>
              <a:rPr lang="en-US" sz="4000" dirty="0">
                <a:solidFill>
                  <a:srgbClr val="C00000"/>
                </a:solidFill>
                <a:latin typeface="Arial" pitchFamily="34" charset="0"/>
                <a:cs typeface="Arial" pitchFamily="34" charset="0"/>
              </a:rPr>
              <a:t>Other injection possibilities</a:t>
            </a:r>
          </a:p>
        </p:txBody>
      </p:sp>
      <p:sp>
        <p:nvSpPr>
          <p:cNvPr id="6147" name="Rectangle 3"/>
          <p:cNvSpPr>
            <a:spLocks noGrp="1" noChangeArrowheads="1"/>
          </p:cNvSpPr>
          <p:nvPr>
            <p:ph type="body" idx="1"/>
          </p:nvPr>
        </p:nvSpPr>
        <p:spPr>
          <a:xfrm>
            <a:off x="179512" y="980728"/>
            <a:ext cx="8712968" cy="5688632"/>
          </a:xfrm>
        </p:spPr>
        <p:txBody>
          <a:bodyPr>
            <a:normAutofit/>
          </a:bodyPr>
          <a:lstStyle/>
          <a:p>
            <a:pPr algn="just">
              <a:spcBef>
                <a:spcPts val="0"/>
              </a:spcBef>
            </a:pPr>
            <a:r>
              <a:rPr lang="en-US" sz="3600" dirty="0">
                <a:latin typeface="Arial" pitchFamily="34" charset="0"/>
                <a:cs typeface="Arial" pitchFamily="34" charset="0"/>
              </a:rPr>
              <a:t>Using SQL injections, attackers can:</a:t>
            </a:r>
          </a:p>
          <a:p>
            <a:pPr lvl="1" algn="just">
              <a:spcBef>
                <a:spcPts val="0"/>
              </a:spcBef>
            </a:pPr>
            <a:r>
              <a:rPr lang="en-US" sz="3200" dirty="0">
                <a:latin typeface="Arial" pitchFamily="34" charset="0"/>
                <a:cs typeface="Arial" pitchFamily="34" charset="0"/>
              </a:rPr>
              <a:t>Add new data to the database</a:t>
            </a:r>
          </a:p>
          <a:p>
            <a:pPr lvl="2" algn="just">
              <a:spcBef>
                <a:spcPts val="0"/>
              </a:spcBef>
            </a:pPr>
            <a:r>
              <a:rPr lang="en-US" sz="2800" dirty="0">
                <a:latin typeface="Arial" pitchFamily="34" charset="0"/>
                <a:cs typeface="Arial" pitchFamily="34" charset="0"/>
              </a:rPr>
              <a:t>Could be </a:t>
            </a:r>
            <a:r>
              <a:rPr lang="en-US" sz="2800" dirty="0" smtClean="0">
                <a:latin typeface="Arial" pitchFamily="34" charset="0"/>
                <a:cs typeface="Arial" pitchFamily="34" charset="0"/>
              </a:rPr>
              <a:t>embarrassing</a:t>
            </a:r>
            <a:endParaRPr lang="en-US" sz="2800" dirty="0">
              <a:latin typeface="Arial" pitchFamily="34" charset="0"/>
              <a:cs typeface="Arial" pitchFamily="34" charset="0"/>
            </a:endParaRPr>
          </a:p>
          <a:p>
            <a:pPr lvl="2" algn="just">
              <a:spcBef>
                <a:spcPts val="0"/>
              </a:spcBef>
            </a:pPr>
            <a:r>
              <a:rPr lang="en-US" sz="2800" dirty="0">
                <a:latin typeface="Arial" pitchFamily="34" charset="0"/>
                <a:cs typeface="Arial" pitchFamily="34" charset="0"/>
              </a:rPr>
              <a:t>Perform an INSERT in the injected SQL</a:t>
            </a:r>
          </a:p>
          <a:p>
            <a:pPr lvl="1" algn="just">
              <a:spcBef>
                <a:spcPts val="0"/>
              </a:spcBef>
            </a:pPr>
            <a:r>
              <a:rPr lang="en-US" sz="3200" dirty="0">
                <a:latin typeface="Arial" pitchFamily="34" charset="0"/>
                <a:cs typeface="Arial" pitchFamily="34" charset="0"/>
              </a:rPr>
              <a:t>Modify data currently in the database</a:t>
            </a:r>
          </a:p>
          <a:p>
            <a:pPr lvl="2" algn="just">
              <a:spcBef>
                <a:spcPts val="0"/>
              </a:spcBef>
            </a:pPr>
            <a:r>
              <a:rPr lang="en-US" sz="2800" dirty="0" smtClean="0">
                <a:latin typeface="Arial" pitchFamily="34" charset="0"/>
                <a:cs typeface="Arial" pitchFamily="34" charset="0"/>
              </a:rPr>
              <a:t>What ? Commercial / Business Websites</a:t>
            </a:r>
            <a:endParaRPr lang="en-US" sz="2800" dirty="0">
              <a:latin typeface="Arial" pitchFamily="34" charset="0"/>
              <a:cs typeface="Arial" pitchFamily="34" charset="0"/>
            </a:endParaRPr>
          </a:p>
          <a:p>
            <a:pPr lvl="2" algn="just">
              <a:spcBef>
                <a:spcPts val="0"/>
              </a:spcBef>
            </a:pPr>
            <a:r>
              <a:rPr lang="en-US" sz="2800" dirty="0">
                <a:latin typeface="Arial" pitchFamily="34" charset="0"/>
                <a:cs typeface="Arial" pitchFamily="34" charset="0"/>
              </a:rPr>
              <a:t>Perform an UPDATE in the injected SQL</a:t>
            </a:r>
          </a:p>
          <a:p>
            <a:pPr lvl="1" algn="just">
              <a:spcBef>
                <a:spcPts val="0"/>
              </a:spcBef>
            </a:pPr>
            <a:r>
              <a:rPr lang="en-US" sz="3200" dirty="0" smtClean="0">
                <a:latin typeface="Arial" pitchFamily="34" charset="0"/>
                <a:cs typeface="Arial" pitchFamily="34" charset="0"/>
              </a:rPr>
              <a:t>Gain </a:t>
            </a:r>
            <a:r>
              <a:rPr lang="en-US" sz="3200" dirty="0">
                <a:latin typeface="Arial" pitchFamily="34" charset="0"/>
                <a:cs typeface="Arial" pitchFamily="34" charset="0"/>
              </a:rPr>
              <a:t>access to other user’s system capabilities by obtaining their </a:t>
            </a:r>
            <a:r>
              <a:rPr lang="en-US" sz="3200" dirty="0" smtClean="0">
                <a:latin typeface="Arial" pitchFamily="34" charset="0"/>
                <a:cs typeface="Arial" pitchFamily="34" charset="0"/>
              </a:rPr>
              <a:t>password</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457200" y="188640"/>
            <a:ext cx="8229600" cy="1143000"/>
          </a:xfrm>
        </p:spPr>
        <p:txBody>
          <a:bodyPr>
            <a:normAutofit/>
          </a:bodyPr>
          <a:lstStyle/>
          <a:p>
            <a:r>
              <a:rPr lang="en-US" sz="4000" dirty="0" smtClean="0">
                <a:solidFill>
                  <a:srgbClr val="C00000"/>
                </a:solidFill>
                <a:latin typeface="Arial" pitchFamily="34" charset="0"/>
                <a:cs typeface="Arial" pitchFamily="34" charset="0"/>
              </a:rPr>
              <a:t>Best defense</a:t>
            </a:r>
          </a:p>
        </p:txBody>
      </p:sp>
      <p:sp>
        <p:nvSpPr>
          <p:cNvPr id="3" name="Content Placeholder 2"/>
          <p:cNvSpPr>
            <a:spLocks noGrp="1"/>
          </p:cNvSpPr>
          <p:nvPr>
            <p:ph idx="1"/>
          </p:nvPr>
        </p:nvSpPr>
        <p:spPr>
          <a:xfrm>
            <a:off x="251520" y="1196752"/>
            <a:ext cx="8712968" cy="5400600"/>
          </a:xfrm>
        </p:spPr>
        <p:txBody>
          <a:bodyPr rtlCol="0">
            <a:normAutofit/>
          </a:bodyPr>
          <a:lstStyle/>
          <a:p>
            <a:pPr algn="just" fontAlgn="auto">
              <a:spcBef>
                <a:spcPts val="0"/>
              </a:spcBef>
              <a:spcAft>
                <a:spcPts val="0"/>
              </a:spcAft>
              <a:defRPr/>
            </a:pPr>
            <a:r>
              <a:rPr lang="en-US" dirty="0">
                <a:latin typeface="Arial" pitchFamily="34" charset="0"/>
                <a:cs typeface="Arial" pitchFamily="34" charset="0"/>
              </a:rPr>
              <a:t>If possible, use bound </a:t>
            </a:r>
            <a:r>
              <a:rPr lang="en-US" dirty="0" smtClean="0">
                <a:latin typeface="Arial" pitchFamily="34" charset="0"/>
                <a:cs typeface="Arial" pitchFamily="34" charset="0"/>
              </a:rPr>
              <a:t>variables with prepared statements</a:t>
            </a:r>
            <a:endParaRPr lang="en-US" dirty="0">
              <a:latin typeface="Arial" pitchFamily="34" charset="0"/>
              <a:cs typeface="Arial" pitchFamily="34" charset="0"/>
            </a:endParaRPr>
          </a:p>
          <a:p>
            <a:pPr lvl="1" algn="just" fontAlgn="auto">
              <a:spcBef>
                <a:spcPts val="0"/>
              </a:spcBef>
              <a:spcAft>
                <a:spcPts val="0"/>
              </a:spcAft>
              <a:buClr>
                <a:schemeClr val="accent1">
                  <a:lumMod val="60000"/>
                  <a:lumOff val="40000"/>
                </a:schemeClr>
              </a:buClr>
              <a:defRPr/>
            </a:pPr>
            <a:r>
              <a:rPr lang="en-US" dirty="0" smtClean="0">
                <a:latin typeface="Arial" pitchFamily="34" charset="0"/>
                <a:cs typeface="Arial" pitchFamily="34" charset="0"/>
              </a:rPr>
              <a:t>Many </a:t>
            </a:r>
            <a:r>
              <a:rPr lang="en-US" dirty="0">
                <a:latin typeface="Arial" pitchFamily="34" charset="0"/>
                <a:cs typeface="Arial" pitchFamily="34" charset="0"/>
              </a:rPr>
              <a:t>libraries allow you to bind inputs to variables inside a SQL statement</a:t>
            </a:r>
          </a:p>
          <a:p>
            <a:pPr lvl="1" algn="just" fontAlgn="auto">
              <a:spcBef>
                <a:spcPts val="0"/>
              </a:spcBef>
              <a:spcAft>
                <a:spcPts val="0"/>
              </a:spcAft>
              <a:buClr>
                <a:schemeClr val="accent1">
                  <a:lumMod val="60000"/>
                  <a:lumOff val="40000"/>
                </a:schemeClr>
              </a:buClr>
              <a:defRPr/>
            </a:pPr>
            <a:r>
              <a:rPr lang="en-US" dirty="0" smtClean="0">
                <a:latin typeface="Arial" pitchFamily="34" charset="0"/>
                <a:cs typeface="Arial" pitchFamily="34" charset="0"/>
              </a:rPr>
              <a:t>PERL</a:t>
            </a:r>
            <a:endParaRPr lang="en-US" sz="2400" dirty="0">
              <a:latin typeface="Arial" pitchFamily="34" charset="0"/>
              <a:cs typeface="Arial" pitchFamily="34" charset="0"/>
            </a:endParaRPr>
          </a:p>
          <a:p>
            <a:pPr lvl="1" algn="just" fontAlgn="auto">
              <a:spcBef>
                <a:spcPts val="0"/>
              </a:spcBef>
              <a:spcAft>
                <a:spcPts val="0"/>
              </a:spcAft>
              <a:buClr>
                <a:schemeClr val="accent1">
                  <a:lumMod val="60000"/>
                  <a:lumOff val="40000"/>
                </a:schemeClr>
              </a:buClr>
              <a:buFontTx/>
              <a:buNone/>
              <a:defRPr/>
            </a:pPr>
            <a:r>
              <a:rPr lang="en-US" sz="2400" dirty="0">
                <a:latin typeface="Arial" pitchFamily="34" charset="0"/>
                <a:cs typeface="Arial" pitchFamily="34" charset="0"/>
              </a:rPr>
              <a:t>See http://bobby-</a:t>
            </a:r>
            <a:r>
              <a:rPr lang="en-US" sz="2400" dirty="0" smtClean="0">
                <a:latin typeface="Arial" pitchFamily="34" charset="0"/>
                <a:cs typeface="Arial" pitchFamily="34" charset="0"/>
              </a:rPr>
              <a:t>tables.com for example code in many languages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Queries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196752"/>
            <a:ext cx="8363272" cy="4525963"/>
          </a:xfrm>
        </p:spPr>
        <p:txBody>
          <a:bodyPr>
            <a:normAutofit/>
          </a:bodyPr>
          <a:lstStyle/>
          <a:p>
            <a:pPr algn="just"/>
            <a:r>
              <a:rPr lang="en-IN" sz="2800" dirty="0" smtClean="0">
                <a:latin typeface="Arial" pitchFamily="34" charset="0"/>
                <a:cs typeface="Arial" pitchFamily="34" charset="0"/>
              </a:rPr>
              <a:t>Users interact with database managers through commands to the DBMS that retrieve, modify, add, or delete fields and records of the database.</a:t>
            </a:r>
          </a:p>
          <a:p>
            <a:r>
              <a:rPr lang="en-IN" sz="2800" dirty="0" smtClean="0">
                <a:latin typeface="Arial" pitchFamily="34" charset="0"/>
                <a:cs typeface="Arial" pitchFamily="34" charset="0"/>
              </a:rPr>
              <a:t>A command is called a </a:t>
            </a:r>
            <a:r>
              <a:rPr lang="en-IN" sz="2800" b="1" dirty="0" smtClean="0">
                <a:latin typeface="Arial" pitchFamily="34" charset="0"/>
                <a:cs typeface="Arial" pitchFamily="34" charset="0"/>
              </a:rPr>
              <a:t>query.</a:t>
            </a:r>
          </a:p>
          <a:p>
            <a:r>
              <a:rPr lang="en-IN" sz="2800" dirty="0" smtClean="0">
                <a:latin typeface="Arial" pitchFamily="34" charset="0"/>
                <a:cs typeface="Arial" pitchFamily="34" charset="0"/>
              </a:rPr>
              <a:t>For example,</a:t>
            </a:r>
          </a:p>
          <a:p>
            <a:pPr>
              <a:buNone/>
            </a:pPr>
            <a:r>
              <a:rPr lang="en-IN" sz="2800" b="1" dirty="0" smtClean="0">
                <a:latin typeface="Arial" pitchFamily="34" charset="0"/>
                <a:cs typeface="Arial" pitchFamily="34" charset="0"/>
              </a:rPr>
              <a:t>		SELECT NAME = 'ADAMS'</a:t>
            </a:r>
          </a:p>
          <a:p>
            <a:pPr>
              <a:buNone/>
            </a:pPr>
            <a:r>
              <a:rPr lang="en-IN" sz="2800" dirty="0" smtClean="0">
                <a:latin typeface="Arial" pitchFamily="34" charset="0"/>
                <a:cs typeface="Arial" pitchFamily="34" charset="0"/>
              </a:rPr>
              <a:t>		8</a:t>
            </a:r>
            <a:endParaRPr lang="en-IN" sz="2800"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395536" y="188640"/>
            <a:ext cx="8229600" cy="1012974"/>
          </a:xfrm>
        </p:spPr>
        <p:txBody>
          <a:bodyPr>
            <a:normAutofit/>
          </a:bodyPr>
          <a:lstStyle/>
          <a:p>
            <a:r>
              <a:rPr lang="en-US" sz="4000" dirty="0" smtClean="0">
                <a:solidFill>
                  <a:srgbClr val="C00000"/>
                </a:solidFill>
                <a:latin typeface="Arial" pitchFamily="34" charset="0"/>
                <a:cs typeface="Arial" pitchFamily="34" charset="0"/>
              </a:rPr>
              <a:t>How does this prevent an attack?</a:t>
            </a:r>
          </a:p>
        </p:txBody>
      </p:sp>
      <p:sp>
        <p:nvSpPr>
          <p:cNvPr id="49154" name="Content Placeholder 2"/>
          <p:cNvSpPr>
            <a:spLocks noGrp="1"/>
          </p:cNvSpPr>
          <p:nvPr>
            <p:ph idx="1"/>
          </p:nvPr>
        </p:nvSpPr>
        <p:spPr>
          <a:xfrm>
            <a:off x="179512" y="1219200"/>
            <a:ext cx="8812089" cy="5486400"/>
          </a:xfrm>
        </p:spPr>
        <p:txBody>
          <a:bodyPr>
            <a:normAutofit/>
          </a:bodyPr>
          <a:lstStyle/>
          <a:p>
            <a:pPr algn="just"/>
            <a:r>
              <a:rPr lang="en-US" sz="2800" dirty="0" smtClean="0">
                <a:latin typeface="Arial" pitchFamily="34" charset="0"/>
                <a:cs typeface="Arial" pitchFamily="34" charset="0"/>
              </a:rPr>
              <a:t>SQL statement you pass to prepare is </a:t>
            </a:r>
            <a:r>
              <a:rPr lang="en-US" sz="2800" b="1" u="sng" dirty="0" smtClean="0">
                <a:latin typeface="Arial" pitchFamily="34" charset="0"/>
                <a:cs typeface="Arial" pitchFamily="34" charset="0"/>
              </a:rPr>
              <a:t>parsed and compiled </a:t>
            </a:r>
            <a:r>
              <a:rPr lang="en-US" sz="2800" dirty="0" smtClean="0">
                <a:latin typeface="Arial" pitchFamily="34" charset="0"/>
                <a:cs typeface="Arial" pitchFamily="34" charset="0"/>
              </a:rPr>
              <a:t>by the database server.</a:t>
            </a:r>
          </a:p>
          <a:p>
            <a:pPr algn="just"/>
            <a:r>
              <a:rPr lang="en-US" sz="2800" dirty="0" smtClean="0">
                <a:latin typeface="Arial" pitchFamily="34" charset="0"/>
                <a:cs typeface="Arial" pitchFamily="34" charset="0"/>
              </a:rPr>
              <a:t>By specifying parameters (either a ? or a named parameter like :name) you tell the database engine what to filter on. </a:t>
            </a:r>
          </a:p>
          <a:p>
            <a:pPr algn="just"/>
            <a:r>
              <a:rPr lang="en-US" sz="2800" dirty="0" smtClean="0">
                <a:latin typeface="Arial" pitchFamily="34" charset="0"/>
                <a:cs typeface="Arial" pitchFamily="34" charset="0"/>
              </a:rPr>
              <a:t>Then when you call </a:t>
            </a:r>
            <a:r>
              <a:rPr lang="en-US" sz="2800" dirty="0" smtClean="0">
                <a:solidFill>
                  <a:srgbClr val="C00000"/>
                </a:solidFill>
                <a:latin typeface="Arial" pitchFamily="34" charset="0"/>
                <a:cs typeface="Arial" pitchFamily="34" charset="0"/>
              </a:rPr>
              <a:t>execute</a:t>
            </a:r>
            <a:r>
              <a:rPr lang="en-US" sz="2800" dirty="0" smtClean="0">
                <a:latin typeface="Arial" pitchFamily="34" charset="0"/>
                <a:cs typeface="Arial" pitchFamily="34" charset="0"/>
              </a:rPr>
              <a:t> the prepared statement is combined with the parameter values you specify.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539552" y="188640"/>
            <a:ext cx="8229600" cy="940966"/>
          </a:xfrm>
        </p:spPr>
        <p:txBody>
          <a:bodyPr>
            <a:normAutofit/>
          </a:bodyPr>
          <a:lstStyle/>
          <a:p>
            <a:r>
              <a:rPr lang="en-US" sz="4000" dirty="0" smtClean="0">
                <a:solidFill>
                  <a:srgbClr val="C00000"/>
                </a:solidFill>
                <a:latin typeface="Arial" pitchFamily="34" charset="0"/>
                <a:cs typeface="Arial" pitchFamily="34" charset="0"/>
              </a:rPr>
              <a:t>More Defenses</a:t>
            </a:r>
          </a:p>
        </p:txBody>
      </p:sp>
      <p:sp>
        <p:nvSpPr>
          <p:cNvPr id="12290" name="Rectangle 3"/>
          <p:cNvSpPr>
            <a:spLocks noGrp="1" noChangeArrowheads="1"/>
          </p:cNvSpPr>
          <p:nvPr>
            <p:ph idx="1"/>
          </p:nvPr>
        </p:nvSpPr>
        <p:spPr>
          <a:xfrm>
            <a:off x="251520" y="980728"/>
            <a:ext cx="8663880" cy="5544616"/>
          </a:xfrm>
        </p:spPr>
        <p:txBody>
          <a:bodyPr>
            <a:normAutofit fontScale="92500" lnSpcReduction="10000"/>
          </a:bodyPr>
          <a:lstStyle/>
          <a:p>
            <a:pPr algn="just">
              <a:lnSpc>
                <a:spcPct val="90000"/>
              </a:lnSpc>
            </a:pPr>
            <a:r>
              <a:rPr lang="en-US" sz="2800" dirty="0" smtClean="0">
                <a:latin typeface="Arial" pitchFamily="34" charset="0"/>
                <a:cs typeface="Arial" pitchFamily="34" charset="0"/>
              </a:rPr>
              <a:t>Check syntax of input for validity</a:t>
            </a:r>
          </a:p>
          <a:p>
            <a:pPr lvl="1" algn="just">
              <a:lnSpc>
                <a:spcPct val="90000"/>
              </a:lnSpc>
            </a:pPr>
            <a:r>
              <a:rPr lang="en-US" sz="2400" dirty="0" smtClean="0">
                <a:latin typeface="Arial" pitchFamily="34" charset="0"/>
                <a:cs typeface="Arial" pitchFamily="34" charset="0"/>
              </a:rPr>
              <a:t>Many classes of input have fixed languages</a:t>
            </a:r>
          </a:p>
          <a:p>
            <a:pPr lvl="2" algn="just">
              <a:lnSpc>
                <a:spcPct val="90000"/>
              </a:lnSpc>
            </a:pPr>
            <a:r>
              <a:rPr lang="en-US" sz="2400" dirty="0" smtClean="0">
                <a:latin typeface="Arial" pitchFamily="34" charset="0"/>
                <a:cs typeface="Arial" pitchFamily="34" charset="0"/>
              </a:rPr>
              <a:t>Email addresses, dates, part numbers, etc.</a:t>
            </a:r>
          </a:p>
          <a:p>
            <a:pPr lvl="2" algn="just">
              <a:lnSpc>
                <a:spcPct val="90000"/>
              </a:lnSpc>
            </a:pPr>
            <a:r>
              <a:rPr lang="en-US" sz="2400" dirty="0" smtClean="0">
                <a:latin typeface="Arial" pitchFamily="34" charset="0"/>
                <a:cs typeface="Arial" pitchFamily="34" charset="0"/>
              </a:rPr>
              <a:t>Verify that the input is a valid string in the language</a:t>
            </a:r>
          </a:p>
          <a:p>
            <a:pPr lvl="2" algn="just">
              <a:lnSpc>
                <a:spcPct val="90000"/>
              </a:lnSpc>
            </a:pPr>
            <a:r>
              <a:rPr lang="en-US" sz="2400" dirty="0" smtClean="0">
                <a:latin typeface="Arial" pitchFamily="34" charset="0"/>
                <a:cs typeface="Arial" pitchFamily="34" charset="0"/>
              </a:rPr>
              <a:t>Some languages allow problematic characters (e.g., </a:t>
            </a:r>
            <a:r>
              <a:rPr lang="ja-JP" altLang="en-US" sz="2400" smtClean="0">
                <a:latin typeface="Arial" pitchFamily="34" charset="0"/>
                <a:ea typeface="MS Gothic" pitchFamily="49" charset="-128"/>
                <a:cs typeface="Arial" pitchFamily="34" charset="0"/>
              </a:rPr>
              <a:t>‘</a:t>
            </a:r>
            <a:r>
              <a:rPr lang="en-US" altLang="ja-JP" sz="2400" dirty="0" smtClean="0">
                <a:latin typeface="Arial" pitchFamily="34" charset="0"/>
                <a:cs typeface="Arial" pitchFamily="34" charset="0"/>
              </a:rPr>
              <a:t>*</a:t>
            </a:r>
            <a:r>
              <a:rPr lang="ja-JP" altLang="en-US" sz="2400" smtClean="0">
                <a:latin typeface="Arial" pitchFamily="34" charset="0"/>
                <a:ea typeface="MS Gothic" pitchFamily="49" charset="-128"/>
                <a:cs typeface="Arial" pitchFamily="34" charset="0"/>
              </a:rPr>
              <a:t>’</a:t>
            </a:r>
            <a:r>
              <a:rPr lang="en-US" altLang="ja-JP" sz="2400" dirty="0" smtClean="0">
                <a:latin typeface="Arial" pitchFamily="34" charset="0"/>
                <a:cs typeface="Arial" pitchFamily="34" charset="0"/>
              </a:rPr>
              <a:t>in email); may decide to not allow these</a:t>
            </a:r>
          </a:p>
          <a:p>
            <a:pPr lvl="2" algn="just">
              <a:lnSpc>
                <a:spcPct val="90000"/>
              </a:lnSpc>
            </a:pPr>
            <a:r>
              <a:rPr lang="en-US" sz="2400" dirty="0" smtClean="0">
                <a:latin typeface="Arial" pitchFamily="34" charset="0"/>
                <a:cs typeface="Arial" pitchFamily="34" charset="0"/>
              </a:rPr>
              <a:t>Exclude quotes and semicolons </a:t>
            </a:r>
          </a:p>
          <a:p>
            <a:pPr algn="just">
              <a:lnSpc>
                <a:spcPct val="90000"/>
              </a:lnSpc>
            </a:pPr>
            <a:r>
              <a:rPr lang="en-US" sz="2800" dirty="0" smtClean="0">
                <a:latin typeface="Arial" pitchFamily="34" charset="0"/>
                <a:cs typeface="Arial" pitchFamily="34" charset="0"/>
              </a:rPr>
              <a:t>Alternatives:</a:t>
            </a:r>
          </a:p>
          <a:p>
            <a:pPr lvl="1" algn="just">
              <a:lnSpc>
                <a:spcPct val="90000"/>
              </a:lnSpc>
            </a:pPr>
            <a:r>
              <a:rPr lang="en-US" sz="2400" dirty="0" smtClean="0">
                <a:latin typeface="Arial" pitchFamily="34" charset="0"/>
                <a:cs typeface="Arial" pitchFamily="34" charset="0"/>
              </a:rPr>
              <a:t>use stored procedures</a:t>
            </a:r>
          </a:p>
          <a:p>
            <a:pPr lvl="1" algn="just">
              <a:lnSpc>
                <a:spcPct val="90000"/>
              </a:lnSpc>
            </a:pPr>
            <a:r>
              <a:rPr lang="en-US" sz="2400" dirty="0" smtClean="0">
                <a:latin typeface="Arial" pitchFamily="34" charset="0"/>
                <a:cs typeface="Arial" pitchFamily="34" charset="0"/>
              </a:rPr>
              <a:t>use a function that removes special characters (such as quotes) from strings</a:t>
            </a:r>
          </a:p>
          <a:p>
            <a:pPr lvl="1" algn="just">
              <a:lnSpc>
                <a:spcPct val="90000"/>
              </a:lnSpc>
            </a:pPr>
            <a:r>
              <a:rPr lang="en-US" sz="2400" dirty="0" smtClean="0">
                <a:latin typeface="Arial" pitchFamily="34" charset="0"/>
                <a:cs typeface="Arial" pitchFamily="34" charset="0"/>
              </a:rPr>
              <a:t>Not always possible: consider the name Bill O</a:t>
            </a:r>
            <a:r>
              <a:rPr lang="en-CA" altLang="en-US" sz="2400" dirty="0" smtClean="0">
                <a:latin typeface="Arial" pitchFamily="34" charset="0"/>
                <a:cs typeface="Arial" pitchFamily="34" charset="0"/>
              </a:rPr>
              <a:t>’</a:t>
            </a:r>
            <a:r>
              <a:rPr lang="en-US" altLang="ja-JP" sz="2400" dirty="0" smtClean="0">
                <a:latin typeface="Arial" pitchFamily="34" charset="0"/>
                <a:cs typeface="Arial" pitchFamily="34" charset="0"/>
              </a:rPr>
              <a:t>Reilly</a:t>
            </a:r>
          </a:p>
          <a:p>
            <a:pPr lvl="2" algn="just">
              <a:lnSpc>
                <a:spcPct val="90000"/>
              </a:lnSpc>
            </a:pPr>
            <a:r>
              <a:rPr lang="en-US" sz="2400" dirty="0" smtClean="0">
                <a:latin typeface="Arial" pitchFamily="34" charset="0"/>
                <a:cs typeface="Arial" pitchFamily="34" charset="0"/>
              </a:rPr>
              <a:t>Want to allow the use of single quotes in names</a:t>
            </a:r>
          </a:p>
          <a:p>
            <a:pPr algn="just">
              <a:lnSpc>
                <a:spcPct val="90000"/>
              </a:lnSpc>
            </a:pPr>
            <a:r>
              <a:rPr lang="en-US" sz="2800" dirty="0" smtClean="0">
                <a:latin typeface="Arial" pitchFamily="34" charset="0"/>
                <a:cs typeface="Arial" pitchFamily="34" charset="0"/>
              </a:rPr>
              <a:t>Have length limits on input</a:t>
            </a:r>
          </a:p>
          <a:p>
            <a:pPr lvl="1" algn="just">
              <a:lnSpc>
                <a:spcPct val="90000"/>
              </a:lnSpc>
            </a:pPr>
            <a:r>
              <a:rPr lang="en-US" sz="2400" dirty="0" smtClean="0">
                <a:latin typeface="Arial" pitchFamily="34" charset="0"/>
                <a:cs typeface="Arial" pitchFamily="34" charset="0"/>
              </a:rPr>
              <a:t>Many SQL injection attacks depend on entering long strings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normAutofit/>
          </a:bodyPr>
          <a:lstStyle/>
          <a:p>
            <a:r>
              <a:rPr lang="en-US" sz="4000" dirty="0" smtClean="0">
                <a:solidFill>
                  <a:srgbClr val="C00000"/>
                </a:solidFill>
                <a:latin typeface="Arial" pitchFamily="34" charset="0"/>
                <a:cs typeface="Arial" pitchFamily="34" charset="0"/>
              </a:rPr>
              <a:t>More Defenses</a:t>
            </a:r>
          </a:p>
        </p:txBody>
      </p:sp>
      <p:sp>
        <p:nvSpPr>
          <p:cNvPr id="13314" name="Rectangle 3"/>
          <p:cNvSpPr>
            <a:spLocks noGrp="1" noChangeArrowheads="1"/>
          </p:cNvSpPr>
          <p:nvPr>
            <p:ph idx="1"/>
          </p:nvPr>
        </p:nvSpPr>
        <p:spPr>
          <a:xfrm>
            <a:off x="457200" y="1295400"/>
            <a:ext cx="8458200" cy="5181600"/>
          </a:xfrm>
        </p:spPr>
        <p:txBody>
          <a:bodyPr/>
          <a:lstStyle/>
          <a:p>
            <a:pPr algn="just"/>
            <a:r>
              <a:rPr lang="en-US" sz="2800" dirty="0" smtClean="0">
                <a:latin typeface="Arial" pitchFamily="34" charset="0"/>
                <a:cs typeface="Arial" pitchFamily="34" charset="0"/>
              </a:rPr>
              <a:t>Scan query string for undesirable word combinations that indicate SQL statements</a:t>
            </a:r>
          </a:p>
          <a:p>
            <a:pPr lvl="1" algn="just"/>
            <a:r>
              <a:rPr lang="en-US" sz="2400" dirty="0" smtClean="0">
                <a:latin typeface="Arial" pitchFamily="34" charset="0"/>
                <a:cs typeface="Arial" pitchFamily="34" charset="0"/>
              </a:rPr>
              <a:t>INSERT, DROP, etc. </a:t>
            </a:r>
          </a:p>
          <a:p>
            <a:pPr lvl="1" algn="just"/>
            <a:r>
              <a:rPr lang="en-US" sz="2400" dirty="0" smtClean="0">
                <a:latin typeface="Arial" pitchFamily="34" charset="0"/>
                <a:cs typeface="Arial" pitchFamily="34" charset="0"/>
              </a:rPr>
              <a:t>If present then check against SQL syntax to see if they represent a statement or valid user input</a:t>
            </a:r>
          </a:p>
          <a:p>
            <a:pPr algn="just"/>
            <a:r>
              <a:rPr lang="en-US" sz="2800" dirty="0" smtClean="0">
                <a:latin typeface="Arial" pitchFamily="34" charset="0"/>
                <a:cs typeface="Arial" pitchFamily="34" charset="0"/>
              </a:rPr>
              <a:t>Limit database permissions and segregate users</a:t>
            </a:r>
          </a:p>
          <a:p>
            <a:pPr lvl="1" algn="just"/>
            <a:r>
              <a:rPr lang="en-IN" sz="2400" dirty="0" smtClean="0">
                <a:latin typeface="Arial" pitchFamily="34" charset="0"/>
                <a:cs typeface="Arial" pitchFamily="34" charset="0"/>
              </a:rPr>
              <a:t>C</a:t>
            </a:r>
            <a:r>
              <a:rPr lang="en-US" altLang="ja-JP" sz="2400" dirty="0" err="1" smtClean="0">
                <a:latin typeface="Arial" pitchFamily="34" charset="0"/>
                <a:cs typeface="Arial" pitchFamily="34" charset="0"/>
              </a:rPr>
              <a:t>onnect</a:t>
            </a:r>
            <a:r>
              <a:rPr lang="en-US" altLang="ja-JP" sz="2400" dirty="0" smtClean="0">
                <a:latin typeface="Arial" pitchFamily="34" charset="0"/>
                <a:cs typeface="Arial" pitchFamily="34" charset="0"/>
              </a:rPr>
              <a:t> to database as a user that only has read permissions</a:t>
            </a:r>
          </a:p>
          <a:p>
            <a:pPr lvl="1" algn="just"/>
            <a:r>
              <a:rPr lang="en-US" sz="2400" dirty="0" smtClean="0">
                <a:latin typeface="Arial" pitchFamily="34" charset="0"/>
                <a:cs typeface="Arial" pitchFamily="34" charset="0"/>
              </a:rPr>
              <a:t>Never connect as a database administrator in your web application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normAutofit/>
          </a:bodyPr>
          <a:lstStyle/>
          <a:p>
            <a:r>
              <a:rPr lang="en-US" sz="4000" dirty="0" smtClean="0">
                <a:solidFill>
                  <a:srgbClr val="C00000"/>
                </a:solidFill>
                <a:latin typeface="Arial" pitchFamily="34" charset="0"/>
                <a:cs typeface="Arial" pitchFamily="34" charset="0"/>
              </a:rPr>
              <a:t>And Yet More Defenses</a:t>
            </a:r>
          </a:p>
        </p:txBody>
      </p:sp>
      <p:sp>
        <p:nvSpPr>
          <p:cNvPr id="14338" name="Rectangle 3"/>
          <p:cNvSpPr>
            <a:spLocks noGrp="1" noChangeArrowheads="1"/>
          </p:cNvSpPr>
          <p:nvPr>
            <p:ph idx="1"/>
          </p:nvPr>
        </p:nvSpPr>
        <p:spPr>
          <a:xfrm>
            <a:off x="323528" y="1363216"/>
            <a:ext cx="8424936" cy="4874096"/>
          </a:xfrm>
        </p:spPr>
        <p:txBody>
          <a:bodyPr>
            <a:normAutofit/>
          </a:bodyPr>
          <a:lstStyle/>
          <a:p>
            <a:pPr algn="just"/>
            <a:r>
              <a:rPr lang="en-US" sz="2800" dirty="0" smtClean="0">
                <a:latin typeface="Arial" pitchFamily="34" charset="0"/>
                <a:cs typeface="Arial" pitchFamily="34" charset="0"/>
              </a:rPr>
              <a:t>Configure database error reporting</a:t>
            </a:r>
          </a:p>
          <a:p>
            <a:pPr lvl="1" algn="just"/>
            <a:r>
              <a:rPr lang="en-US" sz="2400" dirty="0" smtClean="0">
                <a:latin typeface="Arial" pitchFamily="34" charset="0"/>
                <a:cs typeface="Arial" pitchFamily="34" charset="0"/>
              </a:rPr>
              <a:t>Default error reporting often gives away information that is valuable for attackers (table name, field name, etc.)</a:t>
            </a:r>
          </a:p>
          <a:p>
            <a:pPr lvl="1" algn="just"/>
            <a:r>
              <a:rPr lang="en-US" sz="2400" dirty="0" smtClean="0">
                <a:latin typeface="Arial" pitchFamily="34" charset="0"/>
                <a:cs typeface="Arial" pitchFamily="34" charset="0"/>
              </a:rPr>
              <a:t>Configure so that this information is never exposed to a user</a:t>
            </a:r>
          </a:p>
          <a:p>
            <a:pPr lvl="1" algn="just"/>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SQL Security Model</a:t>
            </a:r>
          </a:p>
        </p:txBody>
      </p:sp>
      <p:sp>
        <p:nvSpPr>
          <p:cNvPr id="92163" name="Rectangle 3"/>
          <p:cNvSpPr>
            <a:spLocks noGrp="1" noChangeArrowheads="1"/>
          </p:cNvSpPr>
          <p:nvPr>
            <p:ph type="body" idx="1"/>
          </p:nvPr>
        </p:nvSpPr>
        <p:spPr>
          <a:xfrm>
            <a:off x="179512" y="1196752"/>
            <a:ext cx="8784976" cy="5544616"/>
          </a:xfrm>
        </p:spPr>
        <p:txBody>
          <a:bodyPr>
            <a:noAutofit/>
          </a:bodyPr>
          <a:lstStyle/>
          <a:p>
            <a:pPr algn="just"/>
            <a:r>
              <a:rPr lang="en-GB" sz="2800" dirty="0">
                <a:latin typeface="Arial" pitchFamily="34" charset="0"/>
                <a:cs typeface="Arial" pitchFamily="34" charset="0"/>
              </a:rPr>
              <a:t>Components of privilege are</a:t>
            </a:r>
          </a:p>
          <a:p>
            <a:pPr lvl="1" algn="just"/>
            <a:r>
              <a:rPr lang="en-GB" sz="2000" dirty="0">
                <a:latin typeface="Arial" pitchFamily="34" charset="0"/>
                <a:cs typeface="Arial" pitchFamily="34" charset="0"/>
              </a:rPr>
              <a:t>grantor, grantee, object, action, grantable</a:t>
            </a:r>
          </a:p>
          <a:p>
            <a:pPr lvl="1" algn="just"/>
            <a:r>
              <a:rPr lang="en-GB" sz="2400" dirty="0">
                <a:latin typeface="Arial" pitchFamily="34" charset="0"/>
                <a:cs typeface="Arial" pitchFamily="34" charset="0"/>
              </a:rPr>
              <a:t>privileges managed using </a:t>
            </a:r>
            <a:r>
              <a:rPr lang="en-GB" sz="2400" b="1" dirty="0">
                <a:latin typeface="Arial" pitchFamily="34" charset="0"/>
                <a:cs typeface="Arial" pitchFamily="34" charset="0"/>
              </a:rPr>
              <a:t>GRANT</a:t>
            </a:r>
            <a:r>
              <a:rPr lang="en-GB" sz="2400" dirty="0">
                <a:latin typeface="Arial" pitchFamily="34" charset="0"/>
                <a:cs typeface="Arial" pitchFamily="34" charset="0"/>
              </a:rPr>
              <a:t> and </a:t>
            </a:r>
            <a:r>
              <a:rPr lang="en-GB" sz="2400" b="1" dirty="0">
                <a:latin typeface="Arial" pitchFamily="34" charset="0"/>
                <a:cs typeface="Arial" pitchFamily="34" charset="0"/>
              </a:rPr>
              <a:t>REVOKE</a:t>
            </a:r>
            <a:r>
              <a:rPr lang="en-GB" sz="2400" dirty="0">
                <a:latin typeface="Arial" pitchFamily="34" charset="0"/>
                <a:cs typeface="Arial" pitchFamily="34" charset="0"/>
              </a:rPr>
              <a:t> operations</a:t>
            </a:r>
          </a:p>
          <a:p>
            <a:pPr lvl="1" algn="just"/>
            <a:r>
              <a:rPr lang="en-GB" sz="2400" dirty="0">
                <a:latin typeface="Arial" pitchFamily="34" charset="0"/>
                <a:cs typeface="Arial" pitchFamily="34" charset="0"/>
              </a:rPr>
              <a:t>the right to grant privileges can be granted</a:t>
            </a:r>
            <a:endParaRPr lang="en-US" sz="2400" dirty="0">
              <a:latin typeface="Arial" pitchFamily="34" charset="0"/>
              <a:cs typeface="Arial" pitchFamily="34" charset="0"/>
            </a:endParaRPr>
          </a:p>
          <a:p>
            <a:pPr algn="just"/>
            <a:r>
              <a:rPr lang="en-US" sz="2800" dirty="0">
                <a:latin typeface="Arial" pitchFamily="34" charset="0"/>
                <a:cs typeface="Arial" pitchFamily="34" charset="0"/>
              </a:rPr>
              <a:t>Issues with privilege management</a:t>
            </a:r>
          </a:p>
          <a:p>
            <a:pPr lvl="1" algn="just"/>
            <a:r>
              <a:rPr lang="en-US" sz="2400" dirty="0">
                <a:latin typeface="Arial" pitchFamily="34" charset="0"/>
                <a:cs typeface="Arial" pitchFamily="34" charset="0"/>
              </a:rPr>
              <a:t>each grant of privileges is to an individual or to “Public”</a:t>
            </a:r>
            <a:endParaRPr lang="en-GB" sz="2400" dirty="0">
              <a:latin typeface="Arial" pitchFamily="34" charset="0"/>
              <a:cs typeface="Arial" pitchFamily="34" charset="0"/>
            </a:endParaRPr>
          </a:p>
          <a:p>
            <a:pPr lvl="1" algn="just"/>
            <a:r>
              <a:rPr lang="en-GB" sz="2400" dirty="0">
                <a:latin typeface="Arial" pitchFamily="34" charset="0"/>
                <a:cs typeface="Arial" pitchFamily="34" charset="0"/>
              </a:rPr>
              <a:t>makes security administration in large organizations difficult</a:t>
            </a:r>
          </a:p>
          <a:p>
            <a:pPr lvl="1" algn="just"/>
            <a:r>
              <a:rPr lang="en-US" sz="2400" dirty="0">
                <a:latin typeface="Arial" pitchFamily="34" charset="0"/>
                <a:cs typeface="Arial" pitchFamily="34" charset="0"/>
              </a:rPr>
              <a:t>individual with multiple roles may have too many privileges for one of the roles</a:t>
            </a:r>
            <a:endParaRPr lang="en-GB" sz="2400" dirty="0">
              <a:latin typeface="Arial" pitchFamily="34" charset="0"/>
              <a:cs typeface="Arial" pitchFamily="34" charset="0"/>
            </a:endParaRPr>
          </a:p>
          <a:p>
            <a:pPr lvl="1" algn="just"/>
            <a:r>
              <a:rPr lang="en-US" sz="2400" dirty="0" smtClean="0">
                <a:latin typeface="Arial" pitchFamily="34" charset="0"/>
                <a:cs typeface="Arial" pitchFamily="34" charset="0"/>
              </a:rPr>
              <a:t>Role </a:t>
            </a:r>
            <a:r>
              <a:rPr lang="en-US" sz="2400" dirty="0">
                <a:latin typeface="Arial" pitchFamily="34" charset="0"/>
                <a:cs typeface="Arial" pitchFamily="34" charset="0"/>
              </a:rPr>
              <a:t>based </a:t>
            </a:r>
            <a:r>
              <a:rPr lang="en-US" sz="2400" dirty="0" smtClean="0">
                <a:latin typeface="Arial" pitchFamily="34" charset="0"/>
                <a:cs typeface="Arial" pitchFamily="34" charset="0"/>
              </a:rPr>
              <a:t>privileges??</a:t>
            </a:r>
            <a:endParaRPr lang="en-GB"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SQL Security Model</a:t>
            </a:r>
          </a:p>
        </p:txBody>
      </p:sp>
      <p:sp>
        <p:nvSpPr>
          <p:cNvPr id="55299" name="Rectangle 3"/>
          <p:cNvSpPr>
            <a:spLocks noGrp="1" noChangeArrowheads="1"/>
          </p:cNvSpPr>
          <p:nvPr>
            <p:ph type="body" idx="1"/>
          </p:nvPr>
        </p:nvSpPr>
        <p:spPr>
          <a:xfrm>
            <a:off x="251520" y="1600200"/>
            <a:ext cx="8435280" cy="4525963"/>
          </a:xfrm>
        </p:spPr>
        <p:txBody>
          <a:bodyPr/>
          <a:lstStyle/>
          <a:p>
            <a:pPr algn="just"/>
            <a:r>
              <a:rPr lang="en-US" dirty="0">
                <a:latin typeface="Arial" pitchFamily="34" charset="0"/>
                <a:cs typeface="Arial" pitchFamily="34" charset="0"/>
              </a:rPr>
              <a:t>Authentication &amp; identification mechanisms</a:t>
            </a:r>
          </a:p>
          <a:p>
            <a:pPr lvl="1" algn="just"/>
            <a:r>
              <a:rPr lang="en-US" dirty="0">
                <a:latin typeface="Arial" pitchFamily="34" charset="0"/>
                <a:cs typeface="Arial" pitchFamily="34" charset="0"/>
              </a:rPr>
              <a:t>CONNECT &lt;user&gt; USING&lt;password&gt; </a:t>
            </a:r>
          </a:p>
          <a:p>
            <a:pPr lvl="1" algn="just"/>
            <a:r>
              <a:rPr lang="en-US" dirty="0">
                <a:latin typeface="Arial" pitchFamily="34" charset="0"/>
                <a:cs typeface="Arial" pitchFamily="34" charset="0"/>
              </a:rPr>
              <a:t>DBMS may chose OS authentication</a:t>
            </a:r>
          </a:p>
          <a:p>
            <a:pPr lvl="1" algn="just"/>
            <a:r>
              <a:rPr lang="en-US" dirty="0">
                <a:latin typeface="Arial" pitchFamily="34" charset="0"/>
                <a:cs typeface="Arial" pitchFamily="34" charset="0"/>
              </a:rPr>
              <a:t>or its own authentication mechanism</a:t>
            </a:r>
          </a:p>
          <a:p>
            <a:pPr lvl="2" algn="just"/>
            <a:r>
              <a:rPr lang="en-US" dirty="0" smtClean="0">
                <a:latin typeface="Arial" pitchFamily="34" charset="0"/>
                <a:cs typeface="Arial" pitchFamily="34" charset="0"/>
              </a:rPr>
              <a:t>Kerberos</a:t>
            </a:r>
            <a:endParaRPr lang="en-US" dirty="0">
              <a:latin typeface="Arial" pitchFamily="34" charset="0"/>
              <a:cs typeface="Arial" pitchFamily="34" charset="0"/>
            </a:endParaRPr>
          </a:p>
          <a:p>
            <a:pPr lvl="2" algn="just"/>
            <a:r>
              <a:rPr lang="en-US" dirty="0">
                <a:latin typeface="Arial" pitchFamily="34" charset="0"/>
                <a:cs typeface="Arial" pitchFamily="34" charset="0"/>
              </a:rPr>
              <a:t>PAM</a:t>
            </a:r>
          </a:p>
          <a:p>
            <a:pPr lvl="2" algn="just"/>
            <a:endParaRPr lang="en-US" dirty="0">
              <a:latin typeface="Arial" pitchFamily="34" charset="0"/>
              <a:cs typeface="Arial" pitchFamily="34" charset="0"/>
            </a:endParaRPr>
          </a:p>
          <a:p>
            <a:pPr lvl="2" algn="just">
              <a:buFontTx/>
              <a:buNone/>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Active Directory</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600200"/>
            <a:ext cx="8363272" cy="4525963"/>
          </a:xfrm>
        </p:spPr>
        <p:txBody>
          <a:bodyPr>
            <a:normAutofit/>
          </a:bodyPr>
          <a:lstStyle/>
          <a:p>
            <a:pPr algn="just"/>
            <a:r>
              <a:rPr lang="en-IN" sz="2800" dirty="0" smtClean="0">
                <a:latin typeface="Arial" pitchFamily="34" charset="0"/>
                <a:cs typeface="Arial" pitchFamily="34" charset="0"/>
              </a:rPr>
              <a:t>On a computer network, a directory is both a data store used for storing and organizing information about objects on a computer network and the directory service used for locating and retrieving the information about those network objects from the data store.</a:t>
            </a:r>
          </a:p>
          <a:p>
            <a:pPr algn="just"/>
            <a:r>
              <a:rPr lang="en-IN" sz="2400" dirty="0" smtClean="0">
                <a:solidFill>
                  <a:srgbClr val="003AF2"/>
                </a:solidFill>
                <a:latin typeface="Arial" pitchFamily="34" charset="0"/>
                <a:cs typeface="Arial" pitchFamily="34" charset="0"/>
              </a:rPr>
              <a:t>https://technet.microsoft.com/en-us/library/bb463152.aspx </a:t>
            </a:r>
            <a:endParaRPr lang="en-IN" sz="2400" dirty="0">
              <a:solidFill>
                <a:srgbClr val="003AF2"/>
              </a:solidFill>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784976" cy="5688632"/>
          </a:xfrm>
        </p:spPr>
        <p:txBody>
          <a:bodyPr>
            <a:normAutofit/>
          </a:bodyPr>
          <a:lstStyle/>
          <a:p>
            <a:pPr algn="just">
              <a:spcBef>
                <a:spcPts val="0"/>
              </a:spcBef>
            </a:pPr>
            <a:r>
              <a:rPr lang="en-IN" sz="2800" dirty="0" smtClean="0">
                <a:latin typeface="Arial" pitchFamily="34" charset="0"/>
                <a:cs typeface="Arial" pitchFamily="34" charset="0"/>
              </a:rPr>
              <a:t>Active Directory was introduced with Microsoft Windows</a:t>
            </a:r>
          </a:p>
          <a:p>
            <a:pPr algn="just">
              <a:spcBef>
                <a:spcPts val="0"/>
              </a:spcBef>
            </a:pPr>
            <a:r>
              <a:rPr lang="en-IN" sz="2800" dirty="0" smtClean="0">
                <a:latin typeface="Arial" pitchFamily="34" charset="0"/>
                <a:cs typeface="Arial" pitchFamily="34" charset="0"/>
              </a:rPr>
              <a:t>Two core services that Active Directory provides are:</a:t>
            </a:r>
          </a:p>
          <a:p>
            <a:pPr lvl="1" algn="just">
              <a:spcBef>
                <a:spcPts val="0"/>
              </a:spcBef>
            </a:pPr>
            <a:r>
              <a:rPr lang="en-IN" sz="2400" dirty="0" smtClean="0">
                <a:latin typeface="Arial" pitchFamily="34" charset="0"/>
                <a:cs typeface="Arial" pitchFamily="34" charset="0"/>
              </a:rPr>
              <a:t>Directory services. Stores user, group, computer, and much other information about a network.</a:t>
            </a:r>
          </a:p>
          <a:p>
            <a:pPr lvl="1" algn="just">
              <a:spcBef>
                <a:spcPts val="0"/>
              </a:spcBef>
            </a:pPr>
            <a:r>
              <a:rPr lang="en-IN" sz="2400" dirty="0" smtClean="0">
                <a:latin typeface="Arial" pitchFamily="34" charset="0"/>
                <a:cs typeface="Arial" pitchFamily="34" charset="0"/>
              </a:rPr>
              <a:t>Security services. Enables clients to retrieve information from its data store in order to provide services such as authentication and authorization.</a:t>
            </a:r>
          </a:p>
          <a:p>
            <a:pPr algn="just">
              <a:spcBef>
                <a:spcPts val="0"/>
              </a:spcBef>
            </a:pPr>
            <a:r>
              <a:rPr lang="en-IN" sz="2800" dirty="0" smtClean="0">
                <a:latin typeface="Arial" pitchFamily="34" charset="0"/>
                <a:cs typeface="Arial" pitchFamily="34" charset="0"/>
              </a:rPr>
              <a:t>Uses a hierarchical structure—including forests, sites, domains, as well as the user, group, and computer accounts —to hold information about network objects.</a:t>
            </a:r>
            <a:endParaRPr lang="en-IN" sz="2800" dirty="0">
              <a:latin typeface="Arial" pitchFamily="34" charset="0"/>
              <a:cs typeface="Arial" pitchFamily="34" charset="0"/>
            </a:endParaRPr>
          </a:p>
        </p:txBody>
      </p:sp>
      <p:sp>
        <p:nvSpPr>
          <p:cNvPr id="4" name="Title 1"/>
          <p:cNvSpPr>
            <a:spLocks noGrp="1"/>
          </p:cNvSpPr>
          <p:nvPr>
            <p:ph type="title"/>
          </p:nvPr>
        </p:nvSpPr>
        <p:spPr>
          <a:xfrm>
            <a:off x="457200" y="116632"/>
            <a:ext cx="8229600" cy="850106"/>
          </a:xfrm>
        </p:spPr>
        <p:txBody>
          <a:bodyPr>
            <a:normAutofit/>
          </a:bodyPr>
          <a:lstStyle/>
          <a:p>
            <a:r>
              <a:rPr lang="en-IN" sz="4000" dirty="0" smtClean="0">
                <a:solidFill>
                  <a:srgbClr val="C00000"/>
                </a:solidFill>
                <a:latin typeface="Arial" pitchFamily="34" charset="0"/>
                <a:cs typeface="Arial" pitchFamily="34" charset="0"/>
              </a:rPr>
              <a:t>Active Directory</a:t>
            </a:r>
            <a:endParaRPr lang="en-IN" sz="4000" dirty="0">
              <a:solidFill>
                <a:srgbClr val="C00000"/>
              </a:solidFill>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 Active Directory's central role</a:t>
            </a:r>
            <a:endParaRPr lang="en-IN" sz="4000" dirty="0">
              <a:solidFill>
                <a:srgbClr val="C00000"/>
              </a:solidFill>
              <a:latin typeface="Arial" pitchFamily="34" charset="0"/>
              <a:cs typeface="Arial" pitchFamily="34" charset="0"/>
            </a:endParaRPr>
          </a:p>
        </p:txBody>
      </p:sp>
      <p:pic>
        <p:nvPicPr>
          <p:cNvPr id="1026" name="Picture 2" descr="Figure 1.1. Active Directory's central role in supporting a network infrastructure"/>
          <p:cNvPicPr>
            <a:picLocks noChangeAspect="1" noChangeArrowheads="1"/>
          </p:cNvPicPr>
          <p:nvPr/>
        </p:nvPicPr>
        <p:blipFill>
          <a:blip r:embed="rId2" cstate="print"/>
          <a:srcRect/>
          <a:stretch>
            <a:fillRect/>
          </a:stretch>
        </p:blipFill>
        <p:spPr bwMode="auto">
          <a:xfrm>
            <a:off x="971603" y="1398605"/>
            <a:ext cx="6456426" cy="53427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Kerberos and LDAP</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712968" cy="5472608"/>
          </a:xfrm>
        </p:spPr>
        <p:txBody>
          <a:bodyPr>
            <a:normAutofit/>
          </a:bodyPr>
          <a:lstStyle/>
          <a:p>
            <a:pPr algn="just">
              <a:lnSpc>
                <a:spcPct val="110000"/>
              </a:lnSpc>
              <a:spcBef>
                <a:spcPts val="0"/>
              </a:spcBef>
            </a:pPr>
            <a:r>
              <a:rPr lang="en-IN" sz="2800" dirty="0" smtClean="0">
                <a:latin typeface="Arial" pitchFamily="34" charset="0"/>
                <a:cs typeface="Arial" pitchFamily="34" charset="0"/>
              </a:rPr>
              <a:t>Most implementations of UNIX and the Active Directory service in Windows Server can use Kerberos and LDAP to provide secure, centralized authentication for identified users and to determine if an authenticated user is authorized to access a specific network resource.</a:t>
            </a:r>
          </a:p>
          <a:p>
            <a:pPr algn="just">
              <a:lnSpc>
                <a:spcPct val="110000"/>
              </a:lnSpc>
              <a:spcBef>
                <a:spcPts val="0"/>
              </a:spcBef>
            </a:pPr>
            <a:r>
              <a:rPr lang="en-IN" sz="2800" dirty="0" smtClean="0">
                <a:latin typeface="Arial" pitchFamily="34" charset="0"/>
                <a:cs typeface="Arial" pitchFamily="34" charset="0"/>
              </a:rPr>
              <a:t>Both Kerberos and LDAP are platform-independent TCP/IP-based IETF standards, and both are client/server protocols.</a:t>
            </a:r>
            <a:endParaRPr lang="en-IN" sz="2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Advantage of Using Databases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268760"/>
            <a:ext cx="8568952" cy="4525963"/>
          </a:xfrm>
        </p:spPr>
        <p:txBody>
          <a:bodyPr>
            <a:normAutofit/>
          </a:bodyPr>
          <a:lstStyle/>
          <a:p>
            <a:pPr algn="just"/>
            <a:r>
              <a:rPr lang="en-IN" sz="2800" dirty="0" smtClean="0">
                <a:latin typeface="Arial" pitchFamily="34" charset="0"/>
                <a:cs typeface="Arial" pitchFamily="34" charset="0"/>
              </a:rPr>
              <a:t>A database is a single collection of data, stored and maintained at one central location, to which many people may have access as needed</a:t>
            </a:r>
          </a:p>
          <a:p>
            <a:pPr algn="just"/>
            <a:r>
              <a:rPr lang="en-IN" sz="2800" dirty="0" smtClean="0">
                <a:latin typeface="Arial" pitchFamily="34" charset="0"/>
                <a:cs typeface="Arial" pitchFamily="34" charset="0"/>
              </a:rPr>
              <a:t>The users are unaware of the physical arrangements; the unified logical arrangement is all they see</a:t>
            </a:r>
            <a:endParaRPr lang="en-IN" sz="2800" dirty="0">
              <a:latin typeface="Arial" pitchFamily="34" charset="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Arial" pitchFamily="34" charset="0"/>
                <a:cs typeface="Arial" pitchFamily="34" charset="0"/>
              </a:rPr>
              <a:t> </a:t>
            </a:r>
            <a:r>
              <a:rPr lang="en-IN" sz="4000" dirty="0" smtClean="0">
                <a:solidFill>
                  <a:srgbClr val="C00000"/>
                </a:solidFill>
                <a:latin typeface="Arial" pitchFamily="34" charset="0"/>
                <a:cs typeface="Arial" pitchFamily="34" charset="0"/>
              </a:rPr>
              <a:t>Interactive logon followed by authenticating to a network resource</a:t>
            </a:r>
            <a:endParaRPr lang="en-IN" sz="4000" dirty="0">
              <a:solidFill>
                <a:srgbClr val="C00000"/>
              </a:solidFill>
              <a:latin typeface="Arial" pitchFamily="34" charset="0"/>
              <a:cs typeface="Arial" pitchFamily="34" charset="0"/>
            </a:endParaRPr>
          </a:p>
        </p:txBody>
      </p:sp>
      <p:pic>
        <p:nvPicPr>
          <p:cNvPr id="152578" name="Picture 2" descr="Figure 1.2. Interactive logon followed by authenticating to a network resource"/>
          <p:cNvPicPr>
            <a:picLocks noChangeAspect="1" noChangeArrowheads="1"/>
          </p:cNvPicPr>
          <p:nvPr/>
        </p:nvPicPr>
        <p:blipFill>
          <a:blip r:embed="rId2" cstate="print"/>
          <a:srcRect/>
          <a:stretch>
            <a:fillRect/>
          </a:stretch>
        </p:blipFill>
        <p:spPr bwMode="auto">
          <a:xfrm>
            <a:off x="2123728" y="1628800"/>
            <a:ext cx="4680520" cy="504056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1770"/>
            <a:ext cx="8229600" cy="868958"/>
          </a:xfrm>
        </p:spPr>
        <p:txBody>
          <a:bodyPr>
            <a:normAutofit/>
          </a:bodyPr>
          <a:lstStyle/>
          <a:p>
            <a:r>
              <a:rPr lang="en-US" sz="4000" dirty="0">
                <a:solidFill>
                  <a:srgbClr val="C00000"/>
                </a:solidFill>
                <a:latin typeface="Arial" pitchFamily="34" charset="0"/>
                <a:cs typeface="Arial" pitchFamily="34" charset="0"/>
              </a:rPr>
              <a:t>SQL Security Model</a:t>
            </a:r>
          </a:p>
        </p:txBody>
      </p:sp>
      <p:sp>
        <p:nvSpPr>
          <p:cNvPr id="90115" name="Rectangle 3"/>
          <p:cNvSpPr>
            <a:spLocks noGrp="1" noChangeArrowheads="1"/>
          </p:cNvSpPr>
          <p:nvPr>
            <p:ph type="body" idx="1"/>
          </p:nvPr>
        </p:nvSpPr>
        <p:spPr>
          <a:xfrm>
            <a:off x="251520" y="836712"/>
            <a:ext cx="8640960" cy="5760640"/>
          </a:xfrm>
        </p:spPr>
        <p:txBody>
          <a:bodyPr>
            <a:normAutofit fontScale="55000" lnSpcReduction="20000"/>
          </a:bodyPr>
          <a:lstStyle/>
          <a:p>
            <a:pPr algn="just">
              <a:lnSpc>
                <a:spcPct val="120000"/>
              </a:lnSpc>
              <a:spcBef>
                <a:spcPts val="0"/>
              </a:spcBef>
            </a:pPr>
            <a:r>
              <a:rPr lang="en-US" sz="4400" dirty="0">
                <a:solidFill>
                  <a:srgbClr val="C00000"/>
                </a:solidFill>
                <a:latin typeface="Arial" pitchFamily="34" charset="0"/>
                <a:cs typeface="Arial" pitchFamily="34" charset="0"/>
              </a:rPr>
              <a:t>Access control through views </a:t>
            </a:r>
          </a:p>
          <a:p>
            <a:pPr lvl="1" algn="just">
              <a:lnSpc>
                <a:spcPct val="120000"/>
              </a:lnSpc>
              <a:spcBef>
                <a:spcPts val="0"/>
              </a:spcBef>
            </a:pPr>
            <a:r>
              <a:rPr lang="en-GB" sz="3400" dirty="0" smtClean="0">
                <a:latin typeface="Arial" pitchFamily="34" charset="0"/>
                <a:cs typeface="Arial" pitchFamily="34" charset="0"/>
              </a:rPr>
              <a:t>Many </a:t>
            </a:r>
            <a:r>
              <a:rPr lang="en-GB" sz="3400" dirty="0">
                <a:latin typeface="Arial" pitchFamily="34" charset="0"/>
                <a:cs typeface="Arial" pitchFamily="34" charset="0"/>
              </a:rPr>
              <a:t>security policies better expressed by granting privileges to views derived from base </a:t>
            </a:r>
            <a:r>
              <a:rPr lang="en-GB" sz="3400" dirty="0" smtClean="0">
                <a:latin typeface="Arial" pitchFamily="34" charset="0"/>
                <a:cs typeface="Arial" pitchFamily="34" charset="0"/>
              </a:rPr>
              <a:t>relations</a:t>
            </a:r>
          </a:p>
          <a:p>
            <a:pPr lvl="1" algn="just">
              <a:lnSpc>
                <a:spcPct val="120000"/>
              </a:lnSpc>
              <a:spcBef>
                <a:spcPts val="0"/>
              </a:spcBef>
            </a:pPr>
            <a:r>
              <a:rPr lang="en-US" sz="3600" dirty="0" smtClean="0">
                <a:solidFill>
                  <a:srgbClr val="003AF2"/>
                </a:solidFill>
                <a:latin typeface="Arial" pitchFamily="34" charset="0"/>
                <a:cs typeface="Arial" pitchFamily="34" charset="0"/>
              </a:rPr>
              <a:t>Views into tables provide user access flexibility, because any designated DB user or collection of DB users can be provided with customized access to a view</a:t>
            </a:r>
          </a:p>
          <a:p>
            <a:pPr algn="just">
              <a:lnSpc>
                <a:spcPct val="120000"/>
              </a:lnSpc>
              <a:spcBef>
                <a:spcPts val="0"/>
              </a:spcBef>
            </a:pPr>
            <a:r>
              <a:rPr lang="en-US" sz="4000" dirty="0" smtClean="0">
                <a:latin typeface="Arial" pitchFamily="34" charset="0"/>
                <a:cs typeface="Arial" pitchFamily="34" charset="0"/>
              </a:rPr>
              <a:t>Also, table T can be private, but a view VT on T can be made </a:t>
            </a:r>
            <a:r>
              <a:rPr lang="en-US" sz="4000" dirty="0" err="1" smtClean="0">
                <a:latin typeface="Arial" pitchFamily="34" charset="0"/>
                <a:cs typeface="Arial" pitchFamily="34" charset="0"/>
              </a:rPr>
              <a:t>SELECTed</a:t>
            </a:r>
            <a:r>
              <a:rPr lang="en-US" sz="4000" dirty="0" smtClean="0">
                <a:latin typeface="Arial" pitchFamily="34" charset="0"/>
                <a:cs typeface="Arial" pitchFamily="34" charset="0"/>
              </a:rPr>
              <a:t> by user(s)</a:t>
            </a:r>
          </a:p>
          <a:p>
            <a:pPr algn="just">
              <a:lnSpc>
                <a:spcPct val="120000"/>
              </a:lnSpc>
              <a:spcBef>
                <a:spcPts val="0"/>
              </a:spcBef>
            </a:pPr>
            <a:r>
              <a:rPr lang="en-US" sz="4400" dirty="0" smtClean="0">
                <a:latin typeface="Arial" pitchFamily="34" charset="0"/>
                <a:cs typeface="Arial" pitchFamily="34" charset="0"/>
              </a:rPr>
              <a:t>Example</a:t>
            </a:r>
            <a:endParaRPr lang="en-US" sz="4400" dirty="0">
              <a:latin typeface="Arial" pitchFamily="34" charset="0"/>
              <a:cs typeface="Arial" pitchFamily="34" charset="0"/>
            </a:endParaRPr>
          </a:p>
          <a:p>
            <a:pPr algn="just">
              <a:lnSpc>
                <a:spcPct val="120000"/>
              </a:lnSpc>
              <a:spcBef>
                <a:spcPts val="0"/>
              </a:spcBef>
              <a:buFontTx/>
              <a:buNone/>
            </a:pPr>
            <a:r>
              <a:rPr lang="en-US" sz="3300" dirty="0">
                <a:latin typeface="Arial" pitchFamily="34" charset="0"/>
                <a:cs typeface="Arial" pitchFamily="34" charset="0"/>
              </a:rPr>
              <a:t>	</a:t>
            </a:r>
            <a:r>
              <a:rPr lang="en-US" sz="3300" i="1" dirty="0">
                <a:latin typeface="Arial" pitchFamily="34" charset="0"/>
                <a:cs typeface="Arial" pitchFamily="34" charset="0"/>
              </a:rPr>
              <a:t>CREATE VIEW AVSAL(DEPT, AVG) </a:t>
            </a:r>
          </a:p>
          <a:p>
            <a:pPr lvl="1" algn="just">
              <a:lnSpc>
                <a:spcPct val="120000"/>
              </a:lnSpc>
              <a:spcBef>
                <a:spcPts val="0"/>
              </a:spcBef>
              <a:buFontTx/>
              <a:buNone/>
            </a:pPr>
            <a:r>
              <a:rPr lang="en-US" sz="3300" i="1" dirty="0">
                <a:latin typeface="Arial" pitchFamily="34" charset="0"/>
                <a:cs typeface="Arial" pitchFamily="34" charset="0"/>
              </a:rPr>
              <a:t>AS SELECT DEPT, AVG(SALARY) </a:t>
            </a:r>
          </a:p>
          <a:p>
            <a:pPr lvl="1" algn="just">
              <a:lnSpc>
                <a:spcPct val="120000"/>
              </a:lnSpc>
              <a:spcBef>
                <a:spcPts val="0"/>
              </a:spcBef>
              <a:buFontTx/>
              <a:buNone/>
            </a:pPr>
            <a:r>
              <a:rPr lang="en-US" sz="3300" i="1" dirty="0">
                <a:latin typeface="Arial" pitchFamily="34" charset="0"/>
                <a:cs typeface="Arial" pitchFamily="34" charset="0"/>
              </a:rPr>
              <a:t>FROM  EMP GROUP BY DEPT</a:t>
            </a:r>
          </a:p>
          <a:p>
            <a:pPr lvl="1" algn="just">
              <a:lnSpc>
                <a:spcPct val="120000"/>
              </a:lnSpc>
              <a:spcBef>
                <a:spcPts val="0"/>
              </a:spcBef>
            </a:pPr>
            <a:r>
              <a:rPr lang="en-GB" sz="3600" dirty="0" smtClean="0">
                <a:latin typeface="Arial" pitchFamily="34" charset="0"/>
                <a:cs typeface="Arial" pitchFamily="34" charset="0"/>
              </a:rPr>
              <a:t>Access </a:t>
            </a:r>
            <a:r>
              <a:rPr lang="en-GB" sz="3600" dirty="0">
                <a:latin typeface="Arial" pitchFamily="34" charset="0"/>
                <a:cs typeface="Arial" pitchFamily="34" charset="0"/>
              </a:rPr>
              <a:t>can be granted to this view for every dept </a:t>
            </a:r>
            <a:r>
              <a:rPr lang="en-GB" sz="3600" dirty="0" smtClean="0">
                <a:latin typeface="Arial" pitchFamily="34" charset="0"/>
                <a:cs typeface="Arial" pitchFamily="34" charset="0"/>
              </a:rPr>
              <a:t>manager</a:t>
            </a:r>
            <a:endParaRPr lang="en-GB" sz="3600" dirty="0">
              <a:latin typeface="Arial" pitchFamily="34" charset="0"/>
              <a:cs typeface="Arial" pitchFamily="34" charset="0"/>
            </a:endParaRPr>
          </a:p>
          <a:p>
            <a:pPr algn="just">
              <a:lnSpc>
                <a:spcPct val="120000"/>
              </a:lnSpc>
              <a:spcBef>
                <a:spcPts val="0"/>
              </a:spcBef>
            </a:pPr>
            <a:r>
              <a:rPr lang="en-GB" sz="4400" dirty="0" smtClean="0">
                <a:latin typeface="Arial" pitchFamily="34" charset="0"/>
                <a:cs typeface="Arial" pitchFamily="34" charset="0"/>
              </a:rPr>
              <a:t>Example</a:t>
            </a:r>
            <a:endParaRPr lang="en-GB" sz="4400" dirty="0">
              <a:latin typeface="Arial" pitchFamily="34" charset="0"/>
              <a:cs typeface="Arial" pitchFamily="34" charset="0"/>
            </a:endParaRPr>
          </a:p>
          <a:p>
            <a:pPr algn="just">
              <a:lnSpc>
                <a:spcPct val="120000"/>
              </a:lnSpc>
              <a:spcBef>
                <a:spcPts val="0"/>
              </a:spcBef>
              <a:buFontTx/>
              <a:buNone/>
            </a:pPr>
            <a:r>
              <a:rPr lang="en-GB" sz="2800" dirty="0">
                <a:latin typeface="Arial" pitchFamily="34" charset="0"/>
                <a:cs typeface="Arial" pitchFamily="34" charset="0"/>
              </a:rPr>
              <a:t>	</a:t>
            </a:r>
            <a:r>
              <a:rPr lang="en-GB" sz="3300" i="1" dirty="0">
                <a:latin typeface="Arial" pitchFamily="34" charset="0"/>
                <a:cs typeface="Arial" pitchFamily="34" charset="0"/>
              </a:rPr>
              <a:t>CREATE VIEW MYACCOUNT AS</a:t>
            </a:r>
          </a:p>
          <a:p>
            <a:pPr algn="just">
              <a:lnSpc>
                <a:spcPct val="120000"/>
              </a:lnSpc>
              <a:spcBef>
                <a:spcPts val="0"/>
              </a:spcBef>
              <a:buFontTx/>
              <a:buNone/>
            </a:pPr>
            <a:r>
              <a:rPr lang="en-GB" sz="3300" i="1" dirty="0">
                <a:latin typeface="Arial" pitchFamily="34" charset="0"/>
                <a:cs typeface="Arial" pitchFamily="34" charset="0"/>
              </a:rPr>
              <a:t>	SELECT * FROM Account</a:t>
            </a:r>
          </a:p>
          <a:p>
            <a:pPr algn="just">
              <a:lnSpc>
                <a:spcPct val="120000"/>
              </a:lnSpc>
              <a:spcBef>
                <a:spcPts val="0"/>
              </a:spcBef>
              <a:buFontTx/>
              <a:buNone/>
            </a:pPr>
            <a:r>
              <a:rPr lang="en-GB" sz="3300" i="1" dirty="0">
                <a:latin typeface="Arial" pitchFamily="34" charset="0"/>
                <a:cs typeface="Arial" pitchFamily="34" charset="0"/>
              </a:rPr>
              <a:t>	WHERE Customer = </a:t>
            </a:r>
            <a:r>
              <a:rPr lang="en-GB" sz="3300" i="1" dirty="0" err="1">
                <a:latin typeface="Arial" pitchFamily="34" charset="0"/>
                <a:cs typeface="Arial" pitchFamily="34" charset="0"/>
              </a:rPr>
              <a:t>current_user</a:t>
            </a:r>
            <a:r>
              <a:rPr lang="en-GB" sz="3300" i="1" dirty="0">
                <a:latin typeface="Arial" pitchFamily="34" charset="0"/>
                <a:cs typeface="Arial" pitchFamily="34" charset="0"/>
              </a:rPr>
              <a:t>()</a:t>
            </a:r>
          </a:p>
          <a:p>
            <a:pPr lvl="1" algn="just">
              <a:lnSpc>
                <a:spcPct val="120000"/>
              </a:lnSpc>
              <a:spcBef>
                <a:spcPts val="0"/>
              </a:spcBef>
            </a:pPr>
            <a:r>
              <a:rPr lang="en-GB" sz="3600" dirty="0" smtClean="0">
                <a:latin typeface="Arial" pitchFamily="34" charset="0"/>
                <a:cs typeface="Arial" pitchFamily="34" charset="0"/>
              </a:rPr>
              <a:t>View </a:t>
            </a:r>
            <a:r>
              <a:rPr lang="en-GB" sz="3600" dirty="0">
                <a:latin typeface="Arial" pitchFamily="34" charset="0"/>
                <a:cs typeface="Arial" pitchFamily="34" charset="0"/>
              </a:rPr>
              <a:t>containing account </a:t>
            </a:r>
            <a:r>
              <a:rPr lang="en-GB" sz="3600" dirty="0" smtClean="0">
                <a:latin typeface="Arial" pitchFamily="34" charset="0"/>
                <a:cs typeface="Arial" pitchFamily="34" charset="0"/>
              </a:rPr>
              <a:t>information </a:t>
            </a:r>
            <a:r>
              <a:rPr lang="en-GB" sz="3600" dirty="0">
                <a:latin typeface="Arial" pitchFamily="34" charset="0"/>
                <a:cs typeface="Arial" pitchFamily="34" charset="0"/>
              </a:rPr>
              <a:t>for current user</a:t>
            </a:r>
          </a:p>
          <a:p>
            <a:pPr algn="just">
              <a:lnSpc>
                <a:spcPct val="120000"/>
              </a:lnSpc>
              <a:spcBef>
                <a:spcPts val="0"/>
              </a:spcBef>
              <a:buFontTx/>
              <a:buNone/>
            </a:pPr>
            <a:endParaRPr lang="en-GB" sz="1800" dirty="0">
              <a:latin typeface="Arial" pitchFamily="34" charset="0"/>
              <a:cs typeface="Arial" pitchFamily="34" charset="0"/>
            </a:endParaRPr>
          </a:p>
          <a:p>
            <a:pPr lvl="2" algn="just">
              <a:lnSpc>
                <a:spcPct val="120000"/>
              </a:lnSpc>
              <a:spcBef>
                <a:spcPts val="0"/>
              </a:spcBef>
              <a:buFontTx/>
              <a:buNone/>
            </a:pP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Concurrency/Consistency</a:t>
            </a:r>
          </a:p>
        </p:txBody>
      </p:sp>
      <p:sp>
        <p:nvSpPr>
          <p:cNvPr id="244739" name="Rectangle 3"/>
          <p:cNvSpPr>
            <a:spLocks noGrp="1" noChangeArrowheads="1"/>
          </p:cNvSpPr>
          <p:nvPr>
            <p:ph type="body" idx="1"/>
          </p:nvPr>
        </p:nvSpPr>
        <p:spPr/>
        <p:txBody>
          <a:bodyPr/>
          <a:lstStyle/>
          <a:p>
            <a:pPr algn="just"/>
            <a:r>
              <a:rPr lang="en-US" sz="2800" dirty="0">
                <a:latin typeface="Arial" pitchFamily="34" charset="0"/>
                <a:cs typeface="Arial" pitchFamily="34" charset="0"/>
              </a:rPr>
              <a:t>Access by two users sharing the same database must be </a:t>
            </a:r>
            <a:r>
              <a:rPr lang="en-US" sz="2800" dirty="0" smtClean="0">
                <a:latin typeface="Arial" pitchFamily="34" charset="0"/>
                <a:cs typeface="Arial" pitchFamily="34" charset="0"/>
              </a:rPr>
              <a:t>constrained</a:t>
            </a:r>
            <a:endParaRPr lang="en-US" sz="2800" dirty="0">
              <a:latin typeface="Arial" pitchFamily="34" charset="0"/>
              <a:cs typeface="Arial" pitchFamily="34" charset="0"/>
            </a:endParaRPr>
          </a:p>
          <a:p>
            <a:pPr algn="just"/>
            <a:r>
              <a:rPr lang="en-US" sz="2800" dirty="0" smtClean="0">
                <a:latin typeface="Arial" pitchFamily="34" charset="0"/>
                <a:cs typeface="Arial" pitchFamily="34" charset="0"/>
              </a:rPr>
              <a:t>Monitors – check </a:t>
            </a:r>
            <a:r>
              <a:rPr lang="en-US" sz="2800" dirty="0">
                <a:latin typeface="Arial" pitchFamily="34" charset="0"/>
                <a:cs typeface="Arial" pitchFamily="34" charset="0"/>
              </a:rPr>
              <a:t>entered values to ensure consistency with rest of DB</a:t>
            </a:r>
          </a:p>
          <a:p>
            <a:pPr algn="just"/>
            <a:r>
              <a:rPr lang="en-US" sz="2800" dirty="0">
                <a:latin typeface="Arial" pitchFamily="34" charset="0"/>
                <a:cs typeface="Arial" pitchFamily="34" charset="0"/>
              </a:rPr>
              <a:t>Range Comparisons</a:t>
            </a:r>
          </a:p>
          <a:p>
            <a:pPr algn="just"/>
            <a:r>
              <a:rPr lang="en-US" sz="2800" dirty="0">
                <a:latin typeface="Arial" pitchFamily="34" charset="0"/>
                <a:cs typeface="Arial" pitchFamily="34" charset="0"/>
              </a:rPr>
              <a:t>State Constraints – describes condition of database (unique employee #)</a:t>
            </a:r>
          </a:p>
          <a:p>
            <a:pPr algn="just"/>
            <a:r>
              <a:rPr lang="en-US" sz="2800" dirty="0">
                <a:latin typeface="Arial" pitchFamily="34" charset="0"/>
                <a:cs typeface="Arial" pitchFamily="34" charset="0"/>
              </a:rPr>
              <a:t>Transition Constraints – conditions before changes are applied to DB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6950"/>
          </a:xfrm>
        </p:spPr>
        <p:txBody>
          <a:bodyPr>
            <a:normAutofit/>
          </a:bodyPr>
          <a:lstStyle/>
          <a:p>
            <a:r>
              <a:rPr lang="en-IN" sz="4000" dirty="0" smtClean="0">
                <a:solidFill>
                  <a:srgbClr val="C00000"/>
                </a:solidFill>
                <a:latin typeface="Arial" pitchFamily="34" charset="0"/>
                <a:cs typeface="Arial" pitchFamily="34" charset="0"/>
              </a:rPr>
              <a:t>Monitors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836712"/>
            <a:ext cx="8568952" cy="5904656"/>
          </a:xfrm>
        </p:spPr>
        <p:txBody>
          <a:bodyPr>
            <a:normAutofit/>
          </a:bodyPr>
          <a:lstStyle/>
          <a:p>
            <a:pPr algn="just">
              <a:lnSpc>
                <a:spcPct val="110000"/>
              </a:lnSpc>
              <a:spcBef>
                <a:spcPts val="0"/>
              </a:spcBef>
            </a:pPr>
            <a:r>
              <a:rPr lang="en-IN" sz="2800" dirty="0" smtClean="0">
                <a:latin typeface="Arial" pitchFamily="34" charset="0"/>
                <a:cs typeface="Arial" pitchFamily="34" charset="0"/>
              </a:rPr>
              <a:t>Unit of a DBMS responsible for the structural integrity of the database</a:t>
            </a:r>
          </a:p>
          <a:p>
            <a:pPr algn="just">
              <a:lnSpc>
                <a:spcPct val="110000"/>
              </a:lnSpc>
              <a:spcBef>
                <a:spcPts val="0"/>
              </a:spcBef>
            </a:pPr>
            <a:r>
              <a:rPr lang="en-IN" sz="2800" dirty="0" smtClean="0">
                <a:latin typeface="Arial" pitchFamily="34" charset="0"/>
                <a:cs typeface="Arial" pitchFamily="34" charset="0"/>
              </a:rPr>
              <a:t>A monitor can check values entered to ensure their consistency with the rest of the database or with characteristic of a particular field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Monitors - Types</a:t>
            </a:r>
            <a:endParaRPr lang="en-IN" sz="4000" dirty="0"/>
          </a:p>
        </p:txBody>
      </p:sp>
      <p:sp>
        <p:nvSpPr>
          <p:cNvPr id="3" name="Content Placeholder 2"/>
          <p:cNvSpPr>
            <a:spLocks noGrp="1"/>
          </p:cNvSpPr>
          <p:nvPr>
            <p:ph idx="1"/>
          </p:nvPr>
        </p:nvSpPr>
        <p:spPr>
          <a:xfrm>
            <a:off x="251520" y="1196752"/>
            <a:ext cx="8712968" cy="5472608"/>
          </a:xfrm>
        </p:spPr>
        <p:txBody>
          <a:bodyPr>
            <a:normAutofit/>
          </a:bodyPr>
          <a:lstStyle/>
          <a:p>
            <a:pPr algn="just">
              <a:lnSpc>
                <a:spcPct val="110000"/>
              </a:lnSpc>
              <a:spcBef>
                <a:spcPts val="0"/>
              </a:spcBef>
            </a:pPr>
            <a:r>
              <a:rPr lang="en-IN" b="1" dirty="0" smtClean="0">
                <a:solidFill>
                  <a:srgbClr val="003AF2"/>
                </a:solidFill>
                <a:latin typeface="Arial" pitchFamily="34" charset="0"/>
                <a:cs typeface="Arial" pitchFamily="34" charset="0"/>
              </a:rPr>
              <a:t>Range Comparisons: </a:t>
            </a:r>
            <a:r>
              <a:rPr lang="en-IN" dirty="0" smtClean="0">
                <a:latin typeface="Arial" pitchFamily="34" charset="0"/>
                <a:cs typeface="Arial" pitchFamily="34" charset="0"/>
              </a:rPr>
              <a:t>Tests each new value to ensure that the value is within an acceptable range, otherwise reject</a:t>
            </a:r>
          </a:p>
          <a:p>
            <a:pPr lvl="1" algn="just">
              <a:lnSpc>
                <a:spcPct val="110000"/>
              </a:lnSpc>
              <a:spcBef>
                <a:spcPts val="0"/>
              </a:spcBef>
            </a:pPr>
            <a:r>
              <a:rPr lang="en-IN" dirty="0" smtClean="0">
                <a:latin typeface="Arial" pitchFamily="34" charset="0"/>
                <a:cs typeface="Arial" pitchFamily="34" charset="0"/>
              </a:rPr>
              <a:t>Ensure internal consistency of a database (student, employee)</a:t>
            </a:r>
          </a:p>
          <a:p>
            <a:pPr lvl="1" algn="just">
              <a:lnSpc>
                <a:spcPct val="110000"/>
              </a:lnSpc>
              <a:spcBef>
                <a:spcPts val="0"/>
              </a:spcBef>
            </a:pPr>
            <a:r>
              <a:rPr lang="en-IN" dirty="0" smtClean="0">
                <a:latin typeface="Arial" pitchFamily="34" charset="0"/>
                <a:cs typeface="Arial" pitchFamily="34" charset="0"/>
              </a:rPr>
              <a:t>Control data allowed in the database</a:t>
            </a:r>
          </a:p>
          <a:p>
            <a:pPr lvl="1" algn="just">
              <a:lnSpc>
                <a:spcPct val="110000"/>
              </a:lnSpc>
              <a:spcBef>
                <a:spcPts val="0"/>
              </a:spcBef>
            </a:pPr>
            <a:r>
              <a:rPr lang="en-IN" dirty="0" smtClean="0">
                <a:latin typeface="Arial" pitchFamily="34" charset="0"/>
                <a:cs typeface="Arial" pitchFamily="34" charset="0"/>
              </a:rPr>
              <a:t>Test existing values for reasonableness</a:t>
            </a:r>
          </a:p>
          <a:p>
            <a:pPr lvl="1" algn="just">
              <a:lnSpc>
                <a:spcPct val="110000"/>
              </a:lnSpc>
              <a:spcBef>
                <a:spcPts val="0"/>
              </a:spcBef>
            </a:pPr>
            <a:r>
              <a:rPr lang="en-IN" dirty="0" smtClean="0">
                <a:latin typeface="Arial" pitchFamily="34" charset="0"/>
                <a:cs typeface="Arial" pitchFamily="34" charset="0"/>
              </a:rPr>
              <a:t>Filters or patterns are general data form checks</a:t>
            </a:r>
          </a:p>
          <a:p>
            <a:pPr lvl="1" algn="just">
              <a:lnSpc>
                <a:spcPct val="110000"/>
              </a:lnSpc>
              <a:spcBef>
                <a:spcPts val="0"/>
              </a:spcBef>
            </a:pPr>
            <a:r>
              <a:rPr lang="en-IN" dirty="0" smtClean="0">
                <a:latin typeface="Arial" pitchFamily="34" charset="0"/>
                <a:cs typeface="Arial" pitchFamily="34" charset="0"/>
              </a:rPr>
              <a:t>If you suspect that the data in a database has been corrupted, a range check of all records could identify those having suspicious values</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pitchFamily="34" charset="0"/>
                <a:cs typeface="Arial" pitchFamily="34" charset="0"/>
              </a:rPr>
              <a:t>State/transition Constraints</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251520" y="1412776"/>
            <a:ext cx="8640960" cy="4713387"/>
          </a:xfrm>
        </p:spPr>
        <p:txBody>
          <a:bodyPr>
            <a:normAutofit/>
          </a:bodyPr>
          <a:lstStyle/>
          <a:p>
            <a:pPr algn="just">
              <a:spcBef>
                <a:spcPts val="0"/>
              </a:spcBef>
            </a:pPr>
            <a:r>
              <a:rPr lang="en-IN" sz="2800" dirty="0" smtClean="0">
                <a:latin typeface="Arial" pitchFamily="34" charset="0"/>
                <a:cs typeface="Arial" pitchFamily="34" charset="0"/>
              </a:rPr>
              <a:t>If constraints are not met, some value of the database is in error</a:t>
            </a:r>
          </a:p>
          <a:p>
            <a:pPr algn="just">
              <a:spcBef>
                <a:spcPts val="0"/>
              </a:spcBef>
            </a:pPr>
            <a:r>
              <a:rPr lang="en-IN" sz="2800" dirty="0" smtClean="0">
                <a:latin typeface="Arial" pitchFamily="34" charset="0"/>
                <a:cs typeface="Arial" pitchFamily="34" charset="0"/>
              </a:rPr>
              <a:t>Example </a:t>
            </a:r>
          </a:p>
          <a:p>
            <a:pPr lvl="1" algn="just">
              <a:spcBef>
                <a:spcPts val="0"/>
              </a:spcBef>
            </a:pPr>
            <a:r>
              <a:rPr lang="en-IN" sz="2400" dirty="0" smtClean="0">
                <a:latin typeface="Arial" pitchFamily="34" charset="0"/>
                <a:cs typeface="Arial" pitchFamily="34" charset="0"/>
              </a:rPr>
              <a:t>during Commit phase, COMMIT-FLAG is set and cleared at the end of the transaction</a:t>
            </a:r>
          </a:p>
          <a:p>
            <a:pPr lvl="1" algn="just">
              <a:spcBef>
                <a:spcPts val="0"/>
              </a:spcBef>
            </a:pPr>
            <a:r>
              <a:rPr lang="en-IN" sz="2400" dirty="0" smtClean="0">
                <a:latin typeface="Arial" pitchFamily="34" charset="0"/>
                <a:cs typeface="Arial" pitchFamily="34" charset="0"/>
              </a:rPr>
              <a:t>Uniqueness of database entry is violated</a:t>
            </a:r>
          </a:p>
          <a:p>
            <a:pPr algn="just">
              <a:spcBef>
                <a:spcPts val="0"/>
              </a:spcBef>
            </a:pPr>
            <a:r>
              <a:rPr lang="en-IN" sz="2800" dirty="0" smtClean="0">
                <a:latin typeface="Arial" pitchFamily="34" charset="0"/>
                <a:cs typeface="Arial" pitchFamily="34" charset="0"/>
              </a:rPr>
              <a:t>Transition Constraints describe conditions necessary before changes can be applied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sz="4000" dirty="0">
                <a:solidFill>
                  <a:srgbClr val="C00000"/>
                </a:solidFill>
                <a:latin typeface="Arial" pitchFamily="34" charset="0"/>
                <a:cs typeface="Arial" pitchFamily="34" charset="0"/>
              </a:rPr>
              <a:t>Sensitive Data</a:t>
            </a:r>
          </a:p>
        </p:txBody>
      </p:sp>
      <p:sp>
        <p:nvSpPr>
          <p:cNvPr id="245763" name="Rectangle 3"/>
          <p:cNvSpPr>
            <a:spLocks noGrp="1" noChangeArrowheads="1"/>
          </p:cNvSpPr>
          <p:nvPr>
            <p:ph type="body" idx="1"/>
          </p:nvPr>
        </p:nvSpPr>
        <p:spPr>
          <a:xfrm>
            <a:off x="251520" y="1268760"/>
            <a:ext cx="8712968" cy="5400600"/>
          </a:xfrm>
        </p:spPr>
        <p:txBody>
          <a:bodyPr>
            <a:normAutofit/>
          </a:bodyPr>
          <a:lstStyle/>
          <a:p>
            <a:pPr algn="just">
              <a:spcBef>
                <a:spcPts val="0"/>
              </a:spcBef>
            </a:pPr>
            <a:r>
              <a:rPr lang="en-US" sz="2800" dirty="0">
                <a:latin typeface="Arial" pitchFamily="34" charset="0"/>
                <a:cs typeface="Arial" pitchFamily="34" charset="0"/>
              </a:rPr>
              <a:t>Data that should not be made </a:t>
            </a:r>
            <a:r>
              <a:rPr lang="en-US" sz="2800" dirty="0" smtClean="0">
                <a:latin typeface="Arial" pitchFamily="34" charset="0"/>
                <a:cs typeface="Arial" pitchFamily="34" charset="0"/>
              </a:rPr>
              <a:t>public</a:t>
            </a:r>
          </a:p>
          <a:p>
            <a:pPr algn="just">
              <a:spcBef>
                <a:spcPts val="0"/>
              </a:spcBef>
            </a:pPr>
            <a:r>
              <a:rPr lang="en-US" sz="2800" dirty="0" smtClean="0">
                <a:latin typeface="Arial" pitchFamily="34" charset="0"/>
                <a:cs typeface="Arial" pitchFamily="34" charset="0"/>
              </a:rPr>
              <a:t>Determining which data items and fields are sensitive depends both on the individual database and underlying meaning of the data</a:t>
            </a:r>
          </a:p>
          <a:p>
            <a:pPr algn="just">
              <a:spcBef>
                <a:spcPts val="0"/>
              </a:spcBef>
            </a:pPr>
            <a:r>
              <a:rPr lang="en-US" sz="2800" dirty="0" smtClean="0">
                <a:latin typeface="Arial" pitchFamily="34" charset="0"/>
                <a:cs typeface="Arial" pitchFamily="34" charset="0"/>
              </a:rPr>
              <a:t>Nothing is sensitive</a:t>
            </a:r>
          </a:p>
          <a:p>
            <a:pPr algn="just">
              <a:spcBef>
                <a:spcPts val="0"/>
              </a:spcBef>
            </a:pPr>
            <a:r>
              <a:rPr lang="en-US" sz="2800" dirty="0" smtClean="0">
                <a:latin typeface="Arial" pitchFamily="34" charset="0"/>
                <a:cs typeface="Arial" pitchFamily="34" charset="0"/>
              </a:rPr>
              <a:t>Everything is sensitive</a:t>
            </a:r>
          </a:p>
          <a:p>
            <a:pPr lvl="1" algn="just">
              <a:spcBef>
                <a:spcPts val="0"/>
              </a:spcBef>
            </a:pPr>
            <a:r>
              <a:rPr lang="en-US" sz="2400" dirty="0" smtClean="0">
                <a:latin typeface="Arial" pitchFamily="34" charset="0"/>
                <a:cs typeface="Arial" pitchFamily="34" charset="0"/>
              </a:rPr>
              <a:t>Publicly available data</a:t>
            </a:r>
          </a:p>
          <a:p>
            <a:pPr lvl="1" algn="just">
              <a:spcBef>
                <a:spcPts val="0"/>
              </a:spcBef>
            </a:pPr>
            <a:r>
              <a:rPr lang="en-US" sz="2400" dirty="0" smtClean="0">
                <a:latin typeface="Arial" pitchFamily="34" charset="0"/>
                <a:cs typeface="Arial" pitchFamily="34" charset="0"/>
              </a:rPr>
              <a:t>Military data</a:t>
            </a:r>
          </a:p>
          <a:p>
            <a:pPr algn="just">
              <a:spcBef>
                <a:spcPts val="0"/>
              </a:spcBef>
            </a:pPr>
            <a:r>
              <a:rPr lang="en-US" sz="2800" dirty="0" smtClean="0">
                <a:latin typeface="Arial" pitchFamily="34" charset="0"/>
                <a:cs typeface="Arial" pitchFamily="34" charset="0"/>
              </a:rPr>
              <a:t>Security concerns not only the data elements but also their context and meaning</a:t>
            </a:r>
          </a:p>
          <a:p>
            <a:pPr algn="just">
              <a:spcBef>
                <a:spcPts val="0"/>
              </a:spcBef>
            </a:pPr>
            <a:endParaRPr lang="en-US" sz="2800" dirty="0">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latin typeface="Arial" pitchFamily="34" charset="0"/>
                <a:cs typeface="Arial" pitchFamily="34" charset="0"/>
              </a:rPr>
              <a:t>Sensitive Data</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340768"/>
            <a:ext cx="8517632" cy="4525963"/>
          </a:xfrm>
        </p:spPr>
        <p:txBody>
          <a:bodyPr>
            <a:normAutofit/>
          </a:bodyPr>
          <a:lstStyle/>
          <a:p>
            <a:pPr algn="just">
              <a:lnSpc>
                <a:spcPct val="90000"/>
              </a:lnSpc>
            </a:pPr>
            <a:r>
              <a:rPr lang="en-US" sz="2800" dirty="0" smtClean="0">
                <a:latin typeface="Arial" pitchFamily="34" charset="0"/>
                <a:cs typeface="Arial" pitchFamily="34" charset="0"/>
              </a:rPr>
              <a:t>What if some but not all of the elements of a DB are sensitive?</a:t>
            </a:r>
          </a:p>
          <a:p>
            <a:pPr algn="just">
              <a:lnSpc>
                <a:spcPct val="90000"/>
              </a:lnSpc>
            </a:pPr>
            <a:r>
              <a:rPr lang="en-US" sz="2800" dirty="0" smtClean="0">
                <a:latin typeface="Arial" pitchFamily="34" charset="0"/>
                <a:cs typeface="Arial" pitchFamily="34" charset="0"/>
              </a:rPr>
              <a:t>Varying degree of sensitivity</a:t>
            </a:r>
          </a:p>
          <a:p>
            <a:pPr lvl="1" algn="just">
              <a:lnSpc>
                <a:spcPct val="90000"/>
              </a:lnSpc>
            </a:pPr>
            <a:r>
              <a:rPr lang="en-US" sz="2400" dirty="0" smtClean="0">
                <a:latin typeface="Arial" pitchFamily="34" charset="0"/>
                <a:cs typeface="Arial" pitchFamily="34" charset="0"/>
              </a:rPr>
              <a:t>Inherently sensitive</a:t>
            </a:r>
          </a:p>
          <a:p>
            <a:pPr lvl="1" algn="just">
              <a:lnSpc>
                <a:spcPct val="90000"/>
              </a:lnSpc>
            </a:pPr>
            <a:r>
              <a:rPr lang="en-US" sz="2400" dirty="0" smtClean="0">
                <a:latin typeface="Arial" pitchFamily="34" charset="0"/>
                <a:cs typeface="Arial" pitchFamily="34" charset="0"/>
              </a:rPr>
              <a:t>From a sensitive source</a:t>
            </a:r>
          </a:p>
          <a:p>
            <a:pPr lvl="1" algn="just">
              <a:lnSpc>
                <a:spcPct val="90000"/>
              </a:lnSpc>
            </a:pPr>
            <a:r>
              <a:rPr lang="en-US" sz="2400" dirty="0" smtClean="0">
                <a:latin typeface="Arial" pitchFamily="34" charset="0"/>
                <a:cs typeface="Arial" pitchFamily="34" charset="0"/>
              </a:rPr>
              <a:t>Declared sensitive</a:t>
            </a:r>
          </a:p>
          <a:p>
            <a:pPr lvl="1" algn="just">
              <a:lnSpc>
                <a:spcPct val="90000"/>
              </a:lnSpc>
            </a:pPr>
            <a:r>
              <a:rPr lang="en-US" sz="2400" dirty="0" smtClean="0">
                <a:latin typeface="Arial" pitchFamily="34" charset="0"/>
                <a:cs typeface="Arial" pitchFamily="34" charset="0"/>
              </a:rPr>
              <a:t>Part of a sensitive attribute or record</a:t>
            </a:r>
          </a:p>
          <a:p>
            <a:pPr lvl="1" algn="just">
              <a:lnSpc>
                <a:spcPct val="90000"/>
              </a:lnSpc>
            </a:pPr>
            <a:r>
              <a:rPr lang="en-US" sz="2400" dirty="0" smtClean="0">
                <a:latin typeface="Arial" pitchFamily="34" charset="0"/>
                <a:cs typeface="Arial" pitchFamily="34" charset="0"/>
              </a:rPr>
              <a:t>Sensitive in relation to previously disclosed information</a:t>
            </a:r>
          </a:p>
          <a:p>
            <a:pPr algn="just"/>
            <a:r>
              <a:rPr lang="en-IN" sz="2800" dirty="0" smtClean="0">
                <a:latin typeface="Arial" pitchFamily="34" charset="0"/>
                <a:cs typeface="Arial" pitchFamily="34" charset="0"/>
              </a:rPr>
              <a:t>Want different kinds of access restrictions to access by different users</a:t>
            </a:r>
            <a:endParaRPr lang="en-IN" sz="2800" dirty="0">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67544" y="116632"/>
            <a:ext cx="8229600" cy="1008112"/>
          </a:xfrm>
        </p:spPr>
        <p:txBody>
          <a:bodyPr>
            <a:normAutofit/>
          </a:bodyPr>
          <a:lstStyle/>
          <a:p>
            <a:r>
              <a:rPr lang="en-US" sz="4000" dirty="0">
                <a:solidFill>
                  <a:srgbClr val="C00000"/>
                </a:solidFill>
                <a:latin typeface="Arial" pitchFamily="34" charset="0"/>
                <a:cs typeface="Arial" pitchFamily="34" charset="0"/>
              </a:rPr>
              <a:t>Access Decisions</a:t>
            </a:r>
          </a:p>
        </p:txBody>
      </p:sp>
      <p:sp>
        <p:nvSpPr>
          <p:cNvPr id="246787" name="Rectangle 3"/>
          <p:cNvSpPr>
            <a:spLocks noGrp="1" noChangeArrowheads="1"/>
          </p:cNvSpPr>
          <p:nvPr>
            <p:ph type="body" idx="1"/>
          </p:nvPr>
        </p:nvSpPr>
        <p:spPr>
          <a:xfrm>
            <a:off x="107504" y="1412776"/>
            <a:ext cx="8856984" cy="5040560"/>
          </a:xfrm>
        </p:spPr>
        <p:txBody>
          <a:bodyPr>
            <a:normAutofit/>
          </a:bodyPr>
          <a:lstStyle/>
          <a:p>
            <a:pPr algn="just">
              <a:lnSpc>
                <a:spcPct val="120000"/>
              </a:lnSpc>
              <a:spcBef>
                <a:spcPts val="0"/>
              </a:spcBef>
            </a:pPr>
            <a:r>
              <a:rPr lang="en-US" sz="2800" dirty="0" smtClean="0">
                <a:latin typeface="Arial" pitchFamily="34" charset="0"/>
                <a:cs typeface="Arial" pitchFamily="34" charset="0"/>
              </a:rPr>
              <a:t>Database Administrator is a person who decides what data should be in the database  and who should have access to it</a:t>
            </a:r>
          </a:p>
          <a:p>
            <a:pPr algn="just">
              <a:lnSpc>
                <a:spcPct val="120000"/>
              </a:lnSpc>
              <a:spcBef>
                <a:spcPts val="0"/>
              </a:spcBef>
            </a:pPr>
            <a:r>
              <a:rPr lang="en-US" sz="2800" dirty="0" smtClean="0">
                <a:latin typeface="Arial" pitchFamily="34" charset="0"/>
                <a:cs typeface="Arial" pitchFamily="34" charset="0"/>
              </a:rPr>
              <a:t>Decisions of database administrator are based on an access policy</a:t>
            </a:r>
          </a:p>
          <a:p>
            <a:pPr lvl="1" algn="just">
              <a:lnSpc>
                <a:spcPct val="120000"/>
              </a:lnSpc>
              <a:spcBef>
                <a:spcPts val="0"/>
              </a:spcBef>
            </a:pPr>
            <a:r>
              <a:rPr lang="en-US" sz="2400" dirty="0" smtClean="0">
                <a:latin typeface="Arial" pitchFamily="34" charset="0"/>
                <a:cs typeface="Arial" pitchFamily="34" charset="0"/>
              </a:rPr>
              <a:t>Need </a:t>
            </a:r>
            <a:r>
              <a:rPr lang="en-US" sz="2400" dirty="0">
                <a:latin typeface="Arial" pitchFamily="34" charset="0"/>
                <a:cs typeface="Arial" pitchFamily="34" charset="0"/>
              </a:rPr>
              <a:t>an access policy (programmed into </a:t>
            </a:r>
            <a:r>
              <a:rPr lang="en-US" sz="2400" dirty="0" smtClean="0">
                <a:latin typeface="Arial" pitchFamily="34" charset="0"/>
                <a:cs typeface="Arial" pitchFamily="34" charset="0"/>
              </a:rPr>
              <a:t>DBMS for its implementation)</a:t>
            </a:r>
          </a:p>
          <a:p>
            <a:pPr lvl="1" algn="just">
              <a:lnSpc>
                <a:spcPct val="120000"/>
              </a:lnSpc>
              <a:spcBef>
                <a:spcPts val="0"/>
              </a:spcBef>
            </a:pPr>
            <a:r>
              <a:rPr lang="en-US" sz="2400" dirty="0" smtClean="0">
                <a:latin typeface="Arial" pitchFamily="34" charset="0"/>
                <a:cs typeface="Arial" pitchFamily="34" charset="0"/>
              </a:rPr>
              <a:t>DBMS may consider several factors when deciding whether to permit an access</a:t>
            </a:r>
            <a:endParaRPr lang="en-US" sz="2400" dirty="0">
              <a:latin typeface="Arial" pitchFamily="34" charset="0"/>
              <a:cs typeface="Arial" pitchFamily="34" charset="0"/>
            </a:endParaRPr>
          </a:p>
          <a:p>
            <a:pPr algn="just">
              <a:spcBef>
                <a:spcPts val="0"/>
              </a:spcBef>
            </a:pPr>
            <a:endParaRPr lang="en-US" sz="2800" dirty="0">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07504" y="116632"/>
            <a:ext cx="8928992" cy="1152128"/>
          </a:xfrm>
        </p:spPr>
        <p:txBody>
          <a:bodyPr>
            <a:normAutofit/>
          </a:bodyPr>
          <a:lstStyle/>
          <a:p>
            <a:r>
              <a:rPr lang="en-US" sz="4000" dirty="0">
                <a:solidFill>
                  <a:srgbClr val="C00000"/>
                </a:solidFill>
                <a:latin typeface="Arial" pitchFamily="34" charset="0"/>
                <a:cs typeface="Arial" pitchFamily="34" charset="0"/>
              </a:rPr>
              <a:t>Types of </a:t>
            </a:r>
            <a:r>
              <a:rPr lang="en-US" sz="4000" dirty="0" smtClean="0">
                <a:solidFill>
                  <a:srgbClr val="C00000"/>
                </a:solidFill>
                <a:latin typeface="Arial" pitchFamily="34" charset="0"/>
                <a:cs typeface="Arial" pitchFamily="34" charset="0"/>
              </a:rPr>
              <a:t>Disclosures </a:t>
            </a:r>
            <a:br>
              <a:rPr lang="en-US" sz="4000" dirty="0" smtClean="0">
                <a:solidFill>
                  <a:srgbClr val="C00000"/>
                </a:solidFill>
                <a:latin typeface="Arial" pitchFamily="34" charset="0"/>
                <a:cs typeface="Arial" pitchFamily="34" charset="0"/>
              </a:rPr>
            </a:br>
            <a:r>
              <a:rPr lang="en-US" sz="2700" dirty="0" smtClean="0">
                <a:solidFill>
                  <a:srgbClr val="C00000"/>
                </a:solidFill>
                <a:latin typeface="Arial" pitchFamily="34" charset="0"/>
                <a:cs typeface="Arial" pitchFamily="34" charset="0"/>
              </a:rPr>
              <a:t>(sometimes without direct access)</a:t>
            </a:r>
            <a:endParaRPr lang="en-US" sz="4000" dirty="0">
              <a:solidFill>
                <a:srgbClr val="C00000"/>
              </a:solidFill>
              <a:latin typeface="Arial" pitchFamily="34" charset="0"/>
              <a:cs typeface="Arial" pitchFamily="34" charset="0"/>
            </a:endParaRPr>
          </a:p>
        </p:txBody>
      </p:sp>
      <p:sp>
        <p:nvSpPr>
          <p:cNvPr id="247811" name="Rectangle 3"/>
          <p:cNvSpPr>
            <a:spLocks noGrp="1" noChangeArrowheads="1"/>
          </p:cNvSpPr>
          <p:nvPr>
            <p:ph type="body" idx="1"/>
          </p:nvPr>
        </p:nvSpPr>
        <p:spPr>
          <a:xfrm>
            <a:off x="395536" y="1556792"/>
            <a:ext cx="8352928" cy="4464496"/>
          </a:xfrm>
        </p:spPr>
        <p:txBody>
          <a:bodyPr>
            <a:normAutofit/>
          </a:bodyPr>
          <a:lstStyle/>
          <a:p>
            <a:pPr algn="just">
              <a:lnSpc>
                <a:spcPct val="120000"/>
              </a:lnSpc>
              <a:spcBef>
                <a:spcPts val="0"/>
              </a:spcBef>
            </a:pPr>
            <a:r>
              <a:rPr lang="en-US" sz="2800" dirty="0">
                <a:latin typeface="Arial" pitchFamily="34" charset="0"/>
                <a:cs typeface="Arial" pitchFamily="34" charset="0"/>
              </a:rPr>
              <a:t>Exact </a:t>
            </a:r>
            <a:r>
              <a:rPr lang="en-US" sz="2800" dirty="0" smtClean="0">
                <a:latin typeface="Arial" pitchFamily="34" charset="0"/>
                <a:cs typeface="Arial" pitchFamily="34" charset="0"/>
              </a:rPr>
              <a:t>Data -  </a:t>
            </a:r>
            <a:r>
              <a:rPr lang="en-US" sz="2600" dirty="0" smtClean="0">
                <a:latin typeface="Arial" pitchFamily="34" charset="0"/>
                <a:cs typeface="Arial" pitchFamily="34" charset="0"/>
              </a:rPr>
              <a:t>most serious disclosure is exact value of sensitive data item</a:t>
            </a:r>
            <a:endParaRPr lang="en-US" sz="2800" dirty="0" smtClean="0">
              <a:latin typeface="Arial" pitchFamily="34" charset="0"/>
              <a:cs typeface="Arial" pitchFamily="34" charset="0"/>
            </a:endParaRPr>
          </a:p>
          <a:p>
            <a:pPr lvl="1" algn="just">
              <a:lnSpc>
                <a:spcPct val="120000"/>
              </a:lnSpc>
              <a:spcBef>
                <a:spcPts val="0"/>
              </a:spcBef>
            </a:pPr>
            <a:r>
              <a:rPr lang="en-US" sz="2400" dirty="0" smtClean="0">
                <a:latin typeface="Arial" pitchFamily="34" charset="0"/>
                <a:cs typeface="Arial" pitchFamily="34" charset="0"/>
              </a:rPr>
              <a:t>Use may request general data from sensitive data</a:t>
            </a:r>
            <a:endParaRPr lang="en-US" sz="2400" dirty="0">
              <a:latin typeface="Arial" pitchFamily="34" charset="0"/>
              <a:cs typeface="Arial" pitchFamily="34" charset="0"/>
            </a:endParaRPr>
          </a:p>
          <a:p>
            <a:pPr algn="just">
              <a:lnSpc>
                <a:spcPct val="120000"/>
              </a:lnSpc>
              <a:spcBef>
                <a:spcPts val="0"/>
              </a:spcBef>
            </a:pPr>
            <a:r>
              <a:rPr lang="en-US" sz="2800" dirty="0" smtClean="0">
                <a:latin typeface="Arial" pitchFamily="34" charset="0"/>
                <a:cs typeface="Arial" pitchFamily="34" charset="0"/>
              </a:rPr>
              <a:t>Bounds</a:t>
            </a:r>
            <a:endParaRPr lang="en-US" sz="2800" dirty="0">
              <a:latin typeface="Arial" pitchFamily="34" charset="0"/>
              <a:cs typeface="Arial" pitchFamily="34" charset="0"/>
            </a:endParaRPr>
          </a:p>
          <a:p>
            <a:pPr lvl="1" algn="just">
              <a:lnSpc>
                <a:spcPct val="120000"/>
              </a:lnSpc>
              <a:spcBef>
                <a:spcPts val="0"/>
              </a:spcBef>
            </a:pPr>
            <a:r>
              <a:rPr lang="en-US" sz="2400" dirty="0" smtClean="0">
                <a:latin typeface="Arial" pitchFamily="34" charset="0"/>
                <a:cs typeface="Arial" pitchFamily="34" charset="0"/>
              </a:rPr>
              <a:t>Exposure due to release of bounds (lower and upper bound on a sensitive value</a:t>
            </a:r>
          </a:p>
          <a:p>
            <a:pPr lvl="1" algn="just">
              <a:lnSpc>
                <a:spcPct val="120000"/>
              </a:lnSpc>
              <a:spcBef>
                <a:spcPts val="0"/>
              </a:spcBef>
            </a:pPr>
            <a:r>
              <a:rPr lang="en-US" sz="2400" dirty="0" smtClean="0">
                <a:latin typeface="Arial" pitchFamily="34" charset="0"/>
                <a:cs typeface="Arial" pitchFamily="34" charset="0"/>
              </a:rPr>
              <a:t>User may not have requested sometimes (a fault)</a:t>
            </a:r>
            <a:endParaRPr lang="en-US" sz="2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98984"/>
          </a:xfrm>
        </p:spPr>
        <p:txBody>
          <a:bodyPr>
            <a:normAutofit/>
          </a:bodyPr>
          <a:lstStyle/>
          <a:p>
            <a:r>
              <a:rPr lang="en-IN" sz="4000" dirty="0" smtClean="0">
                <a:solidFill>
                  <a:srgbClr val="C00000"/>
                </a:solidFill>
                <a:latin typeface="Arial" pitchFamily="34" charset="0"/>
                <a:cs typeface="Arial" pitchFamily="34" charset="0"/>
              </a:rPr>
              <a:t>Advantage of Using Databases …</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80728"/>
            <a:ext cx="8712968" cy="5688632"/>
          </a:xfrm>
        </p:spPr>
        <p:txBody>
          <a:bodyPr>
            <a:normAutofit fontScale="92500" lnSpcReduction="20000"/>
          </a:bodyPr>
          <a:lstStyle/>
          <a:p>
            <a:pPr algn="just">
              <a:lnSpc>
                <a:spcPct val="150000"/>
              </a:lnSpc>
            </a:pPr>
            <a:r>
              <a:rPr lang="en-IN" sz="2800" b="1" dirty="0" smtClean="0">
                <a:latin typeface="Arial" pitchFamily="34" charset="0"/>
                <a:cs typeface="Arial" pitchFamily="34" charset="0"/>
              </a:rPr>
              <a:t>Shared access – </a:t>
            </a:r>
            <a:r>
              <a:rPr lang="en-IN" sz="2800" dirty="0" smtClean="0">
                <a:latin typeface="Arial" pitchFamily="34" charset="0"/>
                <a:cs typeface="Arial" pitchFamily="34" charset="0"/>
              </a:rPr>
              <a:t>multiple</a:t>
            </a:r>
            <a:r>
              <a:rPr lang="en-IN" sz="2800" b="1" dirty="0" smtClean="0">
                <a:latin typeface="Arial" pitchFamily="34" charset="0"/>
                <a:cs typeface="Arial" pitchFamily="34" charset="0"/>
              </a:rPr>
              <a:t> </a:t>
            </a:r>
            <a:r>
              <a:rPr lang="en-IN" sz="2800" dirty="0" smtClean="0">
                <a:latin typeface="Arial" pitchFamily="34" charset="0"/>
                <a:cs typeface="Arial" pitchFamily="34" charset="0"/>
              </a:rPr>
              <a:t>users use one common, centralized set of data</a:t>
            </a:r>
          </a:p>
          <a:p>
            <a:pPr algn="just">
              <a:lnSpc>
                <a:spcPct val="150000"/>
              </a:lnSpc>
            </a:pPr>
            <a:r>
              <a:rPr lang="en-IN" sz="2800" b="1" dirty="0" smtClean="0">
                <a:latin typeface="Arial" pitchFamily="34" charset="0"/>
                <a:cs typeface="Arial" pitchFamily="34" charset="0"/>
              </a:rPr>
              <a:t>Minimal redundancy – </a:t>
            </a:r>
            <a:r>
              <a:rPr lang="en-IN" sz="2800" dirty="0" smtClean="0">
                <a:latin typeface="Arial" pitchFamily="34" charset="0"/>
                <a:cs typeface="Arial" pitchFamily="34" charset="0"/>
              </a:rPr>
              <a:t>individual users do not have to collect and maintain their own sets of data</a:t>
            </a:r>
          </a:p>
          <a:p>
            <a:pPr algn="just">
              <a:lnSpc>
                <a:spcPct val="150000"/>
              </a:lnSpc>
            </a:pPr>
            <a:r>
              <a:rPr lang="en-IN" sz="2800" b="1" dirty="0" smtClean="0">
                <a:latin typeface="Arial" pitchFamily="34" charset="0"/>
                <a:cs typeface="Arial" pitchFamily="34" charset="0"/>
              </a:rPr>
              <a:t>Data consistency – </a:t>
            </a:r>
            <a:r>
              <a:rPr lang="en-IN" sz="2800" dirty="0" smtClean="0">
                <a:latin typeface="Arial" pitchFamily="34" charset="0"/>
                <a:cs typeface="Arial" pitchFamily="34" charset="0"/>
              </a:rPr>
              <a:t>change to a data value affects all users of the data value</a:t>
            </a:r>
          </a:p>
          <a:p>
            <a:pPr algn="just">
              <a:lnSpc>
                <a:spcPct val="150000"/>
              </a:lnSpc>
            </a:pPr>
            <a:r>
              <a:rPr lang="en-IN" sz="2800" b="1" dirty="0" smtClean="0">
                <a:latin typeface="Arial" pitchFamily="34" charset="0"/>
                <a:cs typeface="Arial" pitchFamily="34" charset="0"/>
              </a:rPr>
              <a:t>Data integrity – </a:t>
            </a:r>
            <a:r>
              <a:rPr lang="en-IN" sz="2800" dirty="0" smtClean="0">
                <a:latin typeface="Arial" pitchFamily="34" charset="0"/>
                <a:cs typeface="Arial" pitchFamily="34" charset="0"/>
              </a:rPr>
              <a:t>data values are protected against accidental or malicious undesirable changes</a:t>
            </a:r>
          </a:p>
          <a:p>
            <a:pPr algn="just">
              <a:lnSpc>
                <a:spcPct val="150000"/>
              </a:lnSpc>
            </a:pPr>
            <a:r>
              <a:rPr lang="en-IN" sz="2800" b="1" dirty="0" smtClean="0">
                <a:latin typeface="Arial" pitchFamily="34" charset="0"/>
                <a:cs typeface="Arial" pitchFamily="34" charset="0"/>
              </a:rPr>
              <a:t>Controlled access – </a:t>
            </a:r>
            <a:r>
              <a:rPr lang="en-IN" sz="2800" dirty="0" smtClean="0">
                <a:latin typeface="Arial" pitchFamily="34" charset="0"/>
                <a:cs typeface="Arial" pitchFamily="34" charset="0"/>
              </a:rPr>
              <a:t>only authorized users are allowed to view or to modify data value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latin typeface="Arial" pitchFamily="34" charset="0"/>
                <a:cs typeface="Arial" pitchFamily="34" charset="0"/>
              </a:rPr>
              <a:t>Types of Disclosures …</a:t>
            </a:r>
            <a:endParaRPr lang="en-IN" sz="4000" dirty="0"/>
          </a:p>
        </p:txBody>
      </p:sp>
      <p:sp>
        <p:nvSpPr>
          <p:cNvPr id="3" name="Content Placeholder 2"/>
          <p:cNvSpPr>
            <a:spLocks noGrp="1"/>
          </p:cNvSpPr>
          <p:nvPr>
            <p:ph idx="1"/>
          </p:nvPr>
        </p:nvSpPr>
        <p:spPr>
          <a:xfrm>
            <a:off x="251520" y="1600200"/>
            <a:ext cx="8640960" cy="4997152"/>
          </a:xfrm>
        </p:spPr>
        <p:txBody>
          <a:bodyPr>
            <a:normAutofit fontScale="92500" lnSpcReduction="20000"/>
          </a:bodyPr>
          <a:lstStyle/>
          <a:p>
            <a:pPr algn="just">
              <a:lnSpc>
                <a:spcPct val="120000"/>
              </a:lnSpc>
              <a:spcBef>
                <a:spcPts val="0"/>
              </a:spcBef>
            </a:pPr>
            <a:r>
              <a:rPr lang="en-US" sz="2800" dirty="0" smtClean="0">
                <a:latin typeface="Arial" pitchFamily="34" charset="0"/>
                <a:cs typeface="Arial" pitchFamily="34" charset="0"/>
              </a:rPr>
              <a:t>Negative Results</a:t>
            </a:r>
          </a:p>
          <a:p>
            <a:pPr lvl="1" algn="just">
              <a:lnSpc>
                <a:spcPct val="120000"/>
              </a:lnSpc>
              <a:spcBef>
                <a:spcPts val="0"/>
              </a:spcBef>
            </a:pPr>
            <a:r>
              <a:rPr lang="en-US" sz="2400" dirty="0" smtClean="0">
                <a:latin typeface="Arial" pitchFamily="34" charset="0"/>
                <a:cs typeface="Arial" pitchFamily="34" charset="0"/>
              </a:rPr>
              <a:t>Deduce and conclude from a specially worded query</a:t>
            </a:r>
          </a:p>
          <a:p>
            <a:pPr lvl="1" algn="just">
              <a:lnSpc>
                <a:spcPct val="120000"/>
              </a:lnSpc>
              <a:spcBef>
                <a:spcPts val="0"/>
              </a:spcBef>
            </a:pPr>
            <a:r>
              <a:rPr lang="en-IN" sz="2400" dirty="0" smtClean="0">
                <a:latin typeface="Arial" pitchFamily="34" charset="0"/>
                <a:cs typeface="Arial" pitchFamily="34" charset="0"/>
              </a:rPr>
              <a:t>revealing that the data item does not have a specific value can be compromising, in particular that the value is not 0.</a:t>
            </a:r>
            <a:endParaRPr lang="en-US" sz="2400" dirty="0" smtClean="0">
              <a:latin typeface="Arial" pitchFamily="34" charset="0"/>
              <a:cs typeface="Arial" pitchFamily="34" charset="0"/>
            </a:endParaRPr>
          </a:p>
          <a:p>
            <a:pPr algn="just">
              <a:lnSpc>
                <a:spcPct val="120000"/>
              </a:lnSpc>
              <a:spcBef>
                <a:spcPts val="0"/>
              </a:spcBef>
            </a:pPr>
            <a:r>
              <a:rPr lang="en-US" sz="2800" dirty="0" smtClean="0">
                <a:latin typeface="Arial" pitchFamily="34" charset="0"/>
                <a:cs typeface="Arial" pitchFamily="34" charset="0"/>
              </a:rPr>
              <a:t>Existence of Data</a:t>
            </a:r>
          </a:p>
          <a:p>
            <a:pPr lvl="1" algn="just">
              <a:lnSpc>
                <a:spcPct val="120000"/>
              </a:lnSpc>
              <a:spcBef>
                <a:spcPts val="0"/>
              </a:spcBef>
            </a:pPr>
            <a:r>
              <a:rPr lang="en-IN" sz="2400" dirty="0" smtClean="0">
                <a:latin typeface="Arial" pitchFamily="34" charset="0"/>
                <a:cs typeface="Arial" pitchFamily="34" charset="0"/>
              </a:rPr>
              <a:t>the existence of a data may be sensitive, e.g. a criminal record regardless of actual value</a:t>
            </a:r>
            <a:endParaRPr lang="en-US" sz="2400" dirty="0" smtClean="0">
              <a:latin typeface="Arial" pitchFamily="34" charset="0"/>
              <a:cs typeface="Arial" pitchFamily="34" charset="0"/>
            </a:endParaRPr>
          </a:p>
          <a:p>
            <a:pPr algn="just">
              <a:lnSpc>
                <a:spcPct val="120000"/>
              </a:lnSpc>
              <a:spcBef>
                <a:spcPts val="0"/>
              </a:spcBef>
            </a:pPr>
            <a:r>
              <a:rPr lang="en-US" sz="2800" dirty="0" smtClean="0">
                <a:latin typeface="Arial" pitchFamily="34" charset="0"/>
                <a:cs typeface="Arial" pitchFamily="34" charset="0"/>
              </a:rPr>
              <a:t>Probable Values</a:t>
            </a:r>
          </a:p>
          <a:p>
            <a:pPr lvl="1" algn="just">
              <a:lnSpc>
                <a:spcPct val="120000"/>
              </a:lnSpc>
              <a:spcBef>
                <a:spcPts val="0"/>
              </a:spcBef>
            </a:pPr>
            <a:r>
              <a:rPr lang="en-IN" sz="2400" dirty="0" smtClean="0">
                <a:latin typeface="Arial" pitchFamily="34" charset="0"/>
                <a:cs typeface="Arial" pitchFamily="34" charset="0"/>
              </a:rPr>
              <a:t>probable values: it might be possible to determine the probability that an element has a certain value</a:t>
            </a:r>
          </a:p>
          <a:p>
            <a:pPr lvl="1" algn="just">
              <a:lnSpc>
                <a:spcPct val="120000"/>
              </a:lnSpc>
              <a:spcBef>
                <a:spcPts val="0"/>
              </a:spcBef>
            </a:pPr>
            <a:r>
              <a:rPr lang="en-IN" sz="2400" dirty="0" smtClean="0">
                <a:latin typeface="Arial" pitchFamily="34" charset="0"/>
                <a:cs typeface="Arial" pitchFamily="34" charset="0"/>
              </a:rPr>
              <a:t>Does the president of USA is registered in the Tory party</a:t>
            </a:r>
          </a:p>
          <a:p>
            <a:pPr lvl="1" algn="just">
              <a:lnSpc>
                <a:spcPct val="120000"/>
              </a:lnSpc>
              <a:spcBef>
                <a:spcPts val="0"/>
              </a:spcBef>
            </a:pPr>
            <a:r>
              <a:rPr lang="en-IN" sz="2400" dirty="0" smtClean="0">
                <a:latin typeface="Arial" pitchFamily="34" charset="0"/>
                <a:cs typeface="Arial" pitchFamily="34" charset="0"/>
              </a:rPr>
              <a:t>A successful security strategy must protect from both direct/indirect disclosure</a:t>
            </a:r>
            <a:endParaRPr lang="en-US" sz="2400" dirty="0" smtClean="0">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539552" y="116632"/>
            <a:ext cx="8229600" cy="868958"/>
          </a:xfrm>
        </p:spPr>
        <p:txBody>
          <a:bodyPr>
            <a:normAutofit/>
          </a:bodyPr>
          <a:lstStyle/>
          <a:p>
            <a:r>
              <a:rPr lang="en-US" sz="4000" dirty="0">
                <a:solidFill>
                  <a:srgbClr val="C00000"/>
                </a:solidFill>
                <a:latin typeface="Arial" pitchFamily="34" charset="0"/>
                <a:cs typeface="Arial" pitchFamily="34" charset="0"/>
              </a:rPr>
              <a:t>Security vs. Precision</a:t>
            </a:r>
          </a:p>
        </p:txBody>
      </p:sp>
      <p:sp>
        <p:nvSpPr>
          <p:cNvPr id="248835" name="Rectangle 3"/>
          <p:cNvSpPr>
            <a:spLocks noGrp="1" noChangeArrowheads="1"/>
          </p:cNvSpPr>
          <p:nvPr>
            <p:ph type="body" idx="1"/>
          </p:nvPr>
        </p:nvSpPr>
        <p:spPr>
          <a:xfrm>
            <a:off x="395536" y="980728"/>
            <a:ext cx="8229600" cy="4525963"/>
          </a:xfrm>
        </p:spPr>
        <p:txBody>
          <a:bodyPr>
            <a:normAutofit/>
          </a:bodyPr>
          <a:lstStyle/>
          <a:p>
            <a:pPr algn="just"/>
            <a:r>
              <a:rPr lang="en-US" sz="2800" dirty="0">
                <a:latin typeface="Arial" pitchFamily="34" charset="0"/>
                <a:cs typeface="Arial" pitchFamily="34" charset="0"/>
              </a:rPr>
              <a:t>Aim to protect all sensitive data while revealing as much </a:t>
            </a:r>
            <a:r>
              <a:rPr lang="en-US" sz="2800" dirty="0" err="1">
                <a:latin typeface="Arial" pitchFamily="34" charset="0"/>
                <a:cs typeface="Arial" pitchFamily="34" charset="0"/>
              </a:rPr>
              <a:t>nonsensitive</a:t>
            </a:r>
            <a:r>
              <a:rPr lang="en-US" sz="2800" dirty="0">
                <a:latin typeface="Arial" pitchFamily="34" charset="0"/>
                <a:cs typeface="Arial" pitchFamily="34" charset="0"/>
              </a:rPr>
              <a:t> data as possible</a:t>
            </a:r>
          </a:p>
          <a:p>
            <a:pPr algn="just"/>
            <a:r>
              <a:rPr lang="en-US" sz="2800" dirty="0">
                <a:latin typeface="Arial" pitchFamily="34" charset="0"/>
                <a:cs typeface="Arial" pitchFamily="34" charset="0"/>
              </a:rPr>
              <a:t>Want to maintain perfect confidentiality with maximum precision</a:t>
            </a:r>
          </a:p>
        </p:txBody>
      </p:sp>
      <p:pic>
        <p:nvPicPr>
          <p:cNvPr id="1026" name="Picture 2"/>
          <p:cNvPicPr>
            <a:picLocks noChangeAspect="1" noChangeArrowheads="1"/>
          </p:cNvPicPr>
          <p:nvPr/>
        </p:nvPicPr>
        <p:blipFill>
          <a:blip r:embed="rId2" cstate="print"/>
          <a:srcRect/>
          <a:stretch>
            <a:fillRect/>
          </a:stretch>
        </p:blipFill>
        <p:spPr bwMode="auto">
          <a:xfrm>
            <a:off x="2555775" y="2852935"/>
            <a:ext cx="4506163" cy="391271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116632"/>
            <a:ext cx="8229600" cy="792088"/>
          </a:xfrm>
        </p:spPr>
        <p:txBody>
          <a:bodyPr>
            <a:normAutofit/>
          </a:bodyPr>
          <a:lstStyle/>
          <a:p>
            <a:r>
              <a:rPr lang="en-US" sz="4000" dirty="0">
                <a:solidFill>
                  <a:srgbClr val="C00000"/>
                </a:solidFill>
                <a:latin typeface="Arial" pitchFamily="34" charset="0"/>
                <a:cs typeface="Arial" pitchFamily="34" charset="0"/>
              </a:rPr>
              <a:t>Inference</a:t>
            </a:r>
          </a:p>
        </p:txBody>
      </p:sp>
      <p:sp>
        <p:nvSpPr>
          <p:cNvPr id="249859" name="Rectangle 3"/>
          <p:cNvSpPr>
            <a:spLocks noGrp="1" noChangeArrowheads="1"/>
          </p:cNvSpPr>
          <p:nvPr>
            <p:ph type="body" idx="1"/>
          </p:nvPr>
        </p:nvSpPr>
        <p:spPr>
          <a:xfrm>
            <a:off x="251520" y="908720"/>
            <a:ext cx="8568952" cy="1080119"/>
          </a:xfrm>
        </p:spPr>
        <p:txBody>
          <a:bodyPr>
            <a:normAutofit/>
          </a:bodyPr>
          <a:lstStyle/>
          <a:p>
            <a:pPr algn="just"/>
            <a:r>
              <a:rPr lang="en-US" dirty="0" smtClean="0">
                <a:latin typeface="Arial" pitchFamily="34" charset="0"/>
                <a:cs typeface="Arial" pitchFamily="34" charset="0"/>
              </a:rPr>
              <a:t>It’s a way </a:t>
            </a:r>
            <a:r>
              <a:rPr lang="en-US" dirty="0">
                <a:latin typeface="Arial" pitchFamily="34" charset="0"/>
                <a:cs typeface="Arial" pitchFamily="34" charset="0"/>
              </a:rPr>
              <a:t>to infer / derive sensitive data from </a:t>
            </a:r>
            <a:r>
              <a:rPr lang="en-US" dirty="0" smtClean="0">
                <a:latin typeface="Arial" pitchFamily="34" charset="0"/>
                <a:cs typeface="Arial" pitchFamily="34" charset="0"/>
              </a:rPr>
              <a:t>non-sensitive </a:t>
            </a:r>
            <a:r>
              <a:rPr lang="en-US" dirty="0">
                <a:latin typeface="Arial" pitchFamily="34" charset="0"/>
                <a:cs typeface="Arial" pitchFamily="34" charset="0"/>
              </a:rPr>
              <a:t>data</a:t>
            </a:r>
          </a:p>
          <a:p>
            <a:endParaRPr lang="en-US" sz="3600"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87624" y="1997918"/>
            <a:ext cx="6983730" cy="47434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96950"/>
          </a:xfrm>
        </p:spPr>
        <p:txBody>
          <a:bodyPr>
            <a:normAutofit/>
          </a:bodyPr>
          <a:lstStyle/>
          <a:p>
            <a:r>
              <a:rPr lang="en-US" sz="4000" dirty="0" smtClean="0">
                <a:solidFill>
                  <a:srgbClr val="C00000"/>
                </a:solidFill>
                <a:latin typeface="Arial" pitchFamily="34" charset="0"/>
                <a:cs typeface="Arial" pitchFamily="34" charset="0"/>
              </a:rPr>
              <a:t>Inference</a:t>
            </a:r>
            <a:endParaRPr lang="en-IN" sz="4000" dirty="0">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899592" y="836712"/>
            <a:ext cx="7269480" cy="56007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US" sz="4000" dirty="0" smtClean="0">
                <a:solidFill>
                  <a:srgbClr val="003AF2"/>
                </a:solidFill>
                <a:latin typeface="Arial" panose="020B0604020202020204" pitchFamily="34" charset="0"/>
                <a:cs typeface="Arial" panose="020B0604020202020204" pitchFamily="34" charset="0"/>
              </a:rPr>
              <a:t>Direct Attack</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08720"/>
            <a:ext cx="8712968" cy="5760640"/>
          </a:xfrm>
        </p:spPr>
        <p:txBody>
          <a:bodyPr>
            <a:normAutofit fontScale="92500" lnSpcReduction="10000"/>
          </a:bodyPr>
          <a:lstStyle/>
          <a:p>
            <a:pPr algn="just">
              <a:lnSpc>
                <a:spcPct val="120000"/>
              </a:lnSpc>
              <a:spcBef>
                <a:spcPts val="0"/>
              </a:spcBef>
            </a:pPr>
            <a:r>
              <a:rPr lang="en-US" sz="3400" dirty="0" smtClean="0">
                <a:latin typeface="Arial" panose="020B0604020202020204" pitchFamily="34" charset="0"/>
                <a:cs typeface="Arial" panose="020B0604020202020204" pitchFamily="34" charset="0"/>
              </a:rPr>
              <a:t>A user tries to determine values of sensitive fields by seeking them directly with queries that yield few records</a:t>
            </a:r>
          </a:p>
          <a:p>
            <a:pPr algn="just">
              <a:lnSpc>
                <a:spcPct val="120000"/>
              </a:lnSpc>
              <a:spcBef>
                <a:spcPts val="0"/>
              </a:spcBef>
            </a:pPr>
            <a:r>
              <a:rPr lang="en-IN" sz="3400" dirty="0" smtClean="0">
                <a:latin typeface="Arial" panose="020B0604020202020204" pitchFamily="34" charset="0"/>
                <a:cs typeface="Arial" panose="020B0604020202020204" pitchFamily="34" charset="0"/>
              </a:rPr>
              <a:t>A sensitive query might be</a:t>
            </a:r>
            <a:endParaRPr lang="en-US" sz="3400" dirty="0" smtClean="0">
              <a:latin typeface="Arial" panose="020B0604020202020204" pitchFamily="34" charset="0"/>
              <a:cs typeface="Arial" panose="020B0604020202020204" pitchFamily="34" charset="0"/>
            </a:endParaRPr>
          </a:p>
          <a:p>
            <a:pPr lvl="1" algn="just">
              <a:lnSpc>
                <a:spcPct val="120000"/>
              </a:lnSpc>
              <a:spcBef>
                <a:spcPts val="0"/>
              </a:spcBef>
            </a:pPr>
            <a:r>
              <a:rPr lang="en-US" sz="2900" dirty="0" smtClean="0">
                <a:latin typeface="Arial" panose="020B0604020202020204" pitchFamily="34" charset="0"/>
                <a:cs typeface="Arial" panose="020B0604020202020204" pitchFamily="34" charset="0"/>
              </a:rPr>
              <a:t>List NAME where SEX=M </a:t>
            </a:r>
            <a:r>
              <a:rPr lang="en-IN" sz="3200" dirty="0" smtClean="0">
                <a:latin typeface="Arial" panose="020B0604020202020204" pitchFamily="34" charset="0"/>
                <a:cs typeface="Arial" panose="020B0604020202020204" pitchFamily="34" charset="0"/>
              </a:rPr>
              <a:t>∧</a:t>
            </a:r>
            <a:r>
              <a:rPr lang="en-US" sz="2900" dirty="0" smtClean="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DRUGS=1</a:t>
            </a:r>
          </a:p>
          <a:p>
            <a:pPr lvl="1" algn="just">
              <a:lnSpc>
                <a:spcPct val="120000"/>
              </a:lnSpc>
              <a:spcBef>
                <a:spcPts val="0"/>
              </a:spcBef>
            </a:pPr>
            <a:r>
              <a:rPr lang="en-IN" sz="2900" dirty="0" smtClean="0">
                <a:latin typeface="Arial" panose="020B0604020202020204" pitchFamily="34" charset="0"/>
                <a:cs typeface="Arial" panose="020B0604020202020204" pitchFamily="34" charset="0"/>
              </a:rPr>
              <a:t>This query discloses that for record ADAMS, DRUGS=1. However, it is an obvious attack because it selects people for whom DRUGS=1, and the DBMS might reject the query because it selects records for a specific value of the sensitive attribute </a:t>
            </a:r>
            <a:r>
              <a:rPr lang="en-IN" sz="2900" dirty="0" smtClean="0">
                <a:latin typeface="Arial" panose="020B0604020202020204" pitchFamily="34" charset="0"/>
                <a:cs typeface="Arial" panose="020B0604020202020204" pitchFamily="34" charset="0"/>
              </a:rPr>
              <a:t>DRUGS</a:t>
            </a:r>
            <a:endParaRPr lang="en-IN" sz="2900" dirty="0" smtClean="0">
              <a:latin typeface="Arial" panose="020B060402020202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12968" cy="5544616"/>
          </a:xfrm>
        </p:spPr>
        <p:txBody>
          <a:bodyPr>
            <a:normAutofit lnSpcReduction="10000"/>
          </a:bodyPr>
          <a:lstStyle/>
          <a:p>
            <a:pPr algn="just">
              <a:lnSpc>
                <a:spcPct val="120000"/>
              </a:lnSpc>
              <a:spcBef>
                <a:spcPts val="0"/>
              </a:spcBef>
            </a:pPr>
            <a:r>
              <a:rPr lang="en-IN" sz="3400" dirty="0" smtClean="0">
                <a:latin typeface="Arial" panose="020B0604020202020204" pitchFamily="34" charset="0"/>
                <a:cs typeface="Arial" panose="020B0604020202020204" pitchFamily="34" charset="0"/>
              </a:rPr>
              <a:t>Another query </a:t>
            </a:r>
            <a:r>
              <a:rPr lang="en-IN" sz="3400" dirty="0" smtClean="0">
                <a:latin typeface="Arial" panose="020B0604020202020204" pitchFamily="34" charset="0"/>
                <a:cs typeface="Arial" panose="020B0604020202020204" pitchFamily="34" charset="0"/>
              </a:rPr>
              <a:t>is</a:t>
            </a:r>
          </a:p>
          <a:p>
            <a:pPr lvl="1" algn="just">
              <a:lnSpc>
                <a:spcPct val="120000"/>
              </a:lnSpc>
              <a:spcBef>
                <a:spcPts val="0"/>
              </a:spcBef>
            </a:pPr>
            <a:r>
              <a:rPr lang="en-IN" dirty="0" smtClean="0">
                <a:latin typeface="Arial" panose="020B0604020202020204" pitchFamily="34" charset="0"/>
                <a:cs typeface="Arial" panose="020B0604020202020204" pitchFamily="34" charset="0"/>
              </a:rPr>
              <a:t>List NAME where (SEX=M ∧ DRUGS=1) ∨ (SEX≠M ∧ SEX ≠ F) ∨ (DORM=AYRES)</a:t>
            </a:r>
          </a:p>
          <a:p>
            <a:pPr lvl="1" algn="just">
              <a:lnSpc>
                <a:spcPct val="120000"/>
              </a:lnSpc>
              <a:spcBef>
                <a:spcPts val="0"/>
              </a:spcBef>
            </a:pPr>
            <a:r>
              <a:rPr lang="en-IN" dirty="0" smtClean="0">
                <a:latin typeface="Arial" panose="020B0604020202020204" pitchFamily="34" charset="0"/>
                <a:cs typeface="Arial" panose="020B0604020202020204" pitchFamily="34" charset="0"/>
              </a:rPr>
              <a:t>This query still retrieves only one record, revealing a name that corresponds to the sensitive DRUG value. The DBMS needs to know that SEX has only two possible values so that the second clause will select no records. </a:t>
            </a:r>
          </a:p>
          <a:p>
            <a:pPr lvl="1" algn="just">
              <a:lnSpc>
                <a:spcPct val="120000"/>
              </a:lnSpc>
              <a:spcBef>
                <a:spcPts val="0"/>
              </a:spcBef>
            </a:pPr>
            <a:r>
              <a:rPr lang="en-IN" dirty="0" smtClean="0">
                <a:latin typeface="Arial" panose="020B0604020202020204" pitchFamily="34" charset="0"/>
                <a:cs typeface="Arial" panose="020B0604020202020204" pitchFamily="34" charset="0"/>
              </a:rPr>
              <a:t>DBMS </a:t>
            </a:r>
            <a:r>
              <a:rPr lang="en-IN" dirty="0" smtClean="0">
                <a:latin typeface="Arial" panose="020B0604020202020204" pitchFamily="34" charset="0"/>
                <a:cs typeface="Arial" panose="020B0604020202020204" pitchFamily="34" charset="0"/>
              </a:rPr>
              <a:t>would also need to know that no records exist with DORM=AYRES, even though AYRES might in fact be an acceptable value for </a:t>
            </a:r>
            <a:r>
              <a:rPr lang="en-IN" dirty="0" smtClean="0">
                <a:latin typeface="Arial" panose="020B0604020202020204" pitchFamily="34" charset="0"/>
                <a:cs typeface="Arial" panose="020B0604020202020204" pitchFamily="34" charset="0"/>
              </a:rPr>
              <a:t>DORM</a:t>
            </a:r>
            <a:endParaRPr lang="en-IN" dirty="0"/>
          </a:p>
        </p:txBody>
      </p:sp>
      <p:sp>
        <p:nvSpPr>
          <p:cNvPr id="4" name="Title 1"/>
          <p:cNvSpPr>
            <a:spLocks noGrp="1"/>
          </p:cNvSpPr>
          <p:nvPr>
            <p:ph type="title"/>
          </p:nvPr>
        </p:nvSpPr>
        <p:spPr>
          <a:xfrm>
            <a:off x="457200" y="188640"/>
            <a:ext cx="8229600" cy="1008112"/>
          </a:xfrm>
        </p:spPr>
        <p:txBody>
          <a:bodyPr>
            <a:normAutofit/>
          </a:bodyPr>
          <a:lstStyle/>
          <a:p>
            <a:r>
              <a:rPr lang="en-US" sz="4000" dirty="0" smtClean="0">
                <a:solidFill>
                  <a:srgbClr val="003AF2"/>
                </a:solidFill>
                <a:latin typeface="Arial" panose="020B0604020202020204" pitchFamily="34" charset="0"/>
                <a:cs typeface="Arial" panose="020B0604020202020204" pitchFamily="34" charset="0"/>
              </a:rPr>
              <a:t>Direct Attack</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3AF2"/>
                </a:solidFill>
                <a:latin typeface="Arial" panose="020B0604020202020204" pitchFamily="34" charset="0"/>
                <a:cs typeface="Arial" panose="020B0604020202020204" pitchFamily="34" charset="0"/>
              </a:rPr>
              <a:t>Direct Attack contd.</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1268760"/>
            <a:ext cx="8640960" cy="4857403"/>
          </a:xfrm>
        </p:spPr>
        <p:txBody>
          <a:bodyPr>
            <a:normAutofit/>
          </a:bodyPr>
          <a:lstStyle/>
          <a:p>
            <a:pPr algn="just"/>
            <a:r>
              <a:rPr lang="en-IN" dirty="0" smtClean="0">
                <a:latin typeface="Arial" panose="020B0604020202020204" pitchFamily="34" charset="0"/>
                <a:cs typeface="Arial" panose="020B0604020202020204" pitchFamily="34" charset="0"/>
              </a:rPr>
              <a:t>Do not reveal results when a small number of people make up a large proportion of a category.</a:t>
            </a:r>
          </a:p>
          <a:p>
            <a:pPr algn="just"/>
            <a:r>
              <a:rPr lang="en-IN" dirty="0" smtClean="0">
                <a:latin typeface="Arial" panose="020B0604020202020204" pitchFamily="34" charset="0"/>
                <a:cs typeface="Arial" panose="020B0604020202020204" pitchFamily="34" charset="0"/>
              </a:rPr>
              <a:t>The rule of "n items over k percent" means that data should be withheld if n items represent over k percent of the result reported.</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normAutofit/>
          </a:bodyPr>
          <a:lstStyle/>
          <a:p>
            <a:r>
              <a:rPr lang="en-IN" sz="4000" dirty="0" smtClean="0">
                <a:solidFill>
                  <a:srgbClr val="C00000"/>
                </a:solidFill>
                <a:latin typeface="Arial" panose="020B0604020202020204" pitchFamily="34" charset="0"/>
                <a:cs typeface="Arial" panose="020B0604020202020204" pitchFamily="34" charset="0"/>
              </a:rPr>
              <a:t>Statistical Databases</a:t>
            </a:r>
            <a:endParaRPr lang="en-IN" sz="40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1052736"/>
            <a:ext cx="8712968" cy="5616624"/>
          </a:xfrm>
        </p:spPr>
        <p:txBody>
          <a:bodyPr>
            <a:normAutofit/>
          </a:bodyPr>
          <a:lstStyle/>
          <a:p>
            <a:pPr algn="just">
              <a:spcBef>
                <a:spcPts val="0"/>
              </a:spcBef>
            </a:pPr>
            <a:r>
              <a:rPr lang="en-IN" dirty="0" smtClean="0">
                <a:latin typeface="Arial" panose="020B0604020202020204" pitchFamily="34" charset="0"/>
                <a:cs typeface="Arial" panose="020B0604020202020204" pitchFamily="34" charset="0"/>
              </a:rPr>
              <a:t>Provide data of a statistical nature e.g. counts, averages </a:t>
            </a:r>
          </a:p>
          <a:p>
            <a:pPr algn="just">
              <a:spcBef>
                <a:spcPts val="0"/>
              </a:spcBef>
            </a:pPr>
            <a:r>
              <a:rPr lang="en-IN" dirty="0" smtClean="0">
                <a:latin typeface="Arial" panose="020B0604020202020204" pitchFamily="34" charset="0"/>
                <a:cs typeface="Arial" panose="020B0604020202020204" pitchFamily="34" charset="0"/>
              </a:rPr>
              <a:t>Two types: </a:t>
            </a:r>
          </a:p>
          <a:p>
            <a:pPr lvl="1" algn="just">
              <a:spcBef>
                <a:spcPts val="0"/>
              </a:spcBef>
            </a:pPr>
            <a:r>
              <a:rPr lang="en-IN" dirty="0" smtClean="0">
                <a:latin typeface="Arial" panose="020B0604020202020204" pitchFamily="34" charset="0"/>
                <a:cs typeface="Arial" panose="020B0604020202020204" pitchFamily="34" charset="0"/>
              </a:rPr>
              <a:t>pure statistical database </a:t>
            </a:r>
          </a:p>
          <a:p>
            <a:pPr lvl="1" algn="just">
              <a:spcBef>
                <a:spcPts val="0"/>
              </a:spcBef>
            </a:pPr>
            <a:r>
              <a:rPr lang="en-IN" dirty="0" smtClean="0">
                <a:latin typeface="Arial" panose="020B0604020202020204" pitchFamily="34" charset="0"/>
                <a:cs typeface="Arial" panose="020B0604020202020204" pitchFamily="34" charset="0"/>
              </a:rPr>
              <a:t>ordinary database with statistical access </a:t>
            </a:r>
          </a:p>
          <a:p>
            <a:pPr lvl="2" algn="just">
              <a:spcBef>
                <a:spcPts val="0"/>
              </a:spcBef>
            </a:pPr>
            <a:r>
              <a:rPr lang="en-IN" dirty="0" smtClean="0">
                <a:latin typeface="Arial" panose="020B0604020202020204" pitchFamily="34" charset="0"/>
                <a:cs typeface="Arial" panose="020B0604020202020204" pitchFamily="34" charset="0"/>
              </a:rPr>
              <a:t>some users have normal access, others statistical </a:t>
            </a:r>
          </a:p>
          <a:p>
            <a:pPr algn="just">
              <a:spcBef>
                <a:spcPts val="0"/>
              </a:spcBef>
            </a:pPr>
            <a:r>
              <a:rPr lang="en-IN" dirty="0" smtClean="0">
                <a:latin typeface="Arial" panose="020B0604020202020204" pitchFamily="34" charset="0"/>
                <a:cs typeface="Arial" panose="020B0604020202020204" pitchFamily="34" charset="0"/>
              </a:rPr>
              <a:t>Access control objective is to allow statistical use without revealing individual entries</a:t>
            </a:r>
          </a:p>
          <a:p>
            <a:pPr algn="just">
              <a:spcBef>
                <a:spcPts val="0"/>
              </a:spcBef>
            </a:pPr>
            <a:r>
              <a:rPr lang="en-IN" dirty="0" smtClean="0">
                <a:latin typeface="Arial" panose="020B0604020202020204" pitchFamily="34" charset="0"/>
                <a:cs typeface="Arial" panose="020B0604020202020204" pitchFamily="34" charset="0"/>
              </a:rPr>
              <a:t>Some organizations would reveal only neutral statistics such as sum, count, and mean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anose="020B0604020202020204" pitchFamily="34" charset="0"/>
                <a:cs typeface="Arial" panose="020B0604020202020204" pitchFamily="34" charset="0"/>
              </a:rPr>
              <a:t>Statistical Database Security</a:t>
            </a:r>
            <a:endParaRPr lang="en-IN" sz="40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512" y="1268760"/>
            <a:ext cx="8712968" cy="4857403"/>
          </a:xfrm>
        </p:spPr>
        <p:txBody>
          <a:bodyPr>
            <a:noAutofit/>
          </a:bodyPr>
          <a:lstStyle/>
          <a:p>
            <a:pPr algn="just">
              <a:spcBef>
                <a:spcPts val="0"/>
              </a:spcBef>
            </a:pPr>
            <a:r>
              <a:rPr lang="en-IN" dirty="0" smtClean="0">
                <a:latin typeface="Arial" panose="020B0604020202020204" pitchFamily="34" charset="0"/>
                <a:cs typeface="Arial" panose="020B0604020202020204" pitchFamily="34" charset="0"/>
              </a:rPr>
              <a:t>Statistical Database Security use a characteristic formula C</a:t>
            </a:r>
          </a:p>
          <a:p>
            <a:pPr lvl="1" algn="just">
              <a:spcBef>
                <a:spcPts val="0"/>
              </a:spcBef>
            </a:pPr>
            <a:r>
              <a:rPr lang="en-IN" sz="3200" dirty="0" smtClean="0">
                <a:latin typeface="Arial" panose="020B0604020202020204" pitchFamily="34" charset="0"/>
                <a:cs typeface="Arial" panose="020B0604020202020204" pitchFamily="34" charset="0"/>
              </a:rPr>
              <a:t>A logical formula over the values of attributes</a:t>
            </a:r>
          </a:p>
          <a:p>
            <a:pPr lvl="2" algn="just">
              <a:spcBef>
                <a:spcPts val="0"/>
              </a:spcBef>
            </a:pPr>
            <a:r>
              <a:rPr lang="en-IN" sz="2800" dirty="0" smtClean="0">
                <a:latin typeface="Arial" panose="020B0604020202020204" pitchFamily="34" charset="0"/>
                <a:cs typeface="Arial" panose="020B0604020202020204" pitchFamily="34" charset="0"/>
              </a:rPr>
              <a:t>e.g. (Sex=Male) AND ((Major=CS) OR (Major=EE))</a:t>
            </a:r>
          </a:p>
          <a:p>
            <a:pPr algn="just">
              <a:spcBef>
                <a:spcPts val="0"/>
              </a:spcBef>
            </a:pPr>
            <a:r>
              <a:rPr lang="en-IN" dirty="0" smtClean="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statistical query is a query that produces a value calculated over a query set</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67544" y="116632"/>
            <a:ext cx="8229600" cy="864096"/>
          </a:xfrm>
        </p:spPr>
        <p:txBody>
          <a:bodyPr>
            <a:normAutofit/>
          </a:bodyPr>
          <a:lstStyle/>
          <a:p>
            <a:r>
              <a:rPr lang="en-US" sz="4000" dirty="0">
                <a:solidFill>
                  <a:srgbClr val="C00000"/>
                </a:solidFill>
                <a:latin typeface="Arial" pitchFamily="34" charset="0"/>
                <a:cs typeface="Arial" pitchFamily="34" charset="0"/>
              </a:rPr>
              <a:t>Indirect Attack</a:t>
            </a:r>
          </a:p>
        </p:txBody>
      </p:sp>
      <p:sp>
        <p:nvSpPr>
          <p:cNvPr id="250883" name="Rectangle 3"/>
          <p:cNvSpPr>
            <a:spLocks noGrp="1" noChangeArrowheads="1"/>
          </p:cNvSpPr>
          <p:nvPr>
            <p:ph type="body" idx="1"/>
          </p:nvPr>
        </p:nvSpPr>
        <p:spPr>
          <a:xfrm>
            <a:off x="179512" y="908720"/>
            <a:ext cx="8712968" cy="5832648"/>
          </a:xfrm>
        </p:spPr>
        <p:txBody>
          <a:bodyPr>
            <a:noAutofit/>
          </a:bodyPr>
          <a:lstStyle/>
          <a:p>
            <a:pPr algn="just"/>
            <a:r>
              <a:rPr lang="en-US" dirty="0" smtClean="0">
                <a:latin typeface="Arial" pitchFamily="34" charset="0"/>
                <a:cs typeface="Arial" pitchFamily="34" charset="0"/>
              </a:rPr>
              <a:t>It seeks to infer a final result based on one or more intermediate statistical results </a:t>
            </a:r>
          </a:p>
          <a:p>
            <a:pPr lvl="1" algn="just"/>
            <a:r>
              <a:rPr lang="en-US" dirty="0" smtClean="0">
                <a:latin typeface="Arial" pitchFamily="34" charset="0"/>
                <a:cs typeface="Arial" pitchFamily="34" charset="0"/>
              </a:rPr>
              <a:t>Requires work outside the database itself to obtain / infer some </a:t>
            </a:r>
            <a:r>
              <a:rPr lang="en-US" dirty="0" smtClean="0">
                <a:latin typeface="Arial" pitchFamily="34" charset="0"/>
                <a:cs typeface="Arial" pitchFamily="34" charset="0"/>
              </a:rPr>
              <a:t>value</a:t>
            </a:r>
            <a:endParaRPr lang="en-US"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95536" y="44624"/>
            <a:ext cx="8229600" cy="940966"/>
          </a:xfrm>
        </p:spPr>
        <p:txBody>
          <a:bodyPr>
            <a:normAutofit/>
          </a:bodyPr>
          <a:lstStyle/>
          <a:p>
            <a:r>
              <a:rPr lang="en-US" sz="4000" dirty="0">
                <a:solidFill>
                  <a:srgbClr val="C00000"/>
                </a:solidFill>
                <a:latin typeface="Arial" pitchFamily="34" charset="0"/>
                <a:cs typeface="Arial" pitchFamily="34" charset="0"/>
              </a:rPr>
              <a:t>Security Requirements</a:t>
            </a:r>
          </a:p>
        </p:txBody>
      </p:sp>
      <p:sp>
        <p:nvSpPr>
          <p:cNvPr id="236547" name="Rectangle 3"/>
          <p:cNvSpPr>
            <a:spLocks noGrp="1" noChangeArrowheads="1"/>
          </p:cNvSpPr>
          <p:nvPr>
            <p:ph type="body" idx="1"/>
          </p:nvPr>
        </p:nvSpPr>
        <p:spPr>
          <a:xfrm>
            <a:off x="179512" y="1196752"/>
            <a:ext cx="8640960" cy="4896544"/>
          </a:xfrm>
        </p:spPr>
        <p:txBody>
          <a:bodyPr>
            <a:noAutofit/>
          </a:bodyPr>
          <a:lstStyle/>
          <a:p>
            <a:pPr algn="just">
              <a:spcBef>
                <a:spcPts val="0"/>
              </a:spcBef>
            </a:pPr>
            <a:r>
              <a:rPr lang="en-US" b="1" dirty="0">
                <a:latin typeface="Arial" pitchFamily="34" charset="0"/>
                <a:cs typeface="Arial" pitchFamily="34" charset="0"/>
              </a:rPr>
              <a:t>Physical database </a:t>
            </a:r>
            <a:r>
              <a:rPr lang="en-US" b="1" dirty="0" smtClean="0">
                <a:latin typeface="Arial" pitchFamily="34" charset="0"/>
                <a:cs typeface="Arial" pitchFamily="34" charset="0"/>
              </a:rPr>
              <a:t>integrity</a:t>
            </a:r>
            <a:r>
              <a:rPr lang="en-US" dirty="0" smtClean="0">
                <a:latin typeface="Arial" pitchFamily="34" charset="0"/>
                <a:cs typeface="Arial" pitchFamily="34" charset="0"/>
              </a:rPr>
              <a:t> – data of a database immune to physical problems</a:t>
            </a:r>
            <a:endParaRPr lang="en-US" dirty="0">
              <a:latin typeface="Arial" pitchFamily="34" charset="0"/>
              <a:cs typeface="Arial" pitchFamily="34" charset="0"/>
            </a:endParaRPr>
          </a:p>
          <a:p>
            <a:pPr algn="just">
              <a:spcBef>
                <a:spcPts val="0"/>
              </a:spcBef>
            </a:pPr>
            <a:r>
              <a:rPr lang="en-US" b="1" dirty="0">
                <a:latin typeface="Arial" pitchFamily="34" charset="0"/>
                <a:cs typeface="Arial" pitchFamily="34" charset="0"/>
              </a:rPr>
              <a:t>Logical database </a:t>
            </a:r>
            <a:r>
              <a:rPr lang="en-US" b="1" dirty="0" smtClean="0">
                <a:latin typeface="Arial" pitchFamily="34" charset="0"/>
                <a:cs typeface="Arial" pitchFamily="34" charset="0"/>
              </a:rPr>
              <a:t>integrity</a:t>
            </a:r>
            <a:r>
              <a:rPr lang="en-US" dirty="0" smtClean="0">
                <a:latin typeface="Arial" pitchFamily="34" charset="0"/>
                <a:cs typeface="Arial" pitchFamily="34" charset="0"/>
              </a:rPr>
              <a:t> – structure of the database is preserved. A modification to a field doesn’t affect another</a:t>
            </a:r>
            <a:endParaRPr lang="en-US" dirty="0">
              <a:latin typeface="Arial" pitchFamily="34" charset="0"/>
              <a:cs typeface="Arial" pitchFamily="34" charset="0"/>
            </a:endParaRPr>
          </a:p>
          <a:p>
            <a:pPr algn="just">
              <a:spcBef>
                <a:spcPts val="0"/>
              </a:spcBef>
            </a:pPr>
            <a:r>
              <a:rPr lang="en-US" b="1" dirty="0">
                <a:latin typeface="Arial" pitchFamily="34" charset="0"/>
                <a:cs typeface="Arial" pitchFamily="34" charset="0"/>
              </a:rPr>
              <a:t>Element </a:t>
            </a:r>
            <a:r>
              <a:rPr lang="en-US" b="1" dirty="0" smtClean="0">
                <a:latin typeface="Arial" pitchFamily="34" charset="0"/>
                <a:cs typeface="Arial" pitchFamily="34" charset="0"/>
              </a:rPr>
              <a:t>integrity</a:t>
            </a:r>
            <a:r>
              <a:rPr lang="en-US" dirty="0" smtClean="0">
                <a:latin typeface="Arial" pitchFamily="34" charset="0"/>
                <a:cs typeface="Arial" pitchFamily="34" charset="0"/>
              </a:rPr>
              <a:t> – data present in each element is accurate</a:t>
            </a:r>
            <a:endParaRPr lang="en-US" dirty="0">
              <a:latin typeface="Arial" pitchFamily="34" charset="0"/>
              <a:cs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5544616"/>
          </a:xfrm>
        </p:spPr>
        <p:txBody>
          <a:bodyPr>
            <a:normAutofit lnSpcReduction="10000"/>
          </a:bodyPr>
          <a:lstStyle/>
          <a:p>
            <a:pPr algn="just"/>
            <a:r>
              <a:rPr lang="en-US" sz="3600" dirty="0" smtClean="0">
                <a:latin typeface="Arial" pitchFamily="34" charset="0"/>
                <a:cs typeface="Arial" pitchFamily="34" charset="0"/>
              </a:rPr>
              <a:t>Sum</a:t>
            </a:r>
            <a:r>
              <a:rPr lang="en-IN" sz="3600" dirty="0" smtClean="0">
                <a:latin typeface="Arial" pitchFamily="34" charset="0"/>
                <a:cs typeface="Arial" pitchFamily="34" charset="0"/>
              </a:rPr>
              <a:t> – </a:t>
            </a:r>
            <a:r>
              <a:rPr lang="en-IN" dirty="0" smtClean="0">
                <a:latin typeface="Arial" pitchFamily="34" charset="0"/>
                <a:cs typeface="Arial" pitchFamily="34" charset="0"/>
              </a:rPr>
              <a:t>An attack by sum tries to infer a value from a reported sum.</a:t>
            </a:r>
          </a:p>
          <a:p>
            <a:pPr algn="just"/>
            <a:r>
              <a:rPr lang="en-IN" sz="3600" dirty="0" smtClean="0">
                <a:latin typeface="Arial" pitchFamily="34" charset="0"/>
                <a:cs typeface="Arial" pitchFamily="34" charset="0"/>
              </a:rPr>
              <a:t>Count – </a:t>
            </a:r>
            <a:r>
              <a:rPr lang="en-IN" dirty="0" smtClean="0">
                <a:latin typeface="Arial" pitchFamily="34" charset="0"/>
                <a:cs typeface="Arial" pitchFamily="34" charset="0"/>
              </a:rPr>
              <a:t>The count can be combined with the sum to produce some even more revealing results.</a:t>
            </a:r>
          </a:p>
          <a:p>
            <a:pPr algn="just"/>
            <a:r>
              <a:rPr lang="en-IN" sz="3600" dirty="0" smtClean="0">
                <a:latin typeface="Arial" pitchFamily="34" charset="0"/>
                <a:cs typeface="Arial" pitchFamily="34" charset="0"/>
              </a:rPr>
              <a:t>Mean – </a:t>
            </a:r>
            <a:r>
              <a:rPr lang="en-IN" dirty="0" smtClean="0">
                <a:latin typeface="Arial" pitchFamily="34" charset="0"/>
                <a:cs typeface="Arial" pitchFamily="34" charset="0"/>
              </a:rPr>
              <a:t>The arithmetic mean (average) allows exact disclosure if the attacker can manipulate the subject population.</a:t>
            </a:r>
          </a:p>
          <a:p>
            <a:pPr algn="just"/>
            <a:r>
              <a:rPr lang="en-IN" sz="3600" dirty="0" smtClean="0">
                <a:latin typeface="Arial" pitchFamily="34" charset="0"/>
                <a:cs typeface="Arial" pitchFamily="34" charset="0"/>
              </a:rPr>
              <a:t>Median – </a:t>
            </a:r>
            <a:r>
              <a:rPr lang="en-IN" dirty="0" smtClean="0">
                <a:latin typeface="Arial" pitchFamily="34" charset="0"/>
                <a:cs typeface="Arial" pitchFamily="34" charset="0"/>
              </a:rPr>
              <a:t>With more complicated process, we can determine an individual value from </a:t>
            </a:r>
            <a:r>
              <a:rPr lang="en-IN" dirty="0" smtClean="0">
                <a:latin typeface="Arial" pitchFamily="34" charset="0"/>
                <a:cs typeface="Arial" pitchFamily="34" charset="0"/>
              </a:rPr>
              <a:t>medians</a:t>
            </a:r>
            <a:endParaRPr lang="en-IN" dirty="0"/>
          </a:p>
        </p:txBody>
      </p:sp>
      <p:sp>
        <p:nvSpPr>
          <p:cNvPr id="4" name="Rectangle 2"/>
          <p:cNvSpPr>
            <a:spLocks noGrp="1" noChangeArrowheads="1"/>
          </p:cNvSpPr>
          <p:nvPr>
            <p:ph type="title"/>
          </p:nvPr>
        </p:nvSpPr>
        <p:spPr>
          <a:xfrm>
            <a:off x="457200" y="125760"/>
            <a:ext cx="8229600" cy="1143000"/>
          </a:xfrm>
        </p:spPr>
        <p:txBody>
          <a:bodyPr>
            <a:normAutofit/>
          </a:bodyPr>
          <a:lstStyle/>
          <a:p>
            <a:r>
              <a:rPr lang="en-US" sz="4000" dirty="0">
                <a:solidFill>
                  <a:srgbClr val="C00000"/>
                </a:solidFill>
                <a:latin typeface="Arial" pitchFamily="34" charset="0"/>
                <a:cs typeface="Arial" pitchFamily="34" charset="0"/>
              </a:rPr>
              <a:t>Indirect Attack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8958"/>
          </a:xfrm>
        </p:spPr>
        <p:txBody>
          <a:bodyPr>
            <a:normAutofit/>
          </a:bodyPr>
          <a:lstStyle/>
          <a:p>
            <a:r>
              <a:rPr lang="en-US" sz="4000" dirty="0" smtClean="0">
                <a:solidFill>
                  <a:srgbClr val="C00000"/>
                </a:solidFill>
                <a:latin typeface="Arial" pitchFamily="34" charset="0"/>
                <a:cs typeface="Arial" pitchFamily="34" charset="0"/>
              </a:rPr>
              <a:t>Indirect Attack</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323528" y="847253"/>
            <a:ext cx="8373616" cy="4525963"/>
          </a:xfrm>
        </p:spPr>
        <p:txBody>
          <a:bodyPr>
            <a:normAutofit/>
          </a:bodyPr>
          <a:lstStyle/>
          <a:p>
            <a:pPr algn="just"/>
            <a:r>
              <a:rPr lang="en-IN" dirty="0" smtClean="0">
                <a:latin typeface="Arial" pitchFamily="34" charset="0"/>
                <a:cs typeface="Arial" pitchFamily="34" charset="0"/>
              </a:rPr>
              <a:t>Median</a:t>
            </a:r>
            <a:endParaRPr lang="en-US" dirty="0" smtClean="0">
              <a:latin typeface="Arial" pitchFamily="34" charset="0"/>
              <a:cs typeface="Arial" pitchFamily="34" charset="0"/>
            </a:endParaRPr>
          </a:p>
          <a:p>
            <a:pPr lvl="1" algn="just"/>
            <a:r>
              <a:rPr lang="en-US" dirty="0" smtClean="0">
                <a:latin typeface="Arial" pitchFamily="34" charset="0"/>
                <a:cs typeface="Arial" pitchFamily="34" charset="0"/>
              </a:rPr>
              <a:t>Show STUDENT-AID WHERE SEX=F ^ DORM=Grey</a:t>
            </a:r>
          </a:p>
          <a:p>
            <a:pPr algn="just"/>
            <a:r>
              <a:rPr lang="en-US" dirty="0" smtClean="0">
                <a:latin typeface="Arial" pitchFamily="34" charset="0"/>
                <a:cs typeface="Arial" pitchFamily="34" charset="0"/>
              </a:rPr>
              <a:t>Count</a:t>
            </a:r>
          </a:p>
          <a:p>
            <a:pPr lvl="1" algn="just"/>
            <a:r>
              <a:rPr lang="en-US" sz="2400" dirty="0" smtClean="0">
                <a:latin typeface="Arial" pitchFamily="34" charset="0"/>
                <a:cs typeface="Arial" pitchFamily="34" charset="0"/>
              </a:rPr>
              <a:t>Show Count, STUDENT-AID WHERE SEX=M ^ DORM=Holmes</a:t>
            </a:r>
          </a:p>
          <a:p>
            <a:pPr lvl="1" algn="just"/>
            <a:r>
              <a:rPr lang="en-US" sz="2400" dirty="0" smtClean="0">
                <a:latin typeface="Arial" pitchFamily="34" charset="0"/>
                <a:cs typeface="Arial" pitchFamily="34" charset="0"/>
              </a:rPr>
              <a:t>List NAME where (SEX=M ^ DORM=Holmes</a:t>
            </a:r>
            <a:r>
              <a:rPr lang="en-US" sz="2400" dirty="0" smtClean="0">
                <a:latin typeface="Arial" pitchFamily="34" charset="0"/>
                <a:cs typeface="Arial" pitchFamily="34" charset="0"/>
              </a:rPr>
              <a:t>)</a:t>
            </a:r>
            <a:endParaRPr lang="en-US" sz="24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771800" y="4121696"/>
            <a:ext cx="6120765" cy="2736304"/>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2"/>
          <p:cNvSpPr>
            <a:spLocks noGrp="1" noChangeArrowheads="1"/>
          </p:cNvSpPr>
          <p:nvPr>
            <p:ph type="title"/>
          </p:nvPr>
        </p:nvSpPr>
        <p:spPr bwMode="auto">
          <a:xfrm>
            <a:off x="467544" y="188640"/>
            <a:ext cx="8229600" cy="1296144"/>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marL="838200" indent="-838200"/>
            <a:r>
              <a:rPr lang="pl-PL" sz="4000" dirty="0">
                <a:solidFill>
                  <a:srgbClr val="C00000"/>
                </a:solidFill>
                <a:latin typeface="Arial" pitchFamily="34" charset="0"/>
                <a:cs typeface="Arial" pitchFamily="34" charset="0"/>
              </a:rPr>
              <a:t>Inference via </a:t>
            </a:r>
            <a:r>
              <a:rPr lang="en-US" sz="4000" dirty="0">
                <a:solidFill>
                  <a:srgbClr val="C00000"/>
                </a:solidFill>
                <a:latin typeface="Arial" pitchFamily="34" charset="0"/>
                <a:cs typeface="Arial" pitchFamily="34" charset="0"/>
              </a:rPr>
              <a:t>Queries </a:t>
            </a:r>
            <a:r>
              <a:rPr lang="en-IN" sz="4000" dirty="0" smtClean="0">
                <a:solidFill>
                  <a:srgbClr val="C00000"/>
                </a:solidFill>
                <a:latin typeface="Arial" pitchFamily="34" charset="0"/>
                <a:cs typeface="Arial" pitchFamily="34" charset="0"/>
              </a:rPr>
              <a:t>based </a:t>
            </a:r>
            <a:r>
              <a:rPr lang="en-US" sz="4000" dirty="0" smtClean="0">
                <a:solidFill>
                  <a:srgbClr val="C00000"/>
                </a:solidFill>
                <a:latin typeface="Arial" pitchFamily="34" charset="0"/>
                <a:cs typeface="Arial" pitchFamily="34" charset="0"/>
              </a:rPr>
              <a:t>on </a:t>
            </a:r>
            <a:r>
              <a:rPr lang="pl-PL" sz="4000" dirty="0">
                <a:solidFill>
                  <a:srgbClr val="C00000"/>
                </a:solidFill>
                <a:latin typeface="Arial" pitchFamily="34" charset="0"/>
                <a:cs typeface="Arial" pitchFamily="34" charset="0"/>
              </a:rPr>
              <a:t/>
            </a:r>
            <a:br>
              <a:rPr lang="pl-PL" sz="4000" dirty="0">
                <a:solidFill>
                  <a:srgbClr val="C00000"/>
                </a:solidFill>
                <a:latin typeface="Arial" pitchFamily="34" charset="0"/>
                <a:cs typeface="Arial" pitchFamily="34" charset="0"/>
              </a:rPr>
            </a:br>
            <a:r>
              <a:rPr lang="pl-PL" sz="4000" dirty="0" smtClean="0">
                <a:solidFill>
                  <a:srgbClr val="C00000"/>
                </a:solidFill>
                <a:latin typeface="Arial" pitchFamily="34" charset="0"/>
                <a:cs typeface="Arial" pitchFamily="34" charset="0"/>
              </a:rPr>
              <a:t>Sensitive</a:t>
            </a:r>
            <a:r>
              <a:rPr lang="en-IN" sz="4000" dirty="0" smtClean="0">
                <a:solidFill>
                  <a:srgbClr val="C00000"/>
                </a:solidFill>
                <a:latin typeface="Arial" pitchFamily="34" charset="0"/>
                <a:cs typeface="Arial" pitchFamily="34" charset="0"/>
              </a:rPr>
              <a:t> Data</a:t>
            </a:r>
            <a:endParaRPr lang="en-US" sz="4000" dirty="0">
              <a:solidFill>
                <a:srgbClr val="C00000"/>
              </a:solidFill>
              <a:latin typeface="Arial" pitchFamily="34" charset="0"/>
              <a:cs typeface="Arial" pitchFamily="34" charset="0"/>
            </a:endParaRPr>
          </a:p>
        </p:txBody>
      </p:sp>
      <p:sp>
        <p:nvSpPr>
          <p:cNvPr id="2064387" name="Rectangle 3"/>
          <p:cNvSpPr>
            <a:spLocks noGrp="1" noChangeArrowheads="1"/>
          </p:cNvSpPr>
          <p:nvPr>
            <p:ph type="body" idx="1"/>
          </p:nvPr>
        </p:nvSpPr>
        <p:spPr>
          <a:xfrm>
            <a:off x="251520" y="1412776"/>
            <a:ext cx="8640960" cy="5256584"/>
          </a:xfrm>
        </p:spPr>
        <p:txBody>
          <a:bodyPr>
            <a:normAutofit/>
          </a:bodyPr>
          <a:lstStyle/>
          <a:p>
            <a:pPr algn="just">
              <a:spcBef>
                <a:spcPts val="0"/>
              </a:spcBef>
            </a:pPr>
            <a:r>
              <a:rPr lang="en-US" sz="2800" dirty="0">
                <a:latin typeface="Arial" pitchFamily="34" charset="0"/>
                <a:cs typeface="Arial" pitchFamily="34" charset="0"/>
              </a:rPr>
              <a:t>Sensitive information is used in selection condition but not returned to the user</a:t>
            </a:r>
            <a:endParaRPr lang="pl-PL" sz="2800" dirty="0">
              <a:latin typeface="Arial" pitchFamily="34" charset="0"/>
              <a:cs typeface="Arial" pitchFamily="34" charset="0"/>
            </a:endParaRPr>
          </a:p>
          <a:p>
            <a:pPr algn="just">
              <a:spcBef>
                <a:spcPts val="0"/>
              </a:spcBef>
            </a:pPr>
            <a:r>
              <a:rPr lang="en-US" sz="2800" dirty="0" smtClean="0">
                <a:solidFill>
                  <a:srgbClr val="0000FF"/>
                </a:solidFill>
                <a:latin typeface="Arial" pitchFamily="34" charset="0"/>
                <a:cs typeface="Arial" pitchFamily="34" charset="0"/>
                <a:sym typeface="Symbol" pitchFamily="18" charset="2"/>
              </a:rPr>
              <a:t>Protection</a:t>
            </a:r>
            <a:r>
              <a:rPr lang="en-US" sz="2800" dirty="0">
                <a:latin typeface="Arial" pitchFamily="34" charset="0"/>
                <a:cs typeface="Arial" pitchFamily="34" charset="0"/>
                <a:sym typeface="Symbol" pitchFamily="18" charset="2"/>
              </a:rPr>
              <a:t>: apply query of database views at different </a:t>
            </a:r>
            <a:r>
              <a:rPr lang="en-US" sz="2800" dirty="0" smtClean="0">
                <a:latin typeface="Arial" pitchFamily="34" charset="0"/>
                <a:cs typeface="Arial" pitchFamily="34" charset="0"/>
                <a:sym typeface="Symbol" pitchFamily="18" charset="2"/>
              </a:rPr>
              <a:t>security </a:t>
            </a:r>
            <a:r>
              <a:rPr lang="en-US" sz="2800" dirty="0">
                <a:latin typeface="Arial" pitchFamily="34" charset="0"/>
                <a:cs typeface="Arial" pitchFamily="34" charset="0"/>
                <a:sym typeface="Symbol" pitchFamily="18" charset="2"/>
              </a:rPr>
              <a:t>levels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2"/>
          <p:cNvSpPr>
            <a:spLocks noGrp="1" noChangeArrowheads="1"/>
          </p:cNvSpPr>
          <p:nvPr>
            <p:ph type="title"/>
          </p:nvPr>
        </p:nvSpPr>
        <p:spPr bwMode="auto">
          <a:xfrm>
            <a:off x="539552" y="188640"/>
            <a:ext cx="8229600" cy="7302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sz="4000" dirty="0">
                <a:solidFill>
                  <a:srgbClr val="C00000"/>
                </a:solidFill>
                <a:latin typeface="Arial" pitchFamily="34" charset="0"/>
                <a:cs typeface="Arial" pitchFamily="34" charset="0"/>
              </a:rPr>
              <a:t>Prevention</a:t>
            </a:r>
          </a:p>
        </p:txBody>
      </p:sp>
      <p:sp>
        <p:nvSpPr>
          <p:cNvPr id="2057219" name="Rectangle 3"/>
          <p:cNvSpPr>
            <a:spLocks noGrp="1" noChangeArrowheads="1"/>
          </p:cNvSpPr>
          <p:nvPr>
            <p:ph type="body" idx="1"/>
          </p:nvPr>
        </p:nvSpPr>
        <p:spPr>
          <a:xfrm>
            <a:off x="251520" y="836713"/>
            <a:ext cx="8640959" cy="5832647"/>
          </a:xfrm>
        </p:spPr>
        <p:txBody>
          <a:bodyPr>
            <a:noAutofit/>
          </a:bodyPr>
          <a:lstStyle/>
          <a:p>
            <a:pPr algn="just">
              <a:lnSpc>
                <a:spcPct val="80000"/>
              </a:lnSpc>
            </a:pPr>
            <a:r>
              <a:rPr lang="en-US" dirty="0">
                <a:solidFill>
                  <a:srgbClr val="0000FF"/>
                </a:solidFill>
                <a:latin typeface="Arial" pitchFamily="34" charset="0"/>
                <a:cs typeface="Arial" pitchFamily="34" charset="0"/>
              </a:rPr>
              <a:t>Protection</a:t>
            </a:r>
            <a:r>
              <a:rPr lang="en-US" dirty="0">
                <a:latin typeface="Arial" pitchFamily="34" charset="0"/>
                <a:cs typeface="Arial" pitchFamily="34" charset="0"/>
              </a:rPr>
              <a:t> from small/large query set attack:</a:t>
            </a:r>
            <a:endParaRPr lang="pl-PL" dirty="0">
              <a:latin typeface="Arial" pitchFamily="34" charset="0"/>
              <a:cs typeface="Arial" pitchFamily="34" charset="0"/>
            </a:endParaRPr>
          </a:p>
          <a:p>
            <a:pPr algn="just">
              <a:lnSpc>
                <a:spcPct val="80000"/>
              </a:lnSpc>
              <a:buFont typeface="Wingdings" pitchFamily="2" charset="2"/>
              <a:buNone/>
            </a:pPr>
            <a:r>
              <a:rPr lang="pl-PL" dirty="0">
                <a:latin typeface="Arial" pitchFamily="34" charset="0"/>
                <a:cs typeface="Arial" pitchFamily="34" charset="0"/>
              </a:rPr>
              <a:t>		</a:t>
            </a:r>
            <a:r>
              <a:rPr lang="en-US" dirty="0">
                <a:latin typeface="Arial" pitchFamily="34" charset="0"/>
                <a:cs typeface="Arial" pitchFamily="34" charset="0"/>
              </a:rPr>
              <a:t>query-set-size control</a:t>
            </a:r>
            <a:endParaRPr lang="pl-PL" dirty="0">
              <a:latin typeface="Arial" pitchFamily="34" charset="0"/>
              <a:cs typeface="Arial" pitchFamily="34" charset="0"/>
            </a:endParaRPr>
          </a:p>
          <a:p>
            <a:pPr algn="just">
              <a:lnSpc>
                <a:spcPct val="80000"/>
              </a:lnSpc>
            </a:pPr>
            <a:r>
              <a:rPr lang="en-IN" dirty="0" smtClean="0">
                <a:latin typeface="Arial" pitchFamily="34" charset="0"/>
                <a:cs typeface="Arial" pitchFamily="34" charset="0"/>
              </a:rPr>
              <a:t>e</a:t>
            </a:r>
            <a:r>
              <a:rPr lang="pl-PL" dirty="0" smtClean="0">
                <a:latin typeface="Arial" pitchFamily="34" charset="0"/>
                <a:cs typeface="Arial" pitchFamily="34" charset="0"/>
              </a:rPr>
              <a:t>.g</a:t>
            </a:r>
            <a:r>
              <a:rPr lang="pl-PL" dirty="0">
                <a:latin typeface="Arial" pitchFamily="34" charset="0"/>
                <a:cs typeface="Arial" pitchFamily="34" charset="0"/>
              </a:rPr>
              <a:t>. a </a:t>
            </a:r>
            <a:r>
              <a:rPr lang="en-US" dirty="0">
                <a:latin typeface="Arial" pitchFamily="34" charset="0"/>
                <a:cs typeface="Arial" pitchFamily="34" charset="0"/>
              </a:rPr>
              <a:t>query q(C)  </a:t>
            </a:r>
            <a:r>
              <a:rPr lang="pl-PL" dirty="0">
                <a:latin typeface="Arial" pitchFamily="34" charset="0"/>
                <a:cs typeface="Arial" pitchFamily="34" charset="0"/>
              </a:rPr>
              <a:t>in a DB describing 100 individuals </a:t>
            </a:r>
            <a:r>
              <a:rPr lang="en-US" dirty="0">
                <a:latin typeface="Arial" pitchFamily="34" charset="0"/>
                <a:cs typeface="Arial" pitchFamily="34" charset="0"/>
              </a:rPr>
              <a:t>is permitted only if </a:t>
            </a:r>
            <a:endParaRPr lang="pl-PL" dirty="0">
              <a:latin typeface="Arial" pitchFamily="34" charset="0"/>
              <a:cs typeface="Arial" pitchFamily="34" charset="0"/>
            </a:endParaRPr>
          </a:p>
          <a:p>
            <a:pPr algn="just">
              <a:lnSpc>
                <a:spcPct val="80000"/>
              </a:lnSpc>
              <a:buFont typeface="Wingdings" pitchFamily="2" charset="2"/>
              <a:buNone/>
            </a:pPr>
            <a:r>
              <a:rPr lang="pl-PL" dirty="0">
                <a:latin typeface="Arial" pitchFamily="34" charset="0"/>
                <a:cs typeface="Arial" pitchFamily="34" charset="0"/>
              </a:rPr>
              <a:t>			100 </a:t>
            </a:r>
            <a:r>
              <a:rPr lang="en-US" dirty="0">
                <a:latin typeface="Arial" pitchFamily="34" charset="0"/>
                <a:cs typeface="Arial" pitchFamily="34" charset="0"/>
              </a:rPr>
              <a:t>–</a:t>
            </a:r>
            <a:r>
              <a:rPr lang="pl-PL" dirty="0">
                <a:latin typeface="Arial" pitchFamily="34" charset="0"/>
                <a:cs typeface="Arial" pitchFamily="34" charset="0"/>
              </a:rPr>
              <a:t> 5 = 95</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 </a:t>
            </a:r>
            <a:r>
              <a:rPr lang="en-US" dirty="0">
                <a:latin typeface="Arial" pitchFamily="34" charset="0"/>
                <a:cs typeface="Arial" pitchFamily="34" charset="0"/>
              </a:rPr>
              <a:t>|C| </a:t>
            </a:r>
            <a:r>
              <a:rPr lang="en-US" dirty="0">
                <a:latin typeface="Arial" pitchFamily="34" charset="0"/>
                <a:cs typeface="Arial" pitchFamily="34" charset="0"/>
                <a:sym typeface="Symbol" pitchFamily="18" charset="2"/>
              </a:rPr>
              <a:t> </a:t>
            </a:r>
            <a:r>
              <a:rPr lang="pl-PL" dirty="0">
                <a:latin typeface="Arial" pitchFamily="34" charset="0"/>
                <a:cs typeface="Arial" pitchFamily="34" charset="0"/>
                <a:sym typeface="Symbol" pitchFamily="18" charset="2"/>
              </a:rPr>
              <a:t> 5</a:t>
            </a:r>
          </a:p>
          <a:p>
            <a:pPr algn="just">
              <a:lnSpc>
                <a:spcPct val="80000"/>
              </a:lnSpc>
              <a:buFont typeface="Wingdings" pitchFamily="2" charset="2"/>
              <a:buNone/>
            </a:pPr>
            <a:r>
              <a:rPr lang="pl-PL" dirty="0">
                <a:latin typeface="Arial" pitchFamily="34" charset="0"/>
                <a:cs typeface="Arial" pitchFamily="34" charset="0"/>
                <a:sym typeface="Symbol" pitchFamily="18" charset="2"/>
              </a:rPr>
              <a:t>	that is if it can’t give statistics on a group smaller than 5 individuals</a:t>
            </a:r>
          </a:p>
          <a:p>
            <a:pPr algn="just">
              <a:lnSpc>
                <a:spcPct val="80000"/>
              </a:lnSpc>
              <a:buFont typeface="Wingdings" pitchFamily="2" charset="2"/>
              <a:buNone/>
            </a:pPr>
            <a:r>
              <a:rPr lang="pl-PL" dirty="0">
                <a:latin typeface="Arial" pitchFamily="34" charset="0"/>
                <a:cs typeface="Arial" pitchFamily="34" charset="0"/>
                <a:sym typeface="Symbol" pitchFamily="18" charset="2"/>
              </a:rPr>
              <a:t>	(Note: If it gives statistics on </a:t>
            </a:r>
            <a:r>
              <a:rPr lang="pl-PL" dirty="0">
                <a:solidFill>
                  <a:srgbClr val="0000FF"/>
                </a:solidFill>
                <a:latin typeface="Arial" pitchFamily="34" charset="0"/>
                <a:cs typeface="Arial" pitchFamily="34" charset="0"/>
                <a:sym typeface="Symbol" pitchFamily="18" charset="2"/>
              </a:rPr>
              <a:t>C</a:t>
            </a:r>
            <a:r>
              <a:rPr lang="pl-PL" dirty="0">
                <a:latin typeface="Arial" pitchFamily="34" charset="0"/>
                <a:cs typeface="Arial" pitchFamily="34" charset="0"/>
                <a:sym typeface="Symbol" pitchFamily="18" charset="2"/>
              </a:rPr>
              <a:t> for e.g., 96 people, it </a:t>
            </a:r>
            <a:r>
              <a:rPr lang="pl-PL" dirty="0" smtClean="0">
                <a:latin typeface="Arial" pitchFamily="34" charset="0"/>
                <a:cs typeface="Arial" pitchFamily="34" charset="0"/>
                <a:sym typeface="Symbol" pitchFamily="18" charset="2"/>
              </a:rPr>
              <a:t>gives </a:t>
            </a:r>
            <a:r>
              <a:rPr lang="pl-PL" dirty="0">
                <a:latin typeface="Arial" pitchFamily="34" charset="0"/>
                <a:cs typeface="Arial" pitchFamily="34" charset="0"/>
                <a:sym typeface="Symbol" pitchFamily="18" charset="2"/>
              </a:rPr>
              <a:t>statistics on </a:t>
            </a:r>
            <a:r>
              <a:rPr lang="pl-PL" dirty="0">
                <a:solidFill>
                  <a:srgbClr val="0000FF"/>
                </a:solidFill>
                <a:latin typeface="Arial" pitchFamily="34" charset="0"/>
                <a:cs typeface="Arial" pitchFamily="34" charset="0"/>
                <a:sym typeface="Symbol" pitchFamily="18" charset="2"/>
              </a:rPr>
              <a:t>not-C</a:t>
            </a:r>
            <a:r>
              <a:rPr lang="pl-PL" dirty="0">
                <a:latin typeface="Arial" pitchFamily="34" charset="0"/>
                <a:cs typeface="Arial" pitchFamily="34" charset="0"/>
                <a:sym typeface="Symbol" pitchFamily="18" charset="2"/>
              </a:rPr>
              <a:t> for 4 people.)</a:t>
            </a:r>
            <a:endParaRPr lang="en-US" dirty="0">
              <a:latin typeface="Arial" pitchFamily="34" charset="0"/>
              <a:cs typeface="Arial" pitchFamily="34" charset="0"/>
              <a:sym typeface="Symbol" pitchFamily="18" charset="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720080"/>
          </a:xfrm>
        </p:spPr>
        <p:txBody>
          <a:bodyPr>
            <a:normAutofit fontScale="90000"/>
          </a:bodyPr>
          <a:lstStyle/>
          <a:p>
            <a:r>
              <a:rPr lang="en-IN" sz="4000" dirty="0" smtClean="0">
                <a:solidFill>
                  <a:srgbClr val="C00000"/>
                </a:solidFill>
                <a:latin typeface="Arial" pitchFamily="34" charset="0"/>
                <a:cs typeface="Arial" pitchFamily="34" charset="0"/>
              </a:rPr>
              <a:t>Other Indirect Attacks - </a:t>
            </a:r>
            <a:r>
              <a:rPr lang="en-US" sz="4000" b="1" dirty="0" smtClean="0">
                <a:solidFill>
                  <a:srgbClr val="003AF2"/>
                </a:solidFill>
                <a:latin typeface="Arial" pitchFamily="34" charset="0"/>
                <a:cs typeface="Arial" pitchFamily="34" charset="0"/>
              </a:rPr>
              <a:t>Tracker Attacks</a:t>
            </a:r>
            <a:endParaRPr lang="en-IN" sz="4000"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908720"/>
            <a:ext cx="8784976" cy="5760640"/>
          </a:xfrm>
        </p:spPr>
        <p:txBody>
          <a:bodyPr>
            <a:noAutofit/>
          </a:bodyPr>
          <a:lstStyle/>
          <a:p>
            <a:pPr algn="just">
              <a:spcBef>
                <a:spcPts val="0"/>
              </a:spcBef>
            </a:pPr>
            <a:r>
              <a:rPr lang="en-IN" sz="2800" dirty="0" smtClean="0">
                <a:latin typeface="Arial" pitchFamily="34" charset="0"/>
                <a:cs typeface="Arial" pitchFamily="34" charset="0"/>
              </a:rPr>
              <a:t>A tracker attack can fool the database manager into locating the desired data by using additional queries that produce small results.</a:t>
            </a:r>
          </a:p>
          <a:p>
            <a:pPr algn="just">
              <a:spcBef>
                <a:spcPts val="0"/>
              </a:spcBef>
            </a:pPr>
            <a:r>
              <a:rPr lang="en-IN" sz="2800" dirty="0" smtClean="0">
                <a:latin typeface="Arial" pitchFamily="34" charset="0"/>
                <a:cs typeface="Arial" pitchFamily="34" charset="0"/>
              </a:rPr>
              <a:t>The tracker adds additional records to be retrieved for two different queries; the two sets of records cancel each other out, leaving only the statistic or data desired. </a:t>
            </a:r>
          </a:p>
          <a:p>
            <a:pPr algn="just">
              <a:spcBef>
                <a:spcPts val="0"/>
              </a:spcBef>
            </a:pPr>
            <a:r>
              <a:rPr lang="en-IN" sz="2800" dirty="0" smtClean="0">
                <a:latin typeface="Arial" pitchFamily="34" charset="0"/>
                <a:cs typeface="Arial" pitchFamily="34" charset="0"/>
              </a:rPr>
              <a:t>The approach is to use intelligent padding of two queries.</a:t>
            </a:r>
          </a:p>
          <a:p>
            <a:pPr lvl="1" algn="just">
              <a:spcBef>
                <a:spcPts val="0"/>
              </a:spcBef>
            </a:pPr>
            <a:r>
              <a:rPr lang="en-IN" sz="2400" dirty="0" smtClean="0">
                <a:latin typeface="Arial" pitchFamily="34" charset="0"/>
                <a:cs typeface="Arial" pitchFamily="34" charset="0"/>
              </a:rPr>
              <a:t>In other words, instead of trying to identify a unique value, we request n - 1 other values (where there are n values in the database). Given n and n - 1, we can easily compute the desired single element</a:t>
            </a:r>
            <a:endParaRPr lang="en-US" sz="2000" dirty="0" smtClean="0">
              <a:latin typeface="Arial"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2"/>
          <p:cNvSpPr>
            <a:spLocks noGrp="1" noChangeArrowheads="1"/>
          </p:cNvSpPr>
          <p:nvPr>
            <p:ph type="title"/>
          </p:nvPr>
        </p:nvSpPr>
        <p:spPr bwMode="auto">
          <a:xfrm>
            <a:off x="457200" y="300038"/>
            <a:ext cx="8229600" cy="608012"/>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en-US" sz="4000" b="1" dirty="0">
                <a:solidFill>
                  <a:srgbClr val="0000FF"/>
                </a:solidFill>
                <a:latin typeface="Arial" pitchFamily="34" charset="0"/>
                <a:cs typeface="Arial" pitchFamily="34" charset="0"/>
              </a:rPr>
              <a:t>Tracker Attack</a:t>
            </a:r>
            <a:r>
              <a:rPr lang="pl-PL" sz="4000" b="1" dirty="0">
                <a:solidFill>
                  <a:srgbClr val="0000FF"/>
                </a:solidFill>
                <a:latin typeface="Arial" pitchFamily="34" charset="0"/>
                <a:cs typeface="Arial" pitchFamily="34" charset="0"/>
              </a:rPr>
              <a:t> </a:t>
            </a:r>
            <a:r>
              <a:rPr lang="pl-PL" sz="4000" b="1" dirty="0" smtClean="0">
                <a:solidFill>
                  <a:srgbClr val="0000FF"/>
                </a:solidFill>
                <a:latin typeface="Arial" pitchFamily="34" charset="0"/>
                <a:cs typeface="Arial" pitchFamily="34" charset="0"/>
              </a:rPr>
              <a:t>1</a:t>
            </a:r>
            <a:endParaRPr lang="en-US" sz="3200" dirty="0">
              <a:solidFill>
                <a:srgbClr val="777777"/>
              </a:solidFill>
              <a:latin typeface="Arial" pitchFamily="34" charset="0"/>
              <a:cs typeface="Arial" pitchFamily="34" charset="0"/>
            </a:endParaRPr>
          </a:p>
        </p:txBody>
      </p:sp>
      <p:grpSp>
        <p:nvGrpSpPr>
          <p:cNvPr id="2" name="Group 29"/>
          <p:cNvGrpSpPr>
            <a:grpSpLocks/>
          </p:cNvGrpSpPr>
          <p:nvPr/>
        </p:nvGrpSpPr>
        <p:grpSpPr bwMode="auto">
          <a:xfrm>
            <a:off x="1331640" y="2132856"/>
            <a:ext cx="5340350" cy="2803166"/>
            <a:chOff x="1142" y="1296"/>
            <a:chExt cx="3364" cy="1920"/>
          </a:xfrm>
        </p:grpSpPr>
        <p:sp>
          <p:nvSpPr>
            <p:cNvPr id="2058243" name="Oval 3"/>
            <p:cNvSpPr>
              <a:spLocks noChangeArrowheads="1"/>
            </p:cNvSpPr>
            <p:nvPr/>
          </p:nvSpPr>
          <p:spPr bwMode="auto">
            <a:xfrm>
              <a:off x="1200" y="1344"/>
              <a:ext cx="1728" cy="1872"/>
            </a:xfrm>
            <a:prstGeom prst="ellipse">
              <a:avLst/>
            </a:prstGeom>
            <a:noFill/>
            <a:ln w="9525">
              <a:solidFill>
                <a:schemeClr val="tx1"/>
              </a:solidFill>
              <a:round/>
              <a:headEnd/>
              <a:tailEnd/>
            </a:ln>
            <a:effectLst/>
          </p:spPr>
          <p:txBody>
            <a:bodyPr wrap="none" anchor="ctr"/>
            <a:lstStyle/>
            <a:p>
              <a:endParaRPr lang="en-IN"/>
            </a:p>
          </p:txBody>
        </p:sp>
        <p:sp>
          <p:nvSpPr>
            <p:cNvPr id="2058244" name="Oval 4"/>
            <p:cNvSpPr>
              <a:spLocks noChangeArrowheads="1"/>
            </p:cNvSpPr>
            <p:nvPr/>
          </p:nvSpPr>
          <p:spPr bwMode="auto">
            <a:xfrm>
              <a:off x="2544" y="1296"/>
              <a:ext cx="1728" cy="1872"/>
            </a:xfrm>
            <a:prstGeom prst="ellipse">
              <a:avLst/>
            </a:prstGeom>
            <a:noFill/>
            <a:ln w="9525">
              <a:solidFill>
                <a:schemeClr val="tx1"/>
              </a:solidFill>
              <a:round/>
              <a:headEnd/>
              <a:tailEnd/>
            </a:ln>
            <a:effectLst/>
          </p:spPr>
          <p:txBody>
            <a:bodyPr wrap="none" anchor="ctr"/>
            <a:lstStyle/>
            <a:p>
              <a:endParaRPr lang="en-IN"/>
            </a:p>
          </p:txBody>
        </p:sp>
        <p:sp>
          <p:nvSpPr>
            <p:cNvPr id="2058245" name="Text Box 5"/>
            <p:cNvSpPr txBox="1">
              <a:spLocks noChangeArrowheads="1"/>
            </p:cNvSpPr>
            <p:nvPr/>
          </p:nvSpPr>
          <p:spPr bwMode="auto">
            <a:xfrm>
              <a:off x="1505" y="2090"/>
              <a:ext cx="989" cy="288"/>
            </a:xfrm>
            <a:prstGeom prst="rect">
              <a:avLst/>
            </a:prstGeom>
            <a:noFill/>
            <a:ln w="9525">
              <a:noFill/>
              <a:miter lim="800000"/>
              <a:headEnd/>
              <a:tailEnd/>
            </a:ln>
            <a:effectLst/>
          </p:spPr>
          <p:txBody>
            <a:bodyPr wrap="none">
              <a:spAutoFit/>
            </a:bodyPr>
            <a:lstStyle/>
            <a:p>
              <a:pPr eaLnBrk="1" hangingPunct="1"/>
              <a:r>
                <a:rPr lang="pl-PL" sz="2400">
                  <a:latin typeface="Times New Roman" pitchFamily="18" charset="0"/>
                </a:rPr>
                <a:t>T - </a:t>
              </a:r>
              <a:r>
                <a:rPr lang="en-US" sz="2400">
                  <a:latin typeface="Times New Roman" pitchFamily="18" charset="0"/>
                </a:rPr>
                <a:t>Tracker</a:t>
              </a:r>
            </a:p>
          </p:txBody>
        </p:sp>
        <p:sp>
          <p:nvSpPr>
            <p:cNvPr id="2058246" name="Line 6"/>
            <p:cNvSpPr>
              <a:spLocks noChangeShapeType="1"/>
            </p:cNvSpPr>
            <p:nvPr/>
          </p:nvSpPr>
          <p:spPr bwMode="auto">
            <a:xfrm flipH="1">
              <a:off x="1248" y="1344"/>
              <a:ext cx="720" cy="720"/>
            </a:xfrm>
            <a:prstGeom prst="line">
              <a:avLst/>
            </a:prstGeom>
            <a:noFill/>
            <a:ln w="9525">
              <a:solidFill>
                <a:schemeClr val="tx1"/>
              </a:solidFill>
              <a:round/>
              <a:headEnd/>
              <a:tailEnd/>
            </a:ln>
            <a:effectLst/>
          </p:spPr>
          <p:txBody>
            <a:bodyPr wrap="none"/>
            <a:lstStyle/>
            <a:p>
              <a:endParaRPr lang="en-IN"/>
            </a:p>
          </p:txBody>
        </p:sp>
        <p:sp>
          <p:nvSpPr>
            <p:cNvPr id="2058247" name="Line 7"/>
            <p:cNvSpPr>
              <a:spLocks noChangeShapeType="1"/>
            </p:cNvSpPr>
            <p:nvPr/>
          </p:nvSpPr>
          <p:spPr bwMode="auto">
            <a:xfrm flipH="1">
              <a:off x="1200" y="1344"/>
              <a:ext cx="1008" cy="1008"/>
            </a:xfrm>
            <a:prstGeom prst="line">
              <a:avLst/>
            </a:prstGeom>
            <a:noFill/>
            <a:ln w="9525">
              <a:solidFill>
                <a:schemeClr val="tx1"/>
              </a:solidFill>
              <a:round/>
              <a:headEnd/>
              <a:tailEnd/>
            </a:ln>
            <a:effectLst/>
          </p:spPr>
          <p:txBody>
            <a:bodyPr wrap="none"/>
            <a:lstStyle/>
            <a:p>
              <a:endParaRPr lang="en-IN"/>
            </a:p>
          </p:txBody>
        </p:sp>
        <p:sp>
          <p:nvSpPr>
            <p:cNvPr id="2058248" name="Line 8"/>
            <p:cNvSpPr>
              <a:spLocks noChangeShapeType="1"/>
            </p:cNvSpPr>
            <p:nvPr/>
          </p:nvSpPr>
          <p:spPr bwMode="auto">
            <a:xfrm flipH="1">
              <a:off x="1248" y="1392"/>
              <a:ext cx="1152" cy="1152"/>
            </a:xfrm>
            <a:prstGeom prst="line">
              <a:avLst/>
            </a:prstGeom>
            <a:noFill/>
            <a:ln w="9525">
              <a:solidFill>
                <a:schemeClr val="tx1"/>
              </a:solidFill>
              <a:round/>
              <a:headEnd/>
              <a:tailEnd/>
            </a:ln>
            <a:effectLst/>
          </p:spPr>
          <p:txBody>
            <a:bodyPr wrap="none"/>
            <a:lstStyle/>
            <a:p>
              <a:endParaRPr lang="en-IN"/>
            </a:p>
          </p:txBody>
        </p:sp>
        <p:sp>
          <p:nvSpPr>
            <p:cNvPr id="2058249" name="Line 9"/>
            <p:cNvSpPr>
              <a:spLocks noChangeShapeType="1"/>
            </p:cNvSpPr>
            <p:nvPr/>
          </p:nvSpPr>
          <p:spPr bwMode="auto">
            <a:xfrm flipH="1">
              <a:off x="1296" y="1488"/>
              <a:ext cx="1248" cy="1248"/>
            </a:xfrm>
            <a:prstGeom prst="line">
              <a:avLst/>
            </a:prstGeom>
            <a:noFill/>
            <a:ln w="9525">
              <a:solidFill>
                <a:schemeClr val="tx1"/>
              </a:solidFill>
              <a:round/>
              <a:headEnd/>
              <a:tailEnd/>
            </a:ln>
            <a:effectLst/>
          </p:spPr>
          <p:txBody>
            <a:bodyPr wrap="none"/>
            <a:lstStyle/>
            <a:p>
              <a:endParaRPr lang="en-IN"/>
            </a:p>
          </p:txBody>
        </p:sp>
        <p:sp>
          <p:nvSpPr>
            <p:cNvPr id="2058250" name="Line 10"/>
            <p:cNvSpPr>
              <a:spLocks noChangeShapeType="1"/>
            </p:cNvSpPr>
            <p:nvPr/>
          </p:nvSpPr>
          <p:spPr bwMode="auto">
            <a:xfrm flipH="1">
              <a:off x="1392" y="1632"/>
              <a:ext cx="1248" cy="1248"/>
            </a:xfrm>
            <a:prstGeom prst="line">
              <a:avLst/>
            </a:prstGeom>
            <a:noFill/>
            <a:ln w="9525">
              <a:solidFill>
                <a:schemeClr val="tx1"/>
              </a:solidFill>
              <a:round/>
              <a:headEnd/>
              <a:tailEnd/>
            </a:ln>
            <a:effectLst/>
          </p:spPr>
          <p:txBody>
            <a:bodyPr wrap="none"/>
            <a:lstStyle/>
            <a:p>
              <a:endParaRPr lang="en-IN"/>
            </a:p>
          </p:txBody>
        </p:sp>
        <p:sp>
          <p:nvSpPr>
            <p:cNvPr id="2058251" name="Line 11"/>
            <p:cNvSpPr>
              <a:spLocks noChangeShapeType="1"/>
            </p:cNvSpPr>
            <p:nvPr/>
          </p:nvSpPr>
          <p:spPr bwMode="auto">
            <a:xfrm flipH="1">
              <a:off x="1536" y="1920"/>
              <a:ext cx="1056" cy="1056"/>
            </a:xfrm>
            <a:prstGeom prst="line">
              <a:avLst/>
            </a:prstGeom>
            <a:noFill/>
            <a:ln w="9525">
              <a:solidFill>
                <a:schemeClr val="tx1"/>
              </a:solidFill>
              <a:round/>
              <a:headEnd/>
              <a:tailEnd/>
            </a:ln>
            <a:effectLst/>
          </p:spPr>
          <p:txBody>
            <a:bodyPr wrap="none"/>
            <a:lstStyle/>
            <a:p>
              <a:endParaRPr lang="en-IN"/>
            </a:p>
          </p:txBody>
        </p:sp>
        <p:sp>
          <p:nvSpPr>
            <p:cNvPr id="2058252" name="Line 12"/>
            <p:cNvSpPr>
              <a:spLocks noChangeShapeType="1"/>
            </p:cNvSpPr>
            <p:nvPr/>
          </p:nvSpPr>
          <p:spPr bwMode="auto">
            <a:xfrm flipH="1">
              <a:off x="1632" y="2208"/>
              <a:ext cx="912" cy="912"/>
            </a:xfrm>
            <a:prstGeom prst="line">
              <a:avLst/>
            </a:prstGeom>
            <a:noFill/>
            <a:ln w="9525">
              <a:solidFill>
                <a:schemeClr val="tx1"/>
              </a:solidFill>
              <a:round/>
              <a:headEnd/>
              <a:tailEnd/>
            </a:ln>
            <a:effectLst/>
          </p:spPr>
          <p:txBody>
            <a:bodyPr wrap="none"/>
            <a:lstStyle/>
            <a:p>
              <a:endParaRPr lang="en-IN"/>
            </a:p>
          </p:txBody>
        </p:sp>
        <p:sp>
          <p:nvSpPr>
            <p:cNvPr id="2058253" name="Line 13"/>
            <p:cNvSpPr>
              <a:spLocks noChangeShapeType="1"/>
            </p:cNvSpPr>
            <p:nvPr/>
          </p:nvSpPr>
          <p:spPr bwMode="auto">
            <a:xfrm flipH="1">
              <a:off x="1824" y="2448"/>
              <a:ext cx="720" cy="720"/>
            </a:xfrm>
            <a:prstGeom prst="line">
              <a:avLst/>
            </a:prstGeom>
            <a:noFill/>
            <a:ln w="9525">
              <a:solidFill>
                <a:schemeClr val="tx1"/>
              </a:solidFill>
              <a:round/>
              <a:headEnd/>
              <a:tailEnd/>
            </a:ln>
            <a:effectLst/>
          </p:spPr>
          <p:txBody>
            <a:bodyPr wrap="none"/>
            <a:lstStyle/>
            <a:p>
              <a:endParaRPr lang="en-IN"/>
            </a:p>
          </p:txBody>
        </p:sp>
        <p:sp>
          <p:nvSpPr>
            <p:cNvPr id="2058254" name="Line 14"/>
            <p:cNvSpPr>
              <a:spLocks noChangeShapeType="1"/>
            </p:cNvSpPr>
            <p:nvPr/>
          </p:nvSpPr>
          <p:spPr bwMode="auto">
            <a:xfrm flipH="1">
              <a:off x="2016" y="2640"/>
              <a:ext cx="576" cy="576"/>
            </a:xfrm>
            <a:prstGeom prst="line">
              <a:avLst/>
            </a:prstGeom>
            <a:noFill/>
            <a:ln w="9525">
              <a:solidFill>
                <a:schemeClr val="tx1"/>
              </a:solidFill>
              <a:round/>
              <a:headEnd/>
              <a:tailEnd/>
            </a:ln>
            <a:effectLst/>
          </p:spPr>
          <p:txBody>
            <a:bodyPr wrap="none"/>
            <a:lstStyle/>
            <a:p>
              <a:endParaRPr lang="en-IN"/>
            </a:p>
          </p:txBody>
        </p:sp>
        <p:sp>
          <p:nvSpPr>
            <p:cNvPr id="2058255" name="Line 15"/>
            <p:cNvSpPr>
              <a:spLocks noChangeShapeType="1"/>
            </p:cNvSpPr>
            <p:nvPr/>
          </p:nvSpPr>
          <p:spPr bwMode="auto">
            <a:xfrm flipH="1">
              <a:off x="2304" y="2736"/>
              <a:ext cx="384" cy="432"/>
            </a:xfrm>
            <a:prstGeom prst="line">
              <a:avLst/>
            </a:prstGeom>
            <a:noFill/>
            <a:ln w="9525">
              <a:solidFill>
                <a:schemeClr val="tx1"/>
              </a:solidFill>
              <a:round/>
              <a:headEnd/>
              <a:tailEnd/>
            </a:ln>
            <a:effectLst/>
          </p:spPr>
          <p:txBody>
            <a:bodyPr wrap="none"/>
            <a:lstStyle/>
            <a:p>
              <a:endParaRPr lang="en-IN"/>
            </a:p>
          </p:txBody>
        </p:sp>
        <p:sp>
          <p:nvSpPr>
            <p:cNvPr id="2058256" name="Line 16"/>
            <p:cNvSpPr>
              <a:spLocks noChangeShapeType="1"/>
            </p:cNvSpPr>
            <p:nvPr/>
          </p:nvSpPr>
          <p:spPr bwMode="auto">
            <a:xfrm>
              <a:off x="2736" y="1680"/>
              <a:ext cx="0" cy="1152"/>
            </a:xfrm>
            <a:prstGeom prst="line">
              <a:avLst/>
            </a:prstGeom>
            <a:noFill/>
            <a:ln w="9525">
              <a:solidFill>
                <a:schemeClr val="tx1"/>
              </a:solidFill>
              <a:round/>
              <a:headEnd/>
              <a:tailEnd/>
            </a:ln>
            <a:effectLst/>
          </p:spPr>
          <p:txBody>
            <a:bodyPr wrap="none"/>
            <a:lstStyle/>
            <a:p>
              <a:endParaRPr lang="en-IN"/>
            </a:p>
          </p:txBody>
        </p:sp>
        <p:sp>
          <p:nvSpPr>
            <p:cNvPr id="2058257" name="Line 17"/>
            <p:cNvSpPr>
              <a:spLocks noChangeShapeType="1"/>
            </p:cNvSpPr>
            <p:nvPr/>
          </p:nvSpPr>
          <p:spPr bwMode="auto">
            <a:xfrm>
              <a:off x="2688" y="1728"/>
              <a:ext cx="0" cy="1008"/>
            </a:xfrm>
            <a:prstGeom prst="line">
              <a:avLst/>
            </a:prstGeom>
            <a:noFill/>
            <a:ln w="9525">
              <a:solidFill>
                <a:schemeClr val="tx1"/>
              </a:solidFill>
              <a:round/>
              <a:headEnd/>
              <a:tailEnd/>
            </a:ln>
            <a:effectLst/>
          </p:spPr>
          <p:txBody>
            <a:bodyPr wrap="none"/>
            <a:lstStyle/>
            <a:p>
              <a:endParaRPr lang="en-IN"/>
            </a:p>
          </p:txBody>
        </p:sp>
        <p:sp>
          <p:nvSpPr>
            <p:cNvPr id="2058258" name="Line 18"/>
            <p:cNvSpPr>
              <a:spLocks noChangeShapeType="1"/>
            </p:cNvSpPr>
            <p:nvPr/>
          </p:nvSpPr>
          <p:spPr bwMode="auto">
            <a:xfrm>
              <a:off x="2640" y="1824"/>
              <a:ext cx="0" cy="816"/>
            </a:xfrm>
            <a:prstGeom prst="line">
              <a:avLst/>
            </a:prstGeom>
            <a:noFill/>
            <a:ln w="9525">
              <a:solidFill>
                <a:schemeClr val="tx1"/>
              </a:solidFill>
              <a:round/>
              <a:headEnd/>
              <a:tailEnd/>
            </a:ln>
            <a:effectLst/>
          </p:spPr>
          <p:txBody>
            <a:bodyPr wrap="none"/>
            <a:lstStyle/>
            <a:p>
              <a:endParaRPr lang="en-IN"/>
            </a:p>
          </p:txBody>
        </p:sp>
        <p:sp>
          <p:nvSpPr>
            <p:cNvPr id="2058259" name="Line 19"/>
            <p:cNvSpPr>
              <a:spLocks noChangeShapeType="1"/>
            </p:cNvSpPr>
            <p:nvPr/>
          </p:nvSpPr>
          <p:spPr bwMode="auto">
            <a:xfrm>
              <a:off x="2592" y="1968"/>
              <a:ext cx="0" cy="528"/>
            </a:xfrm>
            <a:prstGeom prst="line">
              <a:avLst/>
            </a:prstGeom>
            <a:noFill/>
            <a:ln w="9525">
              <a:solidFill>
                <a:schemeClr val="tx1"/>
              </a:solidFill>
              <a:round/>
              <a:headEnd/>
              <a:tailEnd/>
            </a:ln>
            <a:effectLst/>
          </p:spPr>
          <p:txBody>
            <a:bodyPr wrap="none"/>
            <a:lstStyle/>
            <a:p>
              <a:endParaRPr lang="en-IN"/>
            </a:p>
          </p:txBody>
        </p:sp>
        <p:sp>
          <p:nvSpPr>
            <p:cNvPr id="2058260" name="Line 20"/>
            <p:cNvSpPr>
              <a:spLocks noChangeShapeType="1"/>
            </p:cNvSpPr>
            <p:nvPr/>
          </p:nvSpPr>
          <p:spPr bwMode="auto">
            <a:xfrm>
              <a:off x="2784" y="1776"/>
              <a:ext cx="0" cy="1008"/>
            </a:xfrm>
            <a:prstGeom prst="line">
              <a:avLst/>
            </a:prstGeom>
            <a:noFill/>
            <a:ln w="9525">
              <a:solidFill>
                <a:schemeClr val="tx1"/>
              </a:solidFill>
              <a:round/>
              <a:headEnd/>
              <a:tailEnd/>
            </a:ln>
            <a:effectLst/>
          </p:spPr>
          <p:txBody>
            <a:bodyPr wrap="none"/>
            <a:lstStyle/>
            <a:p>
              <a:endParaRPr lang="en-IN"/>
            </a:p>
          </p:txBody>
        </p:sp>
        <p:sp>
          <p:nvSpPr>
            <p:cNvPr id="2058261" name="Line 21"/>
            <p:cNvSpPr>
              <a:spLocks noChangeShapeType="1"/>
            </p:cNvSpPr>
            <p:nvPr/>
          </p:nvSpPr>
          <p:spPr bwMode="auto">
            <a:xfrm>
              <a:off x="2832" y="1872"/>
              <a:ext cx="0" cy="816"/>
            </a:xfrm>
            <a:prstGeom prst="line">
              <a:avLst/>
            </a:prstGeom>
            <a:noFill/>
            <a:ln w="9525">
              <a:solidFill>
                <a:schemeClr val="tx1"/>
              </a:solidFill>
              <a:round/>
              <a:headEnd/>
              <a:tailEnd/>
            </a:ln>
            <a:effectLst/>
          </p:spPr>
          <p:txBody>
            <a:bodyPr wrap="none"/>
            <a:lstStyle/>
            <a:p>
              <a:endParaRPr lang="en-IN"/>
            </a:p>
          </p:txBody>
        </p:sp>
        <p:sp>
          <p:nvSpPr>
            <p:cNvPr id="2058262" name="Line 22"/>
            <p:cNvSpPr>
              <a:spLocks noChangeShapeType="1"/>
            </p:cNvSpPr>
            <p:nvPr/>
          </p:nvSpPr>
          <p:spPr bwMode="auto">
            <a:xfrm>
              <a:off x="2880" y="1968"/>
              <a:ext cx="0" cy="624"/>
            </a:xfrm>
            <a:prstGeom prst="line">
              <a:avLst/>
            </a:prstGeom>
            <a:noFill/>
            <a:ln w="9525">
              <a:solidFill>
                <a:schemeClr val="tx1"/>
              </a:solidFill>
              <a:round/>
              <a:headEnd/>
              <a:tailEnd/>
            </a:ln>
            <a:effectLst/>
          </p:spPr>
          <p:txBody>
            <a:bodyPr wrap="none"/>
            <a:lstStyle/>
            <a:p>
              <a:endParaRPr lang="en-IN"/>
            </a:p>
          </p:txBody>
        </p:sp>
        <p:sp>
          <p:nvSpPr>
            <p:cNvPr id="2058263" name="Text Box 23"/>
            <p:cNvSpPr txBox="1">
              <a:spLocks noChangeArrowheads="1"/>
            </p:cNvSpPr>
            <p:nvPr/>
          </p:nvSpPr>
          <p:spPr bwMode="auto">
            <a:xfrm>
              <a:off x="2630" y="2090"/>
              <a:ext cx="24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a:t>
              </a:r>
            </a:p>
          </p:txBody>
        </p:sp>
        <p:sp>
          <p:nvSpPr>
            <p:cNvPr id="2058264" name="Text Box 24"/>
            <p:cNvSpPr txBox="1">
              <a:spLocks noChangeArrowheads="1"/>
            </p:cNvSpPr>
            <p:nvPr/>
          </p:nvSpPr>
          <p:spPr bwMode="auto">
            <a:xfrm>
              <a:off x="1142" y="2858"/>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C1</a:t>
              </a:r>
            </a:p>
          </p:txBody>
        </p:sp>
        <p:sp>
          <p:nvSpPr>
            <p:cNvPr id="2058265" name="Text Box 25"/>
            <p:cNvSpPr txBox="1">
              <a:spLocks noChangeArrowheads="1"/>
            </p:cNvSpPr>
            <p:nvPr/>
          </p:nvSpPr>
          <p:spPr bwMode="auto">
            <a:xfrm>
              <a:off x="4166" y="2714"/>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C2</a:t>
              </a:r>
            </a:p>
          </p:txBody>
        </p:sp>
      </p:grpSp>
      <p:sp>
        <p:nvSpPr>
          <p:cNvPr id="2058266" name="Text Box 26"/>
          <p:cNvSpPr txBox="1">
            <a:spLocks noChangeArrowheads="1"/>
          </p:cNvSpPr>
          <p:nvPr/>
        </p:nvSpPr>
        <p:spPr bwMode="auto">
          <a:xfrm>
            <a:off x="6356350" y="2982913"/>
            <a:ext cx="2384425" cy="822325"/>
          </a:xfrm>
          <a:prstGeom prst="rect">
            <a:avLst/>
          </a:prstGeom>
          <a:noFill/>
          <a:ln w="9525">
            <a:noFill/>
            <a:miter lim="800000"/>
            <a:headEnd/>
            <a:tailEnd/>
          </a:ln>
          <a:effectLst/>
        </p:spPr>
        <p:txBody>
          <a:bodyPr wrap="none">
            <a:spAutoFit/>
          </a:bodyPr>
          <a:lstStyle/>
          <a:p>
            <a:pPr eaLnBrk="1" hangingPunct="1"/>
            <a:r>
              <a:rPr lang="en-US" sz="2400"/>
              <a:t>C</a:t>
            </a:r>
            <a:r>
              <a:rPr lang="pl-PL" sz="2400"/>
              <a:t> </a:t>
            </a:r>
            <a:r>
              <a:rPr lang="en-US" sz="2400"/>
              <a:t>=</a:t>
            </a:r>
            <a:r>
              <a:rPr lang="pl-PL" sz="2400"/>
              <a:t> </a:t>
            </a:r>
            <a:r>
              <a:rPr lang="en-US" sz="2400"/>
              <a:t>C1 and C2</a:t>
            </a:r>
          </a:p>
          <a:p>
            <a:pPr eaLnBrk="1" hangingPunct="1"/>
            <a:r>
              <a:rPr lang="en-US" sz="2400"/>
              <a:t>T</a:t>
            </a:r>
            <a:r>
              <a:rPr lang="pl-PL" sz="2400"/>
              <a:t> </a:t>
            </a:r>
            <a:r>
              <a:rPr lang="en-US" sz="2400"/>
              <a:t>=</a:t>
            </a:r>
            <a:r>
              <a:rPr lang="pl-PL" sz="2400"/>
              <a:t> </a:t>
            </a:r>
            <a:r>
              <a:rPr lang="en-US" sz="2400"/>
              <a:t>C1 and ~C2</a:t>
            </a:r>
          </a:p>
        </p:txBody>
      </p:sp>
      <p:sp>
        <p:nvSpPr>
          <p:cNvPr id="2058267" name="Text Box 27"/>
          <p:cNvSpPr txBox="1">
            <a:spLocks noChangeArrowheads="1"/>
          </p:cNvSpPr>
          <p:nvPr/>
        </p:nvSpPr>
        <p:spPr bwMode="auto">
          <a:xfrm>
            <a:off x="611560" y="5330825"/>
            <a:ext cx="8045078" cy="1200329"/>
          </a:xfrm>
          <a:prstGeom prst="rect">
            <a:avLst/>
          </a:prstGeom>
          <a:noFill/>
          <a:ln w="9525">
            <a:noFill/>
            <a:miter lim="800000"/>
            <a:headEnd/>
            <a:tailEnd/>
          </a:ln>
          <a:effectLst/>
        </p:spPr>
        <p:txBody>
          <a:bodyPr wrap="square">
            <a:spAutoFit/>
          </a:bodyPr>
          <a:lstStyle/>
          <a:p>
            <a:pPr algn="just" eaLnBrk="1" hangingPunct="1"/>
            <a:r>
              <a:rPr lang="pl-PL" sz="2400" dirty="0">
                <a:latin typeface="Arial" panose="020B0604020202020204" pitchFamily="34" charset="0"/>
                <a:cs typeface="Arial" panose="020B0604020202020204" pitchFamily="34" charset="0"/>
              </a:rPr>
              <a:t>Attacker runs instead 2 queries: </a:t>
            </a:r>
            <a:r>
              <a:rPr lang="en-US" sz="2400" dirty="0">
                <a:latin typeface="Arial" panose="020B0604020202020204" pitchFamily="34" charset="0"/>
                <a:cs typeface="Arial" panose="020B0604020202020204" pitchFamily="34" charset="0"/>
              </a:rPr>
              <a:t>q(C1) </a:t>
            </a:r>
            <a:r>
              <a:rPr lang="pl-PL" sz="2400" dirty="0">
                <a:latin typeface="Arial" panose="020B0604020202020204" pitchFamily="34" charset="0"/>
                <a:cs typeface="Arial" panose="020B0604020202020204" pitchFamily="34" charset="0"/>
              </a:rPr>
              <a:t>and</a:t>
            </a:r>
            <a:r>
              <a:rPr lang="en-US" sz="2400" dirty="0">
                <a:latin typeface="Arial" panose="020B0604020202020204" pitchFamily="34" charset="0"/>
                <a:cs typeface="Arial" panose="020B0604020202020204" pitchFamily="34" charset="0"/>
              </a:rPr>
              <a:t> q(T)</a:t>
            </a:r>
            <a:endParaRPr lang="pl-PL" sz="2400" dirty="0">
              <a:latin typeface="Arial" panose="020B0604020202020204" pitchFamily="34" charset="0"/>
              <a:cs typeface="Arial" panose="020B0604020202020204" pitchFamily="34" charset="0"/>
            </a:endParaRPr>
          </a:p>
          <a:p>
            <a:pPr eaLnBrk="1" hangingPunct="1"/>
            <a:r>
              <a:rPr lang="pl-PL" sz="2400" dirty="0">
                <a:latin typeface="Arial" panose="020B0604020202020204" pitchFamily="34" charset="0"/>
                <a:cs typeface="Arial" panose="020B0604020202020204" pitchFamily="34" charset="0"/>
              </a:rPr>
              <a:t>where </a:t>
            </a:r>
            <a:r>
              <a:rPr lang="en-US" sz="2400" dirty="0">
                <a:latin typeface="Arial" panose="020B0604020202020204" pitchFamily="34" charset="0"/>
                <a:cs typeface="Arial" panose="020B0604020202020204" pitchFamily="34" charset="0"/>
              </a:rPr>
              <a:t>q(C)</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q(C1) – q(T)</a:t>
            </a:r>
            <a:endParaRPr lang="pl-PL" sz="2400" dirty="0">
              <a:latin typeface="Arial" panose="020B0604020202020204" pitchFamily="34" charset="0"/>
              <a:cs typeface="Arial" panose="020B0604020202020204" pitchFamily="34" charset="0"/>
            </a:endParaRPr>
          </a:p>
          <a:p>
            <a:pPr eaLnBrk="1" hangingPunct="1"/>
            <a:r>
              <a:rPr lang="pl-PL" sz="2400" dirty="0"/>
              <a:t>	</a:t>
            </a:r>
            <a:r>
              <a:rPr lang="pl-PL" sz="2400" dirty="0">
                <a:solidFill>
                  <a:srgbClr val="0000FF"/>
                </a:solidFill>
              </a:rPr>
              <a:t>=&gt; </a:t>
            </a:r>
            <a:r>
              <a:rPr lang="pl-PL" sz="2400" dirty="0">
                <a:solidFill>
                  <a:srgbClr val="0000FF"/>
                </a:solidFill>
                <a:latin typeface="Arial" panose="020B0604020202020204" pitchFamily="34" charset="0"/>
                <a:cs typeface="Arial" panose="020B0604020202020204" pitchFamily="34" charset="0"/>
              </a:rPr>
              <a:t>infers q(C) from q(C1) and q(T)</a:t>
            </a:r>
            <a:endParaRPr lang="en-US" sz="2400" dirty="0">
              <a:solidFill>
                <a:srgbClr val="0000FF"/>
              </a:solidFill>
              <a:latin typeface="Arial" panose="020B0604020202020204" pitchFamily="34" charset="0"/>
              <a:cs typeface="Arial" panose="020B0604020202020204" pitchFamily="34" charset="0"/>
            </a:endParaRPr>
          </a:p>
        </p:txBody>
      </p:sp>
      <p:sp>
        <p:nvSpPr>
          <p:cNvPr id="2058268" name="Text Box 28"/>
          <p:cNvSpPr txBox="1">
            <a:spLocks noChangeArrowheads="1"/>
          </p:cNvSpPr>
          <p:nvPr/>
        </p:nvSpPr>
        <p:spPr bwMode="auto">
          <a:xfrm>
            <a:off x="838200" y="1403350"/>
            <a:ext cx="5084763" cy="457200"/>
          </a:xfrm>
          <a:prstGeom prst="rect">
            <a:avLst/>
          </a:prstGeom>
          <a:noFill/>
          <a:ln w="9525">
            <a:noFill/>
            <a:miter lim="800000"/>
            <a:headEnd/>
            <a:tailEnd/>
          </a:ln>
          <a:effectLst/>
        </p:spPr>
        <p:txBody>
          <a:bodyPr>
            <a:spAutoFit/>
          </a:bodyPr>
          <a:lstStyle/>
          <a:p>
            <a:pPr eaLnBrk="1" hangingPunct="1"/>
            <a:r>
              <a:rPr lang="pl-PL" sz="2400" dirty="0"/>
              <a:t>Query </a:t>
            </a:r>
            <a:r>
              <a:rPr lang="en-US" sz="2400" dirty="0"/>
              <a:t>q(C) is disallowed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descr="Large confetti"/>
          <p:cNvSpPr>
            <a:spLocks noChangeArrowheads="1"/>
          </p:cNvSpPr>
          <p:nvPr/>
        </p:nvSpPr>
        <p:spPr bwMode="auto">
          <a:xfrm>
            <a:off x="107504" y="116632"/>
            <a:ext cx="8856984" cy="720080"/>
          </a:xfrm>
          <a:prstGeom prst="rect">
            <a:avLst/>
          </a:prstGeom>
          <a:noFill/>
          <a:ln w="9525">
            <a:noFill/>
            <a:miter lim="800000"/>
            <a:headEnd/>
            <a:tailEnd/>
          </a:ln>
          <a:effectLst/>
        </p:spPr>
        <p:txBody>
          <a:bodyPr anchor="b"/>
          <a:lstStyle/>
          <a:p>
            <a:pPr algn="ctr" eaLnBrk="1" hangingPunct="1"/>
            <a:r>
              <a:rPr lang="en-US" sz="4000" b="1" dirty="0" smtClean="0">
                <a:solidFill>
                  <a:srgbClr val="0000FF"/>
                </a:solidFill>
                <a:latin typeface="Arial" pitchFamily="34" charset="0"/>
                <a:cs typeface="Arial" pitchFamily="34" charset="0"/>
              </a:rPr>
              <a:t>Tracker </a:t>
            </a:r>
            <a:r>
              <a:rPr lang="en-US" sz="4000" b="1" dirty="0">
                <a:solidFill>
                  <a:srgbClr val="0000FF"/>
                </a:solidFill>
                <a:latin typeface="Arial" pitchFamily="34" charset="0"/>
                <a:cs typeface="Arial" pitchFamily="34" charset="0"/>
              </a:rPr>
              <a:t>Attack</a:t>
            </a:r>
            <a:r>
              <a:rPr lang="pl-PL" sz="4000" b="1" dirty="0">
                <a:solidFill>
                  <a:srgbClr val="0000FF"/>
                </a:solidFill>
                <a:latin typeface="Arial" pitchFamily="34" charset="0"/>
                <a:cs typeface="Arial" pitchFamily="34" charset="0"/>
              </a:rPr>
              <a:t> </a:t>
            </a:r>
            <a:r>
              <a:rPr lang="en-IN" sz="4000" b="1" dirty="0" smtClean="0">
                <a:solidFill>
                  <a:srgbClr val="0000FF"/>
                </a:solidFill>
                <a:latin typeface="Arial" pitchFamily="34" charset="0"/>
                <a:cs typeface="Arial" pitchFamily="34" charset="0"/>
              </a:rPr>
              <a:t>2</a:t>
            </a:r>
            <a:endParaRPr lang="en-US" sz="2400" b="1" dirty="0">
              <a:solidFill>
                <a:srgbClr val="777777"/>
              </a:solidFill>
              <a:latin typeface="Arial" pitchFamily="34" charset="0"/>
              <a:cs typeface="Arial" pitchFamily="34" charset="0"/>
            </a:endParaRPr>
          </a:p>
        </p:txBody>
      </p:sp>
      <p:sp>
        <p:nvSpPr>
          <p:cNvPr id="2059290" name="Text Box 26"/>
          <p:cNvSpPr txBox="1">
            <a:spLocks noChangeArrowheads="1"/>
          </p:cNvSpPr>
          <p:nvPr/>
        </p:nvSpPr>
        <p:spPr bwMode="auto">
          <a:xfrm>
            <a:off x="427038" y="2587625"/>
            <a:ext cx="2368790" cy="830997"/>
          </a:xfrm>
          <a:prstGeom prst="rect">
            <a:avLst/>
          </a:prstGeom>
          <a:noFill/>
          <a:ln w="9525">
            <a:noFill/>
            <a:miter lim="800000"/>
            <a:headEnd/>
            <a:tailEnd/>
          </a:ln>
          <a:effectLst/>
        </p:spPr>
        <p:txBody>
          <a:bodyPr wrap="none">
            <a:spAutoFit/>
          </a:bodyPr>
          <a:lstStyle/>
          <a:p>
            <a:pPr eaLnBrk="1" hangingPunct="1"/>
            <a:r>
              <a:rPr lang="en-US" sz="2400" dirty="0">
                <a:latin typeface="Arial" panose="020B0604020202020204" pitchFamily="34" charset="0"/>
                <a:cs typeface="Arial" panose="020B0604020202020204" pitchFamily="34" charset="0"/>
              </a:rPr>
              <a:t>C</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C1 and C2</a:t>
            </a:r>
          </a:p>
          <a:p>
            <a:pPr eaLnBrk="1" hangingPunct="1"/>
            <a:r>
              <a:rPr lang="en-US" sz="2400" dirty="0">
                <a:latin typeface="Arial" panose="020B0604020202020204" pitchFamily="34" charset="0"/>
                <a:cs typeface="Arial" panose="020B0604020202020204" pitchFamily="34" charset="0"/>
              </a:rPr>
              <a:t>T</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C1 and ~C2</a:t>
            </a:r>
          </a:p>
        </p:txBody>
      </p:sp>
      <p:grpSp>
        <p:nvGrpSpPr>
          <p:cNvPr id="2" name="Group 40"/>
          <p:cNvGrpSpPr>
            <a:grpSpLocks/>
          </p:cNvGrpSpPr>
          <p:nvPr/>
        </p:nvGrpSpPr>
        <p:grpSpPr bwMode="auto">
          <a:xfrm>
            <a:off x="3151188" y="865188"/>
            <a:ext cx="5635625" cy="4419600"/>
            <a:chOff x="1142" y="1296"/>
            <a:chExt cx="3550" cy="2784"/>
          </a:xfrm>
        </p:grpSpPr>
        <p:sp>
          <p:nvSpPr>
            <p:cNvPr id="2059267" name="Oval 3"/>
            <p:cNvSpPr>
              <a:spLocks noChangeArrowheads="1"/>
            </p:cNvSpPr>
            <p:nvPr/>
          </p:nvSpPr>
          <p:spPr bwMode="auto">
            <a:xfrm>
              <a:off x="1200" y="1344"/>
              <a:ext cx="1728" cy="1872"/>
            </a:xfrm>
            <a:prstGeom prst="ellipse">
              <a:avLst/>
            </a:prstGeom>
            <a:noFill/>
            <a:ln w="9525">
              <a:solidFill>
                <a:schemeClr val="tx1"/>
              </a:solidFill>
              <a:round/>
              <a:headEnd/>
              <a:tailEnd/>
            </a:ln>
            <a:effectLst/>
          </p:spPr>
          <p:txBody>
            <a:bodyPr wrap="none" anchor="ctr"/>
            <a:lstStyle/>
            <a:p>
              <a:endParaRPr lang="en-IN"/>
            </a:p>
          </p:txBody>
        </p:sp>
        <p:sp>
          <p:nvSpPr>
            <p:cNvPr id="2059268" name="Oval 4"/>
            <p:cNvSpPr>
              <a:spLocks noChangeArrowheads="1"/>
            </p:cNvSpPr>
            <p:nvPr/>
          </p:nvSpPr>
          <p:spPr bwMode="auto">
            <a:xfrm>
              <a:off x="2544" y="1296"/>
              <a:ext cx="1728" cy="1872"/>
            </a:xfrm>
            <a:prstGeom prst="ellipse">
              <a:avLst/>
            </a:prstGeom>
            <a:noFill/>
            <a:ln w="9525">
              <a:solidFill>
                <a:schemeClr val="tx1"/>
              </a:solidFill>
              <a:round/>
              <a:headEnd/>
              <a:tailEnd/>
            </a:ln>
            <a:effectLst/>
          </p:spPr>
          <p:txBody>
            <a:bodyPr wrap="none" anchor="ctr"/>
            <a:lstStyle/>
            <a:p>
              <a:endParaRPr lang="en-IN"/>
            </a:p>
          </p:txBody>
        </p:sp>
        <p:sp>
          <p:nvSpPr>
            <p:cNvPr id="2059269" name="Text Box 5"/>
            <p:cNvSpPr txBox="1">
              <a:spLocks noChangeArrowheads="1"/>
            </p:cNvSpPr>
            <p:nvPr/>
          </p:nvSpPr>
          <p:spPr bwMode="auto">
            <a:xfrm>
              <a:off x="1622" y="2090"/>
              <a:ext cx="712"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Tracker</a:t>
              </a:r>
            </a:p>
          </p:txBody>
        </p:sp>
        <p:sp>
          <p:nvSpPr>
            <p:cNvPr id="2059270" name="Line 6"/>
            <p:cNvSpPr>
              <a:spLocks noChangeShapeType="1"/>
            </p:cNvSpPr>
            <p:nvPr/>
          </p:nvSpPr>
          <p:spPr bwMode="auto">
            <a:xfrm flipH="1">
              <a:off x="1248" y="1344"/>
              <a:ext cx="720" cy="720"/>
            </a:xfrm>
            <a:prstGeom prst="line">
              <a:avLst/>
            </a:prstGeom>
            <a:noFill/>
            <a:ln w="9525">
              <a:solidFill>
                <a:schemeClr val="tx1"/>
              </a:solidFill>
              <a:round/>
              <a:headEnd/>
              <a:tailEnd/>
            </a:ln>
            <a:effectLst/>
          </p:spPr>
          <p:txBody>
            <a:bodyPr wrap="none"/>
            <a:lstStyle/>
            <a:p>
              <a:endParaRPr lang="en-IN"/>
            </a:p>
          </p:txBody>
        </p:sp>
        <p:sp>
          <p:nvSpPr>
            <p:cNvPr id="2059271" name="Line 7"/>
            <p:cNvSpPr>
              <a:spLocks noChangeShapeType="1"/>
            </p:cNvSpPr>
            <p:nvPr/>
          </p:nvSpPr>
          <p:spPr bwMode="auto">
            <a:xfrm flipH="1">
              <a:off x="1200" y="1344"/>
              <a:ext cx="1008" cy="1008"/>
            </a:xfrm>
            <a:prstGeom prst="line">
              <a:avLst/>
            </a:prstGeom>
            <a:noFill/>
            <a:ln w="9525">
              <a:solidFill>
                <a:schemeClr val="tx1"/>
              </a:solidFill>
              <a:round/>
              <a:headEnd/>
              <a:tailEnd/>
            </a:ln>
            <a:effectLst/>
          </p:spPr>
          <p:txBody>
            <a:bodyPr wrap="none"/>
            <a:lstStyle/>
            <a:p>
              <a:endParaRPr lang="en-IN"/>
            </a:p>
          </p:txBody>
        </p:sp>
        <p:sp>
          <p:nvSpPr>
            <p:cNvPr id="2059272" name="Line 8"/>
            <p:cNvSpPr>
              <a:spLocks noChangeShapeType="1"/>
            </p:cNvSpPr>
            <p:nvPr/>
          </p:nvSpPr>
          <p:spPr bwMode="auto">
            <a:xfrm flipH="1">
              <a:off x="1248" y="1392"/>
              <a:ext cx="1152" cy="1152"/>
            </a:xfrm>
            <a:prstGeom prst="line">
              <a:avLst/>
            </a:prstGeom>
            <a:noFill/>
            <a:ln w="9525">
              <a:solidFill>
                <a:schemeClr val="tx1"/>
              </a:solidFill>
              <a:round/>
              <a:headEnd/>
              <a:tailEnd/>
            </a:ln>
            <a:effectLst/>
          </p:spPr>
          <p:txBody>
            <a:bodyPr wrap="none"/>
            <a:lstStyle/>
            <a:p>
              <a:endParaRPr lang="en-IN"/>
            </a:p>
          </p:txBody>
        </p:sp>
        <p:sp>
          <p:nvSpPr>
            <p:cNvPr id="2059273" name="Line 9"/>
            <p:cNvSpPr>
              <a:spLocks noChangeShapeType="1"/>
            </p:cNvSpPr>
            <p:nvPr/>
          </p:nvSpPr>
          <p:spPr bwMode="auto">
            <a:xfrm flipH="1">
              <a:off x="1296" y="1488"/>
              <a:ext cx="1248" cy="1248"/>
            </a:xfrm>
            <a:prstGeom prst="line">
              <a:avLst/>
            </a:prstGeom>
            <a:noFill/>
            <a:ln w="9525">
              <a:solidFill>
                <a:schemeClr val="tx1"/>
              </a:solidFill>
              <a:round/>
              <a:headEnd/>
              <a:tailEnd/>
            </a:ln>
            <a:effectLst/>
          </p:spPr>
          <p:txBody>
            <a:bodyPr wrap="none"/>
            <a:lstStyle/>
            <a:p>
              <a:endParaRPr lang="en-IN"/>
            </a:p>
          </p:txBody>
        </p:sp>
        <p:sp>
          <p:nvSpPr>
            <p:cNvPr id="2059274" name="Line 10"/>
            <p:cNvSpPr>
              <a:spLocks noChangeShapeType="1"/>
            </p:cNvSpPr>
            <p:nvPr/>
          </p:nvSpPr>
          <p:spPr bwMode="auto">
            <a:xfrm flipH="1">
              <a:off x="1392" y="1632"/>
              <a:ext cx="1248" cy="1248"/>
            </a:xfrm>
            <a:prstGeom prst="line">
              <a:avLst/>
            </a:prstGeom>
            <a:noFill/>
            <a:ln w="9525">
              <a:solidFill>
                <a:schemeClr val="tx1"/>
              </a:solidFill>
              <a:round/>
              <a:headEnd/>
              <a:tailEnd/>
            </a:ln>
            <a:effectLst/>
          </p:spPr>
          <p:txBody>
            <a:bodyPr wrap="none"/>
            <a:lstStyle/>
            <a:p>
              <a:endParaRPr lang="en-IN"/>
            </a:p>
          </p:txBody>
        </p:sp>
        <p:sp>
          <p:nvSpPr>
            <p:cNvPr id="2059275" name="Line 11"/>
            <p:cNvSpPr>
              <a:spLocks noChangeShapeType="1"/>
            </p:cNvSpPr>
            <p:nvPr/>
          </p:nvSpPr>
          <p:spPr bwMode="auto">
            <a:xfrm flipH="1">
              <a:off x="1536" y="1920"/>
              <a:ext cx="1056" cy="1056"/>
            </a:xfrm>
            <a:prstGeom prst="line">
              <a:avLst/>
            </a:prstGeom>
            <a:noFill/>
            <a:ln w="9525">
              <a:solidFill>
                <a:schemeClr val="tx1"/>
              </a:solidFill>
              <a:round/>
              <a:headEnd/>
              <a:tailEnd/>
            </a:ln>
            <a:effectLst/>
          </p:spPr>
          <p:txBody>
            <a:bodyPr wrap="none"/>
            <a:lstStyle/>
            <a:p>
              <a:endParaRPr lang="en-IN"/>
            </a:p>
          </p:txBody>
        </p:sp>
        <p:sp>
          <p:nvSpPr>
            <p:cNvPr id="2059276" name="Line 12"/>
            <p:cNvSpPr>
              <a:spLocks noChangeShapeType="1"/>
            </p:cNvSpPr>
            <p:nvPr/>
          </p:nvSpPr>
          <p:spPr bwMode="auto">
            <a:xfrm flipH="1">
              <a:off x="1632" y="2208"/>
              <a:ext cx="912" cy="912"/>
            </a:xfrm>
            <a:prstGeom prst="line">
              <a:avLst/>
            </a:prstGeom>
            <a:noFill/>
            <a:ln w="9525">
              <a:solidFill>
                <a:schemeClr val="tx1"/>
              </a:solidFill>
              <a:round/>
              <a:headEnd/>
              <a:tailEnd/>
            </a:ln>
            <a:effectLst/>
          </p:spPr>
          <p:txBody>
            <a:bodyPr wrap="none"/>
            <a:lstStyle/>
            <a:p>
              <a:endParaRPr lang="en-IN"/>
            </a:p>
          </p:txBody>
        </p:sp>
        <p:sp>
          <p:nvSpPr>
            <p:cNvPr id="2059277" name="Line 13"/>
            <p:cNvSpPr>
              <a:spLocks noChangeShapeType="1"/>
            </p:cNvSpPr>
            <p:nvPr/>
          </p:nvSpPr>
          <p:spPr bwMode="auto">
            <a:xfrm flipH="1">
              <a:off x="1824" y="2448"/>
              <a:ext cx="720" cy="720"/>
            </a:xfrm>
            <a:prstGeom prst="line">
              <a:avLst/>
            </a:prstGeom>
            <a:noFill/>
            <a:ln w="9525">
              <a:solidFill>
                <a:schemeClr val="tx1"/>
              </a:solidFill>
              <a:round/>
              <a:headEnd/>
              <a:tailEnd/>
            </a:ln>
            <a:effectLst/>
          </p:spPr>
          <p:txBody>
            <a:bodyPr wrap="none"/>
            <a:lstStyle/>
            <a:p>
              <a:endParaRPr lang="en-IN"/>
            </a:p>
          </p:txBody>
        </p:sp>
        <p:sp>
          <p:nvSpPr>
            <p:cNvPr id="2059278" name="Line 14"/>
            <p:cNvSpPr>
              <a:spLocks noChangeShapeType="1"/>
            </p:cNvSpPr>
            <p:nvPr/>
          </p:nvSpPr>
          <p:spPr bwMode="auto">
            <a:xfrm flipH="1">
              <a:off x="2016" y="2640"/>
              <a:ext cx="576" cy="576"/>
            </a:xfrm>
            <a:prstGeom prst="line">
              <a:avLst/>
            </a:prstGeom>
            <a:noFill/>
            <a:ln w="9525">
              <a:solidFill>
                <a:schemeClr val="tx1"/>
              </a:solidFill>
              <a:round/>
              <a:headEnd/>
              <a:tailEnd/>
            </a:ln>
            <a:effectLst/>
          </p:spPr>
          <p:txBody>
            <a:bodyPr wrap="none"/>
            <a:lstStyle/>
            <a:p>
              <a:endParaRPr lang="en-IN"/>
            </a:p>
          </p:txBody>
        </p:sp>
        <p:sp>
          <p:nvSpPr>
            <p:cNvPr id="2059279" name="Line 15"/>
            <p:cNvSpPr>
              <a:spLocks noChangeShapeType="1"/>
            </p:cNvSpPr>
            <p:nvPr/>
          </p:nvSpPr>
          <p:spPr bwMode="auto">
            <a:xfrm flipH="1">
              <a:off x="2304" y="2736"/>
              <a:ext cx="384" cy="432"/>
            </a:xfrm>
            <a:prstGeom prst="line">
              <a:avLst/>
            </a:prstGeom>
            <a:noFill/>
            <a:ln w="9525">
              <a:solidFill>
                <a:schemeClr val="tx1"/>
              </a:solidFill>
              <a:round/>
              <a:headEnd/>
              <a:tailEnd/>
            </a:ln>
            <a:effectLst/>
          </p:spPr>
          <p:txBody>
            <a:bodyPr wrap="none"/>
            <a:lstStyle/>
            <a:p>
              <a:endParaRPr lang="en-IN"/>
            </a:p>
          </p:txBody>
        </p:sp>
        <p:sp>
          <p:nvSpPr>
            <p:cNvPr id="2059280" name="Line 16"/>
            <p:cNvSpPr>
              <a:spLocks noChangeShapeType="1"/>
            </p:cNvSpPr>
            <p:nvPr/>
          </p:nvSpPr>
          <p:spPr bwMode="auto">
            <a:xfrm>
              <a:off x="2736" y="1680"/>
              <a:ext cx="0" cy="1152"/>
            </a:xfrm>
            <a:prstGeom prst="line">
              <a:avLst/>
            </a:prstGeom>
            <a:noFill/>
            <a:ln w="9525">
              <a:solidFill>
                <a:schemeClr val="tx1"/>
              </a:solidFill>
              <a:round/>
              <a:headEnd/>
              <a:tailEnd/>
            </a:ln>
            <a:effectLst/>
          </p:spPr>
          <p:txBody>
            <a:bodyPr wrap="none"/>
            <a:lstStyle/>
            <a:p>
              <a:endParaRPr lang="en-IN"/>
            </a:p>
          </p:txBody>
        </p:sp>
        <p:sp>
          <p:nvSpPr>
            <p:cNvPr id="2059281" name="Line 17"/>
            <p:cNvSpPr>
              <a:spLocks noChangeShapeType="1"/>
            </p:cNvSpPr>
            <p:nvPr/>
          </p:nvSpPr>
          <p:spPr bwMode="auto">
            <a:xfrm>
              <a:off x="2688" y="1728"/>
              <a:ext cx="0" cy="1008"/>
            </a:xfrm>
            <a:prstGeom prst="line">
              <a:avLst/>
            </a:prstGeom>
            <a:noFill/>
            <a:ln w="9525">
              <a:solidFill>
                <a:schemeClr val="tx1"/>
              </a:solidFill>
              <a:round/>
              <a:headEnd/>
              <a:tailEnd/>
            </a:ln>
            <a:effectLst/>
          </p:spPr>
          <p:txBody>
            <a:bodyPr wrap="none"/>
            <a:lstStyle/>
            <a:p>
              <a:endParaRPr lang="en-IN"/>
            </a:p>
          </p:txBody>
        </p:sp>
        <p:sp>
          <p:nvSpPr>
            <p:cNvPr id="2059282" name="Line 18"/>
            <p:cNvSpPr>
              <a:spLocks noChangeShapeType="1"/>
            </p:cNvSpPr>
            <p:nvPr/>
          </p:nvSpPr>
          <p:spPr bwMode="auto">
            <a:xfrm>
              <a:off x="2640" y="1824"/>
              <a:ext cx="0" cy="816"/>
            </a:xfrm>
            <a:prstGeom prst="line">
              <a:avLst/>
            </a:prstGeom>
            <a:noFill/>
            <a:ln w="9525">
              <a:solidFill>
                <a:schemeClr val="tx1"/>
              </a:solidFill>
              <a:round/>
              <a:headEnd/>
              <a:tailEnd/>
            </a:ln>
            <a:effectLst/>
          </p:spPr>
          <p:txBody>
            <a:bodyPr wrap="none"/>
            <a:lstStyle/>
            <a:p>
              <a:endParaRPr lang="en-IN"/>
            </a:p>
          </p:txBody>
        </p:sp>
        <p:sp>
          <p:nvSpPr>
            <p:cNvPr id="2059283" name="Line 19"/>
            <p:cNvSpPr>
              <a:spLocks noChangeShapeType="1"/>
            </p:cNvSpPr>
            <p:nvPr/>
          </p:nvSpPr>
          <p:spPr bwMode="auto">
            <a:xfrm>
              <a:off x="2592" y="1968"/>
              <a:ext cx="0" cy="528"/>
            </a:xfrm>
            <a:prstGeom prst="line">
              <a:avLst/>
            </a:prstGeom>
            <a:noFill/>
            <a:ln w="9525">
              <a:solidFill>
                <a:schemeClr val="tx1"/>
              </a:solidFill>
              <a:round/>
              <a:headEnd/>
              <a:tailEnd/>
            </a:ln>
            <a:effectLst/>
          </p:spPr>
          <p:txBody>
            <a:bodyPr wrap="none"/>
            <a:lstStyle/>
            <a:p>
              <a:endParaRPr lang="en-IN"/>
            </a:p>
          </p:txBody>
        </p:sp>
        <p:sp>
          <p:nvSpPr>
            <p:cNvPr id="2059284" name="Line 20"/>
            <p:cNvSpPr>
              <a:spLocks noChangeShapeType="1"/>
            </p:cNvSpPr>
            <p:nvPr/>
          </p:nvSpPr>
          <p:spPr bwMode="auto">
            <a:xfrm>
              <a:off x="2784" y="1776"/>
              <a:ext cx="0" cy="1008"/>
            </a:xfrm>
            <a:prstGeom prst="line">
              <a:avLst/>
            </a:prstGeom>
            <a:noFill/>
            <a:ln w="9525">
              <a:solidFill>
                <a:schemeClr val="tx1"/>
              </a:solidFill>
              <a:round/>
              <a:headEnd/>
              <a:tailEnd/>
            </a:ln>
            <a:effectLst/>
          </p:spPr>
          <p:txBody>
            <a:bodyPr wrap="none"/>
            <a:lstStyle/>
            <a:p>
              <a:endParaRPr lang="en-IN"/>
            </a:p>
          </p:txBody>
        </p:sp>
        <p:sp>
          <p:nvSpPr>
            <p:cNvPr id="2059285" name="Line 21"/>
            <p:cNvSpPr>
              <a:spLocks noChangeShapeType="1"/>
            </p:cNvSpPr>
            <p:nvPr/>
          </p:nvSpPr>
          <p:spPr bwMode="auto">
            <a:xfrm>
              <a:off x="2832" y="1872"/>
              <a:ext cx="0" cy="816"/>
            </a:xfrm>
            <a:prstGeom prst="line">
              <a:avLst/>
            </a:prstGeom>
            <a:noFill/>
            <a:ln w="9525">
              <a:solidFill>
                <a:schemeClr val="tx1"/>
              </a:solidFill>
              <a:round/>
              <a:headEnd/>
              <a:tailEnd/>
            </a:ln>
            <a:effectLst/>
          </p:spPr>
          <p:txBody>
            <a:bodyPr wrap="none"/>
            <a:lstStyle/>
            <a:p>
              <a:endParaRPr lang="en-IN"/>
            </a:p>
          </p:txBody>
        </p:sp>
        <p:sp>
          <p:nvSpPr>
            <p:cNvPr id="2059286" name="Line 22"/>
            <p:cNvSpPr>
              <a:spLocks noChangeShapeType="1"/>
            </p:cNvSpPr>
            <p:nvPr/>
          </p:nvSpPr>
          <p:spPr bwMode="auto">
            <a:xfrm>
              <a:off x="2880" y="1968"/>
              <a:ext cx="0" cy="624"/>
            </a:xfrm>
            <a:prstGeom prst="line">
              <a:avLst/>
            </a:prstGeom>
            <a:noFill/>
            <a:ln w="9525">
              <a:solidFill>
                <a:schemeClr val="tx1"/>
              </a:solidFill>
              <a:round/>
              <a:headEnd/>
              <a:tailEnd/>
            </a:ln>
            <a:effectLst/>
          </p:spPr>
          <p:txBody>
            <a:bodyPr wrap="none"/>
            <a:lstStyle/>
            <a:p>
              <a:endParaRPr lang="en-IN"/>
            </a:p>
          </p:txBody>
        </p:sp>
        <p:sp>
          <p:nvSpPr>
            <p:cNvPr id="2059287" name="Text Box 23"/>
            <p:cNvSpPr txBox="1">
              <a:spLocks noChangeArrowheads="1"/>
            </p:cNvSpPr>
            <p:nvPr/>
          </p:nvSpPr>
          <p:spPr bwMode="auto">
            <a:xfrm>
              <a:off x="2592" y="1872"/>
              <a:ext cx="244"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a:t>
              </a:r>
            </a:p>
          </p:txBody>
        </p:sp>
        <p:sp>
          <p:nvSpPr>
            <p:cNvPr id="2059288" name="Text Box 24"/>
            <p:cNvSpPr txBox="1">
              <a:spLocks noChangeArrowheads="1"/>
            </p:cNvSpPr>
            <p:nvPr/>
          </p:nvSpPr>
          <p:spPr bwMode="auto">
            <a:xfrm>
              <a:off x="1142" y="2858"/>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C1</a:t>
              </a:r>
            </a:p>
          </p:txBody>
        </p:sp>
        <p:sp>
          <p:nvSpPr>
            <p:cNvPr id="2059289" name="Text Box 25"/>
            <p:cNvSpPr txBox="1">
              <a:spLocks noChangeArrowheads="1"/>
            </p:cNvSpPr>
            <p:nvPr/>
          </p:nvSpPr>
          <p:spPr bwMode="auto">
            <a:xfrm>
              <a:off x="4166" y="2714"/>
              <a:ext cx="340"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C2</a:t>
              </a:r>
            </a:p>
          </p:txBody>
        </p:sp>
        <p:sp>
          <p:nvSpPr>
            <p:cNvPr id="2059291" name="Oval 27"/>
            <p:cNvSpPr>
              <a:spLocks noChangeArrowheads="1"/>
            </p:cNvSpPr>
            <p:nvPr/>
          </p:nvSpPr>
          <p:spPr bwMode="auto">
            <a:xfrm>
              <a:off x="1872" y="2208"/>
              <a:ext cx="1728" cy="1872"/>
            </a:xfrm>
            <a:prstGeom prst="ellipse">
              <a:avLst/>
            </a:prstGeom>
            <a:noFill/>
            <a:ln w="9525">
              <a:solidFill>
                <a:schemeClr val="tx1"/>
              </a:solidFill>
              <a:round/>
              <a:headEnd/>
              <a:tailEnd/>
            </a:ln>
            <a:effectLst/>
          </p:spPr>
          <p:txBody>
            <a:bodyPr wrap="none" anchor="ctr"/>
            <a:lstStyle/>
            <a:p>
              <a:endParaRPr lang="en-IN"/>
            </a:p>
          </p:txBody>
        </p:sp>
        <p:sp>
          <p:nvSpPr>
            <p:cNvPr id="2059292" name="Text Box 28"/>
            <p:cNvSpPr txBox="1">
              <a:spLocks noChangeArrowheads="1"/>
            </p:cNvSpPr>
            <p:nvPr/>
          </p:nvSpPr>
          <p:spPr bwMode="auto">
            <a:xfrm>
              <a:off x="3590" y="3530"/>
              <a:ext cx="255"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D</a:t>
              </a:r>
            </a:p>
          </p:txBody>
        </p:sp>
        <p:sp>
          <p:nvSpPr>
            <p:cNvPr id="2059293" name="Line 29"/>
            <p:cNvSpPr>
              <a:spLocks noChangeShapeType="1"/>
            </p:cNvSpPr>
            <p:nvPr/>
          </p:nvSpPr>
          <p:spPr bwMode="auto">
            <a:xfrm>
              <a:off x="2544" y="2256"/>
              <a:ext cx="384" cy="0"/>
            </a:xfrm>
            <a:prstGeom prst="line">
              <a:avLst/>
            </a:prstGeom>
            <a:noFill/>
            <a:ln w="9525">
              <a:solidFill>
                <a:schemeClr val="tx1"/>
              </a:solidFill>
              <a:round/>
              <a:headEnd/>
              <a:tailEnd/>
            </a:ln>
            <a:effectLst/>
          </p:spPr>
          <p:txBody>
            <a:bodyPr wrap="none"/>
            <a:lstStyle/>
            <a:p>
              <a:endParaRPr lang="en-IN"/>
            </a:p>
          </p:txBody>
        </p:sp>
        <p:sp>
          <p:nvSpPr>
            <p:cNvPr id="2059294" name="Line 30"/>
            <p:cNvSpPr>
              <a:spLocks noChangeShapeType="1"/>
            </p:cNvSpPr>
            <p:nvPr/>
          </p:nvSpPr>
          <p:spPr bwMode="auto">
            <a:xfrm>
              <a:off x="2544" y="2400"/>
              <a:ext cx="384" cy="0"/>
            </a:xfrm>
            <a:prstGeom prst="line">
              <a:avLst/>
            </a:prstGeom>
            <a:noFill/>
            <a:ln w="9525">
              <a:solidFill>
                <a:schemeClr val="tx1"/>
              </a:solidFill>
              <a:round/>
              <a:headEnd/>
              <a:tailEnd/>
            </a:ln>
            <a:effectLst/>
          </p:spPr>
          <p:txBody>
            <a:bodyPr wrap="none"/>
            <a:lstStyle/>
            <a:p>
              <a:endParaRPr lang="en-IN"/>
            </a:p>
          </p:txBody>
        </p:sp>
        <p:sp>
          <p:nvSpPr>
            <p:cNvPr id="2059295" name="Line 31"/>
            <p:cNvSpPr>
              <a:spLocks noChangeShapeType="1"/>
            </p:cNvSpPr>
            <p:nvPr/>
          </p:nvSpPr>
          <p:spPr bwMode="auto">
            <a:xfrm>
              <a:off x="2592" y="2592"/>
              <a:ext cx="288" cy="0"/>
            </a:xfrm>
            <a:prstGeom prst="line">
              <a:avLst/>
            </a:prstGeom>
            <a:noFill/>
            <a:ln w="9525">
              <a:solidFill>
                <a:schemeClr val="tx1"/>
              </a:solidFill>
              <a:round/>
              <a:headEnd/>
              <a:tailEnd/>
            </a:ln>
            <a:effectLst/>
          </p:spPr>
          <p:txBody>
            <a:bodyPr wrap="none"/>
            <a:lstStyle/>
            <a:p>
              <a:endParaRPr lang="en-IN"/>
            </a:p>
          </p:txBody>
        </p:sp>
        <p:sp>
          <p:nvSpPr>
            <p:cNvPr id="2059296" name="Line 32"/>
            <p:cNvSpPr>
              <a:spLocks noChangeShapeType="1"/>
            </p:cNvSpPr>
            <p:nvPr/>
          </p:nvSpPr>
          <p:spPr bwMode="auto">
            <a:xfrm>
              <a:off x="2736" y="2784"/>
              <a:ext cx="48" cy="0"/>
            </a:xfrm>
            <a:prstGeom prst="line">
              <a:avLst/>
            </a:prstGeom>
            <a:noFill/>
            <a:ln w="9525">
              <a:solidFill>
                <a:schemeClr val="tx1"/>
              </a:solidFill>
              <a:round/>
              <a:headEnd/>
              <a:tailEnd/>
            </a:ln>
            <a:effectLst/>
          </p:spPr>
          <p:txBody>
            <a:bodyPr wrap="none"/>
            <a:lstStyle/>
            <a:p>
              <a:endParaRPr lang="en-IN"/>
            </a:p>
          </p:txBody>
        </p:sp>
        <p:sp>
          <p:nvSpPr>
            <p:cNvPr id="2059297" name="Line 33"/>
            <p:cNvSpPr>
              <a:spLocks noChangeShapeType="1"/>
            </p:cNvSpPr>
            <p:nvPr/>
          </p:nvSpPr>
          <p:spPr bwMode="auto">
            <a:xfrm>
              <a:off x="2544" y="2304"/>
              <a:ext cx="384" cy="0"/>
            </a:xfrm>
            <a:prstGeom prst="line">
              <a:avLst/>
            </a:prstGeom>
            <a:noFill/>
            <a:ln w="9525">
              <a:solidFill>
                <a:schemeClr val="tx1"/>
              </a:solidFill>
              <a:round/>
              <a:headEnd/>
              <a:tailEnd/>
            </a:ln>
            <a:effectLst/>
          </p:spPr>
          <p:txBody>
            <a:bodyPr wrap="none"/>
            <a:lstStyle/>
            <a:p>
              <a:endParaRPr lang="en-IN"/>
            </a:p>
          </p:txBody>
        </p:sp>
        <p:sp>
          <p:nvSpPr>
            <p:cNvPr id="2059298" name="Line 34"/>
            <p:cNvSpPr>
              <a:spLocks noChangeShapeType="1"/>
            </p:cNvSpPr>
            <p:nvPr/>
          </p:nvSpPr>
          <p:spPr bwMode="auto">
            <a:xfrm>
              <a:off x="2592" y="2496"/>
              <a:ext cx="336" cy="0"/>
            </a:xfrm>
            <a:prstGeom prst="line">
              <a:avLst/>
            </a:prstGeom>
            <a:noFill/>
            <a:ln w="9525">
              <a:solidFill>
                <a:schemeClr val="tx1"/>
              </a:solidFill>
              <a:round/>
              <a:headEnd/>
              <a:tailEnd/>
            </a:ln>
            <a:effectLst/>
          </p:spPr>
          <p:txBody>
            <a:bodyPr wrap="none"/>
            <a:lstStyle/>
            <a:p>
              <a:endParaRPr lang="en-IN"/>
            </a:p>
          </p:txBody>
        </p:sp>
        <p:sp>
          <p:nvSpPr>
            <p:cNvPr id="2059299" name="Line 35"/>
            <p:cNvSpPr>
              <a:spLocks noChangeShapeType="1"/>
            </p:cNvSpPr>
            <p:nvPr/>
          </p:nvSpPr>
          <p:spPr bwMode="auto">
            <a:xfrm>
              <a:off x="2640" y="2688"/>
              <a:ext cx="192" cy="0"/>
            </a:xfrm>
            <a:prstGeom prst="line">
              <a:avLst/>
            </a:prstGeom>
            <a:noFill/>
            <a:ln w="9525">
              <a:solidFill>
                <a:schemeClr val="tx1"/>
              </a:solidFill>
              <a:round/>
              <a:headEnd/>
              <a:tailEnd/>
            </a:ln>
            <a:effectLst/>
          </p:spPr>
          <p:txBody>
            <a:bodyPr wrap="none"/>
            <a:lstStyle/>
            <a:p>
              <a:endParaRPr lang="en-IN"/>
            </a:p>
          </p:txBody>
        </p:sp>
        <p:sp>
          <p:nvSpPr>
            <p:cNvPr id="2059300" name="Text Box 36"/>
            <p:cNvSpPr txBox="1">
              <a:spLocks noChangeArrowheads="1"/>
            </p:cNvSpPr>
            <p:nvPr/>
          </p:nvSpPr>
          <p:spPr bwMode="auto">
            <a:xfrm>
              <a:off x="3936" y="3120"/>
              <a:ext cx="756" cy="288"/>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C and D</a:t>
              </a:r>
            </a:p>
          </p:txBody>
        </p:sp>
        <p:sp>
          <p:nvSpPr>
            <p:cNvPr id="2059301" name="Line 37"/>
            <p:cNvSpPr>
              <a:spLocks noChangeShapeType="1"/>
            </p:cNvSpPr>
            <p:nvPr/>
          </p:nvSpPr>
          <p:spPr bwMode="auto">
            <a:xfrm flipH="1" flipV="1">
              <a:off x="2736" y="2544"/>
              <a:ext cx="1200" cy="720"/>
            </a:xfrm>
            <a:prstGeom prst="line">
              <a:avLst/>
            </a:prstGeom>
            <a:noFill/>
            <a:ln w="9525">
              <a:solidFill>
                <a:schemeClr val="tx1"/>
              </a:solidFill>
              <a:round/>
              <a:headEnd/>
              <a:tailEnd type="triangle" w="med" len="med"/>
            </a:ln>
            <a:effectLst/>
          </p:spPr>
          <p:txBody>
            <a:bodyPr wrap="none"/>
            <a:lstStyle/>
            <a:p>
              <a:endParaRPr lang="en-IN"/>
            </a:p>
          </p:txBody>
        </p:sp>
      </p:grpSp>
      <p:sp>
        <p:nvSpPr>
          <p:cNvPr id="2059303" name="Text Box 39"/>
          <p:cNvSpPr txBox="1">
            <a:spLocks noChangeArrowheads="1"/>
          </p:cNvSpPr>
          <p:nvPr/>
        </p:nvSpPr>
        <p:spPr bwMode="auto">
          <a:xfrm>
            <a:off x="444500" y="911225"/>
            <a:ext cx="3208338" cy="830997"/>
          </a:xfrm>
          <a:prstGeom prst="rect">
            <a:avLst/>
          </a:prstGeom>
          <a:noFill/>
          <a:ln w="9525">
            <a:noFill/>
            <a:miter lim="800000"/>
            <a:headEnd/>
            <a:tailEnd/>
          </a:ln>
          <a:effectLst/>
        </p:spPr>
        <p:txBody>
          <a:bodyPr>
            <a:spAutoFit/>
          </a:bodyPr>
          <a:lstStyle/>
          <a:p>
            <a:pPr eaLnBrk="1" hangingPunct="1"/>
            <a:r>
              <a:rPr lang="pl-PL" sz="2400" dirty="0">
                <a:latin typeface="Arial" panose="020B0604020202020204" pitchFamily="34" charset="0"/>
                <a:cs typeface="Arial" panose="020B0604020202020204" pitchFamily="34" charset="0"/>
              </a:rPr>
              <a:t>Query </a:t>
            </a:r>
            <a:r>
              <a:rPr lang="en-US" sz="2400" dirty="0">
                <a:latin typeface="Arial" panose="020B0604020202020204" pitchFamily="34" charset="0"/>
                <a:cs typeface="Arial" panose="020B0604020202020204" pitchFamily="34" charset="0"/>
              </a:rPr>
              <a:t>q(C and D)</a:t>
            </a:r>
            <a:endParaRPr lang="pl-PL" sz="2400" dirty="0">
              <a:latin typeface="Arial" panose="020B0604020202020204" pitchFamily="34" charset="0"/>
              <a:cs typeface="Arial" panose="020B0604020202020204" pitchFamily="34" charset="0"/>
            </a:endParaRPr>
          </a:p>
          <a:p>
            <a:pPr eaLnBrk="1" hangingPunct="1"/>
            <a:r>
              <a:rPr lang="en-US" sz="2400" dirty="0">
                <a:latin typeface="Arial" panose="020B0604020202020204" pitchFamily="34" charset="0"/>
                <a:cs typeface="Arial" panose="020B0604020202020204" pitchFamily="34" charset="0"/>
              </a:rPr>
              <a:t>is disallowed</a:t>
            </a:r>
          </a:p>
        </p:txBody>
      </p:sp>
      <p:sp>
        <p:nvSpPr>
          <p:cNvPr id="2059305" name="Text Box 41"/>
          <p:cNvSpPr txBox="1">
            <a:spLocks noChangeArrowheads="1"/>
          </p:cNvSpPr>
          <p:nvPr/>
        </p:nvSpPr>
        <p:spPr bwMode="auto">
          <a:xfrm>
            <a:off x="379413" y="5308600"/>
            <a:ext cx="8467725" cy="1200329"/>
          </a:xfrm>
          <a:prstGeom prst="rect">
            <a:avLst/>
          </a:prstGeom>
          <a:noFill/>
          <a:ln w="9525">
            <a:noFill/>
            <a:miter lim="800000"/>
            <a:headEnd/>
            <a:tailEnd/>
          </a:ln>
          <a:effectLst/>
        </p:spPr>
        <p:txBody>
          <a:bodyPr>
            <a:spAutoFit/>
          </a:bodyPr>
          <a:lstStyle/>
          <a:p>
            <a:pPr eaLnBrk="1" hangingPunct="1"/>
            <a:r>
              <a:rPr lang="pl-PL" sz="2400" dirty="0">
                <a:latin typeface="Arial" panose="020B0604020202020204" pitchFamily="34" charset="0"/>
                <a:cs typeface="Arial" panose="020B0604020202020204" pitchFamily="34" charset="0"/>
              </a:rPr>
              <a:t>Attacker runs instead 2 queries: </a:t>
            </a:r>
            <a:r>
              <a:rPr lang="en-US" sz="2400" dirty="0">
                <a:latin typeface="Arial" panose="020B0604020202020204" pitchFamily="34" charset="0"/>
                <a:cs typeface="Arial" panose="020B0604020202020204" pitchFamily="34" charset="0"/>
              </a:rPr>
              <a:t>q(T or C and D) </a:t>
            </a:r>
            <a:r>
              <a:rPr lang="pl-PL" sz="2400" dirty="0">
                <a:latin typeface="Arial" panose="020B0604020202020204" pitchFamily="34" charset="0"/>
                <a:cs typeface="Arial" panose="020B0604020202020204" pitchFamily="34" charset="0"/>
              </a:rPr>
              <a:t>and</a:t>
            </a:r>
            <a:r>
              <a:rPr lang="en-US" sz="2400" dirty="0">
                <a:latin typeface="Arial" panose="020B0604020202020204" pitchFamily="34" charset="0"/>
                <a:cs typeface="Arial" panose="020B0604020202020204" pitchFamily="34" charset="0"/>
              </a:rPr>
              <a:t> q(T)</a:t>
            </a:r>
            <a:endParaRPr lang="pl-PL" sz="2400" dirty="0">
              <a:latin typeface="Arial" panose="020B0604020202020204" pitchFamily="34" charset="0"/>
              <a:cs typeface="Arial" panose="020B0604020202020204" pitchFamily="34" charset="0"/>
            </a:endParaRPr>
          </a:p>
          <a:p>
            <a:pPr eaLnBrk="1" hangingPunct="1"/>
            <a:r>
              <a:rPr lang="pl-PL" sz="2400" dirty="0">
                <a:latin typeface="Arial" panose="020B0604020202020204" pitchFamily="34" charset="0"/>
                <a:cs typeface="Arial" panose="020B0604020202020204" pitchFamily="34" charset="0"/>
              </a:rPr>
              <a:t>where </a:t>
            </a:r>
            <a:r>
              <a:rPr lang="en-US" sz="2400" dirty="0">
                <a:latin typeface="Arial" panose="020B0604020202020204" pitchFamily="34" charset="0"/>
                <a:cs typeface="Arial" panose="020B0604020202020204" pitchFamily="34" charset="0"/>
              </a:rPr>
              <a:t>q(C and D)</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pl-P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q(T or C and D) – q(T)</a:t>
            </a:r>
            <a:endParaRPr lang="pl-PL" sz="2400" dirty="0">
              <a:latin typeface="Arial" panose="020B0604020202020204" pitchFamily="34" charset="0"/>
              <a:cs typeface="Arial" panose="020B0604020202020204" pitchFamily="34" charset="0"/>
            </a:endParaRPr>
          </a:p>
          <a:p>
            <a:pPr eaLnBrk="1" hangingPunct="1"/>
            <a:r>
              <a:rPr lang="pl-PL" sz="2400" dirty="0">
                <a:latin typeface="Arial" panose="020B0604020202020204" pitchFamily="34" charset="0"/>
                <a:cs typeface="Arial" panose="020B0604020202020204" pitchFamily="34" charset="0"/>
              </a:rPr>
              <a:t>	</a:t>
            </a:r>
            <a:r>
              <a:rPr lang="pl-PL" sz="2400" dirty="0">
                <a:solidFill>
                  <a:srgbClr val="0000FF"/>
                </a:solidFill>
                <a:latin typeface="Arial" panose="020B0604020202020204" pitchFamily="34" charset="0"/>
                <a:cs typeface="Arial" panose="020B0604020202020204" pitchFamily="34" charset="0"/>
              </a:rPr>
              <a:t>=&gt; infers q(C and D) from </a:t>
            </a:r>
            <a:r>
              <a:rPr lang="en-US" sz="2400" dirty="0">
                <a:solidFill>
                  <a:srgbClr val="0000FF"/>
                </a:solidFill>
                <a:latin typeface="Arial" panose="020B0604020202020204" pitchFamily="34" charset="0"/>
                <a:cs typeface="Arial" panose="020B0604020202020204" pitchFamily="34" charset="0"/>
              </a:rPr>
              <a:t>q(T or C and D</a:t>
            </a:r>
            <a:r>
              <a:rPr lang="pl-PL" sz="2400" dirty="0">
                <a:solidFill>
                  <a:srgbClr val="0000FF"/>
                </a:solidFill>
                <a:latin typeface="Arial" panose="020B0604020202020204" pitchFamily="34" charset="0"/>
                <a:cs typeface="Arial" panose="020B0604020202020204" pitchFamily="34" charset="0"/>
              </a:rPr>
              <a:t>) and q(T)</a:t>
            </a:r>
            <a:endParaRPr lang="en-US" sz="2400" dirty="0">
              <a:solidFill>
                <a:srgbClr val="0000FF"/>
              </a:solidFill>
              <a:latin typeface="Arial" panose="020B0604020202020204" pitchFamily="34" charset="0"/>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4000" dirty="0" smtClean="0">
                <a:solidFill>
                  <a:srgbClr val="C00000"/>
                </a:solidFill>
                <a:latin typeface="Arial" pitchFamily="34" charset="0"/>
                <a:cs typeface="Arial" pitchFamily="34" charset="0"/>
              </a:rPr>
              <a:t>Tracker Attacks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484784"/>
            <a:ext cx="8640960" cy="4536504"/>
          </a:xfrm>
        </p:spPr>
        <p:txBody>
          <a:bodyPr>
            <a:normAutofit/>
          </a:bodyPr>
          <a:lstStyle/>
          <a:p>
            <a:pPr algn="just"/>
            <a:r>
              <a:rPr lang="en-IN" sz="2800" dirty="0" smtClean="0">
                <a:latin typeface="Arial" pitchFamily="34" charset="0"/>
                <a:cs typeface="Arial" pitchFamily="34" charset="0"/>
              </a:rPr>
              <a:t>For instance, suppose we wish to know how many female Caucasians live in Holmes Hall. </a:t>
            </a:r>
          </a:p>
          <a:p>
            <a:pPr algn="just"/>
            <a:r>
              <a:rPr lang="en-IN" sz="2800" dirty="0" smtClean="0">
                <a:latin typeface="Arial" pitchFamily="34" charset="0"/>
                <a:cs typeface="Arial" pitchFamily="34" charset="0"/>
              </a:rPr>
              <a:t>A query posed might be </a:t>
            </a:r>
          </a:p>
          <a:p>
            <a:pPr algn="just">
              <a:buNone/>
            </a:pPr>
            <a:r>
              <a:rPr lang="en-IN" sz="2800" dirty="0" smtClean="0">
                <a:latin typeface="Linux Biolinum G" pitchFamily="2" charset="0"/>
                <a:ea typeface="Linux Biolinum G" pitchFamily="2" charset="0"/>
                <a:cs typeface="Linux Biolinum G" pitchFamily="2" charset="0"/>
              </a:rPr>
              <a:t>	count((SEX=F) ∧ (RACE=C) ∧ (DORM=Holmes))</a:t>
            </a:r>
            <a:endParaRPr lang="en-IN" sz="2800" dirty="0" smtClean="0">
              <a:latin typeface="Arial" pitchFamily="34" charset="0"/>
              <a:cs typeface="Arial" pitchFamily="34" charset="0"/>
            </a:endParaRPr>
          </a:p>
          <a:p>
            <a:pPr algn="just"/>
            <a:r>
              <a:rPr lang="en-IN" sz="2800" dirty="0" smtClean="0">
                <a:latin typeface="Arial" pitchFamily="34" charset="0"/>
                <a:cs typeface="Arial" pitchFamily="34" charset="0"/>
              </a:rPr>
              <a:t>The database management system might consult the database, find that the answer is 1, and refuse to answer that query because one record dominates the result of the query</a:t>
            </a:r>
            <a:endParaRPr lang="en-IN" sz="2800" dirty="0">
              <a:latin typeface="Arial" pitchFamily="34" charset="0"/>
              <a:cs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4000" dirty="0" smtClean="0">
                <a:solidFill>
                  <a:srgbClr val="C00000"/>
                </a:solidFill>
                <a:latin typeface="Arial" pitchFamily="34" charset="0"/>
                <a:cs typeface="Arial" pitchFamily="34" charset="0"/>
              </a:rPr>
              <a:t>Tracker Attacks …</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980728"/>
            <a:ext cx="8640960" cy="5472608"/>
          </a:xfrm>
        </p:spPr>
        <p:txBody>
          <a:bodyPr>
            <a:normAutofit/>
          </a:bodyPr>
          <a:lstStyle/>
          <a:p>
            <a:pPr>
              <a:spcBef>
                <a:spcPts val="0"/>
              </a:spcBef>
            </a:pPr>
            <a:r>
              <a:rPr lang="en-IN" sz="2800" dirty="0" smtClean="0">
                <a:latin typeface="Arial" pitchFamily="34" charset="0"/>
                <a:cs typeface="Arial" pitchFamily="34" charset="0"/>
              </a:rPr>
              <a:t>The query</a:t>
            </a:r>
          </a:p>
          <a:p>
            <a:pPr algn="just">
              <a:spcBef>
                <a:spcPts val="0"/>
              </a:spcBef>
              <a:buNone/>
            </a:pPr>
            <a:r>
              <a:rPr lang="en-IN" dirty="0" smtClean="0"/>
              <a:t>	</a:t>
            </a:r>
            <a:r>
              <a:rPr lang="en-IN" sz="2800" dirty="0" smtClean="0">
                <a:latin typeface="Linux Biolinum G" pitchFamily="2" charset="0"/>
                <a:ea typeface="Linux Biolinum G" pitchFamily="2" charset="0"/>
                <a:cs typeface="Linux Biolinum G" pitchFamily="2" charset="0"/>
              </a:rPr>
              <a:t>q=count((SEX=F) ∧ (RACE=C) ∧ (DORM=Holmes))</a:t>
            </a:r>
            <a:endParaRPr lang="en-IN" dirty="0" smtClean="0">
              <a:latin typeface="Linux Biolinum G" pitchFamily="2" charset="0"/>
              <a:ea typeface="Linux Biolinum G" pitchFamily="2" charset="0"/>
              <a:cs typeface="Linux Biolinum G" pitchFamily="2" charset="0"/>
            </a:endParaRPr>
          </a:p>
          <a:p>
            <a:pPr>
              <a:spcBef>
                <a:spcPts val="0"/>
              </a:spcBef>
              <a:buNone/>
            </a:pPr>
            <a:r>
              <a:rPr lang="en-IN" dirty="0" smtClean="0"/>
              <a:t>	</a:t>
            </a:r>
            <a:r>
              <a:rPr lang="en-IN" sz="2800" dirty="0" smtClean="0">
                <a:latin typeface="Arial" pitchFamily="34" charset="0"/>
                <a:cs typeface="Arial" pitchFamily="34" charset="0"/>
              </a:rPr>
              <a:t>is of the form </a:t>
            </a:r>
            <a:endParaRPr lang="en-IN" dirty="0" smtClean="0">
              <a:latin typeface="Arial" pitchFamily="34" charset="0"/>
              <a:cs typeface="Arial" pitchFamily="34" charset="0"/>
            </a:endParaRPr>
          </a:p>
          <a:p>
            <a:pPr>
              <a:spcBef>
                <a:spcPts val="0"/>
              </a:spcBef>
              <a:buNone/>
            </a:pPr>
            <a:r>
              <a:rPr lang="en-IN" dirty="0" smtClean="0"/>
              <a:t>	</a:t>
            </a:r>
            <a:r>
              <a:rPr lang="en-IN" sz="2800" dirty="0" smtClean="0">
                <a:latin typeface="Linux Biolinum G" pitchFamily="2" charset="0"/>
                <a:ea typeface="Linux Biolinum G" pitchFamily="2" charset="0"/>
                <a:cs typeface="Linux Biolinum G" pitchFamily="2" charset="0"/>
              </a:rPr>
              <a:t>q = count(a ∧ b ∧ c)</a:t>
            </a:r>
            <a:endParaRPr lang="en-IN" dirty="0" smtClean="0">
              <a:latin typeface="Linux Biolinum G" pitchFamily="2" charset="0"/>
              <a:ea typeface="Linux Biolinum G" pitchFamily="2" charset="0"/>
              <a:cs typeface="Linux Biolinum G" pitchFamily="2" charset="0"/>
            </a:endParaRPr>
          </a:p>
          <a:p>
            <a:pPr algn="just">
              <a:spcBef>
                <a:spcPts val="0"/>
              </a:spcBef>
            </a:pPr>
            <a:r>
              <a:rPr lang="en-IN" sz="2800" dirty="0" smtClean="0">
                <a:latin typeface="Arial" pitchFamily="34" charset="0"/>
                <a:cs typeface="Arial" pitchFamily="34" charset="0"/>
              </a:rPr>
              <a:t>This </a:t>
            </a:r>
            <a:r>
              <a:rPr lang="en-IN" sz="2800" dirty="0" smtClean="0">
                <a:latin typeface="Arial" pitchFamily="34" charset="0"/>
                <a:cs typeface="Arial" pitchFamily="34" charset="0"/>
              </a:rPr>
              <a:t>query </a:t>
            </a:r>
            <a:r>
              <a:rPr lang="en-IN" sz="2800" dirty="0" smtClean="0">
                <a:latin typeface="Arial" pitchFamily="34" charset="0"/>
                <a:cs typeface="Arial" pitchFamily="34" charset="0"/>
              </a:rPr>
              <a:t>is same as:</a:t>
            </a:r>
            <a:endParaRPr lang="en-IN" sz="2800" dirty="0" smtClean="0">
              <a:latin typeface="Arial" pitchFamily="34" charset="0"/>
              <a:cs typeface="Arial" pitchFamily="34" charset="0"/>
            </a:endParaRPr>
          </a:p>
          <a:p>
            <a:pPr algn="just">
              <a:spcBef>
                <a:spcPts val="0"/>
              </a:spcBef>
              <a:buNone/>
            </a:pPr>
            <a:r>
              <a:rPr lang="en-IN" sz="2800" dirty="0" smtClean="0">
                <a:latin typeface="Linux Biolinum G" pitchFamily="2" charset="0"/>
                <a:ea typeface="Linux Biolinum G" pitchFamily="2" charset="0"/>
                <a:cs typeface="Linux Biolinum G" pitchFamily="2" charset="0"/>
              </a:rPr>
              <a:t>	q = count(a ∧ b ∧ c) = count(a) - count(a ∧ ¬(b ∧ c))</a:t>
            </a:r>
          </a:p>
          <a:p>
            <a:pPr algn="just">
              <a:spcBef>
                <a:spcPts val="0"/>
              </a:spcBef>
            </a:pPr>
            <a:r>
              <a:rPr lang="en-IN" sz="2800" dirty="0" smtClean="0">
                <a:latin typeface="Arial" pitchFamily="34" charset="0"/>
                <a:cs typeface="Arial" pitchFamily="34" charset="0"/>
              </a:rPr>
              <a:t>Thus, the original query is equivalent to</a:t>
            </a:r>
            <a:endParaRPr lang="en-IN" dirty="0" smtClean="0">
              <a:latin typeface="Arial" pitchFamily="34" charset="0"/>
              <a:cs typeface="Arial" pitchFamily="34" charset="0"/>
            </a:endParaRPr>
          </a:p>
          <a:p>
            <a:pPr>
              <a:spcBef>
                <a:spcPts val="0"/>
              </a:spcBef>
              <a:buNone/>
            </a:pPr>
            <a:r>
              <a:rPr lang="en-IN" dirty="0" smtClean="0"/>
              <a:t>	</a:t>
            </a:r>
            <a:r>
              <a:rPr lang="en-IN" sz="2800" dirty="0" smtClean="0">
                <a:latin typeface="Linux Biolinum G" pitchFamily="2" charset="0"/>
                <a:ea typeface="Linux Biolinum G" pitchFamily="2" charset="0"/>
                <a:cs typeface="Linux Biolinum G" pitchFamily="2" charset="0"/>
              </a:rPr>
              <a:t>count (SEX=F) </a:t>
            </a:r>
          </a:p>
          <a:p>
            <a:pPr>
              <a:spcBef>
                <a:spcPts val="0"/>
              </a:spcBef>
              <a:buNone/>
            </a:pPr>
            <a:r>
              <a:rPr lang="en-IN" sz="2800" dirty="0" smtClean="0">
                <a:latin typeface="Linux Biolinum G" pitchFamily="2" charset="0"/>
                <a:ea typeface="Linux Biolinum G" pitchFamily="2" charset="0"/>
                <a:cs typeface="Linux Biolinum G" pitchFamily="2" charset="0"/>
              </a:rPr>
              <a:t>	minus </a:t>
            </a:r>
          </a:p>
          <a:p>
            <a:pPr algn="just">
              <a:spcBef>
                <a:spcPts val="0"/>
              </a:spcBef>
              <a:buNone/>
            </a:pPr>
            <a:r>
              <a:rPr lang="en-IN" sz="2800" dirty="0" smtClean="0">
                <a:latin typeface="Linux Biolinum G" pitchFamily="2" charset="0"/>
                <a:ea typeface="Linux Biolinum G" pitchFamily="2" charset="0"/>
                <a:cs typeface="Linux Biolinum G" pitchFamily="2" charset="0"/>
              </a:rPr>
              <a:t>	count ((SEX=F) ∧ ((RACE ≠ C) ∨ (DORM ≠ Holmes)))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Conclusion on Inference Problem</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800" dirty="0" smtClean="0">
                <a:latin typeface="Arial" pitchFamily="34" charset="0"/>
                <a:cs typeface="Arial" pitchFamily="34" charset="0"/>
              </a:rPr>
              <a:t>Suppress obviously sensitive information</a:t>
            </a:r>
          </a:p>
          <a:p>
            <a:r>
              <a:rPr lang="en-IN" sz="2800" dirty="0" smtClean="0">
                <a:latin typeface="Arial" pitchFamily="34" charset="0"/>
                <a:cs typeface="Arial" pitchFamily="34" charset="0"/>
              </a:rPr>
              <a:t>Track what the user knows </a:t>
            </a:r>
          </a:p>
          <a:p>
            <a:r>
              <a:rPr lang="en-IN" sz="2800" dirty="0" smtClean="0">
                <a:latin typeface="Arial" pitchFamily="34" charset="0"/>
                <a:cs typeface="Arial" pitchFamily="34" charset="0"/>
              </a:rPr>
              <a:t>Disguise the data</a:t>
            </a:r>
            <a:endParaRPr lang="en-IN" sz="28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95536" y="260648"/>
            <a:ext cx="8229600" cy="940966"/>
          </a:xfrm>
        </p:spPr>
        <p:txBody>
          <a:bodyPr>
            <a:normAutofit/>
          </a:bodyPr>
          <a:lstStyle/>
          <a:p>
            <a:r>
              <a:rPr lang="en-US" sz="4000" dirty="0">
                <a:solidFill>
                  <a:srgbClr val="C00000"/>
                </a:solidFill>
                <a:latin typeface="Arial" pitchFamily="34" charset="0"/>
                <a:cs typeface="Arial" pitchFamily="34" charset="0"/>
              </a:rPr>
              <a:t>Security Requirements</a:t>
            </a:r>
          </a:p>
        </p:txBody>
      </p:sp>
      <p:sp>
        <p:nvSpPr>
          <p:cNvPr id="236547" name="Rectangle 3"/>
          <p:cNvSpPr>
            <a:spLocks noGrp="1" noChangeArrowheads="1"/>
          </p:cNvSpPr>
          <p:nvPr>
            <p:ph type="body" idx="1"/>
          </p:nvPr>
        </p:nvSpPr>
        <p:spPr>
          <a:xfrm>
            <a:off x="251520" y="1268760"/>
            <a:ext cx="8640960" cy="5472608"/>
          </a:xfrm>
        </p:spPr>
        <p:txBody>
          <a:bodyPr>
            <a:noAutofit/>
          </a:bodyPr>
          <a:lstStyle/>
          <a:p>
            <a:pPr algn="just">
              <a:spcBef>
                <a:spcPts val="0"/>
              </a:spcBef>
            </a:pPr>
            <a:r>
              <a:rPr lang="en-US" b="1" dirty="0" err="1" smtClean="0">
                <a:latin typeface="Arial" pitchFamily="34" charset="0"/>
                <a:cs typeface="Arial" pitchFamily="34" charset="0"/>
              </a:rPr>
              <a:t>Auditability</a:t>
            </a:r>
            <a:r>
              <a:rPr lang="en-US" dirty="0" smtClean="0">
                <a:latin typeface="Arial" pitchFamily="34" charset="0"/>
                <a:cs typeface="Arial" pitchFamily="34" charset="0"/>
              </a:rPr>
              <a:t> – it is possible to track who or what has accessed / modified the elements</a:t>
            </a:r>
            <a:endParaRPr lang="en-US" dirty="0">
              <a:latin typeface="Arial" pitchFamily="34" charset="0"/>
              <a:cs typeface="Arial" pitchFamily="34" charset="0"/>
            </a:endParaRPr>
          </a:p>
          <a:p>
            <a:pPr algn="just">
              <a:spcBef>
                <a:spcPts val="0"/>
              </a:spcBef>
            </a:pPr>
            <a:r>
              <a:rPr lang="en-US" b="1" dirty="0">
                <a:latin typeface="Arial" pitchFamily="34" charset="0"/>
                <a:cs typeface="Arial" pitchFamily="34" charset="0"/>
              </a:rPr>
              <a:t>Access </a:t>
            </a:r>
            <a:r>
              <a:rPr lang="en-US" b="1" dirty="0" smtClean="0">
                <a:latin typeface="Arial" pitchFamily="34" charset="0"/>
                <a:cs typeface="Arial" pitchFamily="34" charset="0"/>
              </a:rPr>
              <a:t>control</a:t>
            </a:r>
            <a:r>
              <a:rPr lang="en-US" dirty="0" smtClean="0">
                <a:latin typeface="Arial" pitchFamily="34" charset="0"/>
                <a:cs typeface="Arial" pitchFamily="34" charset="0"/>
              </a:rPr>
              <a:t> – authorized users only</a:t>
            </a:r>
            <a:endParaRPr lang="en-US" dirty="0">
              <a:latin typeface="Arial" pitchFamily="34" charset="0"/>
              <a:cs typeface="Arial" pitchFamily="34" charset="0"/>
            </a:endParaRPr>
          </a:p>
          <a:p>
            <a:pPr algn="just">
              <a:spcBef>
                <a:spcPts val="0"/>
              </a:spcBef>
            </a:pPr>
            <a:r>
              <a:rPr lang="en-US" b="1" dirty="0">
                <a:latin typeface="Arial" pitchFamily="34" charset="0"/>
                <a:cs typeface="Arial" pitchFamily="34" charset="0"/>
              </a:rPr>
              <a:t>User </a:t>
            </a:r>
            <a:r>
              <a:rPr lang="en-US" b="1" dirty="0" smtClean="0">
                <a:latin typeface="Arial" pitchFamily="34" charset="0"/>
                <a:cs typeface="Arial" pitchFamily="34" charset="0"/>
              </a:rPr>
              <a:t>authentication</a:t>
            </a:r>
            <a:r>
              <a:rPr lang="en-US" dirty="0" smtClean="0">
                <a:latin typeface="Arial" pitchFamily="34" charset="0"/>
                <a:cs typeface="Arial" pitchFamily="34" charset="0"/>
              </a:rPr>
              <a:t> – for audit trail/for permission to access, every user is positively identified</a:t>
            </a:r>
            <a:endParaRPr lang="en-US" dirty="0">
              <a:latin typeface="Arial" pitchFamily="34" charset="0"/>
              <a:cs typeface="Arial" pitchFamily="34" charset="0"/>
            </a:endParaRPr>
          </a:p>
          <a:p>
            <a:pPr algn="just">
              <a:spcBef>
                <a:spcPts val="0"/>
              </a:spcBef>
            </a:pPr>
            <a:r>
              <a:rPr lang="en-US" b="1" dirty="0" smtClean="0">
                <a:latin typeface="Arial" pitchFamily="34" charset="0"/>
                <a:cs typeface="Arial" pitchFamily="34" charset="0"/>
              </a:rPr>
              <a:t>Availability</a:t>
            </a:r>
            <a:r>
              <a:rPr lang="en-US" dirty="0" smtClean="0">
                <a:latin typeface="Arial" pitchFamily="34" charset="0"/>
                <a:cs typeface="Arial" pitchFamily="34" charset="0"/>
              </a:rPr>
              <a:t> – users can access database and all authorized data</a:t>
            </a:r>
            <a:endParaRPr lang="en-US" dirty="0">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80120"/>
          </a:xfrm>
        </p:spPr>
        <p:txBody>
          <a:bodyPr>
            <a:normAutofit fontScale="90000"/>
          </a:bodyPr>
          <a:lstStyle/>
          <a:p>
            <a:r>
              <a:rPr lang="en-US" dirty="0" smtClean="0">
                <a:solidFill>
                  <a:srgbClr val="C00000"/>
                </a:solidFill>
                <a:latin typeface="Arial" pitchFamily="34" charset="0"/>
                <a:cs typeface="Arial" pitchFamily="34" charset="0"/>
              </a:rPr>
              <a:t>Controls for statistical inference attacks</a:t>
            </a: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96752"/>
            <a:ext cx="8712968" cy="5400600"/>
          </a:xfrm>
        </p:spPr>
        <p:txBody>
          <a:bodyPr>
            <a:normAutofit/>
          </a:bodyPr>
          <a:lstStyle/>
          <a:p>
            <a:pPr algn="just">
              <a:spcBef>
                <a:spcPts val="0"/>
              </a:spcBef>
            </a:pPr>
            <a:r>
              <a:rPr lang="en-US" dirty="0" smtClean="0">
                <a:latin typeface="Arial" pitchFamily="34" charset="0"/>
                <a:cs typeface="Arial" pitchFamily="34" charset="0"/>
              </a:rPr>
              <a:t>Limited Response Suppression</a:t>
            </a:r>
          </a:p>
          <a:p>
            <a:pPr lvl="1" algn="just">
              <a:spcBef>
                <a:spcPts val="0"/>
              </a:spcBef>
            </a:pPr>
            <a:r>
              <a:rPr lang="en-US" dirty="0" smtClean="0">
                <a:latin typeface="Arial" pitchFamily="34" charset="0"/>
                <a:cs typeface="Arial" pitchFamily="34" charset="0"/>
              </a:rPr>
              <a:t>The  n-item, k-percent rule eliminates certain low-frequency elements </a:t>
            </a:r>
          </a:p>
          <a:p>
            <a:pPr lvl="1" algn="just">
              <a:spcBef>
                <a:spcPts val="0"/>
              </a:spcBef>
            </a:pPr>
            <a:r>
              <a:rPr lang="en-US" dirty="0" smtClean="0">
                <a:latin typeface="Arial" pitchFamily="34" charset="0"/>
                <a:cs typeface="Arial" pitchFamily="34" charset="0"/>
              </a:rPr>
              <a:t>It is not sufficient to delete them, however, if their values can also be inferred</a:t>
            </a:r>
          </a:p>
          <a:p>
            <a:pPr lvl="1" algn="just">
              <a:spcBef>
                <a:spcPts val="0"/>
              </a:spcBef>
            </a:pPr>
            <a:r>
              <a:rPr lang="en-IN" dirty="0" smtClean="0">
                <a:latin typeface="Arial" pitchFamily="34" charset="0"/>
                <a:cs typeface="Arial" pitchFamily="34" charset="0"/>
              </a:rPr>
              <a:t>Query restriction (suppression) - reject query without response (data withheld)</a:t>
            </a:r>
          </a:p>
          <a:p>
            <a:pPr algn="just">
              <a:spcBef>
                <a:spcPts val="0"/>
              </a:spcBef>
            </a:pPr>
            <a:r>
              <a:rPr lang="en-IN" dirty="0" smtClean="0">
                <a:latin typeface="Arial" pitchFamily="34" charset="0"/>
                <a:cs typeface="Arial" pitchFamily="34" charset="0"/>
              </a:rPr>
              <a:t>Combining results: present values in ranges</a:t>
            </a:r>
          </a:p>
          <a:p>
            <a:pPr lvl="1" algn="just">
              <a:spcBef>
                <a:spcPts val="0"/>
              </a:spcBef>
            </a:pPr>
            <a:r>
              <a:rPr lang="en-IN" dirty="0" smtClean="0">
                <a:latin typeface="Arial" pitchFamily="34" charset="0"/>
                <a:cs typeface="Arial" pitchFamily="34" charset="0"/>
              </a:rPr>
              <a:t>Combining rows or columns</a:t>
            </a:r>
          </a:p>
          <a:p>
            <a:pPr lvl="1" algn="just">
              <a:spcBef>
                <a:spcPts val="0"/>
              </a:spcBef>
            </a:pPr>
            <a:r>
              <a:rPr lang="en-IN" dirty="0" smtClean="0">
                <a:latin typeface="Arial" pitchFamily="34" charset="0"/>
                <a:cs typeface="Arial" pitchFamily="34" charset="0"/>
              </a:rPr>
              <a:t>Rounding</a:t>
            </a:r>
            <a:endParaRPr lang="en-IN" dirty="0" smtClean="0">
              <a:latin typeface="Arial"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84784"/>
            <a:ext cx="8784976" cy="5184576"/>
          </a:xfrm>
        </p:spPr>
        <p:txBody>
          <a:bodyPr>
            <a:noAutofit/>
          </a:bodyPr>
          <a:lstStyle/>
          <a:p>
            <a:pPr algn="just">
              <a:spcBef>
                <a:spcPts val="0"/>
              </a:spcBef>
            </a:pPr>
            <a:r>
              <a:rPr lang="en-IN" dirty="0" smtClean="0">
                <a:latin typeface="Arial" pitchFamily="34" charset="0"/>
                <a:cs typeface="Arial" pitchFamily="34" charset="0"/>
              </a:rPr>
              <a:t>Random sample</a:t>
            </a:r>
          </a:p>
          <a:p>
            <a:pPr lvl="1" algn="just">
              <a:spcBef>
                <a:spcPts val="0"/>
              </a:spcBef>
            </a:pPr>
            <a:r>
              <a:rPr lang="en-IN" dirty="0" smtClean="0">
                <a:latin typeface="Arial" pitchFamily="34" charset="0"/>
                <a:cs typeface="Arial" pitchFamily="34" charset="0"/>
              </a:rPr>
              <a:t>compute the result on a random sample of the database</a:t>
            </a:r>
          </a:p>
          <a:p>
            <a:pPr algn="just">
              <a:spcBef>
                <a:spcPts val="0"/>
              </a:spcBef>
            </a:pPr>
            <a:r>
              <a:rPr lang="en-IN" dirty="0" smtClean="0">
                <a:latin typeface="Arial" pitchFamily="34" charset="0"/>
                <a:cs typeface="Arial" pitchFamily="34" charset="0"/>
              </a:rPr>
              <a:t>Random data perturbation (data or output) (concealing) - provide an inexact answer to the query / add an error term</a:t>
            </a:r>
          </a:p>
          <a:p>
            <a:pPr algn="just">
              <a:spcBef>
                <a:spcPts val="0"/>
              </a:spcBef>
            </a:pPr>
            <a:r>
              <a:rPr lang="en-IN" dirty="0" smtClean="0">
                <a:latin typeface="Arial" pitchFamily="34" charset="0"/>
                <a:cs typeface="Arial" pitchFamily="34" charset="0"/>
              </a:rPr>
              <a:t>Query analysis, i.e. track what the user knows </a:t>
            </a:r>
          </a:p>
          <a:p>
            <a:pPr lvl="1" algn="just">
              <a:spcBef>
                <a:spcPts val="0"/>
              </a:spcBef>
            </a:pPr>
            <a:r>
              <a:rPr lang="en-IN" dirty="0" smtClean="0">
                <a:latin typeface="Arial" pitchFamily="34" charset="0"/>
                <a:cs typeface="Arial" pitchFamily="34" charset="0"/>
              </a:rPr>
              <a:t>keeping track on previous queries (query history)</a:t>
            </a:r>
          </a:p>
          <a:p>
            <a:pPr lvl="1" algn="just">
              <a:spcBef>
                <a:spcPts val="0"/>
              </a:spcBef>
            </a:pPr>
            <a:r>
              <a:rPr lang="en-IN" dirty="0" smtClean="0">
                <a:latin typeface="Arial" pitchFamily="34" charset="0"/>
                <a:cs typeface="Arial" pitchFamily="34" charset="0"/>
              </a:rPr>
              <a:t>maintain a record for each user of earlier queries</a:t>
            </a:r>
          </a:p>
          <a:p>
            <a:pPr lvl="1" algn="just">
              <a:spcBef>
                <a:spcPts val="0"/>
              </a:spcBef>
            </a:pPr>
            <a:r>
              <a:rPr lang="en-IN" dirty="0" smtClean="0">
                <a:latin typeface="Arial" pitchFamily="34" charset="0"/>
                <a:cs typeface="Arial" pitchFamily="34" charset="0"/>
              </a:rPr>
              <a:t>this method is extremely </a:t>
            </a:r>
            <a:r>
              <a:rPr lang="en-IN" dirty="0" smtClean="0">
                <a:latin typeface="Arial" pitchFamily="34" charset="0"/>
                <a:cs typeface="Arial" pitchFamily="34" charset="0"/>
              </a:rPr>
              <a:t>costly</a:t>
            </a:r>
            <a:endParaRPr lang="en-IN" sz="4000" dirty="0"/>
          </a:p>
        </p:txBody>
      </p:sp>
      <p:sp>
        <p:nvSpPr>
          <p:cNvPr id="4" name="Title 1"/>
          <p:cNvSpPr>
            <a:spLocks noGrp="1"/>
          </p:cNvSpPr>
          <p:nvPr>
            <p:ph type="title"/>
          </p:nvPr>
        </p:nvSpPr>
        <p:spPr/>
        <p:txBody>
          <a:bodyPr>
            <a:normAutofit fontScale="90000"/>
          </a:bodyPr>
          <a:lstStyle/>
          <a:p>
            <a:r>
              <a:rPr lang="en-US" dirty="0" smtClean="0">
                <a:solidFill>
                  <a:srgbClr val="C00000"/>
                </a:solidFill>
                <a:latin typeface="Arial" pitchFamily="34" charset="0"/>
                <a:cs typeface="Arial" pitchFamily="34" charset="0"/>
              </a:rPr>
              <a:t>Controls for statistical inference attacks</a:t>
            </a:r>
            <a:endParaRPr lang="en-IN" dirty="0">
              <a:solidFill>
                <a:srgbClr val="C00000"/>
              </a:solidFill>
              <a:latin typeface="Arial" pitchFamily="34" charset="0"/>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50106"/>
          </a:xfrm>
        </p:spPr>
        <p:txBody>
          <a:bodyPr>
            <a:normAutofit/>
          </a:bodyPr>
          <a:lstStyle/>
          <a:p>
            <a:r>
              <a:rPr lang="en-IN" sz="4000" dirty="0" smtClean="0">
                <a:solidFill>
                  <a:srgbClr val="C00000"/>
                </a:solidFill>
                <a:latin typeface="Arial" pitchFamily="34" charset="0"/>
                <a:cs typeface="Arial" pitchFamily="34" charset="0"/>
              </a:rPr>
              <a:t>Perturbation</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07504" y="908720"/>
            <a:ext cx="8856984" cy="5832648"/>
          </a:xfrm>
        </p:spPr>
        <p:txBody>
          <a:bodyPr>
            <a:normAutofit fontScale="92500" lnSpcReduction="10000"/>
          </a:bodyPr>
          <a:lstStyle/>
          <a:p>
            <a:pPr algn="just">
              <a:lnSpc>
                <a:spcPct val="120000"/>
              </a:lnSpc>
              <a:spcBef>
                <a:spcPts val="0"/>
              </a:spcBef>
            </a:pPr>
            <a:r>
              <a:rPr lang="en-IN" dirty="0" smtClean="0">
                <a:latin typeface="Arial" pitchFamily="34" charset="0"/>
                <a:cs typeface="Arial" pitchFamily="34" charset="0"/>
              </a:rPr>
              <a:t>Add noise / error to statistics generated from data </a:t>
            </a:r>
          </a:p>
          <a:p>
            <a:pPr lvl="1" algn="just">
              <a:lnSpc>
                <a:spcPct val="120000"/>
              </a:lnSpc>
              <a:spcBef>
                <a:spcPts val="0"/>
              </a:spcBef>
            </a:pPr>
            <a:r>
              <a:rPr lang="en-IN" dirty="0" smtClean="0">
                <a:latin typeface="Arial" pitchFamily="34" charset="0"/>
                <a:cs typeface="Arial" pitchFamily="34" charset="0"/>
              </a:rPr>
              <a:t>will result in differences in statistics </a:t>
            </a:r>
          </a:p>
          <a:p>
            <a:pPr algn="just">
              <a:lnSpc>
                <a:spcPct val="120000"/>
              </a:lnSpc>
              <a:spcBef>
                <a:spcPts val="0"/>
              </a:spcBef>
            </a:pPr>
            <a:r>
              <a:rPr lang="en-IN" dirty="0" smtClean="0">
                <a:latin typeface="Arial" pitchFamily="34" charset="0"/>
                <a:cs typeface="Arial" pitchFamily="34" charset="0"/>
              </a:rPr>
              <a:t>Data perturbation techniques </a:t>
            </a:r>
          </a:p>
          <a:p>
            <a:pPr lvl="1" algn="just">
              <a:lnSpc>
                <a:spcPct val="120000"/>
              </a:lnSpc>
              <a:spcBef>
                <a:spcPts val="0"/>
              </a:spcBef>
            </a:pPr>
            <a:r>
              <a:rPr lang="en-IN" dirty="0" smtClean="0">
                <a:latin typeface="Arial" pitchFamily="34" charset="0"/>
                <a:cs typeface="Arial" pitchFamily="34" charset="0"/>
              </a:rPr>
              <a:t>data swapping </a:t>
            </a:r>
          </a:p>
          <a:p>
            <a:pPr lvl="1" algn="just">
              <a:lnSpc>
                <a:spcPct val="120000"/>
              </a:lnSpc>
              <a:spcBef>
                <a:spcPts val="0"/>
              </a:spcBef>
            </a:pPr>
            <a:r>
              <a:rPr lang="en-IN" dirty="0" smtClean="0">
                <a:latin typeface="Arial" pitchFamily="34" charset="0"/>
                <a:cs typeface="Arial" pitchFamily="34" charset="0"/>
              </a:rPr>
              <a:t>generate statistics from underlying probability distribution of attributes </a:t>
            </a:r>
          </a:p>
          <a:p>
            <a:pPr algn="just">
              <a:lnSpc>
                <a:spcPct val="120000"/>
              </a:lnSpc>
              <a:spcBef>
                <a:spcPts val="0"/>
              </a:spcBef>
            </a:pPr>
            <a:r>
              <a:rPr lang="en-IN" dirty="0" smtClean="0">
                <a:latin typeface="Arial" pitchFamily="34" charset="0"/>
                <a:cs typeface="Arial" pitchFamily="34" charset="0"/>
              </a:rPr>
              <a:t>Output perturbation techniques </a:t>
            </a:r>
          </a:p>
          <a:p>
            <a:pPr lvl="1" algn="just">
              <a:lnSpc>
                <a:spcPct val="120000"/>
              </a:lnSpc>
              <a:spcBef>
                <a:spcPts val="0"/>
              </a:spcBef>
            </a:pPr>
            <a:r>
              <a:rPr lang="en-IN" dirty="0" smtClean="0">
                <a:latin typeface="Arial" pitchFamily="34" charset="0"/>
                <a:cs typeface="Arial" pitchFamily="34" charset="0"/>
              </a:rPr>
              <a:t>random-sample query (based on a subset) </a:t>
            </a:r>
          </a:p>
          <a:p>
            <a:pPr lvl="1" algn="just">
              <a:lnSpc>
                <a:spcPct val="120000"/>
              </a:lnSpc>
              <a:spcBef>
                <a:spcPts val="0"/>
              </a:spcBef>
            </a:pPr>
            <a:r>
              <a:rPr lang="en-IN" dirty="0" smtClean="0">
                <a:latin typeface="Arial" pitchFamily="34" charset="0"/>
                <a:cs typeface="Arial" pitchFamily="34" charset="0"/>
              </a:rPr>
              <a:t>statistic adjustment of result (random or not) </a:t>
            </a:r>
          </a:p>
          <a:p>
            <a:pPr algn="just">
              <a:lnSpc>
                <a:spcPct val="120000"/>
              </a:lnSpc>
              <a:spcBef>
                <a:spcPts val="0"/>
              </a:spcBef>
            </a:pPr>
            <a:r>
              <a:rPr lang="en-IN" dirty="0" smtClean="0">
                <a:latin typeface="Arial" pitchFamily="34" charset="0"/>
                <a:cs typeface="Arial" pitchFamily="34" charset="0"/>
              </a:rPr>
              <a:t>Perturbation techniques may result in loss of accuracy in results</a:t>
            </a:r>
            <a:endParaRPr lang="en-IN" dirty="0">
              <a:latin typeface="Arial" pitchFamily="34" charset="0"/>
              <a:cs typeface="Arial"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188640"/>
            <a:ext cx="8229600" cy="1012974"/>
          </a:xfrm>
        </p:spPr>
        <p:txBody>
          <a:bodyPr>
            <a:normAutofit/>
          </a:bodyPr>
          <a:lstStyle/>
          <a:p>
            <a:r>
              <a:rPr lang="en-US" sz="4000" dirty="0">
                <a:solidFill>
                  <a:srgbClr val="C00000"/>
                </a:solidFill>
                <a:latin typeface="Arial" pitchFamily="34" charset="0"/>
                <a:cs typeface="Arial" pitchFamily="34" charset="0"/>
              </a:rPr>
              <a:t>Aggregation</a:t>
            </a:r>
          </a:p>
        </p:txBody>
      </p:sp>
      <p:sp>
        <p:nvSpPr>
          <p:cNvPr id="137219" name="Rectangle 3"/>
          <p:cNvSpPr>
            <a:spLocks noGrp="1" noChangeArrowheads="1"/>
          </p:cNvSpPr>
          <p:nvPr>
            <p:ph type="body" idx="1"/>
          </p:nvPr>
        </p:nvSpPr>
        <p:spPr>
          <a:xfrm>
            <a:off x="323528" y="1124744"/>
            <a:ext cx="8568952" cy="5256584"/>
          </a:xfrm>
        </p:spPr>
        <p:txBody>
          <a:bodyPr>
            <a:normAutofit/>
          </a:bodyPr>
          <a:lstStyle/>
          <a:p>
            <a:pPr algn="just"/>
            <a:r>
              <a:rPr lang="en-US" sz="2800" dirty="0" smtClean="0">
                <a:latin typeface="Arial" pitchFamily="34" charset="0"/>
                <a:cs typeface="Arial" pitchFamily="34" charset="0"/>
              </a:rPr>
              <a:t>Building sensitive results from less sensitive inputs</a:t>
            </a:r>
          </a:p>
          <a:p>
            <a:pPr algn="just"/>
            <a:r>
              <a:rPr lang="en-US" sz="2800" dirty="0" smtClean="0">
                <a:latin typeface="Arial" pitchFamily="34" charset="0"/>
                <a:cs typeface="Arial" pitchFamily="34" charset="0"/>
              </a:rPr>
              <a:t>Aggregation </a:t>
            </a:r>
            <a:r>
              <a:rPr lang="en-US" sz="2800" dirty="0">
                <a:latin typeface="Arial" pitchFamily="34" charset="0"/>
                <a:cs typeface="Arial" pitchFamily="34" charset="0"/>
              </a:rPr>
              <a:t>problem exists when the aggregate of two or more data items is classified at a level higher than the </a:t>
            </a:r>
            <a:r>
              <a:rPr lang="en-US" sz="2800" dirty="0" smtClean="0">
                <a:latin typeface="Arial" pitchFamily="34" charset="0"/>
                <a:cs typeface="Arial" pitchFamily="34" charset="0"/>
              </a:rPr>
              <a:t>classification </a:t>
            </a:r>
            <a:r>
              <a:rPr lang="en-US" sz="2800" dirty="0">
                <a:latin typeface="Arial" pitchFamily="34" charset="0"/>
                <a:cs typeface="Arial" pitchFamily="34" charset="0"/>
              </a:rPr>
              <a:t>of the individual </a:t>
            </a:r>
            <a:r>
              <a:rPr lang="en-US" sz="2800" dirty="0" smtClean="0">
                <a:latin typeface="Arial" pitchFamily="34" charset="0"/>
                <a:cs typeface="Arial" pitchFamily="34" charset="0"/>
              </a:rPr>
              <a:t>items</a:t>
            </a:r>
            <a:endParaRPr lang="en-US" sz="2800" dirty="0">
              <a:latin typeface="Arial" pitchFamily="34" charset="0"/>
              <a:cs typeface="Arial" pitchFamily="34" charset="0"/>
            </a:endParaRPr>
          </a:p>
          <a:p>
            <a:pPr lvl="1" algn="just"/>
            <a:r>
              <a:rPr lang="en-US" sz="2400" dirty="0">
                <a:latin typeface="Arial" pitchFamily="34" charset="0"/>
                <a:cs typeface="Arial" pitchFamily="34" charset="0"/>
              </a:rPr>
              <a:t>the data items multiple instances of same </a:t>
            </a:r>
            <a:r>
              <a:rPr lang="en-US" sz="2400" dirty="0" smtClean="0">
                <a:latin typeface="Arial" pitchFamily="34" charset="0"/>
                <a:cs typeface="Arial" pitchFamily="34" charset="0"/>
              </a:rPr>
              <a:t>entity</a:t>
            </a:r>
          </a:p>
          <a:p>
            <a:pPr algn="just"/>
            <a:r>
              <a:rPr lang="en-US" sz="2800" dirty="0" smtClean="0">
                <a:latin typeface="Arial" pitchFamily="34" charset="0"/>
                <a:cs typeface="Arial" pitchFamily="34" charset="0"/>
              </a:rPr>
              <a:t>Building sensitive results from less sensitive inputs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274638"/>
            <a:ext cx="8229600" cy="778098"/>
          </a:xfrm>
        </p:spPr>
        <p:txBody>
          <a:bodyPr>
            <a:normAutofit/>
          </a:bodyPr>
          <a:lstStyle/>
          <a:p>
            <a:r>
              <a:rPr lang="en-US" sz="4000" dirty="0">
                <a:solidFill>
                  <a:srgbClr val="C00000"/>
                </a:solidFill>
                <a:latin typeface="Arial" pitchFamily="34" charset="0"/>
                <a:cs typeface="Arial" pitchFamily="34" charset="0"/>
              </a:rPr>
              <a:t>Aggregation</a:t>
            </a:r>
          </a:p>
        </p:txBody>
      </p:sp>
      <p:sp>
        <p:nvSpPr>
          <p:cNvPr id="139267" name="Rectangle 3"/>
          <p:cNvSpPr>
            <a:spLocks noGrp="1" noChangeArrowheads="1"/>
          </p:cNvSpPr>
          <p:nvPr>
            <p:ph type="body" idx="1"/>
          </p:nvPr>
        </p:nvSpPr>
        <p:spPr>
          <a:xfrm>
            <a:off x="251520" y="1268760"/>
            <a:ext cx="8712968" cy="5184576"/>
          </a:xfrm>
        </p:spPr>
        <p:txBody>
          <a:bodyPr/>
          <a:lstStyle/>
          <a:p>
            <a:pPr algn="just"/>
            <a:r>
              <a:rPr lang="en-US" sz="2800" b="1" dirty="0" smtClean="0">
                <a:latin typeface="Arial" pitchFamily="34" charset="0"/>
                <a:cs typeface="Arial" pitchFamily="34" charset="0"/>
              </a:rPr>
              <a:t>Data mining</a:t>
            </a:r>
            <a:r>
              <a:rPr lang="en-US" sz="2800" dirty="0" smtClean="0">
                <a:latin typeface="Arial" pitchFamily="34" charset="0"/>
                <a:cs typeface="Arial" pitchFamily="34" charset="0"/>
              </a:rPr>
              <a:t> – process of sifting through multiple databases and correlating multiple data elements to find useful information</a:t>
            </a:r>
          </a:p>
          <a:p>
            <a:pPr algn="just"/>
            <a:r>
              <a:rPr lang="en-US" sz="2800" dirty="0" smtClean="0">
                <a:latin typeface="Arial" pitchFamily="34" charset="0"/>
                <a:cs typeface="Arial" pitchFamily="34" charset="0"/>
              </a:rPr>
              <a:t>Data </a:t>
            </a:r>
            <a:r>
              <a:rPr lang="en-US" sz="2800" dirty="0">
                <a:latin typeface="Arial" pitchFamily="34" charset="0"/>
                <a:cs typeface="Arial" pitchFamily="34" charset="0"/>
              </a:rPr>
              <a:t>association: A sub-problem of aggregation</a:t>
            </a:r>
          </a:p>
          <a:p>
            <a:pPr lvl="1" algn="just"/>
            <a:r>
              <a:rPr lang="en-US" sz="2400" dirty="0">
                <a:latin typeface="Arial" pitchFamily="34" charset="0"/>
                <a:cs typeface="Arial" pitchFamily="34" charset="0"/>
              </a:rPr>
              <a:t>data association – sensitive associations between instances of two or more distinct data items</a:t>
            </a:r>
          </a:p>
          <a:p>
            <a:pPr lvl="1" algn="just"/>
            <a:r>
              <a:rPr lang="en-US" sz="2400" dirty="0">
                <a:latin typeface="Arial" pitchFamily="34" charset="0"/>
                <a:cs typeface="Arial" pitchFamily="34" charset="0"/>
              </a:rPr>
              <a:t>(cardinal) aggregation - associations among multiple instances of the same </a:t>
            </a:r>
            <a:r>
              <a:rPr lang="en-US" sz="2400" dirty="0" smtClean="0">
                <a:latin typeface="Arial" pitchFamily="34" charset="0"/>
                <a:cs typeface="Arial" pitchFamily="34" charset="0"/>
              </a:rPr>
              <a:t>entity</a:t>
            </a:r>
          </a:p>
          <a:p>
            <a:pPr algn="just"/>
            <a:r>
              <a:rPr lang="en-US" sz="2800" dirty="0" smtClean="0">
                <a:latin typeface="Arial" pitchFamily="34" charset="0"/>
                <a:cs typeface="Arial" pitchFamily="34" charset="0"/>
              </a:rPr>
              <a:t>Addressing the aggregation problem is difficult</a:t>
            </a:r>
          </a:p>
          <a:p>
            <a:pPr lvl="1" algn="just"/>
            <a:r>
              <a:rPr lang="en-US" sz="2400" dirty="0" smtClean="0">
                <a:latin typeface="Arial" pitchFamily="34" charset="0"/>
                <a:cs typeface="Arial" pitchFamily="34" charset="0"/>
              </a:rPr>
              <a:t>it can take place outside the system</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274638"/>
            <a:ext cx="8229600" cy="778098"/>
          </a:xfrm>
        </p:spPr>
        <p:txBody>
          <a:bodyPr>
            <a:normAutofit/>
          </a:bodyPr>
          <a:lstStyle/>
          <a:p>
            <a:r>
              <a:rPr lang="en-US" sz="4000" dirty="0">
                <a:solidFill>
                  <a:srgbClr val="C00000"/>
                </a:solidFill>
                <a:latin typeface="Arial" pitchFamily="34" charset="0"/>
                <a:cs typeface="Arial" pitchFamily="34" charset="0"/>
              </a:rPr>
              <a:t>Inference vs. Aggregation</a:t>
            </a:r>
          </a:p>
        </p:txBody>
      </p:sp>
      <p:sp>
        <p:nvSpPr>
          <p:cNvPr id="141315" name="Rectangle 3"/>
          <p:cNvSpPr>
            <a:spLocks noGrp="1" noChangeArrowheads="1"/>
          </p:cNvSpPr>
          <p:nvPr>
            <p:ph type="body" idx="1"/>
          </p:nvPr>
        </p:nvSpPr>
        <p:spPr>
          <a:xfrm>
            <a:off x="179512" y="1196752"/>
            <a:ext cx="8784976" cy="5174035"/>
          </a:xfrm>
        </p:spPr>
        <p:txBody>
          <a:bodyPr>
            <a:normAutofit/>
          </a:bodyPr>
          <a:lstStyle/>
          <a:p>
            <a:pPr algn="just">
              <a:lnSpc>
                <a:spcPct val="90000"/>
              </a:lnSpc>
            </a:pPr>
            <a:r>
              <a:rPr lang="en-US" dirty="0">
                <a:latin typeface="Arial" pitchFamily="34" charset="0"/>
                <a:cs typeface="Arial" pitchFamily="34" charset="0"/>
              </a:rPr>
              <a:t>They are similar but different</a:t>
            </a:r>
          </a:p>
          <a:p>
            <a:pPr lvl="1" algn="just">
              <a:lnSpc>
                <a:spcPct val="90000"/>
              </a:lnSpc>
            </a:pPr>
            <a:r>
              <a:rPr lang="en-US" dirty="0" smtClean="0">
                <a:latin typeface="Arial" pitchFamily="34" charset="0"/>
                <a:cs typeface="Arial" pitchFamily="34" charset="0"/>
              </a:rPr>
              <a:t>Inference</a:t>
            </a:r>
            <a:r>
              <a:rPr lang="en-US" dirty="0">
                <a:latin typeface="Arial" pitchFamily="34" charset="0"/>
                <a:cs typeface="Arial" pitchFamily="34" charset="0"/>
              </a:rPr>
              <a:t>: sensitive data deduced from non sensitive data</a:t>
            </a:r>
          </a:p>
          <a:p>
            <a:pPr lvl="2" algn="just">
              <a:lnSpc>
                <a:spcPct val="90000"/>
              </a:lnSpc>
            </a:pPr>
            <a:r>
              <a:rPr lang="en-US" dirty="0">
                <a:latin typeface="Arial" pitchFamily="34" charset="0"/>
                <a:cs typeface="Arial" pitchFamily="34" charset="0"/>
              </a:rPr>
              <a:t>relatively easier problem</a:t>
            </a:r>
          </a:p>
          <a:p>
            <a:pPr lvl="2" algn="just">
              <a:lnSpc>
                <a:spcPct val="90000"/>
              </a:lnSpc>
            </a:pPr>
            <a:r>
              <a:rPr lang="en-US" dirty="0">
                <a:latin typeface="Arial" pitchFamily="34" charset="0"/>
                <a:cs typeface="Arial" pitchFamily="34" charset="0"/>
              </a:rPr>
              <a:t>protection by means of control over query , data and other ways</a:t>
            </a:r>
          </a:p>
          <a:p>
            <a:pPr lvl="1" algn="just">
              <a:lnSpc>
                <a:spcPct val="90000"/>
              </a:lnSpc>
            </a:pPr>
            <a:r>
              <a:rPr lang="en-US" dirty="0" smtClean="0">
                <a:latin typeface="Arial" pitchFamily="34" charset="0"/>
                <a:cs typeface="Arial" pitchFamily="34" charset="0"/>
              </a:rPr>
              <a:t>Aggregation</a:t>
            </a:r>
            <a:r>
              <a:rPr lang="en-US" dirty="0">
                <a:latin typeface="Arial" pitchFamily="34" charset="0"/>
                <a:cs typeface="Arial" pitchFamily="34" charset="0"/>
              </a:rPr>
              <a:t>: multiple instances of entity result in sensitive data</a:t>
            </a:r>
          </a:p>
          <a:p>
            <a:pPr lvl="2" algn="just">
              <a:lnSpc>
                <a:spcPct val="90000"/>
              </a:lnSpc>
            </a:pPr>
            <a:r>
              <a:rPr lang="en-US" dirty="0">
                <a:latin typeface="Arial" pitchFamily="34" charset="0"/>
                <a:cs typeface="Arial" pitchFamily="34" charset="0"/>
              </a:rPr>
              <a:t>difficult problem</a:t>
            </a:r>
          </a:p>
          <a:p>
            <a:pPr lvl="2" algn="just">
              <a:lnSpc>
                <a:spcPct val="90000"/>
              </a:lnSpc>
            </a:pPr>
            <a:r>
              <a:rPr lang="en-US" dirty="0">
                <a:latin typeface="Arial" pitchFamily="34" charset="0"/>
                <a:cs typeface="Arial" pitchFamily="34" charset="0"/>
              </a:rPr>
              <a:t>protection requires the DBMS to track what results each user had already </a:t>
            </a:r>
            <a:r>
              <a:rPr lang="en-US" dirty="0" smtClean="0">
                <a:latin typeface="Arial" pitchFamily="34" charset="0"/>
                <a:cs typeface="Arial" pitchFamily="34" charset="0"/>
              </a:rPr>
              <a:t>received</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40966"/>
          </a:xfrm>
        </p:spPr>
        <p:txBody>
          <a:bodyPr>
            <a:normAutofit/>
          </a:bodyPr>
          <a:lstStyle/>
          <a:p>
            <a:r>
              <a:rPr lang="en-US" sz="4000" dirty="0" smtClean="0">
                <a:solidFill>
                  <a:srgbClr val="C00000"/>
                </a:solidFill>
                <a:latin typeface="Arial" pitchFamily="34" charset="0"/>
                <a:cs typeface="Arial" pitchFamily="34" charset="0"/>
              </a:rPr>
              <a:t>Integrity of the Database</a:t>
            </a:r>
            <a:endParaRPr lang="en-IN" sz="4000" dirty="0"/>
          </a:p>
        </p:txBody>
      </p:sp>
      <p:sp>
        <p:nvSpPr>
          <p:cNvPr id="3" name="Content Placeholder 2"/>
          <p:cNvSpPr>
            <a:spLocks noGrp="1"/>
          </p:cNvSpPr>
          <p:nvPr>
            <p:ph idx="1"/>
          </p:nvPr>
        </p:nvSpPr>
        <p:spPr>
          <a:xfrm>
            <a:off x="179512" y="1052736"/>
            <a:ext cx="8712968" cy="5073427"/>
          </a:xfrm>
        </p:spPr>
        <p:txBody>
          <a:bodyPr>
            <a:normAutofit/>
          </a:bodyPr>
          <a:lstStyle/>
          <a:p>
            <a:pPr algn="just"/>
            <a:r>
              <a:rPr lang="en-IN" dirty="0" smtClean="0">
                <a:latin typeface="Arial" pitchFamily="34" charset="0"/>
                <a:cs typeface="Arial" pitchFamily="34" charset="0"/>
              </a:rPr>
              <a:t>User must be able to trust the accuracy of data values </a:t>
            </a:r>
          </a:p>
          <a:p>
            <a:pPr lvl="1" algn="just"/>
            <a:r>
              <a:rPr lang="en-IN" dirty="0" smtClean="0">
                <a:latin typeface="Arial" pitchFamily="34" charset="0"/>
                <a:cs typeface="Arial" pitchFamily="34" charset="0"/>
              </a:rPr>
              <a:t>DBA must ensure that the updates are made only by authorized individuals</a:t>
            </a:r>
          </a:p>
          <a:p>
            <a:pPr lvl="1" algn="just"/>
            <a:r>
              <a:rPr lang="en-IN" dirty="0" smtClean="0">
                <a:latin typeface="Arial" pitchFamily="34" charset="0"/>
                <a:cs typeface="Arial" pitchFamily="34" charset="0"/>
              </a:rPr>
              <a:t>Data must be protected from corruption</a:t>
            </a:r>
          </a:p>
          <a:p>
            <a:pPr lvl="2" algn="just"/>
            <a:r>
              <a:rPr lang="en-IN" dirty="0" smtClean="0">
                <a:latin typeface="Arial" pitchFamily="34" charset="0"/>
                <a:cs typeface="Arial" pitchFamily="34" charset="0"/>
              </a:rPr>
              <a:t>By illegal program action</a:t>
            </a:r>
          </a:p>
          <a:p>
            <a:pPr lvl="2" algn="just"/>
            <a:r>
              <a:rPr lang="en-IN" dirty="0" smtClean="0">
                <a:latin typeface="Arial" pitchFamily="34" charset="0"/>
                <a:cs typeface="Arial" pitchFamily="34" charset="0"/>
              </a:rPr>
              <a:t>By an outside force like fire</a:t>
            </a:r>
          </a:p>
          <a:p>
            <a:pPr algn="just"/>
            <a:r>
              <a:rPr lang="en-IN" dirty="0" smtClean="0">
                <a:latin typeface="Arial" pitchFamily="34" charset="0"/>
                <a:cs typeface="Arial" pitchFamily="34" charset="0"/>
              </a:rPr>
              <a:t>Damage could be to whole database or individual data items</a:t>
            </a:r>
            <a:endParaRPr lang="en-IN" dirty="0">
              <a:latin typeface="Arial" pitchFamily="34" charset="0"/>
              <a:cs typeface="Arial"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4950</Words>
  <Application>Microsoft Office PowerPoint</Application>
  <PresentationFormat>On-screen Show (4:3)</PresentationFormat>
  <Paragraphs>601</Paragraphs>
  <Slides>85</Slides>
  <Notes>17</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Database Security</vt:lpstr>
      <vt:lpstr>What is a database? </vt:lpstr>
      <vt:lpstr>Components of Databases</vt:lpstr>
      <vt:lpstr>Queries</vt:lpstr>
      <vt:lpstr>Advantage of Using Databases</vt:lpstr>
      <vt:lpstr>Advantage of Using Databases …</vt:lpstr>
      <vt:lpstr>Security Requirements</vt:lpstr>
      <vt:lpstr>Security Requirements</vt:lpstr>
      <vt:lpstr>Integrity of the Database</vt:lpstr>
      <vt:lpstr>Integrity of the Database</vt:lpstr>
      <vt:lpstr>Element Integrity</vt:lpstr>
      <vt:lpstr>Auditability &amp; Access Control</vt:lpstr>
      <vt:lpstr>Other Security Requirements</vt:lpstr>
      <vt:lpstr>Reliability and Integrity</vt:lpstr>
      <vt:lpstr>Two-Phase Update</vt:lpstr>
      <vt:lpstr>2P Update Example</vt:lpstr>
      <vt:lpstr>2P Update Example</vt:lpstr>
      <vt:lpstr>2P Update Example</vt:lpstr>
      <vt:lpstr>2P Update Example</vt:lpstr>
      <vt:lpstr>2P Update Example</vt:lpstr>
      <vt:lpstr>Authorization</vt:lpstr>
      <vt:lpstr>Database/Application Security</vt:lpstr>
      <vt:lpstr>Limitations of SQL Authorization</vt:lpstr>
      <vt:lpstr>Redundancy / Internal Consistency</vt:lpstr>
      <vt:lpstr>SQL Security Model</vt:lpstr>
      <vt:lpstr>Identity Theft</vt:lpstr>
      <vt:lpstr>What me worry?</vt:lpstr>
      <vt:lpstr>Database Encryption</vt:lpstr>
      <vt:lpstr>Attack Techniques</vt:lpstr>
      <vt:lpstr>SQL Injection</vt:lpstr>
      <vt:lpstr>SQL Injection …</vt:lpstr>
      <vt:lpstr>SQL Injection …</vt:lpstr>
      <vt:lpstr>SQL Injection</vt:lpstr>
      <vt:lpstr>SQL Injection in PHP</vt:lpstr>
      <vt:lpstr>SQL Injection Attack #1</vt:lpstr>
      <vt:lpstr>SQL Injection Attack #2</vt:lpstr>
      <vt:lpstr>Webcomic</vt:lpstr>
      <vt:lpstr>Other injection possibilities</vt:lpstr>
      <vt:lpstr>Best defense</vt:lpstr>
      <vt:lpstr>How does this prevent an attack?</vt:lpstr>
      <vt:lpstr>More Defenses</vt:lpstr>
      <vt:lpstr>More Defenses</vt:lpstr>
      <vt:lpstr>And Yet More Defenses</vt:lpstr>
      <vt:lpstr>SQL Security Model</vt:lpstr>
      <vt:lpstr>SQL Security Model</vt:lpstr>
      <vt:lpstr>Active Directory</vt:lpstr>
      <vt:lpstr>Active Directory</vt:lpstr>
      <vt:lpstr> Active Directory's central role</vt:lpstr>
      <vt:lpstr>Kerberos and LDAP</vt:lpstr>
      <vt:lpstr> Interactive logon followed by authenticating to a network resource</vt:lpstr>
      <vt:lpstr>SQL Security Model</vt:lpstr>
      <vt:lpstr>Concurrency/Consistency</vt:lpstr>
      <vt:lpstr>Monitors</vt:lpstr>
      <vt:lpstr>Monitors - Types</vt:lpstr>
      <vt:lpstr>State/transition Constraints</vt:lpstr>
      <vt:lpstr>Sensitive Data</vt:lpstr>
      <vt:lpstr>Sensitive Data</vt:lpstr>
      <vt:lpstr>Access Decisions</vt:lpstr>
      <vt:lpstr>Types of Disclosures  (sometimes without direct access)</vt:lpstr>
      <vt:lpstr>Types of Disclosures …</vt:lpstr>
      <vt:lpstr>Security vs. Precision</vt:lpstr>
      <vt:lpstr>Inference</vt:lpstr>
      <vt:lpstr>Inference</vt:lpstr>
      <vt:lpstr>Direct Attack</vt:lpstr>
      <vt:lpstr>Direct Attack</vt:lpstr>
      <vt:lpstr>Direct Attack contd.</vt:lpstr>
      <vt:lpstr>Statistical Databases</vt:lpstr>
      <vt:lpstr>Statistical Database Security</vt:lpstr>
      <vt:lpstr>Indirect Attack</vt:lpstr>
      <vt:lpstr>Indirect Attack</vt:lpstr>
      <vt:lpstr>Indirect Attack</vt:lpstr>
      <vt:lpstr>Inference via Queries based on  Sensitive Data</vt:lpstr>
      <vt:lpstr>Prevention</vt:lpstr>
      <vt:lpstr>Other Indirect Attacks - Tracker Attacks</vt:lpstr>
      <vt:lpstr>Tracker Attack 1</vt:lpstr>
      <vt:lpstr>Slide 76</vt:lpstr>
      <vt:lpstr>Tracker Attacks</vt:lpstr>
      <vt:lpstr>Tracker Attacks …</vt:lpstr>
      <vt:lpstr>Conclusion on Inference Problem</vt:lpstr>
      <vt:lpstr>Controls for statistical inference attacks</vt:lpstr>
      <vt:lpstr>Controls for statistical inference attacks</vt:lpstr>
      <vt:lpstr>Perturbation</vt:lpstr>
      <vt:lpstr>Aggregation</vt:lpstr>
      <vt:lpstr>Aggregation</vt:lpstr>
      <vt:lpstr>Inference vs. 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dc:creator>
  <cp:lastModifiedBy>MAYANK</cp:lastModifiedBy>
  <cp:revision>118</cp:revision>
  <dcterms:created xsi:type="dcterms:W3CDTF">2016-09-30T02:00:49Z</dcterms:created>
  <dcterms:modified xsi:type="dcterms:W3CDTF">2019-11-15T02:48:28Z</dcterms:modified>
</cp:coreProperties>
</file>