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8"/>
  </p:notesMasterIdLst>
  <p:sldIdLst>
    <p:sldId id="256" r:id="rId2"/>
    <p:sldId id="389" r:id="rId3"/>
    <p:sldId id="269" r:id="rId4"/>
    <p:sldId id="270" r:id="rId5"/>
    <p:sldId id="410" r:id="rId6"/>
    <p:sldId id="411" r:id="rId7"/>
    <p:sldId id="412" r:id="rId8"/>
    <p:sldId id="380" r:id="rId9"/>
    <p:sldId id="381" r:id="rId10"/>
    <p:sldId id="382" r:id="rId11"/>
    <p:sldId id="271" r:id="rId12"/>
    <p:sldId id="272" r:id="rId13"/>
    <p:sldId id="273" r:id="rId14"/>
    <p:sldId id="307" r:id="rId15"/>
    <p:sldId id="308" r:id="rId16"/>
    <p:sldId id="385" r:id="rId17"/>
    <p:sldId id="386" r:id="rId18"/>
    <p:sldId id="413" r:id="rId19"/>
    <p:sldId id="387" r:id="rId20"/>
    <p:sldId id="274" r:id="rId21"/>
    <p:sldId id="325" r:id="rId22"/>
    <p:sldId id="414" r:id="rId23"/>
    <p:sldId id="378" r:id="rId24"/>
    <p:sldId id="379" r:id="rId25"/>
    <p:sldId id="275" r:id="rId26"/>
    <p:sldId id="276" r:id="rId27"/>
    <p:sldId id="282" r:id="rId28"/>
    <p:sldId id="415" r:id="rId29"/>
    <p:sldId id="283" r:id="rId30"/>
    <p:sldId id="284" r:id="rId31"/>
    <p:sldId id="280" r:id="rId32"/>
    <p:sldId id="301" r:id="rId33"/>
    <p:sldId id="302" r:id="rId34"/>
    <p:sldId id="257" r:id="rId35"/>
    <p:sldId id="318" r:id="rId36"/>
    <p:sldId id="319" r:id="rId37"/>
    <p:sldId id="320" r:id="rId38"/>
    <p:sldId id="321" r:id="rId39"/>
    <p:sldId id="322" r:id="rId40"/>
    <p:sldId id="258" r:id="rId41"/>
    <p:sldId id="259" r:id="rId42"/>
    <p:sldId id="260" r:id="rId43"/>
    <p:sldId id="285" r:id="rId44"/>
    <p:sldId id="287" r:id="rId45"/>
    <p:sldId id="288" r:id="rId46"/>
    <p:sldId id="289" r:id="rId47"/>
    <p:sldId id="290" r:id="rId48"/>
    <p:sldId id="291" r:id="rId49"/>
    <p:sldId id="292" r:id="rId50"/>
    <p:sldId id="293" r:id="rId51"/>
    <p:sldId id="294" r:id="rId52"/>
    <p:sldId id="295" r:id="rId53"/>
    <p:sldId id="299" r:id="rId54"/>
    <p:sldId id="300" r:id="rId55"/>
    <p:sldId id="296" r:id="rId56"/>
    <p:sldId id="264" r:id="rId57"/>
    <p:sldId id="265" r:id="rId58"/>
    <p:sldId id="266" r:id="rId59"/>
    <p:sldId id="267" r:id="rId60"/>
    <p:sldId id="268" r:id="rId61"/>
    <p:sldId id="305" r:id="rId62"/>
    <p:sldId id="409" r:id="rId63"/>
    <p:sldId id="323" r:id="rId64"/>
    <p:sldId id="324" r:id="rId65"/>
    <p:sldId id="306" r:id="rId66"/>
    <p:sldId id="303" r:id="rId67"/>
    <p:sldId id="309" r:id="rId68"/>
    <p:sldId id="310" r:id="rId69"/>
    <p:sldId id="311" r:id="rId70"/>
    <p:sldId id="312" r:id="rId71"/>
    <p:sldId id="313" r:id="rId72"/>
    <p:sldId id="314" r:id="rId73"/>
    <p:sldId id="315" r:id="rId74"/>
    <p:sldId id="316" r:id="rId75"/>
    <p:sldId id="317" r:id="rId76"/>
    <p:sldId id="419" r:id="rId77"/>
  </p:sldIdLst>
  <p:sldSz cx="9144000" cy="6858000" type="screen4x3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27CE"/>
    <a:srgbClr val="7E2010"/>
    <a:srgbClr val="11630D"/>
    <a:srgbClr val="047A3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41" autoAdjust="0"/>
    <p:restoredTop sz="95290" autoAdjust="0"/>
  </p:normalViewPr>
  <p:slideViewPr>
    <p:cSldViewPr>
      <p:cViewPr varScale="1">
        <p:scale>
          <a:sx n="81" d="100"/>
          <a:sy n="81" d="100"/>
        </p:scale>
        <p:origin x="-1536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4DBD9E97-BE45-423C-8826-6F55B3F59909}" type="datetimeFigureOut">
              <a:rPr lang="en-US" smtClean="0"/>
              <a:pPr/>
              <a:t>8/25/2019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</p:spPr>
        <p:txBody>
          <a:bodyPr vert="horz" lIns="99066" tIns="49533" rIns="99066" bIns="4953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3D203B7B-E706-4E87-A223-221341A122B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D01BBD-10B5-4D7B-8826-FE59498E8587}" type="slidenum">
              <a:rPr lang="en-AU"/>
              <a:pPr/>
              <a:t>2</a:t>
            </a:fld>
            <a:endParaRPr lang="en-AU"/>
          </a:p>
        </p:txBody>
      </p:sp>
      <p:sp>
        <p:nvSpPr>
          <p:cNvPr id="696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3638" y="893763"/>
            <a:ext cx="4779962" cy="3586162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7662" y="4727448"/>
            <a:ext cx="5207152" cy="430810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00034" tIns="50017" rIns="100034" bIns="5001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367B238-A8A1-4828-81B9-D56825EFD029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2ECFB8C-6359-41DF-AD61-53A18D4D7AF5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6950" y="768350"/>
            <a:ext cx="5111750" cy="3835400"/>
          </a:xfrm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212AFB-5CFD-4AFA-928C-440BE22EE596}" type="slidenum">
              <a:rPr lang="en-US" smtClean="0"/>
              <a:pPr/>
              <a:t>40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54802E-B513-47DB-B6BA-FD20D686463E}" type="slidenum">
              <a:rPr lang="en-US" altLang="ja-JP" smtClean="0"/>
              <a:pPr/>
              <a:t>57</a:t>
            </a:fld>
            <a:endParaRPr lang="en-US" altLang="ja-JP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6950" y="768350"/>
            <a:ext cx="5111750" cy="3835400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ja-JP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B9397C-43B1-45AC-A2FF-D88A89841F27}" type="slidenum">
              <a:rPr lang="en-US"/>
              <a:pPr/>
              <a:t>67</a:t>
            </a:fld>
            <a:endParaRPr lang="en-US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 b="1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5F1390-7E4D-4175-BA7F-81A922D0DE54}" type="slidenum">
              <a:rPr lang="en-US"/>
              <a:pPr/>
              <a:t>68</a:t>
            </a:fld>
            <a:endParaRPr lang="en-US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 b="1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CCE09C-ED90-41DE-B75A-5A983DA673E2}" type="slidenum">
              <a:rPr lang="en-US"/>
              <a:pPr/>
              <a:t>72</a:t>
            </a:fld>
            <a:endParaRPr lang="en-US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2A698C-DE6A-439C-8119-F310C7A352F5}" type="slidenum">
              <a:rPr lang="en-GB" smtClean="0"/>
              <a:pPr/>
              <a:t>3</a:t>
            </a:fld>
            <a:endParaRPr lang="en-GB" smtClean="0"/>
          </a:p>
        </p:txBody>
      </p:sp>
      <p:sp>
        <p:nvSpPr>
          <p:cNvPr id="481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776288"/>
            <a:ext cx="1588" cy="1587"/>
          </a:xfrm>
          <a:solidFill>
            <a:srgbClr val="FFFFFF"/>
          </a:solidFill>
          <a:ln/>
        </p:spPr>
      </p:sp>
      <p:sp>
        <p:nvSpPr>
          <p:cNvPr id="481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248" y="4860041"/>
            <a:ext cx="5683595" cy="4515271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BAE471-17BC-4C6D-BB1C-CAF5CB2FE6B2}" type="slidenum">
              <a:rPr lang="en-GB" smtClean="0"/>
              <a:pPr/>
              <a:t>4</a:t>
            </a:fld>
            <a:endParaRPr lang="en-GB" smtClean="0"/>
          </a:p>
        </p:txBody>
      </p:sp>
      <p:sp>
        <p:nvSpPr>
          <p:cNvPr id="491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776288"/>
            <a:ext cx="1588" cy="1587"/>
          </a:xfrm>
          <a:solidFill>
            <a:srgbClr val="FFFFFF"/>
          </a:solidFill>
          <a:ln/>
        </p:spPr>
      </p:sp>
      <p:sp>
        <p:nvSpPr>
          <p:cNvPr id="491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248" y="4860041"/>
            <a:ext cx="5683595" cy="4515271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5627DC-D354-4BDD-ABE2-FFD42A4AFDB8}" type="slidenum">
              <a:rPr lang="en-GB" smtClean="0"/>
              <a:pPr/>
              <a:t>11</a:t>
            </a:fld>
            <a:endParaRPr lang="en-GB" smtClean="0"/>
          </a:p>
        </p:txBody>
      </p:sp>
      <p:sp>
        <p:nvSpPr>
          <p:cNvPr id="501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776288"/>
            <a:ext cx="1588" cy="1587"/>
          </a:xfrm>
          <a:solidFill>
            <a:srgbClr val="FFFFFF"/>
          </a:solidFill>
          <a:ln/>
        </p:spPr>
      </p:sp>
      <p:sp>
        <p:nvSpPr>
          <p:cNvPr id="501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248" y="4860041"/>
            <a:ext cx="5683595" cy="4515271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35B798-60CA-4CCF-9A51-B8854148379F}" type="slidenum">
              <a:rPr lang="en-GB" smtClean="0"/>
              <a:pPr/>
              <a:t>12</a:t>
            </a:fld>
            <a:endParaRPr lang="en-GB" smtClean="0"/>
          </a:p>
        </p:txBody>
      </p:sp>
      <p:sp>
        <p:nvSpPr>
          <p:cNvPr id="512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776288"/>
            <a:ext cx="1588" cy="1587"/>
          </a:xfrm>
          <a:solidFill>
            <a:srgbClr val="FFFFFF"/>
          </a:solidFill>
          <a:ln/>
        </p:spPr>
      </p:sp>
      <p:sp>
        <p:nvSpPr>
          <p:cNvPr id="512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248" y="4860041"/>
            <a:ext cx="5683595" cy="4515271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0C2D1A-B329-42EC-A39D-0FE010308042}" type="slidenum">
              <a:rPr lang="en-GB" smtClean="0"/>
              <a:pPr/>
              <a:t>13</a:t>
            </a:fld>
            <a:endParaRPr lang="en-GB" smtClean="0"/>
          </a:p>
        </p:txBody>
      </p:sp>
      <p:sp>
        <p:nvSpPr>
          <p:cNvPr id="522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776288"/>
            <a:ext cx="1588" cy="1587"/>
          </a:xfrm>
          <a:solidFill>
            <a:srgbClr val="FFFFFF"/>
          </a:solidFill>
          <a:ln/>
        </p:spPr>
      </p:sp>
      <p:sp>
        <p:nvSpPr>
          <p:cNvPr id="522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248" y="4860041"/>
            <a:ext cx="5683595" cy="4515271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4F7449-21C6-4F24-9127-6D45F7D4B60B}" type="slidenum">
              <a:rPr lang="en-GB" smtClean="0"/>
              <a:pPr/>
              <a:t>20</a:t>
            </a:fld>
            <a:endParaRPr lang="en-GB" smtClean="0"/>
          </a:p>
        </p:txBody>
      </p:sp>
      <p:sp>
        <p:nvSpPr>
          <p:cNvPr id="532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776288"/>
            <a:ext cx="1588" cy="1587"/>
          </a:xfrm>
          <a:solidFill>
            <a:srgbClr val="FFFFFF"/>
          </a:solidFill>
          <a:ln/>
        </p:spPr>
      </p:sp>
      <p:sp>
        <p:nvSpPr>
          <p:cNvPr id="532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248" y="4860041"/>
            <a:ext cx="5683595" cy="4515271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9AA295-F573-468C-A71D-C59E7DFE2849}" type="slidenum">
              <a:rPr lang="en-GB" smtClean="0"/>
              <a:pPr/>
              <a:t>25</a:t>
            </a:fld>
            <a:endParaRPr lang="en-GB" smtClean="0"/>
          </a:p>
        </p:txBody>
      </p:sp>
      <p:sp>
        <p:nvSpPr>
          <p:cNvPr id="542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776288"/>
            <a:ext cx="1588" cy="1587"/>
          </a:xfrm>
          <a:solidFill>
            <a:srgbClr val="FFFFFF"/>
          </a:solidFill>
          <a:ln/>
        </p:spPr>
      </p:sp>
      <p:sp>
        <p:nvSpPr>
          <p:cNvPr id="542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248" y="4860041"/>
            <a:ext cx="5683595" cy="4515271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7DBBAA-0463-4DEA-A2DB-5C988374821F}" type="slidenum">
              <a:rPr lang="en-GB" smtClean="0"/>
              <a:pPr/>
              <a:t>26</a:t>
            </a:fld>
            <a:endParaRPr lang="en-GB" smtClean="0"/>
          </a:p>
        </p:txBody>
      </p:sp>
      <p:sp>
        <p:nvSpPr>
          <p:cNvPr id="552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776288"/>
            <a:ext cx="1588" cy="1587"/>
          </a:xfrm>
          <a:solidFill>
            <a:srgbClr val="FFFFFF"/>
          </a:solidFill>
          <a:ln/>
        </p:spPr>
      </p:sp>
      <p:sp>
        <p:nvSpPr>
          <p:cNvPr id="553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248" y="4860041"/>
            <a:ext cx="5683595" cy="4515271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EF9D-2B52-4F76-B135-D59084E638FA}" type="datetimeFigureOut">
              <a:rPr lang="en-US" smtClean="0"/>
              <a:pPr/>
              <a:t>8/25/2019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8333C-2C46-4402-9447-92337BA3866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EF9D-2B52-4F76-B135-D59084E638FA}" type="datetimeFigureOut">
              <a:rPr lang="en-US" smtClean="0"/>
              <a:pPr/>
              <a:t>8/25/2019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8333C-2C46-4402-9447-92337BA3866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EF9D-2B52-4F76-B135-D59084E638FA}" type="datetimeFigureOut">
              <a:rPr lang="en-US" smtClean="0"/>
              <a:pPr/>
              <a:t>8/25/2019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8333C-2C46-4402-9447-92337BA3866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150938" y="214313"/>
            <a:ext cx="7804150" cy="591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80B351E-B8A2-4D2F-8A90-6E185DB57D7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EF9D-2B52-4F76-B135-D59084E638FA}" type="datetimeFigureOut">
              <a:rPr lang="en-US" smtClean="0"/>
              <a:pPr/>
              <a:t>8/25/2019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8333C-2C46-4402-9447-92337BA3866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EF9D-2B52-4F76-B135-D59084E638FA}" type="datetimeFigureOut">
              <a:rPr lang="en-US" smtClean="0"/>
              <a:pPr/>
              <a:t>8/25/2019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8333C-2C46-4402-9447-92337BA3866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EF9D-2B52-4F76-B135-D59084E638FA}" type="datetimeFigureOut">
              <a:rPr lang="en-US" smtClean="0"/>
              <a:pPr/>
              <a:t>8/25/2019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8333C-2C46-4402-9447-92337BA3866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EF9D-2B52-4F76-B135-D59084E638FA}" type="datetimeFigureOut">
              <a:rPr lang="en-US" smtClean="0"/>
              <a:pPr/>
              <a:t>8/25/2019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8333C-2C46-4402-9447-92337BA3866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EF9D-2B52-4F76-B135-D59084E638FA}" type="datetimeFigureOut">
              <a:rPr lang="en-US" smtClean="0"/>
              <a:pPr/>
              <a:t>8/25/2019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8333C-2C46-4402-9447-92337BA3866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EF9D-2B52-4F76-B135-D59084E638FA}" type="datetimeFigureOut">
              <a:rPr lang="en-US" smtClean="0"/>
              <a:pPr/>
              <a:t>8/25/2019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8333C-2C46-4402-9447-92337BA3866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EF9D-2B52-4F76-B135-D59084E638FA}" type="datetimeFigureOut">
              <a:rPr lang="en-US" smtClean="0"/>
              <a:pPr/>
              <a:t>8/25/2019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8333C-2C46-4402-9447-92337BA3866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EF9D-2B52-4F76-B135-D59084E638FA}" type="datetimeFigureOut">
              <a:rPr lang="en-US" smtClean="0"/>
              <a:pPr/>
              <a:t>8/25/2019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8333C-2C46-4402-9447-92337BA3866B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4EF9D-2B52-4F76-B135-D59084E638FA}" type="datetimeFigureOut">
              <a:rPr lang="en-US" smtClean="0"/>
              <a:pPr/>
              <a:t>8/25/2019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8333C-2C46-4402-9447-92337BA3866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340768"/>
            <a:ext cx="7772400" cy="2448272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rgbClr val="1027CE"/>
                </a:solidFill>
              </a:rPr>
              <a:t>“Software Vulnerabilities”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Programs and Programming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Basically based on material by </a:t>
            </a:r>
            <a:r>
              <a:rPr lang="en-IN" dirty="0" err="1" smtClean="0">
                <a:solidFill>
                  <a:srgbClr val="FF0000"/>
                </a:solidFill>
              </a:rPr>
              <a:t>Pfleeger</a:t>
            </a:r>
            <a:r>
              <a:rPr lang="en-IN" dirty="0" smtClean="0">
                <a:solidFill>
                  <a:srgbClr val="FF0000"/>
                </a:solidFill>
              </a:rPr>
              <a:t> &amp; </a:t>
            </a:r>
            <a:r>
              <a:rPr lang="en-IN" dirty="0" err="1" smtClean="0">
                <a:solidFill>
                  <a:srgbClr val="FF0000"/>
                </a:solidFill>
              </a:rPr>
              <a:t>Pfleeger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</a:rPr>
              <a:t>Secure Programs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214282" y="1052736"/>
            <a:ext cx="8643998" cy="5519536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One way to assess security or quality is to </a:t>
            </a:r>
            <a:r>
              <a:rPr lang="en-US" sz="2800" dirty="0" smtClean="0">
                <a:solidFill>
                  <a:srgbClr val="FF0000"/>
                </a:solidFill>
              </a:rPr>
              <a:t>ask people</a:t>
            </a:r>
            <a:r>
              <a:rPr lang="en-US" sz="2800" dirty="0" smtClean="0"/>
              <a:t> to name the characteristics of software that contribute to its overall security</a:t>
            </a:r>
          </a:p>
          <a:p>
            <a:pPr lvl="1" algn="just"/>
            <a:r>
              <a:rPr lang="en-US" sz="2600" dirty="0" smtClean="0">
                <a:solidFill>
                  <a:srgbClr val="FF0000"/>
                </a:solidFill>
              </a:rPr>
              <a:t>different answers </a:t>
            </a:r>
            <a:r>
              <a:rPr lang="en-US" sz="2600" dirty="0" smtClean="0"/>
              <a:t>from different people because the importance of the characteristics depends on who is analyzing the software</a:t>
            </a:r>
          </a:p>
          <a:p>
            <a:pPr lvl="2" algn="just"/>
            <a:r>
              <a:rPr lang="en-US" sz="2200" dirty="0" smtClean="0"/>
              <a:t>one person may decide that code is secure because it takes </a:t>
            </a:r>
            <a:r>
              <a:rPr lang="en-US" sz="2200" dirty="0" smtClean="0">
                <a:solidFill>
                  <a:srgbClr val="FF0000"/>
                </a:solidFill>
              </a:rPr>
              <a:t>too long to break </a:t>
            </a:r>
            <a:r>
              <a:rPr lang="en-US" sz="2200" dirty="0" smtClean="0"/>
              <a:t>through its security controls</a:t>
            </a:r>
          </a:p>
          <a:p>
            <a:pPr lvl="2" algn="just"/>
            <a:r>
              <a:rPr lang="en-US" sz="2200" dirty="0" smtClean="0"/>
              <a:t>someone else may decide code is secure if it has run for a </a:t>
            </a:r>
            <a:r>
              <a:rPr lang="en-US" sz="2200" dirty="0" smtClean="0">
                <a:solidFill>
                  <a:srgbClr val="FF0000"/>
                </a:solidFill>
              </a:rPr>
              <a:t>period of time </a:t>
            </a:r>
            <a:r>
              <a:rPr lang="en-US" sz="2200" dirty="0" smtClean="0"/>
              <a:t>with no apparent failures</a:t>
            </a:r>
          </a:p>
          <a:p>
            <a:pPr lvl="2" algn="just"/>
            <a:r>
              <a:rPr lang="en-US" sz="2200" dirty="0" smtClean="0"/>
              <a:t>a third person may decide that any </a:t>
            </a:r>
            <a:r>
              <a:rPr lang="en-US" sz="2200" dirty="0" smtClean="0">
                <a:solidFill>
                  <a:srgbClr val="FF0000"/>
                </a:solidFill>
              </a:rPr>
              <a:t>potential fault </a:t>
            </a:r>
            <a:r>
              <a:rPr lang="en-US" sz="2200" dirty="0" smtClean="0"/>
              <a:t>in meeting security requirements makes code</a:t>
            </a:r>
            <a:r>
              <a:rPr lang="en-US" dirty="0" smtClean="0"/>
              <a:t> insecure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>
                <a:solidFill>
                  <a:srgbClr val="C00000"/>
                </a:solidFill>
              </a:rPr>
              <a:t>Finding and fixing faults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idx="1"/>
          </p:nvPr>
        </p:nvSpPr>
        <p:spPr>
          <a:xfrm>
            <a:off x="323528" y="1196752"/>
            <a:ext cx="8406106" cy="5544616"/>
          </a:xfrm>
        </p:spPr>
        <p:txBody>
          <a:bodyPr>
            <a:normAutofit/>
          </a:bodyPr>
          <a:lstStyle/>
          <a:p>
            <a:pPr algn="just"/>
            <a:r>
              <a:rPr lang="en-GB" sz="2800" dirty="0" smtClean="0"/>
              <a:t>Once you find some faults, fix them</a:t>
            </a:r>
          </a:p>
          <a:p>
            <a:pPr lvl="1" algn="just"/>
            <a:r>
              <a:rPr lang="en-GB" sz="2400" dirty="0" smtClean="0"/>
              <a:t>Usually by making small edits (called patches) to the program</a:t>
            </a:r>
          </a:p>
          <a:p>
            <a:pPr lvl="1" algn="just"/>
            <a:r>
              <a:rPr lang="en-GB" sz="2400" dirty="0" smtClean="0"/>
              <a:t>This is called “penetrate and patch”</a:t>
            </a:r>
          </a:p>
          <a:p>
            <a:pPr algn="just"/>
            <a:r>
              <a:rPr lang="en-GB" sz="2800" dirty="0" smtClean="0"/>
              <a:t>Patching sometimes makes things worse!</a:t>
            </a:r>
          </a:p>
          <a:p>
            <a:pPr lvl="1" algn="just"/>
            <a:r>
              <a:rPr lang="en-GB" sz="2400" dirty="0" smtClean="0"/>
              <a:t>Pressure to patch a fault is often high</a:t>
            </a:r>
          </a:p>
          <a:p>
            <a:pPr lvl="1" algn="just"/>
            <a:r>
              <a:rPr lang="en-GB" sz="2400" dirty="0" smtClean="0"/>
              <a:t>Fault may have caused other failures and a partial fix may cause inconsistencies or other problems</a:t>
            </a:r>
          </a:p>
          <a:p>
            <a:pPr lvl="1" algn="just"/>
            <a:r>
              <a:rPr lang="en-GB" sz="2400" dirty="0" smtClean="0"/>
              <a:t>The patch for this fault may introduce new faults, here or elsewhere!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>
                <a:solidFill>
                  <a:srgbClr val="C00000"/>
                </a:solidFill>
              </a:rPr>
              <a:t>Unexpected behaviour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idx="1"/>
          </p:nvPr>
        </p:nvSpPr>
        <p:spPr>
          <a:xfrm>
            <a:off x="251520" y="1268760"/>
            <a:ext cx="8640960" cy="4857403"/>
          </a:xfrm>
        </p:spPr>
        <p:txBody>
          <a:bodyPr>
            <a:normAutofit/>
          </a:bodyPr>
          <a:lstStyle/>
          <a:p>
            <a:pPr algn="just"/>
            <a:r>
              <a:rPr lang="en-GB" sz="2800" dirty="0" smtClean="0"/>
              <a:t>When a program's behaviour is specified, specifications </a:t>
            </a:r>
            <a:r>
              <a:rPr lang="en-GB" sz="2800" b="1" dirty="0" smtClean="0">
                <a:solidFill>
                  <a:srgbClr val="1027CE"/>
                </a:solidFill>
              </a:rPr>
              <a:t>or spec</a:t>
            </a:r>
            <a:r>
              <a:rPr lang="en-GB" sz="2800" dirty="0" smtClean="0"/>
              <a:t> usually lists the things the program must do</a:t>
            </a:r>
          </a:p>
          <a:p>
            <a:pPr lvl="1" algn="just"/>
            <a:r>
              <a:rPr lang="en-GB" sz="2400" dirty="0" smtClean="0"/>
              <a:t>Most implementers wouldn't care if it did additional things as well</a:t>
            </a:r>
          </a:p>
          <a:p>
            <a:pPr algn="just"/>
            <a:r>
              <a:rPr lang="en-GB" sz="2800" dirty="0" smtClean="0"/>
              <a:t>But from a security / privacy point of view, extra behaviours could be bad!</a:t>
            </a:r>
          </a:p>
          <a:p>
            <a:pPr lvl="1" algn="just"/>
            <a:r>
              <a:rPr lang="en-GB" sz="2400" dirty="0" smtClean="0"/>
              <a:t>When implementing a security or privacy relevant program, consider “</a:t>
            </a:r>
            <a:r>
              <a:rPr lang="en-GB" sz="2400" i="1" dirty="0" smtClean="0"/>
              <a:t>and nothing else</a:t>
            </a:r>
            <a:r>
              <a:rPr lang="en-GB" sz="2400" dirty="0" smtClean="0"/>
              <a:t>” to be implicitly added to the spec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rgbClr val="C00000"/>
                </a:solidFill>
              </a:rPr>
              <a:t>Types of security flaws: </a:t>
            </a:r>
            <a:r>
              <a:rPr lang="en-GB" sz="3600" dirty="0" smtClean="0">
                <a:solidFill>
                  <a:srgbClr val="C00000"/>
                </a:solidFill>
              </a:rPr>
              <a:t>Genesis </a:t>
            </a:r>
            <a:endParaRPr lang="en-GB" sz="4000" dirty="0" smtClean="0">
              <a:solidFill>
                <a:srgbClr val="C00000"/>
              </a:solidFill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idx="1"/>
          </p:nvPr>
        </p:nvSpPr>
        <p:spPr>
          <a:xfrm>
            <a:off x="323528" y="1124744"/>
            <a:ext cx="8568952" cy="5544616"/>
          </a:xfrm>
        </p:spPr>
        <p:txBody>
          <a:bodyPr>
            <a:normAutofit fontScale="92500" lnSpcReduction="10000"/>
          </a:bodyPr>
          <a:lstStyle/>
          <a:p>
            <a:pPr algn="just">
              <a:spcBef>
                <a:spcPts val="0"/>
              </a:spcBef>
              <a:buNone/>
            </a:pPr>
            <a:r>
              <a:rPr lang="en-US" sz="3000" b="1" dirty="0" smtClean="0">
                <a:solidFill>
                  <a:srgbClr val="1027CE"/>
                </a:solidFill>
              </a:rPr>
              <a:t>Two separate logical categories of program flaws </a:t>
            </a:r>
          </a:p>
          <a:p>
            <a:pPr marL="514350" indent="-514350" algn="just">
              <a:spcBef>
                <a:spcPts val="0"/>
              </a:spcBef>
              <a:buFont typeface="+mj-lt"/>
              <a:buAutoNum type="arabicPeriod"/>
            </a:pPr>
            <a:r>
              <a:rPr lang="en-US" sz="3000" b="1" dirty="0" smtClean="0">
                <a:solidFill>
                  <a:srgbClr val="1027CE"/>
                </a:solidFill>
              </a:rPr>
              <a:t>Inadvertent/unintentional human errors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sz="3000" b="1" dirty="0" smtClean="0">
                <a:solidFill>
                  <a:srgbClr val="1027CE"/>
                </a:solidFill>
              </a:rPr>
              <a:t>Intentional</a:t>
            </a:r>
            <a:endParaRPr lang="en-GB" sz="3000" b="1" i="1" dirty="0" smtClean="0">
              <a:solidFill>
                <a:srgbClr val="1027CE"/>
              </a:solidFill>
            </a:endParaRPr>
          </a:p>
          <a:p>
            <a:pPr marL="1168400" lvl="1" indent="-711200" algn="just">
              <a:buNone/>
            </a:pPr>
            <a:r>
              <a:rPr lang="en-GB" dirty="0" smtClean="0"/>
              <a:t>2.1	Malicious flaws are intentionally inserted to attack</a:t>
            </a:r>
          </a:p>
          <a:p>
            <a:pPr lvl="2" algn="just"/>
            <a:r>
              <a:rPr lang="en-GB" sz="2600" dirty="0" smtClean="0"/>
              <a:t>If it's meant to attack some particular system, we call it a targeted malicious flaw</a:t>
            </a:r>
          </a:p>
          <a:p>
            <a:pPr marL="1168400" lvl="1" indent="-725488" algn="just">
              <a:buNone/>
            </a:pPr>
            <a:r>
              <a:rPr lang="en-GB" dirty="0" smtClean="0"/>
              <a:t>2.2	Non-malicious (but intentional) flaws are often 	   features that are meant to be in the system</a:t>
            </a:r>
          </a:p>
          <a:p>
            <a:pPr lvl="2" algn="just"/>
            <a:r>
              <a:rPr lang="en-GB" sz="2600" dirty="0" smtClean="0"/>
              <a:t>are correctly implemented, </a:t>
            </a:r>
          </a:p>
          <a:p>
            <a:pPr lvl="2" algn="just"/>
            <a:r>
              <a:rPr lang="en-GB" sz="2600" dirty="0" smtClean="0"/>
              <a:t>but can cause a failure when used by an attacker</a:t>
            </a:r>
          </a:p>
          <a:p>
            <a:pPr algn="just"/>
            <a:r>
              <a:rPr lang="en-GB" sz="3000" b="1" dirty="0" smtClean="0">
                <a:solidFill>
                  <a:srgbClr val="FF0000"/>
                </a:solidFill>
              </a:rPr>
              <a:t>Most security flaws are caused by </a:t>
            </a:r>
            <a:r>
              <a:rPr lang="en-GB" sz="3000" b="1" i="1" dirty="0" smtClean="0">
                <a:solidFill>
                  <a:srgbClr val="FF0000"/>
                </a:solidFill>
              </a:rPr>
              <a:t>unintentional</a:t>
            </a:r>
            <a:r>
              <a:rPr lang="en-GB" sz="3000" b="1" dirty="0" smtClean="0">
                <a:solidFill>
                  <a:srgbClr val="FF0000"/>
                </a:solidFill>
              </a:rPr>
              <a:t> program errors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08012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</a:rPr>
              <a:t>Fixing Faults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8640960" cy="4525963"/>
          </a:xfrm>
        </p:spPr>
        <p:txBody>
          <a:bodyPr/>
          <a:lstStyle/>
          <a:p>
            <a:pPr algn="just"/>
            <a:r>
              <a:rPr lang="en-US" sz="2800" dirty="0" smtClean="0"/>
              <a:t>You might argue that a module in which 100 faults were discovered and fixed is better than another in which only 20 faults were discovered and fixed</a:t>
            </a:r>
          </a:p>
          <a:p>
            <a:pPr lvl="1" algn="just"/>
            <a:r>
              <a:rPr lang="en-US" dirty="0" smtClean="0"/>
              <a:t>more rigorous analysis and testing had led to the finding of the larger number of faults.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58614"/>
            <a:ext cx="8229600" cy="922114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</a:rPr>
              <a:t>Fixing Faults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251520" y="908720"/>
            <a:ext cx="8229600" cy="5706378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Early work in computer security was based on the paradigm of "</a:t>
            </a:r>
            <a:r>
              <a:rPr lang="en-US" b="1" dirty="0" smtClean="0"/>
              <a:t>penetrate and patch</a:t>
            </a:r>
            <a:r>
              <a:rPr lang="en-US" dirty="0" smtClean="0"/>
              <a:t>," 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analysts searched for and repaired faults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test a system's security by </a:t>
            </a:r>
            <a:r>
              <a:rPr lang="en-US" b="1" dirty="0" smtClean="0">
                <a:solidFill>
                  <a:srgbClr val="FF0000"/>
                </a:solidFill>
              </a:rPr>
              <a:t>attempting to cause it to fail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The test was considered to be a "proof" of security</a:t>
            </a:r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if the system withstood the attacks, it was considered secure</a:t>
            </a:r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>
                <a:solidFill>
                  <a:srgbClr val="FF0000"/>
                </a:solidFill>
              </a:rPr>
              <a:t>Unfortunately, the proof became a counterexample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The problem discovery in turn led to a </a:t>
            </a:r>
            <a:r>
              <a:rPr lang="en-US" dirty="0" smtClean="0">
                <a:solidFill>
                  <a:srgbClr val="FF0000"/>
                </a:solidFill>
              </a:rPr>
              <a:t>rapid effort </a:t>
            </a:r>
            <a:r>
              <a:rPr lang="en-US" dirty="0" smtClean="0"/>
              <a:t>to "patch" the system to repair or restore the security</a:t>
            </a:r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en-US" dirty="0" smtClean="0"/>
              <a:t>However, the patch efforts were largely useless, making the system less secure rather than more secure because </a:t>
            </a:r>
            <a:r>
              <a:rPr lang="en-US" dirty="0" smtClean="0">
                <a:solidFill>
                  <a:srgbClr val="FF0000"/>
                </a:solidFill>
              </a:rPr>
              <a:t>they frequently introduced new faults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864096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</a:rPr>
              <a:t>Unexpected Behavior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79512" y="980728"/>
            <a:ext cx="8712968" cy="5688632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en-US" sz="2800" dirty="0" smtClean="0"/>
              <a:t>A better approach than "</a:t>
            </a:r>
            <a:r>
              <a:rPr lang="en-US" sz="2800" b="1" dirty="0" smtClean="0"/>
              <a:t>penetrate and patch</a:t>
            </a:r>
            <a:r>
              <a:rPr lang="en-US" sz="2800" dirty="0" smtClean="0"/>
              <a:t>," is to </a:t>
            </a:r>
            <a:r>
              <a:rPr lang="en-US" sz="2800" dirty="0" smtClean="0">
                <a:solidFill>
                  <a:srgbClr val="FF0000"/>
                </a:solidFill>
              </a:rPr>
              <a:t>compare the requirements with the behavior</a:t>
            </a:r>
          </a:p>
          <a:p>
            <a:pPr algn="just">
              <a:spcBef>
                <a:spcPts val="0"/>
              </a:spcBef>
            </a:pPr>
            <a:r>
              <a:rPr lang="en-US" sz="2800" dirty="0" smtClean="0"/>
              <a:t>Test whether programs behave as their designers intended or users expected</a:t>
            </a:r>
          </a:p>
          <a:p>
            <a:pPr algn="just">
              <a:spcBef>
                <a:spcPts val="0"/>
              </a:spcBef>
            </a:pPr>
            <a:r>
              <a:rPr lang="en-US" sz="2800" dirty="0" smtClean="0"/>
              <a:t>Unexpected behavior is a </a:t>
            </a:r>
            <a:r>
              <a:rPr lang="en-US" sz="2800" b="1" dirty="0" smtClean="0"/>
              <a:t>program security flaw</a:t>
            </a:r>
          </a:p>
          <a:p>
            <a:pPr algn="just">
              <a:spcBef>
                <a:spcPts val="0"/>
              </a:spcBef>
            </a:pPr>
            <a:r>
              <a:rPr lang="en-US" sz="2800" dirty="0" smtClean="0"/>
              <a:t>Program security flaws can be derived from any kind of software fault</a:t>
            </a:r>
          </a:p>
          <a:p>
            <a:pPr marL="1074738" lvl="3" indent="-358775" algn="just">
              <a:spcBef>
                <a:spcPts val="0"/>
              </a:spcBef>
            </a:pPr>
            <a:r>
              <a:rPr lang="en-US" sz="2800" dirty="0" smtClean="0"/>
              <a:t>They range from a misunderstanding of program requirements to a one-character error in coding or even typing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36104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</a:rPr>
              <a:t>Security Flaws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79512" y="980728"/>
            <a:ext cx="8640960" cy="5688632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A system attack often exploits an unintentional security flaw to perform intentional damage</a:t>
            </a:r>
          </a:p>
          <a:p>
            <a:pPr algn="just"/>
            <a:r>
              <a:rPr lang="en-US" sz="2800" dirty="0" smtClean="0"/>
              <a:t>Regrettably, </a:t>
            </a:r>
            <a:r>
              <a:rPr lang="en-US" sz="2800" i="1" dirty="0" smtClean="0"/>
              <a:t>we do not have techniques to eliminate or address all program security flaws</a:t>
            </a:r>
          </a:p>
          <a:p>
            <a:pPr lvl="1" algn="just"/>
            <a:r>
              <a:rPr lang="en-US" dirty="0" smtClean="0"/>
              <a:t>security is fundamentally </a:t>
            </a:r>
            <a:r>
              <a:rPr lang="en-US" dirty="0" smtClean="0">
                <a:solidFill>
                  <a:srgbClr val="FF0000"/>
                </a:solidFill>
              </a:rPr>
              <a:t>hard and conflicts </a:t>
            </a:r>
            <a:r>
              <a:rPr lang="en-US" dirty="0" smtClean="0"/>
              <a:t>with usefulness and performance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936104"/>
          </a:xfrm>
        </p:spPr>
        <p:txBody>
          <a:bodyPr>
            <a:normAutofit/>
          </a:bodyPr>
          <a:lstStyle/>
          <a:p>
            <a:r>
              <a:rPr lang="en-IN" sz="4000" dirty="0" smtClean="0">
                <a:solidFill>
                  <a:srgbClr val="C00000"/>
                </a:solidFill>
              </a:rPr>
              <a:t>Security Flaws</a:t>
            </a:r>
            <a:endParaRPr lang="en-IN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5616624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Two reasons for this distressing situation</a:t>
            </a:r>
          </a:p>
          <a:p>
            <a:pPr lvl="1" algn="just"/>
            <a:r>
              <a:rPr lang="en-US" dirty="0" smtClean="0"/>
              <a:t>To test a program functionality </a:t>
            </a:r>
            <a:r>
              <a:rPr lang="en-US" dirty="0" smtClean="0">
                <a:solidFill>
                  <a:srgbClr val="FF0000"/>
                </a:solidFill>
              </a:rPr>
              <a:t>we test against the “should do” checklist NOT the “should not do” one</a:t>
            </a:r>
            <a:r>
              <a:rPr lang="en-US" dirty="0" smtClean="0"/>
              <a:t>. </a:t>
            </a:r>
          </a:p>
          <a:p>
            <a:pPr lvl="2" algn="just"/>
            <a:r>
              <a:rPr lang="en-US" dirty="0" smtClean="0"/>
              <a:t>It is almost impossible to ensure that a program does precisely what its designer or user intended, and nothing more.</a:t>
            </a:r>
          </a:p>
          <a:p>
            <a:pPr lvl="1" algn="just"/>
            <a:r>
              <a:rPr lang="en-US" dirty="0" smtClean="0"/>
              <a:t>Programming and software engineering techniques </a:t>
            </a:r>
            <a:r>
              <a:rPr lang="en-US" dirty="0" smtClean="0">
                <a:solidFill>
                  <a:srgbClr val="FF0000"/>
                </a:solidFill>
              </a:rPr>
              <a:t>change and evolve far more rapidly</a:t>
            </a:r>
            <a:r>
              <a:rPr lang="en-US" dirty="0" smtClean="0"/>
              <a:t> than do computer security techniques</a:t>
            </a:r>
          </a:p>
          <a:p>
            <a:pPr lvl="2" algn="just"/>
            <a:r>
              <a:rPr lang="en-US" dirty="0" smtClean="0"/>
              <a:t>So we often find ourselves trying to secure last year's technology while software developers are rapidly adopting today's and next year's technology.</a:t>
            </a:r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846158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</a:rPr>
              <a:t>Types of Flaws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214282" y="928670"/>
            <a:ext cx="8715436" cy="5786478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en-US" sz="2800" dirty="0" smtClean="0"/>
              <a:t>Ways in which programs can fail to meet their security requirements</a:t>
            </a:r>
          </a:p>
          <a:p>
            <a:pPr lvl="1" algn="just">
              <a:spcBef>
                <a:spcPts val="0"/>
              </a:spcBef>
            </a:pPr>
            <a:r>
              <a:rPr lang="en-US" sz="2400" b="1" dirty="0" smtClean="0">
                <a:solidFill>
                  <a:srgbClr val="1027CE"/>
                </a:solidFill>
              </a:rPr>
              <a:t>Validation error (incomplete or inconsistent): permission checks</a:t>
            </a:r>
          </a:p>
          <a:p>
            <a:pPr lvl="2" algn="just">
              <a:spcBef>
                <a:spcPts val="0"/>
              </a:spcBef>
            </a:pPr>
            <a:r>
              <a:rPr lang="en-US" dirty="0" smtClean="0"/>
              <a:t>occur when a program fails to check that the parameters supplied or returned to it conform to its assumptions about them, or when these checks are misplaced</a:t>
            </a:r>
            <a:endParaRPr lang="en-US" sz="4400" dirty="0" smtClean="0"/>
          </a:p>
          <a:p>
            <a:pPr lvl="1" algn="just">
              <a:spcBef>
                <a:spcPts val="0"/>
              </a:spcBef>
            </a:pPr>
            <a:r>
              <a:rPr lang="en-US" sz="2400" b="1" dirty="0" smtClean="0">
                <a:solidFill>
                  <a:srgbClr val="1027CE"/>
                </a:solidFill>
              </a:rPr>
              <a:t>Domain error: controlled access to data</a:t>
            </a:r>
          </a:p>
          <a:p>
            <a:pPr lvl="2" algn="just">
              <a:spcBef>
                <a:spcPts val="0"/>
              </a:spcBef>
            </a:pPr>
            <a:r>
              <a:rPr lang="en-US" dirty="0" smtClean="0"/>
              <a:t>occur when the intended boundaries between protection environments are porous including implicit sharing of privileged/confidential data or when then the lower level representation of an abstract object, supposed to be hidden in the current domain, is in fact exposed</a:t>
            </a:r>
            <a:endParaRPr lang="en-US" sz="44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  <a:noFill/>
          <a:ln/>
        </p:spPr>
        <p:txBody>
          <a:bodyPr anchor="b"/>
          <a:lstStyle/>
          <a:p>
            <a:r>
              <a:rPr lang="en-US" dirty="0" smtClean="0"/>
              <a:t>Some Terminologies</a:t>
            </a:r>
            <a:endParaRPr lang="en-AU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240160"/>
            <a:ext cx="8568952" cy="4925144"/>
          </a:xfrm>
          <a:noFill/>
          <a:ln/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AU" sz="2800" b="1" dirty="0" smtClean="0">
                <a:solidFill>
                  <a:srgbClr val="1027CE"/>
                </a:solidFill>
              </a:rPr>
              <a:t>vulnerability </a:t>
            </a:r>
          </a:p>
          <a:p>
            <a:pPr lvl="1" algn="just">
              <a:lnSpc>
                <a:spcPct val="90000"/>
              </a:lnSpc>
            </a:pPr>
            <a:r>
              <a:rPr lang="en-AU" sz="2400" dirty="0" smtClean="0"/>
              <a:t>a weakness in a computer system that might be exploited to cause loss or harm</a:t>
            </a:r>
          </a:p>
          <a:p>
            <a:pPr algn="just">
              <a:lnSpc>
                <a:spcPct val="90000"/>
              </a:lnSpc>
            </a:pPr>
            <a:r>
              <a:rPr lang="en-AU" sz="2800" b="1" dirty="0" smtClean="0">
                <a:solidFill>
                  <a:srgbClr val="1027CE"/>
                </a:solidFill>
              </a:rPr>
              <a:t>attack</a:t>
            </a:r>
          </a:p>
          <a:p>
            <a:pPr lvl="1" algn="just">
              <a:lnSpc>
                <a:spcPct val="90000"/>
              </a:lnSpc>
            </a:pPr>
            <a:r>
              <a:rPr lang="en-AU" sz="2400" dirty="0" smtClean="0"/>
              <a:t>an </a:t>
            </a:r>
            <a:r>
              <a:rPr lang="en-AU" sz="2400" dirty="0"/>
              <a:t>action that exploits a vulnerability</a:t>
            </a:r>
          </a:p>
          <a:p>
            <a:pPr algn="just">
              <a:lnSpc>
                <a:spcPct val="90000"/>
              </a:lnSpc>
            </a:pPr>
            <a:r>
              <a:rPr lang="en-AU" sz="2800" b="1" dirty="0">
                <a:solidFill>
                  <a:srgbClr val="1027CE"/>
                </a:solidFill>
              </a:rPr>
              <a:t>threat</a:t>
            </a:r>
          </a:p>
          <a:p>
            <a:pPr lvl="1" algn="just">
              <a:lnSpc>
                <a:spcPct val="90000"/>
              </a:lnSpc>
            </a:pPr>
            <a:r>
              <a:rPr lang="en-AU" sz="2400" dirty="0"/>
              <a:t>circumstances that have the potential to cause loss or harm</a:t>
            </a:r>
          </a:p>
          <a:p>
            <a:pPr algn="just">
              <a:lnSpc>
                <a:spcPct val="90000"/>
              </a:lnSpc>
            </a:pPr>
            <a:r>
              <a:rPr lang="en-AU" sz="2800" b="1" dirty="0">
                <a:solidFill>
                  <a:srgbClr val="1027CE"/>
                </a:solidFill>
              </a:rPr>
              <a:t>control</a:t>
            </a:r>
            <a:r>
              <a:rPr lang="en-AU" sz="2800" dirty="0">
                <a:solidFill>
                  <a:srgbClr val="1027CE"/>
                </a:solidFill>
              </a:rPr>
              <a:t> </a:t>
            </a:r>
            <a:r>
              <a:rPr lang="en-AU" sz="2800" dirty="0"/>
              <a:t>- </a:t>
            </a:r>
            <a:r>
              <a:rPr lang="en-AU" sz="2400" dirty="0"/>
              <a:t>a protective </a:t>
            </a:r>
            <a:r>
              <a:rPr lang="en-AU" sz="2400" dirty="0" smtClean="0"/>
              <a:t>measure</a:t>
            </a:r>
          </a:p>
          <a:p>
            <a:pPr lvl="1" algn="just">
              <a:lnSpc>
                <a:spcPct val="90000"/>
              </a:lnSpc>
            </a:pPr>
            <a:r>
              <a:rPr lang="en-AU" sz="2000" b="1" i="1" u="sng" dirty="0" smtClean="0">
                <a:solidFill>
                  <a:srgbClr val="11630D"/>
                </a:solidFill>
              </a:rPr>
              <a:t>A threat is blocked by control of a vulnerability</a:t>
            </a:r>
            <a:endParaRPr lang="en-AU" sz="2400" b="1" i="1" u="sng" dirty="0">
              <a:solidFill>
                <a:srgbClr val="11630D"/>
              </a:solidFill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ChangeArrowheads="1"/>
          </p:cNvSpPr>
          <p:nvPr>
            <p:ph type="title"/>
          </p:nvPr>
        </p:nvSpPr>
        <p:spPr>
          <a:xfrm>
            <a:off x="467544" y="116632"/>
            <a:ext cx="8229600" cy="864096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rgbClr val="C00000"/>
                </a:solidFill>
              </a:rPr>
              <a:t>Types of Flaws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idx="1"/>
          </p:nvPr>
        </p:nvSpPr>
        <p:spPr>
          <a:xfrm>
            <a:off x="214282" y="908720"/>
            <a:ext cx="8786874" cy="5492088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GB" dirty="0" smtClean="0"/>
              <a:t>Most common sources of unintentional security flaws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GB" dirty="0" smtClean="0"/>
              <a:t>Buffer overflows (Buffer is </a:t>
            </a:r>
            <a:r>
              <a:rPr lang="en-US" dirty="0" smtClean="0"/>
              <a:t>intended to hold pre-defined amount of data in memory)</a:t>
            </a:r>
            <a:endParaRPr lang="en-GB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GB" dirty="0" smtClean="0"/>
              <a:t>Incomplete mediation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GB" dirty="0" smtClean="0"/>
              <a:t>An application needs to ensure that what user has entered constitutes a meaningful request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GB" dirty="0" smtClean="0"/>
              <a:t>Verifying that the subject is authorized to perform the operation of an object is called </a:t>
            </a:r>
            <a:r>
              <a:rPr lang="en-GB" b="1" dirty="0" smtClean="0"/>
              <a:t>mediation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GB" dirty="0" smtClean="0"/>
              <a:t>Incomplete mediation occurs when the application accepts incorrect data from user</a:t>
            </a:r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en-GB" dirty="0" smtClean="0"/>
              <a:t>Telephone number, date</a:t>
            </a:r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en-GB" sz="2600" b="1" dirty="0" smtClean="0">
                <a:solidFill>
                  <a:srgbClr val="FF0000"/>
                </a:solidFill>
              </a:rPr>
              <a:t>Validate all input?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36104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</a:rPr>
              <a:t>Types of Flaws …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79512" y="980728"/>
            <a:ext cx="8550122" cy="5688632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en-US" dirty="0" smtClean="0"/>
              <a:t>Problem due to synchronization</a:t>
            </a:r>
          </a:p>
          <a:p>
            <a:pPr algn="just">
              <a:spcBef>
                <a:spcPts val="0"/>
              </a:spcBef>
            </a:pPr>
            <a:r>
              <a:rPr lang="en-US" dirty="0" smtClean="0"/>
              <a:t>Serialization: program flow order</a:t>
            </a:r>
          </a:p>
          <a:p>
            <a:pPr lvl="1" algn="just">
              <a:spcBef>
                <a:spcPts val="0"/>
              </a:spcBef>
            </a:pPr>
            <a:r>
              <a:rPr lang="en-US" sz="2400" dirty="0" smtClean="0"/>
              <a:t>permit asynchronous behavior of different system components to be exploited (TOCTTOU- time-of-check-to-time-of-use)</a:t>
            </a:r>
          </a:p>
          <a:p>
            <a:pPr lvl="1" algn="just">
              <a:spcBef>
                <a:spcPts val="0"/>
              </a:spcBef>
            </a:pPr>
            <a:r>
              <a:rPr lang="en-US" sz="2400" dirty="0" smtClean="0"/>
              <a:t>TOCTTOU </a:t>
            </a:r>
            <a:r>
              <a:rPr lang="en-IN" sz="2400" dirty="0" smtClean="0"/>
              <a:t>is </a:t>
            </a:r>
            <a:r>
              <a:rPr lang="en-IN" sz="2400" b="1" dirty="0" smtClean="0"/>
              <a:t>a</a:t>
            </a:r>
            <a:r>
              <a:rPr lang="en-IN" sz="2400" dirty="0" smtClean="0"/>
              <a:t> class of software bug caused by changes in </a:t>
            </a:r>
            <a:r>
              <a:rPr lang="en-IN" sz="2400" b="1" dirty="0" smtClean="0"/>
              <a:t>a</a:t>
            </a:r>
            <a:r>
              <a:rPr lang="en-IN" sz="2400" dirty="0" smtClean="0"/>
              <a:t> system between the checking of </a:t>
            </a:r>
            <a:r>
              <a:rPr lang="en-IN" sz="2400" b="1" dirty="0" smtClean="0"/>
              <a:t>a</a:t>
            </a:r>
            <a:r>
              <a:rPr lang="en-IN" sz="2400" dirty="0" smtClean="0"/>
              <a:t> condition (such as </a:t>
            </a:r>
            <a:r>
              <a:rPr lang="en-IN" sz="2400" b="1" dirty="0" smtClean="0"/>
              <a:t>a</a:t>
            </a:r>
            <a:r>
              <a:rPr lang="en-IN" sz="2400" dirty="0" smtClean="0"/>
              <a:t> security credential) and the use of the results of that check.</a:t>
            </a:r>
            <a:endParaRPr lang="en-US" sz="2400" dirty="0" smtClean="0"/>
          </a:p>
          <a:p>
            <a:pPr lvl="1" algn="just">
              <a:spcBef>
                <a:spcPts val="0"/>
              </a:spcBef>
            </a:pPr>
            <a:r>
              <a:rPr lang="en-US" sz="2400" dirty="0" smtClean="0"/>
              <a:t>Race Condition</a:t>
            </a:r>
          </a:p>
          <a:p>
            <a:pPr lvl="1" algn="just">
              <a:spcBef>
                <a:spcPts val="0"/>
              </a:spcBef>
            </a:pPr>
            <a:r>
              <a:rPr lang="en-US" sz="2400" dirty="0" smtClean="0"/>
              <a:t>Two processes execute concurrently and the outcome of the computation depends on the order in which instructions of the processes execute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</a:rPr>
              <a:t>Types of Flaws …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24744"/>
            <a:ext cx="8568952" cy="4785395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en-US" dirty="0" smtClean="0"/>
              <a:t>Boundary condition violation: failure on first or last case</a:t>
            </a:r>
          </a:p>
          <a:p>
            <a:pPr lvl="1" algn="just">
              <a:spcBef>
                <a:spcPts val="0"/>
              </a:spcBef>
            </a:pPr>
            <a:r>
              <a:rPr lang="en-US" sz="2400" dirty="0" smtClean="0"/>
              <a:t>occur due to omission of checks to assure that constraints (table size, file allocation, or other resource consumption) are not exceeded </a:t>
            </a:r>
          </a:p>
          <a:p>
            <a:pPr algn="just">
              <a:spcBef>
                <a:spcPts val="0"/>
              </a:spcBef>
            </a:pPr>
            <a:r>
              <a:rPr lang="en-US" dirty="0" smtClean="0"/>
              <a:t>Inadequate identification and authentication: basis for authorization</a:t>
            </a:r>
          </a:p>
          <a:p>
            <a:pPr lvl="1" algn="just">
              <a:spcBef>
                <a:spcPts val="0"/>
              </a:spcBef>
            </a:pPr>
            <a:r>
              <a:rPr lang="en-US" sz="2400" dirty="0" smtClean="0"/>
              <a:t>permits operations to be invoked without sufficiently checking the identity and the authority of the invoking entity</a:t>
            </a:r>
            <a:endParaRPr lang="en-US" sz="3200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12366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</a:rPr>
              <a:t>Buffer Overflows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8678198" cy="5016050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It is an example on Boundary condition violation</a:t>
            </a:r>
          </a:p>
          <a:p>
            <a:pPr algn="just"/>
            <a:r>
              <a:rPr lang="en-US" b="1" dirty="0" smtClean="0"/>
              <a:t>Definition</a:t>
            </a:r>
          </a:p>
          <a:p>
            <a:pPr lvl="1" algn="just"/>
            <a:r>
              <a:rPr lang="en-US" dirty="0" smtClean="0"/>
              <a:t>A buffer (or array or string) is a space in which data can be held</a:t>
            </a:r>
          </a:p>
          <a:p>
            <a:pPr lvl="1" algn="just"/>
            <a:r>
              <a:rPr lang="en-US" dirty="0" smtClean="0"/>
              <a:t>A buffer resides in memory</a:t>
            </a:r>
          </a:p>
          <a:p>
            <a:pPr lvl="1" algn="just"/>
            <a:r>
              <a:rPr lang="en-US" dirty="0" smtClean="0"/>
              <a:t>Because memory is finite, a buffer's capacity is finite</a:t>
            </a:r>
          </a:p>
          <a:p>
            <a:pPr lvl="1" algn="just"/>
            <a:r>
              <a:rPr lang="en-US" dirty="0" smtClean="0"/>
              <a:t>in many programming languages the programmer must declare the buffer's maximum size </a:t>
            </a:r>
          </a:p>
          <a:p>
            <a:pPr lvl="2" algn="just"/>
            <a:r>
              <a:rPr lang="en-US" dirty="0" smtClean="0"/>
              <a:t>Then the compiler can set aside that amount of space</a:t>
            </a:r>
          </a:p>
          <a:p>
            <a:pPr lvl="1" algn="just"/>
            <a:endParaRPr lang="en-US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92088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</a:rPr>
              <a:t>Buffer Overflows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285720" y="836712"/>
            <a:ext cx="8643998" cy="590465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Example</a:t>
            </a:r>
          </a:p>
          <a:p>
            <a:pPr lvl="1" algn="just"/>
            <a:r>
              <a:rPr lang="en-US" b="1" dirty="0" smtClean="0">
                <a:solidFill>
                  <a:srgbClr val="1027CE"/>
                </a:solidFill>
              </a:rPr>
              <a:t>char sample[10];</a:t>
            </a:r>
          </a:p>
          <a:p>
            <a:pPr lvl="1" algn="just"/>
            <a:r>
              <a:rPr lang="en-US" dirty="0" smtClean="0"/>
              <a:t>One byte for elements sample[0] through sample[9]</a:t>
            </a:r>
          </a:p>
          <a:p>
            <a:pPr lvl="1" algn="just"/>
            <a:r>
              <a:rPr lang="en-US" dirty="0" smtClean="0"/>
              <a:t>Now we execute the statement:</a:t>
            </a:r>
          </a:p>
          <a:p>
            <a:pPr lvl="2" algn="just"/>
            <a:r>
              <a:rPr lang="en-US" dirty="0" smtClean="0"/>
              <a:t>sample[10] = 'B';</a:t>
            </a:r>
          </a:p>
          <a:p>
            <a:pPr lvl="1" algn="just"/>
            <a:r>
              <a:rPr lang="en-US" dirty="0" smtClean="0"/>
              <a:t>The subscript 10 is out of bounds</a:t>
            </a:r>
          </a:p>
          <a:p>
            <a:pPr lvl="2" algn="just"/>
            <a:r>
              <a:rPr lang="en-US" dirty="0" smtClean="0"/>
              <a:t>The compiler can detect it during the compilation</a:t>
            </a:r>
          </a:p>
          <a:p>
            <a:pPr lvl="2" algn="just"/>
            <a:r>
              <a:rPr lang="en-US" dirty="0" smtClean="0"/>
              <a:t>However, if the statement were</a:t>
            </a:r>
          </a:p>
          <a:p>
            <a:pPr lvl="3" algn="just"/>
            <a:r>
              <a:rPr lang="en-US" dirty="0" smtClean="0"/>
              <a:t>sample[</a:t>
            </a:r>
            <a:r>
              <a:rPr lang="en-US" dirty="0" err="1" smtClean="0"/>
              <a:t>i</a:t>
            </a:r>
            <a:r>
              <a:rPr lang="en-US" dirty="0" smtClean="0"/>
              <a:t>] = 'B';</a:t>
            </a:r>
          </a:p>
          <a:p>
            <a:pPr lvl="3" algn="just"/>
            <a:r>
              <a:rPr lang="en-US" dirty="0" smtClean="0"/>
              <a:t>we could not identify the problem until </a:t>
            </a:r>
            <a:r>
              <a:rPr lang="en-US" dirty="0" err="1" smtClean="0"/>
              <a:t>i</a:t>
            </a:r>
            <a:r>
              <a:rPr lang="en-US" dirty="0" smtClean="0"/>
              <a:t> was set during execution</a:t>
            </a:r>
          </a:p>
          <a:p>
            <a:pPr lvl="2" algn="just"/>
            <a:r>
              <a:rPr lang="en-US" dirty="0" smtClean="0"/>
              <a:t>The problem's occurrence depends on what is adjacent to the array sample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>
                <a:solidFill>
                  <a:srgbClr val="C00000"/>
                </a:solidFill>
              </a:rPr>
              <a:t>Buffer overflows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idx="1"/>
          </p:nvPr>
        </p:nvSpPr>
        <p:spPr>
          <a:xfrm>
            <a:off x="323528" y="1124744"/>
            <a:ext cx="8301608" cy="4525963"/>
          </a:xfrm>
        </p:spPr>
        <p:txBody>
          <a:bodyPr>
            <a:normAutofit/>
          </a:bodyPr>
          <a:lstStyle/>
          <a:p>
            <a:pPr algn="just"/>
            <a:r>
              <a:rPr lang="en-GB" sz="2800" dirty="0" smtClean="0"/>
              <a:t>The single most commonly exploited type of security flaw</a:t>
            </a:r>
          </a:p>
          <a:p>
            <a:r>
              <a:rPr lang="en-GB" sz="2800" dirty="0" smtClean="0"/>
              <a:t>Simple example:</a:t>
            </a: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899592" y="2564904"/>
            <a:ext cx="6781800" cy="38164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40820" rIns="81639" bIns="40820"/>
          <a:lstStyle/>
          <a:p>
            <a:pPr>
              <a:lnSpc>
                <a:spcPct val="94000"/>
              </a:lnSpc>
              <a:buFontTx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</a:pPr>
            <a:r>
              <a:rPr lang="en-GB" sz="2800" dirty="0">
                <a:solidFill>
                  <a:srgbClr val="000000"/>
                </a:solidFill>
                <a:latin typeface="High Tower Text" pitchFamily="18" charset="0"/>
                <a:ea typeface="Linux Libertine G" pitchFamily="2" charset="0"/>
                <a:cs typeface="Linux Libertine G" pitchFamily="2" charset="0"/>
              </a:rPr>
              <a:t>#</a:t>
            </a:r>
            <a:r>
              <a:rPr lang="en-GB" sz="2800" dirty="0">
                <a:solidFill>
                  <a:srgbClr val="FF0000"/>
                </a:solidFill>
                <a:latin typeface="High Tower Text" pitchFamily="18" charset="0"/>
                <a:ea typeface="Linux Libertine G" pitchFamily="2" charset="0"/>
                <a:cs typeface="Linux Libertine G" pitchFamily="2" charset="0"/>
              </a:rPr>
              <a:t>define LINELEN 1024</a:t>
            </a:r>
          </a:p>
          <a:p>
            <a:pPr>
              <a:lnSpc>
                <a:spcPct val="94000"/>
              </a:lnSpc>
              <a:buFontTx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</a:pPr>
            <a:endParaRPr lang="en-GB" sz="2800" dirty="0">
              <a:solidFill>
                <a:srgbClr val="FF0000"/>
              </a:solidFill>
              <a:latin typeface="High Tower Text" pitchFamily="18" charset="0"/>
              <a:ea typeface="Linux Libertine G" pitchFamily="2" charset="0"/>
              <a:cs typeface="Linux Libertine G" pitchFamily="2" charset="0"/>
            </a:endParaRPr>
          </a:p>
          <a:p>
            <a:pPr>
              <a:lnSpc>
                <a:spcPct val="94000"/>
              </a:lnSpc>
              <a:buFontTx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</a:pPr>
            <a:r>
              <a:rPr lang="en-GB" sz="2800" dirty="0">
                <a:solidFill>
                  <a:srgbClr val="FF0000"/>
                </a:solidFill>
                <a:latin typeface="High Tower Text" pitchFamily="18" charset="0"/>
                <a:ea typeface="Linux Libertine G" pitchFamily="2" charset="0"/>
                <a:cs typeface="Linux Libertine G" pitchFamily="2" charset="0"/>
              </a:rPr>
              <a:t>char buffer[LINELEN];</a:t>
            </a:r>
          </a:p>
          <a:p>
            <a:pPr>
              <a:lnSpc>
                <a:spcPct val="94000"/>
              </a:lnSpc>
              <a:buFontTx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</a:pPr>
            <a:endParaRPr lang="en-GB" sz="2800" dirty="0">
              <a:solidFill>
                <a:srgbClr val="FF0000"/>
              </a:solidFill>
              <a:latin typeface="High Tower Text" pitchFamily="18" charset="0"/>
              <a:ea typeface="Linux Libertine G" pitchFamily="2" charset="0"/>
              <a:cs typeface="Linux Libertine G" pitchFamily="2" charset="0"/>
            </a:endParaRPr>
          </a:p>
          <a:p>
            <a:pPr>
              <a:lnSpc>
                <a:spcPct val="94000"/>
              </a:lnSpc>
              <a:buFontTx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</a:pPr>
            <a:r>
              <a:rPr lang="en-GB" sz="2800" dirty="0">
                <a:solidFill>
                  <a:srgbClr val="FF0000"/>
                </a:solidFill>
                <a:latin typeface="High Tower Text" pitchFamily="18" charset="0"/>
                <a:ea typeface="Linux Libertine G" pitchFamily="2" charset="0"/>
                <a:cs typeface="Linux Libertine G" pitchFamily="2" charset="0"/>
              </a:rPr>
              <a:t>gets(buffer);</a:t>
            </a:r>
          </a:p>
          <a:p>
            <a:pPr>
              <a:lnSpc>
                <a:spcPct val="94000"/>
              </a:lnSpc>
              <a:buFontTx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</a:pPr>
            <a:r>
              <a:rPr lang="en-GB" sz="2800" dirty="0">
                <a:solidFill>
                  <a:srgbClr val="FF0000"/>
                </a:solidFill>
                <a:latin typeface="High Tower Text" pitchFamily="18" charset="0"/>
                <a:ea typeface="Linux Libertine G" pitchFamily="2" charset="0"/>
                <a:cs typeface="Linux Libertine G" pitchFamily="2" charset="0"/>
              </a:rPr>
              <a:t>     </a:t>
            </a:r>
            <a:r>
              <a:rPr lang="en-GB" sz="2800" i="1" dirty="0">
                <a:solidFill>
                  <a:srgbClr val="FF0000"/>
                </a:solidFill>
                <a:latin typeface="High Tower Text" pitchFamily="18" charset="0"/>
                <a:ea typeface="Linux Libertine G" pitchFamily="2" charset="0"/>
                <a:cs typeface="Linux Libertine G" pitchFamily="2" charset="0"/>
              </a:rPr>
              <a:t>or</a:t>
            </a:r>
          </a:p>
          <a:p>
            <a:pPr>
              <a:lnSpc>
                <a:spcPct val="94000"/>
              </a:lnSpc>
              <a:buFontTx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</a:tabLst>
            </a:pPr>
            <a:r>
              <a:rPr lang="en-GB" sz="2800" dirty="0" err="1">
                <a:solidFill>
                  <a:srgbClr val="FF0000"/>
                </a:solidFill>
                <a:latin typeface="High Tower Text" pitchFamily="18" charset="0"/>
                <a:ea typeface="Linux Libertine G" pitchFamily="2" charset="0"/>
                <a:cs typeface="Linux Libertine G" pitchFamily="2" charset="0"/>
              </a:rPr>
              <a:t>strcpy</a:t>
            </a:r>
            <a:r>
              <a:rPr lang="en-GB" sz="2800" dirty="0">
                <a:solidFill>
                  <a:srgbClr val="FF0000"/>
                </a:solidFill>
                <a:latin typeface="High Tower Text" pitchFamily="18" charset="0"/>
                <a:ea typeface="Linux Libertine G" pitchFamily="2" charset="0"/>
                <a:cs typeface="Linux Libertine G" pitchFamily="2" charset="0"/>
              </a:rPr>
              <a:t>(buffer, </a:t>
            </a:r>
            <a:r>
              <a:rPr lang="en-GB" sz="2800" dirty="0" err="1">
                <a:solidFill>
                  <a:srgbClr val="FF0000"/>
                </a:solidFill>
                <a:latin typeface="High Tower Text" pitchFamily="18" charset="0"/>
                <a:ea typeface="Linux Libertine G" pitchFamily="2" charset="0"/>
                <a:cs typeface="Linux Libertine G" pitchFamily="2" charset="0"/>
              </a:rPr>
              <a:t>argv</a:t>
            </a:r>
            <a:r>
              <a:rPr lang="en-GB" sz="2800" dirty="0">
                <a:solidFill>
                  <a:srgbClr val="FF0000"/>
                </a:solidFill>
                <a:latin typeface="High Tower Text" pitchFamily="18" charset="0"/>
                <a:ea typeface="Linux Libertine G" pitchFamily="2" charset="0"/>
                <a:cs typeface="Linux Libertine G" pitchFamily="2" charset="0"/>
              </a:rPr>
              <a:t>[1]);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>
                <a:solidFill>
                  <a:srgbClr val="7E2010"/>
                </a:solidFill>
              </a:rPr>
              <a:t>Buffer overflows problem?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idx="1"/>
          </p:nvPr>
        </p:nvSpPr>
        <p:spPr>
          <a:xfrm>
            <a:off x="251520" y="1268760"/>
            <a:ext cx="8640960" cy="5328592"/>
          </a:xfrm>
        </p:spPr>
        <p:txBody>
          <a:bodyPr>
            <a:normAutofit/>
          </a:bodyPr>
          <a:lstStyle/>
          <a:p>
            <a:pPr algn="just"/>
            <a:r>
              <a:rPr lang="en-GB" dirty="0" smtClean="0"/>
              <a:t>The </a:t>
            </a:r>
            <a:r>
              <a:rPr lang="en-GB" i="1" dirty="0" smtClean="0"/>
              <a:t>gets</a:t>
            </a:r>
            <a:r>
              <a:rPr lang="en-GB" dirty="0" smtClean="0"/>
              <a:t> and </a:t>
            </a:r>
            <a:r>
              <a:rPr lang="en-GB" i="1" dirty="0" err="1" smtClean="0"/>
              <a:t>strcpy</a:t>
            </a:r>
            <a:r>
              <a:rPr lang="en-GB" dirty="0" smtClean="0"/>
              <a:t> functions don't check that the string they're copying into the buffer will fit in the buffer!</a:t>
            </a:r>
          </a:p>
          <a:p>
            <a:pPr algn="just"/>
            <a:r>
              <a:rPr lang="en-GB" dirty="0" smtClean="0"/>
              <a:t>Some languages would give an exception here, and crash the program.</a:t>
            </a:r>
          </a:p>
          <a:p>
            <a:pPr lvl="1" algn="just"/>
            <a:r>
              <a:rPr lang="en-GB" dirty="0" smtClean="0"/>
              <a:t>Is this an OK solution</a:t>
            </a:r>
          </a:p>
          <a:p>
            <a:pPr algn="just"/>
            <a:r>
              <a:rPr lang="en-GB" dirty="0" smtClean="0"/>
              <a:t>C doesn't even notice something bad happened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rgbClr val="7E2010"/>
                </a:solidFill>
              </a:rPr>
              <a:t>Buffer overflows problem?</a:t>
            </a:r>
            <a:endParaRPr lang="en-US" altLang="en-US" sz="4000" dirty="0" smtClean="0">
              <a:solidFill>
                <a:srgbClr val="7E201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285860"/>
            <a:ext cx="8572560" cy="5383500"/>
          </a:xfrm>
        </p:spPr>
        <p:txBody>
          <a:bodyPr>
            <a:normAutofit/>
          </a:bodyPr>
          <a:lstStyle/>
          <a:p>
            <a:pPr algn="just">
              <a:buFont typeface="Arial" charset="0"/>
              <a:buChar char="•"/>
              <a:defRPr/>
            </a:pPr>
            <a:r>
              <a:rPr lang="en-US" dirty="0" smtClean="0"/>
              <a:t>Buffer overflow is an event that occurs when:</a:t>
            </a:r>
          </a:p>
          <a:p>
            <a:pPr lvl="1" algn="just">
              <a:buFont typeface="Arial" charset="0"/>
              <a:buChar char="–"/>
              <a:defRPr/>
            </a:pPr>
            <a:r>
              <a:rPr lang="en-US" dirty="0" smtClean="0"/>
              <a:t>Fixed-length data buffer (e.g., string)</a:t>
            </a:r>
          </a:p>
          <a:p>
            <a:pPr lvl="1" algn="just">
              <a:buFont typeface="Arial" charset="0"/>
              <a:buChar char="–"/>
              <a:defRPr/>
            </a:pPr>
            <a:r>
              <a:rPr lang="en-US" dirty="0" smtClean="0"/>
              <a:t>At least one value intended for buffer is written outside that buffer's boundaries (usually past its end)</a:t>
            </a:r>
          </a:p>
          <a:p>
            <a:pPr lvl="2" algn="just">
              <a:buFont typeface="Arial" charset="0"/>
              <a:buChar char="•"/>
              <a:defRPr/>
            </a:pPr>
            <a:r>
              <a:rPr lang="en-US" dirty="0" smtClean="0"/>
              <a:t>Some definitions also include reading outside buffer</a:t>
            </a:r>
          </a:p>
          <a:p>
            <a:pPr algn="just">
              <a:buFont typeface="Arial" charset="0"/>
              <a:buChar char="•"/>
              <a:defRPr/>
            </a:pPr>
            <a:r>
              <a:rPr lang="en-US" dirty="0" smtClean="0"/>
              <a:t>Can occur when reading input or later processing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008112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rgbClr val="7E2010"/>
                </a:solidFill>
              </a:rPr>
              <a:t>Buffer overflows problem?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5616624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dirty="0" smtClean="0"/>
              <a:t>Buffer overflows  = buffer overruns.  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dirty="0" smtClean="0"/>
              <a:t>Subtypes include: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  <a:buFont typeface="Arial" charset="0"/>
              <a:buChar char="–"/>
              <a:defRPr/>
            </a:pPr>
            <a:r>
              <a:rPr lang="en-US" dirty="0" smtClean="0"/>
              <a:t>Stack overrun.  Buffer in stack; attack is called “stack smashing”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  <a:buFont typeface="Arial" charset="0"/>
              <a:buChar char="–"/>
              <a:defRPr/>
            </a:pPr>
            <a:r>
              <a:rPr lang="en-US" dirty="0" smtClean="0"/>
              <a:t>Heap overrun.  Buffer in heap; attack is called “heap smashing”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dirty="0" smtClean="0"/>
              <a:t>Noted in “Computer Security Technology Planning Study” (1972)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u="sng" dirty="0" smtClean="0"/>
              <a:t>Common problem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dirty="0" smtClean="0"/>
              <a:t>If exploitable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  <a:buFont typeface="Arial" charset="0"/>
              <a:buChar char="–"/>
              <a:defRPr/>
            </a:pPr>
            <a:r>
              <a:rPr lang="en-US" dirty="0" smtClean="0"/>
              <a:t>Attacker can often completely control program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  <a:buFont typeface="Arial" charset="0"/>
              <a:buChar char="–"/>
              <a:defRPr/>
            </a:pPr>
            <a:r>
              <a:rPr lang="en-US" dirty="0" smtClean="0"/>
              <a:t>Attacker can typically cause denial-of-service</a:t>
            </a:r>
          </a:p>
          <a:p>
            <a:pPr lvl="2" algn="just">
              <a:lnSpc>
                <a:spcPct val="110000"/>
              </a:lnSpc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dirty="0" smtClean="0"/>
              <a:t>Many defenses simply downgrade from “control program” to </a:t>
            </a:r>
            <a:r>
              <a:rPr lang="en-US" dirty="0" err="1" smtClean="0"/>
              <a:t>DoS</a:t>
            </a:r>
            <a:endParaRPr lang="en-I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>
                <a:solidFill>
                  <a:srgbClr val="7E2010"/>
                </a:solidFill>
              </a:rPr>
              <a:t>Buffer overflow example incidents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196752"/>
            <a:ext cx="8715436" cy="5375520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Arial" charset="0"/>
              <a:buChar char="•"/>
              <a:defRPr/>
            </a:pPr>
            <a:r>
              <a:rPr lang="en-US" dirty="0" smtClean="0"/>
              <a:t>1988: Morris worm – took down Internet</a:t>
            </a:r>
          </a:p>
          <a:p>
            <a:pPr lvl="1" algn="just">
              <a:buFont typeface="Arial" charset="0"/>
              <a:buChar char="–"/>
              <a:defRPr/>
            </a:pPr>
            <a:r>
              <a:rPr lang="en-US" dirty="0" smtClean="0"/>
              <a:t>Includes buffer overflow via gets() in </a:t>
            </a:r>
            <a:r>
              <a:rPr lang="en-US" dirty="0" err="1" smtClean="0"/>
              <a:t>fingerd</a:t>
            </a:r>
            <a:endParaRPr lang="en-US" dirty="0" smtClean="0"/>
          </a:p>
          <a:p>
            <a:pPr algn="just">
              <a:buFont typeface="Arial" charset="0"/>
              <a:buChar char="•"/>
              <a:defRPr/>
            </a:pPr>
            <a:r>
              <a:rPr lang="en-US" dirty="0" smtClean="0"/>
              <a:t>1998: University of Washington IMAP (mail) server</a:t>
            </a:r>
          </a:p>
          <a:p>
            <a:pPr algn="just">
              <a:buFont typeface="Arial" charset="0"/>
              <a:buChar char="•"/>
              <a:defRPr/>
            </a:pPr>
            <a:r>
              <a:rPr lang="en-US" dirty="0" smtClean="0"/>
              <a:t>1999: RSA crypto reference implementation</a:t>
            </a:r>
          </a:p>
          <a:p>
            <a:pPr lvl="1" algn="just">
              <a:buFont typeface="Arial" charset="0"/>
              <a:buChar char="–"/>
              <a:defRPr/>
            </a:pPr>
            <a:r>
              <a:rPr lang="en-US" dirty="0" smtClean="0"/>
              <a:t>Subverted PGP, </a:t>
            </a:r>
            <a:r>
              <a:rPr lang="en-US" dirty="0" err="1" smtClean="0"/>
              <a:t>OpenSSH</a:t>
            </a:r>
            <a:r>
              <a:rPr lang="en-US" dirty="0" smtClean="0"/>
              <a:t>, Apache’s </a:t>
            </a:r>
            <a:r>
              <a:rPr lang="en-US" dirty="0" err="1" smtClean="0"/>
              <a:t>ModSSL</a:t>
            </a:r>
            <a:r>
              <a:rPr lang="en-US" dirty="0" smtClean="0"/>
              <a:t>, etc.</a:t>
            </a:r>
          </a:p>
          <a:p>
            <a:pPr algn="just">
              <a:buFont typeface="Arial" charset="0"/>
              <a:buChar char="•"/>
              <a:defRPr/>
            </a:pPr>
            <a:r>
              <a:rPr lang="en-US" dirty="0" smtClean="0"/>
              <a:t>2001: Code Red worm – buffer overflow in Microsoft’s Internet Information Services (IIS) 5.0</a:t>
            </a:r>
          </a:p>
          <a:p>
            <a:pPr algn="just">
              <a:buFont typeface="Arial" charset="0"/>
              <a:buChar char="•"/>
              <a:defRPr/>
            </a:pPr>
            <a:r>
              <a:rPr lang="en-US" dirty="0" smtClean="0"/>
              <a:t>2003: SQL Slammer worm compromised machines running Microsoft SQL Server 2000</a:t>
            </a:r>
          </a:p>
          <a:p>
            <a:pPr algn="just">
              <a:buFont typeface="Arial" charset="0"/>
              <a:buChar char="•"/>
              <a:defRPr/>
            </a:pPr>
            <a:r>
              <a:rPr lang="en-US" dirty="0" smtClean="0"/>
              <a:t>~2008: Twilight hack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>
                <a:solidFill>
                  <a:srgbClr val="C00000"/>
                </a:solidFill>
              </a:rPr>
              <a:t>Flaws, faults, and failures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idx="1"/>
          </p:nvPr>
        </p:nvSpPr>
        <p:spPr>
          <a:xfrm>
            <a:off x="251520" y="1340768"/>
            <a:ext cx="8568952" cy="5184576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en-GB" dirty="0" smtClean="0"/>
              <a:t>A </a:t>
            </a:r>
            <a:r>
              <a:rPr lang="en-GB" i="1" dirty="0" smtClean="0"/>
              <a:t>flaw</a:t>
            </a:r>
            <a:r>
              <a:rPr lang="en-GB" dirty="0" smtClean="0"/>
              <a:t> is a problem with a program</a:t>
            </a:r>
          </a:p>
          <a:p>
            <a:pPr algn="just">
              <a:spcBef>
                <a:spcPts val="0"/>
              </a:spcBef>
            </a:pPr>
            <a:r>
              <a:rPr lang="en-GB" dirty="0" smtClean="0"/>
              <a:t>A </a:t>
            </a:r>
            <a:r>
              <a:rPr lang="en-GB" i="1" dirty="0" smtClean="0"/>
              <a:t>security flaw </a:t>
            </a:r>
            <a:r>
              <a:rPr lang="en-GB" dirty="0" smtClean="0"/>
              <a:t>is a problem that affects security in some way</a:t>
            </a:r>
          </a:p>
          <a:p>
            <a:pPr lvl="1" algn="just">
              <a:spcBef>
                <a:spcPts val="0"/>
              </a:spcBef>
            </a:pPr>
            <a:r>
              <a:rPr lang="en-GB" dirty="0" smtClean="0"/>
              <a:t>Confidentiality, integrity, availability (CIA) triad</a:t>
            </a:r>
          </a:p>
          <a:p>
            <a:pPr algn="just">
              <a:spcBef>
                <a:spcPts val="0"/>
              </a:spcBef>
            </a:pPr>
            <a:r>
              <a:rPr lang="en-GB" dirty="0" smtClean="0"/>
              <a:t>Flaws come in two types: </a:t>
            </a:r>
            <a:r>
              <a:rPr lang="en-GB" i="1" dirty="0" smtClean="0"/>
              <a:t>faults</a:t>
            </a:r>
            <a:r>
              <a:rPr lang="en-GB" dirty="0" smtClean="0"/>
              <a:t> and </a:t>
            </a:r>
            <a:r>
              <a:rPr lang="en-GB" i="1" dirty="0" smtClean="0"/>
              <a:t>failures</a:t>
            </a:r>
          </a:p>
          <a:p>
            <a:pPr algn="just">
              <a:spcBef>
                <a:spcPts val="0"/>
              </a:spcBef>
            </a:pPr>
            <a:r>
              <a:rPr lang="en-GB" dirty="0" smtClean="0"/>
              <a:t>A </a:t>
            </a:r>
            <a:r>
              <a:rPr lang="en-GB" i="1" dirty="0" smtClean="0"/>
              <a:t>fault</a:t>
            </a:r>
            <a:r>
              <a:rPr lang="en-GB" dirty="0" smtClean="0"/>
              <a:t> is a mistake “behind the scenes”</a:t>
            </a:r>
          </a:p>
          <a:p>
            <a:pPr lvl="1" algn="just">
              <a:spcBef>
                <a:spcPts val="0"/>
              </a:spcBef>
            </a:pPr>
            <a:r>
              <a:rPr lang="en-GB" dirty="0" smtClean="0"/>
              <a:t>An error in the code, data, specification, process, etc.</a:t>
            </a:r>
          </a:p>
          <a:p>
            <a:pPr lvl="1" algn="just">
              <a:spcBef>
                <a:spcPts val="0"/>
              </a:spcBef>
            </a:pPr>
            <a:r>
              <a:rPr lang="en-GB" dirty="0" smtClean="0"/>
              <a:t>A fault is a potential problem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285720" y="116632"/>
            <a:ext cx="8401080" cy="1301006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>
                <a:solidFill>
                  <a:srgbClr val="7E2010"/>
                </a:solidFill>
              </a:rPr>
              <a:t>Programming languages &amp;</a:t>
            </a:r>
            <a:br>
              <a:rPr lang="en-US" altLang="en-US" dirty="0" smtClean="0">
                <a:solidFill>
                  <a:srgbClr val="7E2010"/>
                </a:solidFill>
              </a:rPr>
            </a:br>
            <a:r>
              <a:rPr lang="en-US" altLang="en-US" dirty="0" smtClean="0">
                <a:solidFill>
                  <a:srgbClr val="7E2010"/>
                </a:solidFill>
              </a:rPr>
              <a:t>buffer overflow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340768"/>
            <a:ext cx="8401080" cy="5231504"/>
          </a:xfrm>
        </p:spPr>
        <p:txBody>
          <a:bodyPr>
            <a:normAutofit fontScale="85000" lnSpcReduction="10000"/>
          </a:bodyPr>
          <a:lstStyle/>
          <a:p>
            <a:pPr algn="just">
              <a:buFont typeface="Arial" charset="0"/>
              <a:buChar char="•"/>
              <a:defRPr/>
            </a:pPr>
            <a:r>
              <a:rPr lang="en-US" dirty="0" smtClean="0"/>
              <a:t>Some languages allow buffer overflow</a:t>
            </a:r>
          </a:p>
          <a:p>
            <a:pPr lvl="1" algn="just">
              <a:buFont typeface="Arial" charset="0"/>
              <a:buChar char="–"/>
              <a:defRPr/>
            </a:pPr>
            <a:r>
              <a:rPr lang="en-US" dirty="0" smtClean="0"/>
              <a:t>C, C++, Objective-C, </a:t>
            </a:r>
            <a:r>
              <a:rPr lang="en-US" dirty="0" err="1" smtClean="0"/>
              <a:t>Vala</a:t>
            </a:r>
            <a:r>
              <a:rPr lang="en-US" dirty="0" smtClean="0"/>
              <a:t>, Forth, assembly language</a:t>
            </a:r>
          </a:p>
          <a:p>
            <a:pPr lvl="1" algn="just">
              <a:buFont typeface="Arial" charset="0"/>
              <a:buChar char="–"/>
              <a:defRPr/>
            </a:pPr>
            <a:r>
              <a:rPr lang="en-US" dirty="0" smtClean="0"/>
              <a:t>First three are especially common</a:t>
            </a:r>
          </a:p>
          <a:p>
            <a:pPr algn="just">
              <a:buFont typeface="Arial" charset="0"/>
              <a:buChar char="•"/>
              <a:defRPr/>
            </a:pPr>
            <a:r>
              <a:rPr lang="en-US" dirty="0" smtClean="0"/>
              <a:t>Most languages counter buffer overflow…</a:t>
            </a:r>
          </a:p>
          <a:p>
            <a:pPr lvl="1" algn="just">
              <a:buFont typeface="Arial" charset="0"/>
              <a:buChar char="–"/>
              <a:defRPr/>
            </a:pPr>
            <a:r>
              <a:rPr lang="en-US" dirty="0" smtClean="0"/>
              <a:t>Ada strings, Pascal: Detect/prevent overflow</a:t>
            </a:r>
          </a:p>
          <a:p>
            <a:pPr lvl="1" algn="just">
              <a:buFont typeface="Arial" charset="0"/>
              <a:buChar char="–"/>
              <a:defRPr/>
            </a:pPr>
            <a:r>
              <a:rPr lang="en-US" dirty="0" smtClean="0"/>
              <a:t>Java, Python, Perl, Ada </a:t>
            </a:r>
            <a:r>
              <a:rPr lang="en-US" dirty="0" err="1" smtClean="0"/>
              <a:t>unbounded_string</a:t>
            </a:r>
            <a:r>
              <a:rPr lang="en-US" dirty="0" smtClean="0"/>
              <a:t>: Auto-resize</a:t>
            </a:r>
          </a:p>
          <a:p>
            <a:pPr algn="just">
              <a:buFont typeface="Arial" charset="0"/>
              <a:buChar char="•"/>
              <a:defRPr/>
            </a:pPr>
            <a:r>
              <a:rPr lang="en-US" dirty="0" smtClean="0"/>
              <a:t>Using other languages doesn’t give immunity</a:t>
            </a:r>
          </a:p>
          <a:p>
            <a:pPr lvl="1" algn="just">
              <a:buFont typeface="Arial" charset="0"/>
              <a:buChar char="–"/>
              <a:defRPr/>
            </a:pPr>
            <a:r>
              <a:rPr lang="en-US" dirty="0" smtClean="0"/>
              <a:t>Most language </a:t>
            </a:r>
            <a:r>
              <a:rPr lang="en-US" i="1" dirty="0" smtClean="0"/>
              <a:t>implementations</a:t>
            </a:r>
            <a:r>
              <a:rPr lang="en-US" dirty="0" smtClean="0"/>
              <a:t> are in C/C++</a:t>
            </a:r>
          </a:p>
          <a:p>
            <a:pPr lvl="1" algn="just">
              <a:buFont typeface="Arial" charset="0"/>
              <a:buChar char="–"/>
              <a:defRPr/>
            </a:pPr>
            <a:r>
              <a:rPr lang="en-US" dirty="0" smtClean="0"/>
              <a:t>Many libraries/components/OSs include C/C++</a:t>
            </a:r>
          </a:p>
          <a:p>
            <a:pPr lvl="1" algn="just">
              <a:buFont typeface="Arial" charset="0"/>
              <a:buChar char="–"/>
              <a:defRPr/>
            </a:pPr>
            <a:r>
              <a:rPr lang="en-US" dirty="0" smtClean="0"/>
              <a:t>Some languages/compilers allow disabling protection</a:t>
            </a:r>
          </a:p>
          <a:p>
            <a:pPr lvl="2" algn="just">
              <a:buFont typeface="Arial" charset="0"/>
              <a:buChar char="•"/>
              <a:defRPr/>
            </a:pPr>
            <a:r>
              <a:rPr lang="en-US" dirty="0" smtClean="0"/>
              <a:t>Including languages C# and Ada</a:t>
            </a:r>
          </a:p>
          <a:p>
            <a:pPr lvl="1" algn="just">
              <a:buFont typeface="Arial" charset="0"/>
              <a:buChar char="–"/>
              <a:defRPr/>
            </a:pPr>
            <a:r>
              <a:rPr lang="en-US" dirty="0" smtClean="0"/>
              <a:t>Choosing another language helps – but not completely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7E2010"/>
                </a:solidFill>
              </a:rPr>
              <a:t>Nonmalicious</a:t>
            </a:r>
            <a:r>
              <a:rPr lang="en-US" sz="4000" dirty="0">
                <a:solidFill>
                  <a:srgbClr val="7E2010"/>
                </a:solidFill>
              </a:rPr>
              <a:t> Program Errors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268760"/>
            <a:ext cx="8535322" cy="54006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dirty="0" smtClean="0"/>
              <a:t>Unintentional mistakes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cause program malfunctions 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but some lead to more serious security vulnerabilities</a:t>
            </a:r>
          </a:p>
          <a:p>
            <a:pPr algn="just">
              <a:spcBef>
                <a:spcPts val="600"/>
              </a:spcBef>
            </a:pPr>
            <a:r>
              <a:rPr lang="en-US" dirty="0" smtClean="0"/>
              <a:t>Buffer </a:t>
            </a:r>
            <a:r>
              <a:rPr lang="en-US" dirty="0"/>
              <a:t>Overflows Security Implication</a:t>
            </a:r>
          </a:p>
          <a:p>
            <a:pPr lvl="1" algn="just">
              <a:spcBef>
                <a:spcPts val="600"/>
              </a:spcBef>
            </a:pPr>
            <a:r>
              <a:rPr lang="en-US" dirty="0"/>
              <a:t>Attacker replaces code in the system space and takes control back from the operating system</a:t>
            </a:r>
          </a:p>
          <a:p>
            <a:pPr lvl="1" algn="just">
              <a:spcBef>
                <a:spcPts val="600"/>
              </a:spcBef>
            </a:pPr>
            <a:r>
              <a:rPr lang="en-US" dirty="0"/>
              <a:t>Attacker uses the stack pointer or return register to execute other </a:t>
            </a:r>
            <a:r>
              <a:rPr lang="en-US" dirty="0" smtClean="0"/>
              <a:t>code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7E2010"/>
                </a:solidFill>
              </a:rPr>
              <a:t>Famous Internet Worms</a:t>
            </a:r>
          </a:p>
        </p:txBody>
      </p:sp>
      <p:sp>
        <p:nvSpPr>
          <p:cNvPr id="410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268760"/>
            <a:ext cx="8458200" cy="520824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Morris worm (1988): overflow in </a:t>
            </a:r>
            <a:r>
              <a:rPr lang="en-US" sz="2800" dirty="0" err="1" smtClean="0"/>
              <a:t>fingerd</a:t>
            </a:r>
            <a:endParaRPr lang="en-US" sz="2800" dirty="0" smtClean="0"/>
          </a:p>
          <a:p>
            <a:pPr lvl="1"/>
            <a:r>
              <a:rPr lang="en-US" sz="2400" dirty="0" smtClean="0"/>
              <a:t>6,000 machines infected (10% of existing Internet)</a:t>
            </a:r>
          </a:p>
          <a:p>
            <a:r>
              <a:rPr lang="en-US" sz="2800" dirty="0" err="1" smtClean="0"/>
              <a:t>CodeRed</a:t>
            </a:r>
            <a:r>
              <a:rPr lang="en-US" sz="2800" dirty="0" smtClean="0"/>
              <a:t> (2001): overflow in MS-IIS server</a:t>
            </a:r>
          </a:p>
          <a:p>
            <a:pPr lvl="1"/>
            <a:r>
              <a:rPr lang="en-US" sz="2400" dirty="0" smtClean="0"/>
              <a:t>300,000 machines infected in 14 hours</a:t>
            </a:r>
          </a:p>
          <a:p>
            <a:r>
              <a:rPr lang="en-US" sz="2800" dirty="0" smtClean="0"/>
              <a:t>SQL Slammer (2003): overflow in MS-SQL server</a:t>
            </a:r>
          </a:p>
          <a:p>
            <a:pPr lvl="1"/>
            <a:r>
              <a:rPr lang="en-US" sz="2400" dirty="0" smtClean="0"/>
              <a:t>75,000 machines infected in </a:t>
            </a:r>
            <a:r>
              <a:rPr lang="en-US" sz="2400" b="1" dirty="0" smtClean="0"/>
              <a:t>10 minutes</a:t>
            </a:r>
            <a:r>
              <a:rPr lang="en-US" sz="2400" dirty="0" smtClean="0"/>
              <a:t> (!!)</a:t>
            </a:r>
          </a:p>
          <a:p>
            <a:r>
              <a:rPr lang="en-US" sz="2800" dirty="0" err="1" smtClean="0"/>
              <a:t>Sasser</a:t>
            </a:r>
            <a:r>
              <a:rPr lang="en-US" sz="2800" dirty="0" smtClean="0"/>
              <a:t> (2004): overflow in Windows LSASS</a:t>
            </a:r>
          </a:p>
          <a:p>
            <a:pPr lvl="1"/>
            <a:r>
              <a:rPr lang="en-US" sz="2400" dirty="0" smtClean="0"/>
              <a:t>Around 500,000 machines infected</a:t>
            </a:r>
          </a:p>
        </p:txBody>
      </p:sp>
      <p:sp>
        <p:nvSpPr>
          <p:cNvPr id="13317" name="AutoShape 6"/>
          <p:cNvSpPr>
            <a:spLocks noChangeArrowheads="1"/>
          </p:cNvSpPr>
          <p:nvPr/>
        </p:nvSpPr>
        <p:spPr bwMode="auto">
          <a:xfrm>
            <a:off x="6444208" y="4725144"/>
            <a:ext cx="2274888" cy="480131"/>
          </a:xfrm>
          <a:prstGeom prst="wedgeRectCallout">
            <a:avLst>
              <a:gd name="adj1" fmla="val 602"/>
              <a:gd name="adj2" fmla="val -80778"/>
            </a:avLst>
          </a:prstGeom>
          <a:solidFill>
            <a:schemeClr val="bg1">
              <a:lumMod val="95000"/>
            </a:schemeClr>
          </a:solidFill>
          <a:ln w="12700" algn="ctr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1400" dirty="0">
                <a:solidFill>
                  <a:schemeClr val="tx1"/>
                </a:solidFill>
              </a:rPr>
              <a:t>Responsible for user 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1400" dirty="0">
                <a:solidFill>
                  <a:schemeClr val="tx1"/>
                </a:solidFill>
              </a:rPr>
              <a:t>authentication in Windows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229600" cy="994122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7E2010"/>
                </a:solidFill>
              </a:rPr>
              <a:t>… Malware …</a:t>
            </a:r>
          </a:p>
        </p:txBody>
      </p:sp>
      <p:sp>
        <p:nvSpPr>
          <p:cNvPr id="512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42844" y="908720"/>
            <a:ext cx="8858312" cy="573499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dirty="0" err="1" smtClean="0"/>
              <a:t>Conficker</a:t>
            </a:r>
            <a:r>
              <a:rPr lang="en-US" sz="2800" dirty="0" smtClean="0"/>
              <a:t> (2008-09): overflow in Windows RPC</a:t>
            </a:r>
          </a:p>
          <a:p>
            <a:pPr lvl="1" algn="just"/>
            <a:r>
              <a:rPr lang="en-US" sz="2400" dirty="0" smtClean="0"/>
              <a:t>Around 10 million machines infected (estimates vary)</a:t>
            </a:r>
          </a:p>
          <a:p>
            <a:pPr algn="just"/>
            <a:r>
              <a:rPr lang="en-US" sz="2800" dirty="0" err="1" smtClean="0"/>
              <a:t>Stuxnet</a:t>
            </a:r>
            <a:r>
              <a:rPr lang="en-US" sz="2800" dirty="0" smtClean="0"/>
              <a:t>	(2009-10):	several	zero-day overflows	+	same	 Windows	RPC	overflow	as	</a:t>
            </a:r>
            <a:r>
              <a:rPr lang="en-US" sz="2800" dirty="0" err="1" smtClean="0"/>
              <a:t>Conficker</a:t>
            </a:r>
            <a:endParaRPr lang="en-US" sz="2800" dirty="0" smtClean="0"/>
          </a:p>
          <a:p>
            <a:pPr marL="1073150" lvl="1" indent="-715963" algn="just"/>
            <a:r>
              <a:rPr lang="en-US" sz="2400" b="1" dirty="0" smtClean="0">
                <a:solidFill>
                  <a:srgbClr val="1027CE"/>
                </a:solidFill>
              </a:rPr>
              <a:t>Windows	print	spooler	service</a:t>
            </a:r>
          </a:p>
          <a:p>
            <a:pPr marL="1073150" lvl="1" indent="-715963" algn="just"/>
            <a:r>
              <a:rPr lang="en-US" sz="2400" b="1" dirty="0" smtClean="0">
                <a:solidFill>
                  <a:srgbClr val="1027CE"/>
                </a:solidFill>
              </a:rPr>
              <a:t>Windows	LNK	shortcut	display	</a:t>
            </a:r>
          </a:p>
          <a:p>
            <a:pPr marL="1073150" lvl="1" indent="-715963" algn="just"/>
            <a:r>
              <a:rPr lang="en-US" sz="2400" b="1" dirty="0" smtClean="0">
                <a:solidFill>
                  <a:srgbClr val="1027CE"/>
                </a:solidFill>
              </a:rPr>
              <a:t>Windows	task	scheduler</a:t>
            </a:r>
          </a:p>
          <a:p>
            <a:pPr marL="1073150" lvl="1" indent="-715963" algn="just"/>
            <a:r>
              <a:rPr lang="en-US" sz="2400" b="1" dirty="0" smtClean="0">
                <a:solidFill>
                  <a:srgbClr val="1027CE"/>
                </a:solidFill>
              </a:rPr>
              <a:t>Destroyed several Iranian Nuclear Centrifuges (Siemens' PLCs)</a:t>
            </a:r>
          </a:p>
          <a:p>
            <a:pPr algn="just"/>
            <a:r>
              <a:rPr lang="en-US" sz="2800" dirty="0" smtClean="0"/>
              <a:t>Flame (2010-12): same print spooler and LNK overflows as </a:t>
            </a:r>
            <a:r>
              <a:rPr lang="en-US" sz="2800" dirty="0" err="1" smtClean="0"/>
              <a:t>Stuxnet</a:t>
            </a:r>
            <a:endParaRPr lang="en-US" sz="2800" dirty="0" smtClean="0"/>
          </a:p>
          <a:p>
            <a:pPr lvl="1" algn="just"/>
            <a:r>
              <a:rPr lang="en-US" sz="2400" dirty="0" smtClean="0"/>
              <a:t>Targeted </a:t>
            </a:r>
            <a:r>
              <a:rPr lang="en-US" sz="2400" dirty="0" err="1" smtClean="0"/>
              <a:t>Cyberespionage</a:t>
            </a:r>
            <a:r>
              <a:rPr lang="en-US" sz="2400" dirty="0" smtClean="0"/>
              <a:t> virus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512" y="1124744"/>
            <a:ext cx="8784976" cy="5504656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 smtClean="0">
                <a:solidFill>
                  <a:srgbClr val="11630D"/>
                </a:solidFill>
              </a:rPr>
              <a:t>Simplest buffer exploit: supply executable code as “data”, trick victim’s machine into executing it</a:t>
            </a:r>
          </a:p>
          <a:p>
            <a:pPr lvl="1" algn="just"/>
            <a:r>
              <a:rPr lang="en-US" dirty="0" smtClean="0"/>
              <a:t>Code will self-propagate or give attacker control over machine</a:t>
            </a:r>
          </a:p>
          <a:p>
            <a:pPr algn="just"/>
            <a:r>
              <a:rPr lang="en-US" sz="2800" b="1" dirty="0" smtClean="0">
                <a:solidFill>
                  <a:srgbClr val="11630D"/>
                </a:solidFill>
              </a:rPr>
              <a:t>Attack can exploit </a:t>
            </a:r>
            <a:r>
              <a:rPr lang="en-US" sz="2800" b="1" u="sng" dirty="0" smtClean="0">
                <a:solidFill>
                  <a:srgbClr val="11630D"/>
                </a:solidFill>
              </a:rPr>
              <a:t>any</a:t>
            </a:r>
            <a:r>
              <a:rPr lang="en-US" sz="2800" b="1" dirty="0" smtClean="0">
                <a:solidFill>
                  <a:srgbClr val="11630D"/>
                </a:solidFill>
              </a:rPr>
              <a:t> memory operation and need not involve code injection or data execution</a:t>
            </a:r>
          </a:p>
          <a:p>
            <a:pPr lvl="1" algn="just"/>
            <a:r>
              <a:rPr lang="en-US" dirty="0" smtClean="0"/>
              <a:t>Pointer assignment, format strings, memory allocation and de-allocation, function pointers, calls to library routines via offset tables …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922114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7E2010"/>
                </a:solidFill>
              </a:rPr>
              <a:t>Memory Exploits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7E2010"/>
                </a:solidFill>
              </a:rPr>
              <a:t>Buffer Overflows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268760"/>
            <a:ext cx="8401080" cy="452596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Example</a:t>
            </a:r>
          </a:p>
          <a:p>
            <a:pPr lvl="1" algn="just">
              <a:defRPr/>
            </a:pPr>
            <a:r>
              <a:rPr lang="en-US" dirty="0" smtClean="0"/>
              <a:t>Suppose each of the ten elements of the array sample is filled with the letter A and the erroneous reference uses the letter B, as follows:</a:t>
            </a:r>
          </a:p>
          <a:p>
            <a:pPr marL="914400" lvl="2" indent="0">
              <a:buFont typeface="Wingdings" pitchFamily="2" charset="2"/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sz="2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2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&lt;=9; </a:t>
            </a:r>
            <a:r>
              <a:rPr lang="en-US" sz="2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 marL="1371600" lvl="3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sample[</a:t>
            </a:r>
            <a:r>
              <a:rPr lang="en-US" sz="2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] = 'A'; </a:t>
            </a:r>
          </a:p>
          <a:p>
            <a:pPr marL="1371600" lvl="3" indent="0"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sample[10] = ’B’;</a:t>
            </a:r>
            <a:endParaRPr lang="en-US" sz="2800" b="1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7E2010"/>
                </a:solidFill>
              </a:rPr>
              <a:t>Buffer Overflows (Example Cont.)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435280" cy="4525963"/>
          </a:xfrm>
        </p:spPr>
        <p:txBody>
          <a:bodyPr/>
          <a:lstStyle/>
          <a:p>
            <a:pPr marL="447675" lvl="1">
              <a:buNone/>
            </a:pPr>
            <a:r>
              <a:rPr lang="en-US" sz="2400" dirty="0" smtClean="0"/>
              <a:t>There are four cases to </a:t>
            </a:r>
          </a:p>
          <a:p>
            <a:pPr marL="447675" lvl="1">
              <a:buNone/>
            </a:pPr>
            <a:r>
              <a:rPr lang="en-US" sz="2400" dirty="0" smtClean="0"/>
              <a:t>consider in deciding where </a:t>
            </a:r>
          </a:p>
          <a:p>
            <a:pPr marL="447675" lvl="1">
              <a:buNone/>
            </a:pPr>
            <a:r>
              <a:rPr lang="en-US" sz="2400" dirty="0" smtClean="0"/>
              <a:t>the 'B' goes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2150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1092" y="1536700"/>
            <a:ext cx="4751388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93610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7E2010"/>
                </a:solidFill>
              </a:rPr>
              <a:t>Buffer Overflows (Example Cont.)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142844" y="1052736"/>
            <a:ext cx="8786874" cy="559097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en-US" sz="2800" dirty="0" smtClean="0"/>
              <a:t>If the extra character overflows into the user's data space</a:t>
            </a:r>
          </a:p>
          <a:p>
            <a:pPr lvl="1" algn="just">
              <a:spcBef>
                <a:spcPts val="0"/>
              </a:spcBef>
            </a:pPr>
            <a:r>
              <a:rPr lang="en-US" sz="2400" dirty="0" smtClean="0"/>
              <a:t>it simply overwrites an existing variable value</a:t>
            </a:r>
          </a:p>
          <a:p>
            <a:pPr lvl="2" algn="just">
              <a:spcBef>
                <a:spcPts val="0"/>
              </a:spcBef>
            </a:pPr>
            <a:r>
              <a:rPr lang="en-US" sz="1800" dirty="0" smtClean="0"/>
              <a:t>perhaps affecting the program's result</a:t>
            </a:r>
          </a:p>
          <a:p>
            <a:pPr lvl="2" algn="just">
              <a:spcBef>
                <a:spcPts val="0"/>
              </a:spcBef>
            </a:pPr>
            <a:r>
              <a:rPr lang="en-US" sz="1800" dirty="0" smtClean="0"/>
              <a:t>but affecting no other program or data</a:t>
            </a:r>
          </a:p>
          <a:p>
            <a:pPr algn="just">
              <a:spcBef>
                <a:spcPts val="0"/>
              </a:spcBef>
            </a:pPr>
            <a:r>
              <a:rPr lang="en-US" sz="2800" dirty="0" smtClean="0"/>
              <a:t>In the second case, the 'B' goes into the user's program area</a:t>
            </a:r>
          </a:p>
          <a:p>
            <a:pPr lvl="1" algn="just">
              <a:spcBef>
                <a:spcPts val="0"/>
              </a:spcBef>
            </a:pPr>
            <a:r>
              <a:rPr lang="en-US" sz="2400" dirty="0" smtClean="0"/>
              <a:t>If it overlays an already executed instruction </a:t>
            </a:r>
          </a:p>
          <a:p>
            <a:pPr lvl="2" algn="just">
              <a:spcBef>
                <a:spcPts val="0"/>
              </a:spcBef>
            </a:pPr>
            <a:r>
              <a:rPr lang="en-US" sz="1800" dirty="0" smtClean="0"/>
              <a:t>no effect</a:t>
            </a:r>
          </a:p>
          <a:p>
            <a:pPr lvl="1" algn="just">
              <a:spcBef>
                <a:spcPts val="0"/>
              </a:spcBef>
            </a:pPr>
            <a:r>
              <a:rPr lang="en-US" sz="2400" dirty="0" smtClean="0"/>
              <a:t>If it overlays an instruction that is not yet executed</a:t>
            </a:r>
          </a:p>
          <a:p>
            <a:pPr lvl="2" algn="just">
              <a:spcBef>
                <a:spcPts val="0"/>
              </a:spcBef>
            </a:pPr>
            <a:r>
              <a:rPr lang="en-US" sz="1800" dirty="0" smtClean="0"/>
              <a:t>the machine will try to execute an instruction with operation code 0x42</a:t>
            </a:r>
          </a:p>
          <a:p>
            <a:pPr lvl="3" algn="just">
              <a:spcBef>
                <a:spcPts val="0"/>
              </a:spcBef>
            </a:pPr>
            <a:r>
              <a:rPr lang="en-US" sz="1400" dirty="0" smtClean="0"/>
              <a:t>the internal code for the character 'B‘</a:t>
            </a:r>
          </a:p>
          <a:p>
            <a:pPr algn="just">
              <a:spcBef>
                <a:spcPts val="0"/>
              </a:spcBef>
            </a:pPr>
            <a:r>
              <a:rPr lang="en-US" sz="2400" dirty="0" smtClean="0"/>
              <a:t>Spilling over into system data or code areas produces similar results to those for the user's space: computing with a faulty value or trying to execute an improper operation.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7E2010"/>
                </a:solidFill>
              </a:rPr>
              <a:t>Process Address Space</a:t>
            </a:r>
          </a:p>
        </p:txBody>
      </p:sp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050" y="1412875"/>
            <a:ext cx="4492625" cy="488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7E2010"/>
                </a:solidFill>
              </a:rPr>
              <a:t>Call Stack / Activation Record</a:t>
            </a:r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340768"/>
            <a:ext cx="8208912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>
          <a:xfrm>
            <a:off x="395536" y="116632"/>
            <a:ext cx="8229600" cy="1143000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rgbClr val="C00000"/>
                </a:solidFill>
              </a:rPr>
              <a:t>Flaws, faults, and failures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idx="1"/>
          </p:nvPr>
        </p:nvSpPr>
        <p:spPr>
          <a:xfrm>
            <a:off x="251520" y="1124744"/>
            <a:ext cx="8640960" cy="5544616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en-GB" dirty="0" smtClean="0"/>
              <a:t>A </a:t>
            </a:r>
            <a:r>
              <a:rPr lang="en-GB" i="1" dirty="0" smtClean="0"/>
              <a:t>failure</a:t>
            </a:r>
            <a:r>
              <a:rPr lang="en-GB" dirty="0" smtClean="0"/>
              <a:t> is when something actually goes wrong</a:t>
            </a:r>
          </a:p>
          <a:p>
            <a:pPr lvl="1" algn="just">
              <a:spcBef>
                <a:spcPts val="0"/>
              </a:spcBef>
            </a:pPr>
            <a:r>
              <a:rPr lang="en-IN" dirty="0" smtClean="0"/>
              <a:t>failure is a departure from the system’s required </a:t>
            </a:r>
            <a:r>
              <a:rPr lang="en-IN" dirty="0" err="1" smtClean="0"/>
              <a:t>behavior</a:t>
            </a:r>
            <a:r>
              <a:rPr lang="en-IN" dirty="0" smtClean="0"/>
              <a:t>. </a:t>
            </a:r>
          </a:p>
          <a:p>
            <a:pPr lvl="1" algn="just">
              <a:spcBef>
                <a:spcPts val="0"/>
              </a:spcBef>
            </a:pPr>
            <a:r>
              <a:rPr lang="en-IN" dirty="0" smtClean="0"/>
              <a:t>It can be discovered before or after system delivery, during testing, or during operation and maintenance.</a:t>
            </a:r>
          </a:p>
          <a:p>
            <a:pPr lvl="1" algn="just">
              <a:spcBef>
                <a:spcPts val="0"/>
              </a:spcBef>
            </a:pPr>
            <a:r>
              <a:rPr lang="en-GB" sz="2600" b="1" u="sng" dirty="0" smtClean="0">
                <a:solidFill>
                  <a:srgbClr val="1027CE"/>
                </a:solidFill>
              </a:rPr>
              <a:t>not necessarily from specified behaviour</a:t>
            </a:r>
            <a:r>
              <a:rPr lang="en-GB" sz="2600" dirty="0" smtClean="0"/>
              <a:t>!</a:t>
            </a:r>
          </a:p>
          <a:p>
            <a:pPr algn="just">
              <a:spcBef>
                <a:spcPts val="0"/>
              </a:spcBef>
            </a:pPr>
            <a:r>
              <a:rPr lang="en-GB" dirty="0" smtClean="0"/>
              <a:t>A failure is the user/outside view</a:t>
            </a:r>
          </a:p>
          <a:p>
            <a:pPr lvl="1" algn="just">
              <a:spcBef>
                <a:spcPts val="0"/>
              </a:spcBef>
            </a:pPr>
            <a:r>
              <a:rPr lang="en-US" dirty="0" smtClean="0"/>
              <a:t>The quantity and types of faults in requirements design and code implementation are often used as evidence of a product‘s quality or security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Freeform 2"/>
          <p:cNvSpPr>
            <a:spLocks/>
          </p:cNvSpPr>
          <p:nvPr/>
        </p:nvSpPr>
        <p:spPr bwMode="auto">
          <a:xfrm>
            <a:off x="4276725" y="5573713"/>
            <a:ext cx="3214688" cy="1022350"/>
          </a:xfrm>
          <a:custGeom>
            <a:avLst/>
            <a:gdLst>
              <a:gd name="T0" fmla="*/ 0 w 2025"/>
              <a:gd name="T1" fmla="*/ 2147483647 h 644"/>
              <a:gd name="T2" fmla="*/ 2147483647 w 2025"/>
              <a:gd name="T3" fmla="*/ 2147483647 h 644"/>
              <a:gd name="T4" fmla="*/ 2147483647 w 2025"/>
              <a:gd name="T5" fmla="*/ 2147483647 h 644"/>
              <a:gd name="T6" fmla="*/ 2147483647 w 2025"/>
              <a:gd name="T7" fmla="*/ 0 h 644"/>
              <a:gd name="T8" fmla="*/ 0 60000 65536"/>
              <a:gd name="T9" fmla="*/ 0 60000 65536"/>
              <a:gd name="T10" fmla="*/ 0 60000 65536"/>
              <a:gd name="T11" fmla="*/ 0 60000 65536"/>
              <a:gd name="T12" fmla="*/ 0 w 2025"/>
              <a:gd name="T13" fmla="*/ 0 h 644"/>
              <a:gd name="T14" fmla="*/ 2025 w 2025"/>
              <a:gd name="T15" fmla="*/ 644 h 6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25" h="644">
                <a:moveTo>
                  <a:pt x="0" y="527"/>
                </a:moveTo>
                <a:cubicBezTo>
                  <a:pt x="179" y="543"/>
                  <a:pt x="761" y="644"/>
                  <a:pt x="1074" y="623"/>
                </a:cubicBezTo>
                <a:cubicBezTo>
                  <a:pt x="1387" y="602"/>
                  <a:pt x="1727" y="504"/>
                  <a:pt x="1876" y="400"/>
                </a:cubicBezTo>
                <a:cubicBezTo>
                  <a:pt x="2025" y="296"/>
                  <a:pt x="1947" y="83"/>
                  <a:pt x="1966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lg" len="lg"/>
            <a:tailEnd type="stealth" w="lg" len="lg"/>
          </a:ln>
        </p:spPr>
        <p:txBody>
          <a:bodyPr/>
          <a:lstStyle/>
          <a:p>
            <a:endParaRPr lang="en-IN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234363" cy="9144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</a:rPr>
              <a:t>Stack Buffers</a:t>
            </a:r>
          </a:p>
        </p:txBody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648200"/>
          </a:xfrm>
          <a:noFill/>
        </p:spPr>
        <p:txBody>
          <a:bodyPr/>
          <a:lstStyle/>
          <a:p>
            <a:r>
              <a:rPr lang="en-US" dirty="0" smtClean="0"/>
              <a:t>Suppose a Web server contains function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sz="2000" dirty="0" smtClean="0"/>
              <a:t>	</a:t>
            </a:r>
            <a:r>
              <a:rPr lang="en-US" sz="2000" b="1" dirty="0" smtClean="0">
                <a:latin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1027CE"/>
                </a:solidFill>
                <a:latin typeface="Courier New" pitchFamily="49" charset="0"/>
              </a:rPr>
              <a:t>void </a:t>
            </a:r>
            <a:r>
              <a:rPr lang="en-US" sz="2000" b="1" dirty="0" err="1" smtClean="0">
                <a:solidFill>
                  <a:srgbClr val="1027CE"/>
                </a:solidFill>
                <a:latin typeface="Courier New" pitchFamily="49" charset="0"/>
              </a:rPr>
              <a:t>func</a:t>
            </a:r>
            <a:r>
              <a:rPr lang="en-US" sz="2000" b="1" dirty="0" smtClean="0">
                <a:solidFill>
                  <a:srgbClr val="1027CE"/>
                </a:solidFill>
                <a:latin typeface="Courier New" pitchFamily="49" charset="0"/>
              </a:rPr>
              <a:t>(char *</a:t>
            </a:r>
            <a:r>
              <a:rPr lang="en-US" sz="2000" b="1" dirty="0" err="1" smtClean="0">
                <a:solidFill>
                  <a:srgbClr val="1027CE"/>
                </a:solidFill>
                <a:latin typeface="Courier New" pitchFamily="49" charset="0"/>
              </a:rPr>
              <a:t>str</a:t>
            </a:r>
            <a:r>
              <a:rPr lang="en-US" sz="2000" b="1" dirty="0" smtClean="0">
                <a:solidFill>
                  <a:srgbClr val="1027CE"/>
                </a:solidFill>
                <a:latin typeface="Courier New" pitchFamily="49" charset="0"/>
              </a:rPr>
              <a:t>)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000" b="1" dirty="0" smtClean="0">
                <a:solidFill>
                  <a:srgbClr val="1027CE"/>
                </a:solidFill>
                <a:latin typeface="Courier New" pitchFamily="49" charset="0"/>
              </a:rPr>
              <a:t>           char </a:t>
            </a:r>
            <a:r>
              <a:rPr lang="en-US" sz="2000" b="1" dirty="0" err="1" smtClean="0">
                <a:solidFill>
                  <a:srgbClr val="1027CE"/>
                </a:solidFill>
                <a:latin typeface="Courier New" pitchFamily="49" charset="0"/>
              </a:rPr>
              <a:t>buf</a:t>
            </a:r>
            <a:r>
              <a:rPr lang="en-US" sz="2000" b="1" dirty="0" smtClean="0">
                <a:solidFill>
                  <a:srgbClr val="1027CE"/>
                </a:solidFill>
                <a:latin typeface="Courier New" pitchFamily="49" charset="0"/>
              </a:rPr>
              <a:t>[126];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000" b="1" dirty="0" smtClean="0">
                <a:solidFill>
                  <a:srgbClr val="1027CE"/>
                </a:solidFill>
                <a:latin typeface="Courier New" pitchFamily="49" charset="0"/>
              </a:rPr>
              <a:t>           </a:t>
            </a:r>
            <a:r>
              <a:rPr lang="en-US" sz="2000" b="1" dirty="0" err="1" smtClean="0">
                <a:solidFill>
                  <a:srgbClr val="1027CE"/>
                </a:solidFill>
                <a:latin typeface="Courier New" pitchFamily="49" charset="0"/>
              </a:rPr>
              <a:t>strcpy</a:t>
            </a:r>
            <a:r>
              <a:rPr lang="en-US" sz="2000" b="1" dirty="0" smtClean="0">
                <a:solidFill>
                  <a:srgbClr val="1027CE"/>
                </a:solidFill>
                <a:latin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1027CE"/>
                </a:solidFill>
                <a:latin typeface="Courier New" pitchFamily="49" charset="0"/>
              </a:rPr>
              <a:t>buf,str</a:t>
            </a:r>
            <a:r>
              <a:rPr lang="en-US" sz="2000" b="1" dirty="0" smtClean="0">
                <a:solidFill>
                  <a:srgbClr val="1027CE"/>
                </a:solidFill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000" b="1" dirty="0" smtClean="0">
                <a:solidFill>
                  <a:srgbClr val="1027CE"/>
                </a:solidFill>
                <a:latin typeface="Courier New" pitchFamily="49" charset="0"/>
              </a:rPr>
              <a:t>     	}</a:t>
            </a:r>
          </a:p>
          <a:p>
            <a:r>
              <a:rPr lang="en-US" dirty="0" smtClean="0"/>
              <a:t>When this function is invoked, a new </a:t>
            </a:r>
            <a:r>
              <a:rPr lang="en-US" dirty="0" smtClean="0">
                <a:solidFill>
                  <a:schemeClr val="hlink"/>
                </a:solidFill>
              </a:rPr>
              <a:t>frame</a:t>
            </a:r>
            <a:r>
              <a:rPr lang="en-US" dirty="0" smtClean="0"/>
              <a:t> (activation record) is pushed onto the stack</a:t>
            </a:r>
            <a:endParaRPr lang="en-US" b="1" dirty="0" smtClean="0"/>
          </a:p>
        </p:txBody>
      </p:sp>
      <p:sp>
        <p:nvSpPr>
          <p:cNvPr id="7174" name="AutoShape 5"/>
          <p:cNvSpPr>
            <a:spLocks noChangeArrowheads="1"/>
          </p:cNvSpPr>
          <p:nvPr/>
        </p:nvSpPr>
        <p:spPr bwMode="auto">
          <a:xfrm>
            <a:off x="5157788" y="2209800"/>
            <a:ext cx="2538412" cy="531813"/>
          </a:xfrm>
          <a:prstGeom prst="wedgeRectCallout">
            <a:avLst>
              <a:gd name="adj1" fmla="val -77079"/>
              <a:gd name="adj2" fmla="val 39551"/>
            </a:avLst>
          </a:prstGeom>
          <a:noFill/>
          <a:ln w="12700" algn="ctr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Allocate local buffer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(126 bytes reserved on stack)</a:t>
            </a:r>
          </a:p>
        </p:txBody>
      </p:sp>
      <p:sp>
        <p:nvSpPr>
          <p:cNvPr id="7175" name="AutoShape 6"/>
          <p:cNvSpPr>
            <a:spLocks noChangeArrowheads="1"/>
          </p:cNvSpPr>
          <p:nvPr/>
        </p:nvSpPr>
        <p:spPr bwMode="auto">
          <a:xfrm>
            <a:off x="5500694" y="3071810"/>
            <a:ext cx="2714620" cy="286232"/>
          </a:xfrm>
          <a:prstGeom prst="wedgeRectCallout">
            <a:avLst>
              <a:gd name="adj1" fmla="val -82337"/>
              <a:gd name="adj2" fmla="val -55769"/>
            </a:avLst>
          </a:prstGeom>
          <a:noFill/>
          <a:ln w="12700" algn="ctr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Copy argument into local buffer</a:t>
            </a:r>
          </a:p>
        </p:txBody>
      </p:sp>
      <p:sp>
        <p:nvSpPr>
          <p:cNvPr id="7176" name="Line 7"/>
          <p:cNvSpPr>
            <a:spLocks noChangeShapeType="1"/>
          </p:cNvSpPr>
          <p:nvPr/>
        </p:nvSpPr>
        <p:spPr bwMode="auto">
          <a:xfrm>
            <a:off x="1447800" y="4843463"/>
            <a:ext cx="6705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/>
          <a:lstStyle/>
          <a:p>
            <a:endParaRPr lang="en-IN"/>
          </a:p>
        </p:txBody>
      </p:sp>
      <p:sp>
        <p:nvSpPr>
          <p:cNvPr id="7177" name="Line 8"/>
          <p:cNvSpPr>
            <a:spLocks noChangeShapeType="1"/>
          </p:cNvSpPr>
          <p:nvPr/>
        </p:nvSpPr>
        <p:spPr bwMode="auto">
          <a:xfrm>
            <a:off x="1447800" y="5529263"/>
            <a:ext cx="6705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/>
          <a:lstStyle/>
          <a:p>
            <a:endParaRPr lang="en-IN"/>
          </a:p>
        </p:txBody>
      </p:sp>
      <p:sp>
        <p:nvSpPr>
          <p:cNvPr id="7178" name="AutoShape 9"/>
          <p:cNvSpPr>
            <a:spLocks noChangeArrowheads="1"/>
          </p:cNvSpPr>
          <p:nvPr/>
        </p:nvSpPr>
        <p:spPr bwMode="auto">
          <a:xfrm>
            <a:off x="7696200" y="4876800"/>
            <a:ext cx="836613" cy="642938"/>
          </a:xfrm>
          <a:prstGeom prst="wedgeRectCallout">
            <a:avLst>
              <a:gd name="adj1" fmla="val -69546"/>
              <a:gd name="adj2" fmla="val -15185"/>
            </a:avLst>
          </a:prstGeom>
          <a:noFill/>
          <a:ln w="12700" algn="ctr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solidFill>
                  <a:schemeClr val="tx1"/>
                </a:solidFill>
              </a:rPr>
              <a:t>Top of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7179" name="Line 10"/>
          <p:cNvSpPr>
            <a:spLocks noChangeShapeType="1"/>
          </p:cNvSpPr>
          <p:nvPr/>
        </p:nvSpPr>
        <p:spPr bwMode="auto">
          <a:xfrm flipH="1">
            <a:off x="2057400" y="4691063"/>
            <a:ext cx="3352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lg"/>
            <a:tailEnd type="stealth" w="lg" len="lg"/>
          </a:ln>
        </p:spPr>
        <p:txBody>
          <a:bodyPr/>
          <a:lstStyle/>
          <a:p>
            <a:endParaRPr lang="en-IN"/>
          </a:p>
        </p:txBody>
      </p:sp>
      <p:sp>
        <p:nvSpPr>
          <p:cNvPr id="7180" name="Rectangle 11"/>
          <p:cNvSpPr>
            <a:spLocks noChangeArrowheads="1"/>
          </p:cNvSpPr>
          <p:nvPr/>
        </p:nvSpPr>
        <p:spPr bwMode="auto">
          <a:xfrm>
            <a:off x="5562600" y="4487863"/>
            <a:ext cx="2071688" cy="312737"/>
          </a:xfrm>
          <a:prstGeom prst="rect">
            <a:avLst/>
          </a:prstGeom>
          <a:noFill/>
          <a:ln w="12700" algn="ctr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solidFill>
                  <a:schemeClr val="tx1"/>
                </a:solidFill>
              </a:rPr>
              <a:t>Stack grows this way</a:t>
            </a:r>
          </a:p>
        </p:txBody>
      </p:sp>
      <p:sp>
        <p:nvSpPr>
          <p:cNvPr id="7181" name="Rectangle 12"/>
          <p:cNvSpPr>
            <a:spLocks noChangeArrowheads="1"/>
          </p:cNvSpPr>
          <p:nvPr/>
        </p:nvSpPr>
        <p:spPr bwMode="auto">
          <a:xfrm>
            <a:off x="1708150" y="4843463"/>
            <a:ext cx="2286000" cy="685800"/>
          </a:xfrm>
          <a:prstGeom prst="rect">
            <a:avLst/>
          </a:prstGeom>
          <a:solidFill>
            <a:srgbClr val="FFCCCC"/>
          </a:solidFill>
          <a:ln w="28575" algn="ctr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anchor="ctr"/>
          <a:lstStyle/>
          <a:p>
            <a:pPr>
              <a:buFontTx/>
              <a:buNone/>
            </a:pPr>
            <a:r>
              <a:rPr lang="en-US">
                <a:solidFill>
                  <a:schemeClr val="tx1"/>
                </a:solidFill>
              </a:rPr>
              <a:t>buf</a:t>
            </a:r>
          </a:p>
        </p:txBody>
      </p:sp>
      <p:sp>
        <p:nvSpPr>
          <p:cNvPr id="7182" name="Rectangle 13"/>
          <p:cNvSpPr>
            <a:spLocks noChangeArrowheads="1"/>
          </p:cNvSpPr>
          <p:nvPr/>
        </p:nvSpPr>
        <p:spPr bwMode="auto">
          <a:xfrm>
            <a:off x="4010025" y="4843463"/>
            <a:ext cx="746125" cy="685800"/>
          </a:xfrm>
          <a:prstGeom prst="rect">
            <a:avLst/>
          </a:prstGeom>
          <a:solidFill>
            <a:schemeClr val="accent1"/>
          </a:solidFill>
          <a:ln w="28575" algn="ctr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anchor="ctr"/>
          <a:lstStyle/>
          <a:p>
            <a:pPr>
              <a:buFontTx/>
              <a:buNone/>
            </a:pPr>
            <a:r>
              <a:rPr lang="en-US">
                <a:solidFill>
                  <a:schemeClr val="tx1"/>
                </a:solidFill>
              </a:rPr>
              <a:t>sfp</a:t>
            </a:r>
          </a:p>
        </p:txBody>
      </p:sp>
      <p:sp>
        <p:nvSpPr>
          <p:cNvPr id="7183" name="Rectangle 14"/>
          <p:cNvSpPr>
            <a:spLocks noChangeArrowheads="1"/>
          </p:cNvSpPr>
          <p:nvPr/>
        </p:nvSpPr>
        <p:spPr bwMode="auto">
          <a:xfrm>
            <a:off x="4772025" y="4843463"/>
            <a:ext cx="746125" cy="685800"/>
          </a:xfrm>
          <a:prstGeom prst="rect">
            <a:avLst/>
          </a:prstGeom>
          <a:solidFill>
            <a:schemeClr val="accent1"/>
          </a:solidFill>
          <a:ln w="28575" algn="ctr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anchor="ctr"/>
          <a:lstStyle/>
          <a:p>
            <a:pPr>
              <a:lnSpc>
                <a:spcPct val="60000"/>
              </a:lnSpc>
              <a:buFontTx/>
              <a:buNone/>
            </a:pPr>
            <a:r>
              <a:rPr lang="en-US" sz="2000">
                <a:solidFill>
                  <a:schemeClr val="tx1"/>
                </a:solidFill>
              </a:rPr>
              <a:t>ret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sz="2000">
                <a:solidFill>
                  <a:schemeClr val="tx1"/>
                </a:solidFill>
              </a:rPr>
              <a:t>addr</a:t>
            </a:r>
          </a:p>
        </p:txBody>
      </p:sp>
      <p:sp>
        <p:nvSpPr>
          <p:cNvPr id="7184" name="Rectangle 15"/>
          <p:cNvSpPr>
            <a:spLocks noChangeArrowheads="1"/>
          </p:cNvSpPr>
          <p:nvPr/>
        </p:nvSpPr>
        <p:spPr bwMode="auto">
          <a:xfrm>
            <a:off x="5534025" y="4843463"/>
            <a:ext cx="746125" cy="685800"/>
          </a:xfrm>
          <a:prstGeom prst="rect">
            <a:avLst/>
          </a:prstGeom>
          <a:solidFill>
            <a:schemeClr val="folHlink"/>
          </a:solidFill>
          <a:ln w="28575" algn="ctr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anchor="ctr"/>
          <a:lstStyle/>
          <a:p>
            <a:pPr>
              <a:lnSpc>
                <a:spcPct val="110000"/>
              </a:lnSpc>
              <a:buFontTx/>
              <a:buNone/>
            </a:pPr>
            <a:r>
              <a:rPr lang="en-US">
                <a:solidFill>
                  <a:schemeClr val="tx1"/>
                </a:solidFill>
              </a:rPr>
              <a:t>str</a:t>
            </a:r>
          </a:p>
        </p:txBody>
      </p:sp>
      <p:sp>
        <p:nvSpPr>
          <p:cNvPr id="7185" name="AutoShape 16"/>
          <p:cNvSpPr>
            <a:spLocks/>
          </p:cNvSpPr>
          <p:nvPr/>
        </p:nvSpPr>
        <p:spPr bwMode="auto">
          <a:xfrm rot="5400000">
            <a:off x="2774950" y="4648200"/>
            <a:ext cx="152400" cy="2133600"/>
          </a:xfrm>
          <a:prstGeom prst="rightBrace">
            <a:avLst>
              <a:gd name="adj1" fmla="val 116667"/>
              <a:gd name="adj2" fmla="val 49995"/>
            </a:avLst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6" name="AutoShape 17"/>
          <p:cNvSpPr>
            <a:spLocks noChangeArrowheads="1"/>
          </p:cNvSpPr>
          <p:nvPr/>
        </p:nvSpPr>
        <p:spPr bwMode="auto">
          <a:xfrm>
            <a:off x="2165350" y="5791200"/>
            <a:ext cx="1495425" cy="312738"/>
          </a:xfrm>
          <a:prstGeom prst="wedgeRectCallout">
            <a:avLst>
              <a:gd name="adj1" fmla="val -69292"/>
              <a:gd name="adj2" fmla="val -15241"/>
            </a:avLst>
          </a:prstGeom>
          <a:noFill/>
          <a:ln w="12700" algn="ctr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solidFill>
                  <a:schemeClr val="tx1"/>
                </a:solidFill>
              </a:rPr>
              <a:t>Local variables</a:t>
            </a:r>
          </a:p>
        </p:txBody>
      </p:sp>
      <p:sp>
        <p:nvSpPr>
          <p:cNvPr id="7187" name="AutoShape 18"/>
          <p:cNvSpPr>
            <a:spLocks/>
          </p:cNvSpPr>
          <p:nvPr/>
        </p:nvSpPr>
        <p:spPr bwMode="auto">
          <a:xfrm rot="5400000">
            <a:off x="4298950" y="5334000"/>
            <a:ext cx="152400" cy="762000"/>
          </a:xfrm>
          <a:prstGeom prst="rightBrace">
            <a:avLst>
              <a:gd name="adj1" fmla="val 41667"/>
              <a:gd name="adj2" fmla="val 49995"/>
            </a:avLst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8" name="Rectangle 19" descr="20%"/>
          <p:cNvSpPr>
            <a:spLocks noChangeArrowheads="1"/>
          </p:cNvSpPr>
          <p:nvPr/>
        </p:nvSpPr>
        <p:spPr bwMode="auto">
          <a:xfrm>
            <a:off x="6400800" y="4953000"/>
            <a:ext cx="1295400" cy="533400"/>
          </a:xfrm>
          <a:prstGeom prst="rect">
            <a:avLst/>
          </a:prstGeom>
          <a:pattFill prst="pct20">
            <a:fgClr>
              <a:schemeClr val="tx1"/>
            </a:fgClr>
            <a:bgClr>
              <a:srgbClr val="FFFFFF"/>
            </a:bgClr>
          </a:pattFill>
          <a:ln w="28575" algn="ctr">
            <a:noFill/>
            <a:miter lim="800000"/>
            <a:headEnd type="none" w="lg" len="lg"/>
            <a:tailEnd type="none" w="lg" len="lg"/>
          </a:ln>
        </p:spPr>
        <p:txBody>
          <a:bodyPr wrap="none" anchor="ctr"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400" i="1">
                <a:solidFill>
                  <a:schemeClr val="tx1"/>
                </a:solidFill>
              </a:rPr>
              <a:t>Frame of the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i="1">
                <a:solidFill>
                  <a:schemeClr val="tx1"/>
                </a:solidFill>
              </a:rPr>
              <a:t>calling function</a:t>
            </a:r>
          </a:p>
        </p:txBody>
      </p:sp>
      <p:sp>
        <p:nvSpPr>
          <p:cNvPr id="7189" name="AutoShape 20"/>
          <p:cNvSpPr>
            <a:spLocks/>
          </p:cNvSpPr>
          <p:nvPr/>
        </p:nvSpPr>
        <p:spPr bwMode="auto">
          <a:xfrm rot="5400000">
            <a:off x="5060950" y="5410200"/>
            <a:ext cx="152400" cy="609600"/>
          </a:xfrm>
          <a:prstGeom prst="rightBrace">
            <a:avLst>
              <a:gd name="adj1" fmla="val 33333"/>
              <a:gd name="adj2" fmla="val 49995"/>
            </a:avLst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0" name="AutoShape 21"/>
          <p:cNvSpPr>
            <a:spLocks noChangeArrowheads="1"/>
          </p:cNvSpPr>
          <p:nvPr/>
        </p:nvSpPr>
        <p:spPr bwMode="auto">
          <a:xfrm>
            <a:off x="4686300" y="5837238"/>
            <a:ext cx="1638300" cy="609600"/>
          </a:xfrm>
          <a:prstGeom prst="wedgeRectCallout">
            <a:avLst>
              <a:gd name="adj1" fmla="val -69269"/>
              <a:gd name="adj2" fmla="val -15407"/>
            </a:avLst>
          </a:prstGeom>
          <a:solidFill>
            <a:schemeClr val="bg1"/>
          </a:solidFill>
          <a:ln w="12700" algn="ctr">
            <a:noFill/>
            <a:miter lim="800000"/>
            <a:headEnd type="none" w="lg" len="lg"/>
            <a:tailEnd type="none" w="lg" len="lg"/>
          </a:ln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buFontTx/>
              <a:buNone/>
            </a:pPr>
            <a:r>
              <a:rPr lang="en-US" sz="1200">
                <a:solidFill>
                  <a:schemeClr val="tx1"/>
                </a:solidFill>
              </a:rPr>
              <a:t>Execute code 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1200">
                <a:solidFill>
                  <a:schemeClr val="tx1"/>
                </a:solidFill>
              </a:rPr>
              <a:t>at this address</a:t>
            </a:r>
          </a:p>
          <a:p>
            <a:pPr algn="l">
              <a:lnSpc>
                <a:spcPct val="80000"/>
              </a:lnSpc>
              <a:buFontTx/>
              <a:buNone/>
            </a:pPr>
            <a:r>
              <a:rPr lang="en-US" sz="1200">
                <a:solidFill>
                  <a:schemeClr val="tx1"/>
                </a:solidFill>
              </a:rPr>
              <a:t>after func() finishes</a:t>
            </a:r>
          </a:p>
        </p:txBody>
      </p:sp>
      <p:sp>
        <p:nvSpPr>
          <p:cNvPr id="7191" name="AutoShape 22"/>
          <p:cNvSpPr>
            <a:spLocks/>
          </p:cNvSpPr>
          <p:nvPr/>
        </p:nvSpPr>
        <p:spPr bwMode="auto">
          <a:xfrm rot="5400000">
            <a:off x="5861050" y="5295900"/>
            <a:ext cx="152400" cy="838200"/>
          </a:xfrm>
          <a:prstGeom prst="rightBrace">
            <a:avLst>
              <a:gd name="adj1" fmla="val 45833"/>
              <a:gd name="adj2" fmla="val 49995"/>
            </a:avLst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2" name="Rectangle 23"/>
          <p:cNvSpPr>
            <a:spLocks noChangeArrowheads="1"/>
          </p:cNvSpPr>
          <p:nvPr/>
        </p:nvSpPr>
        <p:spPr bwMode="auto">
          <a:xfrm>
            <a:off x="5715000" y="5791200"/>
            <a:ext cx="915988" cy="257175"/>
          </a:xfrm>
          <a:prstGeom prst="rect">
            <a:avLst/>
          </a:prstGeom>
          <a:noFill/>
          <a:ln w="12700" algn="ctr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200">
                <a:solidFill>
                  <a:schemeClr val="tx1"/>
                </a:solidFill>
              </a:rPr>
              <a:t>Arguments</a:t>
            </a:r>
          </a:p>
        </p:txBody>
      </p:sp>
      <p:sp>
        <p:nvSpPr>
          <p:cNvPr id="7193" name="AutoShape 24"/>
          <p:cNvSpPr>
            <a:spLocks noChangeArrowheads="1"/>
          </p:cNvSpPr>
          <p:nvPr/>
        </p:nvSpPr>
        <p:spPr bwMode="auto">
          <a:xfrm>
            <a:off x="3916363" y="5837238"/>
            <a:ext cx="839787" cy="550862"/>
          </a:xfrm>
          <a:prstGeom prst="wedgeRectCallout">
            <a:avLst>
              <a:gd name="adj1" fmla="val -69250"/>
              <a:gd name="adj2" fmla="val -15481"/>
            </a:avLst>
          </a:prstGeom>
          <a:noFill/>
          <a:ln w="12700" algn="ctr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algn="l">
              <a:lnSpc>
                <a:spcPct val="70000"/>
              </a:lnSpc>
              <a:buFontTx/>
              <a:buNone/>
            </a:pPr>
            <a:r>
              <a:rPr lang="en-US" sz="1200">
                <a:solidFill>
                  <a:schemeClr val="tx1"/>
                </a:solidFill>
              </a:rPr>
              <a:t>Pointer to</a:t>
            </a:r>
          </a:p>
          <a:p>
            <a:pPr algn="l">
              <a:lnSpc>
                <a:spcPct val="70000"/>
              </a:lnSpc>
              <a:buFontTx/>
              <a:buNone/>
            </a:pPr>
            <a:r>
              <a:rPr lang="en-US" sz="1200">
                <a:solidFill>
                  <a:schemeClr val="tx1"/>
                </a:solidFill>
              </a:rPr>
              <a:t>previous</a:t>
            </a:r>
          </a:p>
          <a:p>
            <a:pPr algn="l">
              <a:lnSpc>
                <a:spcPct val="70000"/>
              </a:lnSpc>
              <a:buFontTx/>
              <a:buNone/>
            </a:pPr>
            <a:r>
              <a:rPr lang="en-US" sz="1200">
                <a:solidFill>
                  <a:schemeClr val="tx1"/>
                </a:solidFill>
              </a:rPr>
              <a:t>frame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234363" cy="9144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</a:rPr>
              <a:t>What If Buffer Is Overstuffed?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760"/>
            <a:ext cx="8382000" cy="5328592"/>
          </a:xfrm>
          <a:noFill/>
        </p:spPr>
        <p:txBody>
          <a:bodyPr/>
          <a:lstStyle/>
          <a:p>
            <a:r>
              <a:rPr lang="en-US" sz="2800" dirty="0" smtClean="0"/>
              <a:t>Memory pointed to by </a:t>
            </a:r>
            <a:r>
              <a:rPr lang="en-US" sz="2800" dirty="0" err="1" smtClean="0"/>
              <a:t>str</a:t>
            </a:r>
            <a:r>
              <a:rPr lang="en-US" sz="2800" dirty="0" smtClean="0"/>
              <a:t> is copied onto stack…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sz="2000" dirty="0" smtClean="0"/>
              <a:t>	</a:t>
            </a:r>
            <a:r>
              <a:rPr lang="en-US" sz="2000" b="1" dirty="0" smtClean="0">
                <a:latin typeface="Courier New" pitchFamily="49" charset="0"/>
              </a:rPr>
              <a:t>	</a:t>
            </a:r>
            <a:r>
              <a:rPr lang="en-US" sz="2000" b="1" dirty="0" smtClean="0">
                <a:solidFill>
                  <a:srgbClr val="1027CE"/>
                </a:solidFill>
                <a:latin typeface="Courier New" pitchFamily="49" charset="0"/>
              </a:rPr>
              <a:t>void </a:t>
            </a:r>
            <a:r>
              <a:rPr lang="en-US" sz="2000" b="1" dirty="0" err="1" smtClean="0">
                <a:solidFill>
                  <a:srgbClr val="1027CE"/>
                </a:solidFill>
                <a:latin typeface="Courier New" pitchFamily="49" charset="0"/>
              </a:rPr>
              <a:t>func</a:t>
            </a:r>
            <a:r>
              <a:rPr lang="en-US" sz="2000" b="1" dirty="0" smtClean="0">
                <a:solidFill>
                  <a:srgbClr val="1027CE"/>
                </a:solidFill>
                <a:latin typeface="Courier New" pitchFamily="49" charset="0"/>
              </a:rPr>
              <a:t>(char *</a:t>
            </a:r>
            <a:r>
              <a:rPr lang="en-US" sz="2000" b="1" dirty="0" err="1" smtClean="0">
                <a:solidFill>
                  <a:srgbClr val="1027CE"/>
                </a:solidFill>
                <a:latin typeface="Courier New" pitchFamily="49" charset="0"/>
              </a:rPr>
              <a:t>str</a:t>
            </a:r>
            <a:r>
              <a:rPr lang="en-US" sz="2000" b="1" dirty="0" smtClean="0">
                <a:solidFill>
                  <a:srgbClr val="1027CE"/>
                </a:solidFill>
                <a:latin typeface="Courier New" pitchFamily="49" charset="0"/>
              </a:rPr>
              <a:t>) {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000" b="1" dirty="0" smtClean="0">
                <a:solidFill>
                  <a:srgbClr val="1027CE"/>
                </a:solidFill>
                <a:latin typeface="Courier New" pitchFamily="49" charset="0"/>
              </a:rPr>
              <a:t>           char </a:t>
            </a:r>
            <a:r>
              <a:rPr lang="en-US" sz="2000" b="1" dirty="0" err="1" smtClean="0">
                <a:solidFill>
                  <a:srgbClr val="1027CE"/>
                </a:solidFill>
                <a:latin typeface="Courier New" pitchFamily="49" charset="0"/>
              </a:rPr>
              <a:t>buf</a:t>
            </a:r>
            <a:r>
              <a:rPr lang="en-US" sz="2000" b="1" dirty="0" smtClean="0">
                <a:solidFill>
                  <a:srgbClr val="1027CE"/>
                </a:solidFill>
                <a:latin typeface="Courier New" pitchFamily="49" charset="0"/>
              </a:rPr>
              <a:t>[126];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000" b="1" dirty="0" smtClean="0">
                <a:solidFill>
                  <a:srgbClr val="1027CE"/>
                </a:solidFill>
                <a:latin typeface="Courier New" pitchFamily="49" charset="0"/>
              </a:rPr>
              <a:t>           </a:t>
            </a:r>
            <a:r>
              <a:rPr lang="en-US" sz="2000" b="1" dirty="0" err="1" smtClean="0">
                <a:solidFill>
                  <a:srgbClr val="1027CE"/>
                </a:solidFill>
                <a:latin typeface="Courier New" pitchFamily="49" charset="0"/>
              </a:rPr>
              <a:t>strcpy</a:t>
            </a:r>
            <a:r>
              <a:rPr lang="en-US" sz="2000" b="1" dirty="0" smtClean="0">
                <a:solidFill>
                  <a:srgbClr val="1027CE"/>
                </a:solidFill>
                <a:latin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1027CE"/>
                </a:solidFill>
                <a:latin typeface="Courier New" pitchFamily="49" charset="0"/>
              </a:rPr>
              <a:t>buf,str</a:t>
            </a:r>
            <a:r>
              <a:rPr lang="en-US" sz="2000" b="1" dirty="0" smtClean="0">
                <a:solidFill>
                  <a:srgbClr val="1027CE"/>
                </a:solidFill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sz="2000" b="1" dirty="0" smtClean="0">
                <a:solidFill>
                  <a:srgbClr val="1027CE"/>
                </a:solidFill>
                <a:latin typeface="Courier New" pitchFamily="49" charset="0"/>
              </a:rPr>
              <a:t>     	}</a:t>
            </a:r>
          </a:p>
          <a:p>
            <a:pPr algn="just"/>
            <a:r>
              <a:rPr lang="en-US" sz="2800" dirty="0" smtClean="0"/>
              <a:t>If a string longer than 126 bytes is copied into buffer, it will overwrite adjacent stack locations</a:t>
            </a:r>
            <a:endParaRPr lang="en-US" sz="2800" b="1" dirty="0" smtClean="0"/>
          </a:p>
        </p:txBody>
      </p:sp>
      <p:sp>
        <p:nvSpPr>
          <p:cNvPr id="8197" name="AutoShape 4"/>
          <p:cNvSpPr>
            <a:spLocks noChangeArrowheads="1"/>
          </p:cNvSpPr>
          <p:nvPr/>
        </p:nvSpPr>
        <p:spPr bwMode="auto">
          <a:xfrm>
            <a:off x="5220072" y="1700808"/>
            <a:ext cx="3548062" cy="978729"/>
          </a:xfrm>
          <a:prstGeom prst="wedgeRectCallout">
            <a:avLst>
              <a:gd name="adj1" fmla="val -65682"/>
              <a:gd name="adj2" fmla="val 43147"/>
            </a:avLst>
          </a:prstGeom>
          <a:solidFill>
            <a:srgbClr val="FF99CC"/>
          </a:solidFill>
          <a:ln w="12700" algn="ctr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en-US" sz="1600" dirty="0" err="1">
                <a:solidFill>
                  <a:schemeClr val="tx1"/>
                </a:solidFill>
              </a:rPr>
              <a:t>strcpy</a:t>
            </a:r>
            <a:r>
              <a:rPr lang="en-US" sz="1600" dirty="0">
                <a:solidFill>
                  <a:schemeClr val="tx1"/>
                </a:solidFill>
              </a:rPr>
              <a:t> does NOT check whether the string 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1600" dirty="0">
                <a:solidFill>
                  <a:schemeClr val="tx1"/>
                </a:solidFill>
              </a:rPr>
              <a:t>at *</a:t>
            </a:r>
            <a:r>
              <a:rPr lang="en-US" sz="1600" dirty="0" err="1">
                <a:solidFill>
                  <a:schemeClr val="tx1"/>
                </a:solidFill>
              </a:rPr>
              <a:t>str</a:t>
            </a:r>
            <a:r>
              <a:rPr lang="en-US" sz="1600" dirty="0">
                <a:solidFill>
                  <a:schemeClr val="tx1"/>
                </a:solidFill>
              </a:rPr>
              <a:t> contains fewer than 126 characters</a:t>
            </a:r>
          </a:p>
        </p:txBody>
      </p:sp>
      <p:sp>
        <p:nvSpPr>
          <p:cNvPr id="8198" name="Line 5"/>
          <p:cNvSpPr>
            <a:spLocks noChangeShapeType="1"/>
          </p:cNvSpPr>
          <p:nvPr/>
        </p:nvSpPr>
        <p:spPr bwMode="auto">
          <a:xfrm>
            <a:off x="1447800" y="4843463"/>
            <a:ext cx="6705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/>
          <a:lstStyle/>
          <a:p>
            <a:endParaRPr lang="en-IN"/>
          </a:p>
        </p:txBody>
      </p:sp>
      <p:sp>
        <p:nvSpPr>
          <p:cNvPr id="8199" name="Line 6"/>
          <p:cNvSpPr>
            <a:spLocks noChangeShapeType="1"/>
          </p:cNvSpPr>
          <p:nvPr/>
        </p:nvSpPr>
        <p:spPr bwMode="auto">
          <a:xfrm>
            <a:off x="1447800" y="5529263"/>
            <a:ext cx="6705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/>
          <a:lstStyle/>
          <a:p>
            <a:endParaRPr lang="en-IN"/>
          </a:p>
        </p:txBody>
      </p:sp>
      <p:sp>
        <p:nvSpPr>
          <p:cNvPr id="8200" name="Rectangle 7"/>
          <p:cNvSpPr>
            <a:spLocks noChangeArrowheads="1"/>
          </p:cNvSpPr>
          <p:nvPr/>
        </p:nvSpPr>
        <p:spPr bwMode="auto">
          <a:xfrm>
            <a:off x="1752600" y="4876800"/>
            <a:ext cx="2286000" cy="609600"/>
          </a:xfrm>
          <a:prstGeom prst="rect">
            <a:avLst/>
          </a:prstGeom>
          <a:solidFill>
            <a:srgbClr val="FFCCCC"/>
          </a:solidFill>
          <a:ln w="28575" algn="ctr">
            <a:noFill/>
            <a:miter lim="800000"/>
            <a:headEnd type="none" w="lg" len="lg"/>
            <a:tailEnd type="none" w="lg" len="lg"/>
          </a:ln>
        </p:spPr>
        <p:txBody>
          <a:bodyPr wrap="none" anchor="ctr"/>
          <a:lstStyle/>
          <a:p>
            <a:pPr>
              <a:buFontTx/>
              <a:buNone/>
            </a:pPr>
            <a:r>
              <a:rPr lang="en-US">
                <a:solidFill>
                  <a:schemeClr val="tx1"/>
                </a:solidFill>
              </a:rPr>
              <a:t>buf</a:t>
            </a:r>
          </a:p>
        </p:txBody>
      </p:sp>
      <p:sp>
        <p:nvSpPr>
          <p:cNvPr id="8201" name="Rectangle 8"/>
          <p:cNvSpPr>
            <a:spLocks noChangeArrowheads="1"/>
          </p:cNvSpPr>
          <p:nvPr/>
        </p:nvSpPr>
        <p:spPr bwMode="auto">
          <a:xfrm>
            <a:off x="5578475" y="4843463"/>
            <a:ext cx="746125" cy="685800"/>
          </a:xfrm>
          <a:prstGeom prst="rect">
            <a:avLst/>
          </a:prstGeom>
          <a:solidFill>
            <a:schemeClr val="folHlink"/>
          </a:solidFill>
          <a:ln w="28575" algn="ctr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anchor="ctr"/>
          <a:lstStyle/>
          <a:p>
            <a:pPr>
              <a:lnSpc>
                <a:spcPct val="60000"/>
              </a:lnSpc>
              <a:buFontTx/>
              <a:buNone/>
            </a:pPr>
            <a:r>
              <a:rPr lang="en-US" sz="1600" dirty="0" err="1">
                <a:solidFill>
                  <a:schemeClr val="tx1"/>
                </a:solidFill>
              </a:rPr>
              <a:t>str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202" name="AutoShape 9"/>
          <p:cNvSpPr>
            <a:spLocks/>
          </p:cNvSpPr>
          <p:nvPr/>
        </p:nvSpPr>
        <p:spPr bwMode="auto">
          <a:xfrm rot="5400000">
            <a:off x="5105400" y="5410200"/>
            <a:ext cx="152400" cy="609600"/>
          </a:xfrm>
          <a:prstGeom prst="rightBrace">
            <a:avLst>
              <a:gd name="adj1" fmla="val 33333"/>
              <a:gd name="adj2" fmla="val 49995"/>
            </a:avLst>
          </a:prstGeom>
          <a:noFill/>
          <a:ln w="28575">
            <a:solidFill>
              <a:schemeClr val="hlink"/>
            </a:solidFill>
            <a:round/>
            <a:headEnd type="none" w="lg" len="lg"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3" name="AutoShape 10"/>
          <p:cNvSpPr>
            <a:spLocks noChangeArrowheads="1"/>
          </p:cNvSpPr>
          <p:nvPr/>
        </p:nvSpPr>
        <p:spPr bwMode="auto">
          <a:xfrm>
            <a:off x="3883025" y="5837238"/>
            <a:ext cx="2835275" cy="647700"/>
          </a:xfrm>
          <a:prstGeom prst="roundRect">
            <a:avLst>
              <a:gd name="adj" fmla="val 16667"/>
            </a:avLst>
          </a:prstGeom>
          <a:noFill/>
          <a:ln w="12700" algn="ctr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  <a:buFontTx/>
              <a:buNone/>
            </a:pPr>
            <a:r>
              <a:rPr lang="en-US" sz="2000">
                <a:solidFill>
                  <a:schemeClr val="hlink"/>
                </a:solidFill>
              </a:rPr>
              <a:t>This will be interpreted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000">
                <a:solidFill>
                  <a:schemeClr val="hlink"/>
                </a:solidFill>
              </a:rPr>
              <a:t>as return address!</a:t>
            </a:r>
          </a:p>
        </p:txBody>
      </p:sp>
      <p:sp>
        <p:nvSpPr>
          <p:cNvPr id="8204" name="Rectangle 11" descr="Large checker board"/>
          <p:cNvSpPr>
            <a:spLocks noChangeArrowheads="1"/>
          </p:cNvSpPr>
          <p:nvPr/>
        </p:nvSpPr>
        <p:spPr bwMode="auto">
          <a:xfrm>
            <a:off x="4038600" y="4876800"/>
            <a:ext cx="1676400" cy="609600"/>
          </a:xfrm>
          <a:prstGeom prst="rect">
            <a:avLst/>
          </a:prstGeom>
          <a:pattFill prst="lgCheck">
            <a:fgClr>
              <a:srgbClr val="FFCCCC"/>
            </a:fgClr>
            <a:bgClr>
              <a:schemeClr val="bg1"/>
            </a:bgClr>
          </a:pattFill>
          <a:ln w="28575" algn="ctr">
            <a:noFill/>
            <a:miter lim="800000"/>
            <a:headEnd type="none" w="lg" len="lg"/>
            <a:tailEnd type="none" w="lg" len="lg"/>
          </a:ln>
        </p:spPr>
        <p:txBody>
          <a:bodyPr wrap="none" anchor="ctr"/>
          <a:lstStyle/>
          <a:p>
            <a:pPr>
              <a:buFontTx/>
              <a:buNone/>
            </a:pPr>
            <a:r>
              <a:rPr lang="en-US">
                <a:solidFill>
                  <a:schemeClr val="tx1"/>
                </a:solidFill>
              </a:rPr>
              <a:t>overflow</a:t>
            </a:r>
          </a:p>
        </p:txBody>
      </p:sp>
      <p:sp>
        <p:nvSpPr>
          <p:cNvPr id="8205" name="Rectangle 12"/>
          <p:cNvSpPr>
            <a:spLocks noChangeArrowheads="1"/>
          </p:cNvSpPr>
          <p:nvPr/>
        </p:nvSpPr>
        <p:spPr bwMode="auto">
          <a:xfrm>
            <a:off x="4876800" y="4800600"/>
            <a:ext cx="685800" cy="804863"/>
          </a:xfrm>
          <a:prstGeom prst="rect">
            <a:avLst/>
          </a:prstGeom>
          <a:noFill/>
          <a:ln w="6350" algn="ctr">
            <a:solidFill>
              <a:schemeClr val="hlink"/>
            </a:solidFill>
            <a:miter lim="800000"/>
            <a:headEnd type="none" w="lg" len="lg"/>
            <a:tailEnd type="none" w="lg" len="lg"/>
          </a:ln>
        </p:spPr>
        <p:txBody>
          <a:bodyPr wrap="none" anchor="ctr"/>
          <a:lstStyle/>
          <a:p>
            <a:pPr>
              <a:lnSpc>
                <a:spcPct val="60000"/>
              </a:lnSpc>
              <a:buFontTx/>
              <a:buNone/>
            </a:pP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8206" name="AutoShape 13"/>
          <p:cNvSpPr>
            <a:spLocks noChangeArrowheads="1"/>
          </p:cNvSpPr>
          <p:nvPr/>
        </p:nvSpPr>
        <p:spPr bwMode="auto">
          <a:xfrm>
            <a:off x="7696200" y="4876800"/>
            <a:ext cx="836613" cy="642938"/>
          </a:xfrm>
          <a:prstGeom prst="wedgeRectCallout">
            <a:avLst>
              <a:gd name="adj1" fmla="val -69546"/>
              <a:gd name="adj2" fmla="val -15185"/>
            </a:avLst>
          </a:prstGeom>
          <a:noFill/>
          <a:ln w="12700" algn="ctr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solidFill>
                  <a:schemeClr val="tx1"/>
                </a:solidFill>
              </a:rPr>
              <a:t>Top of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solidFill>
                  <a:schemeClr val="tx1"/>
                </a:solidFill>
              </a:rPr>
              <a:t>stack</a:t>
            </a:r>
          </a:p>
        </p:txBody>
      </p:sp>
      <p:sp>
        <p:nvSpPr>
          <p:cNvPr id="8207" name="Rectangle 14" descr="20%"/>
          <p:cNvSpPr>
            <a:spLocks noChangeArrowheads="1"/>
          </p:cNvSpPr>
          <p:nvPr/>
        </p:nvSpPr>
        <p:spPr bwMode="auto">
          <a:xfrm>
            <a:off x="6400800" y="4953000"/>
            <a:ext cx="1295400" cy="533400"/>
          </a:xfrm>
          <a:prstGeom prst="rect">
            <a:avLst/>
          </a:prstGeom>
          <a:pattFill prst="pct20">
            <a:fgClr>
              <a:schemeClr val="tx1"/>
            </a:fgClr>
            <a:bgClr>
              <a:srgbClr val="FFFFFF"/>
            </a:bgClr>
          </a:pattFill>
          <a:ln w="28575" algn="ctr">
            <a:noFill/>
            <a:miter lim="800000"/>
            <a:headEnd type="none" w="lg" len="lg"/>
            <a:tailEnd type="none" w="lg" len="lg"/>
          </a:ln>
        </p:spPr>
        <p:txBody>
          <a:bodyPr wrap="none" anchor="ctr"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400" i="1">
                <a:solidFill>
                  <a:schemeClr val="tx1"/>
                </a:solidFill>
              </a:rPr>
              <a:t>Frame of the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i="1">
                <a:solidFill>
                  <a:schemeClr val="tx1"/>
                </a:solidFill>
              </a:rPr>
              <a:t>calling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 descr="Large checker board"/>
          <p:cNvSpPr>
            <a:spLocks noChangeArrowheads="1"/>
          </p:cNvSpPr>
          <p:nvPr/>
        </p:nvSpPr>
        <p:spPr bwMode="auto">
          <a:xfrm>
            <a:off x="4013200" y="3352800"/>
            <a:ext cx="1676400" cy="609600"/>
          </a:xfrm>
          <a:prstGeom prst="rect">
            <a:avLst/>
          </a:prstGeom>
          <a:pattFill prst="lgCheck">
            <a:fgClr>
              <a:srgbClr val="FFCCCC"/>
            </a:fgClr>
            <a:bgClr>
              <a:schemeClr val="bg1"/>
            </a:bgClr>
          </a:pattFill>
          <a:ln w="28575" algn="ctr">
            <a:noFill/>
            <a:miter lim="800000"/>
            <a:headEnd type="none" w="lg" len="lg"/>
            <a:tailEnd type="none" w="lg" len="lg"/>
          </a:ln>
        </p:spPr>
        <p:txBody>
          <a:bodyPr wrap="none" anchor="ctr"/>
          <a:lstStyle/>
          <a:p>
            <a:pPr>
              <a:buFontTx/>
              <a:buNone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234363" cy="9144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</a:rPr>
              <a:t>Executing Attack Code</a:t>
            </a:r>
          </a:p>
        </p:txBody>
      </p:sp>
      <p:sp>
        <p:nvSpPr>
          <p:cNvPr id="922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57158" y="1268760"/>
            <a:ext cx="8382000" cy="5303512"/>
          </a:xfrm>
          <a:noFill/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Suppose buffer contains attacker-created string</a:t>
            </a:r>
          </a:p>
          <a:p>
            <a:pPr lvl="1" algn="just"/>
            <a:r>
              <a:rPr lang="en-US" dirty="0" smtClean="0"/>
              <a:t>For example, </a:t>
            </a:r>
            <a:r>
              <a:rPr lang="en-US" dirty="0" err="1" smtClean="0"/>
              <a:t>str</a:t>
            </a:r>
            <a:r>
              <a:rPr lang="en-US" dirty="0" smtClean="0"/>
              <a:t> points to a string received from the network as the URL</a:t>
            </a:r>
          </a:p>
          <a:p>
            <a:pPr lvl="1" algn="just"/>
            <a:endParaRPr lang="en-US" dirty="0" smtClean="0"/>
          </a:p>
          <a:p>
            <a:pPr lvl="1" algn="just"/>
            <a:endParaRPr lang="en-US" dirty="0" smtClean="0"/>
          </a:p>
          <a:p>
            <a:pPr lvl="1" algn="just"/>
            <a:endParaRPr lang="en-US" dirty="0" smtClean="0"/>
          </a:p>
          <a:p>
            <a:pPr lvl="1" algn="just">
              <a:lnSpc>
                <a:spcPct val="200000"/>
              </a:lnSpc>
              <a:buFontTx/>
              <a:buNone/>
            </a:pPr>
            <a:endParaRPr lang="en-US" dirty="0" smtClean="0"/>
          </a:p>
          <a:p>
            <a:pPr algn="just">
              <a:lnSpc>
                <a:spcPct val="170000"/>
              </a:lnSpc>
            </a:pPr>
            <a:r>
              <a:rPr lang="en-US" dirty="0" smtClean="0"/>
              <a:t>When function exits, code in the buffer will be </a:t>
            </a:r>
          </a:p>
          <a:p>
            <a:pPr algn="just">
              <a:lnSpc>
                <a:spcPct val="60000"/>
              </a:lnSpc>
              <a:buFont typeface="Monotype Sorts" pitchFamily="2" charset="2"/>
              <a:buNone/>
            </a:pPr>
            <a:r>
              <a:rPr lang="en-US" dirty="0" smtClean="0"/>
              <a:t>    executed, giving attacker a shell</a:t>
            </a:r>
          </a:p>
          <a:p>
            <a:pPr lvl="1" algn="just"/>
            <a:r>
              <a:rPr lang="en-US" dirty="0" smtClean="0">
                <a:solidFill>
                  <a:srgbClr val="FF0000"/>
                </a:solidFill>
              </a:rPr>
              <a:t>Root shell</a:t>
            </a:r>
            <a:r>
              <a:rPr lang="en-US" dirty="0" smtClean="0"/>
              <a:t> if the victim program is </a:t>
            </a:r>
            <a:r>
              <a:rPr lang="en-US" dirty="0" err="1" smtClean="0"/>
              <a:t>setuid</a:t>
            </a:r>
            <a:r>
              <a:rPr lang="en-US" dirty="0" smtClean="0"/>
              <a:t> root</a:t>
            </a:r>
          </a:p>
        </p:txBody>
      </p:sp>
      <p:sp>
        <p:nvSpPr>
          <p:cNvPr id="9222" name="Line 5"/>
          <p:cNvSpPr>
            <a:spLocks noChangeShapeType="1"/>
          </p:cNvSpPr>
          <p:nvPr/>
        </p:nvSpPr>
        <p:spPr bwMode="auto">
          <a:xfrm>
            <a:off x="1447800" y="3332163"/>
            <a:ext cx="6705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/>
          <a:lstStyle/>
          <a:p>
            <a:endParaRPr lang="en-IN"/>
          </a:p>
        </p:txBody>
      </p:sp>
      <p:sp>
        <p:nvSpPr>
          <p:cNvPr id="9223" name="Line 6"/>
          <p:cNvSpPr>
            <a:spLocks noChangeShapeType="1"/>
          </p:cNvSpPr>
          <p:nvPr/>
        </p:nvSpPr>
        <p:spPr bwMode="auto">
          <a:xfrm>
            <a:off x="1447800" y="4017963"/>
            <a:ext cx="6705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/>
          <a:lstStyle/>
          <a:p>
            <a:endParaRPr lang="en-IN"/>
          </a:p>
        </p:txBody>
      </p:sp>
      <p:sp>
        <p:nvSpPr>
          <p:cNvPr id="9224" name="Rectangle 7"/>
          <p:cNvSpPr>
            <a:spLocks noChangeArrowheads="1"/>
          </p:cNvSpPr>
          <p:nvPr/>
        </p:nvSpPr>
        <p:spPr bwMode="auto">
          <a:xfrm>
            <a:off x="1727200" y="3365500"/>
            <a:ext cx="2286000" cy="609600"/>
          </a:xfrm>
          <a:prstGeom prst="rect">
            <a:avLst/>
          </a:prstGeom>
          <a:solidFill>
            <a:srgbClr val="FFCCCC"/>
          </a:solidFill>
          <a:ln w="28575" algn="ctr">
            <a:noFill/>
            <a:miter lim="800000"/>
            <a:headEnd type="none" w="lg" len="lg"/>
            <a:tailEnd type="none" w="lg" len="lg"/>
          </a:ln>
        </p:spPr>
        <p:txBody>
          <a:bodyPr wrap="none" anchor="ctr"/>
          <a:lstStyle/>
          <a:p>
            <a:pPr>
              <a:buFontTx/>
              <a:buNone/>
            </a:pPr>
            <a:r>
              <a:rPr lang="en-US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9225" name="Rectangle 8"/>
          <p:cNvSpPr>
            <a:spLocks noChangeArrowheads="1"/>
          </p:cNvSpPr>
          <p:nvPr/>
        </p:nvSpPr>
        <p:spPr bwMode="auto">
          <a:xfrm>
            <a:off x="5553075" y="3332163"/>
            <a:ext cx="746125" cy="685800"/>
          </a:xfrm>
          <a:prstGeom prst="rect">
            <a:avLst/>
          </a:prstGeom>
          <a:solidFill>
            <a:schemeClr val="folHlink"/>
          </a:solidFill>
          <a:ln w="28575" algn="ctr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anchor="ctr"/>
          <a:lstStyle/>
          <a:p>
            <a:pPr>
              <a:lnSpc>
                <a:spcPct val="60000"/>
              </a:lnSpc>
              <a:buFontTx/>
              <a:buNone/>
            </a:pPr>
            <a:r>
              <a:rPr lang="en-US">
                <a:solidFill>
                  <a:schemeClr val="tx1"/>
                </a:solidFill>
              </a:rPr>
              <a:t>str</a:t>
            </a:r>
          </a:p>
        </p:txBody>
      </p:sp>
      <p:sp>
        <p:nvSpPr>
          <p:cNvPr id="9226" name="Rectangle 9" descr="20%"/>
          <p:cNvSpPr>
            <a:spLocks noChangeArrowheads="1"/>
          </p:cNvSpPr>
          <p:nvPr/>
        </p:nvSpPr>
        <p:spPr bwMode="auto">
          <a:xfrm>
            <a:off x="6400800" y="3429000"/>
            <a:ext cx="1295400" cy="533400"/>
          </a:xfrm>
          <a:prstGeom prst="rect">
            <a:avLst/>
          </a:prstGeom>
          <a:pattFill prst="pct20">
            <a:fgClr>
              <a:schemeClr val="tx1"/>
            </a:fgClr>
            <a:bgClr>
              <a:srgbClr val="FFFFFF"/>
            </a:bgClr>
          </a:pattFill>
          <a:ln w="28575" algn="ctr">
            <a:noFill/>
            <a:miter lim="800000"/>
            <a:headEnd type="none" w="lg" len="lg"/>
            <a:tailEnd type="none" w="lg" len="lg"/>
          </a:ln>
        </p:spPr>
        <p:txBody>
          <a:bodyPr wrap="none" anchor="ctr"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400" i="1">
                <a:solidFill>
                  <a:schemeClr val="tx1"/>
                </a:solidFill>
              </a:rPr>
              <a:t>Frame of the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i="1">
                <a:solidFill>
                  <a:schemeClr val="tx1"/>
                </a:solidFill>
              </a:rPr>
              <a:t>calling function</a:t>
            </a:r>
          </a:p>
        </p:txBody>
      </p:sp>
      <p:sp>
        <p:nvSpPr>
          <p:cNvPr id="9227" name="Rectangle 10"/>
          <p:cNvSpPr>
            <a:spLocks noChangeArrowheads="1"/>
          </p:cNvSpPr>
          <p:nvPr/>
        </p:nvSpPr>
        <p:spPr bwMode="auto">
          <a:xfrm>
            <a:off x="4775200" y="3289300"/>
            <a:ext cx="685800" cy="804863"/>
          </a:xfrm>
          <a:prstGeom prst="rect">
            <a:avLst/>
          </a:prstGeom>
          <a:noFill/>
          <a:ln w="6350" algn="ctr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anchor="ctr"/>
          <a:lstStyle/>
          <a:p>
            <a:pPr>
              <a:lnSpc>
                <a:spcPct val="60000"/>
              </a:lnSpc>
              <a:buFontTx/>
              <a:buNone/>
            </a:pPr>
            <a:r>
              <a:rPr lang="en-US" sz="2000">
                <a:solidFill>
                  <a:schemeClr val="tx1"/>
                </a:solidFill>
              </a:rPr>
              <a:t>ret</a:t>
            </a:r>
          </a:p>
        </p:txBody>
      </p:sp>
      <p:sp>
        <p:nvSpPr>
          <p:cNvPr id="9228" name="AutoShape 11"/>
          <p:cNvSpPr>
            <a:spLocks noChangeArrowheads="1"/>
          </p:cNvSpPr>
          <p:nvPr/>
        </p:nvSpPr>
        <p:spPr bwMode="auto">
          <a:xfrm>
            <a:off x="533400" y="4186238"/>
            <a:ext cx="3128963" cy="766762"/>
          </a:xfrm>
          <a:prstGeom prst="wedgeRectCallout">
            <a:avLst>
              <a:gd name="adj1" fmla="val 21481"/>
              <a:gd name="adj2" fmla="val -82713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Attacker puts actual assembly 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instructions into his input string, e.g.,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binary code of </a:t>
            </a:r>
            <a:r>
              <a:rPr lang="en-US" sz="1400">
                <a:solidFill>
                  <a:schemeClr val="hlink"/>
                </a:solidFill>
              </a:rPr>
              <a:t>execve(“/bin/sh”)</a:t>
            </a:r>
          </a:p>
        </p:txBody>
      </p:sp>
      <p:sp>
        <p:nvSpPr>
          <p:cNvPr id="9229" name="AutoShape 12"/>
          <p:cNvSpPr>
            <a:spLocks noChangeArrowheads="1"/>
          </p:cNvSpPr>
          <p:nvPr/>
        </p:nvSpPr>
        <p:spPr bwMode="auto">
          <a:xfrm>
            <a:off x="4114800" y="4256088"/>
            <a:ext cx="3835400" cy="760412"/>
          </a:xfrm>
          <a:prstGeom prst="wedgeRectCallout">
            <a:avLst>
              <a:gd name="adj1" fmla="val -20278"/>
              <a:gd name="adj2" fmla="val -63310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In the overflow, a </a:t>
            </a:r>
            <a:r>
              <a:rPr lang="en-US" sz="1400">
                <a:solidFill>
                  <a:schemeClr val="hlink"/>
                </a:solidFill>
              </a:rPr>
              <a:t>pointer back into the buffer</a:t>
            </a:r>
            <a:r>
              <a:rPr lang="en-US" sz="1400">
                <a:solidFill>
                  <a:schemeClr val="tx1"/>
                </a:solidFill>
              </a:rPr>
              <a:t> 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appears in the location where the program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400">
                <a:solidFill>
                  <a:schemeClr val="tx1"/>
                </a:solidFill>
              </a:rPr>
              <a:t>expects to find return address</a:t>
            </a:r>
            <a:endParaRPr lang="en-US" sz="1400">
              <a:solidFill>
                <a:schemeClr val="hlink"/>
              </a:solidFill>
            </a:endParaRPr>
          </a:p>
        </p:txBody>
      </p:sp>
      <p:sp>
        <p:nvSpPr>
          <p:cNvPr id="9230" name="Freeform 13"/>
          <p:cNvSpPr>
            <a:spLocks/>
          </p:cNvSpPr>
          <p:nvPr/>
        </p:nvSpPr>
        <p:spPr bwMode="auto">
          <a:xfrm>
            <a:off x="2541588" y="3124200"/>
            <a:ext cx="2552700" cy="433388"/>
          </a:xfrm>
          <a:custGeom>
            <a:avLst/>
            <a:gdLst>
              <a:gd name="T0" fmla="*/ 2147483647 w 1608"/>
              <a:gd name="T1" fmla="*/ 2147483647 h 336"/>
              <a:gd name="T2" fmla="*/ 2147483647 w 1608"/>
              <a:gd name="T3" fmla="*/ 2147483647 h 336"/>
              <a:gd name="T4" fmla="*/ 2147483647 w 1608"/>
              <a:gd name="T5" fmla="*/ 0 h 336"/>
              <a:gd name="T6" fmla="*/ 0 w 1608"/>
              <a:gd name="T7" fmla="*/ 2147483647 h 336"/>
              <a:gd name="T8" fmla="*/ 0 60000 65536"/>
              <a:gd name="T9" fmla="*/ 0 60000 65536"/>
              <a:gd name="T10" fmla="*/ 0 60000 65536"/>
              <a:gd name="T11" fmla="*/ 0 60000 65536"/>
              <a:gd name="T12" fmla="*/ 0 w 1608"/>
              <a:gd name="T13" fmla="*/ 0 h 336"/>
              <a:gd name="T14" fmla="*/ 1608 w 1608"/>
              <a:gd name="T15" fmla="*/ 336 h 3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08" h="336">
                <a:moveTo>
                  <a:pt x="1608" y="300"/>
                </a:moveTo>
                <a:lnTo>
                  <a:pt x="1605" y="1"/>
                </a:lnTo>
                <a:lnTo>
                  <a:pt x="3" y="0"/>
                </a:lnTo>
                <a:lnTo>
                  <a:pt x="0" y="336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 type="none" w="lg" len="lg"/>
            <a:tailEnd type="stealth" w="lg" len="lg"/>
          </a:ln>
        </p:spPr>
        <p:txBody>
          <a:bodyPr/>
          <a:lstStyle/>
          <a:p>
            <a:endParaRPr lang="en-IN"/>
          </a:p>
        </p:txBody>
      </p:sp>
      <p:sp>
        <p:nvSpPr>
          <p:cNvPr id="9231" name="Rectangle 14"/>
          <p:cNvSpPr>
            <a:spLocks noChangeArrowheads="1"/>
          </p:cNvSpPr>
          <p:nvPr/>
        </p:nvSpPr>
        <p:spPr bwMode="auto">
          <a:xfrm>
            <a:off x="7924800" y="3352800"/>
            <a:ext cx="836613" cy="642938"/>
          </a:xfrm>
          <a:prstGeom prst="rect">
            <a:avLst/>
          </a:prstGeom>
          <a:noFill/>
          <a:ln w="12700" algn="ctr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solidFill>
                  <a:schemeClr val="tx1"/>
                </a:solidFill>
              </a:rPr>
              <a:t>Top of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>
                <a:solidFill>
                  <a:schemeClr val="tx1"/>
                </a:solidFill>
              </a:rPr>
              <a:t>stack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 smtClean="0">
                <a:solidFill>
                  <a:srgbClr val="C00000"/>
                </a:solidFill>
              </a:rPr>
              <a:t>Notional process memory map</a:t>
            </a: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743200" y="2449513"/>
            <a:ext cx="6369050" cy="4379912"/>
            <a:chOff x="2743200" y="2449760"/>
            <a:chExt cx="6368464" cy="4379665"/>
          </a:xfrm>
        </p:grpSpPr>
        <p:sp>
          <p:nvSpPr>
            <p:cNvPr id="9" name="Rectangle 8"/>
            <p:cNvSpPr/>
            <p:nvPr/>
          </p:nvSpPr>
          <p:spPr>
            <a:xfrm>
              <a:off x="2743200" y="5562671"/>
              <a:ext cx="3123913" cy="83815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dirty="0"/>
                <a:t>Stack (procedure/ method calls)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762248" y="4495932"/>
              <a:ext cx="3104864" cy="914348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dirty="0"/>
                <a:t>Heap</a:t>
              </a:r>
            </a:p>
            <a:p>
              <a:pPr algn="ctr">
                <a:defRPr/>
              </a:pPr>
              <a:r>
                <a:rPr lang="en-US" sz="2400" dirty="0"/>
                <a:t>(dynamically allocated)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6095692" y="4495932"/>
              <a:ext cx="0" cy="6095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11" name="TextBox 18"/>
            <p:cNvSpPr txBox="1">
              <a:spLocks noChangeArrowheads="1"/>
            </p:cNvSpPr>
            <p:nvPr/>
          </p:nvSpPr>
          <p:spPr bwMode="auto">
            <a:xfrm>
              <a:off x="6064250" y="4306888"/>
              <a:ext cx="2698750" cy="646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/>
                <a:t>Heap grows, e.g.,</a:t>
              </a:r>
            </a:p>
            <a:p>
              <a:r>
                <a:rPr lang="en-US" altLang="en-US"/>
                <a:t>due to “new” or malloc()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6152836" y="5791259"/>
              <a:ext cx="0" cy="6095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13" name="TextBox 20"/>
            <p:cNvSpPr txBox="1">
              <a:spLocks noChangeArrowheads="1"/>
            </p:cNvSpPr>
            <p:nvPr/>
          </p:nvSpPr>
          <p:spPr bwMode="auto">
            <a:xfrm>
              <a:off x="6127750" y="6183313"/>
              <a:ext cx="2338388" cy="646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/>
                <a:t>Stack grows, e.g.,</a:t>
              </a:r>
            </a:p>
            <a:p>
              <a:r>
                <a:rPr lang="en-US" altLang="en-US"/>
                <a:t>due to procedure call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5943306" y="5805322"/>
              <a:ext cx="685737" cy="0"/>
            </a:xfrm>
            <a:prstGeom prst="line">
              <a:avLst/>
            </a:prstGeom>
            <a:ln w="38100" cmpd="sng">
              <a:solidFill>
                <a:srgbClr val="FF000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15" name="TextBox 23"/>
            <p:cNvSpPr txBox="1">
              <a:spLocks noChangeArrowheads="1"/>
            </p:cNvSpPr>
            <p:nvPr/>
          </p:nvSpPr>
          <p:spPr bwMode="auto">
            <a:xfrm>
              <a:off x="6553200" y="5602288"/>
              <a:ext cx="2300288" cy="646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/>
                <a:t>Stack pointer (SP)</a:t>
              </a:r>
            </a:p>
            <a:p>
              <a:r>
                <a:rPr lang="en-US" altLang="en-US"/>
                <a:t>(current top of stack)</a:t>
              </a:r>
            </a:p>
          </p:txBody>
        </p:sp>
        <p:sp>
          <p:nvSpPr>
            <p:cNvPr id="12316" name="TextBox 1"/>
            <p:cNvSpPr txBox="1">
              <a:spLocks noChangeArrowheads="1"/>
            </p:cNvSpPr>
            <p:nvPr/>
          </p:nvSpPr>
          <p:spPr bwMode="auto">
            <a:xfrm rot="1541936">
              <a:off x="6690845" y="2449760"/>
              <a:ext cx="2420819" cy="15695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This diagram shows</a:t>
              </a:r>
            </a:p>
            <a:p>
              <a:r>
                <a:rPr lang="en-US" altLang="en-US" sz="1600"/>
                <a:t>how stacks grow on</a:t>
              </a:r>
            </a:p>
            <a:p>
              <a:r>
                <a:rPr lang="en-US" altLang="en-US" sz="1600"/>
                <a:t>Intel x86s &amp; others;</a:t>
              </a:r>
            </a:p>
            <a:p>
              <a:r>
                <a:rPr lang="en-US" altLang="en-US" sz="1600"/>
                <a:t>some grow other way.</a:t>
              </a:r>
            </a:p>
            <a:p>
              <a:r>
                <a:rPr lang="en-US" altLang="en-US" sz="1600"/>
                <a:t>Multi-threaded programs</a:t>
              </a:r>
            </a:p>
            <a:p>
              <a:r>
                <a:rPr lang="en-US" altLang="en-US" sz="1600"/>
                <a:t>have multiple stacks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5943306" y="5105497"/>
              <a:ext cx="685737" cy="0"/>
            </a:xfrm>
            <a:prstGeom prst="line">
              <a:avLst/>
            </a:prstGeom>
            <a:ln w="38100" cmpd="sng">
              <a:solidFill>
                <a:srgbClr val="7030A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18" name="TextBox 23"/>
            <p:cNvSpPr txBox="1">
              <a:spLocks noChangeArrowheads="1"/>
            </p:cNvSpPr>
            <p:nvPr/>
          </p:nvSpPr>
          <p:spPr bwMode="auto">
            <a:xfrm>
              <a:off x="6553200" y="4953000"/>
              <a:ext cx="150495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/>
                <a:t>Heap pointer</a:t>
              </a:r>
            </a:p>
          </p:txBody>
        </p:sp>
      </p:grpSp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457199" y="1295400"/>
            <a:ext cx="2055117" cy="5257800"/>
            <a:chOff x="456867" y="1295400"/>
            <a:chExt cx="2056146" cy="5257800"/>
          </a:xfrm>
        </p:grpSpPr>
        <p:sp>
          <p:nvSpPr>
            <p:cNvPr id="12303" name="TextBox 5"/>
            <p:cNvSpPr txBox="1">
              <a:spLocks noChangeArrowheads="1"/>
            </p:cNvSpPr>
            <p:nvPr/>
          </p:nvSpPr>
          <p:spPr bwMode="auto">
            <a:xfrm>
              <a:off x="533400" y="1295400"/>
              <a:ext cx="1928813" cy="646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/>
                <a:t>Lower-numbered</a:t>
              </a:r>
            </a:p>
            <a:p>
              <a:r>
                <a:rPr lang="en-US" altLang="en-US"/>
                <a:t>addresses</a:t>
              </a:r>
            </a:p>
          </p:txBody>
        </p:sp>
        <p:sp>
          <p:nvSpPr>
            <p:cNvPr id="12304" name="TextBox 10"/>
            <p:cNvSpPr txBox="1">
              <a:spLocks noChangeArrowheads="1"/>
            </p:cNvSpPr>
            <p:nvPr/>
          </p:nvSpPr>
          <p:spPr bwMode="auto">
            <a:xfrm>
              <a:off x="533400" y="5907088"/>
              <a:ext cx="1979613" cy="646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/>
                <a:t>Higher-numbered</a:t>
              </a:r>
            </a:p>
            <a:p>
              <a:r>
                <a:rPr lang="en-US" altLang="en-US"/>
                <a:t>addresses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456867" y="1295400"/>
              <a:ext cx="0" cy="609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56867" y="5924550"/>
              <a:ext cx="0" cy="609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5"/>
          <p:cNvGrpSpPr>
            <a:grpSpLocks/>
          </p:cNvGrpSpPr>
          <p:nvPr/>
        </p:nvGrpSpPr>
        <p:grpSpPr bwMode="auto">
          <a:xfrm>
            <a:off x="2762250" y="1524000"/>
            <a:ext cx="3832225" cy="990600"/>
            <a:chOff x="2762250" y="1524000"/>
            <a:chExt cx="3831848" cy="990600"/>
          </a:xfrm>
        </p:grpSpPr>
        <p:sp>
          <p:nvSpPr>
            <p:cNvPr id="5" name="Rectangle 4"/>
            <p:cNvSpPr/>
            <p:nvPr/>
          </p:nvSpPr>
          <p:spPr>
            <a:xfrm>
              <a:off x="2762250" y="1524000"/>
              <a:ext cx="3104845" cy="9144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dirty="0"/>
                <a:t>Text (compiled program code)</a:t>
              </a:r>
            </a:p>
          </p:txBody>
        </p:sp>
        <p:sp>
          <p:nvSpPr>
            <p:cNvPr id="12302" name="TextBox 24"/>
            <p:cNvSpPr txBox="1">
              <a:spLocks noChangeArrowheads="1"/>
            </p:cNvSpPr>
            <p:nvPr/>
          </p:nvSpPr>
          <p:spPr bwMode="auto">
            <a:xfrm>
              <a:off x="5845175" y="1591270"/>
              <a:ext cx="748923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/>
                <a:t>Often</a:t>
              </a:r>
            </a:p>
            <a:p>
              <a:r>
                <a:rPr lang="en-US" altLang="en-US"/>
                <a:t>read-</a:t>
              </a:r>
            </a:p>
            <a:p>
              <a:r>
                <a:rPr lang="en-US" altLang="en-US"/>
                <a:t>only</a:t>
              </a:r>
            </a:p>
          </p:txBody>
        </p:sp>
      </p:grpSp>
      <p:grpSp>
        <p:nvGrpSpPr>
          <p:cNvPr id="12" name="Group 10"/>
          <p:cNvGrpSpPr>
            <a:grpSpLocks/>
          </p:cNvGrpSpPr>
          <p:nvPr/>
        </p:nvGrpSpPr>
        <p:grpSpPr bwMode="auto">
          <a:xfrm>
            <a:off x="1187450" y="2514600"/>
            <a:ext cx="5518150" cy="1905000"/>
            <a:chOff x="1187450" y="2514600"/>
            <a:chExt cx="5518150" cy="1905000"/>
          </a:xfrm>
        </p:grpSpPr>
        <p:sp>
          <p:nvSpPr>
            <p:cNvPr id="7" name="Rectangle 6"/>
            <p:cNvSpPr/>
            <p:nvPr/>
          </p:nvSpPr>
          <p:spPr>
            <a:xfrm>
              <a:off x="2762250" y="2514600"/>
              <a:ext cx="3105150" cy="9144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dirty="0">
                  <a:solidFill>
                    <a:schemeClr val="tx1"/>
                  </a:solidFill>
                </a:rPr>
                <a:t>Initialized</a:t>
              </a:r>
            </a:p>
            <a:p>
              <a:pPr algn="ctr">
                <a:defRPr/>
              </a:pPr>
              <a:r>
                <a:rPr lang="en-US" sz="2400" dirty="0">
                  <a:solidFill>
                    <a:schemeClr val="tx1"/>
                  </a:solidFill>
                </a:rPr>
                <a:t>global “data”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762250" y="3505200"/>
              <a:ext cx="3105150" cy="9144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dirty="0">
                  <a:solidFill>
                    <a:schemeClr val="tx1"/>
                  </a:solidFill>
                </a:rPr>
                <a:t>Uninitialized</a:t>
              </a:r>
            </a:p>
            <a:p>
              <a:pPr algn="ctr">
                <a:defRPr/>
              </a:pPr>
              <a:r>
                <a:rPr lang="en-US" sz="2400" dirty="0">
                  <a:solidFill>
                    <a:schemeClr val="tx1"/>
                  </a:solidFill>
                </a:rPr>
                <a:t>global “data”</a:t>
              </a:r>
            </a:p>
          </p:txBody>
        </p:sp>
        <p:sp>
          <p:nvSpPr>
            <p:cNvPr id="12298" name="TextBox 23"/>
            <p:cNvSpPr txBox="1">
              <a:spLocks noChangeArrowheads="1"/>
            </p:cNvSpPr>
            <p:nvPr/>
          </p:nvSpPr>
          <p:spPr bwMode="auto">
            <a:xfrm>
              <a:off x="1187450" y="2828925"/>
              <a:ext cx="1325563" cy="1200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/>
                <a:t>Used</a:t>
              </a:r>
            </a:p>
            <a:p>
              <a:r>
                <a:rPr lang="en-US" altLang="en-US"/>
                <a:t>for global</a:t>
              </a:r>
            </a:p>
            <a:p>
              <a:r>
                <a:rPr lang="en-US" altLang="en-US"/>
                <a:t>constants</a:t>
              </a:r>
            </a:p>
            <a:p>
              <a:r>
                <a:rPr lang="en-US" altLang="en-US"/>
                <a:t>&amp; variables</a:t>
              </a:r>
            </a:p>
          </p:txBody>
        </p:sp>
        <p:sp>
          <p:nvSpPr>
            <p:cNvPr id="2" name="Left Brace 1"/>
            <p:cNvSpPr/>
            <p:nvPr/>
          </p:nvSpPr>
          <p:spPr>
            <a:xfrm>
              <a:off x="2286000" y="2514600"/>
              <a:ext cx="304800" cy="190500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300" name="TextBox 24"/>
            <p:cNvSpPr txBox="1">
              <a:spLocks noChangeArrowheads="1"/>
            </p:cNvSpPr>
            <p:nvPr/>
          </p:nvSpPr>
          <p:spPr bwMode="auto">
            <a:xfrm>
              <a:off x="5854085" y="2532564"/>
              <a:ext cx="851515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/>
                <a:t>Set on</a:t>
              </a:r>
            </a:p>
            <a:p>
              <a:r>
                <a:rPr lang="en-US" altLang="en-US"/>
                <a:t>code</a:t>
              </a:r>
            </a:p>
            <a:p>
              <a:r>
                <a:rPr lang="en-US" altLang="en-US"/>
                <a:t>load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08012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>
                <a:solidFill>
                  <a:srgbClr val="1027CE"/>
                </a:solidFill>
              </a:rPr>
              <a:t>“Stack” in a process memory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8712968" cy="5544616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Arial" charset="0"/>
              <a:buChar char="•"/>
              <a:defRPr/>
            </a:pPr>
            <a:r>
              <a:rPr lang="en-US" dirty="0" smtClean="0"/>
              <a:t>Memory area set aside to implement calls to a function/method</a:t>
            </a:r>
          </a:p>
          <a:p>
            <a:pPr algn="just">
              <a:buFont typeface="Arial" charset="0"/>
              <a:buChar char="•"/>
              <a:defRPr/>
            </a:pPr>
            <a:r>
              <a:rPr lang="en-US" dirty="0" smtClean="0"/>
              <a:t>Stack is used to implement control flow</a:t>
            </a:r>
          </a:p>
          <a:p>
            <a:pPr lvl="1" algn="just">
              <a:buFont typeface="Arial" charset="0"/>
              <a:buChar char="–"/>
              <a:defRPr/>
            </a:pPr>
            <a:r>
              <a:rPr lang="en-US" dirty="0" smtClean="0"/>
              <a:t>When you call a procedure, where it “came from” is </a:t>
            </a:r>
            <a:r>
              <a:rPr lang="en-US" i="1" dirty="0" smtClean="0"/>
              <a:t>pushed</a:t>
            </a:r>
            <a:r>
              <a:rPr lang="en-US" dirty="0" smtClean="0"/>
              <a:t> on stack</a:t>
            </a:r>
          </a:p>
          <a:p>
            <a:pPr lvl="1" algn="just">
              <a:buFont typeface="Arial" charset="0"/>
              <a:buChar char="–"/>
              <a:defRPr/>
            </a:pPr>
            <a:r>
              <a:rPr lang="en-US" dirty="0" smtClean="0"/>
              <a:t>When a procedure returns, the “where I came from” is </a:t>
            </a:r>
            <a:r>
              <a:rPr lang="en-US" i="1" dirty="0" smtClean="0"/>
              <a:t>popped</a:t>
            </a:r>
            <a:r>
              <a:rPr lang="en-US" dirty="0" smtClean="0"/>
              <a:t> from stack; system starts running code there</a:t>
            </a:r>
          </a:p>
          <a:p>
            <a:pPr algn="just">
              <a:buFont typeface="Arial" charset="0"/>
              <a:buChar char="•"/>
              <a:defRPr/>
            </a:pPr>
            <a:r>
              <a:rPr lang="en-US" dirty="0" smtClean="0"/>
              <a:t>Stack also used for other data (in many cases)</a:t>
            </a:r>
          </a:p>
          <a:p>
            <a:pPr lvl="1" algn="just">
              <a:buFont typeface="Arial" charset="0"/>
              <a:buChar char="–"/>
              <a:defRPr/>
            </a:pPr>
            <a:r>
              <a:rPr lang="en-US" dirty="0" smtClean="0"/>
              <a:t>Parameters passed to procedures</a:t>
            </a:r>
          </a:p>
          <a:p>
            <a:pPr lvl="1" algn="just">
              <a:buFont typeface="Arial" charset="0"/>
              <a:buChar char="–"/>
              <a:defRPr/>
            </a:pPr>
            <a:r>
              <a:rPr lang="en-US" dirty="0" smtClean="0"/>
              <a:t>Procedure local variables</a:t>
            </a:r>
          </a:p>
          <a:p>
            <a:pPr lvl="1" algn="just">
              <a:buFont typeface="Arial" charset="0"/>
              <a:buChar char="–"/>
              <a:defRPr/>
            </a:pPr>
            <a:r>
              <a:rPr lang="en-US" dirty="0" smtClean="0"/>
              <a:t>Return values from procedure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>
                <a:solidFill>
                  <a:srgbClr val="1027CE"/>
                </a:solidFill>
              </a:rPr>
              <a:t>Why use stacks for</a:t>
            </a:r>
            <a:br>
              <a:rPr lang="en-US" altLang="en-US" dirty="0" smtClean="0">
                <a:solidFill>
                  <a:srgbClr val="1027CE"/>
                </a:solidFill>
              </a:rPr>
            </a:br>
            <a:r>
              <a:rPr lang="en-US" altLang="en-US" dirty="0" smtClean="0">
                <a:solidFill>
                  <a:srgbClr val="1027CE"/>
                </a:solidFill>
              </a:rPr>
              <a:t>procedure calls?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712968" cy="5069160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Arial" charset="0"/>
              <a:buChar char="•"/>
              <a:defRPr/>
            </a:pPr>
            <a:r>
              <a:rPr lang="en-US" dirty="0" smtClean="0"/>
              <a:t>First compiled languages (e.g., FORTRAN) did </a:t>
            </a:r>
            <a:r>
              <a:rPr lang="en-US" i="1" dirty="0" smtClean="0"/>
              <a:t>not</a:t>
            </a:r>
            <a:r>
              <a:rPr lang="en-US" dirty="0" smtClean="0"/>
              <a:t> use stacks</a:t>
            </a:r>
          </a:p>
          <a:p>
            <a:pPr lvl="1" algn="just">
              <a:buFont typeface="Arial" charset="0"/>
              <a:buChar char="–"/>
              <a:defRPr/>
            </a:pPr>
            <a:r>
              <a:rPr lang="en-US" dirty="0" smtClean="0"/>
              <a:t>Stored, with procedure, where program “came from”</a:t>
            </a:r>
          </a:p>
          <a:p>
            <a:pPr lvl="1" algn="just">
              <a:buFont typeface="Arial" charset="0"/>
              <a:buChar char="–"/>
              <a:defRPr/>
            </a:pPr>
            <a:r>
              <a:rPr lang="en-US" dirty="0" smtClean="0"/>
              <a:t>Result: Procedures could not call themselves, directly or indirectly, as that would overwrite stored info</a:t>
            </a:r>
          </a:p>
          <a:p>
            <a:pPr lvl="1" algn="just">
              <a:buFont typeface="Arial" charset="0"/>
              <a:buChar char="–"/>
              <a:defRPr/>
            </a:pPr>
            <a:r>
              <a:rPr lang="en-US" dirty="0" smtClean="0"/>
              <a:t>Extremely limiting, easy to get wrong</a:t>
            </a:r>
          </a:p>
          <a:p>
            <a:pPr algn="just">
              <a:buFont typeface="Arial" charset="0"/>
              <a:buChar char="•"/>
              <a:defRPr/>
            </a:pPr>
            <a:r>
              <a:rPr lang="en-US" dirty="0" smtClean="0"/>
              <a:t>If procedures can arbitrarily call other procedures</a:t>
            </a:r>
          </a:p>
          <a:p>
            <a:pPr lvl="1" algn="just">
              <a:buFont typeface="Arial" charset="0"/>
              <a:buChar char="–"/>
              <a:defRPr/>
            </a:pPr>
            <a:r>
              <a:rPr lang="en-US" dirty="0" smtClean="0"/>
              <a:t>Need to store old state so can return back</a:t>
            </a:r>
            <a:endParaRPr lang="en-US" dirty="0"/>
          </a:p>
          <a:p>
            <a:pPr lvl="1" algn="just">
              <a:buFont typeface="Arial" charset="0"/>
              <a:buChar char="–"/>
              <a:defRPr/>
            </a:pPr>
            <a:r>
              <a:rPr lang="en-US" dirty="0" smtClean="0"/>
              <a:t>Need dynamic allocation for call (frame) sequences</a:t>
            </a:r>
          </a:p>
          <a:p>
            <a:pPr lvl="1" algn="just">
              <a:buFont typeface="Arial" charset="0"/>
              <a:buChar char="–"/>
              <a:defRPr/>
            </a:pPr>
            <a:r>
              <a:rPr lang="en-US" dirty="0" smtClean="0"/>
              <a:t>Stack is flexible &amp; efficient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864096"/>
          </a:xfrm>
        </p:spPr>
        <p:txBody>
          <a:bodyPr>
            <a:normAutofit/>
          </a:bodyPr>
          <a:lstStyle/>
          <a:p>
            <a:r>
              <a:rPr lang="en-US" altLang="en-US" sz="4000" dirty="0" smtClean="0">
                <a:solidFill>
                  <a:srgbClr val="1027CE"/>
                </a:solidFill>
              </a:rPr>
              <a:t>Calling a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08720"/>
            <a:ext cx="8640960" cy="5688632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sz="2400" dirty="0" smtClean="0"/>
              <a:t>Given this C program:</a:t>
            </a:r>
          </a:p>
          <a:p>
            <a:pPr marL="0" indent="0" algn="just">
              <a:spcBef>
                <a:spcPts val="0"/>
              </a:spcBef>
              <a:buFont typeface="Arial" charset="0"/>
              <a:buNone/>
              <a:defRPr/>
            </a:pPr>
            <a:r>
              <a:rPr lang="en-US" sz="2400" dirty="0" smtClean="0"/>
              <a:t>	</a:t>
            </a:r>
            <a:r>
              <a:rPr lang="en-US" sz="2400" dirty="0"/>
              <a:t>void main() {</a:t>
            </a:r>
          </a:p>
          <a:p>
            <a:pPr marL="0" indent="0" algn="just">
              <a:spcBef>
                <a:spcPts val="0"/>
              </a:spcBef>
              <a:buFont typeface="Arial" charset="0"/>
              <a:buNone/>
              <a:defRPr/>
            </a:pPr>
            <a:r>
              <a:rPr lang="en-US" sz="2400" dirty="0"/>
              <a:t>	  </a:t>
            </a:r>
            <a:r>
              <a:rPr lang="en-US" sz="2400" dirty="0" smtClean="0"/>
              <a:t>f(1,2,3</a:t>
            </a:r>
            <a:r>
              <a:rPr lang="en-US" sz="2400" dirty="0"/>
              <a:t>);</a:t>
            </a:r>
          </a:p>
          <a:p>
            <a:pPr marL="0" indent="0" algn="just">
              <a:spcBef>
                <a:spcPts val="0"/>
              </a:spcBef>
              <a:buFont typeface="Arial" charset="0"/>
              <a:buNone/>
              <a:defRPr/>
            </a:pPr>
            <a:r>
              <a:rPr lang="en-US" sz="2400" dirty="0"/>
              <a:t>	}</a:t>
            </a:r>
          </a:p>
          <a:p>
            <a:pPr algn="just"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sz="2400" dirty="0" smtClean="0"/>
              <a:t>The invocation of f() might generate assembly:</a:t>
            </a:r>
          </a:p>
          <a:p>
            <a:pPr marL="457200" lvl="1" indent="0" algn="just">
              <a:spcBef>
                <a:spcPts val="0"/>
              </a:spcBef>
              <a:buFont typeface="Arial" charset="0"/>
              <a:buNone/>
              <a:defRPr/>
            </a:pPr>
            <a:r>
              <a:rPr lang="en-US" sz="2400" dirty="0" smtClean="0"/>
              <a:t>	</a:t>
            </a:r>
            <a:r>
              <a:rPr lang="en-US" sz="2400" dirty="0" err="1" smtClean="0"/>
              <a:t>pushl</a:t>
            </a:r>
            <a:r>
              <a:rPr lang="en-US" sz="2400" dirty="0" smtClean="0"/>
              <a:t> $3 ; constant 3</a:t>
            </a:r>
          </a:p>
          <a:p>
            <a:pPr marL="457200" lvl="1" indent="0" algn="just">
              <a:spcBef>
                <a:spcPts val="0"/>
              </a:spcBef>
              <a:buFont typeface="Arial" charset="0"/>
              <a:buNone/>
              <a:defRPr/>
            </a:pPr>
            <a:r>
              <a:rPr lang="en-US" sz="2400" dirty="0" smtClean="0"/>
              <a:t>	</a:t>
            </a:r>
            <a:r>
              <a:rPr lang="en-US" sz="2400" dirty="0" err="1" smtClean="0"/>
              <a:t>pushl</a:t>
            </a:r>
            <a:r>
              <a:rPr lang="en-US" sz="2400" dirty="0" smtClean="0"/>
              <a:t> $2 ; Most C compilers push in reverse order by default</a:t>
            </a:r>
          </a:p>
          <a:p>
            <a:pPr marL="457200" lvl="1" indent="0" algn="just">
              <a:spcBef>
                <a:spcPts val="0"/>
              </a:spcBef>
              <a:buFont typeface="Arial" charset="0"/>
              <a:buNone/>
              <a:defRPr/>
            </a:pPr>
            <a:r>
              <a:rPr lang="en-US" sz="2400" dirty="0" smtClean="0"/>
              <a:t>	</a:t>
            </a:r>
            <a:r>
              <a:rPr lang="en-US" sz="2400" dirty="0" err="1" smtClean="0"/>
              <a:t>pushl</a:t>
            </a:r>
            <a:r>
              <a:rPr lang="en-US" sz="2400" dirty="0" smtClean="0"/>
              <a:t> $1</a:t>
            </a:r>
          </a:p>
          <a:p>
            <a:pPr marL="457200" lvl="1" indent="0" algn="just">
              <a:spcBef>
                <a:spcPts val="0"/>
              </a:spcBef>
              <a:buFont typeface="Arial" charset="0"/>
              <a:buNone/>
              <a:defRPr/>
            </a:pPr>
            <a:r>
              <a:rPr lang="en-US" sz="2400" dirty="0" smtClean="0"/>
              <a:t>	call f</a:t>
            </a:r>
          </a:p>
          <a:p>
            <a:pPr algn="just"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sz="2400" dirty="0" smtClean="0"/>
              <a:t>“call” instruction pushes instruction pointer (IP) on stack</a:t>
            </a:r>
            <a:endParaRPr lang="en-US" sz="2400" dirty="0"/>
          </a:p>
          <a:p>
            <a:pPr lvl="1" algn="just">
              <a:spcBef>
                <a:spcPts val="0"/>
              </a:spcBef>
              <a:buFont typeface="Arial" charset="0"/>
              <a:buChar char="–"/>
              <a:defRPr/>
            </a:pPr>
            <a:r>
              <a:rPr lang="en-US" sz="2400" dirty="0" smtClean="0"/>
              <a:t>In this case, the position in “main()” just after f(…)</a:t>
            </a:r>
          </a:p>
          <a:p>
            <a:pPr lvl="1" algn="just">
              <a:spcBef>
                <a:spcPts val="0"/>
              </a:spcBef>
              <a:buFont typeface="Arial" charset="0"/>
              <a:buChar char="–"/>
              <a:defRPr/>
            </a:pPr>
            <a:r>
              <a:rPr lang="en-US" sz="2400" dirty="0" smtClean="0"/>
              <a:t>Saved IP named the return address (RET)</a:t>
            </a:r>
          </a:p>
          <a:p>
            <a:pPr lvl="1" algn="just">
              <a:spcBef>
                <a:spcPts val="0"/>
              </a:spcBef>
              <a:buFont typeface="Arial" charset="0"/>
              <a:buChar char="–"/>
              <a:defRPr/>
            </a:pPr>
            <a:r>
              <a:rPr lang="en-US" sz="2400" dirty="0" smtClean="0"/>
              <a:t>CPU then jumps to start of “function”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>
                <a:solidFill>
                  <a:srgbClr val="1027CE"/>
                </a:solidFill>
              </a:rPr>
              <a:t>Stack:</a:t>
            </a:r>
            <a:br>
              <a:rPr lang="en-US" altLang="en-US" dirty="0" smtClean="0">
                <a:solidFill>
                  <a:srgbClr val="1027CE"/>
                </a:solidFill>
              </a:rPr>
            </a:br>
            <a:r>
              <a:rPr lang="en-US" altLang="en-US" dirty="0" smtClean="0">
                <a:solidFill>
                  <a:srgbClr val="1027CE"/>
                </a:solidFill>
              </a:rPr>
              <a:t>Overflowing buffer2</a:t>
            </a:r>
          </a:p>
        </p:txBody>
      </p:sp>
      <p:sp>
        <p:nvSpPr>
          <p:cNvPr id="25604" name="TextBox 5"/>
          <p:cNvSpPr txBox="1">
            <a:spLocks noChangeArrowheads="1"/>
          </p:cNvSpPr>
          <p:nvPr/>
        </p:nvSpPr>
        <p:spPr bwMode="auto">
          <a:xfrm>
            <a:off x="533400" y="1563688"/>
            <a:ext cx="192881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Lower-numbered</a:t>
            </a:r>
          </a:p>
          <a:p>
            <a:r>
              <a:rPr lang="en-US" altLang="en-US"/>
              <a:t>addresses</a:t>
            </a:r>
          </a:p>
        </p:txBody>
      </p:sp>
      <p:sp>
        <p:nvSpPr>
          <p:cNvPr id="25605" name="TextBox 10"/>
          <p:cNvSpPr txBox="1">
            <a:spLocks noChangeArrowheads="1"/>
          </p:cNvSpPr>
          <p:nvPr/>
        </p:nvSpPr>
        <p:spPr bwMode="auto">
          <a:xfrm>
            <a:off x="533400" y="5907088"/>
            <a:ext cx="197961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Higher-numbered</a:t>
            </a:r>
          </a:p>
          <a:p>
            <a:r>
              <a:rPr lang="en-US" altLang="en-US"/>
              <a:t>addresses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57200" y="1563688"/>
            <a:ext cx="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57200" y="5924550"/>
            <a:ext cx="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081713" y="3905250"/>
            <a:ext cx="685800" cy="0"/>
          </a:xfrm>
          <a:prstGeom prst="line">
            <a:avLst/>
          </a:prstGeom>
          <a:ln w="38100" cmpd="sng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09" name="TextBox 18"/>
          <p:cNvSpPr txBox="1">
            <a:spLocks noChangeArrowheads="1"/>
          </p:cNvSpPr>
          <p:nvPr/>
        </p:nvSpPr>
        <p:spPr bwMode="auto">
          <a:xfrm>
            <a:off x="6691313" y="3733800"/>
            <a:ext cx="2325687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Frame pointer (FP) –</a:t>
            </a:r>
          </a:p>
          <a:p>
            <a:r>
              <a:rPr lang="en-US" altLang="en-US"/>
              <a:t>use this to access</a:t>
            </a:r>
          </a:p>
          <a:p>
            <a:r>
              <a:rPr lang="en-US" altLang="en-US"/>
              <a:t>local variables &amp;</a:t>
            </a:r>
          </a:p>
          <a:p>
            <a:r>
              <a:rPr lang="en-US" altLang="en-US"/>
              <a:t>parameters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14613" y="4516438"/>
            <a:ext cx="3405187" cy="609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Return address in main()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614613" y="5143500"/>
            <a:ext cx="3405187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614613" y="5600700"/>
            <a:ext cx="3405187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614613" y="3886200"/>
            <a:ext cx="3405187" cy="609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Saved (old) frame pointer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614613" y="3276600"/>
            <a:ext cx="3405187" cy="609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Local array “buffer1”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614613" y="2057400"/>
            <a:ext cx="3405187" cy="1219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Local array “buffer2”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6081713" y="2074863"/>
            <a:ext cx="685800" cy="0"/>
          </a:xfrm>
          <a:prstGeom prst="line">
            <a:avLst/>
          </a:prstGeom>
          <a:ln w="38100" cmpd="sng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17" name="TextBox 25"/>
          <p:cNvSpPr txBox="1">
            <a:spLocks noChangeArrowheads="1"/>
          </p:cNvSpPr>
          <p:nvPr/>
        </p:nvSpPr>
        <p:spPr bwMode="auto">
          <a:xfrm>
            <a:off x="6691313" y="1905000"/>
            <a:ext cx="23002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Stack pointer (SP)</a:t>
            </a:r>
          </a:p>
          <a:p>
            <a:r>
              <a:rPr lang="en-US" altLang="en-US"/>
              <a:t>(current top of stack)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614613" y="6076950"/>
            <a:ext cx="3405187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3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6153150" y="5791200"/>
            <a:ext cx="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20" name="TextBox 20"/>
          <p:cNvSpPr txBox="1">
            <a:spLocks noChangeArrowheads="1"/>
          </p:cNvSpPr>
          <p:nvPr/>
        </p:nvSpPr>
        <p:spPr bwMode="auto">
          <a:xfrm>
            <a:off x="6127750" y="6183313"/>
            <a:ext cx="23383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Stack grows, e.g.,</a:t>
            </a:r>
          </a:p>
          <a:p>
            <a:r>
              <a:rPr lang="en-US" altLang="en-US"/>
              <a:t>due to procedure call</a:t>
            </a: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5105400" y="2057400"/>
            <a:ext cx="838200" cy="4648200"/>
            <a:chOff x="5105400" y="2057400"/>
            <a:chExt cx="838200" cy="4648200"/>
          </a:xfrm>
        </p:grpSpPr>
        <p:sp>
          <p:nvSpPr>
            <p:cNvPr id="2" name="Down Arrow 1"/>
            <p:cNvSpPr/>
            <p:nvPr/>
          </p:nvSpPr>
          <p:spPr>
            <a:xfrm>
              <a:off x="5105400" y="2057400"/>
              <a:ext cx="838200" cy="4648200"/>
            </a:xfrm>
            <a:prstGeom prst="downArrow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5623" name="TextBox 4"/>
            <p:cNvSpPr txBox="1">
              <a:spLocks noChangeArrowheads="1"/>
            </p:cNvSpPr>
            <p:nvPr/>
          </p:nvSpPr>
          <p:spPr bwMode="auto">
            <a:xfrm rot="5400000">
              <a:off x="4899970" y="3868864"/>
              <a:ext cx="124906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b="1"/>
                <a:t>Overwrite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>
                <a:solidFill>
                  <a:srgbClr val="1027CE"/>
                </a:solidFill>
              </a:rPr>
              <a:t>What happens if we write past the end of buffer2?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  <a:defRPr/>
            </a:pPr>
            <a:r>
              <a:rPr lang="en-US" sz="2800" dirty="0" smtClean="0"/>
              <a:t>Overwrites whatever is past buffer2!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400" dirty="0" smtClean="0"/>
              <a:t>As you go further, overwrite </a:t>
            </a:r>
            <a:r>
              <a:rPr lang="en-US" sz="2400" i="1" dirty="0" smtClean="0"/>
              <a:t>higher</a:t>
            </a:r>
            <a:r>
              <a:rPr lang="en-US" sz="2400" dirty="0" smtClean="0"/>
              <a:t> addresses</a:t>
            </a:r>
          </a:p>
          <a:p>
            <a:pPr>
              <a:buFont typeface="Arial" charset="0"/>
              <a:buChar char="•"/>
              <a:defRPr/>
            </a:pPr>
            <a:r>
              <a:rPr lang="en-US" sz="2800" dirty="0" smtClean="0"/>
              <a:t>Impact depends on system details</a:t>
            </a:r>
          </a:p>
          <a:p>
            <a:pPr>
              <a:buFont typeface="Arial" charset="0"/>
              <a:buChar char="•"/>
              <a:defRPr/>
            </a:pPr>
            <a:r>
              <a:rPr lang="en-US" sz="2800" dirty="0" smtClean="0"/>
              <a:t>In our example, can overwrite: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400" dirty="0" smtClean="0"/>
              <a:t>Local values (buffer1)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400" dirty="0" smtClean="0"/>
              <a:t>Saved frame pointer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400" dirty="0" smtClean="0"/>
              <a:t>Return value (changing what we return to)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400" dirty="0" smtClean="0"/>
              <a:t>Parameters to function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400" dirty="0" smtClean="0"/>
              <a:t>Previous frames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 smtClean="0">
                <a:solidFill>
                  <a:srgbClr val="1027CE"/>
                </a:solidFill>
              </a:rPr>
              <a:t>Common buffer overflow attack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357158" y="1600200"/>
            <a:ext cx="8329642" cy="4525963"/>
          </a:xfrm>
        </p:spPr>
        <p:txBody>
          <a:bodyPr/>
          <a:lstStyle/>
          <a:p>
            <a:pPr algn="just"/>
            <a:r>
              <a:rPr lang="en-US" altLang="en-US" dirty="0" smtClean="0"/>
              <a:t>Send data that is too large, or will create overlarge data</a:t>
            </a:r>
          </a:p>
          <a:p>
            <a:pPr algn="just"/>
            <a:r>
              <a:rPr lang="en-US" altLang="en-US" dirty="0" smtClean="0"/>
              <a:t>Overlarge data overwrites buffer</a:t>
            </a:r>
          </a:p>
          <a:p>
            <a:pPr lvl="1" algn="just"/>
            <a:r>
              <a:rPr lang="en-US" altLang="en-US" dirty="0" smtClean="0"/>
              <a:t>Modifies return value, to point to something the attacker wants us to run</a:t>
            </a:r>
          </a:p>
          <a:p>
            <a:pPr lvl="1" algn="just"/>
            <a:r>
              <a:rPr lang="en-US" altLang="en-US" dirty="0" smtClean="0"/>
              <a:t>Maybe with different parameters, too</a:t>
            </a:r>
          </a:p>
          <a:p>
            <a:pPr algn="just"/>
            <a:r>
              <a:rPr lang="en-US" altLang="en-US" dirty="0" smtClean="0"/>
              <a:t>On return, runs attacker-selected code</a:t>
            </a:r>
          </a:p>
          <a:p>
            <a:pPr algn="just"/>
            <a:r>
              <a:rPr lang="en-US" altLang="en-US" dirty="0" smtClean="0"/>
              <a:t>But it gets worse…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rgbClr val="C00000"/>
                </a:solidFill>
              </a:rPr>
              <a:t>Flaws, faults, and failures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8568952" cy="5472608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/>
              <a:t>A program flaw can be a fault affecting the correctness of the program’s result—that is, a fault can lead to a failure. </a:t>
            </a:r>
          </a:p>
          <a:p>
            <a:pPr lvl="1" algn="just"/>
            <a:r>
              <a:rPr lang="en-IN" dirty="0" smtClean="0"/>
              <a:t>Incorrect operation is an integrity failing.</a:t>
            </a:r>
          </a:p>
          <a:p>
            <a:pPr algn="just"/>
            <a:r>
              <a:rPr lang="en-IN" dirty="0" smtClean="0"/>
              <a:t>But not every fault corresponds to a failure; for example, if faulty code is never executed or a particular state is never entered, the fault will never cause the code to fail.</a:t>
            </a:r>
            <a:endParaRPr lang="en-IN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>
                <a:solidFill>
                  <a:srgbClr val="1027CE"/>
                </a:solidFill>
              </a:rPr>
              <a:t>Inserting code in the buffer overflow attack (e.g., shell code)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457200" y="1831995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altLang="en-US" sz="2800" dirty="0" smtClean="0"/>
              <a:t>Attacker can also include machine code that they want us to run</a:t>
            </a:r>
          </a:p>
          <a:p>
            <a:pPr algn="just"/>
            <a:r>
              <a:rPr lang="en-US" altLang="en-US" sz="2800" dirty="0" smtClean="0"/>
              <a:t>If they can set the “return” value to point to this malicious code, on return the victim will run that code</a:t>
            </a:r>
          </a:p>
          <a:p>
            <a:pPr lvl="1" algn="just"/>
            <a:r>
              <a:rPr lang="en-US" altLang="en-US" sz="2400" dirty="0" smtClean="0"/>
              <a:t>Unless something else is done</a:t>
            </a:r>
          </a:p>
          <a:p>
            <a:pPr algn="just"/>
            <a:r>
              <a:rPr lang="en-US" altLang="en-US" sz="2800" dirty="0" smtClean="0"/>
              <a:t>“Smashing the Stack”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>
                <a:solidFill>
                  <a:srgbClr val="1027CE"/>
                </a:solidFill>
              </a:rPr>
              <a:t>Stack:</a:t>
            </a:r>
            <a:br>
              <a:rPr lang="en-US" altLang="en-US" dirty="0" smtClean="0">
                <a:solidFill>
                  <a:srgbClr val="1027CE"/>
                </a:solidFill>
              </a:rPr>
            </a:br>
            <a:r>
              <a:rPr lang="en-US" altLang="en-US" dirty="0" smtClean="0">
                <a:solidFill>
                  <a:srgbClr val="1027CE"/>
                </a:solidFill>
              </a:rPr>
              <a:t>One possible result after attack</a:t>
            </a:r>
          </a:p>
        </p:txBody>
      </p:sp>
      <p:sp>
        <p:nvSpPr>
          <p:cNvPr id="29700" name="TextBox 5"/>
          <p:cNvSpPr txBox="1">
            <a:spLocks noChangeArrowheads="1"/>
          </p:cNvSpPr>
          <p:nvPr/>
        </p:nvSpPr>
        <p:spPr bwMode="auto">
          <a:xfrm>
            <a:off x="533400" y="1563688"/>
            <a:ext cx="192881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Lower-numbered</a:t>
            </a:r>
          </a:p>
          <a:p>
            <a:r>
              <a:rPr lang="en-US" altLang="en-US"/>
              <a:t>addresses</a:t>
            </a:r>
          </a:p>
        </p:txBody>
      </p:sp>
      <p:sp>
        <p:nvSpPr>
          <p:cNvPr id="29701" name="TextBox 10"/>
          <p:cNvSpPr txBox="1">
            <a:spLocks noChangeArrowheads="1"/>
          </p:cNvSpPr>
          <p:nvPr/>
        </p:nvSpPr>
        <p:spPr bwMode="auto">
          <a:xfrm>
            <a:off x="533400" y="5907088"/>
            <a:ext cx="197961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Higher-numbered</a:t>
            </a:r>
          </a:p>
          <a:p>
            <a:r>
              <a:rPr lang="en-US" altLang="en-US"/>
              <a:t>addresses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57200" y="1563688"/>
            <a:ext cx="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57200" y="5924550"/>
            <a:ext cx="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081713" y="3905250"/>
            <a:ext cx="685800" cy="0"/>
          </a:xfrm>
          <a:prstGeom prst="line">
            <a:avLst/>
          </a:prstGeom>
          <a:ln w="38100" cmpd="sng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5" name="TextBox 18"/>
          <p:cNvSpPr txBox="1">
            <a:spLocks noChangeArrowheads="1"/>
          </p:cNvSpPr>
          <p:nvPr/>
        </p:nvSpPr>
        <p:spPr bwMode="auto">
          <a:xfrm>
            <a:off x="6691313" y="3733800"/>
            <a:ext cx="2325687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Frame pointer (FP) –</a:t>
            </a:r>
          </a:p>
          <a:p>
            <a:r>
              <a:rPr lang="en-US" altLang="en-US"/>
              <a:t>use this to access</a:t>
            </a:r>
          </a:p>
          <a:p>
            <a:r>
              <a:rPr lang="en-US" altLang="en-US"/>
              <a:t>local variables &amp;</a:t>
            </a:r>
          </a:p>
          <a:p>
            <a:r>
              <a:rPr lang="en-US" altLang="en-US"/>
              <a:t>parameters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14613" y="4516438"/>
            <a:ext cx="3405187" cy="609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Return address in main()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614613" y="5143500"/>
            <a:ext cx="3405187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614613" y="5600700"/>
            <a:ext cx="3405187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614613" y="3886200"/>
            <a:ext cx="3405187" cy="609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Saved (old) frame pointer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614613" y="3276600"/>
            <a:ext cx="3405187" cy="609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Local array “buffer1”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614613" y="2057400"/>
            <a:ext cx="3405187" cy="1219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Local array “buffer2”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6081713" y="2074863"/>
            <a:ext cx="685800" cy="0"/>
          </a:xfrm>
          <a:prstGeom prst="line">
            <a:avLst/>
          </a:prstGeom>
          <a:ln w="38100" cmpd="sng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13" name="TextBox 25"/>
          <p:cNvSpPr txBox="1">
            <a:spLocks noChangeArrowheads="1"/>
          </p:cNvSpPr>
          <p:nvPr/>
        </p:nvSpPr>
        <p:spPr bwMode="auto">
          <a:xfrm>
            <a:off x="6691313" y="1905000"/>
            <a:ext cx="23002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Stack pointer (SP)</a:t>
            </a:r>
          </a:p>
          <a:p>
            <a:r>
              <a:rPr lang="en-US" altLang="en-US"/>
              <a:t>(current top of stack)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614613" y="6076950"/>
            <a:ext cx="3405187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3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6153150" y="5791200"/>
            <a:ext cx="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16" name="TextBox 20"/>
          <p:cNvSpPr txBox="1">
            <a:spLocks noChangeArrowheads="1"/>
          </p:cNvSpPr>
          <p:nvPr/>
        </p:nvSpPr>
        <p:spPr bwMode="auto">
          <a:xfrm>
            <a:off x="6127750" y="6183313"/>
            <a:ext cx="23383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Stack grows, e.g.,</a:t>
            </a:r>
          </a:p>
          <a:p>
            <a:r>
              <a:rPr lang="en-US" altLang="en-US"/>
              <a:t>due to procedure call</a:t>
            </a:r>
          </a:p>
        </p:txBody>
      </p:sp>
      <p:sp>
        <p:nvSpPr>
          <p:cNvPr id="2" name="Rectangle 1"/>
          <p:cNvSpPr/>
          <p:nvPr/>
        </p:nvSpPr>
        <p:spPr>
          <a:xfrm>
            <a:off x="2743200" y="2173288"/>
            <a:ext cx="3200400" cy="2160587"/>
          </a:xfrm>
          <a:prstGeom prst="rect">
            <a:avLst/>
          </a:prstGeom>
          <a:solidFill>
            <a:schemeClr val="accent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3200" dirty="0">
                <a:solidFill>
                  <a:schemeClr val="tx1"/>
                </a:solidFill>
              </a:rPr>
              <a:t>Malicious code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743200" y="4624388"/>
            <a:ext cx="3200400" cy="393700"/>
          </a:xfrm>
          <a:prstGeom prst="rect">
            <a:avLst/>
          </a:prstGeom>
          <a:solidFill>
            <a:schemeClr val="accent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err="1">
                <a:solidFill>
                  <a:schemeClr val="tx1"/>
                </a:solidFill>
              </a:rPr>
              <a:t>Ptr</a:t>
            </a:r>
            <a:r>
              <a:rPr lang="en-US" sz="2400" dirty="0">
                <a:solidFill>
                  <a:schemeClr val="tx1"/>
                </a:solidFill>
              </a:rPr>
              <a:t> to malicious code</a:t>
            </a:r>
          </a:p>
        </p:txBody>
      </p:sp>
      <p:sp>
        <p:nvSpPr>
          <p:cNvPr id="7" name="Curved Left Arrow 6"/>
          <p:cNvSpPr/>
          <p:nvPr/>
        </p:nvSpPr>
        <p:spPr>
          <a:xfrm rot="10800000">
            <a:off x="1957388" y="2227263"/>
            <a:ext cx="785812" cy="270668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>
                <a:solidFill>
                  <a:srgbClr val="1027CE"/>
                </a:solidFill>
              </a:rPr>
              <a:t>Stack:</a:t>
            </a:r>
            <a:br>
              <a:rPr lang="en-US" altLang="en-US" dirty="0" smtClean="0">
                <a:solidFill>
                  <a:srgbClr val="1027CE"/>
                </a:solidFill>
              </a:rPr>
            </a:br>
            <a:r>
              <a:rPr lang="en-US" altLang="en-US" dirty="0" smtClean="0">
                <a:solidFill>
                  <a:srgbClr val="1027CE"/>
                </a:solidFill>
              </a:rPr>
              <a:t>One possible result after attack</a:t>
            </a:r>
          </a:p>
        </p:txBody>
      </p:sp>
      <p:sp>
        <p:nvSpPr>
          <p:cNvPr id="30724" name="TextBox 5"/>
          <p:cNvSpPr txBox="1">
            <a:spLocks noChangeArrowheads="1"/>
          </p:cNvSpPr>
          <p:nvPr/>
        </p:nvSpPr>
        <p:spPr bwMode="auto">
          <a:xfrm>
            <a:off x="533400" y="1563688"/>
            <a:ext cx="192881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Lower-numbered</a:t>
            </a:r>
          </a:p>
          <a:p>
            <a:r>
              <a:rPr lang="en-US" altLang="en-US"/>
              <a:t>addresses</a:t>
            </a:r>
          </a:p>
        </p:txBody>
      </p:sp>
      <p:sp>
        <p:nvSpPr>
          <p:cNvPr id="30725" name="TextBox 10"/>
          <p:cNvSpPr txBox="1">
            <a:spLocks noChangeArrowheads="1"/>
          </p:cNvSpPr>
          <p:nvPr/>
        </p:nvSpPr>
        <p:spPr bwMode="auto">
          <a:xfrm>
            <a:off x="533400" y="5907088"/>
            <a:ext cx="197961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Higher-numbered</a:t>
            </a:r>
          </a:p>
          <a:p>
            <a:r>
              <a:rPr lang="en-US" altLang="en-US"/>
              <a:t>addresses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57200" y="1563688"/>
            <a:ext cx="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57200" y="5924550"/>
            <a:ext cx="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081713" y="3905250"/>
            <a:ext cx="685800" cy="0"/>
          </a:xfrm>
          <a:prstGeom prst="line">
            <a:avLst/>
          </a:prstGeom>
          <a:ln w="38100" cmpd="sng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29" name="TextBox 18"/>
          <p:cNvSpPr txBox="1">
            <a:spLocks noChangeArrowheads="1"/>
          </p:cNvSpPr>
          <p:nvPr/>
        </p:nvSpPr>
        <p:spPr bwMode="auto">
          <a:xfrm>
            <a:off x="6691313" y="3733800"/>
            <a:ext cx="2325687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Frame pointer (FP) –</a:t>
            </a:r>
          </a:p>
          <a:p>
            <a:r>
              <a:rPr lang="en-US" altLang="en-US"/>
              <a:t>use this to access</a:t>
            </a:r>
          </a:p>
          <a:p>
            <a:r>
              <a:rPr lang="en-US" altLang="en-US"/>
              <a:t>local variables &amp;</a:t>
            </a:r>
          </a:p>
          <a:p>
            <a:r>
              <a:rPr lang="en-US" altLang="en-US"/>
              <a:t>parameters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14613" y="4516438"/>
            <a:ext cx="3405187" cy="609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Return address in main()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614613" y="5143500"/>
            <a:ext cx="3405187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614613" y="5600700"/>
            <a:ext cx="3405187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614613" y="3886200"/>
            <a:ext cx="3405187" cy="609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Saved (old) frame pointer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614613" y="3276600"/>
            <a:ext cx="3405187" cy="609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Local array “buffer1”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614613" y="2057400"/>
            <a:ext cx="3405187" cy="1219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Local array “buffer2”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6081713" y="2074863"/>
            <a:ext cx="685800" cy="0"/>
          </a:xfrm>
          <a:prstGeom prst="line">
            <a:avLst/>
          </a:prstGeom>
          <a:ln w="38100" cmpd="sng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37" name="TextBox 25"/>
          <p:cNvSpPr txBox="1">
            <a:spLocks noChangeArrowheads="1"/>
          </p:cNvSpPr>
          <p:nvPr/>
        </p:nvSpPr>
        <p:spPr bwMode="auto">
          <a:xfrm>
            <a:off x="6691313" y="1905000"/>
            <a:ext cx="23002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Stack pointer (SP)</a:t>
            </a:r>
          </a:p>
          <a:p>
            <a:r>
              <a:rPr lang="en-US" altLang="en-US"/>
              <a:t>(current top of stack)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614613" y="6076950"/>
            <a:ext cx="3405187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3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6153150" y="5791200"/>
            <a:ext cx="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0" name="TextBox 20"/>
          <p:cNvSpPr txBox="1">
            <a:spLocks noChangeArrowheads="1"/>
          </p:cNvSpPr>
          <p:nvPr/>
        </p:nvSpPr>
        <p:spPr bwMode="auto">
          <a:xfrm>
            <a:off x="6127750" y="6183313"/>
            <a:ext cx="2338388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/>
              <a:t>Stack grows, e.g.,</a:t>
            </a:r>
          </a:p>
          <a:p>
            <a:r>
              <a:rPr lang="en-US" altLang="en-US"/>
              <a:t>due to procedure call</a:t>
            </a:r>
          </a:p>
        </p:txBody>
      </p:sp>
      <p:sp>
        <p:nvSpPr>
          <p:cNvPr id="2" name="Rectangle 1"/>
          <p:cNvSpPr/>
          <p:nvPr/>
        </p:nvSpPr>
        <p:spPr>
          <a:xfrm>
            <a:off x="2743200" y="2173288"/>
            <a:ext cx="3200400" cy="2160587"/>
          </a:xfrm>
          <a:prstGeom prst="rect">
            <a:avLst/>
          </a:prstGeom>
          <a:solidFill>
            <a:schemeClr val="accent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743200" y="4624388"/>
            <a:ext cx="3200400" cy="393700"/>
          </a:xfrm>
          <a:prstGeom prst="rect">
            <a:avLst/>
          </a:prstGeom>
          <a:solidFill>
            <a:schemeClr val="accent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err="1">
                <a:solidFill>
                  <a:schemeClr val="tx1"/>
                </a:solidFill>
              </a:rPr>
              <a:t>Ptr</a:t>
            </a:r>
            <a:r>
              <a:rPr lang="en-US" sz="2400" dirty="0">
                <a:solidFill>
                  <a:schemeClr val="tx1"/>
                </a:solidFill>
              </a:rPr>
              <a:t> to malicious code</a:t>
            </a:r>
          </a:p>
        </p:txBody>
      </p:sp>
      <p:sp>
        <p:nvSpPr>
          <p:cNvPr id="7" name="Curved Left Arrow 6"/>
          <p:cNvSpPr/>
          <p:nvPr/>
        </p:nvSpPr>
        <p:spPr>
          <a:xfrm rot="10800000">
            <a:off x="1957388" y="2227263"/>
            <a:ext cx="785812" cy="270668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70188" y="2971800"/>
            <a:ext cx="3097212" cy="1362075"/>
          </a:xfrm>
          <a:prstGeom prst="rect">
            <a:avLst/>
          </a:prstGeom>
          <a:solidFill>
            <a:srgbClr val="FFFF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b="1" dirty="0" err="1">
                <a:solidFill>
                  <a:schemeClr val="tx1"/>
                </a:solidFill>
              </a:rPr>
              <a:t>Shellcode</a:t>
            </a:r>
            <a:r>
              <a:rPr lang="en-US" sz="1400" b="1" dirty="0">
                <a:solidFill>
                  <a:schemeClr val="tx1"/>
                </a:solidFill>
              </a:rPr>
              <a:t>: </a:t>
            </a:r>
            <a:r>
              <a:rPr lang="en-US" sz="1200" dirty="0">
                <a:solidFill>
                  <a:schemeClr val="tx1"/>
                </a:solidFill>
              </a:rPr>
              <a:t>\</a:t>
            </a:r>
            <a:r>
              <a:rPr lang="en-US" sz="1200" dirty="0" err="1">
                <a:solidFill>
                  <a:schemeClr val="tx1"/>
                </a:solidFill>
              </a:rPr>
              <a:t>xeb</a:t>
            </a:r>
            <a:r>
              <a:rPr lang="en-US" sz="1200" dirty="0">
                <a:solidFill>
                  <a:schemeClr val="tx1"/>
                </a:solidFill>
              </a:rPr>
              <a:t>\x1f\x5e\x89\x76\x08\x31\xc0\x88\x46\x07\x89\x46\x0c\xb0\x0b\x89\xf3\x8d\x4e\x08\x8d\x56\x0c\</a:t>
            </a:r>
            <a:r>
              <a:rPr lang="en-US" sz="1200" dirty="0" err="1">
                <a:solidFill>
                  <a:schemeClr val="tx1"/>
                </a:solidFill>
              </a:rPr>
              <a:t>xcd</a:t>
            </a:r>
            <a:r>
              <a:rPr lang="en-US" sz="1200" dirty="0">
                <a:solidFill>
                  <a:schemeClr val="tx1"/>
                </a:solidFill>
              </a:rPr>
              <a:t>\x80\x31\</a:t>
            </a:r>
            <a:r>
              <a:rPr lang="en-US" sz="1200" dirty="0" err="1">
                <a:solidFill>
                  <a:schemeClr val="tx1"/>
                </a:solidFill>
              </a:rPr>
              <a:t>xdb</a:t>
            </a:r>
            <a:r>
              <a:rPr lang="en-US" sz="1200" dirty="0">
                <a:solidFill>
                  <a:schemeClr val="tx1"/>
                </a:solidFill>
              </a:rPr>
              <a:t>\x89\xd8\x40\</a:t>
            </a:r>
            <a:r>
              <a:rPr lang="en-US" sz="1200" dirty="0" err="1">
                <a:solidFill>
                  <a:schemeClr val="tx1"/>
                </a:solidFill>
              </a:rPr>
              <a:t>xcd</a:t>
            </a:r>
            <a:r>
              <a:rPr lang="en-US" sz="1200" dirty="0">
                <a:solidFill>
                  <a:schemeClr val="tx1"/>
                </a:solidFill>
              </a:rPr>
              <a:t>\x80\xe8\</a:t>
            </a:r>
            <a:r>
              <a:rPr lang="en-US" sz="1200" dirty="0" err="1">
                <a:solidFill>
                  <a:schemeClr val="tx1"/>
                </a:solidFill>
              </a:rPr>
              <a:t>xdc</a:t>
            </a:r>
            <a:r>
              <a:rPr lang="en-US" sz="1200" dirty="0">
                <a:solidFill>
                  <a:schemeClr val="tx1"/>
                </a:solidFill>
              </a:rPr>
              <a:t>\</a:t>
            </a:r>
            <a:r>
              <a:rPr lang="en-US" sz="1200" dirty="0" err="1">
                <a:solidFill>
                  <a:schemeClr val="tx1"/>
                </a:solidFill>
              </a:rPr>
              <a:t>xff</a:t>
            </a:r>
            <a:r>
              <a:rPr lang="en-US" sz="1200" dirty="0">
                <a:solidFill>
                  <a:schemeClr val="tx1"/>
                </a:solidFill>
              </a:rPr>
              <a:t>\</a:t>
            </a:r>
            <a:r>
              <a:rPr lang="en-US" sz="1200" dirty="0" err="1">
                <a:solidFill>
                  <a:schemeClr val="tx1"/>
                </a:solidFill>
              </a:rPr>
              <a:t>xff</a:t>
            </a:r>
            <a:r>
              <a:rPr lang="en-US" sz="1200" dirty="0">
                <a:solidFill>
                  <a:schemeClr val="tx1"/>
                </a:solidFill>
              </a:rPr>
              <a:t>\</a:t>
            </a:r>
            <a:r>
              <a:rPr lang="en-US" sz="1200" dirty="0" err="1">
                <a:solidFill>
                  <a:schemeClr val="tx1"/>
                </a:solidFill>
              </a:rPr>
              <a:t>xff</a:t>
            </a:r>
            <a:r>
              <a:rPr lang="en-US" sz="1200" dirty="0">
                <a:solidFill>
                  <a:schemeClr val="tx1"/>
                </a:solidFill>
              </a:rPr>
              <a:t>/bin/</a:t>
            </a:r>
            <a:r>
              <a:rPr lang="en-US" sz="1200" dirty="0" err="1">
                <a:solidFill>
                  <a:schemeClr val="tx1"/>
                </a:solidFill>
              </a:rPr>
              <a:t>sh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0188" y="2227263"/>
            <a:ext cx="3097212" cy="744537"/>
          </a:xfrm>
          <a:prstGeom prst="rect">
            <a:avLst/>
          </a:prstGeom>
          <a:solidFill>
            <a:srgbClr val="FFFF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b="1" dirty="0">
                <a:solidFill>
                  <a:schemeClr val="tx1"/>
                </a:solidFill>
              </a:rPr>
              <a:t>NOP sled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200" dirty="0">
                <a:solidFill>
                  <a:schemeClr val="tx1"/>
                </a:solidFill>
              </a:rPr>
              <a:t>\x90\x90\x90\x90\x90….</a:t>
            </a:r>
          </a:p>
        </p:txBody>
      </p:sp>
      <p:sp>
        <p:nvSpPr>
          <p:cNvPr id="30746" name="TextBox 4"/>
          <p:cNvSpPr txBox="1">
            <a:spLocks noChangeArrowheads="1"/>
          </p:cNvSpPr>
          <p:nvPr/>
        </p:nvSpPr>
        <p:spPr bwMode="auto">
          <a:xfrm>
            <a:off x="250825" y="2352675"/>
            <a:ext cx="2262188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1600"/>
              <a:t>NOP sleds let attacker jump anywhere to attack; real ones often more complex (to evade detection)</a:t>
            </a:r>
          </a:p>
        </p:txBody>
      </p:sp>
      <p:sp>
        <p:nvSpPr>
          <p:cNvPr id="30747" name="TextBox 27"/>
          <p:cNvSpPr txBox="1">
            <a:spLocks noChangeArrowheads="1"/>
          </p:cNvSpPr>
          <p:nvPr/>
        </p:nvSpPr>
        <p:spPr bwMode="auto">
          <a:xfrm>
            <a:off x="280988" y="3905250"/>
            <a:ext cx="22701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1600"/>
              <a:t>Shellcode often has odd constraints, e.g., no byte 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AutoShape 76"/>
          <p:cNvSpPr>
            <a:spLocks/>
          </p:cNvSpPr>
          <p:nvPr/>
        </p:nvSpPr>
        <p:spPr bwMode="auto">
          <a:xfrm>
            <a:off x="4665663" y="1546225"/>
            <a:ext cx="287337" cy="4321175"/>
          </a:xfrm>
          <a:prstGeom prst="leftBrace">
            <a:avLst>
              <a:gd name="adj1" fmla="val 45882"/>
              <a:gd name="adj2" fmla="val 34972"/>
            </a:avLst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250825" y="3773488"/>
            <a:ext cx="4572000" cy="22463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0"/>
              </a:spcBef>
              <a:buFontTx/>
              <a:buNone/>
            </a:pPr>
            <a:r>
              <a:rPr lang="en-US" altLang="ja-JP" sz="2000" dirty="0" err="1">
                <a:latin typeface="Calibri" pitchFamily="34" charset="0"/>
                <a:ea typeface="ＭＳ Ｐゴシック" pitchFamily="34" charset="-128"/>
              </a:rPr>
              <a:t>int</a:t>
            </a:r>
            <a:r>
              <a:rPr lang="en-US" altLang="ja-JP" sz="2000" dirty="0">
                <a:latin typeface="Calibri" pitchFamily="34" charset="0"/>
                <a:ea typeface="ＭＳ Ｐゴシック" pitchFamily="34" charset="-128"/>
              </a:rPr>
              <a:t> </a:t>
            </a:r>
            <a:r>
              <a:rPr lang="en-US" altLang="ja-JP" sz="2000" dirty="0" err="1">
                <a:latin typeface="Calibri" pitchFamily="34" charset="0"/>
                <a:ea typeface="ＭＳ Ｐゴシック" pitchFamily="34" charset="-128"/>
              </a:rPr>
              <a:t>foo</a:t>
            </a:r>
            <a:r>
              <a:rPr lang="en-US" altLang="ja-JP" sz="2000" dirty="0">
                <a:latin typeface="Calibri" pitchFamily="34" charset="0"/>
                <a:ea typeface="ＭＳ Ｐゴシック" pitchFamily="34" charset="-128"/>
              </a:rPr>
              <a:t> (void (*</a:t>
            </a:r>
            <a:r>
              <a:rPr lang="en-US" altLang="ja-JP" sz="2000" u="sng" dirty="0" err="1">
                <a:solidFill>
                  <a:srgbClr val="FF0000"/>
                </a:solidFill>
                <a:latin typeface="Calibri" pitchFamily="34" charset="0"/>
                <a:ea typeface="ＭＳ Ｐゴシック" pitchFamily="34" charset="-128"/>
              </a:rPr>
              <a:t>funcp</a:t>
            </a:r>
            <a:r>
              <a:rPr lang="en-US" altLang="ja-JP" sz="2000" dirty="0">
                <a:latin typeface="Calibri" pitchFamily="34" charset="0"/>
                <a:ea typeface="ＭＳ Ｐゴシック" pitchFamily="34" charset="-128"/>
              </a:rPr>
              <a:t>)()) {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Calibri" pitchFamily="34" charset="0"/>
                <a:ea typeface="ＭＳ Ｐゴシック" pitchFamily="34" charset="-128"/>
              </a:rPr>
              <a:t>    char* </a:t>
            </a:r>
            <a:r>
              <a:rPr lang="en-US" altLang="ja-JP" sz="2000" u="sng" dirty="0" err="1">
                <a:solidFill>
                  <a:srgbClr val="FF0000"/>
                </a:solidFill>
                <a:latin typeface="Calibri" pitchFamily="34" charset="0"/>
                <a:ea typeface="ＭＳ Ｐゴシック" pitchFamily="34" charset="-128"/>
              </a:rPr>
              <a:t>ptr</a:t>
            </a:r>
            <a:r>
              <a:rPr lang="en-US" altLang="ja-JP" sz="2000" dirty="0">
                <a:latin typeface="Calibri" pitchFamily="34" charset="0"/>
                <a:ea typeface="ＭＳ Ｐゴシック" pitchFamily="34" charset="-128"/>
              </a:rPr>
              <a:t> = </a:t>
            </a:r>
            <a:r>
              <a:rPr lang="en-US" altLang="ja-JP" sz="2000" dirty="0" err="1">
                <a:latin typeface="Calibri" pitchFamily="34" charset="0"/>
                <a:ea typeface="ＭＳ Ｐゴシック" pitchFamily="34" charset="-128"/>
              </a:rPr>
              <a:t>point_to_an_array</a:t>
            </a:r>
            <a:r>
              <a:rPr lang="en-US" altLang="ja-JP" sz="2000" dirty="0">
                <a:latin typeface="Calibri" pitchFamily="34" charset="0"/>
                <a:ea typeface="ＭＳ Ｐゴシック" pitchFamily="34" charset="-128"/>
              </a:rPr>
              <a:t>;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Calibri" pitchFamily="34" charset="0"/>
                <a:ea typeface="ＭＳ Ｐゴシック" pitchFamily="34" charset="-128"/>
              </a:rPr>
              <a:t>    char </a:t>
            </a:r>
            <a:r>
              <a:rPr lang="en-US" altLang="ja-JP" sz="2000" dirty="0" err="1">
                <a:latin typeface="Calibri" pitchFamily="34" charset="0"/>
                <a:ea typeface="ＭＳ Ｐゴシック" pitchFamily="34" charset="-128"/>
              </a:rPr>
              <a:t>buf</a:t>
            </a:r>
            <a:r>
              <a:rPr lang="en-US" altLang="ja-JP" sz="2000" dirty="0">
                <a:latin typeface="Calibri" pitchFamily="34" charset="0"/>
                <a:ea typeface="ＭＳ Ｐゴシック" pitchFamily="34" charset="-128"/>
              </a:rPr>
              <a:t>[128];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Calibri" pitchFamily="34" charset="0"/>
                <a:ea typeface="ＭＳ Ｐゴシック" pitchFamily="34" charset="-128"/>
              </a:rPr>
              <a:t>    gets (</a:t>
            </a:r>
            <a:r>
              <a:rPr lang="en-US" altLang="ja-JP" sz="2000" dirty="0" err="1">
                <a:latin typeface="Calibri" pitchFamily="34" charset="0"/>
                <a:ea typeface="ＭＳ Ｐゴシック" pitchFamily="34" charset="-128"/>
              </a:rPr>
              <a:t>buf</a:t>
            </a:r>
            <a:r>
              <a:rPr lang="en-US" altLang="ja-JP" sz="2000" dirty="0">
                <a:latin typeface="Calibri" pitchFamily="34" charset="0"/>
                <a:ea typeface="ＭＳ Ｐゴシック" pitchFamily="34" charset="-128"/>
              </a:rPr>
              <a:t>);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Calibri" pitchFamily="34" charset="0"/>
                <a:ea typeface="ＭＳ Ｐゴシック" pitchFamily="34" charset="-128"/>
              </a:rPr>
              <a:t>    </a:t>
            </a:r>
            <a:r>
              <a:rPr lang="en-US" altLang="ja-JP" sz="2000" dirty="0" err="1">
                <a:latin typeface="Calibri" pitchFamily="34" charset="0"/>
                <a:ea typeface="ＭＳ Ｐゴシック" pitchFamily="34" charset="-128"/>
              </a:rPr>
              <a:t>strncpy</a:t>
            </a:r>
            <a:r>
              <a:rPr lang="en-US" altLang="ja-JP" sz="2000" dirty="0">
                <a:latin typeface="Calibri" pitchFamily="34" charset="0"/>
                <a:ea typeface="ＭＳ Ｐゴシック" pitchFamily="34" charset="-128"/>
              </a:rPr>
              <a:t>(</a:t>
            </a:r>
            <a:r>
              <a:rPr lang="en-US" altLang="ja-JP" sz="2000" dirty="0" err="1">
                <a:latin typeface="Calibri" pitchFamily="34" charset="0"/>
                <a:ea typeface="ＭＳ Ｐゴシック" pitchFamily="34" charset="-128"/>
              </a:rPr>
              <a:t>ptr</a:t>
            </a:r>
            <a:r>
              <a:rPr lang="en-US" altLang="ja-JP" sz="2000" dirty="0">
                <a:latin typeface="Calibri" pitchFamily="34" charset="0"/>
                <a:ea typeface="ＭＳ Ｐゴシック" pitchFamily="34" charset="-128"/>
              </a:rPr>
              <a:t>, </a:t>
            </a:r>
            <a:r>
              <a:rPr lang="en-US" altLang="ja-JP" sz="2000" dirty="0" err="1">
                <a:latin typeface="Calibri" pitchFamily="34" charset="0"/>
                <a:ea typeface="ＭＳ Ｐゴシック" pitchFamily="34" charset="-128"/>
              </a:rPr>
              <a:t>buf</a:t>
            </a:r>
            <a:r>
              <a:rPr lang="en-US" altLang="ja-JP" sz="2000" dirty="0">
                <a:latin typeface="Calibri" pitchFamily="34" charset="0"/>
                <a:ea typeface="ＭＳ Ｐゴシック" pitchFamily="34" charset="-128"/>
              </a:rPr>
              <a:t>, 8);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Calibri" pitchFamily="34" charset="0"/>
                <a:ea typeface="ＭＳ Ｐゴシック" pitchFamily="34" charset="-128"/>
              </a:rPr>
              <a:t>    (*</a:t>
            </a:r>
            <a:r>
              <a:rPr lang="en-US" altLang="ja-JP" sz="2000" dirty="0" err="1">
                <a:latin typeface="Calibri" pitchFamily="34" charset="0"/>
                <a:ea typeface="ＭＳ Ｐゴシック" pitchFamily="34" charset="-128"/>
              </a:rPr>
              <a:t>funcp</a:t>
            </a:r>
            <a:r>
              <a:rPr lang="en-US" altLang="ja-JP" sz="2000" dirty="0">
                <a:latin typeface="Calibri" pitchFamily="34" charset="0"/>
                <a:ea typeface="ＭＳ Ｐゴシック" pitchFamily="34" charset="-128"/>
              </a:rPr>
              <a:t>)();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Calibri" pitchFamily="34" charset="0"/>
                <a:ea typeface="ＭＳ Ｐゴシック" pitchFamily="34" charset="-128"/>
              </a:rPr>
              <a:t>}</a:t>
            </a:r>
          </a:p>
        </p:txBody>
      </p:sp>
      <p:sp>
        <p:nvSpPr>
          <p:cNvPr id="10244" name="Line 45"/>
          <p:cNvSpPr>
            <a:spLocks noChangeShapeType="1"/>
          </p:cNvSpPr>
          <p:nvPr/>
        </p:nvSpPr>
        <p:spPr bwMode="auto">
          <a:xfrm flipV="1">
            <a:off x="8172450" y="2209800"/>
            <a:ext cx="0" cy="719138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anchor="ctr"/>
          <a:lstStyle/>
          <a:p>
            <a:endParaRPr lang="en-IN"/>
          </a:p>
        </p:txBody>
      </p:sp>
      <p:sp>
        <p:nvSpPr>
          <p:cNvPr id="10245" name="Text Box 46"/>
          <p:cNvSpPr txBox="1">
            <a:spLocks noChangeArrowheads="1"/>
          </p:cNvSpPr>
          <p:nvPr/>
        </p:nvSpPr>
        <p:spPr bwMode="auto">
          <a:xfrm>
            <a:off x="8240713" y="2281238"/>
            <a:ext cx="827087" cy="6461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ja-JP" sz="1800">
                <a:ea typeface="ＭＳ Ｐゴシック" pitchFamily="34" charset="-128"/>
              </a:rPr>
              <a:t>String grows</a:t>
            </a:r>
          </a:p>
        </p:txBody>
      </p:sp>
      <p:sp>
        <p:nvSpPr>
          <p:cNvPr id="10246" name="Line 47"/>
          <p:cNvSpPr>
            <a:spLocks noChangeShapeType="1"/>
          </p:cNvSpPr>
          <p:nvPr/>
        </p:nvSpPr>
        <p:spPr bwMode="auto">
          <a:xfrm flipV="1">
            <a:off x="8172450" y="5410200"/>
            <a:ext cx="0" cy="719138"/>
          </a:xfrm>
          <a:prstGeom prst="line">
            <a:avLst/>
          </a:prstGeom>
          <a:noFill/>
          <a:ln w="6350">
            <a:solidFill>
              <a:schemeClr val="tx1"/>
            </a:solidFill>
            <a:miter lim="800000"/>
            <a:headEnd type="triangle" w="med" len="med"/>
            <a:tailEnd/>
          </a:ln>
        </p:spPr>
        <p:txBody>
          <a:bodyPr anchor="ctr"/>
          <a:lstStyle/>
          <a:p>
            <a:endParaRPr lang="en-IN"/>
          </a:p>
        </p:txBody>
      </p:sp>
      <p:sp>
        <p:nvSpPr>
          <p:cNvPr id="10247" name="Text Box 48"/>
          <p:cNvSpPr txBox="1">
            <a:spLocks noChangeArrowheads="1"/>
          </p:cNvSpPr>
          <p:nvPr/>
        </p:nvSpPr>
        <p:spPr bwMode="auto">
          <a:xfrm>
            <a:off x="8240713" y="5481638"/>
            <a:ext cx="827087" cy="6461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ja-JP" sz="1800">
                <a:ea typeface="ＭＳ Ｐゴシック" pitchFamily="34" charset="-128"/>
              </a:rPr>
              <a:t>Stack grows</a:t>
            </a:r>
          </a:p>
        </p:txBody>
      </p:sp>
      <p:sp>
        <p:nvSpPr>
          <p:cNvPr id="10248" name="Rectangle 49"/>
          <p:cNvSpPr>
            <a:spLocks noChangeArrowheads="1"/>
          </p:cNvSpPr>
          <p:nvPr/>
        </p:nvSpPr>
        <p:spPr bwMode="auto">
          <a:xfrm>
            <a:off x="323850" y="1647825"/>
            <a:ext cx="3409950" cy="13239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0"/>
              </a:spcBef>
              <a:buFontTx/>
              <a:buNone/>
            </a:pPr>
            <a:r>
              <a:rPr lang="en-US" altLang="ja-JP" sz="2000" dirty="0" err="1">
                <a:latin typeface="Calibri" pitchFamily="34" charset="0"/>
                <a:ea typeface="ＭＳ Ｐゴシック" pitchFamily="34" charset="-128"/>
              </a:rPr>
              <a:t>int</a:t>
            </a:r>
            <a:r>
              <a:rPr lang="en-US" altLang="ja-JP" sz="2000" dirty="0">
                <a:latin typeface="Calibri" pitchFamily="34" charset="0"/>
                <a:ea typeface="ＭＳ Ｐゴシック" pitchFamily="34" charset="-128"/>
              </a:rPr>
              <a:t> bar (</a:t>
            </a:r>
            <a:r>
              <a:rPr lang="en-US" altLang="ja-JP" sz="2000" dirty="0" err="1">
                <a:latin typeface="Calibri" pitchFamily="34" charset="0"/>
                <a:ea typeface="ＭＳ Ｐゴシック" pitchFamily="34" charset="-128"/>
              </a:rPr>
              <a:t>int</a:t>
            </a:r>
            <a:r>
              <a:rPr lang="en-US" altLang="ja-JP" sz="2000" dirty="0">
                <a:latin typeface="Calibri" pitchFamily="34" charset="0"/>
                <a:ea typeface="ＭＳ Ｐゴシック" pitchFamily="34" charset="-128"/>
              </a:rPr>
              <a:t> </a:t>
            </a:r>
            <a:r>
              <a:rPr lang="en-US" altLang="ja-JP" sz="2000" u="sng" dirty="0">
                <a:solidFill>
                  <a:srgbClr val="FF0000"/>
                </a:solidFill>
                <a:latin typeface="Calibri" pitchFamily="34" charset="0"/>
                <a:ea typeface="ＭＳ Ｐゴシック" pitchFamily="34" charset="-128"/>
              </a:rPr>
              <a:t>val1</a:t>
            </a:r>
            <a:r>
              <a:rPr lang="en-US" altLang="ja-JP" sz="2000" dirty="0">
                <a:latin typeface="Calibri" pitchFamily="34" charset="0"/>
                <a:ea typeface="ＭＳ Ｐゴシック" pitchFamily="34" charset="-128"/>
              </a:rPr>
              <a:t>) {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Calibri" pitchFamily="34" charset="0"/>
                <a:ea typeface="ＭＳ Ｐゴシック" pitchFamily="34" charset="-128"/>
              </a:rPr>
              <a:t>    </a:t>
            </a:r>
            <a:r>
              <a:rPr lang="en-US" altLang="ja-JP" sz="2000" dirty="0" err="1">
                <a:latin typeface="Calibri" pitchFamily="34" charset="0"/>
                <a:ea typeface="ＭＳ Ｐゴシック" pitchFamily="34" charset="-128"/>
              </a:rPr>
              <a:t>int</a:t>
            </a:r>
            <a:r>
              <a:rPr lang="en-US" altLang="ja-JP" sz="2000" dirty="0">
                <a:latin typeface="Calibri" pitchFamily="34" charset="0"/>
                <a:ea typeface="ＭＳ Ｐゴシック" pitchFamily="34" charset="-128"/>
              </a:rPr>
              <a:t>  </a:t>
            </a:r>
            <a:r>
              <a:rPr lang="en-US" altLang="ja-JP" sz="2000" u="sng" dirty="0">
                <a:solidFill>
                  <a:srgbClr val="FF0000"/>
                </a:solidFill>
                <a:latin typeface="Calibri" pitchFamily="34" charset="0"/>
                <a:ea typeface="ＭＳ Ｐゴシック" pitchFamily="34" charset="-128"/>
              </a:rPr>
              <a:t>val2</a:t>
            </a:r>
            <a:r>
              <a:rPr lang="en-US" altLang="ja-JP" sz="2000" dirty="0">
                <a:latin typeface="Calibri" pitchFamily="34" charset="0"/>
                <a:ea typeface="ＭＳ Ｐゴシック" pitchFamily="34" charset="-128"/>
              </a:rPr>
              <a:t>;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Calibri" pitchFamily="34" charset="0"/>
                <a:ea typeface="ＭＳ Ｐゴシック" pitchFamily="34" charset="-128"/>
              </a:rPr>
              <a:t>    </a:t>
            </a:r>
            <a:r>
              <a:rPr lang="en-US" altLang="ja-JP" sz="2000" dirty="0" err="1">
                <a:latin typeface="Calibri" pitchFamily="34" charset="0"/>
                <a:ea typeface="ＭＳ Ｐゴシック" pitchFamily="34" charset="-128"/>
              </a:rPr>
              <a:t>foo</a:t>
            </a:r>
            <a:r>
              <a:rPr lang="en-US" altLang="ja-JP" sz="2000" dirty="0">
                <a:latin typeface="Calibri" pitchFamily="34" charset="0"/>
                <a:ea typeface="ＭＳ Ｐゴシック" pitchFamily="34" charset="-128"/>
              </a:rPr>
              <a:t> (</a:t>
            </a:r>
            <a:r>
              <a:rPr lang="en-US" altLang="ja-JP" sz="2000" dirty="0" err="1">
                <a:latin typeface="Calibri" pitchFamily="34" charset="0"/>
                <a:ea typeface="ＭＳ Ｐゴシック" pitchFamily="34" charset="-128"/>
              </a:rPr>
              <a:t>a_function_pointer</a:t>
            </a:r>
            <a:r>
              <a:rPr lang="en-US" altLang="ja-JP" sz="2000" dirty="0">
                <a:latin typeface="Calibri" pitchFamily="34" charset="0"/>
                <a:ea typeface="ＭＳ Ｐゴシック" pitchFamily="34" charset="-128"/>
              </a:rPr>
              <a:t>);</a:t>
            </a:r>
          </a:p>
          <a:p>
            <a:pPr algn="l">
              <a:spcBef>
                <a:spcPct val="0"/>
              </a:spcBef>
              <a:buFontTx/>
              <a:buNone/>
            </a:pPr>
            <a:r>
              <a:rPr lang="en-US" altLang="ja-JP" sz="2000" dirty="0">
                <a:latin typeface="Calibri" pitchFamily="34" charset="0"/>
                <a:ea typeface="ＭＳ Ｐゴシック" pitchFamily="34" charset="-128"/>
              </a:rPr>
              <a:t>}</a:t>
            </a:r>
          </a:p>
        </p:txBody>
      </p:sp>
      <p:sp>
        <p:nvSpPr>
          <p:cNvPr id="10249" name="AutoShape 61"/>
          <p:cNvSpPr>
            <a:spLocks noChangeArrowheads="1"/>
          </p:cNvSpPr>
          <p:nvPr/>
        </p:nvSpPr>
        <p:spPr bwMode="auto">
          <a:xfrm>
            <a:off x="2971800" y="2819400"/>
            <a:ext cx="1447800" cy="990600"/>
          </a:xfrm>
          <a:prstGeom prst="wedgeRectCallout">
            <a:avLst>
              <a:gd name="adj1" fmla="val 59269"/>
              <a:gd name="adj2" fmla="val -23204"/>
            </a:avLst>
          </a:prstGeom>
          <a:solidFill>
            <a:srgbClr val="FF0000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l">
              <a:spcBef>
                <a:spcPct val="0"/>
              </a:spcBef>
              <a:buFontTx/>
              <a:buNone/>
            </a:pPr>
            <a:r>
              <a:rPr lang="en-US" altLang="ja-JP" sz="2000">
                <a:solidFill>
                  <a:schemeClr val="tx1"/>
                </a:solidFill>
                <a:ea typeface="ＭＳ Ｐゴシック" pitchFamily="34" charset="-128"/>
              </a:rPr>
              <a:t>Attacker-controlled memory</a:t>
            </a:r>
          </a:p>
        </p:txBody>
      </p:sp>
      <p:sp>
        <p:nvSpPr>
          <p:cNvPr id="10250" name="AutoShape 74"/>
          <p:cNvSpPr>
            <a:spLocks noChangeArrowheads="1"/>
          </p:cNvSpPr>
          <p:nvPr/>
        </p:nvSpPr>
        <p:spPr bwMode="auto">
          <a:xfrm>
            <a:off x="2971800" y="4978400"/>
            <a:ext cx="1655763" cy="792163"/>
          </a:xfrm>
          <a:prstGeom prst="wedgeRectCallout">
            <a:avLst>
              <a:gd name="adj1" fmla="val 70324"/>
              <a:gd name="adj2" fmla="val -114130"/>
            </a:avLst>
          </a:prstGeom>
          <a:solidFill>
            <a:schemeClr val="bg1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ja-JP" sz="2000">
                <a:solidFill>
                  <a:srgbClr val="FF0000"/>
                </a:solidFill>
                <a:ea typeface="ＭＳ Ｐゴシック" pitchFamily="34" charset="-128"/>
              </a:rPr>
              <a:t>Most popular target</a:t>
            </a:r>
          </a:p>
        </p:txBody>
      </p:sp>
      <p:graphicFrame>
        <p:nvGraphicFramePr>
          <p:cNvPr id="14416" name="Group 80"/>
          <p:cNvGraphicFramePr>
            <a:graphicFrameLocks noGrp="1"/>
          </p:cNvGraphicFramePr>
          <p:nvPr/>
        </p:nvGraphicFramePr>
        <p:xfrm>
          <a:off x="5003800" y="1828800"/>
          <a:ext cx="2881313" cy="4876800"/>
        </p:xfrm>
        <a:graphic>
          <a:graphicData uri="http://schemas.openxmlformats.org/drawingml/2006/table">
            <a:tbl>
              <a:tblPr/>
              <a:tblGrid>
                <a:gridCol w="2881313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val1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val2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0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arg</a:t>
                      </a:r>
                      <a:r>
                        <a:rPr kumimoji="1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uments       (funcp)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return address</a:t>
                      </a:r>
                    </a:p>
                  </a:txBody>
                  <a:tcPr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0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S</a:t>
                      </a:r>
                      <a:r>
                        <a:rPr kumimoji="1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aved </a:t>
                      </a:r>
                      <a:r>
                        <a:rPr kumimoji="1" lang="en-US" altLang="ja-JP" sz="20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F</a:t>
                      </a:r>
                      <a:r>
                        <a:rPr kumimoji="1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rame </a:t>
                      </a:r>
                      <a:r>
                        <a:rPr kumimoji="1" lang="en-US" altLang="ja-JP" sz="20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P</a:t>
                      </a:r>
                      <a:r>
                        <a:rPr kumimoji="1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ointer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pointer var       (ptr)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buffer               (buf)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281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1027CE"/>
                </a:solidFill>
              </a:rPr>
              <a:t>Stack Corruption: General 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7"/>
          <p:cNvSpPr>
            <a:spLocks noChangeArrowheads="1"/>
          </p:cNvSpPr>
          <p:nvPr/>
        </p:nvSpPr>
        <p:spPr bwMode="auto">
          <a:xfrm>
            <a:off x="5003800" y="3573463"/>
            <a:ext cx="2879725" cy="431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436" name="Group 52"/>
          <p:cNvGraphicFramePr>
            <a:graphicFrameLocks noGrp="1"/>
          </p:cNvGraphicFramePr>
          <p:nvPr/>
        </p:nvGraphicFramePr>
        <p:xfrm>
          <a:off x="5003800" y="1557338"/>
          <a:ext cx="2881313" cy="4470400"/>
        </p:xfrm>
        <a:graphic>
          <a:graphicData uri="http://schemas.openxmlformats.org/drawingml/2006/table">
            <a:tbl>
              <a:tblPr/>
              <a:tblGrid>
                <a:gridCol w="2881313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args</a:t>
                      </a:r>
                      <a:r>
                        <a:rPr kumimoji="1" lang="en-US" altLang="ja-JP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                  (</a:t>
                      </a:r>
                      <a:r>
                        <a:rPr kumimoji="1" lang="en-US" altLang="ja-JP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funcp</a:t>
                      </a:r>
                      <a:r>
                        <a:rPr kumimoji="1" lang="en-US" altLang="ja-JP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return address</a:t>
                      </a:r>
                    </a:p>
                  </a:txBody>
                  <a:tcPr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PFP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pointer </a:t>
                      </a:r>
                      <a:r>
                        <a:rPr kumimoji="1" lang="en-US" altLang="ja-JP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var</a:t>
                      </a:r>
                      <a:r>
                        <a:rPr kumimoji="1" lang="en-US" altLang="ja-JP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       (</a:t>
                      </a:r>
                      <a:r>
                        <a:rPr kumimoji="1" lang="en-US" altLang="ja-JP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ptr</a:t>
                      </a:r>
                      <a:r>
                        <a:rPr kumimoji="1" lang="en-US" altLang="ja-JP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buffer               (</a:t>
                      </a:r>
                      <a:r>
                        <a:rPr kumimoji="1" lang="en-US" altLang="ja-JP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buf</a:t>
                      </a:r>
                      <a:r>
                        <a:rPr kumimoji="1" lang="en-US" altLang="ja-JP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295" name="Rectangle 44"/>
          <p:cNvSpPr>
            <a:spLocks noChangeArrowheads="1"/>
          </p:cNvSpPr>
          <p:nvPr/>
        </p:nvSpPr>
        <p:spPr bwMode="auto">
          <a:xfrm>
            <a:off x="755650" y="2349500"/>
            <a:ext cx="1800225" cy="1296988"/>
          </a:xfrm>
          <a:prstGeom prst="rect">
            <a:avLst/>
          </a:prstGeom>
          <a:solidFill>
            <a:schemeClr val="bg1"/>
          </a:solidFill>
          <a:ln w="63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ja-JP" sz="2000">
                <a:solidFill>
                  <a:srgbClr val="FF0000"/>
                </a:solidFill>
                <a:ea typeface="ＭＳ Ｐゴシック" pitchFamily="34" charset="-128"/>
              </a:rPr>
              <a:t>Attack code</a:t>
            </a:r>
          </a:p>
        </p:txBody>
      </p:sp>
      <p:cxnSp>
        <p:nvCxnSpPr>
          <p:cNvPr id="14368" name="AutoShape 48"/>
          <p:cNvCxnSpPr>
            <a:cxnSpLocks noChangeShapeType="1"/>
            <a:stCxn id="11266" idx="1"/>
            <a:endCxn id="11295" idx="0"/>
          </p:cNvCxnSpPr>
          <p:nvPr/>
        </p:nvCxnSpPr>
        <p:spPr bwMode="auto">
          <a:xfrm rot="10800000">
            <a:off x="1655763" y="2349500"/>
            <a:ext cx="3348037" cy="1439863"/>
          </a:xfrm>
          <a:prstGeom prst="bentConnector4">
            <a:avLst>
              <a:gd name="adj1" fmla="val 36556"/>
              <a:gd name="adj2" fmla="val 115875"/>
            </a:avLst>
          </a:prstGeom>
          <a:noFill/>
          <a:ln w="6350">
            <a:solidFill>
              <a:srgbClr val="FF0000"/>
            </a:solidFill>
            <a:miter lim="800000"/>
            <a:headEnd/>
            <a:tailEnd type="triangle" w="med" len="med"/>
          </a:ln>
        </p:spPr>
      </p:cxnSp>
      <p:sp>
        <p:nvSpPr>
          <p:cNvPr id="16433" name="Text Box 49"/>
          <p:cNvSpPr txBox="1">
            <a:spLocks noChangeArrowheads="1"/>
          </p:cNvSpPr>
          <p:nvPr/>
        </p:nvSpPr>
        <p:spPr bwMode="auto">
          <a:xfrm>
            <a:off x="468313" y="3860800"/>
            <a:ext cx="4464050" cy="26162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>
              <a:buFont typeface="Wingdings" pitchFamily="2" charset="2"/>
              <a:buAutoNum type="circleNumDbPlain"/>
            </a:pPr>
            <a:r>
              <a:rPr lang="en-US" altLang="ja-JP" sz="2000">
                <a:solidFill>
                  <a:schemeClr val="tx1"/>
                </a:solidFill>
                <a:ea typeface="ＭＳ Ｐゴシック" pitchFamily="34" charset="-128"/>
              </a:rPr>
              <a:t>Change the return address to point to the attack code. After the function returns, control is transferred to the attack code.</a:t>
            </a:r>
          </a:p>
          <a:p>
            <a:pPr marL="342900" indent="-342900" algn="l">
              <a:buFont typeface="Wingdings" pitchFamily="2" charset="2"/>
              <a:buAutoNum type="circleNumDbPlain"/>
            </a:pPr>
            <a:r>
              <a:rPr lang="en-US" altLang="ja-JP" sz="2000">
                <a:solidFill>
                  <a:schemeClr val="tx1"/>
                </a:solidFill>
                <a:ea typeface="ＭＳ Ｐゴシック" pitchFamily="34" charset="-128"/>
              </a:rPr>
              <a:t>… or </a:t>
            </a:r>
            <a:r>
              <a:rPr lang="en-US" altLang="ja-JP" sz="2000">
                <a:solidFill>
                  <a:srgbClr val="FF0000"/>
                </a:solidFill>
                <a:ea typeface="ＭＳ Ｐゴシック" pitchFamily="34" charset="-128"/>
              </a:rPr>
              <a:t>return-to-libc:</a:t>
            </a:r>
            <a:r>
              <a:rPr lang="en-US" altLang="ja-JP" sz="2000">
                <a:solidFill>
                  <a:schemeClr val="tx1"/>
                </a:solidFill>
                <a:ea typeface="ＭＳ Ｐゴシック" pitchFamily="34" charset="-128"/>
              </a:rPr>
              <a:t> use existing instructions in the code segment such as system(), exec(), etc. as the attack code.</a:t>
            </a:r>
          </a:p>
        </p:txBody>
      </p:sp>
      <p:sp>
        <p:nvSpPr>
          <p:cNvPr id="11298" name="Text Box 50"/>
          <p:cNvSpPr txBox="1">
            <a:spLocks noChangeArrowheads="1"/>
          </p:cNvSpPr>
          <p:nvPr/>
        </p:nvSpPr>
        <p:spPr bwMode="auto">
          <a:xfrm>
            <a:off x="4419600" y="3352800"/>
            <a:ext cx="358775" cy="46196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ja-JP">
                <a:solidFill>
                  <a:schemeClr val="tx1"/>
                </a:solidFill>
                <a:ea typeface="ＭＳ Ｐゴシック" pitchFamily="34" charset="-128"/>
              </a:rPr>
              <a:t>①</a:t>
            </a:r>
          </a:p>
        </p:txBody>
      </p:sp>
      <p:sp>
        <p:nvSpPr>
          <p:cNvPr id="16437" name="Text Box 53"/>
          <p:cNvSpPr txBox="1">
            <a:spLocks noChangeArrowheads="1"/>
          </p:cNvSpPr>
          <p:nvPr/>
        </p:nvSpPr>
        <p:spPr bwMode="auto">
          <a:xfrm>
            <a:off x="6324600" y="1828800"/>
            <a:ext cx="2676525" cy="923925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ＭＳ Ｐゴシック" pitchFamily="34" charset="-128"/>
              </a:rPr>
              <a:t>② set stack pointers to return to a dangerous library function</a:t>
            </a:r>
          </a:p>
        </p:txBody>
      </p:sp>
      <p:sp>
        <p:nvSpPr>
          <p:cNvPr id="16438" name="Text Box 54"/>
          <p:cNvSpPr txBox="1">
            <a:spLocks noChangeArrowheads="1"/>
          </p:cNvSpPr>
          <p:nvPr/>
        </p:nvSpPr>
        <p:spPr bwMode="auto">
          <a:xfrm>
            <a:off x="8001000" y="2781300"/>
            <a:ext cx="1116013" cy="369888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ＭＳ Ｐゴシック" pitchFamily="34" charset="-128"/>
              </a:rPr>
              <a:t>“/bin/sh”</a:t>
            </a:r>
          </a:p>
        </p:txBody>
      </p:sp>
      <p:sp>
        <p:nvSpPr>
          <p:cNvPr id="16439" name="Text Box 55"/>
          <p:cNvSpPr txBox="1">
            <a:spLocks noChangeArrowheads="1"/>
          </p:cNvSpPr>
          <p:nvPr/>
        </p:nvSpPr>
        <p:spPr bwMode="auto">
          <a:xfrm>
            <a:off x="8027988" y="3573463"/>
            <a:ext cx="1116012" cy="369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ja-JP" sz="1800">
                <a:solidFill>
                  <a:srgbClr val="FF0000"/>
                </a:solidFill>
                <a:ea typeface="ＭＳ Ｐゴシック" pitchFamily="34" charset="-128"/>
              </a:rPr>
              <a:t>system()</a:t>
            </a:r>
          </a:p>
        </p:txBody>
      </p:sp>
      <p:sp>
        <p:nvSpPr>
          <p:cNvPr id="16440" name="Line 56"/>
          <p:cNvSpPr>
            <a:spLocks noChangeShapeType="1"/>
          </p:cNvSpPr>
          <p:nvPr/>
        </p:nvSpPr>
        <p:spPr bwMode="auto">
          <a:xfrm flipH="1">
            <a:off x="7740650" y="2924175"/>
            <a:ext cx="287338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anchor="ctr"/>
          <a:lstStyle/>
          <a:p>
            <a:endParaRPr lang="en-IN"/>
          </a:p>
        </p:txBody>
      </p:sp>
      <p:sp>
        <p:nvSpPr>
          <p:cNvPr id="16441" name="Line 57"/>
          <p:cNvSpPr>
            <a:spLocks noChangeShapeType="1"/>
          </p:cNvSpPr>
          <p:nvPr/>
        </p:nvSpPr>
        <p:spPr bwMode="auto">
          <a:xfrm flipH="1">
            <a:off x="7740650" y="3789363"/>
            <a:ext cx="287338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anchor="ctr"/>
          <a:lstStyle/>
          <a:p>
            <a:endParaRPr lang="en-IN"/>
          </a:p>
        </p:txBody>
      </p:sp>
      <p:sp>
        <p:nvSpPr>
          <p:cNvPr id="11304" name="Text Box 58"/>
          <p:cNvSpPr txBox="1">
            <a:spLocks noChangeArrowheads="1"/>
          </p:cNvSpPr>
          <p:nvPr/>
        </p:nvSpPr>
        <p:spPr bwMode="auto">
          <a:xfrm>
            <a:off x="4067175" y="3141663"/>
            <a:ext cx="433388" cy="366712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circleNumDbPlain"/>
            </a:pPr>
            <a:endParaRPr lang="en-US"/>
          </a:p>
        </p:txBody>
      </p:sp>
      <p:sp>
        <p:nvSpPr>
          <p:cNvPr id="11305" name="Title 1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1027CE"/>
                </a:solidFill>
              </a:rPr>
              <a:t>Attack #1: Return Address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37" grpId="0" animBg="1"/>
      <p:bldP spid="16438" grpId="0"/>
      <p:bldP spid="16439" grpId="0"/>
      <p:bldP spid="16440" grpId="0" animBg="1"/>
      <p:bldP spid="1644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>
                <a:solidFill>
                  <a:srgbClr val="1027CE"/>
                </a:solidFill>
              </a:rPr>
              <a:t>Other types of attacks possible with a stack buffer overflow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  <a:defRPr/>
            </a:pPr>
            <a:r>
              <a:rPr lang="en-US" sz="2800" dirty="0" smtClean="0"/>
              <a:t>Make “return” point to </a:t>
            </a:r>
            <a:r>
              <a:rPr lang="en-US" sz="2800" i="1" dirty="0" smtClean="0"/>
              <a:t>existing</a:t>
            </a:r>
            <a:r>
              <a:rPr lang="en-US" sz="2800" dirty="0" smtClean="0"/>
              <a:t> code that the attacker wants us to run </a:t>
            </a:r>
            <a:r>
              <a:rPr lang="en-US" sz="2800" i="1" dirty="0" smtClean="0"/>
              <a:t>now</a:t>
            </a:r>
            <a:endParaRPr lang="en-US" sz="2800" dirty="0" smtClean="0"/>
          </a:p>
          <a:p>
            <a:pPr lvl="1">
              <a:buFont typeface="Arial" charset="0"/>
              <a:buChar char="–"/>
              <a:defRPr/>
            </a:pPr>
            <a:r>
              <a:rPr lang="en-US" dirty="0" smtClean="0"/>
              <a:t>E.G., invoke a shell, debug code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 smtClean="0"/>
              <a:t>Perhaps modify parameters</a:t>
            </a:r>
          </a:p>
          <a:p>
            <a:pPr>
              <a:buFont typeface="Arial" charset="0"/>
              <a:buChar char="•"/>
              <a:defRPr/>
            </a:pPr>
            <a:r>
              <a:rPr lang="en-US" sz="2800" dirty="0" smtClean="0"/>
              <a:t>Change value of adjacent local variables</a:t>
            </a:r>
          </a:p>
          <a:p>
            <a:pPr>
              <a:buFont typeface="Arial" charset="0"/>
              <a:buChar char="•"/>
              <a:defRPr/>
            </a:pPr>
            <a:r>
              <a:rPr lang="en-US" sz="2800" dirty="0" smtClean="0"/>
              <a:t>Change value of parameters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800" dirty="0" smtClean="0"/>
              <a:t>... and so 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5105400"/>
          </a:xfrm>
        </p:spPr>
        <p:txBody>
          <a:bodyPr/>
          <a:lstStyle/>
          <a:p>
            <a:r>
              <a:rPr lang="en-US" dirty="0" smtClean="0"/>
              <a:t>C uses </a:t>
            </a:r>
            <a:r>
              <a:rPr lang="en-US" dirty="0" smtClean="0">
                <a:solidFill>
                  <a:schemeClr val="hlink"/>
                </a:solidFill>
              </a:rPr>
              <a:t>function pointers</a:t>
            </a:r>
            <a:r>
              <a:rPr lang="en-US" dirty="0" smtClean="0"/>
              <a:t> for callbacks: if pointer to F is stored in memory location P, then another function G can call F as (*P)(…)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509000" cy="9144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1027CE"/>
                </a:solidFill>
              </a:rPr>
              <a:t>Function Pointer Overflow</a:t>
            </a:r>
          </a:p>
        </p:txBody>
      </p:sp>
      <p:sp>
        <p:nvSpPr>
          <p:cNvPr id="13317" name="Line 4"/>
          <p:cNvSpPr>
            <a:spLocks noChangeShapeType="1"/>
          </p:cNvSpPr>
          <p:nvPr/>
        </p:nvSpPr>
        <p:spPr bwMode="auto">
          <a:xfrm>
            <a:off x="914400" y="4221163"/>
            <a:ext cx="6705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/>
          <a:lstStyle/>
          <a:p>
            <a:endParaRPr lang="en-IN"/>
          </a:p>
        </p:txBody>
      </p:sp>
      <p:sp>
        <p:nvSpPr>
          <p:cNvPr id="13318" name="Line 5"/>
          <p:cNvSpPr>
            <a:spLocks noChangeShapeType="1"/>
          </p:cNvSpPr>
          <p:nvPr/>
        </p:nvSpPr>
        <p:spPr bwMode="auto">
          <a:xfrm>
            <a:off x="914400" y="4906963"/>
            <a:ext cx="6705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/>
          <a:lstStyle/>
          <a:p>
            <a:endParaRPr lang="en-IN"/>
          </a:p>
        </p:txBody>
      </p:sp>
      <p:sp>
        <p:nvSpPr>
          <p:cNvPr id="13319" name="Rectangle 6"/>
          <p:cNvSpPr>
            <a:spLocks noChangeArrowheads="1"/>
          </p:cNvSpPr>
          <p:nvPr/>
        </p:nvSpPr>
        <p:spPr bwMode="auto">
          <a:xfrm>
            <a:off x="2057400" y="4221163"/>
            <a:ext cx="3048000" cy="68580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anchor="ctr"/>
          <a:lstStyle/>
          <a:p>
            <a:pPr>
              <a:buFontTx/>
              <a:buNone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3320" name="AutoShape 7"/>
          <p:cNvSpPr>
            <a:spLocks/>
          </p:cNvSpPr>
          <p:nvPr/>
        </p:nvSpPr>
        <p:spPr bwMode="auto">
          <a:xfrm rot="5400000" flipH="1" flipV="1">
            <a:off x="3505200" y="2544763"/>
            <a:ext cx="152400" cy="3048000"/>
          </a:xfrm>
          <a:prstGeom prst="rightBrace">
            <a:avLst>
              <a:gd name="adj1" fmla="val 166667"/>
              <a:gd name="adj2" fmla="val 49995"/>
            </a:avLst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0952" name="Rectangle 8"/>
          <p:cNvSpPr>
            <a:spLocks noChangeArrowheads="1"/>
          </p:cNvSpPr>
          <p:nvPr/>
        </p:nvSpPr>
        <p:spPr bwMode="auto">
          <a:xfrm>
            <a:off x="2133600" y="4297363"/>
            <a:ext cx="2908300" cy="533400"/>
          </a:xfrm>
          <a:prstGeom prst="rect">
            <a:avLst/>
          </a:prstGeom>
          <a:solidFill>
            <a:srgbClr val="FFCCCC"/>
          </a:solidFill>
          <a:ln w="28575" algn="ctr">
            <a:noFill/>
            <a:miter lim="800000"/>
            <a:headEnd type="none" w="lg" len="lg"/>
            <a:tailEnd type="none" w="lg" len="lg"/>
          </a:ln>
        </p:spPr>
        <p:txBody>
          <a:bodyPr wrap="none" anchor="ctr"/>
          <a:lstStyle/>
          <a:p>
            <a:pPr>
              <a:buFontTx/>
              <a:buNone/>
            </a:pPr>
            <a:r>
              <a:rPr lang="en-US" sz="1800">
                <a:solidFill>
                  <a:schemeClr val="tx1"/>
                </a:solidFill>
              </a:rPr>
              <a:t>attack code</a:t>
            </a:r>
          </a:p>
        </p:txBody>
      </p:sp>
      <p:sp>
        <p:nvSpPr>
          <p:cNvPr id="13322" name="AutoShape 9"/>
          <p:cNvSpPr>
            <a:spLocks noChangeArrowheads="1"/>
          </p:cNvSpPr>
          <p:nvPr/>
        </p:nvSpPr>
        <p:spPr bwMode="auto">
          <a:xfrm>
            <a:off x="2209800" y="3397250"/>
            <a:ext cx="2832100" cy="582613"/>
          </a:xfrm>
          <a:prstGeom prst="wedgeRectCallout">
            <a:avLst>
              <a:gd name="adj1" fmla="val -69292"/>
              <a:gd name="adj2" fmla="val -37310"/>
            </a:avLst>
          </a:prstGeom>
          <a:noFill/>
          <a:ln w="12700" algn="ctr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buFontTx/>
              <a:buNone/>
            </a:pPr>
            <a:r>
              <a:rPr lang="en-US" sz="1600">
                <a:solidFill>
                  <a:schemeClr val="tx1"/>
                </a:solidFill>
              </a:rPr>
              <a:t>Buffer with attacker-supplied 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600">
                <a:solidFill>
                  <a:schemeClr val="tx1"/>
                </a:solidFill>
              </a:rPr>
              <a:t>input string</a:t>
            </a:r>
          </a:p>
        </p:txBody>
      </p:sp>
      <p:sp>
        <p:nvSpPr>
          <p:cNvPr id="13323" name="Rectangle 10"/>
          <p:cNvSpPr>
            <a:spLocks noChangeArrowheads="1"/>
          </p:cNvSpPr>
          <p:nvPr/>
        </p:nvSpPr>
        <p:spPr bwMode="auto">
          <a:xfrm>
            <a:off x="5105400" y="4221163"/>
            <a:ext cx="892175" cy="68580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anchor="ctr"/>
          <a:lstStyle/>
          <a:p>
            <a:pPr>
              <a:buFontTx/>
              <a:buNone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3324" name="AutoShape 11"/>
          <p:cNvSpPr>
            <a:spLocks/>
          </p:cNvSpPr>
          <p:nvPr/>
        </p:nvSpPr>
        <p:spPr bwMode="auto">
          <a:xfrm rot="5400000" flipH="1" flipV="1">
            <a:off x="5513388" y="3675062"/>
            <a:ext cx="152400" cy="815975"/>
          </a:xfrm>
          <a:prstGeom prst="rightBrace">
            <a:avLst>
              <a:gd name="adj1" fmla="val 44618"/>
              <a:gd name="adj2" fmla="val 49995"/>
            </a:avLst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5" name="AutoShape 12"/>
          <p:cNvSpPr>
            <a:spLocks noChangeArrowheads="1"/>
          </p:cNvSpPr>
          <p:nvPr/>
        </p:nvSpPr>
        <p:spPr bwMode="auto">
          <a:xfrm>
            <a:off x="5105400" y="3397250"/>
            <a:ext cx="919163" cy="582613"/>
          </a:xfrm>
          <a:prstGeom prst="wedgeRectCallout">
            <a:avLst>
              <a:gd name="adj1" fmla="val -69292"/>
              <a:gd name="adj2" fmla="val -37310"/>
            </a:avLst>
          </a:prstGeom>
          <a:noFill/>
          <a:ln w="12700" algn="ctr">
            <a:noFill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buFontTx/>
              <a:buNone/>
            </a:pPr>
            <a:r>
              <a:rPr lang="en-US" sz="1600">
                <a:solidFill>
                  <a:schemeClr val="tx1"/>
                </a:solidFill>
              </a:rPr>
              <a:t>Callback</a:t>
            </a:r>
          </a:p>
          <a:p>
            <a:pPr algn="l">
              <a:lnSpc>
                <a:spcPct val="90000"/>
              </a:lnSpc>
              <a:buFontTx/>
              <a:buNone/>
            </a:pPr>
            <a:r>
              <a:rPr lang="en-US" sz="1600">
                <a:solidFill>
                  <a:schemeClr val="tx1"/>
                </a:solidFill>
              </a:rPr>
              <a:t>pointer</a:t>
            </a:r>
          </a:p>
        </p:txBody>
      </p:sp>
      <p:sp>
        <p:nvSpPr>
          <p:cNvPr id="1490958" name="Freeform 14"/>
          <p:cNvSpPr>
            <a:spLocks/>
          </p:cNvSpPr>
          <p:nvPr/>
        </p:nvSpPr>
        <p:spPr bwMode="auto">
          <a:xfrm>
            <a:off x="5600700" y="4772025"/>
            <a:ext cx="1787525" cy="673100"/>
          </a:xfrm>
          <a:custGeom>
            <a:avLst/>
            <a:gdLst>
              <a:gd name="T0" fmla="*/ 0 w 1126"/>
              <a:gd name="T1" fmla="*/ 0 h 424"/>
              <a:gd name="T2" fmla="*/ 2147483647 w 1126"/>
              <a:gd name="T3" fmla="*/ 2147483647 h 424"/>
              <a:gd name="T4" fmla="*/ 2147483647 w 1126"/>
              <a:gd name="T5" fmla="*/ 2147483647 h 424"/>
              <a:gd name="T6" fmla="*/ 2147483647 w 1126"/>
              <a:gd name="T7" fmla="*/ 2147483647 h 424"/>
              <a:gd name="T8" fmla="*/ 0 60000 65536"/>
              <a:gd name="T9" fmla="*/ 0 60000 65536"/>
              <a:gd name="T10" fmla="*/ 0 60000 65536"/>
              <a:gd name="T11" fmla="*/ 0 60000 65536"/>
              <a:gd name="T12" fmla="*/ 0 w 1126"/>
              <a:gd name="T13" fmla="*/ 0 h 424"/>
              <a:gd name="T14" fmla="*/ 1126 w 1126"/>
              <a:gd name="T15" fmla="*/ 424 h 4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26" h="424">
                <a:moveTo>
                  <a:pt x="0" y="0"/>
                </a:moveTo>
                <a:lnTo>
                  <a:pt x="2" y="237"/>
                </a:lnTo>
                <a:lnTo>
                  <a:pt x="1126" y="238"/>
                </a:lnTo>
                <a:lnTo>
                  <a:pt x="1125" y="424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 type="none" w="lg" len="lg"/>
            <a:tailEnd type="stealth" w="lg" len="lg"/>
          </a:ln>
        </p:spPr>
        <p:txBody>
          <a:bodyPr/>
          <a:lstStyle/>
          <a:p>
            <a:endParaRPr lang="en-IN"/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6172200" y="5454650"/>
            <a:ext cx="2209800" cy="38100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txBody>
          <a:bodyPr wrap="none" anchor="ctr"/>
          <a:lstStyle/>
          <a:p>
            <a:pPr>
              <a:buFontTx/>
              <a:buNone/>
            </a:pPr>
            <a:r>
              <a:rPr lang="en-US" sz="1600">
                <a:solidFill>
                  <a:schemeClr val="tx1"/>
                </a:solidFill>
              </a:rPr>
              <a:t>Legitimate function F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152650" y="4297363"/>
            <a:ext cx="3714750" cy="771525"/>
            <a:chOff x="1356" y="2583"/>
            <a:chExt cx="2340" cy="486"/>
          </a:xfrm>
        </p:grpSpPr>
        <p:sp>
          <p:nvSpPr>
            <p:cNvPr id="13330" name="Rectangle 17" descr="Large checker board"/>
            <p:cNvSpPr>
              <a:spLocks noChangeArrowheads="1"/>
            </p:cNvSpPr>
            <p:nvPr/>
          </p:nvSpPr>
          <p:spPr bwMode="auto">
            <a:xfrm>
              <a:off x="3264" y="2583"/>
              <a:ext cx="432" cy="336"/>
            </a:xfrm>
            <a:prstGeom prst="rect">
              <a:avLst/>
            </a:prstGeom>
            <a:pattFill prst="lgCheck">
              <a:fgClr>
                <a:srgbClr val="FFCCCC"/>
              </a:fgClr>
              <a:bgClr>
                <a:schemeClr val="bg1"/>
              </a:bgClr>
            </a:pattFill>
            <a:ln w="28575" algn="ctr">
              <a:noFill/>
              <a:miter lim="800000"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>
                <a:buFontTx/>
                <a:buNone/>
              </a:pPr>
              <a:r>
                <a:rPr lang="en-US" sz="1200">
                  <a:solidFill>
                    <a:schemeClr val="tx1"/>
                  </a:solidFill>
                </a:rPr>
                <a:t>overflow</a:t>
              </a:r>
            </a:p>
          </p:txBody>
        </p:sp>
        <p:sp>
          <p:nvSpPr>
            <p:cNvPr id="13331" name="Freeform 18"/>
            <p:cNvSpPr>
              <a:spLocks/>
            </p:cNvSpPr>
            <p:nvPr/>
          </p:nvSpPr>
          <p:spPr bwMode="auto">
            <a:xfrm>
              <a:off x="1356" y="2832"/>
              <a:ext cx="1956" cy="237"/>
            </a:xfrm>
            <a:custGeom>
              <a:avLst/>
              <a:gdLst>
                <a:gd name="T0" fmla="*/ 1956 w 1956"/>
                <a:gd name="T1" fmla="*/ 0 h 237"/>
                <a:gd name="T2" fmla="*/ 1953 w 1956"/>
                <a:gd name="T3" fmla="*/ 237 h 237"/>
                <a:gd name="T4" fmla="*/ 0 w 1956"/>
                <a:gd name="T5" fmla="*/ 237 h 237"/>
                <a:gd name="T6" fmla="*/ 0 w 1956"/>
                <a:gd name="T7" fmla="*/ 87 h 2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56"/>
                <a:gd name="T13" fmla="*/ 0 h 237"/>
                <a:gd name="T14" fmla="*/ 1956 w 1956"/>
                <a:gd name="T15" fmla="*/ 237 h 2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56" h="237">
                  <a:moveTo>
                    <a:pt x="1956" y="0"/>
                  </a:moveTo>
                  <a:lnTo>
                    <a:pt x="1953" y="237"/>
                  </a:lnTo>
                  <a:lnTo>
                    <a:pt x="0" y="237"/>
                  </a:lnTo>
                  <a:lnTo>
                    <a:pt x="0" y="87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 type="none" w="lg" len="lg"/>
              <a:tailEnd type="stealth" w="lg" len="lg"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3329" name="Rectangle 19"/>
          <p:cNvSpPr>
            <a:spLocks noChangeArrowheads="1"/>
          </p:cNvSpPr>
          <p:nvPr/>
        </p:nvSpPr>
        <p:spPr bwMode="auto">
          <a:xfrm>
            <a:off x="6199188" y="5835650"/>
            <a:ext cx="2259012" cy="336550"/>
          </a:xfrm>
          <a:prstGeom prst="rect">
            <a:avLst/>
          </a:prstGeom>
          <a:noFill/>
          <a:ln w="28575" algn="ctr">
            <a:noFill/>
            <a:prstDash val="dash"/>
            <a:miter lim="800000"/>
            <a:headEnd type="none" w="lg" len="lg"/>
            <a:tailEnd type="none" w="lg" len="lg"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1600">
                <a:solidFill>
                  <a:schemeClr val="tx1"/>
                </a:solidFill>
              </a:rPr>
              <a:t>(elsewhere in memory)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0952" grpId="0" animBg="1"/>
      <p:bldP spid="149095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75" name="Group 43"/>
          <p:cNvGraphicFramePr>
            <a:graphicFrameLocks noGrp="1"/>
          </p:cNvGraphicFramePr>
          <p:nvPr/>
        </p:nvGraphicFramePr>
        <p:xfrm>
          <a:off x="5722938" y="1557338"/>
          <a:ext cx="2881312" cy="4470400"/>
        </p:xfrm>
        <a:graphic>
          <a:graphicData uri="http://schemas.openxmlformats.org/drawingml/2006/table">
            <a:tbl>
              <a:tblPr/>
              <a:tblGrid>
                <a:gridCol w="2881312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args               </a:t>
                      </a:r>
                      <a:r>
                        <a:rPr kumimoji="1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(funcp)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return address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SFP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pointer var       </a:t>
                      </a:r>
                      <a:r>
                        <a:rPr kumimoji="1" lang="en-US" altLang="ja-JP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(ptr)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buffer               (buf)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362" name="Rectangle 38"/>
          <p:cNvSpPr>
            <a:spLocks noChangeArrowheads="1"/>
          </p:cNvSpPr>
          <p:nvPr/>
        </p:nvSpPr>
        <p:spPr bwMode="auto">
          <a:xfrm>
            <a:off x="755650" y="2060575"/>
            <a:ext cx="1800225" cy="1296988"/>
          </a:xfrm>
          <a:prstGeom prst="rect">
            <a:avLst/>
          </a:prstGeom>
          <a:solidFill>
            <a:schemeClr val="bg1"/>
          </a:solidFill>
          <a:ln w="63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ja-JP" sz="2000">
                <a:solidFill>
                  <a:srgbClr val="FF0000"/>
                </a:solidFill>
                <a:ea typeface="ＭＳ Ｐゴシック" pitchFamily="34" charset="-128"/>
              </a:rPr>
              <a:t> Attack code</a:t>
            </a:r>
          </a:p>
        </p:txBody>
      </p:sp>
      <p:cxnSp>
        <p:nvCxnSpPr>
          <p:cNvPr id="18471" name="AutoShape 39"/>
          <p:cNvCxnSpPr>
            <a:cxnSpLocks noChangeShapeType="1"/>
            <a:endCxn id="14362" idx="0"/>
          </p:cNvCxnSpPr>
          <p:nvPr/>
        </p:nvCxnSpPr>
        <p:spPr bwMode="auto">
          <a:xfrm rot="10800000">
            <a:off x="1655763" y="2060575"/>
            <a:ext cx="4067175" cy="1325563"/>
          </a:xfrm>
          <a:prstGeom prst="bentConnector4">
            <a:avLst>
              <a:gd name="adj1" fmla="val 12722"/>
              <a:gd name="adj2" fmla="val 117245"/>
            </a:avLst>
          </a:prstGeom>
          <a:noFill/>
          <a:ln w="6350">
            <a:solidFill>
              <a:srgbClr val="FF0000"/>
            </a:solidFill>
            <a:miter lim="800000"/>
            <a:headEnd/>
            <a:tailEnd type="triangle" w="med" len="med"/>
          </a:ln>
        </p:spPr>
      </p:cxnSp>
      <p:graphicFrame>
        <p:nvGraphicFramePr>
          <p:cNvPr id="18499" name="Group 67"/>
          <p:cNvGraphicFramePr>
            <a:graphicFrameLocks noGrp="1"/>
          </p:cNvGraphicFramePr>
          <p:nvPr/>
        </p:nvGraphicFramePr>
        <p:xfrm>
          <a:off x="2987824" y="2708275"/>
          <a:ext cx="1727200" cy="1005840"/>
        </p:xfrm>
        <a:graphic>
          <a:graphicData uri="http://schemas.openxmlformats.org/drawingml/2006/table">
            <a:tbl>
              <a:tblPr/>
              <a:tblGrid>
                <a:gridCol w="1727200"/>
              </a:tblGrid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Syscall pointer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491" name="Text Box 59"/>
          <p:cNvSpPr txBox="1">
            <a:spLocks noChangeArrowheads="1"/>
          </p:cNvSpPr>
          <p:nvPr/>
        </p:nvSpPr>
        <p:spPr bwMode="auto">
          <a:xfrm>
            <a:off x="2916238" y="2362200"/>
            <a:ext cx="2017712" cy="33655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ja-JP" sz="1600" dirty="0">
                <a:solidFill>
                  <a:schemeClr val="tx1"/>
                </a:solidFill>
                <a:ea typeface="ＭＳ Ｐゴシック" pitchFamily="34" charset="-128"/>
              </a:rPr>
              <a:t>  Global Offset Table</a:t>
            </a:r>
          </a:p>
        </p:txBody>
      </p:sp>
      <p:sp>
        <p:nvSpPr>
          <p:cNvPr id="18500" name="Text Box 68"/>
          <p:cNvSpPr txBox="1">
            <a:spLocks noChangeArrowheads="1"/>
          </p:cNvSpPr>
          <p:nvPr/>
        </p:nvSpPr>
        <p:spPr bwMode="auto">
          <a:xfrm>
            <a:off x="5219700" y="2917825"/>
            <a:ext cx="360363" cy="46196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circleNumDbPlain"/>
            </a:pPr>
            <a:r>
              <a:rPr lang="ja-JP" altLang="en-US">
                <a:solidFill>
                  <a:schemeClr val="tx1"/>
                </a:solidFill>
                <a:ea typeface="ＭＳ Ｐゴシック" pitchFamily="34" charset="-128"/>
              </a:rPr>
              <a:t>　</a:t>
            </a:r>
          </a:p>
        </p:txBody>
      </p:sp>
      <p:sp>
        <p:nvSpPr>
          <p:cNvPr id="18501" name="Text Box 69"/>
          <p:cNvSpPr txBox="1">
            <a:spLocks noChangeArrowheads="1"/>
          </p:cNvSpPr>
          <p:nvPr/>
        </p:nvSpPr>
        <p:spPr bwMode="auto">
          <a:xfrm>
            <a:off x="5219700" y="4038600"/>
            <a:ext cx="358775" cy="46196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circleNumDbPlain" startAt="2"/>
            </a:pPr>
            <a:r>
              <a:rPr lang="ja-JP" altLang="en-US">
                <a:solidFill>
                  <a:schemeClr val="tx1"/>
                </a:solidFill>
                <a:ea typeface="ＭＳ Ｐゴシック" pitchFamily="34" charset="-128"/>
              </a:rPr>
              <a:t>　</a:t>
            </a:r>
          </a:p>
        </p:txBody>
      </p:sp>
      <p:cxnSp>
        <p:nvCxnSpPr>
          <p:cNvPr id="18503" name="AutoShape 71"/>
          <p:cNvCxnSpPr>
            <a:cxnSpLocks noChangeShapeType="1"/>
          </p:cNvCxnSpPr>
          <p:nvPr/>
        </p:nvCxnSpPr>
        <p:spPr bwMode="auto">
          <a:xfrm rot="10800000">
            <a:off x="4789488" y="3124200"/>
            <a:ext cx="933450" cy="1393825"/>
          </a:xfrm>
          <a:prstGeom prst="bentConnector3">
            <a:avLst>
              <a:gd name="adj1" fmla="val 79421"/>
            </a:avLst>
          </a:prstGeom>
          <a:noFill/>
          <a:ln w="25400">
            <a:solidFill>
              <a:srgbClr val="FF0000"/>
            </a:solidFill>
            <a:miter lim="800000"/>
            <a:headEnd/>
            <a:tailEnd type="triangle" w="med" len="med"/>
          </a:ln>
        </p:spPr>
      </p:cxnSp>
      <p:cxnSp>
        <p:nvCxnSpPr>
          <p:cNvPr id="18504" name="AutoShape 72"/>
          <p:cNvCxnSpPr>
            <a:cxnSpLocks noChangeShapeType="1"/>
            <a:endCxn id="14362" idx="3"/>
          </p:cNvCxnSpPr>
          <p:nvPr/>
        </p:nvCxnSpPr>
        <p:spPr bwMode="auto">
          <a:xfrm rot="10800000">
            <a:off x="2555875" y="2709863"/>
            <a:ext cx="506413" cy="501650"/>
          </a:xfrm>
          <a:prstGeom prst="bentConnector3">
            <a:avLst>
              <a:gd name="adj1" fmla="val 49843"/>
            </a:avLst>
          </a:prstGeom>
          <a:noFill/>
          <a:ln w="25400">
            <a:solidFill>
              <a:srgbClr val="FF0000"/>
            </a:solidFill>
            <a:miter lim="800000"/>
            <a:headEnd/>
            <a:tailEnd type="stealth" w="lg" len="lg"/>
          </a:ln>
        </p:spPr>
      </p:cxnSp>
      <p:sp>
        <p:nvSpPr>
          <p:cNvPr id="14378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2060"/>
                </a:solidFill>
              </a:rPr>
              <a:t>Attack #2: Pointer Variables</a:t>
            </a:r>
          </a:p>
        </p:txBody>
      </p:sp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 flipH="1" flipV="1">
            <a:off x="2555875" y="3211513"/>
            <a:ext cx="3167063" cy="1817687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8472" name="Text Box 40"/>
          <p:cNvSpPr txBox="1">
            <a:spLocks noChangeArrowheads="1"/>
          </p:cNvSpPr>
          <p:nvPr/>
        </p:nvSpPr>
        <p:spPr bwMode="auto">
          <a:xfrm>
            <a:off x="171450" y="3881438"/>
            <a:ext cx="5086350" cy="237013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>
              <a:buFont typeface="Wingdings" pitchFamily="2" charset="2"/>
              <a:buAutoNum type="circleNumDbPlain"/>
            </a:pPr>
            <a:r>
              <a:rPr lang="en-US" altLang="ja-JP" sz="2000">
                <a:solidFill>
                  <a:schemeClr val="tx1"/>
                </a:solidFill>
                <a:ea typeface="ＭＳ Ｐゴシック" pitchFamily="34" charset="-128"/>
              </a:rPr>
              <a:t>Change a function pointer to point to attack code</a:t>
            </a:r>
          </a:p>
          <a:p>
            <a:pPr marL="342900" indent="-342900" algn="l">
              <a:buFont typeface="Wingdings" pitchFamily="2" charset="2"/>
              <a:buAutoNum type="circleNumDbPlain"/>
            </a:pPr>
            <a:r>
              <a:rPr lang="en-US" altLang="ja-JP" sz="2000">
                <a:solidFill>
                  <a:srgbClr val="FF0000"/>
                </a:solidFill>
                <a:ea typeface="ＭＳ Ｐゴシック" pitchFamily="34" charset="-128"/>
              </a:rPr>
              <a:t>Any memory</a:t>
            </a:r>
            <a:r>
              <a:rPr lang="en-US" altLang="ja-JP" sz="2000">
                <a:solidFill>
                  <a:schemeClr val="tx1"/>
                </a:solidFill>
                <a:ea typeface="ＭＳ Ｐゴシック" pitchFamily="34" charset="-128"/>
              </a:rPr>
              <a:t>, on or off the stack, can be modified by a statement that stores a value into the compromised pointer</a:t>
            </a:r>
          </a:p>
          <a:p>
            <a:pPr marL="342900" indent="-342900" algn="l">
              <a:lnSpc>
                <a:spcPct val="50000"/>
              </a:lnSpc>
              <a:buFontTx/>
              <a:buNone/>
            </a:pPr>
            <a:r>
              <a:rPr lang="en-US" altLang="ja-JP" sz="2000">
                <a:solidFill>
                  <a:schemeClr val="tx1"/>
                </a:solidFill>
                <a:ea typeface="ＭＳ Ｐゴシック" pitchFamily="34" charset="-128"/>
              </a:rPr>
              <a:t/>
            </a:r>
            <a:br>
              <a:rPr lang="en-US" altLang="ja-JP" sz="2000">
                <a:solidFill>
                  <a:schemeClr val="tx1"/>
                </a:solidFill>
                <a:ea typeface="ＭＳ Ｐゴシック" pitchFamily="34" charset="-128"/>
              </a:rPr>
            </a:br>
            <a:r>
              <a:rPr lang="en-US" altLang="ja-JP" sz="2000">
                <a:solidFill>
                  <a:srgbClr val="FF0000"/>
                </a:solidFill>
                <a:latin typeface="Calibri" pitchFamily="34" charset="0"/>
                <a:ea typeface="ＭＳ Ｐゴシック" pitchFamily="34" charset="-128"/>
              </a:rPr>
              <a:t>strcpy(buf, str);</a:t>
            </a:r>
          </a:p>
          <a:p>
            <a:pPr marL="342900" indent="-342900" algn="l">
              <a:lnSpc>
                <a:spcPct val="80000"/>
              </a:lnSpc>
              <a:buFontTx/>
              <a:buNone/>
            </a:pPr>
            <a:r>
              <a:rPr lang="en-US" altLang="ja-JP" sz="2000">
                <a:solidFill>
                  <a:srgbClr val="FF0000"/>
                </a:solidFill>
                <a:latin typeface="Calibri" pitchFamily="34" charset="0"/>
                <a:ea typeface="ＭＳ Ｐゴシック" pitchFamily="34" charset="-128"/>
              </a:rPr>
              <a:t>      *ptr = buf[0];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84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185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91" grpId="0"/>
      <p:bldP spid="18500" grpId="0"/>
      <p:bldP spid="1850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3505200"/>
          </a:xfrm>
        </p:spPr>
        <p:txBody>
          <a:bodyPr/>
          <a:lstStyle/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sz="2000" b="1" dirty="0" smtClean="0">
                <a:solidFill>
                  <a:schemeClr val="bg2"/>
                </a:solidFill>
                <a:latin typeface="Courier New" pitchFamily="49" charset="0"/>
              </a:rPr>
              <a:t>		</a:t>
            </a:r>
            <a:r>
              <a:rPr lang="en-US" sz="1800" b="1" dirty="0" smtClean="0">
                <a:solidFill>
                  <a:schemeClr val="bg2"/>
                </a:solidFill>
                <a:latin typeface="Courier New" pitchFamily="49" charset="0"/>
              </a:rPr>
              <a:t> </a:t>
            </a: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  <a:t>void </a:t>
            </a:r>
            <a:r>
              <a:rPr lang="en-US" sz="1800" b="1" dirty="0" err="1" smtClean="0">
                <a:solidFill>
                  <a:schemeClr val="tx2"/>
                </a:solidFill>
                <a:latin typeface="Courier New" pitchFamily="49" charset="0"/>
              </a:rPr>
              <a:t>notSoSafeCopy</a:t>
            </a: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  <a:t>(char *input) {</a:t>
            </a:r>
          </a:p>
          <a:p>
            <a:pPr>
              <a:lnSpc>
                <a:spcPct val="30000"/>
              </a:lnSpc>
              <a:buFont typeface="Monotype Sorts" pitchFamily="2" charset="2"/>
              <a:buNone/>
            </a:pP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  <a:t>  		      char buffer[512]; </a:t>
            </a:r>
            <a:r>
              <a:rPr lang="en-US" sz="1800" b="1" dirty="0" err="1" smtClean="0">
                <a:solidFill>
                  <a:schemeClr val="tx2"/>
                </a:solidFill>
                <a:latin typeface="Courier New" pitchFamily="49" charset="0"/>
              </a:rPr>
              <a:t>int</a:t>
            </a: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sz="1800" b="1" dirty="0" err="1" smtClean="0">
                <a:solidFill>
                  <a:schemeClr val="tx2"/>
                </a:solidFill>
                <a:latin typeface="Courier New" pitchFamily="49" charset="0"/>
              </a:rPr>
              <a:t>i</a:t>
            </a: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  <a:t>; </a:t>
            </a:r>
          </a:p>
          <a:p>
            <a:pPr>
              <a:lnSpc>
                <a:spcPct val="30000"/>
              </a:lnSpc>
              <a:buFont typeface="Monotype Sorts" pitchFamily="2" charset="2"/>
              <a:buNone/>
            </a:pPr>
            <a:endParaRPr lang="en-US" sz="1800" b="1" dirty="0" smtClean="0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  <a:t>             for (</a:t>
            </a:r>
            <a:r>
              <a:rPr lang="en-US" sz="1800" b="1" dirty="0" err="1" smtClean="0">
                <a:solidFill>
                  <a:schemeClr val="tx2"/>
                </a:solidFill>
                <a:latin typeface="Courier New" pitchFamily="49" charset="0"/>
              </a:rPr>
              <a:t>i</a:t>
            </a: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  <a:t>=0; </a:t>
            </a:r>
            <a:r>
              <a:rPr lang="en-US" sz="1800" b="1" dirty="0" err="1" smtClean="0">
                <a:solidFill>
                  <a:schemeClr val="tx2"/>
                </a:solidFill>
                <a:latin typeface="Courier New" pitchFamily="49" charset="0"/>
              </a:rPr>
              <a:t>i</a:t>
            </a: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  <a:t>&lt;=512; </a:t>
            </a:r>
            <a:r>
              <a:rPr lang="en-US" sz="1800" b="1" dirty="0" err="1" smtClean="0">
                <a:solidFill>
                  <a:schemeClr val="tx2"/>
                </a:solidFill>
                <a:latin typeface="Courier New" pitchFamily="49" charset="0"/>
              </a:rPr>
              <a:t>i</a:t>
            </a: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  <a:t>++)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  <a:t>                 buffer[</a:t>
            </a:r>
            <a:r>
              <a:rPr lang="en-US" sz="1800" b="1" dirty="0" err="1" smtClean="0">
                <a:solidFill>
                  <a:schemeClr val="tx2"/>
                </a:solidFill>
                <a:latin typeface="Courier New" pitchFamily="49" charset="0"/>
              </a:rPr>
              <a:t>i</a:t>
            </a: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  <a:t>] = input[</a:t>
            </a:r>
            <a:r>
              <a:rPr lang="en-US" sz="1800" b="1" dirty="0" err="1" smtClean="0">
                <a:solidFill>
                  <a:schemeClr val="tx2"/>
                </a:solidFill>
                <a:latin typeface="Courier New" pitchFamily="49" charset="0"/>
              </a:rPr>
              <a:t>i</a:t>
            </a: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  <a:t>]; 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  <a:t>        }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  <a:t>        void main(</a:t>
            </a:r>
            <a:r>
              <a:rPr lang="en-US" sz="1800" b="1" dirty="0" err="1" smtClean="0">
                <a:solidFill>
                  <a:schemeClr val="tx2"/>
                </a:solidFill>
                <a:latin typeface="Courier New" pitchFamily="49" charset="0"/>
              </a:rPr>
              <a:t>int</a:t>
            </a: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lang="en-US" sz="1800" b="1" dirty="0" err="1" smtClean="0">
                <a:solidFill>
                  <a:schemeClr val="tx2"/>
                </a:solidFill>
                <a:latin typeface="Courier New" pitchFamily="49" charset="0"/>
              </a:rPr>
              <a:t>argc</a:t>
            </a: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  <a:t>, char *</a:t>
            </a:r>
            <a:r>
              <a:rPr lang="en-US" sz="1800" b="1" dirty="0" err="1" smtClean="0">
                <a:solidFill>
                  <a:schemeClr val="tx2"/>
                </a:solidFill>
                <a:latin typeface="Courier New" pitchFamily="49" charset="0"/>
              </a:rPr>
              <a:t>argv</a:t>
            </a: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  <a:t>[]) {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  <a:t>             if (</a:t>
            </a:r>
            <a:r>
              <a:rPr lang="en-US" sz="1800" b="1" dirty="0" err="1" smtClean="0">
                <a:solidFill>
                  <a:schemeClr val="tx2"/>
                </a:solidFill>
                <a:latin typeface="Courier New" pitchFamily="49" charset="0"/>
              </a:rPr>
              <a:t>argc</a:t>
            </a: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  <a:t>==2) 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  <a:t>                </a:t>
            </a:r>
            <a:r>
              <a:rPr lang="en-US" sz="1800" b="1" dirty="0" err="1" smtClean="0">
                <a:solidFill>
                  <a:schemeClr val="tx2"/>
                </a:solidFill>
                <a:latin typeface="Courier New" pitchFamily="49" charset="0"/>
              </a:rPr>
              <a:t>notSoSafeCopy</a:t>
            </a: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  <a:t>(</a:t>
            </a:r>
            <a:r>
              <a:rPr lang="en-US" sz="1800" b="1" dirty="0" err="1" smtClean="0">
                <a:solidFill>
                  <a:schemeClr val="tx2"/>
                </a:solidFill>
                <a:latin typeface="Courier New" pitchFamily="49" charset="0"/>
              </a:rPr>
              <a:t>argv</a:t>
            </a: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  <a:t>[1]);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sz="1800" b="1" dirty="0" smtClean="0">
                <a:solidFill>
                  <a:schemeClr val="tx2"/>
                </a:solidFill>
                <a:latin typeface="Courier New" pitchFamily="49" charset="0"/>
              </a:rPr>
              <a:t>        }</a:t>
            </a: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</a:rPr>
              <a:t>Off-By-One Overflow</a:t>
            </a: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1371600" y="2133600"/>
            <a:ext cx="5105400" cy="2514600"/>
          </a:xfrm>
          <a:prstGeom prst="rect">
            <a:avLst/>
          </a:prstGeom>
          <a:noFill/>
          <a:ln w="12700" algn="ctr">
            <a:solidFill>
              <a:schemeClr val="bg2"/>
            </a:solidFill>
            <a:miter lim="800000"/>
            <a:headEnd type="none" w="lg" len="lg"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89925" name="Rectangle 5"/>
          <p:cNvSpPr>
            <a:spLocks noChangeArrowheads="1"/>
          </p:cNvSpPr>
          <p:nvPr/>
        </p:nvSpPr>
        <p:spPr bwMode="auto">
          <a:xfrm>
            <a:off x="457200" y="4800600"/>
            <a:ext cx="8458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buFont typeface="Monotype Sorts" pitchFamily="2" charset="2"/>
              <a:buChar char="u"/>
            </a:pPr>
            <a:r>
              <a:rPr kumimoji="1" lang="en-US" sz="2800" dirty="0">
                <a:solidFill>
                  <a:schemeClr val="tx1"/>
                </a:solidFill>
              </a:rPr>
              <a:t>1-byte overflow: can’t change RET, but can change saved pointer to </a:t>
            </a:r>
            <a:r>
              <a:rPr kumimoji="1" lang="en-US" sz="2800" u="sng" dirty="0">
                <a:solidFill>
                  <a:schemeClr val="tx1"/>
                </a:solidFill>
              </a:rPr>
              <a:t>previous</a:t>
            </a:r>
            <a:r>
              <a:rPr kumimoji="1" lang="en-US" sz="2800" dirty="0">
                <a:solidFill>
                  <a:schemeClr val="tx1"/>
                </a:solidFill>
              </a:rPr>
              <a:t> stack frame</a:t>
            </a:r>
          </a:p>
          <a:p>
            <a:pPr marL="742950" lvl="1" indent="-285750" algn="l"/>
            <a:endParaRPr kumimoji="1" lang="en-US" dirty="0"/>
          </a:p>
          <a:p>
            <a:pPr marL="742950" lvl="1" indent="-285750" algn="l"/>
            <a:r>
              <a:rPr kumimoji="1" lang="en-US" u="sng" dirty="0"/>
              <a:t>Caller’s RET</a:t>
            </a:r>
            <a:r>
              <a:rPr kumimoji="1" lang="en-US" dirty="0"/>
              <a:t> will be read from buffer!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707904" y="2048074"/>
            <a:ext cx="5227638" cy="804862"/>
            <a:chOff x="2400" y="1413"/>
            <a:chExt cx="3293" cy="507"/>
          </a:xfrm>
        </p:grpSpPr>
        <p:sp>
          <p:nvSpPr>
            <p:cNvPr id="15368" name="Oval 7"/>
            <p:cNvSpPr>
              <a:spLocks noChangeArrowheads="1"/>
            </p:cNvSpPr>
            <p:nvPr/>
          </p:nvSpPr>
          <p:spPr bwMode="auto">
            <a:xfrm>
              <a:off x="2400" y="1728"/>
              <a:ext cx="192" cy="192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round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>
                <a:buFontTx/>
                <a:buNone/>
              </a:pP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5369" name="Line 8"/>
            <p:cNvSpPr>
              <a:spLocks noChangeShapeType="1"/>
            </p:cNvSpPr>
            <p:nvPr/>
          </p:nvSpPr>
          <p:spPr bwMode="auto">
            <a:xfrm flipV="1">
              <a:off x="2496" y="1632"/>
              <a:ext cx="2016" cy="9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lg" len="lg"/>
              <a:tailEnd type="none" w="lg" len="lg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370" name="Text Box 9"/>
            <p:cNvSpPr txBox="1">
              <a:spLocks noChangeArrowheads="1"/>
            </p:cNvSpPr>
            <p:nvPr/>
          </p:nvSpPr>
          <p:spPr bwMode="auto">
            <a:xfrm>
              <a:off x="4512" y="1413"/>
              <a:ext cx="1181" cy="430"/>
            </a:xfrm>
            <a:prstGeom prst="rect">
              <a:avLst/>
            </a:prstGeom>
            <a:noFill/>
            <a:ln w="28575" algn="ctr">
              <a:noFill/>
              <a:prstDash val="dash"/>
              <a:miter lim="800000"/>
              <a:headEnd type="none" w="lg" len="lg"/>
              <a:tailEnd type="none" w="lg" len="lg"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80000"/>
                </a:lnSpc>
                <a:buFontTx/>
                <a:buNone/>
              </a:pPr>
              <a:r>
                <a:rPr lang="en-US" sz="1600" dirty="0">
                  <a:solidFill>
                    <a:srgbClr val="FF0000"/>
                  </a:solidFill>
                </a:rPr>
                <a:t>This will copy </a:t>
              </a:r>
              <a:r>
                <a:rPr lang="en-US" sz="1600" b="1" u="sng" dirty="0">
                  <a:solidFill>
                    <a:srgbClr val="FF0000"/>
                  </a:solidFill>
                </a:rPr>
                <a:t>513</a:t>
              </a:r>
            </a:p>
            <a:p>
              <a:pPr algn="l">
                <a:lnSpc>
                  <a:spcPct val="80000"/>
                </a:lnSpc>
                <a:buFontTx/>
                <a:buNone/>
              </a:pPr>
              <a:r>
                <a:rPr lang="en-US" sz="1600" dirty="0">
                  <a:solidFill>
                    <a:srgbClr val="FF0000"/>
                  </a:solidFill>
                </a:rPr>
                <a:t>characters into the</a:t>
              </a:r>
            </a:p>
            <a:p>
              <a:pPr algn="l">
                <a:lnSpc>
                  <a:spcPct val="80000"/>
                </a:lnSpc>
                <a:buFontTx/>
                <a:buNone/>
              </a:pPr>
              <a:r>
                <a:rPr lang="en-US" sz="1600" dirty="0">
                  <a:solidFill>
                    <a:srgbClr val="FF0000"/>
                  </a:solidFill>
                </a:rPr>
                <a:t>buffer</a:t>
              </a:r>
              <a:r>
                <a:rPr lang="en-US" sz="1600" dirty="0" smtClean="0">
                  <a:solidFill>
                    <a:srgbClr val="FF0000"/>
                  </a:solidFill>
                </a:rPr>
                <a:t>.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992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5181600" y="3170238"/>
            <a:ext cx="2879725" cy="431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5300" name="Group 4"/>
          <p:cNvGraphicFramePr>
            <a:graphicFrameLocks noGrp="1"/>
          </p:cNvGraphicFramePr>
          <p:nvPr/>
        </p:nvGraphicFramePr>
        <p:xfrm>
          <a:off x="5181600" y="1557338"/>
          <a:ext cx="2881313" cy="4470400"/>
        </p:xfrm>
        <a:graphic>
          <a:graphicData uri="http://schemas.openxmlformats.org/drawingml/2006/table">
            <a:tbl>
              <a:tblPr/>
              <a:tblGrid>
                <a:gridCol w="2881313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args</a:t>
                      </a:r>
                      <a:r>
                        <a:rPr kumimoji="1" lang="en-US" altLang="ja-JP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                 (</a:t>
                      </a:r>
                      <a:r>
                        <a:rPr kumimoji="1" lang="en-US" altLang="ja-JP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funcp</a:t>
                      </a:r>
                      <a:r>
                        <a:rPr kumimoji="1" lang="en-US" altLang="ja-JP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return address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SFP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pointer </a:t>
                      </a:r>
                      <a:r>
                        <a:rPr kumimoji="1" lang="en-US" altLang="ja-JP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var</a:t>
                      </a:r>
                      <a:r>
                        <a:rPr kumimoji="1" lang="en-US" altLang="ja-JP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       (</a:t>
                      </a:r>
                      <a:r>
                        <a:rPr kumimoji="1" lang="en-US" altLang="ja-JP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ptr</a:t>
                      </a:r>
                      <a:r>
                        <a:rPr kumimoji="1" lang="en-US" altLang="ja-JP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buffer               (</a:t>
                      </a:r>
                      <a:r>
                        <a:rPr kumimoji="1" lang="en-US" altLang="ja-JP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buf</a:t>
                      </a:r>
                      <a:r>
                        <a:rPr kumimoji="1" lang="en-US" altLang="ja-JP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34" charset="-128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1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411" name="Rectangle 38"/>
          <p:cNvSpPr>
            <a:spLocks noChangeArrowheads="1"/>
          </p:cNvSpPr>
          <p:nvPr/>
        </p:nvSpPr>
        <p:spPr bwMode="auto">
          <a:xfrm>
            <a:off x="468313" y="2708275"/>
            <a:ext cx="1800225" cy="1296988"/>
          </a:xfrm>
          <a:prstGeom prst="rect">
            <a:avLst/>
          </a:prstGeom>
          <a:solidFill>
            <a:schemeClr val="bg1"/>
          </a:solidFill>
          <a:ln w="63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ja-JP" sz="2000">
                <a:solidFill>
                  <a:srgbClr val="FF0000"/>
                </a:solidFill>
                <a:ea typeface="ＭＳ Ｐゴシック" pitchFamily="34" charset="-128"/>
              </a:rPr>
              <a:t>Attack code</a:t>
            </a:r>
          </a:p>
        </p:txBody>
      </p:sp>
      <p:cxnSp>
        <p:nvCxnSpPr>
          <p:cNvPr id="16412" name="AutoShape 39"/>
          <p:cNvCxnSpPr>
            <a:cxnSpLocks noChangeShapeType="1"/>
            <a:endCxn id="16411" idx="0"/>
          </p:cNvCxnSpPr>
          <p:nvPr/>
        </p:nvCxnSpPr>
        <p:spPr bwMode="auto">
          <a:xfrm rot="10800000" flipV="1">
            <a:off x="1368425" y="2314575"/>
            <a:ext cx="1044575" cy="393700"/>
          </a:xfrm>
          <a:prstGeom prst="bentConnector2">
            <a:avLst/>
          </a:prstGeom>
          <a:noFill/>
          <a:ln w="6350">
            <a:solidFill>
              <a:srgbClr val="FF0000"/>
            </a:solidFill>
            <a:miter lim="800000"/>
            <a:headEnd/>
            <a:tailEnd type="triangle" w="med" len="med"/>
          </a:ln>
        </p:spPr>
      </p:cxnSp>
      <p:sp>
        <p:nvSpPr>
          <p:cNvPr id="16413" name="Rectangle 43"/>
          <p:cNvSpPr>
            <a:spLocks noChangeArrowheads="1"/>
          </p:cNvSpPr>
          <p:nvPr/>
        </p:nvSpPr>
        <p:spPr bwMode="auto">
          <a:xfrm>
            <a:off x="6765925" y="4005263"/>
            <a:ext cx="1295400" cy="360362"/>
          </a:xfrm>
          <a:prstGeom prst="rect">
            <a:avLst/>
          </a:prstGeom>
          <a:solidFill>
            <a:schemeClr val="tx1">
              <a:alpha val="27843"/>
            </a:schemeClr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5389" name="Group 93"/>
          <p:cNvGraphicFramePr>
            <a:graphicFrameLocks noGrp="1"/>
          </p:cNvGraphicFramePr>
          <p:nvPr/>
        </p:nvGraphicFramePr>
        <p:xfrm>
          <a:off x="2413000" y="2111375"/>
          <a:ext cx="2087563" cy="1107440"/>
        </p:xfrm>
        <a:graphic>
          <a:graphicData uri="http://schemas.openxmlformats.org/drawingml/2006/table">
            <a:tbl>
              <a:tblPr/>
              <a:tblGrid>
                <a:gridCol w="2087563"/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Fake return address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ja-JP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Fake SFP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</a:tr>
            </a:tbl>
          </a:graphicData>
        </a:graphic>
      </p:graphicFrame>
      <p:sp>
        <p:nvSpPr>
          <p:cNvPr id="16420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</a:rPr>
              <a:t>Attack #3: Frame Pointer</a:t>
            </a:r>
          </a:p>
        </p:txBody>
      </p:sp>
      <p:sp>
        <p:nvSpPr>
          <p:cNvPr id="16421" name="Text Box 40"/>
          <p:cNvSpPr txBox="1">
            <a:spLocks noChangeArrowheads="1"/>
          </p:cNvSpPr>
          <p:nvPr/>
        </p:nvSpPr>
        <p:spPr bwMode="auto">
          <a:xfrm>
            <a:off x="323850" y="4848225"/>
            <a:ext cx="4608513" cy="126206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>
              <a:lnSpc>
                <a:spcPct val="80000"/>
              </a:lnSpc>
              <a:buFontTx/>
              <a:buNone/>
            </a:pPr>
            <a:r>
              <a:rPr lang="en-US" altLang="ja-JP" sz="2000">
                <a:solidFill>
                  <a:schemeClr val="tx1"/>
                </a:solidFill>
                <a:ea typeface="ＭＳ Ｐゴシック" pitchFamily="34" charset="-128"/>
              </a:rPr>
              <a:t>Change the caller’s saved frame</a:t>
            </a:r>
          </a:p>
          <a:p>
            <a:pPr marL="342900" indent="-342900" algn="l">
              <a:lnSpc>
                <a:spcPct val="80000"/>
              </a:lnSpc>
              <a:buFontTx/>
              <a:buNone/>
            </a:pPr>
            <a:r>
              <a:rPr lang="en-US" altLang="ja-JP" sz="2000">
                <a:solidFill>
                  <a:schemeClr val="tx1"/>
                </a:solidFill>
                <a:ea typeface="ＭＳ Ｐゴシック" pitchFamily="34" charset="-128"/>
              </a:rPr>
              <a:t>pointer to point to attacker-controlled </a:t>
            </a:r>
          </a:p>
          <a:p>
            <a:pPr marL="342900" indent="-342900" algn="l">
              <a:lnSpc>
                <a:spcPct val="80000"/>
              </a:lnSpc>
              <a:buFontTx/>
              <a:buNone/>
            </a:pPr>
            <a:r>
              <a:rPr lang="en-US" altLang="ja-JP" sz="2000">
                <a:solidFill>
                  <a:schemeClr val="tx1"/>
                </a:solidFill>
                <a:ea typeface="ＭＳ Ｐゴシック" pitchFamily="34" charset="-128"/>
              </a:rPr>
              <a:t>memory. Caller’s return address will be </a:t>
            </a:r>
          </a:p>
          <a:p>
            <a:pPr marL="342900" indent="-342900" algn="l">
              <a:lnSpc>
                <a:spcPct val="80000"/>
              </a:lnSpc>
              <a:buFontTx/>
              <a:buNone/>
            </a:pPr>
            <a:r>
              <a:rPr lang="en-US" altLang="ja-JP" sz="2000">
                <a:solidFill>
                  <a:schemeClr val="tx1"/>
                </a:solidFill>
                <a:ea typeface="ＭＳ Ｐゴシック" pitchFamily="34" charset="-128"/>
              </a:rPr>
              <a:t>read from this memory.</a:t>
            </a:r>
          </a:p>
        </p:txBody>
      </p:sp>
      <p:cxnSp>
        <p:nvCxnSpPr>
          <p:cNvPr id="16423" name="Straight Arrow Connector 12"/>
          <p:cNvCxnSpPr>
            <a:cxnSpLocks noChangeShapeType="1"/>
          </p:cNvCxnSpPr>
          <p:nvPr/>
        </p:nvCxnSpPr>
        <p:spPr bwMode="auto">
          <a:xfrm rot="16200000" flipV="1">
            <a:off x="3552825" y="3400425"/>
            <a:ext cx="1809750" cy="144780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6424" name="Text Box 40"/>
          <p:cNvSpPr txBox="1">
            <a:spLocks noChangeArrowheads="1"/>
          </p:cNvSpPr>
          <p:nvPr/>
        </p:nvSpPr>
        <p:spPr bwMode="auto">
          <a:xfrm>
            <a:off x="2830513" y="3505200"/>
            <a:ext cx="1893887" cy="769938"/>
          </a:xfrm>
          <a:prstGeom prst="rect">
            <a:avLst/>
          </a:prstGeom>
          <a:solidFill>
            <a:srgbClr val="FFCCCC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r">
              <a:buFontTx/>
              <a:buNone/>
            </a:pPr>
            <a:r>
              <a:rPr lang="en-US" altLang="ja-JP" sz="2000">
                <a:solidFill>
                  <a:schemeClr val="tx1"/>
                </a:solidFill>
                <a:ea typeface="ＭＳ Ｐゴシック" pitchFamily="34" charset="-128"/>
              </a:rPr>
              <a:t>Arranged like a </a:t>
            </a:r>
          </a:p>
          <a:p>
            <a:pPr marL="342900" indent="-342900" algn="r">
              <a:buFontTx/>
              <a:buNone/>
            </a:pPr>
            <a:r>
              <a:rPr lang="en-US" altLang="ja-JP" sz="2000">
                <a:solidFill>
                  <a:schemeClr val="tx1"/>
                </a:solidFill>
                <a:ea typeface="ＭＳ Ｐゴシック" pitchFamily="34" charset="-128"/>
              </a:rPr>
              <a:t>real frame</a:t>
            </a:r>
          </a:p>
        </p:txBody>
      </p:sp>
      <p:sp>
        <p:nvSpPr>
          <p:cNvPr id="16425" name="Freeform 37"/>
          <p:cNvSpPr>
            <a:spLocks/>
          </p:cNvSpPr>
          <p:nvPr/>
        </p:nvSpPr>
        <p:spPr bwMode="auto">
          <a:xfrm>
            <a:off x="5943600" y="4202113"/>
            <a:ext cx="2873375" cy="890587"/>
          </a:xfrm>
          <a:custGeom>
            <a:avLst/>
            <a:gdLst>
              <a:gd name="T0" fmla="*/ 0 w 2872845"/>
              <a:gd name="T1" fmla="*/ 10356 h 890697"/>
              <a:gd name="T2" fmla="*/ 2412280 w 2872845"/>
              <a:gd name="T3" fmla="*/ 72448 h 890697"/>
              <a:gd name="T4" fmla="*/ 2830355 w 2872845"/>
              <a:gd name="T5" fmla="*/ 445041 h 890697"/>
              <a:gd name="T6" fmla="*/ 2530212 w 2872845"/>
              <a:gd name="T7" fmla="*/ 825055 h 890697"/>
              <a:gd name="T8" fmla="*/ 1743345 w 2872845"/>
              <a:gd name="T9" fmla="*/ 825055 h 8906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72845"/>
              <a:gd name="T16" fmla="*/ 0 h 890697"/>
              <a:gd name="T17" fmla="*/ 2872845 w 2872845"/>
              <a:gd name="T18" fmla="*/ 890697 h 89069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72845" h="890697">
                <a:moveTo>
                  <a:pt x="0" y="10377"/>
                </a:moveTo>
                <a:cubicBezTo>
                  <a:pt x="335756" y="19604"/>
                  <a:pt x="1933045" y="0"/>
                  <a:pt x="2402945" y="72637"/>
                </a:cubicBezTo>
                <a:cubicBezTo>
                  <a:pt x="2872845" y="145274"/>
                  <a:pt x="2799821" y="320436"/>
                  <a:pt x="2819400" y="446196"/>
                </a:cubicBezTo>
                <a:cubicBezTo>
                  <a:pt x="2838979" y="571956"/>
                  <a:pt x="2700888" y="763697"/>
                  <a:pt x="2520420" y="827197"/>
                </a:cubicBezTo>
                <a:cubicBezTo>
                  <a:pt x="2339952" y="890697"/>
                  <a:pt x="1839979" y="805766"/>
                  <a:pt x="1736593" y="827197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lg" len="lg"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424936" cy="1008112"/>
          </a:xfrm>
        </p:spPr>
        <p:txBody>
          <a:bodyPr>
            <a:normAutofit/>
          </a:bodyPr>
          <a:lstStyle/>
          <a:p>
            <a:r>
              <a:rPr lang="en-IN" sz="4000" dirty="0" smtClean="0">
                <a:solidFill>
                  <a:srgbClr val="C00000"/>
                </a:solidFill>
              </a:rPr>
              <a:t>Security Failures</a:t>
            </a:r>
            <a:endParaRPr lang="en-IN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96752"/>
            <a:ext cx="8712968" cy="5544616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/>
              <a:t>Security failures can result from intentional or non-malicious causes; both can cause harm.</a:t>
            </a:r>
          </a:p>
          <a:p>
            <a:pPr algn="just"/>
            <a:r>
              <a:rPr lang="en-IN" dirty="0" smtClean="0"/>
              <a:t>Software flaws may be seen and unseen, can be cause for concern in several ways. </a:t>
            </a:r>
          </a:p>
          <a:p>
            <a:pPr algn="just"/>
            <a:r>
              <a:rPr lang="en-IN" dirty="0" smtClean="0"/>
              <a:t>Programs are written by humans, and program flaws can range from insignificant to catastrophic. 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Buffer Overflow: Causes and Cures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196752"/>
            <a:ext cx="8640960" cy="5280248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“Classic” memory exploit involves </a:t>
            </a:r>
            <a:r>
              <a:rPr lang="en-US" dirty="0" smtClean="0">
                <a:solidFill>
                  <a:srgbClr val="C00000"/>
                </a:solidFill>
              </a:rPr>
              <a:t>code injection</a:t>
            </a:r>
          </a:p>
          <a:p>
            <a:pPr lvl="1" algn="just"/>
            <a:r>
              <a:rPr lang="en-US" dirty="0" smtClean="0"/>
              <a:t>Put malicious code at a predictable location in memory, usually masquerading as data</a:t>
            </a:r>
          </a:p>
          <a:p>
            <a:pPr lvl="1" algn="just"/>
            <a:r>
              <a:rPr lang="en-US" dirty="0" smtClean="0"/>
              <a:t>Trick vulnerable program into passing control to it</a:t>
            </a:r>
          </a:p>
          <a:p>
            <a:pPr lvl="2" algn="just"/>
            <a:r>
              <a:rPr lang="en-US" dirty="0" smtClean="0"/>
              <a:t>Overwrite saved EIP, function callback pointer, etc.</a:t>
            </a:r>
          </a:p>
          <a:p>
            <a:pPr algn="just"/>
            <a:r>
              <a:rPr lang="en-US" dirty="0" smtClean="0"/>
              <a:t>Idea: </a:t>
            </a:r>
            <a:r>
              <a:rPr lang="en-US" dirty="0" smtClean="0">
                <a:solidFill>
                  <a:srgbClr val="C00000"/>
                </a:solidFill>
              </a:rPr>
              <a:t>prevent execution of </a:t>
            </a:r>
            <a:r>
              <a:rPr lang="en-US" dirty="0" err="1" smtClean="0">
                <a:solidFill>
                  <a:srgbClr val="C00000"/>
                </a:solidFill>
              </a:rPr>
              <a:t>untrusted</a:t>
            </a:r>
            <a:r>
              <a:rPr lang="en-US" dirty="0" smtClean="0">
                <a:solidFill>
                  <a:srgbClr val="C00000"/>
                </a:solidFill>
              </a:rPr>
              <a:t> code</a:t>
            </a:r>
          </a:p>
          <a:p>
            <a:pPr lvl="1" algn="just"/>
            <a:r>
              <a:rPr lang="en-US" dirty="0" smtClean="0"/>
              <a:t>Make stack and other data areas non-executable</a:t>
            </a:r>
          </a:p>
          <a:p>
            <a:pPr lvl="1" algn="just"/>
            <a:r>
              <a:rPr lang="en-US" dirty="0" smtClean="0"/>
              <a:t>Digitally sign all code</a:t>
            </a:r>
          </a:p>
          <a:p>
            <a:pPr lvl="1" algn="just"/>
            <a:r>
              <a:rPr lang="en-US" dirty="0" smtClean="0"/>
              <a:t>Ensure that all control transfers are into a trusted, approved code image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008112"/>
          </a:xfrm>
        </p:spPr>
        <p:txBody>
          <a:bodyPr>
            <a:normAutofit/>
          </a:bodyPr>
          <a:lstStyle/>
          <a:p>
            <a:r>
              <a:rPr lang="en-US" altLang="en-US" sz="4000" dirty="0" smtClean="0">
                <a:solidFill>
                  <a:srgbClr val="C00000"/>
                </a:solidFill>
              </a:rPr>
              <a:t>Smashing elsewhere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5184576"/>
          </a:xfrm>
        </p:spPr>
        <p:txBody>
          <a:bodyPr>
            <a:normAutofit fontScale="85000" lnSpcReduction="10000"/>
          </a:bodyPr>
          <a:lstStyle/>
          <a:p>
            <a:pPr algn="just">
              <a:buFont typeface="Arial" charset="0"/>
              <a:buChar char="•"/>
              <a:defRPr/>
            </a:pPr>
            <a:r>
              <a:rPr lang="en-US" dirty="0" smtClean="0"/>
              <a:t>“Heap” contains dynamically-allocated data</a:t>
            </a:r>
          </a:p>
          <a:p>
            <a:pPr lvl="1" algn="just">
              <a:buFont typeface="Arial" charset="0"/>
              <a:buChar char="–"/>
              <a:defRPr/>
            </a:pPr>
            <a:r>
              <a:rPr lang="en-US" dirty="0" smtClean="0"/>
              <a:t>“new” (Java/C++), </a:t>
            </a:r>
            <a:r>
              <a:rPr lang="en-US" dirty="0" err="1" smtClean="0"/>
              <a:t>malloc</a:t>
            </a:r>
            <a:r>
              <a:rPr lang="en-US" dirty="0" smtClean="0"/>
              <a:t> (C), etc.</a:t>
            </a:r>
          </a:p>
          <a:p>
            <a:pPr algn="just">
              <a:buFont typeface="Arial" charset="0"/>
              <a:buChar char="•"/>
              <a:defRPr/>
            </a:pPr>
            <a:r>
              <a:rPr lang="en-US" dirty="0" smtClean="0"/>
              <a:t>“Data” contains global data</a:t>
            </a:r>
          </a:p>
          <a:p>
            <a:pPr lvl="1" algn="just">
              <a:buFont typeface="Arial" charset="0"/>
              <a:buChar char="–"/>
              <a:defRPr/>
            </a:pPr>
            <a:r>
              <a:rPr lang="en-US" dirty="0" smtClean="0"/>
              <a:t>Including key infrastructure control values</a:t>
            </a:r>
          </a:p>
          <a:p>
            <a:pPr algn="just">
              <a:buFont typeface="Arial" charset="0"/>
              <a:buChar char="•"/>
              <a:defRPr/>
            </a:pPr>
            <a:r>
              <a:rPr lang="en-US" dirty="0" smtClean="0"/>
              <a:t>If attacker can overwrite beyond buffer, can control other values (e.g., stored afterwards)</a:t>
            </a:r>
          </a:p>
          <a:p>
            <a:pPr lvl="1" algn="just">
              <a:buFont typeface="Arial" charset="0"/>
              <a:buChar char="–"/>
              <a:defRPr/>
            </a:pPr>
            <a:r>
              <a:rPr lang="en-US" dirty="0" smtClean="0"/>
              <a:t>Values of other structures</a:t>
            </a:r>
          </a:p>
          <a:p>
            <a:pPr lvl="1" algn="just">
              <a:buFont typeface="Arial" charset="0"/>
              <a:buChar char="–"/>
              <a:defRPr/>
            </a:pPr>
            <a:r>
              <a:rPr lang="en-US" dirty="0" smtClean="0"/>
              <a:t>Heap: Heap maintenance data (e.g., what’s free/used)</a:t>
            </a:r>
          </a:p>
          <a:p>
            <a:pPr lvl="1" algn="just">
              <a:buFont typeface="Arial" charset="0"/>
              <a:buChar char="–"/>
              <a:defRPr/>
            </a:pPr>
            <a:r>
              <a:rPr lang="en-US" dirty="0" smtClean="0"/>
              <a:t>Even 1 character overwrite can be devastating</a:t>
            </a:r>
          </a:p>
          <a:p>
            <a:pPr algn="just">
              <a:buFont typeface="Arial" charset="0"/>
              <a:buChar char="•"/>
              <a:defRPr/>
            </a:pPr>
            <a:r>
              <a:rPr lang="en-US" dirty="0" smtClean="0"/>
              <a:t>Details are system-dependent</a:t>
            </a:r>
          </a:p>
          <a:p>
            <a:pPr lvl="1" algn="just">
              <a:buFont typeface="Arial" charset="0"/>
              <a:buChar char="–"/>
              <a:defRPr/>
            </a:pPr>
            <a:r>
              <a:rPr lang="en-US" dirty="0" smtClean="0"/>
              <a:t>But attackers can typically exploit them too</a:t>
            </a:r>
          </a:p>
          <a:p>
            <a:pPr lvl="1" algn="just">
              <a:buFont typeface="Arial" charset="0"/>
              <a:buChar char="–"/>
              <a:defRPr/>
            </a:pPr>
            <a:r>
              <a:rPr lang="en-US" dirty="0" smtClean="0"/>
              <a:t>Basic issue same as smashing the stack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915988" y="2286000"/>
            <a:ext cx="2970212" cy="30861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>
                <a:solidFill>
                  <a:schemeClr val="tx2"/>
                </a:solidFill>
              </a:rPr>
              <a:t>{</a:t>
            </a:r>
          </a:p>
          <a:p>
            <a:pPr>
              <a:buFontTx/>
              <a:buNone/>
            </a:pPr>
            <a:r>
              <a:rPr lang="en-US">
                <a:solidFill>
                  <a:schemeClr val="tx2"/>
                </a:solidFill>
              </a:rPr>
              <a:t>  char *p, *q, *r, *s;</a:t>
            </a:r>
          </a:p>
          <a:p>
            <a:pPr>
              <a:buFontTx/>
              <a:buNone/>
            </a:pPr>
            <a:r>
              <a:rPr lang="en-US">
                <a:solidFill>
                  <a:schemeClr val="tx2"/>
                </a:solidFill>
              </a:rPr>
              <a:t>  p = malloc(4);</a:t>
            </a:r>
          </a:p>
          <a:p>
            <a:pPr>
              <a:buFontTx/>
              <a:buNone/>
            </a:pPr>
            <a:r>
              <a:rPr lang="en-US">
                <a:solidFill>
                  <a:schemeClr val="tx2"/>
                </a:solidFill>
              </a:rPr>
              <a:t>  q = p+1;</a:t>
            </a:r>
          </a:p>
          <a:p>
            <a:pPr>
              <a:buFontTx/>
              <a:buNone/>
            </a:pPr>
            <a:r>
              <a:rPr lang="en-US">
                <a:solidFill>
                  <a:schemeClr val="tx2"/>
                </a:solidFill>
              </a:rPr>
              <a:t>  s = p+5;</a:t>
            </a:r>
          </a:p>
          <a:p>
            <a:pPr>
              <a:buFontTx/>
              <a:buNone/>
            </a:pPr>
            <a:r>
              <a:rPr lang="en-US">
                <a:solidFill>
                  <a:schemeClr val="tx2"/>
                </a:solidFill>
              </a:rPr>
              <a:t>  r = s-3;</a:t>
            </a:r>
          </a:p>
          <a:p>
            <a:pPr>
              <a:buFontTx/>
              <a:buNone/>
            </a:pPr>
            <a:r>
              <a:rPr lang="en-US">
                <a:solidFill>
                  <a:schemeClr val="tx2"/>
                </a:solidFill>
              </a:rPr>
              <a:t>}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205163" y="1736725"/>
            <a:ext cx="5100637" cy="1695450"/>
            <a:chOff x="2019" y="1094"/>
            <a:chExt cx="3213" cy="1068"/>
          </a:xfrm>
        </p:grpSpPr>
        <p:sp>
          <p:nvSpPr>
            <p:cNvPr id="34832" name="Rectangle 5" descr="50%"/>
            <p:cNvSpPr>
              <a:spLocks noChangeArrowheads="1"/>
            </p:cNvSpPr>
            <p:nvPr/>
          </p:nvSpPr>
          <p:spPr bwMode="auto">
            <a:xfrm>
              <a:off x="2880" y="1536"/>
              <a:ext cx="336" cy="192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3" name="Rectangle 6" descr="50%"/>
            <p:cNvSpPr>
              <a:spLocks noChangeArrowheads="1"/>
            </p:cNvSpPr>
            <p:nvPr/>
          </p:nvSpPr>
          <p:spPr bwMode="auto">
            <a:xfrm>
              <a:off x="3216" y="1536"/>
              <a:ext cx="336" cy="192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4" name="Rectangle 7" descr="50%"/>
            <p:cNvSpPr>
              <a:spLocks noChangeArrowheads="1"/>
            </p:cNvSpPr>
            <p:nvPr/>
          </p:nvSpPr>
          <p:spPr bwMode="auto">
            <a:xfrm>
              <a:off x="3552" y="1536"/>
              <a:ext cx="336" cy="192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5" name="Rectangle 8" descr="50%"/>
            <p:cNvSpPr>
              <a:spLocks noChangeArrowheads="1"/>
            </p:cNvSpPr>
            <p:nvPr/>
          </p:nvSpPr>
          <p:spPr bwMode="auto">
            <a:xfrm>
              <a:off x="3888" y="1536"/>
              <a:ext cx="336" cy="192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6" name="Rectangle 9"/>
            <p:cNvSpPr>
              <a:spLocks noChangeArrowheads="1"/>
            </p:cNvSpPr>
            <p:nvPr/>
          </p:nvSpPr>
          <p:spPr bwMode="auto">
            <a:xfrm>
              <a:off x="4224" y="1536"/>
              <a:ext cx="336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7" name="Rectangle 10"/>
            <p:cNvSpPr>
              <a:spLocks noChangeArrowheads="1"/>
            </p:cNvSpPr>
            <p:nvPr/>
          </p:nvSpPr>
          <p:spPr bwMode="auto">
            <a:xfrm>
              <a:off x="4560" y="1536"/>
              <a:ext cx="336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8" name="Rectangle 11"/>
            <p:cNvSpPr>
              <a:spLocks noChangeArrowheads="1"/>
            </p:cNvSpPr>
            <p:nvPr/>
          </p:nvSpPr>
          <p:spPr bwMode="auto">
            <a:xfrm>
              <a:off x="4896" y="1536"/>
              <a:ext cx="336" cy="192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9" name="Text Box 12"/>
            <p:cNvSpPr txBox="1">
              <a:spLocks noChangeArrowheads="1"/>
            </p:cNvSpPr>
            <p:nvPr/>
          </p:nvSpPr>
          <p:spPr bwMode="auto">
            <a:xfrm>
              <a:off x="2714" y="1094"/>
              <a:ext cx="1846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sz="2000">
                  <a:solidFill>
                    <a:schemeClr val="tx1"/>
                  </a:solidFill>
                </a:rPr>
                <a:t>referent object (4 bytes)</a:t>
              </a:r>
            </a:p>
          </p:txBody>
        </p:sp>
        <p:sp>
          <p:nvSpPr>
            <p:cNvPr id="34840" name="AutoShape 13"/>
            <p:cNvSpPr>
              <a:spLocks/>
            </p:cNvSpPr>
            <p:nvPr/>
          </p:nvSpPr>
          <p:spPr bwMode="auto">
            <a:xfrm rot="5400000">
              <a:off x="3456" y="768"/>
              <a:ext cx="192" cy="1344"/>
            </a:xfrm>
            <a:prstGeom prst="leftBrace">
              <a:avLst>
                <a:gd name="adj1" fmla="val 88310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41" name="Freeform 14"/>
            <p:cNvSpPr>
              <a:spLocks/>
            </p:cNvSpPr>
            <p:nvPr/>
          </p:nvSpPr>
          <p:spPr bwMode="auto">
            <a:xfrm>
              <a:off x="2019" y="1728"/>
              <a:ext cx="1053" cy="434"/>
            </a:xfrm>
            <a:custGeom>
              <a:avLst/>
              <a:gdLst>
                <a:gd name="T0" fmla="*/ 0 w 1053"/>
                <a:gd name="T1" fmla="*/ 434 h 434"/>
                <a:gd name="T2" fmla="*/ 1053 w 1053"/>
                <a:gd name="T3" fmla="*/ 432 h 434"/>
                <a:gd name="T4" fmla="*/ 1053 w 1053"/>
                <a:gd name="T5" fmla="*/ 0 h 434"/>
                <a:gd name="T6" fmla="*/ 0 60000 65536"/>
                <a:gd name="T7" fmla="*/ 0 60000 65536"/>
                <a:gd name="T8" fmla="*/ 0 60000 65536"/>
                <a:gd name="T9" fmla="*/ 0 w 1053"/>
                <a:gd name="T10" fmla="*/ 0 h 434"/>
                <a:gd name="T11" fmla="*/ 1053 w 1053"/>
                <a:gd name="T12" fmla="*/ 434 h 4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53" h="434">
                  <a:moveTo>
                    <a:pt x="0" y="434"/>
                  </a:moveTo>
                  <a:lnTo>
                    <a:pt x="1053" y="432"/>
                  </a:lnTo>
                  <a:lnTo>
                    <a:pt x="1053" y="0"/>
                  </a:lnTo>
                </a:path>
              </a:pathLst>
            </a:custGeom>
            <a:noFill/>
            <a:ln w="19050">
              <a:solidFill>
                <a:schemeClr val="tx2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092623" name="Freeform 15"/>
          <p:cNvSpPr>
            <a:spLocks/>
          </p:cNvSpPr>
          <p:nvPr/>
        </p:nvSpPr>
        <p:spPr bwMode="auto">
          <a:xfrm>
            <a:off x="3186113" y="2743200"/>
            <a:ext cx="2147887" cy="1071563"/>
          </a:xfrm>
          <a:custGeom>
            <a:avLst/>
            <a:gdLst>
              <a:gd name="T0" fmla="*/ 0 w 1353"/>
              <a:gd name="T1" fmla="*/ 2147483647 h 675"/>
              <a:gd name="T2" fmla="*/ 2147483647 w 1353"/>
              <a:gd name="T3" fmla="*/ 2147483647 h 675"/>
              <a:gd name="T4" fmla="*/ 2147483647 w 1353"/>
              <a:gd name="T5" fmla="*/ 0 h 675"/>
              <a:gd name="T6" fmla="*/ 0 60000 65536"/>
              <a:gd name="T7" fmla="*/ 0 60000 65536"/>
              <a:gd name="T8" fmla="*/ 0 60000 65536"/>
              <a:gd name="T9" fmla="*/ 0 w 1353"/>
              <a:gd name="T10" fmla="*/ 0 h 675"/>
              <a:gd name="T11" fmla="*/ 1353 w 1353"/>
              <a:gd name="T12" fmla="*/ 675 h 67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53" h="675">
                <a:moveTo>
                  <a:pt x="0" y="675"/>
                </a:moveTo>
                <a:lnTo>
                  <a:pt x="1353" y="672"/>
                </a:lnTo>
                <a:lnTo>
                  <a:pt x="1353" y="0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IN"/>
          </a:p>
        </p:txBody>
      </p:sp>
      <p:sp>
        <p:nvSpPr>
          <p:cNvPr id="1092624" name="Freeform 16"/>
          <p:cNvSpPr>
            <a:spLocks/>
          </p:cNvSpPr>
          <p:nvPr/>
        </p:nvSpPr>
        <p:spPr bwMode="auto">
          <a:xfrm>
            <a:off x="3200400" y="2743200"/>
            <a:ext cx="4267200" cy="1528763"/>
          </a:xfrm>
          <a:custGeom>
            <a:avLst/>
            <a:gdLst>
              <a:gd name="T0" fmla="*/ 0 w 1353"/>
              <a:gd name="T1" fmla="*/ 2147483647 h 675"/>
              <a:gd name="T2" fmla="*/ 2147483647 w 1353"/>
              <a:gd name="T3" fmla="*/ 2147483647 h 675"/>
              <a:gd name="T4" fmla="*/ 2147483647 w 1353"/>
              <a:gd name="T5" fmla="*/ 0 h 675"/>
              <a:gd name="T6" fmla="*/ 0 60000 65536"/>
              <a:gd name="T7" fmla="*/ 0 60000 65536"/>
              <a:gd name="T8" fmla="*/ 0 60000 65536"/>
              <a:gd name="T9" fmla="*/ 0 w 1353"/>
              <a:gd name="T10" fmla="*/ 0 h 675"/>
              <a:gd name="T11" fmla="*/ 1353 w 1353"/>
              <a:gd name="T12" fmla="*/ 675 h 67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53" h="675">
                <a:moveTo>
                  <a:pt x="0" y="675"/>
                </a:moveTo>
                <a:lnTo>
                  <a:pt x="1353" y="672"/>
                </a:lnTo>
                <a:lnTo>
                  <a:pt x="1353" y="0"/>
                </a:lnTo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IN"/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6772275" y="3200400"/>
            <a:ext cx="1500188" cy="701675"/>
            <a:chOff x="4266" y="2016"/>
            <a:chExt cx="945" cy="442"/>
          </a:xfrm>
        </p:grpSpPr>
        <p:sp>
          <p:nvSpPr>
            <p:cNvPr id="34829" name="Line 18"/>
            <p:cNvSpPr>
              <a:spLocks noChangeShapeType="1"/>
            </p:cNvSpPr>
            <p:nvPr/>
          </p:nvSpPr>
          <p:spPr bwMode="auto">
            <a:xfrm>
              <a:off x="4560" y="2016"/>
              <a:ext cx="336" cy="14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4830" name="Line 19"/>
            <p:cNvSpPr>
              <a:spLocks noChangeShapeType="1"/>
            </p:cNvSpPr>
            <p:nvPr/>
          </p:nvSpPr>
          <p:spPr bwMode="auto">
            <a:xfrm flipH="1">
              <a:off x="4560" y="2016"/>
              <a:ext cx="336" cy="14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4831" name="Text Box 20"/>
            <p:cNvSpPr txBox="1">
              <a:spLocks noChangeArrowheads="1"/>
            </p:cNvSpPr>
            <p:nvPr/>
          </p:nvSpPr>
          <p:spPr bwMode="auto">
            <a:xfrm>
              <a:off x="4266" y="2246"/>
              <a:ext cx="945" cy="21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sz="1600">
                  <a:solidFill>
                    <a:srgbClr val="FF0000"/>
                  </a:solidFill>
                </a:rPr>
                <a:t>out of bounds!</a:t>
              </a:r>
            </a:p>
          </p:txBody>
        </p:sp>
      </p:grpSp>
      <p:sp>
        <p:nvSpPr>
          <p:cNvPr id="1092629" name="AutoShape 21"/>
          <p:cNvSpPr>
            <a:spLocks noChangeArrowheads="1"/>
          </p:cNvSpPr>
          <p:nvPr/>
        </p:nvSpPr>
        <p:spPr bwMode="auto">
          <a:xfrm>
            <a:off x="0" y="2852936"/>
            <a:ext cx="990600" cy="533400"/>
          </a:xfrm>
          <a:prstGeom prst="wedgeRectCallout">
            <a:avLst>
              <a:gd name="adj1" fmla="val 59935"/>
              <a:gd name="adj2" fmla="val 97917"/>
            </a:avLst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s </a:t>
            </a:r>
            <a:r>
              <a:rPr lang="en-US" sz="1400" dirty="0">
                <a:solidFill>
                  <a:srgbClr val="FF0000"/>
                </a:solidFill>
              </a:rPr>
              <a:t>is set to ILLEGAL</a:t>
            </a:r>
          </a:p>
        </p:txBody>
      </p:sp>
      <p:sp>
        <p:nvSpPr>
          <p:cNvPr id="1092630" name="AutoShape 22"/>
          <p:cNvSpPr>
            <a:spLocks noChangeArrowheads="1"/>
          </p:cNvSpPr>
          <p:nvPr/>
        </p:nvSpPr>
        <p:spPr bwMode="auto">
          <a:xfrm>
            <a:off x="1763688" y="4365104"/>
            <a:ext cx="2057400" cy="606425"/>
          </a:xfrm>
          <a:prstGeom prst="wedgeRectCallout">
            <a:avLst>
              <a:gd name="adj1" fmla="val -54477"/>
              <a:gd name="adj2" fmla="val -111519"/>
            </a:avLst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buFontTx/>
              <a:buNone/>
            </a:pPr>
            <a:r>
              <a:rPr lang="en-US" sz="1400" dirty="0">
                <a:solidFill>
                  <a:srgbClr val="FFFF00"/>
                </a:solidFill>
              </a:rPr>
              <a:t>Program will crash if 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sz="1400" dirty="0">
                <a:solidFill>
                  <a:srgbClr val="FFFF00"/>
                </a:solidFill>
              </a:rPr>
              <a:t>r is ever </a:t>
            </a:r>
            <a:r>
              <a:rPr lang="en-US" sz="1400" dirty="0" err="1">
                <a:solidFill>
                  <a:srgbClr val="FFFF00"/>
                </a:solidFill>
              </a:rPr>
              <a:t>dereferenced</a:t>
            </a:r>
            <a:endParaRPr lang="en-US" sz="1400" dirty="0">
              <a:solidFill>
                <a:srgbClr val="FFFF00"/>
              </a:solidFill>
            </a:endParaRPr>
          </a:p>
        </p:txBody>
      </p:sp>
      <p:sp>
        <p:nvSpPr>
          <p:cNvPr id="1092631" name="Freeform 23"/>
          <p:cNvSpPr>
            <a:spLocks/>
          </p:cNvSpPr>
          <p:nvPr/>
        </p:nvSpPr>
        <p:spPr bwMode="auto">
          <a:xfrm>
            <a:off x="3200400" y="2752725"/>
            <a:ext cx="2667000" cy="1971675"/>
          </a:xfrm>
          <a:custGeom>
            <a:avLst/>
            <a:gdLst>
              <a:gd name="T0" fmla="*/ 0 w 1680"/>
              <a:gd name="T1" fmla="*/ 2147483647 h 1242"/>
              <a:gd name="T2" fmla="*/ 2147483647 w 1680"/>
              <a:gd name="T3" fmla="*/ 2147483647 h 1242"/>
              <a:gd name="T4" fmla="*/ 2147483647 w 1680"/>
              <a:gd name="T5" fmla="*/ 0 h 1242"/>
              <a:gd name="T6" fmla="*/ 0 60000 65536"/>
              <a:gd name="T7" fmla="*/ 0 60000 65536"/>
              <a:gd name="T8" fmla="*/ 0 60000 65536"/>
              <a:gd name="T9" fmla="*/ 0 w 1680"/>
              <a:gd name="T10" fmla="*/ 0 h 1242"/>
              <a:gd name="T11" fmla="*/ 1680 w 1680"/>
              <a:gd name="T12" fmla="*/ 1242 h 124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80" h="1242">
                <a:moveTo>
                  <a:pt x="0" y="1242"/>
                </a:moveTo>
                <a:lnTo>
                  <a:pt x="1680" y="1238"/>
                </a:lnTo>
                <a:lnTo>
                  <a:pt x="1672" y="0"/>
                </a:lnTo>
              </a:path>
            </a:pathLst>
          </a:custGeom>
          <a:noFill/>
          <a:ln w="19050">
            <a:solidFill>
              <a:schemeClr val="tx2"/>
            </a:solidFill>
            <a:prstDash val="dash"/>
            <a:round/>
            <a:headEnd/>
            <a:tailEnd type="stealth" w="lg" len="lg"/>
          </a:ln>
        </p:spPr>
        <p:txBody>
          <a:bodyPr/>
          <a:lstStyle/>
          <a:p>
            <a:endParaRPr lang="en-IN"/>
          </a:p>
        </p:txBody>
      </p:sp>
      <p:sp>
        <p:nvSpPr>
          <p:cNvPr id="34828" name="Text Box 24"/>
          <p:cNvSpPr txBox="1">
            <a:spLocks noChangeArrowheads="1"/>
          </p:cNvSpPr>
          <p:nvPr/>
        </p:nvSpPr>
        <p:spPr bwMode="auto">
          <a:xfrm>
            <a:off x="4283968" y="5733256"/>
            <a:ext cx="4119563" cy="7143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u="sng">
                <a:solidFill>
                  <a:schemeClr val="tx1"/>
                </a:solidFill>
              </a:rPr>
              <a:t>Note</a:t>
            </a:r>
            <a:r>
              <a:rPr lang="en-US" sz="2000">
                <a:solidFill>
                  <a:schemeClr val="tx1"/>
                </a:solidFill>
              </a:rPr>
              <a:t>: this code works even though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solidFill>
                  <a:schemeClr val="tx1"/>
                </a:solidFill>
              </a:rPr>
              <a:t>it’s technically illegal in standard 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2623" grpId="0" animBg="1"/>
      <p:bldP spid="1092624" grpId="0" animBg="1"/>
      <p:bldP spid="1092629" grpId="0" animBg="1"/>
      <p:bldP spid="1092630" grpId="0" animBg="1"/>
      <p:bldP spid="1092631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11630D"/>
                </a:solidFill>
              </a:rPr>
              <a:t>Integer Overflow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14422"/>
            <a:ext cx="8535322" cy="5214974"/>
          </a:xfrm>
        </p:spPr>
        <p:txBody>
          <a:bodyPr>
            <a:normAutofit lnSpcReduction="10000"/>
          </a:bodyPr>
          <a:lstStyle/>
          <a:p>
            <a:pPr algn="just">
              <a:defRPr/>
            </a:pPr>
            <a:r>
              <a:rPr lang="en-US" sz="2400" dirty="0" smtClean="0"/>
              <a:t>Since an integer is a fixed size (e.g. 32 bits for 4-byte long), there is a fixed maximum value it can store. When an attempt is made to store a value greater than this maximum value it is known as an integer overflow.</a:t>
            </a:r>
          </a:p>
          <a:p>
            <a:pPr algn="just">
              <a:defRPr/>
            </a:pPr>
            <a:r>
              <a:rPr lang="en-US" sz="2400" dirty="0" smtClean="0"/>
              <a:t>Most compilers seem to ignore the overflow, resulting in an unexpected or erroneous result being stored.</a:t>
            </a:r>
          </a:p>
          <a:p>
            <a:pPr algn="just">
              <a:defRPr/>
            </a:pPr>
            <a:r>
              <a:rPr lang="en-US" sz="2400" dirty="0" smtClean="0"/>
              <a:t>This can get dangerous if the calculation has to do with the size of a buffer or how far into an array to index.</a:t>
            </a:r>
          </a:p>
          <a:p>
            <a:pPr algn="just">
              <a:defRPr/>
            </a:pPr>
            <a:r>
              <a:rPr lang="en-US" sz="2400" dirty="0" smtClean="0"/>
              <a:t>What happens then!!</a:t>
            </a:r>
          </a:p>
          <a:p>
            <a:pPr lvl="1" algn="just">
              <a:defRPr/>
            </a:pPr>
            <a:r>
              <a:rPr lang="pt-BR" sz="1800" dirty="0" smtClean="0"/>
              <a:t>a = 0xffffffff </a:t>
            </a:r>
          </a:p>
          <a:p>
            <a:pPr lvl="1" algn="just">
              <a:defRPr/>
            </a:pPr>
            <a:r>
              <a:rPr lang="pt-BR" sz="1800" dirty="0" smtClean="0"/>
              <a:t>b = 0x1</a:t>
            </a:r>
          </a:p>
          <a:p>
            <a:pPr lvl="1" algn="just">
              <a:defRPr/>
            </a:pPr>
            <a:r>
              <a:rPr lang="pt-BR" sz="1800" dirty="0" smtClean="0"/>
              <a:t>r = a + b </a:t>
            </a:r>
            <a:r>
              <a:rPr lang="pt-BR" sz="1800" dirty="0" smtClean="0">
                <a:sym typeface="Wingdings" pitchFamily="2" charset="2"/>
              </a:rPr>
              <a:t> </a:t>
            </a:r>
            <a:r>
              <a:rPr lang="pt-BR" sz="1800" dirty="0" smtClean="0"/>
              <a:t>r = (0xffffffff + 0x1) % 0x100000000 </a:t>
            </a:r>
          </a:p>
          <a:p>
            <a:pPr marL="457200" lvl="1" indent="0" algn="just">
              <a:buFont typeface="Wingdings" pitchFamily="2" charset="2"/>
              <a:buNone/>
              <a:defRPr/>
            </a:pPr>
            <a:r>
              <a:rPr lang="pt-BR" sz="1800" dirty="0" smtClean="0"/>
              <a:t>                        r = (0x100000000) % 0x100000000 = 0</a:t>
            </a:r>
          </a:p>
          <a:p>
            <a:pPr lvl="1" algn="just">
              <a:defRPr/>
            </a:pPr>
            <a:r>
              <a:rPr lang="en-US" sz="1800" dirty="0" smtClean="0"/>
              <a:t>This is often called a "wrap around", as the result appears to wrap around to 0.</a:t>
            </a:r>
          </a:p>
          <a:p>
            <a:pPr>
              <a:defRPr/>
            </a:pPr>
            <a:endParaRPr lang="en-US" sz="2000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11630D"/>
                </a:solidFill>
              </a:rPr>
              <a:t>Integer Overflow Examples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en-US" sz="1600" b="1" dirty="0" smtClean="0"/>
              <a:t>Example 1</a:t>
            </a:r>
          </a:p>
          <a:p>
            <a:pPr>
              <a:defRPr/>
            </a:pPr>
            <a:endParaRPr lang="en-US" sz="1000" dirty="0"/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include &lt;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17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main(void){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   unsigned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= 0xffffffff;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+ 1 = 0x%x\n",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+ 1);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17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7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EOF */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17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700" b="1" i="1" u="sng" dirty="0" smtClean="0"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sz="1700" b="1" i="1" u="sng" dirty="0">
                <a:latin typeface="Courier New" pitchFamily="49" charset="0"/>
                <a:cs typeface="Courier New" pitchFamily="49" charset="0"/>
              </a:rPr>
              <a:t>output of this program looks like this:</a:t>
            </a:r>
          </a:p>
          <a:p>
            <a:pPr marL="0" indent="0">
              <a:buFont typeface="Wingdings" pitchFamily="2" charset="2"/>
              <a:buNone/>
              <a:defRPr/>
            </a:pPr>
            <a:endParaRPr lang="en-US" sz="17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+ 1 = 0x0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628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81518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Font typeface="Wingdings" pitchFamily="2" charset="2"/>
              <a:buNone/>
            </a:pPr>
            <a:r>
              <a:rPr lang="en-US" sz="1600" b="1" dirty="0" smtClean="0"/>
              <a:t>Example 2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Font typeface="Wingdings" pitchFamily="2" charset="2"/>
              <a:buNone/>
            </a:pP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Font typeface="Wingdings" pitchFamily="2" charset="2"/>
              <a:buNone/>
            </a:pPr>
            <a:endParaRPr lang="en-US" sz="17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 marL="0" indent="0">
              <a:buFont typeface="Wingdings" pitchFamily="2" charset="2"/>
              <a:buNone/>
            </a:pP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 l;</a:t>
            </a:r>
          </a:p>
          <a:p>
            <a:pPr marL="0" indent="0">
              <a:buFont typeface="Wingdings" pitchFamily="2" charset="2"/>
              <a:buNone/>
            </a:pP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    l = 0x7fffffff;</a:t>
            </a:r>
          </a:p>
          <a:p>
            <a:pPr marL="0" indent="0">
              <a:buFont typeface="Wingdings" pitchFamily="2" charset="2"/>
              <a:buNone/>
            </a:pPr>
            <a:endParaRPr lang="en-US" sz="17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("l + 1 = %d (0x%x)\n", l + 1 , l + 1);</a:t>
            </a:r>
          </a:p>
          <a:p>
            <a:pPr marL="0" indent="0">
              <a:buFont typeface="Wingdings" pitchFamily="2" charset="2"/>
              <a:buNone/>
            </a:pP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 marL="0" indent="0">
              <a:buFont typeface="Wingdings" pitchFamily="2" charset="2"/>
              <a:buNone/>
            </a:pP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Font typeface="Wingdings" pitchFamily="2" charset="2"/>
              <a:buNone/>
            </a:pP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    /* EOF */</a:t>
            </a:r>
          </a:p>
          <a:p>
            <a:pPr marL="0" indent="0">
              <a:buFont typeface="Wingdings" pitchFamily="2" charset="2"/>
              <a:buNone/>
            </a:pPr>
            <a:endParaRPr lang="en-US" sz="1700" b="1" i="1" u="sng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1700" b="1" i="1" u="sng" dirty="0" smtClean="0">
                <a:latin typeface="Courier New" pitchFamily="49" charset="0"/>
                <a:cs typeface="Courier New" pitchFamily="49" charset="0"/>
              </a:rPr>
              <a:t>The output of which is:</a:t>
            </a:r>
          </a:p>
          <a:p>
            <a:pPr marL="0" indent="0">
              <a:buFont typeface="Wingdings" pitchFamily="2" charset="2"/>
              <a:buNone/>
            </a:pP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l = 2147483647 (0x7fffffff)</a:t>
            </a:r>
          </a:p>
          <a:p>
            <a:pPr marL="0" indent="0">
              <a:buFont typeface="Wingdings" pitchFamily="2" charset="2"/>
              <a:buNone/>
            </a:pP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l + 1 = -2147483648 (0x80000000)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</a:rPr>
              <a:t>Range Checking!!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4744"/>
            <a:ext cx="8229600" cy="5504656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strcpy</a:t>
            </a:r>
            <a:r>
              <a:rPr lang="en-US" dirty="0" smtClean="0"/>
              <a:t> does </a:t>
            </a:r>
            <a:r>
              <a:rPr lang="en-US" u="sng" dirty="0" smtClean="0"/>
              <a:t>not</a:t>
            </a:r>
            <a:r>
              <a:rPr lang="en-US" dirty="0" smtClean="0"/>
              <a:t> check input size</a:t>
            </a:r>
          </a:p>
          <a:p>
            <a:pPr lvl="1"/>
            <a:r>
              <a:rPr lang="en-US" dirty="0" err="1" smtClean="0"/>
              <a:t>strcpy</a:t>
            </a:r>
            <a:r>
              <a:rPr lang="en-US" dirty="0" smtClean="0"/>
              <a:t>(</a:t>
            </a:r>
            <a:r>
              <a:rPr lang="en-US" dirty="0" err="1" smtClean="0"/>
              <a:t>buf</a:t>
            </a:r>
            <a:r>
              <a:rPr lang="en-US" dirty="0" smtClean="0"/>
              <a:t>, </a:t>
            </a:r>
            <a:r>
              <a:rPr lang="en-US" dirty="0" err="1" smtClean="0"/>
              <a:t>str</a:t>
            </a:r>
            <a:r>
              <a:rPr lang="en-US" dirty="0" smtClean="0"/>
              <a:t>) simply copies memory contents into </a:t>
            </a:r>
            <a:r>
              <a:rPr lang="en-US" dirty="0" err="1" smtClean="0"/>
              <a:t>buf</a:t>
            </a:r>
            <a:r>
              <a:rPr lang="en-US" dirty="0" smtClean="0"/>
              <a:t> starting from *</a:t>
            </a:r>
            <a:r>
              <a:rPr lang="en-US" dirty="0" err="1" smtClean="0"/>
              <a:t>str</a:t>
            </a:r>
            <a:r>
              <a:rPr lang="en-US" dirty="0" smtClean="0"/>
              <a:t> until “\0” is encountered, ignoring the size of area allocated to </a:t>
            </a:r>
            <a:r>
              <a:rPr lang="en-US" dirty="0" err="1" smtClean="0"/>
              <a:t>buf</a:t>
            </a:r>
            <a:endParaRPr lang="en-US" dirty="0" smtClean="0"/>
          </a:p>
          <a:p>
            <a:r>
              <a:rPr lang="en-US" dirty="0" smtClean="0"/>
              <a:t>Many C library functions are unsafe</a:t>
            </a:r>
          </a:p>
          <a:p>
            <a:pPr lvl="1"/>
            <a:r>
              <a:rPr lang="en-US" dirty="0" err="1" smtClean="0">
                <a:solidFill>
                  <a:schemeClr val="hlink"/>
                </a:solidFill>
              </a:rPr>
              <a:t>strcpy</a:t>
            </a:r>
            <a:r>
              <a:rPr lang="en-US" dirty="0" smtClean="0"/>
              <a:t>(char *</a:t>
            </a:r>
            <a:r>
              <a:rPr lang="en-US" dirty="0" err="1" smtClean="0"/>
              <a:t>dest</a:t>
            </a:r>
            <a:r>
              <a:rPr lang="en-US" dirty="0" smtClean="0"/>
              <a:t>, const char *</a:t>
            </a:r>
            <a:r>
              <a:rPr lang="en-US" dirty="0" err="1" smtClean="0"/>
              <a:t>src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strcat</a:t>
            </a:r>
            <a:r>
              <a:rPr lang="en-US" dirty="0" smtClean="0"/>
              <a:t>(char *</a:t>
            </a:r>
            <a:r>
              <a:rPr lang="en-US" dirty="0" err="1" smtClean="0"/>
              <a:t>dest</a:t>
            </a:r>
            <a:r>
              <a:rPr lang="en-US" dirty="0" smtClean="0"/>
              <a:t>, const char *</a:t>
            </a:r>
            <a:r>
              <a:rPr lang="en-US" dirty="0" err="1" smtClean="0"/>
              <a:t>src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gets(char *s)</a:t>
            </a:r>
          </a:p>
          <a:p>
            <a:pPr lvl="1"/>
            <a:r>
              <a:rPr lang="en-US" dirty="0" err="1" smtClean="0">
                <a:solidFill>
                  <a:schemeClr val="hlink"/>
                </a:solidFill>
              </a:rPr>
              <a:t>scanf</a:t>
            </a:r>
            <a:r>
              <a:rPr lang="en-US" dirty="0" smtClean="0"/>
              <a:t>(const char *format, …)</a:t>
            </a:r>
          </a:p>
          <a:p>
            <a:pPr lvl="1"/>
            <a:r>
              <a:rPr lang="en-US" dirty="0" err="1" smtClean="0">
                <a:solidFill>
                  <a:schemeClr val="hlink"/>
                </a:solidFill>
              </a:rPr>
              <a:t>printf</a:t>
            </a:r>
            <a:r>
              <a:rPr lang="en-US" dirty="0" smtClean="0"/>
              <a:t>(const char *format, …)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363272" cy="1440160"/>
          </a:xfrm>
        </p:spPr>
        <p:txBody>
          <a:bodyPr>
            <a:normAutofit/>
          </a:bodyPr>
          <a:lstStyle/>
          <a:p>
            <a:r>
              <a:rPr lang="en-US" altLang="en-US" sz="4000" dirty="0" smtClean="0">
                <a:solidFill>
                  <a:srgbClr val="C00000"/>
                </a:solidFill>
              </a:rPr>
              <a:t>Two code solution alternatives: Bounds-checking &amp; auto-resize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179512" y="1484784"/>
            <a:ext cx="8856984" cy="5184576"/>
          </a:xfrm>
        </p:spPr>
        <p:txBody>
          <a:bodyPr>
            <a:normAutofit fontScale="85000" lnSpcReduction="10000"/>
          </a:bodyPr>
          <a:lstStyle/>
          <a:p>
            <a:pPr algn="just">
              <a:buFont typeface="Arial" charset="0"/>
              <a:buChar char="•"/>
              <a:defRPr/>
            </a:pPr>
            <a:r>
              <a:rPr lang="en-US" dirty="0" smtClean="0"/>
              <a:t>Bounds-checking to stop overwrite; then if oversized:</a:t>
            </a:r>
          </a:p>
          <a:p>
            <a:pPr lvl="1" algn="just">
              <a:buFont typeface="Arial" charset="0"/>
              <a:buChar char="–"/>
              <a:defRPr/>
            </a:pPr>
            <a:r>
              <a:rPr lang="en-US" dirty="0" smtClean="0"/>
              <a:t>Stop processing input</a:t>
            </a:r>
          </a:p>
          <a:p>
            <a:pPr lvl="2" algn="just">
              <a:buFont typeface="Arial" charset="0"/>
              <a:buChar char="•"/>
              <a:defRPr/>
            </a:pPr>
            <a:r>
              <a:rPr lang="en-US" dirty="0" smtClean="0"/>
              <a:t>Reject and try again, or even halt program (turns into </a:t>
            </a:r>
            <a:r>
              <a:rPr lang="en-US" dirty="0" err="1" smtClean="0"/>
              <a:t>DoS</a:t>
            </a:r>
            <a:r>
              <a:rPr lang="en-US" dirty="0"/>
              <a:t>)</a:t>
            </a:r>
            <a:endParaRPr lang="en-US" dirty="0" smtClean="0"/>
          </a:p>
          <a:p>
            <a:pPr lvl="1" algn="just">
              <a:buFont typeface="Arial" charset="0"/>
              <a:buChar char="–"/>
              <a:defRPr/>
            </a:pPr>
            <a:r>
              <a:rPr lang="en-US" dirty="0" smtClean="0"/>
              <a:t>Truncate data.  Common approach, but has issues:</a:t>
            </a:r>
          </a:p>
          <a:p>
            <a:pPr lvl="2" algn="just">
              <a:buFont typeface="Arial" charset="0"/>
              <a:buChar char="•"/>
              <a:defRPr/>
            </a:pPr>
            <a:r>
              <a:rPr lang="en-US" dirty="0" smtClean="0"/>
              <a:t>Terminates text “in the middle” at place of attacker’s choosing</a:t>
            </a:r>
          </a:p>
          <a:p>
            <a:pPr lvl="2" algn="just">
              <a:buFont typeface="Arial" charset="0"/>
              <a:buChar char="•"/>
              <a:defRPr/>
            </a:pPr>
            <a:r>
              <a:rPr lang="en-US" dirty="0" smtClean="0"/>
              <a:t>Can strip off critical data, escapes, etc. at the end</a:t>
            </a:r>
          </a:p>
          <a:p>
            <a:pPr lvl="2" algn="just">
              <a:buFont typeface="Arial" charset="0"/>
              <a:buChar char="•"/>
              <a:defRPr/>
            </a:pPr>
            <a:r>
              <a:rPr lang="en-US" i="1" dirty="0" smtClean="0"/>
              <a:t>Way</a:t>
            </a:r>
            <a:r>
              <a:rPr lang="en-US" dirty="0" smtClean="0"/>
              <a:t> better to truncate than to allow easy buffer overflow attack</a:t>
            </a:r>
            <a:endParaRPr lang="en-US" i="1" dirty="0" smtClean="0"/>
          </a:p>
          <a:p>
            <a:pPr algn="just">
              <a:buFont typeface="Arial" charset="0"/>
              <a:buChar char="•"/>
              <a:defRPr/>
            </a:pPr>
            <a:r>
              <a:rPr lang="en-US" dirty="0" smtClean="0"/>
              <a:t>Auto-resize (many languages)</a:t>
            </a:r>
          </a:p>
          <a:p>
            <a:pPr lvl="1" algn="just">
              <a:buFont typeface="Arial" charset="0"/>
              <a:buChar char="–"/>
              <a:defRPr/>
            </a:pPr>
            <a:r>
              <a:rPr lang="en-US" dirty="0" smtClean="0"/>
              <a:t>Must </a:t>
            </a:r>
            <a:r>
              <a:rPr lang="en-US" dirty="0"/>
              <a:t>deal with “too large” </a:t>
            </a:r>
            <a:r>
              <a:rPr lang="en-US" dirty="0" smtClean="0"/>
              <a:t>data</a:t>
            </a:r>
          </a:p>
          <a:p>
            <a:pPr lvl="1" algn="just">
              <a:buFont typeface="Arial" charset="0"/>
              <a:buChar char="–"/>
              <a:defRPr/>
            </a:pPr>
            <a:r>
              <a:rPr lang="en-US" dirty="0" smtClean="0"/>
              <a:t>C: Requires more code changes/complexity in existing code</a:t>
            </a:r>
          </a:p>
          <a:p>
            <a:pPr lvl="1" algn="just">
              <a:buFont typeface="Arial" charset="0"/>
              <a:buChar char="–"/>
              <a:defRPr/>
            </a:pPr>
            <a:r>
              <a:rPr lang="en-US" dirty="0" smtClean="0"/>
              <a:t>C/C++: Dynamic allocation </a:t>
            </a:r>
            <a:r>
              <a:rPr lang="en-US" b="1" u="sng" dirty="0" smtClean="0">
                <a:solidFill>
                  <a:srgbClr val="FF0000"/>
                </a:solidFill>
              </a:rPr>
              <a:t>(double-free)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240" name="Group 72"/>
          <p:cNvGraphicFramePr>
            <a:graphicFrameLocks noGrp="1"/>
          </p:cNvGraphicFramePr>
          <p:nvPr>
            <p:ph/>
          </p:nvPr>
        </p:nvGraphicFramePr>
        <p:xfrm>
          <a:off x="0" y="133250"/>
          <a:ext cx="9144000" cy="5888038"/>
        </p:xfrm>
        <a:graphic>
          <a:graphicData uri="http://schemas.openxmlformats.org/drawingml/2006/table">
            <a:tbl>
              <a:tblPr/>
              <a:tblGrid>
                <a:gridCol w="1371600"/>
                <a:gridCol w="1673225"/>
                <a:gridCol w="6099175"/>
              </a:tblGrid>
              <a:tr h="638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From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unsigned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Method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char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Preserve bit pattern; high-order bit becomes sign bit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char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short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Zero-extend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char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long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Zero-extend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char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unsigned short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Zero-extend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char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unsigned long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Zero-extend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short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Preserve low-order byte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short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short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Preserve bit pattern; high-order bit becomes sign bit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short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long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Zero-extend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short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unsigned 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Preserve low-order byte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long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Preserve low-order byte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long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short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Preserve low-order word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long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long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Preserve bit pattern; high-order bit becomes sign bit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long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unsigned 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Preserve low-order byte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long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unsigned short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Preserve low-order word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</a:tbl>
          </a:graphicData>
        </a:graphic>
      </p:graphicFrame>
      <p:sp>
        <p:nvSpPr>
          <p:cNvPr id="135236" name="Rectangle 68"/>
          <p:cNvSpPr>
            <a:spLocks noChangeArrowheads="1"/>
          </p:cNvSpPr>
          <p:nvPr/>
        </p:nvSpPr>
        <p:spPr bwMode="auto">
          <a:xfrm>
            <a:off x="6019800" y="6172200"/>
            <a:ext cx="2819400" cy="304800"/>
          </a:xfrm>
          <a:prstGeom prst="rect">
            <a:avLst/>
          </a:prstGeom>
          <a:solidFill>
            <a:srgbClr val="FF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Arial" pitchFamily="34" charset="0"/>
              </a:rPr>
              <a:t>Misinterpreted data</a:t>
            </a:r>
            <a:endParaRPr lang="en-US" sz="2000" b="1">
              <a:latin typeface="Arial" pitchFamily="34" charset="0"/>
            </a:endParaRPr>
          </a:p>
        </p:txBody>
      </p:sp>
      <p:sp>
        <p:nvSpPr>
          <p:cNvPr id="135237" name="Rectangle 69"/>
          <p:cNvSpPr>
            <a:spLocks noChangeArrowheads="1"/>
          </p:cNvSpPr>
          <p:nvPr/>
        </p:nvSpPr>
        <p:spPr bwMode="auto">
          <a:xfrm>
            <a:off x="4572000" y="6172200"/>
            <a:ext cx="1295400" cy="304800"/>
          </a:xfrm>
          <a:prstGeom prst="rect">
            <a:avLst/>
          </a:prstGeom>
          <a:solidFill>
            <a:srgbClr val="FFCC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000">
                <a:latin typeface="Arial" pitchFamily="34" charset="0"/>
              </a:rPr>
              <a:t>Lost data</a:t>
            </a:r>
          </a:p>
        </p:txBody>
      </p:sp>
      <p:sp>
        <p:nvSpPr>
          <p:cNvPr id="135238" name="Text Box 70"/>
          <p:cNvSpPr txBox="1">
            <a:spLocks noChangeArrowheads="1"/>
          </p:cNvSpPr>
          <p:nvPr/>
        </p:nvSpPr>
        <p:spPr bwMode="auto">
          <a:xfrm>
            <a:off x="3810000" y="6096000"/>
            <a:ext cx="735013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b="1">
                <a:latin typeface="Arial" pitchFamily="34" charset="0"/>
              </a:rPr>
              <a:t>Key: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340" name="Group 76"/>
          <p:cNvGraphicFramePr>
            <a:graphicFrameLocks noGrp="1"/>
          </p:cNvGraphicFramePr>
          <p:nvPr>
            <p:ph/>
          </p:nvPr>
        </p:nvGraphicFramePr>
        <p:xfrm>
          <a:off x="0" y="167029"/>
          <a:ext cx="9144000" cy="6070283"/>
        </p:xfrm>
        <a:graphic>
          <a:graphicData uri="http://schemas.openxmlformats.org/drawingml/2006/table">
            <a:tbl>
              <a:tblPr/>
              <a:tblGrid>
                <a:gridCol w="1143000"/>
                <a:gridCol w="1828800"/>
                <a:gridCol w="6172200"/>
              </a:tblGrid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From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Method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4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char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short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Sign-extend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char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long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Sign-extend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char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unsigned 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Preserve pattern; high-order bit loses function as sign bit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char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unsigned short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Sign-extend to short; convert short to unsigned short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char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unsigned long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Sign-extend to long; convert long to unsigned long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short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Preserve low-order 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short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long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Sign-extend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short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unsigned 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Preserve low-order 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short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unsigned short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Preserve bit pattern; high-order bit loses function as sign bit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short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unsigned long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Sign-extend to long; convert long to unsigned long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long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Preserve low-order 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long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short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Preserve low-order word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long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unsigned 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Preserve low-order byte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long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unsigned short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Preserve low-order word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long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unsigned long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Preserve pattern; high-order bit loses function as sign bit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3022600" y="6303963"/>
            <a:ext cx="4953000" cy="396875"/>
            <a:chOff x="2448" y="3744"/>
            <a:chExt cx="3120" cy="250"/>
          </a:xfrm>
        </p:grpSpPr>
        <p:sp>
          <p:nvSpPr>
            <p:cNvPr id="139337" name="Rectangle 73"/>
            <p:cNvSpPr>
              <a:spLocks noChangeArrowheads="1"/>
            </p:cNvSpPr>
            <p:nvPr/>
          </p:nvSpPr>
          <p:spPr bwMode="auto">
            <a:xfrm>
              <a:off x="3792" y="3792"/>
              <a:ext cx="1776" cy="192"/>
            </a:xfrm>
            <a:prstGeom prst="rect">
              <a:avLst/>
            </a:prstGeom>
            <a:solidFill>
              <a:srgbClr val="FF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>
                  <a:latin typeface="Arial" pitchFamily="34" charset="0"/>
                </a:rPr>
                <a:t>Misinterpreted data</a:t>
              </a:r>
              <a:endParaRPr lang="en-US" sz="2000" b="1">
                <a:latin typeface="Arial" pitchFamily="34" charset="0"/>
              </a:endParaRPr>
            </a:p>
          </p:txBody>
        </p:sp>
        <p:sp>
          <p:nvSpPr>
            <p:cNvPr id="139338" name="Rectangle 74"/>
            <p:cNvSpPr>
              <a:spLocks noChangeArrowheads="1"/>
            </p:cNvSpPr>
            <p:nvPr/>
          </p:nvSpPr>
          <p:spPr bwMode="auto">
            <a:xfrm>
              <a:off x="2928" y="3792"/>
              <a:ext cx="816" cy="192"/>
            </a:xfrm>
            <a:prstGeom prst="rect">
              <a:avLst/>
            </a:prstGeom>
            <a:solidFill>
              <a:srgbClr val="FFCCFF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000">
                  <a:latin typeface="Arial" pitchFamily="34" charset="0"/>
                </a:rPr>
                <a:t>Lost data</a:t>
              </a:r>
            </a:p>
          </p:txBody>
        </p:sp>
        <p:sp>
          <p:nvSpPr>
            <p:cNvPr id="139339" name="Text Box 75"/>
            <p:cNvSpPr txBox="1">
              <a:spLocks noChangeArrowheads="1"/>
            </p:cNvSpPr>
            <p:nvPr/>
          </p:nvSpPr>
          <p:spPr bwMode="auto">
            <a:xfrm>
              <a:off x="2448" y="3744"/>
              <a:ext cx="463" cy="25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2000" b="1">
                  <a:latin typeface="Arial" pitchFamily="34" charset="0"/>
                </a:rPr>
                <a:t>Key: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Signed Integer Conversion Example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17713"/>
            <a:ext cx="8574088" cy="4114800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sz="2800" b="1">
                <a:latin typeface="Courier New" pitchFamily="49" charset="0"/>
              </a:rPr>
              <a:t>1. unsigned int l = ULONG_MAX;</a:t>
            </a:r>
          </a:p>
          <a:p>
            <a:pPr marL="0" indent="0">
              <a:buFont typeface="Wingdings" pitchFamily="2" charset="2"/>
              <a:buNone/>
            </a:pPr>
            <a:r>
              <a:rPr lang="en-US" sz="2800" b="1">
                <a:latin typeface="Courier New" pitchFamily="49" charset="0"/>
              </a:rPr>
              <a:t>2. char c = -1;</a:t>
            </a:r>
          </a:p>
          <a:p>
            <a:pPr marL="0" indent="0">
              <a:buFont typeface="Wingdings" pitchFamily="2" charset="2"/>
              <a:buNone/>
            </a:pPr>
            <a:r>
              <a:rPr lang="en-US" sz="2800" b="1">
                <a:latin typeface="Courier New" pitchFamily="49" charset="0"/>
              </a:rPr>
              <a:t>3. if (c == l) {</a:t>
            </a:r>
          </a:p>
          <a:p>
            <a:pPr marL="0" indent="0">
              <a:buFont typeface="Wingdings" pitchFamily="2" charset="2"/>
              <a:buNone/>
            </a:pPr>
            <a:r>
              <a:rPr lang="en-US" sz="2800" b="1">
                <a:latin typeface="Courier New" pitchFamily="49" charset="0"/>
              </a:rPr>
              <a:t>4.  printf("-1 = 4,294,967,295?\n");</a:t>
            </a:r>
          </a:p>
          <a:p>
            <a:pPr marL="0" indent="0">
              <a:buFont typeface="Wingdings" pitchFamily="2" charset="2"/>
              <a:buNone/>
            </a:pPr>
            <a:r>
              <a:rPr lang="en-US" sz="2800" b="1">
                <a:latin typeface="Courier New" pitchFamily="49" charset="0"/>
              </a:rPr>
              <a:t>5. }</a:t>
            </a:r>
          </a:p>
          <a:p>
            <a:pPr marL="0" indent="0">
              <a:buFont typeface="Wingdings" pitchFamily="2" charset="2"/>
              <a:buNone/>
            </a:pPr>
            <a:endParaRPr lang="en-US" sz="2800" b="1">
              <a:latin typeface="Courier New" pitchFamily="49" charset="0"/>
            </a:endParaRPr>
          </a:p>
        </p:txBody>
      </p:sp>
      <p:sp>
        <p:nvSpPr>
          <p:cNvPr id="141316" name="AutoShape 4"/>
          <p:cNvSpPr>
            <a:spLocks noChangeArrowheads="1"/>
          </p:cNvSpPr>
          <p:nvPr/>
        </p:nvSpPr>
        <p:spPr bwMode="auto">
          <a:xfrm>
            <a:off x="6858000" y="2438400"/>
            <a:ext cx="2133600" cy="1143000"/>
          </a:xfrm>
          <a:prstGeom prst="wedgeRectCallout">
            <a:avLst>
              <a:gd name="adj1" fmla="val -148213"/>
              <a:gd name="adj2" fmla="val 972"/>
            </a:avLst>
          </a:prstGeom>
          <a:solidFill>
            <a:srgbClr val="FF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/>
            <a:r>
              <a:rPr lang="en-US" sz="2000">
                <a:latin typeface="Arial" pitchFamily="34" charset="0"/>
              </a:rPr>
              <a:t>The value of </a:t>
            </a:r>
            <a:r>
              <a:rPr lang="en-US" sz="2000" b="1">
                <a:latin typeface="Courier New" pitchFamily="49" charset="0"/>
              </a:rPr>
              <a:t>c</a:t>
            </a:r>
            <a:r>
              <a:rPr lang="en-US" sz="2000">
                <a:latin typeface="Arial" pitchFamily="34" charset="0"/>
              </a:rPr>
              <a:t> is compared to the value of </a:t>
            </a:r>
            <a:r>
              <a:rPr lang="en-US" sz="2000" b="1">
                <a:latin typeface="Courier New" pitchFamily="49" charset="0"/>
              </a:rPr>
              <a:t>l</a:t>
            </a:r>
            <a:r>
              <a:rPr lang="en-US" sz="2000">
                <a:latin typeface="Arial" pitchFamily="34" charset="0"/>
              </a:rPr>
              <a:t>.</a:t>
            </a:r>
          </a:p>
        </p:txBody>
      </p:sp>
      <p:sp>
        <p:nvSpPr>
          <p:cNvPr id="141317" name="AutoShape 5"/>
          <p:cNvSpPr>
            <a:spLocks noChangeArrowheads="1"/>
          </p:cNvSpPr>
          <p:nvPr/>
        </p:nvSpPr>
        <p:spPr bwMode="auto">
          <a:xfrm>
            <a:off x="1912938" y="4573588"/>
            <a:ext cx="5105400" cy="1143000"/>
          </a:xfrm>
          <a:prstGeom prst="wedgeRectCallout">
            <a:avLst>
              <a:gd name="adj1" fmla="val 7495"/>
              <a:gd name="adj2" fmla="val -97222"/>
            </a:avLst>
          </a:prstGeom>
          <a:solidFill>
            <a:srgbClr val="FF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/>
            <a:r>
              <a:rPr lang="en-US" sz="2000">
                <a:latin typeface="Arial" pitchFamily="34" charset="0"/>
              </a:rPr>
              <a:t>Because of integer promotions, </a:t>
            </a:r>
            <a:r>
              <a:rPr lang="en-US" sz="2000" b="1">
                <a:latin typeface="Courier New" pitchFamily="49" charset="0"/>
              </a:rPr>
              <a:t>c</a:t>
            </a:r>
            <a:r>
              <a:rPr lang="en-US" sz="2000">
                <a:latin typeface="Arial" pitchFamily="34" charset="0"/>
              </a:rPr>
              <a:t> is converted to an unsigned integer with a value of </a:t>
            </a:r>
            <a:r>
              <a:rPr lang="en-US" sz="2000" b="1">
                <a:latin typeface="Courier New" pitchFamily="49" charset="0"/>
              </a:rPr>
              <a:t>0xFFFFFFFF</a:t>
            </a:r>
            <a:r>
              <a:rPr lang="en-US" sz="2000">
                <a:latin typeface="Arial" pitchFamily="34" charset="0"/>
              </a:rPr>
              <a:t> or 4,294,967,295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6" grpId="0" animBg="1"/>
      <p:bldP spid="1413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8712968" cy="5472608"/>
          </a:xfrm>
        </p:spPr>
        <p:txBody>
          <a:bodyPr>
            <a:normAutofit/>
          </a:bodyPr>
          <a:lstStyle/>
          <a:p>
            <a:pPr algn="just"/>
            <a:r>
              <a:rPr lang="en-IN" sz="2800" dirty="0" smtClean="0"/>
              <a:t>Despite significant testing, the flaws may appear regularly or sporadically, perhaps depending on many unknown and unanticipated conditions.</a:t>
            </a:r>
          </a:p>
          <a:p>
            <a:pPr algn="just"/>
            <a:r>
              <a:rPr lang="en-IN" sz="2800" dirty="0" smtClean="0"/>
              <a:t>Program flaws can have two kinds of security implications: </a:t>
            </a:r>
          </a:p>
          <a:p>
            <a:pPr marL="895350" indent="-536575" algn="just">
              <a:buFont typeface="+mj-lt"/>
              <a:buAutoNum type="arabicPeriod"/>
            </a:pPr>
            <a:r>
              <a:rPr lang="en-IN" sz="2800" dirty="0" smtClean="0"/>
              <a:t>They can cause integrity problems leading to harmful output or action, and </a:t>
            </a:r>
          </a:p>
          <a:p>
            <a:pPr marL="895350" indent="-536575" algn="just">
              <a:buFont typeface="+mj-lt"/>
              <a:buAutoNum type="arabicPeriod"/>
            </a:pPr>
            <a:r>
              <a:rPr lang="en-IN" sz="2800" dirty="0" smtClean="0"/>
              <a:t>They offer an opportunity for exploitation by a malicious actor.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en-IN" sz="4000" dirty="0" smtClean="0">
                <a:solidFill>
                  <a:srgbClr val="C00000"/>
                </a:solidFill>
              </a:rPr>
              <a:t>Security Failures</a:t>
            </a:r>
            <a:endParaRPr lang="en-IN" sz="4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Overflow </a:t>
            </a:r>
            <a:r>
              <a:rPr lang="en-US" sz="4000" dirty="0" smtClean="0">
                <a:solidFill>
                  <a:srgbClr val="C00000"/>
                </a:solidFill>
              </a:rPr>
              <a:t>Example </a:t>
            </a:r>
            <a:r>
              <a:rPr lang="en-US" sz="40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</a:rPr>
              <a:t>1</a:t>
            </a:r>
            <a:r>
              <a:rPr lang="en-US" sz="2400" b="1" dirty="0">
                <a:latin typeface="Courier New" pitchFamily="49" charset="0"/>
              </a:rPr>
              <a:t>. </a:t>
            </a:r>
            <a:r>
              <a:rPr lang="en-US" sz="2400" b="1" dirty="0" err="1">
                <a:latin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</a:rPr>
              <a:t>2</a:t>
            </a:r>
            <a:r>
              <a:rPr lang="en-US" sz="2400" b="1" dirty="0">
                <a:latin typeface="Courier New" pitchFamily="49" charset="0"/>
              </a:rPr>
              <a:t>. unsigned </a:t>
            </a:r>
            <a:r>
              <a:rPr lang="en-US" sz="2400" b="1" dirty="0" err="1">
                <a:latin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</a:rPr>
              <a:t> j;</a:t>
            </a:r>
          </a:p>
          <a:p>
            <a:pPr marL="0" indent="0"/>
            <a:endParaRPr lang="en-US" sz="1400" b="1" dirty="0">
              <a:latin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</a:rPr>
              <a:t>3</a:t>
            </a:r>
            <a:r>
              <a:rPr lang="en-US" sz="2400" b="1" dirty="0">
                <a:latin typeface="Courier New" pitchFamily="49" charset="0"/>
              </a:rPr>
              <a:t>. </a:t>
            </a:r>
            <a:r>
              <a:rPr lang="en-US" sz="2400" b="1" dirty="0" err="1">
                <a:latin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</a:rPr>
              <a:t> = INT_MAX;  // 2,147,483,647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</a:rPr>
              <a:t>4</a:t>
            </a:r>
            <a:r>
              <a:rPr lang="en-US" sz="2400" b="1" dirty="0">
                <a:latin typeface="Courier New" pitchFamily="49" charset="0"/>
              </a:rPr>
              <a:t>. </a:t>
            </a:r>
            <a:r>
              <a:rPr lang="en-US" sz="2400" b="1" dirty="0" err="1">
                <a:latin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</a:rPr>
              <a:t>++;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</a:rPr>
              <a:t>5</a:t>
            </a:r>
            <a:r>
              <a:rPr lang="en-US" sz="2400" b="1" dirty="0">
                <a:latin typeface="Courier New" pitchFamily="49" charset="0"/>
              </a:rPr>
              <a:t>. </a:t>
            </a:r>
            <a:r>
              <a:rPr lang="en-US" sz="2400" b="1" dirty="0" err="1">
                <a:latin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</a:rPr>
              <a:t>("</a:t>
            </a:r>
            <a:r>
              <a:rPr lang="en-US" sz="2400" b="1" dirty="0" err="1">
                <a:latin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</a:rPr>
              <a:t> = %d\n", </a:t>
            </a:r>
            <a:r>
              <a:rPr lang="en-US" sz="2400" b="1" dirty="0" err="1">
                <a:latin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</a:rPr>
              <a:t>); </a:t>
            </a:r>
          </a:p>
          <a:p>
            <a:pPr marL="0" indent="0"/>
            <a:endParaRPr lang="en-US" sz="1400" b="1" dirty="0">
              <a:latin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</a:rPr>
              <a:t>6</a:t>
            </a:r>
            <a:r>
              <a:rPr lang="en-US" sz="2400" b="1" dirty="0">
                <a:latin typeface="Courier New" pitchFamily="49" charset="0"/>
              </a:rPr>
              <a:t>. j = UINT_MAX; // 4,294,967,295;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</a:rPr>
              <a:t>7</a:t>
            </a:r>
            <a:r>
              <a:rPr lang="en-US" sz="2400" b="1" dirty="0">
                <a:latin typeface="Courier New" pitchFamily="49" charset="0"/>
              </a:rPr>
              <a:t>. j++;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</a:rPr>
              <a:t>8</a:t>
            </a:r>
            <a:r>
              <a:rPr lang="en-US" sz="2400" b="1" dirty="0">
                <a:latin typeface="Courier New" pitchFamily="49" charset="0"/>
              </a:rPr>
              <a:t>. </a:t>
            </a:r>
            <a:r>
              <a:rPr lang="en-US" sz="2400" b="1" dirty="0" err="1">
                <a:latin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</a:rPr>
              <a:t>("j = %u\n", j); </a:t>
            </a:r>
          </a:p>
        </p:txBody>
      </p:sp>
      <p:sp>
        <p:nvSpPr>
          <p:cNvPr id="148484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448300" y="1905000"/>
            <a:ext cx="3695700" cy="4456113"/>
          </a:xfrm>
        </p:spPr>
        <p:txBody>
          <a:bodyPr/>
          <a:lstStyle/>
          <a:p>
            <a:pPr marL="0" indent="0" algn="just">
              <a:lnSpc>
                <a:spcPct val="80000"/>
              </a:lnSpc>
            </a:pPr>
            <a:endParaRPr lang="en-US" sz="1800" b="1"/>
          </a:p>
          <a:p>
            <a:pPr marL="0" indent="0" algn="just">
              <a:lnSpc>
                <a:spcPct val="80000"/>
              </a:lnSpc>
            </a:pPr>
            <a:endParaRPr lang="en-US" sz="1800" b="1"/>
          </a:p>
          <a:p>
            <a:pPr marL="0" indent="0" algn="just">
              <a:lnSpc>
                <a:spcPct val="80000"/>
              </a:lnSpc>
            </a:pPr>
            <a:endParaRPr lang="en-US" sz="1800" b="1" i="1">
              <a:solidFill>
                <a:schemeClr val="accent1"/>
              </a:solidFill>
            </a:endParaRPr>
          </a:p>
          <a:p>
            <a:pPr marL="0" indent="0" algn="just">
              <a:lnSpc>
                <a:spcPct val="80000"/>
              </a:lnSpc>
            </a:pPr>
            <a:endParaRPr lang="en-US" sz="1800" b="1" i="1">
              <a:solidFill>
                <a:schemeClr val="accent1"/>
              </a:solidFill>
            </a:endParaRPr>
          </a:p>
          <a:p>
            <a:pPr marL="0" indent="0">
              <a:lnSpc>
                <a:spcPct val="80000"/>
              </a:lnSpc>
            </a:pPr>
            <a:endParaRPr lang="en-US" sz="1800" b="1" i="1">
              <a:solidFill>
                <a:schemeClr val="accent1"/>
              </a:solidFill>
            </a:endParaRPr>
          </a:p>
        </p:txBody>
      </p:sp>
      <p:sp>
        <p:nvSpPr>
          <p:cNvPr id="148485" name="AutoShape 5"/>
          <p:cNvSpPr>
            <a:spLocks noChangeArrowheads="1"/>
          </p:cNvSpPr>
          <p:nvPr/>
        </p:nvSpPr>
        <p:spPr bwMode="auto">
          <a:xfrm>
            <a:off x="5943600" y="3657600"/>
            <a:ext cx="2790825" cy="450850"/>
          </a:xfrm>
          <a:prstGeom prst="wedgeRectCallout">
            <a:avLst>
              <a:gd name="adj1" fmla="val -79468"/>
              <a:gd name="adj2" fmla="val 809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/>
            <a:r>
              <a:rPr lang="en-US" sz="2000" b="1">
                <a:latin typeface="Courier New" pitchFamily="49" charset="0"/>
              </a:rPr>
              <a:t>i=-2,147,483,648</a:t>
            </a:r>
          </a:p>
        </p:txBody>
      </p:sp>
      <p:sp>
        <p:nvSpPr>
          <p:cNvPr id="148486" name="AutoShape 6"/>
          <p:cNvSpPr>
            <a:spLocks noChangeArrowheads="1"/>
          </p:cNvSpPr>
          <p:nvPr/>
        </p:nvSpPr>
        <p:spPr bwMode="auto">
          <a:xfrm>
            <a:off x="6215074" y="5214950"/>
            <a:ext cx="1122363" cy="450850"/>
          </a:xfrm>
          <a:prstGeom prst="wedgeRectCallout">
            <a:avLst>
              <a:gd name="adj1" fmla="val -145755"/>
              <a:gd name="adj2" fmla="val 8449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/>
            <a:r>
              <a:rPr lang="en-US" sz="2000" b="1">
                <a:latin typeface="Courier New" pitchFamily="49" charset="0"/>
              </a:rPr>
              <a:t>j 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8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5" grpId="0" animBg="1"/>
      <p:bldP spid="148486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Overflow </a:t>
            </a:r>
            <a:r>
              <a:rPr lang="en-US" sz="4000" dirty="0" smtClean="0">
                <a:solidFill>
                  <a:srgbClr val="C00000"/>
                </a:solidFill>
              </a:rPr>
              <a:t>Example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</a:rPr>
              <a:t>9</a:t>
            </a:r>
            <a:r>
              <a:rPr lang="en-US" sz="2400" b="1" dirty="0">
                <a:latin typeface="Courier New" pitchFamily="49" charset="0"/>
              </a:rPr>
              <a:t>. </a:t>
            </a:r>
            <a:r>
              <a:rPr lang="en-US" sz="2400" b="1" dirty="0" err="1">
                <a:latin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</a:rPr>
              <a:t> = INT_MIN; // -2,147,483,648;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</a:rPr>
              <a:t>10. </a:t>
            </a:r>
            <a:r>
              <a:rPr lang="en-US" sz="2400" b="1" dirty="0" err="1">
                <a:latin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</a:rPr>
              <a:t>--;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</a:rPr>
              <a:t>11. </a:t>
            </a:r>
            <a:r>
              <a:rPr lang="en-US" sz="2400" b="1" dirty="0" err="1">
                <a:latin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</a:rPr>
              <a:t>("</a:t>
            </a:r>
            <a:r>
              <a:rPr lang="en-US" sz="2400" b="1" dirty="0" err="1">
                <a:latin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</a:rPr>
              <a:t> = %d\n", </a:t>
            </a:r>
            <a:r>
              <a:rPr lang="en-US" sz="2400" b="1" dirty="0" err="1">
                <a:latin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</a:rPr>
              <a:t>); </a:t>
            </a:r>
          </a:p>
          <a:p>
            <a:pPr marL="0" indent="0"/>
            <a:endParaRPr lang="en-US" sz="2400" b="1" dirty="0">
              <a:latin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</a:rPr>
              <a:t>12. j = 0;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</a:rPr>
              <a:t>13. j--;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</a:rPr>
              <a:t>14. </a:t>
            </a:r>
            <a:r>
              <a:rPr lang="en-US" sz="2400" b="1" dirty="0" err="1">
                <a:latin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</a:rPr>
              <a:t>("j = %u\n", j); </a:t>
            </a:r>
            <a:endParaRPr lang="en-US" sz="2400" dirty="0"/>
          </a:p>
        </p:txBody>
      </p:sp>
      <p:sp>
        <p:nvSpPr>
          <p:cNvPr id="149508" name="AutoShape 4"/>
          <p:cNvSpPr>
            <a:spLocks noChangeArrowheads="1"/>
          </p:cNvSpPr>
          <p:nvPr/>
        </p:nvSpPr>
        <p:spPr bwMode="auto">
          <a:xfrm>
            <a:off x="5715008" y="2428868"/>
            <a:ext cx="2593975" cy="388938"/>
          </a:xfrm>
          <a:prstGeom prst="wedgeRectCallout">
            <a:avLst>
              <a:gd name="adj1" fmla="val -74051"/>
              <a:gd name="adj2" fmla="val 4694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/>
            <a:r>
              <a:rPr lang="en-US" b="1">
                <a:latin typeface="Courier New" pitchFamily="49" charset="0"/>
              </a:rPr>
              <a:t>i=2,147,483,647</a:t>
            </a:r>
          </a:p>
        </p:txBody>
      </p:sp>
      <p:sp>
        <p:nvSpPr>
          <p:cNvPr id="149509" name="AutoShape 5"/>
          <p:cNvSpPr>
            <a:spLocks noChangeArrowheads="1"/>
          </p:cNvSpPr>
          <p:nvPr/>
        </p:nvSpPr>
        <p:spPr bwMode="auto">
          <a:xfrm>
            <a:off x="5857884" y="4357694"/>
            <a:ext cx="2593975" cy="388937"/>
          </a:xfrm>
          <a:prstGeom prst="wedgeRectCallout">
            <a:avLst>
              <a:gd name="adj1" fmla="val -71176"/>
              <a:gd name="adj2" fmla="val -36940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/>
            <a:r>
              <a:rPr lang="en-US" b="1">
                <a:latin typeface="Courier New" pitchFamily="49" charset="0"/>
              </a:rPr>
              <a:t>j = 4,294,967,295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8" grpId="0" animBg="1"/>
      <p:bldP spid="149509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Truncation Error Example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urier New" pitchFamily="49" charset="0"/>
              </a:rPr>
              <a:t>1. char </a:t>
            </a:r>
            <a:r>
              <a:rPr lang="en-US" b="1" dirty="0" err="1">
                <a:latin typeface="Courier New" pitchFamily="49" charset="0"/>
              </a:rPr>
              <a:t>cresult</a:t>
            </a:r>
            <a:r>
              <a:rPr lang="en-US" b="1" dirty="0">
                <a:latin typeface="Courier New" pitchFamily="49" charset="0"/>
              </a:rPr>
              <a:t>, c1, c2, c3;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</a:rPr>
              <a:t>2. c1 = 100;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</a:rPr>
              <a:t>3. c2 = 90;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</a:rPr>
              <a:t>4. </a:t>
            </a:r>
            <a:r>
              <a:rPr lang="en-US" b="1" dirty="0" err="1">
                <a:latin typeface="Courier New" pitchFamily="49" charset="0"/>
              </a:rPr>
              <a:t>cresult</a:t>
            </a:r>
            <a:r>
              <a:rPr lang="en-US" b="1" dirty="0">
                <a:latin typeface="Courier New" pitchFamily="49" charset="0"/>
              </a:rPr>
              <a:t> = c1 + c2;</a:t>
            </a:r>
          </a:p>
          <a:p>
            <a:pPr marL="0" indent="0"/>
            <a:endParaRPr lang="en-US" b="1" dirty="0">
              <a:latin typeface="Courier New" pitchFamily="49" charset="0"/>
            </a:endParaRPr>
          </a:p>
        </p:txBody>
      </p:sp>
      <p:sp>
        <p:nvSpPr>
          <p:cNvPr id="151557" name="AutoShape 5"/>
          <p:cNvSpPr>
            <a:spLocks noChangeArrowheads="1"/>
          </p:cNvSpPr>
          <p:nvPr/>
        </p:nvSpPr>
        <p:spPr bwMode="auto">
          <a:xfrm>
            <a:off x="5220072" y="4509120"/>
            <a:ext cx="3525838" cy="1487488"/>
          </a:xfrm>
          <a:prstGeom prst="wedgeRectCallout">
            <a:avLst>
              <a:gd name="adj1" fmla="val -51667"/>
              <a:gd name="adj2" fmla="val -94505"/>
            </a:avLst>
          </a:prstGeom>
          <a:solidFill>
            <a:srgbClr val="FF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/>
            <a:r>
              <a:rPr lang="en-US" sz="2000" dirty="0">
                <a:latin typeface="Arial" pitchFamily="34" charset="0"/>
              </a:rPr>
              <a:t>Integers smaller than 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dirty="0">
                <a:latin typeface="Arial" pitchFamily="34" charset="0"/>
              </a:rPr>
              <a:t> are promoted to 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dirty="0">
                <a:latin typeface="Arial" pitchFamily="34" charset="0"/>
              </a:rPr>
              <a:t> or </a:t>
            </a:r>
            <a:r>
              <a:rPr lang="en-US" sz="2000" b="1" dirty="0">
                <a:latin typeface="Courier New" pitchFamily="49" charset="0"/>
              </a:rPr>
              <a:t>unsigned 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dirty="0">
                <a:latin typeface="Arial" pitchFamily="34" charset="0"/>
              </a:rPr>
              <a:t> before being operated on</a:t>
            </a:r>
          </a:p>
        </p:txBody>
      </p:sp>
      <p:sp>
        <p:nvSpPr>
          <p:cNvPr id="151558" name="AutoShape 6"/>
          <p:cNvSpPr>
            <a:spLocks noChangeArrowheads="1"/>
          </p:cNvSpPr>
          <p:nvPr/>
        </p:nvSpPr>
        <p:spPr bwMode="auto">
          <a:xfrm>
            <a:off x="4071934" y="2357430"/>
            <a:ext cx="4727575" cy="777875"/>
          </a:xfrm>
          <a:prstGeom prst="wedgeRectCallout">
            <a:avLst>
              <a:gd name="adj1" fmla="val -38015"/>
              <a:gd name="adj2" fmla="val 103060"/>
            </a:avLst>
          </a:prstGeom>
          <a:solidFill>
            <a:srgbClr val="FF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Arial" pitchFamily="34" charset="0"/>
              </a:rPr>
              <a:t>Adding </a:t>
            </a:r>
            <a:r>
              <a:rPr lang="en-US" sz="2000" b="1">
                <a:latin typeface="Courier New" pitchFamily="49" charset="0"/>
              </a:rPr>
              <a:t>c1</a:t>
            </a:r>
            <a:r>
              <a:rPr lang="en-US" sz="2000">
                <a:latin typeface="Arial" pitchFamily="34" charset="0"/>
              </a:rPr>
              <a:t> and </a:t>
            </a:r>
            <a:r>
              <a:rPr lang="en-US" sz="2000" b="1">
                <a:latin typeface="Courier New" pitchFamily="49" charset="0"/>
              </a:rPr>
              <a:t>c2</a:t>
            </a:r>
            <a:r>
              <a:rPr lang="en-US" sz="2000">
                <a:latin typeface="Arial" pitchFamily="34" charset="0"/>
              </a:rPr>
              <a:t> exceeds the max size of </a:t>
            </a:r>
            <a:r>
              <a:rPr lang="en-US" sz="2000" b="1">
                <a:latin typeface="Courier New" pitchFamily="49" charset="0"/>
              </a:rPr>
              <a:t>signed char (+127)</a:t>
            </a:r>
          </a:p>
        </p:txBody>
      </p:sp>
      <p:sp>
        <p:nvSpPr>
          <p:cNvPr id="151559" name="AutoShape 7"/>
          <p:cNvSpPr>
            <a:spLocks noChangeArrowheads="1"/>
          </p:cNvSpPr>
          <p:nvPr/>
        </p:nvSpPr>
        <p:spPr bwMode="auto">
          <a:xfrm>
            <a:off x="142844" y="4500570"/>
            <a:ext cx="4500594" cy="1928826"/>
          </a:xfrm>
          <a:prstGeom prst="wedgeRectCallout">
            <a:avLst>
              <a:gd name="adj1" fmla="val -12417"/>
              <a:gd name="adj2" fmla="val -78778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r>
              <a:rPr lang="en-US" sz="2000" dirty="0">
                <a:latin typeface="Arial" pitchFamily="34" charset="0"/>
              </a:rPr>
              <a:t>Truncation occurs when the value is assigned to a type that is too small to represent the resulting </a:t>
            </a:r>
            <a:r>
              <a:rPr lang="en-US" sz="2000" dirty="0" smtClean="0">
                <a:latin typeface="Arial" pitchFamily="34" charset="0"/>
              </a:rPr>
              <a:t>value</a:t>
            </a:r>
          </a:p>
          <a:p>
            <a:r>
              <a:rPr lang="en-US" dirty="0" smtClean="0"/>
              <a:t>Integers smaller than </a:t>
            </a:r>
            <a:r>
              <a:rPr lang="en-US" b="1" dirty="0" err="1" smtClean="0">
                <a:latin typeface="Courier New" pitchFamily="49" charset="0"/>
              </a:rPr>
              <a:t>int</a:t>
            </a:r>
            <a:r>
              <a:rPr lang="en-US" dirty="0" smtClean="0"/>
              <a:t> are unlikely to overflow because the actual operations are performed on the promoted values.</a:t>
            </a:r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1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7" grpId="0" animBg="1"/>
      <p:bldP spid="151558" grpId="0" animBg="1"/>
      <p:bldP spid="151559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Sign Error Example</a:t>
            </a:r>
          </a:p>
        </p:txBody>
      </p:sp>
      <p:sp>
        <p:nvSpPr>
          <p:cNvPr id="1566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71472" y="1928802"/>
            <a:ext cx="8140700" cy="3816350"/>
          </a:xfrm>
          <a:noFill/>
          <a:ln/>
        </p:spPr>
        <p:txBody>
          <a:bodyPr/>
          <a:lstStyle/>
          <a:p>
            <a:pPr marL="609600" indent="-609600">
              <a:buFont typeface="Wingdings" pitchFamily="2" charset="2"/>
              <a:buAutoNum type="arabicPeriod"/>
            </a:pP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 = -3;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z="2800" dirty="0"/>
              <a:t>unsigned short u;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z="2800" dirty="0"/>
              <a:t>u = </a:t>
            </a:r>
            <a:r>
              <a:rPr lang="en-US" sz="2800" dirty="0" err="1"/>
              <a:t>i</a:t>
            </a:r>
            <a:r>
              <a:rPr lang="en-US" sz="2800" dirty="0"/>
              <a:t>; 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z="2800" dirty="0" err="1"/>
              <a:t>printf</a:t>
            </a:r>
            <a:r>
              <a:rPr lang="en-US" sz="2800" dirty="0"/>
              <a:t>("u = %</a:t>
            </a:r>
            <a:r>
              <a:rPr lang="en-US" sz="2800" dirty="0" err="1"/>
              <a:t>hu</a:t>
            </a:r>
            <a:r>
              <a:rPr lang="en-US" sz="2800" dirty="0"/>
              <a:t>\n", u);  </a:t>
            </a:r>
          </a:p>
        </p:txBody>
      </p:sp>
      <p:sp>
        <p:nvSpPr>
          <p:cNvPr id="156677" name="AutoShape 5"/>
          <p:cNvSpPr>
            <a:spLocks noChangeArrowheads="1"/>
          </p:cNvSpPr>
          <p:nvPr/>
        </p:nvSpPr>
        <p:spPr bwMode="auto">
          <a:xfrm>
            <a:off x="714348" y="4357694"/>
            <a:ext cx="7008813" cy="1568450"/>
          </a:xfrm>
          <a:prstGeom prst="wedgeRectCallout">
            <a:avLst>
              <a:gd name="adj1" fmla="val -3815"/>
              <a:gd name="adj2" fmla="val -81579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just" eaLnBrk="1" hangingPunct="1"/>
            <a:r>
              <a:rPr lang="en-US" sz="2400">
                <a:latin typeface="Arial" pitchFamily="34" charset="0"/>
              </a:rPr>
              <a:t>There are sufficient bits to represent the value so no truncation occurs.  The two’s complement representation is interpreted as a large signed value, however, so </a:t>
            </a:r>
            <a:r>
              <a:rPr lang="en-US" sz="2400" b="1">
                <a:latin typeface="Courier New" pitchFamily="49" charset="0"/>
              </a:rPr>
              <a:t>u = 65533 </a:t>
            </a:r>
          </a:p>
        </p:txBody>
      </p:sp>
      <p:sp>
        <p:nvSpPr>
          <p:cNvPr id="156678" name="AutoShape 6"/>
          <p:cNvSpPr>
            <a:spLocks noChangeArrowheads="1"/>
          </p:cNvSpPr>
          <p:nvPr/>
        </p:nvSpPr>
        <p:spPr bwMode="auto">
          <a:xfrm>
            <a:off x="4714876" y="1500174"/>
            <a:ext cx="3160713" cy="923925"/>
          </a:xfrm>
          <a:prstGeom prst="wedgeRectCallout">
            <a:avLst>
              <a:gd name="adj1" fmla="val -137042"/>
              <a:gd name="adj2" fmla="val 14209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r>
              <a:rPr lang="en-US" sz="2000">
                <a:latin typeface="Arial" pitchFamily="34" charset="0"/>
              </a:rPr>
              <a:t>Implicit conversion to smaller unsigned integer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6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7" grpId="0" animBg="1"/>
      <p:bldP spid="156678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ChangeArrowheads="1"/>
          </p:cNvSpPr>
          <p:nvPr/>
        </p:nvSpPr>
        <p:spPr bwMode="auto">
          <a:xfrm>
            <a:off x="685800" y="990600"/>
            <a:ext cx="7543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eaLnBrk="1" hangingPunct="1"/>
            <a:endParaRPr lang="en-US" sz="4000" b="1">
              <a:solidFill>
                <a:schemeClr val="tx2"/>
              </a:solidFill>
            </a:endParaRPr>
          </a:p>
        </p:txBody>
      </p:sp>
      <p:sp>
        <p:nvSpPr>
          <p:cNvPr id="295939" name="Rectangle 3"/>
          <p:cNvSpPr>
            <a:spLocks noChangeArrowheads="1"/>
          </p:cNvSpPr>
          <p:nvPr/>
        </p:nvSpPr>
        <p:spPr bwMode="auto">
          <a:xfrm>
            <a:off x="685800" y="1828800"/>
            <a:ext cx="7543800" cy="445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just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800"/>
          </a:p>
        </p:txBody>
      </p:sp>
      <p:sp>
        <p:nvSpPr>
          <p:cNvPr id="295940" name="Rectangle 4"/>
          <p:cNvSpPr>
            <a:spLocks noChangeArrowheads="1"/>
          </p:cNvSpPr>
          <p:nvPr/>
        </p:nvSpPr>
        <p:spPr bwMode="auto">
          <a:xfrm>
            <a:off x="5600700" y="1828800"/>
            <a:ext cx="3543300" cy="445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800" b="1"/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800" b="1"/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800" b="1"/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800" b="1" i="1">
              <a:solidFill>
                <a:schemeClr val="accent1"/>
              </a:solidFill>
            </a:endParaRPr>
          </a:p>
        </p:txBody>
      </p:sp>
      <p:sp>
        <p:nvSpPr>
          <p:cNvPr id="29594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C00000"/>
                </a:solidFill>
              </a:rPr>
              <a:t>Integer Overflow Example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29594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57252" y="1905000"/>
            <a:ext cx="7772400" cy="4114800"/>
          </a:xfrm>
        </p:spPr>
        <p:txBody>
          <a:bodyPr>
            <a:normAutofit lnSpcReduction="10000"/>
          </a:bodyPr>
          <a:lstStyle/>
          <a:p>
            <a:pPr marL="0" indent="0"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void </a:t>
            </a:r>
            <a:r>
              <a:rPr lang="en-US" sz="2000" b="1" dirty="0" err="1">
                <a:latin typeface="Courier New" pitchFamily="49" charset="0"/>
              </a:rPr>
              <a:t>getComment</a:t>
            </a:r>
            <a:r>
              <a:rPr lang="en-US" sz="2000" b="1" dirty="0">
                <a:latin typeface="Courier New" pitchFamily="49" charset="0"/>
              </a:rPr>
              <a:t>(unsigned 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len</a:t>
            </a:r>
            <a:r>
              <a:rPr lang="en-US" sz="2000" b="1" dirty="0">
                <a:latin typeface="Courier New" pitchFamily="49" charset="0"/>
              </a:rPr>
              <a:t>, char *</a:t>
            </a:r>
            <a:r>
              <a:rPr lang="en-US" sz="2000" b="1" dirty="0" err="1">
                <a:latin typeface="Courier New" pitchFamily="49" charset="0"/>
              </a:rPr>
              <a:t>src</a:t>
            </a:r>
            <a:r>
              <a:rPr lang="en-US" sz="2000" b="1" dirty="0">
                <a:latin typeface="Courier New" pitchFamily="49" charset="0"/>
              </a:rPr>
              <a:t>) {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 unsigned 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size;</a:t>
            </a:r>
          </a:p>
          <a:p>
            <a:pPr marL="0" indent="0">
              <a:buFont typeface="Wingdings" pitchFamily="2" charset="2"/>
              <a:buNone/>
            </a:pPr>
            <a:endParaRPr lang="en-US" sz="800" b="1" dirty="0">
              <a:latin typeface="Courier New" pitchFamily="49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 size = </a:t>
            </a:r>
            <a:r>
              <a:rPr lang="en-US" sz="2000" b="1" dirty="0" err="1">
                <a:latin typeface="Courier New" pitchFamily="49" charset="0"/>
              </a:rPr>
              <a:t>len</a:t>
            </a:r>
            <a:r>
              <a:rPr lang="en-US" sz="2000" b="1" dirty="0">
                <a:latin typeface="Courier New" pitchFamily="49" charset="0"/>
              </a:rPr>
              <a:t> - 2;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 char *comment = (char *)</a:t>
            </a:r>
            <a:r>
              <a:rPr lang="en-US" sz="2000" b="1" dirty="0" err="1">
                <a:latin typeface="Courier New" pitchFamily="49" charset="0"/>
              </a:rPr>
              <a:t>malloc</a:t>
            </a:r>
            <a:r>
              <a:rPr lang="en-US" sz="2000" b="1" dirty="0">
                <a:latin typeface="Courier New" pitchFamily="49" charset="0"/>
              </a:rPr>
              <a:t>(size + 1);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 </a:t>
            </a:r>
            <a:r>
              <a:rPr lang="en-US" sz="2000" b="1" dirty="0" err="1">
                <a:latin typeface="Courier New" pitchFamily="49" charset="0"/>
              </a:rPr>
              <a:t>memcpy</a:t>
            </a:r>
            <a:r>
              <a:rPr lang="en-US" sz="2000" b="1" dirty="0">
                <a:latin typeface="Courier New" pitchFamily="49" charset="0"/>
              </a:rPr>
              <a:t>(comment, </a:t>
            </a:r>
            <a:r>
              <a:rPr lang="en-US" sz="2000" b="1" dirty="0" err="1">
                <a:latin typeface="Courier New" pitchFamily="49" charset="0"/>
              </a:rPr>
              <a:t>src</a:t>
            </a:r>
            <a:r>
              <a:rPr lang="en-US" sz="2000" b="1" dirty="0">
                <a:latin typeface="Courier New" pitchFamily="49" charset="0"/>
              </a:rPr>
              <a:t>, size);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 return;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} 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_</a:t>
            </a:r>
            <a:r>
              <a:rPr lang="en-US" sz="2000" b="1" dirty="0" err="1">
                <a:latin typeface="Courier New" pitchFamily="49" charset="0"/>
              </a:rPr>
              <a:t>tmain</a:t>
            </a:r>
            <a:r>
              <a:rPr lang="en-US" sz="2000" b="1" dirty="0">
                <a:latin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argc</a:t>
            </a:r>
            <a:r>
              <a:rPr lang="en-US" sz="2000" b="1" dirty="0">
                <a:latin typeface="Courier New" pitchFamily="49" charset="0"/>
              </a:rPr>
              <a:t>, _TCHAR* </a:t>
            </a:r>
            <a:r>
              <a:rPr lang="en-US" sz="2000" b="1" dirty="0" err="1">
                <a:latin typeface="Courier New" pitchFamily="49" charset="0"/>
              </a:rPr>
              <a:t>argv</a:t>
            </a:r>
            <a:r>
              <a:rPr lang="en-US" sz="2000" b="1" dirty="0">
                <a:latin typeface="Courier New" pitchFamily="49" charset="0"/>
              </a:rPr>
              <a:t>[]) {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</a:rPr>
              <a:t>getComment</a:t>
            </a:r>
            <a:r>
              <a:rPr lang="en-US" sz="2000" b="1" dirty="0">
                <a:latin typeface="Courier New" pitchFamily="49" charset="0"/>
              </a:rPr>
              <a:t>(1, "Comment ");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return 0; </a:t>
            </a:r>
          </a:p>
          <a:p>
            <a:pPr marL="0" indent="0"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}</a:t>
            </a:r>
            <a:endParaRPr lang="en-US" sz="2500" dirty="0">
              <a:latin typeface="Courier New" pitchFamily="49" charset="0"/>
            </a:endParaRPr>
          </a:p>
        </p:txBody>
      </p:sp>
      <p:sp>
        <p:nvSpPr>
          <p:cNvPr id="295943" name="AutoShape 7"/>
          <p:cNvSpPr>
            <a:spLocks noChangeArrowheads="1"/>
          </p:cNvSpPr>
          <p:nvPr/>
        </p:nvSpPr>
        <p:spPr bwMode="auto">
          <a:xfrm>
            <a:off x="5643570" y="3786190"/>
            <a:ext cx="2971800" cy="990600"/>
          </a:xfrm>
          <a:prstGeom prst="wedgeRectCallout">
            <a:avLst>
              <a:gd name="adj1" fmla="val -70038"/>
              <a:gd name="adj2" fmla="val -52376"/>
            </a:avLst>
          </a:prstGeom>
          <a:solidFill>
            <a:srgbClr val="FF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lnSpc>
                <a:spcPct val="80000"/>
              </a:lnSpc>
            </a:pPr>
            <a:r>
              <a:rPr lang="en-US" dirty="0">
                <a:solidFill>
                  <a:schemeClr val="tx2"/>
                </a:solidFill>
                <a:latin typeface="Arial" pitchFamily="34" charset="0"/>
              </a:rPr>
              <a:t>Size is interpreted as a large positive value of </a:t>
            </a:r>
            <a:r>
              <a:rPr lang="en-US" b="1" dirty="0">
                <a:solidFill>
                  <a:schemeClr val="tx2"/>
                </a:solidFill>
                <a:latin typeface="Courier New" pitchFamily="49" charset="0"/>
              </a:rPr>
              <a:t>0xffffffff</a:t>
            </a:r>
          </a:p>
        </p:txBody>
      </p:sp>
      <p:sp>
        <p:nvSpPr>
          <p:cNvPr id="295944" name="AutoShape 8"/>
          <p:cNvSpPr>
            <a:spLocks noChangeArrowheads="1"/>
          </p:cNvSpPr>
          <p:nvPr/>
        </p:nvSpPr>
        <p:spPr bwMode="auto">
          <a:xfrm>
            <a:off x="5500694" y="2428868"/>
            <a:ext cx="3344863" cy="525463"/>
          </a:xfrm>
          <a:prstGeom prst="wedgeRectCallout">
            <a:avLst>
              <a:gd name="adj1" fmla="val -47245"/>
              <a:gd name="adj2" fmla="val 78977"/>
            </a:avLst>
          </a:prstGeom>
          <a:solidFill>
            <a:srgbClr val="FF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just" eaLnBrk="1" hangingPunct="1"/>
            <a:r>
              <a:rPr lang="en-US" sz="2000">
                <a:solidFill>
                  <a:schemeClr val="tx2"/>
                </a:solidFill>
                <a:latin typeface="Arial" pitchFamily="34" charset="0"/>
              </a:rPr>
              <a:t>0 byte </a:t>
            </a:r>
            <a:r>
              <a:rPr lang="en-US" sz="2000" b="1">
                <a:solidFill>
                  <a:schemeClr val="tx2"/>
                </a:solidFill>
                <a:latin typeface="Courier New" pitchFamily="49" charset="0"/>
              </a:rPr>
              <a:t>malloc()</a:t>
            </a:r>
            <a:r>
              <a:rPr lang="en-US" sz="2000">
                <a:solidFill>
                  <a:schemeClr val="tx2"/>
                </a:solidFill>
                <a:latin typeface="Arial" pitchFamily="34" charset="0"/>
              </a:rPr>
              <a:t> succeeds</a:t>
            </a:r>
            <a:endParaRPr lang="en-US" sz="2000">
              <a:latin typeface="Arial" pitchFamily="34" charset="0"/>
            </a:endParaRPr>
          </a:p>
        </p:txBody>
      </p:sp>
      <p:sp>
        <p:nvSpPr>
          <p:cNvPr id="295945" name="AutoShape 9"/>
          <p:cNvSpPr>
            <a:spLocks noChangeArrowheads="1"/>
          </p:cNvSpPr>
          <p:nvPr/>
        </p:nvSpPr>
        <p:spPr bwMode="auto">
          <a:xfrm>
            <a:off x="2857488" y="5572140"/>
            <a:ext cx="4930775" cy="723900"/>
          </a:xfrm>
          <a:prstGeom prst="wedgeRectCallout">
            <a:avLst>
              <a:gd name="adj1" fmla="val -42340"/>
              <a:gd name="adj2" fmla="val -121928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r>
              <a:rPr lang="en-US" sz="2000">
                <a:latin typeface="Arial" pitchFamily="34" charset="0"/>
              </a:rPr>
              <a:t>Possible to cause an overflow by creating</a:t>
            </a:r>
          </a:p>
          <a:p>
            <a:pPr eaLnBrk="1" hangingPunct="1"/>
            <a:r>
              <a:rPr lang="en-US" sz="2000">
                <a:latin typeface="Arial" pitchFamily="34" charset="0"/>
              </a:rPr>
              <a:t>an image with a comment length field of 1</a:t>
            </a:r>
            <a:endParaRPr lang="en-US" sz="2000" b="1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5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5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5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43" grpId="0" animBg="1"/>
      <p:bldP spid="295944" grpId="0" animBg="1"/>
      <p:bldP spid="29594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16632"/>
            <a:ext cx="8229600" cy="93610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Sign Error Example 1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916832"/>
            <a:ext cx="7772400" cy="4543400"/>
          </a:xfrm>
        </p:spPr>
        <p:txBody>
          <a:bodyPr>
            <a:normAutofit/>
          </a:bodyPr>
          <a:lstStyle/>
          <a:p>
            <a:pPr marL="0" indent="0"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#define BUFF_SIZE 10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b="1" dirty="0" err="1">
                <a:latin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</a:rPr>
              <a:t> main(</a:t>
            </a:r>
            <a:r>
              <a:rPr lang="en-US" sz="2400" b="1" dirty="0" err="1">
                <a:latin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argc</a:t>
            </a:r>
            <a:r>
              <a:rPr lang="en-US" sz="2400" b="1" dirty="0">
                <a:latin typeface="Courier New" pitchFamily="49" charset="0"/>
              </a:rPr>
              <a:t>, char* </a:t>
            </a:r>
            <a:r>
              <a:rPr lang="en-US" sz="2400" b="1" dirty="0" err="1">
                <a:latin typeface="Courier New" pitchFamily="49" charset="0"/>
              </a:rPr>
              <a:t>argv</a:t>
            </a:r>
            <a:r>
              <a:rPr lang="en-US" sz="2400" b="1" dirty="0">
                <a:latin typeface="Courier New" pitchFamily="49" charset="0"/>
              </a:rPr>
              <a:t>[]){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   </a:t>
            </a:r>
            <a:r>
              <a:rPr lang="en-US" sz="2400" b="1" dirty="0" err="1">
                <a:latin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len</a:t>
            </a:r>
            <a:r>
              <a:rPr lang="en-US" sz="2400" b="1" dirty="0">
                <a:latin typeface="Courier New" pitchFamily="49" charset="0"/>
              </a:rPr>
              <a:t>;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   char </a:t>
            </a:r>
            <a:r>
              <a:rPr lang="en-US" sz="2400" b="1" dirty="0" err="1">
                <a:latin typeface="Courier New" pitchFamily="49" charset="0"/>
              </a:rPr>
              <a:t>buf</a:t>
            </a:r>
            <a:r>
              <a:rPr lang="en-US" sz="2400" b="1" dirty="0">
                <a:latin typeface="Courier New" pitchFamily="49" charset="0"/>
              </a:rPr>
              <a:t>[BUFF_SIZE];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   </a:t>
            </a:r>
            <a:r>
              <a:rPr lang="en-US" sz="2400" b="1" dirty="0" err="1">
                <a:latin typeface="Courier New" pitchFamily="49" charset="0"/>
              </a:rPr>
              <a:t>len</a:t>
            </a:r>
            <a:r>
              <a:rPr lang="en-US" sz="2400" b="1" dirty="0">
                <a:latin typeface="Courier New" pitchFamily="49" charset="0"/>
              </a:rPr>
              <a:t> = </a:t>
            </a:r>
            <a:r>
              <a:rPr lang="en-US" sz="2400" b="1" dirty="0" err="1">
                <a:latin typeface="Courier New" pitchFamily="49" charset="0"/>
              </a:rPr>
              <a:t>atoi</a:t>
            </a:r>
            <a:r>
              <a:rPr lang="en-US" sz="2400" b="1" dirty="0">
                <a:latin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</a:rPr>
              <a:t>argv</a:t>
            </a:r>
            <a:r>
              <a:rPr lang="en-US" sz="2400" b="1" dirty="0">
                <a:latin typeface="Courier New" pitchFamily="49" charset="0"/>
              </a:rPr>
              <a:t>[1]);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   if (</a:t>
            </a:r>
            <a:r>
              <a:rPr lang="en-US" sz="2400" b="1" dirty="0" err="1">
                <a:latin typeface="Courier New" pitchFamily="49" charset="0"/>
              </a:rPr>
              <a:t>len</a:t>
            </a:r>
            <a:r>
              <a:rPr lang="en-US" sz="2400" b="1" dirty="0">
                <a:latin typeface="Courier New" pitchFamily="49" charset="0"/>
              </a:rPr>
              <a:t> &lt; BUFF_SIZE){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      </a:t>
            </a:r>
            <a:r>
              <a:rPr lang="en-US" sz="2400" b="1" dirty="0" err="1">
                <a:latin typeface="Courier New" pitchFamily="49" charset="0"/>
              </a:rPr>
              <a:t>memcpy</a:t>
            </a:r>
            <a:r>
              <a:rPr lang="en-US" sz="2400" b="1" dirty="0">
                <a:latin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</a:rPr>
              <a:t>buf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 err="1">
                <a:latin typeface="Courier New" pitchFamily="49" charset="0"/>
              </a:rPr>
              <a:t>argv</a:t>
            </a:r>
            <a:r>
              <a:rPr lang="en-US" sz="2400" b="1" dirty="0">
                <a:latin typeface="Courier New" pitchFamily="49" charset="0"/>
              </a:rPr>
              <a:t>[2], </a:t>
            </a:r>
            <a:r>
              <a:rPr lang="en-US" sz="2400" b="1" dirty="0" err="1">
                <a:latin typeface="Courier New" pitchFamily="49" charset="0"/>
              </a:rPr>
              <a:t>len</a:t>
            </a:r>
            <a:r>
              <a:rPr lang="en-US" sz="2400" b="1" dirty="0">
                <a:latin typeface="Courier New" pitchFamily="49" charset="0"/>
              </a:rPr>
              <a:t>);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   }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}</a:t>
            </a:r>
          </a:p>
        </p:txBody>
      </p:sp>
      <p:sp>
        <p:nvSpPr>
          <p:cNvPr id="301061" name="AutoShape 5"/>
          <p:cNvSpPr>
            <a:spLocks noChangeArrowheads="1"/>
          </p:cNvSpPr>
          <p:nvPr/>
        </p:nvSpPr>
        <p:spPr bwMode="auto">
          <a:xfrm>
            <a:off x="6012160" y="908720"/>
            <a:ext cx="3024336" cy="1295400"/>
          </a:xfrm>
          <a:prstGeom prst="wedgeRectCallout">
            <a:avLst>
              <a:gd name="adj1" fmla="val -100405"/>
              <a:gd name="adj2" fmla="val 51041"/>
            </a:avLst>
          </a:prstGeom>
          <a:solidFill>
            <a:srgbClr val="FF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/>
            <a:r>
              <a:rPr lang="en-US" sz="2000" b="1" dirty="0">
                <a:latin typeface="Arial" pitchFamily="34" charset="0"/>
              </a:rPr>
              <a:t>Program accepts two arguments (the length of data to copy and the actual data)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61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78296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</a:rPr>
              <a:t>Overflow Countermeasures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052736"/>
            <a:ext cx="8640960" cy="5472608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Staying within bounds</a:t>
            </a:r>
          </a:p>
          <a:p>
            <a:pPr lvl="1" algn="just"/>
            <a:r>
              <a:rPr lang="en-US" dirty="0" smtClean="0"/>
              <a:t>Check lengths before writing</a:t>
            </a:r>
          </a:p>
          <a:p>
            <a:pPr lvl="1" algn="just"/>
            <a:r>
              <a:rPr lang="en-US" dirty="0" smtClean="0"/>
              <a:t>Confirm that array subscripts are within limits</a:t>
            </a:r>
          </a:p>
          <a:p>
            <a:pPr lvl="1" algn="just"/>
            <a:r>
              <a:rPr lang="en-US" dirty="0" smtClean="0"/>
              <a:t>Double-check boundary condition code for off-by-one errors</a:t>
            </a:r>
          </a:p>
          <a:p>
            <a:pPr lvl="1" algn="just"/>
            <a:r>
              <a:rPr lang="en-US" dirty="0" smtClean="0"/>
              <a:t>Limit input to the number of acceptable characters</a:t>
            </a:r>
          </a:p>
          <a:p>
            <a:pPr lvl="1" algn="just"/>
            <a:r>
              <a:rPr lang="en-US" dirty="0" smtClean="0"/>
              <a:t>Limit programs’ privileges to reduce potential harm</a:t>
            </a:r>
          </a:p>
          <a:p>
            <a:pPr algn="just"/>
            <a:r>
              <a:rPr lang="en-US" dirty="0" smtClean="0"/>
              <a:t>Many languages have overflow protections</a:t>
            </a:r>
          </a:p>
          <a:p>
            <a:pPr algn="just"/>
            <a:r>
              <a:rPr lang="en-US" dirty="0"/>
              <a:t>C</a:t>
            </a:r>
            <a:r>
              <a:rPr lang="en-US" dirty="0" smtClean="0"/>
              <a:t>ode analyzers can identify many overflow vulnerabilities</a:t>
            </a:r>
          </a:p>
          <a:p>
            <a:pPr algn="just"/>
            <a:r>
              <a:rPr lang="en-US" dirty="0" smtClean="0"/>
              <a:t>Canary values in stack to signal modification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17460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22114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</a:rPr>
              <a:t>Programs Security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142844" y="1124744"/>
            <a:ext cx="8821644" cy="5447528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Protecting programs is at the heart of computer security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programs constitute any computing system (the operating system, device drivers, the network infrastructure, database management systems and other applications, even executable commands on web pages)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So we need to ask two important questions: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How do we keep programs free from flaws?</a:t>
            </a:r>
          </a:p>
          <a:p>
            <a:pPr lvl="1" algn="just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How do we protect computing resources against programs that contain flaws?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864096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C00000"/>
                </a:solidFill>
              </a:rPr>
              <a:t>Secure Programs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251520" y="836712"/>
            <a:ext cx="8712968" cy="5544616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What we mean when we say that a program is "secure." </a:t>
            </a:r>
          </a:p>
          <a:p>
            <a:pPr lvl="1" algn="just"/>
            <a:r>
              <a:rPr lang="en-US" dirty="0" smtClean="0"/>
              <a:t>security implies some degree of trust that the program enforces expected confidentiality, integrity, and availability.</a:t>
            </a:r>
          </a:p>
          <a:p>
            <a:pPr algn="just"/>
            <a:r>
              <a:rPr lang="en-US" dirty="0" smtClean="0"/>
              <a:t>From the point of view of a program or a programmer, how can we look at a software component or code fragment and assess its security?</a:t>
            </a:r>
          </a:p>
          <a:p>
            <a:pPr lvl="1" algn="just"/>
            <a:r>
              <a:rPr lang="en-US" dirty="0" smtClean="0"/>
              <a:t>similar to the problem of assessing software quality in general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1109</TotalTime>
  <Words>5140</Words>
  <Application>Microsoft Office PowerPoint</Application>
  <PresentationFormat>On-screen Show (4:3)</PresentationFormat>
  <Paragraphs>903</Paragraphs>
  <Slides>76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77" baseType="lpstr">
      <vt:lpstr>Office Theme</vt:lpstr>
      <vt:lpstr>“Software Vulnerabilities” Programs and Programming</vt:lpstr>
      <vt:lpstr>Some Terminologies</vt:lpstr>
      <vt:lpstr>Flaws, faults, and failures</vt:lpstr>
      <vt:lpstr>Flaws, faults, and failures</vt:lpstr>
      <vt:lpstr>Flaws, faults, and failures</vt:lpstr>
      <vt:lpstr>Security Failures</vt:lpstr>
      <vt:lpstr>Security Failures</vt:lpstr>
      <vt:lpstr>Programs Security</vt:lpstr>
      <vt:lpstr>Secure Programs</vt:lpstr>
      <vt:lpstr>Secure Programs</vt:lpstr>
      <vt:lpstr>Finding and fixing faults</vt:lpstr>
      <vt:lpstr>Unexpected behaviour</vt:lpstr>
      <vt:lpstr>Types of security flaws: Genesis </vt:lpstr>
      <vt:lpstr>Fixing Faults</vt:lpstr>
      <vt:lpstr>Fixing Faults</vt:lpstr>
      <vt:lpstr>Unexpected Behavior</vt:lpstr>
      <vt:lpstr>Security Flaws</vt:lpstr>
      <vt:lpstr>Security Flaws</vt:lpstr>
      <vt:lpstr>Types of Flaws</vt:lpstr>
      <vt:lpstr>Types of Flaws</vt:lpstr>
      <vt:lpstr>Types of Flaws …</vt:lpstr>
      <vt:lpstr>Types of Flaws …</vt:lpstr>
      <vt:lpstr>Buffer Overflows</vt:lpstr>
      <vt:lpstr>Buffer Overflows</vt:lpstr>
      <vt:lpstr>Buffer overflows</vt:lpstr>
      <vt:lpstr>Buffer overflows problem?</vt:lpstr>
      <vt:lpstr>Buffer overflows problem?</vt:lpstr>
      <vt:lpstr>Buffer overflows problem?</vt:lpstr>
      <vt:lpstr>Buffer overflow example incidents</vt:lpstr>
      <vt:lpstr>Programming languages &amp; buffer overflow</vt:lpstr>
      <vt:lpstr>Nonmalicious Program Errors</vt:lpstr>
      <vt:lpstr>Famous Internet Worms</vt:lpstr>
      <vt:lpstr>… Malware …</vt:lpstr>
      <vt:lpstr>Memory Exploits</vt:lpstr>
      <vt:lpstr>Buffer Overflows</vt:lpstr>
      <vt:lpstr>Buffer Overflows (Example Cont.)</vt:lpstr>
      <vt:lpstr>Buffer Overflows (Example Cont.)</vt:lpstr>
      <vt:lpstr>Process Address Space</vt:lpstr>
      <vt:lpstr>Call Stack / Activation Record</vt:lpstr>
      <vt:lpstr>Stack Buffers</vt:lpstr>
      <vt:lpstr>What If Buffer Is Overstuffed?</vt:lpstr>
      <vt:lpstr>Executing Attack Code</vt:lpstr>
      <vt:lpstr>Notional process memory map</vt:lpstr>
      <vt:lpstr>“Stack” in a process memory map</vt:lpstr>
      <vt:lpstr>Why use stacks for procedure calls?</vt:lpstr>
      <vt:lpstr>Calling a procedure</vt:lpstr>
      <vt:lpstr>Stack: Overflowing buffer2</vt:lpstr>
      <vt:lpstr>What happens if we write past the end of buffer2?</vt:lpstr>
      <vt:lpstr>Common buffer overflow attack</vt:lpstr>
      <vt:lpstr>Inserting code in the buffer overflow attack (e.g., shell code)</vt:lpstr>
      <vt:lpstr>Stack: One possible result after attack</vt:lpstr>
      <vt:lpstr>Stack: One possible result after attack</vt:lpstr>
      <vt:lpstr>Stack Corruption: General View</vt:lpstr>
      <vt:lpstr>Attack #1: Return Address</vt:lpstr>
      <vt:lpstr>Other types of attacks possible with a stack buffer overflow</vt:lpstr>
      <vt:lpstr>Function Pointer Overflow</vt:lpstr>
      <vt:lpstr>Attack #2: Pointer Variables</vt:lpstr>
      <vt:lpstr>Off-By-One Overflow</vt:lpstr>
      <vt:lpstr>Attack #3: Frame Pointer</vt:lpstr>
      <vt:lpstr>Buffer Overflow: Causes and Cures</vt:lpstr>
      <vt:lpstr>Smashing elsewhere</vt:lpstr>
      <vt:lpstr>An Example</vt:lpstr>
      <vt:lpstr>Integer Overflow</vt:lpstr>
      <vt:lpstr>Integer Overflow Examples</vt:lpstr>
      <vt:lpstr>Range Checking!!</vt:lpstr>
      <vt:lpstr>Two code solution alternatives: Bounds-checking &amp; auto-resize</vt:lpstr>
      <vt:lpstr>Slide 67</vt:lpstr>
      <vt:lpstr>Slide 68</vt:lpstr>
      <vt:lpstr>Signed Integer Conversion Example</vt:lpstr>
      <vt:lpstr>Overflow Example 1</vt:lpstr>
      <vt:lpstr>Overflow Example</vt:lpstr>
      <vt:lpstr>Truncation Error Example</vt:lpstr>
      <vt:lpstr>Sign Error Example</vt:lpstr>
      <vt:lpstr>Integer Overflow Example</vt:lpstr>
      <vt:lpstr>Sign Error Example 1</vt:lpstr>
      <vt:lpstr>Overflow Countermeasures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MAYANK</dc:creator>
  <cp:lastModifiedBy>MAYANK</cp:lastModifiedBy>
  <cp:revision>117</cp:revision>
  <dcterms:created xsi:type="dcterms:W3CDTF">2015-07-30T15:04:43Z</dcterms:created>
  <dcterms:modified xsi:type="dcterms:W3CDTF">2019-08-25T03:41:17Z</dcterms:modified>
</cp:coreProperties>
</file>