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Default Extension="wav" ContentType="audio/wav"/>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6"/>
  </p:notesMasterIdLst>
  <p:sldIdLst>
    <p:sldId id="256" r:id="rId2"/>
    <p:sldId id="311" r:id="rId3"/>
    <p:sldId id="257" r:id="rId4"/>
    <p:sldId id="493" r:id="rId5"/>
    <p:sldId id="494" r:id="rId6"/>
    <p:sldId id="495" r:id="rId7"/>
    <p:sldId id="496" r:id="rId8"/>
    <p:sldId id="258" r:id="rId9"/>
    <p:sldId id="320" r:id="rId10"/>
    <p:sldId id="321" r:id="rId11"/>
    <p:sldId id="322" r:id="rId12"/>
    <p:sldId id="323" r:id="rId13"/>
    <p:sldId id="324" r:id="rId14"/>
    <p:sldId id="259" r:id="rId15"/>
    <p:sldId id="260" r:id="rId16"/>
    <p:sldId id="261" r:id="rId17"/>
    <p:sldId id="262" r:id="rId18"/>
    <p:sldId id="263" r:id="rId19"/>
    <p:sldId id="264" r:id="rId20"/>
    <p:sldId id="265" r:id="rId21"/>
    <p:sldId id="503" r:id="rId22"/>
    <p:sldId id="266" r:id="rId23"/>
    <p:sldId id="268" r:id="rId24"/>
    <p:sldId id="271" r:id="rId25"/>
    <p:sldId id="310" r:id="rId26"/>
    <p:sldId id="272" r:id="rId27"/>
    <p:sldId id="313" r:id="rId28"/>
    <p:sldId id="497" r:id="rId29"/>
    <p:sldId id="314" r:id="rId30"/>
    <p:sldId id="498" r:id="rId31"/>
    <p:sldId id="499" r:id="rId32"/>
    <p:sldId id="500" r:id="rId33"/>
    <p:sldId id="501" r:id="rId34"/>
    <p:sldId id="502" r:id="rId35"/>
    <p:sldId id="315" r:id="rId36"/>
    <p:sldId id="273" r:id="rId37"/>
    <p:sldId id="274" r:id="rId38"/>
    <p:sldId id="275" r:id="rId39"/>
    <p:sldId id="276" r:id="rId40"/>
    <p:sldId id="277" r:id="rId41"/>
    <p:sldId id="278" r:id="rId42"/>
    <p:sldId id="301" r:id="rId43"/>
    <p:sldId id="302" r:id="rId44"/>
    <p:sldId id="303" r:id="rId45"/>
    <p:sldId id="304" r:id="rId46"/>
    <p:sldId id="305" r:id="rId47"/>
    <p:sldId id="306" r:id="rId48"/>
    <p:sldId id="307" r:id="rId49"/>
    <p:sldId id="308" r:id="rId50"/>
    <p:sldId id="309" r:id="rId51"/>
    <p:sldId id="325" r:id="rId52"/>
    <p:sldId id="280" r:id="rId53"/>
    <p:sldId id="281" r:id="rId54"/>
    <p:sldId id="282" r:id="rId55"/>
    <p:sldId id="283" r:id="rId56"/>
    <p:sldId id="284" r:id="rId57"/>
    <p:sldId id="296" r:id="rId58"/>
    <p:sldId id="505" r:id="rId59"/>
    <p:sldId id="285" r:id="rId60"/>
    <p:sldId id="286" r:id="rId61"/>
    <p:sldId id="287" r:id="rId62"/>
    <p:sldId id="289" r:id="rId63"/>
    <p:sldId id="290" r:id="rId64"/>
    <p:sldId id="291" r:id="rId65"/>
    <p:sldId id="292" r:id="rId66"/>
    <p:sldId id="293" r:id="rId67"/>
    <p:sldId id="294" r:id="rId68"/>
    <p:sldId id="295" r:id="rId69"/>
    <p:sldId id="326" r:id="rId70"/>
    <p:sldId id="327" r:id="rId71"/>
    <p:sldId id="585" r:id="rId72"/>
    <p:sldId id="586" r:id="rId73"/>
    <p:sldId id="587" r:id="rId74"/>
    <p:sldId id="588" r:id="rId75"/>
    <p:sldId id="589" r:id="rId76"/>
    <p:sldId id="590" r:id="rId77"/>
    <p:sldId id="591" r:id="rId78"/>
    <p:sldId id="592" r:id="rId79"/>
    <p:sldId id="593" r:id="rId80"/>
    <p:sldId id="594" r:id="rId81"/>
    <p:sldId id="595" r:id="rId82"/>
    <p:sldId id="596" r:id="rId83"/>
    <p:sldId id="597" r:id="rId84"/>
    <p:sldId id="598" r:id="rId85"/>
    <p:sldId id="599" r:id="rId86"/>
    <p:sldId id="508" r:id="rId87"/>
    <p:sldId id="509" r:id="rId88"/>
    <p:sldId id="510" r:id="rId89"/>
    <p:sldId id="511" r:id="rId90"/>
    <p:sldId id="513" r:id="rId91"/>
    <p:sldId id="514" r:id="rId92"/>
    <p:sldId id="515" r:id="rId93"/>
    <p:sldId id="516" r:id="rId94"/>
    <p:sldId id="517" r:id="rId95"/>
    <p:sldId id="600" r:id="rId96"/>
    <p:sldId id="518" r:id="rId97"/>
    <p:sldId id="519" r:id="rId98"/>
    <p:sldId id="520" r:id="rId99"/>
    <p:sldId id="521" r:id="rId100"/>
    <p:sldId id="522" r:id="rId101"/>
    <p:sldId id="523" r:id="rId102"/>
    <p:sldId id="601" r:id="rId103"/>
    <p:sldId id="524" r:id="rId104"/>
    <p:sldId id="602" r:id="rId105"/>
    <p:sldId id="603" r:id="rId106"/>
    <p:sldId id="525" r:id="rId107"/>
    <p:sldId id="526" r:id="rId108"/>
    <p:sldId id="527" r:id="rId109"/>
    <p:sldId id="506" r:id="rId110"/>
    <p:sldId id="507" r:id="rId111"/>
    <p:sldId id="529" r:id="rId112"/>
    <p:sldId id="530" r:id="rId113"/>
    <p:sldId id="531" r:id="rId114"/>
    <p:sldId id="533" r:id="rId115"/>
    <p:sldId id="534" r:id="rId116"/>
    <p:sldId id="535" r:id="rId117"/>
    <p:sldId id="536" r:id="rId118"/>
    <p:sldId id="537" r:id="rId119"/>
    <p:sldId id="538" r:id="rId120"/>
    <p:sldId id="539" r:id="rId121"/>
    <p:sldId id="540" r:id="rId122"/>
    <p:sldId id="541" r:id="rId123"/>
    <p:sldId id="542" r:id="rId124"/>
    <p:sldId id="543" r:id="rId125"/>
    <p:sldId id="555" r:id="rId126"/>
    <p:sldId id="556" r:id="rId127"/>
    <p:sldId id="557" r:id="rId128"/>
    <p:sldId id="558" r:id="rId129"/>
    <p:sldId id="559" r:id="rId130"/>
    <p:sldId id="560" r:id="rId131"/>
    <p:sldId id="562" r:id="rId132"/>
    <p:sldId id="563" r:id="rId133"/>
    <p:sldId id="564" r:id="rId134"/>
    <p:sldId id="565" r:id="rId135"/>
    <p:sldId id="566" r:id="rId136"/>
    <p:sldId id="567" r:id="rId137"/>
    <p:sldId id="568" r:id="rId138"/>
    <p:sldId id="604" r:id="rId139"/>
    <p:sldId id="569" r:id="rId140"/>
    <p:sldId id="570" r:id="rId141"/>
    <p:sldId id="571" r:id="rId142"/>
    <p:sldId id="573" r:id="rId143"/>
    <p:sldId id="574" r:id="rId144"/>
    <p:sldId id="575" r:id="rId145"/>
    <p:sldId id="576" r:id="rId146"/>
    <p:sldId id="577" r:id="rId147"/>
    <p:sldId id="578" r:id="rId148"/>
    <p:sldId id="579" r:id="rId149"/>
    <p:sldId id="580" r:id="rId150"/>
    <p:sldId id="581" r:id="rId151"/>
    <p:sldId id="582" r:id="rId152"/>
    <p:sldId id="583" r:id="rId153"/>
    <p:sldId id="584" r:id="rId154"/>
    <p:sldId id="504"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F1"/>
    <a:srgbClr val="7A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4" autoAdjust="0"/>
    <p:restoredTop sz="93478" autoAdjust="0"/>
  </p:normalViewPr>
  <p:slideViewPr>
    <p:cSldViewPr>
      <p:cViewPr varScale="1">
        <p:scale>
          <a:sx n="79" d="100"/>
          <a:sy n="79" d="100"/>
        </p:scale>
        <p:origin x="-1531"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0F339B-0109-4088-8291-C0FDF74EE964}" type="datetimeFigureOut">
              <a:rPr lang="en-US" smtClean="0"/>
              <a:pPr/>
              <a:t>8/13/2019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A91DDC-9570-49DC-945D-11B7E1A95BB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040E3A-6E49-491C-AF6A-AEDCAA74D513}" type="slidenum">
              <a:rPr lang="en-AU"/>
              <a:pPr/>
              <a:t>2</a:t>
            </a:fld>
            <a:endParaRPr lang="en-AU"/>
          </a:p>
        </p:txBody>
      </p:sp>
      <p:sp>
        <p:nvSpPr>
          <p:cNvPr id="112642" name="Rectangle 1026"/>
          <p:cNvSpPr>
            <a:spLocks noGrp="1" noRot="1" noChangeAspect="1" noChangeArrowheads="1" noTextEdit="1"/>
          </p:cNvSpPr>
          <p:nvPr>
            <p:ph type="sldImg"/>
          </p:nvPr>
        </p:nvSpPr>
        <p:spPr>
          <a:ln/>
        </p:spPr>
      </p:sp>
      <p:sp>
        <p:nvSpPr>
          <p:cNvPr id="1126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BB376-18AD-4F97-A5D1-B5D1B83FBB93}" type="slidenum">
              <a:rPr lang="en-US"/>
              <a:pPr/>
              <a:t>15</a:t>
            </a:fld>
            <a:endParaRPr lang="en-US"/>
          </a:p>
        </p:txBody>
      </p:sp>
      <p:sp>
        <p:nvSpPr>
          <p:cNvPr id="1399810" name="Rectangle 2"/>
          <p:cNvSpPr>
            <a:spLocks noGrp="1" noRot="1" noChangeAspect="1" noChangeArrowheads="1" noTextEdit="1"/>
          </p:cNvSpPr>
          <p:nvPr>
            <p:ph type="sldImg"/>
          </p:nvPr>
        </p:nvSpPr>
        <p:spPr>
          <a:ln/>
        </p:spPr>
      </p:sp>
      <p:sp>
        <p:nvSpPr>
          <p:cNvPr id="139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C9174-CCE9-428C-838F-328C2EB93234}" type="slidenum">
              <a:rPr lang="en-US"/>
              <a:pPr/>
              <a:t>16</a:t>
            </a:fld>
            <a:endParaRPr lang="en-US"/>
          </a:p>
        </p:txBody>
      </p:sp>
      <p:sp>
        <p:nvSpPr>
          <p:cNvPr id="1400834" name="Rectangle 2"/>
          <p:cNvSpPr>
            <a:spLocks noGrp="1" noRot="1" noChangeAspect="1" noChangeArrowheads="1" noTextEdit="1"/>
          </p:cNvSpPr>
          <p:nvPr>
            <p:ph type="sldImg"/>
          </p:nvPr>
        </p:nvSpPr>
        <p:spPr>
          <a:ln/>
        </p:spPr>
      </p:sp>
      <p:sp>
        <p:nvSpPr>
          <p:cNvPr id="140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1B101-6207-4D70-9621-638C5D202639}" type="slidenum">
              <a:rPr lang="en-US"/>
              <a:pPr/>
              <a:t>17</a:t>
            </a:fld>
            <a:endParaRPr lang="en-US"/>
          </a:p>
        </p:txBody>
      </p:sp>
      <p:sp>
        <p:nvSpPr>
          <p:cNvPr id="1401858" name="Rectangle 2"/>
          <p:cNvSpPr>
            <a:spLocks noGrp="1" noRot="1" noChangeAspect="1" noChangeArrowheads="1" noTextEdit="1"/>
          </p:cNvSpPr>
          <p:nvPr>
            <p:ph type="sldImg"/>
          </p:nvPr>
        </p:nvSpPr>
        <p:spPr>
          <a:ln/>
        </p:spPr>
      </p:sp>
      <p:sp>
        <p:nvSpPr>
          <p:cNvPr id="140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DE7AD-E0E6-4299-97EB-675F0B03644F}" type="slidenum">
              <a:rPr lang="en-US"/>
              <a:pPr/>
              <a:t>18</a:t>
            </a:fld>
            <a:endParaRPr lang="en-US"/>
          </a:p>
        </p:txBody>
      </p:sp>
      <p:sp>
        <p:nvSpPr>
          <p:cNvPr id="1402882" name="Rectangle 2"/>
          <p:cNvSpPr>
            <a:spLocks noGrp="1" noRot="1" noChangeAspect="1" noChangeArrowheads="1" noTextEdit="1"/>
          </p:cNvSpPr>
          <p:nvPr>
            <p:ph type="sldImg"/>
          </p:nvPr>
        </p:nvSpPr>
        <p:spPr>
          <a:ln/>
        </p:spPr>
      </p:sp>
      <p:sp>
        <p:nvSpPr>
          <p:cNvPr id="140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7F571-9364-4686-83E4-4C5A6B1A13EA}" type="slidenum">
              <a:rPr lang="en-US"/>
              <a:pPr/>
              <a:t>19</a:t>
            </a:fld>
            <a:endParaRPr lang="en-US"/>
          </a:p>
        </p:txBody>
      </p:sp>
      <p:sp>
        <p:nvSpPr>
          <p:cNvPr id="1406978" name="Rectangle 2"/>
          <p:cNvSpPr>
            <a:spLocks noGrp="1" noRot="1" noChangeAspect="1" noChangeArrowheads="1" noTextEdit="1"/>
          </p:cNvSpPr>
          <p:nvPr>
            <p:ph type="sldImg"/>
          </p:nvPr>
        </p:nvSpPr>
        <p:spPr>
          <a:ln/>
        </p:spPr>
      </p:sp>
      <p:sp>
        <p:nvSpPr>
          <p:cNvPr id="140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CE126B7F-1803-4C65-92E5-ED862D774A4D}" type="slidenum">
              <a:rPr lang="en-US"/>
              <a:pPr/>
              <a:t>20</a:t>
            </a:fld>
            <a:endParaRPr lang="en-US"/>
          </a:p>
        </p:txBody>
      </p:sp>
      <p:sp>
        <p:nvSpPr>
          <p:cNvPr id="1343490" name="Rectangle 2"/>
          <p:cNvSpPr>
            <a:spLocks noChangeArrowheads="1"/>
          </p:cNvSpPr>
          <p:nvPr/>
        </p:nvSpPr>
        <p:spPr bwMode="auto">
          <a:xfrm>
            <a:off x="3886408" y="0"/>
            <a:ext cx="2973149" cy="456575"/>
          </a:xfrm>
          <a:prstGeom prst="rect">
            <a:avLst/>
          </a:prstGeom>
          <a:noFill/>
          <a:ln w="9525">
            <a:noFill/>
            <a:miter lim="800000"/>
            <a:headEnd/>
            <a:tailEnd/>
          </a:ln>
          <a:effectLst/>
        </p:spPr>
        <p:txBody>
          <a:bodyPr wrap="none" lIns="89867" tIns="44934" rIns="89867" bIns="44934" anchor="ctr"/>
          <a:lstStyle/>
          <a:p>
            <a:endParaRPr lang="en-IN"/>
          </a:p>
        </p:txBody>
      </p:sp>
      <p:sp>
        <p:nvSpPr>
          <p:cNvPr id="1343491" name="Rectangle 3"/>
          <p:cNvSpPr>
            <a:spLocks noChangeArrowheads="1"/>
          </p:cNvSpPr>
          <p:nvPr/>
        </p:nvSpPr>
        <p:spPr bwMode="auto">
          <a:xfrm>
            <a:off x="3886408" y="8687425"/>
            <a:ext cx="2973149" cy="456575"/>
          </a:xfrm>
          <a:prstGeom prst="rect">
            <a:avLst/>
          </a:prstGeom>
          <a:noFill/>
          <a:ln w="9525">
            <a:noFill/>
            <a:miter lim="800000"/>
            <a:headEnd/>
            <a:tailEnd/>
          </a:ln>
          <a:effectLst/>
        </p:spPr>
        <p:txBody>
          <a:bodyPr lIns="18968" tIns="0" rIns="18968" bIns="0" anchor="b"/>
          <a:lstStyle/>
          <a:p>
            <a:pPr algn="r" defTabSz="911154"/>
            <a:r>
              <a:rPr lang="en-US" sz="1000" i="1" dirty="0">
                <a:latin typeface="Times New Roman" pitchFamily="18" charset="0"/>
              </a:rPr>
              <a:t>25</a:t>
            </a:r>
          </a:p>
        </p:txBody>
      </p:sp>
      <p:sp>
        <p:nvSpPr>
          <p:cNvPr id="1343492" name="Rectangle 4"/>
          <p:cNvSpPr>
            <a:spLocks noChangeArrowheads="1"/>
          </p:cNvSpPr>
          <p:nvPr/>
        </p:nvSpPr>
        <p:spPr bwMode="auto">
          <a:xfrm>
            <a:off x="-1556" y="8687425"/>
            <a:ext cx="2973149" cy="456575"/>
          </a:xfrm>
          <a:prstGeom prst="rect">
            <a:avLst/>
          </a:prstGeom>
          <a:noFill/>
          <a:ln w="9525">
            <a:noFill/>
            <a:miter lim="800000"/>
            <a:headEnd/>
            <a:tailEnd/>
          </a:ln>
          <a:effectLst/>
        </p:spPr>
        <p:txBody>
          <a:bodyPr wrap="none" lIns="89867" tIns="44934" rIns="89867" bIns="44934" anchor="ctr"/>
          <a:lstStyle/>
          <a:p>
            <a:endParaRPr lang="en-IN"/>
          </a:p>
        </p:txBody>
      </p:sp>
      <p:sp>
        <p:nvSpPr>
          <p:cNvPr id="1343493" name="Rectangle 5"/>
          <p:cNvSpPr>
            <a:spLocks noChangeArrowheads="1"/>
          </p:cNvSpPr>
          <p:nvPr/>
        </p:nvSpPr>
        <p:spPr bwMode="auto">
          <a:xfrm>
            <a:off x="-1556" y="0"/>
            <a:ext cx="2973149" cy="456575"/>
          </a:xfrm>
          <a:prstGeom prst="rect">
            <a:avLst/>
          </a:prstGeom>
          <a:noFill/>
          <a:ln w="9525">
            <a:noFill/>
            <a:miter lim="800000"/>
            <a:headEnd/>
            <a:tailEnd/>
          </a:ln>
          <a:effectLst/>
        </p:spPr>
        <p:txBody>
          <a:bodyPr wrap="none" lIns="89867" tIns="44934" rIns="89867" bIns="44934" anchor="ctr"/>
          <a:lstStyle/>
          <a:p>
            <a:endParaRPr lang="en-IN"/>
          </a:p>
        </p:txBody>
      </p:sp>
      <p:sp>
        <p:nvSpPr>
          <p:cNvPr id="1343494" name="Rectangle 6"/>
          <p:cNvSpPr>
            <a:spLocks noGrp="1" noChangeArrowheads="1"/>
          </p:cNvSpPr>
          <p:nvPr>
            <p:ph type="body" idx="1"/>
          </p:nvPr>
        </p:nvSpPr>
        <p:spPr>
          <a:xfrm>
            <a:off x="838581" y="4573564"/>
            <a:ext cx="5028370" cy="4113861"/>
          </a:xfrm>
          <a:noFill/>
          <a:ln/>
        </p:spPr>
        <p:txBody>
          <a:bodyPr lIns="91679" tIns="45842" rIns="91679" bIns="45842"/>
          <a:lstStyle/>
          <a:p>
            <a:endParaRPr lang="en-US" dirty="0"/>
          </a:p>
        </p:txBody>
      </p:sp>
      <p:sp>
        <p:nvSpPr>
          <p:cNvPr id="1343495" name="Rectangle 7"/>
          <p:cNvSpPr>
            <a:spLocks noGrp="1" noRot="1" noChangeAspect="1" noChangeArrowheads="1" noTextEdit="1"/>
          </p:cNvSpPr>
          <p:nvPr>
            <p:ph type="sldImg"/>
          </p:nvPr>
        </p:nvSpPr>
        <p:spPr>
          <a:xfrm>
            <a:off x="1149350" y="690563"/>
            <a:ext cx="4559300" cy="3419475"/>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1C7A02-CD81-4452-9859-16113F8E9EC3}" type="slidenum">
              <a:rPr lang="en-US"/>
              <a:pPr/>
              <a:t>22</a:t>
            </a:fld>
            <a:endParaRPr lang="en-US"/>
          </a:p>
        </p:txBody>
      </p:sp>
      <p:sp>
        <p:nvSpPr>
          <p:cNvPr id="1409026" name="Rectangle 2"/>
          <p:cNvSpPr>
            <a:spLocks noGrp="1" noRot="1" noChangeAspect="1" noChangeArrowheads="1" noTextEdit="1"/>
          </p:cNvSpPr>
          <p:nvPr>
            <p:ph type="sldImg"/>
          </p:nvPr>
        </p:nvSpPr>
        <p:spPr>
          <a:ln/>
        </p:spPr>
      </p:sp>
      <p:sp>
        <p:nvSpPr>
          <p:cNvPr id="140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0E6D7-D55F-47DC-8EBF-9F53A29506D9}" type="slidenum">
              <a:rPr lang="en-US"/>
              <a:pPr/>
              <a:t>23</a:t>
            </a:fld>
            <a:endParaRPr lang="en-US"/>
          </a:p>
        </p:txBody>
      </p:sp>
      <p:sp>
        <p:nvSpPr>
          <p:cNvPr id="1425410" name="Rectangle 2"/>
          <p:cNvSpPr>
            <a:spLocks noGrp="1" noRot="1" noChangeAspect="1" noChangeArrowheads="1" noTextEdit="1"/>
          </p:cNvSpPr>
          <p:nvPr>
            <p:ph type="sldImg"/>
          </p:nvPr>
        </p:nvSpPr>
        <p:spPr>
          <a:ln/>
        </p:spPr>
      </p:sp>
      <p:sp>
        <p:nvSpPr>
          <p:cNvPr id="142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EB4607-CA3F-4FF6-8C8B-3C58B5C117FC}" type="slidenum">
              <a:rPr lang="en-AU"/>
              <a:pPr/>
              <a:t>24</a:t>
            </a:fld>
            <a:endParaRPr lang="en-AU"/>
          </a:p>
        </p:txBody>
      </p:sp>
      <p:sp>
        <p:nvSpPr>
          <p:cNvPr id="101378" name="Rectangle 2"/>
          <p:cNvSpPr>
            <a:spLocks noGrp="1" noRot="1" noChangeAspect="1" noChangeArrowheads="1" noTextEdit="1"/>
          </p:cNvSpPr>
          <p:nvPr>
            <p:ph type="sldImg"/>
          </p:nvPr>
        </p:nvSpPr>
        <p:spPr bwMode="auto">
          <a:xfrm>
            <a:off x="1144588" y="687388"/>
            <a:ext cx="4570412" cy="3427412"/>
          </a:xfrm>
          <a:prstGeom prst="rect">
            <a:avLst/>
          </a:prstGeom>
          <a:solidFill>
            <a:srgbClr val="FFFFFF"/>
          </a:solidFill>
          <a:ln>
            <a:solidFill>
              <a:srgbClr val="000000"/>
            </a:solidFill>
            <a:miter lim="800000"/>
            <a:headEnd/>
            <a:tailEnd/>
          </a:ln>
        </p:spPr>
      </p:sp>
      <p:sp>
        <p:nvSpPr>
          <p:cNvPr id="101379" name="Rectangle 3"/>
          <p:cNvSpPr>
            <a:spLocks noGrp="1" noChangeArrowheads="1"/>
          </p:cNvSpPr>
          <p:nvPr>
            <p:ph type="body" idx="1"/>
          </p:nvPr>
        </p:nvSpPr>
        <p:spPr bwMode="auto">
          <a:xfrm>
            <a:off x="913438" y="4343693"/>
            <a:ext cx="5031126" cy="4112458"/>
          </a:xfrm>
          <a:prstGeom prst="rect">
            <a:avLst/>
          </a:prstGeom>
          <a:solidFill>
            <a:srgbClr val="FFFFFF"/>
          </a:solidFill>
          <a:ln>
            <a:solidFill>
              <a:srgbClr val="000000"/>
            </a:solidFill>
            <a:miter lim="800000"/>
            <a:headEnd/>
            <a:tailEnd/>
          </a:ln>
        </p:spPr>
        <p:txBody>
          <a:bodyPr lIns="91714" tIns="45857" rIns="91714" bIns="45857"/>
          <a:lstStyle/>
          <a:p>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2A599-0346-4D13-A49C-FD6A9EDA2AC7}" type="slidenum">
              <a:rPr lang="en-AU"/>
              <a:pPr/>
              <a:t>26</a:t>
            </a:fld>
            <a:endParaRPr lang="en-AU"/>
          </a:p>
        </p:txBody>
      </p:sp>
      <p:sp>
        <p:nvSpPr>
          <p:cNvPr id="105474" name="Rectangle 2"/>
          <p:cNvSpPr>
            <a:spLocks noGrp="1" noRot="1" noChangeAspect="1" noChangeArrowheads="1" noTextEdit="1"/>
          </p:cNvSpPr>
          <p:nvPr>
            <p:ph type="sldImg"/>
          </p:nvPr>
        </p:nvSpPr>
        <p:spPr bwMode="auto">
          <a:xfrm>
            <a:off x="1144588" y="687388"/>
            <a:ext cx="4570412" cy="3427412"/>
          </a:xfrm>
          <a:prstGeom prst="rect">
            <a:avLst/>
          </a:prstGeom>
          <a:solidFill>
            <a:srgbClr val="FFFFFF"/>
          </a:solidFill>
          <a:ln>
            <a:solidFill>
              <a:srgbClr val="000000"/>
            </a:solidFill>
            <a:miter lim="800000"/>
            <a:headEnd/>
            <a:tailEnd/>
          </a:ln>
        </p:spPr>
      </p:sp>
      <p:sp>
        <p:nvSpPr>
          <p:cNvPr id="105475" name="Rectangle 3"/>
          <p:cNvSpPr>
            <a:spLocks noGrp="1" noChangeArrowheads="1"/>
          </p:cNvSpPr>
          <p:nvPr>
            <p:ph type="body" idx="1"/>
          </p:nvPr>
        </p:nvSpPr>
        <p:spPr bwMode="auto">
          <a:xfrm>
            <a:off x="913438" y="4220759"/>
            <a:ext cx="5031126" cy="4113922"/>
          </a:xfrm>
          <a:prstGeom prst="rect">
            <a:avLst/>
          </a:prstGeom>
          <a:solidFill>
            <a:srgbClr val="FFFFFF"/>
          </a:solidFill>
          <a:ln>
            <a:solidFill>
              <a:srgbClr val="000000"/>
            </a:solidFill>
            <a:miter lim="800000"/>
            <a:headEnd/>
            <a:tailEnd/>
          </a:ln>
        </p:spPr>
        <p:txBody>
          <a:bodyPr lIns="91714" tIns="45857" rIns="91714" bIns="45857"/>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DFE61-3F3C-4A3B-8FDF-43CE7A8A56A8}" type="slidenum">
              <a:rPr lang="en-US"/>
              <a:pPr/>
              <a:t>3</a:t>
            </a:fld>
            <a:endParaRPr lang="en-US"/>
          </a:p>
        </p:txBody>
      </p:sp>
      <p:sp>
        <p:nvSpPr>
          <p:cNvPr id="1397762" name="Rectangle 2"/>
          <p:cNvSpPr>
            <a:spLocks noGrp="1" noRot="1" noChangeAspect="1" noChangeArrowheads="1" noTextEdit="1"/>
          </p:cNvSpPr>
          <p:nvPr>
            <p:ph type="sldImg"/>
          </p:nvPr>
        </p:nvSpPr>
        <p:spPr>
          <a:ln/>
        </p:spPr>
      </p:sp>
      <p:sp>
        <p:nvSpPr>
          <p:cNvPr id="139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4D0ED9-2DB4-437C-AB51-11784A518EEA}" type="slidenum">
              <a:rPr lang="en-US"/>
              <a:pPr/>
              <a:t>28</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8A47B-7FA7-420E-B294-449CC3C55AE1}" type="slidenum">
              <a:rPr lang="en-US"/>
              <a:pPr/>
              <a:t>30</a:t>
            </a:fld>
            <a:endParaRPr lang="en-US"/>
          </a:p>
        </p:txBody>
      </p:sp>
      <p:sp>
        <p:nvSpPr>
          <p:cNvPr id="1323010" name="Rectangle 2"/>
          <p:cNvSpPr>
            <a:spLocks noGrp="1" noChangeArrowheads="1"/>
          </p:cNvSpPr>
          <p:nvPr>
            <p:ph type="body" idx="1"/>
          </p:nvPr>
        </p:nvSpPr>
        <p:spPr>
          <a:xfrm>
            <a:off x="334500" y="4797160"/>
            <a:ext cx="6187446" cy="3909029"/>
          </a:xfrm>
          <a:noFill/>
          <a:ln/>
        </p:spPr>
        <p:txBody>
          <a:bodyPr lIns="90479" tIns="44445" rIns="90479" bIns="44445"/>
          <a:lstStyle/>
          <a:p>
            <a:endParaRPr lang="en-US"/>
          </a:p>
          <a:p>
            <a:r>
              <a:rPr lang="en-US"/>
              <a:t>In addition to all the rules and regulations, policies and procedures and the related system specific documentation, there are some current computer security issues of which you as the Executive should be made aware.</a:t>
            </a:r>
          </a:p>
        </p:txBody>
      </p:sp>
      <p:sp>
        <p:nvSpPr>
          <p:cNvPr id="1323011" name="Rectangle 3"/>
          <p:cNvSpPr>
            <a:spLocks noGrp="1" noRot="1" noChangeAspect="1" noChangeArrowheads="1" noTextEdit="1"/>
          </p:cNvSpPr>
          <p:nvPr>
            <p:ph type="sldImg"/>
          </p:nvPr>
        </p:nvSpPr>
        <p:spPr>
          <a:xfrm>
            <a:off x="1138238" y="568325"/>
            <a:ext cx="4578350" cy="3435350"/>
          </a:xfrm>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36C34-9C89-43E2-911B-6B8FCCE11CB5}" type="slidenum">
              <a:rPr lang="en-US"/>
              <a:pPr/>
              <a:t>31</a:t>
            </a:fld>
            <a:endParaRPr lang="en-US"/>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2BA97D-ADAD-4EB4-9D61-5617D4ADAAA8}" type="slidenum">
              <a:rPr lang="en-US"/>
              <a:pPr/>
              <a:t>32</a:t>
            </a:fld>
            <a:endParaRPr lang="en-US"/>
          </a:p>
        </p:txBody>
      </p:sp>
      <p:sp>
        <p:nvSpPr>
          <p:cNvPr id="1394690" name="Rectangle 2"/>
          <p:cNvSpPr>
            <a:spLocks noGrp="1" noRot="1" noChangeAspect="1" noChangeArrowheads="1" noTextEdit="1"/>
          </p:cNvSpPr>
          <p:nvPr>
            <p:ph type="sldImg"/>
          </p:nvPr>
        </p:nvSpPr>
        <p:spPr>
          <a:ln/>
        </p:spPr>
      </p:sp>
      <p:sp>
        <p:nvSpPr>
          <p:cNvPr id="139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9DD2F-DBB3-4A5E-AFD6-A7DB730C986B}" type="slidenum">
              <a:rPr lang="en-US"/>
              <a:pPr/>
              <a:t>33</a:t>
            </a:fld>
            <a:endParaRPr lang="en-US"/>
          </a:p>
        </p:txBody>
      </p:sp>
      <p:sp>
        <p:nvSpPr>
          <p:cNvPr id="1395714" name="Rectangle 2"/>
          <p:cNvSpPr>
            <a:spLocks noGrp="1" noRot="1" noChangeAspect="1" noChangeArrowheads="1" noTextEdit="1"/>
          </p:cNvSpPr>
          <p:nvPr>
            <p:ph type="sldImg"/>
          </p:nvPr>
        </p:nvSpPr>
        <p:spPr>
          <a:ln/>
        </p:spPr>
      </p:sp>
      <p:sp>
        <p:nvSpPr>
          <p:cNvPr id="139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3A4FD-2AF4-4FB9-A858-2C021662E908}" type="slidenum">
              <a:rPr lang="en-US"/>
              <a:pPr/>
              <a:t>34</a:t>
            </a:fld>
            <a:endParaRPr lang="en-US"/>
          </a:p>
        </p:txBody>
      </p:sp>
      <p:sp>
        <p:nvSpPr>
          <p:cNvPr id="1396738" name="Rectangle 2"/>
          <p:cNvSpPr>
            <a:spLocks noGrp="1" noRot="1" noChangeAspect="1" noChangeArrowheads="1" noTextEdit="1"/>
          </p:cNvSpPr>
          <p:nvPr>
            <p:ph type="sldImg"/>
          </p:nvPr>
        </p:nvSpPr>
        <p:spPr>
          <a:ln/>
        </p:spPr>
      </p:sp>
      <p:sp>
        <p:nvSpPr>
          <p:cNvPr id="139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A7185EB9-00F7-4952-B58E-C672F7FCA94D}" type="slidenum">
              <a:rPr lang="en-US" smtClean="0"/>
              <a:pPr/>
              <a:t>35</a:t>
            </a:fld>
            <a:endParaRPr lang="en-US"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A91DDC-9570-49DC-945D-11B7E1A95BB6}" type="slidenum">
              <a:rPr lang="en-IN" smtClean="0"/>
              <a:pPr/>
              <a:t>38</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98307" name="Rectangle 3"/>
          <p:cNvSpPr>
            <a:spLocks noGrp="1" noChangeArrowheads="1"/>
          </p:cNvSpPr>
          <p:nvPr>
            <p:ph type="dt" sz="quarter" idx="1"/>
          </p:nvPr>
        </p:nvSpPr>
        <p:spPr>
          <a:noFill/>
        </p:spPr>
        <p:txBody>
          <a:bodyPr/>
          <a:lstStyle/>
          <a:p>
            <a:fld id="{287B58DE-1A8D-43BE-B7B4-DAB5E630E842}" type="datetime3">
              <a:rPr lang="en-US" altLang="en-US" smtClean="0"/>
              <a:pPr/>
              <a:t>13 August 2019</a:t>
            </a:fld>
            <a:endParaRPr lang="en-US" altLang="en-US" smtClean="0"/>
          </a:p>
        </p:txBody>
      </p:sp>
      <p:sp>
        <p:nvSpPr>
          <p:cNvPr id="98308" name="Rectangle 6"/>
          <p:cNvSpPr>
            <a:spLocks noGrp="1" noChangeArrowheads="1"/>
          </p:cNvSpPr>
          <p:nvPr>
            <p:ph type="ftr" sz="quarter" idx="4294967295"/>
          </p:nvPr>
        </p:nvSpPr>
        <p:spPr bwMode="auto">
          <a:xfrm>
            <a:off x="1" y="8687297"/>
            <a:ext cx="2972004" cy="456704"/>
          </a:xfrm>
          <a:prstGeom prst="rect">
            <a:avLst/>
          </a:prstGeom>
          <a:noFill/>
          <a:ln>
            <a:miter lim="800000"/>
            <a:headEnd/>
            <a:tailEnd/>
          </a:ln>
        </p:spPr>
        <p:txBody>
          <a:bodyPr/>
          <a:lstStyle/>
          <a:p>
            <a:pPr defTabSz="892442" eaLnBrk="0" hangingPunct="0"/>
            <a:r>
              <a:rPr lang="en-US" altLang="en-US" dirty="0">
                <a:latin typeface="Times New Roman" pitchFamily="18" charset="0"/>
              </a:rPr>
              <a:t>Chapter 2 — Instructions: Language of the Computer</a:t>
            </a:r>
          </a:p>
        </p:txBody>
      </p:sp>
      <p:sp>
        <p:nvSpPr>
          <p:cNvPr id="98309" name="Rectangle 7"/>
          <p:cNvSpPr>
            <a:spLocks noGrp="1" noChangeArrowheads="1"/>
          </p:cNvSpPr>
          <p:nvPr>
            <p:ph type="sldNum" sz="quarter" idx="5"/>
          </p:nvPr>
        </p:nvSpPr>
        <p:spPr>
          <a:noFill/>
        </p:spPr>
        <p:txBody>
          <a:bodyPr/>
          <a:lstStyle/>
          <a:p>
            <a:fld id="{D807939E-5FA1-4832-944F-E281B8567A26}" type="slidenum">
              <a:rPr lang="en-US" altLang="en-US" smtClean="0"/>
              <a:pPr/>
              <a:t>149</a:t>
            </a:fld>
            <a:endParaRPr lang="en-US" altLang="en-US" smtClean="0"/>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p:spPr>
        <p:txBody>
          <a:bodyPr/>
          <a:lstStyle/>
          <a:p>
            <a:pPr eaLnBrk="1" hangingPunct="1"/>
            <a:endParaRPr lang="en-AU"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0F748-CB0E-4D74-98CA-6AB14EB8E919}" type="slidenum">
              <a:rPr lang="en-US"/>
              <a:pPr/>
              <a:t>8</a:t>
            </a:fld>
            <a:endParaRPr lang="en-US"/>
          </a:p>
        </p:txBody>
      </p:sp>
      <p:sp>
        <p:nvSpPr>
          <p:cNvPr id="1398786" name="Rectangle 2"/>
          <p:cNvSpPr>
            <a:spLocks noGrp="1" noRot="1" noChangeAspect="1" noChangeArrowheads="1" noTextEdit="1"/>
          </p:cNvSpPr>
          <p:nvPr>
            <p:ph type="sldImg"/>
          </p:nvPr>
        </p:nvSpPr>
        <p:spPr>
          <a:ln/>
        </p:spPr>
      </p:sp>
      <p:sp>
        <p:nvSpPr>
          <p:cNvPr id="139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99331" name="Rectangle 3"/>
          <p:cNvSpPr>
            <a:spLocks noGrp="1" noChangeArrowheads="1"/>
          </p:cNvSpPr>
          <p:nvPr>
            <p:ph type="dt" sz="quarter" idx="1"/>
          </p:nvPr>
        </p:nvSpPr>
        <p:spPr>
          <a:noFill/>
        </p:spPr>
        <p:txBody>
          <a:bodyPr/>
          <a:lstStyle/>
          <a:p>
            <a:fld id="{9A90B42D-C120-4684-9E8E-6D46F533004B}" type="datetime3">
              <a:rPr lang="en-US" altLang="en-US" smtClean="0"/>
              <a:pPr/>
              <a:t>13 August 2019</a:t>
            </a:fld>
            <a:endParaRPr lang="en-US" altLang="en-US" smtClean="0"/>
          </a:p>
        </p:txBody>
      </p:sp>
      <p:sp>
        <p:nvSpPr>
          <p:cNvPr id="99332" name="Rectangle 6"/>
          <p:cNvSpPr>
            <a:spLocks noGrp="1" noChangeArrowheads="1"/>
          </p:cNvSpPr>
          <p:nvPr>
            <p:ph type="ftr" sz="quarter" idx="4294967295"/>
          </p:nvPr>
        </p:nvSpPr>
        <p:spPr bwMode="auto">
          <a:xfrm>
            <a:off x="1" y="8687297"/>
            <a:ext cx="2972004" cy="456704"/>
          </a:xfrm>
          <a:prstGeom prst="rect">
            <a:avLst/>
          </a:prstGeom>
          <a:noFill/>
          <a:ln>
            <a:miter lim="800000"/>
            <a:headEnd/>
            <a:tailEnd/>
          </a:ln>
        </p:spPr>
        <p:txBody>
          <a:bodyPr/>
          <a:lstStyle/>
          <a:p>
            <a:pPr defTabSz="892442" eaLnBrk="0" hangingPunct="0"/>
            <a:r>
              <a:rPr lang="en-US" altLang="en-US" dirty="0">
                <a:latin typeface="Times New Roman" pitchFamily="18" charset="0"/>
              </a:rPr>
              <a:t>Chapter 2 — Instructions: Language of the Computer</a:t>
            </a:r>
          </a:p>
        </p:txBody>
      </p:sp>
      <p:sp>
        <p:nvSpPr>
          <p:cNvPr id="99333" name="Rectangle 7"/>
          <p:cNvSpPr>
            <a:spLocks noGrp="1" noChangeArrowheads="1"/>
          </p:cNvSpPr>
          <p:nvPr>
            <p:ph type="sldNum" sz="quarter" idx="5"/>
          </p:nvPr>
        </p:nvSpPr>
        <p:spPr>
          <a:noFill/>
        </p:spPr>
        <p:txBody>
          <a:bodyPr/>
          <a:lstStyle/>
          <a:p>
            <a:fld id="{54BD6EE4-34FF-4B2B-9444-A67983FE726E}" type="slidenum">
              <a:rPr lang="en-US" altLang="en-US" smtClean="0"/>
              <a:pPr/>
              <a:t>150</a:t>
            </a:fld>
            <a:endParaRPr lang="en-US" altLang="en-US" smtClean="0"/>
          </a:p>
        </p:txBody>
      </p:sp>
      <p:sp>
        <p:nvSpPr>
          <p:cNvPr id="99334" name="Rectangle 2"/>
          <p:cNvSpPr>
            <a:spLocks noGrp="1" noRot="1" noChangeAspect="1" noChangeArrowheads="1" noTextEdit="1"/>
          </p:cNvSpPr>
          <p:nvPr>
            <p:ph type="sldImg"/>
          </p:nvPr>
        </p:nvSpPr>
        <p:spPr>
          <a:ln/>
        </p:spPr>
      </p:sp>
      <p:sp>
        <p:nvSpPr>
          <p:cNvPr id="99335" name="Rectangle 3"/>
          <p:cNvSpPr>
            <a:spLocks noGrp="1" noChangeArrowheads="1"/>
          </p:cNvSpPr>
          <p:nvPr>
            <p:ph type="body" idx="1"/>
          </p:nvPr>
        </p:nvSpPr>
        <p:spPr>
          <a:noFill/>
          <a:ln/>
        </p:spPr>
        <p:txBody>
          <a:bodyPr/>
          <a:lstStyle/>
          <a:p>
            <a:pPr eaLnBrk="1" hangingPunct="1"/>
            <a:endParaRPr lang="en-AU"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0355" name="Rectangle 3"/>
          <p:cNvSpPr>
            <a:spLocks noGrp="1" noChangeArrowheads="1"/>
          </p:cNvSpPr>
          <p:nvPr>
            <p:ph type="dt" sz="quarter" idx="1"/>
          </p:nvPr>
        </p:nvSpPr>
        <p:spPr>
          <a:noFill/>
        </p:spPr>
        <p:txBody>
          <a:bodyPr/>
          <a:lstStyle/>
          <a:p>
            <a:fld id="{D92FED23-B0A6-4C6A-B725-B5F39D758764}" type="datetime3">
              <a:rPr lang="en-US" altLang="en-US" smtClean="0"/>
              <a:pPr/>
              <a:t>13 August 2019</a:t>
            </a:fld>
            <a:endParaRPr lang="en-US" altLang="en-US" smtClean="0"/>
          </a:p>
        </p:txBody>
      </p:sp>
      <p:sp>
        <p:nvSpPr>
          <p:cNvPr id="100356" name="Rectangle 6"/>
          <p:cNvSpPr>
            <a:spLocks noGrp="1" noChangeArrowheads="1"/>
          </p:cNvSpPr>
          <p:nvPr>
            <p:ph type="ftr" sz="quarter" idx="4294967295"/>
          </p:nvPr>
        </p:nvSpPr>
        <p:spPr bwMode="auto">
          <a:xfrm>
            <a:off x="1" y="8687297"/>
            <a:ext cx="2972004" cy="456704"/>
          </a:xfrm>
          <a:prstGeom prst="rect">
            <a:avLst/>
          </a:prstGeom>
          <a:noFill/>
          <a:ln>
            <a:miter lim="800000"/>
            <a:headEnd/>
            <a:tailEnd/>
          </a:ln>
        </p:spPr>
        <p:txBody>
          <a:bodyPr/>
          <a:lstStyle/>
          <a:p>
            <a:pPr defTabSz="892442" eaLnBrk="0" hangingPunct="0"/>
            <a:r>
              <a:rPr lang="en-US" altLang="en-US" dirty="0">
                <a:latin typeface="Times New Roman" pitchFamily="18" charset="0"/>
              </a:rPr>
              <a:t>Chapter 2 — Instructions: Language of the Computer</a:t>
            </a:r>
          </a:p>
        </p:txBody>
      </p:sp>
      <p:sp>
        <p:nvSpPr>
          <p:cNvPr id="100357" name="Rectangle 7"/>
          <p:cNvSpPr>
            <a:spLocks noGrp="1" noChangeArrowheads="1"/>
          </p:cNvSpPr>
          <p:nvPr>
            <p:ph type="sldNum" sz="quarter" idx="5"/>
          </p:nvPr>
        </p:nvSpPr>
        <p:spPr>
          <a:noFill/>
        </p:spPr>
        <p:txBody>
          <a:bodyPr/>
          <a:lstStyle/>
          <a:p>
            <a:fld id="{BF91DDBF-ECE6-4385-85C8-287356358998}" type="slidenum">
              <a:rPr lang="en-US" altLang="en-US" smtClean="0"/>
              <a:pPr/>
              <a:t>151</a:t>
            </a:fld>
            <a:endParaRPr lang="en-US" altLang="en-US" smtClean="0"/>
          </a:p>
        </p:txBody>
      </p:sp>
      <p:sp>
        <p:nvSpPr>
          <p:cNvPr id="100358" name="Rectangle 2"/>
          <p:cNvSpPr>
            <a:spLocks noGrp="1" noRot="1" noChangeAspect="1" noChangeArrowheads="1" noTextEdit="1"/>
          </p:cNvSpPr>
          <p:nvPr>
            <p:ph type="sldImg"/>
          </p:nvPr>
        </p:nvSpPr>
        <p:spPr>
          <a:ln/>
        </p:spPr>
      </p:sp>
      <p:sp>
        <p:nvSpPr>
          <p:cNvPr id="100359" name="Rectangle 3"/>
          <p:cNvSpPr>
            <a:spLocks noGrp="1" noChangeArrowheads="1"/>
          </p:cNvSpPr>
          <p:nvPr>
            <p:ph type="body" idx="1"/>
          </p:nvPr>
        </p:nvSpPr>
        <p:spPr>
          <a:noFill/>
          <a:ln/>
        </p:spPr>
        <p:txBody>
          <a:bodyPr/>
          <a:lstStyle/>
          <a:p>
            <a:pPr eaLnBrk="1" hangingPunct="1"/>
            <a:endParaRPr lang="en-AU"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1379" name="Rectangle 3"/>
          <p:cNvSpPr>
            <a:spLocks noGrp="1" noChangeArrowheads="1"/>
          </p:cNvSpPr>
          <p:nvPr>
            <p:ph type="dt" sz="quarter" idx="1"/>
          </p:nvPr>
        </p:nvSpPr>
        <p:spPr>
          <a:noFill/>
        </p:spPr>
        <p:txBody>
          <a:bodyPr/>
          <a:lstStyle/>
          <a:p>
            <a:fld id="{2B7F03A3-D418-4873-80B5-15BB1B0317BC}" type="datetime3">
              <a:rPr lang="en-US" altLang="en-US" smtClean="0"/>
              <a:pPr/>
              <a:t>13 August 2019</a:t>
            </a:fld>
            <a:endParaRPr lang="en-US" altLang="en-US" smtClean="0"/>
          </a:p>
        </p:txBody>
      </p:sp>
      <p:sp>
        <p:nvSpPr>
          <p:cNvPr id="101380" name="Rectangle 6"/>
          <p:cNvSpPr>
            <a:spLocks noGrp="1" noChangeArrowheads="1"/>
          </p:cNvSpPr>
          <p:nvPr>
            <p:ph type="ftr" sz="quarter" idx="4294967295"/>
          </p:nvPr>
        </p:nvSpPr>
        <p:spPr bwMode="auto">
          <a:xfrm>
            <a:off x="1" y="8687297"/>
            <a:ext cx="2972004" cy="456704"/>
          </a:xfrm>
          <a:prstGeom prst="rect">
            <a:avLst/>
          </a:prstGeom>
          <a:noFill/>
          <a:ln>
            <a:miter lim="800000"/>
            <a:headEnd/>
            <a:tailEnd/>
          </a:ln>
        </p:spPr>
        <p:txBody>
          <a:bodyPr/>
          <a:lstStyle/>
          <a:p>
            <a:pPr defTabSz="892442" eaLnBrk="0" hangingPunct="0"/>
            <a:r>
              <a:rPr lang="en-US" altLang="en-US" dirty="0">
                <a:latin typeface="Times New Roman" pitchFamily="18" charset="0"/>
              </a:rPr>
              <a:t>Chapter 2 — Instructions: Language of the Computer</a:t>
            </a:r>
          </a:p>
        </p:txBody>
      </p:sp>
      <p:sp>
        <p:nvSpPr>
          <p:cNvPr id="101381" name="Rectangle 7"/>
          <p:cNvSpPr>
            <a:spLocks noGrp="1" noChangeArrowheads="1"/>
          </p:cNvSpPr>
          <p:nvPr>
            <p:ph type="sldNum" sz="quarter" idx="5"/>
          </p:nvPr>
        </p:nvSpPr>
        <p:spPr>
          <a:noFill/>
        </p:spPr>
        <p:txBody>
          <a:bodyPr/>
          <a:lstStyle/>
          <a:p>
            <a:fld id="{7565CC75-7860-4C96-8B43-C5D621592E88}" type="slidenum">
              <a:rPr lang="en-US" altLang="en-US" smtClean="0"/>
              <a:pPr/>
              <a:t>152</a:t>
            </a:fld>
            <a:endParaRPr lang="en-US" altLang="en-US" smtClean="0"/>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noFill/>
          <a:ln/>
        </p:spPr>
        <p:txBody>
          <a:bodyPr/>
          <a:lstStyle/>
          <a:p>
            <a:pPr eaLnBrk="1" hangingPunct="1"/>
            <a:endParaRPr lang="en-AU"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2403" name="Rectangle 3"/>
          <p:cNvSpPr>
            <a:spLocks noGrp="1" noChangeArrowheads="1"/>
          </p:cNvSpPr>
          <p:nvPr>
            <p:ph type="dt" sz="quarter" idx="1"/>
          </p:nvPr>
        </p:nvSpPr>
        <p:spPr>
          <a:noFill/>
        </p:spPr>
        <p:txBody>
          <a:bodyPr/>
          <a:lstStyle/>
          <a:p>
            <a:fld id="{A1F87ECD-08DF-42FA-B932-F41CFC77DD87}" type="datetime3">
              <a:rPr lang="en-US" altLang="en-US" smtClean="0"/>
              <a:pPr/>
              <a:t>13 August 2019</a:t>
            </a:fld>
            <a:endParaRPr lang="en-US" altLang="en-US" smtClean="0"/>
          </a:p>
        </p:txBody>
      </p:sp>
      <p:sp>
        <p:nvSpPr>
          <p:cNvPr id="102404" name="Rectangle 6"/>
          <p:cNvSpPr>
            <a:spLocks noGrp="1" noChangeArrowheads="1"/>
          </p:cNvSpPr>
          <p:nvPr>
            <p:ph type="ftr" sz="quarter" idx="4294967295"/>
          </p:nvPr>
        </p:nvSpPr>
        <p:spPr bwMode="auto">
          <a:xfrm>
            <a:off x="1" y="8687297"/>
            <a:ext cx="2972004" cy="456704"/>
          </a:xfrm>
          <a:prstGeom prst="rect">
            <a:avLst/>
          </a:prstGeom>
          <a:noFill/>
          <a:ln>
            <a:miter lim="800000"/>
            <a:headEnd/>
            <a:tailEnd/>
          </a:ln>
        </p:spPr>
        <p:txBody>
          <a:bodyPr/>
          <a:lstStyle/>
          <a:p>
            <a:pPr defTabSz="892442" eaLnBrk="0" hangingPunct="0"/>
            <a:r>
              <a:rPr lang="en-US" altLang="en-US" dirty="0">
                <a:latin typeface="Times New Roman" pitchFamily="18" charset="0"/>
              </a:rPr>
              <a:t>Chapter 2 — Instructions: Language of the Computer</a:t>
            </a:r>
          </a:p>
        </p:txBody>
      </p:sp>
      <p:sp>
        <p:nvSpPr>
          <p:cNvPr id="102405" name="Rectangle 7"/>
          <p:cNvSpPr>
            <a:spLocks noGrp="1" noChangeArrowheads="1"/>
          </p:cNvSpPr>
          <p:nvPr>
            <p:ph type="sldNum" sz="quarter" idx="5"/>
          </p:nvPr>
        </p:nvSpPr>
        <p:spPr>
          <a:noFill/>
        </p:spPr>
        <p:txBody>
          <a:bodyPr/>
          <a:lstStyle/>
          <a:p>
            <a:fld id="{CAC8F9DF-5B51-40BD-9BA6-A345FFF156FE}" type="slidenum">
              <a:rPr lang="en-US" altLang="en-US" smtClean="0"/>
              <a:pPr/>
              <a:t>153</a:t>
            </a:fld>
            <a:endParaRPr lang="en-US" altLang="en-US" smtClean="0"/>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p:spPr>
        <p:txBody>
          <a:bodyPr/>
          <a:lstStyle/>
          <a:p>
            <a:pPr eaLnBrk="1" hangingPunct="1"/>
            <a:endParaRPr lang="en-AU"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EC869F-F60E-4FAB-8007-895674E734C2}" type="slidenum">
              <a:rPr lang="en-AU"/>
              <a:pPr/>
              <a:t>9</a:t>
            </a:fld>
            <a:endParaRPr lang="en-AU"/>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06290-D5A2-4372-953C-87A0B62624D6}" type="slidenum">
              <a:rPr lang="en-US"/>
              <a:pPr/>
              <a:t>10</a:t>
            </a:fld>
            <a:endParaRPr lang="en-US"/>
          </a:p>
        </p:txBody>
      </p:sp>
      <p:sp>
        <p:nvSpPr>
          <p:cNvPr id="1417218" name="Rectangle 2"/>
          <p:cNvSpPr>
            <a:spLocks noGrp="1" noRot="1" noChangeAspect="1" noChangeArrowheads="1" noTextEdit="1"/>
          </p:cNvSpPr>
          <p:nvPr>
            <p:ph type="sldImg"/>
          </p:nvPr>
        </p:nvSpPr>
        <p:spPr>
          <a:ln/>
        </p:spPr>
      </p:sp>
      <p:sp>
        <p:nvSpPr>
          <p:cNvPr id="141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2658BC5A-1834-4F1B-9B3A-CF4D37150330}" type="slidenum">
              <a:rPr lang="en-US" smtClean="0"/>
              <a:pPr/>
              <a:t>11</a:t>
            </a:fld>
            <a:endParaRPr lang="en-US"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EB0F0DD7-F034-4556-A06C-1BE648E19E31}" type="slidenum">
              <a:rPr lang="en-US" smtClean="0"/>
              <a:pPr/>
              <a:t>12</a:t>
            </a:fld>
            <a:endParaRPr lang="en-US"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910C6-0688-4927-A14A-59A89934B6DE}" type="slidenum">
              <a:rPr lang="en-US"/>
              <a:pPr/>
              <a:t>13</a:t>
            </a:fld>
            <a:endParaRPr lang="en-US"/>
          </a:p>
        </p:txBody>
      </p:sp>
      <p:sp>
        <p:nvSpPr>
          <p:cNvPr id="1419266" name="Rectangle 2"/>
          <p:cNvSpPr>
            <a:spLocks noGrp="1" noRot="1" noChangeAspect="1" noChangeArrowheads="1" noTextEdit="1"/>
          </p:cNvSpPr>
          <p:nvPr>
            <p:ph type="sldImg"/>
          </p:nvPr>
        </p:nvSpPr>
        <p:spPr>
          <a:ln/>
        </p:spPr>
      </p:sp>
      <p:sp>
        <p:nvSpPr>
          <p:cNvPr id="141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A4083F-E13A-4B1C-9027-E3C9E178BE36}" type="slidenum">
              <a:rPr lang="en-US"/>
              <a:pPr/>
              <a:t>14</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A80247-B7BB-49D1-B8DB-59797D5CDE3F}" type="datetimeFigureOut">
              <a:rPr lang="en-US" smtClean="0"/>
              <a:pPr/>
              <a:t>8/13/2019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A80247-B7BB-49D1-B8DB-59797D5CDE3F}" type="datetimeFigureOut">
              <a:rPr lang="en-US" smtClean="0"/>
              <a:pPr/>
              <a:t>8/13/2019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A80247-B7BB-49D1-B8DB-59797D5CDE3F}" type="datetimeFigureOut">
              <a:rPr lang="en-US" smtClean="0"/>
              <a:pPr/>
              <a:t>8/13/2019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A80247-B7BB-49D1-B8DB-59797D5CDE3F}" type="datetimeFigureOut">
              <a:rPr lang="en-US" smtClean="0"/>
              <a:pPr/>
              <a:t>8/13/2019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A80247-B7BB-49D1-B8DB-59797D5CDE3F}" type="datetimeFigureOut">
              <a:rPr lang="en-US" smtClean="0"/>
              <a:pPr/>
              <a:t>8/13/2019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A80247-B7BB-49D1-B8DB-59797D5CDE3F}" type="datetimeFigureOut">
              <a:rPr lang="en-US" smtClean="0"/>
              <a:pPr/>
              <a:t>8/13/2019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A80247-B7BB-49D1-B8DB-59797D5CDE3F}" type="datetimeFigureOut">
              <a:rPr lang="en-US" smtClean="0"/>
              <a:pPr/>
              <a:t>8/13/2019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A80247-B7BB-49D1-B8DB-59797D5CDE3F}" type="datetimeFigureOut">
              <a:rPr lang="en-US" smtClean="0"/>
              <a:pPr/>
              <a:t>8/13/2019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80247-B7BB-49D1-B8DB-59797D5CDE3F}" type="datetimeFigureOut">
              <a:rPr lang="en-US" smtClean="0"/>
              <a:pPr/>
              <a:t>8/13/2019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80247-B7BB-49D1-B8DB-59797D5CDE3F}" type="datetimeFigureOut">
              <a:rPr lang="en-US" smtClean="0"/>
              <a:pPr/>
              <a:t>8/13/2019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80247-B7BB-49D1-B8DB-59797D5CDE3F}" type="datetimeFigureOut">
              <a:rPr lang="en-US" smtClean="0"/>
              <a:pPr/>
              <a:t>8/13/2019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A0A67-DA48-4E79-8416-F28CE72D80C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80247-B7BB-49D1-B8DB-59797D5CDE3F}" type="datetimeFigureOut">
              <a:rPr lang="en-US" smtClean="0"/>
              <a:pPr/>
              <a:t>8/13/2019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A0A67-DA48-4E79-8416-F28CE72D80C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en.wikipedia.org/wiki/Cryptanalysis" TargetMode="External"/><Relationship Id="rId2" Type="http://schemas.openxmlformats.org/officeDocument/2006/relationships/hyperlink" Target="http://en.wikipedia.org/wiki/Attack_model" TargetMode="External"/><Relationship Id="rId1" Type="http://schemas.openxmlformats.org/officeDocument/2006/relationships/slideLayout" Target="../slideLayouts/slideLayout2.xml"/><Relationship Id="rId6" Type="http://schemas.openxmlformats.org/officeDocument/2006/relationships/hyperlink" Target="http://en.wikipedia.org/wiki/Cryptographic_key" TargetMode="External"/><Relationship Id="rId5" Type="http://schemas.openxmlformats.org/officeDocument/2006/relationships/hyperlink" Target="http://en.wikipedia.org/wiki/Plaintext" TargetMode="External"/><Relationship Id="rId4" Type="http://schemas.openxmlformats.org/officeDocument/2006/relationships/hyperlink" Target="http://en.wikipedia.org/wiki/Ciphertext"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en.wikipedia.org/wiki/Cryptanalysis" TargetMode="External"/><Relationship Id="rId7" Type="http://schemas.openxmlformats.org/officeDocument/2006/relationships/hyperlink" Target="http://en.wikipedia.org/wiki/Cryptographic_key" TargetMode="External"/><Relationship Id="rId2" Type="http://schemas.openxmlformats.org/officeDocument/2006/relationships/hyperlink" Target="http://en.wikipedia.org/wiki/Attack_model" TargetMode="External"/><Relationship Id="rId1" Type="http://schemas.openxmlformats.org/officeDocument/2006/relationships/slideLayout" Target="../slideLayouts/slideLayout2.xml"/><Relationship Id="rId6" Type="http://schemas.openxmlformats.org/officeDocument/2006/relationships/hyperlink" Target="http://en.wikipedia.org/wiki/Ciphertext" TargetMode="External"/><Relationship Id="rId5" Type="http://schemas.openxmlformats.org/officeDocument/2006/relationships/hyperlink" Target="http://en.wikipedia.org/wiki/Encryption" TargetMode="External"/><Relationship Id="rId4" Type="http://schemas.openxmlformats.org/officeDocument/2006/relationships/hyperlink" Target="http://en.wikipedia.org/wiki/Plaintext"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en.wikipedia.org/wiki/Cryptanalysis" TargetMode="External"/><Relationship Id="rId2" Type="http://schemas.openxmlformats.org/officeDocument/2006/relationships/hyperlink" Target="http://en.wikipedia.org/wiki/Attack_model" TargetMode="External"/><Relationship Id="rId1" Type="http://schemas.openxmlformats.org/officeDocument/2006/relationships/slideLayout" Target="../slideLayouts/slideLayout2.xml"/><Relationship Id="rId5" Type="http://schemas.openxmlformats.org/officeDocument/2006/relationships/hyperlink" Target="http://en.wikipedia.org/wiki/Ciphertext" TargetMode="External"/><Relationship Id="rId4" Type="http://schemas.openxmlformats.org/officeDocument/2006/relationships/hyperlink" Target="http://en.wikipedia.org/wiki/Plaintext"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wired.com/story/worst-hacks-2018-facebook-marriott-quora/" TargetMode="External"/><Relationship Id="rId3" Type="http://schemas.openxmlformats.org/officeDocument/2006/relationships/hyperlink" Target="https://ccdcoe.org/uploads/2018/10/12_NAZARIO-Politically-Motivated-DDoS.pdf" TargetMode="External"/><Relationship Id="rId7" Type="http://schemas.openxmlformats.org/officeDocument/2006/relationships/hyperlink" Target="https://www.csoonline.com/article/2133139/spam-fighter--spammer-spat-becomes-massive-ddos-attack.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securelist.com/ddos-report-q1-2019/90792/" TargetMode="External"/><Relationship Id="rId5" Type="http://schemas.openxmlformats.org/officeDocument/2006/relationships/hyperlink" Target="https://github.blog/2018-03-01-ddos-incident-report/" TargetMode="External"/><Relationship Id="rId4" Type="http://schemas.openxmlformats.org/officeDocument/2006/relationships/hyperlink" Target="https://www.cloudflare.com/learning/ddos/famous-ddos-attacks/"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8" Type="http://schemas.openxmlformats.org/officeDocument/2006/relationships/hyperlink" Target="https://www.sicia-project.org/datenschutzerklaerung/" TargetMode="External"/><Relationship Id="rId3" Type="http://schemas.openxmlformats.org/officeDocument/2006/relationships/hyperlink" Target="https://www.schneier.com/academic/" TargetMode="External"/><Relationship Id="rId7" Type="http://schemas.openxmlformats.org/officeDocument/2006/relationships/hyperlink" Target="https://isl.cse.sc.edu/mirrorSobireys.shtml" TargetMode="External"/><Relationship Id="rId2" Type="http://schemas.openxmlformats.org/officeDocument/2006/relationships/hyperlink" Target="https://cryptoclub.org/" TargetMode="External"/><Relationship Id="rId1" Type="http://schemas.openxmlformats.org/officeDocument/2006/relationships/slideLayout" Target="../slideLayouts/slideLayout2.xml"/><Relationship Id="rId6" Type="http://schemas.openxmlformats.org/officeDocument/2006/relationships/hyperlink" Target="https://www.infosecawareness.in/" TargetMode="External"/><Relationship Id="rId5" Type="http://schemas.openxmlformats.org/officeDocument/2006/relationships/hyperlink" Target="https://cse.sc.edu/isl/mysecurity" TargetMode="External"/><Relationship Id="rId4" Type="http://schemas.openxmlformats.org/officeDocument/2006/relationships/hyperlink" Target="https://school-for-champ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071546"/>
            <a:ext cx="7772400" cy="1470025"/>
          </a:xfrm>
        </p:spPr>
        <p:txBody>
          <a:bodyPr>
            <a:normAutofit/>
          </a:bodyPr>
          <a:lstStyle/>
          <a:p>
            <a:r>
              <a:rPr lang="en-IN" sz="4000" dirty="0" smtClean="0"/>
              <a:t>System Security</a:t>
            </a:r>
            <a:endParaRPr lang="en-IN" sz="4000" dirty="0"/>
          </a:p>
        </p:txBody>
      </p:sp>
      <p:sp>
        <p:nvSpPr>
          <p:cNvPr id="3" name="Subtitle 2"/>
          <p:cNvSpPr>
            <a:spLocks noGrp="1"/>
          </p:cNvSpPr>
          <p:nvPr>
            <p:ph type="subTitle" idx="1"/>
          </p:nvPr>
        </p:nvSpPr>
        <p:spPr>
          <a:xfrm>
            <a:off x="857224" y="2714620"/>
            <a:ext cx="7429552" cy="2924180"/>
          </a:xfrm>
        </p:spPr>
        <p:txBody>
          <a:bodyPr>
            <a:normAutofit/>
          </a:bodyPr>
          <a:lstStyle/>
          <a:p>
            <a:pPr>
              <a:lnSpc>
                <a:spcPct val="130000"/>
              </a:lnSpc>
              <a:spcBef>
                <a:spcPts val="0"/>
              </a:spcBef>
            </a:pPr>
            <a:r>
              <a:rPr lang="en-IN" sz="3600" dirty="0" smtClean="0">
                <a:solidFill>
                  <a:srgbClr val="002060"/>
                </a:solidFill>
              </a:rPr>
              <a:t>Including OS Security</a:t>
            </a:r>
          </a:p>
          <a:p>
            <a:pPr>
              <a:lnSpc>
                <a:spcPct val="130000"/>
              </a:lnSpc>
              <a:spcBef>
                <a:spcPts val="0"/>
              </a:spcBef>
            </a:pPr>
            <a:r>
              <a:rPr lang="en-IN" sz="2400" i="1" dirty="0" smtClean="0">
                <a:solidFill>
                  <a:srgbClr val="C00000"/>
                </a:solidFill>
              </a:rPr>
              <a:t>Mostly based on </a:t>
            </a:r>
          </a:p>
          <a:p>
            <a:pPr>
              <a:lnSpc>
                <a:spcPct val="130000"/>
              </a:lnSpc>
              <a:spcBef>
                <a:spcPts val="0"/>
              </a:spcBef>
            </a:pPr>
            <a:r>
              <a:rPr lang="en-IN" sz="2400" i="1" dirty="0" smtClean="0">
                <a:solidFill>
                  <a:srgbClr val="C00000"/>
                </a:solidFill>
              </a:rPr>
              <a:t>“Analyzing Computer Security” [</a:t>
            </a:r>
            <a:r>
              <a:rPr lang="en-IN" sz="2400" i="1" dirty="0" err="1" smtClean="0">
                <a:solidFill>
                  <a:srgbClr val="C00000"/>
                </a:solidFill>
              </a:rPr>
              <a:t>Pfleeger</a:t>
            </a:r>
            <a:r>
              <a:rPr lang="en-IN" sz="2400" i="1" dirty="0" smtClean="0">
                <a:solidFill>
                  <a:srgbClr val="C00000"/>
                </a:solidFill>
              </a:rPr>
              <a:t> &amp; </a:t>
            </a:r>
            <a:r>
              <a:rPr lang="en-IN" sz="2400" i="1" dirty="0" err="1" smtClean="0">
                <a:solidFill>
                  <a:srgbClr val="C00000"/>
                </a:solidFill>
              </a:rPr>
              <a:t>Pfleeger</a:t>
            </a:r>
            <a:r>
              <a:rPr lang="en-IN" sz="2400" i="1" dirty="0" smtClean="0">
                <a:solidFill>
                  <a:srgbClr val="C00000"/>
                </a:solidFill>
              </a:rPr>
              <a:t>]</a:t>
            </a:r>
          </a:p>
          <a:p>
            <a:pPr>
              <a:lnSpc>
                <a:spcPct val="130000"/>
              </a:lnSpc>
              <a:spcBef>
                <a:spcPts val="0"/>
              </a:spcBef>
            </a:pPr>
            <a:r>
              <a:rPr lang="en-IN" sz="2400" i="1" dirty="0" smtClean="0">
                <a:solidFill>
                  <a:srgbClr val="C00000"/>
                </a:solidFill>
              </a:rPr>
              <a:t>Pearson Education</a:t>
            </a:r>
          </a:p>
          <a:p>
            <a:endParaRPr lang="en-IN" sz="280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bwMode="auto">
          <a:xfrm>
            <a:off x="179512" y="188640"/>
            <a:ext cx="8812088" cy="79208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en-US" sz="4000" dirty="0">
                <a:solidFill>
                  <a:srgbClr val="C00000"/>
                </a:solidFill>
              </a:rPr>
              <a:t>Types of Attackers</a:t>
            </a:r>
          </a:p>
        </p:txBody>
      </p:sp>
      <p:sp>
        <p:nvSpPr>
          <p:cNvPr id="1356803" name="Rectangle 3"/>
          <p:cNvSpPr>
            <a:spLocks noGrp="1" noChangeArrowheads="1"/>
          </p:cNvSpPr>
          <p:nvPr>
            <p:ph type="body" idx="1"/>
          </p:nvPr>
        </p:nvSpPr>
        <p:spPr>
          <a:xfrm>
            <a:off x="251520" y="1052736"/>
            <a:ext cx="8640960" cy="5688632"/>
          </a:xfrm>
        </p:spPr>
        <p:txBody>
          <a:bodyPr>
            <a:noAutofit/>
          </a:bodyPr>
          <a:lstStyle/>
          <a:p>
            <a:pPr algn="just">
              <a:spcBef>
                <a:spcPts val="0"/>
              </a:spcBef>
            </a:pPr>
            <a:r>
              <a:rPr lang="en-US" sz="2800" dirty="0">
                <a:solidFill>
                  <a:srgbClr val="0000FF"/>
                </a:solidFill>
              </a:rPr>
              <a:t>Types of Attackers</a:t>
            </a:r>
            <a:r>
              <a:rPr lang="en-US" sz="2800" dirty="0"/>
              <a:t> - Classification 1</a:t>
            </a:r>
            <a:endParaRPr lang="en-US" sz="2400" dirty="0"/>
          </a:p>
          <a:p>
            <a:pPr lvl="1" algn="just">
              <a:spcBef>
                <a:spcPts val="0"/>
              </a:spcBef>
            </a:pPr>
            <a:r>
              <a:rPr lang="en-US" sz="2400" dirty="0">
                <a:solidFill>
                  <a:srgbClr val="0000FF"/>
                </a:solidFill>
              </a:rPr>
              <a:t>Amateur</a:t>
            </a:r>
            <a:r>
              <a:rPr lang="pl-PL" sz="2400" dirty="0">
                <a:solidFill>
                  <a:srgbClr val="1318F1"/>
                </a:solidFill>
              </a:rPr>
              <a:t>s</a:t>
            </a:r>
          </a:p>
          <a:p>
            <a:pPr lvl="2" algn="just">
              <a:spcBef>
                <a:spcPts val="0"/>
              </a:spcBef>
            </a:pPr>
            <a:r>
              <a:rPr lang="pl-PL" sz="2000" dirty="0"/>
              <a:t>Opportunistic attackers</a:t>
            </a:r>
            <a:r>
              <a:rPr lang="en-US" sz="2000" dirty="0"/>
              <a:t> </a:t>
            </a:r>
            <a:r>
              <a:rPr lang="en-US" sz="2000" dirty="0" smtClean="0"/>
              <a:t>(</a:t>
            </a:r>
            <a:r>
              <a:rPr lang="en-US" sz="2000" dirty="0"/>
              <a:t>u</a:t>
            </a:r>
            <a:r>
              <a:rPr lang="pl-PL" sz="2000" dirty="0"/>
              <a:t>se a password </a:t>
            </a:r>
            <a:r>
              <a:rPr lang="en-US" sz="2000" dirty="0"/>
              <a:t>t</a:t>
            </a:r>
            <a:r>
              <a:rPr lang="pl-PL" sz="2000" dirty="0"/>
              <a:t>he</a:t>
            </a:r>
            <a:r>
              <a:rPr lang="en-US" sz="2000" dirty="0"/>
              <a:t>y</a:t>
            </a:r>
            <a:r>
              <a:rPr lang="pl-PL" sz="2000" dirty="0"/>
              <a:t> found</a:t>
            </a:r>
            <a:r>
              <a:rPr lang="en-US" sz="2000" dirty="0"/>
              <a:t>)</a:t>
            </a:r>
            <a:endParaRPr lang="pl-PL" sz="2000" dirty="0"/>
          </a:p>
          <a:p>
            <a:pPr lvl="2" algn="just">
              <a:spcBef>
                <a:spcPts val="0"/>
              </a:spcBef>
            </a:pPr>
            <a:r>
              <a:rPr lang="en-US" sz="2000" dirty="0"/>
              <a:t>Script </a:t>
            </a:r>
            <a:r>
              <a:rPr lang="en-US" sz="2000" dirty="0" err="1"/>
              <a:t>kiddie</a:t>
            </a:r>
            <a:r>
              <a:rPr lang="pl-PL" sz="2000" dirty="0"/>
              <a:t>s</a:t>
            </a:r>
            <a:endParaRPr lang="pl-PL" sz="700" dirty="0"/>
          </a:p>
          <a:p>
            <a:pPr lvl="1" algn="just">
              <a:spcBef>
                <a:spcPts val="0"/>
              </a:spcBef>
            </a:pPr>
            <a:r>
              <a:rPr lang="pl-PL" sz="2400" dirty="0">
                <a:solidFill>
                  <a:srgbClr val="0000FF"/>
                </a:solidFill>
              </a:rPr>
              <a:t>Hackers</a:t>
            </a:r>
            <a:r>
              <a:rPr lang="en-US" sz="2400" dirty="0"/>
              <a:t> </a:t>
            </a:r>
            <a:r>
              <a:rPr lang="pl-PL" sz="2400" dirty="0"/>
              <a:t>- nonmalicious</a:t>
            </a:r>
          </a:p>
          <a:p>
            <a:pPr lvl="2" algn="just">
              <a:spcBef>
                <a:spcPts val="0"/>
              </a:spcBef>
            </a:pPr>
            <a:r>
              <a:rPr lang="en-US" sz="2000" i="1" dirty="0"/>
              <a:t>I</a:t>
            </a:r>
            <a:r>
              <a:rPr lang="pl-PL" sz="2000" i="1" dirty="0"/>
              <a:t>n broad use beyond security community: also malicious</a:t>
            </a:r>
            <a:endParaRPr lang="pl-PL" sz="700" i="1" dirty="0"/>
          </a:p>
          <a:p>
            <a:pPr lvl="1" algn="just">
              <a:spcBef>
                <a:spcPts val="0"/>
              </a:spcBef>
            </a:pPr>
            <a:r>
              <a:rPr lang="en-US" sz="2400" dirty="0">
                <a:solidFill>
                  <a:srgbClr val="0000FF"/>
                </a:solidFill>
              </a:rPr>
              <a:t>Cracker</a:t>
            </a:r>
            <a:r>
              <a:rPr lang="pl-PL" sz="2400" dirty="0"/>
              <a:t>s – malicious</a:t>
            </a:r>
            <a:endParaRPr lang="en-US" sz="600" dirty="0"/>
          </a:p>
          <a:p>
            <a:pPr lvl="1" algn="just">
              <a:spcBef>
                <a:spcPts val="0"/>
              </a:spcBef>
            </a:pPr>
            <a:r>
              <a:rPr lang="en-US" sz="2400" dirty="0"/>
              <a:t>Career </a:t>
            </a:r>
            <a:r>
              <a:rPr lang="en-US" sz="2400" dirty="0" smtClean="0">
                <a:solidFill>
                  <a:srgbClr val="0000FF"/>
                </a:solidFill>
              </a:rPr>
              <a:t>criminals</a:t>
            </a:r>
            <a:endParaRPr lang="en-US" sz="600" dirty="0">
              <a:solidFill>
                <a:srgbClr val="0000FF"/>
              </a:solidFill>
            </a:endParaRPr>
          </a:p>
          <a:p>
            <a:pPr lvl="1" algn="just">
              <a:spcBef>
                <a:spcPts val="0"/>
              </a:spcBef>
            </a:pPr>
            <a:r>
              <a:rPr lang="en-US" sz="2400" dirty="0"/>
              <a:t>State-</a:t>
            </a:r>
            <a:r>
              <a:rPr lang="pl-PL" sz="2400" dirty="0"/>
              <a:t>supported </a:t>
            </a:r>
            <a:r>
              <a:rPr lang="pl-PL" sz="2400" dirty="0">
                <a:solidFill>
                  <a:srgbClr val="0000FF"/>
                </a:solidFill>
              </a:rPr>
              <a:t>spies and information warriors</a:t>
            </a:r>
            <a:endParaRPr lang="en-US" sz="2400" dirty="0">
              <a:solidFill>
                <a:srgbClr val="0000FF"/>
              </a:solidFill>
            </a:endParaRPr>
          </a:p>
          <a:p>
            <a:pPr lvl="1" algn="just">
              <a:spcBef>
                <a:spcPts val="0"/>
              </a:spcBef>
            </a:pPr>
            <a:endParaRPr lang="en-US" sz="700" dirty="0"/>
          </a:p>
          <a:p>
            <a:pPr lvl="1" algn="just">
              <a:spcBef>
                <a:spcPts val="0"/>
              </a:spcBef>
            </a:pPr>
            <a:endParaRPr lang="en-US" sz="700" dirty="0"/>
          </a:p>
          <a:p>
            <a:pPr lvl="1" algn="just">
              <a:spcBef>
                <a:spcPts val="0"/>
              </a:spcBef>
            </a:pPr>
            <a:endParaRPr lang="en-US" sz="700" dirty="0"/>
          </a:p>
          <a:p>
            <a:pPr algn="just">
              <a:spcBef>
                <a:spcPts val="0"/>
              </a:spcBef>
            </a:pPr>
            <a:r>
              <a:rPr lang="en-US" sz="2800" dirty="0">
                <a:solidFill>
                  <a:srgbClr val="0000FF"/>
                </a:solidFill>
              </a:rPr>
              <a:t>Types of Attackers</a:t>
            </a:r>
            <a:r>
              <a:rPr lang="en-US" sz="2800" dirty="0"/>
              <a:t> - Classification </a:t>
            </a:r>
            <a:r>
              <a:rPr lang="en-US" sz="2800" dirty="0" smtClean="0"/>
              <a:t>2</a:t>
            </a:r>
            <a:endParaRPr lang="en-US" sz="2000" dirty="0"/>
          </a:p>
          <a:p>
            <a:pPr lvl="1" algn="just">
              <a:spcBef>
                <a:spcPts val="0"/>
              </a:spcBef>
            </a:pPr>
            <a:r>
              <a:rPr lang="en-US" sz="2400" dirty="0"/>
              <a:t>Recreational hackers / Institutional hackers</a:t>
            </a:r>
          </a:p>
          <a:p>
            <a:pPr lvl="1" algn="just">
              <a:spcBef>
                <a:spcPts val="0"/>
              </a:spcBef>
            </a:pPr>
            <a:r>
              <a:rPr lang="en-US" sz="2400" dirty="0"/>
              <a:t>Organized criminals / Industrial spies / Terrorists</a:t>
            </a:r>
          </a:p>
          <a:p>
            <a:pPr lvl="1" algn="just">
              <a:spcBef>
                <a:spcPts val="0"/>
              </a:spcBef>
            </a:pPr>
            <a:r>
              <a:rPr lang="en-US" sz="2400" dirty="0"/>
              <a:t>National intelligence gatherers / Info warriors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1188" y="115888"/>
            <a:ext cx="8281987" cy="1440904"/>
          </a:xfrm>
        </p:spPr>
        <p:txBody>
          <a:bodyPr>
            <a:normAutofit/>
          </a:bodyPr>
          <a:lstStyle/>
          <a:p>
            <a:r>
              <a:rPr lang="en-US" sz="4000" dirty="0" smtClean="0">
                <a:solidFill>
                  <a:srgbClr val="C00000"/>
                </a:solidFill>
              </a:rPr>
              <a:t>Cryptanalyst can attempt to do</a:t>
            </a:r>
          </a:p>
        </p:txBody>
      </p:sp>
      <p:sp>
        <p:nvSpPr>
          <p:cNvPr id="19459" name="Content Placeholder 2"/>
          <p:cNvSpPr>
            <a:spLocks noGrp="1"/>
          </p:cNvSpPr>
          <p:nvPr>
            <p:ph idx="1"/>
          </p:nvPr>
        </p:nvSpPr>
        <p:spPr>
          <a:xfrm>
            <a:off x="251520" y="1600200"/>
            <a:ext cx="8435280" cy="4525963"/>
          </a:xfrm>
        </p:spPr>
        <p:txBody>
          <a:bodyPr>
            <a:normAutofit/>
          </a:bodyPr>
          <a:lstStyle/>
          <a:p>
            <a:pPr algn="just"/>
            <a:r>
              <a:rPr lang="en-US" sz="2800" dirty="0" smtClean="0"/>
              <a:t>Deduce the key, to break subsequent messages easily</a:t>
            </a:r>
          </a:p>
          <a:p>
            <a:pPr algn="just"/>
            <a:r>
              <a:rPr lang="en-US" sz="2800" dirty="0" smtClean="0"/>
              <a:t>Find weaknesses in the implementation or environment of use of encryption</a:t>
            </a:r>
          </a:p>
          <a:p>
            <a:pPr algn="just"/>
            <a:r>
              <a:rPr lang="en-US" sz="2800" dirty="0" smtClean="0"/>
              <a:t>Find general weaknesses in an encryption algorithm, without necessarily having intercepted any messages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1188" y="115888"/>
            <a:ext cx="8281987" cy="1152872"/>
          </a:xfrm>
        </p:spPr>
        <p:txBody>
          <a:bodyPr>
            <a:normAutofit fontScale="90000"/>
          </a:bodyPr>
          <a:lstStyle/>
          <a:p>
            <a:r>
              <a:rPr lang="en-US" dirty="0" smtClean="0">
                <a:solidFill>
                  <a:srgbClr val="C00000"/>
                </a:solidFill>
              </a:rPr>
              <a:t>Information needed by a cryptanalyst</a:t>
            </a:r>
          </a:p>
        </p:txBody>
      </p:sp>
      <p:sp>
        <p:nvSpPr>
          <p:cNvPr id="20483" name="Content Placeholder 2"/>
          <p:cNvSpPr>
            <a:spLocks noGrp="1"/>
          </p:cNvSpPr>
          <p:nvPr>
            <p:ph idx="1"/>
          </p:nvPr>
        </p:nvSpPr>
        <p:spPr>
          <a:xfrm>
            <a:off x="251520" y="1268760"/>
            <a:ext cx="8640960" cy="5328592"/>
          </a:xfrm>
        </p:spPr>
        <p:txBody>
          <a:bodyPr>
            <a:normAutofit/>
          </a:bodyPr>
          <a:lstStyle/>
          <a:p>
            <a:pPr algn="just">
              <a:spcBef>
                <a:spcPts val="0"/>
              </a:spcBef>
            </a:pPr>
            <a:r>
              <a:rPr lang="en-US" sz="2800" dirty="0" smtClean="0"/>
              <a:t>A cryptanalyst works with a variety of pieces of information: </a:t>
            </a:r>
          </a:p>
          <a:p>
            <a:pPr marL="514350" indent="-514350" algn="just">
              <a:spcBef>
                <a:spcPts val="0"/>
              </a:spcBef>
              <a:buFont typeface="+mj-lt"/>
              <a:buAutoNum type="arabicPeriod"/>
            </a:pPr>
            <a:r>
              <a:rPr lang="en-US" sz="2800" dirty="0" smtClean="0"/>
              <a:t>encrypted messages, </a:t>
            </a:r>
          </a:p>
          <a:p>
            <a:pPr marL="514350" indent="-514350" algn="just">
              <a:spcBef>
                <a:spcPts val="0"/>
              </a:spcBef>
              <a:buFont typeface="+mj-lt"/>
              <a:buAutoNum type="arabicPeriod"/>
            </a:pPr>
            <a:r>
              <a:rPr lang="en-US" sz="2800" dirty="0" smtClean="0"/>
              <a:t>known encryption algorithms, </a:t>
            </a:r>
          </a:p>
          <a:p>
            <a:pPr marL="514350" indent="-514350" algn="just">
              <a:spcBef>
                <a:spcPts val="0"/>
              </a:spcBef>
              <a:buFont typeface="+mj-lt"/>
              <a:buAutoNum type="arabicPeriod"/>
            </a:pPr>
            <a:r>
              <a:rPr lang="en-US" sz="2800" dirty="0" smtClean="0"/>
              <a:t>intercepted plaintext, </a:t>
            </a:r>
          </a:p>
          <a:p>
            <a:pPr marL="514350" indent="-514350" algn="just">
              <a:spcBef>
                <a:spcPts val="0"/>
              </a:spcBef>
              <a:buFont typeface="+mj-lt"/>
              <a:buAutoNum type="arabicPeriod"/>
            </a:pPr>
            <a:r>
              <a:rPr lang="en-US" sz="2800" dirty="0" smtClean="0"/>
              <a:t>data items known or suspected to be in a </a:t>
            </a:r>
            <a:r>
              <a:rPr lang="en-US" sz="2800" dirty="0" err="1" smtClean="0"/>
              <a:t>ciphertext</a:t>
            </a:r>
            <a:r>
              <a:rPr lang="en-US" sz="2800" dirty="0" smtClean="0"/>
              <a:t> message, </a:t>
            </a:r>
          </a:p>
          <a:p>
            <a:pPr marL="514350" indent="-514350" algn="just">
              <a:spcBef>
                <a:spcPts val="0"/>
              </a:spcBef>
              <a:buFont typeface="+mj-lt"/>
              <a:buAutoNum type="arabicPeriod"/>
            </a:pPr>
            <a:r>
              <a:rPr lang="en-US" sz="2800" dirty="0" smtClean="0"/>
              <a:t>mathematical or statistical tools and techniques, </a:t>
            </a:r>
          </a:p>
          <a:p>
            <a:pPr marL="514350" indent="-514350" algn="just">
              <a:spcBef>
                <a:spcPts val="0"/>
              </a:spcBef>
              <a:buFont typeface="+mj-lt"/>
              <a:buAutoNum type="arabicPeriod"/>
            </a:pPr>
            <a:r>
              <a:rPr lang="en-US" sz="2800" dirty="0" smtClean="0"/>
              <a:t>properties of languages, </a:t>
            </a:r>
          </a:p>
          <a:p>
            <a:pPr marL="514350" indent="-514350" algn="just">
              <a:spcBef>
                <a:spcPts val="0"/>
              </a:spcBef>
              <a:buFont typeface="+mj-lt"/>
              <a:buAutoNum type="arabicPeriod"/>
            </a:pPr>
            <a:r>
              <a:rPr lang="en-US" sz="2800" dirty="0" smtClean="0"/>
              <a:t>computers, and </a:t>
            </a:r>
          </a:p>
          <a:p>
            <a:pPr marL="514350" indent="-514350" algn="just">
              <a:spcBef>
                <a:spcPts val="0"/>
              </a:spcBef>
              <a:buFont typeface="+mj-lt"/>
              <a:buAutoNum type="arabicPeriod"/>
            </a:pPr>
            <a:r>
              <a:rPr lang="en-US" sz="2800" dirty="0" smtClean="0"/>
              <a:t>plenty of ingenuity, luck and originality.</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Information needed by a cryptanalyst …</a:t>
            </a:r>
            <a:endParaRPr lang="en-IN" dirty="0"/>
          </a:p>
        </p:txBody>
      </p:sp>
      <p:sp>
        <p:nvSpPr>
          <p:cNvPr id="3" name="Content Placeholder 2"/>
          <p:cNvSpPr>
            <a:spLocks noGrp="1"/>
          </p:cNvSpPr>
          <p:nvPr>
            <p:ph idx="1"/>
          </p:nvPr>
        </p:nvSpPr>
        <p:spPr>
          <a:xfrm>
            <a:off x="323528" y="1600200"/>
            <a:ext cx="8363272" cy="4525963"/>
          </a:xfrm>
        </p:spPr>
        <p:txBody>
          <a:bodyPr>
            <a:normAutofit/>
          </a:bodyPr>
          <a:lstStyle/>
          <a:p>
            <a:pPr algn="just"/>
            <a:r>
              <a:rPr lang="en-US" dirty="0" smtClean="0"/>
              <a:t>Each piece of evidence can provide a clue, and the analyst puts the clues together to try to form a larger picture of a message's meaning in the context of how the encryption is done.</a:t>
            </a:r>
          </a:p>
          <a:p>
            <a:pPr algn="just"/>
            <a:endParaRPr lang="en-I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188" y="115888"/>
            <a:ext cx="8281987" cy="936848"/>
          </a:xfrm>
        </p:spPr>
        <p:txBody>
          <a:bodyPr>
            <a:normAutofit/>
          </a:bodyPr>
          <a:lstStyle/>
          <a:p>
            <a:r>
              <a:rPr lang="en-US" sz="4000" dirty="0" smtClean="0">
                <a:solidFill>
                  <a:srgbClr val="C00000"/>
                </a:solidFill>
              </a:rPr>
              <a:t>Attack models</a:t>
            </a:r>
            <a:r>
              <a:rPr lang="en-US" sz="4000" dirty="0" smtClean="0"/>
              <a:t> </a:t>
            </a:r>
            <a:r>
              <a:rPr lang="en-US" sz="4000" dirty="0" smtClean="0">
                <a:solidFill>
                  <a:srgbClr val="C00000"/>
                </a:solidFill>
              </a:rPr>
              <a:t>for the cryptanalysis</a:t>
            </a:r>
          </a:p>
        </p:txBody>
      </p:sp>
      <p:sp>
        <p:nvSpPr>
          <p:cNvPr id="21507" name="Content Placeholder 2"/>
          <p:cNvSpPr>
            <a:spLocks noGrp="1"/>
          </p:cNvSpPr>
          <p:nvPr>
            <p:ph idx="1"/>
          </p:nvPr>
        </p:nvSpPr>
        <p:spPr>
          <a:xfrm>
            <a:off x="251520" y="1052736"/>
            <a:ext cx="8640960" cy="5688632"/>
          </a:xfrm>
        </p:spPr>
        <p:txBody>
          <a:bodyPr>
            <a:normAutofit/>
          </a:bodyPr>
          <a:lstStyle/>
          <a:p>
            <a:pPr lvl="1" algn="just">
              <a:buNone/>
            </a:pPr>
            <a:r>
              <a:rPr lang="en-US" sz="3200" b="1" dirty="0" err="1" smtClean="0">
                <a:solidFill>
                  <a:srgbClr val="FF0000"/>
                </a:solidFill>
              </a:rPr>
              <a:t>Ciphertext</a:t>
            </a:r>
            <a:r>
              <a:rPr lang="en-US" sz="3200" b="1" dirty="0" smtClean="0">
                <a:solidFill>
                  <a:srgbClr val="FF0000"/>
                </a:solidFill>
              </a:rPr>
              <a:t>-only</a:t>
            </a:r>
            <a:r>
              <a:rPr lang="en-US" sz="3200" dirty="0" smtClean="0"/>
              <a:t>:</a:t>
            </a:r>
          </a:p>
          <a:p>
            <a:pPr lvl="2" algn="just"/>
            <a:r>
              <a:rPr lang="en-US" dirty="0" smtClean="0"/>
              <a:t>is an </a:t>
            </a:r>
            <a:r>
              <a:rPr lang="en-US" dirty="0" smtClean="0">
                <a:hlinkClick r:id="rId2" tooltip="Attack model"/>
              </a:rPr>
              <a:t>attack model</a:t>
            </a:r>
            <a:r>
              <a:rPr lang="en-US" dirty="0" smtClean="0"/>
              <a:t> for </a:t>
            </a:r>
            <a:r>
              <a:rPr lang="en-US" dirty="0" smtClean="0">
                <a:hlinkClick r:id="rId3" tooltip="Cryptanalysis"/>
              </a:rPr>
              <a:t>cryptanalysis</a:t>
            </a:r>
            <a:r>
              <a:rPr lang="en-US" dirty="0" smtClean="0"/>
              <a:t> where the attacker is assumed to have access only to a set of </a:t>
            </a:r>
            <a:r>
              <a:rPr lang="en-US" dirty="0" err="1" smtClean="0">
                <a:hlinkClick r:id="rId4" tooltip="Ciphertext"/>
              </a:rPr>
              <a:t>ciphertexts</a:t>
            </a:r>
            <a:r>
              <a:rPr lang="en-US" dirty="0" smtClean="0"/>
              <a:t>.</a:t>
            </a:r>
          </a:p>
          <a:p>
            <a:pPr lvl="2" algn="just"/>
            <a:r>
              <a:rPr lang="en-US" dirty="0" smtClean="0"/>
              <a:t>The attack is completely successful if the corresponding </a:t>
            </a:r>
            <a:r>
              <a:rPr lang="en-US" dirty="0" smtClean="0">
                <a:hlinkClick r:id="rId5" tooltip="Plaintext"/>
              </a:rPr>
              <a:t>plaintexts</a:t>
            </a:r>
            <a:r>
              <a:rPr lang="en-US" dirty="0" smtClean="0"/>
              <a:t> can be deduced, or even better, the </a:t>
            </a:r>
            <a:r>
              <a:rPr lang="en-US" dirty="0" smtClean="0">
                <a:hlinkClick r:id="rId6" tooltip="Cryptographic key"/>
              </a:rPr>
              <a:t>key</a:t>
            </a:r>
            <a:r>
              <a:rPr lang="en-US" dirty="0" smtClean="0"/>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Attack models</a:t>
            </a:r>
            <a:r>
              <a:rPr lang="en-US" dirty="0" smtClean="0"/>
              <a:t> </a:t>
            </a:r>
            <a:r>
              <a:rPr lang="en-US" dirty="0" smtClean="0">
                <a:solidFill>
                  <a:srgbClr val="C00000"/>
                </a:solidFill>
              </a:rPr>
              <a:t>for the cryptanalysis</a:t>
            </a:r>
            <a:endParaRPr lang="en-IN" dirty="0"/>
          </a:p>
        </p:txBody>
      </p:sp>
      <p:sp>
        <p:nvSpPr>
          <p:cNvPr id="3" name="Content Placeholder 2"/>
          <p:cNvSpPr>
            <a:spLocks noGrp="1"/>
          </p:cNvSpPr>
          <p:nvPr>
            <p:ph idx="1"/>
          </p:nvPr>
        </p:nvSpPr>
        <p:spPr/>
        <p:txBody>
          <a:bodyPr>
            <a:normAutofit/>
          </a:bodyPr>
          <a:lstStyle/>
          <a:p>
            <a:pPr lvl="1" algn="just">
              <a:buNone/>
            </a:pPr>
            <a:r>
              <a:rPr lang="en-US" sz="3200" b="1" dirty="0" smtClean="0">
                <a:solidFill>
                  <a:srgbClr val="FF0000"/>
                </a:solidFill>
              </a:rPr>
              <a:t>Known-plaintext</a:t>
            </a:r>
          </a:p>
          <a:p>
            <a:pPr lvl="2" algn="just"/>
            <a:r>
              <a:rPr lang="en-US" dirty="0" smtClean="0"/>
              <a:t>is an </a:t>
            </a:r>
            <a:r>
              <a:rPr lang="en-US" dirty="0" smtClean="0">
                <a:hlinkClick r:id="rId2" tooltip="Attack model"/>
              </a:rPr>
              <a:t>attack model</a:t>
            </a:r>
            <a:r>
              <a:rPr lang="en-US" dirty="0" smtClean="0"/>
              <a:t> for </a:t>
            </a:r>
            <a:r>
              <a:rPr lang="en-US" dirty="0" smtClean="0">
                <a:hlinkClick r:id="rId3" tooltip="Cryptanalysis"/>
              </a:rPr>
              <a:t>cryptanalysis</a:t>
            </a:r>
            <a:r>
              <a:rPr lang="en-US" dirty="0" smtClean="0"/>
              <a:t> where the attacker has samples of both the </a:t>
            </a:r>
            <a:r>
              <a:rPr lang="en-US" dirty="0" smtClean="0">
                <a:hlinkClick r:id="rId4" tooltip="Plaintext"/>
              </a:rPr>
              <a:t>plaintext</a:t>
            </a:r>
            <a:r>
              <a:rPr lang="en-US" dirty="0" smtClean="0"/>
              <a:t> and its </a:t>
            </a:r>
            <a:r>
              <a:rPr lang="en-US" dirty="0" smtClean="0">
                <a:hlinkClick r:id="rId5" tooltip="Encryption"/>
              </a:rPr>
              <a:t>encrypted</a:t>
            </a:r>
            <a:r>
              <a:rPr lang="en-US" dirty="0" smtClean="0"/>
              <a:t> version (</a:t>
            </a:r>
            <a:r>
              <a:rPr lang="en-US" dirty="0" err="1" smtClean="0">
                <a:hlinkClick r:id="rId6" tooltip="Ciphertext"/>
              </a:rPr>
              <a:t>ciphertext</a:t>
            </a:r>
            <a:r>
              <a:rPr lang="en-US" dirty="0" smtClean="0"/>
              <a:t>). These can be used to reveal further secret information such as </a:t>
            </a:r>
            <a:r>
              <a:rPr lang="en-US" dirty="0" smtClean="0">
                <a:hlinkClick r:id="rId7" tooltip="Cryptographic key"/>
              </a:rPr>
              <a:t>secret keys</a:t>
            </a:r>
            <a:r>
              <a:rPr lang="en-US" dirty="0" smtClean="0"/>
              <a:t>. </a:t>
            </a:r>
            <a:endParaRPr lang="en-US" sz="2000" dirty="0" smtClean="0"/>
          </a:p>
          <a:p>
            <a:endParaRPr lang="en-IN" sz="4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Attack models</a:t>
            </a:r>
            <a:r>
              <a:rPr lang="en-US" dirty="0" smtClean="0"/>
              <a:t> </a:t>
            </a:r>
            <a:r>
              <a:rPr lang="en-US" dirty="0" smtClean="0">
                <a:solidFill>
                  <a:srgbClr val="C00000"/>
                </a:solidFill>
              </a:rPr>
              <a:t>for the cryptanalysis</a:t>
            </a:r>
            <a:endParaRPr lang="en-IN" dirty="0"/>
          </a:p>
        </p:txBody>
      </p:sp>
      <p:sp>
        <p:nvSpPr>
          <p:cNvPr id="3" name="Content Placeholder 2"/>
          <p:cNvSpPr>
            <a:spLocks noGrp="1"/>
          </p:cNvSpPr>
          <p:nvPr>
            <p:ph idx="1"/>
          </p:nvPr>
        </p:nvSpPr>
        <p:spPr>
          <a:xfrm>
            <a:off x="323528" y="1600200"/>
            <a:ext cx="8363272" cy="4525963"/>
          </a:xfrm>
        </p:spPr>
        <p:txBody>
          <a:bodyPr>
            <a:normAutofit/>
          </a:bodyPr>
          <a:lstStyle/>
          <a:p>
            <a:pPr lvl="1" algn="just">
              <a:buNone/>
            </a:pPr>
            <a:r>
              <a:rPr lang="en-US" sz="3200" b="1" dirty="0" smtClean="0">
                <a:solidFill>
                  <a:srgbClr val="FF0000"/>
                </a:solidFill>
              </a:rPr>
              <a:t>Chosen-plaintext</a:t>
            </a:r>
            <a:endParaRPr lang="en-US" sz="3200" dirty="0" smtClean="0"/>
          </a:p>
          <a:p>
            <a:pPr lvl="2" algn="just"/>
            <a:r>
              <a:rPr lang="en-US" dirty="0" smtClean="0"/>
              <a:t>is an </a:t>
            </a:r>
            <a:r>
              <a:rPr lang="en-US" dirty="0" smtClean="0">
                <a:hlinkClick r:id="rId2" tooltip="Attack model"/>
              </a:rPr>
              <a:t>attack model</a:t>
            </a:r>
            <a:r>
              <a:rPr lang="en-US" dirty="0" smtClean="0"/>
              <a:t> for </a:t>
            </a:r>
            <a:r>
              <a:rPr lang="en-US" dirty="0" smtClean="0">
                <a:hlinkClick r:id="rId3" tooltip="Cryptanalysis"/>
              </a:rPr>
              <a:t>cryptanalysis</a:t>
            </a:r>
            <a:r>
              <a:rPr lang="en-US" dirty="0" smtClean="0"/>
              <a:t> which presumes that the attacker has the capability to choose arbitrary </a:t>
            </a:r>
            <a:r>
              <a:rPr lang="en-US" dirty="0" smtClean="0">
                <a:hlinkClick r:id="rId4" tooltip="Plaintext"/>
              </a:rPr>
              <a:t>plaintexts</a:t>
            </a:r>
            <a:r>
              <a:rPr lang="en-US" dirty="0" smtClean="0"/>
              <a:t> to be encrypted and obtain the corresponding </a:t>
            </a:r>
            <a:r>
              <a:rPr lang="en-US" dirty="0" err="1" smtClean="0">
                <a:hlinkClick r:id="rId5" tooltip="Ciphertext"/>
              </a:rPr>
              <a:t>ciphertexts</a:t>
            </a:r>
            <a:r>
              <a:rPr lang="en-US" dirty="0" smtClean="0"/>
              <a:t>.</a:t>
            </a:r>
          </a:p>
          <a:p>
            <a:pPr lvl="2" algn="just"/>
            <a:r>
              <a:rPr lang="en-US" dirty="0" smtClean="0"/>
              <a:t>The goal of the attack is to gain some further information which reduces the security of the encryption scheme.</a:t>
            </a:r>
            <a:endParaRPr lang="en-US" sz="3600" dirty="0" smtClean="0"/>
          </a:p>
          <a:p>
            <a:endParaRPr lang="en-IN" sz="4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1188" y="115888"/>
            <a:ext cx="8281987" cy="864840"/>
          </a:xfrm>
        </p:spPr>
        <p:txBody>
          <a:bodyPr>
            <a:normAutofit/>
          </a:bodyPr>
          <a:lstStyle/>
          <a:p>
            <a:r>
              <a:rPr lang="en-US" sz="4000" dirty="0" smtClean="0">
                <a:solidFill>
                  <a:srgbClr val="C00000"/>
                </a:solidFill>
              </a:rPr>
              <a:t>Breakable Encryption</a:t>
            </a:r>
          </a:p>
        </p:txBody>
      </p:sp>
      <p:sp>
        <p:nvSpPr>
          <p:cNvPr id="22531" name="Content Placeholder 2"/>
          <p:cNvSpPr>
            <a:spLocks noGrp="1"/>
          </p:cNvSpPr>
          <p:nvPr>
            <p:ph idx="1"/>
          </p:nvPr>
        </p:nvSpPr>
        <p:spPr>
          <a:xfrm>
            <a:off x="251520" y="1196752"/>
            <a:ext cx="8640960" cy="5328592"/>
          </a:xfrm>
        </p:spPr>
        <p:txBody>
          <a:bodyPr>
            <a:normAutofit/>
          </a:bodyPr>
          <a:lstStyle/>
          <a:p>
            <a:pPr algn="just"/>
            <a:r>
              <a:rPr lang="en-US" sz="2800" dirty="0" smtClean="0"/>
              <a:t>An encryption algorithm is called </a:t>
            </a:r>
            <a:r>
              <a:rPr lang="en-US" sz="2800" b="1" dirty="0" smtClean="0"/>
              <a:t>breakable</a:t>
            </a:r>
            <a:r>
              <a:rPr lang="en-US" sz="2800" dirty="0" smtClean="0"/>
              <a:t> when, given enough time and data, an analyst can determine the algorithm. </a:t>
            </a:r>
          </a:p>
          <a:p>
            <a:pPr lvl="1" algn="just"/>
            <a:r>
              <a:rPr lang="en-US" sz="2400" dirty="0" smtClean="0"/>
              <a:t>However, an algorithm that is theoretically breakable may in fact be impractical to try to break.</a:t>
            </a:r>
          </a:p>
          <a:p>
            <a:pPr lvl="1" algn="just"/>
            <a:r>
              <a:rPr lang="en-US" sz="2400" dirty="0" smtClean="0"/>
              <a:t>Ex., consider a 25-character message that is expressed in just uppercase letters. A given cipher scheme may have 26</a:t>
            </a:r>
            <a:r>
              <a:rPr lang="en-US" sz="2400" baseline="30000" dirty="0" smtClean="0"/>
              <a:t>25</a:t>
            </a:r>
            <a:r>
              <a:rPr lang="en-US" sz="2400" dirty="0" smtClean="0"/>
              <a:t> (approximately 10</a:t>
            </a:r>
            <a:r>
              <a:rPr lang="en-US" sz="2400" baseline="30000" dirty="0" smtClean="0"/>
              <a:t>35</a:t>
            </a:r>
            <a:r>
              <a:rPr lang="en-US" sz="2400" dirty="0" smtClean="0"/>
              <a:t>) possible decipherments</a:t>
            </a:r>
          </a:p>
          <a:p>
            <a:pPr lvl="2" algn="just"/>
            <a:r>
              <a:rPr lang="en-US" sz="2000" dirty="0" smtClean="0"/>
              <a:t>If your computer could perform on the order of 10</a:t>
            </a:r>
            <a:r>
              <a:rPr lang="en-US" sz="2000" baseline="30000" dirty="0" smtClean="0"/>
              <a:t>10</a:t>
            </a:r>
            <a:r>
              <a:rPr lang="en-US" sz="2000" dirty="0" smtClean="0"/>
              <a:t> operations per second, finding this decipherment would require on the order of 10</a:t>
            </a:r>
            <a:r>
              <a:rPr lang="en-US" sz="2000" baseline="30000" dirty="0" smtClean="0"/>
              <a:t>25</a:t>
            </a:r>
            <a:r>
              <a:rPr lang="en-US" sz="2000" dirty="0" smtClean="0"/>
              <a:t> seconds.</a:t>
            </a:r>
          </a:p>
          <a:p>
            <a:pPr lvl="3" algn="just"/>
            <a:r>
              <a:rPr lang="en-US" sz="1800" dirty="0" smtClean="0"/>
              <a:t>Infeasible to compute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1188" y="115888"/>
            <a:ext cx="8281987" cy="936848"/>
          </a:xfrm>
        </p:spPr>
        <p:txBody>
          <a:bodyPr>
            <a:normAutofit/>
          </a:bodyPr>
          <a:lstStyle/>
          <a:p>
            <a:r>
              <a:rPr lang="en-US" sz="4000" dirty="0" smtClean="0">
                <a:solidFill>
                  <a:srgbClr val="C00000"/>
                </a:solidFill>
              </a:rPr>
              <a:t>Breakable Encryption</a:t>
            </a:r>
          </a:p>
        </p:txBody>
      </p:sp>
      <p:sp>
        <p:nvSpPr>
          <p:cNvPr id="23555" name="Content Placeholder 2"/>
          <p:cNvSpPr>
            <a:spLocks noGrp="1"/>
          </p:cNvSpPr>
          <p:nvPr>
            <p:ph idx="1"/>
          </p:nvPr>
        </p:nvSpPr>
        <p:spPr>
          <a:xfrm>
            <a:off x="323528" y="1124744"/>
            <a:ext cx="8568952" cy="5544616"/>
          </a:xfrm>
        </p:spPr>
        <p:txBody>
          <a:bodyPr>
            <a:normAutofit lnSpcReduction="10000"/>
          </a:bodyPr>
          <a:lstStyle/>
          <a:p>
            <a:pPr algn="just"/>
            <a:r>
              <a:rPr lang="en-US" sz="2400" dirty="0" smtClean="0"/>
              <a:t>Two other important issues must be addressed when considering the breakability of encryption algorithms.</a:t>
            </a:r>
          </a:p>
          <a:p>
            <a:pPr lvl="1" algn="just"/>
            <a:r>
              <a:rPr lang="en-US" dirty="0" smtClean="0"/>
              <a:t>First, the cryptanalyst cannot be expected to try only the hard, long way.</a:t>
            </a:r>
          </a:p>
          <a:p>
            <a:pPr lvl="2" algn="just"/>
            <a:r>
              <a:rPr lang="en-US" dirty="0" smtClean="0"/>
              <a:t>ingenious approach might require only 10</a:t>
            </a:r>
            <a:r>
              <a:rPr lang="en-US" baseline="30000" dirty="0" smtClean="0"/>
              <a:t>15</a:t>
            </a:r>
            <a:r>
              <a:rPr lang="en-US" dirty="0" smtClean="0"/>
              <a:t> operations. =&gt; 10</a:t>
            </a:r>
            <a:r>
              <a:rPr lang="en-US" baseline="30000" dirty="0" smtClean="0"/>
              <a:t>15</a:t>
            </a:r>
            <a:r>
              <a:rPr lang="en-US" dirty="0" smtClean="0"/>
              <a:t> operations take slightly more than one day</a:t>
            </a:r>
          </a:p>
          <a:p>
            <a:pPr lvl="1" algn="just"/>
            <a:r>
              <a:rPr lang="en-US" dirty="0" smtClean="0"/>
              <a:t>Second, estimates of breakability are based on current technology. </a:t>
            </a:r>
          </a:p>
          <a:p>
            <a:pPr lvl="2" algn="just"/>
            <a:r>
              <a:rPr lang="en-US" sz="1800" dirty="0" smtClean="0"/>
              <a:t>Things that were infeasible in 1940 became possible by the 1950s</a:t>
            </a:r>
          </a:p>
          <a:p>
            <a:pPr lvl="2" algn="just"/>
            <a:r>
              <a:rPr lang="en-US" sz="1800" dirty="0" smtClean="0"/>
              <a:t>A conjecture known as "Moore's Law" asserts that the speed of processors doubles every 1.5 years, and this conjecture has been true for over two decades.</a:t>
            </a:r>
          </a:p>
          <a:p>
            <a:pPr lvl="2" algn="just"/>
            <a:r>
              <a:rPr lang="en-US" sz="1800" dirty="0" smtClean="0"/>
              <a:t>It is risky to pronounce an algorithm secure just because it cannot be broken with current technology, or worse, that it has not been broken yet.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1188" y="115888"/>
            <a:ext cx="8281987" cy="936848"/>
          </a:xfrm>
        </p:spPr>
        <p:txBody>
          <a:bodyPr>
            <a:normAutofit/>
          </a:bodyPr>
          <a:lstStyle/>
          <a:p>
            <a:r>
              <a:rPr lang="en-US" sz="4000" dirty="0" smtClean="0">
                <a:solidFill>
                  <a:srgbClr val="C00000"/>
                </a:solidFill>
              </a:rPr>
              <a:t>Representing Characters</a:t>
            </a:r>
          </a:p>
        </p:txBody>
      </p:sp>
      <p:sp>
        <p:nvSpPr>
          <p:cNvPr id="3" name="Content Placeholder 2"/>
          <p:cNvSpPr>
            <a:spLocks noGrp="1"/>
          </p:cNvSpPr>
          <p:nvPr>
            <p:ph idx="1"/>
          </p:nvPr>
        </p:nvSpPr>
        <p:spPr>
          <a:xfrm>
            <a:off x="251520" y="1052736"/>
            <a:ext cx="8435280" cy="4785395"/>
          </a:xfrm>
        </p:spPr>
        <p:txBody>
          <a:bodyPr>
            <a:normAutofit/>
          </a:bodyPr>
          <a:lstStyle/>
          <a:p>
            <a:pPr algn="just">
              <a:defRPr/>
            </a:pPr>
            <a:r>
              <a:rPr lang="en-US" sz="2800" dirty="0" smtClean="0"/>
              <a:t>Consider encryption of messages written in the standard 26-letter English-alphabet, A through Z.</a:t>
            </a:r>
          </a:p>
          <a:p>
            <a:pPr lvl="1" algn="just">
              <a:defRPr/>
            </a:pPr>
            <a:r>
              <a:rPr lang="en-US" sz="2400" dirty="0" smtClean="0"/>
              <a:t>Convention: plaintext is written in UPPERCASE letters, and ciphertext is in lowercase letters</a:t>
            </a:r>
          </a:p>
          <a:p>
            <a:pPr lvl="1" algn="just">
              <a:defRPr/>
            </a:pPr>
            <a:r>
              <a:rPr lang="en-IN" sz="2400" dirty="0" smtClean="0"/>
              <a:t>Expressions such as A + 3 = D or K - 1 = J have their natural interpretation.</a:t>
            </a:r>
            <a:endParaRPr lang="en-US" sz="2400" dirty="0" smtClean="0"/>
          </a:p>
          <a:p>
            <a:pPr marL="457200" lvl="1" indent="0" algn="just">
              <a:buFont typeface="Wingdings" pitchFamily="2" charset="2"/>
              <a:buNone/>
              <a:defRPr/>
            </a:pPr>
            <a:endParaRPr lang="en-US" sz="2400" dirty="0"/>
          </a:p>
        </p:txBody>
      </p:sp>
      <p:pic>
        <p:nvPicPr>
          <p:cNvPr id="24580" name="Picture 2"/>
          <p:cNvPicPr>
            <a:picLocks noChangeAspect="1" noChangeArrowheads="1"/>
          </p:cNvPicPr>
          <p:nvPr/>
        </p:nvPicPr>
        <p:blipFill>
          <a:blip r:embed="rId2" cstate="print"/>
          <a:srcRect/>
          <a:stretch>
            <a:fillRect/>
          </a:stretch>
        </p:blipFill>
        <p:spPr bwMode="auto">
          <a:xfrm>
            <a:off x="1259632" y="4077072"/>
            <a:ext cx="6480720" cy="1512168"/>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1188" y="115888"/>
            <a:ext cx="8281987" cy="936848"/>
          </a:xfrm>
        </p:spPr>
        <p:txBody>
          <a:bodyPr>
            <a:normAutofit/>
          </a:bodyPr>
          <a:lstStyle/>
          <a:p>
            <a:r>
              <a:rPr lang="en-US" sz="4000" dirty="0" smtClean="0">
                <a:solidFill>
                  <a:srgbClr val="C00000"/>
                </a:solidFill>
              </a:rPr>
              <a:t>Representing Characters</a:t>
            </a:r>
          </a:p>
        </p:txBody>
      </p:sp>
      <p:sp>
        <p:nvSpPr>
          <p:cNvPr id="25603" name="Content Placeholder 2"/>
          <p:cNvSpPr>
            <a:spLocks noGrp="1"/>
          </p:cNvSpPr>
          <p:nvPr>
            <p:ph idx="1"/>
          </p:nvPr>
        </p:nvSpPr>
        <p:spPr>
          <a:xfrm>
            <a:off x="251520" y="1196752"/>
            <a:ext cx="8435280" cy="4929411"/>
          </a:xfrm>
        </p:spPr>
        <p:txBody>
          <a:bodyPr>
            <a:normAutofit/>
          </a:bodyPr>
          <a:lstStyle/>
          <a:p>
            <a:pPr algn="just"/>
            <a:r>
              <a:rPr lang="en-US" dirty="0" smtClean="0"/>
              <a:t>Arithmetic is performed as if the alphabetic table were circular (modulo arithmetic)</a:t>
            </a:r>
          </a:p>
          <a:p>
            <a:pPr lvl="2" algn="just"/>
            <a:r>
              <a:rPr lang="en-US" dirty="0" smtClean="0"/>
              <a:t>every result of an arithmetic operation is between 0 and 25</a:t>
            </a:r>
          </a:p>
          <a:p>
            <a:pPr lvl="2" algn="just"/>
            <a:r>
              <a:rPr lang="en-US" dirty="0" smtClean="0"/>
              <a:t>Ex. Y + 3 = B (and B – 3 = Y)</a:t>
            </a:r>
          </a:p>
          <a:p>
            <a:pPr algn="just"/>
            <a:r>
              <a:rPr lang="en-US" dirty="0" smtClean="0"/>
              <a:t>Two simple forms of encryption: </a:t>
            </a:r>
          </a:p>
          <a:p>
            <a:pPr lvl="1" algn="just"/>
            <a:r>
              <a:rPr lang="en-US" sz="2400" b="1" dirty="0" smtClean="0"/>
              <a:t>substitutions</a:t>
            </a:r>
            <a:r>
              <a:rPr lang="en-US" sz="2400" dirty="0" smtClean="0"/>
              <a:t>, in which one letter is exchanged for another</a:t>
            </a:r>
          </a:p>
          <a:p>
            <a:pPr lvl="1" algn="just"/>
            <a:r>
              <a:rPr lang="en-US" sz="2400" b="1" dirty="0" smtClean="0"/>
              <a:t>transpositions</a:t>
            </a:r>
            <a:r>
              <a:rPr lang="en-US" sz="2400" dirty="0" smtClean="0"/>
              <a:t>, in which the order of the letters is rearranged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6632"/>
            <a:ext cx="8291264" cy="1008112"/>
          </a:xfrm>
        </p:spPr>
        <p:txBody>
          <a:bodyPr>
            <a:normAutofit/>
          </a:bodyPr>
          <a:lstStyle/>
          <a:p>
            <a:r>
              <a:rPr lang="en-IN" sz="4000" b="1" dirty="0" smtClean="0">
                <a:solidFill>
                  <a:srgbClr val="7A0000"/>
                </a:solidFill>
              </a:rPr>
              <a:t>Attack Motive</a:t>
            </a:r>
            <a:endParaRPr lang="en-IN" sz="4000" b="1" dirty="0">
              <a:solidFill>
                <a:srgbClr val="7A0000"/>
              </a:solidFill>
            </a:endParaRPr>
          </a:p>
        </p:txBody>
      </p:sp>
      <p:sp>
        <p:nvSpPr>
          <p:cNvPr id="47106" name="Rectangle 2"/>
          <p:cNvSpPr>
            <a:spLocks noGrp="1" noChangeArrowheads="1"/>
          </p:cNvSpPr>
          <p:nvPr>
            <p:ph idx="1"/>
          </p:nvPr>
        </p:nvSpPr>
        <p:spPr/>
        <p:txBody>
          <a:bodyPr/>
          <a:lstStyle/>
          <a:p>
            <a:pPr lvl="1" eaLnBrk="1" hangingPunct="1">
              <a:spcBef>
                <a:spcPct val="40000"/>
              </a:spcBef>
              <a:buFont typeface="Wingdings" pitchFamily="2" charset="2"/>
              <a:buNone/>
            </a:pPr>
            <a:endParaRPr lang="pl-PL" sz="2400" dirty="0" smtClean="0">
              <a:solidFill>
                <a:srgbClr val="000000"/>
              </a:solidFill>
            </a:endParaRPr>
          </a:p>
          <a:p>
            <a:pPr eaLnBrk="1" hangingPunct="1">
              <a:spcBef>
                <a:spcPct val="40000"/>
              </a:spcBef>
              <a:buFont typeface="Wingdings" pitchFamily="2" charset="2"/>
              <a:buNone/>
            </a:pPr>
            <a:r>
              <a:rPr lang="pl-PL" sz="2800" dirty="0" smtClean="0">
                <a:solidFill>
                  <a:srgbClr val="000000"/>
                </a:solidFill>
              </a:rPr>
              <a:t>		</a:t>
            </a:r>
          </a:p>
        </p:txBody>
      </p:sp>
      <p:sp>
        <p:nvSpPr>
          <p:cNvPr id="47107" name="Rectangle 3"/>
          <p:cNvSpPr>
            <a:spLocks noChangeArrowheads="1"/>
          </p:cNvSpPr>
          <p:nvPr/>
        </p:nvSpPr>
        <p:spPr bwMode="auto">
          <a:xfrm>
            <a:off x="179513" y="980728"/>
            <a:ext cx="8784975" cy="5760640"/>
          </a:xfrm>
          <a:prstGeom prst="rect">
            <a:avLst/>
          </a:prstGeom>
          <a:noFill/>
          <a:ln w="9525">
            <a:noFill/>
            <a:miter lim="800000"/>
            <a:headEnd/>
            <a:tailEnd/>
          </a:ln>
        </p:spPr>
        <p:txBody>
          <a:bodyPr/>
          <a:lstStyle/>
          <a:p>
            <a:pPr marL="609600" indent="-609600" algn="just" eaLnBrk="1" hangingPunct="1">
              <a:spcBef>
                <a:spcPct val="20000"/>
              </a:spcBef>
              <a:buClr>
                <a:schemeClr val="folHlink"/>
              </a:buClr>
              <a:buFont typeface="Wingdings" pitchFamily="2" charset="2"/>
              <a:buAutoNum type="arabicParenR"/>
            </a:pPr>
            <a:r>
              <a:rPr lang="pl-PL" sz="2400" dirty="0" smtClean="0"/>
              <a:t>Attacking </a:t>
            </a:r>
            <a:r>
              <a:rPr lang="pl-PL" sz="2400" dirty="0"/>
              <a:t>for </a:t>
            </a:r>
            <a:r>
              <a:rPr lang="pl-PL" sz="2400" dirty="0">
                <a:solidFill>
                  <a:srgbClr val="0000FF"/>
                </a:solidFill>
              </a:rPr>
              <a:t>challenge/power</a:t>
            </a:r>
          </a:p>
          <a:p>
            <a:pPr marL="990600" lvl="1" indent="-533400" algn="just" eaLnBrk="1" hangingPunct="1">
              <a:buClr>
                <a:schemeClr val="hlink"/>
              </a:buClr>
              <a:buFont typeface="Wingdings" pitchFamily="2" charset="2"/>
              <a:buChar char="§"/>
            </a:pPr>
            <a:r>
              <a:rPr lang="pl-PL" sz="2400" dirty="0"/>
              <a:t>Some enjoy intellectual challenge of defeating supposedly undefeatable</a:t>
            </a:r>
          </a:p>
          <a:p>
            <a:pPr marL="990600" lvl="1" indent="-533400" algn="just" eaLnBrk="1" hangingPunct="1">
              <a:buClr>
                <a:schemeClr val="hlink"/>
              </a:buClr>
              <a:buFont typeface="Wingdings" pitchFamily="2" charset="2"/>
              <a:buChar char="§"/>
            </a:pPr>
            <a:r>
              <a:rPr lang="pl-PL" sz="2400" dirty="0"/>
              <a:t>Successful attacks give them sense of power</a:t>
            </a:r>
          </a:p>
          <a:p>
            <a:pPr marL="990600" lvl="1" indent="-533400" algn="just" eaLnBrk="1" hangingPunct="1">
              <a:buClr>
                <a:schemeClr val="hlink"/>
              </a:buClr>
              <a:buFont typeface="Wingdings" pitchFamily="2" charset="2"/>
              <a:buChar char="§"/>
            </a:pPr>
            <a:r>
              <a:rPr lang="pl-PL" sz="2400" dirty="0"/>
              <a:t>Not much challenge for vast majority of hackers</a:t>
            </a:r>
          </a:p>
          <a:p>
            <a:pPr marL="1371600" lvl="2" indent="-457200" algn="just" eaLnBrk="1" hangingPunct="1">
              <a:buClr>
                <a:schemeClr val="folHlink"/>
              </a:buClr>
              <a:buFont typeface="Wingdings" pitchFamily="2" charset="2"/>
              <a:buChar char="§"/>
            </a:pPr>
            <a:r>
              <a:rPr lang="pl-PL" sz="2000" dirty="0"/>
              <a:t>Just replay well-known attacks using</a:t>
            </a:r>
            <a:r>
              <a:rPr lang="en-US" sz="2000" dirty="0"/>
              <a:t> </a:t>
            </a:r>
            <a:r>
              <a:rPr lang="en-US" sz="2000" dirty="0">
                <a:solidFill>
                  <a:srgbClr val="0000FF"/>
                </a:solidFill>
              </a:rPr>
              <a:t>scripts</a:t>
            </a:r>
            <a:endParaRPr lang="pl-PL" sz="2000" dirty="0">
              <a:solidFill>
                <a:srgbClr val="0000FF"/>
              </a:solidFill>
            </a:endParaRPr>
          </a:p>
          <a:p>
            <a:pPr marL="609600" indent="-609600" algn="just" eaLnBrk="1" hangingPunct="1">
              <a:buClr>
                <a:schemeClr val="folHlink"/>
              </a:buClr>
              <a:buFont typeface="Wingdings" pitchFamily="2" charset="2"/>
              <a:buAutoNum type="arabicParenR"/>
            </a:pPr>
            <a:r>
              <a:rPr lang="pl-PL" sz="2400" dirty="0" smtClean="0"/>
              <a:t>Attacking </a:t>
            </a:r>
            <a:r>
              <a:rPr lang="pl-PL" sz="2400" dirty="0"/>
              <a:t>for </a:t>
            </a:r>
            <a:r>
              <a:rPr lang="pl-PL" sz="2400" dirty="0">
                <a:solidFill>
                  <a:srgbClr val="0000FF"/>
                </a:solidFill>
              </a:rPr>
              <a:t>fame</a:t>
            </a:r>
          </a:p>
          <a:p>
            <a:pPr marL="990600" lvl="1" indent="-533400" algn="just" eaLnBrk="1" hangingPunct="1">
              <a:buClr>
                <a:schemeClr val="hlink"/>
              </a:buClr>
              <a:buFont typeface="Wingdings" pitchFamily="2" charset="2"/>
              <a:buChar char="§"/>
            </a:pPr>
            <a:r>
              <a:rPr lang="pl-PL" sz="2400" dirty="0"/>
              <a:t>Some not satisfied with challenge only</a:t>
            </a:r>
          </a:p>
          <a:p>
            <a:pPr marL="990600" lvl="1" indent="-533400" algn="just" eaLnBrk="1" hangingPunct="1">
              <a:buClr>
                <a:schemeClr val="hlink"/>
              </a:buClr>
              <a:buFont typeface="Wingdings" pitchFamily="2" charset="2"/>
              <a:buChar char="§"/>
            </a:pPr>
            <a:r>
              <a:rPr lang="pl-PL" sz="2400" dirty="0"/>
              <a:t>Want recognition – even if by pseudonym only</a:t>
            </a:r>
          </a:p>
          <a:p>
            <a:pPr marL="1371600" lvl="2" indent="-457200" algn="just" eaLnBrk="1" hangingPunct="1">
              <a:buClr>
                <a:schemeClr val="folHlink"/>
              </a:buClr>
              <a:buFont typeface="Wingdings" pitchFamily="2" charset="2"/>
              <a:buChar char="§"/>
            </a:pPr>
            <a:r>
              <a:rPr lang="pl-PL" sz="2000" dirty="0"/>
              <a:t>Thrilled to see their pseudonym in media</a:t>
            </a:r>
          </a:p>
          <a:p>
            <a:pPr marL="609600" indent="-609600" algn="just" eaLnBrk="1" hangingPunct="1">
              <a:buClr>
                <a:schemeClr val="folHlink"/>
              </a:buClr>
              <a:buFont typeface="Wingdings" pitchFamily="2" charset="2"/>
              <a:buAutoNum type="arabicParenR" startAt="3"/>
            </a:pPr>
            <a:r>
              <a:rPr lang="pl-PL" sz="2400" dirty="0" smtClean="0"/>
              <a:t>Attacking </a:t>
            </a:r>
            <a:r>
              <a:rPr lang="pl-PL" sz="2400" dirty="0"/>
              <a:t>for </a:t>
            </a:r>
            <a:r>
              <a:rPr lang="pl-PL" sz="2400" dirty="0">
                <a:solidFill>
                  <a:srgbClr val="0000FF"/>
                </a:solidFill>
              </a:rPr>
              <a:t>money/espionage</a:t>
            </a:r>
          </a:p>
          <a:p>
            <a:pPr marL="990600" lvl="1" indent="-533400" algn="just" eaLnBrk="1" hangingPunct="1">
              <a:buClr>
                <a:schemeClr val="hlink"/>
              </a:buClr>
              <a:buFont typeface="Wingdings" pitchFamily="2" charset="2"/>
              <a:buChar char="§"/>
            </a:pPr>
            <a:r>
              <a:rPr lang="pl-PL" sz="2400" dirty="0"/>
              <a:t>Attacking for direct financial gains</a:t>
            </a:r>
          </a:p>
          <a:p>
            <a:pPr marL="990600" lvl="1" indent="-533400" algn="just" eaLnBrk="1" hangingPunct="1">
              <a:buClr>
                <a:schemeClr val="hlink"/>
              </a:buClr>
              <a:buFont typeface="Wingdings" pitchFamily="2" charset="2"/>
              <a:buChar char="§"/>
            </a:pPr>
            <a:r>
              <a:rPr lang="pl-PL" sz="2400" dirty="0"/>
              <a:t>Attacking to improve competitiveness of ones </a:t>
            </a:r>
            <a:r>
              <a:rPr lang="pl-PL" sz="2400" dirty="0" smtClean="0"/>
              <a:t>com</a:t>
            </a:r>
            <a:r>
              <a:rPr lang="en-IN" sz="2400" dirty="0" smtClean="0"/>
              <a:t>p</a:t>
            </a:r>
            <a:r>
              <a:rPr lang="pl-PL" sz="2400" dirty="0" smtClean="0"/>
              <a:t>/org</a:t>
            </a:r>
            <a:endParaRPr lang="pl-PL" sz="2400" dirty="0"/>
          </a:p>
          <a:p>
            <a:pPr marL="990600" lvl="1" indent="-533400" algn="just" eaLnBrk="1" hangingPunct="1">
              <a:buClr>
                <a:schemeClr val="hlink"/>
              </a:buClr>
              <a:buFont typeface="Wingdings" pitchFamily="2" charset="2"/>
              <a:buChar char="§"/>
            </a:pPr>
            <a:r>
              <a:rPr lang="pl-PL" sz="2000" dirty="0" smtClean="0">
                <a:solidFill>
                  <a:srgbClr val="777777"/>
                </a:solidFill>
              </a:rPr>
              <a:t>(</a:t>
            </a:r>
            <a:r>
              <a:rPr lang="pl-PL" sz="2000" dirty="0">
                <a:solidFill>
                  <a:srgbClr val="777777"/>
                </a:solidFill>
              </a:rPr>
              <a:t>cont.)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1188" y="115888"/>
            <a:ext cx="8281987" cy="936848"/>
          </a:xfrm>
        </p:spPr>
        <p:txBody>
          <a:bodyPr>
            <a:normAutofit/>
          </a:bodyPr>
          <a:lstStyle/>
          <a:p>
            <a:r>
              <a:rPr lang="en-US" sz="4000" dirty="0" smtClean="0">
                <a:solidFill>
                  <a:srgbClr val="C00000"/>
                </a:solidFill>
              </a:rPr>
              <a:t>Substitution Ciphers</a:t>
            </a:r>
          </a:p>
        </p:txBody>
      </p:sp>
      <p:sp>
        <p:nvSpPr>
          <p:cNvPr id="3" name="Content Placeholder 2"/>
          <p:cNvSpPr>
            <a:spLocks noGrp="1"/>
          </p:cNvSpPr>
          <p:nvPr>
            <p:ph idx="1"/>
          </p:nvPr>
        </p:nvSpPr>
        <p:spPr>
          <a:xfrm>
            <a:off x="251520" y="1124744"/>
            <a:ext cx="8712968" cy="5544616"/>
          </a:xfrm>
        </p:spPr>
        <p:txBody>
          <a:bodyPr>
            <a:normAutofit fontScale="92500" lnSpcReduction="10000"/>
          </a:bodyPr>
          <a:lstStyle/>
          <a:p>
            <a:pPr algn="just">
              <a:defRPr/>
            </a:pPr>
            <a:r>
              <a:rPr lang="en-US" b="1" dirty="0" smtClean="0"/>
              <a:t>The Caesar Cipher</a:t>
            </a:r>
          </a:p>
          <a:p>
            <a:pPr lvl="1" algn="just">
              <a:defRPr/>
            </a:pPr>
            <a:r>
              <a:rPr lang="en-US" dirty="0" smtClean="0"/>
              <a:t>c</a:t>
            </a:r>
            <a:r>
              <a:rPr lang="en-US" baseline="-25000" dirty="0" smtClean="0"/>
              <a:t>i</a:t>
            </a:r>
            <a:r>
              <a:rPr lang="en-US" dirty="0" smtClean="0"/>
              <a:t> = E(p</a:t>
            </a:r>
            <a:r>
              <a:rPr lang="en-US" baseline="-25000" dirty="0" smtClean="0"/>
              <a:t>i</a:t>
            </a:r>
            <a:r>
              <a:rPr lang="en-US" dirty="0" smtClean="0"/>
              <a:t>) = p</a:t>
            </a:r>
            <a:r>
              <a:rPr lang="en-US" baseline="-25000" dirty="0" smtClean="0"/>
              <a:t>i</a:t>
            </a:r>
            <a:r>
              <a:rPr lang="en-US" dirty="0" smtClean="0"/>
              <a:t> + 3</a:t>
            </a:r>
          </a:p>
          <a:p>
            <a:pPr lvl="1" algn="just">
              <a:defRPr/>
            </a:pPr>
            <a:r>
              <a:rPr lang="en-US" dirty="0" smtClean="0"/>
              <a:t>A full translation chart of the Caesar cipher is shown here.</a:t>
            </a:r>
          </a:p>
          <a:p>
            <a:pPr lvl="1" algn="just">
              <a:defRPr/>
            </a:pPr>
            <a:endParaRPr lang="en-US" dirty="0" smtClean="0"/>
          </a:p>
          <a:p>
            <a:pPr lvl="1" algn="just">
              <a:defRPr/>
            </a:pPr>
            <a:endParaRPr lang="en-US" dirty="0" smtClean="0"/>
          </a:p>
          <a:p>
            <a:pPr lvl="1" algn="just">
              <a:defRPr/>
            </a:pPr>
            <a:r>
              <a:rPr lang="en-US" dirty="0" smtClean="0"/>
              <a:t>Using this encryption, the message</a:t>
            </a:r>
          </a:p>
          <a:p>
            <a:pPr lvl="2" algn="just">
              <a:defRPr/>
            </a:pPr>
            <a:r>
              <a:rPr lang="en-US" dirty="0" smtClean="0"/>
              <a:t>TREATY IMPOSSIBLE</a:t>
            </a:r>
          </a:p>
          <a:p>
            <a:pPr lvl="3" algn="just">
              <a:defRPr/>
            </a:pPr>
            <a:r>
              <a:rPr lang="en-US" dirty="0" smtClean="0"/>
              <a:t>would be encoded as</a:t>
            </a:r>
          </a:p>
          <a:p>
            <a:pPr marL="1371600" lvl="3" indent="0" algn="just">
              <a:buFont typeface="Wingdings" pitchFamily="2" charset="2"/>
              <a:buNone/>
              <a:defRPr/>
            </a:pPr>
            <a:r>
              <a:rPr lang="en-US" dirty="0" smtClean="0"/>
              <a:t>T R E A T Y  I M P O S </a:t>
            </a:r>
            <a:r>
              <a:rPr lang="en-US" dirty="0" err="1" smtClean="0"/>
              <a:t>S</a:t>
            </a:r>
            <a:r>
              <a:rPr lang="en-US" dirty="0" smtClean="0"/>
              <a:t> I B L E </a:t>
            </a:r>
          </a:p>
          <a:p>
            <a:pPr marL="1371600" lvl="3" indent="0" algn="just">
              <a:buFont typeface="Wingdings" pitchFamily="2" charset="2"/>
              <a:buNone/>
              <a:defRPr/>
            </a:pPr>
            <a:r>
              <a:rPr lang="en-US" dirty="0" smtClean="0"/>
              <a:t>w u h d  w b  l  p  s  r  v </a:t>
            </a:r>
            <a:r>
              <a:rPr lang="en-US" dirty="0" err="1" smtClean="0"/>
              <a:t>v</a:t>
            </a:r>
            <a:r>
              <a:rPr lang="en-US" dirty="0" smtClean="0"/>
              <a:t> l  e o  h</a:t>
            </a:r>
          </a:p>
          <a:p>
            <a:pPr lvl="1" algn="just">
              <a:defRPr/>
            </a:pPr>
            <a:r>
              <a:rPr lang="en-US" dirty="0" smtClean="0"/>
              <a:t>The pattern p</a:t>
            </a:r>
            <a:r>
              <a:rPr lang="en-US" baseline="-25000" dirty="0" smtClean="0"/>
              <a:t>i</a:t>
            </a:r>
            <a:r>
              <a:rPr lang="en-US" dirty="0" smtClean="0"/>
              <a:t> + 3 was easy to memorize and implement, however, it is easy break</a:t>
            </a:r>
            <a:endParaRPr lang="en-US" dirty="0"/>
          </a:p>
        </p:txBody>
      </p:sp>
      <p:pic>
        <p:nvPicPr>
          <p:cNvPr id="26628" name="Picture 3"/>
          <p:cNvPicPr>
            <a:picLocks noChangeAspect="1" noChangeArrowheads="1"/>
          </p:cNvPicPr>
          <p:nvPr/>
        </p:nvPicPr>
        <p:blipFill>
          <a:blip r:embed="rId2" cstate="print"/>
          <a:srcRect/>
          <a:stretch>
            <a:fillRect/>
          </a:stretch>
        </p:blipFill>
        <p:spPr bwMode="auto">
          <a:xfrm>
            <a:off x="1547813" y="2868613"/>
            <a:ext cx="5045075" cy="617537"/>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normAutofit/>
          </a:bodyPr>
          <a:lstStyle/>
          <a:p>
            <a:r>
              <a:rPr lang="en-GB" sz="4000" dirty="0">
                <a:solidFill>
                  <a:srgbClr val="C00000"/>
                </a:solidFill>
              </a:rPr>
              <a:t>Encryption algorithms</a:t>
            </a:r>
          </a:p>
        </p:txBody>
      </p:sp>
      <p:sp>
        <p:nvSpPr>
          <p:cNvPr id="310275" name="Rectangle 3"/>
          <p:cNvSpPr>
            <a:spLocks noGrp="1" noChangeArrowheads="1"/>
          </p:cNvSpPr>
          <p:nvPr>
            <p:ph idx="1"/>
          </p:nvPr>
        </p:nvSpPr>
        <p:spPr>
          <a:xfrm>
            <a:off x="467544" y="1340768"/>
            <a:ext cx="8229600" cy="4525963"/>
          </a:xfrm>
        </p:spPr>
        <p:txBody>
          <a:bodyPr>
            <a:normAutofit/>
          </a:bodyPr>
          <a:lstStyle/>
          <a:p>
            <a:pPr defTabSz="857250">
              <a:tabLst>
                <a:tab pos="2286000" algn="l"/>
                <a:tab pos="2743200" algn="l"/>
                <a:tab pos="3200400" algn="l"/>
                <a:tab pos="3657600" algn="l"/>
                <a:tab pos="4114800" algn="l"/>
                <a:tab pos="4514850" algn="l"/>
              </a:tabLst>
            </a:pPr>
            <a:r>
              <a:rPr lang="en-GB" dirty="0"/>
              <a:t>Two basic methods:</a:t>
            </a:r>
          </a:p>
          <a:p>
            <a:pPr lvl="1" defTabSz="857250">
              <a:tabLst>
                <a:tab pos="2286000" algn="l"/>
                <a:tab pos="2743200" algn="l"/>
                <a:tab pos="3200400" algn="l"/>
                <a:tab pos="3657600" algn="l"/>
                <a:tab pos="4114800" algn="l"/>
                <a:tab pos="4514850" algn="l"/>
              </a:tabLst>
            </a:pPr>
            <a:r>
              <a:rPr lang="en-GB" b="1" dirty="0" smtClean="0">
                <a:solidFill>
                  <a:srgbClr val="1318F1"/>
                </a:solidFill>
              </a:rPr>
              <a:t>Substitution</a:t>
            </a:r>
            <a:r>
              <a:rPr lang="en-GB" dirty="0" smtClean="0">
                <a:solidFill>
                  <a:srgbClr val="1318F1"/>
                </a:solidFill>
              </a:rPr>
              <a:t> </a:t>
            </a:r>
            <a:endParaRPr lang="en-GB" dirty="0">
              <a:solidFill>
                <a:srgbClr val="1318F1"/>
              </a:solidFill>
            </a:endParaRPr>
          </a:p>
          <a:p>
            <a:pPr lvl="2" defTabSz="857250">
              <a:tabLst>
                <a:tab pos="2286000" algn="l"/>
                <a:tab pos="2743200" algn="l"/>
                <a:tab pos="3200400" algn="l"/>
                <a:tab pos="3657600" algn="l"/>
                <a:tab pos="4114800" algn="l"/>
                <a:tab pos="4514850" algn="l"/>
              </a:tabLst>
            </a:pPr>
            <a:r>
              <a:rPr lang="en-GB" sz="2800" dirty="0" err="1"/>
              <a:t>Monoalphabetic</a:t>
            </a:r>
            <a:r>
              <a:rPr lang="en-GB" sz="2800" dirty="0"/>
              <a:t>  ciphers</a:t>
            </a:r>
          </a:p>
          <a:p>
            <a:pPr lvl="2" defTabSz="857250">
              <a:tabLst>
                <a:tab pos="2286000" algn="l"/>
                <a:tab pos="2743200" algn="l"/>
                <a:tab pos="3200400" algn="l"/>
                <a:tab pos="3657600" algn="l"/>
                <a:tab pos="4114800" algn="l"/>
                <a:tab pos="4514850" algn="l"/>
              </a:tabLst>
            </a:pPr>
            <a:r>
              <a:rPr lang="en-GB" sz="2800" dirty="0" err="1"/>
              <a:t>Polyalphabetic</a:t>
            </a:r>
            <a:r>
              <a:rPr lang="en-GB" sz="2800" dirty="0"/>
              <a:t> ciphers</a:t>
            </a:r>
          </a:p>
          <a:p>
            <a:pPr lvl="1" defTabSz="857250">
              <a:tabLst>
                <a:tab pos="2286000" algn="l"/>
                <a:tab pos="2743200" algn="l"/>
                <a:tab pos="3200400" algn="l"/>
                <a:tab pos="3657600" algn="l"/>
                <a:tab pos="4114800" algn="l"/>
                <a:tab pos="4514850" algn="l"/>
              </a:tabLst>
            </a:pPr>
            <a:r>
              <a:rPr lang="en-GB" b="1" dirty="0" smtClean="0">
                <a:solidFill>
                  <a:srgbClr val="1318F1"/>
                </a:solidFill>
              </a:rPr>
              <a:t>Transposition</a:t>
            </a:r>
            <a:r>
              <a:rPr lang="en-GB" dirty="0" smtClean="0"/>
              <a:t> </a:t>
            </a:r>
            <a:r>
              <a:rPr lang="en-GB" dirty="0"/>
              <a:t>(permutation)</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44624"/>
            <a:ext cx="8229600" cy="922114"/>
          </a:xfrm>
        </p:spPr>
        <p:txBody>
          <a:bodyPr>
            <a:normAutofit/>
          </a:bodyPr>
          <a:lstStyle/>
          <a:p>
            <a:r>
              <a:rPr lang="en-GB" sz="4000" dirty="0" err="1">
                <a:solidFill>
                  <a:srgbClr val="C00000"/>
                </a:solidFill>
              </a:rPr>
              <a:t>Monoalphabetic</a:t>
            </a:r>
            <a:r>
              <a:rPr lang="en-GB" sz="4000" dirty="0">
                <a:solidFill>
                  <a:srgbClr val="C00000"/>
                </a:solidFill>
              </a:rPr>
              <a:t> Ciphers</a:t>
            </a:r>
          </a:p>
        </p:txBody>
      </p:sp>
      <p:sp>
        <p:nvSpPr>
          <p:cNvPr id="220163" name="Rectangle 3"/>
          <p:cNvSpPr>
            <a:spLocks noGrp="1" noChangeArrowheads="1"/>
          </p:cNvSpPr>
          <p:nvPr>
            <p:ph idx="1"/>
          </p:nvPr>
        </p:nvSpPr>
        <p:spPr>
          <a:xfrm>
            <a:off x="251520" y="836712"/>
            <a:ext cx="8640960" cy="5760640"/>
          </a:xfrm>
        </p:spPr>
        <p:txBody>
          <a:bodyPr>
            <a:noAutofit/>
          </a:bodyPr>
          <a:lstStyle/>
          <a:p>
            <a:pPr algn="just" defTabSz="857250">
              <a:spcBef>
                <a:spcPts val="0"/>
              </a:spcBef>
              <a:tabLst>
                <a:tab pos="2286000" algn="l"/>
                <a:tab pos="2743200" algn="l"/>
                <a:tab pos="3200400" algn="l"/>
                <a:tab pos="3657600" algn="l"/>
                <a:tab pos="4114800" algn="l"/>
                <a:tab pos="4514850" algn="l"/>
              </a:tabLst>
            </a:pPr>
            <a:r>
              <a:rPr lang="en-GB" sz="2800" b="1" dirty="0">
                <a:solidFill>
                  <a:srgbClr val="1318F1"/>
                </a:solidFill>
              </a:rPr>
              <a:t>Each letter</a:t>
            </a:r>
            <a:r>
              <a:rPr lang="en-GB" sz="2800" dirty="0">
                <a:solidFill>
                  <a:srgbClr val="1318F1"/>
                </a:solidFill>
              </a:rPr>
              <a:t> is </a:t>
            </a:r>
            <a:r>
              <a:rPr lang="en-GB" sz="2800" b="1" dirty="0">
                <a:solidFill>
                  <a:srgbClr val="1318F1"/>
                </a:solidFill>
              </a:rPr>
              <a:t>translated or substituted</a:t>
            </a:r>
            <a:r>
              <a:rPr lang="en-GB" sz="2800" dirty="0">
                <a:solidFill>
                  <a:srgbClr val="1318F1"/>
                </a:solidFill>
              </a:rPr>
              <a:t> by a </a:t>
            </a:r>
            <a:r>
              <a:rPr lang="en-GB" sz="2800" b="1" dirty="0">
                <a:solidFill>
                  <a:srgbClr val="1318F1"/>
                </a:solidFill>
              </a:rPr>
              <a:t>fixed letter</a:t>
            </a:r>
            <a:r>
              <a:rPr lang="en-GB" sz="2800" dirty="0">
                <a:solidFill>
                  <a:srgbClr val="1318F1"/>
                </a:solidFill>
              </a:rPr>
              <a:t> after it in the alphabet.</a:t>
            </a:r>
          </a:p>
          <a:p>
            <a:pPr algn="just" defTabSz="857250">
              <a:spcBef>
                <a:spcPts val="0"/>
              </a:spcBef>
              <a:tabLst>
                <a:tab pos="2286000" algn="l"/>
                <a:tab pos="2743200" algn="l"/>
                <a:tab pos="3200400" algn="l"/>
                <a:tab pos="3657600" algn="l"/>
                <a:tab pos="4114800" algn="l"/>
                <a:tab pos="4514850" algn="l"/>
              </a:tabLst>
            </a:pPr>
            <a:r>
              <a:rPr lang="en-GB" sz="2800" dirty="0" smtClean="0"/>
              <a:t>e.g</a:t>
            </a:r>
            <a:r>
              <a:rPr lang="en-GB" sz="2800" dirty="0"/>
              <a:t>. </a:t>
            </a:r>
            <a:r>
              <a:rPr lang="en-GB" sz="2800" b="1" dirty="0">
                <a:solidFill>
                  <a:schemeClr val="accent2"/>
                </a:solidFill>
              </a:rPr>
              <a:t>Caesar Cipher</a:t>
            </a:r>
            <a:r>
              <a:rPr lang="en-GB" sz="2800" dirty="0"/>
              <a:t> uses a </a:t>
            </a:r>
            <a:r>
              <a:rPr lang="en-GB" sz="2800" b="1" dirty="0">
                <a:solidFill>
                  <a:schemeClr val="accent2"/>
                </a:solidFill>
              </a:rPr>
              <a:t>shift 3.</a:t>
            </a:r>
          </a:p>
          <a:p>
            <a:pPr algn="just" defTabSz="857250">
              <a:spcBef>
                <a:spcPts val="0"/>
              </a:spcBef>
              <a:tabLst>
                <a:tab pos="2286000" algn="l"/>
                <a:tab pos="2743200" algn="l"/>
                <a:tab pos="3200400" algn="l"/>
                <a:tab pos="3657600" algn="l"/>
                <a:tab pos="4114800" algn="l"/>
                <a:tab pos="4514850" algn="l"/>
              </a:tabLst>
            </a:pPr>
            <a:r>
              <a:rPr lang="en-GB" sz="2800" dirty="0"/>
              <a:t>The plaintext letter </a:t>
            </a:r>
            <a:r>
              <a:rPr lang="en-GB" sz="2800" b="1" dirty="0"/>
              <a:t>pi</a:t>
            </a:r>
            <a:r>
              <a:rPr lang="en-GB" sz="2800" dirty="0"/>
              <a:t> is </a:t>
            </a:r>
            <a:r>
              <a:rPr lang="en-GB" sz="2800" dirty="0" smtClean="0"/>
              <a:t>enciphered </a:t>
            </a:r>
            <a:r>
              <a:rPr lang="en-GB" sz="2800" dirty="0"/>
              <a:t>as ciphered letter </a:t>
            </a:r>
            <a:r>
              <a:rPr lang="en-GB" sz="2800" dirty="0" smtClean="0"/>
              <a:t>by </a:t>
            </a:r>
            <a:r>
              <a:rPr lang="en-GB" sz="2800" dirty="0"/>
              <a:t>the rule.</a:t>
            </a:r>
          </a:p>
          <a:p>
            <a:pPr lvl="1" algn="just" defTabSz="857250">
              <a:spcBef>
                <a:spcPts val="0"/>
              </a:spcBef>
              <a:buFontTx/>
              <a:buNone/>
              <a:tabLst>
                <a:tab pos="2286000" algn="l"/>
                <a:tab pos="2743200" algn="l"/>
                <a:tab pos="3200400" algn="l"/>
                <a:tab pos="3657600" algn="l"/>
                <a:tab pos="4114800" algn="l"/>
                <a:tab pos="4514850" algn="l"/>
              </a:tabLst>
            </a:pPr>
            <a:r>
              <a:rPr lang="en-GB" b="1" dirty="0" err="1">
                <a:solidFill>
                  <a:schemeClr val="accent2"/>
                </a:solidFill>
              </a:rPr>
              <a:t>ci</a:t>
            </a:r>
            <a:r>
              <a:rPr lang="en-GB" b="1" dirty="0">
                <a:solidFill>
                  <a:schemeClr val="accent2"/>
                </a:solidFill>
              </a:rPr>
              <a:t> = E(pi) = pi + 3</a:t>
            </a:r>
          </a:p>
          <a:p>
            <a:pPr algn="just" defTabSz="857250">
              <a:spcBef>
                <a:spcPts val="0"/>
              </a:spcBef>
              <a:tabLst>
                <a:tab pos="2286000" algn="l"/>
                <a:tab pos="2743200" algn="l"/>
                <a:tab pos="3200400" algn="l"/>
                <a:tab pos="3657600" algn="l"/>
                <a:tab pos="4114800" algn="l"/>
                <a:tab pos="4514850" algn="l"/>
              </a:tabLst>
            </a:pPr>
            <a:r>
              <a:rPr lang="en-GB" sz="2800" dirty="0" smtClean="0"/>
              <a:t>A </a:t>
            </a:r>
            <a:r>
              <a:rPr lang="en-GB" sz="2800" dirty="0"/>
              <a:t>translation chart of the Caesar cipher is as shown below.</a:t>
            </a:r>
          </a:p>
          <a:p>
            <a:pPr algn="just" defTabSz="857250">
              <a:spcBef>
                <a:spcPts val="0"/>
              </a:spcBef>
              <a:buFontTx/>
              <a:buNone/>
              <a:tabLst>
                <a:tab pos="2286000" algn="l"/>
                <a:tab pos="2743200" algn="l"/>
                <a:tab pos="3200400" algn="l"/>
                <a:tab pos="3657600" algn="l"/>
                <a:tab pos="4114800" algn="l"/>
                <a:tab pos="4514850" algn="l"/>
              </a:tabLst>
            </a:pPr>
            <a:r>
              <a:rPr lang="en-GB" sz="2800" dirty="0"/>
              <a:t>	</a:t>
            </a:r>
            <a:r>
              <a:rPr lang="en-GB" sz="2400" b="1" dirty="0">
                <a:solidFill>
                  <a:schemeClr val="accent2"/>
                </a:solidFill>
              </a:rPr>
              <a:t>Plain text</a:t>
            </a:r>
            <a:r>
              <a:rPr lang="en-GB" sz="2400" dirty="0"/>
              <a:t>	ABCD </a:t>
            </a:r>
            <a:r>
              <a:rPr lang="en-GB" sz="2400" b="1" dirty="0">
                <a:solidFill>
                  <a:srgbClr val="FF0000"/>
                </a:solidFill>
              </a:rPr>
              <a:t>E </a:t>
            </a:r>
            <a:r>
              <a:rPr lang="en-GB" sz="2400" dirty="0"/>
              <a:t>FG </a:t>
            </a:r>
            <a:r>
              <a:rPr lang="en-GB" sz="2400" b="1" dirty="0">
                <a:solidFill>
                  <a:schemeClr val="accent2"/>
                </a:solidFill>
              </a:rPr>
              <a:t>H </a:t>
            </a:r>
            <a:r>
              <a:rPr lang="en-GB" sz="2400" dirty="0"/>
              <a:t>IJKLMNOPQRSTUVWXYZ</a:t>
            </a:r>
            <a:br>
              <a:rPr lang="en-GB" sz="2400" dirty="0"/>
            </a:br>
            <a:r>
              <a:rPr lang="en-GB" sz="2400" b="1" dirty="0">
                <a:solidFill>
                  <a:schemeClr val="accent2"/>
                </a:solidFill>
              </a:rPr>
              <a:t>Cipher text</a:t>
            </a:r>
            <a:r>
              <a:rPr lang="en-GB" sz="2400" dirty="0"/>
              <a:t>	</a:t>
            </a:r>
            <a:r>
              <a:rPr lang="en-GB" sz="2400" dirty="0" err="1"/>
              <a:t>defg</a:t>
            </a:r>
            <a:r>
              <a:rPr lang="en-GB" sz="2400" dirty="0"/>
              <a:t> </a:t>
            </a:r>
            <a:r>
              <a:rPr lang="en-GB" sz="2400" b="1" dirty="0">
                <a:solidFill>
                  <a:srgbClr val="FF0000"/>
                </a:solidFill>
              </a:rPr>
              <a:t>h </a:t>
            </a:r>
            <a:r>
              <a:rPr lang="en-GB" sz="2400" dirty="0" err="1"/>
              <a:t>ij</a:t>
            </a:r>
            <a:r>
              <a:rPr lang="en-GB" sz="2400" dirty="0"/>
              <a:t> </a:t>
            </a:r>
            <a:r>
              <a:rPr lang="en-GB" sz="2400" b="1" dirty="0">
                <a:solidFill>
                  <a:schemeClr val="accent2"/>
                </a:solidFill>
              </a:rPr>
              <a:t>k </a:t>
            </a:r>
            <a:r>
              <a:rPr lang="en-GB" sz="2400" dirty="0" err="1"/>
              <a:t>lmnopqrstuvwxyzabc</a:t>
            </a:r>
            <a:endParaRPr lang="en-GB" sz="2800" dirty="0"/>
          </a:p>
          <a:p>
            <a:pPr algn="just" defTabSz="857250">
              <a:lnSpc>
                <a:spcPct val="20000"/>
              </a:lnSpc>
              <a:spcBef>
                <a:spcPts val="0"/>
              </a:spcBef>
              <a:buFontTx/>
              <a:buNone/>
              <a:tabLst>
                <a:tab pos="2286000" algn="l"/>
                <a:tab pos="2743200" algn="l"/>
                <a:tab pos="3200400" algn="l"/>
                <a:tab pos="3657600" algn="l"/>
                <a:tab pos="4114800" algn="l"/>
                <a:tab pos="4514850" algn="l"/>
              </a:tabLst>
            </a:pPr>
            <a:r>
              <a:rPr lang="en-GB" sz="2800" dirty="0"/>
              <a:t>	</a:t>
            </a:r>
          </a:p>
          <a:p>
            <a:pPr algn="just" defTabSz="857250">
              <a:spcBef>
                <a:spcPts val="0"/>
              </a:spcBef>
              <a:buFontTx/>
              <a:buNone/>
              <a:tabLst>
                <a:tab pos="2286000" algn="l"/>
                <a:tab pos="2743200" algn="l"/>
                <a:tab pos="3200400" algn="l"/>
                <a:tab pos="3657600" algn="l"/>
                <a:tab pos="4114800" algn="l"/>
                <a:tab pos="4514850" algn="l"/>
              </a:tabLst>
            </a:pPr>
            <a:r>
              <a:rPr lang="en-GB" sz="2800" dirty="0"/>
              <a:t>	</a:t>
            </a:r>
            <a:r>
              <a:rPr lang="en-GB" sz="2400" dirty="0" smtClean="0"/>
              <a:t>e.g</a:t>
            </a:r>
            <a:r>
              <a:rPr lang="en-GB" sz="2400" dirty="0"/>
              <a:t>.  </a:t>
            </a:r>
            <a:r>
              <a:rPr lang="en-GB" sz="2400" b="1" dirty="0">
                <a:solidFill>
                  <a:schemeClr val="accent2"/>
                </a:solidFill>
              </a:rPr>
              <a:t>H</a:t>
            </a:r>
            <a:r>
              <a:rPr lang="en-GB" sz="2400" b="1" dirty="0"/>
              <a:t>appy N</a:t>
            </a:r>
            <a:r>
              <a:rPr lang="en-GB" sz="2400" b="1" dirty="0">
                <a:solidFill>
                  <a:srgbClr val="FF0000"/>
                </a:solidFill>
              </a:rPr>
              <a:t>e</a:t>
            </a:r>
            <a:r>
              <a:rPr lang="en-GB" sz="2400" b="1" dirty="0"/>
              <a:t>w Y</a:t>
            </a:r>
            <a:r>
              <a:rPr lang="en-GB" sz="2400" b="1" dirty="0">
                <a:solidFill>
                  <a:srgbClr val="FF0000"/>
                </a:solidFill>
              </a:rPr>
              <a:t>e</a:t>
            </a:r>
            <a:r>
              <a:rPr lang="en-GB" sz="2400" b="1" dirty="0"/>
              <a:t>ar</a:t>
            </a:r>
            <a:r>
              <a:rPr lang="en-GB" sz="2400" dirty="0"/>
              <a:t>     would be  </a:t>
            </a:r>
            <a:r>
              <a:rPr lang="en-GB" sz="2400" b="1" dirty="0" err="1">
                <a:solidFill>
                  <a:schemeClr val="accent2"/>
                </a:solidFill>
              </a:rPr>
              <a:t>k</a:t>
            </a:r>
            <a:r>
              <a:rPr lang="en-GB" sz="2400" b="1" dirty="0" err="1"/>
              <a:t>dssb</a:t>
            </a:r>
            <a:r>
              <a:rPr lang="en-GB" sz="2400" b="1" dirty="0"/>
              <a:t> </a:t>
            </a:r>
            <a:r>
              <a:rPr lang="en-GB" sz="2400" b="1" dirty="0" err="1"/>
              <a:t>q</a:t>
            </a:r>
            <a:r>
              <a:rPr lang="en-GB" sz="2400" b="1" dirty="0" err="1">
                <a:solidFill>
                  <a:srgbClr val="FF0000"/>
                </a:solidFill>
              </a:rPr>
              <a:t>h</a:t>
            </a:r>
            <a:r>
              <a:rPr lang="en-GB" sz="2400" b="1" dirty="0" err="1"/>
              <a:t>z</a:t>
            </a:r>
            <a:r>
              <a:rPr lang="en-GB" sz="2400" b="1" dirty="0"/>
              <a:t> </a:t>
            </a:r>
            <a:r>
              <a:rPr lang="en-GB" sz="2400" b="1" dirty="0" err="1"/>
              <a:t>b</a:t>
            </a:r>
            <a:r>
              <a:rPr lang="en-GB" sz="2400" b="1" dirty="0" err="1">
                <a:solidFill>
                  <a:srgbClr val="FF0000"/>
                </a:solidFill>
              </a:rPr>
              <a:t>h</a:t>
            </a:r>
            <a:r>
              <a:rPr lang="en-GB" sz="2400" b="1" dirty="0" err="1"/>
              <a:t>du</a:t>
            </a:r>
            <a:endParaRPr lang="en-GB" sz="28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116632"/>
            <a:ext cx="8229600" cy="1368152"/>
          </a:xfrm>
        </p:spPr>
        <p:txBody>
          <a:bodyPr>
            <a:noAutofit/>
          </a:bodyPr>
          <a:lstStyle/>
          <a:p>
            <a:r>
              <a:rPr lang="en-GB" sz="4000" dirty="0" err="1">
                <a:solidFill>
                  <a:srgbClr val="C00000"/>
                </a:solidFill>
              </a:rPr>
              <a:t>Monoalphabetic</a:t>
            </a:r>
            <a:r>
              <a:rPr lang="en-GB" sz="4000" dirty="0">
                <a:solidFill>
                  <a:srgbClr val="C00000"/>
                </a:solidFill>
              </a:rPr>
              <a:t> Cipher Cryptanalysis</a:t>
            </a:r>
          </a:p>
        </p:txBody>
      </p:sp>
      <p:sp>
        <p:nvSpPr>
          <p:cNvPr id="174083" name="Rectangle 3"/>
          <p:cNvSpPr>
            <a:spLocks noGrp="1" noChangeArrowheads="1"/>
          </p:cNvSpPr>
          <p:nvPr>
            <p:ph idx="1"/>
          </p:nvPr>
        </p:nvSpPr>
        <p:spPr>
          <a:xfrm>
            <a:off x="179512" y="1412776"/>
            <a:ext cx="8712968" cy="5328592"/>
          </a:xfrm>
        </p:spPr>
        <p:txBody>
          <a:bodyPr>
            <a:noAutofit/>
          </a:bodyPr>
          <a:lstStyle/>
          <a:p>
            <a:pPr algn="just"/>
            <a:r>
              <a:rPr lang="en-GB" sz="2800" b="1" dirty="0">
                <a:solidFill>
                  <a:srgbClr val="1318F1"/>
                </a:solidFill>
              </a:rPr>
              <a:t>Some letters are used more often than others.</a:t>
            </a:r>
            <a:endParaRPr lang="en-GB" sz="2800" dirty="0">
              <a:solidFill>
                <a:srgbClr val="1318F1"/>
              </a:solidFill>
            </a:endParaRPr>
          </a:p>
          <a:p>
            <a:pPr algn="just"/>
            <a:r>
              <a:rPr lang="en-GB" sz="2400" dirty="0" smtClean="0"/>
              <a:t>Example </a:t>
            </a:r>
            <a:r>
              <a:rPr lang="en-GB" sz="2400" dirty="0"/>
              <a:t>of the clues:</a:t>
            </a:r>
          </a:p>
          <a:p>
            <a:pPr lvl="1" algn="just"/>
            <a:r>
              <a:rPr lang="en-GB" sz="2400" dirty="0"/>
              <a:t>The letter E, T and A occur more than J, Q and Z</a:t>
            </a:r>
          </a:p>
          <a:p>
            <a:pPr lvl="1" algn="just"/>
            <a:r>
              <a:rPr lang="en-GB" sz="2400" dirty="0" smtClean="0"/>
              <a:t>The </a:t>
            </a:r>
            <a:r>
              <a:rPr lang="en-GB" sz="2400" dirty="0"/>
              <a:t>break between the two words, the SS can be translated to VV</a:t>
            </a:r>
          </a:p>
          <a:p>
            <a:pPr algn="just"/>
            <a:r>
              <a:rPr lang="en-GB" sz="2800" dirty="0" smtClean="0"/>
              <a:t>Therefore </a:t>
            </a:r>
            <a:r>
              <a:rPr lang="en-GB" sz="2800" dirty="0"/>
              <a:t>cryptanalysis uses such </a:t>
            </a:r>
            <a:r>
              <a:rPr lang="en-GB" sz="2800" b="1" dirty="0">
                <a:solidFill>
                  <a:srgbClr val="1318F1"/>
                </a:solidFill>
              </a:rPr>
              <a:t>occurrence patterns</a:t>
            </a:r>
            <a:r>
              <a:rPr lang="en-GB" sz="2800" dirty="0"/>
              <a:t> to </a:t>
            </a:r>
            <a:r>
              <a:rPr lang="en-GB" sz="2800" b="1" dirty="0">
                <a:solidFill>
                  <a:srgbClr val="1318F1"/>
                </a:solidFill>
              </a:rPr>
              <a:t>decipher</a:t>
            </a:r>
            <a:r>
              <a:rPr lang="en-GB" sz="2800" dirty="0"/>
              <a:t> the </a:t>
            </a:r>
            <a:r>
              <a:rPr lang="en-GB" sz="2800" b="1" dirty="0">
                <a:solidFill>
                  <a:srgbClr val="1318F1"/>
                </a:solidFill>
              </a:rPr>
              <a:t>cipher text easily</a:t>
            </a:r>
            <a:r>
              <a:rPr lang="en-GB" sz="2800" dirty="0">
                <a:solidFill>
                  <a:srgbClr val="1318F1"/>
                </a:solidFill>
              </a:rPr>
              <a:t> </a:t>
            </a:r>
          </a:p>
          <a:p>
            <a:pPr algn="just"/>
            <a:r>
              <a:rPr lang="en-GB" sz="2800" dirty="0"/>
              <a:t>Count do help to narrow the possibilities </a:t>
            </a:r>
          </a:p>
          <a:p>
            <a:pPr algn="just"/>
            <a:r>
              <a:rPr lang="en-GB" sz="2800" dirty="0"/>
              <a:t>The </a:t>
            </a:r>
            <a:r>
              <a:rPr lang="en-GB" sz="2800" b="1" dirty="0">
                <a:solidFill>
                  <a:srgbClr val="C00000"/>
                </a:solidFill>
              </a:rPr>
              <a:t>frequent occurring letters</a:t>
            </a:r>
            <a:r>
              <a:rPr lang="en-GB" sz="2800" dirty="0"/>
              <a:t> in the </a:t>
            </a:r>
            <a:r>
              <a:rPr lang="en-GB" sz="2800" dirty="0" err="1"/>
              <a:t>ciphertext</a:t>
            </a:r>
            <a:r>
              <a:rPr lang="en-GB" sz="2800" dirty="0"/>
              <a:t> are likely to be among the </a:t>
            </a:r>
            <a:r>
              <a:rPr lang="en-GB" sz="2800" b="1" dirty="0">
                <a:solidFill>
                  <a:srgbClr val="C00000"/>
                </a:solidFill>
              </a:rPr>
              <a:t>more frequently occurring letters in </a:t>
            </a:r>
            <a:r>
              <a:rPr lang="en-GB" sz="2800" b="1" dirty="0" smtClean="0">
                <a:solidFill>
                  <a:srgbClr val="C00000"/>
                </a:solidFill>
              </a:rPr>
              <a:t>English</a:t>
            </a:r>
            <a:endParaRPr lang="en-GB" sz="28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a:xfrm>
            <a:off x="323528" y="1124744"/>
            <a:ext cx="8568952" cy="5472608"/>
          </a:xfrm>
        </p:spPr>
        <p:txBody>
          <a:bodyPr>
            <a:normAutofit/>
          </a:bodyPr>
          <a:lstStyle/>
          <a:p>
            <a:pPr algn="just">
              <a:lnSpc>
                <a:spcPct val="90000"/>
              </a:lnSpc>
              <a:spcBef>
                <a:spcPts val="0"/>
              </a:spcBef>
            </a:pPr>
            <a:r>
              <a:rPr lang="en-GB" dirty="0"/>
              <a:t>The weakness of </a:t>
            </a:r>
            <a:r>
              <a:rPr lang="en-GB" dirty="0" err="1"/>
              <a:t>monoalphabetic</a:t>
            </a:r>
            <a:r>
              <a:rPr lang="en-GB" dirty="0"/>
              <a:t> cipher is that their frequency distribution reflects the distribution of the </a:t>
            </a:r>
            <a:r>
              <a:rPr lang="en-GB" dirty="0" smtClean="0"/>
              <a:t>underlying </a:t>
            </a:r>
            <a:r>
              <a:rPr lang="en-GB" dirty="0"/>
              <a:t>alphabet.</a:t>
            </a:r>
          </a:p>
          <a:p>
            <a:pPr lvl="1" algn="just">
              <a:lnSpc>
                <a:spcPct val="90000"/>
              </a:lnSpc>
              <a:spcBef>
                <a:spcPts val="0"/>
              </a:spcBef>
            </a:pPr>
            <a:r>
              <a:rPr lang="en-GB" dirty="0" smtClean="0"/>
              <a:t>A </a:t>
            </a:r>
            <a:r>
              <a:rPr lang="en-GB" dirty="0"/>
              <a:t>cipher that is more cryptographically secure would display flat distribution.</a:t>
            </a:r>
          </a:p>
          <a:p>
            <a:pPr algn="just">
              <a:lnSpc>
                <a:spcPct val="90000"/>
              </a:lnSpc>
              <a:spcBef>
                <a:spcPts val="0"/>
              </a:spcBef>
            </a:pPr>
            <a:r>
              <a:rPr lang="en-GB" dirty="0" smtClean="0"/>
              <a:t>One </a:t>
            </a:r>
            <a:r>
              <a:rPr lang="en-GB" dirty="0"/>
              <a:t>way to flatten the distribution is to combine distribution that are high with that are low.</a:t>
            </a:r>
          </a:p>
          <a:p>
            <a:pPr lvl="1" algn="just">
              <a:lnSpc>
                <a:spcPct val="90000"/>
              </a:lnSpc>
              <a:spcBef>
                <a:spcPts val="0"/>
              </a:spcBef>
            </a:pPr>
            <a:r>
              <a:rPr lang="en-GB" dirty="0" smtClean="0"/>
              <a:t>Uses </a:t>
            </a:r>
            <a:r>
              <a:rPr lang="en-GB" dirty="0"/>
              <a:t>multiple mappings between plaintext and </a:t>
            </a:r>
            <a:r>
              <a:rPr lang="en-GB" dirty="0" err="1"/>
              <a:t>ciphertext</a:t>
            </a:r>
            <a:r>
              <a:rPr lang="en-GB" dirty="0"/>
              <a:t> and it is not just a single mapping</a:t>
            </a:r>
          </a:p>
          <a:p>
            <a:pPr algn="just">
              <a:lnSpc>
                <a:spcPct val="90000"/>
              </a:lnSpc>
              <a:spcBef>
                <a:spcPts val="0"/>
              </a:spcBef>
            </a:pPr>
            <a:endParaRPr lang="en-GB" dirty="0"/>
          </a:p>
        </p:txBody>
      </p:sp>
      <p:sp>
        <p:nvSpPr>
          <p:cNvPr id="176137" name="Rectangle 9"/>
          <p:cNvSpPr>
            <a:spLocks noGrp="1" noChangeArrowheads="1"/>
          </p:cNvSpPr>
          <p:nvPr>
            <p:ph type="title"/>
          </p:nvPr>
        </p:nvSpPr>
        <p:spPr>
          <a:xfrm>
            <a:off x="710712" y="116632"/>
            <a:ext cx="7722577" cy="1178769"/>
          </a:xfrm>
          <a:noFill/>
          <a:ln/>
        </p:spPr>
        <p:txBody>
          <a:bodyPr>
            <a:normAutofit/>
          </a:bodyPr>
          <a:lstStyle/>
          <a:p>
            <a:r>
              <a:rPr lang="en-GB" sz="4000" dirty="0" err="1">
                <a:solidFill>
                  <a:srgbClr val="C00000"/>
                </a:solidFill>
              </a:rPr>
              <a:t>Polyalphabetic</a:t>
            </a:r>
            <a:r>
              <a:rPr lang="en-GB" sz="4000" dirty="0">
                <a:solidFill>
                  <a:srgbClr val="C00000"/>
                </a:solidFill>
              </a:rPr>
              <a:t> Cipher</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755576" y="122337"/>
            <a:ext cx="7722577" cy="1074415"/>
          </a:xfrm>
        </p:spPr>
        <p:txBody>
          <a:bodyPr>
            <a:normAutofit/>
          </a:bodyPr>
          <a:lstStyle/>
          <a:p>
            <a:r>
              <a:rPr lang="en-GB" sz="4000" dirty="0" err="1">
                <a:solidFill>
                  <a:srgbClr val="C00000"/>
                </a:solidFill>
              </a:rPr>
              <a:t>Polyalphabetic</a:t>
            </a:r>
            <a:r>
              <a:rPr lang="en-GB" sz="4000" dirty="0">
                <a:solidFill>
                  <a:srgbClr val="C00000"/>
                </a:solidFill>
              </a:rPr>
              <a:t> Cipher</a:t>
            </a:r>
          </a:p>
        </p:txBody>
      </p:sp>
      <p:sp>
        <p:nvSpPr>
          <p:cNvPr id="311299" name="Rectangle 3"/>
          <p:cNvSpPr>
            <a:spLocks noGrp="1" noChangeArrowheads="1"/>
          </p:cNvSpPr>
          <p:nvPr>
            <p:ph type="body" idx="1"/>
          </p:nvPr>
        </p:nvSpPr>
        <p:spPr>
          <a:xfrm>
            <a:off x="251520" y="1219200"/>
            <a:ext cx="8640960" cy="5029200"/>
          </a:xfrm>
        </p:spPr>
        <p:txBody>
          <a:bodyPr>
            <a:normAutofit/>
          </a:bodyPr>
          <a:lstStyle/>
          <a:p>
            <a:pPr>
              <a:lnSpc>
                <a:spcPct val="90000"/>
              </a:lnSpc>
            </a:pPr>
            <a:r>
              <a:rPr lang="en-GB" sz="2800" dirty="0"/>
              <a:t>Example of mapping:</a:t>
            </a:r>
          </a:p>
          <a:p>
            <a:pPr marL="742950" indent="-387350">
              <a:lnSpc>
                <a:spcPct val="90000"/>
              </a:lnSpc>
              <a:buFontTx/>
              <a:buNone/>
            </a:pPr>
            <a:r>
              <a:rPr lang="en-GB" sz="2400" b="1" dirty="0" smtClean="0">
                <a:solidFill>
                  <a:srgbClr val="C00000"/>
                </a:solidFill>
              </a:rPr>
              <a:t>Odd </a:t>
            </a:r>
            <a:r>
              <a:rPr lang="en-GB" sz="2400" b="1" dirty="0">
                <a:solidFill>
                  <a:srgbClr val="C00000"/>
                </a:solidFill>
              </a:rPr>
              <a:t>position mapping</a:t>
            </a:r>
            <a:endParaRPr lang="en-GB" sz="2400" dirty="0">
              <a:solidFill>
                <a:srgbClr val="C00000"/>
              </a:solidFill>
            </a:endParaRPr>
          </a:p>
          <a:p>
            <a:pPr marL="895350" lvl="1" indent="-269875">
              <a:lnSpc>
                <a:spcPct val="90000"/>
              </a:lnSpc>
            </a:pPr>
            <a:r>
              <a:rPr lang="en-GB" dirty="0"/>
              <a:t>ABCDEFGHIJKLMNOPQR </a:t>
            </a:r>
            <a:r>
              <a:rPr lang="en-GB" b="1" dirty="0">
                <a:solidFill>
                  <a:srgbClr val="FF0000"/>
                </a:solidFill>
              </a:rPr>
              <a:t>S </a:t>
            </a:r>
            <a:r>
              <a:rPr lang="en-GB" b="1" dirty="0">
                <a:solidFill>
                  <a:srgbClr val="0066FF"/>
                </a:solidFill>
              </a:rPr>
              <a:t>T </a:t>
            </a:r>
            <a:r>
              <a:rPr lang="en-GB" dirty="0"/>
              <a:t>UVWXYZ…..  </a:t>
            </a:r>
            <a:r>
              <a:rPr lang="en-GB" dirty="0" smtClean="0"/>
              <a:t>  </a:t>
            </a:r>
            <a:endParaRPr lang="en-GB" dirty="0"/>
          </a:p>
          <a:p>
            <a:pPr marL="895350" lvl="1" indent="-269875">
              <a:lnSpc>
                <a:spcPct val="90000"/>
              </a:lnSpc>
            </a:pPr>
            <a:r>
              <a:rPr lang="en-GB" dirty="0" err="1"/>
              <a:t>Adgjmpsvybehknqtwz</a:t>
            </a:r>
            <a:r>
              <a:rPr lang="en-GB" dirty="0"/>
              <a:t> </a:t>
            </a:r>
            <a:r>
              <a:rPr lang="en-GB" b="1" dirty="0">
                <a:solidFill>
                  <a:srgbClr val="FF0000"/>
                </a:solidFill>
              </a:rPr>
              <a:t>c </a:t>
            </a:r>
            <a:r>
              <a:rPr lang="en-GB" b="1" dirty="0">
                <a:solidFill>
                  <a:srgbClr val="0066FF"/>
                </a:solidFill>
              </a:rPr>
              <a:t>f </a:t>
            </a:r>
            <a:r>
              <a:rPr lang="en-GB" dirty="0" err="1"/>
              <a:t>ilorux</a:t>
            </a:r>
            <a:endParaRPr lang="en-GB" dirty="0"/>
          </a:p>
          <a:p>
            <a:pPr marL="742950" indent="-387350">
              <a:lnSpc>
                <a:spcPct val="90000"/>
              </a:lnSpc>
              <a:buFontTx/>
              <a:buNone/>
            </a:pPr>
            <a:r>
              <a:rPr lang="en-GB" sz="2400" b="1" dirty="0" smtClean="0">
                <a:solidFill>
                  <a:srgbClr val="C00000"/>
                </a:solidFill>
              </a:rPr>
              <a:t>Even </a:t>
            </a:r>
            <a:r>
              <a:rPr lang="en-GB" sz="2400" b="1" dirty="0">
                <a:solidFill>
                  <a:srgbClr val="C00000"/>
                </a:solidFill>
              </a:rPr>
              <a:t>position mapping</a:t>
            </a:r>
            <a:endParaRPr lang="en-GB" sz="2400" dirty="0">
              <a:solidFill>
                <a:srgbClr val="C00000"/>
              </a:solidFill>
            </a:endParaRPr>
          </a:p>
          <a:p>
            <a:pPr marL="895350" lvl="1" indent="-269875">
              <a:lnSpc>
                <a:spcPct val="90000"/>
              </a:lnSpc>
            </a:pPr>
            <a:r>
              <a:rPr lang="en-GB" dirty="0"/>
              <a:t>ABCDEFGHIJKLMN </a:t>
            </a:r>
            <a:r>
              <a:rPr lang="en-GB" b="1" dirty="0">
                <a:solidFill>
                  <a:srgbClr val="0066FF"/>
                </a:solidFill>
              </a:rPr>
              <a:t>O </a:t>
            </a:r>
            <a:r>
              <a:rPr lang="en-GB" dirty="0"/>
              <a:t>PQR </a:t>
            </a:r>
            <a:r>
              <a:rPr lang="en-GB" b="1" dirty="0">
                <a:solidFill>
                  <a:srgbClr val="FF0000"/>
                </a:solidFill>
              </a:rPr>
              <a:t>S </a:t>
            </a:r>
            <a:r>
              <a:rPr lang="en-GB" dirty="0"/>
              <a:t>TUVWXYZ….. </a:t>
            </a:r>
            <a:r>
              <a:rPr lang="en-GB" dirty="0" smtClean="0"/>
              <a:t> </a:t>
            </a:r>
            <a:endParaRPr lang="en-GB" dirty="0"/>
          </a:p>
          <a:p>
            <a:pPr marL="895350" lvl="1" indent="-269875">
              <a:lnSpc>
                <a:spcPct val="90000"/>
              </a:lnSpc>
            </a:pPr>
            <a:r>
              <a:rPr lang="en-GB" dirty="0" err="1"/>
              <a:t>Nsxchmrwbglqva</a:t>
            </a:r>
            <a:r>
              <a:rPr lang="en-GB" dirty="0"/>
              <a:t> </a:t>
            </a:r>
            <a:r>
              <a:rPr lang="en-GB" b="1" dirty="0">
                <a:solidFill>
                  <a:srgbClr val="0066FF"/>
                </a:solidFill>
              </a:rPr>
              <a:t>f</a:t>
            </a:r>
            <a:r>
              <a:rPr lang="en-GB" dirty="0">
                <a:solidFill>
                  <a:srgbClr val="0066FF"/>
                </a:solidFill>
              </a:rPr>
              <a:t> </a:t>
            </a:r>
            <a:r>
              <a:rPr lang="en-GB" dirty="0" err="1"/>
              <a:t>kpu</a:t>
            </a:r>
            <a:r>
              <a:rPr lang="en-GB" dirty="0"/>
              <a:t> </a:t>
            </a:r>
            <a:r>
              <a:rPr lang="en-GB" b="1" dirty="0">
                <a:solidFill>
                  <a:srgbClr val="FF0000"/>
                </a:solidFill>
              </a:rPr>
              <a:t>z </a:t>
            </a:r>
            <a:r>
              <a:rPr lang="en-GB" dirty="0" err="1"/>
              <a:t>ejotydi</a:t>
            </a:r>
            <a:endParaRPr lang="en-GB" dirty="0"/>
          </a:p>
          <a:p>
            <a:pPr>
              <a:lnSpc>
                <a:spcPct val="90000"/>
              </a:lnSpc>
            </a:pPr>
            <a:endParaRPr lang="en-GB" sz="2200" dirty="0"/>
          </a:p>
          <a:p>
            <a:pPr>
              <a:lnSpc>
                <a:spcPct val="90000"/>
              </a:lnSpc>
            </a:pPr>
            <a:r>
              <a:rPr lang="en-GB" sz="2800" dirty="0"/>
              <a:t>Example of text:</a:t>
            </a:r>
          </a:p>
          <a:p>
            <a:pPr>
              <a:lnSpc>
                <a:spcPct val="90000"/>
              </a:lnSpc>
              <a:buFontTx/>
              <a:buNone/>
            </a:pPr>
            <a:r>
              <a:rPr lang="en-GB" sz="2200" dirty="0"/>
              <a:t>	TREA</a:t>
            </a:r>
            <a:r>
              <a:rPr lang="en-GB" sz="2200" b="1" dirty="0">
                <a:solidFill>
                  <a:srgbClr val="0066FF"/>
                </a:solidFill>
              </a:rPr>
              <a:t>T</a:t>
            </a:r>
            <a:r>
              <a:rPr lang="en-GB" sz="2200" dirty="0"/>
              <a:t> YIMP</a:t>
            </a:r>
            <a:r>
              <a:rPr lang="en-GB" sz="2200" b="1" dirty="0">
                <a:solidFill>
                  <a:srgbClr val="0066FF"/>
                </a:solidFill>
              </a:rPr>
              <a:t>O</a:t>
            </a:r>
            <a:r>
              <a:rPr lang="en-GB" sz="2200" dirty="0"/>
              <a:t> </a:t>
            </a:r>
            <a:r>
              <a:rPr lang="en-GB" sz="2200" b="1" dirty="0">
                <a:solidFill>
                  <a:srgbClr val="FF0000"/>
                </a:solidFill>
              </a:rPr>
              <a:t>SS</a:t>
            </a:r>
            <a:r>
              <a:rPr lang="en-GB" sz="2200" dirty="0"/>
              <a:t>IBL E </a:t>
            </a:r>
            <a:r>
              <a:rPr lang="en-GB" sz="2200" dirty="0">
                <a:sym typeface="Wingdings" pitchFamily="2" charset="2"/>
              </a:rPr>
              <a:t> </a:t>
            </a:r>
            <a:r>
              <a:rPr lang="en-GB" sz="2200" dirty="0" err="1">
                <a:sym typeface="Wingdings" pitchFamily="2" charset="2"/>
              </a:rPr>
              <a:t>fumn</a:t>
            </a:r>
            <a:r>
              <a:rPr lang="en-GB" sz="2200" b="1" dirty="0" err="1">
                <a:solidFill>
                  <a:srgbClr val="0066FF"/>
                </a:solidFill>
                <a:sym typeface="Wingdings" pitchFamily="2" charset="2"/>
              </a:rPr>
              <a:t>f</a:t>
            </a:r>
            <a:r>
              <a:rPr lang="en-GB" sz="2200" dirty="0">
                <a:sym typeface="Wingdings" pitchFamily="2" charset="2"/>
              </a:rPr>
              <a:t> </a:t>
            </a:r>
            <a:r>
              <a:rPr lang="en-GB" sz="2200" dirty="0" err="1">
                <a:sym typeface="Wingdings" pitchFamily="2" charset="2"/>
              </a:rPr>
              <a:t>dyvt</a:t>
            </a:r>
            <a:r>
              <a:rPr lang="en-GB" sz="2200" b="1" dirty="0" err="1">
                <a:solidFill>
                  <a:srgbClr val="0066FF"/>
                </a:solidFill>
                <a:sym typeface="Wingdings" pitchFamily="2" charset="2"/>
              </a:rPr>
              <a:t>f</a:t>
            </a:r>
            <a:r>
              <a:rPr lang="en-GB" sz="2200" b="1" dirty="0">
                <a:solidFill>
                  <a:srgbClr val="0066FF"/>
                </a:solidFill>
                <a:sym typeface="Wingdings" pitchFamily="2" charset="2"/>
              </a:rPr>
              <a:t> </a:t>
            </a:r>
            <a:r>
              <a:rPr lang="en-GB" sz="2200" b="1" dirty="0" err="1">
                <a:solidFill>
                  <a:srgbClr val="FF0000"/>
                </a:solidFill>
                <a:sym typeface="Wingdings" pitchFamily="2" charset="2"/>
              </a:rPr>
              <a:t>cz</a:t>
            </a:r>
            <a:r>
              <a:rPr lang="en-GB" sz="2200" dirty="0" err="1">
                <a:sym typeface="Wingdings" pitchFamily="2" charset="2"/>
              </a:rPr>
              <a:t>ysh</a:t>
            </a:r>
            <a:r>
              <a:rPr lang="en-GB" sz="2200" dirty="0">
                <a:sym typeface="Wingdings" pitchFamily="2" charset="2"/>
              </a:rPr>
              <a:t> h </a:t>
            </a:r>
            <a:endParaRPr lang="en-GB" sz="22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57200" y="116632"/>
            <a:ext cx="8229600" cy="1143000"/>
          </a:xfrm>
        </p:spPr>
        <p:txBody>
          <a:bodyPr>
            <a:normAutofit/>
          </a:bodyPr>
          <a:lstStyle/>
          <a:p>
            <a:r>
              <a:rPr lang="en-GB" sz="4000" dirty="0">
                <a:solidFill>
                  <a:srgbClr val="C00000"/>
                </a:solidFill>
              </a:rPr>
              <a:t>Transposition</a:t>
            </a:r>
          </a:p>
        </p:txBody>
      </p:sp>
      <p:sp>
        <p:nvSpPr>
          <p:cNvPr id="179203" name="Rectangle 3"/>
          <p:cNvSpPr>
            <a:spLocks noGrp="1" noChangeArrowheads="1"/>
          </p:cNvSpPr>
          <p:nvPr>
            <p:ph idx="1"/>
          </p:nvPr>
        </p:nvSpPr>
        <p:spPr>
          <a:xfrm>
            <a:off x="251520" y="1268760"/>
            <a:ext cx="8496944" cy="5400600"/>
          </a:xfrm>
        </p:spPr>
        <p:txBody>
          <a:bodyPr>
            <a:normAutofit/>
          </a:bodyPr>
          <a:lstStyle/>
          <a:p>
            <a:pPr algn="just"/>
            <a:r>
              <a:rPr lang="en-GB" sz="2800" dirty="0"/>
              <a:t>Rearrange the order of bits, characters or blocks of characters that are being encrypted or decrypted.</a:t>
            </a:r>
          </a:p>
          <a:p>
            <a:pPr algn="just"/>
            <a:r>
              <a:rPr lang="en-GB" sz="2800" dirty="0" smtClean="0"/>
              <a:t>The </a:t>
            </a:r>
            <a:r>
              <a:rPr lang="en-GB" sz="2800" dirty="0"/>
              <a:t>original letters of the plaintext are preserved; only their positions change.</a:t>
            </a:r>
          </a:p>
          <a:p>
            <a:pPr algn="just"/>
            <a:r>
              <a:rPr lang="en-US" sz="2200" dirty="0" smtClean="0"/>
              <a:t>e.g</a:t>
            </a:r>
            <a:r>
              <a:rPr lang="en-US" sz="2200" dirty="0"/>
              <a:t>. Columnar Transposition </a:t>
            </a:r>
          </a:p>
          <a:p>
            <a:pPr lvl="1" algn="just"/>
            <a:r>
              <a:rPr lang="en-US" sz="2400" dirty="0"/>
              <a:t>The rearrangement of the characters of the plaintext into columns </a:t>
            </a:r>
          </a:p>
          <a:p>
            <a:pPr lvl="1" algn="just"/>
            <a:r>
              <a:rPr lang="en-US" sz="2400" dirty="0"/>
              <a:t>The resulting </a:t>
            </a:r>
            <a:r>
              <a:rPr lang="en-US" sz="2400" dirty="0" err="1"/>
              <a:t>ciphertext</a:t>
            </a:r>
            <a:r>
              <a:rPr lang="en-US" sz="2400" dirty="0"/>
              <a:t> is formed by traversing the columns</a:t>
            </a:r>
            <a:endParaRPr lang="en-GB" sz="2400" dirty="0"/>
          </a:p>
          <a:p>
            <a:pPr algn="just"/>
            <a:endParaRPr lang="en-GB" sz="22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54" name="AutoShape 10"/>
          <p:cNvSpPr>
            <a:spLocks noChangeArrowheads="1"/>
          </p:cNvSpPr>
          <p:nvPr/>
        </p:nvSpPr>
        <p:spPr bwMode="auto">
          <a:xfrm>
            <a:off x="5134708" y="1752600"/>
            <a:ext cx="562708" cy="4267200"/>
          </a:xfrm>
          <a:prstGeom prst="downArrow">
            <a:avLst>
              <a:gd name="adj1" fmla="val 50000"/>
              <a:gd name="adj2" fmla="val 175000"/>
            </a:avLst>
          </a:prstGeom>
          <a:solidFill>
            <a:srgbClr val="CCFF99"/>
          </a:solidFill>
          <a:ln w="12700">
            <a:solidFill>
              <a:schemeClr val="tx1"/>
            </a:solidFill>
            <a:miter lim="800000"/>
            <a:headEnd type="none" w="sm" len="sm"/>
            <a:tailEnd type="none" w="sm" len="sm"/>
          </a:ln>
          <a:effectLst/>
        </p:spPr>
        <p:txBody>
          <a:bodyPr wrap="none" anchor="ctr"/>
          <a:lstStyle/>
          <a:p>
            <a:endParaRPr lang="en-IN"/>
          </a:p>
        </p:txBody>
      </p:sp>
      <p:sp>
        <p:nvSpPr>
          <p:cNvPr id="210955" name="AutoShape 11"/>
          <p:cNvSpPr>
            <a:spLocks noChangeArrowheads="1"/>
          </p:cNvSpPr>
          <p:nvPr/>
        </p:nvSpPr>
        <p:spPr bwMode="auto">
          <a:xfrm>
            <a:off x="6189784" y="1828800"/>
            <a:ext cx="562708" cy="4267200"/>
          </a:xfrm>
          <a:prstGeom prst="downArrow">
            <a:avLst>
              <a:gd name="adj1" fmla="val 50000"/>
              <a:gd name="adj2" fmla="val 175000"/>
            </a:avLst>
          </a:prstGeom>
          <a:solidFill>
            <a:srgbClr val="CCFF99"/>
          </a:solidFill>
          <a:ln w="12700">
            <a:solidFill>
              <a:schemeClr val="tx1"/>
            </a:solidFill>
            <a:miter lim="800000"/>
            <a:headEnd type="none" w="sm" len="sm"/>
            <a:tailEnd type="none" w="sm" len="sm"/>
          </a:ln>
          <a:effectLst/>
        </p:spPr>
        <p:txBody>
          <a:bodyPr wrap="none" anchor="ctr"/>
          <a:lstStyle/>
          <a:p>
            <a:endParaRPr lang="en-IN"/>
          </a:p>
        </p:txBody>
      </p:sp>
      <p:sp>
        <p:nvSpPr>
          <p:cNvPr id="210956" name="AutoShape 12"/>
          <p:cNvSpPr>
            <a:spLocks noChangeArrowheads="1"/>
          </p:cNvSpPr>
          <p:nvPr/>
        </p:nvSpPr>
        <p:spPr bwMode="auto">
          <a:xfrm>
            <a:off x="7104184" y="1828800"/>
            <a:ext cx="562708" cy="4267200"/>
          </a:xfrm>
          <a:prstGeom prst="downArrow">
            <a:avLst>
              <a:gd name="adj1" fmla="val 50000"/>
              <a:gd name="adj2" fmla="val 175000"/>
            </a:avLst>
          </a:prstGeom>
          <a:solidFill>
            <a:srgbClr val="CCFF99"/>
          </a:solidFill>
          <a:ln w="12700">
            <a:solidFill>
              <a:schemeClr val="tx1"/>
            </a:solidFill>
            <a:miter lim="800000"/>
            <a:headEnd type="none" w="sm" len="sm"/>
            <a:tailEnd type="none" w="sm" len="sm"/>
          </a:ln>
          <a:effectLst/>
        </p:spPr>
        <p:txBody>
          <a:bodyPr wrap="none" anchor="ctr"/>
          <a:lstStyle/>
          <a:p>
            <a:endParaRPr lang="en-IN"/>
          </a:p>
        </p:txBody>
      </p:sp>
      <p:sp>
        <p:nvSpPr>
          <p:cNvPr id="210957" name="AutoShape 13"/>
          <p:cNvSpPr>
            <a:spLocks noChangeArrowheads="1"/>
          </p:cNvSpPr>
          <p:nvPr/>
        </p:nvSpPr>
        <p:spPr bwMode="auto">
          <a:xfrm>
            <a:off x="5697415" y="1828800"/>
            <a:ext cx="562708" cy="4267200"/>
          </a:xfrm>
          <a:prstGeom prst="downArrow">
            <a:avLst>
              <a:gd name="adj1" fmla="val 50000"/>
              <a:gd name="adj2" fmla="val 175000"/>
            </a:avLst>
          </a:prstGeom>
          <a:solidFill>
            <a:srgbClr val="FF99CC"/>
          </a:solidFill>
          <a:ln w="12700">
            <a:solidFill>
              <a:schemeClr val="tx1"/>
            </a:solidFill>
            <a:miter lim="800000"/>
            <a:headEnd type="none" w="sm" len="sm"/>
            <a:tailEnd type="none" w="sm" len="sm"/>
          </a:ln>
          <a:effectLst/>
        </p:spPr>
        <p:txBody>
          <a:bodyPr wrap="none" anchor="ctr"/>
          <a:lstStyle/>
          <a:p>
            <a:endParaRPr lang="en-IN"/>
          </a:p>
        </p:txBody>
      </p:sp>
      <p:sp>
        <p:nvSpPr>
          <p:cNvPr id="210958" name="AutoShape 14"/>
          <p:cNvSpPr>
            <a:spLocks noChangeArrowheads="1"/>
          </p:cNvSpPr>
          <p:nvPr/>
        </p:nvSpPr>
        <p:spPr bwMode="auto">
          <a:xfrm>
            <a:off x="6611815" y="1828800"/>
            <a:ext cx="562708" cy="4267200"/>
          </a:xfrm>
          <a:prstGeom prst="downArrow">
            <a:avLst>
              <a:gd name="adj1" fmla="val 50000"/>
              <a:gd name="adj2" fmla="val 175000"/>
            </a:avLst>
          </a:prstGeom>
          <a:solidFill>
            <a:srgbClr val="FF99CC"/>
          </a:solidFill>
          <a:ln w="12700">
            <a:solidFill>
              <a:schemeClr val="tx1"/>
            </a:solidFill>
            <a:miter lim="800000"/>
            <a:headEnd type="none" w="sm" len="sm"/>
            <a:tailEnd type="none" w="sm" len="sm"/>
          </a:ln>
          <a:effectLst/>
        </p:spPr>
        <p:txBody>
          <a:bodyPr wrap="none" anchor="ctr"/>
          <a:lstStyle/>
          <a:p>
            <a:endParaRPr lang="en-IN"/>
          </a:p>
        </p:txBody>
      </p:sp>
      <p:sp>
        <p:nvSpPr>
          <p:cNvPr id="210959" name="AutoShape 15"/>
          <p:cNvSpPr>
            <a:spLocks noChangeArrowheads="1"/>
          </p:cNvSpPr>
          <p:nvPr/>
        </p:nvSpPr>
        <p:spPr bwMode="auto">
          <a:xfrm>
            <a:off x="7596554" y="1828800"/>
            <a:ext cx="562708" cy="4267200"/>
          </a:xfrm>
          <a:prstGeom prst="downArrow">
            <a:avLst>
              <a:gd name="adj1" fmla="val 50000"/>
              <a:gd name="adj2" fmla="val 175000"/>
            </a:avLst>
          </a:prstGeom>
          <a:solidFill>
            <a:srgbClr val="FF99CC"/>
          </a:solidFill>
          <a:ln w="12700">
            <a:solidFill>
              <a:schemeClr val="tx1"/>
            </a:solidFill>
            <a:miter lim="800000"/>
            <a:headEnd type="none" w="sm" len="sm"/>
            <a:tailEnd type="none" w="sm" len="sm"/>
          </a:ln>
          <a:effectLst/>
        </p:spPr>
        <p:txBody>
          <a:bodyPr wrap="none" anchor="ctr"/>
          <a:lstStyle/>
          <a:p>
            <a:endParaRPr lang="en-IN"/>
          </a:p>
        </p:txBody>
      </p:sp>
      <p:graphicFrame>
        <p:nvGraphicFramePr>
          <p:cNvPr id="324608" name="Object 1024"/>
          <p:cNvGraphicFramePr>
            <a:graphicFrameLocks noChangeAspect="1"/>
          </p:cNvGraphicFramePr>
          <p:nvPr/>
        </p:nvGraphicFramePr>
        <p:xfrm>
          <a:off x="844062" y="1371600"/>
          <a:ext cx="7385538" cy="4630738"/>
        </p:xfrm>
        <a:graphic>
          <a:graphicData uri="http://schemas.openxmlformats.org/presentationml/2006/ole">
            <p:oleObj spid="_x0000_s1026" name="Document" r:id="rId3" imgW="3458160" imgH="1755000" progId="Word.Document.8">
              <p:embed/>
            </p:oleObj>
          </a:graphicData>
        </a:graphic>
      </p:graphicFrame>
      <p:sp>
        <p:nvSpPr>
          <p:cNvPr id="210946" name="Rectangle 2"/>
          <p:cNvSpPr>
            <a:spLocks noGrp="1" noChangeArrowheads="1"/>
          </p:cNvSpPr>
          <p:nvPr>
            <p:ph type="title"/>
          </p:nvPr>
        </p:nvSpPr>
        <p:spPr>
          <a:xfrm>
            <a:off x="710712" y="116633"/>
            <a:ext cx="7722577" cy="1254968"/>
          </a:xfrm>
        </p:spPr>
        <p:txBody>
          <a:bodyPr>
            <a:normAutofit/>
          </a:bodyPr>
          <a:lstStyle/>
          <a:p>
            <a:r>
              <a:rPr lang="en-GB" sz="4000" dirty="0">
                <a:solidFill>
                  <a:srgbClr val="C00000"/>
                </a:solidFill>
              </a:rPr>
              <a:t>Columnar Transposition</a:t>
            </a:r>
          </a:p>
        </p:txBody>
      </p:sp>
      <p:sp>
        <p:nvSpPr>
          <p:cNvPr id="210951" name="Line 7"/>
          <p:cNvSpPr>
            <a:spLocks noChangeShapeType="1"/>
          </p:cNvSpPr>
          <p:nvPr/>
        </p:nvSpPr>
        <p:spPr bwMode="auto">
          <a:xfrm>
            <a:off x="1195754" y="1676400"/>
            <a:ext cx="0" cy="1981200"/>
          </a:xfrm>
          <a:prstGeom prst="line">
            <a:avLst/>
          </a:prstGeom>
          <a:noFill/>
          <a:ln w="57150" cap="rnd">
            <a:solidFill>
              <a:srgbClr val="FF0000"/>
            </a:solidFill>
            <a:prstDash val="sysDot"/>
            <a:round/>
            <a:headEnd type="none" w="sm" len="sm"/>
            <a:tailEnd type="none" w="sm" len="sm"/>
          </a:ln>
          <a:effectLst/>
        </p:spPr>
        <p:txBody>
          <a:bodyPr wrap="none" anchor="ctr"/>
          <a:lstStyle/>
          <a:p>
            <a:endParaRPr lang="en-IN"/>
          </a:p>
        </p:txBody>
      </p:sp>
      <p:sp>
        <p:nvSpPr>
          <p:cNvPr id="210952" name="Line 8"/>
          <p:cNvSpPr>
            <a:spLocks noChangeShapeType="1"/>
          </p:cNvSpPr>
          <p:nvPr/>
        </p:nvSpPr>
        <p:spPr bwMode="auto">
          <a:xfrm flipH="1">
            <a:off x="1195754" y="1828800"/>
            <a:ext cx="422031" cy="1905000"/>
          </a:xfrm>
          <a:prstGeom prst="line">
            <a:avLst/>
          </a:prstGeom>
          <a:noFill/>
          <a:ln w="57150" cap="rnd">
            <a:solidFill>
              <a:srgbClr val="FF0000"/>
            </a:solidFill>
            <a:prstDash val="sysDot"/>
            <a:round/>
            <a:headEnd type="none" w="sm" len="sm"/>
            <a:tailEnd type="none" w="sm" len="sm"/>
          </a:ln>
          <a:effectLst/>
        </p:spPr>
        <p:txBody>
          <a:bodyPr wrap="none" anchor="ctr"/>
          <a:lstStyle/>
          <a:p>
            <a:endParaRPr lang="en-IN"/>
          </a:p>
        </p:txBody>
      </p:sp>
      <p:sp>
        <p:nvSpPr>
          <p:cNvPr id="210953" name="Line 9"/>
          <p:cNvSpPr>
            <a:spLocks noChangeShapeType="1"/>
          </p:cNvSpPr>
          <p:nvPr/>
        </p:nvSpPr>
        <p:spPr bwMode="auto">
          <a:xfrm>
            <a:off x="1688123" y="1905000"/>
            <a:ext cx="0" cy="1828800"/>
          </a:xfrm>
          <a:prstGeom prst="line">
            <a:avLst/>
          </a:prstGeom>
          <a:noFill/>
          <a:ln w="57150" cap="rnd">
            <a:solidFill>
              <a:srgbClr val="FF0000"/>
            </a:solidFill>
            <a:prstDash val="sysDot"/>
            <a:round/>
            <a:headEnd type="none" w="sm" len="sm"/>
            <a:tailEnd type="none" w="sm" len="sm"/>
          </a:ln>
          <a:effectLst/>
        </p:spPr>
        <p:txBody>
          <a:bodyPr wrap="none" anchor="ctr"/>
          <a:lstStyle/>
          <a:p>
            <a:endParaRPr lang="en-I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9" name="Rectangle 1033"/>
          <p:cNvSpPr>
            <a:spLocks noGrp="1" noChangeArrowheads="1"/>
          </p:cNvSpPr>
          <p:nvPr>
            <p:ph type="title"/>
          </p:nvPr>
        </p:nvSpPr>
        <p:spPr>
          <a:xfrm>
            <a:off x="457200" y="116632"/>
            <a:ext cx="8229600" cy="1143000"/>
          </a:xfrm>
        </p:spPr>
        <p:txBody>
          <a:bodyPr>
            <a:normAutofit/>
          </a:bodyPr>
          <a:lstStyle/>
          <a:p>
            <a:r>
              <a:rPr lang="en-GB" sz="4000" dirty="0">
                <a:solidFill>
                  <a:srgbClr val="C00000"/>
                </a:solidFill>
              </a:rPr>
              <a:t>Columnar Transposition</a:t>
            </a:r>
          </a:p>
        </p:txBody>
      </p:sp>
      <p:sp>
        <p:nvSpPr>
          <p:cNvPr id="256013" name="Rectangle 1037"/>
          <p:cNvSpPr>
            <a:spLocks noGrp="1" noChangeArrowheads="1"/>
          </p:cNvSpPr>
          <p:nvPr>
            <p:ph idx="1"/>
          </p:nvPr>
        </p:nvSpPr>
        <p:spPr>
          <a:xfrm>
            <a:off x="179512" y="1196752"/>
            <a:ext cx="8784976" cy="5256584"/>
          </a:xfrm>
          <a:noFill/>
          <a:ln/>
        </p:spPr>
        <p:txBody>
          <a:bodyPr>
            <a:normAutofit/>
          </a:bodyPr>
          <a:lstStyle/>
          <a:p>
            <a:pPr algn="just"/>
            <a:r>
              <a:rPr lang="en-US" dirty="0"/>
              <a:t>The plaintext </a:t>
            </a:r>
            <a:r>
              <a:rPr lang="en-US" dirty="0" smtClean="0"/>
              <a:t>is:</a:t>
            </a:r>
            <a:endParaRPr lang="en-US" dirty="0"/>
          </a:p>
          <a:p>
            <a:pPr algn="just">
              <a:buFontTx/>
              <a:buNone/>
            </a:pPr>
            <a:r>
              <a:rPr lang="en-US" dirty="0"/>
              <a:t>	</a:t>
            </a:r>
            <a:r>
              <a:rPr lang="en-US" sz="2400" b="1" dirty="0">
                <a:solidFill>
                  <a:srgbClr val="1318F1"/>
                </a:solidFill>
              </a:rPr>
              <a:t>THIS IS A MESSAGE TO SHOW HOW A COLUMNAR TRANSPOSITION IS </a:t>
            </a:r>
            <a:r>
              <a:rPr lang="en-US" sz="2400" b="1" dirty="0" smtClean="0">
                <a:solidFill>
                  <a:srgbClr val="1318F1"/>
                </a:solidFill>
              </a:rPr>
              <a:t>WORKING</a:t>
            </a:r>
            <a:endParaRPr lang="en-US" dirty="0"/>
          </a:p>
          <a:p>
            <a:pPr algn="just"/>
            <a:r>
              <a:rPr lang="en-US" dirty="0"/>
              <a:t>The </a:t>
            </a:r>
            <a:r>
              <a:rPr lang="en-US" dirty="0" err="1"/>
              <a:t>ciphertext</a:t>
            </a:r>
            <a:r>
              <a:rPr lang="en-US" dirty="0"/>
              <a:t> </a:t>
            </a:r>
            <a:r>
              <a:rPr lang="en-US" dirty="0" smtClean="0"/>
              <a:t>is:</a:t>
            </a:r>
            <a:endParaRPr lang="en-US" dirty="0"/>
          </a:p>
          <a:p>
            <a:pPr marL="355600" lvl="2" indent="0" algn="just">
              <a:buFontTx/>
              <a:buNone/>
            </a:pPr>
            <a:r>
              <a:rPr lang="en-US" b="1" dirty="0" smtClean="0">
                <a:solidFill>
                  <a:srgbClr val="1318F1"/>
                </a:solidFill>
              </a:rPr>
              <a:t>TAGO  </a:t>
            </a:r>
            <a:r>
              <a:rPr lang="en-US" b="1" dirty="0">
                <a:solidFill>
                  <a:srgbClr val="1318F1"/>
                </a:solidFill>
              </a:rPr>
              <a:t>CASIR  HMEW  ORPOK  IETH  LTONS SSOO  URSS   ISSW   MAIW   SAHA   NNTO</a:t>
            </a:r>
            <a:endParaRPr lang="en-US" dirty="0">
              <a:solidFill>
                <a:srgbClr val="1318F1"/>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4" name="Rectangle 1032"/>
          <p:cNvSpPr>
            <a:spLocks noGrp="1" noChangeArrowheads="1"/>
          </p:cNvSpPr>
          <p:nvPr>
            <p:ph type="title"/>
          </p:nvPr>
        </p:nvSpPr>
        <p:spPr>
          <a:xfrm>
            <a:off x="457200" y="116632"/>
            <a:ext cx="8229600" cy="922114"/>
          </a:xfrm>
        </p:spPr>
        <p:txBody>
          <a:bodyPr>
            <a:normAutofit/>
          </a:bodyPr>
          <a:lstStyle/>
          <a:p>
            <a:r>
              <a:rPr lang="en-GB" sz="4000" dirty="0">
                <a:solidFill>
                  <a:srgbClr val="C00000"/>
                </a:solidFill>
              </a:rPr>
              <a:t>Stream Ciphers</a:t>
            </a:r>
          </a:p>
        </p:txBody>
      </p:sp>
      <p:sp>
        <p:nvSpPr>
          <p:cNvPr id="249858" name="Rectangle 1026"/>
          <p:cNvSpPr>
            <a:spLocks noGrp="1" noChangeArrowheads="1"/>
          </p:cNvSpPr>
          <p:nvPr>
            <p:ph idx="1"/>
          </p:nvPr>
        </p:nvSpPr>
        <p:spPr>
          <a:xfrm>
            <a:off x="457200" y="1196752"/>
            <a:ext cx="8229600" cy="2592289"/>
          </a:xfrm>
        </p:spPr>
        <p:txBody>
          <a:bodyPr>
            <a:normAutofit fontScale="92500" lnSpcReduction="10000"/>
          </a:bodyPr>
          <a:lstStyle/>
          <a:p>
            <a:pPr>
              <a:buFontTx/>
              <a:buNone/>
              <a:tabLst>
                <a:tab pos="342900" algn="l"/>
                <a:tab pos="2800350" algn="l"/>
                <a:tab pos="4114800" algn="l"/>
                <a:tab pos="4857750" algn="l"/>
              </a:tabLst>
            </a:pPr>
            <a:r>
              <a:rPr lang="en-GB" b="1" dirty="0"/>
              <a:t/>
            </a:r>
            <a:br>
              <a:rPr lang="en-GB" b="1" dirty="0"/>
            </a:br>
            <a:r>
              <a:rPr lang="en-GB" sz="2200" b="1" dirty="0"/>
              <a:t>ISSOPMI		</a:t>
            </a:r>
            <a:r>
              <a:rPr lang="en-GB" sz="2200" b="1" dirty="0" smtClean="0"/>
              <a:t>			</a:t>
            </a:r>
            <a:r>
              <a:rPr lang="en-GB" sz="2200" b="1" dirty="0" err="1" smtClean="0"/>
              <a:t>wdhuw</a:t>
            </a:r>
            <a:r>
              <a:rPr lang="en-GB" sz="2200" b="1" dirty="0"/>
              <a:t/>
            </a:r>
            <a:br>
              <a:rPr lang="en-GB" sz="2200" b="1" dirty="0"/>
            </a:br>
            <a:r>
              <a:rPr lang="en-GB" sz="2200" b="1" dirty="0"/>
              <a:t>	</a:t>
            </a:r>
          </a:p>
          <a:p>
            <a:pPr>
              <a:buFontTx/>
              <a:buNone/>
              <a:tabLst>
                <a:tab pos="342900" algn="l"/>
                <a:tab pos="2800350" algn="l"/>
                <a:tab pos="4114800" algn="l"/>
                <a:tab pos="4857750" algn="l"/>
              </a:tabLst>
            </a:pPr>
            <a:r>
              <a:rPr lang="en-GB" sz="2200" b="1" dirty="0"/>
              <a:t>	Plaintext		</a:t>
            </a:r>
            <a:r>
              <a:rPr lang="en-GB" sz="2200" b="1" dirty="0" smtClean="0"/>
              <a:t>			</a:t>
            </a:r>
            <a:r>
              <a:rPr lang="en-GB" sz="2200" b="1" dirty="0" err="1" smtClean="0"/>
              <a:t>ciphertext</a:t>
            </a:r>
            <a:endParaRPr lang="en-GB" sz="2200" b="1" dirty="0"/>
          </a:p>
          <a:p>
            <a:pPr marL="0" indent="0" algn="ctr">
              <a:buFontTx/>
              <a:buNone/>
            </a:pPr>
            <a:r>
              <a:rPr lang="en-GB" sz="2200" b="1" dirty="0" smtClean="0"/>
              <a:t>Encryption</a:t>
            </a:r>
            <a:endParaRPr lang="en-GB" b="1" dirty="0"/>
          </a:p>
          <a:p>
            <a:pPr>
              <a:lnSpc>
                <a:spcPct val="50000"/>
              </a:lnSpc>
              <a:buFontTx/>
              <a:buNone/>
              <a:tabLst>
                <a:tab pos="342900" algn="l"/>
                <a:tab pos="2800350" algn="l"/>
                <a:tab pos="4114800" algn="l"/>
                <a:tab pos="4857750" algn="l"/>
              </a:tabLst>
            </a:pPr>
            <a:r>
              <a:rPr lang="en-GB" b="1" dirty="0"/>
              <a:t>	</a:t>
            </a:r>
          </a:p>
          <a:p>
            <a:pPr>
              <a:buFontTx/>
              <a:buNone/>
              <a:tabLst>
                <a:tab pos="342900" algn="l"/>
                <a:tab pos="2800350" algn="l"/>
                <a:tab pos="4114800" algn="l"/>
                <a:tab pos="4857750" algn="l"/>
              </a:tabLst>
            </a:pPr>
            <a:r>
              <a:rPr lang="en-GB" b="1" dirty="0"/>
              <a:t>	</a:t>
            </a:r>
          </a:p>
        </p:txBody>
      </p:sp>
      <p:sp>
        <p:nvSpPr>
          <p:cNvPr id="249865" name="Rectangle 1033"/>
          <p:cNvSpPr>
            <a:spLocks noChangeArrowheads="1"/>
          </p:cNvSpPr>
          <p:nvPr/>
        </p:nvSpPr>
        <p:spPr bwMode="auto">
          <a:xfrm>
            <a:off x="323528" y="2924944"/>
            <a:ext cx="8568952" cy="3312368"/>
          </a:xfrm>
          <a:prstGeom prst="rect">
            <a:avLst/>
          </a:prstGeom>
          <a:noFill/>
          <a:ln w="12700">
            <a:noFill/>
            <a:miter lim="800000"/>
            <a:headEnd type="none" w="sm" len="sm"/>
            <a:tailEnd type="none" w="sm" len="sm"/>
          </a:ln>
          <a:effectLst/>
        </p:spPr>
        <p:txBody>
          <a:bodyPr/>
          <a:lstStyle/>
          <a:p>
            <a:pPr marL="355600" indent="-355600" algn="just">
              <a:spcBef>
                <a:spcPct val="20000"/>
              </a:spcBef>
              <a:spcAft>
                <a:spcPct val="0"/>
              </a:spcAft>
              <a:buFont typeface="Arial" pitchFamily="34" charset="0"/>
              <a:buChar char="•"/>
            </a:pPr>
            <a:r>
              <a:rPr lang="en-GB" sz="2800" b="0" dirty="0"/>
              <a:t>It converts </a:t>
            </a:r>
            <a:r>
              <a:rPr lang="en-GB" sz="2800" dirty="0">
                <a:solidFill>
                  <a:srgbClr val="C00000"/>
                </a:solidFill>
              </a:rPr>
              <a:t>one symbol</a:t>
            </a:r>
            <a:r>
              <a:rPr lang="en-GB" sz="2800" b="0" dirty="0">
                <a:solidFill>
                  <a:srgbClr val="C00000"/>
                </a:solidFill>
              </a:rPr>
              <a:t> </a:t>
            </a:r>
            <a:r>
              <a:rPr lang="en-GB" sz="2800" b="0" dirty="0"/>
              <a:t>of plaintext immediately into a symbol of </a:t>
            </a:r>
            <a:r>
              <a:rPr lang="en-GB" sz="2800" b="0" dirty="0" err="1"/>
              <a:t>ciphertext</a:t>
            </a:r>
            <a:endParaRPr lang="en-GB" sz="2800" b="0" dirty="0"/>
          </a:p>
          <a:p>
            <a:pPr marL="355600" indent="-355600" algn="just">
              <a:spcBef>
                <a:spcPct val="20000"/>
              </a:spcBef>
              <a:spcAft>
                <a:spcPct val="0"/>
              </a:spcAft>
              <a:buFont typeface="Arial" pitchFamily="34" charset="0"/>
              <a:buChar char="•"/>
            </a:pPr>
            <a:r>
              <a:rPr lang="en-GB" sz="2800" b="0" dirty="0"/>
              <a:t>The transformation depends only on the symbol, the key, and control information of the </a:t>
            </a:r>
            <a:r>
              <a:rPr lang="en-GB" sz="2800" b="0" dirty="0" err="1"/>
              <a:t>encipherment</a:t>
            </a:r>
            <a:r>
              <a:rPr lang="en-GB" sz="2800" b="0" dirty="0"/>
              <a:t> algorithm</a:t>
            </a:r>
          </a:p>
          <a:p>
            <a:pPr algn="just">
              <a:spcBef>
                <a:spcPct val="20000"/>
              </a:spcBef>
              <a:spcAft>
                <a:spcPct val="0"/>
              </a:spcAft>
            </a:pPr>
            <a:r>
              <a:rPr lang="en-GB" sz="2800" b="0" dirty="0" smtClean="0"/>
              <a:t>	e.g</a:t>
            </a:r>
            <a:r>
              <a:rPr lang="en-GB" sz="2800" b="0" dirty="0"/>
              <a:t>. substitution encryption </a:t>
            </a:r>
          </a:p>
        </p:txBody>
      </p:sp>
      <p:grpSp>
        <p:nvGrpSpPr>
          <p:cNvPr id="2" name="Group 1036"/>
          <p:cNvGrpSpPr>
            <a:grpSpLocks/>
          </p:cNvGrpSpPr>
          <p:nvPr/>
        </p:nvGrpSpPr>
        <p:grpSpPr bwMode="auto">
          <a:xfrm>
            <a:off x="1979712" y="980728"/>
            <a:ext cx="4853354" cy="1438275"/>
            <a:chOff x="1680" y="1172"/>
            <a:chExt cx="3312" cy="906"/>
          </a:xfrm>
        </p:grpSpPr>
        <p:sp>
          <p:nvSpPr>
            <p:cNvPr id="249860" name="Rectangle 1028"/>
            <p:cNvSpPr>
              <a:spLocks noChangeArrowheads="1"/>
            </p:cNvSpPr>
            <p:nvPr/>
          </p:nvSpPr>
          <p:spPr bwMode="auto">
            <a:xfrm>
              <a:off x="2922" y="1685"/>
              <a:ext cx="828" cy="393"/>
            </a:xfrm>
            <a:prstGeom prst="rect">
              <a:avLst/>
            </a:prstGeom>
            <a:solidFill>
              <a:srgbClr val="CCFF99"/>
            </a:solidFill>
            <a:ln w="28575">
              <a:solidFill>
                <a:srgbClr val="000000"/>
              </a:solidFill>
              <a:miter lim="800000"/>
              <a:headEnd/>
              <a:tailEnd/>
            </a:ln>
            <a:effectLst/>
          </p:spPr>
          <p:txBody>
            <a:bodyPr/>
            <a:lstStyle/>
            <a:p>
              <a:endParaRPr lang="en-IN"/>
            </a:p>
          </p:txBody>
        </p:sp>
        <p:sp>
          <p:nvSpPr>
            <p:cNvPr id="249861" name="Line 1029"/>
            <p:cNvSpPr>
              <a:spLocks noChangeShapeType="1"/>
            </p:cNvSpPr>
            <p:nvPr/>
          </p:nvSpPr>
          <p:spPr bwMode="auto">
            <a:xfrm>
              <a:off x="1680" y="1881"/>
              <a:ext cx="1242" cy="1"/>
            </a:xfrm>
            <a:prstGeom prst="line">
              <a:avLst/>
            </a:prstGeom>
            <a:noFill/>
            <a:ln w="28575">
              <a:solidFill>
                <a:srgbClr val="000000"/>
              </a:solidFill>
              <a:round/>
              <a:headEnd/>
              <a:tailEnd/>
            </a:ln>
            <a:effectLst/>
          </p:spPr>
          <p:txBody>
            <a:bodyPr/>
            <a:lstStyle/>
            <a:p>
              <a:endParaRPr lang="en-IN"/>
            </a:p>
          </p:txBody>
        </p:sp>
        <p:sp>
          <p:nvSpPr>
            <p:cNvPr id="249862" name="Line 1030"/>
            <p:cNvSpPr>
              <a:spLocks noChangeShapeType="1"/>
            </p:cNvSpPr>
            <p:nvPr/>
          </p:nvSpPr>
          <p:spPr bwMode="auto">
            <a:xfrm>
              <a:off x="3750" y="1881"/>
              <a:ext cx="1242" cy="1"/>
            </a:xfrm>
            <a:prstGeom prst="line">
              <a:avLst/>
            </a:prstGeom>
            <a:noFill/>
            <a:ln w="28575">
              <a:solidFill>
                <a:srgbClr val="000000"/>
              </a:solidFill>
              <a:round/>
              <a:headEnd/>
              <a:tailEnd/>
            </a:ln>
            <a:effectLst/>
          </p:spPr>
          <p:txBody>
            <a:bodyPr/>
            <a:lstStyle/>
            <a:p>
              <a:endParaRPr lang="en-IN"/>
            </a:p>
          </p:txBody>
        </p:sp>
        <p:sp>
          <p:nvSpPr>
            <p:cNvPr id="249863" name="Line 1031"/>
            <p:cNvSpPr>
              <a:spLocks noChangeShapeType="1"/>
            </p:cNvSpPr>
            <p:nvPr/>
          </p:nvSpPr>
          <p:spPr bwMode="auto">
            <a:xfrm flipV="1">
              <a:off x="3336" y="1440"/>
              <a:ext cx="0" cy="246"/>
            </a:xfrm>
            <a:prstGeom prst="line">
              <a:avLst/>
            </a:prstGeom>
            <a:noFill/>
            <a:ln w="28575">
              <a:solidFill>
                <a:srgbClr val="000000"/>
              </a:solidFill>
              <a:round/>
              <a:headEnd type="triangle" w="med" len="med"/>
              <a:tailEnd/>
            </a:ln>
            <a:effectLst/>
          </p:spPr>
          <p:txBody>
            <a:bodyPr/>
            <a:lstStyle/>
            <a:p>
              <a:endParaRPr lang="en-IN"/>
            </a:p>
          </p:txBody>
        </p:sp>
        <p:sp>
          <p:nvSpPr>
            <p:cNvPr id="249866" name="Text Box 1034"/>
            <p:cNvSpPr txBox="1">
              <a:spLocks noChangeArrowheads="1"/>
            </p:cNvSpPr>
            <p:nvPr/>
          </p:nvSpPr>
          <p:spPr bwMode="auto">
            <a:xfrm>
              <a:off x="2784" y="1172"/>
              <a:ext cx="1141" cy="233"/>
            </a:xfrm>
            <a:prstGeom prst="rect">
              <a:avLst/>
            </a:prstGeom>
            <a:noFill/>
            <a:ln w="12700">
              <a:noFill/>
              <a:miter lim="800000"/>
              <a:headEnd type="none" w="sm" len="sm"/>
              <a:tailEnd type="none" w="sm" len="sm"/>
            </a:ln>
            <a:effectLst/>
          </p:spPr>
          <p:txBody>
            <a:bodyPr wrap="none" anchor="ctr">
              <a:spAutoFit/>
            </a:bodyPr>
            <a:lstStyle/>
            <a:p>
              <a:pPr marL="342900" indent="-342900" algn="l">
                <a:spcBef>
                  <a:spcPct val="50000"/>
                </a:spcBef>
                <a:buFontTx/>
                <a:buNone/>
              </a:pPr>
              <a:r>
                <a:rPr lang="en-US" sz="1800"/>
                <a:t>Key (optional) </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p:txBody>
          <a:bodyPr/>
          <a:lstStyle/>
          <a:p>
            <a:pPr lvl="1" eaLnBrk="1" hangingPunct="1">
              <a:spcBef>
                <a:spcPct val="40000"/>
              </a:spcBef>
              <a:buFont typeface="Wingdings" pitchFamily="2" charset="2"/>
              <a:buNone/>
            </a:pPr>
            <a:endParaRPr lang="pl-PL" sz="2400" smtClean="0">
              <a:solidFill>
                <a:srgbClr val="000000"/>
              </a:solidFill>
            </a:endParaRPr>
          </a:p>
          <a:p>
            <a:pPr eaLnBrk="1" hangingPunct="1">
              <a:spcBef>
                <a:spcPct val="40000"/>
              </a:spcBef>
              <a:buFont typeface="Wingdings" pitchFamily="2" charset="2"/>
              <a:buNone/>
            </a:pPr>
            <a:r>
              <a:rPr lang="pl-PL" sz="2800" smtClean="0">
                <a:solidFill>
                  <a:srgbClr val="000000"/>
                </a:solidFill>
              </a:rPr>
              <a:t>		</a:t>
            </a:r>
          </a:p>
        </p:txBody>
      </p:sp>
      <p:sp>
        <p:nvSpPr>
          <p:cNvPr id="48131" name="Rectangle 3"/>
          <p:cNvSpPr>
            <a:spLocks noChangeArrowheads="1"/>
          </p:cNvSpPr>
          <p:nvPr/>
        </p:nvSpPr>
        <p:spPr bwMode="auto">
          <a:xfrm>
            <a:off x="251520" y="908720"/>
            <a:ext cx="8648575" cy="5760640"/>
          </a:xfrm>
          <a:prstGeom prst="rect">
            <a:avLst/>
          </a:prstGeom>
          <a:noFill/>
          <a:ln w="9525">
            <a:noFill/>
            <a:miter lim="800000"/>
            <a:headEnd/>
            <a:tailEnd/>
          </a:ln>
        </p:spPr>
        <p:txBody>
          <a:bodyPr/>
          <a:lstStyle/>
          <a:p>
            <a:pPr marL="990600" lvl="1" indent="-533400" algn="just">
              <a:buClr>
                <a:schemeClr val="hlink"/>
              </a:buClr>
              <a:buFont typeface="Wingdings" pitchFamily="2" charset="2"/>
              <a:buChar char="§"/>
            </a:pPr>
            <a:r>
              <a:rPr lang="en-IN" sz="2400" dirty="0" smtClean="0"/>
              <a:t>Attacking to spy on/harm another country</a:t>
            </a:r>
          </a:p>
          <a:p>
            <a:pPr marL="1447800" lvl="2" indent="-533400" algn="just">
              <a:buClr>
                <a:srgbClr val="7A0000"/>
              </a:buClr>
              <a:buFont typeface="Wingdings" pitchFamily="2" charset="2"/>
              <a:buChar char="§"/>
            </a:pPr>
            <a:r>
              <a:rPr lang="en-IN" sz="2000" dirty="0" smtClean="0"/>
              <a:t>Espionage and information warfare</a:t>
            </a:r>
          </a:p>
          <a:p>
            <a:pPr marL="1905000" lvl="3" indent="-533400" algn="just">
              <a:buClr>
                <a:schemeClr val="accent2">
                  <a:lumMod val="75000"/>
                </a:schemeClr>
              </a:buClr>
              <a:buSzPct val="95000"/>
              <a:buFont typeface="Wingdings" pitchFamily="2" charset="2"/>
              <a:buChar char="§"/>
            </a:pPr>
            <a:r>
              <a:rPr lang="en-IN" sz="2000" dirty="0" smtClean="0"/>
              <a:t>Steal secrets, harm </a:t>
            </a:r>
            <a:r>
              <a:rPr lang="en-IN" sz="2000" dirty="0" err="1" smtClean="0"/>
              <a:t>defense</a:t>
            </a:r>
            <a:r>
              <a:rPr lang="en-IN" sz="2000" dirty="0" smtClean="0"/>
              <a:t> infrastructure, etc.</a:t>
            </a:r>
          </a:p>
          <a:p>
            <a:pPr marL="990600" lvl="1" indent="-533400" algn="just">
              <a:buClr>
                <a:schemeClr val="hlink"/>
              </a:buClr>
              <a:buFont typeface="Wingdings" pitchFamily="2" charset="2"/>
              <a:buChar char="§"/>
            </a:pPr>
            <a:r>
              <a:rPr lang="pl-PL" sz="2400" dirty="0" smtClean="0"/>
              <a:t>Attacking to improve competitiveness of ones country</a:t>
            </a:r>
          </a:p>
          <a:p>
            <a:pPr marL="1371600" lvl="2" indent="-457200" algn="just">
              <a:buClr>
                <a:schemeClr val="folHlink"/>
              </a:buClr>
              <a:buFont typeface="Wingdings" pitchFamily="2" charset="2"/>
              <a:buChar char="§"/>
            </a:pPr>
            <a:r>
              <a:rPr lang="pl-PL" sz="2000" dirty="0" smtClean="0"/>
              <a:t>Some countries support </a:t>
            </a:r>
            <a:r>
              <a:rPr lang="pl-PL" sz="2000" i="1" dirty="0" smtClean="0"/>
              <a:t>industrial espionage</a:t>
            </a:r>
            <a:r>
              <a:rPr lang="pl-PL" sz="2000" dirty="0" smtClean="0"/>
              <a:t> to aid their own industries </a:t>
            </a:r>
            <a:endParaRPr lang="en-IN" sz="2000" dirty="0" smtClean="0"/>
          </a:p>
          <a:p>
            <a:pPr marL="990600" lvl="1" indent="-533400" algn="just" eaLnBrk="1" hangingPunct="1">
              <a:buClr>
                <a:schemeClr val="hlink"/>
              </a:buClr>
              <a:buFont typeface="Wingdings" pitchFamily="2" charset="2"/>
              <a:buChar char="§"/>
            </a:pPr>
            <a:r>
              <a:rPr lang="pl-PL" sz="2400" dirty="0" smtClean="0"/>
              <a:t>Few </a:t>
            </a:r>
            <a:r>
              <a:rPr lang="pl-PL" sz="2400" dirty="0"/>
              <a:t>reliable statistics – mostly </a:t>
            </a:r>
            <a:r>
              <a:rPr lang="pl-PL" sz="2400" i="1" dirty="0"/>
              <a:t>perceptions</a:t>
            </a:r>
            <a:r>
              <a:rPr lang="pl-PL" sz="2400" dirty="0"/>
              <a:t> of attacks</a:t>
            </a:r>
          </a:p>
          <a:p>
            <a:pPr marL="609600" indent="-609600" algn="just" eaLnBrk="1" hangingPunct="1">
              <a:spcBef>
                <a:spcPct val="20000"/>
              </a:spcBef>
              <a:buClr>
                <a:schemeClr val="folHlink"/>
              </a:buClr>
              <a:buFont typeface="Wingdings" pitchFamily="2" charset="2"/>
              <a:buAutoNum type="arabicParenR" startAt="4"/>
            </a:pPr>
            <a:r>
              <a:rPr lang="pl-PL" sz="2400" dirty="0" smtClean="0"/>
              <a:t>Attacking </a:t>
            </a:r>
            <a:r>
              <a:rPr lang="pl-PL" sz="2400" dirty="0"/>
              <a:t>to promote </a:t>
            </a:r>
            <a:r>
              <a:rPr lang="pl-PL" sz="2400" dirty="0">
                <a:solidFill>
                  <a:srgbClr val="0000FF"/>
                </a:solidFill>
              </a:rPr>
              <a:t>ideology</a:t>
            </a:r>
          </a:p>
          <a:p>
            <a:pPr marL="990600" lvl="1" indent="-533400" algn="just" eaLnBrk="1" hangingPunct="1">
              <a:spcBef>
                <a:spcPct val="20000"/>
              </a:spcBef>
              <a:buClr>
                <a:schemeClr val="hlink"/>
              </a:buClr>
              <a:buFont typeface="Wingdings" pitchFamily="2" charset="2"/>
              <a:buChar char="§"/>
            </a:pPr>
            <a:r>
              <a:rPr lang="pl-PL" sz="2400" dirty="0"/>
              <a:t>Two types of ideological attacks:</a:t>
            </a:r>
          </a:p>
          <a:p>
            <a:pPr marL="1371600" lvl="2" indent="-457200" algn="just" eaLnBrk="1" hangingPunct="1">
              <a:buClr>
                <a:schemeClr val="folHlink"/>
              </a:buClr>
              <a:buFont typeface="Wingdings" pitchFamily="2" charset="2"/>
              <a:buChar char="§"/>
            </a:pPr>
            <a:r>
              <a:rPr lang="pl-PL" sz="2400" dirty="0">
                <a:solidFill>
                  <a:srgbClr val="0000FF"/>
                </a:solidFill>
              </a:rPr>
              <a:t>Hactivism</a:t>
            </a:r>
          </a:p>
          <a:p>
            <a:pPr marL="1752600" lvl="3" indent="-381000" algn="just" eaLnBrk="1" hangingPunct="1">
              <a:buClr>
                <a:schemeClr val="accent2"/>
              </a:buClr>
              <a:buFont typeface="Wingdings" pitchFamily="2" charset="2"/>
              <a:buChar char="§"/>
            </a:pPr>
            <a:r>
              <a:rPr lang="pl-PL" sz="2400" dirty="0"/>
              <a:t>Disrupting normal operation w/o causing serious damage</a:t>
            </a:r>
          </a:p>
          <a:p>
            <a:pPr marL="1371600" lvl="2" indent="-457200" algn="just" eaLnBrk="1" hangingPunct="1">
              <a:buClr>
                <a:schemeClr val="folHlink"/>
              </a:buClr>
              <a:buFont typeface="Wingdings" pitchFamily="2" charset="2"/>
              <a:buChar char="§"/>
            </a:pPr>
            <a:r>
              <a:rPr lang="pl-PL" sz="2400" dirty="0">
                <a:solidFill>
                  <a:srgbClr val="0000FF"/>
                </a:solidFill>
              </a:rPr>
              <a:t>Cyberterrorism</a:t>
            </a:r>
          </a:p>
          <a:p>
            <a:pPr marL="1752600" lvl="3" indent="-381000" algn="just" eaLnBrk="1" hangingPunct="1">
              <a:buClr>
                <a:schemeClr val="accent2"/>
              </a:buClr>
              <a:buFont typeface="Wingdings" pitchFamily="2" charset="2"/>
              <a:buChar char="§"/>
            </a:pPr>
            <a:r>
              <a:rPr lang="pl-PL" sz="2400" dirty="0"/>
              <a:t>Intent to seriously harm</a:t>
            </a:r>
          </a:p>
          <a:p>
            <a:pPr marL="2209800" lvl="4" indent="-381000" algn="just" eaLnBrk="1" hangingPunct="1">
              <a:buClr>
                <a:schemeClr val="accent1"/>
              </a:buClr>
              <a:buFont typeface="Wingdings" pitchFamily="2" charset="2"/>
              <a:buChar char="§"/>
            </a:pPr>
            <a:r>
              <a:rPr lang="pl-PL" sz="2000" dirty="0"/>
              <a:t>Including loss of life, serious economic </a:t>
            </a:r>
            <a:r>
              <a:rPr lang="pl-PL" sz="2000" dirty="0" smtClean="0"/>
              <a:t>damage</a:t>
            </a:r>
          </a:p>
          <a:p>
            <a:pPr marL="990600" lvl="1" indent="-533400" algn="just" eaLnBrk="1" hangingPunct="1">
              <a:spcBef>
                <a:spcPct val="20000"/>
              </a:spcBef>
              <a:buClr>
                <a:schemeClr val="hlink"/>
              </a:buClr>
            </a:pPr>
            <a:endParaRPr lang="pl-PL" dirty="0"/>
          </a:p>
        </p:txBody>
      </p:sp>
      <p:sp>
        <p:nvSpPr>
          <p:cNvPr id="5" name="Title 3"/>
          <p:cNvSpPr>
            <a:spLocks noGrp="1"/>
          </p:cNvSpPr>
          <p:nvPr>
            <p:ph type="title"/>
          </p:nvPr>
        </p:nvSpPr>
        <p:spPr>
          <a:xfrm>
            <a:off x="457200" y="44624"/>
            <a:ext cx="8229600" cy="1008112"/>
          </a:xfrm>
        </p:spPr>
        <p:txBody>
          <a:bodyPr>
            <a:normAutofit/>
          </a:bodyPr>
          <a:lstStyle/>
          <a:p>
            <a:r>
              <a:rPr lang="en-IN" sz="4000" b="1" dirty="0" smtClean="0">
                <a:solidFill>
                  <a:srgbClr val="7A0000"/>
                </a:solidFill>
              </a:rPr>
              <a:t>Attack Motive …</a:t>
            </a:r>
            <a:endParaRPr lang="en-IN" sz="4000" b="1" dirty="0">
              <a:solidFill>
                <a:srgbClr val="7A0000"/>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8" name="Rectangle 8"/>
          <p:cNvSpPr>
            <a:spLocks noGrp="1" noChangeArrowheads="1"/>
          </p:cNvSpPr>
          <p:nvPr>
            <p:ph type="title"/>
          </p:nvPr>
        </p:nvSpPr>
        <p:spPr>
          <a:xfrm>
            <a:off x="611560" y="188640"/>
            <a:ext cx="7722577" cy="1080120"/>
          </a:xfrm>
        </p:spPr>
        <p:txBody>
          <a:bodyPr>
            <a:normAutofit/>
          </a:bodyPr>
          <a:lstStyle/>
          <a:p>
            <a:r>
              <a:rPr lang="en-GB" sz="4000" dirty="0">
                <a:solidFill>
                  <a:srgbClr val="C00000"/>
                </a:solidFill>
              </a:rPr>
              <a:t>Stream Ciphers - Advantages </a:t>
            </a:r>
          </a:p>
        </p:txBody>
      </p:sp>
      <p:sp>
        <p:nvSpPr>
          <p:cNvPr id="5" name="Content Placeholder 4"/>
          <p:cNvSpPr>
            <a:spLocks noGrp="1"/>
          </p:cNvSpPr>
          <p:nvPr>
            <p:ph idx="1"/>
          </p:nvPr>
        </p:nvSpPr>
        <p:spPr>
          <a:xfrm>
            <a:off x="457200" y="1340768"/>
            <a:ext cx="8229600" cy="4785395"/>
          </a:xfrm>
        </p:spPr>
        <p:txBody>
          <a:bodyPr/>
          <a:lstStyle/>
          <a:p>
            <a:pPr algn="just">
              <a:spcAft>
                <a:spcPct val="0"/>
              </a:spcAft>
            </a:pPr>
            <a:r>
              <a:rPr lang="en-GB" sz="2800" dirty="0" smtClean="0"/>
              <a:t>Speed of transformation </a:t>
            </a:r>
          </a:p>
          <a:p>
            <a:pPr lvl="1" algn="just">
              <a:spcAft>
                <a:spcPct val="0"/>
              </a:spcAft>
              <a:buFontTx/>
              <a:buChar char="–"/>
            </a:pPr>
            <a:r>
              <a:rPr lang="en-GB" dirty="0" smtClean="0"/>
              <a:t>Each symbol is encrypted without regard for any other plaintext symbols, each symbol can be encrypted as soon as it is read</a:t>
            </a:r>
          </a:p>
          <a:p>
            <a:pPr algn="just">
              <a:spcAft>
                <a:spcPct val="0"/>
              </a:spcAft>
            </a:pPr>
            <a:r>
              <a:rPr lang="en-GB" sz="2800" dirty="0" smtClean="0"/>
              <a:t>Low error propagation </a:t>
            </a:r>
          </a:p>
          <a:p>
            <a:pPr lvl="1" algn="just">
              <a:spcAft>
                <a:spcPct val="0"/>
              </a:spcAft>
              <a:buFontTx/>
              <a:buChar char="–"/>
            </a:pPr>
            <a:r>
              <a:rPr lang="en-GB" dirty="0" smtClean="0"/>
              <a:t>Each symbol is separately encoded, an error in the encryption process affects only that character</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rmAutofit/>
          </a:bodyPr>
          <a:lstStyle/>
          <a:p>
            <a:r>
              <a:rPr lang="en-GB" sz="4000" dirty="0">
                <a:solidFill>
                  <a:srgbClr val="C00000"/>
                </a:solidFill>
              </a:rPr>
              <a:t>Stream Ciphers - Disadvantages </a:t>
            </a:r>
          </a:p>
        </p:txBody>
      </p:sp>
      <p:sp>
        <p:nvSpPr>
          <p:cNvPr id="251908" name="Rectangle 4"/>
          <p:cNvSpPr>
            <a:spLocks noGrp="1" noChangeArrowheads="1"/>
          </p:cNvSpPr>
          <p:nvPr>
            <p:ph idx="1"/>
          </p:nvPr>
        </p:nvSpPr>
        <p:spPr>
          <a:xfrm>
            <a:off x="251520" y="1268760"/>
            <a:ext cx="8712968" cy="4857403"/>
          </a:xfrm>
        </p:spPr>
        <p:txBody>
          <a:bodyPr>
            <a:normAutofit/>
          </a:bodyPr>
          <a:lstStyle/>
          <a:p>
            <a:pPr algn="just"/>
            <a:r>
              <a:rPr lang="en-IN" sz="2800" dirty="0" smtClean="0"/>
              <a:t>Low diffusion </a:t>
            </a:r>
          </a:p>
          <a:p>
            <a:pPr lvl="1" algn="just"/>
            <a:r>
              <a:rPr lang="en-IN" sz="2400" dirty="0" smtClean="0"/>
              <a:t>Each symbol is separately enciphered </a:t>
            </a:r>
          </a:p>
          <a:p>
            <a:pPr algn="just"/>
            <a:r>
              <a:rPr lang="en-IN" sz="2800" dirty="0" smtClean="0"/>
              <a:t>Susceptible to malicious insertions and modifications</a:t>
            </a:r>
          </a:p>
          <a:p>
            <a:pPr lvl="1" algn="just"/>
            <a:r>
              <a:rPr lang="en-IN" sz="2400" dirty="0" smtClean="0"/>
              <a:t>Since, each symbol is separately enciphered, an active interceptor who has broken the code can splice together pieces of previous messages and transmit a spurious message that may look authentic</a:t>
            </a:r>
            <a:endParaRPr lang="en-US" sz="2800" dirty="0"/>
          </a:p>
          <a:p>
            <a:pPr algn="just"/>
            <a:endParaRPr lang="en-US" sz="2800" dirty="0"/>
          </a:p>
          <a:p>
            <a:pPr algn="just"/>
            <a:endParaRPr lang="en-US" sz="28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47" name="Rectangle 1039"/>
          <p:cNvSpPr>
            <a:spLocks noGrp="1" noChangeArrowheads="1"/>
          </p:cNvSpPr>
          <p:nvPr>
            <p:ph type="title"/>
          </p:nvPr>
        </p:nvSpPr>
        <p:spPr>
          <a:xfrm>
            <a:off x="611560" y="116632"/>
            <a:ext cx="7722577" cy="714375"/>
          </a:xfrm>
        </p:spPr>
        <p:txBody>
          <a:bodyPr>
            <a:normAutofit/>
          </a:bodyPr>
          <a:lstStyle/>
          <a:p>
            <a:r>
              <a:rPr lang="en-GB" sz="4000" dirty="0">
                <a:solidFill>
                  <a:srgbClr val="C00000"/>
                </a:solidFill>
              </a:rPr>
              <a:t>Block Ciphers</a:t>
            </a:r>
          </a:p>
        </p:txBody>
      </p:sp>
      <p:sp>
        <p:nvSpPr>
          <p:cNvPr id="13" name="Content Placeholder 12"/>
          <p:cNvSpPr>
            <a:spLocks noGrp="1"/>
          </p:cNvSpPr>
          <p:nvPr>
            <p:ph idx="1"/>
          </p:nvPr>
        </p:nvSpPr>
        <p:spPr>
          <a:xfrm>
            <a:off x="251520" y="1124744"/>
            <a:ext cx="8640960" cy="5102027"/>
          </a:xfrm>
        </p:spPr>
        <p:txBody>
          <a:bodyPr>
            <a:normAutofit/>
          </a:bodyPr>
          <a:lstStyle/>
          <a:p>
            <a:pPr algn="just">
              <a:spcAft>
                <a:spcPct val="0"/>
              </a:spcAft>
            </a:pPr>
            <a:r>
              <a:rPr lang="en-GB" sz="2800" dirty="0" smtClean="0"/>
              <a:t>It encrypts a </a:t>
            </a:r>
            <a:r>
              <a:rPr lang="en-GB" sz="2800" dirty="0" smtClean="0">
                <a:solidFill>
                  <a:schemeClr val="accent2"/>
                </a:solidFill>
              </a:rPr>
              <a:t>group of plaintext symbols as one block</a:t>
            </a:r>
            <a:r>
              <a:rPr lang="en-GB" sz="2800" dirty="0" smtClean="0"/>
              <a:t> , e.g. 64 bits or more</a:t>
            </a:r>
          </a:p>
          <a:p>
            <a:pPr algn="just">
              <a:spcAft>
                <a:spcPct val="0"/>
              </a:spcAft>
            </a:pPr>
            <a:r>
              <a:rPr lang="en-GB" sz="2800" dirty="0" smtClean="0"/>
              <a:t>It works on blocks of plaintext and produce blocks of </a:t>
            </a:r>
            <a:r>
              <a:rPr lang="en-GB" sz="2800" dirty="0" err="1" smtClean="0"/>
              <a:t>ciphertext</a:t>
            </a:r>
            <a:r>
              <a:rPr lang="en-GB" sz="2800" dirty="0" smtClean="0"/>
              <a:t> </a:t>
            </a:r>
          </a:p>
          <a:p>
            <a:pPr algn="just">
              <a:spcAft>
                <a:spcPct val="0"/>
              </a:spcAft>
            </a:pPr>
            <a:r>
              <a:rPr lang="en-GB" sz="2800" dirty="0" smtClean="0"/>
              <a:t>e.g. transposition encryption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8" name="Rectangle 10"/>
          <p:cNvSpPr>
            <a:spLocks noGrp="1" noChangeArrowheads="1"/>
          </p:cNvSpPr>
          <p:nvPr>
            <p:ph type="title"/>
          </p:nvPr>
        </p:nvSpPr>
        <p:spPr>
          <a:xfrm>
            <a:off x="467544" y="116632"/>
            <a:ext cx="8229600" cy="1143000"/>
          </a:xfrm>
        </p:spPr>
        <p:txBody>
          <a:bodyPr>
            <a:normAutofit/>
          </a:bodyPr>
          <a:lstStyle/>
          <a:p>
            <a:r>
              <a:rPr lang="en-GB" sz="4000" dirty="0">
                <a:solidFill>
                  <a:srgbClr val="C00000"/>
                </a:solidFill>
              </a:rPr>
              <a:t>Block Ciphers - Advantages </a:t>
            </a:r>
          </a:p>
        </p:txBody>
      </p:sp>
      <p:sp>
        <p:nvSpPr>
          <p:cNvPr id="4" name="Content Placeholder 3"/>
          <p:cNvSpPr>
            <a:spLocks noGrp="1"/>
          </p:cNvSpPr>
          <p:nvPr>
            <p:ph idx="1"/>
          </p:nvPr>
        </p:nvSpPr>
        <p:spPr>
          <a:xfrm>
            <a:off x="323528" y="1196752"/>
            <a:ext cx="8229600" cy="4741987"/>
          </a:xfrm>
        </p:spPr>
        <p:txBody>
          <a:bodyPr>
            <a:noAutofit/>
          </a:bodyPr>
          <a:lstStyle/>
          <a:p>
            <a:pPr algn="just"/>
            <a:r>
              <a:rPr lang="en-IN" sz="2800" dirty="0" smtClean="0"/>
              <a:t>Diffusion </a:t>
            </a:r>
          </a:p>
          <a:p>
            <a:pPr lvl="1" algn="just"/>
            <a:r>
              <a:rPr lang="en-IN" sz="2400" dirty="0" smtClean="0"/>
              <a:t>Information from plaintext is diffused into several </a:t>
            </a:r>
            <a:r>
              <a:rPr lang="en-IN" sz="2400" dirty="0" err="1" smtClean="0"/>
              <a:t>ciphertext</a:t>
            </a:r>
            <a:r>
              <a:rPr lang="en-IN" sz="2400" dirty="0" smtClean="0"/>
              <a:t> symbols</a:t>
            </a:r>
          </a:p>
          <a:p>
            <a:pPr lvl="1" algn="just"/>
            <a:r>
              <a:rPr lang="en-IN" sz="2400" dirty="0" smtClean="0"/>
              <a:t>One </a:t>
            </a:r>
            <a:r>
              <a:rPr lang="en-IN" sz="2400" dirty="0" err="1" smtClean="0"/>
              <a:t>ciphertext</a:t>
            </a:r>
            <a:r>
              <a:rPr lang="en-IN" sz="2400" dirty="0" smtClean="0"/>
              <a:t> block may be depend on several plaintext letters</a:t>
            </a:r>
          </a:p>
          <a:p>
            <a:pPr algn="just"/>
            <a:r>
              <a:rPr lang="en-IN" sz="2800" dirty="0" smtClean="0"/>
              <a:t>Immunity of insertions </a:t>
            </a:r>
          </a:p>
          <a:p>
            <a:pPr lvl="1" algn="just"/>
            <a:r>
              <a:rPr lang="en-IN" sz="2400" dirty="0" smtClean="0"/>
              <a:t>Since blocks of symbols are enciphered, it is impossible to insert a single symbol into one block</a:t>
            </a:r>
          </a:p>
          <a:p>
            <a:pPr lvl="1" algn="just"/>
            <a:r>
              <a:rPr lang="en-IN" sz="2400" dirty="0" smtClean="0"/>
              <a:t>The length of the block would then be incorrect, and decipherment would reveal the insertion</a:t>
            </a:r>
            <a:endParaRPr lang="en-IN" sz="28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1026"/>
          <p:cNvSpPr>
            <a:spLocks noGrp="1" noChangeArrowheads="1"/>
          </p:cNvSpPr>
          <p:nvPr>
            <p:ph type="title"/>
          </p:nvPr>
        </p:nvSpPr>
        <p:spPr/>
        <p:txBody>
          <a:bodyPr>
            <a:normAutofit/>
          </a:bodyPr>
          <a:lstStyle/>
          <a:p>
            <a:r>
              <a:rPr lang="en-GB" sz="4000" dirty="0">
                <a:solidFill>
                  <a:srgbClr val="C00000"/>
                </a:solidFill>
              </a:rPr>
              <a:t>Block Ciphers - Disadvantages </a:t>
            </a:r>
          </a:p>
        </p:txBody>
      </p:sp>
      <p:sp>
        <p:nvSpPr>
          <p:cNvPr id="5" name="Content Placeholder 4"/>
          <p:cNvSpPr>
            <a:spLocks noGrp="1"/>
          </p:cNvSpPr>
          <p:nvPr>
            <p:ph idx="1"/>
          </p:nvPr>
        </p:nvSpPr>
        <p:spPr>
          <a:xfrm>
            <a:off x="323528" y="1268760"/>
            <a:ext cx="8568952" cy="5040560"/>
          </a:xfrm>
        </p:spPr>
        <p:txBody>
          <a:bodyPr>
            <a:normAutofit/>
          </a:bodyPr>
          <a:lstStyle/>
          <a:p>
            <a:pPr algn="just"/>
            <a:r>
              <a:rPr lang="en-IN" sz="2800" dirty="0" smtClean="0"/>
              <a:t>Slowness of encryption </a:t>
            </a:r>
          </a:p>
          <a:p>
            <a:pPr lvl="1" algn="just"/>
            <a:r>
              <a:rPr lang="en-IN" sz="2400" dirty="0" smtClean="0"/>
              <a:t>Block ciphers must wait until an entire block of plaintext symbols has been received before sorting the encryption process</a:t>
            </a:r>
          </a:p>
          <a:p>
            <a:pPr algn="just"/>
            <a:r>
              <a:rPr lang="en-IN" sz="2800" dirty="0" smtClean="0"/>
              <a:t>Error  propagation</a:t>
            </a:r>
          </a:p>
          <a:p>
            <a:pPr lvl="1" algn="just"/>
            <a:r>
              <a:rPr lang="en-IN" sz="2400" dirty="0" smtClean="0"/>
              <a:t>An error will affect the transformation of all other characters in the same block</a:t>
            </a:r>
          </a:p>
          <a:p>
            <a:pPr algn="just">
              <a:buNone/>
            </a:pPr>
            <a:endParaRPr lang="en-IN" sz="2800" dirty="0"/>
          </a:p>
        </p:txBody>
      </p:sp>
      <p:sp>
        <p:nvSpPr>
          <p:cNvPr id="253955" name="Rectangle 1027"/>
          <p:cNvSpPr>
            <a:spLocks noChangeArrowheads="1"/>
          </p:cNvSpPr>
          <p:nvPr/>
        </p:nvSpPr>
        <p:spPr bwMode="auto">
          <a:xfrm>
            <a:off x="1547664" y="1817440"/>
            <a:ext cx="8496944" cy="5040560"/>
          </a:xfrm>
          <a:prstGeom prst="rect">
            <a:avLst/>
          </a:prstGeom>
          <a:noFill/>
          <a:ln w="12700">
            <a:noFill/>
            <a:miter lim="800000"/>
            <a:headEnd type="none" w="sm" len="sm"/>
            <a:tailEnd type="none" w="sm" len="sm"/>
          </a:ln>
          <a:effectLst/>
        </p:spPr>
        <p:txBody>
          <a:bodyPr/>
          <a:lstStyle/>
          <a:p>
            <a:pPr marL="342900" indent="-342900" algn="l">
              <a:spcAft>
                <a:spcPct val="0"/>
              </a:spcAft>
            </a:pPr>
            <a:endParaRPr lang="en-GB" sz="2400" b="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67544" y="116632"/>
            <a:ext cx="8229600" cy="1143000"/>
          </a:xfrm>
        </p:spPr>
        <p:txBody>
          <a:bodyPr>
            <a:normAutofit/>
          </a:bodyPr>
          <a:lstStyle/>
          <a:p>
            <a:r>
              <a:rPr lang="en-GB" sz="4000" dirty="0">
                <a:solidFill>
                  <a:srgbClr val="C00000"/>
                </a:solidFill>
              </a:rPr>
              <a:t>Public Key Cryptosystem</a:t>
            </a:r>
          </a:p>
        </p:txBody>
      </p:sp>
      <p:sp>
        <p:nvSpPr>
          <p:cNvPr id="233475" name="Rectangle 3"/>
          <p:cNvSpPr>
            <a:spLocks noGrp="1" noChangeArrowheads="1"/>
          </p:cNvSpPr>
          <p:nvPr>
            <p:ph idx="1"/>
          </p:nvPr>
        </p:nvSpPr>
        <p:spPr>
          <a:xfrm>
            <a:off x="251520" y="1124744"/>
            <a:ext cx="8712968" cy="5400600"/>
          </a:xfrm>
        </p:spPr>
        <p:txBody>
          <a:bodyPr>
            <a:normAutofit/>
          </a:bodyPr>
          <a:lstStyle/>
          <a:p>
            <a:pPr algn="just"/>
            <a:r>
              <a:rPr lang="en-GB" sz="2400" dirty="0"/>
              <a:t>Each end system in a network generates a pair of keys to be used for encryption and decryption of messages that it will receive</a:t>
            </a:r>
          </a:p>
          <a:p>
            <a:pPr algn="just"/>
            <a:r>
              <a:rPr lang="en-GB" sz="2400" dirty="0"/>
              <a:t>Each system </a:t>
            </a:r>
            <a:r>
              <a:rPr lang="en-GB" sz="2400" b="1" dirty="0">
                <a:solidFill>
                  <a:schemeClr val="accent2"/>
                </a:solidFill>
              </a:rPr>
              <a:t>publishes </a:t>
            </a:r>
            <a:r>
              <a:rPr lang="en-GB" sz="2400" dirty="0"/>
              <a:t>it’s encryption key by placing it in a public register or file. This is the </a:t>
            </a:r>
            <a:r>
              <a:rPr lang="en-GB" sz="2400" b="1" dirty="0">
                <a:solidFill>
                  <a:schemeClr val="accent2"/>
                </a:solidFill>
              </a:rPr>
              <a:t>public key</a:t>
            </a:r>
            <a:r>
              <a:rPr lang="en-GB" sz="2400" dirty="0"/>
              <a:t>. The </a:t>
            </a:r>
            <a:r>
              <a:rPr lang="en-GB" sz="2400" b="1" dirty="0">
                <a:solidFill>
                  <a:schemeClr val="accent2"/>
                </a:solidFill>
              </a:rPr>
              <a:t>companion key</a:t>
            </a:r>
            <a:r>
              <a:rPr lang="en-GB" sz="2400" dirty="0"/>
              <a:t> is </a:t>
            </a:r>
            <a:r>
              <a:rPr lang="en-GB" sz="2400" b="1" dirty="0">
                <a:solidFill>
                  <a:schemeClr val="accent2"/>
                </a:solidFill>
              </a:rPr>
              <a:t>kept private</a:t>
            </a:r>
            <a:r>
              <a:rPr lang="en-GB" sz="2400" dirty="0"/>
              <a:t> (</a:t>
            </a:r>
            <a:r>
              <a:rPr lang="en-GB" sz="2400" dirty="0" err="1"/>
              <a:t>eg</a:t>
            </a:r>
            <a:r>
              <a:rPr lang="en-GB" sz="2400" dirty="0"/>
              <a:t>.</a:t>
            </a:r>
            <a:r>
              <a:rPr lang="en-GB" sz="2400" b="1" dirty="0">
                <a:solidFill>
                  <a:schemeClr val="accent2"/>
                </a:solidFill>
              </a:rPr>
              <a:t> </a:t>
            </a:r>
            <a:r>
              <a:rPr lang="en-GB" sz="2400" b="1" dirty="0" err="1">
                <a:solidFill>
                  <a:schemeClr val="accent2"/>
                </a:solidFill>
              </a:rPr>
              <a:t>Verisign</a:t>
            </a:r>
            <a:r>
              <a:rPr lang="en-GB" sz="2400" b="1" dirty="0">
                <a:solidFill>
                  <a:schemeClr val="accent2"/>
                </a:solidFill>
              </a:rPr>
              <a:t> </a:t>
            </a:r>
            <a:r>
              <a:rPr lang="en-GB" sz="2400" dirty="0"/>
              <a:t>provide security service for international e-commerce, </a:t>
            </a:r>
            <a:r>
              <a:rPr lang="en-GB" sz="2400" b="1" dirty="0" err="1">
                <a:solidFill>
                  <a:schemeClr val="accent2"/>
                </a:solidFill>
              </a:rPr>
              <a:t>DigiCert</a:t>
            </a:r>
            <a:r>
              <a:rPr lang="en-GB" sz="2400" dirty="0"/>
              <a:t> mainly for local e-commerce)</a:t>
            </a:r>
          </a:p>
          <a:p>
            <a:pPr algn="just"/>
            <a:r>
              <a:rPr lang="en-GB" sz="2400" b="1" dirty="0">
                <a:solidFill>
                  <a:srgbClr val="6600CC"/>
                </a:solidFill>
              </a:rPr>
              <a:t>If A wishes to send a message to B, it encrypts the message using B’s public key</a:t>
            </a:r>
          </a:p>
          <a:p>
            <a:pPr algn="just"/>
            <a:r>
              <a:rPr lang="en-GB" sz="2400" b="1" dirty="0">
                <a:solidFill>
                  <a:srgbClr val="006600"/>
                </a:solidFill>
              </a:rPr>
              <a:t>When B receives the message, B decrypts it using B’s private key. No other recipient can decrypt the message because only B knows B’s private key.</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395536" y="116632"/>
            <a:ext cx="8229600" cy="1143000"/>
          </a:xfrm>
        </p:spPr>
        <p:txBody>
          <a:bodyPr>
            <a:normAutofit/>
          </a:bodyPr>
          <a:lstStyle/>
          <a:p>
            <a:r>
              <a:rPr lang="en-GB" sz="4000" dirty="0">
                <a:solidFill>
                  <a:srgbClr val="C00000"/>
                </a:solidFill>
              </a:rPr>
              <a:t>Public Key - Advantages</a:t>
            </a:r>
          </a:p>
        </p:txBody>
      </p:sp>
      <p:sp>
        <p:nvSpPr>
          <p:cNvPr id="234499" name="Rectangle 3"/>
          <p:cNvSpPr>
            <a:spLocks noGrp="1" noChangeArrowheads="1"/>
          </p:cNvSpPr>
          <p:nvPr>
            <p:ph idx="1"/>
          </p:nvPr>
        </p:nvSpPr>
        <p:spPr>
          <a:xfrm>
            <a:off x="179512" y="1196752"/>
            <a:ext cx="8784976" cy="5400600"/>
          </a:xfrm>
        </p:spPr>
        <p:txBody>
          <a:bodyPr>
            <a:normAutofit/>
          </a:bodyPr>
          <a:lstStyle/>
          <a:p>
            <a:pPr algn="just"/>
            <a:r>
              <a:rPr lang="en-GB" sz="2400" dirty="0"/>
              <a:t>All participants have access to public keys and private keys are generated locally by each participant and therefore need never be distributed</a:t>
            </a:r>
          </a:p>
          <a:p>
            <a:pPr lvl="1" algn="just"/>
            <a:r>
              <a:rPr lang="en-GB" sz="2400" dirty="0"/>
              <a:t>As long as system controls it’s private key, its incoming communication is secure</a:t>
            </a:r>
          </a:p>
          <a:p>
            <a:pPr algn="just"/>
            <a:r>
              <a:rPr lang="en-GB" sz="2400" dirty="0"/>
              <a:t>At any time</a:t>
            </a:r>
            <a:r>
              <a:rPr lang="en-GB" sz="2400" dirty="0" smtClean="0"/>
              <a:t>, a  </a:t>
            </a:r>
            <a:r>
              <a:rPr lang="en-GB" sz="2400" dirty="0"/>
              <a:t>system can change its private key and publish the companion public key to replace its old public key</a:t>
            </a:r>
          </a:p>
          <a:p>
            <a:pPr algn="just"/>
            <a:r>
              <a:rPr lang="en-GB" sz="2400" dirty="0"/>
              <a:t>It is computationally infeasible to deduce the private key from the public key</a:t>
            </a:r>
          </a:p>
          <a:p>
            <a:pPr algn="just"/>
            <a:r>
              <a:rPr lang="en-GB" sz="2400" dirty="0"/>
              <a:t>Anyone who has a public key can encrypt information but cannot decrypt it</a:t>
            </a:r>
          </a:p>
          <a:p>
            <a:pPr algn="just"/>
            <a:r>
              <a:rPr lang="en-GB" sz="2400" dirty="0"/>
              <a:t>Only the person who has the corresponding private key can decrypt the information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395536" y="116632"/>
            <a:ext cx="8229600" cy="1143000"/>
          </a:xfrm>
        </p:spPr>
        <p:txBody>
          <a:bodyPr>
            <a:normAutofit/>
          </a:bodyPr>
          <a:lstStyle/>
          <a:p>
            <a:r>
              <a:rPr lang="en-GB" sz="4000" dirty="0">
                <a:solidFill>
                  <a:srgbClr val="C00000"/>
                </a:solidFill>
              </a:rPr>
              <a:t>Public Key – Examples </a:t>
            </a:r>
          </a:p>
        </p:txBody>
      </p:sp>
      <p:sp>
        <p:nvSpPr>
          <p:cNvPr id="320515" name="Rectangle 3"/>
          <p:cNvSpPr>
            <a:spLocks noGrp="1" noChangeArrowheads="1"/>
          </p:cNvSpPr>
          <p:nvPr>
            <p:ph idx="1"/>
          </p:nvPr>
        </p:nvSpPr>
        <p:spPr>
          <a:xfrm>
            <a:off x="251520" y="1196752"/>
            <a:ext cx="8712968" cy="5256584"/>
          </a:xfrm>
        </p:spPr>
        <p:txBody>
          <a:bodyPr>
            <a:normAutofit/>
          </a:bodyPr>
          <a:lstStyle/>
          <a:p>
            <a:pPr algn="just"/>
            <a:r>
              <a:rPr lang="en-GB" sz="2800" dirty="0" err="1"/>
              <a:t>Elgamal</a:t>
            </a:r>
            <a:r>
              <a:rPr lang="en-GB" sz="2800" dirty="0"/>
              <a:t> (named for its investor, </a:t>
            </a:r>
            <a:r>
              <a:rPr lang="en-GB" sz="2800" dirty="0" err="1"/>
              <a:t>Taher</a:t>
            </a:r>
            <a:r>
              <a:rPr lang="en-GB" sz="2800" dirty="0"/>
              <a:t> </a:t>
            </a:r>
            <a:r>
              <a:rPr lang="en-GB" sz="2800" dirty="0" err="1"/>
              <a:t>Elgamal</a:t>
            </a:r>
            <a:r>
              <a:rPr lang="en-GB" sz="2800" dirty="0"/>
              <a:t>)</a:t>
            </a:r>
          </a:p>
          <a:p>
            <a:pPr algn="just"/>
            <a:r>
              <a:rPr lang="en-GB" sz="2800" dirty="0"/>
              <a:t>RSA (named for its investors; Ron </a:t>
            </a:r>
            <a:r>
              <a:rPr lang="en-GB" sz="2800" dirty="0" err="1"/>
              <a:t>Rivest</a:t>
            </a:r>
            <a:r>
              <a:rPr lang="en-GB" sz="2800" dirty="0"/>
              <a:t>, </a:t>
            </a:r>
            <a:r>
              <a:rPr lang="en-GB" sz="2800" dirty="0" err="1"/>
              <a:t>Adi</a:t>
            </a:r>
            <a:r>
              <a:rPr lang="en-GB" sz="2800" dirty="0"/>
              <a:t> Shamir and Leonard </a:t>
            </a:r>
            <a:r>
              <a:rPr lang="en-GB" sz="2800" dirty="0" err="1"/>
              <a:t>Adleman</a:t>
            </a:r>
            <a:r>
              <a:rPr lang="en-GB" sz="2800" dirty="0"/>
              <a:t>)</a:t>
            </a:r>
          </a:p>
          <a:p>
            <a:pPr algn="just"/>
            <a:r>
              <a:rPr lang="en-GB" sz="2800" dirty="0" err="1"/>
              <a:t>Diffie</a:t>
            </a:r>
            <a:r>
              <a:rPr lang="en-GB" sz="2800" dirty="0"/>
              <a:t>-Hellman (named for its investors)</a:t>
            </a:r>
          </a:p>
          <a:p>
            <a:pPr algn="just"/>
            <a:r>
              <a:rPr lang="en-GB" sz="2800" dirty="0"/>
              <a:t>DSA – Digital Signature Algorithm (invented by David </a:t>
            </a:r>
            <a:r>
              <a:rPr lang="en-GB" sz="2800" dirty="0" err="1"/>
              <a:t>Kravitz</a:t>
            </a:r>
            <a:r>
              <a:rPr lang="en-GB" sz="2800" dirty="0"/>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3568" y="116632"/>
            <a:ext cx="7722577" cy="1440160"/>
          </a:xfrm>
        </p:spPr>
        <p:txBody>
          <a:bodyPr>
            <a:noAutofit/>
          </a:bodyPr>
          <a:lstStyle/>
          <a:p>
            <a:r>
              <a:rPr lang="en-GB" sz="4000" dirty="0">
                <a:solidFill>
                  <a:srgbClr val="C00000"/>
                </a:solidFill>
              </a:rPr>
              <a:t>Public Key </a:t>
            </a:r>
            <a:r>
              <a:rPr lang="en-GB" sz="4000" dirty="0" smtClean="0">
                <a:solidFill>
                  <a:srgbClr val="C00000"/>
                </a:solidFill>
              </a:rPr>
              <a:t>Cryptosystem: </a:t>
            </a:r>
            <a:r>
              <a:rPr lang="en-GB" sz="4000" dirty="0">
                <a:solidFill>
                  <a:srgbClr val="C00000"/>
                </a:solidFill>
              </a:rPr>
              <a:t>Encryption </a:t>
            </a:r>
          </a:p>
        </p:txBody>
      </p:sp>
      <p:grpSp>
        <p:nvGrpSpPr>
          <p:cNvPr id="2" name="Group 21"/>
          <p:cNvGrpSpPr>
            <a:grpSpLocks/>
          </p:cNvGrpSpPr>
          <p:nvPr/>
        </p:nvGrpSpPr>
        <p:grpSpPr bwMode="auto">
          <a:xfrm>
            <a:off x="844062" y="1752600"/>
            <a:ext cx="7315200" cy="3963988"/>
            <a:chOff x="624" y="672"/>
            <a:chExt cx="4992" cy="2497"/>
          </a:xfrm>
        </p:grpSpPr>
        <p:sp>
          <p:nvSpPr>
            <p:cNvPr id="231428" name="Text Box 4"/>
            <p:cNvSpPr txBox="1">
              <a:spLocks noChangeArrowheads="1"/>
            </p:cNvSpPr>
            <p:nvPr/>
          </p:nvSpPr>
          <p:spPr bwMode="auto">
            <a:xfrm>
              <a:off x="624" y="1680"/>
              <a:ext cx="768" cy="494"/>
            </a:xfrm>
            <a:prstGeom prst="rect">
              <a:avLst/>
            </a:prstGeom>
            <a:noFill/>
            <a:ln w="12700">
              <a:solidFill>
                <a:srgbClr val="FF0000"/>
              </a:solidFill>
              <a:miter lim="800000"/>
              <a:headEnd type="none" w="sm" len="sm"/>
              <a:tailEnd type="none" w="sm" len="sm"/>
            </a:ln>
            <a:effectLst/>
          </p:spPr>
          <p:txBody>
            <a:bodyPr>
              <a:spAutoFit/>
            </a:bodyPr>
            <a:lstStyle/>
            <a:p>
              <a:pPr marL="342900" indent="-342900" algn="l">
                <a:spcBef>
                  <a:spcPct val="50000"/>
                </a:spcBef>
                <a:buFontTx/>
                <a:buNone/>
              </a:pPr>
              <a:r>
                <a:rPr lang="en-US" sz="1800"/>
                <a:t>Plaintext</a:t>
              </a:r>
            </a:p>
            <a:p>
              <a:pPr marL="342900" indent="-342900" algn="l">
                <a:spcBef>
                  <a:spcPct val="50000"/>
                </a:spcBef>
                <a:buFontTx/>
                <a:buNone/>
              </a:pPr>
              <a:r>
                <a:rPr lang="en-US" sz="1800"/>
                <a:t> input </a:t>
              </a:r>
            </a:p>
          </p:txBody>
        </p:sp>
        <p:sp>
          <p:nvSpPr>
            <p:cNvPr id="231429" name="Text Box 5"/>
            <p:cNvSpPr txBox="1">
              <a:spLocks noChangeArrowheads="1"/>
            </p:cNvSpPr>
            <p:nvPr/>
          </p:nvSpPr>
          <p:spPr bwMode="auto">
            <a:xfrm>
              <a:off x="4800" y="1632"/>
              <a:ext cx="816" cy="494"/>
            </a:xfrm>
            <a:prstGeom prst="rect">
              <a:avLst/>
            </a:prstGeom>
            <a:noFill/>
            <a:ln w="12700">
              <a:solidFill>
                <a:srgbClr val="FF0000"/>
              </a:solidFill>
              <a:miter lim="800000"/>
              <a:headEnd type="none" w="sm" len="sm"/>
              <a:tailEnd type="none" w="sm" len="sm"/>
            </a:ln>
            <a:effectLst/>
          </p:spPr>
          <p:txBody>
            <a:bodyPr>
              <a:spAutoFit/>
            </a:bodyPr>
            <a:lstStyle/>
            <a:p>
              <a:pPr marL="342900" indent="-342900" algn="l">
                <a:spcBef>
                  <a:spcPct val="50000"/>
                </a:spcBef>
                <a:buFontTx/>
                <a:buNone/>
              </a:pPr>
              <a:r>
                <a:rPr lang="en-US" sz="1800"/>
                <a:t>Plaintext </a:t>
              </a:r>
            </a:p>
            <a:p>
              <a:pPr marL="342900" indent="-342900" algn="l">
                <a:spcBef>
                  <a:spcPct val="50000"/>
                </a:spcBef>
                <a:buFontTx/>
                <a:buNone/>
              </a:pPr>
              <a:r>
                <a:rPr lang="en-US" sz="1800"/>
                <a:t>output </a:t>
              </a:r>
            </a:p>
          </p:txBody>
        </p:sp>
        <p:sp>
          <p:nvSpPr>
            <p:cNvPr id="231431" name="Text Box 7"/>
            <p:cNvSpPr txBox="1">
              <a:spLocks noChangeArrowheads="1"/>
            </p:cNvSpPr>
            <p:nvPr/>
          </p:nvSpPr>
          <p:spPr bwMode="auto">
            <a:xfrm>
              <a:off x="1392" y="672"/>
              <a:ext cx="1344" cy="52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b="0"/>
                <a:t>Alice’s public key ring: Joy, Mike, Bob etc</a:t>
              </a:r>
            </a:p>
          </p:txBody>
        </p:sp>
        <p:sp>
          <p:nvSpPr>
            <p:cNvPr id="231433" name="Text Box 9"/>
            <p:cNvSpPr txBox="1">
              <a:spLocks noChangeArrowheads="1"/>
            </p:cNvSpPr>
            <p:nvPr/>
          </p:nvSpPr>
          <p:spPr bwMode="auto">
            <a:xfrm>
              <a:off x="1680" y="1776"/>
              <a:ext cx="960" cy="407"/>
            </a:xfrm>
            <a:prstGeom prst="rect">
              <a:avLst/>
            </a:prstGeom>
            <a:noFill/>
            <a:ln w="12700">
              <a:solidFill>
                <a:schemeClr val="accent2"/>
              </a:solidFill>
              <a:miter lim="800000"/>
              <a:headEnd type="none" w="sm" len="sm"/>
              <a:tailEnd type="none" w="sm" len="sm"/>
            </a:ln>
            <a:effectLst/>
          </p:spPr>
          <p:txBody>
            <a:bodyPr>
              <a:spAutoFit/>
            </a:bodyPr>
            <a:lstStyle/>
            <a:p>
              <a:pPr algn="l">
                <a:spcBef>
                  <a:spcPct val="50000"/>
                </a:spcBef>
                <a:buFontTx/>
                <a:buNone/>
              </a:pPr>
              <a:r>
                <a:rPr lang="en-US" sz="1800"/>
                <a:t>Encryption Algorithm</a:t>
              </a:r>
            </a:p>
          </p:txBody>
        </p:sp>
        <p:sp>
          <p:nvSpPr>
            <p:cNvPr id="231434" name="Text Box 10"/>
            <p:cNvSpPr txBox="1">
              <a:spLocks noChangeArrowheads="1"/>
            </p:cNvSpPr>
            <p:nvPr/>
          </p:nvSpPr>
          <p:spPr bwMode="auto">
            <a:xfrm>
              <a:off x="3504" y="1728"/>
              <a:ext cx="1008" cy="407"/>
            </a:xfrm>
            <a:prstGeom prst="rect">
              <a:avLst/>
            </a:prstGeom>
            <a:noFill/>
            <a:ln w="12700">
              <a:solidFill>
                <a:schemeClr val="accent2"/>
              </a:solidFill>
              <a:miter lim="800000"/>
              <a:headEnd type="none" w="sm" len="sm"/>
              <a:tailEnd type="none" w="sm" len="sm"/>
            </a:ln>
            <a:effectLst/>
          </p:spPr>
          <p:txBody>
            <a:bodyPr>
              <a:spAutoFit/>
            </a:bodyPr>
            <a:lstStyle/>
            <a:p>
              <a:pPr algn="l">
                <a:spcBef>
                  <a:spcPct val="50000"/>
                </a:spcBef>
                <a:buFontTx/>
                <a:buNone/>
              </a:pPr>
              <a:r>
                <a:rPr lang="en-US" sz="1800"/>
                <a:t>Decryption Algorithm</a:t>
              </a:r>
            </a:p>
          </p:txBody>
        </p:sp>
        <p:sp>
          <p:nvSpPr>
            <p:cNvPr id="231435" name="Line 11"/>
            <p:cNvSpPr>
              <a:spLocks noChangeShapeType="1"/>
            </p:cNvSpPr>
            <p:nvPr/>
          </p:nvSpPr>
          <p:spPr bwMode="auto">
            <a:xfrm>
              <a:off x="2064" y="1104"/>
              <a:ext cx="0" cy="576"/>
            </a:xfrm>
            <a:prstGeom prst="line">
              <a:avLst/>
            </a:prstGeom>
            <a:noFill/>
            <a:ln w="38100">
              <a:solidFill>
                <a:schemeClr val="tx1"/>
              </a:solidFill>
              <a:round/>
              <a:headEnd type="none" w="sm" len="sm"/>
              <a:tailEnd type="triangle" w="med" len="med"/>
            </a:ln>
            <a:effectLst/>
          </p:spPr>
          <p:txBody>
            <a:bodyPr wrap="none" anchor="ctr"/>
            <a:lstStyle/>
            <a:p>
              <a:endParaRPr lang="en-IN"/>
            </a:p>
          </p:txBody>
        </p:sp>
        <p:sp>
          <p:nvSpPr>
            <p:cNvPr id="231436" name="Line 12"/>
            <p:cNvSpPr>
              <a:spLocks noChangeShapeType="1"/>
            </p:cNvSpPr>
            <p:nvPr/>
          </p:nvSpPr>
          <p:spPr bwMode="auto">
            <a:xfrm>
              <a:off x="3984" y="1104"/>
              <a:ext cx="0" cy="576"/>
            </a:xfrm>
            <a:prstGeom prst="line">
              <a:avLst/>
            </a:prstGeom>
            <a:noFill/>
            <a:ln w="38100">
              <a:solidFill>
                <a:schemeClr val="tx1"/>
              </a:solidFill>
              <a:round/>
              <a:headEnd type="none" w="sm" len="sm"/>
              <a:tailEnd type="triangle" w="med" len="med"/>
            </a:ln>
            <a:effectLst/>
          </p:spPr>
          <p:txBody>
            <a:bodyPr wrap="none" anchor="ctr"/>
            <a:lstStyle/>
            <a:p>
              <a:endParaRPr lang="en-IN"/>
            </a:p>
          </p:txBody>
        </p:sp>
        <p:sp>
          <p:nvSpPr>
            <p:cNvPr id="231437" name="Text Box 13"/>
            <p:cNvSpPr txBox="1">
              <a:spLocks noChangeArrowheads="1"/>
            </p:cNvSpPr>
            <p:nvPr/>
          </p:nvSpPr>
          <p:spPr bwMode="auto">
            <a:xfrm>
              <a:off x="2208" y="1248"/>
              <a:ext cx="1104" cy="446"/>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2000"/>
                <a:t>Bob’s public key  </a:t>
              </a:r>
            </a:p>
          </p:txBody>
        </p:sp>
        <p:sp>
          <p:nvSpPr>
            <p:cNvPr id="231438" name="Text Box 14"/>
            <p:cNvSpPr txBox="1">
              <a:spLocks noChangeArrowheads="1"/>
            </p:cNvSpPr>
            <p:nvPr/>
          </p:nvSpPr>
          <p:spPr bwMode="auto">
            <a:xfrm>
              <a:off x="4080" y="1104"/>
              <a:ext cx="1104" cy="446"/>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2000"/>
                <a:t>Bob’s private key  </a:t>
              </a:r>
            </a:p>
          </p:txBody>
        </p:sp>
        <p:sp>
          <p:nvSpPr>
            <p:cNvPr id="231439" name="Line 15"/>
            <p:cNvSpPr>
              <a:spLocks noChangeShapeType="1"/>
            </p:cNvSpPr>
            <p:nvPr/>
          </p:nvSpPr>
          <p:spPr bwMode="auto">
            <a:xfrm>
              <a:off x="1392" y="1968"/>
              <a:ext cx="288"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1440" name="Line 16"/>
            <p:cNvSpPr>
              <a:spLocks noChangeShapeType="1"/>
            </p:cNvSpPr>
            <p:nvPr/>
          </p:nvSpPr>
          <p:spPr bwMode="auto">
            <a:xfrm>
              <a:off x="4512" y="1920"/>
              <a:ext cx="288"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1441" name="Line 17"/>
            <p:cNvSpPr>
              <a:spLocks noChangeShapeType="1"/>
            </p:cNvSpPr>
            <p:nvPr/>
          </p:nvSpPr>
          <p:spPr bwMode="auto">
            <a:xfrm>
              <a:off x="2640" y="1968"/>
              <a:ext cx="864"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1442" name="Text Box 18"/>
            <p:cNvSpPr txBox="1">
              <a:spLocks noChangeArrowheads="1"/>
            </p:cNvSpPr>
            <p:nvPr/>
          </p:nvSpPr>
          <p:spPr bwMode="auto">
            <a:xfrm>
              <a:off x="2640" y="2016"/>
              <a:ext cx="912" cy="368"/>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b="0"/>
                <a:t>Transmitted chipertext</a:t>
              </a:r>
            </a:p>
          </p:txBody>
        </p:sp>
        <p:sp>
          <p:nvSpPr>
            <p:cNvPr id="231443" name="Text Box 19"/>
            <p:cNvSpPr txBox="1">
              <a:spLocks noChangeArrowheads="1"/>
            </p:cNvSpPr>
            <p:nvPr/>
          </p:nvSpPr>
          <p:spPr bwMode="auto">
            <a:xfrm>
              <a:off x="1632" y="2352"/>
              <a:ext cx="912" cy="52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b="0"/>
                <a:t>Encryption algorithm eg. RSA</a:t>
              </a:r>
            </a:p>
          </p:txBody>
        </p:sp>
        <p:sp>
          <p:nvSpPr>
            <p:cNvPr id="231444" name="Text Box 20"/>
            <p:cNvSpPr txBox="1">
              <a:spLocks noChangeArrowheads="1"/>
            </p:cNvSpPr>
            <p:nvPr/>
          </p:nvSpPr>
          <p:spPr bwMode="auto">
            <a:xfrm>
              <a:off x="3552" y="2304"/>
              <a:ext cx="1056" cy="865"/>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b="0"/>
                <a:t>Decryption algorithm (reverse of encryption algorithm</a:t>
              </a:r>
            </a:p>
          </p:txBody>
        </p:sp>
      </p:gr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539552" y="116632"/>
            <a:ext cx="7893737" cy="1440160"/>
          </a:xfrm>
        </p:spPr>
        <p:txBody>
          <a:bodyPr>
            <a:normAutofit/>
          </a:bodyPr>
          <a:lstStyle/>
          <a:p>
            <a:r>
              <a:rPr lang="en-GB" sz="4000" dirty="0">
                <a:solidFill>
                  <a:srgbClr val="C00000"/>
                </a:solidFill>
              </a:rPr>
              <a:t>Public Key </a:t>
            </a:r>
            <a:r>
              <a:rPr lang="en-GB" sz="4000" dirty="0" smtClean="0">
                <a:solidFill>
                  <a:srgbClr val="C00000"/>
                </a:solidFill>
              </a:rPr>
              <a:t>Cryptosystem: </a:t>
            </a:r>
            <a:r>
              <a:rPr lang="en-GB" sz="4000" dirty="0">
                <a:solidFill>
                  <a:srgbClr val="C00000"/>
                </a:solidFill>
              </a:rPr>
              <a:t>Authentication</a:t>
            </a:r>
          </a:p>
        </p:txBody>
      </p:sp>
      <p:grpSp>
        <p:nvGrpSpPr>
          <p:cNvPr id="2" name="Group 19"/>
          <p:cNvGrpSpPr>
            <a:grpSpLocks/>
          </p:cNvGrpSpPr>
          <p:nvPr/>
        </p:nvGrpSpPr>
        <p:grpSpPr bwMode="auto">
          <a:xfrm>
            <a:off x="844062" y="1447800"/>
            <a:ext cx="7315200" cy="4268788"/>
            <a:chOff x="576" y="912"/>
            <a:chExt cx="4992" cy="2689"/>
          </a:xfrm>
        </p:grpSpPr>
        <p:sp>
          <p:nvSpPr>
            <p:cNvPr id="232452" name="Text Box 4"/>
            <p:cNvSpPr txBox="1">
              <a:spLocks noChangeArrowheads="1"/>
            </p:cNvSpPr>
            <p:nvPr/>
          </p:nvSpPr>
          <p:spPr bwMode="auto">
            <a:xfrm>
              <a:off x="576" y="2112"/>
              <a:ext cx="768" cy="494"/>
            </a:xfrm>
            <a:prstGeom prst="rect">
              <a:avLst/>
            </a:prstGeom>
            <a:noFill/>
            <a:ln w="12700">
              <a:solidFill>
                <a:srgbClr val="FF0000"/>
              </a:solidFill>
              <a:miter lim="800000"/>
              <a:headEnd type="none" w="sm" len="sm"/>
              <a:tailEnd type="none" w="sm" len="sm"/>
            </a:ln>
            <a:effectLst/>
          </p:spPr>
          <p:txBody>
            <a:bodyPr>
              <a:spAutoFit/>
            </a:bodyPr>
            <a:lstStyle/>
            <a:p>
              <a:pPr marL="342900" indent="-342900" algn="l">
                <a:spcBef>
                  <a:spcPct val="50000"/>
                </a:spcBef>
                <a:buFontTx/>
                <a:buNone/>
              </a:pPr>
              <a:r>
                <a:rPr lang="en-US" sz="1800"/>
                <a:t>Plaintext</a:t>
              </a:r>
            </a:p>
            <a:p>
              <a:pPr marL="342900" indent="-342900" algn="l">
                <a:spcBef>
                  <a:spcPct val="50000"/>
                </a:spcBef>
                <a:buFontTx/>
                <a:buNone/>
              </a:pPr>
              <a:r>
                <a:rPr lang="en-US" sz="1800"/>
                <a:t> input </a:t>
              </a:r>
            </a:p>
          </p:txBody>
        </p:sp>
        <p:sp>
          <p:nvSpPr>
            <p:cNvPr id="232453" name="Text Box 5"/>
            <p:cNvSpPr txBox="1">
              <a:spLocks noChangeArrowheads="1"/>
            </p:cNvSpPr>
            <p:nvPr/>
          </p:nvSpPr>
          <p:spPr bwMode="auto">
            <a:xfrm>
              <a:off x="4752" y="2064"/>
              <a:ext cx="816" cy="494"/>
            </a:xfrm>
            <a:prstGeom prst="rect">
              <a:avLst/>
            </a:prstGeom>
            <a:noFill/>
            <a:ln w="12700">
              <a:solidFill>
                <a:srgbClr val="FF0000"/>
              </a:solidFill>
              <a:miter lim="800000"/>
              <a:headEnd type="none" w="sm" len="sm"/>
              <a:tailEnd type="none" w="sm" len="sm"/>
            </a:ln>
            <a:effectLst/>
          </p:spPr>
          <p:txBody>
            <a:bodyPr>
              <a:spAutoFit/>
            </a:bodyPr>
            <a:lstStyle/>
            <a:p>
              <a:pPr marL="342900" indent="-342900" algn="l">
                <a:spcBef>
                  <a:spcPct val="50000"/>
                </a:spcBef>
                <a:buFontTx/>
                <a:buNone/>
              </a:pPr>
              <a:r>
                <a:rPr lang="en-US" sz="1800"/>
                <a:t>Plaintext </a:t>
              </a:r>
            </a:p>
            <a:p>
              <a:pPr marL="342900" indent="-342900" algn="l">
                <a:spcBef>
                  <a:spcPct val="50000"/>
                </a:spcBef>
                <a:buFontTx/>
                <a:buNone/>
              </a:pPr>
              <a:r>
                <a:rPr lang="en-US" sz="1800"/>
                <a:t>output </a:t>
              </a:r>
            </a:p>
          </p:txBody>
        </p:sp>
        <p:sp>
          <p:nvSpPr>
            <p:cNvPr id="232454" name="Text Box 6"/>
            <p:cNvSpPr txBox="1">
              <a:spLocks noChangeArrowheads="1"/>
            </p:cNvSpPr>
            <p:nvPr/>
          </p:nvSpPr>
          <p:spPr bwMode="auto">
            <a:xfrm>
              <a:off x="3312" y="912"/>
              <a:ext cx="1344" cy="52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b="0"/>
                <a:t>Bob’s public key ring: Joy, Mike, Alice etc</a:t>
              </a:r>
            </a:p>
          </p:txBody>
        </p:sp>
        <p:sp>
          <p:nvSpPr>
            <p:cNvPr id="232455" name="Text Box 7"/>
            <p:cNvSpPr txBox="1">
              <a:spLocks noChangeArrowheads="1"/>
            </p:cNvSpPr>
            <p:nvPr/>
          </p:nvSpPr>
          <p:spPr bwMode="auto">
            <a:xfrm>
              <a:off x="1632" y="2208"/>
              <a:ext cx="960" cy="407"/>
            </a:xfrm>
            <a:prstGeom prst="rect">
              <a:avLst/>
            </a:prstGeom>
            <a:noFill/>
            <a:ln w="12700">
              <a:solidFill>
                <a:schemeClr val="accent2"/>
              </a:solidFill>
              <a:miter lim="800000"/>
              <a:headEnd type="none" w="sm" len="sm"/>
              <a:tailEnd type="none" w="sm" len="sm"/>
            </a:ln>
            <a:effectLst/>
          </p:spPr>
          <p:txBody>
            <a:bodyPr>
              <a:spAutoFit/>
            </a:bodyPr>
            <a:lstStyle/>
            <a:p>
              <a:pPr algn="l">
                <a:spcBef>
                  <a:spcPct val="50000"/>
                </a:spcBef>
                <a:buFontTx/>
                <a:buNone/>
              </a:pPr>
              <a:r>
                <a:rPr lang="en-US" sz="1800"/>
                <a:t>Encryption Algorithm</a:t>
              </a:r>
            </a:p>
          </p:txBody>
        </p:sp>
        <p:sp>
          <p:nvSpPr>
            <p:cNvPr id="232456" name="Text Box 8"/>
            <p:cNvSpPr txBox="1">
              <a:spLocks noChangeArrowheads="1"/>
            </p:cNvSpPr>
            <p:nvPr/>
          </p:nvSpPr>
          <p:spPr bwMode="auto">
            <a:xfrm>
              <a:off x="3456" y="2160"/>
              <a:ext cx="1008" cy="407"/>
            </a:xfrm>
            <a:prstGeom prst="rect">
              <a:avLst/>
            </a:prstGeom>
            <a:noFill/>
            <a:ln w="12700">
              <a:solidFill>
                <a:schemeClr val="accent2"/>
              </a:solidFill>
              <a:miter lim="800000"/>
              <a:headEnd type="none" w="sm" len="sm"/>
              <a:tailEnd type="none" w="sm" len="sm"/>
            </a:ln>
            <a:effectLst/>
          </p:spPr>
          <p:txBody>
            <a:bodyPr>
              <a:spAutoFit/>
            </a:bodyPr>
            <a:lstStyle/>
            <a:p>
              <a:pPr algn="l">
                <a:spcBef>
                  <a:spcPct val="50000"/>
                </a:spcBef>
                <a:buFontTx/>
                <a:buNone/>
              </a:pPr>
              <a:r>
                <a:rPr lang="en-US" sz="1800"/>
                <a:t>Decryption Algorithm</a:t>
              </a:r>
            </a:p>
          </p:txBody>
        </p:sp>
        <p:sp>
          <p:nvSpPr>
            <p:cNvPr id="232457" name="Line 9"/>
            <p:cNvSpPr>
              <a:spLocks noChangeShapeType="1"/>
            </p:cNvSpPr>
            <p:nvPr/>
          </p:nvSpPr>
          <p:spPr bwMode="auto">
            <a:xfrm>
              <a:off x="2016" y="1536"/>
              <a:ext cx="0" cy="576"/>
            </a:xfrm>
            <a:prstGeom prst="line">
              <a:avLst/>
            </a:prstGeom>
            <a:noFill/>
            <a:ln w="38100">
              <a:solidFill>
                <a:schemeClr val="tx1"/>
              </a:solidFill>
              <a:round/>
              <a:headEnd type="none" w="sm" len="sm"/>
              <a:tailEnd type="triangle" w="med" len="med"/>
            </a:ln>
            <a:effectLst/>
          </p:spPr>
          <p:txBody>
            <a:bodyPr wrap="none" anchor="ctr"/>
            <a:lstStyle/>
            <a:p>
              <a:endParaRPr lang="en-IN"/>
            </a:p>
          </p:txBody>
        </p:sp>
        <p:sp>
          <p:nvSpPr>
            <p:cNvPr id="232458" name="Line 10"/>
            <p:cNvSpPr>
              <a:spLocks noChangeShapeType="1"/>
            </p:cNvSpPr>
            <p:nvPr/>
          </p:nvSpPr>
          <p:spPr bwMode="auto">
            <a:xfrm>
              <a:off x="3936" y="1536"/>
              <a:ext cx="0" cy="576"/>
            </a:xfrm>
            <a:prstGeom prst="line">
              <a:avLst/>
            </a:prstGeom>
            <a:noFill/>
            <a:ln w="38100">
              <a:solidFill>
                <a:schemeClr val="tx1"/>
              </a:solidFill>
              <a:round/>
              <a:headEnd type="none" w="sm" len="sm"/>
              <a:tailEnd type="triangle" w="med" len="med"/>
            </a:ln>
            <a:effectLst/>
          </p:spPr>
          <p:txBody>
            <a:bodyPr wrap="none" anchor="ctr"/>
            <a:lstStyle/>
            <a:p>
              <a:endParaRPr lang="en-IN"/>
            </a:p>
          </p:txBody>
        </p:sp>
        <p:sp>
          <p:nvSpPr>
            <p:cNvPr id="232459" name="Text Box 11"/>
            <p:cNvSpPr txBox="1">
              <a:spLocks noChangeArrowheads="1"/>
            </p:cNvSpPr>
            <p:nvPr/>
          </p:nvSpPr>
          <p:spPr bwMode="auto">
            <a:xfrm>
              <a:off x="2160" y="1680"/>
              <a:ext cx="1104" cy="446"/>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2000"/>
                <a:t>Alice’s private key  </a:t>
              </a:r>
            </a:p>
          </p:txBody>
        </p:sp>
        <p:sp>
          <p:nvSpPr>
            <p:cNvPr id="232460" name="Text Box 12"/>
            <p:cNvSpPr txBox="1">
              <a:spLocks noChangeArrowheads="1"/>
            </p:cNvSpPr>
            <p:nvPr/>
          </p:nvSpPr>
          <p:spPr bwMode="auto">
            <a:xfrm>
              <a:off x="4032" y="1536"/>
              <a:ext cx="1104" cy="446"/>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2000"/>
                <a:t>Alice’s public key  </a:t>
              </a:r>
            </a:p>
          </p:txBody>
        </p:sp>
        <p:sp>
          <p:nvSpPr>
            <p:cNvPr id="232461" name="Line 13"/>
            <p:cNvSpPr>
              <a:spLocks noChangeShapeType="1"/>
            </p:cNvSpPr>
            <p:nvPr/>
          </p:nvSpPr>
          <p:spPr bwMode="auto">
            <a:xfrm>
              <a:off x="1344" y="2400"/>
              <a:ext cx="288"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2462" name="Line 14"/>
            <p:cNvSpPr>
              <a:spLocks noChangeShapeType="1"/>
            </p:cNvSpPr>
            <p:nvPr/>
          </p:nvSpPr>
          <p:spPr bwMode="auto">
            <a:xfrm>
              <a:off x="4464" y="2352"/>
              <a:ext cx="288"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2463" name="Line 15"/>
            <p:cNvSpPr>
              <a:spLocks noChangeShapeType="1"/>
            </p:cNvSpPr>
            <p:nvPr/>
          </p:nvSpPr>
          <p:spPr bwMode="auto">
            <a:xfrm>
              <a:off x="2592" y="2400"/>
              <a:ext cx="864"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2464" name="Text Box 16"/>
            <p:cNvSpPr txBox="1">
              <a:spLocks noChangeArrowheads="1"/>
            </p:cNvSpPr>
            <p:nvPr/>
          </p:nvSpPr>
          <p:spPr bwMode="auto">
            <a:xfrm>
              <a:off x="2592" y="2448"/>
              <a:ext cx="912" cy="368"/>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b="0"/>
                <a:t>Transmitted chipertext</a:t>
              </a:r>
            </a:p>
          </p:txBody>
        </p:sp>
        <p:sp>
          <p:nvSpPr>
            <p:cNvPr id="232465" name="Text Box 17"/>
            <p:cNvSpPr txBox="1">
              <a:spLocks noChangeArrowheads="1"/>
            </p:cNvSpPr>
            <p:nvPr/>
          </p:nvSpPr>
          <p:spPr bwMode="auto">
            <a:xfrm>
              <a:off x="1584" y="2784"/>
              <a:ext cx="912" cy="52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b="0"/>
                <a:t>Encryption algorithm eg. RSA</a:t>
              </a:r>
            </a:p>
          </p:txBody>
        </p:sp>
        <p:sp>
          <p:nvSpPr>
            <p:cNvPr id="232466" name="Text Box 18"/>
            <p:cNvSpPr txBox="1">
              <a:spLocks noChangeArrowheads="1"/>
            </p:cNvSpPr>
            <p:nvPr/>
          </p:nvSpPr>
          <p:spPr bwMode="auto">
            <a:xfrm>
              <a:off x="3504" y="2736"/>
              <a:ext cx="1056" cy="865"/>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b="0"/>
                <a:t>Decryption algorithm (reverse of encryption algorithm</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bwMode="auto">
          <a:xfrm>
            <a:off x="304800" y="304800"/>
            <a:ext cx="8686800" cy="747936"/>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pl-PL" sz="4000" dirty="0">
                <a:solidFill>
                  <a:srgbClr val="C00000"/>
                </a:solidFill>
              </a:rPr>
              <a:t>Example: </a:t>
            </a:r>
            <a:r>
              <a:rPr lang="en-US" sz="4000" dirty="0">
                <a:solidFill>
                  <a:srgbClr val="C00000"/>
                </a:solidFill>
              </a:rPr>
              <a:t>Hacking As Social Protest</a:t>
            </a:r>
          </a:p>
        </p:txBody>
      </p:sp>
      <p:sp>
        <p:nvSpPr>
          <p:cNvPr id="1358851" name="Rectangle 3"/>
          <p:cNvSpPr>
            <a:spLocks noGrp="1" noChangeArrowheads="1"/>
          </p:cNvSpPr>
          <p:nvPr>
            <p:ph type="body" idx="1"/>
          </p:nvPr>
        </p:nvSpPr>
        <p:spPr>
          <a:xfrm>
            <a:off x="179512" y="1124744"/>
            <a:ext cx="8784975" cy="3591719"/>
          </a:xfrm>
        </p:spPr>
        <p:txBody>
          <a:bodyPr>
            <a:noAutofit/>
          </a:bodyPr>
          <a:lstStyle/>
          <a:p>
            <a:pPr algn="just">
              <a:spcBef>
                <a:spcPts val="0"/>
              </a:spcBef>
            </a:pPr>
            <a:r>
              <a:rPr lang="en-US" sz="2800" dirty="0" smtClean="0"/>
              <a:t>DDOS </a:t>
            </a:r>
            <a:r>
              <a:rPr lang="en-US" sz="2800" dirty="0"/>
              <a:t>attacks on government </a:t>
            </a:r>
            <a:r>
              <a:rPr lang="en-US" sz="2800" dirty="0" smtClean="0"/>
              <a:t>agencies </a:t>
            </a:r>
          </a:p>
          <a:p>
            <a:pPr algn="just">
              <a:spcBef>
                <a:spcPts val="0"/>
              </a:spcBef>
            </a:pPr>
            <a:r>
              <a:rPr lang="en-US" sz="2800" dirty="0" smtClean="0"/>
              <a:t>SPAM </a:t>
            </a:r>
            <a:r>
              <a:rPr lang="en-US" sz="2800" dirty="0"/>
              <a:t>attacks as “retaliation</a:t>
            </a:r>
            <a:r>
              <a:rPr lang="en-US" sz="2800" dirty="0" smtClean="0"/>
              <a:t>”</a:t>
            </a:r>
          </a:p>
          <a:p>
            <a:pPr lvl="1" algn="just">
              <a:spcBef>
                <a:spcPts val="0"/>
              </a:spcBef>
            </a:pPr>
            <a:r>
              <a:rPr lang="en-IN" sz="2400" dirty="0" smtClean="0"/>
              <a:t>In the lead up to the </a:t>
            </a:r>
            <a:r>
              <a:rPr lang="en-IN" sz="2400" dirty="0" err="1" smtClean="0"/>
              <a:t>Pyeongchang</a:t>
            </a:r>
            <a:r>
              <a:rPr lang="en-IN" sz="2400" dirty="0" smtClean="0"/>
              <a:t> Winter Olympics (Feb 2018), Russian hackers launched a number of related </a:t>
            </a:r>
            <a:r>
              <a:rPr lang="en-IN" sz="2400" dirty="0" err="1" smtClean="0"/>
              <a:t>cyberattacks</a:t>
            </a:r>
            <a:r>
              <a:rPr lang="en-IN" sz="2400" dirty="0" smtClean="0"/>
              <a:t> as retaliation for the country's doping ban from the games. </a:t>
            </a:r>
            <a:endParaRPr lang="en-US" sz="2400" dirty="0"/>
          </a:p>
        </p:txBody>
      </p:sp>
      <p:sp>
        <p:nvSpPr>
          <p:cNvPr id="1358854" name="Text Box 6"/>
          <p:cNvSpPr txBox="1">
            <a:spLocks noChangeArrowheads="1"/>
          </p:cNvSpPr>
          <p:nvPr/>
        </p:nvSpPr>
        <p:spPr bwMode="auto">
          <a:xfrm>
            <a:off x="539552" y="4941168"/>
            <a:ext cx="8280920" cy="172819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IN" sz="1200" dirty="0" smtClean="0">
                <a:hlinkClick r:id="rId3"/>
              </a:rPr>
              <a:t>https://ccdcoe.org/uploads/2018/10/12_NAZARIO-Politically-Motivated-DDoS.pdf</a:t>
            </a:r>
            <a:r>
              <a:rPr lang="en-IN" sz="1200" dirty="0" smtClean="0"/>
              <a:t> </a:t>
            </a:r>
            <a:r>
              <a:rPr lang="en-IN" sz="1200" dirty="0" err="1" smtClean="0"/>
              <a:t>doi</a:t>
            </a:r>
            <a:r>
              <a:rPr lang="en-IN" sz="1200" dirty="0" smtClean="0"/>
              <a:t>: 10.3233/978-1-60750-060-5-163</a:t>
            </a:r>
          </a:p>
          <a:p>
            <a:pPr>
              <a:spcBef>
                <a:spcPct val="50000"/>
              </a:spcBef>
            </a:pPr>
            <a:r>
              <a:rPr lang="en-IN" sz="1200" dirty="0" smtClean="0">
                <a:hlinkClick r:id="rId4"/>
              </a:rPr>
              <a:t>https://www.cloudflare.com/learning/ddos/famous-ddos-attacks/</a:t>
            </a:r>
            <a:endParaRPr lang="en-IN" sz="1200" dirty="0" smtClean="0">
              <a:hlinkClick r:id="rId5"/>
            </a:endParaRPr>
          </a:p>
          <a:p>
            <a:pPr>
              <a:spcBef>
                <a:spcPct val="50000"/>
              </a:spcBef>
            </a:pPr>
            <a:r>
              <a:rPr lang="en-IN" sz="1200" dirty="0" smtClean="0">
                <a:hlinkClick r:id="rId5"/>
              </a:rPr>
              <a:t>https://github.blog/2018-03-01-ddos-incident-report/ </a:t>
            </a:r>
            <a:endParaRPr lang="en-IN" sz="1200" dirty="0" smtClean="0"/>
          </a:p>
          <a:p>
            <a:pPr>
              <a:spcBef>
                <a:spcPct val="50000"/>
              </a:spcBef>
            </a:pPr>
            <a:r>
              <a:rPr lang="en-IN" sz="1200" dirty="0" smtClean="0">
                <a:hlinkClick r:id="rId6"/>
              </a:rPr>
              <a:t>https://securelist.com/ddos-report-q1-2019/90792/ </a:t>
            </a:r>
            <a:endParaRPr lang="en-IN" sz="1200" dirty="0" smtClean="0"/>
          </a:p>
          <a:p>
            <a:pPr>
              <a:spcBef>
                <a:spcPct val="50000"/>
              </a:spcBef>
            </a:pPr>
            <a:r>
              <a:rPr lang="en-IN" sz="1200" dirty="0" smtClean="0">
                <a:hlinkClick r:id="rId7"/>
              </a:rPr>
              <a:t>https://www.csoonline.com/article/2133139/spam-fighter--spammer-spat-becomes-massive-ddos-attack.html</a:t>
            </a:r>
            <a:endParaRPr lang="en-IN" sz="1200" dirty="0" smtClean="0"/>
          </a:p>
          <a:p>
            <a:pPr>
              <a:spcBef>
                <a:spcPct val="50000"/>
              </a:spcBef>
            </a:pPr>
            <a:r>
              <a:rPr lang="en-IN" sz="1200" dirty="0" smtClean="0">
                <a:hlinkClick r:id="rId8"/>
              </a:rPr>
              <a:t>https://www.wired.com/story/worst-hacks-2018-facebook-marriott-quora/</a:t>
            </a:r>
            <a:endParaRPr lang="en-US" sz="1200" dirty="0">
              <a:solidFill>
                <a:srgbClr val="080808"/>
              </a:solidFill>
              <a:latin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710712" y="116632"/>
            <a:ext cx="7722577" cy="1440160"/>
          </a:xfrm>
        </p:spPr>
        <p:txBody>
          <a:bodyPr>
            <a:noAutofit/>
          </a:bodyPr>
          <a:lstStyle/>
          <a:p>
            <a:r>
              <a:rPr lang="en-GB" sz="4000" dirty="0">
                <a:solidFill>
                  <a:srgbClr val="C00000"/>
                </a:solidFill>
              </a:rPr>
              <a:t>Public Key Cryptosystem Applications </a:t>
            </a:r>
          </a:p>
        </p:txBody>
      </p:sp>
      <p:grpSp>
        <p:nvGrpSpPr>
          <p:cNvPr id="2" name="Group 44"/>
          <p:cNvGrpSpPr>
            <a:grpSpLocks/>
          </p:cNvGrpSpPr>
          <p:nvPr/>
        </p:nvGrpSpPr>
        <p:grpSpPr bwMode="auto">
          <a:xfrm>
            <a:off x="844062" y="1371600"/>
            <a:ext cx="7455877" cy="4927601"/>
            <a:chOff x="576" y="720"/>
            <a:chExt cx="5088" cy="3104"/>
          </a:xfrm>
        </p:grpSpPr>
        <p:sp>
          <p:nvSpPr>
            <p:cNvPr id="237571" name="Text Box 3"/>
            <p:cNvSpPr txBox="1">
              <a:spLocks noChangeArrowheads="1"/>
            </p:cNvSpPr>
            <p:nvPr/>
          </p:nvSpPr>
          <p:spPr bwMode="auto">
            <a:xfrm>
              <a:off x="576" y="1488"/>
              <a:ext cx="603" cy="582"/>
            </a:xfrm>
            <a:prstGeom prst="rect">
              <a:avLst/>
            </a:prstGeom>
            <a:noFill/>
            <a:ln w="12700">
              <a:solidFill>
                <a:srgbClr val="FF0000"/>
              </a:solidFill>
              <a:miter lim="800000"/>
              <a:headEnd type="none" w="sm" len="sm"/>
              <a:tailEnd type="none" w="sm" len="sm"/>
            </a:ln>
            <a:effectLst/>
          </p:spPr>
          <p:txBody>
            <a:bodyPr>
              <a:spAutoFit/>
            </a:bodyPr>
            <a:lstStyle/>
            <a:p>
              <a:pPr algn="l">
                <a:spcBef>
                  <a:spcPct val="50000"/>
                </a:spcBef>
                <a:buFontTx/>
                <a:buNone/>
              </a:pPr>
              <a:r>
                <a:rPr lang="en-US"/>
                <a:t>Message source </a:t>
              </a:r>
            </a:p>
          </p:txBody>
        </p:sp>
        <p:sp>
          <p:nvSpPr>
            <p:cNvPr id="237572" name="Text Box 4"/>
            <p:cNvSpPr txBox="1">
              <a:spLocks noChangeArrowheads="1"/>
            </p:cNvSpPr>
            <p:nvPr/>
          </p:nvSpPr>
          <p:spPr bwMode="auto">
            <a:xfrm>
              <a:off x="5136" y="1488"/>
              <a:ext cx="528" cy="582"/>
            </a:xfrm>
            <a:prstGeom prst="rect">
              <a:avLst/>
            </a:prstGeom>
            <a:noFill/>
            <a:ln w="12700">
              <a:solidFill>
                <a:srgbClr val="FF0000"/>
              </a:solidFill>
              <a:miter lim="800000"/>
              <a:headEnd type="none" w="sm" len="sm"/>
              <a:tailEnd type="none" w="sm" len="sm"/>
            </a:ln>
            <a:effectLst/>
          </p:spPr>
          <p:txBody>
            <a:bodyPr>
              <a:spAutoFit/>
            </a:bodyPr>
            <a:lstStyle/>
            <a:p>
              <a:pPr algn="l">
                <a:spcBef>
                  <a:spcPct val="50000"/>
                </a:spcBef>
                <a:buFontTx/>
                <a:buNone/>
              </a:pPr>
              <a:r>
                <a:rPr lang="en-US" b="0"/>
                <a:t>Message dest.</a:t>
              </a:r>
            </a:p>
          </p:txBody>
        </p:sp>
        <p:sp>
          <p:nvSpPr>
            <p:cNvPr id="237574" name="Text Box 6"/>
            <p:cNvSpPr txBox="1">
              <a:spLocks noChangeArrowheads="1"/>
            </p:cNvSpPr>
            <p:nvPr/>
          </p:nvSpPr>
          <p:spPr bwMode="auto">
            <a:xfrm>
              <a:off x="1344" y="1488"/>
              <a:ext cx="603" cy="756"/>
            </a:xfrm>
            <a:prstGeom prst="rect">
              <a:avLst/>
            </a:prstGeom>
            <a:noFill/>
            <a:ln w="12700">
              <a:solidFill>
                <a:schemeClr val="accent2"/>
              </a:solidFill>
              <a:miter lim="800000"/>
              <a:headEnd type="none" w="sm" len="sm"/>
              <a:tailEnd type="none" w="sm" len="sm"/>
            </a:ln>
            <a:effectLst/>
          </p:spPr>
          <p:txBody>
            <a:bodyPr>
              <a:spAutoFit/>
            </a:bodyPr>
            <a:lstStyle/>
            <a:p>
              <a:pPr algn="l">
                <a:spcBef>
                  <a:spcPct val="50000"/>
                </a:spcBef>
                <a:buFontTx/>
                <a:buNone/>
              </a:pPr>
              <a:r>
                <a:rPr lang="en-US" b="0"/>
                <a:t>Encryption Algorithm</a:t>
              </a:r>
            </a:p>
          </p:txBody>
        </p:sp>
        <p:sp>
          <p:nvSpPr>
            <p:cNvPr id="237575" name="Text Box 7"/>
            <p:cNvSpPr txBox="1">
              <a:spLocks noChangeArrowheads="1"/>
            </p:cNvSpPr>
            <p:nvPr/>
          </p:nvSpPr>
          <p:spPr bwMode="auto">
            <a:xfrm>
              <a:off x="3360" y="1488"/>
              <a:ext cx="642" cy="756"/>
            </a:xfrm>
            <a:prstGeom prst="rect">
              <a:avLst/>
            </a:prstGeom>
            <a:noFill/>
            <a:ln w="12700">
              <a:solidFill>
                <a:schemeClr val="accent2"/>
              </a:solidFill>
              <a:miter lim="800000"/>
              <a:headEnd type="none" w="sm" len="sm"/>
              <a:tailEnd type="none" w="sm" len="sm"/>
            </a:ln>
            <a:effectLst/>
          </p:spPr>
          <p:txBody>
            <a:bodyPr>
              <a:spAutoFit/>
            </a:bodyPr>
            <a:lstStyle/>
            <a:p>
              <a:pPr algn="l">
                <a:spcBef>
                  <a:spcPct val="50000"/>
                </a:spcBef>
                <a:buFontTx/>
                <a:buNone/>
              </a:pPr>
              <a:r>
                <a:rPr lang="en-US" b="0"/>
                <a:t>Decryption Algorithm</a:t>
              </a:r>
            </a:p>
          </p:txBody>
        </p:sp>
        <p:sp>
          <p:nvSpPr>
            <p:cNvPr id="237578" name="Text Box 10"/>
            <p:cNvSpPr txBox="1">
              <a:spLocks noChangeArrowheads="1"/>
            </p:cNvSpPr>
            <p:nvPr/>
          </p:nvSpPr>
          <p:spPr bwMode="auto">
            <a:xfrm>
              <a:off x="816" y="720"/>
              <a:ext cx="912" cy="252"/>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2000"/>
                <a:t>Source A</a:t>
              </a:r>
            </a:p>
          </p:txBody>
        </p:sp>
        <p:sp>
          <p:nvSpPr>
            <p:cNvPr id="237580" name="Line 12"/>
            <p:cNvSpPr>
              <a:spLocks noChangeShapeType="1"/>
            </p:cNvSpPr>
            <p:nvPr/>
          </p:nvSpPr>
          <p:spPr bwMode="auto">
            <a:xfrm>
              <a:off x="1200" y="1632"/>
              <a:ext cx="144"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581" name="Line 13"/>
            <p:cNvSpPr>
              <a:spLocks noChangeShapeType="1"/>
            </p:cNvSpPr>
            <p:nvPr/>
          </p:nvSpPr>
          <p:spPr bwMode="auto">
            <a:xfrm>
              <a:off x="4896" y="1632"/>
              <a:ext cx="240"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582" name="Line 14"/>
            <p:cNvSpPr>
              <a:spLocks noChangeShapeType="1"/>
            </p:cNvSpPr>
            <p:nvPr/>
          </p:nvSpPr>
          <p:spPr bwMode="auto">
            <a:xfrm>
              <a:off x="2784" y="1632"/>
              <a:ext cx="576"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586" name="Text Box 18"/>
            <p:cNvSpPr txBox="1">
              <a:spLocks noChangeArrowheads="1"/>
            </p:cNvSpPr>
            <p:nvPr/>
          </p:nvSpPr>
          <p:spPr bwMode="auto">
            <a:xfrm>
              <a:off x="4080" y="720"/>
              <a:ext cx="912" cy="252"/>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2000"/>
                <a:t>Source B</a:t>
              </a:r>
            </a:p>
          </p:txBody>
        </p:sp>
        <p:sp>
          <p:nvSpPr>
            <p:cNvPr id="237589" name="AutoShape 21"/>
            <p:cNvSpPr>
              <a:spLocks/>
            </p:cNvSpPr>
            <p:nvPr/>
          </p:nvSpPr>
          <p:spPr bwMode="auto">
            <a:xfrm rot="16200000">
              <a:off x="1440" y="96"/>
              <a:ext cx="144" cy="1872"/>
            </a:xfrm>
            <a:prstGeom prst="rightBrace">
              <a:avLst>
                <a:gd name="adj1" fmla="val 108333"/>
                <a:gd name="adj2" fmla="val 50000"/>
              </a:avLst>
            </a:prstGeom>
            <a:noFill/>
            <a:ln w="12700">
              <a:solidFill>
                <a:schemeClr val="tx1"/>
              </a:solidFill>
              <a:round/>
              <a:headEnd type="none" w="sm" len="sm"/>
              <a:tailEnd type="none" w="sm" len="sm"/>
            </a:ln>
            <a:effectLst/>
          </p:spPr>
          <p:txBody>
            <a:bodyPr wrap="none" anchor="ctr"/>
            <a:lstStyle/>
            <a:p>
              <a:endParaRPr lang="en-IN"/>
            </a:p>
          </p:txBody>
        </p:sp>
        <p:sp>
          <p:nvSpPr>
            <p:cNvPr id="237590" name="AutoShape 22"/>
            <p:cNvSpPr>
              <a:spLocks/>
            </p:cNvSpPr>
            <p:nvPr/>
          </p:nvSpPr>
          <p:spPr bwMode="auto">
            <a:xfrm rot="16200000">
              <a:off x="4512" y="144"/>
              <a:ext cx="144" cy="1872"/>
            </a:xfrm>
            <a:prstGeom prst="rightBrace">
              <a:avLst>
                <a:gd name="adj1" fmla="val 108333"/>
                <a:gd name="adj2" fmla="val 50000"/>
              </a:avLst>
            </a:prstGeom>
            <a:noFill/>
            <a:ln w="12700">
              <a:solidFill>
                <a:schemeClr val="tx1"/>
              </a:solidFill>
              <a:round/>
              <a:headEnd type="none" w="sm" len="sm"/>
              <a:tailEnd type="none" w="sm" len="sm"/>
            </a:ln>
            <a:effectLst/>
          </p:spPr>
          <p:txBody>
            <a:bodyPr wrap="none" anchor="ctr"/>
            <a:lstStyle/>
            <a:p>
              <a:endParaRPr lang="en-IN"/>
            </a:p>
          </p:txBody>
        </p:sp>
        <p:sp>
          <p:nvSpPr>
            <p:cNvPr id="237591" name="Text Box 23"/>
            <p:cNvSpPr txBox="1">
              <a:spLocks noChangeArrowheads="1"/>
            </p:cNvSpPr>
            <p:nvPr/>
          </p:nvSpPr>
          <p:spPr bwMode="auto">
            <a:xfrm>
              <a:off x="2160" y="1488"/>
              <a:ext cx="603" cy="756"/>
            </a:xfrm>
            <a:prstGeom prst="rect">
              <a:avLst/>
            </a:prstGeom>
            <a:noFill/>
            <a:ln w="12700">
              <a:solidFill>
                <a:schemeClr val="accent2"/>
              </a:solidFill>
              <a:miter lim="800000"/>
              <a:headEnd type="none" w="sm" len="sm"/>
              <a:tailEnd type="none" w="sm" len="sm"/>
            </a:ln>
            <a:effectLst/>
          </p:spPr>
          <p:txBody>
            <a:bodyPr>
              <a:spAutoFit/>
            </a:bodyPr>
            <a:lstStyle/>
            <a:p>
              <a:pPr algn="l">
                <a:spcBef>
                  <a:spcPct val="50000"/>
                </a:spcBef>
                <a:buFontTx/>
                <a:buNone/>
              </a:pPr>
              <a:r>
                <a:rPr lang="en-US" b="0" dirty="0"/>
                <a:t>Encryption Algorithm</a:t>
              </a:r>
            </a:p>
          </p:txBody>
        </p:sp>
        <p:sp>
          <p:nvSpPr>
            <p:cNvPr id="237592" name="Text Box 24"/>
            <p:cNvSpPr txBox="1">
              <a:spLocks noChangeArrowheads="1"/>
            </p:cNvSpPr>
            <p:nvPr/>
          </p:nvSpPr>
          <p:spPr bwMode="auto">
            <a:xfrm>
              <a:off x="4224" y="1488"/>
              <a:ext cx="642" cy="756"/>
            </a:xfrm>
            <a:prstGeom prst="rect">
              <a:avLst/>
            </a:prstGeom>
            <a:noFill/>
            <a:ln w="12700">
              <a:solidFill>
                <a:schemeClr val="accent2"/>
              </a:solidFill>
              <a:miter lim="800000"/>
              <a:headEnd type="none" w="sm" len="sm"/>
              <a:tailEnd type="none" w="sm" len="sm"/>
            </a:ln>
            <a:effectLst/>
          </p:spPr>
          <p:txBody>
            <a:bodyPr>
              <a:spAutoFit/>
            </a:bodyPr>
            <a:lstStyle/>
            <a:p>
              <a:pPr algn="l">
                <a:spcBef>
                  <a:spcPct val="50000"/>
                </a:spcBef>
                <a:buFontTx/>
                <a:buNone/>
              </a:pPr>
              <a:r>
                <a:rPr lang="en-US" b="0"/>
                <a:t>Decryption Algorithm</a:t>
              </a:r>
            </a:p>
          </p:txBody>
        </p:sp>
        <p:sp>
          <p:nvSpPr>
            <p:cNvPr id="237593" name="Text Box 25"/>
            <p:cNvSpPr txBox="1">
              <a:spLocks noChangeArrowheads="1"/>
            </p:cNvSpPr>
            <p:nvPr/>
          </p:nvSpPr>
          <p:spPr bwMode="auto">
            <a:xfrm>
              <a:off x="1104" y="1200"/>
              <a:ext cx="288" cy="23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800"/>
                <a:t>X</a:t>
              </a:r>
            </a:p>
          </p:txBody>
        </p:sp>
        <p:sp>
          <p:nvSpPr>
            <p:cNvPr id="237594" name="Text Box 26"/>
            <p:cNvSpPr txBox="1">
              <a:spLocks noChangeArrowheads="1"/>
            </p:cNvSpPr>
            <p:nvPr/>
          </p:nvSpPr>
          <p:spPr bwMode="auto">
            <a:xfrm>
              <a:off x="4848" y="1200"/>
              <a:ext cx="288" cy="23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800"/>
                <a:t>X</a:t>
              </a:r>
            </a:p>
          </p:txBody>
        </p:sp>
        <p:sp>
          <p:nvSpPr>
            <p:cNvPr id="237595" name="Text Box 27"/>
            <p:cNvSpPr txBox="1">
              <a:spLocks noChangeArrowheads="1"/>
            </p:cNvSpPr>
            <p:nvPr/>
          </p:nvSpPr>
          <p:spPr bwMode="auto">
            <a:xfrm>
              <a:off x="1920" y="1200"/>
              <a:ext cx="288" cy="23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800"/>
                <a:t>Y</a:t>
              </a:r>
            </a:p>
          </p:txBody>
        </p:sp>
        <p:sp>
          <p:nvSpPr>
            <p:cNvPr id="237596" name="Text Box 28"/>
            <p:cNvSpPr txBox="1">
              <a:spLocks noChangeArrowheads="1"/>
            </p:cNvSpPr>
            <p:nvPr/>
          </p:nvSpPr>
          <p:spPr bwMode="auto">
            <a:xfrm>
              <a:off x="3984" y="1200"/>
              <a:ext cx="288" cy="23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800"/>
                <a:t>Y</a:t>
              </a:r>
            </a:p>
          </p:txBody>
        </p:sp>
        <p:sp>
          <p:nvSpPr>
            <p:cNvPr id="237597" name="Text Box 29"/>
            <p:cNvSpPr txBox="1">
              <a:spLocks noChangeArrowheads="1"/>
            </p:cNvSpPr>
            <p:nvPr/>
          </p:nvSpPr>
          <p:spPr bwMode="auto">
            <a:xfrm>
              <a:off x="2928" y="1200"/>
              <a:ext cx="288" cy="23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800"/>
                <a:t>Z</a:t>
              </a:r>
            </a:p>
          </p:txBody>
        </p:sp>
        <p:sp>
          <p:nvSpPr>
            <p:cNvPr id="237598" name="Line 30"/>
            <p:cNvSpPr>
              <a:spLocks noChangeShapeType="1"/>
            </p:cNvSpPr>
            <p:nvPr/>
          </p:nvSpPr>
          <p:spPr bwMode="auto">
            <a:xfrm>
              <a:off x="4032" y="1632"/>
              <a:ext cx="240"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599" name="Line 31"/>
            <p:cNvSpPr>
              <a:spLocks noChangeShapeType="1"/>
            </p:cNvSpPr>
            <p:nvPr/>
          </p:nvSpPr>
          <p:spPr bwMode="auto">
            <a:xfrm>
              <a:off x="1968" y="1632"/>
              <a:ext cx="240" cy="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600" name="Text Box 32"/>
            <p:cNvSpPr txBox="1">
              <a:spLocks noChangeArrowheads="1"/>
            </p:cNvSpPr>
            <p:nvPr/>
          </p:nvSpPr>
          <p:spPr bwMode="auto">
            <a:xfrm>
              <a:off x="1392" y="3024"/>
              <a:ext cx="768" cy="446"/>
            </a:xfrm>
            <a:prstGeom prst="rect">
              <a:avLst/>
            </a:prstGeom>
            <a:noFill/>
            <a:ln w="12700">
              <a:solidFill>
                <a:schemeClr val="tx1"/>
              </a:solidFill>
              <a:miter lim="800000"/>
              <a:headEnd type="none" w="sm" len="sm"/>
              <a:tailEnd type="none" w="sm" len="sm"/>
            </a:ln>
            <a:effectLst/>
          </p:spPr>
          <p:txBody>
            <a:bodyPr>
              <a:spAutoFit/>
            </a:bodyPr>
            <a:lstStyle/>
            <a:p>
              <a:pPr algn="l">
                <a:spcBef>
                  <a:spcPct val="50000"/>
                </a:spcBef>
                <a:buFontTx/>
                <a:buNone/>
              </a:pPr>
              <a:r>
                <a:rPr lang="en-US" sz="2000" b="0"/>
                <a:t>Key pair source </a:t>
              </a:r>
            </a:p>
          </p:txBody>
        </p:sp>
        <p:sp>
          <p:nvSpPr>
            <p:cNvPr id="237601" name="Text Box 33"/>
            <p:cNvSpPr txBox="1">
              <a:spLocks noChangeArrowheads="1"/>
            </p:cNvSpPr>
            <p:nvPr/>
          </p:nvSpPr>
          <p:spPr bwMode="auto">
            <a:xfrm>
              <a:off x="3360" y="2304"/>
              <a:ext cx="720" cy="640"/>
            </a:xfrm>
            <a:prstGeom prst="rect">
              <a:avLst/>
            </a:prstGeom>
            <a:noFill/>
            <a:ln w="12700">
              <a:solidFill>
                <a:schemeClr val="tx1"/>
              </a:solidFill>
              <a:miter lim="800000"/>
              <a:headEnd type="none" w="sm" len="sm"/>
              <a:tailEnd type="none" w="sm" len="sm"/>
            </a:ln>
            <a:effectLst/>
          </p:spPr>
          <p:txBody>
            <a:bodyPr>
              <a:spAutoFit/>
            </a:bodyPr>
            <a:lstStyle/>
            <a:p>
              <a:pPr algn="l">
                <a:spcBef>
                  <a:spcPct val="50000"/>
                </a:spcBef>
                <a:buFontTx/>
                <a:buNone/>
              </a:pPr>
              <a:r>
                <a:rPr lang="en-US" sz="2000" b="0"/>
                <a:t>Key pair source </a:t>
              </a:r>
            </a:p>
          </p:txBody>
        </p:sp>
        <p:sp>
          <p:nvSpPr>
            <p:cNvPr id="237602" name="Line 34"/>
            <p:cNvSpPr>
              <a:spLocks noChangeShapeType="1"/>
            </p:cNvSpPr>
            <p:nvPr/>
          </p:nvSpPr>
          <p:spPr bwMode="auto">
            <a:xfrm flipV="1">
              <a:off x="1584" y="1824"/>
              <a:ext cx="0" cy="120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603" name="Line 35"/>
            <p:cNvSpPr>
              <a:spLocks noChangeShapeType="1"/>
            </p:cNvSpPr>
            <p:nvPr/>
          </p:nvSpPr>
          <p:spPr bwMode="auto">
            <a:xfrm>
              <a:off x="2160" y="3408"/>
              <a:ext cx="2448"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37604" name="Line 36"/>
            <p:cNvSpPr>
              <a:spLocks noChangeShapeType="1"/>
            </p:cNvSpPr>
            <p:nvPr/>
          </p:nvSpPr>
          <p:spPr bwMode="auto">
            <a:xfrm flipV="1">
              <a:off x="4608" y="1824"/>
              <a:ext cx="0" cy="1584"/>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605" name="Line 37"/>
            <p:cNvSpPr>
              <a:spLocks noChangeShapeType="1"/>
            </p:cNvSpPr>
            <p:nvPr/>
          </p:nvSpPr>
          <p:spPr bwMode="auto">
            <a:xfrm flipV="1">
              <a:off x="3840" y="1824"/>
              <a:ext cx="0" cy="480"/>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606" name="Line 38"/>
            <p:cNvSpPr>
              <a:spLocks noChangeShapeType="1"/>
            </p:cNvSpPr>
            <p:nvPr/>
          </p:nvSpPr>
          <p:spPr bwMode="auto">
            <a:xfrm flipH="1">
              <a:off x="2544" y="2592"/>
              <a:ext cx="816"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237607" name="Line 39"/>
            <p:cNvSpPr>
              <a:spLocks noChangeShapeType="1"/>
            </p:cNvSpPr>
            <p:nvPr/>
          </p:nvSpPr>
          <p:spPr bwMode="auto">
            <a:xfrm flipV="1">
              <a:off x="2544" y="1824"/>
              <a:ext cx="0" cy="768"/>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37608" name="Text Box 40"/>
            <p:cNvSpPr txBox="1">
              <a:spLocks noChangeArrowheads="1"/>
            </p:cNvSpPr>
            <p:nvPr/>
          </p:nvSpPr>
          <p:spPr bwMode="auto">
            <a:xfrm>
              <a:off x="2874" y="2107"/>
              <a:ext cx="912" cy="21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dirty="0"/>
                <a:t>Public Key A </a:t>
              </a:r>
            </a:p>
          </p:txBody>
        </p:sp>
        <p:sp>
          <p:nvSpPr>
            <p:cNvPr id="237609" name="Text Box 41"/>
            <p:cNvSpPr txBox="1">
              <a:spLocks noChangeArrowheads="1"/>
            </p:cNvSpPr>
            <p:nvPr/>
          </p:nvSpPr>
          <p:spPr bwMode="auto">
            <a:xfrm>
              <a:off x="624" y="2736"/>
              <a:ext cx="960" cy="21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a:t>Private Key A </a:t>
              </a:r>
            </a:p>
          </p:txBody>
        </p:sp>
        <p:sp>
          <p:nvSpPr>
            <p:cNvPr id="237610" name="Text Box 42"/>
            <p:cNvSpPr txBox="1">
              <a:spLocks noChangeArrowheads="1"/>
            </p:cNvSpPr>
            <p:nvPr/>
          </p:nvSpPr>
          <p:spPr bwMode="auto">
            <a:xfrm>
              <a:off x="2400" y="2640"/>
              <a:ext cx="912" cy="213"/>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a:t>Public Key B </a:t>
              </a:r>
            </a:p>
          </p:txBody>
        </p:sp>
        <p:sp>
          <p:nvSpPr>
            <p:cNvPr id="237611" name="Text Box 43"/>
            <p:cNvSpPr txBox="1">
              <a:spLocks noChangeArrowheads="1"/>
            </p:cNvSpPr>
            <p:nvPr/>
          </p:nvSpPr>
          <p:spPr bwMode="auto">
            <a:xfrm>
              <a:off x="2208" y="3456"/>
              <a:ext cx="960" cy="368"/>
            </a:xfrm>
            <a:prstGeom prst="rect">
              <a:avLst/>
            </a:prstGeom>
            <a:noFill/>
            <a:ln w="12700">
              <a:noFill/>
              <a:miter lim="800000"/>
              <a:headEnd type="none" w="sm" len="sm"/>
              <a:tailEnd type="none" w="sm" len="sm"/>
            </a:ln>
            <a:effectLst/>
          </p:spPr>
          <p:txBody>
            <a:bodyPr>
              <a:spAutoFit/>
            </a:bodyPr>
            <a:lstStyle/>
            <a:p>
              <a:pPr algn="l">
                <a:spcBef>
                  <a:spcPct val="50000"/>
                </a:spcBef>
                <a:buFontTx/>
                <a:buNone/>
              </a:pPr>
              <a:r>
                <a:rPr lang="en-US" sz="1600"/>
                <a:t>Private Key B</a:t>
              </a:r>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116632"/>
            <a:ext cx="8229600" cy="936104"/>
          </a:xfrm>
        </p:spPr>
        <p:txBody>
          <a:bodyPr>
            <a:normAutofit/>
          </a:bodyPr>
          <a:lstStyle/>
          <a:p>
            <a:r>
              <a:rPr lang="en-US" altLang="en-US" sz="4000" dirty="0" smtClean="0">
                <a:solidFill>
                  <a:srgbClr val="C00000"/>
                </a:solidFill>
              </a:rPr>
              <a:t>Confusion and Diffusion</a:t>
            </a:r>
          </a:p>
        </p:txBody>
      </p:sp>
      <p:sp>
        <p:nvSpPr>
          <p:cNvPr id="56323" name="Content Placeholder 2"/>
          <p:cNvSpPr>
            <a:spLocks noGrp="1"/>
          </p:cNvSpPr>
          <p:nvPr>
            <p:ph idx="1"/>
          </p:nvPr>
        </p:nvSpPr>
        <p:spPr>
          <a:xfrm>
            <a:off x="179512" y="1052736"/>
            <a:ext cx="8640960" cy="5328592"/>
          </a:xfrm>
        </p:spPr>
        <p:txBody>
          <a:bodyPr>
            <a:normAutofit fontScale="92500" lnSpcReduction="10000"/>
          </a:bodyPr>
          <a:lstStyle/>
          <a:p>
            <a:pPr algn="just"/>
            <a:r>
              <a:rPr lang="en-US" altLang="en-US" sz="2800" dirty="0" smtClean="0"/>
              <a:t>Two additional important concepts are related to the amount of work required to perform an encryption</a:t>
            </a:r>
          </a:p>
          <a:p>
            <a:pPr lvl="1" algn="just"/>
            <a:r>
              <a:rPr lang="en-US" altLang="en-US" dirty="0" smtClean="0"/>
              <a:t>An algorithm providing good </a:t>
            </a:r>
            <a:r>
              <a:rPr lang="en-US" altLang="en-US" b="1" dirty="0" smtClean="0">
                <a:solidFill>
                  <a:srgbClr val="FF0000"/>
                </a:solidFill>
              </a:rPr>
              <a:t>confusion</a:t>
            </a:r>
            <a:r>
              <a:rPr lang="en-US" altLang="en-US" dirty="0" smtClean="0">
                <a:solidFill>
                  <a:srgbClr val="FF0000"/>
                </a:solidFill>
              </a:rPr>
              <a:t> </a:t>
            </a:r>
            <a:r>
              <a:rPr lang="en-US" altLang="en-US" dirty="0" smtClean="0"/>
              <a:t>has a complex functional relationship between the plaintext/key pair and the </a:t>
            </a:r>
            <a:r>
              <a:rPr lang="en-US" altLang="en-US" dirty="0" err="1" smtClean="0"/>
              <a:t>ciphertext</a:t>
            </a:r>
            <a:endParaRPr lang="en-US" altLang="en-US" dirty="0" smtClean="0"/>
          </a:p>
          <a:p>
            <a:pPr lvl="2" algn="just"/>
            <a:r>
              <a:rPr lang="en-US" altLang="en-US" dirty="0" smtClean="0"/>
              <a:t>it will take an interceptor a long time to determine the relationship between plaintext, key, and </a:t>
            </a:r>
            <a:r>
              <a:rPr lang="en-US" altLang="en-US" dirty="0" err="1" smtClean="0"/>
              <a:t>ciphertext</a:t>
            </a:r>
            <a:endParaRPr lang="en-US" altLang="en-US" dirty="0" smtClean="0"/>
          </a:p>
          <a:p>
            <a:pPr lvl="2" algn="just"/>
            <a:r>
              <a:rPr lang="en-US" altLang="en-US" b="1" dirty="0" smtClean="0"/>
              <a:t>Ex1</a:t>
            </a:r>
            <a:r>
              <a:rPr lang="en-US" altLang="en-US" dirty="0" smtClean="0"/>
              <a:t>: Caesar cipher is not good for an analyst who deduces the transformation of a few letters can also predict the transformation of the remaining letters, with no additional information</a:t>
            </a:r>
          </a:p>
          <a:p>
            <a:pPr lvl="2" algn="just"/>
            <a:r>
              <a:rPr lang="en-US" altLang="en-US" b="1" dirty="0" smtClean="0"/>
              <a:t>Ex2</a:t>
            </a:r>
            <a:r>
              <a:rPr lang="en-US" altLang="en-US" dirty="0" smtClean="0"/>
              <a:t>: one-time pad is good because one plaintext letter can be transformed to any </a:t>
            </a:r>
            <a:r>
              <a:rPr lang="en-US" altLang="en-US" dirty="0" err="1" smtClean="0"/>
              <a:t>ciphertext</a:t>
            </a:r>
            <a:r>
              <a:rPr lang="en-US" altLang="en-US" dirty="0" smtClean="0"/>
              <a:t> letter at different places in the output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11188" y="115888"/>
            <a:ext cx="8281987" cy="1080864"/>
          </a:xfrm>
        </p:spPr>
        <p:txBody>
          <a:bodyPr>
            <a:normAutofit/>
          </a:bodyPr>
          <a:lstStyle/>
          <a:p>
            <a:r>
              <a:rPr lang="en-US" altLang="en-US" sz="4000" dirty="0" smtClean="0">
                <a:solidFill>
                  <a:srgbClr val="C00000"/>
                </a:solidFill>
              </a:rPr>
              <a:t>Confusion and Diffusion</a:t>
            </a:r>
          </a:p>
        </p:txBody>
      </p:sp>
      <p:sp>
        <p:nvSpPr>
          <p:cNvPr id="57347" name="Content Placeholder 2"/>
          <p:cNvSpPr>
            <a:spLocks noGrp="1"/>
          </p:cNvSpPr>
          <p:nvPr>
            <p:ph idx="1"/>
          </p:nvPr>
        </p:nvSpPr>
        <p:spPr>
          <a:xfrm>
            <a:off x="395536" y="1196752"/>
            <a:ext cx="8229600" cy="4525963"/>
          </a:xfrm>
        </p:spPr>
        <p:txBody>
          <a:bodyPr>
            <a:normAutofit/>
          </a:bodyPr>
          <a:lstStyle/>
          <a:p>
            <a:pPr algn="just"/>
            <a:r>
              <a:rPr lang="en-US" altLang="en-US" sz="2800" dirty="0" smtClean="0"/>
              <a:t>Two additional important concepts are related to the amount of work required to perform an encryption</a:t>
            </a:r>
          </a:p>
          <a:p>
            <a:pPr lvl="1" algn="just"/>
            <a:r>
              <a:rPr lang="en-US" altLang="en-US" sz="2400" dirty="0" smtClean="0"/>
              <a:t>Confusion</a:t>
            </a:r>
          </a:p>
          <a:p>
            <a:pPr lvl="1" algn="just"/>
            <a:r>
              <a:rPr lang="en-US" altLang="en-US" sz="2400" b="1" dirty="0" smtClean="0">
                <a:solidFill>
                  <a:srgbClr val="FF0000"/>
                </a:solidFill>
              </a:rPr>
              <a:t>Diffusion</a:t>
            </a:r>
            <a:r>
              <a:rPr lang="en-US" altLang="en-US" sz="2400" dirty="0" smtClean="0"/>
              <a:t>: distributing the information from single plaintext letters over the entire output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11188" y="115888"/>
            <a:ext cx="8281987" cy="1080864"/>
          </a:xfrm>
        </p:spPr>
        <p:txBody>
          <a:bodyPr>
            <a:normAutofit/>
          </a:bodyPr>
          <a:lstStyle/>
          <a:p>
            <a:r>
              <a:rPr lang="en-US" altLang="en-US" sz="4000" dirty="0" smtClean="0">
                <a:solidFill>
                  <a:srgbClr val="C00000"/>
                </a:solidFill>
              </a:rPr>
              <a:t>Uses of Encryption</a:t>
            </a:r>
          </a:p>
        </p:txBody>
      </p:sp>
      <p:sp>
        <p:nvSpPr>
          <p:cNvPr id="74755" name="Content Placeholder 2"/>
          <p:cNvSpPr>
            <a:spLocks noGrp="1"/>
          </p:cNvSpPr>
          <p:nvPr>
            <p:ph idx="1"/>
          </p:nvPr>
        </p:nvSpPr>
        <p:spPr>
          <a:xfrm>
            <a:off x="467544" y="1268760"/>
            <a:ext cx="8229600" cy="4525963"/>
          </a:xfrm>
        </p:spPr>
        <p:txBody>
          <a:bodyPr/>
          <a:lstStyle/>
          <a:p>
            <a:r>
              <a:rPr lang="en-US" altLang="en-US" dirty="0" smtClean="0"/>
              <a:t>Cryptographic Hash Functions</a:t>
            </a:r>
          </a:p>
          <a:p>
            <a:r>
              <a:rPr lang="en-US" altLang="en-US" dirty="0" smtClean="0"/>
              <a:t>Key Exchange</a:t>
            </a:r>
          </a:p>
          <a:p>
            <a:r>
              <a:rPr lang="en-US" altLang="en-US" dirty="0" smtClean="0"/>
              <a:t>Digital Signatures</a:t>
            </a:r>
          </a:p>
          <a:p>
            <a:r>
              <a:rPr lang="en-US" altLang="en-US" dirty="0" smtClean="0"/>
              <a:t>Certificates</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611188" y="115888"/>
            <a:ext cx="8281987" cy="1080864"/>
          </a:xfrm>
        </p:spPr>
        <p:txBody>
          <a:bodyPr>
            <a:normAutofit/>
          </a:bodyPr>
          <a:lstStyle/>
          <a:p>
            <a:r>
              <a:rPr lang="en-US" altLang="en-US" sz="4000" dirty="0" smtClean="0">
                <a:solidFill>
                  <a:srgbClr val="C00000"/>
                </a:solidFill>
              </a:rPr>
              <a:t>The Uses of Encryption</a:t>
            </a:r>
          </a:p>
        </p:txBody>
      </p:sp>
      <p:sp>
        <p:nvSpPr>
          <p:cNvPr id="75779" name="Content Placeholder 2"/>
          <p:cNvSpPr>
            <a:spLocks noGrp="1"/>
          </p:cNvSpPr>
          <p:nvPr>
            <p:ph idx="1"/>
          </p:nvPr>
        </p:nvSpPr>
        <p:spPr>
          <a:xfrm>
            <a:off x="251520" y="1196752"/>
            <a:ext cx="8712968" cy="5400600"/>
          </a:xfrm>
        </p:spPr>
        <p:txBody>
          <a:bodyPr>
            <a:normAutofit/>
          </a:bodyPr>
          <a:lstStyle/>
          <a:p>
            <a:pPr algn="just"/>
            <a:r>
              <a:rPr lang="en-US" altLang="en-US" sz="2800" dirty="0" smtClean="0"/>
              <a:t>Encryption implements protected communications channels</a:t>
            </a:r>
          </a:p>
          <a:p>
            <a:pPr lvl="1" algn="just"/>
            <a:r>
              <a:rPr lang="en-US" altLang="en-US" sz="2400" dirty="0" smtClean="0"/>
              <a:t>it can also be used for other applications</a:t>
            </a:r>
          </a:p>
          <a:p>
            <a:pPr lvl="2" algn="just"/>
            <a:r>
              <a:rPr lang="en-US" altLang="en-US" sz="1800" dirty="0" smtClean="0"/>
              <a:t>Cryptographic Hash Functions, Key Exchange, Digital Signatures, Certificates</a:t>
            </a:r>
          </a:p>
          <a:p>
            <a:pPr algn="just"/>
            <a:r>
              <a:rPr lang="en-US" altLang="en-US" sz="2800" dirty="0" smtClean="0"/>
              <a:t>Public key algorithms are useful only for specialized tasks</a:t>
            </a:r>
          </a:p>
          <a:p>
            <a:pPr lvl="1" algn="just"/>
            <a:r>
              <a:rPr lang="en-US" altLang="en-US" sz="2400" dirty="0" smtClean="0"/>
              <a:t>very slow; </a:t>
            </a:r>
          </a:p>
          <a:p>
            <a:pPr lvl="1" algn="just"/>
            <a:r>
              <a:rPr lang="en-US" altLang="en-US" sz="2400" dirty="0" smtClean="0"/>
              <a:t>take long to perform as a symmetric encryption</a:t>
            </a:r>
          </a:p>
          <a:p>
            <a:pPr lvl="2" algn="just"/>
            <a:r>
              <a:rPr lang="en-US" altLang="en-US" sz="1800" dirty="0" smtClean="0"/>
              <a:t>underlying modular exponentiation depends on multiplication and division</a:t>
            </a:r>
          </a:p>
          <a:p>
            <a:pPr lvl="2" algn="just"/>
            <a:r>
              <a:rPr lang="en-US" altLang="en-US" sz="1800" dirty="0" smtClean="0"/>
              <a:t>slower than the bit operations (addition, exclusive OR, substitution, and shifting) on which symmetric algorithms are based</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611188" y="115888"/>
            <a:ext cx="8281987" cy="1080864"/>
          </a:xfrm>
        </p:spPr>
        <p:txBody>
          <a:bodyPr>
            <a:normAutofit/>
          </a:bodyPr>
          <a:lstStyle/>
          <a:p>
            <a:r>
              <a:rPr lang="en-US" altLang="en-US" sz="4000" dirty="0" smtClean="0">
                <a:solidFill>
                  <a:srgbClr val="C00000"/>
                </a:solidFill>
              </a:rPr>
              <a:t>Cryptographic Hash Functions</a:t>
            </a:r>
          </a:p>
        </p:txBody>
      </p:sp>
      <p:sp>
        <p:nvSpPr>
          <p:cNvPr id="4" name="Content Placeholder 3"/>
          <p:cNvSpPr>
            <a:spLocks noGrp="1"/>
          </p:cNvSpPr>
          <p:nvPr>
            <p:ph idx="1"/>
          </p:nvPr>
        </p:nvSpPr>
        <p:spPr/>
        <p:txBody>
          <a:bodyPr/>
          <a:lstStyle/>
          <a:p>
            <a:r>
              <a:rPr lang="en-IN" dirty="0" smtClean="0"/>
              <a:t>For integrity purpose</a:t>
            </a:r>
          </a:p>
          <a:p>
            <a:r>
              <a:rPr lang="en-IN" dirty="0" smtClean="0"/>
              <a:t>One way computation</a:t>
            </a:r>
          </a:p>
          <a:p>
            <a:r>
              <a:rPr lang="en-IN" dirty="0" smtClean="0"/>
              <a:t>Reverse is very difficult</a:t>
            </a:r>
          </a:p>
          <a:p>
            <a:endParaRPr lang="en-IN"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611188" y="115888"/>
            <a:ext cx="8281987" cy="936848"/>
          </a:xfrm>
        </p:spPr>
        <p:txBody>
          <a:bodyPr>
            <a:normAutofit/>
          </a:bodyPr>
          <a:lstStyle/>
          <a:p>
            <a:r>
              <a:rPr lang="en-US" altLang="en-US" sz="4000" dirty="0" smtClean="0">
                <a:solidFill>
                  <a:srgbClr val="C00000"/>
                </a:solidFill>
              </a:rPr>
              <a:t>Cryptographic Hash Functions</a:t>
            </a:r>
          </a:p>
        </p:txBody>
      </p:sp>
      <p:sp>
        <p:nvSpPr>
          <p:cNvPr id="77827" name="Content Placeholder 2"/>
          <p:cNvSpPr>
            <a:spLocks noGrp="1"/>
          </p:cNvSpPr>
          <p:nvPr>
            <p:ph idx="1"/>
          </p:nvPr>
        </p:nvSpPr>
        <p:spPr>
          <a:xfrm>
            <a:off x="251520" y="1124744"/>
            <a:ext cx="8640960" cy="5544615"/>
          </a:xfrm>
        </p:spPr>
        <p:txBody>
          <a:bodyPr>
            <a:noAutofit/>
          </a:bodyPr>
          <a:lstStyle/>
          <a:p>
            <a:pPr algn="just">
              <a:spcBef>
                <a:spcPts val="0"/>
              </a:spcBef>
            </a:pPr>
            <a:r>
              <a:rPr lang="da-DK" altLang="en-US" sz="2800" b="1" dirty="0" smtClean="0"/>
              <a:t>MD4, MD5</a:t>
            </a:r>
            <a:r>
              <a:rPr lang="da-DK" altLang="en-US" sz="2800" dirty="0" smtClean="0"/>
              <a:t> (where MD stands for Message Digest)</a:t>
            </a:r>
          </a:p>
          <a:p>
            <a:pPr lvl="1" algn="just">
              <a:spcBef>
                <a:spcPts val="0"/>
              </a:spcBef>
            </a:pPr>
            <a:r>
              <a:rPr lang="en-US" altLang="en-US" sz="2400" dirty="0" smtClean="0"/>
              <a:t>MD5 is an improved version of MD4</a:t>
            </a:r>
          </a:p>
          <a:p>
            <a:pPr lvl="1" algn="just">
              <a:spcBef>
                <a:spcPts val="0"/>
              </a:spcBef>
            </a:pPr>
            <a:r>
              <a:rPr lang="en-US" altLang="en-US" sz="2400" dirty="0" smtClean="0"/>
              <a:t>Any message will have 128-bit digest</a:t>
            </a:r>
            <a:endParaRPr lang="da-DK" altLang="en-US" sz="2400" dirty="0" smtClean="0"/>
          </a:p>
          <a:p>
            <a:pPr algn="just">
              <a:spcBef>
                <a:spcPts val="0"/>
              </a:spcBef>
            </a:pPr>
            <a:r>
              <a:rPr lang="en-US" altLang="en-US" sz="2800" b="1" dirty="0" smtClean="0"/>
              <a:t>SHA/SHS</a:t>
            </a:r>
            <a:r>
              <a:rPr lang="en-US" altLang="en-US" sz="2800" dirty="0" smtClean="0"/>
              <a:t> (Secure Hash Algorithm or Standard). </a:t>
            </a:r>
          </a:p>
          <a:p>
            <a:pPr lvl="1" algn="just">
              <a:spcBef>
                <a:spcPts val="0"/>
              </a:spcBef>
            </a:pPr>
            <a:r>
              <a:rPr lang="en-US" altLang="en-US" sz="2400" dirty="0" smtClean="0"/>
              <a:t>it produces a 160-bit digest</a:t>
            </a:r>
          </a:p>
          <a:p>
            <a:pPr algn="just">
              <a:spcBef>
                <a:spcPts val="0"/>
              </a:spcBef>
            </a:pPr>
            <a:r>
              <a:rPr lang="en-US" altLang="en-US" sz="2800" dirty="0" smtClean="0"/>
              <a:t>Cryptanalysis attacks on SHA, MD4, and MD5</a:t>
            </a:r>
          </a:p>
          <a:p>
            <a:pPr lvl="1" algn="just">
              <a:spcBef>
                <a:spcPts val="0"/>
              </a:spcBef>
            </a:pPr>
            <a:r>
              <a:rPr lang="en-US" altLang="en-US" sz="2400" dirty="0" smtClean="0"/>
              <a:t>For SHA, the attack is to find two plaintexts that produce the same hash digest (collision)</a:t>
            </a:r>
          </a:p>
          <a:p>
            <a:pPr lvl="2" algn="just">
              <a:spcBef>
                <a:spcPts val="0"/>
              </a:spcBef>
            </a:pPr>
            <a:r>
              <a:rPr lang="en-US" altLang="en-US" dirty="0" smtClean="0"/>
              <a:t>2</a:t>
            </a:r>
            <a:r>
              <a:rPr lang="en-US" altLang="en-US" baseline="30000" dirty="0" smtClean="0"/>
              <a:t>63</a:t>
            </a:r>
            <a:r>
              <a:rPr lang="en-US" altLang="en-US" dirty="0" smtClean="0"/>
              <a:t> steps, far short of the 2</a:t>
            </a:r>
            <a:r>
              <a:rPr lang="en-US" altLang="en-US" baseline="30000" dirty="0" smtClean="0"/>
              <a:t>80</a:t>
            </a:r>
            <a:r>
              <a:rPr lang="en-US" altLang="en-US" dirty="0" smtClean="0"/>
              <a:t> steps that would be expected of a 160-bit hash function</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611188" y="115888"/>
            <a:ext cx="8281987" cy="864840"/>
          </a:xfrm>
        </p:spPr>
        <p:txBody>
          <a:bodyPr>
            <a:normAutofit/>
          </a:bodyPr>
          <a:lstStyle/>
          <a:p>
            <a:r>
              <a:rPr lang="en-US" altLang="en-US" sz="4000" dirty="0" smtClean="0">
                <a:solidFill>
                  <a:srgbClr val="C00000"/>
                </a:solidFill>
              </a:rPr>
              <a:t>Birthday Attack</a:t>
            </a:r>
          </a:p>
        </p:txBody>
      </p:sp>
      <p:sp>
        <p:nvSpPr>
          <p:cNvPr id="78851" name="Content Placeholder 2"/>
          <p:cNvSpPr>
            <a:spLocks noGrp="1"/>
          </p:cNvSpPr>
          <p:nvPr>
            <p:ph idx="1"/>
          </p:nvPr>
        </p:nvSpPr>
        <p:spPr>
          <a:xfrm>
            <a:off x="251520" y="1052736"/>
            <a:ext cx="8712968" cy="5688632"/>
          </a:xfrm>
        </p:spPr>
        <p:txBody>
          <a:bodyPr>
            <a:noAutofit/>
          </a:bodyPr>
          <a:lstStyle/>
          <a:p>
            <a:pPr algn="just"/>
            <a:r>
              <a:rPr lang="en-US" altLang="en-US" dirty="0" smtClean="0"/>
              <a:t>In probability theory, the </a:t>
            </a:r>
            <a:r>
              <a:rPr lang="en-US" altLang="en-US" b="1" dirty="0" smtClean="0"/>
              <a:t>birthday problem</a:t>
            </a:r>
            <a:r>
              <a:rPr lang="en-US" altLang="en-US" dirty="0" smtClean="0"/>
              <a:t> or </a:t>
            </a:r>
            <a:r>
              <a:rPr lang="en-US" altLang="en-US" b="1" dirty="0" smtClean="0"/>
              <a:t>birthday paradox</a:t>
            </a:r>
            <a:r>
              <a:rPr lang="en-US" altLang="en-US" dirty="0" smtClean="0"/>
              <a:t> concerns the probability that, in a set of </a:t>
            </a:r>
            <a:r>
              <a:rPr lang="en-US" altLang="en-US" i="1" dirty="0" smtClean="0"/>
              <a:t>n</a:t>
            </a:r>
            <a:r>
              <a:rPr lang="en-US" altLang="en-US" dirty="0" smtClean="0"/>
              <a:t> randomly chosen people, some pair of them will have the same birthday.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78098"/>
          </a:xfrm>
        </p:spPr>
        <p:txBody>
          <a:bodyPr>
            <a:normAutofit/>
          </a:bodyPr>
          <a:lstStyle/>
          <a:p>
            <a:r>
              <a:rPr lang="en-IN" sz="3600" dirty="0" smtClean="0">
                <a:solidFill>
                  <a:srgbClr val="C00000"/>
                </a:solidFill>
              </a:rPr>
              <a:t>Birthday Attack</a:t>
            </a:r>
            <a:endParaRPr lang="en-IN" sz="3600" dirty="0">
              <a:solidFill>
                <a:srgbClr val="C00000"/>
              </a:solidFill>
            </a:endParaRPr>
          </a:p>
        </p:txBody>
      </p:sp>
      <p:sp>
        <p:nvSpPr>
          <p:cNvPr id="3" name="Content Placeholder 2"/>
          <p:cNvSpPr>
            <a:spLocks noGrp="1"/>
          </p:cNvSpPr>
          <p:nvPr>
            <p:ph idx="1"/>
          </p:nvPr>
        </p:nvSpPr>
        <p:spPr>
          <a:xfrm>
            <a:off x="179512" y="836712"/>
            <a:ext cx="8856984" cy="5832648"/>
          </a:xfrm>
        </p:spPr>
        <p:txBody>
          <a:bodyPr>
            <a:noAutofit/>
          </a:bodyPr>
          <a:lstStyle/>
          <a:p>
            <a:pPr marL="355600" indent="-355600" algn="just"/>
            <a:r>
              <a:rPr lang="en-US" altLang="en-US" sz="2400" dirty="0" smtClean="0"/>
              <a:t>By the pigeonhole principle, the probability </a:t>
            </a:r>
            <a:r>
              <a:rPr lang="en-US" altLang="en-US" sz="2400" dirty="0" smtClean="0"/>
              <a:t>of same birthday reaches </a:t>
            </a:r>
            <a:r>
              <a:rPr lang="en-US" altLang="en-US" sz="2400" dirty="0" smtClean="0"/>
              <a:t>100% when the number of people reaches 367 (since there are 366 possible birthdays, including February 29).</a:t>
            </a:r>
          </a:p>
          <a:p>
            <a:pPr marL="355600" indent="-355600" algn="just"/>
            <a:r>
              <a:rPr lang="en-US" altLang="en-US" sz="2400" dirty="0" smtClean="0"/>
              <a:t>However, 99% probability is reached with just 57 people, and 50% probability with 23 people.</a:t>
            </a:r>
          </a:p>
          <a:p>
            <a:pPr marL="355600" indent="-355600" algn="just"/>
            <a:r>
              <a:rPr lang="en-US" altLang="en-US" sz="2400" dirty="0" smtClean="0"/>
              <a:t>These conclusions are based on the assumption that each day of the year (except February 29) is equally probable for a birthday.</a:t>
            </a:r>
          </a:p>
          <a:p>
            <a:pPr algn="just"/>
            <a:r>
              <a:rPr lang="en-US" altLang="en-US" sz="2800" dirty="0" smtClean="0"/>
              <a:t>The mathematics behind this problem led to a well-known cryptographic attack called the birthday attack, which uses this probabilistic model to reduce the complexity of cracking a hash function</a:t>
            </a:r>
            <a:r>
              <a:rPr lang="en-US" altLang="en-US" sz="2800" dirty="0" smtClean="0"/>
              <a:t>.</a:t>
            </a:r>
            <a:endParaRPr lang="en-IN" sz="36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67544" y="116632"/>
            <a:ext cx="8229600" cy="1143000"/>
          </a:xfrm>
        </p:spPr>
        <p:txBody>
          <a:bodyPr>
            <a:normAutofit/>
          </a:bodyPr>
          <a:lstStyle/>
          <a:p>
            <a:r>
              <a:rPr lang="en-US" altLang="en-US" sz="4000" dirty="0" smtClean="0"/>
              <a:t>Birthday Attack</a:t>
            </a:r>
          </a:p>
        </p:txBody>
      </p:sp>
      <p:sp>
        <p:nvSpPr>
          <p:cNvPr id="79875" name="Content Placeholder 2"/>
          <p:cNvSpPr>
            <a:spLocks noGrp="1"/>
          </p:cNvSpPr>
          <p:nvPr>
            <p:ph idx="1"/>
          </p:nvPr>
        </p:nvSpPr>
        <p:spPr>
          <a:xfrm>
            <a:off x="251520" y="1340768"/>
            <a:ext cx="8640960" cy="5400600"/>
          </a:xfrm>
        </p:spPr>
        <p:txBody>
          <a:bodyPr>
            <a:normAutofit/>
          </a:bodyPr>
          <a:lstStyle/>
          <a:p>
            <a:pPr algn="just"/>
            <a:r>
              <a:rPr lang="en-US" altLang="en-US" sz="2800" dirty="0" smtClean="0"/>
              <a:t>A list of 23 people, comparing the birthday of the first person on the list to the others allows 22 chances for a matching birthday, the second person on the list to the others allows 21 chances for a matching birthday, third person has 20 chances, and so on. </a:t>
            </a:r>
          </a:p>
          <a:p>
            <a:pPr algn="just"/>
            <a:r>
              <a:rPr lang="en-US" altLang="en-US" sz="2800" dirty="0" smtClean="0"/>
              <a:t>Hence total chances are: 22+21+20+....+1 = 253, so comparing every person to all of the others allows 253 distinct chances (combinations): in a group of 23 people there are (23 * 22) / 2 = 253 pairs.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bwMode="auto">
          <a:xfrm>
            <a:off x="0" y="304800"/>
            <a:ext cx="9144000" cy="838200"/>
          </a:xfrm>
          <a:noFill/>
          <a:ln w="12700">
            <a:miter lim="800000"/>
            <a:headEnd/>
            <a:tailEnd/>
          </a:ln>
        </p:spPr>
        <p:txBody>
          <a:bodyPr vert="horz" wrap="square" lIns="90488" tIns="44450" rIns="90488" bIns="44450" numCol="1" anchor="ctr" anchorCtr="0" compatLnSpc="1">
            <a:prstTxWarp prst="textNoShape">
              <a:avLst/>
            </a:prstTxWarp>
            <a:normAutofit/>
          </a:bodyPr>
          <a:lstStyle/>
          <a:p>
            <a:pPr algn="ctr"/>
            <a:r>
              <a:rPr lang="en-US" sz="4000" dirty="0">
                <a:solidFill>
                  <a:srgbClr val="C00000"/>
                </a:solidFill>
              </a:rPr>
              <a:t>Threat Spectrum</a:t>
            </a:r>
          </a:p>
        </p:txBody>
      </p:sp>
      <p:sp>
        <p:nvSpPr>
          <p:cNvPr id="1452035" name="Rectangle 3"/>
          <p:cNvSpPr>
            <a:spLocks noGrp="1" noChangeArrowheads="1"/>
          </p:cNvSpPr>
          <p:nvPr>
            <p:ph type="body" idx="1"/>
          </p:nvPr>
        </p:nvSpPr>
        <p:spPr>
          <a:xfrm>
            <a:off x="246063" y="1254125"/>
            <a:ext cx="8458200" cy="4954588"/>
          </a:xfrm>
          <a:noFill/>
          <a:ln/>
        </p:spPr>
        <p:txBody>
          <a:bodyPr lIns="90488" tIns="44450" rIns="90488" bIns="44450">
            <a:normAutofit/>
          </a:bodyPr>
          <a:lstStyle/>
          <a:p>
            <a:pPr>
              <a:lnSpc>
                <a:spcPct val="90000"/>
              </a:lnSpc>
            </a:pPr>
            <a:r>
              <a:rPr lang="en-US" sz="2800" dirty="0"/>
              <a:t>Local threats</a:t>
            </a:r>
          </a:p>
          <a:p>
            <a:pPr lvl="1">
              <a:lnSpc>
                <a:spcPct val="90000"/>
              </a:lnSpc>
            </a:pPr>
            <a:r>
              <a:rPr lang="en-US" sz="2400" dirty="0"/>
              <a:t>Recreational hackers</a:t>
            </a:r>
          </a:p>
          <a:p>
            <a:pPr lvl="1">
              <a:lnSpc>
                <a:spcPct val="90000"/>
              </a:lnSpc>
            </a:pPr>
            <a:r>
              <a:rPr lang="en-US" sz="2400" dirty="0"/>
              <a:t>Institutional hackers</a:t>
            </a:r>
          </a:p>
          <a:p>
            <a:pPr>
              <a:lnSpc>
                <a:spcPct val="90000"/>
              </a:lnSpc>
            </a:pPr>
            <a:r>
              <a:rPr lang="en-US" sz="2800" dirty="0"/>
              <a:t>Shared threats</a:t>
            </a:r>
          </a:p>
          <a:p>
            <a:pPr lvl="1">
              <a:lnSpc>
                <a:spcPct val="90000"/>
              </a:lnSpc>
            </a:pPr>
            <a:r>
              <a:rPr lang="en-US" sz="2400" dirty="0"/>
              <a:t>Organized crime</a:t>
            </a:r>
          </a:p>
          <a:p>
            <a:pPr lvl="1">
              <a:lnSpc>
                <a:spcPct val="90000"/>
              </a:lnSpc>
            </a:pPr>
            <a:r>
              <a:rPr lang="en-US" sz="2400" dirty="0"/>
              <a:t>Industrial espionage</a:t>
            </a:r>
          </a:p>
          <a:p>
            <a:pPr lvl="1">
              <a:lnSpc>
                <a:spcPct val="90000"/>
              </a:lnSpc>
            </a:pPr>
            <a:r>
              <a:rPr lang="en-US" sz="2400" dirty="0"/>
              <a:t>Terrorism</a:t>
            </a:r>
          </a:p>
          <a:p>
            <a:pPr>
              <a:lnSpc>
                <a:spcPct val="90000"/>
              </a:lnSpc>
            </a:pPr>
            <a:r>
              <a:rPr lang="en-US" sz="2800" dirty="0"/>
              <a:t>National security threats</a:t>
            </a:r>
          </a:p>
          <a:p>
            <a:pPr lvl="1">
              <a:lnSpc>
                <a:spcPct val="90000"/>
              </a:lnSpc>
            </a:pPr>
            <a:r>
              <a:rPr lang="en-US" sz="2400" dirty="0"/>
              <a:t>National intelligence</a:t>
            </a:r>
          </a:p>
          <a:p>
            <a:pPr lvl="1">
              <a:lnSpc>
                <a:spcPct val="90000"/>
              </a:lnSpc>
            </a:pPr>
            <a:r>
              <a:rPr lang="en-US" sz="2400" dirty="0"/>
              <a:t>Info warriors</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611188" y="115888"/>
            <a:ext cx="8281987" cy="864840"/>
          </a:xfrm>
        </p:spPr>
        <p:txBody>
          <a:bodyPr>
            <a:normAutofit/>
          </a:bodyPr>
          <a:lstStyle/>
          <a:p>
            <a:r>
              <a:rPr lang="en-US" altLang="en-US" sz="4000" dirty="0" smtClean="0">
                <a:solidFill>
                  <a:srgbClr val="C00000"/>
                </a:solidFill>
              </a:rPr>
              <a:t>Key Exchange</a:t>
            </a:r>
          </a:p>
        </p:txBody>
      </p:sp>
      <p:sp>
        <p:nvSpPr>
          <p:cNvPr id="80899" name="Content Placeholder 2"/>
          <p:cNvSpPr>
            <a:spLocks noGrp="1"/>
          </p:cNvSpPr>
          <p:nvPr>
            <p:ph idx="1"/>
          </p:nvPr>
        </p:nvSpPr>
        <p:spPr>
          <a:xfrm>
            <a:off x="323528" y="1268760"/>
            <a:ext cx="8424936" cy="4525963"/>
          </a:xfrm>
        </p:spPr>
        <p:txBody>
          <a:bodyPr>
            <a:normAutofit/>
          </a:bodyPr>
          <a:lstStyle/>
          <a:p>
            <a:pPr algn="just">
              <a:spcBef>
                <a:spcPts val="0"/>
              </a:spcBef>
            </a:pPr>
            <a:r>
              <a:rPr lang="en-US" altLang="en-US" sz="2800" dirty="0" smtClean="0"/>
              <a:t>The problem of symmetric keys is almost circular: </a:t>
            </a:r>
            <a:endParaRPr lang="en-US" altLang="en-US" sz="2800" dirty="0" smtClean="0"/>
          </a:p>
          <a:p>
            <a:pPr algn="just">
              <a:spcBef>
                <a:spcPts val="0"/>
              </a:spcBef>
            </a:pPr>
            <a:r>
              <a:rPr lang="en-US" altLang="en-US" sz="2800" dirty="0" smtClean="0">
                <a:solidFill>
                  <a:srgbClr val="1318F1"/>
                </a:solidFill>
              </a:rPr>
              <a:t>To </a:t>
            </a:r>
            <a:r>
              <a:rPr lang="en-US" altLang="en-US" sz="2800" dirty="0" smtClean="0">
                <a:solidFill>
                  <a:srgbClr val="1318F1"/>
                </a:solidFill>
              </a:rPr>
              <a:t>establish an </a:t>
            </a:r>
            <a:r>
              <a:rPr lang="en-US" altLang="en-US" sz="2800" b="1" i="1" dirty="0" smtClean="0">
                <a:solidFill>
                  <a:srgbClr val="1318F1"/>
                </a:solidFill>
              </a:rPr>
              <a:t>encrypted</a:t>
            </a:r>
            <a:r>
              <a:rPr lang="en-US" altLang="en-US" sz="2800" dirty="0" smtClean="0">
                <a:solidFill>
                  <a:srgbClr val="1318F1"/>
                </a:solidFill>
              </a:rPr>
              <a:t> session, you need an </a:t>
            </a:r>
            <a:r>
              <a:rPr lang="en-US" altLang="en-US" sz="2800" b="1" i="1" dirty="0" smtClean="0">
                <a:solidFill>
                  <a:srgbClr val="1318F1"/>
                </a:solidFill>
              </a:rPr>
              <a:t>encrypted</a:t>
            </a:r>
            <a:r>
              <a:rPr lang="en-US" altLang="en-US" sz="2800" dirty="0" smtClean="0">
                <a:solidFill>
                  <a:srgbClr val="1318F1"/>
                </a:solidFill>
              </a:rPr>
              <a:t> means to exchange </a:t>
            </a:r>
            <a:r>
              <a:rPr lang="en-US" altLang="en-US" sz="2800" dirty="0" err="1" smtClean="0">
                <a:solidFill>
                  <a:srgbClr val="1318F1"/>
                </a:solidFill>
              </a:rPr>
              <a:t>kys</a:t>
            </a:r>
            <a:r>
              <a:rPr lang="en-US" altLang="en-US" sz="2800" dirty="0" smtClean="0"/>
              <a: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67544" y="116632"/>
            <a:ext cx="8229600" cy="936104"/>
          </a:xfrm>
        </p:spPr>
        <p:txBody>
          <a:bodyPr>
            <a:normAutofit/>
          </a:bodyPr>
          <a:lstStyle/>
          <a:p>
            <a:r>
              <a:rPr lang="en-US" altLang="en-US" sz="4000" dirty="0" smtClean="0">
                <a:solidFill>
                  <a:srgbClr val="C00000"/>
                </a:solidFill>
              </a:rPr>
              <a:t>Key Exchange</a:t>
            </a:r>
          </a:p>
        </p:txBody>
      </p:sp>
      <p:sp>
        <p:nvSpPr>
          <p:cNvPr id="3" name="Content Placeholder 2"/>
          <p:cNvSpPr>
            <a:spLocks noGrp="1"/>
          </p:cNvSpPr>
          <p:nvPr>
            <p:ph idx="1"/>
          </p:nvPr>
        </p:nvSpPr>
        <p:spPr>
          <a:xfrm>
            <a:off x="251520" y="1052736"/>
            <a:ext cx="8712968" cy="5400600"/>
          </a:xfrm>
        </p:spPr>
        <p:txBody>
          <a:bodyPr>
            <a:normAutofit fontScale="92500" lnSpcReduction="10000"/>
          </a:bodyPr>
          <a:lstStyle/>
          <a:p>
            <a:pPr algn="just">
              <a:defRPr/>
            </a:pPr>
            <a:r>
              <a:rPr lang="en-US" dirty="0" smtClean="0"/>
              <a:t>Use Public </a:t>
            </a:r>
            <a:r>
              <a:rPr lang="en-US" dirty="0" smtClean="0"/>
              <a:t>key </a:t>
            </a:r>
            <a:r>
              <a:rPr lang="en-US" dirty="0" smtClean="0"/>
              <a:t>cryptography:</a:t>
            </a:r>
            <a:endParaRPr lang="en-US" dirty="0" smtClean="0"/>
          </a:p>
          <a:p>
            <a:pPr lvl="1" algn="just">
              <a:defRPr/>
            </a:pPr>
            <a:r>
              <a:rPr lang="en-US" dirty="0" smtClean="0"/>
              <a:t>Suppose </a:t>
            </a:r>
            <a:r>
              <a:rPr lang="en-US" dirty="0" smtClean="0"/>
              <a:t>S and R want to derive a shared symmetric key</a:t>
            </a:r>
          </a:p>
          <a:p>
            <a:pPr marL="1077913" lvl="2" indent="-355600" algn="just">
              <a:defRPr/>
            </a:pPr>
            <a:r>
              <a:rPr lang="en-US" dirty="0" err="1" smtClean="0"/>
              <a:t>k</a:t>
            </a:r>
            <a:r>
              <a:rPr lang="en-US" baseline="-25000" dirty="0" err="1" smtClean="0"/>
              <a:t>PRIV</a:t>
            </a:r>
            <a:r>
              <a:rPr lang="en-US" baseline="-25000" dirty="0" smtClean="0"/>
              <a:t>-S</a:t>
            </a:r>
            <a:r>
              <a:rPr lang="en-US" dirty="0" smtClean="0"/>
              <a:t>, </a:t>
            </a:r>
            <a:r>
              <a:rPr lang="en-US" dirty="0" err="1" smtClean="0"/>
              <a:t>k</a:t>
            </a:r>
            <a:r>
              <a:rPr lang="en-US" baseline="-25000" dirty="0" err="1" smtClean="0"/>
              <a:t>PUB</a:t>
            </a:r>
            <a:r>
              <a:rPr lang="en-US" baseline="-25000" dirty="0" smtClean="0"/>
              <a:t>-S</a:t>
            </a:r>
            <a:r>
              <a:rPr lang="en-US" dirty="0" smtClean="0"/>
              <a:t>, </a:t>
            </a:r>
            <a:r>
              <a:rPr lang="en-US" dirty="0" err="1" smtClean="0"/>
              <a:t>k</a:t>
            </a:r>
            <a:r>
              <a:rPr lang="en-US" baseline="-25000" dirty="0" err="1" smtClean="0"/>
              <a:t>PRIV</a:t>
            </a:r>
            <a:r>
              <a:rPr lang="en-US" baseline="-25000" dirty="0" smtClean="0"/>
              <a:t>-R</a:t>
            </a:r>
            <a:r>
              <a:rPr lang="en-US" dirty="0" smtClean="0"/>
              <a:t>, and </a:t>
            </a:r>
            <a:r>
              <a:rPr lang="en-US" dirty="0" err="1" smtClean="0"/>
              <a:t>k</a:t>
            </a:r>
            <a:r>
              <a:rPr lang="en-US" baseline="-25000" dirty="0" err="1" smtClean="0"/>
              <a:t>PUB</a:t>
            </a:r>
            <a:r>
              <a:rPr lang="en-US" baseline="-25000" dirty="0" smtClean="0"/>
              <a:t>-R</a:t>
            </a:r>
            <a:r>
              <a:rPr lang="en-US" dirty="0" smtClean="0"/>
              <a:t>, are the private and public keys for S and R, respectively</a:t>
            </a:r>
          </a:p>
          <a:p>
            <a:pPr marL="1077913" lvl="2" indent="-355600" algn="just">
              <a:defRPr/>
            </a:pPr>
            <a:r>
              <a:rPr lang="en-US" dirty="0" smtClean="0"/>
              <a:t>S chooses any symmetric key K</a:t>
            </a:r>
          </a:p>
          <a:p>
            <a:pPr marL="1077913" lvl="2" indent="-355600" algn="just">
              <a:defRPr/>
            </a:pPr>
            <a:r>
              <a:rPr lang="en-US" dirty="0" smtClean="0"/>
              <a:t>S sends E(</a:t>
            </a:r>
            <a:r>
              <a:rPr lang="en-US" dirty="0" err="1" smtClean="0"/>
              <a:t>k</a:t>
            </a:r>
            <a:r>
              <a:rPr lang="en-US" baseline="-25000" dirty="0" err="1" smtClean="0"/>
              <a:t>PRIV</a:t>
            </a:r>
            <a:r>
              <a:rPr lang="en-US" baseline="-25000" dirty="0" smtClean="0"/>
              <a:t>-S</a:t>
            </a:r>
            <a:r>
              <a:rPr lang="en-US" dirty="0" smtClean="0"/>
              <a:t>,K) to R</a:t>
            </a:r>
          </a:p>
          <a:p>
            <a:pPr marL="1077913" lvl="2" indent="-355600" algn="just">
              <a:defRPr/>
            </a:pPr>
            <a:r>
              <a:rPr lang="en-US" dirty="0" smtClean="0"/>
              <a:t>R takes S's public key, removes the encryption, and obtains K</a:t>
            </a:r>
          </a:p>
          <a:p>
            <a:pPr marL="1077913" lvl="3" indent="0" algn="just">
              <a:defRPr/>
            </a:pPr>
            <a:r>
              <a:rPr lang="en-US" dirty="0" err="1" smtClean="0"/>
              <a:t>Ooops</a:t>
            </a:r>
            <a:r>
              <a:rPr lang="en-US" dirty="0" smtClean="0"/>
              <a:t>, any eavesdropper who can get S's public key can also obtain K</a:t>
            </a:r>
          </a:p>
          <a:p>
            <a:pPr marL="1077913" lvl="2" indent="-355600" algn="just">
              <a:defRPr/>
            </a:pPr>
            <a:r>
              <a:rPr lang="en-US" dirty="0" smtClean="0"/>
              <a:t>let S send E(</a:t>
            </a:r>
            <a:r>
              <a:rPr lang="en-US" dirty="0" err="1" smtClean="0"/>
              <a:t>k</a:t>
            </a:r>
            <a:r>
              <a:rPr lang="en-US" baseline="-25000" dirty="0" err="1" smtClean="0"/>
              <a:t>PUB</a:t>
            </a:r>
            <a:r>
              <a:rPr lang="en-US" baseline="-25000" dirty="0" smtClean="0"/>
              <a:t>-R</a:t>
            </a:r>
            <a:r>
              <a:rPr lang="en-US" dirty="0" smtClean="0"/>
              <a:t>, K) to R. Then, only R can decrypt K</a:t>
            </a:r>
          </a:p>
          <a:p>
            <a:pPr marL="1077913" lvl="3" indent="0" algn="just">
              <a:defRPr/>
            </a:pPr>
            <a:r>
              <a:rPr lang="en-US" dirty="0" err="1" smtClean="0"/>
              <a:t>Ooops</a:t>
            </a:r>
            <a:r>
              <a:rPr lang="en-US" dirty="0" smtClean="0"/>
              <a:t>, R has no assurance that K came from S</a:t>
            </a:r>
          </a:p>
          <a:p>
            <a:pPr marL="1077913" lvl="2" indent="-355600" algn="just">
              <a:defRPr/>
            </a:pPr>
            <a:r>
              <a:rPr lang="en-US" dirty="0" smtClean="0"/>
              <a:t>The solution is for S to send to R:</a:t>
            </a:r>
          </a:p>
          <a:p>
            <a:pPr marL="1077913" lvl="3" indent="-355600" algn="just">
              <a:buFont typeface="Wingdings" pitchFamily="2" charset="2"/>
              <a:buNone/>
              <a:defRPr/>
            </a:pPr>
            <a:r>
              <a:rPr lang="en-US" dirty="0" smtClean="0"/>
              <a:t>	E(</a:t>
            </a:r>
            <a:r>
              <a:rPr lang="en-US" dirty="0" err="1" smtClean="0"/>
              <a:t>k</a:t>
            </a:r>
            <a:r>
              <a:rPr lang="en-US" baseline="-25000" dirty="0" err="1" smtClean="0"/>
              <a:t>PUB</a:t>
            </a:r>
            <a:r>
              <a:rPr lang="en-US" baseline="-25000" dirty="0" smtClean="0"/>
              <a:t>-R</a:t>
            </a:r>
            <a:r>
              <a:rPr lang="en-US" dirty="0" smtClean="0"/>
              <a:t>, E(</a:t>
            </a:r>
            <a:r>
              <a:rPr lang="en-US" dirty="0" err="1" smtClean="0"/>
              <a:t>k</a:t>
            </a:r>
            <a:r>
              <a:rPr lang="en-US" baseline="-25000" dirty="0" err="1" smtClean="0"/>
              <a:t>PRIV</a:t>
            </a:r>
            <a:r>
              <a:rPr lang="en-US" baseline="-25000" dirty="0" smtClean="0"/>
              <a:t>-S</a:t>
            </a:r>
            <a:r>
              <a:rPr lang="en-US" dirty="0" smtClean="0"/>
              <a:t>, K))</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67544" y="116632"/>
            <a:ext cx="8229600" cy="864096"/>
          </a:xfrm>
        </p:spPr>
        <p:txBody>
          <a:bodyPr>
            <a:normAutofit/>
          </a:bodyPr>
          <a:lstStyle/>
          <a:p>
            <a:r>
              <a:rPr lang="en-US" altLang="en-US" sz="4000" dirty="0" smtClean="0">
                <a:solidFill>
                  <a:srgbClr val="C00000"/>
                </a:solidFill>
              </a:rPr>
              <a:t>Key Exchange</a:t>
            </a:r>
          </a:p>
        </p:txBody>
      </p:sp>
      <p:sp>
        <p:nvSpPr>
          <p:cNvPr id="83971" name="Content Placeholder 2"/>
          <p:cNvSpPr>
            <a:spLocks noGrp="1"/>
          </p:cNvSpPr>
          <p:nvPr>
            <p:ph idx="1"/>
          </p:nvPr>
        </p:nvSpPr>
        <p:spPr>
          <a:xfrm>
            <a:off x="179512" y="980728"/>
            <a:ext cx="8784976" cy="5688632"/>
          </a:xfrm>
        </p:spPr>
        <p:txBody>
          <a:bodyPr>
            <a:normAutofit/>
          </a:bodyPr>
          <a:lstStyle/>
          <a:p>
            <a:pPr algn="just"/>
            <a:r>
              <a:rPr lang="en-US" altLang="en-US" sz="2800" dirty="0" smtClean="0"/>
              <a:t>Another key exchange approach</a:t>
            </a:r>
          </a:p>
          <a:p>
            <a:pPr lvl="1" algn="just"/>
            <a:r>
              <a:rPr lang="en-US" altLang="en-US" sz="2400" b="1" dirty="0" err="1" smtClean="0">
                <a:solidFill>
                  <a:srgbClr val="1318F1"/>
                </a:solidFill>
              </a:rPr>
              <a:t>Diffie</a:t>
            </a:r>
            <a:r>
              <a:rPr lang="en-US" altLang="en-US" sz="2400" b="1" dirty="0" smtClean="0">
                <a:solidFill>
                  <a:srgbClr val="1318F1"/>
                </a:solidFill>
              </a:rPr>
              <a:t>-Hellman key exchange protocol</a:t>
            </a:r>
          </a:p>
          <a:p>
            <a:pPr lvl="2" algn="just"/>
            <a:r>
              <a:rPr lang="en-US" altLang="en-US" dirty="0" smtClean="0"/>
              <a:t>S and R use some simple arithmetic to exchange a secret</a:t>
            </a:r>
          </a:p>
          <a:p>
            <a:pPr lvl="2" algn="just"/>
            <a:r>
              <a:rPr lang="en-US" altLang="en-US" dirty="0" smtClean="0"/>
              <a:t>They agree on a field size n and a starting number g</a:t>
            </a:r>
          </a:p>
          <a:p>
            <a:pPr lvl="3" algn="just"/>
            <a:r>
              <a:rPr lang="en-US" altLang="en-US" dirty="0" smtClean="0"/>
              <a:t>they can communicate these numbers in the clear</a:t>
            </a:r>
          </a:p>
          <a:p>
            <a:pPr lvl="2" algn="just"/>
            <a:r>
              <a:rPr lang="en-US" altLang="en-US" dirty="0" smtClean="0"/>
              <a:t>Each thinks up a secret number, say, s and r.</a:t>
            </a:r>
          </a:p>
          <a:p>
            <a:pPr lvl="2" algn="just"/>
            <a:r>
              <a:rPr lang="en-US" altLang="en-US" dirty="0" smtClean="0"/>
              <a:t>S sends to R </a:t>
            </a:r>
            <a:r>
              <a:rPr lang="en-US" altLang="en-US" dirty="0" err="1" smtClean="0"/>
              <a:t>g</a:t>
            </a:r>
            <a:r>
              <a:rPr lang="en-US" altLang="en-US" baseline="30000" dirty="0" err="1" smtClean="0"/>
              <a:t>s</a:t>
            </a:r>
            <a:r>
              <a:rPr lang="en-US" altLang="en-US" dirty="0" smtClean="0"/>
              <a:t> and R sends to S </a:t>
            </a:r>
            <a:r>
              <a:rPr lang="en-US" altLang="en-US" dirty="0" err="1" smtClean="0"/>
              <a:t>g</a:t>
            </a:r>
            <a:r>
              <a:rPr lang="en-US" altLang="en-US" baseline="30000" dirty="0" err="1" smtClean="0"/>
              <a:t>r</a:t>
            </a:r>
            <a:endParaRPr lang="en-US" altLang="en-US" baseline="30000" dirty="0" smtClean="0"/>
          </a:p>
          <a:p>
            <a:pPr lvl="2" algn="just"/>
            <a:r>
              <a:rPr lang="pt-BR" altLang="en-US" dirty="0" smtClean="0"/>
              <a:t>S computes (g</a:t>
            </a:r>
            <a:r>
              <a:rPr lang="pt-BR" altLang="en-US" baseline="30000" dirty="0" smtClean="0"/>
              <a:t>r</a:t>
            </a:r>
            <a:r>
              <a:rPr lang="pt-BR" altLang="en-US" dirty="0" smtClean="0"/>
              <a:t>)</a:t>
            </a:r>
            <a:r>
              <a:rPr lang="pt-BR" altLang="en-US" baseline="30000" dirty="0" smtClean="0"/>
              <a:t>s</a:t>
            </a:r>
            <a:r>
              <a:rPr lang="pt-BR" altLang="en-US" dirty="0" smtClean="0"/>
              <a:t> and R computes (g</a:t>
            </a:r>
            <a:r>
              <a:rPr lang="pt-BR" altLang="en-US" baseline="30000" dirty="0" smtClean="0"/>
              <a:t>s</a:t>
            </a:r>
            <a:r>
              <a:rPr lang="pt-BR" altLang="en-US" dirty="0" smtClean="0"/>
              <a:t>)</a:t>
            </a:r>
            <a:r>
              <a:rPr lang="pt-BR" altLang="en-US" baseline="30000" dirty="0" smtClean="0"/>
              <a:t>r </a:t>
            </a:r>
            <a:r>
              <a:rPr lang="en-US" altLang="en-US" dirty="0" smtClean="0"/>
              <a:t>,which are the same, so </a:t>
            </a:r>
            <a:r>
              <a:rPr lang="en-US" altLang="en-US" dirty="0" err="1" smtClean="0"/>
              <a:t>g</a:t>
            </a:r>
            <a:r>
              <a:rPr lang="en-US" altLang="en-US" baseline="30000" dirty="0" err="1" smtClean="0"/>
              <a:t>rs</a:t>
            </a:r>
            <a:r>
              <a:rPr lang="en-US" altLang="en-US" dirty="0" smtClean="0"/>
              <a:t> = </a:t>
            </a:r>
            <a:r>
              <a:rPr lang="en-US" altLang="en-US" dirty="0" err="1" smtClean="0"/>
              <a:t>g</a:t>
            </a:r>
            <a:r>
              <a:rPr lang="en-US" altLang="en-US" baseline="30000" dirty="0" err="1" smtClean="0"/>
              <a:t>sr</a:t>
            </a:r>
            <a:r>
              <a:rPr lang="en-US" altLang="en-US" dirty="0" smtClean="0"/>
              <a:t> becomes their shared secret</a:t>
            </a:r>
          </a:p>
          <a:p>
            <a:pPr lvl="3" algn="just"/>
            <a:r>
              <a:rPr lang="en-US" altLang="en-US" dirty="0" smtClean="0"/>
              <a:t>computations are done over a field of integers mod n (omitted for simplicity)</a:t>
            </a:r>
          </a:p>
          <a:p>
            <a:pPr lvl="1" algn="just"/>
            <a:r>
              <a:rPr lang="en-US" altLang="en-US" sz="2400" dirty="0" err="1" smtClean="0"/>
              <a:t>Diffie</a:t>
            </a:r>
            <a:r>
              <a:rPr lang="en-US" altLang="en-US" sz="2400" dirty="0" smtClean="0"/>
              <a:t>-Hellman, however, does NOT provide authentication</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611188" y="115888"/>
            <a:ext cx="8281987" cy="1152872"/>
          </a:xfrm>
        </p:spPr>
        <p:txBody>
          <a:bodyPr>
            <a:normAutofit/>
          </a:bodyPr>
          <a:lstStyle/>
          <a:p>
            <a:r>
              <a:rPr lang="en-US" altLang="en-US" sz="4000" dirty="0" smtClean="0">
                <a:solidFill>
                  <a:srgbClr val="C00000"/>
                </a:solidFill>
              </a:rPr>
              <a:t>Digital Signatures</a:t>
            </a:r>
          </a:p>
        </p:txBody>
      </p:sp>
      <p:sp>
        <p:nvSpPr>
          <p:cNvPr id="84995" name="Content Placeholder 2"/>
          <p:cNvSpPr>
            <a:spLocks noGrp="1"/>
          </p:cNvSpPr>
          <p:nvPr>
            <p:ph idx="1"/>
          </p:nvPr>
        </p:nvSpPr>
        <p:spPr>
          <a:xfrm>
            <a:off x="179512" y="1196752"/>
            <a:ext cx="8784976" cy="5256584"/>
          </a:xfrm>
        </p:spPr>
        <p:txBody>
          <a:bodyPr/>
          <a:lstStyle/>
          <a:p>
            <a:pPr algn="just"/>
            <a:r>
              <a:rPr lang="en-US" altLang="en-US" dirty="0" smtClean="0"/>
              <a:t>A </a:t>
            </a:r>
            <a:r>
              <a:rPr lang="en-US" altLang="en-US" b="1" dirty="0" smtClean="0"/>
              <a:t>digital signature</a:t>
            </a:r>
            <a:r>
              <a:rPr lang="en-US" altLang="en-US" dirty="0" smtClean="0"/>
              <a:t> is a protocol that produces the same effect as a real signature:</a:t>
            </a:r>
          </a:p>
          <a:p>
            <a:pPr lvl="1" algn="just"/>
            <a:r>
              <a:rPr lang="en-US" altLang="en-US" dirty="0" smtClean="0"/>
              <a:t>It is a mark that only the sender can make</a:t>
            </a:r>
          </a:p>
          <a:p>
            <a:pPr lvl="1" algn="just"/>
            <a:r>
              <a:rPr lang="en-US" altLang="en-US" dirty="0" smtClean="0"/>
              <a:t>but other people can easily recognize as belonging to the sender</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11188" y="115888"/>
            <a:ext cx="8281987" cy="864840"/>
          </a:xfrm>
        </p:spPr>
        <p:txBody>
          <a:bodyPr>
            <a:normAutofit/>
          </a:bodyPr>
          <a:lstStyle/>
          <a:p>
            <a:r>
              <a:rPr lang="en-US" altLang="en-US" sz="4000" dirty="0" smtClean="0">
                <a:solidFill>
                  <a:srgbClr val="C00000"/>
                </a:solidFill>
              </a:rPr>
              <a:t>Digital Signatures</a:t>
            </a:r>
          </a:p>
        </p:txBody>
      </p:sp>
      <p:sp>
        <p:nvSpPr>
          <p:cNvPr id="86019" name="Content Placeholder 2"/>
          <p:cNvSpPr>
            <a:spLocks noGrp="1"/>
          </p:cNvSpPr>
          <p:nvPr>
            <p:ph idx="1"/>
          </p:nvPr>
        </p:nvSpPr>
        <p:spPr>
          <a:xfrm>
            <a:off x="395536" y="980728"/>
            <a:ext cx="8568952" cy="5616624"/>
          </a:xfrm>
        </p:spPr>
        <p:txBody>
          <a:bodyPr/>
          <a:lstStyle/>
          <a:p>
            <a:pPr algn="just"/>
            <a:r>
              <a:rPr lang="en-US" altLang="en-US" dirty="0" smtClean="0"/>
              <a:t>Two conditions</a:t>
            </a:r>
          </a:p>
          <a:p>
            <a:pPr lvl="1" algn="just"/>
            <a:r>
              <a:rPr lang="en-US" altLang="en-US" dirty="0" smtClean="0"/>
              <a:t>It must be </a:t>
            </a:r>
            <a:r>
              <a:rPr lang="en-US" altLang="en-US" dirty="0" err="1" smtClean="0"/>
              <a:t>unforgeable</a:t>
            </a:r>
            <a:r>
              <a:rPr lang="en-US" altLang="en-US" dirty="0" smtClean="0"/>
              <a:t>:</a:t>
            </a:r>
          </a:p>
          <a:p>
            <a:pPr lvl="2" algn="just"/>
            <a:r>
              <a:rPr lang="en-US" altLang="en-US" dirty="0" smtClean="0"/>
              <a:t>If person P signs message M with signature S(P,M), it is impossible for anyone else to produce the pair [M, S(P,M)]</a:t>
            </a:r>
          </a:p>
          <a:p>
            <a:pPr lvl="1" algn="just"/>
            <a:r>
              <a:rPr lang="en-US" altLang="en-US" dirty="0" smtClean="0"/>
              <a:t>It must be authentic: If a person R receives the pair [M, S(P,M)] purportedly from P, R can check that the signature is really from P</a:t>
            </a:r>
          </a:p>
          <a:p>
            <a:pPr lvl="2" algn="just"/>
            <a:r>
              <a:rPr lang="en-US" altLang="en-US" dirty="0" smtClean="0"/>
              <a:t>Only P could have created this signature, and the signature is firmly attached to M</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611188" y="115888"/>
            <a:ext cx="8281987" cy="1008856"/>
          </a:xfrm>
        </p:spPr>
        <p:txBody>
          <a:bodyPr>
            <a:normAutofit/>
          </a:bodyPr>
          <a:lstStyle/>
          <a:p>
            <a:r>
              <a:rPr lang="en-US" altLang="en-US" sz="4000" dirty="0" smtClean="0">
                <a:solidFill>
                  <a:srgbClr val="C00000"/>
                </a:solidFill>
              </a:rPr>
              <a:t>Digital Signatures</a:t>
            </a:r>
          </a:p>
        </p:txBody>
      </p:sp>
      <p:pic>
        <p:nvPicPr>
          <p:cNvPr id="87043" name="Picture 4"/>
          <p:cNvPicPr>
            <a:picLocks noChangeAspect="1" noChangeArrowheads="1"/>
          </p:cNvPicPr>
          <p:nvPr/>
        </p:nvPicPr>
        <p:blipFill>
          <a:blip r:embed="rId2" cstate="print"/>
          <a:srcRect/>
          <a:stretch>
            <a:fillRect/>
          </a:stretch>
        </p:blipFill>
        <p:spPr bwMode="auto">
          <a:xfrm>
            <a:off x="1692275" y="1268413"/>
            <a:ext cx="5616575" cy="466725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11188" y="115888"/>
            <a:ext cx="8281987" cy="936848"/>
          </a:xfrm>
        </p:spPr>
        <p:txBody>
          <a:bodyPr>
            <a:normAutofit/>
          </a:bodyPr>
          <a:lstStyle/>
          <a:p>
            <a:r>
              <a:rPr lang="en-US" altLang="en-US" sz="4000" dirty="0" smtClean="0">
                <a:solidFill>
                  <a:srgbClr val="C00000"/>
                </a:solidFill>
              </a:rPr>
              <a:t>Digital Signatures</a:t>
            </a:r>
          </a:p>
        </p:txBody>
      </p:sp>
      <p:sp>
        <p:nvSpPr>
          <p:cNvPr id="88067" name="Content Placeholder 2"/>
          <p:cNvSpPr>
            <a:spLocks noGrp="1"/>
          </p:cNvSpPr>
          <p:nvPr>
            <p:ph idx="1"/>
          </p:nvPr>
        </p:nvSpPr>
        <p:spPr/>
        <p:txBody>
          <a:bodyPr/>
          <a:lstStyle/>
          <a:p>
            <a:r>
              <a:rPr lang="en-US" altLang="en-US" smtClean="0"/>
              <a:t>Two more properties</a:t>
            </a:r>
          </a:p>
          <a:p>
            <a:pPr lvl="1"/>
            <a:r>
              <a:rPr lang="en-US" altLang="en-US" smtClean="0"/>
              <a:t>It is not alterable. After being transmitted, M cannot be changed by S, R, or an interceptor.</a:t>
            </a:r>
          </a:p>
          <a:p>
            <a:pPr lvl="1"/>
            <a:r>
              <a:rPr lang="en-US" altLang="en-US" smtClean="0"/>
              <a:t>It is not reusable. A previous message presented again will be instantly detected by R.</a:t>
            </a:r>
          </a:p>
          <a:p>
            <a:pPr lvl="1"/>
            <a:endParaRPr lang="en-US" altLang="en-US" sz="2800" smtClean="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611188" y="115888"/>
            <a:ext cx="8281987" cy="1080864"/>
          </a:xfrm>
        </p:spPr>
        <p:txBody>
          <a:bodyPr>
            <a:normAutofit/>
          </a:bodyPr>
          <a:lstStyle/>
          <a:p>
            <a:r>
              <a:rPr lang="en-US" altLang="en-US" sz="4000" dirty="0" smtClean="0">
                <a:solidFill>
                  <a:srgbClr val="C00000"/>
                </a:solidFill>
              </a:rPr>
              <a:t>Digital Signatures</a:t>
            </a:r>
          </a:p>
        </p:txBody>
      </p:sp>
      <p:sp>
        <p:nvSpPr>
          <p:cNvPr id="89091" name="Content Placeholder 2"/>
          <p:cNvSpPr>
            <a:spLocks noGrp="1"/>
          </p:cNvSpPr>
          <p:nvPr>
            <p:ph idx="1"/>
          </p:nvPr>
        </p:nvSpPr>
        <p:spPr>
          <a:xfrm>
            <a:off x="467544" y="1196752"/>
            <a:ext cx="8229600" cy="4525963"/>
          </a:xfrm>
        </p:spPr>
        <p:txBody>
          <a:bodyPr/>
          <a:lstStyle/>
          <a:p>
            <a:r>
              <a:rPr lang="en-US" altLang="en-US" b="1" dirty="0" smtClean="0"/>
              <a:t>Public Key Protocol</a:t>
            </a:r>
          </a:p>
          <a:p>
            <a:pPr lvl="1"/>
            <a:r>
              <a:rPr lang="en-US" altLang="en-US" dirty="0" smtClean="0"/>
              <a:t>ideally suited to digital signatures.</a:t>
            </a:r>
          </a:p>
          <a:p>
            <a:pPr lvl="1"/>
            <a:r>
              <a:rPr lang="en-US" altLang="en-US" dirty="0" smtClean="0"/>
              <a:t>E: use the public key in transformation</a:t>
            </a:r>
          </a:p>
          <a:p>
            <a:pPr lvl="1"/>
            <a:r>
              <a:rPr lang="en-US" altLang="en-US" dirty="0" smtClean="0"/>
              <a:t>D: use the private key in transformation </a:t>
            </a:r>
          </a:p>
          <a:p>
            <a:pPr lvl="1"/>
            <a:endParaRPr lang="en-US" altLang="en-US" b="1" dirty="0" smtClean="0"/>
          </a:p>
        </p:txBody>
      </p:sp>
      <p:pic>
        <p:nvPicPr>
          <p:cNvPr id="89092" name="Picture 4"/>
          <p:cNvPicPr>
            <a:picLocks noChangeAspect="1" noChangeArrowheads="1"/>
          </p:cNvPicPr>
          <p:nvPr/>
        </p:nvPicPr>
        <p:blipFill>
          <a:blip r:embed="rId2" cstate="print"/>
          <a:srcRect/>
          <a:stretch>
            <a:fillRect/>
          </a:stretch>
        </p:blipFill>
        <p:spPr bwMode="auto">
          <a:xfrm>
            <a:off x="1979712" y="3717032"/>
            <a:ext cx="5241925" cy="2682875"/>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11188" y="115888"/>
            <a:ext cx="8281987" cy="1008856"/>
          </a:xfrm>
        </p:spPr>
        <p:txBody>
          <a:bodyPr>
            <a:normAutofit/>
          </a:bodyPr>
          <a:lstStyle/>
          <a:p>
            <a:r>
              <a:rPr lang="en-US" altLang="en-US" sz="4000" dirty="0" smtClean="0">
                <a:solidFill>
                  <a:srgbClr val="C00000"/>
                </a:solidFill>
              </a:rPr>
              <a:t>Certificates</a:t>
            </a:r>
          </a:p>
        </p:txBody>
      </p:sp>
      <p:sp>
        <p:nvSpPr>
          <p:cNvPr id="90115" name="Content Placeholder 2"/>
          <p:cNvSpPr>
            <a:spLocks noGrp="1"/>
          </p:cNvSpPr>
          <p:nvPr>
            <p:ph idx="1"/>
          </p:nvPr>
        </p:nvSpPr>
        <p:spPr>
          <a:xfrm>
            <a:off x="395536" y="1196752"/>
            <a:ext cx="8424936" cy="4886003"/>
          </a:xfrm>
        </p:spPr>
        <p:txBody>
          <a:bodyPr/>
          <a:lstStyle/>
          <a:p>
            <a:pPr marL="342900" lvl="1" indent="-342900" algn="just">
              <a:buClr>
                <a:srgbClr val="0033CC"/>
              </a:buClr>
              <a:buSzPct val="60000"/>
            </a:pPr>
            <a:r>
              <a:rPr lang="en-US" altLang="en-US" dirty="0" smtClean="0"/>
              <a:t>A public key and user's identity are bound together in a </a:t>
            </a:r>
            <a:r>
              <a:rPr lang="en-US" altLang="en-US" b="1" dirty="0" smtClean="0"/>
              <a:t>certificate</a:t>
            </a:r>
            <a:r>
              <a:rPr lang="en-US" altLang="en-US" dirty="0" smtClean="0"/>
              <a:t>, which is then signed by someone called a </a:t>
            </a:r>
            <a:r>
              <a:rPr lang="en-US" altLang="en-US" b="1" dirty="0" smtClean="0"/>
              <a:t>certificate authority</a:t>
            </a:r>
            <a:r>
              <a:rPr lang="en-US" altLang="en-US" dirty="0" smtClean="0"/>
              <a:t>, certifying the accuracy of the binding.</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11188" y="115888"/>
            <a:ext cx="8281987" cy="864840"/>
          </a:xfrm>
        </p:spPr>
        <p:txBody>
          <a:bodyPr>
            <a:normAutofit/>
          </a:bodyPr>
          <a:lstStyle/>
          <a:p>
            <a:pPr eaLnBrk="1" hangingPunct="1"/>
            <a:r>
              <a:rPr lang="en-US" altLang="en-US" sz="4000" dirty="0" smtClean="0">
                <a:solidFill>
                  <a:srgbClr val="C00000"/>
                </a:solidFill>
              </a:rPr>
              <a:t>Certificates</a:t>
            </a:r>
            <a:endParaRPr lang="en-AU" altLang="en-US" sz="4000" dirty="0" smtClean="0">
              <a:solidFill>
                <a:srgbClr val="C00000"/>
              </a:solidFill>
            </a:endParaRPr>
          </a:p>
        </p:txBody>
      </p:sp>
      <p:sp>
        <p:nvSpPr>
          <p:cNvPr id="91139" name="Rectangle 3"/>
          <p:cNvSpPr>
            <a:spLocks noGrp="1" noChangeArrowheads="1"/>
          </p:cNvSpPr>
          <p:nvPr>
            <p:ph type="body" idx="1"/>
          </p:nvPr>
        </p:nvSpPr>
        <p:spPr>
          <a:xfrm>
            <a:off x="251521" y="981074"/>
            <a:ext cx="8568952" cy="5688285"/>
          </a:xfrm>
        </p:spPr>
        <p:txBody>
          <a:bodyPr>
            <a:normAutofit/>
          </a:bodyPr>
          <a:lstStyle/>
          <a:p>
            <a:pPr algn="just"/>
            <a:r>
              <a:rPr lang="en-US" altLang="en-US" sz="2800" dirty="0" smtClean="0"/>
              <a:t>The algorithms to generate a matched pair of public and private keys are publicly known, and software that does it is widely available. </a:t>
            </a:r>
          </a:p>
          <a:p>
            <a:pPr algn="just"/>
            <a:r>
              <a:rPr lang="en-US" altLang="en-US" sz="2800" dirty="0" smtClean="0"/>
              <a:t>So if Alice wanted to use a public key cipher, she could generate her own pair of public and private keys, keep the private key hidden, and publicize the public key. </a:t>
            </a:r>
          </a:p>
          <a:p>
            <a:pPr algn="just"/>
            <a:r>
              <a:rPr lang="en-US" altLang="en-US" sz="2800" dirty="0" smtClean="0"/>
              <a:t>But how can she publicize her public key— assert that it belongs to her—in such a way that other participants can be sure it really belongs to her?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bwMode="auto">
          <a:xfrm>
            <a:off x="500034" y="228600"/>
            <a:ext cx="8215370" cy="685800"/>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pl-PL" sz="4000" dirty="0">
                <a:solidFill>
                  <a:srgbClr val="C00000"/>
                </a:solidFill>
              </a:rPr>
              <a:t>Kinds of </a:t>
            </a:r>
            <a:r>
              <a:rPr lang="en-US" sz="4000" dirty="0">
                <a:solidFill>
                  <a:srgbClr val="C00000"/>
                </a:solidFill>
              </a:rPr>
              <a:t>Threats</a:t>
            </a:r>
          </a:p>
        </p:txBody>
      </p:sp>
      <p:sp>
        <p:nvSpPr>
          <p:cNvPr id="1333251" name="Rectangle 3"/>
          <p:cNvSpPr>
            <a:spLocks noGrp="1" noChangeArrowheads="1"/>
          </p:cNvSpPr>
          <p:nvPr>
            <p:ph type="body" idx="1"/>
          </p:nvPr>
        </p:nvSpPr>
        <p:spPr>
          <a:xfrm>
            <a:off x="251520" y="990600"/>
            <a:ext cx="8712968" cy="5638800"/>
          </a:xfrm>
        </p:spPr>
        <p:txBody>
          <a:bodyPr/>
          <a:lstStyle/>
          <a:p>
            <a:pPr algn="just">
              <a:spcBef>
                <a:spcPts val="0"/>
              </a:spcBef>
            </a:pPr>
            <a:r>
              <a:rPr lang="pl-PL" dirty="0" smtClean="0">
                <a:solidFill>
                  <a:srgbClr val="0000FF"/>
                </a:solidFill>
              </a:rPr>
              <a:t>Interception</a:t>
            </a:r>
            <a:endParaRPr lang="pl-PL" dirty="0">
              <a:solidFill>
                <a:srgbClr val="0000FF"/>
              </a:solidFill>
            </a:endParaRPr>
          </a:p>
          <a:p>
            <a:pPr marL="801688" lvl="2" algn="just">
              <a:spcBef>
                <a:spcPts val="0"/>
              </a:spcBef>
            </a:pPr>
            <a:r>
              <a:rPr lang="pl-PL" dirty="0"/>
              <a:t>an unauthorized party (human or not) gains access to an asset</a:t>
            </a:r>
          </a:p>
          <a:p>
            <a:pPr algn="just">
              <a:spcBef>
                <a:spcPts val="0"/>
              </a:spcBef>
            </a:pPr>
            <a:r>
              <a:rPr lang="pl-PL" dirty="0">
                <a:solidFill>
                  <a:srgbClr val="0000FF"/>
                </a:solidFill>
              </a:rPr>
              <a:t>Interruption</a:t>
            </a:r>
          </a:p>
          <a:p>
            <a:pPr marL="801688" lvl="2" algn="just">
              <a:spcBef>
                <a:spcPts val="0"/>
              </a:spcBef>
            </a:pPr>
            <a:r>
              <a:rPr lang="pl-PL" dirty="0"/>
              <a:t>an asset becomes lost, unavailable, or unusable</a:t>
            </a:r>
          </a:p>
          <a:p>
            <a:pPr algn="just">
              <a:spcBef>
                <a:spcPts val="0"/>
              </a:spcBef>
            </a:pPr>
            <a:r>
              <a:rPr lang="pl-PL" dirty="0">
                <a:solidFill>
                  <a:srgbClr val="0000FF"/>
                </a:solidFill>
              </a:rPr>
              <a:t>Modification</a:t>
            </a:r>
          </a:p>
          <a:p>
            <a:pPr marL="801688" lvl="2" algn="just">
              <a:spcBef>
                <a:spcPts val="0"/>
              </a:spcBef>
            </a:pPr>
            <a:r>
              <a:rPr lang="pl-PL" dirty="0"/>
              <a:t>an unauthorized party changes the state of an asset</a:t>
            </a:r>
          </a:p>
          <a:p>
            <a:pPr algn="just">
              <a:spcBef>
                <a:spcPts val="0"/>
              </a:spcBef>
            </a:pPr>
            <a:r>
              <a:rPr lang="pl-PL" dirty="0">
                <a:solidFill>
                  <a:srgbClr val="0000FF"/>
                </a:solidFill>
              </a:rPr>
              <a:t>Fabrication</a:t>
            </a:r>
          </a:p>
          <a:p>
            <a:pPr marL="801688" lvl="2" algn="just">
              <a:spcBef>
                <a:spcPts val="0"/>
              </a:spcBef>
            </a:pPr>
            <a:r>
              <a:rPr lang="pl-PL" dirty="0"/>
              <a:t>an unauthorized party counterfeits an </a:t>
            </a:r>
            <a:r>
              <a:rPr lang="pl-PL" dirty="0" smtClean="0"/>
              <a:t>asset</a:t>
            </a:r>
            <a:endParaRPr lang="pl-PL"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116632"/>
            <a:ext cx="8229600" cy="1080120"/>
          </a:xfrm>
        </p:spPr>
        <p:txBody>
          <a:bodyPr>
            <a:normAutofit/>
          </a:bodyPr>
          <a:lstStyle/>
          <a:p>
            <a:pPr eaLnBrk="1" hangingPunct="1"/>
            <a:r>
              <a:rPr lang="en-US" altLang="en-US" sz="4000" dirty="0" smtClean="0">
                <a:solidFill>
                  <a:srgbClr val="C00000"/>
                </a:solidFill>
              </a:rPr>
              <a:t>Certificates</a:t>
            </a:r>
            <a:endParaRPr lang="en-AU" altLang="en-US" sz="4000" dirty="0" smtClean="0">
              <a:solidFill>
                <a:srgbClr val="C00000"/>
              </a:solidFill>
            </a:endParaRPr>
          </a:p>
        </p:txBody>
      </p:sp>
      <p:sp>
        <p:nvSpPr>
          <p:cNvPr id="92163" name="Rectangle 3"/>
          <p:cNvSpPr>
            <a:spLocks noGrp="1" noChangeArrowheads="1"/>
          </p:cNvSpPr>
          <p:nvPr>
            <p:ph idx="1"/>
          </p:nvPr>
        </p:nvSpPr>
        <p:spPr>
          <a:xfrm>
            <a:off x="251520" y="980728"/>
            <a:ext cx="8640960" cy="5688632"/>
          </a:xfrm>
        </p:spPr>
        <p:txBody>
          <a:bodyPr>
            <a:normAutofit/>
          </a:bodyPr>
          <a:lstStyle/>
          <a:p>
            <a:pPr algn="just"/>
            <a:r>
              <a:rPr lang="en-US" altLang="en-US" sz="2800" dirty="0" smtClean="0"/>
              <a:t>A complete scheme for certifying bindings between public keys and identities— what key belongs to who—is called a Public Key Infrastructure (PKI). </a:t>
            </a:r>
          </a:p>
          <a:p>
            <a:pPr algn="just"/>
            <a:r>
              <a:rPr lang="en-US" altLang="en-US" sz="2800" dirty="0" smtClean="0"/>
              <a:t>A PKI starts with the ability to verify identities and bind them to keys out of band. By “out of band,” we mean something outside the network and the computers that comprise it, such as in the following scenarios. </a:t>
            </a:r>
          </a:p>
          <a:p>
            <a:pPr algn="just"/>
            <a:r>
              <a:rPr lang="en-US" altLang="en-US" sz="2800" dirty="0" smtClean="0"/>
              <a:t>If Alice and Bob are individuals who know each other, then they could get together in the same room and Alice could give her public key to Bob directly, perhaps on a business card. </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16632"/>
            <a:ext cx="8229600" cy="1080120"/>
          </a:xfrm>
        </p:spPr>
        <p:txBody>
          <a:bodyPr>
            <a:normAutofit/>
          </a:bodyPr>
          <a:lstStyle/>
          <a:p>
            <a:pPr eaLnBrk="1" hangingPunct="1"/>
            <a:r>
              <a:rPr lang="en-US" altLang="en-US" sz="4000" dirty="0" smtClean="0">
                <a:solidFill>
                  <a:srgbClr val="C00000"/>
                </a:solidFill>
              </a:rPr>
              <a:t>Certificates</a:t>
            </a:r>
            <a:endParaRPr lang="en-AU" altLang="en-US" sz="4000" dirty="0" smtClean="0">
              <a:solidFill>
                <a:srgbClr val="C00000"/>
              </a:solidFill>
            </a:endParaRPr>
          </a:p>
        </p:txBody>
      </p:sp>
      <p:sp>
        <p:nvSpPr>
          <p:cNvPr id="93187" name="Rectangle 3"/>
          <p:cNvSpPr>
            <a:spLocks noGrp="1" noChangeArrowheads="1"/>
          </p:cNvSpPr>
          <p:nvPr>
            <p:ph idx="1"/>
          </p:nvPr>
        </p:nvSpPr>
        <p:spPr>
          <a:xfrm>
            <a:off x="179512" y="1124744"/>
            <a:ext cx="8784976" cy="5472608"/>
          </a:xfrm>
        </p:spPr>
        <p:txBody>
          <a:bodyPr>
            <a:normAutofit/>
          </a:bodyPr>
          <a:lstStyle/>
          <a:p>
            <a:pPr algn="just"/>
            <a:r>
              <a:rPr lang="en-US" altLang="en-US" sz="2800" dirty="0" smtClean="0"/>
              <a:t>If Bob is an organization, Alice the individual could present conventional identification, perhaps involving a photograph or fingerprints. </a:t>
            </a:r>
          </a:p>
          <a:p>
            <a:pPr algn="just"/>
            <a:r>
              <a:rPr lang="en-US" altLang="en-US" sz="2800" dirty="0" smtClean="0"/>
              <a:t>If Alice and Bob are computers owned by the same company, then a system administrator could configure Bob with Alice’s public key.</a:t>
            </a:r>
          </a:p>
          <a:p>
            <a:pPr algn="just"/>
            <a:r>
              <a:rPr lang="en-US" altLang="en-US" sz="2800" dirty="0" smtClean="0"/>
              <a:t>A digitally signed statement of a public key binding is called a </a:t>
            </a:r>
            <a:r>
              <a:rPr lang="en-US" altLang="en-US" sz="2800" i="1" dirty="0" smtClean="0"/>
              <a:t>public key certificate, or simply a certificate</a:t>
            </a:r>
            <a:endParaRPr lang="en-US" altLang="en-US" sz="2800" dirty="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16632"/>
            <a:ext cx="8229600" cy="1008112"/>
          </a:xfrm>
        </p:spPr>
        <p:txBody>
          <a:bodyPr>
            <a:normAutofit/>
          </a:bodyPr>
          <a:lstStyle/>
          <a:p>
            <a:pPr eaLnBrk="1" hangingPunct="1"/>
            <a:r>
              <a:rPr lang="en-US" altLang="en-US" sz="4000" dirty="0" smtClean="0">
                <a:solidFill>
                  <a:srgbClr val="C00000"/>
                </a:solidFill>
              </a:rPr>
              <a:t>Certificates</a:t>
            </a:r>
            <a:endParaRPr lang="en-AU" altLang="en-US" sz="4000" dirty="0" smtClean="0">
              <a:solidFill>
                <a:srgbClr val="C00000"/>
              </a:solidFill>
            </a:endParaRPr>
          </a:p>
        </p:txBody>
      </p:sp>
      <p:sp>
        <p:nvSpPr>
          <p:cNvPr id="94211" name="Rectangle 3"/>
          <p:cNvSpPr>
            <a:spLocks noGrp="1" noChangeArrowheads="1"/>
          </p:cNvSpPr>
          <p:nvPr>
            <p:ph idx="1"/>
          </p:nvPr>
        </p:nvSpPr>
        <p:spPr>
          <a:xfrm>
            <a:off x="251520" y="1124744"/>
            <a:ext cx="8712968" cy="5544616"/>
          </a:xfrm>
        </p:spPr>
        <p:txBody>
          <a:bodyPr>
            <a:normAutofit/>
          </a:bodyPr>
          <a:lstStyle/>
          <a:p>
            <a:pPr algn="just"/>
            <a:r>
              <a:rPr lang="en-US" altLang="en-US" dirty="0" smtClean="0"/>
              <a:t>One of the major standards for certificates is known as X.509. This standard leaves a lot of details open, but specifies a basic structure. A certificate clearly must include</a:t>
            </a:r>
          </a:p>
          <a:p>
            <a:pPr lvl="1" algn="just"/>
            <a:r>
              <a:rPr lang="en-US" altLang="en-US" dirty="0" smtClean="0"/>
              <a:t>the identity of the entity being certified</a:t>
            </a:r>
          </a:p>
          <a:p>
            <a:pPr lvl="1" algn="just"/>
            <a:r>
              <a:rPr lang="en-US" altLang="en-US" dirty="0" smtClean="0"/>
              <a:t>the public key of the entity being certified</a:t>
            </a:r>
          </a:p>
          <a:p>
            <a:pPr lvl="1" algn="just"/>
            <a:r>
              <a:rPr lang="en-US" altLang="en-US" dirty="0" smtClean="0"/>
              <a:t>the identity of the signer</a:t>
            </a:r>
          </a:p>
          <a:p>
            <a:pPr lvl="1" algn="just"/>
            <a:r>
              <a:rPr lang="en-US" altLang="en-US" dirty="0" smtClean="0"/>
              <a:t>the digital signature</a:t>
            </a:r>
          </a:p>
          <a:p>
            <a:pPr lvl="1" algn="just"/>
            <a:r>
              <a:rPr lang="en-US" altLang="en-US" dirty="0" smtClean="0"/>
              <a:t>a digital signature algorithm identifier (which cryptographic hash and which cipher)</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67544" y="116632"/>
            <a:ext cx="8229600" cy="1143000"/>
          </a:xfrm>
        </p:spPr>
        <p:txBody>
          <a:bodyPr>
            <a:normAutofit/>
          </a:bodyPr>
          <a:lstStyle/>
          <a:p>
            <a:pPr eaLnBrk="1" hangingPunct="1"/>
            <a:r>
              <a:rPr lang="en-US" altLang="en-US" sz="4000" dirty="0" smtClean="0">
                <a:solidFill>
                  <a:srgbClr val="C00000"/>
                </a:solidFill>
              </a:rPr>
              <a:t>Certificates</a:t>
            </a:r>
            <a:endParaRPr lang="en-AU" altLang="en-US" sz="4000" dirty="0" smtClean="0">
              <a:solidFill>
                <a:srgbClr val="C00000"/>
              </a:solidFill>
            </a:endParaRPr>
          </a:p>
        </p:txBody>
      </p:sp>
      <p:sp>
        <p:nvSpPr>
          <p:cNvPr id="95235" name="Rectangle 3"/>
          <p:cNvSpPr>
            <a:spLocks noGrp="1" noChangeArrowheads="1"/>
          </p:cNvSpPr>
          <p:nvPr>
            <p:ph idx="1"/>
          </p:nvPr>
        </p:nvSpPr>
        <p:spPr>
          <a:xfrm>
            <a:off x="323528" y="1052736"/>
            <a:ext cx="8496944" cy="5616624"/>
          </a:xfrm>
        </p:spPr>
        <p:txBody>
          <a:bodyPr>
            <a:normAutofit lnSpcReduction="10000"/>
          </a:bodyPr>
          <a:lstStyle/>
          <a:p>
            <a:pPr algn="just">
              <a:spcBef>
                <a:spcPts val="0"/>
              </a:spcBef>
            </a:pPr>
            <a:r>
              <a:rPr lang="en-US" altLang="en-US" dirty="0" smtClean="0"/>
              <a:t>Certification Authorities</a:t>
            </a:r>
          </a:p>
          <a:p>
            <a:pPr lvl="1" algn="just">
              <a:spcBef>
                <a:spcPts val="0"/>
              </a:spcBef>
            </a:pPr>
            <a:r>
              <a:rPr lang="en-US" altLang="en-US" dirty="0" smtClean="0"/>
              <a:t>A </a:t>
            </a:r>
            <a:r>
              <a:rPr lang="en-US" altLang="en-US" i="1" dirty="0" smtClean="0"/>
              <a:t>certification authority or certificate authority (CA) is an entity claimed (by someone) </a:t>
            </a:r>
            <a:r>
              <a:rPr lang="en-US" altLang="en-US" dirty="0" smtClean="0"/>
              <a:t>to be trustworthy for verifying identities and issuing public key certificates. </a:t>
            </a:r>
          </a:p>
          <a:p>
            <a:pPr lvl="1" algn="just">
              <a:spcBef>
                <a:spcPts val="0"/>
              </a:spcBef>
            </a:pPr>
            <a:r>
              <a:rPr lang="en-US" altLang="en-US" dirty="0" smtClean="0"/>
              <a:t>There are commercial CAs, governmental CAs, and even free CAs. </a:t>
            </a:r>
          </a:p>
          <a:p>
            <a:pPr lvl="1" algn="just">
              <a:spcBef>
                <a:spcPts val="0"/>
              </a:spcBef>
            </a:pPr>
            <a:r>
              <a:rPr lang="en-US" altLang="en-US" dirty="0" smtClean="0"/>
              <a:t>To use a CA, you must know its own key. You can learn that CA’s key, however, if you can obtain a chain of CA-signed certificates that starts with a CA whose key you already know. </a:t>
            </a:r>
          </a:p>
          <a:p>
            <a:pPr lvl="1" algn="just">
              <a:spcBef>
                <a:spcPts val="0"/>
              </a:spcBef>
            </a:pPr>
            <a:r>
              <a:rPr lang="en-US" altLang="en-US" dirty="0" smtClean="0"/>
              <a:t>Then you can believe any certificate signed by that new CA</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Links</a:t>
            </a:r>
            <a:endParaRPr lang="en-IN"/>
          </a:p>
        </p:txBody>
      </p:sp>
      <p:sp>
        <p:nvSpPr>
          <p:cNvPr id="3" name="Content Placeholder 2"/>
          <p:cNvSpPr>
            <a:spLocks noGrp="1"/>
          </p:cNvSpPr>
          <p:nvPr>
            <p:ph idx="1"/>
          </p:nvPr>
        </p:nvSpPr>
        <p:spPr>
          <a:xfrm>
            <a:off x="251520" y="1600200"/>
            <a:ext cx="8712968" cy="4525963"/>
          </a:xfrm>
        </p:spPr>
        <p:txBody>
          <a:bodyPr>
            <a:normAutofit/>
          </a:bodyPr>
          <a:lstStyle/>
          <a:p>
            <a:r>
              <a:rPr lang="en-IN" sz="2800" dirty="0" smtClean="0">
                <a:hlinkClick r:id="rId2"/>
              </a:rPr>
              <a:t>https://cryptoclub.org/</a:t>
            </a:r>
            <a:endParaRPr lang="en-IN" sz="2800" dirty="0" smtClean="0"/>
          </a:p>
          <a:p>
            <a:r>
              <a:rPr lang="en-IN" sz="2800" dirty="0" smtClean="0">
                <a:hlinkClick r:id="rId3"/>
              </a:rPr>
              <a:t>https://www.schneier.com/academic/</a:t>
            </a:r>
            <a:endParaRPr lang="en-IN" sz="2800" dirty="0" smtClean="0"/>
          </a:p>
          <a:p>
            <a:r>
              <a:rPr lang="en-IN" sz="2800" dirty="0" smtClean="0">
                <a:hlinkClick r:id="rId4"/>
              </a:rPr>
              <a:t>https://school-for-champions.com</a:t>
            </a:r>
            <a:endParaRPr lang="en-IN" sz="2800" dirty="0" smtClean="0"/>
          </a:p>
          <a:p>
            <a:r>
              <a:rPr lang="en-IN" sz="2800" dirty="0" smtClean="0">
                <a:hlinkClick r:id="rId5"/>
              </a:rPr>
              <a:t>https://cse.sc.edu/isl/mysecurity</a:t>
            </a:r>
            <a:endParaRPr lang="en-IN" sz="2800" dirty="0" smtClean="0"/>
          </a:p>
          <a:p>
            <a:r>
              <a:rPr lang="en-IN" sz="2800" dirty="0" smtClean="0">
                <a:hlinkClick r:id="rId6"/>
              </a:rPr>
              <a:t>https://www.infosecawareness.in</a:t>
            </a:r>
            <a:endParaRPr lang="en-IN" sz="2800" dirty="0" smtClean="0"/>
          </a:p>
          <a:p>
            <a:r>
              <a:rPr lang="en-IN" sz="2800" dirty="0" smtClean="0">
                <a:hlinkClick r:id="rId7"/>
              </a:rPr>
              <a:t>https://isl.cse.sc.edu/mirrorSobireys.shtml</a:t>
            </a:r>
            <a:endParaRPr lang="en-IN" sz="2800" dirty="0" smtClean="0"/>
          </a:p>
          <a:p>
            <a:r>
              <a:rPr lang="en-IN" sz="2800" dirty="0" smtClean="0">
                <a:hlinkClick r:id="rId8"/>
              </a:rPr>
              <a:t>https://www.sicia-project.org/datenschutzerklaerung/</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bwMode="auto">
          <a:xfrm>
            <a:off x="357158" y="228600"/>
            <a:ext cx="8286808" cy="685800"/>
          </a:xfrm>
          <a:solidFill>
            <a:srgbClr val="FFFFFF"/>
          </a:solidFill>
          <a:ln>
            <a:miter lim="800000"/>
            <a:headEnd/>
            <a:tailEnd/>
          </a:ln>
        </p:spPr>
        <p:txBody>
          <a:bodyPr vert="horz" wrap="square" lIns="91440" tIns="45720" rIns="91440" bIns="45720" numCol="1" anchor="t" anchorCtr="0" compatLnSpc="1">
            <a:prstTxWarp prst="textNoShape">
              <a:avLst/>
            </a:prstTxWarp>
            <a:normAutofit/>
          </a:bodyPr>
          <a:lstStyle/>
          <a:p>
            <a:pPr algn="ctr"/>
            <a:r>
              <a:rPr lang="pl-PL" sz="3600" dirty="0">
                <a:solidFill>
                  <a:srgbClr val="C00000"/>
                </a:solidFill>
              </a:rPr>
              <a:t>Levels of Vulnerabilities / Threats</a:t>
            </a:r>
            <a:endParaRPr lang="en-US" sz="3600" dirty="0">
              <a:solidFill>
                <a:srgbClr val="C00000"/>
              </a:solidFill>
            </a:endParaRPr>
          </a:p>
        </p:txBody>
      </p:sp>
      <p:sp>
        <p:nvSpPr>
          <p:cNvPr id="1334275" name="Rectangle 3"/>
          <p:cNvSpPr>
            <a:spLocks noGrp="1" noChangeArrowheads="1"/>
          </p:cNvSpPr>
          <p:nvPr>
            <p:ph type="body" idx="1"/>
          </p:nvPr>
        </p:nvSpPr>
        <p:spPr>
          <a:xfrm>
            <a:off x="381000" y="1322388"/>
            <a:ext cx="7905776" cy="4348162"/>
          </a:xfrm>
        </p:spPr>
        <p:txBody>
          <a:bodyPr>
            <a:normAutofit/>
          </a:bodyPr>
          <a:lstStyle/>
          <a:p>
            <a:pPr marL="361950" indent="-361950">
              <a:spcBef>
                <a:spcPts val="0"/>
              </a:spcBef>
            </a:pPr>
            <a:r>
              <a:rPr lang="en-IN" sz="2800" dirty="0" smtClean="0"/>
              <a:t>For </a:t>
            </a:r>
            <a:r>
              <a:rPr lang="pl-PL" sz="2800" dirty="0" smtClean="0"/>
              <a:t>other assets </a:t>
            </a:r>
            <a:r>
              <a:rPr lang="pl-PL" sz="2800" dirty="0" smtClean="0">
                <a:solidFill>
                  <a:srgbClr val="1318F1"/>
                </a:solidFill>
              </a:rPr>
              <a:t>(resources)</a:t>
            </a:r>
          </a:p>
          <a:p>
            <a:pPr lvl="2"/>
            <a:r>
              <a:rPr lang="pl-PL" dirty="0" smtClean="0"/>
              <a:t>including</a:t>
            </a:r>
            <a:r>
              <a:rPr lang="pl-PL" dirty="0"/>
              <a:t>. people using data, s/w, h/w</a:t>
            </a:r>
            <a:endParaRPr lang="en-US" dirty="0"/>
          </a:p>
          <a:p>
            <a:pPr lvl="2"/>
            <a:endParaRPr lang="pl-PL" sz="800" dirty="0"/>
          </a:p>
          <a:p>
            <a:r>
              <a:rPr lang="en-IN" sz="2800" dirty="0" smtClean="0"/>
              <a:t>F</a:t>
            </a:r>
            <a:r>
              <a:rPr lang="pl-PL" sz="2800" dirty="0" smtClean="0"/>
              <a:t>or </a:t>
            </a:r>
            <a:r>
              <a:rPr lang="pl-PL" sz="2800" dirty="0"/>
              <a:t>data</a:t>
            </a:r>
          </a:p>
          <a:p>
            <a:pPr lvl="2"/>
            <a:r>
              <a:rPr lang="en-IN" dirty="0" smtClean="0"/>
              <a:t>“</a:t>
            </a:r>
            <a:r>
              <a:rPr lang="pl-PL" dirty="0" smtClean="0"/>
              <a:t>on </a:t>
            </a:r>
            <a:r>
              <a:rPr lang="pl-PL" dirty="0"/>
              <a:t>top” of s/w, since used by s/w</a:t>
            </a:r>
            <a:endParaRPr lang="en-US" dirty="0"/>
          </a:p>
          <a:p>
            <a:pPr lvl="2"/>
            <a:endParaRPr lang="pl-PL" sz="800" dirty="0"/>
          </a:p>
          <a:p>
            <a:r>
              <a:rPr lang="en-IN" sz="2800" dirty="0"/>
              <a:t>F</a:t>
            </a:r>
            <a:r>
              <a:rPr lang="pl-PL" sz="2800" dirty="0" smtClean="0"/>
              <a:t>or </a:t>
            </a:r>
            <a:r>
              <a:rPr lang="pl-PL" sz="2800" dirty="0"/>
              <a:t>software</a:t>
            </a:r>
          </a:p>
          <a:p>
            <a:pPr lvl="2"/>
            <a:r>
              <a:rPr lang="en-IN" dirty="0" smtClean="0"/>
              <a:t>“</a:t>
            </a:r>
            <a:r>
              <a:rPr lang="pl-PL" dirty="0" smtClean="0"/>
              <a:t>on </a:t>
            </a:r>
            <a:r>
              <a:rPr lang="pl-PL" dirty="0"/>
              <a:t>top” of h/w, since run on h/w</a:t>
            </a:r>
            <a:endParaRPr lang="en-US" dirty="0"/>
          </a:p>
          <a:p>
            <a:pPr lvl="2"/>
            <a:endParaRPr lang="pl-PL" sz="800" dirty="0"/>
          </a:p>
          <a:p>
            <a:r>
              <a:rPr lang="en-IN" sz="2800" dirty="0"/>
              <a:t>F</a:t>
            </a:r>
            <a:r>
              <a:rPr lang="pl-PL" sz="2800" dirty="0" smtClean="0"/>
              <a:t>or </a:t>
            </a:r>
            <a:r>
              <a:rPr lang="pl-PL" sz="2800" dirty="0"/>
              <a:t>hardware</a:t>
            </a:r>
          </a:p>
          <a:p>
            <a:pPr>
              <a:buFont typeface="Wingdings" pitchFamily="2" charset="2"/>
              <a:buNone/>
            </a:pPr>
            <a:endParaRPr lang="pl-PL"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bwMode="auto">
          <a:xfrm>
            <a:off x="0" y="228600"/>
            <a:ext cx="8991600" cy="685800"/>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en-US" sz="3600" dirty="0">
                <a:solidFill>
                  <a:srgbClr val="C00000"/>
                </a:solidFill>
              </a:rPr>
              <a:t>A) </a:t>
            </a:r>
            <a:r>
              <a:rPr lang="pl-PL" sz="3600" dirty="0">
                <a:solidFill>
                  <a:srgbClr val="C00000"/>
                </a:solidFill>
              </a:rPr>
              <a:t>Hardware Level of </a:t>
            </a:r>
            <a:r>
              <a:rPr lang="en-US" sz="3600" dirty="0" err="1">
                <a:solidFill>
                  <a:srgbClr val="C00000"/>
                </a:solidFill>
              </a:rPr>
              <a:t>Vulnerabi</a:t>
            </a:r>
            <a:r>
              <a:rPr lang="pl-PL" sz="3600" dirty="0">
                <a:solidFill>
                  <a:srgbClr val="C00000"/>
                </a:solidFill>
              </a:rPr>
              <a:t>lities</a:t>
            </a:r>
            <a:r>
              <a:rPr lang="en-US" sz="3600" dirty="0">
                <a:solidFill>
                  <a:srgbClr val="C00000"/>
                </a:solidFill>
              </a:rPr>
              <a:t> / Threats</a:t>
            </a:r>
          </a:p>
        </p:txBody>
      </p:sp>
      <p:sp>
        <p:nvSpPr>
          <p:cNvPr id="1335299" name="Rectangle 3"/>
          <p:cNvSpPr>
            <a:spLocks noGrp="1" noChangeArrowheads="1"/>
          </p:cNvSpPr>
          <p:nvPr>
            <p:ph type="body" idx="1"/>
          </p:nvPr>
        </p:nvSpPr>
        <p:spPr>
          <a:xfrm>
            <a:off x="152400" y="1219200"/>
            <a:ext cx="8812088" cy="5410200"/>
          </a:xfrm>
        </p:spPr>
        <p:txBody>
          <a:bodyPr>
            <a:normAutofit/>
          </a:bodyPr>
          <a:lstStyle/>
          <a:p>
            <a:pPr algn="just">
              <a:lnSpc>
                <a:spcPct val="110000"/>
              </a:lnSpc>
              <a:spcBef>
                <a:spcPts val="0"/>
              </a:spcBef>
            </a:pPr>
            <a:r>
              <a:rPr lang="pl-PL" sz="2800" dirty="0"/>
              <a:t>Add / remove a </a:t>
            </a:r>
            <a:r>
              <a:rPr lang="en-IN" sz="2800" dirty="0" smtClean="0"/>
              <a:t>hardware</a:t>
            </a:r>
            <a:r>
              <a:rPr lang="pl-PL" sz="2800" dirty="0" smtClean="0"/>
              <a:t> </a:t>
            </a:r>
            <a:r>
              <a:rPr lang="pl-PL" sz="2800" dirty="0"/>
              <a:t>device</a:t>
            </a:r>
          </a:p>
          <a:p>
            <a:pPr lvl="1" algn="just">
              <a:lnSpc>
                <a:spcPct val="110000"/>
              </a:lnSpc>
              <a:spcBef>
                <a:spcPts val="0"/>
              </a:spcBef>
            </a:pPr>
            <a:r>
              <a:rPr lang="pl-PL" sz="2400" dirty="0"/>
              <a:t>Ex: Snooping, wiretapping </a:t>
            </a:r>
          </a:p>
          <a:p>
            <a:pPr lvl="1" algn="just">
              <a:lnSpc>
                <a:spcPct val="110000"/>
              </a:lnSpc>
              <a:spcBef>
                <a:spcPts val="0"/>
              </a:spcBef>
            </a:pPr>
            <a:r>
              <a:rPr lang="pl-PL" sz="2400" dirty="0" smtClean="0"/>
              <a:t>Ex</a:t>
            </a:r>
            <a:r>
              <a:rPr lang="pl-PL" sz="2400" dirty="0"/>
              <a:t>: Modification, alteration of a </a:t>
            </a:r>
            <a:r>
              <a:rPr lang="pl-PL" sz="2400" dirty="0" smtClean="0"/>
              <a:t>system</a:t>
            </a:r>
            <a:endParaRPr lang="pl-PL" sz="2400" dirty="0"/>
          </a:p>
          <a:p>
            <a:pPr lvl="1" algn="just">
              <a:lnSpc>
                <a:spcPct val="110000"/>
              </a:lnSpc>
              <a:spcBef>
                <a:spcPts val="0"/>
              </a:spcBef>
            </a:pPr>
            <a:endParaRPr lang="pl-PL" sz="800" dirty="0"/>
          </a:p>
          <a:p>
            <a:pPr algn="just">
              <a:lnSpc>
                <a:spcPct val="110000"/>
              </a:lnSpc>
              <a:spcBef>
                <a:spcPts val="0"/>
              </a:spcBef>
            </a:pPr>
            <a:r>
              <a:rPr lang="pl-PL" sz="2800" dirty="0"/>
              <a:t>Physical attacks on </a:t>
            </a:r>
            <a:r>
              <a:rPr lang="en-IN" sz="2800" dirty="0" smtClean="0"/>
              <a:t>hardware</a:t>
            </a:r>
            <a:r>
              <a:rPr lang="pl-PL" sz="2800" dirty="0" smtClean="0"/>
              <a:t> </a:t>
            </a:r>
            <a:r>
              <a:rPr lang="pl-PL" sz="2000" dirty="0" smtClean="0">
                <a:solidFill>
                  <a:srgbClr val="002060"/>
                </a:solidFill>
              </a:rPr>
              <a:t>=&gt; </a:t>
            </a:r>
            <a:r>
              <a:rPr lang="pl-PL" sz="2000" dirty="0">
                <a:solidFill>
                  <a:srgbClr val="002060"/>
                </a:solidFill>
              </a:rPr>
              <a:t>need physical security: locks and guards</a:t>
            </a:r>
          </a:p>
          <a:p>
            <a:pPr lvl="1" algn="just">
              <a:lnSpc>
                <a:spcPct val="110000"/>
              </a:lnSpc>
              <a:spcBef>
                <a:spcPts val="0"/>
              </a:spcBef>
            </a:pPr>
            <a:r>
              <a:rPr lang="pl-PL" sz="2400" dirty="0"/>
              <a:t>Accidental </a:t>
            </a:r>
            <a:r>
              <a:rPr lang="pl-PL" sz="2400" dirty="0">
                <a:solidFill>
                  <a:srgbClr val="002060"/>
                </a:solidFill>
              </a:rPr>
              <a:t>(dropped PC box) </a:t>
            </a:r>
            <a:r>
              <a:rPr lang="pl-PL" sz="2400" dirty="0"/>
              <a:t>or voluntary </a:t>
            </a:r>
            <a:r>
              <a:rPr lang="pl-PL" sz="2400" dirty="0">
                <a:solidFill>
                  <a:srgbClr val="002060"/>
                </a:solidFill>
              </a:rPr>
              <a:t>(bombing a computer room)</a:t>
            </a:r>
          </a:p>
          <a:p>
            <a:pPr lvl="1" algn="just">
              <a:lnSpc>
                <a:spcPct val="110000"/>
              </a:lnSpc>
              <a:spcBef>
                <a:spcPts val="0"/>
              </a:spcBef>
            </a:pPr>
            <a:r>
              <a:rPr lang="pl-PL" sz="2400" dirty="0"/>
              <a:t>Theft / destruction</a:t>
            </a:r>
          </a:p>
          <a:p>
            <a:pPr lvl="2" algn="just">
              <a:lnSpc>
                <a:spcPct val="110000"/>
              </a:lnSpc>
              <a:spcBef>
                <a:spcPts val="0"/>
              </a:spcBef>
            </a:pPr>
            <a:r>
              <a:rPr lang="pl-PL" dirty="0"/>
              <a:t>Damage the machine (spilled coffe, mice, </a:t>
            </a:r>
            <a:r>
              <a:rPr lang="pl-PL" i="1" dirty="0"/>
              <a:t>real</a:t>
            </a:r>
            <a:r>
              <a:rPr lang="pl-PL" dirty="0"/>
              <a:t> bugs)</a:t>
            </a:r>
          </a:p>
          <a:p>
            <a:pPr lvl="2" algn="just">
              <a:lnSpc>
                <a:spcPct val="110000"/>
              </a:lnSpc>
              <a:spcBef>
                <a:spcPts val="0"/>
              </a:spcBef>
            </a:pPr>
            <a:r>
              <a:rPr lang="pl-PL" dirty="0"/>
              <a:t>Steal the machine</a:t>
            </a:r>
          </a:p>
          <a:p>
            <a:pPr lvl="2" algn="just">
              <a:lnSpc>
                <a:spcPct val="110000"/>
              </a:lnSpc>
              <a:spcBef>
                <a:spcPts val="0"/>
              </a:spcBef>
            </a:pPr>
            <a:r>
              <a:rPr lang="en-IN" dirty="0" smtClean="0"/>
              <a:t>H</a:t>
            </a:r>
            <a:r>
              <a:rPr lang="pl-PL" dirty="0" smtClean="0"/>
              <a:t>ammer </a:t>
            </a:r>
            <a:r>
              <a:rPr lang="pl-PL" dirty="0"/>
              <a:t>the </a:t>
            </a:r>
            <a:r>
              <a:rPr lang="pl-PL" dirty="0" smtClean="0"/>
              <a:t>machin</a:t>
            </a:r>
            <a:r>
              <a:rPr lang="en-IN" dirty="0" smtClean="0"/>
              <a:t>e</a:t>
            </a:r>
            <a:endParaRPr lang="pl-P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bwMode="auto">
          <a:xfrm>
            <a:off x="214282" y="188640"/>
            <a:ext cx="8715436" cy="648072"/>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pl-PL" sz="4000" dirty="0">
                <a:solidFill>
                  <a:srgbClr val="C00000"/>
                </a:solidFill>
              </a:rPr>
              <a:t>Example of </a:t>
            </a:r>
            <a:r>
              <a:rPr lang="pl-PL" sz="4000" dirty="0" smtClean="0">
                <a:solidFill>
                  <a:srgbClr val="C00000"/>
                </a:solidFill>
              </a:rPr>
              <a:t>Snooping</a:t>
            </a:r>
            <a:endParaRPr lang="en-US" sz="4000" dirty="0">
              <a:solidFill>
                <a:srgbClr val="C00000"/>
              </a:solidFill>
            </a:endParaRPr>
          </a:p>
        </p:txBody>
      </p:sp>
      <p:sp>
        <p:nvSpPr>
          <p:cNvPr id="1336323" name="Rectangle 3"/>
          <p:cNvSpPr>
            <a:spLocks noGrp="1" noChangeArrowheads="1"/>
          </p:cNvSpPr>
          <p:nvPr>
            <p:ph type="body" idx="1"/>
          </p:nvPr>
        </p:nvSpPr>
        <p:spPr>
          <a:xfrm>
            <a:off x="251520" y="1268760"/>
            <a:ext cx="8678416" cy="4824536"/>
          </a:xfrm>
        </p:spPr>
        <p:txBody>
          <a:bodyPr/>
          <a:lstStyle/>
          <a:p>
            <a:pPr marL="361950" indent="-361950" algn="just">
              <a:spcBef>
                <a:spcPts val="0"/>
              </a:spcBef>
            </a:pPr>
            <a:r>
              <a:rPr lang="en-US" sz="2800" dirty="0" smtClean="0">
                <a:solidFill>
                  <a:srgbClr val="0000FF"/>
                </a:solidFill>
              </a:rPr>
              <a:t>Wardriving </a:t>
            </a:r>
            <a:r>
              <a:rPr lang="pl-PL" sz="2800" dirty="0" smtClean="0">
                <a:solidFill>
                  <a:srgbClr val="0000FF"/>
                </a:solidFill>
              </a:rPr>
              <a:t>/</a:t>
            </a:r>
            <a:r>
              <a:rPr lang="en-IN" sz="2800" dirty="0" smtClean="0">
                <a:solidFill>
                  <a:srgbClr val="0000FF"/>
                </a:solidFill>
              </a:rPr>
              <a:t> W</a:t>
            </a:r>
            <a:r>
              <a:rPr lang="pl-PL" sz="2800" dirty="0" smtClean="0">
                <a:solidFill>
                  <a:srgbClr val="0000FF"/>
                </a:solidFill>
              </a:rPr>
              <a:t>arwalking</a:t>
            </a:r>
            <a:r>
              <a:rPr lang="pl-PL" sz="2800" dirty="0" smtClean="0">
                <a:solidFill>
                  <a:schemeClr val="bg1"/>
                </a:solidFill>
              </a:rPr>
              <a:t> </a:t>
            </a:r>
            <a:r>
              <a:rPr lang="pl-PL" sz="2400" dirty="0" smtClean="0"/>
              <a:t>– </a:t>
            </a:r>
            <a:r>
              <a:rPr lang="en-IN" sz="2400" dirty="0" smtClean="0"/>
              <a:t>Driving or Walking around with a wireless enabled machine to look for unsecured wireless LANs. </a:t>
            </a:r>
          </a:p>
          <a:p>
            <a:pPr marL="361950" indent="-361950" algn="just">
              <a:spcBef>
                <a:spcPts val="0"/>
              </a:spcBef>
            </a:pPr>
            <a:r>
              <a:rPr lang="en-IN" sz="2800" dirty="0" smtClean="0">
                <a:solidFill>
                  <a:srgbClr val="0000FF"/>
                </a:solidFill>
              </a:rPr>
              <a:t>War</a:t>
            </a:r>
            <a:r>
              <a:rPr lang="en-US" sz="2800" dirty="0" smtClean="0">
                <a:solidFill>
                  <a:srgbClr val="0000FF"/>
                </a:solidFill>
              </a:rPr>
              <a:t>chalking</a:t>
            </a:r>
            <a:r>
              <a:rPr lang="en-US" sz="2800" dirty="0" smtClean="0"/>
              <a:t> </a:t>
            </a:r>
            <a:r>
              <a:rPr lang="pl-PL" sz="2400" dirty="0"/>
              <a:t>--</a:t>
            </a:r>
            <a:r>
              <a:rPr lang="en-US" sz="2400" dirty="0"/>
              <a:t> using chalk markings to show the presence and vulnerabilities of wireless networks nearby</a:t>
            </a:r>
            <a:endParaRPr lang="pl-PL" sz="2400" dirty="0"/>
          </a:p>
          <a:p>
            <a:pPr lvl="1" algn="just">
              <a:spcBef>
                <a:spcPts val="0"/>
              </a:spcBef>
            </a:pPr>
            <a:r>
              <a:rPr lang="en-IN" sz="2400" dirty="0" smtClean="0"/>
              <a:t>e</a:t>
            </a:r>
            <a:r>
              <a:rPr lang="pl-PL" sz="2400" dirty="0" smtClean="0"/>
              <a:t>.g.</a:t>
            </a:r>
            <a:r>
              <a:rPr lang="en-IN" sz="2400" dirty="0" smtClean="0"/>
              <a:t> indicating WEP protected or protected WLAN</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bwMode="auto">
          <a:xfrm>
            <a:off x="179512" y="228600"/>
            <a:ext cx="8784976" cy="1184176"/>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en-US" sz="3600" dirty="0">
                <a:solidFill>
                  <a:srgbClr val="C00000"/>
                </a:solidFill>
              </a:rPr>
              <a:t>B) </a:t>
            </a:r>
            <a:r>
              <a:rPr lang="pl-PL" sz="3600" dirty="0">
                <a:solidFill>
                  <a:srgbClr val="C00000"/>
                </a:solidFill>
              </a:rPr>
              <a:t>Software Level of </a:t>
            </a:r>
            <a:r>
              <a:rPr lang="en-US" sz="3600" dirty="0">
                <a:solidFill>
                  <a:srgbClr val="C00000"/>
                </a:solidFill>
              </a:rPr>
              <a:t>Vulnerabilities / Threats</a:t>
            </a:r>
          </a:p>
        </p:txBody>
      </p:sp>
      <p:sp>
        <p:nvSpPr>
          <p:cNvPr id="1340419" name="Rectangle 3"/>
          <p:cNvSpPr>
            <a:spLocks noGrp="1" noChangeArrowheads="1"/>
          </p:cNvSpPr>
          <p:nvPr>
            <p:ph type="body" idx="1"/>
          </p:nvPr>
        </p:nvSpPr>
        <p:spPr>
          <a:xfrm>
            <a:off x="251520" y="1347790"/>
            <a:ext cx="8582918" cy="4795854"/>
          </a:xfrm>
        </p:spPr>
        <p:txBody>
          <a:bodyPr>
            <a:normAutofit/>
          </a:bodyPr>
          <a:lstStyle/>
          <a:p>
            <a:pPr>
              <a:lnSpc>
                <a:spcPct val="90000"/>
              </a:lnSpc>
              <a:buFont typeface="Wingdings" pitchFamily="2" charset="2"/>
              <a:buNone/>
            </a:pPr>
            <a:endParaRPr lang="pl-PL" sz="900" dirty="0"/>
          </a:p>
          <a:p>
            <a:pPr>
              <a:lnSpc>
                <a:spcPct val="90000"/>
              </a:lnSpc>
            </a:pPr>
            <a:r>
              <a:rPr lang="pl-PL" sz="2800" dirty="0"/>
              <a:t>Software </a:t>
            </a:r>
            <a:r>
              <a:rPr lang="pl-PL" sz="2800" dirty="0">
                <a:solidFill>
                  <a:srgbClr val="0000FF"/>
                </a:solidFill>
              </a:rPr>
              <a:t>Deletion</a:t>
            </a:r>
          </a:p>
          <a:p>
            <a:pPr lvl="1">
              <a:lnSpc>
                <a:spcPct val="90000"/>
              </a:lnSpc>
            </a:pPr>
            <a:r>
              <a:rPr lang="pl-PL" sz="2400" dirty="0"/>
              <a:t>Easy to delete needed software by mistake</a:t>
            </a:r>
          </a:p>
          <a:p>
            <a:pPr lvl="1">
              <a:lnSpc>
                <a:spcPct val="90000"/>
              </a:lnSpc>
            </a:pPr>
            <a:r>
              <a:rPr lang="pl-PL" sz="2400" dirty="0"/>
              <a:t>To prevent this: use </a:t>
            </a:r>
            <a:r>
              <a:rPr lang="pl-PL" sz="2400" i="1" dirty="0"/>
              <a:t>configuration management software</a:t>
            </a:r>
          </a:p>
          <a:p>
            <a:pPr>
              <a:lnSpc>
                <a:spcPct val="90000"/>
              </a:lnSpc>
            </a:pPr>
            <a:r>
              <a:rPr lang="pl-PL" sz="2800" dirty="0" smtClean="0"/>
              <a:t>Software </a:t>
            </a:r>
            <a:r>
              <a:rPr lang="pl-PL" sz="2800" dirty="0">
                <a:solidFill>
                  <a:srgbClr val="0000FF"/>
                </a:solidFill>
              </a:rPr>
              <a:t>Modification</a:t>
            </a:r>
          </a:p>
          <a:p>
            <a:pPr lvl="1">
              <a:lnSpc>
                <a:spcPct val="90000"/>
              </a:lnSpc>
            </a:pPr>
            <a:r>
              <a:rPr lang="pl-PL" sz="2400" dirty="0"/>
              <a:t>Trojan Horses, </a:t>
            </a:r>
            <a:r>
              <a:rPr lang="pl-PL" sz="2400" dirty="0" smtClean="0"/>
              <a:t>Viruses</a:t>
            </a:r>
            <a:r>
              <a:rPr lang="pl-PL" sz="2400" dirty="0"/>
              <a:t>, Logic Bombs, Trapdoors, Information Leaks </a:t>
            </a:r>
            <a:r>
              <a:rPr lang="pl-PL" sz="2400" dirty="0">
                <a:solidFill>
                  <a:srgbClr val="002060"/>
                </a:solidFill>
              </a:rPr>
              <a:t>(via covert channels)</a:t>
            </a:r>
            <a:r>
              <a:rPr lang="pl-PL" sz="2400" dirty="0"/>
              <a:t>, ...</a:t>
            </a:r>
          </a:p>
          <a:p>
            <a:pPr>
              <a:lnSpc>
                <a:spcPct val="90000"/>
              </a:lnSpc>
            </a:pPr>
            <a:r>
              <a:rPr lang="pl-PL" sz="2800" dirty="0" smtClean="0"/>
              <a:t>Software </a:t>
            </a:r>
            <a:r>
              <a:rPr lang="pl-PL" sz="2800" dirty="0">
                <a:solidFill>
                  <a:srgbClr val="0000FF"/>
                </a:solidFill>
              </a:rPr>
              <a:t>Theft</a:t>
            </a:r>
          </a:p>
          <a:p>
            <a:pPr lvl="1">
              <a:lnSpc>
                <a:spcPct val="90000"/>
              </a:lnSpc>
            </a:pPr>
            <a:r>
              <a:rPr lang="pl-PL" sz="2400" dirty="0">
                <a:solidFill>
                  <a:srgbClr val="000000"/>
                </a:solidFill>
              </a:rPr>
              <a:t>Unauthorized copying</a:t>
            </a:r>
          </a:p>
          <a:p>
            <a:pPr lvl="2">
              <a:lnSpc>
                <a:spcPct val="90000"/>
              </a:lnSpc>
            </a:pPr>
            <a:r>
              <a:rPr lang="pl-PL" dirty="0">
                <a:solidFill>
                  <a:srgbClr val="000000"/>
                </a:solidFill>
              </a:rPr>
              <a:t>via P2P, etc.</a:t>
            </a:r>
          </a:p>
          <a:p>
            <a:pPr lvl="1">
              <a:lnSpc>
                <a:spcPct val="90000"/>
              </a:lnSpc>
              <a:buFont typeface="Wingdings" pitchFamily="2" charset="2"/>
              <a:buNone/>
            </a:pPr>
            <a:endParaRPr lang="pl-PL" sz="10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normAutofit/>
          </a:bodyPr>
          <a:lstStyle/>
          <a:p>
            <a:r>
              <a:rPr lang="en-AU" sz="4000" dirty="0">
                <a:solidFill>
                  <a:srgbClr val="C00000"/>
                </a:solidFill>
              </a:rPr>
              <a:t>What we mean by Security?</a:t>
            </a:r>
          </a:p>
        </p:txBody>
      </p:sp>
      <p:sp>
        <p:nvSpPr>
          <p:cNvPr id="77827" name="Rectangle 1027"/>
          <p:cNvSpPr>
            <a:spLocks noGrp="1" noChangeArrowheads="1"/>
          </p:cNvSpPr>
          <p:nvPr>
            <p:ph type="body" idx="1"/>
          </p:nvPr>
        </p:nvSpPr>
        <p:spPr/>
        <p:txBody>
          <a:bodyPr/>
          <a:lstStyle/>
          <a:p>
            <a:pPr algn="just"/>
            <a:r>
              <a:rPr lang="en-US" dirty="0"/>
              <a:t>Protection of </a:t>
            </a:r>
            <a:r>
              <a:rPr lang="en-US" dirty="0" smtClean="0"/>
              <a:t>assets</a:t>
            </a:r>
          </a:p>
          <a:p>
            <a:pPr algn="just"/>
            <a:r>
              <a:rPr lang="en-US" dirty="0" smtClean="0"/>
              <a:t>Can </a:t>
            </a:r>
            <a:r>
              <a:rPr lang="en-US" dirty="0"/>
              <a:t>take several forms:</a:t>
            </a:r>
          </a:p>
          <a:p>
            <a:pPr lvl="1"/>
            <a:r>
              <a:rPr lang="en-US" dirty="0"/>
              <a:t> Prevention</a:t>
            </a:r>
          </a:p>
          <a:p>
            <a:pPr lvl="1"/>
            <a:r>
              <a:rPr lang="en-US" dirty="0"/>
              <a:t> Detection</a:t>
            </a:r>
          </a:p>
          <a:p>
            <a:pPr lvl="1"/>
            <a:r>
              <a:rPr lang="en-US" dirty="0"/>
              <a:t> Reaction</a:t>
            </a:r>
            <a:br>
              <a:rPr lang="en-US" dirty="0"/>
            </a:br>
            <a:endParaRPr lang="en-US" dirty="0"/>
          </a:p>
          <a:p>
            <a:endParaRPr lang="en-AU" dirty="0"/>
          </a:p>
        </p:txBody>
      </p:sp>
      <p:sp>
        <p:nvSpPr>
          <p:cNvPr id="4" name="Footer Placeholder 3"/>
          <p:cNvSpPr>
            <a:spLocks noGrp="1"/>
          </p:cNvSpPr>
          <p:nvPr>
            <p:ph type="ftr" sz="quarter" idx="11"/>
          </p:nvPr>
        </p:nvSpPr>
        <p:spPr/>
        <p:txBody>
          <a:bodyPr/>
          <a:lstStyle/>
          <a:p>
            <a:r>
              <a:rPr lang="en-IN" smtClean="0"/>
              <a:t>25.7.2019</a:t>
            </a:r>
            <a:endParaRPr lang="en-I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24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IN"/>
          </a:p>
        </p:txBody>
      </p:sp>
      <p:sp>
        <p:nvSpPr>
          <p:cNvPr id="134246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IN"/>
          </a:p>
        </p:txBody>
      </p:sp>
      <p:sp>
        <p:nvSpPr>
          <p:cNvPr id="1342468" name="Rectangle 4"/>
          <p:cNvSpPr>
            <a:spLocks noGrp="1" noChangeArrowheads="1"/>
          </p:cNvSpPr>
          <p:nvPr>
            <p:ph type="title"/>
          </p:nvPr>
        </p:nvSpPr>
        <p:spPr bwMode="auto">
          <a:xfrm>
            <a:off x="755576" y="116632"/>
            <a:ext cx="7772400" cy="838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pl-PL" sz="4000" dirty="0">
                <a:solidFill>
                  <a:srgbClr val="C00000"/>
                </a:solidFill>
              </a:rPr>
              <a:t>Types of Malicious Code</a:t>
            </a:r>
            <a:endParaRPr lang="en-US" sz="4000" dirty="0">
              <a:solidFill>
                <a:srgbClr val="C00000"/>
              </a:solidFill>
            </a:endParaRPr>
          </a:p>
        </p:txBody>
      </p:sp>
      <p:sp>
        <p:nvSpPr>
          <p:cNvPr id="1342481" name="Text Box 17"/>
          <p:cNvSpPr txBox="1">
            <a:spLocks noChangeArrowheads="1"/>
          </p:cNvSpPr>
          <p:nvPr/>
        </p:nvSpPr>
        <p:spPr bwMode="auto">
          <a:xfrm>
            <a:off x="107504" y="908422"/>
            <a:ext cx="8856984" cy="5616922"/>
          </a:xfrm>
          <a:prstGeom prst="rect">
            <a:avLst/>
          </a:prstGeom>
          <a:noFill/>
          <a:ln w="12700" cap="sq">
            <a:noFill/>
            <a:miter lim="800000"/>
            <a:headEnd type="none" w="sm" len="sm"/>
            <a:tailEnd type="none" w="sm" len="sm"/>
          </a:ln>
          <a:effectLst/>
        </p:spPr>
        <p:txBody>
          <a:bodyPr wrap="square">
            <a:spAutoFit/>
          </a:bodyPr>
          <a:lstStyle/>
          <a:p>
            <a:pPr eaLnBrk="1" hangingPunct="1">
              <a:spcBef>
                <a:spcPct val="25000"/>
              </a:spcBef>
            </a:pPr>
            <a:r>
              <a:rPr lang="en-US" sz="2000" dirty="0">
                <a:solidFill>
                  <a:srgbClr val="0000FF"/>
                </a:solidFill>
                <a:latin typeface="Times New Roman" pitchFamily="18" charset="0"/>
              </a:rPr>
              <a:t>Bacterium</a:t>
            </a:r>
            <a:r>
              <a:rPr lang="en-US" sz="2000" dirty="0">
                <a:solidFill>
                  <a:srgbClr val="080808"/>
                </a:solidFill>
                <a:latin typeface="Times New Roman" pitchFamily="18" charset="0"/>
              </a:rPr>
              <a:t> - </a:t>
            </a:r>
            <a:r>
              <a:rPr lang="en-US" sz="1800" dirty="0">
                <a:solidFill>
                  <a:srgbClr val="080808"/>
                </a:solidFill>
                <a:latin typeface="Times New Roman" pitchFamily="18" charset="0"/>
              </a:rPr>
              <a:t>A specialized </a:t>
            </a:r>
            <a:r>
              <a:rPr lang="en-US" sz="1800" i="1" dirty="0">
                <a:solidFill>
                  <a:srgbClr val="080808"/>
                </a:solidFill>
                <a:latin typeface="Times New Roman" pitchFamily="18" charset="0"/>
              </a:rPr>
              <a:t>form of virus</a:t>
            </a:r>
            <a:r>
              <a:rPr lang="en-US" sz="1800" dirty="0">
                <a:solidFill>
                  <a:srgbClr val="080808"/>
                </a:solidFill>
                <a:latin typeface="Times New Roman" pitchFamily="18" charset="0"/>
              </a:rPr>
              <a:t> which does not attach to a specific file. Usage obscure.</a:t>
            </a:r>
            <a:r>
              <a:rPr lang="en-US" sz="2000" dirty="0">
                <a:solidFill>
                  <a:srgbClr val="080808"/>
                </a:solidFill>
                <a:latin typeface="Times New Roman" pitchFamily="18" charset="0"/>
              </a:rPr>
              <a:t> </a:t>
            </a:r>
          </a:p>
          <a:p>
            <a:pPr eaLnBrk="1" hangingPunct="1">
              <a:spcBef>
                <a:spcPct val="25000"/>
              </a:spcBef>
            </a:pPr>
            <a:r>
              <a:rPr lang="en-US" sz="2000" dirty="0">
                <a:solidFill>
                  <a:srgbClr val="0000FF"/>
                </a:solidFill>
                <a:latin typeface="Times New Roman" pitchFamily="18" charset="0"/>
              </a:rPr>
              <a:t>Logic bomb</a:t>
            </a:r>
            <a:r>
              <a:rPr lang="en-US" sz="2000" dirty="0">
                <a:solidFill>
                  <a:srgbClr val="080808"/>
                </a:solidFill>
                <a:latin typeface="Times New Roman" pitchFamily="18" charset="0"/>
              </a:rPr>
              <a:t> - </a:t>
            </a:r>
            <a:r>
              <a:rPr lang="en-US" sz="1800" dirty="0">
                <a:solidFill>
                  <a:srgbClr val="080808"/>
                </a:solidFill>
                <a:latin typeface="Times New Roman" pitchFamily="18" charset="0"/>
              </a:rPr>
              <a:t>Malicious </a:t>
            </a:r>
            <a:r>
              <a:rPr lang="en-US" sz="1800" i="1" u="sng" dirty="0">
                <a:solidFill>
                  <a:srgbClr val="080808"/>
                </a:solidFill>
                <a:latin typeface="Times New Roman" pitchFamily="18" charset="0"/>
              </a:rPr>
              <a:t>[program] logic</a:t>
            </a:r>
            <a:r>
              <a:rPr lang="en-US" sz="1800" dirty="0">
                <a:solidFill>
                  <a:srgbClr val="080808"/>
                </a:solidFill>
                <a:latin typeface="Times New Roman" pitchFamily="18" charset="0"/>
              </a:rPr>
              <a:t> that </a:t>
            </a:r>
            <a:r>
              <a:rPr lang="en-US" sz="1800" i="1" dirty="0">
                <a:solidFill>
                  <a:srgbClr val="080808"/>
                </a:solidFill>
                <a:latin typeface="Times New Roman" pitchFamily="18" charset="0"/>
              </a:rPr>
              <a:t>activates when specified conditions are met</a:t>
            </a:r>
            <a:r>
              <a:rPr lang="en-US" sz="1800" dirty="0">
                <a:solidFill>
                  <a:srgbClr val="080808"/>
                </a:solidFill>
                <a:latin typeface="Times New Roman" pitchFamily="18" charset="0"/>
              </a:rPr>
              <a:t>. Usually intended to cause denial of service or otherwise damage system resources.</a:t>
            </a:r>
          </a:p>
          <a:p>
            <a:pPr eaLnBrk="1" hangingPunct="1">
              <a:spcBef>
                <a:spcPct val="25000"/>
              </a:spcBef>
            </a:pPr>
            <a:r>
              <a:rPr lang="en-US" sz="2000" dirty="0">
                <a:solidFill>
                  <a:srgbClr val="0000FF"/>
                </a:solidFill>
                <a:latin typeface="Times New Roman" pitchFamily="18" charset="0"/>
              </a:rPr>
              <a:t>Trapdoor</a:t>
            </a:r>
            <a:r>
              <a:rPr lang="en-US" sz="2000" dirty="0">
                <a:solidFill>
                  <a:srgbClr val="080808"/>
                </a:solidFill>
                <a:latin typeface="Times New Roman" pitchFamily="18" charset="0"/>
              </a:rPr>
              <a:t> - </a:t>
            </a:r>
            <a:r>
              <a:rPr lang="en-US" sz="1800" dirty="0">
                <a:solidFill>
                  <a:srgbClr val="080808"/>
                </a:solidFill>
                <a:latin typeface="Times New Roman" pitchFamily="18" charset="0"/>
              </a:rPr>
              <a:t>A hidden </a:t>
            </a:r>
            <a:r>
              <a:rPr lang="en-US" sz="1800" i="1" dirty="0">
                <a:solidFill>
                  <a:srgbClr val="080808"/>
                </a:solidFill>
                <a:latin typeface="Times New Roman" pitchFamily="18" charset="0"/>
              </a:rPr>
              <a:t>computer </a:t>
            </a:r>
            <a:r>
              <a:rPr lang="en-US" sz="1800" i="1" u="sng" dirty="0">
                <a:solidFill>
                  <a:srgbClr val="080808"/>
                </a:solidFill>
                <a:latin typeface="Times New Roman" pitchFamily="18" charset="0"/>
              </a:rPr>
              <a:t>flaw</a:t>
            </a:r>
            <a:r>
              <a:rPr lang="en-US" sz="1800" dirty="0">
                <a:solidFill>
                  <a:srgbClr val="080808"/>
                </a:solidFill>
                <a:latin typeface="Times New Roman" pitchFamily="18" charset="0"/>
              </a:rPr>
              <a:t> </a:t>
            </a:r>
            <a:r>
              <a:rPr lang="en-US" sz="1800" i="1" dirty="0">
                <a:solidFill>
                  <a:srgbClr val="080808"/>
                </a:solidFill>
                <a:latin typeface="Times New Roman" pitchFamily="18" charset="0"/>
              </a:rPr>
              <a:t>known to an intruder</a:t>
            </a:r>
            <a:r>
              <a:rPr lang="en-US" sz="1800" dirty="0">
                <a:solidFill>
                  <a:srgbClr val="080808"/>
                </a:solidFill>
                <a:latin typeface="Times New Roman" pitchFamily="18" charset="0"/>
              </a:rPr>
              <a:t>, or a hidden computer mechanism (usually software) installed by an intruder, </a:t>
            </a:r>
            <a:r>
              <a:rPr lang="en-US" sz="1800" i="1" dirty="0">
                <a:solidFill>
                  <a:srgbClr val="080808"/>
                </a:solidFill>
                <a:latin typeface="Times New Roman" pitchFamily="18" charset="0"/>
              </a:rPr>
              <a:t>who</a:t>
            </a:r>
            <a:r>
              <a:rPr lang="en-US" sz="1800" dirty="0">
                <a:solidFill>
                  <a:srgbClr val="080808"/>
                </a:solidFill>
                <a:latin typeface="Times New Roman" pitchFamily="18" charset="0"/>
              </a:rPr>
              <a:t> </a:t>
            </a:r>
            <a:r>
              <a:rPr lang="en-US" sz="1800" i="1" dirty="0">
                <a:solidFill>
                  <a:srgbClr val="080808"/>
                </a:solidFill>
                <a:latin typeface="Times New Roman" pitchFamily="18" charset="0"/>
              </a:rPr>
              <a:t>can activate the trap door to gain access</a:t>
            </a:r>
            <a:r>
              <a:rPr lang="en-US" sz="1800" dirty="0">
                <a:solidFill>
                  <a:srgbClr val="080808"/>
                </a:solidFill>
                <a:latin typeface="Times New Roman" pitchFamily="18" charset="0"/>
              </a:rPr>
              <a:t> to the computer without being blocked by security services or mechanisms.</a:t>
            </a:r>
          </a:p>
          <a:p>
            <a:pPr eaLnBrk="1" hangingPunct="1">
              <a:spcBef>
                <a:spcPct val="25000"/>
              </a:spcBef>
            </a:pPr>
            <a:r>
              <a:rPr lang="en-US" sz="2000" dirty="0">
                <a:solidFill>
                  <a:srgbClr val="0000FF"/>
                </a:solidFill>
                <a:latin typeface="Times New Roman" pitchFamily="18" charset="0"/>
              </a:rPr>
              <a:t>Trojan horse</a:t>
            </a:r>
            <a:r>
              <a:rPr lang="en-US" sz="2000" dirty="0">
                <a:solidFill>
                  <a:srgbClr val="080808"/>
                </a:solidFill>
                <a:latin typeface="Times New Roman" pitchFamily="18" charset="0"/>
              </a:rPr>
              <a:t> - A </a:t>
            </a:r>
            <a:r>
              <a:rPr lang="en-US" sz="1800" dirty="0">
                <a:solidFill>
                  <a:srgbClr val="080808"/>
                </a:solidFill>
                <a:latin typeface="Times New Roman" pitchFamily="18" charset="0"/>
              </a:rPr>
              <a:t>computer </a:t>
            </a:r>
            <a:r>
              <a:rPr lang="en-US" sz="1800" i="1" u="sng" dirty="0">
                <a:solidFill>
                  <a:srgbClr val="080808"/>
                </a:solidFill>
                <a:latin typeface="Times New Roman" pitchFamily="18" charset="0"/>
              </a:rPr>
              <a:t>program</a:t>
            </a:r>
            <a:r>
              <a:rPr lang="en-US" sz="1800" i="1" dirty="0">
                <a:solidFill>
                  <a:srgbClr val="080808"/>
                </a:solidFill>
                <a:latin typeface="Times New Roman" pitchFamily="18" charset="0"/>
              </a:rPr>
              <a:t> that appears to have a useful function</a:t>
            </a:r>
            <a:r>
              <a:rPr lang="en-US" sz="1800" dirty="0">
                <a:solidFill>
                  <a:srgbClr val="080808"/>
                </a:solidFill>
                <a:latin typeface="Times New Roman" pitchFamily="18" charset="0"/>
              </a:rPr>
              <a:t>, but also has a hidden and potentially malicious function that evades security mechanisms, sometimes by exploiting legitimate authorizations of a system entity that invokes the program.</a:t>
            </a:r>
            <a:r>
              <a:rPr lang="en-US" sz="2000" dirty="0">
                <a:solidFill>
                  <a:srgbClr val="080808"/>
                </a:solidFill>
                <a:latin typeface="Times New Roman" pitchFamily="18" charset="0"/>
              </a:rPr>
              <a:t> </a:t>
            </a:r>
          </a:p>
          <a:p>
            <a:pPr eaLnBrk="1" hangingPunct="1">
              <a:spcBef>
                <a:spcPct val="25000"/>
              </a:spcBef>
            </a:pPr>
            <a:r>
              <a:rPr lang="en-US" sz="2000" dirty="0">
                <a:solidFill>
                  <a:srgbClr val="0000FF"/>
                </a:solidFill>
                <a:latin typeface="Times New Roman" pitchFamily="18" charset="0"/>
              </a:rPr>
              <a:t>Virus</a:t>
            </a:r>
            <a:r>
              <a:rPr lang="en-US" sz="2000" dirty="0">
                <a:solidFill>
                  <a:srgbClr val="080808"/>
                </a:solidFill>
                <a:latin typeface="Times New Roman" pitchFamily="18" charset="0"/>
              </a:rPr>
              <a:t> - </a:t>
            </a:r>
            <a:r>
              <a:rPr lang="en-US" sz="1800" dirty="0">
                <a:solidFill>
                  <a:srgbClr val="080808"/>
                </a:solidFill>
                <a:latin typeface="Times New Roman" pitchFamily="18" charset="0"/>
              </a:rPr>
              <a:t>A hidden, </a:t>
            </a:r>
            <a:r>
              <a:rPr lang="en-US" sz="1800" i="1" dirty="0">
                <a:solidFill>
                  <a:srgbClr val="080808"/>
                </a:solidFill>
                <a:latin typeface="Times New Roman" pitchFamily="18" charset="0"/>
              </a:rPr>
              <a:t>self-replicating </a:t>
            </a:r>
            <a:r>
              <a:rPr lang="en-US" sz="1800" i="1" u="sng" dirty="0">
                <a:solidFill>
                  <a:srgbClr val="080808"/>
                </a:solidFill>
                <a:latin typeface="Times New Roman" pitchFamily="18" charset="0"/>
              </a:rPr>
              <a:t>section of computer software</a:t>
            </a:r>
            <a:r>
              <a:rPr lang="en-US" sz="1800" dirty="0">
                <a:solidFill>
                  <a:srgbClr val="080808"/>
                </a:solidFill>
                <a:latin typeface="Times New Roman" pitchFamily="18" charset="0"/>
              </a:rPr>
              <a:t>, usually malicious logic, that </a:t>
            </a:r>
            <a:r>
              <a:rPr lang="en-US" sz="1800" i="1" dirty="0">
                <a:solidFill>
                  <a:srgbClr val="080808"/>
                </a:solidFill>
                <a:latin typeface="Times New Roman" pitchFamily="18" charset="0"/>
              </a:rPr>
              <a:t>propagates by infecting</a:t>
            </a:r>
            <a:r>
              <a:rPr lang="pl-PL" sz="1800" dirty="0">
                <a:solidFill>
                  <a:srgbClr val="080808"/>
                </a:solidFill>
                <a:latin typeface="Times New Roman" pitchFamily="18" charset="0"/>
              </a:rPr>
              <a:t> </a:t>
            </a:r>
            <a:r>
              <a:rPr lang="pl-PL" sz="1800" dirty="0">
                <a:solidFill>
                  <a:srgbClr val="1318F1"/>
                </a:solidFill>
                <a:latin typeface="Times New Roman" pitchFamily="18" charset="0"/>
              </a:rPr>
              <a:t>(</a:t>
            </a:r>
            <a:r>
              <a:rPr lang="en-US" sz="1800" dirty="0">
                <a:solidFill>
                  <a:srgbClr val="1318F1"/>
                </a:solidFill>
                <a:latin typeface="Times New Roman" pitchFamily="18" charset="0"/>
              </a:rPr>
              <a:t>i.e., inserting a copy of itself into and </a:t>
            </a:r>
            <a:r>
              <a:rPr lang="en-US" sz="1800" i="1" dirty="0">
                <a:solidFill>
                  <a:srgbClr val="1318F1"/>
                </a:solidFill>
                <a:latin typeface="Times New Roman" pitchFamily="18" charset="0"/>
              </a:rPr>
              <a:t>becoming part of</a:t>
            </a:r>
            <a:r>
              <a:rPr lang="pl-PL" sz="1800" i="1" dirty="0">
                <a:solidFill>
                  <a:srgbClr val="1318F1"/>
                </a:solidFill>
                <a:latin typeface="Times New Roman" pitchFamily="18" charset="0"/>
              </a:rPr>
              <a:t>) </a:t>
            </a:r>
            <a:r>
              <a:rPr lang="en-US" sz="1800" i="1" dirty="0">
                <a:solidFill>
                  <a:srgbClr val="080808"/>
                </a:solidFill>
                <a:latin typeface="Times New Roman" pitchFamily="18" charset="0"/>
              </a:rPr>
              <a:t>another program</a:t>
            </a:r>
            <a:r>
              <a:rPr lang="en-US" sz="1800" dirty="0">
                <a:solidFill>
                  <a:srgbClr val="080808"/>
                </a:solidFill>
                <a:latin typeface="Times New Roman" pitchFamily="18" charset="0"/>
              </a:rPr>
              <a:t>. A virus cannot run by itself; it requires that its host program be run to make the virus active.</a:t>
            </a:r>
          </a:p>
          <a:p>
            <a:pPr eaLnBrk="1" hangingPunct="1">
              <a:spcBef>
                <a:spcPct val="25000"/>
              </a:spcBef>
            </a:pPr>
            <a:r>
              <a:rPr lang="en-US" sz="2000" dirty="0">
                <a:solidFill>
                  <a:srgbClr val="0000FF"/>
                </a:solidFill>
                <a:latin typeface="Times New Roman" pitchFamily="18" charset="0"/>
              </a:rPr>
              <a:t>Worm</a:t>
            </a:r>
            <a:r>
              <a:rPr lang="en-US" sz="2000" dirty="0">
                <a:solidFill>
                  <a:srgbClr val="080808"/>
                </a:solidFill>
                <a:latin typeface="Times New Roman" pitchFamily="18" charset="0"/>
              </a:rPr>
              <a:t> - </a:t>
            </a:r>
            <a:r>
              <a:rPr lang="en-US" sz="1800" dirty="0">
                <a:solidFill>
                  <a:srgbClr val="080808"/>
                </a:solidFill>
                <a:latin typeface="Times New Roman" pitchFamily="18" charset="0"/>
              </a:rPr>
              <a:t>A computer </a:t>
            </a:r>
            <a:r>
              <a:rPr lang="en-US" sz="1800" i="1" u="sng" dirty="0">
                <a:solidFill>
                  <a:srgbClr val="080808"/>
                </a:solidFill>
                <a:latin typeface="Times New Roman" pitchFamily="18" charset="0"/>
              </a:rPr>
              <a:t>program</a:t>
            </a:r>
            <a:r>
              <a:rPr lang="en-US" sz="1800" dirty="0">
                <a:solidFill>
                  <a:srgbClr val="080808"/>
                </a:solidFill>
                <a:latin typeface="Times New Roman" pitchFamily="18" charset="0"/>
              </a:rPr>
              <a:t> that can run independently, </a:t>
            </a:r>
            <a:r>
              <a:rPr lang="en-US" sz="1800" i="1" dirty="0">
                <a:solidFill>
                  <a:srgbClr val="080808"/>
                </a:solidFill>
                <a:latin typeface="Times New Roman" pitchFamily="18" charset="0"/>
              </a:rPr>
              <a:t>can propagate a complete working version of itself</a:t>
            </a:r>
            <a:r>
              <a:rPr lang="en-US" sz="1800" dirty="0">
                <a:solidFill>
                  <a:srgbClr val="080808"/>
                </a:solidFill>
                <a:latin typeface="Times New Roman" pitchFamily="18" charset="0"/>
              </a:rPr>
              <a:t> onto other hosts on a network, and may consume computer resources destructively.</a:t>
            </a:r>
          </a:p>
          <a:p>
            <a:pPr eaLnBrk="1" hangingPunct="1"/>
            <a:r>
              <a:rPr lang="en-US" sz="1200" dirty="0">
                <a:solidFill>
                  <a:srgbClr val="080808"/>
                </a:solidFill>
                <a:latin typeface="Times New Roman" pitchFamily="18" charset="0"/>
              </a:rPr>
              <a:t>		[cf. http://www.ietf.org/rfc/rfc2828.txt]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42468">
                                            <p:txEl>
                                              <p:pRg st="0" end="0"/>
                                            </p:txEl>
                                          </p:spTgt>
                                        </p:tgtEl>
                                        <p:attrNameLst>
                                          <p:attrName>style.visibility</p:attrName>
                                        </p:attrNameLst>
                                      </p:cBhvr>
                                      <p:to>
                                        <p:strVal val="visible"/>
                                      </p:to>
                                    </p:set>
                                    <p:animEffect transition="in" filter="blinds(horizontal)">
                                      <p:cBhvr>
                                        <p:cTn id="7" dur="500"/>
                                        <p:tgtEl>
                                          <p:spTgt spid="13424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468"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Intent</a:t>
            </a:r>
            <a:endParaRPr lang="en-IN" dirty="0"/>
          </a:p>
        </p:txBody>
      </p:sp>
      <p:sp>
        <p:nvSpPr>
          <p:cNvPr id="4" name="Content Placeholder 3"/>
          <p:cNvSpPr>
            <a:spLocks noGrp="1"/>
          </p:cNvSpPr>
          <p:nvPr>
            <p:ph idx="1"/>
          </p:nvPr>
        </p:nvSpPr>
        <p:spPr>
          <a:xfrm>
            <a:off x="179512" y="1600200"/>
            <a:ext cx="8507288" cy="4525963"/>
          </a:xfrm>
        </p:spPr>
        <p:txBody>
          <a:bodyPr>
            <a:normAutofit/>
          </a:bodyPr>
          <a:lstStyle/>
          <a:p>
            <a:pPr algn="just"/>
            <a:r>
              <a:rPr lang="en-IN" sz="2800" dirty="0" smtClean="0"/>
              <a:t>All malicious code can be evaluated in the context of three principles allowing for successful countermeasures</a:t>
            </a:r>
          </a:p>
          <a:p>
            <a:pPr algn="just"/>
            <a:r>
              <a:rPr lang="en-IN" sz="2800" b="1" dirty="0" smtClean="0"/>
              <a:t>Delivery Method</a:t>
            </a:r>
            <a:r>
              <a:rPr lang="en-IN" sz="2800" dirty="0" smtClean="0"/>
              <a:t> or System Access, </a:t>
            </a:r>
          </a:p>
          <a:p>
            <a:pPr algn="just"/>
            <a:r>
              <a:rPr lang="en-IN" sz="2800" b="1" dirty="0" smtClean="0"/>
              <a:t>Trigger</a:t>
            </a:r>
            <a:r>
              <a:rPr lang="en-IN" sz="2800" dirty="0" smtClean="0"/>
              <a:t> or Initiation Mechanism, </a:t>
            </a:r>
          </a:p>
          <a:p>
            <a:pPr algn="just"/>
            <a:r>
              <a:rPr lang="en-IN" sz="2800" b="1" dirty="0" smtClean="0"/>
              <a:t>Payload</a:t>
            </a:r>
            <a:r>
              <a:rPr lang="en-IN" sz="2800" dirty="0" smtClean="0"/>
              <a:t> or effect on system</a:t>
            </a:r>
          </a:p>
          <a:p>
            <a:pPr algn="just"/>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bwMode="auto">
          <a:xfrm>
            <a:off x="0" y="228600"/>
            <a:ext cx="8991600" cy="68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ctr"/>
            <a:r>
              <a:rPr lang="en-US" sz="3600" dirty="0">
                <a:solidFill>
                  <a:srgbClr val="C00000"/>
                </a:solidFill>
              </a:rPr>
              <a:t>C) </a:t>
            </a:r>
            <a:r>
              <a:rPr lang="pl-PL" sz="3600" dirty="0">
                <a:solidFill>
                  <a:srgbClr val="C00000"/>
                </a:solidFill>
              </a:rPr>
              <a:t>Data Level of </a:t>
            </a:r>
            <a:r>
              <a:rPr lang="en-US" sz="3600" dirty="0">
                <a:solidFill>
                  <a:srgbClr val="C00000"/>
                </a:solidFill>
              </a:rPr>
              <a:t>Vulnerabilities / Threats</a:t>
            </a:r>
          </a:p>
        </p:txBody>
      </p:sp>
      <p:sp>
        <p:nvSpPr>
          <p:cNvPr id="1348611" name="Rectangle 3"/>
          <p:cNvSpPr>
            <a:spLocks noGrp="1" noChangeArrowheads="1"/>
          </p:cNvSpPr>
          <p:nvPr>
            <p:ph type="body" idx="1"/>
          </p:nvPr>
        </p:nvSpPr>
        <p:spPr>
          <a:xfrm>
            <a:off x="381000" y="1644650"/>
            <a:ext cx="8763000" cy="4108450"/>
          </a:xfrm>
        </p:spPr>
        <p:txBody>
          <a:bodyPr/>
          <a:lstStyle/>
          <a:p>
            <a:pPr>
              <a:lnSpc>
                <a:spcPct val="80000"/>
              </a:lnSpc>
            </a:pPr>
            <a:r>
              <a:rPr lang="pl-PL" sz="2400" dirty="0"/>
              <a:t>How valuable is your data?</a:t>
            </a:r>
          </a:p>
          <a:p>
            <a:pPr lvl="1">
              <a:lnSpc>
                <a:spcPct val="80000"/>
              </a:lnSpc>
            </a:pPr>
            <a:r>
              <a:rPr lang="pl-PL" sz="2000" dirty="0"/>
              <a:t>Credit card info vs. your home phone number</a:t>
            </a:r>
          </a:p>
          <a:p>
            <a:pPr lvl="1">
              <a:lnSpc>
                <a:spcPct val="80000"/>
              </a:lnSpc>
            </a:pPr>
            <a:r>
              <a:rPr lang="pl-PL" sz="2000" dirty="0"/>
              <a:t>Source code</a:t>
            </a:r>
          </a:p>
          <a:p>
            <a:pPr lvl="1">
              <a:lnSpc>
                <a:spcPct val="80000"/>
              </a:lnSpc>
            </a:pPr>
            <a:r>
              <a:rPr lang="pl-PL" sz="2000" dirty="0"/>
              <a:t>Visible data vs. context </a:t>
            </a:r>
            <a:endParaRPr lang="pl-PL" sz="1800" dirty="0"/>
          </a:p>
          <a:p>
            <a:pPr lvl="1">
              <a:lnSpc>
                <a:spcPct val="80000"/>
              </a:lnSpc>
            </a:pPr>
            <a:endParaRPr lang="pl-PL" sz="600" dirty="0"/>
          </a:p>
          <a:p>
            <a:pPr>
              <a:lnSpc>
                <a:spcPct val="80000"/>
              </a:lnSpc>
            </a:pPr>
            <a:r>
              <a:rPr lang="pl-PL" sz="2400" dirty="0"/>
              <a:t>Adequate protection</a:t>
            </a:r>
          </a:p>
          <a:p>
            <a:pPr lvl="1">
              <a:lnSpc>
                <a:spcPct val="80000"/>
              </a:lnSpc>
            </a:pPr>
            <a:r>
              <a:rPr lang="pl-PL" sz="2000" dirty="0"/>
              <a:t>Cryptography</a:t>
            </a:r>
          </a:p>
          <a:p>
            <a:pPr lvl="2">
              <a:lnSpc>
                <a:spcPct val="80000"/>
              </a:lnSpc>
            </a:pPr>
            <a:r>
              <a:rPr lang="pl-PL" sz="1800" dirty="0"/>
              <a:t>Good if intractable for a long time</a:t>
            </a:r>
            <a:endParaRPr lang="en-US" sz="1800" dirty="0"/>
          </a:p>
          <a:p>
            <a:pPr lvl="2">
              <a:lnSpc>
                <a:spcPct val="80000"/>
              </a:lnSpc>
            </a:pPr>
            <a:endParaRPr lang="en-US" sz="700" dirty="0"/>
          </a:p>
          <a:p>
            <a:pPr lvl="1">
              <a:lnSpc>
                <a:spcPct val="80000"/>
              </a:lnSpc>
            </a:pPr>
            <a:endParaRPr lang="pl-PL" sz="600" dirty="0"/>
          </a:p>
          <a:p>
            <a:pPr>
              <a:lnSpc>
                <a:spcPct val="80000"/>
              </a:lnSpc>
            </a:pPr>
            <a:r>
              <a:rPr lang="en-US" sz="2400" dirty="0"/>
              <a:t>Threat of Identity </a:t>
            </a:r>
            <a:r>
              <a:rPr lang="en-US" sz="2400" dirty="0" smtClean="0"/>
              <a:t>Theft</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ChangeArrowheads="1"/>
          </p:cNvSpPr>
          <p:nvPr>
            <p:ph type="title"/>
          </p:nvPr>
        </p:nvSpPr>
        <p:spPr bwMode="auto">
          <a:xfrm>
            <a:off x="319350" y="188640"/>
            <a:ext cx="8501122" cy="845220"/>
          </a:xfrm>
          <a:solidFill>
            <a:srgbClr val="FFFFFF"/>
          </a:solidFill>
          <a:ln>
            <a:miter lim="800000"/>
            <a:headEnd/>
            <a:tailEnd/>
          </a:ln>
        </p:spPr>
        <p:txBody>
          <a:bodyPr vert="horz" wrap="square" lIns="91440" tIns="45720" rIns="91440" bIns="45720" numCol="1" anchor="t" anchorCtr="0" compatLnSpc="1">
            <a:prstTxWarp prst="textNoShape">
              <a:avLst/>
            </a:prstTxWarp>
            <a:normAutofit/>
          </a:bodyPr>
          <a:lstStyle/>
          <a:p>
            <a:r>
              <a:rPr lang="pl-PL" sz="4000" dirty="0" smtClean="0">
                <a:solidFill>
                  <a:srgbClr val="C00000"/>
                </a:solidFill>
              </a:rPr>
              <a:t>Methods </a:t>
            </a:r>
            <a:r>
              <a:rPr lang="pl-PL" sz="4000" dirty="0">
                <a:solidFill>
                  <a:srgbClr val="C00000"/>
                </a:solidFill>
              </a:rPr>
              <a:t>of </a:t>
            </a:r>
            <a:r>
              <a:rPr lang="pl-PL" sz="4000" dirty="0" smtClean="0">
                <a:solidFill>
                  <a:srgbClr val="C00000"/>
                </a:solidFill>
              </a:rPr>
              <a:t>Defense</a:t>
            </a:r>
            <a:endParaRPr lang="en-US" sz="4000" dirty="0">
              <a:solidFill>
                <a:srgbClr val="C00000"/>
              </a:solidFill>
            </a:endParaRPr>
          </a:p>
        </p:txBody>
      </p:sp>
      <p:sp>
        <p:nvSpPr>
          <p:cNvPr id="1364995" name="Rectangle 3"/>
          <p:cNvSpPr>
            <a:spLocks noGrp="1" noChangeArrowheads="1"/>
          </p:cNvSpPr>
          <p:nvPr>
            <p:ph type="body" idx="1"/>
          </p:nvPr>
        </p:nvSpPr>
        <p:spPr>
          <a:xfrm>
            <a:off x="142844" y="1142984"/>
            <a:ext cx="8786874" cy="5357850"/>
          </a:xfrm>
        </p:spPr>
        <p:txBody>
          <a:bodyPr>
            <a:normAutofit fontScale="92500" lnSpcReduction="20000"/>
          </a:bodyPr>
          <a:lstStyle/>
          <a:p>
            <a:pPr algn="just">
              <a:lnSpc>
                <a:spcPct val="110000"/>
              </a:lnSpc>
              <a:spcBef>
                <a:spcPts val="0"/>
              </a:spcBef>
            </a:pPr>
            <a:r>
              <a:rPr lang="pl-PL" dirty="0">
                <a:solidFill>
                  <a:srgbClr val="000000"/>
                </a:solidFill>
              </a:rPr>
              <a:t>Five basic approaches to defense of computing systems</a:t>
            </a:r>
          </a:p>
          <a:p>
            <a:pPr lvl="1" algn="just">
              <a:lnSpc>
                <a:spcPct val="110000"/>
              </a:lnSpc>
              <a:spcBef>
                <a:spcPts val="0"/>
              </a:spcBef>
            </a:pPr>
            <a:r>
              <a:rPr lang="en-US" dirty="0">
                <a:solidFill>
                  <a:srgbClr val="0000FF"/>
                </a:solidFill>
              </a:rPr>
              <a:t>Prevent</a:t>
            </a:r>
            <a:r>
              <a:rPr lang="en-US" dirty="0"/>
              <a:t> </a:t>
            </a:r>
            <a:r>
              <a:rPr lang="pl-PL" dirty="0"/>
              <a:t>attack</a:t>
            </a:r>
            <a:endParaRPr lang="en-US" dirty="0"/>
          </a:p>
          <a:p>
            <a:pPr lvl="2" algn="just">
              <a:lnSpc>
                <a:spcPct val="110000"/>
              </a:lnSpc>
              <a:spcBef>
                <a:spcPts val="0"/>
              </a:spcBef>
            </a:pPr>
            <a:r>
              <a:rPr lang="en-US" sz="2800" dirty="0"/>
              <a:t>Block attack</a:t>
            </a:r>
            <a:r>
              <a:rPr lang="pl-PL" sz="2800" dirty="0"/>
              <a:t> / </a:t>
            </a:r>
            <a:r>
              <a:rPr lang="en-US" sz="2800" dirty="0"/>
              <a:t>Close vulnerability</a:t>
            </a:r>
            <a:endParaRPr lang="pl-PL" sz="2800" dirty="0"/>
          </a:p>
          <a:p>
            <a:pPr lvl="2" algn="just">
              <a:lnSpc>
                <a:spcPct val="110000"/>
              </a:lnSpc>
              <a:spcBef>
                <a:spcPts val="0"/>
              </a:spcBef>
            </a:pPr>
            <a:endParaRPr lang="en-US" sz="900" dirty="0"/>
          </a:p>
          <a:p>
            <a:pPr lvl="1" algn="just">
              <a:lnSpc>
                <a:spcPct val="110000"/>
              </a:lnSpc>
              <a:spcBef>
                <a:spcPts val="0"/>
              </a:spcBef>
            </a:pPr>
            <a:r>
              <a:rPr lang="en-US" dirty="0">
                <a:solidFill>
                  <a:srgbClr val="0000FF"/>
                </a:solidFill>
              </a:rPr>
              <a:t>Deter</a:t>
            </a:r>
            <a:r>
              <a:rPr lang="en-US" dirty="0"/>
              <a:t> </a:t>
            </a:r>
            <a:r>
              <a:rPr lang="pl-PL" dirty="0"/>
              <a:t>attack</a:t>
            </a:r>
            <a:endParaRPr lang="en-US" dirty="0"/>
          </a:p>
          <a:p>
            <a:pPr lvl="2" algn="just">
              <a:lnSpc>
                <a:spcPct val="110000"/>
              </a:lnSpc>
              <a:spcBef>
                <a:spcPts val="0"/>
              </a:spcBef>
            </a:pPr>
            <a:r>
              <a:rPr lang="en-US" sz="2800" dirty="0"/>
              <a:t>Make attack harder</a:t>
            </a:r>
            <a:r>
              <a:rPr lang="pl-PL" sz="2800" dirty="0"/>
              <a:t>  </a:t>
            </a:r>
            <a:r>
              <a:rPr lang="en-IN" i="1" dirty="0" smtClean="0">
                <a:solidFill>
                  <a:srgbClr val="FF0000"/>
                </a:solidFill>
              </a:rPr>
              <a:t>(But attack can’t be made impossible)</a:t>
            </a:r>
            <a:endParaRPr lang="pl-PL" i="1" dirty="0">
              <a:solidFill>
                <a:srgbClr val="FF0000"/>
              </a:solidFill>
            </a:endParaRPr>
          </a:p>
          <a:p>
            <a:pPr lvl="2" algn="just">
              <a:lnSpc>
                <a:spcPct val="110000"/>
              </a:lnSpc>
              <a:spcBef>
                <a:spcPts val="0"/>
              </a:spcBef>
            </a:pPr>
            <a:endParaRPr lang="en-US" sz="900" dirty="0">
              <a:solidFill>
                <a:srgbClr val="969696"/>
              </a:solidFill>
            </a:endParaRPr>
          </a:p>
          <a:p>
            <a:pPr lvl="1" algn="just">
              <a:lnSpc>
                <a:spcPct val="110000"/>
              </a:lnSpc>
              <a:spcBef>
                <a:spcPts val="0"/>
              </a:spcBef>
            </a:pPr>
            <a:r>
              <a:rPr lang="en-US" dirty="0">
                <a:solidFill>
                  <a:srgbClr val="0000FF"/>
                </a:solidFill>
              </a:rPr>
              <a:t>Deflect</a:t>
            </a:r>
            <a:r>
              <a:rPr lang="en-US" dirty="0"/>
              <a:t> </a:t>
            </a:r>
            <a:r>
              <a:rPr lang="pl-PL" dirty="0"/>
              <a:t>attack</a:t>
            </a:r>
            <a:endParaRPr lang="en-US" dirty="0"/>
          </a:p>
          <a:p>
            <a:pPr lvl="2" algn="just">
              <a:lnSpc>
                <a:spcPct val="110000"/>
              </a:lnSpc>
              <a:spcBef>
                <a:spcPts val="0"/>
              </a:spcBef>
            </a:pPr>
            <a:r>
              <a:rPr lang="en-US" sz="2800" dirty="0"/>
              <a:t>Make another target </a:t>
            </a:r>
            <a:r>
              <a:rPr lang="pl-PL" sz="2800" dirty="0"/>
              <a:t>more </a:t>
            </a:r>
            <a:r>
              <a:rPr lang="en-US" sz="2800" dirty="0"/>
              <a:t>attractive</a:t>
            </a:r>
            <a:r>
              <a:rPr lang="pl-PL" sz="2800" dirty="0"/>
              <a:t> than this target</a:t>
            </a:r>
          </a:p>
          <a:p>
            <a:pPr lvl="2" algn="just">
              <a:lnSpc>
                <a:spcPct val="110000"/>
              </a:lnSpc>
              <a:spcBef>
                <a:spcPts val="0"/>
              </a:spcBef>
            </a:pPr>
            <a:endParaRPr lang="en-US" sz="900" dirty="0"/>
          </a:p>
          <a:p>
            <a:pPr lvl="1" algn="just">
              <a:lnSpc>
                <a:spcPct val="110000"/>
              </a:lnSpc>
              <a:spcBef>
                <a:spcPts val="0"/>
              </a:spcBef>
            </a:pPr>
            <a:r>
              <a:rPr lang="en-US" dirty="0">
                <a:solidFill>
                  <a:srgbClr val="0000FF"/>
                </a:solidFill>
              </a:rPr>
              <a:t>Detect</a:t>
            </a:r>
            <a:r>
              <a:rPr lang="en-US" dirty="0"/>
              <a:t> </a:t>
            </a:r>
            <a:r>
              <a:rPr lang="pl-PL" dirty="0"/>
              <a:t>attack</a:t>
            </a:r>
            <a:endParaRPr lang="en-US" dirty="0"/>
          </a:p>
          <a:p>
            <a:pPr lvl="2" algn="just">
              <a:lnSpc>
                <a:spcPct val="110000"/>
              </a:lnSpc>
              <a:spcBef>
                <a:spcPts val="0"/>
              </a:spcBef>
            </a:pPr>
            <a:r>
              <a:rPr lang="en-US" sz="2800" dirty="0"/>
              <a:t>During or after</a:t>
            </a:r>
            <a:endParaRPr lang="pl-PL" sz="2800" dirty="0"/>
          </a:p>
          <a:p>
            <a:pPr lvl="2" algn="just">
              <a:lnSpc>
                <a:spcPct val="110000"/>
              </a:lnSpc>
              <a:spcBef>
                <a:spcPts val="0"/>
              </a:spcBef>
            </a:pPr>
            <a:endParaRPr lang="en-US" sz="900" dirty="0"/>
          </a:p>
          <a:p>
            <a:pPr lvl="1" algn="just">
              <a:lnSpc>
                <a:spcPct val="110000"/>
              </a:lnSpc>
              <a:spcBef>
                <a:spcPts val="0"/>
              </a:spcBef>
            </a:pPr>
            <a:r>
              <a:rPr lang="en-US" dirty="0">
                <a:solidFill>
                  <a:srgbClr val="0000FF"/>
                </a:solidFill>
              </a:rPr>
              <a:t>Recover</a:t>
            </a:r>
            <a:r>
              <a:rPr lang="pl-PL" dirty="0">
                <a:solidFill>
                  <a:srgbClr val="0000FF"/>
                </a:solidFill>
              </a:rPr>
              <a:t> </a:t>
            </a:r>
            <a:r>
              <a:rPr lang="pl-PL" dirty="0">
                <a:solidFill>
                  <a:srgbClr val="000000"/>
                </a:solidFill>
              </a:rPr>
              <a:t>from attack</a:t>
            </a:r>
            <a:endParaRPr lang="en-US"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9161B5-8984-488C-BE42-93739E507493}" type="slidenum">
              <a:rPr lang="en-US"/>
              <a:pPr/>
              <a:t>24</a:t>
            </a:fld>
            <a:endParaRPr lang="en-US"/>
          </a:p>
        </p:txBody>
      </p:sp>
      <p:sp>
        <p:nvSpPr>
          <p:cNvPr id="100354" name="Rectangle 2"/>
          <p:cNvSpPr>
            <a:spLocks noGrp="1" noChangeArrowheads="1"/>
          </p:cNvSpPr>
          <p:nvPr>
            <p:ph type="title"/>
          </p:nvPr>
        </p:nvSpPr>
        <p:spPr>
          <a:xfrm>
            <a:off x="428596" y="214290"/>
            <a:ext cx="8229600" cy="917596"/>
          </a:xfrm>
        </p:spPr>
        <p:txBody>
          <a:bodyPr>
            <a:normAutofit/>
          </a:bodyPr>
          <a:lstStyle/>
          <a:p>
            <a:r>
              <a:rPr lang="en-US" sz="4000" dirty="0">
                <a:solidFill>
                  <a:srgbClr val="C00000"/>
                </a:solidFill>
              </a:rPr>
              <a:t>Controls</a:t>
            </a:r>
          </a:p>
        </p:txBody>
      </p:sp>
      <p:sp>
        <p:nvSpPr>
          <p:cNvPr id="100355" name="Rectangle 3"/>
          <p:cNvSpPr>
            <a:spLocks noGrp="1" noChangeArrowheads="1"/>
          </p:cNvSpPr>
          <p:nvPr>
            <p:ph type="body" idx="1"/>
          </p:nvPr>
        </p:nvSpPr>
        <p:spPr>
          <a:xfrm>
            <a:off x="251520" y="1285860"/>
            <a:ext cx="8640960" cy="4525963"/>
          </a:xfrm>
        </p:spPr>
        <p:txBody>
          <a:bodyPr>
            <a:normAutofit/>
          </a:bodyPr>
          <a:lstStyle/>
          <a:p>
            <a:pPr algn="just"/>
            <a:r>
              <a:rPr lang="en-US" sz="2800" dirty="0"/>
              <a:t>Can be applied at  hardware, software, physical or polices.</a:t>
            </a:r>
          </a:p>
          <a:p>
            <a:pPr algn="just"/>
            <a:r>
              <a:rPr lang="en-US" sz="2800" dirty="0"/>
              <a:t>Simple mechanisms or lots of features?</a:t>
            </a:r>
          </a:p>
          <a:p>
            <a:pPr algn="just"/>
            <a:r>
              <a:rPr lang="en-US" sz="2800" dirty="0"/>
              <a:t>Should defining and enforcing security mechanism be a </a:t>
            </a:r>
            <a:r>
              <a:rPr lang="en-US" sz="2800" dirty="0" smtClean="0"/>
              <a:t>centralized </a:t>
            </a:r>
            <a:r>
              <a:rPr lang="en-US" sz="2800" dirty="0"/>
              <a:t>function?</a:t>
            </a:r>
          </a:p>
          <a:p>
            <a:pPr algn="just"/>
            <a:r>
              <a:rPr lang="en-US" sz="2800" dirty="0"/>
              <a:t>How to prevent access to the layer below the security mechanism?</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solidFill>
                  <a:srgbClr val="C00000"/>
                </a:solidFill>
              </a:rPr>
              <a:t>Multiple controls in computing systems</a:t>
            </a:r>
            <a:endParaRPr lang="en-IN" dirty="0">
              <a:solidFill>
                <a:srgbClr val="C00000"/>
              </a:solidFill>
            </a:endParaRPr>
          </a:p>
        </p:txBody>
      </p:sp>
      <p:sp>
        <p:nvSpPr>
          <p:cNvPr id="3" name="Content Placeholder 2"/>
          <p:cNvSpPr>
            <a:spLocks noGrp="1"/>
          </p:cNvSpPr>
          <p:nvPr>
            <p:ph idx="1"/>
          </p:nvPr>
        </p:nvSpPr>
        <p:spPr>
          <a:xfrm>
            <a:off x="323528" y="1600200"/>
            <a:ext cx="8363272" cy="4925144"/>
          </a:xfrm>
        </p:spPr>
        <p:txBody>
          <a:bodyPr/>
          <a:lstStyle/>
          <a:p>
            <a:pPr algn="just"/>
            <a:r>
              <a:rPr lang="en-US" sz="2400" dirty="0" smtClean="0"/>
              <a:t>Include:</a:t>
            </a:r>
            <a:endParaRPr lang="pl-PL" sz="2400" dirty="0" smtClean="0"/>
          </a:p>
          <a:p>
            <a:pPr lvl="1" algn="just"/>
            <a:r>
              <a:rPr lang="pl-PL" sz="2400" dirty="0" smtClean="0">
                <a:solidFill>
                  <a:srgbClr val="0000FF"/>
                </a:solidFill>
              </a:rPr>
              <a:t>system perimeter</a:t>
            </a:r>
            <a:r>
              <a:rPr lang="pl-PL" sz="2400" dirty="0" smtClean="0"/>
              <a:t> – defines </a:t>
            </a:r>
            <a:r>
              <a:rPr lang="en-IN" sz="2400" dirty="0" smtClean="0"/>
              <a:t>“</a:t>
            </a:r>
            <a:r>
              <a:rPr lang="pl-PL" sz="2400" dirty="0" smtClean="0"/>
              <a:t>inside/outside”</a:t>
            </a:r>
          </a:p>
          <a:p>
            <a:pPr lvl="1" algn="just"/>
            <a:r>
              <a:rPr lang="pl-PL" sz="2400" dirty="0" smtClean="0">
                <a:solidFill>
                  <a:srgbClr val="0000FF"/>
                </a:solidFill>
              </a:rPr>
              <a:t>preemption</a:t>
            </a:r>
            <a:r>
              <a:rPr lang="pl-PL" sz="2400" dirty="0" smtClean="0"/>
              <a:t> – attacker scared away</a:t>
            </a:r>
          </a:p>
          <a:p>
            <a:pPr lvl="1" algn="just"/>
            <a:r>
              <a:rPr lang="pl-PL" sz="2400" dirty="0" smtClean="0">
                <a:solidFill>
                  <a:srgbClr val="0000FF"/>
                </a:solidFill>
              </a:rPr>
              <a:t>deterrence</a:t>
            </a:r>
            <a:r>
              <a:rPr lang="pl-PL" sz="2400" dirty="0" smtClean="0"/>
              <a:t> – attacker could not overcome defenses</a:t>
            </a:r>
          </a:p>
          <a:p>
            <a:pPr lvl="1" algn="just"/>
            <a:r>
              <a:rPr lang="pl-PL" sz="2400" dirty="0" smtClean="0">
                <a:solidFill>
                  <a:srgbClr val="0000FF"/>
                </a:solidFill>
              </a:rPr>
              <a:t>faux environment</a:t>
            </a:r>
            <a:r>
              <a:rPr lang="pl-PL" sz="2400" dirty="0" smtClean="0"/>
              <a:t> </a:t>
            </a:r>
            <a:r>
              <a:rPr lang="pl-PL" sz="2400" dirty="0" smtClean="0">
                <a:solidFill>
                  <a:srgbClr val="FF0000"/>
                </a:solidFill>
              </a:rPr>
              <a:t>(e.g. </a:t>
            </a:r>
            <a:r>
              <a:rPr lang="pl-PL" sz="2400" dirty="0" smtClean="0">
                <a:solidFill>
                  <a:srgbClr val="0000FF"/>
                </a:solidFill>
              </a:rPr>
              <a:t>honeypot</a:t>
            </a:r>
            <a:r>
              <a:rPr lang="pl-PL" sz="2400" dirty="0" smtClean="0">
                <a:solidFill>
                  <a:srgbClr val="969696"/>
                </a:solidFill>
              </a:rPr>
              <a:t>, </a:t>
            </a:r>
            <a:r>
              <a:rPr lang="pl-PL" sz="2400" dirty="0" smtClean="0">
                <a:solidFill>
                  <a:srgbClr val="0000FF"/>
                </a:solidFill>
              </a:rPr>
              <a:t>sandbox</a:t>
            </a:r>
            <a:r>
              <a:rPr lang="pl-PL" sz="2400" dirty="0" smtClean="0">
                <a:solidFill>
                  <a:srgbClr val="969696"/>
                </a:solidFill>
              </a:rPr>
              <a:t>)</a:t>
            </a:r>
            <a:r>
              <a:rPr lang="pl-PL" sz="2400" dirty="0" smtClean="0"/>
              <a:t> – attack deflected towards a worthless target </a:t>
            </a:r>
            <a:r>
              <a:rPr lang="pl-PL" sz="2400" dirty="0" smtClean="0">
                <a:solidFill>
                  <a:srgbClr val="FF0000"/>
                </a:solidFill>
              </a:rPr>
              <a:t>(but the attacker doesn’t know about it!)</a:t>
            </a:r>
          </a:p>
          <a:p>
            <a:pPr algn="just">
              <a:buSzTx/>
              <a:buFont typeface="Wingdings" pitchFamily="2" charset="2"/>
              <a:buChar char="à"/>
            </a:pPr>
            <a:r>
              <a:rPr lang="pl-PL" sz="2400" dirty="0" smtClean="0"/>
              <a:t>Note </a:t>
            </a:r>
            <a:r>
              <a:rPr lang="pl-PL" sz="2400" dirty="0" smtClean="0">
                <a:solidFill>
                  <a:srgbClr val="0000FF"/>
                </a:solidFill>
              </a:rPr>
              <a:t>layered defense</a:t>
            </a:r>
            <a:r>
              <a:rPr lang="en-US" sz="2400" dirty="0" smtClean="0">
                <a:solidFill>
                  <a:srgbClr val="0000FF"/>
                </a:solidFill>
              </a:rPr>
              <a:t> </a:t>
            </a:r>
            <a:r>
              <a:rPr lang="en-US" sz="2400" dirty="0" smtClean="0"/>
              <a:t>/</a:t>
            </a:r>
          </a:p>
          <a:p>
            <a:pPr algn="just">
              <a:buFont typeface="Wingdings" pitchFamily="2" charset="2"/>
              <a:buNone/>
            </a:pPr>
            <a:r>
              <a:rPr lang="en-US" sz="2400" dirty="0" smtClean="0">
                <a:solidFill>
                  <a:srgbClr val="0000FF"/>
                </a:solidFill>
              </a:rPr>
              <a:t>		   </a:t>
            </a:r>
            <a:r>
              <a:rPr lang="pl-PL" sz="2400" dirty="0" smtClean="0">
                <a:solidFill>
                  <a:srgbClr val="0000FF"/>
                </a:solidFill>
              </a:rPr>
              <a:t>multilevel defense</a:t>
            </a:r>
            <a:r>
              <a:rPr lang="en-US" sz="2400" dirty="0" smtClean="0"/>
              <a:t> / </a:t>
            </a:r>
            <a:r>
              <a:rPr lang="pl-PL" sz="2400" dirty="0" smtClean="0">
                <a:solidFill>
                  <a:srgbClr val="0000FF"/>
                </a:solidFill>
              </a:rPr>
              <a:t>defense in depth </a:t>
            </a:r>
            <a:r>
              <a:rPr lang="pl-PL" sz="2400" dirty="0" smtClean="0">
                <a:solidFill>
                  <a:srgbClr val="FF0000"/>
                </a:solidFill>
              </a:rPr>
              <a:t>(ideal!)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CAF223-85A4-440A-831F-15A238A57850}" type="slidenum">
              <a:rPr lang="en-US"/>
              <a:pPr/>
              <a:t>26</a:t>
            </a:fld>
            <a:endParaRPr lang="en-US"/>
          </a:p>
        </p:txBody>
      </p:sp>
      <p:sp>
        <p:nvSpPr>
          <p:cNvPr id="104450" name="Rectangle 2"/>
          <p:cNvSpPr>
            <a:spLocks noGrp="1" noChangeArrowheads="1"/>
          </p:cNvSpPr>
          <p:nvPr>
            <p:ph type="title"/>
          </p:nvPr>
        </p:nvSpPr>
        <p:spPr>
          <a:xfrm>
            <a:off x="457200" y="274638"/>
            <a:ext cx="8229600" cy="922114"/>
          </a:xfrm>
        </p:spPr>
        <p:txBody>
          <a:bodyPr>
            <a:normAutofit/>
          </a:bodyPr>
          <a:lstStyle/>
          <a:p>
            <a:r>
              <a:rPr lang="en-US" sz="4000" dirty="0">
                <a:solidFill>
                  <a:srgbClr val="C00000"/>
                </a:solidFill>
              </a:rPr>
              <a:t>Examples of Controls</a:t>
            </a:r>
          </a:p>
        </p:txBody>
      </p:sp>
      <p:sp>
        <p:nvSpPr>
          <p:cNvPr id="104451" name="Rectangle 3"/>
          <p:cNvSpPr>
            <a:spLocks noGrp="1" noChangeArrowheads="1"/>
          </p:cNvSpPr>
          <p:nvPr>
            <p:ph type="body" idx="1"/>
          </p:nvPr>
        </p:nvSpPr>
        <p:spPr>
          <a:xfrm>
            <a:off x="323528" y="1484784"/>
            <a:ext cx="8496944" cy="4641379"/>
          </a:xfrm>
        </p:spPr>
        <p:txBody>
          <a:bodyPr>
            <a:normAutofit/>
          </a:bodyPr>
          <a:lstStyle/>
          <a:p>
            <a:pPr algn="just">
              <a:lnSpc>
                <a:spcPct val="90000"/>
              </a:lnSpc>
            </a:pPr>
            <a:r>
              <a:rPr lang="en-US" sz="2800" dirty="0"/>
              <a:t>Modern cryptology</a:t>
            </a:r>
          </a:p>
          <a:p>
            <a:pPr lvl="1" algn="just">
              <a:lnSpc>
                <a:spcPct val="90000"/>
              </a:lnSpc>
            </a:pPr>
            <a:r>
              <a:rPr lang="en-US" sz="2400" dirty="0"/>
              <a:t>Encryption, authentication code, digital </a:t>
            </a:r>
            <a:r>
              <a:rPr lang="en-US" sz="2400" dirty="0" smtClean="0"/>
              <a:t>signature etc</a:t>
            </a:r>
            <a:r>
              <a:rPr lang="en-US" sz="2400" dirty="0"/>
              <a:t>.</a:t>
            </a:r>
          </a:p>
          <a:p>
            <a:pPr algn="just">
              <a:lnSpc>
                <a:spcPct val="90000"/>
              </a:lnSpc>
            </a:pPr>
            <a:r>
              <a:rPr lang="en-US" sz="2800" dirty="0"/>
              <a:t>Software controls</a:t>
            </a:r>
          </a:p>
          <a:p>
            <a:pPr lvl="1" algn="just">
              <a:lnSpc>
                <a:spcPct val="90000"/>
              </a:lnSpc>
            </a:pPr>
            <a:r>
              <a:rPr lang="en-US" sz="2400" dirty="0"/>
              <a:t>Standard development tools (design, code, test, </a:t>
            </a:r>
            <a:r>
              <a:rPr lang="en-US" sz="2400" dirty="0" smtClean="0"/>
              <a:t>maintain etc</a:t>
            </a:r>
            <a:r>
              <a:rPr lang="en-US" sz="2400" dirty="0"/>
              <a:t>)</a:t>
            </a:r>
          </a:p>
          <a:p>
            <a:pPr lvl="1" algn="just">
              <a:lnSpc>
                <a:spcPct val="90000"/>
              </a:lnSpc>
            </a:pPr>
            <a:r>
              <a:rPr lang="en-US" sz="2400" dirty="0"/>
              <a:t>Operating systems controls</a:t>
            </a:r>
          </a:p>
          <a:p>
            <a:pPr lvl="1" algn="just">
              <a:lnSpc>
                <a:spcPct val="90000"/>
              </a:lnSpc>
            </a:pPr>
            <a:r>
              <a:rPr lang="en-US" sz="2400" dirty="0"/>
              <a:t>Internal program controls (</a:t>
            </a:r>
            <a:r>
              <a:rPr lang="en-US" sz="2400" dirty="0" err="1"/>
              <a:t>e.g</a:t>
            </a:r>
            <a:r>
              <a:rPr lang="en-US" sz="2400" dirty="0"/>
              <a:t>: access controls to data in a database)</a:t>
            </a:r>
          </a:p>
          <a:p>
            <a:pPr lvl="1" algn="just">
              <a:lnSpc>
                <a:spcPct val="90000"/>
              </a:lnSpc>
            </a:pPr>
            <a:r>
              <a:rPr lang="en-US" sz="2400" dirty="0"/>
              <a:t>Firewalls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850106"/>
          </a:xfrm>
        </p:spPr>
        <p:txBody>
          <a:bodyPr/>
          <a:lstStyle/>
          <a:p>
            <a:r>
              <a:rPr lang="en-US" dirty="0" smtClean="0">
                <a:solidFill>
                  <a:srgbClr val="C00000"/>
                </a:solidFill>
              </a:rPr>
              <a:t>Security Goals</a:t>
            </a:r>
          </a:p>
        </p:txBody>
      </p:sp>
      <p:sp>
        <p:nvSpPr>
          <p:cNvPr id="15363" name="Content Placeholder 2"/>
          <p:cNvSpPr>
            <a:spLocks noGrp="1"/>
          </p:cNvSpPr>
          <p:nvPr>
            <p:ph idx="1"/>
          </p:nvPr>
        </p:nvSpPr>
        <p:spPr>
          <a:xfrm>
            <a:off x="251520" y="980728"/>
            <a:ext cx="8640960" cy="5400600"/>
          </a:xfrm>
        </p:spPr>
        <p:txBody>
          <a:bodyPr>
            <a:normAutofit fontScale="92500" lnSpcReduction="20000"/>
          </a:bodyPr>
          <a:lstStyle/>
          <a:p>
            <a:pPr algn="just">
              <a:lnSpc>
                <a:spcPct val="120000"/>
              </a:lnSpc>
            </a:pPr>
            <a:r>
              <a:rPr lang="en-US" dirty="0" smtClean="0">
                <a:solidFill>
                  <a:srgbClr val="0000FF"/>
                </a:solidFill>
              </a:rPr>
              <a:t>Basic Components</a:t>
            </a:r>
            <a:r>
              <a:rPr lang="pl-PL" dirty="0" smtClean="0">
                <a:solidFill>
                  <a:srgbClr val="0000FF"/>
                </a:solidFill>
              </a:rPr>
              <a:t> of </a:t>
            </a:r>
            <a:r>
              <a:rPr lang="en-US" dirty="0" smtClean="0">
                <a:solidFill>
                  <a:srgbClr val="0000FF"/>
                </a:solidFill>
              </a:rPr>
              <a:t>Security</a:t>
            </a:r>
            <a:r>
              <a:rPr lang="pl-PL" dirty="0" smtClean="0">
                <a:solidFill>
                  <a:srgbClr val="0000FF"/>
                </a:solidFill>
              </a:rPr>
              <a:t>: </a:t>
            </a:r>
            <a:endParaRPr lang="en-IN" dirty="0" smtClean="0">
              <a:solidFill>
                <a:srgbClr val="0000FF"/>
              </a:solidFill>
            </a:endParaRPr>
          </a:p>
          <a:p>
            <a:pPr lvl="1" algn="just">
              <a:lnSpc>
                <a:spcPct val="120000"/>
              </a:lnSpc>
            </a:pPr>
            <a:r>
              <a:rPr lang="en-US" b="1" dirty="0" smtClean="0"/>
              <a:t>Confidentiality </a:t>
            </a:r>
            <a:r>
              <a:rPr lang="en-US" dirty="0" smtClean="0"/>
              <a:t> (Secrecy or Privacy) – assets accessed only by authorized parties</a:t>
            </a:r>
          </a:p>
          <a:p>
            <a:pPr lvl="2" algn="just">
              <a:lnSpc>
                <a:spcPct val="120000"/>
              </a:lnSpc>
            </a:pPr>
            <a:r>
              <a:rPr lang="en-US" dirty="0" smtClean="0"/>
              <a:t>Not only reading but viewing, printing or knowing about the asset</a:t>
            </a:r>
          </a:p>
          <a:p>
            <a:pPr lvl="1" algn="just">
              <a:lnSpc>
                <a:spcPct val="120000"/>
              </a:lnSpc>
            </a:pPr>
            <a:r>
              <a:rPr lang="en-US" b="1" dirty="0" smtClean="0"/>
              <a:t>Integrity </a:t>
            </a:r>
            <a:r>
              <a:rPr lang="en-US" dirty="0" smtClean="0"/>
              <a:t>– assets modified only by authorized parties</a:t>
            </a:r>
          </a:p>
          <a:p>
            <a:pPr lvl="2" algn="just">
              <a:lnSpc>
                <a:spcPct val="120000"/>
              </a:lnSpc>
            </a:pPr>
            <a:r>
              <a:rPr lang="en-US" dirty="0" smtClean="0"/>
              <a:t>Includes writing, changing, changing the status, deleting or creating</a:t>
            </a:r>
          </a:p>
          <a:p>
            <a:pPr lvl="1" algn="just">
              <a:lnSpc>
                <a:spcPct val="120000"/>
              </a:lnSpc>
            </a:pPr>
            <a:r>
              <a:rPr lang="en-US" b="1" dirty="0" smtClean="0"/>
              <a:t>Availability</a:t>
            </a:r>
            <a:r>
              <a:rPr lang="en-US" dirty="0" smtClean="0"/>
              <a:t> – assets are accessible to authorized parties at appropriate times.</a:t>
            </a:r>
          </a:p>
          <a:p>
            <a:pPr lvl="2" algn="just">
              <a:lnSpc>
                <a:spcPct val="120000"/>
              </a:lnSpc>
            </a:pPr>
            <a:r>
              <a:rPr lang="en-US" dirty="0" smtClean="0"/>
              <a:t>Denial of Service </a:t>
            </a:r>
          </a:p>
          <a:p>
            <a:pPr lvl="2" algn="just">
              <a:lnSpc>
                <a:spcPct val="120000"/>
              </a:lnSpc>
              <a:buFont typeface="Wingdings 2" pitchFamily="18" charset="2"/>
              <a:buNone/>
            </a:pP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bwMode="auto">
          <a:xfrm>
            <a:off x="179512" y="188640"/>
            <a:ext cx="8712968" cy="648072"/>
          </a:xfrm>
          <a:solidFill>
            <a:srgbClr val="FFFFFF"/>
          </a:solid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sz="3600" dirty="0" smtClean="0">
                <a:solidFill>
                  <a:srgbClr val="0000FF"/>
                </a:solidFill>
              </a:rPr>
              <a:t>Confidentiality</a:t>
            </a:r>
            <a:r>
              <a:rPr lang="en-US" sz="3600" dirty="0">
                <a:solidFill>
                  <a:srgbClr val="0000FF"/>
                </a:solidFill>
              </a:rPr>
              <a:t>, Integrity, Availability</a:t>
            </a:r>
            <a:r>
              <a:rPr lang="pl-PL" sz="3600" dirty="0">
                <a:solidFill>
                  <a:srgbClr val="0000FF"/>
                </a:solidFill>
              </a:rPr>
              <a:t> (CIA)</a:t>
            </a:r>
            <a:endParaRPr lang="en-US" sz="3600" dirty="0">
              <a:solidFill>
                <a:srgbClr val="0000FF"/>
              </a:solidFill>
            </a:endParaRPr>
          </a:p>
        </p:txBody>
      </p:sp>
      <p:sp>
        <p:nvSpPr>
          <p:cNvPr id="1445891" name="Rectangle 3"/>
          <p:cNvSpPr>
            <a:spLocks noGrp="1" noChangeArrowheads="1"/>
          </p:cNvSpPr>
          <p:nvPr>
            <p:ph type="body" idx="1"/>
          </p:nvPr>
        </p:nvSpPr>
        <p:spPr>
          <a:xfrm>
            <a:off x="152400" y="1390650"/>
            <a:ext cx="7155904" cy="2112963"/>
          </a:xfrm>
        </p:spPr>
        <p:txBody>
          <a:bodyPr/>
          <a:lstStyle/>
          <a:p>
            <a:r>
              <a:rPr lang="en-US" sz="2400" dirty="0">
                <a:solidFill>
                  <a:srgbClr val="0000FF"/>
                </a:solidFill>
              </a:rPr>
              <a:t>CIA</a:t>
            </a:r>
          </a:p>
          <a:p>
            <a:pPr lvl="1"/>
            <a:r>
              <a:rPr lang="en-US" sz="2000" dirty="0">
                <a:solidFill>
                  <a:srgbClr val="0000FF"/>
                </a:solidFill>
              </a:rPr>
              <a:t>Confidentiality</a:t>
            </a:r>
            <a:r>
              <a:rPr lang="en-US" sz="2000" dirty="0"/>
              <a:t>: Who is authorized to use data?</a:t>
            </a:r>
          </a:p>
          <a:p>
            <a:pPr lvl="1"/>
            <a:r>
              <a:rPr lang="en-US" sz="2000" dirty="0">
                <a:solidFill>
                  <a:srgbClr val="0000FF"/>
                </a:solidFill>
              </a:rPr>
              <a:t>Integrity</a:t>
            </a:r>
            <a:r>
              <a:rPr lang="en-US" sz="2000" dirty="0"/>
              <a:t>:   Is data </a:t>
            </a:r>
            <a:r>
              <a:rPr lang="en-IN" sz="2000" dirty="0" smtClean="0"/>
              <a:t>“</a:t>
            </a:r>
            <a:r>
              <a:rPr lang="en-US" sz="2000" dirty="0" smtClean="0"/>
              <a:t>good</a:t>
            </a:r>
            <a:r>
              <a:rPr lang="en-US" sz="2000" dirty="0"/>
              <a:t>?</a:t>
            </a:r>
            <a:r>
              <a:rPr lang="pl-PL" sz="2000" dirty="0"/>
              <a:t>”</a:t>
            </a:r>
            <a:endParaRPr lang="en-US" sz="2000" dirty="0"/>
          </a:p>
          <a:p>
            <a:pPr lvl="1"/>
            <a:r>
              <a:rPr lang="en-US" sz="2000" dirty="0">
                <a:solidFill>
                  <a:srgbClr val="0000FF"/>
                </a:solidFill>
              </a:rPr>
              <a:t>Availability</a:t>
            </a:r>
            <a:r>
              <a:rPr lang="en-US" sz="2000" dirty="0"/>
              <a:t>: </a:t>
            </a:r>
            <a:r>
              <a:rPr lang="pl-PL" sz="2000" dirty="0"/>
              <a:t>Can access data</a:t>
            </a:r>
            <a:r>
              <a:rPr lang="en-US" sz="2000" dirty="0"/>
              <a:t> </a:t>
            </a:r>
            <a:r>
              <a:rPr lang="pl-PL" sz="2000" dirty="0"/>
              <a:t>whenever need it?</a:t>
            </a:r>
            <a:r>
              <a:rPr lang="pl-PL" dirty="0"/>
              <a:t>	</a:t>
            </a:r>
            <a:endParaRPr lang="en-US" dirty="0"/>
          </a:p>
        </p:txBody>
      </p:sp>
      <p:grpSp>
        <p:nvGrpSpPr>
          <p:cNvPr id="13" name="Group 12"/>
          <p:cNvGrpSpPr/>
          <p:nvPr/>
        </p:nvGrpSpPr>
        <p:grpSpPr>
          <a:xfrm>
            <a:off x="6444208" y="2204864"/>
            <a:ext cx="2122487" cy="1951038"/>
            <a:chOff x="6475413" y="1466850"/>
            <a:chExt cx="2122487" cy="1951038"/>
          </a:xfrm>
        </p:grpSpPr>
        <p:sp>
          <p:nvSpPr>
            <p:cNvPr id="1445893" name="Oval 5"/>
            <p:cNvSpPr>
              <a:spLocks noChangeArrowheads="1"/>
            </p:cNvSpPr>
            <p:nvPr/>
          </p:nvSpPr>
          <p:spPr bwMode="auto">
            <a:xfrm>
              <a:off x="6475413" y="1501775"/>
              <a:ext cx="1347787" cy="1298575"/>
            </a:xfrm>
            <a:prstGeom prst="ellipse">
              <a:avLst/>
            </a:prstGeom>
            <a:noFill/>
            <a:ln w="50800">
              <a:solidFill>
                <a:schemeClr val="accent1"/>
              </a:solidFill>
              <a:round/>
              <a:headEnd/>
              <a:tailEnd/>
            </a:ln>
            <a:effectLst/>
          </p:spPr>
          <p:txBody>
            <a:bodyPr wrap="none" anchor="ctr"/>
            <a:lstStyle/>
            <a:p>
              <a:endParaRPr lang="en-IN"/>
            </a:p>
          </p:txBody>
        </p:sp>
        <p:sp>
          <p:nvSpPr>
            <p:cNvPr id="1445894" name="Oval 6"/>
            <p:cNvSpPr>
              <a:spLocks noChangeArrowheads="1"/>
            </p:cNvSpPr>
            <p:nvPr/>
          </p:nvSpPr>
          <p:spPr bwMode="auto">
            <a:xfrm>
              <a:off x="7250113" y="1466850"/>
              <a:ext cx="1347787" cy="1298575"/>
            </a:xfrm>
            <a:prstGeom prst="ellipse">
              <a:avLst/>
            </a:prstGeom>
            <a:noFill/>
            <a:ln w="50800">
              <a:solidFill>
                <a:schemeClr val="accent1"/>
              </a:solidFill>
              <a:round/>
              <a:headEnd/>
              <a:tailEnd/>
            </a:ln>
            <a:effectLst/>
          </p:spPr>
          <p:txBody>
            <a:bodyPr wrap="none" anchor="ctr"/>
            <a:lstStyle/>
            <a:p>
              <a:endParaRPr lang="en-IN"/>
            </a:p>
          </p:txBody>
        </p:sp>
        <p:sp>
          <p:nvSpPr>
            <p:cNvPr id="1445895" name="Oval 7"/>
            <p:cNvSpPr>
              <a:spLocks noChangeArrowheads="1"/>
            </p:cNvSpPr>
            <p:nvPr/>
          </p:nvSpPr>
          <p:spPr bwMode="auto">
            <a:xfrm>
              <a:off x="6970713" y="2119313"/>
              <a:ext cx="1347787" cy="1298575"/>
            </a:xfrm>
            <a:prstGeom prst="ellipse">
              <a:avLst/>
            </a:prstGeom>
            <a:noFill/>
            <a:ln w="50800">
              <a:solidFill>
                <a:schemeClr val="accent1"/>
              </a:solidFill>
              <a:round/>
              <a:headEnd/>
              <a:tailEnd/>
            </a:ln>
            <a:effectLst/>
          </p:spPr>
          <p:txBody>
            <a:bodyPr wrap="none" anchor="ctr"/>
            <a:lstStyle/>
            <a:p>
              <a:endParaRPr lang="en-IN"/>
            </a:p>
          </p:txBody>
        </p:sp>
        <p:sp>
          <p:nvSpPr>
            <p:cNvPr id="1445896" name="Rectangle 8"/>
            <p:cNvSpPr>
              <a:spLocks noChangeArrowheads="1"/>
            </p:cNvSpPr>
            <p:nvPr/>
          </p:nvSpPr>
          <p:spPr bwMode="auto">
            <a:xfrm>
              <a:off x="6799263" y="1914525"/>
              <a:ext cx="322262" cy="322263"/>
            </a:xfrm>
            <a:prstGeom prst="rect">
              <a:avLst/>
            </a:prstGeom>
            <a:noFill/>
            <a:ln w="12700">
              <a:noFill/>
              <a:miter lim="800000"/>
              <a:headEnd/>
              <a:tailEnd/>
            </a:ln>
            <a:effectLst/>
          </p:spPr>
          <p:txBody>
            <a:bodyPr lIns="90488" tIns="44450" rIns="90488" bIns="44450">
              <a:spAutoFit/>
            </a:bodyPr>
            <a:lstStyle/>
            <a:p>
              <a:pPr algn="ctr">
                <a:lnSpc>
                  <a:spcPct val="85000"/>
                </a:lnSpc>
              </a:pPr>
              <a:r>
                <a:rPr lang="en-US" sz="1800" b="1">
                  <a:solidFill>
                    <a:srgbClr val="0000FF"/>
                  </a:solidFill>
                </a:rPr>
                <a:t>C</a:t>
              </a:r>
            </a:p>
          </p:txBody>
        </p:sp>
        <p:sp>
          <p:nvSpPr>
            <p:cNvPr id="1445897" name="Rectangle 9"/>
            <p:cNvSpPr>
              <a:spLocks noChangeArrowheads="1"/>
            </p:cNvSpPr>
            <p:nvPr/>
          </p:nvSpPr>
          <p:spPr bwMode="auto">
            <a:xfrm>
              <a:off x="8039100" y="1876425"/>
              <a:ext cx="292100" cy="322263"/>
            </a:xfrm>
            <a:prstGeom prst="rect">
              <a:avLst/>
            </a:prstGeom>
            <a:noFill/>
            <a:ln w="12700">
              <a:noFill/>
              <a:miter lim="800000"/>
              <a:headEnd/>
              <a:tailEnd/>
            </a:ln>
            <a:effectLst/>
          </p:spPr>
          <p:txBody>
            <a:bodyPr wrap="none" lIns="90488" tIns="44450" rIns="90488" bIns="44450">
              <a:spAutoFit/>
            </a:bodyPr>
            <a:lstStyle/>
            <a:p>
              <a:pPr algn="ctr">
                <a:lnSpc>
                  <a:spcPct val="85000"/>
                </a:lnSpc>
              </a:pPr>
              <a:r>
                <a:rPr lang="en-US" sz="1800" b="1">
                  <a:solidFill>
                    <a:srgbClr val="0000FF"/>
                  </a:solidFill>
                </a:rPr>
                <a:t>I</a:t>
              </a:r>
            </a:p>
          </p:txBody>
        </p:sp>
        <p:sp>
          <p:nvSpPr>
            <p:cNvPr id="1445898" name="Rectangle 10"/>
            <p:cNvSpPr>
              <a:spLocks noChangeArrowheads="1"/>
            </p:cNvSpPr>
            <p:nvPr/>
          </p:nvSpPr>
          <p:spPr bwMode="auto">
            <a:xfrm>
              <a:off x="7488238" y="2887663"/>
              <a:ext cx="338137" cy="322262"/>
            </a:xfrm>
            <a:prstGeom prst="rect">
              <a:avLst/>
            </a:prstGeom>
            <a:noFill/>
            <a:ln w="12700">
              <a:noFill/>
              <a:miter lim="800000"/>
              <a:headEnd/>
              <a:tailEnd/>
            </a:ln>
            <a:effectLst/>
          </p:spPr>
          <p:txBody>
            <a:bodyPr wrap="none" lIns="90488" tIns="44450" rIns="90488" bIns="44450">
              <a:spAutoFit/>
            </a:bodyPr>
            <a:lstStyle/>
            <a:p>
              <a:pPr>
                <a:lnSpc>
                  <a:spcPct val="85000"/>
                </a:lnSpc>
              </a:pPr>
              <a:r>
                <a:rPr lang="en-US" sz="1800" b="1">
                  <a:solidFill>
                    <a:srgbClr val="0000FF"/>
                  </a:solidFill>
                </a:rPr>
                <a:t>A</a:t>
              </a:r>
            </a:p>
          </p:txBody>
        </p:sp>
        <p:sp>
          <p:nvSpPr>
            <p:cNvPr id="1445899" name="Text Box 11"/>
            <p:cNvSpPr txBox="1">
              <a:spLocks noChangeArrowheads="1"/>
            </p:cNvSpPr>
            <p:nvPr/>
          </p:nvSpPr>
          <p:spPr bwMode="auto">
            <a:xfrm>
              <a:off x="7388225" y="2152650"/>
              <a:ext cx="336550" cy="396875"/>
            </a:xfrm>
            <a:prstGeom prst="rect">
              <a:avLst/>
            </a:prstGeom>
            <a:noFill/>
            <a:ln w="12700" cap="sq">
              <a:noFill/>
              <a:miter lim="800000"/>
              <a:headEnd type="none" w="sm" len="sm"/>
              <a:tailEnd type="none" w="sm" len="sm"/>
            </a:ln>
            <a:effectLst/>
          </p:spPr>
          <p:txBody>
            <a:bodyPr>
              <a:spAutoFit/>
            </a:bodyPr>
            <a:lstStyle/>
            <a:p>
              <a:pPr algn="ctr" eaLnBrk="1" hangingPunct="1">
                <a:spcBef>
                  <a:spcPct val="50000"/>
                </a:spcBef>
              </a:pPr>
              <a:r>
                <a:rPr lang="pl-PL" sz="2000" b="1">
                  <a:solidFill>
                    <a:srgbClr val="FF0000"/>
                  </a:solidFill>
                  <a:latin typeface="Times New Roman" pitchFamily="18" charset="0"/>
                </a:rPr>
                <a:t>S</a:t>
              </a:r>
              <a:endParaRPr lang="en-US" sz="2000" b="1">
                <a:solidFill>
                  <a:srgbClr val="FF0000"/>
                </a:solidFill>
                <a:latin typeface="Times New Roman" pitchFamily="18" charset="0"/>
              </a:endParaRPr>
            </a:p>
          </p:txBody>
        </p:sp>
      </p:grpSp>
      <p:sp>
        <p:nvSpPr>
          <p:cNvPr id="1445900" name="Text Box 12"/>
          <p:cNvSpPr txBox="1">
            <a:spLocks noChangeArrowheads="1"/>
          </p:cNvSpPr>
          <p:nvPr/>
        </p:nvSpPr>
        <p:spPr bwMode="auto">
          <a:xfrm>
            <a:off x="6732240" y="4221088"/>
            <a:ext cx="1905000" cy="366713"/>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pl-PL" sz="1800" b="1" dirty="0">
                <a:solidFill>
                  <a:srgbClr val="FF0000"/>
                </a:solidFill>
              </a:rPr>
              <a:t>S</a:t>
            </a:r>
            <a:r>
              <a:rPr lang="pl-PL" sz="1800" dirty="0">
                <a:solidFill>
                  <a:srgbClr val="080808"/>
                </a:solidFill>
              </a:rPr>
              <a:t> = Secure</a:t>
            </a:r>
            <a:endParaRPr lang="en-US" sz="1800" dirty="0">
              <a:solidFill>
                <a:srgbClr val="080808"/>
              </a:solidFill>
            </a:endParaRPr>
          </a:p>
        </p:txBody>
      </p:sp>
      <p:sp>
        <p:nvSpPr>
          <p:cNvPr id="1445902" name="Rectangle 14"/>
          <p:cNvSpPr>
            <a:spLocks noChangeArrowheads="1"/>
          </p:cNvSpPr>
          <p:nvPr/>
        </p:nvSpPr>
        <p:spPr bwMode="auto">
          <a:xfrm>
            <a:off x="160338" y="3525838"/>
            <a:ext cx="6275387" cy="2112962"/>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lang="en-US" sz="2400" dirty="0" smtClean="0"/>
              <a:t>O</a:t>
            </a:r>
            <a:r>
              <a:rPr lang="en-US" sz="2000" dirty="0" smtClean="0">
                <a:solidFill>
                  <a:srgbClr val="080808"/>
                </a:solidFill>
              </a:rPr>
              <a:t>ther </a:t>
            </a:r>
            <a:r>
              <a:rPr lang="en-US" sz="2000" dirty="0">
                <a:solidFill>
                  <a:srgbClr val="080808"/>
                </a:solidFill>
              </a:rPr>
              <a:t>security components added to CIA)</a:t>
            </a:r>
          </a:p>
          <a:p>
            <a:pPr marL="742950" lvl="1" indent="-285750" eaLnBrk="1" hangingPunct="1">
              <a:spcBef>
                <a:spcPct val="20000"/>
              </a:spcBef>
              <a:buClr>
                <a:schemeClr val="hlink"/>
              </a:buClr>
              <a:buSzPct val="55000"/>
              <a:buFont typeface="Wingdings" pitchFamily="2" charset="2"/>
              <a:buChar char="n"/>
            </a:pPr>
            <a:r>
              <a:rPr lang="en-US" sz="1800" dirty="0">
                <a:solidFill>
                  <a:srgbClr val="080808"/>
                </a:solidFill>
              </a:rPr>
              <a:t>Authentication</a:t>
            </a:r>
          </a:p>
          <a:p>
            <a:pPr marL="742950" lvl="1" indent="-285750" eaLnBrk="1" hangingPunct="1">
              <a:spcBef>
                <a:spcPct val="20000"/>
              </a:spcBef>
              <a:buClr>
                <a:schemeClr val="hlink"/>
              </a:buClr>
              <a:buSzPct val="55000"/>
              <a:buFont typeface="Wingdings" pitchFamily="2" charset="2"/>
              <a:buChar char="n"/>
            </a:pPr>
            <a:r>
              <a:rPr lang="en-US" sz="1800" dirty="0">
                <a:solidFill>
                  <a:srgbClr val="080808"/>
                </a:solidFill>
              </a:rPr>
              <a:t>Authorization</a:t>
            </a:r>
          </a:p>
          <a:p>
            <a:pPr marL="742950" lvl="1" indent="-285750" eaLnBrk="1" hangingPunct="1">
              <a:spcBef>
                <a:spcPct val="20000"/>
              </a:spcBef>
              <a:buClr>
                <a:schemeClr val="hlink"/>
              </a:buClr>
              <a:buSzPct val="55000"/>
              <a:buFont typeface="Wingdings" pitchFamily="2" charset="2"/>
              <a:buChar char="n"/>
            </a:pPr>
            <a:r>
              <a:rPr lang="en-US" sz="1800" dirty="0">
                <a:solidFill>
                  <a:srgbClr val="080808"/>
                </a:solidFill>
              </a:rPr>
              <a:t>Non-repudiation</a:t>
            </a:r>
          </a:p>
          <a:p>
            <a:pPr marL="742950" lvl="1" indent="-285750" eaLnBrk="1" hangingPunct="1">
              <a:spcBef>
                <a:spcPct val="20000"/>
              </a:spcBef>
              <a:buClr>
                <a:schemeClr val="hlink"/>
              </a:buClr>
              <a:buSzPct val="55000"/>
              <a:buFont typeface="Wingdings" pitchFamily="2" charset="2"/>
              <a:buChar char="n"/>
            </a:pPr>
            <a:r>
              <a:rPr lang="en-US" sz="1800" dirty="0">
                <a:solidFill>
                  <a:srgbClr val="080808"/>
                </a:solidFill>
              </a:rPr>
              <a:t>…</a:t>
            </a:r>
          </a:p>
          <a:p>
            <a:pPr marL="742950" lvl="1" indent="-285750" eaLnBrk="1" hangingPunct="1">
              <a:spcBef>
                <a:spcPct val="20000"/>
              </a:spcBef>
              <a:buClr>
                <a:schemeClr val="hlink"/>
              </a:buClr>
              <a:buSzPct val="55000"/>
              <a:buFont typeface="Wingdings" pitchFamily="2" charset="2"/>
              <a:buChar char="n"/>
            </a:pPr>
            <a:endParaRPr lang="en-US" sz="2000" dirty="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000" dirty="0" smtClean="0">
                <a:solidFill>
                  <a:srgbClr val="C00000"/>
                </a:solidFill>
              </a:rPr>
              <a:t>CIA Triad</a:t>
            </a:r>
            <a:endParaRPr lang="en-IN" sz="4000" dirty="0">
              <a:solidFill>
                <a:srgbClr val="C00000"/>
              </a:solidFill>
            </a:endParaRPr>
          </a:p>
        </p:txBody>
      </p:sp>
      <p:pic>
        <p:nvPicPr>
          <p:cNvPr id="16386" name="Picture 4"/>
          <p:cNvPicPr>
            <a:picLocks noGrp="1" noChangeAspect="1" noChangeArrowheads="1"/>
          </p:cNvPicPr>
          <p:nvPr>
            <p:ph idx="1"/>
          </p:nvPr>
        </p:nvPicPr>
        <p:blipFill>
          <a:blip r:embed="rId2" cstate="print"/>
          <a:stretch>
            <a:fillRect/>
          </a:stretch>
        </p:blipFill>
        <p:spPr>
          <a:xfrm>
            <a:off x="2339752" y="1628800"/>
            <a:ext cx="4574448" cy="4732335"/>
          </a:xfrm>
        </p:spPr>
      </p:pic>
      <p:sp>
        <p:nvSpPr>
          <p:cNvPr id="6" name="Slide Number Placeholder 5"/>
          <p:cNvSpPr>
            <a:spLocks noGrp="1"/>
          </p:cNvSpPr>
          <p:nvPr>
            <p:ph type="sldNum" sz="quarter" idx="12"/>
          </p:nvPr>
        </p:nvSpPr>
        <p:spPr/>
        <p:txBody>
          <a:bodyPr/>
          <a:lstStyle/>
          <a:p>
            <a:pPr>
              <a:defRPr/>
            </a:pPr>
            <a:fld id="{51B279CA-CABB-4D47-8049-D64BB8AD3AC8}"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bwMode="auto">
          <a:xfrm>
            <a:off x="0" y="228600"/>
            <a:ext cx="8991600" cy="685800"/>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en-US" sz="4000" dirty="0" smtClean="0">
                <a:solidFill>
                  <a:srgbClr val="C00000"/>
                </a:solidFill>
              </a:rPr>
              <a:t>Vulnerabilities</a:t>
            </a:r>
            <a:r>
              <a:rPr lang="pl-PL" sz="4000" dirty="0">
                <a:solidFill>
                  <a:srgbClr val="C00000"/>
                </a:solidFill>
              </a:rPr>
              <a:t>, </a:t>
            </a:r>
            <a:r>
              <a:rPr lang="en-US" sz="4000" dirty="0">
                <a:solidFill>
                  <a:srgbClr val="C00000"/>
                </a:solidFill>
              </a:rPr>
              <a:t>Threats</a:t>
            </a:r>
            <a:r>
              <a:rPr lang="pl-PL" sz="4000" dirty="0">
                <a:solidFill>
                  <a:srgbClr val="C00000"/>
                </a:solidFill>
              </a:rPr>
              <a:t>, and Controls</a:t>
            </a:r>
            <a:endParaRPr lang="en-US" sz="4000" dirty="0">
              <a:solidFill>
                <a:srgbClr val="C00000"/>
              </a:solidFill>
            </a:endParaRPr>
          </a:p>
        </p:txBody>
      </p:sp>
      <p:sp>
        <p:nvSpPr>
          <p:cNvPr id="1331203" name="Rectangle 3"/>
          <p:cNvSpPr>
            <a:spLocks noGrp="1" noChangeArrowheads="1"/>
          </p:cNvSpPr>
          <p:nvPr>
            <p:ph type="body" idx="1"/>
          </p:nvPr>
        </p:nvSpPr>
        <p:spPr>
          <a:xfrm>
            <a:off x="214282" y="1184275"/>
            <a:ext cx="8643998" cy="5494338"/>
          </a:xfrm>
        </p:spPr>
        <p:txBody>
          <a:bodyPr>
            <a:normAutofit/>
          </a:bodyPr>
          <a:lstStyle/>
          <a:p>
            <a:pPr algn="just">
              <a:spcBef>
                <a:spcPts val="0"/>
              </a:spcBef>
            </a:pPr>
            <a:r>
              <a:rPr lang="pl-PL" dirty="0" smtClean="0">
                <a:solidFill>
                  <a:srgbClr val="0000FF"/>
                </a:solidFill>
              </a:rPr>
              <a:t>Vulnerability</a:t>
            </a:r>
            <a:r>
              <a:rPr lang="pl-PL" dirty="0" smtClean="0"/>
              <a:t> </a:t>
            </a:r>
            <a:r>
              <a:rPr lang="pl-PL" dirty="0"/>
              <a:t>= </a:t>
            </a:r>
            <a:r>
              <a:rPr lang="en-IN" dirty="0" smtClean="0"/>
              <a:t>A</a:t>
            </a:r>
            <a:r>
              <a:rPr lang="pl-PL" dirty="0" smtClean="0"/>
              <a:t> </a:t>
            </a:r>
            <a:r>
              <a:rPr lang="pl-PL" dirty="0"/>
              <a:t>weakness in a security system</a:t>
            </a:r>
            <a:endParaRPr lang="en-US" dirty="0"/>
          </a:p>
          <a:p>
            <a:pPr lvl="1" algn="just">
              <a:spcBef>
                <a:spcPts val="0"/>
              </a:spcBef>
            </a:pPr>
            <a:endParaRPr lang="pl-PL" sz="800" dirty="0"/>
          </a:p>
          <a:p>
            <a:pPr algn="just">
              <a:spcBef>
                <a:spcPts val="0"/>
              </a:spcBef>
            </a:pPr>
            <a:r>
              <a:rPr lang="pl-PL" dirty="0">
                <a:solidFill>
                  <a:srgbClr val="0000FF"/>
                </a:solidFill>
              </a:rPr>
              <a:t>Threat</a:t>
            </a:r>
            <a:r>
              <a:rPr lang="pl-PL" dirty="0"/>
              <a:t> = </a:t>
            </a:r>
            <a:r>
              <a:rPr lang="en-IN" dirty="0" smtClean="0"/>
              <a:t>C</a:t>
            </a:r>
            <a:r>
              <a:rPr lang="pl-PL" dirty="0" smtClean="0"/>
              <a:t>ircumstances </a:t>
            </a:r>
            <a:r>
              <a:rPr lang="pl-PL" dirty="0"/>
              <a:t>that have a </a:t>
            </a:r>
            <a:r>
              <a:rPr lang="pl-PL" i="1" dirty="0"/>
              <a:t>potential</a:t>
            </a:r>
            <a:r>
              <a:rPr lang="pl-PL" dirty="0"/>
              <a:t> to cause harm</a:t>
            </a:r>
            <a:endParaRPr lang="en-US" dirty="0"/>
          </a:p>
          <a:p>
            <a:pPr lvl="1" algn="just">
              <a:spcBef>
                <a:spcPts val="0"/>
              </a:spcBef>
            </a:pPr>
            <a:endParaRPr lang="pl-PL" sz="800" dirty="0"/>
          </a:p>
          <a:p>
            <a:pPr algn="just">
              <a:spcBef>
                <a:spcPts val="0"/>
              </a:spcBef>
            </a:pPr>
            <a:r>
              <a:rPr lang="pl-PL" dirty="0">
                <a:solidFill>
                  <a:srgbClr val="0000FF"/>
                </a:solidFill>
              </a:rPr>
              <a:t>Controls</a:t>
            </a:r>
            <a:r>
              <a:rPr lang="pl-PL" dirty="0"/>
              <a:t> = </a:t>
            </a:r>
            <a:r>
              <a:rPr lang="en-IN" dirty="0" smtClean="0"/>
              <a:t>M</a:t>
            </a:r>
            <a:r>
              <a:rPr lang="pl-PL" dirty="0" smtClean="0"/>
              <a:t>eans </a:t>
            </a:r>
            <a:r>
              <a:rPr lang="pl-PL" dirty="0"/>
              <a:t>and ways to block a threat, which tries to exploit one or more </a:t>
            </a:r>
            <a:r>
              <a:rPr lang="pl-PL" dirty="0" smtClean="0"/>
              <a:t>vulnerabilities</a:t>
            </a:r>
            <a:endParaRPr lang="pl-PL"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Rectangle 2"/>
          <p:cNvSpPr>
            <a:spLocks noGrp="1" noChangeArrowheads="1"/>
          </p:cNvSpPr>
          <p:nvPr>
            <p:ph type="title"/>
          </p:nvPr>
        </p:nvSpPr>
        <p:spPr bwMode="auto">
          <a:xfrm>
            <a:off x="1475656" y="285750"/>
            <a:ext cx="5976663" cy="666849"/>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sz="4000" dirty="0">
                <a:solidFill>
                  <a:srgbClr val="0000FF"/>
                </a:solidFill>
              </a:rPr>
              <a:t>Need to B</a:t>
            </a:r>
            <a:r>
              <a:rPr lang="pl-PL" sz="4000" dirty="0">
                <a:solidFill>
                  <a:srgbClr val="0000FF"/>
                </a:solidFill>
              </a:rPr>
              <a:t>alanc</a:t>
            </a:r>
            <a:r>
              <a:rPr lang="en-US" sz="4000" dirty="0">
                <a:solidFill>
                  <a:srgbClr val="0000FF"/>
                </a:solidFill>
              </a:rPr>
              <a:t>e </a:t>
            </a:r>
            <a:r>
              <a:rPr lang="pl-PL" sz="4000" dirty="0">
                <a:solidFill>
                  <a:srgbClr val="0000FF"/>
                </a:solidFill>
              </a:rPr>
              <a:t>CIA</a:t>
            </a:r>
            <a:endParaRPr lang="en-US" sz="4000" dirty="0">
              <a:solidFill>
                <a:srgbClr val="0000FF"/>
              </a:solidFill>
            </a:endParaRPr>
          </a:p>
        </p:txBody>
      </p:sp>
      <p:sp>
        <p:nvSpPr>
          <p:cNvPr id="1322065" name="Rectangle 81"/>
          <p:cNvSpPr>
            <a:spLocks noChangeArrowheads="1"/>
          </p:cNvSpPr>
          <p:nvPr/>
        </p:nvSpPr>
        <p:spPr bwMode="auto">
          <a:xfrm>
            <a:off x="251520" y="1196752"/>
            <a:ext cx="8576568" cy="5112568"/>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tabLst>
                <a:tab pos="1139825" algn="l"/>
              </a:tabLst>
            </a:pPr>
            <a:r>
              <a:rPr lang="en-US" sz="2800" dirty="0"/>
              <a:t>Example 1:</a:t>
            </a:r>
            <a:r>
              <a:rPr lang="en-US" sz="2800" dirty="0">
                <a:solidFill>
                  <a:srgbClr val="0000FF"/>
                </a:solidFill>
              </a:rPr>
              <a:t> C vs. I+A</a:t>
            </a:r>
          </a:p>
          <a:p>
            <a:pPr marL="742950" lvl="1" indent="-285750" eaLnBrk="1" hangingPunct="1">
              <a:spcBef>
                <a:spcPct val="20000"/>
              </a:spcBef>
              <a:buClr>
                <a:schemeClr val="hlink"/>
              </a:buClr>
              <a:buSzPct val="55000"/>
              <a:buFont typeface="Wingdings" pitchFamily="2" charset="2"/>
              <a:buChar char="n"/>
              <a:tabLst>
                <a:tab pos="1139825" algn="l"/>
              </a:tabLst>
            </a:pPr>
            <a:r>
              <a:rPr lang="en-US" sz="2400" dirty="0">
                <a:solidFill>
                  <a:srgbClr val="080808"/>
                </a:solidFill>
              </a:rPr>
              <a:t>Disconnect computer from Internet</a:t>
            </a:r>
            <a:r>
              <a:rPr lang="pl-PL" sz="2400" dirty="0">
                <a:solidFill>
                  <a:srgbClr val="080808"/>
                </a:solidFill>
              </a:rPr>
              <a:t> to increase </a:t>
            </a:r>
            <a:r>
              <a:rPr lang="pl-PL" sz="2400" dirty="0">
                <a:solidFill>
                  <a:srgbClr val="0000FF"/>
                </a:solidFill>
              </a:rPr>
              <a:t>confidentiality</a:t>
            </a:r>
            <a:endParaRPr lang="en-US" sz="2400" dirty="0">
              <a:solidFill>
                <a:srgbClr val="080808"/>
              </a:solidFill>
            </a:endParaRPr>
          </a:p>
          <a:p>
            <a:pPr marL="742950" lvl="1" indent="-285750" eaLnBrk="1" hangingPunct="1">
              <a:spcBef>
                <a:spcPct val="20000"/>
              </a:spcBef>
              <a:buClr>
                <a:schemeClr val="hlink"/>
              </a:buClr>
              <a:buSzPct val="55000"/>
              <a:buFont typeface="Wingdings" pitchFamily="2" charset="2"/>
              <a:buChar char="n"/>
              <a:tabLst>
                <a:tab pos="1139825" algn="l"/>
              </a:tabLst>
            </a:pPr>
            <a:r>
              <a:rPr lang="en-US" sz="2400" dirty="0">
                <a:solidFill>
                  <a:srgbClr val="0000FF"/>
                </a:solidFill>
              </a:rPr>
              <a:t>A</a:t>
            </a:r>
            <a:r>
              <a:rPr lang="pl-PL" sz="2400" dirty="0">
                <a:solidFill>
                  <a:srgbClr val="0000FF"/>
                </a:solidFill>
              </a:rPr>
              <a:t>vailability</a:t>
            </a:r>
            <a:r>
              <a:rPr lang="pl-PL" sz="2400" dirty="0">
                <a:solidFill>
                  <a:srgbClr val="080808"/>
                </a:solidFill>
              </a:rPr>
              <a:t> suffers, </a:t>
            </a:r>
            <a:r>
              <a:rPr lang="pl-PL" sz="2400" dirty="0">
                <a:solidFill>
                  <a:srgbClr val="0000FF"/>
                </a:solidFill>
              </a:rPr>
              <a:t>integrity</a:t>
            </a:r>
            <a:r>
              <a:rPr lang="pl-PL" sz="2400" dirty="0">
                <a:solidFill>
                  <a:srgbClr val="080808"/>
                </a:solidFill>
              </a:rPr>
              <a:t> suffers due to lost updates</a:t>
            </a:r>
            <a:endParaRPr lang="en-US" sz="2400" dirty="0">
              <a:solidFill>
                <a:srgbClr val="080808"/>
              </a:solidFill>
            </a:endParaRPr>
          </a:p>
          <a:p>
            <a:pPr marL="342900" indent="-342900" eaLnBrk="1" hangingPunct="1">
              <a:spcBef>
                <a:spcPct val="20000"/>
              </a:spcBef>
              <a:buClr>
                <a:schemeClr val="folHlink"/>
              </a:buClr>
              <a:buSzPct val="60000"/>
              <a:buFont typeface="Wingdings" pitchFamily="2" charset="2"/>
              <a:buChar char="n"/>
              <a:tabLst>
                <a:tab pos="1139825" algn="l"/>
              </a:tabLst>
            </a:pPr>
            <a:endParaRPr lang="pl-PL" sz="2400" dirty="0">
              <a:solidFill>
                <a:srgbClr val="080808"/>
              </a:solidFill>
            </a:endParaRPr>
          </a:p>
          <a:p>
            <a:pPr marL="342900" indent="-342900" eaLnBrk="1" hangingPunct="1">
              <a:spcBef>
                <a:spcPct val="20000"/>
              </a:spcBef>
              <a:buClr>
                <a:schemeClr val="folHlink"/>
              </a:buClr>
              <a:buSzPct val="60000"/>
              <a:buFont typeface="Wingdings" pitchFamily="2" charset="2"/>
              <a:buChar char="n"/>
              <a:tabLst>
                <a:tab pos="1139825" algn="l"/>
              </a:tabLst>
            </a:pPr>
            <a:r>
              <a:rPr lang="en-US" sz="2800" dirty="0"/>
              <a:t>Example 2:</a:t>
            </a:r>
            <a:r>
              <a:rPr lang="en-US" sz="2800" dirty="0">
                <a:solidFill>
                  <a:srgbClr val="0000FF"/>
                </a:solidFill>
              </a:rPr>
              <a:t> I vs. C+A</a:t>
            </a:r>
            <a:r>
              <a:rPr lang="en-US" sz="2400" dirty="0">
                <a:solidFill>
                  <a:srgbClr val="080808"/>
                </a:solidFill>
              </a:rPr>
              <a:t> </a:t>
            </a:r>
          </a:p>
          <a:p>
            <a:pPr marL="742950" lvl="1" indent="-285750" eaLnBrk="1" hangingPunct="1">
              <a:spcBef>
                <a:spcPct val="20000"/>
              </a:spcBef>
              <a:buClr>
                <a:schemeClr val="hlink"/>
              </a:buClr>
              <a:buSzPct val="55000"/>
              <a:buFont typeface="Wingdings" pitchFamily="2" charset="2"/>
              <a:buChar char="n"/>
              <a:tabLst>
                <a:tab pos="1139825" algn="l"/>
              </a:tabLst>
            </a:pPr>
            <a:r>
              <a:rPr lang="pl-PL" sz="2400" dirty="0">
                <a:solidFill>
                  <a:srgbClr val="080808"/>
                </a:solidFill>
              </a:rPr>
              <a:t>Have extensive data checks by different people/systems to increase </a:t>
            </a:r>
            <a:r>
              <a:rPr lang="pl-PL" sz="2400" dirty="0">
                <a:solidFill>
                  <a:srgbClr val="0000FF"/>
                </a:solidFill>
              </a:rPr>
              <a:t>integrity</a:t>
            </a:r>
            <a:endParaRPr lang="en-US" sz="2400" dirty="0">
              <a:solidFill>
                <a:srgbClr val="080808"/>
              </a:solidFill>
            </a:endParaRPr>
          </a:p>
          <a:p>
            <a:pPr marL="742950" lvl="1" indent="-285750" eaLnBrk="1" hangingPunct="1">
              <a:spcBef>
                <a:spcPct val="20000"/>
              </a:spcBef>
              <a:buClr>
                <a:schemeClr val="hlink"/>
              </a:buClr>
              <a:buSzPct val="55000"/>
              <a:buFont typeface="Wingdings" pitchFamily="2" charset="2"/>
              <a:buChar char="n"/>
              <a:tabLst>
                <a:tab pos="1139825" algn="l"/>
              </a:tabLst>
            </a:pPr>
            <a:r>
              <a:rPr lang="en-US" sz="2400" dirty="0">
                <a:solidFill>
                  <a:srgbClr val="0000FF"/>
                </a:solidFill>
              </a:rPr>
              <a:t>C</a:t>
            </a:r>
            <a:r>
              <a:rPr lang="pl-PL" sz="2400" dirty="0">
                <a:solidFill>
                  <a:srgbClr val="0000FF"/>
                </a:solidFill>
              </a:rPr>
              <a:t>onfidentiality</a:t>
            </a:r>
            <a:r>
              <a:rPr lang="pl-PL" sz="2400" dirty="0">
                <a:solidFill>
                  <a:srgbClr val="080808"/>
                </a:solidFill>
              </a:rPr>
              <a:t> suffers as more people see data, </a:t>
            </a:r>
            <a:r>
              <a:rPr lang="pl-PL" sz="2400" dirty="0">
                <a:solidFill>
                  <a:srgbClr val="0000FF"/>
                </a:solidFill>
              </a:rPr>
              <a:t>availability</a:t>
            </a:r>
            <a:r>
              <a:rPr lang="pl-PL" sz="2400" dirty="0">
                <a:solidFill>
                  <a:srgbClr val="080808"/>
                </a:solidFill>
              </a:rPr>
              <a:t> suffers due to locks on data under verification)</a:t>
            </a:r>
            <a:endParaRPr lang="en-US" sz="2000" dirty="0">
              <a:solidFill>
                <a:srgbClr val="080808"/>
              </a:solidFill>
            </a:endParaRPr>
          </a:p>
          <a:p>
            <a:pPr marL="742950" lvl="1" indent="-285750" eaLnBrk="1" hangingPunct="1">
              <a:spcBef>
                <a:spcPct val="20000"/>
              </a:spcBef>
              <a:buClr>
                <a:schemeClr val="hlink"/>
              </a:buClr>
              <a:buSzPct val="55000"/>
              <a:buFont typeface="Wingdings" pitchFamily="2" charset="2"/>
              <a:buNone/>
              <a:tabLst>
                <a:tab pos="1139825" algn="l"/>
              </a:tabLst>
            </a:pPr>
            <a:endParaRPr lang="en-US" sz="2400" dirty="0">
              <a:solidFill>
                <a:srgbClr val="0000FF"/>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ChangeArrowheads="1"/>
          </p:cNvSpPr>
          <p:nvPr>
            <p:ph type="title"/>
          </p:nvPr>
        </p:nvSpPr>
        <p:spPr bwMode="auto">
          <a:xfrm>
            <a:off x="179512" y="228600"/>
            <a:ext cx="8784976" cy="685800"/>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en-US" sz="4000" dirty="0">
                <a:solidFill>
                  <a:srgbClr val="0000FF"/>
                </a:solidFill>
              </a:rPr>
              <a:t>Confidentiality</a:t>
            </a:r>
          </a:p>
        </p:txBody>
      </p:sp>
      <p:sp>
        <p:nvSpPr>
          <p:cNvPr id="1327107" name="Rectangle 3"/>
          <p:cNvSpPr>
            <a:spLocks noGrp="1" noChangeArrowheads="1"/>
          </p:cNvSpPr>
          <p:nvPr>
            <p:ph type="body" idx="1"/>
          </p:nvPr>
        </p:nvSpPr>
        <p:spPr>
          <a:xfrm>
            <a:off x="152400" y="990600"/>
            <a:ext cx="8839200" cy="5867400"/>
          </a:xfrm>
        </p:spPr>
        <p:txBody>
          <a:bodyPr/>
          <a:lstStyle/>
          <a:p>
            <a:pPr algn="just">
              <a:spcBef>
                <a:spcPts val="0"/>
              </a:spcBef>
            </a:pPr>
            <a:r>
              <a:rPr lang="en-US" sz="2800" dirty="0"/>
              <a:t>“</a:t>
            </a:r>
            <a:r>
              <a:rPr lang="en-US" sz="2800" dirty="0">
                <a:solidFill>
                  <a:srgbClr val="0000FF"/>
                </a:solidFill>
              </a:rPr>
              <a:t>Need to know</a:t>
            </a:r>
            <a:r>
              <a:rPr lang="en-US" sz="2800" dirty="0"/>
              <a:t>” basis</a:t>
            </a:r>
            <a:r>
              <a:rPr lang="pl-PL" sz="2800" dirty="0"/>
              <a:t> for data access</a:t>
            </a:r>
            <a:endParaRPr lang="pl-PL" sz="900" dirty="0"/>
          </a:p>
          <a:p>
            <a:pPr lvl="1" algn="just">
              <a:spcBef>
                <a:spcPts val="0"/>
              </a:spcBef>
            </a:pPr>
            <a:r>
              <a:rPr lang="pl-PL" sz="2400" dirty="0">
                <a:solidFill>
                  <a:srgbClr val="000000"/>
                </a:solidFill>
              </a:rPr>
              <a:t>How do we know who needs what data?</a:t>
            </a:r>
          </a:p>
          <a:p>
            <a:pPr lvl="1" algn="just">
              <a:spcBef>
                <a:spcPts val="0"/>
              </a:spcBef>
              <a:buFont typeface="Wingdings" pitchFamily="2" charset="2"/>
              <a:buNone/>
            </a:pPr>
            <a:r>
              <a:rPr lang="pl-PL" sz="2400" dirty="0"/>
              <a:t>		</a:t>
            </a:r>
            <a:r>
              <a:rPr lang="en-US" sz="2400" dirty="0"/>
              <a:t>Approach: </a:t>
            </a:r>
            <a:r>
              <a:rPr lang="pl-PL" sz="2400" dirty="0">
                <a:solidFill>
                  <a:srgbClr val="0000FF"/>
                </a:solidFill>
              </a:rPr>
              <a:t>ac</a:t>
            </a:r>
            <a:r>
              <a:rPr lang="en-US" sz="2400" dirty="0" err="1">
                <a:solidFill>
                  <a:srgbClr val="0000FF"/>
                </a:solidFill>
              </a:rPr>
              <a:t>cess</a:t>
            </a:r>
            <a:r>
              <a:rPr lang="en-US" sz="2400" dirty="0">
                <a:solidFill>
                  <a:srgbClr val="0000FF"/>
                </a:solidFill>
              </a:rPr>
              <a:t> </a:t>
            </a:r>
            <a:r>
              <a:rPr lang="pl-PL" sz="2400" dirty="0">
                <a:solidFill>
                  <a:srgbClr val="0000FF"/>
                </a:solidFill>
              </a:rPr>
              <a:t>c</a:t>
            </a:r>
            <a:r>
              <a:rPr lang="en-US" sz="2400" dirty="0" err="1">
                <a:solidFill>
                  <a:srgbClr val="0000FF"/>
                </a:solidFill>
              </a:rPr>
              <a:t>ontrol</a:t>
            </a:r>
            <a:r>
              <a:rPr lang="pl-PL" sz="2400" dirty="0"/>
              <a:t> specifies </a:t>
            </a:r>
            <a:r>
              <a:rPr lang="pl-PL" sz="2400" i="1" dirty="0"/>
              <a:t>who</a:t>
            </a:r>
            <a:r>
              <a:rPr lang="pl-PL" sz="2400" dirty="0"/>
              <a:t> can access </a:t>
            </a:r>
            <a:r>
              <a:rPr lang="pl-PL" sz="2400" i="1" dirty="0"/>
              <a:t>what</a:t>
            </a:r>
          </a:p>
          <a:p>
            <a:pPr lvl="1" algn="just">
              <a:spcBef>
                <a:spcPts val="0"/>
              </a:spcBef>
            </a:pPr>
            <a:endParaRPr lang="en-US" sz="900" i="1" dirty="0"/>
          </a:p>
          <a:p>
            <a:pPr lvl="1" algn="just">
              <a:spcBef>
                <a:spcPts val="0"/>
              </a:spcBef>
            </a:pPr>
            <a:r>
              <a:rPr lang="en-US" sz="2400" dirty="0">
                <a:solidFill>
                  <a:srgbClr val="000000"/>
                </a:solidFill>
              </a:rPr>
              <a:t>How </a:t>
            </a:r>
            <a:r>
              <a:rPr lang="pl-PL" sz="2400" dirty="0">
                <a:solidFill>
                  <a:srgbClr val="000000"/>
                </a:solidFill>
              </a:rPr>
              <a:t>do we know a user is the person she claims to be?</a:t>
            </a:r>
          </a:p>
          <a:p>
            <a:pPr lvl="1" algn="just">
              <a:spcBef>
                <a:spcPts val="0"/>
              </a:spcBef>
              <a:buFont typeface="Wingdings" pitchFamily="2" charset="2"/>
              <a:buNone/>
            </a:pPr>
            <a:r>
              <a:rPr lang="pl-PL" sz="2400" dirty="0"/>
              <a:t>	</a:t>
            </a:r>
            <a:r>
              <a:rPr lang="en-US" sz="2400" dirty="0"/>
              <a:t>Need </a:t>
            </a:r>
            <a:r>
              <a:rPr lang="pl-PL" sz="2400" dirty="0"/>
              <a:t>her </a:t>
            </a:r>
            <a:r>
              <a:rPr lang="en-US" sz="2400" dirty="0">
                <a:solidFill>
                  <a:srgbClr val="0000FF"/>
                </a:solidFill>
              </a:rPr>
              <a:t>identity</a:t>
            </a:r>
            <a:r>
              <a:rPr lang="pl-PL" sz="2400" dirty="0"/>
              <a:t> and need to </a:t>
            </a:r>
            <a:r>
              <a:rPr lang="pl-PL" sz="2400" dirty="0">
                <a:solidFill>
                  <a:srgbClr val="0000FF"/>
                </a:solidFill>
              </a:rPr>
              <a:t>verify</a:t>
            </a:r>
            <a:r>
              <a:rPr lang="pl-PL" sz="2400" dirty="0"/>
              <a:t> this identity</a:t>
            </a:r>
            <a:endParaRPr lang="en-US" sz="2400" dirty="0"/>
          </a:p>
          <a:p>
            <a:pPr lvl="1" algn="just">
              <a:spcBef>
                <a:spcPts val="0"/>
              </a:spcBef>
              <a:buFont typeface="Wingdings" pitchFamily="2" charset="2"/>
              <a:buNone/>
            </a:pPr>
            <a:r>
              <a:rPr lang="pl-PL" sz="2400" dirty="0"/>
              <a:t>		</a:t>
            </a:r>
            <a:r>
              <a:rPr lang="en-US" sz="2400" dirty="0"/>
              <a:t>Approach: </a:t>
            </a:r>
            <a:r>
              <a:rPr lang="pl-PL" sz="2400" dirty="0">
                <a:solidFill>
                  <a:srgbClr val="0000FF"/>
                </a:solidFill>
              </a:rPr>
              <a:t>identification</a:t>
            </a:r>
            <a:r>
              <a:rPr lang="pl-PL" sz="2400" dirty="0"/>
              <a:t> and </a:t>
            </a:r>
            <a:r>
              <a:rPr lang="pl-PL" sz="2400" dirty="0">
                <a:solidFill>
                  <a:srgbClr val="0000FF"/>
                </a:solidFill>
              </a:rPr>
              <a:t>authentication</a:t>
            </a:r>
          </a:p>
          <a:p>
            <a:pPr lvl="1" algn="just">
              <a:spcBef>
                <a:spcPts val="0"/>
              </a:spcBef>
              <a:buFont typeface="Wingdings" pitchFamily="2" charset="2"/>
              <a:buNone/>
            </a:pPr>
            <a:endParaRPr lang="pl-PL" sz="800" dirty="0"/>
          </a:p>
          <a:p>
            <a:pPr algn="just">
              <a:spcBef>
                <a:spcPts val="0"/>
              </a:spcBef>
            </a:pPr>
            <a:r>
              <a:rPr lang="pl-PL" sz="2800" dirty="0" smtClean="0"/>
              <a:t>Confidentiality </a:t>
            </a:r>
            <a:r>
              <a:rPr lang="pl-PL" sz="2800" dirty="0"/>
              <a:t>is:</a:t>
            </a:r>
          </a:p>
          <a:p>
            <a:pPr lvl="1" algn="just">
              <a:spcBef>
                <a:spcPts val="0"/>
              </a:spcBef>
            </a:pPr>
            <a:r>
              <a:rPr lang="pl-PL" sz="2400" dirty="0"/>
              <a:t>difficult to ensure</a:t>
            </a:r>
          </a:p>
          <a:p>
            <a:pPr lvl="1" algn="just">
              <a:spcBef>
                <a:spcPts val="0"/>
              </a:spcBef>
            </a:pPr>
            <a:r>
              <a:rPr lang="pl-PL" sz="2400" dirty="0"/>
              <a:t>e</a:t>
            </a:r>
            <a:r>
              <a:rPr lang="en-US" sz="2400" dirty="0" err="1"/>
              <a:t>asiest</a:t>
            </a:r>
            <a:r>
              <a:rPr lang="en-US" sz="2400" dirty="0"/>
              <a:t> to assess in terms of success</a:t>
            </a:r>
            <a:r>
              <a:rPr lang="pl-PL" sz="2400" dirty="0"/>
              <a:t> (b</a:t>
            </a:r>
            <a:r>
              <a:rPr lang="en-US" sz="2400" dirty="0" err="1"/>
              <a:t>inary</a:t>
            </a:r>
            <a:r>
              <a:rPr lang="en-US" sz="2400" dirty="0"/>
              <a:t> </a:t>
            </a:r>
            <a:r>
              <a:rPr lang="pl-PL" sz="2400" dirty="0"/>
              <a:t>in nature:</a:t>
            </a:r>
            <a:r>
              <a:rPr lang="en-US" sz="2400" dirty="0"/>
              <a:t> Yes / No</a:t>
            </a:r>
            <a:r>
              <a:rPr lang="pl-PL" sz="2400" dirty="0"/>
              <a:t>)</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Grp="1" noChangeArrowheads="1"/>
          </p:cNvSpPr>
          <p:nvPr>
            <p:ph type="title"/>
          </p:nvPr>
        </p:nvSpPr>
        <p:spPr bwMode="auto">
          <a:xfrm>
            <a:off x="179512" y="228600"/>
            <a:ext cx="8812088" cy="685800"/>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pl-PL" sz="4000" dirty="0">
                <a:solidFill>
                  <a:srgbClr val="0000FF"/>
                </a:solidFill>
              </a:rPr>
              <a:t>Integrity</a:t>
            </a:r>
            <a:endParaRPr lang="en-US" sz="4000" dirty="0">
              <a:solidFill>
                <a:srgbClr val="0000FF"/>
              </a:solidFill>
            </a:endParaRPr>
          </a:p>
        </p:txBody>
      </p:sp>
      <p:sp>
        <p:nvSpPr>
          <p:cNvPr id="1328131" name="Rectangle 3"/>
          <p:cNvSpPr>
            <a:spLocks noGrp="1" noChangeArrowheads="1"/>
          </p:cNvSpPr>
          <p:nvPr>
            <p:ph type="body" idx="1"/>
          </p:nvPr>
        </p:nvSpPr>
        <p:spPr>
          <a:xfrm>
            <a:off x="152400" y="990600"/>
            <a:ext cx="8740080" cy="5334000"/>
          </a:xfrm>
        </p:spPr>
        <p:txBody>
          <a:bodyPr>
            <a:normAutofit/>
          </a:bodyPr>
          <a:lstStyle/>
          <a:p>
            <a:pPr algn="just">
              <a:spcBef>
                <a:spcPts val="0"/>
              </a:spcBef>
            </a:pPr>
            <a:r>
              <a:rPr lang="pl-PL" sz="2800" dirty="0"/>
              <a:t>Integrity vs. Confidentiality</a:t>
            </a:r>
          </a:p>
          <a:p>
            <a:pPr marL="809625" lvl="1" indent="-352425" algn="just">
              <a:spcBef>
                <a:spcPts val="0"/>
              </a:spcBef>
            </a:pPr>
            <a:r>
              <a:rPr lang="pl-PL" sz="2400" dirty="0"/>
              <a:t>Concerned with </a:t>
            </a:r>
            <a:r>
              <a:rPr lang="pl-PL" sz="2400" dirty="0">
                <a:solidFill>
                  <a:srgbClr val="0000FF"/>
                </a:solidFill>
              </a:rPr>
              <a:t>unauthorized </a:t>
            </a:r>
            <a:r>
              <a:rPr lang="pl-PL" sz="2400" i="1" dirty="0">
                <a:solidFill>
                  <a:srgbClr val="0000FF"/>
                </a:solidFill>
              </a:rPr>
              <a:t>modification</a:t>
            </a:r>
            <a:r>
              <a:rPr lang="pl-PL" sz="2400" dirty="0"/>
              <a:t> of </a:t>
            </a:r>
            <a:r>
              <a:rPr lang="pl-PL" sz="2400" dirty="0" smtClean="0"/>
              <a:t>assets</a:t>
            </a:r>
            <a:endParaRPr lang="pl-PL" sz="2400" dirty="0">
              <a:solidFill>
                <a:srgbClr val="969696"/>
              </a:solidFill>
            </a:endParaRPr>
          </a:p>
          <a:p>
            <a:pPr lvl="1" algn="just">
              <a:spcBef>
                <a:spcPts val="0"/>
              </a:spcBef>
              <a:buFont typeface="Wingdings" pitchFamily="2" charset="2"/>
              <a:buNone/>
            </a:pPr>
            <a:r>
              <a:rPr lang="pl-PL" sz="2400" dirty="0"/>
              <a:t>	Confidentiality - concered with </a:t>
            </a:r>
            <a:r>
              <a:rPr lang="pl-PL" sz="2400" i="1" dirty="0"/>
              <a:t>access</a:t>
            </a:r>
            <a:r>
              <a:rPr lang="pl-PL" sz="2400" dirty="0"/>
              <a:t> to assets</a:t>
            </a:r>
          </a:p>
          <a:p>
            <a:pPr lvl="1" algn="just">
              <a:spcBef>
                <a:spcPts val="0"/>
              </a:spcBef>
            </a:pPr>
            <a:endParaRPr lang="pl-PL" sz="900" dirty="0"/>
          </a:p>
          <a:p>
            <a:pPr marL="809625" lvl="1" indent="-352425" algn="just">
              <a:spcBef>
                <a:spcPts val="0"/>
              </a:spcBef>
            </a:pPr>
            <a:r>
              <a:rPr lang="pl-PL" sz="2400" dirty="0"/>
              <a:t>Integrity is more difficult to </a:t>
            </a:r>
            <a:r>
              <a:rPr lang="pl-PL" sz="2400" i="1" dirty="0"/>
              <a:t>measure</a:t>
            </a:r>
            <a:r>
              <a:rPr lang="pl-PL" sz="2400" dirty="0"/>
              <a:t> than confidentiality</a:t>
            </a:r>
          </a:p>
          <a:p>
            <a:pPr lvl="1" algn="just">
              <a:spcBef>
                <a:spcPts val="0"/>
              </a:spcBef>
              <a:buFont typeface="Wingdings" pitchFamily="2" charset="2"/>
              <a:buNone/>
            </a:pPr>
            <a:r>
              <a:rPr lang="pl-PL" sz="2400" dirty="0"/>
              <a:t>	</a:t>
            </a:r>
            <a:r>
              <a:rPr lang="pl-PL" sz="2400" dirty="0" smtClean="0">
                <a:solidFill>
                  <a:srgbClr val="0000FF"/>
                </a:solidFill>
              </a:rPr>
              <a:t>Context-dependent</a:t>
            </a:r>
            <a:r>
              <a:rPr lang="pl-PL" sz="2400" dirty="0" smtClean="0"/>
              <a:t> </a:t>
            </a:r>
            <a:r>
              <a:rPr lang="pl-PL" sz="2400" dirty="0"/>
              <a:t>- means different things in different contexts</a:t>
            </a:r>
          </a:p>
          <a:p>
            <a:pPr marL="809625" lvl="1" indent="-352425" algn="just">
              <a:spcBef>
                <a:spcPts val="0"/>
              </a:spcBef>
            </a:pPr>
            <a:r>
              <a:rPr lang="pl-PL" sz="2400" dirty="0" smtClean="0"/>
              <a:t>Could </a:t>
            </a:r>
            <a:r>
              <a:rPr lang="pl-PL" sz="2400" dirty="0"/>
              <a:t>mean </a:t>
            </a:r>
            <a:r>
              <a:rPr lang="pl-PL" sz="2400" i="1" dirty="0"/>
              <a:t>any subset of</a:t>
            </a:r>
            <a:r>
              <a:rPr lang="pl-PL" sz="2400" dirty="0"/>
              <a:t> these asset properties:</a:t>
            </a:r>
          </a:p>
          <a:p>
            <a:pPr lvl="1" algn="just">
              <a:spcBef>
                <a:spcPts val="0"/>
              </a:spcBef>
              <a:buFont typeface="Wingdings" pitchFamily="2" charset="2"/>
              <a:buNone/>
            </a:pPr>
            <a:r>
              <a:rPr lang="pl-PL" sz="2400" dirty="0"/>
              <a:t>	{ precision / accuracy / currency / consistency / </a:t>
            </a:r>
          </a:p>
          <a:p>
            <a:pPr lvl="1" algn="just">
              <a:spcBef>
                <a:spcPts val="0"/>
              </a:spcBef>
              <a:buFont typeface="Wingdings" pitchFamily="2" charset="2"/>
              <a:buNone/>
            </a:pPr>
            <a:r>
              <a:rPr lang="pl-PL" sz="2400" dirty="0"/>
              <a:t>			meaningfulness / usefulness / </a:t>
            </a:r>
            <a:r>
              <a:rPr lang="pl-PL" sz="2400" dirty="0" smtClean="0"/>
              <a:t>...}</a:t>
            </a:r>
            <a:endParaRPr lang="pl-PL"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bwMode="auto">
          <a:xfrm>
            <a:off x="179512" y="228600"/>
            <a:ext cx="8812088" cy="685800"/>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pl-PL" sz="4000" dirty="0">
                <a:solidFill>
                  <a:srgbClr val="0000FF"/>
                </a:solidFill>
              </a:rPr>
              <a:t>Availability </a:t>
            </a:r>
            <a:r>
              <a:rPr lang="pl-PL" sz="1600" dirty="0">
                <a:solidFill>
                  <a:srgbClr val="0000FF"/>
                </a:solidFill>
              </a:rPr>
              <a:t>(1)</a:t>
            </a:r>
            <a:endParaRPr lang="en-US" sz="1600" dirty="0">
              <a:solidFill>
                <a:srgbClr val="0000FF"/>
              </a:solidFill>
            </a:endParaRPr>
          </a:p>
        </p:txBody>
      </p:sp>
      <p:sp>
        <p:nvSpPr>
          <p:cNvPr id="1329155" name="Rectangle 3"/>
          <p:cNvSpPr>
            <a:spLocks noGrp="1" noChangeArrowheads="1"/>
          </p:cNvSpPr>
          <p:nvPr>
            <p:ph type="body" idx="1"/>
          </p:nvPr>
        </p:nvSpPr>
        <p:spPr>
          <a:xfrm>
            <a:off x="251520" y="1124744"/>
            <a:ext cx="8640960" cy="5543128"/>
          </a:xfrm>
        </p:spPr>
        <p:txBody>
          <a:bodyPr>
            <a:normAutofit lnSpcReduction="10000"/>
          </a:bodyPr>
          <a:lstStyle/>
          <a:p>
            <a:r>
              <a:rPr lang="en-IN" sz="2800" dirty="0" smtClean="0"/>
              <a:t>Again Difficult</a:t>
            </a:r>
            <a:endParaRPr lang="pl-PL" sz="2800" dirty="0"/>
          </a:p>
          <a:p>
            <a:pPr marL="714375" lvl="1" indent="-352425" algn="just"/>
            <a:r>
              <a:rPr lang="pl-PL" dirty="0" smtClean="0"/>
              <a:t>Full </a:t>
            </a:r>
            <a:r>
              <a:rPr lang="pl-PL" dirty="0"/>
              <a:t>implemenation of availability for Internet </a:t>
            </a:r>
            <a:r>
              <a:rPr lang="pl-PL" dirty="0" smtClean="0"/>
              <a:t>users</a:t>
            </a:r>
            <a:r>
              <a:rPr lang="en-IN" dirty="0" smtClean="0"/>
              <a:t> </a:t>
            </a:r>
            <a:r>
              <a:rPr lang="pl-PL" dirty="0" smtClean="0"/>
              <a:t>with </a:t>
            </a:r>
            <a:r>
              <a:rPr lang="pl-PL" dirty="0"/>
              <a:t>ensuring </a:t>
            </a:r>
            <a:r>
              <a:rPr lang="pl-PL" dirty="0" smtClean="0"/>
              <a:t>security</a:t>
            </a:r>
            <a:endParaRPr lang="pl-PL" dirty="0"/>
          </a:p>
          <a:p>
            <a:endParaRPr lang="pl-PL" sz="1200" dirty="0"/>
          </a:p>
          <a:p>
            <a:r>
              <a:rPr lang="pl-PL" sz="2800" dirty="0"/>
              <a:t>Complex</a:t>
            </a:r>
          </a:p>
          <a:p>
            <a:pPr lvl="1">
              <a:buFont typeface="Wingdings" pitchFamily="2" charset="2"/>
              <a:buNone/>
            </a:pPr>
            <a:r>
              <a:rPr lang="pl-PL" sz="2400" dirty="0">
                <a:solidFill>
                  <a:srgbClr val="0000FF"/>
                </a:solidFill>
              </a:rPr>
              <a:t>	Context-dependent</a:t>
            </a:r>
          </a:p>
          <a:p>
            <a:pPr lvl="1">
              <a:buFont typeface="Wingdings" pitchFamily="2" charset="2"/>
              <a:buNone/>
            </a:pPr>
            <a:r>
              <a:rPr lang="pl-PL" sz="2400" dirty="0"/>
              <a:t>	Could mean </a:t>
            </a:r>
            <a:r>
              <a:rPr lang="pl-PL" sz="2400" i="1" dirty="0"/>
              <a:t>any subset of</a:t>
            </a:r>
            <a:r>
              <a:rPr lang="pl-PL" sz="2400" dirty="0"/>
              <a:t> these asset </a:t>
            </a:r>
            <a:r>
              <a:rPr lang="pl-PL" sz="2400" dirty="0">
                <a:solidFill>
                  <a:srgbClr val="969696"/>
                </a:solidFill>
              </a:rPr>
              <a:t>(data or service)</a:t>
            </a:r>
            <a:r>
              <a:rPr lang="pl-PL" sz="2400" dirty="0"/>
              <a:t> properties :</a:t>
            </a:r>
          </a:p>
          <a:p>
            <a:pPr lvl="1">
              <a:buFont typeface="Wingdings" pitchFamily="2" charset="2"/>
              <a:buNone/>
            </a:pPr>
            <a:r>
              <a:rPr lang="pl-PL" sz="2400" dirty="0"/>
              <a:t>		{ usefulness / sufficient capacity /</a:t>
            </a:r>
          </a:p>
          <a:p>
            <a:pPr lvl="1">
              <a:buFont typeface="Wingdings" pitchFamily="2" charset="2"/>
              <a:buNone/>
            </a:pPr>
            <a:r>
              <a:rPr lang="pl-PL" sz="2400" dirty="0"/>
              <a:t>		</a:t>
            </a:r>
            <a:r>
              <a:rPr lang="pl-PL" sz="2400" dirty="0" smtClean="0"/>
              <a:t>progressing </a:t>
            </a:r>
            <a:r>
              <a:rPr lang="pl-PL" sz="2400" dirty="0"/>
              <a:t>at a proper pace / </a:t>
            </a:r>
          </a:p>
          <a:p>
            <a:pPr lvl="2">
              <a:buFont typeface="Wingdings" pitchFamily="2" charset="2"/>
              <a:buNone/>
            </a:pPr>
            <a:r>
              <a:rPr lang="pl-PL" dirty="0" smtClean="0"/>
              <a:t>completed </a:t>
            </a:r>
            <a:r>
              <a:rPr lang="pl-PL" dirty="0"/>
              <a:t>in an acceptable period of time / </a:t>
            </a:r>
            <a:r>
              <a:rPr lang="pl-PL" dirty="0" smtClean="0"/>
              <a:t>...</a:t>
            </a:r>
            <a:endParaRPr lang="en-IN" dirty="0" smtClean="0"/>
          </a:p>
          <a:p>
            <a:pPr lvl="2">
              <a:buFont typeface="Wingdings" pitchFamily="2" charset="2"/>
              <a:buNone/>
            </a:pPr>
            <a:r>
              <a:rPr lang="pl-PL" dirty="0" smtClean="0"/>
              <a:t>}</a:t>
            </a:r>
            <a:endParaRPr lang="pl-PL" dirty="0"/>
          </a:p>
          <a:p>
            <a:pPr>
              <a:spcBef>
                <a:spcPct val="0"/>
              </a:spcBef>
              <a:buFont typeface="Wingdings" pitchFamily="2" charset="2"/>
              <a:buNone/>
            </a:pPr>
            <a:r>
              <a:rPr lang="pl-PL" sz="2800" dirty="0"/>
              <a:t>	</a:t>
            </a:r>
            <a:r>
              <a:rPr lang="pl-PL" sz="16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bwMode="auto">
          <a:xfrm>
            <a:off x="107504" y="228600"/>
            <a:ext cx="8884096" cy="685800"/>
          </a:xfrm>
          <a:solidFill>
            <a:srgbClr val="FFFFFF"/>
          </a:solidFill>
          <a:ln>
            <a:miter lim="800000"/>
            <a:headEnd/>
            <a:tailEnd/>
          </a:ln>
        </p:spPr>
        <p:txBody>
          <a:bodyPr vert="horz" wrap="square" lIns="91440" tIns="45720" rIns="91440" bIns="45720" numCol="1" anchor="t" anchorCtr="0" compatLnSpc="1">
            <a:prstTxWarp prst="textNoShape">
              <a:avLst/>
            </a:prstTxWarp>
            <a:noAutofit/>
          </a:bodyPr>
          <a:lstStyle/>
          <a:p>
            <a:pPr algn="ctr"/>
            <a:r>
              <a:rPr lang="pl-PL" sz="4000" dirty="0">
                <a:solidFill>
                  <a:srgbClr val="0000FF"/>
                </a:solidFill>
              </a:rPr>
              <a:t>Availability </a:t>
            </a:r>
            <a:r>
              <a:rPr lang="pl-PL" sz="1600" dirty="0">
                <a:solidFill>
                  <a:srgbClr val="0000FF"/>
                </a:solidFill>
              </a:rPr>
              <a:t>(2)</a:t>
            </a:r>
            <a:endParaRPr lang="en-US" sz="1600" dirty="0">
              <a:solidFill>
                <a:srgbClr val="0000FF"/>
              </a:solidFill>
            </a:endParaRPr>
          </a:p>
        </p:txBody>
      </p:sp>
      <p:sp>
        <p:nvSpPr>
          <p:cNvPr id="1330179" name="Rectangle 3"/>
          <p:cNvSpPr>
            <a:spLocks noGrp="1" noChangeArrowheads="1"/>
          </p:cNvSpPr>
          <p:nvPr>
            <p:ph type="body" idx="1"/>
          </p:nvPr>
        </p:nvSpPr>
        <p:spPr>
          <a:xfrm>
            <a:off x="179512" y="1219200"/>
            <a:ext cx="8784976" cy="5306144"/>
          </a:xfrm>
        </p:spPr>
        <p:txBody>
          <a:bodyPr/>
          <a:lstStyle/>
          <a:p>
            <a:pPr algn="just"/>
            <a:r>
              <a:rPr lang="en-IN" dirty="0" smtClean="0"/>
              <a:t>A</a:t>
            </a:r>
            <a:r>
              <a:rPr lang="pl-PL" dirty="0" smtClean="0"/>
              <a:t>n </a:t>
            </a:r>
            <a:r>
              <a:rPr lang="pl-PL" dirty="0"/>
              <a:t>asset </a:t>
            </a:r>
            <a:r>
              <a:rPr lang="pl-PL" dirty="0">
                <a:solidFill>
                  <a:srgbClr val="C00000"/>
                </a:solidFill>
              </a:rPr>
              <a:t>(resource) </a:t>
            </a:r>
            <a:r>
              <a:rPr lang="pl-PL" dirty="0"/>
              <a:t>is </a:t>
            </a:r>
            <a:r>
              <a:rPr lang="pl-PL" dirty="0">
                <a:solidFill>
                  <a:srgbClr val="0000FF"/>
                </a:solidFill>
              </a:rPr>
              <a:t>available</a:t>
            </a:r>
            <a:r>
              <a:rPr lang="pl-PL" dirty="0"/>
              <a:t> if:</a:t>
            </a:r>
          </a:p>
          <a:p>
            <a:pPr lvl="1" algn="just"/>
            <a:r>
              <a:rPr lang="pl-PL" dirty="0"/>
              <a:t>Timely request response</a:t>
            </a:r>
          </a:p>
          <a:p>
            <a:pPr lvl="1" algn="just"/>
            <a:r>
              <a:rPr lang="pl-PL" dirty="0"/>
              <a:t>Fair allocation of resources (no starvation!)</a:t>
            </a:r>
          </a:p>
          <a:p>
            <a:pPr lvl="1" algn="just"/>
            <a:r>
              <a:rPr lang="pl-PL" dirty="0"/>
              <a:t>Fault tolerant (no total breakdown)</a:t>
            </a:r>
          </a:p>
          <a:p>
            <a:pPr lvl="1" algn="just"/>
            <a:r>
              <a:rPr lang="pl-PL" dirty="0"/>
              <a:t>Easy to use in the intended way</a:t>
            </a:r>
          </a:p>
          <a:p>
            <a:pPr lvl="1" algn="just"/>
            <a:r>
              <a:rPr lang="pl-PL" dirty="0"/>
              <a:t>Provides controlled concurrency (concurrency control, deadlock control, ...)</a:t>
            </a:r>
          </a:p>
          <a:p>
            <a:pPr algn="just"/>
            <a:endParaRPr lang="pl-PL" sz="1000" dirty="0"/>
          </a:p>
          <a:p>
            <a:pPr lvl="2" algn="just">
              <a:buFont typeface="Wingdings" pitchFamily="2" charset="2"/>
              <a:buNone/>
            </a:pPr>
            <a:r>
              <a:rPr lang="pl-PL" dirty="0"/>
              <a:t>					</a:t>
            </a:r>
            <a:endParaRPr lang="pl-PL" sz="1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1143000"/>
          </a:xfrm>
        </p:spPr>
        <p:txBody>
          <a:bodyPr>
            <a:normAutofit/>
          </a:bodyPr>
          <a:lstStyle/>
          <a:p>
            <a:r>
              <a:rPr lang="pl-PL" sz="4000" dirty="0" smtClean="0">
                <a:solidFill>
                  <a:srgbClr val="C00000"/>
                </a:solidFill>
              </a:rPr>
              <a:t>Who attacks networks?</a:t>
            </a:r>
            <a:endParaRPr lang="en-IN" sz="4000" dirty="0">
              <a:solidFill>
                <a:srgbClr val="C00000"/>
              </a:solidFill>
            </a:endParaRPr>
          </a:p>
        </p:txBody>
      </p:sp>
      <p:sp>
        <p:nvSpPr>
          <p:cNvPr id="46082" name="Rectangle 2"/>
          <p:cNvSpPr>
            <a:spLocks noGrp="1" noChangeArrowheads="1"/>
          </p:cNvSpPr>
          <p:nvPr>
            <p:ph idx="1"/>
          </p:nvPr>
        </p:nvSpPr>
        <p:spPr/>
        <p:txBody>
          <a:bodyPr/>
          <a:lstStyle/>
          <a:p>
            <a:pPr lvl="1" eaLnBrk="1" hangingPunct="1">
              <a:spcBef>
                <a:spcPct val="40000"/>
              </a:spcBef>
              <a:buFont typeface="Wingdings" pitchFamily="2" charset="2"/>
              <a:buNone/>
            </a:pPr>
            <a:endParaRPr lang="pl-PL" sz="2400" dirty="0" smtClean="0">
              <a:solidFill>
                <a:srgbClr val="000000"/>
              </a:solidFill>
            </a:endParaRPr>
          </a:p>
          <a:p>
            <a:pPr eaLnBrk="1" hangingPunct="1">
              <a:spcBef>
                <a:spcPct val="40000"/>
              </a:spcBef>
              <a:buFont typeface="Wingdings" pitchFamily="2" charset="2"/>
              <a:buNone/>
            </a:pPr>
            <a:r>
              <a:rPr lang="pl-PL" sz="2800" dirty="0" smtClean="0">
                <a:solidFill>
                  <a:srgbClr val="000000"/>
                </a:solidFill>
              </a:rPr>
              <a:t>		</a:t>
            </a:r>
          </a:p>
        </p:txBody>
      </p:sp>
      <p:sp>
        <p:nvSpPr>
          <p:cNvPr id="46083" name="Rectangle 3"/>
          <p:cNvSpPr>
            <a:spLocks noChangeArrowheads="1"/>
          </p:cNvSpPr>
          <p:nvPr/>
        </p:nvSpPr>
        <p:spPr bwMode="auto">
          <a:xfrm>
            <a:off x="315913" y="1556792"/>
            <a:ext cx="8288535" cy="4869160"/>
          </a:xfrm>
          <a:prstGeom prst="rect">
            <a:avLst/>
          </a:prstGeom>
          <a:noFill/>
          <a:ln w="9525">
            <a:noFill/>
            <a:miter lim="800000"/>
            <a:headEnd/>
            <a:tailEnd/>
          </a:ln>
        </p:spPr>
        <p:txBody>
          <a:bodyPr/>
          <a:lstStyle/>
          <a:p>
            <a:pPr marL="447675" indent="-447675" eaLnBrk="1" hangingPunct="1">
              <a:spcBef>
                <a:spcPct val="20000"/>
              </a:spcBef>
              <a:buClr>
                <a:schemeClr val="folHlink"/>
              </a:buClr>
              <a:buFont typeface="Arial" pitchFamily="34" charset="0"/>
              <a:buChar char="•"/>
            </a:pPr>
            <a:r>
              <a:rPr lang="pl-PL" sz="2800" dirty="0" smtClean="0"/>
              <a:t>Who </a:t>
            </a:r>
            <a:r>
              <a:rPr lang="pl-PL" sz="2800" i="1" dirty="0"/>
              <a:t>are</a:t>
            </a:r>
            <a:r>
              <a:rPr lang="pl-PL" sz="2800" dirty="0"/>
              <a:t> the </a:t>
            </a:r>
            <a:r>
              <a:rPr lang="pl-PL" sz="2800" dirty="0" smtClean="0"/>
              <a:t>attackers?</a:t>
            </a:r>
            <a:endParaRPr lang="en-IN" sz="2800" dirty="0" smtClean="0"/>
          </a:p>
          <a:p>
            <a:pPr marL="895350" lvl="1" indent="-447675">
              <a:spcBef>
                <a:spcPct val="20000"/>
              </a:spcBef>
              <a:buClr>
                <a:schemeClr val="folHlink"/>
              </a:buClr>
              <a:buFont typeface="Wingdings" pitchFamily="2" charset="2"/>
              <a:buChar char="Ø"/>
            </a:pPr>
            <a:r>
              <a:rPr lang="en-IN" sz="2400" dirty="0" smtClean="0"/>
              <a:t>There is no </a:t>
            </a:r>
            <a:r>
              <a:rPr lang="pl-PL" sz="2400" dirty="0" smtClean="0"/>
              <a:t>name list</a:t>
            </a:r>
            <a:endParaRPr lang="en-IN" sz="2400" dirty="0" smtClean="0"/>
          </a:p>
          <a:p>
            <a:pPr marL="447675" indent="-447675" eaLnBrk="1" hangingPunct="1">
              <a:spcBef>
                <a:spcPct val="20000"/>
              </a:spcBef>
              <a:buClr>
                <a:schemeClr val="folHlink"/>
              </a:buClr>
              <a:buFont typeface="Arial" pitchFamily="34" charset="0"/>
              <a:buChar char="•"/>
            </a:pPr>
            <a:r>
              <a:rPr lang="pl-PL" sz="2800" dirty="0" smtClean="0"/>
              <a:t>Who </a:t>
            </a:r>
            <a:r>
              <a:rPr lang="pl-PL" sz="2800" dirty="0"/>
              <a:t>the attackers </a:t>
            </a:r>
            <a:r>
              <a:rPr lang="pl-PL" sz="2800" i="1" dirty="0"/>
              <a:t>might </a:t>
            </a:r>
            <a:r>
              <a:rPr lang="pl-PL" sz="2800" i="1" dirty="0" smtClean="0"/>
              <a:t>be</a:t>
            </a:r>
            <a:r>
              <a:rPr lang="pl-PL" sz="2800" dirty="0" smtClean="0"/>
              <a:t>?</a:t>
            </a:r>
            <a:endParaRPr lang="en-IN" sz="2800" dirty="0" smtClean="0"/>
          </a:p>
          <a:p>
            <a:pPr marL="904875" lvl="1" indent="-447675">
              <a:spcBef>
                <a:spcPct val="20000"/>
              </a:spcBef>
              <a:buClr>
                <a:schemeClr val="folHlink"/>
              </a:buClr>
              <a:buFont typeface="Wingdings" pitchFamily="2" charset="2"/>
              <a:buChar char="Ø"/>
            </a:pPr>
            <a:r>
              <a:rPr lang="pl-PL" sz="2400" dirty="0" smtClean="0"/>
              <a:t>MOM </a:t>
            </a:r>
            <a:r>
              <a:rPr lang="pl-PL" sz="2400" dirty="0"/>
              <a:t>= </a:t>
            </a:r>
            <a:r>
              <a:rPr lang="pl-PL" sz="2400" dirty="0" smtClean="0"/>
              <a:t>Method</a:t>
            </a:r>
            <a:r>
              <a:rPr lang="en-IN" sz="2400" dirty="0" smtClean="0"/>
              <a:t> </a:t>
            </a:r>
            <a:r>
              <a:rPr lang="pl-PL" sz="2400" dirty="0" smtClean="0"/>
              <a:t>/</a:t>
            </a:r>
            <a:r>
              <a:rPr lang="en-IN" sz="2400" dirty="0" smtClean="0"/>
              <a:t> </a:t>
            </a:r>
            <a:r>
              <a:rPr lang="pl-PL" sz="2400" dirty="0" smtClean="0"/>
              <a:t>Opportunity</a:t>
            </a:r>
            <a:r>
              <a:rPr lang="en-IN" sz="2400" dirty="0" smtClean="0"/>
              <a:t> </a:t>
            </a:r>
            <a:r>
              <a:rPr lang="pl-PL" sz="2400" dirty="0" smtClean="0"/>
              <a:t>/</a:t>
            </a:r>
            <a:r>
              <a:rPr lang="en-IN" sz="2400" dirty="0" smtClean="0"/>
              <a:t> </a:t>
            </a:r>
            <a:r>
              <a:rPr lang="pl-PL" sz="2400" dirty="0" smtClean="0"/>
              <a:t>Motive</a:t>
            </a:r>
            <a:endParaRPr lang="pl-PL" sz="2400" dirty="0"/>
          </a:p>
          <a:p>
            <a:pPr marL="990600" lvl="1" indent="-533400" eaLnBrk="1" hangingPunct="1">
              <a:spcBef>
                <a:spcPct val="20000"/>
              </a:spcBef>
              <a:buClr>
                <a:schemeClr val="hlink"/>
              </a:buClr>
              <a:buFont typeface="Wingdings" pitchFamily="2" charset="2"/>
              <a:buNone/>
            </a:pPr>
            <a:endParaRPr lang="pl-PL"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16632"/>
            <a:ext cx="8229600" cy="1301006"/>
          </a:xfrm>
        </p:spPr>
        <p:txBody>
          <a:bodyPr>
            <a:normAutofit fontScale="90000"/>
          </a:bodyPr>
          <a:lstStyle/>
          <a:p>
            <a:r>
              <a:rPr lang="en-US" dirty="0" smtClean="0">
                <a:solidFill>
                  <a:srgbClr val="C00000"/>
                </a:solidFill>
              </a:rPr>
              <a:t>Security Methods of Operating Systems</a:t>
            </a:r>
          </a:p>
        </p:txBody>
      </p:sp>
      <p:sp>
        <p:nvSpPr>
          <p:cNvPr id="7171" name="Content Placeholder 2"/>
          <p:cNvSpPr>
            <a:spLocks noGrp="1"/>
          </p:cNvSpPr>
          <p:nvPr>
            <p:ph idx="1"/>
          </p:nvPr>
        </p:nvSpPr>
        <p:spPr>
          <a:xfrm>
            <a:off x="179512" y="1340768"/>
            <a:ext cx="8712968" cy="5231504"/>
          </a:xfrm>
        </p:spPr>
        <p:txBody>
          <a:bodyPr>
            <a:normAutofit/>
          </a:bodyPr>
          <a:lstStyle/>
          <a:p>
            <a:pPr algn="just"/>
            <a:r>
              <a:rPr lang="en-US" sz="2800" dirty="0" smtClean="0"/>
              <a:t>The basis of protection is </a:t>
            </a:r>
            <a:r>
              <a:rPr lang="en-US" sz="2800" b="1" dirty="0" smtClean="0"/>
              <a:t>separation</a:t>
            </a:r>
            <a:r>
              <a:rPr lang="en-US" sz="2800" dirty="0" smtClean="0"/>
              <a:t>:</a:t>
            </a:r>
          </a:p>
          <a:p>
            <a:pPr lvl="1" algn="just"/>
            <a:r>
              <a:rPr lang="en-US" dirty="0" smtClean="0"/>
              <a:t>keeping one user's objects separate from other users</a:t>
            </a:r>
          </a:p>
          <a:p>
            <a:pPr algn="just"/>
            <a:r>
              <a:rPr lang="en-US" sz="2800" dirty="0" smtClean="0"/>
              <a:t>separation in an operating system can occur in several ways:</a:t>
            </a:r>
          </a:p>
          <a:p>
            <a:pPr lvl="1" algn="just"/>
            <a:r>
              <a:rPr lang="en-US" sz="1700" b="1" i="1" dirty="0" smtClean="0"/>
              <a:t>physical separation</a:t>
            </a:r>
            <a:r>
              <a:rPr lang="en-US" sz="1700" dirty="0" smtClean="0"/>
              <a:t>: processes use different physical objects, such as separate printers </a:t>
            </a:r>
          </a:p>
          <a:p>
            <a:pPr lvl="1" algn="just"/>
            <a:r>
              <a:rPr lang="en-US" sz="1700" b="1" i="1" dirty="0" smtClean="0"/>
              <a:t>temporal separation</a:t>
            </a:r>
            <a:r>
              <a:rPr lang="en-US" sz="1700" dirty="0" smtClean="0"/>
              <a:t>: processes are executed at different times</a:t>
            </a:r>
          </a:p>
          <a:p>
            <a:pPr lvl="1" algn="just"/>
            <a:r>
              <a:rPr lang="en-US" sz="1700" b="1" i="1" dirty="0" smtClean="0"/>
              <a:t>logical separation</a:t>
            </a:r>
            <a:r>
              <a:rPr lang="en-US" sz="1700" i="1" dirty="0" smtClean="0"/>
              <a:t>:</a:t>
            </a:r>
            <a:r>
              <a:rPr lang="en-US" sz="1700" dirty="0" smtClean="0"/>
              <a:t> users operate under the illusion that no other processes exist, as when an operating system constrains a program's accesses so that the program cannot access objects outside its permitted domain</a:t>
            </a:r>
          </a:p>
          <a:p>
            <a:pPr lvl="1" algn="just"/>
            <a:r>
              <a:rPr lang="en-US" sz="1700" b="1" i="1" dirty="0" smtClean="0"/>
              <a:t>cryptographic separation</a:t>
            </a:r>
            <a:r>
              <a:rPr lang="en-US" sz="1700" dirty="0" smtClean="0"/>
              <a:t>, in which processes conceal their data and computations in such a way that they are unintelligible to outside processes</a:t>
            </a:r>
          </a:p>
          <a:p>
            <a:pPr algn="just"/>
            <a:r>
              <a:rPr lang="en-US" sz="2600" dirty="0" smtClean="0"/>
              <a:t>Combinations.</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85720" y="142852"/>
            <a:ext cx="8643998" cy="1143000"/>
          </a:xfrm>
        </p:spPr>
        <p:txBody>
          <a:bodyPr>
            <a:normAutofit fontScale="90000"/>
          </a:bodyPr>
          <a:lstStyle/>
          <a:p>
            <a:r>
              <a:rPr lang="en-US" dirty="0" smtClean="0">
                <a:solidFill>
                  <a:srgbClr val="C00000"/>
                </a:solidFill>
              </a:rPr>
              <a:t>Control of Access to General Objects</a:t>
            </a:r>
          </a:p>
        </p:txBody>
      </p:sp>
      <p:sp>
        <p:nvSpPr>
          <p:cNvPr id="11267" name="Content Placeholder 2"/>
          <p:cNvSpPr>
            <a:spLocks noGrp="1"/>
          </p:cNvSpPr>
          <p:nvPr>
            <p:ph idx="1"/>
          </p:nvPr>
        </p:nvSpPr>
        <p:spPr>
          <a:xfrm>
            <a:off x="251520" y="1214422"/>
            <a:ext cx="8640960" cy="5500726"/>
          </a:xfrm>
        </p:spPr>
        <p:txBody>
          <a:bodyPr>
            <a:noAutofit/>
          </a:bodyPr>
          <a:lstStyle/>
          <a:p>
            <a:pPr>
              <a:spcBef>
                <a:spcPts val="0"/>
              </a:spcBef>
            </a:pPr>
            <a:r>
              <a:rPr lang="en-US" sz="2400" dirty="0" smtClean="0"/>
              <a:t>Protecting memory is a specific case of the more general problem of protecting objects.</a:t>
            </a:r>
          </a:p>
          <a:p>
            <a:pPr>
              <a:spcBef>
                <a:spcPts val="0"/>
              </a:spcBef>
            </a:pPr>
            <a:r>
              <a:rPr lang="en-US" sz="2400" dirty="0" smtClean="0"/>
              <a:t>Protection is desirable for:</a:t>
            </a:r>
          </a:p>
          <a:p>
            <a:pPr lvl="1">
              <a:spcBef>
                <a:spcPts val="0"/>
              </a:spcBef>
            </a:pPr>
            <a:r>
              <a:rPr lang="en-US" sz="2400" dirty="0" smtClean="0"/>
              <a:t>memory</a:t>
            </a:r>
          </a:p>
          <a:p>
            <a:pPr lvl="1">
              <a:spcBef>
                <a:spcPts val="0"/>
              </a:spcBef>
            </a:pPr>
            <a:r>
              <a:rPr lang="en-US" sz="2400" dirty="0" smtClean="0"/>
              <a:t>a file or data set on an auxiliary storage device</a:t>
            </a:r>
          </a:p>
          <a:p>
            <a:pPr lvl="1">
              <a:spcBef>
                <a:spcPts val="0"/>
              </a:spcBef>
            </a:pPr>
            <a:r>
              <a:rPr lang="en-US" sz="2400" dirty="0" smtClean="0"/>
              <a:t>an executing program in memory</a:t>
            </a:r>
          </a:p>
          <a:p>
            <a:pPr lvl="1">
              <a:spcBef>
                <a:spcPts val="0"/>
              </a:spcBef>
            </a:pPr>
            <a:r>
              <a:rPr lang="en-US" sz="2400" dirty="0" smtClean="0"/>
              <a:t>a directory of files</a:t>
            </a:r>
          </a:p>
          <a:p>
            <a:pPr lvl="1">
              <a:spcBef>
                <a:spcPts val="0"/>
              </a:spcBef>
            </a:pPr>
            <a:r>
              <a:rPr lang="en-US" sz="2400" dirty="0" smtClean="0"/>
              <a:t>a hardware device</a:t>
            </a:r>
          </a:p>
          <a:p>
            <a:pPr lvl="1">
              <a:spcBef>
                <a:spcPts val="0"/>
              </a:spcBef>
            </a:pPr>
            <a:r>
              <a:rPr lang="en-US" sz="2400" dirty="0" smtClean="0"/>
              <a:t>a data structure, such as a stack</a:t>
            </a:r>
          </a:p>
          <a:p>
            <a:pPr lvl="1">
              <a:spcBef>
                <a:spcPts val="0"/>
              </a:spcBef>
            </a:pPr>
            <a:r>
              <a:rPr lang="en-US" sz="2400" dirty="0" smtClean="0"/>
              <a:t>a table of the operating system</a:t>
            </a:r>
          </a:p>
          <a:p>
            <a:pPr lvl="1">
              <a:spcBef>
                <a:spcPts val="0"/>
              </a:spcBef>
            </a:pPr>
            <a:r>
              <a:rPr lang="en-US" sz="2400" dirty="0" smtClean="0"/>
              <a:t>instructions, especially privileged instructions</a:t>
            </a:r>
          </a:p>
          <a:p>
            <a:pPr lvl="1">
              <a:spcBef>
                <a:spcPts val="0"/>
              </a:spcBef>
            </a:pPr>
            <a:r>
              <a:rPr lang="en-US" sz="2400" dirty="0" smtClean="0"/>
              <a:t>passwords and the user authentication mechanism</a:t>
            </a:r>
          </a:p>
          <a:p>
            <a:pPr lvl="1">
              <a:spcBef>
                <a:spcPts val="0"/>
              </a:spcBef>
            </a:pPr>
            <a:r>
              <a:rPr lang="en-US" sz="2400" dirty="0" smtClean="0"/>
              <a:t>the protection mechanism itself</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sz="4000" dirty="0" smtClean="0">
                <a:solidFill>
                  <a:srgbClr val="C00000"/>
                </a:solidFill>
              </a:rPr>
              <a:t>Role-Based Access Control</a:t>
            </a:r>
          </a:p>
        </p:txBody>
      </p:sp>
      <p:sp>
        <p:nvSpPr>
          <p:cNvPr id="22531" name="Content Placeholder 2"/>
          <p:cNvSpPr>
            <a:spLocks noGrp="1"/>
          </p:cNvSpPr>
          <p:nvPr>
            <p:ph idx="1"/>
          </p:nvPr>
        </p:nvSpPr>
        <p:spPr/>
        <p:txBody>
          <a:bodyPr>
            <a:normAutofit/>
          </a:bodyPr>
          <a:lstStyle/>
          <a:p>
            <a:pPr algn="just">
              <a:spcBef>
                <a:spcPts val="0"/>
              </a:spcBef>
            </a:pPr>
            <a:r>
              <a:rPr lang="en-US" sz="2800" b="1" dirty="0" smtClean="0"/>
              <a:t>Role-based access control</a:t>
            </a:r>
            <a:r>
              <a:rPr lang="en-US" sz="2800" dirty="0" smtClean="0"/>
              <a:t> lets us associate privileges with groups i.e. who can and who cannot do something</a:t>
            </a:r>
          </a:p>
          <a:p>
            <a:pPr algn="just">
              <a:spcBef>
                <a:spcPts val="0"/>
              </a:spcBef>
            </a:pPr>
            <a:r>
              <a:rPr lang="en-US" sz="2800" dirty="0" smtClean="0"/>
              <a:t>We want some users (such as administrators) to have significant privileges, and we want others (such as regular users or guests) to have lower privileges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67544" y="44624"/>
            <a:ext cx="8229600" cy="864096"/>
          </a:xfrm>
        </p:spPr>
        <p:txBody>
          <a:bodyPr>
            <a:normAutofit/>
          </a:bodyPr>
          <a:lstStyle/>
          <a:p>
            <a:r>
              <a:rPr lang="en-US" sz="4000" dirty="0" smtClean="0">
                <a:solidFill>
                  <a:srgbClr val="C00000"/>
                </a:solidFill>
              </a:rPr>
              <a:t>User Authentication</a:t>
            </a:r>
          </a:p>
        </p:txBody>
      </p:sp>
      <p:sp>
        <p:nvSpPr>
          <p:cNvPr id="23555" name="Content Placeholder 2"/>
          <p:cNvSpPr>
            <a:spLocks noGrp="1"/>
          </p:cNvSpPr>
          <p:nvPr>
            <p:ph idx="1"/>
          </p:nvPr>
        </p:nvSpPr>
        <p:spPr>
          <a:xfrm>
            <a:off x="179512" y="836712"/>
            <a:ext cx="8856984" cy="5832648"/>
          </a:xfrm>
        </p:spPr>
        <p:txBody>
          <a:bodyPr>
            <a:noAutofit/>
          </a:bodyPr>
          <a:lstStyle/>
          <a:p>
            <a:pPr algn="just">
              <a:spcBef>
                <a:spcPts val="0"/>
              </a:spcBef>
            </a:pPr>
            <a:r>
              <a:rPr lang="en-US" sz="2400" dirty="0" smtClean="0"/>
              <a:t>Authentication mechanisms use any of three qualities to confirm a user's identity.</a:t>
            </a:r>
          </a:p>
          <a:p>
            <a:pPr lvl="1" algn="just">
              <a:spcBef>
                <a:spcPts val="0"/>
              </a:spcBef>
            </a:pPr>
            <a:r>
              <a:rPr lang="en-US" sz="2400" b="1" dirty="0" smtClean="0"/>
              <a:t>Something the user knows</a:t>
            </a:r>
            <a:r>
              <a:rPr lang="en-US" sz="2400" dirty="0" smtClean="0"/>
              <a:t>. Passwords, PIN numbers, passphrases, a secret handshake, and mother's maiden name are examples of what a user may know.</a:t>
            </a:r>
          </a:p>
          <a:p>
            <a:pPr lvl="1" algn="just">
              <a:spcBef>
                <a:spcPts val="0"/>
              </a:spcBef>
            </a:pPr>
            <a:r>
              <a:rPr lang="en-US" sz="2400" b="1" dirty="0" smtClean="0"/>
              <a:t>Something the user has</a:t>
            </a:r>
            <a:r>
              <a:rPr lang="en-US" sz="2400" dirty="0" smtClean="0"/>
              <a:t>. Identity badges, physical keys, a driver's license, or a uniform are common examples of things people have that make them recognizable.</a:t>
            </a:r>
          </a:p>
          <a:p>
            <a:pPr lvl="1" algn="just">
              <a:spcBef>
                <a:spcPts val="0"/>
              </a:spcBef>
            </a:pPr>
            <a:r>
              <a:rPr lang="en-US" sz="2400" b="1" dirty="0" smtClean="0"/>
              <a:t>Something the user is</a:t>
            </a:r>
            <a:r>
              <a:rPr lang="en-US" sz="2400" dirty="0" smtClean="0"/>
              <a:t>. These authenticators, called biometrics, are based on a physical characteristic of the user, such as a fingerprint, the pattern of a person's voice, or a face (picture). </a:t>
            </a:r>
          </a:p>
          <a:p>
            <a:pPr algn="just">
              <a:spcBef>
                <a:spcPts val="0"/>
              </a:spcBef>
            </a:pPr>
            <a:r>
              <a:rPr lang="en-US" sz="2400" dirty="0" smtClean="0"/>
              <a:t>Two or more forms can be combined for more solid authentication (bank card + PIN)</a:t>
            </a:r>
          </a:p>
          <a:p>
            <a:pPr lvl="1" algn="just"/>
            <a:endParaRPr lang="en-US" sz="1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680120"/>
          </a:xfrm>
        </p:spPr>
        <p:txBody>
          <a:bodyPr>
            <a:noAutofit/>
          </a:bodyPr>
          <a:lstStyle/>
          <a:p>
            <a:r>
              <a:rPr lang="en-US" sz="3600" b="1" dirty="0"/>
              <a:t>Examples of Security Violations</a:t>
            </a:r>
          </a:p>
        </p:txBody>
      </p:sp>
      <p:sp>
        <p:nvSpPr>
          <p:cNvPr id="20483" name="Rectangle 3"/>
          <p:cNvSpPr>
            <a:spLocks noGrp="1" noChangeArrowheads="1"/>
          </p:cNvSpPr>
          <p:nvPr>
            <p:ph type="body" idx="1"/>
          </p:nvPr>
        </p:nvSpPr>
        <p:spPr>
          <a:xfrm>
            <a:off x="251520" y="1143000"/>
            <a:ext cx="8712968" cy="5486400"/>
          </a:xfrm>
        </p:spPr>
        <p:txBody>
          <a:bodyPr>
            <a:normAutofit/>
          </a:bodyPr>
          <a:lstStyle/>
          <a:p>
            <a:pPr marL="361950" indent="-361950" algn="just"/>
            <a:r>
              <a:rPr lang="en-US" sz="2800" dirty="0"/>
              <a:t>User A transmits a file  to user B. </a:t>
            </a:r>
            <a:endParaRPr lang="en-US" sz="2800" dirty="0" smtClean="0"/>
          </a:p>
          <a:p>
            <a:pPr marL="361950" indent="-361950" algn="just"/>
            <a:r>
              <a:rPr lang="en-US" sz="2800" dirty="0" smtClean="0"/>
              <a:t>The </a:t>
            </a:r>
            <a:r>
              <a:rPr lang="en-US" sz="2800" dirty="0"/>
              <a:t>file contains sensitive information (e.g. payroll records) that is  to be protected from disclosure. </a:t>
            </a:r>
            <a:endParaRPr lang="en-US" sz="2800" dirty="0" smtClean="0"/>
          </a:p>
          <a:p>
            <a:pPr marL="361950" indent="-361950" algn="just"/>
            <a:r>
              <a:rPr lang="en-US" sz="2800" dirty="0" smtClean="0"/>
              <a:t>User </a:t>
            </a:r>
            <a:r>
              <a:rPr lang="en-US" sz="2800" dirty="0"/>
              <a:t>C, who is not authorized to read the file, is able to monitor the transmission and captures a copy of the file during its transmission.</a:t>
            </a:r>
          </a:p>
          <a:p>
            <a:pPr marL="609600" indent="-609600" algn="just">
              <a:buFontTx/>
              <a:buNone/>
            </a:pP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850106"/>
          </a:xfrm>
        </p:spPr>
        <p:txBody>
          <a:bodyPr>
            <a:normAutofit/>
          </a:bodyPr>
          <a:lstStyle/>
          <a:p>
            <a:r>
              <a:rPr lang="en-US" sz="4000" dirty="0" smtClean="0">
                <a:solidFill>
                  <a:srgbClr val="C00000"/>
                </a:solidFill>
              </a:rPr>
              <a:t>Passwords as Authenticators</a:t>
            </a:r>
          </a:p>
        </p:txBody>
      </p:sp>
      <p:sp>
        <p:nvSpPr>
          <p:cNvPr id="24579" name="Content Placeholder 2"/>
          <p:cNvSpPr>
            <a:spLocks noGrp="1"/>
          </p:cNvSpPr>
          <p:nvPr>
            <p:ph idx="1"/>
          </p:nvPr>
        </p:nvSpPr>
        <p:spPr>
          <a:xfrm>
            <a:off x="179512" y="1196752"/>
            <a:ext cx="8784976" cy="5544616"/>
          </a:xfrm>
        </p:spPr>
        <p:txBody>
          <a:bodyPr>
            <a:noAutofit/>
          </a:bodyPr>
          <a:lstStyle/>
          <a:p>
            <a:pPr algn="just">
              <a:lnSpc>
                <a:spcPct val="110000"/>
              </a:lnSpc>
              <a:spcBef>
                <a:spcPts val="0"/>
              </a:spcBef>
            </a:pPr>
            <a:r>
              <a:rPr lang="en-US" sz="2400" dirty="0" smtClean="0"/>
              <a:t>The most common authentication mechanism for user to operating system is a </a:t>
            </a:r>
            <a:r>
              <a:rPr lang="en-US" sz="2400" b="1" dirty="0" smtClean="0"/>
              <a:t>password</a:t>
            </a:r>
          </a:p>
          <a:p>
            <a:pPr lvl="1" algn="just">
              <a:lnSpc>
                <a:spcPct val="110000"/>
              </a:lnSpc>
              <a:spcBef>
                <a:spcPts val="0"/>
              </a:spcBef>
            </a:pPr>
            <a:r>
              <a:rPr lang="en-US" sz="1800" dirty="0" smtClean="0"/>
              <a:t>a "word" known to computer and user</a:t>
            </a:r>
          </a:p>
          <a:p>
            <a:pPr algn="just">
              <a:lnSpc>
                <a:spcPct val="110000"/>
              </a:lnSpc>
              <a:spcBef>
                <a:spcPts val="0"/>
              </a:spcBef>
            </a:pPr>
            <a:r>
              <a:rPr lang="en-US" sz="2400" dirty="0" smtClean="0"/>
              <a:t>Human practice sometimes degrades its quality</a:t>
            </a:r>
          </a:p>
          <a:p>
            <a:pPr algn="just">
              <a:lnSpc>
                <a:spcPct val="110000"/>
              </a:lnSpc>
              <a:spcBef>
                <a:spcPts val="0"/>
              </a:spcBef>
            </a:pPr>
            <a:r>
              <a:rPr lang="en-US" sz="2400" dirty="0" smtClean="0"/>
              <a:t>Even though they are widely used, passwords suffer from some difficulties of use:</a:t>
            </a:r>
          </a:p>
          <a:p>
            <a:pPr lvl="1" algn="just">
              <a:lnSpc>
                <a:spcPct val="110000"/>
              </a:lnSpc>
              <a:spcBef>
                <a:spcPts val="0"/>
              </a:spcBef>
            </a:pPr>
            <a:r>
              <a:rPr lang="en-US" sz="1800" b="1" dirty="0" smtClean="0"/>
              <a:t>Loss</a:t>
            </a:r>
            <a:r>
              <a:rPr lang="en-US" sz="1800" dirty="0" smtClean="0"/>
              <a:t>. it is possible that no one will be able to replace a lost or forgotten password.</a:t>
            </a:r>
          </a:p>
          <a:p>
            <a:pPr lvl="1" algn="just">
              <a:lnSpc>
                <a:spcPct val="110000"/>
              </a:lnSpc>
              <a:spcBef>
                <a:spcPts val="0"/>
              </a:spcBef>
            </a:pPr>
            <a:r>
              <a:rPr lang="en-US" sz="1800" b="1" dirty="0" smtClean="0"/>
              <a:t>Use</a:t>
            </a:r>
            <a:r>
              <a:rPr lang="en-US" sz="1800" dirty="0" smtClean="0"/>
              <a:t>. Supplying a password for each access to a file can be inconvenient and time consuming.</a:t>
            </a:r>
          </a:p>
          <a:p>
            <a:pPr lvl="1" algn="just">
              <a:lnSpc>
                <a:spcPct val="110000"/>
              </a:lnSpc>
              <a:spcBef>
                <a:spcPts val="0"/>
              </a:spcBef>
            </a:pPr>
            <a:r>
              <a:rPr lang="en-US" sz="1800" b="1" dirty="0" smtClean="0"/>
              <a:t>Disclosure</a:t>
            </a:r>
            <a:r>
              <a:rPr lang="en-US" sz="1800" dirty="0" smtClean="0"/>
              <a:t>. If a password is disclosed to an unauthorized individual, the file becomes immediately accessible. </a:t>
            </a:r>
          </a:p>
          <a:p>
            <a:pPr lvl="1" algn="just">
              <a:lnSpc>
                <a:spcPct val="110000"/>
              </a:lnSpc>
              <a:spcBef>
                <a:spcPts val="0"/>
              </a:spcBef>
            </a:pPr>
            <a:r>
              <a:rPr lang="en-US" sz="1800" b="1" dirty="0" smtClean="0"/>
              <a:t>Revocation</a:t>
            </a:r>
            <a:r>
              <a:rPr lang="en-US" sz="1800" dirty="0" smtClean="0"/>
              <a:t>. To revoke one user's access right to a file, someone must change the password.</a:t>
            </a:r>
          </a:p>
          <a:p>
            <a:pPr algn="just"/>
            <a:endParaRPr lang="en-US"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14282" y="274638"/>
            <a:ext cx="8472518" cy="922114"/>
          </a:xfrm>
        </p:spPr>
        <p:txBody>
          <a:bodyPr>
            <a:normAutofit fontScale="90000"/>
          </a:bodyPr>
          <a:lstStyle/>
          <a:p>
            <a:r>
              <a:rPr lang="en-US" dirty="0" smtClean="0">
                <a:solidFill>
                  <a:srgbClr val="C00000"/>
                </a:solidFill>
              </a:rPr>
              <a:t>Additional Authentication Information</a:t>
            </a:r>
          </a:p>
        </p:txBody>
      </p:sp>
      <p:sp>
        <p:nvSpPr>
          <p:cNvPr id="25603" name="Content Placeholder 2"/>
          <p:cNvSpPr>
            <a:spLocks noGrp="1"/>
          </p:cNvSpPr>
          <p:nvPr>
            <p:ph idx="1"/>
          </p:nvPr>
        </p:nvSpPr>
        <p:spPr>
          <a:xfrm>
            <a:off x="179512" y="980728"/>
            <a:ext cx="8856984" cy="5760640"/>
          </a:xfrm>
        </p:spPr>
        <p:txBody>
          <a:bodyPr>
            <a:noAutofit/>
          </a:bodyPr>
          <a:lstStyle/>
          <a:p>
            <a:pPr algn="just"/>
            <a:r>
              <a:rPr lang="en-US" sz="2000" dirty="0" smtClean="0"/>
              <a:t>In addition to the name and password, we can use other information available to authenticate users.</a:t>
            </a:r>
          </a:p>
          <a:p>
            <a:pPr marL="1076325" lvl="2" algn="just"/>
            <a:r>
              <a:rPr lang="en-US" sz="2000" dirty="0" smtClean="0"/>
              <a:t>Suppose Adams works in the accounting department during the shift between 8:00 a.m. and 5:00 p.m., Monday through Friday. </a:t>
            </a:r>
          </a:p>
          <a:p>
            <a:pPr marL="1076325" lvl="2" algn="just"/>
            <a:r>
              <a:rPr lang="en-US" sz="2000" dirty="0" smtClean="0"/>
              <a:t>Any legitimate access attempt by Adams should be made during those times, through a workstation in the accounting department offices</a:t>
            </a:r>
          </a:p>
          <a:p>
            <a:pPr marL="1076325" lvl="2" algn="just"/>
            <a:r>
              <a:rPr lang="en-US" sz="2000" dirty="0" smtClean="0"/>
              <a:t>By limiting Adams to logging in under those conditions, the system protects against two problems:</a:t>
            </a:r>
          </a:p>
          <a:p>
            <a:pPr marL="1076325" lvl="3" algn="just"/>
            <a:r>
              <a:rPr lang="en-US" dirty="0" smtClean="0"/>
              <a:t>Someone from outside might try to impersonate Adams. This attempt would be thwarted by either the time of access or the port through which the access was attempted</a:t>
            </a:r>
          </a:p>
          <a:p>
            <a:pPr marL="1076325" lvl="3" algn="just"/>
            <a:r>
              <a:rPr lang="en-US" dirty="0" smtClean="0"/>
              <a:t>Adams might attempt to access the system from home or on a weekend, planning to use resources not allowed or to do something that would be too risky with other people around.</a:t>
            </a:r>
          </a:p>
          <a:p>
            <a:pPr algn="just"/>
            <a:r>
              <a:rPr lang="en-US" sz="2000" dirty="0" smtClean="0"/>
              <a:t>Using additional authentication information is called </a:t>
            </a:r>
            <a:r>
              <a:rPr lang="en-US" sz="2000" b="1" dirty="0" smtClean="0"/>
              <a:t>multifactor authentication</a:t>
            </a:r>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922114"/>
          </a:xfrm>
        </p:spPr>
        <p:txBody>
          <a:bodyPr>
            <a:normAutofit/>
          </a:bodyPr>
          <a:lstStyle/>
          <a:p>
            <a:r>
              <a:rPr lang="en-US" sz="4000" dirty="0" smtClean="0">
                <a:solidFill>
                  <a:srgbClr val="C00000"/>
                </a:solidFill>
              </a:rPr>
              <a:t>Attacks on Passwords</a:t>
            </a:r>
          </a:p>
        </p:txBody>
      </p:sp>
      <p:sp>
        <p:nvSpPr>
          <p:cNvPr id="26627" name="Content Placeholder 2"/>
          <p:cNvSpPr>
            <a:spLocks noGrp="1"/>
          </p:cNvSpPr>
          <p:nvPr>
            <p:ph idx="1"/>
          </p:nvPr>
        </p:nvSpPr>
        <p:spPr>
          <a:xfrm>
            <a:off x="179512" y="1196752"/>
            <a:ext cx="8640960" cy="4929411"/>
          </a:xfrm>
        </p:spPr>
        <p:txBody>
          <a:bodyPr/>
          <a:lstStyle/>
          <a:p>
            <a:pPr algn="just">
              <a:spcBef>
                <a:spcPts val="0"/>
              </a:spcBef>
            </a:pPr>
            <a:r>
              <a:rPr lang="en-US" sz="2800" dirty="0" smtClean="0"/>
              <a:t>Here are some ways you might be able to determine a user's password, in decreasing order of difficulty.</a:t>
            </a:r>
          </a:p>
          <a:p>
            <a:pPr lvl="1" algn="just">
              <a:spcBef>
                <a:spcPts val="0"/>
              </a:spcBef>
            </a:pPr>
            <a:r>
              <a:rPr lang="en-US" sz="2400" dirty="0" smtClean="0"/>
              <a:t>Try all possible passwords.</a:t>
            </a:r>
          </a:p>
          <a:p>
            <a:pPr lvl="1" algn="just">
              <a:spcBef>
                <a:spcPts val="0"/>
              </a:spcBef>
            </a:pPr>
            <a:r>
              <a:rPr lang="en-US" sz="2400" dirty="0" smtClean="0"/>
              <a:t>Try frequently used passwords.</a:t>
            </a:r>
          </a:p>
          <a:p>
            <a:pPr lvl="1" algn="just">
              <a:spcBef>
                <a:spcPts val="0"/>
              </a:spcBef>
            </a:pPr>
            <a:r>
              <a:rPr lang="en-US" sz="2400" dirty="0" smtClean="0"/>
              <a:t>Try passwords likely for the user.</a:t>
            </a:r>
          </a:p>
          <a:p>
            <a:pPr lvl="1" algn="just">
              <a:spcBef>
                <a:spcPts val="0"/>
              </a:spcBef>
            </a:pPr>
            <a:r>
              <a:rPr lang="en-US" sz="2400" dirty="0" smtClean="0"/>
              <a:t>Search for the system list of passwords.</a:t>
            </a:r>
          </a:p>
          <a:p>
            <a:pPr lvl="1" algn="just">
              <a:spcBef>
                <a:spcPts val="0"/>
              </a:spcBef>
            </a:pPr>
            <a:r>
              <a:rPr lang="en-US" sz="2400" dirty="0" smtClean="0"/>
              <a:t>Ask the user.</a:t>
            </a:r>
          </a:p>
          <a:p>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922114"/>
          </a:xfrm>
        </p:spPr>
        <p:txBody>
          <a:bodyPr>
            <a:normAutofit/>
          </a:bodyPr>
          <a:lstStyle/>
          <a:p>
            <a:r>
              <a:rPr lang="en-US" sz="4000" dirty="0" smtClean="0">
                <a:solidFill>
                  <a:srgbClr val="C00000"/>
                </a:solidFill>
              </a:rPr>
              <a:t>Loose-Lipped Systems</a:t>
            </a:r>
          </a:p>
        </p:txBody>
      </p:sp>
      <p:sp>
        <p:nvSpPr>
          <p:cNvPr id="3" name="Content Placeholder 2"/>
          <p:cNvSpPr>
            <a:spLocks noGrp="1"/>
          </p:cNvSpPr>
          <p:nvPr>
            <p:ph idx="1"/>
          </p:nvPr>
        </p:nvSpPr>
        <p:spPr>
          <a:xfrm>
            <a:off x="251520" y="1340768"/>
            <a:ext cx="8640960" cy="5256584"/>
          </a:xfrm>
        </p:spPr>
        <p:txBody>
          <a:bodyPr>
            <a:normAutofit fontScale="85000" lnSpcReduction="20000"/>
          </a:bodyPr>
          <a:lstStyle/>
          <a:p>
            <a:pPr>
              <a:defRPr/>
            </a:pPr>
            <a:r>
              <a:rPr lang="en-US" dirty="0" smtClean="0"/>
              <a:t>The system might expose information to intruders</a:t>
            </a:r>
          </a:p>
          <a:p>
            <a:pPr lvl="1">
              <a:defRPr/>
            </a:pPr>
            <a:r>
              <a:rPr lang="en-US" dirty="0" smtClean="0"/>
              <a:t>If the user enters a wrong username or password</a:t>
            </a:r>
          </a:p>
          <a:p>
            <a:pPr lvl="2">
              <a:defRPr/>
            </a:pPr>
            <a:r>
              <a:rPr lang="en-US" dirty="0" smtClean="0"/>
              <a:t>WELCOME TO THE XYZ COMPUTING SYSTEMS</a:t>
            </a:r>
          </a:p>
          <a:p>
            <a:pPr marL="914400" lvl="2" indent="0">
              <a:buFont typeface="Wingdings" pitchFamily="2" charset="2"/>
              <a:buNone/>
              <a:defRPr/>
            </a:pPr>
            <a:r>
              <a:rPr lang="en-US" dirty="0"/>
              <a:t> </a:t>
            </a:r>
            <a:r>
              <a:rPr lang="en-US" dirty="0" smtClean="0"/>
              <a:t>   ENTER USER NAME: </a:t>
            </a:r>
            <a:r>
              <a:rPr lang="en-US" dirty="0" err="1" smtClean="0"/>
              <a:t>adams</a:t>
            </a:r>
            <a:endParaRPr lang="en-US" dirty="0" smtClean="0"/>
          </a:p>
          <a:p>
            <a:pPr marL="914400" lvl="2" indent="0">
              <a:buFont typeface="Wingdings" pitchFamily="2" charset="2"/>
              <a:buNone/>
              <a:defRPr/>
            </a:pPr>
            <a:r>
              <a:rPr lang="en-US" dirty="0"/>
              <a:t> </a:t>
            </a:r>
            <a:r>
              <a:rPr lang="en-US" dirty="0" smtClean="0"/>
              <a:t>   INVALID USER NAME UNKNOWN USER </a:t>
            </a:r>
          </a:p>
          <a:p>
            <a:pPr marL="914400" lvl="2" indent="0">
              <a:buFont typeface="Wingdings" pitchFamily="2" charset="2"/>
              <a:buNone/>
              <a:defRPr/>
            </a:pPr>
            <a:r>
              <a:rPr lang="en-US" dirty="0"/>
              <a:t> </a:t>
            </a:r>
            <a:r>
              <a:rPr lang="en-US" dirty="0" smtClean="0"/>
              <a:t>   ENTER USER NAME: </a:t>
            </a:r>
          </a:p>
          <a:p>
            <a:pPr>
              <a:defRPr/>
            </a:pPr>
            <a:r>
              <a:rPr lang="en-US" dirty="0" smtClean="0"/>
              <a:t>An alternative arrangement of the login sequence is shown below.</a:t>
            </a:r>
          </a:p>
          <a:p>
            <a:pPr lvl="2">
              <a:defRPr/>
            </a:pPr>
            <a:r>
              <a:rPr lang="en-US" dirty="0" smtClean="0"/>
              <a:t>WELCOME TO THE XYZ COMPUTING SYSTEMS </a:t>
            </a:r>
          </a:p>
          <a:p>
            <a:pPr marL="914400" lvl="2" indent="0">
              <a:buFont typeface="Wingdings" pitchFamily="2" charset="2"/>
              <a:buNone/>
              <a:defRPr/>
            </a:pPr>
            <a:r>
              <a:rPr lang="en-US" dirty="0"/>
              <a:t> </a:t>
            </a:r>
            <a:r>
              <a:rPr lang="en-US" dirty="0" smtClean="0"/>
              <a:t>   ENTER USER NAME: </a:t>
            </a:r>
            <a:r>
              <a:rPr lang="en-US" dirty="0" err="1" smtClean="0"/>
              <a:t>adams</a:t>
            </a:r>
            <a:r>
              <a:rPr lang="en-US" dirty="0" smtClean="0"/>
              <a:t> </a:t>
            </a:r>
          </a:p>
          <a:p>
            <a:pPr marL="914400" lvl="2" indent="0">
              <a:buFont typeface="Wingdings" pitchFamily="2" charset="2"/>
              <a:buNone/>
              <a:defRPr/>
            </a:pPr>
            <a:r>
              <a:rPr lang="en-US" dirty="0"/>
              <a:t> </a:t>
            </a:r>
            <a:r>
              <a:rPr lang="en-US" dirty="0" smtClean="0"/>
              <a:t>   ENTER PASSWORD: john</a:t>
            </a:r>
          </a:p>
          <a:p>
            <a:pPr marL="914400" lvl="2" indent="0">
              <a:buFont typeface="Wingdings" pitchFamily="2" charset="2"/>
              <a:buNone/>
              <a:defRPr/>
            </a:pPr>
            <a:r>
              <a:rPr lang="en-US" dirty="0"/>
              <a:t> </a:t>
            </a:r>
            <a:r>
              <a:rPr lang="en-US" dirty="0" smtClean="0"/>
              <a:t>   INVALID ACCESS </a:t>
            </a:r>
          </a:p>
          <a:p>
            <a:pPr marL="914400" lvl="2" indent="0">
              <a:buFont typeface="Wingdings" pitchFamily="2" charset="2"/>
              <a:buNone/>
              <a:defRPr/>
            </a:pPr>
            <a:r>
              <a:rPr lang="en-US" dirty="0"/>
              <a:t> </a:t>
            </a:r>
            <a:r>
              <a:rPr lang="en-US" dirty="0" smtClean="0"/>
              <a:t>   ENTER USER NAME: </a:t>
            </a:r>
          </a:p>
          <a:p>
            <a:pPr marL="914400" lvl="2" indent="0">
              <a:buFont typeface="Wingdings" pitchFamily="2" charset="2"/>
              <a:buNone/>
              <a:defRPr/>
            </a:pPr>
            <a:r>
              <a:rPr lang="en-US" dirty="0" smtClean="0"/>
              <a:t>    ENTER PASSWORD</a:t>
            </a:r>
          </a:p>
          <a:p>
            <a:pPr lvl="1">
              <a:defRPr/>
            </a:pPr>
            <a:r>
              <a:rPr lang="en-US" dirty="0" smtClean="0"/>
              <a:t>In this way, the intruder does not know which failed.</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95536" y="116632"/>
            <a:ext cx="8229600" cy="936104"/>
          </a:xfrm>
        </p:spPr>
        <p:txBody>
          <a:bodyPr>
            <a:normAutofit/>
          </a:bodyPr>
          <a:lstStyle/>
          <a:p>
            <a:r>
              <a:rPr lang="en-US" sz="4000" dirty="0" smtClean="0">
                <a:solidFill>
                  <a:srgbClr val="C00000"/>
                </a:solidFill>
              </a:rPr>
              <a:t>Exhaustive Attack</a:t>
            </a:r>
          </a:p>
        </p:txBody>
      </p:sp>
      <p:sp>
        <p:nvSpPr>
          <p:cNvPr id="28675" name="Content Placeholder 2"/>
          <p:cNvSpPr>
            <a:spLocks noGrp="1"/>
          </p:cNvSpPr>
          <p:nvPr>
            <p:ph idx="1"/>
          </p:nvPr>
        </p:nvSpPr>
        <p:spPr>
          <a:xfrm>
            <a:off x="142844" y="908720"/>
            <a:ext cx="8543956" cy="5734990"/>
          </a:xfrm>
        </p:spPr>
        <p:txBody>
          <a:bodyPr>
            <a:noAutofit/>
          </a:bodyPr>
          <a:lstStyle/>
          <a:p>
            <a:pPr algn="just">
              <a:lnSpc>
                <a:spcPct val="120000"/>
              </a:lnSpc>
              <a:spcBef>
                <a:spcPts val="0"/>
              </a:spcBef>
            </a:pPr>
            <a:r>
              <a:rPr lang="en-US" sz="2000" dirty="0" smtClean="0"/>
              <a:t>In an </a:t>
            </a:r>
            <a:r>
              <a:rPr lang="en-US" sz="2000" b="1" dirty="0" smtClean="0"/>
              <a:t>exhaustive</a:t>
            </a:r>
            <a:r>
              <a:rPr lang="en-US" sz="2000" dirty="0" smtClean="0"/>
              <a:t> or </a:t>
            </a:r>
            <a:r>
              <a:rPr lang="en-US" sz="2000" b="1" dirty="0" smtClean="0"/>
              <a:t>brute force attack</a:t>
            </a:r>
            <a:r>
              <a:rPr lang="en-US" sz="2000" dirty="0" smtClean="0"/>
              <a:t>, the attacker tries all possible passwords</a:t>
            </a:r>
          </a:p>
          <a:p>
            <a:pPr lvl="1" algn="just">
              <a:lnSpc>
                <a:spcPct val="120000"/>
              </a:lnSpc>
              <a:spcBef>
                <a:spcPts val="0"/>
              </a:spcBef>
            </a:pPr>
            <a:r>
              <a:rPr lang="en-US" sz="2000" dirty="0" smtClean="0"/>
              <a:t>in some automated fashion</a:t>
            </a:r>
          </a:p>
          <a:p>
            <a:pPr lvl="1" algn="just">
              <a:lnSpc>
                <a:spcPct val="120000"/>
              </a:lnSpc>
              <a:spcBef>
                <a:spcPts val="0"/>
              </a:spcBef>
            </a:pPr>
            <a:r>
              <a:rPr lang="en-US" sz="2000" dirty="0" smtClean="0"/>
              <a:t>Depends on the implementation of the computing system</a:t>
            </a:r>
          </a:p>
          <a:p>
            <a:pPr lvl="2" algn="just">
              <a:lnSpc>
                <a:spcPct val="120000"/>
              </a:lnSpc>
              <a:spcBef>
                <a:spcPts val="0"/>
              </a:spcBef>
            </a:pPr>
            <a:r>
              <a:rPr lang="en-US" sz="1600" dirty="0" smtClean="0"/>
              <a:t>The passwords contain letters, numbers, special symbols, etc</a:t>
            </a:r>
          </a:p>
          <a:p>
            <a:pPr lvl="1" algn="just">
              <a:lnSpc>
                <a:spcPct val="120000"/>
              </a:lnSpc>
              <a:spcBef>
                <a:spcPts val="0"/>
              </a:spcBef>
            </a:pPr>
            <a:r>
              <a:rPr lang="en-US" sz="2000" dirty="0" smtClean="0"/>
              <a:t>For example, if passwords are words consisting of the 26 characters AZ and can be of any length from 1 to 8 characters</a:t>
            </a:r>
          </a:p>
          <a:p>
            <a:pPr lvl="2" algn="just">
              <a:lnSpc>
                <a:spcPct val="120000"/>
              </a:lnSpc>
              <a:spcBef>
                <a:spcPts val="0"/>
              </a:spcBef>
            </a:pPr>
            <a:r>
              <a:rPr lang="en-US" sz="1600" dirty="0" smtClean="0"/>
              <a:t>there are 26</a:t>
            </a:r>
            <a:r>
              <a:rPr lang="en-US" sz="1600" baseline="30000" dirty="0" smtClean="0"/>
              <a:t>1</a:t>
            </a:r>
            <a:r>
              <a:rPr lang="en-US" sz="1600" dirty="0" smtClean="0"/>
              <a:t> passwords of 1 character, 26</a:t>
            </a:r>
            <a:r>
              <a:rPr lang="en-US" sz="1600" baseline="30000" dirty="0" smtClean="0"/>
              <a:t>2</a:t>
            </a:r>
            <a:r>
              <a:rPr lang="en-US" sz="1600" dirty="0" smtClean="0"/>
              <a:t> passwords of 2 characters</a:t>
            </a:r>
          </a:p>
          <a:p>
            <a:pPr lvl="2" algn="just">
              <a:lnSpc>
                <a:spcPct val="120000"/>
              </a:lnSpc>
              <a:spcBef>
                <a:spcPts val="0"/>
              </a:spcBef>
            </a:pPr>
            <a:r>
              <a:rPr lang="en-US" sz="1600" dirty="0" smtClean="0"/>
              <a:t>26</a:t>
            </a:r>
            <a:r>
              <a:rPr lang="en-US" sz="1600" baseline="30000" dirty="0" smtClean="0"/>
              <a:t>8</a:t>
            </a:r>
            <a:r>
              <a:rPr lang="en-US" sz="1600" dirty="0" smtClean="0"/>
              <a:t> passwords of 8 characters. </a:t>
            </a:r>
          </a:p>
          <a:p>
            <a:pPr lvl="2" algn="just">
              <a:lnSpc>
                <a:spcPct val="120000"/>
              </a:lnSpc>
              <a:spcBef>
                <a:spcPts val="0"/>
              </a:spcBef>
            </a:pPr>
            <a:r>
              <a:rPr lang="en-US" sz="1600" dirty="0" smtClean="0"/>
              <a:t>Therefore, the system as a whole has 26</a:t>
            </a:r>
            <a:r>
              <a:rPr lang="en-US" sz="1600" baseline="30000" dirty="0" smtClean="0"/>
              <a:t>1</a:t>
            </a:r>
            <a:r>
              <a:rPr lang="en-US" sz="1600" dirty="0" smtClean="0"/>
              <a:t> + 26</a:t>
            </a:r>
            <a:r>
              <a:rPr lang="en-US" sz="1600" baseline="30000" dirty="0" smtClean="0"/>
              <a:t>2</a:t>
            </a:r>
            <a:r>
              <a:rPr lang="en-US" sz="1600" dirty="0" smtClean="0"/>
              <a:t> + ... + 26</a:t>
            </a:r>
            <a:r>
              <a:rPr lang="en-US" sz="1600" baseline="30000" dirty="0" smtClean="0"/>
              <a:t>8</a:t>
            </a:r>
            <a:r>
              <a:rPr lang="en-US" sz="1600" dirty="0" smtClean="0"/>
              <a:t> = 26</a:t>
            </a:r>
            <a:r>
              <a:rPr lang="en-US" sz="1600" baseline="30000" dirty="0" smtClean="0"/>
              <a:t>9</a:t>
            </a:r>
            <a:r>
              <a:rPr lang="en-US" sz="1600" dirty="0" smtClean="0"/>
              <a:t> - 1 5 * 10</a:t>
            </a:r>
            <a:r>
              <a:rPr lang="en-US" sz="1600" baseline="30000" dirty="0" smtClean="0"/>
              <a:t>12</a:t>
            </a:r>
            <a:r>
              <a:rPr lang="en-US" sz="1600" dirty="0" smtClean="0"/>
              <a:t> or five million possible passwords.</a:t>
            </a:r>
          </a:p>
          <a:p>
            <a:pPr lvl="2" algn="just">
              <a:lnSpc>
                <a:spcPct val="120000"/>
              </a:lnSpc>
              <a:spcBef>
                <a:spcPts val="0"/>
              </a:spcBef>
            </a:pPr>
            <a:r>
              <a:rPr lang="en-US" sz="1600" dirty="0" smtClean="0"/>
              <a:t>That number seems intractable enough.</a:t>
            </a:r>
          </a:p>
          <a:p>
            <a:pPr lvl="2" algn="just">
              <a:lnSpc>
                <a:spcPct val="120000"/>
              </a:lnSpc>
              <a:spcBef>
                <a:spcPts val="0"/>
              </a:spcBef>
            </a:pPr>
            <a:r>
              <a:rPr lang="en-US" sz="1600" dirty="0" smtClean="0"/>
              <a:t>If we were to use a computer to create and try each password at a rate of checking one password per millisecond, it would take on the order of 150 years to test all passwords.</a:t>
            </a:r>
          </a:p>
          <a:p>
            <a:pPr lvl="2" algn="just">
              <a:lnSpc>
                <a:spcPct val="120000"/>
              </a:lnSpc>
              <a:spcBef>
                <a:spcPts val="0"/>
              </a:spcBef>
            </a:pPr>
            <a:r>
              <a:rPr lang="en-US" sz="1600" dirty="0" smtClean="0"/>
              <a:t>But if we can speed up the search to one password per microsecond, the work factor drops to about two months.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116632"/>
            <a:ext cx="8229600" cy="1080120"/>
          </a:xfrm>
        </p:spPr>
        <p:txBody>
          <a:bodyPr>
            <a:normAutofit/>
          </a:bodyPr>
          <a:lstStyle/>
          <a:p>
            <a:r>
              <a:rPr lang="en-US" sz="4000" dirty="0" smtClean="0">
                <a:solidFill>
                  <a:srgbClr val="C00000"/>
                </a:solidFill>
              </a:rPr>
              <a:t>Exhaustive Attack (Ex)</a:t>
            </a:r>
          </a:p>
        </p:txBody>
      </p:sp>
      <p:sp>
        <p:nvSpPr>
          <p:cNvPr id="29699" name="Content Placeholder 2"/>
          <p:cNvSpPr>
            <a:spLocks noGrp="1"/>
          </p:cNvSpPr>
          <p:nvPr>
            <p:ph idx="1"/>
          </p:nvPr>
        </p:nvSpPr>
        <p:spPr>
          <a:xfrm>
            <a:off x="214282" y="1124744"/>
            <a:ext cx="8643998" cy="5472608"/>
          </a:xfrm>
        </p:spPr>
        <p:txBody>
          <a:bodyPr>
            <a:noAutofit/>
          </a:bodyPr>
          <a:lstStyle/>
          <a:p>
            <a:pPr>
              <a:spcBef>
                <a:spcPts val="0"/>
              </a:spcBef>
            </a:pPr>
            <a:r>
              <a:rPr lang="en-US" sz="2400" dirty="0" smtClean="0"/>
              <a:t>For example, if passwords are words consisting of the 26 characters AZ and can be of any length from 1 to 8 characters</a:t>
            </a:r>
          </a:p>
          <a:p>
            <a:pPr lvl="1" algn="just">
              <a:spcBef>
                <a:spcPts val="0"/>
              </a:spcBef>
            </a:pPr>
            <a:r>
              <a:rPr lang="en-US" sz="2000" dirty="0" smtClean="0"/>
              <a:t>There are 26</a:t>
            </a:r>
            <a:r>
              <a:rPr lang="en-US" sz="2000" baseline="30000" dirty="0" smtClean="0"/>
              <a:t>1</a:t>
            </a:r>
            <a:r>
              <a:rPr lang="en-US" sz="2000" dirty="0" smtClean="0"/>
              <a:t> passwords of 1 character, 26</a:t>
            </a:r>
            <a:r>
              <a:rPr lang="en-US" sz="2000" baseline="30000" dirty="0" smtClean="0"/>
              <a:t>2</a:t>
            </a:r>
            <a:r>
              <a:rPr lang="en-US" sz="2000" dirty="0" smtClean="0"/>
              <a:t> passwords of 2 characters, 26</a:t>
            </a:r>
            <a:r>
              <a:rPr lang="en-US" sz="2000" baseline="30000" dirty="0" smtClean="0"/>
              <a:t>8</a:t>
            </a:r>
            <a:r>
              <a:rPr lang="en-US" sz="2000" dirty="0" smtClean="0"/>
              <a:t> passwords of 8 characters. </a:t>
            </a:r>
          </a:p>
          <a:p>
            <a:pPr lvl="1" algn="just">
              <a:spcBef>
                <a:spcPts val="0"/>
              </a:spcBef>
            </a:pPr>
            <a:r>
              <a:rPr lang="en-US" sz="2000" dirty="0" smtClean="0"/>
              <a:t>Therefore, the system as a whole has 26</a:t>
            </a:r>
            <a:r>
              <a:rPr lang="en-US" sz="2000" baseline="30000" dirty="0" smtClean="0"/>
              <a:t>1</a:t>
            </a:r>
            <a:r>
              <a:rPr lang="en-US" sz="2000" dirty="0" smtClean="0"/>
              <a:t> + 26</a:t>
            </a:r>
            <a:r>
              <a:rPr lang="en-US" sz="2000" baseline="30000" dirty="0" smtClean="0"/>
              <a:t>2</a:t>
            </a:r>
            <a:r>
              <a:rPr lang="en-US" sz="2000" dirty="0" smtClean="0"/>
              <a:t> + ... + 26</a:t>
            </a:r>
            <a:r>
              <a:rPr lang="en-US" sz="2000" baseline="30000" dirty="0" smtClean="0"/>
              <a:t>8</a:t>
            </a:r>
            <a:r>
              <a:rPr lang="en-US" sz="2000" dirty="0" smtClean="0"/>
              <a:t> = 26</a:t>
            </a:r>
            <a:r>
              <a:rPr lang="en-US" sz="2000" baseline="30000" dirty="0" smtClean="0"/>
              <a:t>9</a:t>
            </a:r>
            <a:r>
              <a:rPr lang="en-US" sz="2000" dirty="0" smtClean="0"/>
              <a:t> - 1 5 * 10</a:t>
            </a:r>
            <a:r>
              <a:rPr lang="en-US" sz="2000" baseline="30000" dirty="0" smtClean="0"/>
              <a:t>12</a:t>
            </a:r>
            <a:r>
              <a:rPr lang="en-US" sz="2000" dirty="0" smtClean="0"/>
              <a:t> or five million possible passwords.</a:t>
            </a:r>
          </a:p>
          <a:p>
            <a:pPr lvl="1" algn="just">
              <a:spcBef>
                <a:spcPts val="0"/>
              </a:spcBef>
            </a:pPr>
            <a:r>
              <a:rPr lang="en-US" sz="2000" dirty="0" smtClean="0"/>
              <a:t>That number seems intractable enough.</a:t>
            </a:r>
          </a:p>
          <a:p>
            <a:pPr lvl="1" algn="just">
              <a:spcBef>
                <a:spcPts val="0"/>
              </a:spcBef>
            </a:pPr>
            <a:r>
              <a:rPr lang="en-US" sz="2000" dirty="0" smtClean="0"/>
              <a:t>If we were to use a computer to create and try each password at a rate of checking one password per millisecond, it would take on the order of 150 years to test all passwords.</a:t>
            </a:r>
          </a:p>
          <a:p>
            <a:pPr lvl="1" algn="just">
              <a:spcBef>
                <a:spcPts val="0"/>
              </a:spcBef>
            </a:pPr>
            <a:r>
              <a:rPr lang="en-US" sz="2000" dirty="0" smtClean="0"/>
              <a:t>But if we can speed up the search to one password per microsecond, the work factor drops to about two months.</a:t>
            </a:r>
          </a:p>
          <a:p>
            <a:pPr lvl="1">
              <a:spcBef>
                <a:spcPts val="0"/>
              </a:spcBef>
            </a:pPr>
            <a:r>
              <a:rPr lang="en-US" sz="2400" dirty="0" smtClean="0"/>
              <a:t>This amount of time is reasonable if the reward is large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16632"/>
            <a:ext cx="8229600" cy="936104"/>
          </a:xfrm>
        </p:spPr>
        <p:txBody>
          <a:bodyPr>
            <a:normAutofit/>
          </a:bodyPr>
          <a:lstStyle/>
          <a:p>
            <a:r>
              <a:rPr lang="en-US" sz="4000" dirty="0" smtClean="0">
                <a:solidFill>
                  <a:srgbClr val="C00000"/>
                </a:solidFill>
              </a:rPr>
              <a:t>Exhaustive Attack</a:t>
            </a:r>
          </a:p>
        </p:txBody>
      </p:sp>
      <p:sp>
        <p:nvSpPr>
          <p:cNvPr id="30723" name="Content Placeholder 2"/>
          <p:cNvSpPr>
            <a:spLocks noGrp="1"/>
          </p:cNvSpPr>
          <p:nvPr>
            <p:ph idx="1"/>
          </p:nvPr>
        </p:nvSpPr>
        <p:spPr>
          <a:xfrm>
            <a:off x="323528" y="1268760"/>
            <a:ext cx="8568952" cy="4857403"/>
          </a:xfrm>
        </p:spPr>
        <p:txBody>
          <a:bodyPr>
            <a:normAutofit/>
          </a:bodyPr>
          <a:lstStyle/>
          <a:p>
            <a:pPr algn="just">
              <a:spcBef>
                <a:spcPts val="0"/>
              </a:spcBef>
            </a:pPr>
            <a:r>
              <a:rPr lang="en-US" sz="2800" dirty="0" smtClean="0"/>
              <a:t>Searching for a single particular password does not necessarily require all passwords to be tried; </a:t>
            </a:r>
          </a:p>
          <a:p>
            <a:pPr algn="just">
              <a:spcBef>
                <a:spcPts val="0"/>
              </a:spcBef>
            </a:pPr>
            <a:r>
              <a:rPr lang="en-US" sz="2800" dirty="0" smtClean="0"/>
              <a:t>An intruder needs to try only until the correct password is identified</a:t>
            </a:r>
          </a:p>
          <a:p>
            <a:pPr lvl="1" algn="just">
              <a:spcBef>
                <a:spcPts val="0"/>
              </a:spcBef>
            </a:pPr>
            <a:r>
              <a:rPr lang="en-US" sz="2400" dirty="0" smtClean="0"/>
              <a:t>If the set of all possible passwords were evenly distributed, an intruder would likely need to try only half of the password space (on average)</a:t>
            </a:r>
          </a:p>
          <a:p>
            <a:pPr lvl="1" algn="just">
              <a:spcBef>
                <a:spcPts val="0"/>
              </a:spcBef>
            </a:pPr>
            <a:r>
              <a:rPr lang="en-US" sz="2400" dirty="0" smtClean="0"/>
              <a:t>This feature reduces the size of the password space</a:t>
            </a:r>
          </a:p>
          <a:p>
            <a:pPr lvl="1"/>
            <a:endParaRPr lang="en-US" sz="24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44624"/>
            <a:ext cx="8229600" cy="778098"/>
          </a:xfrm>
        </p:spPr>
        <p:txBody>
          <a:bodyPr>
            <a:normAutofit/>
          </a:bodyPr>
          <a:lstStyle/>
          <a:p>
            <a:r>
              <a:rPr lang="en-US" sz="4000" dirty="0" smtClean="0">
                <a:solidFill>
                  <a:srgbClr val="C00000"/>
                </a:solidFill>
              </a:rPr>
              <a:t>Probable Passwords</a:t>
            </a:r>
          </a:p>
        </p:txBody>
      </p:sp>
      <p:sp>
        <p:nvSpPr>
          <p:cNvPr id="31747" name="Content Placeholder 2"/>
          <p:cNvSpPr>
            <a:spLocks noGrp="1"/>
          </p:cNvSpPr>
          <p:nvPr>
            <p:ph idx="1"/>
          </p:nvPr>
        </p:nvSpPr>
        <p:spPr>
          <a:xfrm>
            <a:off x="251520" y="980728"/>
            <a:ext cx="8712968" cy="5591544"/>
          </a:xfrm>
        </p:spPr>
        <p:txBody>
          <a:bodyPr>
            <a:normAutofit/>
          </a:bodyPr>
          <a:lstStyle/>
          <a:p>
            <a:pPr>
              <a:spcBef>
                <a:spcPts val="0"/>
              </a:spcBef>
            </a:pPr>
            <a:r>
              <a:rPr lang="en-US" sz="2000" dirty="0" smtClean="0"/>
              <a:t>Think of a word ???</a:t>
            </a:r>
          </a:p>
          <a:p>
            <a:pPr algn="just">
              <a:spcBef>
                <a:spcPts val="0"/>
              </a:spcBef>
            </a:pPr>
            <a:r>
              <a:rPr lang="en-US" sz="2000" dirty="0" smtClean="0"/>
              <a:t>Is the word you thought of long? </a:t>
            </a:r>
          </a:p>
          <a:p>
            <a:pPr algn="just">
              <a:spcBef>
                <a:spcPts val="0"/>
              </a:spcBef>
            </a:pPr>
            <a:r>
              <a:rPr lang="en-US" sz="2000" dirty="0" smtClean="0"/>
              <a:t>Is it uncommon? </a:t>
            </a:r>
          </a:p>
          <a:p>
            <a:pPr algn="just">
              <a:spcBef>
                <a:spcPts val="0"/>
              </a:spcBef>
            </a:pPr>
            <a:r>
              <a:rPr lang="en-US" sz="2000" dirty="0" smtClean="0"/>
              <a:t>Is it hard to spell or to pronounce? </a:t>
            </a:r>
          </a:p>
          <a:p>
            <a:pPr algn="just">
              <a:spcBef>
                <a:spcPts val="0"/>
              </a:spcBef>
            </a:pPr>
            <a:r>
              <a:rPr lang="en-US" sz="2000" dirty="0" smtClean="0"/>
              <a:t>The answer to all three of these questions is probably no. </a:t>
            </a:r>
          </a:p>
          <a:p>
            <a:pPr algn="just">
              <a:spcBef>
                <a:spcPts val="0"/>
              </a:spcBef>
            </a:pPr>
            <a:r>
              <a:rPr lang="en-US" sz="2000" dirty="0" smtClean="0"/>
              <a:t>People tend to </a:t>
            </a:r>
            <a:r>
              <a:rPr lang="en-US" sz="2000" u="sng" dirty="0" smtClean="0"/>
              <a:t>choose names or words </a:t>
            </a:r>
            <a:r>
              <a:rPr lang="en-US" sz="2000" dirty="0" smtClean="0"/>
              <a:t>they can remember</a:t>
            </a:r>
          </a:p>
          <a:p>
            <a:pPr algn="just">
              <a:spcBef>
                <a:spcPts val="0"/>
              </a:spcBef>
            </a:pPr>
            <a:r>
              <a:rPr lang="en-US" sz="2000" dirty="0" smtClean="0"/>
              <a:t>Penetrators searching for passwords realize these very human characteristics </a:t>
            </a:r>
          </a:p>
          <a:p>
            <a:pPr algn="just">
              <a:spcBef>
                <a:spcPts val="0"/>
              </a:spcBef>
            </a:pPr>
            <a:r>
              <a:rPr lang="en-US" sz="2000" dirty="0" smtClean="0"/>
              <a:t>If people prefer short passwords to long ones</a:t>
            </a:r>
          </a:p>
          <a:p>
            <a:pPr lvl="1" algn="just">
              <a:spcBef>
                <a:spcPts val="0"/>
              </a:spcBef>
            </a:pPr>
            <a:r>
              <a:rPr lang="en-US" sz="1700" dirty="0"/>
              <a:t>T</a:t>
            </a:r>
            <a:r>
              <a:rPr lang="en-US" sz="1700" dirty="0" smtClean="0"/>
              <a:t>he penetrator will plan to try all passwords but to try them in order by length</a:t>
            </a:r>
          </a:p>
          <a:p>
            <a:pPr lvl="1" algn="just">
              <a:spcBef>
                <a:spcPts val="0"/>
              </a:spcBef>
            </a:pPr>
            <a:r>
              <a:rPr lang="en-US" sz="1700" dirty="0" smtClean="0"/>
              <a:t>There are only 26</a:t>
            </a:r>
            <a:r>
              <a:rPr lang="en-US" sz="1700" baseline="30000" dirty="0" smtClean="0"/>
              <a:t>1</a:t>
            </a:r>
            <a:r>
              <a:rPr lang="en-US" sz="1700" dirty="0" smtClean="0"/>
              <a:t> + 26</a:t>
            </a:r>
            <a:r>
              <a:rPr lang="en-US" sz="1700" baseline="30000" dirty="0" smtClean="0"/>
              <a:t>2</a:t>
            </a:r>
            <a:r>
              <a:rPr lang="en-US" sz="1700" dirty="0" smtClean="0"/>
              <a:t> + 26</a:t>
            </a:r>
            <a:r>
              <a:rPr lang="en-US" sz="1700" baseline="30000" dirty="0" smtClean="0"/>
              <a:t>3</a:t>
            </a:r>
            <a:r>
              <a:rPr lang="en-US" sz="1700" dirty="0" smtClean="0"/>
              <a:t>=18,278 passwords of length 3 or less</a:t>
            </a:r>
          </a:p>
          <a:p>
            <a:pPr lvl="1" algn="just">
              <a:spcBef>
                <a:spcPts val="0"/>
              </a:spcBef>
            </a:pPr>
            <a:r>
              <a:rPr lang="en-US" sz="1700" dirty="0" smtClean="0"/>
              <a:t>At the assumed rate of one password per millisecond, all of these passwords can be checked in 18.278 seconds, hardly a challenge with a computer</a:t>
            </a:r>
          </a:p>
          <a:p>
            <a:pPr lvl="1" algn="just">
              <a:spcBef>
                <a:spcPts val="0"/>
              </a:spcBef>
            </a:pPr>
            <a:r>
              <a:rPr lang="en-US" sz="1700" dirty="0" smtClean="0"/>
              <a:t>Even expanding the tries to 4 or 5 characters raises the count only to 475 seconds (about 8 minutes) or 12,356 seconds (about 3.5 hours), respectively.</a:t>
            </a:r>
          </a:p>
          <a:p>
            <a:pPr lvl="1" algn="just">
              <a:spcBef>
                <a:spcPts val="0"/>
              </a:spcBef>
            </a:pPr>
            <a:r>
              <a:rPr lang="en-US" sz="1700" dirty="0" smtClean="0"/>
              <a:t>One contains a dictionary of 80,000 words. Trying all of these words as passwords takes only 80 seconds</a:t>
            </a:r>
          </a:p>
        </p:txBody>
      </p:sp>
    </p:spTree>
  </p:cSld>
  <p:clrMapOvr>
    <a:masterClrMapping/>
  </p:clrMapOvr>
  <p:transition spd="med">
    <p:sndAc>
      <p:stSnd>
        <p:snd r:embed="rId2" name="suctio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20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2000"/>
                                        <p:tgtEl>
                                          <p:spTgt spid="31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fade">
                                      <p:cBhvr>
                                        <p:cTn id="27" dur="2000"/>
                                        <p:tgtEl>
                                          <p:spTgt spid="31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fade">
                                      <p:cBhvr>
                                        <p:cTn id="32" dur="2000"/>
                                        <p:tgtEl>
                                          <p:spTgt spid="31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747">
                                            <p:txEl>
                                              <p:pRg st="6" end="6"/>
                                            </p:txEl>
                                          </p:spTgt>
                                        </p:tgtEl>
                                        <p:attrNameLst>
                                          <p:attrName>style.visibility</p:attrName>
                                        </p:attrNameLst>
                                      </p:cBhvr>
                                      <p:to>
                                        <p:strVal val="visible"/>
                                      </p:to>
                                    </p:set>
                                    <p:animEffect transition="in" filter="fade">
                                      <p:cBhvr>
                                        <p:cTn id="37" dur="2000"/>
                                        <p:tgtEl>
                                          <p:spTgt spid="31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747">
                                            <p:txEl>
                                              <p:pRg st="7" end="7"/>
                                            </p:txEl>
                                          </p:spTgt>
                                        </p:tgtEl>
                                        <p:attrNameLst>
                                          <p:attrName>style.visibility</p:attrName>
                                        </p:attrNameLst>
                                      </p:cBhvr>
                                      <p:to>
                                        <p:strVal val="visible"/>
                                      </p:to>
                                    </p:set>
                                    <p:animEffect transition="in" filter="fade">
                                      <p:cBhvr>
                                        <p:cTn id="42" dur="2000"/>
                                        <p:tgtEl>
                                          <p:spTgt spid="31747">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1747">
                                            <p:txEl>
                                              <p:pRg st="8" end="8"/>
                                            </p:txEl>
                                          </p:spTgt>
                                        </p:tgtEl>
                                        <p:attrNameLst>
                                          <p:attrName>style.visibility</p:attrName>
                                        </p:attrNameLst>
                                      </p:cBhvr>
                                      <p:to>
                                        <p:strVal val="visible"/>
                                      </p:to>
                                    </p:set>
                                    <p:animEffect transition="in" filter="fade">
                                      <p:cBhvr>
                                        <p:cTn id="45" dur="2000"/>
                                        <p:tgtEl>
                                          <p:spTgt spid="31747">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747">
                                            <p:txEl>
                                              <p:pRg st="9" end="9"/>
                                            </p:txEl>
                                          </p:spTgt>
                                        </p:tgtEl>
                                        <p:attrNameLst>
                                          <p:attrName>style.visibility</p:attrName>
                                        </p:attrNameLst>
                                      </p:cBhvr>
                                      <p:to>
                                        <p:strVal val="visible"/>
                                      </p:to>
                                    </p:set>
                                    <p:animEffect transition="in" filter="fade">
                                      <p:cBhvr>
                                        <p:cTn id="48" dur="2000"/>
                                        <p:tgtEl>
                                          <p:spTgt spid="31747">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747">
                                            <p:txEl>
                                              <p:pRg st="10" end="10"/>
                                            </p:txEl>
                                          </p:spTgt>
                                        </p:tgtEl>
                                        <p:attrNameLst>
                                          <p:attrName>style.visibility</p:attrName>
                                        </p:attrNameLst>
                                      </p:cBhvr>
                                      <p:to>
                                        <p:strVal val="visible"/>
                                      </p:to>
                                    </p:set>
                                    <p:animEffect transition="in" filter="fade">
                                      <p:cBhvr>
                                        <p:cTn id="51" dur="2000"/>
                                        <p:tgtEl>
                                          <p:spTgt spid="31747">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747">
                                            <p:txEl>
                                              <p:pRg st="11" end="11"/>
                                            </p:txEl>
                                          </p:spTgt>
                                        </p:tgtEl>
                                        <p:attrNameLst>
                                          <p:attrName>style.visibility</p:attrName>
                                        </p:attrNameLst>
                                      </p:cBhvr>
                                      <p:to>
                                        <p:strVal val="visible"/>
                                      </p:to>
                                    </p:set>
                                    <p:animEffect transition="in" filter="fade">
                                      <p:cBhvr>
                                        <p:cTn id="54" dur="2000"/>
                                        <p:tgtEl>
                                          <p:spTgt spid="31747">
                                            <p:txEl>
                                              <p:pRg st="11" end="1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747">
                                            <p:txEl>
                                              <p:pRg st="12" end="12"/>
                                            </p:txEl>
                                          </p:spTgt>
                                        </p:tgtEl>
                                        <p:attrNameLst>
                                          <p:attrName>style.visibility</p:attrName>
                                        </p:attrNameLst>
                                      </p:cBhvr>
                                      <p:to>
                                        <p:strVal val="visible"/>
                                      </p:to>
                                    </p:set>
                                    <p:animEffect transition="in" filter="fade">
                                      <p:cBhvr>
                                        <p:cTn id="57" dur="2000"/>
                                        <p:tgtEl>
                                          <p:spTgt spid="317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116632"/>
            <a:ext cx="8229600" cy="936104"/>
          </a:xfrm>
        </p:spPr>
        <p:txBody>
          <a:bodyPr>
            <a:normAutofit/>
          </a:bodyPr>
          <a:lstStyle/>
          <a:p>
            <a:r>
              <a:rPr lang="en-US" sz="4000" dirty="0" smtClean="0">
                <a:solidFill>
                  <a:srgbClr val="C00000"/>
                </a:solidFill>
              </a:rPr>
              <a:t>Passwords Likely for a User</a:t>
            </a:r>
          </a:p>
        </p:txBody>
      </p:sp>
      <p:sp>
        <p:nvSpPr>
          <p:cNvPr id="32771" name="Content Placeholder 2"/>
          <p:cNvSpPr>
            <a:spLocks noGrp="1"/>
          </p:cNvSpPr>
          <p:nvPr>
            <p:ph idx="1"/>
          </p:nvPr>
        </p:nvSpPr>
        <p:spPr>
          <a:xfrm>
            <a:off x="251520" y="908720"/>
            <a:ext cx="8640960" cy="4760227"/>
          </a:xfrm>
        </p:spPr>
        <p:txBody>
          <a:bodyPr>
            <a:normAutofit/>
          </a:bodyPr>
          <a:lstStyle/>
          <a:p>
            <a:r>
              <a:rPr lang="en-US" sz="2800" dirty="0" smtClean="0"/>
              <a:t>People typically choose personal passwords</a:t>
            </a:r>
          </a:p>
          <a:p>
            <a:pPr lvl="1"/>
            <a:r>
              <a:rPr lang="en-US" sz="2000" dirty="0" smtClean="0"/>
              <a:t>name of a spouse, a child, a brother or sister, a pet, a street name, or something memorable or familiar</a:t>
            </a:r>
          </a:p>
        </p:txBody>
      </p:sp>
      <p:sp>
        <p:nvSpPr>
          <p:cNvPr id="32772" name="Text Box 3"/>
          <p:cNvSpPr txBox="1">
            <a:spLocks noChangeArrowheads="1"/>
          </p:cNvSpPr>
          <p:nvPr/>
        </p:nvSpPr>
        <p:spPr bwMode="auto">
          <a:xfrm>
            <a:off x="2909888" y="6274378"/>
            <a:ext cx="3694153" cy="369332"/>
          </a:xfrm>
          <a:prstGeom prst="rect">
            <a:avLst/>
          </a:prstGeom>
          <a:noFill/>
          <a:ln w="9525">
            <a:noFill/>
            <a:miter lim="800000"/>
            <a:headEnd/>
            <a:tailEnd/>
          </a:ln>
          <a:effectLst/>
        </p:spPr>
        <p:txBody>
          <a:bodyPr wrap="none">
            <a:spAutoFit/>
          </a:bodyPr>
          <a:lstStyle/>
          <a:p>
            <a:r>
              <a:rPr lang="en-US" sz="1800" dirty="0"/>
              <a:t> </a:t>
            </a:r>
            <a:r>
              <a:rPr lang="en-US" sz="1800" b="1" dirty="0" smtClean="0"/>
              <a:t>Distribution of Password Types</a:t>
            </a:r>
            <a:endParaRPr lang="en-US" sz="1800" b="1" dirty="0"/>
          </a:p>
        </p:txBody>
      </p:sp>
      <p:pic>
        <p:nvPicPr>
          <p:cNvPr id="32773" name="Picture 4"/>
          <p:cNvPicPr>
            <a:picLocks noChangeAspect="1" noChangeArrowheads="1"/>
          </p:cNvPicPr>
          <p:nvPr/>
        </p:nvPicPr>
        <p:blipFill>
          <a:blip r:embed="rId2" cstate="print"/>
          <a:srcRect/>
          <a:stretch>
            <a:fillRect/>
          </a:stretch>
        </p:blipFill>
        <p:spPr bwMode="auto">
          <a:xfrm>
            <a:off x="2195736" y="2204864"/>
            <a:ext cx="4798477" cy="40654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922114"/>
          </a:xfrm>
        </p:spPr>
        <p:txBody>
          <a:bodyPr>
            <a:normAutofit/>
          </a:bodyPr>
          <a:lstStyle/>
          <a:p>
            <a:r>
              <a:rPr lang="en-US" sz="4000" dirty="0" smtClean="0">
                <a:solidFill>
                  <a:srgbClr val="C00000"/>
                </a:solidFill>
              </a:rPr>
              <a:t>Passwords Likely for a User</a:t>
            </a:r>
          </a:p>
        </p:txBody>
      </p:sp>
      <p:sp>
        <p:nvSpPr>
          <p:cNvPr id="33795" name="Content Placeholder 2"/>
          <p:cNvSpPr>
            <a:spLocks noGrp="1"/>
          </p:cNvSpPr>
          <p:nvPr>
            <p:ph idx="1"/>
          </p:nvPr>
        </p:nvSpPr>
        <p:spPr>
          <a:xfrm>
            <a:off x="251520" y="1340768"/>
            <a:ext cx="8568952" cy="4785395"/>
          </a:xfrm>
        </p:spPr>
        <p:txBody>
          <a:bodyPr>
            <a:normAutofit/>
          </a:bodyPr>
          <a:lstStyle/>
          <a:p>
            <a:pPr algn="just">
              <a:spcBef>
                <a:spcPts val="0"/>
              </a:spcBef>
            </a:pPr>
            <a:r>
              <a:rPr lang="en-US" sz="2800" dirty="0" smtClean="0"/>
              <a:t>People typically choose personal passwords</a:t>
            </a:r>
          </a:p>
          <a:p>
            <a:pPr lvl="1" algn="just">
              <a:spcBef>
                <a:spcPts val="0"/>
              </a:spcBef>
            </a:pPr>
            <a:r>
              <a:rPr lang="en-US" sz="2400" dirty="0" smtClean="0"/>
              <a:t>Name of a spouse, a child, a brother or sister, a pet, a street name, or something memorable or familiar</a:t>
            </a:r>
          </a:p>
          <a:p>
            <a:pPr lvl="1" algn="just">
              <a:spcBef>
                <a:spcPts val="0"/>
              </a:spcBef>
            </a:pPr>
            <a:r>
              <a:rPr lang="en-US" sz="2400" dirty="0" smtClean="0"/>
              <a:t>Of those passwords, 86 percent could be uncovered in about one week's worth of 24-hour-a-day testing, using the very generous estimate of 1 millisecond per password check.</a:t>
            </a:r>
          </a:p>
          <a:p>
            <a:pPr lvl="1"/>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706090"/>
          </a:xfrm>
        </p:spPr>
        <p:txBody>
          <a:bodyPr/>
          <a:lstStyle/>
          <a:p>
            <a:r>
              <a:rPr lang="en-US" sz="3600" b="1" dirty="0"/>
              <a:t>Examples of Security Violations</a:t>
            </a:r>
          </a:p>
        </p:txBody>
      </p:sp>
      <p:sp>
        <p:nvSpPr>
          <p:cNvPr id="37891" name="Rectangle 3"/>
          <p:cNvSpPr>
            <a:spLocks noGrp="1" noChangeArrowheads="1"/>
          </p:cNvSpPr>
          <p:nvPr>
            <p:ph type="body" idx="1"/>
          </p:nvPr>
        </p:nvSpPr>
        <p:spPr>
          <a:xfrm>
            <a:off x="179512" y="1124744"/>
            <a:ext cx="8784976" cy="5001419"/>
          </a:xfrm>
        </p:spPr>
        <p:txBody>
          <a:bodyPr/>
          <a:lstStyle/>
          <a:p>
            <a:pPr algn="just">
              <a:lnSpc>
                <a:spcPct val="90000"/>
              </a:lnSpc>
            </a:pPr>
            <a:r>
              <a:rPr lang="en-US" sz="2800" dirty="0"/>
              <a:t>A network management application, D, transmits a message to a computer, E, under its management. </a:t>
            </a:r>
            <a:endParaRPr lang="en-US" sz="2800" dirty="0" smtClean="0"/>
          </a:p>
          <a:p>
            <a:pPr algn="just">
              <a:lnSpc>
                <a:spcPct val="90000"/>
              </a:lnSpc>
            </a:pPr>
            <a:r>
              <a:rPr lang="en-US" sz="2800" dirty="0" smtClean="0"/>
              <a:t>The </a:t>
            </a:r>
            <a:r>
              <a:rPr lang="en-US" sz="2800" dirty="0"/>
              <a:t>message instructs computer E to update an authorization file to include the identities of a number of new users who are to be given access to that computer. </a:t>
            </a:r>
            <a:endParaRPr lang="en-US" sz="2800" dirty="0" smtClean="0"/>
          </a:p>
          <a:p>
            <a:pPr algn="just">
              <a:lnSpc>
                <a:spcPct val="90000"/>
              </a:lnSpc>
            </a:pPr>
            <a:r>
              <a:rPr lang="en-US" sz="2800" dirty="0" smtClean="0"/>
              <a:t>User </a:t>
            </a:r>
            <a:r>
              <a:rPr lang="en-US" sz="2800" dirty="0"/>
              <a:t>F intercepts the message, alters its contents to add or delete entries, and then forwards the message to E, which accepts the message as coming from the manager D and updates its authorization file accordingly.</a:t>
            </a:r>
          </a:p>
          <a:p>
            <a:pPr algn="just">
              <a:lnSpc>
                <a:spcPct val="90000"/>
              </a:lnSpc>
            </a:pP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28596" y="142852"/>
            <a:ext cx="8229600" cy="846158"/>
          </a:xfrm>
        </p:spPr>
        <p:txBody>
          <a:bodyPr>
            <a:normAutofit/>
          </a:bodyPr>
          <a:lstStyle/>
          <a:p>
            <a:r>
              <a:rPr lang="en-US" sz="4000" dirty="0" smtClean="0">
                <a:solidFill>
                  <a:srgbClr val="C00000"/>
                </a:solidFill>
              </a:rPr>
              <a:t>Plaintext System Password List</a:t>
            </a:r>
          </a:p>
        </p:txBody>
      </p:sp>
      <p:sp>
        <p:nvSpPr>
          <p:cNvPr id="35843" name="Content Placeholder 2"/>
          <p:cNvSpPr>
            <a:spLocks noGrp="1"/>
          </p:cNvSpPr>
          <p:nvPr>
            <p:ph idx="1"/>
          </p:nvPr>
        </p:nvSpPr>
        <p:spPr>
          <a:xfrm>
            <a:off x="251520" y="1142960"/>
            <a:ext cx="8715436" cy="4518288"/>
          </a:xfrm>
        </p:spPr>
        <p:txBody>
          <a:bodyPr>
            <a:normAutofit/>
          </a:bodyPr>
          <a:lstStyle/>
          <a:p>
            <a:pPr algn="just"/>
            <a:r>
              <a:rPr lang="en-US" sz="2800" dirty="0" smtClean="0">
                <a:solidFill>
                  <a:srgbClr val="1318F1"/>
                </a:solidFill>
              </a:rPr>
              <a:t>An attacker may target the system password file</a:t>
            </a:r>
          </a:p>
          <a:p>
            <a:pPr algn="just"/>
            <a:r>
              <a:rPr lang="en-US" sz="2800" dirty="0" smtClean="0"/>
              <a:t>On some systems, the password list could be a file, organized essentially as a two-column table of user IDs and corresponding passwords.</a:t>
            </a:r>
          </a:p>
          <a:p>
            <a:endParaRPr lang="en-US" sz="24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4000" dirty="0" smtClean="0">
                <a:solidFill>
                  <a:srgbClr val="C00000"/>
                </a:solidFill>
              </a:rPr>
              <a:t>Plaintext System Password List</a:t>
            </a:r>
            <a:endParaRPr lang="en-IN" sz="4000" dirty="0"/>
          </a:p>
        </p:txBody>
      </p:sp>
      <p:sp>
        <p:nvSpPr>
          <p:cNvPr id="3" name="Content Placeholder 2"/>
          <p:cNvSpPr>
            <a:spLocks noGrp="1"/>
          </p:cNvSpPr>
          <p:nvPr>
            <p:ph idx="1"/>
          </p:nvPr>
        </p:nvSpPr>
        <p:spPr>
          <a:xfrm>
            <a:off x="179512" y="1052736"/>
            <a:ext cx="8784976" cy="5544616"/>
          </a:xfrm>
        </p:spPr>
        <p:txBody>
          <a:bodyPr>
            <a:normAutofit/>
          </a:bodyPr>
          <a:lstStyle/>
          <a:p>
            <a:pPr algn="just"/>
            <a:r>
              <a:rPr lang="en-US" sz="2400" dirty="0" smtClean="0"/>
              <a:t>Protect the table with strong access controls, limiting access to the operating system.</a:t>
            </a:r>
          </a:p>
          <a:p>
            <a:pPr lvl="1" algn="just"/>
            <a:r>
              <a:rPr lang="en-US" sz="2000" dirty="0" smtClean="0"/>
              <a:t>Not every operating system module needs or deserves access to this table</a:t>
            </a:r>
          </a:p>
          <a:p>
            <a:pPr algn="just"/>
            <a:r>
              <a:rPr lang="en-US" sz="2400" dirty="0" smtClean="0"/>
              <a:t>For example, the operating system scheduler, accounting routines, or storage manager have no need to know the table's contents.</a:t>
            </a:r>
          </a:p>
          <a:p>
            <a:pPr lvl="1" algn="just"/>
            <a:r>
              <a:rPr lang="en-US" sz="2000" dirty="0" smtClean="0"/>
              <a:t>The operating system is not partitioned, so all its modules have access to all privileged information</a:t>
            </a:r>
          </a:p>
          <a:p>
            <a:pPr lvl="1" algn="just"/>
            <a:r>
              <a:rPr lang="en-US" sz="2000" dirty="0" smtClean="0"/>
              <a:t>This monolithic view of the operating system implies that a user who exploits a flaw in one section of the operating system has access to all the system's deepest secrets. </a:t>
            </a:r>
          </a:p>
          <a:p>
            <a:pPr algn="just"/>
            <a:r>
              <a:rPr lang="en-US" sz="2400" dirty="0" smtClean="0"/>
              <a:t>A better approach is to limit table access to the modules that need access: the user authentication module and the parts associated with installing new users, for example.</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42852"/>
            <a:ext cx="8229600" cy="917596"/>
          </a:xfrm>
        </p:spPr>
        <p:txBody>
          <a:bodyPr>
            <a:normAutofit/>
          </a:bodyPr>
          <a:lstStyle/>
          <a:p>
            <a:r>
              <a:rPr lang="en-US" sz="4000" dirty="0" smtClean="0">
                <a:solidFill>
                  <a:srgbClr val="C00000"/>
                </a:solidFill>
              </a:rPr>
              <a:t>Plaintext System Password List</a:t>
            </a:r>
          </a:p>
        </p:txBody>
      </p:sp>
      <p:sp>
        <p:nvSpPr>
          <p:cNvPr id="36867" name="Content Placeholder 2"/>
          <p:cNvSpPr>
            <a:spLocks noGrp="1"/>
          </p:cNvSpPr>
          <p:nvPr>
            <p:ph idx="1"/>
          </p:nvPr>
        </p:nvSpPr>
        <p:spPr>
          <a:xfrm>
            <a:off x="251520" y="1142984"/>
            <a:ext cx="8606760" cy="5500726"/>
          </a:xfrm>
        </p:spPr>
        <p:txBody>
          <a:bodyPr>
            <a:normAutofit/>
          </a:bodyPr>
          <a:lstStyle/>
          <a:p>
            <a:pPr algn="just">
              <a:spcBef>
                <a:spcPts val="0"/>
              </a:spcBef>
            </a:pPr>
            <a:r>
              <a:rPr lang="en-US" sz="2400" dirty="0" smtClean="0"/>
              <a:t>If the table is stored in plain sight, an intruder can simply dump memory at a convenient time to access it. Careful timing may enable a user to dump the contents of all of memory and, by exhaustive search, find values that look like the password table.</a:t>
            </a:r>
          </a:p>
          <a:p>
            <a:pPr algn="just">
              <a:spcBef>
                <a:spcPts val="0"/>
              </a:spcBef>
            </a:pPr>
            <a:r>
              <a:rPr lang="en-US" sz="2400" dirty="0" smtClean="0"/>
              <a:t>System backups can also be used to obtain the password table. </a:t>
            </a:r>
          </a:p>
          <a:p>
            <a:pPr lvl="1" algn="just">
              <a:spcBef>
                <a:spcPts val="0"/>
              </a:spcBef>
            </a:pPr>
            <a:r>
              <a:rPr lang="en-US" sz="1800" dirty="0" smtClean="0"/>
              <a:t>Backups often contain only file contents, with no protection mechanism to control file access</a:t>
            </a:r>
          </a:p>
          <a:p>
            <a:pPr algn="just">
              <a:spcBef>
                <a:spcPts val="0"/>
              </a:spcBef>
            </a:pPr>
            <a:r>
              <a:rPr lang="en-US" sz="2400" dirty="0" smtClean="0"/>
              <a:t>Finally, the password file is a copy of a file stored on disk. Anyone with access to the disk or anyone who can overcome file access restrictions can obtain the password file.</a:t>
            </a:r>
          </a:p>
          <a:p>
            <a:endParaRPr 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71472" y="214290"/>
            <a:ext cx="8229600" cy="917596"/>
          </a:xfrm>
        </p:spPr>
        <p:txBody>
          <a:bodyPr>
            <a:normAutofit/>
          </a:bodyPr>
          <a:lstStyle/>
          <a:p>
            <a:r>
              <a:rPr lang="en-US" sz="4000" dirty="0" smtClean="0">
                <a:solidFill>
                  <a:srgbClr val="C00000"/>
                </a:solidFill>
              </a:rPr>
              <a:t>Encrypted Password File</a:t>
            </a:r>
          </a:p>
        </p:txBody>
      </p:sp>
      <p:sp>
        <p:nvSpPr>
          <p:cNvPr id="37891" name="Content Placeholder 2"/>
          <p:cNvSpPr>
            <a:spLocks noGrp="1"/>
          </p:cNvSpPr>
          <p:nvPr>
            <p:ph idx="1"/>
          </p:nvPr>
        </p:nvSpPr>
        <p:spPr>
          <a:xfrm>
            <a:off x="214282" y="1071546"/>
            <a:ext cx="8472518" cy="5054617"/>
          </a:xfrm>
        </p:spPr>
        <p:txBody>
          <a:bodyPr>
            <a:normAutofit/>
          </a:bodyPr>
          <a:lstStyle/>
          <a:p>
            <a:pPr algn="just">
              <a:spcBef>
                <a:spcPts val="0"/>
              </a:spcBef>
            </a:pPr>
            <a:r>
              <a:rPr lang="en-US" sz="2400" dirty="0" smtClean="0"/>
              <a:t>There is an easy way to foil an intruder seeking passwords in plain sight: encrypt them</a:t>
            </a:r>
          </a:p>
          <a:p>
            <a:pPr lvl="1" algn="just">
              <a:spcBef>
                <a:spcPts val="0"/>
              </a:spcBef>
            </a:pPr>
            <a:r>
              <a:rPr lang="en-US" sz="1800" dirty="0" smtClean="0"/>
              <a:t>When a user's password is received, the stored password is decrypted, and the two are compared.</a:t>
            </a:r>
          </a:p>
          <a:p>
            <a:pPr lvl="1" algn="just">
              <a:spcBef>
                <a:spcPts val="0"/>
              </a:spcBef>
            </a:pPr>
            <a:r>
              <a:rPr lang="en-US" sz="1800" dirty="0" smtClean="0"/>
              <a:t>Even with encryption, there is still a slight exposure because for an instant the user's password is available in plaintext in main memory. </a:t>
            </a:r>
          </a:p>
          <a:p>
            <a:pPr algn="just">
              <a:spcBef>
                <a:spcPts val="0"/>
              </a:spcBef>
            </a:pPr>
            <a:r>
              <a:rPr lang="en-US" sz="2400" dirty="0" smtClean="0"/>
              <a:t>A safer approach uses one-way encryption</a:t>
            </a:r>
          </a:p>
          <a:p>
            <a:pPr lvl="1" algn="just">
              <a:spcBef>
                <a:spcPts val="0"/>
              </a:spcBef>
            </a:pPr>
            <a:r>
              <a:rPr lang="en-US" sz="1800" dirty="0" smtClean="0"/>
              <a:t>The password table's entries are encrypted by a one-way encryption and then stored</a:t>
            </a:r>
          </a:p>
          <a:p>
            <a:pPr lvl="1" algn="just">
              <a:spcBef>
                <a:spcPts val="0"/>
              </a:spcBef>
            </a:pPr>
            <a:r>
              <a:rPr lang="en-US" sz="1800" dirty="0" smtClean="0"/>
              <a:t>When the user enters a password, it is also encrypted and then compared with the table</a:t>
            </a:r>
          </a:p>
          <a:p>
            <a:pPr lvl="1" algn="just">
              <a:spcBef>
                <a:spcPts val="0"/>
              </a:spcBef>
            </a:pPr>
            <a:r>
              <a:rPr lang="en-US" sz="1800" dirty="0" smtClean="0"/>
              <a:t>If the two values are equal, the authentication succeeds</a:t>
            </a:r>
          </a:p>
          <a:p>
            <a:pPr algn="just">
              <a:spcBef>
                <a:spcPts val="0"/>
              </a:spcBef>
            </a:pPr>
            <a:r>
              <a:rPr lang="en-US" sz="2400" dirty="0" smtClean="0"/>
              <a:t>With one-way encryption, the password file can be stored in plain view</a:t>
            </a:r>
          </a:p>
          <a:p>
            <a:pPr lvl="1" algn="just">
              <a:spcBef>
                <a:spcPts val="0"/>
              </a:spcBef>
            </a:pPr>
            <a:r>
              <a:rPr lang="en-US" sz="1800" dirty="0" smtClean="0"/>
              <a:t>the password table for the Unix operating system can be read by any user unless special access controls have been installed</a:t>
            </a:r>
            <a:endParaRPr lang="en-US" sz="16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28596" y="0"/>
            <a:ext cx="8229600" cy="1143000"/>
          </a:xfrm>
        </p:spPr>
        <p:txBody>
          <a:bodyPr>
            <a:normAutofit/>
          </a:bodyPr>
          <a:lstStyle/>
          <a:p>
            <a:r>
              <a:rPr lang="en-US" sz="4000" dirty="0" smtClean="0">
                <a:solidFill>
                  <a:srgbClr val="C00000"/>
                </a:solidFill>
              </a:rPr>
              <a:t>Encrypted Password File</a:t>
            </a:r>
          </a:p>
        </p:txBody>
      </p:sp>
      <p:sp>
        <p:nvSpPr>
          <p:cNvPr id="38915" name="Content Placeholder 2"/>
          <p:cNvSpPr>
            <a:spLocks noGrp="1"/>
          </p:cNvSpPr>
          <p:nvPr>
            <p:ph idx="1"/>
          </p:nvPr>
        </p:nvSpPr>
        <p:spPr>
          <a:xfrm>
            <a:off x="214282" y="1142984"/>
            <a:ext cx="8606190" cy="5500726"/>
          </a:xfrm>
        </p:spPr>
        <p:txBody>
          <a:bodyPr>
            <a:normAutofit/>
          </a:bodyPr>
          <a:lstStyle/>
          <a:p>
            <a:pPr algn="just">
              <a:spcBef>
                <a:spcPts val="0"/>
              </a:spcBef>
            </a:pPr>
            <a:r>
              <a:rPr lang="en-US" sz="2400" dirty="0" smtClean="0"/>
              <a:t>There is always the possibility that two people might choose the same password</a:t>
            </a:r>
          </a:p>
          <a:p>
            <a:pPr lvl="1" algn="just">
              <a:spcBef>
                <a:spcPts val="0"/>
              </a:spcBef>
            </a:pPr>
            <a:r>
              <a:rPr lang="en-US" sz="1800" dirty="0" smtClean="0"/>
              <a:t>creating two identical entries in the password file</a:t>
            </a:r>
          </a:p>
          <a:p>
            <a:pPr lvl="1" algn="just">
              <a:spcBef>
                <a:spcPts val="0"/>
              </a:spcBef>
            </a:pPr>
            <a:r>
              <a:rPr lang="en-US" sz="1800" dirty="0" smtClean="0"/>
              <a:t>For instance, if Bill and Kathy both choose their passwords on April 1, they might choose same password. Bill might read the password file and notice that the encrypted version of his password is the same as Kathy's.</a:t>
            </a:r>
          </a:p>
          <a:p>
            <a:pPr algn="just">
              <a:spcBef>
                <a:spcPts val="0"/>
              </a:spcBef>
            </a:pPr>
            <a:r>
              <a:rPr lang="en-US" sz="2400" dirty="0" smtClean="0"/>
              <a:t>Unix+ circumvents this vulnerability by using a password extension, called the salt.</a:t>
            </a:r>
          </a:p>
          <a:p>
            <a:pPr lvl="1" algn="just">
              <a:spcBef>
                <a:spcPts val="0"/>
              </a:spcBef>
            </a:pPr>
            <a:r>
              <a:rPr lang="en-US" sz="1800" dirty="0" smtClean="0"/>
              <a:t>The salt is a 12-bit number formed from the system time and the process identifier</a:t>
            </a:r>
          </a:p>
          <a:p>
            <a:pPr lvl="1" algn="just">
              <a:spcBef>
                <a:spcPts val="0"/>
              </a:spcBef>
            </a:pPr>
            <a:r>
              <a:rPr lang="en-US" sz="1800" dirty="0" smtClean="0"/>
              <a:t>the salt is likely to be unique for each user, and it can be stored in plaintext in the password file</a:t>
            </a:r>
          </a:p>
          <a:p>
            <a:pPr lvl="1" algn="just">
              <a:spcBef>
                <a:spcPts val="0"/>
              </a:spcBef>
            </a:pPr>
            <a:r>
              <a:rPr lang="en-US" sz="1800" dirty="0" smtClean="0"/>
              <a:t>The salt is concatenated to Bill's password (pw) when he chooses it and E(</a:t>
            </a:r>
            <a:r>
              <a:rPr lang="en-US" sz="1800" dirty="0" err="1" smtClean="0"/>
              <a:t>pw+salt</a:t>
            </a:r>
            <a:r>
              <a:rPr lang="en-US" sz="1800" baseline="-25000" dirty="0" err="1" smtClean="0"/>
              <a:t>B</a:t>
            </a:r>
            <a:r>
              <a:rPr lang="en-US" sz="1800" dirty="0" smtClean="0"/>
              <a:t>) is stored for Bill, and his salt value is also stored</a:t>
            </a:r>
          </a:p>
          <a:p>
            <a:pPr lvl="1" algn="just">
              <a:spcBef>
                <a:spcPts val="0"/>
              </a:spcBef>
            </a:pPr>
            <a:r>
              <a:rPr lang="en-US" sz="1800" dirty="0" smtClean="0"/>
              <a:t>When Kathy chooses her password, the salt is different because the time or the process number is different. Call this new one </a:t>
            </a:r>
            <a:r>
              <a:rPr lang="en-US" sz="1800" dirty="0" err="1" smtClean="0"/>
              <a:t>salt</a:t>
            </a:r>
            <a:r>
              <a:rPr lang="en-US" sz="1800" baseline="-25000" dirty="0" err="1" smtClean="0"/>
              <a:t>K</a:t>
            </a:r>
            <a:r>
              <a:rPr lang="en-US" sz="1800" baseline="-25000" dirty="0" smtClean="0"/>
              <a:t> </a:t>
            </a:r>
            <a:r>
              <a:rPr lang="en-US" sz="1800" dirty="0" smtClean="0"/>
              <a:t>;For her, E(</a:t>
            </a:r>
            <a:r>
              <a:rPr lang="en-US" sz="1800" dirty="0" err="1" smtClean="0"/>
              <a:t>pw+salt</a:t>
            </a:r>
            <a:r>
              <a:rPr lang="en-US" sz="1800" baseline="-25000" dirty="0" err="1" smtClean="0"/>
              <a:t>K</a:t>
            </a:r>
            <a:r>
              <a:rPr lang="en-US" sz="1800" dirty="0" smtClean="0"/>
              <a:t>) and </a:t>
            </a:r>
            <a:r>
              <a:rPr lang="en-US" sz="1800" dirty="0" err="1" smtClean="0"/>
              <a:t>salt</a:t>
            </a:r>
            <a:r>
              <a:rPr lang="en-US" sz="1800" baseline="-25000" dirty="0" err="1" smtClean="0"/>
              <a:t>K</a:t>
            </a:r>
            <a:r>
              <a:rPr lang="en-US" sz="1800" dirty="0" smtClean="0"/>
              <a:t> are stored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116632"/>
            <a:ext cx="8229600" cy="1143000"/>
          </a:xfrm>
        </p:spPr>
        <p:txBody>
          <a:bodyPr>
            <a:normAutofit/>
          </a:bodyPr>
          <a:lstStyle/>
          <a:p>
            <a:r>
              <a:rPr lang="en-US" sz="4000" dirty="0" smtClean="0">
                <a:solidFill>
                  <a:srgbClr val="C00000"/>
                </a:solidFill>
              </a:rPr>
              <a:t>Encrypted Password File</a:t>
            </a:r>
          </a:p>
        </p:txBody>
      </p:sp>
      <p:sp>
        <p:nvSpPr>
          <p:cNvPr id="39939" name="Content Placeholder 2"/>
          <p:cNvSpPr>
            <a:spLocks noGrp="1"/>
          </p:cNvSpPr>
          <p:nvPr>
            <p:ph idx="1"/>
          </p:nvPr>
        </p:nvSpPr>
        <p:spPr>
          <a:xfrm>
            <a:off x="323528" y="1196752"/>
            <a:ext cx="8496944" cy="5328592"/>
          </a:xfrm>
        </p:spPr>
        <p:txBody>
          <a:bodyPr>
            <a:normAutofit/>
          </a:bodyPr>
          <a:lstStyle/>
          <a:p>
            <a:pPr algn="just">
              <a:spcBef>
                <a:spcPts val="0"/>
              </a:spcBef>
            </a:pPr>
            <a:r>
              <a:rPr lang="en-US" sz="2800" dirty="0" smtClean="0"/>
              <a:t>When either person tries to log in</a:t>
            </a:r>
          </a:p>
          <a:p>
            <a:pPr lvl="1" algn="just">
              <a:spcBef>
                <a:spcPts val="0"/>
              </a:spcBef>
            </a:pPr>
            <a:r>
              <a:rPr lang="en-US" sz="2000" dirty="0" smtClean="0"/>
              <a:t>the system fetches the appropriate salt from the password table</a:t>
            </a:r>
          </a:p>
          <a:p>
            <a:pPr lvl="1" algn="just">
              <a:spcBef>
                <a:spcPts val="0"/>
              </a:spcBef>
            </a:pPr>
            <a:r>
              <a:rPr lang="en-US" sz="2000" dirty="0" smtClean="0"/>
              <a:t>combines that with the password before performing the encryption</a:t>
            </a:r>
          </a:p>
          <a:p>
            <a:pPr lvl="1" algn="just">
              <a:spcBef>
                <a:spcPts val="0"/>
              </a:spcBef>
            </a:pPr>
            <a:r>
              <a:rPr lang="en-US" sz="2000" dirty="0" smtClean="0"/>
              <a:t>The encrypted versions because of salt are very different for these two users</a:t>
            </a:r>
          </a:p>
          <a:p>
            <a:pPr lvl="1" algn="just">
              <a:spcBef>
                <a:spcPts val="0"/>
              </a:spcBef>
            </a:pPr>
            <a:r>
              <a:rPr lang="en-US" sz="2000" dirty="0" smtClean="0"/>
              <a:t>When Bill looks down the password list, the encrypted version of his password will not look at all like Kathy's</a:t>
            </a:r>
          </a:p>
          <a:p>
            <a:pPr algn="just">
              <a:spcBef>
                <a:spcPts val="0"/>
              </a:spcBef>
            </a:pPr>
            <a:r>
              <a:rPr lang="en-US" sz="2800" dirty="0" smtClean="0"/>
              <a:t>Storing the password file in a disguised form relieves much of the pressure to secure it</a:t>
            </a:r>
          </a:p>
          <a:p>
            <a:pPr lvl="1" algn="just">
              <a:spcBef>
                <a:spcPts val="0"/>
              </a:spcBef>
            </a:pPr>
            <a:r>
              <a:rPr lang="en-US" sz="2000" dirty="0" smtClean="0"/>
              <a:t>Better still is to limit access to processes that legitimately need access</a:t>
            </a:r>
          </a:p>
          <a:p>
            <a:pPr lvl="1" algn="just">
              <a:spcBef>
                <a:spcPts val="0"/>
              </a:spcBef>
            </a:pPr>
            <a:r>
              <a:rPr lang="en-US" sz="2000" dirty="0" smtClean="0"/>
              <a:t>In this way, the password file is protected to a level commensurate with the protection provided by the password itself</a:t>
            </a:r>
          </a:p>
          <a:p>
            <a:pPr lvl="1" algn="just">
              <a:spcBef>
                <a:spcPts val="0"/>
              </a:spcBef>
            </a:pPr>
            <a:r>
              <a:rPr lang="en-US" sz="2000" dirty="0" smtClean="0"/>
              <a:t>Someone who has broken the controls of the file system has access to data, not just passwords, and that is a serious threat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922114"/>
          </a:xfrm>
        </p:spPr>
        <p:txBody>
          <a:bodyPr>
            <a:normAutofit/>
          </a:bodyPr>
          <a:lstStyle/>
          <a:p>
            <a:r>
              <a:rPr lang="en-US" sz="4000" dirty="0" smtClean="0">
                <a:solidFill>
                  <a:srgbClr val="C00000"/>
                </a:solidFill>
              </a:rPr>
              <a:t>Indiscreet Users</a:t>
            </a:r>
          </a:p>
        </p:txBody>
      </p:sp>
      <p:sp>
        <p:nvSpPr>
          <p:cNvPr id="40963" name="Content Placeholder 2"/>
          <p:cNvSpPr>
            <a:spLocks noGrp="1"/>
          </p:cNvSpPr>
          <p:nvPr>
            <p:ph idx="1"/>
          </p:nvPr>
        </p:nvSpPr>
        <p:spPr>
          <a:xfrm>
            <a:off x="251520" y="1340768"/>
            <a:ext cx="8640960" cy="5184576"/>
          </a:xfrm>
        </p:spPr>
        <p:txBody>
          <a:bodyPr>
            <a:normAutofit/>
          </a:bodyPr>
          <a:lstStyle/>
          <a:p>
            <a:pPr algn="just">
              <a:spcBef>
                <a:spcPts val="0"/>
              </a:spcBef>
            </a:pPr>
            <a:r>
              <a:rPr lang="en-US" sz="2800" dirty="0" smtClean="0"/>
              <a:t>But there is a simple way to obtain a password: Get it directly from the user</a:t>
            </a:r>
          </a:p>
          <a:p>
            <a:pPr lvl="1" algn="just">
              <a:spcBef>
                <a:spcPts val="0"/>
              </a:spcBef>
            </a:pPr>
            <a:r>
              <a:rPr lang="en-US" sz="2400" dirty="0" smtClean="0"/>
              <a:t>People often tape a password to the side of a terminal or write it on a card just inside the top desk drawer</a:t>
            </a:r>
          </a:p>
          <a:p>
            <a:pPr lvl="1" algn="just">
              <a:spcBef>
                <a:spcPts val="0"/>
              </a:spcBef>
            </a:pPr>
            <a:r>
              <a:rPr lang="en-US" sz="2400" dirty="0" smtClean="0"/>
              <a:t>Users are afraid they will forget their passwords, or they cannot be bothered trying to remember them</a:t>
            </a:r>
          </a:p>
          <a:p>
            <a:pPr lvl="1" algn="just">
              <a:spcBef>
                <a:spcPts val="0"/>
              </a:spcBef>
            </a:pPr>
            <a:r>
              <a:rPr lang="en-US" sz="2400" dirty="0" smtClean="0"/>
              <a:t>two-thirds of people approached on the street volunteered to disclose their password for a coupon good for a cup of coffee, and 79 percent admitted they used the same password for more than one system or web site</a:t>
            </a:r>
          </a:p>
          <a:p>
            <a:pPr lvl="1" algn="just">
              <a:spcBef>
                <a:spcPts val="0"/>
              </a:spcBef>
            </a:pPr>
            <a:endParaRPr lang="en-US" sz="24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sz="4000" dirty="0" smtClean="0">
                <a:solidFill>
                  <a:srgbClr val="C00000"/>
                </a:solidFill>
              </a:rPr>
              <a:t>Probable Passwords</a:t>
            </a:r>
          </a:p>
        </p:txBody>
      </p:sp>
      <p:sp>
        <p:nvSpPr>
          <p:cNvPr id="34819" name="Content Placeholder 2"/>
          <p:cNvSpPr>
            <a:spLocks noGrp="1"/>
          </p:cNvSpPr>
          <p:nvPr>
            <p:ph idx="1"/>
          </p:nvPr>
        </p:nvSpPr>
        <p:spPr>
          <a:xfrm>
            <a:off x="457200" y="1214422"/>
            <a:ext cx="8229600" cy="4911741"/>
          </a:xfrm>
        </p:spPr>
        <p:txBody>
          <a:bodyPr>
            <a:normAutofit fontScale="92500" lnSpcReduction="10000"/>
          </a:bodyPr>
          <a:lstStyle/>
          <a:p>
            <a:pPr algn="just">
              <a:lnSpc>
                <a:spcPct val="120000"/>
              </a:lnSpc>
              <a:spcBef>
                <a:spcPts val="0"/>
              </a:spcBef>
            </a:pPr>
            <a:r>
              <a:rPr lang="en-US" sz="2800" dirty="0" smtClean="0"/>
              <a:t>The COPS, Crack, and SATAN  utilities allow an administrator to scan a system for weak passwords.</a:t>
            </a:r>
          </a:p>
          <a:p>
            <a:pPr algn="just">
              <a:lnSpc>
                <a:spcPct val="120000"/>
              </a:lnSpc>
              <a:spcBef>
                <a:spcPts val="0"/>
              </a:spcBef>
            </a:pPr>
            <a:r>
              <a:rPr lang="en-US" sz="2800" dirty="0" smtClean="0"/>
              <a:t>People think they can be clever by picking a simple password and replacing certain characters, such as 0 (zero) for letter O, 1 (one) for letter I or L, 3 (three) for letter E or @ (at) for letter A. </a:t>
            </a:r>
          </a:p>
          <a:p>
            <a:pPr lvl="1" algn="just">
              <a:lnSpc>
                <a:spcPct val="120000"/>
              </a:lnSpc>
              <a:spcBef>
                <a:spcPts val="0"/>
              </a:spcBef>
            </a:pPr>
            <a:r>
              <a:rPr lang="en-US" sz="2400" dirty="0" smtClean="0"/>
              <a:t>But users aren't the only people who could think up these substitutions.</a:t>
            </a:r>
          </a:p>
          <a:p>
            <a:pPr algn="just">
              <a:lnSpc>
                <a:spcPct val="120000"/>
              </a:lnSpc>
              <a:spcBef>
                <a:spcPts val="0"/>
              </a:spcBef>
            </a:pPr>
            <a:r>
              <a:rPr lang="en-US" sz="2800" dirty="0" smtClean="0"/>
              <a:t>Guessing steps: no password, same as user ID, derived from the user name, common word list, use dictionary, and brute force.</a:t>
            </a:r>
          </a:p>
          <a:p>
            <a:endParaRPr lang="en-US" sz="16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80120"/>
          </a:xfrm>
        </p:spPr>
        <p:txBody>
          <a:bodyPr>
            <a:normAutofit/>
          </a:bodyPr>
          <a:lstStyle/>
          <a:p>
            <a:r>
              <a:rPr lang="en-IN" sz="4000" dirty="0" smtClean="0">
                <a:solidFill>
                  <a:srgbClr val="C00000"/>
                </a:solidFill>
              </a:rPr>
              <a:t>The Top 10 Passwords in 2018</a:t>
            </a:r>
            <a:endParaRPr lang="en-IN" sz="4000" dirty="0">
              <a:solidFill>
                <a:srgbClr val="C00000"/>
              </a:solidFill>
            </a:endParaRPr>
          </a:p>
        </p:txBody>
      </p:sp>
      <p:sp>
        <p:nvSpPr>
          <p:cNvPr id="3" name="Content Placeholder 2"/>
          <p:cNvSpPr>
            <a:spLocks noGrp="1"/>
          </p:cNvSpPr>
          <p:nvPr>
            <p:ph idx="1"/>
          </p:nvPr>
        </p:nvSpPr>
        <p:spPr>
          <a:xfrm>
            <a:off x="395536" y="1268760"/>
            <a:ext cx="8301608" cy="5328592"/>
          </a:xfrm>
        </p:spPr>
        <p:txBody>
          <a:bodyPr>
            <a:noAutofit/>
          </a:bodyPr>
          <a:lstStyle/>
          <a:p>
            <a:pPr marL="514350" indent="-514350">
              <a:spcBef>
                <a:spcPts val="0"/>
              </a:spcBef>
              <a:buFont typeface="+mj-lt"/>
              <a:buAutoNum type="arabicPeriod"/>
            </a:pPr>
            <a:r>
              <a:rPr lang="en-IN" sz="1800" b="1" dirty="0" smtClean="0">
                <a:latin typeface="Courier Std" pitchFamily="49" charset="0"/>
              </a:rPr>
              <a:t>123456</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smtClean="0">
                <a:latin typeface="Courier Std" pitchFamily="49" charset="0"/>
              </a:rPr>
              <a:t>password</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smtClean="0">
                <a:latin typeface="Courier Std" pitchFamily="49" charset="0"/>
              </a:rPr>
              <a:t>123456789</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smtClean="0">
                <a:latin typeface="Courier Std" pitchFamily="49" charset="0"/>
              </a:rPr>
              <a:t>12345678</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smtClean="0">
                <a:latin typeface="Courier Std" pitchFamily="49" charset="0"/>
              </a:rPr>
              <a:t>12345</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smtClean="0">
                <a:latin typeface="Courier Std" pitchFamily="49" charset="0"/>
              </a:rPr>
              <a:t>111111</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smtClean="0">
                <a:latin typeface="Courier Std" pitchFamily="49" charset="0"/>
              </a:rPr>
              <a:t>1234567</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smtClean="0">
                <a:latin typeface="Courier Std" pitchFamily="49" charset="0"/>
              </a:rPr>
              <a:t>sunshine</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smtClean="0">
                <a:latin typeface="Courier Std" pitchFamily="49" charset="0"/>
              </a:rPr>
              <a:t>qwerty</a:t>
            </a:r>
            <a:br>
              <a:rPr lang="en-IN" sz="1800" b="1" dirty="0" smtClean="0">
                <a:latin typeface="Courier Std" pitchFamily="49" charset="0"/>
              </a:rPr>
            </a:br>
            <a:endParaRPr lang="en-IN" sz="1800" b="1" dirty="0" smtClean="0">
              <a:latin typeface="Courier Std" pitchFamily="49" charset="0"/>
            </a:endParaRPr>
          </a:p>
          <a:p>
            <a:pPr marL="514350" indent="-514350">
              <a:spcBef>
                <a:spcPts val="0"/>
              </a:spcBef>
              <a:buFont typeface="+mj-lt"/>
              <a:buAutoNum type="arabicPeriod"/>
            </a:pPr>
            <a:r>
              <a:rPr lang="en-IN" sz="1800" b="1" dirty="0" err="1" smtClean="0">
                <a:latin typeface="Courier Std" pitchFamily="49" charset="0"/>
              </a:rPr>
              <a:t>iloveyou</a:t>
            </a:r>
            <a:endParaRPr lang="en-IN" sz="1800" b="1" dirty="0">
              <a:latin typeface="Courier Std"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74638"/>
            <a:ext cx="8229600" cy="850106"/>
          </a:xfrm>
        </p:spPr>
        <p:txBody>
          <a:bodyPr>
            <a:normAutofit/>
          </a:bodyPr>
          <a:lstStyle/>
          <a:p>
            <a:r>
              <a:rPr lang="en-US" sz="4000" dirty="0" smtClean="0">
                <a:solidFill>
                  <a:srgbClr val="C00000"/>
                </a:solidFill>
              </a:rPr>
              <a:t>Password Selection Criteria</a:t>
            </a:r>
          </a:p>
        </p:txBody>
      </p:sp>
      <p:sp>
        <p:nvSpPr>
          <p:cNvPr id="41987" name="Content Placeholder 2"/>
          <p:cNvSpPr>
            <a:spLocks noGrp="1"/>
          </p:cNvSpPr>
          <p:nvPr>
            <p:ph idx="1"/>
          </p:nvPr>
        </p:nvSpPr>
        <p:spPr>
          <a:xfrm>
            <a:off x="251520" y="1124744"/>
            <a:ext cx="8678198" cy="5518966"/>
          </a:xfrm>
        </p:spPr>
        <p:txBody>
          <a:bodyPr>
            <a:normAutofit/>
          </a:bodyPr>
          <a:lstStyle/>
          <a:p>
            <a:pPr algn="just">
              <a:spcBef>
                <a:spcPts val="0"/>
              </a:spcBef>
            </a:pPr>
            <a:r>
              <a:rPr lang="en-US" sz="2400" dirty="0" smtClean="0"/>
              <a:t>At the RSA Security Conference in 2006, Bill Gates, head of Microsoft, described his vision of a world in which passwords would be obsolete</a:t>
            </a:r>
          </a:p>
          <a:p>
            <a:pPr algn="just">
              <a:spcBef>
                <a:spcPts val="0"/>
              </a:spcBef>
            </a:pPr>
            <a:r>
              <a:rPr lang="en-US" sz="2400" dirty="0" smtClean="0"/>
              <a:t>So what can we conclude about passwords? They should be hard to guess and difficult to determine exhaustively, we present several guidelines for password selection:</a:t>
            </a:r>
          </a:p>
          <a:p>
            <a:pPr lvl="1" algn="just">
              <a:spcBef>
                <a:spcPts val="0"/>
              </a:spcBef>
            </a:pPr>
            <a:r>
              <a:rPr lang="en-US" sz="1800" dirty="0" smtClean="0"/>
              <a:t>Use characters other than just AZ</a:t>
            </a:r>
          </a:p>
          <a:p>
            <a:pPr lvl="1" algn="just">
              <a:spcBef>
                <a:spcPts val="0"/>
              </a:spcBef>
            </a:pPr>
            <a:r>
              <a:rPr lang="en-US" sz="1800" dirty="0" smtClean="0"/>
              <a:t>Choose long passwords</a:t>
            </a:r>
          </a:p>
          <a:p>
            <a:pPr lvl="1" algn="just">
              <a:spcBef>
                <a:spcPts val="0"/>
              </a:spcBef>
            </a:pPr>
            <a:r>
              <a:rPr lang="en-US" sz="1800" dirty="0" smtClean="0"/>
              <a:t>Avoid actual names or words</a:t>
            </a:r>
          </a:p>
          <a:p>
            <a:pPr lvl="1" algn="just">
              <a:spcBef>
                <a:spcPts val="0"/>
              </a:spcBef>
            </a:pPr>
            <a:r>
              <a:rPr lang="en-US" sz="1800" dirty="0" smtClean="0"/>
              <a:t>Choose an unlikely password</a:t>
            </a:r>
          </a:p>
          <a:p>
            <a:pPr lvl="1" algn="just">
              <a:spcBef>
                <a:spcPts val="0"/>
              </a:spcBef>
            </a:pPr>
            <a:r>
              <a:rPr lang="en-US" sz="1800" dirty="0" smtClean="0"/>
              <a:t>Change the password regularly</a:t>
            </a:r>
          </a:p>
          <a:p>
            <a:pPr lvl="1" algn="just">
              <a:spcBef>
                <a:spcPts val="0"/>
              </a:spcBef>
            </a:pPr>
            <a:r>
              <a:rPr lang="en-US" sz="1800" dirty="0" smtClean="0"/>
              <a:t>Don't write it down</a:t>
            </a:r>
          </a:p>
          <a:p>
            <a:pPr lvl="1" algn="just">
              <a:spcBef>
                <a:spcPts val="0"/>
              </a:spcBef>
            </a:pPr>
            <a:r>
              <a:rPr lang="en-US" sz="1800" dirty="0" smtClean="0"/>
              <a:t>Don't tell anyone else</a:t>
            </a:r>
          </a:p>
          <a:p>
            <a:pPr lvl="1"/>
            <a:endParaRPr lang="en-US" sz="1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3568" y="188640"/>
            <a:ext cx="7772400" cy="936104"/>
          </a:xfrm>
        </p:spPr>
        <p:txBody>
          <a:bodyPr>
            <a:normAutofit/>
          </a:bodyPr>
          <a:lstStyle/>
          <a:p>
            <a:r>
              <a:rPr lang="en-US" sz="3600" b="1" dirty="0"/>
              <a:t>Examples of Security Violations</a:t>
            </a:r>
          </a:p>
        </p:txBody>
      </p:sp>
      <p:sp>
        <p:nvSpPr>
          <p:cNvPr id="27651" name="Rectangle 3"/>
          <p:cNvSpPr>
            <a:spLocks noGrp="1" noChangeArrowheads="1"/>
          </p:cNvSpPr>
          <p:nvPr>
            <p:ph type="body" idx="1"/>
          </p:nvPr>
        </p:nvSpPr>
        <p:spPr>
          <a:xfrm>
            <a:off x="251520" y="1268760"/>
            <a:ext cx="8712968" cy="5328592"/>
          </a:xfrm>
        </p:spPr>
        <p:txBody>
          <a:bodyPr>
            <a:normAutofit/>
          </a:bodyPr>
          <a:lstStyle/>
          <a:p>
            <a:pPr algn="just">
              <a:lnSpc>
                <a:spcPct val="90000"/>
              </a:lnSpc>
            </a:pPr>
            <a:r>
              <a:rPr lang="en-US" sz="2800" dirty="0"/>
              <a:t>An employee is fired without warning. </a:t>
            </a:r>
            <a:endParaRPr lang="en-US" sz="2800" dirty="0" smtClean="0"/>
          </a:p>
          <a:p>
            <a:pPr algn="just">
              <a:lnSpc>
                <a:spcPct val="90000"/>
              </a:lnSpc>
            </a:pPr>
            <a:r>
              <a:rPr lang="en-US" sz="2800" dirty="0" smtClean="0"/>
              <a:t>The </a:t>
            </a:r>
            <a:r>
              <a:rPr lang="en-US" sz="2800" dirty="0"/>
              <a:t>personnel manager sends a message to a server system to invalidate the employee’s account. </a:t>
            </a:r>
            <a:endParaRPr lang="en-US" sz="2800" dirty="0" smtClean="0"/>
          </a:p>
          <a:p>
            <a:pPr algn="just">
              <a:lnSpc>
                <a:spcPct val="90000"/>
              </a:lnSpc>
            </a:pPr>
            <a:r>
              <a:rPr lang="en-US" sz="2800" dirty="0" smtClean="0"/>
              <a:t>When </a:t>
            </a:r>
            <a:r>
              <a:rPr lang="en-US" sz="2800" dirty="0"/>
              <a:t>the invalidation is accomplished, the server is to post a notice to the employee’s file as confirmation of the action. </a:t>
            </a:r>
            <a:endParaRPr lang="en-US" sz="2800" dirty="0" smtClean="0"/>
          </a:p>
          <a:p>
            <a:pPr algn="just">
              <a:lnSpc>
                <a:spcPct val="90000"/>
              </a:lnSpc>
            </a:pPr>
            <a:r>
              <a:rPr lang="en-US" sz="2800" dirty="0" smtClean="0"/>
              <a:t>The </a:t>
            </a:r>
            <a:r>
              <a:rPr lang="en-US" sz="2800" dirty="0"/>
              <a:t>employee is able to intercept the message and delay it long enough to  make a final access to the server to retrieve sensitive information</a:t>
            </a:r>
            <a:r>
              <a:rPr lang="en-US" sz="2800" dirty="0" smtClean="0"/>
              <a:t>.</a:t>
            </a:r>
          </a:p>
          <a:p>
            <a:pPr algn="just">
              <a:lnSpc>
                <a:spcPct val="90000"/>
              </a:lnSpc>
            </a:pPr>
            <a:r>
              <a:rPr lang="en-US" sz="2800" dirty="0" smtClean="0"/>
              <a:t>The </a:t>
            </a:r>
            <a:r>
              <a:rPr lang="en-US" sz="2800" dirty="0"/>
              <a:t>message is then forwarded, the action is taken, and the confirmation posted. The employee’s action may go unnoticed for some considerable time.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142852"/>
            <a:ext cx="8229600" cy="917596"/>
          </a:xfrm>
        </p:spPr>
        <p:txBody>
          <a:bodyPr>
            <a:normAutofit/>
          </a:bodyPr>
          <a:lstStyle/>
          <a:p>
            <a:r>
              <a:rPr lang="en-US" sz="4000" dirty="0" smtClean="0">
                <a:solidFill>
                  <a:srgbClr val="C00000"/>
                </a:solidFill>
              </a:rPr>
              <a:t>One-Time Passwords</a:t>
            </a:r>
          </a:p>
        </p:txBody>
      </p:sp>
      <p:sp>
        <p:nvSpPr>
          <p:cNvPr id="43011" name="Content Placeholder 2"/>
          <p:cNvSpPr>
            <a:spLocks noGrp="1"/>
          </p:cNvSpPr>
          <p:nvPr>
            <p:ph idx="1"/>
          </p:nvPr>
        </p:nvSpPr>
        <p:spPr>
          <a:xfrm>
            <a:off x="179512" y="1052736"/>
            <a:ext cx="8507288" cy="5662412"/>
          </a:xfrm>
        </p:spPr>
        <p:txBody>
          <a:bodyPr>
            <a:normAutofit/>
          </a:bodyPr>
          <a:lstStyle/>
          <a:p>
            <a:pPr algn="just"/>
            <a:r>
              <a:rPr lang="en-US" sz="2400" dirty="0" smtClean="0"/>
              <a:t>A </a:t>
            </a:r>
            <a:r>
              <a:rPr lang="en-US" sz="2400" b="1" dirty="0" smtClean="0"/>
              <a:t>one-time password</a:t>
            </a:r>
            <a:r>
              <a:rPr lang="en-US" sz="2400" dirty="0" smtClean="0"/>
              <a:t> is one that changes every time it is used</a:t>
            </a:r>
          </a:p>
          <a:p>
            <a:pPr algn="just"/>
            <a:r>
              <a:rPr lang="en-US" sz="2400" dirty="0" smtClean="0"/>
              <a:t>Instead of assigning a static phrase to a user, the system assigns a static mathematical function. </a:t>
            </a:r>
          </a:p>
          <a:p>
            <a:pPr lvl="1" algn="just"/>
            <a:r>
              <a:rPr lang="en-US" sz="1800" dirty="0" smtClean="0"/>
              <a:t>The system provides an argument to the function, and the user computes and returns the function value</a:t>
            </a:r>
          </a:p>
          <a:p>
            <a:pPr lvl="1" algn="just"/>
            <a:r>
              <a:rPr lang="en-US" sz="1800" dirty="0" smtClean="0"/>
              <a:t>Such systems are also called </a:t>
            </a:r>
            <a:r>
              <a:rPr lang="en-US" sz="1800" b="1" dirty="0" smtClean="0"/>
              <a:t>challenge response systems</a:t>
            </a:r>
            <a:r>
              <a:rPr lang="en-US" sz="1800" dirty="0" smtClean="0"/>
              <a:t> because the system presents a challenge to the user and judges the authenticity of the user by the user's response. Here are some simple examples of one-time password functions</a:t>
            </a:r>
          </a:p>
          <a:p>
            <a:pPr lvl="1" algn="just"/>
            <a:r>
              <a:rPr lang="en-US" sz="1800" dirty="0" smtClean="0"/>
              <a:t>f(x) = x + 1. With this function, the system prompts with a value for x, and the user enters the value x + 1. </a:t>
            </a:r>
          </a:p>
          <a:p>
            <a:pPr lvl="1" algn="just"/>
            <a:r>
              <a:rPr lang="en-US" sz="1800" dirty="0" smtClean="0"/>
              <a:t>f(a</a:t>
            </a:r>
            <a:r>
              <a:rPr lang="en-US" sz="1800" baseline="-25000" dirty="0" smtClean="0"/>
              <a:t>1</a:t>
            </a:r>
            <a:r>
              <a:rPr lang="en-US" sz="1800" dirty="0" smtClean="0"/>
              <a:t>a</a:t>
            </a:r>
            <a:r>
              <a:rPr lang="en-US" sz="1800" baseline="-25000" dirty="0" smtClean="0"/>
              <a:t>2</a:t>
            </a:r>
            <a:r>
              <a:rPr lang="en-US" sz="1800" dirty="0" smtClean="0"/>
              <a:t>a</a:t>
            </a:r>
            <a:r>
              <a:rPr lang="en-US" sz="1800" baseline="-25000" dirty="0" smtClean="0"/>
              <a:t>3</a:t>
            </a:r>
            <a:r>
              <a:rPr lang="en-US" sz="1800" dirty="0" smtClean="0"/>
              <a:t>a</a:t>
            </a:r>
            <a:r>
              <a:rPr lang="en-US" sz="1800" baseline="-25000" dirty="0" smtClean="0"/>
              <a:t>4</a:t>
            </a:r>
            <a:r>
              <a:rPr lang="en-US" sz="1800" dirty="0" smtClean="0"/>
              <a:t>a</a:t>
            </a:r>
            <a:r>
              <a:rPr lang="en-US" sz="1800" baseline="-25000" dirty="0" smtClean="0"/>
              <a:t>5</a:t>
            </a:r>
            <a:r>
              <a:rPr lang="en-US" sz="1800" dirty="0" smtClean="0"/>
              <a:t>a</a:t>
            </a:r>
            <a:r>
              <a:rPr lang="en-US" sz="1800" baseline="-25000" dirty="0" smtClean="0"/>
              <a:t>6</a:t>
            </a:r>
            <a:r>
              <a:rPr lang="en-US" sz="1800" dirty="0" smtClean="0"/>
              <a:t>) = a</a:t>
            </a:r>
            <a:r>
              <a:rPr lang="en-US" sz="1800" baseline="-25000" dirty="0" smtClean="0"/>
              <a:t>3</a:t>
            </a:r>
            <a:r>
              <a:rPr lang="en-US" sz="1800" dirty="0" smtClean="0"/>
              <a:t>a</a:t>
            </a:r>
            <a:r>
              <a:rPr lang="en-US" sz="1800" baseline="-25000" dirty="0" smtClean="0"/>
              <a:t>1</a:t>
            </a:r>
            <a:r>
              <a:rPr lang="en-US" sz="1800" dirty="0" smtClean="0"/>
              <a:t>a</a:t>
            </a:r>
            <a:r>
              <a:rPr lang="en-US" sz="1800" baseline="-25000" dirty="0" smtClean="0"/>
              <a:t>1</a:t>
            </a:r>
            <a:r>
              <a:rPr lang="en-US" sz="1800" dirty="0" smtClean="0"/>
              <a:t>a</a:t>
            </a:r>
            <a:r>
              <a:rPr lang="en-US" sz="1800" baseline="-25000" dirty="0" smtClean="0"/>
              <a:t>4</a:t>
            </a:r>
          </a:p>
          <a:p>
            <a:pPr algn="just"/>
            <a:r>
              <a:rPr lang="en-US" sz="2400" dirty="0" smtClean="0"/>
              <a:t>One-time passwords are very important for authentication because an intercepted password is useless because it cannot be reused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74638"/>
            <a:ext cx="8229600" cy="778098"/>
          </a:xfrm>
        </p:spPr>
        <p:txBody>
          <a:bodyPr>
            <a:normAutofit/>
          </a:bodyPr>
          <a:lstStyle/>
          <a:p>
            <a:r>
              <a:rPr lang="en-US" sz="4000" dirty="0" smtClean="0">
                <a:solidFill>
                  <a:srgbClr val="C00000"/>
                </a:solidFill>
              </a:rPr>
              <a:t>The Authentication Process</a:t>
            </a:r>
          </a:p>
        </p:txBody>
      </p:sp>
      <p:sp>
        <p:nvSpPr>
          <p:cNvPr id="44035" name="Content Placeholder 2"/>
          <p:cNvSpPr>
            <a:spLocks noGrp="1"/>
          </p:cNvSpPr>
          <p:nvPr>
            <p:ph idx="1"/>
          </p:nvPr>
        </p:nvSpPr>
        <p:spPr>
          <a:xfrm>
            <a:off x="214282" y="1196752"/>
            <a:ext cx="8643998" cy="5112568"/>
          </a:xfrm>
        </p:spPr>
        <p:txBody>
          <a:bodyPr>
            <a:normAutofit lnSpcReduction="10000"/>
          </a:bodyPr>
          <a:lstStyle/>
          <a:p>
            <a:pPr algn="just"/>
            <a:r>
              <a:rPr lang="en-US" sz="2000" dirty="0" smtClean="0"/>
              <a:t>Some </a:t>
            </a:r>
            <a:r>
              <a:rPr lang="en-US" sz="2400" dirty="0" smtClean="0"/>
              <a:t>authentication procedures are intentionally slow</a:t>
            </a:r>
          </a:p>
          <a:p>
            <a:pPr lvl="1" algn="just"/>
            <a:r>
              <a:rPr lang="en-US" sz="1800" dirty="0" smtClean="0"/>
              <a:t>A legitimate user will not complain if the login process takes 5 or 10 seconds</a:t>
            </a:r>
          </a:p>
          <a:p>
            <a:pPr lvl="1" algn="just"/>
            <a:r>
              <a:rPr lang="en-US" sz="1800" dirty="0" smtClean="0"/>
              <a:t>To a penetrator who is trying an exhaustive search or a dictionary search, however, 5 or 10 seconds per trial makes this class of attack generally infeasible.</a:t>
            </a:r>
          </a:p>
          <a:p>
            <a:pPr algn="just"/>
            <a:r>
              <a:rPr lang="en-US" sz="2400" dirty="0" smtClean="0"/>
              <a:t>Someone whose login attempts continually fail may not be an authorized user</a:t>
            </a:r>
          </a:p>
          <a:p>
            <a:pPr lvl="1" algn="just"/>
            <a:r>
              <a:rPr lang="en-US" sz="1800" dirty="0" smtClean="0"/>
              <a:t>Systems commonly disconnect a user after a small number of failed logins, forcing the user to reestablish a connection with the system</a:t>
            </a:r>
          </a:p>
          <a:p>
            <a:pPr lvl="1" algn="just"/>
            <a:r>
              <a:rPr lang="en-US" sz="1800" dirty="0" smtClean="0"/>
              <a:t>Will slow down a penetrator </a:t>
            </a:r>
          </a:p>
          <a:p>
            <a:pPr algn="just"/>
            <a:r>
              <a:rPr lang="en-US" sz="2400" dirty="0" smtClean="0"/>
              <a:t>In more secure installations, stopping penetrators is more important than tolerating users' mistakes</a:t>
            </a:r>
          </a:p>
          <a:p>
            <a:pPr lvl="1" algn="just"/>
            <a:r>
              <a:rPr lang="en-US" sz="1800" dirty="0" smtClean="0"/>
              <a:t>After three successive password failures, the account for that user is disabled and only the security administrator can </a:t>
            </a:r>
            <a:r>
              <a:rPr lang="en-US" sz="1800" dirty="0" err="1" smtClean="0"/>
              <a:t>reenable</a:t>
            </a:r>
            <a:r>
              <a:rPr lang="en-US" sz="1800" dirty="0" smtClean="0"/>
              <a:t> it</a:t>
            </a:r>
          </a:p>
          <a:p>
            <a:pPr lvl="1" algn="just"/>
            <a:r>
              <a:rPr lang="en-US" sz="1800" dirty="0" smtClean="0"/>
              <a:t>This action identifies accounts that may be the target of attacks by penetrators.</a:t>
            </a:r>
            <a:endParaRPr lang="en-US" sz="24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71414"/>
            <a:ext cx="8229600" cy="1143000"/>
          </a:xfrm>
        </p:spPr>
        <p:txBody>
          <a:bodyPr>
            <a:normAutofit/>
          </a:bodyPr>
          <a:lstStyle/>
          <a:p>
            <a:r>
              <a:rPr lang="en-US" sz="4000" dirty="0" smtClean="0">
                <a:solidFill>
                  <a:srgbClr val="C00000"/>
                </a:solidFill>
              </a:rPr>
              <a:t>Single Sign-On</a:t>
            </a:r>
          </a:p>
        </p:txBody>
      </p:sp>
      <p:sp>
        <p:nvSpPr>
          <p:cNvPr id="46083" name="Content Placeholder 2"/>
          <p:cNvSpPr>
            <a:spLocks noGrp="1"/>
          </p:cNvSpPr>
          <p:nvPr>
            <p:ph idx="1"/>
          </p:nvPr>
        </p:nvSpPr>
        <p:spPr>
          <a:xfrm>
            <a:off x="179512" y="1052736"/>
            <a:ext cx="8712968" cy="5616624"/>
          </a:xfrm>
        </p:spPr>
        <p:txBody>
          <a:bodyPr>
            <a:normAutofit/>
          </a:bodyPr>
          <a:lstStyle/>
          <a:p>
            <a:pPr algn="just">
              <a:spcBef>
                <a:spcPts val="0"/>
              </a:spcBef>
            </a:pPr>
            <a:r>
              <a:rPr lang="en-US" sz="2400" dirty="0" smtClean="0"/>
              <a:t>Users become frustrated at having to authenticate to a computer, a network, a mail system, an accounting system, and numerous web sites</a:t>
            </a:r>
          </a:p>
          <a:p>
            <a:pPr lvl="1" algn="just">
              <a:spcBef>
                <a:spcPts val="0"/>
              </a:spcBef>
            </a:pPr>
            <a:r>
              <a:rPr lang="en-US" sz="1800" b="1" dirty="0" smtClean="0"/>
              <a:t>single sign-on</a:t>
            </a:r>
          </a:p>
          <a:p>
            <a:pPr lvl="1" algn="just">
              <a:spcBef>
                <a:spcPts val="0"/>
              </a:spcBef>
            </a:pPr>
            <a:r>
              <a:rPr lang="en-US" sz="1800" dirty="0" smtClean="0"/>
              <a:t>A user authenticates once per session, and the system forwards that authenticated identity to all other processes that would require authentication.</a:t>
            </a:r>
          </a:p>
          <a:p>
            <a:pPr lvl="1" algn="just">
              <a:spcBef>
                <a:spcPts val="0"/>
              </a:spcBef>
            </a:pPr>
            <a:r>
              <a:rPr lang="en-US" sz="1800" dirty="0" smtClean="0"/>
              <a:t>Get in trouble if someone compromises that first authentication</a:t>
            </a:r>
          </a:p>
          <a:p>
            <a:pPr algn="just">
              <a:spcBef>
                <a:spcPts val="0"/>
              </a:spcBef>
            </a:pPr>
            <a:r>
              <a:rPr lang="en-US" sz="2400" dirty="0" smtClean="0"/>
              <a:t>Microsoft has developed a single sign-on solution for its </a:t>
            </a:r>
            <a:r>
              <a:rPr lang="en-US" sz="2400" dirty="0" err="1" smtClean="0"/>
              <a:t>.net</a:t>
            </a:r>
            <a:r>
              <a:rPr lang="en-US" sz="2400" dirty="0" smtClean="0"/>
              <a:t> users. Called a "passport“</a:t>
            </a:r>
          </a:p>
          <a:p>
            <a:pPr algn="just">
              <a:spcBef>
                <a:spcPts val="0"/>
              </a:spcBef>
            </a:pPr>
            <a:r>
              <a:rPr lang="en-US" sz="2400" dirty="0" smtClean="0"/>
              <a:t>Credit card numbers are authenticated to a single sign-on utility</a:t>
            </a:r>
          </a:p>
          <a:p>
            <a:pPr algn="just">
              <a:spcBef>
                <a:spcPts val="0"/>
              </a:spcBef>
            </a:pPr>
            <a:r>
              <a:rPr lang="en-US" sz="2400" dirty="0" smtClean="0"/>
              <a:t>Although a desired feature, single sign-on raises doubt about what a computer is doing on behalf of or in the name of a user, perhaps without that user's knowledge.</a:t>
            </a:r>
            <a:endParaRPr lang="en-US" sz="20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23528" y="263524"/>
            <a:ext cx="8569647" cy="1093773"/>
          </a:xfrm>
        </p:spPr>
        <p:txBody>
          <a:bodyPr>
            <a:noAutofit/>
          </a:bodyPr>
          <a:lstStyle/>
          <a:p>
            <a:r>
              <a:rPr lang="en-US" sz="3600" dirty="0" smtClean="0">
                <a:solidFill>
                  <a:srgbClr val="C00000"/>
                </a:solidFill>
              </a:rPr>
              <a:t>Fixing Flaws in the Authentication Process</a:t>
            </a:r>
          </a:p>
        </p:txBody>
      </p:sp>
      <p:sp>
        <p:nvSpPr>
          <p:cNvPr id="47107" name="Content Placeholder 2"/>
          <p:cNvSpPr>
            <a:spLocks noGrp="1"/>
          </p:cNvSpPr>
          <p:nvPr>
            <p:ph idx="1"/>
          </p:nvPr>
        </p:nvSpPr>
        <p:spPr>
          <a:xfrm>
            <a:off x="285720" y="1428736"/>
            <a:ext cx="8501122" cy="5000660"/>
          </a:xfrm>
        </p:spPr>
        <p:txBody>
          <a:bodyPr>
            <a:noAutofit/>
          </a:bodyPr>
          <a:lstStyle/>
          <a:p>
            <a:pPr algn="just">
              <a:spcBef>
                <a:spcPts val="0"/>
              </a:spcBef>
            </a:pPr>
            <a:r>
              <a:rPr lang="en-US" sz="2800" dirty="0" smtClean="0"/>
              <a:t>Password authentication assumes that anyone who knows a password is the user to whom the password belongs</a:t>
            </a:r>
          </a:p>
          <a:p>
            <a:pPr lvl="1" algn="just">
              <a:spcBef>
                <a:spcPts val="0"/>
              </a:spcBef>
            </a:pPr>
            <a:r>
              <a:rPr lang="en-US" sz="2000" dirty="0" smtClean="0"/>
              <a:t>As we have seen, passwords can be guessed, deduced, or inferred</a:t>
            </a:r>
          </a:p>
          <a:p>
            <a:pPr lvl="1" algn="just">
              <a:spcBef>
                <a:spcPts val="0"/>
              </a:spcBef>
            </a:pPr>
            <a:r>
              <a:rPr lang="en-US" sz="2000" dirty="0" smtClean="0"/>
              <a:t>Some people give out their passwords for the asking</a:t>
            </a:r>
          </a:p>
          <a:p>
            <a:pPr lvl="1" algn="just">
              <a:spcBef>
                <a:spcPts val="0"/>
              </a:spcBef>
            </a:pPr>
            <a:r>
              <a:rPr lang="en-US" sz="2000" dirty="0" smtClean="0"/>
              <a:t>Other passwords have been obtained just by someone watching a user typing in the password</a:t>
            </a:r>
          </a:p>
          <a:p>
            <a:pPr algn="just">
              <a:spcBef>
                <a:spcPts val="0"/>
              </a:spcBef>
            </a:pPr>
            <a:r>
              <a:rPr lang="en-US" sz="2800" dirty="0" smtClean="0"/>
              <a:t>The password can be considered as a preliminary or first-level piece of evidence</a:t>
            </a:r>
          </a:p>
          <a:p>
            <a:pPr algn="just">
              <a:spcBef>
                <a:spcPts val="0"/>
              </a:spcBef>
            </a:pPr>
            <a:r>
              <a:rPr lang="en-US" sz="2800" dirty="0" smtClean="0"/>
              <a:t>There are several ways to provide a second level of protection</a:t>
            </a:r>
          </a:p>
          <a:p>
            <a:pPr lvl="1" algn="just">
              <a:spcBef>
                <a:spcPts val="0"/>
              </a:spcBef>
            </a:pPr>
            <a:r>
              <a:rPr lang="en-US" sz="2000" dirty="0" smtClean="0"/>
              <a:t>another round of passwords or a challenge-response interchange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539552" y="116632"/>
            <a:ext cx="8353623" cy="792088"/>
          </a:xfrm>
        </p:spPr>
        <p:txBody>
          <a:bodyPr>
            <a:noAutofit/>
          </a:bodyPr>
          <a:lstStyle/>
          <a:p>
            <a:r>
              <a:rPr lang="en-US" sz="4000" dirty="0" smtClean="0">
                <a:solidFill>
                  <a:srgbClr val="C00000"/>
                </a:solidFill>
              </a:rPr>
              <a:t>Challenge-Response Systems</a:t>
            </a:r>
          </a:p>
        </p:txBody>
      </p:sp>
      <p:sp>
        <p:nvSpPr>
          <p:cNvPr id="48131" name="Content Placeholder 2"/>
          <p:cNvSpPr>
            <a:spLocks noGrp="1"/>
          </p:cNvSpPr>
          <p:nvPr>
            <p:ph idx="1"/>
          </p:nvPr>
        </p:nvSpPr>
        <p:spPr>
          <a:xfrm>
            <a:off x="251520" y="1214422"/>
            <a:ext cx="8640960" cy="5357850"/>
          </a:xfrm>
        </p:spPr>
        <p:txBody>
          <a:bodyPr>
            <a:normAutofit/>
          </a:bodyPr>
          <a:lstStyle/>
          <a:p>
            <a:pPr algn="just">
              <a:spcBef>
                <a:spcPts val="0"/>
              </a:spcBef>
            </a:pPr>
            <a:r>
              <a:rPr lang="en-US" sz="2800" dirty="0" smtClean="0"/>
              <a:t>A more sophisticated login requires a user ID and password, followed by a challenge-response interchange</a:t>
            </a:r>
          </a:p>
          <a:p>
            <a:pPr lvl="1" algn="just">
              <a:spcBef>
                <a:spcPts val="0"/>
              </a:spcBef>
            </a:pPr>
            <a:r>
              <a:rPr lang="en-US" sz="2000" dirty="0" smtClean="0"/>
              <a:t>the system prompts the user for a reply that will be different each time the user logs in</a:t>
            </a:r>
          </a:p>
          <a:p>
            <a:pPr lvl="1" algn="just">
              <a:spcBef>
                <a:spcPts val="0"/>
              </a:spcBef>
            </a:pPr>
            <a:r>
              <a:rPr lang="en-US" sz="2000" dirty="0" smtClean="0"/>
              <a:t>Each user is assigned a different challenge function to compute</a:t>
            </a:r>
          </a:p>
          <a:p>
            <a:pPr lvl="1" algn="just">
              <a:spcBef>
                <a:spcPts val="0"/>
              </a:spcBef>
            </a:pPr>
            <a:r>
              <a:rPr lang="en-US" sz="2000" dirty="0" smtClean="0"/>
              <a:t>For example, the system might display a four-digit number, and the user would have to correctly enter a function such as the sum or product of the digits</a:t>
            </a:r>
          </a:p>
          <a:p>
            <a:pPr algn="just">
              <a:spcBef>
                <a:spcPts val="0"/>
              </a:spcBef>
            </a:pPr>
            <a:r>
              <a:rPr lang="en-US" sz="2800" dirty="0" smtClean="0"/>
              <a:t>Because there are many possible challenge functions, a penetrator who captures the user ID and password cannot necessarily infer the proper function.</a:t>
            </a:r>
            <a:endParaRPr lang="en-US" sz="24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11188" y="293688"/>
            <a:ext cx="8281987" cy="523875"/>
          </a:xfrm>
        </p:spPr>
        <p:txBody>
          <a:bodyPr>
            <a:noAutofit/>
          </a:bodyPr>
          <a:lstStyle/>
          <a:p>
            <a:r>
              <a:rPr lang="en-US" sz="4000" dirty="0" smtClean="0">
                <a:solidFill>
                  <a:srgbClr val="C00000"/>
                </a:solidFill>
              </a:rPr>
              <a:t>Impersonation of Login</a:t>
            </a:r>
          </a:p>
        </p:txBody>
      </p:sp>
      <p:sp>
        <p:nvSpPr>
          <p:cNvPr id="49155" name="Content Placeholder 2"/>
          <p:cNvSpPr>
            <a:spLocks noGrp="1"/>
          </p:cNvSpPr>
          <p:nvPr>
            <p:ph idx="1"/>
          </p:nvPr>
        </p:nvSpPr>
        <p:spPr>
          <a:xfrm>
            <a:off x="142844" y="1071546"/>
            <a:ext cx="8586790" cy="5643602"/>
          </a:xfrm>
        </p:spPr>
        <p:txBody>
          <a:bodyPr>
            <a:noAutofit/>
          </a:bodyPr>
          <a:lstStyle/>
          <a:p>
            <a:pPr algn="just">
              <a:spcBef>
                <a:spcPts val="0"/>
              </a:spcBef>
            </a:pPr>
            <a:r>
              <a:rPr lang="en-US" sz="2400" dirty="0" smtClean="0"/>
              <a:t>In the systems we have described, the proof is one-sided</a:t>
            </a:r>
          </a:p>
          <a:p>
            <a:pPr lvl="1" algn="just">
              <a:spcBef>
                <a:spcPts val="0"/>
              </a:spcBef>
            </a:pPr>
            <a:r>
              <a:rPr lang="en-US" sz="1800" dirty="0" smtClean="0"/>
              <a:t>The system needs assurance that the user is authentic, but the user needs that same assurance about the system. </a:t>
            </a:r>
          </a:p>
          <a:p>
            <a:pPr lvl="1" algn="just">
              <a:spcBef>
                <a:spcPts val="0"/>
              </a:spcBef>
            </a:pPr>
            <a:r>
              <a:rPr lang="en-US" sz="1800" dirty="0" smtClean="0"/>
              <a:t>Common targets of phishing attacks are banks and other financial institutions </a:t>
            </a:r>
            <a:endParaRPr lang="en-US" sz="1800" b="1" dirty="0" smtClean="0"/>
          </a:p>
          <a:p>
            <a:pPr algn="just">
              <a:spcBef>
                <a:spcPts val="0"/>
              </a:spcBef>
            </a:pPr>
            <a:r>
              <a:rPr lang="en-US" sz="2400" dirty="0" smtClean="0"/>
              <a:t>However, a programmer can easily write a program that displays the standard prompts for user ID and password, captures the pair entered, stores the pair in a file, displays SYSTEM ERROR; DISCONNECTED, and exits. </a:t>
            </a:r>
          </a:p>
          <a:p>
            <a:pPr lvl="1" algn="just">
              <a:spcBef>
                <a:spcPts val="0"/>
              </a:spcBef>
            </a:pPr>
            <a:r>
              <a:rPr lang="en-US" sz="1800" dirty="0" smtClean="0"/>
              <a:t>This attack is a type of Trojan horse</a:t>
            </a:r>
          </a:p>
          <a:p>
            <a:pPr lvl="1" algn="just">
              <a:spcBef>
                <a:spcPts val="0"/>
              </a:spcBef>
            </a:pPr>
            <a:r>
              <a:rPr lang="en-US" sz="1800" dirty="0" smtClean="0"/>
              <a:t>User should be sure that the path to the system is reinitialized each time the system is used.</a:t>
            </a:r>
          </a:p>
          <a:p>
            <a:pPr lvl="1" algn="just">
              <a:spcBef>
                <a:spcPts val="0"/>
              </a:spcBef>
            </a:pPr>
            <a:r>
              <a:rPr lang="en-US" sz="1800" dirty="0" smtClean="0"/>
              <a:t>Microsoft chose &lt;CTRL + ALT + DELETE&gt; as the path to the secure authorization mechanism for this reason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11188" y="188640"/>
            <a:ext cx="8281987" cy="1240096"/>
          </a:xfrm>
        </p:spPr>
        <p:txBody>
          <a:bodyPr>
            <a:noAutofit/>
          </a:bodyPr>
          <a:lstStyle/>
          <a:p>
            <a:r>
              <a:rPr lang="en-US" sz="3600" dirty="0" smtClean="0">
                <a:solidFill>
                  <a:srgbClr val="C00000"/>
                </a:solidFill>
              </a:rPr>
              <a:t>Biometrics: Authentication Not Using Passwords</a:t>
            </a:r>
          </a:p>
        </p:txBody>
      </p:sp>
      <p:sp>
        <p:nvSpPr>
          <p:cNvPr id="50179" name="Content Placeholder 2"/>
          <p:cNvSpPr>
            <a:spLocks noGrp="1"/>
          </p:cNvSpPr>
          <p:nvPr>
            <p:ph idx="1"/>
          </p:nvPr>
        </p:nvSpPr>
        <p:spPr>
          <a:xfrm>
            <a:off x="251520" y="1412776"/>
            <a:ext cx="8784976" cy="5112568"/>
          </a:xfrm>
        </p:spPr>
        <p:txBody>
          <a:bodyPr/>
          <a:lstStyle/>
          <a:p>
            <a:pPr algn="just"/>
            <a:r>
              <a:rPr lang="en-US" sz="2800" dirty="0" smtClean="0"/>
              <a:t>Some sophisticated authentication devices are now available.</a:t>
            </a:r>
          </a:p>
          <a:p>
            <a:pPr lvl="1" algn="just"/>
            <a:r>
              <a:rPr lang="en-US" sz="2000" dirty="0" smtClean="0"/>
              <a:t>Authentication with such devices uses </a:t>
            </a:r>
            <a:r>
              <a:rPr lang="en-US" sz="2000" dirty="0" err="1" smtClean="0"/>
              <a:t>unforgeable</a:t>
            </a:r>
            <a:r>
              <a:rPr lang="en-US" sz="2000" dirty="0" smtClean="0"/>
              <a:t> physical characteristics to authenticate users</a:t>
            </a:r>
          </a:p>
          <a:p>
            <a:pPr algn="just"/>
            <a:r>
              <a:rPr lang="en-US" sz="2800" dirty="0" smtClean="0"/>
              <a:t>The list of biometric authentication technologies is still growing:</a:t>
            </a:r>
          </a:p>
          <a:p>
            <a:pPr lvl="1" algn="just"/>
            <a:r>
              <a:rPr lang="en-US" sz="2000" dirty="0" smtClean="0"/>
              <a:t>fingerprints, hand geometry (shape and size of fingers), retina and iris (parts of the eye), voice, handwriting, blood vessels in the finger, and face.</a:t>
            </a:r>
          </a:p>
          <a:p>
            <a:pPr lvl="1" algn="just"/>
            <a:r>
              <a:rPr lang="en-US" sz="2000" dirty="0" smtClean="0"/>
              <a:t>Authentication with biometrics has advantages over passwords because a biometric cannot be lost, stolen, forgotten, lent, or forged and is always available, always at hand, so to speak.</a:t>
            </a:r>
            <a:endParaRPr 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11188" y="293688"/>
            <a:ext cx="8281987" cy="523875"/>
          </a:xfrm>
        </p:spPr>
        <p:txBody>
          <a:bodyPr>
            <a:noAutofit/>
          </a:bodyPr>
          <a:lstStyle/>
          <a:p>
            <a:r>
              <a:rPr lang="en-US" sz="4000" dirty="0" smtClean="0">
                <a:solidFill>
                  <a:srgbClr val="C00000"/>
                </a:solidFill>
              </a:rPr>
              <a:t>Problems with Biometrics</a:t>
            </a:r>
          </a:p>
        </p:txBody>
      </p:sp>
      <p:sp>
        <p:nvSpPr>
          <p:cNvPr id="51203" name="Content Placeholder 2"/>
          <p:cNvSpPr>
            <a:spLocks noGrp="1"/>
          </p:cNvSpPr>
          <p:nvPr>
            <p:ph idx="1"/>
          </p:nvPr>
        </p:nvSpPr>
        <p:spPr>
          <a:xfrm>
            <a:off x="323528" y="1071546"/>
            <a:ext cx="8640960" cy="5054617"/>
          </a:xfrm>
        </p:spPr>
        <p:txBody>
          <a:bodyPr>
            <a:normAutofit/>
          </a:bodyPr>
          <a:lstStyle/>
          <a:p>
            <a:pPr algn="just"/>
            <a:r>
              <a:rPr lang="en-US" sz="2800" dirty="0" smtClean="0"/>
              <a:t>Biometrics are relatively new, and some people find their use intrusive.</a:t>
            </a:r>
          </a:p>
          <a:p>
            <a:pPr algn="just"/>
            <a:r>
              <a:rPr lang="en-US" sz="2800" dirty="0" smtClean="0"/>
              <a:t>Cost of installation</a:t>
            </a:r>
          </a:p>
          <a:p>
            <a:pPr algn="just"/>
            <a:r>
              <a:rPr lang="en-US" sz="2800" dirty="0" smtClean="0"/>
              <a:t>All biometric readers use sampling and establish a threshold for when a match is close enough to accept.</a:t>
            </a:r>
          </a:p>
          <a:p>
            <a:pPr lvl="1" algn="just"/>
            <a:r>
              <a:rPr lang="en-US" sz="2000" dirty="0" smtClean="0"/>
              <a:t>There is normal variability if, for example, your face is tilted, you press one side of a finger more than another, or your voice is affected by an infection. Variation reduces accuracy.</a:t>
            </a:r>
          </a:p>
          <a:p>
            <a:pPr algn="just"/>
            <a:endParaRPr lang="en-US" sz="4000"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23528" y="188640"/>
            <a:ext cx="8569647" cy="936104"/>
          </a:xfrm>
        </p:spPr>
        <p:txBody>
          <a:bodyPr>
            <a:noAutofit/>
          </a:bodyPr>
          <a:lstStyle/>
          <a:p>
            <a:r>
              <a:rPr lang="en-US" sz="4000" dirty="0" smtClean="0">
                <a:solidFill>
                  <a:srgbClr val="C00000"/>
                </a:solidFill>
              </a:rPr>
              <a:t>Problems with Biometrics</a:t>
            </a:r>
          </a:p>
        </p:txBody>
      </p:sp>
      <p:sp>
        <p:nvSpPr>
          <p:cNvPr id="52227" name="Content Placeholder 2"/>
          <p:cNvSpPr>
            <a:spLocks noGrp="1"/>
          </p:cNvSpPr>
          <p:nvPr>
            <p:ph idx="1"/>
          </p:nvPr>
        </p:nvSpPr>
        <p:spPr>
          <a:xfrm>
            <a:off x="179512" y="1285860"/>
            <a:ext cx="8784976" cy="5311492"/>
          </a:xfrm>
        </p:spPr>
        <p:txBody>
          <a:bodyPr>
            <a:normAutofit/>
          </a:bodyPr>
          <a:lstStyle/>
          <a:p>
            <a:r>
              <a:rPr lang="en-US" sz="2800" dirty="0" smtClean="0"/>
              <a:t>Biometrics can become a single point of failure</a:t>
            </a:r>
          </a:p>
          <a:p>
            <a:pPr lvl="1"/>
            <a:r>
              <a:rPr lang="en-US" sz="2000" dirty="0" smtClean="0"/>
              <a:t>"If my credit card fails to register, I can always pull out a second card, but if my fingerprint is not recognized, I have only that one finger." </a:t>
            </a:r>
          </a:p>
          <a:p>
            <a:r>
              <a:rPr lang="en-US" sz="2800" dirty="0" smtClean="0"/>
              <a:t>Although equipment is improving, there are still false readings. </a:t>
            </a:r>
          </a:p>
          <a:p>
            <a:pPr lvl="1"/>
            <a:r>
              <a:rPr lang="en-US" sz="2000" dirty="0" smtClean="0"/>
              <a:t>False positive and false negative</a:t>
            </a:r>
          </a:p>
          <a:p>
            <a:r>
              <a:rPr lang="en-US" sz="2800" dirty="0" smtClean="0"/>
              <a:t>Although we like to think of biometrics as unique parts of an individual, forgeries are possible.</a:t>
            </a:r>
          </a:p>
          <a:p>
            <a:pPr lvl="1"/>
            <a:r>
              <a:rPr lang="en-US" sz="2000" dirty="0" smtClean="0"/>
              <a:t>The most famous example was an artificial fingerprint produced by researchers in Japan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normAutofit/>
          </a:bodyPr>
          <a:lstStyle/>
          <a:p>
            <a:r>
              <a:rPr lang="en-CA" sz="4000" dirty="0">
                <a:solidFill>
                  <a:srgbClr val="C00000"/>
                </a:solidFill>
              </a:rPr>
              <a:t>Social Engineering</a:t>
            </a:r>
          </a:p>
        </p:txBody>
      </p:sp>
      <p:sp>
        <p:nvSpPr>
          <p:cNvPr id="953347" name="Rectangle 3"/>
          <p:cNvSpPr>
            <a:spLocks noGrp="1" noChangeArrowheads="1"/>
          </p:cNvSpPr>
          <p:nvPr>
            <p:ph idx="1"/>
          </p:nvPr>
        </p:nvSpPr>
        <p:spPr>
          <a:xfrm>
            <a:off x="214282" y="1285860"/>
            <a:ext cx="8572560" cy="4962540"/>
          </a:xfrm>
        </p:spPr>
        <p:txBody>
          <a:bodyPr>
            <a:normAutofit/>
          </a:bodyPr>
          <a:lstStyle/>
          <a:p>
            <a:pPr algn="just"/>
            <a:r>
              <a:rPr lang="en-US" sz="2800" dirty="0"/>
              <a:t>A</a:t>
            </a:r>
            <a:r>
              <a:rPr lang="en-CA" sz="2800" dirty="0"/>
              <a:t> technique whereby system intruders gain access to information</a:t>
            </a:r>
            <a:r>
              <a:rPr lang="en-US" sz="2800" dirty="0"/>
              <a:t> </a:t>
            </a:r>
            <a:r>
              <a:rPr lang="en-CA" sz="2800" dirty="0"/>
              <a:t>about a legitimate user to learn active passwords</a:t>
            </a:r>
            <a:r>
              <a:rPr lang="en-US" sz="2800" dirty="0"/>
              <a:t> by</a:t>
            </a:r>
          </a:p>
          <a:p>
            <a:pPr lvl="1" algn="just"/>
            <a:r>
              <a:rPr lang="en-US" sz="2600" dirty="0"/>
              <a:t>Looking in and around the user’s desk for a written reminder</a:t>
            </a:r>
          </a:p>
          <a:p>
            <a:pPr lvl="1" algn="just"/>
            <a:r>
              <a:rPr lang="en-US" sz="2600" dirty="0"/>
              <a:t>Trying the user logon ID as the password</a:t>
            </a:r>
          </a:p>
          <a:p>
            <a:pPr lvl="1" algn="just"/>
            <a:r>
              <a:rPr lang="en-US" sz="2600" dirty="0"/>
              <a:t>Searching logon scripts</a:t>
            </a:r>
          </a:p>
          <a:p>
            <a:pPr lvl="1" algn="just"/>
            <a:r>
              <a:rPr lang="en-US" sz="2600" dirty="0"/>
              <a:t>Telephoning friends and co-workers to learn the names of user’s family members, pets, vacation destinations, favorite hobbies, car model, etc.</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16632"/>
            <a:ext cx="8229600" cy="936104"/>
          </a:xfrm>
        </p:spPr>
        <p:txBody>
          <a:bodyPr/>
          <a:lstStyle/>
          <a:p>
            <a:r>
              <a:rPr lang="en-US" sz="3600" b="1" dirty="0"/>
              <a:t>Examples of Security Violations</a:t>
            </a:r>
          </a:p>
        </p:txBody>
      </p:sp>
      <p:sp>
        <p:nvSpPr>
          <p:cNvPr id="38915" name="Rectangle 3"/>
          <p:cNvSpPr>
            <a:spLocks noGrp="1" noChangeArrowheads="1"/>
          </p:cNvSpPr>
          <p:nvPr>
            <p:ph type="body" idx="1"/>
          </p:nvPr>
        </p:nvSpPr>
        <p:spPr>
          <a:xfrm>
            <a:off x="179512" y="1412776"/>
            <a:ext cx="8712968" cy="4713387"/>
          </a:xfrm>
        </p:spPr>
        <p:txBody>
          <a:bodyPr>
            <a:normAutofit/>
          </a:bodyPr>
          <a:lstStyle/>
          <a:p>
            <a:pPr algn="just"/>
            <a:r>
              <a:rPr lang="en-US" sz="2800" dirty="0"/>
              <a:t>A message is sent from a customer to  a stockbroker with instructions for various transactions. </a:t>
            </a:r>
            <a:endParaRPr lang="en-US" sz="2800" dirty="0" smtClean="0"/>
          </a:p>
          <a:p>
            <a:pPr algn="just"/>
            <a:r>
              <a:rPr lang="en-US" sz="2800" dirty="0" smtClean="0"/>
              <a:t>Subsequently</a:t>
            </a:r>
            <a:r>
              <a:rPr lang="en-US" sz="2800" dirty="0"/>
              <a:t>, the  investments lose value and the  customer denies sending the message.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xfrm>
            <a:off x="457200" y="116632"/>
            <a:ext cx="8229600" cy="936104"/>
          </a:xfrm>
        </p:spPr>
        <p:txBody>
          <a:bodyPr>
            <a:normAutofit/>
          </a:bodyPr>
          <a:lstStyle/>
          <a:p>
            <a:r>
              <a:rPr lang="en-CA" sz="4000" dirty="0">
                <a:solidFill>
                  <a:srgbClr val="C00000"/>
                </a:solidFill>
              </a:rPr>
              <a:t>Social Engineering</a:t>
            </a:r>
            <a:r>
              <a:rPr lang="en-US" sz="4000" dirty="0">
                <a:solidFill>
                  <a:srgbClr val="C00000"/>
                </a:solidFill>
              </a:rPr>
              <a:t> (continued)</a:t>
            </a:r>
            <a:endParaRPr lang="en-CA" sz="4000" dirty="0">
              <a:solidFill>
                <a:srgbClr val="C00000"/>
              </a:solidFill>
            </a:endParaRPr>
          </a:p>
        </p:txBody>
      </p:sp>
      <p:sp>
        <p:nvSpPr>
          <p:cNvPr id="954371" name="Rectangle 3"/>
          <p:cNvSpPr>
            <a:spLocks noGrp="1" noChangeArrowheads="1"/>
          </p:cNvSpPr>
          <p:nvPr>
            <p:ph idx="1"/>
          </p:nvPr>
        </p:nvSpPr>
        <p:spPr>
          <a:xfrm>
            <a:off x="323528" y="980728"/>
            <a:ext cx="8568952" cy="5377230"/>
          </a:xfrm>
        </p:spPr>
        <p:txBody>
          <a:bodyPr>
            <a:normAutofit/>
          </a:bodyPr>
          <a:lstStyle/>
          <a:p>
            <a:pPr algn="just">
              <a:lnSpc>
                <a:spcPct val="90000"/>
              </a:lnSpc>
            </a:pPr>
            <a:r>
              <a:rPr lang="en-CA" sz="2800" b="1" dirty="0" smtClean="0"/>
              <a:t>Phishing / </a:t>
            </a:r>
            <a:r>
              <a:rPr lang="en-CA" sz="2800" b="1" dirty="0" err="1" smtClean="0"/>
              <a:t>Vishing</a:t>
            </a:r>
            <a:r>
              <a:rPr lang="en-US" sz="2800" b="1" dirty="0" smtClean="0"/>
              <a:t>: </a:t>
            </a:r>
            <a:r>
              <a:rPr lang="en-CA" sz="2800" dirty="0" smtClean="0"/>
              <a:t>Intruder </a:t>
            </a:r>
            <a:r>
              <a:rPr lang="en-CA" sz="2800" dirty="0"/>
              <a:t>pretends</a:t>
            </a:r>
            <a:r>
              <a:rPr lang="en-US" sz="2800" dirty="0"/>
              <a:t> </a:t>
            </a:r>
            <a:r>
              <a:rPr lang="en-CA" sz="2800" dirty="0"/>
              <a:t>to be a legitimate entity and contacts unwary users asking them to reconfirm</a:t>
            </a:r>
            <a:r>
              <a:rPr lang="en-US" sz="2800" dirty="0"/>
              <a:t> </a:t>
            </a:r>
            <a:r>
              <a:rPr lang="en-CA" sz="2800" dirty="0"/>
              <a:t>their personal and/or financial information</a:t>
            </a:r>
            <a:endParaRPr lang="en-US" sz="2800" dirty="0"/>
          </a:p>
          <a:p>
            <a:pPr lvl="1" algn="just">
              <a:lnSpc>
                <a:spcPct val="90000"/>
              </a:lnSpc>
            </a:pPr>
            <a:r>
              <a:rPr lang="en-US" sz="2400" dirty="0"/>
              <a:t>Example: 2003 incident involving eBay customers </a:t>
            </a:r>
          </a:p>
          <a:p>
            <a:pPr algn="just">
              <a:lnSpc>
                <a:spcPct val="90000"/>
              </a:lnSpc>
            </a:pPr>
            <a:r>
              <a:rPr lang="en-US" sz="2800" b="1" dirty="0"/>
              <a:t>Default passwords:</a:t>
            </a:r>
          </a:p>
          <a:p>
            <a:pPr lvl="1" algn="just">
              <a:lnSpc>
                <a:spcPct val="90000"/>
              </a:lnSpc>
            </a:pPr>
            <a:r>
              <a:rPr lang="en-US" dirty="0"/>
              <a:t>Pose unique vulnerabilities because they are widely known</a:t>
            </a:r>
          </a:p>
          <a:p>
            <a:pPr lvl="1" algn="just">
              <a:lnSpc>
                <a:spcPct val="90000"/>
              </a:lnSpc>
            </a:pPr>
            <a:r>
              <a:rPr lang="en-US" dirty="0"/>
              <a:t>Routinely shipped with hardware or software</a:t>
            </a:r>
          </a:p>
          <a:p>
            <a:pPr lvl="1" algn="just">
              <a:lnSpc>
                <a:spcPct val="90000"/>
              </a:lnSpc>
            </a:pPr>
            <a:r>
              <a:rPr lang="en-US" dirty="0"/>
              <a:t>Routinely passed from one hacker to the next</a:t>
            </a:r>
          </a:p>
          <a:p>
            <a:pPr lvl="1" algn="just">
              <a:lnSpc>
                <a:spcPct val="90000"/>
              </a:lnSpc>
            </a:pPr>
            <a:r>
              <a:rPr lang="en-US" dirty="0"/>
              <a:t>Should be changed immediately</a:t>
            </a:r>
          </a:p>
          <a:p>
            <a:pPr>
              <a:lnSpc>
                <a:spcPct val="90000"/>
              </a:lnSpc>
            </a:pPr>
            <a:endParaRPr lang="en-CA"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077200" cy="868362"/>
          </a:xfrm>
        </p:spPr>
        <p:txBody>
          <a:bodyPr>
            <a:normAutofit/>
          </a:bodyPr>
          <a:lstStyle/>
          <a:p>
            <a:pPr eaLnBrk="1" hangingPunct="1"/>
            <a:r>
              <a:rPr lang="en-CA" sz="4000" dirty="0" smtClean="0">
                <a:solidFill>
                  <a:srgbClr val="C00000"/>
                </a:solidFill>
              </a:rPr>
              <a:t>Access Control </a:t>
            </a:r>
          </a:p>
        </p:txBody>
      </p:sp>
      <p:sp>
        <p:nvSpPr>
          <p:cNvPr id="11267" name="Rectangle 3"/>
          <p:cNvSpPr>
            <a:spLocks noGrp="1" noChangeArrowheads="1"/>
          </p:cNvSpPr>
          <p:nvPr>
            <p:ph idx="1"/>
          </p:nvPr>
        </p:nvSpPr>
        <p:spPr>
          <a:xfrm>
            <a:off x="304800" y="1143000"/>
            <a:ext cx="8587680" cy="4983163"/>
          </a:xfrm>
        </p:spPr>
        <p:txBody>
          <a:bodyPr>
            <a:normAutofit/>
          </a:bodyPr>
          <a:lstStyle/>
          <a:p>
            <a:pPr algn="just">
              <a:lnSpc>
                <a:spcPct val="110000"/>
              </a:lnSpc>
              <a:spcBef>
                <a:spcPts val="0"/>
              </a:spcBef>
            </a:pPr>
            <a:r>
              <a:rPr lang="en-CA" sz="2800" dirty="0" smtClean="0"/>
              <a:t>An </a:t>
            </a:r>
            <a:r>
              <a:rPr lang="en-CA" sz="2800" i="1" dirty="0" smtClean="0"/>
              <a:t>access enforcement mechanism </a:t>
            </a:r>
            <a:r>
              <a:rPr lang="en-CA" sz="2800" dirty="0" smtClean="0"/>
              <a:t>authorizes requests from multiple </a:t>
            </a:r>
            <a:r>
              <a:rPr lang="en-CA" sz="2800" i="1" dirty="0" smtClean="0"/>
              <a:t>subjects </a:t>
            </a:r>
            <a:r>
              <a:rPr lang="en-CA" sz="2800" dirty="0" smtClean="0"/>
              <a:t>(e.g. users, processes, etc.) to perform </a:t>
            </a:r>
            <a:r>
              <a:rPr lang="en-CA" sz="2800" i="1" dirty="0" smtClean="0"/>
              <a:t>operations </a:t>
            </a:r>
            <a:r>
              <a:rPr lang="en-CA" sz="2800" dirty="0" smtClean="0"/>
              <a:t>(e.g., read, write, etc.) on objects (e.g., files, sockets, etc.).</a:t>
            </a:r>
          </a:p>
          <a:p>
            <a:pPr algn="just">
              <a:lnSpc>
                <a:spcPct val="110000"/>
              </a:lnSpc>
              <a:spcBef>
                <a:spcPts val="0"/>
              </a:spcBef>
            </a:pPr>
            <a:r>
              <a:rPr lang="en-CA" sz="2800" dirty="0" smtClean="0"/>
              <a:t>Two fundamental concepts of access control:</a:t>
            </a:r>
          </a:p>
          <a:p>
            <a:pPr marL="714375" algn="just">
              <a:lnSpc>
                <a:spcPct val="110000"/>
              </a:lnSpc>
              <a:spcBef>
                <a:spcPts val="0"/>
              </a:spcBef>
              <a:buFont typeface="Wingdings" pitchFamily="2" charset="2"/>
              <a:buChar char="ü"/>
            </a:pPr>
            <a:r>
              <a:rPr lang="en-CA" sz="2800" dirty="0" smtClean="0"/>
              <a:t>A </a:t>
            </a:r>
            <a:r>
              <a:rPr lang="en-CA" sz="2800" i="1" dirty="0" smtClean="0"/>
              <a:t>protection system </a:t>
            </a:r>
            <a:r>
              <a:rPr lang="en-CA" sz="2800" dirty="0" smtClean="0"/>
              <a:t>that defines the access control specification and    </a:t>
            </a:r>
          </a:p>
          <a:p>
            <a:pPr marL="714375" algn="just">
              <a:lnSpc>
                <a:spcPct val="110000"/>
              </a:lnSpc>
              <a:spcBef>
                <a:spcPts val="0"/>
              </a:spcBef>
              <a:buFont typeface="Wingdings" pitchFamily="2" charset="2"/>
              <a:buChar char="ü"/>
            </a:pPr>
            <a:r>
              <a:rPr lang="en-CA" sz="2800" dirty="0" smtClean="0"/>
              <a:t>A </a:t>
            </a:r>
            <a:r>
              <a:rPr lang="en-CA" sz="2800" i="1" dirty="0" smtClean="0"/>
              <a:t>reference monitor </a:t>
            </a:r>
            <a:r>
              <a:rPr lang="en-CA" sz="2800" dirty="0" smtClean="0"/>
              <a:t>that is the system’s access enforcement mechanism that enforces this specification</a:t>
            </a:r>
            <a:r>
              <a:rPr lang="en-CA" sz="2000" dirty="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23528" y="44624"/>
            <a:ext cx="8640960" cy="1143000"/>
          </a:xfrm>
        </p:spPr>
        <p:txBody>
          <a:bodyPr>
            <a:normAutofit fontScale="90000"/>
          </a:bodyPr>
          <a:lstStyle/>
          <a:p>
            <a:r>
              <a:rPr lang="en-US" dirty="0" smtClean="0">
                <a:solidFill>
                  <a:srgbClr val="C00000"/>
                </a:solidFill>
              </a:rPr>
              <a:t>Control of Access to General Objects</a:t>
            </a:r>
          </a:p>
        </p:txBody>
      </p:sp>
      <p:sp>
        <p:nvSpPr>
          <p:cNvPr id="11267" name="Content Placeholder 2"/>
          <p:cNvSpPr>
            <a:spLocks noGrp="1"/>
          </p:cNvSpPr>
          <p:nvPr>
            <p:ph idx="1"/>
          </p:nvPr>
        </p:nvSpPr>
        <p:spPr>
          <a:xfrm>
            <a:off x="251520" y="1124744"/>
            <a:ext cx="8712968" cy="5544616"/>
          </a:xfrm>
        </p:spPr>
        <p:txBody>
          <a:bodyPr>
            <a:normAutofit fontScale="85000" lnSpcReduction="20000"/>
          </a:bodyPr>
          <a:lstStyle/>
          <a:p>
            <a:pPr algn="just">
              <a:lnSpc>
                <a:spcPct val="120000"/>
              </a:lnSpc>
              <a:spcBef>
                <a:spcPts val="0"/>
              </a:spcBef>
            </a:pPr>
            <a:r>
              <a:rPr lang="en-US" dirty="0" smtClean="0"/>
              <a:t>Protecting memory is a specific case of the more general problem of protecting objects.</a:t>
            </a:r>
          </a:p>
          <a:p>
            <a:pPr algn="just">
              <a:lnSpc>
                <a:spcPct val="120000"/>
              </a:lnSpc>
              <a:spcBef>
                <a:spcPts val="0"/>
              </a:spcBef>
            </a:pPr>
            <a:r>
              <a:rPr lang="en-US" dirty="0" smtClean="0"/>
              <a:t>Examples of kinds of objects for which protection is desirable:</a:t>
            </a:r>
          </a:p>
          <a:p>
            <a:pPr lvl="1" algn="just">
              <a:lnSpc>
                <a:spcPct val="120000"/>
              </a:lnSpc>
              <a:spcBef>
                <a:spcPts val="0"/>
              </a:spcBef>
            </a:pPr>
            <a:r>
              <a:rPr lang="en-US" dirty="0" smtClean="0"/>
              <a:t>memory</a:t>
            </a:r>
          </a:p>
          <a:p>
            <a:pPr lvl="1" algn="just">
              <a:lnSpc>
                <a:spcPct val="120000"/>
              </a:lnSpc>
              <a:spcBef>
                <a:spcPts val="0"/>
              </a:spcBef>
            </a:pPr>
            <a:r>
              <a:rPr lang="en-US" dirty="0" smtClean="0"/>
              <a:t>a file or data set on an auxiliary storage device</a:t>
            </a:r>
          </a:p>
          <a:p>
            <a:pPr lvl="1" algn="just">
              <a:lnSpc>
                <a:spcPct val="120000"/>
              </a:lnSpc>
              <a:spcBef>
                <a:spcPts val="0"/>
              </a:spcBef>
            </a:pPr>
            <a:r>
              <a:rPr lang="en-US" dirty="0" smtClean="0"/>
              <a:t>an executing program in memory</a:t>
            </a:r>
          </a:p>
          <a:p>
            <a:pPr lvl="1" algn="just">
              <a:lnSpc>
                <a:spcPct val="120000"/>
              </a:lnSpc>
              <a:spcBef>
                <a:spcPts val="0"/>
              </a:spcBef>
            </a:pPr>
            <a:r>
              <a:rPr lang="en-US" dirty="0" smtClean="0"/>
              <a:t>a directory of files</a:t>
            </a:r>
          </a:p>
          <a:p>
            <a:pPr lvl="1" algn="just">
              <a:lnSpc>
                <a:spcPct val="120000"/>
              </a:lnSpc>
              <a:spcBef>
                <a:spcPts val="0"/>
              </a:spcBef>
            </a:pPr>
            <a:r>
              <a:rPr lang="en-US" dirty="0" smtClean="0"/>
              <a:t>a hardware device</a:t>
            </a:r>
          </a:p>
          <a:p>
            <a:pPr lvl="1" algn="just">
              <a:lnSpc>
                <a:spcPct val="120000"/>
              </a:lnSpc>
              <a:spcBef>
                <a:spcPts val="0"/>
              </a:spcBef>
            </a:pPr>
            <a:r>
              <a:rPr lang="en-US" dirty="0" smtClean="0"/>
              <a:t>a data structure, such as a stack</a:t>
            </a:r>
          </a:p>
          <a:p>
            <a:pPr lvl="1" algn="just">
              <a:lnSpc>
                <a:spcPct val="120000"/>
              </a:lnSpc>
              <a:spcBef>
                <a:spcPts val="0"/>
              </a:spcBef>
            </a:pPr>
            <a:r>
              <a:rPr lang="en-US" dirty="0" smtClean="0"/>
              <a:t>a table of the operating system</a:t>
            </a:r>
          </a:p>
          <a:p>
            <a:pPr lvl="1" algn="just">
              <a:lnSpc>
                <a:spcPct val="120000"/>
              </a:lnSpc>
              <a:spcBef>
                <a:spcPts val="0"/>
              </a:spcBef>
            </a:pPr>
            <a:r>
              <a:rPr lang="en-US" dirty="0" smtClean="0"/>
              <a:t>instructions, especially privileged instructions</a:t>
            </a:r>
          </a:p>
          <a:p>
            <a:pPr lvl="1" algn="just">
              <a:lnSpc>
                <a:spcPct val="120000"/>
              </a:lnSpc>
              <a:spcBef>
                <a:spcPts val="0"/>
              </a:spcBef>
            </a:pPr>
            <a:r>
              <a:rPr lang="en-US" dirty="0" smtClean="0"/>
              <a:t>passwords and the user authentication mechanism</a:t>
            </a:r>
          </a:p>
          <a:p>
            <a:pPr lvl="1" algn="just">
              <a:lnSpc>
                <a:spcPct val="120000"/>
              </a:lnSpc>
              <a:spcBef>
                <a:spcPts val="0"/>
              </a:spcBef>
            </a:pPr>
            <a:r>
              <a:rPr lang="en-US" dirty="0" smtClean="0"/>
              <a:t>the protection mechanism itself</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14282" y="142852"/>
            <a:ext cx="8715436" cy="989034"/>
          </a:xfrm>
        </p:spPr>
        <p:txBody>
          <a:bodyPr>
            <a:normAutofit fontScale="90000"/>
          </a:bodyPr>
          <a:lstStyle/>
          <a:p>
            <a:r>
              <a:rPr lang="en-US" dirty="0" smtClean="0">
                <a:solidFill>
                  <a:srgbClr val="C00000"/>
                </a:solidFill>
              </a:rPr>
              <a:t>Control of Access to General Objects</a:t>
            </a:r>
          </a:p>
        </p:txBody>
      </p:sp>
      <p:sp>
        <p:nvSpPr>
          <p:cNvPr id="12291" name="Content Placeholder 2"/>
          <p:cNvSpPr>
            <a:spLocks noGrp="1"/>
          </p:cNvSpPr>
          <p:nvPr>
            <p:ph idx="1"/>
          </p:nvPr>
        </p:nvSpPr>
        <p:spPr>
          <a:xfrm>
            <a:off x="214282" y="1142984"/>
            <a:ext cx="8715436" cy="5572164"/>
          </a:xfrm>
        </p:spPr>
        <p:txBody>
          <a:bodyPr>
            <a:normAutofit fontScale="85000" lnSpcReduction="20000"/>
          </a:bodyPr>
          <a:lstStyle/>
          <a:p>
            <a:pPr algn="just"/>
            <a:r>
              <a:rPr lang="en-US" dirty="0" smtClean="0"/>
              <a:t>We use terms like the user or the </a:t>
            </a:r>
            <a:r>
              <a:rPr lang="en-US" u="sng" dirty="0" smtClean="0"/>
              <a:t>subject</a:t>
            </a:r>
            <a:r>
              <a:rPr lang="en-US" dirty="0" smtClean="0"/>
              <a:t> in describing an access to a general </a:t>
            </a:r>
            <a:r>
              <a:rPr lang="en-US" u="sng" dirty="0" smtClean="0"/>
              <a:t>object</a:t>
            </a:r>
            <a:r>
              <a:rPr lang="en-US" dirty="0" smtClean="0"/>
              <a:t> (</a:t>
            </a:r>
            <a:r>
              <a:rPr lang="en-US" i="1" dirty="0" smtClean="0">
                <a:solidFill>
                  <a:srgbClr val="C00000"/>
                </a:solidFill>
              </a:rPr>
              <a:t>thing</a:t>
            </a:r>
            <a:r>
              <a:rPr lang="en-US" dirty="0" smtClean="0"/>
              <a:t>). </a:t>
            </a:r>
          </a:p>
          <a:p>
            <a:pPr lvl="1" algn="just"/>
            <a:r>
              <a:rPr lang="en-US" dirty="0" smtClean="0"/>
              <a:t>This user or subject could be a person who uses a computing system, a programmer, a program, another object, or something else that seeks to use an object.</a:t>
            </a:r>
          </a:p>
          <a:p>
            <a:pPr algn="just"/>
            <a:r>
              <a:rPr lang="en-US" dirty="0" smtClean="0"/>
              <a:t>There are several </a:t>
            </a:r>
            <a:r>
              <a:rPr lang="en-US" b="1" dirty="0" smtClean="0">
                <a:solidFill>
                  <a:srgbClr val="FF0000"/>
                </a:solidFill>
              </a:rPr>
              <a:t>complementary</a:t>
            </a:r>
            <a:r>
              <a:rPr lang="en-US" dirty="0" smtClean="0">
                <a:solidFill>
                  <a:srgbClr val="FF0000"/>
                </a:solidFill>
              </a:rPr>
              <a:t> </a:t>
            </a:r>
            <a:r>
              <a:rPr lang="en-US" dirty="0" smtClean="0"/>
              <a:t>goals in protecting objects.</a:t>
            </a:r>
          </a:p>
          <a:p>
            <a:pPr lvl="1" algn="just"/>
            <a:r>
              <a:rPr lang="en-US" dirty="0" smtClean="0"/>
              <a:t>Check every access</a:t>
            </a:r>
          </a:p>
          <a:p>
            <a:pPr lvl="2" algn="just"/>
            <a:r>
              <a:rPr lang="en-US" dirty="0" smtClean="0"/>
              <a:t>If we have previously authorized the user to access the object, we do not necessarily intend that the user should retain indefinite access to the object.</a:t>
            </a:r>
          </a:p>
          <a:p>
            <a:pPr lvl="1" algn="just"/>
            <a:r>
              <a:rPr lang="en-US" dirty="0" smtClean="0"/>
              <a:t>Enforce least privilege</a:t>
            </a:r>
          </a:p>
          <a:p>
            <a:pPr lvl="2" algn="just"/>
            <a:r>
              <a:rPr lang="en-US" dirty="0" smtClean="0"/>
              <a:t>a subject should have access to the smallest number of objects necessary to perform some task</a:t>
            </a:r>
          </a:p>
          <a:p>
            <a:pPr lvl="1" algn="just"/>
            <a:r>
              <a:rPr lang="en-US" dirty="0" smtClean="0"/>
              <a:t>Verify acceptable usage</a:t>
            </a:r>
          </a:p>
          <a:p>
            <a:pPr lvl="2" algn="just"/>
            <a:r>
              <a:rPr lang="en-US" dirty="0" smtClean="0"/>
              <a:t>assures that the accesses performed are legitimate accesses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r>
              <a:rPr lang="en-US" sz="4000" dirty="0" smtClean="0">
                <a:solidFill>
                  <a:srgbClr val="C00000"/>
                </a:solidFill>
              </a:rPr>
              <a:t>Protection Mechanisms</a:t>
            </a:r>
          </a:p>
        </p:txBody>
      </p:sp>
      <p:sp>
        <p:nvSpPr>
          <p:cNvPr id="13315" name="Content Placeholder 2"/>
          <p:cNvSpPr>
            <a:spLocks noGrp="1"/>
          </p:cNvSpPr>
          <p:nvPr>
            <p:ph idx="1"/>
          </p:nvPr>
        </p:nvSpPr>
        <p:spPr>
          <a:xfrm>
            <a:off x="251520" y="1340768"/>
            <a:ext cx="8568952" cy="4785395"/>
          </a:xfrm>
        </p:spPr>
        <p:txBody>
          <a:bodyPr/>
          <a:lstStyle/>
          <a:p>
            <a:pPr algn="just"/>
            <a:r>
              <a:rPr lang="en-US" sz="2800" dirty="0" smtClean="0"/>
              <a:t>Protection mechanisms appropriate for general objects of unspecified types</a:t>
            </a:r>
          </a:p>
          <a:p>
            <a:pPr lvl="1"/>
            <a:r>
              <a:rPr lang="en-US" sz="2400" dirty="0" smtClean="0">
                <a:solidFill>
                  <a:srgbClr val="0426B8"/>
                </a:solidFill>
              </a:rPr>
              <a:t>Directory</a:t>
            </a:r>
          </a:p>
          <a:p>
            <a:pPr lvl="1"/>
            <a:r>
              <a:rPr lang="en-US" sz="2400" dirty="0" smtClean="0">
                <a:solidFill>
                  <a:srgbClr val="0426B8"/>
                </a:solidFill>
              </a:rPr>
              <a:t>Access Control List</a:t>
            </a:r>
          </a:p>
          <a:p>
            <a:pPr lvl="1"/>
            <a:r>
              <a:rPr lang="en-US" sz="2400" dirty="0" smtClean="0">
                <a:solidFill>
                  <a:srgbClr val="0426B8"/>
                </a:solidFill>
              </a:rPr>
              <a:t>Access Control Matrix</a:t>
            </a:r>
          </a:p>
          <a:p>
            <a:pPr lvl="1"/>
            <a:r>
              <a:rPr lang="en-US" sz="2400" dirty="0" smtClean="0">
                <a:solidFill>
                  <a:srgbClr val="0426B8"/>
                </a:solidFill>
              </a:rPr>
              <a:t>Capability</a:t>
            </a:r>
          </a:p>
          <a:p>
            <a:pPr lvl="1"/>
            <a:r>
              <a:rPr lang="en-US" sz="2400" dirty="0" smtClean="0">
                <a:solidFill>
                  <a:srgbClr val="0426B8"/>
                </a:solidFill>
              </a:rPr>
              <a:t>Role-Based Access Control</a:t>
            </a:r>
            <a:endParaRPr lang="en-US" dirty="0" smtClean="0">
              <a:solidFill>
                <a:srgbClr val="0426B8"/>
              </a:solidFill>
            </a:endParaRPr>
          </a:p>
          <a:p>
            <a:pPr lvl="1"/>
            <a:endParaRPr lang="en-US"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71438"/>
            <a:ext cx="8229600" cy="857232"/>
          </a:xfrm>
        </p:spPr>
        <p:txBody>
          <a:bodyPr>
            <a:normAutofit/>
          </a:bodyPr>
          <a:lstStyle/>
          <a:p>
            <a:r>
              <a:rPr lang="en-US" sz="4000" dirty="0" smtClean="0">
                <a:solidFill>
                  <a:srgbClr val="C00000"/>
                </a:solidFill>
              </a:rPr>
              <a:t>Protection system</a:t>
            </a:r>
            <a:endParaRPr lang="en-IN" sz="4000" dirty="0">
              <a:solidFill>
                <a:srgbClr val="C00000"/>
              </a:solidFill>
            </a:endParaRPr>
          </a:p>
        </p:txBody>
      </p:sp>
      <p:sp>
        <p:nvSpPr>
          <p:cNvPr id="12291" name="Content Placeholder 2"/>
          <p:cNvSpPr>
            <a:spLocks noGrp="1"/>
          </p:cNvSpPr>
          <p:nvPr>
            <p:ph idx="1"/>
          </p:nvPr>
        </p:nvSpPr>
        <p:spPr>
          <a:xfrm>
            <a:off x="357158" y="928670"/>
            <a:ext cx="8572560" cy="5643602"/>
          </a:xfrm>
        </p:spPr>
        <p:txBody>
          <a:bodyPr>
            <a:normAutofit/>
          </a:bodyPr>
          <a:lstStyle/>
          <a:p>
            <a:pPr algn="just">
              <a:spcBef>
                <a:spcPts val="600"/>
              </a:spcBef>
            </a:pPr>
            <a:r>
              <a:rPr lang="en-US" sz="2800" dirty="0" smtClean="0"/>
              <a:t>Consists of a protection state, which describes the operations that system subjects can perform on system objects, and a set of protection state operations, which enable modification of that state. </a:t>
            </a:r>
          </a:p>
          <a:p>
            <a:pPr algn="just">
              <a:spcBef>
                <a:spcPts val="600"/>
              </a:spcBef>
            </a:pPr>
            <a:r>
              <a:rPr lang="en-US" sz="2800" dirty="0" smtClean="0"/>
              <a:t>Enables the definition and management of a protection state. </a:t>
            </a:r>
          </a:p>
          <a:p>
            <a:pPr lvl="1" algn="just">
              <a:spcBef>
                <a:spcPts val="600"/>
              </a:spcBef>
            </a:pPr>
            <a:r>
              <a:rPr lang="en-US" sz="2400" dirty="0" smtClean="0"/>
              <a:t>A </a:t>
            </a:r>
            <a:r>
              <a:rPr lang="en-US" sz="2400" i="1" dirty="0" smtClean="0"/>
              <a:t>protection state consists of the specific system subjects, the specific system objects, and the operations that those </a:t>
            </a:r>
            <a:r>
              <a:rPr lang="en-US" sz="2400" dirty="0" smtClean="0"/>
              <a:t>subjects can perform on those objects. </a:t>
            </a:r>
          </a:p>
          <a:p>
            <a:pPr algn="just">
              <a:spcBef>
                <a:spcPts val="600"/>
              </a:spcBef>
            </a:pPr>
            <a:r>
              <a:rPr lang="en-US" sz="2800" dirty="0" smtClean="0"/>
              <a:t>A </a:t>
            </a:r>
            <a:r>
              <a:rPr lang="en-US" sz="2800" dirty="0" smtClean="0">
                <a:solidFill>
                  <a:srgbClr val="FF0000"/>
                </a:solidFill>
              </a:rPr>
              <a:t>protection access matrix </a:t>
            </a:r>
            <a:r>
              <a:rPr lang="en-US" sz="2800" dirty="0" smtClean="0"/>
              <a:t>is used to define the </a:t>
            </a:r>
            <a:r>
              <a:rPr lang="en-US" sz="2800" i="1" dirty="0" smtClean="0">
                <a:solidFill>
                  <a:srgbClr val="1318F1"/>
                </a:solidFill>
              </a:rPr>
              <a:t>protection domain </a:t>
            </a:r>
            <a:r>
              <a:rPr lang="en-US" sz="2800" dirty="0" smtClean="0"/>
              <a:t>of a process.</a:t>
            </a:r>
          </a:p>
          <a:p>
            <a:pPr lvl="1" algn="just">
              <a:spcBef>
                <a:spcPts val="600"/>
              </a:spcBef>
            </a:pPr>
            <a:r>
              <a:rPr lang="en-US" sz="2400" dirty="0" smtClean="0"/>
              <a:t>Read, Write, Read/Write</a:t>
            </a:r>
          </a:p>
          <a:p>
            <a:pPr eaLnBrk="1" hangingPunct="1">
              <a:buFontTx/>
              <a:buNone/>
            </a:pPr>
            <a:endParaRPr lang="en-US" sz="2000" dirty="0" smtClean="0"/>
          </a:p>
          <a:p>
            <a:pPr eaLnBrk="1" hangingPunct="1">
              <a:buFontTx/>
              <a:buNone/>
            </a:pPr>
            <a:endParaRPr lang="en-US" sz="2000" dirty="0" smtClean="0"/>
          </a:p>
          <a:p>
            <a:pPr eaLnBrk="1" hangingPunct="1">
              <a:buFontTx/>
              <a:buNone/>
            </a:pPr>
            <a:endParaRPr lang="en-US" sz="2000" dirty="0" smtClean="0"/>
          </a:p>
          <a:p>
            <a:pPr eaLnBrk="1" hangingPunct="1">
              <a:buFontTx/>
              <a:buNone/>
            </a:pPr>
            <a:endParaRPr lang="en-US" sz="2000" dirty="0" smtClean="0"/>
          </a:p>
          <a:p>
            <a:pPr eaLnBrk="1" hangingPunct="1">
              <a:buFontTx/>
              <a:buNone/>
            </a:pPr>
            <a:endParaRPr lang="en-US" sz="2000" dirty="0" smtClean="0"/>
          </a:p>
          <a:p>
            <a:pPr eaLnBrk="1" hangingPunct="1">
              <a:buFontTx/>
              <a:buNone/>
            </a:pPr>
            <a:endParaRPr lang="en-US" sz="20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539552" y="116632"/>
            <a:ext cx="8229600" cy="846138"/>
          </a:xfrm>
        </p:spPr>
        <p:txBody>
          <a:bodyPr>
            <a:normAutofit/>
          </a:bodyPr>
          <a:lstStyle/>
          <a:p>
            <a:r>
              <a:rPr lang="en-US" sz="4000" dirty="0">
                <a:solidFill>
                  <a:srgbClr val="C00000"/>
                </a:solidFill>
              </a:rPr>
              <a:t>Access </a:t>
            </a:r>
            <a:r>
              <a:rPr lang="en-US" sz="4000" dirty="0" smtClean="0">
                <a:solidFill>
                  <a:srgbClr val="C00000"/>
                </a:solidFill>
              </a:rPr>
              <a:t>Control in Files</a:t>
            </a:r>
            <a:endParaRPr lang="en-US" sz="4000" dirty="0">
              <a:solidFill>
                <a:srgbClr val="C00000"/>
              </a:solidFill>
            </a:endParaRPr>
          </a:p>
        </p:txBody>
      </p:sp>
      <p:sp>
        <p:nvSpPr>
          <p:cNvPr id="13315" name="Rectangle 3"/>
          <p:cNvSpPr>
            <a:spLocks noGrp="1" noChangeArrowheads="1"/>
          </p:cNvSpPr>
          <p:nvPr>
            <p:ph type="body" idx="4294967295"/>
          </p:nvPr>
        </p:nvSpPr>
        <p:spPr>
          <a:xfrm>
            <a:off x="249113" y="928688"/>
            <a:ext cx="8715375" cy="5786437"/>
          </a:xfrm>
        </p:spPr>
        <p:txBody>
          <a:bodyPr>
            <a:normAutofit/>
          </a:bodyPr>
          <a:lstStyle/>
          <a:p>
            <a:pPr algn="just">
              <a:spcBef>
                <a:spcPts val="0"/>
              </a:spcBef>
            </a:pPr>
            <a:r>
              <a:rPr lang="en-US" sz="2600" dirty="0"/>
              <a:t>Access Control </a:t>
            </a:r>
            <a:r>
              <a:rPr lang="en-US" sz="2800" dirty="0"/>
              <a:t>plays a huge part in file system security</a:t>
            </a:r>
          </a:p>
          <a:p>
            <a:pPr lvl="1" algn="just">
              <a:spcBef>
                <a:spcPts val="0"/>
              </a:spcBef>
            </a:pPr>
            <a:r>
              <a:rPr lang="en-US" sz="2400" dirty="0" smtClean="0"/>
              <a:t>System </a:t>
            </a:r>
            <a:r>
              <a:rPr lang="en-US" sz="2400" dirty="0"/>
              <a:t>should only allow access to files that the user is permitted to access</a:t>
            </a:r>
          </a:p>
          <a:p>
            <a:pPr algn="just">
              <a:spcBef>
                <a:spcPts val="0"/>
              </a:spcBef>
            </a:pPr>
            <a:r>
              <a:rPr lang="en-US" sz="2800" dirty="0"/>
              <a:t>Almost all major file systems support </a:t>
            </a:r>
            <a:r>
              <a:rPr lang="en-US" sz="2800" dirty="0" smtClean="0"/>
              <a:t>ACLs </a:t>
            </a:r>
            <a:r>
              <a:rPr lang="en-US" sz="2800" dirty="0"/>
              <a:t>or capabilities in order to prevent malicious activity on the file system</a:t>
            </a:r>
          </a:p>
          <a:p>
            <a:pPr lvl="1" algn="just">
              <a:spcBef>
                <a:spcPts val="0"/>
              </a:spcBef>
            </a:pPr>
            <a:r>
              <a:rPr lang="en-US" sz="2400" dirty="0"/>
              <a:t>Depending on the users rights they can be allowed to read, write and/or execute and object. </a:t>
            </a:r>
            <a:endParaRPr lang="en-US" sz="2400" dirty="0" smtClean="0"/>
          </a:p>
          <a:p>
            <a:pPr algn="just">
              <a:spcBef>
                <a:spcPts val="0"/>
              </a:spcBef>
            </a:pPr>
            <a:r>
              <a:rPr lang="en-US" sz="2800" dirty="0" smtClean="0"/>
              <a:t>In </a:t>
            </a:r>
            <a:r>
              <a:rPr lang="en-US" sz="2800" dirty="0"/>
              <a:t>some file systems schemes only certain users are allowed to alter the ACL on a file or see if a file even exists.</a:t>
            </a:r>
          </a:p>
          <a:p>
            <a:pPr lvl="1" algn="just">
              <a:spcBef>
                <a:spcPts val="0"/>
              </a:spcBef>
            </a:pPr>
            <a:r>
              <a:rPr lang="en-US" sz="2400" dirty="0">
                <a:solidFill>
                  <a:srgbClr val="FF0000"/>
                </a:solidFill>
              </a:rPr>
              <a:t>Ultimately </a:t>
            </a:r>
            <a:r>
              <a:rPr lang="en-US" sz="2400" dirty="0" smtClean="0">
                <a:solidFill>
                  <a:srgbClr val="FF0000"/>
                </a:solidFill>
              </a:rPr>
              <a:t>less </a:t>
            </a:r>
            <a:r>
              <a:rPr lang="en-US" sz="2400" dirty="0">
                <a:solidFill>
                  <a:srgbClr val="FF0000"/>
                </a:solidFill>
              </a:rPr>
              <a:t>the user has access to </a:t>
            </a:r>
            <a:r>
              <a:rPr lang="en-US" sz="2400" dirty="0" smtClean="0">
                <a:solidFill>
                  <a:srgbClr val="FF0000"/>
                </a:solidFill>
              </a:rPr>
              <a:t>less can </a:t>
            </a:r>
            <a:r>
              <a:rPr lang="en-US" sz="2400" dirty="0">
                <a:solidFill>
                  <a:srgbClr val="FF0000"/>
                </a:solidFill>
              </a:rPr>
              <a:t>go wrong and the integrity </a:t>
            </a:r>
            <a:r>
              <a:rPr lang="en-US" sz="2400" dirty="0" smtClean="0">
                <a:solidFill>
                  <a:srgbClr val="FF0000"/>
                </a:solidFill>
              </a:rPr>
              <a:t>can </a:t>
            </a:r>
            <a:r>
              <a:rPr lang="en-US" sz="2400" dirty="0">
                <a:solidFill>
                  <a:srgbClr val="FF0000"/>
                </a:solidFill>
              </a:rPr>
              <a:t>be more guaranteed</a:t>
            </a:r>
            <a:r>
              <a:rPr lang="en-US" sz="24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95536" y="116632"/>
            <a:ext cx="8229600" cy="868958"/>
          </a:xfrm>
        </p:spPr>
        <p:txBody>
          <a:bodyPr>
            <a:normAutofit/>
          </a:bodyPr>
          <a:lstStyle/>
          <a:p>
            <a:r>
              <a:rPr lang="en-US" sz="4000" dirty="0" smtClean="0">
                <a:solidFill>
                  <a:srgbClr val="C00000"/>
                </a:solidFill>
              </a:rPr>
              <a:t>Directory Protection Mechanism</a:t>
            </a:r>
          </a:p>
        </p:txBody>
      </p:sp>
      <p:sp>
        <p:nvSpPr>
          <p:cNvPr id="14339" name="Content Placeholder 2"/>
          <p:cNvSpPr>
            <a:spLocks noGrp="1"/>
          </p:cNvSpPr>
          <p:nvPr>
            <p:ph idx="1"/>
          </p:nvPr>
        </p:nvSpPr>
        <p:spPr>
          <a:xfrm>
            <a:off x="251520" y="1124744"/>
            <a:ext cx="8640960" cy="5472608"/>
          </a:xfrm>
        </p:spPr>
        <p:txBody>
          <a:bodyPr>
            <a:normAutofit fontScale="77500" lnSpcReduction="20000"/>
          </a:bodyPr>
          <a:lstStyle/>
          <a:p>
            <a:pPr algn="just">
              <a:lnSpc>
                <a:spcPct val="120000"/>
              </a:lnSpc>
              <a:spcBef>
                <a:spcPts val="0"/>
              </a:spcBef>
            </a:pPr>
            <a:r>
              <a:rPr lang="en-US" dirty="0" smtClean="0"/>
              <a:t>A mechanism that works like a file directory</a:t>
            </a:r>
          </a:p>
          <a:p>
            <a:pPr algn="just">
              <a:lnSpc>
                <a:spcPct val="120000"/>
              </a:lnSpc>
              <a:spcBef>
                <a:spcPts val="0"/>
              </a:spcBef>
            </a:pPr>
            <a:r>
              <a:rPr lang="en-US" dirty="0" smtClean="0"/>
              <a:t>Imagine we are trying to protect files (the set of objects) from users of a computing system (the set of subjects).</a:t>
            </a:r>
          </a:p>
          <a:p>
            <a:pPr lvl="1" algn="just">
              <a:lnSpc>
                <a:spcPct val="120000"/>
              </a:lnSpc>
              <a:spcBef>
                <a:spcPts val="0"/>
              </a:spcBef>
            </a:pPr>
            <a:r>
              <a:rPr lang="en-US" dirty="0" smtClean="0"/>
              <a:t>Every file has a unique owner who possesses "control" access rights (including the rights to declare who has what access) and to revoke access to any person at any time</a:t>
            </a:r>
          </a:p>
          <a:p>
            <a:pPr lvl="1" algn="just">
              <a:lnSpc>
                <a:spcPct val="120000"/>
              </a:lnSpc>
              <a:spcBef>
                <a:spcPts val="0"/>
              </a:spcBef>
            </a:pPr>
            <a:r>
              <a:rPr lang="en-US" dirty="0" smtClean="0"/>
              <a:t>Each user has a file directory, which lists all the files to which that user has access</a:t>
            </a:r>
          </a:p>
          <a:p>
            <a:pPr lvl="1" algn="just">
              <a:lnSpc>
                <a:spcPct val="120000"/>
              </a:lnSpc>
              <a:spcBef>
                <a:spcPts val="0"/>
              </a:spcBef>
            </a:pPr>
            <a:r>
              <a:rPr lang="en-US" dirty="0" smtClean="0"/>
              <a:t>Clearly, NO USER can be allowed to write in the file directory because that would be a way to forge access to a file.</a:t>
            </a:r>
          </a:p>
          <a:p>
            <a:pPr lvl="2" algn="just">
              <a:lnSpc>
                <a:spcPct val="120000"/>
              </a:lnSpc>
              <a:spcBef>
                <a:spcPts val="0"/>
              </a:spcBef>
            </a:pPr>
            <a:r>
              <a:rPr lang="en-US" dirty="0" smtClean="0"/>
              <a:t>Therefore, the operating system must maintain all file directories, under commands from the owners of files</a:t>
            </a:r>
          </a:p>
          <a:p>
            <a:pPr lvl="1" algn="just">
              <a:lnSpc>
                <a:spcPct val="120000"/>
              </a:lnSpc>
              <a:spcBef>
                <a:spcPts val="0"/>
              </a:spcBef>
            </a:pPr>
            <a:r>
              <a:rPr lang="en-US" dirty="0" smtClean="0"/>
              <a:t>The obvious rights to files are the common read, write, and execute familiar on many shared systems</a:t>
            </a:r>
          </a:p>
          <a:p>
            <a:pPr lvl="2" algn="just">
              <a:lnSpc>
                <a:spcPct val="120000"/>
              </a:lnSpc>
              <a:spcBef>
                <a:spcPts val="0"/>
              </a:spcBef>
            </a:pPr>
            <a:r>
              <a:rPr lang="en-US" dirty="0" smtClean="0">
                <a:solidFill>
                  <a:srgbClr val="FF0000"/>
                </a:solidFill>
              </a:rPr>
              <a:t>Furthermore, another right, owner, is possessed by the owner, permitting that user to grant and revoke access rights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45110" y="2545298"/>
            <a:ext cx="6070162" cy="4312726"/>
          </a:xfrm>
          <a:prstGeom prst="rect">
            <a:avLst/>
          </a:prstGeom>
          <a:noFill/>
          <a:ln w="9525">
            <a:noFill/>
            <a:miter lim="800000"/>
            <a:headEnd/>
            <a:tailEnd/>
          </a:ln>
          <a:effectLst/>
        </p:spPr>
      </p:pic>
      <p:sp>
        <p:nvSpPr>
          <p:cNvPr id="3" name="Title 2"/>
          <p:cNvSpPr>
            <a:spLocks noGrp="1"/>
          </p:cNvSpPr>
          <p:nvPr>
            <p:ph type="title"/>
          </p:nvPr>
        </p:nvSpPr>
        <p:spPr>
          <a:xfrm>
            <a:off x="428596" y="214290"/>
            <a:ext cx="8229600" cy="917596"/>
          </a:xfrm>
        </p:spPr>
        <p:txBody>
          <a:bodyPr>
            <a:normAutofit/>
          </a:bodyPr>
          <a:lstStyle/>
          <a:p>
            <a:r>
              <a:rPr lang="en-IN" sz="4000" dirty="0" smtClean="0">
                <a:solidFill>
                  <a:srgbClr val="C00000"/>
                </a:solidFill>
              </a:rPr>
              <a:t>Directory Access Rights</a:t>
            </a:r>
            <a:endParaRPr lang="en-IN" sz="4000" dirty="0">
              <a:solidFill>
                <a:srgbClr val="C00000"/>
              </a:solidFill>
            </a:endParaRPr>
          </a:p>
        </p:txBody>
      </p:sp>
      <p:sp>
        <p:nvSpPr>
          <p:cNvPr id="4" name="Content Placeholder 3"/>
          <p:cNvSpPr>
            <a:spLocks noGrp="1"/>
          </p:cNvSpPr>
          <p:nvPr>
            <p:ph idx="1"/>
          </p:nvPr>
        </p:nvSpPr>
        <p:spPr>
          <a:xfrm>
            <a:off x="251520" y="1340768"/>
            <a:ext cx="8229600" cy="1204756"/>
          </a:xfrm>
        </p:spPr>
        <p:txBody>
          <a:bodyPr>
            <a:normAutofit lnSpcReduction="10000"/>
          </a:bodyPr>
          <a:lstStyle/>
          <a:p>
            <a:pPr algn="just"/>
            <a:r>
              <a:rPr lang="en-IN" sz="2400" dirty="0" smtClean="0"/>
              <a:t>Every file has unique owner</a:t>
            </a:r>
          </a:p>
          <a:p>
            <a:pPr algn="just"/>
            <a:r>
              <a:rPr lang="en-IN" sz="2400" dirty="0" smtClean="0"/>
              <a:t>Each user has </a:t>
            </a:r>
            <a:r>
              <a:rPr lang="en-IN" sz="2400" dirty="0" smtClean="0">
                <a:solidFill>
                  <a:srgbClr val="FF0000"/>
                </a:solidFill>
              </a:rPr>
              <a:t>file directory</a:t>
            </a:r>
            <a:r>
              <a:rPr lang="en-IN" sz="2400" dirty="0" smtClean="0"/>
              <a:t> which lists all the files which that user has access</a:t>
            </a:r>
            <a:endParaRPr lang="en-IN"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pPr eaLnBrk="1" hangingPunct="1"/>
            <a:r>
              <a:rPr lang="en-US" sz="4000" dirty="0" smtClean="0">
                <a:solidFill>
                  <a:srgbClr val="002060"/>
                </a:solidFill>
              </a:rPr>
              <a:t>Access Control Matrix</a:t>
            </a:r>
          </a:p>
        </p:txBody>
      </p:sp>
      <p:sp>
        <p:nvSpPr>
          <p:cNvPr id="27653" name="Rectangle 3"/>
          <p:cNvSpPr>
            <a:spLocks noGrp="1" noChangeArrowheads="1"/>
          </p:cNvSpPr>
          <p:nvPr>
            <p:ph idx="1"/>
          </p:nvPr>
        </p:nvSpPr>
        <p:spPr>
          <a:xfrm>
            <a:off x="214282" y="1357298"/>
            <a:ext cx="8643998" cy="5286412"/>
          </a:xfrm>
        </p:spPr>
        <p:txBody>
          <a:bodyPr>
            <a:normAutofit/>
          </a:bodyPr>
          <a:lstStyle/>
          <a:p>
            <a:pPr algn="just" eaLnBrk="1" hangingPunct="1"/>
            <a:r>
              <a:rPr lang="en-US" sz="2800" dirty="0" smtClean="0"/>
              <a:t>An access control matrix is a protection structure that provides efficient access to:</a:t>
            </a:r>
          </a:p>
          <a:p>
            <a:pPr lvl="1" algn="just" eaLnBrk="1" hangingPunct="1"/>
            <a:r>
              <a:rPr lang="en-US" sz="2400" dirty="0" smtClean="0"/>
              <a:t>Access privileges of users to various files</a:t>
            </a:r>
          </a:p>
          <a:p>
            <a:pPr lvl="1" algn="just" eaLnBrk="1" hangingPunct="1"/>
            <a:r>
              <a:rPr lang="en-US" sz="2400" dirty="0" smtClean="0"/>
              <a:t>Access control information for files</a:t>
            </a:r>
          </a:p>
          <a:p>
            <a:pPr algn="just"/>
            <a:r>
              <a:rPr lang="en-US" sz="2800" dirty="0" smtClean="0"/>
              <a:t>It’s a table in which each row represents a subject, each column represents an object, and each entry is the set of access rights for that subject to that object.</a:t>
            </a:r>
          </a:p>
          <a:p>
            <a:pPr algn="just" eaLnBrk="1" hangingPunct="1"/>
            <a:endParaRPr 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1080120"/>
          </a:xfrm>
        </p:spPr>
        <p:txBody>
          <a:bodyPr>
            <a:normAutofit/>
          </a:bodyPr>
          <a:lstStyle/>
          <a:p>
            <a:r>
              <a:rPr lang="en-IN" sz="4000" b="1" dirty="0" smtClean="0">
                <a:solidFill>
                  <a:srgbClr val="1318F1"/>
                </a:solidFill>
              </a:rPr>
              <a:t>Attack</a:t>
            </a:r>
            <a:endParaRPr lang="en-IN" sz="4000" b="1" dirty="0">
              <a:solidFill>
                <a:srgbClr val="1318F1"/>
              </a:solidFill>
            </a:endParaRPr>
          </a:p>
        </p:txBody>
      </p:sp>
      <p:sp>
        <p:nvSpPr>
          <p:cNvPr id="1332226" name="Rectangle 2"/>
          <p:cNvSpPr>
            <a:spLocks noGrp="1" noChangeArrowheads="1"/>
          </p:cNvSpPr>
          <p:nvPr>
            <p:ph idx="1"/>
          </p:nvPr>
        </p:nvSpPr>
        <p:spPr>
          <a:xfrm>
            <a:off x="251520" y="1196752"/>
            <a:ext cx="8712968" cy="4968552"/>
          </a:xfrm>
        </p:spPr>
        <p:txBody>
          <a:bodyPr>
            <a:normAutofit/>
          </a:bodyPr>
          <a:lstStyle/>
          <a:p>
            <a:pPr algn="just">
              <a:spcBef>
                <a:spcPts val="0"/>
              </a:spcBef>
            </a:pPr>
            <a:r>
              <a:rPr lang="en-US" dirty="0" smtClean="0"/>
              <a:t>Materialization </a:t>
            </a:r>
            <a:r>
              <a:rPr lang="en-US" dirty="0"/>
              <a:t>of a </a:t>
            </a:r>
            <a:r>
              <a:rPr lang="en-US" dirty="0" smtClean="0"/>
              <a:t>vulnerability / threat combination</a:t>
            </a:r>
          </a:p>
          <a:p>
            <a:pPr lvl="1" algn="just">
              <a:spcBef>
                <a:spcPts val="0"/>
              </a:spcBef>
            </a:pPr>
            <a:r>
              <a:rPr lang="en-IN" sz="2400" dirty="0" smtClean="0"/>
              <a:t>E</a:t>
            </a:r>
            <a:r>
              <a:rPr lang="pl-PL" sz="2400" dirty="0" smtClean="0"/>
              <a:t>xploitation </a:t>
            </a:r>
            <a:r>
              <a:rPr lang="pl-PL" sz="2400" dirty="0"/>
              <a:t>of one or more vulnerabilities by a </a:t>
            </a:r>
            <a:r>
              <a:rPr lang="pl-PL" sz="2400" dirty="0" smtClean="0"/>
              <a:t>threat </a:t>
            </a:r>
            <a:endParaRPr lang="en-IN" sz="2400" dirty="0" smtClean="0"/>
          </a:p>
          <a:p>
            <a:pPr lvl="1" algn="just">
              <a:spcBef>
                <a:spcPts val="0"/>
              </a:spcBef>
            </a:pPr>
            <a:r>
              <a:rPr lang="en-IN" sz="2400" dirty="0" smtClean="0"/>
              <a:t>T</a:t>
            </a:r>
            <a:r>
              <a:rPr lang="pl-PL" sz="2400" dirty="0" smtClean="0"/>
              <a:t>ries </a:t>
            </a:r>
            <a:r>
              <a:rPr lang="pl-PL" sz="2400" dirty="0"/>
              <a:t>to defeat </a:t>
            </a:r>
            <a:r>
              <a:rPr lang="pl-PL" sz="2400" dirty="0" smtClean="0"/>
              <a:t>controls</a:t>
            </a:r>
            <a:endParaRPr lang="en-IN" sz="2400" dirty="0" smtClean="0"/>
          </a:p>
          <a:p>
            <a:pPr marL="361950" lvl="2" indent="-361950" algn="just">
              <a:spcBef>
                <a:spcPts val="0"/>
              </a:spcBef>
            </a:pPr>
            <a:r>
              <a:rPr lang="pl-PL" sz="3200" dirty="0" smtClean="0"/>
              <a:t>Attack </a:t>
            </a:r>
            <a:r>
              <a:rPr lang="pl-PL" sz="3200" dirty="0"/>
              <a:t>may be</a:t>
            </a:r>
            <a:r>
              <a:rPr lang="pl-PL" sz="3200" dirty="0" smtClean="0"/>
              <a:t>:</a:t>
            </a:r>
            <a:endParaRPr lang="en-IN" sz="3200" dirty="0" smtClean="0"/>
          </a:p>
          <a:p>
            <a:pPr marL="895350" lvl="3" indent="-533400" algn="just">
              <a:spcBef>
                <a:spcPts val="0"/>
              </a:spcBef>
            </a:pPr>
            <a:r>
              <a:rPr lang="pl-PL" sz="2800" i="1" dirty="0" smtClean="0">
                <a:solidFill>
                  <a:srgbClr val="000000"/>
                </a:solidFill>
              </a:rPr>
              <a:t>Successful</a:t>
            </a:r>
            <a:r>
              <a:rPr lang="en-IN" sz="2800" i="1" dirty="0" smtClean="0">
                <a:solidFill>
                  <a:srgbClr val="000000"/>
                </a:solidFill>
              </a:rPr>
              <a:t> </a:t>
            </a:r>
            <a:r>
              <a:rPr lang="en-US" sz="2800" dirty="0" smtClean="0">
                <a:solidFill>
                  <a:srgbClr val="000000"/>
                </a:solidFill>
              </a:rPr>
              <a:t>(a.k.a</a:t>
            </a:r>
            <a:r>
              <a:rPr lang="en-US" sz="2800" dirty="0">
                <a:solidFill>
                  <a:srgbClr val="000000"/>
                </a:solidFill>
              </a:rPr>
              <a:t>. an</a:t>
            </a:r>
            <a:r>
              <a:rPr lang="en-US" sz="2800" i="1" dirty="0">
                <a:solidFill>
                  <a:srgbClr val="000000"/>
                </a:solidFill>
              </a:rPr>
              <a:t> exploit</a:t>
            </a:r>
            <a:r>
              <a:rPr lang="en-US" sz="2800" dirty="0">
                <a:solidFill>
                  <a:srgbClr val="000000"/>
                </a:solidFill>
              </a:rPr>
              <a:t>)</a:t>
            </a:r>
            <a:endParaRPr lang="pl-PL" sz="2800" dirty="0">
              <a:solidFill>
                <a:srgbClr val="000000"/>
              </a:solidFill>
            </a:endParaRPr>
          </a:p>
          <a:p>
            <a:pPr marL="1257300" lvl="4" indent="-352425" algn="just">
              <a:spcBef>
                <a:spcPts val="0"/>
              </a:spcBef>
              <a:buFont typeface="Wingdings" pitchFamily="2" charset="2"/>
              <a:buChar char="Ø"/>
            </a:pPr>
            <a:r>
              <a:rPr lang="en-IN" sz="2400" dirty="0">
                <a:solidFill>
                  <a:srgbClr val="000000"/>
                </a:solidFill>
              </a:rPr>
              <a:t>R</a:t>
            </a:r>
            <a:r>
              <a:rPr lang="pl-PL" sz="2400" dirty="0" smtClean="0">
                <a:solidFill>
                  <a:srgbClr val="000000"/>
                </a:solidFill>
              </a:rPr>
              <a:t>esulting </a:t>
            </a:r>
            <a:r>
              <a:rPr lang="pl-PL" sz="2400" dirty="0">
                <a:solidFill>
                  <a:srgbClr val="000000"/>
                </a:solidFill>
              </a:rPr>
              <a:t>in a breach of security, a system penetration, etc.</a:t>
            </a:r>
          </a:p>
          <a:p>
            <a:pPr marL="895350" lvl="3" indent="-533400" algn="just">
              <a:spcBef>
                <a:spcPts val="0"/>
              </a:spcBef>
            </a:pPr>
            <a:r>
              <a:rPr lang="pl-PL" sz="2800" i="1" dirty="0">
                <a:solidFill>
                  <a:srgbClr val="000000"/>
                </a:solidFill>
              </a:rPr>
              <a:t>Unsuccessful</a:t>
            </a:r>
            <a:endParaRPr lang="pl-PL" sz="2800" dirty="0">
              <a:solidFill>
                <a:srgbClr val="000000"/>
              </a:solidFill>
            </a:endParaRPr>
          </a:p>
          <a:p>
            <a:pPr marL="1257300" lvl="4" indent="-352425" algn="just">
              <a:spcBef>
                <a:spcPts val="0"/>
              </a:spcBef>
              <a:buFont typeface="Wingdings" pitchFamily="2" charset="2"/>
              <a:buChar char="Ø"/>
            </a:pPr>
            <a:r>
              <a:rPr lang="en-IN" sz="2400" dirty="0" smtClean="0">
                <a:solidFill>
                  <a:srgbClr val="000000"/>
                </a:solidFill>
              </a:rPr>
              <a:t>W</a:t>
            </a:r>
            <a:r>
              <a:rPr lang="pl-PL" sz="2400" dirty="0" smtClean="0">
                <a:solidFill>
                  <a:srgbClr val="000000"/>
                </a:solidFill>
              </a:rPr>
              <a:t>hen </a:t>
            </a:r>
            <a:r>
              <a:rPr lang="pl-PL" sz="2400" dirty="0">
                <a:solidFill>
                  <a:srgbClr val="000000"/>
                </a:solidFill>
              </a:rPr>
              <a:t>controls block a threat trying to exploit a </a:t>
            </a:r>
            <a:r>
              <a:rPr lang="pl-PL" sz="2400" dirty="0" smtClean="0">
                <a:solidFill>
                  <a:srgbClr val="000000"/>
                </a:solidFill>
              </a:rPr>
              <a:t>vulnerability</a:t>
            </a:r>
            <a:endParaRPr lang="pl-PL"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00034" y="285728"/>
            <a:ext cx="8229600" cy="846158"/>
          </a:xfrm>
        </p:spPr>
        <p:txBody>
          <a:bodyPr>
            <a:normAutofit/>
          </a:bodyPr>
          <a:lstStyle/>
          <a:p>
            <a:r>
              <a:rPr lang="en-US" sz="4000" dirty="0" smtClean="0">
                <a:solidFill>
                  <a:srgbClr val="C00000"/>
                </a:solidFill>
              </a:rPr>
              <a:t>Access Control Matrix</a:t>
            </a:r>
          </a:p>
        </p:txBody>
      </p:sp>
      <p:sp>
        <p:nvSpPr>
          <p:cNvPr id="20483" name="Content Placeholder 2"/>
          <p:cNvSpPr>
            <a:spLocks noGrp="1"/>
          </p:cNvSpPr>
          <p:nvPr>
            <p:ph idx="1"/>
          </p:nvPr>
        </p:nvSpPr>
        <p:spPr>
          <a:xfrm>
            <a:off x="214282" y="1214422"/>
            <a:ext cx="8643998" cy="4911741"/>
          </a:xfrm>
        </p:spPr>
        <p:txBody>
          <a:bodyPr>
            <a:normAutofit/>
          </a:bodyPr>
          <a:lstStyle/>
          <a:p>
            <a:pPr algn="just"/>
            <a:r>
              <a:rPr lang="en-US" sz="2800" dirty="0" smtClean="0"/>
              <a:t>In general, the access control matrix is sparse (meaning that most cells are empty): </a:t>
            </a:r>
          </a:p>
          <a:p>
            <a:pPr lvl="1" algn="just"/>
            <a:r>
              <a:rPr lang="en-US" sz="2400" dirty="0" smtClean="0">
                <a:solidFill>
                  <a:srgbClr val="1318F1"/>
                </a:solidFill>
              </a:rPr>
              <a:t>Most subjects do not have access rights to most objects</a:t>
            </a:r>
          </a:p>
          <a:p>
            <a:pPr algn="just"/>
            <a:r>
              <a:rPr lang="en-US" sz="2800" dirty="0" smtClean="0"/>
              <a:t>The access matrix can be represented as a list of triples, having the form &lt;subject, object, rights&gt;. </a:t>
            </a:r>
          </a:p>
          <a:p>
            <a:pPr lvl="1" algn="just"/>
            <a:r>
              <a:rPr lang="en-US" sz="2400" dirty="0" smtClean="0"/>
              <a:t>Searching a large number of these triples is inefficient enough that this implementation is seldom used.</a:t>
            </a:r>
          </a:p>
          <a:p>
            <a:pPr lvl="1"/>
            <a:endParaRPr lang="en-US" dirty="0" smtClean="0"/>
          </a:p>
        </p:txBody>
      </p:sp>
      <p:pic>
        <p:nvPicPr>
          <p:cNvPr id="4" name="Picture 8"/>
          <p:cNvPicPr>
            <a:picLocks noChangeAspect="1" noChangeArrowheads="1"/>
          </p:cNvPicPr>
          <p:nvPr/>
        </p:nvPicPr>
        <p:blipFill>
          <a:blip r:embed="rId2" cstate="print"/>
          <a:srcRect/>
          <a:stretch>
            <a:fillRect/>
          </a:stretch>
        </p:blipFill>
        <p:spPr bwMode="auto">
          <a:xfrm>
            <a:off x="1857356" y="4797152"/>
            <a:ext cx="4670425" cy="15113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sz="4000" dirty="0" smtClean="0">
                <a:solidFill>
                  <a:srgbClr val="FF0000"/>
                </a:solidFill>
              </a:rPr>
              <a:t>Access Control Matrix</a:t>
            </a:r>
          </a:p>
        </p:txBody>
      </p:sp>
      <p:graphicFrame>
        <p:nvGraphicFramePr>
          <p:cNvPr id="5" name="Table 4"/>
          <p:cNvGraphicFramePr>
            <a:graphicFrameLocks noGrp="1"/>
          </p:cNvGraphicFramePr>
          <p:nvPr/>
        </p:nvGraphicFramePr>
        <p:xfrm>
          <a:off x="142845" y="2071678"/>
          <a:ext cx="8858310" cy="3146424"/>
        </p:xfrm>
        <a:graphic>
          <a:graphicData uri="http://schemas.openxmlformats.org/drawingml/2006/table">
            <a:tbl>
              <a:tblPr>
                <a:tableStyleId>{616DA210-FB5B-4158-B5E0-FEB733F419BA}</a:tableStyleId>
              </a:tblPr>
              <a:tblGrid>
                <a:gridCol w="1285883"/>
                <a:gridCol w="1000132"/>
                <a:gridCol w="785818"/>
                <a:gridCol w="714380"/>
                <a:gridCol w="1105955"/>
                <a:gridCol w="881365"/>
                <a:gridCol w="881365"/>
                <a:gridCol w="1203281"/>
                <a:gridCol w="1000131"/>
              </a:tblGrid>
              <a:tr h="768888">
                <a:tc>
                  <a:txBody>
                    <a:bodyPr/>
                    <a:lstStyle/>
                    <a:p>
                      <a:pPr algn="ctr"/>
                      <a:endParaRPr lang="en-US" sz="1400" baseline="0" dirty="0"/>
                    </a:p>
                  </a:txBody>
                  <a:tcPr marL="38097" marR="38097" marT="38102" marB="38102"/>
                </a:tc>
                <a:tc>
                  <a:txBody>
                    <a:bodyPr/>
                    <a:lstStyle/>
                    <a:p>
                      <a:pPr algn="ctr"/>
                      <a:r>
                        <a:rPr lang="en-US" sz="1400" baseline="0" dirty="0"/>
                        <a:t>BIBLIOG</a:t>
                      </a:r>
                    </a:p>
                  </a:txBody>
                  <a:tcPr marL="38097" marR="38097" marT="38102" marB="38102"/>
                </a:tc>
                <a:tc>
                  <a:txBody>
                    <a:bodyPr/>
                    <a:lstStyle/>
                    <a:p>
                      <a:pPr algn="ctr"/>
                      <a:r>
                        <a:rPr lang="en-US" sz="1400" baseline="0" dirty="0"/>
                        <a:t>TEMP</a:t>
                      </a:r>
                    </a:p>
                  </a:txBody>
                  <a:tcPr marL="38097" marR="38097" marT="38102" marB="38102"/>
                </a:tc>
                <a:tc>
                  <a:txBody>
                    <a:bodyPr/>
                    <a:lstStyle/>
                    <a:p>
                      <a:pPr algn="ctr"/>
                      <a:r>
                        <a:rPr lang="en-US" sz="1400" baseline="0" dirty="0"/>
                        <a:t>F</a:t>
                      </a:r>
                    </a:p>
                  </a:txBody>
                  <a:tcPr marL="38097" marR="38097" marT="38102" marB="38102"/>
                </a:tc>
                <a:tc>
                  <a:txBody>
                    <a:bodyPr/>
                    <a:lstStyle/>
                    <a:p>
                      <a:pPr algn="ctr"/>
                      <a:r>
                        <a:rPr lang="en-US" sz="1400" baseline="0" dirty="0"/>
                        <a:t>HELP.TXT</a:t>
                      </a:r>
                    </a:p>
                  </a:txBody>
                  <a:tcPr marL="38097" marR="38097" marT="38102" marB="38102"/>
                </a:tc>
                <a:tc>
                  <a:txBody>
                    <a:bodyPr/>
                    <a:lstStyle/>
                    <a:p>
                      <a:pPr algn="ctr"/>
                      <a:r>
                        <a:rPr lang="en-US" sz="1400" baseline="0"/>
                        <a:t>C_COMP</a:t>
                      </a:r>
                    </a:p>
                  </a:txBody>
                  <a:tcPr marL="38097" marR="38097" marT="38102" marB="38102"/>
                </a:tc>
                <a:tc>
                  <a:txBody>
                    <a:bodyPr/>
                    <a:lstStyle/>
                    <a:p>
                      <a:pPr algn="ctr"/>
                      <a:r>
                        <a:rPr lang="en-US" sz="1400" baseline="0"/>
                        <a:t>LINKER</a:t>
                      </a:r>
                    </a:p>
                  </a:txBody>
                  <a:tcPr marL="38097" marR="38097" marT="38102" marB="38102"/>
                </a:tc>
                <a:tc>
                  <a:txBody>
                    <a:bodyPr/>
                    <a:lstStyle/>
                    <a:p>
                      <a:pPr algn="ctr"/>
                      <a:r>
                        <a:rPr lang="en-US" sz="1400" baseline="0"/>
                        <a:t>SYS_CLOCK</a:t>
                      </a:r>
                    </a:p>
                  </a:txBody>
                  <a:tcPr marL="38097" marR="38097" marT="38102" marB="38102"/>
                </a:tc>
                <a:tc>
                  <a:txBody>
                    <a:bodyPr/>
                    <a:lstStyle/>
                    <a:p>
                      <a:pPr algn="ctr"/>
                      <a:r>
                        <a:rPr lang="en-US" sz="1400" baseline="0"/>
                        <a:t>PRINTER</a:t>
                      </a:r>
                    </a:p>
                  </a:txBody>
                  <a:tcPr marL="38097" marR="38097" marT="38102" marB="38102"/>
                </a:tc>
              </a:tr>
              <a:tr h="350534">
                <a:tc>
                  <a:txBody>
                    <a:bodyPr/>
                    <a:lstStyle/>
                    <a:p>
                      <a:pPr algn="l"/>
                      <a:r>
                        <a:rPr lang="en-US" sz="1400" baseline="0"/>
                        <a:t>USER A</a:t>
                      </a:r>
                    </a:p>
                  </a:txBody>
                  <a:tcPr marL="38097" marR="38097" marT="38102" marB="38102"/>
                </a:tc>
                <a:tc>
                  <a:txBody>
                    <a:bodyPr/>
                    <a:lstStyle/>
                    <a:p>
                      <a:pPr algn="ctr"/>
                      <a:r>
                        <a:rPr lang="en-US" sz="1400" baseline="0"/>
                        <a:t>ORW</a:t>
                      </a:r>
                    </a:p>
                  </a:txBody>
                  <a:tcPr marL="38097" marR="38097" marT="38102" marB="38102"/>
                </a:tc>
                <a:tc>
                  <a:txBody>
                    <a:bodyPr/>
                    <a:lstStyle/>
                    <a:p>
                      <a:pPr algn="ctr"/>
                      <a:r>
                        <a:rPr lang="en-US" sz="1400" baseline="0"/>
                        <a:t>ORW</a:t>
                      </a:r>
                    </a:p>
                  </a:txBody>
                  <a:tcPr marL="38097" marR="38097" marT="38102" marB="38102"/>
                </a:tc>
                <a:tc>
                  <a:txBody>
                    <a:bodyPr/>
                    <a:lstStyle/>
                    <a:p>
                      <a:pPr algn="ctr"/>
                      <a:r>
                        <a:rPr lang="en-US" sz="1400" baseline="0" dirty="0"/>
                        <a:t>ORW</a:t>
                      </a:r>
                    </a:p>
                  </a:txBody>
                  <a:tcPr marL="38097" marR="38097" marT="38102" marB="38102"/>
                </a:tc>
                <a:tc>
                  <a:txBody>
                    <a:bodyPr/>
                    <a:lstStyle/>
                    <a:p>
                      <a:pPr algn="ctr"/>
                      <a:r>
                        <a:rPr lang="en-US" sz="1400" baseline="0" dirty="0"/>
                        <a:t>R</a:t>
                      </a:r>
                    </a:p>
                  </a:txBody>
                  <a:tcPr marL="38097" marR="38097" marT="38102" marB="38102"/>
                </a:tc>
                <a:tc>
                  <a:txBody>
                    <a:bodyPr/>
                    <a:lstStyle/>
                    <a:p>
                      <a:pPr algn="ctr"/>
                      <a:r>
                        <a:rPr lang="en-US" sz="1400" baseline="0" dirty="0"/>
                        <a:t>X</a:t>
                      </a:r>
                    </a:p>
                  </a:txBody>
                  <a:tcPr marL="38097" marR="38097" marT="38102" marB="38102"/>
                </a:tc>
                <a:tc>
                  <a:txBody>
                    <a:bodyPr/>
                    <a:lstStyle/>
                    <a:p>
                      <a:pPr algn="ctr"/>
                      <a:r>
                        <a:rPr lang="en-US" sz="1400" baseline="0"/>
                        <a:t>X</a:t>
                      </a:r>
                    </a:p>
                  </a:txBody>
                  <a:tcPr marL="38097" marR="38097" marT="38102" marB="38102"/>
                </a:tc>
                <a:tc>
                  <a:txBody>
                    <a:bodyPr/>
                    <a:lstStyle/>
                    <a:p>
                      <a:pPr algn="ctr"/>
                      <a:r>
                        <a:rPr lang="en-US" sz="1400" baseline="0"/>
                        <a:t>R</a:t>
                      </a:r>
                    </a:p>
                  </a:txBody>
                  <a:tcPr marL="38097" marR="38097" marT="38102" marB="38102"/>
                </a:tc>
                <a:tc>
                  <a:txBody>
                    <a:bodyPr/>
                    <a:lstStyle/>
                    <a:p>
                      <a:pPr algn="ctr"/>
                      <a:r>
                        <a:rPr lang="en-US" sz="1400" baseline="0"/>
                        <a:t>W</a:t>
                      </a:r>
                    </a:p>
                  </a:txBody>
                  <a:tcPr marL="38097" marR="38097" marT="38102" marB="38102"/>
                </a:tc>
              </a:tr>
              <a:tr h="350534">
                <a:tc>
                  <a:txBody>
                    <a:bodyPr/>
                    <a:lstStyle/>
                    <a:p>
                      <a:pPr algn="l"/>
                      <a:r>
                        <a:rPr lang="en-US" sz="1400" baseline="0"/>
                        <a:t>USER B</a:t>
                      </a:r>
                    </a:p>
                  </a:txBody>
                  <a:tcPr marL="38097" marR="38097" marT="38102" marB="38102"/>
                </a:tc>
                <a:tc>
                  <a:txBody>
                    <a:bodyPr/>
                    <a:lstStyle/>
                    <a:p>
                      <a:pPr algn="ctr"/>
                      <a:r>
                        <a:rPr lang="en-US" sz="1400" baseline="0"/>
                        <a:t>R</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dirty="0"/>
                        <a:t>R</a:t>
                      </a:r>
                    </a:p>
                  </a:txBody>
                  <a:tcPr marL="38097" marR="38097" marT="38102" marB="38102"/>
                </a:tc>
                <a:tc>
                  <a:txBody>
                    <a:bodyPr/>
                    <a:lstStyle/>
                    <a:p>
                      <a:pPr algn="ctr"/>
                      <a:r>
                        <a:rPr lang="en-US" sz="1400" baseline="0"/>
                        <a:t>X</a:t>
                      </a:r>
                    </a:p>
                  </a:txBody>
                  <a:tcPr marL="38097" marR="38097" marT="38102" marB="38102"/>
                </a:tc>
                <a:tc>
                  <a:txBody>
                    <a:bodyPr/>
                    <a:lstStyle/>
                    <a:p>
                      <a:pPr algn="ctr"/>
                      <a:r>
                        <a:rPr lang="en-US" sz="1400" baseline="0" dirty="0"/>
                        <a:t>X</a:t>
                      </a:r>
                    </a:p>
                  </a:txBody>
                  <a:tcPr marL="38097" marR="38097" marT="38102" marB="38102"/>
                </a:tc>
                <a:tc>
                  <a:txBody>
                    <a:bodyPr/>
                    <a:lstStyle/>
                    <a:p>
                      <a:pPr algn="ctr"/>
                      <a:r>
                        <a:rPr lang="en-US" sz="1400" baseline="0"/>
                        <a:t>R</a:t>
                      </a:r>
                    </a:p>
                  </a:txBody>
                  <a:tcPr marL="38097" marR="38097" marT="38102" marB="38102"/>
                </a:tc>
                <a:tc>
                  <a:txBody>
                    <a:bodyPr/>
                    <a:lstStyle/>
                    <a:p>
                      <a:pPr algn="ctr"/>
                      <a:r>
                        <a:rPr lang="en-US" sz="1400" baseline="0"/>
                        <a:t>W</a:t>
                      </a:r>
                    </a:p>
                  </a:txBody>
                  <a:tcPr marL="38097" marR="38097" marT="38102" marB="38102"/>
                </a:tc>
              </a:tr>
              <a:tr h="350534">
                <a:tc>
                  <a:txBody>
                    <a:bodyPr/>
                    <a:lstStyle/>
                    <a:p>
                      <a:pPr algn="l"/>
                      <a:r>
                        <a:rPr lang="en-US" sz="1400" baseline="0"/>
                        <a:t>USER S</a:t>
                      </a:r>
                    </a:p>
                  </a:txBody>
                  <a:tcPr marL="38097" marR="38097" marT="38102" marB="38102"/>
                </a:tc>
                <a:tc>
                  <a:txBody>
                    <a:bodyPr/>
                    <a:lstStyle/>
                    <a:p>
                      <a:pPr algn="ctr"/>
                      <a:r>
                        <a:rPr lang="en-US" sz="1400" baseline="0"/>
                        <a:t>RW</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R</a:t>
                      </a:r>
                    </a:p>
                  </a:txBody>
                  <a:tcPr marL="38097" marR="38097" marT="38102" marB="38102"/>
                </a:tc>
                <a:tc>
                  <a:txBody>
                    <a:bodyPr/>
                    <a:lstStyle/>
                    <a:p>
                      <a:pPr algn="ctr"/>
                      <a:r>
                        <a:rPr lang="en-US" sz="1400" baseline="0" dirty="0"/>
                        <a:t>R</a:t>
                      </a:r>
                    </a:p>
                  </a:txBody>
                  <a:tcPr marL="38097" marR="38097" marT="38102" marB="38102"/>
                </a:tc>
                <a:tc>
                  <a:txBody>
                    <a:bodyPr/>
                    <a:lstStyle/>
                    <a:p>
                      <a:pPr algn="ctr"/>
                      <a:r>
                        <a:rPr lang="en-US" sz="1400" baseline="0" dirty="0"/>
                        <a:t>X</a:t>
                      </a:r>
                    </a:p>
                  </a:txBody>
                  <a:tcPr marL="38097" marR="38097" marT="38102" marB="38102"/>
                </a:tc>
                <a:tc>
                  <a:txBody>
                    <a:bodyPr/>
                    <a:lstStyle/>
                    <a:p>
                      <a:pPr algn="ctr"/>
                      <a:r>
                        <a:rPr lang="en-US" sz="1400" baseline="0"/>
                        <a:t>X</a:t>
                      </a:r>
                    </a:p>
                  </a:txBody>
                  <a:tcPr marL="38097" marR="38097" marT="38102" marB="38102"/>
                </a:tc>
                <a:tc>
                  <a:txBody>
                    <a:bodyPr/>
                    <a:lstStyle/>
                    <a:p>
                      <a:pPr algn="ctr"/>
                      <a:r>
                        <a:rPr lang="en-US" sz="1400" baseline="0" dirty="0"/>
                        <a:t>R</a:t>
                      </a:r>
                    </a:p>
                  </a:txBody>
                  <a:tcPr marL="38097" marR="38097" marT="38102" marB="38102"/>
                </a:tc>
                <a:tc>
                  <a:txBody>
                    <a:bodyPr/>
                    <a:lstStyle/>
                    <a:p>
                      <a:pPr algn="ctr"/>
                      <a:r>
                        <a:rPr lang="en-US" sz="1400" baseline="0"/>
                        <a:t>W</a:t>
                      </a:r>
                    </a:p>
                  </a:txBody>
                  <a:tcPr marL="38097" marR="38097" marT="38102" marB="38102"/>
                </a:tc>
              </a:tr>
              <a:tr h="350534">
                <a:tc>
                  <a:txBody>
                    <a:bodyPr/>
                    <a:lstStyle/>
                    <a:p>
                      <a:pPr algn="l"/>
                      <a:r>
                        <a:rPr lang="en-US" sz="1400" baseline="0" dirty="0"/>
                        <a:t>USER T</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R</a:t>
                      </a:r>
                    </a:p>
                  </a:txBody>
                  <a:tcPr marL="38097" marR="38097" marT="38102" marB="38102"/>
                </a:tc>
                <a:tc>
                  <a:txBody>
                    <a:bodyPr/>
                    <a:lstStyle/>
                    <a:p>
                      <a:pPr algn="ctr"/>
                      <a:r>
                        <a:rPr lang="en-US" sz="1400" baseline="0" dirty="0"/>
                        <a:t>X</a:t>
                      </a:r>
                    </a:p>
                  </a:txBody>
                  <a:tcPr marL="38097" marR="38097" marT="38102" marB="38102"/>
                </a:tc>
                <a:tc>
                  <a:txBody>
                    <a:bodyPr/>
                    <a:lstStyle/>
                    <a:p>
                      <a:pPr algn="ctr"/>
                      <a:r>
                        <a:rPr lang="en-US" sz="1400" baseline="0"/>
                        <a:t>X</a:t>
                      </a:r>
                    </a:p>
                  </a:txBody>
                  <a:tcPr marL="38097" marR="38097" marT="38102" marB="38102"/>
                </a:tc>
                <a:tc>
                  <a:txBody>
                    <a:bodyPr/>
                    <a:lstStyle/>
                    <a:p>
                      <a:pPr algn="ctr"/>
                      <a:r>
                        <a:rPr lang="en-US" sz="1400" baseline="0" dirty="0"/>
                        <a:t>R</a:t>
                      </a:r>
                    </a:p>
                  </a:txBody>
                  <a:tcPr marL="38097" marR="38097" marT="38102" marB="38102"/>
                </a:tc>
                <a:tc>
                  <a:txBody>
                    <a:bodyPr/>
                    <a:lstStyle/>
                    <a:p>
                      <a:pPr algn="ctr"/>
                      <a:r>
                        <a:rPr lang="en-US" sz="1400" baseline="0"/>
                        <a:t>W</a:t>
                      </a:r>
                    </a:p>
                  </a:txBody>
                  <a:tcPr marL="38097" marR="38097" marT="38102" marB="38102"/>
                </a:tc>
              </a:tr>
              <a:tr h="350534">
                <a:tc>
                  <a:txBody>
                    <a:bodyPr/>
                    <a:lstStyle/>
                    <a:p>
                      <a:pPr algn="l"/>
                      <a:r>
                        <a:rPr lang="en-US" sz="1400" baseline="0"/>
                        <a:t>SYS_MGR</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RW</a:t>
                      </a:r>
                    </a:p>
                  </a:txBody>
                  <a:tcPr marL="38097" marR="38097" marT="38102" marB="38102"/>
                </a:tc>
                <a:tc>
                  <a:txBody>
                    <a:bodyPr/>
                    <a:lstStyle/>
                    <a:p>
                      <a:pPr algn="ctr"/>
                      <a:r>
                        <a:rPr lang="en-US" sz="1400" baseline="0" dirty="0"/>
                        <a:t>OX</a:t>
                      </a:r>
                    </a:p>
                  </a:txBody>
                  <a:tcPr marL="38097" marR="38097" marT="38102" marB="38102"/>
                </a:tc>
                <a:tc>
                  <a:txBody>
                    <a:bodyPr/>
                    <a:lstStyle/>
                    <a:p>
                      <a:pPr algn="ctr"/>
                      <a:r>
                        <a:rPr lang="en-US" sz="1400" baseline="0" dirty="0"/>
                        <a:t>OX</a:t>
                      </a:r>
                    </a:p>
                  </a:txBody>
                  <a:tcPr marL="38097" marR="38097" marT="38102" marB="38102"/>
                </a:tc>
                <a:tc>
                  <a:txBody>
                    <a:bodyPr/>
                    <a:lstStyle/>
                    <a:p>
                      <a:pPr algn="ctr"/>
                      <a:r>
                        <a:rPr lang="en-US" sz="1400" baseline="0" dirty="0"/>
                        <a:t>ORW</a:t>
                      </a:r>
                    </a:p>
                  </a:txBody>
                  <a:tcPr marL="38097" marR="38097" marT="38102" marB="38102"/>
                </a:tc>
                <a:tc>
                  <a:txBody>
                    <a:bodyPr/>
                    <a:lstStyle/>
                    <a:p>
                      <a:pPr algn="ctr"/>
                      <a:r>
                        <a:rPr lang="en-US" sz="1400" baseline="0" dirty="0"/>
                        <a:t>O</a:t>
                      </a:r>
                    </a:p>
                  </a:txBody>
                  <a:tcPr marL="38097" marR="38097" marT="38102" marB="38102"/>
                </a:tc>
              </a:tr>
              <a:tr h="624866">
                <a:tc>
                  <a:txBody>
                    <a:bodyPr/>
                    <a:lstStyle/>
                    <a:p>
                      <a:pPr algn="l"/>
                      <a:r>
                        <a:rPr lang="en-US" sz="1400" baseline="0" dirty="0"/>
                        <a:t>USER_SVCS</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a:t>
                      </a:r>
                    </a:p>
                  </a:txBody>
                  <a:tcPr marL="38097" marR="38097" marT="38102" marB="38102"/>
                </a:tc>
                <a:tc>
                  <a:txBody>
                    <a:bodyPr/>
                    <a:lstStyle/>
                    <a:p>
                      <a:pPr algn="ctr"/>
                      <a:r>
                        <a:rPr lang="en-US" sz="1400" baseline="0"/>
                        <a:t>O</a:t>
                      </a:r>
                    </a:p>
                  </a:txBody>
                  <a:tcPr marL="38097" marR="38097" marT="38102" marB="38102"/>
                </a:tc>
                <a:tc>
                  <a:txBody>
                    <a:bodyPr/>
                    <a:lstStyle/>
                    <a:p>
                      <a:pPr algn="ctr"/>
                      <a:r>
                        <a:rPr lang="en-US" sz="1400" baseline="0"/>
                        <a:t>X</a:t>
                      </a:r>
                    </a:p>
                  </a:txBody>
                  <a:tcPr marL="38097" marR="38097" marT="38102" marB="38102"/>
                </a:tc>
                <a:tc>
                  <a:txBody>
                    <a:bodyPr/>
                    <a:lstStyle/>
                    <a:p>
                      <a:pPr algn="ctr"/>
                      <a:r>
                        <a:rPr lang="en-US" sz="1400" baseline="0" dirty="0"/>
                        <a:t>X</a:t>
                      </a:r>
                    </a:p>
                  </a:txBody>
                  <a:tcPr marL="38097" marR="38097" marT="38102" marB="38102"/>
                </a:tc>
                <a:tc>
                  <a:txBody>
                    <a:bodyPr/>
                    <a:lstStyle/>
                    <a:p>
                      <a:pPr algn="ctr"/>
                      <a:r>
                        <a:rPr lang="en-US" sz="1400" baseline="0" dirty="0"/>
                        <a:t>R</a:t>
                      </a:r>
                    </a:p>
                  </a:txBody>
                  <a:tcPr marL="38097" marR="38097" marT="38102" marB="38102"/>
                </a:tc>
                <a:tc>
                  <a:txBody>
                    <a:bodyPr/>
                    <a:lstStyle/>
                    <a:p>
                      <a:pPr algn="ctr"/>
                      <a:r>
                        <a:rPr lang="en-US" sz="1400" baseline="0" dirty="0"/>
                        <a:t>W</a:t>
                      </a:r>
                    </a:p>
                  </a:txBody>
                  <a:tcPr marL="38097" marR="38097" marT="38102" marB="38102"/>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28596" y="142852"/>
            <a:ext cx="8229600" cy="917596"/>
          </a:xfrm>
        </p:spPr>
        <p:txBody>
          <a:bodyPr>
            <a:normAutofit/>
          </a:bodyPr>
          <a:lstStyle/>
          <a:p>
            <a:r>
              <a:rPr lang="en-US" sz="4000" dirty="0" smtClean="0">
                <a:solidFill>
                  <a:srgbClr val="C00000"/>
                </a:solidFill>
              </a:rPr>
              <a:t>Access Control List (ACL)</a:t>
            </a:r>
          </a:p>
        </p:txBody>
      </p:sp>
      <p:sp>
        <p:nvSpPr>
          <p:cNvPr id="17411" name="Content Placeholder 2"/>
          <p:cNvSpPr>
            <a:spLocks noGrp="1"/>
          </p:cNvSpPr>
          <p:nvPr>
            <p:ph idx="1"/>
          </p:nvPr>
        </p:nvSpPr>
        <p:spPr>
          <a:xfrm>
            <a:off x="214282" y="1000108"/>
            <a:ext cx="8786874" cy="5715040"/>
          </a:xfrm>
        </p:spPr>
        <p:txBody>
          <a:bodyPr>
            <a:normAutofit fontScale="55000" lnSpcReduction="20000"/>
          </a:bodyPr>
          <a:lstStyle/>
          <a:p>
            <a:pPr algn="just">
              <a:lnSpc>
                <a:spcPct val="120000"/>
              </a:lnSpc>
            </a:pPr>
            <a:r>
              <a:rPr lang="en-US" sz="4400" dirty="0" smtClean="0">
                <a:solidFill>
                  <a:srgbClr val="1318F1"/>
                </a:solidFill>
              </a:rPr>
              <a:t>There is one ACL for each object</a:t>
            </a:r>
          </a:p>
          <a:p>
            <a:pPr algn="just">
              <a:lnSpc>
                <a:spcPct val="120000"/>
              </a:lnSpc>
            </a:pPr>
            <a:r>
              <a:rPr lang="en-US" sz="4400" dirty="0" smtClean="0"/>
              <a:t>ACL shows all subjects who should have access to the object and what their access is.</a:t>
            </a:r>
          </a:p>
          <a:p>
            <a:pPr marL="630238" lvl="1" indent="-274638" algn="just">
              <a:lnSpc>
                <a:spcPct val="120000"/>
              </a:lnSpc>
            </a:pPr>
            <a:r>
              <a:rPr lang="en-US" sz="3800" dirty="0" smtClean="0"/>
              <a:t>One access control list per object; a directory is created for each subject.</a:t>
            </a:r>
          </a:p>
          <a:p>
            <a:pPr marL="230188" lvl="1" indent="-274638" algn="just">
              <a:lnSpc>
                <a:spcPct val="120000"/>
              </a:lnSpc>
            </a:pPr>
            <a:r>
              <a:rPr lang="en-US" sz="4400" dirty="0" smtClean="0"/>
              <a:t>Significant advantages</a:t>
            </a:r>
          </a:p>
          <a:p>
            <a:pPr marL="230188" lvl="1" indent="-274638" algn="just">
              <a:lnSpc>
                <a:spcPct val="120000"/>
              </a:lnSpc>
            </a:pPr>
            <a:r>
              <a:rPr lang="en-US" sz="3800" dirty="0" smtClean="0"/>
              <a:t>Consider subjects A and S, both of whom have access to object F. The operating system will maintain just one access list for F, showing the access rights for A and S</a:t>
            </a:r>
          </a:p>
          <a:p>
            <a:pPr marL="230188" lvl="1" indent="-274638" algn="just">
              <a:lnSpc>
                <a:spcPct val="120000"/>
              </a:lnSpc>
            </a:pPr>
            <a:r>
              <a:rPr lang="en-US" sz="3800" dirty="0" smtClean="0"/>
              <a:t>Access control list can include general default entries for any users.</a:t>
            </a:r>
          </a:p>
          <a:p>
            <a:pPr marL="230188" lvl="1" indent="-274638" algn="just">
              <a:lnSpc>
                <a:spcPct val="120000"/>
              </a:lnSpc>
            </a:pPr>
            <a:r>
              <a:rPr lang="en-US" sz="3800" dirty="0" smtClean="0"/>
              <a:t>In this way, specific users can have explicit rights, and all other users can have a default set of rights. </a:t>
            </a:r>
          </a:p>
          <a:p>
            <a:pPr marL="1087438" lvl="3" indent="-274638" algn="just">
              <a:lnSpc>
                <a:spcPct val="120000"/>
              </a:lnSpc>
            </a:pPr>
            <a:r>
              <a:rPr lang="en-US" sz="3000" dirty="0" smtClean="0"/>
              <a:t>A public file or program can be shared by all possible users of the system without the need for an entry for the object in the individual directory of each user</a:t>
            </a:r>
            <a:endParaRPr lang="en-US" sz="2200" dirty="0" smtClean="0"/>
          </a:p>
          <a:p>
            <a:pPr lvl="2"/>
            <a:endParaRPr 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a:bodyPr>
          <a:lstStyle/>
          <a:p>
            <a:pPr eaLnBrk="1" hangingPunct="1"/>
            <a:r>
              <a:rPr lang="en-US" sz="4000" dirty="0" smtClean="0">
                <a:solidFill>
                  <a:srgbClr val="C00000"/>
                </a:solidFill>
              </a:rPr>
              <a:t>ACL …</a:t>
            </a:r>
          </a:p>
        </p:txBody>
      </p:sp>
      <p:sp>
        <p:nvSpPr>
          <p:cNvPr id="28677" name="Rectangle 3"/>
          <p:cNvSpPr>
            <a:spLocks noGrp="1" noChangeArrowheads="1"/>
          </p:cNvSpPr>
          <p:nvPr>
            <p:ph idx="1"/>
          </p:nvPr>
        </p:nvSpPr>
        <p:spPr>
          <a:xfrm>
            <a:off x="357158" y="1285860"/>
            <a:ext cx="8229600" cy="4525963"/>
          </a:xfrm>
        </p:spPr>
        <p:txBody>
          <a:bodyPr>
            <a:normAutofit/>
          </a:bodyPr>
          <a:lstStyle/>
          <a:p>
            <a:pPr algn="just" eaLnBrk="1" hangingPunct="1"/>
            <a:r>
              <a:rPr lang="en-US" sz="2800" dirty="0" smtClean="0"/>
              <a:t>ACL of a file is a representation of its access control information</a:t>
            </a:r>
          </a:p>
          <a:p>
            <a:pPr lvl="1" algn="just" eaLnBrk="1" hangingPunct="1"/>
            <a:r>
              <a:rPr lang="en-US" sz="2400" dirty="0" smtClean="0"/>
              <a:t>Contains the non-null entries that the file’s column would have contained in the ACM</a:t>
            </a:r>
          </a:p>
          <a:p>
            <a:pPr algn="just"/>
            <a:r>
              <a:rPr lang="en-US" sz="2800" dirty="0" smtClean="0"/>
              <a:t>The concept of ACLs was given in 70’s and the same was used in security device – Firewall in the 90’s</a:t>
            </a:r>
          </a:p>
          <a:p>
            <a:endParaRPr lang="en-US" dirty="0" smtClean="0"/>
          </a:p>
          <a:p>
            <a:pPr eaLnBrk="1" hangingPunct="1"/>
            <a:endParaRPr lang="en-US" sz="28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rPr>
              <a:t>ACL Example</a:t>
            </a:r>
            <a:endParaRPr lang="en-IN" sz="4000" dirty="0">
              <a:solidFill>
                <a:srgbClr val="C0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857356" y="1476388"/>
            <a:ext cx="5441823" cy="48863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pPr eaLnBrk="1" hangingPunct="1"/>
            <a:r>
              <a:rPr lang="en-US" sz="4000" dirty="0" smtClean="0">
                <a:solidFill>
                  <a:srgbClr val="C00000"/>
                </a:solidFill>
              </a:rPr>
              <a:t>Protection Structures</a:t>
            </a:r>
          </a:p>
        </p:txBody>
      </p:sp>
      <p:sp>
        <p:nvSpPr>
          <p:cNvPr id="25605" name="Rectangle 3"/>
          <p:cNvSpPr>
            <a:spLocks noGrp="1" noChangeArrowheads="1"/>
          </p:cNvSpPr>
          <p:nvPr>
            <p:ph idx="1"/>
          </p:nvPr>
        </p:nvSpPr>
        <p:spPr/>
        <p:txBody>
          <a:bodyPr>
            <a:normAutofit/>
          </a:bodyPr>
          <a:lstStyle/>
          <a:p>
            <a:pPr algn="just" eaLnBrk="1" hangingPunct="1"/>
            <a:r>
              <a:rPr lang="en-US" sz="2800" dirty="0" smtClean="0"/>
              <a:t>Protection structure: classical name for the authorization database</a:t>
            </a:r>
          </a:p>
          <a:p>
            <a:pPr algn="just" eaLnBrk="1" hangingPunct="1"/>
            <a:r>
              <a:rPr lang="en-US" sz="2800" dirty="0" smtClean="0"/>
              <a:t>Access privilege (for a file): right to make a specific form of access to the file</a:t>
            </a:r>
          </a:p>
          <a:p>
            <a:pPr algn="just" eaLnBrk="1" hangingPunct="1"/>
            <a:r>
              <a:rPr lang="en-US" sz="2800" dirty="0" smtClean="0"/>
              <a:t>Access descriptor: representation of a collection of access privileges for a file</a:t>
            </a:r>
          </a:p>
          <a:p>
            <a:pPr lvl="1" algn="just" eaLnBrk="1" hangingPunct="1"/>
            <a:r>
              <a:rPr lang="en-US" sz="2400" dirty="0" smtClean="0"/>
              <a:t>Access control information (for a file): collection of access descriptors</a:t>
            </a:r>
          </a:p>
          <a:p>
            <a:pPr algn="just" eaLnBrk="1" hangingPunct="1"/>
            <a:endParaRPr lang="en-US" sz="28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11188" y="115888"/>
            <a:ext cx="8281987" cy="936848"/>
          </a:xfrm>
        </p:spPr>
        <p:txBody>
          <a:bodyPr>
            <a:normAutofit/>
          </a:bodyPr>
          <a:lstStyle/>
          <a:p>
            <a:r>
              <a:rPr lang="en-US" sz="4000" dirty="0" smtClean="0">
                <a:solidFill>
                  <a:srgbClr val="C00000"/>
                </a:solidFill>
              </a:rPr>
              <a:t>Cryptography</a:t>
            </a:r>
          </a:p>
        </p:txBody>
      </p:sp>
      <p:sp>
        <p:nvSpPr>
          <p:cNvPr id="5123" name="Content Placeholder 2"/>
          <p:cNvSpPr>
            <a:spLocks noGrp="1"/>
          </p:cNvSpPr>
          <p:nvPr>
            <p:ph idx="1"/>
          </p:nvPr>
        </p:nvSpPr>
        <p:spPr>
          <a:xfrm>
            <a:off x="251520" y="1268760"/>
            <a:ext cx="8435280" cy="4857403"/>
          </a:xfrm>
        </p:spPr>
        <p:txBody>
          <a:bodyPr>
            <a:normAutofit/>
          </a:bodyPr>
          <a:lstStyle/>
          <a:p>
            <a:pPr algn="just"/>
            <a:r>
              <a:rPr lang="en-US" dirty="0" smtClean="0"/>
              <a:t>Cryptography (secret writing) is the strongest tool for controlling against many kinds of security threats.</a:t>
            </a:r>
          </a:p>
          <a:p>
            <a:pPr lvl="1" algn="just"/>
            <a:r>
              <a:rPr lang="en-US" dirty="0" smtClean="0"/>
              <a:t>Well-disguised data cannot be read, modified, or fabricated easily.</a:t>
            </a:r>
          </a:p>
          <a:p>
            <a:pPr marL="342900" lvl="1" indent="-342900" algn="just">
              <a:buFont typeface="Arial" pitchFamily="34" charset="0"/>
              <a:buChar char="•"/>
            </a:pPr>
            <a:r>
              <a:rPr lang="en-US" sz="3200" dirty="0" smtClean="0"/>
              <a:t>Encryption is a means of maintaining secure data in an insecure environment.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67544" y="188640"/>
            <a:ext cx="8281987" cy="864840"/>
          </a:xfrm>
        </p:spPr>
        <p:txBody>
          <a:bodyPr>
            <a:normAutofit/>
          </a:bodyPr>
          <a:lstStyle/>
          <a:p>
            <a:r>
              <a:rPr lang="en-US" sz="4000" dirty="0" smtClean="0">
                <a:solidFill>
                  <a:srgbClr val="C00000"/>
                </a:solidFill>
              </a:rPr>
              <a:t>Terminology and Background</a:t>
            </a:r>
          </a:p>
        </p:txBody>
      </p:sp>
      <p:sp>
        <p:nvSpPr>
          <p:cNvPr id="6147" name="Content Placeholder 2"/>
          <p:cNvSpPr>
            <a:spLocks noGrp="1"/>
          </p:cNvSpPr>
          <p:nvPr>
            <p:ph idx="1"/>
          </p:nvPr>
        </p:nvSpPr>
        <p:spPr>
          <a:xfrm>
            <a:off x="323528" y="1268760"/>
            <a:ext cx="8496944" cy="5328592"/>
          </a:xfrm>
        </p:spPr>
        <p:txBody>
          <a:bodyPr>
            <a:normAutofit/>
          </a:bodyPr>
          <a:lstStyle/>
          <a:p>
            <a:pPr algn="just"/>
            <a:r>
              <a:rPr lang="en-US" dirty="0" smtClean="0"/>
              <a:t>Consider the steps involved in sending messages</a:t>
            </a:r>
          </a:p>
          <a:p>
            <a:pPr lvl="1" algn="just"/>
            <a:r>
              <a:rPr lang="en-US" dirty="0" smtClean="0"/>
              <a:t>from a </a:t>
            </a:r>
            <a:r>
              <a:rPr lang="en-US" b="1" dirty="0" smtClean="0"/>
              <a:t>sender</a:t>
            </a:r>
            <a:r>
              <a:rPr lang="en-US" dirty="0" smtClean="0"/>
              <a:t>, S</a:t>
            </a:r>
          </a:p>
          <a:p>
            <a:pPr lvl="1" algn="just"/>
            <a:r>
              <a:rPr lang="en-US" dirty="0" smtClean="0"/>
              <a:t>to a </a:t>
            </a:r>
            <a:r>
              <a:rPr lang="en-US" b="1" dirty="0" smtClean="0"/>
              <a:t>recipient</a:t>
            </a:r>
            <a:r>
              <a:rPr lang="en-US" dirty="0" smtClean="0"/>
              <a:t>, R</a:t>
            </a:r>
          </a:p>
          <a:p>
            <a:pPr lvl="1" algn="just"/>
            <a:r>
              <a:rPr lang="en-US" dirty="0" smtClean="0"/>
              <a:t>If S entrusts the message to T, who then delivers it to R, T then becomes the </a:t>
            </a:r>
            <a:r>
              <a:rPr lang="en-US" b="1" dirty="0" smtClean="0"/>
              <a:t>transmission medium</a:t>
            </a:r>
            <a:r>
              <a:rPr lang="en-US" dirty="0" smtClean="0"/>
              <a:t>.</a:t>
            </a:r>
          </a:p>
          <a:p>
            <a:pPr lvl="1" algn="just"/>
            <a:r>
              <a:rPr lang="en-US" dirty="0" smtClean="0"/>
              <a:t>If an outsider, O, wants to access the message (to read, change, or even destroy it), we call O an </a:t>
            </a:r>
            <a:r>
              <a:rPr lang="en-US" b="1" dirty="0" smtClean="0"/>
              <a:t>interceptor</a:t>
            </a:r>
            <a:r>
              <a:rPr lang="en-US" dirty="0" smtClean="0"/>
              <a:t> or </a:t>
            </a:r>
            <a:r>
              <a:rPr lang="en-US" b="1" dirty="0" smtClean="0"/>
              <a:t>intruder</a:t>
            </a:r>
            <a:r>
              <a:rPr lang="en-US" dirty="0" smtClean="0"/>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11188" y="115888"/>
            <a:ext cx="8281987" cy="1008856"/>
          </a:xfrm>
        </p:spPr>
        <p:txBody>
          <a:bodyPr>
            <a:normAutofit/>
          </a:bodyPr>
          <a:lstStyle/>
          <a:p>
            <a:r>
              <a:rPr lang="en-US" sz="4000" dirty="0" smtClean="0">
                <a:solidFill>
                  <a:srgbClr val="C00000"/>
                </a:solidFill>
              </a:rPr>
              <a:t>Terminology</a:t>
            </a:r>
          </a:p>
        </p:txBody>
      </p:sp>
      <p:sp>
        <p:nvSpPr>
          <p:cNvPr id="7171" name="Content Placeholder 2"/>
          <p:cNvSpPr>
            <a:spLocks noGrp="1"/>
          </p:cNvSpPr>
          <p:nvPr>
            <p:ph idx="1"/>
          </p:nvPr>
        </p:nvSpPr>
        <p:spPr>
          <a:xfrm>
            <a:off x="251520" y="1340768"/>
            <a:ext cx="8568952" cy="5040560"/>
          </a:xfrm>
        </p:spPr>
        <p:txBody>
          <a:bodyPr>
            <a:normAutofit/>
          </a:bodyPr>
          <a:lstStyle/>
          <a:p>
            <a:pPr algn="just"/>
            <a:r>
              <a:rPr lang="en-US" sz="2800" b="1" dirty="0" smtClean="0"/>
              <a:t>Encryption</a:t>
            </a:r>
            <a:r>
              <a:rPr lang="en-US" sz="2800" dirty="0" smtClean="0"/>
              <a:t> is the process of encoding a message so that its meaning is not obvious</a:t>
            </a:r>
          </a:p>
          <a:p>
            <a:pPr algn="just"/>
            <a:r>
              <a:rPr lang="en-US" sz="2800" b="1" dirty="0" smtClean="0"/>
              <a:t>Decryption</a:t>
            </a:r>
            <a:r>
              <a:rPr lang="en-US" sz="2800" dirty="0" smtClean="0"/>
              <a:t> is the reverse process, transforming an encrypted message back into its normal, original form.</a:t>
            </a:r>
          </a:p>
          <a:p>
            <a:pPr algn="just"/>
            <a:r>
              <a:rPr lang="en-US" sz="2800" dirty="0" smtClean="0"/>
              <a:t>Alternatively, the terms </a:t>
            </a:r>
            <a:r>
              <a:rPr lang="en-US" sz="2800" b="1" dirty="0" smtClean="0"/>
              <a:t>encode</a:t>
            </a:r>
            <a:r>
              <a:rPr lang="en-US" sz="2800" dirty="0" smtClean="0"/>
              <a:t> and </a:t>
            </a:r>
            <a:r>
              <a:rPr lang="en-US" sz="2800" b="1" dirty="0" smtClean="0"/>
              <a:t>decode</a:t>
            </a:r>
            <a:r>
              <a:rPr lang="en-US" sz="2800" dirty="0" smtClean="0"/>
              <a:t> or </a:t>
            </a:r>
            <a:r>
              <a:rPr lang="en-US" sz="2800" b="1" dirty="0" smtClean="0"/>
              <a:t>encipher</a:t>
            </a:r>
            <a:r>
              <a:rPr lang="en-US" sz="2800" dirty="0" smtClean="0"/>
              <a:t> and </a:t>
            </a:r>
            <a:r>
              <a:rPr lang="en-US" sz="2800" b="1" dirty="0" smtClean="0"/>
              <a:t>decipher</a:t>
            </a:r>
            <a:r>
              <a:rPr lang="en-US" sz="2800" dirty="0" smtClean="0"/>
              <a:t> are used instead of encrypt and decrypt</a:t>
            </a:r>
          </a:p>
          <a:p>
            <a:pPr algn="just"/>
            <a:r>
              <a:rPr lang="en-US" sz="2800" u="sng" dirty="0" smtClean="0"/>
              <a:t>A system for encryption and decryption is called a </a:t>
            </a:r>
            <a:r>
              <a:rPr lang="en-US" sz="2800" b="1" u="sng" dirty="0" smtClean="0"/>
              <a:t>cryptosystem</a:t>
            </a:r>
            <a:r>
              <a:rPr lang="en-US" sz="2800" dirty="0" smtClean="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5536" y="115888"/>
            <a:ext cx="8497639" cy="1008856"/>
          </a:xfrm>
        </p:spPr>
        <p:txBody>
          <a:bodyPr>
            <a:normAutofit/>
          </a:bodyPr>
          <a:lstStyle/>
          <a:p>
            <a:r>
              <a:rPr lang="en-US" sz="4000" dirty="0" smtClean="0">
                <a:solidFill>
                  <a:srgbClr val="C00000"/>
                </a:solidFill>
              </a:rPr>
              <a:t>Terminology</a:t>
            </a:r>
          </a:p>
        </p:txBody>
      </p:sp>
      <p:sp>
        <p:nvSpPr>
          <p:cNvPr id="8195" name="Content Placeholder 2"/>
          <p:cNvSpPr>
            <a:spLocks noGrp="1"/>
          </p:cNvSpPr>
          <p:nvPr>
            <p:ph idx="1"/>
          </p:nvPr>
        </p:nvSpPr>
        <p:spPr>
          <a:xfrm>
            <a:off x="395536" y="1268760"/>
            <a:ext cx="8424936" cy="4525963"/>
          </a:xfrm>
        </p:spPr>
        <p:txBody>
          <a:bodyPr>
            <a:normAutofit/>
          </a:bodyPr>
          <a:lstStyle/>
          <a:p>
            <a:pPr algn="just"/>
            <a:r>
              <a:rPr lang="en-US" sz="2800" dirty="0" smtClean="0"/>
              <a:t>The original form of a message is known as </a:t>
            </a:r>
            <a:r>
              <a:rPr lang="en-US" sz="2800" b="1" dirty="0" smtClean="0"/>
              <a:t>plaintext</a:t>
            </a:r>
            <a:r>
              <a:rPr lang="en-US" sz="2800" dirty="0" smtClean="0"/>
              <a:t>, and the encrypted form is called </a:t>
            </a:r>
            <a:r>
              <a:rPr lang="en-US" sz="2800" b="1" dirty="0" err="1" smtClean="0"/>
              <a:t>ciphertext</a:t>
            </a:r>
            <a:r>
              <a:rPr lang="en-US" sz="2800" dirty="0" smtClean="0"/>
              <a:t>.</a:t>
            </a:r>
          </a:p>
          <a:p>
            <a:pPr algn="just"/>
            <a:endParaRPr lang="en-US" sz="2800" dirty="0" smtClean="0"/>
          </a:p>
        </p:txBody>
      </p:sp>
      <p:pic>
        <p:nvPicPr>
          <p:cNvPr id="8196" name="Picture 3"/>
          <p:cNvPicPr>
            <a:picLocks noChangeAspect="1" noChangeArrowheads="1"/>
          </p:cNvPicPr>
          <p:nvPr/>
        </p:nvPicPr>
        <p:blipFill>
          <a:blip r:embed="rId2" cstate="print"/>
          <a:srcRect/>
          <a:stretch>
            <a:fillRect/>
          </a:stretch>
        </p:blipFill>
        <p:spPr bwMode="auto">
          <a:xfrm>
            <a:off x="1835696" y="3356992"/>
            <a:ext cx="5616624" cy="151216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solidFill>
                  <a:srgbClr val="C00000"/>
                </a:solidFill>
              </a:rPr>
              <a:t>Attacks</a:t>
            </a:r>
          </a:p>
        </p:txBody>
      </p:sp>
      <p:grpSp>
        <p:nvGrpSpPr>
          <p:cNvPr id="2" name="Group 23"/>
          <p:cNvGrpSpPr>
            <a:grpSpLocks/>
          </p:cNvGrpSpPr>
          <p:nvPr/>
        </p:nvGrpSpPr>
        <p:grpSpPr bwMode="auto">
          <a:xfrm>
            <a:off x="79375" y="2057400"/>
            <a:ext cx="3771900" cy="3886200"/>
            <a:chOff x="50" y="1296"/>
            <a:chExt cx="2376" cy="2448"/>
          </a:xfrm>
        </p:grpSpPr>
        <p:sp>
          <p:nvSpPr>
            <p:cNvPr id="31748" name="Rectangle 4"/>
            <p:cNvSpPr>
              <a:spLocks noChangeArrowheads="1"/>
            </p:cNvSpPr>
            <p:nvPr/>
          </p:nvSpPr>
          <p:spPr bwMode="auto">
            <a:xfrm>
              <a:off x="720" y="1296"/>
              <a:ext cx="864" cy="288"/>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a:solidFill>
                    <a:schemeClr val="hlink"/>
                  </a:solidFill>
                </a:rPr>
                <a:t>Passive</a:t>
              </a:r>
              <a:r>
                <a:rPr lang="en-US" dirty="0">
                  <a:solidFill>
                    <a:schemeClr val="hlink"/>
                  </a:solidFill>
                </a:rPr>
                <a:t> </a:t>
              </a:r>
            </a:p>
          </p:txBody>
        </p:sp>
        <p:sp>
          <p:nvSpPr>
            <p:cNvPr id="31749" name="Rectangle 5"/>
            <p:cNvSpPr>
              <a:spLocks noChangeArrowheads="1"/>
            </p:cNvSpPr>
            <p:nvPr/>
          </p:nvSpPr>
          <p:spPr bwMode="auto">
            <a:xfrm>
              <a:off x="480" y="2208"/>
              <a:ext cx="1344" cy="432"/>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a:solidFill>
                    <a:srgbClr val="7A0000"/>
                  </a:solidFill>
                </a:rPr>
                <a:t>Interception</a:t>
              </a:r>
            </a:p>
            <a:p>
              <a:pPr algn="ctr"/>
              <a:r>
                <a:rPr lang="en-US" b="1" dirty="0">
                  <a:solidFill>
                    <a:srgbClr val="7A0000"/>
                  </a:solidFill>
                </a:rPr>
                <a:t>(confidentiality)</a:t>
              </a:r>
            </a:p>
          </p:txBody>
        </p:sp>
        <p:sp>
          <p:nvSpPr>
            <p:cNvPr id="31751" name="Rectangle 7"/>
            <p:cNvSpPr>
              <a:spLocks noChangeArrowheads="1"/>
            </p:cNvSpPr>
            <p:nvPr/>
          </p:nvSpPr>
          <p:spPr bwMode="auto">
            <a:xfrm>
              <a:off x="50" y="3072"/>
              <a:ext cx="1152" cy="672"/>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a:solidFill>
                    <a:schemeClr val="hlink"/>
                  </a:solidFill>
                </a:rPr>
                <a:t>Release of</a:t>
              </a:r>
            </a:p>
            <a:p>
              <a:pPr algn="ctr"/>
              <a:r>
                <a:rPr lang="en-US" b="1" dirty="0">
                  <a:solidFill>
                    <a:schemeClr val="hlink"/>
                  </a:solidFill>
                </a:rPr>
                <a:t>Message </a:t>
              </a:r>
            </a:p>
            <a:p>
              <a:pPr algn="ctr"/>
              <a:r>
                <a:rPr lang="en-US" b="1" dirty="0">
                  <a:solidFill>
                    <a:schemeClr val="hlink"/>
                  </a:solidFill>
                </a:rPr>
                <a:t>contents</a:t>
              </a:r>
            </a:p>
          </p:txBody>
        </p:sp>
        <p:sp>
          <p:nvSpPr>
            <p:cNvPr id="31758" name="Rectangle 14"/>
            <p:cNvSpPr>
              <a:spLocks noChangeArrowheads="1"/>
            </p:cNvSpPr>
            <p:nvPr/>
          </p:nvSpPr>
          <p:spPr bwMode="auto">
            <a:xfrm>
              <a:off x="1274" y="3072"/>
              <a:ext cx="1152" cy="672"/>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a:solidFill>
                    <a:schemeClr val="hlink"/>
                  </a:solidFill>
                </a:rPr>
                <a:t>Traffic</a:t>
              </a:r>
            </a:p>
            <a:p>
              <a:pPr algn="ctr"/>
              <a:r>
                <a:rPr lang="en-US" b="1" dirty="0">
                  <a:solidFill>
                    <a:schemeClr val="hlink"/>
                  </a:solidFill>
                </a:rPr>
                <a:t>analysis</a:t>
              </a:r>
            </a:p>
          </p:txBody>
        </p:sp>
        <p:sp>
          <p:nvSpPr>
            <p:cNvPr id="31759" name="Line 15"/>
            <p:cNvSpPr>
              <a:spLocks noChangeShapeType="1"/>
            </p:cNvSpPr>
            <p:nvPr/>
          </p:nvSpPr>
          <p:spPr bwMode="auto">
            <a:xfrm>
              <a:off x="1104" y="1632"/>
              <a:ext cx="0" cy="576"/>
            </a:xfrm>
            <a:prstGeom prst="line">
              <a:avLst/>
            </a:prstGeom>
            <a:noFill/>
            <a:ln w="38100" cap="sq">
              <a:solidFill>
                <a:schemeClr val="tx1"/>
              </a:solidFill>
              <a:round/>
              <a:headEnd type="none" w="sm" len="sm"/>
              <a:tailEnd type="none" w="sm" len="sm"/>
            </a:ln>
            <a:effectLst/>
          </p:spPr>
          <p:txBody>
            <a:bodyPr/>
            <a:lstStyle/>
            <a:p>
              <a:endParaRPr lang="en-US"/>
            </a:p>
          </p:txBody>
        </p:sp>
        <p:sp>
          <p:nvSpPr>
            <p:cNvPr id="31760" name="Line 16"/>
            <p:cNvSpPr>
              <a:spLocks noChangeShapeType="1"/>
            </p:cNvSpPr>
            <p:nvPr/>
          </p:nvSpPr>
          <p:spPr bwMode="auto">
            <a:xfrm flipH="1">
              <a:off x="576" y="2640"/>
              <a:ext cx="432" cy="432"/>
            </a:xfrm>
            <a:prstGeom prst="line">
              <a:avLst/>
            </a:prstGeom>
            <a:noFill/>
            <a:ln w="38100" cap="sq">
              <a:solidFill>
                <a:schemeClr val="tx1"/>
              </a:solidFill>
              <a:round/>
              <a:headEnd type="none" w="sm" len="sm"/>
              <a:tailEnd type="none" w="sm" len="sm"/>
            </a:ln>
            <a:effectLst/>
          </p:spPr>
          <p:txBody>
            <a:bodyPr/>
            <a:lstStyle/>
            <a:p>
              <a:endParaRPr lang="en-US"/>
            </a:p>
          </p:txBody>
        </p:sp>
        <p:sp>
          <p:nvSpPr>
            <p:cNvPr id="31761" name="Line 17"/>
            <p:cNvSpPr>
              <a:spLocks noChangeShapeType="1"/>
            </p:cNvSpPr>
            <p:nvPr/>
          </p:nvSpPr>
          <p:spPr bwMode="auto">
            <a:xfrm>
              <a:off x="1248" y="2640"/>
              <a:ext cx="576" cy="432"/>
            </a:xfrm>
            <a:prstGeom prst="line">
              <a:avLst/>
            </a:prstGeom>
            <a:noFill/>
            <a:ln w="38100" cap="sq">
              <a:solidFill>
                <a:schemeClr val="tx1"/>
              </a:solidFill>
              <a:round/>
              <a:headEnd type="none" w="sm" len="sm"/>
              <a:tailEnd type="none" w="sm" len="sm"/>
            </a:ln>
            <a:effectLst/>
          </p:spPr>
          <p:txBody>
            <a:bodyPr/>
            <a:lstStyle/>
            <a:p>
              <a:endParaRPr lang="en-US"/>
            </a:p>
          </p:txBody>
        </p:sp>
      </p:grpSp>
      <p:grpSp>
        <p:nvGrpSpPr>
          <p:cNvPr id="3" name="Group 25"/>
          <p:cNvGrpSpPr>
            <a:grpSpLocks/>
          </p:cNvGrpSpPr>
          <p:nvPr/>
        </p:nvGrpSpPr>
        <p:grpSpPr bwMode="auto">
          <a:xfrm>
            <a:off x="3352800" y="1981200"/>
            <a:ext cx="5791200" cy="2438400"/>
            <a:chOff x="2112" y="1248"/>
            <a:chExt cx="3648" cy="1536"/>
          </a:xfrm>
        </p:grpSpPr>
        <p:sp>
          <p:nvSpPr>
            <p:cNvPr id="31753" name="Rectangle 9"/>
            <p:cNvSpPr>
              <a:spLocks noChangeArrowheads="1"/>
            </p:cNvSpPr>
            <p:nvPr/>
          </p:nvSpPr>
          <p:spPr bwMode="auto">
            <a:xfrm>
              <a:off x="3360" y="1248"/>
              <a:ext cx="960" cy="288"/>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a:solidFill>
                    <a:srgbClr val="1318F1"/>
                  </a:solidFill>
                </a:rPr>
                <a:t>Active</a:t>
              </a:r>
            </a:p>
          </p:txBody>
        </p:sp>
        <p:sp>
          <p:nvSpPr>
            <p:cNvPr id="31754" name="Rectangle 10"/>
            <p:cNvSpPr>
              <a:spLocks noChangeArrowheads="1"/>
            </p:cNvSpPr>
            <p:nvPr/>
          </p:nvSpPr>
          <p:spPr bwMode="auto">
            <a:xfrm>
              <a:off x="3360" y="2208"/>
              <a:ext cx="1200" cy="576"/>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a:solidFill>
                    <a:srgbClr val="800000"/>
                  </a:solidFill>
                </a:rPr>
                <a:t>Modification</a:t>
              </a:r>
            </a:p>
            <a:p>
              <a:pPr algn="ctr"/>
              <a:r>
                <a:rPr lang="en-US" b="1">
                  <a:solidFill>
                    <a:srgbClr val="800000"/>
                  </a:solidFill>
                </a:rPr>
                <a:t>(integrity)</a:t>
              </a:r>
            </a:p>
          </p:txBody>
        </p:sp>
        <p:sp>
          <p:nvSpPr>
            <p:cNvPr id="31755" name="Rectangle 11"/>
            <p:cNvSpPr>
              <a:spLocks noChangeArrowheads="1"/>
            </p:cNvSpPr>
            <p:nvPr/>
          </p:nvSpPr>
          <p:spPr bwMode="auto">
            <a:xfrm>
              <a:off x="4704" y="2208"/>
              <a:ext cx="1056" cy="528"/>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a:solidFill>
                    <a:srgbClr val="800000"/>
                  </a:solidFill>
                </a:rPr>
                <a:t>Fabrication</a:t>
              </a:r>
            </a:p>
            <a:p>
              <a:pPr algn="ctr"/>
              <a:r>
                <a:rPr lang="en-US" b="1">
                  <a:solidFill>
                    <a:srgbClr val="800000"/>
                  </a:solidFill>
                </a:rPr>
                <a:t>(integrity)</a:t>
              </a:r>
            </a:p>
          </p:txBody>
        </p:sp>
        <p:sp>
          <p:nvSpPr>
            <p:cNvPr id="31756" name="Rectangle 12"/>
            <p:cNvSpPr>
              <a:spLocks noChangeArrowheads="1"/>
            </p:cNvSpPr>
            <p:nvPr/>
          </p:nvSpPr>
          <p:spPr bwMode="auto">
            <a:xfrm>
              <a:off x="2112" y="2208"/>
              <a:ext cx="1056" cy="576"/>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a:solidFill>
                    <a:srgbClr val="800000"/>
                  </a:solidFill>
                </a:rPr>
                <a:t>Interruption</a:t>
              </a:r>
            </a:p>
            <a:p>
              <a:pPr algn="ctr"/>
              <a:r>
                <a:rPr lang="en-US" b="1">
                  <a:solidFill>
                    <a:srgbClr val="800000"/>
                  </a:solidFill>
                </a:rPr>
                <a:t>(availability)</a:t>
              </a:r>
            </a:p>
          </p:txBody>
        </p:sp>
        <p:sp>
          <p:nvSpPr>
            <p:cNvPr id="31763" name="Line 19"/>
            <p:cNvSpPr>
              <a:spLocks noChangeShapeType="1"/>
            </p:cNvSpPr>
            <p:nvPr/>
          </p:nvSpPr>
          <p:spPr bwMode="auto">
            <a:xfrm flipH="1">
              <a:off x="2736" y="1584"/>
              <a:ext cx="768" cy="624"/>
            </a:xfrm>
            <a:prstGeom prst="line">
              <a:avLst/>
            </a:prstGeom>
            <a:noFill/>
            <a:ln w="38100" cap="sq">
              <a:solidFill>
                <a:schemeClr val="tx1"/>
              </a:solidFill>
              <a:round/>
              <a:headEnd type="none" w="sm" len="sm"/>
              <a:tailEnd type="none" w="sm" len="sm"/>
            </a:ln>
            <a:effectLst/>
          </p:spPr>
          <p:txBody>
            <a:bodyPr/>
            <a:lstStyle/>
            <a:p>
              <a:endParaRPr lang="en-US"/>
            </a:p>
          </p:txBody>
        </p:sp>
        <p:sp>
          <p:nvSpPr>
            <p:cNvPr id="31765" name="Line 21"/>
            <p:cNvSpPr>
              <a:spLocks noChangeShapeType="1"/>
            </p:cNvSpPr>
            <p:nvPr/>
          </p:nvSpPr>
          <p:spPr bwMode="auto">
            <a:xfrm>
              <a:off x="3840" y="1584"/>
              <a:ext cx="0" cy="576"/>
            </a:xfrm>
            <a:prstGeom prst="line">
              <a:avLst/>
            </a:prstGeom>
            <a:noFill/>
            <a:ln w="38100" cap="sq">
              <a:solidFill>
                <a:schemeClr val="tx1"/>
              </a:solidFill>
              <a:round/>
              <a:headEnd type="none" w="sm" len="sm"/>
              <a:tailEnd type="none" w="sm" len="sm"/>
            </a:ln>
            <a:effectLst/>
          </p:spPr>
          <p:txBody>
            <a:bodyPr/>
            <a:lstStyle/>
            <a:p>
              <a:endParaRPr lang="en-US"/>
            </a:p>
          </p:txBody>
        </p:sp>
        <p:sp>
          <p:nvSpPr>
            <p:cNvPr id="31766" name="Line 22"/>
            <p:cNvSpPr>
              <a:spLocks noChangeShapeType="1"/>
            </p:cNvSpPr>
            <p:nvPr/>
          </p:nvSpPr>
          <p:spPr bwMode="auto">
            <a:xfrm>
              <a:off x="4272" y="1584"/>
              <a:ext cx="912" cy="624"/>
            </a:xfrm>
            <a:prstGeom prst="line">
              <a:avLst/>
            </a:prstGeom>
            <a:noFill/>
            <a:ln w="38100" cap="sq">
              <a:solidFill>
                <a:schemeClr val="tx1"/>
              </a:solidFill>
              <a:round/>
              <a:headEnd type="none" w="sm" len="sm"/>
              <a:tailEnd type="none" w="sm" len="sm"/>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1188" y="115888"/>
            <a:ext cx="8281987" cy="936848"/>
          </a:xfrm>
        </p:spPr>
        <p:txBody>
          <a:bodyPr>
            <a:normAutofit/>
          </a:bodyPr>
          <a:lstStyle/>
          <a:p>
            <a:r>
              <a:rPr lang="en-US" sz="4000" dirty="0" smtClean="0">
                <a:solidFill>
                  <a:srgbClr val="C00000"/>
                </a:solidFill>
              </a:rPr>
              <a:t>Terminology</a:t>
            </a:r>
          </a:p>
        </p:txBody>
      </p:sp>
      <p:sp>
        <p:nvSpPr>
          <p:cNvPr id="10243" name="Content Placeholder 2"/>
          <p:cNvSpPr>
            <a:spLocks noGrp="1"/>
          </p:cNvSpPr>
          <p:nvPr>
            <p:ph idx="1"/>
          </p:nvPr>
        </p:nvSpPr>
        <p:spPr>
          <a:xfrm>
            <a:off x="323528" y="1196752"/>
            <a:ext cx="8640960" cy="5472608"/>
          </a:xfrm>
        </p:spPr>
        <p:txBody>
          <a:bodyPr>
            <a:normAutofit/>
          </a:bodyPr>
          <a:lstStyle/>
          <a:p>
            <a:pPr algn="just"/>
            <a:r>
              <a:rPr lang="en-US" sz="2600" dirty="0" smtClean="0"/>
              <a:t>For convenience, we denote a plaintext message P as a sequence of individual characters </a:t>
            </a:r>
          </a:p>
          <a:p>
            <a:pPr lvl="1" algn="just"/>
            <a:r>
              <a:rPr lang="en-US" dirty="0" smtClean="0"/>
              <a:t>P = &lt;p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n</a:t>
            </a:r>
            <a:r>
              <a:rPr lang="en-US" dirty="0" smtClean="0"/>
              <a:t>&gt;. </a:t>
            </a:r>
          </a:p>
          <a:p>
            <a:pPr algn="just"/>
            <a:r>
              <a:rPr lang="en-US" sz="2600" dirty="0" smtClean="0"/>
              <a:t>Similarly, </a:t>
            </a:r>
            <a:r>
              <a:rPr lang="en-US" sz="2600" dirty="0" err="1" smtClean="0"/>
              <a:t>ciphertext</a:t>
            </a:r>
            <a:r>
              <a:rPr lang="en-US" sz="2600" dirty="0" smtClean="0"/>
              <a:t> is written as </a:t>
            </a:r>
          </a:p>
          <a:p>
            <a:pPr lvl="1" algn="just"/>
            <a:r>
              <a:rPr lang="en-US" dirty="0" smtClean="0"/>
              <a:t>C = &lt;c</a:t>
            </a:r>
            <a:r>
              <a:rPr lang="en-US" baseline="-25000" dirty="0" smtClean="0"/>
              <a:t>1</a:t>
            </a:r>
            <a:r>
              <a:rPr lang="en-US" dirty="0" smtClean="0"/>
              <a:t>, c</a:t>
            </a:r>
            <a:r>
              <a:rPr lang="en-US" baseline="-25000" dirty="0" smtClean="0"/>
              <a:t>2</a:t>
            </a:r>
            <a:r>
              <a:rPr lang="en-US" dirty="0" smtClean="0"/>
              <a:t>, …, c</a:t>
            </a:r>
            <a:r>
              <a:rPr lang="en-US" baseline="-25000" dirty="0" smtClean="0"/>
              <a:t>m</a:t>
            </a:r>
            <a:r>
              <a:rPr lang="en-US" dirty="0" smtClean="0"/>
              <a:t>&gt;. </a:t>
            </a:r>
          </a:p>
          <a:p>
            <a:pPr algn="just"/>
            <a:r>
              <a:rPr lang="en-US" sz="2600" dirty="0" smtClean="0"/>
              <a:t>We write C = E(P) and P = D(C), where C represents the </a:t>
            </a:r>
            <a:r>
              <a:rPr lang="en-US" sz="2600" dirty="0" err="1" smtClean="0"/>
              <a:t>ciphertext</a:t>
            </a:r>
            <a:r>
              <a:rPr lang="en-US" sz="2600" dirty="0" smtClean="0"/>
              <a:t>, E is the encryption rule, P is the plaintext, and D is the decryption rule.</a:t>
            </a:r>
          </a:p>
          <a:p>
            <a:pPr lvl="1" algn="just"/>
            <a:r>
              <a:rPr lang="en-US" sz="2000" dirty="0" smtClean="0"/>
              <a:t>What we seek is a cryptosystem for which P = D(E(P)). </a:t>
            </a:r>
          </a:p>
          <a:p>
            <a:pPr lvl="1" algn="just"/>
            <a:r>
              <a:rPr lang="en-US" sz="2000" dirty="0" smtClean="0"/>
              <a:t>In other words, we want to be able to convert the message to protect it from an intruder, but we also want to be able to get the original message back so that the receiver can read it properly.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1188" y="115888"/>
            <a:ext cx="8281987" cy="1080864"/>
          </a:xfrm>
        </p:spPr>
        <p:txBody>
          <a:bodyPr>
            <a:normAutofit/>
          </a:bodyPr>
          <a:lstStyle/>
          <a:p>
            <a:r>
              <a:rPr lang="en-US" sz="4000" dirty="0" smtClean="0">
                <a:solidFill>
                  <a:srgbClr val="C00000"/>
                </a:solidFill>
              </a:rPr>
              <a:t>Encryption Algorithms</a:t>
            </a:r>
          </a:p>
        </p:txBody>
      </p:sp>
      <p:sp>
        <p:nvSpPr>
          <p:cNvPr id="11267" name="Content Placeholder 2"/>
          <p:cNvSpPr>
            <a:spLocks noGrp="1"/>
          </p:cNvSpPr>
          <p:nvPr>
            <p:ph idx="1"/>
          </p:nvPr>
        </p:nvSpPr>
        <p:spPr>
          <a:xfrm>
            <a:off x="251520" y="1268760"/>
            <a:ext cx="8640960" cy="5328592"/>
          </a:xfrm>
        </p:spPr>
        <p:txBody>
          <a:bodyPr>
            <a:normAutofit/>
          </a:bodyPr>
          <a:lstStyle/>
          <a:p>
            <a:pPr algn="just"/>
            <a:r>
              <a:rPr lang="en-US" sz="2800" dirty="0" smtClean="0"/>
              <a:t>The cryptosystem involves a set of rules for how to encrypt the plaintext and how to decrypt the </a:t>
            </a:r>
            <a:r>
              <a:rPr lang="en-US" sz="2800" dirty="0" err="1" smtClean="0"/>
              <a:t>ciphertext</a:t>
            </a:r>
            <a:r>
              <a:rPr lang="en-US" sz="2800" dirty="0" smtClean="0"/>
              <a:t>. </a:t>
            </a:r>
          </a:p>
          <a:p>
            <a:pPr algn="just"/>
            <a:r>
              <a:rPr lang="en-US" sz="2800" dirty="0" smtClean="0"/>
              <a:t>The encryption and decryption rules, called </a:t>
            </a:r>
            <a:r>
              <a:rPr lang="en-US" sz="2800" b="1" dirty="0" smtClean="0"/>
              <a:t>algorithms</a:t>
            </a:r>
            <a:r>
              <a:rPr lang="en-US" sz="2800" dirty="0" smtClean="0"/>
              <a:t>, often use a device called a </a:t>
            </a:r>
            <a:r>
              <a:rPr lang="en-US" sz="2800" b="1" dirty="0" smtClean="0"/>
              <a:t>key</a:t>
            </a:r>
            <a:r>
              <a:rPr lang="en-US" sz="2800" dirty="0" smtClean="0"/>
              <a:t>, denoted by </a:t>
            </a:r>
            <a:r>
              <a:rPr lang="en-US" sz="2800" b="1" dirty="0" smtClean="0"/>
              <a:t>K</a:t>
            </a:r>
            <a:r>
              <a:rPr lang="en-US" sz="2800" dirty="0" smtClean="0"/>
              <a:t>, so that the resulting </a:t>
            </a:r>
            <a:r>
              <a:rPr lang="en-US" sz="2800" dirty="0" err="1" smtClean="0"/>
              <a:t>ciphertext</a:t>
            </a:r>
            <a:r>
              <a:rPr lang="en-US" sz="2800" dirty="0" smtClean="0"/>
              <a:t> depends on the original plaintext message, the algorithm, and the key value. </a:t>
            </a:r>
          </a:p>
          <a:p>
            <a:pPr lvl="1" algn="just"/>
            <a:r>
              <a:rPr lang="en-US" sz="2400" dirty="0" smtClean="0"/>
              <a:t>C = E(K, P)</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1188" y="115888"/>
            <a:ext cx="8281987" cy="792832"/>
          </a:xfrm>
        </p:spPr>
        <p:txBody>
          <a:bodyPr>
            <a:normAutofit/>
          </a:bodyPr>
          <a:lstStyle/>
          <a:p>
            <a:r>
              <a:rPr lang="en-US" sz="4000" dirty="0" smtClean="0">
                <a:solidFill>
                  <a:srgbClr val="C00000"/>
                </a:solidFill>
              </a:rPr>
              <a:t>Encryption Algorithms</a:t>
            </a:r>
          </a:p>
        </p:txBody>
      </p:sp>
      <p:sp>
        <p:nvSpPr>
          <p:cNvPr id="12291" name="Content Placeholder 2"/>
          <p:cNvSpPr>
            <a:spLocks noGrp="1"/>
          </p:cNvSpPr>
          <p:nvPr>
            <p:ph idx="1"/>
          </p:nvPr>
        </p:nvSpPr>
        <p:spPr>
          <a:xfrm>
            <a:off x="323528" y="1124744"/>
            <a:ext cx="8496944" cy="5472608"/>
          </a:xfrm>
        </p:spPr>
        <p:txBody>
          <a:bodyPr>
            <a:noAutofit/>
          </a:bodyPr>
          <a:lstStyle/>
          <a:p>
            <a:pPr algn="just"/>
            <a:r>
              <a:rPr lang="en-US" sz="2800" dirty="0" smtClean="0"/>
              <a:t>It is useful to have a few well-examined encryption algorithms that everyone could use, but the differing keys would prevent someone from breaking into the asset being protected.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1188" y="115888"/>
            <a:ext cx="8281987" cy="864840"/>
          </a:xfrm>
        </p:spPr>
        <p:txBody>
          <a:bodyPr>
            <a:normAutofit/>
          </a:bodyPr>
          <a:lstStyle/>
          <a:p>
            <a:r>
              <a:rPr lang="en-US" sz="4000" dirty="0" smtClean="0">
                <a:solidFill>
                  <a:srgbClr val="C00000"/>
                </a:solidFill>
              </a:rPr>
              <a:t>Encryption Algorithms</a:t>
            </a:r>
          </a:p>
        </p:txBody>
      </p:sp>
      <p:sp>
        <p:nvSpPr>
          <p:cNvPr id="3" name="Content Placeholder 2"/>
          <p:cNvSpPr>
            <a:spLocks noGrp="1"/>
          </p:cNvSpPr>
          <p:nvPr>
            <p:ph idx="1"/>
          </p:nvPr>
        </p:nvSpPr>
        <p:spPr>
          <a:xfrm>
            <a:off x="179512" y="1052736"/>
            <a:ext cx="8784976" cy="5616624"/>
          </a:xfrm>
        </p:spPr>
        <p:txBody>
          <a:bodyPr>
            <a:normAutofit/>
          </a:bodyPr>
          <a:lstStyle/>
          <a:p>
            <a:pPr algn="just">
              <a:defRPr/>
            </a:pPr>
            <a:r>
              <a:rPr lang="en-US" sz="2800" dirty="0" smtClean="0"/>
              <a:t>Sometimes the encryption and decryption keys are the same, so P = D(K, E(K,P)). This form is called </a:t>
            </a:r>
            <a:r>
              <a:rPr lang="en-US" sz="2800" b="1" dirty="0" smtClean="0"/>
              <a:t>symmetric</a:t>
            </a:r>
            <a:r>
              <a:rPr lang="en-US" sz="2800" dirty="0" smtClean="0"/>
              <a:t> encryption because D and E are mirror-image processes.</a:t>
            </a:r>
          </a:p>
          <a:p>
            <a:pPr algn="just">
              <a:defRPr/>
            </a:pPr>
            <a:r>
              <a:rPr lang="en-US" sz="2800" dirty="0" smtClean="0"/>
              <a:t>At other times, encryption and decryption keys come in pairs. Then, a decryption key, K</a:t>
            </a:r>
            <a:r>
              <a:rPr lang="en-US" sz="2800" baseline="-25000" dirty="0" smtClean="0"/>
              <a:t>D</a:t>
            </a:r>
            <a:r>
              <a:rPr lang="en-US" sz="2800" dirty="0" smtClean="0"/>
              <a:t>, inverts the encryption of key K</a:t>
            </a:r>
            <a:r>
              <a:rPr lang="en-US" sz="2800" baseline="-25000" dirty="0" smtClean="0"/>
              <a:t>E</a:t>
            </a:r>
            <a:r>
              <a:rPr lang="en-US" sz="2800" dirty="0" smtClean="0"/>
              <a:t> so that </a:t>
            </a:r>
          </a:p>
          <a:p>
            <a:pPr marL="0" indent="0" algn="just">
              <a:buFont typeface="Wingdings" pitchFamily="2" charset="2"/>
              <a:buNone/>
              <a:defRPr/>
            </a:pPr>
            <a:r>
              <a:rPr lang="en-US" sz="2800" dirty="0" smtClean="0"/>
              <a:t>   P = D(K</a:t>
            </a:r>
            <a:r>
              <a:rPr lang="en-US" sz="2800" baseline="-25000" dirty="0" smtClean="0"/>
              <a:t>D</a:t>
            </a:r>
            <a:r>
              <a:rPr lang="en-US" sz="2800" dirty="0" smtClean="0"/>
              <a:t>, E(K</a:t>
            </a:r>
            <a:r>
              <a:rPr lang="en-US" sz="2800" baseline="-25000" dirty="0" smtClean="0"/>
              <a:t>E</a:t>
            </a:r>
            <a:r>
              <a:rPr lang="en-US" sz="2800" dirty="0" smtClean="0"/>
              <a:t>,P)). </a:t>
            </a:r>
          </a:p>
          <a:p>
            <a:pPr marL="355600" indent="-355600" algn="just">
              <a:defRPr/>
            </a:pPr>
            <a:r>
              <a:rPr lang="en-US" sz="2800" dirty="0" smtClean="0"/>
              <a:t>Encryption algorithms of this form are called </a:t>
            </a:r>
            <a:r>
              <a:rPr lang="en-US" sz="2800" b="1" dirty="0" smtClean="0"/>
              <a:t>asymmetric</a:t>
            </a:r>
            <a:r>
              <a:rPr lang="en-US" sz="2800" dirty="0" smtClean="0"/>
              <a:t> </a:t>
            </a:r>
          </a:p>
          <a:p>
            <a:pPr algn="just">
              <a:defRPr/>
            </a:pPr>
            <a:r>
              <a:rPr lang="en-US" sz="2800" dirty="0" smtClean="0"/>
              <a:t>An encryption scheme that does not require the use of a key is called a </a:t>
            </a:r>
            <a:r>
              <a:rPr lang="en-US" sz="2800" b="1" dirty="0" smtClean="0"/>
              <a:t>keyless cipher</a:t>
            </a:r>
            <a:r>
              <a:rPr lang="en-US" sz="2800" dirty="0" smtClean="0"/>
              <a:t>.</a:t>
            </a:r>
            <a:endParaRPr 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1188" y="115888"/>
            <a:ext cx="8281987" cy="936848"/>
          </a:xfrm>
        </p:spPr>
        <p:txBody>
          <a:bodyPr>
            <a:normAutofit/>
          </a:bodyPr>
          <a:lstStyle/>
          <a:p>
            <a:r>
              <a:rPr lang="en-US" sz="4000" dirty="0" smtClean="0">
                <a:solidFill>
                  <a:srgbClr val="C00000"/>
                </a:solidFill>
              </a:rPr>
              <a:t>Encryption Algorithms</a:t>
            </a:r>
          </a:p>
        </p:txBody>
      </p:sp>
      <p:pic>
        <p:nvPicPr>
          <p:cNvPr id="14339" name="Picture 4"/>
          <p:cNvPicPr>
            <a:picLocks noGrp="1" noChangeAspect="1" noChangeArrowheads="1"/>
          </p:cNvPicPr>
          <p:nvPr>
            <p:ph idx="1"/>
          </p:nvPr>
        </p:nvPicPr>
        <p:blipFill>
          <a:blip r:embed="rId2" cstate="print"/>
          <a:srcRect/>
          <a:stretch>
            <a:fillRect/>
          </a:stretch>
        </p:blipFill>
        <p:spPr>
          <a:xfrm>
            <a:off x="971600" y="1412874"/>
            <a:ext cx="7488831" cy="4968453"/>
          </a:xfr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rPr>
              <a:t>Cryptosystem</a:t>
            </a:r>
            <a:endParaRPr lang="en-IN" sz="4000" dirty="0">
              <a:solidFill>
                <a:srgbClr val="C00000"/>
              </a:solidFill>
            </a:endParaRPr>
          </a:p>
        </p:txBody>
      </p:sp>
      <p:grpSp>
        <p:nvGrpSpPr>
          <p:cNvPr id="3" name="Group 47"/>
          <p:cNvGrpSpPr>
            <a:grpSpLocks noGrp="1"/>
          </p:cNvGrpSpPr>
          <p:nvPr>
            <p:ph idx="1"/>
          </p:nvPr>
        </p:nvGrpSpPr>
        <p:grpSpPr bwMode="auto">
          <a:xfrm>
            <a:off x="457200" y="1600200"/>
            <a:ext cx="8229600" cy="4525963"/>
            <a:chOff x="576" y="480"/>
            <a:chExt cx="5136" cy="2976"/>
          </a:xfrm>
        </p:grpSpPr>
        <p:sp>
          <p:nvSpPr>
            <p:cNvPr id="5" name="AutoShape 16"/>
            <p:cNvSpPr>
              <a:spLocks noChangeArrowheads="1"/>
            </p:cNvSpPr>
            <p:nvPr/>
          </p:nvSpPr>
          <p:spPr bwMode="auto">
            <a:xfrm>
              <a:off x="2592" y="624"/>
              <a:ext cx="946" cy="432"/>
            </a:xfrm>
            <a:prstGeom prst="roundRect">
              <a:avLst>
                <a:gd name="adj" fmla="val 16667"/>
              </a:avLst>
            </a:prstGeom>
            <a:solidFill>
              <a:srgbClr val="CCFF99"/>
            </a:solidFill>
            <a:ln w="12700">
              <a:solidFill>
                <a:schemeClr val="tx1"/>
              </a:solidFill>
              <a:round/>
              <a:headEnd type="none" w="sm" len="sm"/>
              <a:tailEnd type="none" w="sm" len="sm"/>
            </a:ln>
            <a:effectLst/>
          </p:spPr>
          <p:txBody>
            <a:bodyPr wrap="none" anchor="ctr"/>
            <a:lstStyle/>
            <a:p>
              <a:endParaRPr lang="en-IN"/>
            </a:p>
          </p:txBody>
        </p:sp>
        <p:sp>
          <p:nvSpPr>
            <p:cNvPr id="6" name="AutoShape 13"/>
            <p:cNvSpPr>
              <a:spLocks noChangeArrowheads="1"/>
            </p:cNvSpPr>
            <p:nvPr/>
          </p:nvSpPr>
          <p:spPr bwMode="auto">
            <a:xfrm>
              <a:off x="1488" y="2880"/>
              <a:ext cx="687" cy="576"/>
            </a:xfrm>
            <a:prstGeom prst="roundRect">
              <a:avLst>
                <a:gd name="adj" fmla="val 16667"/>
              </a:avLst>
            </a:prstGeom>
            <a:solidFill>
              <a:schemeClr val="hlink"/>
            </a:solidFill>
            <a:ln w="12700">
              <a:solidFill>
                <a:schemeClr val="tx1"/>
              </a:solidFill>
              <a:round/>
              <a:headEnd type="none" w="sm" len="sm"/>
              <a:tailEnd type="none" w="sm" len="sm"/>
            </a:ln>
            <a:effectLst/>
          </p:spPr>
          <p:txBody>
            <a:bodyPr wrap="none" anchor="ctr"/>
            <a:lstStyle/>
            <a:p>
              <a:endParaRPr lang="en-IN"/>
            </a:p>
          </p:txBody>
        </p:sp>
        <p:sp>
          <p:nvSpPr>
            <p:cNvPr id="7" name="AutoShape 9"/>
            <p:cNvSpPr>
              <a:spLocks noChangeArrowheads="1"/>
            </p:cNvSpPr>
            <p:nvPr/>
          </p:nvSpPr>
          <p:spPr bwMode="auto">
            <a:xfrm>
              <a:off x="4704" y="1536"/>
              <a:ext cx="864" cy="432"/>
            </a:xfrm>
            <a:prstGeom prst="roundRect">
              <a:avLst>
                <a:gd name="adj" fmla="val 16667"/>
              </a:avLst>
            </a:prstGeom>
            <a:solidFill>
              <a:srgbClr val="FFFF99"/>
            </a:solidFill>
            <a:ln w="12700">
              <a:solidFill>
                <a:schemeClr val="tx1"/>
              </a:solidFill>
              <a:round/>
              <a:headEnd type="none" w="sm" len="sm"/>
              <a:tailEnd type="none" w="sm" len="sm"/>
            </a:ln>
            <a:effectLst/>
          </p:spPr>
          <p:txBody>
            <a:bodyPr wrap="none" anchor="ctr"/>
            <a:lstStyle/>
            <a:p>
              <a:endParaRPr lang="en-IN"/>
            </a:p>
          </p:txBody>
        </p:sp>
        <p:sp>
          <p:nvSpPr>
            <p:cNvPr id="8" name="AutoShape 5"/>
            <p:cNvSpPr>
              <a:spLocks noChangeArrowheads="1"/>
            </p:cNvSpPr>
            <p:nvPr/>
          </p:nvSpPr>
          <p:spPr bwMode="auto">
            <a:xfrm>
              <a:off x="576" y="1536"/>
              <a:ext cx="808" cy="488"/>
            </a:xfrm>
            <a:prstGeom prst="roundRect">
              <a:avLst>
                <a:gd name="adj" fmla="val 16667"/>
              </a:avLst>
            </a:prstGeom>
            <a:solidFill>
              <a:srgbClr val="FFFF99"/>
            </a:solidFill>
            <a:ln w="12700">
              <a:solidFill>
                <a:schemeClr val="tx1"/>
              </a:solidFill>
              <a:round/>
              <a:headEnd type="none" w="sm" len="sm"/>
              <a:tailEnd type="none" w="sm" len="sm"/>
            </a:ln>
            <a:effectLst/>
          </p:spPr>
          <p:txBody>
            <a:bodyPr wrap="none" anchor="ctr"/>
            <a:lstStyle/>
            <a:p>
              <a:endParaRPr lang="en-IN"/>
            </a:p>
          </p:txBody>
        </p:sp>
        <p:sp>
          <p:nvSpPr>
            <p:cNvPr id="9" name="Text Box 4"/>
            <p:cNvSpPr txBox="1">
              <a:spLocks noChangeArrowheads="1"/>
            </p:cNvSpPr>
            <p:nvPr/>
          </p:nvSpPr>
          <p:spPr bwMode="auto">
            <a:xfrm>
              <a:off x="627" y="1577"/>
              <a:ext cx="909" cy="517"/>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1600"/>
                <a:t>Message </a:t>
              </a:r>
            </a:p>
            <a:p>
              <a:pPr marL="342900" indent="-342900" algn="l">
                <a:spcBef>
                  <a:spcPct val="50000"/>
                </a:spcBef>
                <a:buFontTx/>
                <a:buNone/>
              </a:pPr>
              <a:r>
                <a:rPr lang="en-US" sz="1600"/>
                <a:t>Source </a:t>
              </a:r>
            </a:p>
          </p:txBody>
        </p:sp>
        <p:sp>
          <p:nvSpPr>
            <p:cNvPr id="10" name="Text Box 8"/>
            <p:cNvSpPr txBox="1">
              <a:spLocks noChangeArrowheads="1"/>
            </p:cNvSpPr>
            <p:nvPr/>
          </p:nvSpPr>
          <p:spPr bwMode="auto">
            <a:xfrm>
              <a:off x="4755" y="1572"/>
              <a:ext cx="957" cy="249"/>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1600"/>
                <a:t>Destination </a:t>
              </a:r>
            </a:p>
          </p:txBody>
        </p:sp>
        <p:sp>
          <p:nvSpPr>
            <p:cNvPr id="11" name="Text Box 12"/>
            <p:cNvSpPr txBox="1">
              <a:spLocks noChangeArrowheads="1"/>
            </p:cNvSpPr>
            <p:nvPr/>
          </p:nvSpPr>
          <p:spPr bwMode="auto">
            <a:xfrm>
              <a:off x="1531" y="2928"/>
              <a:ext cx="773" cy="517"/>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1600"/>
                <a:t>Key </a:t>
              </a:r>
            </a:p>
            <a:p>
              <a:pPr marL="342900" indent="-342900" algn="l">
                <a:spcBef>
                  <a:spcPct val="50000"/>
                </a:spcBef>
                <a:buFontTx/>
                <a:buNone/>
              </a:pPr>
              <a:r>
                <a:rPr lang="en-US" sz="1600"/>
                <a:t>Source </a:t>
              </a:r>
            </a:p>
          </p:txBody>
        </p:sp>
        <p:sp>
          <p:nvSpPr>
            <p:cNvPr id="12" name="Text Box 15"/>
            <p:cNvSpPr txBox="1">
              <a:spLocks noChangeArrowheads="1"/>
            </p:cNvSpPr>
            <p:nvPr/>
          </p:nvSpPr>
          <p:spPr bwMode="auto">
            <a:xfrm>
              <a:off x="2648" y="660"/>
              <a:ext cx="1048" cy="249"/>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1600"/>
                <a:t>Cryptanalyst</a:t>
              </a:r>
            </a:p>
          </p:txBody>
        </p:sp>
        <p:sp>
          <p:nvSpPr>
            <p:cNvPr id="13" name="Rectangle 17"/>
            <p:cNvSpPr>
              <a:spLocks noChangeArrowheads="1"/>
            </p:cNvSpPr>
            <p:nvPr/>
          </p:nvSpPr>
          <p:spPr bwMode="auto">
            <a:xfrm>
              <a:off x="1776" y="1536"/>
              <a:ext cx="960" cy="48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IN"/>
            </a:p>
          </p:txBody>
        </p:sp>
        <p:sp>
          <p:nvSpPr>
            <p:cNvPr id="14" name="Text Box 18"/>
            <p:cNvSpPr txBox="1">
              <a:spLocks noChangeArrowheads="1"/>
            </p:cNvSpPr>
            <p:nvPr/>
          </p:nvSpPr>
          <p:spPr bwMode="auto">
            <a:xfrm>
              <a:off x="1872" y="1536"/>
              <a:ext cx="957" cy="517"/>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1600"/>
                <a:t>Encryption </a:t>
              </a:r>
            </a:p>
            <a:p>
              <a:pPr marL="342900" indent="-342900" algn="l">
                <a:spcBef>
                  <a:spcPct val="50000"/>
                </a:spcBef>
                <a:buFontTx/>
                <a:buNone/>
              </a:pPr>
              <a:r>
                <a:rPr lang="en-US" sz="1600"/>
                <a:t>Algorithms</a:t>
              </a:r>
            </a:p>
          </p:txBody>
        </p:sp>
        <p:sp>
          <p:nvSpPr>
            <p:cNvPr id="15" name="Rectangle 22"/>
            <p:cNvSpPr>
              <a:spLocks noChangeArrowheads="1"/>
            </p:cNvSpPr>
            <p:nvPr/>
          </p:nvSpPr>
          <p:spPr bwMode="auto">
            <a:xfrm>
              <a:off x="3264" y="1536"/>
              <a:ext cx="960" cy="48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IN"/>
            </a:p>
          </p:txBody>
        </p:sp>
        <p:sp>
          <p:nvSpPr>
            <p:cNvPr id="16" name="Text Box 23"/>
            <p:cNvSpPr txBox="1">
              <a:spLocks noChangeArrowheads="1"/>
            </p:cNvSpPr>
            <p:nvPr/>
          </p:nvSpPr>
          <p:spPr bwMode="auto">
            <a:xfrm>
              <a:off x="3360" y="1536"/>
              <a:ext cx="957" cy="517"/>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1600"/>
                <a:t>Decryption </a:t>
              </a:r>
            </a:p>
            <a:p>
              <a:pPr marL="342900" indent="-342900" algn="l">
                <a:spcBef>
                  <a:spcPct val="50000"/>
                </a:spcBef>
                <a:buFontTx/>
                <a:buNone/>
              </a:pPr>
              <a:r>
                <a:rPr lang="en-US" sz="1600"/>
                <a:t>Algorithms</a:t>
              </a:r>
            </a:p>
          </p:txBody>
        </p:sp>
        <p:sp>
          <p:nvSpPr>
            <p:cNvPr id="17" name="Text Box 24"/>
            <p:cNvSpPr txBox="1">
              <a:spLocks noChangeArrowheads="1"/>
            </p:cNvSpPr>
            <p:nvPr/>
          </p:nvSpPr>
          <p:spPr bwMode="auto">
            <a:xfrm>
              <a:off x="2640" y="2880"/>
              <a:ext cx="1104" cy="249"/>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1600"/>
                <a:t>Secure channel </a:t>
              </a:r>
            </a:p>
          </p:txBody>
        </p:sp>
        <p:sp>
          <p:nvSpPr>
            <p:cNvPr id="18" name="Text Box 26"/>
            <p:cNvSpPr txBox="1">
              <a:spLocks noChangeArrowheads="1"/>
            </p:cNvSpPr>
            <p:nvPr/>
          </p:nvSpPr>
          <p:spPr bwMode="auto">
            <a:xfrm>
              <a:off x="1440" y="1392"/>
              <a:ext cx="288" cy="296"/>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2000"/>
                <a:t>X</a:t>
              </a:r>
            </a:p>
          </p:txBody>
        </p:sp>
        <p:sp>
          <p:nvSpPr>
            <p:cNvPr id="19" name="AutoShape 28"/>
            <p:cNvSpPr>
              <a:spLocks noChangeArrowheads="1"/>
            </p:cNvSpPr>
            <p:nvPr/>
          </p:nvSpPr>
          <p:spPr bwMode="auto">
            <a:xfrm>
              <a:off x="2496" y="2592"/>
              <a:ext cx="1344" cy="192"/>
            </a:xfrm>
            <a:prstGeom prst="flowChartMagneticDrum">
              <a:avLst/>
            </a:prstGeom>
            <a:solidFill>
              <a:srgbClr val="66FFFF"/>
            </a:solidFill>
            <a:ln w="12700">
              <a:solidFill>
                <a:schemeClr val="tx1"/>
              </a:solidFill>
              <a:round/>
              <a:headEnd type="none" w="sm" len="sm"/>
              <a:tailEnd type="none" w="sm" len="sm"/>
            </a:ln>
            <a:effectLst/>
          </p:spPr>
          <p:txBody>
            <a:bodyPr wrap="none" anchor="ctr"/>
            <a:lstStyle/>
            <a:p>
              <a:endParaRPr lang="en-IN"/>
            </a:p>
          </p:txBody>
        </p:sp>
        <p:sp>
          <p:nvSpPr>
            <p:cNvPr id="20" name="Line 29"/>
            <p:cNvSpPr>
              <a:spLocks noChangeShapeType="1"/>
            </p:cNvSpPr>
            <p:nvPr/>
          </p:nvSpPr>
          <p:spPr bwMode="auto">
            <a:xfrm flipV="1">
              <a:off x="1968" y="2016"/>
              <a:ext cx="0" cy="864"/>
            </a:xfrm>
            <a:prstGeom prst="line">
              <a:avLst/>
            </a:prstGeom>
            <a:noFill/>
            <a:ln w="28575">
              <a:solidFill>
                <a:schemeClr val="tx1"/>
              </a:solidFill>
              <a:round/>
              <a:headEnd type="none" w="sm" len="sm"/>
              <a:tailEnd type="triangle" w="med" len="med"/>
            </a:ln>
            <a:effectLst/>
          </p:spPr>
          <p:txBody>
            <a:bodyPr wrap="none" anchor="ctr"/>
            <a:lstStyle/>
            <a:p>
              <a:endParaRPr lang="en-IN"/>
            </a:p>
          </p:txBody>
        </p:sp>
        <p:sp>
          <p:nvSpPr>
            <p:cNvPr id="21" name="Line 30"/>
            <p:cNvSpPr>
              <a:spLocks noChangeShapeType="1"/>
            </p:cNvSpPr>
            <p:nvPr/>
          </p:nvSpPr>
          <p:spPr bwMode="auto">
            <a:xfrm>
              <a:off x="1968" y="2688"/>
              <a:ext cx="528"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22" name="Line 31"/>
            <p:cNvSpPr>
              <a:spLocks noChangeShapeType="1"/>
            </p:cNvSpPr>
            <p:nvPr/>
          </p:nvSpPr>
          <p:spPr bwMode="auto">
            <a:xfrm flipV="1">
              <a:off x="3744" y="2016"/>
              <a:ext cx="0" cy="576"/>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23" name="Line 32"/>
            <p:cNvSpPr>
              <a:spLocks noChangeShapeType="1"/>
            </p:cNvSpPr>
            <p:nvPr/>
          </p:nvSpPr>
          <p:spPr bwMode="auto">
            <a:xfrm>
              <a:off x="1392" y="1776"/>
              <a:ext cx="384"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24" name="Line 33"/>
            <p:cNvSpPr>
              <a:spLocks noChangeShapeType="1"/>
            </p:cNvSpPr>
            <p:nvPr/>
          </p:nvSpPr>
          <p:spPr bwMode="auto">
            <a:xfrm>
              <a:off x="2736" y="1776"/>
              <a:ext cx="528"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25" name="Line 34"/>
            <p:cNvSpPr>
              <a:spLocks noChangeShapeType="1"/>
            </p:cNvSpPr>
            <p:nvPr/>
          </p:nvSpPr>
          <p:spPr bwMode="auto">
            <a:xfrm flipV="1">
              <a:off x="3024" y="1056"/>
              <a:ext cx="0" cy="72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26" name="Line 35"/>
            <p:cNvSpPr>
              <a:spLocks noChangeShapeType="1"/>
            </p:cNvSpPr>
            <p:nvPr/>
          </p:nvSpPr>
          <p:spPr bwMode="auto">
            <a:xfrm>
              <a:off x="3552" y="720"/>
              <a:ext cx="672"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27" name="Line 36"/>
            <p:cNvSpPr>
              <a:spLocks noChangeShapeType="1"/>
            </p:cNvSpPr>
            <p:nvPr/>
          </p:nvSpPr>
          <p:spPr bwMode="auto">
            <a:xfrm>
              <a:off x="3552" y="912"/>
              <a:ext cx="672"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28" name="Line 37"/>
            <p:cNvSpPr>
              <a:spLocks noChangeShapeType="1"/>
            </p:cNvSpPr>
            <p:nvPr/>
          </p:nvSpPr>
          <p:spPr bwMode="auto">
            <a:xfrm>
              <a:off x="4224" y="1776"/>
              <a:ext cx="48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29" name="Text Box 38"/>
            <p:cNvSpPr txBox="1">
              <a:spLocks noChangeArrowheads="1"/>
            </p:cNvSpPr>
            <p:nvPr/>
          </p:nvSpPr>
          <p:spPr bwMode="auto">
            <a:xfrm>
              <a:off x="2736" y="1392"/>
              <a:ext cx="288" cy="296"/>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2000"/>
                <a:t>Y</a:t>
              </a:r>
            </a:p>
          </p:txBody>
        </p:sp>
        <p:sp>
          <p:nvSpPr>
            <p:cNvPr id="30" name="Text Box 39"/>
            <p:cNvSpPr txBox="1">
              <a:spLocks noChangeArrowheads="1"/>
            </p:cNvSpPr>
            <p:nvPr/>
          </p:nvSpPr>
          <p:spPr bwMode="auto">
            <a:xfrm>
              <a:off x="2112" y="2304"/>
              <a:ext cx="288" cy="296"/>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2000"/>
                <a:t>K</a:t>
              </a:r>
            </a:p>
          </p:txBody>
        </p:sp>
        <p:sp>
          <p:nvSpPr>
            <p:cNvPr id="31" name="Text Box 40"/>
            <p:cNvSpPr txBox="1">
              <a:spLocks noChangeArrowheads="1"/>
            </p:cNvSpPr>
            <p:nvPr/>
          </p:nvSpPr>
          <p:spPr bwMode="auto">
            <a:xfrm>
              <a:off x="4272" y="480"/>
              <a:ext cx="288" cy="296"/>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2000"/>
                <a:t>X’</a:t>
              </a:r>
            </a:p>
          </p:txBody>
        </p:sp>
        <p:sp>
          <p:nvSpPr>
            <p:cNvPr id="32" name="Text Box 41"/>
            <p:cNvSpPr txBox="1">
              <a:spLocks noChangeArrowheads="1"/>
            </p:cNvSpPr>
            <p:nvPr/>
          </p:nvSpPr>
          <p:spPr bwMode="auto">
            <a:xfrm>
              <a:off x="4320" y="1392"/>
              <a:ext cx="288" cy="296"/>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2000"/>
                <a:t>X</a:t>
              </a:r>
            </a:p>
          </p:txBody>
        </p:sp>
        <p:sp>
          <p:nvSpPr>
            <p:cNvPr id="33" name="Text Box 42"/>
            <p:cNvSpPr txBox="1">
              <a:spLocks noChangeArrowheads="1"/>
            </p:cNvSpPr>
            <p:nvPr/>
          </p:nvSpPr>
          <p:spPr bwMode="auto">
            <a:xfrm>
              <a:off x="4272" y="768"/>
              <a:ext cx="288" cy="296"/>
            </a:xfrm>
            <a:prstGeom prst="rect">
              <a:avLst/>
            </a:prstGeom>
            <a:noFill/>
            <a:ln w="12700">
              <a:noFill/>
              <a:miter lim="800000"/>
              <a:headEnd type="none" w="sm" len="sm"/>
              <a:tailEnd type="none" w="sm" len="sm"/>
            </a:ln>
            <a:effectLst/>
          </p:spPr>
          <p:txBody>
            <a:bodyPr>
              <a:spAutoFit/>
            </a:bodyPr>
            <a:lstStyle/>
            <a:p>
              <a:pPr marL="342900" indent="-342900" algn="l">
                <a:spcBef>
                  <a:spcPct val="50000"/>
                </a:spcBef>
                <a:buFontTx/>
                <a:buNone/>
              </a:pPr>
              <a:r>
                <a:rPr lang="en-US" sz="2000"/>
                <a:t>K’</a:t>
              </a: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1188" y="115888"/>
            <a:ext cx="8281987" cy="1008856"/>
          </a:xfrm>
        </p:spPr>
        <p:txBody>
          <a:bodyPr>
            <a:normAutofit/>
          </a:bodyPr>
          <a:lstStyle/>
          <a:p>
            <a:r>
              <a:rPr lang="en-US" sz="4000" dirty="0" smtClean="0">
                <a:solidFill>
                  <a:srgbClr val="C00000"/>
                </a:solidFill>
              </a:rPr>
              <a:t>Cryptology </a:t>
            </a:r>
          </a:p>
        </p:txBody>
      </p:sp>
      <p:sp>
        <p:nvSpPr>
          <p:cNvPr id="15363" name="Content Placeholder 2"/>
          <p:cNvSpPr>
            <a:spLocks noGrp="1"/>
          </p:cNvSpPr>
          <p:nvPr>
            <p:ph idx="1"/>
          </p:nvPr>
        </p:nvSpPr>
        <p:spPr>
          <a:xfrm>
            <a:off x="457200" y="1268760"/>
            <a:ext cx="8229600" cy="4857403"/>
          </a:xfrm>
        </p:spPr>
        <p:txBody>
          <a:bodyPr>
            <a:normAutofit/>
          </a:bodyPr>
          <a:lstStyle/>
          <a:p>
            <a:pPr algn="just"/>
            <a:r>
              <a:rPr lang="en-US" sz="2800" b="1" dirty="0" smtClean="0"/>
              <a:t>Cryptography</a:t>
            </a:r>
            <a:r>
              <a:rPr lang="en-US" sz="2800" dirty="0" smtClean="0"/>
              <a:t> means hidden writing, and it refers to the practice of using encryption to conceal text.</a:t>
            </a:r>
          </a:p>
          <a:p>
            <a:pPr algn="just"/>
            <a:endParaRPr lang="en-US" sz="2800" dirty="0" smtClean="0"/>
          </a:p>
          <a:p>
            <a:pPr algn="just"/>
            <a:r>
              <a:rPr lang="en-US" sz="2800" b="1" dirty="0" smtClean="0"/>
              <a:t>Cryptanalyst</a:t>
            </a:r>
            <a:r>
              <a:rPr lang="en-US" sz="2800" dirty="0" smtClean="0"/>
              <a:t> studies encryption and encrypted messages, hoping to find the hidden meanings.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1188" y="115888"/>
            <a:ext cx="8281987" cy="864840"/>
          </a:xfrm>
        </p:spPr>
        <p:txBody>
          <a:bodyPr>
            <a:normAutofit/>
          </a:bodyPr>
          <a:lstStyle/>
          <a:p>
            <a:r>
              <a:rPr lang="en-US" sz="4000" dirty="0" smtClean="0">
                <a:solidFill>
                  <a:srgbClr val="C00000"/>
                </a:solidFill>
              </a:rPr>
              <a:t>Cryptology </a:t>
            </a:r>
          </a:p>
        </p:txBody>
      </p:sp>
      <p:sp>
        <p:nvSpPr>
          <p:cNvPr id="16387" name="Content Placeholder 2"/>
          <p:cNvSpPr>
            <a:spLocks noGrp="1"/>
          </p:cNvSpPr>
          <p:nvPr>
            <p:ph idx="1"/>
          </p:nvPr>
        </p:nvSpPr>
        <p:spPr>
          <a:xfrm>
            <a:off x="323528" y="1124744"/>
            <a:ext cx="8363272" cy="5001419"/>
          </a:xfrm>
        </p:spPr>
        <p:txBody>
          <a:bodyPr>
            <a:normAutofit/>
          </a:bodyPr>
          <a:lstStyle/>
          <a:p>
            <a:pPr algn="just"/>
            <a:r>
              <a:rPr lang="en-US" sz="2800" dirty="0" smtClean="0"/>
              <a:t>Both a cryptographer and a cryptanalyst attempt to translate coded material back to its original form. </a:t>
            </a:r>
          </a:p>
          <a:p>
            <a:pPr algn="just"/>
            <a:r>
              <a:rPr lang="en-US" sz="2800" dirty="0" smtClean="0"/>
              <a:t>Normally, a cryptographer works on behalf of a legitimate sender or receiver, whereas a cryptanalyst works on behalf of an unauthorized interceptor.</a:t>
            </a:r>
          </a:p>
          <a:p>
            <a:pPr algn="just"/>
            <a:r>
              <a:rPr lang="en-US" sz="2800" b="1" dirty="0" smtClean="0"/>
              <a:t>Cryptology</a:t>
            </a:r>
            <a:r>
              <a:rPr lang="en-US" sz="2800" dirty="0" smtClean="0"/>
              <a:t> is the research into and study of encryption and decryption; it includes both cryptography and cryptanalysis.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1188" y="115888"/>
            <a:ext cx="8281987" cy="864840"/>
          </a:xfrm>
        </p:spPr>
        <p:txBody>
          <a:bodyPr>
            <a:normAutofit/>
          </a:bodyPr>
          <a:lstStyle/>
          <a:p>
            <a:r>
              <a:rPr lang="en-US" sz="4000" dirty="0" smtClean="0">
                <a:solidFill>
                  <a:srgbClr val="C00000"/>
                </a:solidFill>
              </a:rPr>
              <a:t>Cryptanalysis</a:t>
            </a:r>
          </a:p>
        </p:txBody>
      </p:sp>
      <p:sp>
        <p:nvSpPr>
          <p:cNvPr id="17411" name="Content Placeholder 2"/>
          <p:cNvSpPr>
            <a:spLocks noGrp="1"/>
          </p:cNvSpPr>
          <p:nvPr>
            <p:ph idx="1"/>
          </p:nvPr>
        </p:nvSpPr>
        <p:spPr>
          <a:xfrm>
            <a:off x="323528" y="1268760"/>
            <a:ext cx="8363272" cy="4857403"/>
          </a:xfrm>
        </p:spPr>
        <p:txBody>
          <a:bodyPr/>
          <a:lstStyle/>
          <a:p>
            <a:pPr algn="just"/>
            <a:r>
              <a:rPr lang="en-US" dirty="0" smtClean="0"/>
              <a:t>A cryptanalyst </a:t>
            </a:r>
            <a:r>
              <a:rPr lang="en-US" b="1" dirty="0" smtClean="0"/>
              <a:t>breaks</a:t>
            </a:r>
            <a:r>
              <a:rPr lang="en-US" dirty="0" smtClean="0"/>
              <a:t> an encryption.</a:t>
            </a:r>
          </a:p>
          <a:p>
            <a:pPr lvl="1" algn="just"/>
            <a:r>
              <a:rPr lang="en-US" dirty="0" smtClean="0"/>
              <a:t>Cryptanalyst attempts to deduce the original meaning of a </a:t>
            </a:r>
            <a:r>
              <a:rPr lang="en-US" dirty="0" err="1" smtClean="0"/>
              <a:t>ciphertext</a:t>
            </a:r>
            <a:r>
              <a:rPr lang="en-US" dirty="0" smtClean="0"/>
              <a:t> message.</a:t>
            </a:r>
          </a:p>
          <a:p>
            <a:pPr lvl="1" algn="just"/>
            <a:r>
              <a:rPr lang="en-US" dirty="0" smtClean="0"/>
              <a:t>Or determine which decrypting algorithm matches the encrypting algorithm so that other messages encoded in the same way can be broken.</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1188" y="115888"/>
            <a:ext cx="8281987" cy="864840"/>
          </a:xfrm>
        </p:spPr>
        <p:txBody>
          <a:bodyPr>
            <a:normAutofit fontScale="90000"/>
          </a:bodyPr>
          <a:lstStyle/>
          <a:p>
            <a:r>
              <a:rPr lang="en-US" dirty="0" smtClean="0">
                <a:solidFill>
                  <a:srgbClr val="C00000"/>
                </a:solidFill>
              </a:rPr>
              <a:t>Cryptanalyst can attempt to do …</a:t>
            </a:r>
          </a:p>
        </p:txBody>
      </p:sp>
      <p:sp>
        <p:nvSpPr>
          <p:cNvPr id="18435" name="Content Placeholder 2"/>
          <p:cNvSpPr>
            <a:spLocks noGrp="1"/>
          </p:cNvSpPr>
          <p:nvPr>
            <p:ph idx="1"/>
          </p:nvPr>
        </p:nvSpPr>
        <p:spPr>
          <a:xfrm>
            <a:off x="323528" y="1340768"/>
            <a:ext cx="8496944" cy="5040560"/>
          </a:xfrm>
        </p:spPr>
        <p:txBody>
          <a:bodyPr>
            <a:normAutofit/>
          </a:bodyPr>
          <a:lstStyle/>
          <a:p>
            <a:pPr algn="just"/>
            <a:r>
              <a:rPr lang="en-US" sz="2800" dirty="0" smtClean="0"/>
              <a:t>Break a single message</a:t>
            </a:r>
          </a:p>
          <a:p>
            <a:pPr algn="just"/>
            <a:r>
              <a:rPr lang="en-US" sz="2800" dirty="0" smtClean="0"/>
              <a:t>Recognize patterns in encrypted messages, to be able to break subsequent ones by applying a straightforward decryption algorithm</a:t>
            </a:r>
          </a:p>
          <a:p>
            <a:pPr algn="just"/>
            <a:r>
              <a:rPr lang="en-US" sz="2800" dirty="0" smtClean="0"/>
              <a:t>Infer some meaning without even breaking the encryption, such as noticing an unusual frequency of communication or determining something by whether the communication was short or long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TotalTime>
  <Words>10829</Words>
  <Application>Microsoft Office PowerPoint</Application>
  <PresentationFormat>On-screen Show (4:3)</PresentationFormat>
  <Paragraphs>1214</Paragraphs>
  <Slides>154</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154</vt:i4>
      </vt:variant>
    </vt:vector>
  </HeadingPairs>
  <TitlesOfParts>
    <vt:vector size="156" baseType="lpstr">
      <vt:lpstr>Office Theme</vt:lpstr>
      <vt:lpstr>Document</vt:lpstr>
      <vt:lpstr>System Security</vt:lpstr>
      <vt:lpstr>What we mean by Security?</vt:lpstr>
      <vt:lpstr>Vulnerabilities, Threats, and Controls</vt:lpstr>
      <vt:lpstr>Examples of Security Violations</vt:lpstr>
      <vt:lpstr>Examples of Security Violations</vt:lpstr>
      <vt:lpstr>Examples of Security Violations</vt:lpstr>
      <vt:lpstr>Examples of Security Violations</vt:lpstr>
      <vt:lpstr>Attack</vt:lpstr>
      <vt:lpstr>Attacks</vt:lpstr>
      <vt:lpstr>Types of Attackers</vt:lpstr>
      <vt:lpstr>Attack Motive</vt:lpstr>
      <vt:lpstr>Attack Motive …</vt:lpstr>
      <vt:lpstr>Example: Hacking As Social Protest</vt:lpstr>
      <vt:lpstr>Threat Spectrum</vt:lpstr>
      <vt:lpstr>Kinds of Threats</vt:lpstr>
      <vt:lpstr>Levels of Vulnerabilities / Threats</vt:lpstr>
      <vt:lpstr>A) Hardware Level of Vulnerabilities / Threats</vt:lpstr>
      <vt:lpstr>Example of Snooping</vt:lpstr>
      <vt:lpstr>B) Software Level of Vulnerabilities / Threats</vt:lpstr>
      <vt:lpstr>Types of Malicious Code</vt:lpstr>
      <vt:lpstr>Intent</vt:lpstr>
      <vt:lpstr>C) Data Level of Vulnerabilities / Threats</vt:lpstr>
      <vt:lpstr>Methods of Defense</vt:lpstr>
      <vt:lpstr>Controls</vt:lpstr>
      <vt:lpstr>Multiple controls in computing systems</vt:lpstr>
      <vt:lpstr>Examples of Controls</vt:lpstr>
      <vt:lpstr>Security Goals</vt:lpstr>
      <vt:lpstr>Confidentiality, Integrity, Availability (CIA)</vt:lpstr>
      <vt:lpstr>CIA Triad</vt:lpstr>
      <vt:lpstr>Need to Balance CIA</vt:lpstr>
      <vt:lpstr>Confidentiality</vt:lpstr>
      <vt:lpstr>Integrity</vt:lpstr>
      <vt:lpstr>Availability (1)</vt:lpstr>
      <vt:lpstr>Availability (2)</vt:lpstr>
      <vt:lpstr>Who attacks networks?</vt:lpstr>
      <vt:lpstr>Security Methods of Operating Systems</vt:lpstr>
      <vt:lpstr>Control of Access to General Objects</vt:lpstr>
      <vt:lpstr>Role-Based Access Control</vt:lpstr>
      <vt:lpstr>User Authentication</vt:lpstr>
      <vt:lpstr>Passwords as Authenticators</vt:lpstr>
      <vt:lpstr>Additional Authentication Information</vt:lpstr>
      <vt:lpstr>Attacks on Passwords</vt:lpstr>
      <vt:lpstr>Loose-Lipped Systems</vt:lpstr>
      <vt:lpstr>Exhaustive Attack</vt:lpstr>
      <vt:lpstr>Exhaustive Attack (Ex)</vt:lpstr>
      <vt:lpstr>Exhaustive Attack</vt:lpstr>
      <vt:lpstr>Probable Passwords</vt:lpstr>
      <vt:lpstr>Passwords Likely for a User</vt:lpstr>
      <vt:lpstr>Passwords Likely for a User</vt:lpstr>
      <vt:lpstr>Plaintext System Password List</vt:lpstr>
      <vt:lpstr>Plaintext System Password List</vt:lpstr>
      <vt:lpstr>Plaintext System Password List</vt:lpstr>
      <vt:lpstr>Encrypted Password File</vt:lpstr>
      <vt:lpstr>Encrypted Password File</vt:lpstr>
      <vt:lpstr>Encrypted Password File</vt:lpstr>
      <vt:lpstr>Indiscreet Users</vt:lpstr>
      <vt:lpstr>Probable Passwords</vt:lpstr>
      <vt:lpstr>The Top 10 Passwords in 2018</vt:lpstr>
      <vt:lpstr>Password Selection Criteria</vt:lpstr>
      <vt:lpstr>One-Time Passwords</vt:lpstr>
      <vt:lpstr>The Authentication Process</vt:lpstr>
      <vt:lpstr>Single Sign-On</vt:lpstr>
      <vt:lpstr>Fixing Flaws in the Authentication Process</vt:lpstr>
      <vt:lpstr>Challenge-Response Systems</vt:lpstr>
      <vt:lpstr>Impersonation of Login</vt:lpstr>
      <vt:lpstr>Biometrics: Authentication Not Using Passwords</vt:lpstr>
      <vt:lpstr>Problems with Biometrics</vt:lpstr>
      <vt:lpstr>Problems with Biometrics</vt:lpstr>
      <vt:lpstr>Social Engineering</vt:lpstr>
      <vt:lpstr>Social Engineering (continued)</vt:lpstr>
      <vt:lpstr>Access Control </vt:lpstr>
      <vt:lpstr>Control of Access to General Objects</vt:lpstr>
      <vt:lpstr>Control of Access to General Objects</vt:lpstr>
      <vt:lpstr>Protection Mechanisms</vt:lpstr>
      <vt:lpstr>Protection system</vt:lpstr>
      <vt:lpstr>Access Control in Files</vt:lpstr>
      <vt:lpstr>Directory Protection Mechanism</vt:lpstr>
      <vt:lpstr>Directory Access Rights</vt:lpstr>
      <vt:lpstr>Access Control Matrix</vt:lpstr>
      <vt:lpstr>Access Control Matrix</vt:lpstr>
      <vt:lpstr>Access Control Matrix</vt:lpstr>
      <vt:lpstr>Access Control List (ACL)</vt:lpstr>
      <vt:lpstr>ACL …</vt:lpstr>
      <vt:lpstr>ACL Example</vt:lpstr>
      <vt:lpstr>Protection Structures</vt:lpstr>
      <vt:lpstr>Cryptography</vt:lpstr>
      <vt:lpstr>Terminology and Background</vt:lpstr>
      <vt:lpstr>Terminology</vt:lpstr>
      <vt:lpstr>Terminology</vt:lpstr>
      <vt:lpstr>Terminology</vt:lpstr>
      <vt:lpstr>Encryption Algorithms</vt:lpstr>
      <vt:lpstr>Encryption Algorithms</vt:lpstr>
      <vt:lpstr>Encryption Algorithms</vt:lpstr>
      <vt:lpstr>Encryption Algorithms</vt:lpstr>
      <vt:lpstr>Cryptosystem</vt:lpstr>
      <vt:lpstr>Cryptology </vt:lpstr>
      <vt:lpstr>Cryptology </vt:lpstr>
      <vt:lpstr>Cryptanalysis</vt:lpstr>
      <vt:lpstr>Cryptanalyst can attempt to do …</vt:lpstr>
      <vt:lpstr>Cryptanalyst can attempt to do</vt:lpstr>
      <vt:lpstr>Information needed by a cryptanalyst</vt:lpstr>
      <vt:lpstr>Information needed by a cryptanalyst …</vt:lpstr>
      <vt:lpstr>Attack models for the cryptanalysis</vt:lpstr>
      <vt:lpstr>Attack models for the cryptanalysis</vt:lpstr>
      <vt:lpstr>Attack models for the cryptanalysis</vt:lpstr>
      <vt:lpstr>Breakable Encryption</vt:lpstr>
      <vt:lpstr>Breakable Encryption</vt:lpstr>
      <vt:lpstr>Representing Characters</vt:lpstr>
      <vt:lpstr>Representing Characters</vt:lpstr>
      <vt:lpstr>Substitution Ciphers</vt:lpstr>
      <vt:lpstr>Encryption algorithms</vt:lpstr>
      <vt:lpstr>Monoalphabetic Ciphers</vt:lpstr>
      <vt:lpstr>Monoalphabetic Cipher Cryptanalysis</vt:lpstr>
      <vt:lpstr>Polyalphabetic Cipher</vt:lpstr>
      <vt:lpstr>Polyalphabetic Cipher</vt:lpstr>
      <vt:lpstr>Transposition</vt:lpstr>
      <vt:lpstr>Columnar Transposition</vt:lpstr>
      <vt:lpstr>Columnar Transposition</vt:lpstr>
      <vt:lpstr>Stream Ciphers</vt:lpstr>
      <vt:lpstr>Stream Ciphers - Advantages </vt:lpstr>
      <vt:lpstr>Stream Ciphers - Disadvantages </vt:lpstr>
      <vt:lpstr>Block Ciphers</vt:lpstr>
      <vt:lpstr>Block Ciphers - Advantages </vt:lpstr>
      <vt:lpstr>Block Ciphers - Disadvantages </vt:lpstr>
      <vt:lpstr>Public Key Cryptosystem</vt:lpstr>
      <vt:lpstr>Public Key - Advantages</vt:lpstr>
      <vt:lpstr>Public Key – Examples </vt:lpstr>
      <vt:lpstr>Public Key Cryptosystem: Encryption </vt:lpstr>
      <vt:lpstr>Public Key Cryptosystem: Authentication</vt:lpstr>
      <vt:lpstr>Public Key Cryptosystem Applications </vt:lpstr>
      <vt:lpstr>Confusion and Diffusion</vt:lpstr>
      <vt:lpstr>Confusion and Diffusion</vt:lpstr>
      <vt:lpstr>Uses of Encryption</vt:lpstr>
      <vt:lpstr>The Uses of Encryption</vt:lpstr>
      <vt:lpstr>Cryptographic Hash Functions</vt:lpstr>
      <vt:lpstr>Cryptographic Hash Functions</vt:lpstr>
      <vt:lpstr>Birthday Attack</vt:lpstr>
      <vt:lpstr>Birthday Attack</vt:lpstr>
      <vt:lpstr>Birthday Attack</vt:lpstr>
      <vt:lpstr>Key Exchange</vt:lpstr>
      <vt:lpstr>Key Exchange</vt:lpstr>
      <vt:lpstr>Key Exchange</vt:lpstr>
      <vt:lpstr>Digital Signatures</vt:lpstr>
      <vt:lpstr>Digital Signatures</vt:lpstr>
      <vt:lpstr>Digital Signatures</vt:lpstr>
      <vt:lpstr>Digital Signatures</vt:lpstr>
      <vt:lpstr>Digital Signatures</vt:lpstr>
      <vt:lpstr>Certificates</vt:lpstr>
      <vt:lpstr>Certificates</vt:lpstr>
      <vt:lpstr>Certificates</vt:lpstr>
      <vt:lpstr>Certificates</vt:lpstr>
      <vt:lpstr>Certificates</vt:lpstr>
      <vt:lpstr>Certificates</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MAYANK</dc:creator>
  <cp:lastModifiedBy>MAYANK</cp:lastModifiedBy>
  <cp:revision>84</cp:revision>
  <dcterms:created xsi:type="dcterms:W3CDTF">2015-08-20T01:35:27Z</dcterms:created>
  <dcterms:modified xsi:type="dcterms:W3CDTF">2019-08-13T03:09:31Z</dcterms:modified>
</cp:coreProperties>
</file>