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8169438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8169438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more questions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6203d0e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6203d0e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more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3b8fe143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3b8fe143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80ecdd690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80ecdd690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80ecdd690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80ecdd690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3b8fe143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3b8fe143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80ecdd690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80ecdd690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3b8fe143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3b8fe143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3b8fe143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3b8fe143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2d017f5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2d017f5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Preparation For Data Science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sz="4000">
                <a:latin typeface="Montserrat"/>
                <a:ea typeface="Montserrat"/>
                <a:cs typeface="Montserrat"/>
                <a:sym typeface="Montserrat"/>
              </a:rPr>
              <a:t>Maths </a:t>
            </a:r>
            <a:r>
              <a:rPr lang="en" sz="4000">
                <a:latin typeface="Montserrat"/>
                <a:ea typeface="Montserrat"/>
                <a:cs typeface="Montserrat"/>
                <a:sym typeface="Montserrat"/>
              </a:rPr>
              <a:t>Interview Questions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idx="1" type="body"/>
          </p:nvPr>
        </p:nvSpPr>
        <p:spPr>
          <a:xfrm>
            <a:off x="1297500" y="371825"/>
            <a:ext cx="2966100" cy="407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lt2"/>
                </a:solidFill>
                <a:latin typeface="Comic Sans MS"/>
                <a:ea typeface="Comic Sans MS"/>
                <a:cs typeface="Comic Sans MS"/>
                <a:sym typeface="Comic Sans MS"/>
              </a:rPr>
              <a:t>Ques 13)</a:t>
            </a:r>
            <a:r>
              <a:rPr lang="en"/>
              <a:t>  </a:t>
            </a:r>
            <a:r>
              <a:rPr lang="en" sz="1500">
                <a:solidFill>
                  <a:schemeClr val="accent4"/>
                </a:solidFill>
                <a:latin typeface="Montserrat"/>
                <a:ea typeface="Montserrat"/>
                <a:cs typeface="Montserrat"/>
                <a:sym typeface="Montserrat"/>
              </a:rPr>
              <a:t>Explain Type 1 and Type 2 error.</a:t>
            </a:r>
            <a:endParaRPr sz="1500">
              <a:solidFill>
                <a:schemeClr val="accent4"/>
              </a:solidFill>
              <a:latin typeface="Montserrat"/>
              <a:ea typeface="Montserrat"/>
              <a:cs typeface="Montserrat"/>
              <a:sym typeface="Montserrat"/>
            </a:endParaRPr>
          </a:p>
          <a:p>
            <a:pPr indent="0" lvl="0" marL="0" marR="0" rtl="0" algn="l">
              <a:lnSpc>
                <a:spcPct val="115000"/>
              </a:lnSpc>
              <a:spcBef>
                <a:spcPts val="1200"/>
              </a:spcBef>
              <a:spcAft>
                <a:spcPts val="0"/>
              </a:spcAft>
              <a:buNone/>
            </a:pPr>
            <a:r>
              <a:rPr b="1" lang="en" sz="1500">
                <a:solidFill>
                  <a:schemeClr val="lt2"/>
                </a:solidFill>
                <a:latin typeface="Comic Sans MS"/>
                <a:ea typeface="Comic Sans MS"/>
                <a:cs typeface="Comic Sans MS"/>
                <a:sym typeface="Comic Sans MS"/>
              </a:rPr>
              <a:t>Ans) </a:t>
            </a:r>
            <a:r>
              <a:rPr b="1" lang="en" sz="1500" u="sng">
                <a:solidFill>
                  <a:schemeClr val="accent5"/>
                </a:solidFill>
                <a:highlight>
                  <a:schemeClr val="dk1"/>
                </a:highlight>
                <a:latin typeface="Comic Sans MS"/>
                <a:ea typeface="Comic Sans MS"/>
                <a:cs typeface="Comic Sans MS"/>
                <a:sym typeface="Comic Sans MS"/>
              </a:rPr>
              <a:t>Type 1 Error -</a:t>
            </a:r>
            <a:endParaRPr b="1" sz="1500" u="sng">
              <a:solidFill>
                <a:schemeClr val="accent5"/>
              </a:solidFill>
              <a:highlight>
                <a:schemeClr val="dk1"/>
              </a:highlight>
              <a:latin typeface="Comic Sans MS"/>
              <a:ea typeface="Comic Sans MS"/>
              <a:cs typeface="Comic Sans MS"/>
              <a:sym typeface="Comic Sans MS"/>
            </a:endParaRPr>
          </a:p>
          <a:p>
            <a:pPr indent="0" lvl="0" marL="0" marR="0" rtl="0" algn="l">
              <a:lnSpc>
                <a:spcPct val="115000"/>
              </a:lnSpc>
              <a:spcBef>
                <a:spcPts val="1200"/>
              </a:spcBef>
              <a:spcAft>
                <a:spcPts val="0"/>
              </a:spcAft>
              <a:buNone/>
            </a:pPr>
            <a:r>
              <a:rPr lang="en" sz="1500">
                <a:highlight>
                  <a:schemeClr val="dk1"/>
                </a:highlight>
                <a:latin typeface="Comic Sans MS"/>
                <a:ea typeface="Comic Sans MS"/>
                <a:cs typeface="Comic Sans MS"/>
                <a:sym typeface="Comic Sans MS"/>
              </a:rPr>
              <a:t>A Type 1 Error is mistake of rejecting the null hypothesis when it is true. Denoted by 𝝰.</a:t>
            </a:r>
            <a:endParaRPr sz="1500">
              <a:highlight>
                <a:schemeClr val="dk1"/>
              </a:highlight>
              <a:latin typeface="Comic Sans MS"/>
              <a:ea typeface="Comic Sans MS"/>
              <a:cs typeface="Comic Sans MS"/>
              <a:sym typeface="Comic Sans MS"/>
            </a:endParaRPr>
          </a:p>
          <a:p>
            <a:pPr indent="0" lvl="0" marL="0" marR="0" rtl="0" algn="l">
              <a:lnSpc>
                <a:spcPct val="115000"/>
              </a:lnSpc>
              <a:spcBef>
                <a:spcPts val="1200"/>
              </a:spcBef>
              <a:spcAft>
                <a:spcPts val="0"/>
              </a:spcAft>
              <a:buNone/>
            </a:pPr>
            <a:r>
              <a:rPr b="1" lang="en" sz="1500" u="sng">
                <a:solidFill>
                  <a:schemeClr val="accent5"/>
                </a:solidFill>
                <a:highlight>
                  <a:schemeClr val="dk1"/>
                </a:highlight>
                <a:latin typeface="Comic Sans MS"/>
                <a:ea typeface="Comic Sans MS"/>
                <a:cs typeface="Comic Sans MS"/>
                <a:sym typeface="Comic Sans MS"/>
              </a:rPr>
              <a:t>Type 2 Error -</a:t>
            </a:r>
            <a:endParaRPr sz="1500">
              <a:highlight>
                <a:schemeClr val="dk1"/>
              </a:highlight>
              <a:latin typeface="Comic Sans MS"/>
              <a:ea typeface="Comic Sans MS"/>
              <a:cs typeface="Comic Sans MS"/>
              <a:sym typeface="Comic Sans MS"/>
            </a:endParaRPr>
          </a:p>
          <a:p>
            <a:pPr indent="0" lvl="0" marL="0" marR="0" rtl="0" algn="l">
              <a:lnSpc>
                <a:spcPct val="115000"/>
              </a:lnSpc>
              <a:spcBef>
                <a:spcPts val="1200"/>
              </a:spcBef>
              <a:spcAft>
                <a:spcPts val="1200"/>
              </a:spcAft>
              <a:buNone/>
            </a:pPr>
            <a:r>
              <a:rPr lang="en" sz="1500">
                <a:highlight>
                  <a:schemeClr val="dk1"/>
                </a:highlight>
                <a:latin typeface="Comic Sans MS"/>
                <a:ea typeface="Comic Sans MS"/>
                <a:cs typeface="Comic Sans MS"/>
                <a:sym typeface="Comic Sans MS"/>
              </a:rPr>
              <a:t>A Type 2 error is mistake of failing to reject the null hypothesis when it is false. Denoted by 𝛃. </a:t>
            </a:r>
            <a:endParaRPr sz="1500">
              <a:highlight>
                <a:schemeClr val="dk1"/>
              </a:highlight>
              <a:latin typeface="Comic Sans MS"/>
              <a:ea typeface="Comic Sans MS"/>
              <a:cs typeface="Comic Sans MS"/>
              <a:sym typeface="Comic Sans MS"/>
            </a:endParaRPr>
          </a:p>
        </p:txBody>
      </p:sp>
      <p:pic>
        <p:nvPicPr>
          <p:cNvPr id="188" name="Google Shape;188;p22"/>
          <p:cNvPicPr preferRelativeResize="0"/>
          <p:nvPr/>
        </p:nvPicPr>
        <p:blipFill>
          <a:blip r:embed="rId3">
            <a:alphaModFix/>
          </a:blip>
          <a:stretch>
            <a:fillRect/>
          </a:stretch>
        </p:blipFill>
        <p:spPr>
          <a:xfrm>
            <a:off x="4424650" y="873325"/>
            <a:ext cx="4288325" cy="3396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idx="1" type="body"/>
          </p:nvPr>
        </p:nvSpPr>
        <p:spPr>
          <a:xfrm>
            <a:off x="1297500" y="371825"/>
            <a:ext cx="7210800" cy="407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lt2"/>
                </a:solidFill>
                <a:latin typeface="Comic Sans MS"/>
                <a:ea typeface="Comic Sans MS"/>
                <a:cs typeface="Comic Sans MS"/>
                <a:sym typeface="Comic Sans MS"/>
              </a:rPr>
              <a:t>Ques 14)</a:t>
            </a:r>
            <a:r>
              <a:rPr lang="en"/>
              <a:t>  </a:t>
            </a:r>
            <a:r>
              <a:rPr lang="en" sz="1500">
                <a:solidFill>
                  <a:schemeClr val="accent4"/>
                </a:solidFill>
                <a:latin typeface="Montserrat"/>
                <a:ea typeface="Montserrat"/>
                <a:cs typeface="Montserrat"/>
                <a:sym typeface="Montserrat"/>
              </a:rPr>
              <a:t>What is the difference between inferential statistics and descriptive statistics?</a:t>
            </a:r>
            <a:endParaRPr sz="1500">
              <a:solidFill>
                <a:schemeClr val="accent4"/>
              </a:solidFill>
              <a:latin typeface="Montserrat"/>
              <a:ea typeface="Montserrat"/>
              <a:cs typeface="Montserrat"/>
              <a:sym typeface="Montserrat"/>
            </a:endParaRPr>
          </a:p>
          <a:p>
            <a:pPr indent="0" lvl="0" marL="0" marR="0" rtl="0" algn="l">
              <a:lnSpc>
                <a:spcPct val="115000"/>
              </a:lnSpc>
              <a:spcBef>
                <a:spcPts val="1200"/>
              </a:spcBef>
              <a:spcAft>
                <a:spcPts val="0"/>
              </a:spcAft>
              <a:buNone/>
            </a:pPr>
            <a:r>
              <a:rPr b="1" lang="en" sz="1500">
                <a:solidFill>
                  <a:schemeClr val="lt2"/>
                </a:solidFill>
                <a:latin typeface="Comic Sans MS"/>
                <a:ea typeface="Comic Sans MS"/>
                <a:cs typeface="Comic Sans MS"/>
                <a:sym typeface="Comic Sans MS"/>
              </a:rPr>
              <a:t>Ans) </a:t>
            </a:r>
            <a:endParaRPr b="1" sz="1200">
              <a:solidFill>
                <a:srgbClr val="0A0A0A"/>
              </a:solidFill>
              <a:highlight>
                <a:srgbClr val="FFFFFF"/>
              </a:highlight>
              <a:latin typeface="Merriweather"/>
              <a:ea typeface="Merriweather"/>
              <a:cs typeface="Merriweather"/>
              <a:sym typeface="Merriweather"/>
            </a:endParaRPr>
          </a:p>
          <a:p>
            <a:pPr indent="0" lvl="0" marL="0" marR="0" rtl="0" algn="l">
              <a:lnSpc>
                <a:spcPct val="115000"/>
              </a:lnSpc>
              <a:spcBef>
                <a:spcPts val="1200"/>
              </a:spcBef>
              <a:spcAft>
                <a:spcPts val="0"/>
              </a:spcAft>
              <a:buNone/>
            </a:pPr>
            <a:r>
              <a:rPr lang="en" sz="1500">
                <a:solidFill>
                  <a:schemeClr val="accent4"/>
                </a:solidFill>
                <a:latin typeface="Montserrat"/>
                <a:ea typeface="Montserrat"/>
                <a:cs typeface="Montserrat"/>
                <a:sym typeface="Montserrat"/>
              </a:rPr>
              <a:t>Significance Level - </a:t>
            </a:r>
            <a:r>
              <a:rPr lang="en" sz="1500">
                <a:highlight>
                  <a:schemeClr val="dk1"/>
                </a:highlight>
                <a:latin typeface="Comic Sans MS"/>
                <a:ea typeface="Comic Sans MS"/>
                <a:cs typeface="Comic Sans MS"/>
                <a:sym typeface="Comic Sans MS"/>
              </a:rPr>
              <a:t>The Significance Level (denoted by ɑ ) defines how much evidence we required to reject ho in favour of ha.</a:t>
            </a:r>
            <a:endParaRPr b="1" sz="1200">
              <a:solidFill>
                <a:srgbClr val="0A0A0A"/>
              </a:solidFill>
              <a:highlight>
                <a:srgbClr val="FFFFFF"/>
              </a:highlight>
              <a:latin typeface="Merriweather"/>
              <a:ea typeface="Merriweather"/>
              <a:cs typeface="Merriweather"/>
              <a:sym typeface="Merriweather"/>
            </a:endParaRPr>
          </a:p>
          <a:p>
            <a:pPr indent="0" lvl="0" marL="0" marR="0" rtl="0" algn="l">
              <a:lnSpc>
                <a:spcPct val="115000"/>
              </a:lnSpc>
              <a:spcBef>
                <a:spcPts val="1200"/>
              </a:spcBef>
              <a:spcAft>
                <a:spcPts val="0"/>
              </a:spcAft>
              <a:buNone/>
            </a:pPr>
            <a:r>
              <a:rPr lang="en" sz="1500">
                <a:solidFill>
                  <a:schemeClr val="accent4"/>
                </a:solidFill>
                <a:latin typeface="Montserrat"/>
                <a:ea typeface="Montserrat"/>
                <a:cs typeface="Montserrat"/>
                <a:sym typeface="Montserrat"/>
              </a:rPr>
              <a:t>Critical Region - </a:t>
            </a:r>
            <a:r>
              <a:rPr lang="en" sz="1500">
                <a:highlight>
                  <a:schemeClr val="dk1"/>
                </a:highlight>
                <a:latin typeface="Comic Sans MS"/>
                <a:ea typeface="Comic Sans MS"/>
                <a:cs typeface="Comic Sans MS"/>
                <a:sym typeface="Comic Sans MS"/>
              </a:rPr>
              <a:t>Critical region (or Rejection region) is the set of all values of the test statistic that cause us to reject the null hypothesis.</a:t>
            </a:r>
            <a:endParaRPr sz="1500">
              <a:highlight>
                <a:schemeClr val="dk1"/>
              </a:highlight>
              <a:latin typeface="Comic Sans MS"/>
              <a:ea typeface="Comic Sans MS"/>
              <a:cs typeface="Comic Sans MS"/>
              <a:sym typeface="Comic Sans MS"/>
            </a:endParaRPr>
          </a:p>
          <a:p>
            <a:pPr indent="0" lvl="0" marL="0" marR="0" rtl="0" algn="l">
              <a:lnSpc>
                <a:spcPct val="115000"/>
              </a:lnSpc>
              <a:spcBef>
                <a:spcPts val="1200"/>
              </a:spcBef>
              <a:spcAft>
                <a:spcPts val="1200"/>
              </a:spcAft>
              <a:buNone/>
            </a:pPr>
            <a:r>
              <a:t/>
            </a:r>
            <a:endParaRPr sz="1500">
              <a:highlight>
                <a:schemeClr val="dk1"/>
              </a:highlight>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297500" y="371825"/>
            <a:ext cx="7440300" cy="45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lt2"/>
                </a:solidFill>
                <a:latin typeface="Comic Sans MS"/>
                <a:ea typeface="Comic Sans MS"/>
                <a:cs typeface="Comic Sans MS"/>
                <a:sym typeface="Comic Sans MS"/>
              </a:rPr>
              <a:t>Ques 1)</a:t>
            </a:r>
            <a:r>
              <a:rPr lang="en"/>
              <a:t>  </a:t>
            </a:r>
            <a:r>
              <a:rPr lang="en" sz="1500">
                <a:solidFill>
                  <a:schemeClr val="accent4"/>
                </a:solidFill>
                <a:latin typeface="Montserrat"/>
                <a:ea typeface="Montserrat"/>
                <a:cs typeface="Montserrat"/>
                <a:sym typeface="Montserrat"/>
              </a:rPr>
              <a:t>Explain Central Limit Theorem?</a:t>
            </a:r>
            <a:endParaRPr sz="1500">
              <a:solidFill>
                <a:schemeClr val="accent4"/>
              </a:solidFill>
              <a:latin typeface="Montserrat"/>
              <a:ea typeface="Montserrat"/>
              <a:cs typeface="Montserrat"/>
              <a:sym typeface="Montserrat"/>
            </a:endParaRPr>
          </a:p>
          <a:p>
            <a:pPr indent="0" lvl="0" marL="0" rtl="0" algn="l">
              <a:spcBef>
                <a:spcPts val="1200"/>
              </a:spcBef>
              <a:spcAft>
                <a:spcPts val="0"/>
              </a:spcAft>
              <a:buNone/>
            </a:pPr>
            <a:r>
              <a:rPr b="1" lang="en" sz="1500">
                <a:solidFill>
                  <a:schemeClr val="lt2"/>
                </a:solidFill>
                <a:latin typeface="Comic Sans MS"/>
                <a:ea typeface="Comic Sans MS"/>
                <a:cs typeface="Comic Sans MS"/>
                <a:sym typeface="Comic Sans MS"/>
              </a:rPr>
              <a:t>Ans) </a:t>
            </a:r>
            <a:r>
              <a:rPr b="1" lang="en" sz="1500">
                <a:highlight>
                  <a:schemeClr val="dk1"/>
                </a:highlight>
                <a:latin typeface="Comic Sans MS"/>
                <a:ea typeface="Comic Sans MS"/>
                <a:cs typeface="Comic Sans MS"/>
                <a:sym typeface="Comic Sans MS"/>
              </a:rPr>
              <a:t>The theorem states that as the size of the sample increases, the distribution of the mean across multiple samples will approximate a Gaussian distribution (Normal). </a:t>
            </a:r>
            <a:endParaRPr b="1" sz="1500">
              <a:highlight>
                <a:schemeClr val="dk1"/>
              </a:highlight>
              <a:latin typeface="Comic Sans MS"/>
              <a:ea typeface="Comic Sans MS"/>
              <a:cs typeface="Comic Sans MS"/>
              <a:sym typeface="Comic Sans MS"/>
            </a:endParaRPr>
          </a:p>
          <a:p>
            <a:pPr indent="0" lvl="0" marL="0" rtl="0" algn="l">
              <a:spcBef>
                <a:spcPts val="1200"/>
              </a:spcBef>
              <a:spcAft>
                <a:spcPts val="0"/>
              </a:spcAft>
              <a:buNone/>
            </a:pPr>
            <a:r>
              <a:rPr b="1" lang="en" sz="1500">
                <a:highlight>
                  <a:schemeClr val="dk1"/>
                </a:highlight>
                <a:latin typeface="Comic Sans MS"/>
                <a:ea typeface="Comic Sans MS"/>
                <a:cs typeface="Comic Sans MS"/>
                <a:sym typeface="Comic Sans MS"/>
              </a:rPr>
              <a:t>Generally, sample sizes equal to or greater than 30 are </a:t>
            </a:r>
            <a:r>
              <a:rPr b="1" lang="en" sz="1500">
                <a:highlight>
                  <a:schemeClr val="dk1"/>
                </a:highlight>
                <a:latin typeface="Comic Sans MS"/>
                <a:ea typeface="Comic Sans MS"/>
                <a:cs typeface="Comic Sans MS"/>
                <a:sym typeface="Comic Sans MS"/>
              </a:rPr>
              <a:t>considered</a:t>
            </a:r>
            <a:r>
              <a:rPr b="1" lang="en" sz="1500">
                <a:highlight>
                  <a:schemeClr val="dk1"/>
                </a:highlight>
                <a:latin typeface="Comic Sans MS"/>
                <a:ea typeface="Comic Sans MS"/>
                <a:cs typeface="Comic Sans MS"/>
                <a:sym typeface="Comic Sans MS"/>
              </a:rPr>
              <a:t> sufficient for the CLT to hold. The average of the sample means will be equal to the population mean. This is the key aspect of the theorem.</a:t>
            </a:r>
            <a:endParaRPr b="1" sz="1500">
              <a:highlight>
                <a:schemeClr val="dk1"/>
              </a:highlight>
              <a:latin typeface="Comic Sans MS"/>
              <a:ea typeface="Comic Sans MS"/>
              <a:cs typeface="Comic Sans MS"/>
              <a:sym typeface="Comic Sans MS"/>
            </a:endParaRPr>
          </a:p>
          <a:p>
            <a:pPr indent="0" lvl="0" marL="0" rtl="0" algn="l">
              <a:spcBef>
                <a:spcPts val="1200"/>
              </a:spcBef>
              <a:spcAft>
                <a:spcPts val="0"/>
              </a:spcAft>
              <a:buNone/>
            </a:pPr>
            <a:r>
              <a:rPr b="1" lang="en" sz="1500" u="sng">
                <a:solidFill>
                  <a:schemeClr val="accent5"/>
                </a:solidFill>
                <a:highlight>
                  <a:schemeClr val="dk1"/>
                </a:highlight>
                <a:latin typeface="Comic Sans MS"/>
                <a:ea typeface="Comic Sans MS"/>
                <a:cs typeface="Comic Sans MS"/>
                <a:sym typeface="Comic Sans MS"/>
              </a:rPr>
              <a:t>Assumptions :</a:t>
            </a:r>
            <a:endParaRPr b="1" sz="1500" u="sng">
              <a:solidFill>
                <a:schemeClr val="accent5"/>
              </a:solidFill>
              <a:highlight>
                <a:schemeClr val="dk1"/>
              </a:highlight>
              <a:latin typeface="Comic Sans MS"/>
              <a:ea typeface="Comic Sans MS"/>
              <a:cs typeface="Comic Sans MS"/>
              <a:sym typeface="Comic Sans MS"/>
            </a:endParaRPr>
          </a:p>
          <a:p>
            <a:pPr indent="-323850" lvl="0" marL="457200" rtl="0" algn="l">
              <a:spcBef>
                <a:spcPts val="1200"/>
              </a:spcBef>
              <a:spcAft>
                <a:spcPts val="0"/>
              </a:spcAft>
              <a:buClr>
                <a:schemeClr val="lt1"/>
              </a:buClr>
              <a:buSzPts val="1500"/>
              <a:buFont typeface="Comic Sans MS"/>
              <a:buAutoNum type="arabicParenR"/>
            </a:pPr>
            <a:r>
              <a:rPr b="1" lang="en" sz="1500">
                <a:highlight>
                  <a:schemeClr val="dk1"/>
                </a:highlight>
                <a:latin typeface="Comic Sans MS"/>
                <a:ea typeface="Comic Sans MS"/>
                <a:cs typeface="Comic Sans MS"/>
                <a:sym typeface="Comic Sans MS"/>
              </a:rPr>
              <a:t>The data must follow the randomization condition.</a:t>
            </a:r>
            <a:endParaRPr b="1" sz="1500">
              <a:highlight>
                <a:schemeClr val="dk1"/>
              </a:highlight>
              <a:latin typeface="Comic Sans MS"/>
              <a:ea typeface="Comic Sans MS"/>
              <a:cs typeface="Comic Sans MS"/>
              <a:sym typeface="Comic Sans MS"/>
            </a:endParaRPr>
          </a:p>
          <a:p>
            <a:pPr indent="-323850" lvl="0" marL="457200" rtl="0" algn="l">
              <a:spcBef>
                <a:spcPts val="0"/>
              </a:spcBef>
              <a:spcAft>
                <a:spcPts val="0"/>
              </a:spcAft>
              <a:buClr>
                <a:schemeClr val="lt1"/>
              </a:buClr>
              <a:buSzPts val="1500"/>
              <a:buFont typeface="Comic Sans MS"/>
              <a:buAutoNum type="arabicParenR"/>
            </a:pPr>
            <a:r>
              <a:rPr b="1" lang="en" sz="1500">
                <a:highlight>
                  <a:schemeClr val="dk1"/>
                </a:highlight>
                <a:latin typeface="Comic Sans MS"/>
                <a:ea typeface="Comic Sans MS"/>
                <a:cs typeface="Comic Sans MS"/>
                <a:sym typeface="Comic Sans MS"/>
              </a:rPr>
              <a:t>Samples should be independent of each other.</a:t>
            </a:r>
            <a:endParaRPr b="1" sz="1500">
              <a:highlight>
                <a:schemeClr val="dk1"/>
              </a:highlight>
              <a:latin typeface="Comic Sans MS"/>
              <a:ea typeface="Comic Sans MS"/>
              <a:cs typeface="Comic Sans MS"/>
              <a:sym typeface="Comic Sans MS"/>
            </a:endParaRPr>
          </a:p>
          <a:p>
            <a:pPr indent="-323850" lvl="0" marL="457200" rtl="0" algn="l">
              <a:spcBef>
                <a:spcPts val="0"/>
              </a:spcBef>
              <a:spcAft>
                <a:spcPts val="0"/>
              </a:spcAft>
              <a:buClr>
                <a:schemeClr val="lt1"/>
              </a:buClr>
              <a:buSzPts val="1500"/>
              <a:buFont typeface="Comic Sans MS"/>
              <a:buAutoNum type="arabicParenR"/>
            </a:pPr>
            <a:r>
              <a:rPr b="1" lang="en" sz="1500">
                <a:highlight>
                  <a:schemeClr val="dk1"/>
                </a:highlight>
                <a:latin typeface="Comic Sans MS"/>
                <a:ea typeface="Comic Sans MS"/>
                <a:cs typeface="Comic Sans MS"/>
                <a:sym typeface="Comic Sans MS"/>
              </a:rPr>
              <a:t>Sample size should be no more than 10% of the population when sampling is done without replacement</a:t>
            </a:r>
            <a:endParaRPr b="1" sz="1500">
              <a:highlight>
                <a:schemeClr val="dk1"/>
              </a:highlight>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1297500" y="371825"/>
            <a:ext cx="7551900" cy="1784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sz="1500">
                <a:solidFill>
                  <a:schemeClr val="lt2"/>
                </a:solidFill>
                <a:latin typeface="Comic Sans MS"/>
                <a:ea typeface="Comic Sans MS"/>
                <a:cs typeface="Comic Sans MS"/>
                <a:sym typeface="Comic Sans MS"/>
              </a:rPr>
              <a:t>Ques 2)</a:t>
            </a:r>
            <a:r>
              <a:rPr lang="en" sz="1500">
                <a:highlight>
                  <a:schemeClr val="dk1"/>
                </a:highlight>
                <a:latin typeface="Comic Sans MS"/>
                <a:ea typeface="Comic Sans MS"/>
                <a:cs typeface="Comic Sans MS"/>
                <a:sym typeface="Comic Sans MS"/>
              </a:rPr>
              <a:t> </a:t>
            </a:r>
            <a:r>
              <a:rPr lang="en" sz="1500">
                <a:solidFill>
                  <a:schemeClr val="accent4"/>
                </a:solidFill>
                <a:latin typeface="Montserrat"/>
                <a:ea typeface="Montserrat"/>
                <a:cs typeface="Montserrat"/>
                <a:sym typeface="Montserrat"/>
              </a:rPr>
              <a:t>Explain</a:t>
            </a:r>
            <a:r>
              <a:rPr lang="en" sz="1500">
                <a:solidFill>
                  <a:schemeClr val="accent4"/>
                </a:solidFill>
                <a:latin typeface="Montserrat"/>
                <a:ea typeface="Montserrat"/>
                <a:cs typeface="Montserrat"/>
                <a:sym typeface="Montserrat"/>
              </a:rPr>
              <a:t> Correlation?</a:t>
            </a:r>
            <a:endParaRPr sz="1500">
              <a:solidFill>
                <a:schemeClr val="accent4"/>
              </a:solidFill>
              <a:latin typeface="Montserrat"/>
              <a:ea typeface="Montserrat"/>
              <a:cs typeface="Montserrat"/>
              <a:sym typeface="Montserrat"/>
            </a:endParaRPr>
          </a:p>
          <a:p>
            <a:pPr indent="0" lvl="0" marL="0" marR="0" rtl="0" algn="l">
              <a:lnSpc>
                <a:spcPct val="115000"/>
              </a:lnSpc>
              <a:spcBef>
                <a:spcPts val="1200"/>
              </a:spcBef>
              <a:spcAft>
                <a:spcPts val="1200"/>
              </a:spcAft>
              <a:buNone/>
            </a:pPr>
            <a:r>
              <a:rPr b="1" lang="en" sz="1500">
                <a:solidFill>
                  <a:schemeClr val="lt2"/>
                </a:solidFill>
                <a:latin typeface="Comic Sans MS"/>
                <a:ea typeface="Comic Sans MS"/>
                <a:cs typeface="Comic Sans MS"/>
                <a:sym typeface="Comic Sans MS"/>
              </a:rPr>
              <a:t>Ans) </a:t>
            </a:r>
            <a:r>
              <a:rPr lang="en" sz="1500">
                <a:highlight>
                  <a:schemeClr val="dk1"/>
                </a:highlight>
                <a:latin typeface="Comic Sans MS"/>
                <a:ea typeface="Comic Sans MS"/>
                <a:cs typeface="Comic Sans MS"/>
                <a:sym typeface="Comic Sans MS"/>
              </a:rPr>
              <a:t>Correlation show whether and how strongly pairs of variables are related to each other. Correlation takes values between -1 to +1, wherein values close to +1 represents strong positive correlation and values close to -1 represents strong negative correlation.</a:t>
            </a:r>
            <a:endParaRPr sz="1500">
              <a:highlight>
                <a:schemeClr val="dk1"/>
              </a:highlight>
              <a:latin typeface="Comic Sans MS"/>
              <a:ea typeface="Comic Sans MS"/>
              <a:cs typeface="Comic Sans MS"/>
              <a:sym typeface="Comic Sans MS"/>
            </a:endParaRPr>
          </a:p>
        </p:txBody>
      </p:sp>
      <p:pic>
        <p:nvPicPr>
          <p:cNvPr id="146" name="Google Shape;146;p15"/>
          <p:cNvPicPr preferRelativeResize="0"/>
          <p:nvPr/>
        </p:nvPicPr>
        <p:blipFill>
          <a:blip r:embed="rId3">
            <a:alphaModFix/>
          </a:blip>
          <a:stretch>
            <a:fillRect/>
          </a:stretch>
        </p:blipFill>
        <p:spPr>
          <a:xfrm>
            <a:off x="1297500" y="2352000"/>
            <a:ext cx="3768425" cy="2208786"/>
          </a:xfrm>
          <a:prstGeom prst="rect">
            <a:avLst/>
          </a:prstGeom>
          <a:noFill/>
          <a:ln cap="flat" cmpd="sng" w="19050">
            <a:solidFill>
              <a:schemeClr val="accent6"/>
            </a:solidFill>
            <a:prstDash val="solid"/>
            <a:round/>
            <a:headEnd len="sm" w="sm" type="none"/>
            <a:tailEnd len="sm" w="sm" type="none"/>
          </a:ln>
        </p:spPr>
      </p:pic>
      <p:pic>
        <p:nvPicPr>
          <p:cNvPr id="147" name="Google Shape;147;p15"/>
          <p:cNvPicPr preferRelativeResize="0"/>
          <p:nvPr/>
        </p:nvPicPr>
        <p:blipFill>
          <a:blip r:embed="rId4">
            <a:alphaModFix/>
          </a:blip>
          <a:stretch>
            <a:fillRect/>
          </a:stretch>
        </p:blipFill>
        <p:spPr>
          <a:xfrm>
            <a:off x="5304650" y="2849150"/>
            <a:ext cx="3367175" cy="1214475"/>
          </a:xfrm>
          <a:prstGeom prst="rect">
            <a:avLst/>
          </a:prstGeom>
          <a:noFill/>
          <a:ln cap="flat" cmpd="sng" w="19050">
            <a:solidFill>
              <a:schemeClr val="accent6"/>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297500" y="371825"/>
            <a:ext cx="3274500" cy="39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lt2"/>
                </a:solidFill>
                <a:latin typeface="Comic Sans MS"/>
                <a:ea typeface="Comic Sans MS"/>
                <a:cs typeface="Comic Sans MS"/>
                <a:sym typeface="Comic Sans MS"/>
              </a:rPr>
              <a:t>Ques 3)</a:t>
            </a:r>
            <a:r>
              <a:rPr lang="en"/>
              <a:t>  </a:t>
            </a:r>
            <a:r>
              <a:rPr lang="en" sz="1500">
                <a:solidFill>
                  <a:schemeClr val="accent4"/>
                </a:solidFill>
                <a:latin typeface="Montserrat"/>
                <a:ea typeface="Montserrat"/>
                <a:cs typeface="Montserrat"/>
                <a:sym typeface="Montserrat"/>
              </a:rPr>
              <a:t>Explain Covariance</a:t>
            </a:r>
            <a:r>
              <a:rPr lang="en" sz="1500">
                <a:solidFill>
                  <a:schemeClr val="accent4"/>
                </a:solidFill>
                <a:latin typeface="Montserrat"/>
                <a:ea typeface="Montserrat"/>
                <a:cs typeface="Montserrat"/>
                <a:sym typeface="Montserrat"/>
              </a:rPr>
              <a:t>?</a:t>
            </a:r>
            <a:endParaRPr sz="1500">
              <a:solidFill>
                <a:schemeClr val="accent4"/>
              </a:solidFill>
              <a:latin typeface="Montserrat"/>
              <a:ea typeface="Montserrat"/>
              <a:cs typeface="Montserrat"/>
              <a:sym typeface="Montserrat"/>
            </a:endParaRPr>
          </a:p>
          <a:p>
            <a:pPr indent="0" lvl="0" marL="0" marR="0" rtl="0" algn="l">
              <a:lnSpc>
                <a:spcPct val="115000"/>
              </a:lnSpc>
              <a:spcBef>
                <a:spcPts val="1200"/>
              </a:spcBef>
              <a:spcAft>
                <a:spcPts val="0"/>
              </a:spcAft>
              <a:buNone/>
            </a:pPr>
            <a:r>
              <a:rPr b="1" lang="en" sz="1500">
                <a:solidFill>
                  <a:schemeClr val="lt2"/>
                </a:solidFill>
                <a:latin typeface="Comic Sans MS"/>
                <a:ea typeface="Comic Sans MS"/>
                <a:cs typeface="Comic Sans MS"/>
                <a:sym typeface="Comic Sans MS"/>
              </a:rPr>
              <a:t>Ans) </a:t>
            </a:r>
            <a:r>
              <a:rPr lang="en" sz="1500">
                <a:highlight>
                  <a:schemeClr val="dk1"/>
                </a:highlight>
                <a:latin typeface="Comic Sans MS"/>
                <a:ea typeface="Comic Sans MS"/>
                <a:cs typeface="Comic Sans MS"/>
                <a:sym typeface="Comic Sans MS"/>
              </a:rPr>
              <a:t>Covariance</a:t>
            </a:r>
            <a:r>
              <a:rPr lang="en" sz="1500">
                <a:highlight>
                  <a:schemeClr val="dk1"/>
                </a:highlight>
                <a:latin typeface="Comic Sans MS"/>
                <a:ea typeface="Comic Sans MS"/>
                <a:cs typeface="Comic Sans MS"/>
                <a:sym typeface="Comic Sans MS"/>
              </a:rPr>
              <a:t> is the relationship between a pair of random variables where change in one variable causes change in another variable. </a:t>
            </a:r>
            <a:endParaRPr sz="1500">
              <a:highlight>
                <a:schemeClr val="dk1"/>
              </a:highlight>
              <a:latin typeface="Comic Sans MS"/>
              <a:ea typeface="Comic Sans MS"/>
              <a:cs typeface="Comic Sans MS"/>
              <a:sym typeface="Comic Sans MS"/>
            </a:endParaRPr>
          </a:p>
          <a:p>
            <a:pPr indent="0" lvl="0" marL="0" marR="0" rtl="0" algn="l">
              <a:lnSpc>
                <a:spcPct val="115000"/>
              </a:lnSpc>
              <a:spcBef>
                <a:spcPts val="1200"/>
              </a:spcBef>
              <a:spcAft>
                <a:spcPts val="1200"/>
              </a:spcAft>
              <a:buNone/>
            </a:pPr>
            <a:r>
              <a:rPr lang="en" sz="1500">
                <a:highlight>
                  <a:schemeClr val="dk1"/>
                </a:highlight>
                <a:latin typeface="Comic Sans MS"/>
                <a:ea typeface="Comic Sans MS"/>
                <a:cs typeface="Comic Sans MS"/>
                <a:sym typeface="Comic Sans MS"/>
              </a:rPr>
              <a:t>It can take any value between -infinity to +infinity, where the negative value represents the negative relationship whereas positive value represents the positive relationship.</a:t>
            </a:r>
            <a:endParaRPr b="1" sz="1500" u="sng">
              <a:solidFill>
                <a:schemeClr val="accent5"/>
              </a:solidFill>
              <a:latin typeface="Montserrat"/>
              <a:ea typeface="Montserrat"/>
              <a:cs typeface="Montserrat"/>
              <a:sym typeface="Montserrat"/>
            </a:endParaRPr>
          </a:p>
        </p:txBody>
      </p:sp>
      <p:pic>
        <p:nvPicPr>
          <p:cNvPr id="153" name="Google Shape;153;p16"/>
          <p:cNvPicPr preferRelativeResize="0"/>
          <p:nvPr/>
        </p:nvPicPr>
        <p:blipFill>
          <a:blip r:embed="rId3">
            <a:alphaModFix/>
          </a:blip>
          <a:stretch>
            <a:fillRect/>
          </a:stretch>
        </p:blipFill>
        <p:spPr>
          <a:xfrm>
            <a:off x="4784075" y="954350"/>
            <a:ext cx="3854626" cy="1041075"/>
          </a:xfrm>
          <a:prstGeom prst="rect">
            <a:avLst/>
          </a:prstGeom>
          <a:noFill/>
          <a:ln cap="flat" cmpd="sng" w="19050">
            <a:solidFill>
              <a:srgbClr val="FF00FF"/>
            </a:solidFill>
            <a:prstDash val="solid"/>
            <a:round/>
            <a:headEnd len="sm" w="sm" type="none"/>
            <a:tailEnd len="sm" w="sm" type="none"/>
          </a:ln>
        </p:spPr>
      </p:pic>
      <p:pic>
        <p:nvPicPr>
          <p:cNvPr id="154" name="Google Shape;154;p16"/>
          <p:cNvPicPr preferRelativeResize="0"/>
          <p:nvPr/>
        </p:nvPicPr>
        <p:blipFill>
          <a:blip r:embed="rId4">
            <a:alphaModFix/>
          </a:blip>
          <a:stretch>
            <a:fillRect/>
          </a:stretch>
        </p:blipFill>
        <p:spPr>
          <a:xfrm>
            <a:off x="4784075" y="2438725"/>
            <a:ext cx="3854625" cy="2066864"/>
          </a:xfrm>
          <a:prstGeom prst="rect">
            <a:avLst/>
          </a:prstGeom>
          <a:noFill/>
          <a:ln cap="flat" cmpd="sng" w="19050">
            <a:solidFill>
              <a:srgbClr val="FF00FF"/>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idx="1" type="body"/>
          </p:nvPr>
        </p:nvSpPr>
        <p:spPr>
          <a:xfrm>
            <a:off x="1124525" y="278850"/>
            <a:ext cx="7440300" cy="458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00">
                <a:solidFill>
                  <a:schemeClr val="lt2"/>
                </a:solidFill>
                <a:latin typeface="Comic Sans MS"/>
                <a:ea typeface="Comic Sans MS"/>
                <a:cs typeface="Comic Sans MS"/>
                <a:sym typeface="Comic Sans MS"/>
              </a:rPr>
              <a:t>Ques 4)</a:t>
            </a:r>
            <a:r>
              <a:rPr lang="en"/>
              <a:t>  </a:t>
            </a:r>
            <a:r>
              <a:rPr lang="en" sz="1500">
                <a:solidFill>
                  <a:schemeClr val="accent4"/>
                </a:solidFill>
                <a:latin typeface="Montserrat"/>
                <a:ea typeface="Montserrat"/>
                <a:cs typeface="Montserrat"/>
                <a:sym typeface="Montserrat"/>
              </a:rPr>
              <a:t>What is Pearson Correlation ? </a:t>
            </a:r>
            <a:endParaRPr sz="1500">
              <a:solidFill>
                <a:schemeClr val="accent4"/>
              </a:solidFill>
              <a:latin typeface="Montserrat"/>
              <a:ea typeface="Montserrat"/>
              <a:cs typeface="Montserrat"/>
              <a:sym typeface="Montserrat"/>
            </a:endParaRPr>
          </a:p>
          <a:p>
            <a:pPr indent="0" lvl="0" marL="0" marR="0" rtl="0" algn="l">
              <a:lnSpc>
                <a:spcPct val="115000"/>
              </a:lnSpc>
              <a:spcBef>
                <a:spcPts val="1200"/>
              </a:spcBef>
              <a:spcAft>
                <a:spcPts val="0"/>
              </a:spcAft>
              <a:buNone/>
            </a:pPr>
            <a:r>
              <a:rPr b="1" lang="en" sz="1500">
                <a:solidFill>
                  <a:schemeClr val="lt2"/>
                </a:solidFill>
                <a:latin typeface="Comic Sans MS"/>
                <a:ea typeface="Comic Sans MS"/>
                <a:cs typeface="Comic Sans MS"/>
                <a:sym typeface="Comic Sans MS"/>
              </a:rPr>
              <a:t>Ans) </a:t>
            </a:r>
            <a:r>
              <a:rPr lang="en" sz="1500">
                <a:highlight>
                  <a:schemeClr val="dk1"/>
                </a:highlight>
                <a:latin typeface="Comic Sans MS"/>
                <a:ea typeface="Comic Sans MS"/>
                <a:cs typeface="Comic Sans MS"/>
                <a:sym typeface="Comic Sans MS"/>
              </a:rPr>
              <a:t>Pearson correlation is used as a measure for quantifying linear dependence between two continuous variables X and Y. Its value varies from -1  to +1.</a:t>
            </a:r>
            <a:endParaRPr sz="1500">
              <a:highlight>
                <a:schemeClr val="dk1"/>
              </a:highlight>
              <a:latin typeface="Comic Sans MS"/>
              <a:ea typeface="Comic Sans MS"/>
              <a:cs typeface="Comic Sans MS"/>
              <a:sym typeface="Comic Sans MS"/>
            </a:endParaRPr>
          </a:p>
          <a:p>
            <a:pPr indent="0" lvl="0" marL="0" rtl="0" algn="l">
              <a:spcBef>
                <a:spcPts val="1200"/>
              </a:spcBef>
              <a:spcAft>
                <a:spcPts val="0"/>
              </a:spcAft>
              <a:buNone/>
            </a:pPr>
            <a:r>
              <a:t/>
            </a:r>
            <a:endParaRPr sz="1500">
              <a:highlight>
                <a:schemeClr val="dk1"/>
              </a:highlight>
              <a:latin typeface="Comic Sans MS"/>
              <a:ea typeface="Comic Sans MS"/>
              <a:cs typeface="Comic Sans MS"/>
              <a:sym typeface="Comic Sans MS"/>
            </a:endParaRPr>
          </a:p>
          <a:p>
            <a:pPr indent="0" lvl="0" marL="0" marR="0" rtl="0" algn="l">
              <a:lnSpc>
                <a:spcPct val="115000"/>
              </a:lnSpc>
              <a:spcBef>
                <a:spcPts val="1200"/>
              </a:spcBef>
              <a:spcAft>
                <a:spcPts val="0"/>
              </a:spcAft>
              <a:buNone/>
            </a:pPr>
            <a:r>
              <a:t/>
            </a:r>
            <a:endParaRPr sz="1500">
              <a:highlight>
                <a:schemeClr val="dk1"/>
              </a:highlight>
              <a:latin typeface="Comic Sans MS"/>
              <a:ea typeface="Comic Sans MS"/>
              <a:cs typeface="Comic Sans MS"/>
              <a:sym typeface="Comic Sans MS"/>
            </a:endParaRPr>
          </a:p>
          <a:p>
            <a:pPr indent="0" lvl="0" marL="0" rtl="0" algn="l">
              <a:spcBef>
                <a:spcPts val="1200"/>
              </a:spcBef>
              <a:spcAft>
                <a:spcPts val="0"/>
              </a:spcAft>
              <a:buNone/>
            </a:pPr>
            <a:r>
              <a:rPr b="1" lang="en" sz="1500">
                <a:solidFill>
                  <a:schemeClr val="lt2"/>
                </a:solidFill>
                <a:latin typeface="Comic Sans MS"/>
                <a:ea typeface="Comic Sans MS"/>
                <a:cs typeface="Comic Sans MS"/>
                <a:sym typeface="Comic Sans MS"/>
              </a:rPr>
              <a:t>Ques 5)</a:t>
            </a:r>
            <a:r>
              <a:rPr lang="en"/>
              <a:t>  </a:t>
            </a:r>
            <a:r>
              <a:rPr lang="en" sz="1500">
                <a:solidFill>
                  <a:schemeClr val="accent4"/>
                </a:solidFill>
                <a:latin typeface="Montserrat"/>
                <a:ea typeface="Montserrat"/>
                <a:cs typeface="Montserrat"/>
                <a:sym typeface="Montserrat"/>
              </a:rPr>
              <a:t>Explain F Test, T Test and Z test?</a:t>
            </a:r>
            <a:endParaRPr sz="1500">
              <a:solidFill>
                <a:schemeClr val="accent4"/>
              </a:solidFill>
              <a:latin typeface="Montserrat"/>
              <a:ea typeface="Montserrat"/>
              <a:cs typeface="Montserrat"/>
              <a:sym typeface="Montserrat"/>
            </a:endParaRPr>
          </a:p>
          <a:p>
            <a:pPr indent="0" lvl="0" marL="0" rtl="0" algn="l">
              <a:spcBef>
                <a:spcPts val="1200"/>
              </a:spcBef>
              <a:spcAft>
                <a:spcPts val="0"/>
              </a:spcAft>
              <a:buNone/>
            </a:pPr>
            <a:r>
              <a:rPr b="1" lang="en" sz="1500">
                <a:solidFill>
                  <a:schemeClr val="lt2"/>
                </a:solidFill>
                <a:latin typeface="Comic Sans MS"/>
                <a:ea typeface="Comic Sans MS"/>
                <a:cs typeface="Comic Sans MS"/>
                <a:sym typeface="Comic Sans MS"/>
              </a:rPr>
              <a:t>Ans)</a:t>
            </a:r>
            <a:r>
              <a:rPr lang="en" sz="1500">
                <a:solidFill>
                  <a:schemeClr val="accent4"/>
                </a:solidFill>
                <a:latin typeface="Montserrat"/>
                <a:ea typeface="Montserrat"/>
                <a:cs typeface="Montserrat"/>
                <a:sym typeface="Montserrat"/>
              </a:rPr>
              <a:t> </a:t>
            </a:r>
            <a:r>
              <a:rPr b="1" lang="en" sz="1500" u="sng">
                <a:solidFill>
                  <a:schemeClr val="accent5"/>
                </a:solidFill>
                <a:latin typeface="Montserrat"/>
                <a:ea typeface="Montserrat"/>
                <a:cs typeface="Montserrat"/>
                <a:sym typeface="Montserrat"/>
              </a:rPr>
              <a:t>F Test-</a:t>
            </a:r>
            <a:r>
              <a:rPr lang="en" sz="1500">
                <a:highlight>
                  <a:schemeClr val="dk1"/>
                </a:highlight>
                <a:latin typeface="Comic Sans MS"/>
                <a:ea typeface="Comic Sans MS"/>
                <a:cs typeface="Comic Sans MS"/>
                <a:sym typeface="Comic Sans MS"/>
              </a:rPr>
              <a:t>  The F-test is designed to test if the two population variances are equal. It compares the ratio of the two variances. Therefore, if the variances are equal, then the ratio of the variances will be 1.</a:t>
            </a:r>
            <a:endParaRPr sz="1500">
              <a:highlight>
                <a:schemeClr val="dk1"/>
              </a:highlight>
              <a:latin typeface="Comic Sans MS"/>
              <a:ea typeface="Comic Sans MS"/>
              <a:cs typeface="Comic Sans MS"/>
              <a:sym typeface="Comic Sans MS"/>
            </a:endParaRPr>
          </a:p>
          <a:p>
            <a:pPr indent="0" lvl="0" marL="0" rtl="0" algn="l">
              <a:spcBef>
                <a:spcPts val="1200"/>
              </a:spcBef>
              <a:spcAft>
                <a:spcPts val="0"/>
              </a:spcAft>
              <a:buNone/>
            </a:pPr>
            <a:r>
              <a:rPr b="1" lang="en" sz="1500" u="sng">
                <a:solidFill>
                  <a:schemeClr val="accent5"/>
                </a:solidFill>
                <a:latin typeface="Montserrat"/>
                <a:ea typeface="Montserrat"/>
                <a:cs typeface="Montserrat"/>
                <a:sym typeface="Montserrat"/>
              </a:rPr>
              <a:t>T Test-</a:t>
            </a:r>
            <a:r>
              <a:rPr lang="en" sz="1500">
                <a:highlight>
                  <a:schemeClr val="dk1"/>
                </a:highlight>
                <a:latin typeface="Comic Sans MS"/>
                <a:ea typeface="Comic Sans MS"/>
                <a:cs typeface="Comic Sans MS"/>
                <a:sym typeface="Comic Sans MS"/>
              </a:rPr>
              <a:t> T-test used to compare the mean of the given samples. It assumed a normal distribution of the samples. A t-test is used when the population parameters (mean and standard deviation) are unknown.</a:t>
            </a:r>
            <a:endParaRPr sz="1500">
              <a:highlight>
                <a:schemeClr val="dk1"/>
              </a:highlight>
              <a:latin typeface="Comic Sans MS"/>
              <a:ea typeface="Comic Sans MS"/>
              <a:cs typeface="Comic Sans MS"/>
              <a:sym typeface="Comic Sans MS"/>
            </a:endParaRPr>
          </a:p>
          <a:p>
            <a:pPr indent="0" lvl="0" marL="0" rtl="0" algn="l">
              <a:spcBef>
                <a:spcPts val="1200"/>
              </a:spcBef>
              <a:spcAft>
                <a:spcPts val="1200"/>
              </a:spcAft>
              <a:buNone/>
            </a:pPr>
            <a:r>
              <a:rPr b="1" lang="en" sz="1500" u="sng">
                <a:solidFill>
                  <a:schemeClr val="accent5"/>
                </a:solidFill>
                <a:latin typeface="Montserrat"/>
                <a:ea typeface="Montserrat"/>
                <a:cs typeface="Montserrat"/>
                <a:sym typeface="Montserrat"/>
              </a:rPr>
              <a:t>Z Test-</a:t>
            </a:r>
            <a:r>
              <a:rPr lang="en" sz="1500">
                <a:highlight>
                  <a:schemeClr val="dk1"/>
                </a:highlight>
                <a:latin typeface="Comic Sans MS"/>
                <a:ea typeface="Comic Sans MS"/>
                <a:cs typeface="Comic Sans MS"/>
                <a:sym typeface="Comic Sans MS"/>
              </a:rPr>
              <a:t> It is used to determine whether the means are different when the population variance is known and the sample size is large</a:t>
            </a:r>
            <a:r>
              <a:rPr b="1" lang="en" sz="1500" u="sng">
                <a:solidFill>
                  <a:schemeClr val="accent5"/>
                </a:solidFill>
                <a:latin typeface="Montserrat"/>
                <a:ea typeface="Montserrat"/>
                <a:cs typeface="Montserrat"/>
                <a:sym typeface="Montserrat"/>
              </a:rPr>
              <a:t> </a:t>
            </a:r>
            <a:r>
              <a:rPr lang="en" sz="1500">
                <a:highlight>
                  <a:schemeClr val="dk1"/>
                </a:highlight>
                <a:latin typeface="Comic Sans MS"/>
                <a:ea typeface="Comic Sans MS"/>
                <a:cs typeface="Comic Sans MS"/>
                <a:sym typeface="Comic Sans MS"/>
              </a:rPr>
              <a:t>(greater than 30).        It assumes population distribution is normal. Samples are random &amp; independent.</a:t>
            </a:r>
            <a:endParaRPr sz="1500">
              <a:highlight>
                <a:schemeClr val="dk1"/>
              </a:highlight>
              <a:latin typeface="Comic Sans MS"/>
              <a:ea typeface="Comic Sans MS"/>
              <a:cs typeface="Comic Sans MS"/>
              <a:sym typeface="Comic Sans MS"/>
            </a:endParaRPr>
          </a:p>
        </p:txBody>
      </p:sp>
      <p:pic>
        <p:nvPicPr>
          <p:cNvPr id="160" name="Google Shape;160;p17"/>
          <p:cNvPicPr preferRelativeResize="0"/>
          <p:nvPr/>
        </p:nvPicPr>
        <p:blipFill>
          <a:blip r:embed="rId3">
            <a:alphaModFix/>
          </a:blip>
          <a:stretch>
            <a:fillRect/>
          </a:stretch>
        </p:blipFill>
        <p:spPr>
          <a:xfrm>
            <a:off x="6640650" y="1429900"/>
            <a:ext cx="1638300" cy="647700"/>
          </a:xfrm>
          <a:prstGeom prst="rect">
            <a:avLst/>
          </a:prstGeom>
          <a:noFill/>
          <a:ln cap="flat" cmpd="sng" w="19050">
            <a:solidFill>
              <a:schemeClr val="accent6"/>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1148775" y="371825"/>
            <a:ext cx="7440300" cy="45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lt2"/>
                </a:solidFill>
                <a:latin typeface="Comic Sans MS"/>
                <a:ea typeface="Comic Sans MS"/>
                <a:cs typeface="Comic Sans MS"/>
                <a:sym typeface="Comic Sans MS"/>
              </a:rPr>
              <a:t>Ques 6)</a:t>
            </a:r>
            <a:r>
              <a:rPr lang="en"/>
              <a:t>  </a:t>
            </a:r>
            <a:r>
              <a:rPr lang="en" sz="1500">
                <a:solidFill>
                  <a:schemeClr val="accent4"/>
                </a:solidFill>
                <a:latin typeface="Montserrat"/>
                <a:ea typeface="Montserrat"/>
                <a:cs typeface="Montserrat"/>
                <a:sym typeface="Montserrat"/>
              </a:rPr>
              <a:t>Explain LDA, ANOVA and Chi-Square?</a:t>
            </a:r>
            <a:endParaRPr sz="1500">
              <a:solidFill>
                <a:schemeClr val="accent4"/>
              </a:solidFill>
              <a:latin typeface="Montserrat"/>
              <a:ea typeface="Montserrat"/>
              <a:cs typeface="Montserrat"/>
              <a:sym typeface="Montserrat"/>
            </a:endParaRPr>
          </a:p>
          <a:p>
            <a:pPr indent="0" lvl="0" marL="0" rtl="0" algn="l">
              <a:spcBef>
                <a:spcPts val="1200"/>
              </a:spcBef>
              <a:spcAft>
                <a:spcPts val="0"/>
              </a:spcAft>
              <a:buNone/>
            </a:pPr>
            <a:r>
              <a:rPr b="1" lang="en" sz="1500">
                <a:solidFill>
                  <a:schemeClr val="lt2"/>
                </a:solidFill>
                <a:latin typeface="Comic Sans MS"/>
                <a:ea typeface="Comic Sans MS"/>
                <a:cs typeface="Comic Sans MS"/>
                <a:sym typeface="Comic Sans MS"/>
              </a:rPr>
              <a:t>Ans)</a:t>
            </a:r>
            <a:r>
              <a:rPr lang="en" sz="1500">
                <a:solidFill>
                  <a:schemeClr val="accent4"/>
                </a:solidFill>
                <a:latin typeface="Montserrat"/>
                <a:ea typeface="Montserrat"/>
                <a:cs typeface="Montserrat"/>
                <a:sym typeface="Montserrat"/>
              </a:rPr>
              <a:t> </a:t>
            </a:r>
            <a:r>
              <a:rPr b="1" lang="en" sz="1500" u="sng">
                <a:solidFill>
                  <a:schemeClr val="accent5"/>
                </a:solidFill>
                <a:latin typeface="Montserrat"/>
                <a:ea typeface="Montserrat"/>
                <a:cs typeface="Montserrat"/>
                <a:sym typeface="Montserrat"/>
              </a:rPr>
              <a:t>LDA-</a:t>
            </a:r>
            <a:r>
              <a:rPr lang="en" sz="1500">
                <a:highlight>
                  <a:schemeClr val="dk1"/>
                </a:highlight>
                <a:latin typeface="Comic Sans MS"/>
                <a:ea typeface="Comic Sans MS"/>
                <a:cs typeface="Comic Sans MS"/>
                <a:sym typeface="Comic Sans MS"/>
              </a:rPr>
              <a:t> Linear discriminant analysis is used to find a linear combination of features that characterizes or separates two or more classes (or levels) of a categorical variable.</a:t>
            </a:r>
            <a:endParaRPr sz="1500">
              <a:highlight>
                <a:schemeClr val="dk1"/>
              </a:highlight>
              <a:latin typeface="Comic Sans MS"/>
              <a:ea typeface="Comic Sans MS"/>
              <a:cs typeface="Comic Sans MS"/>
              <a:sym typeface="Comic Sans MS"/>
            </a:endParaRPr>
          </a:p>
          <a:p>
            <a:pPr indent="0" lvl="0" marL="0" rtl="0" algn="l">
              <a:spcBef>
                <a:spcPts val="1200"/>
              </a:spcBef>
              <a:spcAft>
                <a:spcPts val="0"/>
              </a:spcAft>
              <a:buNone/>
            </a:pPr>
            <a:r>
              <a:rPr b="1" lang="en" sz="1500" u="sng">
                <a:solidFill>
                  <a:schemeClr val="accent5"/>
                </a:solidFill>
                <a:latin typeface="Montserrat"/>
                <a:ea typeface="Montserrat"/>
                <a:cs typeface="Montserrat"/>
                <a:sym typeface="Montserrat"/>
              </a:rPr>
              <a:t>ANOVA-</a:t>
            </a:r>
            <a:r>
              <a:rPr lang="en" sz="1500">
                <a:highlight>
                  <a:schemeClr val="dk1"/>
                </a:highlight>
                <a:latin typeface="Comic Sans MS"/>
                <a:ea typeface="Comic Sans MS"/>
                <a:cs typeface="Comic Sans MS"/>
                <a:sym typeface="Comic Sans MS"/>
              </a:rPr>
              <a:t> ANOVA stands for Analysis of variance. It provides a statistical test of whether the means of several groups are equal or not.</a:t>
            </a:r>
            <a:endParaRPr sz="1500">
              <a:highlight>
                <a:schemeClr val="dk1"/>
              </a:highlight>
              <a:latin typeface="Comic Sans MS"/>
              <a:ea typeface="Comic Sans MS"/>
              <a:cs typeface="Comic Sans MS"/>
              <a:sym typeface="Comic Sans MS"/>
            </a:endParaRPr>
          </a:p>
          <a:p>
            <a:pPr indent="0" lvl="0" marL="0" rtl="0" algn="l">
              <a:spcBef>
                <a:spcPts val="1200"/>
              </a:spcBef>
              <a:spcAft>
                <a:spcPts val="0"/>
              </a:spcAft>
              <a:buNone/>
            </a:pPr>
            <a:r>
              <a:rPr lang="en" sz="1500">
                <a:highlight>
                  <a:schemeClr val="dk1"/>
                </a:highlight>
                <a:latin typeface="Comic Sans MS"/>
                <a:ea typeface="Comic Sans MS"/>
                <a:cs typeface="Comic Sans MS"/>
                <a:sym typeface="Comic Sans MS"/>
              </a:rPr>
              <a:t>It assumes- a)population distribution normal b)samples are random &amp; independent</a:t>
            </a:r>
            <a:endParaRPr sz="1500">
              <a:highlight>
                <a:schemeClr val="dk1"/>
              </a:highlight>
              <a:latin typeface="Comic Sans MS"/>
              <a:ea typeface="Comic Sans MS"/>
              <a:cs typeface="Comic Sans MS"/>
              <a:sym typeface="Comic Sans MS"/>
            </a:endParaRPr>
          </a:p>
          <a:p>
            <a:pPr indent="0" lvl="0" marL="0" rtl="0" algn="l">
              <a:spcBef>
                <a:spcPts val="1200"/>
              </a:spcBef>
              <a:spcAft>
                <a:spcPts val="0"/>
              </a:spcAft>
              <a:buNone/>
            </a:pPr>
            <a:r>
              <a:rPr b="1" lang="en" sz="1500" u="sng">
                <a:solidFill>
                  <a:schemeClr val="accent5"/>
                </a:solidFill>
                <a:latin typeface="Montserrat"/>
                <a:ea typeface="Montserrat"/>
                <a:cs typeface="Montserrat"/>
                <a:sym typeface="Montserrat"/>
              </a:rPr>
              <a:t>Chi-Square-</a:t>
            </a:r>
            <a:r>
              <a:rPr lang="en" sz="1500">
                <a:highlight>
                  <a:schemeClr val="dk1"/>
                </a:highlight>
                <a:latin typeface="Comic Sans MS"/>
                <a:ea typeface="Comic Sans MS"/>
                <a:cs typeface="Comic Sans MS"/>
                <a:sym typeface="Comic Sans MS"/>
              </a:rPr>
              <a:t> It is a is a statistical test applied to the groups of categorical features to evaluate the likelihood of correlation or association between them using their frequency distribution.</a:t>
            </a:r>
            <a:endParaRPr sz="1500">
              <a:highlight>
                <a:schemeClr val="dk1"/>
              </a:highlight>
              <a:latin typeface="Comic Sans MS"/>
              <a:ea typeface="Comic Sans MS"/>
              <a:cs typeface="Comic Sans MS"/>
              <a:sym typeface="Comic Sans MS"/>
            </a:endParaRPr>
          </a:p>
          <a:p>
            <a:pPr indent="0" lvl="0" marL="0" rtl="0" algn="l">
              <a:spcBef>
                <a:spcPts val="1200"/>
              </a:spcBef>
              <a:spcAft>
                <a:spcPts val="0"/>
              </a:spcAft>
              <a:buNone/>
            </a:pPr>
            <a:r>
              <a:rPr b="1" lang="en" sz="1500">
                <a:solidFill>
                  <a:schemeClr val="lt2"/>
                </a:solidFill>
                <a:latin typeface="Comic Sans MS"/>
                <a:ea typeface="Comic Sans MS"/>
                <a:cs typeface="Comic Sans MS"/>
                <a:sym typeface="Comic Sans MS"/>
              </a:rPr>
              <a:t>Ques 7)</a:t>
            </a:r>
            <a:r>
              <a:rPr lang="en"/>
              <a:t>  </a:t>
            </a:r>
            <a:r>
              <a:rPr lang="en" sz="1500">
                <a:solidFill>
                  <a:schemeClr val="accent4"/>
                </a:solidFill>
                <a:latin typeface="Montserrat"/>
                <a:ea typeface="Montserrat"/>
                <a:cs typeface="Montserrat"/>
                <a:sym typeface="Montserrat"/>
              </a:rPr>
              <a:t>Explain Null Hypothesis.</a:t>
            </a:r>
            <a:endParaRPr sz="1500">
              <a:solidFill>
                <a:schemeClr val="accent4"/>
              </a:solidFill>
              <a:latin typeface="Montserrat"/>
              <a:ea typeface="Montserrat"/>
              <a:cs typeface="Montserrat"/>
              <a:sym typeface="Montserrat"/>
            </a:endParaRPr>
          </a:p>
          <a:p>
            <a:pPr indent="0" lvl="0" marL="0" rtl="0" algn="l">
              <a:spcBef>
                <a:spcPts val="1200"/>
              </a:spcBef>
              <a:spcAft>
                <a:spcPts val="1200"/>
              </a:spcAft>
              <a:buNone/>
            </a:pPr>
            <a:r>
              <a:rPr lang="en" sz="1500">
                <a:solidFill>
                  <a:schemeClr val="accent4"/>
                </a:solidFill>
                <a:latin typeface="Montserrat"/>
                <a:ea typeface="Montserrat"/>
                <a:cs typeface="Montserrat"/>
                <a:sym typeface="Montserrat"/>
              </a:rPr>
              <a:t>Ans) </a:t>
            </a:r>
            <a:r>
              <a:rPr lang="en" sz="1500">
                <a:highlight>
                  <a:schemeClr val="dk1"/>
                </a:highlight>
                <a:latin typeface="Comic Sans MS"/>
                <a:ea typeface="Comic Sans MS"/>
                <a:cs typeface="Comic Sans MS"/>
                <a:sym typeface="Comic Sans MS"/>
              </a:rPr>
              <a:t>A statement which states that there is no relationship between the variables. It is exact opposite of what an investigator predicts or expect.</a:t>
            </a:r>
            <a:endParaRPr sz="1500">
              <a:solidFill>
                <a:schemeClr val="accent4"/>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1297500" y="371825"/>
            <a:ext cx="7440300" cy="458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00">
                <a:solidFill>
                  <a:schemeClr val="lt2"/>
                </a:solidFill>
                <a:latin typeface="Comic Sans MS"/>
                <a:ea typeface="Comic Sans MS"/>
                <a:cs typeface="Comic Sans MS"/>
                <a:sym typeface="Comic Sans MS"/>
              </a:rPr>
              <a:t>Ques 8)</a:t>
            </a:r>
            <a:r>
              <a:rPr lang="en"/>
              <a:t>  </a:t>
            </a:r>
            <a:r>
              <a:rPr lang="en" sz="1500">
                <a:solidFill>
                  <a:schemeClr val="accent4"/>
                </a:solidFill>
                <a:latin typeface="Montserrat"/>
                <a:ea typeface="Montserrat"/>
                <a:cs typeface="Montserrat"/>
                <a:sym typeface="Montserrat"/>
              </a:rPr>
              <a:t>Explain Alternate Hypothesis?</a:t>
            </a:r>
            <a:endParaRPr sz="1500">
              <a:solidFill>
                <a:schemeClr val="accent4"/>
              </a:solidFill>
              <a:latin typeface="Montserrat"/>
              <a:ea typeface="Montserrat"/>
              <a:cs typeface="Montserrat"/>
              <a:sym typeface="Montserrat"/>
            </a:endParaRPr>
          </a:p>
          <a:p>
            <a:pPr indent="0" lvl="0" marL="0" rtl="0" algn="l">
              <a:spcBef>
                <a:spcPts val="1200"/>
              </a:spcBef>
              <a:spcAft>
                <a:spcPts val="0"/>
              </a:spcAft>
              <a:buNone/>
            </a:pPr>
            <a:r>
              <a:rPr b="1" lang="en" sz="1500">
                <a:solidFill>
                  <a:schemeClr val="lt2"/>
                </a:solidFill>
                <a:latin typeface="Comic Sans MS"/>
                <a:ea typeface="Comic Sans MS"/>
                <a:cs typeface="Comic Sans MS"/>
                <a:sym typeface="Comic Sans MS"/>
              </a:rPr>
              <a:t>Ans) </a:t>
            </a:r>
            <a:r>
              <a:rPr lang="en" sz="1500">
                <a:highlight>
                  <a:schemeClr val="dk1"/>
                </a:highlight>
                <a:latin typeface="Comic Sans MS"/>
                <a:ea typeface="Comic Sans MS"/>
                <a:cs typeface="Comic Sans MS"/>
                <a:sym typeface="Comic Sans MS"/>
              </a:rPr>
              <a:t>A statement which states there is relationship between the variables. It is exactly what an investigator predicts or expect. Statistical tests are not performed on it.</a:t>
            </a:r>
            <a:endParaRPr sz="1500">
              <a:highlight>
                <a:schemeClr val="dk1"/>
              </a:highlight>
              <a:latin typeface="Comic Sans MS"/>
              <a:ea typeface="Comic Sans MS"/>
              <a:cs typeface="Comic Sans MS"/>
              <a:sym typeface="Comic Sans MS"/>
            </a:endParaRPr>
          </a:p>
          <a:p>
            <a:pPr indent="0" lvl="0" marL="0" rtl="0" algn="l">
              <a:spcBef>
                <a:spcPts val="1200"/>
              </a:spcBef>
              <a:spcAft>
                <a:spcPts val="0"/>
              </a:spcAft>
              <a:buNone/>
            </a:pPr>
            <a:r>
              <a:rPr b="1" lang="en" sz="1500">
                <a:solidFill>
                  <a:schemeClr val="lt2"/>
                </a:solidFill>
                <a:latin typeface="Comic Sans MS"/>
                <a:ea typeface="Comic Sans MS"/>
                <a:cs typeface="Comic Sans MS"/>
                <a:sym typeface="Comic Sans MS"/>
              </a:rPr>
              <a:t>Ques 9)</a:t>
            </a:r>
            <a:r>
              <a:rPr lang="en"/>
              <a:t>  </a:t>
            </a:r>
            <a:r>
              <a:rPr lang="en" sz="1500">
                <a:solidFill>
                  <a:schemeClr val="accent4"/>
                </a:solidFill>
                <a:latin typeface="Montserrat"/>
                <a:ea typeface="Montserrat"/>
                <a:cs typeface="Montserrat"/>
                <a:sym typeface="Montserrat"/>
              </a:rPr>
              <a:t>Explain Level of Significance(𝛂)?</a:t>
            </a:r>
            <a:endParaRPr sz="1500">
              <a:highlight>
                <a:schemeClr val="dk1"/>
              </a:highlight>
              <a:latin typeface="Comic Sans MS"/>
              <a:ea typeface="Comic Sans MS"/>
              <a:cs typeface="Comic Sans MS"/>
              <a:sym typeface="Comic Sans MS"/>
            </a:endParaRPr>
          </a:p>
          <a:p>
            <a:pPr indent="0" lvl="0" marL="0" rtl="0" algn="l">
              <a:spcBef>
                <a:spcPts val="1200"/>
              </a:spcBef>
              <a:spcAft>
                <a:spcPts val="0"/>
              </a:spcAft>
              <a:buNone/>
            </a:pPr>
            <a:r>
              <a:rPr lang="en" sz="1500">
                <a:highlight>
                  <a:schemeClr val="dk1"/>
                </a:highlight>
                <a:latin typeface="Comic Sans MS"/>
                <a:ea typeface="Comic Sans MS"/>
                <a:cs typeface="Comic Sans MS"/>
                <a:sym typeface="Comic Sans MS"/>
              </a:rPr>
              <a:t>Ans) It is probability of rejecting null hypothesis when it is true (Also called Type 1 error). It can be set at 5% or lower.</a:t>
            </a:r>
            <a:endParaRPr sz="1500">
              <a:highlight>
                <a:schemeClr val="dk1"/>
              </a:highlight>
              <a:latin typeface="Comic Sans MS"/>
              <a:ea typeface="Comic Sans MS"/>
              <a:cs typeface="Comic Sans MS"/>
              <a:sym typeface="Comic Sans MS"/>
            </a:endParaRPr>
          </a:p>
          <a:p>
            <a:pPr indent="0" lvl="0" marL="0" rtl="0" algn="l">
              <a:spcBef>
                <a:spcPts val="1200"/>
              </a:spcBef>
              <a:spcAft>
                <a:spcPts val="0"/>
              </a:spcAft>
              <a:buNone/>
            </a:pPr>
            <a:r>
              <a:rPr lang="en" sz="1500">
                <a:highlight>
                  <a:schemeClr val="dk1"/>
                </a:highlight>
                <a:latin typeface="Comic Sans MS"/>
                <a:ea typeface="Comic Sans MS"/>
                <a:cs typeface="Comic Sans MS"/>
                <a:sym typeface="Comic Sans MS"/>
              </a:rPr>
              <a:t>Lower Significance level indicates that stronger evidence is required before rejecting null hypothesis.</a:t>
            </a:r>
            <a:endParaRPr sz="1500">
              <a:highlight>
                <a:schemeClr val="dk1"/>
              </a:highlight>
              <a:latin typeface="Comic Sans MS"/>
              <a:ea typeface="Comic Sans MS"/>
              <a:cs typeface="Comic Sans MS"/>
              <a:sym typeface="Comic Sans MS"/>
            </a:endParaRPr>
          </a:p>
          <a:p>
            <a:pPr indent="0" lvl="0" marL="0" rtl="0" algn="l">
              <a:spcBef>
                <a:spcPts val="1200"/>
              </a:spcBef>
              <a:spcAft>
                <a:spcPts val="0"/>
              </a:spcAft>
              <a:buNone/>
            </a:pPr>
            <a:r>
              <a:rPr b="1" lang="en" sz="1500">
                <a:solidFill>
                  <a:schemeClr val="lt2"/>
                </a:solidFill>
                <a:latin typeface="Comic Sans MS"/>
                <a:ea typeface="Comic Sans MS"/>
                <a:cs typeface="Comic Sans MS"/>
                <a:sym typeface="Comic Sans MS"/>
              </a:rPr>
              <a:t>Ques 10)</a:t>
            </a:r>
            <a:r>
              <a:rPr lang="en" sz="1500">
                <a:highlight>
                  <a:schemeClr val="dk1"/>
                </a:highlight>
                <a:latin typeface="Comic Sans MS"/>
                <a:ea typeface="Comic Sans MS"/>
                <a:cs typeface="Comic Sans MS"/>
                <a:sym typeface="Comic Sans MS"/>
              </a:rPr>
              <a:t> </a:t>
            </a:r>
            <a:r>
              <a:rPr lang="en" sz="1500">
                <a:solidFill>
                  <a:schemeClr val="accent4"/>
                </a:solidFill>
                <a:latin typeface="Montserrat"/>
                <a:ea typeface="Montserrat"/>
                <a:cs typeface="Montserrat"/>
                <a:sym typeface="Montserrat"/>
              </a:rPr>
              <a:t>Explain Critical Value?</a:t>
            </a:r>
            <a:endParaRPr sz="1500">
              <a:highlight>
                <a:schemeClr val="dk1"/>
              </a:highlight>
              <a:latin typeface="Comic Sans MS"/>
              <a:ea typeface="Comic Sans MS"/>
              <a:cs typeface="Comic Sans MS"/>
              <a:sym typeface="Comic Sans MS"/>
            </a:endParaRPr>
          </a:p>
          <a:p>
            <a:pPr indent="0" lvl="0" marL="0" rtl="0" algn="l">
              <a:spcBef>
                <a:spcPts val="1200"/>
              </a:spcBef>
              <a:spcAft>
                <a:spcPts val="0"/>
              </a:spcAft>
              <a:buNone/>
            </a:pPr>
            <a:r>
              <a:rPr b="1" lang="en" sz="1500">
                <a:solidFill>
                  <a:schemeClr val="lt2"/>
                </a:solidFill>
                <a:latin typeface="Comic Sans MS"/>
                <a:ea typeface="Comic Sans MS"/>
                <a:cs typeface="Comic Sans MS"/>
                <a:sym typeface="Comic Sans MS"/>
              </a:rPr>
              <a:t>Ans)</a:t>
            </a:r>
            <a:r>
              <a:rPr lang="en" sz="1500">
                <a:highlight>
                  <a:schemeClr val="dk1"/>
                </a:highlight>
                <a:latin typeface="Comic Sans MS"/>
                <a:ea typeface="Comic Sans MS"/>
                <a:cs typeface="Comic Sans MS"/>
                <a:sym typeface="Comic Sans MS"/>
              </a:rPr>
              <a:t> Critical value is the cutoff value which is to be compared with the test value to take a decision about the null hypothesis. It divides the graph into two sections- Rejection area and Acceptance area.</a:t>
            </a:r>
            <a:endParaRPr sz="1500">
              <a:highlight>
                <a:schemeClr val="dk1"/>
              </a:highlight>
              <a:latin typeface="Comic Sans MS"/>
              <a:ea typeface="Comic Sans MS"/>
              <a:cs typeface="Comic Sans MS"/>
              <a:sym typeface="Comic Sans MS"/>
            </a:endParaRPr>
          </a:p>
          <a:p>
            <a:pPr indent="0" lvl="0" marL="0" rtl="0" algn="l">
              <a:spcBef>
                <a:spcPts val="1200"/>
              </a:spcBef>
              <a:spcAft>
                <a:spcPts val="1200"/>
              </a:spcAft>
              <a:buNone/>
            </a:pPr>
            <a:r>
              <a:rPr lang="en" sz="1500">
                <a:highlight>
                  <a:schemeClr val="dk1"/>
                </a:highlight>
                <a:latin typeface="Comic Sans MS"/>
                <a:ea typeface="Comic Sans MS"/>
                <a:cs typeface="Comic Sans MS"/>
                <a:sym typeface="Comic Sans MS"/>
              </a:rPr>
              <a:t>If the value of test statistics is greater than the critical value - Reject the Null hypothesis. If test statistics value less than critical value - Fail to reject Null.</a:t>
            </a:r>
            <a:endParaRPr sz="1500">
              <a:highlight>
                <a:schemeClr val="dk1"/>
              </a:highlight>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1297500" y="371825"/>
            <a:ext cx="3015600" cy="45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lt2"/>
                </a:solidFill>
                <a:latin typeface="Comic Sans MS"/>
                <a:ea typeface="Comic Sans MS"/>
                <a:cs typeface="Comic Sans MS"/>
                <a:sym typeface="Comic Sans MS"/>
              </a:rPr>
              <a:t>Ques 11)</a:t>
            </a:r>
            <a:r>
              <a:rPr lang="en"/>
              <a:t>  </a:t>
            </a:r>
            <a:r>
              <a:rPr lang="en" sz="1500">
                <a:solidFill>
                  <a:schemeClr val="accent4"/>
                </a:solidFill>
                <a:latin typeface="Montserrat"/>
                <a:ea typeface="Montserrat"/>
                <a:cs typeface="Montserrat"/>
                <a:sym typeface="Montserrat"/>
              </a:rPr>
              <a:t>Explain P Value ?</a:t>
            </a:r>
            <a:endParaRPr sz="1500">
              <a:solidFill>
                <a:schemeClr val="accent4"/>
              </a:solidFill>
              <a:latin typeface="Montserrat"/>
              <a:ea typeface="Montserrat"/>
              <a:cs typeface="Montserrat"/>
              <a:sym typeface="Montserrat"/>
            </a:endParaRPr>
          </a:p>
          <a:p>
            <a:pPr indent="0" lvl="0" marL="0" marR="0" rtl="0" algn="l">
              <a:lnSpc>
                <a:spcPct val="115000"/>
              </a:lnSpc>
              <a:spcBef>
                <a:spcPts val="1200"/>
              </a:spcBef>
              <a:spcAft>
                <a:spcPts val="0"/>
              </a:spcAft>
              <a:buNone/>
            </a:pPr>
            <a:r>
              <a:rPr b="1" lang="en" sz="1500">
                <a:solidFill>
                  <a:schemeClr val="lt2"/>
                </a:solidFill>
                <a:latin typeface="Comic Sans MS"/>
                <a:ea typeface="Comic Sans MS"/>
                <a:cs typeface="Comic Sans MS"/>
                <a:sym typeface="Comic Sans MS"/>
              </a:rPr>
              <a:t>Ans) </a:t>
            </a:r>
            <a:r>
              <a:rPr lang="en" sz="1500">
                <a:highlight>
                  <a:schemeClr val="dk1"/>
                </a:highlight>
                <a:latin typeface="Comic Sans MS"/>
                <a:ea typeface="Comic Sans MS"/>
                <a:cs typeface="Comic Sans MS"/>
                <a:sym typeface="Comic Sans MS"/>
              </a:rPr>
              <a:t>P value (or probability value) is the probability of obtaining test results at least as extreme as the results actually observed, under the assumption that the null hypothesis is true.</a:t>
            </a:r>
            <a:endParaRPr sz="1500">
              <a:highlight>
                <a:schemeClr val="dk1"/>
              </a:highlight>
              <a:latin typeface="Comic Sans MS"/>
              <a:ea typeface="Comic Sans MS"/>
              <a:cs typeface="Comic Sans MS"/>
              <a:sym typeface="Comic Sans MS"/>
            </a:endParaRPr>
          </a:p>
          <a:p>
            <a:pPr indent="0" lvl="0" marL="0" marR="0" rtl="0" algn="l">
              <a:lnSpc>
                <a:spcPct val="115000"/>
              </a:lnSpc>
              <a:spcBef>
                <a:spcPts val="1200"/>
              </a:spcBef>
              <a:spcAft>
                <a:spcPts val="0"/>
              </a:spcAft>
              <a:buNone/>
            </a:pPr>
            <a:r>
              <a:rPr lang="en" sz="1500">
                <a:highlight>
                  <a:schemeClr val="dk1"/>
                </a:highlight>
                <a:latin typeface="Comic Sans MS"/>
                <a:ea typeface="Comic Sans MS"/>
                <a:cs typeface="Comic Sans MS"/>
                <a:sym typeface="Comic Sans MS"/>
              </a:rPr>
              <a:t> The lower the p value, the stronger the evidence that the null hypothesis is false (the null hypothesis is rejected when p value is 0.05 or lower).</a:t>
            </a:r>
            <a:endParaRPr b="1" sz="1500">
              <a:solidFill>
                <a:schemeClr val="accent6"/>
              </a:solidFill>
              <a:highlight>
                <a:schemeClr val="dk1"/>
              </a:highlight>
              <a:latin typeface="Comic Sans MS"/>
              <a:ea typeface="Comic Sans MS"/>
              <a:cs typeface="Comic Sans MS"/>
              <a:sym typeface="Comic Sans MS"/>
            </a:endParaRPr>
          </a:p>
          <a:p>
            <a:pPr indent="0" lvl="0" marL="0" marR="0" rtl="0" algn="l">
              <a:lnSpc>
                <a:spcPct val="115000"/>
              </a:lnSpc>
              <a:spcBef>
                <a:spcPts val="1200"/>
              </a:spcBef>
              <a:spcAft>
                <a:spcPts val="1200"/>
              </a:spcAft>
              <a:buNone/>
            </a:pPr>
            <a:r>
              <a:t/>
            </a:r>
            <a:endParaRPr sz="1500">
              <a:solidFill>
                <a:schemeClr val="accent4"/>
              </a:solidFill>
              <a:latin typeface="Montserrat"/>
              <a:ea typeface="Montserrat"/>
              <a:cs typeface="Montserrat"/>
              <a:sym typeface="Montserrat"/>
            </a:endParaRPr>
          </a:p>
        </p:txBody>
      </p:sp>
      <p:pic>
        <p:nvPicPr>
          <p:cNvPr id="176" name="Google Shape;176;p20"/>
          <p:cNvPicPr preferRelativeResize="0"/>
          <p:nvPr/>
        </p:nvPicPr>
        <p:blipFill>
          <a:blip r:embed="rId3">
            <a:alphaModFix/>
          </a:blip>
          <a:stretch>
            <a:fillRect/>
          </a:stretch>
        </p:blipFill>
        <p:spPr>
          <a:xfrm>
            <a:off x="4571999" y="582525"/>
            <a:ext cx="4351849" cy="42076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idx="1" type="body"/>
          </p:nvPr>
        </p:nvSpPr>
        <p:spPr>
          <a:xfrm>
            <a:off x="1297500" y="371825"/>
            <a:ext cx="3548700" cy="45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lt2"/>
                </a:solidFill>
                <a:latin typeface="Comic Sans MS"/>
                <a:ea typeface="Comic Sans MS"/>
                <a:cs typeface="Comic Sans MS"/>
                <a:sym typeface="Comic Sans MS"/>
              </a:rPr>
              <a:t>Ques 12)</a:t>
            </a:r>
            <a:r>
              <a:rPr lang="en" sz="1500">
                <a:solidFill>
                  <a:schemeClr val="accent4"/>
                </a:solidFill>
                <a:latin typeface="Montserrat"/>
                <a:ea typeface="Montserrat"/>
                <a:cs typeface="Montserrat"/>
                <a:sym typeface="Montserrat"/>
              </a:rPr>
              <a:t> Explain Confidence Interval.</a:t>
            </a:r>
            <a:endParaRPr sz="1500">
              <a:solidFill>
                <a:schemeClr val="accent4"/>
              </a:solidFill>
              <a:latin typeface="Montserrat"/>
              <a:ea typeface="Montserrat"/>
              <a:cs typeface="Montserrat"/>
              <a:sym typeface="Montserrat"/>
            </a:endParaRPr>
          </a:p>
          <a:p>
            <a:pPr indent="0" lvl="0" marL="0" marR="0" rtl="0" algn="l">
              <a:lnSpc>
                <a:spcPct val="115000"/>
              </a:lnSpc>
              <a:spcBef>
                <a:spcPts val="1200"/>
              </a:spcBef>
              <a:spcAft>
                <a:spcPts val="0"/>
              </a:spcAft>
              <a:buNone/>
            </a:pPr>
            <a:r>
              <a:rPr lang="en" sz="1500">
                <a:solidFill>
                  <a:schemeClr val="accent4"/>
                </a:solidFill>
                <a:latin typeface="Montserrat"/>
                <a:ea typeface="Montserrat"/>
                <a:cs typeface="Montserrat"/>
                <a:sym typeface="Montserrat"/>
              </a:rPr>
              <a:t>Ans)</a:t>
            </a:r>
            <a:r>
              <a:rPr lang="en" sz="1500">
                <a:highlight>
                  <a:schemeClr val="dk1"/>
                </a:highlight>
                <a:latin typeface="Comic Sans MS"/>
                <a:ea typeface="Comic Sans MS"/>
                <a:cs typeface="Comic Sans MS"/>
                <a:sym typeface="Comic Sans MS"/>
              </a:rPr>
              <a:t> A confidence interval displays the probability that a parameter will fall between a pair of values around the mean. Confidence intervals measure the degree of uncertainty or certainty in a sampling method.</a:t>
            </a:r>
            <a:endParaRPr sz="1500">
              <a:highlight>
                <a:schemeClr val="dk1"/>
              </a:highlight>
              <a:latin typeface="Comic Sans MS"/>
              <a:ea typeface="Comic Sans MS"/>
              <a:cs typeface="Comic Sans MS"/>
              <a:sym typeface="Comic Sans MS"/>
            </a:endParaRPr>
          </a:p>
          <a:p>
            <a:pPr indent="0" lvl="0" marL="0" marR="0" rtl="0" algn="l">
              <a:lnSpc>
                <a:spcPct val="115000"/>
              </a:lnSpc>
              <a:spcBef>
                <a:spcPts val="1200"/>
              </a:spcBef>
              <a:spcAft>
                <a:spcPts val="1200"/>
              </a:spcAft>
              <a:buNone/>
            </a:pPr>
            <a:r>
              <a:rPr lang="en" sz="1500">
                <a:highlight>
                  <a:schemeClr val="dk1"/>
                </a:highlight>
                <a:latin typeface="Comic Sans MS"/>
                <a:ea typeface="Comic Sans MS"/>
                <a:cs typeface="Comic Sans MS"/>
                <a:sym typeface="Comic Sans MS"/>
              </a:rPr>
              <a:t>95% confidence interval (𝛼 = 0.05) are most common.</a:t>
            </a:r>
            <a:endParaRPr sz="1500">
              <a:solidFill>
                <a:schemeClr val="accent4"/>
              </a:solidFill>
              <a:latin typeface="Montserrat"/>
              <a:ea typeface="Montserrat"/>
              <a:cs typeface="Montserrat"/>
              <a:sym typeface="Montserrat"/>
            </a:endParaRPr>
          </a:p>
        </p:txBody>
      </p:sp>
      <p:pic>
        <p:nvPicPr>
          <p:cNvPr id="182" name="Google Shape;182;p21"/>
          <p:cNvPicPr preferRelativeResize="0"/>
          <p:nvPr/>
        </p:nvPicPr>
        <p:blipFill>
          <a:blip r:embed="rId3">
            <a:alphaModFix/>
          </a:blip>
          <a:stretch>
            <a:fillRect/>
          </a:stretch>
        </p:blipFill>
        <p:spPr>
          <a:xfrm>
            <a:off x="5102475" y="953125"/>
            <a:ext cx="3548700" cy="3423200"/>
          </a:xfrm>
          <a:prstGeom prst="rect">
            <a:avLst/>
          </a:prstGeom>
          <a:noFill/>
          <a:ln cap="flat" cmpd="sng" w="19050">
            <a:solidFill>
              <a:srgbClr val="CC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