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95" r:id="rId4"/>
    <p:sldId id="296" r:id="rId5"/>
    <p:sldId id="297" r:id="rId6"/>
    <p:sldId id="298" r:id="rId7"/>
    <p:sldId id="300" r:id="rId8"/>
    <p:sldId id="299" r:id="rId9"/>
    <p:sldId id="301" r:id="rId10"/>
    <p:sldId id="302" r:id="rId11"/>
    <p:sldId id="303" r:id="rId12"/>
    <p:sldId id="265"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C50D"/>
    <a:srgbClr val="6DD57E"/>
    <a:srgbClr val="293452"/>
    <a:srgbClr val="FFD65A"/>
    <a:srgbClr val="43C959"/>
    <a:srgbClr val="171D2F"/>
    <a:srgbClr val="FFE79B"/>
    <a:srgbClr val="8BDD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1" autoAdjust="0"/>
    <p:restoredTop sz="94660"/>
  </p:normalViewPr>
  <p:slideViewPr>
    <p:cSldViewPr snapToGrid="0" showGuides="1">
      <p:cViewPr varScale="1">
        <p:scale>
          <a:sx n="65" d="100"/>
          <a:sy n="65" d="100"/>
        </p:scale>
        <p:origin x="1134" y="48"/>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69589-EE1D-4D30-ACB2-2BAB77756608}"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538D7-8246-4C11-8DE2-3490AAFD53C1}" type="slidenum">
              <a:rPr lang="en-US" smtClean="0"/>
              <a:t>‹#›</a:t>
            </a:fld>
            <a:endParaRPr lang="en-US"/>
          </a:p>
        </p:txBody>
      </p:sp>
    </p:spTree>
    <p:extLst>
      <p:ext uri="{BB962C8B-B14F-4D97-AF65-F5344CB8AC3E}">
        <p14:creationId xmlns:p14="http://schemas.microsoft.com/office/powerpoint/2010/main" val="217158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='https://www.freepik.com/vectors/people'&gt;People vector created by </a:t>
            </a:r>
            <a:r>
              <a:rPr lang="en-US" dirty="0" err="1"/>
              <a:t>pch.vector</a:t>
            </a:r>
            <a:r>
              <a:rPr lang="en-US" dirty="0"/>
              <a:t> - www.freepik.com&lt;/a&gt;</a:t>
            </a:r>
          </a:p>
        </p:txBody>
      </p:sp>
      <p:sp>
        <p:nvSpPr>
          <p:cNvPr id="4" name="Slide Number Placeholder 3"/>
          <p:cNvSpPr>
            <a:spLocks noGrp="1"/>
          </p:cNvSpPr>
          <p:nvPr>
            <p:ph type="sldNum" sz="quarter" idx="5"/>
          </p:nvPr>
        </p:nvSpPr>
        <p:spPr/>
        <p:txBody>
          <a:bodyPr/>
          <a:lstStyle/>
          <a:p>
            <a:fld id="{EF4538D7-8246-4C11-8DE2-3490AAFD53C1}" type="slidenum">
              <a:rPr lang="en-US" smtClean="0"/>
              <a:t>1</a:t>
            </a:fld>
            <a:endParaRPr lang="en-US"/>
          </a:p>
        </p:txBody>
      </p:sp>
    </p:spTree>
    <p:extLst>
      <p:ext uri="{BB962C8B-B14F-4D97-AF65-F5344CB8AC3E}">
        <p14:creationId xmlns:p14="http://schemas.microsoft.com/office/powerpoint/2010/main" val="47230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32C0D-7519-3A8C-5599-49A5A0EF0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4CEAAD-6DBE-8EF8-633B-FA1B166284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B0A49-B3AE-4981-3F98-3926B11344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EEABC3-029D-8F01-A858-44FFF18238D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66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='https://www.freepik.com/vectors/business'&gt;Business vector created by </a:t>
            </a:r>
            <a:r>
              <a:rPr lang="en-US" dirty="0" err="1"/>
              <a:t>pch.vector</a:t>
            </a:r>
            <a:r>
              <a:rPr lang="en-US" dirty="0"/>
              <a:t> - www.freepik.com&lt;/a&gt;</a:t>
            </a:r>
          </a:p>
        </p:txBody>
      </p:sp>
      <p:sp>
        <p:nvSpPr>
          <p:cNvPr id="4" name="Slide Number Placeholder 3"/>
          <p:cNvSpPr>
            <a:spLocks noGrp="1"/>
          </p:cNvSpPr>
          <p:nvPr>
            <p:ph type="sldNum" sz="quarter" idx="5"/>
          </p:nvPr>
        </p:nvSpPr>
        <p:spPr/>
        <p:txBody>
          <a:bodyPr/>
          <a:lstStyle/>
          <a:p>
            <a:fld id="{EF4538D7-8246-4C11-8DE2-3490AAFD53C1}" type="slidenum">
              <a:rPr lang="en-US" smtClean="0"/>
              <a:t>11</a:t>
            </a:fld>
            <a:endParaRPr lang="en-US"/>
          </a:p>
        </p:txBody>
      </p:sp>
    </p:spTree>
    <p:extLst>
      <p:ext uri="{BB962C8B-B14F-4D97-AF65-F5344CB8AC3E}">
        <p14:creationId xmlns:p14="http://schemas.microsoft.com/office/powerpoint/2010/main" val="194533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F5F4D-5AEA-C3E7-ADBC-AA7D706D0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CCB74-FC24-09A8-74E0-60B6565017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4358F2-C245-2DC7-8117-01ECCFCE4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559F3D-83D6-93C9-29E8-FDF1BEE8DF7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2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180D7-904D-4A54-5F79-95D3BF975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63867-E463-2C72-9318-5524AEED1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89683D-A19E-ACE2-1AE7-318165B09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15026B-EF14-4B6C-8CBF-23B2B94FDF2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63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0C3A4-8702-5B4E-BF72-89D45E283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89A4EB-FBFD-F6DA-42B1-BAA43D2E5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38535E-D22A-A114-563E-1538A92D55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153047-980B-F954-9E05-942666FF088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64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94F86-2264-A27E-DD62-E03418799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1C7B9B-37C5-FC56-98F5-20E7787F4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B7549-B171-668A-7A37-DC1FE977B0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74849A-7B1E-DE66-6CFB-B656B2B9C40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81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30EA0-D7F2-1E58-AE7E-25C4F8BDD7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4704D-38B1-1E9D-B5D0-EAC41ECAC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CFB0C-7A95-8B39-F1EA-2406F8B4F8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53DD3E-8F57-5D62-3E8D-7772BE6FCB1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47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AD3BA-95F5-971E-00D5-80F0802178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0CDD6-543E-314F-3CD9-96EE45044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2803A-8A9B-5AB7-764F-FEBB3F7E5D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23B328-563A-42BA-5D83-D2FCE35237E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48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A2952-CB3C-C7E3-7E1E-F365F094D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FF3AF6-73D2-0CBC-757E-193C9A278C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9EDCEA-1121-ACFB-5B96-4ACB4F10AF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6CA22E-1732-88BD-DCFB-8C9AAB12420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712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146BD-AD6F-13D3-8F41-350AA31EB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043D75-FAAC-E84E-7816-F1367E0B3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7F01C6-AEB9-8AB1-5106-3FF958EE5A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14E4C5-900C-578D-5493-8D6CC673DDD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10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4443-6EE0-46F5-8AFD-AE0B89DBE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DBBEC-28A5-497B-86B7-30A99516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C83CBE-D53F-4AC9-B8E7-3669C1BD040E}"/>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5" name="Footer Placeholder 4">
            <a:extLst>
              <a:ext uri="{FF2B5EF4-FFF2-40B4-BE49-F238E27FC236}">
                <a16:creationId xmlns:a16="http://schemas.microsoft.com/office/drawing/2014/main" id="{943FFDAE-A714-438D-8D2F-B7F8EFB811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D3C9CD-EC1E-40B6-965E-521D482CC7AF}"/>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50187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58A8-96C8-4789-B438-D5A0AA8A1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3154AF-73E6-48FE-A456-0F7EA1856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92DE7-D84A-4454-A387-3EDBDFAA8689}"/>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5" name="Footer Placeholder 4">
            <a:extLst>
              <a:ext uri="{FF2B5EF4-FFF2-40B4-BE49-F238E27FC236}">
                <a16:creationId xmlns:a16="http://schemas.microsoft.com/office/drawing/2014/main" id="{96539CA1-B66B-46B2-AF55-440A9695D6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B0DF4F-ECFD-4962-B1C9-44C5A0004FB2}"/>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413830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A699-845F-4BC6-94E0-14CC4CA5D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FE873-1B43-46DF-9AFD-C2A4EA14B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7A061-8F0A-41F3-8545-B547C9D39AA9}"/>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5" name="Footer Placeholder 4">
            <a:extLst>
              <a:ext uri="{FF2B5EF4-FFF2-40B4-BE49-F238E27FC236}">
                <a16:creationId xmlns:a16="http://schemas.microsoft.com/office/drawing/2014/main" id="{FB3F24C1-1403-4C11-A0CD-9DFBC33C37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AD4D321-16B9-48C1-8360-BE2636440E93}"/>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07710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07B1E-6427-4C34-9A89-1E8A6754B707}"/>
              </a:ext>
            </a:extLst>
          </p:cNvPr>
          <p:cNvSpPr>
            <a:spLocks noGrp="1"/>
          </p:cNvSpPr>
          <p:nvPr>
            <p:ph type="dt" sz="half" idx="10"/>
          </p:nvPr>
        </p:nvSpPr>
        <p:spPr/>
        <p:txBody>
          <a:bodyPr/>
          <a:lstStyle/>
          <a:p>
            <a:fld id="{3F32A01C-61EC-4D49-878D-066848BDDCD0}" type="datetimeFigureOut">
              <a:rPr lang="en-ID" smtClean="0"/>
              <a:t>12/02/2024</a:t>
            </a:fld>
            <a:endParaRPr lang="en-ID"/>
          </a:p>
        </p:txBody>
      </p:sp>
      <p:sp>
        <p:nvSpPr>
          <p:cNvPr id="3" name="Footer Placeholder 2">
            <a:extLst>
              <a:ext uri="{FF2B5EF4-FFF2-40B4-BE49-F238E27FC236}">
                <a16:creationId xmlns:a16="http://schemas.microsoft.com/office/drawing/2014/main" id="{305E90D4-8C75-4436-BFAA-F71273A4FE8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A2F622D-A25F-4DC1-9B66-12C9945E4568}"/>
              </a:ext>
            </a:extLst>
          </p:cNvPr>
          <p:cNvSpPr>
            <a:spLocks noGrp="1"/>
          </p:cNvSpPr>
          <p:nvPr>
            <p:ph type="sldNum" sz="quarter" idx="12"/>
          </p:nvPr>
        </p:nvSpPr>
        <p:spPr/>
        <p:txBody>
          <a:bodyPr/>
          <a:lstStyle/>
          <a:p>
            <a:fld id="{DDB828C7-9901-42AB-BCDB-95692AF75EFB}" type="slidenum">
              <a:rPr lang="en-ID" smtClean="0"/>
              <a:t>‹#›</a:t>
            </a:fld>
            <a:endParaRPr lang="en-ID"/>
          </a:p>
        </p:txBody>
      </p:sp>
    </p:spTree>
    <p:extLst>
      <p:ext uri="{BB962C8B-B14F-4D97-AF65-F5344CB8AC3E}">
        <p14:creationId xmlns:p14="http://schemas.microsoft.com/office/powerpoint/2010/main" val="2110237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7D1D4DD3-678E-4AFD-A40F-E4DACEA77179}" type="datetime1">
              <a:rPr lang="en-US" smtClean="0"/>
              <a:t>2/12/2024</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
        <p:nvSpPr>
          <p:cNvPr id="17" name="Rectangle 16">
            <a:extLst>
              <a:ext uri="{FF2B5EF4-FFF2-40B4-BE49-F238E27FC236}">
                <a16:creationId xmlns:a16="http://schemas.microsoft.com/office/drawing/2014/main" id="{940D0FF3-A2B2-493D-8FE0-A9B0D0F67B95}"/>
              </a:ext>
            </a:extLst>
          </p:cNvPr>
          <p:cNvSpPr/>
          <p:nvPr userDrawn="1"/>
        </p:nvSpPr>
        <p:spPr>
          <a:xfrm>
            <a:off x="10223500" y="6356350"/>
            <a:ext cx="1968500" cy="5016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DBED446B-6B6E-4F72-A142-4F2CFE0B7463}"/>
              </a:ext>
            </a:extLst>
          </p:cNvPr>
          <p:cNvSpPr/>
          <p:nvPr userDrawn="1"/>
        </p:nvSpPr>
        <p:spPr>
          <a:xfrm>
            <a:off x="215900" y="196850"/>
            <a:ext cx="11760200" cy="6464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D2179AD8-EB94-48B9-85DE-CEB8A1CAEB16}"/>
              </a:ext>
            </a:extLst>
          </p:cNvPr>
          <p:cNvSpPr/>
          <p:nvPr userDrawn="1"/>
        </p:nvSpPr>
        <p:spPr>
          <a:xfrm>
            <a:off x="584200" y="0"/>
            <a:ext cx="292100" cy="1206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326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7890-9307-449C-9D48-DA709384C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75C1B-C6B4-4E4D-AEBB-7432ADD16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26AA2-5737-4597-A268-939F76A4CB54}"/>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5" name="Footer Placeholder 4">
            <a:extLst>
              <a:ext uri="{FF2B5EF4-FFF2-40B4-BE49-F238E27FC236}">
                <a16:creationId xmlns:a16="http://schemas.microsoft.com/office/drawing/2014/main" id="{1ADA6070-EB8D-4CF1-863C-55ADC5DFE1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DB2F25-7F04-4150-9D75-62773D783144}"/>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24689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D7D3-1C86-4082-A540-C9A3B58E0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90D00A-834A-402E-8DA1-659C30B0B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E665A-5884-4A9C-852D-261D7CDCC085}"/>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5" name="Footer Placeholder 4">
            <a:extLst>
              <a:ext uri="{FF2B5EF4-FFF2-40B4-BE49-F238E27FC236}">
                <a16:creationId xmlns:a16="http://schemas.microsoft.com/office/drawing/2014/main" id="{8AAB3B88-4DEC-4B48-AAE2-6E600AB80F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8BA5844-2158-4E4F-BDFE-30C8FC0601C8}"/>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39496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427-823D-4C29-BE7C-70A8C6DFC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36E3E-5D8A-4057-B799-F81512F80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65CBA-2110-4F16-8DFD-E71B5BDD4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DFAA9-3CAD-4518-97F2-7498A2DBBB09}"/>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6" name="Footer Placeholder 5">
            <a:extLst>
              <a:ext uri="{FF2B5EF4-FFF2-40B4-BE49-F238E27FC236}">
                <a16:creationId xmlns:a16="http://schemas.microsoft.com/office/drawing/2014/main" id="{BED844B5-3390-4F2E-9796-5E542974F3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7CDFFEA-F179-4E26-819F-326AA12DDCBD}"/>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5107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16DA-E025-40DC-9BB5-B9A6C9AD6B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96FB5-F0BE-4D08-A989-4E1BE11A5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964FA-1D35-4C4B-B763-21B1B8C89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57071-17FA-4D75-B6B6-D4C78638F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310B5-30BB-4F91-A3DB-A78243486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114151-F6C4-437A-A38B-407B36D98509}"/>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8" name="Footer Placeholder 7">
            <a:extLst>
              <a:ext uri="{FF2B5EF4-FFF2-40B4-BE49-F238E27FC236}">
                <a16:creationId xmlns:a16="http://schemas.microsoft.com/office/drawing/2014/main" id="{3DFC4EC9-FF0B-4338-9A14-4E98106899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6C6E43B-9090-4D9D-95A6-A37A2A14C26F}"/>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3088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3AAC-9D8A-4603-ACF3-1F95D405E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AD3B1C-4487-475E-8073-8707EF1E1D0C}"/>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4" name="Footer Placeholder 3">
            <a:extLst>
              <a:ext uri="{FF2B5EF4-FFF2-40B4-BE49-F238E27FC236}">
                <a16:creationId xmlns:a16="http://schemas.microsoft.com/office/drawing/2014/main" id="{A1F3C985-57BF-4C9B-82A3-3BCCEC9579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C905A80-F10D-42AE-A601-6FFD9DDDD65D}"/>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07959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D082B-AF8C-43FD-806B-F7E07724CEB9}"/>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3" name="Footer Placeholder 2">
            <a:extLst>
              <a:ext uri="{FF2B5EF4-FFF2-40B4-BE49-F238E27FC236}">
                <a16:creationId xmlns:a16="http://schemas.microsoft.com/office/drawing/2014/main" id="{018B1088-3D6A-4B18-BD3A-CCC2864D1F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8723FD3-3490-4E32-9348-42F75F2A91E9}"/>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15108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A899-7DAC-4EB3-BC81-04B0C724B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7A4D90-C048-463F-BD00-8E817A1A3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48019-66DF-4AF4-BF0B-310D40E81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7087E-78CE-4F95-938D-6371DE011D6D}"/>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6" name="Footer Placeholder 5">
            <a:extLst>
              <a:ext uri="{FF2B5EF4-FFF2-40B4-BE49-F238E27FC236}">
                <a16:creationId xmlns:a16="http://schemas.microsoft.com/office/drawing/2014/main" id="{E7C04514-F393-487A-9058-4BC3D7D481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EBE1215-C863-4A0A-975E-36379AB662A5}"/>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21362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789-C058-44F9-86A3-326AC2267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67B7A-05A7-429F-8529-21FDA6622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6782DE-2AB3-45CC-90F2-5E6B8F9B8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2CB6D-DD41-485A-BADE-129F13F24383}"/>
              </a:ext>
            </a:extLst>
          </p:cNvPr>
          <p:cNvSpPr>
            <a:spLocks noGrp="1"/>
          </p:cNvSpPr>
          <p:nvPr>
            <p:ph type="dt" sz="half" idx="10"/>
          </p:nvPr>
        </p:nvSpPr>
        <p:spPr>
          <a:xfrm>
            <a:off x="838200" y="6356350"/>
            <a:ext cx="2743200" cy="365125"/>
          </a:xfrm>
          <a:prstGeom prst="rect">
            <a:avLst/>
          </a:prstGeom>
        </p:spPr>
        <p:txBody>
          <a:bodyPr/>
          <a:lstStyle/>
          <a:p>
            <a:fld id="{AC6A98F0-A615-4649-BBC6-BA687277F779}" type="datetimeFigureOut">
              <a:rPr lang="en-US" smtClean="0"/>
              <a:t>2/12/2024</a:t>
            </a:fld>
            <a:endParaRPr lang="en-US"/>
          </a:p>
        </p:txBody>
      </p:sp>
      <p:sp>
        <p:nvSpPr>
          <p:cNvPr id="6" name="Footer Placeholder 5">
            <a:extLst>
              <a:ext uri="{FF2B5EF4-FFF2-40B4-BE49-F238E27FC236}">
                <a16:creationId xmlns:a16="http://schemas.microsoft.com/office/drawing/2014/main" id="{DADCD5C1-52BA-436E-99CF-93CDDB5D93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674371-4452-4DA4-B1CD-16EEBABD1288}"/>
              </a:ext>
            </a:extLst>
          </p:cNvPr>
          <p:cNvSpPr>
            <a:spLocks noGrp="1"/>
          </p:cNvSpPr>
          <p:nvPr>
            <p:ph type="sldNum" sz="quarter" idx="12"/>
          </p:nvPr>
        </p:nvSpPr>
        <p:spPr/>
        <p:txBody>
          <a:bodyPr/>
          <a:lstStyle/>
          <a:p>
            <a:fld id="{7476E806-B426-4043-B850-C90DEF4A2F9F}" type="slidenum">
              <a:rPr lang="en-US" smtClean="0"/>
              <a:t>‹#›</a:t>
            </a:fld>
            <a:endParaRPr lang="en-US"/>
          </a:p>
        </p:txBody>
      </p:sp>
    </p:spTree>
    <p:extLst>
      <p:ext uri="{BB962C8B-B14F-4D97-AF65-F5344CB8AC3E}">
        <p14:creationId xmlns:p14="http://schemas.microsoft.com/office/powerpoint/2010/main" val="123409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oleObject" Target="../embeddings/oleObject2.bin"/><Relationship Id="rId5" Type="http://schemas.openxmlformats.org/officeDocument/2006/relationships/tags" Target="../tags/tag4.xml"/><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683EE20-4487-479F-B9F4-2B0B0166460B}"/>
              </a:ext>
            </a:extLst>
          </p:cNvPr>
          <p:cNvGraphicFramePr>
            <a:graphicFrameLocks noChangeAspect="1"/>
          </p:cNvGraphicFramePr>
          <p:nvPr userDrawn="1">
            <p:custDataLst>
              <p:tags r:id="rId13"/>
            </p:custDataLst>
            <p:extLst>
              <p:ext uri="{D42A27DB-BD31-4B8C-83A1-F6EECF244321}">
                <p14:modId xmlns:p14="http://schemas.microsoft.com/office/powerpoint/2010/main" val="250516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DE21312-C106-49E1-8FFA-4373707D9A9F}"/>
              </a:ext>
            </a:extLst>
          </p:cNvPr>
          <p:cNvSpPr>
            <a:spLocks noGrp="1"/>
          </p:cNvSpPr>
          <p:nvPr>
            <p:ph type="title"/>
          </p:nvPr>
        </p:nvSpPr>
        <p:spPr>
          <a:xfrm>
            <a:off x="457200" y="365125"/>
            <a:ext cx="11277600" cy="9810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40894-28EE-4992-B213-79FAB5B8E590}"/>
              </a:ext>
            </a:extLst>
          </p:cNvPr>
          <p:cNvSpPr>
            <a:spLocks noGrp="1"/>
          </p:cNvSpPr>
          <p:nvPr>
            <p:ph type="body" idx="1"/>
          </p:nvPr>
        </p:nvSpPr>
        <p:spPr>
          <a:xfrm>
            <a:off x="457200" y="1562100"/>
            <a:ext cx="11277600" cy="46148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36A47A-AD09-4DBD-BF67-CE348989D9C2}"/>
              </a:ext>
            </a:extLst>
          </p:cNvPr>
          <p:cNvSpPr>
            <a:spLocks noGrp="1"/>
          </p:cNvSpPr>
          <p:nvPr>
            <p:ph type="sldNum" sz="quarter" idx="4"/>
          </p:nvPr>
        </p:nvSpPr>
        <p:spPr>
          <a:xfrm>
            <a:off x="11315700" y="6356350"/>
            <a:ext cx="419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6E806-B426-4043-B850-C90DEF4A2F9F}" type="slidenum">
              <a:rPr lang="en-US" smtClean="0"/>
              <a:t>‹#›</a:t>
            </a:fld>
            <a:endParaRPr lang="en-US"/>
          </a:p>
        </p:txBody>
      </p:sp>
    </p:spTree>
    <p:extLst>
      <p:ext uri="{BB962C8B-B14F-4D97-AF65-F5344CB8AC3E}">
        <p14:creationId xmlns:p14="http://schemas.microsoft.com/office/powerpoint/2010/main" val="425750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293452"/>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9345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9345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9345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9345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9345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853DF03-CD76-4B5A-8EB3-63B382E13194}"/>
              </a:ext>
            </a:extLst>
          </p:cNvPr>
          <p:cNvGraphicFramePr>
            <a:graphicFrameLocks noChangeAspect="1"/>
          </p:cNvGraphicFramePr>
          <p:nvPr userDrawn="1">
            <p:custDataLst>
              <p:tags r:id="rId4"/>
            </p:custDataLst>
            <p:extLst>
              <p:ext uri="{D42A27DB-BD31-4B8C-83A1-F6EECF244321}">
                <p14:modId xmlns:p14="http://schemas.microsoft.com/office/powerpoint/2010/main" val="3682583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3" imgH="384" progId="TCLayout.ActiveDocument.1">
                  <p:embed/>
                </p:oleObj>
              </mc:Choice>
              <mc:Fallback>
                <p:oleObj name="think-cell Slide" r:id="rId6" imgW="383" imgH="384" progId="TCLayout.ActiveDocument.1">
                  <p:embed/>
                  <p:pic>
                    <p:nvPicPr>
                      <p:cNvPr id="8" name="Object 7" hidden="1">
                        <a:extLst>
                          <a:ext uri="{FF2B5EF4-FFF2-40B4-BE49-F238E27FC236}">
                            <a16:creationId xmlns:a16="http://schemas.microsoft.com/office/drawing/2014/main" id="{B853DF03-CD76-4B5A-8EB3-63B382E1319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83CDAB-5319-4127-A949-FD374215343E}"/>
              </a:ext>
            </a:extLst>
          </p:cNvPr>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Bahnschrift" panose="020B0502040204020203" pitchFamily="34" charset="0"/>
              <a:ea typeface="+mj-ea"/>
              <a:cs typeface="+mj-cs"/>
              <a:sym typeface="Bahnschrift" panose="020B0502040204020203" pitchFamily="34" charset="0"/>
            </a:endParaRPr>
          </a:p>
        </p:txBody>
      </p:sp>
      <p:sp>
        <p:nvSpPr>
          <p:cNvPr id="2" name="Title Placeholder 1">
            <a:extLst>
              <a:ext uri="{FF2B5EF4-FFF2-40B4-BE49-F238E27FC236}">
                <a16:creationId xmlns:a16="http://schemas.microsoft.com/office/drawing/2014/main" id="{70D28C36-06A6-4687-99BA-A709C0EB5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3D4BD70-3CB1-4CF2-B956-6C0AF1AA7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F9440B9-E739-4FE5-9BD0-8C1124717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2A01C-61EC-4D49-878D-066848BDDCD0}" type="datetimeFigureOut">
              <a:rPr lang="en-ID" smtClean="0"/>
              <a:t>12/02/2024</a:t>
            </a:fld>
            <a:endParaRPr lang="en-ID"/>
          </a:p>
        </p:txBody>
      </p:sp>
      <p:sp>
        <p:nvSpPr>
          <p:cNvPr id="5" name="Footer Placeholder 4">
            <a:extLst>
              <a:ext uri="{FF2B5EF4-FFF2-40B4-BE49-F238E27FC236}">
                <a16:creationId xmlns:a16="http://schemas.microsoft.com/office/drawing/2014/main" id="{97439059-A5DB-4AFA-87B8-190DB28F7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099BD2-E85E-4D1D-BA49-DDEA0BA69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828C7-9901-42AB-BCDB-95692AF75EFB}" type="slidenum">
              <a:rPr lang="en-ID" smtClean="0"/>
              <a:t>‹#›</a:t>
            </a:fld>
            <a:endParaRPr lang="en-ID"/>
          </a:p>
        </p:txBody>
      </p:sp>
    </p:spTree>
    <p:extLst>
      <p:ext uri="{BB962C8B-B14F-4D97-AF65-F5344CB8AC3E}">
        <p14:creationId xmlns:p14="http://schemas.microsoft.com/office/powerpoint/2010/main" val="177956186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sv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1.xml"/><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D57E"/>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E240515-0C5B-4B6D-B7A5-A17A6EA0765F}"/>
              </a:ext>
            </a:extLst>
          </p:cNvPr>
          <p:cNvGraphicFramePr>
            <a:graphicFrameLocks noChangeAspect="1"/>
          </p:cNvGraphicFramePr>
          <p:nvPr>
            <p:custDataLst>
              <p:tags r:id="rId1"/>
            </p:custDataLst>
            <p:extLst>
              <p:ext uri="{D42A27DB-BD31-4B8C-83A1-F6EECF244321}">
                <p14:modId xmlns:p14="http://schemas.microsoft.com/office/powerpoint/2010/main" val="3352377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0" name="Rectangle 169">
            <a:extLst>
              <a:ext uri="{FF2B5EF4-FFF2-40B4-BE49-F238E27FC236}">
                <a16:creationId xmlns:a16="http://schemas.microsoft.com/office/drawing/2014/main" id="{DF5988AA-13AA-4D53-9B9A-E91F3114D161}"/>
              </a:ext>
            </a:extLst>
          </p:cNvPr>
          <p:cNvSpPr/>
          <p:nvPr/>
        </p:nvSpPr>
        <p:spPr>
          <a:xfrm>
            <a:off x="1031478" y="3987464"/>
            <a:ext cx="2187972" cy="671607"/>
          </a:xfrm>
          <a:prstGeom prst="rect">
            <a:avLst/>
          </a:prstGeom>
          <a:solidFill>
            <a:srgbClr val="FF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223">
            <a:extLst>
              <a:ext uri="{FF2B5EF4-FFF2-40B4-BE49-F238E27FC236}">
                <a16:creationId xmlns:a16="http://schemas.microsoft.com/office/drawing/2014/main" id="{984428B1-93D9-46A1-AF3E-0B7E40950FD8}"/>
              </a:ext>
            </a:extLst>
          </p:cNvPr>
          <p:cNvSpPr/>
          <p:nvPr/>
        </p:nvSpPr>
        <p:spPr>
          <a:xfrm rot="18900000" flipV="1">
            <a:off x="-232583" y="-135938"/>
            <a:ext cx="1084717" cy="917649"/>
          </a:xfrm>
          <a:custGeom>
            <a:avLst/>
            <a:gdLst>
              <a:gd name="connsiteX0" fmla="*/ 225490 w 4619134"/>
              <a:gd name="connsiteY0" fmla="*/ 225490 h 3907698"/>
              <a:gd name="connsiteX1" fmla="*/ 769871 w 4619134"/>
              <a:gd name="connsiteY1" fmla="*/ 0 h 3907698"/>
              <a:gd name="connsiteX2" fmla="*/ 3849263 w 4619134"/>
              <a:gd name="connsiteY2" fmla="*/ 0 h 3907698"/>
              <a:gd name="connsiteX3" fmla="*/ 4619134 w 4619134"/>
              <a:gd name="connsiteY3" fmla="*/ 769871 h 3907698"/>
              <a:gd name="connsiteX4" fmla="*/ 4619134 w 4619134"/>
              <a:gd name="connsiteY4" fmla="*/ 1597230 h 3907698"/>
              <a:gd name="connsiteX5" fmla="*/ 2308666 w 4619134"/>
              <a:gd name="connsiteY5" fmla="*/ 3907698 h 3907698"/>
              <a:gd name="connsiteX6" fmla="*/ 0 w 4619134"/>
              <a:gd name="connsiteY6" fmla="*/ 1599032 h 3907698"/>
              <a:gd name="connsiteX7" fmla="*/ 0 w 4619134"/>
              <a:gd name="connsiteY7" fmla="*/ 769871 h 3907698"/>
              <a:gd name="connsiteX8" fmla="*/ 225490 w 4619134"/>
              <a:gd name="connsiteY8" fmla="*/ 225490 h 390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134" h="3907698">
                <a:moveTo>
                  <a:pt x="225490" y="225490"/>
                </a:moveTo>
                <a:cubicBezTo>
                  <a:pt x="364810" y="86170"/>
                  <a:pt x="557278" y="0"/>
                  <a:pt x="769871" y="0"/>
                </a:cubicBezTo>
                <a:lnTo>
                  <a:pt x="3849263" y="0"/>
                </a:lnTo>
                <a:cubicBezTo>
                  <a:pt x="4274450" y="0"/>
                  <a:pt x="4619134" y="344683"/>
                  <a:pt x="4619134" y="769871"/>
                </a:cubicBezTo>
                <a:lnTo>
                  <a:pt x="4619134" y="1597230"/>
                </a:lnTo>
                <a:lnTo>
                  <a:pt x="2308666" y="3907698"/>
                </a:lnTo>
                <a:lnTo>
                  <a:pt x="0" y="1599032"/>
                </a:lnTo>
                <a:lnTo>
                  <a:pt x="0" y="769871"/>
                </a:lnTo>
                <a:cubicBezTo>
                  <a:pt x="0" y="557277"/>
                  <a:pt x="86171" y="364809"/>
                  <a:pt x="225490" y="225490"/>
                </a:cubicBezTo>
                <a:close/>
              </a:path>
            </a:pathLst>
          </a:custGeom>
          <a:solidFill>
            <a:srgbClr val="43C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 name="Freeform 223">
            <a:extLst>
              <a:ext uri="{FF2B5EF4-FFF2-40B4-BE49-F238E27FC236}">
                <a16:creationId xmlns:a16="http://schemas.microsoft.com/office/drawing/2014/main" id="{26E1A1B9-40E7-4D64-B695-E1A7DC1EE064}"/>
              </a:ext>
            </a:extLst>
          </p:cNvPr>
          <p:cNvSpPr/>
          <p:nvPr/>
        </p:nvSpPr>
        <p:spPr>
          <a:xfrm rot="2700000" flipH="1" flipV="1">
            <a:off x="8828813" y="-539427"/>
            <a:ext cx="4226787" cy="3575779"/>
          </a:xfrm>
          <a:custGeom>
            <a:avLst/>
            <a:gdLst>
              <a:gd name="connsiteX0" fmla="*/ 225490 w 4619134"/>
              <a:gd name="connsiteY0" fmla="*/ 225490 h 3907698"/>
              <a:gd name="connsiteX1" fmla="*/ 769871 w 4619134"/>
              <a:gd name="connsiteY1" fmla="*/ 0 h 3907698"/>
              <a:gd name="connsiteX2" fmla="*/ 3849263 w 4619134"/>
              <a:gd name="connsiteY2" fmla="*/ 0 h 3907698"/>
              <a:gd name="connsiteX3" fmla="*/ 4619134 w 4619134"/>
              <a:gd name="connsiteY3" fmla="*/ 769871 h 3907698"/>
              <a:gd name="connsiteX4" fmla="*/ 4619134 w 4619134"/>
              <a:gd name="connsiteY4" fmla="*/ 1597230 h 3907698"/>
              <a:gd name="connsiteX5" fmla="*/ 2308666 w 4619134"/>
              <a:gd name="connsiteY5" fmla="*/ 3907698 h 3907698"/>
              <a:gd name="connsiteX6" fmla="*/ 0 w 4619134"/>
              <a:gd name="connsiteY6" fmla="*/ 1599032 h 3907698"/>
              <a:gd name="connsiteX7" fmla="*/ 0 w 4619134"/>
              <a:gd name="connsiteY7" fmla="*/ 769871 h 3907698"/>
              <a:gd name="connsiteX8" fmla="*/ 225490 w 4619134"/>
              <a:gd name="connsiteY8" fmla="*/ 225490 h 390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134" h="3907698">
                <a:moveTo>
                  <a:pt x="225490" y="225490"/>
                </a:moveTo>
                <a:cubicBezTo>
                  <a:pt x="364810" y="86170"/>
                  <a:pt x="557278" y="0"/>
                  <a:pt x="769871" y="0"/>
                </a:cubicBezTo>
                <a:lnTo>
                  <a:pt x="3849263" y="0"/>
                </a:lnTo>
                <a:cubicBezTo>
                  <a:pt x="4274450" y="0"/>
                  <a:pt x="4619134" y="344683"/>
                  <a:pt x="4619134" y="769871"/>
                </a:cubicBezTo>
                <a:lnTo>
                  <a:pt x="4619134" y="1597230"/>
                </a:lnTo>
                <a:lnTo>
                  <a:pt x="2308666" y="3907698"/>
                </a:lnTo>
                <a:lnTo>
                  <a:pt x="0" y="1599032"/>
                </a:lnTo>
                <a:lnTo>
                  <a:pt x="0" y="769871"/>
                </a:lnTo>
                <a:cubicBezTo>
                  <a:pt x="0" y="557277"/>
                  <a:pt x="86171" y="364809"/>
                  <a:pt x="225490" y="225490"/>
                </a:cubicBezTo>
                <a:close/>
              </a:path>
            </a:pathLst>
          </a:custGeom>
          <a:solidFill>
            <a:srgbClr val="43C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E5E58D41-DC23-407D-A433-87D1CC9B09AD}"/>
              </a:ext>
            </a:extLst>
          </p:cNvPr>
          <p:cNvSpPr/>
          <p:nvPr/>
        </p:nvSpPr>
        <p:spPr>
          <a:xfrm>
            <a:off x="0" y="4312692"/>
            <a:ext cx="12192000" cy="2581593"/>
          </a:xfrm>
          <a:prstGeom prst="rect">
            <a:avLst/>
          </a:prstGeom>
          <a:solidFill>
            <a:srgbClr val="293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3014B33-3AA2-4197-B47C-B210630B56A7}"/>
              </a:ext>
            </a:extLst>
          </p:cNvPr>
          <p:cNvSpPr/>
          <p:nvPr/>
        </p:nvSpPr>
        <p:spPr>
          <a:xfrm>
            <a:off x="6755642" y="5634299"/>
            <a:ext cx="4769608" cy="614149"/>
          </a:xfrm>
          <a:prstGeom prst="ellips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1A68D-C835-4FC7-BEE0-7772CF63F13A}"/>
              </a:ext>
            </a:extLst>
          </p:cNvPr>
          <p:cNvSpPr>
            <a:spLocks noGrp="1"/>
          </p:cNvSpPr>
          <p:nvPr>
            <p:ph type="ctrTitle"/>
          </p:nvPr>
        </p:nvSpPr>
        <p:spPr>
          <a:xfrm>
            <a:off x="666750" y="836273"/>
            <a:ext cx="5429250" cy="2799421"/>
          </a:xfrm>
        </p:spPr>
        <p:txBody>
          <a:bodyPr vert="horz">
            <a:noAutofit/>
          </a:bodyPr>
          <a:lstStyle/>
          <a:p>
            <a:pPr algn="l">
              <a:lnSpc>
                <a:spcPct val="100000"/>
              </a:lnSpc>
            </a:pPr>
            <a:r>
              <a:rPr lang="en-US" dirty="0"/>
              <a:t>INSIGHTS DIABETES PREDICTION</a:t>
            </a:r>
            <a:endParaRPr lang="en-US" dirty="0">
              <a:solidFill>
                <a:srgbClr val="293452"/>
              </a:solidFill>
            </a:endParaRPr>
          </a:p>
        </p:txBody>
      </p:sp>
      <p:grpSp>
        <p:nvGrpSpPr>
          <p:cNvPr id="137" name="Group 136">
            <a:extLst>
              <a:ext uri="{FF2B5EF4-FFF2-40B4-BE49-F238E27FC236}">
                <a16:creationId xmlns:a16="http://schemas.microsoft.com/office/drawing/2014/main" id="{C4F4C445-46B6-42A7-A584-8EFA269EAAE3}"/>
              </a:ext>
            </a:extLst>
          </p:cNvPr>
          <p:cNvGrpSpPr/>
          <p:nvPr/>
        </p:nvGrpSpPr>
        <p:grpSpPr>
          <a:xfrm flipV="1">
            <a:off x="-38100" y="-497180"/>
            <a:ext cx="984793" cy="268580"/>
            <a:chOff x="0" y="-1392530"/>
            <a:chExt cx="2444750" cy="666750"/>
          </a:xfrm>
        </p:grpSpPr>
        <p:sp>
          <p:nvSpPr>
            <p:cNvPr id="26" name="Oval 25">
              <a:extLst>
                <a:ext uri="{FF2B5EF4-FFF2-40B4-BE49-F238E27FC236}">
                  <a16:creationId xmlns:a16="http://schemas.microsoft.com/office/drawing/2014/main" id="{AC0580F2-DBDA-4994-B616-417030896312}"/>
                </a:ext>
              </a:extLst>
            </p:cNvPr>
            <p:cNvSpPr/>
            <p:nvPr/>
          </p:nvSpPr>
          <p:spPr>
            <a:xfrm>
              <a:off x="0" y="-1392530"/>
              <a:ext cx="666750" cy="666750"/>
            </a:xfrm>
            <a:prstGeom prst="ellipse">
              <a:avLst/>
            </a:prstGeom>
            <a:solidFill>
              <a:srgbClr val="FFD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3DFF696-B65E-4A98-9B72-560E8077AA22}"/>
                </a:ext>
              </a:extLst>
            </p:cNvPr>
            <p:cNvSpPr/>
            <p:nvPr/>
          </p:nvSpPr>
          <p:spPr>
            <a:xfrm>
              <a:off x="863600" y="-1392530"/>
              <a:ext cx="666750" cy="666750"/>
            </a:xfrm>
            <a:prstGeom prst="ellipse">
              <a:avLst/>
            </a:prstGeom>
            <a:solidFill>
              <a:srgbClr val="293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20C8841-7096-4D18-BE01-664E5206A098}"/>
                </a:ext>
              </a:extLst>
            </p:cNvPr>
            <p:cNvSpPr/>
            <p:nvPr/>
          </p:nvSpPr>
          <p:spPr>
            <a:xfrm>
              <a:off x="1778000" y="-1392530"/>
              <a:ext cx="666750" cy="666750"/>
            </a:xfrm>
            <a:prstGeom prst="ellipse">
              <a:avLst/>
            </a:prstGeom>
            <a:solidFill>
              <a:srgbClr val="6DD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 name="Graphic 91">
            <a:extLst>
              <a:ext uri="{FF2B5EF4-FFF2-40B4-BE49-F238E27FC236}">
                <a16:creationId xmlns:a16="http://schemas.microsoft.com/office/drawing/2014/main" id="{CC608F9A-5409-4920-82B4-000A8900A7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54414" y="689933"/>
            <a:ext cx="4970836" cy="5336740"/>
          </a:xfrm>
          <a:prstGeom prst="rect">
            <a:avLst/>
          </a:prstGeom>
        </p:spPr>
      </p:pic>
      <p:grpSp>
        <p:nvGrpSpPr>
          <p:cNvPr id="113" name="Group 16">
            <a:extLst>
              <a:ext uri="{FF2B5EF4-FFF2-40B4-BE49-F238E27FC236}">
                <a16:creationId xmlns:a16="http://schemas.microsoft.com/office/drawing/2014/main" id="{E59B4DD7-7308-44C7-A722-2D62ACE6F3E8}"/>
              </a:ext>
            </a:extLst>
          </p:cNvPr>
          <p:cNvGrpSpPr>
            <a:grpSpLocks noChangeAspect="1"/>
          </p:cNvGrpSpPr>
          <p:nvPr/>
        </p:nvGrpSpPr>
        <p:grpSpPr bwMode="auto">
          <a:xfrm>
            <a:off x="7352808" y="1620968"/>
            <a:ext cx="2515584" cy="942454"/>
            <a:chOff x="2073" y="1497"/>
            <a:chExt cx="3534" cy="1324"/>
          </a:xfrm>
        </p:grpSpPr>
        <p:sp>
          <p:nvSpPr>
            <p:cNvPr id="115" name="Freeform 17">
              <a:extLst>
                <a:ext uri="{FF2B5EF4-FFF2-40B4-BE49-F238E27FC236}">
                  <a16:creationId xmlns:a16="http://schemas.microsoft.com/office/drawing/2014/main" id="{B41012C1-3CC7-4F39-9697-068327D5BD93}"/>
                </a:ext>
              </a:extLst>
            </p:cNvPr>
            <p:cNvSpPr>
              <a:spLocks/>
            </p:cNvSpPr>
            <p:nvPr/>
          </p:nvSpPr>
          <p:spPr bwMode="auto">
            <a:xfrm>
              <a:off x="3287" y="2235"/>
              <a:ext cx="2166" cy="133"/>
            </a:xfrm>
            <a:custGeom>
              <a:avLst/>
              <a:gdLst>
                <a:gd name="T0" fmla="*/ 0 w 2166"/>
                <a:gd name="T1" fmla="*/ 0 h 133"/>
                <a:gd name="T2" fmla="*/ 0 w 2166"/>
                <a:gd name="T3" fmla="*/ 133 h 133"/>
                <a:gd name="T4" fmla="*/ 2068 w 2166"/>
                <a:gd name="T5" fmla="*/ 133 h 133"/>
                <a:gd name="T6" fmla="*/ 2166 w 2166"/>
                <a:gd name="T7" fmla="*/ 0 h 133"/>
                <a:gd name="T8" fmla="*/ 0 w 2166"/>
                <a:gd name="T9" fmla="*/ 0 h 133"/>
              </a:gdLst>
              <a:ahLst/>
              <a:cxnLst>
                <a:cxn ang="0">
                  <a:pos x="T0" y="T1"/>
                </a:cxn>
                <a:cxn ang="0">
                  <a:pos x="T2" y="T3"/>
                </a:cxn>
                <a:cxn ang="0">
                  <a:pos x="T4" y="T5"/>
                </a:cxn>
                <a:cxn ang="0">
                  <a:pos x="T6" y="T7"/>
                </a:cxn>
                <a:cxn ang="0">
                  <a:pos x="T8" y="T9"/>
                </a:cxn>
              </a:cxnLst>
              <a:rect l="0" t="0" r="r" b="b"/>
              <a:pathLst>
                <a:path w="2166" h="133">
                  <a:moveTo>
                    <a:pt x="0" y="0"/>
                  </a:moveTo>
                  <a:lnTo>
                    <a:pt x="0" y="133"/>
                  </a:lnTo>
                  <a:lnTo>
                    <a:pt x="2068" y="133"/>
                  </a:lnTo>
                  <a:lnTo>
                    <a:pt x="2166" y="0"/>
                  </a:lnTo>
                  <a:lnTo>
                    <a:pt x="0" y="0"/>
                  </a:lnTo>
                  <a:close/>
                </a:path>
              </a:pathLst>
            </a:custGeom>
            <a:solidFill>
              <a:srgbClr val="E0A1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8">
              <a:extLst>
                <a:ext uri="{FF2B5EF4-FFF2-40B4-BE49-F238E27FC236}">
                  <a16:creationId xmlns:a16="http://schemas.microsoft.com/office/drawing/2014/main" id="{BF9E565A-D5CE-425B-B5C7-2C8169DDD019}"/>
                </a:ext>
              </a:extLst>
            </p:cNvPr>
            <p:cNvSpPr>
              <a:spLocks/>
            </p:cNvSpPr>
            <p:nvPr/>
          </p:nvSpPr>
          <p:spPr bwMode="auto">
            <a:xfrm>
              <a:off x="3287" y="2235"/>
              <a:ext cx="2166" cy="133"/>
            </a:xfrm>
            <a:custGeom>
              <a:avLst/>
              <a:gdLst>
                <a:gd name="T0" fmla="*/ 0 w 2166"/>
                <a:gd name="T1" fmla="*/ 0 h 133"/>
                <a:gd name="T2" fmla="*/ 0 w 2166"/>
                <a:gd name="T3" fmla="*/ 133 h 133"/>
                <a:gd name="T4" fmla="*/ 2068 w 2166"/>
                <a:gd name="T5" fmla="*/ 133 h 133"/>
                <a:gd name="T6" fmla="*/ 2166 w 2166"/>
                <a:gd name="T7" fmla="*/ 0 h 133"/>
                <a:gd name="T8" fmla="*/ 0 w 2166"/>
                <a:gd name="T9" fmla="*/ 0 h 133"/>
              </a:gdLst>
              <a:ahLst/>
              <a:cxnLst>
                <a:cxn ang="0">
                  <a:pos x="T0" y="T1"/>
                </a:cxn>
                <a:cxn ang="0">
                  <a:pos x="T2" y="T3"/>
                </a:cxn>
                <a:cxn ang="0">
                  <a:pos x="T4" y="T5"/>
                </a:cxn>
                <a:cxn ang="0">
                  <a:pos x="T6" y="T7"/>
                </a:cxn>
                <a:cxn ang="0">
                  <a:pos x="T8" y="T9"/>
                </a:cxn>
              </a:cxnLst>
              <a:rect l="0" t="0" r="r" b="b"/>
              <a:pathLst>
                <a:path w="2166" h="133">
                  <a:moveTo>
                    <a:pt x="0" y="0"/>
                  </a:moveTo>
                  <a:lnTo>
                    <a:pt x="0" y="133"/>
                  </a:lnTo>
                  <a:lnTo>
                    <a:pt x="2068" y="133"/>
                  </a:lnTo>
                  <a:lnTo>
                    <a:pt x="216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9">
              <a:extLst>
                <a:ext uri="{FF2B5EF4-FFF2-40B4-BE49-F238E27FC236}">
                  <a16:creationId xmlns:a16="http://schemas.microsoft.com/office/drawing/2014/main" id="{EDB28ADC-87B3-417E-97C7-4A23012D6D90}"/>
                </a:ext>
              </a:extLst>
            </p:cNvPr>
            <p:cNvSpPr>
              <a:spLocks/>
            </p:cNvSpPr>
            <p:nvPr/>
          </p:nvSpPr>
          <p:spPr bwMode="auto">
            <a:xfrm>
              <a:off x="3004" y="1959"/>
              <a:ext cx="2574" cy="276"/>
            </a:xfrm>
            <a:custGeom>
              <a:avLst/>
              <a:gdLst>
                <a:gd name="T0" fmla="*/ 0 w 2574"/>
                <a:gd name="T1" fmla="*/ 0 h 276"/>
                <a:gd name="T2" fmla="*/ 0 w 2574"/>
                <a:gd name="T3" fmla="*/ 276 h 276"/>
                <a:gd name="T4" fmla="*/ 2522 w 2574"/>
                <a:gd name="T5" fmla="*/ 276 h 276"/>
                <a:gd name="T6" fmla="*/ 2574 w 2574"/>
                <a:gd name="T7" fmla="*/ 205 h 276"/>
                <a:gd name="T8" fmla="*/ 2425 w 2574"/>
                <a:gd name="T9" fmla="*/ 0 h 276"/>
                <a:gd name="T10" fmla="*/ 0 w 2574"/>
                <a:gd name="T11" fmla="*/ 0 h 276"/>
              </a:gdLst>
              <a:ahLst/>
              <a:cxnLst>
                <a:cxn ang="0">
                  <a:pos x="T0" y="T1"/>
                </a:cxn>
                <a:cxn ang="0">
                  <a:pos x="T2" y="T3"/>
                </a:cxn>
                <a:cxn ang="0">
                  <a:pos x="T4" y="T5"/>
                </a:cxn>
                <a:cxn ang="0">
                  <a:pos x="T6" y="T7"/>
                </a:cxn>
                <a:cxn ang="0">
                  <a:pos x="T8" y="T9"/>
                </a:cxn>
                <a:cxn ang="0">
                  <a:pos x="T10" y="T11"/>
                </a:cxn>
              </a:cxnLst>
              <a:rect l="0" t="0" r="r" b="b"/>
              <a:pathLst>
                <a:path w="2574" h="276">
                  <a:moveTo>
                    <a:pt x="0" y="0"/>
                  </a:moveTo>
                  <a:lnTo>
                    <a:pt x="0" y="276"/>
                  </a:lnTo>
                  <a:lnTo>
                    <a:pt x="2522" y="276"/>
                  </a:lnTo>
                  <a:lnTo>
                    <a:pt x="2574" y="205"/>
                  </a:lnTo>
                  <a:lnTo>
                    <a:pt x="2425" y="0"/>
                  </a:lnTo>
                  <a:lnTo>
                    <a:pt x="0" y="0"/>
                  </a:lnTo>
                  <a:close/>
                </a:path>
              </a:pathLst>
            </a:cu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0">
              <a:extLst>
                <a:ext uri="{FF2B5EF4-FFF2-40B4-BE49-F238E27FC236}">
                  <a16:creationId xmlns:a16="http://schemas.microsoft.com/office/drawing/2014/main" id="{CA30EB82-211E-4561-AD23-073DE94283E1}"/>
                </a:ext>
              </a:extLst>
            </p:cNvPr>
            <p:cNvSpPr>
              <a:spLocks/>
            </p:cNvSpPr>
            <p:nvPr/>
          </p:nvSpPr>
          <p:spPr bwMode="auto">
            <a:xfrm>
              <a:off x="3004" y="1959"/>
              <a:ext cx="2574" cy="276"/>
            </a:xfrm>
            <a:custGeom>
              <a:avLst/>
              <a:gdLst>
                <a:gd name="T0" fmla="*/ 0 w 2574"/>
                <a:gd name="T1" fmla="*/ 0 h 276"/>
                <a:gd name="T2" fmla="*/ 0 w 2574"/>
                <a:gd name="T3" fmla="*/ 276 h 276"/>
                <a:gd name="T4" fmla="*/ 2522 w 2574"/>
                <a:gd name="T5" fmla="*/ 276 h 276"/>
                <a:gd name="T6" fmla="*/ 2574 w 2574"/>
                <a:gd name="T7" fmla="*/ 205 h 276"/>
                <a:gd name="T8" fmla="*/ 2425 w 2574"/>
                <a:gd name="T9" fmla="*/ 0 h 276"/>
                <a:gd name="T10" fmla="*/ 0 w 2574"/>
                <a:gd name="T11" fmla="*/ 0 h 276"/>
              </a:gdLst>
              <a:ahLst/>
              <a:cxnLst>
                <a:cxn ang="0">
                  <a:pos x="T0" y="T1"/>
                </a:cxn>
                <a:cxn ang="0">
                  <a:pos x="T2" y="T3"/>
                </a:cxn>
                <a:cxn ang="0">
                  <a:pos x="T4" y="T5"/>
                </a:cxn>
                <a:cxn ang="0">
                  <a:pos x="T6" y="T7"/>
                </a:cxn>
                <a:cxn ang="0">
                  <a:pos x="T8" y="T9"/>
                </a:cxn>
                <a:cxn ang="0">
                  <a:pos x="T10" y="T11"/>
                </a:cxn>
              </a:cxnLst>
              <a:rect l="0" t="0" r="r" b="b"/>
              <a:pathLst>
                <a:path w="2574" h="276">
                  <a:moveTo>
                    <a:pt x="0" y="0"/>
                  </a:moveTo>
                  <a:lnTo>
                    <a:pt x="0" y="276"/>
                  </a:lnTo>
                  <a:lnTo>
                    <a:pt x="2522" y="276"/>
                  </a:lnTo>
                  <a:lnTo>
                    <a:pt x="2574" y="205"/>
                  </a:lnTo>
                  <a:lnTo>
                    <a:pt x="24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1">
              <a:extLst>
                <a:ext uri="{FF2B5EF4-FFF2-40B4-BE49-F238E27FC236}">
                  <a16:creationId xmlns:a16="http://schemas.microsoft.com/office/drawing/2014/main" id="{26ECDB7E-F966-4998-876A-1ECBD474A4AE}"/>
                </a:ext>
              </a:extLst>
            </p:cNvPr>
            <p:cNvSpPr>
              <a:spLocks noEditPoints="1"/>
            </p:cNvSpPr>
            <p:nvPr/>
          </p:nvSpPr>
          <p:spPr bwMode="auto">
            <a:xfrm>
              <a:off x="3004" y="1959"/>
              <a:ext cx="513" cy="409"/>
            </a:xfrm>
            <a:custGeom>
              <a:avLst/>
              <a:gdLst>
                <a:gd name="T0" fmla="*/ 216 w 216"/>
                <a:gd name="T1" fmla="*/ 116 h 172"/>
                <a:gd name="T2" fmla="*/ 0 w 216"/>
                <a:gd name="T3" fmla="*/ 116 h 172"/>
                <a:gd name="T4" fmla="*/ 0 w 216"/>
                <a:gd name="T5" fmla="*/ 172 h 172"/>
                <a:gd name="T6" fmla="*/ 119 w 216"/>
                <a:gd name="T7" fmla="*/ 172 h 172"/>
                <a:gd name="T8" fmla="*/ 119 w 216"/>
                <a:gd name="T9" fmla="*/ 116 h 172"/>
                <a:gd name="T10" fmla="*/ 216 w 216"/>
                <a:gd name="T11" fmla="*/ 116 h 172"/>
                <a:gd name="T12" fmla="*/ 216 w 216"/>
                <a:gd name="T13" fmla="*/ 116 h 172"/>
                <a:gd name="T14" fmla="*/ 0 w 216"/>
                <a:gd name="T15" fmla="*/ 0 h 172"/>
                <a:gd name="T16" fmla="*/ 0 w 216"/>
                <a:gd name="T17" fmla="*/ 0 h 172"/>
                <a:gd name="T18" fmla="*/ 205 w 216"/>
                <a:gd name="T19" fmla="*/ 0 h 172"/>
                <a:gd name="T20" fmla="*/ 205 w 216"/>
                <a:gd name="T21" fmla="*/ 0 h 172"/>
                <a:gd name="T22" fmla="*/ 0 w 216"/>
                <a:gd name="T2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172">
                  <a:moveTo>
                    <a:pt x="216" y="116"/>
                  </a:moveTo>
                  <a:cubicBezTo>
                    <a:pt x="0" y="116"/>
                    <a:pt x="0" y="116"/>
                    <a:pt x="0" y="116"/>
                  </a:cubicBezTo>
                  <a:cubicBezTo>
                    <a:pt x="0" y="172"/>
                    <a:pt x="0" y="172"/>
                    <a:pt x="0" y="172"/>
                  </a:cubicBezTo>
                  <a:cubicBezTo>
                    <a:pt x="119" y="172"/>
                    <a:pt x="119" y="172"/>
                    <a:pt x="119" y="172"/>
                  </a:cubicBezTo>
                  <a:cubicBezTo>
                    <a:pt x="119" y="116"/>
                    <a:pt x="119" y="116"/>
                    <a:pt x="119" y="116"/>
                  </a:cubicBezTo>
                  <a:cubicBezTo>
                    <a:pt x="216" y="116"/>
                    <a:pt x="216" y="116"/>
                    <a:pt x="216" y="116"/>
                  </a:cubicBezTo>
                  <a:cubicBezTo>
                    <a:pt x="216" y="116"/>
                    <a:pt x="216" y="116"/>
                    <a:pt x="216" y="116"/>
                  </a:cubicBezTo>
                  <a:moveTo>
                    <a:pt x="0" y="0"/>
                  </a:moveTo>
                  <a:cubicBezTo>
                    <a:pt x="0" y="0"/>
                    <a:pt x="0" y="0"/>
                    <a:pt x="0" y="0"/>
                  </a:cubicBezTo>
                  <a:cubicBezTo>
                    <a:pt x="205" y="0"/>
                    <a:pt x="205" y="0"/>
                    <a:pt x="205" y="0"/>
                  </a:cubicBezTo>
                  <a:cubicBezTo>
                    <a:pt x="205" y="0"/>
                    <a:pt x="205" y="0"/>
                    <a:pt x="205" y="0"/>
                  </a:cubicBezTo>
                  <a:cubicBezTo>
                    <a:pt x="0" y="0"/>
                    <a:pt x="0" y="0"/>
                    <a:pt x="0" y="0"/>
                  </a:cubicBezTo>
                </a:path>
              </a:pathLst>
            </a:custGeom>
            <a:solidFill>
              <a:srgbClr val="E2B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2">
              <a:extLst>
                <a:ext uri="{FF2B5EF4-FFF2-40B4-BE49-F238E27FC236}">
                  <a16:creationId xmlns:a16="http://schemas.microsoft.com/office/drawing/2014/main" id="{C5E87238-FF32-409F-9D70-0F2B50CA60AF}"/>
                </a:ext>
              </a:extLst>
            </p:cNvPr>
            <p:cNvSpPr>
              <a:spLocks/>
            </p:cNvSpPr>
            <p:nvPr/>
          </p:nvSpPr>
          <p:spPr bwMode="auto">
            <a:xfrm>
              <a:off x="3287" y="2235"/>
              <a:ext cx="230" cy="133"/>
            </a:xfrm>
            <a:custGeom>
              <a:avLst/>
              <a:gdLst>
                <a:gd name="T0" fmla="*/ 97 w 97"/>
                <a:gd name="T1" fmla="*/ 0 h 56"/>
                <a:gd name="T2" fmla="*/ 0 w 97"/>
                <a:gd name="T3" fmla="*/ 0 h 56"/>
                <a:gd name="T4" fmla="*/ 0 w 97"/>
                <a:gd name="T5" fmla="*/ 56 h 56"/>
                <a:gd name="T6" fmla="*/ 84 w 97"/>
                <a:gd name="T7" fmla="*/ 56 h 56"/>
                <a:gd name="T8" fmla="*/ 97 w 97"/>
                <a:gd name="T9" fmla="*/ 0 h 56"/>
              </a:gdLst>
              <a:ahLst/>
              <a:cxnLst>
                <a:cxn ang="0">
                  <a:pos x="T0" y="T1"/>
                </a:cxn>
                <a:cxn ang="0">
                  <a:pos x="T2" y="T3"/>
                </a:cxn>
                <a:cxn ang="0">
                  <a:pos x="T4" y="T5"/>
                </a:cxn>
                <a:cxn ang="0">
                  <a:pos x="T6" y="T7"/>
                </a:cxn>
                <a:cxn ang="0">
                  <a:pos x="T8" y="T9"/>
                </a:cxn>
              </a:cxnLst>
              <a:rect l="0" t="0" r="r" b="b"/>
              <a:pathLst>
                <a:path w="97" h="56">
                  <a:moveTo>
                    <a:pt x="97" y="0"/>
                  </a:moveTo>
                  <a:cubicBezTo>
                    <a:pt x="0" y="0"/>
                    <a:pt x="0" y="0"/>
                    <a:pt x="0" y="0"/>
                  </a:cubicBezTo>
                  <a:cubicBezTo>
                    <a:pt x="0" y="56"/>
                    <a:pt x="0" y="56"/>
                    <a:pt x="0" y="56"/>
                  </a:cubicBezTo>
                  <a:cubicBezTo>
                    <a:pt x="84" y="56"/>
                    <a:pt x="84" y="56"/>
                    <a:pt x="84" y="56"/>
                  </a:cubicBezTo>
                  <a:cubicBezTo>
                    <a:pt x="90" y="39"/>
                    <a:pt x="95" y="20"/>
                    <a:pt x="97" y="0"/>
                  </a:cubicBezTo>
                </a:path>
              </a:pathLst>
            </a:custGeom>
            <a:solidFill>
              <a:srgbClr val="D38E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3">
              <a:extLst>
                <a:ext uri="{FF2B5EF4-FFF2-40B4-BE49-F238E27FC236}">
                  <a16:creationId xmlns:a16="http://schemas.microsoft.com/office/drawing/2014/main" id="{18045B54-DC04-4E05-BD87-BB5F5FAF0F8C}"/>
                </a:ext>
              </a:extLst>
            </p:cNvPr>
            <p:cNvSpPr>
              <a:spLocks/>
            </p:cNvSpPr>
            <p:nvPr/>
          </p:nvSpPr>
          <p:spPr bwMode="auto">
            <a:xfrm>
              <a:off x="3004" y="1959"/>
              <a:ext cx="518" cy="276"/>
            </a:xfrm>
            <a:custGeom>
              <a:avLst/>
              <a:gdLst>
                <a:gd name="T0" fmla="*/ 0 w 218"/>
                <a:gd name="T1" fmla="*/ 0 h 116"/>
                <a:gd name="T2" fmla="*/ 0 w 218"/>
                <a:gd name="T3" fmla="*/ 116 h 116"/>
                <a:gd name="T4" fmla="*/ 216 w 218"/>
                <a:gd name="T5" fmla="*/ 116 h 116"/>
                <a:gd name="T6" fmla="*/ 218 w 218"/>
                <a:gd name="T7" fmla="*/ 83 h 116"/>
                <a:gd name="T8" fmla="*/ 205 w 218"/>
                <a:gd name="T9" fmla="*/ 0 h 116"/>
                <a:gd name="T10" fmla="*/ 0 w 218"/>
                <a:gd name="T11" fmla="*/ 0 h 116"/>
              </a:gdLst>
              <a:ahLst/>
              <a:cxnLst>
                <a:cxn ang="0">
                  <a:pos x="T0" y="T1"/>
                </a:cxn>
                <a:cxn ang="0">
                  <a:pos x="T2" y="T3"/>
                </a:cxn>
                <a:cxn ang="0">
                  <a:pos x="T4" y="T5"/>
                </a:cxn>
                <a:cxn ang="0">
                  <a:pos x="T6" y="T7"/>
                </a:cxn>
                <a:cxn ang="0">
                  <a:pos x="T8" y="T9"/>
                </a:cxn>
                <a:cxn ang="0">
                  <a:pos x="T10" y="T11"/>
                </a:cxn>
              </a:cxnLst>
              <a:rect l="0" t="0" r="r" b="b"/>
              <a:pathLst>
                <a:path w="218" h="116">
                  <a:moveTo>
                    <a:pt x="0" y="0"/>
                  </a:moveTo>
                  <a:cubicBezTo>
                    <a:pt x="0" y="116"/>
                    <a:pt x="0" y="116"/>
                    <a:pt x="0" y="116"/>
                  </a:cubicBezTo>
                  <a:cubicBezTo>
                    <a:pt x="216" y="116"/>
                    <a:pt x="216" y="116"/>
                    <a:pt x="216" y="116"/>
                  </a:cubicBezTo>
                  <a:cubicBezTo>
                    <a:pt x="217" y="105"/>
                    <a:pt x="218" y="94"/>
                    <a:pt x="218" y="83"/>
                  </a:cubicBezTo>
                  <a:cubicBezTo>
                    <a:pt x="218" y="54"/>
                    <a:pt x="213" y="26"/>
                    <a:pt x="205" y="0"/>
                  </a:cubicBezTo>
                  <a:cubicBezTo>
                    <a:pt x="0" y="0"/>
                    <a:pt x="0" y="0"/>
                    <a:pt x="0" y="0"/>
                  </a:cubicBezTo>
                </a:path>
              </a:pathLst>
            </a:custGeom>
            <a:solidFill>
              <a:srgbClr val="E2A0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4">
              <a:extLst>
                <a:ext uri="{FF2B5EF4-FFF2-40B4-BE49-F238E27FC236}">
                  <a16:creationId xmlns:a16="http://schemas.microsoft.com/office/drawing/2014/main" id="{ACA47731-8483-4066-B59E-51FE58229F8A}"/>
                </a:ext>
              </a:extLst>
            </p:cNvPr>
            <p:cNvSpPr>
              <a:spLocks noChangeArrowheads="1"/>
            </p:cNvSpPr>
            <p:nvPr/>
          </p:nvSpPr>
          <p:spPr bwMode="auto">
            <a:xfrm>
              <a:off x="2073" y="1497"/>
              <a:ext cx="1316" cy="1319"/>
            </a:xfrm>
            <a:prstGeom prst="ellipse">
              <a:avLst/>
            </a:pr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25">
              <a:extLst>
                <a:ext uri="{FF2B5EF4-FFF2-40B4-BE49-F238E27FC236}">
                  <a16:creationId xmlns:a16="http://schemas.microsoft.com/office/drawing/2014/main" id="{DEED582D-342D-493F-B53C-F3DD1BAEBB42}"/>
                </a:ext>
              </a:extLst>
            </p:cNvPr>
            <p:cNvSpPr>
              <a:spLocks noChangeArrowheads="1"/>
            </p:cNvSpPr>
            <p:nvPr/>
          </p:nvSpPr>
          <p:spPr bwMode="auto">
            <a:xfrm>
              <a:off x="2268" y="1952"/>
              <a:ext cx="406" cy="409"/>
            </a:xfrm>
            <a:prstGeom prst="ellipse">
              <a:avLst/>
            </a:prstGeom>
            <a:solidFill>
              <a:srgbClr val="E0A1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6">
              <a:extLst>
                <a:ext uri="{FF2B5EF4-FFF2-40B4-BE49-F238E27FC236}">
                  <a16:creationId xmlns:a16="http://schemas.microsoft.com/office/drawing/2014/main" id="{3515A54F-C26D-4BFE-9428-7351038781F4}"/>
                </a:ext>
              </a:extLst>
            </p:cNvPr>
            <p:cNvSpPr>
              <a:spLocks/>
            </p:cNvSpPr>
            <p:nvPr/>
          </p:nvSpPr>
          <p:spPr bwMode="auto">
            <a:xfrm>
              <a:off x="2268" y="1952"/>
              <a:ext cx="240" cy="409"/>
            </a:xfrm>
            <a:custGeom>
              <a:avLst/>
              <a:gdLst>
                <a:gd name="T0" fmla="*/ 31 w 101"/>
                <a:gd name="T1" fmla="*/ 86 h 172"/>
                <a:gd name="T2" fmla="*/ 101 w 101"/>
                <a:gd name="T3" fmla="*/ 2 h 172"/>
                <a:gd name="T4" fmla="*/ 85 w 101"/>
                <a:gd name="T5" fmla="*/ 0 h 172"/>
                <a:gd name="T6" fmla="*/ 0 w 101"/>
                <a:gd name="T7" fmla="*/ 86 h 172"/>
                <a:gd name="T8" fmla="*/ 85 w 101"/>
                <a:gd name="T9" fmla="*/ 172 h 172"/>
                <a:gd name="T10" fmla="*/ 101 w 101"/>
                <a:gd name="T11" fmla="*/ 170 h 172"/>
                <a:gd name="T12" fmla="*/ 31 w 101"/>
                <a:gd name="T13" fmla="*/ 86 h 172"/>
              </a:gdLst>
              <a:ahLst/>
              <a:cxnLst>
                <a:cxn ang="0">
                  <a:pos x="T0" y="T1"/>
                </a:cxn>
                <a:cxn ang="0">
                  <a:pos x="T2" y="T3"/>
                </a:cxn>
                <a:cxn ang="0">
                  <a:pos x="T4" y="T5"/>
                </a:cxn>
                <a:cxn ang="0">
                  <a:pos x="T6" y="T7"/>
                </a:cxn>
                <a:cxn ang="0">
                  <a:pos x="T8" y="T9"/>
                </a:cxn>
                <a:cxn ang="0">
                  <a:pos x="T10" y="T11"/>
                </a:cxn>
                <a:cxn ang="0">
                  <a:pos x="T12" y="T13"/>
                </a:cxn>
              </a:cxnLst>
              <a:rect l="0" t="0" r="r" b="b"/>
              <a:pathLst>
                <a:path w="101" h="172">
                  <a:moveTo>
                    <a:pt x="31" y="86"/>
                  </a:moveTo>
                  <a:cubicBezTo>
                    <a:pt x="31" y="44"/>
                    <a:pt x="61" y="9"/>
                    <a:pt x="101" y="2"/>
                  </a:cubicBezTo>
                  <a:cubicBezTo>
                    <a:pt x="96" y="1"/>
                    <a:pt x="91" y="0"/>
                    <a:pt x="85" y="0"/>
                  </a:cubicBezTo>
                  <a:cubicBezTo>
                    <a:pt x="38" y="0"/>
                    <a:pt x="0" y="39"/>
                    <a:pt x="0" y="86"/>
                  </a:cubicBezTo>
                  <a:cubicBezTo>
                    <a:pt x="0" y="133"/>
                    <a:pt x="38" y="172"/>
                    <a:pt x="85" y="172"/>
                  </a:cubicBezTo>
                  <a:cubicBezTo>
                    <a:pt x="91" y="172"/>
                    <a:pt x="96" y="171"/>
                    <a:pt x="101" y="170"/>
                  </a:cubicBezTo>
                  <a:cubicBezTo>
                    <a:pt x="61" y="163"/>
                    <a:pt x="31" y="128"/>
                    <a:pt x="31" y="86"/>
                  </a:cubicBezTo>
                  <a:close/>
                </a:path>
              </a:pathLst>
            </a:custGeom>
            <a:solidFill>
              <a:srgbClr val="C18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27">
              <a:extLst>
                <a:ext uri="{FF2B5EF4-FFF2-40B4-BE49-F238E27FC236}">
                  <a16:creationId xmlns:a16="http://schemas.microsoft.com/office/drawing/2014/main" id="{343B0168-072F-4EAD-A8E5-A71806AF67E1}"/>
                </a:ext>
              </a:extLst>
            </p:cNvPr>
            <p:cNvSpPr>
              <a:spLocks noChangeArrowheads="1"/>
            </p:cNvSpPr>
            <p:nvPr/>
          </p:nvSpPr>
          <p:spPr bwMode="auto">
            <a:xfrm>
              <a:off x="4816" y="2368"/>
              <a:ext cx="181" cy="384"/>
            </a:xfrm>
            <a:prstGeom prst="rect">
              <a:avLst/>
            </a:prstGeom>
            <a:solidFill>
              <a:srgbClr val="FFC6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28">
              <a:extLst>
                <a:ext uri="{FF2B5EF4-FFF2-40B4-BE49-F238E27FC236}">
                  <a16:creationId xmlns:a16="http://schemas.microsoft.com/office/drawing/2014/main" id="{61A11FFA-7E9C-493B-B0B0-CC10C96A58F6}"/>
                </a:ext>
              </a:extLst>
            </p:cNvPr>
            <p:cNvSpPr>
              <a:spLocks noChangeArrowheads="1"/>
            </p:cNvSpPr>
            <p:nvPr/>
          </p:nvSpPr>
          <p:spPr bwMode="auto">
            <a:xfrm>
              <a:off x="4552" y="2368"/>
              <a:ext cx="181" cy="279"/>
            </a:xfrm>
            <a:prstGeom prst="rect">
              <a:avLst/>
            </a:prstGeom>
            <a:solidFill>
              <a:srgbClr val="FFC6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29">
              <a:extLst>
                <a:ext uri="{FF2B5EF4-FFF2-40B4-BE49-F238E27FC236}">
                  <a16:creationId xmlns:a16="http://schemas.microsoft.com/office/drawing/2014/main" id="{26B45FE1-B16A-420E-B506-EA4F69F65953}"/>
                </a:ext>
              </a:extLst>
            </p:cNvPr>
            <p:cNvSpPr>
              <a:spLocks noChangeArrowheads="1"/>
            </p:cNvSpPr>
            <p:nvPr/>
          </p:nvSpPr>
          <p:spPr bwMode="auto">
            <a:xfrm>
              <a:off x="4552" y="2368"/>
              <a:ext cx="181" cy="46"/>
            </a:xfrm>
            <a:prstGeom prst="rect">
              <a:avLst/>
            </a:prstGeom>
            <a:solidFill>
              <a:srgbClr val="C183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30">
              <a:extLst>
                <a:ext uri="{FF2B5EF4-FFF2-40B4-BE49-F238E27FC236}">
                  <a16:creationId xmlns:a16="http://schemas.microsoft.com/office/drawing/2014/main" id="{A7E68C56-7B76-47CA-A3A1-08409463487A}"/>
                </a:ext>
              </a:extLst>
            </p:cNvPr>
            <p:cNvSpPr>
              <a:spLocks noChangeArrowheads="1"/>
            </p:cNvSpPr>
            <p:nvPr/>
          </p:nvSpPr>
          <p:spPr bwMode="auto">
            <a:xfrm>
              <a:off x="4816" y="2368"/>
              <a:ext cx="181" cy="46"/>
            </a:xfrm>
            <a:prstGeom prst="rect">
              <a:avLst/>
            </a:prstGeom>
            <a:solidFill>
              <a:srgbClr val="C183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31">
              <a:extLst>
                <a:ext uri="{FF2B5EF4-FFF2-40B4-BE49-F238E27FC236}">
                  <a16:creationId xmlns:a16="http://schemas.microsoft.com/office/drawing/2014/main" id="{7CF1B3BE-3983-4639-A189-216060F37969}"/>
                </a:ext>
              </a:extLst>
            </p:cNvPr>
            <p:cNvSpPr>
              <a:spLocks noChangeArrowheads="1"/>
            </p:cNvSpPr>
            <p:nvPr/>
          </p:nvSpPr>
          <p:spPr bwMode="auto">
            <a:xfrm>
              <a:off x="5303" y="2368"/>
              <a:ext cx="180" cy="350"/>
            </a:xfrm>
            <a:prstGeom prst="rect">
              <a:avLst/>
            </a:prstGeom>
            <a:solidFill>
              <a:srgbClr val="FFC6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32">
              <a:extLst>
                <a:ext uri="{FF2B5EF4-FFF2-40B4-BE49-F238E27FC236}">
                  <a16:creationId xmlns:a16="http://schemas.microsoft.com/office/drawing/2014/main" id="{818EB074-A83D-42D2-B91C-B5B0AEB859F7}"/>
                </a:ext>
              </a:extLst>
            </p:cNvPr>
            <p:cNvSpPr>
              <a:spLocks noChangeArrowheads="1"/>
            </p:cNvSpPr>
            <p:nvPr/>
          </p:nvSpPr>
          <p:spPr bwMode="auto">
            <a:xfrm>
              <a:off x="5303" y="2368"/>
              <a:ext cx="180" cy="46"/>
            </a:xfrm>
            <a:prstGeom prst="rect">
              <a:avLst/>
            </a:prstGeom>
            <a:solidFill>
              <a:srgbClr val="C183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3">
              <a:extLst>
                <a:ext uri="{FF2B5EF4-FFF2-40B4-BE49-F238E27FC236}">
                  <a16:creationId xmlns:a16="http://schemas.microsoft.com/office/drawing/2014/main" id="{17B3DB15-18CA-42D3-98FB-3B698A9A23EE}"/>
                </a:ext>
              </a:extLst>
            </p:cNvPr>
            <p:cNvSpPr>
              <a:spLocks/>
            </p:cNvSpPr>
            <p:nvPr/>
          </p:nvSpPr>
          <p:spPr bwMode="auto">
            <a:xfrm>
              <a:off x="5320" y="1959"/>
              <a:ext cx="287" cy="276"/>
            </a:xfrm>
            <a:custGeom>
              <a:avLst/>
              <a:gdLst>
                <a:gd name="T0" fmla="*/ 121 w 121"/>
                <a:gd name="T1" fmla="*/ 116 h 116"/>
                <a:gd name="T2" fmla="*/ 121 w 121"/>
                <a:gd name="T3" fmla="*/ 15 h 116"/>
                <a:gd name="T4" fmla="*/ 106 w 121"/>
                <a:gd name="T5" fmla="*/ 0 h 116"/>
                <a:gd name="T6" fmla="*/ 15 w 121"/>
                <a:gd name="T7" fmla="*/ 0 h 116"/>
                <a:gd name="T8" fmla="*/ 0 w 121"/>
                <a:gd name="T9" fmla="*/ 15 h 116"/>
                <a:gd name="T10" fmla="*/ 0 w 121"/>
                <a:gd name="T11" fmla="*/ 116 h 116"/>
                <a:gd name="T12" fmla="*/ 121 w 121"/>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121" h="116">
                  <a:moveTo>
                    <a:pt x="121" y="116"/>
                  </a:moveTo>
                  <a:cubicBezTo>
                    <a:pt x="121" y="15"/>
                    <a:pt x="121" y="15"/>
                    <a:pt x="121" y="15"/>
                  </a:cubicBezTo>
                  <a:cubicBezTo>
                    <a:pt x="121" y="6"/>
                    <a:pt x="114" y="0"/>
                    <a:pt x="106" y="0"/>
                  </a:cubicBezTo>
                  <a:cubicBezTo>
                    <a:pt x="15" y="0"/>
                    <a:pt x="15" y="0"/>
                    <a:pt x="15" y="0"/>
                  </a:cubicBezTo>
                  <a:cubicBezTo>
                    <a:pt x="6" y="0"/>
                    <a:pt x="0" y="6"/>
                    <a:pt x="0" y="15"/>
                  </a:cubicBezTo>
                  <a:cubicBezTo>
                    <a:pt x="0" y="116"/>
                    <a:pt x="0" y="116"/>
                    <a:pt x="0" y="116"/>
                  </a:cubicBezTo>
                  <a:lnTo>
                    <a:pt x="121" y="116"/>
                  </a:lnTo>
                  <a:close/>
                </a:path>
              </a:pathLst>
            </a:cu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4">
              <a:extLst>
                <a:ext uri="{FF2B5EF4-FFF2-40B4-BE49-F238E27FC236}">
                  <a16:creationId xmlns:a16="http://schemas.microsoft.com/office/drawing/2014/main" id="{90C1A7DF-B6A0-408F-B5EC-9BEB6DAF50A5}"/>
                </a:ext>
              </a:extLst>
            </p:cNvPr>
            <p:cNvSpPr>
              <a:spLocks/>
            </p:cNvSpPr>
            <p:nvPr/>
          </p:nvSpPr>
          <p:spPr bwMode="auto">
            <a:xfrm>
              <a:off x="5320" y="2235"/>
              <a:ext cx="287" cy="133"/>
            </a:xfrm>
            <a:custGeom>
              <a:avLst/>
              <a:gdLst>
                <a:gd name="T0" fmla="*/ 121 w 121"/>
                <a:gd name="T1" fmla="*/ 41 h 56"/>
                <a:gd name="T2" fmla="*/ 121 w 121"/>
                <a:gd name="T3" fmla="*/ 0 h 56"/>
                <a:gd name="T4" fmla="*/ 0 w 121"/>
                <a:gd name="T5" fmla="*/ 0 h 56"/>
                <a:gd name="T6" fmla="*/ 0 w 121"/>
                <a:gd name="T7" fmla="*/ 41 h 56"/>
                <a:gd name="T8" fmla="*/ 15 w 121"/>
                <a:gd name="T9" fmla="*/ 56 h 56"/>
                <a:gd name="T10" fmla="*/ 106 w 121"/>
                <a:gd name="T11" fmla="*/ 56 h 56"/>
                <a:gd name="T12" fmla="*/ 121 w 121"/>
                <a:gd name="T13" fmla="*/ 41 h 56"/>
              </a:gdLst>
              <a:ahLst/>
              <a:cxnLst>
                <a:cxn ang="0">
                  <a:pos x="T0" y="T1"/>
                </a:cxn>
                <a:cxn ang="0">
                  <a:pos x="T2" y="T3"/>
                </a:cxn>
                <a:cxn ang="0">
                  <a:pos x="T4" y="T5"/>
                </a:cxn>
                <a:cxn ang="0">
                  <a:pos x="T6" y="T7"/>
                </a:cxn>
                <a:cxn ang="0">
                  <a:pos x="T8" y="T9"/>
                </a:cxn>
                <a:cxn ang="0">
                  <a:pos x="T10" y="T11"/>
                </a:cxn>
                <a:cxn ang="0">
                  <a:pos x="T12" y="T13"/>
                </a:cxn>
              </a:cxnLst>
              <a:rect l="0" t="0" r="r" b="b"/>
              <a:pathLst>
                <a:path w="121" h="56">
                  <a:moveTo>
                    <a:pt x="121" y="41"/>
                  </a:moveTo>
                  <a:cubicBezTo>
                    <a:pt x="121" y="0"/>
                    <a:pt x="121" y="0"/>
                    <a:pt x="121" y="0"/>
                  </a:cubicBezTo>
                  <a:cubicBezTo>
                    <a:pt x="0" y="0"/>
                    <a:pt x="0" y="0"/>
                    <a:pt x="0" y="0"/>
                  </a:cubicBezTo>
                  <a:cubicBezTo>
                    <a:pt x="0" y="41"/>
                    <a:pt x="0" y="41"/>
                    <a:pt x="0" y="41"/>
                  </a:cubicBezTo>
                  <a:cubicBezTo>
                    <a:pt x="0" y="50"/>
                    <a:pt x="6" y="56"/>
                    <a:pt x="15" y="56"/>
                  </a:cubicBezTo>
                  <a:cubicBezTo>
                    <a:pt x="106" y="56"/>
                    <a:pt x="106" y="56"/>
                    <a:pt x="106" y="56"/>
                  </a:cubicBezTo>
                  <a:cubicBezTo>
                    <a:pt x="114" y="56"/>
                    <a:pt x="121" y="50"/>
                    <a:pt x="121" y="41"/>
                  </a:cubicBezTo>
                  <a:close/>
                </a:path>
              </a:pathLst>
            </a:custGeom>
            <a:solidFill>
              <a:srgbClr val="E0A1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5">
              <a:extLst>
                <a:ext uri="{FF2B5EF4-FFF2-40B4-BE49-F238E27FC236}">
                  <a16:creationId xmlns:a16="http://schemas.microsoft.com/office/drawing/2014/main" id="{3B5FC685-A583-4E3F-BFDC-3519CC769353}"/>
                </a:ext>
              </a:extLst>
            </p:cNvPr>
            <p:cNvSpPr>
              <a:spLocks/>
            </p:cNvSpPr>
            <p:nvPr/>
          </p:nvSpPr>
          <p:spPr bwMode="auto">
            <a:xfrm>
              <a:off x="4552" y="2437"/>
              <a:ext cx="181" cy="248"/>
            </a:xfrm>
            <a:custGeom>
              <a:avLst/>
              <a:gdLst>
                <a:gd name="T0" fmla="*/ 76 w 76"/>
                <a:gd name="T1" fmla="*/ 89 h 104"/>
                <a:gd name="T2" fmla="*/ 61 w 76"/>
                <a:gd name="T3" fmla="*/ 104 h 104"/>
                <a:gd name="T4" fmla="*/ 15 w 76"/>
                <a:gd name="T5" fmla="*/ 104 h 104"/>
                <a:gd name="T6" fmla="*/ 0 w 76"/>
                <a:gd name="T7" fmla="*/ 89 h 104"/>
                <a:gd name="T8" fmla="*/ 0 w 76"/>
                <a:gd name="T9" fmla="*/ 15 h 104"/>
                <a:gd name="T10" fmla="*/ 15 w 76"/>
                <a:gd name="T11" fmla="*/ 0 h 104"/>
                <a:gd name="T12" fmla="*/ 61 w 76"/>
                <a:gd name="T13" fmla="*/ 0 h 104"/>
                <a:gd name="T14" fmla="*/ 76 w 76"/>
                <a:gd name="T15" fmla="*/ 15 h 104"/>
                <a:gd name="T16" fmla="*/ 76 w 76"/>
                <a:gd name="T17" fmla="*/ 8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4">
                  <a:moveTo>
                    <a:pt x="76" y="89"/>
                  </a:moveTo>
                  <a:cubicBezTo>
                    <a:pt x="76" y="97"/>
                    <a:pt x="69" y="104"/>
                    <a:pt x="61" y="104"/>
                  </a:cubicBezTo>
                  <a:cubicBezTo>
                    <a:pt x="15" y="104"/>
                    <a:pt x="15" y="104"/>
                    <a:pt x="15" y="104"/>
                  </a:cubicBezTo>
                  <a:cubicBezTo>
                    <a:pt x="7" y="104"/>
                    <a:pt x="0" y="97"/>
                    <a:pt x="0" y="89"/>
                  </a:cubicBezTo>
                  <a:cubicBezTo>
                    <a:pt x="0" y="15"/>
                    <a:pt x="0" y="15"/>
                    <a:pt x="0" y="15"/>
                  </a:cubicBezTo>
                  <a:cubicBezTo>
                    <a:pt x="0" y="7"/>
                    <a:pt x="7" y="0"/>
                    <a:pt x="15" y="0"/>
                  </a:cubicBezTo>
                  <a:cubicBezTo>
                    <a:pt x="61" y="0"/>
                    <a:pt x="61" y="0"/>
                    <a:pt x="61" y="0"/>
                  </a:cubicBezTo>
                  <a:cubicBezTo>
                    <a:pt x="69" y="0"/>
                    <a:pt x="76" y="7"/>
                    <a:pt x="76" y="15"/>
                  </a:cubicBezTo>
                  <a:lnTo>
                    <a:pt x="76" y="89"/>
                  </a:lnTo>
                  <a:close/>
                </a:path>
              </a:pathLst>
            </a:cu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6">
              <a:extLst>
                <a:ext uri="{FF2B5EF4-FFF2-40B4-BE49-F238E27FC236}">
                  <a16:creationId xmlns:a16="http://schemas.microsoft.com/office/drawing/2014/main" id="{0E5028AC-90A1-4DAF-8201-3E16741C19CF}"/>
                </a:ext>
              </a:extLst>
            </p:cNvPr>
            <p:cNvSpPr>
              <a:spLocks/>
            </p:cNvSpPr>
            <p:nvPr/>
          </p:nvSpPr>
          <p:spPr bwMode="auto">
            <a:xfrm>
              <a:off x="4816" y="2576"/>
              <a:ext cx="181" cy="245"/>
            </a:xfrm>
            <a:custGeom>
              <a:avLst/>
              <a:gdLst>
                <a:gd name="T0" fmla="*/ 76 w 76"/>
                <a:gd name="T1" fmla="*/ 88 h 103"/>
                <a:gd name="T2" fmla="*/ 61 w 76"/>
                <a:gd name="T3" fmla="*/ 103 h 103"/>
                <a:gd name="T4" fmla="*/ 15 w 76"/>
                <a:gd name="T5" fmla="*/ 103 h 103"/>
                <a:gd name="T6" fmla="*/ 0 w 76"/>
                <a:gd name="T7" fmla="*/ 88 h 103"/>
                <a:gd name="T8" fmla="*/ 0 w 76"/>
                <a:gd name="T9" fmla="*/ 15 h 103"/>
                <a:gd name="T10" fmla="*/ 15 w 76"/>
                <a:gd name="T11" fmla="*/ 0 h 103"/>
                <a:gd name="T12" fmla="*/ 61 w 76"/>
                <a:gd name="T13" fmla="*/ 0 h 103"/>
                <a:gd name="T14" fmla="*/ 76 w 76"/>
                <a:gd name="T15" fmla="*/ 15 h 103"/>
                <a:gd name="T16" fmla="*/ 76 w 76"/>
                <a:gd name="T17" fmla="*/ 8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3">
                  <a:moveTo>
                    <a:pt x="76" y="88"/>
                  </a:moveTo>
                  <a:cubicBezTo>
                    <a:pt x="76" y="96"/>
                    <a:pt x="69" y="103"/>
                    <a:pt x="61" y="103"/>
                  </a:cubicBezTo>
                  <a:cubicBezTo>
                    <a:pt x="15" y="103"/>
                    <a:pt x="15" y="103"/>
                    <a:pt x="15" y="103"/>
                  </a:cubicBezTo>
                  <a:cubicBezTo>
                    <a:pt x="7" y="103"/>
                    <a:pt x="0" y="96"/>
                    <a:pt x="0" y="88"/>
                  </a:cubicBezTo>
                  <a:cubicBezTo>
                    <a:pt x="0" y="15"/>
                    <a:pt x="0" y="15"/>
                    <a:pt x="0" y="15"/>
                  </a:cubicBezTo>
                  <a:cubicBezTo>
                    <a:pt x="0" y="6"/>
                    <a:pt x="7" y="0"/>
                    <a:pt x="15" y="0"/>
                  </a:cubicBezTo>
                  <a:cubicBezTo>
                    <a:pt x="61" y="0"/>
                    <a:pt x="61" y="0"/>
                    <a:pt x="61" y="0"/>
                  </a:cubicBezTo>
                  <a:cubicBezTo>
                    <a:pt x="69" y="0"/>
                    <a:pt x="76" y="6"/>
                    <a:pt x="76" y="15"/>
                  </a:cubicBezTo>
                  <a:lnTo>
                    <a:pt x="76" y="88"/>
                  </a:lnTo>
                  <a:close/>
                </a:path>
              </a:pathLst>
            </a:cu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7">
              <a:extLst>
                <a:ext uri="{FF2B5EF4-FFF2-40B4-BE49-F238E27FC236}">
                  <a16:creationId xmlns:a16="http://schemas.microsoft.com/office/drawing/2014/main" id="{1AF8B1FC-CA18-45D6-8CAA-987CA3A87F85}"/>
                </a:ext>
              </a:extLst>
            </p:cNvPr>
            <p:cNvSpPr>
              <a:spLocks/>
            </p:cNvSpPr>
            <p:nvPr/>
          </p:nvSpPr>
          <p:spPr bwMode="auto">
            <a:xfrm>
              <a:off x="5303" y="2530"/>
              <a:ext cx="180" cy="246"/>
            </a:xfrm>
            <a:custGeom>
              <a:avLst/>
              <a:gdLst>
                <a:gd name="T0" fmla="*/ 76 w 76"/>
                <a:gd name="T1" fmla="*/ 88 h 103"/>
                <a:gd name="T2" fmla="*/ 61 w 76"/>
                <a:gd name="T3" fmla="*/ 103 h 103"/>
                <a:gd name="T4" fmla="*/ 15 w 76"/>
                <a:gd name="T5" fmla="*/ 103 h 103"/>
                <a:gd name="T6" fmla="*/ 0 w 76"/>
                <a:gd name="T7" fmla="*/ 88 h 103"/>
                <a:gd name="T8" fmla="*/ 0 w 76"/>
                <a:gd name="T9" fmla="*/ 15 h 103"/>
                <a:gd name="T10" fmla="*/ 15 w 76"/>
                <a:gd name="T11" fmla="*/ 0 h 103"/>
                <a:gd name="T12" fmla="*/ 61 w 76"/>
                <a:gd name="T13" fmla="*/ 0 h 103"/>
                <a:gd name="T14" fmla="*/ 76 w 76"/>
                <a:gd name="T15" fmla="*/ 15 h 103"/>
                <a:gd name="T16" fmla="*/ 76 w 76"/>
                <a:gd name="T17" fmla="*/ 8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3">
                  <a:moveTo>
                    <a:pt x="76" y="88"/>
                  </a:moveTo>
                  <a:cubicBezTo>
                    <a:pt x="76" y="96"/>
                    <a:pt x="69" y="103"/>
                    <a:pt x="61" y="103"/>
                  </a:cubicBezTo>
                  <a:cubicBezTo>
                    <a:pt x="15" y="103"/>
                    <a:pt x="15" y="103"/>
                    <a:pt x="15" y="103"/>
                  </a:cubicBezTo>
                  <a:cubicBezTo>
                    <a:pt x="7" y="103"/>
                    <a:pt x="0" y="96"/>
                    <a:pt x="0" y="88"/>
                  </a:cubicBezTo>
                  <a:cubicBezTo>
                    <a:pt x="0" y="15"/>
                    <a:pt x="0" y="15"/>
                    <a:pt x="0" y="15"/>
                  </a:cubicBezTo>
                  <a:cubicBezTo>
                    <a:pt x="0" y="6"/>
                    <a:pt x="7" y="0"/>
                    <a:pt x="15" y="0"/>
                  </a:cubicBezTo>
                  <a:cubicBezTo>
                    <a:pt x="61" y="0"/>
                    <a:pt x="61" y="0"/>
                    <a:pt x="61" y="0"/>
                  </a:cubicBezTo>
                  <a:cubicBezTo>
                    <a:pt x="69" y="0"/>
                    <a:pt x="76" y="6"/>
                    <a:pt x="76" y="15"/>
                  </a:cubicBezTo>
                  <a:lnTo>
                    <a:pt x="76" y="88"/>
                  </a:lnTo>
                  <a:close/>
                </a:path>
              </a:pathLst>
            </a:custGeom>
            <a:solidFill>
              <a:srgbClr val="FFC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9" name="Rectangle 168">
            <a:extLst>
              <a:ext uri="{FF2B5EF4-FFF2-40B4-BE49-F238E27FC236}">
                <a16:creationId xmlns:a16="http://schemas.microsoft.com/office/drawing/2014/main" id="{944E4B56-4608-4FD5-BFB0-B4F5017376CB}"/>
              </a:ext>
            </a:extLst>
          </p:cNvPr>
          <p:cNvSpPr/>
          <p:nvPr/>
        </p:nvSpPr>
        <p:spPr>
          <a:xfrm>
            <a:off x="812403" y="3987464"/>
            <a:ext cx="2187972" cy="671607"/>
          </a:xfrm>
          <a:prstGeom prst="rect">
            <a:avLst/>
          </a:prstGeom>
          <a:solidFill>
            <a:srgbClr val="FFD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1F321EF7-C7B4-4F74-93EE-EEF6F5C2BB0B}"/>
              </a:ext>
            </a:extLst>
          </p:cNvPr>
          <p:cNvSpPr/>
          <p:nvPr/>
        </p:nvSpPr>
        <p:spPr>
          <a:xfrm>
            <a:off x="812404" y="5080301"/>
            <a:ext cx="5283596" cy="369332"/>
          </a:xfrm>
          <a:prstGeom prst="rect">
            <a:avLst/>
          </a:prstGeom>
        </p:spPr>
        <p:txBody>
          <a:bodyPr wrap="square" lIns="0" tIns="0" rIns="0" bIns="0">
            <a:spAutoFit/>
          </a:bodyPr>
          <a:lstStyle/>
          <a:p>
            <a:r>
              <a:rPr lang="en-US" sz="2400" i="1" dirty="0">
                <a:solidFill>
                  <a:schemeClr val="bg1"/>
                </a:solidFill>
                <a:latin typeface="Segoe UI" panose="020B0502040204020203" pitchFamily="34" charset="0"/>
                <a:cs typeface="Segoe UI" panose="020B0502040204020203" pitchFamily="34" charset="0"/>
              </a:rPr>
              <a:t>By Ramesh Kumar Pandey</a:t>
            </a:r>
          </a:p>
        </p:txBody>
      </p:sp>
      <p:pic>
        <p:nvPicPr>
          <p:cNvPr id="4" name="Picture 3">
            <a:extLst>
              <a:ext uri="{FF2B5EF4-FFF2-40B4-BE49-F238E27FC236}">
                <a16:creationId xmlns:a16="http://schemas.microsoft.com/office/drawing/2014/main" id="{BC71C216-1FB0-96D3-619A-F4123D5B0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459" y="3984888"/>
            <a:ext cx="1963859" cy="671607"/>
          </a:xfrm>
          <a:prstGeom prst="rect">
            <a:avLst/>
          </a:prstGeom>
        </p:spPr>
      </p:pic>
    </p:spTree>
    <p:extLst>
      <p:ext uri="{BB962C8B-B14F-4D97-AF65-F5344CB8AC3E}">
        <p14:creationId xmlns:p14="http://schemas.microsoft.com/office/powerpoint/2010/main" val="218169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8FFDA-6849-AF66-B3F5-10F7FCCBB4E2}"/>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C60C416C-5696-75B1-33C9-1FDF7086513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11158889-76AA-814A-E29D-53A794464FA9}"/>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B425744A-E72D-7CB5-17E4-2113215A7C77}"/>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4B952EF0-5F15-590F-3312-61151AF6E921}"/>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692D4ED3-4CB3-7443-E7D9-3290359AA137}"/>
              </a:ext>
            </a:extLst>
          </p:cNvPr>
          <p:cNvSpPr txBox="1"/>
          <p:nvPr/>
        </p:nvSpPr>
        <p:spPr>
          <a:xfrm>
            <a:off x="358876" y="1086180"/>
            <a:ext cx="11474245" cy="37555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Patients between the age of 75-80 have the highest number of diabetes patients which is 1586.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53082CC-48C6-F816-3B22-AF0CD36E398B}"/>
              </a:ext>
            </a:extLst>
          </p:cNvPr>
          <p:cNvSpPr txBox="1"/>
          <p:nvPr/>
        </p:nvSpPr>
        <p:spPr>
          <a:xfrm>
            <a:off x="358877" y="1756379"/>
            <a:ext cx="11474245" cy="5151603"/>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The relationship between HbA1c Level and Diabetes can be explained based on the given data:</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HbA1c Level</a:t>
            </a:r>
            <a:r>
              <a:rPr lang="en-US" sz="1800" kern="100" dirty="0">
                <a:effectLst/>
                <a:latin typeface="Calibri" panose="020F0502020204030204" pitchFamily="34" charset="0"/>
                <a:ea typeface="Calibri" panose="020F0502020204030204" pitchFamily="34" charset="0"/>
                <a:cs typeface="Calibri" panose="020F0502020204030204" pitchFamily="34" charset="0"/>
              </a:rPr>
              <a:t>: This represents different levels of HbA1c, which is a measure of average blood glucose levels over a certain period. The values include 3.5, 4, 4.5, 4.8, 5, 5.7, 5.8, 6, 6.1, 6.2, 6.5, 6.6, 6.8, 7, 7.5, 8.2, 8.8, and 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Diabetes</a:t>
            </a:r>
            <a:r>
              <a:rPr lang="en-US" sz="1800" kern="100" dirty="0">
                <a:effectLst/>
                <a:latin typeface="Calibri" panose="020F0502020204030204" pitchFamily="34" charset="0"/>
                <a:ea typeface="Calibri" panose="020F0502020204030204" pitchFamily="34" charset="0"/>
                <a:cs typeface="Calibri" panose="020F0502020204030204" pitchFamily="34" charset="0"/>
              </a:rPr>
              <a:t>: This column indicates the diabetes status, where 1 represents individuals with diabetes, and 0 represents individuals without diabetes.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Observations</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For HbA1c levels 3.5 to 5.0, all individuals are labeled as without diabetes (Diabetes=0).</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Starting from HbA1c level 6.6 and above, all individuals are labeled as having diabetes (Diabetes=1).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Summary</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suggests a threshold in HbA1c levels (around 6.0) where individuals are more likely to be classified as having diabetes.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HbA1c levels below this threshold are associated with individuals without diabetes, while levels above this threshold are associated with individuals with diabetes.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854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345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D6BC5F-C81A-4349-A901-D3272F29FDEA}"/>
              </a:ext>
            </a:extLst>
          </p:cNvPr>
          <p:cNvGraphicFramePr>
            <a:graphicFrameLocks noChangeAspect="1"/>
          </p:cNvGraphicFramePr>
          <p:nvPr>
            <p:custDataLst>
              <p:tags r:id="rId1"/>
            </p:custDataLst>
            <p:extLst>
              <p:ext uri="{D42A27DB-BD31-4B8C-83A1-F6EECF244321}">
                <p14:modId xmlns:p14="http://schemas.microsoft.com/office/powerpoint/2010/main" val="2410795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E4A6C0AC-212D-4A33-A4E6-33DCB1A1F509}"/>
              </a:ext>
            </a:extLst>
          </p:cNvPr>
          <p:cNvSpPr/>
          <p:nvPr/>
        </p:nvSpPr>
        <p:spPr>
          <a:xfrm>
            <a:off x="0" y="4312692"/>
            <a:ext cx="12192000" cy="2581593"/>
          </a:xfrm>
          <a:prstGeom prst="rect">
            <a:avLst/>
          </a:prstGeom>
          <a:solidFill>
            <a:srgbClr val="6DD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23">
            <a:extLst>
              <a:ext uri="{FF2B5EF4-FFF2-40B4-BE49-F238E27FC236}">
                <a16:creationId xmlns:a16="http://schemas.microsoft.com/office/drawing/2014/main" id="{B86C5BD6-B8FD-48CA-987E-903B233BE545}"/>
              </a:ext>
            </a:extLst>
          </p:cNvPr>
          <p:cNvSpPr/>
          <p:nvPr/>
        </p:nvSpPr>
        <p:spPr>
          <a:xfrm rot="18900000" flipH="1" flipV="1">
            <a:off x="-559710" y="3985207"/>
            <a:ext cx="2634409" cy="2228658"/>
          </a:xfrm>
          <a:custGeom>
            <a:avLst/>
            <a:gdLst>
              <a:gd name="connsiteX0" fmla="*/ 225490 w 4619134"/>
              <a:gd name="connsiteY0" fmla="*/ 225490 h 3907698"/>
              <a:gd name="connsiteX1" fmla="*/ 769871 w 4619134"/>
              <a:gd name="connsiteY1" fmla="*/ 0 h 3907698"/>
              <a:gd name="connsiteX2" fmla="*/ 3849263 w 4619134"/>
              <a:gd name="connsiteY2" fmla="*/ 0 h 3907698"/>
              <a:gd name="connsiteX3" fmla="*/ 4619134 w 4619134"/>
              <a:gd name="connsiteY3" fmla="*/ 769871 h 3907698"/>
              <a:gd name="connsiteX4" fmla="*/ 4619134 w 4619134"/>
              <a:gd name="connsiteY4" fmla="*/ 1597230 h 3907698"/>
              <a:gd name="connsiteX5" fmla="*/ 2308666 w 4619134"/>
              <a:gd name="connsiteY5" fmla="*/ 3907698 h 3907698"/>
              <a:gd name="connsiteX6" fmla="*/ 0 w 4619134"/>
              <a:gd name="connsiteY6" fmla="*/ 1599032 h 3907698"/>
              <a:gd name="connsiteX7" fmla="*/ 0 w 4619134"/>
              <a:gd name="connsiteY7" fmla="*/ 769871 h 3907698"/>
              <a:gd name="connsiteX8" fmla="*/ 225490 w 4619134"/>
              <a:gd name="connsiteY8" fmla="*/ 225490 h 390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134" h="3907698">
                <a:moveTo>
                  <a:pt x="225490" y="225490"/>
                </a:moveTo>
                <a:cubicBezTo>
                  <a:pt x="364810" y="86170"/>
                  <a:pt x="557278" y="0"/>
                  <a:pt x="769871" y="0"/>
                </a:cubicBezTo>
                <a:lnTo>
                  <a:pt x="3849263" y="0"/>
                </a:lnTo>
                <a:cubicBezTo>
                  <a:pt x="4274450" y="0"/>
                  <a:pt x="4619134" y="344683"/>
                  <a:pt x="4619134" y="769871"/>
                </a:cubicBezTo>
                <a:lnTo>
                  <a:pt x="4619134" y="1597230"/>
                </a:lnTo>
                <a:lnTo>
                  <a:pt x="2308666" y="3907698"/>
                </a:lnTo>
                <a:lnTo>
                  <a:pt x="0" y="1599032"/>
                </a:lnTo>
                <a:lnTo>
                  <a:pt x="0" y="769871"/>
                </a:lnTo>
                <a:cubicBezTo>
                  <a:pt x="0" y="557277"/>
                  <a:pt x="86171" y="364809"/>
                  <a:pt x="225490" y="22549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23">
            <a:extLst>
              <a:ext uri="{FF2B5EF4-FFF2-40B4-BE49-F238E27FC236}">
                <a16:creationId xmlns:a16="http://schemas.microsoft.com/office/drawing/2014/main" id="{D8C0F3E2-6FF5-45F5-821E-EF327A283A86}"/>
              </a:ext>
            </a:extLst>
          </p:cNvPr>
          <p:cNvSpPr/>
          <p:nvPr/>
        </p:nvSpPr>
        <p:spPr>
          <a:xfrm rot="2700000" flipH="1" flipV="1">
            <a:off x="8828813" y="-539427"/>
            <a:ext cx="4226787" cy="3575779"/>
          </a:xfrm>
          <a:custGeom>
            <a:avLst/>
            <a:gdLst>
              <a:gd name="connsiteX0" fmla="*/ 225490 w 4619134"/>
              <a:gd name="connsiteY0" fmla="*/ 225490 h 3907698"/>
              <a:gd name="connsiteX1" fmla="*/ 769871 w 4619134"/>
              <a:gd name="connsiteY1" fmla="*/ 0 h 3907698"/>
              <a:gd name="connsiteX2" fmla="*/ 3849263 w 4619134"/>
              <a:gd name="connsiteY2" fmla="*/ 0 h 3907698"/>
              <a:gd name="connsiteX3" fmla="*/ 4619134 w 4619134"/>
              <a:gd name="connsiteY3" fmla="*/ 769871 h 3907698"/>
              <a:gd name="connsiteX4" fmla="*/ 4619134 w 4619134"/>
              <a:gd name="connsiteY4" fmla="*/ 1597230 h 3907698"/>
              <a:gd name="connsiteX5" fmla="*/ 2308666 w 4619134"/>
              <a:gd name="connsiteY5" fmla="*/ 3907698 h 3907698"/>
              <a:gd name="connsiteX6" fmla="*/ 0 w 4619134"/>
              <a:gd name="connsiteY6" fmla="*/ 1599032 h 3907698"/>
              <a:gd name="connsiteX7" fmla="*/ 0 w 4619134"/>
              <a:gd name="connsiteY7" fmla="*/ 769871 h 3907698"/>
              <a:gd name="connsiteX8" fmla="*/ 225490 w 4619134"/>
              <a:gd name="connsiteY8" fmla="*/ 225490 h 390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9134" h="3907698">
                <a:moveTo>
                  <a:pt x="225490" y="225490"/>
                </a:moveTo>
                <a:cubicBezTo>
                  <a:pt x="364810" y="86170"/>
                  <a:pt x="557278" y="0"/>
                  <a:pt x="769871" y="0"/>
                </a:cubicBezTo>
                <a:lnTo>
                  <a:pt x="3849263" y="0"/>
                </a:lnTo>
                <a:cubicBezTo>
                  <a:pt x="4274450" y="0"/>
                  <a:pt x="4619134" y="344683"/>
                  <a:pt x="4619134" y="769871"/>
                </a:cubicBezTo>
                <a:lnTo>
                  <a:pt x="4619134" y="1597230"/>
                </a:lnTo>
                <a:lnTo>
                  <a:pt x="2308666" y="3907698"/>
                </a:lnTo>
                <a:lnTo>
                  <a:pt x="0" y="1599032"/>
                </a:lnTo>
                <a:lnTo>
                  <a:pt x="0" y="769871"/>
                </a:lnTo>
                <a:cubicBezTo>
                  <a:pt x="0" y="557277"/>
                  <a:pt x="86171" y="364809"/>
                  <a:pt x="225490" y="22549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85B2117-9C61-462C-9495-6798BD56FDDD}"/>
              </a:ext>
            </a:extLst>
          </p:cNvPr>
          <p:cNvSpPr/>
          <p:nvPr/>
        </p:nvSpPr>
        <p:spPr>
          <a:xfrm>
            <a:off x="1276350" y="1056409"/>
            <a:ext cx="10915650" cy="4284848"/>
          </a:xfrm>
          <a:custGeom>
            <a:avLst/>
            <a:gdLst>
              <a:gd name="connsiteX0" fmla="*/ 132770 w 10915650"/>
              <a:gd name="connsiteY0" fmla="*/ 0 h 4745182"/>
              <a:gd name="connsiteX1" fmla="*/ 7143750 w 10915650"/>
              <a:gd name="connsiteY1" fmla="*/ 0 h 4745182"/>
              <a:gd name="connsiteX2" fmla="*/ 10782880 w 10915650"/>
              <a:gd name="connsiteY2" fmla="*/ 0 h 4745182"/>
              <a:gd name="connsiteX3" fmla="*/ 10915650 w 10915650"/>
              <a:gd name="connsiteY3" fmla="*/ 0 h 4745182"/>
              <a:gd name="connsiteX4" fmla="*/ 10915650 w 10915650"/>
              <a:gd name="connsiteY4" fmla="*/ 132770 h 4745182"/>
              <a:gd name="connsiteX5" fmla="*/ 10915650 w 10915650"/>
              <a:gd name="connsiteY5" fmla="*/ 4612412 h 4745182"/>
              <a:gd name="connsiteX6" fmla="*/ 10915650 w 10915650"/>
              <a:gd name="connsiteY6" fmla="*/ 4745182 h 4745182"/>
              <a:gd name="connsiteX7" fmla="*/ 10782880 w 10915650"/>
              <a:gd name="connsiteY7" fmla="*/ 4745182 h 4745182"/>
              <a:gd name="connsiteX8" fmla="*/ 7143750 w 10915650"/>
              <a:gd name="connsiteY8" fmla="*/ 4745182 h 4745182"/>
              <a:gd name="connsiteX9" fmla="*/ 132770 w 10915650"/>
              <a:gd name="connsiteY9" fmla="*/ 4745182 h 4745182"/>
              <a:gd name="connsiteX10" fmla="*/ 0 w 10915650"/>
              <a:gd name="connsiteY10" fmla="*/ 4612412 h 4745182"/>
              <a:gd name="connsiteX11" fmla="*/ 0 w 10915650"/>
              <a:gd name="connsiteY11" fmla="*/ 132770 h 4745182"/>
              <a:gd name="connsiteX12" fmla="*/ 132770 w 10915650"/>
              <a:gd name="connsiteY12" fmla="*/ 0 h 47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15650" h="4745182">
                <a:moveTo>
                  <a:pt x="132770" y="0"/>
                </a:moveTo>
                <a:lnTo>
                  <a:pt x="7143750" y="0"/>
                </a:lnTo>
                <a:lnTo>
                  <a:pt x="10782880" y="0"/>
                </a:lnTo>
                <a:lnTo>
                  <a:pt x="10915650" y="0"/>
                </a:lnTo>
                <a:lnTo>
                  <a:pt x="10915650" y="132770"/>
                </a:lnTo>
                <a:lnTo>
                  <a:pt x="10915650" y="4612412"/>
                </a:lnTo>
                <a:lnTo>
                  <a:pt x="10915650" y="4745182"/>
                </a:lnTo>
                <a:lnTo>
                  <a:pt x="10782880" y="4745182"/>
                </a:lnTo>
                <a:lnTo>
                  <a:pt x="7143750" y="4745182"/>
                </a:lnTo>
                <a:lnTo>
                  <a:pt x="132770" y="4745182"/>
                </a:lnTo>
                <a:cubicBezTo>
                  <a:pt x="59443" y="4745182"/>
                  <a:pt x="0" y="4685739"/>
                  <a:pt x="0" y="4612412"/>
                </a:cubicBezTo>
                <a:lnTo>
                  <a:pt x="0" y="132770"/>
                </a:lnTo>
                <a:cubicBezTo>
                  <a:pt x="0" y="59443"/>
                  <a:pt x="59443" y="0"/>
                  <a:pt x="1327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a:extLst>
              <a:ext uri="{FF2B5EF4-FFF2-40B4-BE49-F238E27FC236}">
                <a16:creationId xmlns:a16="http://schemas.microsoft.com/office/drawing/2014/main" id="{2FD60EC6-D98A-4DD6-9233-DA02DD3CA7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7200" y="2870699"/>
            <a:ext cx="5638800" cy="4502320"/>
          </a:xfrm>
          <a:prstGeom prst="rect">
            <a:avLst/>
          </a:prstGeom>
        </p:spPr>
      </p:pic>
      <p:sp>
        <p:nvSpPr>
          <p:cNvPr id="14" name="Title 1">
            <a:extLst>
              <a:ext uri="{FF2B5EF4-FFF2-40B4-BE49-F238E27FC236}">
                <a16:creationId xmlns:a16="http://schemas.microsoft.com/office/drawing/2014/main" id="{64102352-3930-42C9-BF69-863ECBFD6BE6}"/>
              </a:ext>
            </a:extLst>
          </p:cNvPr>
          <p:cNvSpPr txBox="1">
            <a:spLocks/>
          </p:cNvSpPr>
          <p:nvPr/>
        </p:nvSpPr>
        <p:spPr>
          <a:xfrm>
            <a:off x="1828800" y="1622980"/>
            <a:ext cx="9905999" cy="1032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rgbClr val="293452"/>
                </a:solidFill>
                <a:latin typeface="Segoe UI" panose="020B0502040204020203" pitchFamily="34" charset="0"/>
                <a:ea typeface="+mj-ea"/>
                <a:cs typeface="Segoe UI" panose="020B0502040204020203" pitchFamily="34" charset="0"/>
              </a:defRPr>
            </a:lvl1pPr>
          </a:lstStyle>
          <a:p>
            <a:pPr>
              <a:lnSpc>
                <a:spcPct val="100000"/>
              </a:lnSpc>
            </a:pPr>
            <a:r>
              <a:rPr lang="en-US" sz="9600" dirty="0"/>
              <a:t>THANK </a:t>
            </a:r>
            <a:r>
              <a:rPr lang="en-US" sz="9600" b="0" dirty="0"/>
              <a:t>YOU</a:t>
            </a:r>
          </a:p>
        </p:txBody>
      </p:sp>
      <p:sp>
        <p:nvSpPr>
          <p:cNvPr id="18" name="Rectangle 17">
            <a:extLst>
              <a:ext uri="{FF2B5EF4-FFF2-40B4-BE49-F238E27FC236}">
                <a16:creationId xmlns:a16="http://schemas.microsoft.com/office/drawing/2014/main" id="{D1556EAA-5590-4751-B56D-83D5C70E5423}"/>
              </a:ext>
            </a:extLst>
          </p:cNvPr>
          <p:cNvSpPr/>
          <p:nvPr/>
        </p:nvSpPr>
        <p:spPr>
          <a:xfrm>
            <a:off x="6734174" y="3198626"/>
            <a:ext cx="5457825" cy="1230071"/>
          </a:xfrm>
          <a:prstGeom prst="rect">
            <a:avLst/>
          </a:prstGeom>
          <a:solidFill>
            <a:srgbClr val="FFD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D6DD56F-FBDC-B93D-EE05-13C9036F68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97594" y="3380182"/>
            <a:ext cx="2486487" cy="850337"/>
          </a:xfrm>
          <a:prstGeom prst="rect">
            <a:avLst/>
          </a:prstGeom>
        </p:spPr>
      </p:pic>
    </p:spTree>
    <p:extLst>
      <p:ext uri="{BB962C8B-B14F-4D97-AF65-F5344CB8AC3E}">
        <p14:creationId xmlns:p14="http://schemas.microsoft.com/office/powerpoint/2010/main" val="355139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56059-7CAC-BF1B-112E-EC32F44CF201}"/>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C08312D9-72F5-7D00-3D7E-FA37D3DE9E35}"/>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C27C45CC-27E7-C7FB-FD21-3DC232D7D379}"/>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ACB235CF-527A-0E10-CA1F-560212345A8C}"/>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19FB2E28-8180-D558-81CF-C82A525F8332}"/>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13FF797D-9117-494E-E981-7780CA69B513}"/>
              </a:ext>
            </a:extLst>
          </p:cNvPr>
          <p:cNvSpPr txBox="1"/>
          <p:nvPr/>
        </p:nvSpPr>
        <p:spPr>
          <a:xfrm>
            <a:off x="368710" y="1283110"/>
            <a:ext cx="11474245" cy="5632311"/>
          </a:xfrm>
          <a:prstGeom prst="rect">
            <a:avLst/>
          </a:prstGeom>
          <a:noFill/>
        </p:spPr>
        <p:txBody>
          <a:bodyPr wrap="square" rtlCol="0">
            <a:sp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There are a total of 100K patients in our dataset in which 8,500 patients are diabetic. 3,942 have heart disease while 7,485 are suffering from hypertension. </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A total of 358 people are suffering from all of them. Almost 84K people don’t have hypertension, heart disease and diabetes.</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The average age in the dataset is 41.89 years. The average blood glucose level is 138.06. Average BMI is around 27.32.</a:t>
            </a: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7,705 people have an age 50.03 years which is the highest age group followed by 7,660 in 45.04 age group.</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There are more females than males in our dataset with female 58,552 and males with 41,430. Out of these 4,039 male patients have diabetes and 4,461 female patients have diabetes.</a:t>
            </a: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Average age of female patients with diabetes is 60.99 while male patients with diabetes have an average age of 60.89 also the average age of females without diabetes is 40.94 and males without diabetes have an average age of 38.93.</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As age increases, there appears to be an increase in the count of individuals with diabetes. This positive association indicates that there might be a correlation between age and the likelihood of having diabetes.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171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8091E-56EE-6B55-9C47-6BFC9D433595}"/>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FE6F441F-96B8-69EA-67AC-A0870DC5CF85}"/>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4306152E-5664-5FAE-82BF-1940A297D3A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1166B8C8-B2BB-2D01-4725-4650B66C4C0C}"/>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4F139D1D-0CF5-2B68-E64D-2E824DAB5A5D}"/>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3946F59E-47B2-33CB-150C-0549CC8A3484}"/>
              </a:ext>
            </a:extLst>
          </p:cNvPr>
          <p:cNvSpPr txBox="1"/>
          <p:nvPr/>
        </p:nvSpPr>
        <p:spPr>
          <a:xfrm>
            <a:off x="336753" y="1226754"/>
            <a:ext cx="5737124" cy="556197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Current Smokers: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non-diabetic individuals: 8338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diabetic individuals: 948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Former Smokers: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non-diabetic individuals: 7762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diabetic individuals: 1590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Never Smokers: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non-diabetic individuals: 31749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diabetic individuals: 3346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 Information on Smoking History: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FCCEB25-CF44-BA7E-A4AA-AE8EA1AF053D}"/>
              </a:ext>
            </a:extLst>
          </p:cNvPr>
          <p:cNvSpPr txBox="1"/>
          <p:nvPr/>
        </p:nvSpPr>
        <p:spPr>
          <a:xfrm>
            <a:off x="6356554" y="1666494"/>
            <a:ext cx="5545393" cy="434747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non-diabetic individuals: 34362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diabetic individuals: 1454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Not Currently Smoking: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non-diabetic individuals: 5757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Count of diabetic individuals: 690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Based on this data, it appears that there is an association between smoking history and diabetes. For example, individuals who are current or former smokers seem to have a higher count of diabetes compared to never smokers.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5682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12EDF-BA8F-223A-5D1A-CC89BBA4614F}"/>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832A4463-293D-756A-1AAB-F1F3E44C6EE6}"/>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14F891AA-B1A2-FBE9-2241-D5D9A556CC7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5AACBD97-10E9-9A14-41E3-38E1D7D7564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1B3CF9E8-7986-CCF5-C50A-DB74E3A00DA0}"/>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C50AA503-CF91-FECC-9D18-E9751B72158A}"/>
              </a:ext>
            </a:extLst>
          </p:cNvPr>
          <p:cNvSpPr txBox="1"/>
          <p:nvPr/>
        </p:nvSpPr>
        <p:spPr>
          <a:xfrm>
            <a:off x="358876" y="1194545"/>
            <a:ext cx="11474245" cy="623965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average BMI of patients with diabetes is 32.0 while the average BMI of patients without diabetes is 26.9.</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We divided the BMI into three category BMI &lt; 18.5 is “Underweight”. BMI &gt;=18.5 and BMI &lt; 25 is “Normal” and BMI &gt;=25 and BMI &lt; 30 is “Overweight” and “Obese”. According to this data we found that there is 18% chance for obese and 7% chance for overweight patients to get diabetes.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Obese Category: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is higher in males (0.2036) compared to females (0.1643) among individuals classified as obese.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Overweight Category: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is higher in males (0.0836) compared to females (0.0644) among individuals classified as overweight.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Normal Weight Category: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is higher in males (0.0543) compared to females (0.0310) among individuals classified as having a normal weight.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739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9C45D-EED0-625F-3974-64A1547920F3}"/>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9853AFD2-D8B0-07E8-414F-0465B314C307}"/>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22410B64-17C1-BE4C-A0E0-5AAF9C16CBD4}"/>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300D9C0F-9C28-35DA-B6B5-0802200D01F7}"/>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1A018B12-496A-B230-6F5F-D406E5D717D4}"/>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F738642E-F001-2437-EA05-71B7D928B8A1}"/>
              </a:ext>
            </a:extLst>
          </p:cNvPr>
          <p:cNvSpPr txBox="1"/>
          <p:nvPr/>
        </p:nvSpPr>
        <p:spPr>
          <a:xfrm>
            <a:off x="358876" y="1194545"/>
            <a:ext cx="11474245" cy="136723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Underweight Category: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is higher in females (0.0111) compared to males (0.0037) among individuals classified as underweight.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Overall, the data suggests variations in diabetes prevalence across different BMI ranges and genders. The prevalence tends to be higher in males across all BMI categories, with the highest prevalence observed in the obese category.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221EB00-D4CC-51E0-EA27-6BCA314653EC}"/>
              </a:ext>
            </a:extLst>
          </p:cNvPr>
          <p:cNvSpPr txBox="1"/>
          <p:nvPr/>
        </p:nvSpPr>
        <p:spPr>
          <a:xfrm>
            <a:off x="339213" y="2964426"/>
            <a:ext cx="11488993" cy="3560975"/>
          </a:xfrm>
          <a:prstGeom prst="rect">
            <a:avLst/>
          </a:prstGeom>
          <a:noFill/>
        </p:spPr>
        <p:txBody>
          <a:bodyPr wrap="square" rtlCol="0">
            <a:spAutoFit/>
          </a:bodyPr>
          <a:lstStyle/>
          <a:p>
            <a:pPr marL="0" marR="0">
              <a:lnSpc>
                <a:spcPct val="107000"/>
              </a:lnSpc>
              <a:spcBef>
                <a:spcPts val="0"/>
              </a:spcBef>
              <a:spcAft>
                <a:spcPts val="800"/>
              </a:spcAft>
            </a:pPr>
            <a:r>
              <a:rPr lang="en-US" dirty="0"/>
              <a:t>Blood Glucose Level: - </a:t>
            </a:r>
            <a:r>
              <a:rPr lang="en-US" sz="1800" kern="100" dirty="0">
                <a:effectLst/>
                <a:latin typeface="Calibri" panose="020F0502020204030204" pitchFamily="34" charset="0"/>
                <a:ea typeface="Calibri" panose="020F0502020204030204" pitchFamily="34" charset="0"/>
                <a:cs typeface="Calibri" panose="020F0502020204030204" pitchFamily="34" charset="0"/>
              </a:rPr>
              <a:t>For Non-Diabetic Individuals (Diabetes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count of individuals is highest in the blood glucose range of 90-100, with 7,112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count is also substantial in the ranges of 80, 85, 126, 130, 140, 145, 155, 158, 159, and 160.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Diabetic Individuals (Diabetes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count of individuals with diabetes is highest in the blood glucose range of 280, with 729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Substantial counts are also observed in the ranges of 160, 130, 140, 145, 155, 159, 200, 220, 240, and 260.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736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EE947-0431-750C-01EE-CC8703C83220}"/>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19AA31FE-E0CE-AF02-7534-3353104B2DD1}"/>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E2E7F113-6894-01F3-ABF0-E8FF4E255EFC}"/>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E0F17DC2-E224-344A-D11C-2315C63B2552}"/>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A66EFE7C-F0B7-88E2-27FB-DF396C1302C5}"/>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122E8ABF-C986-8546-DEBD-1D3850CD910A}"/>
              </a:ext>
            </a:extLst>
          </p:cNvPr>
          <p:cNvSpPr txBox="1"/>
          <p:nvPr/>
        </p:nvSpPr>
        <p:spPr>
          <a:xfrm>
            <a:off x="358876" y="1194545"/>
            <a:ext cx="11474245" cy="246150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Observations: Non-diabetic individuals tend to have higher counts in the lower blood glucose ranges, with a peak around 90-100. As soon as blood sugar level is around 200 there is no single non diabetic patient.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Diabetic individuals, on the other hand, show higher counts in the higher blood glucose ranges, especially around 280.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pattern aligns with the general understanding that elevated blood glucose levels are associated with an increased risk of diabetes. The data suggests a correlation between blood glucose levels and diabetes status, emphasizing the importance of monitoring and managing blood glucose for diabetes prevention and management.</a:t>
            </a:r>
          </a:p>
        </p:txBody>
      </p:sp>
      <p:sp>
        <p:nvSpPr>
          <p:cNvPr id="3" name="TextBox 2">
            <a:extLst>
              <a:ext uri="{FF2B5EF4-FFF2-40B4-BE49-F238E27FC236}">
                <a16:creationId xmlns:a16="http://schemas.microsoft.com/office/drawing/2014/main" id="{A39D9B73-92DD-4E08-F955-C6A3D10C1B59}"/>
              </a:ext>
            </a:extLst>
          </p:cNvPr>
          <p:cNvSpPr txBox="1"/>
          <p:nvPr/>
        </p:nvSpPr>
        <p:spPr>
          <a:xfrm>
            <a:off x="358876" y="3852832"/>
            <a:ext cx="11366092" cy="646331"/>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The average Hb1Ac Level of non diabetic patients is 5.40 but for diabetic patients the average is 6.93.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7EFC3526-9A5B-EBE0-14A9-FB0BF670EFE4}"/>
              </a:ext>
            </a:extLst>
          </p:cNvPr>
          <p:cNvSpPr txBox="1"/>
          <p:nvPr/>
        </p:nvSpPr>
        <p:spPr>
          <a:xfrm>
            <a:off x="358876" y="4499164"/>
            <a:ext cx="11366092" cy="236410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Normal BMI: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Female: 14,741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Male: 7,475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Other: 3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631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9B5F-5330-1385-3921-DFD897180834}"/>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163A0E87-0867-351F-7E41-08271D325B7C}"/>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A3D247B2-C53A-2837-C8B2-6221C6AF58C3}"/>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6C45D9D3-AA59-C969-9566-3BD991F8EC42}"/>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81856D11-5493-616F-2A41-0AD5735DA890}"/>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0C9B73DB-863A-D0DF-736C-60E2504B47B9}"/>
              </a:ext>
            </a:extLst>
          </p:cNvPr>
          <p:cNvSpPr txBox="1"/>
          <p:nvPr/>
        </p:nvSpPr>
        <p:spPr>
          <a:xfrm>
            <a:off x="358877" y="1132846"/>
            <a:ext cx="5737124" cy="556197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Obese BMI: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Female: 14,182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Male: 9,348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Other: 6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Overweight BMI: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Female: 25,228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Male: 20,516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Other: 7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Underweight BMI: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Female: 4,401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Male: 4,091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Other: 2 individuals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080DECC-A032-3557-1041-7EAE0B345FF4}"/>
              </a:ext>
            </a:extLst>
          </p:cNvPr>
          <p:cNvSpPr txBox="1"/>
          <p:nvPr/>
        </p:nvSpPr>
        <p:spPr>
          <a:xfrm>
            <a:off x="6400800" y="2013343"/>
            <a:ext cx="5486400" cy="355578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Observations: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presents the distribution of individuals across different BMI ranges and genders.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highest count is observed in the "Overweight" category, with a significant number of females.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"Obese" category also has a substantial count, with more females than males.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"Underweight" has the lowest count, and "Other" has very minimal representation in each BMI category.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16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0DFF-B86D-E4D2-E477-DCB417CEE9AF}"/>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0D62FA43-13CC-3F06-1AB9-3C2BE0B3A2BB}"/>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F0F4158D-4DD1-707A-D3F6-56C85864E735}"/>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0BB9941D-5BAE-A940-B2FA-BCDAE65A519D}"/>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D0EAF128-0468-47BA-2253-28BD887FCE24}"/>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3B113B51-2F22-1D98-9312-FC0E9A7EC166}"/>
              </a:ext>
            </a:extLst>
          </p:cNvPr>
          <p:cNvSpPr txBox="1"/>
          <p:nvPr/>
        </p:nvSpPr>
        <p:spPr>
          <a:xfrm>
            <a:off x="358876" y="973319"/>
            <a:ext cx="11474245" cy="6052106"/>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relationship between diabetes, age, and the average BMI can be interpreted as follows: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individuals without diabetes (Diabetes = 0):</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There is a gradual increase in the average BMI with increasing 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BMI tends to be lower in younger individuals and gradually increases as age progresses.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average BMI stabilizes or shows a slight decline in the elderly population.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individuals with diabetes (Diabetes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pattern varies, showing fluctuations in average BMI across different age groups.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the age range of 3 to 15, individuals with diabetes have considerably lower average BMI compared to non-diabetic individuals of the same 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the adult and older age groups, individuals with diabetes generally have higher average BMI, indicating a positive correlation between age, diabetes, and higher BMI. Observations: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relationship between age and average BMI differs between individuals with and without diabetes.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Younger individuals with diabetes tend to have lower average BMI, while older individuals with diabetes tend to have higher average BMI.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76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EEED4-49DC-FD5E-58B4-B674861BFDD4}"/>
            </a:ext>
          </a:extLst>
        </p:cNvPr>
        <p:cNvGrpSpPr/>
        <p:nvPr/>
      </p:nvGrpSpPr>
      <p:grpSpPr>
        <a:xfrm>
          <a:off x="0" y="0"/>
          <a:ext cx="0" cy="0"/>
          <a:chOff x="0" y="0"/>
          <a:chExt cx="0" cy="0"/>
        </a:xfrm>
      </p:grpSpPr>
      <p:grpSp>
        <p:nvGrpSpPr>
          <p:cNvPr id="82" name="Group 81">
            <a:extLst>
              <a:ext uri="{FF2B5EF4-FFF2-40B4-BE49-F238E27FC236}">
                <a16:creationId xmlns:a16="http://schemas.microsoft.com/office/drawing/2014/main" id="{A463152E-2BAC-066C-0B16-8DBA9B02AA74}"/>
              </a:ext>
            </a:extLst>
          </p:cNvPr>
          <p:cNvGrpSpPr/>
          <p:nvPr/>
        </p:nvGrpSpPr>
        <p:grpSpPr>
          <a:xfrm>
            <a:off x="0" y="4954136"/>
            <a:ext cx="12192000" cy="1909138"/>
            <a:chOff x="0" y="4948862"/>
            <a:chExt cx="12192000" cy="1909138"/>
          </a:xfrm>
        </p:grpSpPr>
        <p:sp>
          <p:nvSpPr>
            <p:cNvPr id="83" name="Freeform: Shape 82">
              <a:extLst>
                <a:ext uri="{FF2B5EF4-FFF2-40B4-BE49-F238E27FC236}">
                  <a16:creationId xmlns:a16="http://schemas.microsoft.com/office/drawing/2014/main" id="{B2FEB6B6-93C0-3D5A-BC81-D842A6C6041E}"/>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D50CFC8-E0B9-9E81-4752-CA4D3BAC808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A869E668-26D3-CA36-EC16-0EA4F17594BD}"/>
              </a:ext>
            </a:extLst>
          </p:cNvPr>
          <p:cNvSpPr txBox="1"/>
          <p:nvPr/>
        </p:nvSpPr>
        <p:spPr>
          <a:xfrm>
            <a:off x="1737851" y="250722"/>
            <a:ext cx="8716297" cy="707886"/>
          </a:xfrm>
          <a:prstGeom prst="rect">
            <a:avLst/>
          </a:prstGeom>
          <a:noFill/>
        </p:spPr>
        <p:txBody>
          <a:bodyPr wrap="square" rtlCol="0">
            <a:spAutoFit/>
          </a:bodyPr>
          <a:lstStyle/>
          <a:p>
            <a:pPr algn="ctr"/>
            <a:r>
              <a:rPr lang="en-US" sz="4000" dirty="0">
                <a:solidFill>
                  <a:srgbClr val="CC00FF"/>
                </a:solidFill>
                <a:latin typeface="Copperplate Gothic Bold" panose="020E0705020206020404" pitchFamily="34" charset="0"/>
              </a:rPr>
              <a:t>INSIGHTS</a:t>
            </a:r>
            <a:r>
              <a:rPr lang="en-US" dirty="0"/>
              <a:t> </a:t>
            </a:r>
          </a:p>
        </p:txBody>
      </p:sp>
      <p:sp>
        <p:nvSpPr>
          <p:cNvPr id="25" name="TextBox 24">
            <a:extLst>
              <a:ext uri="{FF2B5EF4-FFF2-40B4-BE49-F238E27FC236}">
                <a16:creationId xmlns:a16="http://schemas.microsoft.com/office/drawing/2014/main" id="{A52DC084-583E-E4D1-BDD7-F2ACCAB33084}"/>
              </a:ext>
            </a:extLst>
          </p:cNvPr>
          <p:cNvSpPr txBox="1"/>
          <p:nvPr/>
        </p:nvSpPr>
        <p:spPr>
          <a:xfrm>
            <a:off x="358876" y="1086180"/>
            <a:ext cx="11474245" cy="555055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relationship between diabetes prevalence and age (binned) can be interpreted based on the provided data: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The proportion of individuals with diabetes in each age bin.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Age (Bins): Ranges representing different age groups.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Observations:</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Diabetes prevalence appears to increase with age, reaching a peak in the age range of 70-75, where it has the highest value.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suggests a positive correlation between age and diabetes prevalence, indicating that as individuals age, there is an increased likelihood of having diabetes.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highest diabetes prevalence is observed in the elderly population (70-75 age range).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Summary: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The relationship depicted in the data aligns with the common understanding that diabetes is often associated with aging. The prevalence tends to be higher in older age groups, emphasizing the importance of age as a risk factor for diabetes.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79370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rc12IWFFnY9pdUs5SHwu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2">
      <a:majorFont>
        <a:latin typeface="Bahnschrif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1595</Words>
  <Application>Microsoft Office PowerPoint</Application>
  <PresentationFormat>Widescreen</PresentationFormat>
  <Paragraphs>142</Paragraphs>
  <Slides>11</Slides>
  <Notes>11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Arial</vt:lpstr>
      <vt:lpstr>Bahnschrift</vt:lpstr>
      <vt:lpstr>Calibri</vt:lpstr>
      <vt:lpstr>Calibri Light</vt:lpstr>
      <vt:lpstr>Copperplate Gothic Bold</vt:lpstr>
      <vt:lpstr>Segoe UI</vt:lpstr>
      <vt:lpstr>Office Theme</vt:lpstr>
      <vt:lpstr>1_Office Theme</vt:lpstr>
      <vt:lpstr>think-cell Slide</vt:lpstr>
      <vt:lpstr>INSIGHTS DIABETES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Ramesh Pandey</cp:lastModifiedBy>
  <cp:revision>51</cp:revision>
  <dcterms:created xsi:type="dcterms:W3CDTF">2021-04-23T03:07:18Z</dcterms:created>
  <dcterms:modified xsi:type="dcterms:W3CDTF">2024-02-12T14:08:51Z</dcterms:modified>
</cp:coreProperties>
</file>