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76" r:id="rId4"/>
    <p:sldId id="277" r:id="rId5"/>
    <p:sldId id="281" r:id="rId6"/>
    <p:sldId id="272"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7" r:id="rId38"/>
    <p:sldId id="318" r:id="rId39"/>
    <p:sldId id="316" r:id="rId40"/>
    <p:sldId id="319" r:id="rId41"/>
    <p:sldId id="321" r:id="rId42"/>
    <p:sldId id="322" r:id="rId43"/>
    <p:sldId id="323" r:id="rId44"/>
    <p:sldId id="324" r:id="rId45"/>
    <p:sldId id="325" r:id="rId46"/>
    <p:sldId id="326" r:id="rId47"/>
    <p:sldId id="278" r:id="rId48"/>
    <p:sldId id="28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guide id="3" pos="144" userDrawn="1">
          <p15:clr>
            <a:srgbClr val="A4A3A4"/>
          </p15:clr>
        </p15:guide>
        <p15:guide id="4" pos="7512" userDrawn="1">
          <p15:clr>
            <a:srgbClr val="A4A3A4"/>
          </p15:clr>
        </p15:guide>
        <p15:guide id="5" orient="horz" pos="648" userDrawn="1">
          <p15:clr>
            <a:srgbClr val="A4A3A4"/>
          </p15:clr>
        </p15:guide>
        <p15:guide id="6" orient="horz" pos="3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79D0"/>
    <a:srgbClr val="E48592"/>
    <a:srgbClr val="393762"/>
    <a:srgbClr val="833AB4"/>
    <a:srgbClr val="FEAC5D"/>
    <a:srgbClr val="4BC0C8"/>
    <a:srgbClr val="FD1D1D"/>
    <a:srgbClr val="FCB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70" d="100"/>
          <a:sy n="70" d="100"/>
        </p:scale>
        <p:origin x="738" y="60"/>
      </p:cViewPr>
      <p:guideLst>
        <p:guide orient="horz" pos="2304"/>
        <p:guide pos="3840"/>
        <p:guide pos="144"/>
        <p:guide pos="7512"/>
        <p:guide orient="horz" pos="648"/>
        <p:guide orient="horz" pos="39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ln>
              <a:noFill/>
            </a:ln>
          </c:spPr>
          <c:dPt>
            <c:idx val="0"/>
            <c:bubble3D val="0"/>
            <c:spPr>
              <a:solidFill>
                <a:srgbClr val="393762"/>
              </a:solidFill>
              <a:ln w="25400">
                <a:noFill/>
              </a:ln>
              <a:effectLst/>
              <a:sp3d/>
            </c:spPr>
            <c:extLst>
              <c:ext xmlns:c16="http://schemas.microsoft.com/office/drawing/2014/chart" uri="{C3380CC4-5D6E-409C-BE32-E72D297353CC}">
                <c16:uniqueId val="{00000001-063C-4EF5-B2C8-4DB43C57B6E9}"/>
              </c:ext>
            </c:extLst>
          </c:dPt>
          <c:dPt>
            <c:idx val="1"/>
            <c:bubble3D val="0"/>
            <c:spPr>
              <a:solidFill>
                <a:srgbClr val="E48592"/>
              </a:solidFill>
              <a:ln w="25400">
                <a:noFill/>
              </a:ln>
              <a:effectLst/>
              <a:sp3d/>
            </c:spPr>
            <c:extLst>
              <c:ext xmlns:c16="http://schemas.microsoft.com/office/drawing/2014/chart" uri="{C3380CC4-5D6E-409C-BE32-E72D297353CC}">
                <c16:uniqueId val="{00000002-063C-4EF5-B2C8-4DB43C57B6E9}"/>
              </c:ext>
            </c:extLst>
          </c:dPt>
          <c:dPt>
            <c:idx val="2"/>
            <c:bubble3D val="0"/>
            <c:spPr>
              <a:solidFill>
                <a:srgbClr val="C779D0"/>
              </a:solidFill>
              <a:ln w="25400">
                <a:noFill/>
              </a:ln>
              <a:effectLst/>
              <a:sp3d/>
            </c:spPr>
            <c:extLst>
              <c:ext xmlns:c16="http://schemas.microsoft.com/office/drawing/2014/chart" uri="{C3380CC4-5D6E-409C-BE32-E72D297353CC}">
                <c16:uniqueId val="{00000003-063C-4EF5-B2C8-4DB43C57B6E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063C-4EF5-B2C8-4DB43C57B6E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39376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14E-406D-B2ED-7E04465D3137}"/>
            </c:ext>
          </c:extLst>
        </c:ser>
        <c:ser>
          <c:idx val="1"/>
          <c:order val="1"/>
          <c:tx>
            <c:strRef>
              <c:f>Sheet1!$C$1</c:f>
              <c:strCache>
                <c:ptCount val="1"/>
                <c:pt idx="0">
                  <c:v>Series 2</c:v>
                </c:pt>
              </c:strCache>
            </c:strRef>
          </c:tx>
          <c:spPr>
            <a:solidFill>
              <a:srgbClr val="E4859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14E-406D-B2ED-7E04465D3137}"/>
            </c:ext>
          </c:extLst>
        </c:ser>
        <c:ser>
          <c:idx val="2"/>
          <c:order val="2"/>
          <c:tx>
            <c:strRef>
              <c:f>Sheet1!$D$1</c:f>
              <c:strCache>
                <c:ptCount val="1"/>
                <c:pt idx="0">
                  <c:v>Series 3</c:v>
                </c:pt>
              </c:strCache>
            </c:strRef>
          </c:tx>
          <c:spPr>
            <a:solidFill>
              <a:srgbClr val="C779D0"/>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14E-406D-B2ED-7E04465D3137}"/>
            </c:ext>
          </c:extLst>
        </c:ser>
        <c:dLbls>
          <c:showLegendKey val="0"/>
          <c:showVal val="0"/>
          <c:showCatName val="0"/>
          <c:showSerName val="0"/>
          <c:showPercent val="0"/>
          <c:showBubbleSize val="0"/>
        </c:dLbls>
        <c:gapWidth val="182"/>
        <c:axId val="1665743760"/>
        <c:axId val="588316544"/>
      </c:barChart>
      <c:catAx>
        <c:axId val="1665743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88316544"/>
        <c:crosses val="autoZero"/>
        <c:auto val="1"/>
        <c:lblAlgn val="ctr"/>
        <c:lblOffset val="100"/>
        <c:noMultiLvlLbl val="0"/>
      </c:catAx>
      <c:valAx>
        <c:axId val="588316544"/>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6574376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E48592"/>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025-4971-9487-3597D9F0C04C}"/>
            </c:ext>
          </c:extLst>
        </c:ser>
        <c:ser>
          <c:idx val="1"/>
          <c:order val="1"/>
          <c:tx>
            <c:strRef>
              <c:f>Sheet1!$C$1</c:f>
              <c:strCache>
                <c:ptCount val="1"/>
                <c:pt idx="0">
                  <c:v>Series 2</c:v>
                </c:pt>
              </c:strCache>
            </c:strRef>
          </c:tx>
          <c:spPr>
            <a:solidFill>
              <a:srgbClr val="393762"/>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4025-4971-9487-3597D9F0C04C}"/>
            </c:ext>
          </c:extLst>
        </c:ser>
        <c:dLbls>
          <c:showLegendKey val="0"/>
          <c:showVal val="0"/>
          <c:showCatName val="0"/>
          <c:showSerName val="0"/>
          <c:showPercent val="0"/>
          <c:showBubbleSize val="0"/>
        </c:dLbls>
        <c:axId val="1666834752"/>
        <c:axId val="1959372752"/>
      </c:areaChart>
      <c:dateAx>
        <c:axId val="16668347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959372752"/>
        <c:crosses val="autoZero"/>
        <c:auto val="1"/>
        <c:lblOffset val="100"/>
        <c:baseTimeUnit val="days"/>
      </c:dateAx>
      <c:valAx>
        <c:axId val="195937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66834752"/>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Category 1</cx:pt>
          <cx:pt idx="1">Category 2</cx:pt>
          <cx:pt idx="2">Category 3</cx:pt>
          <cx:pt idx="3">Category 4</cx:pt>
          <cx:pt idx="4">Category 5</cx:pt>
          <cx:pt idx="5">Category 6</cx:pt>
          <cx:pt idx="6">Category 7</cx:pt>
          <cx:pt idx="7">Category 8</cx:pt>
        </cx:lvl>
      </cx:strDim>
      <cx:numDim type="val">
        <cx:f>Sheet1!$B$2:$B$9</cx:f>
        <cx:lvl ptCount="8" formatCode="General">
          <cx:pt idx="0">100</cx:pt>
          <cx:pt idx="1">20</cx:pt>
          <cx:pt idx="2">50</cx:pt>
          <cx:pt idx="3">-40</cx:pt>
          <cx:pt idx="4">130</cx:pt>
          <cx:pt idx="5">-60</cx:pt>
          <cx:pt idx="6">70</cx:pt>
          <cx:pt idx="7">140</cx:pt>
        </cx:lvl>
      </cx:numDim>
    </cx:data>
  </cx:chartData>
  <cx:chart>
    <cx:plotArea>
      <cx:plotAreaRegion>
        <cx:series layoutId="waterfall" uniqueId="{18113E2A-E2EA-49C1-AD29-EFFB43BEA3A7}">
          <cx:tx>
            <cx:txData>
              <cx:f>Sheet1!$B$1</cx:f>
              <cx:v>Series1</cx:v>
            </cx:txData>
          </cx:tx>
          <cx:dataPt idx="0">
            <cx:spPr>
              <a:solidFill>
                <a:srgbClr val="393762"/>
              </a:solidFill>
            </cx:spPr>
          </cx:dataPt>
          <cx:dataPt idx="1">
            <cx:spPr>
              <a:solidFill>
                <a:srgbClr val="E48592"/>
              </a:solidFill>
            </cx:spPr>
          </cx:dataPt>
          <cx:dataPt idx="2">
            <cx:spPr>
              <a:solidFill>
                <a:srgbClr val="E48592"/>
              </a:solidFill>
            </cx:spPr>
          </cx:dataPt>
          <cx:dataPt idx="3">
            <cx:spPr>
              <a:solidFill>
                <a:srgbClr val="C779D0"/>
              </a:solidFill>
            </cx:spPr>
          </cx:dataPt>
          <cx:dataPt idx="4">
            <cx:spPr>
              <a:solidFill>
                <a:srgbClr val="393762"/>
              </a:solidFill>
            </cx:spPr>
          </cx:dataPt>
          <cx:dataPt idx="5">
            <cx:spPr>
              <a:solidFill>
                <a:srgbClr val="C779D0"/>
              </a:solidFill>
            </cx:spPr>
          </cx:dataPt>
          <cx:dataPt idx="6">
            <cx:spPr>
              <a:solidFill>
                <a:srgbClr val="E48592"/>
              </a:solidFill>
            </cx:spPr>
          </cx:dataPt>
          <cx:dataPt idx="7">
            <cx:spPr>
              <a:solidFill>
                <a:srgbClr val="393762"/>
              </a:solidFill>
            </cx:spPr>
          </cx:dataPt>
          <cx:dataLabels pos="outEnd">
            <cx:visibility seriesName="0" categoryName="0" value="1"/>
          </cx:dataLabels>
          <cx:dataId val="0"/>
          <cx:layoutPr>
            <cx:subtotals>
              <cx:idx val="0"/>
              <cx:idx val="4"/>
              <cx:idx val="7"/>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chemeClr val="tx1"/>
                </a:solidFill>
                <a:latin typeface="+mn-lt"/>
              </a:defRPr>
            </a:pPr>
            <a:endParaRPr lang="en-US" sz="1197" b="0" i="0" u="none" strike="noStrike" baseline="0">
              <a:solidFill>
                <a:schemeClr val="tx1"/>
              </a:solidFill>
              <a:latin typeface="+mn-lt"/>
            </a:endParaRPr>
          </a:p>
        </cx:txPr>
      </cx:axis>
      <cx:axis id="1">
        <cx:valScaling/>
        <cx:majorGridlines/>
        <cx:tickLabels/>
        <cx:txPr>
          <a:bodyPr spcFirstLastPara="1" vertOverflow="ellipsis" horzOverflow="overflow" wrap="square" lIns="0" tIns="0" rIns="0" bIns="0" anchor="ctr" anchorCtr="1"/>
          <a:lstStyle/>
          <a:p>
            <a:pPr algn="ctr" rtl="0">
              <a:defRPr>
                <a:solidFill>
                  <a:schemeClr val="tx1"/>
                </a:solidFill>
                <a:latin typeface="+mn-lt"/>
                <a:ea typeface="Segoe UI Black" panose="020B0A02040204020203" pitchFamily="34" charset="0"/>
                <a:cs typeface="Segoe UI Black" panose="020B0A02040204020203" pitchFamily="34" charset="0"/>
              </a:defRPr>
            </a:pPr>
            <a:endParaRPr lang="en-US" sz="1197" b="0" i="0" u="none" strike="noStrike" baseline="0">
              <a:solidFill>
                <a:schemeClr val="tx1"/>
              </a:solidFill>
              <a:latin typeface="+mn-lt"/>
              <a:ea typeface="Segoe UI Black" panose="020B0A02040204020203"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811A5-9370-4CD1-A0D4-DF8583E2EEAC}"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D6629-F0F2-42A4-AB3C-EA9C90927706}" type="slidenum">
              <a:rPr lang="en-US" smtClean="0"/>
              <a:t>‹#›</a:t>
            </a:fld>
            <a:endParaRPr lang="en-US"/>
          </a:p>
        </p:txBody>
      </p:sp>
    </p:spTree>
    <p:extLst>
      <p:ext uri="{BB962C8B-B14F-4D97-AF65-F5344CB8AC3E}">
        <p14:creationId xmlns:p14="http://schemas.microsoft.com/office/powerpoint/2010/main" val="402007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419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839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82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96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2359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322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81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954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64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2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22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128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499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045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544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504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721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554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743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4927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16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6559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34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319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167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695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639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41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613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5112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720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33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424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60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854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59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33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458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21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32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A86F-EC00-46CA-96EE-FD4225150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CEE9F-789A-4521-8868-1FF0A8248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9676F-1F52-414A-871B-8490CBCCA860}"/>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C751C31F-E25C-4394-86CB-15E6C2CAB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CDA01-97F2-40A6-9620-A3A5D798D9F2}"/>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3606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0127-036C-4CB5-9911-DD9C28B36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83947-F3A6-418D-96F2-8FD75C5563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E3E06-6B2C-449F-B8E7-59372FD3708A}"/>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E5F50D57-E808-450B-BDD2-232A18F1B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8099E-E98B-40C4-974B-1E9964CC68C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73762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0A537-25A5-4B5B-9281-D33E2ABFE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F8FDE-E5FE-4668-A121-9AD9212B34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F3055-DD70-42C1-AF7D-E08C0794C152}"/>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8B0E3C89-587A-4A10-BE2A-AED45D735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7881F-6BC7-40FD-B30F-C681106246D1}"/>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08901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04010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72386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13383-EE07-4969-9B07-761D27C57D1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773363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13383-EE07-4969-9B07-761D27C57D1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101248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13383-EE07-4969-9B07-761D27C57D14}"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593223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13383-EE07-4969-9B07-761D27C57D14}"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463786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13383-EE07-4969-9B07-761D27C57D14}"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642320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113383-EE07-4969-9B07-761D27C57D1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53346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59C-E8FF-4ADE-B1BB-C8FB2CFA3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339DA-2A10-43AB-9323-242D0CB76C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FD4B-E7DD-4AC0-831B-13887BD988F3}"/>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EE8EDA7D-1A9E-4914-B8E4-92C3B58A0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34B7E-6445-4DAE-B97C-32D39C0740B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515316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113383-EE07-4969-9B07-761D27C57D1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763169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88252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13383-EE07-4969-9B07-761D27C57D1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78825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E7F8-77F3-43EC-A30B-EB8FAB3E2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C63B27-6122-4D12-82D5-DA07FC58D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C2B296-EB69-46B1-84B8-1EAAE1CE55FB}"/>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D0DADE76-2231-41B7-8A57-23AD23848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451AE-847D-461C-B940-22E8D724A2BE}"/>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30623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1E74-18A5-46A5-A046-FE063C66F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47D94-3A6B-4C68-8D92-6C18A51BB0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FD9CE-CA42-4052-A891-E21E6E5523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73AA8-1990-41B1-B353-28F18BBBF7A8}"/>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6" name="Footer Placeholder 5">
            <a:extLst>
              <a:ext uri="{FF2B5EF4-FFF2-40B4-BE49-F238E27FC236}">
                <a16:creationId xmlns:a16="http://schemas.microsoft.com/office/drawing/2014/main" id="{A9458BFB-1A53-4FC7-9355-15F5B2CDB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1C9F0-2EE5-4A9D-A07C-85299A211CA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82720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66E5-87A3-4CAF-B3AF-73C7DF639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A60785-A227-427B-B336-BA50E15EB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702B63-1FB8-4E30-8C28-36077E31E9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4F6B-3897-4C9A-9B33-B91440646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22723E-A884-47B0-B9F0-0CCEC35DF3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C39C2-C260-42E4-9ED4-5A2C5317E01D}"/>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8" name="Footer Placeholder 7">
            <a:extLst>
              <a:ext uri="{FF2B5EF4-FFF2-40B4-BE49-F238E27FC236}">
                <a16:creationId xmlns:a16="http://schemas.microsoft.com/office/drawing/2014/main" id="{BA4B5C8D-7B2B-48DC-8667-57484B8258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CD44B-5E8F-4307-B3E8-D21D9F1568E4}"/>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19275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8565-5774-41A6-8340-0503AA09D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9D0D1F-D572-4904-B1F3-CD711F28BA0C}"/>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4" name="Footer Placeholder 3">
            <a:extLst>
              <a:ext uri="{FF2B5EF4-FFF2-40B4-BE49-F238E27FC236}">
                <a16:creationId xmlns:a16="http://schemas.microsoft.com/office/drawing/2014/main" id="{CFC5A22A-BA80-4B4F-AD8A-F7377BE67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BF9AD6-CB48-47E7-9163-F53148A6F1A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3504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63A9F-260C-4294-90DA-CB639DDBE96C}"/>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3" name="Footer Placeholder 2">
            <a:extLst>
              <a:ext uri="{FF2B5EF4-FFF2-40B4-BE49-F238E27FC236}">
                <a16:creationId xmlns:a16="http://schemas.microsoft.com/office/drawing/2014/main" id="{731B24B7-B41C-4CBB-9BCC-891FC540A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1B0BFC-4EA2-4A85-95A4-5933E7188379}"/>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53502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D7F3-94B3-41FD-AC4C-4468ED0FC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76766C-CD60-4C29-94CF-0D8CDC7D9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672B6F-F375-4BDF-8FF8-FD7E227C7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2BA85-ADF1-4747-B0C0-76353F0A69A9}"/>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6" name="Footer Placeholder 5">
            <a:extLst>
              <a:ext uri="{FF2B5EF4-FFF2-40B4-BE49-F238E27FC236}">
                <a16:creationId xmlns:a16="http://schemas.microsoft.com/office/drawing/2014/main" id="{6B1D7E06-BD21-4B3E-A137-EFE198FED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6929C-D76B-49E7-A531-460ACC842DC6}"/>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9864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232A-FAAF-4A3E-8CA4-5EE96C4DE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389F9-8216-4830-92CB-C6BDC4700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12D1A3-F447-4A0A-BD89-9D6D0458C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B3C963-C9AC-48CF-B5F3-347ECA77875C}"/>
              </a:ext>
            </a:extLst>
          </p:cNvPr>
          <p:cNvSpPr>
            <a:spLocks noGrp="1"/>
          </p:cNvSpPr>
          <p:nvPr>
            <p:ph type="dt" sz="half" idx="10"/>
          </p:nvPr>
        </p:nvSpPr>
        <p:spPr/>
        <p:txBody>
          <a:bodyPr/>
          <a:lstStyle/>
          <a:p>
            <a:fld id="{4F16625D-0372-4564-8F2D-2B4020413F40}" type="datetimeFigureOut">
              <a:rPr lang="en-US" smtClean="0"/>
              <a:t>2/1/2024</a:t>
            </a:fld>
            <a:endParaRPr lang="en-US"/>
          </a:p>
        </p:txBody>
      </p:sp>
      <p:sp>
        <p:nvSpPr>
          <p:cNvPr id="6" name="Footer Placeholder 5">
            <a:extLst>
              <a:ext uri="{FF2B5EF4-FFF2-40B4-BE49-F238E27FC236}">
                <a16:creationId xmlns:a16="http://schemas.microsoft.com/office/drawing/2014/main" id="{5E902C9F-3234-4B30-8ADB-24F0A387B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EC7DC-A3CB-47D4-9091-9C74C22C20AD}"/>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19240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37481-8B09-423E-8106-CE47240A9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38118-3F4E-4ECE-9519-348816AED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D80-8B85-4560-A6EA-536F5F75E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6625D-0372-4564-8F2D-2B4020413F40}" type="datetimeFigureOut">
              <a:rPr lang="en-US" smtClean="0"/>
              <a:t>2/1/2024</a:t>
            </a:fld>
            <a:endParaRPr lang="en-US"/>
          </a:p>
        </p:txBody>
      </p:sp>
      <p:sp>
        <p:nvSpPr>
          <p:cNvPr id="5" name="Footer Placeholder 4">
            <a:extLst>
              <a:ext uri="{FF2B5EF4-FFF2-40B4-BE49-F238E27FC236}">
                <a16:creationId xmlns:a16="http://schemas.microsoft.com/office/drawing/2014/main" id="{99AA14D9-F782-4BE9-94F1-EA9967B0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49A7A-8A14-4E04-9F9B-CEC9F7D92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E5E57-0193-45F1-AA6D-ABE38BBADBB1}" type="slidenum">
              <a:rPr lang="en-US" smtClean="0"/>
              <a:t>‹#›</a:t>
            </a:fld>
            <a:endParaRPr lang="en-US"/>
          </a:p>
        </p:txBody>
      </p:sp>
    </p:spTree>
    <p:extLst>
      <p:ext uri="{BB962C8B-B14F-4D97-AF65-F5344CB8AC3E}">
        <p14:creationId xmlns:p14="http://schemas.microsoft.com/office/powerpoint/2010/main" val="285484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3383-EE07-4969-9B07-761D27C57D14}"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2C54-87D3-4C96-99E4-6E65A620FFA8}" type="slidenum">
              <a:rPr lang="en-US" smtClean="0"/>
              <a:t>‹#›</a:t>
            </a:fld>
            <a:endParaRPr lang="en-US"/>
          </a:p>
        </p:txBody>
      </p:sp>
    </p:spTree>
    <p:extLst>
      <p:ext uri="{BB962C8B-B14F-4D97-AF65-F5344CB8AC3E}">
        <p14:creationId xmlns:p14="http://schemas.microsoft.com/office/powerpoint/2010/main" val="151078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7" name="Rectangle: Top Corners Rounded 46">
            <a:extLst>
              <a:ext uri="{FF2B5EF4-FFF2-40B4-BE49-F238E27FC236}">
                <a16:creationId xmlns:a16="http://schemas.microsoft.com/office/drawing/2014/main" id="{6509CD6B-CB19-47C3-AFDE-63B72A9F6775}"/>
              </a:ext>
            </a:extLst>
          </p:cNvPr>
          <p:cNvSpPr/>
          <p:nvPr/>
        </p:nvSpPr>
        <p:spPr>
          <a:xfrm>
            <a:off x="3975102" y="1045028"/>
            <a:ext cx="4241798" cy="223964"/>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8D45D9-D04D-404E-80AB-855D80BEF8E4}"/>
              </a:ext>
            </a:extLst>
          </p:cNvPr>
          <p:cNvSpPr/>
          <p:nvPr/>
        </p:nvSpPr>
        <p:spPr>
          <a:xfrm>
            <a:off x="0" y="1268993"/>
            <a:ext cx="12192000" cy="2285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2D3B92B-E20F-4AF3-B6B2-FC251836C85F}"/>
              </a:ext>
            </a:extLst>
          </p:cNvPr>
          <p:cNvSpPr/>
          <p:nvPr/>
        </p:nvSpPr>
        <p:spPr>
          <a:xfrm>
            <a:off x="190500" y="190500"/>
            <a:ext cx="11811000" cy="6477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065C0853-2996-4DE6-ACCB-A959CCC7DA4B}"/>
              </a:ext>
            </a:extLst>
          </p:cNvPr>
          <p:cNvSpPr/>
          <p:nvPr/>
        </p:nvSpPr>
        <p:spPr>
          <a:xfrm>
            <a:off x="4095884" y="1045028"/>
            <a:ext cx="4000232" cy="4767944"/>
          </a:xfrm>
          <a:prstGeom prst="round2SameRect">
            <a:avLst>
              <a:gd name="adj1" fmla="val 0"/>
              <a:gd name="adj2" fmla="val 5238"/>
            </a:avLst>
          </a:prstGeom>
          <a:gradFill>
            <a:gsLst>
              <a:gs pos="0">
                <a:srgbClr val="393762"/>
              </a:gs>
              <a:gs pos="50000">
                <a:srgbClr val="C779D0"/>
              </a:gs>
              <a:gs pos="100000">
                <a:srgbClr val="E48592"/>
              </a:gs>
            </a:gsLst>
            <a:lin ang="2700000" scaled="1"/>
          </a:gradFill>
          <a:ln>
            <a:noFill/>
          </a:ln>
          <a:effectLst/>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 Ramesh Pandey</a:t>
            </a:r>
          </a:p>
          <a:p>
            <a:pPr algn="ctr"/>
            <a:r>
              <a:rPr lang="en-US" sz="2800" b="1" dirty="0">
                <a:solidFill>
                  <a:schemeClr val="bg1"/>
                </a:solidFill>
              </a:rPr>
              <a:t>HR Data Analysis</a:t>
            </a:r>
          </a:p>
          <a:p>
            <a:pPr algn="ctr"/>
            <a:r>
              <a:rPr lang="en-US" sz="1400" b="1" dirty="0">
                <a:solidFill>
                  <a:schemeClr val="bg1"/>
                </a:solidFill>
              </a:rPr>
              <a:t>Using MS Excel &amp; PowerBi</a:t>
            </a:r>
            <a:endParaRPr lang="en-US" sz="1400" dirty="0">
              <a:solidFill>
                <a:schemeClr val="bg1"/>
              </a:solidFill>
            </a:endParaRPr>
          </a:p>
        </p:txBody>
      </p:sp>
      <p:grpSp>
        <p:nvGrpSpPr>
          <p:cNvPr id="19" name="Group 18">
            <a:extLst>
              <a:ext uri="{FF2B5EF4-FFF2-40B4-BE49-F238E27FC236}">
                <a16:creationId xmlns:a16="http://schemas.microsoft.com/office/drawing/2014/main" id="{CCEE2D63-089C-46B8-9543-ED0B6AD51CE9}"/>
              </a:ext>
            </a:extLst>
          </p:cNvPr>
          <p:cNvGrpSpPr/>
          <p:nvPr/>
        </p:nvGrpSpPr>
        <p:grpSpPr>
          <a:xfrm>
            <a:off x="5746924" y="1997077"/>
            <a:ext cx="698154" cy="555624"/>
            <a:chOff x="3802063" y="1601788"/>
            <a:chExt cx="4587875" cy="3651251"/>
          </a:xfrm>
          <a:solidFill>
            <a:schemeClr val="bg1"/>
          </a:solidFill>
          <a:effectLst>
            <a:outerShdw blurRad="50800" dist="38100" dir="5400000" algn="t" rotWithShape="0">
              <a:prstClr val="black">
                <a:alpha val="20000"/>
              </a:prstClr>
            </a:outerShdw>
          </a:effectLst>
        </p:grpSpPr>
        <p:sp>
          <p:nvSpPr>
            <p:cNvPr id="7" name="Freeform 5">
              <a:extLst>
                <a:ext uri="{FF2B5EF4-FFF2-40B4-BE49-F238E27FC236}">
                  <a16:creationId xmlns:a16="http://schemas.microsoft.com/office/drawing/2014/main" id="{4DBF9D96-28AC-4CCD-BC5B-A05561868484}"/>
                </a:ext>
              </a:extLst>
            </p:cNvPr>
            <p:cNvSpPr>
              <a:spLocks noEditPoints="1"/>
            </p:cNvSpPr>
            <p:nvPr/>
          </p:nvSpPr>
          <p:spPr bwMode="auto">
            <a:xfrm>
              <a:off x="4530726" y="2354263"/>
              <a:ext cx="3760788" cy="2898775"/>
            </a:xfrm>
            <a:custGeom>
              <a:avLst/>
              <a:gdLst>
                <a:gd name="T0" fmla="*/ 523 w 1259"/>
                <a:gd name="T1" fmla="*/ 831 h 971"/>
                <a:gd name="T2" fmla="*/ 101 w 1259"/>
                <a:gd name="T3" fmla="*/ 831 h 971"/>
                <a:gd name="T4" fmla="*/ 83 w 1259"/>
                <a:gd name="T5" fmla="*/ 831 h 971"/>
                <a:gd name="T6" fmla="*/ 20 w 1259"/>
                <a:gd name="T7" fmla="*/ 882 h 971"/>
                <a:gd name="T8" fmla="*/ 47 w 1259"/>
                <a:gd name="T9" fmla="*/ 958 h 971"/>
                <a:gd name="T10" fmla="*/ 98 w 1259"/>
                <a:gd name="T11" fmla="*/ 971 h 971"/>
                <a:gd name="T12" fmla="*/ 950 w 1259"/>
                <a:gd name="T13" fmla="*/ 971 h 971"/>
                <a:gd name="T14" fmla="*/ 975 w 1259"/>
                <a:gd name="T15" fmla="*/ 969 h 971"/>
                <a:gd name="T16" fmla="*/ 1029 w 1259"/>
                <a:gd name="T17" fmla="*/ 890 h 971"/>
                <a:gd name="T18" fmla="*/ 955 w 1259"/>
                <a:gd name="T19" fmla="*/ 831 h 971"/>
                <a:gd name="T20" fmla="*/ 523 w 1259"/>
                <a:gd name="T21" fmla="*/ 831 h 971"/>
                <a:gd name="T22" fmla="*/ 1100 w 1259"/>
                <a:gd name="T23" fmla="*/ 538 h 971"/>
                <a:gd name="T24" fmla="*/ 1062 w 1259"/>
                <a:gd name="T25" fmla="*/ 94 h 971"/>
                <a:gd name="T26" fmla="*/ 659 w 1259"/>
                <a:gd name="T27" fmla="*/ 115 h 971"/>
                <a:gd name="T28" fmla="*/ 629 w 1259"/>
                <a:gd name="T29" fmla="*/ 517 h 971"/>
                <a:gd name="T30" fmla="*/ 813 w 1259"/>
                <a:gd name="T31" fmla="*/ 632 h 971"/>
                <a:gd name="T32" fmla="*/ 1074 w 1259"/>
                <a:gd name="T33" fmla="*/ 561 h 971"/>
                <a:gd name="T34" fmla="*/ 1088 w 1259"/>
                <a:gd name="T35" fmla="*/ 581 h 971"/>
                <a:gd name="T36" fmla="*/ 1101 w 1259"/>
                <a:gd name="T37" fmla="*/ 606 h 971"/>
                <a:gd name="T38" fmla="*/ 1198 w 1259"/>
                <a:gd name="T39" fmla="*/ 703 h 971"/>
                <a:gd name="T40" fmla="*/ 1246 w 1259"/>
                <a:gd name="T41" fmla="*/ 707 h 971"/>
                <a:gd name="T42" fmla="*/ 1242 w 1259"/>
                <a:gd name="T43" fmla="*/ 659 h 971"/>
                <a:gd name="T44" fmla="*/ 1144 w 1259"/>
                <a:gd name="T45" fmla="*/ 562 h 971"/>
                <a:gd name="T46" fmla="*/ 1126 w 1259"/>
                <a:gd name="T47" fmla="*/ 550 h 971"/>
                <a:gd name="T48" fmla="*/ 1100 w 1259"/>
                <a:gd name="T49" fmla="*/ 538 h 971"/>
                <a:gd name="T50" fmla="*/ 350 w 1259"/>
                <a:gd name="T51" fmla="*/ 325 h 971"/>
                <a:gd name="T52" fmla="*/ 350 w 1259"/>
                <a:gd name="T53" fmla="*/ 476 h 971"/>
                <a:gd name="T54" fmla="*/ 352 w 1259"/>
                <a:gd name="T55" fmla="*/ 497 h 971"/>
                <a:gd name="T56" fmla="*/ 410 w 1259"/>
                <a:gd name="T57" fmla="*/ 534 h 971"/>
                <a:gd name="T58" fmla="*/ 454 w 1259"/>
                <a:gd name="T59" fmla="*/ 478 h 971"/>
                <a:gd name="T60" fmla="*/ 454 w 1259"/>
                <a:gd name="T61" fmla="*/ 172 h 971"/>
                <a:gd name="T62" fmla="*/ 401 w 1259"/>
                <a:gd name="T63" fmla="*/ 116 h 971"/>
                <a:gd name="T64" fmla="*/ 350 w 1259"/>
                <a:gd name="T65" fmla="*/ 173 h 971"/>
                <a:gd name="T66" fmla="*/ 350 w 1259"/>
                <a:gd name="T67" fmla="*/ 325 h 971"/>
                <a:gd name="T68" fmla="*/ 175 w 1259"/>
                <a:gd name="T69" fmla="*/ 359 h 971"/>
                <a:gd name="T70" fmla="*/ 175 w 1259"/>
                <a:gd name="T71" fmla="*/ 476 h 971"/>
                <a:gd name="T72" fmla="*/ 178 w 1259"/>
                <a:gd name="T73" fmla="*/ 500 h 971"/>
                <a:gd name="T74" fmla="*/ 237 w 1259"/>
                <a:gd name="T75" fmla="*/ 534 h 971"/>
                <a:gd name="T76" fmla="*/ 280 w 1259"/>
                <a:gd name="T77" fmla="*/ 478 h 971"/>
                <a:gd name="T78" fmla="*/ 280 w 1259"/>
                <a:gd name="T79" fmla="*/ 242 h 971"/>
                <a:gd name="T80" fmla="*/ 226 w 1259"/>
                <a:gd name="T81" fmla="*/ 186 h 971"/>
                <a:gd name="T82" fmla="*/ 175 w 1259"/>
                <a:gd name="T83" fmla="*/ 242 h 971"/>
                <a:gd name="T84" fmla="*/ 175 w 1259"/>
                <a:gd name="T85" fmla="*/ 359 h 971"/>
                <a:gd name="T86" fmla="*/ 105 w 1259"/>
                <a:gd name="T87" fmla="*/ 395 h 971"/>
                <a:gd name="T88" fmla="*/ 105 w 1259"/>
                <a:gd name="T89" fmla="*/ 312 h 971"/>
                <a:gd name="T90" fmla="*/ 53 w 1259"/>
                <a:gd name="T91" fmla="*/ 255 h 971"/>
                <a:gd name="T92" fmla="*/ 0 w 1259"/>
                <a:gd name="T93" fmla="*/ 311 h 971"/>
                <a:gd name="T94" fmla="*/ 0 w 1259"/>
                <a:gd name="T95" fmla="*/ 479 h 971"/>
                <a:gd name="T96" fmla="*/ 53 w 1259"/>
                <a:gd name="T97" fmla="*/ 534 h 971"/>
                <a:gd name="T98" fmla="*/ 105 w 1259"/>
                <a:gd name="T99" fmla="*/ 479 h 971"/>
                <a:gd name="T100" fmla="*/ 105 w 1259"/>
                <a:gd name="T101" fmla="*/ 39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9" h="971">
                  <a:moveTo>
                    <a:pt x="523" y="831"/>
                  </a:moveTo>
                  <a:cubicBezTo>
                    <a:pt x="382" y="831"/>
                    <a:pt x="242" y="831"/>
                    <a:pt x="101" y="831"/>
                  </a:cubicBezTo>
                  <a:cubicBezTo>
                    <a:pt x="95" y="831"/>
                    <a:pt x="89" y="831"/>
                    <a:pt x="83" y="831"/>
                  </a:cubicBezTo>
                  <a:cubicBezTo>
                    <a:pt x="53" y="834"/>
                    <a:pt x="28" y="855"/>
                    <a:pt x="20" y="882"/>
                  </a:cubicBezTo>
                  <a:cubicBezTo>
                    <a:pt x="13" y="911"/>
                    <a:pt x="23" y="940"/>
                    <a:pt x="47" y="958"/>
                  </a:cubicBezTo>
                  <a:cubicBezTo>
                    <a:pt x="62" y="969"/>
                    <a:pt x="80" y="971"/>
                    <a:pt x="98" y="971"/>
                  </a:cubicBezTo>
                  <a:cubicBezTo>
                    <a:pt x="382" y="971"/>
                    <a:pt x="666" y="971"/>
                    <a:pt x="950" y="971"/>
                  </a:cubicBezTo>
                  <a:cubicBezTo>
                    <a:pt x="958" y="971"/>
                    <a:pt x="967" y="971"/>
                    <a:pt x="975" y="969"/>
                  </a:cubicBezTo>
                  <a:cubicBezTo>
                    <a:pt x="1011" y="962"/>
                    <a:pt x="1036" y="926"/>
                    <a:pt x="1029" y="890"/>
                  </a:cubicBezTo>
                  <a:cubicBezTo>
                    <a:pt x="1022" y="853"/>
                    <a:pt x="995" y="831"/>
                    <a:pt x="955" y="831"/>
                  </a:cubicBezTo>
                  <a:cubicBezTo>
                    <a:pt x="811" y="831"/>
                    <a:pt x="667" y="831"/>
                    <a:pt x="523" y="831"/>
                  </a:cubicBezTo>
                  <a:close/>
                  <a:moveTo>
                    <a:pt x="1100" y="538"/>
                  </a:moveTo>
                  <a:cubicBezTo>
                    <a:pt x="1226" y="391"/>
                    <a:pt x="1185" y="191"/>
                    <a:pt x="1062" y="94"/>
                  </a:cubicBezTo>
                  <a:cubicBezTo>
                    <a:pt x="941" y="0"/>
                    <a:pt x="769" y="8"/>
                    <a:pt x="659" y="115"/>
                  </a:cubicBezTo>
                  <a:cubicBezTo>
                    <a:pt x="549" y="223"/>
                    <a:pt x="536" y="396"/>
                    <a:pt x="629" y="517"/>
                  </a:cubicBezTo>
                  <a:cubicBezTo>
                    <a:pt x="676" y="578"/>
                    <a:pt x="737" y="618"/>
                    <a:pt x="813" y="632"/>
                  </a:cubicBezTo>
                  <a:cubicBezTo>
                    <a:pt x="910" y="651"/>
                    <a:pt x="997" y="626"/>
                    <a:pt x="1074" y="561"/>
                  </a:cubicBezTo>
                  <a:cubicBezTo>
                    <a:pt x="1079" y="569"/>
                    <a:pt x="1084" y="575"/>
                    <a:pt x="1088" y="581"/>
                  </a:cubicBezTo>
                  <a:cubicBezTo>
                    <a:pt x="1092" y="589"/>
                    <a:pt x="1095" y="599"/>
                    <a:pt x="1101" y="606"/>
                  </a:cubicBezTo>
                  <a:cubicBezTo>
                    <a:pt x="1133" y="639"/>
                    <a:pt x="1166" y="671"/>
                    <a:pt x="1198" y="703"/>
                  </a:cubicBezTo>
                  <a:cubicBezTo>
                    <a:pt x="1214" y="719"/>
                    <a:pt x="1232" y="720"/>
                    <a:pt x="1246" y="707"/>
                  </a:cubicBezTo>
                  <a:cubicBezTo>
                    <a:pt x="1259" y="693"/>
                    <a:pt x="1258" y="675"/>
                    <a:pt x="1242" y="659"/>
                  </a:cubicBezTo>
                  <a:cubicBezTo>
                    <a:pt x="1210" y="627"/>
                    <a:pt x="1177" y="594"/>
                    <a:pt x="1144" y="562"/>
                  </a:cubicBezTo>
                  <a:cubicBezTo>
                    <a:pt x="1139" y="557"/>
                    <a:pt x="1132" y="553"/>
                    <a:pt x="1126" y="550"/>
                  </a:cubicBezTo>
                  <a:cubicBezTo>
                    <a:pt x="1118" y="546"/>
                    <a:pt x="1110" y="542"/>
                    <a:pt x="1100" y="538"/>
                  </a:cubicBezTo>
                  <a:close/>
                  <a:moveTo>
                    <a:pt x="350" y="325"/>
                  </a:moveTo>
                  <a:cubicBezTo>
                    <a:pt x="350" y="375"/>
                    <a:pt x="350" y="426"/>
                    <a:pt x="350" y="476"/>
                  </a:cubicBezTo>
                  <a:cubicBezTo>
                    <a:pt x="350" y="483"/>
                    <a:pt x="350" y="490"/>
                    <a:pt x="352" y="497"/>
                  </a:cubicBezTo>
                  <a:cubicBezTo>
                    <a:pt x="359" y="522"/>
                    <a:pt x="383" y="537"/>
                    <a:pt x="410" y="534"/>
                  </a:cubicBezTo>
                  <a:cubicBezTo>
                    <a:pt x="436" y="530"/>
                    <a:pt x="454" y="508"/>
                    <a:pt x="454" y="478"/>
                  </a:cubicBezTo>
                  <a:cubicBezTo>
                    <a:pt x="455" y="376"/>
                    <a:pt x="455" y="274"/>
                    <a:pt x="454" y="172"/>
                  </a:cubicBezTo>
                  <a:cubicBezTo>
                    <a:pt x="454" y="139"/>
                    <a:pt x="432" y="116"/>
                    <a:pt x="401" y="116"/>
                  </a:cubicBezTo>
                  <a:cubicBezTo>
                    <a:pt x="371" y="116"/>
                    <a:pt x="350" y="139"/>
                    <a:pt x="350" y="173"/>
                  </a:cubicBezTo>
                  <a:cubicBezTo>
                    <a:pt x="350" y="224"/>
                    <a:pt x="350" y="274"/>
                    <a:pt x="350" y="325"/>
                  </a:cubicBezTo>
                  <a:close/>
                  <a:moveTo>
                    <a:pt x="175" y="359"/>
                  </a:moveTo>
                  <a:cubicBezTo>
                    <a:pt x="175" y="398"/>
                    <a:pt x="175" y="437"/>
                    <a:pt x="175" y="476"/>
                  </a:cubicBezTo>
                  <a:cubicBezTo>
                    <a:pt x="175" y="484"/>
                    <a:pt x="176" y="492"/>
                    <a:pt x="178" y="500"/>
                  </a:cubicBezTo>
                  <a:cubicBezTo>
                    <a:pt x="187" y="524"/>
                    <a:pt x="211" y="538"/>
                    <a:pt x="237" y="534"/>
                  </a:cubicBezTo>
                  <a:cubicBezTo>
                    <a:pt x="262" y="529"/>
                    <a:pt x="279" y="508"/>
                    <a:pt x="280" y="478"/>
                  </a:cubicBezTo>
                  <a:cubicBezTo>
                    <a:pt x="280" y="399"/>
                    <a:pt x="280" y="321"/>
                    <a:pt x="280" y="242"/>
                  </a:cubicBezTo>
                  <a:cubicBezTo>
                    <a:pt x="279" y="208"/>
                    <a:pt x="257" y="185"/>
                    <a:pt x="226" y="186"/>
                  </a:cubicBezTo>
                  <a:cubicBezTo>
                    <a:pt x="196" y="186"/>
                    <a:pt x="175" y="209"/>
                    <a:pt x="175" y="242"/>
                  </a:cubicBezTo>
                  <a:cubicBezTo>
                    <a:pt x="175" y="281"/>
                    <a:pt x="175" y="320"/>
                    <a:pt x="175" y="359"/>
                  </a:cubicBezTo>
                  <a:close/>
                  <a:moveTo>
                    <a:pt x="105" y="395"/>
                  </a:moveTo>
                  <a:cubicBezTo>
                    <a:pt x="105" y="367"/>
                    <a:pt x="105" y="340"/>
                    <a:pt x="105" y="312"/>
                  </a:cubicBezTo>
                  <a:cubicBezTo>
                    <a:pt x="105" y="278"/>
                    <a:pt x="83" y="255"/>
                    <a:pt x="53" y="255"/>
                  </a:cubicBezTo>
                  <a:cubicBezTo>
                    <a:pt x="23" y="255"/>
                    <a:pt x="1" y="278"/>
                    <a:pt x="0" y="311"/>
                  </a:cubicBezTo>
                  <a:cubicBezTo>
                    <a:pt x="0" y="367"/>
                    <a:pt x="0" y="423"/>
                    <a:pt x="0" y="479"/>
                  </a:cubicBezTo>
                  <a:cubicBezTo>
                    <a:pt x="1" y="512"/>
                    <a:pt x="23" y="534"/>
                    <a:pt x="53" y="534"/>
                  </a:cubicBezTo>
                  <a:cubicBezTo>
                    <a:pt x="83" y="534"/>
                    <a:pt x="104" y="512"/>
                    <a:pt x="105" y="479"/>
                  </a:cubicBezTo>
                  <a:cubicBezTo>
                    <a:pt x="105" y="451"/>
                    <a:pt x="105" y="423"/>
                    <a:pt x="105"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382AB3E-492B-408A-A61B-07DE75033DBF}"/>
                </a:ext>
              </a:extLst>
            </p:cNvPr>
            <p:cNvSpPr>
              <a:spLocks/>
            </p:cNvSpPr>
            <p:nvPr/>
          </p:nvSpPr>
          <p:spPr bwMode="auto">
            <a:xfrm>
              <a:off x="3802063" y="1601788"/>
              <a:ext cx="4587875" cy="3027363"/>
            </a:xfrm>
            <a:custGeom>
              <a:avLst/>
              <a:gdLst>
                <a:gd name="T0" fmla="*/ 0 w 1536"/>
                <a:gd name="T1" fmla="*/ 57 h 1014"/>
                <a:gd name="T2" fmla="*/ 87 w 1536"/>
                <a:gd name="T3" fmla="*/ 0 h 1014"/>
                <a:gd name="T4" fmla="*/ 1451 w 1536"/>
                <a:gd name="T5" fmla="*/ 1 h 1014"/>
                <a:gd name="T6" fmla="*/ 1478 w 1536"/>
                <a:gd name="T7" fmla="*/ 2 h 1014"/>
                <a:gd name="T8" fmla="*/ 1536 w 1536"/>
                <a:gd name="T9" fmla="*/ 67 h 1014"/>
                <a:gd name="T10" fmla="*/ 1536 w 1536"/>
                <a:gd name="T11" fmla="*/ 96 h 1014"/>
                <a:gd name="T12" fmla="*/ 1536 w 1536"/>
                <a:gd name="T13" fmla="*/ 840 h 1014"/>
                <a:gd name="T14" fmla="*/ 1536 w 1536"/>
                <a:gd name="T15" fmla="*/ 859 h 1014"/>
                <a:gd name="T16" fmla="*/ 1530 w 1536"/>
                <a:gd name="T17" fmla="*/ 857 h 1014"/>
                <a:gd name="T18" fmla="*/ 1449 w 1536"/>
                <a:gd name="T19" fmla="*/ 775 h 1014"/>
                <a:gd name="T20" fmla="*/ 1447 w 1536"/>
                <a:gd name="T21" fmla="*/ 760 h 1014"/>
                <a:gd name="T22" fmla="*/ 1403 w 1536"/>
                <a:gd name="T23" fmla="*/ 344 h 1014"/>
                <a:gd name="T24" fmla="*/ 1397 w 1536"/>
                <a:gd name="T25" fmla="*/ 325 h 1014"/>
                <a:gd name="T26" fmla="*/ 1396 w 1536"/>
                <a:gd name="T27" fmla="*/ 160 h 1014"/>
                <a:gd name="T28" fmla="*/ 1396 w 1536"/>
                <a:gd name="T29" fmla="*/ 142 h 1014"/>
                <a:gd name="T30" fmla="*/ 141 w 1536"/>
                <a:gd name="T31" fmla="*/ 142 h 1014"/>
                <a:gd name="T32" fmla="*/ 141 w 1536"/>
                <a:gd name="T33" fmla="*/ 874 h 1014"/>
                <a:gd name="T34" fmla="*/ 160 w 1536"/>
                <a:gd name="T35" fmla="*/ 874 h 1014"/>
                <a:gd name="T36" fmla="*/ 857 w 1536"/>
                <a:gd name="T37" fmla="*/ 874 h 1014"/>
                <a:gd name="T38" fmla="*/ 891 w 1536"/>
                <a:gd name="T39" fmla="*/ 885 h 1014"/>
                <a:gd name="T40" fmla="*/ 1286 w 1536"/>
                <a:gd name="T41" fmla="*/ 919 h 1014"/>
                <a:gd name="T42" fmla="*/ 1296 w 1536"/>
                <a:gd name="T43" fmla="*/ 913 h 1014"/>
                <a:gd name="T44" fmla="*/ 1396 w 1536"/>
                <a:gd name="T45" fmla="*/ 1013 h 1014"/>
                <a:gd name="T46" fmla="*/ 1386 w 1536"/>
                <a:gd name="T47" fmla="*/ 1014 h 1014"/>
                <a:gd name="T48" fmla="*/ 78 w 1536"/>
                <a:gd name="T49" fmla="*/ 1014 h 1014"/>
                <a:gd name="T50" fmla="*/ 0 w 1536"/>
                <a:gd name="T51" fmla="*/ 957 h 1014"/>
                <a:gd name="T52" fmla="*/ 0 w 1536"/>
                <a:gd name="T53" fmla="*/ 57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36" h="1014">
                  <a:moveTo>
                    <a:pt x="0" y="57"/>
                  </a:moveTo>
                  <a:cubicBezTo>
                    <a:pt x="14" y="15"/>
                    <a:pt x="44" y="0"/>
                    <a:pt x="87" y="0"/>
                  </a:cubicBezTo>
                  <a:cubicBezTo>
                    <a:pt x="542" y="1"/>
                    <a:pt x="996" y="1"/>
                    <a:pt x="1451" y="1"/>
                  </a:cubicBezTo>
                  <a:cubicBezTo>
                    <a:pt x="1460" y="1"/>
                    <a:pt x="1469" y="1"/>
                    <a:pt x="1478" y="2"/>
                  </a:cubicBezTo>
                  <a:cubicBezTo>
                    <a:pt x="1510" y="8"/>
                    <a:pt x="1534" y="34"/>
                    <a:pt x="1536" y="67"/>
                  </a:cubicBezTo>
                  <a:cubicBezTo>
                    <a:pt x="1536" y="77"/>
                    <a:pt x="1536" y="86"/>
                    <a:pt x="1536" y="96"/>
                  </a:cubicBezTo>
                  <a:cubicBezTo>
                    <a:pt x="1536" y="344"/>
                    <a:pt x="1536" y="592"/>
                    <a:pt x="1536" y="840"/>
                  </a:cubicBezTo>
                  <a:cubicBezTo>
                    <a:pt x="1536" y="846"/>
                    <a:pt x="1536" y="852"/>
                    <a:pt x="1536" y="859"/>
                  </a:cubicBezTo>
                  <a:cubicBezTo>
                    <a:pt x="1533" y="858"/>
                    <a:pt x="1532" y="858"/>
                    <a:pt x="1530" y="857"/>
                  </a:cubicBezTo>
                  <a:cubicBezTo>
                    <a:pt x="1503" y="829"/>
                    <a:pt x="1476" y="802"/>
                    <a:pt x="1449" y="775"/>
                  </a:cubicBezTo>
                  <a:cubicBezTo>
                    <a:pt x="1446" y="772"/>
                    <a:pt x="1445" y="764"/>
                    <a:pt x="1447" y="760"/>
                  </a:cubicBezTo>
                  <a:cubicBezTo>
                    <a:pt x="1518" y="612"/>
                    <a:pt x="1504" y="474"/>
                    <a:pt x="1403" y="344"/>
                  </a:cubicBezTo>
                  <a:cubicBezTo>
                    <a:pt x="1399" y="339"/>
                    <a:pt x="1397" y="332"/>
                    <a:pt x="1397" y="325"/>
                  </a:cubicBezTo>
                  <a:cubicBezTo>
                    <a:pt x="1396" y="270"/>
                    <a:pt x="1396" y="215"/>
                    <a:pt x="1396" y="160"/>
                  </a:cubicBezTo>
                  <a:cubicBezTo>
                    <a:pt x="1396" y="154"/>
                    <a:pt x="1396" y="148"/>
                    <a:pt x="1396" y="142"/>
                  </a:cubicBezTo>
                  <a:cubicBezTo>
                    <a:pt x="977" y="142"/>
                    <a:pt x="560" y="142"/>
                    <a:pt x="141" y="142"/>
                  </a:cubicBezTo>
                  <a:cubicBezTo>
                    <a:pt x="141" y="385"/>
                    <a:pt x="141" y="628"/>
                    <a:pt x="141" y="874"/>
                  </a:cubicBezTo>
                  <a:cubicBezTo>
                    <a:pt x="147" y="874"/>
                    <a:pt x="153" y="874"/>
                    <a:pt x="160" y="874"/>
                  </a:cubicBezTo>
                  <a:cubicBezTo>
                    <a:pt x="392" y="874"/>
                    <a:pt x="625" y="874"/>
                    <a:pt x="857" y="874"/>
                  </a:cubicBezTo>
                  <a:cubicBezTo>
                    <a:pt x="870" y="874"/>
                    <a:pt x="881" y="877"/>
                    <a:pt x="891" y="885"/>
                  </a:cubicBezTo>
                  <a:cubicBezTo>
                    <a:pt x="1016" y="973"/>
                    <a:pt x="1148" y="984"/>
                    <a:pt x="1286" y="919"/>
                  </a:cubicBezTo>
                  <a:cubicBezTo>
                    <a:pt x="1290" y="917"/>
                    <a:pt x="1294" y="915"/>
                    <a:pt x="1296" y="913"/>
                  </a:cubicBezTo>
                  <a:cubicBezTo>
                    <a:pt x="1330" y="947"/>
                    <a:pt x="1363" y="980"/>
                    <a:pt x="1396" y="1013"/>
                  </a:cubicBezTo>
                  <a:cubicBezTo>
                    <a:pt x="1394" y="1013"/>
                    <a:pt x="1390" y="1014"/>
                    <a:pt x="1386" y="1014"/>
                  </a:cubicBezTo>
                  <a:cubicBezTo>
                    <a:pt x="950" y="1014"/>
                    <a:pt x="514" y="1014"/>
                    <a:pt x="78" y="1014"/>
                  </a:cubicBezTo>
                  <a:cubicBezTo>
                    <a:pt x="38" y="1014"/>
                    <a:pt x="12" y="995"/>
                    <a:pt x="0" y="957"/>
                  </a:cubicBezTo>
                  <a:cubicBezTo>
                    <a:pt x="0" y="657"/>
                    <a:pt x="0" y="357"/>
                    <a:pt x="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566247FD-EBCE-479E-8BEF-A8A8F5419259}"/>
                </a:ext>
              </a:extLst>
            </p:cNvPr>
            <p:cNvSpPr>
              <a:spLocks/>
            </p:cNvSpPr>
            <p:nvPr/>
          </p:nvSpPr>
          <p:spPr bwMode="auto">
            <a:xfrm>
              <a:off x="4570413" y="4835526"/>
              <a:ext cx="3054350" cy="417513"/>
            </a:xfrm>
            <a:custGeom>
              <a:avLst/>
              <a:gdLst>
                <a:gd name="T0" fmla="*/ 510 w 1023"/>
                <a:gd name="T1" fmla="*/ 0 h 140"/>
                <a:gd name="T2" fmla="*/ 942 w 1023"/>
                <a:gd name="T3" fmla="*/ 0 h 140"/>
                <a:gd name="T4" fmla="*/ 1016 w 1023"/>
                <a:gd name="T5" fmla="*/ 59 h 140"/>
                <a:gd name="T6" fmla="*/ 962 w 1023"/>
                <a:gd name="T7" fmla="*/ 138 h 140"/>
                <a:gd name="T8" fmla="*/ 937 w 1023"/>
                <a:gd name="T9" fmla="*/ 140 h 140"/>
                <a:gd name="T10" fmla="*/ 85 w 1023"/>
                <a:gd name="T11" fmla="*/ 140 h 140"/>
                <a:gd name="T12" fmla="*/ 34 w 1023"/>
                <a:gd name="T13" fmla="*/ 127 h 140"/>
                <a:gd name="T14" fmla="*/ 7 w 1023"/>
                <a:gd name="T15" fmla="*/ 51 h 140"/>
                <a:gd name="T16" fmla="*/ 70 w 1023"/>
                <a:gd name="T17" fmla="*/ 0 h 140"/>
                <a:gd name="T18" fmla="*/ 88 w 1023"/>
                <a:gd name="T19" fmla="*/ 0 h 140"/>
                <a:gd name="T20" fmla="*/ 510 w 102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3" h="140">
                  <a:moveTo>
                    <a:pt x="510" y="0"/>
                  </a:moveTo>
                  <a:cubicBezTo>
                    <a:pt x="654" y="0"/>
                    <a:pt x="798" y="0"/>
                    <a:pt x="942" y="0"/>
                  </a:cubicBezTo>
                  <a:cubicBezTo>
                    <a:pt x="982" y="0"/>
                    <a:pt x="1009" y="22"/>
                    <a:pt x="1016" y="59"/>
                  </a:cubicBezTo>
                  <a:cubicBezTo>
                    <a:pt x="1023" y="95"/>
                    <a:pt x="998" y="131"/>
                    <a:pt x="962" y="138"/>
                  </a:cubicBezTo>
                  <a:cubicBezTo>
                    <a:pt x="954" y="140"/>
                    <a:pt x="945" y="140"/>
                    <a:pt x="937" y="140"/>
                  </a:cubicBezTo>
                  <a:cubicBezTo>
                    <a:pt x="653" y="140"/>
                    <a:pt x="369" y="140"/>
                    <a:pt x="85" y="140"/>
                  </a:cubicBezTo>
                  <a:cubicBezTo>
                    <a:pt x="67" y="140"/>
                    <a:pt x="49" y="138"/>
                    <a:pt x="34" y="127"/>
                  </a:cubicBezTo>
                  <a:cubicBezTo>
                    <a:pt x="10" y="109"/>
                    <a:pt x="0" y="80"/>
                    <a:pt x="7" y="51"/>
                  </a:cubicBezTo>
                  <a:cubicBezTo>
                    <a:pt x="15" y="24"/>
                    <a:pt x="40" y="3"/>
                    <a:pt x="70" y="0"/>
                  </a:cubicBezTo>
                  <a:cubicBezTo>
                    <a:pt x="76" y="0"/>
                    <a:pt x="82" y="0"/>
                    <a:pt x="88" y="0"/>
                  </a:cubicBezTo>
                  <a:cubicBezTo>
                    <a:pt x="229" y="0"/>
                    <a:pt x="369" y="0"/>
                    <a:pt x="5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9DDDA47A-EEC1-4F57-9A51-112A1B2B5C1D}"/>
                </a:ext>
              </a:extLst>
            </p:cNvPr>
            <p:cNvSpPr>
              <a:spLocks noEditPoints="1"/>
            </p:cNvSpPr>
            <p:nvPr/>
          </p:nvSpPr>
          <p:spPr bwMode="auto">
            <a:xfrm>
              <a:off x="6132513" y="2354263"/>
              <a:ext cx="2159000" cy="2149475"/>
            </a:xfrm>
            <a:custGeom>
              <a:avLst/>
              <a:gdLst>
                <a:gd name="T0" fmla="*/ 564 w 723"/>
                <a:gd name="T1" fmla="*/ 538 h 720"/>
                <a:gd name="T2" fmla="*/ 590 w 723"/>
                <a:gd name="T3" fmla="*/ 550 h 720"/>
                <a:gd name="T4" fmla="*/ 608 w 723"/>
                <a:gd name="T5" fmla="*/ 562 h 720"/>
                <a:gd name="T6" fmla="*/ 706 w 723"/>
                <a:gd name="T7" fmla="*/ 659 h 720"/>
                <a:gd name="T8" fmla="*/ 710 w 723"/>
                <a:gd name="T9" fmla="*/ 707 h 720"/>
                <a:gd name="T10" fmla="*/ 662 w 723"/>
                <a:gd name="T11" fmla="*/ 703 h 720"/>
                <a:gd name="T12" fmla="*/ 565 w 723"/>
                <a:gd name="T13" fmla="*/ 606 h 720"/>
                <a:gd name="T14" fmla="*/ 552 w 723"/>
                <a:gd name="T15" fmla="*/ 581 h 720"/>
                <a:gd name="T16" fmla="*/ 538 w 723"/>
                <a:gd name="T17" fmla="*/ 561 h 720"/>
                <a:gd name="T18" fmla="*/ 277 w 723"/>
                <a:gd name="T19" fmla="*/ 632 h 720"/>
                <a:gd name="T20" fmla="*/ 93 w 723"/>
                <a:gd name="T21" fmla="*/ 517 h 720"/>
                <a:gd name="T22" fmla="*/ 123 w 723"/>
                <a:gd name="T23" fmla="*/ 115 h 720"/>
                <a:gd name="T24" fmla="*/ 526 w 723"/>
                <a:gd name="T25" fmla="*/ 94 h 720"/>
                <a:gd name="T26" fmla="*/ 564 w 723"/>
                <a:gd name="T27" fmla="*/ 538 h 720"/>
                <a:gd name="T28" fmla="*/ 336 w 723"/>
                <a:gd name="T29" fmla="*/ 576 h 720"/>
                <a:gd name="T30" fmla="*/ 578 w 723"/>
                <a:gd name="T31" fmla="*/ 334 h 720"/>
                <a:gd name="T32" fmla="*/ 336 w 723"/>
                <a:gd name="T33" fmla="*/ 91 h 720"/>
                <a:gd name="T34" fmla="*/ 94 w 723"/>
                <a:gd name="T35" fmla="*/ 333 h 720"/>
                <a:gd name="T36" fmla="*/ 336 w 723"/>
                <a:gd name="T37" fmla="*/ 57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3" h="720">
                  <a:moveTo>
                    <a:pt x="564" y="538"/>
                  </a:moveTo>
                  <a:cubicBezTo>
                    <a:pt x="574" y="542"/>
                    <a:pt x="582" y="546"/>
                    <a:pt x="590" y="550"/>
                  </a:cubicBezTo>
                  <a:cubicBezTo>
                    <a:pt x="596" y="553"/>
                    <a:pt x="603" y="557"/>
                    <a:pt x="608" y="562"/>
                  </a:cubicBezTo>
                  <a:cubicBezTo>
                    <a:pt x="641" y="594"/>
                    <a:pt x="674" y="627"/>
                    <a:pt x="706" y="659"/>
                  </a:cubicBezTo>
                  <a:cubicBezTo>
                    <a:pt x="722" y="675"/>
                    <a:pt x="723" y="693"/>
                    <a:pt x="710" y="707"/>
                  </a:cubicBezTo>
                  <a:cubicBezTo>
                    <a:pt x="696" y="720"/>
                    <a:pt x="678" y="719"/>
                    <a:pt x="662" y="703"/>
                  </a:cubicBezTo>
                  <a:cubicBezTo>
                    <a:pt x="630" y="671"/>
                    <a:pt x="597" y="639"/>
                    <a:pt x="565" y="606"/>
                  </a:cubicBezTo>
                  <a:cubicBezTo>
                    <a:pt x="559" y="599"/>
                    <a:pt x="556" y="589"/>
                    <a:pt x="552" y="581"/>
                  </a:cubicBezTo>
                  <a:cubicBezTo>
                    <a:pt x="548" y="575"/>
                    <a:pt x="543" y="569"/>
                    <a:pt x="538" y="561"/>
                  </a:cubicBezTo>
                  <a:cubicBezTo>
                    <a:pt x="461" y="626"/>
                    <a:pt x="374" y="651"/>
                    <a:pt x="277" y="632"/>
                  </a:cubicBezTo>
                  <a:cubicBezTo>
                    <a:pt x="201" y="618"/>
                    <a:pt x="140" y="578"/>
                    <a:pt x="93" y="517"/>
                  </a:cubicBezTo>
                  <a:cubicBezTo>
                    <a:pt x="0" y="396"/>
                    <a:pt x="13" y="223"/>
                    <a:pt x="123" y="115"/>
                  </a:cubicBezTo>
                  <a:cubicBezTo>
                    <a:pt x="233" y="8"/>
                    <a:pt x="405" y="0"/>
                    <a:pt x="526" y="94"/>
                  </a:cubicBezTo>
                  <a:cubicBezTo>
                    <a:pt x="649" y="191"/>
                    <a:pt x="690" y="391"/>
                    <a:pt x="564" y="538"/>
                  </a:cubicBezTo>
                  <a:close/>
                  <a:moveTo>
                    <a:pt x="336" y="576"/>
                  </a:moveTo>
                  <a:cubicBezTo>
                    <a:pt x="469" y="576"/>
                    <a:pt x="578" y="467"/>
                    <a:pt x="578" y="334"/>
                  </a:cubicBezTo>
                  <a:cubicBezTo>
                    <a:pt x="579" y="200"/>
                    <a:pt x="470" y="91"/>
                    <a:pt x="336" y="91"/>
                  </a:cubicBezTo>
                  <a:cubicBezTo>
                    <a:pt x="203" y="90"/>
                    <a:pt x="94" y="200"/>
                    <a:pt x="94" y="333"/>
                  </a:cubicBezTo>
                  <a:cubicBezTo>
                    <a:pt x="93" y="466"/>
                    <a:pt x="202" y="576"/>
                    <a:pt x="336" y="5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87FDD530-11E0-4D71-8D86-286E41338EA1}"/>
                </a:ext>
              </a:extLst>
            </p:cNvPr>
            <p:cNvSpPr>
              <a:spLocks/>
            </p:cNvSpPr>
            <p:nvPr/>
          </p:nvSpPr>
          <p:spPr bwMode="auto">
            <a:xfrm>
              <a:off x="5576888" y="2700338"/>
              <a:ext cx="312738" cy="1257300"/>
            </a:xfrm>
            <a:custGeom>
              <a:avLst/>
              <a:gdLst>
                <a:gd name="T0" fmla="*/ 0 w 105"/>
                <a:gd name="T1" fmla="*/ 209 h 421"/>
                <a:gd name="T2" fmla="*/ 0 w 105"/>
                <a:gd name="T3" fmla="*/ 57 h 421"/>
                <a:gd name="T4" fmla="*/ 51 w 105"/>
                <a:gd name="T5" fmla="*/ 0 h 421"/>
                <a:gd name="T6" fmla="*/ 104 w 105"/>
                <a:gd name="T7" fmla="*/ 56 h 421"/>
                <a:gd name="T8" fmla="*/ 104 w 105"/>
                <a:gd name="T9" fmla="*/ 362 h 421"/>
                <a:gd name="T10" fmla="*/ 60 w 105"/>
                <a:gd name="T11" fmla="*/ 418 h 421"/>
                <a:gd name="T12" fmla="*/ 2 w 105"/>
                <a:gd name="T13" fmla="*/ 381 h 421"/>
                <a:gd name="T14" fmla="*/ 0 w 105"/>
                <a:gd name="T15" fmla="*/ 360 h 421"/>
                <a:gd name="T16" fmla="*/ 0 w 105"/>
                <a:gd name="T17" fmla="*/ 20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421">
                  <a:moveTo>
                    <a:pt x="0" y="209"/>
                  </a:moveTo>
                  <a:cubicBezTo>
                    <a:pt x="0" y="158"/>
                    <a:pt x="0" y="108"/>
                    <a:pt x="0" y="57"/>
                  </a:cubicBezTo>
                  <a:cubicBezTo>
                    <a:pt x="0" y="23"/>
                    <a:pt x="21" y="0"/>
                    <a:pt x="51" y="0"/>
                  </a:cubicBezTo>
                  <a:cubicBezTo>
                    <a:pt x="82" y="0"/>
                    <a:pt x="104" y="23"/>
                    <a:pt x="104" y="56"/>
                  </a:cubicBezTo>
                  <a:cubicBezTo>
                    <a:pt x="105" y="158"/>
                    <a:pt x="105" y="260"/>
                    <a:pt x="104" y="362"/>
                  </a:cubicBezTo>
                  <a:cubicBezTo>
                    <a:pt x="104" y="392"/>
                    <a:pt x="86" y="414"/>
                    <a:pt x="60" y="418"/>
                  </a:cubicBezTo>
                  <a:cubicBezTo>
                    <a:pt x="33" y="421"/>
                    <a:pt x="9" y="406"/>
                    <a:pt x="2" y="381"/>
                  </a:cubicBezTo>
                  <a:cubicBezTo>
                    <a:pt x="0" y="374"/>
                    <a:pt x="0" y="367"/>
                    <a:pt x="0" y="360"/>
                  </a:cubicBezTo>
                  <a:cubicBezTo>
                    <a:pt x="0" y="310"/>
                    <a:pt x="0" y="259"/>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6090FD1E-7534-4F2A-8DC8-B1D3B3B506D0}"/>
                </a:ext>
              </a:extLst>
            </p:cNvPr>
            <p:cNvSpPr>
              <a:spLocks/>
            </p:cNvSpPr>
            <p:nvPr/>
          </p:nvSpPr>
          <p:spPr bwMode="auto">
            <a:xfrm>
              <a:off x="5053013" y="2906713"/>
              <a:ext cx="314325" cy="1054100"/>
            </a:xfrm>
            <a:custGeom>
              <a:avLst/>
              <a:gdLst>
                <a:gd name="T0" fmla="*/ 0 w 105"/>
                <a:gd name="T1" fmla="*/ 174 h 353"/>
                <a:gd name="T2" fmla="*/ 0 w 105"/>
                <a:gd name="T3" fmla="*/ 57 h 353"/>
                <a:gd name="T4" fmla="*/ 51 w 105"/>
                <a:gd name="T5" fmla="*/ 1 h 353"/>
                <a:gd name="T6" fmla="*/ 105 w 105"/>
                <a:gd name="T7" fmla="*/ 57 h 353"/>
                <a:gd name="T8" fmla="*/ 105 w 105"/>
                <a:gd name="T9" fmla="*/ 293 h 353"/>
                <a:gd name="T10" fmla="*/ 62 w 105"/>
                <a:gd name="T11" fmla="*/ 349 h 353"/>
                <a:gd name="T12" fmla="*/ 3 w 105"/>
                <a:gd name="T13" fmla="*/ 315 h 353"/>
                <a:gd name="T14" fmla="*/ 0 w 105"/>
                <a:gd name="T15" fmla="*/ 291 h 353"/>
                <a:gd name="T16" fmla="*/ 0 w 105"/>
                <a:gd name="T17" fmla="*/ 17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353">
                  <a:moveTo>
                    <a:pt x="0" y="174"/>
                  </a:moveTo>
                  <a:cubicBezTo>
                    <a:pt x="0" y="135"/>
                    <a:pt x="0" y="96"/>
                    <a:pt x="0" y="57"/>
                  </a:cubicBezTo>
                  <a:cubicBezTo>
                    <a:pt x="0" y="24"/>
                    <a:pt x="21" y="1"/>
                    <a:pt x="51" y="1"/>
                  </a:cubicBezTo>
                  <a:cubicBezTo>
                    <a:pt x="82" y="0"/>
                    <a:pt x="104" y="23"/>
                    <a:pt x="105" y="57"/>
                  </a:cubicBezTo>
                  <a:cubicBezTo>
                    <a:pt x="105" y="136"/>
                    <a:pt x="105" y="214"/>
                    <a:pt x="105" y="293"/>
                  </a:cubicBezTo>
                  <a:cubicBezTo>
                    <a:pt x="104" y="323"/>
                    <a:pt x="87" y="344"/>
                    <a:pt x="62" y="349"/>
                  </a:cubicBezTo>
                  <a:cubicBezTo>
                    <a:pt x="36" y="353"/>
                    <a:pt x="12" y="339"/>
                    <a:pt x="3" y="315"/>
                  </a:cubicBezTo>
                  <a:cubicBezTo>
                    <a:pt x="1" y="307"/>
                    <a:pt x="0" y="299"/>
                    <a:pt x="0" y="291"/>
                  </a:cubicBezTo>
                  <a:cubicBezTo>
                    <a:pt x="0" y="252"/>
                    <a:pt x="0" y="213"/>
                    <a:pt x="0"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3EA07FE0-DF6A-4A3B-BAC7-66281F251BFE}"/>
                </a:ext>
              </a:extLst>
            </p:cNvPr>
            <p:cNvSpPr>
              <a:spLocks/>
            </p:cNvSpPr>
            <p:nvPr/>
          </p:nvSpPr>
          <p:spPr bwMode="auto">
            <a:xfrm>
              <a:off x="4530726" y="3114676"/>
              <a:ext cx="314325" cy="833438"/>
            </a:xfrm>
            <a:custGeom>
              <a:avLst/>
              <a:gdLst>
                <a:gd name="T0" fmla="*/ 105 w 105"/>
                <a:gd name="T1" fmla="*/ 140 h 279"/>
                <a:gd name="T2" fmla="*/ 105 w 105"/>
                <a:gd name="T3" fmla="*/ 224 h 279"/>
                <a:gd name="T4" fmla="*/ 53 w 105"/>
                <a:gd name="T5" fmla="*/ 279 h 279"/>
                <a:gd name="T6" fmla="*/ 0 w 105"/>
                <a:gd name="T7" fmla="*/ 224 h 279"/>
                <a:gd name="T8" fmla="*/ 0 w 105"/>
                <a:gd name="T9" fmla="*/ 56 h 279"/>
                <a:gd name="T10" fmla="*/ 53 w 105"/>
                <a:gd name="T11" fmla="*/ 0 h 279"/>
                <a:gd name="T12" fmla="*/ 105 w 105"/>
                <a:gd name="T13" fmla="*/ 57 h 279"/>
                <a:gd name="T14" fmla="*/ 105 w 105"/>
                <a:gd name="T15" fmla="*/ 14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79">
                  <a:moveTo>
                    <a:pt x="105" y="140"/>
                  </a:moveTo>
                  <a:cubicBezTo>
                    <a:pt x="105" y="168"/>
                    <a:pt x="105" y="196"/>
                    <a:pt x="105" y="224"/>
                  </a:cubicBezTo>
                  <a:cubicBezTo>
                    <a:pt x="104" y="257"/>
                    <a:pt x="83" y="279"/>
                    <a:pt x="53" y="279"/>
                  </a:cubicBezTo>
                  <a:cubicBezTo>
                    <a:pt x="23" y="279"/>
                    <a:pt x="1" y="257"/>
                    <a:pt x="0" y="224"/>
                  </a:cubicBezTo>
                  <a:cubicBezTo>
                    <a:pt x="0" y="168"/>
                    <a:pt x="0" y="112"/>
                    <a:pt x="0" y="56"/>
                  </a:cubicBezTo>
                  <a:cubicBezTo>
                    <a:pt x="1" y="23"/>
                    <a:pt x="23" y="0"/>
                    <a:pt x="53" y="0"/>
                  </a:cubicBezTo>
                  <a:cubicBezTo>
                    <a:pt x="83" y="0"/>
                    <a:pt x="105" y="23"/>
                    <a:pt x="105" y="57"/>
                  </a:cubicBezTo>
                  <a:cubicBezTo>
                    <a:pt x="105" y="85"/>
                    <a:pt x="105" y="112"/>
                    <a:pt x="105"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C699AEB6-A49A-4F07-86A5-7F0C2BB9A334}"/>
                </a:ext>
              </a:extLst>
            </p:cNvPr>
            <p:cNvSpPr>
              <a:spLocks/>
            </p:cNvSpPr>
            <p:nvPr/>
          </p:nvSpPr>
          <p:spPr bwMode="auto">
            <a:xfrm>
              <a:off x="6410326" y="2622551"/>
              <a:ext cx="1450975" cy="1450975"/>
            </a:xfrm>
            <a:custGeom>
              <a:avLst/>
              <a:gdLst>
                <a:gd name="T0" fmla="*/ 243 w 486"/>
                <a:gd name="T1" fmla="*/ 486 h 486"/>
                <a:gd name="T2" fmla="*/ 1 w 486"/>
                <a:gd name="T3" fmla="*/ 243 h 486"/>
                <a:gd name="T4" fmla="*/ 243 w 486"/>
                <a:gd name="T5" fmla="*/ 1 h 486"/>
                <a:gd name="T6" fmla="*/ 485 w 486"/>
                <a:gd name="T7" fmla="*/ 244 h 486"/>
                <a:gd name="T8" fmla="*/ 243 w 486"/>
                <a:gd name="T9" fmla="*/ 486 h 486"/>
              </a:gdLst>
              <a:ahLst/>
              <a:cxnLst>
                <a:cxn ang="0">
                  <a:pos x="T0" y="T1"/>
                </a:cxn>
                <a:cxn ang="0">
                  <a:pos x="T2" y="T3"/>
                </a:cxn>
                <a:cxn ang="0">
                  <a:pos x="T4" y="T5"/>
                </a:cxn>
                <a:cxn ang="0">
                  <a:pos x="T6" y="T7"/>
                </a:cxn>
                <a:cxn ang="0">
                  <a:pos x="T8" y="T9"/>
                </a:cxn>
              </a:cxnLst>
              <a:rect l="0" t="0" r="r" b="b"/>
              <a:pathLst>
                <a:path w="486" h="486">
                  <a:moveTo>
                    <a:pt x="243" y="486"/>
                  </a:moveTo>
                  <a:cubicBezTo>
                    <a:pt x="109" y="486"/>
                    <a:pt x="0" y="376"/>
                    <a:pt x="1" y="243"/>
                  </a:cubicBezTo>
                  <a:cubicBezTo>
                    <a:pt x="1" y="110"/>
                    <a:pt x="110" y="0"/>
                    <a:pt x="243" y="1"/>
                  </a:cubicBezTo>
                  <a:cubicBezTo>
                    <a:pt x="377" y="1"/>
                    <a:pt x="486" y="110"/>
                    <a:pt x="485" y="244"/>
                  </a:cubicBezTo>
                  <a:cubicBezTo>
                    <a:pt x="485" y="377"/>
                    <a:pt x="376" y="486"/>
                    <a:pt x="243"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10130BC3-948B-43A5-A0BF-E7F97C09EF57}"/>
              </a:ext>
            </a:extLst>
          </p:cNvPr>
          <p:cNvGrpSpPr/>
          <p:nvPr/>
        </p:nvGrpSpPr>
        <p:grpSpPr>
          <a:xfrm>
            <a:off x="2366083" y="1615504"/>
            <a:ext cx="1969030" cy="4674172"/>
            <a:chOff x="2780529" y="2112972"/>
            <a:chExt cx="1759468" cy="4176703"/>
          </a:xfrm>
        </p:grpSpPr>
        <p:sp>
          <p:nvSpPr>
            <p:cNvPr id="21" name="Oval 20">
              <a:extLst>
                <a:ext uri="{FF2B5EF4-FFF2-40B4-BE49-F238E27FC236}">
                  <a16:creationId xmlns:a16="http://schemas.microsoft.com/office/drawing/2014/main" id="{583CF7F3-685F-48B7-8C0C-727C0AF2B9EB}"/>
                </a:ext>
              </a:extLst>
            </p:cNvPr>
            <p:cNvSpPr/>
            <p:nvPr/>
          </p:nvSpPr>
          <p:spPr>
            <a:xfrm>
              <a:off x="2780529" y="5978420"/>
              <a:ext cx="1579799" cy="31125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7B77A1E-8E43-4B79-B6D0-16E9FF7B8C7B}"/>
                </a:ext>
              </a:extLst>
            </p:cNvPr>
            <p:cNvPicPr>
              <a:picLocks noChangeAspect="1"/>
            </p:cNvPicPr>
            <p:nvPr/>
          </p:nvPicPr>
          <p:blipFill>
            <a:blip r:embed="rId2"/>
            <a:stretch>
              <a:fillRect/>
            </a:stretch>
          </p:blipFill>
          <p:spPr>
            <a:xfrm>
              <a:off x="2960198" y="2112972"/>
              <a:ext cx="1579799" cy="4081453"/>
            </a:xfrm>
            <a:prstGeom prst="rect">
              <a:avLst/>
            </a:prstGeom>
          </p:spPr>
        </p:pic>
      </p:grpSp>
      <p:grpSp>
        <p:nvGrpSpPr>
          <p:cNvPr id="54" name="Group 53">
            <a:extLst>
              <a:ext uri="{FF2B5EF4-FFF2-40B4-BE49-F238E27FC236}">
                <a16:creationId xmlns:a16="http://schemas.microsoft.com/office/drawing/2014/main" id="{9EF06C73-D25E-44A1-85A5-58BF87BC8532}"/>
              </a:ext>
            </a:extLst>
          </p:cNvPr>
          <p:cNvGrpSpPr/>
          <p:nvPr/>
        </p:nvGrpSpPr>
        <p:grpSpPr>
          <a:xfrm>
            <a:off x="7552914" y="2312265"/>
            <a:ext cx="1743127" cy="3977411"/>
            <a:chOff x="7765802" y="2312265"/>
            <a:chExt cx="1743127" cy="3977411"/>
          </a:xfrm>
        </p:grpSpPr>
        <p:sp>
          <p:nvSpPr>
            <p:cNvPr id="40" name="Oval 39">
              <a:extLst>
                <a:ext uri="{FF2B5EF4-FFF2-40B4-BE49-F238E27FC236}">
                  <a16:creationId xmlns:a16="http://schemas.microsoft.com/office/drawing/2014/main" id="{7FC32821-C4A0-4A4E-B99D-0C440CFBD683}"/>
                </a:ext>
              </a:extLst>
            </p:cNvPr>
            <p:cNvSpPr/>
            <p:nvPr/>
          </p:nvSpPr>
          <p:spPr>
            <a:xfrm>
              <a:off x="7765802" y="5946242"/>
              <a:ext cx="1743127" cy="34343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C5124B78-B00A-4554-8ACA-CC30A7FDBA66}"/>
                </a:ext>
              </a:extLst>
            </p:cNvPr>
            <p:cNvPicPr>
              <a:picLocks noChangeAspect="1"/>
            </p:cNvPicPr>
            <p:nvPr/>
          </p:nvPicPr>
          <p:blipFill>
            <a:blip r:embed="rId3"/>
            <a:stretch>
              <a:fillRect/>
            </a:stretch>
          </p:blipFill>
          <p:spPr>
            <a:xfrm>
              <a:off x="8096116" y="2312265"/>
              <a:ext cx="1323850" cy="3882160"/>
            </a:xfrm>
            <a:prstGeom prst="rect">
              <a:avLst/>
            </a:prstGeom>
          </p:spPr>
        </p:pic>
      </p:grpSp>
      <p:cxnSp>
        <p:nvCxnSpPr>
          <p:cNvPr id="49" name="Straight Connector 48">
            <a:extLst>
              <a:ext uri="{FF2B5EF4-FFF2-40B4-BE49-F238E27FC236}">
                <a16:creationId xmlns:a16="http://schemas.microsoft.com/office/drawing/2014/main" id="{262C2692-DDED-4C36-8F3D-C005BCE68811}"/>
              </a:ext>
            </a:extLst>
          </p:cNvPr>
          <p:cNvCxnSpPr/>
          <p:nvPr/>
        </p:nvCxnSpPr>
        <p:spPr>
          <a:xfrm>
            <a:off x="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6ECDF7-482B-4631-A0B8-5997F93543C8}"/>
              </a:ext>
            </a:extLst>
          </p:cNvPr>
          <p:cNvCxnSpPr>
            <a:cxnSpLocks/>
          </p:cNvCxnSpPr>
          <p:nvPr/>
        </p:nvCxnSpPr>
        <p:spPr>
          <a:xfrm flipH="1">
            <a:off x="1174750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D98185-5ED5-4200-AB94-ACD0A50571E6}"/>
              </a:ext>
            </a:extLst>
          </p:cNvPr>
          <p:cNvCxnSpPr>
            <a:cxnSpLocks/>
          </p:cNvCxnSpPr>
          <p:nvPr/>
        </p:nvCxnSpPr>
        <p:spPr>
          <a:xfrm flipH="1" flipV="1">
            <a:off x="1174750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9547C1-EF99-4FFF-BC2B-6544609941F5}"/>
              </a:ext>
            </a:extLst>
          </p:cNvPr>
          <p:cNvCxnSpPr>
            <a:cxnSpLocks/>
          </p:cNvCxnSpPr>
          <p:nvPr/>
        </p:nvCxnSpPr>
        <p:spPr>
          <a:xfrm flipV="1">
            <a:off x="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EA1DCE1-98E8-D889-4146-81DBBB8E5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074" y="4151618"/>
            <a:ext cx="2433851" cy="832337"/>
          </a:xfrm>
          <a:prstGeom prst="rect">
            <a:avLst/>
          </a:prstGeom>
        </p:spPr>
      </p:pic>
      <p:sp>
        <p:nvSpPr>
          <p:cNvPr id="4" name="TextBox 3">
            <a:extLst>
              <a:ext uri="{FF2B5EF4-FFF2-40B4-BE49-F238E27FC236}">
                <a16:creationId xmlns:a16="http://schemas.microsoft.com/office/drawing/2014/main" id="{7DD49948-0157-719E-E8DC-BEA99A8C4011}"/>
              </a:ext>
            </a:extLst>
          </p:cNvPr>
          <p:cNvSpPr txBox="1"/>
          <p:nvPr/>
        </p:nvSpPr>
        <p:spPr>
          <a:xfrm>
            <a:off x="4356605" y="5257459"/>
            <a:ext cx="3574455" cy="307777"/>
          </a:xfrm>
          <a:prstGeom prst="rect">
            <a:avLst/>
          </a:prstGeom>
          <a:noFill/>
        </p:spPr>
        <p:txBody>
          <a:bodyPr wrap="square" rtlCol="0">
            <a:spAutoFit/>
          </a:bodyPr>
          <a:lstStyle/>
          <a:p>
            <a:pPr algn="r"/>
            <a:r>
              <a:rPr lang="en-US" sz="1400" b="1" dirty="0">
                <a:solidFill>
                  <a:schemeClr val="bg1"/>
                </a:solidFill>
              </a:rPr>
              <a:t>Jan 31, 2024</a:t>
            </a:r>
          </a:p>
        </p:txBody>
      </p:sp>
    </p:spTree>
    <p:extLst>
      <p:ext uri="{BB962C8B-B14F-4D97-AF65-F5344CB8AC3E}">
        <p14:creationId xmlns:p14="http://schemas.microsoft.com/office/powerpoint/2010/main" val="32680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1295481"/>
            <a:ext cx="11345838" cy="4623573"/>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Choose where our want to place our PivotTable (either a new worksheet or an existing one).</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Drag fields: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the PivotTable Field List, drag the "Job Role" field to the Rows area.</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Drag the "Monthly Income" field to the Values area. This will automatically use the "Sum" function by default.</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Change calculation to average: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Click on the drop-down arrow next to the "Sum of Monthly Income" in the Values area.</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Select "Value Field Settings."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Choose "Average" as the summary function and click OK.</a:t>
            </a:r>
          </a:p>
        </p:txBody>
      </p:sp>
    </p:spTree>
    <p:extLst>
      <p:ext uri="{BB962C8B-B14F-4D97-AF65-F5344CB8AC3E}">
        <p14:creationId xmlns:p14="http://schemas.microsoft.com/office/powerpoint/2010/main" val="274774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210376-FE9C-B244-6F3A-870A5EECDCAE}"/>
              </a:ext>
            </a:extLst>
          </p:cNvPr>
          <p:cNvPicPr>
            <a:picLocks noChangeAspect="1"/>
          </p:cNvPicPr>
          <p:nvPr/>
        </p:nvPicPr>
        <p:blipFill>
          <a:blip r:embed="rId3"/>
          <a:stretch>
            <a:fillRect/>
          </a:stretch>
        </p:blipFill>
        <p:spPr>
          <a:xfrm>
            <a:off x="1496528" y="1285238"/>
            <a:ext cx="9198944" cy="3805375"/>
          </a:xfrm>
          <a:prstGeom prst="rect">
            <a:avLst/>
          </a:prstGeom>
        </p:spPr>
      </p:pic>
      <p:sp>
        <p:nvSpPr>
          <p:cNvPr id="6" name="TextBox 5">
            <a:extLst>
              <a:ext uri="{FF2B5EF4-FFF2-40B4-BE49-F238E27FC236}">
                <a16:creationId xmlns:a16="http://schemas.microsoft.com/office/drawing/2014/main" id="{864A5261-80FA-EAEF-621E-A3B47A30DE13}"/>
              </a:ext>
            </a:extLst>
          </p:cNvPr>
          <p:cNvSpPr txBox="1"/>
          <p:nvPr/>
        </p:nvSpPr>
        <p:spPr>
          <a:xfrm>
            <a:off x="418354" y="5363927"/>
            <a:ext cx="11332367" cy="736355"/>
          </a:xfrm>
          <a:prstGeom prst="rect">
            <a:avLst/>
          </a:prstGeom>
          <a:noFill/>
        </p:spPr>
        <p:txBody>
          <a:bodyPr wrap="square">
            <a:spAutoFit/>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From the above Pivot Table our can conclude that Manufacturing Director job role has the highest monthly average income.</a:t>
            </a:r>
          </a:p>
        </p:txBody>
      </p:sp>
    </p:spTree>
    <p:extLst>
      <p:ext uri="{BB962C8B-B14F-4D97-AF65-F5344CB8AC3E}">
        <p14:creationId xmlns:p14="http://schemas.microsoft.com/office/powerpoint/2010/main" val="196618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331426"/>
            <a:ext cx="11345838" cy="707886"/>
          </a:xfrm>
          <a:prstGeom prst="rect">
            <a:avLst/>
          </a:prstGeom>
          <a:noFill/>
        </p:spPr>
        <p:txBody>
          <a:bodyPr wrap="square" rtlCol="0">
            <a:spAutoFit/>
          </a:bodyPr>
          <a:lstStyle/>
          <a:p>
            <a:r>
              <a:rPr lang="en-US" sz="2000" b="1" dirty="0">
                <a:latin typeface="Bahnschrift SemiBold" panose="020B0502040204020203" pitchFamily="34" charset="0"/>
              </a:rPr>
              <a:t>Q3. </a:t>
            </a:r>
            <a:r>
              <a:rPr lang="en-US" sz="2000" dirty="0">
                <a:latin typeface="Bahnschrift SemiBold" panose="020B0502040204020203" pitchFamily="34" charset="0"/>
              </a:rPr>
              <a:t>Apply conditional formatting to highlight employees with Monthly Income above the company's average income?</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310185"/>
            <a:ext cx="11345838" cy="5384807"/>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While solving the last question I got the Company’s Average Monthly Income which is INR65030. To apply conditional formatting to highlight employees with Monthly Income above the company's average income in Microsoft Excel:</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Select the Monthly Income Column:</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Click on the column header of the Monthly Income column to select the entire column.</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Go to the "Home" Tab:</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Navigate to the "Home" tab in the Excel ribbon.</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Under the "Home" tab, find the "Conditional Formatting" option in the toolbar.</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040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520639"/>
            <a:ext cx="11345838" cy="5816721"/>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Highlight Cells Rules: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Hover over "Conditional Formatting" to open the submenu.</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Choose "Highlight Cells Rules."</a:t>
            </a:r>
          </a:p>
          <a:p>
            <a:pPr marR="0">
              <a:lnSpc>
                <a:spcPct val="107000"/>
              </a:lnSpc>
              <a:spcBef>
                <a:spcPts val="0"/>
              </a:spcBef>
              <a:spcAft>
                <a:spcPts val="800"/>
              </a:spcAft>
            </a:pPr>
            <a:endParaRPr lang="en-US" sz="2000" b="1"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Above Average: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 the "Highlight Cells Rules" submenu, select "Greater Than.”</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Adjust Formatting:</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 dialog box will appear. Our can set the formatting options here, such as the formatting style and font color.</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Click "OK" to apply the formatting.</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Now, cells in the Monthly Income column that have values above the company's average income (65030) will be highlighted based on the formatting our chose.</a:t>
            </a:r>
          </a:p>
        </p:txBody>
      </p:sp>
    </p:spTree>
    <p:extLst>
      <p:ext uri="{BB962C8B-B14F-4D97-AF65-F5344CB8AC3E}">
        <p14:creationId xmlns:p14="http://schemas.microsoft.com/office/powerpoint/2010/main" val="413370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6331A5CB-48AF-C763-547B-2E71D9A7CE1A}"/>
              </a:ext>
            </a:extLst>
          </p:cNvPr>
          <p:cNvPicPr>
            <a:picLocks noChangeAspect="1"/>
          </p:cNvPicPr>
          <p:nvPr/>
        </p:nvPicPr>
        <p:blipFill>
          <a:blip r:embed="rId3"/>
          <a:stretch>
            <a:fillRect/>
          </a:stretch>
        </p:blipFill>
        <p:spPr>
          <a:xfrm>
            <a:off x="1319851" y="342294"/>
            <a:ext cx="9552297" cy="4611841"/>
          </a:xfrm>
          <a:prstGeom prst="rect">
            <a:avLst/>
          </a:prstGeom>
        </p:spPr>
      </p:pic>
      <p:sp>
        <p:nvSpPr>
          <p:cNvPr id="4" name="TextBox 3">
            <a:extLst>
              <a:ext uri="{FF2B5EF4-FFF2-40B4-BE49-F238E27FC236}">
                <a16:creationId xmlns:a16="http://schemas.microsoft.com/office/drawing/2014/main" id="{DE106753-B756-28B2-3A7E-8B1E4F0022E2}"/>
              </a:ext>
            </a:extLst>
          </p:cNvPr>
          <p:cNvSpPr txBox="1"/>
          <p:nvPr/>
        </p:nvSpPr>
        <p:spPr>
          <a:xfrm>
            <a:off x="212108" y="5225088"/>
            <a:ext cx="11767782" cy="1497589"/>
          </a:xfrm>
          <a:prstGeom prst="rect">
            <a:avLst/>
          </a:prstGeom>
          <a:noFill/>
        </p:spPr>
        <p:txBody>
          <a:bodyPr wrap="square">
            <a:spAutoFit/>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know the exact value of how many values are above company’s monthly income our can use =COUNTIF(N2:N4411,"&gt;65030")</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gives us </a:t>
            </a:r>
            <a:r>
              <a:rPr lang="en-US" sz="20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1479</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So according to this there are a total of 1479 Monthly Income which are greater than Company Average Monthly Income.</a:t>
            </a:r>
          </a:p>
        </p:txBody>
      </p:sp>
    </p:spTree>
    <p:extLst>
      <p:ext uri="{BB962C8B-B14F-4D97-AF65-F5344CB8AC3E}">
        <p14:creationId xmlns:p14="http://schemas.microsoft.com/office/powerpoint/2010/main" val="375375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331426"/>
            <a:ext cx="11345838" cy="400110"/>
          </a:xfrm>
          <a:prstGeom prst="rect">
            <a:avLst/>
          </a:prstGeom>
          <a:noFill/>
        </p:spPr>
        <p:txBody>
          <a:bodyPr wrap="square" rtlCol="0">
            <a:spAutoFit/>
          </a:bodyPr>
          <a:lstStyle/>
          <a:p>
            <a:r>
              <a:rPr lang="en-US" sz="2000" b="1" dirty="0">
                <a:latin typeface="Bahnschrift SemiBold" panose="020B0502040204020203" pitchFamily="34" charset="0"/>
              </a:rPr>
              <a:t>Q4. </a:t>
            </a:r>
            <a:r>
              <a:rPr lang="en-US" sz="2000" dirty="0">
                <a:latin typeface="Bahnschrift SemiBold" panose="020B0502040204020203" pitchFamily="34" charset="0"/>
              </a:rPr>
              <a:t>Create a bar chart in Excel to visualize the distribution of employee ages?</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310185"/>
            <a:ext cx="11345838" cy="5508944"/>
          </a:xfrm>
          <a:prstGeom prst="rect">
            <a:avLst/>
          </a:prstGeom>
          <a:noFill/>
        </p:spPr>
        <p:txBody>
          <a:bodyPr wrap="square">
            <a:spAutoFit/>
          </a:bodyPr>
          <a:lstStyle/>
          <a:p>
            <a:pPr marL="0" marR="0">
              <a:lnSpc>
                <a:spcPct val="107000"/>
              </a:lnSpc>
              <a:spcBef>
                <a:spcPts val="0"/>
              </a:spcBef>
              <a:spcAft>
                <a:spcPts val="800"/>
              </a:spcAf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To create a bar chart in Excel to visualize the distribution of employee ages using the provided formula to create age bins: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Age Bins: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Excel:</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our Excel workbook.</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Insert Age Bins: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9144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Adding this formula below to create age bins</a:t>
            </a:r>
          </a:p>
          <a:p>
            <a:pPr marL="9144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kern="0" dirty="0">
                <a:solidFill>
                  <a:srgbClr val="333333"/>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=TEXT((FLOOR((A2-18)/4,1)*4+18),"0")&amp;"-"&amp;TEXT((FLOOR((A2-18)/4,1)*4+21),"0")</a:t>
            </a:r>
            <a:endParaRPr lang="en-US" sz="20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9144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sz="2000" b="1" kern="0" dirty="0">
                <a:solidFill>
                  <a:srgbClr val="333333"/>
                </a:solidFill>
                <a:latin typeface="Calibri" panose="020F0502020204030204" pitchFamily="34" charset="0"/>
                <a:ea typeface="Calibri" panose="020F0502020204030204" pitchFamily="34" charset="0"/>
                <a:cs typeface="Calibri" panose="020F0502020204030204" pitchFamily="34" charset="0"/>
              </a:rPr>
              <a:t>Create Pivot Table: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Select the entire range including headers (both actual ages in column A and the newly created age bins in column B).</a:t>
            </a:r>
            <a:endParaRPr lang="en-US" sz="2000" kern="100" dirty="0">
              <a:effectLst/>
              <a:latin typeface="Calibri "/>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Go to the "Insert" tab and click on "PivotTable."</a:t>
            </a:r>
            <a:endParaRPr lang="en-US" sz="2000" kern="100" dirty="0">
              <a:effectLst/>
              <a:latin typeface="Calibri "/>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455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628755"/>
            <a:ext cx="11345838" cy="6043449"/>
          </a:xfrm>
          <a:prstGeom prst="rect">
            <a:avLst/>
          </a:prstGeom>
          <a:noFill/>
        </p:spPr>
        <p:txBody>
          <a:bodyPr wrap="square">
            <a:spAutoFit/>
          </a:bodyPr>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PivotTable Field List, drag the "Age Bin" field to the "Rows" area, and our frequency or count data (let's say, the count of employees in each bin) to the "Values"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a Bar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Insert Bar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Highlight the pivot table data (excluding any total rows if generated).</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Go to the "Insert" tab and click on "Bar Chart" or "Column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Customize the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Right-click on different elements of the chart to customize as needed. Our can add data labels, adjust colors, and title the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Final Touches: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Add any additional details our need, such as axis labels, legends, and a chart title.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Now, our should have a bar chart that visualizes the distribution of employee ages in the specified bins. Each bar represents an age bin, and the height of the bar corresponds to the frequency or count of employees in that bin.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04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4AB7CB05-0FF5-0C95-3434-2C1A9E17E0FC}"/>
              </a:ext>
            </a:extLst>
          </p:cNvPr>
          <p:cNvPicPr>
            <a:picLocks noChangeAspect="1"/>
          </p:cNvPicPr>
          <p:nvPr/>
        </p:nvPicPr>
        <p:blipFill>
          <a:blip r:embed="rId3"/>
          <a:stretch>
            <a:fillRect/>
          </a:stretch>
        </p:blipFill>
        <p:spPr>
          <a:xfrm>
            <a:off x="1117506" y="847489"/>
            <a:ext cx="9952438" cy="3799152"/>
          </a:xfrm>
          <a:prstGeom prst="rect">
            <a:avLst/>
          </a:prstGeom>
        </p:spPr>
      </p:pic>
      <p:sp>
        <p:nvSpPr>
          <p:cNvPr id="4" name="TextBox 3">
            <a:extLst>
              <a:ext uri="{FF2B5EF4-FFF2-40B4-BE49-F238E27FC236}">
                <a16:creationId xmlns:a16="http://schemas.microsoft.com/office/drawing/2014/main" id="{E3D00425-92CD-1F5B-CFC2-32980FB92604}"/>
              </a:ext>
            </a:extLst>
          </p:cNvPr>
          <p:cNvSpPr txBox="1"/>
          <p:nvPr/>
        </p:nvSpPr>
        <p:spPr>
          <a:xfrm>
            <a:off x="290014" y="5261631"/>
            <a:ext cx="11610833" cy="736355"/>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From the above bar chart our can clearly conclude that the age 34-37 contains the most number of employees which is 822.</a:t>
            </a:r>
          </a:p>
        </p:txBody>
      </p:sp>
    </p:spTree>
    <p:extLst>
      <p:ext uri="{BB962C8B-B14F-4D97-AF65-F5344CB8AC3E}">
        <p14:creationId xmlns:p14="http://schemas.microsoft.com/office/powerpoint/2010/main" val="390004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331426"/>
            <a:ext cx="11345838" cy="400110"/>
          </a:xfrm>
          <a:prstGeom prst="rect">
            <a:avLst/>
          </a:prstGeom>
          <a:noFill/>
        </p:spPr>
        <p:txBody>
          <a:bodyPr wrap="square" rtlCol="0">
            <a:spAutoFit/>
          </a:bodyPr>
          <a:lstStyle/>
          <a:p>
            <a:r>
              <a:rPr lang="en-US" sz="2000" b="1" dirty="0">
                <a:latin typeface="Bahnschrift SemiBold" panose="020B0502040204020203" pitchFamily="34" charset="0"/>
              </a:rPr>
              <a:t>Q5. </a:t>
            </a:r>
            <a:r>
              <a:rPr lang="en-US" sz="2000" dirty="0">
                <a:latin typeface="Bahnschrift SemiBold" panose="020B0502040204020203" pitchFamily="34" charset="0"/>
              </a:rPr>
              <a:t>Identify and clean any missing or inconsistent data in the "Department" column?</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113125"/>
            <a:ext cx="11345838" cy="1168269"/>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After checking the column with filter I got to know that the column named Department doesn’t contains any missing or inconsistent data.</a:t>
            </a: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DCA5A1BC-7C91-B3B1-8A69-8843243ED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703" y="1903864"/>
            <a:ext cx="8494593" cy="4775486"/>
          </a:xfrm>
          <a:prstGeom prst="rect">
            <a:avLst/>
          </a:prstGeom>
        </p:spPr>
      </p:pic>
    </p:spTree>
    <p:extLst>
      <p:ext uri="{BB962C8B-B14F-4D97-AF65-F5344CB8AC3E}">
        <p14:creationId xmlns:p14="http://schemas.microsoft.com/office/powerpoint/2010/main" val="3848361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Q6. </a:t>
            </a:r>
            <a:r>
              <a:rPr lang="en-US" sz="2000" dirty="0">
                <a:latin typeface="Bahnschrift SemiBold" panose="020B0502040204020203" pitchFamily="34" charset="0"/>
              </a:rPr>
              <a:t>In Power BI, establish a relationship between the "EmployeeID" in the employee data and the "EmployeeID" in the time tracking data?</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113125"/>
            <a:ext cx="11345838" cy="6146041"/>
          </a:xfrm>
          <a:prstGeom prst="rect">
            <a:avLst/>
          </a:prstGeom>
          <a:noFill/>
        </p:spPr>
        <p:txBody>
          <a:bodyPr wrap="square">
            <a:spAutoFit/>
          </a:bodyPr>
          <a:lstStyle/>
          <a:p>
            <a:pPr marL="0" marR="0">
              <a:lnSpc>
                <a:spcPct val="107000"/>
              </a:lnSpc>
              <a:spcBef>
                <a:spcPts val="0"/>
              </a:spcBef>
              <a:spcAft>
                <a:spcPts val="800"/>
              </a:spcAft>
            </a:pPr>
            <a:r>
              <a:rPr lang="en-US" sz="20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A</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relationship in Power BI is a key step for combining data from different tables. Since we have three tables employee_survey_data, in_time, and out_time, and we want to create a one-to-one relationship between them based on the "EmployeeID" column, follow these steps: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Steps to Establish a Relationship in Power BI:</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Power BI Desktop:</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Launch Power BI Desktop.</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Tables: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the three tables (employee_survey_data, in_time, and out_time) into Power BI project. Our can do this by clicking on "Home" and then selecting "Get Data" to import data from our source.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View Relationships Pane: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Click on the "View" tab in the ribbon.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Ensure the "Relationships" pane is visible. If not, click on "Relationships" in the "View" tab.</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and Drop Fields: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"Relationships" pane, find the "EmployeeID" field in the employee_survey_data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860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252347A-73EF-4021-A502-2D02F6F1D190}"/>
              </a:ext>
            </a:extLst>
          </p:cNvPr>
          <p:cNvSpPr/>
          <p:nvPr/>
        </p:nvSpPr>
        <p:spPr>
          <a:xfrm rot="10800000">
            <a:off x="4911725" y="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2F4964F9-79AB-4BE1-9862-76CE4510D553}"/>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chemeClr val="tx1">
                    <a:lumMod val="75000"/>
                    <a:lumOff val="25000"/>
                  </a:schemeClr>
                </a:solidFill>
                <a:latin typeface="+mj-lt"/>
                <a:ea typeface="Segoe UI Black" panose="020B0A02040204020203" pitchFamily="34" charset="0"/>
                <a:cs typeface="Segoe UI" panose="020B0502040204020203" pitchFamily="34" charset="0"/>
              </a:rPr>
              <a:t>Table</a:t>
            </a:r>
            <a:r>
              <a:rPr lang="en-US" sz="3600" dirty="0">
                <a:solidFill>
                  <a:schemeClr val="tx1">
                    <a:lumMod val="75000"/>
                    <a:lumOff val="25000"/>
                  </a:schemeClr>
                </a:solidFill>
                <a:latin typeface="+mj-lt"/>
                <a:ea typeface="Segoe UI Black" panose="020B0A02040204020203" pitchFamily="34" charset="0"/>
                <a:cs typeface="Segoe UI" panose="020B0502040204020203" pitchFamily="34" charset="0"/>
              </a:rPr>
              <a:t> of Contents</a:t>
            </a:r>
          </a:p>
        </p:txBody>
      </p:sp>
      <p:sp>
        <p:nvSpPr>
          <p:cNvPr id="52" name="Slide Number Placeholder 51">
            <a:extLst>
              <a:ext uri="{FF2B5EF4-FFF2-40B4-BE49-F238E27FC236}">
                <a16:creationId xmlns:a16="http://schemas.microsoft.com/office/drawing/2014/main" id="{0E138C45-4489-4E6D-BF08-27D313165EAD}"/>
              </a:ext>
            </a:extLst>
          </p:cNvPr>
          <p:cNvSpPr>
            <a:spLocks noGrp="1"/>
          </p:cNvSpPr>
          <p:nvPr>
            <p:ph type="sldNum" sz="quarter" idx="12"/>
          </p:nvPr>
        </p:nvSpPr>
        <p:spPr/>
        <p:txBody>
          <a:bodyPr/>
          <a:lstStyle/>
          <a:p>
            <a:fld id="{2B5E5E57-0193-45F1-AA6D-ABE38BBADBB1}" type="slidenum">
              <a:rPr lang="en-US" smtClean="0">
                <a:solidFill>
                  <a:schemeClr val="tx1"/>
                </a:solidFill>
              </a:rPr>
              <a:t>2</a:t>
            </a:fld>
            <a:endParaRPr lang="en-US">
              <a:solidFill>
                <a:schemeClr val="tx1"/>
              </a:solidFill>
            </a:endParaRPr>
          </a:p>
        </p:txBody>
      </p:sp>
      <p:graphicFrame>
        <p:nvGraphicFramePr>
          <p:cNvPr id="4" name="Chart 3">
            <a:extLst>
              <a:ext uri="{FF2B5EF4-FFF2-40B4-BE49-F238E27FC236}">
                <a16:creationId xmlns:a16="http://schemas.microsoft.com/office/drawing/2014/main" id="{1898B017-1B69-4575-897D-D6C34C6346EC}"/>
              </a:ext>
            </a:extLst>
          </p:cNvPr>
          <p:cNvGraphicFramePr/>
          <p:nvPr>
            <p:extLst>
              <p:ext uri="{D42A27DB-BD31-4B8C-83A1-F6EECF244321}">
                <p14:modId xmlns:p14="http://schemas.microsoft.com/office/powerpoint/2010/main" val="3261920245"/>
              </p:ext>
            </p:extLst>
          </p:nvPr>
        </p:nvGraphicFramePr>
        <p:xfrm>
          <a:off x="587645" y="2648219"/>
          <a:ext cx="5194074" cy="3462717"/>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A1825EAF-FA93-415F-99DC-73698BF9D57B}"/>
              </a:ext>
            </a:extLst>
          </p:cNvPr>
          <p:cNvSpPr/>
          <p:nvPr/>
        </p:nvSpPr>
        <p:spPr>
          <a:xfrm>
            <a:off x="2472237" y="3746724"/>
            <a:ext cx="1424890" cy="638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F514EB3-96FD-4E87-BCEA-4EA42AE51780}"/>
              </a:ext>
            </a:extLst>
          </p:cNvPr>
          <p:cNvSpPr/>
          <p:nvPr/>
        </p:nvSpPr>
        <p:spPr>
          <a:xfrm>
            <a:off x="6096001" y="1925620"/>
            <a:ext cx="5524500" cy="815160"/>
          </a:xfrm>
          <a:prstGeom prst="roundRect">
            <a:avLst>
              <a:gd name="adj" fmla="val 50000"/>
            </a:avLst>
          </a:prstGeom>
          <a:noFill/>
          <a:ln w="12700">
            <a:solidFill>
              <a:srgbClr val="393762"/>
            </a:solidFill>
          </a:ln>
        </p:spPr>
        <p:style>
          <a:lnRef idx="2">
            <a:schemeClr val="accent1">
              <a:shade val="50000"/>
            </a:schemeClr>
          </a:lnRef>
          <a:fillRef idx="1">
            <a:schemeClr val="accent1"/>
          </a:fillRef>
          <a:effectRef idx="0">
            <a:schemeClr val="accent1"/>
          </a:effectRef>
          <a:fontRef idx="minor">
            <a:schemeClr val="lt1"/>
          </a:fontRef>
        </p:style>
        <p:txBody>
          <a:bodyPr lIns="182880" tIns="0" rIns="457200" bIns="0" rtlCol="0" anchor="ctr"/>
          <a:lstStyle/>
          <a:p>
            <a:pPr>
              <a:buClr>
                <a:schemeClr val="accent1"/>
              </a:buClr>
            </a:pPr>
            <a:r>
              <a:rPr lang="en-US" sz="2000" dirty="0">
                <a:solidFill>
                  <a:schemeClr val="tx1"/>
                </a:solidFill>
                <a:latin typeface="Bahnschrift SemiBold" panose="020B0502040204020203" pitchFamily="34" charset="0"/>
              </a:rPr>
              <a:t>Introduction</a:t>
            </a:r>
          </a:p>
        </p:txBody>
      </p:sp>
      <p:sp>
        <p:nvSpPr>
          <p:cNvPr id="42" name="Rectangle: Rounded Corners 41">
            <a:extLst>
              <a:ext uri="{FF2B5EF4-FFF2-40B4-BE49-F238E27FC236}">
                <a16:creationId xmlns:a16="http://schemas.microsoft.com/office/drawing/2014/main" id="{164D587F-A42C-4FB0-9482-4D60F6B9AFC5}"/>
              </a:ext>
            </a:extLst>
          </p:cNvPr>
          <p:cNvSpPr/>
          <p:nvPr/>
        </p:nvSpPr>
        <p:spPr>
          <a:xfrm>
            <a:off x="6096001" y="3250020"/>
            <a:ext cx="5524500" cy="815160"/>
          </a:xfrm>
          <a:prstGeom prst="roundRect">
            <a:avLst>
              <a:gd name="adj" fmla="val 50000"/>
            </a:avLst>
          </a:prstGeom>
          <a:noFill/>
          <a:ln w="12700">
            <a:solidFill>
              <a:srgbClr val="E48592"/>
            </a:solidFill>
          </a:ln>
        </p:spPr>
        <p:style>
          <a:lnRef idx="2">
            <a:schemeClr val="accent1">
              <a:shade val="50000"/>
            </a:schemeClr>
          </a:lnRef>
          <a:fillRef idx="1">
            <a:schemeClr val="accent1"/>
          </a:fillRef>
          <a:effectRef idx="0">
            <a:schemeClr val="accent1"/>
          </a:effectRef>
          <a:fontRef idx="minor">
            <a:schemeClr val="lt1"/>
          </a:fontRef>
        </p:style>
        <p:txBody>
          <a:bodyPr lIns="182880" tIns="0" rIns="457200" bIns="0" rtlCol="0" anchor="ctr"/>
          <a:lstStyle/>
          <a:p>
            <a:pPr>
              <a:buClr>
                <a:schemeClr val="accent1"/>
              </a:buClr>
            </a:pPr>
            <a:r>
              <a:rPr lang="en-US" sz="2000" dirty="0">
                <a:solidFill>
                  <a:schemeClr val="tx1"/>
                </a:solidFill>
                <a:latin typeface="Bahnschrift SemiBold" panose="020B0502040204020203" pitchFamily="34" charset="0"/>
              </a:rPr>
              <a:t>Project Questions &amp; Solutions</a:t>
            </a:r>
          </a:p>
        </p:txBody>
      </p:sp>
      <p:sp>
        <p:nvSpPr>
          <p:cNvPr id="43" name="Rectangle: Rounded Corners 42">
            <a:extLst>
              <a:ext uri="{FF2B5EF4-FFF2-40B4-BE49-F238E27FC236}">
                <a16:creationId xmlns:a16="http://schemas.microsoft.com/office/drawing/2014/main" id="{615442FD-0FE4-45B2-A208-CF3F306C7E11}"/>
              </a:ext>
            </a:extLst>
          </p:cNvPr>
          <p:cNvSpPr/>
          <p:nvPr/>
        </p:nvSpPr>
        <p:spPr>
          <a:xfrm>
            <a:off x="6096001" y="4574420"/>
            <a:ext cx="5524500" cy="815160"/>
          </a:xfrm>
          <a:prstGeom prst="roundRect">
            <a:avLst>
              <a:gd name="adj" fmla="val 50000"/>
            </a:avLst>
          </a:prstGeom>
          <a:noFill/>
          <a:ln w="12700">
            <a:solidFill>
              <a:srgbClr val="C779D0"/>
            </a:solidFill>
          </a:ln>
        </p:spPr>
        <p:style>
          <a:lnRef idx="2">
            <a:schemeClr val="accent1">
              <a:shade val="50000"/>
            </a:schemeClr>
          </a:lnRef>
          <a:fillRef idx="1">
            <a:schemeClr val="accent1"/>
          </a:fillRef>
          <a:effectRef idx="0">
            <a:schemeClr val="accent1"/>
          </a:effectRef>
          <a:fontRef idx="minor">
            <a:schemeClr val="lt1"/>
          </a:fontRef>
        </p:style>
        <p:txBody>
          <a:bodyPr lIns="182880" tIns="0" rIns="457200" bIns="0" rtlCol="0" anchor="ctr"/>
          <a:lstStyle/>
          <a:p>
            <a:pPr>
              <a:buClr>
                <a:schemeClr val="accent1"/>
              </a:buClr>
            </a:pPr>
            <a:r>
              <a:rPr lang="en-US" sz="2000">
                <a:solidFill>
                  <a:schemeClr val="tx1"/>
                </a:solidFill>
                <a:latin typeface="Bahnschrift SemiBold" panose="020B0502040204020203" pitchFamily="34" charset="0"/>
              </a:rPr>
              <a:t>Summary </a:t>
            </a:r>
            <a:endParaRPr lang="en-US" sz="2000" dirty="0">
              <a:solidFill>
                <a:schemeClr val="tx1"/>
              </a:solidFill>
              <a:latin typeface="Bahnschrift SemiBold" panose="020B0502040204020203" pitchFamily="34" charset="0"/>
            </a:endParaRPr>
          </a:p>
        </p:txBody>
      </p:sp>
      <p:pic>
        <p:nvPicPr>
          <p:cNvPr id="36" name="Picture 35">
            <a:extLst>
              <a:ext uri="{FF2B5EF4-FFF2-40B4-BE49-F238E27FC236}">
                <a16:creationId xmlns:a16="http://schemas.microsoft.com/office/drawing/2014/main" id="{174DEE18-1746-4BF2-8B91-E7239491A1BD}"/>
              </a:ext>
            </a:extLst>
          </p:cNvPr>
          <p:cNvPicPr>
            <a:picLocks noChangeAspect="1"/>
          </p:cNvPicPr>
          <p:nvPr/>
        </p:nvPicPr>
        <p:blipFill>
          <a:blip r:embed="rId3"/>
          <a:stretch>
            <a:fillRect/>
          </a:stretch>
        </p:blipFill>
        <p:spPr>
          <a:xfrm>
            <a:off x="2805776" y="1250273"/>
            <a:ext cx="953423" cy="2795892"/>
          </a:xfrm>
          <a:prstGeom prst="rect">
            <a:avLst/>
          </a:prstGeom>
        </p:spPr>
      </p:pic>
      <p:cxnSp>
        <p:nvCxnSpPr>
          <p:cNvPr id="34" name="Connector: Elbow 33">
            <a:extLst>
              <a:ext uri="{FF2B5EF4-FFF2-40B4-BE49-F238E27FC236}">
                <a16:creationId xmlns:a16="http://schemas.microsoft.com/office/drawing/2014/main" id="{C6957A22-9991-45A1-A828-2D6CC8E7B875}"/>
              </a:ext>
            </a:extLst>
          </p:cNvPr>
          <p:cNvCxnSpPr>
            <a:stCxn id="11" idx="1"/>
            <a:endCxn id="43" idx="1"/>
          </p:cNvCxnSpPr>
          <p:nvPr/>
        </p:nvCxnSpPr>
        <p:spPr>
          <a:xfrm rot="10800000" flipV="1">
            <a:off x="6096001" y="2333200"/>
            <a:ext cx="12700" cy="2648800"/>
          </a:xfrm>
          <a:prstGeom prst="bentConnector3">
            <a:avLst>
              <a:gd name="adj1" fmla="val 1800000"/>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723088B-353E-48FE-B335-D0DA357BB8C8}"/>
              </a:ext>
            </a:extLst>
          </p:cNvPr>
          <p:cNvCxnSpPr>
            <a:endCxn id="42" idx="1"/>
          </p:cNvCxnSpPr>
          <p:nvPr/>
        </p:nvCxnSpPr>
        <p:spPr>
          <a:xfrm>
            <a:off x="5881688" y="3657600"/>
            <a:ext cx="214313"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59DD79E-6029-4532-A015-554E094617DB}"/>
              </a:ext>
            </a:extLst>
          </p:cNvPr>
          <p:cNvSpPr/>
          <p:nvPr/>
        </p:nvSpPr>
        <p:spPr>
          <a:xfrm>
            <a:off x="10882487" y="2018181"/>
            <a:ext cx="630038" cy="630038"/>
          </a:xfrm>
          <a:prstGeom prst="ellipse">
            <a:avLst/>
          </a:prstGeom>
          <a:solidFill>
            <a:srgbClr val="393762"/>
          </a:solidFill>
          <a:ln w="3810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DD75680-3D73-4951-9AC8-BAF78E402EF2}"/>
              </a:ext>
            </a:extLst>
          </p:cNvPr>
          <p:cNvSpPr/>
          <p:nvPr/>
        </p:nvSpPr>
        <p:spPr>
          <a:xfrm>
            <a:off x="10882487" y="3342581"/>
            <a:ext cx="630038" cy="630038"/>
          </a:xfrm>
          <a:prstGeom prst="ellipse">
            <a:avLst/>
          </a:prstGeom>
          <a:solidFill>
            <a:srgbClr val="E48592"/>
          </a:solidFill>
          <a:ln w="3810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7D15F52-9E12-4FA0-A62E-8520D37C2E7F}"/>
              </a:ext>
            </a:extLst>
          </p:cNvPr>
          <p:cNvSpPr/>
          <p:nvPr/>
        </p:nvSpPr>
        <p:spPr>
          <a:xfrm>
            <a:off x="10882487" y="4666981"/>
            <a:ext cx="630038" cy="630038"/>
          </a:xfrm>
          <a:prstGeom prst="ellipse">
            <a:avLst/>
          </a:prstGeom>
          <a:solidFill>
            <a:srgbClr val="C779D0"/>
          </a:solidFill>
          <a:ln w="3810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C7356674-4F26-4A01-B88B-D380F401B277}"/>
              </a:ext>
            </a:extLst>
          </p:cNvPr>
          <p:cNvGrpSpPr/>
          <p:nvPr/>
        </p:nvGrpSpPr>
        <p:grpSpPr>
          <a:xfrm>
            <a:off x="11053837" y="2195088"/>
            <a:ext cx="287338" cy="276225"/>
            <a:chOff x="9309100" y="1363663"/>
            <a:chExt cx="287338" cy="276225"/>
          </a:xfrm>
          <a:solidFill>
            <a:schemeClr val="bg1"/>
          </a:solidFill>
          <a:effectLst>
            <a:outerShdw blurRad="50800" dist="38100" dir="5400000" algn="t" rotWithShape="0">
              <a:prstClr val="black">
                <a:alpha val="20000"/>
              </a:prstClr>
            </a:outerShdw>
          </a:effectLst>
        </p:grpSpPr>
        <p:sp>
          <p:nvSpPr>
            <p:cNvPr id="87" name="Freeform 77">
              <a:extLst>
                <a:ext uri="{FF2B5EF4-FFF2-40B4-BE49-F238E27FC236}">
                  <a16:creationId xmlns:a16="http://schemas.microsoft.com/office/drawing/2014/main" id="{22ECEF17-9E51-4AE2-AC96-CBB7DE6DF573}"/>
                </a:ext>
              </a:extLst>
            </p:cNvPr>
            <p:cNvSpPr>
              <a:spLocks noEditPoints="1"/>
            </p:cNvSpPr>
            <p:nvPr/>
          </p:nvSpPr>
          <p:spPr bwMode="auto">
            <a:xfrm>
              <a:off x="9309100" y="1363663"/>
              <a:ext cx="161925" cy="276225"/>
            </a:xfrm>
            <a:custGeom>
              <a:avLst/>
              <a:gdLst>
                <a:gd name="T0" fmla="*/ 421 w 511"/>
                <a:gd name="T1" fmla="*/ 270 h 872"/>
                <a:gd name="T2" fmla="*/ 361 w 511"/>
                <a:gd name="T3" fmla="*/ 391 h 872"/>
                <a:gd name="T4" fmla="*/ 331 w 511"/>
                <a:gd name="T5" fmla="*/ 511 h 872"/>
                <a:gd name="T6" fmla="*/ 301 w 511"/>
                <a:gd name="T7" fmla="*/ 720 h 872"/>
                <a:gd name="T8" fmla="*/ 331 w 511"/>
                <a:gd name="T9" fmla="*/ 842 h 872"/>
                <a:gd name="T10" fmla="*/ 60 w 511"/>
                <a:gd name="T11" fmla="*/ 750 h 872"/>
                <a:gd name="T12" fmla="*/ 30 w 511"/>
                <a:gd name="T13" fmla="*/ 631 h 872"/>
                <a:gd name="T14" fmla="*/ 30 w 511"/>
                <a:gd name="T15" fmla="*/ 720 h 872"/>
                <a:gd name="T16" fmla="*/ 60 w 511"/>
                <a:gd name="T17" fmla="*/ 601 h 872"/>
                <a:gd name="T18" fmla="*/ 90 w 511"/>
                <a:gd name="T19" fmla="*/ 481 h 872"/>
                <a:gd name="T20" fmla="*/ 135 w 511"/>
                <a:gd name="T21" fmla="*/ 270 h 872"/>
                <a:gd name="T22" fmla="*/ 150 w 511"/>
                <a:gd name="T23" fmla="*/ 150 h 872"/>
                <a:gd name="T24" fmla="*/ 60 w 511"/>
                <a:gd name="T25" fmla="*/ 30 h 872"/>
                <a:gd name="T26" fmla="*/ 391 w 511"/>
                <a:gd name="T27" fmla="*/ 120 h 872"/>
                <a:gd name="T28" fmla="*/ 481 w 511"/>
                <a:gd name="T29" fmla="*/ 240 h 872"/>
                <a:gd name="T30" fmla="*/ 481 w 511"/>
                <a:gd name="T31" fmla="*/ 240 h 872"/>
                <a:gd name="T32" fmla="*/ 150 w 511"/>
                <a:gd name="T33" fmla="*/ 30 h 872"/>
                <a:gd name="T34" fmla="*/ 120 w 511"/>
                <a:gd name="T35" fmla="*/ 481 h 872"/>
                <a:gd name="T36" fmla="*/ 150 w 511"/>
                <a:gd name="T37" fmla="*/ 601 h 872"/>
                <a:gd name="T38" fmla="*/ 120 w 511"/>
                <a:gd name="T39" fmla="*/ 720 h 872"/>
                <a:gd name="T40" fmla="*/ 301 w 511"/>
                <a:gd name="T41" fmla="*/ 750 h 872"/>
                <a:gd name="T42" fmla="*/ 180 w 511"/>
                <a:gd name="T43" fmla="*/ 360 h 872"/>
                <a:gd name="T44" fmla="*/ 241 w 511"/>
                <a:gd name="T45" fmla="*/ 240 h 872"/>
                <a:gd name="T46" fmla="*/ 505 w 511"/>
                <a:gd name="T47" fmla="*/ 267 h 872"/>
                <a:gd name="T48" fmla="*/ 511 w 511"/>
                <a:gd name="T49" fmla="*/ 255 h 872"/>
                <a:gd name="T50" fmla="*/ 507 w 511"/>
                <a:gd name="T51" fmla="*/ 124 h 872"/>
                <a:gd name="T52" fmla="*/ 421 w 511"/>
                <a:gd name="T53" fmla="*/ 120 h 872"/>
                <a:gd name="T54" fmla="*/ 417 w 511"/>
                <a:gd name="T55" fmla="*/ 4 h 872"/>
                <a:gd name="T56" fmla="*/ 45 w 511"/>
                <a:gd name="T57" fmla="*/ 0 h 872"/>
                <a:gd name="T58" fmla="*/ 33 w 511"/>
                <a:gd name="T59" fmla="*/ 6 h 872"/>
                <a:gd name="T60" fmla="*/ 30 w 511"/>
                <a:gd name="T61" fmla="*/ 138 h 872"/>
                <a:gd name="T62" fmla="*/ 40 w 511"/>
                <a:gd name="T63" fmla="*/ 148 h 872"/>
                <a:gd name="T64" fmla="*/ 75 w 511"/>
                <a:gd name="T65" fmla="*/ 240 h 872"/>
                <a:gd name="T66" fmla="*/ 63 w 511"/>
                <a:gd name="T67" fmla="*/ 247 h 872"/>
                <a:gd name="T68" fmla="*/ 15 w 511"/>
                <a:gd name="T69" fmla="*/ 360 h 872"/>
                <a:gd name="T70" fmla="*/ 2 w 511"/>
                <a:gd name="T71" fmla="*/ 367 h 872"/>
                <a:gd name="T72" fmla="*/ 0 w 511"/>
                <a:gd name="T73" fmla="*/ 499 h 872"/>
                <a:gd name="T74" fmla="*/ 10 w 511"/>
                <a:gd name="T75" fmla="*/ 509 h 872"/>
                <a:gd name="T76" fmla="*/ 15 w 511"/>
                <a:gd name="T77" fmla="*/ 601 h 872"/>
                <a:gd name="T78" fmla="*/ 2 w 511"/>
                <a:gd name="T79" fmla="*/ 607 h 872"/>
                <a:gd name="T80" fmla="*/ 0 w 511"/>
                <a:gd name="T81" fmla="*/ 739 h 872"/>
                <a:gd name="T82" fmla="*/ 10 w 511"/>
                <a:gd name="T83" fmla="*/ 749 h 872"/>
                <a:gd name="T84" fmla="*/ 30 w 511"/>
                <a:gd name="T85" fmla="*/ 859 h 872"/>
                <a:gd name="T86" fmla="*/ 40 w 511"/>
                <a:gd name="T87" fmla="*/ 870 h 872"/>
                <a:gd name="T88" fmla="*/ 411 w 511"/>
                <a:gd name="T89" fmla="*/ 870 h 872"/>
                <a:gd name="T90" fmla="*/ 421 w 511"/>
                <a:gd name="T91" fmla="*/ 860 h 872"/>
                <a:gd name="T92" fmla="*/ 419 w 511"/>
                <a:gd name="T93" fmla="*/ 728 h 872"/>
                <a:gd name="T94" fmla="*/ 406 w 511"/>
                <a:gd name="T95" fmla="*/ 720 h 872"/>
                <a:gd name="T96" fmla="*/ 411 w 511"/>
                <a:gd name="T97" fmla="*/ 629 h 872"/>
                <a:gd name="T98" fmla="*/ 421 w 511"/>
                <a:gd name="T99" fmla="*/ 619 h 872"/>
                <a:gd name="T100" fmla="*/ 419 w 511"/>
                <a:gd name="T101" fmla="*/ 487 h 872"/>
                <a:gd name="T102" fmla="*/ 406 w 511"/>
                <a:gd name="T103" fmla="*/ 481 h 872"/>
                <a:gd name="T104" fmla="*/ 442 w 511"/>
                <a:gd name="T105" fmla="*/ 389 h 872"/>
                <a:gd name="T106" fmla="*/ 451 w 511"/>
                <a:gd name="T107" fmla="*/ 37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1" h="872">
                  <a:moveTo>
                    <a:pt x="421" y="360"/>
                  </a:moveTo>
                  <a:lnTo>
                    <a:pt x="376" y="360"/>
                  </a:lnTo>
                  <a:lnTo>
                    <a:pt x="361" y="360"/>
                  </a:lnTo>
                  <a:lnTo>
                    <a:pt x="361" y="270"/>
                  </a:lnTo>
                  <a:lnTo>
                    <a:pt x="421" y="270"/>
                  </a:lnTo>
                  <a:lnTo>
                    <a:pt x="421" y="360"/>
                  </a:lnTo>
                  <a:close/>
                  <a:moveTo>
                    <a:pt x="361" y="481"/>
                  </a:moveTo>
                  <a:lnTo>
                    <a:pt x="301" y="481"/>
                  </a:lnTo>
                  <a:lnTo>
                    <a:pt x="301" y="391"/>
                  </a:lnTo>
                  <a:lnTo>
                    <a:pt x="361" y="391"/>
                  </a:lnTo>
                  <a:lnTo>
                    <a:pt x="361" y="481"/>
                  </a:lnTo>
                  <a:close/>
                  <a:moveTo>
                    <a:pt x="391" y="601"/>
                  </a:moveTo>
                  <a:lnTo>
                    <a:pt x="376" y="601"/>
                  </a:lnTo>
                  <a:lnTo>
                    <a:pt x="331" y="601"/>
                  </a:lnTo>
                  <a:lnTo>
                    <a:pt x="331" y="511"/>
                  </a:lnTo>
                  <a:lnTo>
                    <a:pt x="376" y="511"/>
                  </a:lnTo>
                  <a:lnTo>
                    <a:pt x="391" y="511"/>
                  </a:lnTo>
                  <a:lnTo>
                    <a:pt x="391" y="601"/>
                  </a:lnTo>
                  <a:close/>
                  <a:moveTo>
                    <a:pt x="361" y="720"/>
                  </a:moveTo>
                  <a:lnTo>
                    <a:pt x="301" y="720"/>
                  </a:lnTo>
                  <a:lnTo>
                    <a:pt x="301" y="631"/>
                  </a:lnTo>
                  <a:lnTo>
                    <a:pt x="361" y="631"/>
                  </a:lnTo>
                  <a:lnTo>
                    <a:pt x="361" y="720"/>
                  </a:lnTo>
                  <a:close/>
                  <a:moveTo>
                    <a:pt x="391" y="842"/>
                  </a:moveTo>
                  <a:lnTo>
                    <a:pt x="331" y="842"/>
                  </a:lnTo>
                  <a:lnTo>
                    <a:pt x="331" y="750"/>
                  </a:lnTo>
                  <a:lnTo>
                    <a:pt x="376" y="750"/>
                  </a:lnTo>
                  <a:lnTo>
                    <a:pt x="391" y="750"/>
                  </a:lnTo>
                  <a:lnTo>
                    <a:pt x="391" y="842"/>
                  </a:lnTo>
                  <a:close/>
                  <a:moveTo>
                    <a:pt x="60" y="750"/>
                  </a:moveTo>
                  <a:lnTo>
                    <a:pt x="120" y="750"/>
                  </a:lnTo>
                  <a:lnTo>
                    <a:pt x="120" y="842"/>
                  </a:lnTo>
                  <a:lnTo>
                    <a:pt x="60" y="842"/>
                  </a:lnTo>
                  <a:lnTo>
                    <a:pt x="60" y="750"/>
                  </a:lnTo>
                  <a:close/>
                  <a:moveTo>
                    <a:pt x="30" y="631"/>
                  </a:moveTo>
                  <a:lnTo>
                    <a:pt x="45" y="631"/>
                  </a:lnTo>
                  <a:lnTo>
                    <a:pt x="90" y="631"/>
                  </a:lnTo>
                  <a:lnTo>
                    <a:pt x="90" y="720"/>
                  </a:lnTo>
                  <a:lnTo>
                    <a:pt x="45" y="720"/>
                  </a:lnTo>
                  <a:lnTo>
                    <a:pt x="30" y="720"/>
                  </a:lnTo>
                  <a:lnTo>
                    <a:pt x="30" y="631"/>
                  </a:lnTo>
                  <a:close/>
                  <a:moveTo>
                    <a:pt x="60" y="511"/>
                  </a:moveTo>
                  <a:lnTo>
                    <a:pt x="120" y="511"/>
                  </a:lnTo>
                  <a:lnTo>
                    <a:pt x="120" y="601"/>
                  </a:lnTo>
                  <a:lnTo>
                    <a:pt x="60" y="601"/>
                  </a:lnTo>
                  <a:lnTo>
                    <a:pt x="60" y="511"/>
                  </a:lnTo>
                  <a:close/>
                  <a:moveTo>
                    <a:pt x="30" y="391"/>
                  </a:moveTo>
                  <a:lnTo>
                    <a:pt x="75" y="391"/>
                  </a:lnTo>
                  <a:lnTo>
                    <a:pt x="90" y="391"/>
                  </a:lnTo>
                  <a:lnTo>
                    <a:pt x="90" y="481"/>
                  </a:lnTo>
                  <a:lnTo>
                    <a:pt x="45" y="481"/>
                  </a:lnTo>
                  <a:lnTo>
                    <a:pt x="30" y="481"/>
                  </a:lnTo>
                  <a:lnTo>
                    <a:pt x="30" y="391"/>
                  </a:lnTo>
                  <a:close/>
                  <a:moveTo>
                    <a:pt x="90" y="270"/>
                  </a:moveTo>
                  <a:lnTo>
                    <a:pt x="135" y="270"/>
                  </a:lnTo>
                  <a:lnTo>
                    <a:pt x="150" y="270"/>
                  </a:lnTo>
                  <a:lnTo>
                    <a:pt x="150" y="360"/>
                  </a:lnTo>
                  <a:lnTo>
                    <a:pt x="90" y="360"/>
                  </a:lnTo>
                  <a:lnTo>
                    <a:pt x="90" y="270"/>
                  </a:lnTo>
                  <a:close/>
                  <a:moveTo>
                    <a:pt x="150" y="150"/>
                  </a:moveTo>
                  <a:lnTo>
                    <a:pt x="211" y="150"/>
                  </a:lnTo>
                  <a:lnTo>
                    <a:pt x="211" y="240"/>
                  </a:lnTo>
                  <a:lnTo>
                    <a:pt x="150" y="240"/>
                  </a:lnTo>
                  <a:lnTo>
                    <a:pt x="150" y="150"/>
                  </a:lnTo>
                  <a:close/>
                  <a:moveTo>
                    <a:pt x="60" y="30"/>
                  </a:moveTo>
                  <a:lnTo>
                    <a:pt x="120" y="30"/>
                  </a:lnTo>
                  <a:lnTo>
                    <a:pt x="120" y="120"/>
                  </a:lnTo>
                  <a:lnTo>
                    <a:pt x="60" y="120"/>
                  </a:lnTo>
                  <a:lnTo>
                    <a:pt x="60" y="30"/>
                  </a:lnTo>
                  <a:close/>
                  <a:moveTo>
                    <a:pt x="391" y="120"/>
                  </a:moveTo>
                  <a:lnTo>
                    <a:pt x="331" y="120"/>
                  </a:lnTo>
                  <a:lnTo>
                    <a:pt x="331" y="30"/>
                  </a:lnTo>
                  <a:lnTo>
                    <a:pt x="391" y="30"/>
                  </a:lnTo>
                  <a:lnTo>
                    <a:pt x="391" y="120"/>
                  </a:lnTo>
                  <a:close/>
                  <a:moveTo>
                    <a:pt x="481" y="240"/>
                  </a:moveTo>
                  <a:lnTo>
                    <a:pt x="436" y="240"/>
                  </a:lnTo>
                  <a:lnTo>
                    <a:pt x="421" y="240"/>
                  </a:lnTo>
                  <a:lnTo>
                    <a:pt x="421" y="150"/>
                  </a:lnTo>
                  <a:lnTo>
                    <a:pt x="481" y="150"/>
                  </a:lnTo>
                  <a:lnTo>
                    <a:pt x="481" y="240"/>
                  </a:lnTo>
                  <a:close/>
                  <a:moveTo>
                    <a:pt x="150" y="30"/>
                  </a:moveTo>
                  <a:lnTo>
                    <a:pt x="301" y="30"/>
                  </a:lnTo>
                  <a:lnTo>
                    <a:pt x="301" y="120"/>
                  </a:lnTo>
                  <a:lnTo>
                    <a:pt x="150" y="120"/>
                  </a:lnTo>
                  <a:lnTo>
                    <a:pt x="150" y="30"/>
                  </a:lnTo>
                  <a:close/>
                  <a:moveTo>
                    <a:pt x="120" y="481"/>
                  </a:moveTo>
                  <a:lnTo>
                    <a:pt x="120" y="391"/>
                  </a:lnTo>
                  <a:lnTo>
                    <a:pt x="271" y="391"/>
                  </a:lnTo>
                  <a:lnTo>
                    <a:pt x="271" y="481"/>
                  </a:lnTo>
                  <a:lnTo>
                    <a:pt x="120" y="481"/>
                  </a:lnTo>
                  <a:close/>
                  <a:moveTo>
                    <a:pt x="150" y="601"/>
                  </a:moveTo>
                  <a:lnTo>
                    <a:pt x="150" y="511"/>
                  </a:lnTo>
                  <a:lnTo>
                    <a:pt x="301" y="511"/>
                  </a:lnTo>
                  <a:lnTo>
                    <a:pt x="301" y="601"/>
                  </a:lnTo>
                  <a:lnTo>
                    <a:pt x="150" y="601"/>
                  </a:lnTo>
                  <a:close/>
                  <a:moveTo>
                    <a:pt x="120" y="720"/>
                  </a:moveTo>
                  <a:lnTo>
                    <a:pt x="120" y="631"/>
                  </a:lnTo>
                  <a:lnTo>
                    <a:pt x="271" y="631"/>
                  </a:lnTo>
                  <a:lnTo>
                    <a:pt x="271" y="720"/>
                  </a:lnTo>
                  <a:lnTo>
                    <a:pt x="120" y="720"/>
                  </a:lnTo>
                  <a:close/>
                  <a:moveTo>
                    <a:pt x="301" y="750"/>
                  </a:moveTo>
                  <a:lnTo>
                    <a:pt x="301" y="842"/>
                  </a:lnTo>
                  <a:lnTo>
                    <a:pt x="150" y="842"/>
                  </a:lnTo>
                  <a:lnTo>
                    <a:pt x="150" y="750"/>
                  </a:lnTo>
                  <a:lnTo>
                    <a:pt x="301" y="750"/>
                  </a:lnTo>
                  <a:close/>
                  <a:moveTo>
                    <a:pt x="180" y="360"/>
                  </a:moveTo>
                  <a:lnTo>
                    <a:pt x="180" y="270"/>
                  </a:lnTo>
                  <a:lnTo>
                    <a:pt x="331" y="270"/>
                  </a:lnTo>
                  <a:lnTo>
                    <a:pt x="331" y="360"/>
                  </a:lnTo>
                  <a:lnTo>
                    <a:pt x="180" y="360"/>
                  </a:lnTo>
                  <a:close/>
                  <a:moveTo>
                    <a:pt x="241" y="240"/>
                  </a:moveTo>
                  <a:lnTo>
                    <a:pt x="241" y="150"/>
                  </a:lnTo>
                  <a:lnTo>
                    <a:pt x="391" y="150"/>
                  </a:lnTo>
                  <a:lnTo>
                    <a:pt x="391" y="240"/>
                  </a:lnTo>
                  <a:lnTo>
                    <a:pt x="241" y="240"/>
                  </a:lnTo>
                  <a:close/>
                  <a:moveTo>
                    <a:pt x="451" y="270"/>
                  </a:moveTo>
                  <a:lnTo>
                    <a:pt x="496" y="270"/>
                  </a:lnTo>
                  <a:lnTo>
                    <a:pt x="499" y="270"/>
                  </a:lnTo>
                  <a:lnTo>
                    <a:pt x="502" y="268"/>
                  </a:lnTo>
                  <a:lnTo>
                    <a:pt x="505" y="267"/>
                  </a:lnTo>
                  <a:lnTo>
                    <a:pt x="507" y="265"/>
                  </a:lnTo>
                  <a:lnTo>
                    <a:pt x="509" y="263"/>
                  </a:lnTo>
                  <a:lnTo>
                    <a:pt x="510" y="261"/>
                  </a:lnTo>
                  <a:lnTo>
                    <a:pt x="511" y="258"/>
                  </a:lnTo>
                  <a:lnTo>
                    <a:pt x="511" y="255"/>
                  </a:lnTo>
                  <a:lnTo>
                    <a:pt x="511" y="135"/>
                  </a:lnTo>
                  <a:lnTo>
                    <a:pt x="511" y="131"/>
                  </a:lnTo>
                  <a:lnTo>
                    <a:pt x="510" y="129"/>
                  </a:lnTo>
                  <a:lnTo>
                    <a:pt x="509" y="126"/>
                  </a:lnTo>
                  <a:lnTo>
                    <a:pt x="507" y="124"/>
                  </a:lnTo>
                  <a:lnTo>
                    <a:pt x="505" y="122"/>
                  </a:lnTo>
                  <a:lnTo>
                    <a:pt x="502" y="121"/>
                  </a:lnTo>
                  <a:lnTo>
                    <a:pt x="499" y="120"/>
                  </a:lnTo>
                  <a:lnTo>
                    <a:pt x="496" y="120"/>
                  </a:lnTo>
                  <a:lnTo>
                    <a:pt x="421" y="120"/>
                  </a:lnTo>
                  <a:lnTo>
                    <a:pt x="421" y="15"/>
                  </a:lnTo>
                  <a:lnTo>
                    <a:pt x="421" y="11"/>
                  </a:lnTo>
                  <a:lnTo>
                    <a:pt x="420" y="8"/>
                  </a:lnTo>
                  <a:lnTo>
                    <a:pt x="419" y="6"/>
                  </a:lnTo>
                  <a:lnTo>
                    <a:pt x="417" y="4"/>
                  </a:lnTo>
                  <a:lnTo>
                    <a:pt x="415" y="2"/>
                  </a:lnTo>
                  <a:lnTo>
                    <a:pt x="411" y="1"/>
                  </a:lnTo>
                  <a:lnTo>
                    <a:pt x="409" y="0"/>
                  </a:lnTo>
                  <a:lnTo>
                    <a:pt x="406" y="0"/>
                  </a:lnTo>
                  <a:lnTo>
                    <a:pt x="45" y="0"/>
                  </a:lnTo>
                  <a:lnTo>
                    <a:pt x="42" y="0"/>
                  </a:lnTo>
                  <a:lnTo>
                    <a:pt x="40" y="1"/>
                  </a:lnTo>
                  <a:lnTo>
                    <a:pt x="36" y="2"/>
                  </a:lnTo>
                  <a:lnTo>
                    <a:pt x="34" y="4"/>
                  </a:lnTo>
                  <a:lnTo>
                    <a:pt x="33" y="6"/>
                  </a:lnTo>
                  <a:lnTo>
                    <a:pt x="31" y="8"/>
                  </a:lnTo>
                  <a:lnTo>
                    <a:pt x="30" y="11"/>
                  </a:lnTo>
                  <a:lnTo>
                    <a:pt x="30" y="15"/>
                  </a:lnTo>
                  <a:lnTo>
                    <a:pt x="30" y="135"/>
                  </a:lnTo>
                  <a:lnTo>
                    <a:pt x="30" y="138"/>
                  </a:lnTo>
                  <a:lnTo>
                    <a:pt x="31" y="140"/>
                  </a:lnTo>
                  <a:lnTo>
                    <a:pt x="33" y="143"/>
                  </a:lnTo>
                  <a:lnTo>
                    <a:pt x="34" y="145"/>
                  </a:lnTo>
                  <a:lnTo>
                    <a:pt x="36" y="147"/>
                  </a:lnTo>
                  <a:lnTo>
                    <a:pt x="40" y="148"/>
                  </a:lnTo>
                  <a:lnTo>
                    <a:pt x="42" y="150"/>
                  </a:lnTo>
                  <a:lnTo>
                    <a:pt x="45" y="150"/>
                  </a:lnTo>
                  <a:lnTo>
                    <a:pt x="120" y="150"/>
                  </a:lnTo>
                  <a:lnTo>
                    <a:pt x="120" y="240"/>
                  </a:lnTo>
                  <a:lnTo>
                    <a:pt x="75" y="240"/>
                  </a:lnTo>
                  <a:lnTo>
                    <a:pt x="72" y="241"/>
                  </a:lnTo>
                  <a:lnTo>
                    <a:pt x="70" y="241"/>
                  </a:lnTo>
                  <a:lnTo>
                    <a:pt x="66" y="243"/>
                  </a:lnTo>
                  <a:lnTo>
                    <a:pt x="64" y="244"/>
                  </a:lnTo>
                  <a:lnTo>
                    <a:pt x="63" y="247"/>
                  </a:lnTo>
                  <a:lnTo>
                    <a:pt x="61" y="249"/>
                  </a:lnTo>
                  <a:lnTo>
                    <a:pt x="60" y="252"/>
                  </a:lnTo>
                  <a:lnTo>
                    <a:pt x="60" y="255"/>
                  </a:lnTo>
                  <a:lnTo>
                    <a:pt x="60" y="360"/>
                  </a:lnTo>
                  <a:lnTo>
                    <a:pt x="15" y="360"/>
                  </a:lnTo>
                  <a:lnTo>
                    <a:pt x="12" y="361"/>
                  </a:lnTo>
                  <a:lnTo>
                    <a:pt x="10" y="362"/>
                  </a:lnTo>
                  <a:lnTo>
                    <a:pt x="6" y="363"/>
                  </a:lnTo>
                  <a:lnTo>
                    <a:pt x="4" y="365"/>
                  </a:lnTo>
                  <a:lnTo>
                    <a:pt x="2" y="367"/>
                  </a:lnTo>
                  <a:lnTo>
                    <a:pt x="1" y="369"/>
                  </a:lnTo>
                  <a:lnTo>
                    <a:pt x="0" y="372"/>
                  </a:lnTo>
                  <a:lnTo>
                    <a:pt x="0" y="376"/>
                  </a:lnTo>
                  <a:lnTo>
                    <a:pt x="0" y="496"/>
                  </a:lnTo>
                  <a:lnTo>
                    <a:pt x="0" y="499"/>
                  </a:lnTo>
                  <a:lnTo>
                    <a:pt x="1" y="501"/>
                  </a:lnTo>
                  <a:lnTo>
                    <a:pt x="2" y="504"/>
                  </a:lnTo>
                  <a:lnTo>
                    <a:pt x="4" y="506"/>
                  </a:lnTo>
                  <a:lnTo>
                    <a:pt x="6" y="508"/>
                  </a:lnTo>
                  <a:lnTo>
                    <a:pt x="10" y="509"/>
                  </a:lnTo>
                  <a:lnTo>
                    <a:pt x="12" y="511"/>
                  </a:lnTo>
                  <a:lnTo>
                    <a:pt x="15" y="511"/>
                  </a:lnTo>
                  <a:lnTo>
                    <a:pt x="30" y="511"/>
                  </a:lnTo>
                  <a:lnTo>
                    <a:pt x="30" y="601"/>
                  </a:lnTo>
                  <a:lnTo>
                    <a:pt x="15" y="601"/>
                  </a:lnTo>
                  <a:lnTo>
                    <a:pt x="12" y="601"/>
                  </a:lnTo>
                  <a:lnTo>
                    <a:pt x="10" y="602"/>
                  </a:lnTo>
                  <a:lnTo>
                    <a:pt x="6" y="603"/>
                  </a:lnTo>
                  <a:lnTo>
                    <a:pt x="4" y="605"/>
                  </a:lnTo>
                  <a:lnTo>
                    <a:pt x="2" y="607"/>
                  </a:lnTo>
                  <a:lnTo>
                    <a:pt x="1" y="610"/>
                  </a:lnTo>
                  <a:lnTo>
                    <a:pt x="0" y="612"/>
                  </a:lnTo>
                  <a:lnTo>
                    <a:pt x="0" y="616"/>
                  </a:lnTo>
                  <a:lnTo>
                    <a:pt x="0" y="735"/>
                  </a:lnTo>
                  <a:lnTo>
                    <a:pt x="0" y="739"/>
                  </a:lnTo>
                  <a:lnTo>
                    <a:pt x="1" y="742"/>
                  </a:lnTo>
                  <a:lnTo>
                    <a:pt x="2" y="744"/>
                  </a:lnTo>
                  <a:lnTo>
                    <a:pt x="4" y="746"/>
                  </a:lnTo>
                  <a:lnTo>
                    <a:pt x="6" y="748"/>
                  </a:lnTo>
                  <a:lnTo>
                    <a:pt x="10" y="749"/>
                  </a:lnTo>
                  <a:lnTo>
                    <a:pt x="12" y="750"/>
                  </a:lnTo>
                  <a:lnTo>
                    <a:pt x="15" y="752"/>
                  </a:lnTo>
                  <a:lnTo>
                    <a:pt x="30" y="750"/>
                  </a:lnTo>
                  <a:lnTo>
                    <a:pt x="30" y="857"/>
                  </a:lnTo>
                  <a:lnTo>
                    <a:pt x="30" y="859"/>
                  </a:lnTo>
                  <a:lnTo>
                    <a:pt x="31" y="862"/>
                  </a:lnTo>
                  <a:lnTo>
                    <a:pt x="33" y="865"/>
                  </a:lnTo>
                  <a:lnTo>
                    <a:pt x="34" y="867"/>
                  </a:lnTo>
                  <a:lnTo>
                    <a:pt x="36" y="868"/>
                  </a:lnTo>
                  <a:lnTo>
                    <a:pt x="40" y="870"/>
                  </a:lnTo>
                  <a:lnTo>
                    <a:pt x="42" y="870"/>
                  </a:lnTo>
                  <a:lnTo>
                    <a:pt x="45" y="872"/>
                  </a:lnTo>
                  <a:lnTo>
                    <a:pt x="406" y="872"/>
                  </a:lnTo>
                  <a:lnTo>
                    <a:pt x="409" y="870"/>
                  </a:lnTo>
                  <a:lnTo>
                    <a:pt x="411" y="870"/>
                  </a:lnTo>
                  <a:lnTo>
                    <a:pt x="415" y="868"/>
                  </a:lnTo>
                  <a:lnTo>
                    <a:pt x="417" y="867"/>
                  </a:lnTo>
                  <a:lnTo>
                    <a:pt x="419" y="865"/>
                  </a:lnTo>
                  <a:lnTo>
                    <a:pt x="420" y="862"/>
                  </a:lnTo>
                  <a:lnTo>
                    <a:pt x="421" y="860"/>
                  </a:lnTo>
                  <a:lnTo>
                    <a:pt x="421" y="857"/>
                  </a:lnTo>
                  <a:lnTo>
                    <a:pt x="421" y="735"/>
                  </a:lnTo>
                  <a:lnTo>
                    <a:pt x="421" y="733"/>
                  </a:lnTo>
                  <a:lnTo>
                    <a:pt x="420" y="730"/>
                  </a:lnTo>
                  <a:lnTo>
                    <a:pt x="419" y="728"/>
                  </a:lnTo>
                  <a:lnTo>
                    <a:pt x="417" y="726"/>
                  </a:lnTo>
                  <a:lnTo>
                    <a:pt x="415" y="724"/>
                  </a:lnTo>
                  <a:lnTo>
                    <a:pt x="411" y="723"/>
                  </a:lnTo>
                  <a:lnTo>
                    <a:pt x="409" y="722"/>
                  </a:lnTo>
                  <a:lnTo>
                    <a:pt x="406" y="720"/>
                  </a:lnTo>
                  <a:lnTo>
                    <a:pt x="391" y="720"/>
                  </a:lnTo>
                  <a:lnTo>
                    <a:pt x="391" y="631"/>
                  </a:lnTo>
                  <a:lnTo>
                    <a:pt x="406" y="631"/>
                  </a:lnTo>
                  <a:lnTo>
                    <a:pt x="409" y="631"/>
                  </a:lnTo>
                  <a:lnTo>
                    <a:pt x="411" y="629"/>
                  </a:lnTo>
                  <a:lnTo>
                    <a:pt x="415" y="628"/>
                  </a:lnTo>
                  <a:lnTo>
                    <a:pt x="417" y="626"/>
                  </a:lnTo>
                  <a:lnTo>
                    <a:pt x="419" y="624"/>
                  </a:lnTo>
                  <a:lnTo>
                    <a:pt x="420" y="622"/>
                  </a:lnTo>
                  <a:lnTo>
                    <a:pt x="421" y="619"/>
                  </a:lnTo>
                  <a:lnTo>
                    <a:pt x="421" y="616"/>
                  </a:lnTo>
                  <a:lnTo>
                    <a:pt x="421" y="496"/>
                  </a:lnTo>
                  <a:lnTo>
                    <a:pt x="421" y="492"/>
                  </a:lnTo>
                  <a:lnTo>
                    <a:pt x="420" y="489"/>
                  </a:lnTo>
                  <a:lnTo>
                    <a:pt x="419" y="487"/>
                  </a:lnTo>
                  <a:lnTo>
                    <a:pt x="417" y="485"/>
                  </a:lnTo>
                  <a:lnTo>
                    <a:pt x="415" y="483"/>
                  </a:lnTo>
                  <a:lnTo>
                    <a:pt x="411" y="482"/>
                  </a:lnTo>
                  <a:lnTo>
                    <a:pt x="409" y="481"/>
                  </a:lnTo>
                  <a:lnTo>
                    <a:pt x="406" y="481"/>
                  </a:lnTo>
                  <a:lnTo>
                    <a:pt x="391" y="481"/>
                  </a:lnTo>
                  <a:lnTo>
                    <a:pt x="391" y="391"/>
                  </a:lnTo>
                  <a:lnTo>
                    <a:pt x="436" y="391"/>
                  </a:lnTo>
                  <a:lnTo>
                    <a:pt x="439" y="389"/>
                  </a:lnTo>
                  <a:lnTo>
                    <a:pt x="442" y="389"/>
                  </a:lnTo>
                  <a:lnTo>
                    <a:pt x="445" y="387"/>
                  </a:lnTo>
                  <a:lnTo>
                    <a:pt x="447" y="386"/>
                  </a:lnTo>
                  <a:lnTo>
                    <a:pt x="449" y="383"/>
                  </a:lnTo>
                  <a:lnTo>
                    <a:pt x="450" y="381"/>
                  </a:lnTo>
                  <a:lnTo>
                    <a:pt x="451" y="378"/>
                  </a:lnTo>
                  <a:lnTo>
                    <a:pt x="451" y="376"/>
                  </a:lnTo>
                  <a:lnTo>
                    <a:pt x="451"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8">
              <a:extLst>
                <a:ext uri="{FF2B5EF4-FFF2-40B4-BE49-F238E27FC236}">
                  <a16:creationId xmlns:a16="http://schemas.microsoft.com/office/drawing/2014/main" id="{E74DBC33-334A-46CE-8E38-AE31388AC9E4}"/>
                </a:ext>
              </a:extLst>
            </p:cNvPr>
            <p:cNvSpPr>
              <a:spLocks noEditPoints="1"/>
            </p:cNvSpPr>
            <p:nvPr/>
          </p:nvSpPr>
          <p:spPr bwMode="auto">
            <a:xfrm>
              <a:off x="9451975" y="1516063"/>
              <a:ext cx="144463" cy="123825"/>
            </a:xfrm>
            <a:custGeom>
              <a:avLst/>
              <a:gdLst>
                <a:gd name="T0" fmla="*/ 376 w 451"/>
                <a:gd name="T1" fmla="*/ 239 h 391"/>
                <a:gd name="T2" fmla="*/ 361 w 451"/>
                <a:gd name="T3" fmla="*/ 150 h 391"/>
                <a:gd name="T4" fmla="*/ 421 w 451"/>
                <a:gd name="T5" fmla="*/ 150 h 391"/>
                <a:gd name="T6" fmla="*/ 361 w 451"/>
                <a:gd name="T7" fmla="*/ 361 h 391"/>
                <a:gd name="T8" fmla="*/ 301 w 451"/>
                <a:gd name="T9" fmla="*/ 269 h 391"/>
                <a:gd name="T10" fmla="*/ 361 w 451"/>
                <a:gd name="T11" fmla="*/ 361 h 391"/>
                <a:gd name="T12" fmla="*/ 75 w 451"/>
                <a:gd name="T13" fmla="*/ 269 h 391"/>
                <a:gd name="T14" fmla="*/ 90 w 451"/>
                <a:gd name="T15" fmla="*/ 361 h 391"/>
                <a:gd name="T16" fmla="*/ 30 w 451"/>
                <a:gd name="T17" fmla="*/ 269 h 391"/>
                <a:gd name="T18" fmla="*/ 150 w 451"/>
                <a:gd name="T19" fmla="*/ 150 h 391"/>
                <a:gd name="T20" fmla="*/ 90 w 451"/>
                <a:gd name="T21" fmla="*/ 239 h 391"/>
                <a:gd name="T22" fmla="*/ 30 w 451"/>
                <a:gd name="T23" fmla="*/ 30 h 391"/>
                <a:gd name="T24" fmla="*/ 90 w 451"/>
                <a:gd name="T25" fmla="*/ 120 h 391"/>
                <a:gd name="T26" fmla="*/ 30 w 451"/>
                <a:gd name="T27" fmla="*/ 120 h 391"/>
                <a:gd name="T28" fmla="*/ 120 w 451"/>
                <a:gd name="T29" fmla="*/ 120 h 391"/>
                <a:gd name="T30" fmla="*/ 271 w 451"/>
                <a:gd name="T31" fmla="*/ 30 h 391"/>
                <a:gd name="T32" fmla="*/ 120 w 451"/>
                <a:gd name="T33" fmla="*/ 120 h 391"/>
                <a:gd name="T34" fmla="*/ 271 w 451"/>
                <a:gd name="T35" fmla="*/ 361 h 391"/>
                <a:gd name="T36" fmla="*/ 120 w 451"/>
                <a:gd name="T37" fmla="*/ 269 h 391"/>
                <a:gd name="T38" fmla="*/ 181 w 451"/>
                <a:gd name="T39" fmla="*/ 239 h 391"/>
                <a:gd name="T40" fmla="*/ 331 w 451"/>
                <a:gd name="T41" fmla="*/ 150 h 391"/>
                <a:gd name="T42" fmla="*/ 181 w 451"/>
                <a:gd name="T43" fmla="*/ 239 h 391"/>
                <a:gd name="T44" fmla="*/ 301 w 451"/>
                <a:gd name="T45" fmla="*/ 120 h 391"/>
                <a:gd name="T46" fmla="*/ 361 w 451"/>
                <a:gd name="T47" fmla="*/ 30 h 391"/>
                <a:gd name="T48" fmla="*/ 436 w 451"/>
                <a:gd name="T49" fmla="*/ 120 h 391"/>
                <a:gd name="T50" fmla="*/ 391 w 451"/>
                <a:gd name="T51" fmla="*/ 15 h 391"/>
                <a:gd name="T52" fmla="*/ 390 w 451"/>
                <a:gd name="T53" fmla="*/ 8 h 391"/>
                <a:gd name="T54" fmla="*/ 387 w 451"/>
                <a:gd name="T55" fmla="*/ 4 h 391"/>
                <a:gd name="T56" fmla="*/ 381 w 451"/>
                <a:gd name="T57" fmla="*/ 1 h 391"/>
                <a:gd name="T58" fmla="*/ 376 w 451"/>
                <a:gd name="T59" fmla="*/ 0 h 391"/>
                <a:gd name="T60" fmla="*/ 12 w 451"/>
                <a:gd name="T61" fmla="*/ 0 h 391"/>
                <a:gd name="T62" fmla="*/ 6 w 451"/>
                <a:gd name="T63" fmla="*/ 2 h 391"/>
                <a:gd name="T64" fmla="*/ 3 w 451"/>
                <a:gd name="T65" fmla="*/ 6 h 391"/>
                <a:gd name="T66" fmla="*/ 0 w 451"/>
                <a:gd name="T67" fmla="*/ 11 h 391"/>
                <a:gd name="T68" fmla="*/ 0 w 451"/>
                <a:gd name="T69" fmla="*/ 135 h 391"/>
                <a:gd name="T70" fmla="*/ 1 w 451"/>
                <a:gd name="T71" fmla="*/ 141 h 391"/>
                <a:gd name="T72" fmla="*/ 4 w 451"/>
                <a:gd name="T73" fmla="*/ 145 h 391"/>
                <a:gd name="T74" fmla="*/ 10 w 451"/>
                <a:gd name="T75" fmla="*/ 148 h 391"/>
                <a:gd name="T76" fmla="*/ 15 w 451"/>
                <a:gd name="T77" fmla="*/ 150 h 391"/>
                <a:gd name="T78" fmla="*/ 60 w 451"/>
                <a:gd name="T79" fmla="*/ 239 h 391"/>
                <a:gd name="T80" fmla="*/ 12 w 451"/>
                <a:gd name="T81" fmla="*/ 241 h 391"/>
                <a:gd name="T82" fmla="*/ 6 w 451"/>
                <a:gd name="T83" fmla="*/ 243 h 391"/>
                <a:gd name="T84" fmla="*/ 3 w 451"/>
                <a:gd name="T85" fmla="*/ 247 h 391"/>
                <a:gd name="T86" fmla="*/ 0 w 451"/>
                <a:gd name="T87" fmla="*/ 252 h 391"/>
                <a:gd name="T88" fmla="*/ 0 w 451"/>
                <a:gd name="T89" fmla="*/ 376 h 391"/>
                <a:gd name="T90" fmla="*/ 1 w 451"/>
                <a:gd name="T91" fmla="*/ 381 h 391"/>
                <a:gd name="T92" fmla="*/ 4 w 451"/>
                <a:gd name="T93" fmla="*/ 386 h 391"/>
                <a:gd name="T94" fmla="*/ 10 w 451"/>
                <a:gd name="T95" fmla="*/ 389 h 391"/>
                <a:gd name="T96" fmla="*/ 15 w 451"/>
                <a:gd name="T97" fmla="*/ 391 h 391"/>
                <a:gd name="T98" fmla="*/ 379 w 451"/>
                <a:gd name="T99" fmla="*/ 389 h 391"/>
                <a:gd name="T100" fmla="*/ 385 w 451"/>
                <a:gd name="T101" fmla="*/ 387 h 391"/>
                <a:gd name="T102" fmla="*/ 389 w 451"/>
                <a:gd name="T103" fmla="*/ 384 h 391"/>
                <a:gd name="T104" fmla="*/ 391 w 451"/>
                <a:gd name="T105" fmla="*/ 379 h 391"/>
                <a:gd name="T106" fmla="*/ 391 w 451"/>
                <a:gd name="T107" fmla="*/ 269 h 391"/>
                <a:gd name="T108" fmla="*/ 439 w 451"/>
                <a:gd name="T109" fmla="*/ 269 h 391"/>
                <a:gd name="T110" fmla="*/ 445 w 451"/>
                <a:gd name="T111" fmla="*/ 267 h 391"/>
                <a:gd name="T112" fmla="*/ 449 w 451"/>
                <a:gd name="T113" fmla="*/ 263 h 391"/>
                <a:gd name="T114" fmla="*/ 451 w 451"/>
                <a:gd name="T115" fmla="*/ 258 h 391"/>
                <a:gd name="T116" fmla="*/ 451 w 451"/>
                <a:gd name="T117" fmla="*/ 135 h 391"/>
                <a:gd name="T118" fmla="*/ 450 w 451"/>
                <a:gd name="T119" fmla="*/ 129 h 391"/>
                <a:gd name="T120" fmla="*/ 447 w 451"/>
                <a:gd name="T121" fmla="*/ 124 h 391"/>
                <a:gd name="T122" fmla="*/ 442 w 451"/>
                <a:gd name="T123" fmla="*/ 121 h 391"/>
                <a:gd name="T124" fmla="*/ 436 w 451"/>
                <a:gd name="T125" fmla="*/ 12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1" h="391">
                  <a:moveTo>
                    <a:pt x="421" y="239"/>
                  </a:moveTo>
                  <a:lnTo>
                    <a:pt x="376" y="239"/>
                  </a:lnTo>
                  <a:lnTo>
                    <a:pt x="361" y="239"/>
                  </a:lnTo>
                  <a:lnTo>
                    <a:pt x="361" y="150"/>
                  </a:lnTo>
                  <a:lnTo>
                    <a:pt x="376" y="150"/>
                  </a:lnTo>
                  <a:lnTo>
                    <a:pt x="421" y="150"/>
                  </a:lnTo>
                  <a:lnTo>
                    <a:pt x="421" y="239"/>
                  </a:lnTo>
                  <a:close/>
                  <a:moveTo>
                    <a:pt x="361" y="361"/>
                  </a:moveTo>
                  <a:lnTo>
                    <a:pt x="301" y="361"/>
                  </a:lnTo>
                  <a:lnTo>
                    <a:pt x="301" y="269"/>
                  </a:lnTo>
                  <a:lnTo>
                    <a:pt x="361" y="269"/>
                  </a:lnTo>
                  <a:lnTo>
                    <a:pt x="361" y="361"/>
                  </a:lnTo>
                  <a:close/>
                  <a:moveTo>
                    <a:pt x="30" y="269"/>
                  </a:moveTo>
                  <a:lnTo>
                    <a:pt x="75" y="269"/>
                  </a:lnTo>
                  <a:lnTo>
                    <a:pt x="90" y="269"/>
                  </a:lnTo>
                  <a:lnTo>
                    <a:pt x="90" y="361"/>
                  </a:lnTo>
                  <a:lnTo>
                    <a:pt x="30" y="361"/>
                  </a:lnTo>
                  <a:lnTo>
                    <a:pt x="30" y="269"/>
                  </a:lnTo>
                  <a:close/>
                  <a:moveTo>
                    <a:pt x="90" y="150"/>
                  </a:moveTo>
                  <a:lnTo>
                    <a:pt x="150" y="150"/>
                  </a:lnTo>
                  <a:lnTo>
                    <a:pt x="150" y="239"/>
                  </a:lnTo>
                  <a:lnTo>
                    <a:pt x="90" y="239"/>
                  </a:lnTo>
                  <a:lnTo>
                    <a:pt x="90" y="150"/>
                  </a:lnTo>
                  <a:close/>
                  <a:moveTo>
                    <a:pt x="30" y="30"/>
                  </a:moveTo>
                  <a:lnTo>
                    <a:pt x="90" y="30"/>
                  </a:lnTo>
                  <a:lnTo>
                    <a:pt x="90" y="120"/>
                  </a:lnTo>
                  <a:lnTo>
                    <a:pt x="75" y="120"/>
                  </a:lnTo>
                  <a:lnTo>
                    <a:pt x="30" y="120"/>
                  </a:lnTo>
                  <a:lnTo>
                    <a:pt x="30" y="30"/>
                  </a:lnTo>
                  <a:close/>
                  <a:moveTo>
                    <a:pt x="120" y="120"/>
                  </a:moveTo>
                  <a:lnTo>
                    <a:pt x="120" y="30"/>
                  </a:lnTo>
                  <a:lnTo>
                    <a:pt x="271" y="30"/>
                  </a:lnTo>
                  <a:lnTo>
                    <a:pt x="271" y="120"/>
                  </a:lnTo>
                  <a:lnTo>
                    <a:pt x="120" y="120"/>
                  </a:lnTo>
                  <a:close/>
                  <a:moveTo>
                    <a:pt x="271" y="269"/>
                  </a:moveTo>
                  <a:lnTo>
                    <a:pt x="271" y="361"/>
                  </a:lnTo>
                  <a:lnTo>
                    <a:pt x="120" y="361"/>
                  </a:lnTo>
                  <a:lnTo>
                    <a:pt x="120" y="269"/>
                  </a:lnTo>
                  <a:lnTo>
                    <a:pt x="271" y="269"/>
                  </a:lnTo>
                  <a:close/>
                  <a:moveTo>
                    <a:pt x="181" y="239"/>
                  </a:moveTo>
                  <a:lnTo>
                    <a:pt x="181" y="150"/>
                  </a:lnTo>
                  <a:lnTo>
                    <a:pt x="331" y="150"/>
                  </a:lnTo>
                  <a:lnTo>
                    <a:pt x="331" y="239"/>
                  </a:lnTo>
                  <a:lnTo>
                    <a:pt x="181" y="239"/>
                  </a:lnTo>
                  <a:close/>
                  <a:moveTo>
                    <a:pt x="361" y="120"/>
                  </a:moveTo>
                  <a:lnTo>
                    <a:pt x="301" y="120"/>
                  </a:lnTo>
                  <a:lnTo>
                    <a:pt x="301" y="30"/>
                  </a:lnTo>
                  <a:lnTo>
                    <a:pt x="361" y="30"/>
                  </a:lnTo>
                  <a:lnTo>
                    <a:pt x="361" y="120"/>
                  </a:lnTo>
                  <a:close/>
                  <a:moveTo>
                    <a:pt x="436" y="120"/>
                  </a:moveTo>
                  <a:lnTo>
                    <a:pt x="391" y="120"/>
                  </a:lnTo>
                  <a:lnTo>
                    <a:pt x="391" y="15"/>
                  </a:lnTo>
                  <a:lnTo>
                    <a:pt x="391" y="11"/>
                  </a:lnTo>
                  <a:lnTo>
                    <a:pt x="390" y="8"/>
                  </a:lnTo>
                  <a:lnTo>
                    <a:pt x="389" y="6"/>
                  </a:lnTo>
                  <a:lnTo>
                    <a:pt x="387" y="4"/>
                  </a:lnTo>
                  <a:lnTo>
                    <a:pt x="385" y="2"/>
                  </a:lnTo>
                  <a:lnTo>
                    <a:pt x="381" y="1"/>
                  </a:lnTo>
                  <a:lnTo>
                    <a:pt x="379" y="0"/>
                  </a:lnTo>
                  <a:lnTo>
                    <a:pt x="376" y="0"/>
                  </a:lnTo>
                  <a:lnTo>
                    <a:pt x="15" y="0"/>
                  </a:lnTo>
                  <a:lnTo>
                    <a:pt x="12" y="0"/>
                  </a:lnTo>
                  <a:lnTo>
                    <a:pt x="10" y="1"/>
                  </a:lnTo>
                  <a:lnTo>
                    <a:pt x="6" y="2"/>
                  </a:lnTo>
                  <a:lnTo>
                    <a:pt x="4" y="4"/>
                  </a:lnTo>
                  <a:lnTo>
                    <a:pt x="3" y="6"/>
                  </a:lnTo>
                  <a:lnTo>
                    <a:pt x="1" y="8"/>
                  </a:lnTo>
                  <a:lnTo>
                    <a:pt x="0" y="11"/>
                  </a:lnTo>
                  <a:lnTo>
                    <a:pt x="0" y="15"/>
                  </a:lnTo>
                  <a:lnTo>
                    <a:pt x="0" y="135"/>
                  </a:lnTo>
                  <a:lnTo>
                    <a:pt x="0" y="138"/>
                  </a:lnTo>
                  <a:lnTo>
                    <a:pt x="1" y="141"/>
                  </a:lnTo>
                  <a:lnTo>
                    <a:pt x="3" y="143"/>
                  </a:lnTo>
                  <a:lnTo>
                    <a:pt x="4" y="145"/>
                  </a:lnTo>
                  <a:lnTo>
                    <a:pt x="6" y="147"/>
                  </a:lnTo>
                  <a:lnTo>
                    <a:pt x="10" y="148"/>
                  </a:lnTo>
                  <a:lnTo>
                    <a:pt x="12" y="150"/>
                  </a:lnTo>
                  <a:lnTo>
                    <a:pt x="15" y="150"/>
                  </a:lnTo>
                  <a:lnTo>
                    <a:pt x="60" y="150"/>
                  </a:lnTo>
                  <a:lnTo>
                    <a:pt x="60" y="239"/>
                  </a:lnTo>
                  <a:lnTo>
                    <a:pt x="15" y="239"/>
                  </a:lnTo>
                  <a:lnTo>
                    <a:pt x="12" y="241"/>
                  </a:lnTo>
                  <a:lnTo>
                    <a:pt x="10" y="241"/>
                  </a:lnTo>
                  <a:lnTo>
                    <a:pt x="6" y="243"/>
                  </a:lnTo>
                  <a:lnTo>
                    <a:pt x="4" y="245"/>
                  </a:lnTo>
                  <a:lnTo>
                    <a:pt x="3" y="247"/>
                  </a:lnTo>
                  <a:lnTo>
                    <a:pt x="1" y="249"/>
                  </a:lnTo>
                  <a:lnTo>
                    <a:pt x="0" y="252"/>
                  </a:lnTo>
                  <a:lnTo>
                    <a:pt x="0" y="254"/>
                  </a:lnTo>
                  <a:lnTo>
                    <a:pt x="0" y="376"/>
                  </a:lnTo>
                  <a:lnTo>
                    <a:pt x="0" y="378"/>
                  </a:lnTo>
                  <a:lnTo>
                    <a:pt x="1" y="381"/>
                  </a:lnTo>
                  <a:lnTo>
                    <a:pt x="3" y="384"/>
                  </a:lnTo>
                  <a:lnTo>
                    <a:pt x="4" y="386"/>
                  </a:lnTo>
                  <a:lnTo>
                    <a:pt x="6" y="387"/>
                  </a:lnTo>
                  <a:lnTo>
                    <a:pt x="10" y="389"/>
                  </a:lnTo>
                  <a:lnTo>
                    <a:pt x="12" y="389"/>
                  </a:lnTo>
                  <a:lnTo>
                    <a:pt x="15" y="391"/>
                  </a:lnTo>
                  <a:lnTo>
                    <a:pt x="376" y="391"/>
                  </a:lnTo>
                  <a:lnTo>
                    <a:pt x="379" y="389"/>
                  </a:lnTo>
                  <a:lnTo>
                    <a:pt x="381" y="389"/>
                  </a:lnTo>
                  <a:lnTo>
                    <a:pt x="385" y="387"/>
                  </a:lnTo>
                  <a:lnTo>
                    <a:pt x="387" y="386"/>
                  </a:lnTo>
                  <a:lnTo>
                    <a:pt x="389" y="384"/>
                  </a:lnTo>
                  <a:lnTo>
                    <a:pt x="390" y="381"/>
                  </a:lnTo>
                  <a:lnTo>
                    <a:pt x="391" y="379"/>
                  </a:lnTo>
                  <a:lnTo>
                    <a:pt x="391" y="376"/>
                  </a:lnTo>
                  <a:lnTo>
                    <a:pt x="391" y="269"/>
                  </a:lnTo>
                  <a:lnTo>
                    <a:pt x="436" y="269"/>
                  </a:lnTo>
                  <a:lnTo>
                    <a:pt x="439" y="269"/>
                  </a:lnTo>
                  <a:lnTo>
                    <a:pt x="442" y="268"/>
                  </a:lnTo>
                  <a:lnTo>
                    <a:pt x="445" y="267"/>
                  </a:lnTo>
                  <a:lnTo>
                    <a:pt x="447" y="265"/>
                  </a:lnTo>
                  <a:lnTo>
                    <a:pt x="449" y="263"/>
                  </a:lnTo>
                  <a:lnTo>
                    <a:pt x="450" y="261"/>
                  </a:lnTo>
                  <a:lnTo>
                    <a:pt x="451" y="258"/>
                  </a:lnTo>
                  <a:lnTo>
                    <a:pt x="451" y="254"/>
                  </a:lnTo>
                  <a:lnTo>
                    <a:pt x="451" y="135"/>
                  </a:lnTo>
                  <a:lnTo>
                    <a:pt x="451" y="131"/>
                  </a:lnTo>
                  <a:lnTo>
                    <a:pt x="450" y="129"/>
                  </a:lnTo>
                  <a:lnTo>
                    <a:pt x="449" y="126"/>
                  </a:lnTo>
                  <a:lnTo>
                    <a:pt x="447" y="124"/>
                  </a:lnTo>
                  <a:lnTo>
                    <a:pt x="445" y="123"/>
                  </a:lnTo>
                  <a:lnTo>
                    <a:pt x="442" y="121"/>
                  </a:lnTo>
                  <a:lnTo>
                    <a:pt x="439" y="120"/>
                  </a:lnTo>
                  <a:lnTo>
                    <a:pt x="436" y="120"/>
                  </a:lnTo>
                  <a:lnTo>
                    <a:pt x="43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B7CCBE10-556C-4590-8E98-F5992E8D8E0D}"/>
              </a:ext>
            </a:extLst>
          </p:cNvPr>
          <p:cNvGrpSpPr/>
          <p:nvPr/>
        </p:nvGrpSpPr>
        <p:grpSpPr>
          <a:xfrm>
            <a:off x="11053837" y="3513931"/>
            <a:ext cx="287338" cy="287338"/>
            <a:chOff x="8736013" y="1925638"/>
            <a:chExt cx="287338" cy="287338"/>
          </a:xfrm>
          <a:solidFill>
            <a:schemeClr val="bg1"/>
          </a:solidFill>
          <a:effectLst>
            <a:outerShdw blurRad="50800" dist="38100" dir="5400000" algn="t" rotWithShape="0">
              <a:prstClr val="black">
                <a:alpha val="20000"/>
              </a:prstClr>
            </a:outerShdw>
          </a:effectLst>
        </p:grpSpPr>
        <p:sp>
          <p:nvSpPr>
            <p:cNvPr id="90" name="Freeform 97">
              <a:extLst>
                <a:ext uri="{FF2B5EF4-FFF2-40B4-BE49-F238E27FC236}">
                  <a16:creationId xmlns:a16="http://schemas.microsoft.com/office/drawing/2014/main" id="{5FFA4391-6B0A-4A5A-B258-457CBBBA016D}"/>
                </a:ext>
              </a:extLst>
            </p:cNvPr>
            <p:cNvSpPr>
              <a:spLocks noEditPoints="1"/>
            </p:cNvSpPr>
            <p:nvPr/>
          </p:nvSpPr>
          <p:spPr bwMode="auto">
            <a:xfrm>
              <a:off x="8736013" y="1925638"/>
              <a:ext cx="287338" cy="287338"/>
            </a:xfrm>
            <a:custGeom>
              <a:avLst/>
              <a:gdLst>
                <a:gd name="T0" fmla="*/ 481 w 902"/>
                <a:gd name="T1" fmla="*/ 863 h 902"/>
                <a:gd name="T2" fmla="*/ 872 w 902"/>
                <a:gd name="T3" fmla="*/ 219 h 902"/>
                <a:gd name="T4" fmla="*/ 30 w 902"/>
                <a:gd name="T5" fmla="*/ 219 h 902"/>
                <a:gd name="T6" fmla="*/ 451 w 902"/>
                <a:gd name="T7" fmla="*/ 864 h 902"/>
                <a:gd name="T8" fmla="*/ 30 w 902"/>
                <a:gd name="T9" fmla="*/ 219 h 902"/>
                <a:gd name="T10" fmla="*/ 54 w 902"/>
                <a:gd name="T11" fmla="*/ 197 h 902"/>
                <a:gd name="T12" fmla="*/ 648 w 902"/>
                <a:gd name="T13" fmla="*/ 290 h 902"/>
                <a:gd name="T14" fmla="*/ 466 w 902"/>
                <a:gd name="T15" fmla="*/ 32 h 902"/>
                <a:gd name="T16" fmla="*/ 683 w 902"/>
                <a:gd name="T17" fmla="*/ 274 h 902"/>
                <a:gd name="T18" fmla="*/ 466 w 902"/>
                <a:gd name="T19" fmla="*/ 32 h 902"/>
                <a:gd name="T20" fmla="*/ 902 w 902"/>
                <a:gd name="T21" fmla="*/ 195 h 902"/>
                <a:gd name="T22" fmla="*/ 901 w 902"/>
                <a:gd name="T23" fmla="*/ 191 h 902"/>
                <a:gd name="T24" fmla="*/ 901 w 902"/>
                <a:gd name="T25" fmla="*/ 190 h 902"/>
                <a:gd name="T26" fmla="*/ 898 w 902"/>
                <a:gd name="T27" fmla="*/ 186 h 902"/>
                <a:gd name="T28" fmla="*/ 898 w 902"/>
                <a:gd name="T29" fmla="*/ 185 h 902"/>
                <a:gd name="T30" fmla="*/ 896 w 902"/>
                <a:gd name="T31" fmla="*/ 184 h 902"/>
                <a:gd name="T32" fmla="*/ 893 w 902"/>
                <a:gd name="T33" fmla="*/ 183 h 902"/>
                <a:gd name="T34" fmla="*/ 892 w 902"/>
                <a:gd name="T35" fmla="*/ 182 h 902"/>
                <a:gd name="T36" fmla="*/ 469 w 902"/>
                <a:gd name="T37" fmla="*/ 0 h 902"/>
                <a:gd name="T38" fmla="*/ 463 w 902"/>
                <a:gd name="T39" fmla="*/ 0 h 902"/>
                <a:gd name="T40" fmla="*/ 10 w 902"/>
                <a:gd name="T41" fmla="*/ 182 h 902"/>
                <a:gd name="T42" fmla="*/ 9 w 902"/>
                <a:gd name="T43" fmla="*/ 183 h 902"/>
                <a:gd name="T44" fmla="*/ 6 w 902"/>
                <a:gd name="T45" fmla="*/ 184 h 902"/>
                <a:gd name="T46" fmla="*/ 4 w 902"/>
                <a:gd name="T47" fmla="*/ 185 h 902"/>
                <a:gd name="T48" fmla="*/ 4 w 902"/>
                <a:gd name="T49" fmla="*/ 186 h 902"/>
                <a:gd name="T50" fmla="*/ 1 w 902"/>
                <a:gd name="T51" fmla="*/ 189 h 902"/>
                <a:gd name="T52" fmla="*/ 1 w 902"/>
                <a:gd name="T53" fmla="*/ 190 h 902"/>
                <a:gd name="T54" fmla="*/ 0 w 902"/>
                <a:gd name="T55" fmla="*/ 195 h 902"/>
                <a:gd name="T56" fmla="*/ 0 w 902"/>
                <a:gd name="T57" fmla="*/ 195 h 902"/>
                <a:gd name="T58" fmla="*/ 0 w 902"/>
                <a:gd name="T59" fmla="*/ 195 h 902"/>
                <a:gd name="T60" fmla="*/ 0 w 902"/>
                <a:gd name="T61" fmla="*/ 681 h 902"/>
                <a:gd name="T62" fmla="*/ 5 w 902"/>
                <a:gd name="T63" fmla="*/ 688 h 902"/>
                <a:gd name="T64" fmla="*/ 460 w 902"/>
                <a:gd name="T65" fmla="*/ 901 h 902"/>
                <a:gd name="T66" fmla="*/ 461 w 902"/>
                <a:gd name="T67" fmla="*/ 901 h 902"/>
                <a:gd name="T68" fmla="*/ 466 w 902"/>
                <a:gd name="T69" fmla="*/ 902 h 902"/>
                <a:gd name="T70" fmla="*/ 472 w 902"/>
                <a:gd name="T71" fmla="*/ 901 h 902"/>
                <a:gd name="T72" fmla="*/ 472 w 902"/>
                <a:gd name="T73" fmla="*/ 900 h 902"/>
                <a:gd name="T74" fmla="*/ 897 w 902"/>
                <a:gd name="T75" fmla="*/ 688 h 902"/>
                <a:gd name="T76" fmla="*/ 901 w 902"/>
                <a:gd name="T77" fmla="*/ 681 h 902"/>
                <a:gd name="T78" fmla="*/ 902 w 902"/>
                <a:gd name="T79" fmla="*/ 195 h 902"/>
                <a:gd name="T80" fmla="*/ 902 w 902"/>
                <a:gd name="T81" fmla="*/ 195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2" h="902">
                  <a:moveTo>
                    <a:pt x="872" y="668"/>
                  </a:moveTo>
                  <a:lnTo>
                    <a:pt x="481" y="863"/>
                  </a:lnTo>
                  <a:lnTo>
                    <a:pt x="481" y="401"/>
                  </a:lnTo>
                  <a:lnTo>
                    <a:pt x="872" y="219"/>
                  </a:lnTo>
                  <a:lnTo>
                    <a:pt x="872" y="668"/>
                  </a:lnTo>
                  <a:close/>
                  <a:moveTo>
                    <a:pt x="30" y="219"/>
                  </a:moveTo>
                  <a:lnTo>
                    <a:pt x="451" y="401"/>
                  </a:lnTo>
                  <a:lnTo>
                    <a:pt x="451" y="864"/>
                  </a:lnTo>
                  <a:lnTo>
                    <a:pt x="30" y="667"/>
                  </a:lnTo>
                  <a:lnTo>
                    <a:pt x="30" y="219"/>
                  </a:lnTo>
                  <a:close/>
                  <a:moveTo>
                    <a:pt x="466" y="374"/>
                  </a:moveTo>
                  <a:lnTo>
                    <a:pt x="54" y="197"/>
                  </a:lnTo>
                  <a:lnTo>
                    <a:pt x="266" y="112"/>
                  </a:lnTo>
                  <a:lnTo>
                    <a:pt x="648" y="290"/>
                  </a:lnTo>
                  <a:lnTo>
                    <a:pt x="466" y="374"/>
                  </a:lnTo>
                  <a:close/>
                  <a:moveTo>
                    <a:pt x="466" y="32"/>
                  </a:moveTo>
                  <a:lnTo>
                    <a:pt x="851" y="197"/>
                  </a:lnTo>
                  <a:lnTo>
                    <a:pt x="683" y="274"/>
                  </a:lnTo>
                  <a:lnTo>
                    <a:pt x="304" y="97"/>
                  </a:lnTo>
                  <a:lnTo>
                    <a:pt x="466" y="32"/>
                  </a:lnTo>
                  <a:close/>
                  <a:moveTo>
                    <a:pt x="902" y="195"/>
                  </a:moveTo>
                  <a:lnTo>
                    <a:pt x="902" y="195"/>
                  </a:lnTo>
                  <a:lnTo>
                    <a:pt x="902" y="193"/>
                  </a:lnTo>
                  <a:lnTo>
                    <a:pt x="901" y="191"/>
                  </a:lnTo>
                  <a:lnTo>
                    <a:pt x="901" y="190"/>
                  </a:lnTo>
                  <a:lnTo>
                    <a:pt x="901" y="190"/>
                  </a:lnTo>
                  <a:lnTo>
                    <a:pt x="900" y="188"/>
                  </a:lnTo>
                  <a:lnTo>
                    <a:pt x="898" y="186"/>
                  </a:lnTo>
                  <a:lnTo>
                    <a:pt x="898" y="186"/>
                  </a:lnTo>
                  <a:lnTo>
                    <a:pt x="898" y="185"/>
                  </a:lnTo>
                  <a:lnTo>
                    <a:pt x="897" y="184"/>
                  </a:lnTo>
                  <a:lnTo>
                    <a:pt x="896" y="184"/>
                  </a:lnTo>
                  <a:lnTo>
                    <a:pt x="895" y="183"/>
                  </a:lnTo>
                  <a:lnTo>
                    <a:pt x="893" y="183"/>
                  </a:lnTo>
                  <a:lnTo>
                    <a:pt x="893" y="183"/>
                  </a:lnTo>
                  <a:lnTo>
                    <a:pt x="892" y="182"/>
                  </a:lnTo>
                  <a:lnTo>
                    <a:pt x="471" y="2"/>
                  </a:lnTo>
                  <a:lnTo>
                    <a:pt x="469" y="0"/>
                  </a:lnTo>
                  <a:lnTo>
                    <a:pt x="466" y="0"/>
                  </a:lnTo>
                  <a:lnTo>
                    <a:pt x="463" y="0"/>
                  </a:lnTo>
                  <a:lnTo>
                    <a:pt x="461" y="2"/>
                  </a:lnTo>
                  <a:lnTo>
                    <a:pt x="10" y="182"/>
                  </a:lnTo>
                  <a:lnTo>
                    <a:pt x="9" y="182"/>
                  </a:lnTo>
                  <a:lnTo>
                    <a:pt x="9" y="183"/>
                  </a:lnTo>
                  <a:lnTo>
                    <a:pt x="8" y="183"/>
                  </a:lnTo>
                  <a:lnTo>
                    <a:pt x="6" y="184"/>
                  </a:lnTo>
                  <a:lnTo>
                    <a:pt x="5" y="184"/>
                  </a:lnTo>
                  <a:lnTo>
                    <a:pt x="4" y="185"/>
                  </a:lnTo>
                  <a:lnTo>
                    <a:pt x="4" y="185"/>
                  </a:lnTo>
                  <a:lnTo>
                    <a:pt x="4" y="186"/>
                  </a:lnTo>
                  <a:lnTo>
                    <a:pt x="2" y="187"/>
                  </a:lnTo>
                  <a:lnTo>
                    <a:pt x="1" y="189"/>
                  </a:lnTo>
                  <a:lnTo>
                    <a:pt x="1" y="190"/>
                  </a:lnTo>
                  <a:lnTo>
                    <a:pt x="1" y="190"/>
                  </a:lnTo>
                  <a:lnTo>
                    <a:pt x="0" y="192"/>
                  </a:lnTo>
                  <a:lnTo>
                    <a:pt x="0" y="195"/>
                  </a:lnTo>
                  <a:lnTo>
                    <a:pt x="0" y="195"/>
                  </a:lnTo>
                  <a:lnTo>
                    <a:pt x="0" y="195"/>
                  </a:lnTo>
                  <a:lnTo>
                    <a:pt x="0" y="195"/>
                  </a:lnTo>
                  <a:lnTo>
                    <a:pt x="0" y="195"/>
                  </a:lnTo>
                  <a:lnTo>
                    <a:pt x="0" y="676"/>
                  </a:lnTo>
                  <a:lnTo>
                    <a:pt x="0" y="681"/>
                  </a:lnTo>
                  <a:lnTo>
                    <a:pt x="2" y="685"/>
                  </a:lnTo>
                  <a:lnTo>
                    <a:pt x="5" y="688"/>
                  </a:lnTo>
                  <a:lnTo>
                    <a:pt x="9" y="690"/>
                  </a:lnTo>
                  <a:lnTo>
                    <a:pt x="460" y="901"/>
                  </a:lnTo>
                  <a:lnTo>
                    <a:pt x="460" y="901"/>
                  </a:lnTo>
                  <a:lnTo>
                    <a:pt x="461" y="901"/>
                  </a:lnTo>
                  <a:lnTo>
                    <a:pt x="463" y="902"/>
                  </a:lnTo>
                  <a:lnTo>
                    <a:pt x="466" y="902"/>
                  </a:lnTo>
                  <a:lnTo>
                    <a:pt x="469" y="902"/>
                  </a:lnTo>
                  <a:lnTo>
                    <a:pt x="472" y="901"/>
                  </a:lnTo>
                  <a:lnTo>
                    <a:pt x="472" y="901"/>
                  </a:lnTo>
                  <a:lnTo>
                    <a:pt x="472" y="900"/>
                  </a:lnTo>
                  <a:lnTo>
                    <a:pt x="893" y="690"/>
                  </a:lnTo>
                  <a:lnTo>
                    <a:pt x="897" y="688"/>
                  </a:lnTo>
                  <a:lnTo>
                    <a:pt x="900" y="685"/>
                  </a:lnTo>
                  <a:lnTo>
                    <a:pt x="901" y="681"/>
                  </a:lnTo>
                  <a:lnTo>
                    <a:pt x="902" y="676"/>
                  </a:lnTo>
                  <a:lnTo>
                    <a:pt x="902" y="195"/>
                  </a:lnTo>
                  <a:lnTo>
                    <a:pt x="902" y="195"/>
                  </a:lnTo>
                  <a:lnTo>
                    <a:pt x="902"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8">
              <a:extLst>
                <a:ext uri="{FF2B5EF4-FFF2-40B4-BE49-F238E27FC236}">
                  <a16:creationId xmlns:a16="http://schemas.microsoft.com/office/drawing/2014/main" id="{3A3B2313-AE35-4AE9-B636-F879D3B8D91E}"/>
                </a:ext>
              </a:extLst>
            </p:cNvPr>
            <p:cNvSpPr>
              <a:spLocks noEditPoints="1"/>
            </p:cNvSpPr>
            <p:nvPr/>
          </p:nvSpPr>
          <p:spPr bwMode="auto">
            <a:xfrm>
              <a:off x="8774113" y="2041525"/>
              <a:ext cx="77788" cy="100013"/>
            </a:xfrm>
            <a:custGeom>
              <a:avLst/>
              <a:gdLst>
                <a:gd name="T0" fmla="*/ 211 w 241"/>
                <a:gd name="T1" fmla="*/ 278 h 315"/>
                <a:gd name="T2" fmla="*/ 30 w 241"/>
                <a:gd name="T3" fmla="*/ 201 h 315"/>
                <a:gd name="T4" fmla="*/ 30 w 241"/>
                <a:gd name="T5" fmla="*/ 38 h 315"/>
                <a:gd name="T6" fmla="*/ 211 w 241"/>
                <a:gd name="T7" fmla="*/ 115 h 315"/>
                <a:gd name="T8" fmla="*/ 211 w 241"/>
                <a:gd name="T9" fmla="*/ 278 h 315"/>
                <a:gd name="T10" fmla="*/ 231 w 241"/>
                <a:gd name="T11" fmla="*/ 92 h 315"/>
                <a:gd name="T12" fmla="*/ 21 w 241"/>
                <a:gd name="T13" fmla="*/ 2 h 315"/>
                <a:gd name="T14" fmla="*/ 17 w 241"/>
                <a:gd name="T15" fmla="*/ 0 h 315"/>
                <a:gd name="T16" fmla="*/ 14 w 241"/>
                <a:gd name="T17" fmla="*/ 0 h 315"/>
                <a:gd name="T18" fmla="*/ 11 w 241"/>
                <a:gd name="T19" fmla="*/ 0 h 315"/>
                <a:gd name="T20" fmla="*/ 6 w 241"/>
                <a:gd name="T21" fmla="*/ 3 h 315"/>
                <a:gd name="T22" fmla="*/ 4 w 241"/>
                <a:gd name="T23" fmla="*/ 5 h 315"/>
                <a:gd name="T24" fmla="*/ 2 w 241"/>
                <a:gd name="T25" fmla="*/ 8 h 315"/>
                <a:gd name="T26" fmla="*/ 1 w 241"/>
                <a:gd name="T27" fmla="*/ 11 h 315"/>
                <a:gd name="T28" fmla="*/ 0 w 241"/>
                <a:gd name="T29" fmla="*/ 15 h 315"/>
                <a:gd name="T30" fmla="*/ 0 w 241"/>
                <a:gd name="T31" fmla="*/ 210 h 315"/>
                <a:gd name="T32" fmla="*/ 1 w 241"/>
                <a:gd name="T33" fmla="*/ 215 h 315"/>
                <a:gd name="T34" fmla="*/ 2 w 241"/>
                <a:gd name="T35" fmla="*/ 219 h 315"/>
                <a:gd name="T36" fmla="*/ 5 w 241"/>
                <a:gd name="T37" fmla="*/ 222 h 315"/>
                <a:gd name="T38" fmla="*/ 10 w 241"/>
                <a:gd name="T39" fmla="*/ 224 h 315"/>
                <a:gd name="T40" fmla="*/ 220 w 241"/>
                <a:gd name="T41" fmla="*/ 314 h 315"/>
                <a:gd name="T42" fmla="*/ 223 w 241"/>
                <a:gd name="T43" fmla="*/ 315 h 315"/>
                <a:gd name="T44" fmla="*/ 226 w 241"/>
                <a:gd name="T45" fmla="*/ 315 h 315"/>
                <a:gd name="T46" fmla="*/ 230 w 241"/>
                <a:gd name="T47" fmla="*/ 315 h 315"/>
                <a:gd name="T48" fmla="*/ 234 w 241"/>
                <a:gd name="T49" fmla="*/ 313 h 315"/>
                <a:gd name="T50" fmla="*/ 237 w 241"/>
                <a:gd name="T51" fmla="*/ 311 h 315"/>
                <a:gd name="T52" fmla="*/ 239 w 241"/>
                <a:gd name="T53" fmla="*/ 308 h 315"/>
                <a:gd name="T54" fmla="*/ 240 w 241"/>
                <a:gd name="T55" fmla="*/ 305 h 315"/>
                <a:gd name="T56" fmla="*/ 241 w 241"/>
                <a:gd name="T57" fmla="*/ 300 h 315"/>
                <a:gd name="T58" fmla="*/ 241 w 241"/>
                <a:gd name="T59" fmla="*/ 105 h 315"/>
                <a:gd name="T60" fmla="*/ 240 w 241"/>
                <a:gd name="T61" fmla="*/ 101 h 315"/>
                <a:gd name="T62" fmla="*/ 238 w 241"/>
                <a:gd name="T63" fmla="*/ 97 h 315"/>
                <a:gd name="T64" fmla="*/ 236 w 241"/>
                <a:gd name="T65" fmla="*/ 94 h 315"/>
                <a:gd name="T66" fmla="*/ 231 w 241"/>
                <a:gd name="T67" fmla="*/ 92 h 315"/>
                <a:gd name="T68" fmla="*/ 231 w 241"/>
                <a:gd name="T69" fmla="*/ 9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1" h="315">
                  <a:moveTo>
                    <a:pt x="211" y="278"/>
                  </a:moveTo>
                  <a:lnTo>
                    <a:pt x="30" y="201"/>
                  </a:lnTo>
                  <a:lnTo>
                    <a:pt x="30" y="38"/>
                  </a:lnTo>
                  <a:lnTo>
                    <a:pt x="211" y="115"/>
                  </a:lnTo>
                  <a:lnTo>
                    <a:pt x="211" y="278"/>
                  </a:lnTo>
                  <a:close/>
                  <a:moveTo>
                    <a:pt x="231" y="92"/>
                  </a:moveTo>
                  <a:lnTo>
                    <a:pt x="21" y="2"/>
                  </a:lnTo>
                  <a:lnTo>
                    <a:pt x="17" y="0"/>
                  </a:lnTo>
                  <a:lnTo>
                    <a:pt x="14" y="0"/>
                  </a:lnTo>
                  <a:lnTo>
                    <a:pt x="11" y="0"/>
                  </a:lnTo>
                  <a:lnTo>
                    <a:pt x="6" y="3"/>
                  </a:lnTo>
                  <a:lnTo>
                    <a:pt x="4" y="5"/>
                  </a:lnTo>
                  <a:lnTo>
                    <a:pt x="2" y="8"/>
                  </a:lnTo>
                  <a:lnTo>
                    <a:pt x="1" y="11"/>
                  </a:lnTo>
                  <a:lnTo>
                    <a:pt x="0" y="15"/>
                  </a:lnTo>
                  <a:lnTo>
                    <a:pt x="0" y="210"/>
                  </a:lnTo>
                  <a:lnTo>
                    <a:pt x="1" y="215"/>
                  </a:lnTo>
                  <a:lnTo>
                    <a:pt x="2" y="219"/>
                  </a:lnTo>
                  <a:lnTo>
                    <a:pt x="5" y="222"/>
                  </a:lnTo>
                  <a:lnTo>
                    <a:pt x="10" y="224"/>
                  </a:lnTo>
                  <a:lnTo>
                    <a:pt x="220" y="314"/>
                  </a:lnTo>
                  <a:lnTo>
                    <a:pt x="223" y="315"/>
                  </a:lnTo>
                  <a:lnTo>
                    <a:pt x="226" y="315"/>
                  </a:lnTo>
                  <a:lnTo>
                    <a:pt x="230" y="315"/>
                  </a:lnTo>
                  <a:lnTo>
                    <a:pt x="234" y="313"/>
                  </a:lnTo>
                  <a:lnTo>
                    <a:pt x="237" y="311"/>
                  </a:lnTo>
                  <a:lnTo>
                    <a:pt x="239" y="308"/>
                  </a:lnTo>
                  <a:lnTo>
                    <a:pt x="240" y="305"/>
                  </a:lnTo>
                  <a:lnTo>
                    <a:pt x="241" y="300"/>
                  </a:lnTo>
                  <a:lnTo>
                    <a:pt x="241" y="105"/>
                  </a:lnTo>
                  <a:lnTo>
                    <a:pt x="240" y="101"/>
                  </a:lnTo>
                  <a:lnTo>
                    <a:pt x="238" y="97"/>
                  </a:lnTo>
                  <a:lnTo>
                    <a:pt x="236" y="94"/>
                  </a:lnTo>
                  <a:lnTo>
                    <a:pt x="231" y="92"/>
                  </a:lnTo>
                  <a:lnTo>
                    <a:pt x="231"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6FEC6F56-6FC7-4C2A-BC4E-B9E9BF3EE9CC}"/>
              </a:ext>
            </a:extLst>
          </p:cNvPr>
          <p:cNvGrpSpPr/>
          <p:nvPr/>
        </p:nvGrpSpPr>
        <p:grpSpPr>
          <a:xfrm>
            <a:off x="11054631" y="4838331"/>
            <a:ext cx="285750" cy="287338"/>
            <a:chOff x="10455275" y="2498725"/>
            <a:chExt cx="285750" cy="287338"/>
          </a:xfrm>
          <a:solidFill>
            <a:schemeClr val="bg1"/>
          </a:solidFill>
          <a:effectLst>
            <a:outerShdw blurRad="50800" dist="38100" dir="5400000" algn="t" rotWithShape="0">
              <a:prstClr val="black">
                <a:alpha val="20000"/>
              </a:prstClr>
            </a:outerShdw>
          </a:effectLst>
        </p:grpSpPr>
        <p:sp>
          <p:nvSpPr>
            <p:cNvPr id="93" name="Freeform 214">
              <a:extLst>
                <a:ext uri="{FF2B5EF4-FFF2-40B4-BE49-F238E27FC236}">
                  <a16:creationId xmlns:a16="http://schemas.microsoft.com/office/drawing/2014/main" id="{C6D1836F-FC60-4ED7-8EB0-6BF5BFDB1359}"/>
                </a:ext>
              </a:extLst>
            </p:cNvPr>
            <p:cNvSpPr>
              <a:spLocks noEditPoints="1"/>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15">
              <a:extLst>
                <a:ext uri="{FF2B5EF4-FFF2-40B4-BE49-F238E27FC236}">
                  <a16:creationId xmlns:a16="http://schemas.microsoft.com/office/drawing/2014/main" id="{6D966546-C375-483D-8B15-BB20006D2389}"/>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1403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485230"/>
            <a:ext cx="11273050" cy="6372770"/>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Establish Relationship with in_time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"EmployeeID" field from the employee_survey_data table and drop it onto the "EmployeeID" field in the in_time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Configure the relationship by confirming the fields match and set the relationship type (usually "Single" on both sides).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Establish Relationship with out_time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Similarly, drag the "EmployeeID" field from the employee_survey_data table and drop it onto the "EmployeeID" field in the out_time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Configure the relationship as before.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Check Relationships: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"Relationships" pane, our should see two lines connecting the employee_survey_data table to both in_time and out_time. The lines represent the relationships.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Data: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Ensure that all tables are loaded with data. Click on the "Home" tab and then "Close &amp; Apply" to apply the changes.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991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82B67C09-4FA0-5459-5976-7B9573909207}"/>
              </a:ext>
            </a:extLst>
          </p:cNvPr>
          <p:cNvSpPr txBox="1"/>
          <p:nvPr/>
        </p:nvSpPr>
        <p:spPr>
          <a:xfrm>
            <a:off x="330958" y="487788"/>
            <a:ext cx="6093724" cy="407035"/>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It looks like this.</a:t>
            </a:r>
          </a:p>
        </p:txBody>
      </p:sp>
      <p:pic>
        <p:nvPicPr>
          <p:cNvPr id="6" name="Picture 5">
            <a:extLst>
              <a:ext uri="{FF2B5EF4-FFF2-40B4-BE49-F238E27FC236}">
                <a16:creationId xmlns:a16="http://schemas.microsoft.com/office/drawing/2014/main" id="{641D805D-436E-7AAE-E2AD-0F75865E63AE}"/>
              </a:ext>
            </a:extLst>
          </p:cNvPr>
          <p:cNvPicPr>
            <a:picLocks noChangeAspect="1"/>
          </p:cNvPicPr>
          <p:nvPr/>
        </p:nvPicPr>
        <p:blipFill>
          <a:blip r:embed="rId3"/>
          <a:stretch>
            <a:fillRect/>
          </a:stretch>
        </p:blipFill>
        <p:spPr>
          <a:xfrm>
            <a:off x="1557252" y="1411676"/>
            <a:ext cx="9077496" cy="4538748"/>
          </a:xfrm>
          <a:prstGeom prst="rect">
            <a:avLst/>
          </a:prstGeom>
        </p:spPr>
      </p:pic>
    </p:spTree>
    <p:extLst>
      <p:ext uri="{BB962C8B-B14F-4D97-AF65-F5344CB8AC3E}">
        <p14:creationId xmlns:p14="http://schemas.microsoft.com/office/powerpoint/2010/main" val="308236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Q7. </a:t>
            </a:r>
            <a:r>
              <a:rPr lang="en-US" sz="2000" dirty="0">
                <a:latin typeface="Bahnschrift SemiBold" panose="020B0502040204020203" pitchFamily="34" charset="0"/>
              </a:rPr>
              <a:t>Using DAX, create a calculated column that calculates the average years an employee has spent with their current manager?</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263305"/>
            <a:ext cx="11345838" cy="4952894"/>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To create a calculated column that calculates the average year an employee has spent with their current manager in PowerBi our follow these steps.</a:t>
            </a:r>
          </a:p>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
                <a:ea typeface="Times New Roman" panose="02020603050405020304" pitchFamily="18" charset="0"/>
                <a:cs typeface="Times New Roman" panose="02020603050405020304" pitchFamily="18" charset="0"/>
              </a:rPr>
              <a:t>Open Power BI Desktop:</a:t>
            </a:r>
            <a:endParaRPr lang="en-US" sz="2000" kern="100" dirty="0">
              <a:effectLst/>
              <a:latin typeface="Calibri "/>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Open Power BI Desktop on our computer.</a:t>
            </a:r>
            <a:endParaRPr lang="en-US" sz="2000" kern="100" dirty="0">
              <a:effectLst/>
              <a:latin typeface="Calibri "/>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
                <a:ea typeface="Times New Roman" panose="02020603050405020304" pitchFamily="18" charset="0"/>
                <a:cs typeface="Times New Roman" panose="02020603050405020304" pitchFamily="18" charset="0"/>
              </a:rPr>
              <a:t>Load Data:</a:t>
            </a:r>
            <a:endParaRPr lang="en-US" sz="2000" kern="100" dirty="0">
              <a:effectLst/>
              <a:latin typeface="Calibri "/>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Load our data into Power BI Desktop by going to the "Home" tab, selecting "Get Data," and choosing the appropriate source for our general_data table.</a:t>
            </a:r>
            <a:endParaRPr lang="en-US" sz="2000" kern="100" dirty="0">
              <a:effectLst/>
              <a:latin typeface="Calibri "/>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
                <a:ea typeface="Times New Roman" panose="02020603050405020304" pitchFamily="18" charset="0"/>
                <a:cs typeface="Times New Roman" panose="02020603050405020304" pitchFamily="18" charset="0"/>
              </a:rPr>
              <a:t>Data View:</a:t>
            </a:r>
            <a:endParaRPr lang="en-US" sz="2000" kern="100" dirty="0">
              <a:effectLst/>
              <a:latin typeface="Calibri "/>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After loading the data, go to the "Data" view by clicking on the "Data" icon in the left sidebar.</a:t>
            </a:r>
            <a:endParaRPr lang="en-US" sz="2000" kern="100" dirty="0">
              <a:effectLst/>
              <a:latin typeface="Calibri "/>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
                <a:ea typeface="Times New Roman" panose="02020603050405020304" pitchFamily="18" charset="0"/>
                <a:cs typeface="Times New Roman" panose="02020603050405020304" pitchFamily="18" charset="0"/>
              </a:rPr>
              <a:t>Select Table:</a:t>
            </a:r>
            <a:endParaRPr lang="en-US" sz="2000" kern="100" dirty="0">
              <a:effectLst/>
              <a:latin typeface="Calibri "/>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
                <a:ea typeface="Times New Roman" panose="02020603050405020304" pitchFamily="18" charset="0"/>
                <a:cs typeface="Times New Roman" panose="02020603050405020304" pitchFamily="18" charset="0"/>
              </a:rPr>
              <a:t>In the Fields pane on the right, locate and select the general_data table.</a:t>
            </a:r>
            <a:endParaRPr lang="en-US" sz="2000" kern="100" dirty="0">
              <a:effectLst/>
              <a:latin typeface="Calibri "/>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61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751224"/>
            <a:ext cx="11345838" cy="4418389"/>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Calculated Column: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Fields pane, right-click on the general_data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Choose "New Column."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formula bar at the top, enter the following DAX formula: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9144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kern="0" dirty="0">
                <a:solidFill>
                  <a:srgbClr val="333333"/>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AverageYearsWithCurrentManager = AVERAGE(general_data[Years With Current Manager])</a:t>
            </a:r>
            <a:endParaRPr lang="en-US" sz="20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Press Enter to create the calculated column.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Result: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Our will now see a new column named AverageYearsWithCurrentManager in the general_data table. This column contains the average years with the current manager for each row based on the values in the Years With Current Manager column.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C560076-67AB-183A-B3F6-97A0DB25ECF2}"/>
              </a:ext>
            </a:extLst>
          </p:cNvPr>
          <p:cNvPicPr>
            <a:picLocks noChangeAspect="1"/>
          </p:cNvPicPr>
          <p:nvPr/>
        </p:nvPicPr>
        <p:blipFill>
          <a:blip r:embed="rId3"/>
          <a:stretch>
            <a:fillRect/>
          </a:stretch>
        </p:blipFill>
        <p:spPr>
          <a:xfrm>
            <a:off x="160051" y="5540340"/>
            <a:ext cx="11871897" cy="512683"/>
          </a:xfrm>
          <a:prstGeom prst="rect">
            <a:avLst/>
          </a:prstGeom>
        </p:spPr>
      </p:pic>
    </p:spTree>
    <p:extLst>
      <p:ext uri="{BB962C8B-B14F-4D97-AF65-F5344CB8AC3E}">
        <p14:creationId xmlns:p14="http://schemas.microsoft.com/office/powerpoint/2010/main" val="103863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F2D8E832-7312-0C2A-7A27-14751D4E2597}"/>
              </a:ext>
            </a:extLst>
          </p:cNvPr>
          <p:cNvPicPr>
            <a:picLocks noChangeAspect="1"/>
          </p:cNvPicPr>
          <p:nvPr/>
        </p:nvPicPr>
        <p:blipFill>
          <a:blip r:embed="rId3"/>
          <a:stretch>
            <a:fillRect/>
          </a:stretch>
        </p:blipFill>
        <p:spPr>
          <a:xfrm>
            <a:off x="1565255" y="464024"/>
            <a:ext cx="9061490" cy="3741737"/>
          </a:xfrm>
          <a:prstGeom prst="rect">
            <a:avLst/>
          </a:prstGeom>
        </p:spPr>
      </p:pic>
      <p:pic>
        <p:nvPicPr>
          <p:cNvPr id="4" name="Picture 3">
            <a:extLst>
              <a:ext uri="{FF2B5EF4-FFF2-40B4-BE49-F238E27FC236}">
                <a16:creationId xmlns:a16="http://schemas.microsoft.com/office/drawing/2014/main" id="{647E4A8E-6BB8-CC8A-CD73-9A2CBE268B8E}"/>
              </a:ext>
            </a:extLst>
          </p:cNvPr>
          <p:cNvPicPr>
            <a:picLocks noChangeAspect="1"/>
          </p:cNvPicPr>
          <p:nvPr/>
        </p:nvPicPr>
        <p:blipFill>
          <a:blip r:embed="rId4"/>
          <a:stretch>
            <a:fillRect/>
          </a:stretch>
        </p:blipFill>
        <p:spPr>
          <a:xfrm>
            <a:off x="4317099" y="4514069"/>
            <a:ext cx="3066340" cy="2250443"/>
          </a:xfrm>
          <a:prstGeom prst="rect">
            <a:avLst/>
          </a:prstGeom>
        </p:spPr>
      </p:pic>
    </p:spTree>
    <p:extLst>
      <p:ext uri="{BB962C8B-B14F-4D97-AF65-F5344CB8AC3E}">
        <p14:creationId xmlns:p14="http://schemas.microsoft.com/office/powerpoint/2010/main" val="247677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Q8. </a:t>
            </a:r>
            <a:r>
              <a:rPr lang="en-US" sz="2000" dirty="0">
                <a:latin typeface="Bahnschrift SemiBold" panose="020B0502040204020203" pitchFamily="34" charset="0"/>
              </a:rPr>
              <a:t>Using Excel, create a pivot table that displays the count of employees in each Marital Status category, segmented by Department?</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365897"/>
            <a:ext cx="11345838" cy="4850302"/>
          </a:xfrm>
          <a:prstGeom prst="rect">
            <a:avLst/>
          </a:prstGeom>
          <a:noFill/>
        </p:spPr>
        <p:txBody>
          <a:bodyPr wrap="square">
            <a:spAutoFit/>
          </a:bodyPr>
          <a:lstStyle/>
          <a:p>
            <a:pPr marL="0" marR="0">
              <a:lnSpc>
                <a:spcPct val="107000"/>
              </a:lnSpc>
              <a:spcBef>
                <a:spcPts val="0"/>
              </a:spcBef>
              <a:spcAft>
                <a:spcPts val="800"/>
              </a:spcAft>
            </a:pPr>
            <a:r>
              <a:rPr lang="en-US" sz="20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T</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 create a pivot table in Excel that displays the count of employees in each Marital Status category, segmented by Department: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Excel:</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our Excel workbook where the employee data is located.</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Select Data: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Ensure that our employee data is organized in a table or range. Click and drag to select the range of data that includes columns such as EmployeeID, Marital Status, Department, and other relevant columns.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Insert Pivot 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Go to the "Insert" tab in the Excel ribbon.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Click on the "PivotTable" button. This will open the "Create PivotTable" dialog box.</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Select Data Range: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95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533079"/>
            <a:ext cx="11345838" cy="2895921"/>
          </a:xfrm>
          <a:prstGeom prst="rect">
            <a:avLst/>
          </a:prstGeom>
          <a:noFill/>
        </p:spPr>
        <p:txBody>
          <a:bodyPr wrap="square">
            <a:spAutoFit/>
          </a:bodyPr>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Ensure that the "Table/Range" field in the "Create PivotTable" dialog box is automatically populated with the correct range of our employee data.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Choose where our want to place the PivotTable (e.g., New Worksheet).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5.  Design the PivotTable: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PivotTable Field List, drag the Department field to the "Rows"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Marital Status field to the "Columns"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EmployeeID field to the "Values" area. By default, it should show "Count of EmployeeID."</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A812826-5590-B669-3B2C-69AE83FB9F5E}"/>
              </a:ext>
            </a:extLst>
          </p:cNvPr>
          <p:cNvPicPr>
            <a:picLocks noChangeAspect="1"/>
          </p:cNvPicPr>
          <p:nvPr/>
        </p:nvPicPr>
        <p:blipFill>
          <a:blip r:embed="rId3"/>
          <a:stretch>
            <a:fillRect/>
          </a:stretch>
        </p:blipFill>
        <p:spPr>
          <a:xfrm>
            <a:off x="1849819" y="3537168"/>
            <a:ext cx="8492362" cy="3122939"/>
          </a:xfrm>
          <a:prstGeom prst="rect">
            <a:avLst/>
          </a:prstGeom>
        </p:spPr>
      </p:pic>
    </p:spTree>
    <p:extLst>
      <p:ext uri="{BB962C8B-B14F-4D97-AF65-F5344CB8AC3E}">
        <p14:creationId xmlns:p14="http://schemas.microsoft.com/office/powerpoint/2010/main" val="54068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Q9. </a:t>
            </a:r>
            <a:r>
              <a:rPr lang="en-US" sz="2000" dirty="0">
                <a:latin typeface="Bahnschrift SemiBold" panose="020B0502040204020203" pitchFamily="34" charset="0"/>
              </a:rPr>
              <a:t>Apply conditional formatting to highlight employees with both above-average Monthly Income and above-average Job Satisfaction?</a:t>
            </a:r>
            <a:endParaRPr lang="en-US" sz="2000" b="1" dirty="0">
              <a:latin typeface="Bahnschrift SemiBold" panose="020B0502040204020203" pitchFamily="34" charset="0"/>
            </a:endParaRPr>
          </a:p>
        </p:txBody>
      </p:sp>
      <p:pic>
        <p:nvPicPr>
          <p:cNvPr id="2" name="Picture 1">
            <a:extLst>
              <a:ext uri="{FF2B5EF4-FFF2-40B4-BE49-F238E27FC236}">
                <a16:creationId xmlns:a16="http://schemas.microsoft.com/office/drawing/2014/main" id="{0C9714BB-B832-824F-D33B-96BD47B0C8AB}"/>
              </a:ext>
            </a:extLst>
          </p:cNvPr>
          <p:cNvPicPr>
            <a:picLocks noChangeAspect="1"/>
          </p:cNvPicPr>
          <p:nvPr/>
        </p:nvPicPr>
        <p:blipFill>
          <a:blip r:embed="rId3"/>
          <a:stretch>
            <a:fillRect/>
          </a:stretch>
        </p:blipFill>
        <p:spPr>
          <a:xfrm>
            <a:off x="578749" y="1615842"/>
            <a:ext cx="3876513" cy="707885"/>
          </a:xfrm>
          <a:prstGeom prst="rect">
            <a:avLst/>
          </a:prstGeom>
        </p:spPr>
      </p:pic>
      <p:pic>
        <p:nvPicPr>
          <p:cNvPr id="3" name="Picture 2">
            <a:extLst>
              <a:ext uri="{FF2B5EF4-FFF2-40B4-BE49-F238E27FC236}">
                <a16:creationId xmlns:a16="http://schemas.microsoft.com/office/drawing/2014/main" id="{74C8052A-B08C-2463-6854-D39EC8C2BE44}"/>
              </a:ext>
            </a:extLst>
          </p:cNvPr>
          <p:cNvPicPr>
            <a:picLocks noChangeAspect="1"/>
          </p:cNvPicPr>
          <p:nvPr/>
        </p:nvPicPr>
        <p:blipFill>
          <a:blip r:embed="rId4"/>
          <a:stretch>
            <a:fillRect/>
          </a:stretch>
        </p:blipFill>
        <p:spPr>
          <a:xfrm>
            <a:off x="7736740" y="1482778"/>
            <a:ext cx="3876513" cy="765825"/>
          </a:xfrm>
          <a:prstGeom prst="rect">
            <a:avLst/>
          </a:prstGeom>
        </p:spPr>
      </p:pic>
      <p:pic>
        <p:nvPicPr>
          <p:cNvPr id="4" name="Picture 3">
            <a:extLst>
              <a:ext uri="{FF2B5EF4-FFF2-40B4-BE49-F238E27FC236}">
                <a16:creationId xmlns:a16="http://schemas.microsoft.com/office/drawing/2014/main" id="{1F2275E1-9D97-B084-D5BF-1DDA4BE62CB8}"/>
              </a:ext>
            </a:extLst>
          </p:cNvPr>
          <p:cNvPicPr>
            <a:picLocks noChangeAspect="1"/>
          </p:cNvPicPr>
          <p:nvPr/>
        </p:nvPicPr>
        <p:blipFill>
          <a:blip r:embed="rId5"/>
          <a:stretch>
            <a:fillRect/>
          </a:stretch>
        </p:blipFill>
        <p:spPr>
          <a:xfrm>
            <a:off x="1224401" y="2761033"/>
            <a:ext cx="9743197" cy="3546482"/>
          </a:xfrm>
          <a:prstGeom prst="rect">
            <a:avLst/>
          </a:prstGeom>
        </p:spPr>
      </p:pic>
    </p:spTree>
    <p:extLst>
      <p:ext uri="{BB962C8B-B14F-4D97-AF65-F5344CB8AC3E}">
        <p14:creationId xmlns:p14="http://schemas.microsoft.com/office/powerpoint/2010/main" val="3996056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400110"/>
          </a:xfrm>
          <a:prstGeom prst="rect">
            <a:avLst/>
          </a:prstGeom>
          <a:noFill/>
        </p:spPr>
        <p:txBody>
          <a:bodyPr wrap="square" rtlCol="0">
            <a:spAutoFit/>
          </a:bodyPr>
          <a:lstStyle/>
          <a:p>
            <a:r>
              <a:rPr lang="en-US" sz="2000" b="1" dirty="0">
                <a:latin typeface="Bahnschrift SemiBold" panose="020B0502040204020203" pitchFamily="34" charset="0"/>
              </a:rPr>
              <a:t>Q10. </a:t>
            </a:r>
            <a:r>
              <a:rPr lang="en-US" sz="2000" dirty="0">
                <a:latin typeface="Bahnschrift SemiBold" panose="020B0502040204020203" pitchFamily="34" charset="0"/>
              </a:rPr>
              <a:t>In Power BI, create a line chart that visualizes the trend of Employee Attrition over the years?</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717232"/>
            <a:ext cx="11345838" cy="6146041"/>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To create a line chart that visualizes the trend of Employee Attrition over the year in </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PowerBi </a:t>
            </a:r>
            <a:r>
              <a:rPr lang="en-US" sz="2000" kern="100" dirty="0">
                <a:effectLst/>
                <a:latin typeface="Calibri" panose="020F0502020204030204" pitchFamily="34" charset="0"/>
                <a:ea typeface="Calibri" panose="020F0502020204030204" pitchFamily="34" charset="0"/>
                <a:cs typeface="Calibri" panose="020F0502020204030204" pitchFamily="34" charset="0"/>
              </a:rPr>
              <a:t>our need to follow these steps.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Data: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Power BI Desktop.</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general_data excel file into Power</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a Line Chart: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"Visualizations" pane on the right, select the line chart icon to create a new line chart visualization.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Assign Fields: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"Years At Company" column to the "X Axis"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 Attrition" column to the "Y Axis"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Adjust Axis Range (if necessary):</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Ensure the axis range covers the desired time span. Power BI should automatically recognize the time-based field and set it appropriately.</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472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717232"/>
            <a:ext cx="11345838" cy="1270861"/>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5. Review and Save: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Review the chart to ensure it accurately represents the trend of Employee Attrition over time.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Save our Power BI report.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325ED6F0-E77A-5B5F-D928-551445D26DB2}"/>
              </a:ext>
            </a:extLst>
          </p:cNvPr>
          <p:cNvPicPr>
            <a:picLocks noChangeAspect="1"/>
          </p:cNvPicPr>
          <p:nvPr/>
        </p:nvPicPr>
        <p:blipFill>
          <a:blip r:embed="rId3"/>
          <a:stretch>
            <a:fillRect/>
          </a:stretch>
        </p:blipFill>
        <p:spPr>
          <a:xfrm>
            <a:off x="1748677" y="2087039"/>
            <a:ext cx="8694646" cy="4623146"/>
          </a:xfrm>
          <a:prstGeom prst="rect">
            <a:avLst/>
          </a:prstGeom>
        </p:spPr>
      </p:pic>
    </p:spTree>
    <p:extLst>
      <p:ext uri="{BB962C8B-B14F-4D97-AF65-F5344CB8AC3E}">
        <p14:creationId xmlns:p14="http://schemas.microsoft.com/office/powerpoint/2010/main" val="391666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252347A-73EF-4021-A502-2D02F6F1D190}"/>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chemeClr val="tx1">
                    <a:lumMod val="75000"/>
                    <a:lumOff val="25000"/>
                  </a:schemeClr>
                </a:solidFill>
                <a:latin typeface="+mj-lt"/>
                <a:ea typeface="Segoe UI Black" panose="020B0A02040204020203" pitchFamily="34" charset="0"/>
                <a:cs typeface="Segoe UI" panose="020B0502040204020203" pitchFamily="34" charset="0"/>
              </a:rPr>
              <a:t>INTRODUCTION</a:t>
            </a:r>
            <a:endParaRPr lang="en-US" sz="36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52" name="Slide Number Placeholder 51">
            <a:extLst>
              <a:ext uri="{FF2B5EF4-FFF2-40B4-BE49-F238E27FC236}">
                <a16:creationId xmlns:a16="http://schemas.microsoft.com/office/drawing/2014/main" id="{0E138C45-4489-4E6D-BF08-27D313165EAD}"/>
              </a:ext>
            </a:extLst>
          </p:cNvPr>
          <p:cNvSpPr>
            <a:spLocks noGrp="1"/>
          </p:cNvSpPr>
          <p:nvPr>
            <p:ph type="sldNum" sz="quarter" idx="12"/>
          </p:nvPr>
        </p:nvSpPr>
        <p:spPr/>
        <p:txBody>
          <a:bodyPr/>
          <a:lstStyle/>
          <a:p>
            <a:fld id="{2B5E5E57-0193-45F1-AA6D-ABE38BBADBB1}" type="slidenum">
              <a:rPr lang="en-US" smtClean="0">
                <a:solidFill>
                  <a:schemeClr val="tx1"/>
                </a:solidFill>
              </a:rPr>
              <a:t>3</a:t>
            </a:fld>
            <a:endParaRPr lang="en-US">
              <a:solidFill>
                <a:schemeClr val="tx1"/>
              </a:solidFill>
            </a:endParaRPr>
          </a:p>
        </p:txBody>
      </p:sp>
      <p:graphicFrame>
        <p:nvGraphicFramePr>
          <p:cNvPr id="12" name="Chart 11">
            <a:extLst>
              <a:ext uri="{FF2B5EF4-FFF2-40B4-BE49-F238E27FC236}">
                <a16:creationId xmlns:a16="http://schemas.microsoft.com/office/drawing/2014/main" id="{90B1FCAD-D4F2-4CD9-B37E-EB93C7118633}"/>
              </a:ext>
            </a:extLst>
          </p:cNvPr>
          <p:cNvGraphicFramePr/>
          <p:nvPr>
            <p:extLst>
              <p:ext uri="{D42A27DB-BD31-4B8C-83A1-F6EECF244321}">
                <p14:modId xmlns:p14="http://schemas.microsoft.com/office/powerpoint/2010/main" val="1302524735"/>
              </p:ext>
            </p:extLst>
          </p:nvPr>
        </p:nvGraphicFramePr>
        <p:xfrm>
          <a:off x="494620" y="1363435"/>
          <a:ext cx="7057572" cy="4588329"/>
        </p:xfrm>
        <a:graphic>
          <a:graphicData uri="http://schemas.openxmlformats.org/drawingml/2006/chart">
            <c:chart xmlns:c="http://schemas.openxmlformats.org/drawingml/2006/chart" xmlns:r="http://schemas.openxmlformats.org/officeDocument/2006/relationships" r:id="rId2"/>
          </a:graphicData>
        </a:graphic>
      </p:graphicFrame>
      <p:grpSp>
        <p:nvGrpSpPr>
          <p:cNvPr id="56" name="Group 55">
            <a:extLst>
              <a:ext uri="{FF2B5EF4-FFF2-40B4-BE49-F238E27FC236}">
                <a16:creationId xmlns:a16="http://schemas.microsoft.com/office/drawing/2014/main" id="{0FCAF6C8-A96B-45E4-8876-8DE812BA703B}"/>
              </a:ext>
            </a:extLst>
          </p:cNvPr>
          <p:cNvGrpSpPr/>
          <p:nvPr/>
        </p:nvGrpSpPr>
        <p:grpSpPr>
          <a:xfrm>
            <a:off x="9660658" y="2236228"/>
            <a:ext cx="409492" cy="300294"/>
            <a:chOff x="2611438" y="4535488"/>
            <a:chExt cx="285750" cy="209550"/>
          </a:xfrm>
          <a:solidFill>
            <a:schemeClr val="bg1"/>
          </a:solidFill>
          <a:effectLst>
            <a:outerShdw blurRad="50800" dist="38100" dir="5400000" algn="t" rotWithShape="0">
              <a:prstClr val="black">
                <a:alpha val="20000"/>
              </a:prstClr>
            </a:outerShdw>
          </a:effectLst>
        </p:grpSpPr>
        <p:sp>
          <p:nvSpPr>
            <p:cNvPr id="57" name="Freeform 534">
              <a:extLst>
                <a:ext uri="{FF2B5EF4-FFF2-40B4-BE49-F238E27FC236}">
                  <a16:creationId xmlns:a16="http://schemas.microsoft.com/office/drawing/2014/main" id="{4665A081-3FB0-4D09-8D7B-35011B239933}"/>
                </a:ext>
              </a:extLst>
            </p:cNvPr>
            <p:cNvSpPr>
              <a:spLocks noEditPoints="1"/>
            </p:cNvSpPr>
            <p:nvPr/>
          </p:nvSpPr>
          <p:spPr bwMode="auto">
            <a:xfrm>
              <a:off x="2611438" y="4535488"/>
              <a:ext cx="133350" cy="209550"/>
            </a:xfrm>
            <a:custGeom>
              <a:avLst/>
              <a:gdLst>
                <a:gd name="T0" fmla="*/ 262 w 419"/>
                <a:gd name="T1" fmla="*/ 277 h 660"/>
                <a:gd name="T2" fmla="*/ 324 w 419"/>
                <a:gd name="T3" fmla="*/ 310 h 660"/>
                <a:gd name="T4" fmla="*/ 367 w 419"/>
                <a:gd name="T5" fmla="*/ 364 h 660"/>
                <a:gd name="T6" fmla="*/ 389 w 419"/>
                <a:gd name="T7" fmla="*/ 431 h 660"/>
                <a:gd name="T8" fmla="*/ 381 w 419"/>
                <a:gd name="T9" fmla="*/ 503 h 660"/>
                <a:gd name="T10" fmla="*/ 348 w 419"/>
                <a:gd name="T11" fmla="*/ 563 h 660"/>
                <a:gd name="T12" fmla="*/ 296 w 419"/>
                <a:gd name="T13" fmla="*/ 607 h 660"/>
                <a:gd name="T14" fmla="*/ 228 w 419"/>
                <a:gd name="T15" fmla="*/ 628 h 660"/>
                <a:gd name="T16" fmla="*/ 156 w 419"/>
                <a:gd name="T17" fmla="*/ 621 h 660"/>
                <a:gd name="T18" fmla="*/ 95 w 419"/>
                <a:gd name="T19" fmla="*/ 588 h 660"/>
                <a:gd name="T20" fmla="*/ 51 w 419"/>
                <a:gd name="T21" fmla="*/ 535 h 660"/>
                <a:gd name="T22" fmla="*/ 30 w 419"/>
                <a:gd name="T23" fmla="*/ 468 h 660"/>
                <a:gd name="T24" fmla="*/ 38 w 419"/>
                <a:gd name="T25" fmla="*/ 396 h 660"/>
                <a:gd name="T26" fmla="*/ 71 w 419"/>
                <a:gd name="T27" fmla="*/ 335 h 660"/>
                <a:gd name="T28" fmla="*/ 124 w 419"/>
                <a:gd name="T29" fmla="*/ 291 h 660"/>
                <a:gd name="T30" fmla="*/ 191 w 419"/>
                <a:gd name="T31" fmla="*/ 271 h 660"/>
                <a:gd name="T32" fmla="*/ 410 w 419"/>
                <a:gd name="T33" fmla="*/ 29 h 660"/>
                <a:gd name="T34" fmla="*/ 418 w 419"/>
                <a:gd name="T35" fmla="*/ 20 h 660"/>
                <a:gd name="T36" fmla="*/ 418 w 419"/>
                <a:gd name="T37" fmla="*/ 8 h 660"/>
                <a:gd name="T38" fmla="*/ 410 w 419"/>
                <a:gd name="T39" fmla="*/ 1 h 660"/>
                <a:gd name="T40" fmla="*/ 361 w 419"/>
                <a:gd name="T41" fmla="*/ 2 h 660"/>
                <a:gd name="T42" fmla="*/ 280 w 419"/>
                <a:gd name="T43" fmla="*/ 19 h 660"/>
                <a:gd name="T44" fmla="*/ 207 w 419"/>
                <a:gd name="T45" fmla="*/ 51 h 660"/>
                <a:gd name="T46" fmla="*/ 142 w 419"/>
                <a:gd name="T47" fmla="*/ 98 h 660"/>
                <a:gd name="T48" fmla="*/ 89 w 419"/>
                <a:gd name="T49" fmla="*/ 158 h 660"/>
                <a:gd name="T50" fmla="*/ 46 w 419"/>
                <a:gd name="T51" fmla="*/ 230 h 660"/>
                <a:gd name="T52" fmla="*/ 17 w 419"/>
                <a:gd name="T53" fmla="*/ 311 h 660"/>
                <a:gd name="T54" fmla="*/ 1 w 419"/>
                <a:gd name="T55" fmla="*/ 401 h 660"/>
                <a:gd name="T56" fmla="*/ 1 w 419"/>
                <a:gd name="T57" fmla="*/ 471 h 660"/>
                <a:gd name="T58" fmla="*/ 16 w 419"/>
                <a:gd name="T59" fmla="*/ 531 h 660"/>
                <a:gd name="T60" fmla="*/ 61 w 419"/>
                <a:gd name="T61" fmla="*/ 597 h 660"/>
                <a:gd name="T62" fmla="*/ 127 w 419"/>
                <a:gd name="T63" fmla="*/ 642 h 660"/>
                <a:gd name="T64" fmla="*/ 189 w 419"/>
                <a:gd name="T65" fmla="*/ 658 h 660"/>
                <a:gd name="T66" fmla="*/ 231 w 419"/>
                <a:gd name="T67" fmla="*/ 658 h 660"/>
                <a:gd name="T68" fmla="*/ 291 w 419"/>
                <a:gd name="T69" fmla="*/ 642 h 660"/>
                <a:gd name="T70" fmla="*/ 358 w 419"/>
                <a:gd name="T71" fmla="*/ 597 h 660"/>
                <a:gd name="T72" fmla="*/ 403 w 419"/>
                <a:gd name="T73" fmla="*/ 531 h 660"/>
                <a:gd name="T74" fmla="*/ 418 w 419"/>
                <a:gd name="T75" fmla="*/ 471 h 660"/>
                <a:gd name="T76" fmla="*/ 418 w 419"/>
                <a:gd name="T77" fmla="*/ 428 h 660"/>
                <a:gd name="T78" fmla="*/ 403 w 419"/>
                <a:gd name="T79" fmla="*/ 367 h 660"/>
                <a:gd name="T80" fmla="*/ 358 w 419"/>
                <a:gd name="T81" fmla="*/ 301 h 660"/>
                <a:gd name="T82" fmla="*/ 291 w 419"/>
                <a:gd name="T83" fmla="*/ 256 h 660"/>
                <a:gd name="T84" fmla="*/ 231 w 419"/>
                <a:gd name="T85" fmla="*/ 241 h 660"/>
                <a:gd name="T86" fmla="*/ 185 w 419"/>
                <a:gd name="T87" fmla="*/ 241 h 660"/>
                <a:gd name="T88" fmla="*/ 138 w 419"/>
                <a:gd name="T89" fmla="*/ 252 h 660"/>
                <a:gd name="T90" fmla="*/ 96 w 419"/>
                <a:gd name="T91" fmla="*/ 273 h 660"/>
                <a:gd name="T92" fmla="*/ 61 w 419"/>
                <a:gd name="T93" fmla="*/ 302 h 660"/>
                <a:gd name="T94" fmla="*/ 55 w 419"/>
                <a:gd name="T95" fmla="*/ 287 h 660"/>
                <a:gd name="T96" fmla="*/ 79 w 419"/>
                <a:gd name="T97" fmla="*/ 227 h 660"/>
                <a:gd name="T98" fmla="*/ 112 w 419"/>
                <a:gd name="T99" fmla="*/ 174 h 660"/>
                <a:gd name="T100" fmla="*/ 152 w 419"/>
                <a:gd name="T101" fmla="*/ 128 h 660"/>
                <a:gd name="T102" fmla="*/ 198 w 419"/>
                <a:gd name="T103" fmla="*/ 91 h 660"/>
                <a:gd name="T104" fmla="*/ 251 w 419"/>
                <a:gd name="T105" fmla="*/ 62 h 660"/>
                <a:gd name="T106" fmla="*/ 309 w 419"/>
                <a:gd name="T107" fmla="*/ 42 h 660"/>
                <a:gd name="T108" fmla="*/ 372 w 419"/>
                <a:gd name="T109" fmla="*/ 3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9" h="660">
                  <a:moveTo>
                    <a:pt x="210" y="270"/>
                  </a:moveTo>
                  <a:lnTo>
                    <a:pt x="228" y="271"/>
                  </a:lnTo>
                  <a:lnTo>
                    <a:pt x="245" y="273"/>
                  </a:lnTo>
                  <a:lnTo>
                    <a:pt x="262" y="277"/>
                  </a:lnTo>
                  <a:lnTo>
                    <a:pt x="280" y="284"/>
                  </a:lnTo>
                  <a:lnTo>
                    <a:pt x="296" y="291"/>
                  </a:lnTo>
                  <a:lnTo>
                    <a:pt x="310" y="300"/>
                  </a:lnTo>
                  <a:lnTo>
                    <a:pt x="324" y="310"/>
                  </a:lnTo>
                  <a:lnTo>
                    <a:pt x="336" y="322"/>
                  </a:lnTo>
                  <a:lnTo>
                    <a:pt x="348" y="335"/>
                  </a:lnTo>
                  <a:lnTo>
                    <a:pt x="359" y="349"/>
                  </a:lnTo>
                  <a:lnTo>
                    <a:pt x="367" y="364"/>
                  </a:lnTo>
                  <a:lnTo>
                    <a:pt x="375" y="379"/>
                  </a:lnTo>
                  <a:lnTo>
                    <a:pt x="381" y="396"/>
                  </a:lnTo>
                  <a:lnTo>
                    <a:pt x="386" y="413"/>
                  </a:lnTo>
                  <a:lnTo>
                    <a:pt x="389" y="431"/>
                  </a:lnTo>
                  <a:lnTo>
                    <a:pt x="389" y="450"/>
                  </a:lnTo>
                  <a:lnTo>
                    <a:pt x="389" y="468"/>
                  </a:lnTo>
                  <a:lnTo>
                    <a:pt x="386" y="486"/>
                  </a:lnTo>
                  <a:lnTo>
                    <a:pt x="381" y="503"/>
                  </a:lnTo>
                  <a:lnTo>
                    <a:pt x="375" y="519"/>
                  </a:lnTo>
                  <a:lnTo>
                    <a:pt x="367" y="535"/>
                  </a:lnTo>
                  <a:lnTo>
                    <a:pt x="359" y="550"/>
                  </a:lnTo>
                  <a:lnTo>
                    <a:pt x="348" y="563"/>
                  </a:lnTo>
                  <a:lnTo>
                    <a:pt x="336" y="576"/>
                  </a:lnTo>
                  <a:lnTo>
                    <a:pt x="324" y="588"/>
                  </a:lnTo>
                  <a:lnTo>
                    <a:pt x="310" y="599"/>
                  </a:lnTo>
                  <a:lnTo>
                    <a:pt x="296" y="607"/>
                  </a:lnTo>
                  <a:lnTo>
                    <a:pt x="280" y="615"/>
                  </a:lnTo>
                  <a:lnTo>
                    <a:pt x="262" y="621"/>
                  </a:lnTo>
                  <a:lnTo>
                    <a:pt x="245" y="625"/>
                  </a:lnTo>
                  <a:lnTo>
                    <a:pt x="228" y="628"/>
                  </a:lnTo>
                  <a:lnTo>
                    <a:pt x="210" y="630"/>
                  </a:lnTo>
                  <a:lnTo>
                    <a:pt x="191" y="628"/>
                  </a:lnTo>
                  <a:lnTo>
                    <a:pt x="174" y="625"/>
                  </a:lnTo>
                  <a:lnTo>
                    <a:pt x="156" y="621"/>
                  </a:lnTo>
                  <a:lnTo>
                    <a:pt x="139" y="615"/>
                  </a:lnTo>
                  <a:lnTo>
                    <a:pt x="124" y="607"/>
                  </a:lnTo>
                  <a:lnTo>
                    <a:pt x="109" y="599"/>
                  </a:lnTo>
                  <a:lnTo>
                    <a:pt x="95" y="588"/>
                  </a:lnTo>
                  <a:lnTo>
                    <a:pt x="82" y="576"/>
                  </a:lnTo>
                  <a:lnTo>
                    <a:pt x="71" y="563"/>
                  </a:lnTo>
                  <a:lnTo>
                    <a:pt x="60" y="550"/>
                  </a:lnTo>
                  <a:lnTo>
                    <a:pt x="51" y="535"/>
                  </a:lnTo>
                  <a:lnTo>
                    <a:pt x="44" y="519"/>
                  </a:lnTo>
                  <a:lnTo>
                    <a:pt x="38" y="503"/>
                  </a:lnTo>
                  <a:lnTo>
                    <a:pt x="33" y="486"/>
                  </a:lnTo>
                  <a:lnTo>
                    <a:pt x="30" y="468"/>
                  </a:lnTo>
                  <a:lnTo>
                    <a:pt x="30" y="450"/>
                  </a:lnTo>
                  <a:lnTo>
                    <a:pt x="30" y="431"/>
                  </a:lnTo>
                  <a:lnTo>
                    <a:pt x="33" y="413"/>
                  </a:lnTo>
                  <a:lnTo>
                    <a:pt x="38" y="396"/>
                  </a:lnTo>
                  <a:lnTo>
                    <a:pt x="44" y="379"/>
                  </a:lnTo>
                  <a:lnTo>
                    <a:pt x="51" y="364"/>
                  </a:lnTo>
                  <a:lnTo>
                    <a:pt x="60" y="349"/>
                  </a:lnTo>
                  <a:lnTo>
                    <a:pt x="71" y="335"/>
                  </a:lnTo>
                  <a:lnTo>
                    <a:pt x="82" y="322"/>
                  </a:lnTo>
                  <a:lnTo>
                    <a:pt x="95" y="310"/>
                  </a:lnTo>
                  <a:lnTo>
                    <a:pt x="109" y="300"/>
                  </a:lnTo>
                  <a:lnTo>
                    <a:pt x="124" y="291"/>
                  </a:lnTo>
                  <a:lnTo>
                    <a:pt x="139" y="284"/>
                  </a:lnTo>
                  <a:lnTo>
                    <a:pt x="156" y="277"/>
                  </a:lnTo>
                  <a:lnTo>
                    <a:pt x="174" y="273"/>
                  </a:lnTo>
                  <a:lnTo>
                    <a:pt x="191" y="271"/>
                  </a:lnTo>
                  <a:lnTo>
                    <a:pt x="210" y="270"/>
                  </a:lnTo>
                  <a:close/>
                  <a:moveTo>
                    <a:pt x="404" y="30"/>
                  </a:moveTo>
                  <a:lnTo>
                    <a:pt x="407" y="30"/>
                  </a:lnTo>
                  <a:lnTo>
                    <a:pt x="410" y="29"/>
                  </a:lnTo>
                  <a:lnTo>
                    <a:pt x="412" y="27"/>
                  </a:lnTo>
                  <a:lnTo>
                    <a:pt x="415" y="26"/>
                  </a:lnTo>
                  <a:lnTo>
                    <a:pt x="417" y="23"/>
                  </a:lnTo>
                  <a:lnTo>
                    <a:pt x="418" y="20"/>
                  </a:lnTo>
                  <a:lnTo>
                    <a:pt x="419" y="18"/>
                  </a:lnTo>
                  <a:lnTo>
                    <a:pt x="419" y="15"/>
                  </a:lnTo>
                  <a:lnTo>
                    <a:pt x="419" y="12"/>
                  </a:lnTo>
                  <a:lnTo>
                    <a:pt x="418" y="8"/>
                  </a:lnTo>
                  <a:lnTo>
                    <a:pt x="417" y="6"/>
                  </a:lnTo>
                  <a:lnTo>
                    <a:pt x="415" y="4"/>
                  </a:lnTo>
                  <a:lnTo>
                    <a:pt x="412" y="2"/>
                  </a:lnTo>
                  <a:lnTo>
                    <a:pt x="410" y="1"/>
                  </a:lnTo>
                  <a:lnTo>
                    <a:pt x="407" y="0"/>
                  </a:lnTo>
                  <a:lnTo>
                    <a:pt x="404" y="0"/>
                  </a:lnTo>
                  <a:lnTo>
                    <a:pt x="382" y="0"/>
                  </a:lnTo>
                  <a:lnTo>
                    <a:pt x="361" y="2"/>
                  </a:lnTo>
                  <a:lnTo>
                    <a:pt x="341" y="4"/>
                  </a:lnTo>
                  <a:lnTo>
                    <a:pt x="319" y="8"/>
                  </a:lnTo>
                  <a:lnTo>
                    <a:pt x="300" y="13"/>
                  </a:lnTo>
                  <a:lnTo>
                    <a:pt x="280" y="19"/>
                  </a:lnTo>
                  <a:lnTo>
                    <a:pt x="260" y="26"/>
                  </a:lnTo>
                  <a:lnTo>
                    <a:pt x="242" y="33"/>
                  </a:lnTo>
                  <a:lnTo>
                    <a:pt x="224" y="42"/>
                  </a:lnTo>
                  <a:lnTo>
                    <a:pt x="207" y="51"/>
                  </a:lnTo>
                  <a:lnTo>
                    <a:pt x="190" y="62"/>
                  </a:lnTo>
                  <a:lnTo>
                    <a:pt x="174" y="74"/>
                  </a:lnTo>
                  <a:lnTo>
                    <a:pt x="157" y="85"/>
                  </a:lnTo>
                  <a:lnTo>
                    <a:pt x="142" y="98"/>
                  </a:lnTo>
                  <a:lnTo>
                    <a:pt x="127" y="112"/>
                  </a:lnTo>
                  <a:lnTo>
                    <a:pt x="114" y="127"/>
                  </a:lnTo>
                  <a:lnTo>
                    <a:pt x="101" y="142"/>
                  </a:lnTo>
                  <a:lnTo>
                    <a:pt x="89" y="158"/>
                  </a:lnTo>
                  <a:lnTo>
                    <a:pt x="77" y="175"/>
                  </a:lnTo>
                  <a:lnTo>
                    <a:pt x="65" y="193"/>
                  </a:lnTo>
                  <a:lnTo>
                    <a:pt x="56" y="211"/>
                  </a:lnTo>
                  <a:lnTo>
                    <a:pt x="46" y="230"/>
                  </a:lnTo>
                  <a:lnTo>
                    <a:pt x="38" y="249"/>
                  </a:lnTo>
                  <a:lnTo>
                    <a:pt x="30" y="269"/>
                  </a:lnTo>
                  <a:lnTo>
                    <a:pt x="23" y="290"/>
                  </a:lnTo>
                  <a:lnTo>
                    <a:pt x="17" y="311"/>
                  </a:lnTo>
                  <a:lnTo>
                    <a:pt x="12" y="333"/>
                  </a:lnTo>
                  <a:lnTo>
                    <a:pt x="8" y="355"/>
                  </a:lnTo>
                  <a:lnTo>
                    <a:pt x="4" y="378"/>
                  </a:lnTo>
                  <a:lnTo>
                    <a:pt x="1" y="401"/>
                  </a:lnTo>
                  <a:lnTo>
                    <a:pt x="0" y="425"/>
                  </a:lnTo>
                  <a:lnTo>
                    <a:pt x="0" y="450"/>
                  </a:lnTo>
                  <a:lnTo>
                    <a:pt x="0" y="460"/>
                  </a:lnTo>
                  <a:lnTo>
                    <a:pt x="1" y="471"/>
                  </a:lnTo>
                  <a:lnTo>
                    <a:pt x="2" y="481"/>
                  </a:lnTo>
                  <a:lnTo>
                    <a:pt x="4" y="491"/>
                  </a:lnTo>
                  <a:lnTo>
                    <a:pt x="9" y="512"/>
                  </a:lnTo>
                  <a:lnTo>
                    <a:pt x="16" y="531"/>
                  </a:lnTo>
                  <a:lnTo>
                    <a:pt x="25" y="549"/>
                  </a:lnTo>
                  <a:lnTo>
                    <a:pt x="35" y="566"/>
                  </a:lnTo>
                  <a:lnTo>
                    <a:pt x="47" y="582"/>
                  </a:lnTo>
                  <a:lnTo>
                    <a:pt x="61" y="597"/>
                  </a:lnTo>
                  <a:lnTo>
                    <a:pt x="76" y="611"/>
                  </a:lnTo>
                  <a:lnTo>
                    <a:pt x="92" y="623"/>
                  </a:lnTo>
                  <a:lnTo>
                    <a:pt x="109" y="634"/>
                  </a:lnTo>
                  <a:lnTo>
                    <a:pt x="127" y="642"/>
                  </a:lnTo>
                  <a:lnTo>
                    <a:pt x="147" y="650"/>
                  </a:lnTo>
                  <a:lnTo>
                    <a:pt x="167" y="655"/>
                  </a:lnTo>
                  <a:lnTo>
                    <a:pt x="178" y="656"/>
                  </a:lnTo>
                  <a:lnTo>
                    <a:pt x="189" y="658"/>
                  </a:lnTo>
                  <a:lnTo>
                    <a:pt x="198" y="658"/>
                  </a:lnTo>
                  <a:lnTo>
                    <a:pt x="210" y="660"/>
                  </a:lnTo>
                  <a:lnTo>
                    <a:pt x="221" y="658"/>
                  </a:lnTo>
                  <a:lnTo>
                    <a:pt x="231" y="658"/>
                  </a:lnTo>
                  <a:lnTo>
                    <a:pt x="241" y="656"/>
                  </a:lnTo>
                  <a:lnTo>
                    <a:pt x="252" y="655"/>
                  </a:lnTo>
                  <a:lnTo>
                    <a:pt x="272" y="650"/>
                  </a:lnTo>
                  <a:lnTo>
                    <a:pt x="291" y="642"/>
                  </a:lnTo>
                  <a:lnTo>
                    <a:pt x="310" y="634"/>
                  </a:lnTo>
                  <a:lnTo>
                    <a:pt x="327" y="623"/>
                  </a:lnTo>
                  <a:lnTo>
                    <a:pt x="343" y="611"/>
                  </a:lnTo>
                  <a:lnTo>
                    <a:pt x="358" y="597"/>
                  </a:lnTo>
                  <a:lnTo>
                    <a:pt x="372" y="582"/>
                  </a:lnTo>
                  <a:lnTo>
                    <a:pt x="384" y="566"/>
                  </a:lnTo>
                  <a:lnTo>
                    <a:pt x="394" y="549"/>
                  </a:lnTo>
                  <a:lnTo>
                    <a:pt x="403" y="531"/>
                  </a:lnTo>
                  <a:lnTo>
                    <a:pt x="410" y="512"/>
                  </a:lnTo>
                  <a:lnTo>
                    <a:pt x="415" y="491"/>
                  </a:lnTo>
                  <a:lnTo>
                    <a:pt x="417" y="481"/>
                  </a:lnTo>
                  <a:lnTo>
                    <a:pt x="418" y="471"/>
                  </a:lnTo>
                  <a:lnTo>
                    <a:pt x="419" y="460"/>
                  </a:lnTo>
                  <a:lnTo>
                    <a:pt x="419" y="450"/>
                  </a:lnTo>
                  <a:lnTo>
                    <a:pt x="419" y="439"/>
                  </a:lnTo>
                  <a:lnTo>
                    <a:pt x="418" y="428"/>
                  </a:lnTo>
                  <a:lnTo>
                    <a:pt x="417" y="418"/>
                  </a:lnTo>
                  <a:lnTo>
                    <a:pt x="415" y="407"/>
                  </a:lnTo>
                  <a:lnTo>
                    <a:pt x="410" y="386"/>
                  </a:lnTo>
                  <a:lnTo>
                    <a:pt x="403" y="367"/>
                  </a:lnTo>
                  <a:lnTo>
                    <a:pt x="394" y="349"/>
                  </a:lnTo>
                  <a:lnTo>
                    <a:pt x="384" y="332"/>
                  </a:lnTo>
                  <a:lnTo>
                    <a:pt x="372" y="316"/>
                  </a:lnTo>
                  <a:lnTo>
                    <a:pt x="358" y="301"/>
                  </a:lnTo>
                  <a:lnTo>
                    <a:pt x="343" y="288"/>
                  </a:lnTo>
                  <a:lnTo>
                    <a:pt x="327" y="275"/>
                  </a:lnTo>
                  <a:lnTo>
                    <a:pt x="310" y="264"/>
                  </a:lnTo>
                  <a:lnTo>
                    <a:pt x="291" y="256"/>
                  </a:lnTo>
                  <a:lnTo>
                    <a:pt x="272" y="249"/>
                  </a:lnTo>
                  <a:lnTo>
                    <a:pt x="252" y="244"/>
                  </a:lnTo>
                  <a:lnTo>
                    <a:pt x="241" y="242"/>
                  </a:lnTo>
                  <a:lnTo>
                    <a:pt x="231" y="241"/>
                  </a:lnTo>
                  <a:lnTo>
                    <a:pt x="221" y="240"/>
                  </a:lnTo>
                  <a:lnTo>
                    <a:pt x="210" y="240"/>
                  </a:lnTo>
                  <a:lnTo>
                    <a:pt x="197" y="240"/>
                  </a:lnTo>
                  <a:lnTo>
                    <a:pt x="185" y="241"/>
                  </a:lnTo>
                  <a:lnTo>
                    <a:pt x="172" y="243"/>
                  </a:lnTo>
                  <a:lnTo>
                    <a:pt x="161" y="245"/>
                  </a:lnTo>
                  <a:lnTo>
                    <a:pt x="150" y="248"/>
                  </a:lnTo>
                  <a:lnTo>
                    <a:pt x="138" y="252"/>
                  </a:lnTo>
                  <a:lnTo>
                    <a:pt x="127" y="256"/>
                  </a:lnTo>
                  <a:lnTo>
                    <a:pt x="117" y="261"/>
                  </a:lnTo>
                  <a:lnTo>
                    <a:pt x="106" y="266"/>
                  </a:lnTo>
                  <a:lnTo>
                    <a:pt x="96" y="273"/>
                  </a:lnTo>
                  <a:lnTo>
                    <a:pt x="87" y="279"/>
                  </a:lnTo>
                  <a:lnTo>
                    <a:pt x="78" y="286"/>
                  </a:lnTo>
                  <a:lnTo>
                    <a:pt x="69" y="293"/>
                  </a:lnTo>
                  <a:lnTo>
                    <a:pt x="61" y="302"/>
                  </a:lnTo>
                  <a:lnTo>
                    <a:pt x="52" y="310"/>
                  </a:lnTo>
                  <a:lnTo>
                    <a:pt x="45" y="319"/>
                  </a:lnTo>
                  <a:lnTo>
                    <a:pt x="49" y="303"/>
                  </a:lnTo>
                  <a:lnTo>
                    <a:pt x="55" y="287"/>
                  </a:lnTo>
                  <a:lnTo>
                    <a:pt x="60" y="272"/>
                  </a:lnTo>
                  <a:lnTo>
                    <a:pt x="66" y="256"/>
                  </a:lnTo>
                  <a:lnTo>
                    <a:pt x="73" y="242"/>
                  </a:lnTo>
                  <a:lnTo>
                    <a:pt x="79" y="227"/>
                  </a:lnTo>
                  <a:lnTo>
                    <a:pt x="87" y="213"/>
                  </a:lnTo>
                  <a:lnTo>
                    <a:pt x="94" y="200"/>
                  </a:lnTo>
                  <a:lnTo>
                    <a:pt x="103" y="187"/>
                  </a:lnTo>
                  <a:lnTo>
                    <a:pt x="112" y="174"/>
                  </a:lnTo>
                  <a:lnTo>
                    <a:pt x="121" y="163"/>
                  </a:lnTo>
                  <a:lnTo>
                    <a:pt x="131" y="151"/>
                  </a:lnTo>
                  <a:lnTo>
                    <a:pt x="141" y="139"/>
                  </a:lnTo>
                  <a:lnTo>
                    <a:pt x="152" y="128"/>
                  </a:lnTo>
                  <a:lnTo>
                    <a:pt x="163" y="119"/>
                  </a:lnTo>
                  <a:lnTo>
                    <a:pt x="175" y="109"/>
                  </a:lnTo>
                  <a:lnTo>
                    <a:pt x="186" y="99"/>
                  </a:lnTo>
                  <a:lnTo>
                    <a:pt x="198" y="91"/>
                  </a:lnTo>
                  <a:lnTo>
                    <a:pt x="211" y="82"/>
                  </a:lnTo>
                  <a:lnTo>
                    <a:pt x="224" y="75"/>
                  </a:lnTo>
                  <a:lnTo>
                    <a:pt x="237" y="68"/>
                  </a:lnTo>
                  <a:lnTo>
                    <a:pt x="251" y="62"/>
                  </a:lnTo>
                  <a:lnTo>
                    <a:pt x="265" y="56"/>
                  </a:lnTo>
                  <a:lnTo>
                    <a:pt x="279" y="50"/>
                  </a:lnTo>
                  <a:lnTo>
                    <a:pt x="294" y="46"/>
                  </a:lnTo>
                  <a:lnTo>
                    <a:pt x="309" y="42"/>
                  </a:lnTo>
                  <a:lnTo>
                    <a:pt x="324" y="37"/>
                  </a:lnTo>
                  <a:lnTo>
                    <a:pt x="340" y="35"/>
                  </a:lnTo>
                  <a:lnTo>
                    <a:pt x="355" y="33"/>
                  </a:lnTo>
                  <a:lnTo>
                    <a:pt x="372" y="31"/>
                  </a:lnTo>
                  <a:lnTo>
                    <a:pt x="388" y="30"/>
                  </a:lnTo>
                  <a:lnTo>
                    <a:pt x="40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5">
              <a:extLst>
                <a:ext uri="{FF2B5EF4-FFF2-40B4-BE49-F238E27FC236}">
                  <a16:creationId xmlns:a16="http://schemas.microsoft.com/office/drawing/2014/main" id="{BE7A42A1-B394-4BCE-8C0F-A8A77C027373}"/>
                </a:ext>
              </a:extLst>
            </p:cNvPr>
            <p:cNvSpPr>
              <a:spLocks noEditPoints="1"/>
            </p:cNvSpPr>
            <p:nvPr/>
          </p:nvSpPr>
          <p:spPr bwMode="auto">
            <a:xfrm>
              <a:off x="2763838" y="4535488"/>
              <a:ext cx="133350" cy="209550"/>
            </a:xfrm>
            <a:custGeom>
              <a:avLst/>
              <a:gdLst>
                <a:gd name="T0" fmla="*/ 156 w 420"/>
                <a:gd name="T1" fmla="*/ 621 h 660"/>
                <a:gd name="T2" fmla="*/ 96 w 420"/>
                <a:gd name="T3" fmla="*/ 588 h 660"/>
                <a:gd name="T4" fmla="*/ 52 w 420"/>
                <a:gd name="T5" fmla="*/ 535 h 660"/>
                <a:gd name="T6" fmla="*/ 31 w 420"/>
                <a:gd name="T7" fmla="*/ 468 h 660"/>
                <a:gd name="T8" fmla="*/ 38 w 420"/>
                <a:gd name="T9" fmla="*/ 396 h 660"/>
                <a:gd name="T10" fmla="*/ 72 w 420"/>
                <a:gd name="T11" fmla="*/ 335 h 660"/>
                <a:gd name="T12" fmla="*/ 124 w 420"/>
                <a:gd name="T13" fmla="*/ 291 h 660"/>
                <a:gd name="T14" fmla="*/ 192 w 420"/>
                <a:gd name="T15" fmla="*/ 271 h 660"/>
                <a:gd name="T16" fmla="*/ 263 w 420"/>
                <a:gd name="T17" fmla="*/ 277 h 660"/>
                <a:gd name="T18" fmla="*/ 324 w 420"/>
                <a:gd name="T19" fmla="*/ 310 h 660"/>
                <a:gd name="T20" fmla="*/ 368 w 420"/>
                <a:gd name="T21" fmla="*/ 364 h 660"/>
                <a:gd name="T22" fmla="*/ 389 w 420"/>
                <a:gd name="T23" fmla="*/ 431 h 660"/>
                <a:gd name="T24" fmla="*/ 382 w 420"/>
                <a:gd name="T25" fmla="*/ 503 h 660"/>
                <a:gd name="T26" fmla="*/ 349 w 420"/>
                <a:gd name="T27" fmla="*/ 563 h 660"/>
                <a:gd name="T28" fmla="*/ 296 w 420"/>
                <a:gd name="T29" fmla="*/ 607 h 660"/>
                <a:gd name="T30" fmla="*/ 228 w 420"/>
                <a:gd name="T31" fmla="*/ 628 h 660"/>
                <a:gd name="T32" fmla="*/ 185 w 420"/>
                <a:gd name="T33" fmla="*/ 241 h 660"/>
                <a:gd name="T34" fmla="*/ 139 w 420"/>
                <a:gd name="T35" fmla="*/ 252 h 660"/>
                <a:gd name="T36" fmla="*/ 97 w 420"/>
                <a:gd name="T37" fmla="*/ 273 h 660"/>
                <a:gd name="T38" fmla="*/ 61 w 420"/>
                <a:gd name="T39" fmla="*/ 302 h 660"/>
                <a:gd name="T40" fmla="*/ 56 w 420"/>
                <a:gd name="T41" fmla="*/ 287 h 660"/>
                <a:gd name="T42" fmla="*/ 80 w 420"/>
                <a:gd name="T43" fmla="*/ 227 h 660"/>
                <a:gd name="T44" fmla="*/ 112 w 420"/>
                <a:gd name="T45" fmla="*/ 174 h 660"/>
                <a:gd name="T46" fmla="*/ 152 w 420"/>
                <a:gd name="T47" fmla="*/ 128 h 660"/>
                <a:gd name="T48" fmla="*/ 199 w 420"/>
                <a:gd name="T49" fmla="*/ 91 h 660"/>
                <a:gd name="T50" fmla="*/ 252 w 420"/>
                <a:gd name="T51" fmla="*/ 62 h 660"/>
                <a:gd name="T52" fmla="*/ 309 w 420"/>
                <a:gd name="T53" fmla="*/ 42 h 660"/>
                <a:gd name="T54" fmla="*/ 372 w 420"/>
                <a:gd name="T55" fmla="*/ 31 h 660"/>
                <a:gd name="T56" fmla="*/ 411 w 420"/>
                <a:gd name="T57" fmla="*/ 29 h 660"/>
                <a:gd name="T58" fmla="*/ 419 w 420"/>
                <a:gd name="T59" fmla="*/ 20 h 660"/>
                <a:gd name="T60" fmla="*/ 419 w 420"/>
                <a:gd name="T61" fmla="*/ 8 h 660"/>
                <a:gd name="T62" fmla="*/ 411 w 420"/>
                <a:gd name="T63" fmla="*/ 1 h 660"/>
                <a:gd name="T64" fmla="*/ 362 w 420"/>
                <a:gd name="T65" fmla="*/ 2 h 660"/>
                <a:gd name="T66" fmla="*/ 281 w 420"/>
                <a:gd name="T67" fmla="*/ 19 h 660"/>
                <a:gd name="T68" fmla="*/ 208 w 420"/>
                <a:gd name="T69" fmla="*/ 51 h 660"/>
                <a:gd name="T70" fmla="*/ 143 w 420"/>
                <a:gd name="T71" fmla="*/ 98 h 660"/>
                <a:gd name="T72" fmla="*/ 89 w 420"/>
                <a:gd name="T73" fmla="*/ 158 h 660"/>
                <a:gd name="T74" fmla="*/ 47 w 420"/>
                <a:gd name="T75" fmla="*/ 230 h 660"/>
                <a:gd name="T76" fmla="*/ 17 w 420"/>
                <a:gd name="T77" fmla="*/ 311 h 660"/>
                <a:gd name="T78" fmla="*/ 2 w 420"/>
                <a:gd name="T79" fmla="*/ 401 h 660"/>
                <a:gd name="T80" fmla="*/ 1 w 420"/>
                <a:gd name="T81" fmla="*/ 471 h 660"/>
                <a:gd name="T82" fmla="*/ 17 w 420"/>
                <a:gd name="T83" fmla="*/ 531 h 660"/>
                <a:gd name="T84" fmla="*/ 62 w 420"/>
                <a:gd name="T85" fmla="*/ 597 h 660"/>
                <a:gd name="T86" fmla="*/ 128 w 420"/>
                <a:gd name="T87" fmla="*/ 642 h 660"/>
                <a:gd name="T88" fmla="*/ 188 w 420"/>
                <a:gd name="T89" fmla="*/ 658 h 660"/>
                <a:gd name="T90" fmla="*/ 231 w 420"/>
                <a:gd name="T91" fmla="*/ 658 h 660"/>
                <a:gd name="T92" fmla="*/ 291 w 420"/>
                <a:gd name="T93" fmla="*/ 642 h 660"/>
                <a:gd name="T94" fmla="*/ 359 w 420"/>
                <a:gd name="T95" fmla="*/ 597 h 660"/>
                <a:gd name="T96" fmla="*/ 404 w 420"/>
                <a:gd name="T97" fmla="*/ 531 h 660"/>
                <a:gd name="T98" fmla="*/ 419 w 420"/>
                <a:gd name="T99" fmla="*/ 471 h 660"/>
                <a:gd name="T100" fmla="*/ 419 w 420"/>
                <a:gd name="T101" fmla="*/ 428 h 660"/>
                <a:gd name="T102" fmla="*/ 404 w 420"/>
                <a:gd name="T103" fmla="*/ 367 h 660"/>
                <a:gd name="T104" fmla="*/ 359 w 420"/>
                <a:gd name="T105" fmla="*/ 301 h 660"/>
                <a:gd name="T106" fmla="*/ 291 w 420"/>
                <a:gd name="T107" fmla="*/ 256 h 660"/>
                <a:gd name="T108" fmla="*/ 231 w 420"/>
                <a:gd name="T109" fmla="*/ 24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0" h="660">
                  <a:moveTo>
                    <a:pt x="210" y="630"/>
                  </a:moveTo>
                  <a:lnTo>
                    <a:pt x="192" y="628"/>
                  </a:lnTo>
                  <a:lnTo>
                    <a:pt x="173" y="625"/>
                  </a:lnTo>
                  <a:lnTo>
                    <a:pt x="156" y="621"/>
                  </a:lnTo>
                  <a:lnTo>
                    <a:pt x="140" y="615"/>
                  </a:lnTo>
                  <a:lnTo>
                    <a:pt x="124" y="607"/>
                  </a:lnTo>
                  <a:lnTo>
                    <a:pt x="109" y="599"/>
                  </a:lnTo>
                  <a:lnTo>
                    <a:pt x="96" y="588"/>
                  </a:lnTo>
                  <a:lnTo>
                    <a:pt x="83" y="576"/>
                  </a:lnTo>
                  <a:lnTo>
                    <a:pt x="72" y="563"/>
                  </a:lnTo>
                  <a:lnTo>
                    <a:pt x="61" y="550"/>
                  </a:lnTo>
                  <a:lnTo>
                    <a:pt x="52" y="535"/>
                  </a:lnTo>
                  <a:lnTo>
                    <a:pt x="45" y="519"/>
                  </a:lnTo>
                  <a:lnTo>
                    <a:pt x="38" y="503"/>
                  </a:lnTo>
                  <a:lnTo>
                    <a:pt x="34" y="486"/>
                  </a:lnTo>
                  <a:lnTo>
                    <a:pt x="31" y="468"/>
                  </a:lnTo>
                  <a:lnTo>
                    <a:pt x="30" y="450"/>
                  </a:lnTo>
                  <a:lnTo>
                    <a:pt x="31" y="431"/>
                  </a:lnTo>
                  <a:lnTo>
                    <a:pt x="34" y="413"/>
                  </a:lnTo>
                  <a:lnTo>
                    <a:pt x="38" y="396"/>
                  </a:lnTo>
                  <a:lnTo>
                    <a:pt x="45" y="379"/>
                  </a:lnTo>
                  <a:lnTo>
                    <a:pt x="52" y="364"/>
                  </a:lnTo>
                  <a:lnTo>
                    <a:pt x="61" y="349"/>
                  </a:lnTo>
                  <a:lnTo>
                    <a:pt x="72" y="335"/>
                  </a:lnTo>
                  <a:lnTo>
                    <a:pt x="83" y="322"/>
                  </a:lnTo>
                  <a:lnTo>
                    <a:pt x="96" y="310"/>
                  </a:lnTo>
                  <a:lnTo>
                    <a:pt x="109" y="300"/>
                  </a:lnTo>
                  <a:lnTo>
                    <a:pt x="124" y="291"/>
                  </a:lnTo>
                  <a:lnTo>
                    <a:pt x="140" y="284"/>
                  </a:lnTo>
                  <a:lnTo>
                    <a:pt x="156" y="277"/>
                  </a:lnTo>
                  <a:lnTo>
                    <a:pt x="173" y="273"/>
                  </a:lnTo>
                  <a:lnTo>
                    <a:pt x="192" y="271"/>
                  </a:lnTo>
                  <a:lnTo>
                    <a:pt x="210" y="270"/>
                  </a:lnTo>
                  <a:lnTo>
                    <a:pt x="228" y="271"/>
                  </a:lnTo>
                  <a:lnTo>
                    <a:pt x="246" y="273"/>
                  </a:lnTo>
                  <a:lnTo>
                    <a:pt x="263" y="277"/>
                  </a:lnTo>
                  <a:lnTo>
                    <a:pt x="281" y="284"/>
                  </a:lnTo>
                  <a:lnTo>
                    <a:pt x="296" y="291"/>
                  </a:lnTo>
                  <a:lnTo>
                    <a:pt x="311" y="300"/>
                  </a:lnTo>
                  <a:lnTo>
                    <a:pt x="324" y="310"/>
                  </a:lnTo>
                  <a:lnTo>
                    <a:pt x="337" y="322"/>
                  </a:lnTo>
                  <a:lnTo>
                    <a:pt x="349" y="335"/>
                  </a:lnTo>
                  <a:lnTo>
                    <a:pt x="360" y="349"/>
                  </a:lnTo>
                  <a:lnTo>
                    <a:pt x="368" y="364"/>
                  </a:lnTo>
                  <a:lnTo>
                    <a:pt x="376" y="379"/>
                  </a:lnTo>
                  <a:lnTo>
                    <a:pt x="382" y="396"/>
                  </a:lnTo>
                  <a:lnTo>
                    <a:pt x="387" y="413"/>
                  </a:lnTo>
                  <a:lnTo>
                    <a:pt x="389" y="431"/>
                  </a:lnTo>
                  <a:lnTo>
                    <a:pt x="390" y="450"/>
                  </a:lnTo>
                  <a:lnTo>
                    <a:pt x="389" y="468"/>
                  </a:lnTo>
                  <a:lnTo>
                    <a:pt x="387" y="486"/>
                  </a:lnTo>
                  <a:lnTo>
                    <a:pt x="382" y="503"/>
                  </a:lnTo>
                  <a:lnTo>
                    <a:pt x="376" y="519"/>
                  </a:lnTo>
                  <a:lnTo>
                    <a:pt x="368" y="535"/>
                  </a:lnTo>
                  <a:lnTo>
                    <a:pt x="360" y="550"/>
                  </a:lnTo>
                  <a:lnTo>
                    <a:pt x="349" y="563"/>
                  </a:lnTo>
                  <a:lnTo>
                    <a:pt x="337" y="576"/>
                  </a:lnTo>
                  <a:lnTo>
                    <a:pt x="324" y="588"/>
                  </a:lnTo>
                  <a:lnTo>
                    <a:pt x="311" y="599"/>
                  </a:lnTo>
                  <a:lnTo>
                    <a:pt x="296" y="607"/>
                  </a:lnTo>
                  <a:lnTo>
                    <a:pt x="281" y="615"/>
                  </a:lnTo>
                  <a:lnTo>
                    <a:pt x="263" y="621"/>
                  </a:lnTo>
                  <a:lnTo>
                    <a:pt x="246" y="625"/>
                  </a:lnTo>
                  <a:lnTo>
                    <a:pt x="228" y="628"/>
                  </a:lnTo>
                  <a:lnTo>
                    <a:pt x="210" y="630"/>
                  </a:lnTo>
                  <a:close/>
                  <a:moveTo>
                    <a:pt x="210" y="240"/>
                  </a:moveTo>
                  <a:lnTo>
                    <a:pt x="198" y="240"/>
                  </a:lnTo>
                  <a:lnTo>
                    <a:pt x="185" y="241"/>
                  </a:lnTo>
                  <a:lnTo>
                    <a:pt x="173" y="243"/>
                  </a:lnTo>
                  <a:lnTo>
                    <a:pt x="162" y="245"/>
                  </a:lnTo>
                  <a:lnTo>
                    <a:pt x="150" y="248"/>
                  </a:lnTo>
                  <a:lnTo>
                    <a:pt x="139" y="252"/>
                  </a:lnTo>
                  <a:lnTo>
                    <a:pt x="128" y="256"/>
                  </a:lnTo>
                  <a:lnTo>
                    <a:pt x="118" y="261"/>
                  </a:lnTo>
                  <a:lnTo>
                    <a:pt x="107" y="266"/>
                  </a:lnTo>
                  <a:lnTo>
                    <a:pt x="97" y="273"/>
                  </a:lnTo>
                  <a:lnTo>
                    <a:pt x="88" y="279"/>
                  </a:lnTo>
                  <a:lnTo>
                    <a:pt x="78" y="286"/>
                  </a:lnTo>
                  <a:lnTo>
                    <a:pt x="69" y="293"/>
                  </a:lnTo>
                  <a:lnTo>
                    <a:pt x="61" y="302"/>
                  </a:lnTo>
                  <a:lnTo>
                    <a:pt x="53" y="310"/>
                  </a:lnTo>
                  <a:lnTo>
                    <a:pt x="46" y="319"/>
                  </a:lnTo>
                  <a:lnTo>
                    <a:pt x="50" y="303"/>
                  </a:lnTo>
                  <a:lnTo>
                    <a:pt x="56" y="287"/>
                  </a:lnTo>
                  <a:lnTo>
                    <a:pt x="61" y="272"/>
                  </a:lnTo>
                  <a:lnTo>
                    <a:pt x="66" y="256"/>
                  </a:lnTo>
                  <a:lnTo>
                    <a:pt x="73" y="242"/>
                  </a:lnTo>
                  <a:lnTo>
                    <a:pt x="80" y="227"/>
                  </a:lnTo>
                  <a:lnTo>
                    <a:pt x="88" y="213"/>
                  </a:lnTo>
                  <a:lnTo>
                    <a:pt x="95" y="200"/>
                  </a:lnTo>
                  <a:lnTo>
                    <a:pt x="104" y="187"/>
                  </a:lnTo>
                  <a:lnTo>
                    <a:pt x="112" y="174"/>
                  </a:lnTo>
                  <a:lnTo>
                    <a:pt x="122" y="163"/>
                  </a:lnTo>
                  <a:lnTo>
                    <a:pt x="132" y="151"/>
                  </a:lnTo>
                  <a:lnTo>
                    <a:pt x="142" y="139"/>
                  </a:lnTo>
                  <a:lnTo>
                    <a:pt x="152" y="128"/>
                  </a:lnTo>
                  <a:lnTo>
                    <a:pt x="164" y="119"/>
                  </a:lnTo>
                  <a:lnTo>
                    <a:pt x="174" y="109"/>
                  </a:lnTo>
                  <a:lnTo>
                    <a:pt x="186" y="99"/>
                  </a:lnTo>
                  <a:lnTo>
                    <a:pt x="199" y="91"/>
                  </a:lnTo>
                  <a:lnTo>
                    <a:pt x="211" y="82"/>
                  </a:lnTo>
                  <a:lnTo>
                    <a:pt x="224" y="75"/>
                  </a:lnTo>
                  <a:lnTo>
                    <a:pt x="238" y="68"/>
                  </a:lnTo>
                  <a:lnTo>
                    <a:pt x="252" y="62"/>
                  </a:lnTo>
                  <a:lnTo>
                    <a:pt x="266" y="56"/>
                  </a:lnTo>
                  <a:lnTo>
                    <a:pt x="279" y="50"/>
                  </a:lnTo>
                  <a:lnTo>
                    <a:pt x="294" y="46"/>
                  </a:lnTo>
                  <a:lnTo>
                    <a:pt x="309" y="42"/>
                  </a:lnTo>
                  <a:lnTo>
                    <a:pt x="324" y="37"/>
                  </a:lnTo>
                  <a:lnTo>
                    <a:pt x="339" y="35"/>
                  </a:lnTo>
                  <a:lnTo>
                    <a:pt x="356" y="33"/>
                  </a:lnTo>
                  <a:lnTo>
                    <a:pt x="372" y="31"/>
                  </a:lnTo>
                  <a:lnTo>
                    <a:pt x="389" y="30"/>
                  </a:lnTo>
                  <a:lnTo>
                    <a:pt x="405" y="30"/>
                  </a:lnTo>
                  <a:lnTo>
                    <a:pt x="408" y="30"/>
                  </a:lnTo>
                  <a:lnTo>
                    <a:pt x="411" y="29"/>
                  </a:lnTo>
                  <a:lnTo>
                    <a:pt x="413" y="27"/>
                  </a:lnTo>
                  <a:lnTo>
                    <a:pt x="416" y="26"/>
                  </a:lnTo>
                  <a:lnTo>
                    <a:pt x="418" y="23"/>
                  </a:lnTo>
                  <a:lnTo>
                    <a:pt x="419" y="20"/>
                  </a:lnTo>
                  <a:lnTo>
                    <a:pt x="420" y="18"/>
                  </a:lnTo>
                  <a:lnTo>
                    <a:pt x="420" y="15"/>
                  </a:lnTo>
                  <a:lnTo>
                    <a:pt x="420" y="12"/>
                  </a:lnTo>
                  <a:lnTo>
                    <a:pt x="419" y="8"/>
                  </a:lnTo>
                  <a:lnTo>
                    <a:pt x="418" y="6"/>
                  </a:lnTo>
                  <a:lnTo>
                    <a:pt x="416" y="4"/>
                  </a:lnTo>
                  <a:lnTo>
                    <a:pt x="413" y="2"/>
                  </a:lnTo>
                  <a:lnTo>
                    <a:pt x="411" y="1"/>
                  </a:lnTo>
                  <a:lnTo>
                    <a:pt x="408" y="0"/>
                  </a:lnTo>
                  <a:lnTo>
                    <a:pt x="405" y="0"/>
                  </a:lnTo>
                  <a:lnTo>
                    <a:pt x="383" y="0"/>
                  </a:lnTo>
                  <a:lnTo>
                    <a:pt x="362" y="2"/>
                  </a:lnTo>
                  <a:lnTo>
                    <a:pt x="341" y="4"/>
                  </a:lnTo>
                  <a:lnTo>
                    <a:pt x="320" y="8"/>
                  </a:lnTo>
                  <a:lnTo>
                    <a:pt x="300" y="13"/>
                  </a:lnTo>
                  <a:lnTo>
                    <a:pt x="281" y="19"/>
                  </a:lnTo>
                  <a:lnTo>
                    <a:pt x="261" y="26"/>
                  </a:lnTo>
                  <a:lnTo>
                    <a:pt x="243" y="33"/>
                  </a:lnTo>
                  <a:lnTo>
                    <a:pt x="225" y="42"/>
                  </a:lnTo>
                  <a:lnTo>
                    <a:pt x="208" y="51"/>
                  </a:lnTo>
                  <a:lnTo>
                    <a:pt x="191" y="62"/>
                  </a:lnTo>
                  <a:lnTo>
                    <a:pt x="173" y="74"/>
                  </a:lnTo>
                  <a:lnTo>
                    <a:pt x="158" y="85"/>
                  </a:lnTo>
                  <a:lnTo>
                    <a:pt x="143" y="98"/>
                  </a:lnTo>
                  <a:lnTo>
                    <a:pt x="128" y="112"/>
                  </a:lnTo>
                  <a:lnTo>
                    <a:pt x="114" y="127"/>
                  </a:lnTo>
                  <a:lnTo>
                    <a:pt x="102" y="142"/>
                  </a:lnTo>
                  <a:lnTo>
                    <a:pt x="89" y="158"/>
                  </a:lnTo>
                  <a:lnTo>
                    <a:pt x="77" y="175"/>
                  </a:lnTo>
                  <a:lnTo>
                    <a:pt x="66" y="193"/>
                  </a:lnTo>
                  <a:lnTo>
                    <a:pt x="57" y="211"/>
                  </a:lnTo>
                  <a:lnTo>
                    <a:pt x="47" y="230"/>
                  </a:lnTo>
                  <a:lnTo>
                    <a:pt x="38" y="249"/>
                  </a:lnTo>
                  <a:lnTo>
                    <a:pt x="31" y="269"/>
                  </a:lnTo>
                  <a:lnTo>
                    <a:pt x="23" y="290"/>
                  </a:lnTo>
                  <a:lnTo>
                    <a:pt x="17" y="311"/>
                  </a:lnTo>
                  <a:lnTo>
                    <a:pt x="13" y="333"/>
                  </a:lnTo>
                  <a:lnTo>
                    <a:pt x="8" y="355"/>
                  </a:lnTo>
                  <a:lnTo>
                    <a:pt x="4" y="378"/>
                  </a:lnTo>
                  <a:lnTo>
                    <a:pt x="2" y="401"/>
                  </a:lnTo>
                  <a:lnTo>
                    <a:pt x="1" y="425"/>
                  </a:lnTo>
                  <a:lnTo>
                    <a:pt x="0" y="450"/>
                  </a:lnTo>
                  <a:lnTo>
                    <a:pt x="1" y="460"/>
                  </a:lnTo>
                  <a:lnTo>
                    <a:pt x="1" y="471"/>
                  </a:lnTo>
                  <a:lnTo>
                    <a:pt x="3" y="481"/>
                  </a:lnTo>
                  <a:lnTo>
                    <a:pt x="4" y="491"/>
                  </a:lnTo>
                  <a:lnTo>
                    <a:pt x="9" y="512"/>
                  </a:lnTo>
                  <a:lnTo>
                    <a:pt x="17" y="531"/>
                  </a:lnTo>
                  <a:lnTo>
                    <a:pt x="26" y="549"/>
                  </a:lnTo>
                  <a:lnTo>
                    <a:pt x="36" y="566"/>
                  </a:lnTo>
                  <a:lnTo>
                    <a:pt x="48" y="582"/>
                  </a:lnTo>
                  <a:lnTo>
                    <a:pt x="62" y="597"/>
                  </a:lnTo>
                  <a:lnTo>
                    <a:pt x="77" y="611"/>
                  </a:lnTo>
                  <a:lnTo>
                    <a:pt x="93" y="623"/>
                  </a:lnTo>
                  <a:lnTo>
                    <a:pt x="110" y="634"/>
                  </a:lnTo>
                  <a:lnTo>
                    <a:pt x="128" y="642"/>
                  </a:lnTo>
                  <a:lnTo>
                    <a:pt x="148" y="650"/>
                  </a:lnTo>
                  <a:lnTo>
                    <a:pt x="168" y="655"/>
                  </a:lnTo>
                  <a:lnTo>
                    <a:pt x="178" y="656"/>
                  </a:lnTo>
                  <a:lnTo>
                    <a:pt x="188" y="658"/>
                  </a:lnTo>
                  <a:lnTo>
                    <a:pt x="199" y="658"/>
                  </a:lnTo>
                  <a:lnTo>
                    <a:pt x="210" y="660"/>
                  </a:lnTo>
                  <a:lnTo>
                    <a:pt x="221" y="658"/>
                  </a:lnTo>
                  <a:lnTo>
                    <a:pt x="231" y="658"/>
                  </a:lnTo>
                  <a:lnTo>
                    <a:pt x="242" y="656"/>
                  </a:lnTo>
                  <a:lnTo>
                    <a:pt x="253" y="655"/>
                  </a:lnTo>
                  <a:lnTo>
                    <a:pt x="272" y="650"/>
                  </a:lnTo>
                  <a:lnTo>
                    <a:pt x="291" y="642"/>
                  </a:lnTo>
                  <a:lnTo>
                    <a:pt x="311" y="634"/>
                  </a:lnTo>
                  <a:lnTo>
                    <a:pt x="328" y="623"/>
                  </a:lnTo>
                  <a:lnTo>
                    <a:pt x="344" y="611"/>
                  </a:lnTo>
                  <a:lnTo>
                    <a:pt x="359" y="597"/>
                  </a:lnTo>
                  <a:lnTo>
                    <a:pt x="372" y="582"/>
                  </a:lnTo>
                  <a:lnTo>
                    <a:pt x="384" y="566"/>
                  </a:lnTo>
                  <a:lnTo>
                    <a:pt x="395" y="549"/>
                  </a:lnTo>
                  <a:lnTo>
                    <a:pt x="404" y="531"/>
                  </a:lnTo>
                  <a:lnTo>
                    <a:pt x="410" y="512"/>
                  </a:lnTo>
                  <a:lnTo>
                    <a:pt x="416" y="491"/>
                  </a:lnTo>
                  <a:lnTo>
                    <a:pt x="418" y="481"/>
                  </a:lnTo>
                  <a:lnTo>
                    <a:pt x="419" y="471"/>
                  </a:lnTo>
                  <a:lnTo>
                    <a:pt x="420" y="460"/>
                  </a:lnTo>
                  <a:lnTo>
                    <a:pt x="420" y="450"/>
                  </a:lnTo>
                  <a:lnTo>
                    <a:pt x="420" y="439"/>
                  </a:lnTo>
                  <a:lnTo>
                    <a:pt x="419" y="428"/>
                  </a:lnTo>
                  <a:lnTo>
                    <a:pt x="418" y="418"/>
                  </a:lnTo>
                  <a:lnTo>
                    <a:pt x="416" y="407"/>
                  </a:lnTo>
                  <a:lnTo>
                    <a:pt x="410" y="386"/>
                  </a:lnTo>
                  <a:lnTo>
                    <a:pt x="404" y="367"/>
                  </a:lnTo>
                  <a:lnTo>
                    <a:pt x="395" y="349"/>
                  </a:lnTo>
                  <a:lnTo>
                    <a:pt x="384" y="332"/>
                  </a:lnTo>
                  <a:lnTo>
                    <a:pt x="372" y="316"/>
                  </a:lnTo>
                  <a:lnTo>
                    <a:pt x="359" y="301"/>
                  </a:lnTo>
                  <a:lnTo>
                    <a:pt x="344" y="288"/>
                  </a:lnTo>
                  <a:lnTo>
                    <a:pt x="328" y="275"/>
                  </a:lnTo>
                  <a:lnTo>
                    <a:pt x="311" y="264"/>
                  </a:lnTo>
                  <a:lnTo>
                    <a:pt x="291" y="256"/>
                  </a:lnTo>
                  <a:lnTo>
                    <a:pt x="272" y="249"/>
                  </a:lnTo>
                  <a:lnTo>
                    <a:pt x="253" y="244"/>
                  </a:lnTo>
                  <a:lnTo>
                    <a:pt x="242" y="242"/>
                  </a:lnTo>
                  <a:lnTo>
                    <a:pt x="231" y="241"/>
                  </a:lnTo>
                  <a:lnTo>
                    <a:pt x="221" y="240"/>
                  </a:lnTo>
                  <a:lnTo>
                    <a:pt x="21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B04F5129-8EA2-2B0D-2694-271B8D9DD79D}"/>
              </a:ext>
            </a:extLst>
          </p:cNvPr>
          <p:cNvSpPr txBox="1"/>
          <p:nvPr/>
        </p:nvSpPr>
        <p:spPr>
          <a:xfrm>
            <a:off x="7522443" y="1379764"/>
            <a:ext cx="4467525" cy="5078313"/>
          </a:xfrm>
          <a:prstGeom prst="rect">
            <a:avLst/>
          </a:prstGeom>
          <a:noFill/>
        </p:spPr>
        <p:txBody>
          <a:bodyPr wrap="square">
            <a:spAutoFit/>
          </a:bodyPr>
          <a:lstStyle/>
          <a:p>
            <a:pPr algn="just">
              <a:buClr>
                <a:schemeClr val="accent1"/>
              </a:buClr>
            </a:pPr>
            <a:r>
              <a:rPr lang="en-US" b="0" i="0" dirty="0">
                <a:solidFill>
                  <a:srgbClr val="374151"/>
                </a:solidFill>
                <a:effectLst/>
                <a:latin typeface="Söhne"/>
              </a:rPr>
              <a:t>Welcome to HR Data Analytics Project, a comprehensive initiative designed to provide a nuanced perspective on workforce dynamics, performance metrics, and talent management within our organization. Through the strategic utilization of advanced analytics, our primary goal is to equip HR professionals and decision-makers with actionable insights, promoting a sophisticated and informed approach to human resources management. This project serves as a pivotal tool for enhancing organizational efficiency and strategic decision-making in the realm of human capital. Built upon a foundation of data-driven methodologies, our HR Analytics Project stands as a reliable resource for unraveling intricate workforce trends and identifying key performance indicators.</a:t>
            </a:r>
            <a:endParaRPr lang="en-US" sz="1800" i="1" dirty="0"/>
          </a:p>
        </p:txBody>
      </p:sp>
    </p:spTree>
    <p:extLst>
      <p:ext uri="{BB962C8B-B14F-4D97-AF65-F5344CB8AC3E}">
        <p14:creationId xmlns:p14="http://schemas.microsoft.com/office/powerpoint/2010/main" val="427748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Q11. D</a:t>
            </a:r>
            <a:r>
              <a:rPr lang="en-US" sz="2000" dirty="0">
                <a:latin typeface="Bahnschrift SemiBold" panose="020B0502040204020203" pitchFamily="34" charset="0"/>
              </a:rPr>
              <a:t>escribe how you would create a star schema for this dataset, explaining the benefits of doing so? </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929202"/>
            <a:ext cx="11345838" cy="5838265"/>
          </a:xfrm>
          <a:prstGeom prst="rect">
            <a:avLst/>
          </a:prstGeom>
          <a:noFill/>
        </p:spPr>
        <p:txBody>
          <a:bodyPr wrap="square">
            <a:spAutoFit/>
          </a:bodyPr>
          <a:lstStyle/>
          <a:p>
            <a:pPr marL="0" marR="0">
              <a:lnSpc>
                <a:spcPct val="107000"/>
              </a:lnSpc>
              <a:spcBef>
                <a:spcPts val="0"/>
              </a:spcBef>
              <a:spcAft>
                <a:spcPts val="0"/>
              </a:spcAf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Creating a star schema involves designing a database structure that separates data into fact tables and dimension tables.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Fact Table: - </a:t>
            </a:r>
            <a:r>
              <a:rPr lang="en-US" sz="2000" kern="100" dirty="0">
                <a:effectLst/>
                <a:latin typeface="Calibri" panose="020F0502020204030204" pitchFamily="34" charset="0"/>
                <a:ea typeface="Calibri" panose="020F0502020204030204" pitchFamily="34" charset="0"/>
                <a:cs typeface="Calibri" panose="020F0502020204030204" pitchFamily="34" charset="0"/>
              </a:rPr>
              <a:t>general_data</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Dimension Table: - </a:t>
            </a:r>
            <a:r>
              <a:rPr lang="en-US" sz="2000" kern="100" dirty="0">
                <a:effectLst/>
                <a:latin typeface="Calibri" panose="020F0502020204030204" pitchFamily="34" charset="0"/>
                <a:ea typeface="Calibri" panose="020F0502020204030204" pitchFamily="34" charset="0"/>
                <a:cs typeface="Calibri" panose="020F0502020204030204" pitchFamily="34" charset="0"/>
              </a:rPr>
              <a:t>employee_survey_data, in_time, out_time, manager_survey_data.</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Benefits of Star Schema: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Simplicity:</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The star schema is simpler and easier to understand than other schema types, making it user-friendly for reporting and analysis.</a:t>
            </a:r>
            <a:endParaRPr lang="en-US" sz="2000" kern="1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Query Performance:</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Queries that involve aggregations and filtering are generally more efficient in a star schema. The structure allows for faster joins and simplified queries.</a:t>
            </a:r>
            <a:endParaRPr lang="en-US" sz="2000" kern="1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Scalability:</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It is easier to add new dimensions or facts to a star schema without disrupting the existing structure, making it scalable as business requirements evolve.</a:t>
            </a:r>
            <a:endParaRPr lang="en-US" sz="2000" kern="1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Enhanced Maintenance:</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Since dimensions are separate from the fact table, any changes to dimension attributes do not affect the fact table. This separation simplifies maintenance and updates.</a:t>
            </a:r>
            <a:endParaRPr lang="en-US" sz="2000" kern="1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884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88C90C96-805C-A807-13EE-F81A13BA79A5}"/>
              </a:ext>
            </a:extLst>
          </p:cNvPr>
          <p:cNvPicPr>
            <a:picLocks noChangeAspect="1"/>
          </p:cNvPicPr>
          <p:nvPr/>
        </p:nvPicPr>
        <p:blipFill>
          <a:blip r:embed="rId3"/>
          <a:stretch>
            <a:fillRect/>
          </a:stretch>
        </p:blipFill>
        <p:spPr>
          <a:xfrm>
            <a:off x="1419083" y="125420"/>
            <a:ext cx="9353834" cy="3755525"/>
          </a:xfrm>
          <a:prstGeom prst="rect">
            <a:avLst/>
          </a:prstGeom>
        </p:spPr>
      </p:pic>
      <p:sp>
        <p:nvSpPr>
          <p:cNvPr id="4" name="TextBox 3">
            <a:extLst>
              <a:ext uri="{FF2B5EF4-FFF2-40B4-BE49-F238E27FC236}">
                <a16:creationId xmlns:a16="http://schemas.microsoft.com/office/drawing/2014/main" id="{9A00BBEF-EDFC-E419-C58A-E612938BFC99}"/>
              </a:ext>
            </a:extLst>
          </p:cNvPr>
          <p:cNvSpPr txBox="1"/>
          <p:nvPr/>
        </p:nvSpPr>
        <p:spPr>
          <a:xfrm>
            <a:off x="194480" y="4059097"/>
            <a:ext cx="11774607" cy="2588144"/>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Calibri" panose="020F0502020204030204" pitchFamily="34" charset="0"/>
              </a:rPr>
              <a:t>Relationship: - </a:t>
            </a:r>
            <a:r>
              <a:rPr lang="en-US" sz="2000" kern="100" dirty="0">
                <a:effectLst/>
                <a:latin typeface="Calibri" panose="020F0502020204030204" pitchFamily="34" charset="0"/>
                <a:ea typeface="Calibri" panose="020F0502020204030204" pitchFamily="34" charset="0"/>
                <a:cs typeface="Calibri" panose="020F0502020204030204" pitchFamily="34" charset="0"/>
              </a:rPr>
              <a:t>in_time and general_data have Many-to-One relationship because for a single EmployeeID there are multiple In Time.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Similarly, out_time and general_data have Many-to-One relationship because for a single EmployeeID there are multiple Out Time.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Now employee_survey_data and general_data have One-to-One relationship because for a single EmployeeID there is only one Employee Survey. Similarly, for manager_survey_data and general_data have One-to-One relationship because for a single EmployeeID there is only one Manager Survey.</a:t>
            </a:r>
          </a:p>
        </p:txBody>
      </p:sp>
    </p:spTree>
    <p:extLst>
      <p:ext uri="{BB962C8B-B14F-4D97-AF65-F5344CB8AC3E}">
        <p14:creationId xmlns:p14="http://schemas.microsoft.com/office/powerpoint/2010/main" val="55944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400110"/>
          </a:xfrm>
          <a:prstGeom prst="rect">
            <a:avLst/>
          </a:prstGeom>
          <a:noFill/>
        </p:spPr>
        <p:txBody>
          <a:bodyPr wrap="square" rtlCol="0">
            <a:spAutoFit/>
          </a:bodyPr>
          <a:lstStyle/>
          <a:p>
            <a:r>
              <a:rPr lang="en-US" sz="2000" b="1" dirty="0">
                <a:latin typeface="Bahnschrift SemiBold" panose="020B0502040204020203" pitchFamily="34" charset="0"/>
              </a:rPr>
              <a:t>Q12. </a:t>
            </a:r>
            <a:r>
              <a:rPr lang="en-US" sz="2000" dirty="0">
                <a:latin typeface="Bahnschrift SemiBold" panose="020B0502040204020203" pitchFamily="34" charset="0"/>
                <a:cs typeface="Calibri" panose="020F0502020204030204" pitchFamily="34" charset="0"/>
              </a:rPr>
              <a:t>Using DAX, calculate the rolling 3-month average of Monthly Income for each employee?</a:t>
            </a:r>
            <a:r>
              <a:rPr lang="en-US" sz="2000" b="1" dirty="0">
                <a:latin typeface="Bahnschrift SemiBold" panose="020B0502040204020203"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2501541"/>
            <a:ext cx="11345838" cy="2452594"/>
          </a:xfrm>
          <a:prstGeom prst="rect">
            <a:avLst/>
          </a:prstGeom>
          <a:noFill/>
        </p:spPr>
        <p:txBody>
          <a:bodyPr wrap="square">
            <a:spAutoFit/>
          </a:bodyPr>
          <a:lstStyle/>
          <a:p>
            <a:pPr marL="0" marR="0">
              <a:lnSpc>
                <a:spcPct val="107000"/>
              </a:lnSpc>
              <a:spcBef>
                <a:spcPts val="0"/>
              </a:spcBef>
              <a:spcAft>
                <a:spcPts val="0"/>
              </a:spcAft>
            </a:pP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RollingAvgMonthlyIncome = </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CALCULATE</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AVERAGE</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(general_data[MonthlyIncome]),</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FILTER</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ALL</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(general_data),general_data[EmployeeID] = </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EARLIER</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(general_data[EmployeeID]) &amp;&amp; general_data[DateColumn] &lt;= </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EARLIER</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(general_data[DateColumn]) &amp;&amp; general_data[DateColumn] &gt; </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DATEADD</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b="1" kern="0" dirty="0">
                <a:solidFill>
                  <a:srgbClr val="3165BB"/>
                </a:solidFill>
                <a:effectLst/>
                <a:latin typeface="Calibri" panose="020F0502020204030204" pitchFamily="34" charset="0"/>
                <a:ea typeface="Times New Roman" panose="02020603050405020304" pitchFamily="18" charset="0"/>
                <a:cs typeface="Calibri" panose="020F0502020204030204" pitchFamily="34" charset="0"/>
              </a:rPr>
              <a:t>EARLIER</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(general_data[DateColumn]) -</a:t>
            </a:r>
            <a:r>
              <a:rPr lang="en-US" sz="2000" b="1" kern="0" dirty="0">
                <a:solidFill>
                  <a:srgbClr val="098658"/>
                </a:solidFill>
                <a:effectLst/>
                <a:latin typeface="Calibri" panose="020F0502020204030204" pitchFamily="34" charset="0"/>
                <a:ea typeface="Times New Roman" panose="02020603050405020304" pitchFamily="18" charset="0"/>
                <a:cs typeface="Calibri" panose="020F0502020204030204" pitchFamily="34" charset="0"/>
              </a:rPr>
              <a:t>3</a:t>
            </a:r>
            <a:r>
              <a:rPr lang="en-US"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,MONTH)))</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2000" kern="1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390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Q13 </a:t>
            </a:r>
            <a:r>
              <a:rPr lang="en-US" sz="2000" dirty="0"/>
              <a:t>. </a:t>
            </a:r>
            <a:r>
              <a:rPr lang="en-US" sz="2000" dirty="0">
                <a:latin typeface="Bahnschrift SemiBold" panose="020B0502040204020203" pitchFamily="34" charset="0"/>
              </a:rPr>
              <a:t>Create a hierarchy in Power BI that allows users to drill down from Department to Job Role to further narrow their analysis?</a:t>
            </a:r>
            <a:r>
              <a:rPr lang="en-US" sz="2000" b="1" dirty="0">
                <a:latin typeface="Bahnschrift SemiBold" panose="020B0502040204020203" pitchFamily="34" charset="0"/>
              </a:rPr>
              <a:t> </a:t>
            </a:r>
            <a:endParaRPr lang="en-US" sz="2000" b="1" dirty="0">
              <a:latin typeface="Bahnschrift SemiBold" panose="020B0502040204020203" pitchFamily="34" charset="0"/>
              <a:cs typeface="Calibri" panose="020F0502020204030204"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228397"/>
            <a:ext cx="11345838" cy="5632311"/>
          </a:xfrm>
          <a:prstGeom prst="rect">
            <a:avLst/>
          </a:prstGeom>
          <a:noFill/>
        </p:spPr>
        <p:txBody>
          <a:bodyPr wrap="square">
            <a:spAutoFit/>
          </a:bodyPr>
          <a:lstStyle/>
          <a:p>
            <a:pPr marL="0" marR="0"/>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Creating a hierarchy in Power BI allows users to drill down from higher-level categories to more detailed ones. In our case, our want to create a hierarchy that goes from "Department" to "Job Role." Here are the steps to achieve this. Assuming our have a table in Power BI that contains columns for "Department" and "Job Role," follow these steps:</a:t>
            </a:r>
          </a:p>
          <a:p>
            <a:pPr marL="0" marR="0"/>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Font typeface="+mj-lt"/>
              <a:buAutoNum type="arabicPeriod"/>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Open Power BI Desktop:</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Open Power BI Desktop and load the data into it.</a:t>
            </a:r>
          </a:p>
          <a:p>
            <a:pPr marL="342900" marR="0" lvl="0" indent="-342900">
              <a:buFont typeface="+mj-lt"/>
              <a:buAutoNum type="arabicPeriod"/>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Font typeface="+mj-lt"/>
              <a:buAutoNum type="arabicPeriod"/>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our Data:</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Make sure our data is loaded into Power BI. Our should have a table containing columns for "Department" and "Job Role.“</a:t>
            </a:r>
          </a:p>
          <a:p>
            <a:pPr marL="342900" marR="0" lvl="0" indent="-342900">
              <a:buFont typeface="+mj-lt"/>
              <a:buAutoNum type="arabicPeriod"/>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Font typeface="+mj-lt"/>
              <a:buAutoNum type="arabicPeriod"/>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Data Model View:</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Click on the "Model" icon on the left side of the Power BI Desktop interface. This will take our to the data model view.</a:t>
            </a:r>
          </a:p>
          <a:p>
            <a:pPr marL="342900" marR="0" lvl="0" indent="-342900">
              <a:buFont typeface="+mj-lt"/>
              <a:buAutoNum type="arabicPeriod"/>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Font typeface="+mj-lt"/>
              <a:buAutoNum type="arabicPeriod"/>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Select Our Table:</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 the data model view, find and select the table that contains our "Department" and "Job Role" columns.</a:t>
            </a:r>
          </a:p>
          <a:p>
            <a:pPr marL="342900" marR="0" lvl="0" indent="-342900">
              <a:buFont typeface="+mj-lt"/>
              <a:buAutoNum type="arabicPeriod"/>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Font typeface="+mj-lt"/>
              <a:buAutoNum type="arabicPeriod"/>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Hierarchy:</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Right-click on the "Department" column, and from the context menu, choose "New Hierarchy." Name the hierarchy appropriately, like "Department Hierarchy."</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56726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423081" y="783044"/>
            <a:ext cx="11345838" cy="5940088"/>
          </a:xfrm>
          <a:prstGeom prst="rect">
            <a:avLst/>
          </a:prstGeom>
          <a:noFill/>
        </p:spPr>
        <p:txBody>
          <a:bodyPr wrap="square">
            <a:spAutoFit/>
          </a:bodyPr>
          <a:lstStyle/>
          <a:p>
            <a:pPr marL="342900" marR="0" lvl="0" indent="-342900">
              <a:buAutoNum type="arabicPeriod" startAt="6"/>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Add Job Role to Hierarchy:</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Drag the "Job Role" column and drop it onto the "Department Hierarchy" that our just created. This will add the "Job Role" as a sub-level under the "Department.“</a:t>
            </a:r>
          </a:p>
          <a:p>
            <a:pPr marR="0" lvl="0">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AutoNum type="arabicPeriod" startAt="7"/>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Arrange Hierarchy:</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Our can arrange the hierarchy by dragging and dropping the columns within the hierarchy. Ensure that "Department" is above "Job Role" in the hierarchy.</a:t>
            </a:r>
          </a:p>
          <a:p>
            <a:pPr marR="0" lvl="0">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AutoNum type="arabicPeriod" startAt="9"/>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Test the Hierarchy:</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Go back to the "Data" view, and our should see the new hierarchy in our field list. Drag and drop this hierarchy onto our report canvas. Our can now drill down from "Department" to "Job Role" by clicking on the expand icons next to the hierarchy levels.</a:t>
            </a:r>
          </a:p>
          <a:p>
            <a:pPr marR="0" lvl="0">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AutoNum type="arabicPeriod" startAt="10"/>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Format and Customize (Optional):</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Our can customize the hierarchy by adjusting the formatting, labels, and other settings in the visualization pane.</a:t>
            </a:r>
          </a:p>
          <a:p>
            <a:pPr marR="0" lvl="0">
              <a:tabLst>
                <a:tab pos="457200" algn="l"/>
              </a:tabLst>
            </a:pPr>
            <a:endPar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buAutoNum type="arabicPeriod" startAt="11"/>
              <a:tabLst>
                <a:tab pos="457200" algn="l"/>
              </a:tabLst>
            </a:pPr>
            <a:r>
              <a:rPr lang="en-US" sz="20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Save and Publish:</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Save our Power BI report, and if our are using Power BI Service, publish it to the Power BI service                     to share it with others.</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By following these steps, our should be able to create a hierarchy in Power BI that allows users to drill down from "Department" to "Job Role" for more detailed analysis.</a:t>
            </a:r>
          </a:p>
          <a:p>
            <a:pPr marR="0" lvl="0">
              <a:tabLst>
                <a:tab pos="45720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26985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DC2C4A75-1293-BE69-0FFC-AC262F3BB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50" y="379276"/>
            <a:ext cx="5423848" cy="3049176"/>
          </a:xfrm>
          <a:prstGeom prst="rect">
            <a:avLst/>
          </a:prstGeom>
        </p:spPr>
      </p:pic>
      <p:pic>
        <p:nvPicPr>
          <p:cNvPr id="3" name="Picture 2">
            <a:extLst>
              <a:ext uri="{FF2B5EF4-FFF2-40B4-BE49-F238E27FC236}">
                <a16:creationId xmlns:a16="http://schemas.microsoft.com/office/drawing/2014/main" id="{D25C9392-2591-5ED4-6600-DE3EF54641CC}"/>
              </a:ext>
            </a:extLst>
          </p:cNvPr>
          <p:cNvPicPr>
            <a:picLocks noChangeAspect="1"/>
          </p:cNvPicPr>
          <p:nvPr/>
        </p:nvPicPr>
        <p:blipFill>
          <a:blip r:embed="rId4"/>
          <a:stretch>
            <a:fillRect/>
          </a:stretch>
        </p:blipFill>
        <p:spPr>
          <a:xfrm>
            <a:off x="5948150" y="379276"/>
            <a:ext cx="5943600" cy="3049176"/>
          </a:xfrm>
          <a:prstGeom prst="rect">
            <a:avLst/>
          </a:prstGeom>
        </p:spPr>
      </p:pic>
      <p:pic>
        <p:nvPicPr>
          <p:cNvPr id="4" name="Picture 3">
            <a:extLst>
              <a:ext uri="{FF2B5EF4-FFF2-40B4-BE49-F238E27FC236}">
                <a16:creationId xmlns:a16="http://schemas.microsoft.com/office/drawing/2014/main" id="{72CC49F8-E495-81F3-DBD9-959830FC5FF1}"/>
              </a:ext>
            </a:extLst>
          </p:cNvPr>
          <p:cNvPicPr>
            <a:picLocks noChangeAspect="1"/>
          </p:cNvPicPr>
          <p:nvPr/>
        </p:nvPicPr>
        <p:blipFill>
          <a:blip r:embed="rId5"/>
          <a:stretch>
            <a:fillRect/>
          </a:stretch>
        </p:blipFill>
        <p:spPr>
          <a:xfrm>
            <a:off x="300250" y="3638980"/>
            <a:ext cx="5423848" cy="3245302"/>
          </a:xfrm>
          <a:prstGeom prst="rect">
            <a:avLst/>
          </a:prstGeom>
        </p:spPr>
      </p:pic>
      <p:pic>
        <p:nvPicPr>
          <p:cNvPr id="5" name="Picture 4">
            <a:extLst>
              <a:ext uri="{FF2B5EF4-FFF2-40B4-BE49-F238E27FC236}">
                <a16:creationId xmlns:a16="http://schemas.microsoft.com/office/drawing/2014/main" id="{2C9627D0-C62B-9F24-FF58-2748278AAF84}"/>
              </a:ext>
            </a:extLst>
          </p:cNvPr>
          <p:cNvPicPr>
            <a:picLocks noChangeAspect="1"/>
          </p:cNvPicPr>
          <p:nvPr/>
        </p:nvPicPr>
        <p:blipFill>
          <a:blip r:embed="rId6"/>
          <a:stretch>
            <a:fillRect/>
          </a:stretch>
        </p:blipFill>
        <p:spPr>
          <a:xfrm>
            <a:off x="5948150" y="3638980"/>
            <a:ext cx="5943600" cy="3215724"/>
          </a:xfrm>
          <a:prstGeom prst="rect">
            <a:avLst/>
          </a:prstGeom>
        </p:spPr>
      </p:pic>
    </p:spTree>
    <p:extLst>
      <p:ext uri="{BB962C8B-B14F-4D97-AF65-F5344CB8AC3E}">
        <p14:creationId xmlns:p14="http://schemas.microsoft.com/office/powerpoint/2010/main" val="2504826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Q14 </a:t>
            </a:r>
            <a:r>
              <a:rPr lang="en-US" sz="2000" dirty="0"/>
              <a:t>. </a:t>
            </a:r>
            <a:r>
              <a:rPr lang="en-US" sz="2000" dirty="0">
                <a:latin typeface="Bahnschrift SemiBold" panose="020B0502040204020203" pitchFamily="34" charset="0"/>
              </a:rPr>
              <a:t>How can you set up parameterized queries in Power BI to allow users to filter data based 2 of 2 on the Distance from Home column?</a:t>
            </a:r>
            <a:endParaRPr lang="en-US" sz="2000" b="1" dirty="0">
              <a:latin typeface="Bahnschrift SemiBold" panose="020B0502040204020203" pitchFamily="34" charset="0"/>
              <a:cs typeface="Calibri" panose="020F0502020204030204" pitchFamily="34" charset="0"/>
            </a:endParaRPr>
          </a:p>
        </p:txBody>
      </p:sp>
      <p:pic>
        <p:nvPicPr>
          <p:cNvPr id="2" name="Picture 1">
            <a:extLst>
              <a:ext uri="{FF2B5EF4-FFF2-40B4-BE49-F238E27FC236}">
                <a16:creationId xmlns:a16="http://schemas.microsoft.com/office/drawing/2014/main" id="{CD76BB0D-8D3A-F1D8-C9FE-2B0B495D4171}"/>
              </a:ext>
            </a:extLst>
          </p:cNvPr>
          <p:cNvPicPr>
            <a:picLocks noChangeAspect="1"/>
          </p:cNvPicPr>
          <p:nvPr/>
        </p:nvPicPr>
        <p:blipFill>
          <a:blip r:embed="rId3"/>
          <a:stretch>
            <a:fillRect/>
          </a:stretch>
        </p:blipFill>
        <p:spPr>
          <a:xfrm>
            <a:off x="7009728" y="1166550"/>
            <a:ext cx="4759191" cy="5164352"/>
          </a:xfrm>
          <a:prstGeom prst="rect">
            <a:avLst/>
          </a:prstGeom>
        </p:spPr>
      </p:pic>
      <p:sp>
        <p:nvSpPr>
          <p:cNvPr id="3" name="TextBox 2">
            <a:extLst>
              <a:ext uri="{FF2B5EF4-FFF2-40B4-BE49-F238E27FC236}">
                <a16:creationId xmlns:a16="http://schemas.microsoft.com/office/drawing/2014/main" id="{41CF5BDD-EC63-4F12-98CA-A348CA5720E9}"/>
              </a:ext>
            </a:extLst>
          </p:cNvPr>
          <p:cNvSpPr txBox="1"/>
          <p:nvPr/>
        </p:nvSpPr>
        <p:spPr>
          <a:xfrm>
            <a:off x="423081" y="2233614"/>
            <a:ext cx="6305266" cy="3477875"/>
          </a:xfrm>
          <a:prstGeom prst="rect">
            <a:avLst/>
          </a:prstGeom>
          <a:noFill/>
        </p:spPr>
        <p:txBody>
          <a:bodyPr wrap="square" rtlCol="0">
            <a:spAutoFit/>
          </a:bodyPr>
          <a:lstStyle/>
          <a:p>
            <a:pPr algn="just"/>
            <a:r>
              <a:rPr lang="en-US" sz="2000" b="0" i="0" dirty="0">
                <a:solidFill>
                  <a:srgbClr val="374151"/>
                </a:solidFill>
                <a:effectLst/>
                <a:latin typeface="Calibri" panose="020F0502020204030204" pitchFamily="34" charset="0"/>
                <a:cs typeface="Calibri" panose="020F0502020204030204" pitchFamily="34" charset="0"/>
              </a:rPr>
              <a:t>In Power BI, parameterized queries allow us to create dynamic queries where the query logic can be adjusted based on parameters. This is particularly useful when you want to reuse a single query structure with different filter conditions, making your reports more flexible and dynamic. This allows you to create more flexible and reusable reports by changing the parameter values without modifying the underlying query structure. Parameterized queries are commonly used in scenarios where we need to filter data based on user input, date ranges, or other dynamic criteria.</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672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6">
            <a:extLst>
              <a:ext uri="{FF2B5EF4-FFF2-40B4-BE49-F238E27FC236}">
                <a16:creationId xmlns:a16="http://schemas.microsoft.com/office/drawing/2014/main" id="{76D10107-8490-C8B8-6B7B-493066B8F5CD}"/>
              </a:ext>
            </a:extLst>
          </p:cNvPr>
          <p:cNvPicPr>
            <a:picLocks noChangeAspect="1"/>
          </p:cNvPicPr>
          <p:nvPr/>
        </p:nvPicPr>
        <p:blipFill>
          <a:blip r:embed="rId3"/>
          <a:stretch>
            <a:fillRect/>
          </a:stretch>
        </p:blipFill>
        <p:spPr>
          <a:xfrm>
            <a:off x="2223813" y="544441"/>
            <a:ext cx="7744371" cy="4102200"/>
          </a:xfrm>
          <a:prstGeom prst="rect">
            <a:avLst/>
          </a:prstGeom>
        </p:spPr>
      </p:pic>
      <p:sp>
        <p:nvSpPr>
          <p:cNvPr id="9" name="TextBox 8">
            <a:extLst>
              <a:ext uri="{FF2B5EF4-FFF2-40B4-BE49-F238E27FC236}">
                <a16:creationId xmlns:a16="http://schemas.microsoft.com/office/drawing/2014/main" id="{BFF84361-5689-1B64-2126-0395689C6CA0}"/>
              </a:ext>
            </a:extLst>
          </p:cNvPr>
          <p:cNvSpPr txBox="1"/>
          <p:nvPr/>
        </p:nvSpPr>
        <p:spPr>
          <a:xfrm>
            <a:off x="270111" y="5326451"/>
            <a:ext cx="11651776" cy="736355"/>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If I change the current value of the parameter shown below then this will change the entire visuals from the report tab like when I made the current value 1 it started showing me 624 results.</a:t>
            </a:r>
          </a:p>
        </p:txBody>
      </p:sp>
    </p:spTree>
    <p:extLst>
      <p:ext uri="{BB962C8B-B14F-4D97-AF65-F5344CB8AC3E}">
        <p14:creationId xmlns:p14="http://schemas.microsoft.com/office/powerpoint/2010/main" val="2065289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9">
            <a:extLst>
              <a:ext uri="{FF2B5EF4-FFF2-40B4-BE49-F238E27FC236}">
                <a16:creationId xmlns:a16="http://schemas.microsoft.com/office/drawing/2014/main" id="{306E317F-AF36-2374-841C-AE8C599849FB}"/>
              </a:ext>
            </a:extLst>
          </p:cNvPr>
          <p:cNvPicPr>
            <a:picLocks noChangeAspect="1"/>
          </p:cNvPicPr>
          <p:nvPr/>
        </p:nvPicPr>
        <p:blipFill>
          <a:blip r:embed="rId3"/>
          <a:stretch>
            <a:fillRect/>
          </a:stretch>
        </p:blipFill>
        <p:spPr>
          <a:xfrm>
            <a:off x="912818" y="849650"/>
            <a:ext cx="10366363" cy="4568509"/>
          </a:xfrm>
          <a:prstGeom prst="rect">
            <a:avLst/>
          </a:prstGeom>
        </p:spPr>
      </p:pic>
    </p:spTree>
    <p:extLst>
      <p:ext uri="{BB962C8B-B14F-4D97-AF65-F5344CB8AC3E}">
        <p14:creationId xmlns:p14="http://schemas.microsoft.com/office/powerpoint/2010/main" val="1262296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2CF94719-EFE1-9499-EEBF-DC9CE138870D}"/>
              </a:ext>
            </a:extLst>
          </p:cNvPr>
          <p:cNvPicPr>
            <a:picLocks noChangeAspect="1"/>
          </p:cNvPicPr>
          <p:nvPr/>
        </p:nvPicPr>
        <p:blipFill>
          <a:blip r:embed="rId3"/>
          <a:stretch>
            <a:fillRect/>
          </a:stretch>
        </p:blipFill>
        <p:spPr>
          <a:xfrm>
            <a:off x="381000" y="239281"/>
            <a:ext cx="6161152" cy="3189719"/>
          </a:xfrm>
          <a:prstGeom prst="rect">
            <a:avLst/>
          </a:prstGeom>
        </p:spPr>
      </p:pic>
      <p:pic>
        <p:nvPicPr>
          <p:cNvPr id="3" name="Picture 2">
            <a:extLst>
              <a:ext uri="{FF2B5EF4-FFF2-40B4-BE49-F238E27FC236}">
                <a16:creationId xmlns:a16="http://schemas.microsoft.com/office/drawing/2014/main" id="{169A0049-1A46-58C5-DC3C-769296D715B6}"/>
              </a:ext>
            </a:extLst>
          </p:cNvPr>
          <p:cNvPicPr>
            <a:picLocks noChangeAspect="1"/>
          </p:cNvPicPr>
          <p:nvPr/>
        </p:nvPicPr>
        <p:blipFill>
          <a:blip r:embed="rId4"/>
          <a:stretch>
            <a:fillRect/>
          </a:stretch>
        </p:blipFill>
        <p:spPr>
          <a:xfrm>
            <a:off x="5683074" y="3565387"/>
            <a:ext cx="6161152" cy="3125823"/>
          </a:xfrm>
          <a:prstGeom prst="rect">
            <a:avLst/>
          </a:prstGeom>
        </p:spPr>
      </p:pic>
      <p:sp>
        <p:nvSpPr>
          <p:cNvPr id="4" name="TextBox 3">
            <a:extLst>
              <a:ext uri="{FF2B5EF4-FFF2-40B4-BE49-F238E27FC236}">
                <a16:creationId xmlns:a16="http://schemas.microsoft.com/office/drawing/2014/main" id="{426D9A3D-02F9-BD3C-068A-5F8FB9E523D3}"/>
              </a:ext>
            </a:extLst>
          </p:cNvPr>
          <p:cNvSpPr txBox="1"/>
          <p:nvPr/>
        </p:nvSpPr>
        <p:spPr>
          <a:xfrm>
            <a:off x="397613" y="4595460"/>
            <a:ext cx="4887848" cy="1065676"/>
          </a:xfrm>
          <a:prstGeom prst="rect">
            <a:avLst/>
          </a:prstGeom>
          <a:noFill/>
        </p:spPr>
        <p:txBody>
          <a:bodyPr wrap="square" rtlCol="0">
            <a:spAutoFit/>
          </a:bodyPr>
          <a:lstStyle/>
          <a:p>
            <a:pPr marL="0" marR="0" algn="just">
              <a:lnSpc>
                <a:spcPct val="107000"/>
              </a:lnSpc>
              <a:spcBef>
                <a:spcPts val="0"/>
              </a:spcBef>
              <a:spcAft>
                <a:spcPts val="800"/>
              </a:spcAft>
            </a:pPr>
            <a:r>
              <a:rPr lang="en-US" sz="2000" kern="100" dirty="0">
                <a:effectLst/>
                <a:latin typeface="Calibri Body"/>
                <a:ea typeface="Calibri" panose="020F0502020204030204" pitchFamily="34" charset="0"/>
                <a:cs typeface="Times New Roman" panose="02020603050405020304" pitchFamily="18" charset="0"/>
              </a:rPr>
              <a:t>This is when I made current value of Parameter 15. It affected 78 rows and made these changes to the views.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673D421-1CAB-790B-4F6D-13E070AB75DD}"/>
              </a:ext>
            </a:extLst>
          </p:cNvPr>
          <p:cNvSpPr txBox="1"/>
          <p:nvPr/>
        </p:nvSpPr>
        <p:spPr>
          <a:xfrm>
            <a:off x="6755642" y="818477"/>
            <a:ext cx="5055358" cy="1015663"/>
          </a:xfrm>
          <a:prstGeom prst="rect">
            <a:avLst/>
          </a:prstGeom>
          <a:noFill/>
        </p:spPr>
        <p:txBody>
          <a:bodyPr wrap="square" rtlCol="0">
            <a:spAutoFit/>
          </a:bodyPr>
          <a:lstStyle/>
          <a:p>
            <a:pPr algn="just"/>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is when I made current value of Parameter 1. It affected 624 rows and made these changes to views</a:t>
            </a:r>
            <a:endParaRPr lang="en-US" sz="2000" dirty="0"/>
          </a:p>
        </p:txBody>
      </p:sp>
    </p:spTree>
    <p:extLst>
      <p:ext uri="{BB962C8B-B14F-4D97-AF65-F5344CB8AC3E}">
        <p14:creationId xmlns:p14="http://schemas.microsoft.com/office/powerpoint/2010/main" val="15029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chemeClr val="tx1"/>
                </a:solidFill>
                <a:latin typeface="+mj-lt"/>
              </a:rPr>
              <a:t>Project</a:t>
            </a:r>
            <a:r>
              <a:rPr lang="en-US" sz="3600" dirty="0">
                <a:solidFill>
                  <a:schemeClr val="tx1"/>
                </a:solidFill>
                <a:latin typeface="+mj-lt"/>
              </a:rPr>
              <a:t> Questions &amp; Solutions</a:t>
            </a:r>
          </a:p>
        </p:txBody>
      </p:sp>
      <p:sp>
        <p:nvSpPr>
          <p:cNvPr id="52" name="Slide Number Placeholder 51">
            <a:extLst>
              <a:ext uri="{FF2B5EF4-FFF2-40B4-BE49-F238E27FC236}">
                <a16:creationId xmlns:a16="http://schemas.microsoft.com/office/drawing/2014/main" id="{0E138C45-4489-4E6D-BF08-27D313165EAD}"/>
              </a:ext>
            </a:extLst>
          </p:cNvPr>
          <p:cNvSpPr>
            <a:spLocks noGrp="1"/>
          </p:cNvSpPr>
          <p:nvPr>
            <p:ph type="sldNum" sz="quarter" idx="12"/>
          </p:nvPr>
        </p:nvSpPr>
        <p:spPr/>
        <p:txBody>
          <a:bodyPr/>
          <a:lstStyle/>
          <a:p>
            <a:fld id="{2B5E5E57-0193-45F1-AA6D-ABE38BBADBB1}" type="slidenum">
              <a:rPr lang="en-US" smtClean="0">
                <a:solidFill>
                  <a:schemeClr val="tx1"/>
                </a:solidFill>
              </a:rPr>
              <a:t>4</a:t>
            </a:fld>
            <a:endParaRPr lang="en-US">
              <a:solidFill>
                <a:schemeClr val="tx1"/>
              </a:solidFill>
            </a:endParaRPr>
          </a:p>
        </p:txBody>
      </p:sp>
      <p:grpSp>
        <p:nvGrpSpPr>
          <p:cNvPr id="7" name="Group 6">
            <a:extLst>
              <a:ext uri="{FF2B5EF4-FFF2-40B4-BE49-F238E27FC236}">
                <a16:creationId xmlns:a16="http://schemas.microsoft.com/office/drawing/2014/main" id="{02A45BA4-D3CD-4050-949D-02A5E880C6D7}"/>
              </a:ext>
            </a:extLst>
          </p:cNvPr>
          <p:cNvGrpSpPr/>
          <p:nvPr/>
        </p:nvGrpSpPr>
        <p:grpSpPr>
          <a:xfrm>
            <a:off x="653878" y="2959944"/>
            <a:ext cx="2019300" cy="3259881"/>
            <a:chOff x="9745981" y="2959944"/>
            <a:chExt cx="2019300" cy="3259881"/>
          </a:xfrm>
        </p:grpSpPr>
        <p:sp>
          <p:nvSpPr>
            <p:cNvPr id="31" name="Oval 30">
              <a:extLst>
                <a:ext uri="{FF2B5EF4-FFF2-40B4-BE49-F238E27FC236}">
                  <a16:creationId xmlns:a16="http://schemas.microsoft.com/office/drawing/2014/main" id="{B5BCC77B-64A4-41AC-B8F7-B7FA8F005735}"/>
                </a:ext>
              </a:extLst>
            </p:cNvPr>
            <p:cNvSpPr/>
            <p:nvPr/>
          </p:nvSpPr>
          <p:spPr>
            <a:xfrm>
              <a:off x="9745981" y="5871498"/>
              <a:ext cx="2019300" cy="348327"/>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59043DB-C093-41A8-985F-EA22DFB4FB49}"/>
                </a:ext>
              </a:extLst>
            </p:cNvPr>
            <p:cNvPicPr>
              <a:picLocks noChangeAspect="1"/>
            </p:cNvPicPr>
            <p:nvPr/>
          </p:nvPicPr>
          <p:blipFill>
            <a:blip r:embed="rId2"/>
            <a:stretch>
              <a:fillRect/>
            </a:stretch>
          </p:blipFill>
          <p:spPr>
            <a:xfrm>
              <a:off x="9982200" y="2959944"/>
              <a:ext cx="1606466" cy="3181285"/>
            </a:xfrm>
            <a:prstGeom prst="rect">
              <a:avLst/>
            </a:prstGeom>
          </p:spPr>
        </p:pic>
      </p:gr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D798051-FB2D-41DF-ACC6-8BA10F03FEA6}"/>
                  </a:ext>
                </a:extLst>
              </p:cNvPr>
              <p:cNvGraphicFramePr/>
              <p:nvPr>
                <p:extLst>
                  <p:ext uri="{D42A27DB-BD31-4B8C-83A1-F6EECF244321}">
                    <p14:modId xmlns:p14="http://schemas.microsoft.com/office/powerpoint/2010/main" val="3482090232"/>
                  </p:ext>
                </p:extLst>
              </p:nvPr>
            </p:nvGraphicFramePr>
            <p:xfrm>
              <a:off x="3018971" y="1262744"/>
              <a:ext cx="8619781" cy="480301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7D798051-FB2D-41DF-ACC6-8BA10F03FEA6}"/>
                  </a:ext>
                </a:extLst>
              </p:cNvPr>
              <p:cNvPicPr>
                <a:picLocks noGrp="1" noRot="1" noChangeAspect="1" noMove="1" noResize="1" noEditPoints="1" noAdjustHandles="1" noChangeArrowheads="1" noChangeShapeType="1"/>
              </p:cNvPicPr>
              <p:nvPr/>
            </p:nvPicPr>
            <p:blipFill>
              <a:blip r:embed="rId4"/>
              <a:stretch>
                <a:fillRect/>
              </a:stretch>
            </p:blipFill>
            <p:spPr>
              <a:xfrm>
                <a:off x="3018971" y="1262744"/>
                <a:ext cx="8619781" cy="4803019"/>
              </a:xfrm>
              <a:prstGeom prst="rect">
                <a:avLst/>
              </a:prstGeom>
            </p:spPr>
          </p:pic>
        </mc:Fallback>
      </mc:AlternateContent>
    </p:spTree>
    <p:extLst>
      <p:ext uri="{BB962C8B-B14F-4D97-AF65-F5344CB8AC3E}">
        <p14:creationId xmlns:p14="http://schemas.microsoft.com/office/powerpoint/2010/main" val="394712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Q15 </a:t>
            </a:r>
            <a:r>
              <a:rPr lang="en-US" sz="2000" dirty="0"/>
              <a:t>. </a:t>
            </a:r>
            <a:r>
              <a:rPr lang="en-US" sz="2000" dirty="0">
                <a:latin typeface="Bahnschrift SemiBold" panose="020B0502040204020203" pitchFamily="34" charset="0"/>
              </a:rPr>
              <a:t>In Excel, calculate the total Monthly Income for each Department, considering only the employees with a Job Level greater than or equal to 3?</a:t>
            </a:r>
            <a:endParaRPr lang="en-US" sz="2000" b="1" dirty="0">
              <a:latin typeface="Bahnschrift SemiBold" panose="020B0502040204020203" pitchFamily="34" charset="0"/>
              <a:cs typeface="Calibri" panose="020F0502020204030204"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228397"/>
            <a:ext cx="11345838" cy="5384807"/>
          </a:xfrm>
          <a:prstGeom prst="rect">
            <a:avLst/>
          </a:prstGeom>
          <a:noFill/>
        </p:spPr>
        <p:txBody>
          <a:bodyPr wrap="square">
            <a:spAutoFit/>
          </a:bodyPr>
          <a:lstStyle/>
          <a:p>
            <a:pPr marL="0" marR="0">
              <a:lnSpc>
                <a:spcPct val="107000"/>
              </a:lnSpc>
              <a:spcBef>
                <a:spcPts val="0"/>
              </a:spcBef>
              <a:spcAft>
                <a:spcPts val="800"/>
              </a:spcAf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To calculate the total Monthly Income for each Department, considering only employees with a Job Level greater than or equal to 3 in Excel:</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Load Your Data:</a:t>
            </a: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Open Excel and load your data into a new worksheet.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a PivotTable: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Select your data range.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Go to the "Insert" tab in the Excel ribbon.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Click on "PivotTable" and select the location where we want the PivotTable to be placed (either a new worksheet or an existing one).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Design the PivotTable: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"Department" field to the Rows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"Monthly Income" field to the Values area. It should automatically sum the values.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Filter by Job Level:</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Locate the "Job Level" field in the PivotTable Field List.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5741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TextBox 27">
            <a:extLst>
              <a:ext uri="{FF2B5EF4-FFF2-40B4-BE49-F238E27FC236}">
                <a16:creationId xmlns:a16="http://schemas.microsoft.com/office/drawing/2014/main" id="{9FF0473F-A244-B1F6-7BF5-E163CF1928D3}"/>
              </a:ext>
            </a:extLst>
          </p:cNvPr>
          <p:cNvSpPr txBox="1"/>
          <p:nvPr/>
        </p:nvSpPr>
        <p:spPr>
          <a:xfrm>
            <a:off x="286603" y="382236"/>
            <a:ext cx="11345838" cy="2361416"/>
          </a:xfrm>
          <a:prstGeom prst="rect">
            <a:avLst/>
          </a:prstGeom>
          <a:noFill/>
        </p:spPr>
        <p:txBody>
          <a:bodyPr wrap="square">
            <a:spAutoFit/>
          </a:bodyPr>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Drag the "Job Level" field to the Filters area.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Use the filter dropdown to select only Job Level 3 and above.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5.    Verify Results: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Check the values in the "Monthly Income" column to ensure they represent the total Monthly Income for each Department, considering only employees with a Job Level greater than or equal to 3.</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D3E82B8-F1B9-A267-B410-6CFF720C5DCC}"/>
              </a:ext>
            </a:extLst>
          </p:cNvPr>
          <p:cNvPicPr>
            <a:picLocks noChangeAspect="1"/>
          </p:cNvPicPr>
          <p:nvPr/>
        </p:nvPicPr>
        <p:blipFill>
          <a:blip r:embed="rId3"/>
          <a:stretch>
            <a:fillRect/>
          </a:stretch>
        </p:blipFill>
        <p:spPr>
          <a:xfrm>
            <a:off x="825090" y="2868451"/>
            <a:ext cx="10268864" cy="3730143"/>
          </a:xfrm>
          <a:prstGeom prst="rect">
            <a:avLst/>
          </a:prstGeom>
        </p:spPr>
      </p:pic>
    </p:spTree>
    <p:extLst>
      <p:ext uri="{BB962C8B-B14F-4D97-AF65-F5344CB8AC3E}">
        <p14:creationId xmlns:p14="http://schemas.microsoft.com/office/powerpoint/2010/main" val="1475169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Q16 </a:t>
            </a:r>
            <a:r>
              <a:rPr lang="en-US" sz="2000" dirty="0"/>
              <a:t>. </a:t>
            </a:r>
            <a:r>
              <a:rPr lang="en-US" sz="2000" dirty="0">
                <a:latin typeface="Bahnschrift SemiBold" panose="020B0502040204020203" pitchFamily="34" charset="0"/>
              </a:rPr>
              <a:t>Explain how to perform a What-If analysis in Excel to understand the impact of a 10% increase in Percent Salary Hike on Monthly Income?</a:t>
            </a:r>
            <a:endParaRPr lang="en-US" sz="2000" b="1" dirty="0">
              <a:latin typeface="Bahnschrift SemiBold" panose="020B0502040204020203" pitchFamily="34" charset="0"/>
              <a:cs typeface="Calibri" panose="020F0502020204030204" pitchFamily="34" charset="0"/>
            </a:endParaRPr>
          </a:p>
        </p:txBody>
      </p:sp>
      <p:pic>
        <p:nvPicPr>
          <p:cNvPr id="2" name="Picture 1">
            <a:extLst>
              <a:ext uri="{FF2B5EF4-FFF2-40B4-BE49-F238E27FC236}">
                <a16:creationId xmlns:a16="http://schemas.microsoft.com/office/drawing/2014/main" id="{46F30C98-3AEB-7E77-C0C8-B7987731FD8E}"/>
              </a:ext>
            </a:extLst>
          </p:cNvPr>
          <p:cNvPicPr>
            <a:picLocks noChangeAspect="1"/>
          </p:cNvPicPr>
          <p:nvPr/>
        </p:nvPicPr>
        <p:blipFill>
          <a:blip r:embed="rId3"/>
          <a:stretch>
            <a:fillRect/>
          </a:stretch>
        </p:blipFill>
        <p:spPr>
          <a:xfrm>
            <a:off x="423081" y="1377428"/>
            <a:ext cx="4421874" cy="4586586"/>
          </a:xfrm>
          <a:prstGeom prst="rect">
            <a:avLst/>
          </a:prstGeom>
        </p:spPr>
      </p:pic>
      <p:pic>
        <p:nvPicPr>
          <p:cNvPr id="3" name="Picture 2">
            <a:extLst>
              <a:ext uri="{FF2B5EF4-FFF2-40B4-BE49-F238E27FC236}">
                <a16:creationId xmlns:a16="http://schemas.microsoft.com/office/drawing/2014/main" id="{536397E0-565B-C894-6752-35040A4F2B6B}"/>
              </a:ext>
            </a:extLst>
          </p:cNvPr>
          <p:cNvPicPr>
            <a:picLocks noChangeAspect="1"/>
          </p:cNvPicPr>
          <p:nvPr/>
        </p:nvPicPr>
        <p:blipFill>
          <a:blip r:embed="rId4"/>
          <a:stretch>
            <a:fillRect/>
          </a:stretch>
        </p:blipFill>
        <p:spPr>
          <a:xfrm>
            <a:off x="8076277" y="1377429"/>
            <a:ext cx="3692642" cy="4586586"/>
          </a:xfrm>
          <a:prstGeom prst="rect">
            <a:avLst/>
          </a:prstGeom>
        </p:spPr>
      </p:pic>
    </p:spTree>
    <p:extLst>
      <p:ext uri="{BB962C8B-B14F-4D97-AF65-F5344CB8AC3E}">
        <p14:creationId xmlns:p14="http://schemas.microsoft.com/office/powerpoint/2010/main" val="2304524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221316"/>
            <a:ext cx="11345838" cy="707886"/>
          </a:xfrm>
          <a:prstGeom prst="rect">
            <a:avLst/>
          </a:prstGeom>
          <a:noFill/>
        </p:spPr>
        <p:txBody>
          <a:bodyPr wrap="square" rtlCol="0">
            <a:spAutoFit/>
          </a:bodyPr>
          <a:lstStyle/>
          <a:p>
            <a:r>
              <a:rPr lang="en-US" sz="2000" b="1" dirty="0">
                <a:latin typeface="Bahnschrift SemiBold" panose="020B0502040204020203" pitchFamily="34" charset="0"/>
              </a:rPr>
              <a:t>Q17 </a:t>
            </a:r>
            <a:r>
              <a:rPr lang="en-US" sz="2000" dirty="0"/>
              <a:t>. </a:t>
            </a:r>
            <a:r>
              <a:rPr lang="en-US" sz="2000" dirty="0">
                <a:latin typeface="Bahnschrift SemiBold" panose="020B0502040204020203" pitchFamily="34" charset="0"/>
              </a:rPr>
              <a:t>Verify if the data adheres to a predefined schema. What actions would you take if you find inconsistencies?</a:t>
            </a:r>
            <a:endParaRPr lang="en-US" sz="2000" b="1" dirty="0">
              <a:latin typeface="Bahnschrift SemiBold" panose="020B0502040204020203" pitchFamily="34" charset="0"/>
              <a:cs typeface="Calibri" panose="020F0502020204030204" pitchFamily="34" charset="0"/>
            </a:endParaRPr>
          </a:p>
        </p:txBody>
      </p:sp>
      <p:sp>
        <p:nvSpPr>
          <p:cNvPr id="5" name="TextBox 4">
            <a:extLst>
              <a:ext uri="{FF2B5EF4-FFF2-40B4-BE49-F238E27FC236}">
                <a16:creationId xmlns:a16="http://schemas.microsoft.com/office/drawing/2014/main" id="{B010FAFE-0AE9-14D3-FA67-7905B642918B}"/>
              </a:ext>
            </a:extLst>
          </p:cNvPr>
          <p:cNvSpPr txBox="1"/>
          <p:nvPr/>
        </p:nvSpPr>
        <p:spPr>
          <a:xfrm>
            <a:off x="423081" y="1078174"/>
            <a:ext cx="11345838" cy="5611536"/>
          </a:xfrm>
          <a:prstGeom prst="rect">
            <a:avLst/>
          </a:prstGeom>
          <a:noFill/>
        </p:spPr>
        <p:txBody>
          <a:bodyPr wrap="square">
            <a:spAutoFit/>
          </a:bodyPr>
          <a:lstStyle/>
          <a:p>
            <a:pPr marL="0" marR="0">
              <a:lnSpc>
                <a:spcPct val="107000"/>
              </a:lnSpc>
              <a:spcBef>
                <a:spcPts val="0"/>
              </a:spcBef>
              <a:spcAft>
                <a:spcPts val="800"/>
              </a:spcAf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Verifying if data adheres to a predefined schema is a crucial step in ensuring data quality and integrity. Here are some actions you can take if inconsistencies are found:</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Document the Inconsistencies: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Record the specific details of the inconsistencies, including the data points, types of errors, and any patterns observed.</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Document where the inconsistencies were found in the dataset.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Notify Stakeholders: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Inform relevant stakeholders, such as data owners, data engineers, or data analysts, about the identified inconsistencies.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Share the documented information to facilitate communication and understanding.</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Investigate the Root Cause: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Conduct a thorough investigation to determine the root cause of the inconsistencies.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Analyze the data sources, transformation processes, and any recent changes that might have contributed to the issues.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0750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B010FAFE-0AE9-14D3-FA67-7905B642918B}"/>
              </a:ext>
            </a:extLst>
          </p:cNvPr>
          <p:cNvSpPr txBox="1"/>
          <p:nvPr/>
        </p:nvSpPr>
        <p:spPr>
          <a:xfrm>
            <a:off x="272956" y="53317"/>
            <a:ext cx="11345838" cy="6804683"/>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4.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Correct Data at the Source: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If possible, correct the data at the source to eliminate the inconsistencies.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Work with data providers or system administrators to rectify any issues in the upstream systems.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5.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Data Cleaning and Transformation: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Develop and implement data cleaning and transformation processes to rectify inconsistencies in the dataset.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Utilize data cleansing techniques, such as removing duplicates, filling missing values, or transforming data formats.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6.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Update Schema Definition: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If the inconsistencies are due to changes in data structure, update the predefined schema to reflect the new data requirements.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Collaborate with relevant teams to ensure that schema changes are communicated and implemented consistently.</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7.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Implement Validation Checks: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Enhance validation checks to prevent similar inconsistencies in the future.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Introduce additional validation rules, constraints, or automated tests to ensure that incoming data adheres to the predefined schema.</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630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B010FAFE-0AE9-14D3-FA67-7905B642918B}"/>
              </a:ext>
            </a:extLst>
          </p:cNvPr>
          <p:cNvSpPr txBox="1"/>
          <p:nvPr/>
        </p:nvSpPr>
        <p:spPr>
          <a:xfrm>
            <a:off x="423081" y="787892"/>
            <a:ext cx="11345838" cy="5282215"/>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8.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Data Quality Monitoring:</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Set up continuous data quality monitoring processes to identify and address inconsistencies proactively.</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Establish alerts or notifications for deviations from the expected data quality standards.</a:t>
            </a:r>
            <a:endPar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R="0" lvl="0">
              <a:lnSpc>
                <a:spcPct val="107000"/>
              </a:lnSpc>
              <a:spcBef>
                <a:spcPts val="0"/>
              </a:spcBef>
              <a:spcAft>
                <a:spcPts val="800"/>
              </a:spcAft>
              <a:tabLst>
                <a:tab pos="457200" algn="l"/>
              </a:tabLst>
            </a:pP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9.   Data Governance Practices: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Review and, if necessary, enhance data governance practices to prevent inconsistent data in the future.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Clearly define roles, responsibilities, and processes related to data quality within the organization.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10.  </a:t>
            </a:r>
            <a:r>
              <a:rPr lang="en-US" sz="20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Documentation and Communication: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Update documentation to reflect any changes made to the schema or data cleaning processes.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Communicate the resolution of inconsistencies to stakeholders and provide guidance on any necessary adjustments to their workflows.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tabLst>
                <a:tab pos="457200" algn="l"/>
              </a:tabLst>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9015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chemeClr val="tx1">
                    <a:lumMod val="75000"/>
                    <a:lumOff val="25000"/>
                  </a:schemeClr>
                </a:solidFill>
                <a:latin typeface="+mj-lt"/>
                <a:ea typeface="Segoe UI Black" panose="020B0A02040204020203" pitchFamily="34" charset="0"/>
                <a:cs typeface="Segoe UI" panose="020B0502040204020203" pitchFamily="34" charset="0"/>
              </a:rPr>
              <a:t>SUM</a:t>
            </a:r>
            <a:r>
              <a:rPr lang="en-US" sz="3600" dirty="0">
                <a:solidFill>
                  <a:schemeClr val="tx1">
                    <a:lumMod val="75000"/>
                    <a:lumOff val="25000"/>
                  </a:schemeClr>
                </a:solidFill>
                <a:latin typeface="+mj-lt"/>
                <a:ea typeface="Segoe UI Black" panose="020B0A02040204020203" pitchFamily="34" charset="0"/>
                <a:cs typeface="Segoe UI" panose="020B0502040204020203" pitchFamily="34" charset="0"/>
              </a:rPr>
              <a:t>MARY</a:t>
            </a:r>
          </a:p>
        </p:txBody>
      </p:sp>
      <p:sp>
        <p:nvSpPr>
          <p:cNvPr id="52" name="Slide Number Placeholder 51">
            <a:extLst>
              <a:ext uri="{FF2B5EF4-FFF2-40B4-BE49-F238E27FC236}">
                <a16:creationId xmlns:a16="http://schemas.microsoft.com/office/drawing/2014/main" id="{0E138C45-4489-4E6D-BF08-27D313165EAD}"/>
              </a:ext>
            </a:extLst>
          </p:cNvPr>
          <p:cNvSpPr>
            <a:spLocks noGrp="1"/>
          </p:cNvSpPr>
          <p:nvPr>
            <p:ph type="sldNum" sz="quarter" idx="12"/>
          </p:nvPr>
        </p:nvSpPr>
        <p:spPr/>
        <p:txBody>
          <a:bodyPr/>
          <a:lstStyle/>
          <a:p>
            <a:fld id="{2B5E5E57-0193-45F1-AA6D-ABE38BBADBB1}" type="slidenum">
              <a:rPr lang="en-US" smtClean="0">
                <a:solidFill>
                  <a:schemeClr val="tx1"/>
                </a:solidFill>
              </a:rPr>
              <a:t>46</a:t>
            </a:fld>
            <a:endParaRPr lang="en-US">
              <a:solidFill>
                <a:schemeClr val="tx1"/>
              </a:solidFill>
            </a:endParaRPr>
          </a:p>
        </p:txBody>
      </p:sp>
      <p:sp>
        <p:nvSpPr>
          <p:cNvPr id="3" name="AutoShape 3">
            <a:extLst>
              <a:ext uri="{FF2B5EF4-FFF2-40B4-BE49-F238E27FC236}">
                <a16:creationId xmlns:a16="http://schemas.microsoft.com/office/drawing/2014/main" id="{7AB099C6-5E73-40CC-BD6B-75EC0D45D65D}"/>
              </a:ext>
            </a:extLst>
          </p:cNvPr>
          <p:cNvSpPr>
            <a:spLocks noChangeAspect="1" noChangeArrowheads="1" noTextEdit="1"/>
          </p:cNvSpPr>
          <p:nvPr/>
        </p:nvSpPr>
        <p:spPr bwMode="auto">
          <a:xfrm>
            <a:off x="5507038" y="1236663"/>
            <a:ext cx="5986462"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70E073E2-AA35-43A3-9A3F-4F5882897FF2}"/>
              </a:ext>
            </a:extLst>
          </p:cNvPr>
          <p:cNvGrpSpPr/>
          <p:nvPr/>
        </p:nvGrpSpPr>
        <p:grpSpPr>
          <a:xfrm>
            <a:off x="601749" y="1131093"/>
            <a:ext cx="10988503" cy="5053014"/>
            <a:chOff x="5505450" y="2281238"/>
            <a:chExt cx="8421630" cy="3872649"/>
          </a:xfrm>
        </p:grpSpPr>
        <p:sp>
          <p:nvSpPr>
            <p:cNvPr id="14" name="Rectangle 15">
              <a:extLst>
                <a:ext uri="{FF2B5EF4-FFF2-40B4-BE49-F238E27FC236}">
                  <a16:creationId xmlns:a16="http://schemas.microsoft.com/office/drawing/2014/main" id="{7DB7472D-8F0D-4E79-9817-BAC02E218683}"/>
                </a:ext>
              </a:extLst>
            </p:cNvPr>
            <p:cNvSpPr>
              <a:spLocks noChangeArrowheads="1"/>
            </p:cNvSpPr>
            <p:nvPr/>
          </p:nvSpPr>
          <p:spPr bwMode="auto">
            <a:xfrm>
              <a:off x="5505450" y="2551113"/>
              <a:ext cx="8421630" cy="3602774"/>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6">
              <a:extLst>
                <a:ext uri="{FF2B5EF4-FFF2-40B4-BE49-F238E27FC236}">
                  <a16:creationId xmlns:a16="http://schemas.microsoft.com/office/drawing/2014/main" id="{9D0FEC8D-2BA9-46E6-BD65-0434DC105015}"/>
                </a:ext>
              </a:extLst>
            </p:cNvPr>
            <p:cNvSpPr>
              <a:spLocks noChangeArrowheads="1"/>
            </p:cNvSpPr>
            <p:nvPr/>
          </p:nvSpPr>
          <p:spPr bwMode="auto">
            <a:xfrm>
              <a:off x="5505451" y="2551113"/>
              <a:ext cx="5491162"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7">
              <a:extLst>
                <a:ext uri="{FF2B5EF4-FFF2-40B4-BE49-F238E27FC236}">
                  <a16:creationId xmlns:a16="http://schemas.microsoft.com/office/drawing/2014/main" id="{9C68CE8F-FD0E-4F9A-83DB-375C7DAD7052}"/>
                </a:ext>
              </a:extLst>
            </p:cNvPr>
            <p:cNvSpPr>
              <a:spLocks noChangeArrowheads="1"/>
            </p:cNvSpPr>
            <p:nvPr/>
          </p:nvSpPr>
          <p:spPr bwMode="auto">
            <a:xfrm>
              <a:off x="5505450" y="2281238"/>
              <a:ext cx="8421630" cy="207963"/>
            </a:xfrm>
            <a:prstGeom prst="rect">
              <a:avLst/>
            </a:prstGeom>
            <a:solidFill>
              <a:srgbClr val="586A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
              <a:extLst>
                <a:ext uri="{FF2B5EF4-FFF2-40B4-BE49-F238E27FC236}">
                  <a16:creationId xmlns:a16="http://schemas.microsoft.com/office/drawing/2014/main" id="{8DFC8D03-494B-4FD4-B691-F3169C43C132}"/>
                </a:ext>
              </a:extLst>
            </p:cNvPr>
            <p:cNvSpPr>
              <a:spLocks noChangeArrowheads="1"/>
            </p:cNvSpPr>
            <p:nvPr/>
          </p:nvSpPr>
          <p:spPr bwMode="auto">
            <a:xfrm>
              <a:off x="5505450" y="2489201"/>
              <a:ext cx="8421630" cy="273050"/>
            </a:xfrm>
            <a:prstGeom prst="rect">
              <a:avLst/>
            </a:prstGeom>
            <a:solidFill>
              <a:srgbClr val="C4C9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a:extLst>
                <a:ext uri="{FF2B5EF4-FFF2-40B4-BE49-F238E27FC236}">
                  <a16:creationId xmlns:a16="http://schemas.microsoft.com/office/drawing/2014/main" id="{6E489DFC-6D7A-44AD-B268-A4C6311C8546}"/>
                </a:ext>
              </a:extLst>
            </p:cNvPr>
            <p:cNvSpPr>
              <a:spLocks noChangeArrowheads="1"/>
            </p:cNvSpPr>
            <p:nvPr/>
          </p:nvSpPr>
          <p:spPr bwMode="auto">
            <a:xfrm>
              <a:off x="5505451" y="2489201"/>
              <a:ext cx="54911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a:extLst>
                <a:ext uri="{FF2B5EF4-FFF2-40B4-BE49-F238E27FC236}">
                  <a16:creationId xmlns:a16="http://schemas.microsoft.com/office/drawing/2014/main" id="{A3F27F9C-4A0A-433E-9CFC-AECB97542531}"/>
                </a:ext>
              </a:extLst>
            </p:cNvPr>
            <p:cNvSpPr>
              <a:spLocks noChangeArrowheads="1"/>
            </p:cNvSpPr>
            <p:nvPr/>
          </p:nvSpPr>
          <p:spPr bwMode="auto">
            <a:xfrm>
              <a:off x="6073775" y="2587626"/>
              <a:ext cx="6844300" cy="117475"/>
            </a:xfrm>
            <a:prstGeom prst="rect">
              <a:avLst/>
            </a:prstGeom>
            <a:solidFill>
              <a:srgbClr val="D5DB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
              <a:extLst>
                <a:ext uri="{FF2B5EF4-FFF2-40B4-BE49-F238E27FC236}">
                  <a16:creationId xmlns:a16="http://schemas.microsoft.com/office/drawing/2014/main" id="{9CA89E60-9824-4B0A-A57F-E9EFFE0B5B3E}"/>
                </a:ext>
              </a:extLst>
            </p:cNvPr>
            <p:cNvSpPr>
              <a:spLocks noChangeArrowheads="1"/>
            </p:cNvSpPr>
            <p:nvPr/>
          </p:nvSpPr>
          <p:spPr bwMode="auto">
            <a:xfrm>
              <a:off x="6073775" y="2587626"/>
              <a:ext cx="467042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2">
              <a:extLst>
                <a:ext uri="{FF2B5EF4-FFF2-40B4-BE49-F238E27FC236}">
                  <a16:creationId xmlns:a16="http://schemas.microsoft.com/office/drawing/2014/main" id="{FE49B655-3682-44DB-AD89-8DECC1166015}"/>
                </a:ext>
              </a:extLst>
            </p:cNvPr>
            <p:cNvSpPr>
              <a:spLocks noChangeArrowheads="1"/>
            </p:cNvSpPr>
            <p:nvPr/>
          </p:nvSpPr>
          <p:spPr bwMode="auto">
            <a:xfrm>
              <a:off x="5665788" y="2341563"/>
              <a:ext cx="69850" cy="68263"/>
            </a:xfrm>
            <a:prstGeom prst="ellipse">
              <a:avLst/>
            </a:prstGeom>
            <a:solidFill>
              <a:srgbClr val="C1D8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23">
              <a:extLst>
                <a:ext uri="{FF2B5EF4-FFF2-40B4-BE49-F238E27FC236}">
                  <a16:creationId xmlns:a16="http://schemas.microsoft.com/office/drawing/2014/main" id="{2757AF0D-2A6C-4C0B-96FE-8BF6DDC1794D}"/>
                </a:ext>
              </a:extLst>
            </p:cNvPr>
            <p:cNvSpPr>
              <a:spLocks noChangeArrowheads="1"/>
            </p:cNvSpPr>
            <p:nvPr/>
          </p:nvSpPr>
          <p:spPr bwMode="auto">
            <a:xfrm>
              <a:off x="5767388" y="2341563"/>
              <a:ext cx="69850" cy="68263"/>
            </a:xfrm>
            <a:prstGeom prst="ellipse">
              <a:avLst/>
            </a:prstGeom>
            <a:solidFill>
              <a:srgbClr val="F5E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4">
              <a:extLst>
                <a:ext uri="{FF2B5EF4-FFF2-40B4-BE49-F238E27FC236}">
                  <a16:creationId xmlns:a16="http://schemas.microsoft.com/office/drawing/2014/main" id="{2C890B77-4A5C-40CC-B40D-375DB3BD828A}"/>
                </a:ext>
              </a:extLst>
            </p:cNvPr>
            <p:cNvSpPr>
              <a:spLocks noChangeArrowheads="1"/>
            </p:cNvSpPr>
            <p:nvPr/>
          </p:nvSpPr>
          <p:spPr bwMode="auto">
            <a:xfrm>
              <a:off x="5868988" y="2341563"/>
              <a:ext cx="69850" cy="68263"/>
            </a:xfrm>
            <a:prstGeom prst="ellipse">
              <a:avLst/>
            </a:prstGeom>
            <a:solidFill>
              <a:srgbClr val="BC6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
              <a:extLst>
                <a:ext uri="{FF2B5EF4-FFF2-40B4-BE49-F238E27FC236}">
                  <a16:creationId xmlns:a16="http://schemas.microsoft.com/office/drawing/2014/main" id="{A53B87CB-C417-42B0-B9B7-70B18CA5B640}"/>
                </a:ext>
              </a:extLst>
            </p:cNvPr>
            <p:cNvSpPr>
              <a:spLocks/>
            </p:cNvSpPr>
            <p:nvPr/>
          </p:nvSpPr>
          <p:spPr bwMode="auto">
            <a:xfrm>
              <a:off x="5884863" y="2590801"/>
              <a:ext cx="39687" cy="112713"/>
            </a:xfrm>
            <a:custGeom>
              <a:avLst/>
              <a:gdLst>
                <a:gd name="T0" fmla="*/ 0 w 25"/>
                <a:gd name="T1" fmla="*/ 0 h 71"/>
                <a:gd name="T2" fmla="*/ 0 w 25"/>
                <a:gd name="T3" fmla="*/ 71 h 71"/>
                <a:gd name="T4" fmla="*/ 25 w 25"/>
                <a:gd name="T5" fmla="*/ 36 h 71"/>
                <a:gd name="T6" fmla="*/ 0 w 25"/>
                <a:gd name="T7" fmla="*/ 0 h 71"/>
              </a:gdLst>
              <a:ahLst/>
              <a:cxnLst>
                <a:cxn ang="0">
                  <a:pos x="T0" y="T1"/>
                </a:cxn>
                <a:cxn ang="0">
                  <a:pos x="T2" y="T3"/>
                </a:cxn>
                <a:cxn ang="0">
                  <a:pos x="T4" y="T5"/>
                </a:cxn>
                <a:cxn ang="0">
                  <a:pos x="T6" y="T7"/>
                </a:cxn>
              </a:cxnLst>
              <a:rect l="0" t="0" r="r" b="b"/>
              <a:pathLst>
                <a:path w="25" h="71">
                  <a:moveTo>
                    <a:pt x="0" y="0"/>
                  </a:moveTo>
                  <a:lnTo>
                    <a:pt x="0" y="71"/>
                  </a:lnTo>
                  <a:lnTo>
                    <a:pt x="25" y="36"/>
                  </a:lnTo>
                  <a:lnTo>
                    <a:pt x="0" y="0"/>
                  </a:lnTo>
                  <a:close/>
                </a:path>
              </a:pathLst>
            </a:custGeom>
            <a:solidFill>
              <a:srgbClr val="D5D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
              <a:extLst>
                <a:ext uri="{FF2B5EF4-FFF2-40B4-BE49-F238E27FC236}">
                  <a16:creationId xmlns:a16="http://schemas.microsoft.com/office/drawing/2014/main" id="{C1BEF44C-07F6-42C0-B875-BFA7A0D72424}"/>
                </a:ext>
              </a:extLst>
            </p:cNvPr>
            <p:cNvSpPr>
              <a:spLocks/>
            </p:cNvSpPr>
            <p:nvPr/>
          </p:nvSpPr>
          <p:spPr bwMode="auto">
            <a:xfrm>
              <a:off x="5884863" y="2590801"/>
              <a:ext cx="39687" cy="112713"/>
            </a:xfrm>
            <a:custGeom>
              <a:avLst/>
              <a:gdLst>
                <a:gd name="T0" fmla="*/ 0 w 25"/>
                <a:gd name="T1" fmla="*/ 0 h 71"/>
                <a:gd name="T2" fmla="*/ 0 w 25"/>
                <a:gd name="T3" fmla="*/ 71 h 71"/>
                <a:gd name="T4" fmla="*/ 25 w 25"/>
                <a:gd name="T5" fmla="*/ 36 h 71"/>
                <a:gd name="T6" fmla="*/ 0 w 25"/>
                <a:gd name="T7" fmla="*/ 0 h 71"/>
              </a:gdLst>
              <a:ahLst/>
              <a:cxnLst>
                <a:cxn ang="0">
                  <a:pos x="T0" y="T1"/>
                </a:cxn>
                <a:cxn ang="0">
                  <a:pos x="T2" y="T3"/>
                </a:cxn>
                <a:cxn ang="0">
                  <a:pos x="T4" y="T5"/>
                </a:cxn>
                <a:cxn ang="0">
                  <a:pos x="T6" y="T7"/>
                </a:cxn>
              </a:cxnLst>
              <a:rect l="0" t="0" r="r" b="b"/>
              <a:pathLst>
                <a:path w="25" h="71">
                  <a:moveTo>
                    <a:pt x="0" y="0"/>
                  </a:moveTo>
                  <a:lnTo>
                    <a:pt x="0" y="71"/>
                  </a:lnTo>
                  <a:lnTo>
                    <a:pt x="25" y="3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a:extLst>
                <a:ext uri="{FF2B5EF4-FFF2-40B4-BE49-F238E27FC236}">
                  <a16:creationId xmlns:a16="http://schemas.microsoft.com/office/drawing/2014/main" id="{F70AF2E2-370F-4E92-B142-41F8E051D6FD}"/>
                </a:ext>
              </a:extLst>
            </p:cNvPr>
            <p:cNvSpPr>
              <a:spLocks/>
            </p:cNvSpPr>
            <p:nvPr/>
          </p:nvSpPr>
          <p:spPr bwMode="auto">
            <a:xfrm>
              <a:off x="5680075" y="2590801"/>
              <a:ext cx="39687" cy="112713"/>
            </a:xfrm>
            <a:custGeom>
              <a:avLst/>
              <a:gdLst>
                <a:gd name="T0" fmla="*/ 25 w 25"/>
                <a:gd name="T1" fmla="*/ 0 h 71"/>
                <a:gd name="T2" fmla="*/ 0 w 25"/>
                <a:gd name="T3" fmla="*/ 36 h 71"/>
                <a:gd name="T4" fmla="*/ 25 w 25"/>
                <a:gd name="T5" fmla="*/ 71 h 71"/>
                <a:gd name="T6" fmla="*/ 25 w 25"/>
                <a:gd name="T7" fmla="*/ 0 h 71"/>
              </a:gdLst>
              <a:ahLst/>
              <a:cxnLst>
                <a:cxn ang="0">
                  <a:pos x="T0" y="T1"/>
                </a:cxn>
                <a:cxn ang="0">
                  <a:pos x="T2" y="T3"/>
                </a:cxn>
                <a:cxn ang="0">
                  <a:pos x="T4" y="T5"/>
                </a:cxn>
                <a:cxn ang="0">
                  <a:pos x="T6" y="T7"/>
                </a:cxn>
              </a:cxnLst>
              <a:rect l="0" t="0" r="r" b="b"/>
              <a:pathLst>
                <a:path w="25" h="71">
                  <a:moveTo>
                    <a:pt x="25" y="0"/>
                  </a:moveTo>
                  <a:lnTo>
                    <a:pt x="0" y="36"/>
                  </a:lnTo>
                  <a:lnTo>
                    <a:pt x="25" y="71"/>
                  </a:lnTo>
                  <a:lnTo>
                    <a:pt x="25" y="0"/>
                  </a:lnTo>
                  <a:close/>
                </a:path>
              </a:pathLst>
            </a:custGeom>
            <a:solidFill>
              <a:srgbClr val="D5D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8">
              <a:extLst>
                <a:ext uri="{FF2B5EF4-FFF2-40B4-BE49-F238E27FC236}">
                  <a16:creationId xmlns:a16="http://schemas.microsoft.com/office/drawing/2014/main" id="{32DE7A55-FBF8-49F7-8388-5A4BF30ED341}"/>
                </a:ext>
              </a:extLst>
            </p:cNvPr>
            <p:cNvSpPr>
              <a:spLocks/>
            </p:cNvSpPr>
            <p:nvPr/>
          </p:nvSpPr>
          <p:spPr bwMode="auto">
            <a:xfrm>
              <a:off x="5680075" y="2590801"/>
              <a:ext cx="39687" cy="112713"/>
            </a:xfrm>
            <a:custGeom>
              <a:avLst/>
              <a:gdLst>
                <a:gd name="T0" fmla="*/ 25 w 25"/>
                <a:gd name="T1" fmla="*/ 0 h 71"/>
                <a:gd name="T2" fmla="*/ 0 w 25"/>
                <a:gd name="T3" fmla="*/ 36 h 71"/>
                <a:gd name="T4" fmla="*/ 25 w 25"/>
                <a:gd name="T5" fmla="*/ 71 h 71"/>
                <a:gd name="T6" fmla="*/ 25 w 25"/>
                <a:gd name="T7" fmla="*/ 0 h 71"/>
              </a:gdLst>
              <a:ahLst/>
              <a:cxnLst>
                <a:cxn ang="0">
                  <a:pos x="T0" y="T1"/>
                </a:cxn>
                <a:cxn ang="0">
                  <a:pos x="T2" y="T3"/>
                </a:cxn>
                <a:cxn ang="0">
                  <a:pos x="T4" y="T5"/>
                </a:cxn>
                <a:cxn ang="0">
                  <a:pos x="T6" y="T7"/>
                </a:cxn>
              </a:cxnLst>
              <a:rect l="0" t="0" r="r" b="b"/>
              <a:pathLst>
                <a:path w="25" h="71">
                  <a:moveTo>
                    <a:pt x="25" y="0"/>
                  </a:moveTo>
                  <a:lnTo>
                    <a:pt x="0" y="36"/>
                  </a:lnTo>
                  <a:lnTo>
                    <a:pt x="25" y="71"/>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34" name="Chart 33">
            <a:extLst>
              <a:ext uri="{FF2B5EF4-FFF2-40B4-BE49-F238E27FC236}">
                <a16:creationId xmlns:a16="http://schemas.microsoft.com/office/drawing/2014/main" id="{CC1F8F2E-5FC9-49C1-B04D-25DA635273CB}"/>
              </a:ext>
            </a:extLst>
          </p:cNvPr>
          <p:cNvGraphicFramePr/>
          <p:nvPr>
            <p:extLst>
              <p:ext uri="{D42A27DB-BD31-4B8C-83A1-F6EECF244321}">
                <p14:modId xmlns:p14="http://schemas.microsoft.com/office/powerpoint/2010/main" val="1724455541"/>
              </p:ext>
            </p:extLst>
          </p:nvPr>
        </p:nvGraphicFramePr>
        <p:xfrm>
          <a:off x="1550760" y="1944598"/>
          <a:ext cx="6042336" cy="4028225"/>
        </p:xfrm>
        <a:graphic>
          <a:graphicData uri="http://schemas.openxmlformats.org/drawingml/2006/chart">
            <c:chart xmlns:c="http://schemas.openxmlformats.org/drawingml/2006/chart" xmlns:r="http://schemas.openxmlformats.org/officeDocument/2006/relationships" r:id="rId2"/>
          </a:graphicData>
        </a:graphic>
      </p:graphicFrame>
      <p:grpSp>
        <p:nvGrpSpPr>
          <p:cNvPr id="81" name="Group 80">
            <a:extLst>
              <a:ext uri="{FF2B5EF4-FFF2-40B4-BE49-F238E27FC236}">
                <a16:creationId xmlns:a16="http://schemas.microsoft.com/office/drawing/2014/main" id="{5FF503DA-ED35-4534-A6C7-8DC7B1D41F2C}"/>
              </a:ext>
            </a:extLst>
          </p:cNvPr>
          <p:cNvGrpSpPr/>
          <p:nvPr/>
        </p:nvGrpSpPr>
        <p:grpSpPr>
          <a:xfrm>
            <a:off x="671348" y="3223491"/>
            <a:ext cx="1108782" cy="2632076"/>
            <a:chOff x="2780529" y="2112972"/>
            <a:chExt cx="1759468" cy="4176703"/>
          </a:xfrm>
        </p:grpSpPr>
        <p:sp>
          <p:nvSpPr>
            <p:cNvPr id="82" name="Oval 81">
              <a:extLst>
                <a:ext uri="{FF2B5EF4-FFF2-40B4-BE49-F238E27FC236}">
                  <a16:creationId xmlns:a16="http://schemas.microsoft.com/office/drawing/2014/main" id="{E47D54EA-85B7-4CD7-9F38-6874A1F69225}"/>
                </a:ext>
              </a:extLst>
            </p:cNvPr>
            <p:cNvSpPr/>
            <p:nvPr/>
          </p:nvSpPr>
          <p:spPr>
            <a:xfrm>
              <a:off x="2780529" y="5978420"/>
              <a:ext cx="1579799" cy="31125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FC16DA68-E354-45E8-A8FB-F1AECF4772FF}"/>
                </a:ext>
              </a:extLst>
            </p:cNvPr>
            <p:cNvPicPr>
              <a:picLocks noChangeAspect="1"/>
            </p:cNvPicPr>
            <p:nvPr/>
          </p:nvPicPr>
          <p:blipFill>
            <a:blip r:embed="rId3"/>
            <a:stretch>
              <a:fillRect/>
            </a:stretch>
          </p:blipFill>
          <p:spPr>
            <a:xfrm>
              <a:off x="2960198" y="2112972"/>
              <a:ext cx="1579799" cy="4081453"/>
            </a:xfrm>
            <a:prstGeom prst="rect">
              <a:avLst/>
            </a:prstGeom>
          </p:spPr>
        </p:pic>
      </p:grpSp>
      <p:sp>
        <p:nvSpPr>
          <p:cNvPr id="84" name="TextBox 83">
            <a:extLst>
              <a:ext uri="{FF2B5EF4-FFF2-40B4-BE49-F238E27FC236}">
                <a16:creationId xmlns:a16="http://schemas.microsoft.com/office/drawing/2014/main" id="{FB537AF9-4C7C-4BF9-A492-7C548146BA78}"/>
              </a:ext>
            </a:extLst>
          </p:cNvPr>
          <p:cNvSpPr txBox="1"/>
          <p:nvPr/>
        </p:nvSpPr>
        <p:spPr>
          <a:xfrm>
            <a:off x="7773294" y="1764931"/>
            <a:ext cx="3663952" cy="4431983"/>
          </a:xfrm>
          <a:prstGeom prst="rect">
            <a:avLst/>
          </a:prstGeom>
          <a:noFill/>
          <a:ln>
            <a:noFill/>
          </a:ln>
        </p:spPr>
        <p:txBody>
          <a:bodyPr wrap="square" lIns="0" tIns="0" rIns="0" bIns="0" rtlCol="0" anchor="t">
            <a:spAutoFit/>
          </a:bodyPr>
          <a:lstStyle/>
          <a:p>
            <a:pPr algn="just">
              <a:buClr>
                <a:schemeClr val="accent1"/>
              </a:buClr>
            </a:pPr>
            <a:r>
              <a:rPr lang="en-US" sz="1600" b="0" i="0" dirty="0">
                <a:solidFill>
                  <a:srgbClr val="374151"/>
                </a:solidFill>
                <a:effectLst/>
                <a:latin typeface="Söhne"/>
              </a:rPr>
              <a:t>An HR Data Analytics project involves the use of data analysis and interpretation to gain valuable insights into various human resources aspects within an organization. This can include analyzing employee performance, turnover rates, recruitment effectiveness, training impact, and other HR-related metrics. The goal is to make data-driven decisions that enhance HR processes, improve employee satisfaction, and contribute to overall organizational success. The project may leverage tools and techniques such as statistical analysis, excel, and visualization to extract meaningful patterns and trends from data. Ultimately, HR Data Analytics aims to optimize workforce management and foster a more efficient &amp; productive work environment.</a:t>
            </a:r>
            <a:endParaRPr lang="en-US" sz="1600" dirty="0"/>
          </a:p>
        </p:txBody>
      </p:sp>
    </p:spTree>
    <p:extLst>
      <p:ext uri="{BB962C8B-B14F-4D97-AF65-F5344CB8AC3E}">
        <p14:creationId xmlns:p14="http://schemas.microsoft.com/office/powerpoint/2010/main" val="1145322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7" name="Rectangle: Top Corners Rounded 46">
            <a:extLst>
              <a:ext uri="{FF2B5EF4-FFF2-40B4-BE49-F238E27FC236}">
                <a16:creationId xmlns:a16="http://schemas.microsoft.com/office/drawing/2014/main" id="{6509CD6B-CB19-47C3-AFDE-63B72A9F6775}"/>
              </a:ext>
            </a:extLst>
          </p:cNvPr>
          <p:cNvSpPr/>
          <p:nvPr/>
        </p:nvSpPr>
        <p:spPr>
          <a:xfrm>
            <a:off x="1397002" y="2111584"/>
            <a:ext cx="9397998" cy="174707"/>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8D45D9-D04D-404E-80AB-855D80BEF8E4}"/>
              </a:ext>
            </a:extLst>
          </p:cNvPr>
          <p:cNvSpPr/>
          <p:nvPr/>
        </p:nvSpPr>
        <p:spPr>
          <a:xfrm>
            <a:off x="0" y="2286291"/>
            <a:ext cx="12192000" cy="2285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2D3B92B-E20F-4AF3-B6B2-FC251836C85F}"/>
              </a:ext>
            </a:extLst>
          </p:cNvPr>
          <p:cNvSpPr/>
          <p:nvPr/>
        </p:nvSpPr>
        <p:spPr>
          <a:xfrm>
            <a:off x="190500" y="190500"/>
            <a:ext cx="11811000" cy="6477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065C0853-2996-4DE6-ACCB-A959CCC7DA4B}"/>
              </a:ext>
            </a:extLst>
          </p:cNvPr>
          <p:cNvSpPr/>
          <p:nvPr/>
        </p:nvSpPr>
        <p:spPr>
          <a:xfrm>
            <a:off x="1567543" y="2111584"/>
            <a:ext cx="9056914" cy="2634832"/>
          </a:xfrm>
          <a:prstGeom prst="round2SameRect">
            <a:avLst>
              <a:gd name="adj1" fmla="val 0"/>
              <a:gd name="adj2" fmla="val 5238"/>
            </a:avLst>
          </a:prstGeom>
          <a:gradFill>
            <a:gsLst>
              <a:gs pos="0">
                <a:srgbClr val="393762"/>
              </a:gs>
              <a:gs pos="50000">
                <a:srgbClr val="C779D0"/>
              </a:gs>
              <a:gs pos="100000">
                <a:srgbClr val="E48592"/>
              </a:gs>
            </a:gsLst>
            <a:lin ang="2700000" scaled="1"/>
          </a:gradFill>
          <a:ln>
            <a:noFill/>
          </a:ln>
          <a:effectLst/>
        </p:spPr>
        <p:txBody>
          <a:bodyPr vert="horz" wrap="square" lIns="91440" tIns="45720" rIns="91440" bIns="45720" numCol="1" anchor="ctr" anchorCtr="0" compatLnSpc="1">
            <a:prstTxWarp prst="textNoShape">
              <a:avLst/>
            </a:prstTxWarp>
          </a:bodyPr>
          <a:lstStyle/>
          <a:p>
            <a:pPr algn="ctr"/>
            <a:r>
              <a:rPr lang="en-US" sz="7200" b="1" dirty="0">
                <a:solidFill>
                  <a:schemeClr val="bg1"/>
                </a:solidFill>
              </a:rPr>
              <a:t>THANK </a:t>
            </a:r>
            <a:r>
              <a:rPr lang="en-US" sz="7200" dirty="0">
                <a:solidFill>
                  <a:schemeClr val="bg1"/>
                </a:solidFill>
              </a:rPr>
              <a:t>YOU</a:t>
            </a:r>
          </a:p>
          <a:p>
            <a:pPr algn="ctr"/>
            <a:r>
              <a:rPr lang="en-US" sz="2000" b="1" dirty="0">
                <a:solidFill>
                  <a:schemeClr val="bg1"/>
                </a:solidFill>
              </a:rPr>
              <a:t>Ramesh Kumar </a:t>
            </a:r>
            <a:r>
              <a:rPr lang="en-US" sz="2000" dirty="0">
                <a:solidFill>
                  <a:schemeClr val="bg1"/>
                </a:solidFill>
              </a:rPr>
              <a:t>Pandey</a:t>
            </a:r>
          </a:p>
        </p:txBody>
      </p:sp>
      <p:grpSp>
        <p:nvGrpSpPr>
          <p:cNvPr id="54" name="Group 53">
            <a:extLst>
              <a:ext uri="{FF2B5EF4-FFF2-40B4-BE49-F238E27FC236}">
                <a16:creationId xmlns:a16="http://schemas.microsoft.com/office/drawing/2014/main" id="{9EF06C73-D25E-44A1-85A5-58BF87BC8532}"/>
              </a:ext>
            </a:extLst>
          </p:cNvPr>
          <p:cNvGrpSpPr/>
          <p:nvPr/>
        </p:nvGrpSpPr>
        <p:grpSpPr>
          <a:xfrm>
            <a:off x="9178832" y="3343025"/>
            <a:ext cx="1153525" cy="2632076"/>
            <a:chOff x="7765802" y="2312265"/>
            <a:chExt cx="1743127" cy="3977411"/>
          </a:xfrm>
        </p:grpSpPr>
        <p:sp>
          <p:nvSpPr>
            <p:cNvPr id="40" name="Oval 39">
              <a:extLst>
                <a:ext uri="{FF2B5EF4-FFF2-40B4-BE49-F238E27FC236}">
                  <a16:creationId xmlns:a16="http://schemas.microsoft.com/office/drawing/2014/main" id="{7FC32821-C4A0-4A4E-B99D-0C440CFBD683}"/>
                </a:ext>
              </a:extLst>
            </p:cNvPr>
            <p:cNvSpPr/>
            <p:nvPr/>
          </p:nvSpPr>
          <p:spPr>
            <a:xfrm>
              <a:off x="7765802" y="5946242"/>
              <a:ext cx="1743127" cy="34343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C5124B78-B00A-4554-8ACA-CC30A7FDBA66}"/>
                </a:ext>
              </a:extLst>
            </p:cNvPr>
            <p:cNvPicPr>
              <a:picLocks noChangeAspect="1"/>
            </p:cNvPicPr>
            <p:nvPr/>
          </p:nvPicPr>
          <p:blipFill>
            <a:blip r:embed="rId2"/>
            <a:stretch>
              <a:fillRect/>
            </a:stretch>
          </p:blipFill>
          <p:spPr>
            <a:xfrm>
              <a:off x="8096116" y="2312265"/>
              <a:ext cx="1323850" cy="3882160"/>
            </a:xfrm>
            <a:prstGeom prst="rect">
              <a:avLst/>
            </a:prstGeom>
          </p:spPr>
        </p:pic>
      </p:grpSp>
      <p:cxnSp>
        <p:nvCxnSpPr>
          <p:cNvPr id="49" name="Straight Connector 48">
            <a:extLst>
              <a:ext uri="{FF2B5EF4-FFF2-40B4-BE49-F238E27FC236}">
                <a16:creationId xmlns:a16="http://schemas.microsoft.com/office/drawing/2014/main" id="{262C2692-DDED-4C36-8F3D-C005BCE68811}"/>
              </a:ext>
            </a:extLst>
          </p:cNvPr>
          <p:cNvCxnSpPr/>
          <p:nvPr/>
        </p:nvCxnSpPr>
        <p:spPr>
          <a:xfrm>
            <a:off x="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6ECDF7-482B-4631-A0B8-5997F93543C8}"/>
              </a:ext>
            </a:extLst>
          </p:cNvPr>
          <p:cNvCxnSpPr>
            <a:cxnSpLocks/>
          </p:cNvCxnSpPr>
          <p:nvPr/>
        </p:nvCxnSpPr>
        <p:spPr>
          <a:xfrm flipH="1">
            <a:off x="1174750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D98185-5ED5-4200-AB94-ACD0A50571E6}"/>
              </a:ext>
            </a:extLst>
          </p:cNvPr>
          <p:cNvCxnSpPr>
            <a:cxnSpLocks/>
          </p:cNvCxnSpPr>
          <p:nvPr/>
        </p:nvCxnSpPr>
        <p:spPr>
          <a:xfrm flipH="1" flipV="1">
            <a:off x="1174750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9547C1-EF99-4FFF-BC2B-6544609941F5}"/>
              </a:ext>
            </a:extLst>
          </p:cNvPr>
          <p:cNvCxnSpPr>
            <a:cxnSpLocks/>
          </p:cNvCxnSpPr>
          <p:nvPr/>
        </p:nvCxnSpPr>
        <p:spPr>
          <a:xfrm flipV="1">
            <a:off x="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994E39F-78F4-8118-C092-488191712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5716730"/>
            <a:ext cx="2570268" cy="878989"/>
          </a:xfrm>
          <a:prstGeom prst="rect">
            <a:avLst/>
          </a:prstGeom>
        </p:spPr>
      </p:pic>
    </p:spTree>
    <p:extLst>
      <p:ext uri="{BB962C8B-B14F-4D97-AF65-F5344CB8AC3E}">
        <p14:creationId xmlns:p14="http://schemas.microsoft.com/office/powerpoint/2010/main" val="367128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668740"/>
            <a:ext cx="11345838" cy="400110"/>
          </a:xfrm>
          <a:prstGeom prst="rect">
            <a:avLst/>
          </a:prstGeom>
          <a:noFill/>
        </p:spPr>
        <p:txBody>
          <a:bodyPr wrap="square" rtlCol="0">
            <a:spAutoFit/>
          </a:bodyPr>
          <a:lstStyle/>
          <a:p>
            <a:r>
              <a:rPr lang="en-US" sz="2000" b="1" dirty="0">
                <a:latin typeface="Bahnschrift SemiBold" panose="020B0502040204020203" pitchFamily="34" charset="0"/>
              </a:rPr>
              <a:t>Q1. Using Excel, how would you filter the dataset to only show employees aged 30 and above?</a:t>
            </a: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310185"/>
            <a:ext cx="11345838" cy="5282215"/>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filter a dataset in Excel to only show employees aged 30 and above, our can use the AutoFilter feature. Here are the steps: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Select the Data Range: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Click on any cell within our dataset to select the entire range of data.</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Enable AutoFilter:</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Go to the "Data" tab in the Excel ribbon, and click on the "Filter" button. This will enable AutoFilter for the selected data range.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Filter the Age Column:</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Locate the header of the column that contains the age information. Click on the filter arrow in the header of the age column.</a:t>
            </a:r>
          </a:p>
        </p:txBody>
      </p:sp>
    </p:spTree>
    <p:extLst>
      <p:ext uri="{BB962C8B-B14F-4D97-AF65-F5344CB8AC3E}">
        <p14:creationId xmlns:p14="http://schemas.microsoft.com/office/powerpoint/2010/main" val="344319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Rectangle 3">
            <a:extLst>
              <a:ext uri="{FF2B5EF4-FFF2-40B4-BE49-F238E27FC236}">
                <a16:creationId xmlns:a16="http://schemas.microsoft.com/office/drawing/2014/main" id="{FF1B01DA-E5B0-7BCF-D9F5-9A0BB5D22629}"/>
              </a:ext>
            </a:extLst>
          </p:cNvPr>
          <p:cNvSpPr>
            <a:spLocks noChangeArrowheads="1"/>
          </p:cNvSpPr>
          <p:nvPr/>
        </p:nvSpPr>
        <p:spPr bwMode="auto">
          <a:xfrm>
            <a:off x="307074" y="1401576"/>
            <a:ext cx="11577851" cy="408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indent="-4572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Set Age Filter:</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Inside the filter. Go to Number Filter -&gt; Greater Than or Equal To 30.</a:t>
            </a: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Apply Filter:</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Click the "OK" or "Apply" button in the filter dropdown to apply the filter.</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After applying the filter, Excel will display only the rows where employees are aged 30 and above, hiding the rows that do not meet the specified criteria. The row numbers on the left side of the Excel window will indicate if there are hidden rows.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9057711D-02FF-CC37-D1EC-4096C29887F3}"/>
              </a:ext>
            </a:extLst>
          </p:cNvPr>
          <p:cNvSpPr>
            <a:spLocks noChangeArrowheads="1"/>
          </p:cNvSpPr>
          <p:nvPr/>
        </p:nvSpPr>
        <p:spPr bwMode="auto">
          <a:xfrm>
            <a:off x="2914650" y="3800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17EC5B45-6E63-B01D-19DC-4B5755E86BEA}"/>
              </a:ext>
            </a:extLst>
          </p:cNvPr>
          <p:cNvSpPr>
            <a:spLocks noChangeArrowheads="1"/>
          </p:cNvSpPr>
          <p:nvPr/>
        </p:nvSpPr>
        <p:spPr bwMode="auto">
          <a:xfrm>
            <a:off x="2914650" y="7143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314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 name="Rectangle 4">
            <a:extLst>
              <a:ext uri="{FF2B5EF4-FFF2-40B4-BE49-F238E27FC236}">
                <a16:creationId xmlns:a16="http://schemas.microsoft.com/office/drawing/2014/main" id="{9057711D-02FF-CC37-D1EC-4096C29887F3}"/>
              </a:ext>
            </a:extLst>
          </p:cNvPr>
          <p:cNvSpPr>
            <a:spLocks noChangeArrowheads="1"/>
          </p:cNvSpPr>
          <p:nvPr/>
        </p:nvSpPr>
        <p:spPr bwMode="auto">
          <a:xfrm>
            <a:off x="2914650" y="3800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17EC5B45-6E63-B01D-19DC-4B5755E86BEA}"/>
              </a:ext>
            </a:extLst>
          </p:cNvPr>
          <p:cNvSpPr>
            <a:spLocks noChangeArrowheads="1"/>
          </p:cNvSpPr>
          <p:nvPr/>
        </p:nvSpPr>
        <p:spPr bwMode="auto">
          <a:xfrm>
            <a:off x="2914650" y="7143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1AB64B9C-77DD-4D58-168C-94A4F041D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837" y="1096426"/>
            <a:ext cx="8298325" cy="4665148"/>
          </a:xfrm>
          <a:prstGeom prst="rect">
            <a:avLst/>
          </a:prstGeom>
        </p:spPr>
      </p:pic>
    </p:spTree>
    <p:extLst>
      <p:ext uri="{BB962C8B-B14F-4D97-AF65-F5344CB8AC3E}">
        <p14:creationId xmlns:p14="http://schemas.microsoft.com/office/powerpoint/2010/main" val="42731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 name="Rectangle 4">
            <a:extLst>
              <a:ext uri="{FF2B5EF4-FFF2-40B4-BE49-F238E27FC236}">
                <a16:creationId xmlns:a16="http://schemas.microsoft.com/office/drawing/2014/main" id="{9057711D-02FF-CC37-D1EC-4096C29887F3}"/>
              </a:ext>
            </a:extLst>
          </p:cNvPr>
          <p:cNvSpPr>
            <a:spLocks noChangeArrowheads="1"/>
          </p:cNvSpPr>
          <p:nvPr/>
        </p:nvSpPr>
        <p:spPr bwMode="auto">
          <a:xfrm>
            <a:off x="2914650" y="3800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17EC5B45-6E63-B01D-19DC-4B5755E86BEA}"/>
              </a:ext>
            </a:extLst>
          </p:cNvPr>
          <p:cNvSpPr>
            <a:spLocks noChangeArrowheads="1"/>
          </p:cNvSpPr>
          <p:nvPr/>
        </p:nvSpPr>
        <p:spPr bwMode="auto">
          <a:xfrm>
            <a:off x="2914650" y="7143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a:extLst>
              <a:ext uri="{FF2B5EF4-FFF2-40B4-BE49-F238E27FC236}">
                <a16:creationId xmlns:a16="http://schemas.microsoft.com/office/drawing/2014/main" id="{3D524A83-D128-AF9F-2BF0-32CBDD4E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977" y="1042535"/>
            <a:ext cx="8490045" cy="4772929"/>
          </a:xfrm>
          <a:prstGeom prst="rect">
            <a:avLst/>
          </a:prstGeom>
        </p:spPr>
      </p:pic>
    </p:spTree>
    <p:extLst>
      <p:ext uri="{BB962C8B-B14F-4D97-AF65-F5344CB8AC3E}">
        <p14:creationId xmlns:p14="http://schemas.microsoft.com/office/powerpoint/2010/main" val="147348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AD92F847-5144-7310-8F35-00E3F65C3F75}"/>
              </a:ext>
            </a:extLst>
          </p:cNvPr>
          <p:cNvSpPr txBox="1"/>
          <p:nvPr/>
        </p:nvSpPr>
        <p:spPr>
          <a:xfrm>
            <a:off x="423081" y="668740"/>
            <a:ext cx="11345838" cy="400110"/>
          </a:xfrm>
          <a:prstGeom prst="rect">
            <a:avLst/>
          </a:prstGeom>
          <a:noFill/>
        </p:spPr>
        <p:txBody>
          <a:bodyPr wrap="square" rtlCol="0">
            <a:spAutoFit/>
          </a:bodyPr>
          <a:lstStyle/>
          <a:p>
            <a:r>
              <a:rPr lang="en-US" sz="2000" b="1" dirty="0">
                <a:latin typeface="Bahnschrift SemiBold" panose="020B0502040204020203" pitchFamily="34" charset="0"/>
              </a:rPr>
              <a:t>Q2. </a:t>
            </a:r>
            <a:r>
              <a:rPr lang="en-US" sz="2000" dirty="0">
                <a:latin typeface="Bahnschrift SemiBold" panose="020B0502040204020203" pitchFamily="34" charset="0"/>
              </a:rPr>
              <a:t>Create a pivot table to summarize the average Monthly Income by Job Role? </a:t>
            </a:r>
            <a:endParaRPr lang="en-US" sz="2000" b="1" dirty="0">
              <a:latin typeface="Bahnschrift SemiBold" panose="020B0502040204020203" pitchFamily="34" charset="0"/>
            </a:endParaRPr>
          </a:p>
        </p:txBody>
      </p:sp>
      <p:sp>
        <p:nvSpPr>
          <p:cNvPr id="28" name="TextBox 27">
            <a:extLst>
              <a:ext uri="{FF2B5EF4-FFF2-40B4-BE49-F238E27FC236}">
                <a16:creationId xmlns:a16="http://schemas.microsoft.com/office/drawing/2014/main" id="{9FF0473F-A244-B1F6-7BF5-E163CF1928D3}"/>
              </a:ext>
            </a:extLst>
          </p:cNvPr>
          <p:cNvSpPr txBox="1"/>
          <p:nvPr/>
        </p:nvSpPr>
        <p:spPr>
          <a:xfrm>
            <a:off x="423081" y="1310185"/>
            <a:ext cx="11345838" cy="4623573"/>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
                <a:ea typeface="Calibri" panose="020F0502020204030204" pitchFamily="34" charset="0"/>
                <a:cs typeface="Segoe UI" panose="020B0502040204020203" pitchFamily="34" charset="0"/>
              </a:rPr>
              <a:t>To create a pivot table to summarize the average Monthly Income by Job Role, our have to follow these general steps using Microsoft Excel as an example:</a:t>
            </a:r>
            <a:endParaRPr lang="en-US" sz="2000" kern="100" dirty="0">
              <a:effectLst/>
              <a:latin typeface="Calibri "/>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
                <a:ea typeface="Calibri" panose="020F0502020204030204" pitchFamily="34" charset="0"/>
                <a:cs typeface="Segoe UI" panose="020B0502040204020203" pitchFamily="34" charset="0"/>
              </a:rPr>
              <a:t> </a:t>
            </a:r>
            <a:endParaRPr lang="en-US" sz="2000" kern="100" dirty="0">
              <a:effectLst/>
              <a:latin typeface="Calibri "/>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Select data: Highlight the entire dataset, including the column headers.</a:t>
            </a:r>
          </a:p>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
                <a:ea typeface="Calibri" panose="020F0502020204030204" pitchFamily="34" charset="0"/>
                <a:cs typeface="Times New Roman" panose="02020603050405020304" pitchFamily="18" charset="0"/>
              </a:rPr>
              <a:t>Insert PivotTable:</a:t>
            </a:r>
          </a:p>
          <a:p>
            <a:pPr marL="0" marR="0" algn="just">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 Go to the "Insert" tab in the Excel ribbon.</a:t>
            </a:r>
          </a:p>
          <a:p>
            <a:pPr marL="0" marR="0" algn="just">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 Click on "PivotTable" in the Tables group.</a:t>
            </a:r>
          </a:p>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Arial" panose="020B0604020202020204" pitchFamily="34" charset="0"/>
              <a:buChar char="•"/>
            </a:pPr>
            <a:r>
              <a:rPr lang="en-US" sz="2000" b="1" kern="100" dirty="0">
                <a:effectLst/>
                <a:latin typeface="Calibri "/>
                <a:ea typeface="Calibri" panose="020F0502020204030204" pitchFamily="34" charset="0"/>
                <a:cs typeface="Times New Roman" panose="02020603050405020304" pitchFamily="18" charset="0"/>
              </a:rPr>
              <a:t>Ensure the "Create PivotTable" dialog box appears.</a:t>
            </a:r>
          </a:p>
          <a:p>
            <a:pPr marL="0" marR="0">
              <a:lnSpc>
                <a:spcPct val="107000"/>
              </a:lnSpc>
              <a:spcBef>
                <a:spcPts val="0"/>
              </a:spcBef>
              <a:spcAft>
                <a:spcPts val="800"/>
              </a:spcAft>
            </a:pPr>
            <a:r>
              <a:rPr lang="en-US" sz="2000" kern="100" dirty="0">
                <a:effectLst/>
                <a:latin typeface="Calibri "/>
                <a:ea typeface="Calibri" panose="020F0502020204030204" pitchFamily="34" charset="0"/>
                <a:cs typeface="Times New Roman" panose="02020603050405020304" pitchFamily="18" charset="0"/>
              </a:rPr>
              <a:t>Confirm that the Table/Range field contains the correct range of our data.</a:t>
            </a:r>
          </a:p>
        </p:txBody>
      </p:sp>
    </p:spTree>
    <p:extLst>
      <p:ext uri="{BB962C8B-B14F-4D97-AF65-F5344CB8AC3E}">
        <p14:creationId xmlns:p14="http://schemas.microsoft.com/office/powerpoint/2010/main" val="415849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Century Gothic"/>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4266</Words>
  <Application>Microsoft Office PowerPoint</Application>
  <PresentationFormat>Widescreen</PresentationFormat>
  <Paragraphs>320</Paragraphs>
  <Slides>47</Slides>
  <Notes>41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47</vt:i4>
      </vt:variant>
    </vt:vector>
  </HeadingPairs>
  <TitlesOfParts>
    <vt:vector size="60" baseType="lpstr">
      <vt:lpstr>Arial</vt:lpstr>
      <vt:lpstr>Bahnschrift SemiBold</vt:lpstr>
      <vt:lpstr>Calibri</vt:lpstr>
      <vt:lpstr>Calibri </vt:lpstr>
      <vt:lpstr>Calibri Body</vt:lpstr>
      <vt:lpstr>Calibri Light</vt:lpstr>
      <vt:lpstr>Century Gothic</vt:lpstr>
      <vt:lpstr>Courier New</vt:lpstr>
      <vt:lpstr>Segoe UI</vt:lpstr>
      <vt:lpstr>Söhne</vt:lpstr>
      <vt:lpstr>Symbol</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Ramesh Pandey</cp:lastModifiedBy>
  <cp:revision>96</cp:revision>
  <dcterms:created xsi:type="dcterms:W3CDTF">2019-02-11T09:56:27Z</dcterms:created>
  <dcterms:modified xsi:type="dcterms:W3CDTF">2024-02-01T04:44:18Z</dcterms:modified>
</cp:coreProperties>
</file>