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258" r:id="rId3"/>
    <p:sldId id="260" r:id="rId4"/>
    <p:sldId id="313" r:id="rId5"/>
    <p:sldId id="319" r:id="rId6"/>
    <p:sldId id="314" r:id="rId7"/>
    <p:sldId id="320" r:id="rId8"/>
    <p:sldId id="312" r:id="rId9"/>
    <p:sldId id="315" r:id="rId10"/>
    <p:sldId id="321" r:id="rId11"/>
    <p:sldId id="318" r:id="rId12"/>
    <p:sldId id="322" r:id="rId13"/>
    <p:sldId id="261" r:id="rId14"/>
    <p:sldId id="316" r:id="rId15"/>
    <p:sldId id="323" r:id="rId16"/>
    <p:sldId id="317" r:id="rId17"/>
    <p:sldId id="324" r:id="rId18"/>
  </p:sldIdLst>
  <p:sldSz cx="9144000" cy="5143500" type="screen16x9"/>
  <p:notesSz cx="6858000" cy="9144000"/>
  <p:embeddedFontLst>
    <p:embeddedFont>
      <p:font typeface="Anaheim" panose="020B0604020202020204" charset="0"/>
      <p:regular r:id="rId20"/>
      <p:bold r:id="rId21"/>
    </p:embeddedFont>
    <p:embeddedFont>
      <p:font typeface="Bebas Neue" panose="020B0606020202050201" pitchFamily="34" charset="0"/>
      <p:regular r:id="rId22"/>
    </p:embeddedFont>
    <p:embeddedFont>
      <p:font typeface="Gadugi" panose="020B0502040204020203" pitchFamily="34" charset="0"/>
      <p:regular r:id="rId23"/>
      <p:bold r:id="rId24"/>
    </p:embeddedFont>
    <p:embeddedFont>
      <p:font typeface="Maven Pro" panose="020B0604020202020204" charset="0"/>
      <p:regular r:id="rId25"/>
      <p:bold r:id="rId26"/>
    </p:embeddedFont>
    <p:embeddedFont>
      <p:font typeface="Montserrat" panose="00000500000000000000" pitchFamily="2" charset="0"/>
      <p:regular r:id="rId27"/>
      <p:bold r:id="rId28"/>
      <p:italic r:id="rId29"/>
      <p:boldItalic r:id="rId30"/>
    </p:embeddedFont>
    <p:embeddedFont>
      <p:font typeface="Montserrat ExtraBold" panose="00000900000000000000" pitchFamily="2" charset="0"/>
      <p:bold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93ADED-D88F-4935-B56A-86815F897B0F}">
  <a:tblStyle styleId="{4C93ADED-D88F-4935-B56A-86815F897B0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BF5DF00-2841-48FF-B4EC-2266DF18656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9181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8621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1123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8127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491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61815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65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9836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699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403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0174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79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5342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0" name="Google Shape;10;p2"/>
          <p:cNvSpPr txBox="1">
            <a:spLocks noGrp="1"/>
          </p:cNvSpPr>
          <p:nvPr>
            <p:ph type="ctrTitle"/>
          </p:nvPr>
        </p:nvSpPr>
        <p:spPr>
          <a:xfrm>
            <a:off x="713225" y="1243700"/>
            <a:ext cx="5840400" cy="24090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7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881675" y="3845086"/>
            <a:ext cx="3848700" cy="433200"/>
          </a:xfrm>
          <a:prstGeom prst="rect">
            <a:avLst/>
          </a:prstGeom>
          <a:solidFill>
            <a:schemeClr val="accent1"/>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25" y="0"/>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0" y="0"/>
            <a:ext cx="9144003" cy="5143501"/>
          </a:xfrm>
          <a:prstGeom prst="rect">
            <a:avLst/>
          </a:prstGeom>
          <a:noFill/>
          <a:ln>
            <a:noFill/>
          </a:ln>
        </p:spPr>
      </p:pic>
      <p:sp>
        <p:nvSpPr>
          <p:cNvPr id="15" name="Google Shape;15;p3"/>
          <p:cNvSpPr txBox="1">
            <a:spLocks noGrp="1"/>
          </p:cNvSpPr>
          <p:nvPr>
            <p:ph type="title"/>
          </p:nvPr>
        </p:nvSpPr>
        <p:spPr>
          <a:xfrm>
            <a:off x="713225" y="2248575"/>
            <a:ext cx="4932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title" idx="2" hasCustomPrompt="1"/>
          </p:nvPr>
        </p:nvSpPr>
        <p:spPr>
          <a:xfrm>
            <a:off x="713225" y="775325"/>
            <a:ext cx="1215000" cy="1037100"/>
          </a:xfrm>
          <a:prstGeom prst="rect">
            <a:avLst/>
          </a:prstGeom>
          <a:solidFill>
            <a:schemeClr val="accent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7" name="Google Shape;17;p3"/>
          <p:cNvSpPr/>
          <p:nvPr/>
        </p:nvSpPr>
        <p:spPr>
          <a:xfrm>
            <a:off x="-25" y="4604000"/>
            <a:ext cx="9144000" cy="5394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8" name="Google Shape;18;p3"/>
          <p:cNvSpPr/>
          <p:nvPr/>
        </p:nvSpPr>
        <p:spPr>
          <a:xfrm>
            <a:off x="8430775" y="1134250"/>
            <a:ext cx="1280400" cy="12804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3"/>
          <p:cNvSpPr txBox="1">
            <a:spLocks noGrp="1"/>
          </p:cNvSpPr>
          <p:nvPr>
            <p:ph type="title" idx="2" hasCustomPrompt="1"/>
          </p:nvPr>
        </p:nvSpPr>
        <p:spPr>
          <a:xfrm>
            <a:off x="719975" y="1647051"/>
            <a:ext cx="734700" cy="484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3" hasCustomPrompt="1"/>
          </p:nvPr>
        </p:nvSpPr>
        <p:spPr>
          <a:xfrm>
            <a:off x="719975" y="3050401"/>
            <a:ext cx="734700" cy="484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4" hasCustomPrompt="1"/>
          </p:nvPr>
        </p:nvSpPr>
        <p:spPr>
          <a:xfrm>
            <a:off x="3419246" y="1647051"/>
            <a:ext cx="734700" cy="484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5" hasCustomPrompt="1"/>
          </p:nvPr>
        </p:nvSpPr>
        <p:spPr>
          <a:xfrm>
            <a:off x="3419246" y="3050401"/>
            <a:ext cx="734700" cy="484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6" hasCustomPrompt="1"/>
          </p:nvPr>
        </p:nvSpPr>
        <p:spPr>
          <a:xfrm>
            <a:off x="6118525" y="1647051"/>
            <a:ext cx="734700" cy="484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7" hasCustomPrompt="1"/>
          </p:nvPr>
        </p:nvSpPr>
        <p:spPr>
          <a:xfrm>
            <a:off x="6118525" y="3050401"/>
            <a:ext cx="734700" cy="4848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subTitle" idx="1"/>
          </p:nvPr>
        </p:nvSpPr>
        <p:spPr>
          <a:xfrm>
            <a:off x="720000" y="2153337"/>
            <a:ext cx="2305500" cy="484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8"/>
          </p:nvPr>
        </p:nvSpPr>
        <p:spPr>
          <a:xfrm>
            <a:off x="3419271" y="2153337"/>
            <a:ext cx="2305500" cy="484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9"/>
          </p:nvPr>
        </p:nvSpPr>
        <p:spPr>
          <a:xfrm>
            <a:off x="6118524" y="2153337"/>
            <a:ext cx="2305500" cy="484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13"/>
          </p:nvPr>
        </p:nvSpPr>
        <p:spPr>
          <a:xfrm>
            <a:off x="720000" y="3556750"/>
            <a:ext cx="2305500" cy="484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3"/>
          <p:cNvSpPr txBox="1">
            <a:spLocks noGrp="1"/>
          </p:cNvSpPr>
          <p:nvPr>
            <p:ph type="subTitle" idx="14"/>
          </p:nvPr>
        </p:nvSpPr>
        <p:spPr>
          <a:xfrm>
            <a:off x="3419271" y="3556750"/>
            <a:ext cx="2305500" cy="484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8" name="Google Shape;78;p13"/>
          <p:cNvSpPr txBox="1">
            <a:spLocks noGrp="1"/>
          </p:cNvSpPr>
          <p:nvPr>
            <p:ph type="subTitle" idx="15"/>
          </p:nvPr>
        </p:nvSpPr>
        <p:spPr>
          <a:xfrm>
            <a:off x="6118549" y="3556750"/>
            <a:ext cx="2305500" cy="484800"/>
          </a:xfrm>
          <a:prstGeom prst="rect">
            <a:avLst/>
          </a:prstGeom>
          <a:solidFill>
            <a:schemeClr val="dk2"/>
          </a:solidFill>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9" name="Google Shape;79;p13"/>
          <p:cNvSpPr/>
          <p:nvPr/>
        </p:nvSpPr>
        <p:spPr>
          <a:xfrm>
            <a:off x="-25" y="4857300"/>
            <a:ext cx="9144000" cy="286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pic>
        <p:nvPicPr>
          <p:cNvPr id="80" name="Google Shape;80;p13"/>
          <p:cNvPicPr preferRelativeResize="0"/>
          <p:nvPr/>
        </p:nvPicPr>
        <p:blipFill rotWithShape="1">
          <a:blip r:embed="rId2">
            <a:alphaModFix/>
          </a:blip>
          <a:srcRect t="1452" b="92983"/>
          <a:stretch/>
        </p:blipFill>
        <p:spPr>
          <a:xfrm flipH="1">
            <a:off x="0" y="0"/>
            <a:ext cx="9144003" cy="2862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6" name="Google Shape;136;p22"/>
          <p:cNvSpPr txBox="1">
            <a:spLocks noGrp="1"/>
          </p:cNvSpPr>
          <p:nvPr>
            <p:ph type="subTitle" idx="1"/>
          </p:nvPr>
        </p:nvSpPr>
        <p:spPr>
          <a:xfrm>
            <a:off x="4538079" y="1779925"/>
            <a:ext cx="2943600" cy="217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22"/>
          <p:cNvSpPr txBox="1">
            <a:spLocks noGrp="1"/>
          </p:cNvSpPr>
          <p:nvPr>
            <p:ph type="subTitle" idx="2"/>
          </p:nvPr>
        </p:nvSpPr>
        <p:spPr>
          <a:xfrm>
            <a:off x="720000" y="1779925"/>
            <a:ext cx="2943600" cy="2177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22"/>
          <p:cNvSpPr/>
          <p:nvPr/>
        </p:nvSpPr>
        <p:spPr>
          <a:xfrm>
            <a:off x="-25" y="0"/>
            <a:ext cx="9144000" cy="286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139" name="Google Shape;139;p22"/>
          <p:cNvGrpSpPr/>
          <p:nvPr/>
        </p:nvGrpSpPr>
        <p:grpSpPr>
          <a:xfrm>
            <a:off x="8424000" y="1732900"/>
            <a:ext cx="1262255" cy="2871100"/>
            <a:chOff x="8424000" y="1732900"/>
            <a:chExt cx="1262255" cy="2871100"/>
          </a:xfrm>
        </p:grpSpPr>
        <p:sp>
          <p:nvSpPr>
            <p:cNvPr id="140" name="Google Shape;140;p22"/>
            <p:cNvSpPr/>
            <p:nvPr/>
          </p:nvSpPr>
          <p:spPr>
            <a:xfrm rot="-5400000">
              <a:off x="8601755" y="3519500"/>
              <a:ext cx="1084500" cy="10845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41" name="Google Shape;141;p22"/>
            <p:cNvSpPr/>
            <p:nvPr/>
          </p:nvSpPr>
          <p:spPr>
            <a:xfrm rot="-5400000">
              <a:off x="8601755" y="2181700"/>
              <a:ext cx="1084500" cy="10845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142" name="Google Shape;142;p22"/>
            <p:cNvSpPr/>
            <p:nvPr/>
          </p:nvSpPr>
          <p:spPr>
            <a:xfrm>
              <a:off x="8424000" y="1732900"/>
              <a:ext cx="339900" cy="339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pic>
        <p:nvPicPr>
          <p:cNvPr id="143" name="Google Shape;143;p22"/>
          <p:cNvPicPr preferRelativeResize="0"/>
          <p:nvPr/>
        </p:nvPicPr>
        <p:blipFill rotWithShape="1">
          <a:blip r:embed="rId2">
            <a:alphaModFix/>
          </a:blip>
          <a:srcRect t="29139" b="20690"/>
          <a:stretch/>
        </p:blipFill>
        <p:spPr>
          <a:xfrm>
            <a:off x="0" y="4856174"/>
            <a:ext cx="9144003" cy="287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19"/>
        <p:cNvGrpSpPr/>
        <p:nvPr/>
      </p:nvGrpSpPr>
      <p:grpSpPr>
        <a:xfrm>
          <a:off x="0" y="0"/>
          <a:ext cx="0" cy="0"/>
          <a:chOff x="0" y="0"/>
          <a:chExt cx="0" cy="0"/>
        </a:xfrm>
      </p:grpSpPr>
      <p:pic>
        <p:nvPicPr>
          <p:cNvPr id="220" name="Google Shape;220;p29"/>
          <p:cNvPicPr preferRelativeResize="0"/>
          <p:nvPr/>
        </p:nvPicPr>
        <p:blipFill rotWithShape="1">
          <a:blip r:embed="rId2">
            <a:alphaModFix/>
          </a:blip>
          <a:srcRect t="1452" b="92983"/>
          <a:stretch/>
        </p:blipFill>
        <p:spPr>
          <a:xfrm>
            <a:off x="0" y="286200"/>
            <a:ext cx="9144003" cy="286200"/>
          </a:xfrm>
          <a:prstGeom prst="rect">
            <a:avLst/>
          </a:prstGeom>
          <a:noFill/>
          <a:ln>
            <a:noFill/>
          </a:ln>
        </p:spPr>
      </p:pic>
      <p:sp>
        <p:nvSpPr>
          <p:cNvPr id="221" name="Google Shape;221;p29"/>
          <p:cNvSpPr/>
          <p:nvPr/>
        </p:nvSpPr>
        <p:spPr>
          <a:xfrm>
            <a:off x="0" y="0"/>
            <a:ext cx="9144000" cy="286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22" name="Google Shape;222;p29"/>
          <p:cNvSpPr/>
          <p:nvPr/>
        </p:nvSpPr>
        <p:spPr>
          <a:xfrm>
            <a:off x="-1002575" y="4171200"/>
            <a:ext cx="1942800" cy="19428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23"/>
        <p:cNvGrpSpPr/>
        <p:nvPr/>
      </p:nvGrpSpPr>
      <p:grpSpPr>
        <a:xfrm>
          <a:off x="0" y="0"/>
          <a:ext cx="0" cy="0"/>
          <a:chOff x="0" y="0"/>
          <a:chExt cx="0" cy="0"/>
        </a:xfrm>
      </p:grpSpPr>
      <p:pic>
        <p:nvPicPr>
          <p:cNvPr id="224" name="Google Shape;224;p30"/>
          <p:cNvPicPr preferRelativeResize="0"/>
          <p:nvPr/>
        </p:nvPicPr>
        <p:blipFill rotWithShape="1">
          <a:blip r:embed="rId2">
            <a:alphaModFix/>
          </a:blip>
          <a:srcRect t="1452" b="92983"/>
          <a:stretch/>
        </p:blipFill>
        <p:spPr>
          <a:xfrm>
            <a:off x="0" y="0"/>
            <a:ext cx="9144003" cy="286200"/>
          </a:xfrm>
          <a:prstGeom prst="rect">
            <a:avLst/>
          </a:prstGeom>
          <a:noFill/>
          <a:ln>
            <a:noFill/>
          </a:ln>
        </p:spPr>
      </p:pic>
      <p:sp>
        <p:nvSpPr>
          <p:cNvPr id="225" name="Google Shape;225;p30"/>
          <p:cNvSpPr/>
          <p:nvPr/>
        </p:nvSpPr>
        <p:spPr>
          <a:xfrm>
            <a:off x="-25" y="4857300"/>
            <a:ext cx="9144000" cy="286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nvGrpSpPr>
          <p:cNvPr id="226" name="Google Shape;226;p30"/>
          <p:cNvGrpSpPr/>
          <p:nvPr/>
        </p:nvGrpSpPr>
        <p:grpSpPr>
          <a:xfrm>
            <a:off x="-974575" y="1727850"/>
            <a:ext cx="11093150" cy="1687800"/>
            <a:chOff x="-974575" y="1727850"/>
            <a:chExt cx="11093150" cy="1687800"/>
          </a:xfrm>
        </p:grpSpPr>
        <p:sp>
          <p:nvSpPr>
            <p:cNvPr id="227" name="Google Shape;227;p30"/>
            <p:cNvSpPr/>
            <p:nvPr/>
          </p:nvSpPr>
          <p:spPr>
            <a:xfrm rot="5400000">
              <a:off x="-974575" y="1727850"/>
              <a:ext cx="1687800" cy="16878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28" name="Google Shape;228;p30"/>
            <p:cNvSpPr/>
            <p:nvPr/>
          </p:nvSpPr>
          <p:spPr>
            <a:xfrm rot="-5400000">
              <a:off x="8430775" y="1727850"/>
              <a:ext cx="1687800" cy="16878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29"/>
        <p:cNvGrpSpPr/>
        <p:nvPr/>
      </p:nvGrpSpPr>
      <p:grpSpPr>
        <a:xfrm>
          <a:off x="0" y="0"/>
          <a:ext cx="0" cy="0"/>
          <a:chOff x="0" y="0"/>
          <a:chExt cx="0" cy="0"/>
        </a:xfrm>
      </p:grpSpPr>
      <p:pic>
        <p:nvPicPr>
          <p:cNvPr id="230" name="Google Shape;230;p31"/>
          <p:cNvPicPr preferRelativeResize="0"/>
          <p:nvPr/>
        </p:nvPicPr>
        <p:blipFill>
          <a:blip r:embed="rId2">
            <a:alphaModFix/>
          </a:blip>
          <a:stretch>
            <a:fillRect/>
          </a:stretch>
        </p:blipFill>
        <p:spPr>
          <a:xfrm>
            <a:off x="0" y="0"/>
            <a:ext cx="9144003" cy="5143501"/>
          </a:xfrm>
          <a:prstGeom prst="rect">
            <a:avLst/>
          </a:prstGeom>
          <a:noFill/>
          <a:ln>
            <a:noFill/>
          </a:ln>
        </p:spPr>
      </p:pic>
      <p:sp>
        <p:nvSpPr>
          <p:cNvPr id="231" name="Google Shape;231;p31"/>
          <p:cNvSpPr/>
          <p:nvPr/>
        </p:nvSpPr>
        <p:spPr>
          <a:xfrm>
            <a:off x="-25" y="4857300"/>
            <a:ext cx="9144000" cy="2862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32" name="Google Shape;232;p31"/>
          <p:cNvSpPr/>
          <p:nvPr/>
        </p:nvSpPr>
        <p:spPr>
          <a:xfrm rot="10800000">
            <a:off x="7255400" y="-884100"/>
            <a:ext cx="1687800" cy="16878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2pPr>
            <a:lvl3pPr lvl="2"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3pPr>
            <a:lvl4pPr lvl="3"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4pPr>
            <a:lvl5pPr lvl="4"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5pPr>
            <a:lvl6pPr lvl="5"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6pPr>
            <a:lvl7pPr lvl="6"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7pPr>
            <a:lvl8pPr lvl="7"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8pPr>
            <a:lvl9pPr lvl="8" rtl="0">
              <a:spcBef>
                <a:spcPts val="0"/>
              </a:spcBef>
              <a:spcAft>
                <a:spcPts val="0"/>
              </a:spcAft>
              <a:buClr>
                <a:schemeClr val="dk1"/>
              </a:buClr>
              <a:buSzPts val="2800"/>
              <a:buFont typeface="Montserrat ExtraBold"/>
              <a:buNone/>
              <a:defRPr sz="2800">
                <a:solidFill>
                  <a:schemeClr val="dk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1pPr>
            <a:lvl2pPr marL="914400" lvl="1"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2pPr>
            <a:lvl3pPr marL="1371600" lvl="2"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3pPr>
            <a:lvl4pPr marL="1828800" lvl="3"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4pPr>
            <a:lvl5pPr marL="2286000" lvl="4"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5pPr>
            <a:lvl6pPr marL="2743200" lvl="5"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6pPr>
            <a:lvl7pPr marL="3200400" lvl="6"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7pPr>
            <a:lvl8pPr marL="3657600" lvl="7"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8pPr>
            <a:lvl9pPr marL="4114800" lvl="8" indent="-304800">
              <a:lnSpc>
                <a:spcPct val="100000"/>
              </a:lnSpc>
              <a:spcBef>
                <a:spcPts val="0"/>
              </a:spcBef>
              <a:spcAft>
                <a:spcPts val="0"/>
              </a:spcAft>
              <a:buClr>
                <a:schemeClr val="dk1"/>
              </a:buClr>
              <a:buSzPts val="1200"/>
              <a:buFont typeface="Maven Pro"/>
              <a:buChar char="■"/>
              <a:defRPr sz="1200">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8" r:id="rId5"/>
    <p:sldLayoutId id="2147483675" r:id="rId6"/>
    <p:sldLayoutId id="2147483676" r:id="rId7"/>
    <p:sldLayoutId id="2147483677"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ctrTitle"/>
          </p:nvPr>
        </p:nvSpPr>
        <p:spPr>
          <a:xfrm>
            <a:off x="713224" y="1243700"/>
            <a:ext cx="7522725" cy="240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200" dirty="0">
                <a:latin typeface="Montserrat"/>
                <a:ea typeface="Montserrat"/>
                <a:cs typeface="Montserrat"/>
                <a:sym typeface="Montserrat"/>
              </a:rPr>
              <a:t>WALMART SALES </a:t>
            </a:r>
            <a:r>
              <a:rPr lang="en" sz="8800" dirty="0"/>
              <a:t>REPORT</a:t>
            </a:r>
            <a:endParaRPr sz="8800" dirty="0"/>
          </a:p>
        </p:txBody>
      </p:sp>
      <p:sp>
        <p:nvSpPr>
          <p:cNvPr id="245" name="Google Shape;245;p35"/>
          <p:cNvSpPr/>
          <p:nvPr/>
        </p:nvSpPr>
        <p:spPr>
          <a:xfrm>
            <a:off x="5886950" y="3586930"/>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Google Shape;243;p35">
            <a:extLst>
              <a:ext uri="{FF2B5EF4-FFF2-40B4-BE49-F238E27FC236}">
                <a16:creationId xmlns:a16="http://schemas.microsoft.com/office/drawing/2014/main" id="{B2DEFF47-EA13-60E4-79B3-5C3D9FA24663}"/>
              </a:ext>
            </a:extLst>
          </p:cNvPr>
          <p:cNvSpPr txBox="1">
            <a:spLocks/>
          </p:cNvSpPr>
          <p:nvPr/>
        </p:nvSpPr>
        <p:spPr>
          <a:xfrm>
            <a:off x="734977" y="3652700"/>
            <a:ext cx="5127613" cy="4207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Montserrat ExtraBold"/>
              <a:buNone/>
              <a:defRPr sz="7200" b="0" i="0" u="none" strike="noStrike" cap="none">
                <a:solidFill>
                  <a:schemeClr val="dk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9pPr>
          </a:lstStyle>
          <a:p>
            <a:r>
              <a:rPr lang="en-IN" sz="1800" dirty="0"/>
              <a:t>PRESENTED BY Ramesh Kumar Pandey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13225" y="2248575"/>
            <a:ext cx="4695902"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Metrics Used</a:t>
            </a:r>
            <a:endParaRPr dirty="0"/>
          </a:p>
        </p:txBody>
      </p:sp>
      <p:sp>
        <p:nvSpPr>
          <p:cNvPr id="287" name="Google Shape;287;p39"/>
          <p:cNvSpPr txBox="1">
            <a:spLocks noGrp="1"/>
          </p:cNvSpPr>
          <p:nvPr>
            <p:ph type="title" idx="2"/>
          </p:nvPr>
        </p:nvSpPr>
        <p:spPr>
          <a:xfrm>
            <a:off x="713224" y="775325"/>
            <a:ext cx="1276561"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88" name="Google Shape;288;p39"/>
          <p:cNvSpPr/>
          <p:nvPr/>
        </p:nvSpPr>
        <p:spPr>
          <a:xfrm rot="10800000">
            <a:off x="5505100" y="-1571966"/>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extLst>
      <p:ext uri="{BB962C8B-B14F-4D97-AF65-F5344CB8AC3E}">
        <p14:creationId xmlns:p14="http://schemas.microsoft.com/office/powerpoint/2010/main" val="904728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3677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Metrics Used</a:t>
            </a:r>
            <a:endParaRPr dirty="0"/>
          </a:p>
        </p:txBody>
      </p:sp>
      <p:sp>
        <p:nvSpPr>
          <p:cNvPr id="295" name="Google Shape;295;p40"/>
          <p:cNvSpPr txBox="1">
            <a:spLocks noGrp="1"/>
          </p:cNvSpPr>
          <p:nvPr>
            <p:ph type="subTitle" idx="2"/>
          </p:nvPr>
        </p:nvSpPr>
        <p:spPr>
          <a:xfrm>
            <a:off x="720000" y="1249546"/>
            <a:ext cx="7567555" cy="293608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b="1" dirty="0"/>
              <a:t>Product Analysis</a:t>
            </a:r>
            <a:r>
              <a:rPr lang="en-US" dirty="0"/>
              <a:t>: Sales quantity, revenue, COGS, gross margin percentage.</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b="1" dirty="0"/>
              <a:t>Sales Analysis</a:t>
            </a:r>
            <a:r>
              <a:rPr lang="en-US" dirty="0"/>
              <a:t>: Monthly revenue trends, COGS trends, gross margin percentage.</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b="1" dirty="0"/>
              <a:t>Customer Analysis</a:t>
            </a:r>
            <a:r>
              <a:rPr lang="en-US" dirty="0"/>
              <a:t>: Customer segmentation, purchase trends, profitability by segment.</a:t>
            </a:r>
          </a:p>
          <a:p>
            <a:pPr marL="0" lvl="0" indent="0" algn="l" rtl="0">
              <a:spcBef>
                <a:spcPts val="0"/>
              </a:spcBef>
              <a:spcAft>
                <a:spcPts val="0"/>
              </a:spcAft>
            </a:pPr>
            <a:endParaRPr lang="en-US" dirty="0"/>
          </a:p>
          <a:p>
            <a:pPr marL="171450" lvl="0" indent="-171450" algn="l" rtl="0">
              <a:spcBef>
                <a:spcPts val="0"/>
              </a:spcBef>
              <a:spcAft>
                <a:spcPts val="0"/>
              </a:spcAft>
              <a:buFont typeface="Arial" panose="020B0604020202020204" pitchFamily="34" charset="0"/>
              <a:buChar char="•"/>
            </a:pPr>
            <a:r>
              <a:rPr lang="en-US" b="1" dirty="0"/>
              <a:t>Data Wrangling</a:t>
            </a:r>
            <a:r>
              <a:rPr lang="en-US" dirty="0"/>
              <a:t>: Handling missing values, ensuring data quality.</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b="1" dirty="0"/>
              <a:t>Feature Engineering</a:t>
            </a:r>
            <a:r>
              <a:rPr lang="en-US" dirty="0"/>
              <a:t>: Creating time_of_day, day_name, </a:t>
            </a:r>
            <a:r>
              <a:rPr lang="en-US" dirty="0" err="1"/>
              <a:t>month_name</a:t>
            </a:r>
            <a:r>
              <a:rPr lang="en-US" dirty="0"/>
              <a:t> columns for sales pattern insights.</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b="1" dirty="0"/>
              <a:t>Revenue and Profit Calculations</a:t>
            </a:r>
            <a:r>
              <a:rPr lang="en-US" dirty="0"/>
              <a:t>: COGS calculation, VAT addition, gross sales, gross profit, gross margin percentage computation.</a:t>
            </a:r>
            <a:endParaRPr dirty="0"/>
          </a:p>
        </p:txBody>
      </p:sp>
    </p:spTree>
    <p:extLst>
      <p:ext uri="{BB962C8B-B14F-4D97-AF65-F5344CB8AC3E}">
        <p14:creationId xmlns:p14="http://schemas.microsoft.com/office/powerpoint/2010/main" val="4017092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13225" y="2248575"/>
            <a:ext cx="2937936"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Insights</a:t>
            </a:r>
            <a:endParaRPr dirty="0"/>
          </a:p>
        </p:txBody>
      </p:sp>
      <p:sp>
        <p:nvSpPr>
          <p:cNvPr id="287" name="Google Shape;287;p39"/>
          <p:cNvSpPr txBox="1">
            <a:spLocks noGrp="1"/>
          </p:cNvSpPr>
          <p:nvPr>
            <p:ph type="title" idx="2"/>
          </p:nvPr>
        </p:nvSpPr>
        <p:spPr>
          <a:xfrm>
            <a:off x="713224" y="775325"/>
            <a:ext cx="1276561"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88" name="Google Shape;288;p39"/>
          <p:cNvSpPr/>
          <p:nvPr/>
        </p:nvSpPr>
        <p:spPr>
          <a:xfrm rot="10800000">
            <a:off x="5505100" y="-1571966"/>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extLst>
      <p:ext uri="{BB962C8B-B14F-4D97-AF65-F5344CB8AC3E}">
        <p14:creationId xmlns:p14="http://schemas.microsoft.com/office/powerpoint/2010/main" val="1261974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3677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Insights</a:t>
            </a:r>
            <a:endParaRPr dirty="0"/>
          </a:p>
        </p:txBody>
      </p:sp>
      <p:sp>
        <p:nvSpPr>
          <p:cNvPr id="295" name="Google Shape;295;p40"/>
          <p:cNvSpPr txBox="1">
            <a:spLocks noGrp="1"/>
          </p:cNvSpPr>
          <p:nvPr>
            <p:ph type="subTitle" idx="2"/>
          </p:nvPr>
        </p:nvSpPr>
        <p:spPr>
          <a:xfrm>
            <a:off x="720000" y="1017726"/>
            <a:ext cx="7567555" cy="375802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a:t>
            </a:r>
            <a:r>
              <a:rPr lang="en-IN" b="1" dirty="0"/>
              <a:t>Electronic Accessories</a:t>
            </a:r>
            <a:r>
              <a:rPr lang="en-IN" dirty="0"/>
              <a:t>’ appears to be the most selling product with </a:t>
            </a:r>
            <a:r>
              <a:rPr lang="en-IN" b="1" dirty="0"/>
              <a:t>971</a:t>
            </a:r>
            <a:r>
              <a:rPr lang="en-IN" dirty="0"/>
              <a:t> quantities sold.</a:t>
            </a:r>
          </a:p>
          <a:p>
            <a:pPr marL="171450" lvl="0" indent="-171450" algn="l" rtl="0">
              <a:spcBef>
                <a:spcPts val="0"/>
              </a:spcBef>
              <a:spcAft>
                <a:spcPts val="0"/>
              </a:spcAft>
              <a:buFont typeface="Arial" panose="020B0604020202020204" pitchFamily="34" charset="0"/>
              <a:buChar char="•"/>
            </a:pPr>
            <a:endParaRPr lang="en-IN" dirty="0"/>
          </a:p>
          <a:p>
            <a:pPr marL="171450" lvl="0" indent="-171450" algn="l" rtl="0">
              <a:spcBef>
                <a:spcPts val="0"/>
              </a:spcBef>
              <a:spcAft>
                <a:spcPts val="0"/>
              </a:spcAft>
              <a:buFont typeface="Arial" panose="020B0604020202020204" pitchFamily="34" charset="0"/>
              <a:buChar char="•"/>
            </a:pPr>
            <a:r>
              <a:rPr lang="en-IN" dirty="0"/>
              <a:t>‘</a:t>
            </a:r>
            <a:r>
              <a:rPr lang="en-IN" b="1" dirty="0"/>
              <a:t>February</a:t>
            </a:r>
            <a:r>
              <a:rPr lang="en-IN" dirty="0"/>
              <a:t>’ is the month with the </a:t>
            </a:r>
            <a:r>
              <a:rPr lang="en-IN" b="1" dirty="0"/>
              <a:t>highest revenue </a:t>
            </a:r>
            <a:r>
              <a:rPr lang="en-IN" dirty="0"/>
              <a:t>of </a:t>
            </a:r>
            <a:r>
              <a:rPr lang="en-IN" b="1" dirty="0"/>
              <a:t>$97220</a:t>
            </a:r>
            <a:r>
              <a:rPr lang="en-IN" dirty="0"/>
              <a:t> thousand.</a:t>
            </a:r>
          </a:p>
          <a:p>
            <a:pPr marL="171450" lvl="0" indent="-171450" algn="l" rtl="0">
              <a:spcBef>
                <a:spcPts val="0"/>
              </a:spcBef>
              <a:spcAft>
                <a:spcPts val="0"/>
              </a:spcAft>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February</a:t>
            </a:r>
            <a:r>
              <a:rPr lang="en-IN" dirty="0"/>
              <a:t>’ is the month with the </a:t>
            </a:r>
            <a:r>
              <a:rPr lang="en-IN" b="1" dirty="0"/>
              <a:t>largest COGS </a:t>
            </a:r>
            <a:r>
              <a:rPr lang="en-IN" dirty="0"/>
              <a:t>of </a:t>
            </a:r>
            <a:r>
              <a:rPr lang="en-IN" b="1" dirty="0"/>
              <a:t>$92590</a:t>
            </a:r>
            <a:r>
              <a:rPr lang="en-IN" dirty="0"/>
              <a:t> thousand.</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Food &amp; Beverages</a:t>
            </a:r>
            <a:r>
              <a:rPr lang="en-IN" dirty="0"/>
              <a:t>’ is the product line with the largest revenue of </a:t>
            </a:r>
            <a:r>
              <a:rPr lang="en-IN" b="1" dirty="0"/>
              <a:t>$56145</a:t>
            </a:r>
            <a:r>
              <a:rPr lang="en-IN" dirty="0"/>
              <a:t> thousand.</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February</a:t>
            </a:r>
            <a:r>
              <a:rPr lang="en-IN" dirty="0"/>
              <a:t>’ is the month with the </a:t>
            </a:r>
            <a:r>
              <a:rPr lang="en-IN" b="1" dirty="0"/>
              <a:t>largest COGS </a:t>
            </a:r>
            <a:r>
              <a:rPr lang="en-IN" dirty="0"/>
              <a:t>of </a:t>
            </a:r>
            <a:r>
              <a:rPr lang="en-IN" b="1" dirty="0"/>
              <a:t>$92590</a:t>
            </a:r>
            <a:r>
              <a:rPr lang="en-IN" dirty="0"/>
              <a:t> thousand.</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Branch ‘</a:t>
            </a:r>
            <a:r>
              <a:rPr lang="en-IN" b="1" dirty="0"/>
              <a:t>B</a:t>
            </a:r>
            <a:r>
              <a:rPr lang="en-IN" dirty="0"/>
              <a:t>’ City ‘</a:t>
            </a:r>
            <a:r>
              <a:rPr lang="en-IN" b="1" dirty="0"/>
              <a:t>Mandalay</a:t>
            </a:r>
            <a:r>
              <a:rPr lang="en-IN" dirty="0"/>
              <a:t>’ is the month with the </a:t>
            </a:r>
            <a:r>
              <a:rPr lang="en-IN" b="1" dirty="0"/>
              <a:t>largest revenue </a:t>
            </a:r>
            <a:r>
              <a:rPr lang="en-IN" dirty="0"/>
              <a:t>of </a:t>
            </a:r>
            <a:r>
              <a:rPr lang="en-IN" b="1" dirty="0"/>
              <a:t>$106198</a:t>
            </a:r>
            <a:r>
              <a:rPr lang="en-IN" dirty="0"/>
              <a:t> thousand.</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Home &amp; Lifestyle</a:t>
            </a:r>
            <a:r>
              <a:rPr lang="en-IN" dirty="0"/>
              <a:t>’ is the product line with the </a:t>
            </a:r>
            <a:r>
              <a:rPr lang="en-IN" b="1" dirty="0"/>
              <a:t>largest VAT </a:t>
            </a:r>
            <a:r>
              <a:rPr lang="en-IN" dirty="0"/>
              <a:t>of </a:t>
            </a:r>
            <a:r>
              <a:rPr lang="en-IN" b="1" dirty="0"/>
              <a:t>16%.</a:t>
            </a:r>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r>
              <a:rPr lang="en-IN" dirty="0"/>
              <a:t>‘</a:t>
            </a:r>
            <a:r>
              <a:rPr lang="en-IN" b="1" dirty="0"/>
              <a:t>Fashion &amp; Accessories</a:t>
            </a:r>
            <a:r>
              <a:rPr lang="en-IN" dirty="0"/>
              <a:t>’ has the lowest average quantity sold.</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Branch ‘</a:t>
            </a:r>
            <a:r>
              <a:rPr lang="en-IN" b="1" dirty="0"/>
              <a:t>A</a:t>
            </a:r>
            <a:r>
              <a:rPr lang="en-IN" dirty="0"/>
              <a:t>’ has sold highest number of products which is </a:t>
            </a:r>
            <a:r>
              <a:rPr lang="en-IN" b="1" dirty="0"/>
              <a:t>1859</a:t>
            </a:r>
            <a:r>
              <a:rPr lang="en-IN" dirty="0"/>
              <a:t> products.</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Most common product line by gender is ‘</a:t>
            </a:r>
            <a:r>
              <a:rPr lang="en-IN" b="1" dirty="0"/>
              <a:t>Female</a:t>
            </a:r>
            <a:r>
              <a:rPr lang="en-IN" dirty="0"/>
              <a:t>’ with product line ‘</a:t>
            </a:r>
            <a:r>
              <a:rPr lang="en-IN" b="1" dirty="0"/>
              <a:t>Fashion Accessories</a:t>
            </a:r>
            <a:r>
              <a:rPr lang="en-IN" dirty="0"/>
              <a:t>’ with </a:t>
            </a:r>
            <a:r>
              <a:rPr lang="en-IN" b="1" dirty="0"/>
              <a:t>96</a:t>
            </a:r>
            <a:r>
              <a:rPr lang="en-IN" dirty="0"/>
              <a:t> products sold.</a:t>
            </a:r>
          </a:p>
          <a:p>
            <a:pPr marL="171450" indent="-171450">
              <a:buFont typeface="Arial" panose="020B0604020202020204" pitchFamily="34" charset="0"/>
              <a:buChar char="•"/>
            </a:pPr>
            <a:endParaRPr lang="en-IN" b="1"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lvl="0" indent="-171450" algn="l" rtl="0">
              <a:spcBef>
                <a:spcPts val="0"/>
              </a:spcBef>
              <a:spcAft>
                <a:spcPts val="0"/>
              </a:spcAft>
              <a:buFont typeface="Arial" panose="020B0604020202020204" pitchFamily="34" charset="0"/>
              <a:buChar cha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36775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Insights</a:t>
            </a:r>
            <a:endParaRPr dirty="0"/>
          </a:p>
        </p:txBody>
      </p:sp>
      <p:sp>
        <p:nvSpPr>
          <p:cNvPr id="295" name="Google Shape;295;p40"/>
          <p:cNvSpPr txBox="1">
            <a:spLocks noGrp="1"/>
          </p:cNvSpPr>
          <p:nvPr>
            <p:ph type="subTitle" idx="2"/>
          </p:nvPr>
        </p:nvSpPr>
        <p:spPr>
          <a:xfrm>
            <a:off x="720000" y="1249546"/>
            <a:ext cx="7567555" cy="293608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IN" dirty="0"/>
              <a:t>‘</a:t>
            </a:r>
            <a:r>
              <a:rPr lang="en-IN" b="1" dirty="0"/>
              <a:t>Food &amp; Beverages</a:t>
            </a:r>
            <a:r>
              <a:rPr lang="en-IN" dirty="0"/>
              <a:t>’ has the </a:t>
            </a:r>
            <a:r>
              <a:rPr lang="en-IN" b="1" dirty="0"/>
              <a:t>highest average </a:t>
            </a:r>
            <a:r>
              <a:rPr lang="en-IN" dirty="0"/>
              <a:t>rating of </a:t>
            </a:r>
            <a:r>
              <a:rPr lang="en-IN" b="1" dirty="0"/>
              <a:t>7.11.</a:t>
            </a:r>
            <a:endParaRPr lang="en-IN" dirty="0"/>
          </a:p>
          <a:p>
            <a:pPr marL="171450" lvl="0" indent="-171450" algn="l" rtl="0">
              <a:spcBef>
                <a:spcPts val="0"/>
              </a:spcBef>
              <a:spcAft>
                <a:spcPts val="0"/>
              </a:spcAft>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Afternoon</a:t>
            </a:r>
            <a:r>
              <a:rPr lang="en-IN" dirty="0"/>
              <a:t>’ is the time of day where customers gave most rating with the </a:t>
            </a:r>
            <a:r>
              <a:rPr lang="en-IN" b="1" dirty="0"/>
              <a:t>average ratings </a:t>
            </a:r>
            <a:r>
              <a:rPr lang="en-IN" dirty="0"/>
              <a:t>of </a:t>
            </a:r>
            <a:r>
              <a:rPr lang="en-IN" b="1" dirty="0"/>
              <a:t>9.73</a:t>
            </a:r>
            <a:r>
              <a:rPr lang="en-IN" dirty="0"/>
              <a:t>.</a:t>
            </a:r>
          </a:p>
          <a:p>
            <a:pPr marL="171450" lvl="0" indent="-171450" algn="l" rtl="0">
              <a:spcBef>
                <a:spcPts val="0"/>
              </a:spcBef>
              <a:spcAft>
                <a:spcPts val="0"/>
              </a:spcAft>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Monday</a:t>
            </a:r>
            <a:r>
              <a:rPr lang="en-IN" dirty="0"/>
              <a:t>’ is the day of the week with the best </a:t>
            </a:r>
            <a:r>
              <a:rPr lang="en-IN" b="1" dirty="0"/>
              <a:t>average ratings </a:t>
            </a:r>
            <a:r>
              <a:rPr lang="en-IN" dirty="0"/>
              <a:t>with average rating of </a:t>
            </a:r>
            <a:r>
              <a:rPr lang="en-IN" b="1" dirty="0"/>
              <a:t>7.15</a:t>
            </a:r>
            <a:r>
              <a:rPr lang="en-IN" dirty="0"/>
              <a:t>.</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Evening</a:t>
            </a:r>
            <a:r>
              <a:rPr lang="en-IN" dirty="0"/>
              <a:t>’ comes out as the time of the day which sees the </a:t>
            </a:r>
            <a:r>
              <a:rPr lang="en-IN" b="1" dirty="0"/>
              <a:t>highest number of sales </a:t>
            </a:r>
            <a:r>
              <a:rPr lang="en-IN" dirty="0"/>
              <a:t>with a total of </a:t>
            </a:r>
            <a:r>
              <a:rPr lang="en-IN" b="1" dirty="0"/>
              <a:t>58</a:t>
            </a:r>
            <a:r>
              <a:rPr lang="en-IN" dirty="0"/>
              <a:t> products sold.</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Normal</a:t>
            </a:r>
            <a:r>
              <a:rPr lang="en-IN" dirty="0"/>
              <a:t>’ customers bring the </a:t>
            </a:r>
            <a:r>
              <a:rPr lang="en-IN" b="1" dirty="0"/>
              <a:t>most revenue </a:t>
            </a:r>
            <a:r>
              <a:rPr lang="en-IN" dirty="0"/>
              <a:t>as compared to members with a total revenue of $1,58,744.</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City ‘</a:t>
            </a:r>
            <a:r>
              <a:rPr lang="en-IN" b="1" dirty="0"/>
              <a:t>Naypyitaw</a:t>
            </a:r>
            <a:r>
              <a:rPr lang="en-IN" dirty="0"/>
              <a:t>’ has the </a:t>
            </a:r>
            <a:r>
              <a:rPr lang="en-IN" b="1" dirty="0"/>
              <a:t>largest VAT/Tax </a:t>
            </a:r>
            <a:r>
              <a:rPr lang="en-IN" dirty="0"/>
              <a:t>with an </a:t>
            </a:r>
            <a:r>
              <a:rPr lang="en-IN" b="1" dirty="0"/>
              <a:t>average tax/vat </a:t>
            </a:r>
            <a:r>
              <a:rPr lang="en-IN" dirty="0"/>
              <a:t>of </a:t>
            </a:r>
            <a:r>
              <a:rPr lang="en-IN" b="1" dirty="0"/>
              <a:t>16.05.</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a:t>
            </a:r>
            <a:r>
              <a:rPr lang="en-IN" b="1" dirty="0"/>
              <a:t>Normal</a:t>
            </a:r>
            <a:r>
              <a:rPr lang="en-IN" dirty="0"/>
              <a:t>’ customer pays the most </a:t>
            </a:r>
            <a:r>
              <a:rPr lang="en-IN" b="1" dirty="0"/>
              <a:t>average tax/vat </a:t>
            </a:r>
            <a:r>
              <a:rPr lang="en-IN" dirty="0"/>
              <a:t>of </a:t>
            </a:r>
            <a:r>
              <a:rPr lang="en-IN" b="1" dirty="0"/>
              <a:t>15.15.</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endParaRPr lang="en-IN" dirty="0"/>
          </a:p>
          <a:p>
            <a:pPr marL="171450" lvl="0" indent="-171450" algn="l" rtl="0">
              <a:spcBef>
                <a:spcPts val="0"/>
              </a:spcBef>
              <a:spcAft>
                <a:spcPts val="0"/>
              </a:spcAft>
              <a:buFont typeface="Arial" panose="020B0604020202020204" pitchFamily="34" charset="0"/>
              <a:buChar char="•"/>
            </a:pPr>
            <a:endParaRPr dirty="0"/>
          </a:p>
        </p:txBody>
      </p:sp>
    </p:spTree>
    <p:extLst>
      <p:ext uri="{BB962C8B-B14F-4D97-AF65-F5344CB8AC3E}">
        <p14:creationId xmlns:p14="http://schemas.microsoft.com/office/powerpoint/2010/main" val="121626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13224" y="2248575"/>
            <a:ext cx="4457643"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Suggestions</a:t>
            </a:r>
            <a:endParaRPr dirty="0"/>
          </a:p>
        </p:txBody>
      </p:sp>
      <p:sp>
        <p:nvSpPr>
          <p:cNvPr id="287" name="Google Shape;287;p39"/>
          <p:cNvSpPr txBox="1">
            <a:spLocks noGrp="1"/>
          </p:cNvSpPr>
          <p:nvPr>
            <p:ph type="title" idx="2"/>
          </p:nvPr>
        </p:nvSpPr>
        <p:spPr>
          <a:xfrm>
            <a:off x="713224" y="775325"/>
            <a:ext cx="1276561"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88" name="Google Shape;288;p39"/>
          <p:cNvSpPr/>
          <p:nvPr/>
        </p:nvSpPr>
        <p:spPr>
          <a:xfrm rot="10800000">
            <a:off x="5505100" y="-1571966"/>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extLst>
      <p:ext uri="{BB962C8B-B14F-4D97-AF65-F5344CB8AC3E}">
        <p14:creationId xmlns:p14="http://schemas.microsoft.com/office/powerpoint/2010/main" val="75665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289773"/>
            <a:ext cx="7704000" cy="52803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Suggestions</a:t>
            </a:r>
            <a:endParaRPr dirty="0"/>
          </a:p>
        </p:txBody>
      </p:sp>
      <p:sp>
        <p:nvSpPr>
          <p:cNvPr id="295" name="Google Shape;295;p40"/>
          <p:cNvSpPr txBox="1">
            <a:spLocks noGrp="1"/>
          </p:cNvSpPr>
          <p:nvPr>
            <p:ph type="subTitle" idx="2"/>
          </p:nvPr>
        </p:nvSpPr>
        <p:spPr>
          <a:xfrm>
            <a:off x="720000" y="817807"/>
            <a:ext cx="7567555" cy="395381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100" b="1" dirty="0"/>
              <a:t>Promotional Strategies</a:t>
            </a:r>
            <a:r>
              <a:rPr lang="en-US" sz="1100" dirty="0"/>
              <a:t>: Implement a targeted promotion for 'Electronic Accessories' to increase sales by </a:t>
            </a:r>
            <a:r>
              <a:rPr lang="en-US" sz="1100" b="1" dirty="0"/>
              <a:t>15% </a:t>
            </a:r>
            <a:r>
              <a:rPr lang="en-US" sz="1100" dirty="0"/>
              <a:t>over the next quarter, aiming to sell an additional 140 units.</a:t>
            </a:r>
          </a:p>
          <a:p>
            <a:pPr marL="171450" lvl="0" indent="-171450" algn="l" rtl="0">
              <a:spcBef>
                <a:spcPts val="0"/>
              </a:spcBef>
              <a:spcAft>
                <a:spcPts val="0"/>
              </a:spcAft>
              <a:buFont typeface="Arial" panose="020B0604020202020204" pitchFamily="34" charset="0"/>
              <a:buChar char="•"/>
            </a:pPr>
            <a:endParaRPr lang="en-US" sz="1100" dirty="0"/>
          </a:p>
          <a:p>
            <a:pPr marL="171450" lvl="0" indent="-171450" algn="l" rtl="0">
              <a:spcBef>
                <a:spcPts val="0"/>
              </a:spcBef>
              <a:spcAft>
                <a:spcPts val="0"/>
              </a:spcAft>
              <a:buFont typeface="Arial" panose="020B0604020202020204" pitchFamily="34" charset="0"/>
              <a:buChar char="•"/>
            </a:pPr>
            <a:r>
              <a:rPr lang="en-US" sz="1100" b="1" dirty="0"/>
              <a:t>Seasonal Planning</a:t>
            </a:r>
            <a:r>
              <a:rPr lang="en-US" sz="1100" dirty="0"/>
              <a:t>: Allocate </a:t>
            </a:r>
            <a:r>
              <a:rPr lang="en-US" sz="1100" b="1" dirty="0"/>
              <a:t>20%</a:t>
            </a:r>
            <a:r>
              <a:rPr lang="en-US" sz="1100" dirty="0"/>
              <a:t> more inventory and marketing budget for February to capitalize on the high revenue month, projecting a sales increase of </a:t>
            </a:r>
            <a:r>
              <a:rPr lang="en-US" sz="1100" b="1" dirty="0"/>
              <a:t>$20,000 </a:t>
            </a:r>
            <a:r>
              <a:rPr lang="en-US" sz="1100" dirty="0"/>
              <a:t>compared to the previous February.</a:t>
            </a:r>
          </a:p>
          <a:p>
            <a:pPr marL="171450" lvl="0" indent="-171450" algn="l" rtl="0">
              <a:spcBef>
                <a:spcPts val="0"/>
              </a:spcBef>
              <a:spcAft>
                <a:spcPts val="0"/>
              </a:spcAft>
              <a:buFont typeface="Arial" panose="020B0604020202020204" pitchFamily="34" charset="0"/>
              <a:buChar char="•"/>
            </a:pPr>
            <a:endParaRPr lang="en-US" sz="1100" dirty="0"/>
          </a:p>
          <a:p>
            <a:pPr marL="171450" lvl="0" indent="-171450" algn="l" rtl="0">
              <a:spcBef>
                <a:spcPts val="0"/>
              </a:spcBef>
              <a:spcAft>
                <a:spcPts val="0"/>
              </a:spcAft>
              <a:buFont typeface="Arial" panose="020B0604020202020204" pitchFamily="34" charset="0"/>
              <a:buChar char="•"/>
            </a:pPr>
            <a:r>
              <a:rPr lang="en-US" sz="1100" b="1" dirty="0"/>
              <a:t>Product Line Optimization</a:t>
            </a:r>
            <a:r>
              <a:rPr lang="en-US" sz="1100" dirty="0"/>
              <a:t>: Increase stock levels of 'Food &amp; Beverages' by </a:t>
            </a:r>
            <a:r>
              <a:rPr lang="en-US" sz="1100" b="1" dirty="0"/>
              <a:t>25%</a:t>
            </a:r>
            <a:r>
              <a:rPr lang="en-US" sz="1100" dirty="0"/>
              <a:t> to meet demand spikes, aiming for an additional revenue of </a:t>
            </a:r>
            <a:r>
              <a:rPr lang="en-US" sz="1100" b="1" dirty="0"/>
              <a:t>$14,000 </a:t>
            </a:r>
            <a:r>
              <a:rPr lang="en-US" sz="1100" dirty="0"/>
              <a:t>in the upcoming quarter.</a:t>
            </a:r>
          </a:p>
          <a:p>
            <a:pPr marL="171450" lvl="0" indent="-171450" algn="l" rtl="0">
              <a:spcBef>
                <a:spcPts val="0"/>
              </a:spcBef>
              <a:spcAft>
                <a:spcPts val="0"/>
              </a:spcAft>
              <a:buFont typeface="Arial" panose="020B0604020202020204" pitchFamily="34" charset="0"/>
              <a:buChar char="•"/>
            </a:pPr>
            <a:endParaRPr lang="en-US" sz="1100" dirty="0"/>
          </a:p>
          <a:p>
            <a:pPr marL="171450" lvl="0" indent="-171450" algn="l" rtl="0">
              <a:spcBef>
                <a:spcPts val="0"/>
              </a:spcBef>
              <a:spcAft>
                <a:spcPts val="0"/>
              </a:spcAft>
              <a:buFont typeface="Arial" panose="020B0604020202020204" pitchFamily="34" charset="0"/>
              <a:buChar char="•"/>
            </a:pPr>
            <a:r>
              <a:rPr lang="en-US" sz="1100" b="1" dirty="0"/>
              <a:t>Customer Engagement</a:t>
            </a:r>
            <a:r>
              <a:rPr lang="en-US" sz="1100" dirty="0"/>
              <a:t>: Launch a targeted marketing campaign for </a:t>
            </a:r>
            <a:r>
              <a:rPr lang="en-US" sz="1100" b="1" dirty="0"/>
              <a:t>'Fashion Accessories</a:t>
            </a:r>
            <a:r>
              <a:rPr lang="en-US" sz="1100" dirty="0"/>
              <a:t>' aimed at female customers, projecting a </a:t>
            </a:r>
            <a:r>
              <a:rPr lang="en-US" sz="1100" b="1" dirty="0"/>
              <a:t>10% </a:t>
            </a:r>
            <a:r>
              <a:rPr lang="en-US" sz="1100" dirty="0"/>
              <a:t>increase in sales, equivalent to 10 additional units sold per month.</a:t>
            </a:r>
          </a:p>
          <a:p>
            <a:pPr marL="171450" lvl="0" indent="-171450" algn="l" rtl="0">
              <a:spcBef>
                <a:spcPts val="0"/>
              </a:spcBef>
              <a:spcAft>
                <a:spcPts val="0"/>
              </a:spcAft>
              <a:buFont typeface="Arial" panose="020B0604020202020204" pitchFamily="34" charset="0"/>
              <a:buChar char="•"/>
            </a:pPr>
            <a:endParaRPr lang="en-US" sz="1100" b="1" dirty="0"/>
          </a:p>
          <a:p>
            <a:pPr marL="171450" lvl="0" indent="-171450" algn="l" rtl="0">
              <a:spcBef>
                <a:spcPts val="0"/>
              </a:spcBef>
              <a:spcAft>
                <a:spcPts val="0"/>
              </a:spcAft>
              <a:buFont typeface="Arial" panose="020B0604020202020204" pitchFamily="34" charset="0"/>
              <a:buChar char="•"/>
            </a:pPr>
            <a:r>
              <a:rPr lang="en-US" sz="1100" b="1" dirty="0"/>
              <a:t>Operational Efficiency</a:t>
            </a:r>
            <a:r>
              <a:rPr lang="en-US" sz="1100" dirty="0"/>
              <a:t>: Implement successful strategies from Mandalay's Branch </a:t>
            </a:r>
            <a:r>
              <a:rPr lang="en-US" sz="1100" b="1" dirty="0"/>
              <a:t>'B</a:t>
            </a:r>
            <a:r>
              <a:rPr lang="en-US" sz="1100" dirty="0"/>
              <a:t>' across all branches, targeting a </a:t>
            </a:r>
            <a:r>
              <a:rPr lang="en-US" sz="1100" b="1" dirty="0"/>
              <a:t>12%</a:t>
            </a:r>
            <a:r>
              <a:rPr lang="en-US" sz="1100" dirty="0"/>
              <a:t> increase in revenue, equivalent to </a:t>
            </a:r>
            <a:r>
              <a:rPr lang="en-US" sz="1100" b="1" dirty="0"/>
              <a:t>$12,750 </a:t>
            </a:r>
            <a:r>
              <a:rPr lang="en-US" sz="1100" dirty="0"/>
              <a:t>per branch.</a:t>
            </a:r>
          </a:p>
          <a:p>
            <a:pPr marL="171450" lvl="0" indent="-171450" algn="l" rtl="0">
              <a:spcBef>
                <a:spcPts val="0"/>
              </a:spcBef>
              <a:spcAft>
                <a:spcPts val="0"/>
              </a:spcAft>
              <a:buFont typeface="Arial" panose="020B0604020202020204" pitchFamily="34" charset="0"/>
              <a:buChar char="•"/>
            </a:pPr>
            <a:endParaRPr lang="en-US" sz="1100" b="1" dirty="0"/>
          </a:p>
          <a:p>
            <a:pPr marL="171450" lvl="0" indent="-171450" algn="l" rtl="0">
              <a:spcBef>
                <a:spcPts val="0"/>
              </a:spcBef>
              <a:spcAft>
                <a:spcPts val="0"/>
              </a:spcAft>
              <a:buFont typeface="Arial" panose="020B0604020202020204" pitchFamily="34" charset="0"/>
              <a:buChar char="•"/>
            </a:pPr>
            <a:r>
              <a:rPr lang="en-US" sz="1100" b="1" dirty="0"/>
              <a:t>Customer Experience</a:t>
            </a:r>
            <a:r>
              <a:rPr lang="en-US" sz="1100" dirty="0"/>
              <a:t>: Hire additional staff for evening shifts to reduce checkout times by </a:t>
            </a:r>
            <a:r>
              <a:rPr lang="en-US" sz="1100" b="1" dirty="0"/>
              <a:t>20%</a:t>
            </a:r>
            <a:r>
              <a:rPr lang="en-US" sz="1100" dirty="0"/>
              <a:t>, aiming to increase sales during this period by </a:t>
            </a:r>
            <a:r>
              <a:rPr lang="en-US" sz="1100" b="1" dirty="0"/>
              <a:t>18%</a:t>
            </a:r>
            <a:r>
              <a:rPr lang="en-US" sz="1100" dirty="0"/>
              <a:t>, equivalent to </a:t>
            </a:r>
            <a:r>
              <a:rPr lang="en-US" sz="1100" b="1" dirty="0"/>
              <a:t>11</a:t>
            </a:r>
            <a:r>
              <a:rPr lang="en-US" sz="1100" dirty="0"/>
              <a:t> additional units sold per evening.</a:t>
            </a:r>
          </a:p>
          <a:p>
            <a:pPr marL="171450" lvl="0" indent="-171450" algn="l" rtl="0">
              <a:spcBef>
                <a:spcPts val="0"/>
              </a:spcBef>
              <a:spcAft>
                <a:spcPts val="0"/>
              </a:spcAft>
              <a:buFont typeface="Arial" panose="020B0604020202020204" pitchFamily="34" charset="0"/>
              <a:buChar char="•"/>
            </a:pPr>
            <a:endParaRPr lang="en-US" sz="1100" dirty="0"/>
          </a:p>
          <a:p>
            <a:pPr marL="171450" lvl="0" indent="-171450" algn="l" rtl="0">
              <a:spcBef>
                <a:spcPts val="0"/>
              </a:spcBef>
              <a:spcAft>
                <a:spcPts val="0"/>
              </a:spcAft>
              <a:buFont typeface="Arial" panose="020B0604020202020204" pitchFamily="34" charset="0"/>
              <a:buChar char="•"/>
            </a:pPr>
            <a:r>
              <a:rPr lang="en-US" sz="1100" b="1" dirty="0"/>
              <a:t>Membership Insights</a:t>
            </a:r>
            <a:r>
              <a:rPr lang="en-US" sz="1100" dirty="0"/>
              <a:t>: Launch a loyalty program to convert </a:t>
            </a:r>
            <a:r>
              <a:rPr lang="en-US" sz="1100" b="1" dirty="0"/>
              <a:t>15% </a:t>
            </a:r>
            <a:r>
              <a:rPr lang="en-US" sz="1100" dirty="0"/>
              <a:t>of regular customers to members, projecting an increase in revenue by </a:t>
            </a:r>
            <a:r>
              <a:rPr lang="en-US" sz="1100" b="1" dirty="0"/>
              <a:t>$23,811</a:t>
            </a:r>
            <a:r>
              <a:rPr lang="en-US" sz="1100" dirty="0"/>
              <a:t> annually based on member spending habits.</a:t>
            </a:r>
          </a:p>
          <a:p>
            <a:pPr marL="171450" lvl="0" indent="-171450" algn="l" rtl="0">
              <a:spcBef>
                <a:spcPts val="0"/>
              </a:spcBef>
              <a:spcAft>
                <a:spcPts val="0"/>
              </a:spcAft>
              <a:buFont typeface="Arial" panose="020B0604020202020204" pitchFamily="34" charset="0"/>
              <a:buChar char="•"/>
            </a:pPr>
            <a:endParaRPr lang="en-US" sz="1100" dirty="0"/>
          </a:p>
          <a:p>
            <a:pPr marL="171450" lvl="0" indent="-171450" algn="l" rtl="0">
              <a:spcBef>
                <a:spcPts val="0"/>
              </a:spcBef>
              <a:spcAft>
                <a:spcPts val="0"/>
              </a:spcAft>
              <a:buFont typeface="Arial" panose="020B0604020202020204" pitchFamily="34" charset="0"/>
              <a:buChar char="•"/>
            </a:pPr>
            <a:r>
              <a:rPr lang="en-US" sz="1100" b="1" dirty="0"/>
              <a:t>Tax and Pricing Strategies</a:t>
            </a:r>
            <a:r>
              <a:rPr lang="en-US" sz="1100" dirty="0"/>
              <a:t>: Adjust pricing to reflect city-specific VAT rates, aiming for a </a:t>
            </a:r>
            <a:r>
              <a:rPr lang="en-US" sz="1100" b="1" dirty="0"/>
              <a:t>3%</a:t>
            </a:r>
            <a:r>
              <a:rPr lang="en-US" sz="1100" dirty="0"/>
              <a:t> increase in profitability through optimized pricing strategies and tax management.</a:t>
            </a:r>
            <a:endParaRPr sz="1100" dirty="0"/>
          </a:p>
        </p:txBody>
      </p:sp>
    </p:spTree>
    <p:extLst>
      <p:ext uri="{BB962C8B-B14F-4D97-AF65-F5344CB8AC3E}">
        <p14:creationId xmlns:p14="http://schemas.microsoft.com/office/powerpoint/2010/main" val="17842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5"/>
          <p:cNvSpPr txBox="1">
            <a:spLocks noGrp="1"/>
          </p:cNvSpPr>
          <p:nvPr>
            <p:ph type="ctrTitle"/>
          </p:nvPr>
        </p:nvSpPr>
        <p:spPr>
          <a:xfrm>
            <a:off x="713224" y="2021982"/>
            <a:ext cx="7522725" cy="163071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800" dirty="0"/>
              <a:t>ThankYou</a:t>
            </a:r>
            <a:endParaRPr sz="8800" dirty="0"/>
          </a:p>
        </p:txBody>
      </p:sp>
      <p:sp>
        <p:nvSpPr>
          <p:cNvPr id="245" name="Google Shape;245;p35"/>
          <p:cNvSpPr/>
          <p:nvPr/>
        </p:nvSpPr>
        <p:spPr>
          <a:xfrm>
            <a:off x="5886950" y="3586930"/>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
        <p:nvSpPr>
          <p:cNvPr id="2" name="Google Shape;243;p35">
            <a:extLst>
              <a:ext uri="{FF2B5EF4-FFF2-40B4-BE49-F238E27FC236}">
                <a16:creationId xmlns:a16="http://schemas.microsoft.com/office/drawing/2014/main" id="{B2DEFF47-EA13-60E4-79B3-5C3D9FA24663}"/>
              </a:ext>
            </a:extLst>
          </p:cNvPr>
          <p:cNvSpPr txBox="1">
            <a:spLocks/>
          </p:cNvSpPr>
          <p:nvPr/>
        </p:nvSpPr>
        <p:spPr>
          <a:xfrm>
            <a:off x="734977" y="3652700"/>
            <a:ext cx="5127613" cy="4207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Montserrat ExtraBold"/>
              <a:buNone/>
              <a:defRPr sz="7200" b="0" i="0" u="none" strike="noStrike" cap="none">
                <a:solidFill>
                  <a:schemeClr val="dk1"/>
                </a:solidFill>
                <a:latin typeface="Montserrat ExtraBold"/>
                <a:ea typeface="Montserrat ExtraBold"/>
                <a:cs typeface="Montserrat ExtraBold"/>
                <a:sym typeface="Montserrat ExtraBold"/>
              </a:defRPr>
            </a:lvl1pPr>
            <a:lvl2pPr marR="0" lvl="1"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2pPr>
            <a:lvl3pPr marR="0" lvl="2"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3pPr>
            <a:lvl4pPr marR="0" lvl="3"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4pPr>
            <a:lvl5pPr marR="0" lvl="4"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5pPr>
            <a:lvl6pPr marR="0" lvl="5"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6pPr>
            <a:lvl7pPr marR="0" lvl="6"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7pPr>
            <a:lvl8pPr marR="0" lvl="7"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8pPr>
            <a:lvl9pPr marR="0" lvl="8" algn="ctr" rtl="0">
              <a:lnSpc>
                <a:spcPct val="100000"/>
              </a:lnSpc>
              <a:spcBef>
                <a:spcPts val="0"/>
              </a:spcBef>
              <a:spcAft>
                <a:spcPts val="0"/>
              </a:spcAft>
              <a:buClr>
                <a:srgbClr val="191919"/>
              </a:buClr>
              <a:buSzPts val="5200"/>
              <a:buFont typeface="Montserrat ExtraBold"/>
              <a:buNone/>
              <a:defRPr sz="5200" b="0" i="0" u="none" strike="noStrike" cap="none">
                <a:solidFill>
                  <a:srgbClr val="191919"/>
                </a:solidFill>
                <a:latin typeface="Montserrat ExtraBold"/>
                <a:ea typeface="Montserrat ExtraBold"/>
                <a:cs typeface="Montserrat ExtraBold"/>
                <a:sym typeface="Montserrat ExtraBold"/>
              </a:defRPr>
            </a:lvl9pPr>
          </a:lstStyle>
          <a:p>
            <a:r>
              <a:rPr lang="en-IN" sz="1800" dirty="0"/>
              <a:t>PRESENTED BY Ramesh Kumar Pandey</a:t>
            </a:r>
          </a:p>
        </p:txBody>
      </p:sp>
    </p:spTree>
    <p:extLst>
      <p:ext uri="{BB962C8B-B14F-4D97-AF65-F5344CB8AC3E}">
        <p14:creationId xmlns:p14="http://schemas.microsoft.com/office/powerpoint/2010/main" val="45445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260" name="Google Shape;260;p37"/>
          <p:cNvSpPr txBox="1">
            <a:spLocks noGrp="1"/>
          </p:cNvSpPr>
          <p:nvPr>
            <p:ph type="title" idx="2"/>
          </p:nvPr>
        </p:nvSpPr>
        <p:spPr>
          <a:xfrm>
            <a:off x="719975" y="1647051"/>
            <a:ext cx="734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261" name="Google Shape;261;p37"/>
          <p:cNvSpPr txBox="1">
            <a:spLocks noGrp="1"/>
          </p:cNvSpPr>
          <p:nvPr>
            <p:ph type="title" idx="3"/>
          </p:nvPr>
        </p:nvSpPr>
        <p:spPr>
          <a:xfrm>
            <a:off x="719975" y="3050401"/>
            <a:ext cx="734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262" name="Google Shape;262;p37"/>
          <p:cNvSpPr txBox="1">
            <a:spLocks noGrp="1"/>
          </p:cNvSpPr>
          <p:nvPr>
            <p:ph type="title" idx="4"/>
          </p:nvPr>
        </p:nvSpPr>
        <p:spPr>
          <a:xfrm>
            <a:off x="3419246" y="1647051"/>
            <a:ext cx="734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
        <p:nvSpPr>
          <p:cNvPr id="263" name="Google Shape;263;p37"/>
          <p:cNvSpPr txBox="1">
            <a:spLocks noGrp="1"/>
          </p:cNvSpPr>
          <p:nvPr>
            <p:ph type="title" idx="5"/>
          </p:nvPr>
        </p:nvSpPr>
        <p:spPr>
          <a:xfrm>
            <a:off x="3419246" y="3050401"/>
            <a:ext cx="734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05</a:t>
            </a:r>
            <a:endParaRPr/>
          </a:p>
        </p:txBody>
      </p:sp>
      <p:sp>
        <p:nvSpPr>
          <p:cNvPr id="264" name="Google Shape;264;p37"/>
          <p:cNvSpPr txBox="1">
            <a:spLocks noGrp="1"/>
          </p:cNvSpPr>
          <p:nvPr>
            <p:ph type="title" idx="6"/>
          </p:nvPr>
        </p:nvSpPr>
        <p:spPr>
          <a:xfrm>
            <a:off x="6118525" y="1647051"/>
            <a:ext cx="734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265" name="Google Shape;265;p37"/>
          <p:cNvSpPr txBox="1">
            <a:spLocks noGrp="1"/>
          </p:cNvSpPr>
          <p:nvPr>
            <p:ph type="title" idx="7"/>
          </p:nvPr>
        </p:nvSpPr>
        <p:spPr>
          <a:xfrm>
            <a:off x="6118525" y="3050401"/>
            <a:ext cx="7347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06</a:t>
            </a:r>
            <a:endParaRPr/>
          </a:p>
        </p:txBody>
      </p:sp>
      <p:sp>
        <p:nvSpPr>
          <p:cNvPr id="266" name="Google Shape;266;p37"/>
          <p:cNvSpPr txBox="1">
            <a:spLocks noGrp="1"/>
          </p:cNvSpPr>
          <p:nvPr>
            <p:ph type="subTitle" idx="1"/>
          </p:nvPr>
        </p:nvSpPr>
        <p:spPr>
          <a:xfrm>
            <a:off x="720000" y="215333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Business Problem</a:t>
            </a:r>
            <a:endParaRPr sz="1800" dirty="0"/>
          </a:p>
        </p:txBody>
      </p:sp>
      <p:sp>
        <p:nvSpPr>
          <p:cNvPr id="267" name="Google Shape;267;p37"/>
          <p:cNvSpPr txBox="1">
            <a:spLocks noGrp="1"/>
          </p:cNvSpPr>
          <p:nvPr>
            <p:ph type="subTitle" idx="8"/>
          </p:nvPr>
        </p:nvSpPr>
        <p:spPr>
          <a:xfrm>
            <a:off x="3419271" y="215333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 Provided</a:t>
            </a:r>
            <a:endParaRPr dirty="0"/>
          </a:p>
        </p:txBody>
      </p:sp>
      <p:sp>
        <p:nvSpPr>
          <p:cNvPr id="268" name="Google Shape;268;p37"/>
          <p:cNvSpPr txBox="1">
            <a:spLocks noGrp="1"/>
          </p:cNvSpPr>
          <p:nvPr>
            <p:ph type="subTitle" idx="9"/>
          </p:nvPr>
        </p:nvSpPr>
        <p:spPr>
          <a:xfrm>
            <a:off x="6118524" y="2153337"/>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Objectives</a:t>
            </a:r>
            <a:endParaRPr dirty="0"/>
          </a:p>
        </p:txBody>
      </p:sp>
      <p:sp>
        <p:nvSpPr>
          <p:cNvPr id="269" name="Google Shape;269;p37"/>
          <p:cNvSpPr txBox="1">
            <a:spLocks noGrp="1"/>
          </p:cNvSpPr>
          <p:nvPr>
            <p:ph type="subTitle" idx="13"/>
          </p:nvPr>
        </p:nvSpPr>
        <p:spPr>
          <a:xfrm>
            <a:off x="720000" y="3556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Metrics Used</a:t>
            </a:r>
            <a:endParaRPr dirty="0"/>
          </a:p>
        </p:txBody>
      </p:sp>
      <p:sp>
        <p:nvSpPr>
          <p:cNvPr id="270" name="Google Shape;270;p37"/>
          <p:cNvSpPr txBox="1">
            <a:spLocks noGrp="1"/>
          </p:cNvSpPr>
          <p:nvPr>
            <p:ph type="subTitle" idx="14"/>
          </p:nvPr>
        </p:nvSpPr>
        <p:spPr>
          <a:xfrm>
            <a:off x="3419271" y="3556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Insights</a:t>
            </a:r>
            <a:endParaRPr dirty="0"/>
          </a:p>
        </p:txBody>
      </p:sp>
      <p:sp>
        <p:nvSpPr>
          <p:cNvPr id="271" name="Google Shape;271;p37"/>
          <p:cNvSpPr txBox="1">
            <a:spLocks noGrp="1"/>
          </p:cNvSpPr>
          <p:nvPr>
            <p:ph type="subTitle" idx="15"/>
          </p:nvPr>
        </p:nvSpPr>
        <p:spPr>
          <a:xfrm>
            <a:off x="6118549" y="3556750"/>
            <a:ext cx="2305500" cy="484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Suggestions</a:t>
            </a:r>
            <a:endParaRPr dirty="0"/>
          </a:p>
        </p:txBody>
      </p:sp>
      <p:sp>
        <p:nvSpPr>
          <p:cNvPr id="272" name="Google Shape;272;p37"/>
          <p:cNvSpPr/>
          <p:nvPr/>
        </p:nvSpPr>
        <p:spPr>
          <a:xfrm rot="10800000">
            <a:off x="7324375" y="-803348"/>
            <a:ext cx="1595400" cy="15954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13225" y="2248575"/>
            <a:ext cx="6383034"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Business Problem</a:t>
            </a:r>
            <a:endParaRPr dirty="0"/>
          </a:p>
        </p:txBody>
      </p:sp>
      <p:sp>
        <p:nvSpPr>
          <p:cNvPr id="287" name="Google Shape;287;p39"/>
          <p:cNvSpPr txBox="1">
            <a:spLocks noGrp="1"/>
          </p:cNvSpPr>
          <p:nvPr>
            <p:ph type="title" idx="2"/>
          </p:nvPr>
        </p:nvSpPr>
        <p:spPr>
          <a:xfrm>
            <a:off x="713225" y="775325"/>
            <a:ext cx="1215000"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8" name="Google Shape;288;p39"/>
          <p:cNvSpPr/>
          <p:nvPr/>
        </p:nvSpPr>
        <p:spPr>
          <a:xfrm rot="10800000">
            <a:off x="5505100" y="-1571966"/>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Problem</a:t>
            </a:r>
            <a:endParaRPr dirty="0"/>
          </a:p>
        </p:txBody>
      </p:sp>
      <p:sp>
        <p:nvSpPr>
          <p:cNvPr id="295" name="Google Shape;295;p40"/>
          <p:cNvSpPr txBox="1">
            <a:spLocks noGrp="1"/>
          </p:cNvSpPr>
          <p:nvPr>
            <p:ph type="subTitle" idx="2"/>
          </p:nvPr>
        </p:nvSpPr>
        <p:spPr>
          <a:xfrm>
            <a:off x="720000" y="3045170"/>
            <a:ext cx="7554676" cy="9375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Using historical sales data from Walmart's 45 stores, the objective is to analyze and derive actionable insights to optimize retail operations. Key areas of focus include identifying top-selling product lines, understanding customer preferences by demographic segments, optimizing pricing and markdown strategies, and improving overall customer satisfaction based on ratings and feedback.</a:t>
            </a:r>
            <a:endParaRPr lang="en-IN" dirty="0">
              <a:latin typeface="Gadugi" panose="020B0502040204020203" pitchFamily="34" charset="0"/>
              <a:ea typeface="Gadugi" panose="020B0502040204020203" pitchFamily="34" charset="0"/>
            </a:endParaRPr>
          </a:p>
        </p:txBody>
      </p:sp>
      <p:sp>
        <p:nvSpPr>
          <p:cNvPr id="2" name="Google Shape;293;p40">
            <a:extLst>
              <a:ext uri="{FF2B5EF4-FFF2-40B4-BE49-F238E27FC236}">
                <a16:creationId xmlns:a16="http://schemas.microsoft.com/office/drawing/2014/main" id="{ECF0389C-F4FA-305B-1BF6-A01DE3C4E942}"/>
              </a:ext>
            </a:extLst>
          </p:cNvPr>
          <p:cNvSpPr txBox="1">
            <a:spLocks/>
          </p:cNvSpPr>
          <p:nvPr/>
        </p:nvSpPr>
        <p:spPr>
          <a:xfrm>
            <a:off x="720000" y="228540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9pPr>
          </a:lstStyle>
          <a:p>
            <a:r>
              <a:rPr lang="en-IN" dirty="0"/>
              <a:t>Problem Statement</a:t>
            </a:r>
          </a:p>
        </p:txBody>
      </p:sp>
      <p:sp>
        <p:nvSpPr>
          <p:cNvPr id="3" name="Google Shape;295;p40">
            <a:extLst>
              <a:ext uri="{FF2B5EF4-FFF2-40B4-BE49-F238E27FC236}">
                <a16:creationId xmlns:a16="http://schemas.microsoft.com/office/drawing/2014/main" id="{D0C86C4A-7C9D-08B9-B01F-10952EC0C856}"/>
              </a:ext>
            </a:extLst>
          </p:cNvPr>
          <p:cNvSpPr txBox="1">
            <a:spLocks/>
          </p:cNvSpPr>
          <p:nvPr/>
        </p:nvSpPr>
        <p:spPr>
          <a:xfrm>
            <a:off x="720000" y="1089473"/>
            <a:ext cx="7554676" cy="11241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0" indent="0"/>
            <a:r>
              <a:rPr lang="en-US" dirty="0"/>
              <a:t>Walmart operates 45 stores across various regions, each containing multiple departments. The challenge lies in maximizing sales and operational efficiency by leveraging historical sales data and understanding customer behavior patterns. This data includes information on sales transactions, product lines, customer demographics, and seasonal influences such as holiday markdown events.</a:t>
            </a:r>
            <a:endParaRPr lang="en-IN" dirty="0">
              <a:latin typeface="Gadugi" panose="020B0502040204020203" pitchFamily="34" charset="0"/>
              <a:ea typeface="Gadugi" panose="020B0502040204020203" pitchFamily="34" charset="0"/>
            </a:endParaRPr>
          </a:p>
        </p:txBody>
      </p:sp>
    </p:spTree>
    <p:extLst>
      <p:ext uri="{BB962C8B-B14F-4D97-AF65-F5344CB8AC3E}">
        <p14:creationId xmlns:p14="http://schemas.microsoft.com/office/powerpoint/2010/main" val="2093907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13225" y="2248575"/>
            <a:ext cx="506295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Data Provided</a:t>
            </a:r>
            <a:endParaRPr dirty="0"/>
          </a:p>
        </p:txBody>
      </p:sp>
      <p:sp>
        <p:nvSpPr>
          <p:cNvPr id="287" name="Google Shape;287;p39"/>
          <p:cNvSpPr txBox="1">
            <a:spLocks noGrp="1"/>
          </p:cNvSpPr>
          <p:nvPr>
            <p:ph type="title" idx="2"/>
          </p:nvPr>
        </p:nvSpPr>
        <p:spPr>
          <a:xfrm>
            <a:off x="713225" y="775325"/>
            <a:ext cx="1215000"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88" name="Google Shape;288;p39"/>
          <p:cNvSpPr/>
          <p:nvPr/>
        </p:nvSpPr>
        <p:spPr>
          <a:xfrm rot="10800000">
            <a:off x="5505100" y="-1571966"/>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extLst>
      <p:ext uri="{BB962C8B-B14F-4D97-AF65-F5344CB8AC3E}">
        <p14:creationId xmlns:p14="http://schemas.microsoft.com/office/powerpoint/2010/main" val="2954740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Provided</a:t>
            </a:r>
            <a:endParaRPr dirty="0"/>
          </a:p>
        </p:txBody>
      </p:sp>
      <p:sp>
        <p:nvSpPr>
          <p:cNvPr id="295" name="Google Shape;295;p40"/>
          <p:cNvSpPr txBox="1">
            <a:spLocks noGrp="1"/>
          </p:cNvSpPr>
          <p:nvPr>
            <p:ph type="subTitle" idx="2"/>
          </p:nvPr>
        </p:nvSpPr>
        <p:spPr>
          <a:xfrm>
            <a:off x="719999" y="3324263"/>
            <a:ext cx="7554676" cy="1481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dirty="0"/>
              <a:t>Aggregate and analyze sales data to derive key performance indicators (KPIs) such as total revenue, average ratings, and sales by product line.</a:t>
            </a:r>
          </a:p>
          <a:p>
            <a:pPr marL="0" lvl="0" indent="0" algn="l" rtl="0">
              <a:spcBef>
                <a:spcPts val="0"/>
              </a:spcBef>
              <a:spcAft>
                <a:spcPts val="0"/>
              </a:spcAft>
            </a:pPr>
            <a:endParaRPr lang="en-US" dirty="0"/>
          </a:p>
          <a:p>
            <a:pPr marL="0" lvl="0" indent="0" algn="l" rtl="0">
              <a:spcBef>
                <a:spcPts val="0"/>
              </a:spcBef>
              <a:spcAft>
                <a:spcPts val="0"/>
              </a:spcAft>
            </a:pPr>
            <a:r>
              <a:rPr lang="en-US" dirty="0"/>
              <a:t>Implement segmentation analysis to understand customer preferences and buying behavior.</a:t>
            </a:r>
          </a:p>
          <a:p>
            <a:pPr marL="0" lvl="0" indent="0" algn="l" rtl="0">
              <a:spcBef>
                <a:spcPts val="0"/>
              </a:spcBef>
              <a:spcAft>
                <a:spcPts val="0"/>
              </a:spcAft>
            </a:pPr>
            <a:endParaRPr lang="en-US" dirty="0"/>
          </a:p>
          <a:p>
            <a:pPr marL="0" lvl="0" indent="0" algn="l" rtl="0">
              <a:spcBef>
                <a:spcPts val="0"/>
              </a:spcBef>
              <a:spcAft>
                <a:spcPts val="0"/>
              </a:spcAft>
            </a:pPr>
            <a:r>
              <a:rPr lang="en-US" dirty="0"/>
              <a:t>Evaluate the impact of markdown events on sales and profitability through comparative analysis and trend identification.</a:t>
            </a:r>
            <a:endParaRPr lang="en-IN" dirty="0">
              <a:latin typeface="Gadugi" panose="020B0502040204020203" pitchFamily="34" charset="0"/>
              <a:ea typeface="Gadugi" panose="020B0502040204020203" pitchFamily="34" charset="0"/>
            </a:endParaRPr>
          </a:p>
        </p:txBody>
      </p:sp>
      <p:sp>
        <p:nvSpPr>
          <p:cNvPr id="2" name="Google Shape;293;p40">
            <a:extLst>
              <a:ext uri="{FF2B5EF4-FFF2-40B4-BE49-F238E27FC236}">
                <a16:creationId xmlns:a16="http://schemas.microsoft.com/office/drawing/2014/main" id="{ECF0389C-F4FA-305B-1BF6-A01DE3C4E942}"/>
              </a:ext>
            </a:extLst>
          </p:cNvPr>
          <p:cNvSpPr txBox="1">
            <a:spLocks/>
          </p:cNvSpPr>
          <p:nvPr/>
        </p:nvSpPr>
        <p:spPr>
          <a:xfrm>
            <a:off x="719999" y="2625577"/>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dk1"/>
              </a:buClr>
              <a:buSzPts val="2800"/>
              <a:buFont typeface="Montserrat ExtraBold"/>
              <a:buNone/>
              <a:defRPr sz="2800" b="0" i="0" u="none" strike="noStrike" cap="none">
                <a:solidFill>
                  <a:schemeClr val="dk1"/>
                </a:solidFill>
                <a:latin typeface="Montserrat ExtraBold"/>
                <a:ea typeface="Montserrat ExtraBold"/>
                <a:cs typeface="Montserrat ExtraBold"/>
                <a:sym typeface="Montserrat ExtraBold"/>
              </a:defRPr>
            </a:lvl9pPr>
          </a:lstStyle>
          <a:p>
            <a:r>
              <a:rPr lang="en-IN" dirty="0"/>
              <a:t>Analysis Approach</a:t>
            </a:r>
          </a:p>
        </p:txBody>
      </p:sp>
      <p:sp>
        <p:nvSpPr>
          <p:cNvPr id="3" name="Google Shape;295;p40">
            <a:extLst>
              <a:ext uri="{FF2B5EF4-FFF2-40B4-BE49-F238E27FC236}">
                <a16:creationId xmlns:a16="http://schemas.microsoft.com/office/drawing/2014/main" id="{D0C86C4A-7C9D-08B9-B01F-10952EC0C856}"/>
              </a:ext>
            </a:extLst>
          </p:cNvPr>
          <p:cNvSpPr txBox="1">
            <a:spLocks/>
          </p:cNvSpPr>
          <p:nvPr/>
        </p:nvSpPr>
        <p:spPr>
          <a:xfrm>
            <a:off x="720000" y="1089473"/>
            <a:ext cx="7554676" cy="10088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1pPr>
            <a:lvl2pPr marL="914400" marR="0" lvl="1"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2pPr>
            <a:lvl3pPr marL="1371600" marR="0" lvl="2"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3pPr>
            <a:lvl4pPr marL="1828800" marR="0" lvl="3"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4pPr>
            <a:lvl5pPr marL="2286000" marR="0" lvl="4"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5pPr>
            <a:lvl6pPr marL="2743200" marR="0" lvl="5"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6pPr>
            <a:lvl7pPr marL="3200400" marR="0" lvl="6"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7pPr>
            <a:lvl8pPr marL="3657600" marR="0" lvl="7"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8pPr>
            <a:lvl9pPr marL="4114800" marR="0" lvl="8" indent="-304800" algn="ctr" rtl="0">
              <a:lnSpc>
                <a:spcPct val="100000"/>
              </a:lnSpc>
              <a:spcBef>
                <a:spcPts val="0"/>
              </a:spcBef>
              <a:spcAft>
                <a:spcPts val="0"/>
              </a:spcAft>
              <a:buClr>
                <a:schemeClr val="dk1"/>
              </a:buClr>
              <a:buSzPts val="1200"/>
              <a:buFont typeface="Maven Pro"/>
              <a:buNone/>
              <a:defRPr sz="1200" b="0" i="0" u="none" strike="noStrike" cap="none">
                <a:solidFill>
                  <a:schemeClr val="dk1"/>
                </a:solidFill>
                <a:latin typeface="Maven Pro"/>
                <a:ea typeface="Maven Pro"/>
                <a:cs typeface="Maven Pro"/>
                <a:sym typeface="Maven Pro"/>
              </a:defRPr>
            </a:lvl9pPr>
          </a:lstStyle>
          <a:p>
            <a:pPr marL="0" indent="0"/>
            <a:endParaRPr lang="en-IN" dirty="0">
              <a:latin typeface="Maven Pro" panose="020B0604020202020204" charset="0"/>
              <a:ea typeface="Gadugi" panose="020B0502040204020203" pitchFamily="34" charset="0"/>
            </a:endParaRPr>
          </a:p>
        </p:txBody>
      </p:sp>
      <p:sp>
        <p:nvSpPr>
          <p:cNvPr id="6" name="TextBox 5">
            <a:extLst>
              <a:ext uri="{FF2B5EF4-FFF2-40B4-BE49-F238E27FC236}">
                <a16:creationId xmlns:a16="http://schemas.microsoft.com/office/drawing/2014/main" id="{1EA68D7A-E76A-C57C-1240-7F506FFEB88A}"/>
              </a:ext>
            </a:extLst>
          </p:cNvPr>
          <p:cNvSpPr txBox="1"/>
          <p:nvPr/>
        </p:nvSpPr>
        <p:spPr>
          <a:xfrm>
            <a:off x="719999" y="1146613"/>
            <a:ext cx="7554676" cy="1384995"/>
          </a:xfrm>
          <a:prstGeom prst="rect">
            <a:avLst/>
          </a:prstGeom>
          <a:noFill/>
        </p:spPr>
        <p:txBody>
          <a:bodyPr wrap="square" rtlCol="0">
            <a:spAutoFit/>
          </a:bodyPr>
          <a:lstStyle/>
          <a:p>
            <a:r>
              <a:rPr lang="en-US" sz="1200" b="1" dirty="0">
                <a:latin typeface="Maven Pro" panose="020B0604020202020204" charset="0"/>
              </a:rPr>
              <a:t>Sales Data</a:t>
            </a:r>
            <a:r>
              <a:rPr lang="en-US" sz="1200" dirty="0">
                <a:latin typeface="Maven Pro" panose="020B0604020202020204" charset="0"/>
              </a:rPr>
              <a:t>: Includes transaction details such as invoice ID, branch location, product details (product line, unit price, quantity), tax information, and total sales.</a:t>
            </a:r>
          </a:p>
          <a:p>
            <a:endParaRPr lang="en-US" sz="1200" dirty="0">
              <a:latin typeface="Maven Pro" panose="020B0604020202020204" charset="0"/>
            </a:endParaRPr>
          </a:p>
          <a:p>
            <a:r>
              <a:rPr lang="en-US" sz="1200" b="1" dirty="0">
                <a:latin typeface="Maven Pro" panose="020B0604020202020204" charset="0"/>
              </a:rPr>
              <a:t>Customer Data</a:t>
            </a:r>
            <a:r>
              <a:rPr lang="en-US" sz="1200" dirty="0">
                <a:latin typeface="Maven Pro" panose="020B0604020202020204" charset="0"/>
              </a:rPr>
              <a:t>: Demographic information (customer type, gender) and payment details (payment method).</a:t>
            </a:r>
          </a:p>
          <a:p>
            <a:endParaRPr lang="en-US" sz="1200" dirty="0">
              <a:latin typeface="Maven Pro" panose="020B0604020202020204" charset="0"/>
            </a:endParaRPr>
          </a:p>
          <a:p>
            <a:r>
              <a:rPr lang="en-US" sz="1200" b="1" dirty="0">
                <a:latin typeface="Maven Pro" panose="020B0604020202020204" charset="0"/>
              </a:rPr>
              <a:t>Seasonal Data</a:t>
            </a:r>
            <a:r>
              <a:rPr lang="en-US" sz="1200" dirty="0">
                <a:latin typeface="Maven Pro" panose="020B0604020202020204" charset="0"/>
              </a:rPr>
              <a:t>: Details of holiday markdown events, including timing and duration.</a:t>
            </a:r>
            <a:endParaRPr lang="en-IN" sz="1200" dirty="0">
              <a:latin typeface="Maven Pro" panose="020B0604020202020204" charset="0"/>
            </a:endParaRPr>
          </a:p>
        </p:txBody>
      </p:sp>
    </p:spTree>
    <p:extLst>
      <p:ext uri="{BB962C8B-B14F-4D97-AF65-F5344CB8AC3E}">
        <p14:creationId xmlns:p14="http://schemas.microsoft.com/office/powerpoint/2010/main" val="2286409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9"/>
          <p:cNvSpPr txBox="1">
            <a:spLocks noGrp="1"/>
          </p:cNvSpPr>
          <p:nvPr>
            <p:ph type="title"/>
          </p:nvPr>
        </p:nvSpPr>
        <p:spPr>
          <a:xfrm>
            <a:off x="713225" y="2248575"/>
            <a:ext cx="3981124"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Objectives</a:t>
            </a:r>
            <a:endParaRPr dirty="0"/>
          </a:p>
        </p:txBody>
      </p:sp>
      <p:sp>
        <p:nvSpPr>
          <p:cNvPr id="287" name="Google Shape;287;p39"/>
          <p:cNvSpPr txBox="1">
            <a:spLocks noGrp="1"/>
          </p:cNvSpPr>
          <p:nvPr>
            <p:ph type="title" idx="2"/>
          </p:nvPr>
        </p:nvSpPr>
        <p:spPr>
          <a:xfrm>
            <a:off x="713225" y="775325"/>
            <a:ext cx="1215000" cy="1037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88" name="Google Shape;288;p39"/>
          <p:cNvSpPr/>
          <p:nvPr/>
        </p:nvSpPr>
        <p:spPr>
          <a:xfrm rot="10800000">
            <a:off x="5505100" y="-1571966"/>
            <a:ext cx="3122100" cy="3122100"/>
          </a:xfrm>
          <a:prstGeom prst="blockArc">
            <a:avLst>
              <a:gd name="adj1" fmla="val 10800000"/>
              <a:gd name="adj2" fmla="val 0"/>
              <a:gd name="adj3" fmla="val 25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Maven Pro"/>
              <a:ea typeface="Maven Pro"/>
              <a:cs typeface="Maven Pro"/>
              <a:sym typeface="Maven Pro"/>
            </a:endParaRPr>
          </a:p>
        </p:txBody>
      </p:sp>
    </p:spTree>
    <p:extLst>
      <p:ext uri="{BB962C8B-B14F-4D97-AF65-F5344CB8AC3E}">
        <p14:creationId xmlns:p14="http://schemas.microsoft.com/office/powerpoint/2010/main" val="411241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9" name="TextBox 8">
            <a:extLst>
              <a:ext uri="{FF2B5EF4-FFF2-40B4-BE49-F238E27FC236}">
                <a16:creationId xmlns:a16="http://schemas.microsoft.com/office/drawing/2014/main" id="{3B5D1410-6D74-9A04-4E4C-ECAFC4E9F7A3}"/>
              </a:ext>
            </a:extLst>
          </p:cNvPr>
          <p:cNvSpPr txBox="1"/>
          <p:nvPr/>
        </p:nvSpPr>
        <p:spPr>
          <a:xfrm>
            <a:off x="720000" y="1416050"/>
            <a:ext cx="7143750" cy="2492990"/>
          </a:xfrm>
          <a:prstGeom prst="rect">
            <a:avLst/>
          </a:prstGeom>
          <a:noFill/>
        </p:spPr>
        <p:txBody>
          <a:bodyPr wrap="square" rtlCol="0">
            <a:spAutoFit/>
          </a:bodyPr>
          <a:lstStyle/>
          <a:p>
            <a:pPr marL="285750" indent="-285750">
              <a:buFont typeface="Arial" panose="020B0604020202020204" pitchFamily="34" charset="0"/>
              <a:buChar char="•"/>
            </a:pPr>
            <a:r>
              <a:rPr lang="en-US" sz="1200" b="1" dirty="0">
                <a:latin typeface="Maven Pro" panose="020B0604020202020204" charset="0"/>
              </a:rPr>
              <a:t>Sales Analysis</a:t>
            </a:r>
            <a:r>
              <a:rPr lang="en-US" sz="1200" dirty="0">
                <a:latin typeface="Maven Pro" panose="020B0604020202020204" charset="0"/>
              </a:rPr>
              <a:t>: Analyze sales performance across different stores, departments, and product lines to identify top-performing and underperforming areas.</a:t>
            </a:r>
          </a:p>
          <a:p>
            <a:pPr marL="285750" indent="-285750">
              <a:buFont typeface="Arial" panose="020B0604020202020204" pitchFamily="34" charset="0"/>
              <a:buChar char="•"/>
            </a:pPr>
            <a:endParaRPr lang="en-US" sz="1200" dirty="0">
              <a:latin typeface="Maven Pro" panose="020B0604020202020204" charset="0"/>
            </a:endParaRPr>
          </a:p>
          <a:p>
            <a:pPr marL="285750" indent="-285750">
              <a:buFont typeface="Arial" panose="020B0604020202020204" pitchFamily="34" charset="0"/>
              <a:buChar char="•"/>
            </a:pPr>
            <a:r>
              <a:rPr lang="en-US" sz="1200" b="1" dirty="0">
                <a:latin typeface="Maven Pro" panose="020B0604020202020204" charset="0"/>
              </a:rPr>
              <a:t>Customer Segmentation</a:t>
            </a:r>
            <a:r>
              <a:rPr lang="en-US" sz="1200" dirty="0">
                <a:latin typeface="Maven Pro" panose="020B0604020202020204" charset="0"/>
              </a:rPr>
              <a:t>: Segment customers based on demographics (gender, customer type) to understand buying behavior and preferences.</a:t>
            </a:r>
          </a:p>
          <a:p>
            <a:pPr marL="285750" indent="-285750">
              <a:buFont typeface="Arial" panose="020B0604020202020204" pitchFamily="34" charset="0"/>
              <a:buChar char="•"/>
            </a:pPr>
            <a:endParaRPr lang="en-US" sz="1200" dirty="0">
              <a:latin typeface="Maven Pro" panose="020B0604020202020204" charset="0"/>
            </a:endParaRPr>
          </a:p>
          <a:p>
            <a:pPr marL="285750" indent="-285750">
              <a:buFont typeface="Arial" panose="020B0604020202020204" pitchFamily="34" charset="0"/>
              <a:buChar char="•"/>
            </a:pPr>
            <a:r>
              <a:rPr lang="en-US" sz="1200" b="1" dirty="0">
                <a:latin typeface="Maven Pro" panose="020B0604020202020204" charset="0"/>
              </a:rPr>
              <a:t>Markdown Strategy</a:t>
            </a:r>
            <a:r>
              <a:rPr lang="en-US" sz="1200" dirty="0">
                <a:latin typeface="Maven Pro" panose="020B0604020202020204" charset="0"/>
              </a:rPr>
              <a:t>: Evaluate the impact of holiday markdown events on sales and profitability. Identify optimal timing, depth, and duration of markdowns to maximize revenue and minimize costs.</a:t>
            </a:r>
          </a:p>
          <a:p>
            <a:pPr marL="285750" indent="-285750">
              <a:buFont typeface="Arial" panose="020B0604020202020204" pitchFamily="34" charset="0"/>
              <a:buChar char="•"/>
            </a:pPr>
            <a:endParaRPr lang="en-US" sz="1200" dirty="0">
              <a:latin typeface="Maven Pro" panose="020B0604020202020204" charset="0"/>
            </a:endParaRPr>
          </a:p>
          <a:p>
            <a:pPr marL="285750" indent="-285750">
              <a:buFont typeface="Arial" panose="020B0604020202020204" pitchFamily="34" charset="0"/>
              <a:buChar char="•"/>
            </a:pPr>
            <a:r>
              <a:rPr lang="en-US" sz="1200" b="1" dirty="0">
                <a:latin typeface="Maven Pro" panose="020B0604020202020204" charset="0"/>
              </a:rPr>
              <a:t>Operational Efficiency</a:t>
            </a:r>
            <a:r>
              <a:rPr lang="en-US" sz="1200" dirty="0">
                <a:latin typeface="Maven Pro" panose="020B0604020202020204" charset="0"/>
              </a:rPr>
              <a:t>: Identify opportunities to enhance operational efficiency, such as optimizing inventory management based on sales trends and improving customer service strategies.</a:t>
            </a:r>
            <a:endParaRPr lang="en-IN" sz="1200" dirty="0">
              <a:latin typeface="Maven Pro" panose="020B0604020202020204" charset="0"/>
            </a:endParaRPr>
          </a:p>
        </p:txBody>
      </p:sp>
    </p:spTree>
    <p:extLst>
      <p:ext uri="{BB962C8B-B14F-4D97-AF65-F5344CB8AC3E}">
        <p14:creationId xmlns:p14="http://schemas.microsoft.com/office/powerpoint/2010/main" val="24180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 Impact</a:t>
            </a:r>
            <a:endParaRPr dirty="0"/>
          </a:p>
        </p:txBody>
      </p:sp>
      <p:sp>
        <p:nvSpPr>
          <p:cNvPr id="9" name="TextBox 8">
            <a:extLst>
              <a:ext uri="{FF2B5EF4-FFF2-40B4-BE49-F238E27FC236}">
                <a16:creationId xmlns:a16="http://schemas.microsoft.com/office/drawing/2014/main" id="{3B5D1410-6D74-9A04-4E4C-ECAFC4E9F7A3}"/>
              </a:ext>
            </a:extLst>
          </p:cNvPr>
          <p:cNvSpPr txBox="1"/>
          <p:nvPr/>
        </p:nvSpPr>
        <p:spPr>
          <a:xfrm>
            <a:off x="720000" y="1416050"/>
            <a:ext cx="7143750" cy="1569660"/>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Maven Pro" panose="020B0604020202020204" charset="0"/>
              </a:rPr>
              <a:t>Walmart can optimize pricing and markdown strategies to align with customer demand and seasonal trends.</a:t>
            </a:r>
          </a:p>
          <a:p>
            <a:pPr marL="285750" indent="-285750">
              <a:buFont typeface="Arial" panose="020B0604020202020204" pitchFamily="34" charset="0"/>
              <a:buChar char="•"/>
            </a:pPr>
            <a:endParaRPr lang="en-US" sz="1200" dirty="0">
              <a:latin typeface="Maven Pro" panose="020B0604020202020204" charset="0"/>
            </a:endParaRPr>
          </a:p>
          <a:p>
            <a:pPr marL="285750" indent="-285750">
              <a:buFont typeface="Arial" panose="020B0604020202020204" pitchFamily="34" charset="0"/>
              <a:buChar char="•"/>
            </a:pPr>
            <a:r>
              <a:rPr lang="en-US" sz="1200" dirty="0">
                <a:latin typeface="Maven Pro" panose="020B0604020202020204" charset="0"/>
              </a:rPr>
              <a:t>Enhance inventory management and operational efficiencies to meet customer expectations and improve overall profitability.</a:t>
            </a:r>
          </a:p>
          <a:p>
            <a:pPr marL="285750" indent="-285750">
              <a:buFont typeface="Arial" panose="020B0604020202020204" pitchFamily="34" charset="0"/>
              <a:buChar char="•"/>
            </a:pPr>
            <a:endParaRPr lang="en-US" sz="1200" dirty="0">
              <a:latin typeface="Maven Pro" panose="020B0604020202020204" charset="0"/>
            </a:endParaRPr>
          </a:p>
          <a:p>
            <a:pPr marL="285750" indent="-285750">
              <a:buFont typeface="Arial" panose="020B0604020202020204" pitchFamily="34" charset="0"/>
              <a:buChar char="•"/>
            </a:pPr>
            <a:r>
              <a:rPr lang="en-US" sz="1200" dirty="0">
                <a:latin typeface="Maven Pro" panose="020B0604020202020204" charset="0"/>
              </a:rPr>
              <a:t>Drive strategic decision-making across stores and departments to maintain competitive advantage and foster customer loyalty.</a:t>
            </a:r>
            <a:endParaRPr lang="en-IN" sz="1200" dirty="0">
              <a:latin typeface="Maven Pro" panose="020B0604020202020204" charset="0"/>
            </a:endParaRPr>
          </a:p>
        </p:txBody>
      </p:sp>
    </p:spTree>
    <p:extLst>
      <p:ext uri="{BB962C8B-B14F-4D97-AF65-F5344CB8AC3E}">
        <p14:creationId xmlns:p14="http://schemas.microsoft.com/office/powerpoint/2010/main" val="1913568644"/>
      </p:ext>
    </p:extLst>
  </p:cSld>
  <p:clrMapOvr>
    <a:masterClrMapping/>
  </p:clrMapOvr>
</p:sld>
</file>

<file path=ppt/theme/theme1.xml><?xml version="1.0" encoding="utf-8"?>
<a:theme xmlns:a="http://schemas.openxmlformats.org/drawingml/2006/main" name="Quarterly Report by Slidesgo">
  <a:themeElements>
    <a:clrScheme name="Simple Light">
      <a:dk1>
        <a:srgbClr val="161616"/>
      </a:dk1>
      <a:lt1>
        <a:srgbClr val="A494F9"/>
      </a:lt1>
      <a:dk2>
        <a:srgbClr val="C892F4"/>
      </a:dk2>
      <a:lt2>
        <a:srgbClr val="E088E0"/>
      </a:lt2>
      <a:accent1>
        <a:srgbClr val="FDF9FF"/>
      </a:accent1>
      <a:accent2>
        <a:srgbClr val="FFFFFF"/>
      </a:accent2>
      <a:accent3>
        <a:srgbClr val="FFFFFF"/>
      </a:accent3>
      <a:accent4>
        <a:srgbClr val="FFFFFF"/>
      </a:accent4>
      <a:accent5>
        <a:srgbClr val="FFFFFF"/>
      </a:accent5>
      <a:accent6>
        <a:srgbClr val="FFFFFF"/>
      </a:accent6>
      <a:hlink>
        <a:srgbClr val="16161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1092</Words>
  <Application>Microsoft Office PowerPoint</Application>
  <PresentationFormat>On-screen Show (16:9)</PresentationFormat>
  <Paragraphs>130</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Montserrat</vt:lpstr>
      <vt:lpstr>Anaheim</vt:lpstr>
      <vt:lpstr>Gadugi</vt:lpstr>
      <vt:lpstr>Bebas Neue</vt:lpstr>
      <vt:lpstr>Montserrat ExtraBold</vt:lpstr>
      <vt:lpstr>Maven Pro</vt:lpstr>
      <vt:lpstr>Arial</vt:lpstr>
      <vt:lpstr>Quarterly Report by Slidesgo</vt:lpstr>
      <vt:lpstr>WALMART SALES REPORT</vt:lpstr>
      <vt:lpstr>TABLE OF CONTENTS</vt:lpstr>
      <vt:lpstr>Business Problem</vt:lpstr>
      <vt:lpstr>Business Problem</vt:lpstr>
      <vt:lpstr>Data Provided</vt:lpstr>
      <vt:lpstr>Data Provided</vt:lpstr>
      <vt:lpstr>Objectives</vt:lpstr>
      <vt:lpstr>Objectives</vt:lpstr>
      <vt:lpstr>Business Impact</vt:lpstr>
      <vt:lpstr>Metrics Used</vt:lpstr>
      <vt:lpstr>Metrics Used</vt:lpstr>
      <vt:lpstr>Insights</vt:lpstr>
      <vt:lpstr>Insights</vt:lpstr>
      <vt:lpstr>Insights</vt:lpstr>
      <vt:lpstr>Suggestions</vt:lpstr>
      <vt:lpstr>Suggestions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Ramesh Pandey</cp:lastModifiedBy>
  <cp:revision>13</cp:revision>
  <dcterms:modified xsi:type="dcterms:W3CDTF">2024-06-29T08:30:26Z</dcterms:modified>
</cp:coreProperties>
</file>