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43DE3-38EA-4F42-835D-E40D9C3EBEA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BBA98F48-3144-43D3-A3BC-F032E53CED9F}">
      <dgm:prSet/>
      <dgm:spPr/>
      <dgm:t>
        <a:bodyPr/>
        <a:lstStyle/>
        <a:p>
          <a:r>
            <a:rPr lang="en-US" b="0" i="0" baseline="0" dirty="0"/>
            <a:t>Construct a logistic regression model to assign lead scores</a:t>
          </a:r>
        </a:p>
        <a:p>
          <a:r>
            <a:rPr lang="en-US" b="0" i="0" baseline="0" dirty="0"/>
            <a:t> (0 to 100) for identifying 'Hot Leads.'</a:t>
          </a:r>
          <a:endParaRPr lang="en-IN" dirty="0"/>
        </a:p>
      </dgm:t>
    </dgm:pt>
    <dgm:pt modelId="{FD356FE3-81B7-4BDB-96CA-076459ABA747}" type="parTrans" cxnId="{9277E92B-2657-4A25-943B-A559777441D0}">
      <dgm:prSet/>
      <dgm:spPr/>
      <dgm:t>
        <a:bodyPr/>
        <a:lstStyle/>
        <a:p>
          <a:endParaRPr lang="en-IN"/>
        </a:p>
      </dgm:t>
    </dgm:pt>
    <dgm:pt modelId="{90EE6C3E-4AB1-4CA5-887C-4E6516069B16}" type="sibTrans" cxnId="{9277E92B-2657-4A25-943B-A559777441D0}">
      <dgm:prSet/>
      <dgm:spPr/>
      <dgm:t>
        <a:bodyPr/>
        <a:lstStyle/>
        <a:p>
          <a:endParaRPr lang="en-IN"/>
        </a:p>
      </dgm:t>
    </dgm:pt>
    <dgm:pt modelId="{70C9D5B1-23FF-4537-B358-AFB200054791}">
      <dgm:prSet/>
      <dgm:spPr/>
      <dgm:t>
        <a:bodyPr/>
        <a:lstStyle/>
        <a:p>
          <a:r>
            <a:rPr lang="en-US" b="0" i="0" baseline="0" dirty="0"/>
            <a:t>Prioritize leads with higher conversion potential for the sales team.</a:t>
          </a:r>
          <a:endParaRPr lang="en-IN" dirty="0"/>
        </a:p>
      </dgm:t>
    </dgm:pt>
    <dgm:pt modelId="{19F74179-102F-455A-9903-C87D129CF8FD}" type="parTrans" cxnId="{7E45E8FC-E2D9-4AF5-987D-75AABEDF5B50}">
      <dgm:prSet/>
      <dgm:spPr/>
      <dgm:t>
        <a:bodyPr/>
        <a:lstStyle/>
        <a:p>
          <a:endParaRPr lang="en-IN"/>
        </a:p>
      </dgm:t>
    </dgm:pt>
    <dgm:pt modelId="{32436CF4-C6AD-41BB-8365-8E986E5CB090}" type="sibTrans" cxnId="{7E45E8FC-E2D9-4AF5-987D-75AABEDF5B50}">
      <dgm:prSet/>
      <dgm:spPr/>
      <dgm:t>
        <a:bodyPr/>
        <a:lstStyle/>
        <a:p>
          <a:endParaRPr lang="en-IN"/>
        </a:p>
      </dgm:t>
    </dgm:pt>
    <dgm:pt modelId="{4FA5B6A5-702C-4F35-B270-AC9943CB9C03}">
      <dgm:prSet/>
      <dgm:spPr/>
      <dgm:t>
        <a:bodyPr/>
        <a:lstStyle/>
        <a:p>
          <a:r>
            <a:rPr lang="en-US" b="0" i="0" baseline="0"/>
            <a:t>Ensure the model's adaptability to accommodate future company requirements.</a:t>
          </a:r>
          <a:endParaRPr lang="en-IN"/>
        </a:p>
      </dgm:t>
    </dgm:pt>
    <dgm:pt modelId="{494D8142-FB42-4766-B90B-F753A2496E78}" type="parTrans" cxnId="{C688BF6D-C324-4C4D-8DE1-65F279277213}">
      <dgm:prSet/>
      <dgm:spPr/>
      <dgm:t>
        <a:bodyPr/>
        <a:lstStyle/>
        <a:p>
          <a:endParaRPr lang="en-IN"/>
        </a:p>
      </dgm:t>
    </dgm:pt>
    <dgm:pt modelId="{21E4A080-1DA0-4651-9304-9109ADA19885}" type="sibTrans" cxnId="{C688BF6D-C324-4C4D-8DE1-65F279277213}">
      <dgm:prSet/>
      <dgm:spPr/>
      <dgm:t>
        <a:bodyPr/>
        <a:lstStyle/>
        <a:p>
          <a:endParaRPr lang="en-IN"/>
        </a:p>
      </dgm:t>
    </dgm:pt>
    <dgm:pt modelId="{8C59FF44-8CAA-4836-8C56-0BBE2094B801}" type="pres">
      <dgm:prSet presAssocID="{B7443DE3-38EA-4F42-835D-E40D9C3EBEAC}" presName="CompostProcess" presStyleCnt="0">
        <dgm:presLayoutVars>
          <dgm:dir/>
          <dgm:resizeHandles val="exact"/>
        </dgm:presLayoutVars>
      </dgm:prSet>
      <dgm:spPr/>
    </dgm:pt>
    <dgm:pt modelId="{7095233B-D125-4FC6-92B1-DD3D7748459B}" type="pres">
      <dgm:prSet presAssocID="{B7443DE3-38EA-4F42-835D-E40D9C3EBEAC}" presName="arrow" presStyleLbl="bgShp" presStyleIdx="0" presStyleCnt="1"/>
      <dgm:spPr/>
    </dgm:pt>
    <dgm:pt modelId="{E3A29004-F96F-45DF-86E3-24AF2C00FFD3}" type="pres">
      <dgm:prSet presAssocID="{B7443DE3-38EA-4F42-835D-E40D9C3EBEAC}" presName="linearProcess" presStyleCnt="0"/>
      <dgm:spPr/>
    </dgm:pt>
    <dgm:pt modelId="{2F48586E-E2DF-4240-8AED-1DD0E8EA9353}" type="pres">
      <dgm:prSet presAssocID="{BBA98F48-3144-43D3-A3BC-F032E53CED9F}" presName="textNode" presStyleLbl="node1" presStyleIdx="0" presStyleCnt="3">
        <dgm:presLayoutVars>
          <dgm:bulletEnabled val="1"/>
        </dgm:presLayoutVars>
      </dgm:prSet>
      <dgm:spPr/>
    </dgm:pt>
    <dgm:pt modelId="{531F8239-1227-44AA-9B74-17D6770185A8}" type="pres">
      <dgm:prSet presAssocID="{90EE6C3E-4AB1-4CA5-887C-4E6516069B16}" presName="sibTrans" presStyleCnt="0"/>
      <dgm:spPr/>
    </dgm:pt>
    <dgm:pt modelId="{D91F1FF2-9660-4E10-A9B9-8FE0528F1E68}" type="pres">
      <dgm:prSet presAssocID="{70C9D5B1-23FF-4537-B358-AFB200054791}" presName="textNode" presStyleLbl="node1" presStyleIdx="1" presStyleCnt="3">
        <dgm:presLayoutVars>
          <dgm:bulletEnabled val="1"/>
        </dgm:presLayoutVars>
      </dgm:prSet>
      <dgm:spPr/>
    </dgm:pt>
    <dgm:pt modelId="{E1730E48-47DA-4834-875F-CAD08B080456}" type="pres">
      <dgm:prSet presAssocID="{32436CF4-C6AD-41BB-8365-8E986E5CB090}" presName="sibTrans" presStyleCnt="0"/>
      <dgm:spPr/>
    </dgm:pt>
    <dgm:pt modelId="{08D9961F-21DC-414A-9056-88454081D6C0}" type="pres">
      <dgm:prSet presAssocID="{4FA5B6A5-702C-4F35-B270-AC9943CB9C03}" presName="textNode" presStyleLbl="node1" presStyleIdx="2" presStyleCnt="3">
        <dgm:presLayoutVars>
          <dgm:bulletEnabled val="1"/>
        </dgm:presLayoutVars>
      </dgm:prSet>
      <dgm:spPr/>
    </dgm:pt>
  </dgm:ptLst>
  <dgm:cxnLst>
    <dgm:cxn modelId="{A0352705-ED6B-422D-A9F9-6B5E0997894D}" type="presOf" srcId="{70C9D5B1-23FF-4537-B358-AFB200054791}" destId="{D91F1FF2-9660-4E10-A9B9-8FE0528F1E68}" srcOrd="0" destOrd="0" presId="urn:microsoft.com/office/officeart/2005/8/layout/hProcess9"/>
    <dgm:cxn modelId="{E3F4E019-B573-4102-B2C9-97E8D1AE6EBF}" type="presOf" srcId="{B7443DE3-38EA-4F42-835D-E40D9C3EBEAC}" destId="{8C59FF44-8CAA-4836-8C56-0BBE2094B801}" srcOrd="0" destOrd="0" presId="urn:microsoft.com/office/officeart/2005/8/layout/hProcess9"/>
    <dgm:cxn modelId="{9277E92B-2657-4A25-943B-A559777441D0}" srcId="{B7443DE3-38EA-4F42-835D-E40D9C3EBEAC}" destId="{BBA98F48-3144-43D3-A3BC-F032E53CED9F}" srcOrd="0" destOrd="0" parTransId="{FD356FE3-81B7-4BDB-96CA-076459ABA747}" sibTransId="{90EE6C3E-4AB1-4CA5-887C-4E6516069B16}"/>
    <dgm:cxn modelId="{C688BF6D-C324-4C4D-8DE1-65F279277213}" srcId="{B7443DE3-38EA-4F42-835D-E40D9C3EBEAC}" destId="{4FA5B6A5-702C-4F35-B270-AC9943CB9C03}" srcOrd="2" destOrd="0" parTransId="{494D8142-FB42-4766-B90B-F753A2496E78}" sibTransId="{21E4A080-1DA0-4651-9304-9109ADA19885}"/>
    <dgm:cxn modelId="{98A9AF78-207C-4704-BD18-53A7321D1B7D}" type="presOf" srcId="{BBA98F48-3144-43D3-A3BC-F032E53CED9F}" destId="{2F48586E-E2DF-4240-8AED-1DD0E8EA9353}" srcOrd="0" destOrd="0" presId="urn:microsoft.com/office/officeart/2005/8/layout/hProcess9"/>
    <dgm:cxn modelId="{5E03D6BF-E7C8-470D-AB3E-35AFAC7B9E45}" type="presOf" srcId="{4FA5B6A5-702C-4F35-B270-AC9943CB9C03}" destId="{08D9961F-21DC-414A-9056-88454081D6C0}" srcOrd="0" destOrd="0" presId="urn:microsoft.com/office/officeart/2005/8/layout/hProcess9"/>
    <dgm:cxn modelId="{7E45E8FC-E2D9-4AF5-987D-75AABEDF5B50}" srcId="{B7443DE3-38EA-4F42-835D-E40D9C3EBEAC}" destId="{70C9D5B1-23FF-4537-B358-AFB200054791}" srcOrd="1" destOrd="0" parTransId="{19F74179-102F-455A-9903-C87D129CF8FD}" sibTransId="{32436CF4-C6AD-41BB-8365-8E986E5CB090}"/>
    <dgm:cxn modelId="{5C32CBA5-706F-498C-AB57-CDC3690AE40F}" type="presParOf" srcId="{8C59FF44-8CAA-4836-8C56-0BBE2094B801}" destId="{7095233B-D125-4FC6-92B1-DD3D7748459B}" srcOrd="0" destOrd="0" presId="urn:microsoft.com/office/officeart/2005/8/layout/hProcess9"/>
    <dgm:cxn modelId="{08CB1153-2963-4B8C-951D-6ADE22A07E2B}" type="presParOf" srcId="{8C59FF44-8CAA-4836-8C56-0BBE2094B801}" destId="{E3A29004-F96F-45DF-86E3-24AF2C00FFD3}" srcOrd="1" destOrd="0" presId="urn:microsoft.com/office/officeart/2005/8/layout/hProcess9"/>
    <dgm:cxn modelId="{E5221233-6815-448C-AF53-D144F7543400}" type="presParOf" srcId="{E3A29004-F96F-45DF-86E3-24AF2C00FFD3}" destId="{2F48586E-E2DF-4240-8AED-1DD0E8EA9353}" srcOrd="0" destOrd="0" presId="urn:microsoft.com/office/officeart/2005/8/layout/hProcess9"/>
    <dgm:cxn modelId="{2C1DC2B8-9325-470B-ADF7-B5178CADE647}" type="presParOf" srcId="{E3A29004-F96F-45DF-86E3-24AF2C00FFD3}" destId="{531F8239-1227-44AA-9B74-17D6770185A8}" srcOrd="1" destOrd="0" presId="urn:microsoft.com/office/officeart/2005/8/layout/hProcess9"/>
    <dgm:cxn modelId="{BA155ECC-AECB-4DA5-82C1-FAD6213C538A}" type="presParOf" srcId="{E3A29004-F96F-45DF-86E3-24AF2C00FFD3}" destId="{D91F1FF2-9660-4E10-A9B9-8FE0528F1E68}" srcOrd="2" destOrd="0" presId="urn:microsoft.com/office/officeart/2005/8/layout/hProcess9"/>
    <dgm:cxn modelId="{08BA5682-3D0F-4959-AB85-F58DE0222DC2}" type="presParOf" srcId="{E3A29004-F96F-45DF-86E3-24AF2C00FFD3}" destId="{E1730E48-47DA-4834-875F-CAD08B080456}" srcOrd="3" destOrd="0" presId="urn:microsoft.com/office/officeart/2005/8/layout/hProcess9"/>
    <dgm:cxn modelId="{D00A719F-869E-4595-B18F-EB152D75839F}" type="presParOf" srcId="{E3A29004-F96F-45DF-86E3-24AF2C00FFD3}" destId="{08D9961F-21DC-414A-9056-88454081D6C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5233B-D125-4FC6-92B1-DD3D7748459B}">
      <dsp:nvSpPr>
        <dsp:cNvPr id="0" name=""/>
        <dsp:cNvSpPr/>
      </dsp:nvSpPr>
      <dsp:spPr>
        <a:xfrm>
          <a:off x="721354" y="0"/>
          <a:ext cx="8175351" cy="377825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48586E-E2DF-4240-8AED-1DD0E8EA9353}">
      <dsp:nvSpPr>
        <dsp:cNvPr id="0" name=""/>
        <dsp:cNvSpPr/>
      </dsp:nvSpPr>
      <dsp:spPr>
        <a:xfrm>
          <a:off x="325924" y="1133475"/>
          <a:ext cx="2885418"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Construct a logistic regression model to assign lead scores</a:t>
          </a:r>
        </a:p>
        <a:p>
          <a:pPr marL="0" lvl="0" indent="0" algn="ctr" defTabSz="711200">
            <a:lnSpc>
              <a:spcPct val="90000"/>
            </a:lnSpc>
            <a:spcBef>
              <a:spcPct val="0"/>
            </a:spcBef>
            <a:spcAft>
              <a:spcPct val="35000"/>
            </a:spcAft>
            <a:buNone/>
          </a:pPr>
          <a:r>
            <a:rPr lang="en-US" sz="1600" b="0" i="0" kern="1200" baseline="0" dirty="0"/>
            <a:t> (0 to 100) for identifying 'Hot Leads.'</a:t>
          </a:r>
          <a:endParaRPr lang="en-IN" sz="1600" kern="1200" dirty="0"/>
        </a:p>
      </dsp:txBody>
      <dsp:txXfrm>
        <a:off x="399700" y="1207251"/>
        <a:ext cx="2737866" cy="1363748"/>
      </dsp:txXfrm>
    </dsp:sp>
    <dsp:sp modelId="{D91F1FF2-9660-4E10-A9B9-8FE0528F1E68}">
      <dsp:nvSpPr>
        <dsp:cNvPr id="0" name=""/>
        <dsp:cNvSpPr/>
      </dsp:nvSpPr>
      <dsp:spPr>
        <a:xfrm>
          <a:off x="3366321" y="1133475"/>
          <a:ext cx="2885418"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Prioritize leads with higher conversion potential for the sales team.</a:t>
          </a:r>
          <a:endParaRPr lang="en-IN" sz="1600" kern="1200" dirty="0"/>
        </a:p>
      </dsp:txBody>
      <dsp:txXfrm>
        <a:off x="3440097" y="1207251"/>
        <a:ext cx="2737866" cy="1363748"/>
      </dsp:txXfrm>
    </dsp:sp>
    <dsp:sp modelId="{08D9961F-21DC-414A-9056-88454081D6C0}">
      <dsp:nvSpPr>
        <dsp:cNvPr id="0" name=""/>
        <dsp:cNvSpPr/>
      </dsp:nvSpPr>
      <dsp:spPr>
        <a:xfrm>
          <a:off x="6406718" y="1133475"/>
          <a:ext cx="2885418" cy="1511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a:t>Ensure the model's adaptability to accommodate future company requirements.</a:t>
          </a:r>
          <a:endParaRPr lang="en-IN" sz="1600" kern="1200"/>
        </a:p>
      </dsp:txBody>
      <dsp:txXfrm>
        <a:off x="6480494" y="1207251"/>
        <a:ext cx="2737866" cy="13637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C158ED-CD1C-4E1E-9B9B-0393FB60F49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245155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158ED-CD1C-4E1E-9B9B-0393FB60F49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46596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158ED-CD1C-4E1E-9B9B-0393FB60F49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05FCF3-BB43-4017-AF14-D3514793C2B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323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158ED-CD1C-4E1E-9B9B-0393FB60F49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369837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158ED-CD1C-4E1E-9B9B-0393FB60F49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05FCF3-BB43-4017-AF14-D3514793C2B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4100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158ED-CD1C-4E1E-9B9B-0393FB60F49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3889104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158ED-CD1C-4E1E-9B9B-0393FB60F49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188890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158ED-CD1C-4E1E-9B9B-0393FB60F49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157658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C158ED-CD1C-4E1E-9B9B-0393FB60F49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192780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158ED-CD1C-4E1E-9B9B-0393FB60F49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169553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C158ED-CD1C-4E1E-9B9B-0393FB60F49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49693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C158ED-CD1C-4E1E-9B9B-0393FB60F493}" type="datetimeFigureOut">
              <a:rPr lang="en-IN" smtClean="0"/>
              <a:t>19-02-2024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316573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C158ED-CD1C-4E1E-9B9B-0393FB60F493}"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112593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158ED-CD1C-4E1E-9B9B-0393FB60F493}" type="datetimeFigureOut">
              <a:rPr lang="en-IN" smtClean="0"/>
              <a:t>19-02-2024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310635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C158ED-CD1C-4E1E-9B9B-0393FB60F49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352043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C158ED-CD1C-4E1E-9B9B-0393FB60F49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05FCF3-BB43-4017-AF14-D3514793C2B9}" type="slidenum">
              <a:rPr lang="en-IN" smtClean="0"/>
              <a:t>‹#›</a:t>
            </a:fld>
            <a:endParaRPr lang="en-IN"/>
          </a:p>
        </p:txBody>
      </p:sp>
    </p:spTree>
    <p:extLst>
      <p:ext uri="{BB962C8B-B14F-4D97-AF65-F5344CB8AC3E}">
        <p14:creationId xmlns:p14="http://schemas.microsoft.com/office/powerpoint/2010/main" val="206881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C158ED-CD1C-4E1E-9B9B-0393FB60F493}" type="datetimeFigureOut">
              <a:rPr lang="en-IN" smtClean="0"/>
              <a:t>19-02-2024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05FCF3-BB43-4017-AF14-D3514793C2B9}" type="slidenum">
              <a:rPr lang="en-IN" smtClean="0"/>
              <a:t>‹#›</a:t>
            </a:fld>
            <a:endParaRPr lang="en-IN"/>
          </a:p>
        </p:txBody>
      </p:sp>
    </p:spTree>
    <p:extLst>
      <p:ext uri="{BB962C8B-B14F-4D97-AF65-F5344CB8AC3E}">
        <p14:creationId xmlns:p14="http://schemas.microsoft.com/office/powerpoint/2010/main" val="2411272196"/>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2492-636A-4E2C-AAC6-5D11E2F21F52}"/>
              </a:ext>
            </a:extLst>
          </p:cNvPr>
          <p:cNvSpPr>
            <a:spLocks noGrp="1"/>
          </p:cNvSpPr>
          <p:nvPr>
            <p:ph type="ctrTitle"/>
          </p:nvPr>
        </p:nvSpPr>
        <p:spPr>
          <a:xfrm>
            <a:off x="1524000" y="192505"/>
            <a:ext cx="9144000" cy="4523873"/>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effectLst>
                  <a:outerShdw blurRad="38100" dist="38100" dir="2700000" algn="tl">
                    <a:srgbClr val="000000">
                      <a:alpha val="43137"/>
                    </a:srgbClr>
                  </a:outerShdw>
                </a:effectLst>
              </a:rPr>
              <a:t>LEAD SCORING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GROUP CASE STUDY</a:t>
            </a:r>
            <a:br>
              <a:rPr lang="en-US" dirty="0">
                <a:effectLst>
                  <a:outerShdw blurRad="38100" dist="38100" dir="2700000" algn="tl">
                    <a:srgbClr val="000000">
                      <a:alpha val="43137"/>
                    </a:srgbClr>
                  </a:outerShdw>
                </a:effectLst>
              </a:rPr>
            </a:br>
            <a:br>
              <a:rPr lang="en-US"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7CF6218-7D5B-411A-BF0E-CAC7387DECD7}"/>
              </a:ext>
            </a:extLst>
          </p:cNvPr>
          <p:cNvSpPr>
            <a:spLocks noGrp="1"/>
          </p:cNvSpPr>
          <p:nvPr>
            <p:ph type="subTitle" idx="1"/>
          </p:nvPr>
        </p:nvSpPr>
        <p:spPr>
          <a:xfrm>
            <a:off x="6015790" y="3917482"/>
            <a:ext cx="4379494" cy="1530417"/>
          </a:xfrm>
        </p:spPr>
        <p:txBody>
          <a:bodyPr>
            <a:normAutofit fontScale="85000" lnSpcReduction="20000"/>
          </a:bodyPr>
          <a:lstStyle/>
          <a:p>
            <a:pPr algn="r"/>
            <a:r>
              <a:rPr lang="en-US" sz="2400" dirty="0">
                <a:effectLst>
                  <a:outerShdw blurRad="38100" dist="38100" dir="2700000" algn="tl">
                    <a:srgbClr val="000000">
                      <a:alpha val="43137"/>
                    </a:srgbClr>
                  </a:outerShdw>
                </a:effectLst>
              </a:rPr>
              <a:t>RASHMI TRIPATHI</a:t>
            </a:r>
          </a:p>
          <a:p>
            <a:pPr algn="r"/>
            <a:r>
              <a:rPr lang="en-US" sz="2400" dirty="0">
                <a:effectLst>
                  <a:outerShdw blurRad="38100" dist="38100" dir="2700000" algn="tl">
                    <a:srgbClr val="000000">
                      <a:alpha val="43137"/>
                    </a:srgbClr>
                  </a:outerShdw>
                </a:effectLst>
              </a:rPr>
              <a:t>SHAURYA PANDEY</a:t>
            </a:r>
          </a:p>
          <a:p>
            <a:pPr algn="r"/>
            <a:r>
              <a:rPr lang="en-US" sz="2400" dirty="0">
                <a:effectLst>
                  <a:outerShdw blurRad="38100" dist="38100" dir="2700000" algn="tl">
                    <a:srgbClr val="000000">
                      <a:alpha val="43137"/>
                    </a:srgbClr>
                  </a:outerShdw>
                </a:effectLst>
              </a:rPr>
              <a:t>RUPALI PAL</a:t>
            </a:r>
          </a:p>
          <a:p>
            <a:pPr algn="r"/>
            <a:r>
              <a:rPr lang="en-US" sz="2400" dirty="0">
                <a:effectLst>
                  <a:outerShdw blurRad="38100" dist="38100" dir="2700000" algn="tl">
                    <a:srgbClr val="000000">
                      <a:alpha val="43137"/>
                    </a:srgbClr>
                  </a:outerShdw>
                </a:effectLst>
              </a:rPr>
              <a:t>BATCH (DSC59 August 2023)</a:t>
            </a:r>
          </a:p>
          <a:p>
            <a:endParaRPr lang="en-IN" dirty="0"/>
          </a:p>
        </p:txBody>
      </p:sp>
    </p:spTree>
    <p:extLst>
      <p:ext uri="{BB962C8B-B14F-4D97-AF65-F5344CB8AC3E}">
        <p14:creationId xmlns:p14="http://schemas.microsoft.com/office/powerpoint/2010/main" val="65411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7432-0431-4FE4-86E9-6ACC0B149F58}"/>
              </a:ext>
            </a:extLst>
          </p:cNvPr>
          <p:cNvSpPr>
            <a:spLocks noGrp="1"/>
          </p:cNvSpPr>
          <p:nvPr>
            <p:ph type="title"/>
          </p:nvPr>
        </p:nvSpPr>
        <p:spPr>
          <a:xfrm>
            <a:off x="1484312" y="937709"/>
            <a:ext cx="4435225" cy="1073972"/>
          </a:xfrm>
        </p:spPr>
        <p:txBody>
          <a:bodyPr>
            <a:normAutofit fontScale="90000"/>
          </a:bodyPr>
          <a:lstStyle/>
          <a:p>
            <a:r>
              <a:rPr lang="en-IN" sz="4000" b="1" i="0" u="none" strike="noStrike" baseline="0" dirty="0">
                <a:solidFill>
                  <a:srgbClr val="000000"/>
                </a:solidFill>
                <a:latin typeface="68"/>
              </a:rPr>
              <a:t>Current </a:t>
            </a:r>
            <a:r>
              <a:rPr lang="en-IN" sz="4000" b="1" i="0" u="none" strike="noStrike" baseline="0" dirty="0">
                <a:solidFill>
                  <a:srgbClr val="000000"/>
                </a:solidFill>
              </a:rPr>
              <a:t>Occupation</a:t>
            </a:r>
            <a:endParaRPr lang="en-IN" dirty="0"/>
          </a:p>
        </p:txBody>
      </p:sp>
      <p:pic>
        <p:nvPicPr>
          <p:cNvPr id="6" name="Content Placeholder 5">
            <a:extLst>
              <a:ext uri="{FF2B5EF4-FFF2-40B4-BE49-F238E27FC236}">
                <a16:creationId xmlns:a16="http://schemas.microsoft.com/office/drawing/2014/main" id="{35514DF8-0EDA-49F8-BDAE-F5570087C6BA}"/>
              </a:ext>
            </a:extLst>
          </p:cNvPr>
          <p:cNvPicPr>
            <a:picLocks noGrp="1" noChangeAspect="1"/>
          </p:cNvPicPr>
          <p:nvPr>
            <p:ph idx="1"/>
          </p:nvPr>
        </p:nvPicPr>
        <p:blipFill>
          <a:blip r:embed="rId2"/>
          <a:stretch>
            <a:fillRect/>
          </a:stretch>
        </p:blipFill>
        <p:spPr>
          <a:xfrm>
            <a:off x="5888310" y="1097279"/>
            <a:ext cx="5758258" cy="5530531"/>
          </a:xfrm>
        </p:spPr>
      </p:pic>
      <p:sp>
        <p:nvSpPr>
          <p:cNvPr id="4" name="Text Placeholder 3">
            <a:extLst>
              <a:ext uri="{FF2B5EF4-FFF2-40B4-BE49-F238E27FC236}">
                <a16:creationId xmlns:a16="http://schemas.microsoft.com/office/drawing/2014/main" id="{B872E792-D373-431F-AD4F-53840CE91D08}"/>
              </a:ext>
            </a:extLst>
          </p:cNvPr>
          <p:cNvSpPr>
            <a:spLocks noGrp="1"/>
          </p:cNvSpPr>
          <p:nvPr>
            <p:ph type="body" sz="half" idx="2"/>
          </p:nvPr>
        </p:nvSpPr>
        <p:spPr>
          <a:xfrm>
            <a:off x="1484312" y="2788921"/>
            <a:ext cx="3982837" cy="1990023"/>
          </a:xfrm>
        </p:spPr>
        <p:txBody>
          <a:bodyPr>
            <a:noAutofit/>
          </a:bodyPr>
          <a:lstStyle/>
          <a:p>
            <a:pPr marR="0" lvl="0" algn="l" defTabSz="457200" rtl="0" eaLnBrk="1" fontAlgn="auto" latinLnBrk="0" hangingPunct="1">
              <a:lnSpc>
                <a:spcPct val="100000"/>
              </a:lnSpc>
              <a:spcBef>
                <a:spcPct val="20000"/>
              </a:spcBef>
              <a:spcAft>
                <a:spcPts val="600"/>
              </a:spcAft>
              <a:buClr>
                <a:srgbClr val="30ACEC">
                  <a:lumMod val="75000"/>
                </a:srgbClr>
              </a:buClr>
              <a:buSzPct val="145000"/>
              <a:tabLst/>
              <a:defRPr/>
            </a:pPr>
            <a:r>
              <a:rPr lang="en-US" sz="2000" dirty="0"/>
              <a:t>1.The majority of leads are jobless.</a:t>
            </a:r>
          </a:p>
          <a:p>
            <a:pPr marR="0" lvl="0" algn="l" defTabSz="457200" rtl="0" eaLnBrk="1" fontAlgn="auto" latinLnBrk="0" hangingPunct="1">
              <a:lnSpc>
                <a:spcPct val="100000"/>
              </a:lnSpc>
              <a:spcBef>
                <a:spcPct val="20000"/>
              </a:spcBef>
              <a:spcAft>
                <a:spcPts val="600"/>
              </a:spcAft>
              <a:buClr>
                <a:srgbClr val="30ACEC">
                  <a:lumMod val="75000"/>
                </a:srgbClr>
              </a:buClr>
              <a:buSzPct val="145000"/>
              <a:tabLst/>
              <a:defRPr/>
            </a:pPr>
            <a:r>
              <a:rPr lang="en-US" sz="2000" dirty="0"/>
              <a:t>2. Professionals in the workforce are those with conversion rates exceeding 90%. </a:t>
            </a:r>
            <a:endParaRPr lang="en-IN" sz="2000" dirty="0"/>
          </a:p>
        </p:txBody>
      </p:sp>
    </p:spTree>
    <p:extLst>
      <p:ext uri="{BB962C8B-B14F-4D97-AF65-F5344CB8AC3E}">
        <p14:creationId xmlns:p14="http://schemas.microsoft.com/office/powerpoint/2010/main" val="115544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4604-5ED4-4417-9831-59CF020B9693}"/>
              </a:ext>
            </a:extLst>
          </p:cNvPr>
          <p:cNvSpPr>
            <a:spLocks noGrp="1"/>
          </p:cNvSpPr>
          <p:nvPr>
            <p:ph type="title"/>
          </p:nvPr>
        </p:nvSpPr>
        <p:spPr>
          <a:xfrm>
            <a:off x="1655545" y="577516"/>
            <a:ext cx="3377888" cy="1078030"/>
          </a:xfrm>
        </p:spPr>
        <p:txBody>
          <a:bodyPr>
            <a:normAutofit/>
          </a:bodyPr>
          <a:lstStyle/>
          <a:p>
            <a:r>
              <a:rPr lang="en-IN" sz="4000" b="1" dirty="0"/>
              <a:t>City</a:t>
            </a:r>
          </a:p>
        </p:txBody>
      </p:sp>
      <p:sp>
        <p:nvSpPr>
          <p:cNvPr id="3" name="Content Placeholder 2">
            <a:extLst>
              <a:ext uri="{FF2B5EF4-FFF2-40B4-BE49-F238E27FC236}">
                <a16:creationId xmlns:a16="http://schemas.microsoft.com/office/drawing/2014/main" id="{410BDD83-8E02-43CD-860E-D6D59D126626}"/>
              </a:ext>
            </a:extLst>
          </p:cNvPr>
          <p:cNvSpPr>
            <a:spLocks noGrp="1"/>
          </p:cNvSpPr>
          <p:nvPr>
            <p:ph idx="1"/>
          </p:nvPr>
        </p:nvSpPr>
        <p:spPr>
          <a:xfrm>
            <a:off x="6189043" y="685799"/>
            <a:ext cx="5313979" cy="5105401"/>
          </a:xfrm>
        </p:spPr>
        <p:txBody>
          <a:bodyPr>
            <a:normAutofit/>
          </a:bodyPr>
          <a:lstStyle/>
          <a:p>
            <a:pPr algn="l"/>
            <a:endParaRPr lang="en-IN" sz="1800" b="0" i="0" u="none" strike="noStrike" baseline="0" dirty="0">
              <a:solidFill>
                <a:srgbClr val="000000"/>
              </a:solidFill>
              <a:latin typeface="Arial" panose="020B0604020202020204" pitchFamily="34" charset="0"/>
            </a:endParaRPr>
          </a:p>
          <a:p>
            <a:endParaRPr lang="en-IN" dirty="0"/>
          </a:p>
        </p:txBody>
      </p:sp>
      <p:sp>
        <p:nvSpPr>
          <p:cNvPr id="4" name="Text Placeholder 3">
            <a:extLst>
              <a:ext uri="{FF2B5EF4-FFF2-40B4-BE49-F238E27FC236}">
                <a16:creationId xmlns:a16="http://schemas.microsoft.com/office/drawing/2014/main" id="{B37E479B-17AC-488B-B624-867A8832BDD2}"/>
              </a:ext>
            </a:extLst>
          </p:cNvPr>
          <p:cNvSpPr>
            <a:spLocks noGrp="1"/>
          </p:cNvSpPr>
          <p:nvPr>
            <p:ph type="body" sz="half" idx="2"/>
          </p:nvPr>
        </p:nvSpPr>
        <p:spPr>
          <a:xfrm>
            <a:off x="1484312" y="2011679"/>
            <a:ext cx="4611688" cy="4160521"/>
          </a:xfrm>
        </p:spPr>
        <p:txBody>
          <a:bodyPr>
            <a:normAutofit fontScale="62500" lnSpcReduction="20000"/>
          </a:bodyPr>
          <a:lstStyle/>
          <a:p>
            <a:r>
              <a:rPr lang="en-US" sz="2600" dirty="0"/>
              <a:t>1.Thane &amp; Outskirts have the highest conversion rate, but Mumbai generates the most leads. </a:t>
            </a:r>
          </a:p>
          <a:p>
            <a:br>
              <a:rPr lang="en-US" sz="2600" dirty="0"/>
            </a:br>
            <a:r>
              <a:rPr lang="en-US" sz="2600" dirty="0"/>
              <a:t>2.Other metro cities have a higher conversion rate than the total, which suggests that concentrating your marketing efforts in these areas would be a good idea.</a:t>
            </a:r>
          </a:p>
          <a:p>
            <a:br>
              <a:rPr lang="en-US" sz="2600" dirty="0"/>
            </a:br>
            <a:r>
              <a:rPr lang="en-US" sz="2600" dirty="0"/>
              <a:t>3. Compared to the national conversion rate, the rates for Other Cities and Other Cities in Maharashtra are lower. </a:t>
            </a:r>
            <a:br>
              <a:rPr lang="en-US" sz="2600" dirty="0"/>
            </a:br>
            <a:br>
              <a:rPr lang="en-US" sz="2600" dirty="0"/>
            </a:br>
            <a:r>
              <a:rPr lang="en-US" sz="2600" dirty="0"/>
              <a:t>4.Tier II Cities have the lowest conversion rates, indicating that it would be harder to convert leads in this market. </a:t>
            </a:r>
            <a:br>
              <a:rPr lang="en-US" dirty="0"/>
            </a:br>
            <a:br>
              <a:rPr lang="en-US" dirty="0"/>
            </a:br>
            <a:endParaRPr lang="en-IN" dirty="0"/>
          </a:p>
        </p:txBody>
      </p:sp>
      <p:pic>
        <p:nvPicPr>
          <p:cNvPr id="6" name="Picture 5">
            <a:extLst>
              <a:ext uri="{FF2B5EF4-FFF2-40B4-BE49-F238E27FC236}">
                <a16:creationId xmlns:a16="http://schemas.microsoft.com/office/drawing/2014/main" id="{07445529-88D3-44B3-9699-2E122E0C23BD}"/>
              </a:ext>
            </a:extLst>
          </p:cNvPr>
          <p:cNvPicPr>
            <a:picLocks noChangeAspect="1"/>
          </p:cNvPicPr>
          <p:nvPr/>
        </p:nvPicPr>
        <p:blipFill>
          <a:blip r:embed="rId2"/>
          <a:stretch>
            <a:fillRect/>
          </a:stretch>
        </p:blipFill>
        <p:spPr>
          <a:xfrm>
            <a:off x="6189044" y="821683"/>
            <a:ext cx="5678905" cy="5509041"/>
          </a:xfrm>
          <a:prstGeom prst="rect">
            <a:avLst/>
          </a:prstGeom>
        </p:spPr>
      </p:pic>
    </p:spTree>
    <p:extLst>
      <p:ext uri="{BB962C8B-B14F-4D97-AF65-F5344CB8AC3E}">
        <p14:creationId xmlns:p14="http://schemas.microsoft.com/office/powerpoint/2010/main" val="82405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B561-C907-4D8C-958B-AAC8C30988F1}"/>
              </a:ext>
            </a:extLst>
          </p:cNvPr>
          <p:cNvSpPr>
            <a:spLocks noGrp="1"/>
          </p:cNvSpPr>
          <p:nvPr>
            <p:ph type="title"/>
          </p:nvPr>
        </p:nvSpPr>
        <p:spPr>
          <a:xfrm>
            <a:off x="1617044" y="360946"/>
            <a:ext cx="4476581" cy="1862489"/>
          </a:xfrm>
        </p:spPr>
        <p:txBody>
          <a:bodyPr>
            <a:normAutofit fontScale="90000"/>
          </a:bodyPr>
          <a:lstStyle/>
          <a:p>
            <a:r>
              <a:rPr lang="en-US" sz="4000" b="1" i="0" u="none" strike="noStrike" baseline="0" dirty="0">
                <a:solidFill>
                  <a:srgbClr val="000000"/>
                </a:solidFill>
              </a:rPr>
              <a:t>A free copy </a:t>
            </a:r>
            <a:br>
              <a:rPr lang="en-US" sz="4000" b="1" i="0" u="none" strike="noStrike" baseline="0" dirty="0">
                <a:solidFill>
                  <a:srgbClr val="000000"/>
                </a:solidFill>
              </a:rPr>
            </a:br>
            <a:r>
              <a:rPr lang="en-US" sz="4000" b="1" i="0" u="none" strike="noStrike" baseline="0" dirty="0">
                <a:solidFill>
                  <a:srgbClr val="000000"/>
                </a:solidFill>
              </a:rPr>
              <a:t>of Mastering </a:t>
            </a:r>
            <a:br>
              <a:rPr lang="en-US" sz="4000" b="1" i="0" u="none" strike="noStrike" baseline="0" dirty="0">
                <a:solidFill>
                  <a:srgbClr val="000000"/>
                </a:solidFill>
              </a:rPr>
            </a:br>
            <a:r>
              <a:rPr lang="en-US" sz="4000" b="1" i="0" u="none" strike="noStrike" baseline="0" dirty="0">
                <a:solidFill>
                  <a:srgbClr val="000000"/>
                </a:solidFill>
              </a:rPr>
              <a:t>The Interview</a:t>
            </a:r>
            <a:endParaRPr lang="en-IN" dirty="0"/>
          </a:p>
        </p:txBody>
      </p:sp>
      <p:sp>
        <p:nvSpPr>
          <p:cNvPr id="3" name="Content Placeholder 2">
            <a:extLst>
              <a:ext uri="{FF2B5EF4-FFF2-40B4-BE49-F238E27FC236}">
                <a16:creationId xmlns:a16="http://schemas.microsoft.com/office/drawing/2014/main" id="{4018F454-6F4E-459E-9B35-8A4479131593}"/>
              </a:ext>
            </a:extLst>
          </p:cNvPr>
          <p:cNvSpPr>
            <a:spLocks noGrp="1"/>
          </p:cNvSpPr>
          <p:nvPr>
            <p:ph idx="1"/>
          </p:nvPr>
        </p:nvSpPr>
        <p:spPr/>
        <p:txBody>
          <a:bodyPr/>
          <a:lstStyle/>
          <a:p>
            <a:pPr algn="l"/>
            <a:endParaRPr lang="en-IN" sz="1800" b="0" i="0" u="none" strike="noStrike" baseline="0" dirty="0">
              <a:solidFill>
                <a:srgbClr val="000000"/>
              </a:solidFill>
              <a:latin typeface="60"/>
            </a:endParaRPr>
          </a:p>
          <a:p>
            <a:endParaRPr lang="en-IN" dirty="0"/>
          </a:p>
        </p:txBody>
      </p:sp>
      <p:sp>
        <p:nvSpPr>
          <p:cNvPr id="4" name="Text Placeholder 3">
            <a:extLst>
              <a:ext uri="{FF2B5EF4-FFF2-40B4-BE49-F238E27FC236}">
                <a16:creationId xmlns:a16="http://schemas.microsoft.com/office/drawing/2014/main" id="{E700D82F-0369-4C82-985E-F7FD5DAB1900}"/>
              </a:ext>
            </a:extLst>
          </p:cNvPr>
          <p:cNvSpPr>
            <a:spLocks noGrp="1"/>
          </p:cNvSpPr>
          <p:nvPr>
            <p:ph type="body" sz="half" idx="2"/>
          </p:nvPr>
        </p:nvSpPr>
        <p:spPr>
          <a:xfrm>
            <a:off x="1484312" y="2223435"/>
            <a:ext cx="4233094" cy="3724978"/>
          </a:xfrm>
        </p:spPr>
        <p:txBody>
          <a:bodyPr>
            <a:noAutofit/>
          </a:bodyPr>
          <a:lstStyle/>
          <a:p>
            <a:r>
              <a:rPr lang="en-US" sz="2000" dirty="0"/>
              <a:t>1.A free copy of Mastering the Interview was offered to leads, and leads who took it were more likely to convert than those who did not. Leads who received a complimentary copy of the book had a conversion rate of 35%, whereas leads who did not had a conversion rate of only 20%. </a:t>
            </a:r>
            <a:br>
              <a:rPr lang="en-US" sz="2000" dirty="0"/>
            </a:br>
            <a:r>
              <a:rPr lang="en-US" sz="2000" dirty="0"/>
              <a:t>2.This implies that giving away a free copy of Mastering the Interview to leads can be a highly successful strategy for raising conversion rates.</a:t>
            </a:r>
            <a:br>
              <a:rPr lang="en-US" sz="2000" dirty="0"/>
            </a:br>
            <a:br>
              <a:rPr lang="en-US" sz="2000" dirty="0"/>
            </a:br>
            <a:br>
              <a:rPr lang="en-US" sz="2000" dirty="0"/>
            </a:br>
            <a:endParaRPr lang="en-IN" sz="2000" dirty="0"/>
          </a:p>
        </p:txBody>
      </p:sp>
      <p:pic>
        <p:nvPicPr>
          <p:cNvPr id="6" name="Picture 5">
            <a:extLst>
              <a:ext uri="{FF2B5EF4-FFF2-40B4-BE49-F238E27FC236}">
                <a16:creationId xmlns:a16="http://schemas.microsoft.com/office/drawing/2014/main" id="{6EB213ED-E6F5-4EA0-94FC-093DD9B1B6FC}"/>
              </a:ext>
            </a:extLst>
          </p:cNvPr>
          <p:cNvPicPr>
            <a:picLocks noChangeAspect="1"/>
          </p:cNvPicPr>
          <p:nvPr/>
        </p:nvPicPr>
        <p:blipFill>
          <a:blip r:embed="rId2"/>
          <a:stretch>
            <a:fillRect/>
          </a:stretch>
        </p:blipFill>
        <p:spPr>
          <a:xfrm>
            <a:off x="6093625" y="996949"/>
            <a:ext cx="5860952" cy="5105468"/>
          </a:xfrm>
          <a:prstGeom prst="rect">
            <a:avLst/>
          </a:prstGeom>
        </p:spPr>
      </p:pic>
    </p:spTree>
    <p:extLst>
      <p:ext uri="{BB962C8B-B14F-4D97-AF65-F5344CB8AC3E}">
        <p14:creationId xmlns:p14="http://schemas.microsoft.com/office/powerpoint/2010/main" val="93043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A24CF-85B8-420E-BA5D-536A56346917}"/>
              </a:ext>
            </a:extLst>
          </p:cNvPr>
          <p:cNvSpPr>
            <a:spLocks noGrp="1"/>
          </p:cNvSpPr>
          <p:nvPr>
            <p:ph type="title"/>
          </p:nvPr>
        </p:nvSpPr>
        <p:spPr>
          <a:xfrm>
            <a:off x="2021305" y="446088"/>
            <a:ext cx="5958037" cy="976312"/>
          </a:xfrm>
        </p:spPr>
        <p:txBody>
          <a:bodyPr>
            <a:noAutofit/>
          </a:bodyPr>
          <a:lstStyle/>
          <a:p>
            <a:r>
              <a:rPr lang="en-IN" sz="4000" b="1" dirty="0"/>
              <a:t>Last Notable Activity</a:t>
            </a:r>
          </a:p>
        </p:txBody>
      </p:sp>
      <p:sp>
        <p:nvSpPr>
          <p:cNvPr id="3" name="Content Placeholder 2">
            <a:extLst>
              <a:ext uri="{FF2B5EF4-FFF2-40B4-BE49-F238E27FC236}">
                <a16:creationId xmlns:a16="http://schemas.microsoft.com/office/drawing/2014/main" id="{FBD78561-3C2C-4C44-B49F-919A6CA697E2}"/>
              </a:ext>
            </a:extLst>
          </p:cNvPr>
          <p:cNvSpPr>
            <a:spLocks noGrp="1"/>
          </p:cNvSpPr>
          <p:nvPr>
            <p:ph idx="1"/>
          </p:nvPr>
        </p:nvSpPr>
        <p:spPr/>
        <p:txBody>
          <a:bodyPr>
            <a:normAutofit/>
          </a:bodyPr>
          <a:lstStyle/>
          <a:p>
            <a:pPr algn="l"/>
            <a:endParaRPr lang="en-IN" sz="1800" b="0" i="0" u="none" strike="noStrike" baseline="0" dirty="0">
              <a:solidFill>
                <a:srgbClr val="000000"/>
              </a:solidFill>
              <a:latin typeface="Arial" panose="020B0604020202020204" pitchFamily="34" charset="0"/>
            </a:endParaRPr>
          </a:p>
          <a:p>
            <a:endParaRPr lang="en-IN" dirty="0"/>
          </a:p>
        </p:txBody>
      </p:sp>
      <p:sp>
        <p:nvSpPr>
          <p:cNvPr id="5" name="Text Placeholder 4">
            <a:extLst>
              <a:ext uri="{FF2B5EF4-FFF2-40B4-BE49-F238E27FC236}">
                <a16:creationId xmlns:a16="http://schemas.microsoft.com/office/drawing/2014/main" id="{CB699741-A4FF-48F9-B601-7A27715188F7}"/>
              </a:ext>
            </a:extLst>
          </p:cNvPr>
          <p:cNvSpPr>
            <a:spLocks noGrp="1"/>
          </p:cNvSpPr>
          <p:nvPr>
            <p:ph type="body" sz="half" idx="2"/>
          </p:nvPr>
        </p:nvSpPr>
        <p:spPr>
          <a:xfrm>
            <a:off x="2252312" y="1598612"/>
            <a:ext cx="4494997" cy="5238751"/>
          </a:xfrm>
        </p:spPr>
        <p:txBody>
          <a:bodyPr>
            <a:normAutofit fontScale="25000" lnSpcReduction="20000"/>
          </a:bodyPr>
          <a:lstStyle/>
          <a:p>
            <a:pPr>
              <a:lnSpc>
                <a:spcPct val="170000"/>
              </a:lnSpc>
            </a:pPr>
            <a:r>
              <a:rPr lang="en-US" sz="5100" dirty="0"/>
              <a:t>1.Numerous leads that were converted have "Modified" their contact details. This implies that since converted leads are more likely to modify their contact information than non-converting leads, it is critical to maintain an up-to-date lead database. </a:t>
            </a:r>
            <a:br>
              <a:rPr lang="en-US" sz="5100" dirty="0"/>
            </a:br>
            <a:br>
              <a:rPr lang="en-US" sz="5100" dirty="0"/>
            </a:br>
            <a:r>
              <a:rPr lang="en-US" sz="5100" dirty="0"/>
              <a:t>2.The email addresses of a sizable portion of converted leads are marked as "Unreachable" or "Unsubscribed". This implies that it's critical to regularly purge incorrect email addresses and unsubscribers from your email list.</a:t>
            </a:r>
            <a:br>
              <a:rPr lang="en-US" sz="5100" dirty="0"/>
            </a:br>
            <a:r>
              <a:rPr lang="en-US" sz="5100" dirty="0"/>
              <a:t>3."Had a Phone Conversation" and "Olark Chat Conversation" are present in a comparatively small percentage of converted leads. This implies that alternative channels, such website visits or email, might be more effective at converting leads than these ones. </a:t>
            </a:r>
            <a:br>
              <a:rPr lang="en-US" sz="5100" dirty="0"/>
            </a:br>
            <a:br>
              <a:rPr lang="en-US" dirty="0"/>
            </a:br>
            <a:br>
              <a:rPr lang="en-US" dirty="0"/>
            </a:br>
            <a:endParaRPr lang="en-IN" dirty="0"/>
          </a:p>
        </p:txBody>
      </p:sp>
      <p:pic>
        <p:nvPicPr>
          <p:cNvPr id="7" name="Picture 6">
            <a:extLst>
              <a:ext uri="{FF2B5EF4-FFF2-40B4-BE49-F238E27FC236}">
                <a16:creationId xmlns:a16="http://schemas.microsoft.com/office/drawing/2014/main" id="{7BD21E4D-F77A-4086-8B74-F33C7F00984C}"/>
              </a:ext>
            </a:extLst>
          </p:cNvPr>
          <p:cNvPicPr>
            <a:picLocks noChangeAspect="1"/>
          </p:cNvPicPr>
          <p:nvPr/>
        </p:nvPicPr>
        <p:blipFill>
          <a:blip r:embed="rId2"/>
          <a:stretch>
            <a:fillRect/>
          </a:stretch>
        </p:blipFill>
        <p:spPr>
          <a:xfrm>
            <a:off x="6622181" y="1422400"/>
            <a:ext cx="5285017" cy="5062068"/>
          </a:xfrm>
          <a:prstGeom prst="rect">
            <a:avLst/>
          </a:prstGeom>
        </p:spPr>
      </p:pic>
    </p:spTree>
    <p:extLst>
      <p:ext uri="{BB962C8B-B14F-4D97-AF65-F5344CB8AC3E}">
        <p14:creationId xmlns:p14="http://schemas.microsoft.com/office/powerpoint/2010/main" val="120965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0512-4130-4BF6-AC2B-02AA3BF3F5FB}"/>
              </a:ext>
            </a:extLst>
          </p:cNvPr>
          <p:cNvSpPr>
            <a:spLocks noGrp="1"/>
          </p:cNvSpPr>
          <p:nvPr>
            <p:ph type="title"/>
          </p:nvPr>
        </p:nvSpPr>
        <p:spPr>
          <a:xfrm>
            <a:off x="2589212" y="446088"/>
            <a:ext cx="3888590" cy="976312"/>
          </a:xfrm>
        </p:spPr>
        <p:txBody>
          <a:bodyPr>
            <a:normAutofit/>
          </a:bodyPr>
          <a:lstStyle/>
          <a:p>
            <a:r>
              <a:rPr lang="en-IN" sz="4000" b="1" dirty="0"/>
              <a:t>ROC Curve</a:t>
            </a:r>
          </a:p>
        </p:txBody>
      </p:sp>
      <p:sp>
        <p:nvSpPr>
          <p:cNvPr id="3" name="Content Placeholder 2">
            <a:extLst>
              <a:ext uri="{FF2B5EF4-FFF2-40B4-BE49-F238E27FC236}">
                <a16:creationId xmlns:a16="http://schemas.microsoft.com/office/drawing/2014/main" id="{A6486CA0-7427-46F6-959D-5483554FFAD6}"/>
              </a:ext>
            </a:extLst>
          </p:cNvPr>
          <p:cNvSpPr>
            <a:spLocks noGrp="1"/>
          </p:cNvSpPr>
          <p:nvPr>
            <p:ph idx="1"/>
          </p:nvPr>
        </p:nvSpPr>
        <p:spPr/>
        <p:txBody>
          <a:bodyPr/>
          <a:lstStyle/>
          <a:p>
            <a:pPr algn="l"/>
            <a:endParaRPr lang="en-IN" sz="1800" b="0" i="0" u="none" strike="noStrike" baseline="0" dirty="0">
              <a:solidFill>
                <a:srgbClr val="000000"/>
              </a:solidFill>
              <a:latin typeface="Arial" panose="020B0604020202020204" pitchFamily="34" charset="0"/>
            </a:endParaRPr>
          </a:p>
          <a:p>
            <a:endParaRPr lang="en-IN" dirty="0"/>
          </a:p>
        </p:txBody>
      </p:sp>
      <p:sp>
        <p:nvSpPr>
          <p:cNvPr id="4" name="Text Placeholder 3">
            <a:extLst>
              <a:ext uri="{FF2B5EF4-FFF2-40B4-BE49-F238E27FC236}">
                <a16:creationId xmlns:a16="http://schemas.microsoft.com/office/drawing/2014/main" id="{C36AF643-6E87-4341-A4E1-EEDA0F2E98F3}"/>
              </a:ext>
            </a:extLst>
          </p:cNvPr>
          <p:cNvSpPr>
            <a:spLocks noGrp="1"/>
          </p:cNvSpPr>
          <p:nvPr>
            <p:ph type="body" sz="half" idx="2"/>
          </p:nvPr>
        </p:nvSpPr>
        <p:spPr/>
        <p:txBody>
          <a:bodyPr>
            <a:normAutofit fontScale="92500"/>
          </a:bodyPr>
          <a:lstStyle/>
          <a:p>
            <a:r>
              <a:rPr lang="en-US" sz="2000" dirty="0"/>
              <a:t>1.The area under the curve (AUC) value of 0.88 indicates that the ROC curve in this instance has a good degree of accuracy. </a:t>
            </a:r>
          </a:p>
          <a:p>
            <a:endParaRPr lang="en-US" sz="2000" dirty="0"/>
          </a:p>
          <a:p>
            <a:r>
              <a:rPr lang="en-US" sz="2000" dirty="0"/>
              <a:t>2.This suggests that the classifier can reduce the amount of false positives while accurately recognizing most positive cases. </a:t>
            </a:r>
            <a:br>
              <a:rPr lang="en-US" dirty="0"/>
            </a:br>
            <a:br>
              <a:rPr lang="en-US" dirty="0"/>
            </a:br>
            <a:endParaRPr lang="en-IN" dirty="0"/>
          </a:p>
        </p:txBody>
      </p:sp>
      <p:pic>
        <p:nvPicPr>
          <p:cNvPr id="6" name="Picture 5">
            <a:extLst>
              <a:ext uri="{FF2B5EF4-FFF2-40B4-BE49-F238E27FC236}">
                <a16:creationId xmlns:a16="http://schemas.microsoft.com/office/drawing/2014/main" id="{654FEAA1-E18C-43E7-90F4-FEDFF32ABA5F}"/>
              </a:ext>
            </a:extLst>
          </p:cNvPr>
          <p:cNvPicPr>
            <a:picLocks noChangeAspect="1"/>
          </p:cNvPicPr>
          <p:nvPr/>
        </p:nvPicPr>
        <p:blipFill>
          <a:blip r:embed="rId2"/>
          <a:stretch>
            <a:fillRect/>
          </a:stretch>
        </p:blipFill>
        <p:spPr>
          <a:xfrm>
            <a:off x="6094412" y="801730"/>
            <a:ext cx="5763912" cy="5281436"/>
          </a:xfrm>
          <a:prstGeom prst="rect">
            <a:avLst/>
          </a:prstGeom>
        </p:spPr>
      </p:pic>
    </p:spTree>
    <p:extLst>
      <p:ext uri="{BB962C8B-B14F-4D97-AF65-F5344CB8AC3E}">
        <p14:creationId xmlns:p14="http://schemas.microsoft.com/office/powerpoint/2010/main" val="265221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48CD-7DE0-4126-BEF6-DD3EDF2FEE22}"/>
              </a:ext>
            </a:extLst>
          </p:cNvPr>
          <p:cNvSpPr>
            <a:spLocks noGrp="1"/>
          </p:cNvSpPr>
          <p:nvPr>
            <p:ph type="title"/>
          </p:nvPr>
        </p:nvSpPr>
        <p:spPr>
          <a:xfrm>
            <a:off x="1848051" y="446088"/>
            <a:ext cx="10184085" cy="785946"/>
          </a:xfrm>
        </p:spPr>
        <p:txBody>
          <a:bodyPr>
            <a:noAutofit/>
          </a:bodyPr>
          <a:lstStyle/>
          <a:p>
            <a:r>
              <a:rPr lang="en-US" sz="3600" b="1" i="0" u="none" strike="noStrike" baseline="0" dirty="0">
                <a:solidFill>
                  <a:srgbClr val="000000"/>
                </a:solidFill>
              </a:rPr>
              <a:t>Accuracy, Sensitivity, </a:t>
            </a:r>
            <a:br>
              <a:rPr lang="en-US" sz="3600" b="1" i="0" u="none" strike="noStrike" baseline="0" dirty="0">
                <a:solidFill>
                  <a:srgbClr val="000000"/>
                </a:solidFill>
              </a:rPr>
            </a:br>
            <a:r>
              <a:rPr lang="en-US" sz="3600" b="1" i="0" u="none" strike="noStrike" baseline="0" dirty="0">
                <a:solidFill>
                  <a:srgbClr val="000000"/>
                </a:solidFill>
              </a:rPr>
              <a:t>and Specificity at Various Probabilities</a:t>
            </a:r>
            <a:endParaRPr lang="en-IN" sz="3600" dirty="0"/>
          </a:p>
        </p:txBody>
      </p:sp>
      <p:sp>
        <p:nvSpPr>
          <p:cNvPr id="3" name="Content Placeholder 2">
            <a:extLst>
              <a:ext uri="{FF2B5EF4-FFF2-40B4-BE49-F238E27FC236}">
                <a16:creationId xmlns:a16="http://schemas.microsoft.com/office/drawing/2014/main" id="{F83B08BE-5397-4FF1-930D-531688C09952}"/>
              </a:ext>
            </a:extLst>
          </p:cNvPr>
          <p:cNvSpPr>
            <a:spLocks noGrp="1"/>
          </p:cNvSpPr>
          <p:nvPr>
            <p:ph idx="1"/>
          </p:nvPr>
        </p:nvSpPr>
        <p:spPr/>
        <p:txBody>
          <a:bodyPr>
            <a:normAutofit/>
          </a:bodyPr>
          <a:lstStyle/>
          <a:p>
            <a:pPr algn="l"/>
            <a:endParaRPr lang="en-IN" sz="1800" b="0" i="0" u="none" strike="noStrike" baseline="0" dirty="0">
              <a:solidFill>
                <a:srgbClr val="000000"/>
              </a:solidFill>
              <a:latin typeface="Arial" panose="020B0604020202020204" pitchFamily="34" charset="0"/>
            </a:endParaRPr>
          </a:p>
          <a:p>
            <a:endParaRPr lang="en-IN" dirty="0"/>
          </a:p>
        </p:txBody>
      </p:sp>
      <p:sp>
        <p:nvSpPr>
          <p:cNvPr id="8" name="Text Placeholder 7">
            <a:extLst>
              <a:ext uri="{FF2B5EF4-FFF2-40B4-BE49-F238E27FC236}">
                <a16:creationId xmlns:a16="http://schemas.microsoft.com/office/drawing/2014/main" id="{60D95F40-F920-4D15-B031-755DB6BBE636}"/>
              </a:ext>
            </a:extLst>
          </p:cNvPr>
          <p:cNvSpPr>
            <a:spLocks noGrp="1"/>
          </p:cNvSpPr>
          <p:nvPr>
            <p:ph type="body" sz="half" idx="2"/>
          </p:nvPr>
        </p:nvSpPr>
        <p:spPr>
          <a:xfrm>
            <a:off x="2261938" y="1422402"/>
            <a:ext cx="3832474" cy="5353784"/>
          </a:xfrm>
        </p:spPr>
        <p:txBody>
          <a:bodyPr>
            <a:normAutofit fontScale="85000" lnSpcReduction="10000"/>
          </a:bodyPr>
          <a:lstStyle/>
          <a:p>
            <a:r>
              <a:rPr lang="en-US" sz="2000" dirty="0"/>
              <a:t>1.The relationship between specificity, sensitivity, and accuracy at different probabilities is displayed on the graph. </a:t>
            </a:r>
            <a:br>
              <a:rPr lang="en-US" sz="2000" dirty="0"/>
            </a:br>
            <a:br>
              <a:rPr lang="en-US" sz="2000" dirty="0"/>
            </a:br>
            <a:r>
              <a:rPr lang="en-US" sz="2000" dirty="0"/>
              <a:t>2.The percentage of all forecasts that come true, whether they be positive or negative, is known as accuracy.</a:t>
            </a:r>
            <a:br>
              <a:rPr lang="en-US" sz="2000" dirty="0"/>
            </a:br>
            <a:br>
              <a:rPr lang="en-US" sz="2000" dirty="0"/>
            </a:br>
            <a:br>
              <a:rPr lang="en-US" sz="2000" dirty="0"/>
            </a:br>
            <a:r>
              <a:rPr lang="en-US" sz="2000" dirty="0"/>
              <a:t>3.The percentage of affirmative cases that are accurately detected is known as sensitivity. </a:t>
            </a:r>
            <a:br>
              <a:rPr lang="en-US" sz="2000" dirty="0"/>
            </a:br>
            <a:br>
              <a:rPr lang="en-US" sz="2000" dirty="0"/>
            </a:br>
            <a:r>
              <a:rPr lang="en-US" sz="2000" dirty="0"/>
              <a:t>4.The percentage of negative cases that are accurately identified is known as specificity. </a:t>
            </a:r>
            <a:br>
              <a:rPr lang="en-US" sz="2000" dirty="0"/>
            </a:br>
            <a:br>
              <a:rPr lang="en-US" dirty="0"/>
            </a:br>
            <a:endParaRPr lang="en-IN" dirty="0"/>
          </a:p>
        </p:txBody>
      </p:sp>
      <p:pic>
        <p:nvPicPr>
          <p:cNvPr id="6" name="Picture 5">
            <a:extLst>
              <a:ext uri="{FF2B5EF4-FFF2-40B4-BE49-F238E27FC236}">
                <a16:creationId xmlns:a16="http://schemas.microsoft.com/office/drawing/2014/main" id="{438D8334-9B8C-4F22-902C-ABA29839FC1E}"/>
              </a:ext>
            </a:extLst>
          </p:cNvPr>
          <p:cNvPicPr>
            <a:picLocks noChangeAspect="1"/>
          </p:cNvPicPr>
          <p:nvPr/>
        </p:nvPicPr>
        <p:blipFill>
          <a:blip r:embed="rId2"/>
          <a:stretch>
            <a:fillRect/>
          </a:stretch>
        </p:blipFill>
        <p:spPr>
          <a:xfrm>
            <a:off x="5996539" y="1422401"/>
            <a:ext cx="6035597" cy="4989512"/>
          </a:xfrm>
          <a:prstGeom prst="rect">
            <a:avLst/>
          </a:prstGeom>
        </p:spPr>
      </p:pic>
    </p:spTree>
    <p:extLst>
      <p:ext uri="{BB962C8B-B14F-4D97-AF65-F5344CB8AC3E}">
        <p14:creationId xmlns:p14="http://schemas.microsoft.com/office/powerpoint/2010/main" val="141578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F7D417-4A27-40F1-A0F5-5F268F5D603C}"/>
              </a:ext>
            </a:extLst>
          </p:cNvPr>
          <p:cNvSpPr>
            <a:spLocks noGrp="1"/>
          </p:cNvSpPr>
          <p:nvPr>
            <p:ph type="title"/>
          </p:nvPr>
        </p:nvSpPr>
        <p:spPr>
          <a:xfrm>
            <a:off x="2117559" y="446088"/>
            <a:ext cx="6564428" cy="882198"/>
          </a:xfrm>
        </p:spPr>
        <p:txBody>
          <a:bodyPr>
            <a:noAutofit/>
          </a:bodyPr>
          <a:lstStyle/>
          <a:p>
            <a:r>
              <a:rPr lang="en-IN" sz="4000" b="1" i="0" u="none" strike="noStrike" baseline="0" dirty="0">
                <a:solidFill>
                  <a:srgbClr val="000000"/>
                </a:solidFill>
              </a:rPr>
              <a:t>Model Evaluation </a:t>
            </a:r>
            <a:endParaRPr lang="en-IN" sz="4000" dirty="0"/>
          </a:p>
        </p:txBody>
      </p:sp>
      <p:pic>
        <p:nvPicPr>
          <p:cNvPr id="15" name="Content Placeholder 14">
            <a:extLst>
              <a:ext uri="{FF2B5EF4-FFF2-40B4-BE49-F238E27FC236}">
                <a16:creationId xmlns:a16="http://schemas.microsoft.com/office/drawing/2014/main" id="{BAD8F002-7746-41D5-A280-D5B4DE2538CB}"/>
              </a:ext>
            </a:extLst>
          </p:cNvPr>
          <p:cNvPicPr>
            <a:picLocks noGrp="1" noChangeAspect="1"/>
          </p:cNvPicPr>
          <p:nvPr>
            <p:ph idx="1"/>
          </p:nvPr>
        </p:nvPicPr>
        <p:blipFill>
          <a:blip r:embed="rId2"/>
          <a:stretch>
            <a:fillRect/>
          </a:stretch>
        </p:blipFill>
        <p:spPr>
          <a:xfrm>
            <a:off x="6094411" y="1328286"/>
            <a:ext cx="5898667" cy="4571999"/>
          </a:xfrm>
        </p:spPr>
      </p:pic>
      <p:sp>
        <p:nvSpPr>
          <p:cNvPr id="13" name="Text Placeholder 12">
            <a:extLst>
              <a:ext uri="{FF2B5EF4-FFF2-40B4-BE49-F238E27FC236}">
                <a16:creationId xmlns:a16="http://schemas.microsoft.com/office/drawing/2014/main" id="{375F8A2A-E4FB-4013-9E39-A52896101D34}"/>
              </a:ext>
            </a:extLst>
          </p:cNvPr>
          <p:cNvSpPr>
            <a:spLocks noGrp="1"/>
          </p:cNvSpPr>
          <p:nvPr>
            <p:ph type="body" sz="half" idx="2"/>
          </p:nvPr>
        </p:nvSpPr>
        <p:spPr>
          <a:xfrm>
            <a:off x="2444818" y="1598612"/>
            <a:ext cx="3649594" cy="5071695"/>
          </a:xfrm>
        </p:spPr>
        <p:txBody>
          <a:bodyPr>
            <a:normAutofit fontScale="55000" lnSpcReduction="20000"/>
          </a:bodyPr>
          <a:lstStyle/>
          <a:p>
            <a:r>
              <a:rPr lang="en-US" sz="2900" dirty="0"/>
              <a:t>1.The model's improved performance on test data over training data indicates that it is adapting effectively to new data. </a:t>
            </a:r>
            <a:br>
              <a:rPr lang="en-US" sz="2900" dirty="0"/>
            </a:br>
            <a:br>
              <a:rPr lang="en-US" sz="2900" dirty="0"/>
            </a:br>
            <a:r>
              <a:rPr lang="en-US" sz="2900" dirty="0"/>
              <a:t>2.The model's precision is 81%, meaning that 81% of the time it correctly predicts a positive case.</a:t>
            </a:r>
            <a:br>
              <a:rPr lang="en-US" sz="2900" dirty="0"/>
            </a:br>
            <a:br>
              <a:rPr lang="en-US" sz="2900" dirty="0"/>
            </a:br>
            <a:br>
              <a:rPr lang="en-US" sz="2900" dirty="0"/>
            </a:br>
            <a:r>
              <a:rPr lang="en-US" sz="2900" dirty="0"/>
              <a:t>3.The recall of the model is 81%, indicating that 81% of all true positive cases are identified by it. </a:t>
            </a:r>
            <a:br>
              <a:rPr lang="en-US" sz="2900" dirty="0"/>
            </a:br>
            <a:br>
              <a:rPr lang="en-US" sz="2900" dirty="0"/>
            </a:br>
            <a:r>
              <a:rPr lang="en-US" sz="2900" dirty="0"/>
              <a:t>4.The harmonic mean of precision and recall gives the model an F1-score of 81%. This implies that the model's precision and recall are well-balanced. </a:t>
            </a:r>
            <a:br>
              <a:rPr lang="en-US" sz="2900" dirty="0"/>
            </a:br>
            <a:r>
              <a:rPr lang="en-US" sz="2900" dirty="0"/>
              <a:t>In general, the model has strong performance on both training and test sets. It can recognize positive and negative instances with accuracy. </a:t>
            </a:r>
            <a:br>
              <a:rPr lang="en-US" dirty="0"/>
            </a:br>
            <a:br>
              <a:rPr lang="en-US" dirty="0"/>
            </a:br>
            <a:endParaRPr lang="en-IN" dirty="0"/>
          </a:p>
        </p:txBody>
      </p:sp>
    </p:spTree>
    <p:extLst>
      <p:ext uri="{BB962C8B-B14F-4D97-AF65-F5344CB8AC3E}">
        <p14:creationId xmlns:p14="http://schemas.microsoft.com/office/powerpoint/2010/main" val="176432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B55D-7B37-4CB2-BFD1-3951E4D81E84}"/>
              </a:ext>
            </a:extLst>
          </p:cNvPr>
          <p:cNvSpPr>
            <a:spLocks noGrp="1"/>
          </p:cNvSpPr>
          <p:nvPr>
            <p:ph type="title"/>
          </p:nvPr>
        </p:nvSpPr>
        <p:spPr>
          <a:xfrm>
            <a:off x="2592926" y="624110"/>
            <a:ext cx="8187370" cy="1280890"/>
          </a:xfrm>
        </p:spPr>
        <p:txBody>
          <a:bodyPr>
            <a:normAutofit/>
          </a:bodyPr>
          <a:lstStyle/>
          <a:p>
            <a:pPr algn="ctr"/>
            <a:r>
              <a:rPr lang="en-IN" sz="4000" b="1"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8B3380F2-B3CD-4E7D-9693-A3E5C22C7395}"/>
              </a:ext>
            </a:extLst>
          </p:cNvPr>
          <p:cNvSpPr>
            <a:spLocks noGrp="1"/>
          </p:cNvSpPr>
          <p:nvPr>
            <p:ph idx="1"/>
          </p:nvPr>
        </p:nvSpPr>
        <p:spPr/>
        <p:txBody>
          <a:bodyPr/>
          <a:lstStyle/>
          <a:p>
            <a:pPr algn="l"/>
            <a:r>
              <a:rPr lang="en-US" sz="2000" dirty="0"/>
              <a:t>Perspectives from the Data on Lead Conversion </a:t>
            </a:r>
          </a:p>
          <a:p>
            <a:pPr algn="l"/>
            <a:r>
              <a:rPr lang="en-US" sz="2000" dirty="0"/>
              <a:t>In conclusion, the information offered in this talk sheds light on lead behavior and conversion rate influencing variables including city, tag, and noteworthy activity. Conversion rates can be raised by creating focused interventions with the help of the insights gathered from this data.</a:t>
            </a:r>
            <a:br>
              <a:rPr lang="en-US" dirty="0"/>
            </a:br>
            <a:br>
              <a:rPr lang="en-US" dirty="0"/>
            </a:br>
            <a:br>
              <a:rPr lang="en-US" dirty="0"/>
            </a:br>
            <a:endParaRPr lang="en-IN" sz="1800" b="0" i="0" u="none" strike="noStrike" baseline="0" dirty="0">
              <a:solidFill>
                <a:srgbClr val="000000"/>
              </a:solidFill>
              <a:latin typeface="60"/>
            </a:endParaRPr>
          </a:p>
        </p:txBody>
      </p:sp>
    </p:spTree>
    <p:extLst>
      <p:ext uri="{BB962C8B-B14F-4D97-AF65-F5344CB8AC3E}">
        <p14:creationId xmlns:p14="http://schemas.microsoft.com/office/powerpoint/2010/main" val="323998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059445-11A0-403F-BF2B-1B335A40A950}"/>
              </a:ext>
            </a:extLst>
          </p:cNvPr>
          <p:cNvPicPr>
            <a:picLocks noChangeAspect="1"/>
          </p:cNvPicPr>
          <p:nvPr/>
        </p:nvPicPr>
        <p:blipFill>
          <a:blip r:embed="rId2"/>
          <a:stretch>
            <a:fillRect/>
          </a:stretch>
        </p:blipFill>
        <p:spPr>
          <a:xfrm>
            <a:off x="1809750" y="571500"/>
            <a:ext cx="8572500" cy="5715000"/>
          </a:xfrm>
          <a:prstGeom prst="rect">
            <a:avLst/>
          </a:prstGeom>
        </p:spPr>
      </p:pic>
    </p:spTree>
    <p:extLst>
      <p:ext uri="{BB962C8B-B14F-4D97-AF65-F5344CB8AC3E}">
        <p14:creationId xmlns:p14="http://schemas.microsoft.com/office/powerpoint/2010/main" val="141185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8141-4F60-4669-B9AA-D2BDA212600E}"/>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rPr>
              <a:t>PROBLEM STATEMENT</a:t>
            </a:r>
          </a:p>
        </p:txBody>
      </p:sp>
      <p:sp>
        <p:nvSpPr>
          <p:cNvPr id="3" name="Content Placeholder 2">
            <a:extLst>
              <a:ext uri="{FF2B5EF4-FFF2-40B4-BE49-F238E27FC236}">
                <a16:creationId xmlns:a16="http://schemas.microsoft.com/office/drawing/2014/main" id="{5AEE8844-099F-4BBE-8222-195DA2F2900E}"/>
              </a:ext>
            </a:extLst>
          </p:cNvPr>
          <p:cNvSpPr>
            <a:spLocks noGrp="1"/>
          </p:cNvSpPr>
          <p:nvPr>
            <p:ph idx="1"/>
          </p:nvPr>
        </p:nvSpPr>
        <p:spPr>
          <a:xfrm>
            <a:off x="1484310" y="2040556"/>
            <a:ext cx="10018713" cy="4225489"/>
          </a:xfrm>
        </p:spPr>
        <p:txBody>
          <a:bodyPr>
            <a:normAutofit/>
          </a:bodyPr>
          <a:lstStyle/>
          <a:p>
            <a:r>
              <a:rPr lang="en-US" dirty="0"/>
              <a:t>The online course provider X Education has a problem with its lead conversion rate even though it is obtaining a significant amount of leads. Thirty percent or so of generated leads end up becoming paying clients. The organization prioritizes and identifies "Hot Leads," or those with a better chance of converting, in an effort to increase this conversion rate. </a:t>
            </a:r>
          </a:p>
          <a:p>
            <a:pPr marL="0" indent="0">
              <a:buNone/>
            </a:pPr>
            <a:endParaRPr lang="en-US" dirty="0"/>
          </a:p>
          <a:p>
            <a:r>
              <a:rPr lang="en-US" dirty="0"/>
              <a:t>Building a logistic regression model with lead scores ranging from 0 to 100 is the goal. With this model, the business may concentrate its sales efforts on leads who have a higher chance of converting while still guaranteeing flexibility in response to future demand changes. Included in the dataset are variables like Lead Source, Total Time Spent on Website, and Last Activity, among others. The target variable 'Converted' represents previous conversions. </a:t>
            </a:r>
            <a:br>
              <a:rPr lang="en-US" dirty="0"/>
            </a:br>
            <a:br>
              <a:rPr lang="en-US" dirty="0"/>
            </a:br>
            <a:endParaRPr lang="en-IN" dirty="0"/>
          </a:p>
        </p:txBody>
      </p:sp>
    </p:spTree>
    <p:extLst>
      <p:ext uri="{BB962C8B-B14F-4D97-AF65-F5344CB8AC3E}">
        <p14:creationId xmlns:p14="http://schemas.microsoft.com/office/powerpoint/2010/main" val="155939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E1AC-604C-4A49-A667-C73097A90BD4}"/>
              </a:ext>
            </a:extLst>
          </p:cNvPr>
          <p:cNvSpPr>
            <a:spLocks noGrp="1"/>
          </p:cNvSpPr>
          <p:nvPr>
            <p:ph type="title"/>
          </p:nvPr>
        </p:nvSpPr>
        <p:spPr>
          <a:xfrm>
            <a:off x="1771049" y="624110"/>
            <a:ext cx="9733564" cy="1280890"/>
          </a:xfrm>
        </p:spPr>
        <p:txBody>
          <a:bodyPr>
            <a:normAutofit/>
          </a:bodyPr>
          <a:lstStyle/>
          <a:p>
            <a:pPr algn="ctr"/>
            <a:r>
              <a:rPr lang="en-IN" sz="4000" b="1" dirty="0">
                <a:effectLst>
                  <a:outerShdw blurRad="38100" dist="38100" dir="2700000" algn="tl">
                    <a:srgbClr val="000000">
                      <a:alpha val="43137"/>
                    </a:srgbClr>
                  </a:outerShdw>
                </a:effectLst>
              </a:rPr>
              <a:t>OBJECTIVE </a:t>
            </a:r>
          </a:p>
        </p:txBody>
      </p:sp>
      <p:graphicFrame>
        <p:nvGraphicFramePr>
          <p:cNvPr id="5" name="Content Placeholder 4">
            <a:extLst>
              <a:ext uri="{FF2B5EF4-FFF2-40B4-BE49-F238E27FC236}">
                <a16:creationId xmlns:a16="http://schemas.microsoft.com/office/drawing/2014/main" id="{DC705814-A4C2-48F5-9489-D70D086AFF5B}"/>
              </a:ext>
            </a:extLst>
          </p:cNvPr>
          <p:cNvGraphicFramePr>
            <a:graphicFrameLocks noGrp="1"/>
          </p:cNvGraphicFramePr>
          <p:nvPr>
            <p:ph idx="1"/>
            <p:extLst>
              <p:ext uri="{D42A27DB-BD31-4B8C-83A1-F6EECF244321}">
                <p14:modId xmlns:p14="http://schemas.microsoft.com/office/powerpoint/2010/main" val="3117219560"/>
              </p:ext>
            </p:extLst>
          </p:nvPr>
        </p:nvGraphicFramePr>
        <p:xfrm>
          <a:off x="1886552" y="2133600"/>
          <a:ext cx="96180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363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6ED4-F0C5-4A19-B3BC-0A81A9BBE9BD}"/>
              </a:ext>
            </a:extLst>
          </p:cNvPr>
          <p:cNvSpPr>
            <a:spLocks noGrp="1"/>
          </p:cNvSpPr>
          <p:nvPr>
            <p:ph type="title"/>
          </p:nvPr>
        </p:nvSpPr>
        <p:spPr>
          <a:xfrm>
            <a:off x="1828801" y="624110"/>
            <a:ext cx="9675812" cy="1012186"/>
          </a:xfrm>
        </p:spPr>
        <p:txBody>
          <a:bodyPr>
            <a:normAutofit/>
          </a:bodyPr>
          <a:lstStyle/>
          <a:p>
            <a:pPr algn="ctr"/>
            <a:r>
              <a:rPr lang="en-IN" sz="4000" b="1" dirty="0">
                <a:effectLst>
                  <a:outerShdw blurRad="38100" dist="38100" dir="2700000" algn="tl">
                    <a:srgbClr val="000000">
                      <a:alpha val="43137"/>
                    </a:srgbClr>
                  </a:outerShdw>
                </a:effectLst>
              </a:rPr>
              <a:t>APPROACH</a:t>
            </a:r>
          </a:p>
        </p:txBody>
      </p:sp>
      <p:pic>
        <p:nvPicPr>
          <p:cNvPr id="14" name="Content Placeholder 13">
            <a:extLst>
              <a:ext uri="{FF2B5EF4-FFF2-40B4-BE49-F238E27FC236}">
                <a16:creationId xmlns:a16="http://schemas.microsoft.com/office/drawing/2014/main" id="{98AE6B15-9085-40C1-BE9C-0B5448DAF2E2}"/>
              </a:ext>
            </a:extLst>
          </p:cNvPr>
          <p:cNvPicPr>
            <a:picLocks noGrp="1" noChangeAspect="1"/>
          </p:cNvPicPr>
          <p:nvPr>
            <p:ph idx="1"/>
          </p:nvPr>
        </p:nvPicPr>
        <p:blipFill rotWithShape="1">
          <a:blip r:embed="rId2"/>
          <a:srcRect l="29301" t="31425" r="8677" b="21511"/>
          <a:stretch/>
        </p:blipFill>
        <p:spPr>
          <a:xfrm>
            <a:off x="1221511" y="1636296"/>
            <a:ext cx="10675314" cy="4947384"/>
          </a:xfrm>
        </p:spPr>
      </p:pic>
    </p:spTree>
    <p:extLst>
      <p:ext uri="{BB962C8B-B14F-4D97-AF65-F5344CB8AC3E}">
        <p14:creationId xmlns:p14="http://schemas.microsoft.com/office/powerpoint/2010/main" val="43974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981CA99-F8FA-4002-9685-1F8927FD2EA6}"/>
              </a:ext>
            </a:extLst>
          </p:cNvPr>
          <p:cNvSpPr>
            <a:spLocks noGrp="1"/>
          </p:cNvSpPr>
          <p:nvPr>
            <p:ph type="title"/>
          </p:nvPr>
        </p:nvSpPr>
        <p:spPr>
          <a:xfrm>
            <a:off x="1484312" y="548641"/>
            <a:ext cx="3549121" cy="641172"/>
          </a:xfrm>
        </p:spPr>
        <p:txBody>
          <a:bodyPr>
            <a:normAutofit fontScale="90000"/>
          </a:bodyPr>
          <a:lstStyle/>
          <a:p>
            <a:r>
              <a:rPr lang="en-IN" sz="4400" b="1" dirty="0"/>
              <a:t>   </a:t>
            </a:r>
            <a:br>
              <a:rPr lang="en-IN" sz="4400" b="1" dirty="0"/>
            </a:br>
            <a:br>
              <a:rPr lang="en-IN" sz="4400" b="1" dirty="0"/>
            </a:br>
            <a:br>
              <a:rPr lang="en-IN" sz="4400" b="1" dirty="0"/>
            </a:br>
            <a:br>
              <a:rPr lang="en-IN" sz="4400" b="1" dirty="0"/>
            </a:br>
            <a:r>
              <a:rPr lang="en-IN" sz="4400" b="1" dirty="0"/>
              <a:t>  Lead Origin </a:t>
            </a:r>
          </a:p>
        </p:txBody>
      </p:sp>
      <p:pic>
        <p:nvPicPr>
          <p:cNvPr id="7" name="Content Placeholder 6">
            <a:extLst>
              <a:ext uri="{FF2B5EF4-FFF2-40B4-BE49-F238E27FC236}">
                <a16:creationId xmlns:a16="http://schemas.microsoft.com/office/drawing/2014/main" id="{C22D1985-AD03-453C-A005-9449C7821BB2}"/>
              </a:ext>
            </a:extLst>
          </p:cNvPr>
          <p:cNvPicPr>
            <a:picLocks noGrp="1" noChangeAspect="1"/>
          </p:cNvPicPr>
          <p:nvPr>
            <p:ph idx="1"/>
          </p:nvPr>
        </p:nvPicPr>
        <p:blipFill>
          <a:blip r:embed="rId2"/>
          <a:stretch>
            <a:fillRect/>
          </a:stretch>
        </p:blipFill>
        <p:spPr>
          <a:xfrm>
            <a:off x="5890661" y="1001028"/>
            <a:ext cx="5986913" cy="5390148"/>
          </a:xfrm>
        </p:spPr>
      </p:pic>
      <p:sp>
        <p:nvSpPr>
          <p:cNvPr id="16" name="Text Placeholder 15">
            <a:extLst>
              <a:ext uri="{FF2B5EF4-FFF2-40B4-BE49-F238E27FC236}">
                <a16:creationId xmlns:a16="http://schemas.microsoft.com/office/drawing/2014/main" id="{9DADE052-1D6B-4B08-873E-9B759EB1C348}"/>
              </a:ext>
            </a:extLst>
          </p:cNvPr>
          <p:cNvSpPr>
            <a:spLocks noGrp="1"/>
          </p:cNvSpPr>
          <p:nvPr>
            <p:ph type="body" sz="half" idx="2"/>
          </p:nvPr>
        </p:nvSpPr>
        <p:spPr>
          <a:xfrm>
            <a:off x="1761423" y="1386039"/>
            <a:ext cx="3899971" cy="3609474"/>
          </a:xfrm>
        </p:spPr>
        <p:txBody>
          <a:bodyPr>
            <a:noAutofit/>
          </a:bodyPr>
          <a:lstStyle/>
          <a:p>
            <a:pPr algn="l"/>
            <a:r>
              <a:rPr lang="en-US" sz="1800" dirty="0"/>
              <a:t>1. Most leads are customers that were found through submissions to Landing Pages.</a:t>
            </a:r>
          </a:p>
          <a:p>
            <a:pPr algn="l"/>
            <a:r>
              <a:rPr lang="en-US" sz="1800" dirty="0"/>
              <a:t>2. Lead Add Form-originated clients are fewer in quantity, but they have a higher conversion rate.</a:t>
            </a:r>
          </a:p>
          <a:p>
            <a:pPr algn="l"/>
            <a:r>
              <a:rPr lang="en-US" sz="1800" dirty="0"/>
              <a:t>3. Lead Import and Lead Origin from API &amp; Lead Import have the lowest conversion rates, with Lead Import having few clients.</a:t>
            </a:r>
          </a:p>
          <a:p>
            <a:pPr algn="l"/>
            <a:r>
              <a:rPr lang="en-US" sz="1800" dirty="0"/>
              <a:t>In order to increase the overall conversion rate, concentrate on increasing lead generation through Lead Add Forms and optimizing conversions from API and Landing Page submissions.</a:t>
            </a:r>
          </a:p>
          <a:p>
            <a:pPr algn="l"/>
            <a:endParaRPr lang="en-US" sz="1800" dirty="0"/>
          </a:p>
          <a:p>
            <a:pPr algn="l"/>
            <a:endParaRPr lang="en-IN" sz="1800" dirty="0"/>
          </a:p>
        </p:txBody>
      </p:sp>
    </p:spTree>
    <p:extLst>
      <p:ext uri="{BB962C8B-B14F-4D97-AF65-F5344CB8AC3E}">
        <p14:creationId xmlns:p14="http://schemas.microsoft.com/office/powerpoint/2010/main" val="24045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28FE3C-111F-417D-8EA8-724C1015E449}"/>
              </a:ext>
            </a:extLst>
          </p:cNvPr>
          <p:cNvSpPr>
            <a:spLocks noGrp="1"/>
          </p:cNvSpPr>
          <p:nvPr>
            <p:ph type="title"/>
          </p:nvPr>
        </p:nvSpPr>
        <p:spPr>
          <a:xfrm>
            <a:off x="1484312" y="1116531"/>
            <a:ext cx="3549121" cy="606392"/>
          </a:xfrm>
        </p:spPr>
        <p:txBody>
          <a:bodyPr>
            <a:normAutofit fontScale="90000"/>
          </a:bodyPr>
          <a:lstStyle/>
          <a:p>
            <a:r>
              <a:rPr lang="en-IN" sz="4000" b="1" dirty="0"/>
              <a:t>Lead Source</a:t>
            </a:r>
          </a:p>
        </p:txBody>
      </p:sp>
      <p:pic>
        <p:nvPicPr>
          <p:cNvPr id="10" name="Content Placeholder 9">
            <a:extLst>
              <a:ext uri="{FF2B5EF4-FFF2-40B4-BE49-F238E27FC236}">
                <a16:creationId xmlns:a16="http://schemas.microsoft.com/office/drawing/2014/main" id="{1CE040FE-AEB8-4D76-A7EE-083A53CB8BF7}"/>
              </a:ext>
            </a:extLst>
          </p:cNvPr>
          <p:cNvPicPr>
            <a:picLocks noGrp="1" noChangeAspect="1"/>
          </p:cNvPicPr>
          <p:nvPr>
            <p:ph idx="1"/>
          </p:nvPr>
        </p:nvPicPr>
        <p:blipFill>
          <a:blip r:embed="rId2"/>
          <a:stretch>
            <a:fillRect/>
          </a:stretch>
        </p:blipFill>
        <p:spPr>
          <a:xfrm>
            <a:off x="5659655" y="1212784"/>
            <a:ext cx="6063916" cy="4918510"/>
          </a:xfrm>
        </p:spPr>
      </p:pic>
      <p:sp>
        <p:nvSpPr>
          <p:cNvPr id="3" name="Content Placeholder 2">
            <a:extLst>
              <a:ext uri="{FF2B5EF4-FFF2-40B4-BE49-F238E27FC236}">
                <a16:creationId xmlns:a16="http://schemas.microsoft.com/office/drawing/2014/main" id="{AECBD888-5362-4D07-8FF5-C864ABC554B1}"/>
              </a:ext>
            </a:extLst>
          </p:cNvPr>
          <p:cNvSpPr>
            <a:spLocks noGrp="1"/>
          </p:cNvSpPr>
          <p:nvPr>
            <p:ph type="body" sz="half" idx="2"/>
          </p:nvPr>
        </p:nvSpPr>
        <p:spPr>
          <a:xfrm>
            <a:off x="1484312" y="2213811"/>
            <a:ext cx="3549121" cy="4052235"/>
          </a:xfrm>
        </p:spPr>
        <p:txBody>
          <a:bodyPr>
            <a:normAutofit/>
          </a:bodyPr>
          <a:lstStyle/>
          <a:p>
            <a:pPr algn="l"/>
            <a:r>
              <a:rPr lang="en-US" sz="1800" dirty="0"/>
              <a:t>1. The two main lead sources are direct traffic from Google. </a:t>
            </a:r>
          </a:p>
          <a:p>
            <a:pPr algn="l"/>
            <a:r>
              <a:rPr lang="en-US" sz="1800" dirty="0"/>
              <a:t>2. Leads obtained through Google have the highest conversion rate.</a:t>
            </a:r>
          </a:p>
          <a:p>
            <a:pPr algn="l"/>
            <a:r>
              <a:rPr lang="en-US" sz="1800" dirty="0"/>
              <a:t> 3. There is a significant chance that leads from the </a:t>
            </a:r>
            <a:r>
              <a:rPr lang="en-US" sz="1800" dirty="0" err="1"/>
              <a:t>Welingkar</a:t>
            </a:r>
            <a:r>
              <a:rPr lang="en-US" sz="1800" dirty="0"/>
              <a:t> Website and Reference will convert.</a:t>
            </a:r>
            <a:endParaRPr lang="en-IN" sz="1800" dirty="0"/>
          </a:p>
        </p:txBody>
      </p:sp>
    </p:spTree>
    <p:extLst>
      <p:ext uri="{BB962C8B-B14F-4D97-AF65-F5344CB8AC3E}">
        <p14:creationId xmlns:p14="http://schemas.microsoft.com/office/powerpoint/2010/main" val="202775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240A-C1B9-4729-B14D-04B0A555759D}"/>
              </a:ext>
            </a:extLst>
          </p:cNvPr>
          <p:cNvSpPr>
            <a:spLocks noGrp="1"/>
          </p:cNvSpPr>
          <p:nvPr>
            <p:ph type="title"/>
          </p:nvPr>
        </p:nvSpPr>
        <p:spPr>
          <a:xfrm>
            <a:off x="1484312" y="991403"/>
            <a:ext cx="3549121" cy="750770"/>
          </a:xfrm>
        </p:spPr>
        <p:txBody>
          <a:bodyPr>
            <a:normAutofit/>
          </a:bodyPr>
          <a:lstStyle/>
          <a:p>
            <a:r>
              <a:rPr lang="en-IN" sz="4000" b="1" dirty="0"/>
              <a:t>Do Not Email</a:t>
            </a:r>
          </a:p>
        </p:txBody>
      </p:sp>
      <p:pic>
        <p:nvPicPr>
          <p:cNvPr id="6" name="Content Placeholder 5">
            <a:extLst>
              <a:ext uri="{FF2B5EF4-FFF2-40B4-BE49-F238E27FC236}">
                <a16:creationId xmlns:a16="http://schemas.microsoft.com/office/drawing/2014/main" id="{5B9E534C-047C-4756-828C-8E44176E874F}"/>
              </a:ext>
            </a:extLst>
          </p:cNvPr>
          <p:cNvPicPr>
            <a:picLocks noGrp="1" noChangeAspect="1"/>
          </p:cNvPicPr>
          <p:nvPr>
            <p:ph idx="1"/>
          </p:nvPr>
        </p:nvPicPr>
        <p:blipFill>
          <a:blip r:embed="rId2"/>
          <a:stretch>
            <a:fillRect/>
          </a:stretch>
        </p:blipFill>
        <p:spPr>
          <a:xfrm>
            <a:off x="5544663" y="1222408"/>
            <a:ext cx="6304035" cy="4995146"/>
          </a:xfrm>
        </p:spPr>
      </p:pic>
      <p:sp>
        <p:nvSpPr>
          <p:cNvPr id="4" name="Text Placeholder 3">
            <a:extLst>
              <a:ext uri="{FF2B5EF4-FFF2-40B4-BE49-F238E27FC236}">
                <a16:creationId xmlns:a16="http://schemas.microsoft.com/office/drawing/2014/main" id="{F2AA11B5-C562-4E28-B31D-00DD9C007D4A}"/>
              </a:ext>
            </a:extLst>
          </p:cNvPr>
          <p:cNvSpPr>
            <a:spLocks noGrp="1"/>
          </p:cNvSpPr>
          <p:nvPr>
            <p:ph type="body" sz="half" idx="2"/>
          </p:nvPr>
        </p:nvSpPr>
        <p:spPr>
          <a:xfrm>
            <a:off x="1484312" y="2204185"/>
            <a:ext cx="3549121" cy="4148489"/>
          </a:xfrm>
        </p:spPr>
        <p:txBody>
          <a:bodyPr>
            <a:normAutofit/>
          </a:bodyPr>
          <a:lstStyle/>
          <a:p>
            <a:r>
              <a:rPr lang="en-US" sz="2000" dirty="0"/>
              <a:t>1. The conversion rate of customers who choose to "Do Not Mail" is lower.</a:t>
            </a:r>
          </a:p>
          <a:p>
            <a:r>
              <a:rPr lang="en-US" sz="2000" dirty="0"/>
              <a:t>2. The majority of leads come from consumers with a better conversion rate who do not choose to do not mail.</a:t>
            </a:r>
          </a:p>
          <a:p>
            <a:endParaRPr lang="en-US" dirty="0"/>
          </a:p>
          <a:p>
            <a:endParaRPr lang="en-US" dirty="0"/>
          </a:p>
          <a:p>
            <a:endParaRPr lang="en-IN" sz="2000" dirty="0"/>
          </a:p>
        </p:txBody>
      </p:sp>
    </p:spTree>
    <p:extLst>
      <p:ext uri="{BB962C8B-B14F-4D97-AF65-F5344CB8AC3E}">
        <p14:creationId xmlns:p14="http://schemas.microsoft.com/office/powerpoint/2010/main" val="322317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58AA-DB6B-48E9-B9DA-2BBD5D505C8B}"/>
              </a:ext>
            </a:extLst>
          </p:cNvPr>
          <p:cNvSpPr>
            <a:spLocks noGrp="1"/>
          </p:cNvSpPr>
          <p:nvPr>
            <p:ph type="title"/>
          </p:nvPr>
        </p:nvSpPr>
        <p:spPr>
          <a:xfrm>
            <a:off x="1484312" y="972152"/>
            <a:ext cx="3549121" cy="895149"/>
          </a:xfrm>
        </p:spPr>
        <p:txBody>
          <a:bodyPr>
            <a:noAutofit/>
          </a:bodyPr>
          <a:lstStyle/>
          <a:p>
            <a:r>
              <a:rPr lang="en-IN" sz="4000" b="1" dirty="0"/>
              <a:t>Last Activity</a:t>
            </a:r>
          </a:p>
        </p:txBody>
      </p:sp>
      <p:pic>
        <p:nvPicPr>
          <p:cNvPr id="6" name="Content Placeholder 5">
            <a:extLst>
              <a:ext uri="{FF2B5EF4-FFF2-40B4-BE49-F238E27FC236}">
                <a16:creationId xmlns:a16="http://schemas.microsoft.com/office/drawing/2014/main" id="{5D135440-B77E-4AFD-8D5B-0ED87F82FA16}"/>
              </a:ext>
            </a:extLst>
          </p:cNvPr>
          <p:cNvPicPr>
            <a:picLocks noGrp="1" noChangeAspect="1"/>
          </p:cNvPicPr>
          <p:nvPr>
            <p:ph idx="1"/>
          </p:nvPr>
        </p:nvPicPr>
        <p:blipFill>
          <a:blip r:embed="rId2"/>
          <a:stretch>
            <a:fillRect/>
          </a:stretch>
        </p:blipFill>
        <p:spPr>
          <a:xfrm>
            <a:off x="5919537" y="560503"/>
            <a:ext cx="5883378" cy="5551539"/>
          </a:xfrm>
        </p:spPr>
      </p:pic>
      <p:sp>
        <p:nvSpPr>
          <p:cNvPr id="4" name="Text Placeholder 3">
            <a:extLst>
              <a:ext uri="{FF2B5EF4-FFF2-40B4-BE49-F238E27FC236}">
                <a16:creationId xmlns:a16="http://schemas.microsoft.com/office/drawing/2014/main" id="{2F5B966C-6230-49CA-9BF4-F8782BB2992B}"/>
              </a:ext>
            </a:extLst>
          </p:cNvPr>
          <p:cNvSpPr>
            <a:spLocks noGrp="1"/>
          </p:cNvSpPr>
          <p:nvPr>
            <p:ph type="body" sz="half" idx="2"/>
          </p:nvPr>
        </p:nvSpPr>
        <p:spPr>
          <a:xfrm>
            <a:off x="1484312" y="2252312"/>
            <a:ext cx="4319722" cy="4225490"/>
          </a:xfrm>
        </p:spPr>
        <p:txBody>
          <a:bodyPr>
            <a:normAutofit fontScale="92500" lnSpcReduction="20000"/>
          </a:bodyPr>
          <a:lstStyle/>
          <a:p>
            <a:pPr marL="457200" indent="-457200">
              <a:buAutoNum type="arabicPeriod"/>
            </a:pPr>
            <a:r>
              <a:rPr lang="en-US" sz="2000" dirty="0"/>
              <a:t>The conversion rate is higher for customers who sent an SMS as their most recent activity. </a:t>
            </a:r>
          </a:p>
          <a:p>
            <a:pPr marL="457200" indent="-457200">
              <a:buAutoNum type="arabicPeriod"/>
            </a:pPr>
            <a:r>
              <a:rPr lang="en-US" sz="2000" dirty="0"/>
              <a:t>The majority of customers, with a conversion rate, have the most recent activity as Email Opened.</a:t>
            </a:r>
            <a:br>
              <a:rPr lang="en-US" sz="2000" dirty="0"/>
            </a:br>
            <a:r>
              <a:rPr lang="en-US" sz="2000" dirty="0"/>
              <a:t>Increase the number of leads from consumers whose last activity was SMS Sent and concentrate on increasing conversions from those whose last activity was email opened in order to raise the overall conversion rate. </a:t>
            </a:r>
            <a:br>
              <a:rPr lang="en-US" dirty="0"/>
            </a:br>
            <a:br>
              <a:rPr lang="en-US" dirty="0"/>
            </a:br>
            <a:br>
              <a:rPr lang="en-US" dirty="0"/>
            </a:br>
            <a:endParaRPr lang="en-IN" dirty="0"/>
          </a:p>
        </p:txBody>
      </p:sp>
    </p:spTree>
    <p:extLst>
      <p:ext uri="{BB962C8B-B14F-4D97-AF65-F5344CB8AC3E}">
        <p14:creationId xmlns:p14="http://schemas.microsoft.com/office/powerpoint/2010/main" val="38725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855B-3713-489F-A02E-ADBD1FE1ADF2}"/>
              </a:ext>
            </a:extLst>
          </p:cNvPr>
          <p:cNvSpPr>
            <a:spLocks noGrp="1"/>
          </p:cNvSpPr>
          <p:nvPr>
            <p:ph type="title"/>
          </p:nvPr>
        </p:nvSpPr>
        <p:spPr>
          <a:xfrm>
            <a:off x="1484312" y="1066800"/>
            <a:ext cx="3549121" cy="704249"/>
          </a:xfrm>
        </p:spPr>
        <p:txBody>
          <a:bodyPr>
            <a:normAutofit fontScale="90000"/>
          </a:bodyPr>
          <a:lstStyle/>
          <a:p>
            <a:r>
              <a:rPr lang="en-IN" sz="4000" b="1" dirty="0"/>
              <a:t>Specialization</a:t>
            </a:r>
          </a:p>
        </p:txBody>
      </p:sp>
      <p:pic>
        <p:nvPicPr>
          <p:cNvPr id="6" name="Content Placeholder 5">
            <a:extLst>
              <a:ext uri="{FF2B5EF4-FFF2-40B4-BE49-F238E27FC236}">
                <a16:creationId xmlns:a16="http://schemas.microsoft.com/office/drawing/2014/main" id="{6BE14732-F199-484B-AA6D-D477674A3BD0}"/>
              </a:ext>
            </a:extLst>
          </p:cNvPr>
          <p:cNvPicPr>
            <a:picLocks noGrp="1" noChangeAspect="1"/>
          </p:cNvPicPr>
          <p:nvPr>
            <p:ph idx="1"/>
          </p:nvPr>
        </p:nvPicPr>
        <p:blipFill>
          <a:blip r:embed="rId2"/>
          <a:stretch>
            <a:fillRect/>
          </a:stretch>
        </p:blipFill>
        <p:spPr>
          <a:xfrm>
            <a:off x="5823284" y="750771"/>
            <a:ext cx="6006164" cy="5490897"/>
          </a:xfrm>
        </p:spPr>
      </p:pic>
      <p:sp>
        <p:nvSpPr>
          <p:cNvPr id="4" name="Text Placeholder 3">
            <a:extLst>
              <a:ext uri="{FF2B5EF4-FFF2-40B4-BE49-F238E27FC236}">
                <a16:creationId xmlns:a16="http://schemas.microsoft.com/office/drawing/2014/main" id="{60E7B078-E928-4CF6-9DED-072F39089820}"/>
              </a:ext>
            </a:extLst>
          </p:cNvPr>
          <p:cNvSpPr>
            <a:spLocks noGrp="1"/>
          </p:cNvSpPr>
          <p:nvPr>
            <p:ph type="body" sz="half" idx="2"/>
          </p:nvPr>
        </p:nvSpPr>
        <p:spPr>
          <a:xfrm>
            <a:off x="1484312" y="2589196"/>
            <a:ext cx="3549121" cy="3202004"/>
          </a:xfrm>
        </p:spPr>
        <p:txBody>
          <a:bodyPr>
            <a:normAutofit lnSpcReduction="10000"/>
          </a:bodyPr>
          <a:lstStyle/>
          <a:p>
            <a:pPr marL="457200" indent="-457200">
              <a:buAutoNum type="arabicPeriod"/>
            </a:pPr>
            <a:r>
              <a:rPr lang="en-US" sz="2000" dirty="0"/>
              <a:t>Management &amp; Others is the area of specialization for most leads. </a:t>
            </a:r>
          </a:p>
          <a:p>
            <a:pPr marL="457200" indent="-457200">
              <a:buAutoNum type="arabicPeriod"/>
            </a:pPr>
            <a:r>
              <a:rPr lang="en-US" sz="2000" dirty="0"/>
              <a:t> The least likely leads to convert are those with a focus on rural and agricultural industries.</a:t>
            </a:r>
            <a:br>
              <a:rPr lang="en-US" dirty="0"/>
            </a:br>
            <a:br>
              <a:rPr lang="en-US" dirty="0"/>
            </a:br>
            <a:br>
              <a:rPr lang="en-US" dirty="0"/>
            </a:br>
            <a:endParaRPr lang="en-IN" dirty="0"/>
          </a:p>
        </p:txBody>
      </p:sp>
    </p:spTree>
    <p:extLst>
      <p:ext uri="{BB962C8B-B14F-4D97-AF65-F5344CB8AC3E}">
        <p14:creationId xmlns:p14="http://schemas.microsoft.com/office/powerpoint/2010/main" val="11428356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761</TotalTime>
  <Words>1220</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60</vt:lpstr>
      <vt:lpstr>68</vt:lpstr>
      <vt:lpstr>Arial</vt:lpstr>
      <vt:lpstr>Century Gothic</vt:lpstr>
      <vt:lpstr>Wingdings 3</vt:lpstr>
      <vt:lpstr>Wisp</vt:lpstr>
      <vt:lpstr>         LEAD SCORING  GROUP CASE STUDY  </vt:lpstr>
      <vt:lpstr>PROBLEM STATEMENT</vt:lpstr>
      <vt:lpstr>OBJECTIVE </vt:lpstr>
      <vt:lpstr>APPROACH</vt:lpstr>
      <vt:lpstr>         Lead Origin </vt:lpstr>
      <vt:lpstr>Lead Source</vt:lpstr>
      <vt:lpstr>Do Not Email</vt:lpstr>
      <vt:lpstr>Last Activity</vt:lpstr>
      <vt:lpstr>Specialization</vt:lpstr>
      <vt:lpstr>Current Occupation</vt:lpstr>
      <vt:lpstr>City</vt:lpstr>
      <vt:lpstr>A free copy  of Mastering  The Interview</vt:lpstr>
      <vt:lpstr>Last Notable Activity</vt:lpstr>
      <vt:lpstr>ROC Curve</vt:lpstr>
      <vt:lpstr>Accuracy, Sensitivity,  and Specificity at Various Probabilities</vt:lpstr>
      <vt:lpstr>Model Evaluation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GROUP CASE STUDY</dc:title>
  <dc:creator>rupali.pal1994@outlook.com</dc:creator>
  <cp:lastModifiedBy>rupali.pal1994@outlook.com</cp:lastModifiedBy>
  <cp:revision>20</cp:revision>
  <dcterms:created xsi:type="dcterms:W3CDTF">2024-02-19T18:43:54Z</dcterms:created>
  <dcterms:modified xsi:type="dcterms:W3CDTF">2024-02-20T07:25:47Z</dcterms:modified>
</cp:coreProperties>
</file>