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Poppins" panose="00000500000000000000" pitchFamily="2" charset="0"/>
      <p:regular r:id="rId12"/>
      <p:bold r:id="rId13"/>
      <p:italic r:id="rId14"/>
      <p:boldItalic r:id="rId15"/>
    </p:embeddedFont>
    <p:embeddedFont>
      <p:font typeface="Poppins Medium" panose="000006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Medium" panose="02000000000000000000" pitchFamily="2" charset="0"/>
      <p:regular r:id="rId24"/>
      <p:bold r:id="rId25"/>
      <p:italic r:id="rId26"/>
      <p:boldItalic r:id="rId27"/>
    </p:embeddedFont>
    <p:embeddedFont>
      <p:font typeface="Source Code Pro" panose="020B050903040302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4+olj2AH0ef7i4zaH0C+sC3Ty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06F2D1-700E-45FC-BA23-50445A1C69DA}">
  <a:tblStyle styleId="{5806F2D1-700E-45FC-BA23-50445A1C69D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6fa513d40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f6fa513d40_0_4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c1787403e_0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3c1787403e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6f58000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b6f58000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a008839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g2fa008839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9998294546c63a9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59998294546c63a9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1433f3ef6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71433f3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c8cb1222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g2c8cb1222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1792288" y="612775"/>
            <a:ext cx="5486400" cy="4114800"/>
          </a:xfrm>
          <a:prstGeom prst="rect">
            <a:avLst/>
          </a:prstGeom>
          <a:noFill/>
          <a:ln>
            <a:noFill/>
          </a:ln>
        </p:spPr>
      </p:sp>
      <p:sp>
        <p:nvSpPr>
          <p:cNvPr id="68" name="Google Shape;68;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g2f6fa513d40_0_112"/>
          <p:cNvSpPr txBox="1">
            <a:spLocks noGrp="1"/>
          </p:cNvSpPr>
          <p:nvPr>
            <p:ph type="title"/>
          </p:nvPr>
        </p:nvSpPr>
        <p:spPr>
          <a:xfrm>
            <a:off x="119600" y="-12750"/>
            <a:ext cx="8520600" cy="733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6"/>
              </a:buClr>
              <a:buSzPts val="3000"/>
              <a:buFont typeface="Poppins"/>
              <a:buNone/>
              <a:defRPr b="1">
                <a:solidFill>
                  <a:schemeClr val="accent6"/>
                </a:solidFill>
                <a:latin typeface="Poppins"/>
                <a:ea typeface="Poppins"/>
                <a:cs typeface="Poppins"/>
                <a:sym typeface="Poppins"/>
              </a:defRPr>
            </a:lvl1pPr>
            <a:lvl2pPr lvl="1"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2pPr>
            <a:lvl3pPr lvl="2"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3pPr>
            <a:lvl4pPr lvl="3"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4pPr>
            <a:lvl5pPr lvl="4"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5pPr>
            <a:lvl6pPr lvl="5"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6pPr>
            <a:lvl7pPr lvl="6"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7pPr>
            <a:lvl8pPr lvl="7"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8pPr>
            <a:lvl9pPr lvl="8" algn="l">
              <a:lnSpc>
                <a:spcPct val="100000"/>
              </a:lnSpc>
              <a:spcBef>
                <a:spcPts val="0"/>
              </a:spcBef>
              <a:spcAft>
                <a:spcPts val="0"/>
              </a:spcAft>
              <a:buClr>
                <a:schemeClr val="lt1"/>
              </a:buClr>
              <a:buSzPts val="3000"/>
              <a:buFont typeface="Poppins"/>
              <a:buNone/>
              <a:defRPr b="1">
                <a:solidFill>
                  <a:schemeClr val="lt1"/>
                </a:solidFill>
                <a:latin typeface="Poppins"/>
                <a:ea typeface="Poppins"/>
                <a:cs typeface="Poppins"/>
                <a:sym typeface="Poppins"/>
              </a:defRPr>
            </a:lvl9pPr>
          </a:lstStyle>
          <a:p>
            <a:endParaRPr/>
          </a:p>
        </p:txBody>
      </p:sp>
      <p:sp>
        <p:nvSpPr>
          <p:cNvPr id="17" name="Google Shape;17;g2f6fa513d40_0_112"/>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Poppins Medium"/>
              <a:buChar char="●"/>
              <a:defRPr>
                <a:latin typeface="Poppins Medium"/>
                <a:ea typeface="Poppins Medium"/>
                <a:cs typeface="Poppins Medium"/>
                <a:sym typeface="Poppins Medium"/>
              </a:defRPr>
            </a:lvl1pPr>
            <a:lvl2pPr marL="914400" lvl="1"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2pPr>
            <a:lvl3pPr marL="1371600" lvl="2"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3pPr>
            <a:lvl4pPr marL="1828800" lvl="3"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4pPr>
            <a:lvl5pPr marL="2286000" lvl="4"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5pPr>
            <a:lvl6pPr marL="2743200" lvl="5"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6pPr>
            <a:lvl7pPr marL="3200400" lvl="6"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7pPr>
            <a:lvl8pPr marL="3657600" lvl="7"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8pPr>
            <a:lvl9pPr marL="4114800" lvl="8" indent="-317500" algn="l">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9pPr>
          </a:lstStyle>
          <a:p>
            <a:endParaRPr/>
          </a:p>
        </p:txBody>
      </p:sp>
      <p:sp>
        <p:nvSpPr>
          <p:cNvPr id="18" name="Google Shape;18;g2f6fa513d40_0_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drive.google.com/file/d/1DavbwN_fbN3sKfJI--2lzF8r9h6XyJXq/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osts/shooting-stars-foundation-inc_women-entrepreneurship-founder-activity-7235277584337358848-dRS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docs.google.com/forms/d/e/1FAIpQLSdOzqHVU-Jhs-vtHWR-wHd8mR_l3KGYMhT8uri_0GsSiWRYAg/viewform?usp=sf_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vaibhav@sstarsfoundation.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
          <p:cNvGrpSpPr/>
          <p:nvPr/>
        </p:nvGrpSpPr>
        <p:grpSpPr>
          <a:xfrm>
            <a:off x="-1384695" y="-958371"/>
            <a:ext cx="10541792" cy="6809125"/>
            <a:chOff x="0" y="0"/>
            <a:chExt cx="14055722" cy="9078833"/>
          </a:xfrm>
        </p:grpSpPr>
        <p:grpSp>
          <p:nvGrpSpPr>
            <p:cNvPr id="89" name="Google Shape;89;p1"/>
            <p:cNvGrpSpPr/>
            <p:nvPr/>
          </p:nvGrpSpPr>
          <p:grpSpPr>
            <a:xfrm>
              <a:off x="0" y="0"/>
              <a:ext cx="2703560" cy="2703560"/>
              <a:chOff x="0" y="0"/>
              <a:chExt cx="495300" cy="495300"/>
            </a:xfrm>
          </p:grpSpPr>
          <p:sp>
            <p:nvSpPr>
              <p:cNvPr id="90" name="Google Shape;90;p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1"/>
            <p:cNvGrpSpPr/>
            <p:nvPr/>
          </p:nvGrpSpPr>
          <p:grpSpPr>
            <a:xfrm>
              <a:off x="13184394" y="8050928"/>
              <a:ext cx="871328" cy="871328"/>
              <a:chOff x="0" y="0"/>
              <a:chExt cx="495300" cy="495300"/>
            </a:xfrm>
          </p:grpSpPr>
          <p:sp>
            <p:nvSpPr>
              <p:cNvPr id="93" name="Google Shape;93;p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1"/>
            <p:cNvGrpSpPr/>
            <p:nvPr/>
          </p:nvGrpSpPr>
          <p:grpSpPr>
            <a:xfrm>
              <a:off x="13110588" y="8569362"/>
              <a:ext cx="509471" cy="509471"/>
              <a:chOff x="0" y="0"/>
              <a:chExt cx="495300" cy="495300"/>
            </a:xfrm>
          </p:grpSpPr>
          <p:sp>
            <p:nvSpPr>
              <p:cNvPr id="96" name="Google Shape;96;p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 name="Google Shape;98;p1"/>
          <p:cNvSpPr/>
          <p:nvPr/>
        </p:nvSpPr>
        <p:spPr>
          <a:xfrm>
            <a:off x="912233" y="176625"/>
            <a:ext cx="3605681" cy="816137"/>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99" name="Google Shape;99;p1"/>
          <p:cNvSpPr txBox="1"/>
          <p:nvPr/>
        </p:nvSpPr>
        <p:spPr>
          <a:xfrm>
            <a:off x="324526" y="2082000"/>
            <a:ext cx="4345800" cy="9267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2804"/>
              <a:buFont typeface="Arial"/>
              <a:buNone/>
            </a:pPr>
            <a:r>
              <a:rPr lang="en-US" sz="2800" b="1" i="0" u="none" strike="noStrike" cap="none">
                <a:solidFill>
                  <a:srgbClr val="000000"/>
                </a:solidFill>
                <a:latin typeface="Arial"/>
                <a:ea typeface="Arial"/>
                <a:cs typeface="Arial"/>
                <a:sym typeface="Arial"/>
              </a:rPr>
              <a:t>All India Women ONLY Start-a-thon</a:t>
            </a:r>
            <a:endParaRPr sz="2800" b="1" i="0" u="none" strike="noStrike" cap="none">
              <a:solidFill>
                <a:srgbClr val="000000"/>
              </a:solidFill>
              <a:latin typeface="Arial"/>
              <a:ea typeface="Arial"/>
              <a:cs typeface="Arial"/>
              <a:sym typeface="Arial"/>
            </a:endParaRPr>
          </a:p>
        </p:txBody>
      </p:sp>
      <p:sp>
        <p:nvSpPr>
          <p:cNvPr id="100" name="Google Shape;100;p1"/>
          <p:cNvSpPr txBox="1"/>
          <p:nvPr/>
        </p:nvSpPr>
        <p:spPr>
          <a:xfrm>
            <a:off x="4578875" y="4642350"/>
            <a:ext cx="4345800" cy="236400"/>
          </a:xfrm>
          <a:prstGeom prst="rect">
            <a:avLst/>
          </a:prstGeom>
          <a:noFill/>
          <a:ln>
            <a:noFill/>
          </a:ln>
        </p:spPr>
        <p:txBody>
          <a:bodyPr spcFirstLastPara="1" wrap="square" lIns="0" tIns="0" rIns="0" bIns="0" anchor="t" anchorCtr="0">
            <a:spAutoFit/>
          </a:bodyPr>
          <a:lstStyle/>
          <a:p>
            <a:pPr marL="0" marR="0" lvl="0" indent="0" algn="l" rtl="0">
              <a:lnSpc>
                <a:spcPct val="168071"/>
              </a:lnSpc>
              <a:spcBef>
                <a:spcPts val="0"/>
              </a:spcBef>
              <a:spcAft>
                <a:spcPts val="0"/>
              </a:spcAft>
              <a:buClr>
                <a:srgbClr val="000000"/>
              </a:buClr>
              <a:buSzPts val="2136"/>
              <a:buFont typeface="Arial"/>
              <a:buNone/>
            </a:pPr>
            <a:r>
              <a:rPr lang="en-US" sz="1536" b="0" i="0" u="none" strike="noStrike" cap="none">
                <a:solidFill>
                  <a:srgbClr val="122355"/>
                </a:solidFill>
                <a:latin typeface="Poppins"/>
                <a:ea typeface="Poppins"/>
                <a:cs typeface="Poppins"/>
                <a:sym typeface="Poppins"/>
              </a:rPr>
              <a:t>Muskan, Chandrudu, Krithika</a:t>
            </a:r>
            <a:r>
              <a:rPr lang="en-US" sz="1536" b="1" i="0" u="none" strike="noStrike" cap="none">
                <a:solidFill>
                  <a:srgbClr val="122355"/>
                </a:solidFill>
                <a:latin typeface="Poppins"/>
                <a:ea typeface="Poppins"/>
                <a:cs typeface="Poppins"/>
                <a:sym typeface="Poppins"/>
              </a:rPr>
              <a:t>, IIT Delhi (SSF)</a:t>
            </a:r>
            <a:endParaRPr sz="800" b="0" i="0" u="none" strike="noStrike" cap="none">
              <a:solidFill>
                <a:srgbClr val="000000"/>
              </a:solidFill>
              <a:latin typeface="Arial"/>
              <a:ea typeface="Arial"/>
              <a:cs typeface="Arial"/>
              <a:sym typeface="Arial"/>
            </a:endParaRPr>
          </a:p>
        </p:txBody>
      </p:sp>
      <p:pic>
        <p:nvPicPr>
          <p:cNvPr id="101" name="Google Shape;101;p1"/>
          <p:cNvPicPr preferRelativeResize="0"/>
          <p:nvPr/>
        </p:nvPicPr>
        <p:blipFill rotWithShape="1">
          <a:blip r:embed="rId4">
            <a:alphaModFix/>
          </a:blip>
          <a:srcRect/>
          <a:stretch/>
        </p:blipFill>
        <p:spPr>
          <a:xfrm>
            <a:off x="4717775" y="109825"/>
            <a:ext cx="4206850" cy="4465499"/>
          </a:xfrm>
          <a:prstGeom prst="rect">
            <a:avLst/>
          </a:prstGeom>
          <a:noFill/>
          <a:ln>
            <a:noFill/>
          </a:ln>
        </p:spPr>
      </p:pic>
      <p:sp>
        <p:nvSpPr>
          <p:cNvPr id="102" name="Google Shape;102;p1"/>
          <p:cNvSpPr txBox="1"/>
          <p:nvPr/>
        </p:nvSpPr>
        <p:spPr>
          <a:xfrm>
            <a:off x="1801100" y="914450"/>
            <a:ext cx="2665800" cy="2616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2804"/>
              <a:buFont typeface="Arial"/>
              <a:buNone/>
            </a:pPr>
            <a:r>
              <a:rPr lang="en-US" sz="1700" b="1" i="0" u="none" strike="noStrike" cap="none">
                <a:solidFill>
                  <a:srgbClr val="FF9900"/>
                </a:solidFill>
                <a:latin typeface="Arial"/>
                <a:ea typeface="Arial"/>
                <a:cs typeface="Arial"/>
                <a:sym typeface="Arial"/>
              </a:rPr>
              <a:t>Educate Empower Enable</a:t>
            </a:r>
            <a:endParaRPr sz="1700" b="1" i="0" u="none" strike="noStrike" cap="none">
              <a:solidFill>
                <a:srgbClr val="FF9900"/>
              </a:solidFill>
              <a:latin typeface="Arial"/>
              <a:ea typeface="Arial"/>
              <a:cs typeface="Arial"/>
              <a:sym typeface="Arial"/>
            </a:endParaRPr>
          </a:p>
        </p:txBody>
      </p:sp>
      <p:sp>
        <p:nvSpPr>
          <p:cNvPr id="103" name="Google Shape;103;p1"/>
          <p:cNvSpPr txBox="1"/>
          <p:nvPr/>
        </p:nvSpPr>
        <p:spPr>
          <a:xfrm>
            <a:off x="273501" y="3628650"/>
            <a:ext cx="4345800" cy="6618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2804"/>
              <a:buFont typeface="Arial"/>
              <a:buNone/>
            </a:pPr>
            <a:r>
              <a:rPr lang="en-US" sz="2000" u="sng" dirty="0">
                <a:solidFill>
                  <a:schemeClr val="hlink"/>
                </a:solidFill>
              </a:rPr>
              <a:t>vaibhav@sstarsfoundation.org</a:t>
            </a:r>
            <a:endParaRPr sz="20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804"/>
              <a:buFont typeface="Arial"/>
              <a:buNone/>
            </a:pPr>
            <a:r>
              <a:rPr lang="en-US" sz="2000" b="0" i="0" u="none" strike="noStrike" cap="none" dirty="0">
                <a:solidFill>
                  <a:srgbClr val="000000"/>
                </a:solidFill>
                <a:latin typeface="Arial"/>
                <a:ea typeface="Arial"/>
                <a:cs typeface="Arial"/>
                <a:sym typeface="Arial"/>
              </a:rPr>
              <a:t>+91-8619011848</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f6fa513d40_0_499"/>
          <p:cNvSpPr txBox="1">
            <a:spLocks noGrp="1"/>
          </p:cNvSpPr>
          <p:nvPr>
            <p:ph type="title"/>
          </p:nvPr>
        </p:nvSpPr>
        <p:spPr>
          <a:xfrm>
            <a:off x="119600" y="-12750"/>
            <a:ext cx="8520600" cy="7335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75757"/>
              <a:buNone/>
            </a:pPr>
            <a:r>
              <a:rPr lang="en-US"/>
              <a:t>About SSF</a:t>
            </a:r>
            <a:endParaRPr/>
          </a:p>
        </p:txBody>
      </p:sp>
      <p:sp>
        <p:nvSpPr>
          <p:cNvPr id="109" name="Google Shape;109;g2f6fa513d40_0_49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grpSp>
        <p:nvGrpSpPr>
          <p:cNvPr id="110" name="Google Shape;110;g2f6fa513d40_0_499"/>
          <p:cNvGrpSpPr/>
          <p:nvPr/>
        </p:nvGrpSpPr>
        <p:grpSpPr>
          <a:xfrm>
            <a:off x="779363" y="716175"/>
            <a:ext cx="2486829" cy="3711155"/>
            <a:chOff x="1118224" y="283725"/>
            <a:chExt cx="2090826" cy="4076400"/>
          </a:xfrm>
        </p:grpSpPr>
        <p:sp>
          <p:nvSpPr>
            <p:cNvPr id="111" name="Google Shape;111;g2f6fa513d40_0_499"/>
            <p:cNvSpPr/>
            <p:nvPr/>
          </p:nvSpPr>
          <p:spPr>
            <a:xfrm>
              <a:off x="1178650" y="283725"/>
              <a:ext cx="2030400" cy="4076400"/>
            </a:xfrm>
            <a:prstGeom prst="rect">
              <a:avLst/>
            </a:prstGeom>
            <a:solidFill>
              <a:srgbClr val="0C57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2" name="Google Shape;112;g2f6fa513d40_0_499"/>
            <p:cNvSpPr/>
            <p:nvPr/>
          </p:nvSpPr>
          <p:spPr>
            <a:xfrm>
              <a:off x="1118224" y="341749"/>
              <a:ext cx="2048100" cy="2490600"/>
            </a:xfrm>
            <a:prstGeom prst="rect">
              <a:avLst/>
            </a:prstGeom>
            <a:solidFill>
              <a:srgbClr val="FFFFFF"/>
            </a:solidFill>
            <a:ln w="19050" cap="flat" cmpd="sng">
              <a:solidFill>
                <a:srgbClr val="0D5CD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3" name="Google Shape;113;g2f6fa513d40_0_499"/>
            <p:cNvSpPr/>
            <p:nvPr/>
          </p:nvSpPr>
          <p:spPr>
            <a:xfrm>
              <a:off x="1233923" y="1141362"/>
              <a:ext cx="1815000" cy="60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Roboto Medium"/>
                  <a:ea typeface="Roboto Medium"/>
                  <a:cs typeface="Roboto Medium"/>
                  <a:sym typeface="Roboto Medium"/>
                </a:rPr>
                <a:t>Scholarships</a:t>
              </a:r>
              <a:endParaRPr sz="1200" b="0" i="0" u="none" strike="noStrike" cap="none">
                <a:solidFill>
                  <a:schemeClr val="dk1"/>
                </a:solidFill>
                <a:latin typeface="Roboto Medium"/>
                <a:ea typeface="Roboto Medium"/>
                <a:cs typeface="Roboto Medium"/>
                <a:sym typeface="Roboto Medium"/>
              </a:endParaRPr>
            </a:p>
          </p:txBody>
        </p:sp>
        <p:sp>
          <p:nvSpPr>
            <p:cNvPr id="114" name="Google Shape;114;g2f6fa513d40_0_499"/>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000" b="0" i="0" u="none" strike="noStrike" cap="none">
                  <a:solidFill>
                    <a:schemeClr val="dk1"/>
                  </a:solidFill>
                  <a:latin typeface="Roboto"/>
                  <a:ea typeface="Roboto"/>
                  <a:cs typeface="Roboto"/>
                  <a:sym typeface="Roboto"/>
                </a:rPr>
                <a:t>Support Deserving underserved students to help them </a:t>
              </a:r>
              <a:r>
                <a:rPr lang="en-US" sz="1000" b="1" i="0" u="none" strike="noStrike" cap="none">
                  <a:solidFill>
                    <a:schemeClr val="dk1"/>
                  </a:solidFill>
                  <a:latin typeface="Roboto"/>
                  <a:ea typeface="Roboto"/>
                  <a:cs typeface="Roboto"/>
                  <a:sym typeface="Roboto"/>
                </a:rPr>
                <a:t>break the cycle of generational poverty</a:t>
              </a:r>
              <a:endParaRPr sz="800" b="1" i="0" u="none" strike="noStrike" cap="none">
                <a:solidFill>
                  <a:schemeClr val="dk1"/>
                </a:solidFill>
                <a:latin typeface="Roboto"/>
                <a:ea typeface="Roboto"/>
                <a:cs typeface="Roboto"/>
                <a:sym typeface="Roboto"/>
              </a:endParaRPr>
            </a:p>
          </p:txBody>
        </p:sp>
        <p:sp>
          <p:nvSpPr>
            <p:cNvPr id="115" name="Google Shape;115;g2f6fa513d40_0_49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Roboto"/>
                  <a:ea typeface="Roboto"/>
                  <a:cs typeface="Roboto"/>
                  <a:sym typeface="Roboto"/>
                </a:rPr>
                <a:t>1</a:t>
              </a:r>
              <a:r>
                <a:rPr lang="en-US" sz="3200" b="1">
                  <a:solidFill>
                    <a:schemeClr val="dk1"/>
                  </a:solidFill>
                  <a:latin typeface="Roboto"/>
                  <a:ea typeface="Roboto"/>
                  <a:cs typeface="Roboto"/>
                  <a:sym typeface="Roboto"/>
                </a:rPr>
                <a:t>204</a:t>
              </a:r>
              <a:endParaRPr sz="4000" b="1" i="0" u="none" strike="noStrike" cap="none">
                <a:solidFill>
                  <a:schemeClr val="dk1"/>
                </a:solidFill>
                <a:latin typeface="Roboto"/>
                <a:ea typeface="Roboto"/>
                <a:cs typeface="Roboto"/>
                <a:sym typeface="Roboto"/>
              </a:endParaRPr>
            </a:p>
          </p:txBody>
        </p:sp>
        <p:sp>
          <p:nvSpPr>
            <p:cNvPr id="116" name="Google Shape;116;g2f6fa513d40_0_499"/>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7" name="Google Shape;117;g2f6fa513d40_0_499"/>
            <p:cNvSpPr/>
            <p:nvPr/>
          </p:nvSpPr>
          <p:spPr>
            <a:xfrm>
              <a:off x="1118308" y="3005056"/>
              <a:ext cx="2030400" cy="1085400"/>
            </a:xfrm>
            <a:prstGeom prst="rect">
              <a:avLst/>
            </a:prstGeom>
            <a:noFill/>
            <a:ln>
              <a:noFill/>
            </a:ln>
          </p:spPr>
          <p:txBody>
            <a:bodyPr spcFirstLastPara="1" wrap="square" lIns="91425" tIns="91425" rIns="91425" bIns="91425" anchor="t" anchorCtr="0">
              <a:noAutofit/>
            </a:bodyPr>
            <a:lstStyle/>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Annual family income &lt; 3,00,000 pursuing STEM education from govt. College</a:t>
              </a:r>
              <a:endParaRPr sz="800" b="0" i="0" u="none" strike="noStrike" cap="none">
                <a:solidFill>
                  <a:schemeClr val="lt1"/>
                </a:solidFill>
                <a:latin typeface="Roboto"/>
                <a:ea typeface="Roboto"/>
                <a:cs typeface="Roboto"/>
                <a:sym typeface="Roboto"/>
              </a:endParaRPr>
            </a:p>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Preference for First generation graduate from rural/semi-urban areas with single/no parent</a:t>
              </a:r>
              <a:endParaRPr sz="800" b="0" i="0" u="none" strike="noStrike" cap="none">
                <a:solidFill>
                  <a:schemeClr val="lt1"/>
                </a:solidFill>
                <a:latin typeface="Roboto"/>
                <a:ea typeface="Roboto"/>
                <a:cs typeface="Roboto"/>
                <a:sym typeface="Roboto"/>
              </a:endParaRPr>
            </a:p>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Presence across 25+ states with 92%+ placement </a:t>
              </a:r>
              <a:endParaRPr sz="800" b="0" i="0" u="none" strike="noStrike" cap="none">
                <a:solidFill>
                  <a:schemeClr val="lt1"/>
                </a:solidFill>
                <a:latin typeface="Roboto"/>
                <a:ea typeface="Roboto"/>
                <a:cs typeface="Roboto"/>
                <a:sym typeface="Roboto"/>
              </a:endParaRPr>
            </a:p>
          </p:txBody>
        </p:sp>
      </p:grpSp>
      <p:grpSp>
        <p:nvGrpSpPr>
          <p:cNvPr id="118" name="Google Shape;118;g2f6fa513d40_0_499"/>
          <p:cNvGrpSpPr/>
          <p:nvPr/>
        </p:nvGrpSpPr>
        <p:grpSpPr>
          <a:xfrm>
            <a:off x="3328581" y="716175"/>
            <a:ext cx="2486829" cy="3711155"/>
            <a:chOff x="1118224" y="283725"/>
            <a:chExt cx="2090826" cy="4076400"/>
          </a:xfrm>
        </p:grpSpPr>
        <p:sp>
          <p:nvSpPr>
            <p:cNvPr id="119" name="Google Shape;119;g2f6fa513d40_0_499"/>
            <p:cNvSpPr/>
            <p:nvPr/>
          </p:nvSpPr>
          <p:spPr>
            <a:xfrm>
              <a:off x="1178650" y="283725"/>
              <a:ext cx="2030400" cy="4076400"/>
            </a:xfrm>
            <a:prstGeom prst="rect">
              <a:avLst/>
            </a:prstGeom>
            <a:solidFill>
              <a:srgbClr val="0C57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0" name="Google Shape;120;g2f6fa513d40_0_499"/>
            <p:cNvSpPr/>
            <p:nvPr/>
          </p:nvSpPr>
          <p:spPr>
            <a:xfrm>
              <a:off x="1118224" y="341749"/>
              <a:ext cx="2048100" cy="2490600"/>
            </a:xfrm>
            <a:prstGeom prst="rect">
              <a:avLst/>
            </a:prstGeom>
            <a:solidFill>
              <a:srgbClr val="FFFFFF"/>
            </a:solidFill>
            <a:ln w="19050" cap="flat" cmpd="sng">
              <a:solidFill>
                <a:srgbClr val="0D5CD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1" name="Google Shape;121;g2f6fa513d40_0_499"/>
            <p:cNvSpPr/>
            <p:nvPr/>
          </p:nvSpPr>
          <p:spPr>
            <a:xfrm>
              <a:off x="1233923" y="973963"/>
              <a:ext cx="1815000" cy="60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Roboto Medium"/>
                  <a:ea typeface="Roboto Medium"/>
                  <a:cs typeface="Roboto Medium"/>
                  <a:sym typeface="Roboto Medium"/>
                </a:rPr>
                <a:t>Hackathons/Start-a-thons</a:t>
              </a:r>
              <a:endParaRPr sz="2600" b="0" i="0" u="none" strike="noStrike" cap="none">
                <a:solidFill>
                  <a:schemeClr val="dk1"/>
                </a:solidFill>
                <a:latin typeface="Roboto Medium"/>
                <a:ea typeface="Roboto Medium"/>
                <a:cs typeface="Roboto Medium"/>
                <a:sym typeface="Roboto Medium"/>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edium"/>
                <a:ea typeface="Roboto Medium"/>
                <a:cs typeface="Roboto Medium"/>
                <a:sym typeface="Roboto Medium"/>
              </a:endParaRPr>
            </a:p>
          </p:txBody>
        </p:sp>
        <p:sp>
          <p:nvSpPr>
            <p:cNvPr id="122" name="Google Shape;122;g2f6fa513d40_0_499"/>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000" b="0" i="0" u="none" strike="noStrike" cap="none">
                  <a:solidFill>
                    <a:schemeClr val="dk1"/>
                  </a:solidFill>
                  <a:latin typeface="Roboto"/>
                  <a:ea typeface="Roboto"/>
                  <a:cs typeface="Roboto"/>
                  <a:sym typeface="Roboto"/>
                </a:rPr>
                <a:t>Inspire students to take up tech/entrepreneurship career to </a:t>
              </a:r>
              <a:r>
                <a:rPr lang="en-US" sz="1000" b="1" i="0" u="none" strike="noStrike" cap="none">
                  <a:solidFill>
                    <a:schemeClr val="dk1"/>
                  </a:solidFill>
                  <a:latin typeface="Roboto"/>
                  <a:ea typeface="Roboto"/>
                  <a:cs typeface="Roboto"/>
                  <a:sym typeface="Roboto"/>
                </a:rPr>
                <a:t>break the cycle of generational poverty</a:t>
              </a:r>
              <a:endParaRPr sz="10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23" name="Google Shape;123;g2f6fa513d40_0_49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Roboto"/>
                  <a:ea typeface="Roboto"/>
                  <a:cs typeface="Roboto"/>
                  <a:sym typeface="Roboto"/>
                </a:rPr>
                <a:t>40,000+</a:t>
              </a:r>
              <a:endParaRPr sz="4000" b="1" i="0" u="none" strike="noStrike" cap="none">
                <a:solidFill>
                  <a:schemeClr val="dk1"/>
                </a:solidFill>
                <a:latin typeface="Roboto"/>
                <a:ea typeface="Roboto"/>
                <a:cs typeface="Roboto"/>
                <a:sym typeface="Roboto"/>
              </a:endParaRPr>
            </a:p>
          </p:txBody>
        </p:sp>
        <p:sp>
          <p:nvSpPr>
            <p:cNvPr id="124" name="Google Shape;124;g2f6fa513d40_0_499"/>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5" name="Google Shape;125;g2f6fa513d40_0_499"/>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Hackathons: Tailor-made STEM Initiatives (Ex: AIWOS, IBM Datathon AMD, Netscout, WWT, Cognizant etc.)</a:t>
              </a:r>
              <a:endParaRPr sz="800" b="0" i="0" u="none" strike="noStrike" cap="none">
                <a:solidFill>
                  <a:schemeClr val="lt1"/>
                </a:solidFill>
                <a:latin typeface="Roboto"/>
                <a:ea typeface="Roboto"/>
                <a:cs typeface="Roboto"/>
                <a:sym typeface="Roboto"/>
              </a:endParaRPr>
            </a:p>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AIWOH - Launched and executed 2023</a:t>
              </a:r>
              <a:endParaRPr sz="800" b="0" i="0" u="none" strike="noStrike" cap="none">
                <a:solidFill>
                  <a:schemeClr val="lt1"/>
                </a:solidFill>
                <a:latin typeface="Roboto"/>
                <a:ea typeface="Roboto"/>
                <a:cs typeface="Roboto"/>
                <a:sym typeface="Roboto"/>
              </a:endParaRPr>
            </a:p>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Start-a-thons: Maiden version 2024</a:t>
              </a:r>
              <a:endParaRPr sz="800" b="0" i="0" u="none" strike="noStrike" cap="none">
                <a:solidFill>
                  <a:schemeClr val="lt1"/>
                </a:solidFill>
                <a:latin typeface="Roboto"/>
                <a:ea typeface="Roboto"/>
                <a:cs typeface="Roboto"/>
                <a:sym typeface="Roboto"/>
              </a:endParaRPr>
            </a:p>
          </p:txBody>
        </p:sp>
      </p:grpSp>
      <p:grpSp>
        <p:nvGrpSpPr>
          <p:cNvPr id="126" name="Google Shape;126;g2f6fa513d40_0_499"/>
          <p:cNvGrpSpPr/>
          <p:nvPr/>
        </p:nvGrpSpPr>
        <p:grpSpPr>
          <a:xfrm>
            <a:off x="5877800" y="716175"/>
            <a:ext cx="2486829" cy="3711155"/>
            <a:chOff x="1118224" y="283725"/>
            <a:chExt cx="2090826" cy="4076400"/>
          </a:xfrm>
        </p:grpSpPr>
        <p:sp>
          <p:nvSpPr>
            <p:cNvPr id="127" name="Google Shape;127;g2f6fa513d40_0_499"/>
            <p:cNvSpPr/>
            <p:nvPr/>
          </p:nvSpPr>
          <p:spPr>
            <a:xfrm>
              <a:off x="1178650" y="283725"/>
              <a:ext cx="2030400" cy="4076400"/>
            </a:xfrm>
            <a:prstGeom prst="rect">
              <a:avLst/>
            </a:prstGeom>
            <a:solidFill>
              <a:srgbClr val="0C57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8" name="Google Shape;128;g2f6fa513d40_0_499"/>
            <p:cNvSpPr/>
            <p:nvPr/>
          </p:nvSpPr>
          <p:spPr>
            <a:xfrm>
              <a:off x="1118224" y="341749"/>
              <a:ext cx="2048100" cy="2490600"/>
            </a:xfrm>
            <a:prstGeom prst="rect">
              <a:avLst/>
            </a:prstGeom>
            <a:solidFill>
              <a:srgbClr val="FFFFFF"/>
            </a:solidFill>
            <a:ln w="19050" cap="flat" cmpd="sng">
              <a:solidFill>
                <a:srgbClr val="0D5CD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9" name="Google Shape;129;g2f6fa513d40_0_499"/>
            <p:cNvSpPr/>
            <p:nvPr/>
          </p:nvSpPr>
          <p:spPr>
            <a:xfrm>
              <a:off x="1233923" y="1141362"/>
              <a:ext cx="1815000" cy="60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Roboto Medium"/>
                  <a:ea typeface="Roboto Medium"/>
                  <a:cs typeface="Roboto Medium"/>
                  <a:sym typeface="Roboto Medium"/>
                </a:rPr>
                <a:t>Skilling</a:t>
              </a:r>
              <a:endParaRPr sz="2600" b="0" i="0" u="none" strike="noStrike" cap="none">
                <a:solidFill>
                  <a:schemeClr val="dk1"/>
                </a:solidFill>
                <a:latin typeface="Roboto Medium"/>
                <a:ea typeface="Roboto Medium"/>
                <a:cs typeface="Roboto Medium"/>
                <a:sym typeface="Roboto Medium"/>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edium"/>
                <a:ea typeface="Roboto Medium"/>
                <a:cs typeface="Roboto Medium"/>
                <a:sym typeface="Roboto Medium"/>
              </a:endParaRPr>
            </a:p>
          </p:txBody>
        </p:sp>
        <p:sp>
          <p:nvSpPr>
            <p:cNvPr id="130" name="Google Shape;130;g2f6fa513d40_0_499"/>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000" b="0" i="0" u="none" strike="noStrike" cap="none">
                  <a:solidFill>
                    <a:schemeClr val="dk1"/>
                  </a:solidFill>
                  <a:latin typeface="Roboto"/>
                  <a:ea typeface="Roboto"/>
                  <a:cs typeface="Roboto"/>
                  <a:sym typeface="Roboto"/>
                </a:rPr>
                <a:t>Empower the career advancement of recent women graduates to help them </a:t>
              </a:r>
              <a:r>
                <a:rPr lang="en-US" sz="1000" b="1" i="0" u="none" strike="noStrike" cap="none">
                  <a:solidFill>
                    <a:schemeClr val="dk1"/>
                  </a:solidFill>
                  <a:latin typeface="Roboto"/>
                  <a:ea typeface="Roboto"/>
                  <a:cs typeface="Roboto"/>
                  <a:sym typeface="Roboto"/>
                </a:rPr>
                <a:t>break the cycle of generational poverty</a:t>
              </a:r>
              <a:endParaRPr sz="10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31" name="Google Shape;131;g2f6fa513d40_0_49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Roboto"/>
                  <a:ea typeface="Roboto"/>
                  <a:cs typeface="Roboto"/>
                  <a:sym typeface="Roboto"/>
                </a:rPr>
                <a:t>30+</a:t>
              </a:r>
              <a:endParaRPr sz="4000" b="1" i="0" u="none" strike="noStrike" cap="none">
                <a:solidFill>
                  <a:schemeClr val="dk1"/>
                </a:solidFill>
                <a:latin typeface="Roboto"/>
                <a:ea typeface="Roboto"/>
                <a:cs typeface="Roboto"/>
                <a:sym typeface="Roboto"/>
              </a:endParaRPr>
            </a:p>
          </p:txBody>
        </p:sp>
        <p:sp>
          <p:nvSpPr>
            <p:cNvPr id="132" name="Google Shape;132;g2f6fa513d40_0_499"/>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3" name="Google Shape;133;g2f6fa513d40_0_499"/>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Chennai Skilling Centre</a:t>
              </a:r>
              <a:endParaRPr sz="800" b="0" i="0" u="none" strike="noStrike" cap="none">
                <a:solidFill>
                  <a:schemeClr val="lt1"/>
                </a:solidFill>
                <a:latin typeface="Roboto"/>
                <a:ea typeface="Roboto"/>
                <a:cs typeface="Roboto"/>
                <a:sym typeface="Roboto"/>
              </a:endParaRPr>
            </a:p>
            <a:p>
              <a:pPr marL="457200" marR="0" lvl="0" indent="-279400" algn="l" rtl="0">
                <a:lnSpc>
                  <a:spcPct val="115000"/>
                </a:lnSpc>
                <a:spcBef>
                  <a:spcPts val="0"/>
                </a:spcBef>
                <a:spcAft>
                  <a:spcPts val="0"/>
                </a:spcAft>
                <a:buClr>
                  <a:schemeClr val="lt1"/>
                </a:buClr>
                <a:buSzPts val="800"/>
                <a:buFont typeface="Roboto"/>
                <a:buChar char="●"/>
              </a:pPr>
              <a:r>
                <a:rPr lang="en-US" sz="800" b="0" i="0" u="none" strike="noStrike" cap="none">
                  <a:solidFill>
                    <a:schemeClr val="lt1"/>
                  </a:solidFill>
                  <a:latin typeface="Roboto"/>
                  <a:ea typeface="Roboto"/>
                  <a:cs typeface="Roboto"/>
                  <a:sym typeface="Roboto"/>
                </a:rPr>
                <a:t>Targeted technical/soft skill training alongwith internships and placement support</a:t>
              </a:r>
              <a:endParaRPr sz="800" b="0" i="0" u="none" strike="noStrike" cap="none">
                <a:solidFill>
                  <a:schemeClr val="lt1"/>
                </a:solidFill>
                <a:latin typeface="Roboto"/>
                <a:ea typeface="Roboto"/>
                <a:cs typeface="Roboto"/>
                <a:sym typeface="Roboto"/>
              </a:endParaRPr>
            </a:p>
          </p:txBody>
        </p:sp>
      </p:grpSp>
      <p:sp>
        <p:nvSpPr>
          <p:cNvPr id="134" name="Google Shape;134;g2f6fa513d40_0_499"/>
          <p:cNvSpPr/>
          <p:nvPr/>
        </p:nvSpPr>
        <p:spPr>
          <a:xfrm>
            <a:off x="2428700" y="1170400"/>
            <a:ext cx="644100" cy="300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Students</a:t>
            </a:r>
            <a:endParaRPr sz="800" b="0" i="0" u="none" strike="noStrike" cap="none">
              <a:solidFill>
                <a:schemeClr val="dk1"/>
              </a:solidFill>
              <a:latin typeface="Roboto"/>
              <a:ea typeface="Roboto"/>
              <a:cs typeface="Roboto"/>
              <a:sym typeface="Roboto"/>
            </a:endParaRPr>
          </a:p>
        </p:txBody>
      </p:sp>
      <p:sp>
        <p:nvSpPr>
          <p:cNvPr id="135" name="Google Shape;135;g2f6fa513d40_0_499"/>
          <p:cNvSpPr/>
          <p:nvPr/>
        </p:nvSpPr>
        <p:spPr>
          <a:xfrm>
            <a:off x="4954275" y="1255000"/>
            <a:ext cx="644100" cy="300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Students</a:t>
            </a:r>
            <a:endParaRPr sz="800" b="0" i="0" u="none" strike="noStrike" cap="none">
              <a:solidFill>
                <a:schemeClr val="dk1"/>
              </a:solidFill>
              <a:latin typeface="Roboto"/>
              <a:ea typeface="Roboto"/>
              <a:cs typeface="Roboto"/>
              <a:sym typeface="Roboto"/>
            </a:endParaRPr>
          </a:p>
        </p:txBody>
      </p:sp>
      <p:sp>
        <p:nvSpPr>
          <p:cNvPr id="136" name="Google Shape;136;g2f6fa513d40_0_499"/>
          <p:cNvSpPr/>
          <p:nvPr/>
        </p:nvSpPr>
        <p:spPr>
          <a:xfrm>
            <a:off x="7198950" y="1255000"/>
            <a:ext cx="644100" cy="300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Students</a:t>
            </a:r>
            <a:endParaRPr sz="800" b="0" i="0" u="none" strike="noStrike" cap="non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g23c1787403e_0_311"/>
          <p:cNvGrpSpPr/>
          <p:nvPr/>
        </p:nvGrpSpPr>
        <p:grpSpPr>
          <a:xfrm>
            <a:off x="-1194764" y="-1409046"/>
            <a:ext cx="2027659" cy="2027659"/>
            <a:chOff x="0" y="0"/>
            <a:chExt cx="495300" cy="495300"/>
          </a:xfrm>
        </p:grpSpPr>
        <p:sp>
          <p:nvSpPr>
            <p:cNvPr id="142" name="Google Shape;142;g23c1787403e_0_31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23c1787403e_0_31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g23c1787403e_0_311"/>
          <p:cNvGrpSpPr/>
          <p:nvPr/>
        </p:nvGrpSpPr>
        <p:grpSpPr>
          <a:xfrm>
            <a:off x="8693532" y="4476750"/>
            <a:ext cx="653499" cy="653499"/>
            <a:chOff x="0" y="0"/>
            <a:chExt cx="495300" cy="495300"/>
          </a:xfrm>
        </p:grpSpPr>
        <p:sp>
          <p:nvSpPr>
            <p:cNvPr id="145" name="Google Shape;145;g23c1787403e_0_31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23c1787403e_0_31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g23c1787403e_0_311"/>
          <p:cNvGrpSpPr/>
          <p:nvPr/>
        </p:nvGrpSpPr>
        <p:grpSpPr>
          <a:xfrm>
            <a:off x="8638177" y="5017975"/>
            <a:ext cx="382124" cy="382124"/>
            <a:chOff x="0" y="0"/>
            <a:chExt cx="495300" cy="495300"/>
          </a:xfrm>
        </p:grpSpPr>
        <p:sp>
          <p:nvSpPr>
            <p:cNvPr id="148" name="Google Shape;148;g23c1787403e_0_31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23c1787403e_0_31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Google Shape;150;g23c1787403e_0_311"/>
          <p:cNvSpPr/>
          <p:nvPr/>
        </p:nvSpPr>
        <p:spPr>
          <a:xfrm>
            <a:off x="134465" y="4474870"/>
            <a:ext cx="2059148" cy="466083"/>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151" name="Google Shape;151;g23c1787403e_0_311"/>
          <p:cNvSpPr txBox="1"/>
          <p:nvPr/>
        </p:nvSpPr>
        <p:spPr>
          <a:xfrm>
            <a:off x="819150" y="57150"/>
            <a:ext cx="8529000" cy="4617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3000" b="1" i="0" u="none" strike="noStrike" cap="none">
                <a:solidFill>
                  <a:srgbClr val="222222"/>
                </a:solidFill>
                <a:highlight>
                  <a:srgbClr val="FFFFFF"/>
                </a:highlight>
                <a:latin typeface="Calibri"/>
                <a:ea typeface="Calibri"/>
                <a:cs typeface="Calibri"/>
                <a:sym typeface="Calibri"/>
              </a:rPr>
              <a:t>Past Success - All India Women ONLY Hackathon</a:t>
            </a:r>
            <a:endParaRPr sz="3000" b="1" i="0" u="none" strike="noStrike" cap="none">
              <a:solidFill>
                <a:srgbClr val="122355"/>
              </a:solidFill>
              <a:latin typeface="Poppins"/>
              <a:ea typeface="Poppins"/>
              <a:cs typeface="Poppins"/>
              <a:sym typeface="Poppins"/>
            </a:endParaRPr>
          </a:p>
        </p:txBody>
      </p:sp>
      <p:sp>
        <p:nvSpPr>
          <p:cNvPr id="152" name="Google Shape;152;g23c1787403e_0_311"/>
          <p:cNvSpPr txBox="1"/>
          <p:nvPr/>
        </p:nvSpPr>
        <p:spPr>
          <a:xfrm>
            <a:off x="3335600" y="4747675"/>
            <a:ext cx="4087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p:txBody>
      </p:sp>
      <p:sp>
        <p:nvSpPr>
          <p:cNvPr id="153" name="Google Shape;153;g23c1787403e_0_311"/>
          <p:cNvSpPr txBox="1"/>
          <p:nvPr/>
        </p:nvSpPr>
        <p:spPr>
          <a:xfrm>
            <a:off x="303550" y="371575"/>
            <a:ext cx="8802900" cy="16440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0"/>
              </a:spcBef>
              <a:spcAft>
                <a:spcPts val="0"/>
              </a:spcAft>
              <a:buClr>
                <a:srgbClr val="222222"/>
              </a:buClr>
              <a:buSzPts val="1200"/>
              <a:buFont typeface="Calibri"/>
              <a:buChar char="●"/>
            </a:pPr>
            <a:r>
              <a:rPr lang="en-US" sz="1200" b="0" i="0" u="none" strike="noStrike" cap="none">
                <a:solidFill>
                  <a:srgbClr val="222222"/>
                </a:solidFill>
                <a:highlight>
                  <a:srgbClr val="FFFFFF"/>
                </a:highlight>
                <a:latin typeface="Calibri"/>
                <a:ea typeface="Calibri"/>
                <a:cs typeface="Calibri"/>
                <a:sym typeface="Calibri"/>
              </a:rPr>
              <a:t>Organised an All India Women ONLY Hackathon last year on 5-6th August 2023 with 8000+ registrations from over 350 cities and 750 institutes from India</a:t>
            </a:r>
            <a:endParaRPr sz="1200" b="0" i="0" u="none" strike="noStrike" cap="none">
              <a:solidFill>
                <a:srgbClr val="222222"/>
              </a:solidFill>
              <a:highlight>
                <a:srgbClr val="FFFFFF"/>
              </a:highlight>
              <a:latin typeface="Calibri"/>
              <a:ea typeface="Calibri"/>
              <a:cs typeface="Calibri"/>
              <a:sym typeface="Calibri"/>
            </a:endParaRPr>
          </a:p>
          <a:p>
            <a:pPr marL="457200" marR="0" lvl="0" indent="-304800" algn="l" rtl="0">
              <a:lnSpc>
                <a:spcPct val="115000"/>
              </a:lnSpc>
              <a:spcBef>
                <a:spcPts val="0"/>
              </a:spcBef>
              <a:spcAft>
                <a:spcPts val="0"/>
              </a:spcAft>
              <a:buClr>
                <a:srgbClr val="222222"/>
              </a:buClr>
              <a:buSzPts val="1200"/>
              <a:buFont typeface="Calibri"/>
              <a:buChar char="●"/>
            </a:pPr>
            <a:r>
              <a:rPr lang="en-US" sz="1200" b="0" i="0" u="none" strike="noStrike" cap="none">
                <a:solidFill>
                  <a:srgbClr val="222222"/>
                </a:solidFill>
                <a:highlight>
                  <a:srgbClr val="FFFFFF"/>
                </a:highlight>
                <a:latin typeface="Calibri"/>
                <a:ea typeface="Calibri"/>
                <a:cs typeface="Calibri"/>
                <a:sym typeface="Calibri"/>
              </a:rPr>
              <a:t>The Hackathon was supported by corporates such as Persistent Systems, IBM, TCS, YES Bank, Cognizant, Paypal, Citrix (Cloud Group), Genesys etc. </a:t>
            </a:r>
            <a:endParaRPr sz="1200" b="0" i="0" u="none" strike="noStrike" cap="none">
              <a:solidFill>
                <a:srgbClr val="222222"/>
              </a:solidFill>
              <a:highlight>
                <a:srgbClr val="FFFFFF"/>
              </a:highlight>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Calibri"/>
              <a:ea typeface="Calibri"/>
              <a:cs typeface="Calibri"/>
              <a:sym typeface="Calibri"/>
            </a:endParaRPr>
          </a:p>
        </p:txBody>
      </p:sp>
      <p:pic>
        <p:nvPicPr>
          <p:cNvPr id="154" name="Google Shape;154;g23c1787403e_0_311" title="1691742798899958.MP4">
            <a:hlinkClick r:id="rId4"/>
          </p:cNvPr>
          <p:cNvPicPr preferRelativeResize="0"/>
          <p:nvPr/>
        </p:nvPicPr>
        <p:blipFill rotWithShape="1">
          <a:blip r:embed="rId5">
            <a:alphaModFix/>
          </a:blip>
          <a:srcRect/>
          <a:stretch/>
        </p:blipFill>
        <p:spPr>
          <a:xfrm>
            <a:off x="1619175" y="1267225"/>
            <a:ext cx="5711525" cy="32127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g2b6f5800078_0_0"/>
          <p:cNvGrpSpPr/>
          <p:nvPr/>
        </p:nvGrpSpPr>
        <p:grpSpPr>
          <a:xfrm>
            <a:off x="-1194764" y="-1409046"/>
            <a:ext cx="2027659" cy="2027659"/>
            <a:chOff x="0" y="0"/>
            <a:chExt cx="495300" cy="495300"/>
          </a:xfrm>
        </p:grpSpPr>
        <p:sp>
          <p:nvSpPr>
            <p:cNvPr id="160" name="Google Shape;160;g2b6f5800078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2b6f5800078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g2b6f5800078_0_0"/>
          <p:cNvGrpSpPr/>
          <p:nvPr/>
        </p:nvGrpSpPr>
        <p:grpSpPr>
          <a:xfrm>
            <a:off x="8693532" y="4476750"/>
            <a:ext cx="653499" cy="653499"/>
            <a:chOff x="0" y="0"/>
            <a:chExt cx="495300" cy="495300"/>
          </a:xfrm>
        </p:grpSpPr>
        <p:sp>
          <p:nvSpPr>
            <p:cNvPr id="163" name="Google Shape;163;g2b6f5800078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2b6f5800078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g2b6f5800078_0_0"/>
          <p:cNvGrpSpPr/>
          <p:nvPr/>
        </p:nvGrpSpPr>
        <p:grpSpPr>
          <a:xfrm>
            <a:off x="8638177" y="5017975"/>
            <a:ext cx="382124" cy="382124"/>
            <a:chOff x="0" y="0"/>
            <a:chExt cx="495300" cy="495300"/>
          </a:xfrm>
        </p:grpSpPr>
        <p:sp>
          <p:nvSpPr>
            <p:cNvPr id="166" name="Google Shape;166;g2b6f5800078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2b6f5800078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g2b6f5800078_0_0"/>
          <p:cNvSpPr/>
          <p:nvPr/>
        </p:nvSpPr>
        <p:spPr>
          <a:xfrm>
            <a:off x="134465" y="4474870"/>
            <a:ext cx="2059148" cy="466083"/>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169" name="Google Shape;169;g2b6f5800078_0_0"/>
          <p:cNvSpPr txBox="1"/>
          <p:nvPr/>
        </p:nvSpPr>
        <p:spPr>
          <a:xfrm>
            <a:off x="819150" y="57150"/>
            <a:ext cx="8529000" cy="3849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500" b="1" i="0" u="none" strike="noStrike" cap="none">
                <a:solidFill>
                  <a:srgbClr val="222222"/>
                </a:solidFill>
                <a:highlight>
                  <a:srgbClr val="FFFFFF"/>
                </a:highlight>
                <a:latin typeface="Poppins"/>
                <a:ea typeface="Poppins"/>
                <a:cs typeface="Poppins"/>
                <a:sym typeface="Poppins"/>
              </a:rPr>
              <a:t>Why All India Women ONLY Start-a-thon?</a:t>
            </a:r>
            <a:endParaRPr sz="2500" b="1" i="0" u="none" strike="noStrike" cap="none">
              <a:solidFill>
                <a:srgbClr val="122355"/>
              </a:solidFill>
              <a:latin typeface="Poppins"/>
              <a:ea typeface="Poppins"/>
              <a:cs typeface="Poppins"/>
              <a:sym typeface="Poppins"/>
            </a:endParaRPr>
          </a:p>
        </p:txBody>
      </p:sp>
      <p:sp>
        <p:nvSpPr>
          <p:cNvPr id="170" name="Google Shape;170;g2b6f5800078_0_0"/>
          <p:cNvSpPr txBox="1"/>
          <p:nvPr/>
        </p:nvSpPr>
        <p:spPr>
          <a:xfrm>
            <a:off x="3335600" y="4747675"/>
            <a:ext cx="4087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p:txBody>
      </p:sp>
      <p:sp>
        <p:nvSpPr>
          <p:cNvPr id="171" name="Google Shape;171;g2b6f5800078_0_0"/>
          <p:cNvSpPr txBox="1"/>
          <p:nvPr/>
        </p:nvSpPr>
        <p:spPr>
          <a:xfrm>
            <a:off x="219475" y="576975"/>
            <a:ext cx="8716500" cy="48231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Women’s economic contribution in India accounts for 17% of the GDP, which is less than half the global average. </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India currently ranks 57th out of 65 nations, in the Mastercard Index on Women Entrepreneurship (MIWE). It ranks 70th among 77 countries on the Female Entrepreneurship Index.</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Women own only 20% of all enterprises in India. </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82% of these women-led enterprises are micro units, run as sole proprietorships and in the informal sector. </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10% to 30% of enterprises registered as women-owned are not run by women. </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1" i="0" u="none" strike="noStrike" cap="none">
                <a:solidFill>
                  <a:schemeClr val="dk1"/>
                </a:solidFill>
                <a:latin typeface="Calibri"/>
                <a:ea typeface="Calibri"/>
                <a:cs typeface="Calibri"/>
                <a:sym typeface="Calibri"/>
              </a:rPr>
              <a:t>Only 5.9 per cent of technology based startups were founded by only females in comparison to 55.5 per cent founded by only male founders.</a:t>
            </a:r>
            <a:endParaRPr sz="1500" b="1"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All India Women ONLY Start-a-thon is a Shooting Stars Foundation’s initiative to spark entrepreneurship interest in women students </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1" i="0" u="none" strike="noStrike" cap="none">
                <a:solidFill>
                  <a:schemeClr val="dk1"/>
                </a:solidFill>
                <a:latin typeface="Calibri"/>
                <a:ea typeface="Calibri"/>
                <a:cs typeface="Calibri"/>
                <a:sym typeface="Calibri"/>
              </a:rPr>
              <a:t>Our objective with All India Women ONLY Start-a-thon is to </a:t>
            </a:r>
            <a:endParaRPr sz="1500" b="1"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Instill confidence in aspiring women entrepreneurs</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Give college women students access to mentorship for entrepreneurship</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Connect with role models to inspire</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Create a ripple effect for Women in entrepreneurship. </a:t>
            </a: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fa0088392e_0_0"/>
          <p:cNvSpPr txBox="1"/>
          <p:nvPr/>
        </p:nvSpPr>
        <p:spPr>
          <a:xfrm>
            <a:off x="219475" y="576975"/>
            <a:ext cx="8716500" cy="3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chemeClr val="dk1"/>
                </a:solidFill>
                <a:latin typeface="Calibri"/>
                <a:ea typeface="Calibri"/>
                <a:cs typeface="Calibri"/>
                <a:sym typeface="Calibri"/>
              </a:rPr>
              <a:t>A women exclusive start-up initiative with the vision to</a:t>
            </a:r>
            <a:r>
              <a:rPr lang="en-US" sz="1500" b="1">
                <a:solidFill>
                  <a:schemeClr val="dk1"/>
                </a:solidFill>
                <a:latin typeface="Calibri"/>
                <a:ea typeface="Calibri"/>
                <a:cs typeface="Calibri"/>
                <a:sym typeface="Calibri"/>
              </a:rPr>
              <a:t> Maximise outcome for all aspiring Women entrepreneurs </a:t>
            </a:r>
            <a:r>
              <a:rPr lang="en-US" sz="1500">
                <a:solidFill>
                  <a:schemeClr val="dk1"/>
                </a:solidFill>
                <a:latin typeface="Calibri"/>
                <a:ea typeface="Calibri"/>
                <a:cs typeface="Calibri"/>
                <a:sym typeface="Calibri"/>
              </a:rPr>
              <a:t>of India. </a:t>
            </a:r>
            <a:r>
              <a:rPr lang="en-US" sz="1500" u="sng">
                <a:solidFill>
                  <a:schemeClr val="hlink"/>
                </a:solidFill>
                <a:latin typeface="Calibri"/>
                <a:ea typeface="Calibri"/>
                <a:cs typeface="Calibri"/>
                <a:sym typeface="Calibri"/>
                <a:hlinkClick r:id="rId3"/>
              </a:rPr>
              <a:t>Feel free to share our social media post</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sz="1500" b="1">
              <a:solidFill>
                <a:schemeClr val="dk1"/>
              </a:solidFill>
              <a:latin typeface="Calibri"/>
              <a:ea typeface="Calibri"/>
              <a:cs typeface="Calibri"/>
              <a:sym typeface="Calibri"/>
            </a:endParaRPr>
          </a:p>
          <a:p>
            <a:pPr marL="0" lvl="0" indent="0" algn="l" rtl="0">
              <a:spcBef>
                <a:spcPts val="0"/>
              </a:spcBef>
              <a:spcAft>
                <a:spcPts val="0"/>
              </a:spcAft>
              <a:buNone/>
            </a:pPr>
            <a:r>
              <a:rPr lang="en-US" sz="1500" b="1">
                <a:solidFill>
                  <a:schemeClr val="dk1"/>
                </a:solidFill>
                <a:latin typeface="Calibri"/>
                <a:ea typeface="Calibri"/>
                <a:cs typeface="Calibri"/>
                <a:sym typeface="Calibri"/>
              </a:rPr>
              <a:t>Scale</a:t>
            </a:r>
            <a:endParaRPr sz="1500" b="1">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6000+ institutes from 750+ cities of India</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Reach to 1-1.25L women students. </a:t>
            </a:r>
            <a:r>
              <a:rPr lang="en-US" sz="1500" b="1">
                <a:solidFill>
                  <a:schemeClr val="dk1"/>
                </a:solidFill>
                <a:latin typeface="Calibri"/>
                <a:ea typeface="Calibri"/>
                <a:cs typeface="Calibri"/>
                <a:sym typeface="Calibri"/>
              </a:rPr>
              <a:t>Participation: 10,000-15,000 women</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500" b="1">
                <a:solidFill>
                  <a:srgbClr val="202124"/>
                </a:solidFill>
                <a:latin typeface="Calibri"/>
                <a:ea typeface="Calibri"/>
                <a:cs typeface="Calibri"/>
                <a:sym typeface="Calibri"/>
              </a:rPr>
              <a:t>Expected 1st Order Outcome</a:t>
            </a:r>
            <a:endParaRPr sz="1500" b="1">
              <a:solidFill>
                <a:srgbClr val="202124"/>
              </a:solidFill>
              <a:latin typeface="Calibri"/>
              <a:ea typeface="Calibri"/>
              <a:cs typeface="Calibri"/>
              <a:sym typeface="Calibri"/>
            </a:endParaRPr>
          </a:p>
          <a:p>
            <a:pPr marL="596900" lvl="0" indent="-323850" algn="l" rtl="0">
              <a:lnSpc>
                <a:spcPct val="115000"/>
              </a:lnSpc>
              <a:spcBef>
                <a:spcPts val="0"/>
              </a:spcBef>
              <a:spcAft>
                <a:spcPts val="0"/>
              </a:spcAft>
              <a:buClr>
                <a:srgbClr val="202124"/>
              </a:buClr>
              <a:buSzPts val="1500"/>
              <a:buFont typeface="Calibri"/>
              <a:buChar char="●"/>
            </a:pPr>
            <a:r>
              <a:rPr lang="en-US" sz="1500">
                <a:solidFill>
                  <a:srgbClr val="202124"/>
                </a:solidFill>
                <a:latin typeface="Calibri"/>
                <a:ea typeface="Calibri"/>
                <a:cs typeface="Calibri"/>
                <a:sym typeface="Calibri"/>
              </a:rPr>
              <a:t>Top 50 ideas to be presented in front of 10 incubation centers and be considered for incubation </a:t>
            </a:r>
            <a:endParaRPr sz="1500">
              <a:solidFill>
                <a:srgbClr val="202124"/>
              </a:solidFill>
              <a:latin typeface="Calibri"/>
              <a:ea typeface="Calibri"/>
              <a:cs typeface="Calibri"/>
              <a:sym typeface="Calibri"/>
            </a:endParaRPr>
          </a:p>
          <a:p>
            <a:pPr marL="596900" lvl="0" indent="-323850" algn="l" rtl="0">
              <a:lnSpc>
                <a:spcPct val="115000"/>
              </a:lnSpc>
              <a:spcBef>
                <a:spcPts val="0"/>
              </a:spcBef>
              <a:spcAft>
                <a:spcPts val="0"/>
              </a:spcAft>
              <a:buClr>
                <a:srgbClr val="202124"/>
              </a:buClr>
              <a:buSzPts val="1500"/>
              <a:buFont typeface="Calibri"/>
              <a:buChar char="●"/>
            </a:pPr>
            <a:r>
              <a:rPr lang="en-US" sz="1500">
                <a:solidFill>
                  <a:srgbClr val="202124"/>
                </a:solidFill>
                <a:latin typeface="Calibri"/>
                <a:ea typeface="Calibri"/>
                <a:cs typeface="Calibri"/>
                <a:sym typeface="Calibri"/>
              </a:rPr>
              <a:t>Top 25 ideas to be presented in front of top 25 Angel Investors for funding </a:t>
            </a:r>
            <a:endParaRPr sz="1500">
              <a:solidFill>
                <a:srgbClr val="202124"/>
              </a:solidFill>
              <a:latin typeface="Calibri"/>
              <a:ea typeface="Calibri"/>
              <a:cs typeface="Calibri"/>
              <a:sym typeface="Calibri"/>
            </a:endParaRPr>
          </a:p>
          <a:p>
            <a:pPr marL="0" lvl="0" indent="0" algn="l" rtl="0">
              <a:lnSpc>
                <a:spcPct val="115000"/>
              </a:lnSpc>
              <a:spcBef>
                <a:spcPts val="0"/>
              </a:spcBef>
              <a:spcAft>
                <a:spcPts val="0"/>
              </a:spcAft>
              <a:buNone/>
            </a:pPr>
            <a:endParaRPr sz="1500">
              <a:solidFill>
                <a:srgbClr val="202124"/>
              </a:solidFill>
              <a:latin typeface="Calibri"/>
              <a:ea typeface="Calibri"/>
              <a:cs typeface="Calibri"/>
              <a:sym typeface="Calibri"/>
            </a:endParaRPr>
          </a:p>
          <a:p>
            <a:pPr marL="0" lvl="0" indent="0" algn="l" rtl="0">
              <a:lnSpc>
                <a:spcPct val="115000"/>
              </a:lnSpc>
              <a:spcBef>
                <a:spcPts val="0"/>
              </a:spcBef>
              <a:spcAft>
                <a:spcPts val="0"/>
              </a:spcAft>
              <a:buNone/>
            </a:pPr>
            <a:r>
              <a:rPr lang="en-US" sz="1500" b="1">
                <a:solidFill>
                  <a:srgbClr val="202124"/>
                </a:solidFill>
                <a:latin typeface="Calibri"/>
                <a:ea typeface="Calibri"/>
                <a:cs typeface="Calibri"/>
                <a:sym typeface="Calibri"/>
              </a:rPr>
              <a:t>Expected 2nd Order Outcome</a:t>
            </a:r>
            <a:endParaRPr sz="1500" b="1">
              <a:solidFill>
                <a:srgbClr val="202124"/>
              </a:solidFill>
              <a:latin typeface="Calibri"/>
              <a:ea typeface="Calibri"/>
              <a:cs typeface="Calibri"/>
              <a:sym typeface="Calibri"/>
            </a:endParaRPr>
          </a:p>
          <a:p>
            <a:pPr marL="596900" lvl="0" indent="-323850" algn="l" rtl="0">
              <a:lnSpc>
                <a:spcPct val="115000"/>
              </a:lnSpc>
              <a:spcBef>
                <a:spcPts val="0"/>
              </a:spcBef>
              <a:spcAft>
                <a:spcPts val="0"/>
              </a:spcAft>
              <a:buClr>
                <a:srgbClr val="202124"/>
              </a:buClr>
              <a:buSzPts val="1500"/>
              <a:buFont typeface="Calibri"/>
              <a:buChar char="●"/>
            </a:pPr>
            <a:r>
              <a:rPr lang="en-US" sz="1500">
                <a:solidFill>
                  <a:srgbClr val="202124"/>
                </a:solidFill>
                <a:latin typeface="Calibri"/>
                <a:ea typeface="Calibri"/>
                <a:cs typeface="Calibri"/>
                <a:sym typeface="Calibri"/>
              </a:rPr>
              <a:t>15 Ideas incubated at various incubators/accelerators </a:t>
            </a:r>
            <a:endParaRPr sz="1500">
              <a:solidFill>
                <a:srgbClr val="202124"/>
              </a:solidFill>
              <a:latin typeface="Calibri"/>
              <a:ea typeface="Calibri"/>
              <a:cs typeface="Calibri"/>
              <a:sym typeface="Calibri"/>
            </a:endParaRPr>
          </a:p>
          <a:p>
            <a:pPr marL="596900" lvl="0" indent="-323850" algn="l" rtl="0">
              <a:lnSpc>
                <a:spcPct val="115000"/>
              </a:lnSpc>
              <a:spcBef>
                <a:spcPts val="0"/>
              </a:spcBef>
              <a:spcAft>
                <a:spcPts val="0"/>
              </a:spcAft>
              <a:buClr>
                <a:srgbClr val="202124"/>
              </a:buClr>
              <a:buSzPts val="1500"/>
              <a:buFont typeface="Calibri"/>
              <a:buChar char="●"/>
            </a:pPr>
            <a:r>
              <a:rPr lang="en-US" sz="1500">
                <a:solidFill>
                  <a:srgbClr val="202124"/>
                </a:solidFill>
                <a:latin typeface="Calibri"/>
                <a:ea typeface="Calibri"/>
                <a:cs typeface="Calibri"/>
                <a:sym typeface="Calibri"/>
              </a:rPr>
              <a:t>15 Ideas funded via grants, angel investors OR VC funds</a:t>
            </a:r>
            <a:endParaRPr sz="1500" b="1">
              <a:solidFill>
                <a:schemeClr val="dk1"/>
              </a:solidFill>
              <a:latin typeface="Calibri"/>
              <a:ea typeface="Calibri"/>
              <a:cs typeface="Calibri"/>
              <a:sym typeface="Calibri"/>
            </a:endParaRPr>
          </a:p>
        </p:txBody>
      </p:sp>
      <p:grpSp>
        <p:nvGrpSpPr>
          <p:cNvPr id="177" name="Google Shape;177;g2fa0088392e_0_0"/>
          <p:cNvGrpSpPr/>
          <p:nvPr/>
        </p:nvGrpSpPr>
        <p:grpSpPr>
          <a:xfrm>
            <a:off x="-1194764" y="-1409046"/>
            <a:ext cx="2027659" cy="2027659"/>
            <a:chOff x="0" y="0"/>
            <a:chExt cx="495300" cy="495300"/>
          </a:xfrm>
        </p:grpSpPr>
        <p:sp>
          <p:nvSpPr>
            <p:cNvPr id="178" name="Google Shape;178;g2fa0088392e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2fa0088392e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g2fa0088392e_0_0"/>
          <p:cNvGrpSpPr/>
          <p:nvPr/>
        </p:nvGrpSpPr>
        <p:grpSpPr>
          <a:xfrm>
            <a:off x="8693532" y="4476750"/>
            <a:ext cx="653499" cy="653499"/>
            <a:chOff x="0" y="0"/>
            <a:chExt cx="495300" cy="495300"/>
          </a:xfrm>
        </p:grpSpPr>
        <p:sp>
          <p:nvSpPr>
            <p:cNvPr id="181" name="Google Shape;181;g2fa0088392e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2fa0088392e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g2fa0088392e_0_0"/>
          <p:cNvGrpSpPr/>
          <p:nvPr/>
        </p:nvGrpSpPr>
        <p:grpSpPr>
          <a:xfrm>
            <a:off x="8638177" y="5017975"/>
            <a:ext cx="382124" cy="382124"/>
            <a:chOff x="0" y="0"/>
            <a:chExt cx="495300" cy="495300"/>
          </a:xfrm>
        </p:grpSpPr>
        <p:sp>
          <p:nvSpPr>
            <p:cNvPr id="184" name="Google Shape;184;g2fa0088392e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2fa0088392e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 name="Google Shape;186;g2fa0088392e_0_0"/>
          <p:cNvSpPr/>
          <p:nvPr/>
        </p:nvSpPr>
        <p:spPr>
          <a:xfrm>
            <a:off x="134465" y="4474870"/>
            <a:ext cx="2059148" cy="466083"/>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4">
              <a:alphaModFix/>
            </a:blip>
            <a:stretch>
              <a:fillRect/>
            </a:stretch>
          </a:blipFill>
          <a:ln>
            <a:noFill/>
          </a:ln>
        </p:spPr>
      </p:sp>
      <p:sp>
        <p:nvSpPr>
          <p:cNvPr id="187" name="Google Shape;187;g2fa0088392e_0_0"/>
          <p:cNvSpPr txBox="1"/>
          <p:nvPr/>
        </p:nvSpPr>
        <p:spPr>
          <a:xfrm>
            <a:off x="819150" y="57150"/>
            <a:ext cx="8529000" cy="3849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500" b="1">
                <a:solidFill>
                  <a:srgbClr val="222222"/>
                </a:solidFill>
                <a:highlight>
                  <a:srgbClr val="FFFFFF"/>
                </a:highlight>
                <a:latin typeface="Poppins"/>
                <a:ea typeface="Poppins"/>
                <a:cs typeface="Poppins"/>
                <a:sym typeface="Poppins"/>
              </a:rPr>
              <a:t>All India Women ONLY Start-a-thon</a:t>
            </a:r>
            <a:endParaRPr sz="2500" b="1" i="0" u="none" strike="noStrike" cap="none">
              <a:solidFill>
                <a:srgbClr val="122355"/>
              </a:solidFill>
              <a:latin typeface="Poppins"/>
              <a:ea typeface="Poppins"/>
              <a:cs typeface="Poppins"/>
              <a:sym typeface="Poppins"/>
            </a:endParaRPr>
          </a:p>
        </p:txBody>
      </p:sp>
      <p:sp>
        <p:nvSpPr>
          <p:cNvPr id="188" name="Google Shape;188;g2fa0088392e_0_0"/>
          <p:cNvSpPr txBox="1"/>
          <p:nvPr/>
        </p:nvSpPr>
        <p:spPr>
          <a:xfrm>
            <a:off x="3335600" y="4747675"/>
            <a:ext cx="4087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g59998294546c63a9_1"/>
          <p:cNvGrpSpPr/>
          <p:nvPr/>
        </p:nvGrpSpPr>
        <p:grpSpPr>
          <a:xfrm>
            <a:off x="-1194764" y="-1409046"/>
            <a:ext cx="2027659" cy="2027659"/>
            <a:chOff x="0" y="0"/>
            <a:chExt cx="495300" cy="495300"/>
          </a:xfrm>
        </p:grpSpPr>
        <p:sp>
          <p:nvSpPr>
            <p:cNvPr id="194" name="Google Shape;194;g59998294546c63a9_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9998294546c63a9_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g59998294546c63a9_1"/>
          <p:cNvGrpSpPr/>
          <p:nvPr/>
        </p:nvGrpSpPr>
        <p:grpSpPr>
          <a:xfrm>
            <a:off x="8693532" y="4476750"/>
            <a:ext cx="653499" cy="653499"/>
            <a:chOff x="0" y="0"/>
            <a:chExt cx="495300" cy="495300"/>
          </a:xfrm>
        </p:grpSpPr>
        <p:sp>
          <p:nvSpPr>
            <p:cNvPr id="197" name="Google Shape;197;g59998294546c63a9_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9998294546c63a9_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g59998294546c63a9_1"/>
          <p:cNvGrpSpPr/>
          <p:nvPr/>
        </p:nvGrpSpPr>
        <p:grpSpPr>
          <a:xfrm>
            <a:off x="8638177" y="5017975"/>
            <a:ext cx="382124" cy="382124"/>
            <a:chOff x="0" y="0"/>
            <a:chExt cx="495300" cy="495300"/>
          </a:xfrm>
        </p:grpSpPr>
        <p:sp>
          <p:nvSpPr>
            <p:cNvPr id="200" name="Google Shape;200;g59998294546c63a9_1"/>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9998294546c63a9_1"/>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 name="Google Shape;202;g59998294546c63a9_1"/>
          <p:cNvSpPr/>
          <p:nvPr/>
        </p:nvSpPr>
        <p:spPr>
          <a:xfrm>
            <a:off x="134465" y="4474870"/>
            <a:ext cx="2059148" cy="466083"/>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203" name="Google Shape;203;g59998294546c63a9_1"/>
          <p:cNvSpPr txBox="1"/>
          <p:nvPr/>
        </p:nvSpPr>
        <p:spPr>
          <a:xfrm>
            <a:off x="819150" y="57150"/>
            <a:ext cx="8529000" cy="3849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500" b="1" i="0" u="none" strike="noStrike" cap="none">
                <a:solidFill>
                  <a:srgbClr val="222222"/>
                </a:solidFill>
                <a:highlight>
                  <a:srgbClr val="FFFFFF"/>
                </a:highlight>
                <a:latin typeface="Poppins"/>
                <a:ea typeface="Poppins"/>
                <a:cs typeface="Poppins"/>
                <a:sym typeface="Poppins"/>
              </a:rPr>
              <a:t>What are we doing?</a:t>
            </a:r>
            <a:endParaRPr sz="2500" b="1" i="0" u="none" strike="noStrike" cap="none">
              <a:solidFill>
                <a:srgbClr val="122355"/>
              </a:solidFill>
              <a:latin typeface="Poppins"/>
              <a:ea typeface="Poppins"/>
              <a:cs typeface="Poppins"/>
              <a:sym typeface="Poppins"/>
            </a:endParaRPr>
          </a:p>
        </p:txBody>
      </p:sp>
      <p:sp>
        <p:nvSpPr>
          <p:cNvPr id="204" name="Google Shape;204;g59998294546c63a9_1"/>
          <p:cNvSpPr txBox="1"/>
          <p:nvPr/>
        </p:nvSpPr>
        <p:spPr>
          <a:xfrm>
            <a:off x="3335600" y="4747675"/>
            <a:ext cx="4087200" cy="30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p:txBody>
      </p:sp>
      <p:sp>
        <p:nvSpPr>
          <p:cNvPr id="205" name="Google Shape;205;g59998294546c63a9_1"/>
          <p:cNvSpPr txBox="1"/>
          <p:nvPr/>
        </p:nvSpPr>
        <p:spPr>
          <a:xfrm>
            <a:off x="219475" y="576975"/>
            <a:ext cx="8716500" cy="379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500" b="1" i="0" u="none" strike="noStrike" cap="none">
                <a:solidFill>
                  <a:schemeClr val="dk1"/>
                </a:solidFill>
                <a:latin typeface="Calibri"/>
                <a:ea typeface="Calibri"/>
                <a:cs typeface="Calibri"/>
                <a:sym typeface="Calibri"/>
              </a:rPr>
              <a:t>Scale</a:t>
            </a:r>
            <a:endParaRPr sz="1500" b="1"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6000+ institutes from 750+ cities of India</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Reach to 1-1.25L women students. </a:t>
            </a:r>
            <a:r>
              <a:rPr lang="en-US" sz="1500" b="1" i="0" u="none" strike="noStrike" cap="none">
                <a:solidFill>
                  <a:schemeClr val="dk1"/>
                </a:solidFill>
                <a:latin typeface="Calibri"/>
                <a:ea typeface="Calibri"/>
                <a:cs typeface="Calibri"/>
                <a:sym typeface="Calibri"/>
              </a:rPr>
              <a:t>Participation: 10,000-15,000 women</a:t>
            </a:r>
            <a:endParaRPr sz="15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500" b="1" i="0" u="none" strike="noStrike" cap="none">
                <a:solidFill>
                  <a:schemeClr val="dk1"/>
                </a:solidFill>
                <a:latin typeface="Calibri"/>
                <a:ea typeface="Calibri"/>
                <a:cs typeface="Calibri"/>
                <a:sym typeface="Calibri"/>
              </a:rPr>
              <a:t>How can we associate? </a:t>
            </a:r>
            <a:endParaRPr sz="1500" b="1" i="0" u="none" strike="noStrike" cap="none">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Sponsor the Start-a-thon to enable us reach maximum women across India and to efficiently run the program</a:t>
            </a:r>
            <a:endParaRPr sz="1500">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Corporates can nominate volunteers for either/all the below activities (</a:t>
            </a:r>
            <a:r>
              <a:rPr lang="en-US" sz="1500" b="0" i="0" u="sng" strike="noStrike" cap="none">
                <a:solidFill>
                  <a:schemeClr val="hlink"/>
                </a:solidFill>
                <a:latin typeface="Calibri"/>
                <a:ea typeface="Calibri"/>
                <a:cs typeface="Calibri"/>
                <a:sym typeface="Calibri"/>
                <a:hlinkClick r:id="rId4"/>
              </a:rPr>
              <a:t>Google form</a:t>
            </a:r>
            <a:r>
              <a:rPr lang="en-US" sz="1500" b="0" i="0" u="none" strike="noStrike" cap="none">
                <a:solidFill>
                  <a:schemeClr val="dk1"/>
                </a:solidFill>
                <a:latin typeface="Calibri"/>
                <a:ea typeface="Calibri"/>
                <a:cs typeface="Calibri"/>
                <a:sym typeface="Calibri"/>
              </a:rPr>
              <a:t>)</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V1: Maximise focussed Outreach (1-2 hours per day for August - September 2024)</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V2: Partnerships - Enable partnerships with incubators, accelerators and angel investors to maximise outcome for the participating women (1-2 hours per day for 60 days during October - December 2024)</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V3: Mentoring (3-4 hours per week during November/December 2024)</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V4: Judging (3-4 hours per week during November/December 2024)</a:t>
            </a:r>
            <a:endParaRPr sz="1500" b="0" i="0" u="none" strike="noStrike" cap="none">
              <a:solidFill>
                <a:schemeClr val="dk1"/>
              </a:solidFill>
              <a:latin typeface="Calibri"/>
              <a:ea typeface="Calibri"/>
              <a:cs typeface="Calibri"/>
              <a:sym typeface="Calibri"/>
            </a:endParaRPr>
          </a:p>
          <a:p>
            <a:pPr marL="914400" marR="0" lvl="1"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V5: Program management (3-4 hours per day during August2024 - January 2025)</a:t>
            </a: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g271433f3ef6_0_3"/>
          <p:cNvGrpSpPr/>
          <p:nvPr/>
        </p:nvGrpSpPr>
        <p:grpSpPr>
          <a:xfrm>
            <a:off x="-1194764" y="-1409046"/>
            <a:ext cx="2027659" cy="2027659"/>
            <a:chOff x="0" y="0"/>
            <a:chExt cx="495300" cy="495300"/>
          </a:xfrm>
        </p:grpSpPr>
        <p:sp>
          <p:nvSpPr>
            <p:cNvPr id="211" name="Google Shape;211;g271433f3ef6_0_3"/>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271433f3ef6_0_3"/>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g271433f3ef6_0_3"/>
          <p:cNvGrpSpPr/>
          <p:nvPr/>
        </p:nvGrpSpPr>
        <p:grpSpPr>
          <a:xfrm>
            <a:off x="8693532" y="4476750"/>
            <a:ext cx="653499" cy="653499"/>
            <a:chOff x="0" y="0"/>
            <a:chExt cx="495300" cy="495300"/>
          </a:xfrm>
        </p:grpSpPr>
        <p:sp>
          <p:nvSpPr>
            <p:cNvPr id="214" name="Google Shape;214;g271433f3ef6_0_3"/>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271433f3ef6_0_3"/>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g271433f3ef6_0_3"/>
          <p:cNvGrpSpPr/>
          <p:nvPr/>
        </p:nvGrpSpPr>
        <p:grpSpPr>
          <a:xfrm>
            <a:off x="8638177" y="5017975"/>
            <a:ext cx="382124" cy="382124"/>
            <a:chOff x="0" y="0"/>
            <a:chExt cx="495300" cy="495300"/>
          </a:xfrm>
        </p:grpSpPr>
        <p:sp>
          <p:nvSpPr>
            <p:cNvPr id="217" name="Google Shape;217;g271433f3ef6_0_3"/>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271433f3ef6_0_3"/>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g271433f3ef6_0_3"/>
          <p:cNvSpPr/>
          <p:nvPr/>
        </p:nvSpPr>
        <p:spPr>
          <a:xfrm>
            <a:off x="134465" y="4551070"/>
            <a:ext cx="2059148" cy="466083"/>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220" name="Google Shape;220;g271433f3ef6_0_3"/>
          <p:cNvSpPr txBox="1"/>
          <p:nvPr/>
        </p:nvSpPr>
        <p:spPr>
          <a:xfrm>
            <a:off x="819150" y="57150"/>
            <a:ext cx="8529000" cy="3849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500" b="1" i="0" u="none" strike="noStrike" cap="none">
                <a:solidFill>
                  <a:srgbClr val="222222"/>
                </a:solidFill>
                <a:highlight>
                  <a:srgbClr val="FFFFFF"/>
                </a:highlight>
                <a:latin typeface="Poppins"/>
                <a:ea typeface="Poppins"/>
                <a:cs typeface="Poppins"/>
                <a:sym typeface="Poppins"/>
              </a:rPr>
              <a:t>Why sponsor? </a:t>
            </a:r>
            <a:endParaRPr sz="2500" b="1" i="0" u="none" strike="noStrike" cap="none">
              <a:solidFill>
                <a:srgbClr val="122355"/>
              </a:solidFill>
              <a:latin typeface="Poppins"/>
              <a:ea typeface="Poppins"/>
              <a:cs typeface="Poppins"/>
              <a:sym typeface="Poppins"/>
            </a:endParaRPr>
          </a:p>
        </p:txBody>
      </p:sp>
      <p:sp>
        <p:nvSpPr>
          <p:cNvPr id="221" name="Google Shape;221;g271433f3ef6_0_3"/>
          <p:cNvSpPr txBox="1"/>
          <p:nvPr/>
        </p:nvSpPr>
        <p:spPr>
          <a:xfrm>
            <a:off x="3335600" y="3909475"/>
            <a:ext cx="4087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p:txBody>
      </p:sp>
      <p:sp>
        <p:nvSpPr>
          <p:cNvPr id="222" name="Google Shape;222;g271433f3ef6_0_3"/>
          <p:cNvSpPr/>
          <p:nvPr/>
        </p:nvSpPr>
        <p:spPr>
          <a:xfrm>
            <a:off x="3297500" y="327542"/>
            <a:ext cx="2540100" cy="2540100"/>
          </a:xfrm>
          <a:prstGeom prst="donut">
            <a:avLst>
              <a:gd name="adj" fmla="val 16067"/>
            </a:avLst>
          </a:prstGeom>
          <a:solidFill>
            <a:srgbClr val="000000">
              <a:alpha val="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 name="Google Shape;223;g271433f3ef6_0_3"/>
          <p:cNvGrpSpPr/>
          <p:nvPr/>
        </p:nvGrpSpPr>
        <p:grpSpPr>
          <a:xfrm>
            <a:off x="5517319" y="476925"/>
            <a:ext cx="3287906" cy="669600"/>
            <a:chOff x="5517319" y="1315125"/>
            <a:chExt cx="3287906" cy="669600"/>
          </a:xfrm>
        </p:grpSpPr>
        <p:cxnSp>
          <p:nvCxnSpPr>
            <p:cNvPr id="224" name="Google Shape;224;g271433f3ef6_0_3"/>
            <p:cNvCxnSpPr/>
            <p:nvPr/>
          </p:nvCxnSpPr>
          <p:spPr>
            <a:xfrm flipH="1">
              <a:off x="5517319" y="1638300"/>
              <a:ext cx="433500" cy="252300"/>
            </a:xfrm>
            <a:prstGeom prst="straightConnector1">
              <a:avLst/>
            </a:prstGeom>
            <a:noFill/>
            <a:ln w="19050" cap="flat" cmpd="sng">
              <a:solidFill>
                <a:srgbClr val="085630"/>
              </a:solidFill>
              <a:prstDash val="solid"/>
              <a:round/>
              <a:headEnd type="oval" w="med" len="med"/>
              <a:tailEnd type="none" w="sm" len="sm"/>
            </a:ln>
          </p:spPr>
        </p:cxnSp>
        <p:sp>
          <p:nvSpPr>
            <p:cNvPr id="225" name="Google Shape;225;g271433f3ef6_0_3"/>
            <p:cNvSpPr txBox="1"/>
            <p:nvPr/>
          </p:nvSpPr>
          <p:spPr>
            <a:xfrm>
              <a:off x="5962125" y="1315125"/>
              <a:ext cx="28431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C</a:t>
              </a:r>
              <a:r>
                <a:rPr lang="en-US" sz="1600" b="1" i="0" u="none" strike="noStrike" cap="none">
                  <a:solidFill>
                    <a:schemeClr val="dk1"/>
                  </a:solidFill>
                  <a:latin typeface="Roboto"/>
                  <a:ea typeface="Roboto"/>
                  <a:cs typeface="Roboto"/>
                  <a:sym typeface="Roboto"/>
                </a:rPr>
                <a:t>SR </a:t>
              </a:r>
              <a:r>
                <a:rPr lang="en-US" sz="1100" b="0" i="0" u="none" strike="noStrike" cap="none">
                  <a:solidFill>
                    <a:schemeClr val="dk1"/>
                  </a:solidFill>
                  <a:latin typeface="Calibri"/>
                  <a:ea typeface="Calibri"/>
                  <a:cs typeface="Calibri"/>
                  <a:sym typeface="Calibri"/>
                </a:rPr>
                <a:t>(</a:t>
              </a:r>
              <a:r>
                <a:rPr lang="en-US" sz="1100" b="0" i="1" u="none" strike="noStrike" cap="none">
                  <a:solidFill>
                    <a:schemeClr val="dk1"/>
                  </a:solidFill>
                  <a:latin typeface="Calibri"/>
                  <a:ea typeface="Calibri"/>
                  <a:cs typeface="Calibri"/>
                  <a:sym typeface="Calibri"/>
                </a:rPr>
                <a:t>Section 135 of Companies Act 2012 - Under Schedule 7  SL#3)</a:t>
              </a:r>
              <a:endParaRPr sz="1600" b="0" i="0" u="none" strike="noStrike" cap="none">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Engage in impactful Corporate Social Responsibility (CSR)</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Enabling outreach to Tier-2/3/4 cities of India via districtwise, citywise and statewise coordinator</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Contribute to India’s Growth by Empowering Women Entrepreneurs</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Livelihoods created for people with Women led organisations</a:t>
              </a:r>
              <a:endParaRPr sz="1500" b="0" i="0" u="none" strike="noStrike" cap="none">
                <a:solidFill>
                  <a:schemeClr val="dk1"/>
                </a:solidFill>
                <a:latin typeface="Calibri"/>
                <a:ea typeface="Calibri"/>
                <a:cs typeface="Calibri"/>
                <a:sym typeface="Calibri"/>
              </a:endParaRPr>
            </a:p>
          </p:txBody>
        </p:sp>
      </p:grpSp>
      <p:grpSp>
        <p:nvGrpSpPr>
          <p:cNvPr id="226" name="Google Shape;226;g271433f3ef6_0_3"/>
          <p:cNvGrpSpPr/>
          <p:nvPr/>
        </p:nvGrpSpPr>
        <p:grpSpPr>
          <a:xfrm>
            <a:off x="274300" y="2697082"/>
            <a:ext cx="6316200" cy="1647056"/>
            <a:chOff x="274300" y="3535140"/>
            <a:chExt cx="6316200" cy="1058451"/>
          </a:xfrm>
        </p:grpSpPr>
        <p:cxnSp>
          <p:nvCxnSpPr>
            <p:cNvPr id="227" name="Google Shape;227;g271433f3ef6_0_3"/>
            <p:cNvCxnSpPr/>
            <p:nvPr/>
          </p:nvCxnSpPr>
          <p:spPr>
            <a:xfrm rot="10800000">
              <a:off x="4556399" y="3535140"/>
              <a:ext cx="0" cy="460500"/>
            </a:xfrm>
            <a:prstGeom prst="straightConnector1">
              <a:avLst/>
            </a:prstGeom>
            <a:noFill/>
            <a:ln w="19050" cap="flat" cmpd="sng">
              <a:solidFill>
                <a:srgbClr val="0E9453"/>
              </a:solidFill>
              <a:prstDash val="solid"/>
              <a:round/>
              <a:headEnd type="oval" w="med" len="med"/>
              <a:tailEnd type="none" w="sm" len="sm"/>
            </a:ln>
          </p:spPr>
        </p:cxnSp>
        <p:sp>
          <p:nvSpPr>
            <p:cNvPr id="228" name="Google Shape;228;g271433f3ef6_0_3"/>
            <p:cNvSpPr txBox="1"/>
            <p:nvPr/>
          </p:nvSpPr>
          <p:spPr>
            <a:xfrm>
              <a:off x="274300" y="3923991"/>
              <a:ext cx="63162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Roboto"/>
                  <a:ea typeface="Roboto"/>
                  <a:cs typeface="Roboto"/>
                  <a:sym typeface="Roboto"/>
                </a:rPr>
                <a:t>Talent Acquisition</a:t>
              </a:r>
              <a:endParaRPr sz="1600" b="1" i="0" u="none" strike="noStrike" cap="none">
                <a:solidFill>
                  <a:srgbClr val="000000"/>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Email communication to registrants showcasing Employer brand and internship/placement opportunities </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Absorb top diversity talent from across India</a:t>
              </a:r>
              <a:endParaRPr sz="1500" b="0" i="0" u="none" strike="noStrike" cap="none">
                <a:solidFill>
                  <a:schemeClr val="dk1"/>
                </a:solidFill>
                <a:latin typeface="Calibri"/>
                <a:ea typeface="Calibri"/>
                <a:cs typeface="Calibri"/>
                <a:sym typeface="Calibri"/>
              </a:endParaRPr>
            </a:p>
          </p:txBody>
        </p:sp>
      </p:grpSp>
      <p:grpSp>
        <p:nvGrpSpPr>
          <p:cNvPr id="229" name="Google Shape;229;g271433f3ef6_0_3"/>
          <p:cNvGrpSpPr/>
          <p:nvPr/>
        </p:nvGrpSpPr>
        <p:grpSpPr>
          <a:xfrm>
            <a:off x="276974" y="477052"/>
            <a:ext cx="2948044" cy="2540128"/>
            <a:chOff x="276975" y="1315125"/>
            <a:chExt cx="2948044" cy="669600"/>
          </a:xfrm>
        </p:grpSpPr>
        <p:cxnSp>
          <p:nvCxnSpPr>
            <p:cNvPr id="230" name="Google Shape;230;g271433f3ef6_0_3"/>
            <p:cNvCxnSpPr/>
            <p:nvPr/>
          </p:nvCxnSpPr>
          <p:spPr>
            <a:xfrm>
              <a:off x="2791519" y="1352443"/>
              <a:ext cx="433500" cy="252300"/>
            </a:xfrm>
            <a:prstGeom prst="straightConnector1">
              <a:avLst/>
            </a:prstGeom>
            <a:noFill/>
            <a:ln w="19050" cap="flat" cmpd="sng">
              <a:solidFill>
                <a:srgbClr val="65F0AC"/>
              </a:solidFill>
              <a:prstDash val="solid"/>
              <a:round/>
              <a:headEnd type="oval" w="med" len="med"/>
              <a:tailEnd type="none" w="sm" len="sm"/>
            </a:ln>
          </p:spPr>
        </p:cxnSp>
        <p:sp>
          <p:nvSpPr>
            <p:cNvPr id="231" name="Google Shape;231;g271433f3ef6_0_3"/>
            <p:cNvSpPr txBox="1"/>
            <p:nvPr/>
          </p:nvSpPr>
          <p:spPr>
            <a:xfrm>
              <a:off x="276975" y="1315125"/>
              <a:ext cx="28992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Roboto"/>
                  <a:ea typeface="Roboto"/>
                  <a:cs typeface="Roboto"/>
                  <a:sym typeface="Roboto"/>
                </a:rPr>
                <a:t>Marketing and Branding </a:t>
              </a:r>
              <a:endParaRPr sz="1600" b="1" i="0" u="none" strike="noStrike" cap="none">
                <a:solidFill>
                  <a:srgbClr val="000000"/>
                </a:solidFill>
                <a:latin typeface="Roboto"/>
                <a:ea typeface="Roboto"/>
                <a:cs typeface="Roboto"/>
                <a:sym typeface="Roboto"/>
              </a:endParaRPr>
            </a:p>
            <a:p>
              <a:pPr marL="0" marR="0" lvl="0" indent="0" algn="r" rtl="0">
                <a:lnSpc>
                  <a:spcPct val="115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Leverage program reach for marketing and branding</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Logo and brand presence in all email, social media communications and all press releases</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1 social media awareness campaign for the brand</a:t>
              </a:r>
              <a:endParaRPr sz="1500" b="0" i="0" u="none" strike="noStrike" cap="none">
                <a:solidFill>
                  <a:schemeClr val="dk1"/>
                </a:solidFill>
                <a:latin typeface="Calibri"/>
                <a:ea typeface="Calibri"/>
                <a:cs typeface="Calibri"/>
                <a:sym typeface="Calibri"/>
              </a:endParaRPr>
            </a:p>
            <a:p>
              <a:pPr marL="457200" marR="0" lvl="0" indent="-323850" algn="l" rtl="0">
                <a:lnSpc>
                  <a:spcPct val="100000"/>
                </a:lnSpc>
                <a:spcBef>
                  <a:spcPts val="0"/>
                </a:spcBef>
                <a:spcAft>
                  <a:spcPts val="0"/>
                </a:spcAft>
                <a:buClr>
                  <a:schemeClr val="dk1"/>
                </a:buClr>
                <a:buSzPts val="1500"/>
                <a:buFont typeface="Calibri"/>
                <a:buChar char="●"/>
              </a:pPr>
              <a:r>
                <a:rPr lang="en-US" sz="1500" b="0" i="0" u="none" strike="noStrike" cap="none">
                  <a:solidFill>
                    <a:schemeClr val="dk1"/>
                  </a:solidFill>
                  <a:latin typeface="Calibri"/>
                  <a:ea typeface="Calibri"/>
                  <a:cs typeface="Calibri"/>
                  <a:sym typeface="Calibri"/>
                </a:rPr>
                <a:t>Encourage Gender Diversity and Build Brand Reputation</a:t>
              </a:r>
              <a:endParaRPr sz="1500" b="0" i="0" u="none" strike="noStrike" cap="none">
                <a:solidFill>
                  <a:schemeClr val="dk1"/>
                </a:solidFill>
                <a:latin typeface="Calibri"/>
                <a:ea typeface="Calibri"/>
                <a:cs typeface="Calibri"/>
                <a:sym typeface="Calibri"/>
              </a:endParaRPr>
            </a:p>
          </p:txBody>
        </p:sp>
      </p:grpSp>
      <p:sp>
        <p:nvSpPr>
          <p:cNvPr id="232" name="Google Shape;232;g271433f3ef6_0_3"/>
          <p:cNvSpPr txBox="1"/>
          <p:nvPr/>
        </p:nvSpPr>
        <p:spPr>
          <a:xfrm>
            <a:off x="3845784" y="1218260"/>
            <a:ext cx="1443600" cy="8043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latin typeface="Roboto"/>
                <a:ea typeface="Roboto"/>
                <a:cs typeface="Roboto"/>
                <a:sym typeface="Roboto"/>
              </a:rPr>
              <a:t>All India Women ONLY Start-a-thon</a:t>
            </a:r>
            <a:endParaRPr sz="1200" b="0" i="0" u="none" strike="noStrike" cap="none">
              <a:solidFill>
                <a:srgbClr val="000000"/>
              </a:solidFill>
              <a:latin typeface="Arial"/>
              <a:ea typeface="Arial"/>
              <a:cs typeface="Arial"/>
              <a:sym typeface="Arial"/>
            </a:endParaRPr>
          </a:p>
        </p:txBody>
      </p:sp>
      <p:sp>
        <p:nvSpPr>
          <p:cNvPr id="233" name="Google Shape;233;g271433f3ef6_0_3"/>
          <p:cNvSpPr/>
          <p:nvPr/>
        </p:nvSpPr>
        <p:spPr>
          <a:xfrm rot="1800047">
            <a:off x="3219843" y="248234"/>
            <a:ext cx="2690936" cy="2690936"/>
          </a:xfrm>
          <a:prstGeom prst="blockArc">
            <a:avLst>
              <a:gd name="adj1" fmla="val 14414370"/>
              <a:gd name="adj2" fmla="val 694"/>
              <a:gd name="adj3" fmla="val 9562"/>
            </a:avLst>
          </a:prstGeom>
          <a:solidFill>
            <a:srgbClr val="085630"/>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271433f3ef6_0_3"/>
          <p:cNvSpPr/>
          <p:nvPr/>
        </p:nvSpPr>
        <p:spPr>
          <a:xfrm rot="-1800047" flipH="1">
            <a:off x="3221956" y="248234"/>
            <a:ext cx="2690936" cy="2690936"/>
          </a:xfrm>
          <a:prstGeom prst="blockArc">
            <a:avLst>
              <a:gd name="adj1" fmla="val 14348563"/>
              <a:gd name="adj2" fmla="val 21472873"/>
              <a:gd name="adj3" fmla="val 9381"/>
            </a:avLst>
          </a:prstGeom>
          <a:solidFill>
            <a:srgbClr val="65F0AC"/>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271433f3ef6_0_3"/>
          <p:cNvSpPr/>
          <p:nvPr/>
        </p:nvSpPr>
        <p:spPr>
          <a:xfrm rot="-8100000">
            <a:off x="4382715" y="189193"/>
            <a:ext cx="363170" cy="363170"/>
          </a:xfrm>
          <a:prstGeom prst="rtTriangle">
            <a:avLst/>
          </a:prstGeom>
          <a:solidFill>
            <a:srgbClr val="65F0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271433f3ef6_0_3"/>
          <p:cNvSpPr/>
          <p:nvPr/>
        </p:nvSpPr>
        <p:spPr>
          <a:xfrm rot="-9000757" flipH="1">
            <a:off x="3220953" y="246608"/>
            <a:ext cx="2690226" cy="2690226"/>
          </a:xfrm>
          <a:prstGeom prst="blockArc">
            <a:avLst>
              <a:gd name="adj1" fmla="val 14316164"/>
              <a:gd name="adj2" fmla="val 21502663"/>
              <a:gd name="adj3" fmla="val 9415"/>
            </a:avLst>
          </a:prstGeom>
          <a:solidFill>
            <a:srgbClr val="0E945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271433f3ef6_0_3"/>
          <p:cNvSpPr/>
          <p:nvPr/>
        </p:nvSpPr>
        <p:spPr>
          <a:xfrm rot="-1027861">
            <a:off x="5485874" y="2011632"/>
            <a:ext cx="312672" cy="312672"/>
          </a:xfrm>
          <a:prstGeom prst="rtTriangle">
            <a:avLst/>
          </a:prstGeom>
          <a:solidFill>
            <a:srgbClr val="0856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271433f3ef6_0_3"/>
          <p:cNvSpPr/>
          <p:nvPr/>
        </p:nvSpPr>
        <p:spPr>
          <a:xfrm rot="6359841">
            <a:off x="3315801" y="2009562"/>
            <a:ext cx="363580" cy="363580"/>
          </a:xfrm>
          <a:prstGeom prst="rtTriangle">
            <a:avLst/>
          </a:prstGeom>
          <a:solidFill>
            <a:srgbClr val="0E94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271433f3ef6_0_3"/>
          <p:cNvSpPr txBox="1"/>
          <p:nvPr/>
        </p:nvSpPr>
        <p:spPr>
          <a:xfrm>
            <a:off x="2282200" y="4698700"/>
            <a:ext cx="6411300" cy="23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000" b="0" i="0" u="none" strike="noStrike" cap="none">
                <a:solidFill>
                  <a:schemeClr val="dk1"/>
                </a:solidFill>
                <a:latin typeface="Calibri"/>
                <a:ea typeface="Calibri"/>
                <a:cs typeface="Calibri"/>
                <a:sym typeface="Calibri"/>
              </a:rPr>
              <a:t>*Funds will be utilized for outreach, tech enablement for program management, program management, tools, logistics, prize money for winners etc. and an audited utilization certificate will be provided by Shooting Stars Foundation</a:t>
            </a:r>
            <a:endParaRPr sz="10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g2c8cb12223d_0_0"/>
          <p:cNvGrpSpPr/>
          <p:nvPr/>
        </p:nvGrpSpPr>
        <p:grpSpPr>
          <a:xfrm>
            <a:off x="-1194764" y="-1409046"/>
            <a:ext cx="2027659" cy="2027659"/>
            <a:chOff x="0" y="0"/>
            <a:chExt cx="495300" cy="495300"/>
          </a:xfrm>
        </p:grpSpPr>
        <p:sp>
          <p:nvSpPr>
            <p:cNvPr id="245" name="Google Shape;245;g2c8cb12223d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2c8cb12223d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g2c8cb12223d_0_0"/>
          <p:cNvGrpSpPr/>
          <p:nvPr/>
        </p:nvGrpSpPr>
        <p:grpSpPr>
          <a:xfrm>
            <a:off x="8693532" y="4476750"/>
            <a:ext cx="653499" cy="653499"/>
            <a:chOff x="0" y="0"/>
            <a:chExt cx="495300" cy="495300"/>
          </a:xfrm>
        </p:grpSpPr>
        <p:sp>
          <p:nvSpPr>
            <p:cNvPr id="248" name="Google Shape;248;g2c8cb12223d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2c8cb12223d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0" name="Google Shape;250;g2c8cb12223d_0_0"/>
          <p:cNvGrpSpPr/>
          <p:nvPr/>
        </p:nvGrpSpPr>
        <p:grpSpPr>
          <a:xfrm>
            <a:off x="8638177" y="5017975"/>
            <a:ext cx="382124" cy="382124"/>
            <a:chOff x="0" y="0"/>
            <a:chExt cx="495300" cy="495300"/>
          </a:xfrm>
        </p:grpSpPr>
        <p:sp>
          <p:nvSpPr>
            <p:cNvPr id="251" name="Google Shape;251;g2c8cb12223d_0_0"/>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2c8cb12223d_0_0"/>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3" name="Google Shape;253;g2c8cb12223d_0_0"/>
          <p:cNvSpPr txBox="1"/>
          <p:nvPr/>
        </p:nvSpPr>
        <p:spPr>
          <a:xfrm>
            <a:off x="246225" y="74875"/>
            <a:ext cx="8529000" cy="3849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US" sz="2500" b="1" i="0" u="none" strike="noStrike" cap="none">
                <a:solidFill>
                  <a:srgbClr val="222222"/>
                </a:solidFill>
                <a:highlight>
                  <a:srgbClr val="FFFFFF"/>
                </a:highlight>
                <a:latin typeface="Poppins"/>
                <a:ea typeface="Poppins"/>
                <a:cs typeface="Poppins"/>
                <a:sym typeface="Poppins"/>
              </a:rPr>
              <a:t>Start-a-thon</a:t>
            </a:r>
            <a:endParaRPr sz="2500" b="1" i="0" u="none" strike="noStrike" cap="none">
              <a:solidFill>
                <a:srgbClr val="122355"/>
              </a:solidFill>
              <a:latin typeface="Poppins"/>
              <a:ea typeface="Poppins"/>
              <a:cs typeface="Poppins"/>
              <a:sym typeface="Poppins"/>
            </a:endParaRPr>
          </a:p>
        </p:txBody>
      </p:sp>
      <p:graphicFrame>
        <p:nvGraphicFramePr>
          <p:cNvPr id="254" name="Google Shape;254;g2c8cb12223d_0_0"/>
          <p:cNvGraphicFramePr/>
          <p:nvPr/>
        </p:nvGraphicFramePr>
        <p:xfrm>
          <a:off x="246225" y="624913"/>
          <a:ext cx="8529000" cy="3276225"/>
        </p:xfrm>
        <a:graphic>
          <a:graphicData uri="http://schemas.openxmlformats.org/drawingml/2006/table">
            <a:tbl>
              <a:tblPr>
                <a:noFill/>
                <a:tableStyleId>{5806F2D1-700E-45FC-BA23-50445A1C69DA}</a:tableStyleId>
              </a:tblPr>
              <a:tblGrid>
                <a:gridCol w="3577375">
                  <a:extLst>
                    <a:ext uri="{9D8B030D-6E8A-4147-A177-3AD203B41FA5}">
                      <a16:colId xmlns:a16="http://schemas.microsoft.com/office/drawing/2014/main" val="20000"/>
                    </a:ext>
                  </a:extLst>
                </a:gridCol>
                <a:gridCol w="4951625">
                  <a:extLst>
                    <a:ext uri="{9D8B030D-6E8A-4147-A177-3AD203B41FA5}">
                      <a16:colId xmlns:a16="http://schemas.microsoft.com/office/drawing/2014/main" val="20001"/>
                    </a:ext>
                  </a:extLst>
                </a:gridCol>
              </a:tblGrid>
              <a:tr h="539225">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t>Logistics</a:t>
                      </a:r>
                      <a:endParaRPr sz="1500" b="1" u="none" strike="noStrike" cap="none"/>
                    </a:p>
                  </a:txBody>
                  <a:tcPr marL="182850" marR="182850" marT="182850" marB="182850"/>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t>Mentoring, Judging &amp; Success</a:t>
                      </a:r>
                      <a:endParaRPr sz="1500" b="1" u="none" strike="noStrike" cap="none"/>
                    </a:p>
                  </a:txBody>
                  <a:tcPr marL="182850" marR="182850" marT="182850" marB="182850"/>
                </a:tc>
                <a:extLst>
                  <a:ext uri="{0D108BD9-81ED-4DB2-BD59-A6C34878D82A}">
                    <a16:rowId xmlns:a16="http://schemas.microsoft.com/office/drawing/2014/main" val="10000"/>
                  </a:ext>
                </a:extLst>
              </a:tr>
              <a:tr h="2681925">
                <a:tc>
                  <a:txBody>
                    <a:bodyPr/>
                    <a:lstStyle/>
                    <a:p>
                      <a:pPr marL="91440" marR="0" lvl="0" indent="-95250" algn="l" rtl="0">
                        <a:lnSpc>
                          <a:spcPct val="100000"/>
                        </a:lnSpc>
                        <a:spcBef>
                          <a:spcPts val="0"/>
                        </a:spcBef>
                        <a:spcAft>
                          <a:spcPts val="0"/>
                        </a:spcAft>
                        <a:buClr>
                          <a:srgbClr val="000000"/>
                        </a:buClr>
                        <a:buSzPts val="1500"/>
                        <a:buFont typeface="Arial"/>
                        <a:buChar char="●"/>
                      </a:pPr>
                      <a:r>
                        <a:rPr lang="en-US" sz="1500" u="none" strike="noStrike" cap="none"/>
                        <a:t>Outreach to colleges across India with a focus on Tier-2/3/4 cities</a:t>
                      </a:r>
                      <a:endParaRPr sz="1500" u="none" strike="noStrike" cap="none"/>
                    </a:p>
                    <a:p>
                      <a:pPr marL="91440" marR="0" lvl="0" indent="-95250" algn="l" rtl="0">
                        <a:lnSpc>
                          <a:spcPct val="100000"/>
                        </a:lnSpc>
                        <a:spcBef>
                          <a:spcPts val="0"/>
                        </a:spcBef>
                        <a:spcAft>
                          <a:spcPts val="0"/>
                        </a:spcAft>
                        <a:buClr>
                          <a:srgbClr val="000000"/>
                        </a:buClr>
                        <a:buSzPts val="1500"/>
                        <a:buFont typeface="Arial"/>
                        <a:buChar char="●"/>
                      </a:pPr>
                      <a:r>
                        <a:rPr lang="en-US" sz="1500" u="none" strike="noStrike" cap="none"/>
                        <a:t>Engage aspiring women entrepreneurs with webinars, expert sessions, hands-on-training, panel discussions, access to role models etc.</a:t>
                      </a:r>
                      <a:endParaRPr sz="1500" u="none" strike="noStrike" cap="none"/>
                    </a:p>
                    <a:p>
                      <a:pPr marL="91440" marR="0" lvl="0" indent="-95250" algn="l" rtl="0">
                        <a:lnSpc>
                          <a:spcPct val="100000"/>
                        </a:lnSpc>
                        <a:spcBef>
                          <a:spcPts val="0"/>
                        </a:spcBef>
                        <a:spcAft>
                          <a:spcPts val="0"/>
                        </a:spcAft>
                        <a:buClr>
                          <a:srgbClr val="000000"/>
                        </a:buClr>
                        <a:buSzPts val="1500"/>
                        <a:buFont typeface="Arial"/>
                        <a:buChar char="●"/>
                      </a:pPr>
                      <a:r>
                        <a:rPr lang="en-US" sz="1500" u="none" strike="noStrike" cap="none"/>
                        <a:t>Get participants to submit ideas</a:t>
                      </a:r>
                      <a:endParaRPr sz="1500" u="none" strike="noStrike" cap="none"/>
                    </a:p>
                    <a:p>
                      <a:pPr marL="457200" marR="0" lvl="0" indent="0" algn="l" rtl="0">
                        <a:lnSpc>
                          <a:spcPct val="100000"/>
                        </a:lnSpc>
                        <a:spcBef>
                          <a:spcPts val="0"/>
                        </a:spcBef>
                        <a:spcAft>
                          <a:spcPts val="0"/>
                        </a:spcAft>
                        <a:buClr>
                          <a:srgbClr val="000000"/>
                        </a:buClr>
                        <a:buSzPts val="1500"/>
                        <a:buFont typeface="Arial"/>
                        <a:buNone/>
                      </a:pPr>
                      <a:endParaRPr sz="1500" u="none" strike="noStrike" cap="none"/>
                    </a:p>
                  </a:txBody>
                  <a:tcPr marL="182875" marR="182850" marT="182875" marB="182850"/>
                </a:tc>
                <a:tc>
                  <a:txBody>
                    <a:bodyPr/>
                    <a:lstStyle/>
                    <a:p>
                      <a:pPr marL="91440" marR="0" lvl="0" indent="-95250" algn="l" rtl="0">
                        <a:lnSpc>
                          <a:spcPct val="100000"/>
                        </a:lnSpc>
                        <a:spcBef>
                          <a:spcPts val="0"/>
                        </a:spcBef>
                        <a:spcAft>
                          <a:spcPts val="0"/>
                        </a:spcAft>
                        <a:buClr>
                          <a:srgbClr val="000000"/>
                        </a:buClr>
                        <a:buSzPts val="1500"/>
                        <a:buFont typeface="Arial"/>
                        <a:buChar char="●"/>
                      </a:pPr>
                      <a:r>
                        <a:rPr lang="en-US" sz="1500" u="none" strike="noStrike" cap="none"/>
                        <a:t>Focussed Mentoring based on the start-up idea</a:t>
                      </a:r>
                      <a:endParaRPr sz="1500" u="none" strike="noStrike" cap="none"/>
                    </a:p>
                    <a:p>
                      <a:pPr marL="91440" marR="0" lvl="0" indent="-95250" algn="l" rtl="0">
                        <a:lnSpc>
                          <a:spcPct val="100000"/>
                        </a:lnSpc>
                        <a:spcBef>
                          <a:spcPts val="0"/>
                        </a:spcBef>
                        <a:spcAft>
                          <a:spcPts val="0"/>
                        </a:spcAft>
                        <a:buClr>
                          <a:srgbClr val="000000"/>
                        </a:buClr>
                        <a:buSzPts val="1500"/>
                        <a:buFont typeface="Arial"/>
                        <a:buChar char="●"/>
                      </a:pPr>
                      <a:r>
                        <a:rPr lang="en-US" sz="1500" u="none" strike="noStrike" cap="none"/>
                        <a:t>3 rounds of - Drive Submissions, </a:t>
                      </a:r>
                      <a:r>
                        <a:rPr lang="en-US" sz="1500" u="none" strike="noStrike" cap="none">
                          <a:solidFill>
                            <a:schemeClr val="dk1"/>
                          </a:solidFill>
                        </a:rPr>
                        <a:t>Evaluate Submissions, Shortlist, Mentor to finally reach top 50 ideas</a:t>
                      </a:r>
                      <a:endParaRPr sz="1500" u="none" strike="noStrike" cap="none">
                        <a:solidFill>
                          <a:schemeClr val="dk1"/>
                        </a:solidFill>
                      </a:endParaRPr>
                    </a:p>
                    <a:p>
                      <a:pPr marL="91440" marR="0" lvl="0" indent="-95250" algn="l" rtl="0">
                        <a:lnSpc>
                          <a:spcPct val="100000"/>
                        </a:lnSpc>
                        <a:spcBef>
                          <a:spcPts val="0"/>
                        </a:spcBef>
                        <a:spcAft>
                          <a:spcPts val="0"/>
                        </a:spcAft>
                        <a:buClr>
                          <a:schemeClr val="dk1"/>
                        </a:buClr>
                        <a:buSzPts val="1500"/>
                        <a:buFont typeface="Arial"/>
                        <a:buChar char="●"/>
                      </a:pPr>
                      <a:r>
                        <a:rPr lang="en-US" sz="1500" u="none" strike="noStrike" cap="none">
                          <a:solidFill>
                            <a:schemeClr val="dk1"/>
                          </a:solidFill>
                        </a:rPr>
                        <a:t>Share top ideas with incubators, accelerators, angel investors to maximise outcome for participants</a:t>
                      </a:r>
                      <a:endParaRPr sz="1500" u="none" strike="noStrike" cap="none">
                        <a:solidFill>
                          <a:schemeClr val="dk1"/>
                        </a:solidFill>
                      </a:endParaRPr>
                    </a:p>
                  </a:txBody>
                  <a:tcPr marL="182850" marR="182850" marT="182850" marB="18285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22"/>
          <p:cNvGrpSpPr/>
          <p:nvPr/>
        </p:nvGrpSpPr>
        <p:grpSpPr>
          <a:xfrm>
            <a:off x="-1194764" y="-1409046"/>
            <a:ext cx="2027670" cy="2027670"/>
            <a:chOff x="0" y="0"/>
            <a:chExt cx="495300" cy="495300"/>
          </a:xfrm>
        </p:grpSpPr>
        <p:sp>
          <p:nvSpPr>
            <p:cNvPr id="260" name="Google Shape;260;p22"/>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22"/>
          <p:cNvGrpSpPr/>
          <p:nvPr/>
        </p:nvGrpSpPr>
        <p:grpSpPr>
          <a:xfrm>
            <a:off x="8693532" y="4629150"/>
            <a:ext cx="653496" cy="653496"/>
            <a:chOff x="0" y="0"/>
            <a:chExt cx="495300" cy="495300"/>
          </a:xfrm>
        </p:grpSpPr>
        <p:sp>
          <p:nvSpPr>
            <p:cNvPr id="263" name="Google Shape;263;p22"/>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2"/>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22"/>
          <p:cNvGrpSpPr/>
          <p:nvPr/>
        </p:nvGrpSpPr>
        <p:grpSpPr>
          <a:xfrm>
            <a:off x="8638177" y="5017975"/>
            <a:ext cx="382103" cy="382103"/>
            <a:chOff x="0" y="0"/>
            <a:chExt cx="495300" cy="495300"/>
          </a:xfrm>
        </p:grpSpPr>
        <p:sp>
          <p:nvSpPr>
            <p:cNvPr id="266" name="Google Shape;266;p22"/>
            <p:cNvSpPr/>
            <p:nvPr/>
          </p:nvSpPr>
          <p:spPr>
            <a:xfrm>
              <a:off x="0" y="0"/>
              <a:ext cx="495300" cy="495300"/>
            </a:xfrm>
            <a:custGeom>
              <a:avLst/>
              <a:gdLst/>
              <a:ahLst/>
              <a:cxnLst/>
              <a:rect l="l" t="t" r="r" b="b"/>
              <a:pathLst>
                <a:path w="495300" h="495300" extrusionOk="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198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2"/>
            <p:cNvSpPr/>
            <p:nvPr/>
          </p:nvSpPr>
          <p:spPr>
            <a:xfrm>
              <a:off x="38100" y="38100"/>
              <a:ext cx="419100" cy="419100"/>
            </a:xfrm>
            <a:custGeom>
              <a:avLst/>
              <a:gdLst/>
              <a:ahLst/>
              <a:cxnLst/>
              <a:rect l="l" t="t" r="r" b="b"/>
              <a:pathLst>
                <a:path w="419100" h="419100" extrusionOk="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1223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8" name="Google Shape;268;p22"/>
          <p:cNvSpPr/>
          <p:nvPr/>
        </p:nvSpPr>
        <p:spPr>
          <a:xfrm>
            <a:off x="3667754" y="3670896"/>
            <a:ext cx="2484879" cy="562446"/>
          </a:xfrm>
          <a:custGeom>
            <a:avLst/>
            <a:gdLst/>
            <a:ahLst/>
            <a:cxnLst/>
            <a:rect l="l" t="t" r="r" b="b"/>
            <a:pathLst>
              <a:path w="3475355" h="786638" extrusionOk="0">
                <a:moveTo>
                  <a:pt x="0" y="0"/>
                </a:moveTo>
                <a:lnTo>
                  <a:pt x="0" y="786638"/>
                </a:lnTo>
                <a:lnTo>
                  <a:pt x="3475355" y="786638"/>
                </a:lnTo>
                <a:lnTo>
                  <a:pt x="3475355" y="0"/>
                </a:lnTo>
                <a:close/>
              </a:path>
            </a:pathLst>
          </a:custGeom>
          <a:blipFill rotWithShape="1">
            <a:blip r:embed="rId3">
              <a:alphaModFix/>
            </a:blip>
            <a:stretch>
              <a:fillRect/>
            </a:stretch>
          </a:blipFill>
          <a:ln>
            <a:noFill/>
          </a:ln>
        </p:spPr>
      </p:sp>
      <p:sp>
        <p:nvSpPr>
          <p:cNvPr id="269" name="Google Shape;269;p22"/>
          <p:cNvSpPr txBox="1"/>
          <p:nvPr/>
        </p:nvSpPr>
        <p:spPr>
          <a:xfrm>
            <a:off x="2734713" y="1461776"/>
            <a:ext cx="4349416" cy="1109974"/>
          </a:xfrm>
          <a:prstGeom prst="rect">
            <a:avLst/>
          </a:prstGeom>
          <a:noFill/>
          <a:ln>
            <a:noFill/>
          </a:ln>
        </p:spPr>
        <p:txBody>
          <a:bodyPr spcFirstLastPara="1" wrap="square" lIns="0" tIns="0" rIns="0" bIns="0" anchor="t" anchorCtr="0">
            <a:spAutoFit/>
          </a:bodyPr>
          <a:lstStyle/>
          <a:p>
            <a:pPr marL="0" marR="0" lvl="0" indent="0" algn="l" rtl="0">
              <a:lnSpc>
                <a:spcPct val="167995"/>
              </a:lnSpc>
              <a:spcBef>
                <a:spcPts val="0"/>
              </a:spcBef>
              <a:spcAft>
                <a:spcPts val="0"/>
              </a:spcAft>
              <a:buClr>
                <a:srgbClr val="000000"/>
              </a:buClr>
              <a:buSzPts val="5596"/>
              <a:buFont typeface="Arial"/>
              <a:buNone/>
            </a:pPr>
            <a:r>
              <a:rPr lang="en-US" sz="5596" b="1" i="0" u="none" strike="noStrike" cap="none">
                <a:solidFill>
                  <a:srgbClr val="122355"/>
                </a:solidFill>
                <a:latin typeface="Poppins"/>
                <a:ea typeface="Poppins"/>
                <a:cs typeface="Poppins"/>
                <a:sym typeface="Poppins"/>
              </a:rPr>
              <a:t>Thank you!</a:t>
            </a:r>
            <a:endParaRPr sz="1400" b="0" i="0" u="none" strike="noStrike" cap="none">
              <a:solidFill>
                <a:srgbClr val="000000"/>
              </a:solidFill>
              <a:latin typeface="Arial"/>
              <a:ea typeface="Arial"/>
              <a:cs typeface="Arial"/>
              <a:sym typeface="Arial"/>
            </a:endParaRPr>
          </a:p>
        </p:txBody>
      </p:sp>
      <p:sp>
        <p:nvSpPr>
          <p:cNvPr id="270" name="Google Shape;270;p22"/>
          <p:cNvSpPr txBox="1"/>
          <p:nvPr/>
        </p:nvSpPr>
        <p:spPr>
          <a:xfrm>
            <a:off x="2737288" y="2571750"/>
            <a:ext cx="4345800" cy="6618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Clr>
                <a:srgbClr val="000000"/>
              </a:buClr>
              <a:buSzPts val="2804"/>
              <a:buFont typeface="Arial"/>
              <a:buNone/>
            </a:pPr>
            <a:r>
              <a:rPr lang="en-US" sz="2000" b="0" i="0" u="sng" strike="noStrike" cap="none">
                <a:solidFill>
                  <a:schemeClr val="hlink"/>
                </a:solidFill>
                <a:latin typeface="Arial"/>
                <a:ea typeface="Arial"/>
                <a:cs typeface="Arial"/>
                <a:sym typeface="Arial"/>
                <a:hlinkClick r:id="rId4"/>
              </a:rPr>
              <a:t>vaibhav@sstarsfoundation.org</a:t>
            </a:r>
            <a:endParaRPr sz="20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2804"/>
              <a:buFont typeface="Arial"/>
              <a:buNone/>
            </a:pPr>
            <a:r>
              <a:rPr lang="en-US" sz="2000" b="0" i="0" u="none" strike="noStrike" cap="none">
                <a:solidFill>
                  <a:srgbClr val="000000"/>
                </a:solidFill>
                <a:latin typeface="Arial"/>
                <a:ea typeface="Arial"/>
                <a:cs typeface="Arial"/>
                <a:sym typeface="Arial"/>
              </a:rPr>
              <a:t>+91-8619011848</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On-screen Show (16:9)</PresentationFormat>
  <Paragraphs>102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Source Code Pro</vt:lpstr>
      <vt:lpstr>Arial</vt:lpstr>
      <vt:lpstr>Calibri</vt:lpstr>
      <vt:lpstr>Poppins</vt:lpstr>
      <vt:lpstr>Poppins Medium</vt:lpstr>
      <vt:lpstr>Roboto</vt:lpstr>
      <vt:lpstr>Roboto Medium</vt:lpstr>
      <vt:lpstr>Office Theme</vt:lpstr>
      <vt:lpstr>PowerPoint Presentation</vt:lpstr>
      <vt:lpstr>About SSF</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Manjula Kumar</dc:creator>
  <cp:lastModifiedBy>Raj Kamal</cp:lastModifiedBy>
  <cp:revision>1</cp:revision>
  <dcterms:created xsi:type="dcterms:W3CDTF">2006-08-16T00:00:00Z</dcterms:created>
  <dcterms:modified xsi:type="dcterms:W3CDTF">2024-11-30T17:01:32Z</dcterms:modified>
</cp:coreProperties>
</file>