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54A6-C1E3-60F8-BAC7-184EBE02E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6B5FE-8461-C5C8-E98A-6AA7B0116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ACC1D-489E-E50F-6F94-ADDB8DC43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A2E8-7F6B-4B4C-90C8-4BFE209B7E67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9BC88-C4E4-744C-265C-1DD868D6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F97A8-1A23-3B69-4106-CEFE965D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8613-C7D8-4077-8DB8-CF61E3F3E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980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50331-0424-63BD-C425-C2A35099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420DE-586A-74F8-6B62-5392C3874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E11CF-6783-7C9B-5AD0-10CAC72B3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A2E8-7F6B-4B4C-90C8-4BFE209B7E67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035A1-32B2-BD2B-260B-A3B9A7D55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3796-1E75-180A-675D-3C6B9E8A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8613-C7D8-4077-8DB8-CF61E3F3E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15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80CDB5-1A18-5F27-463F-FC24ED8A8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687AB-B177-B048-2104-6BAF21E0B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66078-D354-BF1C-B919-CA5FBC94F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A2E8-7F6B-4B4C-90C8-4BFE209B7E67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2F8E-6F89-58C9-FF09-3A62DEAA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7667E-5748-E04D-D9DA-A6565067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8613-C7D8-4077-8DB8-CF61E3F3E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64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5BB12-E991-4348-B6E2-90DBBBCA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6D53C-B277-1175-2601-599FEFF18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E1CA3-864A-1A68-E16D-A1590093F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A2E8-7F6B-4B4C-90C8-4BFE209B7E67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D2BBB-DD54-00D3-2139-136AAA285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29D40-9729-B324-D252-497DE24A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8613-C7D8-4077-8DB8-CF61E3F3E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66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5EA91-58E2-88A8-8335-9E63B4B55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9CFBE-B07E-245F-8911-E9C68DF29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5611B-3685-F789-F1C0-2EBA3A83C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A2E8-7F6B-4B4C-90C8-4BFE209B7E67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A8941-7127-C5E0-FCC5-7778C28C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D638D-9AF4-4514-EF11-AE0F43EA3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8613-C7D8-4077-8DB8-CF61E3F3E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77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DD65-71B6-FB94-D0B1-CB75E7750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D15B9-629F-63AB-84A5-BFDD86EEC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D72D8-C67C-0A57-3BB1-931C7BDD1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35E68-FE7E-B570-2617-401F678A6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A2E8-7F6B-4B4C-90C8-4BFE209B7E67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F569D-D025-1511-881A-C0AD2ED5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80E5D-8C3D-258C-FF66-1231DC9E9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8613-C7D8-4077-8DB8-CF61E3F3E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21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2D2D-08D2-0E14-BAEB-028C9D4BD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A774F-DDAB-E45D-832D-7A2838FD9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33CEE-D98F-5321-94D8-1AA4A90D2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F34A9B-A0C7-F8BD-8A90-666034F73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E52B7-6359-E27E-A078-44D99DF06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BA90C2-1E20-73FF-E3C9-8D9FF43E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A2E8-7F6B-4B4C-90C8-4BFE209B7E67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7CB292-5C1B-2B7D-9DD1-9BC197D9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9F6A05-EF57-B5B6-03EF-5B021B72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8613-C7D8-4077-8DB8-CF61E3F3E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81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CDBC-702C-8408-B31E-E3EE51D48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76C4C6-5143-942B-D0B3-3B8EC17BC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A2E8-7F6B-4B4C-90C8-4BFE209B7E67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24A42-975D-67E3-6BEE-D1B5B53EC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4AD9F-40A5-8732-12DB-4D763C760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8613-C7D8-4077-8DB8-CF61E3F3E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91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0E84FC-08FC-1167-B74A-6283B186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A2E8-7F6B-4B4C-90C8-4BFE209B7E67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CB5F3C-9C52-B8B3-4988-009A36F1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C5F50-9B74-CBC4-BF38-054946FD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8613-C7D8-4077-8DB8-CF61E3F3E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22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93031-5B8D-AFE7-8B4D-5A94A128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CCC36-4476-CAAC-7156-B54DB8616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02465-E450-C0A2-ED62-A81F54B4C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B6F5D-7C4E-918E-1C70-DEA8A21E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A2E8-7F6B-4B4C-90C8-4BFE209B7E67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D2676-32FB-45BD-425D-360EA0CB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7F6F8-08A2-0720-E176-28B8EDA9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8613-C7D8-4077-8DB8-CF61E3F3E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62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5DDD3-5436-F19C-4EF4-0F3E81543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DC13D8-A03A-D3F1-840D-7500AE6808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488B7-A9D5-6402-4D86-A015AE3D7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04802-2B28-D39E-CD1D-E55D142E5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A2E8-7F6B-4B4C-90C8-4BFE209B7E67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4AD2B-B2CD-E851-A60C-411BD57B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6174D-E96A-4916-0D5C-F21C09227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8613-C7D8-4077-8DB8-CF61E3F3E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97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4C0C1F-7858-0F86-C898-4BA9FEB25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17E9E-613D-0C9A-1E36-0E49E8C82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9ADE5-EEE7-E28A-5210-D9F4D84D75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A2E8-7F6B-4B4C-90C8-4BFE209B7E67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CD92E-6461-E05D-516D-EC7A6D3B8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95988-7D5F-4F59-B0FB-DB0E9D686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48613-C7D8-4077-8DB8-CF61E3F3E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72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anfoundry.com/1000-php-questions-answers/" TargetMode="External"/><Relationship Id="rId4" Type="http://schemas.openxmlformats.org/officeDocument/2006/relationships/hyperlink" Target="https://developer.mozilla.org/en-US/docs/Web/HTML/Element/for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A51852C-972D-3545-49CA-06338AB13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F4F05B-38F1-979A-3563-35BBCD529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8808" y="3862387"/>
            <a:ext cx="7044372" cy="73818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br>
              <a:rPr lang="en-US" sz="2000" b="1" dirty="0"/>
            </a:br>
            <a:r>
              <a:rPr lang="en-US" sz="2200" i="1" dirty="0">
                <a:solidFill>
                  <a:schemeClr val="bg1"/>
                </a:solidFill>
              </a:rPr>
              <a:t>A Guide to Building Dynamic Forms for Web Applications </a:t>
            </a:r>
            <a:br>
              <a:rPr lang="en-US" sz="2000" dirty="0"/>
            </a:br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AFA9E-3B62-C270-4CAF-62D381BCF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3813" y="3398044"/>
            <a:ext cx="5857875" cy="555625"/>
          </a:xfr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b="1" dirty="0"/>
              <a:t>Creating HTML Forms with PHP</a:t>
            </a:r>
            <a:endParaRPr lang="en-IN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29F56E4-4A55-E59F-86EC-3EF44A4D1875}"/>
              </a:ext>
            </a:extLst>
          </p:cNvPr>
          <p:cNvGrpSpPr>
            <a:grpSpLocks/>
          </p:cNvGrpSpPr>
          <p:nvPr/>
        </p:nvGrpSpPr>
        <p:grpSpPr bwMode="auto">
          <a:xfrm>
            <a:off x="331627" y="211058"/>
            <a:ext cx="2837181" cy="2188845"/>
            <a:chOff x="3744" y="206"/>
            <a:chExt cx="4781" cy="475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C0E5BA7-5F64-6599-695A-95889ADC53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" y="206"/>
              <a:ext cx="831" cy="4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6316A3F-0496-D838-07E3-659FB8BF84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4" y="206"/>
              <a:ext cx="3951" cy="4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137ADB5-185A-4D92-C718-DB9B9E26D8CB}"/>
              </a:ext>
            </a:extLst>
          </p:cNvPr>
          <p:cNvSpPr txBox="1"/>
          <p:nvPr/>
        </p:nvSpPr>
        <p:spPr>
          <a:xfrm>
            <a:off x="982821" y="4862730"/>
            <a:ext cx="2850992" cy="15696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SUBMITTED BY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SAKSHI PANDEY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Y23271024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MCA III SEMESTER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C54EFB-6848-3312-79AD-24EAB6F97071}"/>
              </a:ext>
            </a:extLst>
          </p:cNvPr>
          <p:cNvSpPr txBox="1"/>
          <p:nvPr/>
        </p:nvSpPr>
        <p:spPr>
          <a:xfrm>
            <a:off x="9040862" y="5092987"/>
            <a:ext cx="2560588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SUBMITTED TO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ER. KAMAL KANT SIR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A57A83-B31C-9162-7BB7-94706F799D66}"/>
              </a:ext>
            </a:extLst>
          </p:cNvPr>
          <p:cNvSpPr txBox="1"/>
          <p:nvPr/>
        </p:nvSpPr>
        <p:spPr>
          <a:xfrm>
            <a:off x="3929063" y="219792"/>
            <a:ext cx="6457950" cy="12003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DOCTOR HARISINGH GOUR VISWAVIDALAYA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 DEPARTMENT OF COMPUTER SCIENCE AND APPLICATIONS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6B3A2-EF9F-3CC1-30A1-AD7535E098C5}"/>
              </a:ext>
            </a:extLst>
          </p:cNvPr>
          <p:cNvSpPr txBox="1"/>
          <p:nvPr/>
        </p:nvSpPr>
        <p:spPr>
          <a:xfrm>
            <a:off x="3655219" y="2038662"/>
            <a:ext cx="6457949" cy="101566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CSA-CC-3204 WEB APPLICATION DESIGN USING PHP </a:t>
            </a:r>
          </a:p>
          <a:p>
            <a:pPr algn="ctr"/>
            <a:r>
              <a:rPr lang="en-US" sz="2000" b="1" dirty="0"/>
              <a:t>SESSION: 2024-2025</a:t>
            </a:r>
          </a:p>
          <a:p>
            <a:pPr algn="ctr"/>
            <a:r>
              <a:rPr lang="en-US" sz="2000" b="1" dirty="0"/>
              <a:t>MID II ASSIGNMENT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559116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078751-89C6-74B9-EFAF-5E7EE734A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4DB377-316D-485B-E532-6608D576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25" y="735608"/>
            <a:ext cx="5424489" cy="1325563"/>
          </a:xfr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Security Considerations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245EC-0954-19F6-949B-471B940C8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2" y="2796778"/>
            <a:ext cx="6319836" cy="3376613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Sanitize User Input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prepared statements to prevent SQL injection.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HTTPS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Protect data in transit.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Session Management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 proper session handling to maintain user authentication.</a:t>
            </a:r>
          </a:p>
          <a:p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D7293D-C802-D80A-4408-04FE28D85006}"/>
              </a:ext>
            </a:extLst>
          </p:cNvPr>
          <p:cNvSpPr txBox="1">
            <a:spLocks/>
          </p:cNvSpPr>
          <p:nvPr/>
        </p:nvSpPr>
        <p:spPr>
          <a:xfrm>
            <a:off x="7515224" y="2796778"/>
            <a:ext cx="4429125" cy="33766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r>
              <a:rPr lang="en-US" b="1" dirty="0"/>
              <a:t>Summary</a:t>
            </a:r>
            <a:r>
              <a:rPr lang="en-US" dirty="0"/>
              <a:t>:</a:t>
            </a:r>
          </a:p>
          <a:p>
            <a:pPr marL="742950" lvl="1" indent="-285750"/>
            <a:r>
              <a:rPr lang="en-US" dirty="0"/>
              <a:t>HTML forms are crucial for user interaction.</a:t>
            </a:r>
          </a:p>
          <a:p>
            <a:pPr marL="742950" lvl="1" indent="-285750"/>
            <a:r>
              <a:rPr lang="en-US" dirty="0"/>
              <a:t>PHP is a powerful tool for processing and validating form data.</a:t>
            </a:r>
          </a:p>
          <a:p>
            <a:pPr marL="742950" lvl="1" indent="-285750"/>
            <a:r>
              <a:rPr lang="en-US" dirty="0"/>
              <a:t>Proper security measures are essential for protecting user information.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186DCF2-DE55-4795-C6B7-EC2AF82781A8}"/>
              </a:ext>
            </a:extLst>
          </p:cNvPr>
          <p:cNvSpPr txBox="1">
            <a:spLocks/>
          </p:cNvSpPr>
          <p:nvPr/>
        </p:nvSpPr>
        <p:spPr>
          <a:xfrm>
            <a:off x="7827169" y="735607"/>
            <a:ext cx="2847975" cy="132556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6498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2B71B4-E219-CA13-A39E-9FB72A98D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347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E8AC44-A51E-EF53-C2F2-5801C164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950" y="1119027"/>
            <a:ext cx="2233613" cy="299577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/>
              <a:t>Q&amp;A</a:t>
            </a:r>
            <a:br>
              <a:rPr lang="en-US" b="1" dirty="0"/>
            </a:br>
            <a:r>
              <a:rPr lang="en-US" sz="3200" b="1" dirty="0"/>
              <a:t>1. b</a:t>
            </a:r>
            <a:br>
              <a:rPr lang="en-US" sz="3200" b="1" dirty="0"/>
            </a:br>
            <a:r>
              <a:rPr lang="en-US" sz="3200" b="1" dirty="0"/>
              <a:t>2. c</a:t>
            </a:r>
            <a:br>
              <a:rPr lang="en-US" sz="3200" b="1" dirty="0"/>
            </a:br>
            <a:r>
              <a:rPr lang="en-US" sz="3200" b="1" dirty="0"/>
              <a:t>3.c</a:t>
            </a:r>
            <a:br>
              <a:rPr lang="en-US" sz="3200" b="1" dirty="0"/>
            </a:br>
            <a:r>
              <a:rPr lang="en-US" sz="3200" b="1" dirty="0"/>
              <a:t>4.b</a:t>
            </a:r>
            <a:br>
              <a:rPr lang="en-US" sz="3200" b="1" dirty="0"/>
            </a:br>
            <a:r>
              <a:rPr lang="en-US" sz="3200" b="1" dirty="0"/>
              <a:t>5.d</a:t>
            </a:r>
            <a:br>
              <a:rPr lang="en-US" sz="3200" dirty="0"/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C65C9-98AA-765D-7887-79CB3E53D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937" y="133190"/>
            <a:ext cx="8843964" cy="659162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1600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Which two predefined variables are used to retrieve information from forms?</a:t>
            </a:r>
            <a:br>
              <a:rPr lang="en-US" sz="1600" dirty="0"/>
            </a:br>
            <a:r>
              <a:rPr lang="en-US" sz="1600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a) $GET &amp; $SET</a:t>
            </a:r>
            <a:br>
              <a:rPr lang="en-US" sz="1600" dirty="0"/>
            </a:br>
            <a:r>
              <a:rPr lang="en-US" sz="1600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b) $_GET &amp; $_SET</a:t>
            </a:r>
            <a:br>
              <a:rPr lang="en-US" sz="1600" dirty="0"/>
            </a:br>
            <a:r>
              <a:rPr lang="en-US" sz="1600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c) $__GET &amp; $__SET</a:t>
            </a:r>
            <a:br>
              <a:rPr lang="en-US" sz="1600" dirty="0"/>
            </a:br>
            <a:r>
              <a:rPr lang="en-US" sz="1600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d) GET &amp; SET</a:t>
            </a:r>
          </a:p>
          <a:p>
            <a:pPr marL="514350" indent="-514350">
              <a:buAutoNum type="arabicPeriod"/>
            </a:pPr>
            <a:r>
              <a:rPr lang="en-US" sz="1600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The attack which involves the insertion of malicious code into a page frequented by other users is known as _______________</a:t>
            </a:r>
            <a:br>
              <a:rPr lang="en-US" sz="1600" dirty="0"/>
            </a:br>
            <a:r>
              <a:rPr lang="en-US" sz="1600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a) basic SQL injection</a:t>
            </a:r>
            <a:br>
              <a:rPr lang="en-US" sz="1600" dirty="0"/>
            </a:br>
            <a:r>
              <a:rPr lang="en-US" sz="1600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b) advanced SQL injection</a:t>
            </a:r>
            <a:br>
              <a:rPr lang="en-US" sz="1600" dirty="0"/>
            </a:br>
            <a:r>
              <a:rPr lang="en-US" sz="1600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c) cross-site scripting</a:t>
            </a:r>
            <a:br>
              <a:rPr lang="en-US" sz="1600" dirty="0"/>
            </a:br>
            <a:r>
              <a:rPr lang="en-US" sz="1600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d) scripting</a:t>
            </a:r>
          </a:p>
          <a:p>
            <a:pPr marL="514350" indent="-514350">
              <a:buAutoNum type="arabicPeriod"/>
            </a:pPr>
            <a:r>
              <a:rPr lang="en-US" sz="1600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When you use the $_GET variable to collect data, the data is visible to ___________</a:t>
            </a:r>
            <a:br>
              <a:rPr lang="en-US" sz="1600" dirty="0"/>
            </a:br>
            <a:r>
              <a:rPr lang="en-US" sz="1600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a) none</a:t>
            </a:r>
            <a:br>
              <a:rPr lang="en-US" sz="1600" dirty="0"/>
            </a:br>
            <a:r>
              <a:rPr lang="en-US" sz="1600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b) only you</a:t>
            </a:r>
            <a:br>
              <a:rPr lang="en-US" sz="1600" dirty="0"/>
            </a:br>
            <a:r>
              <a:rPr lang="en-US" sz="1600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c) everyone</a:t>
            </a:r>
            <a:br>
              <a:rPr lang="en-US" sz="1600" dirty="0"/>
            </a:br>
            <a:r>
              <a:rPr lang="en-US" sz="1600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d) selected few</a:t>
            </a:r>
          </a:p>
          <a:p>
            <a:pPr marL="514350" indent="-514350">
              <a:buAutoNum type="arabicPeriod"/>
            </a:pPr>
            <a:r>
              <a:rPr lang="en-US" sz="1600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When you use the $_POST variable to collect data, the data is visible to ___________</a:t>
            </a:r>
            <a:br>
              <a:rPr lang="en-US" sz="1600" dirty="0"/>
            </a:br>
            <a:r>
              <a:rPr lang="en-US" sz="1600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a) none</a:t>
            </a:r>
            <a:br>
              <a:rPr lang="en-US" sz="1600" dirty="0"/>
            </a:br>
            <a:r>
              <a:rPr lang="en-US" sz="1600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b) only you</a:t>
            </a:r>
            <a:br>
              <a:rPr lang="en-US" sz="1600" dirty="0"/>
            </a:br>
            <a:r>
              <a:rPr lang="en-US" sz="1600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c) everyone</a:t>
            </a:r>
            <a:br>
              <a:rPr lang="en-US" sz="1600" dirty="0"/>
            </a:br>
            <a:r>
              <a:rPr lang="en-US" sz="1600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d) selected few</a:t>
            </a:r>
          </a:p>
          <a:p>
            <a:pPr marL="514350" indent="-514350">
              <a:buAutoNum type="arabicPeriod"/>
            </a:pPr>
            <a:r>
              <a:rPr lang="en-US" sz="1600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Which variable is used to collect form data sent with both the GET and POST methods?</a:t>
            </a:r>
            <a:br>
              <a:rPr lang="en-US" sz="1600" dirty="0"/>
            </a:br>
            <a:r>
              <a:rPr lang="en-US" sz="1600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a) $BOTH</a:t>
            </a:r>
            <a:br>
              <a:rPr lang="en-US" sz="1600" dirty="0"/>
            </a:br>
            <a:r>
              <a:rPr lang="en-US" sz="1600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b) $_BOTH</a:t>
            </a:r>
            <a:br>
              <a:rPr lang="en-US" sz="1600" dirty="0"/>
            </a:br>
            <a:r>
              <a:rPr lang="en-US" sz="1600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c) $REQUEST</a:t>
            </a:r>
            <a:br>
              <a:rPr lang="en-US" sz="1600" dirty="0"/>
            </a:br>
            <a:r>
              <a:rPr lang="en-US" sz="1600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d) $_REQUEST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85727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6362DA-6ED8-002A-B8E4-103F86E0C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825"/>
            <a:ext cx="12192001" cy="68541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59A28C-6D51-9519-4C4C-2B07BCDA8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688" y="251944"/>
            <a:ext cx="4248150" cy="1325563"/>
          </a:xfr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b="1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6CE5-2794-0180-0505-2B3B371DB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4654" y="2012950"/>
            <a:ext cx="6262689" cy="28321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Further Reading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PHP Documentation: </a:t>
            </a:r>
            <a:r>
              <a:rPr lang="en-IN" dirty="0">
                <a:hlinkClick r:id="rId3"/>
              </a:rPr>
              <a:t>php.net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W3Schools: w3schools.com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MDN Web Docs: </a:t>
            </a:r>
            <a:r>
              <a:rPr lang="en-IN" dirty="0">
                <a:hlinkClick r:id="rId4"/>
              </a:rPr>
              <a:t>developer.mozilla.org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5"/>
              </a:rPr>
              <a:t>https://www.sanfoundry.com/1000-php-questions-answers/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PHP Black Book by Peter Maudling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072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A984F-3338-095A-EE8C-0FDC6DE3C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289"/>
            <a:ext cx="12192000" cy="6872289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EFC32B-A21C-FC1E-4056-26F57E5F0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4213" y="1882775"/>
            <a:ext cx="6877050" cy="435133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BASIC STRUCTURE OF  AN HTML 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GET METHOD VS POST METHOD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PROCESSING FORM DATA WITH PHP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VALIDATING FORM DATA WITH PHP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HANDLING MULTIPLE FORM INPUTS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STORING FORM DATA IN A DATABASE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SECURITY CONSIDERATIONS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CONCLUSION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QUIZ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REFRENCES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8E887C1-DDC1-CB39-8BDE-AF3E6BF55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213" y="271462"/>
            <a:ext cx="5948363" cy="1325563"/>
          </a:xfr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TABLE OF CONTENTS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9444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681E6D-003F-1361-AA4F-BAEBB88EF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E813D7-5985-B444-190B-990BD0FA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665955"/>
            <a:ext cx="4481512" cy="1325563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b="1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BAEE6-F3C9-1EF4-59D8-B5C61C0AC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588" y="2625725"/>
            <a:ext cx="9705975" cy="2903538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IN" b="1" dirty="0"/>
              <a:t>What are HTML Forms?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Used to collect user input.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Essential for user interaction on websites (e.g., sign-ups, surveys).</a:t>
            </a:r>
          </a:p>
          <a:p>
            <a:pPr marL="0" indent="0">
              <a:buNone/>
            </a:pPr>
            <a:r>
              <a:rPr lang="en-IN" b="1" dirty="0"/>
              <a:t>Why Use PHP with HTML Forms?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PHP processes form data on the server.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Enables dynamic content generation and data handling.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D3ADB1-7762-1619-3569-C8BDD05A7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525" y="844428"/>
            <a:ext cx="384352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1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AC0D3D-B292-C803-B13E-1CDD06E7D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372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AA3A88-60A1-B030-A4D2-59F7F4774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48800" cy="1325563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 Structure of an HTML Form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F0FD40D-70B6-0987-FC01-590BB57B2B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28805" y="2274838"/>
            <a:ext cx="5106979" cy="23083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Input Types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 Unicode MS"/>
              </a:rPr>
              <a:t>text</a:t>
            </a:r>
            <a:r>
              <a:rPr lang="en-US" altLang="en-US" sz="1800" dirty="0">
                <a:solidFill>
                  <a:schemeClr val="tx1"/>
                </a:solidFill>
              </a:rPr>
              <a:t>, </a:t>
            </a:r>
            <a:r>
              <a:rPr lang="en-US" altLang="en-US" sz="1800" dirty="0">
                <a:solidFill>
                  <a:schemeClr val="tx1"/>
                </a:solidFill>
                <a:latin typeface="Arial Unicode MS"/>
              </a:rPr>
              <a:t>email</a:t>
            </a:r>
            <a:r>
              <a:rPr lang="en-US" altLang="en-US" sz="1800" dirty="0">
                <a:solidFill>
                  <a:schemeClr val="tx1"/>
                </a:solidFill>
              </a:rPr>
              <a:t>, </a:t>
            </a:r>
            <a:r>
              <a:rPr lang="en-US" altLang="en-US" sz="1800" dirty="0">
                <a:solidFill>
                  <a:schemeClr val="tx1"/>
                </a:solidFill>
                <a:latin typeface="Arial Unicode MS"/>
              </a:rPr>
              <a:t>password</a:t>
            </a:r>
            <a:r>
              <a:rPr lang="en-US" altLang="en-US" sz="1800" dirty="0">
                <a:solidFill>
                  <a:schemeClr val="tx1"/>
                </a:solidFill>
              </a:rPr>
              <a:t>, </a:t>
            </a:r>
            <a:r>
              <a:rPr lang="en-US" altLang="en-US" sz="1800" dirty="0">
                <a:solidFill>
                  <a:schemeClr val="tx1"/>
                </a:solidFill>
                <a:latin typeface="Arial Unicode MS"/>
              </a:rPr>
              <a:t>checkbox</a:t>
            </a:r>
            <a:r>
              <a:rPr lang="en-US" altLang="en-US" sz="1800" dirty="0">
                <a:solidFill>
                  <a:schemeClr val="tx1"/>
                </a:solidFill>
              </a:rPr>
              <a:t>, </a:t>
            </a:r>
            <a:r>
              <a:rPr lang="en-US" altLang="en-US" sz="1800" dirty="0">
                <a:solidFill>
                  <a:schemeClr val="tx1"/>
                </a:solidFill>
                <a:latin typeface="Arial Unicode MS"/>
              </a:rPr>
              <a:t>radio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Attributes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PHP script to process the form data.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method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HTTP method (GET or POST) to send data.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D792D3-35C3-0272-6E48-0A03C6AA0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281" y="4884171"/>
            <a:ext cx="4377519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E00126-46B0-B4D6-2275-44E083725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46" y="2244611"/>
            <a:ext cx="5701697" cy="4248264"/>
          </a:xfrm>
          <a:prstGeom prst="rect">
            <a:avLst/>
          </a:prstGeom>
        </p:spPr>
      </p:pic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6A5F06E-A183-DE73-B734-2DF851062A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908683"/>
              </p:ext>
            </p:extLst>
          </p:nvPr>
        </p:nvGraphicFramePr>
        <p:xfrm>
          <a:off x="4329113" y="2613819"/>
          <a:ext cx="1233487" cy="686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866568" imgH="514178" progId="Package">
                  <p:embed/>
                </p:oleObj>
              </mc:Choice>
              <mc:Fallback>
                <p:oleObj name="Packager Shell Object" showAsIcon="1" r:id="rId5" imgW="866568" imgH="514178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29113" y="2613819"/>
                        <a:ext cx="1233487" cy="6865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0729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6930BF-C84A-E787-1B3C-78009485E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31A10F-EA52-650B-DE5E-0F2FFA5A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425"/>
          </a:xfr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GET METHOD VS POST METHOD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2BAE88-3719-762D-A65C-E36BF996C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36" y="1300162"/>
            <a:ext cx="10991328" cy="5314950"/>
          </a:xfrm>
          <a:prstGeom prst="rect">
            <a:avLst/>
          </a:prstGeom>
        </p:spPr>
      </p:pic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D2CCE3E-D822-EEEC-8472-40FF099683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354965"/>
              </p:ext>
            </p:extLst>
          </p:nvPr>
        </p:nvGraphicFramePr>
        <p:xfrm>
          <a:off x="10086975" y="2271712"/>
          <a:ext cx="1119187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933518" imgH="514178" progId="Package">
                  <p:embed/>
                </p:oleObj>
              </mc:Choice>
              <mc:Fallback>
                <p:oleObj name="Packager Shell Object" showAsIcon="1" r:id="rId4" imgW="933518" imgH="514178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86975" y="2271712"/>
                        <a:ext cx="1119187" cy="757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091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2926E7-6E8A-B610-4170-6EB4A307D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FE0289-8736-8221-3D4A-B13D9EF4F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462" y="171450"/>
            <a:ext cx="8291513" cy="785813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Processing Form Data with PHP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0A01C3-28A4-8ABB-AD4F-0DE1C0637E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1951" y="1560076"/>
            <a:ext cx="5734049" cy="344709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Accessing Form 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php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&lt;?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php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if ($_SERVER["REQUEST_METHOD"] == "POST") { $name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htmlspecialchars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($_POST['name']); echo "Hello, " . $name; } ?&gt;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Points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$_POST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retrieve data when using the POST method.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htmlspecialchars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prevent XSS attacks.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5E9A354-DC57-4B17-8BB8-AAED9C4406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6095"/>
          <a:stretch/>
        </p:blipFill>
        <p:spPr>
          <a:xfrm>
            <a:off x="361952" y="5423138"/>
            <a:ext cx="5953124" cy="12280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465F858-EBE0-8012-5624-0E6754206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2335" y="1760536"/>
            <a:ext cx="4557713" cy="451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08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BE4A87-2E10-90D6-6541-46AC263BE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D5A930-938C-6DC9-9428-77A5B6484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0" y="129154"/>
            <a:ext cx="6062662" cy="797553"/>
          </a:xfr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Validating Form Data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0330B2-9AE7-D8E4-F7C5-17686CD5B2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8889" y="4217706"/>
            <a:ext cx="6430509" cy="166199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Client-Side Validation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HTML5 attributes (e.g.,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required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pattern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Server-Side Validation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php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(empty($name)) { echo "Name is required."; } elseif (!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filter_var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($email, FILTER_VALIDATE_EMAIL)) { echo "Invalid email format."; }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30780-ABE6-2812-6506-6CD0B15B50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9273"/>
          <a:stretch/>
        </p:blipFill>
        <p:spPr>
          <a:xfrm>
            <a:off x="198889" y="1079201"/>
            <a:ext cx="6630535" cy="2949873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E53C7F91-8962-607B-8D64-2D4CE9518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9462" y="1311883"/>
            <a:ext cx="4863649" cy="4567816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$name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test_input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preg_match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"/^[a-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zA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-Z-' ]*$/"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$name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nameErr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"Only letters and white space allowed"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$email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test_input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filter_var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$email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FILTER_VALIDATE_EMAIL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emailErr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"Invalid email format"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$website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test_input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"website"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preg_match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"/\b(?:(?:https?|ftp):\/\/|www\.)[-a-z0-9+&amp;@#\/%?=~_|!:,.;]*[-a-z0-9+&amp;@#\/%=~_|]/i"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$website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websiteErr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"Invalid URL"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92E7B8B-FA55-82EC-4DEB-9D6B9D662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DD648B56-DEB7-F960-5FE4-7CD5C0737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FC2AA565-1EF3-93FC-CD73-15661FC98C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391109"/>
              </p:ext>
            </p:extLst>
          </p:nvPr>
        </p:nvGraphicFramePr>
        <p:xfrm>
          <a:off x="5429246" y="1311882"/>
          <a:ext cx="1285875" cy="69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285956" imgH="514178" progId="Package">
                  <p:embed/>
                </p:oleObj>
              </mc:Choice>
              <mc:Fallback>
                <p:oleObj name="Packager Shell Object" showAsIcon="1" r:id="rId4" imgW="1285956" imgH="514178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29246" y="1311882"/>
                        <a:ext cx="1285875" cy="69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5586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148AD5-2CC3-AD08-639A-F6BBFA772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D539A5-2ECA-48C7-5FE7-552236C45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25" y="179388"/>
            <a:ext cx="10515600" cy="1325563"/>
          </a:xfrm>
        </p:spPr>
        <p:txBody>
          <a:bodyPr/>
          <a:lstStyle/>
          <a:p>
            <a:r>
              <a:rPr kumimoji="0" lang="en-US" altLang="en-US" sz="4400" b="1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Handling Multiple Form Inputs</a:t>
            </a:r>
            <a:endParaRPr lang="en-IN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AAE0AB2-ABC5-C1F9-C32E-877437CDC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87" y="1594644"/>
            <a:ext cx="4568641" cy="46489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28022B-9978-FCD8-2001-D47B64B2E8A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427"/>
          <a:stretch/>
        </p:blipFill>
        <p:spPr>
          <a:xfrm>
            <a:off x="5650405" y="1594645"/>
            <a:ext cx="6151070" cy="3963193"/>
          </a:xfrm>
          <a:prstGeom prst="rect">
            <a:avLst/>
          </a:prstGeom>
        </p:spPr>
      </p:pic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8F6412DB-2B52-E16E-7AF6-5395BD209A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635886"/>
              </p:ext>
            </p:extLst>
          </p:nvPr>
        </p:nvGraphicFramePr>
        <p:xfrm>
          <a:off x="3643117" y="1998663"/>
          <a:ext cx="1257300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1257323" imgH="514178" progId="Package">
                  <p:embed/>
                </p:oleObj>
              </mc:Choice>
              <mc:Fallback>
                <p:oleObj name="Packager Shell Object" showAsIcon="1" r:id="rId5" imgW="1257323" imgH="514178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43117" y="1998663"/>
                        <a:ext cx="1257300" cy="715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3915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72C8C0-919A-91EC-192B-2354DE894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580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650A24-68DA-0D11-A2A8-5E4C247055E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Storing Form Data in a Database</a:t>
            </a:r>
            <a:endParaRPr lang="en-IN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A7167CC1-73FA-A6BE-F28B-4C2F695628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66838" y="2293039"/>
            <a:ext cx="8863012" cy="386259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Connecting to a Database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php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$conn = new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mysqli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($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servername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$username, $password, $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dbname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Inserting 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php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$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sql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"INSERT INTO users (name, email) VALUES ('$name', '$email')"; if ($conn-&gt;query($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sql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=== TRUE) { echo "New record created successfully"; 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FFC06A7-F0CA-8CFE-DD4D-6D9BFC4470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309483"/>
              </p:ext>
            </p:extLst>
          </p:nvPr>
        </p:nvGraphicFramePr>
        <p:xfrm>
          <a:off x="8415338" y="2441576"/>
          <a:ext cx="1504949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1219006" imgH="514178" progId="Package">
                  <p:embed/>
                </p:oleObj>
              </mc:Choice>
              <mc:Fallback>
                <p:oleObj name="Packager Shell Object" showAsIcon="1" r:id="rId3" imgW="1219006" imgH="514178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15338" y="2441576"/>
                        <a:ext cx="1504949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252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829</Words>
  <Application>Microsoft Office PowerPoint</Application>
  <PresentationFormat>Widescreen</PresentationFormat>
  <Paragraphs>95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Arial Unicode MS</vt:lpstr>
      <vt:lpstr>Calibri</vt:lpstr>
      <vt:lpstr>Calibri Light</vt:lpstr>
      <vt:lpstr>Consolas</vt:lpstr>
      <vt:lpstr>Open Sans</vt:lpstr>
      <vt:lpstr>Wingdings</vt:lpstr>
      <vt:lpstr>Office Theme</vt:lpstr>
      <vt:lpstr>Package</vt:lpstr>
      <vt:lpstr>Packager Shell Object</vt:lpstr>
      <vt:lpstr> A Guide to Building Dynamic Forms for Web Applications  </vt:lpstr>
      <vt:lpstr>TABLE OF CONTENTS</vt:lpstr>
      <vt:lpstr>Introduction</vt:lpstr>
      <vt:lpstr>Basic Structure of an HTML Form</vt:lpstr>
      <vt:lpstr>GET METHOD VS POST METHOD</vt:lpstr>
      <vt:lpstr>Processing Form Data with PHP</vt:lpstr>
      <vt:lpstr>Validating Form Data</vt:lpstr>
      <vt:lpstr>Handling Multiple Form Inputs</vt:lpstr>
      <vt:lpstr>Storing Form Data in a Database</vt:lpstr>
      <vt:lpstr>Security Considerations</vt:lpstr>
      <vt:lpstr>Q&amp;A 1. b 2. c 3.c 4.b 5.d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 Kamal</dc:creator>
  <cp:lastModifiedBy>Raj Kamal</cp:lastModifiedBy>
  <cp:revision>31</cp:revision>
  <dcterms:created xsi:type="dcterms:W3CDTF">2024-10-15T09:25:45Z</dcterms:created>
  <dcterms:modified xsi:type="dcterms:W3CDTF">2024-10-17T05:19:11Z</dcterms:modified>
</cp:coreProperties>
</file>