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6" r:id="rId4"/>
    <p:sldId id="257" r:id="rId5"/>
    <p:sldId id="258" r:id="rId6"/>
    <p:sldId id="275" r:id="rId7"/>
    <p:sldId id="260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56" autoAdjust="0"/>
  </p:normalViewPr>
  <p:slideViewPr>
    <p:cSldViewPr snapToGrid="0">
      <p:cViewPr varScale="1">
        <p:scale>
          <a:sx n="98" d="100"/>
          <a:sy n="9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57C0F8B3-8225-4AB2-B041-7C7DFCA1A5ED}"/>
    <pc:docChg chg="modSld">
      <pc:chgData name="Pandey, Shikha" userId="62b2c247-44c0-476d-a294-f01c5623c9dc" providerId="ADAL" clId="{57C0F8B3-8225-4AB2-B041-7C7DFCA1A5ED}" dt="2021-10-23T02:05:15.001" v="18" actId="6549"/>
      <pc:docMkLst>
        <pc:docMk/>
      </pc:docMkLst>
      <pc:sldChg chg="modNotesTx">
        <pc:chgData name="Pandey, Shikha" userId="62b2c247-44c0-476d-a294-f01c5623c9dc" providerId="ADAL" clId="{57C0F8B3-8225-4AB2-B041-7C7DFCA1A5ED}" dt="2021-10-23T02:03:49.611" v="0" actId="6549"/>
        <pc:sldMkLst>
          <pc:docMk/>
          <pc:sldMk cId="559082252" sldId="256"/>
        </pc:sldMkLst>
      </pc:sldChg>
      <pc:sldChg chg="modNotesTx">
        <pc:chgData name="Pandey, Shikha" userId="62b2c247-44c0-476d-a294-f01c5623c9dc" providerId="ADAL" clId="{57C0F8B3-8225-4AB2-B041-7C7DFCA1A5ED}" dt="2021-10-23T02:04:23.067" v="3" actId="6549"/>
        <pc:sldMkLst>
          <pc:docMk/>
          <pc:sldMk cId="845307329" sldId="257"/>
        </pc:sldMkLst>
      </pc:sldChg>
      <pc:sldChg chg="modNotesTx">
        <pc:chgData name="Pandey, Shikha" userId="62b2c247-44c0-476d-a294-f01c5623c9dc" providerId="ADAL" clId="{57C0F8B3-8225-4AB2-B041-7C7DFCA1A5ED}" dt="2021-10-23T02:04:26.963" v="4" actId="6549"/>
        <pc:sldMkLst>
          <pc:docMk/>
          <pc:sldMk cId="567642099" sldId="258"/>
        </pc:sldMkLst>
      </pc:sldChg>
      <pc:sldChg chg="modNotesTx">
        <pc:chgData name="Pandey, Shikha" userId="62b2c247-44c0-476d-a294-f01c5623c9dc" providerId="ADAL" clId="{57C0F8B3-8225-4AB2-B041-7C7DFCA1A5ED}" dt="2021-10-23T02:04:35.226" v="6" actId="6549"/>
        <pc:sldMkLst>
          <pc:docMk/>
          <pc:sldMk cId="189045674" sldId="260"/>
        </pc:sldMkLst>
      </pc:sldChg>
      <pc:sldChg chg="modNotesTx">
        <pc:chgData name="Pandey, Shikha" userId="62b2c247-44c0-476d-a294-f01c5623c9dc" providerId="ADAL" clId="{57C0F8B3-8225-4AB2-B041-7C7DFCA1A5ED}" dt="2021-10-23T02:04:37.802" v="7" actId="6549"/>
        <pc:sldMkLst>
          <pc:docMk/>
          <pc:sldMk cId="2384053269" sldId="262"/>
        </pc:sldMkLst>
      </pc:sldChg>
      <pc:sldChg chg="modNotesTx">
        <pc:chgData name="Pandey, Shikha" userId="62b2c247-44c0-476d-a294-f01c5623c9dc" providerId="ADAL" clId="{57C0F8B3-8225-4AB2-B041-7C7DFCA1A5ED}" dt="2021-10-23T02:04:43.017" v="9" actId="5793"/>
        <pc:sldMkLst>
          <pc:docMk/>
          <pc:sldMk cId="1178268509" sldId="263"/>
        </pc:sldMkLst>
      </pc:sldChg>
      <pc:sldChg chg="modNotesTx">
        <pc:chgData name="Pandey, Shikha" userId="62b2c247-44c0-476d-a294-f01c5623c9dc" providerId="ADAL" clId="{57C0F8B3-8225-4AB2-B041-7C7DFCA1A5ED}" dt="2021-10-23T02:04:47.538" v="10" actId="6549"/>
        <pc:sldMkLst>
          <pc:docMk/>
          <pc:sldMk cId="2546766705" sldId="268"/>
        </pc:sldMkLst>
      </pc:sldChg>
      <pc:sldChg chg="modNotesTx">
        <pc:chgData name="Pandey, Shikha" userId="62b2c247-44c0-476d-a294-f01c5623c9dc" providerId="ADAL" clId="{57C0F8B3-8225-4AB2-B041-7C7DFCA1A5ED}" dt="2021-10-23T02:04:50.258" v="11" actId="6549"/>
        <pc:sldMkLst>
          <pc:docMk/>
          <pc:sldMk cId="3719818011" sldId="269"/>
        </pc:sldMkLst>
      </pc:sldChg>
      <pc:sldChg chg="modNotesTx">
        <pc:chgData name="Pandey, Shikha" userId="62b2c247-44c0-476d-a294-f01c5623c9dc" providerId="ADAL" clId="{57C0F8B3-8225-4AB2-B041-7C7DFCA1A5ED}" dt="2021-10-23T02:04:52.657" v="12" actId="6549"/>
        <pc:sldMkLst>
          <pc:docMk/>
          <pc:sldMk cId="4041178561" sldId="270"/>
        </pc:sldMkLst>
      </pc:sldChg>
      <pc:sldChg chg="modNotesTx">
        <pc:chgData name="Pandey, Shikha" userId="62b2c247-44c0-476d-a294-f01c5623c9dc" providerId="ADAL" clId="{57C0F8B3-8225-4AB2-B041-7C7DFCA1A5ED}" dt="2021-10-23T02:04:58.702" v="14" actId="5793"/>
        <pc:sldMkLst>
          <pc:docMk/>
          <pc:sldMk cId="3474238601" sldId="271"/>
        </pc:sldMkLst>
      </pc:sldChg>
      <pc:sldChg chg="modNotesTx">
        <pc:chgData name="Pandey, Shikha" userId="62b2c247-44c0-476d-a294-f01c5623c9dc" providerId="ADAL" clId="{57C0F8B3-8225-4AB2-B041-7C7DFCA1A5ED}" dt="2021-10-23T02:05:02.523" v="15" actId="6549"/>
        <pc:sldMkLst>
          <pc:docMk/>
          <pc:sldMk cId="3854430303" sldId="272"/>
        </pc:sldMkLst>
      </pc:sldChg>
      <pc:sldChg chg="modNotesTx">
        <pc:chgData name="Pandey, Shikha" userId="62b2c247-44c0-476d-a294-f01c5623c9dc" providerId="ADAL" clId="{57C0F8B3-8225-4AB2-B041-7C7DFCA1A5ED}" dt="2021-10-23T02:05:06.162" v="16" actId="6549"/>
        <pc:sldMkLst>
          <pc:docMk/>
          <pc:sldMk cId="1033102105" sldId="273"/>
        </pc:sldMkLst>
      </pc:sldChg>
      <pc:sldChg chg="modNotesTx">
        <pc:chgData name="Pandey, Shikha" userId="62b2c247-44c0-476d-a294-f01c5623c9dc" providerId="ADAL" clId="{57C0F8B3-8225-4AB2-B041-7C7DFCA1A5ED}" dt="2021-10-23T02:04:09.243" v="1" actId="6549"/>
        <pc:sldMkLst>
          <pc:docMk/>
          <pc:sldMk cId="2440526447" sldId="274"/>
        </pc:sldMkLst>
      </pc:sldChg>
      <pc:sldChg chg="modNotesTx">
        <pc:chgData name="Pandey, Shikha" userId="62b2c247-44c0-476d-a294-f01c5623c9dc" providerId="ADAL" clId="{57C0F8B3-8225-4AB2-B041-7C7DFCA1A5ED}" dt="2021-10-23T02:04:32.322" v="5" actId="6549"/>
        <pc:sldMkLst>
          <pc:docMk/>
          <pc:sldMk cId="2687478590" sldId="275"/>
        </pc:sldMkLst>
      </pc:sldChg>
      <pc:sldChg chg="modNotesTx">
        <pc:chgData name="Pandey, Shikha" userId="62b2c247-44c0-476d-a294-f01c5623c9dc" providerId="ADAL" clId="{57C0F8B3-8225-4AB2-B041-7C7DFCA1A5ED}" dt="2021-10-23T02:04:19.954" v="2" actId="6549"/>
        <pc:sldMkLst>
          <pc:docMk/>
          <pc:sldMk cId="1604132291" sldId="276"/>
        </pc:sldMkLst>
      </pc:sldChg>
      <pc:sldChg chg="modNotesTx">
        <pc:chgData name="Pandey, Shikha" userId="62b2c247-44c0-476d-a294-f01c5623c9dc" providerId="ADAL" clId="{57C0F8B3-8225-4AB2-B041-7C7DFCA1A5ED}" dt="2021-10-23T02:05:09.083" v="17" actId="6549"/>
        <pc:sldMkLst>
          <pc:docMk/>
          <pc:sldMk cId="1859564222" sldId="277"/>
        </pc:sldMkLst>
      </pc:sldChg>
      <pc:sldChg chg="modNotesTx">
        <pc:chgData name="Pandey, Shikha" userId="62b2c247-44c0-476d-a294-f01c5623c9dc" providerId="ADAL" clId="{57C0F8B3-8225-4AB2-B041-7C7DFCA1A5ED}" dt="2021-10-23T02:05:15.001" v="18" actId="6549"/>
        <pc:sldMkLst>
          <pc:docMk/>
          <pc:sldMk cId="3154497152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85" max="1080" units="cm"/>
          <inkml:channel name="T" type="integer" max="2.14748E9" units="dev"/>
        </inkml:traceFormat>
        <inkml:channelProperties>
          <inkml:channelProperty channel="X" name="resolution" value="131.05801" units="1/cm"/>
          <inkml:channelProperty channel="Y" name="resolution" value="76.66666" units="1/cm"/>
          <inkml:channelProperty channel="T" name="resolution" value="1" units="1/dev"/>
        </inkml:channelProperties>
      </inkml:inkSource>
      <inkml:timestamp xml:id="ts0" timeString="2021-10-19T00:07:38.5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3D31-7F11-4427-B9D1-61ED8A0A9F7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41E3-4649-4D8A-B004-943FFF8B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1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241E3-4649-4D8A-B004-943FFF8B1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C0D3-DDDB-42C0-AD13-8F62B60B4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B88A8-CA1C-4F96-A6F6-31A5C7EA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6AF0-B35E-4556-A471-DDE64ED9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726F-4252-4DF2-A0E7-5B40BAC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3CC0-0ECF-4826-9A2A-4BEAC885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D3D6-ABE7-4EAD-880A-5C725D2A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04D7B-AF8E-475D-936F-EE3C7694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AD4-E1E6-4A82-811D-A46FBB7D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D431-04CF-439D-8A14-4ACEA47C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F563-B40D-4BEA-93DC-EB76F628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01CCE-E479-4C7D-9D77-E99609E5A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A79E-32D2-4804-8AAE-4175D4AE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FAF6-8FBD-4406-84EF-ACD9A00D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AEA2-0AA3-4BDB-92DC-B7D35EA3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539B-A13D-43E5-87B8-60AE6184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47B-643B-4AF9-9155-7397D7C9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B8EE-6F75-4F24-AE56-D1FADC91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81CB-D093-4A86-8284-9AEE431E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A215-D474-497D-B337-6BDB988A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32FC-5449-41DE-BC9B-8A695EA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A79A-1C6B-4010-A339-5D093C8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5001B-A029-4B66-9A79-BBEEB6F2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4D0-D297-4DD2-BC12-C2DB785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386-8773-4FBD-A250-87DB9050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C35D-775E-4D35-8911-FA335C8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FE5F-E7B6-4C1D-8DB9-750633EE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2BF6-296B-4BC3-ABC3-59C282F28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DCBD-92E4-46C3-95C0-B81A29EA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ED85-64B9-4519-A8D4-1B50ACA8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848-3719-4C3D-AE29-284145E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9547-B4FF-4876-85F0-B1F74B1B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06B-32C8-4A63-9BCB-4113B8EF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342E-3352-4147-83AD-836C6CFB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6232-3AFB-4F10-887C-3F0A7E5D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AB026-5634-44B7-8E8C-09DB438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618A6-424F-408F-99F2-7027BF0BE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2946C-BE14-4FA8-AD95-2B84CB10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E86D8-5C7D-4159-93E3-C8ECA2A8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C721B-F0D4-413E-A49C-0E2AE406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728-5DA7-4858-94CD-BAFC1D15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366A-70A4-4AB6-B96A-4D00ED86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14A1A-B1B3-4B2D-B6FC-0AE06583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25B0-1BDD-49C9-B0BD-3F2EED3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9E29A-7C90-4737-B816-7085C9A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AC3E-44C8-4F0C-A98A-721C1ED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1F735-8BCA-4D9A-AD5A-C140014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B87-C48D-4AFA-BFD1-BA783447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4E26-92E8-455F-86DE-814ECE1D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93C9-5D87-4911-BDED-395D1F5D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1FF1-D846-499A-BAE5-58BD9C03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1B05-EBD0-4BF9-A26E-E6915229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B4AA-3186-4FB3-B1B4-A2A5401C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7402-88E1-4A6E-94D1-DE4E7FB7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49832-891A-4E40-9D0C-F242A6830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A511D-A2F0-4617-830F-A75D58DD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130FF-32AA-44BB-A88C-EE335AAD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B9B2-4EFD-4E76-B81E-FE56BEC2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4D7E-50AC-4F9F-91E8-9B2358F6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02E8E-4F49-42B7-9C86-1E065094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3459-4E20-4D27-979D-E0698E3F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CEB0-4B8F-4A2F-8651-546D40F35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F1D9-59E3-4699-9A53-76ADE1449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D378-9E0C-46B0-A87A-96C3FD6A4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C1B7-4A5F-4BC5-B3FD-38B3FB84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DFDA-2E15-4EA7-B6FC-0A7495EB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andeys@smu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25F-6FBA-49A1-A07F-06CCD721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4544" y="1861774"/>
            <a:ext cx="5212408" cy="2889114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Case Study: 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C248-B9A2-441A-A990-C48C03D6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184" y="4750888"/>
            <a:ext cx="4928259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Presented by Shikha Pandey and Hien Lam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indoor, dirty&#10;&#10;Description automatically generated">
            <a:extLst>
              <a:ext uri="{FF2B5EF4-FFF2-40B4-BE49-F238E27FC236}">
                <a16:creationId xmlns:a16="http://schemas.microsoft.com/office/drawing/2014/main" id="{8672214D-C6DC-4F28-AD41-9F9D9A1C9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r="2188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F67EE8-26DC-43A7-85F5-457CE99C802E}"/>
                  </a:ext>
                </a:extLst>
              </p14:cNvPr>
              <p14:cNvContentPartPr/>
              <p14:nvPr/>
            </p14:nvContentPartPr>
            <p14:xfrm>
              <a:off x="184320" y="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F67EE8-26DC-43A7-85F5-457CE99C80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60" y="-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08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745"/>
    </mc:Choice>
    <mc:Fallback xmlns="">
      <p:transition spd="slow" advTm="207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Distribution for ABV by Container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FC9F06B-1275-4742-896E-1D1AEE67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2" y="1117266"/>
            <a:ext cx="8471629" cy="5246581"/>
          </a:xfrm>
        </p:spPr>
      </p:pic>
    </p:spTree>
    <p:extLst>
      <p:ext uri="{BB962C8B-B14F-4D97-AF65-F5344CB8AC3E}">
        <p14:creationId xmlns:p14="http://schemas.microsoft.com/office/powerpoint/2010/main" val="254676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Relationship Between ABV and IBU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ACF66984-C11E-4548-BAD0-19D23658C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57" y="1087965"/>
            <a:ext cx="8551760" cy="5296206"/>
          </a:xfrm>
        </p:spPr>
      </p:pic>
    </p:spTree>
    <p:extLst>
      <p:ext uri="{BB962C8B-B14F-4D97-AF65-F5344CB8AC3E}">
        <p14:creationId xmlns:p14="http://schemas.microsoft.com/office/powerpoint/2010/main" val="371981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Classification of Beer Types Using ABV and IBU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94F6A-2F8F-448F-B2F4-183F61907113}"/>
              </a:ext>
            </a:extLst>
          </p:cNvPr>
          <p:cNvSpPr txBox="1"/>
          <p:nvPr/>
        </p:nvSpPr>
        <p:spPr>
          <a:xfrm>
            <a:off x="688578" y="1480670"/>
            <a:ext cx="2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pic>
        <p:nvPicPr>
          <p:cNvPr id="17" name="Content Placeholder 16" descr="Chart, scatter chart&#10;&#10;Description automatically generated">
            <a:extLst>
              <a:ext uri="{FF2B5EF4-FFF2-40B4-BE49-F238E27FC236}">
                <a16:creationId xmlns:a16="http://schemas.microsoft.com/office/drawing/2014/main" id="{FA90C25F-D5DF-4E63-B986-D1C2A7F3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46" y="1163598"/>
            <a:ext cx="8429634" cy="5220573"/>
          </a:xfrm>
        </p:spPr>
      </p:pic>
    </p:spTree>
    <p:extLst>
      <p:ext uri="{BB962C8B-B14F-4D97-AF65-F5344CB8AC3E}">
        <p14:creationId xmlns:p14="http://schemas.microsoft.com/office/powerpoint/2010/main" val="404117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Classification of Beer Types Using ABV and IBU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94F6A-2F8F-448F-B2F4-183F61907113}"/>
              </a:ext>
            </a:extLst>
          </p:cNvPr>
          <p:cNvSpPr txBox="1"/>
          <p:nvPr/>
        </p:nvSpPr>
        <p:spPr>
          <a:xfrm>
            <a:off x="688578" y="1480670"/>
            <a:ext cx="30493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Confusion Matrix and Statistics</a:t>
            </a:r>
          </a:p>
          <a:p>
            <a:endParaRPr lang="en-US" sz="1600" dirty="0"/>
          </a:p>
          <a:p>
            <a:r>
              <a:rPr lang="en-US" sz="1600" dirty="0"/>
              <a:t>	                Truth</a:t>
            </a:r>
          </a:p>
          <a:p>
            <a:r>
              <a:rPr lang="en-US" sz="1600" dirty="0"/>
              <a:t> classifications    IPA     Other Ales</a:t>
            </a:r>
          </a:p>
          <a:p>
            <a:r>
              <a:rPr lang="en-US" sz="1600" dirty="0"/>
              <a:t>      IPA                 149	               26</a:t>
            </a:r>
          </a:p>
          <a:p>
            <a:r>
              <a:rPr lang="en-US" sz="1600" dirty="0"/>
              <a:t>     Other Ales       26                 259</a:t>
            </a:r>
          </a:p>
          <a:p>
            <a:r>
              <a:rPr lang="en-US" sz="1600" dirty="0"/>
              <a:t>                                         </a:t>
            </a:r>
          </a:p>
          <a:p>
            <a:r>
              <a:rPr lang="en-US" sz="1600" dirty="0"/>
              <a:t>               Accuracy : 0.887         </a:t>
            </a:r>
          </a:p>
          <a:p>
            <a:r>
              <a:rPr lang="en-US" sz="1600" dirty="0"/>
              <a:t>                 95% CI : (0.8544, 0.9144)</a:t>
            </a:r>
          </a:p>
          <a:p>
            <a:endParaRPr lang="en-US" sz="1600" dirty="0"/>
          </a:p>
          <a:p>
            <a:r>
              <a:rPr lang="en-US" sz="1600" dirty="0"/>
              <a:t> 'Positive' Class : IPA</a:t>
            </a:r>
          </a:p>
          <a:p>
            <a:endParaRPr lang="en-US" sz="1600" dirty="0"/>
          </a:p>
          <a:p>
            <a:r>
              <a:rPr lang="en-US" sz="1600" b="1" dirty="0"/>
              <a:t>Mean Accuracy:   </a:t>
            </a:r>
            <a:r>
              <a:rPr lang="en-US" sz="1600" dirty="0"/>
              <a:t>0.88</a:t>
            </a:r>
          </a:p>
          <a:p>
            <a:r>
              <a:rPr lang="en-US" sz="1600" dirty="0"/>
              <a:t>Mean Sensitivity: 0.85</a:t>
            </a:r>
          </a:p>
          <a:p>
            <a:r>
              <a:rPr lang="en-US" sz="1600" dirty="0"/>
              <a:t>Mean Specificity: 0.90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EA791F05-FC6F-4FDA-B21E-AE9441D6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28" y="1223917"/>
            <a:ext cx="7178617" cy="5160253"/>
          </a:xfrm>
        </p:spPr>
      </p:pic>
    </p:spTree>
    <p:extLst>
      <p:ext uri="{BB962C8B-B14F-4D97-AF65-F5344CB8AC3E}">
        <p14:creationId xmlns:p14="http://schemas.microsoft.com/office/powerpoint/2010/main" val="347423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Brewery Hubs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13E284FB-B355-4099-B0D3-854F48710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47" y="976732"/>
            <a:ext cx="8731366" cy="5407439"/>
          </a:xfrm>
        </p:spPr>
      </p:pic>
    </p:spTree>
    <p:extLst>
      <p:ext uri="{BB962C8B-B14F-4D97-AF65-F5344CB8AC3E}">
        <p14:creationId xmlns:p14="http://schemas.microsoft.com/office/powerpoint/2010/main" val="385443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Brewery with Most Beers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58EF0EA-F21C-4A02-8250-CC40BD5B0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0" y="1004408"/>
            <a:ext cx="8686678" cy="5379763"/>
          </a:xfrm>
        </p:spPr>
      </p:pic>
    </p:spTree>
    <p:extLst>
      <p:ext uri="{BB962C8B-B14F-4D97-AF65-F5344CB8AC3E}">
        <p14:creationId xmlns:p14="http://schemas.microsoft.com/office/powerpoint/2010/main" val="103310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3012-7879-4AD2-B188-358D193F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high rating for number of breweries and types of beers</a:t>
            </a:r>
          </a:p>
          <a:p>
            <a:r>
              <a:rPr lang="en-US" dirty="0"/>
              <a:t>Washington DC has highest ABV while Wyoming has the highest IBU</a:t>
            </a:r>
          </a:p>
          <a:p>
            <a:r>
              <a:rPr lang="en-US" dirty="0"/>
              <a:t>Relation between bitterness of beer and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to assist with missing data and building models to classify a beer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hubs and productive breweries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6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/>
              <a:t>Contact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3012-7879-4AD2-B188-358D193F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947657"/>
            <a:ext cx="10515600" cy="43513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Name: Shikha Pandey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pandeys@smu.edu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Objective and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C2BFD8-6B81-4488-B19E-09DC422C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Approach:</a:t>
            </a:r>
          </a:p>
          <a:p>
            <a:pPr marL="457200" lvl="1" indent="0">
              <a:buNone/>
            </a:pPr>
            <a:r>
              <a:rPr lang="en-US" dirty="0"/>
              <a:t>Utilize R to study US craft Beers and Breweries dataset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Objective:</a:t>
            </a:r>
          </a:p>
          <a:p>
            <a:pPr lvl="1"/>
            <a:r>
              <a:rPr lang="en-US" dirty="0"/>
              <a:t>Analyze to generate visual and statistical evidence to help Budweiser plan strategic opportunities that may provided a competitive advantage in the United States operations.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5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Breweries Per State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C2652984-E8FB-4AF6-B5FF-C33A2363C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2" y="813286"/>
            <a:ext cx="8994693" cy="5570520"/>
          </a:xfrm>
        </p:spPr>
      </p:pic>
    </p:spTree>
    <p:extLst>
      <p:ext uri="{BB962C8B-B14F-4D97-AF65-F5344CB8AC3E}">
        <p14:creationId xmlns:p14="http://schemas.microsoft.com/office/powerpoint/2010/main" val="160413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777497" cy="112806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Addressing the Missing Data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AE81223-1245-4910-BBDA-CAA1B4C0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Missing values are found for IBU (1005), ABV (62) and Style (5).</a:t>
            </a:r>
          </a:p>
          <a:p>
            <a:r>
              <a:rPr lang="en-US" sz="1800" dirty="0"/>
              <a:t>It is a significant number for IBU (41.7%), notable for ABV (2.57%) but insignificant for Style (0.2%), so, I decided to exclude the missing 'Style' data from dataset.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F537ECE-5C51-4133-9359-A2D48788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40" y="511393"/>
            <a:ext cx="5976236" cy="5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828417" cy="112806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Addressing the Missing Data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AE81223-1245-4910-BBDA-CAA1B4C0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After excluding missing data for 'Style' and replacing values for other missing data, clean and complete 2405 rows remain.</a:t>
            </a:r>
          </a:p>
          <a:p>
            <a:r>
              <a:rPr lang="en-US" sz="1800" dirty="0"/>
              <a:t>Set to perform further analysis with no missing values.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AD9EC26-F642-45F0-B665-2D2281284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28" y="509570"/>
            <a:ext cx="5841184" cy="5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Median Alcohol by Volume (ABV) by State</a:t>
            </a:r>
          </a:p>
        </p:txBody>
      </p:sp>
      <p:pic>
        <p:nvPicPr>
          <p:cNvPr id="12" name="Content Placeholder 1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FFE98AA-F5F4-4C88-9733-2DA944828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1" y="1055530"/>
            <a:ext cx="9548483" cy="5328641"/>
          </a:xfrm>
        </p:spPr>
      </p:pic>
    </p:spTree>
    <p:extLst>
      <p:ext uri="{BB962C8B-B14F-4D97-AF65-F5344CB8AC3E}">
        <p14:creationId xmlns:p14="http://schemas.microsoft.com/office/powerpoint/2010/main" val="268747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Median International Bitterness Unit (IBU) by State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78C1ABB-8A4E-40FF-B57C-12AF0D733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05" y="1040202"/>
            <a:ext cx="9554299" cy="5343969"/>
          </a:xfrm>
        </p:spPr>
      </p:pic>
    </p:spTree>
    <p:extLst>
      <p:ext uri="{BB962C8B-B14F-4D97-AF65-F5344CB8AC3E}">
        <p14:creationId xmlns:p14="http://schemas.microsoft.com/office/powerpoint/2010/main" val="1890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State with Maximum Alcoholic (ABV) and Most Bitter Beer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3C84D-7EFD-4245-BCD0-D5264539E2A6}"/>
              </a:ext>
            </a:extLst>
          </p:cNvPr>
          <p:cNvSpPr txBox="1"/>
          <p:nvPr/>
        </p:nvSpPr>
        <p:spPr>
          <a:xfrm>
            <a:off x="1432648" y="1974537"/>
            <a:ext cx="2274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Most Bitter Beer: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Astoria,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138 IBUs</a:t>
            </a:r>
            <a:endParaRPr lang="en-US" sz="1800" dirty="0"/>
          </a:p>
          <a:p>
            <a:endParaRPr lang="en-US" dirty="0"/>
          </a:p>
          <a:p>
            <a:r>
              <a:rPr lang="en-US" sz="1800" b="1" dirty="0"/>
              <a:t>Max Alcoholic Beer: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Boulder,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12.8% ABV</a:t>
            </a:r>
            <a:endParaRPr lang="en-US" sz="1800" dirty="0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038E259-6959-4136-A2A6-70AE2320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79" y="1376190"/>
            <a:ext cx="8257078" cy="455889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686E6-64DF-401A-A976-EA7DC465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88" y="4433945"/>
            <a:ext cx="200025" cy="17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BECD1-534A-4302-969D-0C6281A8C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388" y="4618286"/>
            <a:ext cx="190500" cy="171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9E9C59-1A31-4FBA-B867-3CAD522C59E6}"/>
              </a:ext>
            </a:extLst>
          </p:cNvPr>
          <p:cNvSpPr txBox="1"/>
          <p:nvPr/>
        </p:nvSpPr>
        <p:spPr>
          <a:xfrm>
            <a:off x="4469349" y="4376052"/>
            <a:ext cx="49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07ED0-15DA-4B5A-BA82-E6FE6D4615A5}"/>
              </a:ext>
            </a:extLst>
          </p:cNvPr>
          <p:cNvSpPr txBox="1"/>
          <p:nvPr/>
        </p:nvSpPr>
        <p:spPr>
          <a:xfrm>
            <a:off x="4470984" y="4573281"/>
            <a:ext cx="49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64A756-8A47-4793-8FC7-FB0C200C7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445" y="4803108"/>
            <a:ext cx="203968" cy="183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DAA72C-CBBF-49C8-94F8-C5C9173E5830}"/>
              </a:ext>
            </a:extLst>
          </p:cNvPr>
          <p:cNvSpPr txBox="1"/>
          <p:nvPr/>
        </p:nvSpPr>
        <p:spPr>
          <a:xfrm>
            <a:off x="4469349" y="4772043"/>
            <a:ext cx="40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E648E-E181-4828-A434-08289DC594AA}"/>
              </a:ext>
            </a:extLst>
          </p:cNvPr>
          <p:cNvSpPr txBox="1"/>
          <p:nvPr/>
        </p:nvSpPr>
        <p:spPr>
          <a:xfrm>
            <a:off x="4175392" y="4103094"/>
            <a:ext cx="103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8405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94A0-EF03-42C0-8193-9C7B739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03" y="134371"/>
            <a:ext cx="9849751" cy="6789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Summary Statistics and Distribution for ABV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0D5F9-8C31-489E-96BA-828A6803F7AF}"/>
              </a:ext>
            </a:extLst>
          </p:cNvPr>
          <p:cNvSpPr txBox="1"/>
          <p:nvPr/>
        </p:nvSpPr>
        <p:spPr>
          <a:xfrm>
            <a:off x="853120" y="1663547"/>
            <a:ext cx="26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ABV = 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ABV = 5.97%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(0.1% - 12.8%)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IQR = 1.7%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Skewed</a:t>
            </a:r>
          </a:p>
        </p:txBody>
      </p:sp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2AFA7CB7-68D7-4497-BAAF-CFEC6D01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39" y="1330869"/>
            <a:ext cx="8051583" cy="4986441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18F4A5C-B6FF-4488-BDB4-A5545B499D47}"/>
              </a:ext>
            </a:extLst>
          </p:cNvPr>
          <p:cNvGrpSpPr/>
          <p:nvPr/>
        </p:nvGrpSpPr>
        <p:grpSpPr>
          <a:xfrm>
            <a:off x="10508870" y="3076728"/>
            <a:ext cx="1073540" cy="747361"/>
            <a:chOff x="7913126" y="3248596"/>
            <a:chExt cx="1073540" cy="7473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9B6593-25B3-4CFA-A578-E2027371814F}"/>
                </a:ext>
              </a:extLst>
            </p:cNvPr>
            <p:cNvSpPr txBox="1"/>
            <p:nvPr/>
          </p:nvSpPr>
          <p:spPr>
            <a:xfrm>
              <a:off x="7913126" y="3248596"/>
              <a:ext cx="1035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Statistics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E72F95-02F1-43C3-8EE3-8C6E2F2B9630}"/>
                </a:ext>
              </a:extLst>
            </p:cNvPr>
            <p:cNvSpPr txBox="1"/>
            <p:nvPr/>
          </p:nvSpPr>
          <p:spPr>
            <a:xfrm>
              <a:off x="8286389" y="3520134"/>
              <a:ext cx="700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Median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26E138-E746-442F-B465-2DE41D0C435C}"/>
                </a:ext>
              </a:extLst>
            </p:cNvPr>
            <p:cNvSpPr txBox="1"/>
            <p:nvPr/>
          </p:nvSpPr>
          <p:spPr>
            <a:xfrm>
              <a:off x="8286388" y="3718958"/>
              <a:ext cx="700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Mean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0DE2F7-C3CB-44EB-938F-FB9599F24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080026" y="3531832"/>
              <a:ext cx="184547" cy="29527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AB15EA-79E5-43C5-A0D2-26B6EDB8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8100145" y="3718962"/>
              <a:ext cx="1428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26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411</Words>
  <Application>Microsoft Office PowerPoint</Application>
  <PresentationFormat>Widescreen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Case Study: Beers and Breweries</vt:lpstr>
      <vt:lpstr>Objective and Approach</vt:lpstr>
      <vt:lpstr>Breweries Per State</vt:lpstr>
      <vt:lpstr>Addressing the Missing Data</vt:lpstr>
      <vt:lpstr>Addressing the Missing Data</vt:lpstr>
      <vt:lpstr>Median Alcohol by Volume (ABV) by State</vt:lpstr>
      <vt:lpstr>Median International Bitterness Unit (IBU) by State</vt:lpstr>
      <vt:lpstr>State with Maximum Alcoholic (ABV) and Most Bitter Beer</vt:lpstr>
      <vt:lpstr>Summary Statistics and Distribution for ABV</vt:lpstr>
      <vt:lpstr>Distribution for ABV by Container</vt:lpstr>
      <vt:lpstr>Relationship Between ABV and IBU</vt:lpstr>
      <vt:lpstr>Classification of Beer Types Using ABV and IBU</vt:lpstr>
      <vt:lpstr>Classification of Beer Types Using ABV and IBU</vt:lpstr>
      <vt:lpstr>Brewery Hubs</vt:lpstr>
      <vt:lpstr>Brewery with Most Beers</vt:lpstr>
      <vt:lpstr>Summary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8: Project 1 - EDA</dc:title>
  <dc:creator>Pandey, Shikha</dc:creator>
  <cp:lastModifiedBy>Pandey, Shikha</cp:lastModifiedBy>
  <cp:revision>2</cp:revision>
  <dcterms:created xsi:type="dcterms:W3CDTF">2021-10-12T05:40:21Z</dcterms:created>
  <dcterms:modified xsi:type="dcterms:W3CDTF">2021-10-23T02:05:22Z</dcterms:modified>
</cp:coreProperties>
</file>