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65" r:id="rId5"/>
    <p:sldId id="294" r:id="rId6"/>
    <p:sldId id="295" r:id="rId7"/>
    <p:sldId id="271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365125"/>
            <a:ext cx="8869680" cy="671195"/>
          </a:xfrm>
        </p:spPr>
        <p:txBody>
          <a:bodyPr/>
          <a:lstStyle>
            <a:lvl1pPr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0725" y="1292860"/>
            <a:ext cx="89312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latin typeface="Arial Rounded MT Bold" panose="020F0704030504030204" charset="0"/>
                <a:cs typeface="Arial Rounded MT Bold" panose="020F0704030504030204" charset="0"/>
              </a:rPr>
              <a:t>Facial Reconstruction Model for CCTV Footage</a:t>
            </a:r>
            <a:r>
              <a:rPr lang="en-US" altLang="zh-CN" sz="4400" b="1" dirty="0">
                <a:latin typeface="Arial Rounded MT Bold" panose="020F0704030504030204" charset="0"/>
                <a:cs typeface="Arial Rounded MT Bold" panose="020F0704030504030204" charset="0"/>
              </a:rPr>
              <a:t> Enhacement</a:t>
            </a:r>
            <a:endParaRPr lang="en-US" altLang="zh-CN" sz="4400" b="1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Text Placeholder 24"/>
          <p:cNvSpPr txBox="1"/>
          <p:nvPr/>
        </p:nvSpPr>
        <p:spPr>
          <a:xfrm>
            <a:off x="3836081" y="2834740"/>
            <a:ext cx="5630499" cy="736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Leveraging Machine Learning for Enhanced Image Processing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21655" y="5052060"/>
            <a:ext cx="489839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Team Members:</a:t>
            </a:r>
            <a:endParaRPr lang="en-US" sz="2000" b="1"/>
          </a:p>
          <a:p>
            <a:r>
              <a:rPr lang="en-US"/>
              <a:t>1.Shikhar Pandey</a:t>
            </a:r>
            <a:endParaRPr lang="en-US"/>
          </a:p>
          <a:p>
            <a:r>
              <a:rPr lang="en-US"/>
              <a:t>2.Shivam Gupta</a:t>
            </a:r>
            <a:endParaRPr lang="en-US"/>
          </a:p>
          <a:p>
            <a:r>
              <a:rPr lang="en-US"/>
              <a:t>3.Souvik Layek</a:t>
            </a:r>
            <a:endParaRPr lang="en-US"/>
          </a:p>
          <a:p>
            <a:r>
              <a:rPr lang="en-US" b="1"/>
              <a:t>College: </a:t>
            </a:r>
            <a:r>
              <a:rPr lang="en-US"/>
              <a:t>Kalinga Institute of Industrial   Technology Bhubaneswar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964565"/>
            <a:ext cx="11814810" cy="5893435"/>
          </a:xfrm>
        </p:spPr>
        <p:txBody>
          <a:bodyPr>
            <a:normAutofit/>
          </a:bodyPr>
          <a:p>
            <a:r>
              <a:rPr lang="en-US" sz="7200"/>
              <a:t>Thank You!</a:t>
            </a:r>
            <a:br>
              <a:rPr lang="en-US" sz="2800"/>
            </a:br>
            <a:r>
              <a:rPr lang="en-US" sz="2800" b="0"/>
              <a:t>We would like to express our sincere gratitude to </a:t>
            </a:r>
            <a:r>
              <a:rPr lang="en-US" sz="2800"/>
              <a:t>IIT Guwahati Coding Club</a:t>
            </a:r>
            <a:r>
              <a:rPr lang="en-US" sz="2800" b="0"/>
              <a:t> for giving us the opportunity to work on this exciting project.</a:t>
            </a:r>
            <a:br>
              <a:rPr lang="en-US" sz="2800" b="0"/>
            </a:br>
            <a:br>
              <a:rPr lang="en-US" sz="2800" b="0"/>
            </a:br>
            <a:r>
              <a:rPr lang="en-US" sz="2800" b="0"/>
              <a:t>Your support and guidance have been invaluable throughout the development of our Facial Reconstruction Model for CCTV, and we appreciate the resources and platform provided to showcase our work.</a:t>
            </a:r>
            <a:br>
              <a:rPr lang="en-US" sz="2800" b="0"/>
            </a:br>
            <a:br>
              <a:rPr lang="en-US" sz="2800" b="0"/>
            </a:br>
            <a:r>
              <a:rPr lang="en-US" sz="2800" b="0"/>
              <a:t>Thank you for fostering an environment of innovation and learning!</a:t>
            </a:r>
            <a:br>
              <a:rPr lang="en-US" b="0"/>
            </a:br>
            <a:endParaRPr 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01279" y="1074841"/>
            <a:ext cx="5784676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CN" sz="3000" dirty="0"/>
              <a:t>Introduction</a:t>
            </a:r>
            <a:endParaRPr lang="en-US" altLang="zh-CN" sz="3000" dirty="0"/>
          </a:p>
          <a:p>
            <a:pPr marL="571500" indent="-571500">
              <a:buFont typeface="+mj-lt"/>
              <a:buAutoNum type="romanUcPeriod"/>
            </a:pPr>
            <a:r>
              <a:rPr lang="en-US" altLang="zh-CN" sz="3000" dirty="0"/>
              <a:t>Model Architecture Overview</a:t>
            </a:r>
            <a:endParaRPr lang="en-US" altLang="zh-CN" sz="3000" dirty="0"/>
          </a:p>
          <a:p>
            <a:pPr marL="571500" indent="-571500">
              <a:buFont typeface="+mj-lt"/>
              <a:buAutoNum type="romanUcPeriod"/>
            </a:pPr>
            <a:r>
              <a:rPr lang="en-US" altLang="zh-CN" sz="3000" dirty="0"/>
              <a:t>Image Enhancement Trchniques</a:t>
            </a:r>
            <a:endParaRPr lang="en-US" altLang="zh-CN" sz="3000" dirty="0"/>
          </a:p>
          <a:p>
            <a:pPr marL="571500" indent="-571500">
              <a:buFont typeface="+mj-lt"/>
              <a:buAutoNum type="romanUcPeriod"/>
            </a:pPr>
            <a:r>
              <a:rPr lang="en-US" altLang="zh-CN" sz="3000" dirty="0"/>
              <a:t>Real Time Processing Efficiency</a:t>
            </a:r>
            <a:endParaRPr lang="en-US" altLang="zh-CN" sz="3000" dirty="0"/>
          </a:p>
          <a:p>
            <a:pPr marL="571500" indent="-571500">
              <a:buFont typeface="+mj-lt"/>
              <a:buAutoNum type="romanUcPeriod"/>
            </a:pPr>
            <a:r>
              <a:rPr lang="en-US" altLang="zh-CN" sz="3000" dirty="0"/>
              <a:t>Key Challenges and our Solutions</a:t>
            </a:r>
            <a:endParaRPr lang="en-US" altLang="zh-CN" sz="3000" dirty="0"/>
          </a:p>
          <a:p>
            <a:pPr marL="571500" indent="-571500">
              <a:buFont typeface="+mj-lt"/>
              <a:buAutoNum type="romanUcPeriod"/>
            </a:pPr>
            <a:endParaRPr lang="en-US" altLang="zh-CN" sz="3000" dirty="0"/>
          </a:p>
          <a:p>
            <a:pPr marL="571500" indent="-571500">
              <a:buFont typeface="+mj-lt"/>
              <a:buAutoNum type="romanUcPeriod"/>
            </a:pPr>
            <a:r>
              <a:rPr lang="en-US" altLang="zh-CN" sz="3000" dirty="0"/>
              <a:t>Result Comparison</a:t>
            </a:r>
            <a:endParaRPr lang="en-US" altLang="zh-CN" sz="3000" dirty="0"/>
          </a:p>
        </p:txBody>
      </p:sp>
      <p:sp>
        <p:nvSpPr>
          <p:cNvPr id="12" name="圆角矩形 11"/>
          <p:cNvSpPr/>
          <p:nvPr/>
        </p:nvSpPr>
        <p:spPr>
          <a:xfrm>
            <a:off x="6381202" y="67863"/>
            <a:ext cx="3425738" cy="824868"/>
          </a:xfrm>
          <a:prstGeom prst="roundRect">
            <a:avLst>
              <a:gd name="adj" fmla="val 50000"/>
            </a:avLst>
          </a:prstGeom>
          <a:solidFill>
            <a:srgbClr val="D6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332D2D"/>
                </a:solidFill>
              </a:rPr>
              <a:t>CONTENTS</a:t>
            </a:r>
            <a:endParaRPr lang="en-US" altLang="zh-CN" sz="3600" b="1" dirty="0">
              <a:solidFill>
                <a:srgbClr val="332D2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65"/>
            <a:ext cx="12192000" cy="6858000"/>
          </a:xfrm>
          <a:prstGeom prst="rect">
            <a:avLst/>
          </a:prstGeom>
        </p:spPr>
      </p:pic>
      <p:sp>
        <p:nvSpPr>
          <p:cNvPr id="4" name="Text Placeholder 24"/>
          <p:cNvSpPr txBox="1"/>
          <p:nvPr/>
        </p:nvSpPr>
        <p:spPr>
          <a:xfrm>
            <a:off x="90805" y="1586865"/>
            <a:ext cx="5630545" cy="5271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332D2D"/>
                </a:solidFill>
              </a:rPr>
              <a:t>Facial Reconstruction and Its Importance</a:t>
            </a:r>
            <a:endParaRPr lang="en-US" sz="1800" b="1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Objective: Reconstructing clear facial images from low-quality footage or images under difficult conditions, particularly for:</a:t>
            </a:r>
            <a:endParaRPr lang="en-US" sz="1800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Security and surveillance</a:t>
            </a:r>
            <a:endParaRPr lang="en-US" sz="1800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Entertainment (e.g., facial animation)</a:t>
            </a:r>
            <a:endParaRPr lang="en-US" sz="1800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Augmented reality applications</a:t>
            </a:r>
            <a:endParaRPr lang="en-US" sz="1800" dirty="0">
              <a:solidFill>
                <a:srgbClr val="332D2D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32D2D"/>
                </a:solidFill>
              </a:rPr>
              <a:t>Challenges Addressed:</a:t>
            </a:r>
            <a:endParaRPr lang="en-US" sz="1800" b="1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Motion blur due to fast-moving subjects</a:t>
            </a:r>
            <a:endParaRPr lang="en-US" sz="1800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Occlusion by objects (e.g., glasses, masks)</a:t>
            </a:r>
            <a:endParaRPr lang="en-US" sz="1800" dirty="0">
              <a:solidFill>
                <a:srgbClr val="332D2D"/>
              </a:solidFill>
            </a:endParaRPr>
          </a:p>
          <a:p>
            <a:r>
              <a:rPr lang="en-US" sz="1800" dirty="0">
                <a:solidFill>
                  <a:srgbClr val="332D2D"/>
                </a:solidFill>
              </a:rPr>
              <a:t>Lighting inconsistencies (e.g., low light)</a:t>
            </a:r>
            <a:endParaRPr lang="en-US" sz="1800" dirty="0">
              <a:solidFill>
                <a:srgbClr val="332D2D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32D2D"/>
                </a:solidFill>
              </a:rPr>
              <a:t>Dataset Used:</a:t>
            </a:r>
            <a:endParaRPr lang="en-US" sz="1800" b="1" dirty="0">
              <a:solidFill>
                <a:srgbClr val="332D2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2D2D"/>
                </a:solidFill>
              </a:rPr>
              <a:t>Publicly available from Mendeley for training and testing(https://data.mendeley.com/datasets/f47pm7rwt3/1)</a:t>
            </a:r>
            <a:endParaRPr lang="en-US" sz="1800" dirty="0">
              <a:solidFill>
                <a:srgbClr val="332D2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17170"/>
            <a:ext cx="6096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7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187325"/>
            <a:ext cx="11402695" cy="1812925"/>
          </a:xfrm>
        </p:spPr>
        <p:txBody>
          <a:bodyPr>
            <a:normAutofit fontScale="90000"/>
          </a:bodyPr>
          <a:p>
            <a:r>
              <a:rPr lang="en-US" sz="7335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Model Architecture Overview</a:t>
            </a:r>
            <a:endParaRPr lang="en-US" sz="7335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897380"/>
            <a:ext cx="11552555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 sz="2800" b="1"/>
              <a:t>Pipeline Structure:</a:t>
            </a:r>
            <a:endParaRPr 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Pre-processing: Denoising, resizing, and normalization of input frames.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Feature Extraction (CNNs): Detects and focuses on key facial features.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Facial Reconstruction (Autoencoders): Rebuilds missing or blurred parts.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Detail Enhancement (GANs): Adds finer, realistic details.</a:t>
            </a:r>
            <a:endParaRPr lang="en-US" sz="2800"/>
          </a:p>
          <a:p>
            <a:r>
              <a:rPr lang="en-US" sz="2800" b="1"/>
              <a:t>End Goal:</a:t>
            </a:r>
            <a:r>
              <a:rPr lang="en-US" sz="2800"/>
              <a:t> Achieve a balance between clarity and realism while maintaining real-time processing capabilities.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0"/>
            <a:ext cx="12192000" cy="2313305"/>
          </a:xfrm>
        </p:spPr>
        <p:txBody>
          <a:bodyPr>
            <a:normAutofit/>
          </a:bodyPr>
          <a:lstStyle/>
          <a:p>
            <a:r>
              <a:rPr lang="en-US" sz="660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Image Enhancement Techniques</a:t>
            </a:r>
            <a:endParaRPr lang="id-ID" sz="66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0" y="2182495"/>
            <a:ext cx="12191365" cy="4675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Sharpening:</a:t>
            </a:r>
            <a:endParaRPr lang="en-US" sz="2500" b="1"/>
          </a:p>
          <a:p>
            <a:pPr indent="0">
              <a:buNone/>
            </a:pPr>
            <a:r>
              <a:rPr lang="en-US" sz="2500"/>
              <a:t>Clarifies facial features to make faces stand out.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Brightness/Contrast Adjustments:</a:t>
            </a:r>
            <a:endParaRPr lang="en-US" sz="2500" b="1"/>
          </a:p>
          <a:p>
            <a:pPr indent="0">
              <a:buNone/>
            </a:pPr>
            <a:r>
              <a:rPr lang="en-US" sz="2500"/>
              <a:t>Improves visibility by correcting lighting disparities in frames (too dark or bright)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Denoising:</a:t>
            </a:r>
            <a:endParaRPr lang="en-US" sz="2500" b="1"/>
          </a:p>
          <a:p>
            <a:pPr indent="0">
              <a:buNone/>
            </a:pPr>
            <a:r>
              <a:rPr lang="en-US" sz="2500"/>
              <a:t>Removes visual noise from video frames to enhance clarity, especially in low-light conditions.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Result:</a:t>
            </a:r>
            <a:endParaRPr lang="en-US" sz="2500" b="1"/>
          </a:p>
          <a:p>
            <a:pPr indent="0">
              <a:buNone/>
            </a:pPr>
            <a:r>
              <a:rPr lang="en-US" sz="2500"/>
              <a:t>Enhanced images may appear slightly unnatural due to the already high quality of the input frames.</a:t>
            </a:r>
            <a:endParaRPr lang="en-US" sz="2500"/>
          </a:p>
          <a:p>
            <a:pPr indent="0">
              <a:buNone/>
            </a:pPr>
            <a:r>
              <a:rPr lang="en-US" sz="2500"/>
              <a:t>(Addressed and validated with feedback from the "Ethos team")</a:t>
            </a:r>
            <a:endParaRPr lang="en-US" sz="2500"/>
          </a:p>
        </p:txBody>
      </p:sp>
      <p:sp>
        <p:nvSpPr>
          <p:cNvPr id="3" name="Text Box 2"/>
          <p:cNvSpPr txBox="1"/>
          <p:nvPr/>
        </p:nvSpPr>
        <p:spPr>
          <a:xfrm>
            <a:off x="3048000" y="3183255"/>
            <a:ext cx="6096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600">
                <a:sym typeface="+mn-ea"/>
              </a:rPr>
              <a:t>Image Enhancement Techniques</a:t>
            </a:r>
            <a:endParaRPr lang="en-US" sz="2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0"/>
            <a:ext cx="12192000" cy="2313305"/>
          </a:xfrm>
        </p:spPr>
        <p:txBody>
          <a:bodyPr>
            <a:normAutofit/>
          </a:bodyPr>
          <a:lstStyle/>
          <a:p>
            <a:r>
              <a:rPr lang="en-US" sz="660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Real-Time Processing Efficiency</a:t>
            </a:r>
            <a:endParaRPr lang="id-ID" sz="66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0" y="2182495"/>
            <a:ext cx="12248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Frame Subsampling:</a:t>
            </a:r>
            <a:endParaRPr lang="en-US" sz="2400" b="1"/>
          </a:p>
          <a:p>
            <a:pPr indent="0">
              <a:buNone/>
            </a:pPr>
            <a:r>
              <a:rPr lang="en-US" sz="2400"/>
              <a:t>Only processes key frames at regular intervals, reducing computational load.</a:t>
            </a:r>
            <a:endParaRPr lang="en-US" sz="2400"/>
          </a:p>
          <a:p>
            <a:pPr indent="0">
              <a:buNone/>
            </a:pPr>
            <a:r>
              <a:rPr lang="en-US" sz="2400"/>
              <a:t>Ensures smooth performance without losing important visual details.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Multi-threading:</a:t>
            </a:r>
            <a:endParaRPr lang="en-US" sz="2400" b="1"/>
          </a:p>
          <a:p>
            <a:pPr indent="0">
              <a:buNone/>
            </a:pPr>
            <a:r>
              <a:rPr lang="en-US" sz="2400"/>
              <a:t>Concurrently processes frames to boost efficiency and handle multiple streams simultaneously.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GPU Acceleration:</a:t>
            </a:r>
            <a:endParaRPr lang="en-US" sz="2400" b="1"/>
          </a:p>
          <a:p>
            <a:pPr indent="0">
              <a:buNone/>
            </a:pPr>
            <a:r>
              <a:rPr lang="en-US" sz="2400"/>
              <a:t>Utilizes GPU to perform complex calculations in parallel, ensuring that the system can work with real-time video footage.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Outcome:</a:t>
            </a:r>
            <a:endParaRPr lang="en-US" sz="2400" b="1"/>
          </a:p>
          <a:p>
            <a:pPr indent="0">
              <a:buNone/>
            </a:pPr>
            <a:r>
              <a:rPr lang="en-US" sz="2400"/>
              <a:t>The system is optimized to handle live CCTV footage without sacrificing performance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0"/>
            <a:ext cx="12192000" cy="2313305"/>
          </a:xfrm>
        </p:spPr>
        <p:txBody>
          <a:bodyPr>
            <a:normAutofit/>
          </a:bodyPr>
          <a:lstStyle/>
          <a:p>
            <a:r>
              <a:rPr lang="en-US" sz="66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Key Challenges &amp; Our Solutions</a:t>
            </a:r>
            <a:endParaRPr lang="id-ID" sz="6600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0" y="2045335"/>
            <a:ext cx="12248515" cy="4813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Motion Blur</a:t>
            </a:r>
            <a:endParaRPr lang="en-US" sz="2000" b="1"/>
          </a:p>
          <a:p>
            <a:pPr indent="0">
              <a:buNone/>
            </a:pPr>
            <a:r>
              <a:rPr lang="en-US" sz="2000"/>
              <a:t>Problem: Fast movement in videos causes blurriness.</a:t>
            </a:r>
            <a:endParaRPr lang="en-US" sz="2000"/>
          </a:p>
          <a:p>
            <a:pPr indent="0">
              <a:buNone/>
            </a:pPr>
            <a:r>
              <a:rPr lang="en-US" sz="2000"/>
              <a:t>Solution:</a:t>
            </a:r>
            <a:endParaRPr lang="en-US" sz="2000"/>
          </a:p>
          <a:p>
            <a:pPr indent="0">
              <a:buNone/>
            </a:pPr>
            <a:r>
              <a:rPr lang="en-US" sz="2000"/>
              <a:t>Apply blur detection and selectively sharpen or skip frames.</a:t>
            </a:r>
            <a:endParaRPr lang="en-US" sz="2000"/>
          </a:p>
          <a:p>
            <a:pPr indent="0">
              <a:buNone/>
            </a:pPr>
            <a:r>
              <a:rPr lang="en-US" sz="2000"/>
              <a:t>Use GANs to restore lost details and textures in particularly blurred frames.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Occlusion</a:t>
            </a:r>
            <a:endParaRPr lang="en-US" sz="2000" b="1"/>
          </a:p>
          <a:p>
            <a:pPr indent="0">
              <a:buNone/>
            </a:pPr>
            <a:r>
              <a:rPr lang="en-US" sz="2000"/>
              <a:t>Problem: Face partially hidden by objects like hats, glasses, or masks.</a:t>
            </a:r>
            <a:endParaRPr lang="en-US" sz="2000"/>
          </a:p>
          <a:p>
            <a:pPr indent="0">
              <a:buNone/>
            </a:pPr>
            <a:r>
              <a:rPr lang="en-US" sz="2000"/>
              <a:t>Solution:</a:t>
            </a:r>
            <a:endParaRPr lang="en-US" sz="2000"/>
          </a:p>
          <a:p>
            <a:pPr indent="0">
              <a:buNone/>
            </a:pPr>
            <a:r>
              <a:rPr lang="en-US" sz="2000"/>
              <a:t>Train the model on datasets with occluded faces, enabling it to predict and reconstruct missing facial parts with autoencoders.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Lighting Issues</a:t>
            </a:r>
            <a:endParaRPr lang="en-US" sz="2000" b="1"/>
          </a:p>
          <a:p>
            <a:pPr indent="0">
              <a:buNone/>
            </a:pPr>
            <a:r>
              <a:rPr lang="en-US" sz="2000"/>
              <a:t>Problem: Uneven lighting makes parts of the face hard to see.</a:t>
            </a:r>
            <a:endParaRPr lang="en-US" sz="2000"/>
          </a:p>
          <a:p>
            <a:pPr indent="0">
              <a:buNone/>
            </a:pPr>
            <a:r>
              <a:rPr lang="en-US" sz="2000"/>
              <a:t>Solution:</a:t>
            </a:r>
            <a:endParaRPr lang="en-US" sz="2000"/>
          </a:p>
          <a:p>
            <a:pPr indent="0">
              <a:buNone/>
            </a:pPr>
            <a:r>
              <a:rPr lang="en-US" sz="2000"/>
              <a:t>Adaptive histogram equalization corrects lighting variations, creating evenly lit faces across all frames.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0"/>
            <a:ext cx="12192000" cy="2313305"/>
          </a:xfrm>
        </p:spPr>
        <p:txBody>
          <a:bodyPr>
            <a:normAutofit/>
          </a:bodyPr>
          <a:lstStyle/>
          <a:p>
            <a:r>
              <a:rPr lang="en-US" sz="66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Results Comparison</a:t>
            </a:r>
            <a:endParaRPr lang="id-ID" sz="6600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0" y="2045335"/>
            <a:ext cx="12248515" cy="4813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sz="2000" b="1"/>
              <a:t>Before vs. After Enhancemen</a:t>
            </a:r>
            <a:r>
              <a:rPr lang="en-US" sz="2000"/>
              <a:t>t</a:t>
            </a:r>
            <a:endParaRPr lang="en-US" sz="2000"/>
          </a:p>
          <a:p>
            <a:pPr indent="0">
              <a:buNone/>
            </a:pPr>
            <a:r>
              <a:rPr lang="en-US" sz="2000"/>
              <a:t>Left: Original cropped face images.</a:t>
            </a:r>
            <a:endParaRPr lang="en-US" sz="2000"/>
          </a:p>
          <a:p>
            <a:pPr indent="0">
              <a:buNone/>
            </a:pPr>
            <a:r>
              <a:rPr lang="en-US" sz="2000"/>
              <a:t>Right: Enhanced images with sharpening, brightness adjustments, and noise reduction.</a:t>
            </a:r>
            <a:endParaRPr lang="en-US" sz="2000"/>
          </a:p>
          <a:p>
            <a:pPr indent="0">
              <a:buNone/>
            </a:pPr>
            <a:r>
              <a:rPr lang="en-US" sz="2000"/>
              <a:t>Due to the high clarity of the input images, the enhanced images may look slightly unnatural(Already Discussed about this issue with Ethos team and they approved it)</a:t>
            </a:r>
            <a:endParaRPr lang="en-US" sz="2000"/>
          </a:p>
          <a:p>
            <a:pPr indent="0">
              <a:buNone/>
            </a:pPr>
            <a:endParaRPr lang="en-US" sz="2000"/>
          </a:p>
        </p:txBody>
      </p:sp>
      <p:pic>
        <p:nvPicPr>
          <p:cNvPr id="3" name="Picture 2" descr="WhatsApp Image 2024-09-27 at 12.52.23_089696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3705225"/>
            <a:ext cx="9081135" cy="315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0"/>
            <a:ext cx="12192000" cy="2313305"/>
          </a:xfrm>
        </p:spPr>
        <p:txBody>
          <a:bodyPr>
            <a:normAutofit/>
          </a:bodyPr>
          <a:lstStyle/>
          <a:p>
            <a:r>
              <a:rPr lang="en-US" sz="66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Future Enhancements</a:t>
            </a:r>
            <a:endParaRPr lang="en-US" sz="66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0" y="2045335"/>
            <a:ext cx="12192635" cy="4813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Age and Gender Estimation:</a:t>
            </a:r>
            <a:endParaRPr lang="en-US" sz="2000" b="1"/>
          </a:p>
          <a:p>
            <a:pPr indent="0">
              <a:buNone/>
            </a:pPr>
            <a:r>
              <a:rPr lang="en-US" sz="2000"/>
              <a:t>Add functionalities to estimate age, gender, and even facial attributes from reconstructed images.</a:t>
            </a:r>
            <a:endParaRPr lang="en-US" sz="2000"/>
          </a:p>
          <a:p>
            <a:pPr indent="0">
              <a:buNone/>
            </a:pPr>
            <a:r>
              <a:rPr lang="en-US" sz="2000"/>
              <a:t>Could be valuable for demographic analysis in public spaces and more accurate suspect profiling in security applications.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Facial Recognition Integration:</a:t>
            </a:r>
            <a:endParaRPr lang="en-US" sz="2000" b="1"/>
          </a:p>
          <a:p>
            <a:pPr indent="0">
              <a:buNone/>
            </a:pPr>
            <a:r>
              <a:rPr lang="en-US" sz="2000"/>
              <a:t>Once reconstructed, add facial recognition to identify individuals in real-time CCTV footage.</a:t>
            </a:r>
            <a:endParaRPr lang="en-US" sz="2000"/>
          </a:p>
          <a:p>
            <a:pPr indent="0">
              <a:buNone/>
            </a:pPr>
            <a:r>
              <a:rPr lang="en-US" sz="2000"/>
              <a:t>Crucial for security, surveillance, and law enforcement applications.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3D Facial Reconstruction:</a:t>
            </a:r>
            <a:endParaRPr lang="en-US" sz="2000" b="1"/>
          </a:p>
          <a:p>
            <a:pPr indent="0">
              <a:buNone/>
            </a:pPr>
            <a:r>
              <a:rPr lang="en-US" sz="2000"/>
              <a:t>Move towards creating 3D facial models from 2D CCTV footage for enhanced accuracy in recognition.</a:t>
            </a:r>
            <a:endParaRPr lang="en-US" sz="2000"/>
          </a:p>
          <a:p>
            <a:pPr indent="0">
              <a:buNone/>
            </a:pPr>
            <a:r>
              <a:rPr lang="en-US" sz="2000"/>
              <a:t>Applications in virtual reality, animation, medical imaging, and forensic science.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Live Video Processing:</a:t>
            </a:r>
            <a:endParaRPr lang="en-US" sz="2000" b="1"/>
          </a:p>
          <a:p>
            <a:pPr indent="0">
              <a:buNone/>
            </a:pPr>
            <a:r>
              <a:rPr lang="en-US" sz="2000"/>
              <a:t>Expand the system’s capability to process live video streams in real time.</a:t>
            </a:r>
            <a:endParaRPr lang="en-US" sz="2000"/>
          </a:p>
          <a:p>
            <a:pPr indent="0">
              <a:buNone/>
            </a:pPr>
            <a:r>
              <a:rPr lang="en-US" sz="2000"/>
              <a:t>Further optimization will be required to ensure that performance remains fast and reliable in dynamic environments.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10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3B4BA"/>
      </a:accent1>
      <a:accent2>
        <a:srgbClr val="A4D9AB"/>
      </a:accent2>
      <a:accent3>
        <a:srgbClr val="D6E62D"/>
      </a:accent3>
      <a:accent4>
        <a:srgbClr val="2D8A8F"/>
      </a:accent4>
      <a:accent5>
        <a:srgbClr val="332D2D"/>
      </a:accent5>
      <a:accent6>
        <a:srgbClr val="7E7D7D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4644</Words>
  <Application>WPS Presentation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SimSun</vt:lpstr>
      <vt:lpstr>Wingdings</vt:lpstr>
      <vt:lpstr>Signika Negative</vt:lpstr>
      <vt:lpstr>Kalpurush</vt:lpstr>
      <vt:lpstr>Microsoft YaHei</vt:lpstr>
      <vt:lpstr>Arial Unicode MS</vt:lpstr>
      <vt:lpstr>Calibri</vt:lpstr>
      <vt:lpstr>FontAwesome</vt:lpstr>
      <vt:lpstr>Roboto</vt:lpstr>
      <vt:lpstr>Times New Roman</vt:lpstr>
      <vt:lpstr>Microsoft YaHei UI</vt:lpstr>
      <vt:lpstr>Agency FB</vt:lpstr>
      <vt:lpstr>Arial Black</vt:lpstr>
      <vt:lpstr>Arial Narrow</vt:lpstr>
      <vt:lpstr>Algerian</vt:lpstr>
      <vt:lpstr>Arial Rounded MT Bold</vt:lpstr>
      <vt:lpstr>Bahnschrift</vt:lpstr>
      <vt:lpstr>Microsoft JhengHei</vt:lpstr>
      <vt:lpstr>Microsoft JhengHei UI Light</vt:lpstr>
      <vt:lpstr>Microsoft JhengHei UI</vt:lpstr>
      <vt:lpstr>Microsoft Himalaya</vt:lpstr>
      <vt:lpstr>Microsoft JhengHei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Machine Learning Techniques</vt:lpstr>
      <vt:lpstr>Step-by-Step Process</vt:lpstr>
      <vt:lpstr>Real-Time Processing Efficiency</vt:lpstr>
      <vt:lpstr>Key Challenges &amp; Our Solutions</vt:lpstr>
      <vt:lpstr>Key Challenges &amp; Our Solutions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25.Shikhar Pandey</cp:lastModifiedBy>
  <cp:revision>40</cp:revision>
  <dcterms:created xsi:type="dcterms:W3CDTF">2015-12-24T07:33:00Z</dcterms:created>
  <dcterms:modified xsi:type="dcterms:W3CDTF">2024-09-28T12:58:58Z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8660F9F7C0E24D199711E721568AED5E_11</vt:lpwstr>
  </property>
</Properties>
</file>