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0" r:id="rId2"/>
    <p:sldId id="264" r:id="rId3"/>
    <p:sldId id="265" r:id="rId4"/>
    <p:sldId id="271" r:id="rId5"/>
    <p:sldId id="272" r:id="rId6"/>
    <p:sldId id="273" r:id="rId7"/>
    <p:sldId id="274" r:id="rId8"/>
    <p:sldId id="275" r:id="rId9"/>
    <p:sldId id="276" r:id="rId10"/>
    <p:sldId id="282" r:id="rId11"/>
    <p:sldId id="283" r:id="rId12"/>
    <p:sldId id="277" r:id="rId13"/>
    <p:sldId id="278" r:id="rId14"/>
    <p:sldId id="259" r:id="rId15"/>
    <p:sldId id="279" r:id="rId16"/>
    <p:sldId id="280" r:id="rId17"/>
    <p:sldId id="281" r:id="rId18"/>
    <p:sldId id="285" r:id="rId19"/>
    <p:sldId id="286" r:id="rId20"/>
    <p:sldId id="287" r:id="rId21"/>
    <p:sldId id="284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CBE"/>
    <a:srgbClr val="227A47"/>
    <a:srgbClr val="A7A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>
        <p:scale>
          <a:sx n="67" d="100"/>
          <a:sy n="67" d="100"/>
        </p:scale>
        <p:origin x="644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 dirty="0"/>
              <a:t>BRAND 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Highest 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1.0804686835341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05D-49C5-A264-8DB8BC750AEC}"/>
                </c:ext>
              </c:extLst>
            </c:dLbl>
            <c:dLbl>
              <c:idx val="1"/>
              <c:layout>
                <c:manualLayout>
                  <c:x val="-4.6874999999999998E-3"/>
                  <c:y val="6.117187123696572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05D-49C5-A264-8DB8BC750AEC}"/>
                </c:ext>
              </c:extLst>
            </c:dLbl>
            <c:dLbl>
              <c:idx val="2"/>
              <c:layout>
                <c:manualLayout>
                  <c:x val="-5.729100483608997E-17"/>
                  <c:y val="3.993602116535302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05D-49C5-A264-8DB8BC750AEC}"/>
                </c:ext>
              </c:extLst>
            </c:dLbl>
            <c:dLbl>
              <c:idx val="3"/>
              <c:layout>
                <c:manualLayout>
                  <c:x val="0"/>
                  <c:y val="6.78266444496404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05D-49C5-A264-8DB8BC750AEC}"/>
                </c:ext>
              </c:extLst>
            </c:dLbl>
            <c:dLbl>
              <c:idx val="4"/>
              <c:layout>
                <c:manualLayout>
                  <c:x val="0"/>
                  <c:y val="1.31484366911640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05D-49C5-A264-8DB8BC750A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Appliances</c:v>
                </c:pt>
                <c:pt idx="1">
                  <c:v>Clothing</c:v>
                </c:pt>
                <c:pt idx="2">
                  <c:v>Furniture</c:v>
                </c:pt>
                <c:pt idx="3">
                  <c:v>Household</c:v>
                </c:pt>
                <c:pt idx="4">
                  <c:v>Kitchen</c:v>
                </c:pt>
                <c:pt idx="5">
                  <c:v>Plywood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8009</c:v>
                </c:pt>
                <c:pt idx="1">
                  <c:v>2200</c:v>
                </c:pt>
                <c:pt idx="2">
                  <c:v>675</c:v>
                </c:pt>
                <c:pt idx="3">
                  <c:v>900</c:v>
                </c:pt>
                <c:pt idx="4">
                  <c:v>1121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5D-49C5-A264-8DB8BC750A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 Highest Rating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7.8125E-3"/>
                  <c:y val="1.31484366911640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05D-49C5-A264-8DB8BC750AEC}"/>
                </c:ext>
              </c:extLst>
            </c:dLbl>
            <c:dLbl>
              <c:idx val="1"/>
              <c:layout>
                <c:manualLayout>
                  <c:x val="4.6874999999999712E-3"/>
                  <c:y val="8.46093697951913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05D-49C5-A264-8DB8BC750A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Appliances</c:v>
                </c:pt>
                <c:pt idx="1">
                  <c:v>Clothing</c:v>
                </c:pt>
                <c:pt idx="2">
                  <c:v>Furniture</c:v>
                </c:pt>
                <c:pt idx="3">
                  <c:v>Household</c:v>
                </c:pt>
                <c:pt idx="4">
                  <c:v>Kitchen</c:v>
                </c:pt>
                <c:pt idx="5">
                  <c:v>Plywood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4566</c:v>
                </c:pt>
                <c:pt idx="1">
                  <c:v>3600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5D-49C5-A264-8DB8BC750A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Second Lowest Rating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layout>
                <c:manualLayout>
                  <c:x val="0"/>
                  <c:y val="1.54921865469865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5D-49C5-A264-8DB8BC750AEC}"/>
                </c:ext>
              </c:extLst>
            </c:dLbl>
            <c:dLbl>
              <c:idx val="4"/>
              <c:layout>
                <c:manualLayout>
                  <c:x val="0"/>
                  <c:y val="1.08046868353416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05D-49C5-A264-8DB8BC750A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Appliances</c:v>
                </c:pt>
                <c:pt idx="1">
                  <c:v>Clothing</c:v>
                </c:pt>
                <c:pt idx="2">
                  <c:v>Furniture</c:v>
                </c:pt>
                <c:pt idx="3">
                  <c:v>Household</c:v>
                </c:pt>
                <c:pt idx="4">
                  <c:v>Kitchen</c:v>
                </c:pt>
                <c:pt idx="5">
                  <c:v>Plywood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2">
                  <c:v>244</c:v>
                </c:pt>
                <c:pt idx="3">
                  <c:v>5600</c:v>
                </c:pt>
                <c:pt idx="4">
                  <c:v>3400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5D-49C5-A264-8DB8BC750A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Third Lowest Rating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layout>
                <c:manualLayout>
                  <c:x val="6.249999999999885E-3"/>
                  <c:y val="8.460936979519046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05D-49C5-A264-8DB8BC750AEC}"/>
                </c:ext>
              </c:extLst>
            </c:dLbl>
            <c:dLbl>
              <c:idx val="4"/>
              <c:layout>
                <c:manualLayout>
                  <c:x val="0"/>
                  <c:y val="6.11718712369674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05D-49C5-A264-8DB8BC750A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Appliances</c:v>
                </c:pt>
                <c:pt idx="1">
                  <c:v>Clothing</c:v>
                </c:pt>
                <c:pt idx="2">
                  <c:v>Furniture</c:v>
                </c:pt>
                <c:pt idx="3">
                  <c:v>Household</c:v>
                </c:pt>
                <c:pt idx="4">
                  <c:v>Kitchen</c:v>
                </c:pt>
                <c:pt idx="5">
                  <c:v>Plywood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3">
                  <c:v>2209</c:v>
                </c:pt>
                <c:pt idx="4">
                  <c:v>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5D-49C5-A264-8DB8BC750AE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Lowest Of all Ratings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8.46093697951913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5D-49C5-A264-8DB8BC750AEC}"/>
                </c:ext>
              </c:extLst>
            </c:dLbl>
            <c:dLbl>
              <c:idx val="5"/>
              <c:layout>
                <c:manualLayout>
                  <c:x val="-1.250000000000023E-2"/>
                  <c:y val="8.305732756783172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05D-49C5-A264-8DB8BC750A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Appliances</c:v>
                </c:pt>
                <c:pt idx="1">
                  <c:v>Clothing</c:v>
                </c:pt>
                <c:pt idx="2">
                  <c:v>Furniture</c:v>
                </c:pt>
                <c:pt idx="3">
                  <c:v>Household</c:v>
                </c:pt>
                <c:pt idx="4">
                  <c:v>Kitchen</c:v>
                </c:pt>
                <c:pt idx="5">
                  <c:v>Plywood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9600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05D-49C5-A264-8DB8BC750AE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Medium Rating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3749999999999997E-3"/>
                  <c:y val="8.460936979519046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05D-49C5-A264-8DB8BC750AEC}"/>
                </c:ext>
              </c:extLst>
            </c:dLbl>
            <c:dLbl>
              <c:idx val="1"/>
              <c:layout>
                <c:manualLayout>
                  <c:x val="-5.729100483608997E-17"/>
                  <c:y val="-1.2659940166096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05D-49C5-A264-8DB8BC750AEC}"/>
                </c:ext>
              </c:extLst>
            </c:dLbl>
            <c:dLbl>
              <c:idx val="2"/>
              <c:layout>
                <c:manualLayout>
                  <c:x val="0"/>
                  <c:y val="8.92119777797741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05D-49C5-A264-8DB8BC750AEC}"/>
                </c:ext>
              </c:extLst>
            </c:dLbl>
            <c:dLbl>
              <c:idx val="5"/>
              <c:layout>
                <c:manualLayout>
                  <c:x val="1.1458200967217994E-16"/>
                  <c:y val="5.91381607321496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05D-49C5-A264-8DB8BC750A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Appliances</c:v>
                </c:pt>
                <c:pt idx="1">
                  <c:v>Clothing</c:v>
                </c:pt>
                <c:pt idx="2">
                  <c:v>Furniture</c:v>
                </c:pt>
                <c:pt idx="3">
                  <c:v>Household</c:v>
                </c:pt>
                <c:pt idx="4">
                  <c:v>Kitchen</c:v>
                </c:pt>
                <c:pt idx="5">
                  <c:v>Plywood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4800</c:v>
                </c:pt>
                <c:pt idx="1">
                  <c:v>765</c:v>
                </c:pt>
                <c:pt idx="2">
                  <c:v>700</c:v>
                </c:pt>
                <c:pt idx="5">
                  <c:v>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5D-49C5-A264-8DB8BC750AE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2003240"/>
        <c:axId val="492005208"/>
      </c:barChart>
      <c:catAx>
        <c:axId val="49200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005208"/>
        <c:crosses val="autoZero"/>
        <c:auto val="1"/>
        <c:lblAlgn val="ctr"/>
        <c:lblOffset val="100"/>
        <c:noMultiLvlLbl val="0"/>
      </c:catAx>
      <c:valAx>
        <c:axId val="492005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00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Order Graph</a:t>
            </a:r>
            <a:endParaRPr lang="en-US" sz="2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Value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CUST5001</c:v>
                </c:pt>
                <c:pt idx="1">
                  <c:v>CUST5002</c:v>
                </c:pt>
                <c:pt idx="2">
                  <c:v>CUST5003</c:v>
                </c:pt>
                <c:pt idx="3">
                  <c:v>CUST5004</c:v>
                </c:pt>
                <c:pt idx="4">
                  <c:v>CUST5006</c:v>
                </c:pt>
                <c:pt idx="5">
                  <c:v>CUST5007</c:v>
                </c:pt>
                <c:pt idx="6">
                  <c:v>CUST5008</c:v>
                </c:pt>
                <c:pt idx="7">
                  <c:v>CUST5009</c:v>
                </c:pt>
                <c:pt idx="8">
                  <c:v>CUST5010</c:v>
                </c:pt>
                <c:pt idx="9">
                  <c:v>CUST5011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117876</c:v>
                </c:pt>
                <c:pt idx="1">
                  <c:v>186060</c:v>
                </c:pt>
                <c:pt idx="2">
                  <c:v>123443</c:v>
                </c:pt>
                <c:pt idx="3">
                  <c:v>196876</c:v>
                </c:pt>
                <c:pt idx="4">
                  <c:v>115678</c:v>
                </c:pt>
                <c:pt idx="5">
                  <c:v>89902</c:v>
                </c:pt>
                <c:pt idx="6">
                  <c:v>92984</c:v>
                </c:pt>
                <c:pt idx="7">
                  <c:v>171329</c:v>
                </c:pt>
                <c:pt idx="8">
                  <c:v>177876</c:v>
                </c:pt>
                <c:pt idx="9">
                  <c:v>88175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5-45FA-8126-8069918CE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451379904"/>
        <c:axId val="451383184"/>
        <c:axId val="0"/>
      </c:bar3DChart>
      <c:catAx>
        <c:axId val="45137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383184"/>
        <c:crosses val="autoZero"/>
        <c:auto val="1"/>
        <c:lblAlgn val="ctr"/>
        <c:lblOffset val="100"/>
        <c:noMultiLvlLbl val="0"/>
      </c:catAx>
      <c:valAx>
        <c:axId val="451383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37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Site</a:t>
            </a:r>
            <a:r>
              <a:rPr lang="en-US" baseline="0" dirty="0"/>
              <a:t> Graph Year-wise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1">
                  <c:v>Amazon</c:v>
                </c:pt>
                <c:pt idx="2">
                  <c:v>Ebay</c:v>
                </c:pt>
                <c:pt idx="3">
                  <c:v>Flipkart</c:v>
                </c:pt>
                <c:pt idx="4">
                  <c:v>Jabong</c:v>
                </c:pt>
                <c:pt idx="5">
                  <c:v>Myntra</c:v>
                </c:pt>
                <c:pt idx="6">
                  <c:v>Romway</c:v>
                </c:pt>
                <c:pt idx="7">
                  <c:v>Shein</c:v>
                </c:pt>
                <c:pt idx="8">
                  <c:v>Snap Deal</c:v>
                </c:pt>
                <c:pt idx="9">
                  <c:v>Walmart</c:v>
                </c:pt>
                <c:pt idx="10">
                  <c:v>Wish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116406</c:v>
                </c:pt>
                <c:pt idx="1">
                  <c:v>13033</c:v>
                </c:pt>
                <c:pt idx="2">
                  <c:v>234</c:v>
                </c:pt>
                <c:pt idx="3">
                  <c:v>734</c:v>
                </c:pt>
                <c:pt idx="4">
                  <c:v>87</c:v>
                </c:pt>
                <c:pt idx="5">
                  <c:v>88175</c:v>
                </c:pt>
                <c:pt idx="6">
                  <c:v>88175</c:v>
                </c:pt>
                <c:pt idx="7">
                  <c:v>2326</c:v>
                </c:pt>
                <c:pt idx="8">
                  <c:v>88841</c:v>
                </c:pt>
                <c:pt idx="9">
                  <c:v>87</c:v>
                </c:pt>
                <c:pt idx="10">
                  <c:v>89141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8-4C15-90A2-5F1D5CFD59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1">
                  <c:v>Amazon</c:v>
                </c:pt>
                <c:pt idx="2">
                  <c:v>Ebay</c:v>
                </c:pt>
                <c:pt idx="3">
                  <c:v>Flipkart</c:v>
                </c:pt>
                <c:pt idx="4">
                  <c:v>Jabong</c:v>
                </c:pt>
                <c:pt idx="5">
                  <c:v>Myntra</c:v>
                </c:pt>
                <c:pt idx="6">
                  <c:v>Romway</c:v>
                </c:pt>
                <c:pt idx="7">
                  <c:v>Shein</c:v>
                </c:pt>
                <c:pt idx="8">
                  <c:v>Snap Deal</c:v>
                </c:pt>
                <c:pt idx="9">
                  <c:v>Walmart</c:v>
                </c:pt>
                <c:pt idx="10">
                  <c:v>Wish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4">
                  <c:v>2342</c:v>
                </c:pt>
                <c:pt idx="9">
                  <c:v>2342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D8-4C15-90A2-5F1D5CFD59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5.9374999999999997E-2"/>
                  <c:y val="2.5781248414047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4D8-4C15-90A2-5F1D5CFD59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1">
                  <c:v>Amazon</c:v>
                </c:pt>
                <c:pt idx="2">
                  <c:v>Ebay</c:v>
                </c:pt>
                <c:pt idx="3">
                  <c:v>Flipkart</c:v>
                </c:pt>
                <c:pt idx="4">
                  <c:v>Jabong</c:v>
                </c:pt>
                <c:pt idx="5">
                  <c:v>Myntra</c:v>
                </c:pt>
                <c:pt idx="6">
                  <c:v>Romway</c:v>
                </c:pt>
                <c:pt idx="7">
                  <c:v>Shein</c:v>
                </c:pt>
                <c:pt idx="8">
                  <c:v>Snap Deal</c:v>
                </c:pt>
                <c:pt idx="9">
                  <c:v>Walmart</c:v>
                </c:pt>
                <c:pt idx="10">
                  <c:v>Wish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4532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D8-4C15-90A2-5F1D5CFD59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-2.8645502418044985E-17"/>
                  <c:y val="-5.85937463955618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4D8-4C15-90A2-5F1D5CFD59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1">
                  <c:v>Amazon</c:v>
                </c:pt>
                <c:pt idx="2">
                  <c:v>Ebay</c:v>
                </c:pt>
                <c:pt idx="3">
                  <c:v>Flipkart</c:v>
                </c:pt>
                <c:pt idx="4">
                  <c:v>Jabong</c:v>
                </c:pt>
                <c:pt idx="5">
                  <c:v>Myntra</c:v>
                </c:pt>
                <c:pt idx="6">
                  <c:v>Romway</c:v>
                </c:pt>
                <c:pt idx="7">
                  <c:v>Shein</c:v>
                </c:pt>
                <c:pt idx="8">
                  <c:v>Snap Deal</c:v>
                </c:pt>
                <c:pt idx="9">
                  <c:v>Walmart</c:v>
                </c:pt>
                <c:pt idx="10">
                  <c:v>Wish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D8-4C15-90A2-5F1D5CFD59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2.0312500000000001E-2"/>
                  <c:y val="-7.73437452421416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4D8-4C15-90A2-5F1D5CFD59D1}"/>
                </c:ext>
              </c:extLst>
            </c:dLbl>
            <c:dLbl>
              <c:idx val="7"/>
              <c:layout>
                <c:manualLayout>
                  <c:x val="1.8749999999999885E-2"/>
                  <c:y val="-3.28124979815146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4D8-4C15-90A2-5F1D5CFD59D1}"/>
                </c:ext>
              </c:extLst>
            </c:dLbl>
            <c:dLbl>
              <c:idx val="9"/>
              <c:layout>
                <c:manualLayout>
                  <c:x val="2.0312500000000001E-2"/>
                  <c:y val="-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4D8-4C15-90A2-5F1D5CFD59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1">
                  <c:v>Amazon</c:v>
                </c:pt>
                <c:pt idx="2">
                  <c:v>Ebay</c:v>
                </c:pt>
                <c:pt idx="3">
                  <c:v>Flipkart</c:v>
                </c:pt>
                <c:pt idx="4">
                  <c:v>Jabong</c:v>
                </c:pt>
                <c:pt idx="5">
                  <c:v>Myntra</c:v>
                </c:pt>
                <c:pt idx="6">
                  <c:v>Romway</c:v>
                </c:pt>
                <c:pt idx="7">
                  <c:v>Shein</c:v>
                </c:pt>
                <c:pt idx="8">
                  <c:v>Snap Deal</c:v>
                </c:pt>
                <c:pt idx="9">
                  <c:v>Walmart</c:v>
                </c:pt>
                <c:pt idx="10">
                  <c:v>Wish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72445</c:v>
                </c:pt>
                <c:pt idx="1">
                  <c:v>5274</c:v>
                </c:pt>
                <c:pt idx="2">
                  <c:v>5274</c:v>
                </c:pt>
                <c:pt idx="3">
                  <c:v>2450</c:v>
                </c:pt>
                <c:pt idx="4">
                  <c:v>12436</c:v>
                </c:pt>
                <c:pt idx="5">
                  <c:v>97885</c:v>
                </c:pt>
                <c:pt idx="6">
                  <c:v>97885</c:v>
                </c:pt>
                <c:pt idx="7">
                  <c:v>12333</c:v>
                </c:pt>
                <c:pt idx="8">
                  <c:v>4809</c:v>
                </c:pt>
                <c:pt idx="9">
                  <c:v>12436</c:v>
                </c:pt>
                <c:pt idx="10">
                  <c:v>6732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D8-4C15-90A2-5F1D5CFD59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54948296"/>
        <c:axId val="554940752"/>
        <c:axId val="489750488"/>
      </c:bar3DChart>
      <c:catAx>
        <c:axId val="554948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940752"/>
        <c:crosses val="autoZero"/>
        <c:auto val="1"/>
        <c:lblAlgn val="ctr"/>
        <c:lblOffset val="100"/>
        <c:noMultiLvlLbl val="0"/>
      </c:catAx>
      <c:valAx>
        <c:axId val="55494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948296"/>
        <c:crosses val="autoZero"/>
        <c:crossBetween val="between"/>
      </c:valAx>
      <c:serAx>
        <c:axId val="489750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9407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Citywise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921620046620048E-2"/>
          <c:y val="0.10418443374260447"/>
          <c:w val="0.94593774281274279"/>
          <c:h val="0.75794430928496426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317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solidFill>
                  <a:srgbClr val="00B0F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93860929097151E-2"/>
                  <c:y val="-3.18085447626551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C53-49E4-B77E-78ACA93C178E}"/>
                </c:ext>
              </c:extLst>
            </c:dLbl>
            <c:dLbl>
              <c:idx val="1"/>
              <c:layout>
                <c:manualLayout>
                  <c:x val="-2.2657440164822056E-2"/>
                  <c:y val="-4.08967004091281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100816615580386E-2"/>
                      <c:h val="4.0010605233596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AC53-49E4-B77E-78ACA93C178E}"/>
                </c:ext>
              </c:extLst>
            </c:dLbl>
            <c:dLbl>
              <c:idx val="2"/>
              <c:layout>
                <c:manualLayout>
                  <c:x val="-3.35840613891795E-2"/>
                  <c:y val="-3.18085447626551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C53-49E4-B77E-78ACA93C178E}"/>
                </c:ext>
              </c:extLst>
            </c:dLbl>
            <c:dLbl>
              <c:idx val="3"/>
              <c:layout>
                <c:manualLayout>
                  <c:x val="-3.1077067617421947E-2"/>
                  <c:y val="-4.99848560556009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C53-49E4-B77E-78ACA93C178E}"/>
                </c:ext>
              </c:extLst>
            </c:dLbl>
            <c:dLbl>
              <c:idx val="4"/>
              <c:layout>
                <c:manualLayout>
                  <c:x val="-3.9654379959498026E-2"/>
                  <c:y val="-3.40805836742733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53-49E4-B77E-78ACA93C178E}"/>
                </c:ext>
              </c:extLst>
            </c:dLbl>
            <c:dLbl>
              <c:idx val="5"/>
              <c:layout>
                <c:manualLayout>
                  <c:x val="-1.8896949507185727E-2"/>
                  <c:y val="-2.4992428027800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C53-49E4-B77E-78ACA93C178E}"/>
                </c:ext>
              </c:extLst>
            </c:dLbl>
            <c:dLbl>
              <c:idx val="6"/>
              <c:layout>
                <c:manualLayout>
                  <c:x val="-3.2330516705516794E-2"/>
                  <c:y val="-3.63526225858917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C53-49E4-B77E-78ACA93C178E}"/>
                </c:ext>
              </c:extLst>
            </c:dLbl>
            <c:dLbl>
              <c:idx val="7"/>
              <c:layout>
                <c:manualLayout>
                  <c:x val="-3.2330468907732689E-2"/>
                  <c:y val="-2.9536505851037065E-2"/>
                </c:manualLayout>
              </c:layout>
              <c:spPr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737567987567984E-2"/>
                      <c:h val="4.9098760880069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C53-49E4-B77E-78ACA93C178E}"/>
                </c:ext>
              </c:extLst>
            </c:dLbl>
            <c:dLbl>
              <c:idx val="8"/>
              <c:layout>
                <c:manualLayout>
                  <c:x val="-3.3544580419580507E-2"/>
                  <c:y val="-4.31687393207464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C53-49E4-B77E-78ACA93C178E}"/>
                </c:ext>
              </c:extLst>
            </c:dLbl>
            <c:dLbl>
              <c:idx val="9"/>
              <c:layout>
                <c:manualLayout>
                  <c:x val="-3.6012188817306931E-2"/>
                  <c:y val="-3.8624661497509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C53-49E4-B77E-78ACA93C178E}"/>
                </c:ext>
              </c:extLst>
            </c:dLbl>
            <c:dLbl>
              <c:idx val="10"/>
              <c:layout>
                <c:manualLayout>
                  <c:x val="-3.6012188817306931E-2"/>
                  <c:y val="-4.99848560556009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53-49E4-B77E-78ACA93C178E}"/>
                </c:ext>
              </c:extLst>
            </c:dLbl>
            <c:dLbl>
              <c:idx val="11"/>
              <c:layout>
                <c:manualLayout>
                  <c:x val="-3.7226252531370643E-2"/>
                  <c:y val="2.27203891161822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C53-49E4-B77E-78ACA93C178E}"/>
                </c:ext>
              </c:extLst>
            </c:dLbl>
            <c:dLbl>
              <c:idx val="12"/>
              <c:layout>
                <c:manualLayout>
                  <c:x val="-3.9693860929097151E-2"/>
                  <c:y val="-3.40805836742733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C53-49E4-B77E-78ACA93C178E}"/>
                </c:ext>
              </c:extLst>
            </c:dLbl>
            <c:dLbl>
              <c:idx val="13"/>
              <c:layout>
                <c:manualLayout>
                  <c:x val="-2.2699072034702134E-2"/>
                  <c:y val="-3.63526225858915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C53-49E4-B77E-78ACA93C178E}"/>
                </c:ext>
              </c:extLst>
            </c:dLbl>
            <c:spPr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Bangalore</c:v>
                </c:pt>
                <c:pt idx="1">
                  <c:v>Beijing</c:v>
                </c:pt>
                <c:pt idx="2">
                  <c:v>Boston</c:v>
                </c:pt>
                <c:pt idx="3">
                  <c:v>Chicago</c:v>
                </c:pt>
                <c:pt idx="4">
                  <c:v>Delhi</c:v>
                </c:pt>
                <c:pt idx="5">
                  <c:v>Detroit</c:v>
                </c:pt>
                <c:pt idx="6">
                  <c:v>Hoboken</c:v>
                </c:pt>
                <c:pt idx="7">
                  <c:v>Houston</c:v>
                </c:pt>
                <c:pt idx="8">
                  <c:v>Lexington</c:v>
                </c:pt>
                <c:pt idx="9">
                  <c:v>Mumbai</c:v>
                </c:pt>
                <c:pt idx="10">
                  <c:v>NY</c:v>
                </c:pt>
                <c:pt idx="11">
                  <c:v>Richardson</c:v>
                </c:pt>
                <c:pt idx="12">
                  <c:v>San Jose</c:v>
                </c:pt>
                <c:pt idx="13">
                  <c:v>Seattle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207693</c:v>
                </c:pt>
                <c:pt idx="1">
                  <c:v>93650</c:v>
                </c:pt>
                <c:pt idx="2">
                  <c:v>73403</c:v>
                </c:pt>
                <c:pt idx="3">
                  <c:v>875</c:v>
                </c:pt>
                <c:pt idx="4">
                  <c:v>95873</c:v>
                </c:pt>
                <c:pt idx="5">
                  <c:v>80</c:v>
                </c:pt>
                <c:pt idx="6">
                  <c:v>3184</c:v>
                </c:pt>
                <c:pt idx="7">
                  <c:v>9800</c:v>
                </c:pt>
                <c:pt idx="8">
                  <c:v>1225</c:v>
                </c:pt>
                <c:pt idx="9">
                  <c:v>14865</c:v>
                </c:pt>
                <c:pt idx="10">
                  <c:v>29488</c:v>
                </c:pt>
                <c:pt idx="11">
                  <c:v>14659</c:v>
                </c:pt>
                <c:pt idx="12">
                  <c:v>186060</c:v>
                </c:pt>
                <c:pt idx="13">
                  <c:v>5508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53-49E4-B77E-78ACA93C178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50000"/>
                  <a:lumOff val="50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554943048"/>
        <c:axId val="554943376"/>
      </c:lineChart>
      <c:catAx>
        <c:axId val="554943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sng" strike="noStrike" kern="1200" cap="all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u="sng" cap="all" baseline="0" dirty="0"/>
                  <a:t>CITIES</a:t>
                </a:r>
              </a:p>
            </c:rich>
          </c:tx>
          <c:overlay val="0"/>
          <c:spPr>
            <a:solidFill>
              <a:srgbClr val="92D050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sng" strike="noStrike" kern="1200" cap="all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943376"/>
        <c:crosses val="autoZero"/>
        <c:auto val="1"/>
        <c:lblAlgn val="ctr"/>
        <c:lblOffset val="100"/>
        <c:noMultiLvlLbl val="0"/>
      </c:catAx>
      <c:valAx>
        <c:axId val="5549433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90" b="1" i="0" u="sng" strike="noStrike" kern="1200" cap="all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u="sng" cap="all" baseline="0" dirty="0"/>
                  <a:t>Total Sales</a:t>
                </a:r>
              </a:p>
            </c:rich>
          </c:tx>
          <c:overlay val="0"/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90" b="1" i="0" u="sng" strike="noStrike" kern="1200" cap="all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54943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8/8/2020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8/8/2020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539A8-7B83-4644-A524-15BE48E3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187" y="292365"/>
            <a:ext cx="10890450" cy="168258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gradFill>
                  <a:gsLst>
                    <a:gs pos="76000">
                      <a:schemeClr val="accent2">
                        <a:lumMod val="20000"/>
                        <a:lumOff val="80000"/>
                      </a:schemeClr>
                    </a:gs>
                    <a:gs pos="54000">
                      <a:srgbClr val="4A9CBE"/>
                    </a:gs>
                  </a:gsLst>
                  <a:lin ang="5400000" scaled="1"/>
                </a:gradFill>
                <a:latin typeface="Gabriola" panose="04040605051002020D02" pitchFamily="82" charset="0"/>
              </a:rPr>
              <a:t>Online Retail Management System</a:t>
            </a:r>
            <a:br>
              <a:rPr lang="en-US" b="1" dirty="0">
                <a:gradFill>
                  <a:gsLst>
                    <a:gs pos="76000">
                      <a:schemeClr val="accent2">
                        <a:lumMod val="20000"/>
                        <a:lumOff val="80000"/>
                      </a:schemeClr>
                    </a:gs>
                    <a:gs pos="54000">
                      <a:srgbClr val="4A9CBE"/>
                    </a:gs>
                  </a:gsLst>
                  <a:lin ang="5400000" scaled="1"/>
                </a:gradFill>
                <a:latin typeface="Gabriola" panose="04040605051002020D02" pitchFamily="82" charset="0"/>
              </a:rPr>
            </a:br>
            <a:r>
              <a:rPr lang="en-US" sz="5398" dirty="0">
                <a:gradFill>
                  <a:gsLst>
                    <a:gs pos="76000">
                      <a:schemeClr val="accent2">
                        <a:lumMod val="20000"/>
                        <a:lumOff val="80000"/>
                      </a:schemeClr>
                    </a:gs>
                    <a:gs pos="54000">
                      <a:srgbClr val="4A9CBE"/>
                    </a:gs>
                  </a:gsLst>
                  <a:lin ang="5400000" scaled="1"/>
                </a:gradFill>
                <a:latin typeface="Gabriola" panose="04040605051002020D02" pitchFamily="82" charset="0"/>
              </a:rPr>
              <a:t>Group 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69205-CA71-469C-9432-495E554AACB1}"/>
              </a:ext>
            </a:extLst>
          </p:cNvPr>
          <p:cNvSpPr txBox="1"/>
          <p:nvPr/>
        </p:nvSpPr>
        <p:spPr>
          <a:xfrm>
            <a:off x="649187" y="1635506"/>
            <a:ext cx="3921225" cy="292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99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3599" dirty="0"/>
              <a:t>Swati Pandey</a:t>
            </a:r>
          </a:p>
          <a:p>
            <a:r>
              <a:rPr lang="en-US" sz="3599" dirty="0"/>
              <a:t>Nikhil Anil Joshi</a:t>
            </a:r>
          </a:p>
          <a:p>
            <a:r>
              <a:rPr lang="en-US" sz="3599" dirty="0"/>
              <a:t>Utkarsh Kakkar</a:t>
            </a:r>
          </a:p>
          <a:p>
            <a:r>
              <a:rPr lang="en-US" sz="3599" dirty="0"/>
              <a:t>Krishna Singh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E83593-268A-4C13-9B98-E177141C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15" y="2133600"/>
            <a:ext cx="5203971" cy="23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EFC553-9FD7-445D-95BB-F3C47D37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86" y="47655"/>
            <a:ext cx="5413272" cy="552005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Triggers Created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56579-C317-4A76-A67C-D49D2EC8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3971279"/>
            <a:ext cx="6362700" cy="2218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A8885-4595-4262-BAC1-26CA0C3F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47" y="763062"/>
            <a:ext cx="4057650" cy="1133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FA34D-1E91-4883-9A6F-160230437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72" y="2260180"/>
            <a:ext cx="4191000" cy="1567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ADABCA-D906-4525-8898-D3707ACCD295}"/>
              </a:ext>
            </a:extLst>
          </p:cNvPr>
          <p:cNvSpPr txBox="1"/>
          <p:nvPr/>
        </p:nvSpPr>
        <p:spPr>
          <a:xfrm>
            <a:off x="7659746" y="408202"/>
            <a:ext cx="282245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Before Trigger is executed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2C6BE-EA3C-4386-95DA-2AF210641E69}"/>
              </a:ext>
            </a:extLst>
          </p:cNvPr>
          <p:cNvSpPr txBox="1"/>
          <p:nvPr/>
        </p:nvSpPr>
        <p:spPr>
          <a:xfrm>
            <a:off x="7659746" y="1939278"/>
            <a:ext cx="282245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After</a:t>
            </a:r>
            <a:r>
              <a:rPr lang="en-US" sz="1800" b="1" dirty="0"/>
              <a:t> Trigger is executed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4E30AB-C69C-4C1D-BB29-F2F6106C5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74" y="4091219"/>
            <a:ext cx="4772025" cy="1238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93A749-01B2-42D9-950B-1391E2BA8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74" y="5580677"/>
            <a:ext cx="4766987" cy="1219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371C09-69E6-433F-BA46-B32674FD71F1}"/>
              </a:ext>
            </a:extLst>
          </p:cNvPr>
          <p:cNvSpPr txBox="1"/>
          <p:nvPr/>
        </p:nvSpPr>
        <p:spPr>
          <a:xfrm>
            <a:off x="1293812" y="3790663"/>
            <a:ext cx="282245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Before Trigger is executed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02D24-D021-4068-9D77-F3F6B510B92C}"/>
              </a:ext>
            </a:extLst>
          </p:cNvPr>
          <p:cNvSpPr txBox="1"/>
          <p:nvPr/>
        </p:nvSpPr>
        <p:spPr>
          <a:xfrm>
            <a:off x="1068265" y="5311603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After</a:t>
            </a:r>
            <a:r>
              <a:rPr lang="en-US" sz="1800" b="1" dirty="0"/>
              <a:t> Trigger is executed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77359-8568-45B0-9875-94D60346A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4" y="789309"/>
            <a:ext cx="5238747" cy="28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EFC553-9FD7-445D-95BB-F3C47D37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60" y="286195"/>
            <a:ext cx="5413272" cy="552005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Triggers Created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68F7F-30FA-4E09-A2E8-A837BBF3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258825"/>
            <a:ext cx="4532561" cy="2635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6081B-BCB3-496F-B75F-365A5BDF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4235874"/>
            <a:ext cx="4667250" cy="225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00EF4-E825-48A2-BE1F-199437669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258825"/>
            <a:ext cx="5143500" cy="1000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38ED0A-B080-4188-8993-471F98F65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819459"/>
            <a:ext cx="5143500" cy="1000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23449-7B97-421A-922D-35A0D676C95B}"/>
              </a:ext>
            </a:extLst>
          </p:cNvPr>
          <p:cNvSpPr txBox="1"/>
          <p:nvPr/>
        </p:nvSpPr>
        <p:spPr>
          <a:xfrm>
            <a:off x="7694612" y="824711"/>
            <a:ext cx="282245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Before Trigger is executed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0D0FF-13F0-401C-90FF-86A25F0142EB}"/>
              </a:ext>
            </a:extLst>
          </p:cNvPr>
          <p:cNvSpPr txBox="1"/>
          <p:nvPr/>
        </p:nvSpPr>
        <p:spPr>
          <a:xfrm>
            <a:off x="7673146" y="2351432"/>
            <a:ext cx="282245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After</a:t>
            </a:r>
            <a:r>
              <a:rPr lang="en-US" sz="1800" b="1" dirty="0"/>
              <a:t> Trigger is executed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0EE4F6-2D59-48D4-9ABD-8B997ED2FC9F}"/>
              </a:ext>
            </a:extLst>
          </p:cNvPr>
          <p:cNvSpPr/>
          <p:nvPr/>
        </p:nvSpPr>
        <p:spPr>
          <a:xfrm>
            <a:off x="455612" y="5791200"/>
            <a:ext cx="1600200" cy="152400"/>
          </a:xfrm>
          <a:prstGeom prst="ellipse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9F9A6-E4CD-40AE-B6AA-CEE8451E5E82}"/>
              </a:ext>
            </a:extLst>
          </p:cNvPr>
          <p:cNvSpPr txBox="1"/>
          <p:nvPr/>
        </p:nvSpPr>
        <p:spPr>
          <a:xfrm>
            <a:off x="1674812" y="3973492"/>
            <a:ext cx="282245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After</a:t>
            </a:r>
            <a:r>
              <a:rPr lang="en-US" sz="1800" b="1" dirty="0"/>
              <a:t> Trigger is executed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3360CB-ECCA-4643-8E36-C78F79B92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3" y="4290596"/>
            <a:ext cx="6738937" cy="2141207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8B818921-4A70-491E-927C-F4796F79DA47}"/>
              </a:ext>
            </a:extLst>
          </p:cNvPr>
          <p:cNvSpPr/>
          <p:nvPr/>
        </p:nvSpPr>
        <p:spPr>
          <a:xfrm>
            <a:off x="109785" y="5451471"/>
            <a:ext cx="2209800" cy="28526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8DCD6E-3B97-4E4D-A165-F9ECB3E4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88" y="511505"/>
            <a:ext cx="1492234" cy="499118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332B6-39FF-4A98-BAAF-094FD5C4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71" y="1676400"/>
            <a:ext cx="7824150" cy="1087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700660-CD5E-4177-B423-29940CDD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8" y="2964016"/>
            <a:ext cx="7121572" cy="3741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5A188-5CC2-407E-86F5-F689DEA93F79}"/>
              </a:ext>
            </a:extLst>
          </p:cNvPr>
          <p:cNvSpPr txBox="1"/>
          <p:nvPr/>
        </p:nvSpPr>
        <p:spPr>
          <a:xfrm>
            <a:off x="8164650" y="3413760"/>
            <a:ext cx="3938962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View created to display the number of brand sales for each product according to the ratings given by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741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74981C-599F-4AE9-ADF4-E1BE8830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35" y="592132"/>
            <a:ext cx="1492234" cy="520598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939B8-67E7-48EF-B3F8-2AB7C5CF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7" y="1419301"/>
            <a:ext cx="9399418" cy="1426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446A67-7772-4A11-A19D-0258C45E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7" y="2938543"/>
            <a:ext cx="6950695" cy="3754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6C9EE8-78EB-42A7-A613-234B1F53A1BB}"/>
              </a:ext>
            </a:extLst>
          </p:cNvPr>
          <p:cNvSpPr txBox="1"/>
          <p:nvPr/>
        </p:nvSpPr>
        <p:spPr>
          <a:xfrm flipH="1">
            <a:off x="8636139" y="3791976"/>
            <a:ext cx="2412674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View created to display each customer total order value depending upon different sites accessed to order the product</a:t>
            </a:r>
          </a:p>
        </p:txBody>
      </p:sp>
    </p:spTree>
    <p:extLst>
      <p:ext uri="{BB962C8B-B14F-4D97-AF65-F5344CB8AC3E}">
        <p14:creationId xmlns:p14="http://schemas.microsoft.com/office/powerpoint/2010/main" val="14867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99C384-6E99-490D-9720-B161D9085DF5}"/>
              </a:ext>
            </a:extLst>
          </p:cNvPr>
          <p:cNvGraphicFramePr/>
          <p:nvPr/>
        </p:nvGraphicFramePr>
        <p:xfrm>
          <a:off x="2031470" y="1304918"/>
          <a:ext cx="8148103" cy="4832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B8EC6D9-3511-4A1E-A2B5-0A6A8ABF9EDA}"/>
              </a:ext>
            </a:extLst>
          </p:cNvPr>
          <p:cNvSpPr txBox="1">
            <a:spLocks/>
          </p:cNvSpPr>
          <p:nvPr/>
        </p:nvSpPr>
        <p:spPr>
          <a:xfrm>
            <a:off x="591517" y="165202"/>
            <a:ext cx="1976202" cy="791116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99" b="1" dirty="0">
                <a:latin typeface="Georgia" panose="02040502050405020303" pitchFamily="18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7618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D3D417-B444-4937-AB0C-923BA78BA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359969"/>
              </p:ext>
            </p:extLst>
          </p:nvPr>
        </p:nvGraphicFramePr>
        <p:xfrm>
          <a:off x="871537" y="719666"/>
          <a:ext cx="991552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4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0AD984B-CDC9-484B-85F9-D8F9963123B7}"/>
              </a:ext>
            </a:extLst>
          </p:cNvPr>
          <p:cNvGraphicFramePr/>
          <p:nvPr/>
        </p:nvGraphicFramePr>
        <p:xfrm>
          <a:off x="2031471" y="720372"/>
          <a:ext cx="8125883" cy="541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3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500"/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750"/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250"/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500"/>
                                        <p:tgtEl>
                                          <p:spTgt spid="1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500"/>
                                        <p:tgtEl>
                                          <p:spTgt spid="1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750"/>
                                        <p:tgtEl>
                                          <p:spTgt spid="1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500"/>
                                        <p:tgtEl>
                                          <p:spTgt spid="1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2000"/>
                                        <p:tgtEl>
                                          <p:spTgt spid="1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500"/>
                                        <p:tgtEl>
                                          <p:spTgt spid="1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Chart bld="category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1AA5BA-2CCC-4523-98E3-734529D7F924}"/>
              </a:ext>
            </a:extLst>
          </p:cNvPr>
          <p:cNvGraphicFramePr/>
          <p:nvPr/>
        </p:nvGraphicFramePr>
        <p:xfrm>
          <a:off x="545886" y="436209"/>
          <a:ext cx="11135071" cy="5588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846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A59FE2D-811E-4EB6-BE21-71B2D70B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Reports on Tableau</a:t>
            </a:r>
            <a:endParaRPr lang="en-US" dirty="0"/>
          </a:p>
        </p:txBody>
      </p:sp>
      <p:pic>
        <p:nvPicPr>
          <p:cNvPr id="4" name="slide2" descr="OrderValuesvsSiteNames">
            <a:extLst>
              <a:ext uri="{FF2B5EF4-FFF2-40B4-BE49-F238E27FC236}">
                <a16:creationId xmlns:a16="http://schemas.microsoft.com/office/drawing/2014/main" id="{381BC8D7-4E39-4CE9-8F6A-A4DD849DF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676400"/>
            <a:ext cx="9143998" cy="50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3" descr="OrderValueWithCities">
            <a:extLst>
              <a:ext uri="{FF2B5EF4-FFF2-40B4-BE49-F238E27FC236}">
                <a16:creationId xmlns:a16="http://schemas.microsoft.com/office/drawing/2014/main" id="{C72C8248-46A9-4DAA-9736-4B832A194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685800"/>
            <a:ext cx="6019800" cy="5486400"/>
          </a:xfrm>
          <a:prstGeom prst="rect">
            <a:avLst/>
          </a:prstGeom>
          <a:noFill/>
        </p:spPr>
      </p:pic>
      <p:pic>
        <p:nvPicPr>
          <p:cNvPr id="3" name="slide4" descr="ProductTypevsValue">
            <a:extLst>
              <a:ext uri="{FF2B5EF4-FFF2-40B4-BE49-F238E27FC236}">
                <a16:creationId xmlns:a16="http://schemas.microsoft.com/office/drawing/2014/main" id="{9060D9B2-F4C8-4E3B-9130-954F981AE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685800"/>
            <a:ext cx="57149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DE9A-48D2-4877-AA63-571E3F99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64C3-BB75-437C-90DC-8B0EDE44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826042"/>
            <a:ext cx="6091100" cy="4350205"/>
          </a:xfrm>
        </p:spPr>
        <p:txBody>
          <a:bodyPr/>
          <a:lstStyle/>
          <a:p>
            <a:r>
              <a:rPr lang="en-US" sz="1799" dirty="0">
                <a:latin typeface="Baskerville Old Face" panose="02020602080505020303" pitchFamily="18" charset="0"/>
                <a:ea typeface="Calibri" panose="020F0502020204030204" pitchFamily="34" charset="0"/>
              </a:rPr>
              <a:t>The Purpose of this Database will be to eliminate the unnecessary customer’s painstaking task of searching for cheaper deals by providing him a platform wherein the system will give the prices and vendor details which eventually helps to choose best deal achieved through amalgamation of multiple websites or applications </a:t>
            </a:r>
          </a:p>
          <a:p>
            <a:endParaRPr lang="en-US" sz="1799" dirty="0">
              <a:latin typeface="Baskerville Old Face" panose="02020602080505020303" pitchFamily="18" charset="0"/>
            </a:endParaRPr>
          </a:p>
          <a:p>
            <a:r>
              <a:rPr lang="en-US" sz="1799" dirty="0">
                <a:latin typeface="Baskerville Old Face" panose="02020602080505020303" pitchFamily="18" charset="0"/>
              </a:rPr>
              <a:t>Maintain data used to support the transaction and service provided by our platform through order information from the database.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E6DE0-8821-426D-975B-84F0DEDB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28" y="1947036"/>
            <a:ext cx="4627572" cy="26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5" descr="MultilevelCityCountryView">
            <a:extLst>
              <a:ext uri="{FF2B5EF4-FFF2-40B4-BE49-F238E27FC236}">
                <a16:creationId xmlns:a16="http://schemas.microsoft.com/office/drawing/2014/main" id="{3C755CE5-E95C-4855-9D2F-A6F4F481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020"/>
            <a:ext cx="6246811" cy="6324600"/>
          </a:xfrm>
          <a:prstGeom prst="rect">
            <a:avLst/>
          </a:prstGeom>
        </p:spPr>
      </p:pic>
      <p:pic>
        <p:nvPicPr>
          <p:cNvPr id="3" name="slide2" descr="Sheet 6">
            <a:extLst>
              <a:ext uri="{FF2B5EF4-FFF2-40B4-BE49-F238E27FC236}">
                <a16:creationId xmlns:a16="http://schemas.microsoft.com/office/drawing/2014/main" id="{C8470551-59B1-4264-A0FE-505C61A43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3" y="287020"/>
            <a:ext cx="5562600" cy="62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ADF71-FEFC-4E00-9DF1-55EFE49283C7}"/>
              </a:ext>
            </a:extLst>
          </p:cNvPr>
          <p:cNvSpPr txBox="1"/>
          <p:nvPr/>
        </p:nvSpPr>
        <p:spPr>
          <a:xfrm>
            <a:off x="1255712" y="914400"/>
            <a:ext cx="9677400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600" dirty="0">
                <a:latin typeface="Monotype Corsiva" panose="03010101010201010101" pitchFamily="66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01569-3489-454C-ADE7-D276C2599E17}"/>
              </a:ext>
            </a:extLst>
          </p:cNvPr>
          <p:cNvSpPr txBox="1"/>
          <p:nvPr/>
        </p:nvSpPr>
        <p:spPr>
          <a:xfrm>
            <a:off x="3732212" y="2467802"/>
            <a:ext cx="5029200" cy="656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latin typeface="Bell MT" panose="02020503060305020303" pitchFamily="18" charset="0"/>
              </a:rPr>
              <a:t>Questions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D33E3-362A-42DC-98C7-D88657488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3733800"/>
            <a:ext cx="4267200" cy="26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80F3-B984-4B9F-AA0E-E6C5709D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81000"/>
            <a:ext cx="3838817" cy="1005677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Entity Relationship Diagram(ERD)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EDD40-0D8F-47E2-A6C5-0B37F8185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676400"/>
            <a:ext cx="10972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1B3A-246D-4CD8-B718-A2B0B6A7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72612"/>
            <a:ext cx="4257126" cy="991957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DDL Implementations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FB0A3-3451-46AF-92E4-12676FBF886E}"/>
              </a:ext>
            </a:extLst>
          </p:cNvPr>
          <p:cNvSpPr txBox="1"/>
          <p:nvPr/>
        </p:nvSpPr>
        <p:spPr>
          <a:xfrm>
            <a:off x="7848668" y="1888577"/>
            <a:ext cx="2626870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Database Creation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50DD2-3396-4A1C-AF24-CFCEC59731B8}"/>
              </a:ext>
            </a:extLst>
          </p:cNvPr>
          <p:cNvSpPr txBox="1"/>
          <p:nvPr/>
        </p:nvSpPr>
        <p:spPr>
          <a:xfrm>
            <a:off x="7676272" y="4087735"/>
            <a:ext cx="4073396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Tables Creation and constraints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1AFB6D-6E6F-4BE1-A6CB-740FCAD6C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670955"/>
            <a:ext cx="5550708" cy="1593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1E0FF-B3F9-47E6-BE10-674C6422C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8" y="3563436"/>
            <a:ext cx="7269756" cy="27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BBE9B3-00CD-423F-A761-AE838842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89687"/>
            <a:ext cx="4257126" cy="1019061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DML Implementations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AAE9E-1AEF-4AD6-BAE5-29129D94B3CC}"/>
              </a:ext>
            </a:extLst>
          </p:cNvPr>
          <p:cNvSpPr txBox="1"/>
          <p:nvPr/>
        </p:nvSpPr>
        <p:spPr>
          <a:xfrm>
            <a:off x="9066212" y="2438400"/>
            <a:ext cx="2626870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Insert Statements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35DB26-A885-494B-A51B-50FB4FBC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5" y="1880174"/>
            <a:ext cx="8464139" cy="4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059-32FB-41F8-9C03-9C96E1E9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57" y="123940"/>
            <a:ext cx="6434983" cy="898664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Check Constraints and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E3F9F-34B2-4756-A68F-A9782533F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5" y="1788885"/>
            <a:ext cx="5063740" cy="3280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559A5-AA71-47D0-8402-45A944682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74" y="3066023"/>
            <a:ext cx="5414393" cy="35671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876BF-81D4-47A4-BBA7-0B13AF721665}"/>
              </a:ext>
            </a:extLst>
          </p:cNvPr>
          <p:cNvSpPr txBox="1"/>
          <p:nvPr/>
        </p:nvSpPr>
        <p:spPr>
          <a:xfrm>
            <a:off x="5637212" y="1877759"/>
            <a:ext cx="442741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Function to check PhoneNumber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67DD8-C3AA-4D32-906F-E3F19794A04E}"/>
              </a:ext>
            </a:extLst>
          </p:cNvPr>
          <p:cNvSpPr txBox="1"/>
          <p:nvPr/>
        </p:nvSpPr>
        <p:spPr>
          <a:xfrm>
            <a:off x="2422731" y="6061007"/>
            <a:ext cx="398424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Function to check UserType</a:t>
            </a:r>
          </a:p>
        </p:txBody>
      </p:sp>
    </p:spTree>
    <p:extLst>
      <p:ext uri="{BB962C8B-B14F-4D97-AF65-F5344CB8AC3E}">
        <p14:creationId xmlns:p14="http://schemas.microsoft.com/office/powerpoint/2010/main" val="2188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B11A-D604-41C1-A2BB-4A281E6B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03" y="251559"/>
            <a:ext cx="4772464" cy="860388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Column Data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78584-E908-4285-AEC4-6BC2D338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3" y="1111947"/>
            <a:ext cx="8509772" cy="53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571902-59FC-488A-85A2-5EE7DC29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54" y="115588"/>
            <a:ext cx="4772464" cy="579466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Column Data Encryption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06235-E7BF-48AE-93B2-CEAEAB4C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3" y="1759040"/>
            <a:ext cx="9191852" cy="148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64E05-B7C7-4306-AD4A-41B17464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14" y="3386927"/>
            <a:ext cx="9191852" cy="1318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63B75-0A7F-43BF-9603-C9E840A6C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55" y="4848586"/>
            <a:ext cx="9191852" cy="1875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337AD7-58D9-439C-BE54-862D571AB6A6}"/>
              </a:ext>
            </a:extLst>
          </p:cNvPr>
          <p:cNvSpPr txBox="1"/>
          <p:nvPr/>
        </p:nvSpPr>
        <p:spPr>
          <a:xfrm>
            <a:off x="9913409" y="2348316"/>
            <a:ext cx="211046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EmployeeType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AE7A1-0970-4336-B5F9-A2BB3E60B801}"/>
              </a:ext>
            </a:extLst>
          </p:cNvPr>
          <p:cNvSpPr txBox="1"/>
          <p:nvPr/>
        </p:nvSpPr>
        <p:spPr>
          <a:xfrm>
            <a:off x="9913409" y="3815448"/>
            <a:ext cx="189216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863CF-36E3-4A0F-A094-4D22639F630F}"/>
              </a:ext>
            </a:extLst>
          </p:cNvPr>
          <p:cNvSpPr txBox="1"/>
          <p:nvPr/>
        </p:nvSpPr>
        <p:spPr>
          <a:xfrm>
            <a:off x="9898926" y="5341075"/>
            <a:ext cx="1892161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CardDeatils</a:t>
            </a:r>
          </a:p>
        </p:txBody>
      </p:sp>
    </p:spTree>
    <p:extLst>
      <p:ext uri="{BB962C8B-B14F-4D97-AF65-F5344CB8AC3E}">
        <p14:creationId xmlns:p14="http://schemas.microsoft.com/office/powerpoint/2010/main" val="3353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4858-22AC-461B-8EDF-81A492D9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60" y="286195"/>
            <a:ext cx="5413272" cy="552005"/>
          </a:xfrm>
        </p:spPr>
        <p:txBody>
          <a:bodyPr>
            <a:normAutofit/>
          </a:bodyPr>
          <a:lstStyle/>
          <a:p>
            <a:r>
              <a:rPr lang="en-US" sz="2799" b="1" dirty="0">
                <a:latin typeface="Georgia" panose="02040502050405020303" pitchFamily="18" charset="0"/>
              </a:rPr>
              <a:t>Column Based Computation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3AC83-F287-43F7-B584-CCFD6E593096}"/>
              </a:ext>
            </a:extLst>
          </p:cNvPr>
          <p:cNvSpPr txBox="1"/>
          <p:nvPr/>
        </p:nvSpPr>
        <p:spPr>
          <a:xfrm>
            <a:off x="6188844" y="1222757"/>
            <a:ext cx="5667785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>
                <a:latin typeface="Baskerville Old Face" panose="02020602080505020303" pitchFamily="18" charset="0"/>
              </a:rPr>
              <a:t>Total Value calculated based on the Actual and discounted prices in Product Table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29FB6-5E11-4BE5-A1B1-BFB16EC6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8" y="1130197"/>
            <a:ext cx="6067016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F0CC70-BB0A-481C-BBE2-F882AF588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2822957"/>
            <a:ext cx="6725945" cy="1768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416BE3-13DC-4F97-B0E4-6B4DD24F9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776156"/>
            <a:ext cx="6725945" cy="1795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7AABB-C373-4846-ACEC-E1E5C6A7B581}"/>
              </a:ext>
            </a:extLst>
          </p:cNvPr>
          <p:cNvSpPr txBox="1"/>
          <p:nvPr/>
        </p:nvSpPr>
        <p:spPr>
          <a:xfrm>
            <a:off x="379412" y="3429000"/>
            <a:ext cx="4191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Baskerville Old Face" panose="02020602080505020303" pitchFamily="18" charset="0"/>
              </a:rPr>
              <a:t>BEFORE the function is applied to the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66352-0141-4E86-A641-8F435B5FD9B5}"/>
              </a:ext>
            </a:extLst>
          </p:cNvPr>
          <p:cNvSpPr txBox="1"/>
          <p:nvPr/>
        </p:nvSpPr>
        <p:spPr>
          <a:xfrm>
            <a:off x="7237412" y="5256678"/>
            <a:ext cx="4191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Baskerville Old Face" panose="02020602080505020303" pitchFamily="18" charset="0"/>
              </a:rPr>
              <a:t>AFTER the function is applied to the table</a:t>
            </a:r>
          </a:p>
        </p:txBody>
      </p:sp>
    </p:spTree>
    <p:extLst>
      <p:ext uri="{BB962C8B-B14F-4D97-AF65-F5344CB8AC3E}">
        <p14:creationId xmlns:p14="http://schemas.microsoft.com/office/powerpoint/2010/main" val="5837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286</Words>
  <Application>Microsoft Office PowerPoint</Application>
  <PresentationFormat>Custom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Baskerville Old Face</vt:lpstr>
      <vt:lpstr>Bell MT</vt:lpstr>
      <vt:lpstr>Consolas</vt:lpstr>
      <vt:lpstr>Corbel</vt:lpstr>
      <vt:lpstr>Gabriola</vt:lpstr>
      <vt:lpstr>Georgia</vt:lpstr>
      <vt:lpstr>Monotype Corsiva</vt:lpstr>
      <vt:lpstr>Chalkboard 16x9</vt:lpstr>
      <vt:lpstr>Online Retail Management System Group 19</vt:lpstr>
      <vt:lpstr>Objective</vt:lpstr>
      <vt:lpstr>Entity Relationship Diagram(ERD)</vt:lpstr>
      <vt:lpstr>DDL Implementations</vt:lpstr>
      <vt:lpstr>DML Implementations</vt:lpstr>
      <vt:lpstr>Check Constraints and Functions</vt:lpstr>
      <vt:lpstr>Column Data Encryption</vt:lpstr>
      <vt:lpstr>Column Data Encryption</vt:lpstr>
      <vt:lpstr>Column Based Computation</vt:lpstr>
      <vt:lpstr>Triggers Created</vt:lpstr>
      <vt:lpstr>Triggers Created</vt:lpstr>
      <vt:lpstr>Views</vt:lpstr>
      <vt:lpstr>Views</vt:lpstr>
      <vt:lpstr>PowerPoint Presentation</vt:lpstr>
      <vt:lpstr>PowerPoint Presentation</vt:lpstr>
      <vt:lpstr>PowerPoint Presentation</vt:lpstr>
      <vt:lpstr>PowerPoint Presentation</vt:lpstr>
      <vt:lpstr>Reports on Tableau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Management System Group 19</dc:title>
  <dc:creator>Swati Pandey</dc:creator>
  <cp:lastModifiedBy>Swati Pandey</cp:lastModifiedBy>
  <cp:revision>3</cp:revision>
  <dcterms:created xsi:type="dcterms:W3CDTF">2020-08-08T17:20:28Z</dcterms:created>
  <dcterms:modified xsi:type="dcterms:W3CDTF">2020-08-09T02:37:19Z</dcterms:modified>
</cp:coreProperties>
</file>