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40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8690" y="579501"/>
            <a:ext cx="84086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06B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375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06B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06B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92540" y="595883"/>
            <a:ext cx="355600" cy="356870"/>
          </a:xfrm>
          <a:custGeom>
            <a:avLst/>
            <a:gdLst/>
            <a:ahLst/>
            <a:cxnLst/>
            <a:rect l="l" t="t" r="r" b="b"/>
            <a:pathLst>
              <a:path w="355600" h="356869">
                <a:moveTo>
                  <a:pt x="177545" y="0"/>
                </a:moveTo>
                <a:lnTo>
                  <a:pt x="130351" y="6372"/>
                </a:lnTo>
                <a:lnTo>
                  <a:pt x="87940" y="24355"/>
                </a:lnTo>
                <a:lnTo>
                  <a:pt x="52006" y="52244"/>
                </a:lnTo>
                <a:lnTo>
                  <a:pt x="24242" y="88335"/>
                </a:lnTo>
                <a:lnTo>
                  <a:pt x="6342" y="130924"/>
                </a:lnTo>
                <a:lnTo>
                  <a:pt x="0" y="178307"/>
                </a:lnTo>
                <a:lnTo>
                  <a:pt x="6342" y="225691"/>
                </a:lnTo>
                <a:lnTo>
                  <a:pt x="24242" y="268280"/>
                </a:lnTo>
                <a:lnTo>
                  <a:pt x="52006" y="304371"/>
                </a:lnTo>
                <a:lnTo>
                  <a:pt x="87940" y="332260"/>
                </a:lnTo>
                <a:lnTo>
                  <a:pt x="130351" y="350243"/>
                </a:lnTo>
                <a:lnTo>
                  <a:pt x="177545" y="356615"/>
                </a:lnTo>
                <a:lnTo>
                  <a:pt x="224740" y="350243"/>
                </a:lnTo>
                <a:lnTo>
                  <a:pt x="267151" y="332260"/>
                </a:lnTo>
                <a:lnTo>
                  <a:pt x="303085" y="304371"/>
                </a:lnTo>
                <a:lnTo>
                  <a:pt x="330849" y="268280"/>
                </a:lnTo>
                <a:lnTo>
                  <a:pt x="348749" y="225691"/>
                </a:lnTo>
                <a:lnTo>
                  <a:pt x="355091" y="178307"/>
                </a:lnTo>
                <a:lnTo>
                  <a:pt x="348749" y="130924"/>
                </a:lnTo>
                <a:lnTo>
                  <a:pt x="330849" y="88335"/>
                </a:lnTo>
                <a:lnTo>
                  <a:pt x="303085" y="52244"/>
                </a:lnTo>
                <a:lnTo>
                  <a:pt x="267151" y="24355"/>
                </a:lnTo>
                <a:lnTo>
                  <a:pt x="224740" y="6372"/>
                </a:lnTo>
                <a:lnTo>
                  <a:pt x="177545" y="0"/>
                </a:lnTo>
                <a:close/>
              </a:path>
            </a:pathLst>
          </a:custGeom>
          <a:solidFill>
            <a:srgbClr val="206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3222" y="1155953"/>
            <a:ext cx="8641080" cy="0"/>
          </a:xfrm>
          <a:custGeom>
            <a:avLst/>
            <a:gdLst/>
            <a:ahLst/>
            <a:cxnLst/>
            <a:rect l="l" t="t" r="r" b="b"/>
            <a:pathLst>
              <a:path w="8641080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19812">
            <a:solidFill>
              <a:srgbClr val="206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500" y="579501"/>
            <a:ext cx="85469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06B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262" y="1456182"/>
            <a:ext cx="8399475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5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445" y="694509"/>
            <a:ext cx="7810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6533" y="6713379"/>
            <a:ext cx="295910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737571"/>
                </a:solidFill>
                <a:latin typeface="Arial"/>
                <a:cs typeface="Arial"/>
              </a:rPr>
              <a:t>Confidential. © Stream Intelligence Ltd. </a:t>
            </a:r>
            <a:r>
              <a:rPr sz="900" spc="-5" dirty="0">
                <a:solidFill>
                  <a:srgbClr val="737571"/>
                </a:solidFill>
                <a:latin typeface="Arial"/>
                <a:cs typeface="Arial"/>
              </a:rPr>
              <a:t>All rights</a:t>
            </a:r>
            <a:r>
              <a:rPr sz="900" spc="-14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737571"/>
                </a:solidFill>
                <a:latin typeface="Arial"/>
                <a:cs typeface="Arial"/>
              </a:rPr>
              <a:t>reserved.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662927"/>
            <a:ext cx="9906000" cy="195580"/>
          </a:xfrm>
          <a:custGeom>
            <a:avLst/>
            <a:gdLst/>
            <a:ahLst/>
            <a:cxnLst/>
            <a:rect l="l" t="t" r="r" b="b"/>
            <a:pathLst>
              <a:path w="9906000" h="195579">
                <a:moveTo>
                  <a:pt x="0" y="195071"/>
                </a:moveTo>
                <a:lnTo>
                  <a:pt x="9906000" y="195071"/>
                </a:lnTo>
                <a:lnTo>
                  <a:pt x="9906000" y="0"/>
                </a:lnTo>
                <a:lnTo>
                  <a:pt x="0" y="0"/>
                </a:lnTo>
                <a:lnTo>
                  <a:pt x="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5171227"/>
            <a:ext cx="8915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solidFill>
                  <a:srgbClr val="206BA9"/>
                </a:solidFill>
                <a:latin typeface="Arial"/>
                <a:cs typeface="Arial"/>
              </a:rPr>
              <a:t>Customer Segmentation using Machine Learning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906000" cy="519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55325A6-1EEE-4274-ACA7-531CBB4D4853}"/>
              </a:ext>
            </a:extLst>
          </p:cNvPr>
          <p:cNvSpPr txBox="1"/>
          <p:nvPr/>
        </p:nvSpPr>
        <p:spPr>
          <a:xfrm>
            <a:off x="3733800" y="5741674"/>
            <a:ext cx="4848733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206BA9"/>
                </a:solidFill>
                <a:latin typeface="Arial"/>
                <a:cs typeface="Arial"/>
              </a:rPr>
              <a:t>By: Nandini Mundra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206BA9"/>
                </a:solidFill>
                <a:latin typeface="Arial"/>
                <a:cs typeface="Arial"/>
              </a:rPr>
              <a:t>      Sushant Shrivastava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206BA9"/>
                </a:solidFill>
                <a:latin typeface="Arial"/>
                <a:cs typeface="Arial"/>
              </a:rPr>
              <a:t>      Tanmoy Debnath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206BA9"/>
                </a:solidFill>
                <a:latin typeface="Arial"/>
                <a:cs typeface="Arial"/>
              </a:rPr>
              <a:t>       Vinay Pandhariwal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745" y="66852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00" y="579501"/>
            <a:ext cx="309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Hierarchical</a:t>
            </a:r>
            <a:r>
              <a:rPr spc="25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777" y="1456182"/>
            <a:ext cx="499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spc="-100" dirty="0">
                <a:solidFill>
                  <a:srgbClr val="737571"/>
                </a:solidFill>
                <a:latin typeface="Arial"/>
                <a:cs typeface="Arial"/>
              </a:rPr>
              <a:t>Combine </a:t>
            </a:r>
            <a:r>
              <a:rPr sz="1800" spc="5" dirty="0">
                <a:solidFill>
                  <a:srgbClr val="737571"/>
                </a:solidFill>
                <a:latin typeface="Arial"/>
                <a:cs typeface="Arial"/>
              </a:rPr>
              <a:t>two </a:t>
            </a:r>
            <a:r>
              <a:rPr sz="1800" spc="-75" dirty="0">
                <a:solidFill>
                  <a:srgbClr val="737571"/>
                </a:solidFill>
                <a:latin typeface="Arial"/>
                <a:cs typeface="Arial"/>
              </a:rPr>
              <a:t>nearest </a:t>
            </a:r>
            <a:r>
              <a:rPr sz="1800" spc="-85" dirty="0">
                <a:solidFill>
                  <a:srgbClr val="737571"/>
                </a:solidFill>
                <a:latin typeface="Arial"/>
                <a:cs typeface="Arial"/>
              </a:rPr>
              <a:t>clusters (Euclidian,</a:t>
            </a:r>
            <a:r>
              <a:rPr sz="1800" spc="-13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Centroid)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5664" y="2244851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138684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4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4" y="277368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8" y="138684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4" y="0"/>
                </a:lnTo>
                <a:close/>
              </a:path>
            </a:pathLst>
          </a:custGeom>
          <a:solidFill>
            <a:srgbClr val="E91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38353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2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2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2" y="275843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4" y="137922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2" y="0"/>
                </a:lnTo>
                <a:close/>
              </a:path>
            </a:pathLst>
          </a:custGeom>
          <a:solidFill>
            <a:srgbClr val="4D6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4684" y="3624071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3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3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3" y="277367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7" y="138683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7715" y="4849367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4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3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4" y="277367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8" y="138683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4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4855464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3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4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3" y="277368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8" y="138684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9367" y="4544567"/>
            <a:ext cx="2230120" cy="928369"/>
          </a:xfrm>
          <a:custGeom>
            <a:avLst/>
            <a:gdLst/>
            <a:ahLst/>
            <a:cxnLst/>
            <a:rect l="l" t="t" r="r" b="b"/>
            <a:pathLst>
              <a:path w="2230120" h="928370">
                <a:moveTo>
                  <a:pt x="0" y="464057"/>
                </a:moveTo>
                <a:lnTo>
                  <a:pt x="7500" y="409940"/>
                </a:lnTo>
                <a:lnTo>
                  <a:pt x="29442" y="357655"/>
                </a:lnTo>
                <a:lnTo>
                  <a:pt x="64991" y="307552"/>
                </a:lnTo>
                <a:lnTo>
                  <a:pt x="113309" y="259979"/>
                </a:lnTo>
                <a:lnTo>
                  <a:pt x="173560" y="215284"/>
                </a:lnTo>
                <a:lnTo>
                  <a:pt x="207899" y="194125"/>
                </a:lnTo>
                <a:lnTo>
                  <a:pt x="244908" y="173815"/>
                </a:lnTo>
                <a:lnTo>
                  <a:pt x="284482" y="154400"/>
                </a:lnTo>
                <a:lnTo>
                  <a:pt x="326517" y="135921"/>
                </a:lnTo>
                <a:lnTo>
                  <a:pt x="370907" y="118423"/>
                </a:lnTo>
                <a:lnTo>
                  <a:pt x="417549" y="101950"/>
                </a:lnTo>
                <a:lnTo>
                  <a:pt x="466338" y="86544"/>
                </a:lnTo>
                <a:lnTo>
                  <a:pt x="517169" y="72249"/>
                </a:lnTo>
                <a:lnTo>
                  <a:pt x="569938" y="59109"/>
                </a:lnTo>
                <a:lnTo>
                  <a:pt x="624540" y="47168"/>
                </a:lnTo>
                <a:lnTo>
                  <a:pt x="680870" y="36468"/>
                </a:lnTo>
                <a:lnTo>
                  <a:pt x="738825" y="27054"/>
                </a:lnTo>
                <a:lnTo>
                  <a:pt x="798300" y="18969"/>
                </a:lnTo>
                <a:lnTo>
                  <a:pt x="859189" y="12256"/>
                </a:lnTo>
                <a:lnTo>
                  <a:pt x="921389" y="6959"/>
                </a:lnTo>
                <a:lnTo>
                  <a:pt x="984795" y="3122"/>
                </a:lnTo>
                <a:lnTo>
                  <a:pt x="1049302" y="787"/>
                </a:lnTo>
                <a:lnTo>
                  <a:pt x="1114806" y="0"/>
                </a:lnTo>
                <a:lnTo>
                  <a:pt x="1180309" y="787"/>
                </a:lnTo>
                <a:lnTo>
                  <a:pt x="1244816" y="3122"/>
                </a:lnTo>
                <a:lnTo>
                  <a:pt x="1308222" y="6959"/>
                </a:lnTo>
                <a:lnTo>
                  <a:pt x="1370422" y="12256"/>
                </a:lnTo>
                <a:lnTo>
                  <a:pt x="1431311" y="18969"/>
                </a:lnTo>
                <a:lnTo>
                  <a:pt x="1490786" y="27054"/>
                </a:lnTo>
                <a:lnTo>
                  <a:pt x="1548741" y="36468"/>
                </a:lnTo>
                <a:lnTo>
                  <a:pt x="1605071" y="47168"/>
                </a:lnTo>
                <a:lnTo>
                  <a:pt x="1659673" y="59109"/>
                </a:lnTo>
                <a:lnTo>
                  <a:pt x="1712442" y="72249"/>
                </a:lnTo>
                <a:lnTo>
                  <a:pt x="1763273" y="86544"/>
                </a:lnTo>
                <a:lnTo>
                  <a:pt x="1812062" y="101950"/>
                </a:lnTo>
                <a:lnTo>
                  <a:pt x="1858704" y="118423"/>
                </a:lnTo>
                <a:lnTo>
                  <a:pt x="1903095" y="135921"/>
                </a:lnTo>
                <a:lnTo>
                  <a:pt x="1945129" y="154400"/>
                </a:lnTo>
                <a:lnTo>
                  <a:pt x="1984703" y="173815"/>
                </a:lnTo>
                <a:lnTo>
                  <a:pt x="2021712" y="194125"/>
                </a:lnTo>
                <a:lnTo>
                  <a:pt x="2056051" y="215284"/>
                </a:lnTo>
                <a:lnTo>
                  <a:pt x="2087616" y="237250"/>
                </a:lnTo>
                <a:lnTo>
                  <a:pt x="2142005" y="283428"/>
                </a:lnTo>
                <a:lnTo>
                  <a:pt x="2184043" y="332309"/>
                </a:lnTo>
                <a:lnTo>
                  <a:pt x="2212893" y="383547"/>
                </a:lnTo>
                <a:lnTo>
                  <a:pt x="2227719" y="436791"/>
                </a:lnTo>
                <a:lnTo>
                  <a:pt x="2229612" y="464057"/>
                </a:lnTo>
                <a:lnTo>
                  <a:pt x="2227719" y="491324"/>
                </a:lnTo>
                <a:lnTo>
                  <a:pt x="2212893" y="544568"/>
                </a:lnTo>
                <a:lnTo>
                  <a:pt x="2184043" y="595806"/>
                </a:lnTo>
                <a:lnTo>
                  <a:pt x="2142005" y="644687"/>
                </a:lnTo>
                <a:lnTo>
                  <a:pt x="2087616" y="690865"/>
                </a:lnTo>
                <a:lnTo>
                  <a:pt x="2056051" y="712831"/>
                </a:lnTo>
                <a:lnTo>
                  <a:pt x="2021712" y="733990"/>
                </a:lnTo>
                <a:lnTo>
                  <a:pt x="1984703" y="754300"/>
                </a:lnTo>
                <a:lnTo>
                  <a:pt x="1945129" y="773715"/>
                </a:lnTo>
                <a:lnTo>
                  <a:pt x="1903095" y="792194"/>
                </a:lnTo>
                <a:lnTo>
                  <a:pt x="1858704" y="809692"/>
                </a:lnTo>
                <a:lnTo>
                  <a:pt x="1812062" y="826165"/>
                </a:lnTo>
                <a:lnTo>
                  <a:pt x="1763273" y="841571"/>
                </a:lnTo>
                <a:lnTo>
                  <a:pt x="1712442" y="855866"/>
                </a:lnTo>
                <a:lnTo>
                  <a:pt x="1659673" y="869006"/>
                </a:lnTo>
                <a:lnTo>
                  <a:pt x="1605071" y="880947"/>
                </a:lnTo>
                <a:lnTo>
                  <a:pt x="1548741" y="891647"/>
                </a:lnTo>
                <a:lnTo>
                  <a:pt x="1490786" y="901061"/>
                </a:lnTo>
                <a:lnTo>
                  <a:pt x="1431311" y="909146"/>
                </a:lnTo>
                <a:lnTo>
                  <a:pt x="1370422" y="915859"/>
                </a:lnTo>
                <a:lnTo>
                  <a:pt x="1308222" y="921156"/>
                </a:lnTo>
                <a:lnTo>
                  <a:pt x="1244816" y="924993"/>
                </a:lnTo>
                <a:lnTo>
                  <a:pt x="1180309" y="927328"/>
                </a:lnTo>
                <a:lnTo>
                  <a:pt x="1114806" y="928115"/>
                </a:lnTo>
                <a:lnTo>
                  <a:pt x="1049302" y="927328"/>
                </a:lnTo>
                <a:lnTo>
                  <a:pt x="984795" y="924993"/>
                </a:lnTo>
                <a:lnTo>
                  <a:pt x="921389" y="921156"/>
                </a:lnTo>
                <a:lnTo>
                  <a:pt x="859189" y="915859"/>
                </a:lnTo>
                <a:lnTo>
                  <a:pt x="798300" y="909146"/>
                </a:lnTo>
                <a:lnTo>
                  <a:pt x="738825" y="901061"/>
                </a:lnTo>
                <a:lnTo>
                  <a:pt x="680870" y="891647"/>
                </a:lnTo>
                <a:lnTo>
                  <a:pt x="624540" y="880947"/>
                </a:lnTo>
                <a:lnTo>
                  <a:pt x="569938" y="869006"/>
                </a:lnTo>
                <a:lnTo>
                  <a:pt x="517169" y="855866"/>
                </a:lnTo>
                <a:lnTo>
                  <a:pt x="466338" y="841571"/>
                </a:lnTo>
                <a:lnTo>
                  <a:pt x="417549" y="826165"/>
                </a:lnTo>
                <a:lnTo>
                  <a:pt x="370907" y="809692"/>
                </a:lnTo>
                <a:lnTo>
                  <a:pt x="326516" y="792194"/>
                </a:lnTo>
                <a:lnTo>
                  <a:pt x="284482" y="773715"/>
                </a:lnTo>
                <a:lnTo>
                  <a:pt x="244908" y="754300"/>
                </a:lnTo>
                <a:lnTo>
                  <a:pt x="207899" y="733990"/>
                </a:lnTo>
                <a:lnTo>
                  <a:pt x="173560" y="712831"/>
                </a:lnTo>
                <a:lnTo>
                  <a:pt x="141995" y="690865"/>
                </a:lnTo>
                <a:lnTo>
                  <a:pt x="87606" y="644687"/>
                </a:lnTo>
                <a:lnTo>
                  <a:pt x="45568" y="595806"/>
                </a:lnTo>
                <a:lnTo>
                  <a:pt x="16718" y="544568"/>
                </a:lnTo>
                <a:lnTo>
                  <a:pt x="1892" y="491324"/>
                </a:lnTo>
                <a:lnTo>
                  <a:pt x="0" y="464057"/>
                </a:lnTo>
                <a:close/>
              </a:path>
            </a:pathLst>
          </a:custGeom>
          <a:ln w="9144">
            <a:solidFill>
              <a:srgbClr val="00AF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7795" y="3500586"/>
            <a:ext cx="1810385" cy="2143125"/>
          </a:xfrm>
          <a:custGeom>
            <a:avLst/>
            <a:gdLst/>
            <a:ahLst/>
            <a:cxnLst/>
            <a:rect l="l" t="t" r="r" b="b"/>
            <a:pathLst>
              <a:path w="1810384" h="2143125">
                <a:moveTo>
                  <a:pt x="36509" y="861736"/>
                </a:moveTo>
                <a:lnTo>
                  <a:pt x="49788" y="811084"/>
                </a:lnTo>
                <a:lnTo>
                  <a:pt x="64891" y="761532"/>
                </a:lnTo>
                <a:lnTo>
                  <a:pt x="81757" y="713127"/>
                </a:lnTo>
                <a:lnTo>
                  <a:pt x="100327" y="665910"/>
                </a:lnTo>
                <a:lnTo>
                  <a:pt x="120544" y="619927"/>
                </a:lnTo>
                <a:lnTo>
                  <a:pt x="142349" y="575222"/>
                </a:lnTo>
                <a:lnTo>
                  <a:pt x="165682" y="531838"/>
                </a:lnTo>
                <a:lnTo>
                  <a:pt x="190484" y="489819"/>
                </a:lnTo>
                <a:lnTo>
                  <a:pt x="216698" y="449210"/>
                </a:lnTo>
                <a:lnTo>
                  <a:pt x="244264" y="410055"/>
                </a:lnTo>
                <a:lnTo>
                  <a:pt x="273123" y="372397"/>
                </a:lnTo>
                <a:lnTo>
                  <a:pt x="303217" y="336281"/>
                </a:lnTo>
                <a:lnTo>
                  <a:pt x="334487" y="301750"/>
                </a:lnTo>
                <a:lnTo>
                  <a:pt x="366874" y="268849"/>
                </a:lnTo>
                <a:lnTo>
                  <a:pt x="400320" y="237622"/>
                </a:lnTo>
                <a:lnTo>
                  <a:pt x="434765" y="208113"/>
                </a:lnTo>
                <a:lnTo>
                  <a:pt x="470150" y="180365"/>
                </a:lnTo>
                <a:lnTo>
                  <a:pt x="506418" y="154423"/>
                </a:lnTo>
                <a:lnTo>
                  <a:pt x="543509" y="130331"/>
                </a:lnTo>
                <a:lnTo>
                  <a:pt x="581364" y="108133"/>
                </a:lnTo>
                <a:lnTo>
                  <a:pt x="619925" y="87873"/>
                </a:lnTo>
                <a:lnTo>
                  <a:pt x="659132" y="69594"/>
                </a:lnTo>
                <a:lnTo>
                  <a:pt x="698928" y="53342"/>
                </a:lnTo>
                <a:lnTo>
                  <a:pt x="739253" y="39160"/>
                </a:lnTo>
                <a:lnTo>
                  <a:pt x="780048" y="27091"/>
                </a:lnTo>
                <a:lnTo>
                  <a:pt x="821256" y="17181"/>
                </a:lnTo>
                <a:lnTo>
                  <a:pt x="862816" y="9472"/>
                </a:lnTo>
                <a:lnTo>
                  <a:pt x="904670" y="4010"/>
                </a:lnTo>
                <a:lnTo>
                  <a:pt x="946760" y="838"/>
                </a:lnTo>
                <a:lnTo>
                  <a:pt x="989026" y="0"/>
                </a:lnTo>
                <a:lnTo>
                  <a:pt x="1031410" y="1540"/>
                </a:lnTo>
                <a:lnTo>
                  <a:pt x="1073853" y="5502"/>
                </a:lnTo>
                <a:lnTo>
                  <a:pt x="1116296" y="11930"/>
                </a:lnTo>
                <a:lnTo>
                  <a:pt x="1158681" y="20869"/>
                </a:lnTo>
                <a:lnTo>
                  <a:pt x="1200481" y="32242"/>
                </a:lnTo>
                <a:lnTo>
                  <a:pt x="1241187" y="45876"/>
                </a:lnTo>
                <a:lnTo>
                  <a:pt x="1280768" y="61705"/>
                </a:lnTo>
                <a:lnTo>
                  <a:pt x="1319191" y="79664"/>
                </a:lnTo>
                <a:lnTo>
                  <a:pt x="1356424" y="99686"/>
                </a:lnTo>
                <a:lnTo>
                  <a:pt x="1392434" y="121706"/>
                </a:lnTo>
                <a:lnTo>
                  <a:pt x="1427191" y="145657"/>
                </a:lnTo>
                <a:lnTo>
                  <a:pt x="1460661" y="171473"/>
                </a:lnTo>
                <a:lnTo>
                  <a:pt x="1492812" y="199089"/>
                </a:lnTo>
                <a:lnTo>
                  <a:pt x="1523612" y="228438"/>
                </a:lnTo>
                <a:lnTo>
                  <a:pt x="1553029" y="259454"/>
                </a:lnTo>
                <a:lnTo>
                  <a:pt x="1581031" y="292071"/>
                </a:lnTo>
                <a:lnTo>
                  <a:pt x="1607585" y="326223"/>
                </a:lnTo>
                <a:lnTo>
                  <a:pt x="1632660" y="361844"/>
                </a:lnTo>
                <a:lnTo>
                  <a:pt x="1656223" y="398869"/>
                </a:lnTo>
                <a:lnTo>
                  <a:pt x="1678242" y="437230"/>
                </a:lnTo>
                <a:lnTo>
                  <a:pt x="1698685" y="476863"/>
                </a:lnTo>
                <a:lnTo>
                  <a:pt x="1717519" y="517700"/>
                </a:lnTo>
                <a:lnTo>
                  <a:pt x="1734713" y="559676"/>
                </a:lnTo>
                <a:lnTo>
                  <a:pt x="1750234" y="602726"/>
                </a:lnTo>
                <a:lnTo>
                  <a:pt x="1764050" y="646782"/>
                </a:lnTo>
                <a:lnTo>
                  <a:pt x="1776129" y="691779"/>
                </a:lnTo>
                <a:lnTo>
                  <a:pt x="1786439" y="737650"/>
                </a:lnTo>
                <a:lnTo>
                  <a:pt x="1794947" y="784331"/>
                </a:lnTo>
                <a:lnTo>
                  <a:pt x="1801622" y="831754"/>
                </a:lnTo>
                <a:lnTo>
                  <a:pt x="1806431" y="879854"/>
                </a:lnTo>
                <a:lnTo>
                  <a:pt x="1809341" y="928564"/>
                </a:lnTo>
                <a:lnTo>
                  <a:pt x="1810322" y="977820"/>
                </a:lnTo>
                <a:lnTo>
                  <a:pt x="1809340" y="1027553"/>
                </a:lnTo>
                <a:lnTo>
                  <a:pt x="1806364" y="1077700"/>
                </a:lnTo>
                <a:lnTo>
                  <a:pt x="1801361" y="1128193"/>
                </a:lnTo>
                <a:lnTo>
                  <a:pt x="1794298" y="1178966"/>
                </a:lnTo>
                <a:lnTo>
                  <a:pt x="1785145" y="1229954"/>
                </a:lnTo>
                <a:lnTo>
                  <a:pt x="1773869" y="1281090"/>
                </a:lnTo>
                <a:lnTo>
                  <a:pt x="1760578" y="1331743"/>
                </a:lnTo>
                <a:lnTo>
                  <a:pt x="1745466" y="1381294"/>
                </a:lnTo>
                <a:lnTo>
                  <a:pt x="1728590" y="1429700"/>
                </a:lnTo>
                <a:lnTo>
                  <a:pt x="1710010" y="1476917"/>
                </a:lnTo>
                <a:lnTo>
                  <a:pt x="1689785" y="1522901"/>
                </a:lnTo>
                <a:lnTo>
                  <a:pt x="1667973" y="1567607"/>
                </a:lnTo>
                <a:lnTo>
                  <a:pt x="1644632" y="1610992"/>
                </a:lnTo>
                <a:lnTo>
                  <a:pt x="1619823" y="1653011"/>
                </a:lnTo>
                <a:lnTo>
                  <a:pt x="1593603" y="1693621"/>
                </a:lnTo>
                <a:lnTo>
                  <a:pt x="1566031" y="1732777"/>
                </a:lnTo>
                <a:lnTo>
                  <a:pt x="1537166" y="1770436"/>
                </a:lnTo>
                <a:lnTo>
                  <a:pt x="1507067" y="1806552"/>
                </a:lnTo>
                <a:lnTo>
                  <a:pt x="1475793" y="1841083"/>
                </a:lnTo>
                <a:lnTo>
                  <a:pt x="1443402" y="1873985"/>
                </a:lnTo>
                <a:lnTo>
                  <a:pt x="1409953" y="1905212"/>
                </a:lnTo>
                <a:lnTo>
                  <a:pt x="1375505" y="1934721"/>
                </a:lnTo>
                <a:lnTo>
                  <a:pt x="1340116" y="1962469"/>
                </a:lnTo>
                <a:lnTo>
                  <a:pt x="1303846" y="1988410"/>
                </a:lnTo>
                <a:lnTo>
                  <a:pt x="1266753" y="2012502"/>
                </a:lnTo>
                <a:lnTo>
                  <a:pt x="1228896" y="2034699"/>
                </a:lnTo>
                <a:lnTo>
                  <a:pt x="1190333" y="2054958"/>
                </a:lnTo>
                <a:lnTo>
                  <a:pt x="1151124" y="2073235"/>
                </a:lnTo>
                <a:lnTo>
                  <a:pt x="1111327" y="2089485"/>
                </a:lnTo>
                <a:lnTo>
                  <a:pt x="1071001" y="2103666"/>
                </a:lnTo>
                <a:lnTo>
                  <a:pt x="1030204" y="2115731"/>
                </a:lnTo>
                <a:lnTo>
                  <a:pt x="988997" y="2125639"/>
                </a:lnTo>
                <a:lnTo>
                  <a:pt x="947436" y="2133343"/>
                </a:lnTo>
                <a:lnTo>
                  <a:pt x="905581" y="2138802"/>
                </a:lnTo>
                <a:lnTo>
                  <a:pt x="863491" y="2141969"/>
                </a:lnTo>
                <a:lnTo>
                  <a:pt x="821225" y="2142802"/>
                </a:lnTo>
                <a:lnTo>
                  <a:pt x="778841" y="2141257"/>
                </a:lnTo>
                <a:lnTo>
                  <a:pt x="736398" y="2137288"/>
                </a:lnTo>
                <a:lnTo>
                  <a:pt x="693954" y="2130853"/>
                </a:lnTo>
                <a:lnTo>
                  <a:pt x="651570" y="2121906"/>
                </a:lnTo>
                <a:lnTo>
                  <a:pt x="609770" y="2110538"/>
                </a:lnTo>
                <a:lnTo>
                  <a:pt x="569064" y="2096908"/>
                </a:lnTo>
                <a:lnTo>
                  <a:pt x="529483" y="2081083"/>
                </a:lnTo>
                <a:lnTo>
                  <a:pt x="491060" y="2063127"/>
                </a:lnTo>
                <a:lnTo>
                  <a:pt x="453827" y="2043108"/>
                </a:lnTo>
                <a:lnTo>
                  <a:pt x="417817" y="2021092"/>
                </a:lnTo>
                <a:lnTo>
                  <a:pt x="383061" y="1997144"/>
                </a:lnTo>
                <a:lnTo>
                  <a:pt x="349591" y="1971330"/>
                </a:lnTo>
                <a:lnTo>
                  <a:pt x="317441" y="1943717"/>
                </a:lnTo>
                <a:lnTo>
                  <a:pt x="286642" y="1914371"/>
                </a:lnTo>
                <a:lnTo>
                  <a:pt x="257226" y="1883357"/>
                </a:lnTo>
                <a:lnTo>
                  <a:pt x="229225" y="1850742"/>
                </a:lnTo>
                <a:lnTo>
                  <a:pt x="202672" y="1816591"/>
                </a:lnTo>
                <a:lnTo>
                  <a:pt x="177599" y="1780972"/>
                </a:lnTo>
                <a:lnTo>
                  <a:pt x="154038" y="1743949"/>
                </a:lnTo>
                <a:lnTo>
                  <a:pt x="132022" y="1705589"/>
                </a:lnTo>
                <a:lnTo>
                  <a:pt x="111582" y="1665957"/>
                </a:lnTo>
                <a:lnTo>
                  <a:pt x="92750" y="1625121"/>
                </a:lnTo>
                <a:lnTo>
                  <a:pt x="75560" y="1583146"/>
                </a:lnTo>
                <a:lnTo>
                  <a:pt x="60042" y="1540097"/>
                </a:lnTo>
                <a:lnTo>
                  <a:pt x="46230" y="1496042"/>
                </a:lnTo>
                <a:lnTo>
                  <a:pt x="34156" y="1451045"/>
                </a:lnTo>
                <a:lnTo>
                  <a:pt x="23851" y="1405174"/>
                </a:lnTo>
                <a:lnTo>
                  <a:pt x="15348" y="1358494"/>
                </a:lnTo>
                <a:lnTo>
                  <a:pt x="8679" y="1311071"/>
                </a:lnTo>
                <a:lnTo>
                  <a:pt x="3877" y="1262972"/>
                </a:lnTo>
                <a:lnTo>
                  <a:pt x="973" y="1214261"/>
                </a:lnTo>
                <a:lnTo>
                  <a:pt x="0" y="1165006"/>
                </a:lnTo>
                <a:lnTo>
                  <a:pt x="989" y="1115273"/>
                </a:lnTo>
                <a:lnTo>
                  <a:pt x="3974" y="1065126"/>
                </a:lnTo>
                <a:lnTo>
                  <a:pt x="8986" y="1014634"/>
                </a:lnTo>
                <a:lnTo>
                  <a:pt x="16058" y="963860"/>
                </a:lnTo>
                <a:lnTo>
                  <a:pt x="25221" y="912872"/>
                </a:lnTo>
                <a:lnTo>
                  <a:pt x="36509" y="861736"/>
                </a:lnTo>
                <a:close/>
              </a:path>
            </a:pathLst>
          </a:custGeom>
          <a:ln w="9524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7236" y="1948865"/>
            <a:ext cx="3143250" cy="980440"/>
          </a:xfrm>
          <a:custGeom>
            <a:avLst/>
            <a:gdLst/>
            <a:ahLst/>
            <a:cxnLst/>
            <a:rect l="l" t="t" r="r" b="b"/>
            <a:pathLst>
              <a:path w="3143250" h="980439">
                <a:moveTo>
                  <a:pt x="620" y="325958"/>
                </a:moveTo>
                <a:lnTo>
                  <a:pt x="10977" y="285689"/>
                </a:lnTo>
                <a:lnTo>
                  <a:pt x="33050" y="247654"/>
                </a:lnTo>
                <a:lnTo>
                  <a:pt x="66310" y="211949"/>
                </a:lnTo>
                <a:lnTo>
                  <a:pt x="110231" y="178670"/>
                </a:lnTo>
                <a:lnTo>
                  <a:pt x="164287" y="147914"/>
                </a:lnTo>
                <a:lnTo>
                  <a:pt x="227952" y="119778"/>
                </a:lnTo>
                <a:lnTo>
                  <a:pt x="300698" y="94358"/>
                </a:lnTo>
                <a:lnTo>
                  <a:pt x="340313" y="82696"/>
                </a:lnTo>
                <a:lnTo>
                  <a:pt x="382000" y="71749"/>
                </a:lnTo>
                <a:lnTo>
                  <a:pt x="425695" y="61530"/>
                </a:lnTo>
                <a:lnTo>
                  <a:pt x="471331" y="52049"/>
                </a:lnTo>
                <a:lnTo>
                  <a:pt x="518842" y="43320"/>
                </a:lnTo>
                <a:lnTo>
                  <a:pt x="568164" y="35355"/>
                </a:lnTo>
                <a:lnTo>
                  <a:pt x="619229" y="28164"/>
                </a:lnTo>
                <a:lnTo>
                  <a:pt x="671972" y="21761"/>
                </a:lnTo>
                <a:lnTo>
                  <a:pt x="726328" y="16158"/>
                </a:lnTo>
                <a:lnTo>
                  <a:pt x="782230" y="11366"/>
                </a:lnTo>
                <a:lnTo>
                  <a:pt x="839613" y="7397"/>
                </a:lnTo>
                <a:lnTo>
                  <a:pt x="898411" y="4264"/>
                </a:lnTo>
                <a:lnTo>
                  <a:pt x="958557" y="1979"/>
                </a:lnTo>
                <a:lnTo>
                  <a:pt x="1019987" y="553"/>
                </a:lnTo>
                <a:lnTo>
                  <a:pt x="1082635" y="0"/>
                </a:lnTo>
                <a:lnTo>
                  <a:pt x="1146434" y="329"/>
                </a:lnTo>
                <a:lnTo>
                  <a:pt x="1211319" y="1555"/>
                </a:lnTo>
                <a:lnTo>
                  <a:pt x="1277223" y="3689"/>
                </a:lnTo>
                <a:lnTo>
                  <a:pt x="1344082" y="6743"/>
                </a:lnTo>
                <a:lnTo>
                  <a:pt x="1411829" y="10728"/>
                </a:lnTo>
                <a:lnTo>
                  <a:pt x="1480399" y="15658"/>
                </a:lnTo>
                <a:lnTo>
                  <a:pt x="1549726" y="21544"/>
                </a:lnTo>
                <a:lnTo>
                  <a:pt x="1619743" y="28397"/>
                </a:lnTo>
                <a:lnTo>
                  <a:pt x="1689666" y="36161"/>
                </a:lnTo>
                <a:lnTo>
                  <a:pt x="1758713" y="44729"/>
                </a:lnTo>
                <a:lnTo>
                  <a:pt x="1826822" y="54077"/>
                </a:lnTo>
                <a:lnTo>
                  <a:pt x="1893931" y="64179"/>
                </a:lnTo>
                <a:lnTo>
                  <a:pt x="1959978" y="75010"/>
                </a:lnTo>
                <a:lnTo>
                  <a:pt x="2024902" y="86544"/>
                </a:lnTo>
                <a:lnTo>
                  <a:pt x="2088639" y="98755"/>
                </a:lnTo>
                <a:lnTo>
                  <a:pt x="2151129" y="111620"/>
                </a:lnTo>
                <a:lnTo>
                  <a:pt x="2212309" y="125111"/>
                </a:lnTo>
                <a:lnTo>
                  <a:pt x="2272118" y="139204"/>
                </a:lnTo>
                <a:lnTo>
                  <a:pt x="2330493" y="153872"/>
                </a:lnTo>
                <a:lnTo>
                  <a:pt x="2387373" y="169092"/>
                </a:lnTo>
                <a:lnTo>
                  <a:pt x="2442696" y="184836"/>
                </a:lnTo>
                <a:lnTo>
                  <a:pt x="2496400" y="201081"/>
                </a:lnTo>
                <a:lnTo>
                  <a:pt x="2548423" y="217799"/>
                </a:lnTo>
                <a:lnTo>
                  <a:pt x="2598703" y="234967"/>
                </a:lnTo>
                <a:lnTo>
                  <a:pt x="2647178" y="252558"/>
                </a:lnTo>
                <a:lnTo>
                  <a:pt x="2693787" y="270547"/>
                </a:lnTo>
                <a:lnTo>
                  <a:pt x="2738467" y="288909"/>
                </a:lnTo>
                <a:lnTo>
                  <a:pt x="2781156" y="307617"/>
                </a:lnTo>
                <a:lnTo>
                  <a:pt x="2821794" y="326648"/>
                </a:lnTo>
                <a:lnTo>
                  <a:pt x="2860316" y="345974"/>
                </a:lnTo>
                <a:lnTo>
                  <a:pt x="2896663" y="365572"/>
                </a:lnTo>
                <a:lnTo>
                  <a:pt x="2930771" y="385415"/>
                </a:lnTo>
                <a:lnTo>
                  <a:pt x="2992026" y="425735"/>
                </a:lnTo>
                <a:lnTo>
                  <a:pt x="3043586" y="466731"/>
                </a:lnTo>
                <a:lnTo>
                  <a:pt x="3084955" y="508200"/>
                </a:lnTo>
                <a:lnTo>
                  <a:pt x="3115638" y="549938"/>
                </a:lnTo>
                <a:lnTo>
                  <a:pt x="3135140" y="591742"/>
                </a:lnTo>
                <a:lnTo>
                  <a:pt x="3142966" y="633409"/>
                </a:lnTo>
                <a:lnTo>
                  <a:pt x="3142346" y="654126"/>
                </a:lnTo>
                <a:lnTo>
                  <a:pt x="3132008" y="694396"/>
                </a:lnTo>
                <a:lnTo>
                  <a:pt x="3109953" y="732431"/>
                </a:lnTo>
                <a:lnTo>
                  <a:pt x="3076709" y="768136"/>
                </a:lnTo>
                <a:lnTo>
                  <a:pt x="3032801" y="801415"/>
                </a:lnTo>
                <a:lnTo>
                  <a:pt x="2978756" y="832171"/>
                </a:lnTo>
                <a:lnTo>
                  <a:pt x="2915102" y="860307"/>
                </a:lnTo>
                <a:lnTo>
                  <a:pt x="2842364" y="885727"/>
                </a:lnTo>
                <a:lnTo>
                  <a:pt x="2802753" y="897389"/>
                </a:lnTo>
                <a:lnTo>
                  <a:pt x="2761069" y="908336"/>
                </a:lnTo>
                <a:lnTo>
                  <a:pt x="2717378" y="918555"/>
                </a:lnTo>
                <a:lnTo>
                  <a:pt x="2671745" y="928035"/>
                </a:lnTo>
                <a:lnTo>
                  <a:pt x="2624236" y="936764"/>
                </a:lnTo>
                <a:lnTo>
                  <a:pt x="2574917" y="944730"/>
                </a:lnTo>
                <a:lnTo>
                  <a:pt x="2523854" y="951921"/>
                </a:lnTo>
                <a:lnTo>
                  <a:pt x="2471112" y="958324"/>
                </a:lnTo>
                <a:lnTo>
                  <a:pt x="2416758" y="963927"/>
                </a:lnTo>
                <a:lnTo>
                  <a:pt x="2360857" y="968719"/>
                </a:lnTo>
                <a:lnTo>
                  <a:pt x="2303475" y="972688"/>
                </a:lnTo>
                <a:lnTo>
                  <a:pt x="2244679" y="975821"/>
                </a:lnTo>
                <a:lnTo>
                  <a:pt x="2184533" y="978106"/>
                </a:lnTo>
                <a:lnTo>
                  <a:pt x="2123104" y="979531"/>
                </a:lnTo>
                <a:lnTo>
                  <a:pt x="2060457" y="980085"/>
                </a:lnTo>
                <a:lnTo>
                  <a:pt x="1996658" y="979755"/>
                </a:lnTo>
                <a:lnTo>
                  <a:pt x="1931774" y="978530"/>
                </a:lnTo>
                <a:lnTo>
                  <a:pt x="1865869" y="976396"/>
                </a:lnTo>
                <a:lnTo>
                  <a:pt x="1799010" y="973342"/>
                </a:lnTo>
                <a:lnTo>
                  <a:pt x="1731263" y="969357"/>
                </a:lnTo>
                <a:lnTo>
                  <a:pt x="1662694" y="964427"/>
                </a:lnTo>
                <a:lnTo>
                  <a:pt x="1593367" y="958541"/>
                </a:lnTo>
                <a:lnTo>
                  <a:pt x="1523350" y="951687"/>
                </a:lnTo>
                <a:lnTo>
                  <a:pt x="1453416" y="943924"/>
                </a:lnTo>
                <a:lnTo>
                  <a:pt x="1384360" y="935356"/>
                </a:lnTo>
                <a:lnTo>
                  <a:pt x="1316242" y="926008"/>
                </a:lnTo>
                <a:lnTo>
                  <a:pt x="1249124" y="915906"/>
                </a:lnTo>
                <a:lnTo>
                  <a:pt x="1183070" y="905075"/>
                </a:lnTo>
                <a:lnTo>
                  <a:pt x="1118139" y="893541"/>
                </a:lnTo>
                <a:lnTo>
                  <a:pt x="1054394" y="881329"/>
                </a:lnTo>
                <a:lnTo>
                  <a:pt x="991898" y="868465"/>
                </a:lnTo>
                <a:lnTo>
                  <a:pt x="930712" y="854974"/>
                </a:lnTo>
                <a:lnTo>
                  <a:pt x="870897" y="840881"/>
                </a:lnTo>
                <a:lnTo>
                  <a:pt x="812517" y="826213"/>
                </a:lnTo>
                <a:lnTo>
                  <a:pt x="755632" y="810993"/>
                </a:lnTo>
                <a:lnTo>
                  <a:pt x="700304" y="795249"/>
                </a:lnTo>
                <a:lnTo>
                  <a:pt x="646596" y="779004"/>
                </a:lnTo>
                <a:lnTo>
                  <a:pt x="594569" y="762285"/>
                </a:lnTo>
                <a:lnTo>
                  <a:pt x="544286" y="745118"/>
                </a:lnTo>
                <a:lnTo>
                  <a:pt x="495807" y="727527"/>
                </a:lnTo>
                <a:lnTo>
                  <a:pt x="449196" y="709538"/>
                </a:lnTo>
                <a:lnTo>
                  <a:pt x="404513" y="691176"/>
                </a:lnTo>
                <a:lnTo>
                  <a:pt x="361822" y="672468"/>
                </a:lnTo>
                <a:lnTo>
                  <a:pt x="321182" y="653437"/>
                </a:lnTo>
                <a:lnTo>
                  <a:pt x="282658" y="634110"/>
                </a:lnTo>
                <a:lnTo>
                  <a:pt x="246310" y="614513"/>
                </a:lnTo>
                <a:lnTo>
                  <a:pt x="212200" y="594670"/>
                </a:lnTo>
                <a:lnTo>
                  <a:pt x="150943" y="554350"/>
                </a:lnTo>
                <a:lnTo>
                  <a:pt x="99382" y="513354"/>
                </a:lnTo>
                <a:lnTo>
                  <a:pt x="58012" y="471885"/>
                </a:lnTo>
                <a:lnTo>
                  <a:pt x="27328" y="430146"/>
                </a:lnTo>
                <a:lnTo>
                  <a:pt x="7826" y="388342"/>
                </a:lnTo>
                <a:lnTo>
                  <a:pt x="0" y="346676"/>
                </a:lnTo>
                <a:lnTo>
                  <a:pt x="620" y="325958"/>
                </a:lnTo>
                <a:close/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5241" y="1773756"/>
            <a:ext cx="4849495" cy="4033520"/>
          </a:xfrm>
          <a:custGeom>
            <a:avLst/>
            <a:gdLst/>
            <a:ahLst/>
            <a:cxnLst/>
            <a:rect l="l" t="t" r="r" b="b"/>
            <a:pathLst>
              <a:path w="4849495" h="4033520">
                <a:moveTo>
                  <a:pt x="152462" y="372035"/>
                </a:moveTo>
                <a:lnTo>
                  <a:pt x="192288" y="321664"/>
                </a:lnTo>
                <a:lnTo>
                  <a:pt x="236060" y="275035"/>
                </a:lnTo>
                <a:lnTo>
                  <a:pt x="283649" y="232129"/>
                </a:lnTo>
                <a:lnTo>
                  <a:pt x="334930" y="192926"/>
                </a:lnTo>
                <a:lnTo>
                  <a:pt x="389776" y="157408"/>
                </a:lnTo>
                <a:lnTo>
                  <a:pt x="448060" y="125553"/>
                </a:lnTo>
                <a:lnTo>
                  <a:pt x="509656" y="97344"/>
                </a:lnTo>
                <a:lnTo>
                  <a:pt x="574437" y="72760"/>
                </a:lnTo>
                <a:lnTo>
                  <a:pt x="642275" y="51783"/>
                </a:lnTo>
                <a:lnTo>
                  <a:pt x="713045" y="34392"/>
                </a:lnTo>
                <a:lnTo>
                  <a:pt x="786620" y="20569"/>
                </a:lnTo>
                <a:lnTo>
                  <a:pt x="824420" y="14989"/>
                </a:lnTo>
                <a:lnTo>
                  <a:pt x="862873" y="10293"/>
                </a:lnTo>
                <a:lnTo>
                  <a:pt x="901965" y="6480"/>
                </a:lnTo>
                <a:lnTo>
                  <a:pt x="941678" y="3546"/>
                </a:lnTo>
                <a:lnTo>
                  <a:pt x="981997" y="1490"/>
                </a:lnTo>
                <a:lnTo>
                  <a:pt x="1022907" y="309"/>
                </a:lnTo>
                <a:lnTo>
                  <a:pt x="1064391" y="0"/>
                </a:lnTo>
                <a:lnTo>
                  <a:pt x="1106434" y="560"/>
                </a:lnTo>
                <a:lnTo>
                  <a:pt x="1149020" y="1989"/>
                </a:lnTo>
                <a:lnTo>
                  <a:pt x="1192133" y="4283"/>
                </a:lnTo>
                <a:lnTo>
                  <a:pt x="1235757" y="7439"/>
                </a:lnTo>
                <a:lnTo>
                  <a:pt x="1279876" y="11456"/>
                </a:lnTo>
                <a:lnTo>
                  <a:pt x="1324475" y="16330"/>
                </a:lnTo>
                <a:lnTo>
                  <a:pt x="1369538" y="22060"/>
                </a:lnTo>
                <a:lnTo>
                  <a:pt x="1415048" y="28643"/>
                </a:lnTo>
                <a:lnTo>
                  <a:pt x="1460991" y="36076"/>
                </a:lnTo>
                <a:lnTo>
                  <a:pt x="1507349" y="44358"/>
                </a:lnTo>
                <a:lnTo>
                  <a:pt x="1554108" y="53485"/>
                </a:lnTo>
                <a:lnTo>
                  <a:pt x="1601251" y="63456"/>
                </a:lnTo>
                <a:lnTo>
                  <a:pt x="1648763" y="74267"/>
                </a:lnTo>
                <a:lnTo>
                  <a:pt x="1696628" y="85917"/>
                </a:lnTo>
                <a:lnTo>
                  <a:pt x="1744830" y="98403"/>
                </a:lnTo>
                <a:lnTo>
                  <a:pt x="1793353" y="111723"/>
                </a:lnTo>
                <a:lnTo>
                  <a:pt x="1842181" y="125873"/>
                </a:lnTo>
                <a:lnTo>
                  <a:pt x="1891299" y="140853"/>
                </a:lnTo>
                <a:lnTo>
                  <a:pt x="1940691" y="156658"/>
                </a:lnTo>
                <a:lnTo>
                  <a:pt x="1990340" y="173288"/>
                </a:lnTo>
                <a:lnTo>
                  <a:pt x="2040231" y="190739"/>
                </a:lnTo>
                <a:lnTo>
                  <a:pt x="2090348" y="209009"/>
                </a:lnTo>
                <a:lnTo>
                  <a:pt x="2140676" y="228095"/>
                </a:lnTo>
                <a:lnTo>
                  <a:pt x="2191198" y="247996"/>
                </a:lnTo>
                <a:lnTo>
                  <a:pt x="2241899" y="268709"/>
                </a:lnTo>
                <a:lnTo>
                  <a:pt x="2292763" y="290230"/>
                </a:lnTo>
                <a:lnTo>
                  <a:pt x="2343773" y="312559"/>
                </a:lnTo>
                <a:lnTo>
                  <a:pt x="2394915" y="335692"/>
                </a:lnTo>
                <a:lnTo>
                  <a:pt x="2446172" y="359627"/>
                </a:lnTo>
                <a:lnTo>
                  <a:pt x="2497528" y="384362"/>
                </a:lnTo>
                <a:lnTo>
                  <a:pt x="2548968" y="409894"/>
                </a:lnTo>
                <a:lnTo>
                  <a:pt x="2600476" y="436220"/>
                </a:lnTo>
                <a:lnTo>
                  <a:pt x="2652036" y="463339"/>
                </a:lnTo>
                <a:lnTo>
                  <a:pt x="2703632" y="491248"/>
                </a:lnTo>
                <a:lnTo>
                  <a:pt x="2755248" y="519944"/>
                </a:lnTo>
                <a:lnTo>
                  <a:pt x="2806869" y="549425"/>
                </a:lnTo>
                <a:lnTo>
                  <a:pt x="2858478" y="579689"/>
                </a:lnTo>
                <a:lnTo>
                  <a:pt x="2910060" y="610733"/>
                </a:lnTo>
                <a:lnTo>
                  <a:pt x="2961599" y="642555"/>
                </a:lnTo>
                <a:lnTo>
                  <a:pt x="3013079" y="675152"/>
                </a:lnTo>
                <a:lnTo>
                  <a:pt x="3064484" y="708522"/>
                </a:lnTo>
                <a:lnTo>
                  <a:pt x="3115799" y="742662"/>
                </a:lnTo>
                <a:lnTo>
                  <a:pt x="3167008" y="777571"/>
                </a:lnTo>
                <a:lnTo>
                  <a:pt x="3218094" y="813245"/>
                </a:lnTo>
                <a:lnTo>
                  <a:pt x="3269042" y="849682"/>
                </a:lnTo>
                <a:lnTo>
                  <a:pt x="3319577" y="886690"/>
                </a:lnTo>
                <a:lnTo>
                  <a:pt x="3369430" y="924067"/>
                </a:lnTo>
                <a:lnTo>
                  <a:pt x="3418594" y="961800"/>
                </a:lnTo>
                <a:lnTo>
                  <a:pt x="3467062" y="999874"/>
                </a:lnTo>
                <a:lnTo>
                  <a:pt x="3514825" y="1038275"/>
                </a:lnTo>
                <a:lnTo>
                  <a:pt x="3561878" y="1076989"/>
                </a:lnTo>
                <a:lnTo>
                  <a:pt x="3608213" y="1116001"/>
                </a:lnTo>
                <a:lnTo>
                  <a:pt x="3653822" y="1155297"/>
                </a:lnTo>
                <a:lnTo>
                  <a:pt x="3698698" y="1194863"/>
                </a:lnTo>
                <a:lnTo>
                  <a:pt x="3742834" y="1234684"/>
                </a:lnTo>
                <a:lnTo>
                  <a:pt x="3786223" y="1274747"/>
                </a:lnTo>
                <a:lnTo>
                  <a:pt x="3828858" y="1315036"/>
                </a:lnTo>
                <a:lnTo>
                  <a:pt x="3870730" y="1355538"/>
                </a:lnTo>
                <a:lnTo>
                  <a:pt x="3911834" y="1396238"/>
                </a:lnTo>
                <a:lnTo>
                  <a:pt x="3952162" y="1437123"/>
                </a:lnTo>
                <a:lnTo>
                  <a:pt x="3991706" y="1478177"/>
                </a:lnTo>
                <a:lnTo>
                  <a:pt x="4030459" y="1519387"/>
                </a:lnTo>
                <a:lnTo>
                  <a:pt x="4068414" y="1560738"/>
                </a:lnTo>
                <a:lnTo>
                  <a:pt x="4105564" y="1602216"/>
                </a:lnTo>
                <a:lnTo>
                  <a:pt x="4141902" y="1643806"/>
                </a:lnTo>
                <a:lnTo>
                  <a:pt x="4177420" y="1685495"/>
                </a:lnTo>
                <a:lnTo>
                  <a:pt x="4212111" y="1727268"/>
                </a:lnTo>
                <a:lnTo>
                  <a:pt x="4245968" y="1769111"/>
                </a:lnTo>
                <a:lnTo>
                  <a:pt x="4278983" y="1811009"/>
                </a:lnTo>
                <a:lnTo>
                  <a:pt x="4311149" y="1852948"/>
                </a:lnTo>
                <a:lnTo>
                  <a:pt x="4342460" y="1894915"/>
                </a:lnTo>
                <a:lnTo>
                  <a:pt x="4372907" y="1936894"/>
                </a:lnTo>
                <a:lnTo>
                  <a:pt x="4402484" y="1978871"/>
                </a:lnTo>
                <a:lnTo>
                  <a:pt x="4431183" y="2020832"/>
                </a:lnTo>
                <a:lnTo>
                  <a:pt x="4458997" y="2062763"/>
                </a:lnTo>
                <a:lnTo>
                  <a:pt x="4485919" y="2104650"/>
                </a:lnTo>
                <a:lnTo>
                  <a:pt x="4511941" y="2146478"/>
                </a:lnTo>
                <a:lnTo>
                  <a:pt x="4537057" y="2188233"/>
                </a:lnTo>
                <a:lnTo>
                  <a:pt x="4561258" y="2229900"/>
                </a:lnTo>
                <a:lnTo>
                  <a:pt x="4584539" y="2271466"/>
                </a:lnTo>
                <a:lnTo>
                  <a:pt x="4606891" y="2312916"/>
                </a:lnTo>
                <a:lnTo>
                  <a:pt x="4628307" y="2354235"/>
                </a:lnTo>
                <a:lnTo>
                  <a:pt x="4648780" y="2395410"/>
                </a:lnTo>
                <a:lnTo>
                  <a:pt x="4668303" y="2436426"/>
                </a:lnTo>
                <a:lnTo>
                  <a:pt x="4686869" y="2477270"/>
                </a:lnTo>
                <a:lnTo>
                  <a:pt x="4704470" y="2517925"/>
                </a:lnTo>
                <a:lnTo>
                  <a:pt x="4721099" y="2558380"/>
                </a:lnTo>
                <a:lnTo>
                  <a:pt x="4736749" y="2598618"/>
                </a:lnTo>
                <a:lnTo>
                  <a:pt x="4751412" y="2638626"/>
                </a:lnTo>
                <a:lnTo>
                  <a:pt x="4765081" y="2678389"/>
                </a:lnTo>
                <a:lnTo>
                  <a:pt x="4777750" y="2717894"/>
                </a:lnTo>
                <a:lnTo>
                  <a:pt x="4789410" y="2757126"/>
                </a:lnTo>
                <a:lnTo>
                  <a:pt x="4800055" y="2796070"/>
                </a:lnTo>
                <a:lnTo>
                  <a:pt x="4809677" y="2834712"/>
                </a:lnTo>
                <a:lnTo>
                  <a:pt x="4818270" y="2873039"/>
                </a:lnTo>
                <a:lnTo>
                  <a:pt x="4825825" y="2911035"/>
                </a:lnTo>
                <a:lnTo>
                  <a:pt x="4832335" y="2948687"/>
                </a:lnTo>
                <a:lnTo>
                  <a:pt x="4842194" y="3022900"/>
                </a:lnTo>
                <a:lnTo>
                  <a:pt x="4847788" y="3095564"/>
                </a:lnTo>
                <a:lnTo>
                  <a:pt x="4849059" y="3166564"/>
                </a:lnTo>
                <a:lnTo>
                  <a:pt x="4848056" y="3201404"/>
                </a:lnTo>
                <a:lnTo>
                  <a:pt x="4842734" y="3269694"/>
                </a:lnTo>
                <a:lnTo>
                  <a:pt x="4832944" y="3336035"/>
                </a:lnTo>
                <a:lnTo>
                  <a:pt x="4818629" y="3400312"/>
                </a:lnTo>
                <a:lnTo>
                  <a:pt x="4799730" y="3462410"/>
                </a:lnTo>
                <a:lnTo>
                  <a:pt x="4776189" y="3522217"/>
                </a:lnTo>
                <a:lnTo>
                  <a:pt x="4747949" y="3579617"/>
                </a:lnTo>
                <a:lnTo>
                  <a:pt x="4714950" y="3634496"/>
                </a:lnTo>
                <a:lnTo>
                  <a:pt x="4677232" y="3686609"/>
                </a:lnTo>
                <a:lnTo>
                  <a:pt x="4635407" y="3735109"/>
                </a:lnTo>
                <a:lnTo>
                  <a:pt x="4589702" y="3779876"/>
                </a:lnTo>
                <a:lnTo>
                  <a:pt x="4540242" y="3820930"/>
                </a:lnTo>
                <a:lnTo>
                  <a:pt x="4487154" y="3858291"/>
                </a:lnTo>
                <a:lnTo>
                  <a:pt x="4430566" y="3891977"/>
                </a:lnTo>
                <a:lnTo>
                  <a:pt x="4370603" y="3922009"/>
                </a:lnTo>
                <a:lnTo>
                  <a:pt x="4307392" y="3948405"/>
                </a:lnTo>
                <a:lnTo>
                  <a:pt x="4241060" y="3971185"/>
                </a:lnTo>
                <a:lnTo>
                  <a:pt x="4171734" y="3990369"/>
                </a:lnTo>
                <a:lnTo>
                  <a:pt x="4099540" y="4005975"/>
                </a:lnTo>
                <a:lnTo>
                  <a:pt x="4024605" y="4018024"/>
                </a:lnTo>
                <a:lnTo>
                  <a:pt x="3986150" y="4022721"/>
                </a:lnTo>
                <a:lnTo>
                  <a:pt x="3947056" y="4026535"/>
                </a:lnTo>
                <a:lnTo>
                  <a:pt x="3907341" y="4029469"/>
                </a:lnTo>
                <a:lnTo>
                  <a:pt x="3867019" y="4031526"/>
                </a:lnTo>
                <a:lnTo>
                  <a:pt x="3826107" y="4032709"/>
                </a:lnTo>
                <a:lnTo>
                  <a:pt x="3784621" y="4033018"/>
                </a:lnTo>
                <a:lnTo>
                  <a:pt x="3742576" y="4032458"/>
                </a:lnTo>
                <a:lnTo>
                  <a:pt x="3699988" y="4031030"/>
                </a:lnTo>
                <a:lnTo>
                  <a:pt x="3656874" y="4028737"/>
                </a:lnTo>
                <a:lnTo>
                  <a:pt x="3613248" y="4025581"/>
                </a:lnTo>
                <a:lnTo>
                  <a:pt x="3569127" y="4021565"/>
                </a:lnTo>
                <a:lnTo>
                  <a:pt x="3524527" y="4016691"/>
                </a:lnTo>
                <a:lnTo>
                  <a:pt x="3479463" y="4010962"/>
                </a:lnTo>
                <a:lnTo>
                  <a:pt x="3433951" y="4004379"/>
                </a:lnTo>
                <a:lnTo>
                  <a:pt x="3388008" y="3996946"/>
                </a:lnTo>
                <a:lnTo>
                  <a:pt x="3341648" y="3988665"/>
                </a:lnTo>
                <a:lnTo>
                  <a:pt x="3294888" y="3979538"/>
                </a:lnTo>
                <a:lnTo>
                  <a:pt x="3247744" y="3969568"/>
                </a:lnTo>
                <a:lnTo>
                  <a:pt x="3200231" y="3958756"/>
                </a:lnTo>
                <a:lnTo>
                  <a:pt x="3152365" y="3947106"/>
                </a:lnTo>
                <a:lnTo>
                  <a:pt x="3104162" y="3934620"/>
                </a:lnTo>
                <a:lnTo>
                  <a:pt x="3055638" y="3921301"/>
                </a:lnTo>
                <a:lnTo>
                  <a:pt x="3006809" y="3907150"/>
                </a:lnTo>
                <a:lnTo>
                  <a:pt x="2957691" y="3892171"/>
                </a:lnTo>
                <a:lnTo>
                  <a:pt x="2908299" y="3876365"/>
                </a:lnTo>
                <a:lnTo>
                  <a:pt x="2858649" y="3859735"/>
                </a:lnTo>
                <a:lnTo>
                  <a:pt x="2808757" y="3842284"/>
                </a:lnTo>
                <a:lnTo>
                  <a:pt x="2758639" y="3824013"/>
                </a:lnTo>
                <a:lnTo>
                  <a:pt x="2708311" y="3804926"/>
                </a:lnTo>
                <a:lnTo>
                  <a:pt x="2657788" y="3785025"/>
                </a:lnTo>
                <a:lnTo>
                  <a:pt x="2607087" y="3764312"/>
                </a:lnTo>
                <a:lnTo>
                  <a:pt x="2556223" y="3742789"/>
                </a:lnTo>
                <a:lnTo>
                  <a:pt x="2505212" y="3720460"/>
                </a:lnTo>
                <a:lnTo>
                  <a:pt x="2454071" y="3697326"/>
                </a:lnTo>
                <a:lnTo>
                  <a:pt x="2402813" y="3673390"/>
                </a:lnTo>
                <a:lnTo>
                  <a:pt x="2351457" y="3648654"/>
                </a:lnTo>
                <a:lnTo>
                  <a:pt x="2300016" y="3623121"/>
                </a:lnTo>
                <a:lnTo>
                  <a:pt x="2248508" y="3596793"/>
                </a:lnTo>
                <a:lnTo>
                  <a:pt x="2196948" y="3569673"/>
                </a:lnTo>
                <a:lnTo>
                  <a:pt x="2145352" y="3541763"/>
                </a:lnTo>
                <a:lnTo>
                  <a:pt x="2093736" y="3513065"/>
                </a:lnTo>
                <a:lnTo>
                  <a:pt x="2042115" y="3483582"/>
                </a:lnTo>
                <a:lnTo>
                  <a:pt x="1990506" y="3453317"/>
                </a:lnTo>
                <a:lnTo>
                  <a:pt x="1938924" y="3422271"/>
                </a:lnTo>
                <a:lnTo>
                  <a:pt x="1887385" y="3390448"/>
                </a:lnTo>
                <a:lnTo>
                  <a:pt x="1835905" y="3357849"/>
                </a:lnTo>
                <a:lnTo>
                  <a:pt x="1784499" y="3324476"/>
                </a:lnTo>
                <a:lnTo>
                  <a:pt x="1733185" y="3290334"/>
                </a:lnTo>
                <a:lnTo>
                  <a:pt x="1681976" y="3255423"/>
                </a:lnTo>
                <a:lnTo>
                  <a:pt x="1630890" y="3219747"/>
                </a:lnTo>
                <a:lnTo>
                  <a:pt x="1579942" y="3183307"/>
                </a:lnTo>
                <a:lnTo>
                  <a:pt x="1529412" y="3146299"/>
                </a:lnTo>
                <a:lnTo>
                  <a:pt x="1479563" y="3108922"/>
                </a:lnTo>
                <a:lnTo>
                  <a:pt x="1430404" y="3071189"/>
                </a:lnTo>
                <a:lnTo>
                  <a:pt x="1381940" y="3033115"/>
                </a:lnTo>
                <a:lnTo>
                  <a:pt x="1334181" y="2994714"/>
                </a:lnTo>
                <a:lnTo>
                  <a:pt x="1287132" y="2956000"/>
                </a:lnTo>
                <a:lnTo>
                  <a:pt x="1240801" y="2916988"/>
                </a:lnTo>
                <a:lnTo>
                  <a:pt x="1195195" y="2877692"/>
                </a:lnTo>
                <a:lnTo>
                  <a:pt x="1150322" y="2838126"/>
                </a:lnTo>
                <a:lnTo>
                  <a:pt x="1106188" y="2798305"/>
                </a:lnTo>
                <a:lnTo>
                  <a:pt x="1062802" y="2758242"/>
                </a:lnTo>
                <a:lnTo>
                  <a:pt x="1020170" y="2717953"/>
                </a:lnTo>
                <a:lnTo>
                  <a:pt x="978300" y="2677451"/>
                </a:lnTo>
                <a:lnTo>
                  <a:pt x="937198" y="2636750"/>
                </a:lnTo>
                <a:lnTo>
                  <a:pt x="896872" y="2595866"/>
                </a:lnTo>
                <a:lnTo>
                  <a:pt x="857330" y="2554812"/>
                </a:lnTo>
                <a:lnTo>
                  <a:pt x="818578" y="2513602"/>
                </a:lnTo>
                <a:lnTo>
                  <a:pt x="780624" y="2472251"/>
                </a:lnTo>
                <a:lnTo>
                  <a:pt x="743475" y="2430773"/>
                </a:lnTo>
                <a:lnTo>
                  <a:pt x="707139" y="2389183"/>
                </a:lnTo>
                <a:lnTo>
                  <a:pt x="671622" y="2347494"/>
                </a:lnTo>
                <a:lnTo>
                  <a:pt x="636932" y="2305721"/>
                </a:lnTo>
                <a:lnTo>
                  <a:pt x="603076" y="2263878"/>
                </a:lnTo>
                <a:lnTo>
                  <a:pt x="570062" y="2221980"/>
                </a:lnTo>
                <a:lnTo>
                  <a:pt x="537896" y="2180041"/>
                </a:lnTo>
                <a:lnTo>
                  <a:pt x="506586" y="2138074"/>
                </a:lnTo>
                <a:lnTo>
                  <a:pt x="476139" y="2096095"/>
                </a:lnTo>
                <a:lnTo>
                  <a:pt x="446563" y="2054118"/>
                </a:lnTo>
                <a:lnTo>
                  <a:pt x="417864" y="2012157"/>
                </a:lnTo>
                <a:lnTo>
                  <a:pt x="390050" y="1970225"/>
                </a:lnTo>
                <a:lnTo>
                  <a:pt x="363128" y="1928339"/>
                </a:lnTo>
                <a:lnTo>
                  <a:pt x="337106" y="1886511"/>
                </a:lnTo>
                <a:lnTo>
                  <a:pt x="311991" y="1844756"/>
                </a:lnTo>
                <a:lnTo>
                  <a:pt x="287789" y="1803089"/>
                </a:lnTo>
                <a:lnTo>
                  <a:pt x="264508" y="1761523"/>
                </a:lnTo>
                <a:lnTo>
                  <a:pt x="242156" y="1720073"/>
                </a:lnTo>
                <a:lnTo>
                  <a:pt x="220740" y="1678754"/>
                </a:lnTo>
                <a:lnTo>
                  <a:pt x="200267" y="1637579"/>
                </a:lnTo>
                <a:lnTo>
                  <a:pt x="180744" y="1596563"/>
                </a:lnTo>
                <a:lnTo>
                  <a:pt x="162178" y="1555719"/>
                </a:lnTo>
                <a:lnTo>
                  <a:pt x="144577" y="1515064"/>
                </a:lnTo>
                <a:lnTo>
                  <a:pt x="127949" y="1474609"/>
                </a:lnTo>
                <a:lnTo>
                  <a:pt x="112299" y="1434371"/>
                </a:lnTo>
                <a:lnTo>
                  <a:pt x="97636" y="1394363"/>
                </a:lnTo>
                <a:lnTo>
                  <a:pt x="83967" y="1354600"/>
                </a:lnTo>
                <a:lnTo>
                  <a:pt x="71298" y="1315095"/>
                </a:lnTo>
                <a:lnTo>
                  <a:pt x="59638" y="1275863"/>
                </a:lnTo>
                <a:lnTo>
                  <a:pt x="48994" y="1236919"/>
                </a:lnTo>
                <a:lnTo>
                  <a:pt x="39372" y="1198277"/>
                </a:lnTo>
                <a:lnTo>
                  <a:pt x="30780" y="1159950"/>
                </a:lnTo>
                <a:lnTo>
                  <a:pt x="23226" y="1121954"/>
                </a:lnTo>
                <a:lnTo>
                  <a:pt x="16716" y="1084302"/>
                </a:lnTo>
                <a:lnTo>
                  <a:pt x="6859" y="1010089"/>
                </a:lnTo>
                <a:lnTo>
                  <a:pt x="1268" y="937425"/>
                </a:lnTo>
                <a:lnTo>
                  <a:pt x="0" y="866425"/>
                </a:lnTo>
                <a:lnTo>
                  <a:pt x="1005" y="831585"/>
                </a:lnTo>
                <a:lnTo>
                  <a:pt x="6331" y="763295"/>
                </a:lnTo>
                <a:lnTo>
                  <a:pt x="16125" y="696954"/>
                </a:lnTo>
                <a:lnTo>
                  <a:pt x="30446" y="632677"/>
                </a:lnTo>
                <a:lnTo>
                  <a:pt x="49351" y="570579"/>
                </a:lnTo>
                <a:lnTo>
                  <a:pt x="72899" y="510772"/>
                </a:lnTo>
                <a:lnTo>
                  <a:pt x="101148" y="453372"/>
                </a:lnTo>
                <a:lnTo>
                  <a:pt x="134155" y="398493"/>
                </a:lnTo>
                <a:lnTo>
                  <a:pt x="152462" y="372035"/>
                </a:lnTo>
              </a:path>
            </a:pathLst>
          </a:custGeom>
          <a:ln w="9525">
            <a:solidFill>
              <a:srgbClr val="25364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00" y="579501"/>
            <a:ext cx="161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15" dirty="0"/>
              <a:t>e</a:t>
            </a:r>
            <a:r>
              <a:rPr spc="-5" dirty="0"/>
              <a:t>nd</a:t>
            </a:r>
            <a:r>
              <a:rPr spc="-15" dirty="0"/>
              <a:t>o</a:t>
            </a:r>
            <a:r>
              <a:rPr spc="-5" dirty="0"/>
              <a:t>gram</a:t>
            </a:r>
          </a:p>
        </p:txBody>
      </p:sp>
      <p:sp>
        <p:nvSpPr>
          <p:cNvPr id="4" name="object 4"/>
          <p:cNvSpPr/>
          <p:nvPr/>
        </p:nvSpPr>
        <p:spPr>
          <a:xfrm>
            <a:off x="4322064" y="2071116"/>
            <a:ext cx="4034028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5497" y="2106929"/>
            <a:ext cx="3935095" cy="0"/>
          </a:xfrm>
          <a:custGeom>
            <a:avLst/>
            <a:gdLst/>
            <a:ahLst/>
            <a:cxnLst/>
            <a:rect l="l" t="t" r="r" b="b"/>
            <a:pathLst>
              <a:path w="3935095">
                <a:moveTo>
                  <a:pt x="0" y="0"/>
                </a:moveTo>
                <a:lnTo>
                  <a:pt x="3934713" y="0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3316" y="2084832"/>
            <a:ext cx="111251" cy="245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8942" y="2106929"/>
            <a:ext cx="0" cy="2355215"/>
          </a:xfrm>
          <a:custGeom>
            <a:avLst/>
            <a:gdLst/>
            <a:ahLst/>
            <a:cxnLst/>
            <a:rect l="l" t="t" r="r" b="b"/>
            <a:pathLst>
              <a:path h="2355215">
                <a:moveTo>
                  <a:pt x="0" y="0"/>
                </a:moveTo>
                <a:lnTo>
                  <a:pt x="0" y="2355215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9871" y="2084832"/>
            <a:ext cx="111251" cy="245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5497" y="2106929"/>
            <a:ext cx="0" cy="2355215"/>
          </a:xfrm>
          <a:custGeom>
            <a:avLst/>
            <a:gdLst/>
            <a:ahLst/>
            <a:cxnLst/>
            <a:rect l="l" t="t" r="r" b="b"/>
            <a:pathLst>
              <a:path h="2355215">
                <a:moveTo>
                  <a:pt x="0" y="0"/>
                </a:moveTo>
                <a:lnTo>
                  <a:pt x="0" y="2355215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8811" y="4425696"/>
            <a:ext cx="1955292" cy="111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2245" y="4461509"/>
            <a:ext cx="1856739" cy="0"/>
          </a:xfrm>
          <a:custGeom>
            <a:avLst/>
            <a:gdLst/>
            <a:ahLst/>
            <a:cxnLst/>
            <a:rect l="l" t="t" r="r" b="b"/>
            <a:pathLst>
              <a:path w="1856740">
                <a:moveTo>
                  <a:pt x="0" y="0"/>
                </a:moveTo>
                <a:lnTo>
                  <a:pt x="1856485" y="0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6619" y="4439411"/>
            <a:ext cx="111251" cy="818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2245" y="4461509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470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02852" y="4439411"/>
            <a:ext cx="111251" cy="818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58478" y="4461509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470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2696" y="4425696"/>
            <a:ext cx="2164079" cy="111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6129" y="4461509"/>
            <a:ext cx="2064385" cy="0"/>
          </a:xfrm>
          <a:custGeom>
            <a:avLst/>
            <a:gdLst/>
            <a:ahLst/>
            <a:cxnLst/>
            <a:rect l="l" t="t" r="r" b="b"/>
            <a:pathLst>
              <a:path w="2064385">
                <a:moveTo>
                  <a:pt x="0" y="0"/>
                </a:moveTo>
                <a:lnTo>
                  <a:pt x="2064385" y="0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0" y="4439411"/>
            <a:ext cx="111251" cy="624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9626" y="4461509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0"/>
                </a:moveTo>
                <a:lnTo>
                  <a:pt x="0" y="526414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0503" y="4439411"/>
            <a:ext cx="111251" cy="624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6129" y="4461509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0"/>
                </a:moveTo>
                <a:lnTo>
                  <a:pt x="0" y="526414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5379" y="4953000"/>
            <a:ext cx="902208" cy="1112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8814" y="498881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528" y="0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3188" y="4966715"/>
            <a:ext cx="111251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8814" y="4988814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4">
                <a:moveTo>
                  <a:pt x="0" y="0"/>
                </a:moveTo>
                <a:lnTo>
                  <a:pt x="0" y="401828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6335" y="4966715"/>
            <a:ext cx="111251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1961" y="4988814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4">
                <a:moveTo>
                  <a:pt x="0" y="0"/>
                </a:moveTo>
                <a:lnTo>
                  <a:pt x="0" y="401828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0735" y="2071116"/>
            <a:ext cx="390144" cy="2193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6361" y="2106929"/>
            <a:ext cx="291465" cy="2082164"/>
          </a:xfrm>
          <a:custGeom>
            <a:avLst/>
            <a:gdLst/>
            <a:ahLst/>
            <a:cxnLst/>
            <a:rect l="l" t="t" r="r" b="b"/>
            <a:pathLst>
              <a:path w="291464" h="2082164">
                <a:moveTo>
                  <a:pt x="291083" y="2081784"/>
                </a:moveTo>
                <a:lnTo>
                  <a:pt x="234428" y="2079869"/>
                </a:lnTo>
                <a:lnTo>
                  <a:pt x="188166" y="2074656"/>
                </a:lnTo>
                <a:lnTo>
                  <a:pt x="156977" y="2066942"/>
                </a:lnTo>
                <a:lnTo>
                  <a:pt x="145542" y="2057527"/>
                </a:lnTo>
                <a:lnTo>
                  <a:pt x="145542" y="1065149"/>
                </a:lnTo>
                <a:lnTo>
                  <a:pt x="134106" y="1055733"/>
                </a:lnTo>
                <a:lnTo>
                  <a:pt x="102917" y="1048019"/>
                </a:lnTo>
                <a:lnTo>
                  <a:pt x="56655" y="1042806"/>
                </a:lnTo>
                <a:lnTo>
                  <a:pt x="0" y="1040892"/>
                </a:lnTo>
                <a:lnTo>
                  <a:pt x="56655" y="1038977"/>
                </a:lnTo>
                <a:lnTo>
                  <a:pt x="102917" y="1033764"/>
                </a:lnTo>
                <a:lnTo>
                  <a:pt x="134106" y="1026050"/>
                </a:lnTo>
                <a:lnTo>
                  <a:pt x="145542" y="1016635"/>
                </a:lnTo>
                <a:lnTo>
                  <a:pt x="145542" y="24257"/>
                </a:lnTo>
                <a:lnTo>
                  <a:pt x="156977" y="14841"/>
                </a:lnTo>
                <a:lnTo>
                  <a:pt x="188166" y="7127"/>
                </a:lnTo>
                <a:lnTo>
                  <a:pt x="234428" y="1914"/>
                </a:lnTo>
                <a:lnTo>
                  <a:pt x="291083" y="0"/>
                </a:lnTo>
              </a:path>
            </a:pathLst>
          </a:custGeom>
          <a:ln w="25908">
            <a:solidFill>
              <a:srgbClr val="5C8A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6739" y="2512314"/>
            <a:ext cx="1680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737571"/>
                </a:solidFill>
                <a:latin typeface="Arial"/>
                <a:cs typeface="Arial"/>
              </a:rPr>
              <a:t>Heights</a:t>
            </a:r>
            <a:r>
              <a:rPr sz="1800" spc="-16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737571"/>
                </a:solidFill>
                <a:latin typeface="Arial"/>
                <a:cs typeface="Arial"/>
              </a:rPr>
              <a:t>represent 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737571"/>
                </a:solidFill>
                <a:latin typeface="Arial"/>
                <a:cs typeface="Arial"/>
              </a:rPr>
              <a:t>distance  </a:t>
            </a:r>
            <a:r>
              <a:rPr sz="1800" spc="-55" dirty="0">
                <a:solidFill>
                  <a:srgbClr val="737571"/>
                </a:solidFill>
                <a:latin typeface="Arial"/>
                <a:cs typeface="Arial"/>
              </a:rPr>
              <a:t>between  </a:t>
            </a:r>
            <a:r>
              <a:rPr sz="1800" spc="-30" dirty="0">
                <a:solidFill>
                  <a:srgbClr val="737571"/>
                </a:solidFill>
                <a:latin typeface="Arial"/>
                <a:cs typeface="Arial"/>
              </a:rPr>
              <a:t>point/cluster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52927" y="4669535"/>
            <a:ext cx="7053072" cy="124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6361" y="4706126"/>
            <a:ext cx="7009765" cy="13335"/>
          </a:xfrm>
          <a:custGeom>
            <a:avLst/>
            <a:gdLst/>
            <a:ahLst/>
            <a:cxnLst/>
            <a:rect l="l" t="t" r="r" b="b"/>
            <a:pathLst>
              <a:path w="7009765" h="13335">
                <a:moveTo>
                  <a:pt x="0" y="13066"/>
                </a:moveTo>
                <a:lnTo>
                  <a:pt x="7009637" y="0"/>
                </a:lnTo>
              </a:path>
            </a:pathLst>
          </a:custGeom>
          <a:ln w="25907">
            <a:solidFill>
              <a:srgbClr val="F8554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00" y="579501"/>
            <a:ext cx="3653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 Meaningful</a:t>
            </a:r>
            <a:r>
              <a:rPr spc="30" dirty="0"/>
              <a:t> </a:t>
            </a:r>
            <a:r>
              <a:rPr spc="-5" dirty="0"/>
              <a:t>Cluster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9177" y="1608277"/>
            <a:ext cx="61607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687705" indent="-284480">
              <a:lnSpc>
                <a:spcPct val="100000"/>
              </a:lnSpc>
              <a:spcBef>
                <a:spcPts val="100"/>
              </a:spcBef>
              <a:buChar char="•"/>
              <a:tabLst>
                <a:tab pos="284480" algn="l"/>
                <a:tab pos="297815" algn="l"/>
              </a:tabLst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How </a:t>
            </a:r>
            <a:r>
              <a:rPr sz="1800" spc="15" dirty="0">
                <a:solidFill>
                  <a:srgbClr val="737571"/>
                </a:solidFill>
                <a:latin typeface="Arial"/>
                <a:cs typeface="Arial"/>
              </a:rPr>
              <a:t>to </a:t>
            </a:r>
            <a:r>
              <a:rPr sz="1800" spc="-135" dirty="0">
                <a:solidFill>
                  <a:srgbClr val="737571"/>
                </a:solidFill>
                <a:latin typeface="Arial"/>
                <a:cs typeface="Arial"/>
              </a:rPr>
              <a:t>see </a:t>
            </a:r>
            <a:r>
              <a:rPr sz="1800" spc="-55" dirty="0">
                <a:solidFill>
                  <a:srgbClr val="737571"/>
                </a:solidFill>
                <a:latin typeface="Arial"/>
                <a:cs typeface="Arial"/>
              </a:rPr>
              <a:t>which </a:t>
            </a:r>
            <a:r>
              <a:rPr sz="1800" spc="-60" dirty="0">
                <a:solidFill>
                  <a:srgbClr val="737571"/>
                </a:solidFill>
                <a:latin typeface="Arial"/>
                <a:cs typeface="Arial"/>
              </a:rPr>
              <a:t>cluster </a:t>
            </a:r>
            <a:r>
              <a:rPr sz="1800" spc="-110" dirty="0">
                <a:solidFill>
                  <a:srgbClr val="737571"/>
                </a:solidFill>
                <a:latin typeface="Arial"/>
                <a:cs typeface="Arial"/>
              </a:rPr>
              <a:t>have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737571"/>
                </a:solidFill>
                <a:latin typeface="Arial"/>
                <a:cs typeface="Arial"/>
              </a:rPr>
              <a:t>most </a:t>
            </a:r>
            <a:r>
              <a:rPr sz="1800" spc="-50" dirty="0">
                <a:solidFill>
                  <a:srgbClr val="737571"/>
                </a:solidFill>
                <a:latin typeface="Arial"/>
                <a:cs typeface="Arial"/>
              </a:rPr>
              <a:t>action</a:t>
            </a:r>
            <a:r>
              <a:rPr sz="1800" spc="-27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movies?</a:t>
            </a:r>
            <a:endParaRPr sz="18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125" dirty="0">
                <a:solidFill>
                  <a:srgbClr val="737571"/>
                </a:solidFill>
                <a:latin typeface="Arial"/>
                <a:cs typeface="Arial"/>
              </a:rPr>
              <a:t>use </a:t>
            </a:r>
            <a:r>
              <a:rPr sz="1800" spc="-35" dirty="0">
                <a:solidFill>
                  <a:srgbClr val="737571"/>
                </a:solidFill>
                <a:latin typeface="Arial"/>
                <a:cs typeface="Arial"/>
              </a:rPr>
              <a:t>this</a:t>
            </a: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737571"/>
                </a:solidFill>
                <a:latin typeface="Arial"/>
                <a:cs typeface="Arial"/>
              </a:rPr>
              <a:t>command: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1800" b="1" spc="-10" dirty="0">
                <a:solidFill>
                  <a:srgbClr val="737571"/>
                </a:solidFill>
                <a:latin typeface="Courier New"/>
                <a:cs typeface="Courier New"/>
              </a:rPr>
              <a:t>tapply(movies$Action, clusterGroups,</a:t>
            </a:r>
            <a:r>
              <a:rPr sz="1800" b="1" spc="-45" dirty="0">
                <a:solidFill>
                  <a:srgbClr val="73757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737571"/>
                </a:solidFill>
                <a:latin typeface="Courier New"/>
                <a:cs typeface="Courier New"/>
              </a:rPr>
              <a:t>mean)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297180" marR="645795" indent="-284480">
              <a:lnSpc>
                <a:spcPct val="100000"/>
              </a:lnSpc>
              <a:spcBef>
                <a:spcPts val="5"/>
              </a:spcBef>
              <a:buChar char="•"/>
              <a:tabLst>
                <a:tab pos="284480" algn="l"/>
                <a:tab pos="297815" algn="l"/>
              </a:tabLst>
            </a:pPr>
            <a:r>
              <a:rPr sz="1800" spc="-120" dirty="0">
                <a:solidFill>
                  <a:srgbClr val="737571"/>
                </a:solidFill>
                <a:latin typeface="Arial"/>
                <a:cs typeface="Arial"/>
              </a:rPr>
              <a:t>Exercise: </a:t>
            </a:r>
            <a:r>
              <a:rPr sz="1800" spc="-185" dirty="0">
                <a:solidFill>
                  <a:srgbClr val="737571"/>
                </a:solidFill>
                <a:latin typeface="Arial"/>
                <a:cs typeface="Arial"/>
              </a:rPr>
              <a:t>Can </a:t>
            </a:r>
            <a:r>
              <a:rPr sz="1800" spc="-75" dirty="0">
                <a:solidFill>
                  <a:srgbClr val="737571"/>
                </a:solidFill>
                <a:latin typeface="Arial"/>
                <a:cs typeface="Arial"/>
              </a:rPr>
              <a:t>you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find the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characteristic </a:t>
            </a:r>
            <a:r>
              <a:rPr sz="1800" spc="-5" dirty="0">
                <a:solidFill>
                  <a:srgbClr val="737571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737571"/>
                </a:solidFill>
                <a:latin typeface="Arial"/>
                <a:cs typeface="Arial"/>
              </a:rPr>
              <a:t>each</a:t>
            </a:r>
            <a:r>
              <a:rPr sz="1800" spc="-16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737571"/>
                </a:solidFill>
                <a:latin typeface="Arial"/>
                <a:cs typeface="Arial"/>
              </a:rPr>
              <a:t>cluster?</a:t>
            </a:r>
            <a:endParaRPr sz="18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1800" spc="-35" dirty="0">
                <a:solidFill>
                  <a:srgbClr val="737571"/>
                </a:solidFill>
                <a:latin typeface="Arial"/>
                <a:cs typeface="Arial"/>
              </a:rPr>
              <a:t>Hint:</a:t>
            </a:r>
            <a:endParaRPr sz="1800">
              <a:latin typeface="Arial"/>
              <a:cs typeface="Arial"/>
            </a:endParaRPr>
          </a:p>
          <a:p>
            <a:pPr marL="535305" lvl="1" indent="-121920">
              <a:lnSpc>
                <a:spcPct val="100000"/>
              </a:lnSpc>
              <a:buChar char="-"/>
              <a:tabLst>
                <a:tab pos="535940" algn="l"/>
              </a:tabLst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Add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cluster </a:t>
            </a:r>
            <a:r>
              <a:rPr sz="1800" spc="-170" dirty="0">
                <a:solidFill>
                  <a:srgbClr val="737571"/>
                </a:solidFill>
                <a:latin typeface="Arial"/>
                <a:cs typeface="Arial"/>
              </a:rPr>
              <a:t>as </a:t>
            </a:r>
            <a:r>
              <a:rPr sz="1800" spc="-75" dirty="0">
                <a:solidFill>
                  <a:srgbClr val="737571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737571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variable </a:t>
            </a:r>
            <a:r>
              <a:rPr sz="1800" spc="-25" dirty="0">
                <a:solidFill>
                  <a:srgbClr val="737571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the</a:t>
            </a:r>
            <a:r>
              <a:rPr sz="1800" spc="-33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535305" lvl="1" indent="-121920">
              <a:lnSpc>
                <a:spcPct val="100000"/>
              </a:lnSpc>
              <a:buChar char="-"/>
              <a:tabLst>
                <a:tab pos="535940" algn="l"/>
              </a:tabLst>
            </a:pPr>
            <a:r>
              <a:rPr sz="1800" spc="-130" dirty="0">
                <a:solidFill>
                  <a:srgbClr val="737571"/>
                </a:solidFill>
                <a:latin typeface="Arial"/>
                <a:cs typeface="Arial"/>
              </a:rPr>
              <a:t>Load </a:t>
            </a:r>
            <a:r>
              <a:rPr sz="1800" spc="-35" dirty="0">
                <a:solidFill>
                  <a:srgbClr val="737571"/>
                </a:solidFill>
                <a:latin typeface="Arial"/>
                <a:cs typeface="Arial"/>
              </a:rPr>
              <a:t>dplyr </a:t>
            </a:r>
            <a:r>
              <a:rPr sz="1800" spc="-40" dirty="0">
                <a:solidFill>
                  <a:srgbClr val="737571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535305" lvl="1" indent="-121920">
              <a:lnSpc>
                <a:spcPct val="100000"/>
              </a:lnSpc>
              <a:buChar char="-"/>
              <a:tabLst>
                <a:tab pos="535940" algn="l"/>
              </a:tabLst>
            </a:pPr>
            <a:r>
              <a:rPr sz="1800" spc="-150" dirty="0">
                <a:solidFill>
                  <a:srgbClr val="737571"/>
                </a:solidFill>
                <a:latin typeface="Arial"/>
                <a:cs typeface="Arial"/>
              </a:rPr>
              <a:t>Use </a:t>
            </a:r>
            <a:r>
              <a:rPr sz="1800" b="1" spc="-100" dirty="0">
                <a:solidFill>
                  <a:srgbClr val="737571"/>
                </a:solidFill>
                <a:latin typeface="Trebuchet MS"/>
                <a:cs typeface="Trebuchet MS"/>
              </a:rPr>
              <a:t>aggregate </a:t>
            </a:r>
            <a:r>
              <a:rPr sz="1800" spc="-85" dirty="0">
                <a:solidFill>
                  <a:srgbClr val="737571"/>
                </a:solidFill>
                <a:latin typeface="Arial"/>
                <a:cs typeface="Arial"/>
              </a:rPr>
              <a:t>and </a:t>
            </a:r>
            <a:r>
              <a:rPr sz="1800" b="1" spc="-95" dirty="0">
                <a:solidFill>
                  <a:srgbClr val="737571"/>
                </a:solidFill>
                <a:latin typeface="Trebuchet MS"/>
                <a:cs typeface="Trebuchet MS"/>
              </a:rPr>
              <a:t>summarise</a:t>
            </a:r>
            <a:r>
              <a:rPr sz="1800" b="1" spc="-120" dirty="0">
                <a:solidFill>
                  <a:srgbClr val="73757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737571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00" y="579501"/>
            <a:ext cx="249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25" dirty="0"/>
              <a:t> </a:t>
            </a:r>
            <a:r>
              <a:rPr spc="-5" dirty="0"/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9177" y="4156964"/>
            <a:ext cx="1919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737571"/>
                </a:solidFill>
                <a:latin typeface="Arial"/>
                <a:cs typeface="Arial"/>
              </a:rPr>
              <a:t>Tips: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737571"/>
                </a:solidFill>
                <a:latin typeface="Arial"/>
                <a:cs typeface="Arial"/>
              </a:rPr>
              <a:t>- </a:t>
            </a:r>
            <a:r>
              <a:rPr sz="1800" spc="-80" dirty="0">
                <a:solidFill>
                  <a:srgbClr val="737571"/>
                </a:solidFill>
                <a:latin typeface="Arial"/>
                <a:cs typeface="Arial"/>
              </a:rPr>
              <a:t>Normalize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the</a:t>
            </a:r>
            <a:r>
              <a:rPr sz="1800" spc="-17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81479" y="1527302"/>
          <a:ext cx="7427592" cy="242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Movie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D6C9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Action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D6C9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Romance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D6C9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Rating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D6C92"/>
                    </a:solidFill>
                  </a:tcPr>
                </a:tc>
                <a:tc>
                  <a:txBody>
                    <a:bodyPr/>
                    <a:lstStyle/>
                    <a:p>
                      <a:pPr marL="549275" marR="5257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enue  </a:t>
                      </a:r>
                      <a:r>
                        <a:rPr sz="19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(in</a:t>
                      </a:r>
                      <a:r>
                        <a:rPr sz="1900" b="1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USD)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D6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5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5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5" dirty="0">
                          <a:solidFill>
                            <a:srgbClr val="737571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50662"/>
            <a:ext cx="9906000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570476"/>
            <a:ext cx="9906000" cy="2287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947159"/>
            <a:ext cx="940435" cy="972819"/>
          </a:xfrm>
          <a:custGeom>
            <a:avLst/>
            <a:gdLst/>
            <a:ahLst/>
            <a:cxnLst/>
            <a:rect l="l" t="t" r="r" b="b"/>
            <a:pathLst>
              <a:path w="940435" h="972820">
                <a:moveTo>
                  <a:pt x="470153" y="0"/>
                </a:moveTo>
                <a:lnTo>
                  <a:pt x="422074" y="2510"/>
                </a:lnTo>
                <a:lnTo>
                  <a:pt x="375385" y="9877"/>
                </a:lnTo>
                <a:lnTo>
                  <a:pt x="330323" y="21858"/>
                </a:lnTo>
                <a:lnTo>
                  <a:pt x="287125" y="38207"/>
                </a:lnTo>
                <a:lnTo>
                  <a:pt x="246025" y="58680"/>
                </a:lnTo>
                <a:lnTo>
                  <a:pt x="207261" y="83032"/>
                </a:lnTo>
                <a:lnTo>
                  <a:pt x="171069" y="111020"/>
                </a:lnTo>
                <a:lnTo>
                  <a:pt x="137683" y="142398"/>
                </a:lnTo>
                <a:lnTo>
                  <a:pt x="107342" y="176923"/>
                </a:lnTo>
                <a:lnTo>
                  <a:pt x="80280" y="214349"/>
                </a:lnTo>
                <a:lnTo>
                  <a:pt x="56733" y="254433"/>
                </a:lnTo>
                <a:lnTo>
                  <a:pt x="36939" y="296929"/>
                </a:lnTo>
                <a:lnTo>
                  <a:pt x="21132" y="341594"/>
                </a:lnTo>
                <a:lnTo>
                  <a:pt x="9549" y="388183"/>
                </a:lnTo>
                <a:lnTo>
                  <a:pt x="2426" y="436452"/>
                </a:lnTo>
                <a:lnTo>
                  <a:pt x="0" y="486156"/>
                </a:lnTo>
                <a:lnTo>
                  <a:pt x="2426" y="535859"/>
                </a:lnTo>
                <a:lnTo>
                  <a:pt x="9549" y="584128"/>
                </a:lnTo>
                <a:lnTo>
                  <a:pt x="21132" y="630717"/>
                </a:lnTo>
                <a:lnTo>
                  <a:pt x="36939" y="675382"/>
                </a:lnTo>
                <a:lnTo>
                  <a:pt x="56733" y="717878"/>
                </a:lnTo>
                <a:lnTo>
                  <a:pt x="80280" y="757962"/>
                </a:lnTo>
                <a:lnTo>
                  <a:pt x="107342" y="795388"/>
                </a:lnTo>
                <a:lnTo>
                  <a:pt x="137683" y="829913"/>
                </a:lnTo>
                <a:lnTo>
                  <a:pt x="171069" y="861291"/>
                </a:lnTo>
                <a:lnTo>
                  <a:pt x="207261" y="889279"/>
                </a:lnTo>
                <a:lnTo>
                  <a:pt x="246025" y="913631"/>
                </a:lnTo>
                <a:lnTo>
                  <a:pt x="287125" y="934104"/>
                </a:lnTo>
                <a:lnTo>
                  <a:pt x="330323" y="950453"/>
                </a:lnTo>
                <a:lnTo>
                  <a:pt x="375385" y="962434"/>
                </a:lnTo>
                <a:lnTo>
                  <a:pt x="422074" y="969801"/>
                </a:lnTo>
                <a:lnTo>
                  <a:pt x="470153" y="972312"/>
                </a:lnTo>
                <a:lnTo>
                  <a:pt x="518233" y="969801"/>
                </a:lnTo>
                <a:lnTo>
                  <a:pt x="564922" y="962434"/>
                </a:lnTo>
                <a:lnTo>
                  <a:pt x="609984" y="950453"/>
                </a:lnTo>
                <a:lnTo>
                  <a:pt x="653182" y="934104"/>
                </a:lnTo>
                <a:lnTo>
                  <a:pt x="694282" y="913631"/>
                </a:lnTo>
                <a:lnTo>
                  <a:pt x="733046" y="889279"/>
                </a:lnTo>
                <a:lnTo>
                  <a:pt x="769238" y="861291"/>
                </a:lnTo>
                <a:lnTo>
                  <a:pt x="802624" y="829913"/>
                </a:lnTo>
                <a:lnTo>
                  <a:pt x="832965" y="795388"/>
                </a:lnTo>
                <a:lnTo>
                  <a:pt x="860027" y="757962"/>
                </a:lnTo>
                <a:lnTo>
                  <a:pt x="883574" y="717878"/>
                </a:lnTo>
                <a:lnTo>
                  <a:pt x="903368" y="675382"/>
                </a:lnTo>
                <a:lnTo>
                  <a:pt x="919175" y="630717"/>
                </a:lnTo>
                <a:lnTo>
                  <a:pt x="930758" y="584128"/>
                </a:lnTo>
                <a:lnTo>
                  <a:pt x="937881" y="535859"/>
                </a:lnTo>
                <a:lnTo>
                  <a:pt x="940307" y="486156"/>
                </a:lnTo>
                <a:lnTo>
                  <a:pt x="937881" y="436452"/>
                </a:lnTo>
                <a:lnTo>
                  <a:pt x="930758" y="388183"/>
                </a:lnTo>
                <a:lnTo>
                  <a:pt x="919175" y="341594"/>
                </a:lnTo>
                <a:lnTo>
                  <a:pt x="903368" y="296929"/>
                </a:lnTo>
                <a:lnTo>
                  <a:pt x="883574" y="254433"/>
                </a:lnTo>
                <a:lnTo>
                  <a:pt x="860027" y="214349"/>
                </a:lnTo>
                <a:lnTo>
                  <a:pt x="832965" y="176923"/>
                </a:lnTo>
                <a:lnTo>
                  <a:pt x="802624" y="142398"/>
                </a:lnTo>
                <a:lnTo>
                  <a:pt x="769238" y="111020"/>
                </a:lnTo>
                <a:lnTo>
                  <a:pt x="733046" y="83032"/>
                </a:lnTo>
                <a:lnTo>
                  <a:pt x="694282" y="58680"/>
                </a:lnTo>
                <a:lnTo>
                  <a:pt x="653182" y="38207"/>
                </a:lnTo>
                <a:lnTo>
                  <a:pt x="609984" y="21858"/>
                </a:lnTo>
                <a:lnTo>
                  <a:pt x="564922" y="9877"/>
                </a:lnTo>
                <a:lnTo>
                  <a:pt x="518233" y="2510"/>
                </a:lnTo>
                <a:lnTo>
                  <a:pt x="470153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3192" y="4165853"/>
            <a:ext cx="403987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270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K-Means</a:t>
            </a:r>
            <a:r>
              <a:rPr spc="-30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398" y="1423161"/>
            <a:ext cx="7821930" cy="202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4D6C92"/>
                </a:solidFill>
                <a:latin typeface="Trebuchet MS"/>
                <a:cs typeface="Trebuchet MS"/>
              </a:rPr>
              <a:t>Objective </a:t>
            </a:r>
            <a:r>
              <a:rPr sz="1800" b="1" spc="-165" dirty="0">
                <a:solidFill>
                  <a:srgbClr val="4D6C92"/>
                </a:solidFill>
                <a:latin typeface="Trebuchet MS"/>
                <a:cs typeface="Trebuchet MS"/>
              </a:rPr>
              <a:t>: </a:t>
            </a:r>
            <a:r>
              <a:rPr sz="1800" b="1" spc="-90" dirty="0">
                <a:solidFill>
                  <a:srgbClr val="4D6C92"/>
                </a:solidFill>
                <a:latin typeface="Trebuchet MS"/>
                <a:cs typeface="Trebuchet MS"/>
              </a:rPr>
              <a:t>High </a:t>
            </a:r>
            <a:r>
              <a:rPr sz="1800" b="1" spc="-145" dirty="0">
                <a:solidFill>
                  <a:srgbClr val="4D6C92"/>
                </a:solidFill>
                <a:latin typeface="Trebuchet MS"/>
                <a:cs typeface="Trebuchet MS"/>
              </a:rPr>
              <a:t>Level</a:t>
            </a:r>
            <a:r>
              <a:rPr sz="1800" b="1" spc="-240" dirty="0">
                <a:solidFill>
                  <a:srgbClr val="4D6C92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4D6C92"/>
                </a:solidFill>
                <a:latin typeface="Trebuchet MS"/>
                <a:cs typeface="Trebuchet MS"/>
              </a:rPr>
              <a:t>Description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37515" indent="-342900">
              <a:lnSpc>
                <a:spcPct val="100000"/>
              </a:lnSpc>
              <a:buAutoNum type="arabicPeriod"/>
              <a:tabLst>
                <a:tab pos="437515" algn="l"/>
                <a:tab pos="438150" algn="l"/>
              </a:tabLst>
            </a:pPr>
            <a:r>
              <a:rPr sz="1800" spc="-90" dirty="0">
                <a:solidFill>
                  <a:srgbClr val="253648"/>
                </a:solidFill>
                <a:latin typeface="Arial"/>
                <a:cs typeface="Arial"/>
              </a:rPr>
              <a:t>Group </a:t>
            </a:r>
            <a:r>
              <a:rPr sz="1800" spc="-70" dirty="0">
                <a:solidFill>
                  <a:srgbClr val="253648"/>
                </a:solidFill>
                <a:latin typeface="Arial"/>
                <a:cs typeface="Arial"/>
              </a:rPr>
              <a:t>data </a:t>
            </a:r>
            <a:r>
              <a:rPr sz="1800" spc="-10" dirty="0">
                <a:solidFill>
                  <a:srgbClr val="253648"/>
                </a:solidFill>
                <a:latin typeface="Arial"/>
                <a:cs typeface="Arial"/>
              </a:rPr>
              <a:t>into </a:t>
            </a:r>
            <a:r>
              <a:rPr sz="1800" spc="-100" dirty="0">
                <a:solidFill>
                  <a:srgbClr val="253648"/>
                </a:solidFill>
                <a:latin typeface="Arial"/>
                <a:cs typeface="Arial"/>
              </a:rPr>
              <a:t>K-clusters</a:t>
            </a:r>
            <a:r>
              <a:rPr sz="1800" spc="-18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253648"/>
                </a:solidFill>
                <a:latin typeface="Arial"/>
                <a:cs typeface="Arial"/>
              </a:rPr>
              <a:t>by:</a:t>
            </a:r>
            <a:endParaRPr sz="1800">
              <a:latin typeface="Arial"/>
              <a:cs typeface="Arial"/>
            </a:endParaRPr>
          </a:p>
          <a:p>
            <a:pPr marL="770890" lvl="1" indent="-219075">
              <a:lnSpc>
                <a:spcPct val="100000"/>
              </a:lnSpc>
              <a:buAutoNum type="alphaLcPeriod"/>
              <a:tabLst>
                <a:tab pos="771525" algn="l"/>
              </a:tabLst>
            </a:pPr>
            <a:r>
              <a:rPr sz="1800" spc="-60" dirty="0">
                <a:solidFill>
                  <a:srgbClr val="253648"/>
                </a:solidFill>
                <a:latin typeface="Arial"/>
                <a:cs typeface="Arial"/>
              </a:rPr>
              <a:t>Determining </a:t>
            </a:r>
            <a:r>
              <a:rPr sz="1800" spc="-20" dirty="0">
                <a:solidFill>
                  <a:srgbClr val="253648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253648"/>
                </a:solidFill>
                <a:latin typeface="Arial"/>
                <a:cs typeface="Arial"/>
              </a:rPr>
              <a:t>k</a:t>
            </a:r>
            <a:r>
              <a:rPr sz="1800" spc="-17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53648"/>
                </a:solidFill>
                <a:latin typeface="Arial"/>
                <a:cs typeface="Arial"/>
              </a:rPr>
              <a:t>centroid</a:t>
            </a:r>
            <a:endParaRPr sz="1800">
              <a:latin typeface="Arial"/>
              <a:cs typeface="Arial"/>
            </a:endParaRPr>
          </a:p>
          <a:p>
            <a:pPr marL="781050" lvl="1" indent="-22923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781685" algn="l"/>
              </a:tabLst>
            </a:pPr>
            <a:r>
              <a:rPr sz="1800" spc="-90" dirty="0">
                <a:solidFill>
                  <a:srgbClr val="253648"/>
                </a:solidFill>
                <a:latin typeface="Arial"/>
                <a:cs typeface="Arial"/>
              </a:rPr>
              <a:t>Group </a:t>
            </a:r>
            <a:r>
              <a:rPr sz="1800" spc="-20" dirty="0">
                <a:solidFill>
                  <a:srgbClr val="253648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253648"/>
                </a:solidFill>
                <a:latin typeface="Arial"/>
                <a:cs typeface="Arial"/>
              </a:rPr>
              <a:t>data </a:t>
            </a:r>
            <a:r>
              <a:rPr sz="1800" spc="-45" dirty="0">
                <a:solidFill>
                  <a:srgbClr val="253648"/>
                </a:solidFill>
                <a:latin typeface="Arial"/>
                <a:cs typeface="Arial"/>
              </a:rPr>
              <a:t>points </a:t>
            </a:r>
            <a:r>
              <a:rPr sz="1800" spc="15" dirty="0">
                <a:solidFill>
                  <a:srgbClr val="253648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253648"/>
                </a:solidFill>
                <a:latin typeface="Arial"/>
                <a:cs typeface="Arial"/>
              </a:rPr>
              <a:t>the</a:t>
            </a:r>
            <a:r>
              <a:rPr sz="1800" spc="-35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253648"/>
                </a:solidFill>
                <a:latin typeface="Arial"/>
                <a:cs typeface="Arial"/>
              </a:rPr>
              <a:t>nearest </a:t>
            </a:r>
            <a:r>
              <a:rPr sz="1800" spc="-45" dirty="0">
                <a:solidFill>
                  <a:srgbClr val="253648"/>
                </a:solidFill>
                <a:latin typeface="Arial"/>
                <a:cs typeface="Arial"/>
              </a:rPr>
              <a:t>centroid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53648"/>
              </a:buClr>
              <a:buFont typeface="Arial"/>
              <a:buAutoNum type="alphaLcPeriod"/>
            </a:pPr>
            <a:endParaRPr sz="1850">
              <a:latin typeface="Times New Roman"/>
              <a:cs typeface="Times New Roman"/>
            </a:endParaRPr>
          </a:p>
          <a:p>
            <a:pPr marL="437515" indent="-342900">
              <a:lnSpc>
                <a:spcPct val="100000"/>
              </a:lnSpc>
              <a:buAutoNum type="arabicPeriod"/>
              <a:tabLst>
                <a:tab pos="437515" algn="l"/>
                <a:tab pos="438150" algn="l"/>
              </a:tabLst>
            </a:pPr>
            <a:r>
              <a:rPr sz="1800" spc="-45" dirty="0">
                <a:solidFill>
                  <a:srgbClr val="253648"/>
                </a:solidFill>
                <a:latin typeface="Arial"/>
                <a:cs typeface="Arial"/>
              </a:rPr>
              <a:t>Algorithm</a:t>
            </a:r>
            <a:r>
              <a:rPr sz="1800" spc="-8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253648"/>
                </a:solidFill>
                <a:latin typeface="Arial"/>
                <a:cs typeface="Arial"/>
              </a:rPr>
              <a:t>works</a:t>
            </a:r>
            <a:r>
              <a:rPr sz="1800" spc="-10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253648"/>
                </a:solidFill>
                <a:latin typeface="Arial"/>
                <a:cs typeface="Arial"/>
              </a:rPr>
              <a:t>by</a:t>
            </a:r>
            <a:r>
              <a:rPr sz="1800" spc="-9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53648"/>
                </a:solidFill>
                <a:latin typeface="Arial"/>
                <a:cs typeface="Arial"/>
              </a:rPr>
              <a:t>iterating</a:t>
            </a:r>
            <a:r>
              <a:rPr sz="1800" spc="-7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253648"/>
                </a:solidFill>
                <a:latin typeface="Arial"/>
                <a:cs typeface="Arial"/>
              </a:rPr>
              <a:t>between</a:t>
            </a:r>
            <a:r>
              <a:rPr sz="1800" spc="-8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253648"/>
                </a:solidFill>
                <a:latin typeface="Arial"/>
                <a:cs typeface="Arial"/>
              </a:rPr>
              <a:t>two</a:t>
            </a:r>
            <a:r>
              <a:rPr sz="1800" spc="-7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53648"/>
                </a:solidFill>
                <a:latin typeface="Arial"/>
                <a:cs typeface="Arial"/>
              </a:rPr>
              <a:t>stages</a:t>
            </a:r>
            <a:r>
              <a:rPr sz="1800" spc="-9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53648"/>
                </a:solidFill>
                <a:latin typeface="Arial"/>
                <a:cs typeface="Arial"/>
              </a:rPr>
              <a:t>until</a:t>
            </a:r>
            <a:r>
              <a:rPr sz="1800" spc="-8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53648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253648"/>
                </a:solidFill>
                <a:latin typeface="Arial"/>
                <a:cs typeface="Arial"/>
              </a:rPr>
              <a:t>data</a:t>
            </a:r>
            <a:r>
              <a:rPr sz="1800" spc="-9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53648"/>
                </a:solidFill>
                <a:latin typeface="Arial"/>
                <a:cs typeface="Arial"/>
              </a:rPr>
              <a:t>points</a:t>
            </a:r>
            <a:r>
              <a:rPr sz="1800" spc="-8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253648"/>
                </a:solidFill>
                <a:latin typeface="Arial"/>
                <a:cs typeface="Arial"/>
              </a:rPr>
              <a:t>converge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293" y="1438478"/>
            <a:ext cx="1201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253648"/>
                </a:solidFill>
                <a:latin typeface="Arial"/>
                <a:cs typeface="Arial"/>
              </a:rPr>
              <a:t>Suppose</a:t>
            </a:r>
            <a:r>
              <a:rPr sz="1800" spc="-16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253648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690" y="579501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06BA9"/>
                </a:solidFill>
                <a:latin typeface="Arial"/>
                <a:cs typeface="Arial"/>
              </a:rPr>
              <a:t>K-Means</a:t>
            </a:r>
            <a:r>
              <a:rPr sz="2400" spc="-15" dirty="0">
                <a:solidFill>
                  <a:srgbClr val="206BA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06BA9"/>
                </a:solidFill>
                <a:latin typeface="Arial"/>
                <a:cs typeface="Arial"/>
              </a:rPr>
              <a:t>Illustrations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9628" y="2281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5828" y="2662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4428" y="28910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E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3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EA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0628" y="25862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6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E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EA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3028" y="47198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228" y="41864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8228" y="4491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8028" y="3348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8028" y="38054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4228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9428" y="35768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9428" y="3881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200" y="1905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3429000">
                <a:moveTo>
                  <a:pt x="0" y="3429000"/>
                </a:moveTo>
                <a:lnTo>
                  <a:pt x="3276600" y="3429000"/>
                </a:lnTo>
                <a:lnTo>
                  <a:pt x="32766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7375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0628" y="2281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6828" y="2662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5428" y="28910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E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EA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1628" y="25862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E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EA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028" y="47198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9228" y="41864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9228" y="4491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028" y="3348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9028" y="38054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5228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0428" y="35768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0428" y="3881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8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1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200" y="2819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200" y="2819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1905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3429000">
                <a:moveTo>
                  <a:pt x="0" y="3429000"/>
                </a:moveTo>
                <a:lnTo>
                  <a:pt x="3276600" y="3429000"/>
                </a:lnTo>
                <a:lnTo>
                  <a:pt x="32766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7375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6874" y="1900250"/>
            <a:ext cx="419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393A39"/>
                </a:solidFill>
                <a:latin typeface="Trebuchet MS"/>
                <a:cs typeface="Trebuchet MS"/>
              </a:rPr>
              <a:t>1</a:t>
            </a:r>
            <a:r>
              <a:rPr sz="1800" b="1" spc="-165" dirty="0">
                <a:solidFill>
                  <a:srgbClr val="253648"/>
                </a:solidFill>
                <a:latin typeface="Trebuchet MS"/>
                <a:cs typeface="Trebuchet MS"/>
              </a:rPr>
              <a:t>. </a:t>
            </a:r>
            <a:r>
              <a:rPr sz="1800" b="1" spc="-95" dirty="0">
                <a:solidFill>
                  <a:srgbClr val="393A39"/>
                </a:solidFill>
                <a:latin typeface="Trebuchet MS"/>
                <a:cs typeface="Trebuchet MS"/>
              </a:rPr>
              <a:t>Start with random </a:t>
            </a:r>
            <a:r>
              <a:rPr sz="1800" b="1" spc="-80" dirty="0">
                <a:solidFill>
                  <a:srgbClr val="393A39"/>
                </a:solidFill>
                <a:latin typeface="Trebuchet MS"/>
                <a:cs typeface="Trebuchet MS"/>
              </a:rPr>
              <a:t>positions </a:t>
            </a:r>
            <a:r>
              <a:rPr sz="1800" b="1" spc="-75" dirty="0">
                <a:solidFill>
                  <a:srgbClr val="393A39"/>
                </a:solidFill>
                <a:latin typeface="Trebuchet MS"/>
                <a:cs typeface="Trebuchet MS"/>
              </a:rPr>
              <a:t>of</a:t>
            </a:r>
            <a:r>
              <a:rPr sz="1800" b="1" spc="75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393A39"/>
                </a:solidFill>
                <a:latin typeface="Trebuchet MS"/>
                <a:cs typeface="Trebuchet MS"/>
              </a:rPr>
              <a:t>centroids</a:t>
            </a:r>
            <a:r>
              <a:rPr sz="1800" b="1" spc="-114" dirty="0">
                <a:solidFill>
                  <a:srgbClr val="253648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95671" y="19659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5671" y="19659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K-Means</a:t>
            </a:r>
            <a:r>
              <a:rPr spc="-15" dirty="0"/>
              <a:t> </a:t>
            </a:r>
            <a:r>
              <a:rPr spc="-5" dirty="0"/>
              <a:t>Illustrations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575806" y="5425234"/>
            <a:ext cx="11055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Iteration =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0628" y="2281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6828" y="2662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5428" y="28910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5C8A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1628" y="25862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5C8A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028" y="4719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9228" y="41864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9228" y="44912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028" y="3348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9028" y="3805428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5228" y="4110228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0428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0428" y="3881628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8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1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200" y="2819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200" y="2819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1905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3429000">
                <a:moveTo>
                  <a:pt x="0" y="3429000"/>
                </a:moveTo>
                <a:lnTo>
                  <a:pt x="3276600" y="3429000"/>
                </a:lnTo>
                <a:lnTo>
                  <a:pt x="32766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7375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7840" y="1872741"/>
            <a:ext cx="429323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Start </a:t>
            </a:r>
            <a:r>
              <a:rPr sz="1800" spc="5" dirty="0">
                <a:solidFill>
                  <a:srgbClr val="A6A6A6"/>
                </a:solidFill>
                <a:latin typeface="Arial"/>
                <a:cs typeface="Arial"/>
              </a:rPr>
              <a:t>with </a:t>
            </a: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random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positions </a:t>
            </a:r>
            <a:r>
              <a:rPr sz="1800" spc="-5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1800" spc="16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centroids.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393A39"/>
                </a:solidFill>
                <a:latin typeface="Trebuchet MS"/>
                <a:cs typeface="Trebuchet MS"/>
              </a:rPr>
              <a:t>Assign</a:t>
            </a:r>
            <a:r>
              <a:rPr sz="1800" b="1" spc="-175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393A39"/>
                </a:solidFill>
                <a:latin typeface="Trebuchet MS"/>
                <a:cs typeface="Trebuchet MS"/>
              </a:rPr>
              <a:t>each</a:t>
            </a:r>
            <a:r>
              <a:rPr sz="1800" b="1" spc="-155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393A39"/>
                </a:solidFill>
                <a:latin typeface="Trebuchet MS"/>
                <a:cs typeface="Trebuchet MS"/>
              </a:rPr>
              <a:t>data</a:t>
            </a:r>
            <a:r>
              <a:rPr sz="1800" b="1" spc="-155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393A39"/>
                </a:solidFill>
                <a:latin typeface="Trebuchet MS"/>
                <a:cs typeface="Trebuchet MS"/>
              </a:rPr>
              <a:t>point</a:t>
            </a:r>
            <a:r>
              <a:rPr sz="1800" b="1" spc="-180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393A39"/>
                </a:solidFill>
                <a:latin typeface="Trebuchet MS"/>
                <a:cs typeface="Trebuchet MS"/>
              </a:rPr>
              <a:t>to</a:t>
            </a:r>
            <a:r>
              <a:rPr sz="1800" b="1" spc="-155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393A39"/>
                </a:solidFill>
                <a:latin typeface="Trebuchet MS"/>
                <a:cs typeface="Trebuchet MS"/>
              </a:rPr>
              <a:t>closest</a:t>
            </a:r>
            <a:r>
              <a:rPr sz="1800" b="1" spc="-180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393A39"/>
                </a:solidFill>
                <a:latin typeface="Trebuchet MS"/>
                <a:cs typeface="Trebuchet MS"/>
              </a:rPr>
              <a:t>centroid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2006" y="5477660"/>
            <a:ext cx="11055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E91808"/>
                </a:solidFill>
                <a:latin typeface="Arial"/>
                <a:cs typeface="Arial"/>
              </a:rPr>
              <a:t>Iteration =</a:t>
            </a:r>
            <a:r>
              <a:rPr sz="1600" spc="-40" dirty="0">
                <a:solidFill>
                  <a:srgbClr val="E9180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E91808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K-Means</a:t>
            </a:r>
            <a:r>
              <a:rPr spc="-15" dirty="0"/>
              <a:t> </a:t>
            </a:r>
            <a:r>
              <a:rPr spc="-5" dirty="0"/>
              <a:t>Illustrations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0628" y="2281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6828" y="2662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5428" y="28910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13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1628" y="25862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13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028" y="4719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9228" y="41864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9228" y="44912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028" y="3348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9028" y="3805428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5228" y="4110228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0428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0428" y="3881628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200" y="1905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3429000">
                <a:moveTo>
                  <a:pt x="0" y="3429000"/>
                </a:moveTo>
                <a:lnTo>
                  <a:pt x="3276600" y="3429000"/>
                </a:lnTo>
                <a:lnTo>
                  <a:pt x="32766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7375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2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7400" y="3962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3962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0349" y="1869563"/>
            <a:ext cx="4218940" cy="12871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Start </a:t>
            </a:r>
            <a:r>
              <a:rPr sz="1800" spc="5" dirty="0">
                <a:solidFill>
                  <a:srgbClr val="A6A6A6"/>
                </a:solidFill>
                <a:latin typeface="Arial"/>
                <a:cs typeface="Arial"/>
              </a:rPr>
              <a:t>with </a:t>
            </a: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random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positions </a:t>
            </a:r>
            <a:r>
              <a:rPr sz="1800" spc="-5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1800" spc="15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centroids.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25" dirty="0">
                <a:solidFill>
                  <a:srgbClr val="A6A6A6"/>
                </a:solidFill>
                <a:latin typeface="Arial"/>
                <a:cs typeface="Arial"/>
              </a:rPr>
              <a:t>Assign </a:t>
            </a:r>
            <a:r>
              <a:rPr sz="1800" spc="-110" dirty="0">
                <a:solidFill>
                  <a:srgbClr val="A6A6A6"/>
                </a:solidFill>
                <a:latin typeface="Arial"/>
                <a:cs typeface="Arial"/>
              </a:rPr>
              <a:t>each </a:t>
            </a:r>
            <a:r>
              <a:rPr sz="1800" spc="-70" dirty="0">
                <a:solidFill>
                  <a:srgbClr val="A6A6A6"/>
                </a:solidFill>
                <a:latin typeface="Arial"/>
                <a:cs typeface="Arial"/>
              </a:rPr>
              <a:t>data </a:t>
            </a:r>
            <a:r>
              <a:rPr sz="1800" spc="-20" dirty="0">
                <a:solidFill>
                  <a:srgbClr val="A6A6A6"/>
                </a:solidFill>
                <a:latin typeface="Arial"/>
                <a:cs typeface="Arial"/>
              </a:rPr>
              <a:t>point </a:t>
            </a:r>
            <a:r>
              <a:rPr sz="1800" spc="15" dirty="0">
                <a:solidFill>
                  <a:srgbClr val="A6A6A6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A6A6A6"/>
                </a:solidFill>
                <a:latin typeface="Arial"/>
                <a:cs typeface="Arial"/>
              </a:rPr>
              <a:t>closest</a:t>
            </a:r>
            <a:r>
              <a:rPr sz="1800" spc="-26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Arial"/>
                <a:cs typeface="Arial"/>
              </a:rPr>
              <a:t>centroid</a:t>
            </a:r>
            <a:endParaRPr sz="1800">
              <a:latin typeface="Arial"/>
              <a:cs typeface="Arial"/>
            </a:endParaRPr>
          </a:p>
          <a:p>
            <a:pPr marL="355600" marR="356870" indent="-3429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15" dirty="0">
                <a:solidFill>
                  <a:srgbClr val="393A39"/>
                </a:solidFill>
                <a:latin typeface="Trebuchet MS"/>
                <a:cs typeface="Trebuchet MS"/>
              </a:rPr>
              <a:t>Move</a:t>
            </a:r>
            <a:r>
              <a:rPr sz="1800" b="1" spc="-420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393A39"/>
                </a:solidFill>
                <a:latin typeface="Trebuchet MS"/>
                <a:cs typeface="Trebuchet MS"/>
              </a:rPr>
              <a:t>centroids </a:t>
            </a:r>
            <a:r>
              <a:rPr sz="1800" b="1" spc="-80" dirty="0">
                <a:solidFill>
                  <a:srgbClr val="393A39"/>
                </a:solidFill>
                <a:latin typeface="Trebuchet MS"/>
                <a:cs typeface="Trebuchet MS"/>
              </a:rPr>
              <a:t>to </a:t>
            </a:r>
            <a:r>
              <a:rPr sz="1800" b="1" spc="-130" dirty="0">
                <a:solidFill>
                  <a:srgbClr val="393A39"/>
                </a:solidFill>
                <a:latin typeface="Trebuchet MS"/>
                <a:cs typeface="Trebuchet MS"/>
              </a:rPr>
              <a:t>center </a:t>
            </a:r>
            <a:r>
              <a:rPr sz="1800" b="1" spc="-75" dirty="0">
                <a:solidFill>
                  <a:srgbClr val="393A39"/>
                </a:solidFill>
                <a:latin typeface="Trebuchet MS"/>
                <a:cs typeface="Trebuchet MS"/>
              </a:rPr>
              <a:t>of </a:t>
            </a:r>
            <a:r>
              <a:rPr sz="1800" b="1" spc="-80" dirty="0">
                <a:solidFill>
                  <a:srgbClr val="393A39"/>
                </a:solidFill>
                <a:latin typeface="Trebuchet MS"/>
                <a:cs typeface="Trebuchet MS"/>
              </a:rPr>
              <a:t>assigned  points </a:t>
            </a:r>
            <a:r>
              <a:rPr sz="1800" b="1" spc="-114" dirty="0">
                <a:solidFill>
                  <a:srgbClr val="393A39"/>
                </a:solidFill>
                <a:latin typeface="Trebuchet MS"/>
                <a:cs typeface="Trebuchet MS"/>
              </a:rPr>
              <a:t>(recalculating</a:t>
            </a:r>
            <a:r>
              <a:rPr sz="1800" b="1" spc="-235" dirty="0">
                <a:solidFill>
                  <a:srgbClr val="393A39"/>
                </a:solidFill>
                <a:latin typeface="Trebuchet MS"/>
                <a:cs typeface="Trebuchet MS"/>
              </a:rPr>
              <a:t> </a:t>
            </a:r>
            <a:r>
              <a:rPr sz="1800" b="1" spc="-130" dirty="0">
                <a:solidFill>
                  <a:srgbClr val="393A39"/>
                </a:solidFill>
                <a:latin typeface="Trebuchet MS"/>
                <a:cs typeface="Trebuchet MS"/>
              </a:rPr>
              <a:t>C)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2006" y="5477660"/>
            <a:ext cx="11055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E91808"/>
                </a:solidFill>
                <a:latin typeface="Arial"/>
                <a:cs typeface="Arial"/>
              </a:rPr>
              <a:t>Iteration =</a:t>
            </a:r>
            <a:r>
              <a:rPr sz="1600" spc="-40" dirty="0">
                <a:solidFill>
                  <a:srgbClr val="E9180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E91808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K-Means</a:t>
            </a:r>
            <a:r>
              <a:rPr spc="-15" dirty="0"/>
              <a:t> </a:t>
            </a:r>
            <a:r>
              <a:rPr spc="-5" dirty="0"/>
              <a:t>Illustrations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105BDC5-E2DC-4C3F-8D97-755DCB44E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03" y="1892619"/>
            <a:ext cx="4738688" cy="3329232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88900"/>
          </a:effectLst>
        </p:spPr>
      </p:pic>
      <p:sp>
        <p:nvSpPr>
          <p:cNvPr id="2" name="object 2"/>
          <p:cNvSpPr txBox="1"/>
          <p:nvPr/>
        </p:nvSpPr>
        <p:spPr>
          <a:xfrm>
            <a:off x="9016745" y="66852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107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15" dirty="0"/>
              <a:t>g</a:t>
            </a:r>
            <a:r>
              <a:rPr spc="-5" dirty="0"/>
              <a:t>en</a:t>
            </a:r>
            <a:r>
              <a:rPr spc="-15" dirty="0"/>
              <a:t>d</a:t>
            </a:r>
            <a:r>
              <a:rPr spc="-5" dirty="0"/>
              <a:t>a</a:t>
            </a:r>
          </a:p>
        </p:txBody>
      </p:sp>
      <p:sp>
        <p:nvSpPr>
          <p:cNvPr id="5" name="object 5"/>
          <p:cNvSpPr/>
          <p:nvPr/>
        </p:nvSpPr>
        <p:spPr>
          <a:xfrm>
            <a:off x="643127" y="1446275"/>
            <a:ext cx="6477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1556003"/>
            <a:ext cx="419100" cy="480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036" y="147218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270510" y="0"/>
                </a:moveTo>
                <a:lnTo>
                  <a:pt x="221884" y="4359"/>
                </a:lnTo>
                <a:lnTo>
                  <a:pt x="176118" y="16929"/>
                </a:lnTo>
                <a:lnTo>
                  <a:pt x="133976" y="36942"/>
                </a:lnTo>
                <a:lnTo>
                  <a:pt x="96222" y="63635"/>
                </a:lnTo>
                <a:lnTo>
                  <a:pt x="63619" y="96243"/>
                </a:lnTo>
                <a:lnTo>
                  <a:pt x="36931" y="133999"/>
                </a:lnTo>
                <a:lnTo>
                  <a:pt x="16923" y="176139"/>
                </a:lnTo>
                <a:lnTo>
                  <a:pt x="4358" y="221897"/>
                </a:lnTo>
                <a:lnTo>
                  <a:pt x="0" y="270510"/>
                </a:lnTo>
                <a:lnTo>
                  <a:pt x="4358" y="319122"/>
                </a:lnTo>
                <a:lnTo>
                  <a:pt x="16923" y="364880"/>
                </a:lnTo>
                <a:lnTo>
                  <a:pt x="36931" y="407020"/>
                </a:lnTo>
                <a:lnTo>
                  <a:pt x="63619" y="444776"/>
                </a:lnTo>
                <a:lnTo>
                  <a:pt x="96222" y="477384"/>
                </a:lnTo>
                <a:lnTo>
                  <a:pt x="133976" y="504077"/>
                </a:lnTo>
                <a:lnTo>
                  <a:pt x="176118" y="524090"/>
                </a:lnTo>
                <a:lnTo>
                  <a:pt x="221884" y="536660"/>
                </a:lnTo>
                <a:lnTo>
                  <a:pt x="270510" y="541019"/>
                </a:lnTo>
                <a:lnTo>
                  <a:pt x="319135" y="536660"/>
                </a:lnTo>
                <a:lnTo>
                  <a:pt x="364901" y="524090"/>
                </a:lnTo>
                <a:lnTo>
                  <a:pt x="407043" y="504077"/>
                </a:lnTo>
                <a:lnTo>
                  <a:pt x="444797" y="477384"/>
                </a:lnTo>
                <a:lnTo>
                  <a:pt x="477400" y="444776"/>
                </a:lnTo>
                <a:lnTo>
                  <a:pt x="504088" y="407020"/>
                </a:lnTo>
                <a:lnTo>
                  <a:pt x="524096" y="364880"/>
                </a:lnTo>
                <a:lnTo>
                  <a:pt x="536661" y="319122"/>
                </a:lnTo>
                <a:lnTo>
                  <a:pt x="541020" y="270510"/>
                </a:lnTo>
                <a:lnTo>
                  <a:pt x="536661" y="221897"/>
                </a:lnTo>
                <a:lnTo>
                  <a:pt x="524096" y="176139"/>
                </a:lnTo>
                <a:lnTo>
                  <a:pt x="504088" y="133999"/>
                </a:lnTo>
                <a:lnTo>
                  <a:pt x="477400" y="96243"/>
                </a:lnTo>
                <a:lnTo>
                  <a:pt x="444797" y="63635"/>
                </a:lnTo>
                <a:lnTo>
                  <a:pt x="407043" y="36942"/>
                </a:lnTo>
                <a:lnTo>
                  <a:pt x="364901" y="16929"/>
                </a:lnTo>
                <a:lnTo>
                  <a:pt x="319135" y="4359"/>
                </a:lnTo>
                <a:lnTo>
                  <a:pt x="270510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7316" y="161742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9483" y="1617421"/>
            <a:ext cx="2234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37571"/>
                </a:solidFill>
                <a:latin typeface="Arial"/>
                <a:cs typeface="Arial"/>
              </a:rPr>
              <a:t>Introduction: </a:t>
            </a: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Business</a:t>
            </a:r>
            <a:r>
              <a:rPr sz="14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Case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3127" y="2101595"/>
            <a:ext cx="647700" cy="6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7427" y="2211323"/>
            <a:ext cx="419100" cy="480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036" y="2127504"/>
            <a:ext cx="541020" cy="539750"/>
          </a:xfrm>
          <a:custGeom>
            <a:avLst/>
            <a:gdLst/>
            <a:ahLst/>
            <a:cxnLst/>
            <a:rect l="l" t="t" r="r" b="b"/>
            <a:pathLst>
              <a:path w="541019" h="539750">
                <a:moveTo>
                  <a:pt x="270510" y="0"/>
                </a:moveTo>
                <a:lnTo>
                  <a:pt x="221884" y="4346"/>
                </a:lnTo>
                <a:lnTo>
                  <a:pt x="176118" y="16876"/>
                </a:lnTo>
                <a:lnTo>
                  <a:pt x="133976" y="36830"/>
                </a:lnTo>
                <a:lnTo>
                  <a:pt x="96222" y="63443"/>
                </a:lnTo>
                <a:lnTo>
                  <a:pt x="63619" y="95955"/>
                </a:lnTo>
                <a:lnTo>
                  <a:pt x="36931" y="133604"/>
                </a:lnTo>
                <a:lnTo>
                  <a:pt x="16923" y="175626"/>
                </a:lnTo>
                <a:lnTo>
                  <a:pt x="4358" y="221262"/>
                </a:lnTo>
                <a:lnTo>
                  <a:pt x="0" y="269748"/>
                </a:lnTo>
                <a:lnTo>
                  <a:pt x="4358" y="318233"/>
                </a:lnTo>
                <a:lnTo>
                  <a:pt x="16923" y="363869"/>
                </a:lnTo>
                <a:lnTo>
                  <a:pt x="36931" y="405892"/>
                </a:lnTo>
                <a:lnTo>
                  <a:pt x="63619" y="443540"/>
                </a:lnTo>
                <a:lnTo>
                  <a:pt x="96222" y="476052"/>
                </a:lnTo>
                <a:lnTo>
                  <a:pt x="133976" y="502666"/>
                </a:lnTo>
                <a:lnTo>
                  <a:pt x="176118" y="522619"/>
                </a:lnTo>
                <a:lnTo>
                  <a:pt x="221884" y="535149"/>
                </a:lnTo>
                <a:lnTo>
                  <a:pt x="270510" y="539496"/>
                </a:lnTo>
                <a:lnTo>
                  <a:pt x="319135" y="535149"/>
                </a:lnTo>
                <a:lnTo>
                  <a:pt x="364901" y="522619"/>
                </a:lnTo>
                <a:lnTo>
                  <a:pt x="407043" y="502666"/>
                </a:lnTo>
                <a:lnTo>
                  <a:pt x="444797" y="476052"/>
                </a:lnTo>
                <a:lnTo>
                  <a:pt x="477400" y="443540"/>
                </a:lnTo>
                <a:lnTo>
                  <a:pt x="504088" y="405892"/>
                </a:lnTo>
                <a:lnTo>
                  <a:pt x="524096" y="363869"/>
                </a:lnTo>
                <a:lnTo>
                  <a:pt x="536661" y="318233"/>
                </a:lnTo>
                <a:lnTo>
                  <a:pt x="541020" y="269748"/>
                </a:lnTo>
                <a:lnTo>
                  <a:pt x="536661" y="221262"/>
                </a:lnTo>
                <a:lnTo>
                  <a:pt x="524096" y="175626"/>
                </a:lnTo>
                <a:lnTo>
                  <a:pt x="504088" y="133604"/>
                </a:lnTo>
                <a:lnTo>
                  <a:pt x="477400" y="95955"/>
                </a:lnTo>
                <a:lnTo>
                  <a:pt x="444797" y="63443"/>
                </a:lnTo>
                <a:lnTo>
                  <a:pt x="407043" y="36830"/>
                </a:lnTo>
                <a:lnTo>
                  <a:pt x="364901" y="16876"/>
                </a:lnTo>
                <a:lnTo>
                  <a:pt x="319135" y="4346"/>
                </a:lnTo>
                <a:lnTo>
                  <a:pt x="270510" y="0"/>
                </a:lnTo>
                <a:close/>
              </a:path>
            </a:pathLst>
          </a:custGeom>
          <a:solidFill>
            <a:srgbClr val="7BB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7316" y="227203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9483" y="2272030"/>
            <a:ext cx="828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73757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lustering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844" y="2796539"/>
            <a:ext cx="6477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144" y="2906267"/>
            <a:ext cx="419100" cy="480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751" y="2822448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70510" y="0"/>
                </a:moveTo>
                <a:lnTo>
                  <a:pt x="221884" y="4359"/>
                </a:lnTo>
                <a:lnTo>
                  <a:pt x="176118" y="16929"/>
                </a:lnTo>
                <a:lnTo>
                  <a:pt x="133976" y="36942"/>
                </a:lnTo>
                <a:lnTo>
                  <a:pt x="96222" y="63635"/>
                </a:lnTo>
                <a:lnTo>
                  <a:pt x="63619" y="96243"/>
                </a:lnTo>
                <a:lnTo>
                  <a:pt x="36931" y="133999"/>
                </a:lnTo>
                <a:lnTo>
                  <a:pt x="16923" y="176139"/>
                </a:lnTo>
                <a:lnTo>
                  <a:pt x="4358" y="221897"/>
                </a:lnTo>
                <a:lnTo>
                  <a:pt x="0" y="270510"/>
                </a:lnTo>
                <a:lnTo>
                  <a:pt x="4358" y="319122"/>
                </a:lnTo>
                <a:lnTo>
                  <a:pt x="16923" y="364880"/>
                </a:lnTo>
                <a:lnTo>
                  <a:pt x="36931" y="407020"/>
                </a:lnTo>
                <a:lnTo>
                  <a:pt x="63619" y="444776"/>
                </a:lnTo>
                <a:lnTo>
                  <a:pt x="96222" y="477384"/>
                </a:lnTo>
                <a:lnTo>
                  <a:pt x="133976" y="504077"/>
                </a:lnTo>
                <a:lnTo>
                  <a:pt x="176118" y="524090"/>
                </a:lnTo>
                <a:lnTo>
                  <a:pt x="221884" y="536660"/>
                </a:lnTo>
                <a:lnTo>
                  <a:pt x="270510" y="541019"/>
                </a:lnTo>
                <a:lnTo>
                  <a:pt x="319135" y="536660"/>
                </a:lnTo>
                <a:lnTo>
                  <a:pt x="364901" y="524090"/>
                </a:lnTo>
                <a:lnTo>
                  <a:pt x="407043" y="504077"/>
                </a:lnTo>
                <a:lnTo>
                  <a:pt x="444797" y="477384"/>
                </a:lnTo>
                <a:lnTo>
                  <a:pt x="477400" y="444776"/>
                </a:lnTo>
                <a:lnTo>
                  <a:pt x="504088" y="407020"/>
                </a:lnTo>
                <a:lnTo>
                  <a:pt x="524096" y="364880"/>
                </a:lnTo>
                <a:lnTo>
                  <a:pt x="536661" y="319122"/>
                </a:lnTo>
                <a:lnTo>
                  <a:pt x="541020" y="270510"/>
                </a:lnTo>
                <a:lnTo>
                  <a:pt x="536661" y="221897"/>
                </a:lnTo>
                <a:lnTo>
                  <a:pt x="524096" y="176139"/>
                </a:lnTo>
                <a:lnTo>
                  <a:pt x="504088" y="133999"/>
                </a:lnTo>
                <a:lnTo>
                  <a:pt x="477400" y="96243"/>
                </a:lnTo>
                <a:lnTo>
                  <a:pt x="444797" y="63635"/>
                </a:lnTo>
                <a:lnTo>
                  <a:pt x="407043" y="36942"/>
                </a:lnTo>
                <a:lnTo>
                  <a:pt x="364901" y="16929"/>
                </a:lnTo>
                <a:lnTo>
                  <a:pt x="319135" y="4359"/>
                </a:lnTo>
                <a:lnTo>
                  <a:pt x="270510" y="0"/>
                </a:lnTo>
                <a:close/>
              </a:path>
            </a:pathLst>
          </a:custGeom>
          <a:solidFill>
            <a:srgbClr val="F8B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1032" y="296824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3453" y="2968244"/>
            <a:ext cx="18141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Hierarchical</a:t>
            </a:r>
            <a:r>
              <a:rPr sz="1400" spc="-11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Clustering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844" y="3489959"/>
            <a:ext cx="647700" cy="6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1144" y="3599688"/>
            <a:ext cx="419100" cy="480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751" y="3515867"/>
            <a:ext cx="541020" cy="539750"/>
          </a:xfrm>
          <a:custGeom>
            <a:avLst/>
            <a:gdLst/>
            <a:ahLst/>
            <a:cxnLst/>
            <a:rect l="l" t="t" r="r" b="b"/>
            <a:pathLst>
              <a:path w="541019" h="539750">
                <a:moveTo>
                  <a:pt x="270510" y="0"/>
                </a:moveTo>
                <a:lnTo>
                  <a:pt x="221884" y="4346"/>
                </a:lnTo>
                <a:lnTo>
                  <a:pt x="176118" y="16876"/>
                </a:lnTo>
                <a:lnTo>
                  <a:pt x="133976" y="36830"/>
                </a:lnTo>
                <a:lnTo>
                  <a:pt x="96222" y="63443"/>
                </a:lnTo>
                <a:lnTo>
                  <a:pt x="63619" y="95955"/>
                </a:lnTo>
                <a:lnTo>
                  <a:pt x="36931" y="133604"/>
                </a:lnTo>
                <a:lnTo>
                  <a:pt x="16923" y="175626"/>
                </a:lnTo>
                <a:lnTo>
                  <a:pt x="4358" y="221262"/>
                </a:lnTo>
                <a:lnTo>
                  <a:pt x="0" y="269748"/>
                </a:lnTo>
                <a:lnTo>
                  <a:pt x="4358" y="318233"/>
                </a:lnTo>
                <a:lnTo>
                  <a:pt x="16923" y="363869"/>
                </a:lnTo>
                <a:lnTo>
                  <a:pt x="36931" y="405892"/>
                </a:lnTo>
                <a:lnTo>
                  <a:pt x="63619" y="443540"/>
                </a:lnTo>
                <a:lnTo>
                  <a:pt x="96222" y="476052"/>
                </a:lnTo>
                <a:lnTo>
                  <a:pt x="133976" y="502666"/>
                </a:lnTo>
                <a:lnTo>
                  <a:pt x="176118" y="522619"/>
                </a:lnTo>
                <a:lnTo>
                  <a:pt x="221884" y="535149"/>
                </a:lnTo>
                <a:lnTo>
                  <a:pt x="270510" y="539496"/>
                </a:lnTo>
                <a:lnTo>
                  <a:pt x="319135" y="535149"/>
                </a:lnTo>
                <a:lnTo>
                  <a:pt x="364901" y="522619"/>
                </a:lnTo>
                <a:lnTo>
                  <a:pt x="407043" y="502666"/>
                </a:lnTo>
                <a:lnTo>
                  <a:pt x="444797" y="476052"/>
                </a:lnTo>
                <a:lnTo>
                  <a:pt x="477400" y="443540"/>
                </a:lnTo>
                <a:lnTo>
                  <a:pt x="504088" y="405892"/>
                </a:lnTo>
                <a:lnTo>
                  <a:pt x="524096" y="363869"/>
                </a:lnTo>
                <a:lnTo>
                  <a:pt x="536661" y="318233"/>
                </a:lnTo>
                <a:lnTo>
                  <a:pt x="541020" y="269748"/>
                </a:lnTo>
                <a:lnTo>
                  <a:pt x="536661" y="221262"/>
                </a:lnTo>
                <a:lnTo>
                  <a:pt x="524096" y="175626"/>
                </a:lnTo>
                <a:lnTo>
                  <a:pt x="504088" y="133604"/>
                </a:lnTo>
                <a:lnTo>
                  <a:pt x="477400" y="95955"/>
                </a:lnTo>
                <a:lnTo>
                  <a:pt x="444797" y="63443"/>
                </a:lnTo>
                <a:lnTo>
                  <a:pt x="407043" y="36830"/>
                </a:lnTo>
                <a:lnTo>
                  <a:pt x="364901" y="16876"/>
                </a:lnTo>
                <a:lnTo>
                  <a:pt x="319135" y="4346"/>
                </a:lnTo>
                <a:lnTo>
                  <a:pt x="270510" y="0"/>
                </a:lnTo>
                <a:close/>
              </a:path>
            </a:pathLst>
          </a:custGeom>
          <a:solidFill>
            <a:srgbClr val="395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1032" y="366102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3453" y="3661028"/>
            <a:ext cx="1587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K-means</a:t>
            </a:r>
            <a:r>
              <a:rPr sz="1400" spc="-10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37571"/>
                </a:solidFill>
                <a:latin typeface="Arial"/>
                <a:cs typeface="Arial"/>
              </a:rPr>
              <a:t>Clustering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0628" y="2281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6828" y="2662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5428" y="28910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13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1628" y="25862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13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4028" y="4719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39228" y="4186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39228" y="4491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9028" y="33482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9028" y="38054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5228" y="41102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0428" y="3576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0428" y="38816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0200" y="1905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3429000">
                <a:moveTo>
                  <a:pt x="0" y="3429000"/>
                </a:moveTo>
                <a:lnTo>
                  <a:pt x="3276600" y="3429000"/>
                </a:lnTo>
                <a:lnTo>
                  <a:pt x="32766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7375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4343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2400" y="4343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7600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67600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2937" y="1777107"/>
            <a:ext cx="4391025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Start </a:t>
            </a:r>
            <a:r>
              <a:rPr sz="1800" spc="5" dirty="0">
                <a:solidFill>
                  <a:srgbClr val="A6A6A6"/>
                </a:solidFill>
                <a:latin typeface="Arial"/>
                <a:cs typeface="Arial"/>
              </a:rPr>
              <a:t>with </a:t>
            </a: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random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positions </a:t>
            </a:r>
            <a:r>
              <a:rPr sz="1800" spc="-5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1800" spc="15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centroids.</a:t>
            </a:r>
            <a:endParaRPr sz="1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25" dirty="0">
                <a:solidFill>
                  <a:srgbClr val="A6A6A6"/>
                </a:solidFill>
                <a:latin typeface="Arial"/>
                <a:cs typeface="Arial"/>
              </a:rPr>
              <a:t>Assign </a:t>
            </a:r>
            <a:r>
              <a:rPr sz="1800" spc="-110" dirty="0">
                <a:solidFill>
                  <a:srgbClr val="A6A6A6"/>
                </a:solidFill>
                <a:latin typeface="Arial"/>
                <a:cs typeface="Arial"/>
              </a:rPr>
              <a:t>each </a:t>
            </a:r>
            <a:r>
              <a:rPr sz="1800" spc="-70" dirty="0">
                <a:solidFill>
                  <a:srgbClr val="A6A6A6"/>
                </a:solidFill>
                <a:latin typeface="Arial"/>
                <a:cs typeface="Arial"/>
              </a:rPr>
              <a:t>data </a:t>
            </a:r>
            <a:r>
              <a:rPr sz="1800" spc="-20" dirty="0">
                <a:solidFill>
                  <a:srgbClr val="A6A6A6"/>
                </a:solidFill>
                <a:latin typeface="Arial"/>
                <a:cs typeface="Arial"/>
              </a:rPr>
              <a:t>point </a:t>
            </a:r>
            <a:r>
              <a:rPr sz="1800" spc="15" dirty="0">
                <a:solidFill>
                  <a:srgbClr val="A6A6A6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A6A6A6"/>
                </a:solidFill>
                <a:latin typeface="Arial"/>
                <a:cs typeface="Arial"/>
              </a:rPr>
              <a:t>closest</a:t>
            </a:r>
            <a:r>
              <a:rPr sz="1800" spc="-26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Arial"/>
                <a:cs typeface="Arial"/>
              </a:rPr>
              <a:t>centroid</a:t>
            </a:r>
            <a:endParaRPr sz="1800">
              <a:latin typeface="Arial"/>
              <a:cs typeface="Arial"/>
            </a:endParaRPr>
          </a:p>
          <a:p>
            <a:pPr marL="527685" marR="414020" indent="-514984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Move centroids </a:t>
            </a:r>
            <a:r>
              <a:rPr sz="1800" spc="15" dirty="0">
                <a:solidFill>
                  <a:srgbClr val="A6A6A6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A6A6A6"/>
                </a:solidFill>
                <a:latin typeface="Arial"/>
                <a:cs typeface="Arial"/>
              </a:rPr>
              <a:t>center </a:t>
            </a:r>
            <a:r>
              <a:rPr sz="1800" spc="-5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1800" spc="-32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A6A6A6"/>
                </a:solidFill>
                <a:latin typeface="Arial"/>
                <a:cs typeface="Arial"/>
              </a:rPr>
              <a:t>assigned  </a:t>
            </a:r>
            <a:r>
              <a:rPr sz="1800" spc="-50" dirty="0">
                <a:solidFill>
                  <a:srgbClr val="A6A6A6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b="1" spc="-110" dirty="0">
                <a:latin typeface="Trebuchet MS"/>
                <a:cs typeface="Trebuchet MS"/>
              </a:rPr>
              <a:t>Iterate </a:t>
            </a:r>
            <a:r>
              <a:rPr sz="1800" b="1" spc="-95" dirty="0">
                <a:latin typeface="Trebuchet MS"/>
                <a:cs typeface="Trebuchet MS"/>
              </a:rPr>
              <a:t>till </a:t>
            </a:r>
            <a:r>
              <a:rPr sz="1800" b="1" spc="-90" dirty="0">
                <a:latin typeface="Trebuchet MS"/>
                <a:cs typeface="Trebuchet MS"/>
              </a:rPr>
              <a:t>minimal</a:t>
            </a:r>
            <a:r>
              <a:rPr sz="1800" b="1" spc="-270" dirty="0"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24370" y="5438950"/>
            <a:ext cx="11055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5C8A3B"/>
                </a:solidFill>
                <a:latin typeface="Arial"/>
                <a:cs typeface="Arial"/>
              </a:rPr>
              <a:t>Iteration =</a:t>
            </a:r>
            <a:r>
              <a:rPr sz="1600" spc="-40" dirty="0">
                <a:solidFill>
                  <a:srgbClr val="5C8A3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C8A3B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K-Means</a:t>
            </a:r>
            <a:r>
              <a:rPr spc="-15" dirty="0"/>
              <a:t> </a:t>
            </a:r>
            <a:r>
              <a:rPr spc="-5" dirty="0"/>
              <a:t>Illustrations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0628" y="2281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6828" y="2662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5428" y="28910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13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1628" y="25862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72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13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4028" y="4719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39228" y="4186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39228" y="4491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9028" y="33482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9028" y="38054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5228" y="41102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0428" y="3576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0428" y="38816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4343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4343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6400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2937" y="1777107"/>
            <a:ext cx="4391025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Start </a:t>
            </a:r>
            <a:r>
              <a:rPr sz="1800" spc="5" dirty="0">
                <a:solidFill>
                  <a:srgbClr val="A6A6A6"/>
                </a:solidFill>
                <a:latin typeface="Arial"/>
                <a:cs typeface="Arial"/>
              </a:rPr>
              <a:t>with </a:t>
            </a:r>
            <a:r>
              <a:rPr sz="1800" spc="-65" dirty="0">
                <a:solidFill>
                  <a:srgbClr val="A6A6A6"/>
                </a:solidFill>
                <a:latin typeface="Arial"/>
                <a:cs typeface="Arial"/>
              </a:rPr>
              <a:t>random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positions </a:t>
            </a:r>
            <a:r>
              <a:rPr sz="1800" spc="-5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1800" spc="15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centroids.</a:t>
            </a:r>
            <a:endParaRPr sz="1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25" dirty="0">
                <a:solidFill>
                  <a:srgbClr val="A6A6A6"/>
                </a:solidFill>
                <a:latin typeface="Arial"/>
                <a:cs typeface="Arial"/>
              </a:rPr>
              <a:t>Assign </a:t>
            </a:r>
            <a:r>
              <a:rPr sz="1800" spc="-110" dirty="0">
                <a:solidFill>
                  <a:srgbClr val="A6A6A6"/>
                </a:solidFill>
                <a:latin typeface="Arial"/>
                <a:cs typeface="Arial"/>
              </a:rPr>
              <a:t>each </a:t>
            </a:r>
            <a:r>
              <a:rPr sz="1800" spc="-70" dirty="0">
                <a:solidFill>
                  <a:srgbClr val="A6A6A6"/>
                </a:solidFill>
                <a:latin typeface="Arial"/>
                <a:cs typeface="Arial"/>
              </a:rPr>
              <a:t>data </a:t>
            </a:r>
            <a:r>
              <a:rPr sz="1800" spc="-20" dirty="0">
                <a:solidFill>
                  <a:srgbClr val="A6A6A6"/>
                </a:solidFill>
                <a:latin typeface="Arial"/>
                <a:cs typeface="Arial"/>
              </a:rPr>
              <a:t>point </a:t>
            </a:r>
            <a:r>
              <a:rPr sz="1800" spc="15" dirty="0">
                <a:solidFill>
                  <a:srgbClr val="A6A6A6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A6A6A6"/>
                </a:solidFill>
                <a:latin typeface="Arial"/>
                <a:cs typeface="Arial"/>
              </a:rPr>
              <a:t>closest</a:t>
            </a:r>
            <a:r>
              <a:rPr sz="1800" spc="-26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Arial"/>
                <a:cs typeface="Arial"/>
              </a:rPr>
              <a:t>centroid</a:t>
            </a:r>
            <a:endParaRPr sz="1800">
              <a:latin typeface="Arial"/>
              <a:cs typeface="Arial"/>
            </a:endParaRPr>
          </a:p>
          <a:p>
            <a:pPr marL="527685" marR="414020" indent="-514984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60" dirty="0">
                <a:solidFill>
                  <a:srgbClr val="A6A6A6"/>
                </a:solidFill>
                <a:latin typeface="Arial"/>
                <a:cs typeface="Arial"/>
              </a:rPr>
              <a:t>Move centroids </a:t>
            </a:r>
            <a:r>
              <a:rPr sz="1800" spc="15" dirty="0">
                <a:solidFill>
                  <a:srgbClr val="A6A6A6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A6A6A6"/>
                </a:solidFill>
                <a:latin typeface="Arial"/>
                <a:cs typeface="Arial"/>
              </a:rPr>
              <a:t>center </a:t>
            </a:r>
            <a:r>
              <a:rPr sz="1800" spc="-5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1800" spc="-32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A6A6A6"/>
                </a:solidFill>
                <a:latin typeface="Arial"/>
                <a:cs typeface="Arial"/>
              </a:rPr>
              <a:t>assigned  </a:t>
            </a:r>
            <a:r>
              <a:rPr sz="1800" spc="-50" dirty="0">
                <a:solidFill>
                  <a:srgbClr val="A6A6A6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b="1" spc="-110" dirty="0">
                <a:latin typeface="Trebuchet MS"/>
                <a:cs typeface="Trebuchet MS"/>
              </a:rPr>
              <a:t>Iterate </a:t>
            </a:r>
            <a:r>
              <a:rPr sz="1800" b="1" spc="-95" dirty="0">
                <a:latin typeface="Trebuchet MS"/>
                <a:cs typeface="Trebuchet MS"/>
              </a:rPr>
              <a:t>till </a:t>
            </a:r>
            <a:r>
              <a:rPr sz="1800" b="1" spc="-90" dirty="0">
                <a:latin typeface="Trebuchet MS"/>
                <a:cs typeface="Trebuchet MS"/>
              </a:rPr>
              <a:t>minimal</a:t>
            </a:r>
            <a:r>
              <a:rPr sz="1800" b="1" spc="-270" dirty="0"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4370" y="5438950"/>
            <a:ext cx="11055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5C8A3B"/>
                </a:solidFill>
                <a:latin typeface="Arial"/>
                <a:cs typeface="Arial"/>
              </a:rPr>
              <a:t>Iteration =</a:t>
            </a:r>
            <a:r>
              <a:rPr sz="1600" spc="-40" dirty="0">
                <a:solidFill>
                  <a:srgbClr val="5C8A3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C8A3B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4277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potentially can go</a:t>
            </a:r>
            <a:r>
              <a:rPr dirty="0"/>
              <a:t> </a:t>
            </a:r>
            <a:r>
              <a:rPr spc="-5" dirty="0"/>
              <a:t>wrong?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5082" y="1698869"/>
            <a:ext cx="4743083" cy="4143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3661" y="4122039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30734" y="527685"/>
                </a:moveTo>
                <a:lnTo>
                  <a:pt x="0" y="619887"/>
                </a:lnTo>
                <a:lnTo>
                  <a:pt x="92075" y="589153"/>
                </a:lnTo>
                <a:lnTo>
                  <a:pt x="81935" y="578993"/>
                </a:lnTo>
                <a:lnTo>
                  <a:pt x="61467" y="578993"/>
                </a:lnTo>
                <a:lnTo>
                  <a:pt x="40893" y="558419"/>
                </a:lnTo>
                <a:lnTo>
                  <a:pt x="51159" y="548153"/>
                </a:lnTo>
                <a:lnTo>
                  <a:pt x="30734" y="527685"/>
                </a:lnTo>
                <a:close/>
              </a:path>
              <a:path w="620395" h="620395">
                <a:moveTo>
                  <a:pt x="51159" y="548153"/>
                </a:moveTo>
                <a:lnTo>
                  <a:pt x="40893" y="558419"/>
                </a:lnTo>
                <a:lnTo>
                  <a:pt x="61467" y="578993"/>
                </a:lnTo>
                <a:lnTo>
                  <a:pt x="71712" y="568748"/>
                </a:lnTo>
                <a:lnTo>
                  <a:pt x="51159" y="548153"/>
                </a:lnTo>
                <a:close/>
              </a:path>
              <a:path w="620395" h="620395">
                <a:moveTo>
                  <a:pt x="71712" y="568748"/>
                </a:moveTo>
                <a:lnTo>
                  <a:pt x="61467" y="578993"/>
                </a:lnTo>
                <a:lnTo>
                  <a:pt x="81935" y="578993"/>
                </a:lnTo>
                <a:lnTo>
                  <a:pt x="71712" y="568748"/>
                </a:lnTo>
                <a:close/>
              </a:path>
              <a:path w="620395" h="620395">
                <a:moveTo>
                  <a:pt x="599313" y="0"/>
                </a:moveTo>
                <a:lnTo>
                  <a:pt x="51159" y="548153"/>
                </a:lnTo>
                <a:lnTo>
                  <a:pt x="71712" y="568748"/>
                </a:lnTo>
                <a:lnTo>
                  <a:pt x="619887" y="20574"/>
                </a:lnTo>
                <a:lnTo>
                  <a:pt x="5993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544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Optimum Number </a:t>
            </a:r>
            <a:r>
              <a:rPr dirty="0"/>
              <a:t>of </a:t>
            </a:r>
            <a:r>
              <a:rPr spc="-5" dirty="0"/>
              <a:t>Cluster</a:t>
            </a:r>
            <a:r>
              <a:rPr spc="50" dirty="0"/>
              <a:t> </a:t>
            </a:r>
            <a:r>
              <a:rPr spc="-5" dirty="0"/>
              <a:t>Illustrations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389" y="5982411"/>
            <a:ext cx="236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solidFill>
                  <a:srgbClr val="253648"/>
                </a:solidFill>
                <a:latin typeface="Arial"/>
                <a:cs typeface="Arial"/>
              </a:rPr>
              <a:t>TSS	= </a:t>
            </a:r>
            <a:r>
              <a:rPr sz="1200" spc="-25" dirty="0">
                <a:solidFill>
                  <a:srgbClr val="253648"/>
                </a:solidFill>
                <a:latin typeface="Arial"/>
                <a:cs typeface="Arial"/>
              </a:rPr>
              <a:t>Total </a:t>
            </a:r>
            <a:r>
              <a:rPr sz="1200" spc="-5" dirty="0">
                <a:solidFill>
                  <a:srgbClr val="253648"/>
                </a:solidFill>
                <a:latin typeface="Arial"/>
                <a:cs typeface="Arial"/>
              </a:rPr>
              <a:t>Sum </a:t>
            </a:r>
            <a:r>
              <a:rPr sz="1200" dirty="0">
                <a:solidFill>
                  <a:srgbClr val="253648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253648"/>
                </a:solidFill>
                <a:latin typeface="Arial"/>
                <a:cs typeface="Arial"/>
              </a:rPr>
              <a:t>Square</a:t>
            </a:r>
            <a:r>
              <a:rPr sz="1200" spc="-105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53648"/>
                </a:solidFill>
                <a:latin typeface="Arial"/>
                <a:cs typeface="Arial"/>
              </a:rPr>
              <a:t>Error  </a:t>
            </a:r>
            <a:r>
              <a:rPr sz="1200" dirty="0">
                <a:solidFill>
                  <a:srgbClr val="253648"/>
                </a:solidFill>
                <a:latin typeface="Arial"/>
                <a:cs typeface="Arial"/>
              </a:rPr>
              <a:t>K	= Number of</a:t>
            </a:r>
            <a:r>
              <a:rPr sz="1200" spc="-60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53648"/>
                </a:solidFill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8126" y="3942079"/>
            <a:ext cx="19202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648"/>
                </a:solidFill>
                <a:latin typeface="Arial"/>
                <a:cs typeface="Arial"/>
              </a:rPr>
              <a:t>Optimum Number of</a:t>
            </a:r>
            <a:r>
              <a:rPr sz="1200" spc="-114" dirty="0">
                <a:solidFill>
                  <a:srgbClr val="2536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53648"/>
                </a:solidFill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29466-30AD-46D8-9FF3-848F5F9B38B0}"/>
              </a:ext>
            </a:extLst>
          </p:cNvPr>
          <p:cNvSpPr txBox="1"/>
          <p:nvPr/>
        </p:nvSpPr>
        <p:spPr>
          <a:xfrm>
            <a:off x="4544253" y="6024236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Euler’s Plot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EBAFB-5683-453D-80B9-F6AA4CB1D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71800"/>
            <a:ext cx="4738688" cy="3329232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88900"/>
          </a:effectLst>
        </p:spPr>
      </p:pic>
      <p:sp>
        <p:nvSpPr>
          <p:cNvPr id="2" name="object 2"/>
          <p:cNvSpPr txBox="1"/>
          <p:nvPr/>
        </p:nvSpPr>
        <p:spPr>
          <a:xfrm>
            <a:off x="8977121" y="668527"/>
            <a:ext cx="180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6544" y="1676400"/>
            <a:ext cx="4114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50662"/>
            <a:ext cx="9906000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570476"/>
            <a:ext cx="9906000" cy="2287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947159"/>
            <a:ext cx="940435" cy="972819"/>
          </a:xfrm>
          <a:custGeom>
            <a:avLst/>
            <a:gdLst/>
            <a:ahLst/>
            <a:cxnLst/>
            <a:rect l="l" t="t" r="r" b="b"/>
            <a:pathLst>
              <a:path w="940435" h="972820">
                <a:moveTo>
                  <a:pt x="470153" y="0"/>
                </a:moveTo>
                <a:lnTo>
                  <a:pt x="422074" y="2510"/>
                </a:lnTo>
                <a:lnTo>
                  <a:pt x="375385" y="9877"/>
                </a:lnTo>
                <a:lnTo>
                  <a:pt x="330323" y="21858"/>
                </a:lnTo>
                <a:lnTo>
                  <a:pt x="287125" y="38207"/>
                </a:lnTo>
                <a:lnTo>
                  <a:pt x="246025" y="58680"/>
                </a:lnTo>
                <a:lnTo>
                  <a:pt x="207261" y="83032"/>
                </a:lnTo>
                <a:lnTo>
                  <a:pt x="171069" y="111020"/>
                </a:lnTo>
                <a:lnTo>
                  <a:pt x="137683" y="142398"/>
                </a:lnTo>
                <a:lnTo>
                  <a:pt x="107342" y="176923"/>
                </a:lnTo>
                <a:lnTo>
                  <a:pt x="80280" y="214349"/>
                </a:lnTo>
                <a:lnTo>
                  <a:pt x="56733" y="254433"/>
                </a:lnTo>
                <a:lnTo>
                  <a:pt x="36939" y="296929"/>
                </a:lnTo>
                <a:lnTo>
                  <a:pt x="21132" y="341594"/>
                </a:lnTo>
                <a:lnTo>
                  <a:pt x="9549" y="388183"/>
                </a:lnTo>
                <a:lnTo>
                  <a:pt x="2426" y="436452"/>
                </a:lnTo>
                <a:lnTo>
                  <a:pt x="0" y="486156"/>
                </a:lnTo>
                <a:lnTo>
                  <a:pt x="2426" y="535859"/>
                </a:lnTo>
                <a:lnTo>
                  <a:pt x="9549" y="584128"/>
                </a:lnTo>
                <a:lnTo>
                  <a:pt x="21132" y="630717"/>
                </a:lnTo>
                <a:lnTo>
                  <a:pt x="36939" y="675382"/>
                </a:lnTo>
                <a:lnTo>
                  <a:pt x="56733" y="717878"/>
                </a:lnTo>
                <a:lnTo>
                  <a:pt x="80280" y="757962"/>
                </a:lnTo>
                <a:lnTo>
                  <a:pt x="107342" y="795388"/>
                </a:lnTo>
                <a:lnTo>
                  <a:pt x="137683" y="829913"/>
                </a:lnTo>
                <a:lnTo>
                  <a:pt x="171069" y="861291"/>
                </a:lnTo>
                <a:lnTo>
                  <a:pt x="207261" y="889279"/>
                </a:lnTo>
                <a:lnTo>
                  <a:pt x="246025" y="913631"/>
                </a:lnTo>
                <a:lnTo>
                  <a:pt x="287125" y="934104"/>
                </a:lnTo>
                <a:lnTo>
                  <a:pt x="330323" y="950453"/>
                </a:lnTo>
                <a:lnTo>
                  <a:pt x="375385" y="962434"/>
                </a:lnTo>
                <a:lnTo>
                  <a:pt x="422074" y="969801"/>
                </a:lnTo>
                <a:lnTo>
                  <a:pt x="470153" y="972312"/>
                </a:lnTo>
                <a:lnTo>
                  <a:pt x="518233" y="969801"/>
                </a:lnTo>
                <a:lnTo>
                  <a:pt x="564922" y="962434"/>
                </a:lnTo>
                <a:lnTo>
                  <a:pt x="609984" y="950453"/>
                </a:lnTo>
                <a:lnTo>
                  <a:pt x="653182" y="934104"/>
                </a:lnTo>
                <a:lnTo>
                  <a:pt x="694282" y="913631"/>
                </a:lnTo>
                <a:lnTo>
                  <a:pt x="733046" y="889279"/>
                </a:lnTo>
                <a:lnTo>
                  <a:pt x="769238" y="861291"/>
                </a:lnTo>
                <a:lnTo>
                  <a:pt x="802624" y="829913"/>
                </a:lnTo>
                <a:lnTo>
                  <a:pt x="832965" y="795388"/>
                </a:lnTo>
                <a:lnTo>
                  <a:pt x="860027" y="757962"/>
                </a:lnTo>
                <a:lnTo>
                  <a:pt x="883574" y="717878"/>
                </a:lnTo>
                <a:lnTo>
                  <a:pt x="903368" y="675382"/>
                </a:lnTo>
                <a:lnTo>
                  <a:pt x="919175" y="630717"/>
                </a:lnTo>
                <a:lnTo>
                  <a:pt x="930758" y="584128"/>
                </a:lnTo>
                <a:lnTo>
                  <a:pt x="937881" y="535859"/>
                </a:lnTo>
                <a:lnTo>
                  <a:pt x="940307" y="486156"/>
                </a:lnTo>
                <a:lnTo>
                  <a:pt x="937881" y="436452"/>
                </a:lnTo>
                <a:lnTo>
                  <a:pt x="930758" y="388183"/>
                </a:lnTo>
                <a:lnTo>
                  <a:pt x="919175" y="341594"/>
                </a:lnTo>
                <a:lnTo>
                  <a:pt x="903368" y="296929"/>
                </a:lnTo>
                <a:lnTo>
                  <a:pt x="883574" y="254433"/>
                </a:lnTo>
                <a:lnTo>
                  <a:pt x="860027" y="214349"/>
                </a:lnTo>
                <a:lnTo>
                  <a:pt x="832965" y="176923"/>
                </a:lnTo>
                <a:lnTo>
                  <a:pt x="802624" y="142398"/>
                </a:lnTo>
                <a:lnTo>
                  <a:pt x="769238" y="111020"/>
                </a:lnTo>
                <a:lnTo>
                  <a:pt x="733046" y="83032"/>
                </a:lnTo>
                <a:lnTo>
                  <a:pt x="694282" y="58680"/>
                </a:lnTo>
                <a:lnTo>
                  <a:pt x="653182" y="38207"/>
                </a:lnTo>
                <a:lnTo>
                  <a:pt x="609984" y="21858"/>
                </a:lnTo>
                <a:lnTo>
                  <a:pt x="564922" y="9877"/>
                </a:lnTo>
                <a:lnTo>
                  <a:pt x="518233" y="2510"/>
                </a:lnTo>
                <a:lnTo>
                  <a:pt x="470153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6553" y="4165853"/>
            <a:ext cx="307340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745" y="66852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773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Case </a:t>
            </a:r>
            <a:r>
              <a:rPr dirty="0"/>
              <a:t>– </a:t>
            </a:r>
            <a:r>
              <a:rPr spc="-5" dirty="0"/>
              <a:t>Predicting Successful Music</a:t>
            </a:r>
            <a:r>
              <a:rPr spc="150" dirty="0"/>
              <a:t> </a:t>
            </a:r>
            <a:r>
              <a:rPr spc="-5" dirty="0"/>
              <a:t>Production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232916" y="1856232"/>
            <a:ext cx="166115" cy="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80" y="2092451"/>
            <a:ext cx="167639" cy="166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5483" y="2479548"/>
            <a:ext cx="166115" cy="166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567" y="2106167"/>
            <a:ext cx="166115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3832" y="1690116"/>
            <a:ext cx="166116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9948" y="2506979"/>
            <a:ext cx="166115" cy="167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0283" y="2964179"/>
            <a:ext cx="166115" cy="167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6280" y="2009394"/>
            <a:ext cx="165353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4967" y="2424938"/>
            <a:ext cx="165353" cy="1654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6065" y="1993010"/>
            <a:ext cx="165353" cy="165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0619" y="2306066"/>
            <a:ext cx="165353" cy="1653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0736" y="1737995"/>
            <a:ext cx="16535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8691" y="2350007"/>
            <a:ext cx="165353" cy="1653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5893" y="2779522"/>
            <a:ext cx="165353" cy="1653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6515" y="2369820"/>
            <a:ext cx="166116" cy="1661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6579" y="2604516"/>
            <a:ext cx="167640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1379" y="2993135"/>
            <a:ext cx="167640" cy="1661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8747" y="2618232"/>
            <a:ext cx="166115" cy="1661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8852" y="2133600"/>
            <a:ext cx="166115" cy="1661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2232" y="2535935"/>
            <a:ext cx="166115" cy="1661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34967" y="3020567"/>
            <a:ext cx="166116" cy="1661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6567" y="1828800"/>
            <a:ext cx="166116" cy="1661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6632" y="2065020"/>
            <a:ext cx="166115" cy="166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79135" y="2452116"/>
            <a:ext cx="166115" cy="1661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0220" y="2078735"/>
            <a:ext cx="166115" cy="1661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77484" y="1662683"/>
            <a:ext cx="166115" cy="1661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2479548"/>
            <a:ext cx="166115" cy="1661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3935" y="2936748"/>
            <a:ext cx="166115" cy="1661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83335" y="3274567"/>
            <a:ext cx="75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Cluster  music</a:t>
            </a:r>
            <a:r>
              <a:rPr sz="1800" spc="-17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737571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53815" y="1484833"/>
            <a:ext cx="744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music</a:t>
            </a:r>
            <a:r>
              <a:rPr sz="1800" spc="-16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225" dirty="0">
                <a:solidFill>
                  <a:srgbClr val="73757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09535" y="3135884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Cluster  music</a:t>
            </a:r>
            <a:r>
              <a:rPr sz="1800" spc="-17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345" dirty="0">
                <a:solidFill>
                  <a:srgbClr val="737571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06059" y="3256026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Cluster  music</a:t>
            </a:r>
            <a:r>
              <a:rPr sz="1800" spc="-17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737571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04116" y="1456118"/>
            <a:ext cx="174879" cy="1748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05662" y="4468748"/>
            <a:ext cx="68541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4" dirty="0">
                <a:solidFill>
                  <a:srgbClr val="737571"/>
                </a:solidFill>
                <a:latin typeface="Arial"/>
                <a:cs typeface="Arial"/>
              </a:rPr>
              <a:t>Target </a:t>
            </a:r>
            <a:r>
              <a:rPr sz="1800" spc="-100" dirty="0">
                <a:solidFill>
                  <a:srgbClr val="737571"/>
                </a:solidFill>
                <a:latin typeface="Arial"/>
                <a:cs typeface="Arial"/>
              </a:rPr>
              <a:t>is </a:t>
            </a:r>
            <a:r>
              <a:rPr sz="1800" spc="15" dirty="0">
                <a:solidFill>
                  <a:srgbClr val="737571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737571"/>
                </a:solidFill>
                <a:latin typeface="Arial"/>
                <a:cs typeface="Arial"/>
              </a:rPr>
              <a:t>appear </a:t>
            </a:r>
            <a:r>
              <a:rPr sz="1800" spc="-30" dirty="0">
                <a:solidFill>
                  <a:srgbClr val="737571"/>
                </a:solidFill>
                <a:latin typeface="Arial"/>
                <a:cs typeface="Arial"/>
              </a:rPr>
              <a:t>at </a:t>
            </a:r>
            <a:r>
              <a:rPr sz="1800" spc="-75" dirty="0">
                <a:solidFill>
                  <a:srgbClr val="737571"/>
                </a:solidFill>
                <a:latin typeface="Arial"/>
                <a:cs typeface="Arial"/>
              </a:rPr>
              <a:t>Billboard’s </a:t>
            </a: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weekly </a:t>
            </a:r>
            <a:r>
              <a:rPr sz="1800" spc="15" dirty="0">
                <a:solidFill>
                  <a:srgbClr val="737571"/>
                </a:solidFill>
                <a:latin typeface="Arial"/>
                <a:cs typeface="Arial"/>
              </a:rPr>
              <a:t>to</a:t>
            </a:r>
            <a:r>
              <a:rPr sz="1800" spc="-28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737571"/>
                </a:solidFill>
                <a:latin typeface="Arial"/>
                <a:cs typeface="Arial"/>
              </a:rPr>
              <a:t>Cost </a:t>
            </a:r>
            <a:r>
              <a:rPr sz="1800" spc="-50" dirty="0">
                <a:solidFill>
                  <a:srgbClr val="737571"/>
                </a:solidFill>
                <a:latin typeface="Arial"/>
                <a:cs typeface="Arial"/>
              </a:rPr>
              <a:t>per </a:t>
            </a:r>
            <a:r>
              <a:rPr sz="1800" spc="-85" dirty="0">
                <a:solidFill>
                  <a:srgbClr val="737571"/>
                </a:solidFill>
                <a:latin typeface="Arial"/>
                <a:cs typeface="Arial"/>
              </a:rPr>
              <a:t>single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could </a:t>
            </a:r>
            <a:r>
              <a:rPr sz="1800" spc="-60" dirty="0">
                <a:solidFill>
                  <a:srgbClr val="737571"/>
                </a:solidFill>
                <a:latin typeface="Arial"/>
                <a:cs typeface="Arial"/>
              </a:rPr>
              <a:t>up </a:t>
            </a:r>
            <a:r>
              <a:rPr sz="1800" spc="15" dirty="0">
                <a:solidFill>
                  <a:srgbClr val="737571"/>
                </a:solidFill>
                <a:latin typeface="Arial"/>
                <a:cs typeface="Arial"/>
              </a:rPr>
              <a:t>to </a:t>
            </a:r>
            <a:r>
              <a:rPr sz="1800" spc="-135" dirty="0">
                <a:solidFill>
                  <a:srgbClr val="737571"/>
                </a:solidFill>
                <a:latin typeface="Arial"/>
                <a:cs typeface="Arial"/>
              </a:rPr>
              <a:t>300K</a:t>
            </a:r>
            <a:r>
              <a:rPr sz="1800" spc="-254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240" dirty="0">
                <a:solidFill>
                  <a:srgbClr val="737571"/>
                </a:solidFill>
                <a:latin typeface="Arial"/>
                <a:cs typeface="Arial"/>
              </a:rPr>
              <a:t>USD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Music </a:t>
            </a:r>
            <a:r>
              <a:rPr sz="1800" spc="-60" dirty="0">
                <a:solidFill>
                  <a:srgbClr val="737571"/>
                </a:solidFill>
                <a:latin typeface="Arial"/>
                <a:cs typeface="Arial"/>
              </a:rPr>
              <a:t>Intelligence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Solution 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using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clustering </a:t>
            </a:r>
            <a:r>
              <a:rPr sz="1800" spc="15" dirty="0">
                <a:solidFill>
                  <a:srgbClr val="737571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737571"/>
                </a:solidFill>
                <a:latin typeface="Arial"/>
                <a:cs typeface="Arial"/>
              </a:rPr>
              <a:t>predict </a:t>
            </a:r>
            <a:r>
              <a:rPr sz="1800" spc="25" dirty="0">
                <a:solidFill>
                  <a:srgbClr val="737571"/>
                </a:solidFill>
                <a:latin typeface="Arial"/>
                <a:cs typeface="Arial"/>
              </a:rPr>
              <a:t>if </a:t>
            </a:r>
            <a:r>
              <a:rPr sz="1800" spc="-140" dirty="0">
                <a:solidFill>
                  <a:srgbClr val="737571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music </a:t>
            </a:r>
            <a:r>
              <a:rPr sz="1800" dirty="0">
                <a:solidFill>
                  <a:srgbClr val="737571"/>
                </a:solidFill>
                <a:latin typeface="Arial"/>
                <a:cs typeface="Arial"/>
              </a:rPr>
              <a:t>will</a:t>
            </a:r>
            <a:r>
              <a:rPr sz="1800" spc="-2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be  accepted </a:t>
            </a:r>
            <a:r>
              <a:rPr sz="1800" spc="-80" dirty="0">
                <a:solidFill>
                  <a:srgbClr val="737571"/>
                </a:solidFill>
                <a:latin typeface="Arial"/>
                <a:cs typeface="Arial"/>
              </a:rPr>
              <a:t>by</a:t>
            </a:r>
            <a:r>
              <a:rPr sz="1800" spc="-60" dirty="0">
                <a:solidFill>
                  <a:srgbClr val="737571"/>
                </a:solidFill>
                <a:latin typeface="Arial"/>
                <a:cs typeface="Arial"/>
              </a:rPr>
              <a:t> market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0" dirty="0">
                <a:solidFill>
                  <a:srgbClr val="737571"/>
                </a:solidFill>
                <a:latin typeface="Arial"/>
                <a:cs typeface="Arial"/>
              </a:rPr>
              <a:t>Increase </a:t>
            </a:r>
            <a:r>
              <a:rPr sz="1800" spc="-150" dirty="0">
                <a:solidFill>
                  <a:srgbClr val="737571"/>
                </a:solidFill>
                <a:latin typeface="Arial"/>
                <a:cs typeface="Arial"/>
              </a:rPr>
              <a:t>success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737571"/>
                </a:solidFill>
                <a:latin typeface="Arial"/>
                <a:cs typeface="Arial"/>
              </a:rPr>
              <a:t>rate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from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1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7571"/>
                </a:solidFill>
                <a:latin typeface="Arial"/>
                <a:cs typeface="Arial"/>
              </a:rPr>
              <a:t>out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7571"/>
                </a:solidFill>
                <a:latin typeface="Arial"/>
                <a:cs typeface="Arial"/>
              </a:rPr>
              <a:t>of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10</a:t>
            </a:r>
            <a:r>
              <a:rPr sz="1800" spc="-8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737571"/>
                </a:solidFill>
                <a:latin typeface="Arial"/>
                <a:cs typeface="Arial"/>
              </a:rPr>
              <a:t>to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8</a:t>
            </a:r>
            <a:r>
              <a:rPr sz="1800" spc="-9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7571"/>
                </a:solidFill>
                <a:latin typeface="Arial"/>
                <a:cs typeface="Arial"/>
              </a:rPr>
              <a:t>out</a:t>
            </a:r>
            <a:r>
              <a:rPr sz="1800" spc="-85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7571"/>
                </a:solidFill>
                <a:latin typeface="Arial"/>
                <a:cs typeface="Arial"/>
              </a:rPr>
              <a:t>of</a:t>
            </a:r>
            <a:r>
              <a:rPr sz="1800" spc="-10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37571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50662"/>
            <a:ext cx="9906000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570476"/>
            <a:ext cx="9906000" cy="2287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947159"/>
            <a:ext cx="940435" cy="972819"/>
          </a:xfrm>
          <a:custGeom>
            <a:avLst/>
            <a:gdLst/>
            <a:ahLst/>
            <a:cxnLst/>
            <a:rect l="l" t="t" r="r" b="b"/>
            <a:pathLst>
              <a:path w="940435" h="972820">
                <a:moveTo>
                  <a:pt x="470153" y="0"/>
                </a:moveTo>
                <a:lnTo>
                  <a:pt x="422074" y="2510"/>
                </a:lnTo>
                <a:lnTo>
                  <a:pt x="375385" y="9877"/>
                </a:lnTo>
                <a:lnTo>
                  <a:pt x="330323" y="21858"/>
                </a:lnTo>
                <a:lnTo>
                  <a:pt x="287125" y="38207"/>
                </a:lnTo>
                <a:lnTo>
                  <a:pt x="246025" y="58680"/>
                </a:lnTo>
                <a:lnTo>
                  <a:pt x="207261" y="83032"/>
                </a:lnTo>
                <a:lnTo>
                  <a:pt x="171069" y="111020"/>
                </a:lnTo>
                <a:lnTo>
                  <a:pt x="137683" y="142398"/>
                </a:lnTo>
                <a:lnTo>
                  <a:pt x="107342" y="176923"/>
                </a:lnTo>
                <a:lnTo>
                  <a:pt x="80280" y="214349"/>
                </a:lnTo>
                <a:lnTo>
                  <a:pt x="56733" y="254433"/>
                </a:lnTo>
                <a:lnTo>
                  <a:pt x="36939" y="296929"/>
                </a:lnTo>
                <a:lnTo>
                  <a:pt x="21132" y="341594"/>
                </a:lnTo>
                <a:lnTo>
                  <a:pt x="9549" y="388183"/>
                </a:lnTo>
                <a:lnTo>
                  <a:pt x="2426" y="436452"/>
                </a:lnTo>
                <a:lnTo>
                  <a:pt x="0" y="486156"/>
                </a:lnTo>
                <a:lnTo>
                  <a:pt x="2426" y="535859"/>
                </a:lnTo>
                <a:lnTo>
                  <a:pt x="9549" y="584128"/>
                </a:lnTo>
                <a:lnTo>
                  <a:pt x="21132" y="630717"/>
                </a:lnTo>
                <a:lnTo>
                  <a:pt x="36939" y="675382"/>
                </a:lnTo>
                <a:lnTo>
                  <a:pt x="56733" y="717878"/>
                </a:lnTo>
                <a:lnTo>
                  <a:pt x="80280" y="757962"/>
                </a:lnTo>
                <a:lnTo>
                  <a:pt x="107342" y="795388"/>
                </a:lnTo>
                <a:lnTo>
                  <a:pt x="137683" y="829913"/>
                </a:lnTo>
                <a:lnTo>
                  <a:pt x="171069" y="861291"/>
                </a:lnTo>
                <a:lnTo>
                  <a:pt x="207261" y="889279"/>
                </a:lnTo>
                <a:lnTo>
                  <a:pt x="246025" y="913631"/>
                </a:lnTo>
                <a:lnTo>
                  <a:pt x="287125" y="934104"/>
                </a:lnTo>
                <a:lnTo>
                  <a:pt x="330323" y="950453"/>
                </a:lnTo>
                <a:lnTo>
                  <a:pt x="375385" y="962434"/>
                </a:lnTo>
                <a:lnTo>
                  <a:pt x="422074" y="969801"/>
                </a:lnTo>
                <a:lnTo>
                  <a:pt x="470153" y="972312"/>
                </a:lnTo>
                <a:lnTo>
                  <a:pt x="518233" y="969801"/>
                </a:lnTo>
                <a:lnTo>
                  <a:pt x="564922" y="962434"/>
                </a:lnTo>
                <a:lnTo>
                  <a:pt x="609984" y="950453"/>
                </a:lnTo>
                <a:lnTo>
                  <a:pt x="653182" y="934104"/>
                </a:lnTo>
                <a:lnTo>
                  <a:pt x="694282" y="913631"/>
                </a:lnTo>
                <a:lnTo>
                  <a:pt x="733046" y="889279"/>
                </a:lnTo>
                <a:lnTo>
                  <a:pt x="769238" y="861291"/>
                </a:lnTo>
                <a:lnTo>
                  <a:pt x="802624" y="829913"/>
                </a:lnTo>
                <a:lnTo>
                  <a:pt x="832965" y="795388"/>
                </a:lnTo>
                <a:lnTo>
                  <a:pt x="860027" y="757962"/>
                </a:lnTo>
                <a:lnTo>
                  <a:pt x="883574" y="717878"/>
                </a:lnTo>
                <a:lnTo>
                  <a:pt x="903368" y="675382"/>
                </a:lnTo>
                <a:lnTo>
                  <a:pt x="919175" y="630717"/>
                </a:lnTo>
                <a:lnTo>
                  <a:pt x="930758" y="584128"/>
                </a:lnTo>
                <a:lnTo>
                  <a:pt x="937881" y="535859"/>
                </a:lnTo>
                <a:lnTo>
                  <a:pt x="940307" y="486156"/>
                </a:lnTo>
                <a:lnTo>
                  <a:pt x="937881" y="436452"/>
                </a:lnTo>
                <a:lnTo>
                  <a:pt x="930758" y="388183"/>
                </a:lnTo>
                <a:lnTo>
                  <a:pt x="919175" y="341594"/>
                </a:lnTo>
                <a:lnTo>
                  <a:pt x="903368" y="296929"/>
                </a:lnTo>
                <a:lnTo>
                  <a:pt x="883574" y="254433"/>
                </a:lnTo>
                <a:lnTo>
                  <a:pt x="860027" y="214349"/>
                </a:lnTo>
                <a:lnTo>
                  <a:pt x="832965" y="176923"/>
                </a:lnTo>
                <a:lnTo>
                  <a:pt x="802624" y="142398"/>
                </a:lnTo>
                <a:lnTo>
                  <a:pt x="769238" y="111020"/>
                </a:lnTo>
                <a:lnTo>
                  <a:pt x="733046" y="83032"/>
                </a:lnTo>
                <a:lnTo>
                  <a:pt x="694282" y="58680"/>
                </a:lnTo>
                <a:lnTo>
                  <a:pt x="653182" y="38207"/>
                </a:lnTo>
                <a:lnTo>
                  <a:pt x="609984" y="21858"/>
                </a:lnTo>
                <a:lnTo>
                  <a:pt x="564922" y="9877"/>
                </a:lnTo>
                <a:lnTo>
                  <a:pt x="518233" y="2510"/>
                </a:lnTo>
                <a:lnTo>
                  <a:pt x="470153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0329" y="4165853"/>
            <a:ext cx="208470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stering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745" y="66852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690" y="579501"/>
            <a:ext cx="4652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Statistical Learning</a:t>
            </a:r>
            <a:r>
              <a:rPr spc="60" dirty="0"/>
              <a:t> </a:t>
            </a:r>
            <a:r>
              <a:rPr spc="-5" dirty="0"/>
              <a:t>Categorization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51147" y="1510283"/>
            <a:ext cx="1813560" cy="887094"/>
          </a:xfrm>
          <a:custGeom>
            <a:avLst/>
            <a:gdLst/>
            <a:ahLst/>
            <a:cxnLst/>
            <a:rect l="l" t="t" r="r" b="b"/>
            <a:pathLst>
              <a:path w="1813560" h="887094">
                <a:moveTo>
                  <a:pt x="0" y="886968"/>
                </a:moveTo>
                <a:lnTo>
                  <a:pt x="1813560" y="886968"/>
                </a:lnTo>
                <a:lnTo>
                  <a:pt x="181356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4D6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03267" y="1651508"/>
            <a:ext cx="911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al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567" y="2923032"/>
            <a:ext cx="1731645" cy="998219"/>
          </a:xfrm>
          <a:custGeom>
            <a:avLst/>
            <a:gdLst/>
            <a:ahLst/>
            <a:cxnLst/>
            <a:rect l="l" t="t" r="r" b="b"/>
            <a:pathLst>
              <a:path w="1731645" h="998220">
                <a:moveTo>
                  <a:pt x="0" y="998220"/>
                </a:moveTo>
                <a:lnTo>
                  <a:pt x="1731264" y="998220"/>
                </a:lnTo>
                <a:lnTo>
                  <a:pt x="1731264" y="0"/>
                </a:lnTo>
                <a:lnTo>
                  <a:pt x="0" y="0"/>
                </a:lnTo>
                <a:lnTo>
                  <a:pt x="0" y="998220"/>
                </a:lnTo>
                <a:close/>
              </a:path>
            </a:pathLst>
          </a:custGeom>
          <a:solidFill>
            <a:srgbClr val="5C8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6567" y="3120085"/>
            <a:ext cx="1731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1780" y="2923032"/>
            <a:ext cx="1732914" cy="998219"/>
          </a:xfrm>
          <a:custGeom>
            <a:avLst/>
            <a:gdLst/>
            <a:ahLst/>
            <a:cxnLst/>
            <a:rect l="l" t="t" r="r" b="b"/>
            <a:pathLst>
              <a:path w="1732915" h="998220">
                <a:moveTo>
                  <a:pt x="0" y="998220"/>
                </a:moveTo>
                <a:lnTo>
                  <a:pt x="1732787" y="998220"/>
                </a:lnTo>
                <a:lnTo>
                  <a:pt x="1732787" y="0"/>
                </a:lnTo>
                <a:lnTo>
                  <a:pt x="0" y="0"/>
                </a:lnTo>
                <a:lnTo>
                  <a:pt x="0" y="998220"/>
                </a:lnTo>
                <a:close/>
              </a:path>
            </a:pathLst>
          </a:custGeom>
          <a:solidFill>
            <a:srgbClr val="EB9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1780" y="3120085"/>
            <a:ext cx="1732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7335" y="1918716"/>
            <a:ext cx="1586484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961" y="1954529"/>
            <a:ext cx="1488440" cy="970280"/>
          </a:xfrm>
          <a:custGeom>
            <a:avLst/>
            <a:gdLst/>
            <a:ahLst/>
            <a:cxnLst/>
            <a:rect l="l" t="t" r="r" b="b"/>
            <a:pathLst>
              <a:path w="1488439" h="970280">
                <a:moveTo>
                  <a:pt x="1488186" y="0"/>
                </a:moveTo>
                <a:lnTo>
                  <a:pt x="0" y="0"/>
                </a:lnTo>
                <a:lnTo>
                  <a:pt x="0" y="969772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3559" y="1918716"/>
            <a:ext cx="1920239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5470" y="1954529"/>
            <a:ext cx="1823085" cy="970280"/>
          </a:xfrm>
          <a:custGeom>
            <a:avLst/>
            <a:gdLst/>
            <a:ahLst/>
            <a:cxnLst/>
            <a:rect l="l" t="t" r="r" b="b"/>
            <a:pathLst>
              <a:path w="1823084" h="970280">
                <a:moveTo>
                  <a:pt x="0" y="0"/>
                </a:moveTo>
                <a:lnTo>
                  <a:pt x="1822957" y="0"/>
                </a:lnTo>
                <a:lnTo>
                  <a:pt x="1822957" y="969772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1100" y="4579620"/>
            <a:ext cx="2368550" cy="871855"/>
          </a:xfrm>
          <a:custGeom>
            <a:avLst/>
            <a:gdLst/>
            <a:ahLst/>
            <a:cxnLst/>
            <a:rect l="l" t="t" r="r" b="b"/>
            <a:pathLst>
              <a:path w="2368550" h="871854">
                <a:moveTo>
                  <a:pt x="0" y="871727"/>
                </a:moveTo>
                <a:lnTo>
                  <a:pt x="2368296" y="871727"/>
                </a:lnTo>
                <a:lnTo>
                  <a:pt x="2368296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solidFill>
            <a:srgbClr val="E91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1100" y="4851272"/>
            <a:ext cx="236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03264" y="4585715"/>
            <a:ext cx="2369820" cy="873760"/>
          </a:xfrm>
          <a:custGeom>
            <a:avLst/>
            <a:gdLst/>
            <a:ahLst/>
            <a:cxnLst/>
            <a:rect l="l" t="t" r="r" b="b"/>
            <a:pathLst>
              <a:path w="2369820" h="873760">
                <a:moveTo>
                  <a:pt x="0" y="873252"/>
                </a:moveTo>
                <a:lnTo>
                  <a:pt x="2369819" y="873252"/>
                </a:lnTo>
                <a:lnTo>
                  <a:pt x="2369819" y="0"/>
                </a:lnTo>
                <a:lnTo>
                  <a:pt x="0" y="0"/>
                </a:lnTo>
                <a:lnTo>
                  <a:pt x="0" y="873252"/>
                </a:lnTo>
                <a:close/>
              </a:path>
            </a:pathLst>
          </a:custGeom>
          <a:solidFill>
            <a:srgbClr val="E91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03264" y="4858257"/>
            <a:ext cx="236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34071" y="3899915"/>
            <a:ext cx="1112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89697" y="3922014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4972"/>
                </a:lnTo>
              </a:path>
            </a:pathLst>
          </a:custGeom>
          <a:ln w="25908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7335" y="3899915"/>
            <a:ext cx="114300" cy="755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961" y="3922014"/>
            <a:ext cx="3175" cy="658495"/>
          </a:xfrm>
          <a:custGeom>
            <a:avLst/>
            <a:gdLst/>
            <a:ahLst/>
            <a:cxnLst/>
            <a:rect l="l" t="t" r="r" b="b"/>
            <a:pathLst>
              <a:path w="3175" h="658495">
                <a:moveTo>
                  <a:pt x="0" y="0"/>
                </a:moveTo>
                <a:lnTo>
                  <a:pt x="2920" y="658113"/>
                </a:lnTo>
              </a:path>
            </a:pathLst>
          </a:custGeom>
          <a:ln w="25907">
            <a:solidFill>
              <a:srgbClr val="4D6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745" y="66852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00" y="579501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284480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  <a:tab pos="381635" algn="l"/>
              </a:tabLst>
            </a:pPr>
            <a:r>
              <a:rPr spc="-145" dirty="0"/>
              <a:t>Process </a:t>
            </a:r>
            <a:r>
              <a:rPr spc="-5" dirty="0"/>
              <a:t>of </a:t>
            </a:r>
            <a:r>
              <a:rPr spc="-70" dirty="0"/>
              <a:t>grouping </a:t>
            </a:r>
            <a:r>
              <a:rPr spc="-140" dirty="0"/>
              <a:t>a </a:t>
            </a:r>
            <a:r>
              <a:rPr spc="-70" dirty="0"/>
              <a:t>set </a:t>
            </a:r>
            <a:r>
              <a:rPr spc="-5" dirty="0"/>
              <a:t>of </a:t>
            </a:r>
            <a:r>
              <a:rPr spc="-95" dirty="0"/>
              <a:t>physical </a:t>
            </a:r>
            <a:r>
              <a:rPr spc="-15" dirty="0"/>
              <a:t>or </a:t>
            </a:r>
            <a:r>
              <a:rPr spc="-65" dirty="0"/>
              <a:t>abstract objects </a:t>
            </a:r>
            <a:r>
              <a:rPr spc="-10" dirty="0"/>
              <a:t>into</a:t>
            </a:r>
            <a:r>
              <a:rPr spc="-330" dirty="0"/>
              <a:t> </a:t>
            </a:r>
            <a:r>
              <a:rPr spc="-85" dirty="0"/>
              <a:t>clusters</a:t>
            </a:r>
          </a:p>
          <a:p>
            <a:pPr marL="357505">
              <a:lnSpc>
                <a:spcPct val="100000"/>
              </a:lnSpc>
            </a:pPr>
            <a:r>
              <a:rPr spc="-80" dirty="0"/>
              <a:t>(example: </a:t>
            </a:r>
            <a:r>
              <a:rPr spc="-85" dirty="0"/>
              <a:t>customer, </a:t>
            </a:r>
            <a:r>
              <a:rPr spc="-40" dirty="0"/>
              <a:t>product</a:t>
            </a:r>
            <a:r>
              <a:rPr spc="-100" dirty="0"/>
              <a:t> </a:t>
            </a:r>
            <a:r>
              <a:rPr spc="-60" dirty="0"/>
              <a:t>etc.)</a:t>
            </a:r>
          </a:p>
          <a:p>
            <a:pPr marL="83185"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80365" marR="5080" indent="-284480">
              <a:lnSpc>
                <a:spcPct val="100000"/>
              </a:lnSpc>
              <a:spcBef>
                <a:spcPts val="5"/>
              </a:spcBef>
              <a:buChar char="•"/>
              <a:tabLst>
                <a:tab pos="381000" algn="l"/>
                <a:tab pos="381635" algn="l"/>
              </a:tabLst>
            </a:pPr>
            <a:r>
              <a:rPr spc="-160" dirty="0"/>
              <a:t>A</a:t>
            </a:r>
            <a:r>
              <a:rPr spc="-95" dirty="0"/>
              <a:t> </a:t>
            </a:r>
            <a:r>
              <a:rPr spc="-60" dirty="0"/>
              <a:t>cluster</a:t>
            </a:r>
            <a:r>
              <a:rPr spc="-80" dirty="0"/>
              <a:t> </a:t>
            </a:r>
            <a:r>
              <a:rPr spc="-95" dirty="0"/>
              <a:t>is </a:t>
            </a:r>
            <a:r>
              <a:rPr spc="-140" dirty="0"/>
              <a:t>a</a:t>
            </a:r>
            <a:r>
              <a:rPr spc="-80" dirty="0"/>
              <a:t> </a:t>
            </a:r>
            <a:r>
              <a:rPr spc="-50" dirty="0"/>
              <a:t>collection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90" dirty="0"/>
              <a:t> </a:t>
            </a:r>
            <a:r>
              <a:rPr spc="-70" dirty="0"/>
              <a:t>data</a:t>
            </a:r>
            <a:r>
              <a:rPr spc="-95" dirty="0"/>
              <a:t> </a:t>
            </a:r>
            <a:r>
              <a:rPr spc="-65" dirty="0"/>
              <a:t>objects</a:t>
            </a:r>
            <a:r>
              <a:rPr spc="-90" dirty="0"/>
              <a:t> </a:t>
            </a:r>
            <a:r>
              <a:rPr dirty="0"/>
              <a:t>that</a:t>
            </a:r>
            <a:r>
              <a:rPr spc="-90" dirty="0"/>
              <a:t> </a:t>
            </a:r>
            <a:r>
              <a:rPr spc="-85" dirty="0"/>
              <a:t>are</a:t>
            </a:r>
            <a:r>
              <a:rPr spc="-75" dirty="0"/>
              <a:t> </a:t>
            </a:r>
            <a:r>
              <a:rPr i="1" spc="-105" dirty="0">
                <a:latin typeface="Trebuchet MS"/>
                <a:cs typeface="Trebuchet MS"/>
              </a:rPr>
              <a:t>similar</a:t>
            </a:r>
            <a:r>
              <a:rPr i="1" spc="-110" dirty="0">
                <a:latin typeface="Trebuchet MS"/>
                <a:cs typeface="Trebuchet MS"/>
              </a:rPr>
              <a:t> </a:t>
            </a:r>
            <a:r>
              <a:rPr spc="15" dirty="0"/>
              <a:t>to</a:t>
            </a:r>
            <a:r>
              <a:rPr spc="-95" dirty="0"/>
              <a:t> </a:t>
            </a:r>
            <a:r>
              <a:rPr spc="-75" dirty="0"/>
              <a:t>one </a:t>
            </a:r>
            <a:r>
              <a:rPr spc="-40" dirty="0"/>
              <a:t>another</a:t>
            </a:r>
            <a:r>
              <a:rPr spc="-85" dirty="0"/>
              <a:t> </a:t>
            </a:r>
            <a:r>
              <a:rPr spc="-5" dirty="0"/>
              <a:t>within</a:t>
            </a:r>
            <a:r>
              <a:rPr spc="-65" dirty="0"/>
              <a:t> </a:t>
            </a:r>
            <a:r>
              <a:rPr spc="-20" dirty="0"/>
              <a:t>the</a:t>
            </a:r>
            <a:r>
              <a:rPr spc="-90" dirty="0"/>
              <a:t> </a:t>
            </a:r>
            <a:r>
              <a:rPr spc="-125" dirty="0"/>
              <a:t>same  </a:t>
            </a:r>
            <a:r>
              <a:rPr spc="-65" dirty="0"/>
              <a:t>cluster </a:t>
            </a:r>
            <a:r>
              <a:rPr spc="-85" dirty="0"/>
              <a:t>and are </a:t>
            </a:r>
            <a:r>
              <a:rPr i="1" spc="-100" dirty="0">
                <a:latin typeface="Trebuchet MS"/>
                <a:cs typeface="Trebuchet MS"/>
              </a:rPr>
              <a:t>dissimilar </a:t>
            </a:r>
            <a:r>
              <a:rPr spc="15" dirty="0"/>
              <a:t>to </a:t>
            </a:r>
            <a:r>
              <a:rPr spc="-20" dirty="0"/>
              <a:t>the </a:t>
            </a:r>
            <a:r>
              <a:rPr spc="-65" dirty="0"/>
              <a:t>objects </a:t>
            </a:r>
            <a:r>
              <a:rPr spc="-25" dirty="0"/>
              <a:t>in other</a:t>
            </a:r>
            <a:r>
              <a:rPr spc="-365" dirty="0"/>
              <a:t> </a:t>
            </a:r>
            <a:r>
              <a:rPr spc="-85" dirty="0"/>
              <a:t>clusters</a:t>
            </a:r>
          </a:p>
          <a:p>
            <a:pPr marL="83185">
              <a:lnSpc>
                <a:spcPct val="100000"/>
              </a:lnSpc>
              <a:spcBef>
                <a:spcPts val="30"/>
              </a:spcBef>
              <a:buClr>
                <a:srgbClr val="737571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80365" indent="-284480">
              <a:lnSpc>
                <a:spcPct val="100000"/>
              </a:lnSpc>
              <a:buChar char="•"/>
              <a:tabLst>
                <a:tab pos="381000" algn="l"/>
                <a:tab pos="381635" algn="l"/>
              </a:tabLst>
            </a:pPr>
            <a:r>
              <a:rPr spc="-55" dirty="0"/>
              <a:t>Similarity </a:t>
            </a:r>
            <a:r>
              <a:rPr spc="-95" dirty="0"/>
              <a:t>is </a:t>
            </a:r>
            <a:r>
              <a:rPr spc="-75" dirty="0"/>
              <a:t>calculated </a:t>
            </a:r>
            <a:r>
              <a:rPr spc="-114" dirty="0"/>
              <a:t>based </a:t>
            </a:r>
            <a:r>
              <a:rPr spc="-80" dirty="0"/>
              <a:t>distance </a:t>
            </a:r>
            <a:r>
              <a:rPr spc="-55" dirty="0"/>
              <a:t>between</a:t>
            </a:r>
            <a:r>
              <a:rPr spc="-80" dirty="0"/>
              <a:t> </a:t>
            </a:r>
            <a:r>
              <a:rPr spc="-20" dirty="0"/>
              <a:t>point</a:t>
            </a:r>
          </a:p>
          <a:p>
            <a:pPr marL="83185">
              <a:lnSpc>
                <a:spcPct val="100000"/>
              </a:lnSpc>
              <a:spcBef>
                <a:spcPts val="35"/>
              </a:spcBef>
              <a:buClr>
                <a:srgbClr val="737571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80365" indent="-284480">
              <a:lnSpc>
                <a:spcPct val="100000"/>
              </a:lnSpc>
              <a:buChar char="•"/>
              <a:tabLst>
                <a:tab pos="381000" algn="l"/>
                <a:tab pos="381635" algn="l"/>
              </a:tabLst>
            </a:pPr>
            <a:r>
              <a:rPr spc="-110" dirty="0"/>
              <a:t>Common </a:t>
            </a:r>
            <a:r>
              <a:rPr spc="-80" dirty="0"/>
              <a:t>distance </a:t>
            </a:r>
            <a:r>
              <a:rPr spc="-95" dirty="0"/>
              <a:t>measure is </a:t>
            </a:r>
            <a:r>
              <a:rPr spc="-90" dirty="0"/>
              <a:t>Euclidian</a:t>
            </a:r>
            <a:r>
              <a:rPr spc="-45" dirty="0"/>
              <a:t> </a:t>
            </a:r>
            <a:r>
              <a:rPr spc="-80" dirty="0"/>
              <a:t>distance</a:t>
            </a:r>
          </a:p>
        </p:txBody>
      </p:sp>
      <p:sp>
        <p:nvSpPr>
          <p:cNvPr id="5" name="object 5"/>
          <p:cNvSpPr/>
          <p:nvPr/>
        </p:nvSpPr>
        <p:spPr>
          <a:xfrm>
            <a:off x="2191104" y="4429861"/>
            <a:ext cx="6193437" cy="1341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50662"/>
            <a:ext cx="9906000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570476"/>
            <a:ext cx="9906000" cy="2287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947159"/>
            <a:ext cx="940435" cy="972819"/>
          </a:xfrm>
          <a:custGeom>
            <a:avLst/>
            <a:gdLst/>
            <a:ahLst/>
            <a:cxnLst/>
            <a:rect l="l" t="t" r="r" b="b"/>
            <a:pathLst>
              <a:path w="940435" h="972820">
                <a:moveTo>
                  <a:pt x="470153" y="0"/>
                </a:moveTo>
                <a:lnTo>
                  <a:pt x="422074" y="2510"/>
                </a:lnTo>
                <a:lnTo>
                  <a:pt x="375385" y="9877"/>
                </a:lnTo>
                <a:lnTo>
                  <a:pt x="330323" y="21858"/>
                </a:lnTo>
                <a:lnTo>
                  <a:pt x="287125" y="38207"/>
                </a:lnTo>
                <a:lnTo>
                  <a:pt x="246025" y="58680"/>
                </a:lnTo>
                <a:lnTo>
                  <a:pt x="207261" y="83032"/>
                </a:lnTo>
                <a:lnTo>
                  <a:pt x="171069" y="111020"/>
                </a:lnTo>
                <a:lnTo>
                  <a:pt x="137683" y="142398"/>
                </a:lnTo>
                <a:lnTo>
                  <a:pt x="107342" y="176923"/>
                </a:lnTo>
                <a:lnTo>
                  <a:pt x="80280" y="214349"/>
                </a:lnTo>
                <a:lnTo>
                  <a:pt x="56733" y="254433"/>
                </a:lnTo>
                <a:lnTo>
                  <a:pt x="36939" y="296929"/>
                </a:lnTo>
                <a:lnTo>
                  <a:pt x="21132" y="341594"/>
                </a:lnTo>
                <a:lnTo>
                  <a:pt x="9549" y="388183"/>
                </a:lnTo>
                <a:lnTo>
                  <a:pt x="2426" y="436452"/>
                </a:lnTo>
                <a:lnTo>
                  <a:pt x="0" y="486156"/>
                </a:lnTo>
                <a:lnTo>
                  <a:pt x="2426" y="535859"/>
                </a:lnTo>
                <a:lnTo>
                  <a:pt x="9549" y="584128"/>
                </a:lnTo>
                <a:lnTo>
                  <a:pt x="21132" y="630717"/>
                </a:lnTo>
                <a:lnTo>
                  <a:pt x="36939" y="675382"/>
                </a:lnTo>
                <a:lnTo>
                  <a:pt x="56733" y="717878"/>
                </a:lnTo>
                <a:lnTo>
                  <a:pt x="80280" y="757962"/>
                </a:lnTo>
                <a:lnTo>
                  <a:pt x="107342" y="795388"/>
                </a:lnTo>
                <a:lnTo>
                  <a:pt x="137683" y="829913"/>
                </a:lnTo>
                <a:lnTo>
                  <a:pt x="171069" y="861291"/>
                </a:lnTo>
                <a:lnTo>
                  <a:pt x="207261" y="889279"/>
                </a:lnTo>
                <a:lnTo>
                  <a:pt x="246025" y="913631"/>
                </a:lnTo>
                <a:lnTo>
                  <a:pt x="287125" y="934104"/>
                </a:lnTo>
                <a:lnTo>
                  <a:pt x="330323" y="950453"/>
                </a:lnTo>
                <a:lnTo>
                  <a:pt x="375385" y="962434"/>
                </a:lnTo>
                <a:lnTo>
                  <a:pt x="422074" y="969801"/>
                </a:lnTo>
                <a:lnTo>
                  <a:pt x="470153" y="972312"/>
                </a:lnTo>
                <a:lnTo>
                  <a:pt x="518233" y="969801"/>
                </a:lnTo>
                <a:lnTo>
                  <a:pt x="564922" y="962434"/>
                </a:lnTo>
                <a:lnTo>
                  <a:pt x="609984" y="950453"/>
                </a:lnTo>
                <a:lnTo>
                  <a:pt x="653182" y="934104"/>
                </a:lnTo>
                <a:lnTo>
                  <a:pt x="694282" y="913631"/>
                </a:lnTo>
                <a:lnTo>
                  <a:pt x="733046" y="889279"/>
                </a:lnTo>
                <a:lnTo>
                  <a:pt x="769238" y="861291"/>
                </a:lnTo>
                <a:lnTo>
                  <a:pt x="802624" y="829913"/>
                </a:lnTo>
                <a:lnTo>
                  <a:pt x="832965" y="795388"/>
                </a:lnTo>
                <a:lnTo>
                  <a:pt x="860027" y="757962"/>
                </a:lnTo>
                <a:lnTo>
                  <a:pt x="883574" y="717878"/>
                </a:lnTo>
                <a:lnTo>
                  <a:pt x="903368" y="675382"/>
                </a:lnTo>
                <a:lnTo>
                  <a:pt x="919175" y="630717"/>
                </a:lnTo>
                <a:lnTo>
                  <a:pt x="930758" y="584128"/>
                </a:lnTo>
                <a:lnTo>
                  <a:pt x="937881" y="535859"/>
                </a:lnTo>
                <a:lnTo>
                  <a:pt x="940307" y="486156"/>
                </a:lnTo>
                <a:lnTo>
                  <a:pt x="937881" y="436452"/>
                </a:lnTo>
                <a:lnTo>
                  <a:pt x="930758" y="388183"/>
                </a:lnTo>
                <a:lnTo>
                  <a:pt x="919175" y="341594"/>
                </a:lnTo>
                <a:lnTo>
                  <a:pt x="903368" y="296929"/>
                </a:lnTo>
                <a:lnTo>
                  <a:pt x="883574" y="254433"/>
                </a:lnTo>
                <a:lnTo>
                  <a:pt x="860027" y="214349"/>
                </a:lnTo>
                <a:lnTo>
                  <a:pt x="832965" y="176923"/>
                </a:lnTo>
                <a:lnTo>
                  <a:pt x="802624" y="142398"/>
                </a:lnTo>
                <a:lnTo>
                  <a:pt x="769238" y="111020"/>
                </a:lnTo>
                <a:lnTo>
                  <a:pt x="733046" y="83032"/>
                </a:lnTo>
                <a:lnTo>
                  <a:pt x="694282" y="58680"/>
                </a:lnTo>
                <a:lnTo>
                  <a:pt x="653182" y="38207"/>
                </a:lnTo>
                <a:lnTo>
                  <a:pt x="609984" y="21858"/>
                </a:lnTo>
                <a:lnTo>
                  <a:pt x="564922" y="9877"/>
                </a:lnTo>
                <a:lnTo>
                  <a:pt x="518233" y="2510"/>
                </a:lnTo>
                <a:lnTo>
                  <a:pt x="470153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6576" y="4165853"/>
            <a:ext cx="475234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Hierarchycal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745" y="66852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00" y="579501"/>
            <a:ext cx="309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Hierarchical</a:t>
            </a:r>
            <a:r>
              <a:rPr spc="25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777" y="1456182"/>
            <a:ext cx="434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Start </a:t>
            </a:r>
            <a:r>
              <a:rPr sz="1800" spc="5" dirty="0">
                <a:solidFill>
                  <a:srgbClr val="737571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737571"/>
                </a:solidFill>
                <a:latin typeface="Arial"/>
                <a:cs typeface="Arial"/>
              </a:rPr>
              <a:t>each </a:t>
            </a:r>
            <a:r>
              <a:rPr sz="1800" spc="-70" dirty="0">
                <a:solidFill>
                  <a:srgbClr val="737571"/>
                </a:solidFill>
                <a:latin typeface="Arial"/>
                <a:cs typeface="Arial"/>
              </a:rPr>
              <a:t>data </a:t>
            </a:r>
            <a:r>
              <a:rPr sz="1800" spc="-20" dirty="0">
                <a:solidFill>
                  <a:srgbClr val="737571"/>
                </a:solidFill>
                <a:latin typeface="Arial"/>
                <a:cs typeface="Arial"/>
              </a:rPr>
              <a:t>point </a:t>
            </a:r>
            <a:r>
              <a:rPr sz="1800" spc="-30" dirty="0">
                <a:solidFill>
                  <a:srgbClr val="737571"/>
                </a:solidFill>
                <a:latin typeface="Arial"/>
                <a:cs typeface="Arial"/>
              </a:rPr>
              <a:t>in its </a:t>
            </a:r>
            <a:r>
              <a:rPr sz="1800" spc="-50" dirty="0">
                <a:solidFill>
                  <a:srgbClr val="737571"/>
                </a:solidFill>
                <a:latin typeface="Arial"/>
                <a:cs typeface="Arial"/>
              </a:rPr>
              <a:t>own</a:t>
            </a:r>
            <a:r>
              <a:rPr sz="1800" spc="-360" dirty="0">
                <a:solidFill>
                  <a:srgbClr val="737571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737571"/>
                </a:solidFill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5664" y="2244851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138684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4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4" y="277368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8" y="138684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4" y="0"/>
                </a:lnTo>
                <a:close/>
              </a:path>
            </a:pathLst>
          </a:custGeom>
          <a:solidFill>
            <a:srgbClr val="E91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38353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2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2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2" y="275843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4" y="137922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2" y="0"/>
                </a:lnTo>
                <a:close/>
              </a:path>
            </a:pathLst>
          </a:custGeom>
          <a:solidFill>
            <a:srgbClr val="4D6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4684" y="3624071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3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3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3" y="277367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7" y="138683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7715" y="4849367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4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3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4" y="277367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8" y="138683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4" y="0"/>
                </a:lnTo>
                <a:close/>
              </a:path>
            </a:pathLst>
          </a:custGeom>
          <a:solidFill>
            <a:srgbClr val="1B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4855464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3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4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3" y="277368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8" y="138684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554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</TotalTime>
  <Words>522</Words>
  <Application>Microsoft Office PowerPoint</Application>
  <PresentationFormat>A4 Paper (210x297 mm)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Agenda</vt:lpstr>
      <vt:lpstr>PowerPoint Presentation</vt:lpstr>
      <vt:lpstr>Business Case – Predicting Successful Music Production</vt:lpstr>
      <vt:lpstr>PowerPoint Presentation</vt:lpstr>
      <vt:lpstr>Statistical Learning Categorization</vt:lpstr>
      <vt:lpstr>Clustering</vt:lpstr>
      <vt:lpstr>PowerPoint Presentation</vt:lpstr>
      <vt:lpstr>Hierarchical Clustering</vt:lpstr>
      <vt:lpstr>Hierarchical Clustering</vt:lpstr>
      <vt:lpstr>Dendogram</vt:lpstr>
      <vt:lpstr>Finding Meaningful Cluster</vt:lpstr>
      <vt:lpstr>Common scenario</vt:lpstr>
      <vt:lpstr>PowerPoint Presentation</vt:lpstr>
      <vt:lpstr>K-Means Clustering</vt:lpstr>
      <vt:lpstr>PowerPoint Presentation</vt:lpstr>
      <vt:lpstr>K-Means Illustrations</vt:lpstr>
      <vt:lpstr>K-Means Illustrations</vt:lpstr>
      <vt:lpstr>K-Means Illustrations</vt:lpstr>
      <vt:lpstr>K-Means Illustrations</vt:lpstr>
      <vt:lpstr>What potentially can go wrong?</vt:lpstr>
      <vt:lpstr>Optimum Number of Cluster Illustrations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Pandhariwal .V</cp:lastModifiedBy>
  <cp:revision>3</cp:revision>
  <dcterms:created xsi:type="dcterms:W3CDTF">2019-10-10T16:01:29Z</dcterms:created>
  <dcterms:modified xsi:type="dcterms:W3CDTF">2019-10-10T16:26:41Z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2019-10-10T00:00:00Z</vt:filetime>
  </property>
</Properties>
</file>