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2" r:id="rId6"/>
    <p:sldId id="259" r:id="rId7"/>
    <p:sldId id="2463" r:id="rId8"/>
    <p:sldId id="2464" r:id="rId9"/>
    <p:sldId id="2465" r:id="rId10"/>
    <p:sldId id="2466" r:id="rId11"/>
    <p:sldId id="2467" r:id="rId12"/>
    <p:sldId id="2468" r:id="rId13"/>
    <p:sldId id="2451" r:id="rId14"/>
    <p:sldId id="2470" r:id="rId15"/>
    <p:sldId id="2469" r:id="rId16"/>
    <p:sldId id="2457" r:id="rId17"/>
    <p:sldId id="2450" r:id="rId18"/>
    <p:sldId id="24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p:scale>
          <a:sx n="66" d="100"/>
          <a:sy n="66" d="100"/>
        </p:scale>
        <p:origin x="1330" y="475"/>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5/8/2023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pandiji/.....gi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2800" b="0" i="0" dirty="0">
                <a:effectLst/>
                <a:latin typeface="Söhne"/>
              </a:rPr>
              <a:t>Flask Web Application with </a:t>
            </a:r>
            <a:r>
              <a:rPr lang="en-US" sz="2800" b="0" i="0" dirty="0" err="1">
                <a:effectLst/>
                <a:latin typeface="Söhne"/>
              </a:rPr>
              <a:t>OpenAI</a:t>
            </a:r>
            <a:r>
              <a:rPr lang="en-US" sz="2800" b="0" i="0" dirty="0">
                <a:effectLst/>
                <a:latin typeface="Söhne"/>
              </a:rPr>
              <a:t> Chatbot Integration</a:t>
            </a:r>
            <a:endParaRPr lang="en-US" sz="2800"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8/5/2023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Technical documentation</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SCREENSHOTS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5E27C0-8E5A-FFF4-A50D-592F6376F466}"/>
              </a:ext>
            </a:extLst>
          </p:cNvPr>
          <p:cNvSpPr>
            <a:spLocks noGrp="1"/>
          </p:cNvSpPr>
          <p:nvPr>
            <p:ph type="sldNum" sz="quarter" idx="12"/>
          </p:nvPr>
        </p:nvSpPr>
        <p:spPr/>
        <p:txBody>
          <a:bodyPr/>
          <a:lstStyle/>
          <a:p>
            <a:fld id="{8C2E478F-E849-4A8C-AF1F-CBCC78A7CBFA}" type="slidenum">
              <a:rPr lang="en-US" smtClean="0"/>
              <a:t>11</a:t>
            </a:fld>
            <a:endParaRPr lang="en-US" dirty="0"/>
          </a:p>
        </p:txBody>
      </p:sp>
      <p:pic>
        <p:nvPicPr>
          <p:cNvPr id="4" name="Picture 3">
            <a:extLst>
              <a:ext uri="{FF2B5EF4-FFF2-40B4-BE49-F238E27FC236}">
                <a16:creationId xmlns:a16="http://schemas.microsoft.com/office/drawing/2014/main" id="{A0E830E2-B8C3-64B5-B9C6-7FD513A3CE02}"/>
              </a:ext>
            </a:extLst>
          </p:cNvPr>
          <p:cNvPicPr>
            <a:picLocks noChangeAspect="1"/>
          </p:cNvPicPr>
          <p:nvPr/>
        </p:nvPicPr>
        <p:blipFill>
          <a:blip r:embed="rId2"/>
          <a:stretch>
            <a:fillRect/>
          </a:stretch>
        </p:blipFill>
        <p:spPr>
          <a:xfrm>
            <a:off x="0" y="24572"/>
            <a:ext cx="12192000" cy="6808856"/>
          </a:xfrm>
          <a:prstGeom prst="rect">
            <a:avLst/>
          </a:prstGeom>
        </p:spPr>
      </p:pic>
    </p:spTree>
    <p:extLst>
      <p:ext uri="{BB962C8B-B14F-4D97-AF65-F5344CB8AC3E}">
        <p14:creationId xmlns:p14="http://schemas.microsoft.com/office/powerpoint/2010/main" val="372032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5E27C0-8E5A-FFF4-A50D-592F6376F466}"/>
              </a:ext>
            </a:extLst>
          </p:cNvPr>
          <p:cNvSpPr>
            <a:spLocks noGrp="1"/>
          </p:cNvSpPr>
          <p:nvPr>
            <p:ph type="sldNum" sz="quarter" idx="12"/>
          </p:nvPr>
        </p:nvSpPr>
        <p:spPr/>
        <p:txBody>
          <a:bodyPr/>
          <a:lstStyle/>
          <a:p>
            <a:fld id="{8C2E478F-E849-4A8C-AF1F-CBCC78A7CBFA}" type="slidenum">
              <a:rPr lang="en-US" smtClean="0"/>
              <a:t>12</a:t>
            </a:fld>
            <a:endParaRPr lang="en-US" dirty="0"/>
          </a:p>
        </p:txBody>
      </p:sp>
      <p:pic>
        <p:nvPicPr>
          <p:cNvPr id="9" name="Picture 8">
            <a:extLst>
              <a:ext uri="{FF2B5EF4-FFF2-40B4-BE49-F238E27FC236}">
                <a16:creationId xmlns:a16="http://schemas.microsoft.com/office/drawing/2014/main" id="{83A72CCE-866C-A8FC-0C0F-DE19A3849F9E}"/>
              </a:ext>
            </a:extLst>
          </p:cNvPr>
          <p:cNvPicPr>
            <a:picLocks noChangeAspect="1"/>
          </p:cNvPicPr>
          <p:nvPr/>
        </p:nvPicPr>
        <p:blipFill>
          <a:blip r:embed="rId2"/>
          <a:stretch>
            <a:fillRect/>
          </a:stretch>
        </p:blipFill>
        <p:spPr>
          <a:xfrm>
            <a:off x="-2" y="24572"/>
            <a:ext cx="12192002" cy="6808856"/>
          </a:xfrm>
          <a:prstGeom prst="rect">
            <a:avLst/>
          </a:prstGeom>
        </p:spPr>
      </p:pic>
    </p:spTree>
    <p:extLst>
      <p:ext uri="{BB962C8B-B14F-4D97-AF65-F5344CB8AC3E}">
        <p14:creationId xmlns:p14="http://schemas.microsoft.com/office/powerpoint/2010/main" val="18088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What’s next</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a:lstStyle/>
          <a:p>
            <a:r>
              <a:rPr lang="en-US" spc="30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0" y="266218"/>
            <a:ext cx="12192000" cy="6591781"/>
          </a:xfrm>
        </p:spPr>
        <p:txBody>
          <a:bodyPr/>
          <a:lstStyle/>
          <a:p>
            <a:pPr algn="l"/>
            <a:r>
              <a:rPr lang="en-US" sz="2000" dirty="0"/>
              <a:t>There are several potential directions that could be pursued for the chatbot project using Flask and </a:t>
            </a:r>
            <a:r>
              <a:rPr lang="en-US" sz="2000" dirty="0" err="1"/>
              <a:t>OpenAI's</a:t>
            </a:r>
            <a:r>
              <a:rPr lang="en-US" sz="2000" dirty="0"/>
              <a:t> GPT API. Here are a few possibilities:</a:t>
            </a:r>
          </a:p>
          <a:p>
            <a:pPr marL="285750" indent="-285750" algn="l">
              <a:buFont typeface="Arial" panose="020B0604020202020204" pitchFamily="34" charset="0"/>
              <a:buChar char="•"/>
            </a:pPr>
            <a:r>
              <a:rPr lang="en-US" sz="1600" b="0" i="0" dirty="0">
                <a:effectLst/>
                <a:latin typeface="Söhne"/>
              </a:rPr>
              <a:t>Integration with other platforms: The chatbot could be integrated with other platforms and tools, such as social media platforms, chat clients, or voice assistants. This would expand the reach of the chatbot and allow users to interact with it in different contexts.</a:t>
            </a:r>
          </a:p>
          <a:p>
            <a:pPr marL="285750" indent="-285750" algn="l">
              <a:buFont typeface="Arial" panose="020B0604020202020204" pitchFamily="34" charset="0"/>
              <a:buChar char="•"/>
            </a:pPr>
            <a:r>
              <a:rPr lang="en-US" sz="1600" b="0" i="0" dirty="0">
                <a:effectLst/>
                <a:latin typeface="Söhne"/>
              </a:rPr>
              <a:t>Natural language processing enhancements: The chatbot's natural language processing capabilities could be enhanced by incorporating additional NLP techniques or algorithms. This could include techniques such as sentiment analysis, entity recognition, or part-of-speech tagging, which would enable the chatbot to better understand the user's inputs and generate more accurate and relevant responses.</a:t>
            </a:r>
          </a:p>
          <a:p>
            <a:pPr marL="285750" indent="-285750" algn="l">
              <a:buFont typeface="Arial" panose="020B0604020202020204" pitchFamily="34" charset="0"/>
              <a:buChar char="•"/>
            </a:pPr>
            <a:r>
              <a:rPr lang="en-US" sz="1600" b="0" i="0" dirty="0">
                <a:effectLst/>
                <a:latin typeface="Söhne"/>
              </a:rPr>
              <a:t>Personalization and customization: The chatbot could be customized or personalized to better suit individual users' preferences or needs. This could include features such as user profiles, personalized responses, or the ability to save and recall previous conversations.</a:t>
            </a:r>
          </a:p>
          <a:p>
            <a:pPr marL="285750" indent="-285750" algn="l">
              <a:buFont typeface="Arial" panose="020B0604020202020204" pitchFamily="34" charset="0"/>
              <a:buChar char="•"/>
            </a:pPr>
            <a:r>
              <a:rPr lang="en-US" sz="1600" b="0" i="0" dirty="0">
                <a:effectLst/>
                <a:latin typeface="Söhne"/>
              </a:rPr>
              <a:t>Scaling and performance optimizations: If the chatbot were to be deployed at a larger scale, it would be important to ensure that it could handle a high volume of requests and maintain a high level of performance. This could involve implementing load balancing, optimizing code and algorithms, or deploying the application on a cloud platform.</a:t>
            </a:r>
          </a:p>
          <a:p>
            <a:r>
              <a:rPr lang="en-US" sz="2000" b="0" i="0" dirty="0">
                <a:effectLst/>
                <a:latin typeface="Söhne"/>
              </a:rPr>
              <a:t>Overall, the chatbot project using Flask and </a:t>
            </a:r>
            <a:r>
              <a:rPr lang="en-US" sz="2000" b="0" i="0" dirty="0" err="1">
                <a:effectLst/>
                <a:latin typeface="Söhne"/>
              </a:rPr>
              <a:t>OpenAI's</a:t>
            </a:r>
            <a:r>
              <a:rPr lang="en-US" sz="2000" b="0" i="0" dirty="0">
                <a:effectLst/>
                <a:latin typeface="Söhne"/>
              </a:rPr>
              <a:t> GPT API has many potential avenues for further development and improvement, depending on the specific needs and goals of the project.</a:t>
            </a:r>
            <a:endParaRPr lang="en-US" sz="2000" dirty="0"/>
          </a:p>
        </p:txBody>
      </p:sp>
    </p:spTree>
    <p:extLst>
      <p:ext uri="{BB962C8B-B14F-4D97-AF65-F5344CB8AC3E}">
        <p14:creationId xmlns:p14="http://schemas.microsoft.com/office/powerpoint/2010/main" val="83977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SHASHANK KUMAR</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+91 8084789776</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fontScale="92500"/>
          </a:bodyPr>
          <a:lstStyle/>
          <a:p>
            <a:r>
              <a:rPr lang="en-US" dirty="0"/>
              <a:t>skm808478@gmail.com</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2222339" y="5495245"/>
            <a:ext cx="8079129" cy="1111013"/>
          </a:xfrm>
        </p:spPr>
        <p:txBody>
          <a:bodyPr/>
          <a:lstStyle/>
          <a:p>
            <a:pPr algn="l"/>
            <a:r>
              <a:rPr lang="en-US" dirty="0" err="1"/>
              <a:t>Github</a:t>
            </a:r>
            <a:r>
              <a:rPr lang="en-US" dirty="0"/>
              <a:t>: https://github.com/pandiji/flaskopenaichatbot</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20" y="1873956"/>
            <a:ext cx="4114800" cy="4003807"/>
          </a:xfrm>
        </p:spPr>
        <p:txBody>
          <a:bodyPr/>
          <a:lstStyle/>
          <a:p>
            <a:r>
              <a:rPr lang="en-US" dirty="0"/>
              <a:t>INTRODUCTION</a:t>
            </a:r>
          </a:p>
          <a:p>
            <a:r>
              <a:rPr lang="en-US" dirty="0"/>
              <a:t>PURPOSE &amp; FUNCTIONALITY</a:t>
            </a:r>
          </a:p>
          <a:p>
            <a:r>
              <a:rPr lang="en-US" dirty="0"/>
              <a:t>SETUP &amp; INSTALLATION</a:t>
            </a:r>
          </a:p>
          <a:p>
            <a:r>
              <a:rPr lang="en-US" dirty="0"/>
              <a:t>API CALLS AND RESPONSES</a:t>
            </a:r>
          </a:p>
          <a:p>
            <a:r>
              <a:rPr lang="en-US" dirty="0"/>
              <a:t>ROUTES AND CONTROLLERS</a:t>
            </a:r>
          </a:p>
          <a:p>
            <a:r>
              <a:rPr lang="en-US" dirty="0"/>
              <a:t>SCREENSHOTS</a:t>
            </a:r>
          </a:p>
          <a:p>
            <a:r>
              <a:rPr lang="en-US" dirty="0"/>
              <a:t>CLOSING</a:t>
            </a:r>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WHAT IS IT ALL ABOUT</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799617"/>
            <a:ext cx="5080000" cy="2844827"/>
          </a:xfrm>
        </p:spPr>
        <p:txBody>
          <a:bodyPr>
            <a:noAutofit/>
          </a:bodyPr>
          <a:lstStyle/>
          <a:p>
            <a:pPr marL="0" indent="0">
              <a:lnSpc>
                <a:spcPct val="100000"/>
              </a:lnSpc>
              <a:buNone/>
            </a:pPr>
            <a:r>
              <a:rPr lang="en-US" sz="2000" b="0" i="0" dirty="0">
                <a:solidFill>
                  <a:srgbClr val="374151"/>
                </a:solidFill>
                <a:effectLst/>
                <a:latin typeface="Söhne"/>
              </a:rPr>
              <a:t>The objective of this project was to create a chatbot that could provide intelligent and contextual responses to user prompts using </a:t>
            </a:r>
            <a:r>
              <a:rPr lang="en-US" sz="2000" b="0" i="0" dirty="0" err="1">
                <a:solidFill>
                  <a:srgbClr val="374151"/>
                </a:solidFill>
                <a:effectLst/>
                <a:latin typeface="Söhne"/>
              </a:rPr>
              <a:t>OpenAI's</a:t>
            </a:r>
            <a:r>
              <a:rPr lang="en-US" sz="2000" b="0" i="0" dirty="0">
                <a:solidFill>
                  <a:srgbClr val="374151"/>
                </a:solidFill>
                <a:effectLst/>
                <a:latin typeface="Söhne"/>
              </a:rPr>
              <a:t> GPT API. To achieve this, we used Flask, a popular Python web framework, to develop a web application that could receive user input, make API calls to the GPT API, and display the resulting responses.</a:t>
            </a:r>
            <a:endParaRPr lang="en-US" sz="2000"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932DD-DDDF-F065-1357-247A64718984}"/>
              </a:ext>
            </a:extLst>
          </p:cNvPr>
          <p:cNvSpPr>
            <a:spLocks noGrp="1"/>
          </p:cNvSpPr>
          <p:nvPr>
            <p:ph type="body" sz="quarter" idx="16"/>
          </p:nvPr>
        </p:nvSpPr>
        <p:spPr>
          <a:xfrm>
            <a:off x="2878667" y="540853"/>
            <a:ext cx="5971822" cy="768658"/>
          </a:xfrm>
        </p:spPr>
        <p:txBody>
          <a:bodyPr/>
          <a:lstStyle/>
          <a:p>
            <a:r>
              <a:rPr lang="en-US" sz="2800" u="sng" dirty="0"/>
              <a:t>PURPOSE &amp; FUNCTIONALITY</a:t>
            </a:r>
            <a:endParaRPr lang="en-IN" sz="2800" dirty="0"/>
          </a:p>
        </p:txBody>
      </p:sp>
      <p:sp>
        <p:nvSpPr>
          <p:cNvPr id="4" name="Slide Number Placeholder 3">
            <a:extLst>
              <a:ext uri="{FF2B5EF4-FFF2-40B4-BE49-F238E27FC236}">
                <a16:creationId xmlns:a16="http://schemas.microsoft.com/office/drawing/2014/main" id="{28C608A1-43D0-EFDB-6338-3EE2833818C8}"/>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5" name="Content Placeholder 4">
            <a:extLst>
              <a:ext uri="{FF2B5EF4-FFF2-40B4-BE49-F238E27FC236}">
                <a16:creationId xmlns:a16="http://schemas.microsoft.com/office/drawing/2014/main" id="{CA05CFF6-922E-E871-81AC-00FCE870E865}"/>
              </a:ext>
            </a:extLst>
          </p:cNvPr>
          <p:cNvSpPr>
            <a:spLocks noGrp="1"/>
          </p:cNvSpPr>
          <p:nvPr>
            <p:ph idx="1"/>
          </p:nvPr>
        </p:nvSpPr>
        <p:spPr>
          <a:xfrm>
            <a:off x="361243" y="2111022"/>
            <a:ext cx="11188025" cy="3849511"/>
          </a:xfrm>
        </p:spPr>
        <p:txBody>
          <a:bodyPr/>
          <a:lstStyle/>
          <a:p>
            <a:r>
              <a:rPr lang="en-US" sz="1800" b="0" i="0" dirty="0">
                <a:solidFill>
                  <a:srgbClr val="374151"/>
                </a:solidFill>
                <a:effectLst/>
                <a:latin typeface="Söhne"/>
              </a:rPr>
              <a:t>The purpose of this project is to provide a web application that uses the Flask framework and </a:t>
            </a:r>
            <a:r>
              <a:rPr lang="en-US" sz="1800" b="0" i="0" dirty="0" err="1">
                <a:solidFill>
                  <a:srgbClr val="374151"/>
                </a:solidFill>
                <a:effectLst/>
                <a:latin typeface="Söhne"/>
              </a:rPr>
              <a:t>OpenAI's</a:t>
            </a:r>
            <a:r>
              <a:rPr lang="en-US" sz="1800" b="0" i="0" dirty="0">
                <a:solidFill>
                  <a:srgbClr val="374151"/>
                </a:solidFill>
                <a:effectLst/>
                <a:latin typeface="Söhne"/>
              </a:rPr>
              <a:t> GPT-3 API to offer chatbot functionality. The application's main features include a homepage with a form that accepts user input for a prompt or question, a results page that displays the chatbot's response, and error handling for API errors or failed requests.</a:t>
            </a:r>
          </a:p>
          <a:p>
            <a:r>
              <a:rPr lang="en-US" sz="1800" b="0" i="0" dirty="0">
                <a:solidFill>
                  <a:srgbClr val="374151"/>
                </a:solidFill>
                <a:effectLst/>
                <a:latin typeface="Söhne"/>
              </a:rPr>
              <a:t>I designed the chatbot to provide context for user inputs by prompting users with follow-up questions and providing additional information based on the user's previous messages. This allowed the chatbot to understand the user's intent more accurately and provide more relevant and personalized responses.</a:t>
            </a:r>
          </a:p>
          <a:p>
            <a:endParaRPr lang="en-IN" dirty="0"/>
          </a:p>
        </p:txBody>
      </p:sp>
    </p:spTree>
    <p:extLst>
      <p:ext uri="{BB962C8B-B14F-4D97-AF65-F5344CB8AC3E}">
        <p14:creationId xmlns:p14="http://schemas.microsoft.com/office/powerpoint/2010/main" val="202136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932DD-DDDF-F065-1357-247A64718984}"/>
              </a:ext>
            </a:extLst>
          </p:cNvPr>
          <p:cNvSpPr>
            <a:spLocks noGrp="1"/>
          </p:cNvSpPr>
          <p:nvPr>
            <p:ph type="body" sz="quarter" idx="16"/>
          </p:nvPr>
        </p:nvSpPr>
        <p:spPr>
          <a:xfrm>
            <a:off x="2878667" y="540853"/>
            <a:ext cx="5971822" cy="768658"/>
          </a:xfrm>
        </p:spPr>
        <p:txBody>
          <a:bodyPr/>
          <a:lstStyle/>
          <a:p>
            <a:r>
              <a:rPr lang="en-US" sz="2800" u="sng" dirty="0"/>
              <a:t>SETUP &amp; INSTALLATION</a:t>
            </a:r>
          </a:p>
        </p:txBody>
      </p:sp>
      <p:sp>
        <p:nvSpPr>
          <p:cNvPr id="4" name="Slide Number Placeholder 3">
            <a:extLst>
              <a:ext uri="{FF2B5EF4-FFF2-40B4-BE49-F238E27FC236}">
                <a16:creationId xmlns:a16="http://schemas.microsoft.com/office/drawing/2014/main" id="{28C608A1-43D0-EFDB-6338-3EE2833818C8}"/>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12" name="Content Placeholder 11">
            <a:extLst>
              <a:ext uri="{FF2B5EF4-FFF2-40B4-BE49-F238E27FC236}">
                <a16:creationId xmlns:a16="http://schemas.microsoft.com/office/drawing/2014/main" id="{571EBCD2-4496-F9DD-8360-E4C7927B0577}"/>
              </a:ext>
            </a:extLst>
          </p:cNvPr>
          <p:cNvSpPr>
            <a:spLocks noGrp="1"/>
          </p:cNvSpPr>
          <p:nvPr>
            <p:ph idx="1"/>
          </p:nvPr>
        </p:nvSpPr>
        <p:spPr>
          <a:xfrm>
            <a:off x="508736" y="1670756"/>
            <a:ext cx="11209131" cy="4030133"/>
          </a:xfrm>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Söhne"/>
              </a:rPr>
              <a:t>Clone the repository to your local machine using </a:t>
            </a:r>
            <a:r>
              <a:rPr kumimoji="0" lang="en-US" altLang="en-US" sz="2000" b="1" i="0" u="none" strike="noStrike" cap="none" normalizeH="0" baseline="0" dirty="0">
                <a:ln>
                  <a:noFill/>
                </a:ln>
                <a:solidFill>
                  <a:srgbClr val="374151"/>
                </a:solidFill>
                <a:effectLst/>
                <a:latin typeface="Söhne Mono"/>
              </a:rPr>
              <a:t>git clone </a:t>
            </a:r>
            <a:r>
              <a:rPr kumimoji="0" lang="en-US" altLang="en-US" sz="2000" b="1" i="0" u="none" strike="noStrike" cap="none" normalizeH="0" baseline="0" dirty="0">
                <a:ln>
                  <a:noFill/>
                </a:ln>
                <a:solidFill>
                  <a:srgbClr val="374151"/>
                </a:solidFill>
                <a:effectLst/>
                <a:latin typeface="Söhne Mono"/>
                <a:hlinkClick r:id="rId2"/>
              </a:rPr>
              <a:t>https://github.com/</a:t>
            </a:r>
            <a:r>
              <a:rPr kumimoji="0" lang="en-US" altLang="en-US" sz="2000" b="1" i="0" u="none" strike="noStrike" cap="none" normalizeH="0" baseline="0" dirty="0" err="1">
                <a:ln>
                  <a:noFill/>
                </a:ln>
                <a:solidFill>
                  <a:srgbClr val="374151"/>
                </a:solidFill>
                <a:effectLst/>
                <a:latin typeface="Söhne Mono"/>
                <a:hlinkClick r:id="rId2"/>
              </a:rPr>
              <a:t>pandiji</a:t>
            </a:r>
            <a:r>
              <a:rPr kumimoji="0" lang="en-US" altLang="en-US" sz="2000" b="1" i="0" u="none" strike="noStrike" cap="none" normalizeH="0" baseline="0" dirty="0">
                <a:ln>
                  <a:noFill/>
                </a:ln>
                <a:solidFill>
                  <a:srgbClr val="374151"/>
                </a:solidFill>
                <a:effectLst/>
                <a:latin typeface="Söhne Mono"/>
                <a:hlinkClick r:id="rId2"/>
              </a:rPr>
              <a:t>/.....git</a:t>
            </a:r>
            <a:r>
              <a:rPr kumimoji="0" lang="en-US" altLang="en-US" sz="20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Söhne"/>
              </a:rPr>
              <a:t>Create a virtual environment and activate it using </a:t>
            </a:r>
            <a:r>
              <a:rPr kumimoji="0" lang="en-US" altLang="en-US" sz="2000" b="1" i="0" u="none" strike="noStrike" cap="none" normalizeH="0" baseline="0" dirty="0">
                <a:ln>
                  <a:noFill/>
                </a:ln>
                <a:solidFill>
                  <a:srgbClr val="374151"/>
                </a:solidFill>
                <a:effectLst/>
                <a:latin typeface="Söhne Mono"/>
              </a:rPr>
              <a:t>python3 -m </a:t>
            </a:r>
            <a:r>
              <a:rPr kumimoji="0" lang="en-US" altLang="en-US" sz="2000" b="1" i="0" u="none" strike="noStrike" cap="none" normalizeH="0" baseline="0" dirty="0" err="1">
                <a:ln>
                  <a:noFill/>
                </a:ln>
                <a:solidFill>
                  <a:srgbClr val="374151"/>
                </a:solidFill>
                <a:effectLst/>
                <a:latin typeface="Söhne Mono"/>
              </a:rPr>
              <a:t>venv</a:t>
            </a:r>
            <a:r>
              <a:rPr kumimoji="0" lang="en-US" altLang="en-US" sz="2000" b="1" i="0" u="none" strike="noStrike" cap="none" normalizeH="0" baseline="0" dirty="0">
                <a:ln>
                  <a:noFill/>
                </a:ln>
                <a:solidFill>
                  <a:srgbClr val="374151"/>
                </a:solidFill>
                <a:effectLst/>
                <a:latin typeface="Söhne Mono"/>
              </a:rPr>
              <a:t> env</a:t>
            </a:r>
            <a:r>
              <a:rPr kumimoji="0" lang="en-US" altLang="en-US" sz="2000" b="0" i="0" u="none" strike="noStrike" cap="none" normalizeH="0" baseline="0" dirty="0">
                <a:ln>
                  <a:noFill/>
                </a:ln>
                <a:solidFill>
                  <a:srgbClr val="374151"/>
                </a:solidFill>
                <a:effectLst/>
                <a:latin typeface="Söhne"/>
              </a:rPr>
              <a:t> and </a:t>
            </a:r>
            <a:r>
              <a:rPr kumimoji="0" lang="en-US" altLang="en-US" sz="2000" b="1" i="0" u="none" strike="noStrike" cap="none" normalizeH="0" baseline="0" dirty="0">
                <a:ln>
                  <a:noFill/>
                </a:ln>
                <a:solidFill>
                  <a:srgbClr val="374151"/>
                </a:solidFill>
                <a:effectLst/>
                <a:latin typeface="Söhne Mono"/>
              </a:rPr>
              <a:t>source env/bin/activate</a:t>
            </a:r>
            <a:r>
              <a:rPr kumimoji="0" lang="en-US" altLang="en-US" sz="2000" b="0" i="0" u="none" strike="noStrike" cap="none" normalizeH="0" baseline="0" dirty="0">
                <a:ln>
                  <a:noFill/>
                </a:ln>
                <a:solidFill>
                  <a:srgbClr val="374151"/>
                </a:solidFill>
                <a:effectLst/>
                <a:latin typeface="Söhne"/>
              </a:rPr>
              <a:t> respectively.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Söhne"/>
              </a:rPr>
              <a:t>Install the required dependencies using </a:t>
            </a:r>
            <a:r>
              <a:rPr kumimoji="0" lang="en-US" altLang="en-US" sz="2000" b="1" i="0" u="none" strike="noStrike" cap="none" normalizeH="0" baseline="0" dirty="0">
                <a:ln>
                  <a:noFill/>
                </a:ln>
                <a:solidFill>
                  <a:srgbClr val="374151"/>
                </a:solidFill>
                <a:effectLst/>
                <a:latin typeface="Söhne Mono"/>
              </a:rPr>
              <a:t>pip install -r requirements.txt</a:t>
            </a:r>
            <a:r>
              <a:rPr kumimoji="0" lang="en-US" altLang="en-US" sz="20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Söhne"/>
              </a:rPr>
              <a:t>Set the </a:t>
            </a:r>
            <a:r>
              <a:rPr kumimoji="0" lang="en-US" altLang="en-US" sz="2000" b="0" i="0" u="none" strike="noStrike" cap="none" normalizeH="0" baseline="0" dirty="0" err="1">
                <a:ln>
                  <a:noFill/>
                </a:ln>
                <a:solidFill>
                  <a:srgbClr val="374151"/>
                </a:solidFill>
                <a:effectLst/>
                <a:latin typeface="Söhne"/>
              </a:rPr>
              <a:t>OpenAI</a:t>
            </a:r>
            <a:r>
              <a:rPr kumimoji="0" lang="en-US" altLang="en-US" sz="2000" b="0" i="0" u="none" strike="noStrike" cap="none" normalizeH="0" baseline="0" dirty="0">
                <a:ln>
                  <a:noFill/>
                </a:ln>
                <a:solidFill>
                  <a:srgbClr val="374151"/>
                </a:solidFill>
                <a:effectLst/>
                <a:latin typeface="Söhne"/>
              </a:rPr>
              <a:t> API credentials as environment variables (e.g., </a:t>
            </a:r>
            <a:r>
              <a:rPr kumimoji="0" lang="en-US" altLang="en-US" sz="2000" b="1" i="0" u="none" strike="noStrike" cap="none" normalizeH="0" baseline="0" dirty="0">
                <a:ln>
                  <a:noFill/>
                </a:ln>
                <a:solidFill>
                  <a:srgbClr val="374151"/>
                </a:solidFill>
                <a:effectLst/>
                <a:latin typeface="Söhne Mono"/>
              </a:rPr>
              <a:t>export OPENAI_SECRET_KEY=&lt;your-secret-key&gt;</a:t>
            </a:r>
            <a:r>
              <a:rPr kumimoji="0" lang="en-US" altLang="en-US" sz="2000" b="0" i="0" u="none" strike="noStrike" cap="none" normalizeH="0" baseline="0" dirty="0">
                <a:ln>
                  <a:noFill/>
                </a:ln>
                <a:solidFill>
                  <a:srgbClr val="374151"/>
                </a:solidFill>
                <a:effectLst/>
                <a:latin typeface="Söhne"/>
              </a:rPr>
              <a:t> and </a:t>
            </a:r>
            <a:r>
              <a:rPr kumimoji="0" lang="en-US" altLang="en-US" sz="2000" b="1" i="0" u="none" strike="noStrike" cap="none" normalizeH="0" baseline="0" dirty="0">
                <a:ln>
                  <a:noFill/>
                </a:ln>
                <a:solidFill>
                  <a:srgbClr val="374151"/>
                </a:solidFill>
                <a:effectLst/>
                <a:latin typeface="Söhne Mono"/>
              </a:rPr>
              <a:t>export OPENAI_API_KEY=&lt;your-</a:t>
            </a:r>
            <a:r>
              <a:rPr kumimoji="0" lang="en-US" altLang="en-US" sz="2000" b="1" i="0" u="none" strike="noStrike" cap="none" normalizeH="0" baseline="0" dirty="0" err="1">
                <a:ln>
                  <a:noFill/>
                </a:ln>
                <a:solidFill>
                  <a:srgbClr val="374151"/>
                </a:solidFill>
                <a:effectLst/>
                <a:latin typeface="Söhne Mono"/>
              </a:rPr>
              <a:t>api</a:t>
            </a:r>
            <a:r>
              <a:rPr kumimoji="0" lang="en-US" altLang="en-US" sz="2000" b="1" i="0" u="none" strike="noStrike" cap="none" normalizeH="0" baseline="0" dirty="0">
                <a:ln>
                  <a:noFill/>
                </a:ln>
                <a:solidFill>
                  <a:srgbClr val="374151"/>
                </a:solidFill>
                <a:effectLst/>
                <a:latin typeface="Söhne Mono"/>
              </a:rPr>
              <a:t>-key&gt;</a:t>
            </a:r>
            <a:r>
              <a:rPr kumimoji="0" lang="en-US" altLang="en-US" sz="20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0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Söhne"/>
              </a:rPr>
              <a:t>Run the application using </a:t>
            </a:r>
            <a:r>
              <a:rPr kumimoji="0" lang="en-US" altLang="en-US" sz="2000" b="1" i="0" u="none" strike="noStrike" cap="none" normalizeH="0" baseline="0" dirty="0">
                <a:ln>
                  <a:noFill/>
                </a:ln>
                <a:solidFill>
                  <a:srgbClr val="374151"/>
                </a:solidFill>
                <a:effectLst/>
                <a:latin typeface="Söhne Mono"/>
              </a:rPr>
              <a:t>flask run</a:t>
            </a:r>
            <a:r>
              <a:rPr kumimoji="0" lang="en-US" altLang="en-US" sz="2000" b="0" i="0" u="none" strike="noStrike" cap="none" normalizeH="0" baseline="0" dirty="0">
                <a:ln>
                  <a:noFill/>
                </a:ln>
                <a:solidFill>
                  <a:srgbClr val="374151"/>
                </a:solidFill>
                <a:effectLst/>
                <a:latin typeface="Söhne"/>
              </a:rPr>
              <a:t>.</a:t>
            </a:r>
          </a:p>
          <a:p>
            <a:endParaRPr lang="en-IN" dirty="0"/>
          </a:p>
        </p:txBody>
      </p:sp>
    </p:spTree>
    <p:extLst>
      <p:ext uri="{BB962C8B-B14F-4D97-AF65-F5344CB8AC3E}">
        <p14:creationId xmlns:p14="http://schemas.microsoft.com/office/powerpoint/2010/main" val="378908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932DD-DDDF-F065-1357-247A64718984}"/>
              </a:ext>
            </a:extLst>
          </p:cNvPr>
          <p:cNvSpPr>
            <a:spLocks noGrp="1"/>
          </p:cNvSpPr>
          <p:nvPr>
            <p:ph type="body" sz="quarter" idx="16"/>
          </p:nvPr>
        </p:nvSpPr>
        <p:spPr>
          <a:xfrm>
            <a:off x="2878667" y="540853"/>
            <a:ext cx="5971822" cy="768658"/>
          </a:xfrm>
        </p:spPr>
        <p:txBody>
          <a:bodyPr/>
          <a:lstStyle/>
          <a:p>
            <a:endParaRPr lang="en-US" sz="2800" u="sng" dirty="0"/>
          </a:p>
          <a:p>
            <a:r>
              <a:rPr lang="en-US" sz="2800" u="sng" dirty="0"/>
              <a:t>API CALLS AND RESPONSES</a:t>
            </a:r>
          </a:p>
          <a:p>
            <a:endParaRPr lang="en-US" sz="2800" u="sng" dirty="0"/>
          </a:p>
        </p:txBody>
      </p:sp>
      <p:sp>
        <p:nvSpPr>
          <p:cNvPr id="4" name="Slide Number Placeholder 3">
            <a:extLst>
              <a:ext uri="{FF2B5EF4-FFF2-40B4-BE49-F238E27FC236}">
                <a16:creationId xmlns:a16="http://schemas.microsoft.com/office/drawing/2014/main" id="{28C608A1-43D0-EFDB-6338-3EE2833818C8}"/>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3" name="TextBox 2">
            <a:extLst>
              <a:ext uri="{FF2B5EF4-FFF2-40B4-BE49-F238E27FC236}">
                <a16:creationId xmlns:a16="http://schemas.microsoft.com/office/drawing/2014/main" id="{4961E4F6-5ECA-1224-6DFB-45B3572024AF}"/>
              </a:ext>
            </a:extLst>
          </p:cNvPr>
          <p:cNvSpPr txBox="1"/>
          <p:nvPr/>
        </p:nvSpPr>
        <p:spPr>
          <a:xfrm>
            <a:off x="914401" y="2083444"/>
            <a:ext cx="9039827" cy="3970318"/>
          </a:xfrm>
          <a:prstGeom prst="rect">
            <a:avLst/>
          </a:prstGeom>
          <a:noFill/>
        </p:spPr>
        <p:txBody>
          <a:bodyPr wrap="square" rtlCol="0">
            <a:spAutoFit/>
          </a:bodyPr>
          <a:lstStyle/>
          <a:p>
            <a:endParaRPr lang="en-US" dirty="0"/>
          </a:p>
          <a:p>
            <a:r>
              <a:rPr lang="en-US" dirty="0"/>
              <a:t>1)First of all we make a python file called ‘gpt.py’ which has a function called </a:t>
            </a:r>
            <a:r>
              <a:rPr lang="en-US" dirty="0" err="1"/>
              <a:t>gpt_reply</a:t>
            </a:r>
            <a:r>
              <a:rPr lang="en-US" dirty="0"/>
              <a:t> which performs the </a:t>
            </a:r>
            <a:r>
              <a:rPr lang="en-US" dirty="0" err="1"/>
              <a:t>api</a:t>
            </a:r>
            <a:r>
              <a:rPr lang="en-US" dirty="0"/>
              <a:t> call and generate the response which we store in message </a:t>
            </a:r>
            <a:r>
              <a:rPr lang="en-US" dirty="0" err="1"/>
              <a:t>variable.Below</a:t>
            </a:r>
            <a:r>
              <a:rPr lang="en-US" dirty="0"/>
              <a:t> you can see we have provided context to user query.</a:t>
            </a:r>
          </a:p>
          <a:p>
            <a:endParaRPr lang="en-US" dirty="0"/>
          </a:p>
          <a:p>
            <a:r>
              <a:rPr lang="en-US" dirty="0"/>
              <a:t>import </a:t>
            </a:r>
            <a:r>
              <a:rPr lang="en-US" dirty="0" err="1"/>
              <a:t>openai</a:t>
            </a:r>
            <a:endParaRPr lang="en-US" dirty="0"/>
          </a:p>
          <a:p>
            <a:r>
              <a:rPr lang="en-US" dirty="0" err="1"/>
              <a:t>openai.api_key</a:t>
            </a:r>
            <a:r>
              <a:rPr lang="en-US" dirty="0"/>
              <a:t> = "YOUR_API_KEY_HERE“</a:t>
            </a:r>
          </a:p>
          <a:p>
            <a:r>
              <a:rPr lang="en-IN" b="0" dirty="0">
                <a:effectLst/>
                <a:latin typeface="Consolas" panose="020B0609020204030204" pitchFamily="49" charset="0"/>
              </a:rPr>
              <a:t>def </a:t>
            </a:r>
            <a:r>
              <a:rPr lang="en-IN" b="0" dirty="0" err="1">
                <a:effectLst/>
                <a:latin typeface="Consolas" panose="020B0609020204030204" pitchFamily="49" charset="0"/>
              </a:rPr>
              <a:t>gpt_reply</a:t>
            </a:r>
            <a:r>
              <a:rPr lang="en-IN" b="0" dirty="0">
                <a:effectLst/>
                <a:latin typeface="Consolas" panose="020B0609020204030204" pitchFamily="49" charset="0"/>
              </a:rPr>
              <a:t>(input):</a:t>
            </a:r>
          </a:p>
          <a:p>
            <a:br>
              <a:rPr lang="en-IN" b="0" dirty="0">
                <a:effectLst/>
                <a:latin typeface="Consolas" panose="020B0609020204030204" pitchFamily="49" charset="0"/>
              </a:rPr>
            </a:br>
            <a:r>
              <a:rPr lang="en-IN" b="0" dirty="0">
                <a:effectLst/>
                <a:latin typeface="Consolas" panose="020B0609020204030204" pitchFamily="49" charset="0"/>
              </a:rPr>
              <a:t>    # prompt to provide context for user input</a:t>
            </a:r>
          </a:p>
          <a:p>
            <a:r>
              <a:rPr lang="en-IN" b="0" dirty="0">
                <a:effectLst/>
                <a:latin typeface="Consolas" panose="020B0609020204030204" pitchFamily="49" charset="0"/>
              </a:rPr>
              <a:t>    prompt = </a:t>
            </a:r>
            <a:r>
              <a:rPr lang="en-IN" b="0" dirty="0" err="1">
                <a:effectLst/>
                <a:latin typeface="Consolas" panose="020B0609020204030204" pitchFamily="49" charset="0"/>
              </a:rPr>
              <a:t>f"Please</a:t>
            </a:r>
            <a:r>
              <a:rPr lang="en-IN" b="0" dirty="0">
                <a:effectLst/>
                <a:latin typeface="Consolas" panose="020B0609020204030204" pitchFamily="49" charset="0"/>
              </a:rPr>
              <a:t> complete the following sentence: '{input}'"</a:t>
            </a:r>
          </a:p>
          <a:p>
            <a:br>
              <a:rPr lang="en-IN" b="0" dirty="0">
                <a:effectLst/>
                <a:latin typeface="Consolas" panose="020B0609020204030204" pitchFamily="49" charset="0"/>
              </a:rPr>
            </a:br>
            <a:r>
              <a:rPr lang="en-IN" b="0" dirty="0">
                <a:effectLst/>
                <a:latin typeface="Consolas" panose="020B0609020204030204" pitchFamily="49" charset="0"/>
              </a:rPr>
              <a:t>    </a:t>
            </a:r>
          </a:p>
          <a:p>
            <a:endParaRPr lang="en-US" dirty="0"/>
          </a:p>
        </p:txBody>
      </p:sp>
    </p:spTree>
    <p:extLst>
      <p:ext uri="{BB962C8B-B14F-4D97-AF65-F5344CB8AC3E}">
        <p14:creationId xmlns:p14="http://schemas.microsoft.com/office/powerpoint/2010/main" val="72036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C608A1-43D0-EFDB-6338-3EE2833818C8}"/>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3" name="TextBox 2">
            <a:extLst>
              <a:ext uri="{FF2B5EF4-FFF2-40B4-BE49-F238E27FC236}">
                <a16:creationId xmlns:a16="http://schemas.microsoft.com/office/drawing/2014/main" id="{4961E4F6-5ECA-1224-6DFB-45B3572024AF}"/>
              </a:ext>
            </a:extLst>
          </p:cNvPr>
          <p:cNvSpPr txBox="1"/>
          <p:nvPr/>
        </p:nvSpPr>
        <p:spPr>
          <a:xfrm>
            <a:off x="717631" y="381966"/>
            <a:ext cx="10440364" cy="7017306"/>
          </a:xfrm>
          <a:prstGeom prst="rect">
            <a:avLst/>
          </a:prstGeom>
          <a:noFill/>
        </p:spPr>
        <p:txBody>
          <a:bodyPr wrap="square" rtlCol="0">
            <a:spAutoFit/>
          </a:bodyPr>
          <a:lstStyle/>
          <a:p>
            <a:endParaRPr lang="en-US" dirty="0"/>
          </a:p>
          <a:p>
            <a:r>
              <a:rPr lang="en-US" dirty="0"/>
              <a:t>2) To make a request to the </a:t>
            </a:r>
            <a:r>
              <a:rPr lang="en-US" dirty="0" err="1"/>
              <a:t>OpenAI</a:t>
            </a:r>
            <a:r>
              <a:rPr lang="en-US" dirty="0"/>
              <a:t> API, the application uses the </a:t>
            </a:r>
            <a:r>
              <a:rPr lang="en-US" dirty="0" err="1"/>
              <a:t>openai.Completion.create</a:t>
            </a:r>
            <a:r>
              <a:rPr lang="en-US" dirty="0"/>
              <a:t> method from the </a:t>
            </a:r>
            <a:r>
              <a:rPr lang="en-US" dirty="0" err="1"/>
              <a:t>openai</a:t>
            </a:r>
            <a:r>
              <a:rPr lang="en-US" dirty="0"/>
              <a:t> Python package. This method takes several parameters, including the API key, the model ID, the prompt, and the number of tokens to generate.</a:t>
            </a:r>
          </a:p>
          <a:p>
            <a:r>
              <a:rPr lang="en-US" dirty="0"/>
              <a:t>The response from the </a:t>
            </a:r>
            <a:r>
              <a:rPr lang="en-US" dirty="0" err="1"/>
              <a:t>OpenAI</a:t>
            </a:r>
            <a:r>
              <a:rPr lang="en-US" dirty="0"/>
              <a:t> API is a JSON object that contains the generated text, along with metadata like the time taken to generate the response and any warnings or errors. The generated text can be accessed using the </a:t>
            </a:r>
            <a:r>
              <a:rPr lang="en-US" dirty="0" err="1"/>
              <a:t>response.choices</a:t>
            </a:r>
            <a:r>
              <a:rPr lang="en-US" dirty="0"/>
              <a:t>[0].</a:t>
            </a:r>
            <a:r>
              <a:rPr lang="en-US" dirty="0" err="1"/>
              <a:t>message.content</a:t>
            </a:r>
            <a:r>
              <a:rPr lang="en-US" dirty="0"/>
              <a:t> attribute.</a:t>
            </a:r>
            <a:endParaRPr lang="en-IN" dirty="0">
              <a:effectLst/>
              <a:latin typeface="Consolas" panose="020B0609020204030204" pitchFamily="49" charset="0"/>
            </a:endParaRPr>
          </a:p>
          <a:p>
            <a:r>
              <a:rPr lang="en-US" dirty="0"/>
              <a:t>.</a:t>
            </a:r>
          </a:p>
          <a:p>
            <a:endParaRPr lang="en-US" dirty="0"/>
          </a:p>
          <a:p>
            <a:r>
              <a:rPr lang="en-IN" b="0" dirty="0">
                <a:effectLst/>
                <a:latin typeface="Consolas" panose="020B0609020204030204" pitchFamily="49" charset="0"/>
              </a:rPr>
              <a:t># Calling the </a:t>
            </a:r>
            <a:r>
              <a:rPr lang="en-IN" b="0" dirty="0" err="1">
                <a:effectLst/>
                <a:latin typeface="Consolas" panose="020B0609020204030204" pitchFamily="49" charset="0"/>
              </a:rPr>
              <a:t>OpenAI</a:t>
            </a:r>
            <a:r>
              <a:rPr lang="en-IN" b="0" dirty="0">
                <a:effectLst/>
                <a:latin typeface="Consolas" panose="020B0609020204030204" pitchFamily="49" charset="0"/>
              </a:rPr>
              <a:t> GPT-3 API to generate a response based on user prompt</a:t>
            </a:r>
          </a:p>
          <a:p>
            <a:r>
              <a:rPr lang="en-IN" b="0" dirty="0">
                <a:effectLst/>
                <a:latin typeface="Consolas" panose="020B0609020204030204" pitchFamily="49" charset="0"/>
              </a:rPr>
              <a:t>    try:</a:t>
            </a:r>
          </a:p>
          <a:p>
            <a:r>
              <a:rPr lang="en-IN" b="0" dirty="0">
                <a:effectLst/>
                <a:latin typeface="Consolas" panose="020B0609020204030204" pitchFamily="49" charset="0"/>
              </a:rPr>
              <a:t>        response = </a:t>
            </a:r>
            <a:r>
              <a:rPr lang="en-IN" b="0" dirty="0" err="1">
                <a:effectLst/>
                <a:latin typeface="Consolas" panose="020B0609020204030204" pitchFamily="49" charset="0"/>
              </a:rPr>
              <a:t>openai.Completion.create</a:t>
            </a:r>
            <a:r>
              <a:rPr lang="en-IN" b="0" dirty="0">
                <a:effectLst/>
                <a:latin typeface="Consolas" panose="020B0609020204030204" pitchFamily="49" charset="0"/>
              </a:rPr>
              <a:t>(</a:t>
            </a:r>
          </a:p>
          <a:p>
            <a:r>
              <a:rPr lang="en-IN" b="0" dirty="0">
                <a:effectLst/>
                <a:latin typeface="Consolas" panose="020B0609020204030204" pitchFamily="49" charset="0"/>
              </a:rPr>
              <a:t>            model="gpt-3.5-turbo",</a:t>
            </a:r>
          </a:p>
          <a:p>
            <a:r>
              <a:rPr lang="en-IN" b="0" dirty="0">
                <a:effectLst/>
                <a:latin typeface="Consolas" panose="020B0609020204030204" pitchFamily="49" charset="0"/>
              </a:rPr>
              <a:t>            messages=[</a:t>
            </a:r>
          </a:p>
          <a:p>
            <a:r>
              <a:rPr lang="en-IN" b="0" dirty="0">
                <a:effectLst/>
                <a:latin typeface="Consolas" panose="020B0609020204030204" pitchFamily="49" charset="0"/>
              </a:rPr>
              <a:t>                {"role": "user", "content": "'{prompt}'"}</a:t>
            </a:r>
          </a:p>
          <a:p>
            <a:r>
              <a:rPr lang="en-IN" b="0" dirty="0">
                <a:effectLst/>
                <a:latin typeface="Consolas" panose="020B0609020204030204" pitchFamily="49" charset="0"/>
              </a:rPr>
              <a:t>            ]</a:t>
            </a:r>
          </a:p>
          <a:p>
            <a:r>
              <a:rPr lang="en-IN" b="0" dirty="0">
                <a:effectLst/>
                <a:latin typeface="Consolas" panose="020B0609020204030204" pitchFamily="49" charset="0"/>
              </a:rPr>
              <a:t>        )</a:t>
            </a:r>
          </a:p>
          <a:p>
            <a:r>
              <a:rPr lang="en-IN" b="0" dirty="0">
                <a:effectLst/>
                <a:latin typeface="Consolas" panose="020B0609020204030204" pitchFamily="49" charset="0"/>
              </a:rPr>
              <a:t>        message = </a:t>
            </a:r>
            <a:r>
              <a:rPr lang="en-IN" b="0" dirty="0" err="1">
                <a:effectLst/>
                <a:latin typeface="Consolas" panose="020B0609020204030204" pitchFamily="49" charset="0"/>
              </a:rPr>
              <a:t>response.choices</a:t>
            </a:r>
            <a:r>
              <a:rPr lang="en-IN" b="0" dirty="0">
                <a:effectLst/>
                <a:latin typeface="Consolas" panose="020B0609020204030204" pitchFamily="49" charset="0"/>
              </a:rPr>
              <a:t>[0].</a:t>
            </a:r>
            <a:r>
              <a:rPr lang="en-IN" b="0" dirty="0" err="1">
                <a:effectLst/>
                <a:latin typeface="Consolas" panose="020B0609020204030204" pitchFamily="49" charset="0"/>
              </a:rPr>
              <a:t>message.content</a:t>
            </a:r>
            <a:endParaRPr lang="en-IN" b="0" dirty="0">
              <a:effectLst/>
              <a:latin typeface="Consolas" panose="020B0609020204030204" pitchFamily="49" charset="0"/>
            </a:endParaRPr>
          </a:p>
          <a:p>
            <a:r>
              <a:rPr lang="en-IN" b="0" dirty="0">
                <a:effectLst/>
                <a:latin typeface="Consolas" panose="020B0609020204030204" pitchFamily="49" charset="0"/>
              </a:rPr>
              <a:t>        return message</a:t>
            </a:r>
          </a:p>
          <a:p>
            <a:r>
              <a:rPr lang="en-IN" b="0" dirty="0">
                <a:effectLst/>
                <a:latin typeface="Consolas" panose="020B0609020204030204" pitchFamily="49" charset="0"/>
              </a:rPr>
              <a:t>    except Exception as e:</a:t>
            </a:r>
          </a:p>
          <a:p>
            <a:r>
              <a:rPr lang="en-IN" b="0" dirty="0">
                <a:effectLst/>
                <a:latin typeface="Consolas" panose="020B0609020204030204" pitchFamily="49" charset="0"/>
              </a:rPr>
              <a:t>        message = </a:t>
            </a:r>
            <a:r>
              <a:rPr lang="en-IN" b="0" dirty="0" err="1">
                <a:effectLst/>
                <a:latin typeface="Consolas" panose="020B0609020204030204" pitchFamily="49" charset="0"/>
              </a:rPr>
              <a:t>f"Error</a:t>
            </a:r>
            <a:r>
              <a:rPr lang="en-IN" b="0" dirty="0">
                <a:effectLst/>
                <a:latin typeface="Consolas" panose="020B0609020204030204" pitchFamily="49" charset="0"/>
              </a:rPr>
              <a:t>: {e}"</a:t>
            </a:r>
          </a:p>
          <a:p>
            <a:r>
              <a:rPr lang="en-IN" b="0" dirty="0">
                <a:effectLst/>
                <a:latin typeface="Consolas" panose="020B0609020204030204" pitchFamily="49" charset="0"/>
              </a:rPr>
              <a:t>        return message</a:t>
            </a:r>
          </a:p>
          <a:p>
            <a:br>
              <a:rPr lang="en-IN" b="0" dirty="0">
                <a:effectLst/>
                <a:latin typeface="Consolas" panose="020B0609020204030204" pitchFamily="49" charset="0"/>
              </a:rPr>
            </a:br>
            <a:r>
              <a:rPr lang="en-IN" b="0" dirty="0">
                <a:effectLst/>
                <a:latin typeface="Consolas" panose="020B0609020204030204" pitchFamily="49" charset="0"/>
              </a:rPr>
              <a:t>    </a:t>
            </a:r>
          </a:p>
          <a:p>
            <a:endParaRPr lang="en-US" dirty="0"/>
          </a:p>
        </p:txBody>
      </p:sp>
    </p:spTree>
    <p:extLst>
      <p:ext uri="{BB962C8B-B14F-4D97-AF65-F5344CB8AC3E}">
        <p14:creationId xmlns:p14="http://schemas.microsoft.com/office/powerpoint/2010/main" val="381609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932DD-DDDF-F065-1357-247A64718984}"/>
              </a:ext>
            </a:extLst>
          </p:cNvPr>
          <p:cNvSpPr>
            <a:spLocks noGrp="1"/>
          </p:cNvSpPr>
          <p:nvPr>
            <p:ph type="body" sz="quarter" idx="16"/>
          </p:nvPr>
        </p:nvSpPr>
        <p:spPr>
          <a:xfrm>
            <a:off x="2878667" y="540853"/>
            <a:ext cx="5971822" cy="768658"/>
          </a:xfrm>
        </p:spPr>
        <p:txBody>
          <a:bodyPr/>
          <a:lstStyle/>
          <a:p>
            <a:endParaRPr lang="en-US" sz="2800" u="sng" dirty="0"/>
          </a:p>
          <a:p>
            <a:r>
              <a:rPr lang="en-US" sz="2800" u="sng" dirty="0"/>
              <a:t>ROUTES AND CONTROLLERS</a:t>
            </a:r>
          </a:p>
          <a:p>
            <a:endParaRPr lang="en-US" sz="2800" u="sng" dirty="0"/>
          </a:p>
        </p:txBody>
      </p:sp>
      <p:sp>
        <p:nvSpPr>
          <p:cNvPr id="4" name="Slide Number Placeholder 3">
            <a:extLst>
              <a:ext uri="{FF2B5EF4-FFF2-40B4-BE49-F238E27FC236}">
                <a16:creationId xmlns:a16="http://schemas.microsoft.com/office/drawing/2014/main" id="{28C608A1-43D0-EFDB-6338-3EE2833818C8}"/>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3" name="TextBox 2">
            <a:extLst>
              <a:ext uri="{FF2B5EF4-FFF2-40B4-BE49-F238E27FC236}">
                <a16:creationId xmlns:a16="http://schemas.microsoft.com/office/drawing/2014/main" id="{4961E4F6-5ECA-1224-6DFB-45B3572024AF}"/>
              </a:ext>
            </a:extLst>
          </p:cNvPr>
          <p:cNvSpPr txBox="1"/>
          <p:nvPr/>
        </p:nvSpPr>
        <p:spPr>
          <a:xfrm>
            <a:off x="1576086" y="1632031"/>
            <a:ext cx="9039827" cy="5693866"/>
          </a:xfrm>
          <a:prstGeom prst="rect">
            <a:avLst/>
          </a:prstGeom>
          <a:noFill/>
        </p:spPr>
        <p:txBody>
          <a:bodyPr wrap="square" rtlCol="0">
            <a:spAutoFit/>
          </a:bodyPr>
          <a:lstStyle/>
          <a:p>
            <a:r>
              <a:rPr lang="en-US" sz="2800" u="sng" dirty="0"/>
              <a:t>HOME PAGE:</a:t>
            </a:r>
          </a:p>
          <a:p>
            <a:endParaRPr lang="en-US" dirty="0"/>
          </a:p>
          <a:p>
            <a:r>
              <a:rPr lang="en-US" dirty="0"/>
              <a:t>The home page (/) displays a simple form that accepts user input for a prompt or question. When the form is submitted, the application makes a request to the </a:t>
            </a:r>
            <a:r>
              <a:rPr lang="en-US" dirty="0" err="1"/>
              <a:t>OpenAI</a:t>
            </a:r>
            <a:r>
              <a:rPr lang="en-US" dirty="0"/>
              <a:t> API to generate a response based on the user's input. The response is then displayed on the results page.</a:t>
            </a:r>
          </a:p>
          <a:p>
            <a:endParaRPr lang="en-US" b="0" dirty="0">
              <a:effectLst/>
              <a:latin typeface="Consolas" panose="020B0609020204030204" pitchFamily="49" charset="0"/>
            </a:endParaRPr>
          </a:p>
          <a:p>
            <a:r>
              <a:rPr lang="en-US" sz="1600" b="0" dirty="0">
                <a:effectLst/>
                <a:latin typeface="Consolas" panose="020B0609020204030204" pitchFamily="49" charset="0"/>
              </a:rPr>
              <a:t>@app.route("/",methods=["POST","GET"])</a:t>
            </a:r>
          </a:p>
          <a:p>
            <a:r>
              <a:rPr lang="en-US" sz="1600" b="0" dirty="0">
                <a:effectLst/>
                <a:latin typeface="Consolas" panose="020B0609020204030204" pitchFamily="49" charset="0"/>
              </a:rPr>
              <a:t>def home():</a:t>
            </a:r>
          </a:p>
          <a:p>
            <a:r>
              <a:rPr lang="en-US" sz="1600" b="0" dirty="0">
                <a:effectLst/>
                <a:latin typeface="Consolas" panose="020B0609020204030204" pitchFamily="49" charset="0"/>
              </a:rPr>
              <a:t>    if </a:t>
            </a:r>
            <a:r>
              <a:rPr lang="en-US" sz="1600" b="0" dirty="0" err="1">
                <a:effectLst/>
                <a:latin typeface="Consolas" panose="020B0609020204030204" pitchFamily="49" charset="0"/>
              </a:rPr>
              <a:t>request.method</a:t>
            </a:r>
            <a:r>
              <a:rPr lang="en-US" sz="1600" b="0" dirty="0">
                <a:effectLst/>
                <a:latin typeface="Consolas" panose="020B0609020204030204" pitchFamily="49" charset="0"/>
              </a:rPr>
              <a:t>=="POST":</a:t>
            </a:r>
          </a:p>
          <a:p>
            <a:r>
              <a:rPr lang="en-US" sz="1600" b="0" dirty="0">
                <a:effectLst/>
                <a:latin typeface="Consolas" panose="020B0609020204030204" pitchFamily="49" charset="0"/>
              </a:rPr>
              <a:t>        prompt=</a:t>
            </a:r>
            <a:r>
              <a:rPr lang="en-US" sz="1600" b="0" dirty="0" err="1">
                <a:effectLst/>
                <a:latin typeface="Consolas" panose="020B0609020204030204" pitchFamily="49" charset="0"/>
              </a:rPr>
              <a:t>request.form</a:t>
            </a:r>
            <a:r>
              <a:rPr lang="en-US" sz="1600" b="0" dirty="0">
                <a:effectLst/>
                <a:latin typeface="Consolas" panose="020B0609020204030204" pitchFamily="49" charset="0"/>
              </a:rPr>
              <a:t>["</a:t>
            </a:r>
            <a:r>
              <a:rPr lang="en-US" sz="1600" b="0" dirty="0" err="1">
                <a:effectLst/>
                <a:latin typeface="Consolas" panose="020B0609020204030204" pitchFamily="49" charset="0"/>
              </a:rPr>
              <a:t>promptmsg</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gptreply</a:t>
            </a:r>
            <a:r>
              <a:rPr lang="en-US" sz="1600" b="0" dirty="0">
                <a:effectLst/>
                <a:latin typeface="Consolas" panose="020B0609020204030204" pitchFamily="49" charset="0"/>
              </a:rPr>
              <a:t>="In publishing and graphic design, Lorem ipsum is a placeholder text commonly used to demonstrate the visual form of a document or a typeface without relying on meaningful content. Lorem ipsum may be used as a placeholder before final copy is available"</a:t>
            </a:r>
          </a:p>
          <a:p>
            <a:r>
              <a:rPr lang="en-US" sz="1600" b="0" dirty="0">
                <a:effectLst/>
                <a:latin typeface="Consolas" panose="020B0609020204030204" pitchFamily="49" charset="0"/>
              </a:rPr>
              <a:t>        # print(</a:t>
            </a:r>
            <a:r>
              <a:rPr lang="en-US" sz="1600" b="0" dirty="0" err="1">
                <a:effectLst/>
                <a:latin typeface="Consolas" panose="020B0609020204030204" pitchFamily="49" charset="0"/>
              </a:rPr>
              <a:t>gptreply</a:t>
            </a:r>
            <a:r>
              <a:rPr lang="en-US" sz="1600" b="0" dirty="0">
                <a:effectLst/>
                <a:latin typeface="Consolas" panose="020B0609020204030204" pitchFamily="49" charset="0"/>
              </a:rPr>
              <a:t>)</a:t>
            </a:r>
          </a:p>
          <a:p>
            <a:r>
              <a:rPr lang="en-US" sz="1600" b="0" dirty="0">
                <a:effectLst/>
                <a:latin typeface="Consolas" panose="020B0609020204030204" pitchFamily="49" charset="0"/>
              </a:rPr>
              <a:t>        return redirect(</a:t>
            </a:r>
            <a:r>
              <a:rPr lang="en-US" sz="1600" b="0" dirty="0" err="1">
                <a:effectLst/>
                <a:latin typeface="Consolas" panose="020B0609020204030204" pitchFamily="49" charset="0"/>
              </a:rPr>
              <a:t>url_for</a:t>
            </a:r>
            <a:r>
              <a:rPr lang="en-US" sz="1600" b="0" dirty="0">
                <a:effectLst/>
                <a:latin typeface="Consolas" panose="020B0609020204030204" pitchFamily="49" charset="0"/>
              </a:rPr>
              <a:t>("</a:t>
            </a:r>
            <a:r>
              <a:rPr lang="en-US" sz="1600" b="0" dirty="0" err="1">
                <a:effectLst/>
                <a:latin typeface="Consolas" panose="020B0609020204030204" pitchFamily="49" charset="0"/>
              </a:rPr>
              <a:t>result",result</a:t>
            </a:r>
            <a:r>
              <a:rPr lang="en-US" sz="1600" b="0" dirty="0">
                <a:effectLst/>
                <a:latin typeface="Consolas" panose="020B0609020204030204" pitchFamily="49" charset="0"/>
              </a:rPr>
              <a:t>=</a:t>
            </a:r>
            <a:r>
              <a:rPr lang="en-US" sz="1600" b="0" dirty="0" err="1">
                <a:effectLst/>
                <a:latin typeface="Consolas" panose="020B0609020204030204" pitchFamily="49" charset="0"/>
              </a:rPr>
              <a:t>gptreply</a:t>
            </a:r>
            <a:r>
              <a:rPr lang="en-US" sz="1600" b="0" dirty="0">
                <a:effectLst/>
                <a:latin typeface="Consolas" panose="020B0609020204030204" pitchFamily="49" charset="0"/>
              </a:rPr>
              <a:t>))</a:t>
            </a:r>
          </a:p>
          <a:p>
            <a:r>
              <a:rPr lang="en-US" sz="1600" b="0" dirty="0">
                <a:effectLst/>
                <a:latin typeface="Consolas" panose="020B0609020204030204" pitchFamily="49" charset="0"/>
              </a:rPr>
              <a:t>    else:</a:t>
            </a:r>
          </a:p>
          <a:p>
            <a:r>
              <a:rPr lang="en-US" sz="1600" b="0" dirty="0">
                <a:effectLst/>
                <a:latin typeface="Consolas" panose="020B0609020204030204" pitchFamily="49" charset="0"/>
              </a:rPr>
              <a:t>        return </a:t>
            </a:r>
            <a:r>
              <a:rPr lang="en-US" sz="1600" b="0" dirty="0" err="1">
                <a:effectLst/>
                <a:latin typeface="Consolas" panose="020B0609020204030204" pitchFamily="49" charset="0"/>
              </a:rPr>
              <a:t>render_template</a:t>
            </a:r>
            <a:r>
              <a:rPr lang="en-US" sz="1600" b="0" dirty="0">
                <a:effectLst/>
                <a:latin typeface="Consolas" panose="020B0609020204030204" pitchFamily="49" charset="0"/>
              </a:rPr>
              <a:t>('index.html')</a:t>
            </a:r>
          </a:p>
          <a:p>
            <a:br>
              <a:rPr lang="en-IN" b="0" dirty="0">
                <a:effectLst/>
                <a:latin typeface="Consolas" panose="020B0609020204030204" pitchFamily="49" charset="0"/>
              </a:rPr>
            </a:br>
            <a:r>
              <a:rPr lang="en-IN" b="0" dirty="0">
                <a:effectLst/>
                <a:latin typeface="Consolas" panose="020B0609020204030204" pitchFamily="49" charset="0"/>
              </a:rPr>
              <a:t>    </a:t>
            </a:r>
          </a:p>
          <a:p>
            <a:endParaRPr lang="en-US" dirty="0"/>
          </a:p>
        </p:txBody>
      </p:sp>
    </p:spTree>
    <p:extLst>
      <p:ext uri="{BB962C8B-B14F-4D97-AF65-F5344CB8AC3E}">
        <p14:creationId xmlns:p14="http://schemas.microsoft.com/office/powerpoint/2010/main" val="290624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C608A1-43D0-EFDB-6338-3EE2833818C8}"/>
              </a:ext>
            </a:extLst>
          </p:cNvPr>
          <p:cNvSpPr>
            <a:spLocks noGrp="1"/>
          </p:cNvSpPr>
          <p:nvPr>
            <p:ph type="sldNum" sz="quarter" idx="4"/>
          </p:nvPr>
        </p:nvSpPr>
        <p:spPr/>
        <p:txBody>
          <a:bodyPr/>
          <a:lstStyle/>
          <a:p>
            <a:fld id="{8C2E478F-E849-4A8C-AF1F-CBCC78A7CBFA}" type="slidenum">
              <a:rPr lang="en-US" smtClean="0"/>
              <a:t>9</a:t>
            </a:fld>
            <a:endParaRPr lang="en-US" dirty="0"/>
          </a:p>
        </p:txBody>
      </p:sp>
      <p:sp>
        <p:nvSpPr>
          <p:cNvPr id="3" name="TextBox 2">
            <a:extLst>
              <a:ext uri="{FF2B5EF4-FFF2-40B4-BE49-F238E27FC236}">
                <a16:creationId xmlns:a16="http://schemas.microsoft.com/office/drawing/2014/main" id="{4961E4F6-5ECA-1224-6DFB-45B3572024AF}"/>
              </a:ext>
            </a:extLst>
          </p:cNvPr>
          <p:cNvSpPr txBox="1"/>
          <p:nvPr/>
        </p:nvSpPr>
        <p:spPr>
          <a:xfrm>
            <a:off x="972274" y="393539"/>
            <a:ext cx="9643640" cy="6524863"/>
          </a:xfrm>
          <a:prstGeom prst="rect">
            <a:avLst/>
          </a:prstGeom>
          <a:noFill/>
        </p:spPr>
        <p:txBody>
          <a:bodyPr wrap="square" rtlCol="0">
            <a:spAutoFit/>
          </a:bodyPr>
          <a:lstStyle/>
          <a:p>
            <a:r>
              <a:rPr lang="en-US" sz="2800" u="sng" dirty="0"/>
              <a:t>RESULT PAGE:</a:t>
            </a:r>
          </a:p>
          <a:p>
            <a:endParaRPr lang="en-US" dirty="0"/>
          </a:p>
          <a:p>
            <a:pPr algn="l"/>
            <a:r>
              <a:rPr lang="en-US" b="0" i="0" dirty="0">
                <a:solidFill>
                  <a:srgbClr val="374151"/>
                </a:solidFill>
                <a:effectLst/>
                <a:latin typeface="Söhne"/>
              </a:rPr>
              <a:t>After a user submitted a prompt or question through the web application's homepage, the server-side Flask code would make a call to the </a:t>
            </a:r>
            <a:r>
              <a:rPr lang="en-US" b="0" i="0" dirty="0" err="1">
                <a:solidFill>
                  <a:srgbClr val="374151"/>
                </a:solidFill>
                <a:effectLst/>
                <a:latin typeface="Söhne"/>
              </a:rPr>
              <a:t>OpenAI</a:t>
            </a:r>
            <a:r>
              <a:rPr lang="en-US" b="0" i="0" dirty="0">
                <a:solidFill>
                  <a:srgbClr val="374151"/>
                </a:solidFill>
                <a:effectLst/>
                <a:latin typeface="Söhne"/>
              </a:rPr>
              <a:t> GPT API function in ‘gpt.py’ file which is imported in ‘app.py’ using the user's input as the prompt. The GPT API would then generate a response based on the input and return it to the Flask application as a string.</a:t>
            </a:r>
          </a:p>
          <a:p>
            <a:pPr algn="l"/>
            <a:endParaRPr lang="en-US" b="0" i="0" dirty="0">
              <a:solidFill>
                <a:srgbClr val="374151"/>
              </a:solidFill>
              <a:effectLst/>
              <a:latin typeface="Söhne"/>
            </a:endParaRPr>
          </a:p>
          <a:p>
            <a:pPr algn="l"/>
            <a:r>
              <a:rPr lang="en-US" b="0" i="0" dirty="0">
                <a:solidFill>
                  <a:srgbClr val="374151"/>
                </a:solidFill>
                <a:effectLst/>
                <a:latin typeface="Söhne"/>
              </a:rPr>
              <a:t>The Flask application would then render the result page with the generated response included as part of the page content. The result page would display the response in a formatted and readable way, allowing the user to easily view and interpret the chatbot's output.</a:t>
            </a:r>
          </a:p>
          <a:p>
            <a:pPr algn="l"/>
            <a:endParaRPr lang="en-US" b="0" i="0" dirty="0">
              <a:solidFill>
                <a:srgbClr val="374151"/>
              </a:solidFill>
              <a:effectLst/>
              <a:latin typeface="Söhne"/>
            </a:endParaRPr>
          </a:p>
          <a:p>
            <a:pPr algn="l"/>
            <a:r>
              <a:rPr lang="en-US" b="0" i="0" dirty="0">
                <a:solidFill>
                  <a:srgbClr val="374151"/>
                </a:solidFill>
                <a:effectLst/>
                <a:latin typeface="Söhne"/>
              </a:rPr>
              <a:t>Overall, the result page was a critical component of the chatbot project, as it was the primary means by which users could interact with the chatbot and receive intelligent and contextual responses to their prompts.</a:t>
            </a:r>
          </a:p>
          <a:p>
            <a:endParaRPr lang="en-US" dirty="0">
              <a:latin typeface="Consolas" panose="020B0609020204030204" pitchFamily="49" charset="0"/>
            </a:endParaRPr>
          </a:p>
          <a:p>
            <a:endParaRPr lang="en-US" b="0" dirty="0">
              <a:effectLst/>
              <a:latin typeface="Consolas" panose="020B0609020204030204" pitchFamily="49" charset="0"/>
            </a:endParaRPr>
          </a:p>
          <a:p>
            <a:endParaRPr lang="en-US" dirty="0">
              <a:latin typeface="Consolas" panose="020B0609020204030204" pitchFamily="49" charset="0"/>
            </a:endParaRPr>
          </a:p>
          <a:p>
            <a:r>
              <a:rPr lang="en-US" sz="1600" b="0" dirty="0">
                <a:effectLst/>
                <a:latin typeface="Consolas" panose="020B0609020204030204" pitchFamily="49" charset="0"/>
              </a:rPr>
              <a:t>@app.route("/&lt;result&gt;")</a:t>
            </a:r>
          </a:p>
          <a:p>
            <a:r>
              <a:rPr lang="en-US" sz="1600" b="0" dirty="0">
                <a:effectLst/>
                <a:latin typeface="Consolas" panose="020B0609020204030204" pitchFamily="49" charset="0"/>
              </a:rPr>
              <a:t>def result(result):</a:t>
            </a:r>
          </a:p>
          <a:p>
            <a:r>
              <a:rPr lang="en-US" sz="1600" b="0" dirty="0">
                <a:effectLst/>
                <a:latin typeface="Consolas" panose="020B0609020204030204" pitchFamily="49" charset="0"/>
              </a:rPr>
              <a:t>        return </a:t>
            </a:r>
            <a:r>
              <a:rPr lang="en-US" sz="1600" b="0" dirty="0" err="1">
                <a:effectLst/>
                <a:latin typeface="Consolas" panose="020B0609020204030204" pitchFamily="49" charset="0"/>
              </a:rPr>
              <a:t>render_template</a:t>
            </a:r>
            <a:r>
              <a:rPr lang="en-US" sz="1600" b="0" dirty="0">
                <a:effectLst/>
                <a:latin typeface="Consolas" panose="020B0609020204030204" pitchFamily="49" charset="0"/>
              </a:rPr>
              <a:t>('</a:t>
            </a:r>
            <a:r>
              <a:rPr lang="en-US" sz="1600" b="0" dirty="0" err="1">
                <a:effectLst/>
                <a:latin typeface="Consolas" panose="020B0609020204030204" pitchFamily="49" charset="0"/>
              </a:rPr>
              <a:t>result.html',prompt</a:t>
            </a:r>
            <a:r>
              <a:rPr lang="en-US" sz="1600" b="0" dirty="0">
                <a:effectLst/>
                <a:latin typeface="Consolas" panose="020B0609020204030204" pitchFamily="49" charset="0"/>
              </a:rPr>
              <a:t>=result)</a:t>
            </a:r>
          </a:p>
          <a:p>
            <a:br>
              <a:rPr lang="en-IN" b="0" dirty="0">
                <a:effectLst/>
                <a:latin typeface="Consolas" panose="020B0609020204030204" pitchFamily="49" charset="0"/>
              </a:rPr>
            </a:br>
            <a:r>
              <a:rPr lang="en-IN" b="0" dirty="0">
                <a:effectLst/>
                <a:latin typeface="Consolas" panose="020B0609020204030204" pitchFamily="49" charset="0"/>
              </a:rPr>
              <a:t>    </a:t>
            </a:r>
          </a:p>
          <a:p>
            <a:endParaRPr lang="en-US" dirty="0"/>
          </a:p>
        </p:txBody>
      </p:sp>
    </p:spTree>
    <p:extLst>
      <p:ext uri="{BB962C8B-B14F-4D97-AF65-F5344CB8AC3E}">
        <p14:creationId xmlns:p14="http://schemas.microsoft.com/office/powerpoint/2010/main" val="128859058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146</TotalTime>
  <Words>1281</Words>
  <Application>Microsoft Office PowerPoint</Application>
  <PresentationFormat>Widescreen</PresentationFormat>
  <Paragraphs>116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Söhne</vt:lpstr>
      <vt:lpstr>Söhne Mono</vt:lpstr>
      <vt:lpstr>Wingdings</vt:lpstr>
      <vt:lpstr>Office Theme</vt:lpstr>
      <vt:lpstr>Flask Web Application with OpenAI Chatbot Integration</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What’s next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Web Application with OpenAI Chatbot Integration</dc:title>
  <dc:creator>shashank</dc:creator>
  <cp:lastModifiedBy>shashank</cp:lastModifiedBy>
  <cp:revision>2</cp:revision>
  <dcterms:created xsi:type="dcterms:W3CDTF">2023-05-07T19:02:21Z</dcterms:created>
  <dcterms:modified xsi:type="dcterms:W3CDTF">2023-05-07T21:28:39Z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