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Restaurant Revenue </a:t>
            </a:r>
            <a:r>
              <a:rPr lang="en-US" sz="3200" b="1" dirty="0" smtClean="0">
                <a:solidFill>
                  <a:schemeClr val="accent1">
                    <a:lumMod val="75000"/>
                  </a:schemeClr>
                </a:solidFill>
                <a:latin typeface="Arial"/>
                <a:cs typeface="Arial"/>
              </a:rPr>
              <a:t>prediction</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859430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 P.KAVIYA</a:t>
            </a:r>
          </a:p>
          <a:p>
            <a:pPr marL="457200" indent="-457200">
              <a:buAutoNum type="arabicPeriod"/>
            </a:pPr>
            <a:r>
              <a:rPr lang="en-US" sz="2000" b="1" dirty="0" smtClean="0">
                <a:solidFill>
                  <a:schemeClr val="accent1">
                    <a:lumMod val="75000"/>
                  </a:schemeClr>
                </a:solidFill>
                <a:latin typeface="Arial"/>
                <a:cs typeface="Arial"/>
              </a:rPr>
              <a:t>College Name - BHARATH NIKETAN ENGINEERING COLLEG</a:t>
            </a:r>
          </a:p>
          <a:p>
            <a:pPr marL="457200" indent="-457200">
              <a:buAutoNum type="arabicPeriod"/>
            </a:pPr>
            <a:r>
              <a:rPr lang="en-US" sz="2000" b="1" dirty="0" smtClean="0">
                <a:solidFill>
                  <a:schemeClr val="accent1">
                    <a:lumMod val="75000"/>
                  </a:schemeClr>
                </a:solidFill>
                <a:latin typeface="Arial"/>
                <a:cs typeface="Arial"/>
              </a:rPr>
              <a:t>Department    - CIVIL ENGINERRING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20000"/>
          </a:bodyPr>
          <a:lstStyle/>
          <a:p>
            <a:pPr marL="305435" indent="-305435"/>
            <a:r>
              <a:rPr lang="en-IN" sz="2400" dirty="0"/>
              <a:t>[1] A. </a:t>
            </a:r>
            <a:r>
              <a:rPr lang="en-IN" sz="2400" dirty="0" err="1"/>
              <a:t>Lasek</a:t>
            </a:r>
            <a:r>
              <a:rPr lang="en-IN" sz="2400" dirty="0"/>
              <a:t>, N. </a:t>
            </a:r>
            <a:r>
              <a:rPr lang="en-IN" sz="2400" dirty="0" err="1"/>
              <a:t>Cercone</a:t>
            </a:r>
            <a:r>
              <a:rPr lang="en-IN" sz="2400" dirty="0"/>
              <a:t>, and J. Saunders, “Restaurant Sales and Customer Demand</a:t>
            </a:r>
          </a:p>
          <a:p>
            <a:pPr marL="305435" indent="-305435"/>
            <a:r>
              <a:rPr lang="en-IN" sz="2400" dirty="0"/>
              <a:t>Forecasting: Literature Survey and Categorization of Methods,” in Smart City 360°,</a:t>
            </a:r>
          </a:p>
          <a:p>
            <a:pPr marL="305435" indent="-305435"/>
            <a:r>
              <a:rPr lang="en-IN" sz="2400" dirty="0"/>
              <a:t>A. Leon-Garcia, R. </a:t>
            </a:r>
            <a:r>
              <a:rPr lang="en-IN" sz="2400" dirty="0" err="1"/>
              <a:t>Lenort</a:t>
            </a:r>
            <a:r>
              <a:rPr lang="en-IN" sz="2400" dirty="0"/>
              <a:t>, D. Holman, D. </a:t>
            </a:r>
            <a:r>
              <a:rPr lang="en-IN" sz="2400" dirty="0" err="1"/>
              <a:t>Staš</a:t>
            </a:r>
            <a:r>
              <a:rPr lang="en-IN" sz="2400" dirty="0"/>
              <a:t>, V. </a:t>
            </a:r>
            <a:r>
              <a:rPr lang="en-IN" sz="2400" dirty="0" err="1"/>
              <a:t>Krutilova</a:t>
            </a:r>
            <a:r>
              <a:rPr lang="en-IN" sz="2400" dirty="0"/>
              <a:t>, P. </a:t>
            </a:r>
            <a:r>
              <a:rPr lang="en-IN" sz="2400" dirty="0" err="1"/>
              <a:t>Wicher</a:t>
            </a:r>
            <a:r>
              <a:rPr lang="en-IN" sz="2400" dirty="0"/>
              <a:t>, D. </a:t>
            </a:r>
            <a:r>
              <a:rPr lang="en-IN" sz="2400" dirty="0" err="1"/>
              <a:t>Cagáňová</a:t>
            </a:r>
            <a:r>
              <a:rPr lang="en-IN" sz="2400" dirty="0"/>
              <a:t>,</a:t>
            </a:r>
          </a:p>
          <a:p>
            <a:pPr marL="305435" indent="-305435"/>
            <a:r>
              <a:rPr lang="en-IN" sz="2400" dirty="0"/>
              <a:t>D. </a:t>
            </a:r>
            <a:r>
              <a:rPr lang="en-IN" sz="2400" dirty="0" err="1"/>
              <a:t>Špirková</a:t>
            </a:r>
            <a:r>
              <a:rPr lang="en-IN" sz="2400" dirty="0"/>
              <a:t>, J. </a:t>
            </a:r>
            <a:r>
              <a:rPr lang="en-IN" sz="2400" dirty="0" err="1"/>
              <a:t>Golej</a:t>
            </a:r>
            <a:r>
              <a:rPr lang="en-IN" sz="2400" dirty="0"/>
              <a:t>, and K. Nguyen, Eds. Cham: Springer International Publishing,</a:t>
            </a:r>
          </a:p>
          <a:p>
            <a:pPr marL="305435" indent="-305435"/>
            <a:r>
              <a:rPr lang="en-IN" sz="2400" dirty="0"/>
              <a:t>2016, vol. 166, pp. 479–491, series Title: Lecture Notes of the Institute for</a:t>
            </a:r>
          </a:p>
          <a:p>
            <a:pPr marL="305435" indent="-305435"/>
            <a:r>
              <a:rPr lang="en-IN" sz="2400" dirty="0"/>
              <a:t>Computer Sciences, Social Informatics and Telecommunications Engineering. [Online].</a:t>
            </a:r>
          </a:p>
          <a:p>
            <a:pPr marL="305435" indent="-305435"/>
            <a:r>
              <a:rPr lang="en-IN" sz="2400" dirty="0"/>
              <a:t>Available: http://link.springer.com/10.1007/978-3-319-33681-7_40</a:t>
            </a:r>
          </a:p>
          <a:p>
            <a:pPr marL="305435" indent="-305435"/>
            <a:r>
              <a:rPr lang="en-IN" sz="2400" dirty="0"/>
              <a:t>[2] V. </a:t>
            </a:r>
            <a:r>
              <a:rPr lang="en-IN" sz="2400" dirty="0" err="1"/>
              <a:t>Cerqueira</a:t>
            </a:r>
            <a:r>
              <a:rPr lang="en-IN" sz="2400" dirty="0"/>
              <a:t>, L. </a:t>
            </a:r>
            <a:r>
              <a:rPr lang="en-IN" sz="2400" dirty="0" err="1"/>
              <a:t>Torgo</a:t>
            </a:r>
            <a:r>
              <a:rPr lang="en-IN" sz="2400" dirty="0"/>
              <a:t>, and C. </a:t>
            </a:r>
            <a:r>
              <a:rPr lang="en-IN" sz="2400" dirty="0" err="1"/>
              <a:t>Soares</a:t>
            </a:r>
            <a:r>
              <a:rPr lang="en-IN" sz="2400" dirty="0"/>
              <a:t>, “Machine Learning </a:t>
            </a:r>
            <a:r>
              <a:rPr lang="en-IN" sz="2400" dirty="0" err="1"/>
              <a:t>vs</a:t>
            </a:r>
            <a:r>
              <a:rPr lang="en-IN" sz="2400" dirty="0"/>
              <a:t> Statistical Methods</a:t>
            </a:r>
          </a:p>
          <a:p>
            <a:pPr marL="305435" indent="-305435"/>
            <a:r>
              <a:rPr lang="en-IN" sz="2400" dirty="0"/>
              <a:t>for Time Series Forecasting: Size Matters,” Sep. 2019, arXiv:1909.13316 [</a:t>
            </a:r>
            <a:r>
              <a:rPr lang="en-IN" sz="2400" dirty="0" err="1"/>
              <a:t>cs</a:t>
            </a:r>
            <a:r>
              <a:rPr lang="en-IN" sz="2400" dirty="0"/>
              <a:t>, stat].</a:t>
            </a:r>
          </a:p>
          <a:p>
            <a:pPr marL="305435" indent="-305435"/>
            <a:r>
              <a:rPr lang="en-IN" sz="2400" dirty="0"/>
              <a:t>[Online]. Available: http://arxiv.org/abs/1909.13316</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249" y="1682304"/>
            <a:ext cx="59721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249" y="3875317"/>
            <a:ext cx="8329809" cy="2585323"/>
          </a:xfrm>
          <a:prstGeom prst="rect">
            <a:avLst/>
          </a:prstGeom>
        </p:spPr>
        <p:txBody>
          <a:bodyPr wrap="square">
            <a:spAutoFit/>
          </a:bodyPr>
          <a:lstStyle/>
          <a:p>
            <a:r>
              <a:rPr lang="en-US" dirty="0"/>
              <a:t>With over 1,200 quick service restaurants across the globe, TFI is the company behind some of the world's most well-known brands: Burger King, </a:t>
            </a:r>
            <a:r>
              <a:rPr lang="en-US" dirty="0" err="1"/>
              <a:t>Sbarro</a:t>
            </a:r>
            <a:r>
              <a:rPr lang="en-US" dirty="0"/>
              <a:t>, </a:t>
            </a:r>
            <a:r>
              <a:rPr lang="en-US" dirty="0" err="1"/>
              <a:t>Popeyes</a:t>
            </a:r>
            <a:r>
              <a:rPr lang="en-US" dirty="0"/>
              <a:t>, </a:t>
            </a:r>
            <a:r>
              <a:rPr lang="en-US" dirty="0" err="1"/>
              <a:t>Usta</a:t>
            </a:r>
            <a:r>
              <a:rPr lang="en-US" dirty="0"/>
              <a:t> </a:t>
            </a:r>
            <a:r>
              <a:rPr lang="en-US" dirty="0" err="1"/>
              <a:t>Donerci</a:t>
            </a:r>
            <a:r>
              <a:rPr lang="en-US" dirty="0"/>
              <a:t>, and Arby’s. They employ over 20,000 people in Europe and Asia and make significant daily investments in developing new restaurant sites.</a:t>
            </a:r>
          </a:p>
          <a:p>
            <a:endParaRPr lang="en-US" dirty="0"/>
          </a:p>
          <a:p>
            <a:r>
              <a:rPr lang="en-US" dirty="0"/>
              <a:t>Right now, deciding when and where to open new restaurants is largely a subjective process based on the personal </a:t>
            </a:r>
            <a:r>
              <a:rPr lang="en-US" dirty="0" err="1"/>
              <a:t>judgement</a:t>
            </a:r>
            <a:r>
              <a:rPr lang="en-US" dirty="0"/>
              <a:t> and experience of development teams. This subjective data is difficult to accurately extrapolate across geographies and cultures.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88723" y="2551837"/>
            <a:ext cx="8555277" cy="1200329"/>
          </a:xfrm>
          <a:prstGeom prst="rect">
            <a:avLst/>
          </a:prstGeom>
        </p:spPr>
        <p:txBody>
          <a:bodyPr wrap="square">
            <a:spAutoFit/>
          </a:bodyPr>
          <a:lstStyle/>
          <a:p>
            <a:r>
              <a:rPr lang="en-US" dirty="0"/>
              <a:t>The proposal aims to find an algorithmic model that will help increase the efficiency of investments in new restaurant sites. The proposal seeks to predict the revenue of new outlets of existing restaurant chains as one of its main features. Analytical prediction of data has proven more effective than human judgment.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rPr>
              <a:t>So, the two algorithms are trained accordingly for different parameters of input. Then next it comes to the test data where the data is provided to predict the revenue of the restaurants based on the parameters provided. This data is compared with data used for training algorithm and then the errors are calculated.</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1979115" y="3770334"/>
            <a:ext cx="588722" cy="1565751"/>
          </a:xfrm>
        </p:spPr>
        <p:txBody>
          <a:bodyPr>
            <a:normAutofit/>
          </a:bodyPr>
          <a:lstStyle/>
          <a:p>
            <a:pPr marL="305435" indent="-305435"/>
            <a:endParaRPr lang="en-US" dirty="0"/>
          </a:p>
          <a:p>
            <a:pPr marL="305435" indent="-305435"/>
            <a:endParaRPr lang="en-IN" dirty="0"/>
          </a:p>
        </p:txBody>
      </p:sp>
      <p:sp>
        <p:nvSpPr>
          <p:cNvPr id="3" name="Rectangle 2"/>
          <p:cNvSpPr/>
          <p:nvPr/>
        </p:nvSpPr>
        <p:spPr>
          <a:xfrm>
            <a:off x="450937" y="1386205"/>
            <a:ext cx="11185742" cy="5355312"/>
          </a:xfrm>
          <a:prstGeom prst="rect">
            <a:avLst/>
          </a:prstGeom>
        </p:spPr>
        <p:txBody>
          <a:bodyPr wrap="square">
            <a:spAutoFit/>
          </a:bodyPr>
          <a:lstStyle/>
          <a:p>
            <a:r>
              <a:rPr lang="en-US" dirty="0"/>
              <a:t>import </a:t>
            </a:r>
            <a:r>
              <a:rPr lang="en-US" dirty="0" err="1"/>
              <a:t>datetime</a:t>
            </a:r>
            <a:endParaRPr lang="en-US" dirty="0"/>
          </a:p>
          <a:p>
            <a:r>
              <a:rPr lang="en-US" dirty="0" err="1"/>
              <a:t>df.drop</a:t>
            </a:r>
            <a:r>
              <a:rPr lang="en-US" dirty="0"/>
              <a:t>('</a:t>
            </a:r>
            <a:r>
              <a:rPr lang="en-US" dirty="0" err="1"/>
              <a:t>Id',axis</a:t>
            </a:r>
            <a:r>
              <a:rPr lang="en-US" dirty="0"/>
              <a:t>=1,inplace=True)</a:t>
            </a:r>
          </a:p>
          <a:p>
            <a:r>
              <a:rPr lang="en-US" dirty="0" err="1"/>
              <a:t>df</a:t>
            </a:r>
            <a:r>
              <a:rPr lang="en-US" dirty="0"/>
              <a:t>['Open Date']  = </a:t>
            </a:r>
            <a:r>
              <a:rPr lang="en-US" dirty="0" err="1"/>
              <a:t>pd.to_datetime</a:t>
            </a:r>
            <a:r>
              <a:rPr lang="en-US" dirty="0"/>
              <a:t>(</a:t>
            </a:r>
            <a:r>
              <a:rPr lang="en-US" dirty="0" err="1"/>
              <a:t>df</a:t>
            </a:r>
            <a:r>
              <a:rPr lang="en-US" dirty="0"/>
              <a:t>['Open Date'])</a:t>
            </a:r>
          </a:p>
          <a:p>
            <a:r>
              <a:rPr lang="en-US" dirty="0" err="1"/>
              <a:t>test_df</a:t>
            </a:r>
            <a:r>
              <a:rPr lang="en-US" dirty="0"/>
              <a:t>['Open Date']  = </a:t>
            </a:r>
            <a:r>
              <a:rPr lang="en-US" dirty="0" err="1"/>
              <a:t>pd.to_datetime</a:t>
            </a:r>
            <a:r>
              <a:rPr lang="en-US" dirty="0"/>
              <a:t>(</a:t>
            </a:r>
            <a:r>
              <a:rPr lang="en-US" dirty="0" err="1"/>
              <a:t>test_df</a:t>
            </a:r>
            <a:r>
              <a:rPr lang="en-US" dirty="0"/>
              <a:t>['Open Date'])</a:t>
            </a:r>
          </a:p>
          <a:p>
            <a:r>
              <a:rPr lang="en-US" dirty="0" err="1"/>
              <a:t>launch_date</a:t>
            </a:r>
            <a:r>
              <a:rPr lang="en-US" dirty="0"/>
              <a:t> = </a:t>
            </a:r>
            <a:r>
              <a:rPr lang="en-US" dirty="0" err="1"/>
              <a:t>datetime.datetime</a:t>
            </a:r>
            <a:r>
              <a:rPr lang="en-US" dirty="0"/>
              <a:t>(2015, 3, 23)</a:t>
            </a:r>
          </a:p>
          <a:p>
            <a:r>
              <a:rPr lang="en-US" dirty="0"/>
              <a:t># scale days open</a:t>
            </a:r>
          </a:p>
          <a:p>
            <a:r>
              <a:rPr lang="en-US" dirty="0" err="1"/>
              <a:t>df</a:t>
            </a:r>
            <a:r>
              <a:rPr lang="en-US" dirty="0"/>
              <a:t>['Days Open'] = (</a:t>
            </a:r>
            <a:r>
              <a:rPr lang="en-US" dirty="0" err="1"/>
              <a:t>launch_date</a:t>
            </a:r>
            <a:r>
              <a:rPr lang="en-US" dirty="0"/>
              <a:t> - </a:t>
            </a:r>
            <a:r>
              <a:rPr lang="en-US" dirty="0" err="1"/>
              <a:t>df</a:t>
            </a:r>
            <a:r>
              <a:rPr lang="en-US" dirty="0"/>
              <a:t>['Open Date']).</a:t>
            </a:r>
            <a:r>
              <a:rPr lang="en-US" dirty="0" err="1"/>
              <a:t>dt.days</a:t>
            </a:r>
            <a:r>
              <a:rPr lang="en-US" dirty="0"/>
              <a:t> / 1000</a:t>
            </a:r>
          </a:p>
          <a:p>
            <a:r>
              <a:rPr lang="en-US" dirty="0" err="1"/>
              <a:t>test_df</a:t>
            </a:r>
            <a:r>
              <a:rPr lang="en-US" dirty="0"/>
              <a:t>['Days Open'] = (</a:t>
            </a:r>
            <a:r>
              <a:rPr lang="en-US" dirty="0" err="1"/>
              <a:t>launch_date</a:t>
            </a:r>
            <a:r>
              <a:rPr lang="en-US" dirty="0"/>
              <a:t> - </a:t>
            </a:r>
            <a:r>
              <a:rPr lang="en-US" dirty="0" err="1"/>
              <a:t>test_df</a:t>
            </a:r>
            <a:r>
              <a:rPr lang="en-US" dirty="0"/>
              <a:t>['Open Date']).</a:t>
            </a:r>
            <a:r>
              <a:rPr lang="en-US" dirty="0" err="1"/>
              <a:t>dt.days</a:t>
            </a:r>
            <a:r>
              <a:rPr lang="en-US" dirty="0"/>
              <a:t> / 1000</a:t>
            </a:r>
          </a:p>
          <a:p>
            <a:r>
              <a:rPr lang="en-US" dirty="0" err="1"/>
              <a:t>df.drop</a:t>
            </a:r>
            <a:r>
              <a:rPr lang="en-US" dirty="0"/>
              <a:t>('Open Date', axis=1, </a:t>
            </a:r>
            <a:r>
              <a:rPr lang="en-US" dirty="0" err="1"/>
              <a:t>inplace</a:t>
            </a:r>
            <a:r>
              <a:rPr lang="en-US" dirty="0"/>
              <a:t>=True)</a:t>
            </a:r>
          </a:p>
          <a:p>
            <a:r>
              <a:rPr lang="en-US" dirty="0" err="1"/>
              <a:t>test_df.drop</a:t>
            </a:r>
            <a:r>
              <a:rPr lang="en-US" dirty="0"/>
              <a:t>('Open Date', axis=1, </a:t>
            </a:r>
            <a:r>
              <a:rPr lang="en-US" dirty="0" err="1"/>
              <a:t>inplace</a:t>
            </a:r>
            <a:r>
              <a:rPr lang="en-US" dirty="0"/>
              <a:t>=True</a:t>
            </a:r>
            <a:r>
              <a:rPr lang="en-US" dirty="0" smtClean="0"/>
              <a:t>)</a:t>
            </a:r>
          </a:p>
          <a:p>
            <a:endParaRPr lang="en-US" dirty="0"/>
          </a:p>
          <a:p>
            <a:endParaRPr lang="en-US" dirty="0" smtClean="0"/>
          </a:p>
          <a:p>
            <a:endParaRPr lang="en-US" dirty="0"/>
          </a:p>
          <a:p>
            <a:r>
              <a:rPr lang="en-US" dirty="0" smtClean="0"/>
              <a:t>The </a:t>
            </a:r>
            <a:r>
              <a:rPr lang="en-US" dirty="0"/>
              <a:t>opening date is the date the restaurant first opened. It won’t be of much use in terms of predicting revenue but it would be useful to know how long the restaurant has been open since the opening date. For that reason, I decided to use March 23, 2015 as the date of comparison to calculate the amount of days the restaurant has been open. Then, I chose to downscale the number of days open by a factor of 1000 to slightly improve model performance.</a:t>
            </a:r>
          </a:p>
          <a:p>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85000" lnSpcReduction="10000"/>
          </a:bodyPr>
          <a:lstStyle/>
          <a:p>
            <a:pPr marL="0" indent="0">
              <a:buNone/>
            </a:pPr>
            <a:r>
              <a:rPr lang="en-US" sz="2400" dirty="0"/>
              <a:t>It is clear from the results in Section 5.3, that the baseline model performance (an average</a:t>
            </a:r>
          </a:p>
          <a:p>
            <a:pPr marL="0" indent="0">
              <a:buNone/>
            </a:pPr>
            <a:r>
              <a:rPr lang="en-US" sz="2400" dirty="0"/>
              <a:t>RMSE across all 4 folds of 8031), presented in Figure 25, is significantly worse in comparison</a:t>
            </a:r>
          </a:p>
          <a:p>
            <a:pPr marL="0" indent="0">
              <a:buNone/>
            </a:pPr>
            <a:r>
              <a:rPr lang="en-US" sz="2400" dirty="0"/>
              <a:t>to the subsequent iterations of the experiment. While we can see that the baseline model is</a:t>
            </a:r>
          </a:p>
          <a:p>
            <a:pPr marL="0" indent="0">
              <a:buNone/>
            </a:pPr>
            <a:r>
              <a:rPr lang="en-US" sz="2400" dirty="0"/>
              <a:t>fairly good at predicting the target variable on weekends, we also see that weekday predictions are less accurate. Remember that one notable finding from the autocorrelation study</a:t>
            </a:r>
          </a:p>
          <a:p>
            <a:pPr marL="0" indent="0">
              <a:buNone/>
            </a:pPr>
            <a:r>
              <a:rPr lang="en-US" sz="2400" dirty="0"/>
              <a:t>was the negative correlation that we observed between weekdays and their lag values. This</a:t>
            </a:r>
          </a:p>
          <a:p>
            <a:pPr marL="0" indent="0">
              <a:buNone/>
            </a:pPr>
            <a:r>
              <a:rPr lang="en-US" sz="2400" dirty="0"/>
              <a:t>suggests that the revenue generated on weekdays is influenced by its historical performance in</a:t>
            </a:r>
          </a:p>
          <a:p>
            <a:pPr marL="0" indent="0">
              <a:buNone/>
            </a:pPr>
            <a:r>
              <a:rPr lang="en-US" sz="2400" dirty="0"/>
              <a:t>a negative manner. In other words, weekdays tend to exhibit a reverse trend, deviating from</a:t>
            </a:r>
          </a:p>
          <a:p>
            <a:pPr marL="0" indent="0">
              <a:buNone/>
            </a:pPr>
            <a:r>
              <a:rPr lang="en-US" sz="2400" dirty="0"/>
              <a:t>their previous values.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302026"/>
            <a:ext cx="11029615" cy="5048670"/>
          </a:xfrm>
        </p:spPr>
        <p:txBody>
          <a:bodyPr>
            <a:normAutofit fontScale="92500" lnSpcReduction="10000"/>
          </a:bodyPr>
          <a:lstStyle/>
          <a:p>
            <a:pPr marL="0" indent="0">
              <a:buNone/>
            </a:pPr>
            <a:r>
              <a:rPr lang="en-US" sz="2000" dirty="0"/>
              <a:t>In this thesis, we have generated synthetic times series data using the generative adversarial</a:t>
            </a:r>
          </a:p>
          <a:p>
            <a:pPr marL="0" indent="0">
              <a:buNone/>
            </a:pPr>
            <a:r>
              <a:rPr lang="en-US" sz="2000" dirty="0"/>
              <a:t>network, </a:t>
            </a:r>
            <a:r>
              <a:rPr lang="en-US" sz="2000" dirty="0" err="1"/>
              <a:t>TimeGAN</a:t>
            </a:r>
            <a:r>
              <a:rPr lang="en-US" sz="2000" dirty="0"/>
              <a:t>, to explore if it could serve as a feasible data augmentation technique when</a:t>
            </a:r>
          </a:p>
          <a:p>
            <a:pPr marL="0" indent="0">
              <a:buNone/>
            </a:pPr>
            <a:r>
              <a:rPr lang="en-US" sz="2000" dirty="0"/>
              <a:t>there exists an insufficient amount of training data for an </a:t>
            </a:r>
            <a:r>
              <a:rPr lang="en-US" sz="2000" dirty="0" err="1"/>
              <a:t>XGBoost</a:t>
            </a:r>
            <a:r>
              <a:rPr lang="en-US" sz="2000" dirty="0"/>
              <a:t> machine learning model.</a:t>
            </a:r>
          </a:p>
          <a:p>
            <a:pPr marL="0" indent="0">
              <a:buNone/>
            </a:pPr>
            <a:r>
              <a:rPr lang="en-US" sz="2000" dirty="0"/>
              <a:t>The synthetic data was incorporated in the training process of the </a:t>
            </a:r>
            <a:r>
              <a:rPr lang="en-US" sz="2000" dirty="0" err="1"/>
              <a:t>XGBoost</a:t>
            </a:r>
            <a:r>
              <a:rPr lang="en-US" sz="2000" dirty="0"/>
              <a:t> model, which</a:t>
            </a:r>
          </a:p>
          <a:p>
            <a:pPr marL="0" indent="0">
              <a:buNone/>
            </a:pPr>
            <a:r>
              <a:rPr lang="en-US" sz="2000" dirty="0"/>
              <a:t>outputs daily revenue predictions on a one-week forecast horizon. We observed a maximum</a:t>
            </a:r>
          </a:p>
          <a:p>
            <a:pPr marL="0" indent="0">
              <a:buNone/>
            </a:pPr>
            <a:r>
              <a:rPr lang="en-US" sz="2000" dirty="0"/>
              <a:t>increase in performance of 65%, in comparison to the baseline results. This was achieved with</a:t>
            </a:r>
          </a:p>
          <a:p>
            <a:pPr marL="0" indent="0">
              <a:buNone/>
            </a:pPr>
            <a:r>
              <a:rPr lang="en-US" sz="2000" dirty="0"/>
              <a:t>6 years of synthetic data concatenated with 1 year of real data. We observe trends of increases</a:t>
            </a:r>
          </a:p>
          <a:p>
            <a:pPr marL="0" indent="0">
              <a:buNone/>
            </a:pPr>
            <a:r>
              <a:rPr lang="en-US" sz="2000" dirty="0"/>
              <a:t>in the </a:t>
            </a:r>
            <a:r>
              <a:rPr lang="en-US" sz="2000" dirty="0" err="1"/>
              <a:t>hyperparameters</a:t>
            </a:r>
            <a:r>
              <a:rPr lang="en-US" sz="2000" dirty="0"/>
              <a:t> </a:t>
            </a:r>
            <a:r>
              <a:rPr lang="en-US" sz="2000" dirty="0" err="1"/>
              <a:t>n_estimators</a:t>
            </a:r>
            <a:r>
              <a:rPr lang="en-US" sz="2000" dirty="0"/>
              <a:t> and </a:t>
            </a:r>
            <a:r>
              <a:rPr lang="en-US" sz="2000" dirty="0" err="1"/>
              <a:t>max_depth</a:t>
            </a:r>
            <a:r>
              <a:rPr lang="en-US" sz="2000" dirty="0"/>
              <a:t> and decreases in the </a:t>
            </a:r>
            <a:r>
              <a:rPr lang="en-US" sz="2000" dirty="0" err="1"/>
              <a:t>hyperparameters</a:t>
            </a:r>
            <a:endParaRPr lang="en-US" sz="2000" dirty="0"/>
          </a:p>
          <a:p>
            <a:pPr marL="0" indent="0">
              <a:buNone/>
            </a:pPr>
            <a:r>
              <a:rPr lang="en-US" sz="2000" dirty="0" err="1"/>
              <a:t>min_child_weight</a:t>
            </a:r>
            <a:r>
              <a:rPr lang="en-US" sz="2000" dirty="0"/>
              <a:t> and </a:t>
            </a:r>
            <a:r>
              <a:rPr lang="en-US" sz="2000" dirty="0" err="1"/>
              <a:t>colsample_bytree</a:t>
            </a:r>
            <a:r>
              <a:rPr lang="en-US" sz="2000" dirty="0"/>
              <a:t> of the </a:t>
            </a:r>
            <a:r>
              <a:rPr lang="en-US" sz="2000" dirty="0" err="1"/>
              <a:t>XGBoost</a:t>
            </a:r>
            <a:r>
              <a:rPr lang="en-US" sz="2000" dirty="0"/>
              <a:t> model. These trends indicate that,</a:t>
            </a:r>
          </a:p>
          <a:p>
            <a:pPr marL="0" indent="0">
              <a:buNone/>
            </a:pPr>
            <a:r>
              <a:rPr lang="en-US" sz="2000" dirty="0"/>
              <a:t>on the one hand, the model prioritizes increasing complexity to capture patterns in the dataset</a:t>
            </a:r>
          </a:p>
          <a:p>
            <a:pPr marL="0" indent="0">
              <a:buNone/>
            </a:pPr>
            <a:r>
              <a:rPr lang="en-US" sz="2000" dirty="0"/>
              <a:t>when we feed it with more training data. On the other hand, it seems to better learn and pick</a:t>
            </a:r>
          </a:p>
          <a:p>
            <a:pPr marL="0" indent="0">
              <a:buNone/>
            </a:pPr>
            <a:r>
              <a:rPr lang="en-US" sz="2000" dirty="0"/>
              <a:t>the features that explain the target variable more effectively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30272" y="1886933"/>
            <a:ext cx="10835014" cy="3693319"/>
          </a:xfrm>
          <a:prstGeom prst="rect">
            <a:avLst/>
          </a:prstGeom>
        </p:spPr>
        <p:txBody>
          <a:bodyPr wrap="square">
            <a:spAutoFit/>
          </a:bodyPr>
          <a:lstStyle/>
          <a:p>
            <a:r>
              <a:rPr lang="en-US" dirty="0" smtClean="0"/>
              <a:t> The </a:t>
            </a:r>
            <a:r>
              <a:rPr lang="en-US" dirty="0"/>
              <a:t>threshold for insufficient data may vary depending on</a:t>
            </a:r>
          </a:p>
          <a:p>
            <a:r>
              <a:rPr lang="en-US" dirty="0"/>
              <a:t>many different factors. With respect to their specific needs and observations of </a:t>
            </a:r>
            <a:r>
              <a:rPr lang="en-US" dirty="0" err="1"/>
              <a:t>DineProphet</a:t>
            </a:r>
            <a:r>
              <a:rPr lang="en-US" dirty="0"/>
              <a:t>,</a:t>
            </a:r>
          </a:p>
          <a:p>
            <a:r>
              <a:rPr lang="en-US" dirty="0"/>
              <a:t>we determined that one year of data was inadequate in this specific case. Although we make</a:t>
            </a:r>
          </a:p>
          <a:p>
            <a:r>
              <a:rPr lang="en-US" dirty="0"/>
              <a:t>comparisons of performance with varying lengths of synthetic data added in the training process of the </a:t>
            </a:r>
            <a:r>
              <a:rPr lang="en-US" dirty="0" err="1"/>
              <a:t>XGBoost</a:t>
            </a:r>
            <a:r>
              <a:rPr lang="en-US" dirty="0"/>
              <a:t> model, it is important to note that we also could have varied the lengths</a:t>
            </a:r>
          </a:p>
          <a:p>
            <a:r>
              <a:rPr lang="en-US" dirty="0"/>
              <a:t>of the real data that we aim to mimic through the synthesizing process. One could hypothesize</a:t>
            </a:r>
          </a:p>
          <a:p>
            <a:r>
              <a:rPr lang="en-US" dirty="0"/>
              <a:t>that, if we want to predict the near future, we should train only on data that is relevant for</a:t>
            </a:r>
          </a:p>
          <a:p>
            <a:r>
              <a:rPr lang="en-US" dirty="0"/>
              <a:t>the particular time period (or season) in which we want to make predictions. We see from</a:t>
            </a:r>
          </a:p>
          <a:p>
            <a:r>
              <a:rPr lang="en-US" dirty="0"/>
              <a:t>the results in Section 4.2, that our time series exhibits clear seasonal patterns, which in turn</a:t>
            </a:r>
          </a:p>
          <a:p>
            <a:r>
              <a:rPr lang="en-US" dirty="0"/>
              <a:t>means that the data points from the spring season might not be suitable for explaining the data</a:t>
            </a:r>
          </a:p>
          <a:p>
            <a:r>
              <a:rPr lang="en-US" dirty="0"/>
              <a:t>points in the summer season. To address this, one approach is to train a model exclusively</a:t>
            </a:r>
          </a:p>
          <a:p>
            <a:r>
              <a:rPr lang="en-US" dirty="0"/>
              <a:t>on summer seasons using the available data to predict summer sales. However, due to the</a:t>
            </a:r>
          </a:p>
          <a:p>
            <a:r>
              <a:rPr lang="en-US" dirty="0"/>
              <a:t>potentially limited number of rows in the dataset, it is likely insufficient.</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dcmitype/"/>
    <ds:schemaRef ds:uri="http://schemas.microsoft.com/office/2006/documentManagement/types"/>
    <ds:schemaRef ds:uri="http://www.w3.org/XML/1998/namespac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1129</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27</cp:revision>
  <dcterms:created xsi:type="dcterms:W3CDTF">2021-05-26T16:50:10Z</dcterms:created>
  <dcterms:modified xsi:type="dcterms:W3CDTF">2024-04-05T05:59:04Z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