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xpl/RecentIssue.jsp?punumber=49" TargetMode="External"/><Relationship Id="rId3" Type="http://schemas.openxmlformats.org/officeDocument/2006/relationships/hyperlink" Target="https://ieeexplore.ieee.org/abstract/document/8432396/figures" TargetMode="External"/><Relationship Id="rId7" Type="http://schemas.openxmlformats.org/officeDocument/2006/relationships/hyperlink" Target="https://ieeexplore.ieee.org/abstract/document/8432396/metrics" TargetMode="External"/><Relationship Id="rId2" Type="http://schemas.openxmlformats.org/officeDocument/2006/relationships/hyperlink" Target="https://ieeexplore.ieee.org/abstract/document/8432396/authors"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8432396/keywords" TargetMode="External"/><Relationship Id="rId5" Type="http://schemas.openxmlformats.org/officeDocument/2006/relationships/hyperlink" Target="https://ieeexplore.ieee.org/abstract/document/8432396/citations" TargetMode="External"/><Relationship Id="rId10" Type="http://schemas.openxmlformats.org/officeDocument/2006/relationships/hyperlink" Target="https://doi.org/10.1109/JSAC.2018.2864376" TargetMode="External"/><Relationship Id="rId4" Type="http://schemas.openxmlformats.org/officeDocument/2006/relationships/hyperlink" Target="https://ieeexplore.ieee.org/abstract/document/8432396/references" TargetMode="External"/><Relationship Id="rId9" Type="http://schemas.openxmlformats.org/officeDocument/2006/relationships/hyperlink" Target="https://ieeexplore.ieee.org/xpl/tocresult.jsp?isnumber=8541078&amp;punumber=4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NM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 Customer </a:t>
            </a:r>
            <a:r>
              <a:rPr lang="en-US" sz="3200" b="1" dirty="0" err="1">
                <a:solidFill>
                  <a:schemeClr val="accent1">
                    <a:lumMod val="75000"/>
                  </a:schemeClr>
                </a:solidFill>
                <a:latin typeface="Arial"/>
                <a:cs typeface="Arial"/>
              </a:rPr>
              <a:t>satisfcation</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Pandiselvam.A</a:t>
            </a:r>
            <a:r>
              <a:rPr lang="en-US" sz="2000" b="1" dirty="0" smtClean="0">
                <a:solidFill>
                  <a:schemeClr val="accent1">
                    <a:lumMod val="75000"/>
                  </a:schemeClr>
                </a:solidFill>
                <a:latin typeface="Arial"/>
                <a:cs typeface="Arial"/>
              </a:rPr>
              <a:t> BE </a:t>
            </a:r>
            <a:r>
              <a:rPr lang="en-US" sz="2000" b="1" dirty="0" err="1" smtClean="0">
                <a:solidFill>
                  <a:schemeClr val="accent1">
                    <a:lumMod val="75000"/>
                  </a:schemeClr>
                </a:solidFill>
                <a:latin typeface="Arial"/>
                <a:cs typeface="Arial"/>
              </a:rPr>
              <a:t>mech</a:t>
            </a:r>
            <a:endParaRPr lang="en-US" sz="2000" b="1" dirty="0" smtClean="0">
              <a:solidFill>
                <a:schemeClr val="accent1">
                  <a:lumMod val="75000"/>
                </a:schemeClr>
              </a:solidFill>
              <a:latin typeface="Arial"/>
              <a:cs typeface="Arial"/>
            </a:endParaRPr>
          </a:p>
          <a:p>
            <a:pPr marL="457200" indent="-457200">
              <a:buAutoNum type="arabicPeriod"/>
            </a:pPr>
            <a:r>
              <a:rPr lang="en-US" sz="2000" b="1" dirty="0" err="1" smtClean="0">
                <a:solidFill>
                  <a:schemeClr val="accent1">
                    <a:lumMod val="75000"/>
                  </a:schemeClr>
                </a:solidFill>
                <a:latin typeface="Arial"/>
                <a:cs typeface="Arial"/>
              </a:rPr>
              <a:t>Bharath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niketan</a:t>
            </a:r>
            <a:r>
              <a:rPr lang="en-US" sz="2000" b="1" dirty="0" smtClean="0">
                <a:solidFill>
                  <a:schemeClr val="accent1">
                    <a:lumMod val="75000"/>
                  </a:schemeClr>
                </a:solidFill>
                <a:latin typeface="Arial"/>
                <a:cs typeface="Arial"/>
              </a:rPr>
              <a:t> engineering college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a:t>In Oliver (1997, p. 13), the following definition has been proposed as being consistent with the conceptual and empirical evidence to date: Satisfaction is the consumer’s fulfillment response. It is a judgment that a product or service feature, or the product or service itself, provided (or is providing) a pleasurable level of consumption-related fulfillment, including levels of under- or over-fulfillment.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0521" y="1202500"/>
            <a:ext cx="11231497" cy="4070958"/>
          </a:xfrm>
        </p:spPr>
        <p:txBody>
          <a:bodyPr>
            <a:normAutofit/>
          </a:bodyPr>
          <a:lstStyle/>
          <a:p>
            <a:pPr marL="305435" indent="-305435"/>
            <a:r>
              <a:rPr lang="en-US" sz="2800" dirty="0"/>
              <a:t>The five elements of a problem statement are: “I am,” “I'm trying to,” “But,” “Because,” and “Which makes me feel.” Following these directions, you can find out what problem your customer is facing and how they feel about it. As a result, you can figure out how best to solve their problem with your product.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63879" y="764088"/>
            <a:ext cx="10984508" cy="844145"/>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dirty="0"/>
              <a:t>The </a:t>
            </a:r>
            <a:endParaRPr lang="en-IN" sz="1200" b="1" dirty="0">
              <a:latin typeface="Calibri"/>
              <a:cs typeface="Calibri"/>
            </a:endParaRPr>
          </a:p>
          <a:p>
            <a:pPr marL="0" indent="0">
              <a:buNone/>
            </a:pPr>
            <a:endParaRPr lang="en-IN" dirty="0"/>
          </a:p>
        </p:txBody>
      </p:sp>
      <p:sp>
        <p:nvSpPr>
          <p:cNvPr id="4" name="Rectangle 3"/>
          <p:cNvSpPr/>
          <p:nvPr/>
        </p:nvSpPr>
        <p:spPr>
          <a:xfrm>
            <a:off x="1031308" y="2063322"/>
            <a:ext cx="8663837" cy="2308324"/>
          </a:xfrm>
          <a:prstGeom prst="rect">
            <a:avLst/>
          </a:prstGeom>
        </p:spPr>
        <p:txBody>
          <a:bodyPr wrap="square">
            <a:spAutoFit/>
          </a:bodyPr>
          <a:lstStyle/>
          <a:p>
            <a:r>
              <a:rPr lang="en-US" sz="2400" dirty="0"/>
              <a:t>To do this, use data analysis and feedback surveys to get a glimpse into customer interests and pain points. Then, use those insights to create informed strategies that'll serve customers according to their preferences. This eliminates guesswork and allows you to keep customers satisfied by giving them what they want.</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51145" y="662571"/>
            <a:ext cx="11059663" cy="828025"/>
          </a:xfrm>
        </p:spPr>
        <p:txBody>
          <a:bodyPr>
            <a:normAutofit/>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731506" y="1514968"/>
            <a:ext cx="11029615" cy="4673324"/>
          </a:xfrm>
        </p:spPr>
        <p:txBody>
          <a:bodyPr>
            <a:normAutofit/>
          </a:bodyPr>
          <a:lstStyle/>
          <a:p>
            <a:pPr marL="0" indent="0">
              <a:buNone/>
            </a:pPr>
            <a:r>
              <a:rPr lang="en-US" sz="3200" dirty="0"/>
              <a:t>The aim of this approach is to integrate the customer-related </a:t>
            </a:r>
            <a:r>
              <a:rPr lang="en-US" sz="3200" dirty="0" err="1"/>
              <a:t>informa</a:t>
            </a:r>
            <a:r>
              <a:rPr lang="en-US" sz="3200" dirty="0"/>
              <a:t>- </a:t>
            </a:r>
            <a:r>
              <a:rPr lang="en-US" sz="3200" dirty="0" err="1"/>
              <a:t>tion</a:t>
            </a:r>
            <a:r>
              <a:rPr lang="en-US" sz="3200" dirty="0"/>
              <a:t>, in order to achieve an optimal coordination of the company's departments and processes.</a:t>
            </a:r>
            <a:endParaRPr lang="en-IN" sz="3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endParaRPr lang="en-IN" dirty="0"/>
          </a:p>
        </p:txBody>
      </p:sp>
      <p:sp>
        <p:nvSpPr>
          <p:cNvPr id="3" name="Rectangle 1"/>
          <p:cNvSpPr>
            <a:spLocks noChangeArrowheads="1"/>
          </p:cNvSpPr>
          <p:nvPr/>
        </p:nvSpPr>
        <p:spPr bwMode="auto">
          <a:xfrm>
            <a:off x="563670" y="1758781"/>
            <a:ext cx="102668485"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333333"/>
                </a:solidFill>
                <a:effectLst/>
                <a:latin typeface="HelveticaNeue Regular"/>
                <a:cs typeface="Arial" pitchFamily="34" charset="0"/>
              </a:rPr>
              <a:t>Document Sections</a:t>
            </a:r>
            <a:endParaRPr kumimoji="0" lang="en-US" sz="800" b="0" i="0" u="none" strike="noStrike" cap="none" normalizeH="0" baseline="0" dirty="0" smtClean="0">
              <a:ln>
                <a:noFill/>
              </a:ln>
              <a:solidFill>
                <a:srgbClr val="333333"/>
              </a:solidFill>
              <a:effectLst/>
              <a:latin typeface="HelveticaNeue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800" b="0" i="0" u="none" strike="noStrike" cap="none" normalizeH="0" baseline="0" dirty="0" smtClean="0">
                <a:ln>
                  <a:noFill/>
                </a:ln>
                <a:solidFill>
                  <a:srgbClr val="333333"/>
                </a:solidFill>
                <a:effectLst/>
                <a:latin typeface="HelveticaNeue Regular"/>
                <a:cs typeface="Arial" pitchFamily="34" charset="0"/>
              </a:rPr>
              <a:t>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333333"/>
                </a:solidFill>
                <a:effectLst/>
                <a:latin typeface="HelveticaNeue Regular"/>
                <a:cs typeface="Arial" pitchFamily="34" charset="0"/>
              </a:rPr>
              <a:t>Introduction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rgbClr val="333333"/>
                </a:solidFill>
                <a:effectLst/>
                <a:latin typeface="HelveticaNeue Regular"/>
                <a:cs typeface="Arial" pitchFamily="34" charset="0"/>
              </a:rPr>
              <a:t>II.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333333"/>
                </a:solidFill>
                <a:effectLst/>
                <a:latin typeface="HelveticaNeue Regular"/>
                <a:cs typeface="Arial" pitchFamily="34" charset="0"/>
              </a:rPr>
              <a:t>Related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rgbClr val="333333"/>
                </a:solidFill>
                <a:effectLst/>
                <a:latin typeface="HelveticaNeue Regular"/>
                <a:cs typeface="Arial" pitchFamily="34" charset="0"/>
              </a:rPr>
              <a:t>III.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333333"/>
                </a:solidFill>
                <a:effectLst/>
                <a:latin typeface="HelveticaNeue Regular"/>
                <a:cs typeface="Arial" pitchFamily="34" charset="0"/>
              </a:rPr>
              <a:t>System Model and Problem Definition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333333"/>
                </a:solidFill>
                <a:effectLst/>
                <a:latin typeface="HelveticaNeue Regular"/>
                <a:cs typeface="Arial" pitchFamily="34" charset="0"/>
              </a:rPr>
              <a:t>Centralized Deployment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rgbClr val="333333"/>
                </a:solidFill>
                <a:effectLst/>
                <a:latin typeface="HelveticaNeue Regular"/>
                <a:cs typeface="Arial" pitchFamily="34" charset="0"/>
              </a:rPr>
              <a:t>IV.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rgbClr val="333333"/>
                </a:solidFill>
                <a:effectLst/>
                <a:latin typeface="HelveticaNeue Regular"/>
                <a:cs typeface="Arial" pitchFamily="34" charset="0"/>
              </a:rPr>
              <a:t>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333333"/>
                </a:solidFill>
                <a:effectLst/>
                <a:latin typeface="HelveticaNeue Regular"/>
                <a:cs typeface="Arial" pitchFamily="34" charset="0"/>
              </a:rPr>
              <a:t>Distributed Motion Control Algorithm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6699"/>
                </a:solidFill>
                <a:effectLst/>
                <a:latin typeface="HelveticaNeue Regular"/>
                <a:cs typeface="Arial" pitchFamily="34" charset="0"/>
                <a:hlinkClick r:id="rId2"/>
              </a:rPr>
              <a:t>Authors</a:t>
            </a:r>
            <a:endParaRPr kumimoji="0" lang="en-US" sz="900" b="0" i="0" u="none" strike="noStrike" cap="none" normalizeH="0" baseline="0" dirty="0" smtClean="0">
              <a:ln>
                <a:noFill/>
              </a:ln>
              <a:solidFill>
                <a:srgbClr val="333333"/>
              </a:solidFill>
              <a:effectLst/>
              <a:latin typeface="HelveticaNeue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6699"/>
                </a:solidFill>
                <a:effectLst/>
                <a:latin typeface="HelveticaNeue Regular"/>
                <a:cs typeface="Arial" pitchFamily="34" charset="0"/>
                <a:hlinkClick r:id="rId3"/>
              </a:rPr>
              <a:t>Figures</a:t>
            </a:r>
            <a:endParaRPr kumimoji="0" lang="en-US" sz="900" b="0" i="0" u="none" strike="noStrike" cap="none" normalizeH="0" baseline="0" dirty="0" smtClean="0">
              <a:ln>
                <a:noFill/>
              </a:ln>
              <a:solidFill>
                <a:srgbClr val="333333"/>
              </a:solidFill>
              <a:effectLst/>
              <a:latin typeface="HelveticaNeue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6699"/>
                </a:solidFill>
                <a:effectLst/>
                <a:latin typeface="HelveticaNeue Regular"/>
                <a:cs typeface="Arial" pitchFamily="34" charset="0"/>
                <a:hlinkClick r:id="rId4"/>
              </a:rPr>
              <a:t>References</a:t>
            </a:r>
            <a:endParaRPr kumimoji="0" lang="en-US" sz="900" b="0" i="0" u="none" strike="noStrike" cap="none" normalizeH="0" baseline="0" dirty="0" smtClean="0">
              <a:ln>
                <a:noFill/>
              </a:ln>
              <a:solidFill>
                <a:srgbClr val="333333"/>
              </a:solidFill>
              <a:effectLst/>
              <a:latin typeface="HelveticaNeue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6699"/>
                </a:solidFill>
                <a:effectLst/>
                <a:latin typeface="HelveticaNeue Regular"/>
                <a:cs typeface="Arial" pitchFamily="34" charset="0"/>
                <a:hlinkClick r:id="rId5"/>
              </a:rPr>
              <a:t>Citations</a:t>
            </a:r>
            <a:endParaRPr kumimoji="0" lang="en-US" sz="900" b="0" i="0" u="none" strike="noStrike" cap="none" normalizeH="0" baseline="0" dirty="0" smtClean="0">
              <a:ln>
                <a:noFill/>
              </a:ln>
              <a:solidFill>
                <a:srgbClr val="333333"/>
              </a:solidFill>
              <a:effectLst/>
              <a:latin typeface="HelveticaNeue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6699"/>
                </a:solidFill>
                <a:effectLst/>
                <a:latin typeface="HelveticaNeue Regular"/>
                <a:cs typeface="Arial" pitchFamily="34" charset="0"/>
                <a:hlinkClick r:id="rId6"/>
              </a:rPr>
              <a:t>Keywords</a:t>
            </a:r>
            <a:endParaRPr kumimoji="0" lang="en-US" sz="900" b="0" i="0" u="none" strike="noStrike" cap="none" normalizeH="0" baseline="0" dirty="0" smtClean="0">
              <a:ln>
                <a:noFill/>
              </a:ln>
              <a:solidFill>
                <a:srgbClr val="333333"/>
              </a:solidFill>
              <a:effectLst/>
              <a:latin typeface="HelveticaNeue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6699"/>
                </a:solidFill>
                <a:effectLst/>
                <a:latin typeface="HelveticaNeue Regular"/>
                <a:cs typeface="Arial" pitchFamily="34" charset="0"/>
                <a:hlinkClick r:id="rId7"/>
              </a:rPr>
              <a:t>Metrics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333333"/>
                </a:solidFill>
                <a:effectLst/>
                <a:latin typeface="HelveticaNeue Regular"/>
                <a:cs typeface="Arial" pitchFamily="34" charset="0"/>
              </a:rPr>
              <a:t>Abstract:</a:t>
            </a:r>
            <a:endParaRPr kumimoji="0" lang="en-US" sz="900" b="0" i="0" u="none" strike="noStrike" cap="none" normalizeH="0" baseline="0" dirty="0" smtClean="0">
              <a:ln>
                <a:noFill/>
              </a:ln>
              <a:solidFill>
                <a:srgbClr val="333333"/>
              </a:solidFill>
              <a:effectLst/>
              <a:latin typeface="HelveticaNeue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333333"/>
                </a:solidFill>
                <a:effectLst/>
                <a:latin typeface="HelveticaNeue Regular"/>
                <a:cs typeface="Arial" pitchFamily="34" charset="0"/>
              </a:rPr>
              <a:t>Due to the flying nature of unmanned aerial vehicles (UAVs), it is very attractive to deploy UAVs as aerial base stations and construct airborne networks to provide service for on-ground users at temporary events (such as disaster relief, military operation, and so on). In the constructing of UAV airborne networks, a challenging problem is how to deploy multiple UAVs for on-demand coverage while at the same time maintaining the connectivity among UAVs. To solve this problem, we propose two algorithms: a centralized deployment algorithm and a distributed motion control algorithm. The first algorithm requires the positions of user </a:t>
            </a:r>
            <a:r>
              <a:rPr kumimoji="0" lang="en-US" sz="900" b="0" i="0" u="none" strike="noStrike" cap="none" normalizeH="0" baseline="0" dirty="0" err="1" smtClean="0">
                <a:ln>
                  <a:noFill/>
                </a:ln>
                <a:solidFill>
                  <a:srgbClr val="333333"/>
                </a:solidFill>
                <a:effectLst/>
                <a:latin typeface="HelveticaNeue Regular"/>
                <a:cs typeface="Arial" pitchFamily="34" charset="0"/>
              </a:rPr>
              <a:t>equipments</a:t>
            </a:r>
            <a:r>
              <a:rPr kumimoji="0" lang="en-US" sz="900" b="0" i="0" u="none" strike="noStrike" cap="none" normalizeH="0" baseline="0" dirty="0" smtClean="0">
                <a:ln>
                  <a:noFill/>
                </a:ln>
                <a:solidFill>
                  <a:srgbClr val="333333"/>
                </a:solidFill>
                <a:effectLst/>
                <a:latin typeface="HelveticaNeue Regular"/>
                <a:cs typeface="Arial" pitchFamily="34" charset="0"/>
              </a:rPr>
              <a:t> (UEs) on the ground and provides the optimal deployment result (i.e., the minimal number of UAVs and their respective positions) after a global computation. This algorithm is applicable to the scenario that requires a minimum number of UAVs to provide desirable service for already known on-ground UEs. Differently, the second algorithm requires no global information or computation, instead, it enables each UAV to autonomously control its motion, find the UEs and converge to on-demand coverage. This distributed algorithm is applicable to the scenario where using a given number of UAVs to cover UEs without UEs' specific position information. In both algorithms, the connectivity of the UAV network is maintained. Extensive simulations validate our proposed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333333"/>
                </a:solidFill>
                <a:effectLst/>
                <a:latin typeface="HelveticaNeue Regular"/>
                <a:cs typeface="Arial" pitchFamily="34" charset="0"/>
              </a:rPr>
              <a:t>Published in: </a:t>
            </a:r>
            <a:r>
              <a:rPr kumimoji="0" lang="en-US" sz="900" b="0" i="0" u="none" strike="noStrike" cap="none" normalizeH="0" baseline="0" dirty="0" smtClean="0">
                <a:ln>
                  <a:noFill/>
                </a:ln>
                <a:solidFill>
                  <a:srgbClr val="006699"/>
                </a:solidFill>
                <a:effectLst/>
                <a:latin typeface="HelveticaNeue Regular"/>
                <a:cs typeface="Arial" pitchFamily="34" charset="0"/>
                <a:hlinkClick r:id="rId8"/>
              </a:rPr>
              <a:t>IEEE Journal on Selected Areas in Communications</a:t>
            </a:r>
            <a:r>
              <a:rPr kumimoji="0" lang="en-US" sz="900" b="0" i="0" u="none" strike="noStrike" cap="none" normalizeH="0" baseline="0" dirty="0" smtClean="0">
                <a:ln>
                  <a:noFill/>
                </a:ln>
                <a:solidFill>
                  <a:srgbClr val="333333"/>
                </a:solidFill>
                <a:effectLst/>
                <a:latin typeface="HelveticaNeue Regular"/>
                <a:cs typeface="Arial" pitchFamily="34" charset="0"/>
              </a:rPr>
              <a:t> ( Volume: 36, </a:t>
            </a:r>
            <a:r>
              <a:rPr kumimoji="0" lang="en-US" sz="900" b="0" i="0" u="none" strike="noStrike" cap="none" normalizeH="0" baseline="0" dirty="0" smtClean="0">
                <a:ln>
                  <a:noFill/>
                </a:ln>
                <a:solidFill>
                  <a:srgbClr val="006699"/>
                </a:solidFill>
                <a:effectLst/>
                <a:latin typeface="HelveticaNeue Regular"/>
                <a:cs typeface="Arial" pitchFamily="34" charset="0"/>
                <a:hlinkClick r:id="rId9"/>
              </a:rPr>
              <a:t>Issue: 9</a:t>
            </a:r>
            <a:r>
              <a:rPr kumimoji="0" lang="en-US" sz="900" b="0" i="0" u="none" strike="noStrike" cap="none" normalizeH="0" baseline="0" dirty="0" smtClean="0">
                <a:ln>
                  <a:noFill/>
                </a:ln>
                <a:solidFill>
                  <a:srgbClr val="333333"/>
                </a:solidFill>
                <a:effectLst/>
                <a:latin typeface="HelveticaNeue Regular"/>
                <a:cs typeface="Arial" pitchFamily="34" charset="0"/>
              </a:rPr>
              <a:t>, September 2018)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333333"/>
                </a:solidFill>
                <a:effectLst/>
                <a:latin typeface="HelveticaNeue Regular"/>
                <a:cs typeface="Arial" pitchFamily="34" charset="0"/>
              </a:rPr>
              <a:t>Page(s): </a:t>
            </a:r>
            <a:r>
              <a:rPr kumimoji="0" lang="en-US" sz="900" b="0" i="0" u="none" strike="noStrike" cap="none" normalizeH="0" baseline="0" dirty="0" smtClean="0">
                <a:ln>
                  <a:noFill/>
                </a:ln>
                <a:solidFill>
                  <a:srgbClr val="333333"/>
                </a:solidFill>
                <a:effectLst/>
                <a:latin typeface="HelveticaNeue Regular"/>
                <a:cs typeface="Arial" pitchFamily="34" charset="0"/>
              </a:rPr>
              <a:t>2015 - 2031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333333"/>
                </a:solidFill>
                <a:effectLst/>
                <a:latin typeface="HelveticaNeue Regular"/>
                <a:cs typeface="Arial" pitchFamily="34" charset="0"/>
              </a:rPr>
              <a:t>Date of Publication:</a:t>
            </a:r>
            <a:r>
              <a:rPr kumimoji="0" lang="en-US" sz="900" b="0" i="0" u="none" strike="noStrike" cap="none" normalizeH="0" baseline="0" dirty="0" smtClean="0">
                <a:ln>
                  <a:noFill/>
                </a:ln>
                <a:solidFill>
                  <a:srgbClr val="333333"/>
                </a:solidFill>
                <a:effectLst/>
                <a:latin typeface="HelveticaNeue Regular"/>
                <a:cs typeface="Arial" pitchFamily="34" charset="0"/>
              </a:rPr>
              <a:t> 10 August 2018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333333"/>
                </a:solidFill>
                <a:effectLst/>
                <a:latin typeface="HelveticaNeue Regular"/>
                <a:cs typeface="Arial" pitchFamily="34" charset="0"/>
              </a:rPr>
              <a:t>ISSN Information:</a:t>
            </a:r>
            <a:endParaRPr kumimoji="0" lang="en-US" sz="900" b="0" i="0" u="none" strike="noStrike" cap="none" normalizeH="0" baseline="0" dirty="0" smtClean="0">
              <a:ln>
                <a:noFill/>
              </a:ln>
              <a:solidFill>
                <a:srgbClr val="333333"/>
              </a:solidFill>
              <a:effectLst/>
              <a:latin typeface="HelveticaNeue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333333"/>
                </a:solidFill>
                <a:effectLst/>
                <a:latin typeface="HelveticaNeue Regular"/>
                <a:cs typeface="Arial" pitchFamily="34" charset="0"/>
              </a:rPr>
              <a:t>DOI: </a:t>
            </a:r>
            <a:r>
              <a:rPr kumimoji="0" lang="en-US" sz="900" b="0" i="0" u="none" strike="noStrike" cap="none" normalizeH="0" baseline="0" dirty="0" smtClean="0">
                <a:ln>
                  <a:noFill/>
                </a:ln>
                <a:solidFill>
                  <a:srgbClr val="006699"/>
                </a:solidFill>
                <a:effectLst/>
                <a:latin typeface="HelveticaNeue Regular"/>
                <a:cs typeface="Arial" pitchFamily="34" charset="0"/>
                <a:hlinkClick r:id="rId10"/>
              </a:rPr>
              <a:t>10.1109/JSAC.2018.2864376</a:t>
            </a:r>
            <a:endParaRPr kumimoji="0" lang="en-US" sz="900" b="0" i="0" u="none" strike="noStrike" cap="none" normalizeH="0" baseline="0" dirty="0" smtClean="0">
              <a:ln>
                <a:noFill/>
              </a:ln>
              <a:solidFill>
                <a:srgbClr val="333333"/>
              </a:solidFill>
              <a:effectLst/>
              <a:latin typeface="HelveticaNeue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333333"/>
                </a:solidFill>
                <a:effectLst/>
                <a:latin typeface="HelveticaNeue Regular"/>
                <a:cs typeface="Arial" pitchFamily="34" charset="0"/>
              </a:rPr>
              <a:t>Publisher: </a:t>
            </a:r>
            <a:r>
              <a:rPr kumimoji="0" lang="en-US" sz="900" b="0" i="0" u="none" strike="noStrike" cap="none" normalizeH="0" baseline="0" dirty="0" smtClean="0">
                <a:ln>
                  <a:noFill/>
                </a:ln>
                <a:solidFill>
                  <a:srgbClr val="333333"/>
                </a:solidFill>
                <a:effectLst/>
                <a:latin typeface="HelveticaNeue Regular"/>
                <a:cs typeface="Arial" pitchFamily="34" charset="0"/>
              </a:rPr>
              <a:t>IEEE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333333"/>
                </a:solidFill>
                <a:effectLst/>
                <a:latin typeface="HelveticaNeue Regular"/>
                <a:cs typeface="Arial" pitchFamily="34" charset="0"/>
              </a:rPr>
              <a:t>Funding Agency: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Customer satisfaction is an important issue for marketing managers, particularly those in services industries. However, it appears that achieving customer satisfaction is often the end goal, as evidenced by the emphasis on customer satisfaction surveys.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The research study has shown that independent variables that are customer services and price fairness play a very important role in making customer satisfied. Each independent variable not only influences dependent variable but complement each other as well. </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5670" y="1929008"/>
            <a:ext cx="11029616" cy="1477328"/>
          </a:xfrm>
          <a:prstGeom prst="rect">
            <a:avLst/>
          </a:prstGeom>
        </p:spPr>
        <p:txBody>
          <a:bodyPr wrap="square">
            <a:spAutoFit/>
          </a:bodyPr>
          <a:lstStyle/>
          <a:p>
            <a:r>
              <a:rPr lang="en-US" dirty="0"/>
              <a:t>Although scholars have established that customer satisfaction affects different dimensions of firm financial performance, a managerially important but overlooked aspect is its effect on a firm’s future cost of selling (COS), that is, expenditures associated with persuading customers and providing convenience to them. Accordingly, this study presents the first empirical and theoretical examination of the impact of customer satisfaction on future COS.</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terms/"/>
    <ds:schemaRef ds:uri="http://purl.org/dc/elements/1.1/"/>
    <ds:schemaRef ds:uri="http://schemas.microsoft.com/office/2006/metadata/properties"/>
    <ds:schemaRef ds:uri="http://www.w3.org/XML/1998/namespace"/>
    <ds:schemaRef ds:uri="9162bd5b-4ed9-4da3-b376-05204580ba3f"/>
    <ds:schemaRef ds:uri="c0fa2617-96bd-425d-8578-e93563fe37c5"/>
    <ds:schemaRef ds:uri="http://schemas.microsoft.com/office/infopath/2007/PartnerControls"/>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551</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NM</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26</cp:revision>
  <dcterms:created xsi:type="dcterms:W3CDTF">2021-05-26T16:50:10Z</dcterms:created>
  <dcterms:modified xsi:type="dcterms:W3CDTF">2024-04-05T06:22:34Z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