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2"/>
  </p:notesMasterIdLst>
  <p:sldIdLst>
    <p:sldId id="256" r:id="rId2"/>
    <p:sldId id="257" r:id="rId3"/>
    <p:sldId id="258" r:id="rId4"/>
    <p:sldId id="259" r:id="rId5"/>
    <p:sldId id="260" r:id="rId6"/>
    <p:sldId id="277" r:id="rId7"/>
    <p:sldId id="261" r:id="rId8"/>
    <p:sldId id="262" r:id="rId9"/>
    <p:sldId id="278" r:id="rId10"/>
    <p:sldId id="279" r:id="rId11"/>
    <p:sldId id="280" r:id="rId12"/>
    <p:sldId id="281" r:id="rId13"/>
    <p:sldId id="282" r:id="rId14"/>
    <p:sldId id="263" r:id="rId15"/>
    <p:sldId id="264" r:id="rId16"/>
    <p:sldId id="283" r:id="rId17"/>
    <p:sldId id="274" r:id="rId18"/>
    <p:sldId id="269" r:id="rId19"/>
    <p:sldId id="267" r:id="rId20"/>
    <p:sldId id="275" r:id="rId21"/>
    <p:sldId id="268" r:id="rId22"/>
    <p:sldId id="284" r:id="rId23"/>
    <p:sldId id="270" r:id="rId24"/>
    <p:sldId id="285" r:id="rId25"/>
    <p:sldId id="286" r:id="rId26"/>
    <p:sldId id="287" r:id="rId27"/>
    <p:sldId id="294" r:id="rId28"/>
    <p:sldId id="276" r:id="rId29"/>
    <p:sldId id="288" r:id="rId30"/>
    <p:sldId id="289" r:id="rId31"/>
    <p:sldId id="290" r:id="rId32"/>
    <p:sldId id="291" r:id="rId33"/>
    <p:sldId id="292" r:id="rId34"/>
    <p:sldId id="293" r:id="rId35"/>
    <p:sldId id="296" r:id="rId36"/>
    <p:sldId id="271" r:id="rId37"/>
    <p:sldId id="265" r:id="rId38"/>
    <p:sldId id="266" r:id="rId39"/>
    <p:sldId id="295" r:id="rId40"/>
    <p:sldId id="297" r:id="rId41"/>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2AY3DNheaNSztFqwRHhpggp8V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6" y="4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806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278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32209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0546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hyperlink" Target="https://pubmed.ncbi.nlm.nih.gov/1602044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med.ncbi.nlm.nih.gov/160204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hysical_fitnes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olutelabs.com/blog/future-of-fitnes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puregym.com/blog/the-best-gym-workout-plan-for-gaining-muscle/" TargetMode="External"/><Relationship Id="rId4" Type="http://schemas.openxmlformats.org/officeDocument/2006/relationships/hyperlink" Target="https://www.healthline.com/nutrition/workout-routine-for-men"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23057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spcBef>
                <a:spcPts val="0"/>
              </a:spcBef>
            </a:pPr>
            <a:r>
              <a:rPr lang="en-US" b="1" dirty="0" smtClean="0">
                <a:latin typeface="Times New Roman" panose="02020603050405020304" pitchFamily="18" charset="0"/>
                <a:cs typeface="Times New Roman" panose="02020603050405020304" pitchFamily="18" charset="0"/>
              </a:rPr>
              <a:t>FITNESSSTAN</a:t>
            </a:r>
          </a:p>
          <a:p>
            <a:pPr marL="63500" lvl="0" indent="0">
              <a:spcBef>
                <a:spcPts val="0"/>
              </a:spcBef>
            </a:pPr>
            <a:r>
              <a:rPr lang="en-GB" sz="1200" dirty="0" smtClean="0">
                <a:latin typeface="Times New Roman" panose="02020603050405020304" pitchFamily="18" charset="0"/>
                <a:cs typeface="Times New Roman" panose="02020603050405020304" pitchFamily="18" charset="0"/>
              </a:rPr>
              <a:t>Supervised </a:t>
            </a:r>
            <a:r>
              <a:rPr lang="en-GB" sz="1200" dirty="0">
                <a:latin typeface="Times New Roman" panose="02020603050405020304" pitchFamily="18" charset="0"/>
                <a:cs typeface="Times New Roman" panose="02020603050405020304" pitchFamily="18" charset="0"/>
              </a:rPr>
              <a:t>By: </a:t>
            </a:r>
            <a:r>
              <a:rPr lang="en-GB" sz="1200" dirty="0" smtClean="0">
                <a:latin typeface="Times New Roman" panose="02020603050405020304" pitchFamily="18" charset="0"/>
                <a:cs typeface="Times New Roman" panose="02020603050405020304" pitchFamily="18" charset="0"/>
              </a:rPr>
              <a:t>Muhammad Islam (</a:t>
            </a:r>
            <a:r>
              <a:rPr lang="en-GB" sz="1200" dirty="0">
                <a:latin typeface="Times New Roman" panose="02020603050405020304" pitchFamily="18" charset="0"/>
                <a:cs typeface="Times New Roman" panose="02020603050405020304" pitchFamily="18" charset="0"/>
              </a:rPr>
              <a:t>Lecturer)</a:t>
            </a:r>
          </a:p>
          <a:p>
            <a:pPr marL="63500" lvl="0" indent="0" algn="ctr" rtl="0">
              <a:spcBef>
                <a:spcPts val="280"/>
              </a:spcBef>
              <a:spcAft>
                <a:spcPts val="0"/>
              </a:spcAft>
              <a:buClr>
                <a:srgbClr val="888888"/>
              </a:buClr>
              <a:buSzPts val="1400"/>
              <a:buFont typeface="Arial"/>
              <a:buNone/>
            </a:pP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a:t>
            </a:r>
            <a:r>
              <a:rPr lang="en-US" sz="3200" dirty="0" smtClean="0">
                <a:latin typeface="Times New Roman" panose="02020603050405020304" pitchFamily="18" charset="0"/>
                <a:cs typeface="Times New Roman" panose="02020603050405020304" pitchFamily="18" charset="0"/>
              </a:rPr>
              <a:t>[3/6</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p:txBody>
          <a:bodyPr/>
          <a:lstStyle/>
          <a:p>
            <a:pPr marL="660400" indent="-457200" algn="just">
              <a:spcBef>
                <a:spcPts val="0"/>
              </a:spcBef>
              <a:buSzPts val="3200"/>
            </a:pPr>
            <a:r>
              <a:rPr lang="en-US" sz="2300" b="1" dirty="0" smtClean="0">
                <a:latin typeface="Times New Roman" panose="02020603050405020304" pitchFamily="18" charset="0"/>
                <a:ea typeface="Calibri" panose="020F0502020204030204" pitchFamily="34" charset="0"/>
                <a:cs typeface="Times New Roman" panose="02020603050405020304" pitchFamily="18" charset="0"/>
              </a:rPr>
              <a:t>Total Daily Energy Expenditure (TDEE) </a:t>
            </a:r>
            <a:r>
              <a:rPr lang="en-US" sz="2300" dirty="0" smtClean="0">
                <a:latin typeface="Times New Roman" panose="02020603050405020304" pitchFamily="18" charset="0"/>
                <a:ea typeface="Calibri" panose="020F0502020204030204" pitchFamily="34" charset="0"/>
                <a:cs typeface="Times New Roman" panose="02020603050405020304" pitchFamily="18" charset="0"/>
              </a:rPr>
              <a:t>[1]</a:t>
            </a:r>
          </a:p>
          <a:p>
            <a:pPr marL="1117600" lvl="1"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 the total number of calories that your body burns in a day, encompassing all activities and physiological functions</a:t>
            </a:r>
          </a:p>
          <a:p>
            <a:pPr marL="660400"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TDEE is crucial for weight management [1]</a:t>
            </a:r>
          </a:p>
          <a:p>
            <a:pPr marL="1117600" lvl="1"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Sedentary (little or no exercise): REE × 1.2</a:t>
            </a:r>
          </a:p>
          <a:p>
            <a:pPr marL="1117600" lvl="1"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Lightly active (sports 1-3 days/week): REE × 1.375</a:t>
            </a:r>
          </a:p>
          <a:p>
            <a:pPr marL="1117600" lvl="1"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Moderately active (sports 3-5 days/week): REE × 1.55</a:t>
            </a:r>
          </a:p>
          <a:p>
            <a:pPr marL="1117600" lvl="1"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Very active (sports 6-7 days a week): REE × 1.725</a:t>
            </a:r>
          </a:p>
          <a:p>
            <a:pPr marL="1117600" lvl="1" indent="-457200" algn="just">
              <a:spcBef>
                <a:spcPts val="0"/>
              </a:spcBef>
              <a:buSzPts val="3200"/>
            </a:pPr>
            <a:r>
              <a:rPr lang="en-US" sz="2300" dirty="0" smtClean="0">
                <a:latin typeface="Times New Roman" panose="02020603050405020304" pitchFamily="18" charset="0"/>
                <a:ea typeface="Calibri" panose="020F0502020204030204" pitchFamily="34" charset="0"/>
                <a:cs typeface="Times New Roman" panose="02020603050405020304" pitchFamily="18" charset="0"/>
              </a:rPr>
              <a:t>Extra active (very hard exercise, training twice a day): REE × 1.9</a:t>
            </a:r>
            <a:endParaRPr lang="en-US" sz="23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Rectangle 3"/>
          <p:cNvSpPr/>
          <p:nvPr/>
        </p:nvSpPr>
        <p:spPr>
          <a:xfrm>
            <a:off x="2298474" y="6154836"/>
            <a:ext cx="3728906"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lc="http://schemas.openxmlformats.org/drawingml/2006/lockedCanvas" xmlns:ahyp="http://schemas.microsoft.com/office/drawing/2018/hyperlinkcolor" xmlns="" val="tx"/>
                    </a:ext>
                  </a:extLst>
                </a:hlinkClick>
              </a:rPr>
              <a:t>https://pubmed.ncbi.nlm.nih.gov/16020440/</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931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a:t>
            </a:r>
            <a:r>
              <a:rPr lang="en-US" sz="3200" dirty="0" smtClean="0">
                <a:latin typeface="Times New Roman" panose="02020603050405020304" pitchFamily="18" charset="0"/>
                <a:cs typeface="Times New Roman" panose="02020603050405020304" pitchFamily="18" charset="0"/>
              </a:rPr>
              <a:t>[4/6</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p:txBody>
          <a:bodyPr/>
          <a:lstStyle/>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Weight loss [1]</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moderate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Intake=TDEE−500 </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faster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Intake=TDEE−1000</a:t>
            </a:r>
          </a:p>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Weight Gain [1]</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moderate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Intake=TDEE+500 </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faster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Intake=TDEE+1000</a:t>
            </a:r>
          </a:p>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Maintenance [1]</a:t>
            </a:r>
          </a:p>
          <a:p>
            <a:pPr marL="1117600" lvl="1" indent="-457200">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a:t>
            </a:r>
          </a:p>
          <a:p>
            <a:endParaRPr lang="en-GB" dirty="0"/>
          </a:p>
        </p:txBody>
      </p:sp>
      <p:sp>
        <p:nvSpPr>
          <p:cNvPr id="4" name="Rectangle 3"/>
          <p:cNvSpPr/>
          <p:nvPr/>
        </p:nvSpPr>
        <p:spPr>
          <a:xfrm>
            <a:off x="2322537" y="6308725"/>
            <a:ext cx="3728906"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lc="http://schemas.openxmlformats.org/drawingml/2006/lockedCanvas" xmlns:ahyp="http://schemas.microsoft.com/office/drawing/2018/hyperlinkcolor" xmlns="" val="tx"/>
                    </a:ext>
                  </a:extLst>
                </a:hlinkClick>
              </a:rPr>
              <a:t>https://pubmed.ncbi.nlm.nih.gov/16020440/</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7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latin typeface="Times New Roman" panose="02020603050405020304" pitchFamily="18" charset="0"/>
                <a:cs typeface="Times New Roman" panose="02020603050405020304" pitchFamily="18" charset="0"/>
              </a:rPr>
              <a:t>Literature Review [5/6]</a:t>
            </a:r>
            <a:endParaRPr lang="en-GB" sz="3200" dirty="0"/>
          </a:p>
        </p:txBody>
      </p:sp>
      <p:graphicFrame>
        <p:nvGraphicFramePr>
          <p:cNvPr id="5" name="Table 4"/>
          <p:cNvGraphicFramePr>
            <a:graphicFrameLocks noGrp="1"/>
          </p:cNvGraphicFramePr>
          <p:nvPr>
            <p:extLst>
              <p:ext uri="{D42A27DB-BD31-4B8C-83A1-F6EECF244321}">
                <p14:modId xmlns:p14="http://schemas.microsoft.com/office/powerpoint/2010/main" val="18840931"/>
              </p:ext>
            </p:extLst>
          </p:nvPr>
        </p:nvGraphicFramePr>
        <p:xfrm>
          <a:off x="517358" y="1417638"/>
          <a:ext cx="8169442" cy="3884867"/>
        </p:xfrm>
        <a:graphic>
          <a:graphicData uri="http://schemas.openxmlformats.org/drawingml/2006/table">
            <a:tbl>
              <a:tblPr>
                <a:tableStyleId>{3C2FFA5D-87B4-456A-9821-1D502468CF0F}</a:tableStyleId>
              </a:tblPr>
              <a:tblGrid>
                <a:gridCol w="532651">
                  <a:extLst>
                    <a:ext uri="{9D8B030D-6E8A-4147-A177-3AD203B41FA5}">
                      <a16:colId xmlns:a16="http://schemas.microsoft.com/office/drawing/2014/main" val="1405165925"/>
                    </a:ext>
                  </a:extLst>
                </a:gridCol>
                <a:gridCol w="1801475">
                  <a:extLst>
                    <a:ext uri="{9D8B030D-6E8A-4147-A177-3AD203B41FA5}">
                      <a16:colId xmlns:a16="http://schemas.microsoft.com/office/drawing/2014/main" val="2357314824"/>
                    </a:ext>
                  </a:extLst>
                </a:gridCol>
                <a:gridCol w="1289606">
                  <a:extLst>
                    <a:ext uri="{9D8B030D-6E8A-4147-A177-3AD203B41FA5}">
                      <a16:colId xmlns:a16="http://schemas.microsoft.com/office/drawing/2014/main" val="2254286288"/>
                    </a:ext>
                  </a:extLst>
                </a:gridCol>
                <a:gridCol w="997091">
                  <a:extLst>
                    <a:ext uri="{9D8B030D-6E8A-4147-A177-3AD203B41FA5}">
                      <a16:colId xmlns:a16="http://schemas.microsoft.com/office/drawing/2014/main" val="826431937"/>
                    </a:ext>
                  </a:extLst>
                </a:gridCol>
                <a:gridCol w="1214491">
                  <a:extLst>
                    <a:ext uri="{9D8B030D-6E8A-4147-A177-3AD203B41FA5}">
                      <a16:colId xmlns:a16="http://schemas.microsoft.com/office/drawing/2014/main" val="4132389230"/>
                    </a:ext>
                  </a:extLst>
                </a:gridCol>
                <a:gridCol w="1167064">
                  <a:extLst>
                    <a:ext uri="{9D8B030D-6E8A-4147-A177-3AD203B41FA5}">
                      <a16:colId xmlns:a16="http://schemas.microsoft.com/office/drawing/2014/main" val="4068328300"/>
                    </a:ext>
                  </a:extLst>
                </a:gridCol>
                <a:gridCol w="1167064">
                  <a:extLst>
                    <a:ext uri="{9D8B030D-6E8A-4147-A177-3AD203B41FA5}">
                      <a16:colId xmlns:a16="http://schemas.microsoft.com/office/drawing/2014/main" val="4030771702"/>
                    </a:ext>
                  </a:extLst>
                </a:gridCol>
              </a:tblGrid>
              <a:tr h="254829">
                <a:tc>
                  <a:txBody>
                    <a:bodyPr/>
                    <a:lstStyle/>
                    <a:p>
                      <a:r>
                        <a:rPr lang="en-GB" sz="1200" dirty="0"/>
                        <a:t>No.</a:t>
                      </a:r>
                      <a:endParaRPr lang="en-GB" sz="1200" b="1" dirty="0"/>
                    </a:p>
                  </a:txBody>
                  <a:tcPr marL="41145" marR="41145" marT="20573" marB="20573" anchor="ctr"/>
                </a:tc>
                <a:tc>
                  <a:txBody>
                    <a:bodyPr/>
                    <a:lstStyle/>
                    <a:p>
                      <a:r>
                        <a:rPr lang="en-GB" sz="1200" dirty="0"/>
                        <a:t>Name, Reference</a:t>
                      </a:r>
                      <a:endParaRPr lang="en-GB" sz="1200" b="1" dirty="0"/>
                    </a:p>
                  </a:txBody>
                  <a:tcPr marL="41145" marR="41145" marT="20573" marB="20573" anchor="ctr"/>
                </a:tc>
                <a:tc>
                  <a:txBody>
                    <a:bodyPr/>
                    <a:lstStyle/>
                    <a:p>
                      <a:r>
                        <a:rPr lang="en-GB" sz="1200" dirty="0"/>
                        <a:t>Inventor/Authors</a:t>
                      </a:r>
                      <a:endParaRPr lang="en-GB" sz="1200" b="1" dirty="0"/>
                    </a:p>
                  </a:txBody>
                  <a:tcPr marL="41145" marR="41145" marT="20573" marB="20573" anchor="ctr"/>
                </a:tc>
                <a:tc>
                  <a:txBody>
                    <a:bodyPr/>
                    <a:lstStyle/>
                    <a:p>
                      <a:r>
                        <a:rPr lang="en-GB" sz="1200" dirty="0"/>
                        <a:t>Year</a:t>
                      </a:r>
                      <a:endParaRPr lang="en-GB" sz="1200" b="1" dirty="0"/>
                    </a:p>
                  </a:txBody>
                  <a:tcPr marL="41145" marR="41145" marT="20573" marB="20573" anchor="ctr"/>
                </a:tc>
                <a:tc>
                  <a:txBody>
                    <a:bodyPr/>
                    <a:lstStyle/>
                    <a:p>
                      <a:r>
                        <a:rPr lang="en-GB" sz="1200" dirty="0"/>
                        <a:t>Input</a:t>
                      </a:r>
                      <a:endParaRPr lang="en-GB" sz="1200" b="1" dirty="0"/>
                    </a:p>
                  </a:txBody>
                  <a:tcPr marL="41145" marR="41145" marT="20573" marB="20573" anchor="ctr"/>
                </a:tc>
                <a:tc>
                  <a:txBody>
                    <a:bodyPr/>
                    <a:lstStyle/>
                    <a:p>
                      <a:r>
                        <a:rPr lang="en-GB" sz="1200" dirty="0"/>
                        <a:t>Output</a:t>
                      </a:r>
                      <a:endParaRPr lang="en-GB" sz="1200" b="1" dirty="0"/>
                    </a:p>
                  </a:txBody>
                  <a:tcPr marL="41145" marR="41145" marT="20573" marB="20573" anchor="ctr"/>
                </a:tc>
                <a:tc>
                  <a:txBody>
                    <a:bodyPr/>
                    <a:lstStyle/>
                    <a:p>
                      <a:r>
                        <a:rPr lang="en-GB" sz="1200" dirty="0"/>
                        <a:t>Description</a:t>
                      </a:r>
                      <a:endParaRPr lang="en-GB" sz="1200" b="1" dirty="0"/>
                    </a:p>
                  </a:txBody>
                  <a:tcPr marL="41145" marR="41145" marT="20573" marB="20573" anchor="ctr"/>
                </a:tc>
                <a:extLst>
                  <a:ext uri="{0D108BD9-81ED-4DB2-BD59-A6C34878D82A}">
                    <a16:rowId xmlns:a16="http://schemas.microsoft.com/office/drawing/2014/main" val="4183202681"/>
                  </a:ext>
                </a:extLst>
              </a:tr>
              <a:tr h="1711006">
                <a:tc>
                  <a:txBody>
                    <a:bodyPr/>
                    <a:lstStyle/>
                    <a:p>
                      <a:r>
                        <a:rPr lang="en-GB" sz="1200" dirty="0"/>
                        <a:t>1</a:t>
                      </a:r>
                      <a:endParaRPr lang="en-GB" sz="1200" b="1" dirty="0"/>
                    </a:p>
                  </a:txBody>
                  <a:tcPr marL="41145" marR="41145" marT="20573" marB="20573" anchor="ctr"/>
                </a:tc>
                <a:tc>
                  <a:txBody>
                    <a:bodyPr/>
                    <a:lstStyle/>
                    <a:p>
                      <a:r>
                        <a:rPr lang="en-GB" sz="1200" dirty="0"/>
                        <a:t>Diet Recommendation System Using Machine Learning</a:t>
                      </a:r>
                    </a:p>
                  </a:txBody>
                  <a:tcPr marL="41145" marR="41145" marT="20573" marB="20573" anchor="ctr"/>
                </a:tc>
                <a:tc>
                  <a:txBody>
                    <a:bodyPr/>
                    <a:lstStyle/>
                    <a:p>
                      <a:r>
                        <a:rPr lang="en-GB" sz="1200"/>
                        <a:t>Reema Golagana, V. Sravani, T. Mohan Reddy, CH Kavitha</a:t>
                      </a:r>
                    </a:p>
                  </a:txBody>
                  <a:tcPr marL="41145" marR="41145" marT="20573" marB="20573" anchor="ctr"/>
                </a:tc>
                <a:tc>
                  <a:txBody>
                    <a:bodyPr/>
                    <a:lstStyle/>
                    <a:p>
                      <a:r>
                        <a:rPr lang="en-GB" sz="1200"/>
                        <a:t>2023</a:t>
                      </a:r>
                    </a:p>
                  </a:txBody>
                  <a:tcPr marL="41145" marR="41145" marT="20573" marB="20573" anchor="ctr"/>
                </a:tc>
                <a:tc>
                  <a:txBody>
                    <a:bodyPr/>
                    <a:lstStyle/>
                    <a:p>
                      <a:r>
                        <a:rPr lang="en-GB" sz="1200" dirty="0"/>
                        <a:t>User data (BMI, preferences)</a:t>
                      </a:r>
                    </a:p>
                  </a:txBody>
                  <a:tcPr marL="41145" marR="41145" marT="20573" marB="20573" anchor="ctr"/>
                </a:tc>
                <a:tc>
                  <a:txBody>
                    <a:bodyPr/>
                    <a:lstStyle/>
                    <a:p>
                      <a:r>
                        <a:rPr lang="en-GB" sz="1200" dirty="0" smtClean="0"/>
                        <a:t>Giving</a:t>
                      </a:r>
                      <a:r>
                        <a:rPr lang="en-GB" sz="1200" baseline="0" dirty="0" smtClean="0"/>
                        <a:t> </a:t>
                      </a:r>
                      <a:r>
                        <a:rPr lang="en-GB" sz="1200" dirty="0" smtClean="0"/>
                        <a:t>diet </a:t>
                      </a:r>
                      <a:r>
                        <a:rPr lang="en-GB" sz="1200" dirty="0"/>
                        <a:t>plans</a:t>
                      </a:r>
                    </a:p>
                  </a:txBody>
                  <a:tcPr marL="41145" marR="41145" marT="20573" marB="20573" anchor="ctr"/>
                </a:tc>
                <a:tc>
                  <a:txBody>
                    <a:bodyPr/>
                    <a:lstStyle/>
                    <a:p>
                      <a:r>
                        <a:rPr lang="en-GB" sz="1200" dirty="0"/>
                        <a:t>Uses Random Forest, K-Means, and LSTM for generating tailored diet recommendations.</a:t>
                      </a:r>
                    </a:p>
                  </a:txBody>
                  <a:tcPr marL="41145" marR="41145" marT="20573" marB="20573" anchor="ctr"/>
                </a:tc>
                <a:extLst>
                  <a:ext uri="{0D108BD9-81ED-4DB2-BD59-A6C34878D82A}">
                    <a16:rowId xmlns:a16="http://schemas.microsoft.com/office/drawing/2014/main" val="632372133"/>
                  </a:ext>
                </a:extLst>
              </a:tr>
              <a:tr h="1919032">
                <a:tc>
                  <a:txBody>
                    <a:bodyPr/>
                    <a:lstStyle/>
                    <a:p>
                      <a:r>
                        <a:rPr lang="en-GB" sz="1200" dirty="0"/>
                        <a:t>2</a:t>
                      </a:r>
                      <a:endParaRPr lang="en-GB" sz="1200" b="1" dirty="0"/>
                    </a:p>
                  </a:txBody>
                  <a:tcPr marL="41145" marR="41145" marT="20573" marB="20573" anchor="ctr"/>
                </a:tc>
                <a:tc>
                  <a:txBody>
                    <a:bodyPr/>
                    <a:lstStyle/>
                    <a:p>
                      <a:r>
                        <a:rPr lang="en-GB" sz="1200" dirty="0"/>
                        <a:t>Multi-Choice Diet Recommendation Application for Indian Scenario</a:t>
                      </a:r>
                    </a:p>
                  </a:txBody>
                  <a:tcPr marL="41145" marR="41145" marT="20573" marB="20573" anchor="ctr"/>
                </a:tc>
                <a:tc>
                  <a:txBody>
                    <a:bodyPr/>
                    <a:lstStyle/>
                    <a:p>
                      <a:r>
                        <a:rPr lang="en-GB" sz="1200" dirty="0" err="1"/>
                        <a:t>Karthika</a:t>
                      </a:r>
                      <a:r>
                        <a:rPr lang="en-GB" sz="1200" dirty="0"/>
                        <a:t> </a:t>
                      </a:r>
                      <a:r>
                        <a:rPr lang="en-GB" sz="1200" dirty="0" err="1"/>
                        <a:t>Subbaraj</a:t>
                      </a:r>
                      <a:endParaRPr lang="en-GB" sz="1200" dirty="0"/>
                    </a:p>
                  </a:txBody>
                  <a:tcPr marL="41145" marR="41145" marT="20573" marB="20573" anchor="ctr"/>
                </a:tc>
                <a:tc>
                  <a:txBody>
                    <a:bodyPr/>
                    <a:lstStyle/>
                    <a:p>
                      <a:r>
                        <a:rPr lang="en-GB" sz="1200" dirty="0"/>
                        <a:t>2024</a:t>
                      </a:r>
                    </a:p>
                  </a:txBody>
                  <a:tcPr marL="41145" marR="41145" marT="20573" marB="20573" anchor="ctr"/>
                </a:tc>
                <a:tc>
                  <a:txBody>
                    <a:bodyPr/>
                    <a:lstStyle/>
                    <a:p>
                      <a:r>
                        <a:rPr lang="en-GB" sz="1200" dirty="0"/>
                        <a:t>BMI, TDEE, and Indian food dataset</a:t>
                      </a:r>
                    </a:p>
                  </a:txBody>
                  <a:tcPr marL="41145" marR="41145" marT="20573" marB="20573" anchor="ctr"/>
                </a:tc>
                <a:tc>
                  <a:txBody>
                    <a:bodyPr/>
                    <a:lstStyle/>
                    <a:p>
                      <a:r>
                        <a:rPr lang="en-GB" sz="1200" dirty="0"/>
                        <a:t>Calorie-specific meal plans</a:t>
                      </a:r>
                    </a:p>
                  </a:txBody>
                  <a:tcPr marL="41145" marR="41145" marT="20573" marB="20573" anchor="ctr"/>
                </a:tc>
                <a:tc>
                  <a:txBody>
                    <a:bodyPr/>
                    <a:lstStyle/>
                    <a:p>
                      <a:r>
                        <a:rPr lang="en-GB" sz="1200" dirty="0"/>
                        <a:t>Utilizes Random Forest for meal classification and KNN for alternative suggestions, achieving 91% accuracy.</a:t>
                      </a:r>
                    </a:p>
                  </a:txBody>
                  <a:tcPr marL="41145" marR="41145" marT="20573" marB="20573" anchor="ctr"/>
                </a:tc>
                <a:extLst>
                  <a:ext uri="{0D108BD9-81ED-4DB2-BD59-A6C34878D82A}">
                    <a16:rowId xmlns:a16="http://schemas.microsoft.com/office/drawing/2014/main" val="929211136"/>
                  </a:ext>
                </a:extLst>
              </a:tr>
            </a:tbl>
          </a:graphicData>
        </a:graphic>
      </p:graphicFrame>
    </p:spTree>
    <p:extLst>
      <p:ext uri="{BB962C8B-B14F-4D97-AF65-F5344CB8AC3E}">
        <p14:creationId xmlns:p14="http://schemas.microsoft.com/office/powerpoint/2010/main" val="146274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a:t>
            </a:r>
            <a:r>
              <a:rPr lang="en-US" sz="3200" dirty="0" smtClean="0">
                <a:latin typeface="Times New Roman" panose="02020603050405020304" pitchFamily="18" charset="0"/>
                <a:cs typeface="Times New Roman" panose="02020603050405020304" pitchFamily="18" charset="0"/>
              </a:rPr>
              <a:t>[6/6</a:t>
            </a:r>
            <a:r>
              <a:rPr lang="en-US" sz="3200" dirty="0">
                <a:latin typeface="Times New Roman" panose="02020603050405020304" pitchFamily="18" charset="0"/>
                <a:cs typeface="Times New Roman" panose="02020603050405020304" pitchFamily="18" charset="0"/>
              </a:rPr>
              <a:t>]</a:t>
            </a:r>
            <a:endParaRPr lang="en-GB" sz="3200" dirty="0"/>
          </a:p>
        </p:txBody>
      </p:sp>
      <p:graphicFrame>
        <p:nvGraphicFramePr>
          <p:cNvPr id="4" name="Table 3"/>
          <p:cNvGraphicFramePr>
            <a:graphicFrameLocks noGrp="1"/>
          </p:cNvGraphicFramePr>
          <p:nvPr>
            <p:extLst>
              <p:ext uri="{D42A27DB-BD31-4B8C-83A1-F6EECF244321}">
                <p14:modId xmlns:p14="http://schemas.microsoft.com/office/powerpoint/2010/main" val="253603129"/>
              </p:ext>
            </p:extLst>
          </p:nvPr>
        </p:nvGraphicFramePr>
        <p:xfrm>
          <a:off x="374905" y="1417638"/>
          <a:ext cx="8394190" cy="4029320"/>
        </p:xfrm>
        <a:graphic>
          <a:graphicData uri="http://schemas.openxmlformats.org/drawingml/2006/table">
            <a:tbl>
              <a:tblPr>
                <a:tableStyleId>{3C2FFA5D-87B4-456A-9821-1D502468CF0F}</a:tableStyleId>
              </a:tblPr>
              <a:tblGrid>
                <a:gridCol w="557783">
                  <a:extLst>
                    <a:ext uri="{9D8B030D-6E8A-4147-A177-3AD203B41FA5}">
                      <a16:colId xmlns:a16="http://schemas.microsoft.com/office/drawing/2014/main" val="1405165925"/>
                    </a:ext>
                  </a:extLst>
                </a:gridCol>
                <a:gridCol w="1563624">
                  <a:extLst>
                    <a:ext uri="{9D8B030D-6E8A-4147-A177-3AD203B41FA5}">
                      <a16:colId xmlns:a16="http://schemas.microsoft.com/office/drawing/2014/main" val="2357314824"/>
                    </a:ext>
                  </a:extLst>
                </a:gridCol>
                <a:gridCol w="1476103">
                  <a:extLst>
                    <a:ext uri="{9D8B030D-6E8A-4147-A177-3AD203B41FA5}">
                      <a16:colId xmlns:a16="http://schemas.microsoft.com/office/drawing/2014/main" val="2254286288"/>
                    </a:ext>
                  </a:extLst>
                </a:gridCol>
                <a:gridCol w="928769">
                  <a:extLst>
                    <a:ext uri="{9D8B030D-6E8A-4147-A177-3AD203B41FA5}">
                      <a16:colId xmlns:a16="http://schemas.microsoft.com/office/drawing/2014/main" val="826431937"/>
                    </a:ext>
                  </a:extLst>
                </a:gridCol>
                <a:gridCol w="1469571">
                  <a:extLst>
                    <a:ext uri="{9D8B030D-6E8A-4147-A177-3AD203B41FA5}">
                      <a16:colId xmlns:a16="http://schemas.microsoft.com/office/drawing/2014/main" val="4132389230"/>
                    </a:ext>
                  </a:extLst>
                </a:gridCol>
                <a:gridCol w="1045029">
                  <a:extLst>
                    <a:ext uri="{9D8B030D-6E8A-4147-A177-3AD203B41FA5}">
                      <a16:colId xmlns:a16="http://schemas.microsoft.com/office/drawing/2014/main" val="4068328300"/>
                    </a:ext>
                  </a:extLst>
                </a:gridCol>
                <a:gridCol w="1353311">
                  <a:extLst>
                    <a:ext uri="{9D8B030D-6E8A-4147-A177-3AD203B41FA5}">
                      <a16:colId xmlns:a16="http://schemas.microsoft.com/office/drawing/2014/main" val="4030771702"/>
                    </a:ext>
                  </a:extLst>
                </a:gridCol>
              </a:tblGrid>
              <a:tr h="1952470">
                <a:tc>
                  <a:txBody>
                    <a:bodyPr/>
                    <a:lstStyle/>
                    <a:p>
                      <a:r>
                        <a:rPr lang="en-GB" sz="1400" dirty="0"/>
                        <a:t>3</a:t>
                      </a:r>
                      <a:endParaRPr lang="en-GB" sz="1400" b="1" dirty="0"/>
                    </a:p>
                  </a:txBody>
                  <a:tcPr marL="41145" marR="41145" marT="20573" marB="20573" anchor="ctr"/>
                </a:tc>
                <a:tc>
                  <a:txBody>
                    <a:bodyPr/>
                    <a:lstStyle/>
                    <a:p>
                      <a:r>
                        <a:rPr lang="en-GB" sz="1400" dirty="0"/>
                        <a:t>A Hybrid Healthy Diet Recommender System</a:t>
                      </a:r>
                    </a:p>
                  </a:txBody>
                  <a:tcPr marL="41145" marR="41145" marT="20573" marB="20573" anchor="ctr"/>
                </a:tc>
                <a:tc>
                  <a:txBody>
                    <a:bodyPr/>
                    <a:lstStyle/>
                    <a:p>
                      <a:r>
                        <a:rPr lang="en-GB" sz="1400"/>
                        <a:t>Sara Sweidan, S.S. Askar, Mohamed Abouhawwash, Elsayed Badr</a:t>
                      </a:r>
                    </a:p>
                  </a:txBody>
                  <a:tcPr marL="41145" marR="41145" marT="20573" marB="20573" anchor="ctr"/>
                </a:tc>
                <a:tc>
                  <a:txBody>
                    <a:bodyPr/>
                    <a:lstStyle/>
                    <a:p>
                      <a:r>
                        <a:rPr lang="en-GB" sz="1400"/>
                        <a:t>2024</a:t>
                      </a:r>
                    </a:p>
                  </a:txBody>
                  <a:tcPr marL="41145" marR="41145" marT="20573" marB="20573" anchor="ctr"/>
                </a:tc>
                <a:tc>
                  <a:txBody>
                    <a:bodyPr/>
                    <a:lstStyle/>
                    <a:p>
                      <a:r>
                        <a:rPr lang="en-GB" sz="1400"/>
                        <a:t>Anthropometric and clinical measurements</a:t>
                      </a:r>
                    </a:p>
                  </a:txBody>
                  <a:tcPr marL="41145" marR="41145" marT="20573" marB="20573" anchor="ctr"/>
                </a:tc>
                <a:tc>
                  <a:txBody>
                    <a:bodyPr/>
                    <a:lstStyle/>
                    <a:p>
                      <a:r>
                        <a:rPr lang="en-GB" sz="1400" dirty="0"/>
                        <a:t>Calorie and nutrient estimations</a:t>
                      </a:r>
                    </a:p>
                  </a:txBody>
                  <a:tcPr marL="41145" marR="41145" marT="20573" marB="20573" anchor="ctr"/>
                </a:tc>
                <a:tc>
                  <a:txBody>
                    <a:bodyPr/>
                    <a:lstStyle/>
                    <a:p>
                      <a:r>
                        <a:rPr lang="en-GB" sz="1400" dirty="0"/>
                        <a:t>Combines SVR, LR, and DTR models to generate calorie estimates with R=0.985 for obesity treatment.</a:t>
                      </a:r>
                    </a:p>
                  </a:txBody>
                  <a:tcPr marL="41145" marR="41145" marT="20573" marB="20573" anchor="ctr"/>
                </a:tc>
                <a:extLst>
                  <a:ext uri="{0D108BD9-81ED-4DB2-BD59-A6C34878D82A}">
                    <a16:rowId xmlns:a16="http://schemas.microsoft.com/office/drawing/2014/main" val="1671885194"/>
                  </a:ext>
                </a:extLst>
              </a:tr>
              <a:tr h="2076850">
                <a:tc>
                  <a:txBody>
                    <a:bodyPr/>
                    <a:lstStyle/>
                    <a:p>
                      <a:r>
                        <a:rPr lang="en-GB" sz="1400" dirty="0"/>
                        <a:t>4</a:t>
                      </a:r>
                      <a:endParaRPr lang="en-GB" sz="1400" b="1" dirty="0"/>
                    </a:p>
                  </a:txBody>
                  <a:tcPr marL="41145" marR="41145" marT="20573" marB="20573" anchor="ctr"/>
                </a:tc>
                <a:tc>
                  <a:txBody>
                    <a:bodyPr/>
                    <a:lstStyle/>
                    <a:p>
                      <a:r>
                        <a:rPr lang="en-GB" sz="1400" dirty="0"/>
                        <a:t>Personalized Diet Recommendation System Using Machine Learning</a:t>
                      </a:r>
                    </a:p>
                  </a:txBody>
                  <a:tcPr marL="41145" marR="41145" marT="20573" marB="20573" anchor="ctr"/>
                </a:tc>
                <a:tc>
                  <a:txBody>
                    <a:bodyPr/>
                    <a:lstStyle/>
                    <a:p>
                      <a:r>
                        <a:rPr lang="fi-FI" sz="1400"/>
                        <a:t>D. Navya Narayana Kumari, T. Praveen Satya, B. Manikanta, et al.</a:t>
                      </a:r>
                    </a:p>
                  </a:txBody>
                  <a:tcPr marL="41145" marR="41145" marT="20573" marB="20573" anchor="ctr"/>
                </a:tc>
                <a:tc>
                  <a:txBody>
                    <a:bodyPr/>
                    <a:lstStyle/>
                    <a:p>
                      <a:r>
                        <a:rPr lang="en-GB" sz="1400"/>
                        <a:t>Not specified</a:t>
                      </a:r>
                    </a:p>
                  </a:txBody>
                  <a:tcPr marL="41145" marR="41145" marT="20573" marB="20573" anchor="ctr"/>
                </a:tc>
                <a:tc>
                  <a:txBody>
                    <a:bodyPr/>
                    <a:lstStyle/>
                    <a:p>
                      <a:r>
                        <a:rPr lang="en-GB" sz="1400" dirty="0"/>
                        <a:t>User preferences </a:t>
                      </a:r>
                    </a:p>
                  </a:txBody>
                  <a:tcPr marL="41145" marR="41145" marT="20573" marB="20573" anchor="ctr"/>
                </a:tc>
                <a:tc>
                  <a:txBody>
                    <a:bodyPr/>
                    <a:lstStyle/>
                    <a:p>
                      <a:r>
                        <a:rPr lang="en-GB" sz="1400"/>
                        <a:t>Meal recommendations and preparation details</a:t>
                      </a:r>
                    </a:p>
                  </a:txBody>
                  <a:tcPr marL="41145" marR="41145" marT="20573" marB="20573" anchor="ctr"/>
                </a:tc>
                <a:tc>
                  <a:txBody>
                    <a:bodyPr/>
                    <a:lstStyle/>
                    <a:p>
                      <a:r>
                        <a:rPr lang="en-GB" sz="1400" dirty="0"/>
                        <a:t>Employs Nearest </a:t>
                      </a:r>
                      <a:r>
                        <a:rPr lang="en-GB" sz="1400" dirty="0" err="1"/>
                        <a:t>Neighbors</a:t>
                      </a:r>
                      <a:r>
                        <a:rPr lang="en-GB" sz="1400" dirty="0"/>
                        <a:t> with cosine similarity for content-based filtering tailored to user preferences.</a:t>
                      </a:r>
                    </a:p>
                  </a:txBody>
                  <a:tcPr marL="41145" marR="41145" marT="20573" marB="20573" anchor="ctr"/>
                </a:tc>
                <a:extLst>
                  <a:ext uri="{0D108BD9-81ED-4DB2-BD59-A6C34878D82A}">
                    <a16:rowId xmlns:a16="http://schemas.microsoft.com/office/drawing/2014/main" val="1861572465"/>
                  </a:ext>
                </a:extLst>
              </a:tr>
            </a:tbl>
          </a:graphicData>
        </a:graphic>
      </p:graphicFrame>
    </p:spTree>
    <p:extLst>
      <p:ext uri="{BB962C8B-B14F-4D97-AF65-F5344CB8AC3E}">
        <p14:creationId xmlns:p14="http://schemas.microsoft.com/office/powerpoint/2010/main" val="340985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PROBLEM STATEMENT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Problem Statement</a:t>
            </a:r>
            <a:endParaRPr/>
          </a:p>
        </p:txBody>
      </p:sp>
      <p:sp>
        <p:nvSpPr>
          <p:cNvPr id="134" name="Google Shape;134;p9"/>
          <p:cNvSpPr txBox="1">
            <a:spLocks noGrp="1"/>
          </p:cNvSpPr>
          <p:nvPr>
            <p:ph type="body" idx="1"/>
          </p:nvPr>
        </p:nvSpPr>
        <p:spPr>
          <a:xfrm>
            <a:off x="565484" y="2201779"/>
            <a:ext cx="8229600" cy="4525963"/>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GB" sz="2600" dirty="0" smtClean="0">
                <a:latin typeface="Times New Roman" panose="02020603050405020304" pitchFamily="18" charset="0"/>
                <a:cs typeface="Times New Roman" panose="02020603050405020304" pitchFamily="18" charset="0"/>
              </a:rPr>
              <a:t> Obesity individuals </a:t>
            </a:r>
            <a:r>
              <a:rPr lang="en-GB" sz="2600" dirty="0">
                <a:latin typeface="Times New Roman" panose="02020603050405020304" pitchFamily="18" charset="0"/>
                <a:cs typeface="Times New Roman" panose="02020603050405020304" pitchFamily="18" charset="0"/>
              </a:rPr>
              <a:t>face significant </a:t>
            </a:r>
            <a:r>
              <a:rPr lang="en-GB" sz="2600" dirty="0" smtClean="0">
                <a:latin typeface="Times New Roman" panose="02020603050405020304" pitchFamily="18" charset="0"/>
                <a:cs typeface="Times New Roman" panose="02020603050405020304" pitchFamily="18" charset="0"/>
              </a:rPr>
              <a:t>challenges in maintaining </a:t>
            </a:r>
            <a:r>
              <a:rPr lang="en-GB" sz="2600" dirty="0">
                <a:latin typeface="Times New Roman" panose="02020603050405020304" pitchFamily="18" charset="0"/>
                <a:cs typeface="Times New Roman" panose="02020603050405020304" pitchFamily="18" charset="0"/>
              </a:rPr>
              <a:t>their diet </a:t>
            </a:r>
            <a:r>
              <a:rPr lang="en-GB" sz="2600" dirty="0" smtClean="0">
                <a:latin typeface="Times New Roman" panose="02020603050405020304" pitchFamily="18" charset="0"/>
                <a:cs typeface="Times New Roman" panose="02020603050405020304" pitchFamily="18" charset="0"/>
              </a:rPr>
              <a:t>effectively. Existing platform only focus on exercise and struggles in giving personalized diet plan. Existing platform do not recommend diet along with exercises. They bound people to eat the food. They do not provide personalized diet plans according to user needs.    </a:t>
            </a:r>
            <a:endParaRPr lang="en-GB" sz="2600"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Requirement and Design Summary</a:t>
            </a:r>
            <a:endParaRPr lang="en-GB" dirty="0"/>
          </a:p>
        </p:txBody>
      </p:sp>
    </p:spTree>
    <p:extLst>
      <p:ext uri="{BB962C8B-B14F-4D97-AF65-F5344CB8AC3E}">
        <p14:creationId xmlns:p14="http://schemas.microsoft.com/office/powerpoint/2010/main" val="193745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Requirements Summary</a:t>
            </a:r>
            <a:endParaRPr sz="3200" dirty="0">
              <a:latin typeface="Times New Roman" panose="02020603050405020304" pitchFamily="18" charset="0"/>
              <a:cs typeface="Times New Roman" panose="02020603050405020304" pitchFamily="18" charset="0"/>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GB" sz="2400" b="1" u="sng" dirty="0">
                <a:latin typeface="Times New Roman" panose="02020603050405020304" pitchFamily="18" charset="0"/>
                <a:cs typeface="Times New Roman" panose="02020603050405020304" pitchFamily="18" charset="0"/>
              </a:rPr>
              <a:t>User Functional requirement:</a:t>
            </a:r>
          </a:p>
          <a:p>
            <a:pPr marL="114300" indent="0">
              <a:buNone/>
            </a:pPr>
            <a:r>
              <a:rPr lang="en-GB" sz="2400" dirty="0" smtClean="0">
                <a:latin typeface="Times New Roman" panose="02020603050405020304" pitchFamily="18" charset="0"/>
                <a:cs typeface="Times New Roman" panose="02020603050405020304" pitchFamily="18" charset="0"/>
              </a:rPr>
              <a:t>             In </a:t>
            </a:r>
            <a:r>
              <a:rPr lang="en-GB" sz="2400" dirty="0">
                <a:latin typeface="Times New Roman" panose="02020603050405020304" pitchFamily="18" charset="0"/>
                <a:cs typeface="Times New Roman" panose="02020603050405020304" pitchFamily="18" charset="0"/>
              </a:rPr>
              <a:t>our system the user have </a:t>
            </a:r>
            <a:r>
              <a:rPr lang="en-GB" sz="2400" b="1" dirty="0">
                <a:latin typeface="Times New Roman" panose="02020603050405020304" pitchFamily="18" charset="0"/>
                <a:cs typeface="Times New Roman" panose="02020603050405020304" pitchFamily="18" charset="0"/>
              </a:rPr>
              <a:t>Nine</a:t>
            </a:r>
            <a:r>
              <a:rPr lang="en-GB" sz="2400" dirty="0">
                <a:latin typeface="Times New Roman" panose="02020603050405020304" pitchFamily="18" charset="0"/>
                <a:cs typeface="Times New Roman" panose="02020603050405020304" pitchFamily="18" charset="0"/>
              </a:rPr>
              <a:t> functional requirements.</a:t>
            </a:r>
          </a:p>
          <a:p>
            <a:endParaRPr lang="en-GB" sz="2400" dirty="0">
              <a:latin typeface="Times New Roman" panose="02020603050405020304" pitchFamily="18" charset="0"/>
              <a:cs typeface="Times New Roman" panose="02020603050405020304" pitchFamily="18" charset="0"/>
            </a:endParaRPr>
          </a:p>
          <a:p>
            <a:r>
              <a:rPr lang="en-GB" sz="2400" b="1" u="sng" dirty="0">
                <a:latin typeface="Times New Roman" panose="02020603050405020304" pitchFamily="18" charset="0"/>
                <a:cs typeface="Times New Roman" panose="02020603050405020304" pitchFamily="18" charset="0"/>
              </a:rPr>
              <a:t>Admin Functional </a:t>
            </a:r>
            <a:r>
              <a:rPr lang="en-GB" sz="2400" b="1" u="sng" dirty="0" smtClean="0">
                <a:latin typeface="Times New Roman" panose="02020603050405020304" pitchFamily="18" charset="0"/>
                <a:cs typeface="Times New Roman" panose="02020603050405020304" pitchFamily="18" charset="0"/>
              </a:rPr>
              <a:t>requirement:</a:t>
            </a:r>
          </a:p>
          <a:p>
            <a:pPr marL="114300" indent="0">
              <a:buNone/>
            </a:pPr>
            <a:r>
              <a:rPr lang="en-GB" sz="2400" dirty="0" smtClean="0">
                <a:latin typeface="Times New Roman" panose="02020603050405020304" pitchFamily="18" charset="0"/>
                <a:cs typeface="Times New Roman" panose="02020603050405020304" pitchFamily="18" charset="0"/>
              </a:rPr>
              <a:t>              In </a:t>
            </a:r>
            <a:r>
              <a:rPr lang="en-GB" sz="2400" dirty="0">
                <a:latin typeface="Times New Roman" panose="02020603050405020304" pitchFamily="18" charset="0"/>
                <a:cs typeface="Times New Roman" panose="02020603050405020304" pitchFamily="18" charset="0"/>
              </a:rPr>
              <a:t>our system the user have </a:t>
            </a:r>
            <a:r>
              <a:rPr lang="en-GB" sz="2400" b="1" dirty="0">
                <a:latin typeface="Times New Roman" panose="02020603050405020304" pitchFamily="18" charset="0"/>
                <a:cs typeface="Times New Roman" panose="02020603050405020304" pitchFamily="18" charset="0"/>
              </a:rPr>
              <a:t>Nine</a:t>
            </a:r>
            <a:r>
              <a:rPr lang="en-GB" sz="2400" dirty="0">
                <a:latin typeface="Times New Roman" panose="02020603050405020304" pitchFamily="18" charset="0"/>
                <a:cs typeface="Times New Roman" panose="02020603050405020304" pitchFamily="18" charset="0"/>
              </a:rPr>
              <a:t> functional requirements.</a:t>
            </a:r>
            <a:endParaRPr lang="en-GB"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62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Design Summary</a:t>
            </a:r>
            <a:endParaRPr sz="3200" dirty="0">
              <a:latin typeface="Times New Roman" panose="02020603050405020304" pitchFamily="18" charset="0"/>
              <a:cs typeface="Times New Roman" panose="02020603050405020304" pitchFamily="18" charset="0"/>
            </a:endParaRPr>
          </a:p>
        </p:txBody>
      </p:sp>
      <p:sp>
        <p:nvSpPr>
          <p:cNvPr id="164" name="Google Shape;16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GB" sz="2400" dirty="0">
                <a:latin typeface="Times New Roman" panose="02020603050405020304" pitchFamily="18" charset="0"/>
                <a:cs typeface="Times New Roman" panose="02020603050405020304" pitchFamily="18" charset="0"/>
              </a:rPr>
              <a:t>We implement the following diagrams in Design.</a:t>
            </a:r>
          </a:p>
          <a:p>
            <a:endParaRPr lang="en-GB" sz="2400" dirty="0">
              <a:latin typeface="Times New Roman" panose="02020603050405020304" pitchFamily="18" charset="0"/>
              <a:cs typeface="Times New Roman" panose="02020603050405020304" pitchFamily="18" charset="0"/>
            </a:endParaRPr>
          </a:p>
          <a:p>
            <a:pPr marL="342900">
              <a:buAutoNum type="arabicParenR"/>
            </a:pPr>
            <a:r>
              <a:rPr lang="en-GB" sz="2400" dirty="0">
                <a:latin typeface="Times New Roman" panose="02020603050405020304" pitchFamily="18" charset="0"/>
                <a:cs typeface="Times New Roman" panose="02020603050405020304" pitchFamily="18" charset="0"/>
              </a:rPr>
              <a:t>User Case Diagram</a:t>
            </a:r>
          </a:p>
          <a:p>
            <a:pPr marL="342900">
              <a:buAutoNum type="arabicParenR"/>
            </a:pPr>
            <a:r>
              <a:rPr lang="en-GB" sz="2400" dirty="0">
                <a:latin typeface="Times New Roman" panose="02020603050405020304" pitchFamily="18" charset="0"/>
                <a:cs typeface="Times New Roman" panose="02020603050405020304" pitchFamily="18" charset="0"/>
              </a:rPr>
              <a:t>System Architecture Diagram</a:t>
            </a:r>
          </a:p>
          <a:p>
            <a:pPr marL="342900">
              <a:buAutoNum type="arabicParenR"/>
            </a:pPr>
            <a:r>
              <a:rPr lang="en-GB" sz="2400" dirty="0">
                <a:latin typeface="Times New Roman" panose="02020603050405020304" pitchFamily="18" charset="0"/>
                <a:cs typeface="Times New Roman" panose="02020603050405020304" pitchFamily="18" charset="0"/>
              </a:rPr>
              <a:t>Methodology </a:t>
            </a:r>
            <a:r>
              <a:rPr lang="en-GB" sz="2400" dirty="0" smtClean="0">
                <a:latin typeface="Times New Roman" panose="02020603050405020304" pitchFamily="18" charset="0"/>
                <a:cs typeface="Times New Roman" panose="02020603050405020304" pitchFamily="18" charset="0"/>
              </a:rPr>
              <a:t>Diagram</a:t>
            </a:r>
            <a:endParaRPr lang="en-GB" sz="2400" dirty="0">
              <a:latin typeface="Times New Roman" panose="02020603050405020304" pitchFamily="18" charset="0"/>
              <a:cs typeface="Times New Roman" panose="02020603050405020304" pitchFamily="18" charset="0"/>
            </a:endParaRPr>
          </a:p>
          <a:p>
            <a:pPr marL="342900">
              <a:buAutoNum type="arabicParenR"/>
            </a:pPr>
            <a:r>
              <a:rPr lang="en-GB" sz="2400" dirty="0" smtClean="0">
                <a:latin typeface="Times New Roman" panose="02020603050405020304" pitchFamily="18" charset="0"/>
                <a:cs typeface="Times New Roman" panose="02020603050405020304" pitchFamily="18" charset="0"/>
              </a:rPr>
              <a:t>Proposed Model Diagram</a:t>
            </a:r>
          </a:p>
          <a:p>
            <a:pPr marL="342900">
              <a:buAutoNum type="arabicParenR"/>
            </a:pPr>
            <a:r>
              <a:rPr lang="en-GB" sz="2400" dirty="0" smtClean="0">
                <a:latin typeface="Times New Roman" panose="02020603050405020304" pitchFamily="18" charset="0"/>
                <a:cs typeface="Times New Roman" panose="02020603050405020304" pitchFamily="18" charset="0"/>
              </a:rPr>
              <a:t>Database schema Diagram</a:t>
            </a:r>
            <a:endParaRPr lang="en-GB"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lvl="0"/>
            <a:r>
              <a:rPr lang="en-US" dirty="0" smtClean="0"/>
              <a:t>Methodology And Proposed Solution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Project Team</a:t>
            </a:r>
            <a:endParaRPr sz="3200" dirty="0">
              <a:latin typeface="Times New Roman" panose="02020603050405020304" pitchFamily="18" charset="0"/>
              <a:cs typeface="Times New Roman" panose="02020603050405020304" pitchFamily="18" charset="0"/>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800" dirty="0">
                <a:latin typeface="Times New Roman" panose="02020603050405020304" pitchFamily="18" charset="0"/>
                <a:cs typeface="Times New Roman" panose="02020603050405020304" pitchFamily="18" charset="0"/>
              </a:rPr>
              <a:t>Obaid-Ullah(35739)</a:t>
            </a:r>
          </a:p>
          <a:p>
            <a:pPr marL="342900" lvl="0">
              <a:spcBef>
                <a:spcPts val="640"/>
              </a:spcBef>
              <a:buSzPts val="3200"/>
            </a:pPr>
            <a:r>
              <a:rPr lang="en-US" sz="2800" dirty="0">
                <a:latin typeface="Times New Roman" panose="02020603050405020304" pitchFamily="18" charset="0"/>
                <a:cs typeface="Times New Roman" panose="02020603050405020304" pitchFamily="18" charset="0"/>
              </a:rPr>
              <a:t>Zain </a:t>
            </a:r>
            <a:r>
              <a:rPr lang="en-US" sz="2800" dirty="0" err="1">
                <a:latin typeface="Times New Roman" panose="02020603050405020304" pitchFamily="18" charset="0"/>
                <a:cs typeface="Times New Roman" panose="02020603050405020304" pitchFamily="18" charset="0"/>
              </a:rPr>
              <a:t>Ul</a:t>
            </a:r>
            <a:r>
              <a:rPr lang="en-US"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bideen </a:t>
            </a:r>
            <a:r>
              <a:rPr lang="en-US" sz="2800" dirty="0">
                <a:latin typeface="Times New Roman" panose="02020603050405020304" pitchFamily="18" charset="0"/>
                <a:cs typeface="Times New Roman" panose="02020603050405020304" pitchFamily="18" charset="0"/>
              </a:rPr>
              <a:t>(35515)</a:t>
            </a:r>
          </a:p>
          <a:p>
            <a:pPr marL="342900" lvl="0">
              <a:spcBef>
                <a:spcPts val="640"/>
              </a:spcBef>
              <a:buSzPts val="3200"/>
            </a:pPr>
            <a:r>
              <a:rPr lang="en-US" sz="2800" dirty="0">
                <a:latin typeface="Times New Roman" panose="02020603050405020304" pitchFamily="18" charset="0"/>
                <a:cs typeface="Times New Roman" panose="02020603050405020304" pitchFamily="18" charset="0"/>
              </a:rPr>
              <a:t>Huzaifa khan (35726)</a:t>
            </a:r>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Methodology</a:t>
            </a:r>
            <a:endParaRPr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6116" y="1207681"/>
            <a:ext cx="7880684" cy="4435442"/>
          </a:xfrm>
          <a:prstGeom prst="rect">
            <a:avLst/>
          </a:prstGeom>
        </p:spPr>
      </p:pic>
    </p:spTree>
    <p:extLst>
      <p:ext uri="{BB962C8B-B14F-4D97-AF65-F5344CB8AC3E}">
        <p14:creationId xmlns:p14="http://schemas.microsoft.com/office/powerpoint/2010/main" val="317733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Proposed Solution</a:t>
            </a:r>
            <a:endParaRPr dirty="0"/>
          </a:p>
        </p:txBody>
      </p:sp>
      <p:graphicFrame>
        <p:nvGraphicFramePr>
          <p:cNvPr id="2" name="Object 1"/>
          <p:cNvGraphicFramePr>
            <a:graphicFrameLocks noChangeAspect="1"/>
          </p:cNvGraphicFramePr>
          <p:nvPr>
            <p:extLst>
              <p:ext uri="{D42A27DB-BD31-4B8C-83A1-F6EECF244321}">
                <p14:modId xmlns:p14="http://schemas.microsoft.com/office/powerpoint/2010/main" val="801482356"/>
              </p:ext>
            </p:extLst>
          </p:nvPr>
        </p:nvGraphicFramePr>
        <p:xfrm>
          <a:off x="919214" y="1144248"/>
          <a:ext cx="7767586" cy="4838559"/>
        </p:xfrm>
        <a:graphic>
          <a:graphicData uri="http://schemas.openxmlformats.org/presentationml/2006/ole">
            <mc:AlternateContent xmlns:mc="http://schemas.openxmlformats.org/markup-compatibility/2006">
              <mc:Choice xmlns:v="urn:schemas-microsoft-com:vml" Requires="v">
                <p:oleObj spid="_x0000_s1030" name="Visio" r:id="rId4" imgW="9702593" imgH="6045015" progId="Visio.Drawing.15">
                  <p:embed/>
                </p:oleObj>
              </mc:Choice>
              <mc:Fallback>
                <p:oleObj name="Visio" r:id="rId4" imgW="9702593" imgH="6045015" progId="Visio.Drawing.15">
                  <p:embed/>
                  <p:pic>
                    <p:nvPicPr>
                      <p:cNvPr id="0" name=""/>
                      <p:cNvPicPr/>
                      <p:nvPr/>
                    </p:nvPicPr>
                    <p:blipFill>
                      <a:blip r:embed="rId5"/>
                      <a:stretch>
                        <a:fillRect/>
                      </a:stretch>
                    </p:blipFill>
                    <p:spPr>
                      <a:xfrm>
                        <a:off x="919214" y="1144248"/>
                        <a:ext cx="7767586" cy="4838559"/>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Implementation Summary</a:t>
            </a:r>
            <a:endParaRPr lang="en-GB" dirty="0"/>
          </a:p>
        </p:txBody>
      </p:sp>
    </p:spTree>
    <p:extLst>
      <p:ext uri="{BB962C8B-B14F-4D97-AF65-F5344CB8AC3E}">
        <p14:creationId xmlns:p14="http://schemas.microsoft.com/office/powerpoint/2010/main" val="53466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200" dirty="0">
                <a:latin typeface="Times New Roman" panose="02020603050405020304" pitchFamily="18" charset="0"/>
                <a:cs typeface="Times New Roman" panose="02020603050405020304" pitchFamily="18" charset="0"/>
              </a:rPr>
              <a:t>Implementation [1/4] </a:t>
            </a:r>
            <a:endParaRPr sz="3200" dirty="0">
              <a:latin typeface="Times New Roman" panose="02020603050405020304" pitchFamily="18" charset="0"/>
              <a:cs typeface="Times New Roman" panose="02020603050405020304" pitchFamily="18" charset="0"/>
            </a:endParaRPr>
          </a:p>
        </p:txBody>
      </p:sp>
      <p:sp>
        <p:nvSpPr>
          <p:cNvPr id="170" name="Google Shape;17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spcBef>
                <a:spcPts val="0"/>
              </a:spcBef>
              <a:buSzPts val="3200"/>
              <a:buNone/>
            </a:pPr>
            <a:r>
              <a:rPr lang="en-US" sz="2500" b="1" dirty="0">
                <a:latin typeface="Times New Roman" panose="02020603050405020304" pitchFamily="18" charset="0"/>
                <a:cs typeface="Times New Roman" panose="02020603050405020304" pitchFamily="18" charset="0"/>
              </a:rPr>
              <a:t>List Development Tools &amp; Technologies</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Frontend:</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React.js</a:t>
            </a:r>
            <a:r>
              <a:rPr lang="en-US" sz="2500" dirty="0">
                <a:latin typeface="Times New Roman" panose="02020603050405020304" pitchFamily="18" charset="0"/>
                <a:cs typeface="Times New Roman" panose="02020603050405020304" pitchFamily="18" charset="0"/>
              </a:rPr>
              <a:t> (for a responsive and dynamic user interface</a:t>
            </a:r>
            <a:r>
              <a:rPr lang="en-US" sz="2500" dirty="0" smtClean="0">
                <a:latin typeface="Times New Roman" panose="02020603050405020304" pitchFamily="18" charset="0"/>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Backend: Spring Boot</a:t>
            </a:r>
            <a:r>
              <a:rPr lang="en-US" sz="2500" dirty="0">
                <a:latin typeface="Times New Roman" panose="02020603050405020304" pitchFamily="18" charset="0"/>
                <a:cs typeface="Times New Roman" panose="02020603050405020304" pitchFamily="18" charset="0"/>
              </a:rPr>
              <a:t>(for creating RESTful APIs).</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Database:</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MongoDB</a:t>
            </a:r>
            <a:r>
              <a:rPr lang="en-US" sz="2500" dirty="0">
                <a:latin typeface="Times New Roman" panose="02020603050405020304" pitchFamily="18" charset="0"/>
                <a:cs typeface="Times New Roman" panose="02020603050405020304" pitchFamily="18" charset="0"/>
              </a:rPr>
              <a:t> (for secure and efficient data storage).</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Programming Languages:</a:t>
            </a:r>
            <a:r>
              <a:rPr lang="en-US" sz="2500" dirty="0">
                <a:latin typeface="Times New Roman" panose="02020603050405020304" pitchFamily="18" charset="0"/>
                <a:cs typeface="Times New Roman" panose="02020603050405020304" pitchFamily="18" charset="0"/>
              </a:rPr>
              <a:t> Python, JavaScript, Java (for backend and frontend development).</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Version Control:</a:t>
            </a:r>
            <a:r>
              <a:rPr lang="en-US" sz="2500" dirty="0">
                <a:latin typeface="Times New Roman" panose="02020603050405020304" pitchFamily="18" charset="0"/>
                <a:cs typeface="Times New Roman" panose="02020603050405020304" pitchFamily="18" charset="0"/>
              </a:rPr>
              <a:t> GitHub (for collaboration version control and automation).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sym typeface="+mn-ea"/>
              </a:rPr>
              <a:t>Implementation [2/4]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2800" b="1" dirty="0">
                <a:latin typeface="Times New Roman" panose="02020603050405020304" pitchFamily="18" charset="0"/>
                <a:cs typeface="Times New Roman" panose="02020603050405020304" pitchFamily="18" charset="0"/>
              </a:rPr>
              <a:t>List of Libraries / Components / Web Services</a:t>
            </a:r>
          </a:p>
          <a:p>
            <a:pPr marL="114300" indent="0">
              <a:buNone/>
            </a:pPr>
            <a:r>
              <a:rPr lang="en-US" sz="2800" b="1" dirty="0">
                <a:latin typeface="Times New Roman" panose="02020603050405020304" pitchFamily="18" charset="0"/>
                <a:cs typeface="Times New Roman" panose="02020603050405020304" pitchFamily="18" charset="0"/>
              </a:rPr>
              <a:t>Frontend: </a:t>
            </a:r>
          </a:p>
          <a:p>
            <a:pPr lvl="1"/>
            <a:r>
              <a:rPr lang="en-US" sz="2400" dirty="0">
                <a:latin typeface="Times New Roman" panose="02020603050405020304" pitchFamily="18" charset="0"/>
                <a:cs typeface="Times New Roman" panose="02020603050405020304" pitchFamily="18" charset="0"/>
              </a:rPr>
              <a:t>React Bootstrap</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2400" dirty="0">
                <a:latin typeface="Times New Roman" panose="02020603050405020304" pitchFamily="18" charset="0"/>
                <a:cs typeface="Times New Roman" panose="02020603050405020304" pitchFamily="18" charset="0"/>
              </a:rPr>
              <a:t>React Router</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2400" dirty="0">
                <a:latin typeface="Times New Roman" panose="02020603050405020304" pitchFamily="18" charset="0"/>
                <a:cs typeface="Times New Roman" panose="02020603050405020304" pitchFamily="18" charset="0"/>
              </a:rPr>
              <a:t>React icons/Fa</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2400" dirty="0">
                <a:latin typeface="Times New Roman" panose="02020603050405020304" pitchFamily="18" charset="0"/>
                <a:cs typeface="Times New Roman" panose="02020603050405020304" pitchFamily="18" charset="0"/>
              </a:rPr>
              <a:t>uiverse.io for innovative designs</a:t>
            </a:r>
          </a:p>
          <a:p>
            <a:pPr lvl="1"/>
            <a:r>
              <a:rPr lang="en-US" sz="2400" dirty="0">
                <a:latin typeface="Times New Roman" panose="02020603050405020304" pitchFamily="18" charset="0"/>
                <a:cs typeface="Times New Roman" panose="02020603050405020304" pitchFamily="18" charset="0"/>
              </a:rPr>
              <a:t>Axios</a:t>
            </a:r>
          </a:p>
        </p:txBody>
      </p:sp>
    </p:spTree>
    <p:extLst>
      <p:ext uri="{BB962C8B-B14F-4D97-AF65-F5344CB8AC3E}">
        <p14:creationId xmlns:p14="http://schemas.microsoft.com/office/powerpoint/2010/main" val="355836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sym typeface="+mn-ea"/>
              </a:rPr>
              <a:t>Implementation [3/4]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2800" b="1" dirty="0">
                <a:latin typeface="Times New Roman" panose="02020603050405020304" pitchFamily="18" charset="0"/>
                <a:cs typeface="Times New Roman" panose="02020603050405020304" pitchFamily="18" charset="0"/>
              </a:rPr>
              <a:t>List of Libraries / Components / Web Services</a:t>
            </a:r>
          </a:p>
          <a:p>
            <a:pPr marL="114300" indent="0">
              <a:buNone/>
            </a:pPr>
            <a:r>
              <a:rPr lang="en-US" sz="2800" b="1" dirty="0">
                <a:latin typeface="Times New Roman" panose="02020603050405020304" pitchFamily="18" charset="0"/>
                <a:cs typeface="Times New Roman" panose="02020603050405020304" pitchFamily="18" charset="0"/>
              </a:rPr>
              <a:t>Backend:</a:t>
            </a:r>
          </a:p>
          <a:p>
            <a:pPr lvl="1"/>
            <a:r>
              <a:rPr lang="en-US" sz="2400" dirty="0">
                <a:latin typeface="Times New Roman" panose="02020603050405020304" pitchFamily="18" charset="0"/>
                <a:cs typeface="Times New Roman" panose="02020603050405020304" pitchFamily="18" charset="0"/>
              </a:rPr>
              <a:t>spring security</a:t>
            </a:r>
          </a:p>
          <a:p>
            <a:pPr lvl="1"/>
            <a:r>
              <a:rPr lang="en-US" sz="2400" dirty="0">
                <a:latin typeface="Times New Roman" panose="02020603050405020304" pitchFamily="18" charset="0"/>
                <a:cs typeface="Times New Roman" panose="02020603050405020304" pitchFamily="18" charset="0"/>
              </a:rPr>
              <a:t>bcrypt password</a:t>
            </a:r>
          </a:p>
          <a:p>
            <a:pPr lvl="1"/>
            <a:r>
              <a:rPr lang="en-US" sz="2400" dirty="0">
                <a:latin typeface="Times New Roman" panose="02020603050405020304" pitchFamily="18" charset="0"/>
                <a:cs typeface="Times New Roman" panose="02020603050405020304" pitchFamily="18" charset="0"/>
              </a:rPr>
              <a:t>CRUD APIs</a:t>
            </a:r>
          </a:p>
          <a:p>
            <a:pPr lvl="1"/>
            <a:r>
              <a:rPr lang="en-US" sz="2400" dirty="0">
                <a:latin typeface="Times New Roman" panose="02020603050405020304" pitchFamily="18" charset="0"/>
                <a:cs typeface="Times New Roman" panose="02020603050405020304" pitchFamily="18" charset="0"/>
              </a:rPr>
              <a:t>Annotations</a:t>
            </a:r>
          </a:p>
          <a:p>
            <a:pPr lvl="1"/>
            <a:r>
              <a:rPr lang="en-US" sz="2400" dirty="0">
                <a:latin typeface="Times New Roman" panose="02020603050405020304" pitchFamily="18" charset="0"/>
                <a:cs typeface="Times New Roman" panose="02020603050405020304" pitchFamily="18" charset="0"/>
              </a:rPr>
              <a:t>Lombok</a:t>
            </a:r>
          </a:p>
          <a:p>
            <a:pPr lvl="1"/>
            <a:r>
              <a:rPr lang="en-US" sz="2400" dirty="0">
                <a:latin typeface="Times New Roman" panose="02020603050405020304" pitchFamily="18" charset="0"/>
                <a:cs typeface="Times New Roman" panose="02020603050405020304" pitchFamily="18" charset="0"/>
              </a:rPr>
              <a:t>SMTP</a:t>
            </a:r>
          </a:p>
          <a:p>
            <a:pPr lvl="1"/>
            <a:r>
              <a:rPr lang="en-US" sz="2400" dirty="0">
                <a:latin typeface="Times New Roman" panose="02020603050405020304" pitchFamily="18" charset="0"/>
                <a:cs typeface="Times New Roman" panose="02020603050405020304" pitchFamily="18" charset="0"/>
              </a:rPr>
              <a:t>MongoDB</a:t>
            </a:r>
          </a:p>
          <a:p>
            <a:pPr lvl="1"/>
            <a:r>
              <a:rPr lang="en-US" sz="2400" dirty="0">
                <a:latin typeface="Times New Roman" panose="02020603050405020304" pitchFamily="18" charset="0"/>
                <a:cs typeface="Times New Roman" panose="02020603050405020304" pitchFamily="18" charset="0"/>
              </a:rPr>
              <a:t>OTP Store</a:t>
            </a:r>
          </a:p>
        </p:txBody>
      </p:sp>
    </p:spTree>
    <p:extLst>
      <p:ext uri="{BB962C8B-B14F-4D97-AF65-F5344CB8AC3E}">
        <p14:creationId xmlns:p14="http://schemas.microsoft.com/office/powerpoint/2010/main" val="305884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sym typeface="+mn-ea"/>
              </a:rPr>
              <a:t>Implementation [4/4]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2800" b="1" dirty="0">
                <a:latin typeface="Times New Roman" panose="02020603050405020304" pitchFamily="18" charset="0"/>
                <a:cs typeface="Times New Roman" panose="02020603050405020304" pitchFamily="18" charset="0"/>
              </a:rPr>
              <a:t>List of Libraries </a:t>
            </a:r>
          </a:p>
          <a:p>
            <a:pPr marL="114300" indent="0">
              <a:buNone/>
            </a:pPr>
            <a:r>
              <a:rPr lang="en-US" sz="2800" b="1" dirty="0">
                <a:latin typeface="Times New Roman" panose="02020603050405020304" pitchFamily="18" charset="0"/>
                <a:cs typeface="Times New Roman" panose="02020603050405020304" pitchFamily="18" charset="0"/>
              </a:rPr>
              <a:t>Machine Learning Libraries:</a:t>
            </a:r>
            <a:endParaRPr lang="en-US" sz="2800"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pandas, numpy</a:t>
            </a:r>
          </a:p>
          <a:p>
            <a:pPr marL="114300" indent="0">
              <a:buNone/>
            </a:pP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scikit-learn</a:t>
            </a:r>
          </a:p>
          <a:p>
            <a:pPr marL="114300" indent="0">
              <a:buNone/>
            </a:pPr>
            <a:r>
              <a:rPr lang="en-US"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matplotlib.pyplot</a:t>
            </a:r>
          </a:p>
          <a:p>
            <a:pPr marL="114300" indent="0">
              <a:buNone/>
            </a:pP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pickle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14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Experiments and Results Summary</a:t>
            </a:r>
            <a:endParaRPr lang="en-GB" dirty="0"/>
          </a:p>
        </p:txBody>
      </p:sp>
    </p:spTree>
    <p:extLst>
      <p:ext uri="{BB962C8B-B14F-4D97-AF65-F5344CB8AC3E}">
        <p14:creationId xmlns:p14="http://schemas.microsoft.com/office/powerpoint/2010/main" val="2428237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C53-AA21-809A-BBD4-F324A6B80359}"/>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Summary[1/7]</a:t>
            </a:r>
            <a:endParaRPr lang="en-PK"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13A843-62EA-E47E-8852-8A07452A5B24}"/>
              </a:ext>
            </a:extLst>
          </p:cNvPr>
          <p:cNvSpPr>
            <a:spLocks noGrp="1"/>
          </p:cNvSpPr>
          <p:nvPr>
            <p:ph type="body" idx="1"/>
          </p:nvPr>
        </p:nvSpPr>
        <p:spPr/>
        <p:txBody>
          <a:bodyPr/>
          <a:lstStyle/>
          <a:p>
            <a:pPr marL="114300" indent="0">
              <a:buNone/>
            </a:pPr>
            <a:r>
              <a:rPr lang="en-GB" sz="2800" dirty="0" smtClean="0">
                <a:latin typeface="Times New Roman" panose="02020603050405020304" pitchFamily="18" charset="0"/>
                <a:cs typeface="Times New Roman" panose="02020603050405020304" pitchFamily="18" charset="0"/>
              </a:rPr>
              <a:t>In our proposed model there are three phases: </a:t>
            </a:r>
            <a:r>
              <a:rPr lang="en-GB" sz="2800" b="1" dirty="0" smtClean="0">
                <a:latin typeface="Times New Roman" panose="02020603050405020304" pitchFamily="18" charset="0"/>
                <a:cs typeface="Times New Roman" panose="02020603050405020304" pitchFamily="18" charset="0"/>
              </a:rPr>
              <a:t>Clustering</a:t>
            </a:r>
            <a:r>
              <a:rPr lang="en-GB" sz="2800" dirty="0" smtClean="0">
                <a:latin typeface="Times New Roman" panose="02020603050405020304" pitchFamily="18" charset="0"/>
                <a:cs typeface="Times New Roman" panose="02020603050405020304" pitchFamily="18" charset="0"/>
              </a:rPr>
              <a:t>, </a:t>
            </a:r>
            <a:r>
              <a:rPr lang="en-GB" sz="2800" b="1" dirty="0" smtClean="0">
                <a:latin typeface="Times New Roman" panose="02020603050405020304" pitchFamily="18" charset="0"/>
                <a:cs typeface="Times New Roman" panose="02020603050405020304" pitchFamily="18" charset="0"/>
              </a:rPr>
              <a:t>Classification</a:t>
            </a:r>
            <a:r>
              <a:rPr lang="en-GB" sz="2800" dirty="0" smtClean="0">
                <a:latin typeface="Times New Roman" panose="02020603050405020304" pitchFamily="18" charset="0"/>
                <a:cs typeface="Times New Roman" panose="02020603050405020304" pitchFamily="18" charset="0"/>
              </a:rPr>
              <a:t> and </a:t>
            </a:r>
            <a:r>
              <a:rPr lang="en-GB" sz="2800" b="1" dirty="0" smtClean="0">
                <a:latin typeface="Times New Roman" panose="02020603050405020304" pitchFamily="18" charset="0"/>
                <a:cs typeface="Times New Roman" panose="02020603050405020304" pitchFamily="18" charset="0"/>
              </a:rPr>
              <a:t>Regression</a:t>
            </a:r>
          </a:p>
          <a:p>
            <a:pPr marL="114300" indent="0">
              <a:buNone/>
            </a:pPr>
            <a:endParaRPr lang="en-GB" sz="2800" b="1" dirty="0" smtClean="0">
              <a:latin typeface="Times New Roman" panose="02020603050405020304" pitchFamily="18" charset="0"/>
              <a:cs typeface="Times New Roman" panose="02020603050405020304" pitchFamily="18" charset="0"/>
            </a:endParaRPr>
          </a:p>
          <a:p>
            <a:pPr marL="628650" indent="-514350">
              <a:buFont typeface="+mj-lt"/>
              <a:buAutoNum type="arabicPeriod"/>
            </a:pPr>
            <a:r>
              <a:rPr lang="en-GB" sz="2800" b="1" dirty="0" smtClean="0">
                <a:latin typeface="Times New Roman" panose="02020603050405020304" pitchFamily="18" charset="0"/>
                <a:cs typeface="Times New Roman" panose="02020603050405020304" pitchFamily="18" charset="0"/>
              </a:rPr>
              <a:t>Clustering</a:t>
            </a:r>
          </a:p>
          <a:p>
            <a:pPr lvl="1">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 Dataset: </a:t>
            </a:r>
            <a:r>
              <a:rPr lang="en-GB" sz="2400" dirty="0" smtClean="0">
                <a:latin typeface="Times New Roman" panose="02020603050405020304" pitchFamily="18" charset="0"/>
                <a:cs typeface="Times New Roman" panose="02020603050405020304" pitchFamily="18" charset="0"/>
              </a:rPr>
              <a:t>Nutrition dataset source from kaggle which contains 8789 instances and 79 features.</a:t>
            </a:r>
          </a:p>
          <a:p>
            <a:pPr lvl="1">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Data Pre-processing: </a:t>
            </a:r>
            <a:r>
              <a:rPr lang="en-GB" sz="2400" dirty="0" smtClean="0">
                <a:latin typeface="Times New Roman" panose="02020603050405020304" pitchFamily="18" charset="0"/>
                <a:cs typeface="Times New Roman" panose="02020603050405020304" pitchFamily="18" charset="0"/>
              </a:rPr>
              <a:t>Normalization , feature engineering and cleaning.</a:t>
            </a:r>
          </a:p>
          <a:p>
            <a:pPr marL="571500" lvl="1" indent="0">
              <a:buNone/>
            </a:pPr>
            <a:endParaRPr lang="en-GB" sz="2400" b="1" dirty="0">
              <a:latin typeface="Times New Roman" panose="02020603050405020304" pitchFamily="18" charset="0"/>
              <a:cs typeface="Times New Roman" panose="02020603050405020304" pitchFamily="18" charset="0"/>
            </a:endParaRPr>
          </a:p>
          <a:p>
            <a:pPr marL="11430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39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Summary[2/7</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a:xfrm>
            <a:off x="0" y="1600201"/>
            <a:ext cx="8686800" cy="926432"/>
          </a:xfrm>
        </p:spPr>
        <p:txBody>
          <a:bodyPr/>
          <a:lstStyle/>
          <a:p>
            <a:pPr lvl="1">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Finding number of clusters:</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using </a:t>
            </a:r>
            <a:r>
              <a:rPr lang="en-GB" sz="2400" b="1" dirty="0">
                <a:latin typeface="Times New Roman" panose="02020603050405020304" pitchFamily="18" charset="0"/>
                <a:cs typeface="Times New Roman" panose="02020603050405020304" pitchFamily="18" charset="0"/>
              </a:rPr>
              <a:t>Elbow </a:t>
            </a:r>
            <a:r>
              <a:rPr lang="en-GB" sz="2400" b="1" dirty="0" smtClean="0">
                <a:latin typeface="Times New Roman" panose="02020603050405020304" pitchFamily="18" charset="0"/>
                <a:cs typeface="Times New Roman" panose="02020603050405020304" pitchFamily="18" charset="0"/>
              </a:rPr>
              <a:t>Method </a:t>
            </a:r>
            <a:r>
              <a:rPr lang="en-GB" sz="2400" dirty="0" smtClean="0">
                <a:latin typeface="Times New Roman" panose="02020603050405020304" pitchFamily="18" charset="0"/>
                <a:cs typeface="Times New Roman" panose="02020603050405020304" pitchFamily="18" charset="0"/>
              </a:rPr>
              <a:t>and the </a:t>
            </a:r>
            <a:r>
              <a:rPr lang="en-GB" sz="2400" b="1" dirty="0">
                <a:latin typeface="Times New Roman" panose="02020603050405020304" pitchFamily="18" charset="0"/>
                <a:cs typeface="Times New Roman" panose="02020603050405020304" pitchFamily="18" charset="0"/>
              </a:rPr>
              <a:t>Silhouette </a:t>
            </a:r>
            <a:r>
              <a:rPr lang="en-GB" sz="2400" b="1" dirty="0" smtClean="0">
                <a:latin typeface="Times New Roman" panose="02020603050405020304" pitchFamily="18" charset="0"/>
                <a:cs typeface="Times New Roman" panose="02020603050405020304" pitchFamily="18" charset="0"/>
              </a:rPr>
              <a:t>Score</a:t>
            </a:r>
            <a:r>
              <a:rPr lang="en-GB" sz="2400" dirty="0"/>
              <a:t> </a:t>
            </a:r>
            <a:r>
              <a:rPr lang="en-GB" sz="2400" dirty="0" smtClean="0"/>
              <a:t>they give result K = 14</a:t>
            </a:r>
            <a:endParaRPr lang="en-GB" sz="2400" b="1" dirty="0" smtClean="0">
              <a:latin typeface="Times New Roman" panose="02020603050405020304" pitchFamily="18" charset="0"/>
              <a:cs typeface="Times New Roman" panose="02020603050405020304" pitchFamily="18" charset="0"/>
            </a:endParaRPr>
          </a:p>
          <a:p>
            <a:pPr marL="571500" lvl="1" indent="0">
              <a:buNone/>
            </a:pPr>
            <a:r>
              <a:rPr lang="en-GB" sz="2400" b="1" dirty="0" smtClean="0">
                <a:latin typeface="Times New Roman" panose="02020603050405020304" pitchFamily="18" charset="0"/>
                <a:cs typeface="Times New Roman" panose="02020603050405020304" pitchFamily="18" charset="0"/>
              </a:rPr>
              <a:t>            </a:t>
            </a:r>
          </a:p>
          <a:p>
            <a:pPr marL="571500" lvl="1" indent="0">
              <a:buNone/>
            </a:pPr>
            <a:r>
              <a:rPr lang="en-GB" sz="2400" b="1" dirty="0" smtClean="0">
                <a:latin typeface="Times New Roman" panose="02020603050405020304" pitchFamily="18" charset="0"/>
                <a:cs typeface="Times New Roman" panose="02020603050405020304" pitchFamily="18" charset="0"/>
              </a:rPr>
              <a:t>                             </a:t>
            </a:r>
            <a:endParaRPr lang="en-GB" sz="2400" b="1" dirty="0">
              <a:latin typeface="Times New Roman" panose="02020603050405020304" pitchFamily="18" charset="0"/>
              <a:cs typeface="Times New Roman" panose="02020603050405020304" pitchFamily="18" charset="0"/>
            </a:endParaRPr>
          </a:p>
        </p:txBody>
      </p:sp>
      <p:sp>
        <p:nvSpPr>
          <p:cNvPr id="6" name="Rectangle 4"/>
          <p:cNvSpPr>
            <a:spLocks noChangeArrowheads="1"/>
          </p:cNvSpPr>
          <p:nvPr/>
        </p:nvSpPr>
        <p:spPr bwMode="auto">
          <a:xfrm>
            <a:off x="733926" y="2526632"/>
            <a:ext cx="8565019" cy="4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7" name="Picture 3" descr="Elbow_Silhouette_Grap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25" y="2526632"/>
            <a:ext cx="8066337" cy="323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Table of Content</a:t>
            </a:r>
            <a:endParaRPr sz="3200" dirty="0">
              <a:latin typeface="Times New Roman" panose="02020603050405020304" pitchFamily="18" charset="0"/>
              <a:cs typeface="Times New Roman" panose="02020603050405020304" pitchFamily="18" charset="0"/>
            </a:endParaRPr>
          </a:p>
        </p:txBody>
      </p:sp>
      <p:sp>
        <p:nvSpPr>
          <p:cNvPr id="98" name="Google Shape;98;p3"/>
          <p:cNvSpPr txBox="1">
            <a:spLocks noGrp="1"/>
          </p:cNvSpPr>
          <p:nvPr>
            <p:ph type="body" idx="1"/>
          </p:nvPr>
        </p:nvSpPr>
        <p:spPr>
          <a:xfrm>
            <a:off x="457200" y="116601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Background and Introduction</a:t>
            </a:r>
            <a:endParaRPr sz="22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Literature Review</a:t>
            </a:r>
            <a:endParaRPr sz="22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Problem </a:t>
            </a:r>
            <a:r>
              <a:rPr lang="en-US" sz="2200" dirty="0" smtClean="0">
                <a:latin typeface="Times New Roman" panose="02020603050405020304" pitchFamily="18" charset="0"/>
                <a:cs typeface="Times New Roman" panose="02020603050405020304" pitchFamily="18" charset="0"/>
              </a:rPr>
              <a:t>Statement</a:t>
            </a:r>
            <a:endParaRPr sz="22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Proposed Solution</a:t>
            </a:r>
            <a:endParaRPr sz="2200" dirty="0">
              <a:latin typeface="Times New Roman" panose="02020603050405020304" pitchFamily="18" charset="0"/>
              <a:cs typeface="Times New Roman" panose="02020603050405020304" pitchFamily="18" charset="0"/>
            </a:endParaRP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Requirements Summary</a:t>
            </a: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Design Summary</a:t>
            </a:r>
            <a:endParaRPr sz="2200" dirty="0">
              <a:latin typeface="Times New Roman" panose="02020603050405020304" pitchFamily="18" charset="0"/>
              <a:cs typeface="Times New Roman" panose="02020603050405020304" pitchFamily="18" charset="0"/>
            </a:endParaRPr>
          </a:p>
          <a:p>
            <a:pPr marL="742950" lvl="1" indent="-285750">
              <a:spcBef>
                <a:spcPts val="400"/>
              </a:spcBef>
              <a:buSzPts val="2000"/>
            </a:pPr>
            <a:r>
              <a:rPr lang="en-US" sz="2200" dirty="0">
                <a:latin typeface="Times New Roman" panose="02020603050405020304" pitchFamily="18" charset="0"/>
                <a:cs typeface="Times New Roman" panose="02020603050405020304" pitchFamily="18" charset="0"/>
              </a:rPr>
              <a:t>Methodology</a:t>
            </a: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Implementation Summary</a:t>
            </a: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Experiments and Results Summary</a:t>
            </a:r>
            <a:endParaRPr sz="2200" dirty="0">
              <a:latin typeface="Times New Roman" panose="02020603050405020304" pitchFamily="18" charset="0"/>
              <a:cs typeface="Times New Roman" panose="02020603050405020304" pitchFamily="18" charset="0"/>
            </a:endParaRP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Testing </a:t>
            </a:r>
            <a:r>
              <a:rPr lang="en-US" sz="2200" dirty="0" smtClean="0">
                <a:latin typeface="Times New Roman" panose="02020603050405020304" pitchFamily="18" charset="0"/>
                <a:cs typeface="Times New Roman" panose="02020603050405020304" pitchFamily="18" charset="0"/>
              </a:rPr>
              <a:t>Summary</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Summary[3/7</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a:xfrm>
            <a:off x="0" y="1600201"/>
            <a:ext cx="8686800" cy="914400"/>
          </a:xfrm>
        </p:spPr>
        <p:txBody>
          <a:bodyPr/>
          <a:lstStyle/>
          <a:p>
            <a:pPr lvl="1">
              <a:buFont typeface="Wingdings" panose="05000000000000000000" pitchFamily="2" charset="2"/>
              <a:buChar char="§"/>
            </a:pPr>
            <a:r>
              <a:rPr lang="en-GB" sz="2500" b="1" dirty="0" smtClean="0">
                <a:latin typeface="Times New Roman" panose="02020603050405020304" pitchFamily="18" charset="0"/>
                <a:cs typeface="Times New Roman" panose="02020603050405020304" pitchFamily="18" charset="0"/>
              </a:rPr>
              <a:t>Model and Result: </a:t>
            </a:r>
            <a:r>
              <a:rPr lang="en-GB" sz="2500" dirty="0" smtClean="0">
                <a:latin typeface="Times New Roman" panose="02020603050405020304" pitchFamily="18" charset="0"/>
                <a:cs typeface="Times New Roman" panose="02020603050405020304" pitchFamily="18" charset="0"/>
              </a:rPr>
              <a:t>we use </a:t>
            </a:r>
            <a:r>
              <a:rPr lang="en-GB" sz="2500" b="1" dirty="0" smtClean="0">
                <a:latin typeface="Times New Roman" panose="02020603050405020304" pitchFamily="18" charset="0"/>
                <a:cs typeface="Times New Roman" panose="02020603050405020304" pitchFamily="18" charset="0"/>
              </a:rPr>
              <a:t>k means Clustering</a:t>
            </a:r>
            <a:r>
              <a:rPr lang="en-GB" sz="2500" dirty="0" smtClean="0">
                <a:latin typeface="Times New Roman" panose="02020603050405020304" pitchFamily="18" charset="0"/>
                <a:cs typeface="Times New Roman" panose="02020603050405020304" pitchFamily="18" charset="0"/>
              </a:rPr>
              <a:t> algorithm to make the clusters of dataset</a:t>
            </a:r>
            <a:endParaRPr lang="en-GB" sz="25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39252" y="2697164"/>
            <a:ext cx="6665496" cy="3186278"/>
          </a:xfrm>
          <a:prstGeom prst="rect">
            <a:avLst/>
          </a:prstGeom>
        </p:spPr>
      </p:pic>
    </p:spTree>
    <p:extLst>
      <p:ext uri="{BB962C8B-B14F-4D97-AF65-F5344CB8AC3E}">
        <p14:creationId xmlns:p14="http://schemas.microsoft.com/office/powerpoint/2010/main" val="3373305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Summary[4/7</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p:txBody>
          <a:bodyPr/>
          <a:lstStyle/>
          <a:p>
            <a:pPr marL="114300" indent="0">
              <a:buNone/>
            </a:pPr>
            <a:r>
              <a:rPr lang="en-GB" b="1" dirty="0" smtClean="0">
                <a:latin typeface="Times New Roman" panose="02020603050405020304" pitchFamily="18" charset="0"/>
                <a:cs typeface="Times New Roman" panose="02020603050405020304" pitchFamily="18" charset="0"/>
              </a:rPr>
              <a:t>2. Classification</a:t>
            </a:r>
            <a:endParaRPr lang="en-GB" b="1"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GB" sz="2500" b="1" dirty="0" smtClean="0">
                <a:latin typeface="Times New Roman" panose="02020603050405020304" pitchFamily="18" charset="0"/>
                <a:cs typeface="Times New Roman" panose="02020603050405020304" pitchFamily="18" charset="0"/>
              </a:rPr>
              <a:t>Synthetic Dataset: </a:t>
            </a:r>
            <a:r>
              <a:rPr lang="en-GB" sz="2500" dirty="0" smtClean="0">
                <a:latin typeface="Times New Roman" panose="02020603050405020304" pitchFamily="18" charset="0"/>
                <a:cs typeface="Times New Roman" panose="02020603050405020304" pitchFamily="18" charset="0"/>
              </a:rPr>
              <a:t>we make a synthetic dataset of 20000 people using </a:t>
            </a:r>
            <a:r>
              <a:rPr lang="en-GB" sz="2500" b="1" dirty="0" smtClean="0">
                <a:latin typeface="Times New Roman" panose="02020603050405020304" pitchFamily="18" charset="0"/>
                <a:cs typeface="Times New Roman" panose="02020603050405020304" pitchFamily="18" charset="0"/>
              </a:rPr>
              <a:t>CTGAN </a:t>
            </a:r>
            <a:r>
              <a:rPr lang="en-GB" sz="2500" dirty="0" smtClean="0">
                <a:latin typeface="Times New Roman" panose="02020603050405020304" pitchFamily="18" charset="0"/>
                <a:cs typeface="Times New Roman" panose="02020603050405020304" pitchFamily="18" charset="0"/>
              </a:rPr>
              <a:t>model and split dataset </a:t>
            </a:r>
            <a:r>
              <a:rPr lang="en-US" sz="2500" dirty="0">
                <a:latin typeface="Times New Roman" panose="02020603050405020304" pitchFamily="18" charset="0"/>
                <a:cs typeface="Times New Roman" panose="02020603050405020304" pitchFamily="18" charset="0"/>
              </a:rPr>
              <a:t>80% for training and 20% for testing</a:t>
            </a:r>
            <a:r>
              <a:rPr lang="en-US" sz="2500" dirty="0" smtClean="0">
                <a:latin typeface="Times New Roman" panose="02020603050405020304" pitchFamily="18" charset="0"/>
                <a:cs typeface="Times New Roman" panose="02020603050405020304" pitchFamily="18" charset="0"/>
              </a:rPr>
              <a:t>.</a:t>
            </a:r>
          </a:p>
          <a:p>
            <a:pPr marL="571500" lvl="1" indent="0">
              <a:buNone/>
            </a:pPr>
            <a:endParaRPr lang="en-US" sz="2500" dirty="0" smtClean="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500" b="1" dirty="0" smtClean="0">
                <a:latin typeface="Times New Roman" panose="02020603050405020304" pitchFamily="18" charset="0"/>
                <a:cs typeface="Times New Roman" panose="02020603050405020304" pitchFamily="18" charset="0"/>
              </a:rPr>
              <a:t>Model training and Result: </a:t>
            </a:r>
            <a:r>
              <a:rPr lang="en-US" sz="2500" dirty="0" smtClean="0">
                <a:latin typeface="Times New Roman" panose="02020603050405020304" pitchFamily="18" charset="0"/>
                <a:cs typeface="Times New Roman" panose="02020603050405020304" pitchFamily="18" charset="0"/>
              </a:rPr>
              <a:t>We use ensemble technique to ensemble the two models </a:t>
            </a:r>
            <a:r>
              <a:rPr lang="en-US" sz="2500" b="1" dirty="0" smtClean="0">
                <a:latin typeface="Times New Roman" panose="02020603050405020304" pitchFamily="18" charset="0"/>
                <a:cs typeface="Times New Roman" panose="02020603050405020304" pitchFamily="18" charset="0"/>
              </a:rPr>
              <a:t>Random forest </a:t>
            </a:r>
            <a:r>
              <a:rPr lang="en-US" sz="2500" dirty="0" smtClean="0">
                <a:latin typeface="Times New Roman" panose="02020603050405020304" pitchFamily="18" charset="0"/>
                <a:cs typeface="Times New Roman" panose="02020603050405020304" pitchFamily="18" charset="0"/>
              </a:rPr>
              <a:t>and </a:t>
            </a:r>
            <a:r>
              <a:rPr lang="en-US" sz="2500" b="1" dirty="0" smtClean="0">
                <a:latin typeface="Times New Roman" panose="02020603050405020304" pitchFamily="18" charset="0"/>
                <a:cs typeface="Times New Roman" panose="02020603050405020304" pitchFamily="18" charset="0"/>
              </a:rPr>
              <a:t>XGBoost </a:t>
            </a:r>
            <a:r>
              <a:rPr lang="en-US" sz="2500" dirty="0" smtClean="0">
                <a:latin typeface="Times New Roman" panose="02020603050405020304" pitchFamily="18" charset="0"/>
                <a:cs typeface="Times New Roman" panose="02020603050405020304" pitchFamily="18" charset="0"/>
              </a:rPr>
              <a:t>along</a:t>
            </a:r>
            <a:r>
              <a:rPr lang="en-US" sz="2500" b="1" dirty="0" smtClean="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with  meta learner of gradient boosting.</a:t>
            </a:r>
            <a:endParaRPr lang="en-GB"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66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Summary[5/7</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a:xfrm>
            <a:off x="457200" y="1600200"/>
            <a:ext cx="8229600" cy="589547"/>
          </a:xfrm>
        </p:spPr>
        <p:txBody>
          <a:bodyPr/>
          <a:lstStyle/>
          <a:p>
            <a:pPr>
              <a:buFont typeface="Wingdings" panose="05000000000000000000" pitchFamily="2" charset="2"/>
              <a:buChar char="§"/>
            </a:pPr>
            <a:r>
              <a:rPr lang="en-GB" dirty="0" smtClean="0"/>
              <a:t>Result:</a:t>
            </a:r>
            <a:endParaRPr lang="en-GB" dirty="0"/>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69474" y="2189747"/>
            <a:ext cx="5469790" cy="3573379"/>
          </a:xfrm>
          <a:prstGeom prst="rect">
            <a:avLst/>
          </a:prstGeom>
        </p:spPr>
      </p:pic>
    </p:spTree>
    <p:extLst>
      <p:ext uri="{BB962C8B-B14F-4D97-AF65-F5344CB8AC3E}">
        <p14:creationId xmlns:p14="http://schemas.microsoft.com/office/powerpoint/2010/main" val="34641570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Summary[6/7</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p:txBody>
          <a:bodyPr/>
          <a:lstStyle/>
          <a:p>
            <a:pPr marL="114300" indent="0">
              <a:buNone/>
            </a:pPr>
            <a:r>
              <a:rPr lang="en-GB" b="1" dirty="0" smtClean="0"/>
              <a:t>3</a:t>
            </a:r>
            <a:r>
              <a:rPr lang="en-GB" b="1" dirty="0" smtClean="0">
                <a:latin typeface="Times New Roman" panose="02020603050405020304" pitchFamily="18" charset="0"/>
                <a:cs typeface="Times New Roman" panose="02020603050405020304" pitchFamily="18" charset="0"/>
              </a:rPr>
              <a:t>. Regression</a:t>
            </a:r>
          </a:p>
          <a:p>
            <a:pPr lvl="2">
              <a:buFont typeface="Wingdings" panose="05000000000000000000" pitchFamily="2" charset="2"/>
              <a:buChar char="§"/>
            </a:pPr>
            <a:r>
              <a:rPr lang="en-GB" sz="2500" b="1" dirty="0" smtClean="0">
                <a:latin typeface="Times New Roman" panose="02020603050405020304" pitchFamily="18" charset="0"/>
                <a:cs typeface="Times New Roman" panose="02020603050405020304" pitchFamily="18" charset="0"/>
              </a:rPr>
              <a:t>Dataset: </a:t>
            </a:r>
            <a:r>
              <a:rPr lang="en-GB" sz="2500" dirty="0" smtClean="0">
                <a:latin typeface="Times New Roman" panose="02020603050405020304" pitchFamily="18" charset="0"/>
                <a:cs typeface="Times New Roman" panose="02020603050405020304" pitchFamily="18" charset="0"/>
              </a:rPr>
              <a:t>We use food nutrition data such as protein, carbohydrates, fats and calories etc. and split dataset </a:t>
            </a:r>
            <a:r>
              <a:rPr lang="en-US" sz="2500" dirty="0">
                <a:latin typeface="Times New Roman" panose="02020603050405020304" pitchFamily="18" charset="0"/>
                <a:cs typeface="Times New Roman" panose="02020603050405020304" pitchFamily="18" charset="0"/>
              </a:rPr>
              <a:t> training 80% and testing 20</a:t>
            </a:r>
            <a:r>
              <a:rPr lang="en-US" sz="2500" dirty="0" smtClean="0">
                <a:latin typeface="Times New Roman" panose="02020603050405020304" pitchFamily="18" charset="0"/>
                <a:cs typeface="Times New Roman" panose="02020603050405020304" pitchFamily="18" charset="0"/>
              </a:rPr>
              <a:t>%.</a:t>
            </a:r>
          </a:p>
          <a:p>
            <a:pPr marL="1028700" lvl="2" indent="0">
              <a:buNone/>
            </a:pPr>
            <a:endParaRPr lang="en-US" sz="2500" dirty="0" smtClean="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500" b="1" dirty="0" smtClean="0">
                <a:latin typeface="Times New Roman" panose="02020603050405020304" pitchFamily="18" charset="0"/>
                <a:cs typeface="Times New Roman" panose="02020603050405020304" pitchFamily="18" charset="0"/>
              </a:rPr>
              <a:t>Model Training and Result: </a:t>
            </a:r>
            <a:r>
              <a:rPr lang="en-US" sz="2500" dirty="0" smtClean="0">
                <a:latin typeface="Times New Roman" panose="02020603050405020304" pitchFamily="18" charset="0"/>
                <a:cs typeface="Times New Roman" panose="02020603050405020304" pitchFamily="18" charset="0"/>
              </a:rPr>
              <a:t>We use Ensemble technique to Ensemble </a:t>
            </a:r>
            <a:r>
              <a:rPr lang="en-US" sz="2500" b="1" dirty="0" smtClean="0">
                <a:latin typeface="Times New Roman" panose="02020603050405020304" pitchFamily="18" charset="0"/>
                <a:cs typeface="Times New Roman" panose="02020603050405020304" pitchFamily="18" charset="0"/>
              </a:rPr>
              <a:t>HGB</a:t>
            </a:r>
            <a:r>
              <a:rPr lang="en-US" sz="2500" dirty="0" smtClean="0">
                <a:latin typeface="Times New Roman" panose="02020603050405020304" pitchFamily="18" charset="0"/>
                <a:cs typeface="Times New Roman" panose="02020603050405020304" pitchFamily="18" charset="0"/>
              </a:rPr>
              <a:t> and </a:t>
            </a:r>
            <a:r>
              <a:rPr lang="en-US" sz="2500" b="1" dirty="0" smtClean="0">
                <a:latin typeface="Times New Roman" panose="02020603050405020304" pitchFamily="18" charset="0"/>
                <a:cs typeface="Times New Roman" panose="02020603050405020304" pitchFamily="18" charset="0"/>
              </a:rPr>
              <a:t>Ridge</a:t>
            </a:r>
            <a:r>
              <a:rPr lang="en-US" sz="2500" dirty="0" smtClean="0">
                <a:latin typeface="Times New Roman" panose="02020603050405020304" pitchFamily="18" charset="0"/>
                <a:cs typeface="Times New Roman" panose="02020603050405020304" pitchFamily="18" charset="0"/>
              </a:rPr>
              <a:t> </a:t>
            </a:r>
            <a:r>
              <a:rPr lang="en-US" sz="2500" b="1" dirty="0" smtClean="0">
                <a:latin typeface="Times New Roman" panose="02020603050405020304" pitchFamily="18" charset="0"/>
                <a:cs typeface="Times New Roman" panose="02020603050405020304" pitchFamily="18" charset="0"/>
              </a:rPr>
              <a:t>regression </a:t>
            </a:r>
            <a:r>
              <a:rPr lang="en-US" sz="2500" dirty="0" smtClean="0">
                <a:latin typeface="Times New Roman" panose="02020603050405020304" pitchFamily="18" charset="0"/>
                <a:cs typeface="Times New Roman" panose="02020603050405020304" pitchFamily="18" charset="0"/>
              </a:rPr>
              <a:t>model with polynomial features.</a:t>
            </a:r>
            <a:endParaRPr lang="en-GB" sz="2500" dirty="0" smtClean="0">
              <a:latin typeface="Times New Roman" panose="02020603050405020304" pitchFamily="18" charset="0"/>
              <a:cs typeface="Times New Roman" panose="02020603050405020304" pitchFamily="18" charset="0"/>
            </a:endParaRPr>
          </a:p>
          <a:p>
            <a:pPr marL="3771900" lvl="8" indent="0">
              <a:buNone/>
            </a:pPr>
            <a:endParaRPr lang="en-GB" dirty="0"/>
          </a:p>
          <a:p>
            <a:pPr marL="114300" indent="0">
              <a:buNone/>
            </a:pPr>
            <a:endParaRPr lang="en-GB" dirty="0">
              <a:latin typeface="Times New Roman" panose="02020603050405020304" pitchFamily="18" charset="0"/>
              <a:cs typeface="Times New Roman" panose="02020603050405020304" pitchFamily="18" charset="0"/>
            </a:endParaRPr>
          </a:p>
          <a:p>
            <a:pPr marL="114300" indent="0">
              <a:buNone/>
            </a:pPr>
            <a:endParaRPr lang="en-GB" dirty="0" smtClean="0"/>
          </a:p>
          <a:p>
            <a:pPr marL="114300" indent="0">
              <a:buNone/>
            </a:pPr>
            <a:r>
              <a:rPr lang="en-GB" dirty="0"/>
              <a:t> </a:t>
            </a:r>
            <a:r>
              <a:rPr lang="en-GB" dirty="0" smtClean="0"/>
              <a:t>     </a:t>
            </a:r>
            <a:endParaRPr lang="en-GB" dirty="0"/>
          </a:p>
        </p:txBody>
      </p:sp>
    </p:spTree>
    <p:extLst>
      <p:ext uri="{BB962C8B-B14F-4D97-AF65-F5344CB8AC3E}">
        <p14:creationId xmlns:p14="http://schemas.microsoft.com/office/powerpoint/2010/main" val="30932014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a:t>
            </a:r>
            <a:r>
              <a:rPr lang="en-US" sz="3200" dirty="0" smtClean="0">
                <a:latin typeface="Times New Roman" panose="02020603050405020304" pitchFamily="18" charset="0"/>
                <a:cs typeface="Times New Roman" panose="02020603050405020304" pitchFamily="18" charset="0"/>
              </a:rPr>
              <a:t>Summary[7/7</a:t>
            </a:r>
            <a:r>
              <a:rPr lang="en-US" sz="3200" dirty="0">
                <a:latin typeface="Times New Roman" panose="02020603050405020304" pitchFamily="18" charset="0"/>
                <a:cs typeface="Times New Roman" panose="02020603050405020304" pitchFamily="18" charset="0"/>
              </a:rPr>
              <a:t>]</a:t>
            </a:r>
            <a:endParaRPr lang="en-GB" sz="3200" dirty="0"/>
          </a:p>
        </p:txBody>
      </p:sp>
      <p:sp>
        <p:nvSpPr>
          <p:cNvPr id="3" name="Text Placeholder 2"/>
          <p:cNvSpPr>
            <a:spLocks noGrp="1"/>
          </p:cNvSpPr>
          <p:nvPr>
            <p:ph type="body" idx="1"/>
          </p:nvPr>
        </p:nvSpPr>
        <p:spPr>
          <a:xfrm>
            <a:off x="457200" y="1600200"/>
            <a:ext cx="8229600" cy="553453"/>
          </a:xfrm>
        </p:spPr>
        <p:txBody>
          <a:bodyPr/>
          <a:lstStyle/>
          <a:p>
            <a:pPr>
              <a:buFont typeface="Wingdings" panose="05000000000000000000" pitchFamily="2" charset="2"/>
              <a:buChar char="§"/>
            </a:pPr>
            <a:r>
              <a:rPr lang="en-GB" sz="2500" b="1" dirty="0" smtClean="0">
                <a:latin typeface="Times New Roman" panose="02020603050405020304" pitchFamily="18" charset="0"/>
                <a:cs typeface="Times New Roman" panose="02020603050405020304" pitchFamily="18" charset="0"/>
              </a:rPr>
              <a:t>Result</a:t>
            </a:r>
            <a:endParaRPr lang="en-GB" sz="25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435382894"/>
              </p:ext>
            </p:extLst>
          </p:nvPr>
        </p:nvGraphicFramePr>
        <p:xfrm>
          <a:off x="1082843" y="2586789"/>
          <a:ext cx="6833936" cy="2261936"/>
        </p:xfrm>
        <a:graphic>
          <a:graphicData uri="http://schemas.openxmlformats.org/drawingml/2006/table">
            <a:tbl>
              <a:tblPr firstRow="1" firstCol="1" bandRow="1">
                <a:tableStyleId>{5C22544A-7EE6-4342-B048-85BDC9FD1C3A}</a:tableStyleId>
              </a:tblPr>
              <a:tblGrid>
                <a:gridCol w="1708118">
                  <a:extLst>
                    <a:ext uri="{9D8B030D-6E8A-4147-A177-3AD203B41FA5}">
                      <a16:colId xmlns:a16="http://schemas.microsoft.com/office/drawing/2014/main" val="4148753523"/>
                    </a:ext>
                  </a:extLst>
                </a:gridCol>
                <a:gridCol w="1708118">
                  <a:extLst>
                    <a:ext uri="{9D8B030D-6E8A-4147-A177-3AD203B41FA5}">
                      <a16:colId xmlns:a16="http://schemas.microsoft.com/office/drawing/2014/main" val="1131974573"/>
                    </a:ext>
                  </a:extLst>
                </a:gridCol>
                <a:gridCol w="1708850">
                  <a:extLst>
                    <a:ext uri="{9D8B030D-6E8A-4147-A177-3AD203B41FA5}">
                      <a16:colId xmlns:a16="http://schemas.microsoft.com/office/drawing/2014/main" val="1210366593"/>
                    </a:ext>
                  </a:extLst>
                </a:gridCol>
                <a:gridCol w="1708850">
                  <a:extLst>
                    <a:ext uri="{9D8B030D-6E8A-4147-A177-3AD203B41FA5}">
                      <a16:colId xmlns:a16="http://schemas.microsoft.com/office/drawing/2014/main" val="3657342872"/>
                    </a:ext>
                  </a:extLst>
                </a:gridCol>
              </a:tblGrid>
              <a:tr h="565484">
                <a:tc>
                  <a:txBody>
                    <a:bodyPr/>
                    <a:lstStyle/>
                    <a:p>
                      <a:pPr algn="just">
                        <a:lnSpc>
                          <a:spcPct val="150000"/>
                        </a:lnSpc>
                        <a:spcAft>
                          <a:spcPts val="0"/>
                        </a:spcAft>
                      </a:pPr>
                      <a:r>
                        <a:rPr lang="en-US" sz="1200" kern="100">
                          <a:effectLst/>
                        </a:rPr>
                        <a:t>Models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RMSE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MAE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R²</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244069"/>
                  </a:ext>
                </a:extLst>
              </a:tr>
              <a:tr h="565484">
                <a:tc>
                  <a:txBody>
                    <a:bodyPr/>
                    <a:lstStyle/>
                    <a:p>
                      <a:pPr algn="just">
                        <a:lnSpc>
                          <a:spcPct val="150000"/>
                        </a:lnSpc>
                        <a:spcAft>
                          <a:spcPts val="0"/>
                        </a:spcAft>
                      </a:pPr>
                      <a:r>
                        <a:rPr lang="en-US" sz="1200" kern="100">
                          <a:effectLst/>
                        </a:rPr>
                        <a:t>HGB</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13.80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7.36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0.993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9537002"/>
                  </a:ext>
                </a:extLst>
              </a:tr>
              <a:tr h="565484">
                <a:tc>
                  <a:txBody>
                    <a:bodyPr/>
                    <a:lstStyle/>
                    <a:p>
                      <a:pPr algn="just">
                        <a:lnSpc>
                          <a:spcPct val="150000"/>
                        </a:lnSpc>
                        <a:spcAft>
                          <a:spcPts val="0"/>
                        </a:spcAft>
                      </a:pPr>
                      <a:r>
                        <a:rPr lang="en-US" sz="1200" kern="100">
                          <a:effectLst/>
                        </a:rPr>
                        <a:t>RIDGE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12.12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6.19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0.995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2865728"/>
                  </a:ext>
                </a:extLst>
              </a:tr>
              <a:tr h="565484">
                <a:tc>
                  <a:txBody>
                    <a:bodyPr/>
                    <a:lstStyle/>
                    <a:p>
                      <a:pPr algn="just">
                        <a:lnSpc>
                          <a:spcPct val="150000"/>
                        </a:lnSpc>
                        <a:spcAft>
                          <a:spcPts val="0"/>
                        </a:spcAft>
                      </a:pPr>
                      <a:r>
                        <a:rPr lang="en-US" sz="1200" kern="100">
                          <a:effectLst/>
                        </a:rPr>
                        <a:t>BLEND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11.78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6.10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dirty="0">
                          <a:effectLst/>
                        </a:rPr>
                        <a:t>0.995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261718"/>
                  </a:ext>
                </a:extLst>
              </a:tr>
            </a:tbl>
          </a:graphicData>
        </a:graphic>
      </p:graphicFrame>
    </p:spTree>
    <p:extLst>
      <p:ext uri="{BB962C8B-B14F-4D97-AF65-F5344CB8AC3E}">
        <p14:creationId xmlns:p14="http://schemas.microsoft.com/office/powerpoint/2010/main" val="1164324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Testing Summary</a:t>
            </a:r>
            <a:endParaRPr lang="en-GB" dirty="0"/>
          </a:p>
        </p:txBody>
      </p:sp>
    </p:spTree>
    <p:extLst>
      <p:ext uri="{BB962C8B-B14F-4D97-AF65-F5344CB8AC3E}">
        <p14:creationId xmlns:p14="http://schemas.microsoft.com/office/powerpoint/2010/main" val="33952751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457200" y="274638"/>
            <a:ext cx="8229600" cy="1124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Testing Summary</a:t>
            </a:r>
            <a:endParaRPr dirty="0"/>
          </a:p>
        </p:txBody>
      </p:sp>
      <p:sp>
        <p:nvSpPr>
          <p:cNvPr id="176" name="Google Shape;17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27891360"/>
              </p:ext>
            </p:extLst>
          </p:nvPr>
        </p:nvGraphicFramePr>
        <p:xfrm>
          <a:off x="1536192" y="1600200"/>
          <a:ext cx="6705600" cy="3868454"/>
        </p:xfrm>
        <a:graphic>
          <a:graphicData uri="http://schemas.openxmlformats.org/drawingml/2006/table">
            <a:tbl>
              <a:tblPr firstRow="1" bandRow="1">
                <a:tableStyleId>{69012ECD-51FC-41F1-AA8D-1B2483CD663E}</a:tableStyleId>
              </a:tblPr>
              <a:tblGrid>
                <a:gridCol w="1889214">
                  <a:extLst>
                    <a:ext uri="{9D8B030D-6E8A-4147-A177-3AD203B41FA5}">
                      <a16:colId xmlns:a16="http://schemas.microsoft.com/office/drawing/2014/main" val="1816247505"/>
                    </a:ext>
                  </a:extLst>
                </a:gridCol>
                <a:gridCol w="4816386">
                  <a:extLst>
                    <a:ext uri="{9D8B030D-6E8A-4147-A177-3AD203B41FA5}">
                      <a16:colId xmlns:a16="http://schemas.microsoft.com/office/drawing/2014/main" val="2844669812"/>
                    </a:ext>
                  </a:extLst>
                </a:gridCol>
              </a:tblGrid>
              <a:tr h="725503">
                <a:tc>
                  <a:txBody>
                    <a:bodyPr/>
                    <a:lstStyle/>
                    <a:p>
                      <a:r>
                        <a:rPr lang="en-GB" dirty="0" smtClean="0">
                          <a:solidFill>
                            <a:schemeClr val="tx1"/>
                          </a:solidFill>
                        </a:rPr>
                        <a:t>Testing  Aspect</a:t>
                      </a:r>
                      <a:endParaRPr lang="en-GB" dirty="0">
                        <a:solidFill>
                          <a:schemeClr val="tx1"/>
                        </a:solidFill>
                      </a:endParaRPr>
                    </a:p>
                  </a:txBody>
                  <a:tcPr/>
                </a:tc>
                <a:tc>
                  <a:txBody>
                    <a:bodyPr/>
                    <a:lstStyle/>
                    <a:p>
                      <a:r>
                        <a:rPr lang="en-GB" dirty="0" smtClean="0">
                          <a:solidFill>
                            <a:schemeClr val="tx1"/>
                          </a:solidFill>
                        </a:rPr>
                        <a:t>Summary</a:t>
                      </a:r>
                      <a:endParaRPr lang="en-GB" dirty="0">
                        <a:solidFill>
                          <a:schemeClr val="tx1"/>
                        </a:solidFill>
                      </a:endParaRPr>
                    </a:p>
                  </a:txBody>
                  <a:tcPr/>
                </a:tc>
                <a:extLst>
                  <a:ext uri="{0D108BD9-81ED-4DB2-BD59-A6C34878D82A}">
                    <a16:rowId xmlns:a16="http://schemas.microsoft.com/office/drawing/2014/main" val="1590611437"/>
                  </a:ext>
                </a:extLst>
              </a:tr>
              <a:tr h="521455">
                <a:tc>
                  <a:txBody>
                    <a:bodyPr/>
                    <a:lstStyle/>
                    <a:p>
                      <a:r>
                        <a:rPr lang="en-GB" dirty="0" smtClean="0"/>
                        <a:t>Approach</a:t>
                      </a:r>
                      <a:endParaRPr lang="en-GB" dirty="0"/>
                    </a:p>
                  </a:txBody>
                  <a:tcPr/>
                </a:tc>
                <a:tc>
                  <a:txBody>
                    <a:bodyPr/>
                    <a:lstStyle/>
                    <a:p>
                      <a:r>
                        <a:rPr lang="en-GB" dirty="0" smtClean="0"/>
                        <a:t>  Blackbox and</a:t>
                      </a:r>
                      <a:r>
                        <a:rPr lang="en-GB" baseline="0" dirty="0" smtClean="0"/>
                        <a:t> Whitebox</a:t>
                      </a:r>
                      <a:endParaRPr lang="en-GB" dirty="0"/>
                    </a:p>
                  </a:txBody>
                  <a:tcPr/>
                </a:tc>
                <a:extLst>
                  <a:ext uri="{0D108BD9-81ED-4DB2-BD59-A6C34878D82A}">
                    <a16:rowId xmlns:a16="http://schemas.microsoft.com/office/drawing/2014/main" val="3669611002"/>
                  </a:ext>
                </a:extLst>
              </a:tr>
              <a:tr h="518376">
                <a:tc>
                  <a:txBody>
                    <a:bodyPr/>
                    <a:lstStyle/>
                    <a:p>
                      <a:r>
                        <a:rPr lang="en-GB" dirty="0" smtClean="0"/>
                        <a:t>Purpose</a:t>
                      </a:r>
                      <a:endParaRPr lang="en-GB" dirty="0"/>
                    </a:p>
                  </a:txBody>
                  <a:tcPr/>
                </a:tc>
                <a:tc>
                  <a:txBody>
                    <a:bodyPr/>
                    <a:lstStyle/>
                    <a:p>
                      <a:r>
                        <a:rPr lang="en-GB" dirty="0" smtClean="0"/>
                        <a:t>To validate the functionalities</a:t>
                      </a:r>
                      <a:r>
                        <a:rPr lang="en-GB" baseline="0" dirty="0" smtClean="0"/>
                        <a:t> of Fitessstan via input and output and by giving different user data.</a:t>
                      </a:r>
                    </a:p>
                  </a:txBody>
                  <a:tcPr/>
                </a:tc>
                <a:extLst>
                  <a:ext uri="{0D108BD9-81ED-4DB2-BD59-A6C34878D82A}">
                    <a16:rowId xmlns:a16="http://schemas.microsoft.com/office/drawing/2014/main" val="2862970853"/>
                  </a:ext>
                </a:extLst>
              </a:tr>
              <a:tr h="1249058">
                <a:tc>
                  <a:txBody>
                    <a:bodyPr/>
                    <a:lstStyle/>
                    <a:p>
                      <a:r>
                        <a:rPr lang="en-GB" dirty="0" smtClean="0"/>
                        <a:t>Feature</a:t>
                      </a:r>
                      <a:r>
                        <a:rPr lang="en-GB" baseline="0" dirty="0" smtClean="0"/>
                        <a:t> Tested</a:t>
                      </a:r>
                      <a:endParaRPr lang="en-GB" dirty="0"/>
                    </a:p>
                  </a:txBody>
                  <a:tcPr/>
                </a:tc>
                <a:tc>
                  <a:txBody>
                    <a:bodyPr/>
                    <a:lstStyle/>
                    <a:p>
                      <a:r>
                        <a:rPr lang="en-GB" dirty="0" smtClean="0"/>
                        <a:t>✔ User registration &amp; login</a:t>
                      </a:r>
                      <a:br>
                        <a:rPr lang="en-GB" dirty="0" smtClean="0"/>
                      </a:br>
                      <a:r>
                        <a:rPr lang="en-GB" dirty="0" smtClean="0"/>
                        <a:t>✔ Password recovery &amp; OTP</a:t>
                      </a:r>
                      <a:br>
                        <a:rPr lang="en-GB" dirty="0" smtClean="0"/>
                      </a:br>
                      <a:r>
                        <a:rPr lang="en-GB" dirty="0" smtClean="0"/>
                        <a:t>✔ Input forms</a:t>
                      </a:r>
                      <a:br>
                        <a:rPr lang="en-GB" dirty="0" smtClean="0"/>
                      </a:br>
                      <a:r>
                        <a:rPr lang="en-GB" dirty="0" smtClean="0"/>
                        <a:t>✔ Diet plans</a:t>
                      </a:r>
                      <a:br>
                        <a:rPr lang="en-GB" dirty="0" smtClean="0"/>
                      </a:br>
                      <a:r>
                        <a:rPr lang="en-GB" dirty="0" smtClean="0"/>
                        <a:t>✔ Admin management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smtClean="0"/>
                        <a:t>✔Model</a:t>
                      </a:r>
                      <a:r>
                        <a:rPr lang="en-GB" baseline="0" dirty="0" smtClean="0"/>
                        <a:t> Testing</a:t>
                      </a:r>
                      <a:endParaRPr lang="en-GB" dirty="0" smtClean="0"/>
                    </a:p>
                  </a:txBody>
                  <a:tcPr/>
                </a:tc>
                <a:extLst>
                  <a:ext uri="{0D108BD9-81ED-4DB2-BD59-A6C34878D82A}">
                    <a16:rowId xmlns:a16="http://schemas.microsoft.com/office/drawing/2014/main" val="1023386783"/>
                  </a:ext>
                </a:extLst>
              </a:tr>
              <a:tr h="725503">
                <a:tc>
                  <a:txBody>
                    <a:bodyPr/>
                    <a:lstStyle/>
                    <a:p>
                      <a:r>
                        <a:rPr lang="en-GB" dirty="0" smtClean="0"/>
                        <a:t>Result</a:t>
                      </a:r>
                      <a:endParaRPr lang="en-GB" dirty="0"/>
                    </a:p>
                  </a:txBody>
                  <a:tcPr/>
                </a:tc>
                <a:tc>
                  <a:txBody>
                    <a:bodyPr/>
                    <a:lstStyle/>
                    <a:p>
                      <a:r>
                        <a:rPr lang="en-GB" dirty="0" smtClean="0"/>
                        <a:t>✔ All critical test cases passed successfully</a:t>
                      </a:r>
                      <a:br>
                        <a:rPr lang="en-GB" dirty="0" smtClean="0"/>
                      </a:br>
                      <a:r>
                        <a:rPr lang="en-GB" dirty="0" smtClean="0"/>
                        <a:t>✔ Correct handling of all input types</a:t>
                      </a:r>
                      <a:br>
                        <a:rPr lang="en-GB" dirty="0" smtClean="0"/>
                      </a:br>
                      <a:r>
                        <a:rPr lang="en-GB" dirty="0" smtClean="0"/>
                        <a:t>✔ Confirmed user-friendly experience</a:t>
                      </a:r>
                      <a:endParaRPr lang="en-GB" dirty="0"/>
                    </a:p>
                  </a:txBody>
                  <a:tcPr/>
                </a:tc>
                <a:extLst>
                  <a:ext uri="{0D108BD9-81ED-4DB2-BD59-A6C34878D82A}">
                    <a16:rowId xmlns:a16="http://schemas.microsoft.com/office/drawing/2014/main" val="110431295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ENDEAVOUR</a:t>
            </a:r>
            <a:endParaRPr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smtClean="0">
                <a:latin typeface="Times New Roman" panose="02020603050405020304" pitchFamily="18" charset="0"/>
                <a:cs typeface="Times New Roman" panose="02020603050405020304" pitchFamily="18" charset="0"/>
              </a:rPr>
              <a:t>Endeavour[1/2]</a:t>
            </a:r>
            <a:endParaRPr sz="3200" dirty="0">
              <a:latin typeface="Times New Roman" panose="02020603050405020304" pitchFamily="18" charset="0"/>
              <a:cs typeface="Times New Roman" panose="02020603050405020304" pitchFamily="18" charset="0"/>
            </a:endParaRPr>
          </a:p>
        </p:txBody>
      </p:sp>
      <p:sp>
        <p:nvSpPr>
          <p:cNvPr id="146" name="Google Shape;146;p11"/>
          <p:cNvSpPr txBox="1">
            <a:spLocks noGrp="1"/>
          </p:cNvSpPr>
          <p:nvPr>
            <p:ph type="body" idx="1"/>
          </p:nvPr>
        </p:nvSpPr>
        <p:spPr>
          <a:xfrm>
            <a:off x="457200" y="1275347"/>
            <a:ext cx="8229600" cy="4878565"/>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500" dirty="0" smtClean="0">
                <a:latin typeface="Times New Roman" panose="02020603050405020304" pitchFamily="18" charset="0"/>
                <a:cs typeface="Times New Roman" panose="02020603050405020304" pitchFamily="18" charset="0"/>
              </a:rPr>
              <a:t>Describe </a:t>
            </a:r>
            <a:r>
              <a:rPr lang="en-US" sz="2500" dirty="0">
                <a:latin typeface="Times New Roman" panose="02020603050405020304" pitchFamily="18" charset="0"/>
                <a:cs typeface="Times New Roman" panose="02020603050405020304" pitchFamily="18" charset="0"/>
              </a:rPr>
              <a:t>roles of your team members</a:t>
            </a:r>
          </a:p>
          <a:p>
            <a:pPr marL="488950" indent="-285750" algn="just">
              <a:spcBef>
                <a:spcPts val="0"/>
              </a:spcBef>
              <a:buSzPts val="3200"/>
            </a:pPr>
            <a:r>
              <a:rPr lang="en-US" sz="1800" b="1" dirty="0">
                <a:latin typeface="Times New Roman" panose="02020603050405020304" pitchFamily="18" charset="0"/>
                <a:cs typeface="Times New Roman" panose="02020603050405020304" pitchFamily="18" charset="0"/>
              </a:rPr>
              <a:t>Zain </a:t>
            </a:r>
            <a:r>
              <a:rPr lang="en-US" sz="1800" b="1" dirty="0" err="1">
                <a:latin typeface="Times New Roman" panose="02020603050405020304" pitchFamily="18" charset="0"/>
                <a:cs typeface="Times New Roman" panose="02020603050405020304" pitchFamily="18" charset="0"/>
              </a:rPr>
              <a:t>Ul</a:t>
            </a:r>
            <a:r>
              <a:rPr lang="en-US" sz="1800" b="1" dirty="0">
                <a:latin typeface="Times New Roman" panose="02020603050405020304" pitchFamily="18" charset="0"/>
                <a:cs typeface="Times New Roman" panose="02020603050405020304" pitchFamily="18" charset="0"/>
              </a:rPr>
              <a:t> Abideen (35515)                                       </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Web Development</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Ui/</a:t>
            </a:r>
            <a:r>
              <a:rPr lang="en-US" sz="1800" dirty="0" err="1">
                <a:latin typeface="Times New Roman" panose="02020603050405020304" pitchFamily="18" charset="0"/>
                <a:cs typeface="Times New Roman" panose="02020603050405020304" pitchFamily="18" charset="0"/>
              </a:rPr>
              <a:t>Ux</a:t>
            </a:r>
            <a:r>
              <a:rPr lang="en-US" sz="1800" dirty="0">
                <a:latin typeface="Times New Roman" panose="02020603050405020304" pitchFamily="18" charset="0"/>
                <a:cs typeface="Times New Roman" panose="02020603050405020304" pitchFamily="18" charset="0"/>
              </a:rPr>
              <a:t> Design</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Back End</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Literature Review</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Model training</a:t>
            </a:r>
          </a:p>
          <a:p>
            <a:pPr marL="660400" indent="-457200">
              <a:spcBef>
                <a:spcPts val="0"/>
              </a:spcBef>
              <a:buSzPts val="3200"/>
            </a:pPr>
            <a:r>
              <a:rPr lang="en-US" sz="1800" b="1" dirty="0">
                <a:latin typeface="Times New Roman" panose="02020603050405020304" pitchFamily="18" charset="0"/>
                <a:cs typeface="Times New Roman" panose="02020603050405020304" pitchFamily="18" charset="0"/>
              </a:rPr>
              <a:t>Obaid Ullah (35739)</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Data Collection</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Model training</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Research</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Documentation</a:t>
            </a:r>
          </a:p>
          <a:p>
            <a:pPr marL="660400" indent="-457200">
              <a:spcBef>
                <a:spcPts val="0"/>
              </a:spcBef>
              <a:buSzPts val="3200"/>
            </a:pPr>
            <a:r>
              <a:rPr lang="en-US" sz="1800" b="1" dirty="0">
                <a:latin typeface="Times New Roman" panose="02020603050405020304" pitchFamily="18" charset="0"/>
                <a:cs typeface="Times New Roman" panose="02020603050405020304" pitchFamily="18" charset="0"/>
              </a:rPr>
              <a:t>Huzaifa Khan (35726)</a:t>
            </a:r>
          </a:p>
          <a:p>
            <a:pPr marL="1117600" lvl="1" indent="-457200">
              <a:spcBef>
                <a:spcPts val="0"/>
              </a:spcBef>
              <a:buSzPts val="3200"/>
            </a:pPr>
            <a:r>
              <a:rPr lang="en-US" sz="1800" dirty="0" smtClean="0">
                <a:latin typeface="Times New Roman" panose="02020603050405020304" pitchFamily="18" charset="0"/>
                <a:cs typeface="Times New Roman" panose="02020603050405020304" pitchFamily="18" charset="0"/>
              </a:rPr>
              <a:t>Documentation</a:t>
            </a:r>
            <a:endParaRPr lang="en-US" sz="1800" dirty="0">
              <a:latin typeface="Times New Roman" panose="02020603050405020304" pitchFamily="18" charset="0"/>
              <a:cs typeface="Times New Roman" panose="02020603050405020304" pitchFamily="18" charset="0"/>
            </a:endParaRP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Gap </a:t>
            </a:r>
            <a:r>
              <a:rPr lang="en-US" sz="1800" dirty="0" smtClean="0">
                <a:latin typeface="Times New Roman" panose="02020603050405020304" pitchFamily="18" charset="0"/>
                <a:cs typeface="Times New Roman" panose="02020603050405020304" pitchFamily="18" charset="0"/>
              </a:rPr>
              <a:t>Analysis</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Literature </a:t>
            </a:r>
            <a:r>
              <a:rPr lang="en-US" sz="1800" dirty="0" smtClean="0">
                <a:latin typeface="Times New Roman" panose="02020603050405020304" pitchFamily="18" charset="0"/>
                <a:cs typeface="Times New Roman" panose="02020603050405020304" pitchFamily="18" charset="0"/>
              </a:rPr>
              <a:t>Review</a:t>
            </a:r>
            <a:endParaRPr lang="en-US" sz="1800" dirty="0" smtClean="0">
              <a:latin typeface="Times New Roman" panose="02020603050405020304" pitchFamily="18" charset="0"/>
              <a:cs typeface="Times New Roman" panose="02020603050405020304" pitchFamily="18" charset="0"/>
            </a:endParaRPr>
          </a:p>
          <a:p>
            <a:pPr marL="1117600" lvl="1" indent="-457200">
              <a:spcBef>
                <a:spcPts val="0"/>
              </a:spcBef>
              <a:buSzPts val="3200"/>
            </a:pPr>
            <a:r>
              <a:rPr lang="en-US" sz="1800" dirty="0" err="1">
                <a:latin typeface="Times New Roman" panose="02020603050405020304" pitchFamily="18" charset="0"/>
                <a:cs typeface="Times New Roman" panose="02020603050405020304" pitchFamily="18" charset="0"/>
              </a:rPr>
              <a:t>Ui</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Ux</a:t>
            </a:r>
            <a:r>
              <a:rPr lang="en-US" sz="1800" dirty="0">
                <a:latin typeface="Times New Roman" panose="02020603050405020304" pitchFamily="18" charset="0"/>
                <a:cs typeface="Times New Roman" panose="02020603050405020304" pitchFamily="18" charset="0"/>
              </a:rPr>
              <a:t> Design</a:t>
            </a:r>
          </a:p>
          <a:p>
            <a:pPr marL="1117600" lvl="1" indent="-457200">
              <a:spcBef>
                <a:spcPts val="0"/>
              </a:spcBef>
              <a:buSzPts val="3200"/>
            </a:pPr>
            <a:endParaRPr lang="en-US" sz="1800" dirty="0">
              <a:latin typeface="Times New Roman" panose="02020603050405020304" pitchFamily="18" charset="0"/>
              <a:cs typeface="Times New Roman" panose="02020603050405020304" pitchFamily="18" charset="0"/>
            </a:endParaRPr>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Endeavour[2/2</a:t>
            </a:r>
            <a:r>
              <a:rPr lang="en-US" dirty="0">
                <a:latin typeface="Times New Roman" panose="02020603050405020304" pitchFamily="18" charset="0"/>
                <a:cs typeface="Times New Roman" panose="02020603050405020304" pitchFamily="18" charset="0"/>
              </a:rPr>
              <a:t>]</a:t>
            </a:r>
            <a:endParaRPr lang="en-GB" dirty="0"/>
          </a:p>
        </p:txBody>
      </p:sp>
      <p:sp>
        <p:nvSpPr>
          <p:cNvPr id="3" name="Text Placeholder 2"/>
          <p:cNvSpPr>
            <a:spLocks noGrp="1"/>
          </p:cNvSpPr>
          <p:nvPr>
            <p:ph type="body" idx="1"/>
          </p:nvPr>
        </p:nvSpPr>
        <p:spPr/>
        <p:txBody>
          <a:bodyPr/>
          <a:lstStyle/>
          <a:p>
            <a:pPr marL="114300" indent="0">
              <a:buNone/>
            </a:pPr>
            <a:r>
              <a:rPr lang="en-US" b="1" dirty="0">
                <a:sym typeface="+mn-ea"/>
              </a:rPr>
              <a:t>Describe your way of working as a team</a:t>
            </a:r>
          </a:p>
          <a:p>
            <a:r>
              <a:rPr lang="en-US" sz="2200" b="1" dirty="0">
                <a:latin typeface="Times New Roman" panose="02020603050405020304" pitchFamily="18" charset="0"/>
                <a:cs typeface="Times New Roman" panose="02020603050405020304" pitchFamily="18" charset="0"/>
              </a:rPr>
              <a:t>Clear Role Assignments: </a:t>
            </a:r>
            <a:r>
              <a:rPr lang="en-US" sz="2200" dirty="0">
                <a:latin typeface="Times New Roman" panose="02020603050405020304" pitchFamily="18" charset="0"/>
                <a:cs typeface="Times New Roman" panose="02020603050405020304" pitchFamily="18" charset="0"/>
              </a:rPr>
              <a:t>Tasks are assigned based </a:t>
            </a:r>
            <a:r>
              <a:rPr lang="en-US" sz="2200" dirty="0" smtClean="0">
                <a:latin typeface="Times New Roman" panose="02020603050405020304" pitchFamily="18" charset="0"/>
                <a:cs typeface="Times New Roman" panose="02020603050405020304" pitchFamily="18" charset="0"/>
              </a:rPr>
              <a:t>By </a:t>
            </a:r>
            <a:r>
              <a:rPr lang="en-US" sz="2200" b="1" dirty="0" smtClean="0">
                <a:latin typeface="Times New Roman" panose="02020603050405020304" pitchFamily="18" charset="0"/>
                <a:cs typeface="Times New Roman" panose="02020603050405020304" pitchFamily="18" charset="0"/>
              </a:rPr>
              <a:t>Team Leader</a:t>
            </a:r>
            <a:r>
              <a:rPr lang="en-US" sz="2200" dirty="0" smtClean="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r>
              <a:rPr lang="en-US" sz="2200" b="1" dirty="0">
                <a:latin typeface="Times New Roman" panose="02020603050405020304" pitchFamily="18" charset="0"/>
                <a:cs typeface="Times New Roman" panose="02020603050405020304" pitchFamily="18" charset="0"/>
              </a:rPr>
              <a:t>Communication:</a:t>
            </a: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Held regular meetings to review progress, address challenges, and plan next steps.</a:t>
            </a:r>
          </a:p>
          <a:p>
            <a:pPr lvl="1"/>
            <a:r>
              <a:rPr lang="en-US" sz="2200" dirty="0">
                <a:latin typeface="Times New Roman" panose="02020603050405020304" pitchFamily="18" charset="0"/>
                <a:cs typeface="Times New Roman" panose="02020603050405020304" pitchFamily="18" charset="0"/>
              </a:rPr>
              <a:t>Leveraged tools like </a:t>
            </a:r>
            <a:r>
              <a:rPr lang="en-US" sz="2200" b="1" dirty="0">
                <a:latin typeface="Times New Roman" panose="02020603050405020304" pitchFamily="18" charset="0"/>
                <a:cs typeface="Times New Roman" panose="02020603050405020304" pitchFamily="18" charset="0"/>
              </a:rPr>
              <a:t>GitHub for version control </a:t>
            </a:r>
            <a:r>
              <a:rPr lang="en-US" sz="2200" dirty="0">
                <a:latin typeface="Times New Roman" panose="02020603050405020304" pitchFamily="18" charset="0"/>
                <a:cs typeface="Times New Roman" panose="02020603050405020304" pitchFamily="18" charset="0"/>
              </a:rPr>
              <a:t>and collaborative development</a:t>
            </a:r>
            <a:r>
              <a:rPr lang="en-US" sz="1600" dirty="0"/>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Efficiency Focus:</a:t>
            </a:r>
            <a:r>
              <a:rPr lang="en-US" sz="2000" dirty="0">
                <a:latin typeface="Times New Roman" panose="02020603050405020304" pitchFamily="18" charset="0"/>
                <a:cs typeface="Times New Roman" panose="02020603050405020304" pitchFamily="18" charset="0"/>
              </a:rPr>
              <a:t> Optimizing processes for real-time results and smooth </a:t>
            </a:r>
            <a:r>
              <a:rPr lang="en-US" sz="2200" dirty="0">
                <a:latin typeface="Times New Roman" panose="02020603050405020304" pitchFamily="18" charset="0"/>
                <a:cs typeface="Times New Roman" panose="02020603050405020304" pitchFamily="18" charset="0"/>
              </a:rPr>
              <a:t>integration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2856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BACKGROUND AND 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9388" y="4018547"/>
            <a:ext cx="8097253" cy="1265406"/>
          </a:xfrm>
        </p:spPr>
        <p:txBody>
          <a:bodyPr/>
          <a:lstStyle/>
          <a:p>
            <a:pPr marL="114300" indent="0">
              <a:buNone/>
            </a:pPr>
            <a:r>
              <a:rPr lang="en-GB" dirty="0" smtClean="0"/>
              <a:t>		</a:t>
            </a:r>
            <a:r>
              <a:rPr lang="en-GB" sz="4500" dirty="0" smtClean="0">
                <a:latin typeface="Times New Roman" panose="02020603050405020304" pitchFamily="18" charset="0"/>
                <a:cs typeface="Times New Roman" panose="02020603050405020304" pitchFamily="18" charset="0"/>
              </a:rPr>
              <a:t>	Thank You</a:t>
            </a:r>
            <a:endParaRPr lang="en-GB" sz="4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0D43D12-3B74-4C21-4724-84F54D4E0D91}"/>
              </a:ext>
            </a:extLst>
          </p:cNvPr>
          <p:cNvPicPr>
            <a:picLocks noChangeAspect="1"/>
          </p:cNvPicPr>
          <p:nvPr/>
        </p:nvPicPr>
        <p:blipFill>
          <a:blip r:embed="rId2"/>
          <a:srcRect t="19879" b="28440"/>
          <a:stretch/>
        </p:blipFill>
        <p:spPr>
          <a:xfrm>
            <a:off x="1160650" y="1078944"/>
            <a:ext cx="7015205" cy="2939603"/>
          </a:xfrm>
          <a:prstGeom prst="rect">
            <a:avLst/>
          </a:prstGeom>
        </p:spPr>
      </p:pic>
    </p:spTree>
    <p:extLst>
      <p:ext uri="{BB962C8B-B14F-4D97-AF65-F5344CB8AC3E}">
        <p14:creationId xmlns:p14="http://schemas.microsoft.com/office/powerpoint/2010/main" val="234493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smtClean="0">
                <a:latin typeface="Times New Roman" panose="02020603050405020304" pitchFamily="18" charset="0"/>
                <a:cs typeface="Times New Roman" panose="02020603050405020304" pitchFamily="18" charset="0"/>
              </a:rPr>
              <a:t>Background and Introduction[1/2]</a:t>
            </a:r>
            <a:endParaRPr sz="3200"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100" algn="just">
              <a:lnSpc>
                <a:spcPct val="150000"/>
              </a:lnSpc>
              <a:spcBef>
                <a:spcPts val="0"/>
              </a:spcBef>
              <a:buSzPts val="3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What Is Fitness?</a:t>
            </a:r>
          </a:p>
          <a:p>
            <a:pPr marL="1003300" lvl="1" algn="just">
              <a:spcBef>
                <a:spcPts val="0"/>
              </a:spcBef>
              <a:buSzPts val="3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Fitness is a state of health and well-being that allows a person to perform daily activities with vigor, alertness, and minimal fatigue</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.[1]</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546100" algn="just">
              <a:lnSpc>
                <a:spcPct val="150000"/>
              </a:lnSpc>
              <a:spcBef>
                <a:spcPts val="0"/>
              </a:spcBef>
              <a:buSzPts val="3200"/>
              <a:buFont typeface="Wingdings" panose="05000000000000000000" pitchFamily="2" charset="2"/>
              <a:buChar char="§"/>
            </a:pPr>
            <a:r>
              <a:rPr lang="en-US" sz="2500" dirty="0">
                <a:latin typeface="Times New Roman" panose="02020603050405020304" pitchFamily="18" charset="0"/>
                <a:ea typeface="Calibri" panose="020F0502020204030204" pitchFamily="34" charset="0"/>
                <a:cs typeface="Times New Roman" panose="02020603050405020304" pitchFamily="18" charset="0"/>
              </a:rPr>
              <a:t>What is Diet?</a:t>
            </a:r>
          </a:p>
          <a:p>
            <a:pPr marL="1003300" lvl="1" algn="just">
              <a:spcBef>
                <a:spcPts val="0"/>
              </a:spcBef>
              <a:buSzPts val="32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diet</a:t>
            </a:r>
            <a:r>
              <a:rPr lang="en-GB" sz="2000" dirty="0">
                <a:latin typeface="Times New Roman" panose="02020603050405020304" pitchFamily="18" charset="0"/>
                <a:cs typeface="Times New Roman" panose="02020603050405020304" pitchFamily="18" charset="0"/>
              </a:rPr>
              <a:t> is a specific selection of food and drink designed to meet health or fitness goals. It is often short-term and tailored to address immediate needs like weight loss or muscle gain</a:t>
            </a:r>
            <a:r>
              <a:rPr lang="en-GB"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139700" algn="l" rtl="0">
              <a:spcBef>
                <a:spcPts val="0"/>
              </a:spcBef>
              <a:spcAft>
                <a:spcPts val="0"/>
              </a:spcAft>
              <a:buClr>
                <a:schemeClr val="dk1"/>
              </a:buClr>
              <a:buSzPts val="3200"/>
              <a:buNone/>
            </a:pPr>
            <a:endParaRPr dirty="0"/>
          </a:p>
        </p:txBody>
      </p:sp>
      <p:sp>
        <p:nvSpPr>
          <p:cNvPr id="2" name="Rectangle 1"/>
          <p:cNvSpPr/>
          <p:nvPr/>
        </p:nvSpPr>
        <p:spPr>
          <a:xfrm>
            <a:off x="1923973" y="6154836"/>
            <a:ext cx="3948517" cy="307777"/>
          </a:xfrm>
          <a:prstGeom prst="rect">
            <a:avLst/>
          </a:prstGeom>
        </p:spPr>
        <p:txBody>
          <a:bodyPr wrap="none">
            <a:spAutoFit/>
          </a:bodyPr>
          <a:lstStyle/>
          <a:p>
            <a:r>
              <a:rPr lang="en-US" dirty="0">
                <a:solidFill>
                  <a:schemeClr val="bg1"/>
                </a:solidFill>
              </a:rPr>
              <a:t>[1] </a:t>
            </a:r>
            <a:r>
              <a:rPr lang="en-US" dirty="0">
                <a:solidFill>
                  <a:schemeClr val="bg1"/>
                </a:solidFill>
                <a:hlinkClick r:id="rId3">
                  <a:extLst>
                    <a:ext uri="{A12FA001-AC4F-418D-AE19-62706E023703}">
                      <ahyp:hlinkClr xmlns:lc="http://schemas.openxmlformats.org/drawingml/2006/lockedCanvas" xmlns="" xmlns:ahyp="http://schemas.microsoft.com/office/drawing/2018/hyperlinkcolor" val="tx"/>
                    </a:ext>
                  </a:extLst>
                </a:hlinkClick>
              </a:rPr>
              <a:t>https://</a:t>
            </a:r>
            <a:r>
              <a:rPr lang="en-US" dirty="0">
                <a:solidFill>
                  <a:srgbClr val="0070C0"/>
                </a:solidFill>
                <a:hlinkClick r:id="rId3">
                  <a:extLst>
                    <a:ext uri="{A12FA001-AC4F-418D-AE19-62706E023703}">
                      <ahyp:hlinkClr xmlns:lc="http://schemas.openxmlformats.org/drawingml/2006/lockedCanvas" xmlns="" xmlns:ahyp="http://schemas.microsoft.com/office/drawing/2018/hyperlinkcolor" val="tx"/>
                    </a:ext>
                  </a:extLst>
                </a:hlinkClick>
              </a:rPr>
              <a:t>en.wikipedia.org/wiki/Physical_fitness</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Background and </a:t>
            </a:r>
            <a:r>
              <a:rPr lang="en-US" sz="3200" dirty="0" smtClean="0">
                <a:latin typeface="Times New Roman" panose="02020603050405020304" pitchFamily="18" charset="0"/>
                <a:cs typeface="Times New Roman" panose="02020603050405020304" pitchFamily="18" charset="0"/>
              </a:rPr>
              <a:t>Introduction[2/2</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GB" sz="2500" b="1" dirty="0" smtClean="0">
                <a:latin typeface="Times New Roman" panose="02020603050405020304" pitchFamily="18" charset="0"/>
                <a:cs typeface="Times New Roman" panose="02020603050405020304" pitchFamily="18" charset="0"/>
              </a:rPr>
              <a:t>Fitnessstan</a:t>
            </a:r>
            <a:r>
              <a:rPr lang="en-GB" sz="2500" dirty="0" smtClean="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is an AI-powered web </a:t>
            </a:r>
            <a:r>
              <a:rPr lang="en-GB" sz="2500" dirty="0" smtClean="0">
                <a:latin typeface="Times New Roman" panose="02020603050405020304" pitchFamily="18" charset="0"/>
                <a:cs typeface="Times New Roman" panose="02020603050405020304" pitchFamily="18" charset="0"/>
              </a:rPr>
              <a:t>platform </a:t>
            </a:r>
            <a:r>
              <a:rPr lang="en-GB" sz="2500" dirty="0">
                <a:latin typeface="Times New Roman" panose="02020603050405020304" pitchFamily="18" charset="0"/>
                <a:cs typeface="Times New Roman" panose="02020603050405020304" pitchFamily="18" charset="0"/>
              </a:rPr>
              <a:t>that provides personalized fitness solutions for health-conscious individuals, including those managing conditions like </a:t>
            </a:r>
            <a:r>
              <a:rPr lang="en-GB" sz="2500" dirty="0" smtClean="0">
                <a:latin typeface="Times New Roman" panose="02020603050405020304" pitchFamily="18" charset="0"/>
                <a:cs typeface="Times New Roman" panose="02020603050405020304" pitchFamily="18" charset="0"/>
              </a:rPr>
              <a:t>obesity</a:t>
            </a:r>
            <a:r>
              <a:rPr lang="en-GB" sz="2500" dirty="0" smtClean="0">
                <a:latin typeface="Times New Roman" panose="02020603050405020304" pitchFamily="18" charset="0"/>
                <a:cs typeface="Times New Roman" panose="02020603050405020304" pitchFamily="18" charset="0"/>
              </a:rPr>
              <a:t>. </a:t>
            </a:r>
            <a:r>
              <a:rPr lang="en-GB" sz="2500" dirty="0">
                <a:latin typeface="Times New Roman" panose="02020603050405020304" pitchFamily="18" charset="0"/>
                <a:cs typeface="Times New Roman" panose="02020603050405020304" pitchFamily="18" charset="0"/>
              </a:rPr>
              <a:t>By integrating tailored workout and diet recommendations, the platform ensures a balanced and comprehensive approach to achieving fitness goals. Its user-friendly design and accessibility aim to make fitness achievable for everyone.</a:t>
            </a:r>
          </a:p>
          <a:p>
            <a:endParaRPr lang="en-GB" dirty="0"/>
          </a:p>
        </p:txBody>
      </p:sp>
    </p:spTree>
    <p:extLst>
      <p:ext uri="{BB962C8B-B14F-4D97-AF65-F5344CB8AC3E}">
        <p14:creationId xmlns:p14="http://schemas.microsoft.com/office/powerpoint/2010/main" val="357599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a:t>
            </a:r>
            <a:r>
              <a:rPr lang="en-US" sz="3200" dirty="0" smtClean="0">
                <a:latin typeface="Times New Roman" panose="02020603050405020304" pitchFamily="18" charset="0"/>
                <a:cs typeface="Times New Roman" panose="02020603050405020304" pitchFamily="18" charset="0"/>
              </a:rPr>
              <a:t>Review [1/6]</a:t>
            </a:r>
            <a:endParaRPr sz="3200" dirty="0">
              <a:latin typeface="Times New Roman" panose="02020603050405020304" pitchFamily="18" charset="0"/>
              <a:cs typeface="Times New Roman" panose="02020603050405020304" pitchFamily="18" charset="0"/>
            </a:endParaRPr>
          </a:p>
        </p:txBody>
      </p:sp>
      <p:sp>
        <p:nvSpPr>
          <p:cNvPr id="122" name="Google Shape;12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There's been a substantial increase in the usage of fitness </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platforms </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using </a:t>
            </a:r>
            <a:r>
              <a:rPr lang="en-US" sz="2500" dirty="0">
                <a:latin typeface="Times New Roman" panose="02020603050405020304" pitchFamily="18" charset="0"/>
                <a:ea typeface="Calibri" panose="020F0502020204030204" pitchFamily="34" charset="0"/>
                <a:cs typeface="Times New Roman" panose="02020603050405020304" pitchFamily="18" charset="0"/>
              </a:rPr>
              <a:t>AI, with an annual growth rate of 17%. [1]</a:t>
            </a:r>
          </a:p>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Importance of Nutrition in Fitness:</a:t>
            </a:r>
          </a:p>
          <a:p>
            <a:pPr marL="1117600" lvl="1"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Studies suggest that a balanced intake of carbohydrates, proteins, and fats is crucial for optimizing workout results [2] [3]</a:t>
            </a:r>
          </a:p>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Combining a structured workout plan with a tailored diet plan can lead to better fitness outcomes.</a:t>
            </a:r>
          </a:p>
        </p:txBody>
      </p:sp>
      <p:sp>
        <p:nvSpPr>
          <p:cNvPr id="4" name="Rectangle 3"/>
          <p:cNvSpPr/>
          <p:nvPr/>
        </p:nvSpPr>
        <p:spPr>
          <a:xfrm>
            <a:off x="2286000" y="6073299"/>
            <a:ext cx="6400800" cy="738664"/>
          </a:xfrm>
          <a:prstGeom prst="rect">
            <a:avLst/>
          </a:prstGeom>
        </p:spPr>
        <p:txBody>
          <a:bodyPr wrap="squar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lc="http://schemas.openxmlformats.org/drawingml/2006/lockedCanvas" xmlns:ahyp="http://schemas.microsoft.com/office/drawing/2018/hyperlinkcolor" xmlns="" val="tx"/>
                    </a:ext>
                  </a:extLst>
                </a:hlinkClick>
              </a:rPr>
              <a:t>https://www.solutelabs.com/blog/future-of-fitness</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lc="http://schemas.openxmlformats.org/drawingml/2006/lockedCanvas" xmlns:ahyp="http://schemas.microsoft.com/office/drawing/2018/hyperlinkcolor" xmlns="" val="tx"/>
                    </a:ext>
                  </a:extLst>
                </a:hlinkClick>
              </a:rPr>
              <a:t>https://www.healthline.com/nutrition/workout-routine-for-men</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lc="http://schemas.openxmlformats.org/drawingml/2006/lockedCanvas" xmlns:ahyp="http://schemas.microsoft.com/office/drawing/2018/hyperlinkcolor" xmlns="" val="tx"/>
                    </a:ext>
                  </a:extLst>
                </a:hlinkClick>
              </a:rPr>
              <a:t>https://www.puregym.com/blog/the-best-gym-workout-plan-for-gaining-muscle/</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a:t>
            </a:r>
            <a:r>
              <a:rPr lang="en-US" sz="3200" dirty="0" smtClean="0">
                <a:latin typeface="Times New Roman" panose="02020603050405020304" pitchFamily="18" charset="0"/>
                <a:cs typeface="Times New Roman" panose="02020603050405020304" pitchFamily="18" charset="0"/>
              </a:rPr>
              <a:t>[2/6</a:t>
            </a:r>
            <a:r>
              <a:rPr lang="en-US" sz="3200" dirty="0">
                <a:latin typeface="Times New Roman" panose="02020603050405020304" pitchFamily="18" charset="0"/>
                <a:cs typeface="Times New Roman" panose="02020603050405020304" pitchFamily="18" charset="0"/>
              </a:rPr>
              <a:t>]</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660400" indent="-457200" algn="just">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Resting Energy Expenditure (REE)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p>
          <a:p>
            <a:pPr marL="1117600" lvl="1" indent="-457200" algn="just">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It represents the energy required by the body to maintain essential physiological functions while at rest.</a:t>
            </a:r>
          </a:p>
          <a:p>
            <a:pPr marL="1117600" lvl="1" indent="-457200" algn="just">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These equations typically consider factors such as weight, height, age, and gender.</a:t>
            </a:r>
          </a:p>
          <a:p>
            <a:pPr marL="1117600" lvl="1" indent="-457200" algn="just">
              <a:lnSpc>
                <a:spcPct val="150000"/>
              </a:lnSpc>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 Mifflin-St Jeor equation for males is: [1]</a:t>
            </a:r>
          </a:p>
          <a:p>
            <a:pPr marL="1117600" lvl="1" indent="-457200" algn="just">
              <a:lnSpc>
                <a:spcPct val="150000"/>
              </a:lnSpc>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REE=10×weight kg +6.25×height cm −5×age y +5 </a:t>
            </a:r>
          </a:p>
          <a:p>
            <a:pPr marL="1117600" lvl="1" indent="-457200" algn="just">
              <a:lnSpc>
                <a:spcPct val="150000"/>
              </a:lnSpc>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 Mifflin-St Jeor equation for females is: [1]</a:t>
            </a:r>
          </a:p>
          <a:p>
            <a:pPr marL="1117600" lvl="1" indent="-457200" algn="just">
              <a:lnSpc>
                <a:spcPct val="150000"/>
              </a:lnSpc>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REE=10×weight kg +6.25×height cm −5×age y −161</a:t>
            </a:r>
          </a:p>
        </p:txBody>
      </p:sp>
      <p:sp>
        <p:nvSpPr>
          <p:cNvPr id="4" name="Rectangle 3"/>
          <p:cNvSpPr/>
          <p:nvPr/>
        </p:nvSpPr>
        <p:spPr>
          <a:xfrm>
            <a:off x="2163686" y="6274720"/>
            <a:ext cx="3637534"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lc="http://schemas.openxmlformats.org/drawingml/2006/lockedCanvas" xmlns:ahyp="http://schemas.microsoft.com/office/drawing/2018/hyperlinkcolor" xmlns="" val="tx"/>
                    </a:ext>
                  </a:extLst>
                </a:hlinkClick>
              </a:rPr>
              <a:t>https://pubmed.ncbi.nlm.nih.gov/2305711/</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0038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TotalTime>
  <Words>1487</Words>
  <Application>Microsoft Office PowerPoint</Application>
  <PresentationFormat>On-screen Show (4:3)</PresentationFormat>
  <Paragraphs>244</Paragraphs>
  <Slides>40</Slides>
  <Notes>20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46" baseType="lpstr">
      <vt:lpstr>Arial</vt:lpstr>
      <vt:lpstr>Calibri</vt:lpstr>
      <vt:lpstr>Times New Roman</vt:lpstr>
      <vt:lpstr>Wingdings</vt:lpstr>
      <vt:lpstr>Office Theme</vt:lpstr>
      <vt:lpstr>Microsoft Visio Drawing</vt:lpstr>
      <vt:lpstr>Final Year Project</vt:lpstr>
      <vt:lpstr>Project Team</vt:lpstr>
      <vt:lpstr>Table of Content</vt:lpstr>
      <vt:lpstr>BACKGROUND AND INTRODUCTION</vt:lpstr>
      <vt:lpstr>Background and Introduction[1/2]</vt:lpstr>
      <vt:lpstr>Background and Introduction[2/2]</vt:lpstr>
      <vt:lpstr>Literature Review</vt:lpstr>
      <vt:lpstr>Literature Review [1/6]</vt:lpstr>
      <vt:lpstr>Literature Review [2/6]</vt:lpstr>
      <vt:lpstr>Literature Review [3/6]</vt:lpstr>
      <vt:lpstr>Literature Review [4/6]</vt:lpstr>
      <vt:lpstr>Literature Review [5/6]</vt:lpstr>
      <vt:lpstr>Literature Review [6/6]</vt:lpstr>
      <vt:lpstr>PROBLEM STATEMENT</vt:lpstr>
      <vt:lpstr>Problem Statement</vt:lpstr>
      <vt:lpstr>Requirement and Design Summary</vt:lpstr>
      <vt:lpstr>Requirements Summary</vt:lpstr>
      <vt:lpstr>Design Summary</vt:lpstr>
      <vt:lpstr>Methodology And Proposed Solution</vt:lpstr>
      <vt:lpstr>Methodology</vt:lpstr>
      <vt:lpstr>Proposed Solution</vt:lpstr>
      <vt:lpstr>Implementation Summary</vt:lpstr>
      <vt:lpstr>Implementation [1/4] </vt:lpstr>
      <vt:lpstr>Implementation [2/4]</vt:lpstr>
      <vt:lpstr>Implementation [3/4]</vt:lpstr>
      <vt:lpstr>Implementation [4/4]</vt:lpstr>
      <vt:lpstr>Experiments and Results Summary</vt:lpstr>
      <vt:lpstr>Experiments and Results Summary[1/7]</vt:lpstr>
      <vt:lpstr>Experiments and Results Summary[2/7]</vt:lpstr>
      <vt:lpstr>Experiments and Results Summary[3/7]</vt:lpstr>
      <vt:lpstr>Experiments and Results Summary[4/7]</vt:lpstr>
      <vt:lpstr>Experiments and Results Summary[5/7]</vt:lpstr>
      <vt:lpstr>Experiments and Results Summary[6/7]</vt:lpstr>
      <vt:lpstr>Experiments and Results Summary[7/7]</vt:lpstr>
      <vt:lpstr>Testing Summary</vt:lpstr>
      <vt:lpstr>Testing Summary</vt:lpstr>
      <vt:lpstr>ENDEAVOUR</vt:lpstr>
      <vt:lpstr>Endeavour[1/2]</vt:lpstr>
      <vt:lpstr>Endeavour[2/2]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hp</cp:lastModifiedBy>
  <cp:revision>40</cp:revision>
  <dcterms:created xsi:type="dcterms:W3CDTF">2013-01-22T07:04:44Z</dcterms:created>
  <dcterms:modified xsi:type="dcterms:W3CDTF">2025-05-14T22:43:06Z</dcterms:modified>
</cp:coreProperties>
</file>