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77" r:id="rId7"/>
    <p:sldId id="261" r:id="rId8"/>
    <p:sldId id="262" r:id="rId9"/>
    <p:sldId id="278" r:id="rId10"/>
    <p:sldId id="279" r:id="rId11"/>
    <p:sldId id="280" r:id="rId12"/>
    <p:sldId id="281" r:id="rId13"/>
    <p:sldId id="282" r:id="rId14"/>
    <p:sldId id="263" r:id="rId15"/>
    <p:sldId id="264" r:id="rId16"/>
    <p:sldId id="283" r:id="rId17"/>
    <p:sldId id="274" r:id="rId18"/>
    <p:sldId id="269" r:id="rId19"/>
    <p:sldId id="267" r:id="rId20"/>
    <p:sldId id="275" r:id="rId21"/>
    <p:sldId id="268" r:id="rId22"/>
    <p:sldId id="284" r:id="rId23"/>
    <p:sldId id="270" r:id="rId24"/>
    <p:sldId id="285" r:id="rId25"/>
    <p:sldId id="286" r:id="rId26"/>
    <p:sldId id="287" r:id="rId27"/>
    <p:sldId id="294" r:id="rId28"/>
    <p:sldId id="276" r:id="rId29"/>
    <p:sldId id="288" r:id="rId30"/>
    <p:sldId id="289" r:id="rId31"/>
    <p:sldId id="290" r:id="rId32"/>
    <p:sldId id="298" r:id="rId33"/>
    <p:sldId id="291" r:id="rId34"/>
    <p:sldId id="292" r:id="rId35"/>
    <p:sldId id="293" r:id="rId36"/>
    <p:sldId id="296" r:id="rId37"/>
    <p:sldId id="271" r:id="rId38"/>
    <p:sldId id="265" r:id="rId39"/>
    <p:sldId id="266" r:id="rId40"/>
    <p:sldId id="295" r:id="rId41"/>
    <p:sldId id="297" r:id="rId42"/>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j2AY3DNheaNSztFqwRHhpggp8VF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88065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12785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5: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632209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01" name="Google Shape;101;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0546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731500" y="4560550"/>
            <a:ext cx="5852150" cy="43205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3" name="Google Shape;13;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9" name="Google Shape;19;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1" name="Google Shape;31;p2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2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8" name="Google Shape;38;p24"/>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4"/>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4"/>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24"/>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7" name="Google Shape;4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3" name="Google Shape;63;p28"/>
          <p:cNvSpPr>
            <a:spLocks noGrp="1"/>
          </p:cNvSpPr>
          <p:nvPr>
            <p:ph type="pic" idx="2"/>
          </p:nvPr>
        </p:nvSpPr>
        <p:spPr>
          <a:xfrm>
            <a:off x="1792288" y="612775"/>
            <a:ext cx="5486400" cy="4114800"/>
          </a:xfrm>
          <a:prstGeom prst="rect">
            <a:avLst/>
          </a:prstGeom>
          <a:noFill/>
          <a:ln>
            <a:noFill/>
          </a:ln>
        </p:spPr>
      </p:sp>
      <p:sp>
        <p:nvSpPr>
          <p:cNvPr id="64" name="Google Shape;64;p28"/>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0"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0"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0"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0"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0"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0"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0"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0"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hyperlink" Target="https://pubmed.ncbi.nlm.nih.gov/16020440/"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pubmed.ncbi.nlm.nih.gov/16020440/"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Physical_fitnes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solutelabs.com/blog/future-of-fitnes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hyperlink" Target="https://www.puregym.com/blog/the-best-gym-workout-plan-for-gaining-muscle/" TargetMode="External"/><Relationship Id="rId4" Type="http://schemas.openxmlformats.org/officeDocument/2006/relationships/hyperlink" Target="https://www.healthline.com/nutrition/workout-routine-for-men"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pubmed.ncbi.nlm.nih.gov/2305711/"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Final Year Project</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spcBef>
                <a:spcPts val="0"/>
              </a:spcBef>
            </a:pPr>
            <a:r>
              <a:rPr lang="en-US" b="1" dirty="0">
                <a:latin typeface="Times New Roman" panose="02020603050405020304" pitchFamily="18" charset="0"/>
                <a:cs typeface="Times New Roman" panose="02020603050405020304" pitchFamily="18" charset="0"/>
              </a:rPr>
              <a:t>FITNESSSTAN</a:t>
            </a:r>
          </a:p>
          <a:p>
            <a:pPr marL="63500" lvl="0" indent="0">
              <a:spcBef>
                <a:spcPts val="0"/>
              </a:spcBef>
            </a:pPr>
            <a:r>
              <a:rPr lang="en-GB" sz="1200" dirty="0">
                <a:latin typeface="Times New Roman" panose="02020603050405020304" pitchFamily="18" charset="0"/>
                <a:cs typeface="Times New Roman" panose="02020603050405020304" pitchFamily="18" charset="0"/>
              </a:rPr>
              <a:t>Supervised By: Muhammad Islam (Lecturer)</a:t>
            </a:r>
          </a:p>
          <a:p>
            <a:pPr marL="63500" lvl="0" indent="0" algn="ctr" rtl="0">
              <a:spcBef>
                <a:spcPts val="280"/>
              </a:spcBef>
              <a:spcAft>
                <a:spcPts val="0"/>
              </a:spcAft>
              <a:buClr>
                <a:srgbClr val="888888"/>
              </a:buClr>
              <a:buSzPts val="1400"/>
              <a:buFont typeface="Arial"/>
              <a:buNone/>
            </a:pPr>
            <a:endParaRPr dirty="0"/>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Literature Review [3/6]</a:t>
            </a:r>
            <a:endParaRPr lang="en-GB" sz="3200" dirty="0"/>
          </a:p>
        </p:txBody>
      </p:sp>
      <p:sp>
        <p:nvSpPr>
          <p:cNvPr id="3" name="Text Placeholder 2"/>
          <p:cNvSpPr>
            <a:spLocks noGrp="1"/>
          </p:cNvSpPr>
          <p:nvPr>
            <p:ph type="body" idx="1"/>
          </p:nvPr>
        </p:nvSpPr>
        <p:spPr/>
        <p:txBody>
          <a:bodyPr/>
          <a:lstStyle/>
          <a:p>
            <a:pPr marL="660400" indent="-457200" algn="just">
              <a:spcBef>
                <a:spcPts val="0"/>
              </a:spcBef>
              <a:buSzPts val="3200"/>
            </a:pPr>
            <a:r>
              <a:rPr lang="en-US" sz="2300" b="1" dirty="0">
                <a:latin typeface="Times New Roman" panose="02020603050405020304" pitchFamily="18" charset="0"/>
                <a:ea typeface="Calibri" panose="020F0502020204030204" pitchFamily="34" charset="0"/>
                <a:cs typeface="Times New Roman" panose="02020603050405020304" pitchFamily="18" charset="0"/>
              </a:rPr>
              <a:t>Total Daily Energy Expenditure (TDEE) </a:t>
            </a:r>
            <a:r>
              <a:rPr lang="en-US" sz="2300" dirty="0">
                <a:latin typeface="Times New Roman" panose="02020603050405020304" pitchFamily="18" charset="0"/>
                <a:ea typeface="Calibri" panose="020F0502020204030204" pitchFamily="34" charset="0"/>
                <a:cs typeface="Times New Roman" panose="02020603050405020304" pitchFamily="18" charset="0"/>
              </a:rPr>
              <a:t>[1]</a:t>
            </a:r>
          </a:p>
          <a:p>
            <a:pPr marL="1117600" lvl="1"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 the total number of calories that your body burns in a day, encompassing all activities and physiological functions</a:t>
            </a:r>
          </a:p>
          <a:p>
            <a:pPr marL="660400"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TDEE is crucial for weight management [1]</a:t>
            </a:r>
          </a:p>
          <a:p>
            <a:pPr marL="1117600" lvl="1"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Sedentary (little or no exercise): REE × 1.2</a:t>
            </a:r>
          </a:p>
          <a:p>
            <a:pPr marL="1117600" lvl="1"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Lightly active (sports 1-3 days/week): REE × 1.375</a:t>
            </a:r>
          </a:p>
          <a:p>
            <a:pPr marL="1117600" lvl="1"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Moderately active (sports 3-5 days/week): REE × 1.55</a:t>
            </a:r>
          </a:p>
          <a:p>
            <a:pPr marL="1117600" lvl="1"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Very active (sports 6-7 days a week): REE × 1.725</a:t>
            </a:r>
          </a:p>
          <a:p>
            <a:pPr marL="1117600" lvl="1" indent="-457200" algn="just">
              <a:spcBef>
                <a:spcPts val="0"/>
              </a:spcBef>
              <a:buSzPts val="3200"/>
            </a:pPr>
            <a:r>
              <a:rPr lang="en-US" sz="2300" dirty="0">
                <a:latin typeface="Times New Roman" panose="02020603050405020304" pitchFamily="18" charset="0"/>
                <a:ea typeface="Calibri" panose="020F0502020204030204" pitchFamily="34" charset="0"/>
                <a:cs typeface="Times New Roman" panose="02020603050405020304" pitchFamily="18" charset="0"/>
              </a:rPr>
              <a:t>Extra active (very hard exercise, training twice a day): REE × 1.9</a:t>
            </a:r>
          </a:p>
        </p:txBody>
      </p:sp>
      <p:sp>
        <p:nvSpPr>
          <p:cNvPr id="4" name="Rectangle 3"/>
          <p:cNvSpPr/>
          <p:nvPr/>
        </p:nvSpPr>
        <p:spPr>
          <a:xfrm>
            <a:off x="2298474" y="6154836"/>
            <a:ext cx="3728906" cy="307777"/>
          </a:xfrm>
          <a:prstGeom prst="rect">
            <a:avLst/>
          </a:prstGeom>
        </p:spPr>
        <p:txBody>
          <a:bodyPr wrap="none">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https://pubmed.ncbi.nlm.nih.gov/16020440/</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09318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Literature Review [4/6]</a:t>
            </a:r>
            <a:endParaRPr lang="en-GB" sz="3200" dirty="0"/>
          </a:p>
        </p:txBody>
      </p:sp>
      <p:sp>
        <p:nvSpPr>
          <p:cNvPr id="3" name="Text Placeholder 2"/>
          <p:cNvSpPr>
            <a:spLocks noGrp="1"/>
          </p:cNvSpPr>
          <p:nvPr>
            <p:ph type="body" idx="1"/>
          </p:nvPr>
        </p:nvSpPr>
        <p:spPr/>
        <p:txBody>
          <a:bodyPr/>
          <a:lstStyle/>
          <a:p>
            <a:pPr marL="660400" indent="-457200">
              <a:spcBef>
                <a:spcPts val="0"/>
              </a:spcBef>
              <a:buSzPts val="3200"/>
            </a:pPr>
            <a:r>
              <a:rPr lang="en-US" sz="2400" b="1" dirty="0">
                <a:latin typeface="Times New Roman" panose="02020603050405020304" pitchFamily="18" charset="0"/>
                <a:ea typeface="Calibri" panose="020F0502020204030204" pitchFamily="34" charset="0"/>
                <a:cs typeface="Times New Roman" panose="02020603050405020304" pitchFamily="18" charset="0"/>
              </a:rPr>
              <a:t>Weight loss [1]</a:t>
            </a:r>
          </a:p>
          <a:p>
            <a:pPr marL="1117600" lvl="1" indent="-457200">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At moderate Pace: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Intake=TDEE−500 </a:t>
            </a:r>
          </a:p>
          <a:p>
            <a:pPr marL="1117600" lvl="1" indent="-457200">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At faster Pace: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Intake=TDEE−1000</a:t>
            </a:r>
          </a:p>
          <a:p>
            <a:pPr marL="660400" indent="-457200">
              <a:spcBef>
                <a:spcPts val="0"/>
              </a:spcBef>
              <a:buSzPts val="3200"/>
            </a:pPr>
            <a:r>
              <a:rPr lang="en-US" sz="2400" b="1" dirty="0">
                <a:latin typeface="Times New Roman" panose="02020603050405020304" pitchFamily="18" charset="0"/>
                <a:ea typeface="Calibri" panose="020F0502020204030204" pitchFamily="34" charset="0"/>
                <a:cs typeface="Times New Roman" panose="02020603050405020304" pitchFamily="18" charset="0"/>
              </a:rPr>
              <a:t>Weight Gain [1]</a:t>
            </a:r>
          </a:p>
          <a:p>
            <a:pPr marL="1117600" lvl="1" indent="-457200">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At moderate Pace: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Intake=TDEE+500 </a:t>
            </a:r>
          </a:p>
          <a:p>
            <a:pPr marL="1117600" lvl="1" indent="-457200">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At faster Pace: </a:t>
            </a: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Intake=TDEE+1000</a:t>
            </a:r>
          </a:p>
          <a:p>
            <a:pPr marL="660400" indent="-457200">
              <a:spcBef>
                <a:spcPts val="0"/>
              </a:spcBef>
              <a:buSzPts val="3200"/>
            </a:pPr>
            <a:r>
              <a:rPr lang="en-US" sz="2400" b="1" dirty="0">
                <a:latin typeface="Times New Roman" panose="02020603050405020304" pitchFamily="18" charset="0"/>
                <a:ea typeface="Calibri" panose="020F0502020204030204" pitchFamily="34" charset="0"/>
                <a:cs typeface="Times New Roman" panose="02020603050405020304" pitchFamily="18" charset="0"/>
              </a:rPr>
              <a:t>Maintenance [1]</a:t>
            </a:r>
          </a:p>
          <a:p>
            <a:pPr marL="1117600" lvl="1" indent="-457200">
              <a:spcBef>
                <a:spcPts val="0"/>
              </a:spcBef>
              <a:buSzPts val="3200"/>
            </a:pPr>
            <a:r>
              <a:rPr lang="en-US" sz="2400" b="1" i="1" dirty="0">
                <a:latin typeface="Times New Roman" panose="02020603050405020304" pitchFamily="18" charset="0"/>
                <a:ea typeface="Calibri" panose="020F0502020204030204" pitchFamily="34" charset="0"/>
                <a:cs typeface="Times New Roman" panose="02020603050405020304" pitchFamily="18" charset="0"/>
              </a:rPr>
              <a:t>Calories Intake=TDEE</a:t>
            </a:r>
          </a:p>
          <a:p>
            <a:endParaRPr lang="en-GB" dirty="0"/>
          </a:p>
        </p:txBody>
      </p:sp>
      <p:sp>
        <p:nvSpPr>
          <p:cNvPr id="4" name="Rectangle 3"/>
          <p:cNvSpPr/>
          <p:nvPr/>
        </p:nvSpPr>
        <p:spPr>
          <a:xfrm>
            <a:off x="2322537" y="6308725"/>
            <a:ext cx="3728906" cy="307777"/>
          </a:xfrm>
          <a:prstGeom prst="rect">
            <a:avLst/>
          </a:prstGeom>
        </p:spPr>
        <p:txBody>
          <a:bodyPr wrap="none">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https://pubmed.ncbi.nlm.nih.gov/16020440/</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375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Literature Review [5/6]</a:t>
            </a:r>
            <a:endParaRPr lang="en-GB" sz="3200" dirty="0"/>
          </a:p>
        </p:txBody>
      </p:sp>
      <p:graphicFrame>
        <p:nvGraphicFramePr>
          <p:cNvPr id="5" name="Table 4"/>
          <p:cNvGraphicFramePr>
            <a:graphicFrameLocks noGrp="1"/>
          </p:cNvGraphicFramePr>
          <p:nvPr>
            <p:extLst>
              <p:ext uri="{D42A27DB-BD31-4B8C-83A1-F6EECF244321}">
                <p14:modId xmlns:p14="http://schemas.microsoft.com/office/powerpoint/2010/main" val="18840931"/>
              </p:ext>
            </p:extLst>
          </p:nvPr>
        </p:nvGraphicFramePr>
        <p:xfrm>
          <a:off x="517358" y="1417638"/>
          <a:ext cx="8169442" cy="3884867"/>
        </p:xfrm>
        <a:graphic>
          <a:graphicData uri="http://schemas.openxmlformats.org/drawingml/2006/table">
            <a:tbl>
              <a:tblPr>
                <a:tableStyleId>{3C2FFA5D-87B4-456A-9821-1D502468CF0F}</a:tableStyleId>
              </a:tblPr>
              <a:tblGrid>
                <a:gridCol w="532651">
                  <a:extLst>
                    <a:ext uri="{9D8B030D-6E8A-4147-A177-3AD203B41FA5}">
                      <a16:colId xmlns:a16="http://schemas.microsoft.com/office/drawing/2014/main" val="1405165925"/>
                    </a:ext>
                  </a:extLst>
                </a:gridCol>
                <a:gridCol w="1801475">
                  <a:extLst>
                    <a:ext uri="{9D8B030D-6E8A-4147-A177-3AD203B41FA5}">
                      <a16:colId xmlns:a16="http://schemas.microsoft.com/office/drawing/2014/main" val="2357314824"/>
                    </a:ext>
                  </a:extLst>
                </a:gridCol>
                <a:gridCol w="1289606">
                  <a:extLst>
                    <a:ext uri="{9D8B030D-6E8A-4147-A177-3AD203B41FA5}">
                      <a16:colId xmlns:a16="http://schemas.microsoft.com/office/drawing/2014/main" val="2254286288"/>
                    </a:ext>
                  </a:extLst>
                </a:gridCol>
                <a:gridCol w="997091">
                  <a:extLst>
                    <a:ext uri="{9D8B030D-6E8A-4147-A177-3AD203B41FA5}">
                      <a16:colId xmlns:a16="http://schemas.microsoft.com/office/drawing/2014/main" val="826431937"/>
                    </a:ext>
                  </a:extLst>
                </a:gridCol>
                <a:gridCol w="1214491">
                  <a:extLst>
                    <a:ext uri="{9D8B030D-6E8A-4147-A177-3AD203B41FA5}">
                      <a16:colId xmlns:a16="http://schemas.microsoft.com/office/drawing/2014/main" val="4132389230"/>
                    </a:ext>
                  </a:extLst>
                </a:gridCol>
                <a:gridCol w="1167064">
                  <a:extLst>
                    <a:ext uri="{9D8B030D-6E8A-4147-A177-3AD203B41FA5}">
                      <a16:colId xmlns:a16="http://schemas.microsoft.com/office/drawing/2014/main" val="4068328300"/>
                    </a:ext>
                  </a:extLst>
                </a:gridCol>
                <a:gridCol w="1167064">
                  <a:extLst>
                    <a:ext uri="{9D8B030D-6E8A-4147-A177-3AD203B41FA5}">
                      <a16:colId xmlns:a16="http://schemas.microsoft.com/office/drawing/2014/main" val="4030771702"/>
                    </a:ext>
                  </a:extLst>
                </a:gridCol>
              </a:tblGrid>
              <a:tr h="254829">
                <a:tc>
                  <a:txBody>
                    <a:bodyPr/>
                    <a:lstStyle/>
                    <a:p>
                      <a:r>
                        <a:rPr lang="en-GB" sz="1200" dirty="0"/>
                        <a:t>No.</a:t>
                      </a:r>
                      <a:endParaRPr lang="en-GB" sz="1200" b="1" dirty="0"/>
                    </a:p>
                  </a:txBody>
                  <a:tcPr marL="41145" marR="41145" marT="20573" marB="20573" anchor="ctr"/>
                </a:tc>
                <a:tc>
                  <a:txBody>
                    <a:bodyPr/>
                    <a:lstStyle/>
                    <a:p>
                      <a:r>
                        <a:rPr lang="en-GB" sz="1200" dirty="0"/>
                        <a:t>Name, Reference</a:t>
                      </a:r>
                      <a:endParaRPr lang="en-GB" sz="1200" b="1" dirty="0"/>
                    </a:p>
                  </a:txBody>
                  <a:tcPr marL="41145" marR="41145" marT="20573" marB="20573" anchor="ctr"/>
                </a:tc>
                <a:tc>
                  <a:txBody>
                    <a:bodyPr/>
                    <a:lstStyle/>
                    <a:p>
                      <a:r>
                        <a:rPr lang="en-GB" sz="1200" dirty="0"/>
                        <a:t>Inventor/Authors</a:t>
                      </a:r>
                      <a:endParaRPr lang="en-GB" sz="1200" b="1" dirty="0"/>
                    </a:p>
                  </a:txBody>
                  <a:tcPr marL="41145" marR="41145" marT="20573" marB="20573" anchor="ctr"/>
                </a:tc>
                <a:tc>
                  <a:txBody>
                    <a:bodyPr/>
                    <a:lstStyle/>
                    <a:p>
                      <a:r>
                        <a:rPr lang="en-GB" sz="1200" dirty="0"/>
                        <a:t>Year</a:t>
                      </a:r>
                      <a:endParaRPr lang="en-GB" sz="1200" b="1" dirty="0"/>
                    </a:p>
                  </a:txBody>
                  <a:tcPr marL="41145" marR="41145" marT="20573" marB="20573" anchor="ctr"/>
                </a:tc>
                <a:tc>
                  <a:txBody>
                    <a:bodyPr/>
                    <a:lstStyle/>
                    <a:p>
                      <a:r>
                        <a:rPr lang="en-GB" sz="1200" dirty="0"/>
                        <a:t>Input</a:t>
                      </a:r>
                      <a:endParaRPr lang="en-GB" sz="1200" b="1" dirty="0"/>
                    </a:p>
                  </a:txBody>
                  <a:tcPr marL="41145" marR="41145" marT="20573" marB="20573" anchor="ctr"/>
                </a:tc>
                <a:tc>
                  <a:txBody>
                    <a:bodyPr/>
                    <a:lstStyle/>
                    <a:p>
                      <a:r>
                        <a:rPr lang="en-GB" sz="1200" dirty="0"/>
                        <a:t>Output</a:t>
                      </a:r>
                      <a:endParaRPr lang="en-GB" sz="1200" b="1" dirty="0"/>
                    </a:p>
                  </a:txBody>
                  <a:tcPr marL="41145" marR="41145" marT="20573" marB="20573" anchor="ctr"/>
                </a:tc>
                <a:tc>
                  <a:txBody>
                    <a:bodyPr/>
                    <a:lstStyle/>
                    <a:p>
                      <a:r>
                        <a:rPr lang="en-GB" sz="1200" dirty="0"/>
                        <a:t>Description</a:t>
                      </a:r>
                      <a:endParaRPr lang="en-GB" sz="1200" b="1" dirty="0"/>
                    </a:p>
                  </a:txBody>
                  <a:tcPr marL="41145" marR="41145" marT="20573" marB="20573" anchor="ctr"/>
                </a:tc>
                <a:extLst>
                  <a:ext uri="{0D108BD9-81ED-4DB2-BD59-A6C34878D82A}">
                    <a16:rowId xmlns:a16="http://schemas.microsoft.com/office/drawing/2014/main" val="4183202681"/>
                  </a:ext>
                </a:extLst>
              </a:tr>
              <a:tr h="1711006">
                <a:tc>
                  <a:txBody>
                    <a:bodyPr/>
                    <a:lstStyle/>
                    <a:p>
                      <a:r>
                        <a:rPr lang="en-GB" sz="1200" dirty="0"/>
                        <a:t>1</a:t>
                      </a:r>
                      <a:endParaRPr lang="en-GB" sz="1200" b="1" dirty="0"/>
                    </a:p>
                  </a:txBody>
                  <a:tcPr marL="41145" marR="41145" marT="20573" marB="20573" anchor="ctr"/>
                </a:tc>
                <a:tc>
                  <a:txBody>
                    <a:bodyPr/>
                    <a:lstStyle/>
                    <a:p>
                      <a:r>
                        <a:rPr lang="en-GB" sz="1200" dirty="0"/>
                        <a:t>Diet Recommendation System Using Machine Learning</a:t>
                      </a:r>
                    </a:p>
                  </a:txBody>
                  <a:tcPr marL="41145" marR="41145" marT="20573" marB="20573" anchor="ctr"/>
                </a:tc>
                <a:tc>
                  <a:txBody>
                    <a:bodyPr/>
                    <a:lstStyle/>
                    <a:p>
                      <a:r>
                        <a:rPr lang="en-GB" sz="1200"/>
                        <a:t>Reema Golagana, V. Sravani, T. Mohan Reddy, CH Kavitha</a:t>
                      </a:r>
                    </a:p>
                  </a:txBody>
                  <a:tcPr marL="41145" marR="41145" marT="20573" marB="20573" anchor="ctr"/>
                </a:tc>
                <a:tc>
                  <a:txBody>
                    <a:bodyPr/>
                    <a:lstStyle/>
                    <a:p>
                      <a:r>
                        <a:rPr lang="en-GB" sz="1200"/>
                        <a:t>2023</a:t>
                      </a:r>
                    </a:p>
                  </a:txBody>
                  <a:tcPr marL="41145" marR="41145" marT="20573" marB="20573" anchor="ctr"/>
                </a:tc>
                <a:tc>
                  <a:txBody>
                    <a:bodyPr/>
                    <a:lstStyle/>
                    <a:p>
                      <a:r>
                        <a:rPr lang="en-GB" sz="1200" dirty="0"/>
                        <a:t>User data (BMI, preferences)</a:t>
                      </a:r>
                    </a:p>
                  </a:txBody>
                  <a:tcPr marL="41145" marR="41145" marT="20573" marB="20573" anchor="ctr"/>
                </a:tc>
                <a:tc>
                  <a:txBody>
                    <a:bodyPr/>
                    <a:lstStyle/>
                    <a:p>
                      <a:r>
                        <a:rPr lang="en-GB" sz="1200" dirty="0"/>
                        <a:t>Giving</a:t>
                      </a:r>
                      <a:r>
                        <a:rPr lang="en-GB" sz="1200" baseline="0" dirty="0"/>
                        <a:t> </a:t>
                      </a:r>
                      <a:r>
                        <a:rPr lang="en-GB" sz="1200" dirty="0"/>
                        <a:t>diet plans</a:t>
                      </a:r>
                    </a:p>
                  </a:txBody>
                  <a:tcPr marL="41145" marR="41145" marT="20573" marB="20573" anchor="ctr"/>
                </a:tc>
                <a:tc>
                  <a:txBody>
                    <a:bodyPr/>
                    <a:lstStyle/>
                    <a:p>
                      <a:r>
                        <a:rPr lang="en-GB" sz="1200" dirty="0"/>
                        <a:t>Uses Random Forest, K-Means, and LSTM for generating tailored diet recommendations.</a:t>
                      </a:r>
                    </a:p>
                  </a:txBody>
                  <a:tcPr marL="41145" marR="41145" marT="20573" marB="20573" anchor="ctr"/>
                </a:tc>
                <a:extLst>
                  <a:ext uri="{0D108BD9-81ED-4DB2-BD59-A6C34878D82A}">
                    <a16:rowId xmlns:a16="http://schemas.microsoft.com/office/drawing/2014/main" val="632372133"/>
                  </a:ext>
                </a:extLst>
              </a:tr>
              <a:tr h="1919032">
                <a:tc>
                  <a:txBody>
                    <a:bodyPr/>
                    <a:lstStyle/>
                    <a:p>
                      <a:r>
                        <a:rPr lang="en-GB" sz="1200" dirty="0"/>
                        <a:t>2</a:t>
                      </a:r>
                      <a:endParaRPr lang="en-GB" sz="1200" b="1" dirty="0"/>
                    </a:p>
                  </a:txBody>
                  <a:tcPr marL="41145" marR="41145" marT="20573" marB="20573" anchor="ctr"/>
                </a:tc>
                <a:tc>
                  <a:txBody>
                    <a:bodyPr/>
                    <a:lstStyle/>
                    <a:p>
                      <a:r>
                        <a:rPr lang="en-GB" sz="1200" dirty="0"/>
                        <a:t>Multi-Choice Diet Recommendation Application for Indian Scenario</a:t>
                      </a:r>
                    </a:p>
                  </a:txBody>
                  <a:tcPr marL="41145" marR="41145" marT="20573" marB="20573" anchor="ctr"/>
                </a:tc>
                <a:tc>
                  <a:txBody>
                    <a:bodyPr/>
                    <a:lstStyle/>
                    <a:p>
                      <a:r>
                        <a:rPr lang="en-GB" sz="1200" dirty="0" err="1"/>
                        <a:t>Karthika</a:t>
                      </a:r>
                      <a:r>
                        <a:rPr lang="en-GB" sz="1200" dirty="0"/>
                        <a:t> </a:t>
                      </a:r>
                      <a:r>
                        <a:rPr lang="en-GB" sz="1200" dirty="0" err="1"/>
                        <a:t>Subbaraj</a:t>
                      </a:r>
                      <a:endParaRPr lang="en-GB" sz="1200" dirty="0"/>
                    </a:p>
                  </a:txBody>
                  <a:tcPr marL="41145" marR="41145" marT="20573" marB="20573" anchor="ctr"/>
                </a:tc>
                <a:tc>
                  <a:txBody>
                    <a:bodyPr/>
                    <a:lstStyle/>
                    <a:p>
                      <a:r>
                        <a:rPr lang="en-GB" sz="1200" dirty="0"/>
                        <a:t>2024</a:t>
                      </a:r>
                    </a:p>
                  </a:txBody>
                  <a:tcPr marL="41145" marR="41145" marT="20573" marB="20573" anchor="ctr"/>
                </a:tc>
                <a:tc>
                  <a:txBody>
                    <a:bodyPr/>
                    <a:lstStyle/>
                    <a:p>
                      <a:r>
                        <a:rPr lang="en-GB" sz="1200" dirty="0"/>
                        <a:t>BMI, TDEE, and Indian food dataset</a:t>
                      </a:r>
                    </a:p>
                  </a:txBody>
                  <a:tcPr marL="41145" marR="41145" marT="20573" marB="20573" anchor="ctr"/>
                </a:tc>
                <a:tc>
                  <a:txBody>
                    <a:bodyPr/>
                    <a:lstStyle/>
                    <a:p>
                      <a:r>
                        <a:rPr lang="en-GB" sz="1200" dirty="0"/>
                        <a:t>Calorie-specific meal plans</a:t>
                      </a:r>
                    </a:p>
                  </a:txBody>
                  <a:tcPr marL="41145" marR="41145" marT="20573" marB="20573" anchor="ctr"/>
                </a:tc>
                <a:tc>
                  <a:txBody>
                    <a:bodyPr/>
                    <a:lstStyle/>
                    <a:p>
                      <a:r>
                        <a:rPr lang="en-GB" sz="1200" dirty="0"/>
                        <a:t>Utilizes Random Forest for meal classification and KNN for alternative suggestions, achieving 91% accuracy.</a:t>
                      </a:r>
                    </a:p>
                  </a:txBody>
                  <a:tcPr marL="41145" marR="41145" marT="20573" marB="20573" anchor="ctr"/>
                </a:tc>
                <a:extLst>
                  <a:ext uri="{0D108BD9-81ED-4DB2-BD59-A6C34878D82A}">
                    <a16:rowId xmlns:a16="http://schemas.microsoft.com/office/drawing/2014/main" val="929211136"/>
                  </a:ext>
                </a:extLst>
              </a:tr>
            </a:tbl>
          </a:graphicData>
        </a:graphic>
      </p:graphicFrame>
    </p:spTree>
    <p:extLst>
      <p:ext uri="{BB962C8B-B14F-4D97-AF65-F5344CB8AC3E}">
        <p14:creationId xmlns:p14="http://schemas.microsoft.com/office/powerpoint/2010/main" val="1462743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Literature Review [6/6]</a:t>
            </a:r>
            <a:endParaRPr lang="en-GB" sz="3200" dirty="0"/>
          </a:p>
        </p:txBody>
      </p:sp>
      <p:graphicFrame>
        <p:nvGraphicFramePr>
          <p:cNvPr id="4" name="Table 3"/>
          <p:cNvGraphicFramePr>
            <a:graphicFrameLocks noGrp="1"/>
          </p:cNvGraphicFramePr>
          <p:nvPr>
            <p:extLst>
              <p:ext uri="{D42A27DB-BD31-4B8C-83A1-F6EECF244321}">
                <p14:modId xmlns:p14="http://schemas.microsoft.com/office/powerpoint/2010/main" val="253603129"/>
              </p:ext>
            </p:extLst>
          </p:nvPr>
        </p:nvGraphicFramePr>
        <p:xfrm>
          <a:off x="374905" y="1417638"/>
          <a:ext cx="8394190" cy="4029320"/>
        </p:xfrm>
        <a:graphic>
          <a:graphicData uri="http://schemas.openxmlformats.org/drawingml/2006/table">
            <a:tbl>
              <a:tblPr>
                <a:tableStyleId>{3C2FFA5D-87B4-456A-9821-1D502468CF0F}</a:tableStyleId>
              </a:tblPr>
              <a:tblGrid>
                <a:gridCol w="557783">
                  <a:extLst>
                    <a:ext uri="{9D8B030D-6E8A-4147-A177-3AD203B41FA5}">
                      <a16:colId xmlns:a16="http://schemas.microsoft.com/office/drawing/2014/main" val="1405165925"/>
                    </a:ext>
                  </a:extLst>
                </a:gridCol>
                <a:gridCol w="1563624">
                  <a:extLst>
                    <a:ext uri="{9D8B030D-6E8A-4147-A177-3AD203B41FA5}">
                      <a16:colId xmlns:a16="http://schemas.microsoft.com/office/drawing/2014/main" val="2357314824"/>
                    </a:ext>
                  </a:extLst>
                </a:gridCol>
                <a:gridCol w="1476103">
                  <a:extLst>
                    <a:ext uri="{9D8B030D-6E8A-4147-A177-3AD203B41FA5}">
                      <a16:colId xmlns:a16="http://schemas.microsoft.com/office/drawing/2014/main" val="2254286288"/>
                    </a:ext>
                  </a:extLst>
                </a:gridCol>
                <a:gridCol w="928769">
                  <a:extLst>
                    <a:ext uri="{9D8B030D-6E8A-4147-A177-3AD203B41FA5}">
                      <a16:colId xmlns:a16="http://schemas.microsoft.com/office/drawing/2014/main" val="826431937"/>
                    </a:ext>
                  </a:extLst>
                </a:gridCol>
                <a:gridCol w="1469571">
                  <a:extLst>
                    <a:ext uri="{9D8B030D-6E8A-4147-A177-3AD203B41FA5}">
                      <a16:colId xmlns:a16="http://schemas.microsoft.com/office/drawing/2014/main" val="4132389230"/>
                    </a:ext>
                  </a:extLst>
                </a:gridCol>
                <a:gridCol w="1045029">
                  <a:extLst>
                    <a:ext uri="{9D8B030D-6E8A-4147-A177-3AD203B41FA5}">
                      <a16:colId xmlns:a16="http://schemas.microsoft.com/office/drawing/2014/main" val="4068328300"/>
                    </a:ext>
                  </a:extLst>
                </a:gridCol>
                <a:gridCol w="1353311">
                  <a:extLst>
                    <a:ext uri="{9D8B030D-6E8A-4147-A177-3AD203B41FA5}">
                      <a16:colId xmlns:a16="http://schemas.microsoft.com/office/drawing/2014/main" val="4030771702"/>
                    </a:ext>
                  </a:extLst>
                </a:gridCol>
              </a:tblGrid>
              <a:tr h="1952470">
                <a:tc>
                  <a:txBody>
                    <a:bodyPr/>
                    <a:lstStyle/>
                    <a:p>
                      <a:r>
                        <a:rPr lang="en-GB" sz="1400" dirty="0"/>
                        <a:t>3</a:t>
                      </a:r>
                      <a:endParaRPr lang="en-GB" sz="1400" b="1" dirty="0"/>
                    </a:p>
                  </a:txBody>
                  <a:tcPr marL="41145" marR="41145" marT="20573" marB="20573" anchor="ctr"/>
                </a:tc>
                <a:tc>
                  <a:txBody>
                    <a:bodyPr/>
                    <a:lstStyle/>
                    <a:p>
                      <a:r>
                        <a:rPr lang="en-GB" sz="1400" dirty="0"/>
                        <a:t>A Hybrid Healthy Diet Recommender System</a:t>
                      </a:r>
                    </a:p>
                  </a:txBody>
                  <a:tcPr marL="41145" marR="41145" marT="20573" marB="20573" anchor="ctr"/>
                </a:tc>
                <a:tc>
                  <a:txBody>
                    <a:bodyPr/>
                    <a:lstStyle/>
                    <a:p>
                      <a:r>
                        <a:rPr lang="en-GB" sz="1400"/>
                        <a:t>Sara Sweidan, S.S. Askar, Mohamed Abouhawwash, Elsayed Badr</a:t>
                      </a:r>
                    </a:p>
                  </a:txBody>
                  <a:tcPr marL="41145" marR="41145" marT="20573" marB="20573" anchor="ctr"/>
                </a:tc>
                <a:tc>
                  <a:txBody>
                    <a:bodyPr/>
                    <a:lstStyle/>
                    <a:p>
                      <a:r>
                        <a:rPr lang="en-GB" sz="1400"/>
                        <a:t>2024</a:t>
                      </a:r>
                    </a:p>
                  </a:txBody>
                  <a:tcPr marL="41145" marR="41145" marT="20573" marB="20573" anchor="ctr"/>
                </a:tc>
                <a:tc>
                  <a:txBody>
                    <a:bodyPr/>
                    <a:lstStyle/>
                    <a:p>
                      <a:r>
                        <a:rPr lang="en-GB" sz="1400"/>
                        <a:t>Anthropometric and clinical measurements</a:t>
                      </a:r>
                    </a:p>
                  </a:txBody>
                  <a:tcPr marL="41145" marR="41145" marT="20573" marB="20573" anchor="ctr"/>
                </a:tc>
                <a:tc>
                  <a:txBody>
                    <a:bodyPr/>
                    <a:lstStyle/>
                    <a:p>
                      <a:r>
                        <a:rPr lang="en-GB" sz="1400" dirty="0"/>
                        <a:t>Calorie and nutrient estimations</a:t>
                      </a:r>
                    </a:p>
                  </a:txBody>
                  <a:tcPr marL="41145" marR="41145" marT="20573" marB="20573" anchor="ctr"/>
                </a:tc>
                <a:tc>
                  <a:txBody>
                    <a:bodyPr/>
                    <a:lstStyle/>
                    <a:p>
                      <a:r>
                        <a:rPr lang="en-GB" sz="1400" dirty="0"/>
                        <a:t>Combines SVR, LR, and DTR models to generate calorie estimates with R=0.985 for obesity treatment.</a:t>
                      </a:r>
                    </a:p>
                  </a:txBody>
                  <a:tcPr marL="41145" marR="41145" marT="20573" marB="20573" anchor="ctr"/>
                </a:tc>
                <a:extLst>
                  <a:ext uri="{0D108BD9-81ED-4DB2-BD59-A6C34878D82A}">
                    <a16:rowId xmlns:a16="http://schemas.microsoft.com/office/drawing/2014/main" val="1671885194"/>
                  </a:ext>
                </a:extLst>
              </a:tr>
              <a:tr h="2076850">
                <a:tc>
                  <a:txBody>
                    <a:bodyPr/>
                    <a:lstStyle/>
                    <a:p>
                      <a:r>
                        <a:rPr lang="en-GB" sz="1400" dirty="0"/>
                        <a:t>4</a:t>
                      </a:r>
                      <a:endParaRPr lang="en-GB" sz="1400" b="1" dirty="0"/>
                    </a:p>
                  </a:txBody>
                  <a:tcPr marL="41145" marR="41145" marT="20573" marB="20573" anchor="ctr"/>
                </a:tc>
                <a:tc>
                  <a:txBody>
                    <a:bodyPr/>
                    <a:lstStyle/>
                    <a:p>
                      <a:r>
                        <a:rPr lang="en-GB" sz="1400" dirty="0"/>
                        <a:t>Personalized Diet Recommendation System Using Machine Learning</a:t>
                      </a:r>
                    </a:p>
                  </a:txBody>
                  <a:tcPr marL="41145" marR="41145" marT="20573" marB="20573" anchor="ctr"/>
                </a:tc>
                <a:tc>
                  <a:txBody>
                    <a:bodyPr/>
                    <a:lstStyle/>
                    <a:p>
                      <a:r>
                        <a:rPr lang="fi-FI" sz="1400"/>
                        <a:t>D. Navya Narayana Kumari, T. Praveen Satya, B. Manikanta, et al.</a:t>
                      </a:r>
                    </a:p>
                  </a:txBody>
                  <a:tcPr marL="41145" marR="41145" marT="20573" marB="20573" anchor="ctr"/>
                </a:tc>
                <a:tc>
                  <a:txBody>
                    <a:bodyPr/>
                    <a:lstStyle/>
                    <a:p>
                      <a:r>
                        <a:rPr lang="en-GB" sz="1400"/>
                        <a:t>Not specified</a:t>
                      </a:r>
                    </a:p>
                  </a:txBody>
                  <a:tcPr marL="41145" marR="41145" marT="20573" marB="20573" anchor="ctr"/>
                </a:tc>
                <a:tc>
                  <a:txBody>
                    <a:bodyPr/>
                    <a:lstStyle/>
                    <a:p>
                      <a:r>
                        <a:rPr lang="en-GB" sz="1400" dirty="0"/>
                        <a:t>User preferences </a:t>
                      </a:r>
                    </a:p>
                  </a:txBody>
                  <a:tcPr marL="41145" marR="41145" marT="20573" marB="20573" anchor="ctr"/>
                </a:tc>
                <a:tc>
                  <a:txBody>
                    <a:bodyPr/>
                    <a:lstStyle/>
                    <a:p>
                      <a:r>
                        <a:rPr lang="en-GB" sz="1400"/>
                        <a:t>Meal recommendations and preparation details</a:t>
                      </a:r>
                    </a:p>
                  </a:txBody>
                  <a:tcPr marL="41145" marR="41145" marT="20573" marB="20573" anchor="ctr"/>
                </a:tc>
                <a:tc>
                  <a:txBody>
                    <a:bodyPr/>
                    <a:lstStyle/>
                    <a:p>
                      <a:r>
                        <a:rPr lang="en-GB" sz="1400" dirty="0"/>
                        <a:t>Employs Nearest </a:t>
                      </a:r>
                      <a:r>
                        <a:rPr lang="en-GB" sz="1400" dirty="0" err="1"/>
                        <a:t>Neighbors</a:t>
                      </a:r>
                      <a:r>
                        <a:rPr lang="en-GB" sz="1400" dirty="0"/>
                        <a:t> with cosine similarity for content-based filtering tailored to user preferences.</a:t>
                      </a:r>
                    </a:p>
                  </a:txBody>
                  <a:tcPr marL="41145" marR="41145" marT="20573" marB="20573" anchor="ctr"/>
                </a:tc>
                <a:extLst>
                  <a:ext uri="{0D108BD9-81ED-4DB2-BD59-A6C34878D82A}">
                    <a16:rowId xmlns:a16="http://schemas.microsoft.com/office/drawing/2014/main" val="1861572465"/>
                  </a:ext>
                </a:extLst>
              </a:tr>
            </a:tbl>
          </a:graphicData>
        </a:graphic>
      </p:graphicFrame>
    </p:spTree>
    <p:extLst>
      <p:ext uri="{BB962C8B-B14F-4D97-AF65-F5344CB8AC3E}">
        <p14:creationId xmlns:p14="http://schemas.microsoft.com/office/powerpoint/2010/main" val="3409850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PROBLEM STATEMENT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Problem Statement</a:t>
            </a:r>
            <a:endParaRPr/>
          </a:p>
        </p:txBody>
      </p:sp>
      <p:sp>
        <p:nvSpPr>
          <p:cNvPr id="134" name="Google Shape;134;p9"/>
          <p:cNvSpPr txBox="1">
            <a:spLocks noGrp="1"/>
          </p:cNvSpPr>
          <p:nvPr>
            <p:ph type="body" idx="1"/>
          </p:nvPr>
        </p:nvSpPr>
        <p:spPr>
          <a:xfrm>
            <a:off x="565484" y="2201779"/>
            <a:ext cx="8229600" cy="4525963"/>
          </a:xfrm>
          <a:prstGeom prst="rect">
            <a:avLst/>
          </a:prstGeom>
          <a:noFill/>
          <a:ln>
            <a:noFill/>
          </a:ln>
        </p:spPr>
        <p:txBody>
          <a:bodyPr spcFirstLastPara="1" wrap="square" lIns="91425" tIns="45700" rIns="91425" bIns="45700" anchor="t" anchorCtr="0">
            <a:noAutofit/>
          </a:bodyPr>
          <a:lstStyle/>
          <a:p>
            <a:pPr marL="342900" lvl="0" indent="-139700" algn="just">
              <a:spcBef>
                <a:spcPts val="0"/>
              </a:spcBef>
              <a:buSzPts val="3200"/>
              <a:buNone/>
            </a:pPr>
            <a:r>
              <a:rPr lang="en-GB" sz="2600" dirty="0">
                <a:latin typeface="Times New Roman" panose="02020603050405020304" pitchFamily="18" charset="0"/>
                <a:cs typeface="Times New Roman" panose="02020603050405020304" pitchFamily="18" charset="0"/>
              </a:rPr>
              <a:t> Obesity individuals face significant challenges in maintaining their diet effectively. Existing platform only focus on exercise and struggles in giving personalized diet plan. Existing platform do not recommend diet along with exercises </a:t>
            </a:r>
            <a:r>
              <a:rPr lang="en-GB" sz="2600" dirty="0">
                <a:solidFill>
                  <a:srgbClr val="FF0000"/>
                </a:solidFill>
                <a:latin typeface="Times New Roman" panose="02020603050405020304" pitchFamily="18" charset="0"/>
                <a:cs typeface="Times New Roman" panose="02020603050405020304" pitchFamily="18" charset="0"/>
              </a:rPr>
              <a:t>If they do they bound people with specific food item, which is difficult for people to have on regular basis.</a:t>
            </a:r>
            <a:r>
              <a:rPr lang="en-GB" sz="2600" dirty="0">
                <a:latin typeface="Times New Roman" panose="02020603050405020304" pitchFamily="18" charset="0"/>
                <a:cs typeface="Times New Roman" panose="02020603050405020304" pitchFamily="18" charset="0"/>
              </a:rPr>
              <a:t> They do not provide personalized diet plans according to user needs.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Requirement and Design Summary</a:t>
            </a:r>
          </a:p>
        </p:txBody>
      </p:sp>
    </p:spTree>
    <p:extLst>
      <p:ext uri="{BB962C8B-B14F-4D97-AF65-F5344CB8AC3E}">
        <p14:creationId xmlns:p14="http://schemas.microsoft.com/office/powerpoint/2010/main" val="1937456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Requirements Summary</a:t>
            </a:r>
            <a:endParaRPr sz="3200" dirty="0">
              <a:latin typeface="Times New Roman" panose="02020603050405020304" pitchFamily="18" charset="0"/>
              <a:cs typeface="Times New Roman" panose="02020603050405020304" pitchFamily="18" charset="0"/>
            </a:endParaRPr>
          </a:p>
        </p:txBody>
      </p:sp>
      <p:sp>
        <p:nvSpPr>
          <p:cNvPr id="158" name="Google Shape;158;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GB" sz="2400" b="1" u="sng" dirty="0">
                <a:latin typeface="Times New Roman" panose="02020603050405020304" pitchFamily="18" charset="0"/>
                <a:cs typeface="Times New Roman" panose="02020603050405020304" pitchFamily="18" charset="0"/>
              </a:rPr>
              <a:t>User Functional requirement:</a:t>
            </a:r>
          </a:p>
          <a:p>
            <a:pPr marL="114300" indent="0">
              <a:buNone/>
            </a:pPr>
            <a:r>
              <a:rPr lang="en-GB" sz="2400" dirty="0">
                <a:latin typeface="Times New Roman" panose="02020603050405020304" pitchFamily="18" charset="0"/>
                <a:cs typeface="Times New Roman" panose="02020603050405020304" pitchFamily="18" charset="0"/>
              </a:rPr>
              <a:t>             In our system the user have </a:t>
            </a:r>
            <a:r>
              <a:rPr lang="en-GB" sz="2400" b="1" dirty="0">
                <a:latin typeface="Times New Roman" panose="02020603050405020304" pitchFamily="18" charset="0"/>
                <a:cs typeface="Times New Roman" panose="02020603050405020304" pitchFamily="18" charset="0"/>
              </a:rPr>
              <a:t>Nine</a:t>
            </a:r>
            <a:r>
              <a:rPr lang="en-GB" sz="2400" dirty="0">
                <a:latin typeface="Times New Roman" panose="02020603050405020304" pitchFamily="18" charset="0"/>
                <a:cs typeface="Times New Roman" panose="02020603050405020304" pitchFamily="18" charset="0"/>
              </a:rPr>
              <a:t> functional requirements.</a:t>
            </a:r>
          </a:p>
          <a:p>
            <a:endParaRPr lang="en-GB" sz="2400" dirty="0">
              <a:latin typeface="Times New Roman" panose="02020603050405020304" pitchFamily="18" charset="0"/>
              <a:cs typeface="Times New Roman" panose="02020603050405020304" pitchFamily="18" charset="0"/>
            </a:endParaRPr>
          </a:p>
          <a:p>
            <a:r>
              <a:rPr lang="en-GB" sz="2400" b="1" u="sng" dirty="0">
                <a:latin typeface="Times New Roman" panose="02020603050405020304" pitchFamily="18" charset="0"/>
                <a:cs typeface="Times New Roman" panose="02020603050405020304" pitchFamily="18" charset="0"/>
              </a:rPr>
              <a:t>Admin Functional requirement:</a:t>
            </a:r>
          </a:p>
          <a:p>
            <a:pPr marL="114300" indent="0">
              <a:buNone/>
            </a:pPr>
            <a:r>
              <a:rPr lang="en-GB" sz="2400" dirty="0">
                <a:latin typeface="Times New Roman" panose="02020603050405020304" pitchFamily="18" charset="0"/>
                <a:cs typeface="Times New Roman" panose="02020603050405020304" pitchFamily="18" charset="0"/>
              </a:rPr>
              <a:t>              In our system the user have </a:t>
            </a:r>
            <a:r>
              <a:rPr lang="en-GB" sz="2400" b="1" dirty="0">
                <a:latin typeface="Times New Roman" panose="02020603050405020304" pitchFamily="18" charset="0"/>
                <a:cs typeface="Times New Roman" panose="02020603050405020304" pitchFamily="18" charset="0"/>
              </a:rPr>
              <a:t>Nine</a:t>
            </a:r>
            <a:r>
              <a:rPr lang="en-GB" sz="2400" dirty="0">
                <a:latin typeface="Times New Roman" panose="02020603050405020304" pitchFamily="18" charset="0"/>
                <a:cs typeface="Times New Roman" panose="02020603050405020304" pitchFamily="18" charset="0"/>
              </a:rPr>
              <a:t> functional requirements.</a:t>
            </a:r>
            <a:endParaRPr lang="en-GB"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6629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Design Summary</a:t>
            </a:r>
            <a:endParaRPr sz="3200" dirty="0">
              <a:latin typeface="Times New Roman" panose="02020603050405020304" pitchFamily="18" charset="0"/>
              <a:cs typeface="Times New Roman" panose="02020603050405020304" pitchFamily="18" charset="0"/>
            </a:endParaRPr>
          </a:p>
        </p:txBody>
      </p:sp>
      <p:sp>
        <p:nvSpPr>
          <p:cNvPr id="164" name="Google Shape;164;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GB" sz="2400" dirty="0">
                <a:latin typeface="Times New Roman" panose="02020603050405020304" pitchFamily="18" charset="0"/>
                <a:cs typeface="Times New Roman" panose="02020603050405020304" pitchFamily="18" charset="0"/>
              </a:rPr>
              <a:t>We implement the following diagrams in Design.</a:t>
            </a:r>
          </a:p>
          <a:p>
            <a:endParaRPr lang="en-GB" sz="2400" dirty="0">
              <a:latin typeface="Times New Roman" panose="02020603050405020304" pitchFamily="18" charset="0"/>
              <a:cs typeface="Times New Roman" panose="02020603050405020304" pitchFamily="18" charset="0"/>
            </a:endParaRPr>
          </a:p>
          <a:p>
            <a:pPr marL="342900">
              <a:buAutoNum type="arabicParenR"/>
            </a:pPr>
            <a:r>
              <a:rPr lang="en-GB" sz="2400" dirty="0">
                <a:latin typeface="Times New Roman" panose="02020603050405020304" pitchFamily="18" charset="0"/>
                <a:cs typeface="Times New Roman" panose="02020603050405020304" pitchFamily="18" charset="0"/>
              </a:rPr>
              <a:t>User Case Diagram</a:t>
            </a:r>
          </a:p>
          <a:p>
            <a:pPr marL="342900">
              <a:buAutoNum type="arabicParenR"/>
            </a:pPr>
            <a:r>
              <a:rPr lang="en-GB" sz="2400" dirty="0">
                <a:latin typeface="Times New Roman" panose="02020603050405020304" pitchFamily="18" charset="0"/>
                <a:cs typeface="Times New Roman" panose="02020603050405020304" pitchFamily="18" charset="0"/>
              </a:rPr>
              <a:t>System Architecture Diagram</a:t>
            </a:r>
          </a:p>
          <a:p>
            <a:pPr marL="342900">
              <a:buAutoNum type="arabicParenR"/>
            </a:pPr>
            <a:r>
              <a:rPr lang="en-GB" sz="2400" dirty="0">
                <a:latin typeface="Times New Roman" panose="02020603050405020304" pitchFamily="18" charset="0"/>
                <a:cs typeface="Times New Roman" panose="02020603050405020304" pitchFamily="18" charset="0"/>
              </a:rPr>
              <a:t>Methodology Diagram</a:t>
            </a:r>
          </a:p>
          <a:p>
            <a:pPr marL="342900">
              <a:buAutoNum type="arabicParenR"/>
            </a:pPr>
            <a:r>
              <a:rPr lang="en-GB" sz="2400" dirty="0">
                <a:latin typeface="Times New Roman" panose="02020603050405020304" pitchFamily="18" charset="0"/>
                <a:cs typeface="Times New Roman" panose="02020603050405020304" pitchFamily="18" charset="0"/>
              </a:rPr>
              <a:t>Proposed Model Diagram</a:t>
            </a:r>
          </a:p>
          <a:p>
            <a:pPr marL="342900">
              <a:buAutoNum type="arabicParenR"/>
            </a:pPr>
            <a:r>
              <a:rPr lang="en-GB" sz="2400" dirty="0">
                <a:latin typeface="Times New Roman" panose="02020603050405020304" pitchFamily="18" charset="0"/>
                <a:cs typeface="Times New Roman" panose="02020603050405020304" pitchFamily="18" charset="0"/>
              </a:rPr>
              <a:t>Database schema Diagram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lvl="0"/>
            <a:r>
              <a:rPr lang="en-US" dirty="0"/>
              <a:t>Methodology And Proposed Solution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Project Team</a:t>
            </a:r>
            <a:endParaRPr sz="3200" dirty="0">
              <a:latin typeface="Times New Roman" panose="02020603050405020304" pitchFamily="18" charset="0"/>
              <a:cs typeface="Times New Roman" panose="02020603050405020304" pitchFamily="18" charset="0"/>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a:spcBef>
                <a:spcPts val="0"/>
              </a:spcBef>
              <a:buSzPts val="3200"/>
            </a:pPr>
            <a:r>
              <a:rPr lang="en-US" sz="2800" dirty="0">
                <a:latin typeface="Times New Roman" panose="02020603050405020304" pitchFamily="18" charset="0"/>
                <a:cs typeface="Times New Roman" panose="02020603050405020304" pitchFamily="18" charset="0"/>
              </a:rPr>
              <a:t>Obaid-Ullah(35739)</a:t>
            </a:r>
          </a:p>
          <a:p>
            <a:pPr marL="342900" lvl="0">
              <a:spcBef>
                <a:spcPts val="640"/>
              </a:spcBef>
              <a:buSzPts val="3200"/>
            </a:pPr>
            <a:r>
              <a:rPr lang="en-US" sz="2800" dirty="0">
                <a:latin typeface="Times New Roman" panose="02020603050405020304" pitchFamily="18" charset="0"/>
                <a:cs typeface="Times New Roman" panose="02020603050405020304" pitchFamily="18" charset="0"/>
              </a:rPr>
              <a:t>Zain </a:t>
            </a:r>
            <a:r>
              <a:rPr lang="en-US" sz="2800" dirty="0" err="1">
                <a:latin typeface="Times New Roman" panose="02020603050405020304" pitchFamily="18" charset="0"/>
                <a:cs typeface="Times New Roman" panose="02020603050405020304" pitchFamily="18" charset="0"/>
              </a:rPr>
              <a:t>Ul</a:t>
            </a:r>
            <a:r>
              <a:rPr lang="en-US" sz="2800" dirty="0">
                <a:latin typeface="Times New Roman" panose="02020603050405020304" pitchFamily="18" charset="0"/>
                <a:cs typeface="Times New Roman" panose="02020603050405020304" pitchFamily="18" charset="0"/>
              </a:rPr>
              <a:t> Abideen (35515)</a:t>
            </a:r>
          </a:p>
          <a:p>
            <a:pPr marL="342900" lvl="0">
              <a:spcBef>
                <a:spcPts val="640"/>
              </a:spcBef>
              <a:buSzPts val="3200"/>
            </a:pPr>
            <a:r>
              <a:rPr lang="en-US" sz="2800" dirty="0">
                <a:latin typeface="Times New Roman" panose="02020603050405020304" pitchFamily="18" charset="0"/>
                <a:cs typeface="Times New Roman" panose="02020603050405020304" pitchFamily="18" charset="0"/>
              </a:rPr>
              <a:t>Huzaifa khan (35726)</a:t>
            </a:r>
          </a:p>
          <a:p>
            <a:pPr marL="342900" lvl="0" indent="-139700" algn="l" rtl="0">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Methodology</a:t>
            </a:r>
            <a:endParaRPr dirty="0"/>
          </a:p>
        </p:txBody>
      </p:sp>
      <p:pic>
        <p:nvPicPr>
          <p:cNvPr id="4" name="Picture 3">
            <a:extLst>
              <a:ext uri="{FF2B5EF4-FFF2-40B4-BE49-F238E27FC236}">
                <a16:creationId xmlns:a16="http://schemas.microsoft.com/office/drawing/2014/main" id="{9A91D876-87F7-FB0F-6A0C-8D6F0D617BD1}"/>
              </a:ext>
            </a:extLst>
          </p:cNvPr>
          <p:cNvPicPr>
            <a:picLocks noChangeAspect="1"/>
          </p:cNvPicPr>
          <p:nvPr/>
        </p:nvPicPr>
        <p:blipFill>
          <a:blip r:embed="rId3"/>
          <a:stretch>
            <a:fillRect/>
          </a:stretch>
        </p:blipFill>
        <p:spPr>
          <a:xfrm>
            <a:off x="582385" y="1417638"/>
            <a:ext cx="7979229" cy="4489352"/>
          </a:xfrm>
          <a:prstGeom prst="rect">
            <a:avLst/>
          </a:prstGeom>
        </p:spPr>
      </p:pic>
    </p:spTree>
    <p:extLst>
      <p:ext uri="{BB962C8B-B14F-4D97-AF65-F5344CB8AC3E}">
        <p14:creationId xmlns:p14="http://schemas.microsoft.com/office/powerpoint/2010/main" val="31773365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Proposed Solution</a:t>
            </a:r>
            <a:endParaRPr dirty="0"/>
          </a:p>
        </p:txBody>
      </p:sp>
      <p:pic>
        <p:nvPicPr>
          <p:cNvPr id="4" name="Picture 3">
            <a:extLst>
              <a:ext uri="{FF2B5EF4-FFF2-40B4-BE49-F238E27FC236}">
                <a16:creationId xmlns:a16="http://schemas.microsoft.com/office/drawing/2014/main" id="{4BD7D776-FCAB-69F7-D312-C713DB65EDD9}"/>
              </a:ext>
            </a:extLst>
          </p:cNvPr>
          <p:cNvPicPr>
            <a:picLocks noChangeAspect="1"/>
          </p:cNvPicPr>
          <p:nvPr/>
        </p:nvPicPr>
        <p:blipFill>
          <a:blip r:embed="rId3"/>
          <a:stretch>
            <a:fillRect/>
          </a:stretch>
        </p:blipFill>
        <p:spPr>
          <a:xfrm>
            <a:off x="566057" y="1417639"/>
            <a:ext cx="8011886" cy="4384448"/>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Implementation Summary</a:t>
            </a:r>
          </a:p>
        </p:txBody>
      </p:sp>
    </p:spTree>
    <p:extLst>
      <p:ext uri="{BB962C8B-B14F-4D97-AF65-F5344CB8AC3E}">
        <p14:creationId xmlns:p14="http://schemas.microsoft.com/office/powerpoint/2010/main" val="5346685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sz="3200" dirty="0">
                <a:latin typeface="Times New Roman" panose="02020603050405020304" pitchFamily="18" charset="0"/>
                <a:cs typeface="Times New Roman" panose="02020603050405020304" pitchFamily="18" charset="0"/>
              </a:rPr>
              <a:t>Implementation [1/4] </a:t>
            </a:r>
            <a:endParaRPr sz="3200" dirty="0">
              <a:latin typeface="Times New Roman" panose="02020603050405020304" pitchFamily="18" charset="0"/>
              <a:cs typeface="Times New Roman" panose="02020603050405020304" pitchFamily="18" charset="0"/>
            </a:endParaRPr>
          </a:p>
        </p:txBody>
      </p:sp>
      <p:sp>
        <p:nvSpPr>
          <p:cNvPr id="170" name="Google Shape;170;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spcBef>
                <a:spcPts val="0"/>
              </a:spcBef>
              <a:buSzPts val="3200"/>
              <a:buNone/>
            </a:pPr>
            <a:r>
              <a:rPr lang="en-US" sz="2500" b="1" dirty="0">
                <a:latin typeface="Times New Roman" panose="02020603050405020304" pitchFamily="18" charset="0"/>
                <a:cs typeface="Times New Roman" panose="02020603050405020304" pitchFamily="18" charset="0"/>
              </a:rPr>
              <a:t>List Development Tools &amp; Technologies</a:t>
            </a:r>
          </a:p>
          <a:p>
            <a:pPr marL="285750" lvl="0" indent="-285750">
              <a:spcBef>
                <a:spcPts val="640"/>
              </a:spcBef>
              <a:buSzPts val="3200"/>
            </a:pPr>
            <a:r>
              <a:rPr lang="en-US" sz="2500" b="1" dirty="0">
                <a:latin typeface="Times New Roman" panose="02020603050405020304" pitchFamily="18" charset="0"/>
                <a:cs typeface="Times New Roman" panose="02020603050405020304" pitchFamily="18" charset="0"/>
              </a:rPr>
              <a:t>Frontend:</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React.js</a:t>
            </a:r>
            <a:r>
              <a:rPr lang="en-US" sz="2500" dirty="0">
                <a:latin typeface="Times New Roman" panose="02020603050405020304" pitchFamily="18" charset="0"/>
                <a:cs typeface="Times New Roman" panose="02020603050405020304" pitchFamily="18" charset="0"/>
              </a:rPr>
              <a:t> (for a responsive and dynamic user interface).</a:t>
            </a:r>
          </a:p>
          <a:p>
            <a:pPr marL="285750" lvl="0" indent="-285750">
              <a:spcBef>
                <a:spcPts val="640"/>
              </a:spcBef>
              <a:buSzPts val="3200"/>
            </a:pPr>
            <a:r>
              <a:rPr lang="en-US" sz="2500" b="1" dirty="0">
                <a:latin typeface="Times New Roman" panose="02020603050405020304" pitchFamily="18" charset="0"/>
                <a:cs typeface="Times New Roman" panose="02020603050405020304" pitchFamily="18" charset="0"/>
              </a:rPr>
              <a:t>Backend: Spring Boot</a:t>
            </a:r>
            <a:r>
              <a:rPr lang="en-US" sz="2500" dirty="0">
                <a:latin typeface="Times New Roman" panose="02020603050405020304" pitchFamily="18" charset="0"/>
                <a:cs typeface="Times New Roman" panose="02020603050405020304" pitchFamily="18" charset="0"/>
              </a:rPr>
              <a:t>(for creating RESTful APIs).</a:t>
            </a:r>
          </a:p>
          <a:p>
            <a:pPr marL="285750" lvl="0" indent="-285750">
              <a:spcBef>
                <a:spcPts val="640"/>
              </a:spcBef>
              <a:buSzPts val="3200"/>
            </a:pPr>
            <a:r>
              <a:rPr lang="en-US" sz="2500" b="1" dirty="0">
                <a:latin typeface="Times New Roman" panose="02020603050405020304" pitchFamily="18" charset="0"/>
                <a:cs typeface="Times New Roman" panose="02020603050405020304" pitchFamily="18" charset="0"/>
              </a:rPr>
              <a:t>Database:</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MongoDB</a:t>
            </a:r>
            <a:r>
              <a:rPr lang="en-US" sz="2500" dirty="0">
                <a:latin typeface="Times New Roman" panose="02020603050405020304" pitchFamily="18" charset="0"/>
                <a:cs typeface="Times New Roman" panose="02020603050405020304" pitchFamily="18" charset="0"/>
              </a:rPr>
              <a:t> (for secure and efficient data storage).</a:t>
            </a:r>
          </a:p>
          <a:p>
            <a:pPr marL="285750" lvl="0" indent="-285750">
              <a:spcBef>
                <a:spcPts val="640"/>
              </a:spcBef>
              <a:buSzPts val="3200"/>
            </a:pPr>
            <a:r>
              <a:rPr lang="en-US" sz="2500" b="1" dirty="0">
                <a:latin typeface="Times New Roman" panose="02020603050405020304" pitchFamily="18" charset="0"/>
                <a:cs typeface="Times New Roman" panose="02020603050405020304" pitchFamily="18" charset="0"/>
              </a:rPr>
              <a:t>Programming Languages:</a:t>
            </a:r>
            <a:r>
              <a:rPr lang="en-US" sz="2500" dirty="0">
                <a:latin typeface="Times New Roman" panose="02020603050405020304" pitchFamily="18" charset="0"/>
                <a:cs typeface="Times New Roman" panose="02020603050405020304" pitchFamily="18" charset="0"/>
              </a:rPr>
              <a:t> Python, JavaScript, Java (for backend and frontend development).</a:t>
            </a:r>
          </a:p>
          <a:p>
            <a:pPr marL="285750" lvl="0" indent="-285750">
              <a:spcBef>
                <a:spcPts val="640"/>
              </a:spcBef>
              <a:buSzPts val="3200"/>
            </a:pPr>
            <a:r>
              <a:rPr lang="en-US" sz="2500" b="1" dirty="0">
                <a:latin typeface="Times New Roman" panose="02020603050405020304" pitchFamily="18" charset="0"/>
                <a:cs typeface="Times New Roman" panose="02020603050405020304" pitchFamily="18" charset="0"/>
              </a:rPr>
              <a:t>Version Control:</a:t>
            </a:r>
            <a:r>
              <a:rPr lang="en-US" sz="2500" dirty="0">
                <a:latin typeface="Times New Roman" panose="02020603050405020304" pitchFamily="18" charset="0"/>
                <a:cs typeface="Times New Roman" panose="02020603050405020304" pitchFamily="18" charset="0"/>
              </a:rPr>
              <a:t> GitHub (for collaboration version control and automation).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sym typeface="+mn-ea"/>
              </a:rPr>
              <a:t>Implementation [2/4]</a:t>
            </a:r>
            <a:endParaRPr lang="en-GB"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US" sz="2800" b="1" dirty="0">
                <a:latin typeface="Times New Roman" panose="02020603050405020304" pitchFamily="18" charset="0"/>
                <a:cs typeface="Times New Roman" panose="02020603050405020304" pitchFamily="18" charset="0"/>
              </a:rPr>
              <a:t>List of Libraries / Components / Web Services</a:t>
            </a:r>
          </a:p>
          <a:p>
            <a:pPr marL="114300" indent="0">
              <a:buNone/>
            </a:pPr>
            <a:r>
              <a:rPr lang="en-US" sz="2800" b="1" dirty="0">
                <a:latin typeface="Times New Roman" panose="02020603050405020304" pitchFamily="18" charset="0"/>
                <a:cs typeface="Times New Roman" panose="02020603050405020304" pitchFamily="18" charset="0"/>
              </a:rPr>
              <a:t>Frontend: </a:t>
            </a:r>
          </a:p>
          <a:p>
            <a:pPr lvl="1"/>
            <a:r>
              <a:rPr lang="en-US" sz="2400" dirty="0">
                <a:latin typeface="Times New Roman" panose="02020603050405020304" pitchFamily="18" charset="0"/>
                <a:cs typeface="Times New Roman" panose="02020603050405020304" pitchFamily="18" charset="0"/>
              </a:rPr>
              <a:t>React Bootstrap</a:t>
            </a:r>
            <a:endParaRPr lang="en-US" sz="2400" dirty="0">
              <a:latin typeface="Times New Roman" panose="02020603050405020304" pitchFamily="18" charset="0"/>
              <a:cs typeface="Times New Roman" panose="02020603050405020304" pitchFamily="18" charset="0"/>
              <a:sym typeface="Wingdings" panose="05000000000000000000" pitchFamily="2" charset="2"/>
            </a:endParaRPr>
          </a:p>
          <a:p>
            <a:pPr lvl="1"/>
            <a:r>
              <a:rPr lang="en-US" sz="2400" dirty="0">
                <a:latin typeface="Times New Roman" panose="02020603050405020304" pitchFamily="18" charset="0"/>
                <a:cs typeface="Times New Roman" panose="02020603050405020304" pitchFamily="18" charset="0"/>
              </a:rPr>
              <a:t>React Router</a:t>
            </a:r>
            <a:endParaRPr lang="en-US" sz="2400" dirty="0">
              <a:latin typeface="Times New Roman" panose="02020603050405020304" pitchFamily="18" charset="0"/>
              <a:cs typeface="Times New Roman" panose="02020603050405020304" pitchFamily="18" charset="0"/>
              <a:sym typeface="Wingdings" panose="05000000000000000000" pitchFamily="2" charset="2"/>
            </a:endParaRPr>
          </a:p>
          <a:p>
            <a:pPr lvl="1"/>
            <a:r>
              <a:rPr lang="en-US" sz="2400" dirty="0">
                <a:latin typeface="Times New Roman" panose="02020603050405020304" pitchFamily="18" charset="0"/>
                <a:cs typeface="Times New Roman" panose="02020603050405020304" pitchFamily="18" charset="0"/>
              </a:rPr>
              <a:t>React icons/Fa</a:t>
            </a:r>
            <a:endParaRPr lang="en-US" sz="2400" dirty="0">
              <a:latin typeface="Times New Roman" panose="02020603050405020304" pitchFamily="18" charset="0"/>
              <a:cs typeface="Times New Roman" panose="02020603050405020304" pitchFamily="18" charset="0"/>
              <a:sym typeface="Wingdings" panose="05000000000000000000" pitchFamily="2" charset="2"/>
            </a:endParaRPr>
          </a:p>
          <a:p>
            <a:pPr lvl="1"/>
            <a:r>
              <a:rPr lang="en-US" sz="2400" dirty="0">
                <a:latin typeface="Times New Roman" panose="02020603050405020304" pitchFamily="18" charset="0"/>
                <a:cs typeface="Times New Roman" panose="02020603050405020304" pitchFamily="18" charset="0"/>
              </a:rPr>
              <a:t>uiverse.io for innovative designs</a:t>
            </a:r>
          </a:p>
          <a:p>
            <a:pPr lvl="1"/>
            <a:r>
              <a:rPr lang="en-US" sz="2400" dirty="0">
                <a:latin typeface="Times New Roman" panose="02020603050405020304" pitchFamily="18" charset="0"/>
                <a:cs typeface="Times New Roman" panose="02020603050405020304" pitchFamily="18" charset="0"/>
              </a:rPr>
              <a:t>Axios</a:t>
            </a:r>
          </a:p>
        </p:txBody>
      </p:sp>
    </p:spTree>
    <p:extLst>
      <p:ext uri="{BB962C8B-B14F-4D97-AF65-F5344CB8AC3E}">
        <p14:creationId xmlns:p14="http://schemas.microsoft.com/office/powerpoint/2010/main" val="35583668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sym typeface="+mn-ea"/>
              </a:rPr>
              <a:t>Implementation [3/4]</a:t>
            </a:r>
            <a:endParaRPr lang="en-GB"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US" sz="2800" b="1" dirty="0">
                <a:latin typeface="Times New Roman" panose="02020603050405020304" pitchFamily="18" charset="0"/>
                <a:cs typeface="Times New Roman" panose="02020603050405020304" pitchFamily="18" charset="0"/>
              </a:rPr>
              <a:t>List of Libraries / Components / Web Services</a:t>
            </a:r>
          </a:p>
          <a:p>
            <a:pPr marL="114300" indent="0">
              <a:buNone/>
            </a:pPr>
            <a:r>
              <a:rPr lang="en-US" sz="2800" b="1" dirty="0">
                <a:latin typeface="Times New Roman" panose="02020603050405020304" pitchFamily="18" charset="0"/>
                <a:cs typeface="Times New Roman" panose="02020603050405020304" pitchFamily="18" charset="0"/>
              </a:rPr>
              <a:t>Backend:</a:t>
            </a:r>
          </a:p>
          <a:p>
            <a:pPr lvl="1"/>
            <a:r>
              <a:rPr lang="en-US" sz="2400" dirty="0">
                <a:latin typeface="Times New Roman" panose="02020603050405020304" pitchFamily="18" charset="0"/>
                <a:cs typeface="Times New Roman" panose="02020603050405020304" pitchFamily="18" charset="0"/>
              </a:rPr>
              <a:t>spring security</a:t>
            </a:r>
          </a:p>
          <a:p>
            <a:pPr lvl="1"/>
            <a:r>
              <a:rPr lang="en-US" sz="2400" dirty="0">
                <a:latin typeface="Times New Roman" panose="02020603050405020304" pitchFamily="18" charset="0"/>
                <a:cs typeface="Times New Roman" panose="02020603050405020304" pitchFamily="18" charset="0"/>
              </a:rPr>
              <a:t>bcrypt password</a:t>
            </a:r>
          </a:p>
          <a:p>
            <a:pPr lvl="1"/>
            <a:r>
              <a:rPr lang="en-US" sz="2400" dirty="0">
                <a:latin typeface="Times New Roman" panose="02020603050405020304" pitchFamily="18" charset="0"/>
                <a:cs typeface="Times New Roman" panose="02020603050405020304" pitchFamily="18" charset="0"/>
              </a:rPr>
              <a:t>CRUD APIs</a:t>
            </a:r>
          </a:p>
          <a:p>
            <a:pPr lvl="1"/>
            <a:r>
              <a:rPr lang="en-US" sz="2400" dirty="0">
                <a:latin typeface="Times New Roman" panose="02020603050405020304" pitchFamily="18" charset="0"/>
                <a:cs typeface="Times New Roman" panose="02020603050405020304" pitchFamily="18" charset="0"/>
              </a:rPr>
              <a:t>Annotations</a:t>
            </a:r>
          </a:p>
          <a:p>
            <a:pPr lvl="1"/>
            <a:r>
              <a:rPr lang="en-US" sz="2400" dirty="0">
                <a:latin typeface="Times New Roman" panose="02020603050405020304" pitchFamily="18" charset="0"/>
                <a:cs typeface="Times New Roman" panose="02020603050405020304" pitchFamily="18" charset="0"/>
              </a:rPr>
              <a:t>Lombok</a:t>
            </a:r>
          </a:p>
          <a:p>
            <a:pPr lvl="1"/>
            <a:r>
              <a:rPr lang="en-US" sz="2400" dirty="0">
                <a:latin typeface="Times New Roman" panose="02020603050405020304" pitchFamily="18" charset="0"/>
                <a:cs typeface="Times New Roman" panose="02020603050405020304" pitchFamily="18" charset="0"/>
              </a:rPr>
              <a:t>SMTP</a:t>
            </a:r>
          </a:p>
          <a:p>
            <a:pPr lvl="1"/>
            <a:r>
              <a:rPr lang="en-US" sz="2400" dirty="0">
                <a:latin typeface="Times New Roman" panose="02020603050405020304" pitchFamily="18" charset="0"/>
                <a:cs typeface="Times New Roman" panose="02020603050405020304" pitchFamily="18" charset="0"/>
              </a:rPr>
              <a:t>MongoDB</a:t>
            </a:r>
          </a:p>
          <a:p>
            <a:pPr lvl="1"/>
            <a:r>
              <a:rPr lang="en-US" sz="2400" dirty="0">
                <a:latin typeface="Times New Roman" panose="02020603050405020304" pitchFamily="18" charset="0"/>
                <a:cs typeface="Times New Roman" panose="02020603050405020304" pitchFamily="18" charset="0"/>
              </a:rPr>
              <a:t>OTP Store</a:t>
            </a:r>
          </a:p>
        </p:txBody>
      </p:sp>
    </p:spTree>
    <p:extLst>
      <p:ext uri="{BB962C8B-B14F-4D97-AF65-F5344CB8AC3E}">
        <p14:creationId xmlns:p14="http://schemas.microsoft.com/office/powerpoint/2010/main" val="3058849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sym typeface="+mn-ea"/>
              </a:rPr>
              <a:t>Implementation [4/4]</a:t>
            </a:r>
            <a:endParaRPr lang="en-GB"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114300" indent="0">
              <a:buNone/>
            </a:pPr>
            <a:r>
              <a:rPr lang="en-US" sz="2800" b="1" dirty="0">
                <a:latin typeface="Times New Roman" panose="02020603050405020304" pitchFamily="18" charset="0"/>
                <a:cs typeface="Times New Roman" panose="02020603050405020304" pitchFamily="18" charset="0"/>
              </a:rPr>
              <a:t>List of Libraries </a:t>
            </a:r>
          </a:p>
          <a:p>
            <a:pPr marL="114300" indent="0">
              <a:buNone/>
            </a:pPr>
            <a:r>
              <a:rPr lang="en-US" sz="2800" b="1" dirty="0">
                <a:latin typeface="Times New Roman" panose="02020603050405020304" pitchFamily="18" charset="0"/>
                <a:cs typeface="Times New Roman" panose="02020603050405020304" pitchFamily="18" charset="0"/>
              </a:rPr>
              <a:t>Machine Learning Libraries:</a:t>
            </a:r>
            <a:endParaRPr lang="en-US" sz="2800" dirty="0">
              <a:latin typeface="Times New Roman" panose="02020603050405020304" pitchFamily="18" charset="0"/>
              <a:cs typeface="Times New Roman" panose="02020603050405020304" pitchFamily="18" charset="0"/>
            </a:endParaRPr>
          </a:p>
          <a:p>
            <a:pPr marL="114300" indent="0">
              <a:buNone/>
            </a:pPr>
            <a:r>
              <a:rPr lang="en-US" b="1"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pandas, numpy</a:t>
            </a:r>
          </a:p>
          <a:p>
            <a:pPr marL="114300" indent="0">
              <a:buNone/>
            </a:pPr>
            <a:r>
              <a:rPr lang="en-GB" b="1"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scikit-learn</a:t>
            </a:r>
          </a:p>
          <a:p>
            <a:pPr marL="114300" indent="0">
              <a:buNone/>
            </a:pPr>
            <a:r>
              <a:rPr lang="en-US" b="1"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matplotlib.pyplot</a:t>
            </a:r>
          </a:p>
          <a:p>
            <a:pPr marL="114300" indent="0">
              <a:buNone/>
            </a:pPr>
            <a:r>
              <a:rPr lang="en-GB" b="1" dirty="0">
                <a:latin typeface="Times New Roman" panose="02020603050405020304" pitchFamily="18" charset="0"/>
                <a:cs typeface="Times New Roman" panose="02020603050405020304" pitchFamily="18" charset="0"/>
              </a:rPr>
              <a:t> - </a:t>
            </a:r>
            <a:r>
              <a:rPr lang="en-GB" dirty="0">
                <a:latin typeface="Times New Roman" panose="02020603050405020304" pitchFamily="18" charset="0"/>
                <a:cs typeface="Times New Roman" panose="02020603050405020304" pitchFamily="18" charset="0"/>
              </a:rPr>
              <a:t>pickle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144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Experiments and Results Summary</a:t>
            </a:r>
            <a:endParaRPr lang="en-GB" dirty="0"/>
          </a:p>
        </p:txBody>
      </p:sp>
    </p:spTree>
    <p:extLst>
      <p:ext uri="{BB962C8B-B14F-4D97-AF65-F5344CB8AC3E}">
        <p14:creationId xmlns:p14="http://schemas.microsoft.com/office/powerpoint/2010/main" val="24282374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0C53-AA21-809A-BBD4-F324A6B80359}"/>
              </a:ext>
            </a:extLst>
          </p:cNvPr>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Summary[1/7]</a:t>
            </a:r>
            <a:endParaRPr lang="en-PK"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F013A843-62EA-E47E-8852-8A07452A5B24}"/>
              </a:ext>
            </a:extLst>
          </p:cNvPr>
          <p:cNvSpPr>
            <a:spLocks noGrp="1"/>
          </p:cNvSpPr>
          <p:nvPr>
            <p:ph type="body" idx="1"/>
          </p:nvPr>
        </p:nvSpPr>
        <p:spPr/>
        <p:txBody>
          <a:bodyPr/>
          <a:lstStyle/>
          <a:p>
            <a:pPr marL="114300" indent="0">
              <a:buNone/>
            </a:pPr>
            <a:r>
              <a:rPr lang="en-GB" sz="2800" dirty="0">
                <a:latin typeface="Times New Roman" panose="02020603050405020304" pitchFamily="18" charset="0"/>
                <a:cs typeface="Times New Roman" panose="02020603050405020304" pitchFamily="18" charset="0"/>
              </a:rPr>
              <a:t>In our proposed model there are three phases: </a:t>
            </a:r>
            <a:r>
              <a:rPr lang="en-GB" sz="2800" b="1" dirty="0">
                <a:latin typeface="Times New Roman" panose="02020603050405020304" pitchFamily="18" charset="0"/>
                <a:cs typeface="Times New Roman" panose="02020603050405020304" pitchFamily="18" charset="0"/>
              </a:rPr>
              <a:t>Clustering</a:t>
            </a:r>
            <a:r>
              <a:rPr lang="en-GB" sz="2800" dirty="0">
                <a:latin typeface="Times New Roman" panose="02020603050405020304" pitchFamily="18" charset="0"/>
                <a:cs typeface="Times New Roman" panose="02020603050405020304" pitchFamily="18" charset="0"/>
              </a:rPr>
              <a:t>, </a:t>
            </a:r>
            <a:r>
              <a:rPr lang="en-GB" sz="2800" b="1" dirty="0">
                <a:latin typeface="Times New Roman" panose="02020603050405020304" pitchFamily="18" charset="0"/>
                <a:cs typeface="Times New Roman" panose="02020603050405020304" pitchFamily="18" charset="0"/>
              </a:rPr>
              <a:t>Classification</a:t>
            </a:r>
            <a:r>
              <a:rPr lang="en-GB" sz="2800" dirty="0">
                <a:latin typeface="Times New Roman" panose="02020603050405020304" pitchFamily="18" charset="0"/>
                <a:cs typeface="Times New Roman" panose="02020603050405020304" pitchFamily="18" charset="0"/>
              </a:rPr>
              <a:t> and </a:t>
            </a:r>
            <a:r>
              <a:rPr lang="en-GB" sz="2800" b="1" dirty="0">
                <a:latin typeface="Times New Roman" panose="02020603050405020304" pitchFamily="18" charset="0"/>
                <a:cs typeface="Times New Roman" panose="02020603050405020304" pitchFamily="18" charset="0"/>
              </a:rPr>
              <a:t>Regression</a:t>
            </a:r>
          </a:p>
          <a:p>
            <a:pPr marL="114300" indent="0">
              <a:buNone/>
            </a:pPr>
            <a:endParaRPr lang="en-GB" sz="2800" b="1" dirty="0">
              <a:latin typeface="Times New Roman" panose="02020603050405020304" pitchFamily="18" charset="0"/>
              <a:cs typeface="Times New Roman" panose="02020603050405020304" pitchFamily="18" charset="0"/>
            </a:endParaRPr>
          </a:p>
          <a:p>
            <a:pPr marL="628650" indent="-514350">
              <a:buFont typeface="+mj-lt"/>
              <a:buAutoNum type="arabicPeriod"/>
            </a:pPr>
            <a:r>
              <a:rPr lang="en-GB" sz="2800" b="1" dirty="0">
                <a:latin typeface="Times New Roman" panose="02020603050405020304" pitchFamily="18" charset="0"/>
                <a:cs typeface="Times New Roman" panose="02020603050405020304" pitchFamily="18" charset="0"/>
              </a:rPr>
              <a:t>Clustering</a:t>
            </a:r>
          </a:p>
          <a:p>
            <a:pPr lvl="1">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 Dataset: </a:t>
            </a:r>
            <a:r>
              <a:rPr lang="en-GB" sz="2400" dirty="0">
                <a:latin typeface="Times New Roman" panose="02020603050405020304" pitchFamily="18" charset="0"/>
                <a:cs typeface="Times New Roman" panose="02020603050405020304" pitchFamily="18" charset="0"/>
              </a:rPr>
              <a:t>Nutrition dataset source from kaggle which contains 8789 instances and 79 features.</a:t>
            </a:r>
          </a:p>
          <a:p>
            <a:pPr lvl="1">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Data Pre-processing: </a:t>
            </a:r>
            <a:r>
              <a:rPr lang="en-GB" sz="2400" dirty="0">
                <a:latin typeface="Times New Roman" panose="02020603050405020304" pitchFamily="18" charset="0"/>
                <a:cs typeface="Times New Roman" panose="02020603050405020304" pitchFamily="18" charset="0"/>
              </a:rPr>
              <a:t>Normalization , feature engineering and cleaning.</a:t>
            </a:r>
          </a:p>
          <a:p>
            <a:pPr marL="571500" lvl="1" indent="0">
              <a:buNone/>
            </a:pPr>
            <a:endParaRPr lang="en-GB" sz="2400" b="1" dirty="0">
              <a:latin typeface="Times New Roman" panose="02020603050405020304" pitchFamily="18" charset="0"/>
              <a:cs typeface="Times New Roman" panose="02020603050405020304" pitchFamily="18" charset="0"/>
            </a:endParaRPr>
          </a:p>
          <a:p>
            <a:pPr marL="114300" indent="0">
              <a:buNone/>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33982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Summary[2/7]</a:t>
            </a:r>
            <a:endParaRPr lang="en-GB" sz="3200" dirty="0"/>
          </a:p>
        </p:txBody>
      </p:sp>
      <p:sp>
        <p:nvSpPr>
          <p:cNvPr id="3" name="Text Placeholder 2"/>
          <p:cNvSpPr>
            <a:spLocks noGrp="1"/>
          </p:cNvSpPr>
          <p:nvPr>
            <p:ph type="body" idx="1"/>
          </p:nvPr>
        </p:nvSpPr>
        <p:spPr>
          <a:xfrm>
            <a:off x="0" y="1600201"/>
            <a:ext cx="8686800" cy="926432"/>
          </a:xfrm>
        </p:spPr>
        <p:txBody>
          <a:bodyPr/>
          <a:lstStyle/>
          <a:p>
            <a:pPr lvl="1">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Finding number of clusters:</a:t>
            </a:r>
            <a:r>
              <a:rPr lang="en-GB" sz="2400" dirty="0">
                <a:latin typeface="Times New Roman" panose="02020603050405020304" pitchFamily="18" charset="0"/>
                <a:cs typeface="Times New Roman" panose="02020603050405020304" pitchFamily="18" charset="0"/>
              </a:rPr>
              <a:t> using </a:t>
            </a:r>
            <a:r>
              <a:rPr lang="en-GB" sz="2400" b="1" dirty="0">
                <a:latin typeface="Times New Roman" panose="02020603050405020304" pitchFamily="18" charset="0"/>
                <a:cs typeface="Times New Roman" panose="02020603050405020304" pitchFamily="18" charset="0"/>
              </a:rPr>
              <a:t>Elbow Method </a:t>
            </a:r>
            <a:r>
              <a:rPr lang="en-GB" sz="2400" dirty="0">
                <a:latin typeface="Times New Roman" panose="02020603050405020304" pitchFamily="18" charset="0"/>
                <a:cs typeface="Times New Roman" panose="02020603050405020304" pitchFamily="18" charset="0"/>
              </a:rPr>
              <a:t>and the </a:t>
            </a:r>
            <a:r>
              <a:rPr lang="en-GB" sz="2400" b="1" dirty="0">
                <a:latin typeface="Times New Roman" panose="02020603050405020304" pitchFamily="18" charset="0"/>
                <a:cs typeface="Times New Roman" panose="02020603050405020304" pitchFamily="18" charset="0"/>
              </a:rPr>
              <a:t>Silhouette Score</a:t>
            </a:r>
            <a:r>
              <a:rPr lang="en-GB" sz="2400" dirty="0"/>
              <a:t> they give result K = 14</a:t>
            </a:r>
            <a:endParaRPr lang="en-GB" sz="2400" b="1" dirty="0">
              <a:latin typeface="Times New Roman" panose="02020603050405020304" pitchFamily="18" charset="0"/>
              <a:cs typeface="Times New Roman" panose="02020603050405020304" pitchFamily="18" charset="0"/>
            </a:endParaRPr>
          </a:p>
          <a:p>
            <a:pPr marL="571500" lvl="1" indent="0">
              <a:buNone/>
            </a:pPr>
            <a:r>
              <a:rPr lang="en-GB" sz="2400" b="1" dirty="0">
                <a:latin typeface="Times New Roman" panose="02020603050405020304" pitchFamily="18" charset="0"/>
                <a:cs typeface="Times New Roman" panose="02020603050405020304" pitchFamily="18" charset="0"/>
              </a:rPr>
              <a:t>            </a:t>
            </a:r>
          </a:p>
          <a:p>
            <a:pPr marL="571500" lvl="1" indent="0">
              <a:buNone/>
            </a:pPr>
            <a:r>
              <a:rPr lang="en-GB" sz="2400" b="1" dirty="0">
                <a:latin typeface="Times New Roman" panose="02020603050405020304" pitchFamily="18" charset="0"/>
                <a:cs typeface="Times New Roman" panose="02020603050405020304" pitchFamily="18" charset="0"/>
              </a:rPr>
              <a:t>                             </a:t>
            </a:r>
          </a:p>
        </p:txBody>
      </p:sp>
      <p:sp>
        <p:nvSpPr>
          <p:cNvPr id="6" name="Rectangle 4"/>
          <p:cNvSpPr>
            <a:spLocks noChangeArrowheads="1"/>
          </p:cNvSpPr>
          <p:nvPr/>
        </p:nvSpPr>
        <p:spPr bwMode="auto">
          <a:xfrm>
            <a:off x="733926" y="2526632"/>
            <a:ext cx="8565019" cy="488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7" name="Picture 3" descr="Elbow_Silhouette_Graph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925" y="2526632"/>
            <a:ext cx="8066337" cy="3236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2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Table of Content</a:t>
            </a:r>
            <a:endParaRPr sz="3200" dirty="0">
              <a:latin typeface="Times New Roman" panose="02020603050405020304" pitchFamily="18" charset="0"/>
              <a:cs typeface="Times New Roman" panose="02020603050405020304" pitchFamily="18" charset="0"/>
            </a:endParaRPr>
          </a:p>
        </p:txBody>
      </p:sp>
      <p:sp>
        <p:nvSpPr>
          <p:cNvPr id="98" name="Google Shape;98;p3"/>
          <p:cNvSpPr txBox="1">
            <a:spLocks noGrp="1"/>
          </p:cNvSpPr>
          <p:nvPr>
            <p:ph type="body" idx="1"/>
          </p:nvPr>
        </p:nvSpPr>
        <p:spPr>
          <a:xfrm>
            <a:off x="457200" y="1166018"/>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200" dirty="0">
                <a:latin typeface="Times New Roman" panose="02020603050405020304" pitchFamily="18" charset="0"/>
                <a:cs typeface="Times New Roman" panose="02020603050405020304" pitchFamily="18" charset="0"/>
              </a:rPr>
              <a:t>Background and Introduction</a:t>
            </a:r>
            <a:endParaRPr sz="2200"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Char char="•"/>
            </a:pPr>
            <a:r>
              <a:rPr lang="en-US" sz="2200" dirty="0">
                <a:latin typeface="Times New Roman" panose="02020603050405020304" pitchFamily="18" charset="0"/>
                <a:cs typeface="Times New Roman" panose="02020603050405020304" pitchFamily="18" charset="0"/>
              </a:rPr>
              <a:t>Literature Review</a:t>
            </a:r>
            <a:endParaRPr sz="2200"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Char char="•"/>
            </a:pPr>
            <a:r>
              <a:rPr lang="en-US" sz="2200" dirty="0">
                <a:latin typeface="Times New Roman" panose="02020603050405020304" pitchFamily="18" charset="0"/>
                <a:cs typeface="Times New Roman" panose="02020603050405020304" pitchFamily="18" charset="0"/>
              </a:rPr>
              <a:t>Problem Statement</a:t>
            </a:r>
            <a:endParaRPr sz="2200"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Char char="•"/>
            </a:pPr>
            <a:r>
              <a:rPr lang="en-US" sz="2200" dirty="0">
                <a:latin typeface="Times New Roman" panose="02020603050405020304" pitchFamily="18" charset="0"/>
                <a:cs typeface="Times New Roman" panose="02020603050405020304" pitchFamily="18" charset="0"/>
              </a:rPr>
              <a:t>Proposed Solution</a:t>
            </a:r>
            <a:endParaRPr sz="2200" dirty="0">
              <a:latin typeface="Times New Roman" panose="02020603050405020304" pitchFamily="18" charset="0"/>
              <a:cs typeface="Times New Roman" panose="02020603050405020304" pitchFamily="18" charset="0"/>
            </a:endParaRPr>
          </a:p>
          <a:p>
            <a:pPr marL="742950" lvl="1" indent="-285750" algn="l" rtl="0">
              <a:spcBef>
                <a:spcPts val="40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Requirements Summary</a:t>
            </a:r>
          </a:p>
          <a:p>
            <a:pPr marL="742950" lvl="1" indent="-285750" algn="l" rtl="0">
              <a:spcBef>
                <a:spcPts val="40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Design Summary</a:t>
            </a:r>
            <a:endParaRPr sz="2200" dirty="0">
              <a:latin typeface="Times New Roman" panose="02020603050405020304" pitchFamily="18" charset="0"/>
              <a:cs typeface="Times New Roman" panose="02020603050405020304" pitchFamily="18" charset="0"/>
            </a:endParaRPr>
          </a:p>
          <a:p>
            <a:pPr marL="742950" lvl="1" indent="-285750">
              <a:spcBef>
                <a:spcPts val="400"/>
              </a:spcBef>
              <a:buSzPts val="2000"/>
            </a:pPr>
            <a:r>
              <a:rPr lang="en-US" sz="2200" dirty="0">
                <a:latin typeface="Times New Roman" panose="02020603050405020304" pitchFamily="18" charset="0"/>
                <a:cs typeface="Times New Roman" panose="02020603050405020304" pitchFamily="18" charset="0"/>
              </a:rPr>
              <a:t>Methodology</a:t>
            </a:r>
          </a:p>
          <a:p>
            <a:pPr marL="742950" lvl="1" indent="-285750" algn="l" rtl="0">
              <a:spcBef>
                <a:spcPts val="40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Implementation Summary</a:t>
            </a:r>
          </a:p>
          <a:p>
            <a:pPr marL="742950" lvl="1" indent="-285750" algn="l" rtl="0">
              <a:spcBef>
                <a:spcPts val="40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Experiments and Results Summary</a:t>
            </a:r>
            <a:endParaRPr sz="2200" dirty="0">
              <a:latin typeface="Times New Roman" panose="02020603050405020304" pitchFamily="18" charset="0"/>
              <a:cs typeface="Times New Roman" panose="02020603050405020304" pitchFamily="18" charset="0"/>
            </a:endParaRPr>
          </a:p>
          <a:p>
            <a:pPr marL="742950" lvl="1" indent="-285750" algn="l" rtl="0">
              <a:spcBef>
                <a:spcPts val="400"/>
              </a:spcBef>
              <a:spcAft>
                <a:spcPts val="0"/>
              </a:spcAft>
              <a:buClr>
                <a:schemeClr val="dk1"/>
              </a:buClr>
              <a:buSzPts val="2000"/>
              <a:buChar char="–"/>
            </a:pPr>
            <a:r>
              <a:rPr lang="en-US" sz="2200" dirty="0">
                <a:latin typeface="Times New Roman" panose="02020603050405020304" pitchFamily="18" charset="0"/>
                <a:cs typeface="Times New Roman" panose="02020603050405020304" pitchFamily="18" charset="0"/>
              </a:rPr>
              <a:t>Testing Summary</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Summary[3/7]</a:t>
            </a:r>
            <a:endParaRPr lang="en-GB" sz="3200" dirty="0"/>
          </a:p>
        </p:txBody>
      </p:sp>
      <p:sp>
        <p:nvSpPr>
          <p:cNvPr id="3" name="Text Placeholder 2"/>
          <p:cNvSpPr>
            <a:spLocks noGrp="1"/>
          </p:cNvSpPr>
          <p:nvPr>
            <p:ph type="body" idx="1"/>
          </p:nvPr>
        </p:nvSpPr>
        <p:spPr>
          <a:xfrm>
            <a:off x="0" y="1600201"/>
            <a:ext cx="8686800" cy="914400"/>
          </a:xfrm>
        </p:spPr>
        <p:txBody>
          <a:bodyPr/>
          <a:lstStyle/>
          <a:p>
            <a:pPr lvl="1">
              <a:buFont typeface="Wingdings" panose="05000000000000000000" pitchFamily="2" charset="2"/>
              <a:buChar char="§"/>
            </a:pPr>
            <a:r>
              <a:rPr lang="en-GB" sz="2500" b="1" dirty="0">
                <a:latin typeface="Times New Roman" panose="02020603050405020304" pitchFamily="18" charset="0"/>
                <a:cs typeface="Times New Roman" panose="02020603050405020304" pitchFamily="18" charset="0"/>
              </a:rPr>
              <a:t>Model and Result: </a:t>
            </a:r>
            <a:r>
              <a:rPr lang="en-GB" sz="2500" dirty="0">
                <a:latin typeface="Times New Roman" panose="02020603050405020304" pitchFamily="18" charset="0"/>
                <a:cs typeface="Times New Roman" panose="02020603050405020304" pitchFamily="18" charset="0"/>
              </a:rPr>
              <a:t>we use </a:t>
            </a:r>
            <a:r>
              <a:rPr lang="en-GB" sz="2500" b="1" dirty="0">
                <a:latin typeface="Times New Roman" panose="02020603050405020304" pitchFamily="18" charset="0"/>
                <a:cs typeface="Times New Roman" panose="02020603050405020304" pitchFamily="18" charset="0"/>
              </a:rPr>
              <a:t>k means Clustering</a:t>
            </a:r>
            <a:r>
              <a:rPr lang="en-GB" sz="2500" dirty="0">
                <a:latin typeface="Times New Roman" panose="02020603050405020304" pitchFamily="18" charset="0"/>
                <a:cs typeface="Times New Roman" panose="02020603050405020304" pitchFamily="18" charset="0"/>
              </a:rPr>
              <a:t> algorithm to make the clusters of dataset</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239252" y="2697164"/>
            <a:ext cx="6665496" cy="3186278"/>
          </a:xfrm>
          <a:prstGeom prst="rect">
            <a:avLst/>
          </a:prstGeom>
        </p:spPr>
      </p:pic>
    </p:spTree>
    <p:extLst>
      <p:ext uri="{BB962C8B-B14F-4D97-AF65-F5344CB8AC3E}">
        <p14:creationId xmlns:p14="http://schemas.microsoft.com/office/powerpoint/2010/main" val="33733058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Summary[4/7]</a:t>
            </a:r>
            <a:endParaRPr lang="en-GB" sz="3200" dirty="0"/>
          </a:p>
        </p:txBody>
      </p:sp>
      <p:sp>
        <p:nvSpPr>
          <p:cNvPr id="3" name="Text Placeholder 2"/>
          <p:cNvSpPr>
            <a:spLocks noGrp="1"/>
          </p:cNvSpPr>
          <p:nvPr>
            <p:ph type="body" idx="1"/>
          </p:nvPr>
        </p:nvSpPr>
        <p:spPr/>
        <p:txBody>
          <a:bodyPr/>
          <a:lstStyle/>
          <a:p>
            <a:pPr marL="114300" indent="0">
              <a:buNone/>
            </a:pPr>
            <a:r>
              <a:rPr lang="en-GB" b="1" dirty="0">
                <a:latin typeface="Times New Roman" panose="02020603050405020304" pitchFamily="18" charset="0"/>
                <a:cs typeface="Times New Roman" panose="02020603050405020304" pitchFamily="18" charset="0"/>
              </a:rPr>
              <a:t>2. Classification</a:t>
            </a:r>
          </a:p>
          <a:p>
            <a:pPr lvl="1">
              <a:buFont typeface="Wingdings" panose="05000000000000000000" pitchFamily="2" charset="2"/>
              <a:buChar char="§"/>
            </a:pPr>
            <a:r>
              <a:rPr lang="en-GB" sz="2500" b="1" dirty="0">
                <a:latin typeface="Times New Roman" panose="02020603050405020304" pitchFamily="18" charset="0"/>
                <a:cs typeface="Times New Roman" panose="02020603050405020304" pitchFamily="18" charset="0"/>
              </a:rPr>
              <a:t>Synthetic Dataset: </a:t>
            </a:r>
            <a:r>
              <a:rPr lang="en-GB" sz="2500" dirty="0">
                <a:latin typeface="Times New Roman" panose="02020603050405020304" pitchFamily="18" charset="0"/>
                <a:cs typeface="Times New Roman" panose="02020603050405020304" pitchFamily="18" charset="0"/>
              </a:rPr>
              <a:t>we make a synthetic dataset of 20000 people using </a:t>
            </a:r>
            <a:r>
              <a:rPr lang="en-GB" sz="2500" b="1" dirty="0">
                <a:latin typeface="Times New Roman" panose="02020603050405020304" pitchFamily="18" charset="0"/>
                <a:cs typeface="Times New Roman" panose="02020603050405020304" pitchFamily="18" charset="0"/>
              </a:rPr>
              <a:t>CTGAN </a:t>
            </a:r>
            <a:r>
              <a:rPr lang="en-GB" sz="2500" dirty="0">
                <a:latin typeface="Times New Roman" panose="02020603050405020304" pitchFamily="18" charset="0"/>
                <a:cs typeface="Times New Roman" panose="02020603050405020304" pitchFamily="18" charset="0"/>
              </a:rPr>
              <a:t>model and split dataset </a:t>
            </a:r>
            <a:r>
              <a:rPr lang="en-US" sz="2500" dirty="0">
                <a:latin typeface="Times New Roman" panose="02020603050405020304" pitchFamily="18" charset="0"/>
                <a:cs typeface="Times New Roman" panose="02020603050405020304" pitchFamily="18" charset="0"/>
              </a:rPr>
              <a:t>80% for training and 20% for testing.</a:t>
            </a:r>
          </a:p>
          <a:p>
            <a:pPr marL="571500" lvl="1" indent="0">
              <a:buNone/>
            </a:pPr>
            <a:endParaRPr lang="en-US" sz="25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500" b="1" dirty="0">
                <a:latin typeface="Times New Roman" panose="02020603050405020304" pitchFamily="18" charset="0"/>
                <a:cs typeface="Times New Roman" panose="02020603050405020304" pitchFamily="18" charset="0"/>
              </a:rPr>
              <a:t>Model training and Result: </a:t>
            </a:r>
            <a:r>
              <a:rPr lang="en-US" sz="2500" dirty="0">
                <a:latin typeface="Times New Roman" panose="02020603050405020304" pitchFamily="18" charset="0"/>
                <a:cs typeface="Times New Roman" panose="02020603050405020304" pitchFamily="18" charset="0"/>
              </a:rPr>
              <a:t>After</a:t>
            </a:r>
            <a:r>
              <a:rPr lang="en-US" sz="2500" b="1" dirty="0">
                <a:latin typeface="Times New Roman" panose="02020603050405020304" pitchFamily="18" charset="0"/>
                <a:cs typeface="Times New Roman" panose="02020603050405020304" pitchFamily="18" charset="0"/>
              </a:rPr>
              <a:t> Comparative Analysis, </a:t>
            </a:r>
            <a:r>
              <a:rPr lang="en-US" sz="2500" dirty="0">
                <a:latin typeface="Times New Roman" panose="02020603050405020304" pitchFamily="18" charset="0"/>
                <a:cs typeface="Times New Roman" panose="02020603050405020304" pitchFamily="18" charset="0"/>
              </a:rPr>
              <a:t>we selects two model </a:t>
            </a:r>
            <a:r>
              <a:rPr lang="en-US" sz="2500" b="1" dirty="0">
                <a:latin typeface="Times New Roman" panose="02020603050405020304" pitchFamily="18" charset="0"/>
                <a:cs typeface="Times New Roman" panose="02020603050405020304" pitchFamily="18" charset="0"/>
              </a:rPr>
              <a:t>Random forest </a:t>
            </a:r>
            <a:r>
              <a:rPr lang="en-US" sz="2500" dirty="0">
                <a:latin typeface="Times New Roman" panose="02020603050405020304" pitchFamily="18" charset="0"/>
                <a:cs typeface="Times New Roman" panose="02020603050405020304" pitchFamily="18" charset="0"/>
              </a:rPr>
              <a:t>and </a:t>
            </a:r>
            <a:r>
              <a:rPr lang="en-US" sz="2500" b="1" dirty="0" err="1">
                <a:latin typeface="Times New Roman" panose="02020603050405020304" pitchFamily="18" charset="0"/>
                <a:cs typeface="Times New Roman" panose="02020603050405020304" pitchFamily="18" charset="0"/>
              </a:rPr>
              <a:t>XGBoost</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and </a:t>
            </a:r>
            <a:r>
              <a:rPr lang="en-US" sz="2500" b="1" dirty="0">
                <a:solidFill>
                  <a:srgbClr val="FF0000"/>
                </a:solidFill>
                <a:latin typeface="Times New Roman" panose="02020603050405020304" pitchFamily="18" charset="0"/>
                <a:cs typeface="Times New Roman" panose="02020603050405020304" pitchFamily="18" charset="0"/>
              </a:rPr>
              <a:t>Ensemble</a:t>
            </a:r>
            <a:r>
              <a:rPr lang="en-US" sz="2500" dirty="0">
                <a:latin typeface="Times New Roman" panose="02020603050405020304" pitchFamily="18" charset="0"/>
                <a:cs typeface="Times New Roman" panose="02020603050405020304" pitchFamily="18" charset="0"/>
              </a:rPr>
              <a:t> them</a:t>
            </a:r>
            <a:r>
              <a:rPr lang="en-US" sz="2500" b="1"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using  meta learner technique for ensemble on two base models </a:t>
            </a:r>
          </a:p>
          <a:p>
            <a:pPr lvl="1">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Utilizing </a:t>
            </a:r>
            <a:r>
              <a:rPr lang="en-US" sz="2500" b="1" dirty="0">
                <a:latin typeface="Times New Roman" panose="02020603050405020304" pitchFamily="18" charset="0"/>
                <a:cs typeface="Times New Roman" panose="02020603050405020304" pitchFamily="18" charset="0"/>
              </a:rPr>
              <a:t>gradient boosting </a:t>
            </a:r>
            <a:r>
              <a:rPr lang="en-US" sz="2500" dirty="0">
                <a:latin typeface="Times New Roman" panose="02020603050405020304" pitchFamily="18" charset="0"/>
                <a:cs typeface="Times New Roman" panose="02020603050405020304" pitchFamily="18" charset="0"/>
              </a:rPr>
              <a:t>model in mete learner.</a:t>
            </a:r>
            <a:endParaRPr lang="en-GB"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0668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B01CA0-41D4-6639-BF70-930856AAEF8A}"/>
              </a:ext>
            </a:extLst>
          </p:cNvPr>
          <p:cNvSpPr>
            <a:spLocks noGrp="1"/>
          </p:cNvSpPr>
          <p:nvPr>
            <p:ph type="title"/>
          </p:nvPr>
        </p:nvSpPr>
        <p:spPr>
          <a:xfrm>
            <a:off x="457200" y="274638"/>
            <a:ext cx="8229600" cy="1143000"/>
          </a:xfrm>
        </p:spPr>
        <p:txBody>
          <a:bodyPr/>
          <a:lstStyle/>
          <a:p>
            <a:r>
              <a:rPr lang="en-US" sz="3200" dirty="0">
                <a:latin typeface="Times New Roman" panose="02020603050405020304" pitchFamily="18" charset="0"/>
                <a:cs typeface="Times New Roman" panose="02020603050405020304" pitchFamily="18" charset="0"/>
              </a:rPr>
              <a:t>Experiments and Results Summary[5/8]</a:t>
            </a:r>
            <a:endParaRPr lang="en-GB" sz="3200" dirty="0"/>
          </a:p>
        </p:txBody>
      </p:sp>
      <p:pic>
        <p:nvPicPr>
          <p:cNvPr id="5" name="Picture 4">
            <a:extLst>
              <a:ext uri="{FF2B5EF4-FFF2-40B4-BE49-F238E27FC236}">
                <a16:creationId xmlns:a16="http://schemas.microsoft.com/office/drawing/2014/main" id="{3993B955-E35F-AAE0-07F1-94048F5F51C2}"/>
              </a:ext>
            </a:extLst>
          </p:cNvPr>
          <p:cNvPicPr>
            <a:picLocks noChangeAspect="1"/>
          </p:cNvPicPr>
          <p:nvPr/>
        </p:nvPicPr>
        <p:blipFill>
          <a:blip r:embed="rId2"/>
          <a:stretch>
            <a:fillRect/>
          </a:stretch>
        </p:blipFill>
        <p:spPr>
          <a:xfrm>
            <a:off x="1240971" y="1940858"/>
            <a:ext cx="7293428" cy="3872113"/>
          </a:xfrm>
          <a:prstGeom prst="rect">
            <a:avLst/>
          </a:prstGeom>
        </p:spPr>
      </p:pic>
      <p:sp>
        <p:nvSpPr>
          <p:cNvPr id="6" name="TextBox 5">
            <a:extLst>
              <a:ext uri="{FF2B5EF4-FFF2-40B4-BE49-F238E27FC236}">
                <a16:creationId xmlns:a16="http://schemas.microsoft.com/office/drawing/2014/main" id="{04F78C1A-1380-E6D1-3D94-C1CD6863E5A8}"/>
              </a:ext>
            </a:extLst>
          </p:cNvPr>
          <p:cNvSpPr txBox="1"/>
          <p:nvPr/>
        </p:nvSpPr>
        <p:spPr>
          <a:xfrm>
            <a:off x="925286" y="1417638"/>
            <a:ext cx="5377543"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Comparative Analysis</a:t>
            </a:r>
          </a:p>
        </p:txBody>
      </p:sp>
    </p:spTree>
    <p:extLst>
      <p:ext uri="{BB962C8B-B14F-4D97-AF65-F5344CB8AC3E}">
        <p14:creationId xmlns:p14="http://schemas.microsoft.com/office/powerpoint/2010/main" val="2874184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Summary[5/7]</a:t>
            </a:r>
            <a:endParaRPr lang="en-GB" sz="3200" dirty="0"/>
          </a:p>
        </p:txBody>
      </p:sp>
      <p:sp>
        <p:nvSpPr>
          <p:cNvPr id="3" name="Text Placeholder 2"/>
          <p:cNvSpPr>
            <a:spLocks noGrp="1"/>
          </p:cNvSpPr>
          <p:nvPr>
            <p:ph type="body" idx="1"/>
          </p:nvPr>
        </p:nvSpPr>
        <p:spPr>
          <a:xfrm>
            <a:off x="457200" y="1600200"/>
            <a:ext cx="8229600" cy="589547"/>
          </a:xfrm>
        </p:spPr>
        <p:txBody>
          <a:bodyPr/>
          <a:lstStyle/>
          <a:p>
            <a:pPr>
              <a:buFont typeface="Wingdings" panose="05000000000000000000" pitchFamily="2" charset="2"/>
              <a:buChar char="§"/>
            </a:pPr>
            <a:r>
              <a:rPr lang="en-GB" dirty="0"/>
              <a:t>Result:</a:t>
            </a:r>
          </a:p>
        </p:txBody>
      </p:sp>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869474" y="2189747"/>
            <a:ext cx="5469790" cy="3573379"/>
          </a:xfrm>
          <a:prstGeom prst="rect">
            <a:avLst/>
          </a:prstGeom>
        </p:spPr>
      </p:pic>
    </p:spTree>
    <p:extLst>
      <p:ext uri="{BB962C8B-B14F-4D97-AF65-F5344CB8AC3E}">
        <p14:creationId xmlns:p14="http://schemas.microsoft.com/office/powerpoint/2010/main" val="3464157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Summary[6/7]</a:t>
            </a:r>
            <a:endParaRPr lang="en-GB" sz="3200" dirty="0"/>
          </a:p>
        </p:txBody>
      </p:sp>
      <p:sp>
        <p:nvSpPr>
          <p:cNvPr id="3" name="Text Placeholder 2"/>
          <p:cNvSpPr>
            <a:spLocks noGrp="1"/>
          </p:cNvSpPr>
          <p:nvPr>
            <p:ph type="body" idx="1"/>
          </p:nvPr>
        </p:nvSpPr>
        <p:spPr/>
        <p:txBody>
          <a:bodyPr/>
          <a:lstStyle/>
          <a:p>
            <a:pPr marL="114300" indent="0">
              <a:buNone/>
            </a:pPr>
            <a:r>
              <a:rPr lang="en-GB" b="1" dirty="0"/>
              <a:t>3</a:t>
            </a:r>
            <a:r>
              <a:rPr lang="en-GB" b="1" dirty="0">
                <a:latin typeface="Times New Roman" panose="02020603050405020304" pitchFamily="18" charset="0"/>
                <a:cs typeface="Times New Roman" panose="02020603050405020304" pitchFamily="18" charset="0"/>
              </a:rPr>
              <a:t>. Regression</a:t>
            </a:r>
          </a:p>
          <a:p>
            <a:pPr lvl="2">
              <a:buFont typeface="Wingdings" panose="05000000000000000000" pitchFamily="2" charset="2"/>
              <a:buChar char="§"/>
            </a:pPr>
            <a:r>
              <a:rPr lang="en-GB" sz="2500" b="1" dirty="0">
                <a:latin typeface="Times New Roman" panose="02020603050405020304" pitchFamily="18" charset="0"/>
                <a:cs typeface="Times New Roman" panose="02020603050405020304" pitchFamily="18" charset="0"/>
              </a:rPr>
              <a:t>Dataset: </a:t>
            </a:r>
            <a:r>
              <a:rPr lang="en-GB" sz="2500" dirty="0">
                <a:latin typeface="Times New Roman" panose="02020603050405020304" pitchFamily="18" charset="0"/>
                <a:cs typeface="Times New Roman" panose="02020603050405020304" pitchFamily="18" charset="0"/>
              </a:rPr>
              <a:t>We use food nutrition data such as protein, carbohydrates, fats and calories etc. and split dataset </a:t>
            </a:r>
            <a:r>
              <a:rPr lang="en-US" sz="2500" dirty="0">
                <a:latin typeface="Times New Roman" panose="02020603050405020304" pitchFamily="18" charset="0"/>
                <a:cs typeface="Times New Roman" panose="02020603050405020304" pitchFamily="18" charset="0"/>
              </a:rPr>
              <a:t> training 80% and testing 20%.</a:t>
            </a:r>
          </a:p>
          <a:p>
            <a:pPr marL="1028700" lvl="2" indent="0">
              <a:buNone/>
            </a:pPr>
            <a:endParaRPr lang="en-US" sz="2500" dirty="0">
              <a:latin typeface="Times New Roman" panose="02020603050405020304" pitchFamily="18" charset="0"/>
              <a:cs typeface="Times New Roman" panose="02020603050405020304" pitchFamily="18" charset="0"/>
            </a:endParaRPr>
          </a:p>
          <a:p>
            <a:pPr lvl="2">
              <a:buFont typeface="Wingdings" panose="05000000000000000000" pitchFamily="2" charset="2"/>
              <a:buChar char="§"/>
            </a:pPr>
            <a:r>
              <a:rPr lang="en-US" sz="2500" b="1" dirty="0">
                <a:latin typeface="Times New Roman" panose="02020603050405020304" pitchFamily="18" charset="0"/>
                <a:cs typeface="Times New Roman" panose="02020603050405020304" pitchFamily="18" charset="0"/>
              </a:rPr>
              <a:t>Model Training and Result: </a:t>
            </a:r>
            <a:r>
              <a:rPr lang="en-US" sz="2500" dirty="0">
                <a:latin typeface="Times New Roman" panose="02020603050405020304" pitchFamily="18" charset="0"/>
                <a:cs typeface="Times New Roman" panose="02020603050405020304" pitchFamily="18" charset="0"/>
              </a:rPr>
              <a:t>We use Ensemble technique to Ensemble </a:t>
            </a:r>
            <a:r>
              <a:rPr lang="en-US" sz="2500" b="1" dirty="0">
                <a:latin typeface="Times New Roman" panose="02020603050405020304" pitchFamily="18" charset="0"/>
                <a:cs typeface="Times New Roman" panose="02020603050405020304" pitchFamily="18" charset="0"/>
              </a:rPr>
              <a:t>HGB</a:t>
            </a:r>
            <a:r>
              <a:rPr lang="en-US" sz="2500" dirty="0">
                <a:latin typeface="Times New Roman" panose="02020603050405020304" pitchFamily="18" charset="0"/>
                <a:cs typeface="Times New Roman" panose="02020603050405020304" pitchFamily="18" charset="0"/>
              </a:rPr>
              <a:t> and </a:t>
            </a:r>
            <a:r>
              <a:rPr lang="en-US" sz="2500" b="1" dirty="0">
                <a:latin typeface="Times New Roman" panose="02020603050405020304" pitchFamily="18" charset="0"/>
                <a:cs typeface="Times New Roman" panose="02020603050405020304" pitchFamily="18" charset="0"/>
              </a:rPr>
              <a:t>Ridge</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regression </a:t>
            </a:r>
            <a:r>
              <a:rPr lang="en-US" sz="2500" dirty="0">
                <a:latin typeface="Times New Roman" panose="02020603050405020304" pitchFamily="18" charset="0"/>
                <a:cs typeface="Times New Roman" panose="02020603050405020304" pitchFamily="18" charset="0"/>
              </a:rPr>
              <a:t>model with polynomial features.</a:t>
            </a:r>
            <a:endParaRPr lang="en-GB" sz="2500" dirty="0">
              <a:latin typeface="Times New Roman" panose="02020603050405020304" pitchFamily="18" charset="0"/>
              <a:cs typeface="Times New Roman" panose="02020603050405020304" pitchFamily="18" charset="0"/>
            </a:endParaRPr>
          </a:p>
          <a:p>
            <a:pPr marL="3771900" lvl="8" indent="0">
              <a:buNone/>
            </a:pPr>
            <a:endParaRPr lang="en-GB" dirty="0"/>
          </a:p>
          <a:p>
            <a:pPr marL="114300" indent="0">
              <a:buNone/>
            </a:pPr>
            <a:endParaRPr lang="en-GB" dirty="0">
              <a:latin typeface="Times New Roman" panose="02020603050405020304" pitchFamily="18" charset="0"/>
              <a:cs typeface="Times New Roman" panose="02020603050405020304" pitchFamily="18" charset="0"/>
            </a:endParaRPr>
          </a:p>
          <a:p>
            <a:pPr marL="114300" indent="0">
              <a:buNone/>
            </a:pPr>
            <a:endParaRPr lang="en-GB" dirty="0"/>
          </a:p>
          <a:p>
            <a:pPr marL="114300" indent="0">
              <a:buNone/>
            </a:pPr>
            <a:r>
              <a:rPr lang="en-GB" dirty="0"/>
              <a:t>      </a:t>
            </a:r>
          </a:p>
        </p:txBody>
      </p:sp>
    </p:spTree>
    <p:extLst>
      <p:ext uri="{BB962C8B-B14F-4D97-AF65-F5344CB8AC3E}">
        <p14:creationId xmlns:p14="http://schemas.microsoft.com/office/powerpoint/2010/main" val="30932014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Experiments and Results Summary[7/7]</a:t>
            </a:r>
            <a:endParaRPr lang="en-GB" sz="3200" dirty="0"/>
          </a:p>
        </p:txBody>
      </p:sp>
      <p:sp>
        <p:nvSpPr>
          <p:cNvPr id="3" name="Text Placeholder 2"/>
          <p:cNvSpPr>
            <a:spLocks noGrp="1"/>
          </p:cNvSpPr>
          <p:nvPr>
            <p:ph type="body" idx="1"/>
          </p:nvPr>
        </p:nvSpPr>
        <p:spPr>
          <a:xfrm>
            <a:off x="457200" y="1600200"/>
            <a:ext cx="8229600" cy="553453"/>
          </a:xfrm>
        </p:spPr>
        <p:txBody>
          <a:bodyPr/>
          <a:lstStyle/>
          <a:p>
            <a:pPr>
              <a:buFont typeface="Wingdings" panose="05000000000000000000" pitchFamily="2" charset="2"/>
              <a:buChar char="§"/>
            </a:pPr>
            <a:r>
              <a:rPr lang="en-GB" sz="2500" b="1" dirty="0">
                <a:latin typeface="Times New Roman" panose="02020603050405020304" pitchFamily="18" charset="0"/>
                <a:cs typeface="Times New Roman" panose="02020603050405020304" pitchFamily="18" charset="0"/>
              </a:rPr>
              <a:t>Result</a:t>
            </a:r>
          </a:p>
        </p:txBody>
      </p:sp>
      <p:graphicFrame>
        <p:nvGraphicFramePr>
          <p:cNvPr id="4" name="Table 3"/>
          <p:cNvGraphicFramePr>
            <a:graphicFrameLocks noGrp="1"/>
          </p:cNvGraphicFramePr>
          <p:nvPr>
            <p:extLst>
              <p:ext uri="{D42A27DB-BD31-4B8C-83A1-F6EECF244321}">
                <p14:modId xmlns:p14="http://schemas.microsoft.com/office/powerpoint/2010/main" val="1435382894"/>
              </p:ext>
            </p:extLst>
          </p:nvPr>
        </p:nvGraphicFramePr>
        <p:xfrm>
          <a:off x="1082843" y="2586789"/>
          <a:ext cx="6833936" cy="2261936"/>
        </p:xfrm>
        <a:graphic>
          <a:graphicData uri="http://schemas.openxmlformats.org/drawingml/2006/table">
            <a:tbl>
              <a:tblPr firstRow="1" firstCol="1" bandRow="1">
                <a:tableStyleId>{5C22544A-7EE6-4342-B048-85BDC9FD1C3A}</a:tableStyleId>
              </a:tblPr>
              <a:tblGrid>
                <a:gridCol w="1708118">
                  <a:extLst>
                    <a:ext uri="{9D8B030D-6E8A-4147-A177-3AD203B41FA5}">
                      <a16:colId xmlns:a16="http://schemas.microsoft.com/office/drawing/2014/main" val="4148753523"/>
                    </a:ext>
                  </a:extLst>
                </a:gridCol>
                <a:gridCol w="1708118">
                  <a:extLst>
                    <a:ext uri="{9D8B030D-6E8A-4147-A177-3AD203B41FA5}">
                      <a16:colId xmlns:a16="http://schemas.microsoft.com/office/drawing/2014/main" val="1131974573"/>
                    </a:ext>
                  </a:extLst>
                </a:gridCol>
                <a:gridCol w="1708850">
                  <a:extLst>
                    <a:ext uri="{9D8B030D-6E8A-4147-A177-3AD203B41FA5}">
                      <a16:colId xmlns:a16="http://schemas.microsoft.com/office/drawing/2014/main" val="1210366593"/>
                    </a:ext>
                  </a:extLst>
                </a:gridCol>
                <a:gridCol w="1708850">
                  <a:extLst>
                    <a:ext uri="{9D8B030D-6E8A-4147-A177-3AD203B41FA5}">
                      <a16:colId xmlns:a16="http://schemas.microsoft.com/office/drawing/2014/main" val="3657342872"/>
                    </a:ext>
                  </a:extLst>
                </a:gridCol>
              </a:tblGrid>
              <a:tr h="565484">
                <a:tc>
                  <a:txBody>
                    <a:bodyPr/>
                    <a:lstStyle/>
                    <a:p>
                      <a:pPr algn="just">
                        <a:lnSpc>
                          <a:spcPct val="150000"/>
                        </a:lnSpc>
                        <a:spcAft>
                          <a:spcPts val="0"/>
                        </a:spcAft>
                      </a:pPr>
                      <a:r>
                        <a:rPr lang="en-US" sz="1200" kern="100">
                          <a:effectLst/>
                        </a:rPr>
                        <a:t>Models</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RMSE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MAE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100" kern="100">
                          <a:effectLst/>
                        </a:rPr>
                        <a:t>R²</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32244069"/>
                  </a:ext>
                </a:extLst>
              </a:tr>
              <a:tr h="565484">
                <a:tc>
                  <a:txBody>
                    <a:bodyPr/>
                    <a:lstStyle/>
                    <a:p>
                      <a:pPr algn="just">
                        <a:lnSpc>
                          <a:spcPct val="150000"/>
                        </a:lnSpc>
                        <a:spcAft>
                          <a:spcPts val="0"/>
                        </a:spcAft>
                      </a:pPr>
                      <a:r>
                        <a:rPr lang="en-US" sz="1200" kern="100">
                          <a:effectLst/>
                        </a:rPr>
                        <a:t>HGB</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13.80</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7.36</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0.993</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9537002"/>
                  </a:ext>
                </a:extLst>
              </a:tr>
              <a:tr h="565484">
                <a:tc>
                  <a:txBody>
                    <a:bodyPr/>
                    <a:lstStyle/>
                    <a:p>
                      <a:pPr algn="just">
                        <a:lnSpc>
                          <a:spcPct val="150000"/>
                        </a:lnSpc>
                        <a:spcAft>
                          <a:spcPts val="0"/>
                        </a:spcAft>
                      </a:pPr>
                      <a:r>
                        <a:rPr lang="en-US" sz="1200" kern="100">
                          <a:effectLst/>
                        </a:rPr>
                        <a:t>RIDGE</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12.12</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6.19</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0.995</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2865728"/>
                  </a:ext>
                </a:extLst>
              </a:tr>
              <a:tr h="565484">
                <a:tc>
                  <a:txBody>
                    <a:bodyPr/>
                    <a:lstStyle/>
                    <a:p>
                      <a:pPr algn="just">
                        <a:lnSpc>
                          <a:spcPct val="150000"/>
                        </a:lnSpc>
                        <a:spcAft>
                          <a:spcPts val="0"/>
                        </a:spcAft>
                      </a:pPr>
                      <a:r>
                        <a:rPr lang="en-US" sz="1200" kern="100">
                          <a:effectLst/>
                        </a:rPr>
                        <a:t>BLEND</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11.78</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a:effectLst/>
                        </a:rPr>
                        <a:t>6.10</a:t>
                      </a:r>
                      <a:endParaRPr lang="en-GB"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just">
                        <a:lnSpc>
                          <a:spcPct val="150000"/>
                        </a:lnSpc>
                        <a:spcAft>
                          <a:spcPts val="0"/>
                        </a:spcAft>
                      </a:pPr>
                      <a:r>
                        <a:rPr lang="en-US" sz="1200" kern="100" dirty="0">
                          <a:effectLst/>
                        </a:rPr>
                        <a:t>0.995</a:t>
                      </a:r>
                      <a:endParaRPr lang="en-GB"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83261718"/>
                  </a:ext>
                </a:extLst>
              </a:tr>
            </a:tbl>
          </a:graphicData>
        </a:graphic>
      </p:graphicFrame>
    </p:spTree>
    <p:extLst>
      <p:ext uri="{BB962C8B-B14F-4D97-AF65-F5344CB8AC3E}">
        <p14:creationId xmlns:p14="http://schemas.microsoft.com/office/powerpoint/2010/main" val="11643246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 Summary</a:t>
            </a:r>
          </a:p>
        </p:txBody>
      </p:sp>
    </p:spTree>
    <p:extLst>
      <p:ext uri="{BB962C8B-B14F-4D97-AF65-F5344CB8AC3E}">
        <p14:creationId xmlns:p14="http://schemas.microsoft.com/office/powerpoint/2010/main" val="3395275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6"/>
          <p:cNvSpPr txBox="1">
            <a:spLocks noGrp="1"/>
          </p:cNvSpPr>
          <p:nvPr>
            <p:ph type="title"/>
          </p:nvPr>
        </p:nvSpPr>
        <p:spPr>
          <a:xfrm>
            <a:off x="457200" y="274638"/>
            <a:ext cx="8229600" cy="112439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Testing Summary</a:t>
            </a:r>
            <a:endParaRPr dirty="0"/>
          </a:p>
        </p:txBody>
      </p:sp>
      <p:sp>
        <p:nvSpPr>
          <p:cNvPr id="176" name="Google Shape;176;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spcBef>
                <a:spcPts val="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graphicFrame>
        <p:nvGraphicFramePr>
          <p:cNvPr id="5" name="Table 4"/>
          <p:cNvGraphicFramePr>
            <a:graphicFrameLocks noGrp="1"/>
          </p:cNvGraphicFramePr>
          <p:nvPr>
            <p:extLst>
              <p:ext uri="{D42A27DB-BD31-4B8C-83A1-F6EECF244321}">
                <p14:modId xmlns:p14="http://schemas.microsoft.com/office/powerpoint/2010/main" val="27891360"/>
              </p:ext>
            </p:extLst>
          </p:nvPr>
        </p:nvGraphicFramePr>
        <p:xfrm>
          <a:off x="1536192" y="1600200"/>
          <a:ext cx="6705600" cy="3868454"/>
        </p:xfrm>
        <a:graphic>
          <a:graphicData uri="http://schemas.openxmlformats.org/drawingml/2006/table">
            <a:tbl>
              <a:tblPr firstRow="1" bandRow="1">
                <a:tableStyleId>{69012ECD-51FC-41F1-AA8D-1B2483CD663E}</a:tableStyleId>
              </a:tblPr>
              <a:tblGrid>
                <a:gridCol w="1889214">
                  <a:extLst>
                    <a:ext uri="{9D8B030D-6E8A-4147-A177-3AD203B41FA5}">
                      <a16:colId xmlns:a16="http://schemas.microsoft.com/office/drawing/2014/main" val="1816247505"/>
                    </a:ext>
                  </a:extLst>
                </a:gridCol>
                <a:gridCol w="4816386">
                  <a:extLst>
                    <a:ext uri="{9D8B030D-6E8A-4147-A177-3AD203B41FA5}">
                      <a16:colId xmlns:a16="http://schemas.microsoft.com/office/drawing/2014/main" val="2844669812"/>
                    </a:ext>
                  </a:extLst>
                </a:gridCol>
              </a:tblGrid>
              <a:tr h="725503">
                <a:tc>
                  <a:txBody>
                    <a:bodyPr/>
                    <a:lstStyle/>
                    <a:p>
                      <a:r>
                        <a:rPr lang="en-GB" dirty="0">
                          <a:solidFill>
                            <a:schemeClr val="tx1"/>
                          </a:solidFill>
                        </a:rPr>
                        <a:t>Testing  Aspect</a:t>
                      </a:r>
                    </a:p>
                  </a:txBody>
                  <a:tcPr/>
                </a:tc>
                <a:tc>
                  <a:txBody>
                    <a:bodyPr/>
                    <a:lstStyle/>
                    <a:p>
                      <a:r>
                        <a:rPr lang="en-GB" dirty="0">
                          <a:solidFill>
                            <a:schemeClr val="tx1"/>
                          </a:solidFill>
                        </a:rPr>
                        <a:t>Summary</a:t>
                      </a:r>
                    </a:p>
                  </a:txBody>
                  <a:tcPr/>
                </a:tc>
                <a:extLst>
                  <a:ext uri="{0D108BD9-81ED-4DB2-BD59-A6C34878D82A}">
                    <a16:rowId xmlns:a16="http://schemas.microsoft.com/office/drawing/2014/main" val="1590611437"/>
                  </a:ext>
                </a:extLst>
              </a:tr>
              <a:tr h="521455">
                <a:tc>
                  <a:txBody>
                    <a:bodyPr/>
                    <a:lstStyle/>
                    <a:p>
                      <a:r>
                        <a:rPr lang="en-GB" dirty="0"/>
                        <a:t>Approach</a:t>
                      </a:r>
                    </a:p>
                  </a:txBody>
                  <a:tcPr/>
                </a:tc>
                <a:tc>
                  <a:txBody>
                    <a:bodyPr/>
                    <a:lstStyle/>
                    <a:p>
                      <a:r>
                        <a:rPr lang="en-GB" dirty="0"/>
                        <a:t>  Blackbox and</a:t>
                      </a:r>
                      <a:r>
                        <a:rPr lang="en-GB" baseline="0" dirty="0"/>
                        <a:t> Whitebox</a:t>
                      </a:r>
                      <a:endParaRPr lang="en-GB" dirty="0"/>
                    </a:p>
                  </a:txBody>
                  <a:tcPr/>
                </a:tc>
                <a:extLst>
                  <a:ext uri="{0D108BD9-81ED-4DB2-BD59-A6C34878D82A}">
                    <a16:rowId xmlns:a16="http://schemas.microsoft.com/office/drawing/2014/main" val="3669611002"/>
                  </a:ext>
                </a:extLst>
              </a:tr>
              <a:tr h="518376">
                <a:tc>
                  <a:txBody>
                    <a:bodyPr/>
                    <a:lstStyle/>
                    <a:p>
                      <a:r>
                        <a:rPr lang="en-GB" dirty="0"/>
                        <a:t>Purpose</a:t>
                      </a:r>
                    </a:p>
                  </a:txBody>
                  <a:tcPr/>
                </a:tc>
                <a:tc>
                  <a:txBody>
                    <a:bodyPr/>
                    <a:lstStyle/>
                    <a:p>
                      <a:r>
                        <a:rPr lang="en-GB" dirty="0"/>
                        <a:t>To validate the functionalities</a:t>
                      </a:r>
                      <a:r>
                        <a:rPr lang="en-GB" baseline="0" dirty="0"/>
                        <a:t> of Fitessstan via input and output and by giving different user data.</a:t>
                      </a:r>
                    </a:p>
                  </a:txBody>
                  <a:tcPr/>
                </a:tc>
                <a:extLst>
                  <a:ext uri="{0D108BD9-81ED-4DB2-BD59-A6C34878D82A}">
                    <a16:rowId xmlns:a16="http://schemas.microsoft.com/office/drawing/2014/main" val="2862970853"/>
                  </a:ext>
                </a:extLst>
              </a:tr>
              <a:tr h="1249058">
                <a:tc>
                  <a:txBody>
                    <a:bodyPr/>
                    <a:lstStyle/>
                    <a:p>
                      <a:r>
                        <a:rPr lang="en-GB" dirty="0"/>
                        <a:t>Feature</a:t>
                      </a:r>
                      <a:r>
                        <a:rPr lang="en-GB" baseline="0" dirty="0"/>
                        <a:t> Tested</a:t>
                      </a:r>
                      <a:endParaRPr lang="en-GB" dirty="0"/>
                    </a:p>
                  </a:txBody>
                  <a:tcPr/>
                </a:tc>
                <a:tc>
                  <a:txBody>
                    <a:bodyPr/>
                    <a:lstStyle/>
                    <a:p>
                      <a:r>
                        <a:rPr lang="en-GB" dirty="0"/>
                        <a:t>✔ User registration &amp; login</a:t>
                      </a:r>
                      <a:br>
                        <a:rPr lang="en-GB" dirty="0"/>
                      </a:br>
                      <a:r>
                        <a:rPr lang="en-GB" dirty="0"/>
                        <a:t>✔ Password recovery &amp; OTP</a:t>
                      </a:r>
                      <a:br>
                        <a:rPr lang="en-GB" dirty="0"/>
                      </a:br>
                      <a:r>
                        <a:rPr lang="en-GB" dirty="0"/>
                        <a:t>✔ Input forms</a:t>
                      </a:r>
                      <a:br>
                        <a:rPr lang="en-GB" dirty="0"/>
                      </a:br>
                      <a:r>
                        <a:rPr lang="en-GB" dirty="0"/>
                        <a:t>✔ Diet plans</a:t>
                      </a:r>
                      <a:br>
                        <a:rPr lang="en-GB" dirty="0"/>
                      </a:br>
                      <a:r>
                        <a:rPr lang="en-GB" dirty="0"/>
                        <a:t>✔ Admin management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dirty="0"/>
                        <a:t>✔Model</a:t>
                      </a:r>
                      <a:r>
                        <a:rPr lang="en-GB" baseline="0" dirty="0"/>
                        <a:t> Testing</a:t>
                      </a:r>
                      <a:endParaRPr lang="en-GB" dirty="0"/>
                    </a:p>
                  </a:txBody>
                  <a:tcPr/>
                </a:tc>
                <a:extLst>
                  <a:ext uri="{0D108BD9-81ED-4DB2-BD59-A6C34878D82A}">
                    <a16:rowId xmlns:a16="http://schemas.microsoft.com/office/drawing/2014/main" val="1023386783"/>
                  </a:ext>
                </a:extLst>
              </a:tr>
              <a:tr h="725503">
                <a:tc>
                  <a:txBody>
                    <a:bodyPr/>
                    <a:lstStyle/>
                    <a:p>
                      <a:r>
                        <a:rPr lang="en-GB" dirty="0"/>
                        <a:t>Result</a:t>
                      </a:r>
                    </a:p>
                  </a:txBody>
                  <a:tcPr/>
                </a:tc>
                <a:tc>
                  <a:txBody>
                    <a:bodyPr/>
                    <a:lstStyle/>
                    <a:p>
                      <a:r>
                        <a:rPr lang="en-GB" dirty="0"/>
                        <a:t>✔ All critical test cases passed successfully</a:t>
                      </a:r>
                      <a:br>
                        <a:rPr lang="en-GB" dirty="0"/>
                      </a:br>
                      <a:r>
                        <a:rPr lang="en-GB" dirty="0"/>
                        <a:t>✔ Correct handling of all input types</a:t>
                      </a:r>
                      <a:br>
                        <a:rPr lang="en-GB" dirty="0"/>
                      </a:br>
                      <a:r>
                        <a:rPr lang="en-GB" dirty="0"/>
                        <a:t>✔ Confirmed user-friendly experience</a:t>
                      </a:r>
                    </a:p>
                  </a:txBody>
                  <a:tcPr/>
                </a:tc>
                <a:extLst>
                  <a:ext uri="{0D108BD9-81ED-4DB2-BD59-A6C34878D82A}">
                    <a16:rowId xmlns:a16="http://schemas.microsoft.com/office/drawing/2014/main" val="1104312955"/>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dirty="0"/>
              <a:t>ENDEAVOUR</a:t>
            </a:r>
            <a:endParaRPr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Endeavour[1/2]</a:t>
            </a:r>
            <a:endParaRPr sz="3200" dirty="0">
              <a:latin typeface="Times New Roman" panose="02020603050405020304" pitchFamily="18" charset="0"/>
              <a:cs typeface="Times New Roman" panose="02020603050405020304" pitchFamily="18" charset="0"/>
            </a:endParaRPr>
          </a:p>
        </p:txBody>
      </p:sp>
      <p:sp>
        <p:nvSpPr>
          <p:cNvPr id="146" name="Google Shape;146;p11"/>
          <p:cNvSpPr txBox="1">
            <a:spLocks noGrp="1"/>
          </p:cNvSpPr>
          <p:nvPr>
            <p:ph type="body" idx="1"/>
          </p:nvPr>
        </p:nvSpPr>
        <p:spPr>
          <a:xfrm>
            <a:off x="457200" y="1090285"/>
            <a:ext cx="8229600" cy="4878565"/>
          </a:xfrm>
          <a:prstGeom prst="rect">
            <a:avLst/>
          </a:prstGeom>
          <a:noFill/>
          <a:ln>
            <a:noFill/>
          </a:ln>
        </p:spPr>
        <p:txBody>
          <a:bodyPr spcFirstLastPara="1" wrap="square" lIns="91425" tIns="45700" rIns="91425" bIns="45700" anchor="t" anchorCtr="0">
            <a:noAutofit/>
          </a:bodyPr>
          <a:lstStyle/>
          <a:p>
            <a:pPr marL="342900" lvl="0">
              <a:spcBef>
                <a:spcPts val="0"/>
              </a:spcBef>
              <a:buSzPts val="3200"/>
            </a:pPr>
            <a:r>
              <a:rPr lang="en-US" sz="2500" dirty="0">
                <a:latin typeface="Times New Roman" panose="02020603050405020304" pitchFamily="18" charset="0"/>
                <a:cs typeface="Times New Roman" panose="02020603050405020304" pitchFamily="18" charset="0"/>
              </a:rPr>
              <a:t>Describe roles of your team members</a:t>
            </a:r>
          </a:p>
          <a:p>
            <a:pPr marL="488950" indent="-285750" algn="just">
              <a:spcBef>
                <a:spcPts val="0"/>
              </a:spcBef>
              <a:buSzPts val="3200"/>
            </a:pPr>
            <a:r>
              <a:rPr lang="en-US" sz="1800" b="1" dirty="0">
                <a:latin typeface="Times New Roman" panose="02020603050405020304" pitchFamily="18" charset="0"/>
                <a:cs typeface="Times New Roman" panose="02020603050405020304" pitchFamily="18" charset="0"/>
              </a:rPr>
              <a:t>Zain </a:t>
            </a:r>
            <a:r>
              <a:rPr lang="en-US" sz="1800" b="1" dirty="0" err="1">
                <a:latin typeface="Times New Roman" panose="02020603050405020304" pitchFamily="18" charset="0"/>
                <a:cs typeface="Times New Roman" panose="02020603050405020304" pitchFamily="18" charset="0"/>
              </a:rPr>
              <a:t>Ul</a:t>
            </a:r>
            <a:r>
              <a:rPr lang="en-US" sz="1800" b="1" dirty="0">
                <a:latin typeface="Times New Roman" panose="02020603050405020304" pitchFamily="18" charset="0"/>
                <a:cs typeface="Times New Roman" panose="02020603050405020304" pitchFamily="18" charset="0"/>
              </a:rPr>
              <a:t> Abideen (35515)                                       </a:t>
            </a:r>
          </a:p>
          <a:p>
            <a:pPr marL="1117600" lvl="1" indent="-457200" algn="just">
              <a:spcBef>
                <a:spcPts val="0"/>
              </a:spcBef>
              <a:buSzPts val="3200"/>
            </a:pPr>
            <a:r>
              <a:rPr lang="en-US" sz="1800" dirty="0">
                <a:latin typeface="Times New Roman" panose="02020603050405020304" pitchFamily="18" charset="0"/>
                <a:cs typeface="Times New Roman" panose="02020603050405020304" pitchFamily="18" charset="0"/>
              </a:rPr>
              <a:t>Web Development</a:t>
            </a:r>
          </a:p>
          <a:p>
            <a:pPr marL="1117600" lvl="1" indent="-457200" algn="just">
              <a:spcBef>
                <a:spcPts val="0"/>
              </a:spcBef>
              <a:buSzPts val="3200"/>
            </a:pPr>
            <a:r>
              <a:rPr lang="en-US" sz="1800" dirty="0">
                <a:latin typeface="Times New Roman" panose="02020603050405020304" pitchFamily="18" charset="0"/>
                <a:cs typeface="Times New Roman" panose="02020603050405020304" pitchFamily="18" charset="0"/>
              </a:rPr>
              <a:t>Ui/</a:t>
            </a:r>
            <a:r>
              <a:rPr lang="en-US" sz="1800" dirty="0" err="1">
                <a:latin typeface="Times New Roman" panose="02020603050405020304" pitchFamily="18" charset="0"/>
                <a:cs typeface="Times New Roman" panose="02020603050405020304" pitchFamily="18" charset="0"/>
              </a:rPr>
              <a:t>Ux</a:t>
            </a:r>
            <a:r>
              <a:rPr lang="en-US" sz="1800" dirty="0">
                <a:latin typeface="Times New Roman" panose="02020603050405020304" pitchFamily="18" charset="0"/>
                <a:cs typeface="Times New Roman" panose="02020603050405020304" pitchFamily="18" charset="0"/>
              </a:rPr>
              <a:t> Design</a:t>
            </a:r>
          </a:p>
          <a:p>
            <a:pPr marL="1117600" lvl="1" indent="-457200" algn="just">
              <a:spcBef>
                <a:spcPts val="0"/>
              </a:spcBef>
              <a:buSzPts val="3200"/>
            </a:pPr>
            <a:r>
              <a:rPr lang="en-US" sz="1800" dirty="0">
                <a:latin typeface="Times New Roman" panose="02020603050405020304" pitchFamily="18" charset="0"/>
                <a:cs typeface="Times New Roman" panose="02020603050405020304" pitchFamily="18" charset="0"/>
              </a:rPr>
              <a:t>Back End</a:t>
            </a:r>
          </a:p>
          <a:p>
            <a:pPr marL="1117600" lvl="1" indent="-457200" algn="just">
              <a:spcBef>
                <a:spcPts val="0"/>
              </a:spcBef>
              <a:buSzPts val="3200"/>
            </a:pPr>
            <a:r>
              <a:rPr lang="en-US" sz="1800" dirty="0">
                <a:latin typeface="Times New Roman" panose="02020603050405020304" pitchFamily="18" charset="0"/>
                <a:cs typeface="Times New Roman" panose="02020603050405020304" pitchFamily="18" charset="0"/>
              </a:rPr>
              <a:t>Literature Review</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Model training</a:t>
            </a:r>
          </a:p>
          <a:p>
            <a:pPr marL="660400" indent="-457200">
              <a:spcBef>
                <a:spcPts val="0"/>
              </a:spcBef>
              <a:buSzPts val="3200"/>
            </a:pPr>
            <a:r>
              <a:rPr lang="en-US" sz="1800" b="1" dirty="0">
                <a:latin typeface="Times New Roman" panose="02020603050405020304" pitchFamily="18" charset="0"/>
                <a:cs typeface="Times New Roman" panose="02020603050405020304" pitchFamily="18" charset="0"/>
              </a:rPr>
              <a:t>Obaid Ullah (35739)</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Data Collection</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Model training</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Research</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Documentation</a:t>
            </a:r>
          </a:p>
          <a:p>
            <a:pPr marL="660400" indent="-457200">
              <a:spcBef>
                <a:spcPts val="0"/>
              </a:spcBef>
              <a:buSzPts val="3200"/>
            </a:pPr>
            <a:r>
              <a:rPr lang="en-US" sz="1800" b="1" dirty="0">
                <a:latin typeface="Times New Roman" panose="02020603050405020304" pitchFamily="18" charset="0"/>
                <a:cs typeface="Times New Roman" panose="02020603050405020304" pitchFamily="18" charset="0"/>
              </a:rPr>
              <a:t>Huzaifa Khan (35726)</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Documentation</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Gap Analysis</a:t>
            </a:r>
          </a:p>
          <a:p>
            <a:pPr marL="1117600" lvl="1" indent="-457200">
              <a:spcBef>
                <a:spcPts val="0"/>
              </a:spcBef>
              <a:buSzPts val="3200"/>
            </a:pPr>
            <a:r>
              <a:rPr lang="en-US" sz="1800" dirty="0">
                <a:latin typeface="Times New Roman" panose="02020603050405020304" pitchFamily="18" charset="0"/>
                <a:cs typeface="Times New Roman" panose="02020603050405020304" pitchFamily="18" charset="0"/>
              </a:rPr>
              <a:t>Literature Review</a:t>
            </a:r>
          </a:p>
          <a:p>
            <a:pPr marL="1117600" lvl="1" indent="-457200">
              <a:spcBef>
                <a:spcPts val="0"/>
              </a:spcBef>
              <a:buSzPts val="3200"/>
            </a:pPr>
            <a:r>
              <a:rPr lang="en-US" sz="1800" dirty="0" err="1">
                <a:latin typeface="Times New Roman" panose="02020603050405020304" pitchFamily="18" charset="0"/>
                <a:cs typeface="Times New Roman" panose="02020603050405020304" pitchFamily="18" charset="0"/>
              </a:rPr>
              <a:t>Ui</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Ux</a:t>
            </a:r>
            <a:r>
              <a:rPr lang="en-US" sz="1800" dirty="0">
                <a:latin typeface="Times New Roman" panose="02020603050405020304" pitchFamily="18" charset="0"/>
                <a:cs typeface="Times New Roman" panose="02020603050405020304" pitchFamily="18" charset="0"/>
              </a:rPr>
              <a:t> Design</a:t>
            </a:r>
          </a:p>
          <a:p>
            <a:pPr marL="1117600" lvl="1" indent="-457200">
              <a:spcBef>
                <a:spcPts val="0"/>
              </a:spcBef>
              <a:buSzPts val="3200"/>
            </a:pPr>
            <a:endParaRPr lang="en-US" sz="1800" dirty="0">
              <a:latin typeface="Times New Roman" panose="02020603050405020304" pitchFamily="18" charset="0"/>
              <a:cs typeface="Times New Roman" panose="02020603050405020304" pitchFamily="18" charset="0"/>
            </a:endParaRPr>
          </a:p>
          <a:p>
            <a:pPr marL="0" lvl="0" indent="0" algn="l" rtl="0">
              <a:spcBef>
                <a:spcPts val="640"/>
              </a:spcBef>
              <a:spcAft>
                <a:spcPts val="0"/>
              </a:spcAft>
              <a:buClr>
                <a:schemeClr val="dk1"/>
              </a:buClr>
              <a:buSzPts val="32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BACKGROUND AND INTRODUCTION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Endeavour[2/2]</a:t>
            </a:r>
            <a:endParaRPr lang="en-GB" dirty="0"/>
          </a:p>
        </p:txBody>
      </p:sp>
      <p:sp>
        <p:nvSpPr>
          <p:cNvPr id="3" name="Text Placeholder 2"/>
          <p:cNvSpPr>
            <a:spLocks noGrp="1"/>
          </p:cNvSpPr>
          <p:nvPr>
            <p:ph type="body" idx="1"/>
          </p:nvPr>
        </p:nvSpPr>
        <p:spPr/>
        <p:txBody>
          <a:bodyPr/>
          <a:lstStyle/>
          <a:p>
            <a:pPr marL="114300" indent="0">
              <a:buNone/>
            </a:pPr>
            <a:r>
              <a:rPr lang="en-US" b="1" dirty="0">
                <a:sym typeface="+mn-ea"/>
              </a:rPr>
              <a:t>Describe your way of working as a team</a:t>
            </a:r>
          </a:p>
          <a:p>
            <a:r>
              <a:rPr lang="en-US" sz="2200" b="1" dirty="0">
                <a:latin typeface="Times New Roman" panose="02020603050405020304" pitchFamily="18" charset="0"/>
                <a:cs typeface="Times New Roman" panose="02020603050405020304" pitchFamily="18" charset="0"/>
              </a:rPr>
              <a:t>Clear Role Assignments: </a:t>
            </a:r>
            <a:r>
              <a:rPr lang="en-US" sz="2200" dirty="0">
                <a:latin typeface="Times New Roman" panose="02020603050405020304" pitchFamily="18" charset="0"/>
                <a:cs typeface="Times New Roman" panose="02020603050405020304" pitchFamily="18" charset="0"/>
              </a:rPr>
              <a:t>Tasks are assigned based By </a:t>
            </a:r>
            <a:r>
              <a:rPr lang="en-US" sz="2200" b="1" dirty="0">
                <a:latin typeface="Times New Roman" panose="02020603050405020304" pitchFamily="18" charset="0"/>
                <a:cs typeface="Times New Roman" panose="02020603050405020304" pitchFamily="18" charset="0"/>
              </a:rPr>
              <a:t>Team Leader</a:t>
            </a:r>
            <a:r>
              <a:rPr lang="en-US" sz="2200"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a:t>
            </a:r>
          </a:p>
          <a:p>
            <a:r>
              <a:rPr lang="en-US" sz="2200" b="1" dirty="0">
                <a:latin typeface="Times New Roman" panose="02020603050405020304" pitchFamily="18" charset="0"/>
                <a:cs typeface="Times New Roman" panose="02020603050405020304" pitchFamily="18" charset="0"/>
              </a:rPr>
              <a:t>Communication:</a:t>
            </a:r>
            <a:endParaRPr lang="en-US" sz="2200" dirty="0">
              <a:latin typeface="Times New Roman" panose="02020603050405020304" pitchFamily="18" charset="0"/>
              <a:cs typeface="Times New Roman" panose="02020603050405020304" pitchFamily="18" charset="0"/>
            </a:endParaRPr>
          </a:p>
          <a:p>
            <a:pPr lvl="1"/>
            <a:r>
              <a:rPr lang="en-US" sz="2200" dirty="0">
                <a:latin typeface="Times New Roman" panose="02020603050405020304" pitchFamily="18" charset="0"/>
                <a:cs typeface="Times New Roman" panose="02020603050405020304" pitchFamily="18" charset="0"/>
              </a:rPr>
              <a:t>Held regular meetings to review progress, address challenges, and plan next steps.</a:t>
            </a:r>
          </a:p>
          <a:p>
            <a:pPr lvl="1"/>
            <a:r>
              <a:rPr lang="en-US" sz="2200" dirty="0">
                <a:latin typeface="Times New Roman" panose="02020603050405020304" pitchFamily="18" charset="0"/>
                <a:cs typeface="Times New Roman" panose="02020603050405020304" pitchFamily="18" charset="0"/>
              </a:rPr>
              <a:t>Leveraged tools like </a:t>
            </a:r>
            <a:r>
              <a:rPr lang="en-US" sz="2200" b="1" dirty="0">
                <a:latin typeface="Times New Roman" panose="02020603050405020304" pitchFamily="18" charset="0"/>
                <a:cs typeface="Times New Roman" panose="02020603050405020304" pitchFamily="18" charset="0"/>
              </a:rPr>
              <a:t>GitHub for version control </a:t>
            </a:r>
            <a:r>
              <a:rPr lang="en-US" sz="2200" dirty="0">
                <a:latin typeface="Times New Roman" panose="02020603050405020304" pitchFamily="18" charset="0"/>
                <a:cs typeface="Times New Roman" panose="02020603050405020304" pitchFamily="18" charset="0"/>
              </a:rPr>
              <a:t>and collaborative development</a:t>
            </a:r>
            <a:r>
              <a:rPr lang="en-US" sz="1600" dirty="0"/>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Efficiency Focus:</a:t>
            </a:r>
            <a:r>
              <a:rPr lang="en-US" sz="2000" dirty="0">
                <a:latin typeface="Times New Roman" panose="02020603050405020304" pitchFamily="18" charset="0"/>
                <a:cs typeface="Times New Roman" panose="02020603050405020304" pitchFamily="18" charset="0"/>
              </a:rPr>
              <a:t> Optimizing processes for real-time results and smooth </a:t>
            </a:r>
            <a:r>
              <a:rPr lang="en-US" sz="2200" dirty="0">
                <a:latin typeface="Times New Roman" panose="02020603050405020304" pitchFamily="18" charset="0"/>
                <a:cs typeface="Times New Roman" panose="02020603050405020304" pitchFamily="18" charset="0"/>
              </a:rPr>
              <a:t>integration</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2856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D43D12-3B74-4C21-4724-84F54D4E0D91}"/>
              </a:ext>
            </a:extLst>
          </p:cNvPr>
          <p:cNvPicPr>
            <a:picLocks noChangeAspect="1"/>
          </p:cNvPicPr>
          <p:nvPr/>
        </p:nvPicPr>
        <p:blipFill>
          <a:blip r:embed="rId2"/>
          <a:srcRect t="19879" b="28440"/>
          <a:stretch/>
        </p:blipFill>
        <p:spPr>
          <a:xfrm>
            <a:off x="-193494" y="1432100"/>
            <a:ext cx="9530987" cy="3993799"/>
          </a:xfrm>
          <a:prstGeom prst="rect">
            <a:avLst/>
          </a:prstGeom>
        </p:spPr>
      </p:pic>
    </p:spTree>
    <p:extLst>
      <p:ext uri="{BB962C8B-B14F-4D97-AF65-F5344CB8AC3E}">
        <p14:creationId xmlns:p14="http://schemas.microsoft.com/office/powerpoint/2010/main" val="23449326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Background and Introduction[1/2]</a:t>
            </a:r>
            <a:endParaRPr sz="3200" dirty="0">
              <a:latin typeface="Times New Roman" panose="02020603050405020304" pitchFamily="18" charset="0"/>
              <a:cs typeface="Times New Roman" panose="02020603050405020304" pitchFamily="18" charset="0"/>
            </a:endParaRPr>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546100" algn="just">
              <a:lnSpc>
                <a:spcPct val="150000"/>
              </a:lnSpc>
              <a:spcBef>
                <a:spcPts val="0"/>
              </a:spcBef>
              <a:buSzPts val="3200"/>
              <a:buFont typeface="Wingdings" panose="05000000000000000000" pitchFamily="2" charset="2"/>
              <a:buChar char="§"/>
            </a:pPr>
            <a:r>
              <a:rPr lang="en-US" sz="2500" dirty="0">
                <a:latin typeface="Times New Roman" panose="02020603050405020304" pitchFamily="18" charset="0"/>
                <a:cs typeface="Times New Roman" panose="02020603050405020304" pitchFamily="18" charset="0"/>
              </a:rPr>
              <a:t>What Is Fitness?</a:t>
            </a:r>
          </a:p>
          <a:p>
            <a:pPr marL="1003300" lvl="1" algn="just">
              <a:spcBef>
                <a:spcPts val="0"/>
              </a:spcBef>
              <a:buSzPts val="3200"/>
              <a:buFont typeface="Arial" panose="020B0604020202020204" pitchFamily="34" charset="0"/>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Fitness is a state of health and well-being that allows a person to perform daily activities with vigor, alertness, and minimal fatigue.[1]</a:t>
            </a:r>
          </a:p>
          <a:p>
            <a:pPr marL="546100" algn="just">
              <a:lnSpc>
                <a:spcPct val="150000"/>
              </a:lnSpc>
              <a:spcBef>
                <a:spcPts val="0"/>
              </a:spcBef>
              <a:buSzPts val="3200"/>
              <a:buFont typeface="Wingdings" panose="05000000000000000000" pitchFamily="2" charset="2"/>
              <a:buChar char="§"/>
            </a:pPr>
            <a:r>
              <a:rPr lang="en-US" sz="2500" dirty="0">
                <a:latin typeface="Times New Roman" panose="02020603050405020304" pitchFamily="18" charset="0"/>
                <a:ea typeface="Calibri" panose="020F0502020204030204" pitchFamily="34" charset="0"/>
                <a:cs typeface="Times New Roman" panose="02020603050405020304" pitchFamily="18" charset="0"/>
              </a:rPr>
              <a:t>What is Diet?</a:t>
            </a:r>
          </a:p>
          <a:p>
            <a:pPr marL="1003300" lvl="1" algn="just">
              <a:spcBef>
                <a:spcPts val="0"/>
              </a:spcBef>
              <a:buSzPts val="320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 </a:t>
            </a:r>
            <a:r>
              <a:rPr lang="en-GB" sz="2000" b="1" dirty="0">
                <a:latin typeface="Times New Roman" panose="02020603050405020304" pitchFamily="18" charset="0"/>
                <a:cs typeface="Times New Roman" panose="02020603050405020304" pitchFamily="18" charset="0"/>
              </a:rPr>
              <a:t>diet</a:t>
            </a:r>
            <a:r>
              <a:rPr lang="en-GB" sz="2000" dirty="0">
                <a:latin typeface="Times New Roman" panose="02020603050405020304" pitchFamily="18" charset="0"/>
                <a:cs typeface="Times New Roman" panose="02020603050405020304" pitchFamily="18" charset="0"/>
              </a:rPr>
              <a:t> is a specific selection of food and drink designed to meet health or fitness goals. It is often short-term and tailored to address immediate needs like weight loss or muscle gain.[1]</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139700" algn="l" rtl="0">
              <a:spcBef>
                <a:spcPts val="0"/>
              </a:spcBef>
              <a:spcAft>
                <a:spcPts val="0"/>
              </a:spcAft>
              <a:buClr>
                <a:schemeClr val="dk1"/>
              </a:buClr>
              <a:buSzPts val="3200"/>
              <a:buNone/>
            </a:pPr>
            <a:endParaRPr dirty="0"/>
          </a:p>
        </p:txBody>
      </p:sp>
      <p:sp>
        <p:nvSpPr>
          <p:cNvPr id="2" name="Rectangle 1"/>
          <p:cNvSpPr/>
          <p:nvPr/>
        </p:nvSpPr>
        <p:spPr>
          <a:xfrm>
            <a:off x="1923973" y="6154836"/>
            <a:ext cx="3948517" cy="307777"/>
          </a:xfrm>
          <a:prstGeom prst="rect">
            <a:avLst/>
          </a:prstGeom>
        </p:spPr>
        <p:txBody>
          <a:bodyPr wrap="none">
            <a:spAutoFit/>
          </a:bodyPr>
          <a:lstStyle/>
          <a:p>
            <a:r>
              <a:rPr lang="en-US" dirty="0">
                <a:solidFill>
                  <a:schemeClr val="bg1"/>
                </a:solidFill>
              </a:rPr>
              <a:t>[1] </a:t>
            </a:r>
            <a:r>
              <a:rPr lang="en-US" dirty="0">
                <a:solidFill>
                  <a:schemeClr val="bg1"/>
                </a:solidFill>
                <a:hlinkClick r:id="rId3">
                  <a:extLst>
                    <a:ext uri="{A12FA001-AC4F-418D-AE19-62706E023703}">
                      <ahyp:hlinkClr xmlns:ahyp="http://schemas.microsoft.com/office/drawing/2018/hyperlinkcolor" val="tx"/>
                    </a:ext>
                  </a:extLst>
                </a:hlinkClick>
              </a:rPr>
              <a:t>https://</a:t>
            </a:r>
            <a:r>
              <a:rPr lang="en-US" dirty="0">
                <a:solidFill>
                  <a:srgbClr val="0070C0"/>
                </a:solidFill>
                <a:hlinkClick r:id="rId3">
                  <a:extLst>
                    <a:ext uri="{A12FA001-AC4F-418D-AE19-62706E023703}">
                      <ahyp:hlinkClr xmlns:ahyp="http://schemas.microsoft.com/office/drawing/2018/hyperlinkcolor" val="tx"/>
                    </a:ext>
                  </a:extLst>
                </a:hlinkClick>
              </a:rPr>
              <a:t>en.wikipedia.org/wiki/Physical_fitness</a:t>
            </a:r>
            <a:endParaRPr lang="en-US" dirty="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Background and Introduction[2/2]</a:t>
            </a:r>
            <a:endParaRPr lang="en-GB"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r>
              <a:rPr lang="en-GB" sz="2500" b="1" dirty="0">
                <a:latin typeface="Times New Roman" panose="02020603050405020304" pitchFamily="18" charset="0"/>
                <a:cs typeface="Times New Roman" panose="02020603050405020304" pitchFamily="18" charset="0"/>
              </a:rPr>
              <a:t>Fitnessstan</a:t>
            </a:r>
            <a:r>
              <a:rPr lang="en-GB" sz="2500" dirty="0">
                <a:latin typeface="Times New Roman" panose="02020603050405020304" pitchFamily="18" charset="0"/>
                <a:cs typeface="Times New Roman" panose="02020603050405020304" pitchFamily="18" charset="0"/>
              </a:rPr>
              <a:t> is an AI-powered web platform that provides personalized fitness solutions for health-conscious individuals, including those managing conditions like obesity. By integrating tailored workout and diet recommendations, the platform ensures a balanced and comprehensive approach to achieving fitness goals. Its user-friendly design and accessibility aim to make fitness achievable for everyone.</a:t>
            </a:r>
          </a:p>
          <a:p>
            <a:endParaRPr lang="en-GB" dirty="0"/>
          </a:p>
        </p:txBody>
      </p:sp>
    </p:spTree>
    <p:extLst>
      <p:ext uri="{BB962C8B-B14F-4D97-AF65-F5344CB8AC3E}">
        <p14:creationId xmlns:p14="http://schemas.microsoft.com/office/powerpoint/2010/main" val="357599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Literature Review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latin typeface="Times New Roman" panose="02020603050405020304" pitchFamily="18" charset="0"/>
                <a:cs typeface="Times New Roman" panose="02020603050405020304" pitchFamily="18" charset="0"/>
              </a:rPr>
              <a:t>Literature Review [1/6]</a:t>
            </a:r>
            <a:endParaRPr sz="3200" dirty="0">
              <a:latin typeface="Times New Roman" panose="02020603050405020304" pitchFamily="18" charset="0"/>
              <a:cs typeface="Times New Roman" panose="02020603050405020304" pitchFamily="18" charset="0"/>
            </a:endParaRPr>
          </a:p>
        </p:txBody>
      </p:sp>
      <p:sp>
        <p:nvSpPr>
          <p:cNvPr id="122" name="Google Shape;122;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660400" indent="-457200" algn="just">
              <a:spcBef>
                <a:spcPts val="0"/>
              </a:spcBef>
              <a:buSzPts val="3200"/>
            </a:pPr>
            <a:r>
              <a:rPr lang="en-US" sz="2500" dirty="0">
                <a:latin typeface="Times New Roman" panose="02020603050405020304" pitchFamily="18" charset="0"/>
                <a:ea typeface="Calibri" panose="020F0502020204030204" pitchFamily="34" charset="0"/>
                <a:cs typeface="Times New Roman" panose="02020603050405020304" pitchFamily="18" charset="0"/>
              </a:rPr>
              <a:t>There's been a substantial increase in the usage of fitness platforms using AI, with an annual growth rate of 17%. [1]</a:t>
            </a:r>
          </a:p>
          <a:p>
            <a:pPr marL="660400" indent="-457200" algn="just">
              <a:spcBef>
                <a:spcPts val="0"/>
              </a:spcBef>
              <a:buSzPts val="3200"/>
            </a:pPr>
            <a:r>
              <a:rPr lang="en-US" sz="2500" dirty="0">
                <a:latin typeface="Times New Roman" panose="02020603050405020304" pitchFamily="18" charset="0"/>
                <a:ea typeface="Calibri" panose="020F0502020204030204" pitchFamily="34" charset="0"/>
                <a:cs typeface="Times New Roman" panose="02020603050405020304" pitchFamily="18" charset="0"/>
              </a:rPr>
              <a:t>Importance of Nutrition in Fitness:</a:t>
            </a:r>
          </a:p>
          <a:p>
            <a:pPr marL="1117600" lvl="1" indent="-457200" algn="just">
              <a:spcBef>
                <a:spcPts val="0"/>
              </a:spcBef>
              <a:buSzPts val="3200"/>
            </a:pPr>
            <a:r>
              <a:rPr lang="en-US" sz="2500" dirty="0">
                <a:latin typeface="Times New Roman" panose="02020603050405020304" pitchFamily="18" charset="0"/>
                <a:ea typeface="Calibri" panose="020F0502020204030204" pitchFamily="34" charset="0"/>
                <a:cs typeface="Times New Roman" panose="02020603050405020304" pitchFamily="18" charset="0"/>
              </a:rPr>
              <a:t>Studies suggest that a balanced intake of carbohydrates, proteins, and fats is crucial for optimizing workout results [2] [3]</a:t>
            </a:r>
          </a:p>
          <a:p>
            <a:pPr marL="660400" indent="-457200" algn="just">
              <a:spcBef>
                <a:spcPts val="0"/>
              </a:spcBef>
              <a:buSzPts val="3200"/>
            </a:pPr>
            <a:r>
              <a:rPr lang="en-US" sz="2500" dirty="0">
                <a:latin typeface="Times New Roman" panose="02020603050405020304" pitchFamily="18" charset="0"/>
                <a:ea typeface="Calibri" panose="020F0502020204030204" pitchFamily="34" charset="0"/>
                <a:cs typeface="Times New Roman" panose="02020603050405020304" pitchFamily="18" charset="0"/>
              </a:rPr>
              <a:t>Combining a structured workout plan with a tailored diet plan can lead to better fitness outcomes.</a:t>
            </a:r>
          </a:p>
        </p:txBody>
      </p:sp>
      <p:sp>
        <p:nvSpPr>
          <p:cNvPr id="4" name="Rectangle 3"/>
          <p:cNvSpPr/>
          <p:nvPr/>
        </p:nvSpPr>
        <p:spPr>
          <a:xfrm>
            <a:off x="2286000" y="6073299"/>
            <a:ext cx="6400800" cy="738664"/>
          </a:xfrm>
          <a:prstGeom prst="rect">
            <a:avLst/>
          </a:prstGeom>
        </p:spPr>
        <p:txBody>
          <a:bodyPr wrap="square">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https://www.solutelabs.com/blog/future-of-fitness</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https://www.healthline.com/nutrition/workout-routine-for-men</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[3]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https://www.puregym.com/blog/the-best-gym-workout-plan-for-gaining-muscle/</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Literature Review [2/6]</a:t>
            </a:r>
            <a:endParaRPr lang="en-GB" sz="3200"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p:txBody>
          <a:bodyPr/>
          <a:lstStyle/>
          <a:p>
            <a:pPr marL="660400" indent="-457200" algn="just">
              <a:spcBef>
                <a:spcPts val="0"/>
              </a:spcBef>
              <a:buSzPts val="3200"/>
            </a:pPr>
            <a:r>
              <a:rPr lang="en-US" sz="2400" b="1" dirty="0">
                <a:latin typeface="Times New Roman" panose="02020603050405020304" pitchFamily="18" charset="0"/>
                <a:ea typeface="Calibri" panose="020F0502020204030204" pitchFamily="34" charset="0"/>
                <a:cs typeface="Times New Roman" panose="02020603050405020304" pitchFamily="18" charset="0"/>
              </a:rPr>
              <a:t>Resting Energy Expenditure (REE) </a:t>
            </a:r>
            <a:r>
              <a:rPr lang="en-US" sz="2400" dirty="0">
                <a:latin typeface="Times New Roman" panose="02020603050405020304" pitchFamily="18" charset="0"/>
                <a:ea typeface="Calibri" panose="020F0502020204030204" pitchFamily="34" charset="0"/>
                <a:cs typeface="Times New Roman" panose="02020603050405020304" pitchFamily="18" charset="0"/>
              </a:rPr>
              <a:t>[1]</a:t>
            </a:r>
          </a:p>
          <a:p>
            <a:pPr marL="1117600" lvl="1" indent="-457200" algn="just">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It represents the energy required by the body to maintain essential physiological functions while at rest.</a:t>
            </a:r>
          </a:p>
          <a:p>
            <a:pPr marL="1117600" lvl="1" indent="-457200" algn="just">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These equations typically consider factors such as weight, height, age, and gender.</a:t>
            </a:r>
          </a:p>
          <a:p>
            <a:pPr marL="1117600" lvl="1" indent="-457200" algn="just">
              <a:lnSpc>
                <a:spcPct val="150000"/>
              </a:lnSpc>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The Mifflin-St Jeor equation for males is: [1]</a:t>
            </a:r>
          </a:p>
          <a:p>
            <a:pPr marL="1117600" lvl="1" indent="-457200" algn="just">
              <a:lnSpc>
                <a:spcPct val="150000"/>
              </a:lnSpc>
              <a:spcBef>
                <a:spcPts val="0"/>
              </a:spcBef>
              <a:buSzPts val="3200"/>
            </a:pPr>
            <a:r>
              <a:rPr lang="en-US" sz="2400" b="1" i="1" dirty="0">
                <a:latin typeface="Times New Roman" panose="02020603050405020304" pitchFamily="18" charset="0"/>
                <a:ea typeface="Calibri" panose="020F0502020204030204" pitchFamily="34" charset="0"/>
                <a:cs typeface="Times New Roman" panose="02020603050405020304" pitchFamily="18" charset="0"/>
              </a:rPr>
              <a:t>REE=10×weight kg +6.25×height cm −5×age y +5 </a:t>
            </a:r>
          </a:p>
          <a:p>
            <a:pPr marL="1117600" lvl="1" indent="-457200" algn="just">
              <a:lnSpc>
                <a:spcPct val="150000"/>
              </a:lnSpc>
              <a:spcBef>
                <a:spcPts val="0"/>
              </a:spcBef>
              <a:buSzPts val="3200"/>
            </a:pPr>
            <a:r>
              <a:rPr lang="en-US" sz="2400" dirty="0">
                <a:latin typeface="Times New Roman" panose="02020603050405020304" pitchFamily="18" charset="0"/>
                <a:ea typeface="Calibri" panose="020F0502020204030204" pitchFamily="34" charset="0"/>
                <a:cs typeface="Times New Roman" panose="02020603050405020304" pitchFamily="18" charset="0"/>
              </a:rPr>
              <a:t>The Mifflin-St Jeor equation for females is: [1]</a:t>
            </a:r>
          </a:p>
          <a:p>
            <a:pPr marL="1117600" lvl="1" indent="-457200" algn="just">
              <a:lnSpc>
                <a:spcPct val="150000"/>
              </a:lnSpc>
              <a:spcBef>
                <a:spcPts val="0"/>
              </a:spcBef>
              <a:buSzPts val="3200"/>
            </a:pPr>
            <a:r>
              <a:rPr lang="en-US" sz="2400" b="1" i="1" dirty="0">
                <a:latin typeface="Times New Roman" panose="02020603050405020304" pitchFamily="18" charset="0"/>
                <a:ea typeface="Calibri" panose="020F0502020204030204" pitchFamily="34" charset="0"/>
                <a:cs typeface="Times New Roman" panose="02020603050405020304" pitchFamily="18" charset="0"/>
              </a:rPr>
              <a:t>REE=10×weight kg +6.25×height cm −5×age y −161</a:t>
            </a:r>
          </a:p>
        </p:txBody>
      </p:sp>
      <p:sp>
        <p:nvSpPr>
          <p:cNvPr id="4" name="Rectangle 3"/>
          <p:cNvSpPr/>
          <p:nvPr/>
        </p:nvSpPr>
        <p:spPr>
          <a:xfrm>
            <a:off x="2163686" y="6274720"/>
            <a:ext cx="3637534" cy="307777"/>
          </a:xfrm>
          <a:prstGeom prst="rect">
            <a:avLst/>
          </a:prstGeom>
        </p:spPr>
        <p:txBody>
          <a:bodyPr wrap="none">
            <a:sp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https://pubmed.ncbi.nlm.nih.gov/2305711/</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2100386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1362</TotalTime>
  <Words>1642</Words>
  <Application>Microsoft Office PowerPoint</Application>
  <PresentationFormat>On-screen Show (4:3)</PresentationFormat>
  <Paragraphs>246</Paragraphs>
  <Slides>41</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Times New Roman</vt:lpstr>
      <vt:lpstr>Wingdings</vt:lpstr>
      <vt:lpstr>Office Theme</vt:lpstr>
      <vt:lpstr>Final Year Project</vt:lpstr>
      <vt:lpstr>Project Team</vt:lpstr>
      <vt:lpstr>Table of Content</vt:lpstr>
      <vt:lpstr>BACKGROUND AND INTRODUCTION</vt:lpstr>
      <vt:lpstr>Background and Introduction[1/2]</vt:lpstr>
      <vt:lpstr>Background and Introduction[2/2]</vt:lpstr>
      <vt:lpstr>Literature Review</vt:lpstr>
      <vt:lpstr>Literature Review [1/6]</vt:lpstr>
      <vt:lpstr>Literature Review [2/6]</vt:lpstr>
      <vt:lpstr>Literature Review [3/6]</vt:lpstr>
      <vt:lpstr>Literature Review [4/6]</vt:lpstr>
      <vt:lpstr>Literature Review [5/6]</vt:lpstr>
      <vt:lpstr>Literature Review [6/6]</vt:lpstr>
      <vt:lpstr>PROBLEM STATEMENT</vt:lpstr>
      <vt:lpstr>Problem Statement</vt:lpstr>
      <vt:lpstr>Requirement and Design Summary</vt:lpstr>
      <vt:lpstr>Requirements Summary</vt:lpstr>
      <vt:lpstr>Design Summary</vt:lpstr>
      <vt:lpstr>Methodology And Proposed Solution</vt:lpstr>
      <vt:lpstr>Methodology</vt:lpstr>
      <vt:lpstr>Proposed Solution</vt:lpstr>
      <vt:lpstr>Implementation Summary</vt:lpstr>
      <vt:lpstr>Implementation [1/4] </vt:lpstr>
      <vt:lpstr>Implementation [2/4]</vt:lpstr>
      <vt:lpstr>Implementation [3/4]</vt:lpstr>
      <vt:lpstr>Implementation [4/4]</vt:lpstr>
      <vt:lpstr>Experiments and Results Summary</vt:lpstr>
      <vt:lpstr>Experiments and Results Summary[1/7]</vt:lpstr>
      <vt:lpstr>Experiments and Results Summary[2/7]</vt:lpstr>
      <vt:lpstr>Experiments and Results Summary[3/7]</vt:lpstr>
      <vt:lpstr>Experiments and Results Summary[4/7]</vt:lpstr>
      <vt:lpstr>Experiments and Results Summary[5/8]</vt:lpstr>
      <vt:lpstr>Experiments and Results Summary[5/7]</vt:lpstr>
      <vt:lpstr>Experiments and Results Summary[6/7]</vt:lpstr>
      <vt:lpstr>Experiments and Results Summary[7/7]</vt:lpstr>
      <vt:lpstr>Testing Summary</vt:lpstr>
      <vt:lpstr>Testing Summary</vt:lpstr>
      <vt:lpstr>ENDEAVOUR</vt:lpstr>
      <vt:lpstr>Endeavour[1/2]</vt:lpstr>
      <vt:lpstr>Endeavour[2/2]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Zain Ul Abideen</cp:lastModifiedBy>
  <cp:revision>44</cp:revision>
  <dcterms:created xsi:type="dcterms:W3CDTF">2013-01-22T07:04:44Z</dcterms:created>
  <dcterms:modified xsi:type="dcterms:W3CDTF">2025-05-15T01:09:44Z</dcterms:modified>
</cp:coreProperties>
</file>