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9" r:id="rId4"/>
    <p:sldId id="277" r:id="rId5"/>
    <p:sldId id="261" r:id="rId6"/>
    <p:sldId id="262" r:id="rId7"/>
    <p:sldId id="278" r:id="rId8"/>
    <p:sldId id="279" r:id="rId9"/>
    <p:sldId id="280" r:id="rId10"/>
    <p:sldId id="263" r:id="rId11"/>
    <p:sldId id="264" r:id="rId12"/>
    <p:sldId id="267" r:id="rId13"/>
    <p:sldId id="275" r:id="rId14"/>
    <p:sldId id="268" r:id="rId15"/>
    <p:sldId id="297" r:id="rId1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2AY3DNheaNSztFqwRHhpggp8V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278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 name="Google Shape;10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05464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solutelabs.com/blog/future-of-fitnes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puregym.com/blog/the-best-gym-workout-plan-for-gaining-muscle/" TargetMode="External"/><Relationship Id="rId4" Type="http://schemas.openxmlformats.org/officeDocument/2006/relationships/hyperlink" Target="https://www.healthline.com/nutrition/workout-routine-for-men"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pubmed.ncbi.nlm.nih.gov/230571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1602044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ubmed.ncbi.nlm.nih.gov/160204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spcBef>
                <a:spcPts val="0"/>
              </a:spcBef>
            </a:pPr>
            <a:r>
              <a:rPr lang="en-US" b="1" dirty="0">
                <a:latin typeface="Times New Roman" panose="02020603050405020304" pitchFamily="18" charset="0"/>
                <a:cs typeface="Times New Roman" panose="02020603050405020304" pitchFamily="18" charset="0"/>
              </a:rPr>
              <a:t>FITNESSSTAN</a:t>
            </a:r>
          </a:p>
          <a:p>
            <a:pPr marL="63500" lvl="0" indent="0">
              <a:spcBef>
                <a:spcPts val="0"/>
              </a:spcBef>
            </a:pPr>
            <a:r>
              <a:rPr lang="en-GB" sz="1200" dirty="0">
                <a:latin typeface="Times New Roman" panose="02020603050405020304" pitchFamily="18" charset="0"/>
                <a:cs typeface="Times New Roman" panose="02020603050405020304" pitchFamily="18" charset="0"/>
              </a:rPr>
              <a:t>Supervised By: Muhammad Islam (Lecturer)</a:t>
            </a:r>
          </a:p>
          <a:p>
            <a:pPr marL="63500" lvl="0" indent="0" algn="ctr" rtl="0">
              <a:spcBef>
                <a:spcPts val="280"/>
              </a:spcBef>
              <a:spcAft>
                <a:spcPts val="0"/>
              </a:spcAft>
              <a:buClr>
                <a:srgbClr val="888888"/>
              </a:buClr>
              <a:buSzPts val="1400"/>
              <a:buFont typeface="Arial"/>
              <a:buNone/>
            </a:pP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PROBLEM STATEMENT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Problem Statement</a:t>
            </a:r>
            <a:endParaRPr/>
          </a:p>
        </p:txBody>
      </p:sp>
      <p:sp>
        <p:nvSpPr>
          <p:cNvPr id="134" name="Google Shape;134;p9"/>
          <p:cNvSpPr txBox="1">
            <a:spLocks noGrp="1"/>
          </p:cNvSpPr>
          <p:nvPr>
            <p:ph type="body" idx="1"/>
          </p:nvPr>
        </p:nvSpPr>
        <p:spPr>
          <a:xfrm>
            <a:off x="565484" y="2201779"/>
            <a:ext cx="8229600" cy="4525963"/>
          </a:xfrm>
          <a:prstGeom prst="rect">
            <a:avLst/>
          </a:prstGeom>
          <a:noFill/>
          <a:ln>
            <a:noFill/>
          </a:ln>
        </p:spPr>
        <p:txBody>
          <a:bodyPr spcFirstLastPara="1" wrap="square" lIns="91425" tIns="45700" rIns="91425" bIns="45700" anchor="t" anchorCtr="0">
            <a:noAutofit/>
          </a:bodyPr>
          <a:lstStyle/>
          <a:p>
            <a:pPr marL="342900" lvl="0" indent="-139700" algn="just">
              <a:spcBef>
                <a:spcPts val="0"/>
              </a:spcBef>
              <a:buSzPts val="3200"/>
              <a:buNone/>
            </a:pPr>
            <a:r>
              <a:rPr lang="en-GB" sz="2600" dirty="0">
                <a:latin typeface="Times New Roman" panose="02020603050405020304" pitchFamily="18" charset="0"/>
                <a:cs typeface="Times New Roman" panose="02020603050405020304" pitchFamily="18" charset="0"/>
              </a:rPr>
              <a:t> Obesity individuals face significant challenges in maintaining their diet effectively. Existing platform only focus on exercise and struggles in giving personalized diet plan. Existing platform do not recommend diet along with exercises </a:t>
            </a:r>
            <a:r>
              <a:rPr lang="en-GB" sz="2600" dirty="0">
                <a:solidFill>
                  <a:srgbClr val="FF0000"/>
                </a:solidFill>
                <a:latin typeface="Times New Roman" panose="02020603050405020304" pitchFamily="18" charset="0"/>
                <a:cs typeface="Times New Roman" panose="02020603050405020304" pitchFamily="18" charset="0"/>
              </a:rPr>
              <a:t>If they do they bound people with specific food item, which is difficult for people to have on regular basis.</a:t>
            </a:r>
            <a:r>
              <a:rPr lang="en-GB" sz="2600" dirty="0">
                <a:latin typeface="Times New Roman" panose="02020603050405020304" pitchFamily="18" charset="0"/>
                <a:cs typeface="Times New Roman" panose="02020603050405020304" pitchFamily="18" charset="0"/>
              </a:rPr>
              <a:t> They do not provide personalized diet plans according to user needs.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lvl="0"/>
            <a:r>
              <a:rPr lang="en-US" dirty="0"/>
              <a:t>Methodology And Proposed Solution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Methodology</a:t>
            </a:r>
            <a:endParaRPr dirty="0"/>
          </a:p>
        </p:txBody>
      </p:sp>
      <p:pic>
        <p:nvPicPr>
          <p:cNvPr id="4" name="Picture 3">
            <a:extLst>
              <a:ext uri="{FF2B5EF4-FFF2-40B4-BE49-F238E27FC236}">
                <a16:creationId xmlns:a16="http://schemas.microsoft.com/office/drawing/2014/main" id="{9A91D876-87F7-FB0F-6A0C-8D6F0D617BD1}"/>
              </a:ext>
            </a:extLst>
          </p:cNvPr>
          <p:cNvPicPr>
            <a:picLocks noChangeAspect="1"/>
          </p:cNvPicPr>
          <p:nvPr/>
        </p:nvPicPr>
        <p:blipFill>
          <a:blip r:embed="rId3"/>
          <a:stretch>
            <a:fillRect/>
          </a:stretch>
        </p:blipFill>
        <p:spPr>
          <a:xfrm>
            <a:off x="582385" y="1417638"/>
            <a:ext cx="7979229" cy="4489352"/>
          </a:xfrm>
          <a:prstGeom prst="rect">
            <a:avLst/>
          </a:prstGeom>
        </p:spPr>
      </p:pic>
    </p:spTree>
    <p:extLst>
      <p:ext uri="{BB962C8B-B14F-4D97-AF65-F5344CB8AC3E}">
        <p14:creationId xmlns:p14="http://schemas.microsoft.com/office/powerpoint/2010/main" val="317733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Proposed Solution</a:t>
            </a:r>
            <a:endParaRPr dirty="0"/>
          </a:p>
        </p:txBody>
      </p:sp>
      <p:pic>
        <p:nvPicPr>
          <p:cNvPr id="4" name="Picture 3">
            <a:extLst>
              <a:ext uri="{FF2B5EF4-FFF2-40B4-BE49-F238E27FC236}">
                <a16:creationId xmlns:a16="http://schemas.microsoft.com/office/drawing/2014/main" id="{4BD7D776-FCAB-69F7-D312-C713DB65EDD9}"/>
              </a:ext>
            </a:extLst>
          </p:cNvPr>
          <p:cNvPicPr>
            <a:picLocks noChangeAspect="1"/>
          </p:cNvPicPr>
          <p:nvPr/>
        </p:nvPicPr>
        <p:blipFill>
          <a:blip r:embed="rId3"/>
          <a:stretch>
            <a:fillRect/>
          </a:stretch>
        </p:blipFill>
        <p:spPr>
          <a:xfrm>
            <a:off x="566057" y="1417639"/>
            <a:ext cx="8011886" cy="43844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D43D12-3B74-4C21-4724-84F54D4E0D91}"/>
              </a:ext>
            </a:extLst>
          </p:cNvPr>
          <p:cNvPicPr>
            <a:picLocks noChangeAspect="1"/>
          </p:cNvPicPr>
          <p:nvPr/>
        </p:nvPicPr>
        <p:blipFill>
          <a:blip r:embed="rId2"/>
          <a:srcRect t="19879" b="28440"/>
          <a:stretch/>
        </p:blipFill>
        <p:spPr>
          <a:xfrm>
            <a:off x="-193494" y="1432100"/>
            <a:ext cx="9530987" cy="3993799"/>
          </a:xfrm>
          <a:prstGeom prst="rect">
            <a:avLst/>
          </a:prstGeom>
        </p:spPr>
      </p:pic>
    </p:spTree>
    <p:extLst>
      <p:ext uri="{BB962C8B-B14F-4D97-AF65-F5344CB8AC3E}">
        <p14:creationId xmlns:p14="http://schemas.microsoft.com/office/powerpoint/2010/main" val="234493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Project Team</a:t>
            </a:r>
            <a:endParaRPr sz="3200" dirty="0">
              <a:latin typeface="Times New Roman" panose="02020603050405020304" pitchFamily="18" charset="0"/>
              <a:cs typeface="Times New Roman" panose="02020603050405020304" pitchFamily="18" charset="0"/>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a:spcBef>
                <a:spcPts val="0"/>
              </a:spcBef>
              <a:buSzPts val="3200"/>
            </a:pPr>
            <a:r>
              <a:rPr lang="en-US" sz="2800" dirty="0">
                <a:latin typeface="Times New Roman" panose="02020603050405020304" pitchFamily="18" charset="0"/>
                <a:cs typeface="Times New Roman" panose="02020603050405020304" pitchFamily="18" charset="0"/>
              </a:rPr>
              <a:t>Obaid-Ullah(35739)</a:t>
            </a:r>
          </a:p>
          <a:p>
            <a:pPr marL="342900" lvl="0">
              <a:spcBef>
                <a:spcPts val="640"/>
              </a:spcBef>
              <a:buSzPts val="3200"/>
            </a:pPr>
            <a:r>
              <a:rPr lang="en-US" sz="2800" dirty="0">
                <a:latin typeface="Times New Roman" panose="02020603050405020304" pitchFamily="18" charset="0"/>
                <a:cs typeface="Times New Roman" panose="02020603050405020304" pitchFamily="18" charset="0"/>
              </a:rPr>
              <a:t>Zain </a:t>
            </a:r>
            <a:r>
              <a:rPr lang="en-US" sz="2800" dirty="0" err="1">
                <a:latin typeface="Times New Roman" panose="02020603050405020304" pitchFamily="18" charset="0"/>
                <a:cs typeface="Times New Roman" panose="02020603050405020304" pitchFamily="18" charset="0"/>
              </a:rPr>
              <a:t>Ul</a:t>
            </a:r>
            <a:r>
              <a:rPr lang="en-US" sz="2800" dirty="0">
                <a:latin typeface="Times New Roman" panose="02020603050405020304" pitchFamily="18" charset="0"/>
                <a:cs typeface="Times New Roman" panose="02020603050405020304" pitchFamily="18" charset="0"/>
              </a:rPr>
              <a:t> Abideen (35515)</a:t>
            </a:r>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Introduction</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GB" sz="2500" b="1" dirty="0">
                <a:latin typeface="Times New Roman" panose="02020603050405020304" pitchFamily="18" charset="0"/>
                <a:cs typeface="Times New Roman" panose="02020603050405020304" pitchFamily="18" charset="0"/>
              </a:rPr>
              <a:t>Fitnessstan</a:t>
            </a:r>
            <a:r>
              <a:rPr lang="en-GB" sz="2500" dirty="0">
                <a:latin typeface="Times New Roman" panose="02020603050405020304" pitchFamily="18" charset="0"/>
                <a:cs typeface="Times New Roman" panose="02020603050405020304" pitchFamily="18" charset="0"/>
              </a:rPr>
              <a:t> is an AI-powered web platform that provides personalized fitness solutions for health-conscious individuals, including those managing conditions like obesity. By integrating tailored workout and diet recommendations, the platform ensures a balanced and comprehensive approach to achieving fitness goals. Its user-friendly design and accessibility aim to make fitness achievable for everyone.</a:t>
            </a:r>
          </a:p>
          <a:p>
            <a:endParaRPr lang="en-GB" dirty="0"/>
          </a:p>
        </p:txBody>
      </p:sp>
    </p:spTree>
    <p:extLst>
      <p:ext uri="{BB962C8B-B14F-4D97-AF65-F5344CB8AC3E}">
        <p14:creationId xmlns:p14="http://schemas.microsoft.com/office/powerpoint/2010/main" val="357599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Literature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Literature Review [1/4]</a:t>
            </a:r>
            <a:endParaRPr sz="3200" dirty="0">
              <a:latin typeface="Times New Roman" panose="02020603050405020304" pitchFamily="18" charset="0"/>
              <a:cs typeface="Times New Roman" panose="02020603050405020304" pitchFamily="18" charset="0"/>
            </a:endParaRPr>
          </a:p>
        </p:txBody>
      </p:sp>
      <p:sp>
        <p:nvSpPr>
          <p:cNvPr id="122" name="Google Shape;12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There's been a substantial increase in the usage of fitness platforms using AI, with an annual growth rate of 17%. [1]</a:t>
            </a:r>
          </a:p>
          <a:p>
            <a:pPr marL="660400"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Importance of Nutrition in Fitness:</a:t>
            </a:r>
          </a:p>
          <a:p>
            <a:pPr marL="1117600" lvl="1"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Studies suggest that a balanced intake of carbohydrates, proteins, and fats is crucial for optimizing workout results [2] [3]</a:t>
            </a:r>
          </a:p>
          <a:p>
            <a:pPr marL="660400"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Combining a structured workout plan with a tailored diet plan can lead to better fitness outcomes.</a:t>
            </a:r>
          </a:p>
        </p:txBody>
      </p:sp>
      <p:sp>
        <p:nvSpPr>
          <p:cNvPr id="4" name="Rectangle 3"/>
          <p:cNvSpPr/>
          <p:nvPr/>
        </p:nvSpPr>
        <p:spPr>
          <a:xfrm>
            <a:off x="2286000" y="6073299"/>
            <a:ext cx="6400800" cy="738664"/>
          </a:xfrm>
          <a:prstGeom prst="rect">
            <a:avLst/>
          </a:prstGeom>
        </p:spPr>
        <p:txBody>
          <a:bodyPr wrap="squar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https://www.solutelabs.com/blog/future-of-fitness</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https://www.healthline.com/nutrition/workout-routine-for-men</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https://www.puregym.com/blog/the-best-gym-workout-plan-for-gaining-muscle/</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[2/4]</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660400" indent="-457200" algn="just">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Resting Energy Expenditure (REE) </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p>
          <a:p>
            <a:pPr marL="1117600" lvl="1" indent="-457200" algn="just">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It represents the energy required by the body to maintain essential physiological functions while at rest.</a:t>
            </a:r>
          </a:p>
          <a:p>
            <a:pPr marL="1117600" lvl="1" indent="-457200" algn="just">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These equations typically consider factors such as weight, height, age, and gender.</a:t>
            </a:r>
          </a:p>
          <a:p>
            <a:pPr marL="1117600" lvl="1" indent="-457200" algn="just">
              <a:lnSpc>
                <a:spcPct val="150000"/>
              </a:lnSpc>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The Mifflin-St Jeor equation for males is: [1]</a:t>
            </a:r>
          </a:p>
          <a:p>
            <a:pPr marL="1117600" lvl="1" indent="-457200" algn="just">
              <a:lnSpc>
                <a:spcPct val="150000"/>
              </a:lnSpc>
              <a:spcBef>
                <a:spcPts val="0"/>
              </a:spcBef>
              <a:buSzPts val="3200"/>
            </a:pPr>
            <a:r>
              <a:rPr lang="en-US" sz="2400" b="1" i="1" dirty="0">
                <a:latin typeface="Times New Roman" panose="02020603050405020304" pitchFamily="18" charset="0"/>
                <a:ea typeface="Calibri" panose="020F0502020204030204" pitchFamily="34" charset="0"/>
                <a:cs typeface="Times New Roman" panose="02020603050405020304" pitchFamily="18" charset="0"/>
              </a:rPr>
              <a:t>REE=10×weight kg +6.25×height cm −5×age y +5 </a:t>
            </a:r>
          </a:p>
          <a:p>
            <a:pPr marL="1117600" lvl="1" indent="-457200" algn="just">
              <a:lnSpc>
                <a:spcPct val="150000"/>
              </a:lnSpc>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The Mifflin-St Jeor equation for females is: [1]</a:t>
            </a:r>
          </a:p>
          <a:p>
            <a:pPr marL="1117600" lvl="1" indent="-457200" algn="just">
              <a:lnSpc>
                <a:spcPct val="150000"/>
              </a:lnSpc>
              <a:spcBef>
                <a:spcPts val="0"/>
              </a:spcBef>
              <a:buSzPts val="3200"/>
            </a:pPr>
            <a:r>
              <a:rPr lang="en-US" sz="2400" b="1" i="1" dirty="0">
                <a:latin typeface="Times New Roman" panose="02020603050405020304" pitchFamily="18" charset="0"/>
                <a:ea typeface="Calibri" panose="020F0502020204030204" pitchFamily="34" charset="0"/>
                <a:cs typeface="Times New Roman" panose="02020603050405020304" pitchFamily="18" charset="0"/>
              </a:rPr>
              <a:t>REE=10×weight kg +6.25×height cm −5×age y −161</a:t>
            </a:r>
          </a:p>
        </p:txBody>
      </p:sp>
      <p:sp>
        <p:nvSpPr>
          <p:cNvPr id="4" name="Rectangle 3"/>
          <p:cNvSpPr/>
          <p:nvPr/>
        </p:nvSpPr>
        <p:spPr>
          <a:xfrm>
            <a:off x="2163686" y="6274720"/>
            <a:ext cx="3637534" cy="307777"/>
          </a:xfrm>
          <a:prstGeom prst="rect">
            <a:avLst/>
          </a:prstGeom>
        </p:spPr>
        <p:txBody>
          <a:bodyPr wrap="non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https://pubmed.ncbi.nlm.nih.gov/2305711/</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100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[3/4]</a:t>
            </a:r>
            <a:endParaRPr lang="en-GB" sz="3200" dirty="0"/>
          </a:p>
        </p:txBody>
      </p:sp>
      <p:sp>
        <p:nvSpPr>
          <p:cNvPr id="3" name="Text Placeholder 2"/>
          <p:cNvSpPr>
            <a:spLocks noGrp="1"/>
          </p:cNvSpPr>
          <p:nvPr>
            <p:ph type="body" idx="1"/>
          </p:nvPr>
        </p:nvSpPr>
        <p:spPr/>
        <p:txBody>
          <a:bodyPr/>
          <a:lstStyle/>
          <a:p>
            <a:pPr marL="660400" indent="-457200" algn="just">
              <a:spcBef>
                <a:spcPts val="0"/>
              </a:spcBef>
              <a:buSzPts val="3200"/>
            </a:pPr>
            <a:r>
              <a:rPr lang="en-US" sz="2300" b="1" dirty="0">
                <a:latin typeface="Times New Roman" panose="02020603050405020304" pitchFamily="18" charset="0"/>
                <a:ea typeface="Calibri" panose="020F0502020204030204" pitchFamily="34" charset="0"/>
                <a:cs typeface="Times New Roman" panose="02020603050405020304" pitchFamily="18" charset="0"/>
              </a:rPr>
              <a:t>Total Daily Energy Expenditure (TDEE) </a:t>
            </a:r>
            <a:r>
              <a:rPr lang="en-US" sz="2300" dirty="0">
                <a:latin typeface="Times New Roman" panose="02020603050405020304" pitchFamily="18" charset="0"/>
                <a:ea typeface="Calibri" panose="020F0502020204030204" pitchFamily="34" charset="0"/>
                <a:cs typeface="Times New Roman" panose="02020603050405020304" pitchFamily="18" charset="0"/>
              </a:rPr>
              <a:t>[1]</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 the total number of calories that your body burns in a day, encompassing all activities and physiological functions</a:t>
            </a:r>
          </a:p>
          <a:p>
            <a:pPr marL="660400"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TDEE is crucial for weight management [1]</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Sedentary (little or no exercise): REE × 1.2</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Lightly active (sports 1-3 days/week): REE × 1.375</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Moderately active (sports 3-5 days/week): REE × 1.55</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Very active (sports 6-7 days a week): REE × 1.725</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Extra active (very hard exercise, training twice a day): REE × 1.9</a:t>
            </a:r>
          </a:p>
        </p:txBody>
      </p:sp>
      <p:sp>
        <p:nvSpPr>
          <p:cNvPr id="4" name="Rectangle 3"/>
          <p:cNvSpPr/>
          <p:nvPr/>
        </p:nvSpPr>
        <p:spPr>
          <a:xfrm>
            <a:off x="2298474" y="6154836"/>
            <a:ext cx="3728906" cy="307777"/>
          </a:xfrm>
          <a:prstGeom prst="rect">
            <a:avLst/>
          </a:prstGeom>
        </p:spPr>
        <p:txBody>
          <a:bodyPr wrap="non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https://pubmed.ncbi.nlm.nih.gov/16020440/</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931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[4/4]</a:t>
            </a:r>
            <a:endParaRPr lang="en-GB" sz="3200" dirty="0"/>
          </a:p>
        </p:txBody>
      </p:sp>
      <p:sp>
        <p:nvSpPr>
          <p:cNvPr id="3" name="Text Placeholder 2"/>
          <p:cNvSpPr>
            <a:spLocks noGrp="1"/>
          </p:cNvSpPr>
          <p:nvPr>
            <p:ph type="body" idx="1"/>
          </p:nvPr>
        </p:nvSpPr>
        <p:spPr/>
        <p:txBody>
          <a:bodyPr/>
          <a:lstStyle/>
          <a:p>
            <a:pPr marL="660400" indent="-457200">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Weight loss [1]</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moderate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Intake=TDEE−500 </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faster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Intake=TDEE−1000</a:t>
            </a:r>
          </a:p>
          <a:p>
            <a:pPr marL="660400" indent="-457200">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Weight Gain [1]</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moderate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Intake=TDEE+500 </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faster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Intake=TDEE+1000</a:t>
            </a:r>
          </a:p>
          <a:p>
            <a:pPr marL="660400" indent="-457200">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Maintenance [1]</a:t>
            </a:r>
          </a:p>
          <a:p>
            <a:pPr marL="1117600" lvl="1" indent="-457200">
              <a:spcBef>
                <a:spcPts val="0"/>
              </a:spcBef>
              <a:buSzPts val="3200"/>
            </a:pP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a:t>
            </a:r>
          </a:p>
          <a:p>
            <a:endParaRPr lang="en-GB" dirty="0"/>
          </a:p>
        </p:txBody>
      </p:sp>
      <p:sp>
        <p:nvSpPr>
          <p:cNvPr id="4" name="Rectangle 3"/>
          <p:cNvSpPr/>
          <p:nvPr/>
        </p:nvSpPr>
        <p:spPr>
          <a:xfrm>
            <a:off x="2322537" y="6308725"/>
            <a:ext cx="3728906" cy="307777"/>
          </a:xfrm>
          <a:prstGeom prst="rect">
            <a:avLst/>
          </a:prstGeom>
        </p:spPr>
        <p:txBody>
          <a:bodyPr wrap="non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https://pubmed.ncbi.nlm.nih.gov/16020440/</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37523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1414</TotalTime>
  <Words>609</Words>
  <Application>Microsoft Office PowerPoint</Application>
  <PresentationFormat>On-screen Show (4:3)</PresentationFormat>
  <Paragraphs>53</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Final Year Project</vt:lpstr>
      <vt:lpstr>Project Team</vt:lpstr>
      <vt:lpstr>INTRODUCTION</vt:lpstr>
      <vt:lpstr>Introduction</vt:lpstr>
      <vt:lpstr>Literature Review</vt:lpstr>
      <vt:lpstr>Literature Review [1/4]</vt:lpstr>
      <vt:lpstr>Literature Review [2/4]</vt:lpstr>
      <vt:lpstr>Literature Review [3/4]</vt:lpstr>
      <vt:lpstr>Literature Review [4/4]</vt:lpstr>
      <vt:lpstr>PROBLEM STATEMENT</vt:lpstr>
      <vt:lpstr>Problem Statement</vt:lpstr>
      <vt:lpstr>Methodology And Proposed Solution</vt:lpstr>
      <vt:lpstr>Methodology</vt:lpstr>
      <vt:lpstr>Proposed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Zain Ul Abideen</cp:lastModifiedBy>
  <cp:revision>46</cp:revision>
  <dcterms:created xsi:type="dcterms:W3CDTF">2013-01-22T07:04:44Z</dcterms:created>
  <dcterms:modified xsi:type="dcterms:W3CDTF">2025-05-17T06:04:49Z</dcterms:modified>
</cp:coreProperties>
</file>