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63" r:id="rId15"/>
    <p:sldId id="264" r:id="rId16"/>
    <p:sldId id="283" r:id="rId17"/>
    <p:sldId id="274" r:id="rId18"/>
    <p:sldId id="269" r:id="rId19"/>
    <p:sldId id="267" r:id="rId20"/>
    <p:sldId id="275" r:id="rId21"/>
    <p:sldId id="268" r:id="rId22"/>
    <p:sldId id="284" r:id="rId23"/>
    <p:sldId id="270" r:id="rId24"/>
    <p:sldId id="285" r:id="rId25"/>
    <p:sldId id="286" r:id="rId26"/>
    <p:sldId id="287" r:id="rId27"/>
    <p:sldId id="294" r:id="rId28"/>
    <p:sldId id="276" r:id="rId29"/>
    <p:sldId id="288" r:id="rId30"/>
    <p:sldId id="289" r:id="rId31"/>
    <p:sldId id="290" r:id="rId32"/>
    <p:sldId id="291" r:id="rId33"/>
    <p:sldId id="292" r:id="rId34"/>
    <p:sldId id="293" r:id="rId35"/>
    <p:sldId id="271" r:id="rId36"/>
    <p:sldId id="265" r:id="rId37"/>
    <p:sldId id="266" r:id="rId38"/>
    <p:sldId id="295" r:id="rId39"/>
    <p:sldId id="272" r:id="rId40"/>
    <p:sldId id="273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46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1602044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1602044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ysical_fitn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utelabs.com/blog/future-of-fitne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regym.com/blog/the-best-gym-workout-plan-for-gaining-muscle/" TargetMode="External"/><Relationship Id="rId4" Type="http://schemas.openxmlformats.org/officeDocument/2006/relationships/hyperlink" Target="https://www.healthline.com/nutrition/workout-routine-for-me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3057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FITNESSSTAN</a:t>
            </a:r>
          </a:p>
          <a:p>
            <a:pPr marL="63500" lvl="0" indent="0">
              <a:spcBef>
                <a:spcPts val="0"/>
              </a:spcBef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Islam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Abbasi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(Lecturer)</a:t>
            </a:r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[3/6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Daily Energy Expenditure (TDEE) </a:t>
            </a: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number of calories that your body burns in a day, encompassing all activities and physiological functions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TDEE is crucial for weight management [1]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Sedentary (little or no exercise): REE × 1.2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Lightly active (sports 1-3 days/week): REE × 1.375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Moderately active (sports 3-5 days/week): REE × 1.55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 active (sports 6-7 days a week): REE × 1.725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3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 active (very hard exercise, training twice a day): REE × 1.9</a:t>
            </a:r>
            <a:endParaRPr lang="en-US" sz="2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8474" y="6154836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https://pubmed.ncbi.nlm.nih.gov/16020440/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1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[4/6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loss [1]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moderate Pace: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Calories Intake=TDEE−500 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faster Pace: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Calories Intake=TDEE−1000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Gain [1]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moderate Pace: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Calories Intake=TDEE+500 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faster Pace: </a:t>
            </a: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Calories Intake=TDEE+1000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[1]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Calories Intake=TDEE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322537" y="6308725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https://pubmed.ncbi.nlm.nih.gov/16020440/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[5/6]</a:t>
            </a:r>
            <a:endParaRPr lang="en-GB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39807"/>
              </p:ext>
            </p:extLst>
          </p:nvPr>
        </p:nvGraphicFramePr>
        <p:xfrm>
          <a:off x="517358" y="1417638"/>
          <a:ext cx="8169442" cy="38848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2651">
                  <a:extLst>
                    <a:ext uri="{9D8B030D-6E8A-4147-A177-3AD203B41FA5}">
                      <a16:colId xmlns:a16="http://schemas.microsoft.com/office/drawing/2014/main" val="1405165925"/>
                    </a:ext>
                  </a:extLst>
                </a:gridCol>
                <a:gridCol w="1801475">
                  <a:extLst>
                    <a:ext uri="{9D8B030D-6E8A-4147-A177-3AD203B41FA5}">
                      <a16:colId xmlns:a16="http://schemas.microsoft.com/office/drawing/2014/main" val="2357314824"/>
                    </a:ext>
                  </a:extLst>
                </a:gridCol>
                <a:gridCol w="1289606">
                  <a:extLst>
                    <a:ext uri="{9D8B030D-6E8A-4147-A177-3AD203B41FA5}">
                      <a16:colId xmlns:a16="http://schemas.microsoft.com/office/drawing/2014/main" val="2254286288"/>
                    </a:ext>
                  </a:extLst>
                </a:gridCol>
                <a:gridCol w="997091">
                  <a:extLst>
                    <a:ext uri="{9D8B030D-6E8A-4147-A177-3AD203B41FA5}">
                      <a16:colId xmlns:a16="http://schemas.microsoft.com/office/drawing/2014/main" val="826431937"/>
                    </a:ext>
                  </a:extLst>
                </a:gridCol>
                <a:gridCol w="1214491">
                  <a:extLst>
                    <a:ext uri="{9D8B030D-6E8A-4147-A177-3AD203B41FA5}">
                      <a16:colId xmlns:a16="http://schemas.microsoft.com/office/drawing/2014/main" val="413238923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4068328300"/>
                    </a:ext>
                  </a:extLst>
                </a:gridCol>
                <a:gridCol w="1167064">
                  <a:extLst>
                    <a:ext uri="{9D8B030D-6E8A-4147-A177-3AD203B41FA5}">
                      <a16:colId xmlns:a16="http://schemas.microsoft.com/office/drawing/2014/main" val="4030771702"/>
                    </a:ext>
                  </a:extLst>
                </a:gridCol>
              </a:tblGrid>
              <a:tr h="254829">
                <a:tc>
                  <a:txBody>
                    <a:bodyPr/>
                    <a:lstStyle/>
                    <a:p>
                      <a:r>
                        <a:rPr lang="en-GB" sz="1200" dirty="0"/>
                        <a:t>No.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Name, Reference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Inventor/Authors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Year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Input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Output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extLst>
                  <a:ext uri="{0D108BD9-81ED-4DB2-BD59-A6C34878D82A}">
                    <a16:rowId xmlns:a16="http://schemas.microsoft.com/office/drawing/2014/main" val="4183202681"/>
                  </a:ext>
                </a:extLst>
              </a:tr>
              <a:tr h="17110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Diet Recommendation System Using Machine Learning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Reema Golagana, V. Sravani, T. Mohan Reddy, CH Kavitha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2023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User data (BMI, preferences)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Personalized diet plans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Uses Random Forest, K-Means, and LSTM for generating tailored diet recommendations.</a:t>
                      </a:r>
                    </a:p>
                  </a:txBody>
                  <a:tcPr marL="41145" marR="41145" marT="20573" marB="20573" anchor="ctr"/>
                </a:tc>
                <a:extLst>
                  <a:ext uri="{0D108BD9-81ED-4DB2-BD59-A6C34878D82A}">
                    <a16:rowId xmlns:a16="http://schemas.microsoft.com/office/drawing/2014/main" val="632372133"/>
                  </a:ext>
                </a:extLst>
              </a:tr>
              <a:tr h="1919032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  <a:endParaRPr lang="en-GB" sz="12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Multi-Choice Diet Recommendation Application for Indian Scenario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Karthika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Subbaraj</a:t>
                      </a:r>
                      <a:endParaRPr lang="en-GB" sz="1200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2024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BMI, TDEE, and Indian food dataset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Calorie-specific meal plans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Utilizes Random Forest for meal classification and KNN for alternative suggestions, achieving 91% accuracy.</a:t>
                      </a:r>
                    </a:p>
                  </a:txBody>
                  <a:tcPr marL="41145" marR="41145" marT="20573" marB="20573" anchor="ctr"/>
                </a:tc>
                <a:extLst>
                  <a:ext uri="{0D108BD9-81ED-4DB2-BD59-A6C34878D82A}">
                    <a16:rowId xmlns:a16="http://schemas.microsoft.com/office/drawing/2014/main" val="92921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4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[6/6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3129"/>
              </p:ext>
            </p:extLst>
          </p:nvPr>
        </p:nvGraphicFramePr>
        <p:xfrm>
          <a:off x="374905" y="1417638"/>
          <a:ext cx="8394190" cy="4029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7783">
                  <a:extLst>
                    <a:ext uri="{9D8B030D-6E8A-4147-A177-3AD203B41FA5}">
                      <a16:colId xmlns:a16="http://schemas.microsoft.com/office/drawing/2014/main" val="1405165925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357314824"/>
                    </a:ext>
                  </a:extLst>
                </a:gridCol>
                <a:gridCol w="1476103">
                  <a:extLst>
                    <a:ext uri="{9D8B030D-6E8A-4147-A177-3AD203B41FA5}">
                      <a16:colId xmlns:a16="http://schemas.microsoft.com/office/drawing/2014/main" val="2254286288"/>
                    </a:ext>
                  </a:extLst>
                </a:gridCol>
                <a:gridCol w="928769">
                  <a:extLst>
                    <a:ext uri="{9D8B030D-6E8A-4147-A177-3AD203B41FA5}">
                      <a16:colId xmlns:a16="http://schemas.microsoft.com/office/drawing/2014/main" val="826431937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413238923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4068328300"/>
                    </a:ext>
                  </a:extLst>
                </a:gridCol>
                <a:gridCol w="1353311">
                  <a:extLst>
                    <a:ext uri="{9D8B030D-6E8A-4147-A177-3AD203B41FA5}">
                      <a16:colId xmlns:a16="http://schemas.microsoft.com/office/drawing/2014/main" val="4030771702"/>
                    </a:ext>
                  </a:extLst>
                </a:gridCol>
              </a:tblGrid>
              <a:tr h="1952470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  <a:endParaRPr lang="en-GB" sz="14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 Hybrid Healthy Diet Recommender System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Sara Sweidan, S.S. Askar, Mohamed Abouhawwash, Elsayed Badr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2024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Anthropometric and clinical measurements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Calorie and nutrient estimations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Combines SVR, LR, and DTR models to generate calorie estimates with R=0.985 for obesity treatment.</a:t>
                      </a:r>
                    </a:p>
                  </a:txBody>
                  <a:tcPr marL="41145" marR="41145" marT="20573" marB="20573" anchor="ctr"/>
                </a:tc>
                <a:extLst>
                  <a:ext uri="{0D108BD9-81ED-4DB2-BD59-A6C34878D82A}">
                    <a16:rowId xmlns:a16="http://schemas.microsoft.com/office/drawing/2014/main" val="1671885194"/>
                  </a:ext>
                </a:extLst>
              </a:tr>
              <a:tr h="2076850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  <a:endParaRPr lang="en-GB" sz="1400" b="1" dirty="0"/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Personalized Diet Recommendation System Using Machine Learning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D. Navya Narayana Kumari, T. Praveen Satya, B. Manikanta, et al.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Not specified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User preferences 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Meal recommendations and preparation details</a:t>
                      </a:r>
                    </a:p>
                  </a:txBody>
                  <a:tcPr marL="41145" marR="41145" marT="20573" marB="20573"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Employs Nearest </a:t>
                      </a:r>
                      <a:r>
                        <a:rPr lang="en-GB" sz="1400" dirty="0" err="1"/>
                        <a:t>Neighbors</a:t>
                      </a:r>
                      <a:r>
                        <a:rPr lang="en-GB" sz="1400" dirty="0"/>
                        <a:t> with cosine similarity for content-based filtering tailored to user preferences.</a:t>
                      </a:r>
                    </a:p>
                  </a:txBody>
                  <a:tcPr marL="41145" marR="41145" marT="20573" marB="20573" anchor="ctr"/>
                </a:tc>
                <a:extLst>
                  <a:ext uri="{0D108BD9-81ED-4DB2-BD59-A6C34878D82A}">
                    <a16:rowId xmlns:a16="http://schemas.microsoft.com/office/drawing/2014/main" val="18615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5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and Design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45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Summary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Functional requirement:</a:t>
            </a:r>
          </a:p>
          <a:p>
            <a:pPr marL="11430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the user have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requirements.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</a:t>
            </a:r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</a:t>
            </a:r>
          </a:p>
          <a:p>
            <a:pPr marL="11430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the user have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requirements.</a:t>
            </a:r>
            <a:endParaRPr lang="en-GB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 the following diagrams in Design.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AutoNum type="arabicParenR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Case Diagram</a:t>
            </a:r>
          </a:p>
          <a:p>
            <a:pPr marL="342900">
              <a:buAutoNum type="arabicParenR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</a:p>
          <a:p>
            <a:pPr marL="342900">
              <a:buAutoNum type="arabicParenR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>
              <a:buAutoNum type="arabicParenR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Diagram</a:t>
            </a:r>
          </a:p>
          <a:p>
            <a:pPr marL="342900">
              <a:buAutoNum type="arabicParenR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Diagram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 smtClean="0"/>
              <a:t>Methodology And Proposed Solution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Obaid-Ullah(35739)</a:t>
            </a:r>
          </a:p>
          <a:p>
            <a:pPr marL="342900" lvl="0">
              <a:spcBef>
                <a:spcPts val="64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abideen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(35515)</a:t>
            </a:r>
          </a:p>
          <a:p>
            <a:pPr marL="342900" lvl="0">
              <a:spcBef>
                <a:spcPts val="640"/>
              </a:spcBef>
              <a:buSzPts val="3200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Huzaifa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(35726)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6" y="1181780"/>
            <a:ext cx="7880684" cy="443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1" y="1323065"/>
            <a:ext cx="7498080" cy="44320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66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[1/4]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Development Tools &amp; Technologies</a:t>
            </a:r>
          </a:p>
          <a:p>
            <a:pPr marL="285750" lvl="0" indent="-285750">
              <a:spcBef>
                <a:spcPts val="640"/>
              </a:spcBef>
              <a:buSzPts val="3200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a responsive and dynamic user interface) and Flutter.</a:t>
            </a:r>
          </a:p>
          <a:p>
            <a:pPr marL="285750" lvl="0" indent="-285750">
              <a:spcBef>
                <a:spcPts val="640"/>
              </a:spcBef>
              <a:buSzPts val="3200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Spring Boot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creating RESTful APIs).</a:t>
            </a:r>
          </a:p>
          <a:p>
            <a:pPr marL="285750" lvl="0" indent="-285750">
              <a:spcBef>
                <a:spcPts val="640"/>
              </a:spcBef>
              <a:buSzPts val="3200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secure and efficient data storage).</a:t>
            </a:r>
          </a:p>
          <a:p>
            <a:pPr marL="285750" lvl="0" indent="-285750">
              <a:spcBef>
                <a:spcPts val="640"/>
              </a:spcBef>
              <a:buSzPts val="3200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JavaScript, Java (for backend and frontend development).</a:t>
            </a:r>
          </a:p>
          <a:p>
            <a:pPr marL="285750" lvl="0" indent="-285750">
              <a:spcBef>
                <a:spcPts val="640"/>
              </a:spcBef>
              <a:buSzPts val="3200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(for collaboration version control and automation).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[2/4]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Libraries / Components / Web Services</a:t>
            </a:r>
          </a:p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Bootstrap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icons/Fa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uiverse.io for innovative designs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6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[3/4]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Libraries / Components / Web Services</a:t>
            </a:r>
          </a:p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bcrypt password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APIs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Lombok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OTP Store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4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[4/4]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Libraries </a:t>
            </a:r>
          </a:p>
          <a:p>
            <a:pPr marL="1143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</a:t>
            </a:r>
          </a:p>
          <a:p>
            <a:pPr marL="11430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</a:p>
          <a:p>
            <a:pPr marL="11430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4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23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C53-AA21-809A-BBD4-F324A6B8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Summary[1/7]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A843-62EA-E47E-8852-8A07452A5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model there are three phases: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marL="114300" indent="0">
              <a:buNone/>
            </a:pPr>
            <a:endParaRPr lang="en-GB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indent="-514350">
              <a:buFont typeface="+mj-lt"/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dataset source from kaggle which contains 8789 instances and 79 features.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, feature engineering and cleaning.</a:t>
            </a:r>
          </a:p>
          <a:p>
            <a:pPr marL="571500" lvl="1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98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Summary[2/7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92643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number of clusters: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GB" sz="2400" dirty="0"/>
              <a:t> </a:t>
            </a:r>
            <a:r>
              <a:rPr lang="en-GB" sz="2400" dirty="0" smtClean="0"/>
              <a:t>they give result K = 14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571500" lvl="1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3926" y="2526632"/>
            <a:ext cx="8565019" cy="4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" name="Picture 3" descr="Elbow_Silhouette_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5" y="2526632"/>
            <a:ext cx="8066337" cy="32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3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Introduction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Summary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Summary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Outlook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Summary[3/7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914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Result: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make the clusters of dataset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2" y="2697164"/>
            <a:ext cx="6665496" cy="31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5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Summary[4/7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Classification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Dataset: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make a synthetic dataset of 20000 people using CTGAN model and split dataset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for training and 20% for testing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Result: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ensemble technique to ensemble the two models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XGBoost.</a:t>
            </a:r>
            <a:endParaRPr lang="en-GB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68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Summary[5/7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895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Result: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74" y="2189747"/>
            <a:ext cx="5469790" cy="35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Summary[6/7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b="1" dirty="0" smtClean="0"/>
              <a:t>3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Regression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food nutrition data such as protein, carbohydrates, fats and calories etc. and split dataset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80% and testing 20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marL="1028700" lvl="2" indent="0">
              <a:buNone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Result: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Ensemble technique to Ensemble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HGB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GB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1900" lvl="8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GB" dirty="0" smtClean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0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and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Summary[7/7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534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82894"/>
              </p:ext>
            </p:extLst>
          </p:nvPr>
        </p:nvGraphicFramePr>
        <p:xfrm>
          <a:off x="1082843" y="2586789"/>
          <a:ext cx="6833936" cy="226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8118">
                  <a:extLst>
                    <a:ext uri="{9D8B030D-6E8A-4147-A177-3AD203B41FA5}">
                      <a16:colId xmlns:a16="http://schemas.microsoft.com/office/drawing/2014/main" val="4148753523"/>
                    </a:ext>
                  </a:extLst>
                </a:gridCol>
                <a:gridCol w="1708118">
                  <a:extLst>
                    <a:ext uri="{9D8B030D-6E8A-4147-A177-3AD203B41FA5}">
                      <a16:colId xmlns:a16="http://schemas.microsoft.com/office/drawing/2014/main" val="1131974573"/>
                    </a:ext>
                  </a:extLst>
                </a:gridCol>
                <a:gridCol w="1708850">
                  <a:extLst>
                    <a:ext uri="{9D8B030D-6E8A-4147-A177-3AD203B41FA5}">
                      <a16:colId xmlns:a16="http://schemas.microsoft.com/office/drawing/2014/main" val="1210366593"/>
                    </a:ext>
                  </a:extLst>
                </a:gridCol>
                <a:gridCol w="1708850">
                  <a:extLst>
                    <a:ext uri="{9D8B030D-6E8A-4147-A177-3AD203B41FA5}">
                      <a16:colId xmlns:a16="http://schemas.microsoft.com/office/drawing/2014/main" val="3657342872"/>
                    </a:ext>
                  </a:extLst>
                </a:gridCol>
              </a:tblGrid>
              <a:tr h="565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Models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RMSE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R²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2244069"/>
                  </a:ext>
                </a:extLst>
              </a:tr>
              <a:tr h="565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HGB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13.80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7.36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0.993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9537002"/>
                  </a:ext>
                </a:extLst>
              </a:tr>
              <a:tr h="565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RIDGE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12.12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6.19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0.995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865728"/>
                  </a:ext>
                </a:extLst>
              </a:tr>
              <a:tr h="565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BLEND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11.78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6.10</a:t>
                      </a:r>
                      <a:endParaRPr lang="en-GB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0.995</a:t>
                      </a:r>
                      <a:endParaRPr lang="en-GB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26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24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Endeavour[1/2]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27534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 smtClean="0"/>
              <a:t>Describe </a:t>
            </a:r>
            <a:r>
              <a:rPr lang="en-US" dirty="0"/>
              <a:t>roles of your team members</a:t>
            </a:r>
          </a:p>
          <a:p>
            <a:pPr marL="488950" indent="-285750" algn="just">
              <a:spcBef>
                <a:spcPts val="0"/>
              </a:spcBef>
              <a:buSzPts val="32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Abideen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(35515)                                       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Obaid Ullah (35739)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Huzaifa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(35726)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Development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1117600" lvl="1" indent="-457200"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Endeavour[2/2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ym typeface="+mn-ea"/>
              </a:rPr>
              <a:t>Describe your way of working as a team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Role Assignments: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assigned based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regular meetings to review progress, address challenges, and plan next steps.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tools like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version control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collaborative development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Focus: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Optimizing processes for real-time results and smooth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56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Introduction[1/2]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algn="just">
              <a:lnSpc>
                <a:spcPct val="150000"/>
              </a:lnSpc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Fitness?</a:t>
            </a:r>
          </a:p>
          <a:p>
            <a:pPr marL="1003300" lvl="1" algn="just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Fitness is a state of health and well-being that allows a person to perform daily activities with vigor, alertness, and minimal fatigue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.[1]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6100" algn="just">
              <a:lnSpc>
                <a:spcPct val="150000"/>
              </a:lnSpc>
              <a:spcBef>
                <a:spcPts val="0"/>
              </a:spcBef>
              <a:buSzPts val="3200"/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Diet?</a:t>
            </a:r>
          </a:p>
          <a:p>
            <a:pPr marL="1003300" lvl="1" algn="just"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specific selection of food and drink designed to meet health or fitness goals. It is often short-term and tailored to address immediate needs like weight loss or muscle gain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.[1]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923973" y="6154836"/>
            <a:ext cx="3948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https://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en.wikipedia.org/wiki/Physical_fitness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Introduction[2/2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Fitnessstan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AI-powered web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personalized fitness solutions for health-conscious individuals, including those managing conditions like diabetes. By integrating tailored workout and diet recommendations, the platform ensures a balanced and comprehensive approach to achieving fitness goals. Its user-friendly design and accessibility aim to make fitness achievable for everyone.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99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[1/6]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There's been a substantial increase in the usage of fitness apps using AI, with an annual growth rate of 17%. [1]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Nutrition in Fitness: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suggest that a balanced intake of carbohydrates, proteins, and fats is crucial for optimizing workout results [2] [3]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a structured workout plan with a tailored diet plan can lead to better fitness outcomes.</a:t>
            </a:r>
            <a:endParaRPr lang="en-US" sz="2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6119336"/>
            <a:ext cx="6400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https://www.solutelabs.com/blog/future-of-fitness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https://www.healthline.com/nutrition/workout-routine-for-men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https://www.puregym.com/blog/the-best-gym-workout-plan-for-gaining-muscle/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[2/6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Resting Energy Expenditure (REE)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represents the energy required by the body to maintain essential physiological functions while at rest.</a:t>
            </a:r>
          </a:p>
          <a:p>
            <a:pPr marL="1117600" lvl="1" indent="-457200" algn="just"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equations typically consider factors such as weight, height, age, and gender.</a:t>
            </a:r>
          </a:p>
          <a:p>
            <a:pPr marL="1117600" lvl="1" indent="-45720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Mifflin-St Jeor equation for males is: [1]</a:t>
            </a:r>
          </a:p>
          <a:p>
            <a:pPr marL="1117600" lvl="1" indent="-45720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REE=10×weight kg +6.25×height cm −5×age y +5 </a:t>
            </a:r>
          </a:p>
          <a:p>
            <a:pPr marL="1117600" lvl="1" indent="-45720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Mifflin-St Jeor equation for females is: [1]</a:t>
            </a:r>
          </a:p>
          <a:p>
            <a:pPr marL="1117600" lvl="1" indent="-45720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24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REE=10×weight kg +6.25×height cm −5×age y −161</a:t>
            </a:r>
            <a:endParaRPr lang="en-US" sz="2400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3686" y="6274720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xmlns:lc="http://schemas.openxmlformats.org/drawingml/2006/lockedCanvas" val="tx"/>
                    </a:ext>
                  </a:extLst>
                </a:hlinkClick>
              </a:rPr>
              <a:t>https://pubmed.ncbi.nlm.nih.gov/2305711/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0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1348</Words>
  <Application>Microsoft Office PowerPoint</Application>
  <PresentationFormat>On-screen Show (4:3)</PresentationFormat>
  <Paragraphs>232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Final Year Project</vt:lpstr>
      <vt:lpstr>Project Team</vt:lpstr>
      <vt:lpstr>Table of Content</vt:lpstr>
      <vt:lpstr>BACKGROUND AND INTRODUCTION</vt:lpstr>
      <vt:lpstr>Background and Introduction[1/2]</vt:lpstr>
      <vt:lpstr>Background and Introduction[2/2]</vt:lpstr>
      <vt:lpstr>Literature Review</vt:lpstr>
      <vt:lpstr>Literature Review [1/6]</vt:lpstr>
      <vt:lpstr>Literature Review [2/6]</vt:lpstr>
      <vt:lpstr>Literature Review [3/6]</vt:lpstr>
      <vt:lpstr>Literature Review [4/6]</vt:lpstr>
      <vt:lpstr>Literature Review [5/6]</vt:lpstr>
      <vt:lpstr>Literature Review [6/6]</vt:lpstr>
      <vt:lpstr>PROBLEM STATEMENT</vt:lpstr>
      <vt:lpstr>Problem Statement</vt:lpstr>
      <vt:lpstr>Requirement and Design Summary</vt:lpstr>
      <vt:lpstr>Requirements Summary</vt:lpstr>
      <vt:lpstr>Design Summary</vt:lpstr>
      <vt:lpstr>Methodology And Proposed Solution</vt:lpstr>
      <vt:lpstr>Methodology</vt:lpstr>
      <vt:lpstr>Proposed Solution</vt:lpstr>
      <vt:lpstr>Implementation Summary</vt:lpstr>
      <vt:lpstr>Implementation [1/4] </vt:lpstr>
      <vt:lpstr>Implementation [2/4]</vt:lpstr>
      <vt:lpstr>Implementation [3/4]</vt:lpstr>
      <vt:lpstr>Implementation [4/4]</vt:lpstr>
      <vt:lpstr>Experiments and Results Summary</vt:lpstr>
      <vt:lpstr>Experiments and Results Summary[1/7]</vt:lpstr>
      <vt:lpstr>Experiments and Results Summary[2/7]</vt:lpstr>
      <vt:lpstr>Experiments and Results Summary[3/7]</vt:lpstr>
      <vt:lpstr>Experiments and Results Summary[4/7]</vt:lpstr>
      <vt:lpstr>Experiments and Results Summary[5/7]</vt:lpstr>
      <vt:lpstr>Experiments and Results Summary[6/7]</vt:lpstr>
      <vt:lpstr>Experiments and Results Summary[7/7]</vt:lpstr>
      <vt:lpstr>Testing Summary</vt:lpstr>
      <vt:lpstr>ENDEAVOUR</vt:lpstr>
      <vt:lpstr>Endeavour[1/2]</vt:lpstr>
      <vt:lpstr>Endeavour[2/2]</vt:lpstr>
      <vt:lpstr>CONCLUSION AND OUTLOOK</vt:lpstr>
      <vt:lpstr>Conclusion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hp</cp:lastModifiedBy>
  <cp:revision>23</cp:revision>
  <dcterms:created xsi:type="dcterms:W3CDTF">2013-01-22T07:04:44Z</dcterms:created>
  <dcterms:modified xsi:type="dcterms:W3CDTF">2025-05-13T22:43:44Z</dcterms:modified>
</cp:coreProperties>
</file>