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6686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87238" cy="6859588"/>
  <p:notesSz cx="6797675" cy="9928225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8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3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7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213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656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097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541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pos="3861" userDrawn="1">
          <p15:clr>
            <a:srgbClr val="A4A3A4"/>
          </p15:clr>
        </p15:guide>
        <p15:guide id="2" pos="3929" userDrawn="1">
          <p15:clr>
            <a:srgbClr val="A4A3A4"/>
          </p15:clr>
        </p15:guide>
        <p15:guide id="3" pos="3748" userDrawn="1">
          <p15:clr>
            <a:srgbClr val="A4A3A4"/>
          </p15:clr>
        </p15:guide>
        <p15:guide id="4" orient="horz" pos="10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inda Pidcock" initials="LP" lastIdx="7" clrIdx="0"/>
  <p:cmAuthor id="1" name="Bielikova, Janina" initials="BJ" lastIdx="9" clrIdx="1">
    <p:extLst>
      <p:ext uri="{19B8F6BF-5375-455C-9EA6-DF929625EA0E}">
        <p15:presenceInfo xmlns:p15="http://schemas.microsoft.com/office/powerpoint/2012/main" userId="S-1-5-21-329068152-1454471165-1417001333-2759045" providerId="AD"/>
      </p:ext>
    </p:extLst>
  </p:cmAuthor>
  <p:cmAuthor id="2" name="Assmann, David" initials="AD" lastIdx="3" clrIdx="2">
    <p:extLst>
      <p:ext uri="{19B8F6BF-5375-455C-9EA6-DF929625EA0E}">
        <p15:presenceInfo xmlns:p15="http://schemas.microsoft.com/office/powerpoint/2012/main" userId="S-1-5-21-329068152-1454471165-1417001333-6215033" providerId="AD"/>
      </p:ext>
    </p:extLst>
  </p:cmAuthor>
  <p:cmAuthor id="3" name="Wolf, Kristina" initials="WK" lastIdx="11" clrIdx="3">
    <p:extLst>
      <p:ext uri="{19B8F6BF-5375-455C-9EA6-DF929625EA0E}">
        <p15:presenceInfo xmlns:p15="http://schemas.microsoft.com/office/powerpoint/2012/main" userId="S-1-5-21-329068152-1454471165-1417001333-1394565" providerId="AD"/>
      </p:ext>
    </p:extLst>
  </p:cmAuthor>
  <p:cmAuthor id="4" name="Winkler, Tilo" initials="WT" lastIdx="2" clrIdx="4">
    <p:extLst>
      <p:ext uri="{19B8F6BF-5375-455C-9EA6-DF929625EA0E}">
        <p15:presenceInfo xmlns:p15="http://schemas.microsoft.com/office/powerpoint/2012/main" userId="S-1-5-21-329068152-1454471165-1417001333-1224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428"/>
    <a:srgbClr val="FF2864"/>
    <a:srgbClr val="009899"/>
    <a:srgbClr val="D8D8D8"/>
    <a:srgbClr val="00BAFF"/>
    <a:srgbClr val="0BBDFF"/>
    <a:srgbClr val="2800FF"/>
    <a:srgbClr val="0023FF"/>
    <a:srgbClr val="00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55E2C-92FF-46D2-8C40-D3049BD36BB6}" v="19" dt="2022-12-05T13:49:43.691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852" y="36"/>
      </p:cViewPr>
      <p:guideLst>
        <p:guide pos="3861"/>
        <p:guide pos="3929"/>
        <p:guide pos="3748"/>
        <p:guide orient="horz" pos="10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1250"/>
    </p:cViewPr>
  </p:sorterViewPr>
  <p:notesViewPr>
    <p:cSldViewPr snapToGrid="0">
      <p:cViewPr>
        <p:scale>
          <a:sx n="1" d="2"/>
          <a:sy n="1" d="2"/>
        </p:scale>
        <p:origin x="2440" y="-12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dit, Abhiraj Kumar (Cognizant)" userId="4bfc08f4-5325-4cd7-8d4b-d9ffbdde3a64" providerId="ADAL" clId="{5E755E2C-92FF-46D2-8C40-D3049BD36BB6}"/>
    <pc:docChg chg="undo custSel modSld">
      <pc:chgData name="Pandit, Abhiraj Kumar (Cognizant)" userId="4bfc08f4-5325-4cd7-8d4b-d9ffbdde3a64" providerId="ADAL" clId="{5E755E2C-92FF-46D2-8C40-D3049BD36BB6}" dt="2022-12-05T13:50:15.652" v="697" actId="20577"/>
      <pc:docMkLst>
        <pc:docMk/>
      </pc:docMkLst>
      <pc:sldChg chg="modSp mod">
        <pc:chgData name="Pandit, Abhiraj Kumar (Cognizant)" userId="4bfc08f4-5325-4cd7-8d4b-d9ffbdde3a64" providerId="ADAL" clId="{5E755E2C-92FF-46D2-8C40-D3049BD36BB6}" dt="2022-12-05T13:50:15.652" v="697" actId="20577"/>
        <pc:sldMkLst>
          <pc:docMk/>
          <pc:sldMk cId="2815692818" sldId="256"/>
        </pc:sldMkLst>
        <pc:spChg chg="mod">
          <ac:chgData name="Pandit, Abhiraj Kumar (Cognizant)" userId="4bfc08f4-5325-4cd7-8d4b-d9ffbdde3a64" providerId="ADAL" clId="{5E755E2C-92FF-46D2-8C40-D3049BD36BB6}" dt="2022-12-05T07:37:10.828" v="492" actId="313"/>
          <ac:spMkLst>
            <pc:docMk/>
            <pc:sldMk cId="2815692818" sldId="256"/>
            <ac:spMk id="4" creationId="{4505F091-49B4-4D5D-8957-9994B74FD6CC}"/>
          </ac:spMkLst>
        </pc:spChg>
        <pc:spChg chg="mod">
          <ac:chgData name="Pandit, Abhiraj Kumar (Cognizant)" userId="4bfc08f4-5325-4cd7-8d4b-d9ffbdde3a64" providerId="ADAL" clId="{5E755E2C-92FF-46D2-8C40-D3049BD36BB6}" dt="2022-12-03T07:52:16.990" v="110" actId="20577"/>
          <ac:spMkLst>
            <pc:docMk/>
            <pc:sldMk cId="2815692818" sldId="256"/>
            <ac:spMk id="8" creationId="{B9C42F68-93B0-4C32-B88D-CDE1A4A6723D}"/>
          </ac:spMkLst>
        </pc:spChg>
        <pc:spChg chg="mod">
          <ac:chgData name="Pandit, Abhiraj Kumar (Cognizant)" userId="4bfc08f4-5325-4cd7-8d4b-d9ffbdde3a64" providerId="ADAL" clId="{5E755E2C-92FF-46D2-8C40-D3049BD36BB6}" dt="2022-12-05T08:15:59.258" v="660"/>
          <ac:spMkLst>
            <pc:docMk/>
            <pc:sldMk cId="2815692818" sldId="256"/>
            <ac:spMk id="10" creationId="{4F907EAB-58CA-40EB-9FFD-4A3116E1357E}"/>
          </ac:spMkLst>
        </pc:spChg>
        <pc:spChg chg="mod">
          <ac:chgData name="Pandit, Abhiraj Kumar (Cognizant)" userId="4bfc08f4-5325-4cd7-8d4b-d9ffbdde3a64" providerId="ADAL" clId="{5E755E2C-92FF-46D2-8C40-D3049BD36BB6}" dt="2022-12-03T08:48:14.998" v="491"/>
          <ac:spMkLst>
            <pc:docMk/>
            <pc:sldMk cId="2815692818" sldId="256"/>
            <ac:spMk id="11" creationId="{AC4C41C3-6A79-4A07-8687-5FE969C5E96F}"/>
          </ac:spMkLst>
        </pc:spChg>
        <pc:spChg chg="mod">
          <ac:chgData name="Pandit, Abhiraj Kumar (Cognizant)" userId="4bfc08f4-5325-4cd7-8d4b-d9ffbdde3a64" providerId="ADAL" clId="{5E755E2C-92FF-46D2-8C40-D3049BD36BB6}" dt="2022-12-05T13:50:15.652" v="697" actId="20577"/>
          <ac:spMkLst>
            <pc:docMk/>
            <pc:sldMk cId="2815692818" sldId="256"/>
            <ac:spMk id="20" creationId="{55D408FC-98F0-47C7-99D5-C31F80E186B7}"/>
          </ac:spMkLst>
        </pc:spChg>
        <pc:spChg chg="mod">
          <ac:chgData name="Pandit, Abhiraj Kumar (Cognizant)" userId="4bfc08f4-5325-4cd7-8d4b-d9ffbdde3a64" providerId="ADAL" clId="{5E755E2C-92FF-46D2-8C40-D3049BD36BB6}" dt="2022-12-03T08:00:14.261" v="235"/>
          <ac:spMkLst>
            <pc:docMk/>
            <pc:sldMk cId="2815692818" sldId="256"/>
            <ac:spMk id="24" creationId="{1073B23C-9EF6-443A-8CAC-71A31C3F60B8}"/>
          </ac:spMkLst>
        </pc:spChg>
        <pc:spChg chg="mod">
          <ac:chgData name="Pandit, Abhiraj Kumar (Cognizant)" userId="4bfc08f4-5325-4cd7-8d4b-d9ffbdde3a64" providerId="ADAL" clId="{5E755E2C-92FF-46D2-8C40-D3049BD36BB6}" dt="2022-12-03T08:00:07.278" v="234"/>
          <ac:spMkLst>
            <pc:docMk/>
            <pc:sldMk cId="2815692818" sldId="256"/>
            <ac:spMk id="27" creationId="{0CCDA8D1-71D2-433C-9E1A-DD8417110B43}"/>
          </ac:spMkLst>
        </pc:spChg>
        <pc:picChg chg="mod">
          <ac:chgData name="Pandit, Abhiraj Kumar (Cognizant)" userId="4bfc08f4-5325-4cd7-8d4b-d9ffbdde3a64" providerId="ADAL" clId="{5E755E2C-92FF-46D2-8C40-D3049BD36BB6}" dt="2022-12-05T13:49:59.348" v="694" actId="14100"/>
          <ac:picMkLst>
            <pc:docMk/>
            <pc:sldMk cId="2815692818" sldId="256"/>
            <ac:picMk id="3" creationId="{AB24F4E8-1C83-347E-0845-97F9EE1818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12/5/2022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16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6" tIns="47782" rIns="95566" bIns="47782" rtlCol="0" anchor="ctr"/>
          <a:lstStyle/>
          <a:p>
            <a:pPr lvl="0"/>
            <a:r>
              <a:rPr lang="en-GB" noProof="0" dirty="0"/>
              <a:t>Rj k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wrap="square" lIns="95566" tIns="47782" rIns="95566" bIns="4778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Arial" panose="020B0604020202020204" pitchFamily="34" charset="0"/>
      </a:defRPr>
    </a:lvl1pPr>
    <a:lvl2pPr marL="60944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2pPr>
    <a:lvl3pPr marL="12188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3pPr>
    <a:lvl4pPr marL="182832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4pPr>
    <a:lvl5pPr marL="243777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5pPr>
    <a:lvl6pPr marL="3047213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D28F-35CF-4188-96EA-65B6437D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405" y="1122623"/>
            <a:ext cx="9140429" cy="2388153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A260D-BAE0-49FB-95B5-E5DED941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405" y="3602872"/>
            <a:ext cx="9140429" cy="165614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B560-EF12-4DB3-9C8E-823F7777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5F9-963E-4578-89F9-BDA0217FF84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B87F-0D12-4148-AD97-7C98CB2C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C22C-0AC4-4C07-9C25-4505E207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044B-9D2F-4242-8FD5-DA5EF082F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6" name="Objek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851" y="206476"/>
            <a:ext cx="11425536" cy="804672"/>
          </a:xfrm>
          <a:prstGeom prst="rect">
            <a:avLst/>
          </a:prstGeom>
        </p:spPr>
        <p:txBody>
          <a:bodyPr vert="horz" wrap="square" lIns="0" tIns="4572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1" y="1408522"/>
            <a:ext cx="11425536" cy="46873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 1</a:t>
            </a:r>
          </a:p>
          <a:p>
            <a:pPr lvl="1"/>
            <a:r>
              <a:rPr lang="en-US" dirty="0"/>
              <a:t>Text 2</a:t>
            </a:r>
          </a:p>
          <a:p>
            <a:pPr lvl="2"/>
            <a:r>
              <a:rPr lang="en-US" dirty="0"/>
              <a:t>Text 3</a:t>
            </a:r>
          </a:p>
          <a:p>
            <a:pPr lvl="3"/>
            <a:r>
              <a:rPr lang="en-US" dirty="0"/>
              <a:t>Text 4</a:t>
            </a:r>
          </a:p>
          <a:p>
            <a:pPr lvl="4"/>
            <a:r>
              <a:rPr lang="en-US" dirty="0"/>
              <a:t>Text 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8295" y="6579939"/>
            <a:ext cx="770650" cy="19233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0851" y="6606840"/>
            <a:ext cx="4113193" cy="138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en-AU" sz="900" b="0" i="0">
                <a:solidFill>
                  <a:schemeClr val="tx2"/>
                </a:solidFill>
              </a:defRPr>
            </a:lvl1pPr>
          </a:lstStyle>
          <a:p>
            <a:pPr defTabSz="1086671"/>
            <a:r>
              <a:rPr lang="en-US" dirty="0">
                <a:solidFill>
                  <a:srgbClr val="919191"/>
                </a:solidFill>
              </a:rPr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702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04" r:id="rId1"/>
  </p:sldLayoutIdLst>
  <p:hf hdr="0" dt="0"/>
  <p:txStyles>
    <p:titleStyle>
      <a:lvl1pPr marL="0" indent="0" algn="l" defTabSz="914011" rtl="0" eaLnBrk="1" latinLnBrk="0" hangingPunct="1">
        <a:lnSpc>
          <a:spcPct val="100000"/>
        </a:lnSpc>
        <a:spcBef>
          <a:spcPct val="0"/>
        </a:spcBef>
        <a:spcAft>
          <a:spcPts val="0"/>
        </a:spcAft>
        <a:buFontTx/>
        <a:buNone/>
        <a:defRPr sz="2400" b="0" i="0" kern="1200" cap="all" baseline="0">
          <a:solidFill>
            <a:srgbClr val="00000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kern="1200" cap="all" baseline="0">
          <a:solidFill>
            <a:schemeClr val="accent4"/>
          </a:solidFill>
          <a:latin typeface="+mj-lt"/>
          <a:ea typeface="+mn-ea"/>
          <a:cs typeface="+mn-cs"/>
        </a:defRPr>
      </a:lvl1pPr>
      <a:lvl2pPr marL="182490" indent="-182490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8631" indent="-176143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7948" indent="-168208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437" indent="-176143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545" indent="-172965" algn="l" defTabSz="9140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011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011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011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11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7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2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9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4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6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13">
          <p15:clr>
            <a:srgbClr val="F26B43"/>
          </p15:clr>
        </p15:guide>
        <p15:guide id="5" orient="horz" pos="24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3884">
          <p15:clr>
            <a:srgbClr val="F26B43"/>
          </p15:clr>
        </p15:guide>
        <p15:guide id="14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2">
            <a:extLst>
              <a:ext uri="{FF2B5EF4-FFF2-40B4-BE49-F238E27FC236}">
                <a16:creationId xmlns:a16="http://schemas.microsoft.com/office/drawing/2014/main" id="{4505F091-49B4-4D5D-8957-9994B74FD6CC}"/>
              </a:ext>
            </a:extLst>
          </p:cNvPr>
          <p:cNvSpPr>
            <a:spLocks/>
          </p:cNvSpPr>
          <p:nvPr/>
        </p:nvSpPr>
        <p:spPr bwMode="gray">
          <a:xfrm>
            <a:off x="176981" y="2653532"/>
            <a:ext cx="4861744" cy="4067580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4+ years of total experience in IT industry with SNOWFLAKE AND PL/SQL Developer Tool.</a:t>
            </a:r>
          </a:p>
          <a:p>
            <a:pPr marL="174625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Co-ordinate with all business and IT partners and analyze all business requirements of clients and provide resolutions for all business and IT associate issues.</a:t>
            </a:r>
          </a:p>
          <a:p>
            <a:pPr marL="174625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Experience in PL/SQL Package ,Procedures ,Functions , Cursors , Table function, Collection, Analytical Functions ,Views, SQL Queries , Triggers.</a:t>
            </a:r>
          </a:p>
          <a:p>
            <a:pPr marL="174625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Developed Stored Procedures, Data Movement, Data Refresh , Data Backup in Snowflake within different layers.</a:t>
            </a:r>
          </a:p>
          <a:p>
            <a:pPr marL="174625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Experience in Clone, Snow pipe , Time Travel and transforming data during load in Snowflake .</a:t>
            </a:r>
          </a:p>
          <a:p>
            <a:pPr marL="174625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Worked on Unit Testing, Parallel Testing and performance tuning. </a:t>
            </a:r>
          </a:p>
          <a:p>
            <a:pPr marL="174625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Pushed code to PROD environment through GitLab CI/CD pipeline using </a:t>
            </a:r>
            <a:r>
              <a:rPr lang="en-US" sz="1050" dirty="0" err="1">
                <a:solidFill>
                  <a:schemeClr val="tx1"/>
                </a:solidFill>
              </a:rPr>
              <a:t>Dbeaver</a:t>
            </a:r>
            <a:r>
              <a:rPr lang="en-US" sz="1050" dirty="0">
                <a:solidFill>
                  <a:schemeClr val="tx1"/>
                </a:solidFill>
              </a:rPr>
              <a:t> and Liquibase.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Technical skills in SNOWFLAKE,PL/SQL,ORACLE SQL,DBEAVER,GIT.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Worked on below project types:</a:t>
            </a:r>
          </a:p>
          <a:p>
            <a:pPr marL="174625" lvl="0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631825" lvl="1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Application Development.</a:t>
            </a:r>
          </a:p>
          <a:p>
            <a:pPr marL="631825" lvl="1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Support – enhancements, Bug fix, Defects, CR.</a:t>
            </a:r>
          </a:p>
          <a:p>
            <a:pPr marL="171450" lvl="0" indent="-171450" algn="just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tx1"/>
              </a:solidFill>
            </a:endParaRPr>
          </a:p>
          <a:p>
            <a:pPr lvl="0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</a:pPr>
            <a:endParaRPr lang="en-GB" altLang="en-US" sz="105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lvl="0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</a:pPr>
            <a:r>
              <a:rPr lang="en-GB" altLang="en-US" sz="1050" b="1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Certifications &amp; Education :</a:t>
            </a:r>
          </a:p>
          <a:p>
            <a:pPr marL="174625" lvl="0" indent="-174625" algn="just" defTabSz="917575" fontAlgn="auto"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Font typeface="Arial" pitchFamily="34" charset="0"/>
              <a:buChar char="•"/>
            </a:pPr>
            <a:r>
              <a:rPr lang="en-GB" sz="105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B.Tech (Mechanical Engineering)</a:t>
            </a:r>
          </a:p>
          <a:p>
            <a:pPr marL="0" lvl="1" defTabSz="912572">
              <a:spcBef>
                <a:spcPts val="300"/>
              </a:spcBef>
              <a:buClr>
                <a:srgbClr val="000000"/>
              </a:buClr>
              <a:buSzPct val="100000"/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 marL="179856" indent="-179856" defTabSz="912572">
              <a:spcAft>
                <a:spcPts val="100"/>
              </a:spcAft>
              <a:buClr>
                <a:srgbClr val="00BBEE">
                  <a:lumMod val="75000"/>
                </a:srgbClr>
              </a:buClr>
              <a:defRPr/>
            </a:pPr>
            <a:endParaRPr lang="en-US" sz="105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CACAE3-6AE1-40D4-9C6A-00069D717D7C}"/>
              </a:ext>
            </a:extLst>
          </p:cNvPr>
          <p:cNvSpPr>
            <a:spLocks noGrp="1"/>
          </p:cNvSpPr>
          <p:nvPr/>
        </p:nvSpPr>
        <p:spPr bwMode="gray">
          <a:xfrm>
            <a:off x="365391" y="666460"/>
            <a:ext cx="11421073" cy="316749"/>
          </a:xfrm>
          <a:prstGeom prst="rect">
            <a:avLst/>
          </a:prstGeom>
        </p:spPr>
        <p:txBody>
          <a:bodyPr vert="horz" lIns="0" tIns="17993" rIns="0" bIns="0" rtlCol="0" anchor="t">
            <a:noAutofit/>
          </a:bodyPr>
          <a:lstStyle>
            <a:lvl1pPr marL="0" marR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 kern="1200" cap="none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01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01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011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98" dirty="0">
              <a:solidFill>
                <a:srgbClr val="009899"/>
              </a:solidFill>
            </a:endParaRPr>
          </a:p>
        </p:txBody>
      </p:sp>
      <p:sp>
        <p:nvSpPr>
          <p:cNvPr id="6" name="Foliennummernplatzhalter 7">
            <a:extLst>
              <a:ext uri="{FF2B5EF4-FFF2-40B4-BE49-F238E27FC236}">
                <a16:creationId xmlns:a16="http://schemas.microsoft.com/office/drawing/2014/main" id="{45D49CE2-B5EF-438D-B22F-BBB4008ED8F2}"/>
              </a:ext>
            </a:extLst>
          </p:cNvPr>
          <p:cNvSpPr>
            <a:spLocks noGrp="1"/>
          </p:cNvSpPr>
          <p:nvPr/>
        </p:nvSpPr>
        <p:spPr>
          <a:xfrm>
            <a:off x="11052210" y="6644178"/>
            <a:ext cx="770349" cy="19225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i="0" kern="1200">
                <a:solidFill>
                  <a:schemeClr val="tx2"/>
                </a:solidFill>
                <a:latin typeface="Arial Bold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3485">
              <a:defRPr/>
            </a:pPr>
            <a:fld id="{0D558541-60C9-42A2-8392-FF12533A6B7A}" type="slidenum">
              <a:rPr lang="en-US">
                <a:solidFill>
                  <a:srgbClr val="919191"/>
                </a:solidFill>
              </a:rPr>
              <a:pPr defTabSz="913485">
                <a:defRPr/>
              </a:pPr>
              <a:t>1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C42F68-93B0-4C32-B88D-CDE1A4A6723D}"/>
              </a:ext>
            </a:extLst>
          </p:cNvPr>
          <p:cNvSpPr>
            <a:spLocks noGrp="1"/>
          </p:cNvSpPr>
          <p:nvPr/>
        </p:nvSpPr>
        <p:spPr>
          <a:xfrm>
            <a:off x="242442" y="151833"/>
            <a:ext cx="4437714" cy="420581"/>
          </a:xfrm>
          <a:prstGeom prst="rect">
            <a:avLst/>
          </a:prstGeom>
        </p:spPr>
        <p:txBody>
          <a:bodyPr vert="horz" wrap="square" lIns="0" tIns="45702" rIns="0" bIns="0" rtlCol="0" anchor="t" anchorCtr="0">
            <a:noAutofit/>
          </a:bodyPr>
          <a:lstStyle>
            <a:lvl1pPr marL="0" indent="0" algn="l" defTabSz="914011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400" b="0" i="0" kern="1200" cap="all" baseline="0">
                <a:solidFill>
                  <a:srgbClr val="0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 fontAlgn="auto">
              <a:defRPr/>
            </a:pPr>
            <a:r>
              <a:rPr lang="en-US" dirty="0">
                <a:solidFill>
                  <a:schemeClr val="tx1"/>
                </a:solidFill>
                <a:latin typeface="Arial Black"/>
              </a:rPr>
              <a:t>ABHIRAJ kumar pandit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7498A-45DC-4086-BA73-44F2B45D6C57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53442" y="1543632"/>
            <a:ext cx="3070349" cy="10736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square" lIns="91254" tIns="45626" rIns="91254" bIns="45626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584618">
              <a:spcBef>
                <a:spcPts val="300"/>
              </a:spcBef>
              <a:defRPr/>
            </a:pPr>
            <a:endParaRPr lang="en-US" sz="9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10" name="Rechteck 19">
            <a:extLst>
              <a:ext uri="{FF2B5EF4-FFF2-40B4-BE49-F238E27FC236}">
                <a16:creationId xmlns:a16="http://schemas.microsoft.com/office/drawing/2014/main" id="{4F907EAB-58CA-40EB-9FFD-4A3116E1357E}"/>
              </a:ext>
            </a:extLst>
          </p:cNvPr>
          <p:cNvSpPr>
            <a:spLocks/>
          </p:cNvSpPr>
          <p:nvPr/>
        </p:nvSpPr>
        <p:spPr bwMode="gray">
          <a:xfrm>
            <a:off x="5255410" y="2342013"/>
            <a:ext cx="6931828" cy="4494422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</a:rPr>
              <a:t>PLSQL Implementation – </a:t>
            </a:r>
            <a:r>
              <a:rPr lang="en-US" sz="1200" b="1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Insurance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Package, Procedures and build business logic through PLSQL.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PLSQL Functions, Cursors , Table function, Collection, Analytical Functions, Views and  SQL queries.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debugging the procedures , Functions and Table function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SQL queries and view which is used in Reporting tool and make new reports on IREPORT Tool.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Development, Migrating, Testing, Implementation and support of Web based Applications.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Analyze business requirements of clients and provide solutions for business and implement the logic.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Creation of Technical Specification Document.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1"/>
                </a:solidFill>
              </a:rPr>
              <a:t>SNOWFLAKE Implementation– Life Science Domain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Developed Stored Procedures in Snowflake for data migration and debugging the procedure.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Created databases, schemas, File formats, stages, views, sequences and tables in Snowflake.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Snowflake Clone, Snow pipe, Time Travel and transforming data using copy command during load.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Unit Testing, Parallel Testing and performance tuning.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Worked on Data Movement, Data Refresh , Data Backup in different databases within different layers 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Resolving the issue when step function failed with help of AWS Team.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Working on file load and unload through S3 Bucket.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Developing the SQL Queries and Views for Reporting and BI Teams.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Pushed code through GitLab CI/CD pipeline using </a:t>
            </a:r>
            <a:r>
              <a:rPr lang="en-US" sz="1200" dirty="0" err="1">
                <a:solidFill>
                  <a:schemeClr val="tx1"/>
                </a:solidFill>
              </a:rPr>
              <a:t>Dbeaver</a:t>
            </a:r>
            <a:r>
              <a:rPr lang="en-US" sz="1200" dirty="0">
                <a:solidFill>
                  <a:schemeClr val="tx1"/>
                </a:solidFill>
              </a:rPr>
              <a:t> and Liquibase.</a:t>
            </a:r>
          </a:p>
          <a:p>
            <a:r>
              <a:rPr lang="en-US" sz="800" dirty="0">
                <a:solidFill>
                  <a:schemeClr val="tx1"/>
                </a:solidFill>
              </a:rPr>
              <a:t> </a:t>
            </a:r>
          </a:p>
          <a:p>
            <a:pPr marL="46893" indent="-46893" algn="just" defTabSz="842618">
              <a:lnSpc>
                <a:spcPts val="1333"/>
              </a:lnSpc>
              <a:spcBef>
                <a:spcPts val="0"/>
              </a:spcBef>
              <a:spcAft>
                <a:spcPts val="185"/>
              </a:spcAft>
              <a:defRPr/>
            </a:pPr>
            <a:endParaRPr lang="de-DE" altLang="zh-CN" sz="800" kern="0" dirty="0">
              <a:solidFill>
                <a:schemeClr val="tx1"/>
              </a:solidFill>
            </a:endParaRPr>
          </a:p>
        </p:txBody>
      </p:sp>
      <p:sp>
        <p:nvSpPr>
          <p:cNvPr id="11" name="Rechteck 41">
            <a:extLst>
              <a:ext uri="{FF2B5EF4-FFF2-40B4-BE49-F238E27FC236}">
                <a16:creationId xmlns:a16="http://schemas.microsoft.com/office/drawing/2014/main" id="{AC4C41C3-6A79-4A07-8687-5FE969C5E96F}"/>
              </a:ext>
            </a:extLst>
          </p:cNvPr>
          <p:cNvSpPr>
            <a:spLocks/>
          </p:cNvSpPr>
          <p:nvPr/>
        </p:nvSpPr>
        <p:spPr bwMode="gray">
          <a:xfrm>
            <a:off x="9206899" y="1070473"/>
            <a:ext cx="1499836" cy="1041673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 defTabSz="917575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INSURANCE</a:t>
            </a:r>
          </a:p>
          <a:p>
            <a:pPr marL="174625" indent="-174625" algn="just" defTabSz="917575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LIFE SCIENCE</a:t>
            </a:r>
          </a:p>
          <a:p>
            <a:pPr algn="just" defTabSz="917575">
              <a:buClr>
                <a:schemeClr val="tx1"/>
              </a:buClr>
              <a:defRPr/>
            </a:pPr>
            <a:endParaRPr lang="en-US" sz="11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marL="174625" lvl="1" indent="-174625" algn="just" defTabSz="917575" eaLnBrk="0" hangingPunct="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de-DE" altLang="zh-SG" sz="11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347580-2BDB-4297-9225-2027DA49F3B7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53442" y="1543632"/>
            <a:ext cx="3070349" cy="10736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square" lIns="91254" tIns="45626" rIns="91254" bIns="45626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584618">
              <a:spcBef>
                <a:spcPts val="300"/>
              </a:spcBef>
              <a:defRPr/>
            </a:pPr>
            <a:endParaRPr lang="en-US" sz="9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14" name="Rechteck 30">
            <a:extLst>
              <a:ext uri="{FF2B5EF4-FFF2-40B4-BE49-F238E27FC236}">
                <a16:creationId xmlns:a16="http://schemas.microsoft.com/office/drawing/2014/main" id="{934E2C3A-FF12-43A7-9EB0-092CE71B1CA9}"/>
              </a:ext>
            </a:extLst>
          </p:cNvPr>
          <p:cNvSpPr>
            <a:spLocks/>
          </p:cNvSpPr>
          <p:nvPr/>
        </p:nvSpPr>
        <p:spPr bwMode="gray">
          <a:xfrm>
            <a:off x="5182150" y="2067564"/>
            <a:ext cx="6401157" cy="25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Relevant Experience</a:t>
            </a:r>
          </a:p>
        </p:txBody>
      </p:sp>
      <p:sp>
        <p:nvSpPr>
          <p:cNvPr id="15" name="Rechteck 29">
            <a:extLst>
              <a:ext uri="{FF2B5EF4-FFF2-40B4-BE49-F238E27FC236}">
                <a16:creationId xmlns:a16="http://schemas.microsoft.com/office/drawing/2014/main" id="{CC767E23-37C4-49CD-B56C-E5317E9E0D5D}"/>
              </a:ext>
            </a:extLst>
          </p:cNvPr>
          <p:cNvSpPr>
            <a:spLocks/>
          </p:cNvSpPr>
          <p:nvPr/>
        </p:nvSpPr>
        <p:spPr bwMode="gray">
          <a:xfrm>
            <a:off x="187699" y="2401856"/>
            <a:ext cx="4336490" cy="25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Professional Background</a:t>
            </a:r>
          </a:p>
        </p:txBody>
      </p:sp>
      <p:sp>
        <p:nvSpPr>
          <p:cNvPr id="16" name="Rechteck 39">
            <a:extLst>
              <a:ext uri="{FF2B5EF4-FFF2-40B4-BE49-F238E27FC236}">
                <a16:creationId xmlns:a16="http://schemas.microsoft.com/office/drawing/2014/main" id="{1A68C660-12E5-4C5A-A5CF-EA804FAF4561}"/>
              </a:ext>
            </a:extLst>
          </p:cNvPr>
          <p:cNvSpPr>
            <a:spLocks/>
          </p:cNvSpPr>
          <p:nvPr/>
        </p:nvSpPr>
        <p:spPr bwMode="gray">
          <a:xfrm>
            <a:off x="9015632" y="715475"/>
            <a:ext cx="2610751" cy="28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86" tIns="35986" rIns="35986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Industry Domain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08FC-98F0-47C7-99D5-C31F80E1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38" y="853662"/>
            <a:ext cx="3018118" cy="858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986" tIns="36498" rIns="35986" bIns="3649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  ACCENTURE 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pPr defTabSz="585569" eaLnBrk="0" hangingPunct="0"/>
            <a:r>
              <a:rPr lang="en-US" sz="1100" dirty="0">
                <a:solidFill>
                  <a:srgbClr val="000000"/>
                </a:solidFill>
              </a:rPr>
              <a:t>  Phone : +91 8444848074</a:t>
            </a:r>
            <a:endParaRPr lang="sv-SE" sz="1100" dirty="0">
              <a:solidFill>
                <a:prstClr val="black"/>
              </a:solidFill>
              <a:cs typeface="Arial" pitchFamily="34" charset="0"/>
            </a:endParaRPr>
          </a:p>
          <a:p>
            <a:r>
              <a:rPr lang="nl-BE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/>
              </a:rPr>
              <a:t>  Email : panditabhiraj04@gmail.com</a:t>
            </a:r>
            <a:endParaRPr lang="de-CH" altLang="de-DE" sz="1100" kern="0" dirty="0">
              <a:solidFill>
                <a:srgbClr val="000000"/>
              </a:solidFill>
            </a:endParaRPr>
          </a:p>
        </p:txBody>
      </p:sp>
      <p:sp>
        <p:nvSpPr>
          <p:cNvPr id="24" name="Rechteck 41">
            <a:extLst>
              <a:ext uri="{FF2B5EF4-FFF2-40B4-BE49-F238E27FC236}">
                <a16:creationId xmlns:a16="http://schemas.microsoft.com/office/drawing/2014/main" id="{1073B23C-9EF6-443A-8CAC-71A31C3F60B8}"/>
              </a:ext>
            </a:extLst>
          </p:cNvPr>
          <p:cNvSpPr>
            <a:spLocks/>
          </p:cNvSpPr>
          <p:nvPr/>
        </p:nvSpPr>
        <p:spPr bwMode="gray">
          <a:xfrm>
            <a:off x="5276934" y="1070473"/>
            <a:ext cx="1648651" cy="662911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sz="10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PL/SQL</a:t>
            </a:r>
          </a:p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sz="10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ORACLE SQL</a:t>
            </a:r>
          </a:p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sz="10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SNOWFLAKE</a:t>
            </a:r>
          </a:p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sz="10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DBEAVER</a:t>
            </a:r>
          </a:p>
          <a:p>
            <a:pPr lvl="0" algn="just" defTabSz="917575">
              <a:buClr>
                <a:schemeClr val="tx1">
                  <a:lumMod val="85000"/>
                  <a:lumOff val="15000"/>
                </a:schemeClr>
              </a:buClr>
            </a:pPr>
            <a:endParaRPr lang="en-US" sz="10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sz="10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>
              <a:defRPr/>
            </a:pP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6" name="Rechteck 39">
            <a:extLst>
              <a:ext uri="{FF2B5EF4-FFF2-40B4-BE49-F238E27FC236}">
                <a16:creationId xmlns:a16="http://schemas.microsoft.com/office/drawing/2014/main" id="{73A43BA9-BB16-40AD-8600-BC072D851886}"/>
              </a:ext>
            </a:extLst>
          </p:cNvPr>
          <p:cNvSpPr>
            <a:spLocks/>
          </p:cNvSpPr>
          <p:nvPr/>
        </p:nvSpPr>
        <p:spPr bwMode="gray">
          <a:xfrm>
            <a:off x="5182667" y="734422"/>
            <a:ext cx="2621307" cy="28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86" tIns="35986" rIns="35986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TECHNICAL Expertise</a:t>
            </a:r>
          </a:p>
        </p:txBody>
      </p:sp>
      <p:sp>
        <p:nvSpPr>
          <p:cNvPr id="27" name="Rechteck 41">
            <a:extLst>
              <a:ext uri="{FF2B5EF4-FFF2-40B4-BE49-F238E27FC236}">
                <a16:creationId xmlns:a16="http://schemas.microsoft.com/office/drawing/2014/main" id="{0CCDA8D1-71D2-433C-9E1A-DD8417110B43}"/>
              </a:ext>
            </a:extLst>
          </p:cNvPr>
          <p:cNvSpPr>
            <a:spLocks/>
          </p:cNvSpPr>
          <p:nvPr/>
        </p:nvSpPr>
        <p:spPr bwMode="gray">
          <a:xfrm>
            <a:off x="6919480" y="1053498"/>
            <a:ext cx="2195023" cy="679886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sz="10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PYTHON (BASIC)</a:t>
            </a:r>
          </a:p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sz="10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DENODO</a:t>
            </a:r>
          </a:p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sz="10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GIT</a:t>
            </a:r>
          </a:p>
          <a:p>
            <a:pPr algn="just" defTabSz="917575">
              <a:buClr>
                <a:schemeClr val="tx1">
                  <a:lumMod val="85000"/>
                  <a:lumOff val="15000"/>
                </a:schemeClr>
              </a:buClr>
            </a:pPr>
            <a:endParaRPr lang="en-US" sz="10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algn="just" defTabSz="917575">
              <a:buClr>
                <a:schemeClr val="tx1">
                  <a:lumMod val="85000"/>
                  <a:lumOff val="15000"/>
                </a:schemeClr>
              </a:buClr>
            </a:pPr>
            <a:endParaRPr lang="en-US" sz="10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sz="105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265FF-3DD0-48E6-962F-211723B61856}"/>
              </a:ext>
            </a:extLst>
          </p:cNvPr>
          <p:cNvSpPr txBox="1"/>
          <p:nvPr/>
        </p:nvSpPr>
        <p:spPr>
          <a:xfrm>
            <a:off x="187700" y="895333"/>
            <a:ext cx="1125926" cy="91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45720" rtlCol="0" anchor="ctr">
            <a:noAutofit/>
          </a:bodyPr>
          <a:lstStyle/>
          <a:p>
            <a:r>
              <a:rPr lang="en-US" sz="1600" dirty="0"/>
              <a:t> Photograph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4F4E8-1C83-347E-0845-97F9EE18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199" y="734422"/>
            <a:ext cx="1234473" cy="13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2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40&quot; g=&quot;8F&quot; b=&quot;CD&quot;/&gt;&lt;m_nBrightness val=&quot;0&quot;/&gt;&lt;/elem&gt;&lt;/m_vecMRU&gt;&lt;/m_mruColor&gt;&lt;/CPresentation&gt;&lt;/root&gt;"/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itles">
  <a:themeElements>
    <a:clrScheme name="Custom 120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009899"/>
      </a:accent6>
      <a:hlink>
        <a:srgbClr val="2800FF"/>
      </a:hlink>
      <a:folHlink>
        <a:srgbClr val="7E00FF"/>
      </a:folHlink>
    </a:clrScheme>
    <a:fontScheme name="Benutzerdefiniert 7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78550A33-A983-4183-922A-851E5C78E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0A3012A62A5147A1D5C6AFBB41406F" ma:contentTypeVersion="19" ma:contentTypeDescription="Create a new document." ma:contentTypeScope="" ma:versionID="a43ce6a9edd6634d7c7c5f6e2bd05692">
  <xsd:schema xmlns:xsd="http://www.w3.org/2001/XMLSchema" xmlns:xs="http://www.w3.org/2001/XMLSchema" xmlns:p="http://schemas.microsoft.com/office/2006/metadata/properties" xmlns:ns2="c6607a71-afee-433e-97c6-288834058bb9" xmlns:ns3="1077685e-dd6f-4d45-9ed5-8c65efc27dec" xmlns:ns4="http://schemas.microsoft.com/sharepoint/v4" targetNamespace="http://schemas.microsoft.com/office/2006/metadata/properties" ma:root="true" ma:fieldsID="65abd47fa0cddce68456d9875f2bf2fd" ns2:_="" ns3:_="" ns4:_="">
    <xsd:import namespace="c6607a71-afee-433e-97c6-288834058bb9"/>
    <xsd:import namespace="1077685e-dd6f-4d45-9ed5-8c65efc27dec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4:IconOverlay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2:_dlc_DocId" minOccurs="0"/>
                <xsd:element ref="ns2:_dlc_DocIdUrl" minOccurs="0"/>
                <xsd:element ref="ns2:_dlc_DocIdPersistId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07a71-afee-433e-97c6-288834058b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9" nillable="true" ma:displayName="Taxonomy Catch All Column" ma:hidden="true" ma:list="{80d997db-1a2e-44a7-ad1d-93d414d4eb7d}" ma:internalName="TaxCatchAll" ma:showField="CatchAllData" ma:web="c6607a71-afee-433e-97c6-288834058b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77685e-dd6f-4d45-9ed5-8c65efc27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IconOverlay xmlns="http://schemas.microsoft.com/sharepoint/v4" xsi:nil="true"/>
    <_dlc_DocId xmlns="c6607a71-afee-433e-97c6-288834058bb9">E4DHNWWSFFR2-228328595-53029</_dlc_DocId>
    <_dlc_DocIdUrl xmlns="c6607a71-afee-433e-97c6-288834058bb9">
      <Url>https://ts.accenture.com/sites/siemenscore/_layouts/15/DocIdRedir.aspx?ID=E4DHNWWSFFR2-228328595-53029</Url>
      <Description>E4DHNWWSFFR2-228328595-53029</Description>
    </_dlc_DocIdUrl>
    <lcf76f155ced4ddcb4097134ff3c332f xmlns="1077685e-dd6f-4d45-9ed5-8c65efc27dec">
      <Terms xmlns="http://schemas.microsoft.com/office/infopath/2007/PartnerControls"/>
    </lcf76f155ced4ddcb4097134ff3c332f>
    <TaxCatchAll xmlns="c6607a71-afee-433e-97c6-288834058bb9" xsi:nil="true"/>
  </documentManagement>
</p:properties>
</file>

<file path=customXml/itemProps1.xml><?xml version="1.0" encoding="utf-8"?>
<ds:datastoreItem xmlns:ds="http://schemas.openxmlformats.org/officeDocument/2006/customXml" ds:itemID="{32B1B1F4-7ADA-448D-AB30-453848D6E4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18B264-D8C1-4C22-8CCA-9F9075034E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07a71-afee-433e-97c6-288834058bb9"/>
    <ds:schemaRef ds:uri="1077685e-dd6f-4d45-9ed5-8c65efc27dec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6F8160-EBF5-482E-A555-289ABD56EA1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2F8FF39-A5D2-4C20-89CA-E0BB61C099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01653df3-5952-44d3-a9a0-827f46a1172a"/>
    <ds:schemaRef ds:uri="3ebd81cb-76cb-4155-9e3d-508366ae8d58"/>
    <ds:schemaRef ds:uri="http://schemas.microsoft.com/sharepoint/v4"/>
    <ds:schemaRef ds:uri="c6607a71-afee-433e-97c6-288834058bb9"/>
    <ds:schemaRef ds:uri="1077685e-dd6f-4d45-9ed5-8c65efc27d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461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Bold</vt:lpstr>
      <vt:lpstr>Graphik</vt:lpstr>
      <vt:lpstr>Symbol</vt:lpstr>
      <vt:lpstr>Wingdings</vt:lpstr>
      <vt:lpstr>2_Titles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ERP Architecture Project for Siemens  xxxxxxx</dc:title>
  <dc:creator>Bettinger, Jennifer</dc:creator>
  <cp:lastModifiedBy>Pandit, Abhiraj Kumar (Cognizant)</cp:lastModifiedBy>
  <cp:revision>469</cp:revision>
  <cp:lastPrinted>2018-02-01T20:16:40Z</cp:lastPrinted>
  <dcterms:modified xsi:type="dcterms:W3CDTF">2022-12-05T13:50:17Z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0x010100610A3012A62A5147A1D5C6AFBB41406F</vt:lpwstr>
  </property>
  <property fmtid="{D5CDD505-2E9C-101B-9397-08002B2CF9AE}" pid="3" name="UserName">
    <vt:lpwstr>lpidcock</vt:lpwstr>
  </property>
  <property fmtid="{D5CDD505-2E9C-101B-9397-08002B2CF9AE}" pid="4" name="ComputerName">
    <vt:lpwstr>DLOADMIN</vt:lpwstr>
  </property>
  <property fmtid="{D5CDD505-2E9C-101B-9397-08002B2CF9AE}" pid="5" name="palette_size">
    <vt:lpwstr>6</vt:lpwstr>
  </property>
  <property fmtid="{D5CDD505-2E9C-101B-9397-08002B2CF9AE}" pid="6" name="TaxKeyword">
    <vt:lpwstr/>
  </property>
  <property fmtid="{D5CDD505-2E9C-101B-9397-08002B2CF9AE}" pid="7" name="TaxCatchAll">
    <vt:lpwstr/>
  </property>
  <property fmtid="{D5CDD505-2E9C-101B-9397-08002B2CF9AE}" pid="8" name="TaxKeywordTaxHTField">
    <vt:lpwstr/>
  </property>
  <property fmtid="{D5CDD505-2E9C-101B-9397-08002B2CF9AE}" pid="9" name="_dlc_DocIdItemGuid">
    <vt:lpwstr>f938a275-3117-4f73-a869-d6bec76e7142</vt:lpwstr>
  </property>
  <property fmtid="{D5CDD505-2E9C-101B-9397-08002B2CF9AE}" pid="10" name="MSIP_Label_569bf4a9-87bd-4dbf-a36c-1db5158e5def_Enabled">
    <vt:lpwstr>true</vt:lpwstr>
  </property>
  <property fmtid="{D5CDD505-2E9C-101B-9397-08002B2CF9AE}" pid="11" name="MSIP_Label_569bf4a9-87bd-4dbf-a36c-1db5158e5def_SetDate">
    <vt:lpwstr>2020-06-07T09:12:33Z</vt:lpwstr>
  </property>
  <property fmtid="{D5CDD505-2E9C-101B-9397-08002B2CF9AE}" pid="12" name="MSIP_Label_569bf4a9-87bd-4dbf-a36c-1db5158e5def_Name">
    <vt:lpwstr>569bf4a9-87bd-4dbf-a36c-1db5158e5def</vt:lpwstr>
  </property>
  <property fmtid="{D5CDD505-2E9C-101B-9397-08002B2CF9AE}" pid="13" name="MSIP_Label_569bf4a9-87bd-4dbf-a36c-1db5158e5def_SiteId">
    <vt:lpwstr>ea80952e-a476-42d4-aaf4-5457852b0f7e</vt:lpwstr>
  </property>
  <property fmtid="{D5CDD505-2E9C-101B-9397-08002B2CF9AE}" pid="14" name="MSIP_Label_569bf4a9-87bd-4dbf-a36c-1db5158e5def_ActionId">
    <vt:lpwstr>80946edf-acc6-4b7b-a429-0000ce6cbbf9</vt:lpwstr>
  </property>
  <property fmtid="{D5CDD505-2E9C-101B-9397-08002B2CF9AE}" pid="15" name="MSIP_Label_569bf4a9-87bd-4dbf-a36c-1db5158e5def_ContentBits">
    <vt:lpwstr>0</vt:lpwstr>
  </property>
  <property fmtid="{D5CDD505-2E9C-101B-9397-08002B2CF9AE}" pid="16" name="MSIP_Label_569bf4a9-87bd-4dbf-a36c-1db5158e5def_Method">
    <vt:lpwstr>Standard</vt:lpwstr>
  </property>
  <property fmtid="{D5CDD505-2E9C-101B-9397-08002B2CF9AE}" pid="17" name="MSIP_Label_1bc0f418-96a4-4caf-9d7c-ccc5ec7f9d91_Enabled">
    <vt:lpwstr>true</vt:lpwstr>
  </property>
  <property fmtid="{D5CDD505-2E9C-101B-9397-08002B2CF9AE}" pid="18" name="MSIP_Label_1bc0f418-96a4-4caf-9d7c-ccc5ec7f9d91_SetDate">
    <vt:lpwstr>2020-06-11T09:17:13Z</vt:lpwstr>
  </property>
  <property fmtid="{D5CDD505-2E9C-101B-9397-08002B2CF9AE}" pid="19" name="MSIP_Label_1bc0f418-96a4-4caf-9d7c-ccc5ec7f9d91_Method">
    <vt:lpwstr>Privileged</vt:lpwstr>
  </property>
  <property fmtid="{D5CDD505-2E9C-101B-9397-08002B2CF9AE}" pid="20" name="MSIP_Label_1bc0f418-96a4-4caf-9d7c-ccc5ec7f9d91_Name">
    <vt:lpwstr>1bc0f418-96a4-4caf-9d7c-ccc5ec7f9d91</vt:lpwstr>
  </property>
  <property fmtid="{D5CDD505-2E9C-101B-9397-08002B2CF9AE}" pid="21" name="MSIP_Label_1bc0f418-96a4-4caf-9d7c-ccc5ec7f9d91_SiteId">
    <vt:lpwstr>e0793d39-0939-496d-b129-198edd916feb</vt:lpwstr>
  </property>
  <property fmtid="{D5CDD505-2E9C-101B-9397-08002B2CF9AE}" pid="22" name="MSIP_Label_1bc0f418-96a4-4caf-9d7c-ccc5ec7f9d91_ActionId">
    <vt:lpwstr>a9387db6-2bcd-438f-82c4-0000a384dbdc</vt:lpwstr>
  </property>
  <property fmtid="{D5CDD505-2E9C-101B-9397-08002B2CF9AE}" pid="23" name="MSIP_Label_1bc0f418-96a4-4caf-9d7c-ccc5ec7f9d91_ContentBits">
    <vt:lpwstr>0</vt:lpwstr>
  </property>
</Properties>
</file>