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9"/>
  </p:notesMasterIdLst>
  <p:sldIdLst>
    <p:sldId id="256" r:id="rId5"/>
    <p:sldId id="258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C730-62BF-4211-BC6B-8ECD4087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37E8-154B-4F1F-8ABC-0C03B31C7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A240-517A-4484-AA9D-18EE6046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062F8-CC1C-41C7-963F-F3387CA7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07DD-9282-4532-A1F3-A260E173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1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FCCE-554A-42F1-BBC1-081E1DBF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7242-B09A-4781-AE69-ED263ADA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0AD8-FCF8-4007-A06C-94D52A9A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E25E-8CAD-47C8-9525-298D7973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4D55-2358-491B-8E17-8A577A3C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6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66B2-AB14-4B76-ABF3-EA46C267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F2A6-6C7D-4C22-97C2-2A480025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6A10-AAA0-46C2-B526-BF96B057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B2E1-6DEF-4061-A2FF-B68E71C5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AEA8-9A46-48DE-B241-79AB643C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7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26D2-7ABA-4F88-965D-164BB3CC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CE4A-3884-4516-B45F-46066B808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B68D7-3686-4AEF-A0E2-9A4D98BB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8CD98-4349-4FDF-96DA-608B5026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D778-7BC2-4582-82D1-1B347A1B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FB47-E79C-458F-944D-FF5DCC68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1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3CE-2042-4ECD-9C00-70E13805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0245-649E-4DD1-9990-0BD8DD00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38AE2-E791-4142-BC18-FCC66AC9F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BF0CF-DAD8-45A5-B5FC-0A44FAB95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6E1F3-86A0-41FD-BE65-3D7C22A19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CA40D-7222-4806-B5FA-E8D314B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74525-DB62-433D-85C9-3CA096FF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9A2B0-A790-4DCC-AF2B-F453E90B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4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F8AB-833C-4C0B-A5E4-7CBC9DFC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DCEC0-7AB1-4304-ACCF-DB39AF01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5A35B-2772-4442-84FE-CB4787F1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055F5-2D82-4F71-ABFC-2F231483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6C6D6-45BB-4877-9B1E-4BAD635B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85E95-5C9F-4758-9B67-33898D8B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289A-9994-4352-9A41-8DE1AB2D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9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5E89-22F6-4F85-A4FD-D13AD1D9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A46C-0779-4E07-8B74-E8F23F23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D8B7D-A3DA-4920-95FF-04311FD1D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A2D3-7589-479B-894C-B050955D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D0D30-977E-4DD1-BDAF-8FC6F89B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BBC3F-B9FB-4BDA-BD5E-6927356F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3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18AE-7FA0-4B2D-9004-BB7461CF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224B5-B21C-4C3B-A834-EF5C351B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5F1D4-E2DF-48CB-8AA1-0315B35D3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6855-D78D-413B-A7AD-5F1D231A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B657-5745-487A-A711-F484D898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9888-0C3A-44CB-98C7-0243E61C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32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5D83-7BDA-4009-BC25-856D3272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C35BC-519F-4F30-9CF1-3683441DA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455F-3ABC-4CB3-B4A2-36231FC5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5304-2707-4634-A457-82FE244B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21F4-AB9E-4E09-AD7D-86CABFFD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1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71304-594D-478D-A7AF-0EAB3EE7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9DA4C-992C-4F4C-9B18-7BA03CCF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C25EA-2FFE-42E1-ABCD-5684B57F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7C8C-002D-4DC3-9EE8-48AC71A8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1D5B-8A46-405D-AE9A-5419E002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3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173-7466-4B83-90BA-5D7DB2DE6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36D55-17FF-4C2E-A5A6-EB521DAC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0D24-85EE-4B14-B1F7-F8D8ED47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AB14-EC1D-4632-8FB5-D5E64D58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0A65-AB39-467E-91E0-DB74239E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95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1231-1910-4286-8392-CC743483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AAC8-535E-4B10-AA66-8D858664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063A8-EFE5-44AB-B5AC-6E0BFAE5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46DD-A304-4FF3-A4AE-06F1B05A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7DA2-6588-4FD8-A75F-EC5824A9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87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7418-76E3-40D7-B5BA-414E7CDD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041FC-2DDA-4194-AA39-6731032E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BDD49-2C4E-41C2-8DA2-42F37FE9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0107C-5483-4B7F-83AF-E3FC02F3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F152-7114-4492-BFF2-B3A673CA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01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F83-97CA-4886-B467-B2162E8E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9350-E3C6-4904-BE67-9D69C9A63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A6141-8A21-45FA-81EE-96D7708F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BAFF-A2F9-4E0C-9FDE-AC0CFE86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F492-D022-4148-B75E-28C9AE35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7BAFD-9D6E-4ADB-B0E5-5E616B63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49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D42-E48C-4E72-A738-5A39500C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7DC9-59CB-4283-90BE-90150775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DF6D5-B263-42E4-AFFE-D1D00D0D7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0125B-DDCF-4F44-AE83-D99FA9A1D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DB1B2-FAA6-418C-AA62-50D919EA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2CFEA-B89D-46F9-A4D3-A862B8CF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7479F-C872-4053-B5F2-D2C99100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A962D-0183-4C46-9108-110F1594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66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D515-369C-46C6-91A1-AF761BF7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5934A-85D5-431C-9D43-4087BD4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9ABE3-462A-4208-9823-8638FF2D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DD002-14DF-471D-AF97-89817FD2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90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EF764-8DBC-41A6-AC07-8ABEDCEE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B563E-1E9A-4C62-8660-DB4E6155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117C5-BDA9-4EF5-876A-247A89D3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3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536B-6F8B-43BE-9B8F-EFBA564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318E-3149-445A-9F05-0A6890C1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7569D-182A-4C0F-980A-052670728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EE582-7890-4378-B6F6-29BFE96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7034-172B-47C4-96EC-7ADD0796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3D155-E6DA-4409-9694-8F0E9DA4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71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117E-A684-43A9-8821-63F68511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76AD7-D7A2-401F-AE7A-51BD832CD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DE624-6628-4EE5-88D7-8A7A1D13E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173AC-F33D-4ABA-983D-5121621A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61FC-BB66-4299-AF21-E7C12508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F8447-8C04-4D8F-B5C7-4C3D4BE7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847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F71-BE03-449A-BF14-94A85F90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78773-E9C7-40E2-87D5-5BF1213D6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52A8-F50A-4772-99F2-F8C55DFB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CAF8-D144-4799-A5B0-0C381E62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FDB1-3B21-420D-A32E-09552963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83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B1242-BBCA-4E30-9B36-1FB816827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8389B-8636-41ED-8D72-88E6212D3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1D0B-4D75-4DA9-B896-4944C94F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A61A-6BEA-4754-8A87-0826601A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54323-0107-4ADD-8128-03B6AC05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498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C85D-4A47-4BA6-9499-492EB96CA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634B-0E95-4E5C-83C9-8066A81E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7ACB-B5D7-4BBA-BB48-94F18410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1180-C87E-4F17-86CE-EA3BCBB0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64FA-AC25-4F24-B85F-DFB776E6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5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BFA-0AF7-44DB-AA1A-930FAF22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17CD-F7A8-4CE6-8771-3B9D5A3B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C2B4-E7A1-4094-AB41-477B31B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6E4B-8611-4CD7-8875-7623702C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BCCB-F925-4721-AAA7-1102EC62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434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EF2-2732-4274-861F-A039038B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F127-0DC5-4678-944D-174297C5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C6AA-D23A-469D-A58C-5B2DBB59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B19E-7FD4-40EA-9E43-6F5F227D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5444-7E1B-4123-9A64-40596214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733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D36E-FC33-41EA-8110-C711FBC0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FDEC-9DA6-4813-A4E4-1048FA7B5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4241D-5A7D-4CBF-8DA9-C1F54BFD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99A03-14A6-462B-AAF5-CCBAA374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D167D-FBF0-425B-BD03-2EF1760E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3709-268A-45AF-A314-DF85253E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75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D79B-4126-4049-9340-BF1B3967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E211-A287-41D0-9C09-43477B28B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C2A9B-2BAB-4E95-A2A4-298BE4C17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475AF-892C-458F-AA49-45857B043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9139C-2826-4291-895B-5EDB94FAD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8DA1E-9C9E-4030-B2FD-037580AB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2ECA4-4064-4815-B254-8F57A15E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53621-C846-45B2-9E75-10E3B8A7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0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C7D6-ADC6-4D65-A46E-7314CC77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4F017-C8AA-4039-A6E4-FACA93F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7FFC8-2FEF-422B-B502-30C4E500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C3AE-5409-46FB-B60C-F213CF3F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1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4B9F8-1824-4F7D-9D0E-5FDFF7F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7EAC3-AA3D-496C-9370-40F1E7D3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7AA22-205F-4B59-B77A-A4DFDA57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857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3A3A-EBDF-4CE5-8FB3-02497337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8A1C-A9BE-4502-A6F0-34B3C35D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54E88-336E-4F1A-8CB8-4F1DC55DC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D536B-1808-436F-B453-DFE6568D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A3E65-4E4C-48B6-8BA3-A96FC2EB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3DE4E-4742-4098-8C30-DACF385F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701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5B1B-71A0-4B85-A373-DD30BB55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C1B69-9D69-4A20-AEA3-97CC10F8D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49C99-E288-427E-86F7-215B2E28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093D-2C73-4A16-8E1B-60849E9F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5058-9164-4A2E-97D1-AA8A6823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EBF9-48CA-4C04-83B8-71A0FC6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370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3A4E-09DE-464E-80CE-798B2B4D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A0B68-38CC-494D-92F2-747E120E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1E66-4220-4160-8E68-D646C96A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0FF2-9083-40B2-A673-4C31D3F7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B039-AB5D-4F93-8742-7D677461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806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D76A5-1D72-4B92-AD30-81EBAEAF9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DD931-7EB6-4AC3-BFB1-07EA1AF1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9A9D-69B0-4462-96D1-05B92AD3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888C-DC02-423B-A17C-23E80FA6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6697-1776-4BEA-B6BF-C6265ECD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5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06-01-2018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4CA60F-8472-48EA-834A-F8E8D064C4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" y="13063"/>
            <a:ext cx="1071154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4243E-BAF1-49CA-8A93-235BE98C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B92B-E22A-4D3A-9E7D-35BFB6EA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45E8-181C-4D9A-901D-952499FA1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4007-2DFE-4373-A385-EB88807BFA9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7DCA-87DE-4904-B008-2EAFD5AE3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211E-A363-4877-A912-0A32B672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2751-FC08-4FC6-96C9-E0F8DD9D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C1639-29BA-4AFA-BD3A-C5BC9D9B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4E1CE-D649-40CC-98EA-480271CD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E9CE2-A6BF-4CF8-9F9C-3A5C5B34D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45E3-EE0E-4224-A970-25B8757C07A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A377-B1E1-459D-83CD-88D1518DD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AFCF-C4F6-4257-995C-8B5643CC4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99FD-2E2A-4317-86AA-9501EC648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0F1FF-CDD8-4F1E-A804-56F3BAC4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9302C-2A44-4CE2-A521-428CDD25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D640-F3A6-4E53-8E4F-22C302359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DDD4-EF36-4E14-B8E0-1EEAD6866C63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F4BA-FCD5-4268-B25E-982DBF59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8B7B-0F9E-4BE5-AA55-209ED23B8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9DFE-D18B-4229-9F93-A3D74A81C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3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3200" dirty="0"/>
              <a:t>Cotton Analysis Assignment</a:t>
            </a:r>
            <a:br>
              <a:rPr lang="en-IN" sz="1600" i="1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Shwetank Pandey- 2235191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Mridul Sharma- 2235157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017" y="1854926"/>
            <a:ext cx="6895674" cy="4344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700" b="1" dirty="0"/>
              <a:t>Business Objective </a:t>
            </a:r>
            <a:r>
              <a:rPr lang="en-IN" sz="1700" dirty="0"/>
              <a:t>: Explained Above Slide</a:t>
            </a:r>
          </a:p>
          <a:p>
            <a:pPr marL="0" indent="0">
              <a:buNone/>
            </a:pPr>
            <a:r>
              <a:rPr lang="en-IN" sz="1700" b="1" dirty="0"/>
              <a:t>Data</a:t>
            </a:r>
            <a:r>
              <a:rPr lang="en-IN" sz="1700" dirty="0"/>
              <a:t> : Present in Excel Format, Information about all companies and details about Investment in them and mapping of primary sectors to their main sectors</a:t>
            </a:r>
          </a:p>
          <a:p>
            <a:pPr marL="0" indent="0">
              <a:buNone/>
            </a:pPr>
            <a:r>
              <a:rPr lang="en-IN" sz="1700" b="1" dirty="0"/>
              <a:t>Data Preparation </a:t>
            </a:r>
            <a:r>
              <a:rPr lang="en-IN" sz="1700" dirty="0"/>
              <a:t>: Cleaning of the data available by replacing the NA values with meaningful values wherever necessary.</a:t>
            </a:r>
          </a:p>
          <a:p>
            <a:pPr marL="0" indent="0">
              <a:buNone/>
            </a:pPr>
            <a:r>
              <a:rPr lang="en-IN" sz="1700" b="1" dirty="0"/>
              <a:t>Modelling</a:t>
            </a:r>
            <a:r>
              <a:rPr lang="en-IN" sz="1700" dirty="0"/>
              <a:t>: Applying a Model following the constraints above and sorting</a:t>
            </a:r>
          </a:p>
          <a:p>
            <a:pPr marL="0" indent="0">
              <a:buNone/>
            </a:pPr>
            <a:r>
              <a:rPr lang="en-IN" sz="1700" dirty="0"/>
              <a:t>the results step by step coming to a conclusion for completing the objective.</a:t>
            </a:r>
          </a:p>
          <a:p>
            <a:pPr marL="0" indent="0">
              <a:buNone/>
            </a:pPr>
            <a:r>
              <a:rPr lang="en-IN" sz="1700" b="1" dirty="0"/>
              <a:t>Evaluation</a:t>
            </a:r>
            <a:r>
              <a:rPr lang="en-IN" sz="1700" dirty="0"/>
              <a:t>: Evaluating the results in different tools, reviewing the             </a:t>
            </a:r>
          </a:p>
          <a:p>
            <a:pPr marL="0" indent="0">
              <a:buNone/>
            </a:pPr>
            <a:r>
              <a:rPr lang="en-IN" sz="1700" dirty="0"/>
              <a:t>process and summarizing the results keeping the business success</a:t>
            </a:r>
          </a:p>
          <a:p>
            <a:pPr marL="0" indent="0">
              <a:buNone/>
            </a:pPr>
            <a:r>
              <a:rPr lang="en-IN" sz="1700" dirty="0"/>
              <a:t>constraints in mind(Above Slide)  </a:t>
            </a:r>
          </a:p>
          <a:p>
            <a:pPr marL="0" indent="0">
              <a:buNone/>
            </a:pPr>
            <a:r>
              <a:rPr lang="en-IN" sz="1700" b="1" dirty="0"/>
              <a:t>Tools Used </a:t>
            </a:r>
            <a:r>
              <a:rPr lang="en-IN" sz="1700" dirty="0"/>
              <a:t>: R, Excel</a:t>
            </a:r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Nirmala UI" pitchFamily="34" charset="0"/>
                <a:cs typeface="Nirmala UI" pitchFamily="34" charset="0"/>
              </a:rPr>
              <a:t>Problem Solving Methodology- CRISP DM Framework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A5EA6-C5B6-4E97-BD75-5D94552BF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" y="1854036"/>
            <a:ext cx="4525109" cy="40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90700" y="1129435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Cotton Fabric Association Board has observed a decline in domestic cotton sales and product and wants to: </a:t>
            </a:r>
          </a:p>
          <a:p>
            <a:pPr marL="74930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estimate the impact of whole sale price and imports on  cotton sales and production</a:t>
            </a:r>
          </a:p>
          <a:p>
            <a:pPr marL="74930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the demand model to determine the price that will maximize the total revenue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0700" y="64663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latin typeface="Nirmala UI" panose="020B0502040204020203" pitchFamily="34" charset="0"/>
                <a:ea typeface="+mj-ea"/>
                <a:cs typeface="Nirmala UI" panose="020B0502040204020203" pitchFamily="34" charset="0"/>
              </a:rPr>
              <a:t>Problem Objective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90700" y="2704037"/>
            <a:ext cx="8610600" cy="3924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decline in cotton sales and production is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driven by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in the whole sale price of the cotton. The import of cotton marginally impacts the cotton sales  and production. In order to increase the revenue from cotton sales,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sale price of cotton should be reduced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level of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$ 98 /lb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which the total quarterly revenue will hit a maximum of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$ 213,395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0700" y="2106469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accent1">
                    <a:lumMod val="75000"/>
                  </a:schemeClr>
                </a:solidFill>
                <a:latin typeface="Nirmala UI" panose="020B0502040204020203" pitchFamily="34" charset="0"/>
                <a:ea typeface="+mj-ea"/>
                <a:cs typeface="Nirmala UI" panose="020B0502040204020203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4251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497163"/>
            <a:ext cx="43434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4321"/>
            <a:ext cx="44403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4999" y="228600"/>
            <a:ext cx="2281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Analysis Results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352800"/>
            <a:ext cx="426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276600"/>
            <a:ext cx="43053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781800" y="2667000"/>
            <a:ext cx="35814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2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200400"/>
            <a:ext cx="8305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4600" y="2692758"/>
            <a:ext cx="3124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solidFill>
                  <a:schemeClr val="tx1"/>
                </a:solidFill>
              </a:rPr>
              <a:t>Cotton production follows linearly decreasing trend with  seasonality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62800" y="2692758"/>
            <a:ext cx="3124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i="1" dirty="0">
                <a:solidFill>
                  <a:schemeClr val="tx1"/>
                </a:solidFill>
              </a:rPr>
              <a:t>Wholesale cotton price follows linearly increasing trend without seasonality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14600" y="5257800"/>
            <a:ext cx="3124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solidFill>
                  <a:schemeClr val="tx1"/>
                </a:solidFill>
              </a:rPr>
              <a:t>Cotton production and price holds linearly decreasing relationship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33800" y="3429002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 = 6599.84 – 45.126*price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3800" y="3685402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 = 0.9022 and p &lt; 0.05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63000" y="3432048"/>
            <a:ext cx="1" cy="12161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01200" y="3581400"/>
            <a:ext cx="0" cy="1066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25000" y="4191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$98/lb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6800" y="41910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$73/lb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24800" y="373380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Global Maximum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39200" y="350520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Maximum in data range</a:t>
            </a:r>
          </a:p>
        </p:txBody>
      </p:sp>
      <p:cxnSp>
        <p:nvCxnSpPr>
          <p:cNvPr id="36" name="Straight Arrow Connector 35"/>
          <p:cNvCxnSpPr>
            <a:endCxn id="32" idx="1"/>
          </p:cNvCxnSpPr>
          <p:nvPr/>
        </p:nvCxnSpPr>
        <p:spPr>
          <a:xfrm>
            <a:off x="8534400" y="4191000"/>
            <a:ext cx="152400" cy="138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448800" y="41148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9000" y="5257800"/>
            <a:ext cx="3124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solidFill>
                  <a:schemeClr val="tx1"/>
                </a:solidFill>
              </a:rPr>
              <a:t>Total Revenue increases till the price of $73/lb and decreases thereafter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057400" y="5791200"/>
            <a:ext cx="8305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90800" y="5867400"/>
            <a:ext cx="3048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solidFill>
                  <a:schemeClr val="tx1"/>
                </a:solidFill>
              </a:rPr>
              <a:t>Import and Exports don’t impact the cotton production markedly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0800" y="632013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 = 6757.0093 - 46.9564*price - 6.5175*import + 0.3190*export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5867401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A unit increase in imports will lead to decrease in production by 6.5175 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A unit increase in exports will lead to increase in production by 0.3190 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A balanced trade of a unit will lead to decrease in production by 6.1985 units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6800" y="632460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 = 0.9347 and p &lt; 0.05</a:t>
            </a:r>
          </a:p>
        </p:txBody>
      </p:sp>
    </p:spTree>
    <p:extLst>
      <p:ext uri="{BB962C8B-B14F-4D97-AF65-F5344CB8AC3E}">
        <p14:creationId xmlns:p14="http://schemas.microsoft.com/office/powerpoint/2010/main" val="288470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402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Nirmala UI</vt:lpstr>
      <vt:lpstr>Times New Roman</vt:lpstr>
      <vt:lpstr>Office Theme</vt:lpstr>
      <vt:lpstr>Custom Design</vt:lpstr>
      <vt:lpstr>1_Custom Design</vt:lpstr>
      <vt:lpstr>2_Custom Design</vt:lpstr>
      <vt:lpstr> Cotton Analysis Assignment  SUBMISSION </vt:lpstr>
      <vt:lpstr>Problem Solving Methodology- CRISP DM Framework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Pandit</cp:lastModifiedBy>
  <cp:revision>78</cp:revision>
  <dcterms:created xsi:type="dcterms:W3CDTF">2016-06-09T08:16:28Z</dcterms:created>
  <dcterms:modified xsi:type="dcterms:W3CDTF">2018-01-06T12:30:46Z</dcterms:modified>
</cp:coreProperties>
</file>