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1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838200"/>
            <a:ext cx="8229600" cy="5029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/>
              <a:t>Cotton Analysis Assignment</a:t>
            </a:r>
            <a:endParaRPr lang="en-IN" sz="2400" i="1" dirty="0"/>
          </a:p>
          <a:p>
            <a:pPr algn="ctr"/>
            <a:r>
              <a:rPr lang="en-IN" sz="2400" i="1" dirty="0" smtClean="0"/>
              <a:t>EPABA</a:t>
            </a:r>
            <a:r>
              <a:rPr lang="en-IN" sz="2400" i="1" dirty="0" smtClean="0"/>
              <a:t> 2017</a:t>
            </a:r>
          </a:p>
          <a:p>
            <a:pPr algn="ctr"/>
            <a:endParaRPr lang="en-IN" sz="2400" i="1" dirty="0" smtClean="0"/>
          </a:p>
          <a:p>
            <a:pPr algn="ctr"/>
            <a:r>
              <a:rPr lang="en-IN" sz="2400" i="1" dirty="0" smtClean="0"/>
              <a:t>Group – Saurabh Bhatia</a:t>
            </a:r>
          </a:p>
          <a:p>
            <a:pPr algn="ctr"/>
            <a:r>
              <a:rPr lang="en-IN" sz="2400" i="1" dirty="0" smtClean="0"/>
              <a:t>               Jaskeerat Singh</a:t>
            </a:r>
          </a:p>
          <a:p>
            <a:pPr algn="ctr"/>
            <a:r>
              <a:rPr lang="en-IN" sz="2400" i="1" dirty="0" smtClean="0"/>
              <a:t>               Garima Kaushik</a:t>
            </a:r>
            <a:endParaRPr lang="en-IN" sz="4400" dirty="0" smtClean="0"/>
          </a:p>
        </p:txBody>
      </p:sp>
    </p:spTree>
    <p:extLst>
      <p:ext uri="{BB962C8B-B14F-4D97-AF65-F5344CB8AC3E}">
        <p14:creationId xmlns:p14="http://schemas.microsoft.com/office/powerpoint/2010/main" xmlns="" val="35225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81000" y="609600"/>
            <a:ext cx="8610600" cy="2057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National Cotton Fabric Association Board has observed a decline in domestic cotton sales and product and wants to: </a:t>
            </a:r>
          </a:p>
          <a:p>
            <a:pPr marL="798513" indent="-334963" algn="l">
              <a:buFont typeface="Wingdings" pitchFamily="2" charset="2"/>
              <a:buChar char="q"/>
            </a:pP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Understand and estimate the impact of whole sale price and imports on  cotton sales and production</a:t>
            </a:r>
          </a:p>
          <a:p>
            <a:pPr marL="863600" indent="-400050" algn="l">
              <a:buFont typeface="Wingdings" pitchFamily="2" charset="2"/>
              <a:buChar char="q"/>
            </a:pP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Leverage the demand model to determine the price that will maximize the total revenue</a:t>
            </a:r>
            <a:endParaRPr lang="en-IN" sz="1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286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81000" y="2743200"/>
            <a:ext cx="8610600" cy="144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The group performed the analysis over the available data to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</a:p>
          <a:p>
            <a:pPr marL="798513" indent="-334963" algn="l">
              <a:buFont typeface="Wingdings" pitchFamily="2" charset="2"/>
              <a:buChar char="q"/>
            </a:pP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Perform the trend analysis of cotton production, price, imports and exports to identify patterns in the data</a:t>
            </a:r>
          </a:p>
          <a:p>
            <a:pPr marL="798513" indent="-334963" algn="l">
              <a:buFont typeface="Wingdings" pitchFamily="2" charset="2"/>
              <a:buChar char="q"/>
            </a:pP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Build the statistical model estimating the relationship of production with price, imports, exports, and determining the price that will maximize the revenue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23622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Methodology</a:t>
            </a:r>
            <a:endParaRPr lang="en-US" sz="2000" b="1" u="sng" dirty="0" smtClean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81000" y="4495800"/>
            <a:ext cx="8610600" cy="152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The decline in cotton sales and production is </a:t>
            </a:r>
            <a:r>
              <a:rPr lang="en-IN" sz="1800" b="1" dirty="0" smtClean="0">
                <a:solidFill>
                  <a:schemeClr val="tx2">
                    <a:lumMod val="75000"/>
                  </a:schemeClr>
                </a:solidFill>
              </a:rPr>
              <a:t>primarily driven by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 increase in the whole sale price of the cotton. The import of cotton marginally impacts the cotton sales  and production.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In order to increase the revenue from cotton sales, </a:t>
            </a:r>
            <a:r>
              <a:rPr lang="en-IN" sz="1800" b="1" dirty="0" smtClean="0">
                <a:solidFill>
                  <a:schemeClr val="tx2">
                    <a:lumMod val="75000"/>
                  </a:schemeClr>
                </a:solidFill>
              </a:rPr>
              <a:t>the whole sale price of cotton should be reduced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 to a level of </a:t>
            </a:r>
            <a:r>
              <a:rPr lang="en-IN" sz="1800" b="1" dirty="0" smtClean="0">
                <a:solidFill>
                  <a:schemeClr val="tx2">
                    <a:lumMod val="75000"/>
                  </a:schemeClr>
                </a:solidFill>
              </a:rPr>
              <a:t>$ 98 /lb</a:t>
            </a:r>
            <a:r>
              <a:rPr lang="en-IN" sz="1800" dirty="0" smtClean="0">
                <a:solidFill>
                  <a:schemeClr val="tx2">
                    <a:lumMod val="75000"/>
                  </a:schemeClr>
                </a:solidFill>
              </a:rPr>
              <a:t> at which the total quarterly revenue will hit a maximum of</a:t>
            </a:r>
            <a:r>
              <a:rPr lang="en-IN" sz="1800" b="1" dirty="0" smtClean="0">
                <a:solidFill>
                  <a:schemeClr val="tx2">
                    <a:lumMod val="75000"/>
                  </a:schemeClr>
                </a:solidFill>
              </a:rPr>
              <a:t> $ 213,395</a:t>
            </a:r>
            <a:endParaRPr lang="en-IN" sz="1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41148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2000" b="1" u="sng" dirty="0" smtClean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26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07642"/>
            <a:ext cx="43434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4321"/>
            <a:ext cx="44403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81000" y="2286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Analysis Results</a:t>
            </a:r>
            <a:endParaRPr lang="en-US" sz="2000" b="1" u="sng" dirty="0" smtClean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352800"/>
            <a:ext cx="4267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3276600"/>
            <a:ext cx="43053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5257800" y="2667000"/>
            <a:ext cx="35814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2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33400" y="3200400"/>
            <a:ext cx="83058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90600" y="2692758"/>
            <a:ext cx="3124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 smtClean="0">
                <a:solidFill>
                  <a:schemeClr val="tx2">
                    <a:lumMod val="75000"/>
                  </a:schemeClr>
                </a:solidFill>
              </a:rPr>
              <a:t>Cotton production follows linearly decreasing trend with  seasonality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38800" y="2692758"/>
            <a:ext cx="3124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i="1" dirty="0" smtClean="0">
                <a:solidFill>
                  <a:schemeClr val="tx2">
                    <a:lumMod val="75000"/>
                  </a:schemeClr>
                </a:solidFill>
              </a:rPr>
              <a:t>Wholesale cotton price follows linearly increasing trend without seasonality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0600" y="5257800"/>
            <a:ext cx="3124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 smtClean="0">
                <a:solidFill>
                  <a:schemeClr val="tx2">
                    <a:lumMod val="75000"/>
                  </a:schemeClr>
                </a:solidFill>
              </a:rPr>
              <a:t>Cotton production and price holds linearly decreasing relationship</a:t>
            </a:r>
            <a:endParaRPr lang="en-IN" sz="12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09800" y="34290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 = 6599.84 – 45.126*price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209800" y="36854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= 0.9022 and p &lt; 0.05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38999" y="3432048"/>
            <a:ext cx="1" cy="121615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77200" y="3581400"/>
            <a:ext cx="0" cy="1066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41910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$98/lb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162800" y="4191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$73/lb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0800" y="3733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Global Maximum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15200" y="3505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Maximum in data range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endCxn id="32" idx="1"/>
          </p:cNvCxnSpPr>
          <p:nvPr/>
        </p:nvCxnSpPr>
        <p:spPr>
          <a:xfrm>
            <a:off x="7010400" y="4190999"/>
            <a:ext cx="152400" cy="138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24800" y="4114800"/>
            <a:ext cx="15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715000" y="5257800"/>
            <a:ext cx="3124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 smtClean="0">
                <a:solidFill>
                  <a:schemeClr val="tx2">
                    <a:lumMod val="75000"/>
                  </a:schemeClr>
                </a:solidFill>
              </a:rPr>
              <a:t>Total Revenue increases till the price of $73/lb and decreases thereafter</a:t>
            </a:r>
            <a:endParaRPr lang="en-IN" sz="12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33400" y="5791200"/>
            <a:ext cx="83058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66800" y="5867400"/>
            <a:ext cx="3048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 smtClean="0">
                <a:solidFill>
                  <a:schemeClr val="tx2">
                    <a:lumMod val="75000"/>
                  </a:schemeClr>
                </a:solidFill>
              </a:rPr>
              <a:t>Import and Exports don’t impact the cotton production markedly</a:t>
            </a:r>
            <a:endParaRPr lang="en-IN" sz="12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66800" y="632013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 </a:t>
            </a:r>
            <a:r>
              <a:rPr lang="en-US" sz="1200" dirty="0" smtClean="0"/>
              <a:t>= 6757.0093 - </a:t>
            </a:r>
            <a:r>
              <a:rPr lang="en-US" sz="1200" dirty="0" smtClean="0"/>
              <a:t>46.9564*price </a:t>
            </a:r>
            <a:r>
              <a:rPr lang="en-US" sz="1200" dirty="0" smtClean="0"/>
              <a:t>- </a:t>
            </a:r>
            <a:r>
              <a:rPr lang="en-US" sz="1200" dirty="0" smtClean="0"/>
              <a:t>6.5175*import </a:t>
            </a:r>
            <a:r>
              <a:rPr lang="en-US" sz="1200" dirty="0" smtClean="0"/>
              <a:t>+ </a:t>
            </a:r>
            <a:r>
              <a:rPr lang="en-US" sz="1200" dirty="0" smtClean="0"/>
              <a:t>0.3190*export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114800" y="58674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200" dirty="0" smtClean="0"/>
              <a:t> A unit increase in imports will lead to decrease in production by 6.5175 units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 smtClean="0"/>
              <a:t> A </a:t>
            </a:r>
            <a:r>
              <a:rPr lang="en-US" sz="1200" dirty="0" smtClean="0"/>
              <a:t>unit increase in </a:t>
            </a:r>
            <a:r>
              <a:rPr lang="en-US" sz="1200" dirty="0" smtClean="0"/>
              <a:t>exports </a:t>
            </a:r>
            <a:r>
              <a:rPr lang="en-US" sz="1200" dirty="0" smtClean="0"/>
              <a:t>will lead to </a:t>
            </a:r>
            <a:r>
              <a:rPr lang="en-US" sz="1200" dirty="0" smtClean="0"/>
              <a:t>increase </a:t>
            </a:r>
            <a:r>
              <a:rPr lang="en-US" sz="1200" dirty="0" smtClean="0"/>
              <a:t>in production by </a:t>
            </a:r>
            <a:r>
              <a:rPr lang="en-US" sz="1200" dirty="0" smtClean="0"/>
              <a:t>0.3190 units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 smtClean="0"/>
              <a:t> A balanced trade of a unit will lead to decrease in production by 6.1985 units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352800" y="6324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= 0.9347 and p &lt; 0.05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0826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327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bhatia</dc:creator>
  <cp:lastModifiedBy>Saurabh</cp:lastModifiedBy>
  <cp:revision>159</cp:revision>
  <dcterms:created xsi:type="dcterms:W3CDTF">2006-08-16T00:00:00Z</dcterms:created>
  <dcterms:modified xsi:type="dcterms:W3CDTF">2017-08-17T09:20:30Z</dcterms:modified>
</cp:coreProperties>
</file>