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e Vietnam" panose="020B0604020202020204" charset="0"/>
      <p:regular r:id="rId16"/>
    </p:embeddedFont>
    <p:embeddedFont>
      <p:font typeface="Be Vietnam Italics" panose="020B0604020202020204" charset="0"/>
      <p:regular r:id="rId17"/>
    </p:embeddedFont>
    <p:embeddedFont>
      <p:font typeface="Be Vietnam Ultra-Bold" panose="020B0604020202020204" charset="0"/>
      <p:regular r:id="rId18"/>
    </p:embeddedFont>
    <p:embeddedFont>
      <p:font typeface="Be Vietnam Ultra-Bold Italics" panose="020B0604020202020204" charset="0"/>
      <p:regular r:id="rId19"/>
    </p:embeddedFont>
    <p:embeddedFont>
      <p:font typeface="Klein Condensed Bold" panose="020B0604020202020204" charset="0"/>
      <p:regular r:id="rId20"/>
    </p:embeddedFont>
    <p:embeddedFont>
      <p:font typeface="Klein Condensed Heavy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15964" y="7054487"/>
            <a:ext cx="9940534" cy="855819"/>
            <a:chOff x="0" y="0"/>
            <a:chExt cx="2185847" cy="1881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85847" cy="188188"/>
            </a:xfrm>
            <a:custGeom>
              <a:avLst/>
              <a:gdLst/>
              <a:ahLst/>
              <a:cxnLst/>
              <a:rect l="l" t="t" r="r" b="b"/>
              <a:pathLst>
                <a:path w="2185847" h="188188">
                  <a:moveTo>
                    <a:pt x="0" y="0"/>
                  </a:moveTo>
                  <a:lnTo>
                    <a:pt x="2185847" y="0"/>
                  </a:lnTo>
                  <a:lnTo>
                    <a:pt x="2185847" y="188188"/>
                  </a:lnTo>
                  <a:lnTo>
                    <a:pt x="0" y="188188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185847" cy="216763"/>
            </a:xfrm>
            <a:prstGeom prst="rect">
              <a:avLst/>
            </a:prstGeom>
          </p:spPr>
          <p:txBody>
            <a:bodyPr lIns="60845" tIns="60845" rIns="60845" bIns="608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318766" y="7209982"/>
            <a:ext cx="9940534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3599" b="1" i="1" spc="223">
                <a:solidFill>
                  <a:srgbClr val="FFFFFF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Presented By: Pooja Pandit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18766" y="1554671"/>
            <a:ext cx="9940534" cy="372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 dirty="0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THE ETHICS OF HEALTH DATA GOVERNANCE: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18766" y="5767930"/>
            <a:ext cx="9940534" cy="68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5099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PUBLIC INTEREST VS. PRIVATE GAIN</a:t>
            </a:r>
          </a:p>
        </p:txBody>
      </p:sp>
      <p:grpSp>
        <p:nvGrpSpPr>
          <p:cNvPr id="14" name="Group 14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028700" y="1551597"/>
            <a:ext cx="5516922" cy="7909566"/>
          </a:xfrm>
          <a:custGeom>
            <a:avLst/>
            <a:gdLst/>
            <a:ahLst/>
            <a:cxnLst/>
            <a:rect l="l" t="t" r="r" b="b"/>
            <a:pathLst>
              <a:path w="5516922" h="7909566">
                <a:moveTo>
                  <a:pt x="0" y="0"/>
                </a:moveTo>
                <a:lnTo>
                  <a:pt x="5516922" y="0"/>
                </a:lnTo>
                <a:lnTo>
                  <a:pt x="5516922" y="7909567"/>
                </a:lnTo>
                <a:lnTo>
                  <a:pt x="0" y="7909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18061" y="9968157"/>
            <a:ext cx="19154580" cy="616963"/>
            <a:chOff x="0" y="0"/>
            <a:chExt cx="6439189" cy="2074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39189" cy="207404"/>
            </a:xfrm>
            <a:custGeom>
              <a:avLst/>
              <a:gdLst/>
              <a:ahLst/>
              <a:cxnLst/>
              <a:rect l="l" t="t" r="r" b="b"/>
              <a:pathLst>
                <a:path w="6439189" h="207404">
                  <a:moveTo>
                    <a:pt x="0" y="0"/>
                  </a:moveTo>
                  <a:lnTo>
                    <a:pt x="6439189" y="0"/>
                  </a:lnTo>
                  <a:lnTo>
                    <a:pt x="6439189" y="207404"/>
                  </a:lnTo>
                  <a:lnTo>
                    <a:pt x="0" y="207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39189" cy="235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876300"/>
            <a:ext cx="16230600" cy="130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 b="1">
                <a:solidFill>
                  <a:srgbClr val="022759"/>
                </a:solidFill>
                <a:latin typeface="Klein Condensed Bold"/>
                <a:ea typeface="Klein Condensed Bold"/>
                <a:cs typeface="Klein Condensed Bold"/>
                <a:sym typeface="Klein Condensed Bold"/>
              </a:rPr>
              <a:t>CASE STUDIES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5253" y="2605741"/>
            <a:ext cx="16401253" cy="6870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l">
              <a:lnSpc>
                <a:spcPts val="4480"/>
              </a:lnSpc>
            </a:pPr>
            <a:r>
              <a:rPr lang="en-US" sz="3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3. Case Study 3 : Global Issues in Genetic Discrimination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Different Countries have different Laws:</a:t>
            </a:r>
          </a:p>
          <a:p>
            <a:pPr marL="1381761" lvl="2" indent="-460587" algn="l">
              <a:lnSpc>
                <a:spcPts val="4480"/>
              </a:lnSpc>
              <a:buFont typeface="Arial"/>
              <a:buChar char="⚬"/>
            </a:pPr>
            <a:r>
              <a:rPr lang="en-US" sz="3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UK: </a:t>
            </a:r>
            <a:r>
              <a:rPr lang="en-US" sz="3200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Genetic discrimination in health insurance is restricted </a:t>
            </a:r>
            <a:r>
              <a:rPr lang="en-US" sz="3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but NOT</a:t>
            </a:r>
            <a:r>
              <a:rPr lang="en-US" sz="3200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 in life insurance.</a:t>
            </a:r>
          </a:p>
          <a:p>
            <a:pPr marL="1381761" lvl="2" indent="-460587" algn="l">
              <a:lnSpc>
                <a:spcPts val="4480"/>
              </a:lnSpc>
              <a:buFont typeface="Arial"/>
              <a:buChar char="⚬"/>
            </a:pPr>
            <a:r>
              <a:rPr lang="en-US" sz="3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US: </a:t>
            </a:r>
            <a:r>
              <a:rPr lang="en-US" sz="3200" dirty="0">
                <a:solidFill>
                  <a:srgbClr val="022759"/>
                </a:solidFill>
                <a:latin typeface="Be Vietnam" panose="020B0604020202020204" charset="0"/>
                <a:ea typeface="Be Vietnam Ultra-Bold"/>
                <a:cs typeface="Be Vietnam Ultra-Bold"/>
                <a:sym typeface="Be Vietnam Ultra-Bold"/>
              </a:rPr>
              <a:t>Genetic Information Nondiscrimination Act (</a:t>
            </a:r>
            <a:r>
              <a:rPr lang="en-US" sz="3200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GINA) prevents discrimination in health insurance </a:t>
            </a:r>
            <a:r>
              <a:rPr lang="en-US" sz="3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but allows </a:t>
            </a:r>
            <a:r>
              <a:rPr lang="en-US" sz="3200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it for life/disability insurance.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Concerns: </a:t>
            </a:r>
          </a:p>
          <a:p>
            <a:pPr marL="1381761" lvl="2" indent="-460587" algn="l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UKB shares data with international companies – what prevents misuse in less-regulated countries?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    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4410" y="3422016"/>
            <a:ext cx="5204213" cy="5572733"/>
            <a:chOff x="0" y="0"/>
            <a:chExt cx="6938950" cy="7430311"/>
          </a:xfrm>
        </p:grpSpPr>
        <p:sp>
          <p:nvSpPr>
            <p:cNvPr id="15" name="Freeform 15"/>
            <p:cNvSpPr/>
            <p:nvPr/>
          </p:nvSpPr>
          <p:spPr>
            <a:xfrm>
              <a:off x="3220944" y="3809901"/>
              <a:ext cx="3718007" cy="3620409"/>
            </a:xfrm>
            <a:custGeom>
              <a:avLst/>
              <a:gdLst/>
              <a:ahLst/>
              <a:cxnLst/>
              <a:rect l="l" t="t" r="r" b="b"/>
              <a:pathLst>
                <a:path w="3718007" h="3620409">
                  <a:moveTo>
                    <a:pt x="0" y="0"/>
                  </a:moveTo>
                  <a:lnTo>
                    <a:pt x="3718006" y="0"/>
                  </a:lnTo>
                  <a:lnTo>
                    <a:pt x="3718006" y="3620410"/>
                  </a:lnTo>
                  <a:lnTo>
                    <a:pt x="0" y="3620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661240"/>
              <a:ext cx="2956724" cy="4958866"/>
            </a:xfrm>
            <a:custGeom>
              <a:avLst/>
              <a:gdLst/>
              <a:ahLst/>
              <a:cxnLst/>
              <a:rect l="l" t="t" r="r" b="b"/>
              <a:pathLst>
                <a:path w="2956724" h="4958866">
                  <a:moveTo>
                    <a:pt x="0" y="0"/>
                  </a:moveTo>
                  <a:lnTo>
                    <a:pt x="2956724" y="0"/>
                  </a:lnTo>
                  <a:lnTo>
                    <a:pt x="2956724" y="4958866"/>
                  </a:lnTo>
                  <a:lnTo>
                    <a:pt x="0" y="49588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 rot="767070">
              <a:off x="2746479" y="266651"/>
              <a:ext cx="2744197" cy="2982823"/>
            </a:xfrm>
            <a:custGeom>
              <a:avLst/>
              <a:gdLst/>
              <a:ahLst/>
              <a:cxnLst/>
              <a:rect l="l" t="t" r="r" b="b"/>
              <a:pathLst>
                <a:path w="2744197" h="2982823">
                  <a:moveTo>
                    <a:pt x="0" y="0"/>
                  </a:moveTo>
                  <a:lnTo>
                    <a:pt x="2744197" y="0"/>
                  </a:lnTo>
                  <a:lnTo>
                    <a:pt x="2744197" y="2982823"/>
                  </a:lnTo>
                  <a:lnTo>
                    <a:pt x="0" y="2982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4410" y="1143000"/>
            <a:ext cx="1766856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6699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THE HIDDEN RISKS OF ACTUARIAL ALGORITHMS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676010" y="2965513"/>
            <a:ext cx="11583290" cy="5379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6595" lvl="1" indent="-413297" algn="l">
              <a:lnSpc>
                <a:spcPts val="5360"/>
              </a:lnSpc>
              <a:spcBef>
                <a:spcPct val="0"/>
              </a:spcBef>
              <a:buFont typeface="Arial"/>
              <a:buChar char="•"/>
            </a:pPr>
            <a:r>
              <a:rPr lang="en-US" sz="3828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Creates "black-box" risk categories that can be discriminatory.</a:t>
            </a:r>
          </a:p>
          <a:p>
            <a:pPr marL="826595" lvl="1" indent="-413297" algn="l">
              <a:lnSpc>
                <a:spcPts val="5360"/>
              </a:lnSpc>
              <a:spcBef>
                <a:spcPct val="0"/>
              </a:spcBef>
              <a:buFont typeface="Arial"/>
              <a:buChar char="•"/>
            </a:pPr>
            <a:r>
              <a:rPr lang="en-US" sz="3828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 Vertical(Direct link) vs. Horizontal Data Governance (Spread across span)</a:t>
            </a:r>
          </a:p>
          <a:p>
            <a:pPr marL="826595" lvl="1" indent="-413297" algn="l">
              <a:lnSpc>
                <a:spcPts val="5360"/>
              </a:lnSpc>
              <a:spcBef>
                <a:spcPct val="0"/>
              </a:spcBef>
              <a:buFont typeface="Arial"/>
              <a:buChar char="•"/>
            </a:pPr>
            <a:r>
              <a:rPr lang="en-US" sz="3828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Even though de-identified data is claimed to be harmless, group-level discrimination still occurs.</a:t>
            </a:r>
          </a:p>
          <a:p>
            <a:pPr algn="l">
              <a:lnSpc>
                <a:spcPts val="5360"/>
              </a:lnSpc>
              <a:spcBef>
                <a:spcPct val="0"/>
              </a:spcBef>
            </a:pPr>
            <a:endParaRPr lang="en-US" sz="3828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2224365" y="1040370"/>
            <a:ext cx="5640145" cy="7902130"/>
          </a:xfrm>
          <a:custGeom>
            <a:avLst/>
            <a:gdLst/>
            <a:ahLst/>
            <a:cxnLst/>
            <a:rect l="l" t="t" r="r" b="b"/>
            <a:pathLst>
              <a:path w="5640145" h="7902130">
                <a:moveTo>
                  <a:pt x="0" y="0"/>
                </a:moveTo>
                <a:lnTo>
                  <a:pt x="5640145" y="0"/>
                </a:lnTo>
                <a:lnTo>
                  <a:pt x="5640145" y="7902130"/>
                </a:lnTo>
                <a:lnTo>
                  <a:pt x="0" y="79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110630" y="1133475"/>
            <a:ext cx="16230600" cy="83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KEY TAKEAWAYS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6108" y="2720023"/>
            <a:ext cx="11487259" cy="571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AI in insurance may increase inequality if left unchecked.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De-identification is NOT a perfect privacy solution.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Need stronger global laws to prevent data misuse.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Biobanks must rethink “public interest” to reflect citizen concerns.</a:t>
            </a: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10630" y="1133475"/>
            <a:ext cx="16230600" cy="83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6200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FINAL THOUGHT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287810" y="3853796"/>
            <a:ext cx="9876239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Health data is valuable for research, but must be governed with ethical responsibility.</a:t>
            </a: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258531" y="3208515"/>
            <a:ext cx="3558720" cy="3679470"/>
          </a:xfrm>
          <a:custGeom>
            <a:avLst/>
            <a:gdLst/>
            <a:ahLst/>
            <a:cxnLst/>
            <a:rect l="l" t="t" r="r" b="b"/>
            <a:pathLst>
              <a:path w="3558720" h="3679470">
                <a:moveTo>
                  <a:pt x="0" y="0"/>
                </a:moveTo>
                <a:lnTo>
                  <a:pt x="3558720" y="0"/>
                </a:lnTo>
                <a:lnTo>
                  <a:pt x="3558720" y="3679470"/>
                </a:lnTo>
                <a:lnTo>
                  <a:pt x="0" y="3679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560" r="-25147" b="-441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4373600" y="3208515"/>
            <a:ext cx="3558720" cy="3679470"/>
          </a:xfrm>
          <a:custGeom>
            <a:avLst/>
            <a:gdLst/>
            <a:ahLst/>
            <a:cxnLst/>
            <a:rect l="l" t="t" r="r" b="b"/>
            <a:pathLst>
              <a:path w="3558720" h="3679470">
                <a:moveTo>
                  <a:pt x="0" y="0"/>
                </a:moveTo>
                <a:lnTo>
                  <a:pt x="3558720" y="0"/>
                </a:lnTo>
                <a:lnTo>
                  <a:pt x="3558720" y="3679470"/>
                </a:lnTo>
                <a:lnTo>
                  <a:pt x="0" y="3679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560" r="-25147" b="-4415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1188" y="4412005"/>
            <a:ext cx="17668568" cy="1339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320154" y="1775954"/>
            <a:ext cx="5144771" cy="7091790"/>
          </a:xfrm>
          <a:custGeom>
            <a:avLst/>
            <a:gdLst/>
            <a:ahLst/>
            <a:cxnLst/>
            <a:rect l="l" t="t" r="r" b="b"/>
            <a:pathLst>
              <a:path w="5144771" h="7091790">
                <a:moveTo>
                  <a:pt x="5144771" y="0"/>
                </a:moveTo>
                <a:lnTo>
                  <a:pt x="0" y="0"/>
                </a:lnTo>
                <a:lnTo>
                  <a:pt x="0" y="7091789"/>
                </a:lnTo>
                <a:lnTo>
                  <a:pt x="5144771" y="7091789"/>
                </a:lnTo>
                <a:lnTo>
                  <a:pt x="51447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7714430" y="1502904"/>
            <a:ext cx="9544870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AGENDA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49566" y="3018417"/>
            <a:ext cx="12316624" cy="519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9" lvl="1" indent="-539749" algn="l">
              <a:lnSpc>
                <a:spcPts val="4999"/>
              </a:lnSpc>
              <a:buFont typeface="Arial"/>
              <a:buChar char="•"/>
            </a:pPr>
            <a:r>
              <a:rPr lang="en-US" sz="49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Introduction</a:t>
            </a:r>
          </a:p>
          <a:p>
            <a:pPr marL="1079499" lvl="1" indent="-539749" algn="l">
              <a:lnSpc>
                <a:spcPts val="4999"/>
              </a:lnSpc>
              <a:buFont typeface="Arial"/>
              <a:buChar char="•"/>
            </a:pPr>
            <a:r>
              <a:rPr lang="en-US" sz="49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Background on UK Biobank</a:t>
            </a:r>
          </a:p>
          <a:p>
            <a:pPr marL="1079499" lvl="1" indent="-539749" algn="l">
              <a:lnSpc>
                <a:spcPts val="4999"/>
              </a:lnSpc>
              <a:buFont typeface="Arial"/>
              <a:buChar char="•"/>
            </a:pPr>
            <a:r>
              <a:rPr lang="en-US" sz="49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Public Interest</a:t>
            </a:r>
          </a:p>
          <a:p>
            <a:pPr marL="1079499" lvl="1" indent="-539749" algn="l">
              <a:lnSpc>
                <a:spcPts val="4999"/>
              </a:lnSpc>
              <a:buFont typeface="Arial"/>
              <a:buChar char="•"/>
            </a:pPr>
            <a:r>
              <a:rPr lang="en-US" sz="49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Different case studies </a:t>
            </a:r>
          </a:p>
          <a:p>
            <a:pPr marL="1079499" lvl="1" indent="-539749" algn="l">
              <a:lnSpc>
                <a:spcPts val="4999"/>
              </a:lnSpc>
              <a:buFont typeface="Arial"/>
              <a:buChar char="•"/>
            </a:pPr>
            <a:r>
              <a:rPr lang="en-US" sz="49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Hidden Risks Of Actuarial Algorithms</a:t>
            </a:r>
          </a:p>
          <a:p>
            <a:pPr marL="1079499" lvl="1" indent="-539749" algn="l">
              <a:lnSpc>
                <a:spcPts val="4999"/>
              </a:lnSpc>
              <a:buFont typeface="Arial"/>
              <a:buChar char="•"/>
            </a:pPr>
            <a:r>
              <a:rPr lang="en-US" sz="49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Key takeaways</a:t>
            </a:r>
          </a:p>
          <a:p>
            <a:pPr marL="1079499" lvl="1" indent="-539749" algn="l">
              <a:lnSpc>
                <a:spcPts val="6999"/>
              </a:lnSpc>
              <a:buFont typeface="Arial"/>
              <a:buChar char="•"/>
            </a:pPr>
            <a:r>
              <a:rPr lang="en-US" sz="49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Final Thoughts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13501" y="2870816"/>
            <a:ext cx="3274738" cy="3731895"/>
          </a:xfrm>
          <a:custGeom>
            <a:avLst/>
            <a:gdLst/>
            <a:ahLst/>
            <a:cxnLst/>
            <a:rect l="l" t="t" r="r" b="b"/>
            <a:pathLst>
              <a:path w="3274738" h="3731895">
                <a:moveTo>
                  <a:pt x="0" y="0"/>
                </a:moveTo>
                <a:lnTo>
                  <a:pt x="3274738" y="0"/>
                </a:lnTo>
                <a:lnTo>
                  <a:pt x="3274738" y="3731895"/>
                </a:lnTo>
                <a:lnTo>
                  <a:pt x="0" y="3731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5236705" y="2607752"/>
            <a:ext cx="11301259" cy="3927187"/>
          </a:xfrm>
          <a:custGeom>
            <a:avLst/>
            <a:gdLst/>
            <a:ahLst/>
            <a:cxnLst/>
            <a:rect l="l" t="t" r="r" b="b"/>
            <a:pathLst>
              <a:path w="11301259" h="3927187">
                <a:moveTo>
                  <a:pt x="0" y="0"/>
                </a:moveTo>
                <a:lnTo>
                  <a:pt x="11301259" y="0"/>
                </a:lnTo>
                <a:lnTo>
                  <a:pt x="11301259" y="3927188"/>
                </a:lnTo>
                <a:lnTo>
                  <a:pt x="0" y="3927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5236705" y="6439690"/>
            <a:ext cx="11301259" cy="895049"/>
          </a:xfrm>
          <a:custGeom>
            <a:avLst/>
            <a:gdLst/>
            <a:ahLst/>
            <a:cxnLst/>
            <a:rect l="l" t="t" r="r" b="b"/>
            <a:pathLst>
              <a:path w="11301259" h="895049">
                <a:moveTo>
                  <a:pt x="0" y="0"/>
                </a:moveTo>
                <a:lnTo>
                  <a:pt x="11301259" y="0"/>
                </a:lnTo>
                <a:lnTo>
                  <a:pt x="11301259" y="895049"/>
                </a:lnTo>
                <a:lnTo>
                  <a:pt x="0" y="8950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10" b="-3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028700" y="1171575"/>
            <a:ext cx="16230600" cy="101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9"/>
              </a:lnSpc>
            </a:pPr>
            <a:r>
              <a:rPr lang="en-US" sz="7599" b="1">
                <a:solidFill>
                  <a:srgbClr val="022759"/>
                </a:solidFill>
                <a:latin typeface="Klein Condensed Bold"/>
                <a:ea typeface="Klein Condensed Bold"/>
                <a:cs typeface="Klein Condensed Bold"/>
                <a:sym typeface="Klein Condensed Bold"/>
              </a:rPr>
              <a:t>INTRODUCTION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92834" y="7896714"/>
            <a:ext cx="13389001" cy="409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30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Primary Focus : The UK Biobank controversy, reported in November 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5387" y="2942896"/>
            <a:ext cx="7633198" cy="5477190"/>
          </a:xfrm>
          <a:custGeom>
            <a:avLst/>
            <a:gdLst/>
            <a:ahLst/>
            <a:cxnLst/>
            <a:rect l="l" t="t" r="r" b="b"/>
            <a:pathLst>
              <a:path w="7633198" h="5477190">
                <a:moveTo>
                  <a:pt x="0" y="0"/>
                </a:moveTo>
                <a:lnTo>
                  <a:pt x="7633198" y="0"/>
                </a:lnTo>
                <a:lnTo>
                  <a:pt x="7633198" y="5477191"/>
                </a:lnTo>
                <a:lnTo>
                  <a:pt x="0" y="5477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5" r="-124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28700" y="1152525"/>
            <a:ext cx="16230600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1">
                <a:solidFill>
                  <a:srgbClr val="022759"/>
                </a:solidFill>
                <a:latin typeface="Klein Condensed Bold"/>
                <a:ea typeface="Klein Condensed Bold"/>
                <a:cs typeface="Klein Condensed Bold"/>
                <a:sym typeface="Klein Condensed Bold"/>
              </a:rPr>
              <a:t>BACKGROUND ON UK BIOBANK (UKB)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18103" y="3028621"/>
            <a:ext cx="9754526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4200"/>
              </a:lnSpc>
              <a:buFont typeface="Arial"/>
              <a:buChar char="•"/>
            </a:pPr>
            <a:r>
              <a:rPr lang="en-US" sz="4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What is UK biobank?</a:t>
            </a:r>
          </a:p>
          <a:p>
            <a:pPr marL="906780" lvl="1" indent="-453390" algn="l">
              <a:lnSpc>
                <a:spcPts val="4200"/>
              </a:lnSpc>
              <a:buFont typeface="Arial"/>
              <a:buChar char="•"/>
            </a:pPr>
            <a:r>
              <a:rPr lang="en-US" sz="42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Controversy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848689" y="4724252"/>
            <a:ext cx="3086100" cy="873364"/>
            <a:chOff x="0" y="0"/>
            <a:chExt cx="812800" cy="2300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230022"/>
            </a:xfrm>
            <a:custGeom>
              <a:avLst/>
              <a:gdLst/>
              <a:ahLst/>
              <a:cxnLst/>
              <a:rect l="l" t="t" r="r" b="b"/>
              <a:pathLst>
                <a:path w="812800" h="230022">
                  <a:moveTo>
                    <a:pt x="0" y="0"/>
                  </a:moveTo>
                  <a:lnTo>
                    <a:pt x="812800" y="0"/>
                  </a:lnTo>
                  <a:lnTo>
                    <a:pt x="812800" y="230022"/>
                  </a:lnTo>
                  <a:lnTo>
                    <a:pt x="0" y="230022"/>
                  </a:lnTo>
                  <a:close/>
                </a:path>
              </a:pathLst>
            </a:custGeom>
            <a:solidFill>
              <a:srgbClr val="F6D9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2681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Two Perspectives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10854454" y="5595585"/>
            <a:ext cx="1533754" cy="111614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H="1" flipV="1">
            <a:off x="12391739" y="5597617"/>
            <a:ext cx="1543050" cy="11141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 rot="2288996">
            <a:off x="12980638" y="5948299"/>
            <a:ext cx="1045069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UKB</a:t>
            </a:r>
          </a:p>
        </p:txBody>
      </p:sp>
      <p:sp>
        <p:nvSpPr>
          <p:cNvPr id="23" name="TextBox 23"/>
          <p:cNvSpPr txBox="1"/>
          <p:nvPr/>
        </p:nvSpPr>
        <p:spPr>
          <a:xfrm rot="-2055221">
            <a:off x="10730708" y="6063765"/>
            <a:ext cx="1045069" cy="19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4"/>
              </a:lnSpc>
            </a:pPr>
            <a:r>
              <a:rPr lang="en-US" sz="1899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Critics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225930" y="6727131"/>
            <a:ext cx="3086100" cy="873364"/>
            <a:chOff x="0" y="0"/>
            <a:chExt cx="812800" cy="23002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230022"/>
            </a:xfrm>
            <a:custGeom>
              <a:avLst/>
              <a:gdLst/>
              <a:ahLst/>
              <a:cxnLst/>
              <a:rect l="l" t="t" r="r" b="b"/>
              <a:pathLst>
                <a:path w="812800" h="230022">
                  <a:moveTo>
                    <a:pt x="0" y="0"/>
                  </a:moveTo>
                  <a:lnTo>
                    <a:pt x="812800" y="0"/>
                  </a:lnTo>
                  <a:lnTo>
                    <a:pt x="812800" y="230022"/>
                  </a:lnTo>
                  <a:lnTo>
                    <a:pt x="0" y="230022"/>
                  </a:lnTo>
                  <a:close/>
                </a:path>
              </a:pathLst>
            </a:custGeom>
            <a:solidFill>
              <a:srgbClr val="F6D9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812800" cy="258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Breach of Public Trust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693906" y="6711728"/>
            <a:ext cx="3086100" cy="873364"/>
            <a:chOff x="0" y="0"/>
            <a:chExt cx="812800" cy="23002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230022"/>
            </a:xfrm>
            <a:custGeom>
              <a:avLst/>
              <a:gdLst/>
              <a:ahLst/>
              <a:cxnLst/>
              <a:rect l="l" t="t" r="r" b="b"/>
              <a:pathLst>
                <a:path w="812800" h="230022">
                  <a:moveTo>
                    <a:pt x="0" y="0"/>
                  </a:moveTo>
                  <a:lnTo>
                    <a:pt x="812800" y="0"/>
                  </a:lnTo>
                  <a:lnTo>
                    <a:pt x="812800" y="230022"/>
                  </a:lnTo>
                  <a:lnTo>
                    <a:pt x="0" y="230022"/>
                  </a:lnTo>
                  <a:close/>
                </a:path>
              </a:pathLst>
            </a:custGeom>
            <a:solidFill>
              <a:srgbClr val="F6D9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812800" cy="2585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Public Interest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152525"/>
            <a:ext cx="16230600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1">
                <a:solidFill>
                  <a:srgbClr val="022759"/>
                </a:solidFill>
                <a:latin typeface="Klein Condensed Bold"/>
                <a:ea typeface="Klein Condensed Bold"/>
                <a:cs typeface="Klein Condensed Bold"/>
                <a:sym typeface="Klein Condensed Bold"/>
              </a:rPr>
              <a:t>UK BIOBANK’S RESPONSE &amp; JUSTIFICATION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1342" y="3289823"/>
            <a:ext cx="5435610" cy="4783337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276301" y="2216150"/>
            <a:ext cx="11212523" cy="265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UK Biobank’s Response:</a:t>
            </a:r>
          </a:p>
          <a:p>
            <a:pPr marL="647710" lvl="1" indent="-323855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Described the allegations as a “highly misleading… false narrative.”</a:t>
            </a:r>
          </a:p>
          <a:p>
            <a:pPr marL="647710" lvl="1" indent="-323855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Argued that the reporting mischaracterized UKB’s practices rather than exposing actual misconduct.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76301" y="5614816"/>
            <a:ext cx="11212523" cy="2124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UK Biobank’s Justification for sharing data</a:t>
            </a:r>
          </a:p>
          <a:p>
            <a:pPr marL="647710" lvl="1" indent="-323855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De-Identification</a:t>
            </a:r>
          </a:p>
          <a:p>
            <a:pPr marL="647710" lvl="1" indent="-323855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 Participant Consent </a:t>
            </a:r>
          </a:p>
          <a:p>
            <a:pPr marL="647710" lvl="1" indent="-323855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 Public Interest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84659" y="9968157"/>
            <a:ext cx="19221178" cy="586193"/>
            <a:chOff x="0" y="0"/>
            <a:chExt cx="6461577" cy="1970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61577" cy="197060"/>
            </a:xfrm>
            <a:custGeom>
              <a:avLst/>
              <a:gdLst/>
              <a:ahLst/>
              <a:cxnLst/>
              <a:rect l="l" t="t" r="r" b="b"/>
              <a:pathLst>
                <a:path w="6461577" h="197060">
                  <a:moveTo>
                    <a:pt x="0" y="0"/>
                  </a:moveTo>
                  <a:lnTo>
                    <a:pt x="6461577" y="0"/>
                  </a:lnTo>
                  <a:lnTo>
                    <a:pt x="6461577" y="197060"/>
                  </a:lnTo>
                  <a:lnTo>
                    <a:pt x="0" y="197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61577" cy="225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21810" y="4331124"/>
            <a:ext cx="3023023" cy="5102148"/>
          </a:xfrm>
          <a:custGeom>
            <a:avLst/>
            <a:gdLst/>
            <a:ahLst/>
            <a:cxnLst/>
            <a:rect l="l" t="t" r="r" b="b"/>
            <a:pathLst>
              <a:path w="3023023" h="5102148">
                <a:moveTo>
                  <a:pt x="0" y="0"/>
                </a:moveTo>
                <a:lnTo>
                  <a:pt x="3023022" y="0"/>
                </a:lnTo>
                <a:lnTo>
                  <a:pt x="3023022" y="5102148"/>
                </a:lnTo>
                <a:lnTo>
                  <a:pt x="0" y="5102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4609794" y="5700909"/>
            <a:ext cx="1973487" cy="3732363"/>
          </a:xfrm>
          <a:custGeom>
            <a:avLst/>
            <a:gdLst/>
            <a:ahLst/>
            <a:cxnLst/>
            <a:rect l="l" t="t" r="r" b="b"/>
            <a:pathLst>
              <a:path w="1973487" h="3732363">
                <a:moveTo>
                  <a:pt x="0" y="0"/>
                </a:moveTo>
                <a:lnTo>
                  <a:pt x="1973487" y="0"/>
                </a:lnTo>
                <a:lnTo>
                  <a:pt x="1973487" y="3732363"/>
                </a:lnTo>
                <a:lnTo>
                  <a:pt x="0" y="3732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317109" y="4674570"/>
            <a:ext cx="3461576" cy="4114800"/>
          </a:xfrm>
          <a:custGeom>
            <a:avLst/>
            <a:gdLst/>
            <a:ahLst/>
            <a:cxnLst/>
            <a:rect l="l" t="t" r="r" b="b"/>
            <a:pathLst>
              <a:path w="3461576" h="4114800">
                <a:moveTo>
                  <a:pt x="0" y="0"/>
                </a:moveTo>
                <a:lnTo>
                  <a:pt x="3461576" y="0"/>
                </a:lnTo>
                <a:lnTo>
                  <a:pt x="34615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21810" y="1114425"/>
            <a:ext cx="17718790" cy="79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sz="5800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CRITICS' CONCERNS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30894" y="1951355"/>
            <a:ext cx="16026213" cy="52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9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Identifying new health risks = New financial risks for insurers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73704" y="2573990"/>
            <a:ext cx="10887055" cy="3620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 dirty="0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Potential Harm (Problem of Inverse selection):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Minimize payouts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Higher premiums or policy denials for individuals flagged as “high risk.”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Increased health disparities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Only the healthiest will be insurable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937569" y="6294246"/>
            <a:ext cx="10923190" cy="260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Other concerns: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From Biobanking to (Bio)Capital: The Commercialization of Health Data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Can public health data be used ethically while still being financially valuable?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18061" y="9968157"/>
            <a:ext cx="19154580" cy="616963"/>
            <a:chOff x="0" y="0"/>
            <a:chExt cx="6439189" cy="2074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39189" cy="207404"/>
            </a:xfrm>
            <a:custGeom>
              <a:avLst/>
              <a:gdLst/>
              <a:ahLst/>
              <a:cxnLst/>
              <a:rect l="l" t="t" r="r" b="b"/>
              <a:pathLst>
                <a:path w="6439189" h="207404">
                  <a:moveTo>
                    <a:pt x="0" y="0"/>
                  </a:moveTo>
                  <a:lnTo>
                    <a:pt x="6439189" y="0"/>
                  </a:lnTo>
                  <a:lnTo>
                    <a:pt x="6439189" y="207404"/>
                  </a:lnTo>
                  <a:lnTo>
                    <a:pt x="0" y="207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39189" cy="235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2649142" y="3736543"/>
            <a:ext cx="5346072" cy="5748464"/>
          </a:xfrm>
          <a:custGeom>
            <a:avLst/>
            <a:gdLst/>
            <a:ahLst/>
            <a:cxnLst/>
            <a:rect l="l" t="t" r="r" b="b"/>
            <a:pathLst>
              <a:path w="5346072" h="5748464">
                <a:moveTo>
                  <a:pt x="0" y="0"/>
                </a:moveTo>
                <a:lnTo>
                  <a:pt x="5346072" y="0"/>
                </a:lnTo>
                <a:lnTo>
                  <a:pt x="5346072" y="5748464"/>
                </a:lnTo>
                <a:lnTo>
                  <a:pt x="0" y="5748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28700" y="838200"/>
            <a:ext cx="16230600" cy="163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99"/>
              </a:lnSpc>
              <a:spcBef>
                <a:spcPct val="0"/>
              </a:spcBef>
            </a:pPr>
            <a:r>
              <a:rPr lang="en-US" sz="9499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WHAT IS “PUBLIC INTEREST”?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6997843"/>
            <a:ext cx="9928260" cy="1251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SIMPLE TERMS: 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It is a guiding principle for governance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3406918"/>
            <a:ext cx="12215718" cy="335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Walter Lippmann’s Definition:</a:t>
            </a:r>
          </a:p>
          <a:p>
            <a:pPr algn="l">
              <a:lnSpc>
                <a:spcPts val="4500"/>
              </a:lnSpc>
            </a:pPr>
            <a:endParaRPr lang="en-US" sz="4500" b="1">
              <a:solidFill>
                <a:srgbClr val="022759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l">
              <a:lnSpc>
                <a:spcPts val="4200"/>
              </a:lnSpc>
            </a:pPr>
            <a:r>
              <a:rPr lang="en-US" sz="3000" i="1">
                <a:solidFill>
                  <a:srgbClr val="022759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“The public interest may be presumed to be what men would choose if they saw clearly, thought rationally, and acted disinterestedly and benevolently.”</a:t>
            </a:r>
          </a:p>
          <a:p>
            <a:pPr algn="l">
              <a:lnSpc>
                <a:spcPts val="4500"/>
              </a:lnSpc>
            </a:pPr>
            <a:endParaRPr lang="en-US" sz="3000" i="1">
              <a:solidFill>
                <a:srgbClr val="022759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18061" y="9968157"/>
            <a:ext cx="19154580" cy="616963"/>
            <a:chOff x="0" y="0"/>
            <a:chExt cx="6439189" cy="2074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39189" cy="207404"/>
            </a:xfrm>
            <a:custGeom>
              <a:avLst/>
              <a:gdLst/>
              <a:ahLst/>
              <a:cxnLst/>
              <a:rect l="l" t="t" r="r" b="b"/>
              <a:pathLst>
                <a:path w="6439189" h="207404">
                  <a:moveTo>
                    <a:pt x="0" y="0"/>
                  </a:moveTo>
                  <a:lnTo>
                    <a:pt x="6439189" y="0"/>
                  </a:lnTo>
                  <a:lnTo>
                    <a:pt x="6439189" y="207404"/>
                  </a:lnTo>
                  <a:lnTo>
                    <a:pt x="0" y="207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39189" cy="235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876300"/>
            <a:ext cx="16230600" cy="130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 b="1">
                <a:solidFill>
                  <a:srgbClr val="022759"/>
                </a:solidFill>
                <a:latin typeface="Klein Condensed Heavy"/>
                <a:ea typeface="Klein Condensed Heavy"/>
                <a:cs typeface="Klein Condensed Heavy"/>
                <a:sym typeface="Klein Condensed Heavy"/>
              </a:rPr>
              <a:t>CONFUSION IN LEGAL FRAMEWORKS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4514" y="2512729"/>
            <a:ext cx="12152624" cy="6157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GDPR (EU Regulation): Mentions public interest 70 times but never defines it (Slokenberga, 2021).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UK’s 2018 Data Protection Act (post-Brexit): Also fails to clarify the meaning.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Raises the question:</a:t>
            </a: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Whether a single “public” even exists?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Since the definition of "public interest" is so abstract, does this allow institutions to exploit loopholes and justify data-sharing for private gain?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2847138" y="4215164"/>
            <a:ext cx="5233800" cy="4468357"/>
          </a:xfrm>
          <a:custGeom>
            <a:avLst/>
            <a:gdLst/>
            <a:ahLst/>
            <a:cxnLst/>
            <a:rect l="l" t="t" r="r" b="b"/>
            <a:pathLst>
              <a:path w="5233800" h="4468357">
                <a:moveTo>
                  <a:pt x="0" y="0"/>
                </a:moveTo>
                <a:lnTo>
                  <a:pt x="5233801" y="0"/>
                </a:lnTo>
                <a:lnTo>
                  <a:pt x="5233801" y="4468357"/>
                </a:lnTo>
                <a:lnTo>
                  <a:pt x="0" y="4468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5117" y="9258300"/>
            <a:ext cx="19221178" cy="1296051"/>
            <a:chOff x="0" y="0"/>
            <a:chExt cx="6461577" cy="43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1577" cy="435693"/>
            </a:xfrm>
            <a:custGeom>
              <a:avLst/>
              <a:gdLst/>
              <a:ahLst/>
              <a:cxnLst/>
              <a:rect l="l" t="t" r="r" b="b"/>
              <a:pathLst>
                <a:path w="6461577" h="435693">
                  <a:moveTo>
                    <a:pt x="0" y="0"/>
                  </a:moveTo>
                  <a:lnTo>
                    <a:pt x="6461577" y="0"/>
                  </a:lnTo>
                  <a:lnTo>
                    <a:pt x="6461577" y="435693"/>
                  </a:lnTo>
                  <a:lnTo>
                    <a:pt x="0" y="435693"/>
                  </a:lnTo>
                  <a:close/>
                </a:path>
              </a:pathLst>
            </a:custGeom>
            <a:solidFill>
              <a:srgbClr val="D8222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461577" cy="464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384659" y="-82213"/>
            <a:ext cx="19221178" cy="487940"/>
            <a:chOff x="0" y="0"/>
            <a:chExt cx="6461577" cy="164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61577" cy="164031"/>
            </a:xfrm>
            <a:custGeom>
              <a:avLst/>
              <a:gdLst/>
              <a:ahLst/>
              <a:cxnLst/>
              <a:rect l="l" t="t" r="r" b="b"/>
              <a:pathLst>
                <a:path w="6461577" h="164031">
                  <a:moveTo>
                    <a:pt x="0" y="0"/>
                  </a:moveTo>
                  <a:lnTo>
                    <a:pt x="6461577" y="0"/>
                  </a:lnTo>
                  <a:lnTo>
                    <a:pt x="6461577" y="164031"/>
                  </a:lnTo>
                  <a:lnTo>
                    <a:pt x="0" y="164031"/>
                  </a:lnTo>
                  <a:close/>
                </a:path>
              </a:pathLst>
            </a:custGeom>
            <a:solidFill>
              <a:srgbClr val="02275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6461577" cy="192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18061" y="405727"/>
            <a:ext cx="18924122" cy="318843"/>
            <a:chOff x="0" y="0"/>
            <a:chExt cx="6361716" cy="1071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61716" cy="107185"/>
            </a:xfrm>
            <a:custGeom>
              <a:avLst/>
              <a:gdLst/>
              <a:ahLst/>
              <a:cxnLst/>
              <a:rect l="l" t="t" r="r" b="b"/>
              <a:pathLst>
                <a:path w="6361716" h="107185">
                  <a:moveTo>
                    <a:pt x="0" y="0"/>
                  </a:moveTo>
                  <a:lnTo>
                    <a:pt x="6361716" y="0"/>
                  </a:lnTo>
                  <a:lnTo>
                    <a:pt x="6361716" y="107185"/>
                  </a:lnTo>
                  <a:lnTo>
                    <a:pt x="0" y="107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361716" cy="13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-318061" y="9968157"/>
            <a:ext cx="19154580" cy="616963"/>
            <a:chOff x="0" y="0"/>
            <a:chExt cx="6439189" cy="2074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39189" cy="207404"/>
            </a:xfrm>
            <a:custGeom>
              <a:avLst/>
              <a:gdLst/>
              <a:ahLst/>
              <a:cxnLst/>
              <a:rect l="l" t="t" r="r" b="b"/>
              <a:pathLst>
                <a:path w="6439189" h="207404">
                  <a:moveTo>
                    <a:pt x="0" y="0"/>
                  </a:moveTo>
                  <a:lnTo>
                    <a:pt x="6439189" y="0"/>
                  </a:lnTo>
                  <a:lnTo>
                    <a:pt x="6439189" y="207404"/>
                  </a:lnTo>
                  <a:lnTo>
                    <a:pt x="0" y="207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439189" cy="235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876300"/>
            <a:ext cx="16230600" cy="130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 b="1">
                <a:solidFill>
                  <a:srgbClr val="022759"/>
                </a:solidFill>
                <a:latin typeface="Klein Condensed Bold"/>
                <a:ea typeface="Klein Condensed Bold"/>
                <a:cs typeface="Klein Condensed Bold"/>
                <a:sym typeface="Klein Condensed Bold"/>
              </a:rPr>
              <a:t>CASE STUDIES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5253" y="2796241"/>
            <a:ext cx="16401253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32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Case Study 1 : The 23andMe Data Scandal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    Concerns: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People often consent without realizing the full implications.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01494" y="5086350"/>
            <a:ext cx="16085013" cy="334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22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2. Case Study 2 : Insurance &amp; Wearable Data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    Concerns: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Continuous surveillance – Insurance adjusts pricing in real time.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22759"/>
                </a:solidFill>
                <a:latin typeface="Be Vietnam"/>
                <a:ea typeface="Be Vietnam"/>
                <a:cs typeface="Be Vietnam"/>
                <a:sym typeface="Be Vietnam"/>
              </a:rPr>
              <a:t>Exclusion risk – People with disabilities, chronic illnesses, or lower-income backgrounds may pay more.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2275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564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Be Vietnam Italics</vt:lpstr>
      <vt:lpstr>Klein Condensed Bold</vt:lpstr>
      <vt:lpstr>Calibri</vt:lpstr>
      <vt:lpstr>Be Vietnam</vt:lpstr>
      <vt:lpstr>Be Vietnam Ultra-Bold Italics</vt:lpstr>
      <vt:lpstr>Klein Condensed Heavy</vt:lpstr>
      <vt:lpstr>Be Vietnam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Science, Public Interest Presentation 1</dc:title>
  <cp:lastModifiedBy>Pandit, Pooja Diwakar - (poojapandit)</cp:lastModifiedBy>
  <cp:revision>4</cp:revision>
  <dcterms:created xsi:type="dcterms:W3CDTF">2006-08-16T00:00:00Z</dcterms:created>
  <dcterms:modified xsi:type="dcterms:W3CDTF">2025-04-10T22:15:53Z</dcterms:modified>
  <dc:identifier>DAGh38i3UYQ</dc:identifier>
</cp:coreProperties>
</file>