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7261B-4255-44E7-B661-02DF0AB10769}" v="1" dt="2025-04-09T18:51:53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h Pandit" userId="IbgkMhcHPT4QeL1KL27sWaC3yMHV0Q5MhVB0pVgouxA=" providerId="None" clId="Web-{3EE7261B-4255-44E7-B661-02DF0AB10769}"/>
    <pc:docChg chg="modSld">
      <pc:chgData name="Sidh Pandit" userId="IbgkMhcHPT4QeL1KL27sWaC3yMHV0Q5MhVB0pVgouxA=" providerId="None" clId="Web-{3EE7261B-4255-44E7-B661-02DF0AB10769}" dt="2025-04-09T18:51:53.646" v="0" actId="688"/>
      <pc:docMkLst>
        <pc:docMk/>
      </pc:docMkLst>
      <pc:sldChg chg="modSp">
        <pc:chgData name="Sidh Pandit" userId="IbgkMhcHPT4QeL1KL27sWaC3yMHV0Q5MhVB0pVgouxA=" providerId="None" clId="Web-{3EE7261B-4255-44E7-B661-02DF0AB10769}" dt="2025-04-09T18:51:53.646" v="0" actId="688"/>
        <pc:sldMkLst>
          <pc:docMk/>
          <pc:sldMk cId="2673992677" sldId="256"/>
        </pc:sldMkLst>
        <pc:picChg chg="mod">
          <ac:chgData name="Sidh Pandit" userId="IbgkMhcHPT4QeL1KL27sWaC3yMHV0Q5MhVB0pVgouxA=" providerId="None" clId="Web-{3EE7261B-4255-44E7-B661-02DF0AB10769}" dt="2025-04-09T18:51:53.646" v="0" actId="688"/>
          <ac:picMkLst>
            <pc:docMk/>
            <pc:sldMk cId="2673992677" sldId="256"/>
            <ac:picMk id="5" creationId="{8924DA40-928D-9D1C-0F9C-DCE71C9D8A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E1FE-618A-B3E1-783C-17357F4DE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6BF00-DB65-1608-D7ED-C069C9182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C290-FAF9-7B19-EBB4-B3138487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93-BB67-4BA5-BFA0-E4F0C3FE93D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397E-74AD-EF55-EED2-D97235D8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B9D04-ECE1-7B0D-8ADC-EF9DB8A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F275-A0F8-4153-AC8C-19BD78A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9AEB-0E45-4BDB-D74A-9481942D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80B70-31E4-B7D2-5073-CCA05120B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21F11-57A5-5524-CCF2-51017159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93-BB67-4BA5-BFA0-E4F0C3FE93D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3853B-4DB0-1C72-F980-8620946E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DEF1-077C-1CB5-3DF7-3A41651E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F275-A0F8-4153-AC8C-19BD78A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3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95536-9049-60B5-8D9D-BA22D2D72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BFCD0-8F1C-CDF0-7DCB-8AF36982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E011-4A34-ED56-3E4D-E726AF00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93-BB67-4BA5-BFA0-E4F0C3FE93D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F238B-3B07-8FAA-3BB7-62DD09D6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F1067-2965-33AB-6957-B20E17DC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F275-A0F8-4153-AC8C-19BD78A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4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BD5C-628E-8C5F-254C-B8C752A1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3048-0D03-6D4D-0A0F-35156774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73BB-DD02-B9F4-80C2-D3A12207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93-BB67-4BA5-BFA0-E4F0C3FE93D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C44D-89B5-6117-0F05-7ED608D6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EC167-6029-771E-3EBD-15F9A792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F275-A0F8-4153-AC8C-19BD78A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0548-AF11-DE3F-D32B-95D3C67E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3078E-5D48-2FAB-AE2E-8D847BD6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B6D5-E1B4-761C-8565-F979FA3F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93-BB67-4BA5-BFA0-E4F0C3FE93D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8A399-B01A-F561-73EE-D785E5D1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ED316-D0BE-05AF-8E58-96AA6746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F275-A0F8-4153-AC8C-19BD78A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9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5A9F-17A5-4790-D683-0F778851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D98B-9EB2-4024-B53D-E2A2ED505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87816-2A37-D8A0-BC6E-60ECAFB12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1342-47DA-557E-AFD6-B803903A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93-BB67-4BA5-BFA0-E4F0C3FE93D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EB789-BECD-4AEF-0A2F-D7AF4249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653CC-F3D6-7D35-640A-C0FBCBFD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F275-A0F8-4153-AC8C-19BD78A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1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1B42-56FC-0E8D-0370-56EE396B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EA846-174B-E8A6-6707-B3F4678ED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A24B-D566-8F33-C1F4-81F8C2460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14B11-512D-6D0A-A08A-0B4009892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CFC72-F612-6C4A-0599-43087EB97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25B67-511A-9BE3-0225-BBCB2745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93-BB67-4BA5-BFA0-E4F0C3FE93D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2CDC2-15CB-8B9C-9DA6-0009086F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64F26-4B56-5F07-A4FC-A910FDAB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F275-A0F8-4153-AC8C-19BD78A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A1D9-7E5A-C802-331C-CE4B5FEF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A4FF3-235B-75C4-DB5F-4747F88D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93-BB67-4BA5-BFA0-E4F0C3FE93D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67FD3-75F2-7E58-AD90-B0A44626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FC4CE-38C7-C0DB-4AAC-DB24B9C1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F275-A0F8-4153-AC8C-19BD78A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00B7E-FA7F-CD6A-C7AD-F6FC47B4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93-BB67-4BA5-BFA0-E4F0C3FE93D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90894-1930-7206-ECCE-A2B8D76E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12735-163C-2229-2DA2-DF729A30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F275-A0F8-4153-AC8C-19BD78A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99F5-83D4-9465-7C18-52DB3BEB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3490-0F6C-FED7-7735-3F88A08B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5B47A-79F5-B6CB-441B-25379803E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10791-98EF-66DB-ED3C-0DDCEEEA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93-BB67-4BA5-BFA0-E4F0C3FE93D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9E029-A2FA-493A-52AC-36D9604C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312F8-319E-9DEA-F1E2-598C7CAD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F275-A0F8-4153-AC8C-19BD78A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6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79B9-5E55-8E25-B3FB-272D9468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1A6EF-914D-901A-4720-B44CCF2DA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5F255-0435-CBD1-7A37-787575107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322C8-26B1-0046-9DFB-0183BCC2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93-BB67-4BA5-BFA0-E4F0C3FE93D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55F09-D578-FE3F-68C0-02A784DB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4E59D-C7D0-1E94-0C9E-62849179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F275-A0F8-4153-AC8C-19BD78A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D98FA-FE46-7F43-7A18-3F098332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8851E-6F07-6E71-E6DD-E93A8FD9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4DC0F-FADF-B321-8478-855CC3E47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A2693-BB67-4BA5-BFA0-E4F0C3FE93D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016D-5604-7E68-E26D-A52D3FD15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50CFF-4023-7123-1E4D-81D6AE625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6F275-A0F8-4153-AC8C-19BD78A0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D995-1286-7E38-2701-196B0B8AE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C3167-8DB6-B512-1E61-92BA1F28B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1200"/>
            <a:ext cx="9144000" cy="62547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Among currently pregnant women 3+ months, what parity is the current pregnancy (among living children).</a:t>
            </a:r>
          </a:p>
          <a:p>
            <a:r>
              <a:rPr lang="en-US" dirty="0"/>
              <a:t>Remake using that pregnancy and any live births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4DA40-928D-9D1C-0F9C-DCE71C9D8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3298085" y="-996846"/>
            <a:ext cx="4864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0A8B-682E-0CCE-FC05-71EA98AE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8D20-6FA6-E448-8B35-C986AE53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24CA8-3F11-B1DB-62D5-9DD898FB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84577" y="-1528195"/>
            <a:ext cx="6942537" cy="98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1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4A2D-5AB2-7EA3-F419-A5483CCD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Ages of pregnant women: Things to include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BB58-4A0D-1CAA-F5FD-34861E9E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Kdensities</a:t>
            </a:r>
            <a:r>
              <a:rPr lang="en-US" dirty="0"/>
              <a:t> of ages of pregnant women (3+ 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preg</a:t>
            </a:r>
            <a:r>
              <a:rPr lang="en-US" dirty="0"/>
              <a:t>) in each survey (use within survey weights)</a:t>
            </a:r>
          </a:p>
          <a:p>
            <a:r>
              <a:rPr lang="en-US" dirty="0"/>
              <a:t>Box and whisker plots of ages of 3+mo </a:t>
            </a:r>
            <a:r>
              <a:rPr lang="en-US" dirty="0" err="1"/>
              <a:t>preg</a:t>
            </a:r>
            <a:r>
              <a:rPr lang="en-US" dirty="0"/>
              <a:t> women in each survey (use w/in survey weights)</a:t>
            </a:r>
          </a:p>
          <a:p>
            <a:r>
              <a:rPr lang="en-US" dirty="0"/>
              <a:t>Number of 3+ </a:t>
            </a:r>
            <a:r>
              <a:rPr lang="en-US" dirty="0" err="1"/>
              <a:t>mo</a:t>
            </a:r>
            <a:r>
              <a:rPr lang="en-US" dirty="0"/>
              <a:t> pregnant women in each survey</a:t>
            </a:r>
          </a:p>
          <a:p>
            <a:r>
              <a:rPr lang="en-US" dirty="0"/>
              <a:t>Percent of women ages 15-49 who are 3+ </a:t>
            </a:r>
            <a:r>
              <a:rPr lang="en-US" dirty="0" err="1"/>
              <a:t>mo</a:t>
            </a:r>
            <a:r>
              <a:rPr lang="en-US" dirty="0"/>
              <a:t> pregnant at the time of the survey</a:t>
            </a:r>
          </a:p>
        </p:txBody>
      </p:sp>
    </p:spTree>
    <p:extLst>
      <p:ext uri="{BB962C8B-B14F-4D97-AF65-F5344CB8AC3E}">
        <p14:creationId xmlns:p14="http://schemas.microsoft.com/office/powerpoint/2010/main" val="53835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DBF1-98D9-6601-1E35-B6E14A5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BF50B-B50F-D3AC-91F2-34602A0F7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849" y="1825625"/>
            <a:ext cx="3296302" cy="4351338"/>
          </a:xfrm>
        </p:spPr>
      </p:pic>
    </p:spTree>
    <p:extLst>
      <p:ext uri="{BB962C8B-B14F-4D97-AF65-F5344CB8AC3E}">
        <p14:creationId xmlns:p14="http://schemas.microsoft.com/office/powerpoint/2010/main" val="291888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A034-60E1-5D8B-1229-6E2F702E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BCDB2-ADF5-C5B2-67FA-C06EA05F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52578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Among those who are pregnant now, and at each parity, how many wanted to become pregnant at that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duration of pregnancy, CDFs of having had at least one ultrasound test in each of the three waves.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each wave, how many had a period six or more months ago, are married, are not using contraception, and say they are “not pregnant or unsure”  (see this)</a:t>
            </a:r>
          </a:p>
          <a:p>
            <a:pPr marL="0" indent="0">
              <a:buNone/>
            </a:pPr>
            <a:r>
              <a:rPr lang="en-US" dirty="0"/>
              <a:t>How many people for whom v215&gt;=6 is pregnant (v213) no or unsure?</a:t>
            </a:r>
          </a:p>
          <a:p>
            <a:pPr marL="0" indent="0">
              <a:buNone/>
            </a:pPr>
            <a:r>
              <a:rPr lang="en-US" dirty="0"/>
              <a:t>Similarly could look at v215&gt;=2, 3, 4,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6B3B2-DFBB-2515-0AD0-DB9EEE7F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8129"/>
            <a:ext cx="751627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3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758A-4B2E-37D6-5CA2-3077DD63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Gestational duration in three rounds using months pregnant and months since last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727F-7075-5979-5860-D31812A4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the table such that someone can compare months pregnant to months period within the same round, and months pregnant across the different rounds</a:t>
            </a:r>
          </a:p>
        </p:txBody>
      </p:sp>
    </p:spTree>
    <p:extLst>
      <p:ext uri="{BB962C8B-B14F-4D97-AF65-F5344CB8AC3E}">
        <p14:creationId xmlns:p14="http://schemas.microsoft.com/office/powerpoint/2010/main" val="61572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317C-8268-EEFF-5069-58780CB0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Pregnancy </a:t>
            </a:r>
            <a:r>
              <a:rPr lang="en-US" dirty="0" err="1"/>
              <a:t>wantedness</a:t>
            </a:r>
            <a:r>
              <a:rPr lang="en-US" dirty="0"/>
              <a:t>/timing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07C0-6423-81D8-B84A-009406996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511300"/>
            <a:ext cx="11658600" cy="49815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Main question: Make a table that shows</a:t>
            </a:r>
          </a:p>
          <a:p>
            <a:r>
              <a:rPr lang="en-US" dirty="0"/>
              <a:t>Within each survey round, what proportion of currently pregnant women reported wanting the current pregnancy at that time</a:t>
            </a:r>
          </a:p>
          <a:p>
            <a:r>
              <a:rPr lang="en-US" dirty="0"/>
              <a:t>By parity (defined as living children plus current pregnancy) what fraction report wanting the pregnancy at that time</a:t>
            </a:r>
          </a:p>
          <a:p>
            <a:r>
              <a:rPr lang="en-US" dirty="0"/>
              <a:t>By month of pregnancy, what proportion of currently pregnant women report wanting the pregnancy at that time (can you make confidence intervals for this proportion – I </a:t>
            </a:r>
            <a:r>
              <a:rPr lang="en-US"/>
              <a:t>think they may overlap).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Sanity/reasonableness checks:</a:t>
            </a:r>
          </a:p>
          <a:p>
            <a:r>
              <a:rPr lang="en-US" dirty="0"/>
              <a:t>What proportion of currently married, not pregnant women are using a modern method of contraception (or are sterilized) in each of the following groups:</a:t>
            </a:r>
          </a:p>
          <a:p>
            <a:pPr lvl="1"/>
            <a:r>
              <a:rPr lang="en-US" dirty="0"/>
              <a:t>With no living children</a:t>
            </a:r>
          </a:p>
          <a:p>
            <a:pPr lvl="1"/>
            <a:r>
              <a:rPr lang="en-US" dirty="0"/>
              <a:t>With no living boys</a:t>
            </a:r>
          </a:p>
          <a:p>
            <a:pPr lvl="1"/>
            <a:r>
              <a:rPr lang="en-US" dirty="0"/>
              <a:t>Those who say they want no children or no more children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fun: look through the Women’s Questionnaire and see whether you can identify any other questions that might tell us about pregnant women’s mental health.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5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422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Ages of pregnant women: Things to include </vt:lpstr>
      <vt:lpstr>PowerPoint Presentation</vt:lpstr>
      <vt:lpstr>Other things </vt:lpstr>
      <vt:lpstr>Gestational duration in three rounds using months pregnant and months since last period</vt:lpstr>
      <vt:lpstr>Pregnancy wantedness/timing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Coffey, Diane L</dc:creator>
  <cp:lastModifiedBy>Coffey, Diane L</cp:lastModifiedBy>
  <cp:revision>9</cp:revision>
  <dcterms:created xsi:type="dcterms:W3CDTF">2025-04-02T21:18:18Z</dcterms:created>
  <dcterms:modified xsi:type="dcterms:W3CDTF">2025-04-14T18:45:23Z</dcterms:modified>
</cp:coreProperties>
</file>