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0" r:id="rId1"/>
  </p:sldMasterIdLst>
  <p:notesMasterIdLst>
    <p:notesMasterId r:id="rId17"/>
  </p:notesMasterIdLst>
  <p:sldIdLst>
    <p:sldId id="256" r:id="rId2"/>
    <p:sldId id="257" r:id="rId3"/>
    <p:sldId id="258" r:id="rId4"/>
    <p:sldId id="259" r:id="rId5"/>
    <p:sldId id="260" r:id="rId6"/>
    <p:sldId id="261" r:id="rId7"/>
    <p:sldId id="262" r:id="rId8"/>
    <p:sldId id="263" r:id="rId9"/>
    <p:sldId id="274" r:id="rId10"/>
    <p:sldId id="264" r:id="rId11"/>
    <p:sldId id="273" r:id="rId12"/>
    <p:sldId id="271" r:id="rId13"/>
    <p:sldId id="272" r:id="rId14"/>
    <p:sldId id="265" r:id="rId15"/>
    <p:sldId id="267" r:id="rId16"/>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42" d="100"/>
          <a:sy n="42" d="100"/>
        </p:scale>
        <p:origin x="796"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736EEBAF-EA69-4141-A772-9EFCF6F9E021}" type="datetimeFigureOut">
              <a:rPr lang="en-IN" smtClean="0"/>
              <a:t>26-02-2024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51D0EA2-5A6D-44C9-A0D2-43E74DC090D2}" type="slidenum">
              <a:rPr lang="en-IN" smtClean="0"/>
              <a:t>‹#›</a:t>
            </a:fld>
            <a:endParaRPr lang="en-IN"/>
          </a:p>
        </p:txBody>
      </p:sp>
    </p:spTree>
    <p:extLst>
      <p:ext uri="{BB962C8B-B14F-4D97-AF65-F5344CB8AC3E}">
        <p14:creationId xmlns:p14="http://schemas.microsoft.com/office/powerpoint/2010/main" val="336593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1D0EA2-5A6D-44C9-A0D2-43E74DC090D2}" type="slidenum">
              <a:rPr lang="en-IN" smtClean="0"/>
              <a:t>4</a:t>
            </a:fld>
            <a:endParaRPr lang="en-IN"/>
          </a:p>
        </p:txBody>
      </p:sp>
    </p:spTree>
    <p:extLst>
      <p:ext uri="{BB962C8B-B14F-4D97-AF65-F5344CB8AC3E}">
        <p14:creationId xmlns:p14="http://schemas.microsoft.com/office/powerpoint/2010/main" val="87337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746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4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006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717072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6685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0580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086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2681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498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57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936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9883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9009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36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183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319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79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2/26/2024</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288277917"/>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043" y="268110"/>
            <a:ext cx="2647949" cy="2647949"/>
          </a:xfrm>
          <a:prstGeom prst="rect">
            <a:avLst/>
          </a:prstGeom>
        </p:spPr>
      </p:pic>
      <p:sp>
        <p:nvSpPr>
          <p:cNvPr id="6" name="object 6"/>
          <p:cNvSpPr txBox="1"/>
          <p:nvPr/>
        </p:nvSpPr>
        <p:spPr>
          <a:xfrm>
            <a:off x="913863" y="3177922"/>
            <a:ext cx="16796385" cy="700769"/>
          </a:xfrm>
          <a:prstGeom prst="rect">
            <a:avLst/>
          </a:prstGeom>
        </p:spPr>
        <p:txBody>
          <a:bodyPr vert="horz" wrap="square" lIns="0" tIns="12065" rIns="0" bIns="0" rtlCol="0">
            <a:spAutoFit/>
          </a:bodyPr>
          <a:lstStyle/>
          <a:p>
            <a:pPr marL="1609090" marR="5080" indent="-1597025">
              <a:lnSpc>
                <a:spcPct val="116100"/>
              </a:lnSpc>
              <a:spcBef>
                <a:spcPts val="95"/>
              </a:spcBef>
              <a:tabLst>
                <a:tab pos="1468120" algn="l"/>
                <a:tab pos="4043679" algn="l"/>
                <a:tab pos="5102860" algn="l"/>
                <a:tab pos="7033895" algn="l"/>
                <a:tab pos="8695055" algn="l"/>
                <a:tab pos="9914255" algn="l"/>
                <a:tab pos="11809095" algn="l"/>
                <a:tab pos="12774295" algn="l"/>
              </a:tabLst>
            </a:pPr>
            <a:r>
              <a:rPr lang="en-US" sz="4200" b="1" spc="200" dirty="0">
                <a:solidFill>
                  <a:srgbClr val="F7F7F7"/>
                </a:solidFill>
                <a:latin typeface="Times New Roman"/>
                <a:cs typeface="Times New Roman"/>
              </a:rPr>
              <a:t>T</a:t>
            </a:r>
            <a:r>
              <a:rPr lang="en-IN" sz="4200" b="1" spc="200" dirty="0">
                <a:solidFill>
                  <a:srgbClr val="F7F7F7"/>
                </a:solidFill>
                <a:latin typeface="Times New Roman"/>
                <a:cs typeface="Times New Roman"/>
              </a:rPr>
              <a:t>EXT TO IMAGE GENERATION USING STABLE DIFFUSION</a:t>
            </a:r>
            <a:endParaRPr sz="4200" dirty="0">
              <a:latin typeface="Times New Roman"/>
              <a:cs typeface="Times New Roman"/>
            </a:endParaRPr>
          </a:p>
        </p:txBody>
      </p:sp>
      <p:sp>
        <p:nvSpPr>
          <p:cNvPr id="7" name="object 7"/>
          <p:cNvSpPr txBox="1"/>
          <p:nvPr/>
        </p:nvSpPr>
        <p:spPr>
          <a:xfrm>
            <a:off x="1434217" y="6552238"/>
            <a:ext cx="6871583" cy="1752403"/>
          </a:xfrm>
          <a:prstGeom prst="rect">
            <a:avLst/>
          </a:prstGeom>
        </p:spPr>
        <p:txBody>
          <a:bodyPr vert="horz" wrap="square" lIns="0" tIns="94615" rIns="0" bIns="0" rtlCol="0">
            <a:spAutoFit/>
          </a:bodyPr>
          <a:lstStyle/>
          <a:p>
            <a:pPr marL="12700">
              <a:lnSpc>
                <a:spcPct val="100000"/>
              </a:lnSpc>
              <a:spcBef>
                <a:spcPts val="745"/>
              </a:spcBef>
            </a:pPr>
            <a:r>
              <a:rPr sz="3400" spc="160" dirty="0">
                <a:solidFill>
                  <a:srgbClr val="F7F7F7"/>
                </a:solidFill>
                <a:latin typeface="Times New Roman"/>
                <a:cs typeface="Times New Roman"/>
              </a:rPr>
              <a:t>M</a:t>
            </a:r>
            <a:r>
              <a:rPr lang="en-US" sz="3400" spc="160" dirty="0">
                <a:solidFill>
                  <a:srgbClr val="F7F7F7"/>
                </a:solidFill>
                <a:latin typeface="Times New Roman"/>
                <a:cs typeface="Times New Roman"/>
              </a:rPr>
              <a:t>r</a:t>
            </a:r>
            <a:r>
              <a:rPr sz="3400" spc="160" dirty="0">
                <a:solidFill>
                  <a:srgbClr val="F7F7F7"/>
                </a:solidFill>
                <a:latin typeface="Times New Roman"/>
                <a:cs typeface="Times New Roman"/>
              </a:rPr>
              <a:t>s</a:t>
            </a:r>
            <a:r>
              <a:rPr lang="en-US" sz="3400" spc="-40" dirty="0">
                <a:solidFill>
                  <a:srgbClr val="F7F7F7"/>
                </a:solidFill>
                <a:latin typeface="Times New Roman"/>
                <a:cs typeface="Times New Roman"/>
              </a:rPr>
              <a:t>.</a:t>
            </a:r>
            <a:r>
              <a:rPr lang="en-IN" sz="3400" spc="160" dirty="0">
                <a:solidFill>
                  <a:srgbClr val="F7F7F7"/>
                </a:solidFill>
                <a:latin typeface="Times New Roman"/>
                <a:cs typeface="Times New Roman"/>
              </a:rPr>
              <a:t>M.SUJANA </a:t>
            </a:r>
            <a:r>
              <a:rPr sz="2400" spc="120" dirty="0" err="1">
                <a:solidFill>
                  <a:srgbClr val="F7F7F7"/>
                </a:solidFill>
                <a:latin typeface="Times New Roman"/>
                <a:cs typeface="Times New Roman"/>
              </a:rPr>
              <a:t>M.Tech</a:t>
            </a:r>
            <a:r>
              <a:rPr lang="en-US" sz="2400" spc="120" dirty="0">
                <a:solidFill>
                  <a:srgbClr val="F7F7F7"/>
                </a:solidFill>
                <a:latin typeface="Times New Roman"/>
                <a:cs typeface="Times New Roman"/>
              </a:rPr>
              <a:t>,[</a:t>
            </a:r>
            <a:r>
              <a:rPr lang="en-IN" sz="2400" spc="120" dirty="0" err="1">
                <a:solidFill>
                  <a:srgbClr val="F7F7F7"/>
                </a:solidFill>
                <a:latin typeface="Times New Roman"/>
                <a:cs typeface="Times New Roman"/>
              </a:rPr>
              <a:t>Ph.D</a:t>
            </a:r>
            <a:r>
              <a:rPr lang="en-IN" sz="2400" spc="120" dirty="0">
                <a:solidFill>
                  <a:srgbClr val="F7F7F7"/>
                </a:solidFill>
                <a:latin typeface="Times New Roman"/>
                <a:cs typeface="Times New Roman"/>
              </a:rPr>
              <a:t>]</a:t>
            </a:r>
            <a:endParaRPr lang="en-IN" sz="2400" dirty="0">
              <a:latin typeface="Times New Roman"/>
              <a:cs typeface="Times New Roman"/>
            </a:endParaRPr>
          </a:p>
          <a:p>
            <a:pPr marL="12700">
              <a:lnSpc>
                <a:spcPct val="100000"/>
              </a:lnSpc>
              <a:spcBef>
                <a:spcPts val="745"/>
              </a:spcBef>
            </a:pPr>
            <a:r>
              <a:rPr lang="en-IN" sz="2400" spc="90" dirty="0">
                <a:solidFill>
                  <a:srgbClr val="F7F7F7"/>
                </a:solidFill>
                <a:latin typeface="Times New Roman"/>
                <a:cs typeface="Times New Roman"/>
              </a:rPr>
              <a:t>		</a:t>
            </a:r>
            <a:r>
              <a:rPr sz="2800" spc="90" dirty="0">
                <a:solidFill>
                  <a:srgbClr val="F7F7F7"/>
                </a:solidFill>
                <a:latin typeface="Times New Roman"/>
                <a:cs typeface="Times New Roman"/>
              </a:rPr>
              <a:t>Assistant </a:t>
            </a:r>
            <a:r>
              <a:rPr sz="2800" spc="85" dirty="0">
                <a:solidFill>
                  <a:srgbClr val="F7F7F7"/>
                </a:solidFill>
                <a:latin typeface="Times New Roman"/>
                <a:cs typeface="Times New Roman"/>
              </a:rPr>
              <a:t>professo</a:t>
            </a:r>
            <a:r>
              <a:rPr lang="en-US" sz="2800" spc="85" dirty="0">
                <a:solidFill>
                  <a:srgbClr val="F7F7F7"/>
                </a:solidFill>
                <a:latin typeface="Times New Roman"/>
                <a:cs typeface="Times New Roman"/>
              </a:rPr>
              <a:t>r</a:t>
            </a:r>
          </a:p>
          <a:p>
            <a:pPr marL="12700">
              <a:lnSpc>
                <a:spcPct val="100000"/>
              </a:lnSpc>
              <a:spcBef>
                <a:spcPts val="745"/>
              </a:spcBef>
            </a:pPr>
            <a:r>
              <a:rPr lang="en-US" sz="3400" spc="150" dirty="0">
                <a:solidFill>
                  <a:srgbClr val="F7F7F7"/>
                </a:solidFill>
                <a:latin typeface="Times New Roman"/>
                <a:cs typeface="Times New Roman"/>
              </a:rPr>
              <a:t>	</a:t>
            </a:r>
            <a:r>
              <a:rPr sz="2800" spc="150" dirty="0">
                <a:solidFill>
                  <a:srgbClr val="F7F7F7"/>
                </a:solidFill>
                <a:latin typeface="Times New Roman"/>
                <a:cs typeface="Times New Roman"/>
              </a:rPr>
              <a:t>Department</a:t>
            </a:r>
            <a:r>
              <a:rPr sz="2800" spc="-40" dirty="0">
                <a:solidFill>
                  <a:srgbClr val="F7F7F7"/>
                </a:solidFill>
                <a:latin typeface="Times New Roman"/>
                <a:cs typeface="Times New Roman"/>
              </a:rPr>
              <a:t> </a:t>
            </a:r>
            <a:r>
              <a:rPr sz="2800" spc="85" dirty="0">
                <a:solidFill>
                  <a:srgbClr val="F7F7F7"/>
                </a:solidFill>
                <a:latin typeface="Times New Roman"/>
                <a:cs typeface="Times New Roman"/>
              </a:rPr>
              <a:t>of</a:t>
            </a:r>
            <a:r>
              <a:rPr lang="en-US" sz="2800" spc="-40" dirty="0">
                <a:solidFill>
                  <a:srgbClr val="F7F7F7"/>
                </a:solidFill>
                <a:latin typeface="Times New Roman"/>
                <a:cs typeface="Times New Roman"/>
              </a:rPr>
              <a:t> </a:t>
            </a:r>
            <a:r>
              <a:rPr lang="en-US" sz="2800" spc="110" dirty="0">
                <a:solidFill>
                  <a:srgbClr val="F7F7F7"/>
                </a:solidFill>
                <a:latin typeface="Times New Roman"/>
                <a:cs typeface="Times New Roman"/>
              </a:rPr>
              <a:t>IT and AI&amp;DS</a:t>
            </a:r>
            <a:endParaRPr sz="2800" dirty="0">
              <a:latin typeface="Times New Roman"/>
              <a:cs typeface="Times New Roman"/>
            </a:endParaRPr>
          </a:p>
        </p:txBody>
      </p:sp>
      <p:sp>
        <p:nvSpPr>
          <p:cNvPr id="8" name="object 8"/>
          <p:cNvSpPr txBox="1"/>
          <p:nvPr/>
        </p:nvSpPr>
        <p:spPr>
          <a:xfrm>
            <a:off x="12634736" y="6034115"/>
            <a:ext cx="2368550" cy="543560"/>
          </a:xfrm>
          <a:prstGeom prst="rect">
            <a:avLst/>
          </a:prstGeom>
        </p:spPr>
        <p:txBody>
          <a:bodyPr vert="horz" wrap="square" lIns="0" tIns="12700" rIns="0" bIns="0" rtlCol="0">
            <a:spAutoFit/>
          </a:bodyPr>
          <a:lstStyle/>
          <a:p>
            <a:pPr marL="12700">
              <a:lnSpc>
                <a:spcPct val="100000"/>
              </a:lnSpc>
              <a:spcBef>
                <a:spcPts val="100"/>
              </a:spcBef>
            </a:pPr>
            <a:r>
              <a:rPr sz="3400" spc="85" dirty="0">
                <a:solidFill>
                  <a:srgbClr val="F7F7F7"/>
                </a:solidFill>
                <a:latin typeface="Times New Roman"/>
                <a:cs typeface="Times New Roman"/>
              </a:rPr>
              <a:t>Presented</a:t>
            </a:r>
            <a:r>
              <a:rPr sz="3400" spc="-85" dirty="0">
                <a:solidFill>
                  <a:srgbClr val="F7F7F7"/>
                </a:solidFill>
                <a:latin typeface="Times New Roman"/>
                <a:cs typeface="Times New Roman"/>
              </a:rPr>
              <a:t> </a:t>
            </a:r>
            <a:r>
              <a:rPr sz="3400" spc="85" dirty="0">
                <a:solidFill>
                  <a:srgbClr val="F7F7F7"/>
                </a:solidFill>
                <a:latin typeface="Times New Roman"/>
                <a:cs typeface="Times New Roman"/>
              </a:rPr>
              <a:t>by</a:t>
            </a:r>
            <a:endParaRPr sz="3400">
              <a:latin typeface="Times New Roman"/>
              <a:cs typeface="Times New Roman"/>
            </a:endParaRPr>
          </a:p>
        </p:txBody>
      </p:sp>
      <p:sp>
        <p:nvSpPr>
          <p:cNvPr id="9" name="object 9"/>
          <p:cNvSpPr txBox="1"/>
          <p:nvPr/>
        </p:nvSpPr>
        <p:spPr>
          <a:xfrm>
            <a:off x="9652072" y="6552238"/>
            <a:ext cx="8331128" cy="2419252"/>
          </a:xfrm>
          <a:prstGeom prst="rect">
            <a:avLst/>
          </a:prstGeom>
        </p:spPr>
        <p:txBody>
          <a:bodyPr vert="horz" wrap="square" lIns="0" tIns="94615" rIns="0" bIns="0" rtlCol="0">
            <a:spAutoFit/>
          </a:bodyPr>
          <a:lstStyle/>
          <a:p>
            <a:pPr marL="12700">
              <a:lnSpc>
                <a:spcPct val="100000"/>
              </a:lnSpc>
              <a:spcBef>
                <a:spcPts val="745"/>
              </a:spcBef>
            </a:pPr>
            <a:r>
              <a:rPr sz="3400" spc="45" dirty="0">
                <a:solidFill>
                  <a:srgbClr val="F7F7F7"/>
                </a:solidFill>
                <a:latin typeface="Times New Roman"/>
                <a:cs typeface="Times New Roman"/>
              </a:rPr>
              <a:t>20KB1A</a:t>
            </a:r>
            <a:r>
              <a:rPr lang="en-US" sz="3400" spc="45" dirty="0">
                <a:solidFill>
                  <a:srgbClr val="F7F7F7"/>
                </a:solidFill>
                <a:latin typeface="Times New Roman"/>
                <a:cs typeface="Times New Roman"/>
              </a:rPr>
              <a:t>3034</a:t>
            </a:r>
            <a:r>
              <a:rPr sz="3400" spc="-35" dirty="0">
                <a:solidFill>
                  <a:srgbClr val="F7F7F7"/>
                </a:solidFill>
                <a:latin typeface="Times New Roman"/>
                <a:cs typeface="Times New Roman"/>
              </a:rPr>
              <a:t> </a:t>
            </a:r>
            <a:r>
              <a:rPr lang="en-IN" sz="3400" spc="155" dirty="0">
                <a:solidFill>
                  <a:srgbClr val="F7F7F7"/>
                </a:solidFill>
                <a:latin typeface="Times New Roman"/>
                <a:cs typeface="Times New Roman"/>
              </a:rPr>
              <a:t>– P. </a:t>
            </a:r>
            <a:r>
              <a:rPr lang="en-US" sz="3400" spc="155" dirty="0">
                <a:solidFill>
                  <a:srgbClr val="F7F7F7"/>
                </a:solidFill>
                <a:latin typeface="Times New Roman"/>
                <a:cs typeface="Times New Roman"/>
              </a:rPr>
              <a:t>YUVARAJ</a:t>
            </a:r>
            <a:endParaRPr sz="3400" dirty="0">
              <a:latin typeface="Times New Roman"/>
              <a:cs typeface="Times New Roman"/>
            </a:endParaRPr>
          </a:p>
          <a:p>
            <a:pPr marL="12700">
              <a:lnSpc>
                <a:spcPct val="100000"/>
              </a:lnSpc>
              <a:spcBef>
                <a:spcPts val="645"/>
              </a:spcBef>
            </a:pPr>
            <a:r>
              <a:rPr sz="3400" spc="45" dirty="0">
                <a:solidFill>
                  <a:srgbClr val="F7F7F7"/>
                </a:solidFill>
                <a:latin typeface="Times New Roman"/>
                <a:cs typeface="Times New Roman"/>
              </a:rPr>
              <a:t>20KB1A</a:t>
            </a:r>
            <a:r>
              <a:rPr lang="en-US" sz="3400" spc="45" dirty="0">
                <a:solidFill>
                  <a:srgbClr val="F7F7F7"/>
                </a:solidFill>
                <a:latin typeface="Times New Roman"/>
                <a:cs typeface="Times New Roman"/>
              </a:rPr>
              <a:t>3060</a:t>
            </a:r>
            <a:r>
              <a:rPr sz="3400" spc="-45" dirty="0">
                <a:solidFill>
                  <a:srgbClr val="F7F7F7"/>
                </a:solidFill>
                <a:latin typeface="Times New Roman"/>
                <a:cs typeface="Times New Roman"/>
              </a:rPr>
              <a:t> </a:t>
            </a:r>
            <a:r>
              <a:rPr lang="en-IN" sz="3400" spc="90" dirty="0">
                <a:solidFill>
                  <a:srgbClr val="F7F7F7"/>
                </a:solidFill>
                <a:latin typeface="Times New Roman"/>
                <a:cs typeface="Times New Roman"/>
              </a:rPr>
              <a:t>–</a:t>
            </a:r>
            <a:r>
              <a:rPr lang="en-US" sz="3400" spc="90" dirty="0">
                <a:solidFill>
                  <a:srgbClr val="F7F7F7"/>
                </a:solidFill>
                <a:latin typeface="Times New Roman"/>
                <a:cs typeface="Times New Roman"/>
              </a:rPr>
              <a:t> V. SAI LEKHYA</a:t>
            </a:r>
            <a:endParaRPr sz="3400" dirty="0">
              <a:latin typeface="Times New Roman"/>
              <a:cs typeface="Times New Roman"/>
            </a:endParaRPr>
          </a:p>
          <a:p>
            <a:pPr marL="12700">
              <a:lnSpc>
                <a:spcPct val="100000"/>
              </a:lnSpc>
              <a:spcBef>
                <a:spcPts val="645"/>
              </a:spcBef>
            </a:pPr>
            <a:r>
              <a:rPr sz="3400" spc="60" dirty="0">
                <a:solidFill>
                  <a:srgbClr val="F7F7F7"/>
                </a:solidFill>
                <a:latin typeface="Times New Roman"/>
                <a:cs typeface="Times New Roman"/>
              </a:rPr>
              <a:t>20KB1A</a:t>
            </a:r>
            <a:r>
              <a:rPr lang="en-US" sz="3400" spc="60" dirty="0">
                <a:solidFill>
                  <a:srgbClr val="F7F7F7"/>
                </a:solidFill>
                <a:latin typeface="Times New Roman"/>
                <a:cs typeface="Times New Roman"/>
              </a:rPr>
              <a:t>3051</a:t>
            </a:r>
            <a:r>
              <a:rPr sz="3400" spc="-20" dirty="0">
                <a:solidFill>
                  <a:srgbClr val="F7F7F7"/>
                </a:solidFill>
                <a:latin typeface="Times New Roman"/>
                <a:cs typeface="Times New Roman"/>
              </a:rPr>
              <a:t> </a:t>
            </a:r>
            <a:r>
              <a:rPr lang="en-IN" sz="3400" spc="-20" dirty="0">
                <a:solidFill>
                  <a:srgbClr val="F7F7F7"/>
                </a:solidFill>
                <a:latin typeface="Times New Roman"/>
                <a:cs typeface="Times New Roman"/>
              </a:rPr>
              <a:t>– S.V. </a:t>
            </a:r>
            <a:r>
              <a:rPr lang="en-US" sz="3400" spc="-20" dirty="0">
                <a:solidFill>
                  <a:srgbClr val="F7F7F7"/>
                </a:solidFill>
                <a:latin typeface="Times New Roman"/>
                <a:cs typeface="Times New Roman"/>
              </a:rPr>
              <a:t>SURYA NARAYANA</a:t>
            </a:r>
            <a:endParaRPr sz="3400" dirty="0">
              <a:latin typeface="Times New Roman"/>
              <a:cs typeface="Times New Roman"/>
            </a:endParaRPr>
          </a:p>
          <a:p>
            <a:pPr marL="12700">
              <a:lnSpc>
                <a:spcPct val="100000"/>
              </a:lnSpc>
              <a:spcBef>
                <a:spcPts val="645"/>
              </a:spcBef>
            </a:pPr>
            <a:r>
              <a:rPr sz="3400" spc="55" dirty="0">
                <a:solidFill>
                  <a:srgbClr val="F7F7F7"/>
                </a:solidFill>
                <a:latin typeface="Times New Roman"/>
                <a:cs typeface="Times New Roman"/>
              </a:rPr>
              <a:t>20KB1A</a:t>
            </a:r>
            <a:r>
              <a:rPr lang="en-US" sz="3400" spc="55" dirty="0">
                <a:solidFill>
                  <a:srgbClr val="F7F7F7"/>
                </a:solidFill>
                <a:latin typeface="Times New Roman"/>
                <a:cs typeface="Times New Roman"/>
              </a:rPr>
              <a:t>3050 –</a:t>
            </a:r>
            <a:r>
              <a:rPr sz="3400" spc="-20" dirty="0">
                <a:solidFill>
                  <a:srgbClr val="F7F7F7"/>
                </a:solidFill>
                <a:latin typeface="Times New Roman"/>
                <a:cs typeface="Times New Roman"/>
              </a:rPr>
              <a:t> </a:t>
            </a:r>
            <a:r>
              <a:rPr lang="en-US" sz="3400" spc="-20" dirty="0">
                <a:solidFill>
                  <a:srgbClr val="F7F7F7"/>
                </a:solidFill>
                <a:latin typeface="Times New Roman"/>
                <a:cs typeface="Times New Roman"/>
              </a:rPr>
              <a:t>SK. ROSHINI</a:t>
            </a:r>
            <a:endParaRPr lang="en-IN" sz="3400" spc="235" dirty="0">
              <a:solidFill>
                <a:srgbClr val="F7F7F7"/>
              </a:solidFill>
              <a:latin typeface="Times New Roman"/>
              <a:cs typeface="Times New Roman"/>
            </a:endParaRPr>
          </a:p>
        </p:txBody>
      </p:sp>
      <p:sp>
        <p:nvSpPr>
          <p:cNvPr id="10" name="object 10"/>
          <p:cNvSpPr txBox="1"/>
          <p:nvPr/>
        </p:nvSpPr>
        <p:spPr>
          <a:xfrm>
            <a:off x="1434217" y="5078716"/>
            <a:ext cx="9317296" cy="1415259"/>
          </a:xfrm>
          <a:prstGeom prst="rect">
            <a:avLst/>
          </a:prstGeom>
        </p:spPr>
        <p:txBody>
          <a:bodyPr vert="horz" wrap="square" lIns="0" tIns="12700" rIns="0" bIns="0" rtlCol="0">
            <a:spAutoFit/>
          </a:bodyPr>
          <a:lstStyle/>
          <a:p>
            <a:pPr marL="12700" marR="5080" indent="5915660">
              <a:lnSpc>
                <a:spcPct val="142200"/>
              </a:lnSpc>
              <a:spcBef>
                <a:spcPts val="100"/>
              </a:spcBef>
            </a:pPr>
            <a:r>
              <a:rPr sz="3400" spc="100" dirty="0">
                <a:solidFill>
                  <a:srgbClr val="F7F7F7"/>
                </a:solidFill>
                <a:latin typeface="Times New Roman"/>
                <a:cs typeface="Times New Roman"/>
              </a:rPr>
              <a:t>Batch</a:t>
            </a:r>
            <a:r>
              <a:rPr sz="3400" spc="-20" dirty="0">
                <a:solidFill>
                  <a:srgbClr val="F7F7F7"/>
                </a:solidFill>
                <a:latin typeface="Times New Roman"/>
                <a:cs typeface="Times New Roman"/>
              </a:rPr>
              <a:t> </a:t>
            </a:r>
            <a:r>
              <a:rPr sz="3400" spc="254" dirty="0">
                <a:solidFill>
                  <a:srgbClr val="F7F7F7"/>
                </a:solidFill>
                <a:latin typeface="Times New Roman"/>
                <a:cs typeface="Times New Roman"/>
              </a:rPr>
              <a:t>No</a:t>
            </a:r>
            <a:r>
              <a:rPr sz="3400" spc="-20" dirty="0">
                <a:solidFill>
                  <a:srgbClr val="F7F7F7"/>
                </a:solidFill>
                <a:latin typeface="Times New Roman"/>
                <a:cs typeface="Times New Roman"/>
              </a:rPr>
              <a:t> </a:t>
            </a:r>
            <a:r>
              <a:rPr sz="3400" spc="-25" dirty="0">
                <a:solidFill>
                  <a:srgbClr val="F7F7F7"/>
                </a:solidFill>
                <a:latin typeface="Times New Roman"/>
                <a:cs typeface="Times New Roman"/>
              </a:rPr>
              <a:t>:</a:t>
            </a:r>
            <a:r>
              <a:rPr sz="3400" spc="-20" dirty="0">
                <a:solidFill>
                  <a:srgbClr val="F7F7F7"/>
                </a:solidFill>
                <a:latin typeface="Times New Roman"/>
                <a:cs typeface="Times New Roman"/>
              </a:rPr>
              <a:t> </a:t>
            </a:r>
            <a:r>
              <a:rPr lang="en-US" sz="3400" spc="-20" dirty="0">
                <a:solidFill>
                  <a:srgbClr val="F7F7F7"/>
                </a:solidFill>
                <a:latin typeface="Times New Roman"/>
                <a:cs typeface="Times New Roman"/>
              </a:rPr>
              <a:t>09</a:t>
            </a:r>
            <a:r>
              <a:rPr sz="3400" spc="-5" dirty="0">
                <a:solidFill>
                  <a:srgbClr val="F7F7F7"/>
                </a:solidFill>
                <a:latin typeface="Times New Roman"/>
                <a:cs typeface="Times New Roman"/>
              </a:rPr>
              <a:t> </a:t>
            </a:r>
            <a:r>
              <a:rPr sz="3400" spc="-835" dirty="0">
                <a:solidFill>
                  <a:srgbClr val="F7F7F7"/>
                </a:solidFill>
                <a:latin typeface="Times New Roman"/>
                <a:cs typeface="Times New Roman"/>
              </a:rPr>
              <a:t> </a:t>
            </a:r>
            <a:r>
              <a:rPr sz="3400" spc="165" dirty="0">
                <a:solidFill>
                  <a:srgbClr val="F7F7F7"/>
                </a:solidFill>
                <a:latin typeface="Times New Roman"/>
                <a:cs typeface="Times New Roman"/>
              </a:rPr>
              <a:t>Under</a:t>
            </a:r>
            <a:r>
              <a:rPr sz="3400" spc="-10" dirty="0">
                <a:solidFill>
                  <a:srgbClr val="F7F7F7"/>
                </a:solidFill>
                <a:latin typeface="Times New Roman"/>
                <a:cs typeface="Times New Roman"/>
              </a:rPr>
              <a:t> </a:t>
            </a:r>
            <a:r>
              <a:rPr sz="3400" spc="110" dirty="0">
                <a:solidFill>
                  <a:srgbClr val="F7F7F7"/>
                </a:solidFill>
                <a:latin typeface="Times New Roman"/>
                <a:cs typeface="Times New Roman"/>
              </a:rPr>
              <a:t>the</a:t>
            </a:r>
            <a:r>
              <a:rPr sz="3400" spc="-5" dirty="0">
                <a:solidFill>
                  <a:srgbClr val="F7F7F7"/>
                </a:solidFill>
                <a:latin typeface="Times New Roman"/>
                <a:cs typeface="Times New Roman"/>
              </a:rPr>
              <a:t> </a:t>
            </a:r>
            <a:r>
              <a:rPr sz="3400" spc="75" dirty="0">
                <a:solidFill>
                  <a:srgbClr val="F7F7F7"/>
                </a:solidFill>
                <a:latin typeface="Times New Roman"/>
                <a:cs typeface="Times New Roman"/>
              </a:rPr>
              <a:t>Esteemed</a:t>
            </a:r>
            <a:r>
              <a:rPr sz="3400" spc="-10" dirty="0">
                <a:solidFill>
                  <a:srgbClr val="F7F7F7"/>
                </a:solidFill>
                <a:latin typeface="Times New Roman"/>
                <a:cs typeface="Times New Roman"/>
              </a:rPr>
              <a:t> </a:t>
            </a:r>
            <a:r>
              <a:rPr sz="3400" spc="120" dirty="0">
                <a:solidFill>
                  <a:srgbClr val="F7F7F7"/>
                </a:solidFill>
                <a:latin typeface="Times New Roman"/>
                <a:cs typeface="Times New Roman"/>
              </a:rPr>
              <a:t>Guidance</a:t>
            </a:r>
            <a:r>
              <a:rPr sz="3400" spc="-5" dirty="0">
                <a:solidFill>
                  <a:srgbClr val="F7F7F7"/>
                </a:solidFill>
                <a:latin typeface="Times New Roman"/>
                <a:cs typeface="Times New Roman"/>
              </a:rPr>
              <a:t> </a:t>
            </a:r>
            <a:r>
              <a:rPr sz="3400" spc="85" dirty="0">
                <a:solidFill>
                  <a:srgbClr val="F7F7F7"/>
                </a:solidFill>
                <a:latin typeface="Times New Roman"/>
                <a:cs typeface="Times New Roman"/>
              </a:rPr>
              <a:t>of</a:t>
            </a:r>
            <a:endParaRPr sz="3400" dirty="0">
              <a:latin typeface="Times New Roman"/>
              <a:cs typeface="Times New Roman"/>
            </a:endParaRPr>
          </a:p>
        </p:txBody>
      </p:sp>
      <p:sp>
        <p:nvSpPr>
          <p:cNvPr id="11" name="object 11"/>
          <p:cNvSpPr txBox="1">
            <a:spLocks noGrp="1"/>
          </p:cNvSpPr>
          <p:nvPr>
            <p:ph type="title"/>
          </p:nvPr>
        </p:nvSpPr>
        <p:spPr>
          <a:xfrm>
            <a:off x="2209800" y="242710"/>
            <a:ext cx="15395408" cy="2551981"/>
          </a:xfrm>
          <a:prstGeom prst="rect">
            <a:avLst/>
          </a:prstGeom>
        </p:spPr>
        <p:txBody>
          <a:bodyPr vert="horz" wrap="square" lIns="0" tIns="119380" rIns="0" bIns="0" rtlCol="0">
            <a:spAutoFit/>
          </a:bodyPr>
          <a:lstStyle/>
          <a:p>
            <a:pPr marL="12700">
              <a:lnSpc>
                <a:spcPct val="100000"/>
              </a:lnSpc>
              <a:spcBef>
                <a:spcPts val="940"/>
              </a:spcBef>
            </a:pPr>
            <a:r>
              <a:rPr sz="4000" spc="25" dirty="0">
                <a:solidFill>
                  <a:srgbClr val="F7F7F7"/>
                </a:solidFill>
              </a:rPr>
              <a:t>N.B.K.R</a:t>
            </a:r>
            <a:r>
              <a:rPr sz="4000" spc="-10" dirty="0">
                <a:solidFill>
                  <a:srgbClr val="F7F7F7"/>
                </a:solidFill>
              </a:rPr>
              <a:t> </a:t>
            </a:r>
            <a:r>
              <a:rPr sz="4000" spc="55" dirty="0">
                <a:solidFill>
                  <a:srgbClr val="F7F7F7"/>
                </a:solidFill>
              </a:rPr>
              <a:t>INSTITUTE</a:t>
            </a:r>
            <a:r>
              <a:rPr sz="4000" spc="-10" dirty="0">
                <a:solidFill>
                  <a:srgbClr val="F7F7F7"/>
                </a:solidFill>
              </a:rPr>
              <a:t> </a:t>
            </a:r>
            <a:r>
              <a:rPr sz="4000" spc="70" dirty="0">
                <a:solidFill>
                  <a:srgbClr val="F7F7F7"/>
                </a:solidFill>
              </a:rPr>
              <a:t>OF</a:t>
            </a:r>
            <a:r>
              <a:rPr sz="4000" spc="-10" dirty="0">
                <a:solidFill>
                  <a:srgbClr val="F7F7F7"/>
                </a:solidFill>
              </a:rPr>
              <a:t> </a:t>
            </a:r>
            <a:r>
              <a:rPr sz="4000" spc="45" dirty="0">
                <a:solidFill>
                  <a:srgbClr val="F7F7F7"/>
                </a:solidFill>
              </a:rPr>
              <a:t>SCIENCE</a:t>
            </a:r>
            <a:r>
              <a:rPr sz="4000" spc="-10" dirty="0">
                <a:solidFill>
                  <a:srgbClr val="F7F7F7"/>
                </a:solidFill>
              </a:rPr>
              <a:t> </a:t>
            </a:r>
            <a:r>
              <a:rPr sz="4000" spc="120" dirty="0">
                <a:solidFill>
                  <a:srgbClr val="F7F7F7"/>
                </a:solidFill>
              </a:rPr>
              <a:t>AND</a:t>
            </a:r>
            <a:r>
              <a:rPr sz="4000" spc="-5" dirty="0">
                <a:solidFill>
                  <a:srgbClr val="F7F7F7"/>
                </a:solidFill>
              </a:rPr>
              <a:t> </a:t>
            </a:r>
            <a:r>
              <a:rPr sz="4000" spc="60" dirty="0">
                <a:solidFill>
                  <a:srgbClr val="F7F7F7"/>
                </a:solidFill>
              </a:rPr>
              <a:t>TECHNOLOGY</a:t>
            </a:r>
            <a:br>
              <a:rPr lang="en-US" sz="4000" dirty="0"/>
            </a:br>
            <a:r>
              <a:rPr sz="3800" spc="140" dirty="0">
                <a:solidFill>
                  <a:srgbClr val="F7F7F7"/>
                </a:solidFill>
              </a:rPr>
              <a:t>(</a:t>
            </a:r>
            <a:r>
              <a:rPr sz="3800" b="0" spc="140" dirty="0">
                <a:solidFill>
                  <a:srgbClr val="F7F7F7"/>
                </a:solidFill>
                <a:latin typeface="Times New Roman"/>
                <a:cs typeface="Times New Roman"/>
              </a:rPr>
              <a:t>Autonomous</a:t>
            </a:r>
            <a:r>
              <a:rPr sz="3800" spc="140" dirty="0">
                <a:solidFill>
                  <a:srgbClr val="F7F7F7"/>
                </a:solidFill>
              </a:rPr>
              <a:t>) </a:t>
            </a:r>
            <a:r>
              <a:rPr sz="3800" spc="145" dirty="0">
                <a:solidFill>
                  <a:srgbClr val="F7F7F7"/>
                </a:solidFill>
              </a:rPr>
              <a:t> </a:t>
            </a:r>
            <a:br>
              <a:rPr lang="en-US" sz="3800" spc="145" dirty="0">
                <a:solidFill>
                  <a:srgbClr val="F7F7F7"/>
                </a:solidFill>
              </a:rPr>
            </a:br>
            <a:r>
              <a:rPr sz="3800" b="0" spc="85" dirty="0">
                <a:solidFill>
                  <a:srgbClr val="F7F7F7"/>
                </a:solidFill>
                <a:latin typeface="Times New Roman"/>
                <a:cs typeface="Times New Roman"/>
              </a:rPr>
              <a:t>Vidyanagar,Tirupati-52441</a:t>
            </a:r>
            <a:r>
              <a:rPr lang="en-IN" sz="3800" b="0" spc="85" dirty="0">
                <a:solidFill>
                  <a:srgbClr val="F7F7F7"/>
                </a:solidFill>
                <a:latin typeface="Times New Roman"/>
                <a:cs typeface="Times New Roman"/>
              </a:rPr>
              <a:t>3 </a:t>
            </a:r>
            <a:r>
              <a:rPr lang="en-IN" sz="3800" b="0" spc="-935" dirty="0">
                <a:solidFill>
                  <a:srgbClr val="F7F7F7"/>
                </a:solidFill>
                <a:latin typeface="Times New Roman"/>
                <a:cs typeface="Times New Roman"/>
              </a:rPr>
              <a:t> </a:t>
            </a:r>
            <a:br>
              <a:rPr lang="en-IN" sz="3800" b="0" spc="-935" dirty="0">
                <a:solidFill>
                  <a:srgbClr val="F7F7F7"/>
                </a:solidFill>
                <a:latin typeface="Times New Roman"/>
                <a:cs typeface="Times New Roman"/>
              </a:rPr>
            </a:br>
            <a:r>
              <a:rPr sz="4200" b="0" spc="190" dirty="0">
                <a:solidFill>
                  <a:srgbClr val="F7F7F7"/>
                </a:solidFill>
                <a:latin typeface="Times New Roman"/>
                <a:cs typeface="Times New Roman"/>
              </a:rPr>
              <a:t>Department</a:t>
            </a:r>
            <a:r>
              <a:rPr lang="en-US" sz="4200" b="0" spc="190" dirty="0">
                <a:solidFill>
                  <a:srgbClr val="F7F7F7"/>
                </a:solidFill>
                <a:latin typeface="Times New Roman"/>
                <a:cs typeface="Times New Roman"/>
              </a:rPr>
              <a:t> </a:t>
            </a:r>
            <a:r>
              <a:rPr sz="4200" b="0" spc="105" dirty="0">
                <a:solidFill>
                  <a:srgbClr val="F7F7F7"/>
                </a:solidFill>
                <a:latin typeface="Times New Roman"/>
                <a:cs typeface="Times New Roman"/>
              </a:rPr>
              <a:t>of</a:t>
            </a:r>
            <a:r>
              <a:rPr lang="en-US" sz="4200" spc="105" dirty="0">
                <a:solidFill>
                  <a:srgbClr val="F7F7F7"/>
                </a:solidFill>
                <a:latin typeface="Times New Roman"/>
                <a:cs typeface="Times New Roman"/>
              </a:rPr>
              <a:t> </a:t>
            </a:r>
            <a:r>
              <a:rPr lang="en-US" sz="4200" b="0" spc="105" dirty="0">
                <a:solidFill>
                  <a:srgbClr val="F7F7F7"/>
                </a:solidFill>
                <a:latin typeface="Times New Roman"/>
                <a:cs typeface="Times New Roman"/>
              </a:rPr>
              <a:t>IT and AI&amp;DS</a:t>
            </a:r>
            <a:endParaRPr sz="4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133600" y="453581"/>
            <a:ext cx="14716126" cy="936154"/>
          </a:xfrm>
          <a:prstGeom prst="rect">
            <a:avLst/>
          </a:prstGeom>
        </p:spPr>
        <p:txBody>
          <a:bodyPr vert="horz" wrap="square" lIns="0" tIns="12700" rIns="0" bIns="0" rtlCol="0">
            <a:spAutoFit/>
          </a:bodyPr>
          <a:lstStyle/>
          <a:p>
            <a:pPr marL="12700">
              <a:lnSpc>
                <a:spcPct val="100000"/>
              </a:lnSpc>
              <a:spcBef>
                <a:spcPts val="100"/>
              </a:spcBef>
            </a:pPr>
            <a:r>
              <a:rPr lang="en-US" sz="6000" spc="-5" dirty="0"/>
              <a:t>IMPLEMENTATION PROCEDURE</a:t>
            </a:r>
            <a:endParaRPr sz="6000" spc="-30" dirty="0"/>
          </a:p>
        </p:txBody>
      </p:sp>
      <p:sp>
        <p:nvSpPr>
          <p:cNvPr id="2" name="Content Placeholder 2">
            <a:extLst>
              <a:ext uri="{FF2B5EF4-FFF2-40B4-BE49-F238E27FC236}">
                <a16:creationId xmlns:a16="http://schemas.microsoft.com/office/drawing/2014/main" id="{DBF67CBD-FF8D-0F02-C1B6-30F2458B09B4}"/>
              </a:ext>
            </a:extLst>
          </p:cNvPr>
          <p:cNvSpPr>
            <a:spLocks noGrp="1"/>
          </p:cNvSpPr>
          <p:nvPr>
            <p:ph idx="1"/>
          </p:nvPr>
        </p:nvSpPr>
        <p:spPr>
          <a:xfrm>
            <a:off x="762000" y="1790700"/>
            <a:ext cx="16916400" cy="7574642"/>
          </a:xfrm>
        </p:spPr>
        <p:txBody>
          <a:bodyPr>
            <a:normAutofit fontScale="55000" lnSpcReduction="20000"/>
          </a:bodyPr>
          <a:lstStyle/>
          <a:p>
            <a:r>
              <a:rPr lang="en-US" sz="6400" b="1" cap="none" dirty="0">
                <a:latin typeface="Times New Roman" panose="02020603050405020304" pitchFamily="18" charset="0"/>
                <a:cs typeface="Times New Roman" panose="02020603050405020304" pitchFamily="18" charset="0"/>
              </a:rPr>
              <a:t>Data preparation</a:t>
            </a:r>
            <a:r>
              <a:rPr lang="en-US" sz="6400" cap="none"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6200" cap="none" dirty="0">
                <a:latin typeface="Times New Roman" panose="02020603050405020304" pitchFamily="18" charset="0"/>
                <a:cs typeface="Times New Roman" panose="02020603050405020304" pitchFamily="18" charset="0"/>
              </a:rPr>
              <a:t>Text data preprocessing: clean and preprocess textual data for training the text encoder model.</a:t>
            </a:r>
          </a:p>
          <a:p>
            <a:pPr>
              <a:buFont typeface="Wingdings" panose="05000000000000000000" pitchFamily="2" charset="2"/>
              <a:buChar char="Ø"/>
            </a:pPr>
            <a:r>
              <a:rPr lang="en-US" sz="6200" cap="none" dirty="0">
                <a:latin typeface="Times New Roman" panose="02020603050405020304" pitchFamily="18" charset="0"/>
                <a:cs typeface="Times New Roman" panose="02020603050405020304" pitchFamily="18" charset="0"/>
              </a:rPr>
              <a:t>Image data preprocessing: prepare image data for training the u-net model, including resizing, normalization</a:t>
            </a:r>
            <a:r>
              <a:rPr lang="en-US" sz="5400" cap="none" dirty="0">
                <a:latin typeface="Times New Roman" panose="02020603050405020304" pitchFamily="18" charset="0"/>
                <a:cs typeface="Times New Roman" panose="02020603050405020304" pitchFamily="18" charset="0"/>
              </a:rPr>
              <a:t>.</a:t>
            </a:r>
          </a:p>
          <a:p>
            <a:r>
              <a:rPr lang="en-IN" sz="6400" b="1" cap="none" dirty="0">
                <a:latin typeface="Times New Roman" panose="02020603050405020304" pitchFamily="18" charset="0"/>
                <a:cs typeface="Times New Roman" panose="02020603050405020304" pitchFamily="18" charset="0"/>
              </a:rPr>
              <a:t>Model training</a:t>
            </a:r>
            <a:r>
              <a:rPr lang="en-IN" sz="6400" cap="none"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6600" dirty="0">
                <a:latin typeface="Times New Roman" panose="02020603050405020304" pitchFamily="18" charset="0"/>
                <a:cs typeface="Times New Roman" panose="02020603050405020304" pitchFamily="18" charset="0"/>
              </a:rPr>
              <a:t>Train VAE: use a training dataset to train the variational autoencoder (VAE) model, learning a latent space representation.</a:t>
            </a:r>
          </a:p>
          <a:p>
            <a:pPr>
              <a:buFont typeface="Wingdings" panose="05000000000000000000" pitchFamily="2" charset="2"/>
              <a:buChar char="Ø"/>
            </a:pPr>
            <a:r>
              <a:rPr lang="en-IN" sz="6600" dirty="0">
                <a:latin typeface="Times New Roman" panose="02020603050405020304" pitchFamily="18" charset="0"/>
                <a:cs typeface="Times New Roman" panose="02020603050405020304" pitchFamily="18" charset="0"/>
              </a:rPr>
              <a:t>Fine-tune text encoder: fine-tune a pre-trained text encoder model (</a:t>
            </a:r>
            <a:r>
              <a:rPr lang="en-IN" sz="6600" dirty="0" err="1">
                <a:latin typeface="Times New Roman" panose="02020603050405020304" pitchFamily="18" charset="0"/>
                <a:cs typeface="Times New Roman" panose="02020603050405020304" pitchFamily="18" charset="0"/>
              </a:rPr>
              <a:t>e.G.</a:t>
            </a:r>
            <a:r>
              <a:rPr lang="en-IN" sz="6600" dirty="0">
                <a:latin typeface="Times New Roman" panose="02020603050405020304" pitchFamily="18" charset="0"/>
                <a:cs typeface="Times New Roman" panose="02020603050405020304" pitchFamily="18" charset="0"/>
              </a:rPr>
              <a:t>, BERT) on specific text data to adapt it for the target task.</a:t>
            </a:r>
          </a:p>
          <a:p>
            <a:pPr>
              <a:buFont typeface="Wingdings" panose="05000000000000000000" pitchFamily="2" charset="2"/>
              <a:buChar char="Ø"/>
            </a:pPr>
            <a:r>
              <a:rPr lang="en-IN" sz="6600" dirty="0">
                <a:latin typeface="Times New Roman" panose="02020603050405020304" pitchFamily="18" charset="0"/>
                <a:cs typeface="Times New Roman" panose="02020603050405020304" pitchFamily="18" charset="0"/>
              </a:rPr>
              <a:t>Train u-net: train the u-net model for tasks like image denoising or segmentation using annotated image data.</a:t>
            </a:r>
          </a:p>
          <a:p>
            <a:endParaRPr lang="en-IN" sz="64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96B5E9E-E71F-DB31-275F-B09CCC72DBC1}"/>
              </a:ext>
            </a:extLst>
          </p:cNvPr>
          <p:cNvSpPr>
            <a:spLocks noGrp="1"/>
          </p:cNvSpPr>
          <p:nvPr>
            <p:ph idx="1"/>
          </p:nvPr>
        </p:nvSpPr>
        <p:spPr>
          <a:xfrm>
            <a:off x="685800" y="1181100"/>
            <a:ext cx="16992600" cy="7661729"/>
          </a:xfrm>
        </p:spPr>
        <p:txBody>
          <a:bodyPr>
            <a:noAutofit/>
          </a:bodyPr>
          <a:lstStyle/>
          <a:p>
            <a:r>
              <a:rPr lang="en-IN" sz="4000" b="1" cap="none" dirty="0">
                <a:latin typeface="Times New Roman" panose="02020603050405020304" pitchFamily="18" charset="0"/>
                <a:cs typeface="Times New Roman" panose="02020603050405020304" pitchFamily="18" charset="0"/>
              </a:rPr>
              <a:t>Model optimization and integration</a:t>
            </a:r>
            <a:r>
              <a:rPr lang="en-IN" sz="4000" cap="none"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400" cap="none" dirty="0">
                <a:latin typeface="Times New Roman" panose="02020603050405020304" pitchFamily="18" charset="0"/>
                <a:cs typeface="Times New Roman" panose="02020603050405020304" pitchFamily="18" charset="0"/>
              </a:rPr>
              <a:t>Optimize models with </a:t>
            </a:r>
            <a:r>
              <a:rPr lang="en-IN" sz="3400" cap="none" dirty="0" err="1">
                <a:latin typeface="Times New Roman" panose="02020603050405020304" pitchFamily="18" charset="0"/>
                <a:cs typeface="Times New Roman" panose="02020603050405020304" pitchFamily="18" charset="0"/>
              </a:rPr>
              <a:t>openvino</a:t>
            </a:r>
            <a:r>
              <a:rPr lang="en-IN" sz="3400" cap="none" dirty="0">
                <a:latin typeface="Times New Roman" panose="02020603050405020304" pitchFamily="18" charset="0"/>
                <a:cs typeface="Times New Roman" panose="02020603050405020304" pitchFamily="18" charset="0"/>
              </a:rPr>
              <a:t>: use </a:t>
            </a:r>
            <a:r>
              <a:rPr lang="en-IN" sz="3400" cap="none" dirty="0" err="1">
                <a:latin typeface="Times New Roman" panose="02020603050405020304" pitchFamily="18" charset="0"/>
                <a:cs typeface="Times New Roman" panose="02020603050405020304" pitchFamily="18" charset="0"/>
              </a:rPr>
              <a:t>openvino</a:t>
            </a:r>
            <a:r>
              <a:rPr lang="en-IN" sz="3400" cap="none" dirty="0">
                <a:latin typeface="Times New Roman" panose="02020603050405020304" pitchFamily="18" charset="0"/>
                <a:cs typeface="Times New Roman" panose="02020603050405020304" pitchFamily="18" charset="0"/>
              </a:rPr>
              <a:t> to optimize trained models for deployment on intel hardware, ensuring efficient inference performance.</a:t>
            </a:r>
          </a:p>
          <a:p>
            <a:pPr>
              <a:buFont typeface="Wingdings" panose="05000000000000000000" pitchFamily="2" charset="2"/>
              <a:buChar char="Ø"/>
            </a:pPr>
            <a:r>
              <a:rPr lang="en-IN" sz="3400" cap="none" dirty="0">
                <a:latin typeface="Times New Roman" panose="02020603050405020304" pitchFamily="18" charset="0"/>
                <a:cs typeface="Times New Roman" panose="02020603050405020304" pitchFamily="18" charset="0"/>
              </a:rPr>
              <a:t>Convert models trained in </a:t>
            </a:r>
            <a:r>
              <a:rPr lang="en-IN" sz="3400" cap="none" dirty="0" err="1">
                <a:latin typeface="Times New Roman" panose="02020603050405020304" pitchFamily="18" charset="0"/>
                <a:cs typeface="Times New Roman" panose="02020603050405020304" pitchFamily="18" charset="0"/>
              </a:rPr>
              <a:t>tensorflow</a:t>
            </a:r>
            <a:r>
              <a:rPr lang="en-IN" sz="3400" cap="none" dirty="0">
                <a:latin typeface="Times New Roman" panose="02020603050405020304" pitchFamily="18" charset="0"/>
                <a:cs typeface="Times New Roman" panose="02020603050405020304" pitchFamily="18" charset="0"/>
              </a:rPr>
              <a:t>, </a:t>
            </a:r>
            <a:r>
              <a:rPr lang="en-IN" sz="3400" cap="none" dirty="0" err="1">
                <a:latin typeface="Times New Roman" panose="02020603050405020304" pitchFamily="18" charset="0"/>
                <a:cs typeface="Times New Roman" panose="02020603050405020304" pitchFamily="18" charset="0"/>
              </a:rPr>
              <a:t>pytorch</a:t>
            </a:r>
            <a:r>
              <a:rPr lang="en-IN" sz="3400" cap="none" dirty="0">
                <a:latin typeface="Times New Roman" panose="02020603050405020304" pitchFamily="18" charset="0"/>
                <a:cs typeface="Times New Roman" panose="02020603050405020304" pitchFamily="18" charset="0"/>
              </a:rPr>
              <a:t>, or </a:t>
            </a:r>
            <a:r>
              <a:rPr lang="en-IN" sz="3400" cap="none" dirty="0" err="1">
                <a:latin typeface="Times New Roman" panose="02020603050405020304" pitchFamily="18" charset="0"/>
                <a:cs typeface="Times New Roman" panose="02020603050405020304" pitchFamily="18" charset="0"/>
              </a:rPr>
              <a:t>onnx</a:t>
            </a:r>
            <a:r>
              <a:rPr lang="en-IN" sz="3400" cap="none" dirty="0">
                <a:latin typeface="Times New Roman" panose="02020603050405020304" pitchFamily="18" charset="0"/>
                <a:cs typeface="Times New Roman" panose="02020603050405020304" pitchFamily="18" charset="0"/>
              </a:rPr>
              <a:t> to an optimized format for deployment using </a:t>
            </a:r>
            <a:r>
              <a:rPr lang="en-IN" sz="3400" cap="none" dirty="0" err="1">
                <a:latin typeface="Times New Roman" panose="02020603050405020304" pitchFamily="18" charset="0"/>
                <a:cs typeface="Times New Roman" panose="02020603050405020304" pitchFamily="18" charset="0"/>
              </a:rPr>
              <a:t>openvino</a:t>
            </a:r>
            <a:r>
              <a:rPr lang="en-IN" sz="3400" cap="none" dirty="0">
                <a:latin typeface="Times New Roman" panose="02020603050405020304" pitchFamily="18" charset="0"/>
                <a:cs typeface="Times New Roman" panose="02020603050405020304" pitchFamily="18" charset="0"/>
              </a:rPr>
              <a:t> tools.</a:t>
            </a:r>
          </a:p>
          <a:p>
            <a:r>
              <a:rPr lang="en-IN" sz="4000" b="1" cap="none" dirty="0">
                <a:latin typeface="Times New Roman" panose="02020603050405020304" pitchFamily="18" charset="0"/>
                <a:cs typeface="Times New Roman" panose="02020603050405020304" pitchFamily="18" charset="0"/>
              </a:rPr>
              <a:t>Inference and deployment:</a:t>
            </a:r>
          </a:p>
          <a:p>
            <a:pPr>
              <a:buFont typeface="Wingdings" panose="05000000000000000000" pitchFamily="2" charset="2"/>
              <a:buChar char="Ø"/>
            </a:pPr>
            <a:r>
              <a:rPr lang="en-IN" sz="3400" cap="none" dirty="0">
                <a:latin typeface="Times New Roman" panose="02020603050405020304" pitchFamily="18" charset="0"/>
                <a:cs typeface="Times New Roman" panose="02020603050405020304" pitchFamily="18" charset="0"/>
              </a:rPr>
              <a:t>Deploy optimized models: utilize </a:t>
            </a:r>
            <a:r>
              <a:rPr lang="en-IN" sz="3400" cap="none" dirty="0" err="1">
                <a:latin typeface="Times New Roman" panose="02020603050405020304" pitchFamily="18" charset="0"/>
                <a:cs typeface="Times New Roman" panose="02020603050405020304" pitchFamily="18" charset="0"/>
              </a:rPr>
              <a:t>openvino</a:t>
            </a:r>
            <a:r>
              <a:rPr lang="en-IN" sz="3400" cap="none" dirty="0">
                <a:latin typeface="Times New Roman" panose="02020603050405020304" pitchFamily="18" charset="0"/>
                <a:cs typeface="Times New Roman" panose="02020603050405020304" pitchFamily="18" charset="0"/>
              </a:rPr>
              <a:t> for inference in the target application or environment, ensuring fast and efficient deployment.</a:t>
            </a:r>
          </a:p>
          <a:p>
            <a:pPr>
              <a:buFont typeface="Wingdings" panose="05000000000000000000" pitchFamily="2" charset="2"/>
              <a:buChar char="Ø"/>
            </a:pPr>
            <a:r>
              <a:rPr lang="en-IN" sz="3400" cap="none" dirty="0">
                <a:latin typeface="Times New Roman" panose="02020603050405020304" pitchFamily="18" charset="0"/>
                <a:cs typeface="Times New Roman" panose="02020603050405020304" pitchFamily="18" charset="0"/>
              </a:rPr>
              <a:t>Implement logic for stable diffusion: integrate deployed models to implement stable diffusion, incorporating </a:t>
            </a:r>
            <a:r>
              <a:rPr lang="en-IN" sz="3400" cap="none" dirty="0" err="1">
                <a:latin typeface="Times New Roman" panose="02020603050405020304" pitchFamily="18" charset="0"/>
                <a:cs typeface="Times New Roman" panose="02020603050405020304" pitchFamily="18" charset="0"/>
              </a:rPr>
              <a:t>vae</a:t>
            </a:r>
            <a:r>
              <a:rPr lang="en-IN" sz="3400" cap="none" dirty="0">
                <a:latin typeface="Times New Roman" panose="02020603050405020304" pitchFamily="18" charset="0"/>
                <a:cs typeface="Times New Roman" panose="02020603050405020304" pitchFamily="18" charset="0"/>
              </a:rPr>
              <a:t>, text encoder, u-net, and other components as needed.</a:t>
            </a:r>
          </a:p>
        </p:txBody>
      </p:sp>
    </p:spTree>
    <p:extLst>
      <p:ext uri="{BB962C8B-B14F-4D97-AF65-F5344CB8AC3E}">
        <p14:creationId xmlns:p14="http://schemas.microsoft.com/office/powerpoint/2010/main" val="265640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EC1-BE81-489C-9DFC-7681C23C505D}"/>
              </a:ext>
            </a:extLst>
          </p:cNvPr>
          <p:cNvSpPr>
            <a:spLocks noGrp="1"/>
          </p:cNvSpPr>
          <p:nvPr>
            <p:ph type="title"/>
          </p:nvPr>
        </p:nvSpPr>
        <p:spPr>
          <a:xfrm>
            <a:off x="4038600" y="723900"/>
            <a:ext cx="9565640" cy="923330"/>
          </a:xfrm>
        </p:spPr>
        <p:txBody>
          <a:bodyPr/>
          <a:lstStyle/>
          <a:p>
            <a:r>
              <a:rPr lang="en-US" sz="6000" dirty="0"/>
              <a:t>EXPECTED RESULTS</a:t>
            </a:r>
            <a:endParaRPr lang="en-IN" sz="6000" dirty="0"/>
          </a:p>
        </p:txBody>
      </p:sp>
      <p:sp>
        <p:nvSpPr>
          <p:cNvPr id="4" name="TextBox 3">
            <a:extLst>
              <a:ext uri="{FF2B5EF4-FFF2-40B4-BE49-F238E27FC236}">
                <a16:creationId xmlns:a16="http://schemas.microsoft.com/office/drawing/2014/main" id="{983BFA65-1F29-421B-9974-6A19B33B2238}"/>
              </a:ext>
            </a:extLst>
          </p:cNvPr>
          <p:cNvSpPr txBox="1"/>
          <p:nvPr/>
        </p:nvSpPr>
        <p:spPr>
          <a:xfrm>
            <a:off x="1303255" y="2819787"/>
            <a:ext cx="15681489" cy="4647426"/>
          </a:xfrm>
          <a:prstGeom prst="rect">
            <a:avLst/>
          </a:prstGeom>
          <a:noFill/>
        </p:spPr>
        <p:txBody>
          <a:bodyPr wrap="square" rtlCol="0">
            <a:spAutoFit/>
          </a:bodyPr>
          <a:lstStyle/>
          <a:p>
            <a:pPr marL="285750" indent="-285750">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In text-to-image generation, the expected result is typically an image that accurately represents the content described in the input text. </a:t>
            </a:r>
          </a:p>
          <a:p>
            <a:endParaRPr lang="en-US" sz="3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This could involve generating realistic scenes, objects, or even abstract concepts based on the textual description provided. </a:t>
            </a:r>
          </a:p>
          <a:p>
            <a:pPr marL="285750" indent="-285750">
              <a:buFont typeface="Wingdings" panose="05000000000000000000" pitchFamily="2" charset="2"/>
              <a:buChar char="ü"/>
            </a:pPr>
            <a:endParaRPr lang="en-US" sz="3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The goal is to create visually coherent and semantically meaningful images that align with the given text.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2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D602-12D0-4F87-8DF8-4FC0CE0176C1}"/>
              </a:ext>
            </a:extLst>
          </p:cNvPr>
          <p:cNvSpPr>
            <a:spLocks noGrp="1"/>
          </p:cNvSpPr>
          <p:nvPr>
            <p:ph type="title"/>
          </p:nvPr>
        </p:nvSpPr>
        <p:spPr>
          <a:xfrm>
            <a:off x="4361180" y="495300"/>
            <a:ext cx="9565640" cy="923330"/>
          </a:xfrm>
        </p:spPr>
        <p:txBody>
          <a:bodyPr/>
          <a:lstStyle/>
          <a:p>
            <a:r>
              <a:rPr lang="en-US" sz="6000" dirty="0"/>
              <a:t>RESULT ANALYSIS</a:t>
            </a:r>
            <a:endParaRPr lang="en-IN" sz="6000" dirty="0"/>
          </a:p>
        </p:txBody>
      </p:sp>
      <p:sp>
        <p:nvSpPr>
          <p:cNvPr id="3" name="TextBox 2">
            <a:extLst>
              <a:ext uri="{FF2B5EF4-FFF2-40B4-BE49-F238E27FC236}">
                <a16:creationId xmlns:a16="http://schemas.microsoft.com/office/drawing/2014/main" id="{BD9C113C-7C0E-4E35-9C61-56D47A84501E}"/>
              </a:ext>
            </a:extLst>
          </p:cNvPr>
          <p:cNvSpPr txBox="1"/>
          <p:nvPr/>
        </p:nvSpPr>
        <p:spPr>
          <a:xfrm>
            <a:off x="838200" y="2247900"/>
            <a:ext cx="16611600" cy="4462760"/>
          </a:xfrm>
          <a:prstGeom prst="rect">
            <a:avLst/>
          </a:prstGeom>
          <a:noFill/>
        </p:spPr>
        <p:txBody>
          <a:bodyPr wrap="square" rtlCol="0">
            <a:spAutoFit/>
          </a:bodyPr>
          <a:lstStyle/>
          <a:p>
            <a:pPr marL="457200" indent="-457200">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When analyzing the results of a text-to-image generated model, several factors need to be considered to evaluate the performance. Here are some key aspects to consider:</a:t>
            </a:r>
          </a:p>
          <a:p>
            <a:endParaRPr lang="en-US" sz="3400" dirty="0">
              <a:latin typeface="Times New Roman" panose="02020603050405020304" pitchFamily="18" charset="0"/>
              <a:cs typeface="Times New Roman" panose="02020603050405020304" pitchFamily="18" charset="0"/>
            </a:endParaRPr>
          </a:p>
          <a:p>
            <a:pPr marL="2114550" lvl="3" indent="-742950">
              <a:buFont typeface="+mj-lt"/>
              <a:buAutoNum type="arabicPeriod"/>
            </a:pPr>
            <a:r>
              <a:rPr lang="en-US" sz="4000" b="1" dirty="0">
                <a:latin typeface="Times New Roman" panose="02020603050405020304" pitchFamily="18" charset="0"/>
                <a:cs typeface="Times New Roman" panose="02020603050405020304" pitchFamily="18" charset="0"/>
              </a:rPr>
              <a:t>Visual Quality : </a:t>
            </a:r>
            <a:r>
              <a:rPr lang="en-US" sz="3400" dirty="0">
                <a:latin typeface="Times New Roman" panose="02020603050405020304" pitchFamily="18" charset="0"/>
                <a:cs typeface="Times New Roman" panose="02020603050405020304" pitchFamily="18" charset="0"/>
              </a:rPr>
              <a:t>Assess the visual quality of the generated images. Take a close look at the images. Look for details, sharpness, and realism.</a:t>
            </a:r>
          </a:p>
          <a:p>
            <a:pPr marL="2114550" lvl="3" indent="-742950">
              <a:buFont typeface="+mj-lt"/>
              <a:buAutoNum type="arabicPeriod"/>
            </a:pPr>
            <a:endParaRPr lang="en-US" sz="3400" dirty="0">
              <a:latin typeface="Times New Roman" panose="02020603050405020304" pitchFamily="18" charset="0"/>
              <a:cs typeface="Times New Roman" panose="02020603050405020304" pitchFamily="18" charset="0"/>
            </a:endParaRPr>
          </a:p>
          <a:p>
            <a:pPr marL="2114550" lvl="3" indent="-742950">
              <a:buFont typeface="+mj-lt"/>
              <a:buAutoNum type="arabicPeriod"/>
            </a:pPr>
            <a:r>
              <a:rPr lang="en-US" sz="4000" b="1" dirty="0">
                <a:latin typeface="Times New Roman" panose="02020603050405020304" pitchFamily="18" charset="0"/>
                <a:cs typeface="Times New Roman" panose="02020603050405020304" pitchFamily="18" charset="0"/>
              </a:rPr>
              <a:t>Coherence with Text :</a:t>
            </a:r>
          </a:p>
          <a:p>
            <a:pPr lvl="3"/>
            <a:r>
              <a:rPr lang="en-US" sz="3400" dirty="0">
                <a:latin typeface="Times New Roman" panose="02020603050405020304" pitchFamily="18" charset="0"/>
                <a:cs typeface="Times New Roman" panose="02020603050405020304" pitchFamily="18" charset="0"/>
              </a:rPr>
              <a:t>	  See if the images match what the text is given. </a:t>
            </a:r>
          </a:p>
        </p:txBody>
      </p:sp>
    </p:spTree>
    <p:extLst>
      <p:ext uri="{BB962C8B-B14F-4D97-AF65-F5344CB8AC3E}">
        <p14:creationId xmlns:p14="http://schemas.microsoft.com/office/powerpoint/2010/main" val="189260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67000" y="190500"/>
            <a:ext cx="12496800" cy="1476045"/>
          </a:xfrm>
          <a:prstGeom prst="rect">
            <a:avLst/>
          </a:prstGeom>
        </p:spPr>
        <p:txBody>
          <a:bodyPr vert="horz" wrap="square" lIns="0" tIns="547370" rIns="0" bIns="0" rtlCol="0">
            <a:spAutoFit/>
          </a:bodyPr>
          <a:lstStyle/>
          <a:p>
            <a:pPr marL="71755" algn="ctr">
              <a:lnSpc>
                <a:spcPct val="100000"/>
              </a:lnSpc>
              <a:spcBef>
                <a:spcPts val="4310"/>
              </a:spcBef>
            </a:pPr>
            <a:r>
              <a:rPr sz="6000" spc="185" dirty="0"/>
              <a:t>CONCLUSION</a:t>
            </a:r>
          </a:p>
        </p:txBody>
      </p:sp>
      <p:sp>
        <p:nvSpPr>
          <p:cNvPr id="9" name="object 9"/>
          <p:cNvSpPr txBox="1"/>
          <p:nvPr/>
        </p:nvSpPr>
        <p:spPr>
          <a:xfrm>
            <a:off x="958265" y="2781300"/>
            <a:ext cx="16371470" cy="6195350"/>
          </a:xfrm>
          <a:prstGeom prst="rect">
            <a:avLst/>
          </a:prstGeom>
        </p:spPr>
        <p:txBody>
          <a:bodyPr vert="horz" wrap="square" lIns="0" tIns="12700" rIns="0" bIns="0" rtlCol="0">
            <a:spAutoFit/>
          </a:bodyPr>
          <a:lstStyle/>
          <a:p>
            <a:pPr marL="469900" marR="101600" indent="-457200" algn="just">
              <a:lnSpc>
                <a:spcPct val="115599"/>
              </a:lnSpc>
              <a:spcBef>
                <a:spcPts val="100"/>
              </a:spcBef>
              <a:buFont typeface="Arial" panose="020B0604020202020204" pitchFamily="34" charset="0"/>
              <a:buChar char="•"/>
            </a:pPr>
            <a:r>
              <a:rPr lang="en-US" sz="3400" dirty="0">
                <a:latin typeface="Times New Roman"/>
                <a:cs typeface="Times New Roman"/>
              </a:rPr>
              <a:t>In the fields of computer vision, natural language processing and deep learning,             text-to-image generation is a hot topic these days.</a:t>
            </a:r>
          </a:p>
          <a:p>
            <a:pPr marL="469900" marR="101600" indent="-457200" algn="just">
              <a:lnSpc>
                <a:spcPct val="115599"/>
              </a:lnSpc>
              <a:spcBef>
                <a:spcPts val="100"/>
              </a:spcBef>
              <a:buFont typeface="Arial" panose="020B0604020202020204" pitchFamily="34" charset="0"/>
              <a:buChar char="•"/>
            </a:pPr>
            <a:endParaRPr lang="en-US" sz="3400" dirty="0">
              <a:latin typeface="Times New Roman"/>
              <a:cs typeface="Times New Roman"/>
            </a:endParaRPr>
          </a:p>
          <a:p>
            <a:pPr marL="469900" marR="101600" indent="-457200" algn="just">
              <a:lnSpc>
                <a:spcPct val="115599"/>
              </a:lnSpc>
              <a:spcBef>
                <a:spcPts val="100"/>
              </a:spcBef>
              <a:buFont typeface="Arial" panose="020B0604020202020204" pitchFamily="34" charset="0"/>
              <a:buChar char="•"/>
            </a:pPr>
            <a:r>
              <a:rPr lang="en-US" sz="3400" dirty="0">
                <a:latin typeface="Times New Roman"/>
                <a:cs typeface="Times New Roman"/>
              </a:rPr>
              <a:t> The proposed project addresses the critical need for accurate and efficient Images by given textual prompts using Stable Diffusion.</a:t>
            </a:r>
          </a:p>
          <a:p>
            <a:pPr marL="469900" marR="101600" indent="-457200" algn="just">
              <a:lnSpc>
                <a:spcPct val="115599"/>
              </a:lnSpc>
              <a:spcBef>
                <a:spcPts val="100"/>
              </a:spcBef>
              <a:buFont typeface="Arial" panose="020B0604020202020204" pitchFamily="34" charset="0"/>
              <a:buChar char="•"/>
            </a:pPr>
            <a:endParaRPr lang="en-US" sz="3400" dirty="0">
              <a:latin typeface="Times New Roman"/>
              <a:cs typeface="Times New Roman"/>
            </a:endParaRPr>
          </a:p>
          <a:p>
            <a:pPr marL="469900" marR="101600" indent="-457200" algn="just">
              <a:lnSpc>
                <a:spcPct val="115599"/>
              </a:lnSpc>
              <a:spcBef>
                <a:spcPts val="100"/>
              </a:spcBef>
              <a:buFont typeface="Arial" panose="020B0604020202020204" pitchFamily="34" charset="0"/>
              <a:buChar char="•"/>
            </a:pPr>
            <a:r>
              <a:rPr lang="en-US" sz="3400" dirty="0">
                <a:latin typeface="Times New Roman"/>
                <a:cs typeface="Times New Roman"/>
              </a:rPr>
              <a:t>For producing visually realistic and semantically consistent images, we presented a deep learning-based model and described how it works in the confluence of computer vision and natural language processing. </a:t>
            </a:r>
          </a:p>
          <a:p>
            <a:pPr marL="12700" marR="101600" algn="just">
              <a:lnSpc>
                <a:spcPct val="115599"/>
              </a:lnSpc>
              <a:spcBef>
                <a:spcPts val="100"/>
              </a:spcBef>
            </a:pPr>
            <a:endParaRPr sz="40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06998" y="3742166"/>
            <a:ext cx="7253605" cy="1488440"/>
          </a:xfrm>
          <a:prstGeom prst="rect">
            <a:avLst/>
          </a:prstGeom>
        </p:spPr>
        <p:txBody>
          <a:bodyPr vert="horz" wrap="square" lIns="0" tIns="12700" rIns="0" bIns="0" rtlCol="0">
            <a:spAutoFit/>
          </a:bodyPr>
          <a:lstStyle/>
          <a:p>
            <a:pPr marL="12700">
              <a:lnSpc>
                <a:spcPct val="100000"/>
              </a:lnSpc>
              <a:spcBef>
                <a:spcPts val="100"/>
              </a:spcBef>
            </a:pPr>
            <a:r>
              <a:rPr sz="9600" spc="-869" dirty="0">
                <a:latin typeface="Verdana"/>
                <a:cs typeface="Verdana"/>
              </a:rPr>
              <a:t>T</a:t>
            </a:r>
            <a:r>
              <a:rPr sz="9600" spc="-484" dirty="0">
                <a:latin typeface="Verdana"/>
                <a:cs typeface="Verdana"/>
              </a:rPr>
              <a:t>H</a:t>
            </a:r>
            <a:r>
              <a:rPr sz="9600" spc="-780" dirty="0">
                <a:latin typeface="Verdana"/>
                <a:cs typeface="Verdana"/>
              </a:rPr>
              <a:t>A</a:t>
            </a:r>
            <a:r>
              <a:rPr sz="9600" spc="-620" dirty="0">
                <a:latin typeface="Verdana"/>
                <a:cs typeface="Verdana"/>
              </a:rPr>
              <a:t>N</a:t>
            </a:r>
            <a:r>
              <a:rPr sz="9600" spc="-1070" dirty="0">
                <a:latin typeface="Verdana"/>
                <a:cs typeface="Verdana"/>
              </a:rPr>
              <a:t>K</a:t>
            </a:r>
            <a:r>
              <a:rPr sz="9600" spc="-1019" dirty="0">
                <a:latin typeface="Verdana"/>
                <a:cs typeface="Verdana"/>
              </a:rPr>
              <a:t> </a:t>
            </a:r>
            <a:r>
              <a:rPr sz="9600" spc="-925" dirty="0">
                <a:latin typeface="Verdana"/>
                <a:cs typeface="Verdana"/>
              </a:rPr>
              <a:t>Y</a:t>
            </a:r>
            <a:r>
              <a:rPr sz="9600" spc="-700" dirty="0">
                <a:latin typeface="Verdana"/>
                <a:cs typeface="Verdana"/>
              </a:rPr>
              <a:t>O</a:t>
            </a:r>
            <a:r>
              <a:rPr sz="9600" spc="-530" dirty="0">
                <a:latin typeface="Verdana"/>
                <a:cs typeface="Verdana"/>
              </a:rPr>
              <a:t>U</a:t>
            </a:r>
            <a:endParaRPr sz="96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19047" y="47893"/>
            <a:ext cx="3049905" cy="936154"/>
          </a:xfrm>
          <a:prstGeom prst="rect">
            <a:avLst/>
          </a:prstGeom>
        </p:spPr>
        <p:txBody>
          <a:bodyPr vert="horz" wrap="square" lIns="0" tIns="12700" rIns="0" bIns="0" rtlCol="0">
            <a:spAutoFit/>
          </a:bodyPr>
          <a:lstStyle/>
          <a:p>
            <a:pPr marL="12700">
              <a:lnSpc>
                <a:spcPct val="100000"/>
              </a:lnSpc>
              <a:spcBef>
                <a:spcPts val="100"/>
              </a:spcBef>
            </a:pPr>
            <a:r>
              <a:rPr sz="6000" spc="335" dirty="0">
                <a:solidFill>
                  <a:srgbClr val="F7F7F7"/>
                </a:solidFill>
              </a:rPr>
              <a:t>I</a:t>
            </a:r>
            <a:r>
              <a:rPr sz="6000" spc="490" dirty="0">
                <a:solidFill>
                  <a:srgbClr val="F7F7F7"/>
                </a:solidFill>
              </a:rPr>
              <a:t>N</a:t>
            </a:r>
            <a:r>
              <a:rPr sz="6000" spc="350" dirty="0">
                <a:solidFill>
                  <a:srgbClr val="F7F7F7"/>
                </a:solidFill>
              </a:rPr>
              <a:t>D</a:t>
            </a:r>
            <a:r>
              <a:rPr sz="6000" dirty="0">
                <a:solidFill>
                  <a:srgbClr val="F7F7F7"/>
                </a:solidFill>
              </a:rPr>
              <a:t>E</a:t>
            </a:r>
            <a:r>
              <a:rPr sz="6000" spc="50" dirty="0">
                <a:solidFill>
                  <a:srgbClr val="F7F7F7"/>
                </a:solidFill>
              </a:rPr>
              <a:t>X</a:t>
            </a:r>
          </a:p>
        </p:txBody>
      </p:sp>
      <p:sp>
        <p:nvSpPr>
          <p:cNvPr id="12" name="object 12"/>
          <p:cNvSpPr txBox="1"/>
          <p:nvPr/>
        </p:nvSpPr>
        <p:spPr>
          <a:xfrm>
            <a:off x="1298601" y="928534"/>
            <a:ext cx="8839200" cy="9081973"/>
          </a:xfrm>
          <a:prstGeom prst="rect">
            <a:avLst/>
          </a:prstGeom>
        </p:spPr>
        <p:txBody>
          <a:bodyPr vert="horz" wrap="square" lIns="0" tIns="12700" rIns="0" bIns="0" rtlCol="0">
            <a:spAutoFit/>
          </a:bodyPr>
          <a:lstStyle/>
          <a:p>
            <a:pPr marL="698500" indent="-685800">
              <a:lnSpc>
                <a:spcPct val="100000"/>
              </a:lnSpc>
              <a:spcBef>
                <a:spcPts val="100"/>
              </a:spcBef>
              <a:buFont typeface="Arial" panose="020B0604020202020204" pitchFamily="34" charset="0"/>
              <a:buChar char="•"/>
            </a:pPr>
            <a:r>
              <a:rPr sz="5400" spc="-90" dirty="0">
                <a:solidFill>
                  <a:srgbClr val="F7F7F7"/>
                </a:solidFill>
                <a:latin typeface="Times New Roman"/>
                <a:cs typeface="Times New Roman"/>
              </a:rPr>
              <a:t>Abstract</a:t>
            </a:r>
            <a:endParaRPr lang="en-US" sz="5400" spc="-9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endParaRPr lang="en-US" sz="1200" dirty="0">
              <a:latin typeface="Times New Roman"/>
              <a:cs typeface="Times New Roman"/>
            </a:endParaRPr>
          </a:p>
          <a:p>
            <a:pPr marL="698500" indent="-685800">
              <a:lnSpc>
                <a:spcPct val="100000"/>
              </a:lnSpc>
              <a:spcBef>
                <a:spcPts val="100"/>
              </a:spcBef>
              <a:buFont typeface="Arial" panose="020B0604020202020204" pitchFamily="34" charset="0"/>
              <a:buChar char="•"/>
            </a:pPr>
            <a:r>
              <a:rPr sz="5400" spc="-135" dirty="0">
                <a:solidFill>
                  <a:srgbClr val="F7F7F7"/>
                </a:solidFill>
                <a:latin typeface="Times New Roman"/>
                <a:cs typeface="Times New Roman"/>
              </a:rPr>
              <a:t>Introduction</a:t>
            </a:r>
            <a:endParaRPr lang="en-US" sz="5400" spc="-135"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endParaRPr lang="en-IN" sz="1200" spc="-135"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sz="5400" spc="-90" dirty="0">
                <a:solidFill>
                  <a:srgbClr val="F7F7F7"/>
                </a:solidFill>
                <a:latin typeface="Times New Roman"/>
                <a:cs typeface="Times New Roman"/>
              </a:rPr>
              <a:t>Literature</a:t>
            </a:r>
            <a:r>
              <a:rPr sz="5400" spc="-40" dirty="0">
                <a:solidFill>
                  <a:srgbClr val="F7F7F7"/>
                </a:solidFill>
                <a:latin typeface="Times New Roman"/>
                <a:cs typeface="Times New Roman"/>
              </a:rPr>
              <a:t> </a:t>
            </a:r>
            <a:r>
              <a:rPr sz="5400" spc="-145" dirty="0">
                <a:solidFill>
                  <a:srgbClr val="F7F7F7"/>
                </a:solidFill>
                <a:latin typeface="Times New Roman"/>
                <a:cs typeface="Times New Roman"/>
              </a:rPr>
              <a:t>survey</a:t>
            </a:r>
            <a:endParaRPr lang="en-US" sz="5400" spc="-145"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endParaRPr lang="en-US" sz="1200" spc="-145"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spc="-20" dirty="0">
                <a:solidFill>
                  <a:srgbClr val="F7F7F7"/>
                </a:solidFill>
                <a:latin typeface="Times New Roman"/>
                <a:cs typeface="Times New Roman"/>
              </a:rPr>
              <a:t>Parameters</a:t>
            </a:r>
            <a:endParaRPr lang="en-US" sz="5400" spc="-16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endParaRPr lang="en-US" sz="1200" spc="-16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spc="-70" dirty="0">
                <a:solidFill>
                  <a:srgbClr val="F7F7F7"/>
                </a:solidFill>
                <a:latin typeface="Times New Roman"/>
                <a:cs typeface="Times New Roman"/>
              </a:rPr>
              <a:t>Methodology Architecture</a:t>
            </a:r>
            <a:endParaRPr lang="en-US" sz="5400" spc="-14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endParaRPr lang="en-US" sz="1200" spc="-14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spc="-55" dirty="0">
                <a:solidFill>
                  <a:srgbClr val="F7F7F7"/>
                </a:solidFill>
                <a:latin typeface="Times New Roman"/>
                <a:cs typeface="Times New Roman"/>
              </a:rPr>
              <a:t>Implementation Procedure</a:t>
            </a:r>
          </a:p>
          <a:p>
            <a:pPr marL="698500" indent="-685800">
              <a:lnSpc>
                <a:spcPct val="100000"/>
              </a:lnSpc>
              <a:spcBef>
                <a:spcPts val="100"/>
              </a:spcBef>
              <a:buFont typeface="Arial" panose="020B0604020202020204" pitchFamily="34" charset="0"/>
              <a:buChar char="•"/>
            </a:pPr>
            <a:endParaRPr lang="en-US" sz="1200" spc="-55"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spc="-110" dirty="0">
                <a:solidFill>
                  <a:srgbClr val="F7F7F7"/>
                </a:solidFill>
                <a:latin typeface="Times New Roman"/>
                <a:cs typeface="Times New Roman"/>
              </a:rPr>
              <a:t>Expected Results</a:t>
            </a:r>
          </a:p>
          <a:p>
            <a:pPr marL="698500" indent="-685800">
              <a:lnSpc>
                <a:spcPct val="100000"/>
              </a:lnSpc>
              <a:spcBef>
                <a:spcPts val="100"/>
              </a:spcBef>
              <a:buFont typeface="Arial" panose="020B0604020202020204" pitchFamily="34" charset="0"/>
              <a:buChar char="•"/>
            </a:pPr>
            <a:endParaRPr lang="en-US" sz="900" spc="-11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spc="-110" dirty="0">
                <a:solidFill>
                  <a:srgbClr val="F7F7F7"/>
                </a:solidFill>
                <a:latin typeface="Times New Roman"/>
                <a:cs typeface="Times New Roman"/>
              </a:rPr>
              <a:t>Result Analysis</a:t>
            </a:r>
          </a:p>
          <a:p>
            <a:pPr marL="698500" indent="-685800">
              <a:lnSpc>
                <a:spcPct val="100000"/>
              </a:lnSpc>
              <a:spcBef>
                <a:spcPts val="100"/>
              </a:spcBef>
              <a:buFont typeface="Arial" panose="020B0604020202020204" pitchFamily="34" charset="0"/>
              <a:buChar char="•"/>
            </a:pPr>
            <a:endParaRPr lang="en-US" sz="900" spc="-110" dirty="0">
              <a:solidFill>
                <a:srgbClr val="F7F7F7"/>
              </a:solidFill>
              <a:latin typeface="Times New Roman"/>
              <a:cs typeface="Times New Roman"/>
            </a:endParaRPr>
          </a:p>
          <a:p>
            <a:pPr marL="698500" indent="-685800">
              <a:lnSpc>
                <a:spcPct val="100000"/>
              </a:lnSpc>
              <a:spcBef>
                <a:spcPts val="100"/>
              </a:spcBef>
              <a:buFont typeface="Arial" panose="020B0604020202020204" pitchFamily="34" charset="0"/>
              <a:buChar char="•"/>
            </a:pPr>
            <a:r>
              <a:rPr lang="en-US" sz="5400" dirty="0">
                <a:latin typeface="Times New Roman"/>
                <a:cs typeface="Times New Roman"/>
              </a:rPr>
              <a:t>Conclusion</a:t>
            </a:r>
            <a:endParaRPr sz="5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43733" y="51629"/>
            <a:ext cx="4875530" cy="936154"/>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7F7F7"/>
                </a:solidFill>
              </a:rPr>
              <a:t>ABSTRACT</a:t>
            </a:r>
          </a:p>
        </p:txBody>
      </p:sp>
      <p:grpSp>
        <p:nvGrpSpPr>
          <p:cNvPr id="3" name="object 3"/>
          <p:cNvGrpSpPr/>
          <p:nvPr/>
        </p:nvGrpSpPr>
        <p:grpSpPr>
          <a:xfrm>
            <a:off x="-152398" y="1859970"/>
            <a:ext cx="98458" cy="5905498"/>
            <a:chOff x="447674" y="1859970"/>
            <a:chExt cx="95250" cy="5905498"/>
          </a:xfrm>
        </p:grpSpPr>
        <p:pic>
          <p:nvPicPr>
            <p:cNvPr id="5" name="object 5"/>
            <p:cNvPicPr/>
            <p:nvPr/>
          </p:nvPicPr>
          <p:blipFill>
            <a:blip r:embed="rId2" cstate="print"/>
            <a:stretch>
              <a:fillRect/>
            </a:stretch>
          </p:blipFill>
          <p:spPr>
            <a:xfrm>
              <a:off x="447674" y="1859970"/>
              <a:ext cx="95250" cy="95249"/>
            </a:xfrm>
            <a:prstGeom prst="rect">
              <a:avLst/>
            </a:prstGeom>
          </p:spPr>
        </p:pic>
        <p:pic>
          <p:nvPicPr>
            <p:cNvPr id="6" name="object 6"/>
            <p:cNvPicPr/>
            <p:nvPr/>
          </p:nvPicPr>
          <p:blipFill>
            <a:blip r:embed="rId2" cstate="print"/>
            <a:stretch>
              <a:fillRect/>
            </a:stretch>
          </p:blipFill>
          <p:spPr>
            <a:xfrm>
              <a:off x="447674" y="3603045"/>
              <a:ext cx="95250" cy="95249"/>
            </a:xfrm>
            <a:prstGeom prst="rect">
              <a:avLst/>
            </a:prstGeom>
          </p:spPr>
        </p:pic>
        <p:pic>
          <p:nvPicPr>
            <p:cNvPr id="8" name="object 8"/>
            <p:cNvPicPr/>
            <p:nvPr/>
          </p:nvPicPr>
          <p:blipFill>
            <a:blip r:embed="rId2" cstate="print"/>
            <a:stretch>
              <a:fillRect/>
            </a:stretch>
          </p:blipFill>
          <p:spPr>
            <a:xfrm>
              <a:off x="447674" y="5927145"/>
              <a:ext cx="95250" cy="95249"/>
            </a:xfrm>
            <a:prstGeom prst="rect">
              <a:avLst/>
            </a:prstGeom>
          </p:spPr>
        </p:pic>
        <p:pic>
          <p:nvPicPr>
            <p:cNvPr id="9" name="object 9"/>
            <p:cNvPicPr/>
            <p:nvPr/>
          </p:nvPicPr>
          <p:blipFill>
            <a:blip r:embed="rId2" cstate="print"/>
            <a:stretch>
              <a:fillRect/>
            </a:stretch>
          </p:blipFill>
          <p:spPr>
            <a:xfrm>
              <a:off x="447674" y="7670219"/>
              <a:ext cx="95250" cy="95249"/>
            </a:xfrm>
            <a:prstGeom prst="rect">
              <a:avLst/>
            </a:prstGeom>
          </p:spPr>
        </p:pic>
      </p:grpSp>
      <p:sp>
        <p:nvSpPr>
          <p:cNvPr id="10" name="object 10"/>
          <p:cNvSpPr txBox="1"/>
          <p:nvPr/>
        </p:nvSpPr>
        <p:spPr>
          <a:xfrm>
            <a:off x="631858" y="1640350"/>
            <a:ext cx="16970342" cy="7905754"/>
          </a:xfrm>
          <a:prstGeom prst="rect">
            <a:avLst/>
          </a:prstGeom>
        </p:spPr>
        <p:txBody>
          <a:bodyPr vert="horz" wrap="square" lIns="0" tIns="12700" rIns="0" bIns="0" rtlCol="0">
            <a:spAutoFit/>
          </a:bodyPr>
          <a:lstStyle/>
          <a:p>
            <a:pPr marL="584200" marR="300990" indent="-571500">
              <a:lnSpc>
                <a:spcPct val="115500"/>
              </a:lnSpc>
              <a:spcBef>
                <a:spcPts val="100"/>
              </a:spcBef>
              <a:buFont typeface="Arial" panose="020B0604020202020204" pitchFamily="34" charset="0"/>
              <a:buChar char="•"/>
            </a:pPr>
            <a:r>
              <a:rPr lang="en-US" sz="3400" dirty="0">
                <a:latin typeface="Times New Roman"/>
                <a:cs typeface="Times New Roman"/>
              </a:rPr>
              <a:t>Diffusion models (DMs) revolutionize image synthesis by breaking down the generation process into sequential denoising autoencoders. </a:t>
            </a: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r>
              <a:rPr lang="en-US" sz="3400" dirty="0">
                <a:latin typeface="Times New Roman"/>
                <a:cs typeface="Times New Roman"/>
              </a:rPr>
              <a:t>Their design allows for guided generation without retraining, yet DMs often require extensive GPU time due to pixel-space optimization. </a:t>
            </a: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r>
              <a:rPr lang="en-US" sz="3400" dirty="0">
                <a:latin typeface="Times New Roman"/>
                <a:cs typeface="Times New Roman"/>
              </a:rPr>
              <a:t>Leveraging potent pretrained autoencoders' latent space, we enable DM training on limited resources while maintaining quality and flexibility. </a:t>
            </a: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r>
              <a:rPr lang="en-US" sz="3400" dirty="0">
                <a:latin typeface="Times New Roman"/>
                <a:cs typeface="Times New Roman"/>
              </a:rPr>
              <a:t>This approach achieves a near-perfect balance between detail preservation and complexity reduction, enhancing visual fidelity unlike before.</a:t>
            </a:r>
          </a:p>
          <a:p>
            <a:pPr marL="12700" marR="300990">
              <a:lnSpc>
                <a:spcPct val="115500"/>
              </a:lnSpc>
              <a:spcBef>
                <a:spcPts val="100"/>
              </a:spcBef>
            </a:pPr>
            <a:endParaRPr lang="en-US" sz="900" dirty="0">
              <a:latin typeface="Times New Roman"/>
              <a:cs typeface="Times New Roman"/>
            </a:endParaRPr>
          </a:p>
          <a:p>
            <a:pPr marL="584200" marR="300990" indent="-571500">
              <a:lnSpc>
                <a:spcPct val="115500"/>
              </a:lnSpc>
              <a:spcBef>
                <a:spcPts val="100"/>
              </a:spcBef>
              <a:buFont typeface="Arial" panose="020B0604020202020204" pitchFamily="34" charset="0"/>
              <a:buChar char="•"/>
            </a:pPr>
            <a:r>
              <a:rPr lang="en-US" sz="3400" dirty="0">
                <a:latin typeface="Times New Roman"/>
                <a:cs typeface="Times New Roman"/>
              </a:rPr>
              <a:t>In picture inpainting and class-restricted blending, latent diffusion models (LDMs) achieve state-of-the-art results with significantly less processing power, excelling in tasks like text-to-image fusion, unrestricted image creation, and super-resolution.</a:t>
            </a:r>
            <a:endParaRPr sz="3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54613" y="198475"/>
            <a:ext cx="7379334" cy="936154"/>
          </a:xfrm>
          <a:prstGeom prst="rect">
            <a:avLst/>
          </a:prstGeom>
        </p:spPr>
        <p:txBody>
          <a:bodyPr vert="horz" wrap="square" lIns="0" tIns="12700" rIns="0" bIns="0" rtlCol="0">
            <a:spAutoFit/>
          </a:bodyPr>
          <a:lstStyle/>
          <a:p>
            <a:pPr marL="12700">
              <a:lnSpc>
                <a:spcPct val="100000"/>
              </a:lnSpc>
              <a:spcBef>
                <a:spcPts val="100"/>
              </a:spcBef>
            </a:pPr>
            <a:r>
              <a:rPr sz="6000" spc="150" dirty="0"/>
              <a:t>INTRODUCTION</a:t>
            </a:r>
          </a:p>
        </p:txBody>
      </p:sp>
      <p:sp>
        <p:nvSpPr>
          <p:cNvPr id="11" name="object 10">
            <a:extLst>
              <a:ext uri="{FF2B5EF4-FFF2-40B4-BE49-F238E27FC236}">
                <a16:creationId xmlns:a16="http://schemas.microsoft.com/office/drawing/2014/main" id="{070C0FEF-B38B-4290-B9E6-8926058CC7C3}"/>
              </a:ext>
            </a:extLst>
          </p:cNvPr>
          <p:cNvSpPr txBox="1"/>
          <p:nvPr/>
        </p:nvSpPr>
        <p:spPr>
          <a:xfrm>
            <a:off x="609600" y="1562100"/>
            <a:ext cx="17404719" cy="8012322"/>
          </a:xfrm>
          <a:prstGeom prst="rect">
            <a:avLst/>
          </a:prstGeom>
        </p:spPr>
        <p:txBody>
          <a:bodyPr vert="horz" wrap="square" lIns="0" tIns="12700" rIns="0" bIns="0" rtlCol="0">
            <a:spAutoFit/>
          </a:bodyPr>
          <a:lstStyle/>
          <a:p>
            <a:pPr marL="297815">
              <a:lnSpc>
                <a:spcPct val="100000"/>
              </a:lnSpc>
              <a:spcBef>
                <a:spcPts val="100"/>
              </a:spcBef>
            </a:pPr>
            <a:r>
              <a:rPr sz="4000" b="1" spc="-60" dirty="0">
                <a:solidFill>
                  <a:srgbClr val="FFFFFF"/>
                </a:solidFill>
                <a:latin typeface="Times New Roman"/>
                <a:cs typeface="Times New Roman"/>
              </a:rPr>
              <a:t>Motivation:</a:t>
            </a:r>
            <a:endParaRPr lang="en-US" sz="4000" b="1" spc="-60" dirty="0">
              <a:solidFill>
                <a:srgbClr val="FFFFFF"/>
              </a:solidFill>
              <a:latin typeface="Times New Roman"/>
              <a:cs typeface="Times New Roman"/>
            </a:endParaRPr>
          </a:p>
          <a:p>
            <a:pPr marL="1212215" lvl="1" indent="-457200">
              <a:spcBef>
                <a:spcPts val="100"/>
              </a:spcBef>
              <a:buFont typeface="Arial" panose="020B0604020202020204" pitchFamily="34" charset="0"/>
              <a:buChar char="•"/>
            </a:pPr>
            <a:r>
              <a:rPr lang="en-US" sz="3400" spc="-60" dirty="0">
                <a:solidFill>
                  <a:srgbClr val="FFFFFF"/>
                </a:solidFill>
                <a:latin typeface="Times New Roman"/>
                <a:cs typeface="Times New Roman"/>
              </a:rPr>
              <a:t>Text-to-image generation enables more natural and intuitive communication between humans and computers.</a:t>
            </a:r>
          </a:p>
          <a:p>
            <a:pPr marL="1212215" lvl="1" indent="-457200">
              <a:spcBef>
                <a:spcPts val="100"/>
              </a:spcBef>
              <a:buFont typeface="Arial" panose="020B0604020202020204" pitchFamily="34" charset="0"/>
              <a:buChar char="•"/>
            </a:pPr>
            <a:endParaRPr lang="en-US" sz="900" spc="-60" dirty="0">
              <a:solidFill>
                <a:srgbClr val="FFFFFF"/>
              </a:solidFill>
              <a:latin typeface="Times New Roman"/>
              <a:cs typeface="Times New Roman"/>
            </a:endParaRPr>
          </a:p>
          <a:p>
            <a:pPr marL="1212215" lvl="1" indent="-457200">
              <a:spcBef>
                <a:spcPts val="100"/>
              </a:spcBef>
              <a:buFont typeface="Arial" panose="020B0604020202020204" pitchFamily="34" charset="0"/>
              <a:buChar char="•"/>
            </a:pPr>
            <a:endParaRPr lang="en-US" sz="900" spc="-60" dirty="0">
              <a:solidFill>
                <a:srgbClr val="FFFFFF"/>
              </a:solidFill>
              <a:latin typeface="Times New Roman"/>
              <a:cs typeface="Times New Roman"/>
            </a:endParaRPr>
          </a:p>
          <a:p>
            <a:pPr marL="1212215" lvl="1" indent="-457200">
              <a:spcBef>
                <a:spcPts val="100"/>
              </a:spcBef>
              <a:buFont typeface="Arial" panose="020B0604020202020204" pitchFamily="34" charset="0"/>
              <a:buChar char="•"/>
            </a:pPr>
            <a:r>
              <a:rPr lang="en-US" sz="3400" spc="-60" dirty="0">
                <a:solidFill>
                  <a:srgbClr val="FFFFFF"/>
                </a:solidFill>
                <a:latin typeface="Times New Roman"/>
                <a:cs typeface="Times New Roman"/>
              </a:rPr>
              <a:t>Enable individuals to express ideas visually, irrespective of artistic abilities, democratizing the creative process.</a:t>
            </a:r>
          </a:p>
          <a:p>
            <a:pPr marL="1212215" lvl="1" indent="-457200">
              <a:spcBef>
                <a:spcPts val="100"/>
              </a:spcBef>
              <a:buFont typeface="Arial" panose="020B0604020202020204" pitchFamily="34" charset="0"/>
              <a:buChar char="•"/>
            </a:pPr>
            <a:endParaRPr lang="en-US" sz="900" spc="-60" dirty="0">
              <a:solidFill>
                <a:srgbClr val="FFFFFF"/>
              </a:solidFill>
              <a:latin typeface="Times New Roman"/>
              <a:cs typeface="Times New Roman"/>
            </a:endParaRPr>
          </a:p>
          <a:p>
            <a:pPr marL="1212215" lvl="1" indent="-457200">
              <a:spcBef>
                <a:spcPts val="100"/>
              </a:spcBef>
              <a:buFont typeface="Arial" panose="020B0604020202020204" pitchFamily="34" charset="0"/>
              <a:buChar char="•"/>
            </a:pPr>
            <a:endParaRPr lang="en-US" sz="900" spc="-60" dirty="0">
              <a:solidFill>
                <a:srgbClr val="FFFFFF"/>
              </a:solidFill>
              <a:latin typeface="Times New Roman"/>
              <a:cs typeface="Times New Roman"/>
            </a:endParaRPr>
          </a:p>
          <a:p>
            <a:pPr marL="1212215" lvl="1" indent="-457200">
              <a:spcBef>
                <a:spcPts val="100"/>
              </a:spcBef>
              <a:buFont typeface="Arial" panose="020B0604020202020204" pitchFamily="34" charset="0"/>
              <a:buChar char="•"/>
            </a:pPr>
            <a:r>
              <a:rPr lang="en-US" sz="3400" spc="-60" dirty="0">
                <a:solidFill>
                  <a:srgbClr val="FFFFFF"/>
                </a:solidFill>
                <a:latin typeface="Times New Roman"/>
                <a:cs typeface="Times New Roman"/>
              </a:rPr>
              <a:t>Facilitate efficient generation of engaging visuals for various purposes, including social media, marketing, and multimedia presentations, encouraging innovation.</a:t>
            </a:r>
          </a:p>
          <a:p>
            <a:pPr marL="1212215" lvl="1" indent="-457200">
              <a:spcBef>
                <a:spcPts val="100"/>
              </a:spcBef>
              <a:buFont typeface="Arial" panose="020B0604020202020204" pitchFamily="34" charset="0"/>
              <a:buChar char="•"/>
            </a:pPr>
            <a:endParaRPr lang="en-US" sz="900" b="1" spc="-60" dirty="0">
              <a:solidFill>
                <a:srgbClr val="FFFFFF"/>
              </a:solidFill>
              <a:latin typeface="Times New Roman"/>
              <a:cs typeface="Times New Roman"/>
            </a:endParaRPr>
          </a:p>
          <a:p>
            <a:pPr marL="297815">
              <a:lnSpc>
                <a:spcPct val="100000"/>
              </a:lnSpc>
              <a:spcBef>
                <a:spcPts val="100"/>
              </a:spcBef>
            </a:pPr>
            <a:r>
              <a:rPr sz="4000" b="1" spc="-25" dirty="0">
                <a:solidFill>
                  <a:srgbClr val="FFFFFF"/>
                </a:solidFill>
                <a:latin typeface="Times New Roman"/>
                <a:cs typeface="Times New Roman"/>
              </a:rPr>
              <a:t>Scope</a:t>
            </a:r>
            <a:r>
              <a:rPr sz="4000" b="1" spc="-40" dirty="0">
                <a:solidFill>
                  <a:srgbClr val="FFFFFF"/>
                </a:solidFill>
                <a:latin typeface="Times New Roman"/>
                <a:cs typeface="Times New Roman"/>
              </a:rPr>
              <a:t> </a:t>
            </a:r>
            <a:r>
              <a:rPr sz="4000" b="1" spc="-254" dirty="0">
                <a:solidFill>
                  <a:srgbClr val="FFFFFF"/>
                </a:solidFill>
                <a:latin typeface="Times New Roman"/>
                <a:cs typeface="Times New Roman"/>
              </a:rPr>
              <a:t>:</a:t>
            </a:r>
            <a:endParaRPr sz="4000" b="1" dirty="0">
              <a:latin typeface="Times New Roman"/>
              <a:cs typeface="Times New Roman"/>
            </a:endParaRPr>
          </a:p>
          <a:p>
            <a:pPr marL="1181735" marR="583565" indent="-457200">
              <a:lnSpc>
                <a:spcPct val="115500"/>
              </a:lnSpc>
              <a:spcBef>
                <a:spcPts val="1065"/>
              </a:spcBef>
              <a:buFont typeface="Arial" panose="020B0604020202020204" pitchFamily="34" charset="0"/>
              <a:buChar char="•"/>
            </a:pPr>
            <a:r>
              <a:rPr sz="3400" spc="-10" dirty="0">
                <a:solidFill>
                  <a:srgbClr val="FFFFFF"/>
                </a:solidFill>
                <a:latin typeface="Times New Roman"/>
                <a:cs typeface="Times New Roman"/>
              </a:rPr>
              <a:t>It</a:t>
            </a:r>
            <a:r>
              <a:rPr sz="3400" spc="10" dirty="0">
                <a:solidFill>
                  <a:srgbClr val="FFFFFF"/>
                </a:solidFill>
                <a:latin typeface="Times New Roman"/>
                <a:cs typeface="Times New Roman"/>
              </a:rPr>
              <a:t> </a:t>
            </a:r>
            <a:r>
              <a:rPr sz="3400" spc="-55" dirty="0">
                <a:solidFill>
                  <a:srgbClr val="FFFFFF"/>
                </a:solidFill>
                <a:latin typeface="Times New Roman"/>
                <a:cs typeface="Times New Roman"/>
              </a:rPr>
              <a:t>leverages</a:t>
            </a:r>
            <a:r>
              <a:rPr sz="3400" spc="10" dirty="0">
                <a:solidFill>
                  <a:srgbClr val="FFFFFF"/>
                </a:solidFill>
                <a:latin typeface="Times New Roman"/>
                <a:cs typeface="Times New Roman"/>
              </a:rPr>
              <a:t> </a:t>
            </a:r>
            <a:r>
              <a:rPr sz="3400" spc="-105" dirty="0">
                <a:solidFill>
                  <a:srgbClr val="FFFFFF"/>
                </a:solidFill>
                <a:latin typeface="Times New Roman"/>
                <a:cs typeface="Times New Roman"/>
              </a:rPr>
              <a:t>deep</a:t>
            </a:r>
            <a:r>
              <a:rPr sz="3400" spc="10" dirty="0">
                <a:solidFill>
                  <a:srgbClr val="FFFFFF"/>
                </a:solidFill>
                <a:latin typeface="Times New Roman"/>
                <a:cs typeface="Times New Roman"/>
              </a:rPr>
              <a:t> </a:t>
            </a:r>
            <a:r>
              <a:rPr lang="en-US" sz="3400" spc="-70" dirty="0">
                <a:solidFill>
                  <a:srgbClr val="FFFFFF"/>
                </a:solidFill>
                <a:latin typeface="Times New Roman"/>
                <a:cs typeface="Times New Roman"/>
              </a:rPr>
              <a:t>learning model stable diffusion</a:t>
            </a:r>
            <a:r>
              <a:rPr sz="3400" spc="10" dirty="0">
                <a:solidFill>
                  <a:srgbClr val="FFFFFF"/>
                </a:solidFill>
                <a:latin typeface="Times New Roman"/>
                <a:cs typeface="Times New Roman"/>
              </a:rPr>
              <a:t> </a:t>
            </a:r>
            <a:r>
              <a:rPr sz="3400" dirty="0">
                <a:solidFill>
                  <a:srgbClr val="FFFFFF"/>
                </a:solidFill>
                <a:latin typeface="Times New Roman"/>
                <a:cs typeface="Times New Roman"/>
              </a:rPr>
              <a:t>to</a:t>
            </a:r>
            <a:r>
              <a:rPr sz="3400" spc="10" dirty="0">
                <a:solidFill>
                  <a:srgbClr val="FFFFFF"/>
                </a:solidFill>
                <a:latin typeface="Times New Roman"/>
                <a:cs typeface="Times New Roman"/>
              </a:rPr>
              <a:t> </a:t>
            </a:r>
            <a:r>
              <a:rPr sz="3400" spc="-90" dirty="0">
                <a:solidFill>
                  <a:srgbClr val="FFFFFF"/>
                </a:solidFill>
                <a:latin typeface="Times New Roman"/>
                <a:cs typeface="Times New Roman"/>
              </a:rPr>
              <a:t>enhance </a:t>
            </a:r>
            <a:r>
              <a:rPr sz="3400" spc="-810" dirty="0">
                <a:solidFill>
                  <a:srgbClr val="FFFFFF"/>
                </a:solidFill>
                <a:latin typeface="Times New Roman"/>
                <a:cs typeface="Times New Roman"/>
              </a:rPr>
              <a:t> </a:t>
            </a:r>
            <a:r>
              <a:rPr sz="3400" spc="-70" dirty="0">
                <a:solidFill>
                  <a:srgbClr val="FFFFFF"/>
                </a:solidFill>
                <a:latin typeface="Times New Roman"/>
                <a:cs typeface="Times New Roman"/>
              </a:rPr>
              <a:t>the</a:t>
            </a:r>
            <a:r>
              <a:rPr sz="3400" dirty="0">
                <a:solidFill>
                  <a:srgbClr val="FFFFFF"/>
                </a:solidFill>
                <a:latin typeface="Times New Roman"/>
                <a:cs typeface="Times New Roman"/>
              </a:rPr>
              <a:t> </a:t>
            </a:r>
            <a:r>
              <a:rPr sz="3400" spc="-55" dirty="0">
                <a:solidFill>
                  <a:srgbClr val="FFFFFF"/>
                </a:solidFill>
                <a:latin typeface="Times New Roman"/>
                <a:cs typeface="Times New Roman"/>
              </a:rPr>
              <a:t>accuracy</a:t>
            </a:r>
            <a:r>
              <a:rPr sz="3400" dirty="0">
                <a:solidFill>
                  <a:srgbClr val="FFFFFF"/>
                </a:solidFill>
                <a:latin typeface="Times New Roman"/>
                <a:cs typeface="Times New Roman"/>
              </a:rPr>
              <a:t> </a:t>
            </a:r>
            <a:r>
              <a:rPr sz="3400" spc="-125" dirty="0">
                <a:solidFill>
                  <a:srgbClr val="FFFFFF"/>
                </a:solidFill>
                <a:latin typeface="Times New Roman"/>
                <a:cs typeface="Times New Roman"/>
              </a:rPr>
              <a:t>and</a:t>
            </a:r>
            <a:r>
              <a:rPr sz="3400" spc="-5" dirty="0">
                <a:solidFill>
                  <a:srgbClr val="FFFFFF"/>
                </a:solidFill>
                <a:latin typeface="Times New Roman"/>
                <a:cs typeface="Times New Roman"/>
              </a:rPr>
              <a:t> </a:t>
            </a:r>
            <a:r>
              <a:rPr sz="3400" spc="-35" dirty="0">
                <a:solidFill>
                  <a:srgbClr val="FFFFFF"/>
                </a:solidFill>
                <a:latin typeface="Times New Roman"/>
                <a:cs typeface="Times New Roman"/>
              </a:rPr>
              <a:t>efficiency</a:t>
            </a:r>
            <a:r>
              <a:rPr sz="3400" dirty="0">
                <a:solidFill>
                  <a:srgbClr val="FFFFFF"/>
                </a:solidFill>
                <a:latin typeface="Times New Roman"/>
                <a:cs typeface="Times New Roman"/>
              </a:rPr>
              <a:t> of</a:t>
            </a:r>
            <a:r>
              <a:rPr lang="en-US" sz="3400" dirty="0">
                <a:solidFill>
                  <a:srgbClr val="FFFFFF"/>
                </a:solidFill>
                <a:latin typeface="Times New Roman"/>
                <a:cs typeface="Times New Roman"/>
              </a:rPr>
              <a:t> given textual images</a:t>
            </a:r>
            <a:r>
              <a:rPr sz="3400" spc="-40" dirty="0">
                <a:solidFill>
                  <a:srgbClr val="FFFFFF"/>
                </a:solidFill>
                <a:latin typeface="Times New Roman"/>
                <a:cs typeface="Times New Roman"/>
              </a:rPr>
              <a:t>.</a:t>
            </a:r>
            <a:endParaRPr lang="en-US" sz="3400" spc="-40" dirty="0">
              <a:solidFill>
                <a:srgbClr val="FFFFFF"/>
              </a:solidFill>
              <a:latin typeface="Times New Roman"/>
              <a:cs typeface="Times New Roman"/>
            </a:endParaRPr>
          </a:p>
          <a:p>
            <a:pPr marL="1181735" marR="583565" indent="-457200">
              <a:lnSpc>
                <a:spcPct val="115500"/>
              </a:lnSpc>
              <a:spcBef>
                <a:spcPts val="1065"/>
              </a:spcBef>
              <a:buFont typeface="Arial" panose="020B0604020202020204" pitchFamily="34" charset="0"/>
              <a:buChar char="•"/>
            </a:pPr>
            <a:endParaRPr sz="900" dirty="0">
              <a:latin typeface="Times New Roman"/>
              <a:cs typeface="Times New Roman"/>
            </a:endParaRPr>
          </a:p>
          <a:p>
            <a:pPr marL="1181735" marR="983615" indent="-457200">
              <a:lnSpc>
                <a:spcPct val="115500"/>
              </a:lnSpc>
              <a:spcBef>
                <a:spcPts val="5"/>
              </a:spcBef>
              <a:buFont typeface="Arial" panose="020B0604020202020204" pitchFamily="34" charset="0"/>
              <a:buChar char="•"/>
            </a:pPr>
            <a:r>
              <a:rPr sz="3400" spc="-70" dirty="0">
                <a:solidFill>
                  <a:srgbClr val="FFFFFF"/>
                </a:solidFill>
                <a:latin typeface="Times New Roman"/>
                <a:cs typeface="Times New Roman"/>
              </a:rPr>
              <a:t>The</a:t>
            </a:r>
            <a:r>
              <a:rPr sz="3400" spc="10" dirty="0">
                <a:solidFill>
                  <a:srgbClr val="FFFFFF"/>
                </a:solidFill>
                <a:latin typeface="Times New Roman"/>
                <a:cs typeface="Times New Roman"/>
              </a:rPr>
              <a:t> </a:t>
            </a:r>
            <a:r>
              <a:rPr sz="3400" spc="-80" dirty="0">
                <a:solidFill>
                  <a:srgbClr val="FFFFFF"/>
                </a:solidFill>
                <a:latin typeface="Times New Roman"/>
                <a:cs typeface="Times New Roman"/>
              </a:rPr>
              <a:t>study</a:t>
            </a:r>
            <a:r>
              <a:rPr sz="3400" spc="10" dirty="0">
                <a:solidFill>
                  <a:srgbClr val="FFFFFF"/>
                </a:solidFill>
                <a:latin typeface="Times New Roman"/>
                <a:cs typeface="Times New Roman"/>
              </a:rPr>
              <a:t> </a:t>
            </a:r>
            <a:r>
              <a:rPr sz="3400" spc="-65" dirty="0">
                <a:solidFill>
                  <a:srgbClr val="FFFFFF"/>
                </a:solidFill>
                <a:latin typeface="Times New Roman"/>
                <a:cs typeface="Times New Roman"/>
              </a:rPr>
              <a:t>aims</a:t>
            </a:r>
            <a:r>
              <a:rPr sz="3400" spc="10" dirty="0">
                <a:solidFill>
                  <a:srgbClr val="FFFFFF"/>
                </a:solidFill>
                <a:latin typeface="Times New Roman"/>
                <a:cs typeface="Times New Roman"/>
              </a:rPr>
              <a:t> </a:t>
            </a:r>
            <a:r>
              <a:rPr sz="3400" dirty="0">
                <a:solidFill>
                  <a:srgbClr val="FFFFFF"/>
                </a:solidFill>
                <a:latin typeface="Times New Roman"/>
                <a:cs typeface="Times New Roman"/>
              </a:rPr>
              <a:t>to</a:t>
            </a:r>
            <a:r>
              <a:rPr sz="3400" spc="10" dirty="0">
                <a:solidFill>
                  <a:srgbClr val="FFFFFF"/>
                </a:solidFill>
                <a:latin typeface="Times New Roman"/>
                <a:cs typeface="Times New Roman"/>
              </a:rPr>
              <a:t> </a:t>
            </a:r>
            <a:r>
              <a:rPr sz="3400" spc="-85" dirty="0">
                <a:solidFill>
                  <a:srgbClr val="FFFFFF"/>
                </a:solidFill>
                <a:latin typeface="Times New Roman"/>
                <a:cs typeface="Times New Roman"/>
              </a:rPr>
              <a:t>contribute</a:t>
            </a:r>
            <a:r>
              <a:rPr sz="3400" spc="10" dirty="0">
                <a:solidFill>
                  <a:srgbClr val="FFFFFF"/>
                </a:solidFill>
                <a:latin typeface="Times New Roman"/>
                <a:cs typeface="Times New Roman"/>
              </a:rPr>
              <a:t> </a:t>
            </a:r>
            <a:r>
              <a:rPr sz="3400" dirty="0">
                <a:solidFill>
                  <a:srgbClr val="FFFFFF"/>
                </a:solidFill>
                <a:latin typeface="Times New Roman"/>
                <a:cs typeface="Times New Roman"/>
              </a:rPr>
              <a:t>to</a:t>
            </a:r>
            <a:r>
              <a:rPr sz="3400" spc="10" dirty="0">
                <a:solidFill>
                  <a:srgbClr val="FFFFFF"/>
                </a:solidFill>
                <a:latin typeface="Times New Roman"/>
                <a:cs typeface="Times New Roman"/>
              </a:rPr>
              <a:t> </a:t>
            </a:r>
            <a:r>
              <a:rPr sz="3400" spc="-130" dirty="0">
                <a:solidFill>
                  <a:srgbClr val="FFFFFF"/>
                </a:solidFill>
                <a:latin typeface="Times New Roman"/>
                <a:cs typeface="Times New Roman"/>
              </a:rPr>
              <a:t>improved</a:t>
            </a:r>
            <a:r>
              <a:rPr lang="en-US" sz="3400" spc="-130" dirty="0">
                <a:solidFill>
                  <a:srgbClr val="FFFFFF"/>
                </a:solidFill>
                <a:latin typeface="Times New Roman"/>
                <a:cs typeface="Times New Roman"/>
              </a:rPr>
              <a:t> textual prompts into visual purpose for better understanding of textual concept and creates an accurate images for our prompts</a:t>
            </a:r>
            <a:r>
              <a:rPr sz="3400" spc="-70" dirty="0">
                <a:solidFill>
                  <a:srgbClr val="FFFFFF"/>
                </a:solidFill>
                <a:latin typeface="Times New Roman"/>
                <a:cs typeface="Times New Roman"/>
              </a:rPr>
              <a:t>.</a:t>
            </a:r>
            <a:endParaRPr sz="3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86200" y="571500"/>
            <a:ext cx="9890125" cy="936154"/>
          </a:xfrm>
          <a:prstGeom prst="rect">
            <a:avLst/>
          </a:prstGeom>
        </p:spPr>
        <p:txBody>
          <a:bodyPr vert="horz" wrap="square" lIns="0" tIns="12700" rIns="0" bIns="0" rtlCol="0">
            <a:spAutoFit/>
          </a:bodyPr>
          <a:lstStyle/>
          <a:p>
            <a:pPr marL="12700">
              <a:lnSpc>
                <a:spcPct val="100000"/>
              </a:lnSpc>
              <a:spcBef>
                <a:spcPts val="100"/>
              </a:spcBef>
            </a:pPr>
            <a:r>
              <a:rPr sz="6000" spc="20" dirty="0">
                <a:solidFill>
                  <a:srgbClr val="F7F7F7"/>
                </a:solidFill>
              </a:rPr>
              <a:t>LITERATURE</a:t>
            </a:r>
            <a:r>
              <a:rPr sz="6000" spc="-85" dirty="0">
                <a:solidFill>
                  <a:srgbClr val="F7F7F7"/>
                </a:solidFill>
              </a:rPr>
              <a:t> </a:t>
            </a:r>
            <a:r>
              <a:rPr sz="6000" spc="95" dirty="0">
                <a:solidFill>
                  <a:srgbClr val="F7F7F7"/>
                </a:solidFill>
              </a:rPr>
              <a:t>SURVEY</a:t>
            </a:r>
          </a:p>
        </p:txBody>
      </p:sp>
      <p:graphicFrame>
        <p:nvGraphicFramePr>
          <p:cNvPr id="4" name="Table 3">
            <a:extLst>
              <a:ext uri="{FF2B5EF4-FFF2-40B4-BE49-F238E27FC236}">
                <a16:creationId xmlns:a16="http://schemas.microsoft.com/office/drawing/2014/main" id="{37B4435F-1646-4DDD-B98C-E1C497A85F9A}"/>
              </a:ext>
            </a:extLst>
          </p:cNvPr>
          <p:cNvGraphicFramePr>
            <a:graphicFrameLocks noGrp="1"/>
          </p:cNvGraphicFramePr>
          <p:nvPr>
            <p:extLst>
              <p:ext uri="{D42A27DB-BD31-4B8C-83A1-F6EECF244321}">
                <p14:modId xmlns:p14="http://schemas.microsoft.com/office/powerpoint/2010/main" val="3221490976"/>
              </p:ext>
            </p:extLst>
          </p:nvPr>
        </p:nvGraphicFramePr>
        <p:xfrm>
          <a:off x="674914" y="2324100"/>
          <a:ext cx="16938171" cy="6949440"/>
        </p:xfrm>
        <a:graphic>
          <a:graphicData uri="http://schemas.openxmlformats.org/drawingml/2006/table">
            <a:tbl>
              <a:tblPr firstRow="1" bandRow="1">
                <a:tableStyleId>{93296810-A885-4BE3-A3E7-6D5BEEA58F35}</a:tableStyleId>
              </a:tblPr>
              <a:tblGrid>
                <a:gridCol w="1486398">
                  <a:extLst>
                    <a:ext uri="{9D8B030D-6E8A-4147-A177-3AD203B41FA5}">
                      <a16:colId xmlns:a16="http://schemas.microsoft.com/office/drawing/2014/main" val="2452215177"/>
                    </a:ext>
                  </a:extLst>
                </a:gridCol>
                <a:gridCol w="2136346">
                  <a:extLst>
                    <a:ext uri="{9D8B030D-6E8A-4147-A177-3AD203B41FA5}">
                      <a16:colId xmlns:a16="http://schemas.microsoft.com/office/drawing/2014/main" val="3034781803"/>
                    </a:ext>
                  </a:extLst>
                </a:gridCol>
                <a:gridCol w="3323205">
                  <a:extLst>
                    <a:ext uri="{9D8B030D-6E8A-4147-A177-3AD203B41FA5}">
                      <a16:colId xmlns:a16="http://schemas.microsoft.com/office/drawing/2014/main" val="1084335473"/>
                    </a:ext>
                  </a:extLst>
                </a:gridCol>
                <a:gridCol w="3990108">
                  <a:extLst>
                    <a:ext uri="{9D8B030D-6E8A-4147-A177-3AD203B41FA5}">
                      <a16:colId xmlns:a16="http://schemas.microsoft.com/office/drawing/2014/main" val="2670845026"/>
                    </a:ext>
                  </a:extLst>
                </a:gridCol>
                <a:gridCol w="6002114">
                  <a:extLst>
                    <a:ext uri="{9D8B030D-6E8A-4147-A177-3AD203B41FA5}">
                      <a16:colId xmlns:a16="http://schemas.microsoft.com/office/drawing/2014/main" val="939669852"/>
                    </a:ext>
                  </a:extLst>
                </a:gridCol>
              </a:tblGrid>
              <a:tr h="370840">
                <a:tc>
                  <a:txBody>
                    <a:bodyPr/>
                    <a:lstStyle/>
                    <a:p>
                      <a:pPr fontAlgn="b"/>
                      <a:r>
                        <a:rPr lang="en-IN" b="1" dirty="0">
                          <a:effectLst/>
                        </a:rPr>
                        <a:t>S. No.</a:t>
                      </a:r>
                    </a:p>
                  </a:txBody>
                  <a:tcPr anchor="b"/>
                </a:tc>
                <a:tc>
                  <a:txBody>
                    <a:bodyPr/>
                    <a:lstStyle/>
                    <a:p>
                      <a:pPr fontAlgn="b"/>
                      <a:r>
                        <a:rPr lang="en-IN" b="1">
                          <a:effectLst/>
                        </a:rPr>
                        <a:t>Year</a:t>
                      </a:r>
                    </a:p>
                  </a:txBody>
                  <a:tcPr anchor="b"/>
                </a:tc>
                <a:tc>
                  <a:txBody>
                    <a:bodyPr/>
                    <a:lstStyle/>
                    <a:p>
                      <a:pPr fontAlgn="b"/>
                      <a:r>
                        <a:rPr lang="en-IN" b="1">
                          <a:effectLst/>
                        </a:rPr>
                        <a:t>Authors</a:t>
                      </a:r>
                    </a:p>
                  </a:txBody>
                  <a:tcPr anchor="b"/>
                </a:tc>
                <a:tc>
                  <a:txBody>
                    <a:bodyPr/>
                    <a:lstStyle/>
                    <a:p>
                      <a:pPr fontAlgn="b"/>
                      <a:r>
                        <a:rPr lang="en-IN" b="1">
                          <a:effectLst/>
                        </a:rPr>
                        <a:t>Title</a:t>
                      </a:r>
                    </a:p>
                  </a:txBody>
                  <a:tcPr anchor="b"/>
                </a:tc>
                <a:tc>
                  <a:txBody>
                    <a:bodyPr/>
                    <a:lstStyle/>
                    <a:p>
                      <a:pPr fontAlgn="b"/>
                      <a:r>
                        <a:rPr lang="en-IN" b="1">
                          <a:effectLst/>
                        </a:rPr>
                        <a:t>Outcomes</a:t>
                      </a:r>
                    </a:p>
                  </a:txBody>
                  <a:tcPr anchor="b"/>
                </a:tc>
                <a:extLst>
                  <a:ext uri="{0D108BD9-81ED-4DB2-BD59-A6C34878D82A}">
                    <a16:rowId xmlns:a16="http://schemas.microsoft.com/office/drawing/2014/main" val="1338764321"/>
                  </a:ext>
                </a:extLst>
              </a:tr>
              <a:tr h="370840">
                <a:tc>
                  <a:txBody>
                    <a:bodyPr/>
                    <a:lstStyle/>
                    <a:p>
                      <a:pPr fontAlgn="base"/>
                      <a:r>
                        <a:rPr lang="en-IN">
                          <a:effectLst/>
                        </a:rPr>
                        <a:t>1</a:t>
                      </a:r>
                    </a:p>
                  </a:txBody>
                  <a:tcPr anchor="ctr"/>
                </a:tc>
                <a:tc>
                  <a:txBody>
                    <a:bodyPr/>
                    <a:lstStyle/>
                    <a:p>
                      <a:pPr fontAlgn="base"/>
                      <a:r>
                        <a:rPr lang="en-IN" dirty="0">
                          <a:effectLst/>
                        </a:rPr>
                        <a:t>2014</a:t>
                      </a:r>
                    </a:p>
                  </a:txBody>
                  <a:tcPr anchor="ctr"/>
                </a:tc>
                <a:tc>
                  <a:txBody>
                    <a:bodyPr/>
                    <a:lstStyle/>
                    <a:p>
                      <a:pPr fontAlgn="base"/>
                      <a:r>
                        <a:rPr lang="en-IN" dirty="0">
                          <a:effectLst/>
                        </a:rPr>
                        <a:t>Reed et al.</a:t>
                      </a:r>
                    </a:p>
                  </a:txBody>
                  <a:tcPr anchor="ctr"/>
                </a:tc>
                <a:tc>
                  <a:txBody>
                    <a:bodyPr/>
                    <a:lstStyle/>
                    <a:p>
                      <a:pPr fontAlgn="base"/>
                      <a:r>
                        <a:rPr lang="en-US" dirty="0">
                          <a:effectLst/>
                        </a:rPr>
                        <a:t>"Learning Deep Representations of Fine-grained Visual Descriptions"</a:t>
                      </a:r>
                    </a:p>
                  </a:txBody>
                  <a:tcPr anchor="ctr"/>
                </a:tc>
                <a:tc>
                  <a:txBody>
                    <a:bodyPr/>
                    <a:lstStyle/>
                    <a:p>
                      <a:pPr fontAlgn="base"/>
                      <a:r>
                        <a:rPr lang="en-US">
                          <a:effectLst/>
                        </a:rPr>
                        <a:t>Introduced a method for generating images from detailed textual descriptions using a deep convolutional generative adversarial network (DCGAN).</a:t>
                      </a:r>
                    </a:p>
                  </a:txBody>
                  <a:tcPr anchor="ctr"/>
                </a:tc>
                <a:extLst>
                  <a:ext uri="{0D108BD9-81ED-4DB2-BD59-A6C34878D82A}">
                    <a16:rowId xmlns:a16="http://schemas.microsoft.com/office/drawing/2014/main" val="585178492"/>
                  </a:ext>
                </a:extLst>
              </a:tr>
              <a:tr h="370840">
                <a:tc>
                  <a:txBody>
                    <a:bodyPr/>
                    <a:lstStyle/>
                    <a:p>
                      <a:pPr fontAlgn="base"/>
                      <a:r>
                        <a:rPr lang="en-IN" dirty="0">
                          <a:effectLst/>
                        </a:rPr>
                        <a:t>2</a:t>
                      </a:r>
                    </a:p>
                  </a:txBody>
                  <a:tcPr anchor="ctr"/>
                </a:tc>
                <a:tc>
                  <a:txBody>
                    <a:bodyPr/>
                    <a:lstStyle/>
                    <a:p>
                      <a:pPr fontAlgn="base"/>
                      <a:r>
                        <a:rPr lang="en-IN">
                          <a:effectLst/>
                        </a:rPr>
                        <a:t>2015</a:t>
                      </a:r>
                    </a:p>
                  </a:txBody>
                  <a:tcPr anchor="ctr"/>
                </a:tc>
                <a:tc>
                  <a:txBody>
                    <a:bodyPr/>
                    <a:lstStyle/>
                    <a:p>
                      <a:pPr fontAlgn="base"/>
                      <a:r>
                        <a:rPr lang="en-IN" dirty="0">
                          <a:effectLst/>
                        </a:rPr>
                        <a:t>Smith et al.</a:t>
                      </a:r>
                    </a:p>
                  </a:txBody>
                  <a:tcPr anchor="ctr"/>
                </a:tc>
                <a:tc>
                  <a:txBody>
                    <a:bodyPr/>
                    <a:lstStyle/>
                    <a:p>
                      <a:pPr fontAlgn="base"/>
                      <a:r>
                        <a:rPr lang="en-US" dirty="0">
                          <a:effectLst/>
                        </a:rPr>
                        <a:t>"Modeling and Simulation of Stable Diffusion Processes"</a:t>
                      </a:r>
                    </a:p>
                  </a:txBody>
                  <a:tcPr anchor="ctr"/>
                </a:tc>
                <a:tc>
                  <a:txBody>
                    <a:bodyPr/>
                    <a:lstStyle/>
                    <a:p>
                      <a:pPr fontAlgn="base"/>
                      <a:r>
                        <a:rPr lang="en-US" dirty="0">
                          <a:effectLst/>
                        </a:rPr>
                        <a:t>Proposed a mathematical model for stable diffusion processes and developed simulation methods to analyze diffusion behavior under various conditions.</a:t>
                      </a:r>
                    </a:p>
                  </a:txBody>
                  <a:tcPr anchor="ctr"/>
                </a:tc>
                <a:extLst>
                  <a:ext uri="{0D108BD9-81ED-4DB2-BD59-A6C34878D82A}">
                    <a16:rowId xmlns:a16="http://schemas.microsoft.com/office/drawing/2014/main" val="1877436245"/>
                  </a:ext>
                </a:extLst>
              </a:tr>
              <a:tr h="370840">
                <a:tc>
                  <a:txBody>
                    <a:bodyPr/>
                    <a:lstStyle/>
                    <a:p>
                      <a:pPr fontAlgn="base"/>
                      <a:r>
                        <a:rPr lang="en-IN">
                          <a:effectLst/>
                        </a:rPr>
                        <a:t>3</a:t>
                      </a:r>
                    </a:p>
                  </a:txBody>
                  <a:tcPr anchor="ctr"/>
                </a:tc>
                <a:tc>
                  <a:txBody>
                    <a:bodyPr/>
                    <a:lstStyle/>
                    <a:p>
                      <a:pPr fontAlgn="base"/>
                      <a:r>
                        <a:rPr lang="en-IN">
                          <a:effectLst/>
                        </a:rPr>
                        <a:t>2018</a:t>
                      </a:r>
                    </a:p>
                  </a:txBody>
                  <a:tcPr anchor="ctr"/>
                </a:tc>
                <a:tc>
                  <a:txBody>
                    <a:bodyPr/>
                    <a:lstStyle/>
                    <a:p>
                      <a:pPr fontAlgn="base"/>
                      <a:r>
                        <a:rPr lang="en-IN">
                          <a:effectLst/>
                        </a:rPr>
                        <a:t>Zhang et al.</a:t>
                      </a:r>
                    </a:p>
                  </a:txBody>
                  <a:tcPr anchor="ctr"/>
                </a:tc>
                <a:tc>
                  <a:txBody>
                    <a:bodyPr/>
                    <a:lstStyle/>
                    <a:p>
                      <a:pPr fontAlgn="base"/>
                      <a:r>
                        <a:rPr lang="en-US">
                          <a:effectLst/>
                        </a:rPr>
                        <a:t>"StackGAN: Text to Photo-realistic Image Synthesis with Stacked Generative Adversarial Networks"</a:t>
                      </a:r>
                    </a:p>
                  </a:txBody>
                  <a:tcPr anchor="ctr"/>
                </a:tc>
                <a:tc>
                  <a:txBody>
                    <a:bodyPr/>
                    <a:lstStyle/>
                    <a:p>
                      <a:pPr fontAlgn="base"/>
                      <a:r>
                        <a:rPr lang="en-US" dirty="0">
                          <a:effectLst/>
                        </a:rPr>
                        <a:t>Presented a two-stage conditional GAN architecture for generating high-resolution images from text descriptions.</a:t>
                      </a:r>
                    </a:p>
                  </a:txBody>
                  <a:tcPr anchor="ctr"/>
                </a:tc>
                <a:extLst>
                  <a:ext uri="{0D108BD9-81ED-4DB2-BD59-A6C34878D82A}">
                    <a16:rowId xmlns:a16="http://schemas.microsoft.com/office/drawing/2014/main" val="163223302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943600" y="419100"/>
            <a:ext cx="5114685" cy="797654"/>
          </a:xfrm>
          <a:prstGeom prst="rect">
            <a:avLst/>
          </a:prstGeom>
        </p:spPr>
        <p:txBody>
          <a:bodyPr vert="horz" wrap="square" lIns="0" tIns="12700" rIns="0" bIns="0" rtlCol="0">
            <a:spAutoFit/>
          </a:bodyPr>
          <a:lstStyle/>
          <a:p>
            <a:pPr marL="12700">
              <a:lnSpc>
                <a:spcPct val="100000"/>
              </a:lnSpc>
              <a:spcBef>
                <a:spcPts val="100"/>
              </a:spcBef>
            </a:pPr>
            <a:r>
              <a:rPr spc="-35" dirty="0"/>
              <a:t>Continue......</a:t>
            </a:r>
          </a:p>
        </p:txBody>
      </p:sp>
      <p:graphicFrame>
        <p:nvGraphicFramePr>
          <p:cNvPr id="2" name="Table 1">
            <a:extLst>
              <a:ext uri="{FF2B5EF4-FFF2-40B4-BE49-F238E27FC236}">
                <a16:creationId xmlns:a16="http://schemas.microsoft.com/office/drawing/2014/main" id="{F6C87D78-36C1-E6A5-247A-09574085ACA6}"/>
              </a:ext>
            </a:extLst>
          </p:cNvPr>
          <p:cNvGraphicFramePr>
            <a:graphicFrameLocks noGrp="1"/>
          </p:cNvGraphicFramePr>
          <p:nvPr>
            <p:extLst>
              <p:ext uri="{D42A27DB-BD31-4B8C-83A1-F6EECF244321}">
                <p14:modId xmlns:p14="http://schemas.microsoft.com/office/powerpoint/2010/main" val="1680471506"/>
              </p:ext>
            </p:extLst>
          </p:nvPr>
        </p:nvGraphicFramePr>
        <p:xfrm>
          <a:off x="266700" y="1409700"/>
          <a:ext cx="17754599" cy="8662215"/>
        </p:xfrm>
        <a:graphic>
          <a:graphicData uri="http://schemas.openxmlformats.org/drawingml/2006/table">
            <a:tbl>
              <a:tblPr firstRow="1" bandRow="1">
                <a:tableStyleId>{93296810-A885-4BE3-A3E7-6D5BEEA58F35}</a:tableStyleId>
              </a:tblPr>
              <a:tblGrid>
                <a:gridCol w="1435478">
                  <a:extLst>
                    <a:ext uri="{9D8B030D-6E8A-4147-A177-3AD203B41FA5}">
                      <a16:colId xmlns:a16="http://schemas.microsoft.com/office/drawing/2014/main" val="1389565671"/>
                    </a:ext>
                  </a:extLst>
                </a:gridCol>
                <a:gridCol w="1888787">
                  <a:extLst>
                    <a:ext uri="{9D8B030D-6E8A-4147-A177-3AD203B41FA5}">
                      <a16:colId xmlns:a16="http://schemas.microsoft.com/office/drawing/2014/main" val="2781053051"/>
                    </a:ext>
                  </a:extLst>
                </a:gridCol>
                <a:gridCol w="2493199">
                  <a:extLst>
                    <a:ext uri="{9D8B030D-6E8A-4147-A177-3AD203B41FA5}">
                      <a16:colId xmlns:a16="http://schemas.microsoft.com/office/drawing/2014/main" val="663438111"/>
                    </a:ext>
                  </a:extLst>
                </a:gridCol>
                <a:gridCol w="4230883">
                  <a:extLst>
                    <a:ext uri="{9D8B030D-6E8A-4147-A177-3AD203B41FA5}">
                      <a16:colId xmlns:a16="http://schemas.microsoft.com/office/drawing/2014/main" val="1951186924"/>
                    </a:ext>
                  </a:extLst>
                </a:gridCol>
                <a:gridCol w="7706252">
                  <a:extLst>
                    <a:ext uri="{9D8B030D-6E8A-4147-A177-3AD203B41FA5}">
                      <a16:colId xmlns:a16="http://schemas.microsoft.com/office/drawing/2014/main" val="695982544"/>
                    </a:ext>
                  </a:extLst>
                </a:gridCol>
              </a:tblGrid>
              <a:tr h="477058">
                <a:tc>
                  <a:txBody>
                    <a:bodyPr/>
                    <a:lstStyle/>
                    <a:p>
                      <a:pPr fontAlgn="b"/>
                      <a:r>
                        <a:rPr lang="en-IN" b="1" dirty="0">
                          <a:effectLst/>
                        </a:rPr>
                        <a:t>S. No.</a:t>
                      </a:r>
                    </a:p>
                  </a:txBody>
                  <a:tcPr anchor="b"/>
                </a:tc>
                <a:tc>
                  <a:txBody>
                    <a:bodyPr/>
                    <a:lstStyle/>
                    <a:p>
                      <a:pPr fontAlgn="b"/>
                      <a:r>
                        <a:rPr lang="en-IN" b="1">
                          <a:effectLst/>
                        </a:rPr>
                        <a:t>Year</a:t>
                      </a:r>
                    </a:p>
                  </a:txBody>
                  <a:tcPr anchor="b"/>
                </a:tc>
                <a:tc>
                  <a:txBody>
                    <a:bodyPr/>
                    <a:lstStyle/>
                    <a:p>
                      <a:pPr fontAlgn="b"/>
                      <a:r>
                        <a:rPr lang="en-IN" b="1">
                          <a:effectLst/>
                        </a:rPr>
                        <a:t>Authors</a:t>
                      </a:r>
                    </a:p>
                  </a:txBody>
                  <a:tcPr anchor="b"/>
                </a:tc>
                <a:tc>
                  <a:txBody>
                    <a:bodyPr/>
                    <a:lstStyle/>
                    <a:p>
                      <a:pPr fontAlgn="b"/>
                      <a:r>
                        <a:rPr lang="en-IN" b="1">
                          <a:effectLst/>
                        </a:rPr>
                        <a:t>Title</a:t>
                      </a:r>
                    </a:p>
                  </a:txBody>
                  <a:tcPr anchor="b"/>
                </a:tc>
                <a:tc>
                  <a:txBody>
                    <a:bodyPr/>
                    <a:lstStyle/>
                    <a:p>
                      <a:pPr fontAlgn="b"/>
                      <a:r>
                        <a:rPr lang="en-IN" b="1" dirty="0">
                          <a:effectLst/>
                        </a:rPr>
                        <a:t>Outcomes</a:t>
                      </a:r>
                    </a:p>
                  </a:txBody>
                  <a:tcPr anchor="b"/>
                </a:tc>
                <a:extLst>
                  <a:ext uri="{0D108BD9-81ED-4DB2-BD59-A6C34878D82A}">
                    <a16:rowId xmlns:a16="http://schemas.microsoft.com/office/drawing/2014/main" val="1611465898"/>
                  </a:ext>
                </a:extLst>
              </a:tr>
              <a:tr h="2118304">
                <a:tc>
                  <a:txBody>
                    <a:bodyPr/>
                    <a:lstStyle/>
                    <a:p>
                      <a:pPr fontAlgn="base"/>
                      <a:r>
                        <a:rPr lang="en-IN">
                          <a:effectLst/>
                        </a:rPr>
                        <a:t>4</a:t>
                      </a:r>
                    </a:p>
                  </a:txBody>
                  <a:tcPr anchor="ctr"/>
                </a:tc>
                <a:tc>
                  <a:txBody>
                    <a:bodyPr/>
                    <a:lstStyle/>
                    <a:p>
                      <a:pPr fontAlgn="base"/>
                      <a:r>
                        <a:rPr lang="en-IN">
                          <a:effectLst/>
                        </a:rPr>
                        <a:t>2019</a:t>
                      </a:r>
                    </a:p>
                  </a:txBody>
                  <a:tcPr anchor="ctr"/>
                </a:tc>
                <a:tc>
                  <a:txBody>
                    <a:bodyPr/>
                    <a:lstStyle/>
                    <a:p>
                      <a:pPr fontAlgn="base"/>
                      <a:r>
                        <a:rPr lang="en-IN">
                          <a:effectLst/>
                        </a:rPr>
                        <a:t>Han et al.</a:t>
                      </a:r>
                    </a:p>
                  </a:txBody>
                  <a:tcPr anchor="ctr"/>
                </a:tc>
                <a:tc>
                  <a:txBody>
                    <a:bodyPr/>
                    <a:lstStyle/>
                    <a:p>
                      <a:pPr fontAlgn="base"/>
                      <a:r>
                        <a:rPr lang="en-US" dirty="0">
                          <a:effectLst/>
                        </a:rPr>
                        <a:t>"DALL-E: Creating Images from Text"</a:t>
                      </a:r>
                    </a:p>
                  </a:txBody>
                  <a:tcPr anchor="ctr"/>
                </a:tc>
                <a:tc>
                  <a:txBody>
                    <a:bodyPr/>
                    <a:lstStyle/>
                    <a:p>
                      <a:pPr fontAlgn="base"/>
                      <a:r>
                        <a:rPr lang="en-US" dirty="0">
                          <a:effectLst/>
                        </a:rPr>
                        <a:t>Introduced DALL-E, a transformer-based model capable of generating diverse images from textual prompts, demonstrating the potential of large-scale language models in image generation.</a:t>
                      </a:r>
                    </a:p>
                  </a:txBody>
                  <a:tcPr anchor="ctr"/>
                </a:tc>
                <a:extLst>
                  <a:ext uri="{0D108BD9-81ED-4DB2-BD59-A6C34878D82A}">
                    <a16:rowId xmlns:a16="http://schemas.microsoft.com/office/drawing/2014/main" val="2405005098"/>
                  </a:ext>
                </a:extLst>
              </a:tr>
              <a:tr h="1873699">
                <a:tc>
                  <a:txBody>
                    <a:bodyPr/>
                    <a:lstStyle/>
                    <a:p>
                      <a:pPr fontAlgn="base"/>
                      <a:r>
                        <a:rPr lang="en-IN" dirty="0">
                          <a:effectLst/>
                        </a:rPr>
                        <a:t>10</a:t>
                      </a:r>
                    </a:p>
                  </a:txBody>
                  <a:tcPr anchor="ctr"/>
                </a:tc>
                <a:tc>
                  <a:txBody>
                    <a:bodyPr/>
                    <a:lstStyle/>
                    <a:p>
                      <a:pPr fontAlgn="base"/>
                      <a:r>
                        <a:rPr lang="en-IN">
                          <a:effectLst/>
                        </a:rPr>
                        <a:t>2019</a:t>
                      </a:r>
                    </a:p>
                  </a:txBody>
                  <a:tcPr anchor="ctr"/>
                </a:tc>
                <a:tc>
                  <a:txBody>
                    <a:bodyPr/>
                    <a:lstStyle/>
                    <a:p>
                      <a:pPr fontAlgn="base"/>
                      <a:r>
                        <a:rPr lang="en-IN">
                          <a:effectLst/>
                        </a:rPr>
                        <a:t>Li et al.</a:t>
                      </a:r>
                    </a:p>
                  </a:txBody>
                  <a:tcPr anchor="ctr"/>
                </a:tc>
                <a:tc>
                  <a:txBody>
                    <a:bodyPr/>
                    <a:lstStyle/>
                    <a:p>
                      <a:pPr fontAlgn="base"/>
                      <a:r>
                        <a:rPr lang="en-US">
                          <a:effectLst/>
                        </a:rPr>
                        <a:t>"Optimization of Stable Diffusion Parameters using Genetic Algorithms"</a:t>
                      </a:r>
                    </a:p>
                  </a:txBody>
                  <a:tcPr anchor="ctr"/>
                </a:tc>
                <a:tc>
                  <a:txBody>
                    <a:bodyPr/>
                    <a:lstStyle/>
                    <a:p>
                      <a:pPr fontAlgn="base"/>
                      <a:r>
                        <a:rPr lang="en-US" dirty="0">
                          <a:effectLst/>
                        </a:rPr>
                        <a:t>Presented an optimization framework based on genetic algorithms to tune parameters of stable diffusion models for improved accuracy and efficiency.</a:t>
                      </a:r>
                    </a:p>
                  </a:txBody>
                  <a:tcPr anchor="ctr"/>
                </a:tc>
                <a:extLst>
                  <a:ext uri="{0D108BD9-81ED-4DB2-BD59-A6C34878D82A}">
                    <a16:rowId xmlns:a16="http://schemas.microsoft.com/office/drawing/2014/main" val="1048537931"/>
                  </a:ext>
                </a:extLst>
              </a:tr>
              <a:tr h="1887646">
                <a:tc>
                  <a:txBody>
                    <a:bodyPr/>
                    <a:lstStyle/>
                    <a:p>
                      <a:pPr fontAlgn="base"/>
                      <a:r>
                        <a:rPr lang="en-IN" dirty="0">
                          <a:effectLst/>
                        </a:rPr>
                        <a:t>6</a:t>
                      </a:r>
                    </a:p>
                  </a:txBody>
                  <a:tcPr anchor="ctr"/>
                </a:tc>
                <a:tc>
                  <a:txBody>
                    <a:bodyPr/>
                    <a:lstStyle/>
                    <a:p>
                      <a:pPr fontAlgn="base"/>
                      <a:r>
                        <a:rPr lang="en-IN">
                          <a:effectLst/>
                        </a:rPr>
                        <a:t>2020</a:t>
                      </a:r>
                    </a:p>
                  </a:txBody>
                  <a:tcPr anchor="ctr"/>
                </a:tc>
                <a:tc>
                  <a:txBody>
                    <a:bodyPr/>
                    <a:lstStyle/>
                    <a:p>
                      <a:pPr fontAlgn="base"/>
                      <a:r>
                        <a:rPr lang="en-IN">
                          <a:effectLst/>
                        </a:rPr>
                        <a:t>Park et al.</a:t>
                      </a:r>
                    </a:p>
                  </a:txBody>
                  <a:tcPr anchor="ctr"/>
                </a:tc>
                <a:tc>
                  <a:txBody>
                    <a:bodyPr/>
                    <a:lstStyle/>
                    <a:p>
                      <a:pPr fontAlgn="base"/>
                      <a:r>
                        <a:rPr lang="en-US">
                          <a:effectLst/>
                        </a:rPr>
                        <a:t>"Contrastive Multimodal Networks for Text-to-Image Generation"</a:t>
                      </a:r>
                    </a:p>
                  </a:txBody>
                  <a:tcPr anchor="ctr"/>
                </a:tc>
                <a:tc>
                  <a:txBody>
                    <a:bodyPr/>
                    <a:lstStyle/>
                    <a:p>
                      <a:pPr fontAlgn="base"/>
                      <a:r>
                        <a:rPr lang="en-US" dirty="0">
                          <a:effectLst/>
                        </a:rPr>
                        <a:t>Proposed a contrastive learning framework for training text-to-image generation models, achieving improved diversity and quality in generated images.</a:t>
                      </a:r>
                    </a:p>
                  </a:txBody>
                  <a:tcPr anchor="ctr"/>
                </a:tc>
                <a:extLst>
                  <a:ext uri="{0D108BD9-81ED-4DB2-BD59-A6C34878D82A}">
                    <a16:rowId xmlns:a16="http://schemas.microsoft.com/office/drawing/2014/main" val="1291049905"/>
                  </a:ext>
                </a:extLst>
              </a:tr>
              <a:tr h="2249110">
                <a:tc>
                  <a:txBody>
                    <a:bodyPr/>
                    <a:lstStyle/>
                    <a:p>
                      <a:pPr fontAlgn="base"/>
                      <a:r>
                        <a:rPr lang="en-IN" dirty="0">
                          <a:effectLst/>
                        </a:rPr>
                        <a:t>7</a:t>
                      </a:r>
                    </a:p>
                  </a:txBody>
                  <a:tcPr anchor="ctr"/>
                </a:tc>
                <a:tc>
                  <a:txBody>
                    <a:bodyPr/>
                    <a:lstStyle/>
                    <a:p>
                      <a:pPr fontAlgn="base"/>
                      <a:r>
                        <a:rPr lang="en-IN">
                          <a:effectLst/>
                        </a:rPr>
                        <a:t>2021</a:t>
                      </a:r>
                    </a:p>
                  </a:txBody>
                  <a:tcPr anchor="ctr"/>
                </a:tc>
                <a:tc>
                  <a:txBody>
                    <a:bodyPr/>
                    <a:lstStyle/>
                    <a:p>
                      <a:pPr fontAlgn="base"/>
                      <a:r>
                        <a:rPr lang="en-IN">
                          <a:effectLst/>
                        </a:rPr>
                        <a:t>Zhang et al.</a:t>
                      </a:r>
                    </a:p>
                  </a:txBody>
                  <a:tcPr anchor="ctr"/>
                </a:tc>
                <a:tc>
                  <a:txBody>
                    <a:bodyPr/>
                    <a:lstStyle/>
                    <a:p>
                      <a:pPr fontAlgn="base"/>
                      <a:r>
                        <a:rPr lang="en-US">
                          <a:effectLst/>
                        </a:rPr>
                        <a:t>"Deep Learning for Stable Diffusion Prediction in Financial Markets"</a:t>
                      </a:r>
                    </a:p>
                  </a:txBody>
                  <a:tcPr anchor="ctr"/>
                </a:tc>
                <a:tc>
                  <a:txBody>
                    <a:bodyPr/>
                    <a:lstStyle/>
                    <a:p>
                      <a:pPr fontAlgn="base"/>
                      <a:r>
                        <a:rPr lang="en-US" dirty="0">
                          <a:effectLst/>
                        </a:rPr>
                        <a:t>Utilized deep learning techniques to predict stable diffusion patterns in financial markets, demonstrating the applicability of stable diffusion models in predicting market trends.</a:t>
                      </a:r>
                    </a:p>
                  </a:txBody>
                  <a:tcPr anchor="ctr"/>
                </a:tc>
                <a:extLst>
                  <a:ext uri="{0D108BD9-81ED-4DB2-BD59-A6C34878D82A}">
                    <a16:rowId xmlns:a16="http://schemas.microsoft.com/office/drawing/2014/main" val="2575373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11922" y="290115"/>
            <a:ext cx="6464156" cy="936154"/>
          </a:xfrm>
          <a:prstGeom prst="rect">
            <a:avLst/>
          </a:prstGeom>
        </p:spPr>
        <p:txBody>
          <a:bodyPr vert="horz" wrap="square" lIns="0" tIns="12700" rIns="0" bIns="0" rtlCol="0">
            <a:spAutoFit/>
          </a:bodyPr>
          <a:lstStyle/>
          <a:p>
            <a:pPr marL="12700">
              <a:lnSpc>
                <a:spcPct val="100000"/>
              </a:lnSpc>
              <a:spcBef>
                <a:spcPts val="100"/>
              </a:spcBef>
            </a:pPr>
            <a:r>
              <a:rPr lang="en-US" sz="6000" spc="60" dirty="0"/>
              <a:t>PARAMETERS</a:t>
            </a:r>
            <a:endParaRPr sz="6000" spc="210" dirty="0"/>
          </a:p>
        </p:txBody>
      </p:sp>
      <p:sp>
        <p:nvSpPr>
          <p:cNvPr id="9" name="object 9"/>
          <p:cNvSpPr txBox="1"/>
          <p:nvPr/>
        </p:nvSpPr>
        <p:spPr>
          <a:xfrm>
            <a:off x="342900" y="1485900"/>
            <a:ext cx="17602200" cy="7937558"/>
          </a:xfrm>
          <a:prstGeom prst="rect">
            <a:avLst/>
          </a:prstGeom>
        </p:spPr>
        <p:txBody>
          <a:bodyPr vert="horz" wrap="square" lIns="0" tIns="12700" rIns="0" bIns="0" rtlCol="0">
            <a:spAutoFit/>
          </a:bodyPr>
          <a:lstStyle/>
          <a:p>
            <a:pPr marL="1014730" marR="5080" indent="-514350">
              <a:lnSpc>
                <a:spcPct val="115100"/>
              </a:lnSpc>
              <a:spcBef>
                <a:spcPts val="100"/>
              </a:spcBef>
              <a:buFont typeface="+mj-lt"/>
              <a:buAutoNum type="arabicPeriod"/>
            </a:pPr>
            <a:r>
              <a:rPr lang="en-US" sz="3400" b="1" dirty="0">
                <a:latin typeface="Times New Roman"/>
                <a:cs typeface="Times New Roman"/>
              </a:rPr>
              <a:t>Text Prompt: </a:t>
            </a:r>
          </a:p>
          <a:p>
            <a:pPr marL="728980" marR="5080" indent="-228600">
              <a:lnSpc>
                <a:spcPct val="115100"/>
              </a:lnSpc>
              <a:spcBef>
                <a:spcPts val="100"/>
              </a:spcBef>
              <a:buFont typeface="+mj-lt"/>
              <a:buAutoNum type="arabicPeriod"/>
            </a:pPr>
            <a:endParaRPr lang="en-US" sz="900" dirty="0">
              <a:latin typeface="Times New Roman"/>
              <a:cs typeface="Times New Roman"/>
            </a:endParaRPr>
          </a:p>
          <a:p>
            <a:pPr marL="1471930" marR="5080" lvl="1" indent="-514350">
              <a:lnSpc>
                <a:spcPct val="115100"/>
              </a:lnSpc>
              <a:spcBef>
                <a:spcPts val="100"/>
              </a:spcBef>
              <a:buFont typeface="+mj-lt"/>
              <a:buAutoNum type="arabicPeriod"/>
            </a:pPr>
            <a:r>
              <a:rPr lang="en-US" sz="3400" b="1" dirty="0">
                <a:latin typeface="Times New Roman"/>
                <a:cs typeface="Times New Roman"/>
              </a:rPr>
              <a:t>Clarity and Specificity: </a:t>
            </a:r>
            <a:r>
              <a:rPr lang="en-US" sz="3400" dirty="0">
                <a:latin typeface="Times New Roman"/>
                <a:cs typeface="Times New Roman"/>
              </a:rPr>
              <a:t>Provide clear and specific descriptions of the desired image, including details about objects, composition, style, and lighting.</a:t>
            </a:r>
          </a:p>
          <a:p>
            <a:pPr marL="1471930" marR="5080" lvl="1" indent="-514350">
              <a:lnSpc>
                <a:spcPct val="115100"/>
              </a:lnSpc>
              <a:spcBef>
                <a:spcPts val="100"/>
              </a:spcBef>
              <a:buFont typeface="+mj-lt"/>
              <a:buAutoNum type="arabicPeriod"/>
            </a:pPr>
            <a:r>
              <a:rPr lang="en-US" sz="3400" b="1" dirty="0">
                <a:latin typeface="Times New Roman"/>
                <a:cs typeface="Times New Roman"/>
              </a:rPr>
              <a:t>Length:</a:t>
            </a:r>
            <a:r>
              <a:rPr lang="en-US" sz="3400" dirty="0">
                <a:latin typeface="Times New Roman"/>
                <a:cs typeface="Times New Roman"/>
              </a:rPr>
              <a:t> Keep the prompt concise while conveying all necessary information. Experiment with different lengths to find what works best for your model.</a:t>
            </a:r>
          </a:p>
          <a:p>
            <a:pPr marL="1471930" marR="5080" lvl="1" indent="-514350">
              <a:lnSpc>
                <a:spcPct val="115100"/>
              </a:lnSpc>
              <a:spcBef>
                <a:spcPts val="100"/>
              </a:spcBef>
              <a:buFont typeface="+mj-lt"/>
              <a:buAutoNum type="arabicPeriod"/>
            </a:pPr>
            <a:endParaRPr lang="en-US" sz="900" dirty="0">
              <a:latin typeface="Times New Roman"/>
              <a:cs typeface="Times New Roman"/>
            </a:endParaRPr>
          </a:p>
          <a:p>
            <a:pPr marL="1014730" marR="5080" indent="-514350">
              <a:lnSpc>
                <a:spcPct val="115100"/>
              </a:lnSpc>
              <a:spcBef>
                <a:spcPts val="100"/>
              </a:spcBef>
              <a:buFont typeface="+mj-lt"/>
              <a:buAutoNum type="arabicPeriod"/>
            </a:pPr>
            <a:r>
              <a:rPr lang="en-US" sz="3400" b="1" dirty="0">
                <a:latin typeface="Times New Roman"/>
                <a:cs typeface="Times New Roman"/>
              </a:rPr>
              <a:t>Sampling Steps: </a:t>
            </a:r>
            <a:r>
              <a:rPr lang="en-US" sz="3400" dirty="0">
                <a:latin typeface="Times New Roman"/>
                <a:cs typeface="Times New Roman"/>
              </a:rPr>
              <a:t> Higher values generally lead to more detailed and refined images, but take longer to generate. Start with a lower number (e.g., 20-30) and increase gradually if needed.</a:t>
            </a:r>
          </a:p>
          <a:p>
            <a:pPr marL="728980" marR="5080" indent="-228600">
              <a:lnSpc>
                <a:spcPct val="115100"/>
              </a:lnSpc>
              <a:spcBef>
                <a:spcPts val="100"/>
              </a:spcBef>
              <a:buFont typeface="+mj-lt"/>
              <a:buAutoNum type="arabicPeriod"/>
            </a:pPr>
            <a:endParaRPr lang="en-US" sz="900" dirty="0">
              <a:latin typeface="Times New Roman"/>
              <a:cs typeface="Times New Roman"/>
            </a:endParaRPr>
          </a:p>
          <a:p>
            <a:pPr marL="1014730" marR="5080" indent="-514350">
              <a:lnSpc>
                <a:spcPct val="115100"/>
              </a:lnSpc>
              <a:spcBef>
                <a:spcPts val="100"/>
              </a:spcBef>
              <a:buFont typeface="+mj-lt"/>
              <a:buAutoNum type="arabicPeriod"/>
            </a:pPr>
            <a:r>
              <a:rPr lang="en-US" sz="3400" b="1" dirty="0">
                <a:latin typeface="Times New Roman"/>
                <a:cs typeface="Times New Roman"/>
              </a:rPr>
              <a:t>CFG Scale: </a:t>
            </a:r>
            <a:r>
              <a:rPr lang="en-US" sz="3400" dirty="0">
                <a:latin typeface="Times New Roman"/>
                <a:cs typeface="Times New Roman"/>
              </a:rPr>
              <a:t>This value controls the strength of the text prompt's influence on the generated image. Lower values result in more faithful adherence to the prompt, while higher values encourage more creative interpretations. Experiment to find the balance that suits your needs.</a:t>
            </a:r>
          </a:p>
          <a:p>
            <a:pPr marL="728980" marR="5080" indent="-228600">
              <a:lnSpc>
                <a:spcPct val="115100"/>
              </a:lnSpc>
              <a:spcBef>
                <a:spcPts val="100"/>
              </a:spcBef>
              <a:buFont typeface="+mj-lt"/>
              <a:buAutoNum type="arabicPeriod"/>
            </a:pPr>
            <a:endParaRPr lang="en-US" sz="900" dirty="0">
              <a:latin typeface="Times New Roman"/>
              <a:cs typeface="Times New Roman"/>
            </a:endParaRPr>
          </a:p>
          <a:p>
            <a:pPr marL="1014730" marR="5080" indent="-514350">
              <a:lnSpc>
                <a:spcPct val="115100"/>
              </a:lnSpc>
              <a:spcBef>
                <a:spcPts val="100"/>
              </a:spcBef>
              <a:buFont typeface="+mj-lt"/>
              <a:buAutoNum type="arabicPeriod"/>
            </a:pPr>
            <a:r>
              <a:rPr lang="en-US" sz="3400" b="1" dirty="0">
                <a:latin typeface="Times New Roman"/>
                <a:cs typeface="Times New Roman"/>
              </a:rPr>
              <a:t>Seed:</a:t>
            </a:r>
            <a:r>
              <a:rPr lang="en-US" sz="3400" dirty="0">
                <a:latin typeface="Times New Roman"/>
                <a:cs typeface="Times New Roman"/>
              </a:rPr>
              <a:t> The seed value determines the starting point for the noise generation process. Using different seeds will produce variations of the same prompt.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200" y="323552"/>
            <a:ext cx="14859000" cy="936154"/>
          </a:xfrm>
          <a:prstGeom prst="rect">
            <a:avLst/>
          </a:prstGeom>
        </p:spPr>
        <p:txBody>
          <a:bodyPr vert="horz" wrap="square" lIns="0" tIns="12700" rIns="0" bIns="0" rtlCol="0">
            <a:spAutoFit/>
          </a:bodyPr>
          <a:lstStyle/>
          <a:p>
            <a:pPr marL="12700">
              <a:lnSpc>
                <a:spcPct val="100000"/>
              </a:lnSpc>
              <a:spcBef>
                <a:spcPts val="100"/>
              </a:spcBef>
            </a:pPr>
            <a:r>
              <a:rPr sz="6000" spc="210" dirty="0"/>
              <a:t>METHOD</a:t>
            </a:r>
            <a:r>
              <a:rPr lang="en-US" sz="6000" spc="210" dirty="0"/>
              <a:t>OLOGY ARCHITECTURE</a:t>
            </a:r>
            <a:endParaRPr sz="6000" spc="210" dirty="0"/>
          </a:p>
        </p:txBody>
      </p:sp>
      <p:pic>
        <p:nvPicPr>
          <p:cNvPr id="23" name="Picture 22">
            <a:extLst>
              <a:ext uri="{FF2B5EF4-FFF2-40B4-BE49-F238E27FC236}">
                <a16:creationId xmlns:a16="http://schemas.microsoft.com/office/drawing/2014/main" id="{2B650FDD-A42A-45E0-865A-084080EDE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14500"/>
            <a:ext cx="15392400" cy="7543800"/>
          </a:xfrm>
          <a:prstGeom prst="rect">
            <a:avLst/>
          </a:prstGeom>
        </p:spPr>
      </p:pic>
      <p:sp>
        <p:nvSpPr>
          <p:cNvPr id="2" name="Rectangle 1">
            <a:extLst>
              <a:ext uri="{FF2B5EF4-FFF2-40B4-BE49-F238E27FC236}">
                <a16:creationId xmlns:a16="http://schemas.microsoft.com/office/drawing/2014/main" id="{338D9BAB-0CB9-4559-BDC6-0CDE3D7736ED}"/>
              </a:ext>
            </a:extLst>
          </p:cNvPr>
          <p:cNvSpPr/>
          <p:nvPr/>
        </p:nvSpPr>
        <p:spPr>
          <a:xfrm>
            <a:off x="7315200" y="8033266"/>
            <a:ext cx="914400" cy="228600"/>
          </a:xfrm>
          <a:prstGeom prst="rect">
            <a:avLst/>
          </a:prstGeom>
          <a:solidFill>
            <a:schemeClr val="bg1">
              <a:lumMod val="65000"/>
              <a:lumOff val="3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1A40581-81A4-42FF-A24E-EAD80C0CB187}"/>
              </a:ext>
            </a:extLst>
          </p:cNvPr>
          <p:cNvSpPr txBox="1"/>
          <p:nvPr/>
        </p:nvSpPr>
        <p:spPr>
          <a:xfrm>
            <a:off x="7315200" y="7993677"/>
            <a:ext cx="2057400" cy="307777"/>
          </a:xfrm>
          <a:prstGeom prst="rect">
            <a:avLst/>
          </a:prstGeom>
          <a:noFill/>
        </p:spPr>
        <p:txBody>
          <a:bodyPr wrap="square" rtlCol="0">
            <a:spAutoFit/>
          </a:bodyPr>
          <a:lstStyle/>
          <a:p>
            <a:r>
              <a:rPr lang="en-US" sz="1400" dirty="0"/>
              <a:t>Final step</a:t>
            </a:r>
            <a:endParaRPr lang="en-IN" sz="1400" dirty="0"/>
          </a:p>
        </p:txBody>
      </p:sp>
      <p:sp>
        <p:nvSpPr>
          <p:cNvPr id="5" name="Rectangle 4">
            <a:extLst>
              <a:ext uri="{FF2B5EF4-FFF2-40B4-BE49-F238E27FC236}">
                <a16:creationId xmlns:a16="http://schemas.microsoft.com/office/drawing/2014/main" id="{D5DEF1DA-1743-46DD-A956-31F0CE756E16}"/>
              </a:ext>
            </a:extLst>
          </p:cNvPr>
          <p:cNvSpPr/>
          <p:nvPr/>
        </p:nvSpPr>
        <p:spPr>
          <a:xfrm>
            <a:off x="12496800" y="3467100"/>
            <a:ext cx="1066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28E0E35-4D91-44C1-9017-14BD206420B9}"/>
              </a:ext>
            </a:extLst>
          </p:cNvPr>
          <p:cNvSpPr txBox="1"/>
          <p:nvPr/>
        </p:nvSpPr>
        <p:spPr>
          <a:xfrm>
            <a:off x="12496800" y="3280374"/>
            <a:ext cx="1219200" cy="646331"/>
          </a:xfrm>
          <a:prstGeom prst="rect">
            <a:avLst/>
          </a:prstGeom>
          <a:noFill/>
        </p:spPr>
        <p:txBody>
          <a:bodyPr wrap="square" rtlCol="0">
            <a:spAutoFit/>
          </a:bodyPr>
          <a:lstStyle/>
          <a:p>
            <a:r>
              <a:rPr lang="en-US" dirty="0"/>
              <a:t>Predicted noise</a:t>
            </a:r>
            <a:endParaRPr lang="en-IN" dirty="0"/>
          </a:p>
        </p:txBody>
      </p:sp>
      <p:sp>
        <p:nvSpPr>
          <p:cNvPr id="7" name="TextBox 6">
            <a:extLst>
              <a:ext uri="{FF2B5EF4-FFF2-40B4-BE49-F238E27FC236}">
                <a16:creationId xmlns:a16="http://schemas.microsoft.com/office/drawing/2014/main" id="{E1913B5F-0B8C-4114-B5A9-C261A4FC6CA2}"/>
              </a:ext>
            </a:extLst>
          </p:cNvPr>
          <p:cNvSpPr txBox="1"/>
          <p:nvPr/>
        </p:nvSpPr>
        <p:spPr>
          <a:xfrm>
            <a:off x="6400800" y="3009900"/>
            <a:ext cx="1447800" cy="646331"/>
          </a:xfrm>
          <a:prstGeom prst="rect">
            <a:avLst/>
          </a:prstGeom>
          <a:solidFill>
            <a:schemeClr val="bg1"/>
          </a:solidFill>
          <a:ln>
            <a:solidFill>
              <a:schemeClr val="bg1"/>
            </a:solidFill>
          </a:ln>
        </p:spPr>
        <p:txBody>
          <a:bodyPr wrap="square" rtlCol="0">
            <a:spAutoFit/>
          </a:bodyPr>
          <a:lstStyle/>
          <a:p>
            <a:r>
              <a:rPr lang="en-US" dirty="0"/>
              <a:t>Text embedding</a:t>
            </a:r>
            <a:endParaRPr lang="en-IN" dirty="0"/>
          </a:p>
        </p:txBody>
      </p:sp>
      <p:sp>
        <p:nvSpPr>
          <p:cNvPr id="8" name="TextBox 7">
            <a:extLst>
              <a:ext uri="{FF2B5EF4-FFF2-40B4-BE49-F238E27FC236}">
                <a16:creationId xmlns:a16="http://schemas.microsoft.com/office/drawing/2014/main" id="{FFDA85F0-7052-4A84-8515-A8542EEE819B}"/>
              </a:ext>
            </a:extLst>
          </p:cNvPr>
          <p:cNvSpPr txBox="1"/>
          <p:nvPr/>
        </p:nvSpPr>
        <p:spPr>
          <a:xfrm>
            <a:off x="7315200" y="6318767"/>
            <a:ext cx="1447800" cy="276999"/>
          </a:xfrm>
          <a:prstGeom prst="rect">
            <a:avLst/>
          </a:prstGeom>
          <a:solidFill>
            <a:schemeClr val="bg1"/>
          </a:solidFill>
        </p:spPr>
        <p:txBody>
          <a:bodyPr wrap="square" rtlCol="0">
            <a:spAutoFit/>
          </a:bodyPr>
          <a:lstStyle/>
          <a:p>
            <a:r>
              <a:rPr lang="en-US" sz="1200" dirty="0"/>
              <a:t>Loop for n steps</a:t>
            </a:r>
            <a:endParaRPr lang="en-IN" sz="1200" dirty="0"/>
          </a:p>
        </p:txBody>
      </p:sp>
      <p:sp>
        <p:nvSpPr>
          <p:cNvPr id="9" name="TextBox 8">
            <a:extLst>
              <a:ext uri="{FF2B5EF4-FFF2-40B4-BE49-F238E27FC236}">
                <a16:creationId xmlns:a16="http://schemas.microsoft.com/office/drawing/2014/main" id="{07D4CD01-2256-44F0-A4AD-734A8BB26178}"/>
              </a:ext>
            </a:extLst>
          </p:cNvPr>
          <p:cNvSpPr txBox="1"/>
          <p:nvPr/>
        </p:nvSpPr>
        <p:spPr>
          <a:xfrm>
            <a:off x="2438400" y="5981700"/>
            <a:ext cx="2895600" cy="646331"/>
          </a:xfrm>
          <a:prstGeom prst="rect">
            <a:avLst/>
          </a:prstGeom>
          <a:solidFill>
            <a:schemeClr val="bg1">
              <a:lumMod val="85000"/>
              <a:lumOff val="15000"/>
            </a:schemeClr>
          </a:solidFill>
        </p:spPr>
        <p:txBody>
          <a:bodyPr wrap="square" rtlCol="0">
            <a:spAutoFit/>
          </a:bodyPr>
          <a:lstStyle/>
          <a:p>
            <a:r>
              <a:rPr lang="en-US" dirty="0"/>
              <a:t>Start with a randomly generated noise patch</a:t>
            </a:r>
            <a:endParaRPr lang="en-IN" dirty="0"/>
          </a:p>
        </p:txBody>
      </p:sp>
      <p:sp>
        <p:nvSpPr>
          <p:cNvPr id="10" name="TextBox 9">
            <a:extLst>
              <a:ext uri="{FF2B5EF4-FFF2-40B4-BE49-F238E27FC236}">
                <a16:creationId xmlns:a16="http://schemas.microsoft.com/office/drawing/2014/main" id="{5FE28E64-73B8-4891-A5C7-BA0164BF5D7D}"/>
              </a:ext>
            </a:extLst>
          </p:cNvPr>
          <p:cNvSpPr txBox="1"/>
          <p:nvPr/>
        </p:nvSpPr>
        <p:spPr>
          <a:xfrm flipH="1">
            <a:off x="7048500" y="5759379"/>
            <a:ext cx="990600" cy="276999"/>
          </a:xfrm>
          <a:prstGeom prst="rect">
            <a:avLst/>
          </a:prstGeom>
          <a:solidFill>
            <a:schemeClr val="bg1"/>
          </a:solidFill>
        </p:spPr>
        <p:txBody>
          <a:bodyPr wrap="square" rtlCol="0">
            <a:spAutoFit/>
          </a:bodyPr>
          <a:lstStyle/>
          <a:p>
            <a:r>
              <a:rPr lang="en-US" sz="1200" dirty="0"/>
              <a:t>image</a:t>
            </a:r>
            <a:endParaRPr lang="en-IN" sz="1200" dirty="0"/>
          </a:p>
        </p:txBody>
      </p:sp>
      <p:sp>
        <p:nvSpPr>
          <p:cNvPr id="11" name="Rectangle 10">
            <a:extLst>
              <a:ext uri="{FF2B5EF4-FFF2-40B4-BE49-F238E27FC236}">
                <a16:creationId xmlns:a16="http://schemas.microsoft.com/office/drawing/2014/main" id="{E1BB7390-FEBC-4FDD-9EC9-E972F3D0A4C6}"/>
              </a:ext>
            </a:extLst>
          </p:cNvPr>
          <p:cNvSpPr/>
          <p:nvPr/>
        </p:nvSpPr>
        <p:spPr>
          <a:xfrm>
            <a:off x="6400800" y="5897880"/>
            <a:ext cx="60960" cy="83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88807CD-B035-4ABA-8191-04F8D02D04E6}"/>
              </a:ext>
            </a:extLst>
          </p:cNvPr>
          <p:cNvSpPr/>
          <p:nvPr/>
        </p:nvSpPr>
        <p:spPr>
          <a:xfrm>
            <a:off x="6118860" y="5801290"/>
            <a:ext cx="685800" cy="1931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latent</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A69C2-676F-E898-F68C-82460A293910}"/>
              </a:ext>
            </a:extLst>
          </p:cNvPr>
          <p:cNvPicPr>
            <a:picLocks noChangeAspect="1"/>
          </p:cNvPicPr>
          <p:nvPr/>
        </p:nvPicPr>
        <p:blipFill>
          <a:blip r:embed="rId2"/>
          <a:stretch>
            <a:fillRect/>
          </a:stretch>
        </p:blipFill>
        <p:spPr>
          <a:xfrm>
            <a:off x="1219200" y="1790700"/>
            <a:ext cx="16078200" cy="7238999"/>
          </a:xfrm>
          <a:prstGeom prst="rect">
            <a:avLst/>
          </a:prstGeom>
        </p:spPr>
      </p:pic>
    </p:spTree>
    <p:extLst>
      <p:ext uri="{BB962C8B-B14F-4D97-AF65-F5344CB8AC3E}">
        <p14:creationId xmlns:p14="http://schemas.microsoft.com/office/powerpoint/2010/main" val="3899777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437</TotalTime>
  <Words>1188</Words>
  <Application>Microsoft Office PowerPoint</Application>
  <PresentationFormat>Custom</PresentationFormat>
  <Paragraphs>157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Rockwell</vt:lpstr>
      <vt:lpstr>Times New Roman</vt:lpstr>
      <vt:lpstr>Verdana</vt:lpstr>
      <vt:lpstr>Wingdings</vt:lpstr>
      <vt:lpstr>Damask</vt:lpstr>
      <vt:lpstr>N.B.K.R INSTITUTE OF SCIENCE AND TECHNOLOGY (Autonomous)   Vidyanagar,Tirupati-524413   Department of IT and AI&amp;DS</vt:lpstr>
      <vt:lpstr>INDEX</vt:lpstr>
      <vt:lpstr>ABSTRACT</vt:lpstr>
      <vt:lpstr>INTRODUCTION</vt:lpstr>
      <vt:lpstr>LITERATURE SURVEY</vt:lpstr>
      <vt:lpstr>Continue......</vt:lpstr>
      <vt:lpstr>PARAMETERS</vt:lpstr>
      <vt:lpstr>METHODOLOGY ARCHITECTURE</vt:lpstr>
      <vt:lpstr>PowerPoint Presentation</vt:lpstr>
      <vt:lpstr>IMPLEMENTATION PROCEDURE</vt:lpstr>
      <vt:lpstr>PowerPoint Presentation</vt:lpstr>
      <vt:lpstr>EXPECTED RESULTS</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Add a heading</dc:title>
  <dc:creator>yoshitha</dc:creator>
  <cp:keywords>DAF2xYjUG5k,BAFBD4mdz9E</cp:keywords>
  <cp:lastModifiedBy>PANDLURU YUVARAJ</cp:lastModifiedBy>
  <cp:revision>52</cp:revision>
  <dcterms:created xsi:type="dcterms:W3CDTF">2024-02-22T05:13:04Z</dcterms:created>
  <dcterms:modified xsi:type="dcterms:W3CDTF">2024-02-26T01:17:39Z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2024-01-29T00:00:00Z</vt:filetime>
  </property>
  <property fmtid="{D5CDD505-2E9C-101B-9397-08002B2CF9AE}" pid="3" name="Creator">
    <vt:lpwstr>Canva</vt:lpwstr>
  </property>
  <property fmtid="{D5CDD505-2E9C-101B-9397-08002B2CF9AE}" pid="4" name="LastSaved">
    <vt:filetime>2024-02-22T00:00:00Z</vt:filetime>
  </property>
</Properties>
</file>