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4" r:id="rId3"/>
    <p:sldId id="408" r:id="rId4"/>
    <p:sldId id="354" r:id="rId5"/>
    <p:sldId id="378" r:id="rId6"/>
    <p:sldId id="444" r:id="rId7"/>
    <p:sldId id="377" r:id="rId8"/>
    <p:sldId id="445" r:id="rId9"/>
    <p:sldId id="379" r:id="rId10"/>
    <p:sldId id="410" r:id="rId11"/>
    <p:sldId id="451" r:id="rId12"/>
    <p:sldId id="446" r:id="rId13"/>
    <p:sldId id="452" r:id="rId14"/>
    <p:sldId id="453" r:id="rId15"/>
    <p:sldId id="454" r:id="rId16"/>
    <p:sldId id="447" r:id="rId17"/>
    <p:sldId id="455" r:id="rId18"/>
    <p:sldId id="456" r:id="rId19"/>
    <p:sldId id="457" r:id="rId20"/>
    <p:sldId id="461" r:id="rId21"/>
    <p:sldId id="459" r:id="rId22"/>
    <p:sldId id="460" r:id="rId23"/>
    <p:sldId id="448" r:id="rId24"/>
    <p:sldId id="458" r:id="rId25"/>
    <p:sldId id="26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37569" autoAdjust="0"/>
  </p:normalViewPr>
  <p:slideViewPr>
    <p:cSldViewPr>
      <p:cViewPr varScale="1">
        <p:scale>
          <a:sx n="71" d="100"/>
          <a:sy n="71" d="100"/>
        </p:scale>
        <p:origin x="-15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0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2015/9/7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2015/9/7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jpaProperties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二级缓存相关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hibernate.cache.region.factory_class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org.hibernate.cache.ehcache.EhCacheRegionFactory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net.sf.ehcache.configurationResourceName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ehcache-hibernate.xml&lt;/prop&gt;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生成的数据表的列的映射策略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hibernate.ejb.naming_strategy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org.hibernate.cfg.ImprovedNamingStrategy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 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基本属性 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hibernate.dialect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"&gt;org.hibernate.dialect.MySQL5InnoDBDialect&lt;/prop&gt;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hibernate.show_sql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hibernate.format_sql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"hibernate.hbm2ddl.auto"&gt;update&lt;/prop&gt;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&lt;/property&gt;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jpaProperties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&lt;props&gt;</a:t>
            </a:r>
          </a:p>
          <a:p>
            <a:pPr lvl="2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hibernate.ejb.naming_strategy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org.hibernate.cfg.ImprovedNamingStrategy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&lt;/prop&gt;</a:t>
            </a:r>
          </a:p>
          <a:p>
            <a:pPr lvl="2"/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"hibernate.hbm2ddl.auto"&gt;update&lt;/prop&gt;</a:t>
            </a:r>
          </a:p>
          <a:p>
            <a:pPr lvl="2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hibernate.show_sql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pPr lvl="2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hibernate.format_sql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pPr lvl="2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hibernate.dialect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"&gt;org.hibernate.dialect.MySQL5InnoDBDialect&lt;/prop&gt;</a:t>
            </a:r>
          </a:p>
          <a:p>
            <a:pPr lvl="2"/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hibernate.cache.use_second_level_cache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pPr lvl="2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hibernate.cache.region.factory_class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org.hibernate.cache.ehcache.EhCacheRegionFactory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&lt;/prop&gt;</a:t>
            </a:r>
          </a:p>
          <a:p>
            <a:pPr lvl="2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hibernate.cache.use_query_cache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&lt;/property&gt;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8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尚硅谷官方微信：</a:t>
            </a:r>
            <a:r>
              <a:rPr lang="en-US" altLang="zh-C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atguigu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-81625" y="2276872"/>
            <a:ext cx="9212178" cy="1470025"/>
          </a:xfrm>
        </p:spPr>
        <p:txBody>
          <a:bodyPr>
            <a:noAutofit/>
          </a:bodyPr>
          <a:lstStyle/>
          <a:p>
            <a:r>
              <a:rPr lang="en-US" altLang="zh-CN" sz="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SpringMVC</a:t>
            </a:r>
            <a:r>
              <a:rPr lang="en-US" altLang="zh-CN" sz="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+ Spring + </a:t>
            </a:r>
            <a:r>
              <a:rPr lang="en-US" altLang="zh-CN" sz="3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sz="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\JPA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整合案例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84" y="5782271"/>
            <a:ext cx="10191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完成分页操作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8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091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完成分页操作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41168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ea typeface="Arial Unicode MS"/>
              </a:rPr>
              <a:t>Dao </a:t>
            </a:r>
            <a:r>
              <a:rPr lang="zh-CN" altLang="en-US" sz="2000" dirty="0" smtClean="0">
                <a:ea typeface="Arial Unicode MS"/>
              </a:rPr>
              <a:t>层：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1800" dirty="0">
                <a:ea typeface="Arial Unicode MS"/>
              </a:rPr>
              <a:t>不</a:t>
            </a:r>
            <a:r>
              <a:rPr lang="zh-CN" altLang="en-US" sz="1800" dirty="0" smtClean="0">
                <a:ea typeface="Arial Unicode MS"/>
              </a:rPr>
              <a:t>带查询查询条件的分页，所以可以直接调用 </a:t>
            </a:r>
            <a:r>
              <a:rPr lang="en-US" altLang="zh-CN" sz="1800" dirty="0" err="1" smtClean="0"/>
              <a:t>PagingAndSortingRepository</a:t>
            </a:r>
            <a:r>
              <a:rPr lang="en-US" altLang="zh-CN" sz="1800" dirty="0" smtClean="0"/>
              <a:t>#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findAll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Pageable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pageable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返回 </a:t>
            </a:r>
            <a:r>
              <a:rPr lang="en-US" altLang="zh-CN" sz="1800" dirty="0" smtClean="0"/>
              <a:t>Page </a:t>
            </a:r>
            <a:r>
              <a:rPr lang="zh-CN" altLang="en-US" sz="1800" dirty="0" smtClean="0"/>
              <a:t>对象。</a:t>
            </a:r>
            <a:endParaRPr lang="en-US" altLang="zh-CN" sz="18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Service </a:t>
            </a:r>
            <a:r>
              <a:rPr lang="zh-CN" altLang="en-US" sz="2000" dirty="0" smtClean="0">
                <a:ea typeface="Arial Unicode MS"/>
              </a:rPr>
              <a:t>层：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1800" dirty="0">
                <a:ea typeface="Arial Unicode MS"/>
              </a:rPr>
              <a:t>没</a:t>
            </a:r>
            <a:r>
              <a:rPr lang="zh-CN" altLang="en-US" sz="1800" dirty="0" smtClean="0">
                <a:ea typeface="Arial Unicode MS"/>
              </a:rPr>
              <a:t>有业务逻辑</a:t>
            </a:r>
            <a:endParaRPr lang="en-US" altLang="zh-CN" sz="1800" dirty="0" smtClean="0">
              <a:ea typeface="Arial Unicode MS"/>
            </a:endParaRPr>
          </a:p>
          <a:p>
            <a:pPr lvl="1"/>
            <a:r>
              <a:rPr lang="zh-CN" altLang="en-US" sz="1800" dirty="0" smtClean="0">
                <a:ea typeface="Arial Unicode MS"/>
              </a:rPr>
              <a:t>把 </a:t>
            </a:r>
            <a:r>
              <a:rPr lang="en-US" altLang="zh-CN" sz="1800" dirty="0" smtClean="0">
                <a:ea typeface="Arial Unicode MS"/>
              </a:rPr>
              <a:t>Controller </a:t>
            </a:r>
            <a:r>
              <a:rPr lang="zh-CN" altLang="en-US" sz="1800" dirty="0" smtClean="0">
                <a:ea typeface="Arial Unicode MS"/>
              </a:rPr>
              <a:t>传入的 </a:t>
            </a:r>
            <a:r>
              <a:rPr lang="en-US" altLang="zh-CN" sz="1800" dirty="0" err="1" smtClean="0">
                <a:ea typeface="Arial Unicode MS"/>
              </a:rPr>
              <a:t>pageNo</a:t>
            </a:r>
            <a:r>
              <a:rPr lang="en-US" altLang="zh-CN" sz="1800" dirty="0" smtClean="0">
                <a:ea typeface="Arial Unicode MS"/>
              </a:rPr>
              <a:t> </a:t>
            </a:r>
            <a:r>
              <a:rPr lang="zh-CN" altLang="en-US" sz="1800" dirty="0" smtClean="0">
                <a:ea typeface="Arial Unicode MS"/>
              </a:rPr>
              <a:t>和 </a:t>
            </a:r>
            <a:r>
              <a:rPr lang="en-US" altLang="zh-CN" sz="1800" dirty="0" err="1" smtClean="0">
                <a:ea typeface="Arial Unicode MS"/>
              </a:rPr>
              <a:t>pageSize</a:t>
            </a:r>
            <a:r>
              <a:rPr lang="en-US" altLang="zh-CN" sz="1800" dirty="0" smtClean="0">
                <a:ea typeface="Arial Unicode MS"/>
              </a:rPr>
              <a:t> </a:t>
            </a:r>
            <a:r>
              <a:rPr lang="zh-CN" altLang="en-US" sz="1800" dirty="0" smtClean="0">
                <a:ea typeface="Arial Unicode MS"/>
              </a:rPr>
              <a:t>封装为 </a:t>
            </a:r>
            <a:r>
              <a:rPr lang="en-US" altLang="zh-CN" sz="1800" dirty="0" err="1" smtClean="0">
                <a:ea typeface="Arial Unicode MS"/>
              </a:rPr>
              <a:t>Pageable</a:t>
            </a:r>
            <a:r>
              <a:rPr lang="en-US" altLang="zh-CN" sz="1800" dirty="0" smtClean="0">
                <a:ea typeface="Arial Unicode MS"/>
              </a:rPr>
              <a:t> </a:t>
            </a:r>
            <a:r>
              <a:rPr lang="zh-CN" altLang="en-US" sz="1800" dirty="0" smtClean="0">
                <a:ea typeface="Arial Unicode MS"/>
              </a:rPr>
              <a:t>对象。注意：</a:t>
            </a:r>
            <a:r>
              <a:rPr lang="en-US" altLang="zh-CN" sz="1800" dirty="0" err="1" smtClean="0">
                <a:ea typeface="Arial Unicode MS"/>
              </a:rPr>
              <a:t>Pageable</a:t>
            </a:r>
            <a:r>
              <a:rPr lang="en-US" altLang="zh-CN" sz="1800" dirty="0" smtClean="0">
                <a:ea typeface="Arial Unicode MS"/>
              </a:rPr>
              <a:t> </a:t>
            </a:r>
            <a:r>
              <a:rPr lang="zh-CN" altLang="en-US" sz="1800" dirty="0" smtClean="0">
                <a:ea typeface="Arial Unicode MS"/>
              </a:rPr>
              <a:t>的 </a:t>
            </a:r>
            <a:r>
              <a:rPr lang="en-US" altLang="zh-CN" sz="1800" dirty="0" err="1" smtClean="0">
                <a:ea typeface="Arial Unicode MS"/>
              </a:rPr>
              <a:t>pageNo</a:t>
            </a:r>
            <a:r>
              <a:rPr lang="en-US" altLang="zh-CN" sz="1800" dirty="0" smtClean="0">
                <a:ea typeface="Arial Unicode MS"/>
              </a:rPr>
              <a:t> </a:t>
            </a:r>
            <a:r>
              <a:rPr lang="zh-CN" altLang="en-US" sz="1800" dirty="0" smtClean="0">
                <a:ea typeface="Arial Unicode MS"/>
              </a:rPr>
              <a:t>是从 </a:t>
            </a:r>
            <a:r>
              <a:rPr lang="en-US" altLang="zh-CN" sz="1800" dirty="0" smtClean="0">
                <a:ea typeface="Arial Unicode MS"/>
              </a:rPr>
              <a:t>0 </a:t>
            </a:r>
            <a:r>
              <a:rPr lang="zh-CN" altLang="en-US" sz="1800" dirty="0" smtClean="0">
                <a:ea typeface="Arial Unicode MS"/>
              </a:rPr>
              <a:t>开始的</a:t>
            </a:r>
            <a:endParaRPr lang="en-US" altLang="zh-CN" sz="1800" dirty="0" smtClean="0">
              <a:ea typeface="Arial Unicode MS"/>
            </a:endParaRPr>
          </a:p>
          <a:p>
            <a:pPr lvl="1"/>
            <a:r>
              <a:rPr lang="zh-CN" altLang="en-US" sz="1800" dirty="0">
                <a:ea typeface="Arial Unicode MS"/>
              </a:rPr>
              <a:t>调</a:t>
            </a:r>
            <a:r>
              <a:rPr lang="zh-CN" altLang="en-US" sz="1800" dirty="0" smtClean="0">
                <a:ea typeface="Arial Unicode MS"/>
              </a:rPr>
              <a:t>用 </a:t>
            </a:r>
            <a:r>
              <a:rPr lang="en-US" altLang="zh-CN" sz="1800" dirty="0" smtClean="0">
                <a:ea typeface="Arial Unicode MS"/>
              </a:rPr>
              <a:t>Dao </a:t>
            </a:r>
            <a:r>
              <a:rPr lang="zh-CN" altLang="en-US" sz="1800" dirty="0" smtClean="0">
                <a:ea typeface="Arial Unicode MS"/>
              </a:rPr>
              <a:t>层的方法即可。</a:t>
            </a:r>
            <a:endParaRPr lang="en-US" altLang="zh-CN" sz="18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Controller </a:t>
            </a:r>
            <a:r>
              <a:rPr lang="zh-CN" altLang="en-US" sz="2000" dirty="0" smtClean="0">
                <a:ea typeface="Arial Unicode MS"/>
              </a:rPr>
              <a:t>层：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1800" dirty="0" smtClean="0">
                <a:ea typeface="Arial Unicode MS"/>
              </a:rPr>
              <a:t>获取 </a:t>
            </a:r>
            <a:r>
              <a:rPr lang="en-US" altLang="zh-CN" sz="1800" dirty="0" err="1" smtClean="0">
                <a:ea typeface="Arial Unicode MS"/>
              </a:rPr>
              <a:t>pageNo</a:t>
            </a:r>
            <a:r>
              <a:rPr lang="zh-CN" altLang="en-US" sz="1800" dirty="0" smtClean="0">
                <a:ea typeface="Arial Unicode MS"/>
              </a:rPr>
              <a:t>，并对 </a:t>
            </a:r>
            <a:r>
              <a:rPr lang="en-US" altLang="zh-CN" sz="1800" dirty="0" err="1" smtClean="0">
                <a:ea typeface="Arial Unicode MS"/>
              </a:rPr>
              <a:t>pageNo</a:t>
            </a:r>
            <a:r>
              <a:rPr lang="en-US" altLang="zh-CN" sz="1800" dirty="0" smtClean="0">
                <a:ea typeface="Arial Unicode MS"/>
              </a:rPr>
              <a:t> </a:t>
            </a:r>
            <a:r>
              <a:rPr lang="zh-CN" altLang="en-US" sz="1800" dirty="0" smtClean="0">
                <a:ea typeface="Arial Unicode MS"/>
              </a:rPr>
              <a:t>进行校验</a:t>
            </a:r>
            <a:endParaRPr lang="en-US" altLang="zh-CN" sz="1800" dirty="0" smtClean="0">
              <a:ea typeface="Arial Unicode MS"/>
            </a:endParaRPr>
          </a:p>
          <a:p>
            <a:pPr lvl="1"/>
            <a:r>
              <a:rPr lang="zh-CN" altLang="en-US" sz="1800" dirty="0">
                <a:ea typeface="Arial Unicode MS"/>
              </a:rPr>
              <a:t>调</a:t>
            </a:r>
            <a:r>
              <a:rPr lang="zh-CN" altLang="en-US" sz="1800" dirty="0" smtClean="0">
                <a:ea typeface="Arial Unicode MS"/>
              </a:rPr>
              <a:t>用 </a:t>
            </a:r>
            <a:r>
              <a:rPr lang="en-US" altLang="zh-CN" sz="1800" dirty="0" smtClean="0">
                <a:ea typeface="Arial Unicode MS"/>
              </a:rPr>
              <a:t>Service </a:t>
            </a:r>
            <a:r>
              <a:rPr lang="zh-CN" altLang="en-US" sz="1800" dirty="0" smtClean="0">
                <a:ea typeface="Arial Unicode MS"/>
              </a:rPr>
              <a:t>方法返回 </a:t>
            </a:r>
            <a:r>
              <a:rPr lang="en-US" altLang="zh-CN" sz="1800" dirty="0" smtClean="0">
                <a:ea typeface="Arial Unicode MS"/>
              </a:rPr>
              <a:t>Page </a:t>
            </a:r>
            <a:r>
              <a:rPr lang="zh-CN" altLang="en-US" sz="1800" dirty="0" smtClean="0">
                <a:ea typeface="Arial Unicode MS"/>
              </a:rPr>
              <a:t>对象</a:t>
            </a:r>
            <a:endParaRPr lang="en-US" altLang="zh-CN" sz="1800" dirty="0" smtClean="0">
              <a:ea typeface="Arial Unicode MS"/>
            </a:endParaRPr>
          </a:p>
          <a:p>
            <a:pPr lvl="1"/>
            <a:r>
              <a:rPr lang="zh-CN" altLang="en-US" sz="1800" dirty="0" smtClean="0">
                <a:ea typeface="Arial Unicode MS"/>
              </a:rPr>
              <a:t>把 </a:t>
            </a:r>
            <a:r>
              <a:rPr lang="en-US" altLang="zh-CN" sz="1800" dirty="0" smtClean="0">
                <a:ea typeface="Arial Unicode MS"/>
              </a:rPr>
              <a:t>Page </a:t>
            </a:r>
            <a:r>
              <a:rPr lang="zh-CN" altLang="en-US" sz="1800" dirty="0" smtClean="0">
                <a:ea typeface="Arial Unicode MS"/>
              </a:rPr>
              <a:t>对象放入到 </a:t>
            </a:r>
            <a:r>
              <a:rPr lang="en-US" altLang="zh-CN" sz="1800" dirty="0" smtClean="0">
                <a:ea typeface="Arial Unicode MS"/>
              </a:rPr>
              <a:t>request </a:t>
            </a:r>
            <a:r>
              <a:rPr lang="zh-CN" altLang="en-US" sz="1800" dirty="0" smtClean="0">
                <a:ea typeface="Arial Unicode MS"/>
              </a:rPr>
              <a:t>中</a:t>
            </a:r>
            <a:endParaRPr lang="en-US" altLang="zh-CN" sz="1800" dirty="0" smtClean="0">
              <a:ea typeface="Arial Unicode MS"/>
            </a:endParaRPr>
          </a:p>
          <a:p>
            <a:pPr lvl="1"/>
            <a:r>
              <a:rPr lang="zh-CN" altLang="en-US" sz="1800" dirty="0">
                <a:ea typeface="Arial Unicode MS"/>
              </a:rPr>
              <a:t>转</a:t>
            </a:r>
            <a:r>
              <a:rPr lang="zh-CN" altLang="en-US" sz="1800" dirty="0" smtClean="0">
                <a:ea typeface="Arial Unicode MS"/>
              </a:rPr>
              <a:t>发页面</a:t>
            </a:r>
            <a:endParaRPr lang="en-US" altLang="zh-CN" sz="18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JSP </a:t>
            </a:r>
            <a:r>
              <a:rPr lang="zh-CN" altLang="en-US" sz="2000" dirty="0" smtClean="0">
                <a:ea typeface="Arial Unicode MS"/>
              </a:rPr>
              <a:t>页面：使用 </a:t>
            </a:r>
            <a:r>
              <a:rPr lang="en-US" altLang="zh-CN" sz="2000" dirty="0" smtClean="0">
                <a:ea typeface="Arial Unicode MS"/>
              </a:rPr>
              <a:t>JSTL </a:t>
            </a:r>
            <a:r>
              <a:rPr lang="zh-CN" altLang="en-US" sz="2000" dirty="0" smtClean="0">
                <a:ea typeface="Arial Unicode MS"/>
              </a:rPr>
              <a:t>来显示页面</a:t>
            </a:r>
            <a:endParaRPr lang="zh-CN" altLang="en-US" sz="2000" dirty="0"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0741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完成添加操作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4149080"/>
            <a:ext cx="331236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显示页面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二级缓存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验证用户名可用性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完成添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8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" y="692696"/>
            <a:ext cx="9036496" cy="1143000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添加操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作：显示页面 </a:t>
            </a: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 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二级缓存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ea typeface="Arial Unicode MS"/>
              </a:rPr>
              <a:t>确定开发目标：</a:t>
            </a:r>
            <a:endParaRPr lang="en-US" altLang="zh-CN" sz="20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Dao </a:t>
            </a:r>
            <a:r>
              <a:rPr lang="zh-CN" altLang="en-US" sz="2000" dirty="0" smtClean="0">
                <a:ea typeface="Arial Unicode MS"/>
              </a:rPr>
              <a:t>层：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查</a:t>
            </a:r>
            <a:r>
              <a:rPr lang="zh-CN" altLang="en-US" sz="1600" dirty="0" smtClean="0">
                <a:ea typeface="Arial Unicode MS"/>
              </a:rPr>
              <a:t>询所有的 </a:t>
            </a:r>
            <a:r>
              <a:rPr lang="en-US" altLang="zh-CN" sz="1600" dirty="0" smtClean="0">
                <a:ea typeface="Arial Unicode MS"/>
              </a:rPr>
              <a:t>Department</a:t>
            </a:r>
          </a:p>
          <a:p>
            <a:pPr lvl="1"/>
            <a:r>
              <a:rPr lang="zh-CN" altLang="en-US" sz="1600" dirty="0" smtClean="0">
                <a:ea typeface="Arial Unicode MS"/>
              </a:rPr>
              <a:t>且需要使用 </a:t>
            </a:r>
            <a:r>
              <a:rPr lang="en-US" altLang="zh-CN" sz="1600" dirty="0" smtClean="0">
                <a:ea typeface="Arial Unicode MS"/>
              </a:rPr>
              <a:t>JPA </a:t>
            </a:r>
            <a:r>
              <a:rPr lang="zh-CN" altLang="en-US" sz="1600" dirty="0" smtClean="0">
                <a:ea typeface="Arial Unicode MS"/>
              </a:rPr>
              <a:t>的二级缓存 ？</a:t>
            </a:r>
            <a:endParaRPr lang="en-US" altLang="zh-CN" sz="16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Service </a:t>
            </a:r>
            <a:r>
              <a:rPr lang="zh-CN" altLang="en-US" sz="2000" dirty="0" smtClean="0">
                <a:ea typeface="Arial Unicode MS"/>
              </a:rPr>
              <a:t>层：调用 </a:t>
            </a:r>
            <a:r>
              <a:rPr lang="en-US" altLang="zh-CN" sz="2000" dirty="0" smtClean="0">
                <a:ea typeface="Arial Unicode MS"/>
              </a:rPr>
              <a:t>Dao </a:t>
            </a:r>
            <a:r>
              <a:rPr lang="zh-CN" altLang="en-US" sz="2000" dirty="0" smtClean="0">
                <a:ea typeface="Arial Unicode MS"/>
              </a:rPr>
              <a:t>层的方法，获取所有的 </a:t>
            </a:r>
            <a:r>
              <a:rPr lang="en-US" altLang="zh-CN" sz="2000" dirty="0" smtClean="0">
                <a:ea typeface="Arial Unicode MS"/>
              </a:rPr>
              <a:t>Department</a:t>
            </a:r>
            <a:r>
              <a:rPr lang="zh-CN" altLang="en-US" sz="2000" dirty="0" smtClean="0">
                <a:ea typeface="Arial Unicode MS"/>
              </a:rPr>
              <a:t>，返回即可</a:t>
            </a:r>
            <a:endParaRPr lang="en-US" altLang="zh-CN" sz="20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Controller </a:t>
            </a:r>
            <a:r>
              <a:rPr lang="zh-CN" altLang="en-US" sz="2000" dirty="0" smtClean="0">
                <a:ea typeface="Arial Unicode MS"/>
              </a:rPr>
              <a:t>层：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调</a:t>
            </a:r>
            <a:r>
              <a:rPr lang="zh-CN" altLang="en-US" sz="1600" dirty="0" smtClean="0">
                <a:ea typeface="Arial Unicode MS"/>
              </a:rPr>
              <a:t>用</a:t>
            </a:r>
            <a:r>
              <a:rPr lang="en-US" altLang="zh-CN" sz="1600" dirty="0">
                <a:ea typeface="Arial Unicode MS"/>
              </a:rPr>
              <a:t> </a:t>
            </a:r>
            <a:r>
              <a:rPr lang="en-US" altLang="zh-CN" sz="1600" dirty="0" smtClean="0">
                <a:ea typeface="Arial Unicode MS"/>
              </a:rPr>
              <a:t>Service </a:t>
            </a:r>
            <a:r>
              <a:rPr lang="zh-CN" altLang="en-US" sz="1600" dirty="0" smtClean="0">
                <a:ea typeface="Arial Unicode MS"/>
              </a:rPr>
              <a:t>层，获取所有的 </a:t>
            </a:r>
            <a:r>
              <a:rPr lang="en-US" altLang="zh-CN" sz="1600" dirty="0" smtClean="0">
                <a:ea typeface="Arial Unicode MS"/>
              </a:rPr>
              <a:t>Department</a:t>
            </a:r>
            <a:r>
              <a:rPr lang="zh-CN" altLang="en-US" sz="1600" dirty="0" smtClean="0">
                <a:ea typeface="Arial Unicode MS"/>
              </a:rPr>
              <a:t>，并放入到 </a:t>
            </a:r>
            <a:r>
              <a:rPr lang="en-US" altLang="zh-CN" sz="1600" dirty="0" smtClean="0">
                <a:ea typeface="Arial Unicode MS"/>
              </a:rPr>
              <a:t>request </a:t>
            </a:r>
            <a:r>
              <a:rPr lang="zh-CN" altLang="en-US" sz="1600" dirty="0" smtClean="0">
                <a:ea typeface="Arial Unicode MS"/>
              </a:rPr>
              <a:t>中</a:t>
            </a:r>
            <a:endParaRPr lang="en-US" altLang="zh-CN" sz="1600" dirty="0" smtClean="0">
              <a:ea typeface="Arial Unicode MS"/>
            </a:endParaRPr>
          </a:p>
          <a:p>
            <a:pPr lvl="1"/>
            <a:r>
              <a:rPr lang="zh-CN" altLang="en-US" sz="1600" dirty="0" smtClean="0">
                <a:ea typeface="Arial Unicode MS"/>
              </a:rPr>
              <a:t>创建一个新的 </a:t>
            </a:r>
            <a:r>
              <a:rPr lang="en-US" altLang="zh-CN" sz="1600" dirty="0" smtClean="0">
                <a:ea typeface="Arial Unicode MS"/>
              </a:rPr>
              <a:t>Employee </a:t>
            </a:r>
            <a:r>
              <a:rPr lang="zh-CN" altLang="en-US" sz="1600" dirty="0" smtClean="0">
                <a:ea typeface="Arial Unicode MS"/>
              </a:rPr>
              <a:t>对象，放入到 </a:t>
            </a:r>
            <a:r>
              <a:rPr lang="en-US" altLang="zh-CN" sz="1600" dirty="0" smtClean="0">
                <a:ea typeface="Arial Unicode MS"/>
              </a:rPr>
              <a:t>request </a:t>
            </a:r>
            <a:r>
              <a:rPr lang="zh-CN" altLang="en-US" sz="1600" dirty="0" smtClean="0">
                <a:ea typeface="Arial Unicode MS"/>
              </a:rPr>
              <a:t>中。且其键和表单的 </a:t>
            </a:r>
            <a:r>
              <a:rPr lang="en-US" altLang="zh-CN" sz="1600" dirty="0" err="1" smtClean="0">
                <a:ea typeface="Arial Unicode MS"/>
              </a:rPr>
              <a:t>modelAttribute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属性值一致。</a:t>
            </a:r>
            <a:endParaRPr lang="en-US" altLang="zh-CN" sz="1600" dirty="0">
              <a:ea typeface="Arial Unicode MS"/>
            </a:endParaRPr>
          </a:p>
          <a:p>
            <a:pPr lvl="1"/>
            <a:r>
              <a:rPr lang="zh-CN" altLang="en-US" sz="1600" dirty="0" smtClean="0">
                <a:ea typeface="Arial Unicode MS"/>
              </a:rPr>
              <a:t>转发页面</a:t>
            </a:r>
            <a:endParaRPr lang="en-US" altLang="zh-CN" sz="16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JSP </a:t>
            </a:r>
            <a:r>
              <a:rPr lang="zh-CN" altLang="en-US" sz="2000" dirty="0" smtClean="0">
                <a:ea typeface="Arial Unicode MS"/>
              </a:rPr>
              <a:t>页面：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需</a:t>
            </a:r>
            <a:r>
              <a:rPr lang="zh-CN" altLang="en-US" sz="1600" dirty="0" smtClean="0">
                <a:ea typeface="Arial Unicode MS"/>
              </a:rPr>
              <a:t>要使用 </a:t>
            </a:r>
            <a:r>
              <a:rPr lang="en-US" altLang="zh-CN" sz="1600" dirty="0" err="1" smtClean="0">
                <a:ea typeface="Arial Unicode MS"/>
              </a:rPr>
              <a:t>SpringMVC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的表单标签来显示表单页面</a:t>
            </a:r>
            <a:endParaRPr lang="en-US" altLang="zh-CN" sz="16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注</a:t>
            </a:r>
            <a:r>
              <a:rPr lang="zh-CN" altLang="en-US" sz="1600" dirty="0" smtClean="0">
                <a:ea typeface="Arial Unicode MS"/>
              </a:rPr>
              <a:t>意：</a:t>
            </a:r>
            <a:r>
              <a:rPr lang="en-US" altLang="zh-CN" sz="1600" dirty="0" err="1" smtClean="0">
                <a:ea typeface="Arial Unicode MS"/>
              </a:rPr>
              <a:t>form:form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标签必须设置一个 </a:t>
            </a:r>
            <a:r>
              <a:rPr lang="en-US" altLang="zh-CN" sz="1600" dirty="0" err="1" smtClean="0">
                <a:ea typeface="Arial Unicode MS"/>
              </a:rPr>
              <a:t>modelAttribute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属性，以从 </a:t>
            </a:r>
            <a:r>
              <a:rPr lang="en-US" altLang="zh-CN" sz="1600" dirty="0" smtClean="0">
                <a:ea typeface="Arial Unicode MS"/>
              </a:rPr>
              <a:t>request </a:t>
            </a:r>
            <a:r>
              <a:rPr lang="zh-CN" altLang="en-US" sz="1600" dirty="0" smtClean="0">
                <a:ea typeface="Arial Unicode MS"/>
              </a:rPr>
              <a:t>中获取对应的 </a:t>
            </a:r>
            <a:r>
              <a:rPr lang="en-US" altLang="zh-CN" sz="1600" dirty="0" smtClean="0">
                <a:ea typeface="Arial Unicode MS"/>
              </a:rPr>
              <a:t>bean</a:t>
            </a:r>
            <a:r>
              <a:rPr lang="zh-CN" altLang="en-US" sz="1600" dirty="0" smtClean="0">
                <a:ea typeface="Arial Unicode MS"/>
              </a:rPr>
              <a:t>，要求该 </a:t>
            </a:r>
            <a:r>
              <a:rPr lang="en-US" altLang="zh-CN" sz="1600" dirty="0" smtClean="0">
                <a:ea typeface="Arial Unicode MS"/>
              </a:rPr>
              <a:t>bean </a:t>
            </a:r>
            <a:r>
              <a:rPr lang="zh-CN" altLang="en-US" sz="1600" dirty="0" smtClean="0">
                <a:ea typeface="Arial Unicode MS"/>
              </a:rPr>
              <a:t>的属性和表单字段是一一对应的。</a:t>
            </a:r>
            <a:endParaRPr lang="en-US" altLang="zh-CN" sz="1600" dirty="0" smtClean="0"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0625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/>
                <a:cs typeface="Arial Unicode MS" pitchFamily="34" charset="-122"/>
              </a:rPr>
              <a:t>Ajax </a:t>
            </a:r>
            <a:r>
              <a:rPr lang="zh-CN" altLang="en-US" dirty="0">
                <a:latin typeface="Arial Unicode MS" pitchFamily="34" charset="-122"/>
                <a:ea typeface="Arial Unicode MS"/>
                <a:cs typeface="Arial Unicode MS" pitchFamily="34" charset="-122"/>
              </a:rPr>
              <a:t>验证用户名可用性</a:t>
            </a:r>
            <a:endParaRPr lang="zh-CN" altLang="en-US" dirty="0">
              <a:ea typeface="Arial Unicode M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44495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ea typeface="Arial Unicode MS"/>
              </a:rPr>
              <a:t>确定开发目标：</a:t>
            </a:r>
            <a:endParaRPr lang="en-US" altLang="zh-CN" sz="20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Dao </a:t>
            </a:r>
            <a:r>
              <a:rPr lang="zh-CN" altLang="en-US" sz="2000" dirty="0" smtClean="0">
                <a:ea typeface="Arial Unicode MS"/>
              </a:rPr>
              <a:t>层：新建一个方法：根据 </a:t>
            </a:r>
            <a:r>
              <a:rPr lang="en-US" altLang="zh-CN" sz="2000" dirty="0" err="1" smtClean="0">
                <a:ea typeface="Arial Unicode MS"/>
              </a:rPr>
              <a:t>lastName</a:t>
            </a:r>
            <a:r>
              <a:rPr lang="en-US" altLang="zh-CN" sz="2000" dirty="0" smtClean="0">
                <a:ea typeface="Arial Unicode MS"/>
              </a:rPr>
              <a:t> </a:t>
            </a:r>
            <a:r>
              <a:rPr lang="zh-CN" altLang="en-US" sz="2000" dirty="0" smtClean="0">
                <a:ea typeface="Arial Unicode MS"/>
              </a:rPr>
              <a:t>查询对应的 </a:t>
            </a:r>
            <a:r>
              <a:rPr lang="en-US" altLang="zh-CN" sz="2000" dirty="0" smtClean="0">
                <a:ea typeface="Arial Unicode MS"/>
              </a:rPr>
              <a:t>Employee</a:t>
            </a:r>
            <a:r>
              <a:rPr lang="zh-CN" altLang="en-US" sz="2000" dirty="0" smtClean="0">
                <a:ea typeface="Arial Unicode MS"/>
              </a:rPr>
              <a:t>，若存在返回 </a:t>
            </a:r>
            <a:r>
              <a:rPr lang="en-US" altLang="zh-CN" sz="2000" dirty="0" smtClean="0">
                <a:ea typeface="Arial Unicode MS"/>
              </a:rPr>
              <a:t>Employee </a:t>
            </a:r>
            <a:r>
              <a:rPr lang="zh-CN" altLang="en-US" sz="2000" dirty="0" smtClean="0">
                <a:ea typeface="Arial Unicode MS"/>
              </a:rPr>
              <a:t>对象，若不存在则返回 </a:t>
            </a:r>
            <a:r>
              <a:rPr lang="en-US" altLang="zh-CN" sz="2000" dirty="0" smtClean="0">
                <a:ea typeface="Arial Unicode MS"/>
              </a:rPr>
              <a:t>null</a:t>
            </a:r>
          </a:p>
          <a:p>
            <a:r>
              <a:rPr lang="en-US" altLang="zh-CN" sz="2000" dirty="0" smtClean="0">
                <a:ea typeface="Arial Unicode MS"/>
              </a:rPr>
              <a:t>Service </a:t>
            </a:r>
            <a:r>
              <a:rPr lang="zh-CN" altLang="en-US" sz="2000" dirty="0" smtClean="0">
                <a:ea typeface="Arial Unicode MS"/>
              </a:rPr>
              <a:t>层：直接调用 </a:t>
            </a:r>
            <a:r>
              <a:rPr lang="en-US" altLang="zh-CN" sz="2000" dirty="0" smtClean="0">
                <a:ea typeface="Arial Unicode MS"/>
              </a:rPr>
              <a:t>Dao </a:t>
            </a:r>
            <a:r>
              <a:rPr lang="zh-CN" altLang="en-US" sz="2000" dirty="0" smtClean="0">
                <a:ea typeface="Arial Unicode MS"/>
              </a:rPr>
              <a:t>方法返回结果即可。</a:t>
            </a:r>
            <a:endParaRPr lang="en-US" altLang="zh-CN" sz="20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Controller </a:t>
            </a:r>
            <a:r>
              <a:rPr lang="zh-CN" altLang="en-US" sz="2000" dirty="0" smtClean="0">
                <a:ea typeface="Arial Unicode MS"/>
              </a:rPr>
              <a:t>层：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获</a:t>
            </a:r>
            <a:r>
              <a:rPr lang="zh-CN" altLang="en-US" sz="1600" dirty="0" smtClean="0">
                <a:ea typeface="Arial Unicode MS"/>
              </a:rPr>
              <a:t>取请求参数</a:t>
            </a:r>
            <a:endParaRPr lang="en-US" altLang="zh-CN" sz="16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调</a:t>
            </a:r>
            <a:r>
              <a:rPr lang="zh-CN" altLang="en-US" sz="1600" dirty="0" smtClean="0">
                <a:ea typeface="Arial Unicode MS"/>
              </a:rPr>
              <a:t>用 </a:t>
            </a:r>
            <a:r>
              <a:rPr lang="en-US" altLang="zh-CN" sz="1600" dirty="0" smtClean="0">
                <a:ea typeface="Arial Unicode MS"/>
              </a:rPr>
              <a:t>Service </a:t>
            </a:r>
            <a:r>
              <a:rPr lang="zh-CN" altLang="en-US" sz="1600" dirty="0" smtClean="0">
                <a:ea typeface="Arial Unicode MS"/>
              </a:rPr>
              <a:t>层验证 </a:t>
            </a:r>
            <a:r>
              <a:rPr lang="en-US" altLang="zh-CN" sz="1600" dirty="0" err="1" smtClean="0">
                <a:ea typeface="Arial Unicode MS"/>
              </a:rPr>
              <a:t>lastName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对应的 </a:t>
            </a:r>
            <a:r>
              <a:rPr lang="en-US" altLang="zh-CN" sz="1600" dirty="0" smtClean="0">
                <a:ea typeface="Arial Unicode MS"/>
              </a:rPr>
              <a:t>Employee </a:t>
            </a:r>
            <a:r>
              <a:rPr lang="zh-CN" altLang="en-US" sz="1600" dirty="0" smtClean="0">
                <a:ea typeface="Arial Unicode MS"/>
              </a:rPr>
              <a:t>是否存在</a:t>
            </a:r>
            <a:endParaRPr lang="en-US" altLang="zh-CN" sz="1600" dirty="0" smtClean="0">
              <a:ea typeface="Arial Unicode MS"/>
            </a:endParaRPr>
          </a:p>
          <a:p>
            <a:pPr lvl="1"/>
            <a:r>
              <a:rPr lang="zh-CN" altLang="en-US" sz="1600" dirty="0" smtClean="0">
                <a:ea typeface="Arial Unicode MS"/>
              </a:rPr>
              <a:t>若存在则返回 </a:t>
            </a:r>
            <a:r>
              <a:rPr lang="en-US" altLang="zh-CN" sz="1600" dirty="0" smtClean="0">
                <a:ea typeface="Arial Unicode MS"/>
              </a:rPr>
              <a:t>“1”</a:t>
            </a:r>
            <a:r>
              <a:rPr lang="zh-CN" altLang="en-US" sz="1600" dirty="0" smtClean="0">
                <a:ea typeface="Arial Unicode MS"/>
              </a:rPr>
              <a:t>，若不存在则返回 </a:t>
            </a:r>
            <a:r>
              <a:rPr lang="en-US" altLang="zh-CN" sz="1600" dirty="0" smtClean="0">
                <a:ea typeface="Arial Unicode MS"/>
              </a:rPr>
              <a:t>“0”</a:t>
            </a:r>
            <a:r>
              <a:rPr lang="zh-CN" altLang="en-US" sz="1600" dirty="0" smtClean="0">
                <a:ea typeface="Arial Unicode MS"/>
              </a:rPr>
              <a:t>。 需要使用 </a:t>
            </a:r>
            <a:r>
              <a:rPr lang="en-US" altLang="zh-CN" sz="1600" dirty="0" smtClean="0">
                <a:ea typeface="Arial Unicode MS"/>
              </a:rPr>
              <a:t>@</a:t>
            </a:r>
            <a:r>
              <a:rPr lang="en-US" altLang="zh-CN" sz="1600" dirty="0" err="1" smtClean="0">
                <a:ea typeface="Arial Unicode MS"/>
              </a:rPr>
              <a:t>ResponseBody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注解</a:t>
            </a:r>
            <a:endParaRPr lang="en-US" altLang="zh-CN" sz="16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JSP </a:t>
            </a:r>
            <a:r>
              <a:rPr lang="zh-CN" altLang="en-US" sz="2000" dirty="0" smtClean="0">
                <a:ea typeface="Arial Unicode MS"/>
              </a:rPr>
              <a:t>页面：使用 </a:t>
            </a:r>
            <a:r>
              <a:rPr lang="en-US" altLang="zh-CN" sz="2000" dirty="0" err="1" smtClean="0">
                <a:ea typeface="Arial Unicode MS"/>
              </a:rPr>
              <a:t>jQuery</a:t>
            </a:r>
            <a:r>
              <a:rPr lang="en-US" altLang="zh-CN" sz="2000" dirty="0" smtClean="0">
                <a:ea typeface="Arial Unicode MS"/>
              </a:rPr>
              <a:t> </a:t>
            </a:r>
            <a:r>
              <a:rPr lang="zh-CN" altLang="en-US" sz="2000" dirty="0" smtClean="0">
                <a:ea typeface="Arial Unicode MS"/>
              </a:rPr>
              <a:t>完成 </a:t>
            </a:r>
            <a:r>
              <a:rPr lang="en-US" altLang="zh-CN" sz="2000" dirty="0" smtClean="0">
                <a:ea typeface="Arial Unicode MS"/>
              </a:rPr>
              <a:t>Ajax </a:t>
            </a:r>
            <a:r>
              <a:rPr lang="zh-CN" altLang="en-US" sz="2000" dirty="0" smtClean="0">
                <a:ea typeface="Arial Unicode MS"/>
              </a:rPr>
              <a:t>的发送，和结果的响应。</a:t>
            </a:r>
            <a:endParaRPr lang="zh-CN" altLang="en-US" sz="2000" dirty="0"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20006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/>
                <a:cs typeface="Arial Unicode MS" pitchFamily="34" charset="-122"/>
              </a:rPr>
              <a:t>完成添加</a:t>
            </a:r>
            <a:endParaRPr lang="zh-CN" altLang="en-US" dirty="0">
              <a:ea typeface="Arial Unicode M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ea typeface="Arial Unicode MS"/>
              </a:rPr>
              <a:t>确定开发目标：</a:t>
            </a:r>
            <a:endParaRPr lang="en-US" altLang="zh-CN" sz="20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Dao </a:t>
            </a:r>
            <a:r>
              <a:rPr lang="zh-CN" altLang="en-US" sz="2000" dirty="0" smtClean="0">
                <a:ea typeface="Arial Unicode MS"/>
              </a:rPr>
              <a:t>层：不需要定义任何方法，直接使用 </a:t>
            </a:r>
            <a:r>
              <a:rPr lang="en-US" altLang="zh-CN" sz="2000" dirty="0" err="1" smtClean="0">
                <a:ea typeface="Arial Unicode MS"/>
              </a:rPr>
              <a:t>JpaRepository</a:t>
            </a:r>
            <a:r>
              <a:rPr lang="en-US" altLang="zh-CN" sz="2000" dirty="0" smtClean="0">
                <a:ea typeface="Arial Unicode MS"/>
              </a:rPr>
              <a:t> </a:t>
            </a:r>
            <a:r>
              <a:rPr lang="zh-CN" altLang="en-US" sz="2000" dirty="0" smtClean="0">
                <a:ea typeface="Arial Unicode MS"/>
              </a:rPr>
              <a:t>或其父接口提供的 </a:t>
            </a:r>
            <a:r>
              <a:rPr lang="en-US" altLang="zh-CN" sz="2000" dirty="0" smtClean="0">
                <a:ea typeface="Arial Unicode MS"/>
              </a:rPr>
              <a:t>save </a:t>
            </a:r>
            <a:r>
              <a:rPr lang="zh-CN" altLang="en-US" sz="2000" dirty="0" smtClean="0">
                <a:ea typeface="Arial Unicode MS"/>
              </a:rPr>
              <a:t>方法即可</a:t>
            </a:r>
            <a:endParaRPr lang="en-US" altLang="zh-CN" sz="20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Service </a:t>
            </a:r>
            <a:r>
              <a:rPr lang="zh-CN" altLang="en-US" sz="2000" dirty="0" smtClean="0">
                <a:ea typeface="Arial Unicode MS"/>
              </a:rPr>
              <a:t>层：需要调用 </a:t>
            </a:r>
            <a:r>
              <a:rPr lang="en-US" altLang="zh-CN" sz="2000" dirty="0" smtClean="0">
                <a:ea typeface="Arial Unicode MS"/>
              </a:rPr>
              <a:t>Dao </a:t>
            </a:r>
            <a:r>
              <a:rPr lang="zh-CN" altLang="en-US" sz="2000" dirty="0" smtClean="0">
                <a:ea typeface="Arial Unicode MS"/>
              </a:rPr>
              <a:t>层的方法。注意：需要设置 </a:t>
            </a:r>
            <a:r>
              <a:rPr lang="en-US" altLang="zh-CN" sz="2000" dirty="0" err="1" smtClean="0">
                <a:ea typeface="Arial Unicode MS"/>
              </a:rPr>
              <a:t>createTime</a:t>
            </a:r>
            <a:r>
              <a:rPr lang="en-US" altLang="zh-CN" sz="2000" dirty="0" smtClean="0">
                <a:ea typeface="Arial Unicode MS"/>
              </a:rPr>
              <a:t> </a:t>
            </a:r>
            <a:r>
              <a:rPr lang="zh-CN" altLang="en-US" sz="2000" dirty="0" smtClean="0">
                <a:ea typeface="Arial Unicode MS"/>
              </a:rPr>
              <a:t>属性</a:t>
            </a:r>
            <a:endParaRPr lang="en-US" altLang="zh-CN" sz="20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Controller </a:t>
            </a:r>
            <a:r>
              <a:rPr lang="zh-CN" altLang="en-US" sz="2000" dirty="0" smtClean="0">
                <a:ea typeface="Arial Unicode MS"/>
              </a:rPr>
              <a:t>层：调用 </a:t>
            </a:r>
            <a:r>
              <a:rPr lang="en-US" altLang="zh-CN" sz="2000" dirty="0" smtClean="0">
                <a:ea typeface="Arial Unicode MS"/>
              </a:rPr>
              <a:t>Service </a:t>
            </a:r>
            <a:r>
              <a:rPr lang="zh-CN" altLang="en-US" sz="2000" dirty="0" smtClean="0">
                <a:ea typeface="Arial Unicode MS"/>
              </a:rPr>
              <a:t>层的方法，重定向到显示所有员工的页面</a:t>
            </a:r>
            <a:endParaRPr lang="en-US" altLang="zh-CN" sz="2000" dirty="0" smtClean="0">
              <a:ea typeface="Arial Unicode MS"/>
            </a:endParaRPr>
          </a:p>
          <a:p>
            <a:r>
              <a:rPr lang="zh-CN" altLang="en-US" sz="2000" dirty="0">
                <a:ea typeface="Arial Unicode MS"/>
              </a:rPr>
              <a:t>注</a:t>
            </a:r>
            <a:r>
              <a:rPr lang="zh-CN" altLang="en-US" sz="2000" dirty="0" smtClean="0">
                <a:ea typeface="Arial Unicode MS"/>
              </a:rPr>
              <a:t>意：如何把页面上输入的字符串转为 </a:t>
            </a:r>
            <a:r>
              <a:rPr lang="en-US" altLang="zh-CN" sz="2000" dirty="0" smtClean="0">
                <a:ea typeface="Arial Unicode MS"/>
              </a:rPr>
              <a:t>Date </a:t>
            </a:r>
            <a:r>
              <a:rPr lang="zh-CN" altLang="en-US" sz="2000" dirty="0" smtClean="0">
                <a:ea typeface="Arial Unicode MS"/>
              </a:rPr>
              <a:t>类型。使用</a:t>
            </a:r>
            <a:r>
              <a:rPr lang="en-US" altLang="zh-CN" sz="2000" dirty="0"/>
              <a:t>@</a:t>
            </a:r>
            <a:r>
              <a:rPr lang="en-US" altLang="zh-CN" sz="2000" dirty="0" err="1" smtClean="0"/>
              <a:t>DateTimeFormat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注解</a:t>
            </a:r>
            <a:r>
              <a:rPr lang="en-US" altLang="zh-CN" sz="2000" dirty="0" smtClean="0"/>
              <a:t>!</a:t>
            </a:r>
            <a:endParaRPr lang="zh-CN" altLang="en-US" sz="2000" dirty="0"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0747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完成修改操作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800" y="4149080"/>
            <a:ext cx="410445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表单回显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修改状态下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验证用户名可用性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34888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/>
                <a:cs typeface="Arial Unicode MS" pitchFamily="34" charset="-122"/>
              </a:rPr>
              <a:t>表单回显</a:t>
            </a:r>
            <a:endParaRPr lang="zh-CN" altLang="en-US" dirty="0">
              <a:ea typeface="Arial Unicode M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496944" cy="515719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ea typeface="Arial Unicode MS"/>
              </a:rPr>
              <a:t>确定开发目标：</a:t>
            </a:r>
            <a:endParaRPr lang="en-US" altLang="zh-CN" sz="2000" dirty="0" smtClean="0">
              <a:ea typeface="Arial Unicode MS"/>
            </a:endParaRPr>
          </a:p>
          <a:p>
            <a:r>
              <a:rPr lang="en-US" altLang="zh-CN" sz="2000" dirty="0" err="1" smtClean="0">
                <a:ea typeface="Arial Unicode MS"/>
              </a:rPr>
              <a:t>SpringMVC</a:t>
            </a:r>
            <a:r>
              <a:rPr lang="en-US" altLang="zh-CN" sz="2000" dirty="0" smtClean="0">
                <a:ea typeface="Arial Unicode MS"/>
              </a:rPr>
              <a:t> </a:t>
            </a:r>
            <a:r>
              <a:rPr lang="zh-CN" altLang="en-US" sz="2000" dirty="0" smtClean="0">
                <a:ea typeface="Arial Unicode MS"/>
              </a:rPr>
              <a:t>表单回显的原理：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实际</a:t>
            </a:r>
            <a:r>
              <a:rPr lang="zh-CN" altLang="en-US" sz="1600" dirty="0" smtClean="0">
                <a:ea typeface="Arial Unicode MS"/>
              </a:rPr>
              <a:t>上表单的回显是由 </a:t>
            </a:r>
            <a:r>
              <a:rPr lang="en-US" altLang="zh-CN" sz="1600" dirty="0" err="1" smtClean="0">
                <a:ea typeface="Arial Unicode MS"/>
              </a:rPr>
              <a:t>SpringMVC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的 </a:t>
            </a:r>
            <a:r>
              <a:rPr lang="en-US" altLang="zh-CN" sz="1600" dirty="0" smtClean="0">
                <a:ea typeface="Arial Unicode MS"/>
              </a:rPr>
              <a:t>form </a:t>
            </a:r>
            <a:r>
              <a:rPr lang="zh-CN" altLang="en-US" sz="1600" dirty="0" smtClean="0">
                <a:ea typeface="Arial Unicode MS"/>
              </a:rPr>
              <a:t>标签完成的</a:t>
            </a:r>
            <a:endParaRPr lang="en-US" altLang="zh-CN" sz="1600" dirty="0" smtClean="0">
              <a:ea typeface="Arial Unicode MS"/>
            </a:endParaRPr>
          </a:p>
          <a:p>
            <a:pPr lvl="1"/>
            <a:r>
              <a:rPr lang="zh-CN" altLang="en-US" sz="1600" dirty="0" smtClean="0">
                <a:ea typeface="Arial Unicode MS"/>
              </a:rPr>
              <a:t>在 </a:t>
            </a:r>
            <a:r>
              <a:rPr lang="en-US" altLang="zh-CN" sz="1600" dirty="0" smtClean="0">
                <a:ea typeface="Arial Unicode MS"/>
              </a:rPr>
              <a:t>Handler </a:t>
            </a:r>
            <a:r>
              <a:rPr lang="zh-CN" altLang="en-US" sz="1600" dirty="0">
                <a:ea typeface="Arial Unicode MS"/>
              </a:rPr>
              <a:t>方</a:t>
            </a:r>
            <a:r>
              <a:rPr lang="zh-CN" altLang="en-US" sz="1600" dirty="0" smtClean="0">
                <a:ea typeface="Arial Unicode MS"/>
              </a:rPr>
              <a:t>法中，向 </a:t>
            </a:r>
            <a:r>
              <a:rPr lang="en-US" altLang="zh-CN" sz="1600" dirty="0" smtClean="0">
                <a:ea typeface="Arial Unicode MS"/>
              </a:rPr>
              <a:t>request </a:t>
            </a:r>
            <a:r>
              <a:rPr lang="zh-CN" altLang="en-US" sz="1600" dirty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中添加一个属性。键：</a:t>
            </a:r>
            <a:r>
              <a:rPr lang="en-US" altLang="zh-CN" sz="1600" dirty="0" err="1" smtClean="0">
                <a:ea typeface="Arial Unicode MS"/>
              </a:rPr>
              <a:t>SpringMVC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en-US" altLang="zh-CN" sz="1600" dirty="0" err="1" smtClean="0">
                <a:ea typeface="Arial Unicode MS"/>
              </a:rPr>
              <a:t>form:form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标签 </a:t>
            </a:r>
            <a:r>
              <a:rPr lang="en-US" altLang="zh-CN" sz="1600" dirty="0" err="1" smtClean="0">
                <a:ea typeface="Arial Unicode MS"/>
              </a:rPr>
              <a:t>modelAttribute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属性值，值：包含了回显信息的一个 </a:t>
            </a:r>
            <a:r>
              <a:rPr lang="en-US" altLang="zh-CN" sz="1600" dirty="0" smtClean="0">
                <a:ea typeface="Arial Unicode MS"/>
              </a:rPr>
              <a:t>bean </a:t>
            </a:r>
            <a:r>
              <a:rPr lang="zh-CN" altLang="en-US" sz="1600" dirty="0" smtClean="0">
                <a:ea typeface="Arial Unicode MS"/>
              </a:rPr>
              <a:t>对象</a:t>
            </a:r>
            <a:endParaRPr lang="en-US" altLang="zh-CN" sz="16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URL</a:t>
            </a:r>
            <a:r>
              <a:rPr lang="zh-CN" altLang="en-US" sz="2000" dirty="0" smtClean="0">
                <a:ea typeface="Arial Unicode MS"/>
              </a:rPr>
              <a:t>：</a:t>
            </a:r>
            <a:r>
              <a:rPr lang="en-US" altLang="zh-CN" sz="2000" dirty="0" smtClean="0">
                <a:ea typeface="Arial Unicode MS"/>
              </a:rPr>
              <a:t>/</a:t>
            </a:r>
            <a:r>
              <a:rPr lang="en-US" altLang="zh-CN" sz="2000" dirty="0" err="1" smtClean="0">
                <a:ea typeface="Arial Unicode MS"/>
              </a:rPr>
              <a:t>emp</a:t>
            </a:r>
            <a:r>
              <a:rPr lang="en-US" altLang="zh-CN" sz="2000" dirty="0" smtClean="0">
                <a:ea typeface="Arial Unicode MS"/>
              </a:rPr>
              <a:t>/{id}</a:t>
            </a:r>
            <a:r>
              <a:rPr lang="zh-CN" altLang="en-US" sz="2000" dirty="0" smtClean="0">
                <a:ea typeface="Arial Unicode MS"/>
              </a:rPr>
              <a:t>，</a:t>
            </a:r>
            <a:r>
              <a:rPr lang="en-US" altLang="zh-CN" sz="2000" dirty="0" smtClean="0">
                <a:ea typeface="Arial Unicode MS"/>
              </a:rPr>
              <a:t>method</a:t>
            </a:r>
            <a:r>
              <a:rPr lang="zh-CN" altLang="en-US" sz="2000" dirty="0" smtClean="0">
                <a:ea typeface="Arial Unicode MS"/>
              </a:rPr>
              <a:t>：</a:t>
            </a:r>
            <a:r>
              <a:rPr lang="en-US" altLang="zh-CN" sz="2000" dirty="0" smtClean="0">
                <a:ea typeface="Arial Unicode MS"/>
              </a:rPr>
              <a:t>GET</a:t>
            </a:r>
          </a:p>
          <a:p>
            <a:r>
              <a:rPr lang="en-US" altLang="zh-CN" sz="2000" dirty="0" smtClean="0">
                <a:ea typeface="Arial Unicode MS"/>
              </a:rPr>
              <a:t>Dao </a:t>
            </a:r>
            <a:r>
              <a:rPr lang="zh-CN" altLang="en-US" sz="2000" dirty="0" smtClean="0">
                <a:ea typeface="Arial Unicode MS"/>
              </a:rPr>
              <a:t>层：直接调用方法，根据 </a:t>
            </a:r>
            <a:r>
              <a:rPr lang="en-US" altLang="zh-CN" sz="2000" dirty="0" smtClean="0">
                <a:ea typeface="Arial Unicode MS"/>
              </a:rPr>
              <a:t>id </a:t>
            </a:r>
            <a:r>
              <a:rPr lang="zh-CN" altLang="en-US" sz="2000" dirty="0" smtClean="0">
                <a:ea typeface="Arial Unicode MS"/>
              </a:rPr>
              <a:t>来获取对应的 </a:t>
            </a:r>
            <a:r>
              <a:rPr lang="en-US" altLang="zh-CN" sz="2000" dirty="0" smtClean="0">
                <a:ea typeface="Arial Unicode MS"/>
              </a:rPr>
              <a:t>bean</a:t>
            </a:r>
          </a:p>
          <a:p>
            <a:r>
              <a:rPr lang="en-US" altLang="zh-CN" sz="2000" dirty="0" smtClean="0">
                <a:ea typeface="Arial Unicode MS"/>
              </a:rPr>
              <a:t>Service </a:t>
            </a:r>
            <a:r>
              <a:rPr lang="zh-CN" altLang="en-US" sz="2000" dirty="0" smtClean="0">
                <a:ea typeface="Arial Unicode MS"/>
              </a:rPr>
              <a:t>层：调用 </a:t>
            </a:r>
            <a:r>
              <a:rPr lang="en-US" altLang="zh-CN" sz="2000" dirty="0" smtClean="0">
                <a:ea typeface="Arial Unicode MS"/>
              </a:rPr>
              <a:t>Dao </a:t>
            </a:r>
            <a:r>
              <a:rPr lang="zh-CN" altLang="en-US" sz="2000" dirty="0" smtClean="0">
                <a:ea typeface="Arial Unicode MS"/>
              </a:rPr>
              <a:t>层的方法，返回 </a:t>
            </a:r>
            <a:r>
              <a:rPr lang="en-US" altLang="zh-CN" sz="2000" dirty="0" smtClean="0">
                <a:ea typeface="Arial Unicode MS"/>
              </a:rPr>
              <a:t>bean </a:t>
            </a:r>
            <a:r>
              <a:rPr lang="zh-CN" altLang="en-US" sz="2000" dirty="0" smtClean="0">
                <a:ea typeface="Arial Unicode MS"/>
              </a:rPr>
              <a:t>对象</a:t>
            </a:r>
            <a:endParaRPr lang="en-US" altLang="zh-CN" sz="20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Controller </a:t>
            </a:r>
            <a:r>
              <a:rPr lang="zh-CN" altLang="en-US" sz="2000" dirty="0" smtClean="0">
                <a:ea typeface="Arial Unicode MS"/>
              </a:rPr>
              <a:t>层：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获</a:t>
            </a:r>
            <a:r>
              <a:rPr lang="zh-CN" altLang="en-US" sz="1600" dirty="0" smtClean="0">
                <a:ea typeface="Arial Unicode MS"/>
              </a:rPr>
              <a:t>取 </a:t>
            </a:r>
            <a:r>
              <a:rPr lang="en-US" altLang="zh-CN" sz="1600" dirty="0" smtClean="0">
                <a:ea typeface="Arial Unicode MS"/>
              </a:rPr>
              <a:t>id</a:t>
            </a:r>
          </a:p>
          <a:p>
            <a:pPr lvl="1"/>
            <a:r>
              <a:rPr lang="zh-CN" altLang="en-US" sz="1600" dirty="0">
                <a:ea typeface="Arial Unicode MS"/>
              </a:rPr>
              <a:t>调</a:t>
            </a:r>
            <a:r>
              <a:rPr lang="zh-CN" altLang="en-US" sz="1600" dirty="0" smtClean="0">
                <a:ea typeface="Arial Unicode MS"/>
              </a:rPr>
              <a:t>用 </a:t>
            </a:r>
            <a:r>
              <a:rPr lang="en-US" altLang="zh-CN" sz="1600" dirty="0" smtClean="0">
                <a:ea typeface="Arial Unicode MS"/>
              </a:rPr>
              <a:t>Service </a:t>
            </a:r>
            <a:r>
              <a:rPr lang="zh-CN" altLang="en-US" sz="1600" dirty="0" smtClean="0">
                <a:ea typeface="Arial Unicode MS"/>
              </a:rPr>
              <a:t>方法，得到 </a:t>
            </a:r>
            <a:r>
              <a:rPr lang="en-US" altLang="zh-CN" sz="1600" dirty="0" smtClean="0">
                <a:ea typeface="Arial Unicode MS"/>
              </a:rPr>
              <a:t>bean </a:t>
            </a:r>
            <a:r>
              <a:rPr lang="zh-CN" altLang="en-US" sz="1600" dirty="0" smtClean="0">
                <a:ea typeface="Arial Unicode MS"/>
              </a:rPr>
              <a:t>的对象</a:t>
            </a:r>
            <a:endParaRPr lang="en-US" altLang="zh-CN" sz="16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获</a:t>
            </a:r>
            <a:r>
              <a:rPr lang="zh-CN" altLang="en-US" sz="1600" dirty="0" smtClean="0">
                <a:ea typeface="Arial Unicode MS"/>
              </a:rPr>
              <a:t>取全部的 </a:t>
            </a:r>
            <a:r>
              <a:rPr lang="en-US" altLang="zh-CN" sz="1600" dirty="0" smtClean="0">
                <a:ea typeface="Arial Unicode MS"/>
              </a:rPr>
              <a:t>Department</a:t>
            </a:r>
            <a:r>
              <a:rPr lang="zh-CN" altLang="en-US" sz="1600" dirty="0" smtClean="0">
                <a:ea typeface="Arial Unicode MS"/>
              </a:rPr>
              <a:t>，并放入到 </a:t>
            </a:r>
            <a:r>
              <a:rPr lang="en-US" altLang="zh-CN" sz="1600" dirty="0" smtClean="0">
                <a:ea typeface="Arial Unicode MS"/>
              </a:rPr>
              <a:t>request </a:t>
            </a:r>
            <a:r>
              <a:rPr lang="zh-CN" altLang="en-US" sz="1600" dirty="0" smtClean="0">
                <a:ea typeface="Arial Unicode MS"/>
              </a:rPr>
              <a:t>中。</a:t>
            </a:r>
            <a:endParaRPr lang="en-US" altLang="zh-CN" sz="1600" dirty="0" smtClean="0">
              <a:ea typeface="Arial Unicode MS"/>
            </a:endParaRPr>
          </a:p>
          <a:p>
            <a:pPr lvl="1"/>
            <a:r>
              <a:rPr lang="zh-CN" altLang="en-US" sz="1600" dirty="0" smtClean="0">
                <a:ea typeface="Arial Unicode MS"/>
              </a:rPr>
              <a:t>把 </a:t>
            </a:r>
            <a:r>
              <a:rPr lang="en-US" altLang="zh-CN" sz="1600" dirty="0" smtClean="0">
                <a:ea typeface="Arial Unicode MS"/>
              </a:rPr>
              <a:t>bean </a:t>
            </a:r>
            <a:r>
              <a:rPr lang="zh-CN" altLang="en-US" sz="1600" dirty="0" smtClean="0">
                <a:ea typeface="Arial Unicode MS"/>
              </a:rPr>
              <a:t>对象放入到 </a:t>
            </a:r>
            <a:r>
              <a:rPr lang="en-US" altLang="zh-CN" sz="1600" dirty="0" smtClean="0">
                <a:ea typeface="Arial Unicode MS"/>
              </a:rPr>
              <a:t>request </a:t>
            </a:r>
            <a:r>
              <a:rPr lang="zh-CN" altLang="en-US" sz="1600" dirty="0" smtClean="0">
                <a:ea typeface="Arial Unicode MS"/>
              </a:rPr>
              <a:t>中，键为：</a:t>
            </a:r>
            <a:r>
              <a:rPr lang="en-US" altLang="zh-CN" sz="1600" dirty="0" err="1" smtClean="0">
                <a:ea typeface="Arial Unicode MS"/>
              </a:rPr>
              <a:t>form:form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标签的 </a:t>
            </a:r>
            <a:r>
              <a:rPr lang="en-US" altLang="zh-CN" sz="1600" dirty="0" err="1" smtClean="0">
                <a:ea typeface="Arial Unicode MS"/>
              </a:rPr>
              <a:t>modelAttribute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属性值</a:t>
            </a:r>
            <a:endParaRPr lang="en-US" altLang="zh-CN" sz="16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转</a:t>
            </a:r>
            <a:r>
              <a:rPr lang="zh-CN" altLang="en-US" sz="1600" dirty="0" smtClean="0">
                <a:ea typeface="Arial Unicode MS"/>
              </a:rPr>
              <a:t>发页面</a:t>
            </a:r>
            <a:endParaRPr lang="zh-CN" altLang="en-US" sz="1600" dirty="0"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4573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732380"/>
            <a:ext cx="8579296" cy="96842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/>
                <a:cs typeface="Arial Unicode MS" pitchFamily="34" charset="-122"/>
              </a:rPr>
              <a:t>修改状态下 </a:t>
            </a:r>
            <a:r>
              <a:rPr lang="en-US" altLang="zh-CN" dirty="0">
                <a:latin typeface="Arial Unicode MS" pitchFamily="34" charset="-122"/>
                <a:ea typeface="Arial Unicode MS"/>
                <a:cs typeface="Arial Unicode MS" pitchFamily="34" charset="-122"/>
              </a:rPr>
              <a:t>Ajax </a:t>
            </a:r>
            <a:r>
              <a:rPr lang="zh-CN" altLang="en-US" dirty="0">
                <a:latin typeface="Arial Unicode MS" pitchFamily="34" charset="-122"/>
                <a:ea typeface="Arial Unicode MS"/>
                <a:cs typeface="Arial Unicode MS" pitchFamily="34" charset="-122"/>
              </a:rPr>
              <a:t>验证用户名可用</a:t>
            </a:r>
            <a:r>
              <a:rPr lang="zh-CN" altLang="en-US" dirty="0" smtClean="0">
                <a:latin typeface="Arial Unicode MS" pitchFamily="34" charset="-122"/>
                <a:ea typeface="Arial Unicode MS"/>
                <a:cs typeface="Arial Unicode MS" pitchFamily="34" charset="-122"/>
              </a:rPr>
              <a:t>性</a:t>
            </a:r>
            <a:endParaRPr lang="zh-CN" altLang="en-US" dirty="0">
              <a:latin typeface="Arial Unicode MS"/>
              <a:ea typeface="Arial Unicode M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Arial Unicode MS"/>
                <a:ea typeface="Arial Unicode MS"/>
              </a:rPr>
              <a:t>确定开发目标：</a:t>
            </a:r>
            <a:endParaRPr lang="en-US" altLang="zh-CN" sz="2400" dirty="0" smtClean="0">
              <a:latin typeface="Arial Unicode MS"/>
              <a:ea typeface="Arial Unicode MS"/>
            </a:endParaRPr>
          </a:p>
          <a:p>
            <a:r>
              <a:rPr lang="zh-CN" altLang="en-US" sz="2400" dirty="0" smtClean="0">
                <a:latin typeface="Arial Unicode MS"/>
                <a:ea typeface="Arial Unicode MS"/>
              </a:rPr>
              <a:t>和 添加状态下 </a:t>
            </a:r>
            <a:r>
              <a:rPr lang="en-US" altLang="zh-CN" sz="2400" dirty="0" smtClean="0">
                <a:latin typeface="Arial Unicode MS"/>
                <a:ea typeface="Arial Unicode MS"/>
              </a:rPr>
              <a:t>Ajax </a:t>
            </a:r>
            <a:r>
              <a:rPr lang="zh-CN" altLang="en-US" sz="2400" dirty="0" smtClean="0">
                <a:latin typeface="Arial Unicode MS"/>
                <a:ea typeface="Arial Unicode MS"/>
              </a:rPr>
              <a:t>验证的区别：若修改后当前的 </a:t>
            </a:r>
            <a:r>
              <a:rPr lang="en-US" altLang="zh-CN" sz="2400" dirty="0" err="1" smtClean="0">
                <a:latin typeface="Arial Unicode MS"/>
                <a:ea typeface="Arial Unicode MS"/>
              </a:rPr>
              <a:t>lastName</a:t>
            </a:r>
            <a:r>
              <a:rPr lang="zh-CN" altLang="en-US" sz="2400" dirty="0" smtClean="0">
                <a:latin typeface="Arial Unicode MS"/>
                <a:ea typeface="Arial Unicode MS"/>
              </a:rPr>
              <a:t>，则不应该再发送任何 </a:t>
            </a:r>
            <a:r>
              <a:rPr lang="en-US" altLang="zh-CN" sz="2400" dirty="0" smtClean="0">
                <a:latin typeface="Arial Unicode MS"/>
                <a:ea typeface="Arial Unicode MS"/>
              </a:rPr>
              <a:t>Ajax </a:t>
            </a:r>
            <a:r>
              <a:rPr lang="zh-CN" altLang="en-US" sz="2400" dirty="0" smtClean="0">
                <a:latin typeface="Arial Unicode MS"/>
                <a:ea typeface="Arial Unicode MS"/>
              </a:rPr>
              <a:t>请求，而直接 </a:t>
            </a:r>
            <a:r>
              <a:rPr lang="en-US" altLang="zh-CN" sz="2400" dirty="0" smtClean="0">
                <a:latin typeface="Arial Unicode MS"/>
                <a:ea typeface="Arial Unicode MS"/>
              </a:rPr>
              <a:t>alert</a:t>
            </a:r>
            <a:r>
              <a:rPr lang="zh-CN" altLang="en-US" sz="2400" dirty="0" smtClean="0">
                <a:latin typeface="Arial Unicode MS"/>
                <a:ea typeface="Arial Unicode MS"/>
              </a:rPr>
              <a:t>：用户名可用。</a:t>
            </a:r>
            <a:endParaRPr lang="en-US" altLang="zh-CN" sz="2400" dirty="0" smtClean="0">
              <a:latin typeface="Arial Unicode MS"/>
              <a:ea typeface="Arial Unicode MS"/>
            </a:endParaRPr>
          </a:p>
          <a:p>
            <a:r>
              <a:rPr lang="en-US" altLang="zh-CN" sz="2400" dirty="0" smtClean="0">
                <a:latin typeface="Arial Unicode MS"/>
                <a:ea typeface="Arial Unicode MS"/>
              </a:rPr>
              <a:t>JSP </a:t>
            </a:r>
            <a:r>
              <a:rPr lang="zh-CN" altLang="en-US" sz="2400" dirty="0" smtClean="0">
                <a:latin typeface="Arial Unicode MS"/>
                <a:ea typeface="Arial Unicode MS"/>
              </a:rPr>
              <a:t>页面：修改 </a:t>
            </a:r>
            <a:r>
              <a:rPr lang="en-US" altLang="zh-CN" sz="2400" dirty="0" smtClean="0">
                <a:latin typeface="Arial Unicode MS"/>
                <a:ea typeface="Arial Unicode MS"/>
              </a:rPr>
              <a:t>JS </a:t>
            </a:r>
            <a:r>
              <a:rPr lang="zh-CN" altLang="en-US" sz="2400" dirty="0" smtClean="0">
                <a:latin typeface="Arial Unicode MS"/>
                <a:ea typeface="Arial Unicode MS"/>
              </a:rPr>
              <a:t>的 </a:t>
            </a:r>
            <a:r>
              <a:rPr lang="en-US" altLang="zh-CN" sz="2400" dirty="0" smtClean="0">
                <a:latin typeface="Arial Unicode MS"/>
                <a:ea typeface="Arial Unicode MS"/>
              </a:rPr>
              <a:t>Ajax </a:t>
            </a:r>
            <a:r>
              <a:rPr lang="zh-CN" altLang="en-US" sz="2400" dirty="0" smtClean="0">
                <a:latin typeface="Arial Unicode MS"/>
                <a:ea typeface="Arial Unicode MS"/>
              </a:rPr>
              <a:t>请求逻辑：若修改回之前的 </a:t>
            </a:r>
            <a:r>
              <a:rPr lang="en-US" altLang="zh-CN" sz="2400" dirty="0" err="1" smtClean="0">
                <a:latin typeface="Arial Unicode MS"/>
                <a:ea typeface="Arial Unicode MS"/>
              </a:rPr>
              <a:t>lastName</a:t>
            </a:r>
            <a:r>
              <a:rPr lang="en-US" altLang="zh-CN" sz="2400" dirty="0" smtClean="0">
                <a:latin typeface="Arial Unicode MS"/>
                <a:ea typeface="Arial Unicode MS"/>
              </a:rPr>
              <a:t> </a:t>
            </a:r>
            <a:r>
              <a:rPr lang="zh-CN" altLang="en-US" sz="2400" dirty="0" smtClean="0">
                <a:latin typeface="Arial Unicode MS"/>
                <a:ea typeface="Arial Unicode MS"/>
              </a:rPr>
              <a:t>则不发送任何请求，直接弹出 </a:t>
            </a:r>
            <a:r>
              <a:rPr lang="en-US" altLang="zh-CN" sz="2400" dirty="0" smtClean="0">
                <a:latin typeface="Arial Unicode MS"/>
                <a:ea typeface="Arial Unicode MS"/>
              </a:rPr>
              <a:t>“</a:t>
            </a:r>
            <a:r>
              <a:rPr lang="zh-CN" altLang="en-US" sz="2400" dirty="0">
                <a:latin typeface="Arial Unicode MS"/>
                <a:ea typeface="Arial Unicode MS"/>
              </a:rPr>
              <a:t>用户名可用</a:t>
            </a:r>
            <a:r>
              <a:rPr lang="en-US" altLang="zh-CN" sz="2400" dirty="0" smtClean="0">
                <a:latin typeface="Arial Unicode MS"/>
                <a:ea typeface="Arial Unicode MS"/>
              </a:rPr>
              <a:t>”</a:t>
            </a:r>
            <a:endParaRPr lang="zh-CN" altLang="en-US" sz="2400" dirty="0">
              <a:latin typeface="Arial Unicode MS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1009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68812"/>
            <a:ext cx="8496944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ea typeface="Arial Unicode MS"/>
              </a:rPr>
              <a:t>确定开发目标：</a:t>
            </a:r>
            <a:endParaRPr lang="en-US" altLang="zh-CN" sz="20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URL</a:t>
            </a:r>
            <a:r>
              <a:rPr lang="zh-CN" altLang="en-US" sz="2000" dirty="0" smtClean="0">
                <a:ea typeface="Arial Unicode MS"/>
              </a:rPr>
              <a:t>：</a:t>
            </a:r>
            <a:r>
              <a:rPr lang="en-US" altLang="zh-CN" sz="2000" dirty="0" err="1" smtClean="0">
                <a:ea typeface="Arial Unicode MS"/>
              </a:rPr>
              <a:t>emp</a:t>
            </a:r>
            <a:r>
              <a:rPr lang="en-US" altLang="zh-CN" sz="2000" dirty="0" smtClean="0">
                <a:ea typeface="Arial Unicode MS"/>
              </a:rPr>
              <a:t>/{id}</a:t>
            </a:r>
            <a:r>
              <a:rPr lang="zh-CN" altLang="en-US" sz="2000" dirty="0" smtClean="0">
                <a:ea typeface="Arial Unicode MS"/>
              </a:rPr>
              <a:t>，</a:t>
            </a:r>
            <a:r>
              <a:rPr lang="en-US" altLang="zh-CN" sz="2000" dirty="0" smtClean="0">
                <a:ea typeface="Arial Unicode MS"/>
              </a:rPr>
              <a:t>method</a:t>
            </a:r>
            <a:r>
              <a:rPr lang="zh-CN" altLang="en-US" sz="2000" dirty="0" smtClean="0">
                <a:ea typeface="Arial Unicode MS"/>
              </a:rPr>
              <a:t>：</a:t>
            </a:r>
            <a:r>
              <a:rPr lang="en-US" altLang="zh-CN" sz="2000" dirty="0" smtClean="0">
                <a:ea typeface="Arial Unicode MS"/>
              </a:rPr>
              <a:t>PUT</a:t>
            </a:r>
          </a:p>
          <a:p>
            <a:r>
              <a:rPr lang="en-US" altLang="zh-CN" sz="2000" dirty="0" smtClean="0">
                <a:ea typeface="Arial Unicode MS"/>
              </a:rPr>
              <a:t>Dao </a:t>
            </a:r>
            <a:r>
              <a:rPr lang="zh-CN" altLang="en-US" sz="2000" dirty="0" smtClean="0">
                <a:ea typeface="Arial Unicode MS"/>
              </a:rPr>
              <a:t>层：继续使用 </a:t>
            </a:r>
            <a:r>
              <a:rPr lang="en-US" altLang="zh-CN" sz="2000" dirty="0" err="1" smtClean="0">
                <a:ea typeface="Arial Unicode MS"/>
              </a:rPr>
              <a:t>saveAndFlush</a:t>
            </a:r>
            <a:r>
              <a:rPr lang="en-US" altLang="zh-CN" sz="2000" dirty="0" smtClean="0">
                <a:ea typeface="Arial Unicode MS"/>
              </a:rPr>
              <a:t> </a:t>
            </a:r>
            <a:r>
              <a:rPr lang="zh-CN" altLang="en-US" sz="2000" dirty="0" smtClean="0">
                <a:ea typeface="Arial Unicode MS"/>
              </a:rPr>
              <a:t>方法即可</a:t>
            </a:r>
            <a:endParaRPr lang="en-US" altLang="zh-CN" sz="20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Service </a:t>
            </a:r>
            <a:r>
              <a:rPr lang="zh-CN" altLang="en-US" sz="2000" dirty="0" smtClean="0">
                <a:ea typeface="Arial Unicode MS"/>
              </a:rPr>
              <a:t>层：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不需</a:t>
            </a:r>
            <a:r>
              <a:rPr lang="zh-CN" altLang="en-US" sz="1600" dirty="0" smtClean="0">
                <a:ea typeface="Arial Unicode MS"/>
              </a:rPr>
              <a:t>要设置 </a:t>
            </a:r>
            <a:r>
              <a:rPr lang="en-US" altLang="zh-CN" sz="1600" dirty="0" err="1">
                <a:ea typeface="Arial Unicode MS"/>
              </a:rPr>
              <a:t>c</a:t>
            </a:r>
            <a:r>
              <a:rPr lang="en-US" altLang="zh-CN" sz="1600" dirty="0" err="1" smtClean="0">
                <a:ea typeface="Arial Unicode MS"/>
              </a:rPr>
              <a:t>reateTime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属性</a:t>
            </a:r>
            <a:endParaRPr lang="en-US" altLang="zh-CN" sz="16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判</a:t>
            </a:r>
            <a:r>
              <a:rPr lang="zh-CN" altLang="en-US" sz="1600" dirty="0" smtClean="0">
                <a:ea typeface="Arial Unicode MS"/>
              </a:rPr>
              <a:t>定添加和修改的标准：传入的 </a:t>
            </a:r>
            <a:r>
              <a:rPr lang="en-US" altLang="zh-CN" sz="1600" dirty="0" smtClean="0">
                <a:ea typeface="Arial Unicode MS"/>
              </a:rPr>
              <a:t>bean </a:t>
            </a:r>
            <a:r>
              <a:rPr lang="zh-CN" altLang="en-US" sz="1600" dirty="0" smtClean="0">
                <a:ea typeface="Arial Unicode MS"/>
              </a:rPr>
              <a:t>的 </a:t>
            </a:r>
            <a:r>
              <a:rPr lang="en-US" altLang="zh-CN" sz="1600" dirty="0" smtClean="0">
                <a:ea typeface="Arial Unicode MS"/>
              </a:rPr>
              <a:t>id </a:t>
            </a:r>
            <a:r>
              <a:rPr lang="zh-CN" altLang="en-US" sz="1600" dirty="0" smtClean="0">
                <a:ea typeface="Arial Unicode MS"/>
              </a:rPr>
              <a:t>是否为 </a:t>
            </a:r>
            <a:r>
              <a:rPr lang="en-US" altLang="zh-CN" sz="1600" dirty="0" smtClean="0">
                <a:ea typeface="Arial Unicode MS"/>
              </a:rPr>
              <a:t>null</a:t>
            </a:r>
          </a:p>
          <a:p>
            <a:r>
              <a:rPr lang="en-US" altLang="zh-CN" sz="2000" dirty="0" err="1" smtClean="0">
                <a:ea typeface="Arial Unicode MS"/>
              </a:rPr>
              <a:t>Cotroller</a:t>
            </a:r>
            <a:r>
              <a:rPr lang="en-US" altLang="zh-CN" sz="2000" dirty="0" smtClean="0">
                <a:ea typeface="Arial Unicode MS"/>
              </a:rPr>
              <a:t> </a:t>
            </a:r>
            <a:r>
              <a:rPr lang="zh-CN" altLang="en-US" sz="2000" dirty="0" smtClean="0">
                <a:ea typeface="Arial Unicode MS"/>
              </a:rPr>
              <a:t>层：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新</a:t>
            </a:r>
            <a:r>
              <a:rPr lang="zh-CN" altLang="en-US" sz="1600" dirty="0" smtClean="0">
                <a:ea typeface="Arial Unicode MS"/>
              </a:rPr>
              <a:t>建 </a:t>
            </a:r>
            <a:r>
              <a:rPr lang="en-US" altLang="zh-CN" sz="1600" dirty="0" smtClean="0">
                <a:ea typeface="Arial Unicode MS"/>
              </a:rPr>
              <a:t>@</a:t>
            </a:r>
            <a:r>
              <a:rPr lang="en-US" altLang="zh-CN" sz="1600" dirty="0" err="1" smtClean="0">
                <a:ea typeface="Arial Unicode MS"/>
              </a:rPr>
              <a:t>ModelAttribute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注解修饰的方法，在其中利用 </a:t>
            </a:r>
            <a:r>
              <a:rPr lang="en-US" altLang="zh-CN" sz="1600" dirty="0" smtClean="0">
                <a:ea typeface="Arial Unicode MS"/>
              </a:rPr>
              <a:t>id </a:t>
            </a:r>
            <a:r>
              <a:rPr lang="zh-CN" altLang="en-US" sz="1600" dirty="0" smtClean="0">
                <a:ea typeface="Arial Unicode MS"/>
              </a:rPr>
              <a:t>获取对应的 </a:t>
            </a:r>
            <a:r>
              <a:rPr lang="en-US" altLang="zh-CN" sz="1600" dirty="0" smtClean="0">
                <a:ea typeface="Arial Unicode MS"/>
              </a:rPr>
              <a:t>bean</a:t>
            </a:r>
            <a:r>
              <a:rPr lang="zh-CN" altLang="en-US" sz="1600" dirty="0" smtClean="0">
                <a:ea typeface="Arial Unicode MS"/>
              </a:rPr>
              <a:t>，并把该 </a:t>
            </a:r>
            <a:r>
              <a:rPr lang="en-US" altLang="zh-CN" sz="1600" dirty="0" smtClean="0">
                <a:ea typeface="Arial Unicode MS"/>
              </a:rPr>
              <a:t>bean </a:t>
            </a:r>
            <a:r>
              <a:rPr lang="zh-CN" altLang="en-US" sz="1600" dirty="0" smtClean="0">
                <a:ea typeface="Arial Unicode MS"/>
              </a:rPr>
              <a:t>放入到 </a:t>
            </a:r>
            <a:r>
              <a:rPr lang="en-US" altLang="zh-CN" sz="1600" dirty="0" smtClean="0">
                <a:ea typeface="Arial Unicode MS"/>
              </a:rPr>
              <a:t>map </a:t>
            </a:r>
            <a:r>
              <a:rPr lang="zh-CN" altLang="en-US" sz="1600" dirty="0" smtClean="0">
                <a:ea typeface="Arial Unicode MS"/>
              </a:rPr>
              <a:t>中，键为：</a:t>
            </a:r>
            <a:r>
              <a:rPr lang="en-US" altLang="zh-CN" sz="1600" dirty="0" smtClean="0">
                <a:ea typeface="Arial Unicode MS"/>
              </a:rPr>
              <a:t>Employee </a:t>
            </a:r>
            <a:r>
              <a:rPr lang="zh-CN" altLang="en-US" sz="1600" dirty="0" smtClean="0">
                <a:ea typeface="Arial Unicode MS"/>
              </a:rPr>
              <a:t>类名第一个字母小写</a:t>
            </a:r>
            <a:endParaRPr lang="en-US" altLang="zh-CN" sz="1600" dirty="0" smtClean="0">
              <a:ea typeface="Arial Unicode MS"/>
            </a:endParaRPr>
          </a:p>
          <a:p>
            <a:pPr lvl="1"/>
            <a:r>
              <a:rPr lang="zh-CN" altLang="en-US" sz="1600" dirty="0" smtClean="0">
                <a:ea typeface="Arial Unicode MS"/>
              </a:rPr>
              <a:t>在 </a:t>
            </a:r>
            <a:r>
              <a:rPr lang="en-US" altLang="zh-CN" sz="1600" dirty="0" smtClean="0">
                <a:ea typeface="Arial Unicode MS"/>
              </a:rPr>
              <a:t>@</a:t>
            </a:r>
            <a:r>
              <a:rPr lang="en-US" altLang="zh-CN" sz="1600" dirty="0" err="1" smtClean="0">
                <a:ea typeface="Arial Unicode MS"/>
              </a:rPr>
              <a:t>ModelAttribute</a:t>
            </a:r>
            <a:r>
              <a:rPr lang="en-US" altLang="zh-CN" sz="1600" dirty="0" smtClean="0">
                <a:ea typeface="Arial Unicode MS"/>
              </a:rPr>
              <a:t> </a:t>
            </a:r>
            <a:r>
              <a:rPr lang="zh-CN" altLang="en-US" sz="1600" dirty="0" smtClean="0">
                <a:ea typeface="Arial Unicode MS"/>
              </a:rPr>
              <a:t>方法中，把关联的 </a:t>
            </a:r>
            <a:r>
              <a:rPr lang="en-US" altLang="zh-CN" sz="1600" dirty="0" smtClean="0">
                <a:ea typeface="Arial Unicode MS"/>
              </a:rPr>
              <a:t>department </a:t>
            </a:r>
            <a:r>
              <a:rPr lang="zh-CN" altLang="en-US" sz="1600" dirty="0" smtClean="0">
                <a:ea typeface="Arial Unicode MS"/>
              </a:rPr>
              <a:t>置为 </a:t>
            </a:r>
            <a:r>
              <a:rPr lang="en-US" altLang="zh-CN" sz="1600" dirty="0" smtClean="0">
                <a:ea typeface="Arial Unicode MS"/>
              </a:rPr>
              <a:t>null</a:t>
            </a:r>
          </a:p>
          <a:p>
            <a:pPr lvl="1"/>
            <a:r>
              <a:rPr lang="zh-CN" altLang="en-US" sz="1600" dirty="0" smtClean="0">
                <a:ea typeface="Arial Unicode MS"/>
              </a:rPr>
              <a:t>调用 </a:t>
            </a:r>
            <a:r>
              <a:rPr lang="en-US" altLang="zh-CN" sz="1600" dirty="0" smtClean="0">
                <a:ea typeface="Arial Unicode MS"/>
              </a:rPr>
              <a:t>Service </a:t>
            </a:r>
            <a:r>
              <a:rPr lang="zh-CN" altLang="en-US" sz="1600" dirty="0" smtClean="0">
                <a:ea typeface="Arial Unicode MS"/>
              </a:rPr>
              <a:t>的方法进行更新</a:t>
            </a:r>
            <a:endParaRPr lang="en-US" altLang="zh-CN" sz="1600" dirty="0" smtClean="0">
              <a:ea typeface="Arial Unicode MS"/>
            </a:endParaRPr>
          </a:p>
          <a:p>
            <a:pPr lvl="1"/>
            <a:r>
              <a:rPr lang="zh-CN" altLang="en-US" sz="1600" dirty="0">
                <a:ea typeface="Arial Unicode MS"/>
              </a:rPr>
              <a:t>重定</a:t>
            </a:r>
            <a:r>
              <a:rPr lang="zh-CN" altLang="en-US" sz="1600" dirty="0" smtClean="0">
                <a:ea typeface="Arial Unicode MS"/>
              </a:rPr>
              <a:t>向到：</a:t>
            </a:r>
            <a:r>
              <a:rPr lang="en-US" altLang="zh-CN" sz="1600" dirty="0">
                <a:ea typeface="Arial Unicode MS"/>
              </a:rPr>
              <a:t>/</a:t>
            </a:r>
            <a:r>
              <a:rPr lang="en-US" altLang="zh-CN" sz="1600" dirty="0" err="1" smtClean="0">
                <a:ea typeface="Arial Unicode MS"/>
              </a:rPr>
              <a:t>emps</a:t>
            </a:r>
            <a:endParaRPr lang="en-US" altLang="zh-CN" sz="1600" dirty="0" smtClean="0">
              <a:ea typeface="Arial Unicode MS"/>
            </a:endParaRPr>
          </a:p>
          <a:p>
            <a:r>
              <a:rPr lang="en-US" altLang="zh-CN" sz="2000" dirty="0" smtClean="0">
                <a:ea typeface="Arial Unicode MS"/>
              </a:rPr>
              <a:t>JSP </a:t>
            </a:r>
            <a:r>
              <a:rPr lang="zh-CN" altLang="en-US" sz="2000" dirty="0" smtClean="0">
                <a:ea typeface="Arial Unicode MS"/>
              </a:rPr>
              <a:t>页面：</a:t>
            </a:r>
            <a:r>
              <a:rPr lang="en-US" altLang="zh-CN" sz="2000" dirty="0" smtClean="0">
                <a:ea typeface="Arial Unicode MS"/>
              </a:rPr>
              <a:t>id </a:t>
            </a:r>
            <a:r>
              <a:rPr lang="zh-CN" altLang="en-US" sz="2000" dirty="0" smtClean="0">
                <a:ea typeface="Arial Unicode MS"/>
              </a:rPr>
              <a:t>和 </a:t>
            </a:r>
            <a:r>
              <a:rPr lang="en-US" altLang="zh-CN" sz="2000" dirty="0" smtClean="0">
                <a:ea typeface="Arial Unicode MS"/>
              </a:rPr>
              <a:t>_method </a:t>
            </a:r>
            <a:r>
              <a:rPr lang="zh-CN" altLang="en-US" sz="2000" dirty="0" smtClean="0">
                <a:ea typeface="Arial Unicode MS"/>
              </a:rPr>
              <a:t>加入到隐藏域中。</a:t>
            </a:r>
            <a:endParaRPr lang="en-US" altLang="zh-CN" sz="2000" dirty="0" smtClean="0"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99486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3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getEmployee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099" y="46531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30689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Employee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35696" y="1854116"/>
            <a:ext cx="1008112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370203" y="3438292"/>
            <a:ext cx="1257581" cy="13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283968" y="2060848"/>
            <a:ext cx="1584176" cy="24482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27984" y="246153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department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76256" y="2646204"/>
            <a:ext cx="1440160" cy="6074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Department</a:t>
            </a:r>
          </a:p>
          <a:p>
            <a:pPr algn="ctr"/>
            <a:r>
              <a:rPr lang="en-US" altLang="zh-CN" dirty="0" smtClean="0"/>
              <a:t>id=4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3" idx="1"/>
          </p:cNvCxnSpPr>
          <p:nvPr/>
        </p:nvCxnSpPr>
        <p:spPr>
          <a:xfrm>
            <a:off x="5724128" y="2646204"/>
            <a:ext cx="1152128" cy="303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1"/>
          </p:cNvCxnSpPr>
          <p:nvPr/>
        </p:nvCxnSpPr>
        <p:spPr>
          <a:xfrm>
            <a:off x="3779912" y="32849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76256" y="3717032"/>
            <a:ext cx="1440160" cy="6074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Department</a:t>
            </a:r>
          </a:p>
          <a:p>
            <a:pPr algn="ctr"/>
            <a:r>
              <a:rPr lang="en-US" altLang="zh-CN" dirty="0" smtClean="0"/>
              <a:t>id=2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>
          <a:xfrm>
            <a:off x="5436096" y="2830870"/>
            <a:ext cx="1440160" cy="118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444208" y="2646204"/>
            <a:ext cx="216024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44208" y="2646204"/>
            <a:ext cx="216024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9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3" y="980728"/>
            <a:ext cx="100811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1547665" y="1700808"/>
            <a:ext cx="36004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74959" y="15116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pdate()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99593" y="1196752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99593" y="1592796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47665" y="2780928"/>
            <a:ext cx="100811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907705" y="2996952"/>
            <a:ext cx="288032" cy="2160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907705" y="3392996"/>
            <a:ext cx="288032" cy="2160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907705" y="3789040"/>
            <a:ext cx="288032" cy="2160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83669" y="437557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① </a:t>
            </a:r>
            <a:r>
              <a:rPr lang="en-US" altLang="zh-CN" sz="1400" b="1" dirty="0" smtClean="0"/>
              <a:t>new </a:t>
            </a:r>
            <a:r>
              <a:rPr lang="zh-CN" altLang="en-US" sz="1400" b="1" dirty="0" smtClean="0"/>
              <a:t>一个新的对象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4355977" y="2780928"/>
            <a:ext cx="100811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716017" y="2996952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16017" y="3392996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16017" y="3789040"/>
            <a:ext cx="288032" cy="2160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53219" y="38926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②</a:t>
            </a:r>
            <a:r>
              <a:rPr lang="en-US" altLang="zh-CN" sz="1400" b="1" dirty="0" smtClean="0"/>
              <a:t>. </a:t>
            </a:r>
            <a:r>
              <a:rPr lang="zh-CN" altLang="en-US" sz="1400" b="1" dirty="0" smtClean="0"/>
              <a:t>表单参数赋值</a:t>
            </a:r>
            <a:endParaRPr lang="zh-CN" altLang="en-US" sz="1400" b="1" dirty="0"/>
          </a:p>
        </p:txBody>
      </p:sp>
      <p:cxnSp>
        <p:nvCxnSpPr>
          <p:cNvPr id="24" name="直接箭头连接符 23"/>
          <p:cNvCxnSpPr>
            <a:stCxn id="9" idx="3"/>
            <a:endCxn id="19" idx="1"/>
          </p:cNvCxnSpPr>
          <p:nvPr/>
        </p:nvCxnSpPr>
        <p:spPr>
          <a:xfrm>
            <a:off x="1187625" y="1304764"/>
            <a:ext cx="352839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0" idx="1"/>
          </p:cNvCxnSpPr>
          <p:nvPr/>
        </p:nvCxnSpPr>
        <p:spPr>
          <a:xfrm>
            <a:off x="1187625" y="1700808"/>
            <a:ext cx="352839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7" idx="2"/>
          </p:cNvCxnSpPr>
          <p:nvPr/>
        </p:nvCxnSpPr>
        <p:spPr>
          <a:xfrm flipV="1">
            <a:off x="5148065" y="1881010"/>
            <a:ext cx="530950" cy="89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08330" y="2204864"/>
            <a:ext cx="3284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③</a:t>
            </a:r>
            <a:r>
              <a:rPr lang="en-US" altLang="zh-CN" sz="1400" b="1" dirty="0" smtClean="0"/>
              <a:t>. </a:t>
            </a:r>
            <a:r>
              <a:rPr lang="zh-CN" altLang="en-US" sz="1400" b="1" dirty="0" smtClean="0"/>
              <a:t>传递给目标方法，执行 </a:t>
            </a:r>
            <a:r>
              <a:rPr lang="en-US" altLang="zh-CN" sz="1400" b="1" dirty="0" smtClean="0"/>
              <a:t>update </a:t>
            </a:r>
            <a:r>
              <a:rPr lang="zh-CN" altLang="en-US" sz="1400" b="1" dirty="0" smtClean="0"/>
              <a:t>操作</a:t>
            </a:r>
            <a:endParaRPr lang="zh-CN" altLang="en-US" sz="1400" b="1" dirty="0"/>
          </a:p>
        </p:txBody>
      </p:sp>
      <p:cxnSp>
        <p:nvCxnSpPr>
          <p:cNvPr id="3" name="直接箭头连接符 2"/>
          <p:cNvCxnSpPr>
            <a:stCxn id="11" idx="3"/>
            <a:endCxn id="18" idx="1"/>
          </p:cNvCxnSpPr>
          <p:nvPr/>
        </p:nvCxnSpPr>
        <p:spPr>
          <a:xfrm>
            <a:off x="2555777" y="3501008"/>
            <a:ext cx="18002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柱形 24"/>
          <p:cNvSpPr/>
          <p:nvPr/>
        </p:nvSpPr>
        <p:spPr>
          <a:xfrm>
            <a:off x="611561" y="5261339"/>
            <a:ext cx="864096" cy="86409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339752" y="4972835"/>
            <a:ext cx="100811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2699792" y="5188859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699792" y="5584903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699792" y="5980947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25" idx="4"/>
            <a:endCxn id="27" idx="1"/>
          </p:cNvCxnSpPr>
          <p:nvPr/>
        </p:nvCxnSpPr>
        <p:spPr>
          <a:xfrm flipV="1">
            <a:off x="1475657" y="5692915"/>
            <a:ext cx="864095" cy="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909484" y="4973307"/>
            <a:ext cx="100811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5269524" y="5189331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269524" y="5585375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269524" y="5981419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27" idx="3"/>
            <a:endCxn id="35" idx="1"/>
          </p:cNvCxnSpPr>
          <p:nvPr/>
        </p:nvCxnSpPr>
        <p:spPr>
          <a:xfrm>
            <a:off x="3347864" y="5692915"/>
            <a:ext cx="1561620" cy="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705347" y="4973307"/>
            <a:ext cx="100811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065387" y="5189331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7065387" y="5585375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7065387" y="5981419"/>
            <a:ext cx="288032" cy="2160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3" y="980728"/>
            <a:ext cx="100811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1547665" y="1700808"/>
            <a:ext cx="36004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74959" y="15116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pdate()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1619673" y="4869160"/>
            <a:ext cx="864096" cy="86409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99593" y="1196752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99593" y="1592796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47665" y="2780928"/>
            <a:ext cx="100811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907705" y="2996952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907705" y="3392996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907705" y="3789040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8" idx="1"/>
            <a:endCxn id="11" idx="2"/>
          </p:cNvCxnSpPr>
          <p:nvPr/>
        </p:nvCxnSpPr>
        <p:spPr>
          <a:xfrm flipV="1">
            <a:off x="2051721" y="422108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53808" y="509086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① 从数据库中取出数据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4355977" y="2780928"/>
            <a:ext cx="100811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716017" y="2996952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16017" y="3392996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16017" y="3789040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80113" y="378904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②</a:t>
            </a:r>
            <a:r>
              <a:rPr lang="en-US" altLang="zh-CN" sz="1400" b="1" dirty="0" smtClean="0"/>
              <a:t>. </a:t>
            </a:r>
            <a:r>
              <a:rPr lang="zh-CN" altLang="en-US" sz="1400" b="1" dirty="0" smtClean="0"/>
              <a:t>表单参数赋值</a:t>
            </a:r>
            <a:endParaRPr lang="zh-CN" altLang="en-US" sz="1400" b="1" dirty="0"/>
          </a:p>
        </p:txBody>
      </p:sp>
      <p:cxnSp>
        <p:nvCxnSpPr>
          <p:cNvPr id="24" name="直接箭头连接符 23"/>
          <p:cNvCxnSpPr>
            <a:stCxn id="9" idx="3"/>
            <a:endCxn id="19" idx="1"/>
          </p:cNvCxnSpPr>
          <p:nvPr/>
        </p:nvCxnSpPr>
        <p:spPr>
          <a:xfrm>
            <a:off x="1187625" y="1304764"/>
            <a:ext cx="352839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0" idx="1"/>
          </p:cNvCxnSpPr>
          <p:nvPr/>
        </p:nvCxnSpPr>
        <p:spPr>
          <a:xfrm>
            <a:off x="1187625" y="1700808"/>
            <a:ext cx="352839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7" idx="2"/>
          </p:cNvCxnSpPr>
          <p:nvPr/>
        </p:nvCxnSpPr>
        <p:spPr>
          <a:xfrm flipV="1">
            <a:off x="5148065" y="1881010"/>
            <a:ext cx="530950" cy="89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18" idx="1"/>
          </p:cNvCxnSpPr>
          <p:nvPr/>
        </p:nvCxnSpPr>
        <p:spPr>
          <a:xfrm>
            <a:off x="2555777" y="3501008"/>
            <a:ext cx="18002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08330" y="2204864"/>
            <a:ext cx="3284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③</a:t>
            </a:r>
            <a:r>
              <a:rPr lang="en-US" altLang="zh-CN" sz="1400" b="1" dirty="0" smtClean="0"/>
              <a:t>. </a:t>
            </a:r>
            <a:r>
              <a:rPr lang="zh-CN" altLang="en-US" sz="1400" b="1" dirty="0" smtClean="0"/>
              <a:t>传递给目标方法，执行 </a:t>
            </a:r>
            <a:r>
              <a:rPr lang="en-US" altLang="zh-CN" sz="1400" b="1" dirty="0" smtClean="0"/>
              <a:t>update </a:t>
            </a:r>
            <a:r>
              <a:rPr lang="zh-CN" altLang="en-US" sz="1400" b="1" dirty="0" smtClean="0"/>
              <a:t>操作</a:t>
            </a:r>
            <a:endParaRPr lang="zh-CN" altLang="en-US" sz="1400" b="1" dirty="0"/>
          </a:p>
        </p:txBody>
      </p:sp>
      <p:sp>
        <p:nvSpPr>
          <p:cNvPr id="27" name="圆柱形 26"/>
          <p:cNvSpPr/>
          <p:nvPr/>
        </p:nvSpPr>
        <p:spPr>
          <a:xfrm>
            <a:off x="4283968" y="5261339"/>
            <a:ext cx="864096" cy="86409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12160" y="4972835"/>
            <a:ext cx="100811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372200" y="5188859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372200" y="5584903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372200" y="5980947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27" idx="4"/>
            <a:endCxn id="30" idx="1"/>
          </p:cNvCxnSpPr>
          <p:nvPr/>
        </p:nvCxnSpPr>
        <p:spPr>
          <a:xfrm flipV="1">
            <a:off x="5148064" y="5692915"/>
            <a:ext cx="864096" cy="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740352" y="4973307"/>
            <a:ext cx="1008112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8100392" y="5189331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8100392" y="5585375"/>
            <a:ext cx="2880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8100392" y="5981419"/>
            <a:ext cx="28803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30" idx="3"/>
            <a:endCxn id="35" idx="1"/>
          </p:cNvCxnSpPr>
          <p:nvPr/>
        </p:nvCxnSpPr>
        <p:spPr>
          <a:xfrm>
            <a:off x="7020272" y="5692915"/>
            <a:ext cx="720080" cy="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完成删除操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8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完成删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ea typeface="Arial Unicode MS"/>
              </a:rPr>
              <a:t>确定开发目标：</a:t>
            </a:r>
            <a:endParaRPr lang="en-US" altLang="zh-CN" sz="2400" dirty="0" smtClean="0">
              <a:ea typeface="Arial Unicode MS"/>
            </a:endParaRPr>
          </a:p>
          <a:p>
            <a:r>
              <a:rPr lang="en-US" altLang="zh-CN" sz="2400" dirty="0" smtClean="0">
                <a:ea typeface="Arial Unicode MS"/>
              </a:rPr>
              <a:t>URL</a:t>
            </a:r>
            <a:r>
              <a:rPr lang="zh-CN" altLang="en-US" sz="2400" dirty="0" smtClean="0">
                <a:ea typeface="Arial Unicode MS"/>
              </a:rPr>
              <a:t>：</a:t>
            </a:r>
            <a:r>
              <a:rPr lang="en-US" altLang="zh-CN" sz="2400" dirty="0" err="1" smtClean="0">
                <a:ea typeface="Arial Unicode MS"/>
              </a:rPr>
              <a:t>emp</a:t>
            </a:r>
            <a:r>
              <a:rPr lang="en-US" altLang="zh-CN" sz="2400" dirty="0" smtClean="0">
                <a:ea typeface="Arial Unicode MS"/>
              </a:rPr>
              <a:t>/{id}</a:t>
            </a:r>
            <a:r>
              <a:rPr lang="zh-CN" altLang="en-US" sz="2400" dirty="0" smtClean="0">
                <a:ea typeface="Arial Unicode MS"/>
              </a:rPr>
              <a:t>、</a:t>
            </a:r>
            <a:r>
              <a:rPr lang="en-US" altLang="zh-CN" sz="2400" dirty="0" smtClean="0">
                <a:ea typeface="Arial Unicode MS"/>
              </a:rPr>
              <a:t>method</a:t>
            </a:r>
            <a:r>
              <a:rPr lang="zh-CN" altLang="en-US" sz="2400" dirty="0" smtClean="0">
                <a:ea typeface="Arial Unicode MS"/>
              </a:rPr>
              <a:t>：</a:t>
            </a:r>
            <a:r>
              <a:rPr lang="en-US" altLang="zh-CN" sz="2400" dirty="0" smtClean="0">
                <a:ea typeface="Arial Unicode MS"/>
              </a:rPr>
              <a:t>DELETE</a:t>
            </a:r>
          </a:p>
          <a:p>
            <a:r>
              <a:rPr lang="en-US" altLang="zh-CN" sz="2400" dirty="0" smtClean="0">
                <a:ea typeface="Arial Unicode MS"/>
              </a:rPr>
              <a:t>Dao </a:t>
            </a:r>
            <a:r>
              <a:rPr lang="zh-CN" altLang="en-US" sz="2400" dirty="0" smtClean="0">
                <a:ea typeface="Arial Unicode MS"/>
              </a:rPr>
              <a:t>层：直接使用 </a:t>
            </a:r>
            <a:r>
              <a:rPr lang="en-US" altLang="zh-CN" sz="2400" dirty="0" err="1" smtClean="0">
                <a:ea typeface="Arial Unicode MS"/>
              </a:rPr>
              <a:t>SpringData</a:t>
            </a:r>
            <a:r>
              <a:rPr lang="en-US" altLang="zh-CN" sz="2400" dirty="0" smtClean="0">
                <a:ea typeface="Arial Unicode MS"/>
              </a:rPr>
              <a:t> </a:t>
            </a:r>
            <a:r>
              <a:rPr lang="zh-CN" altLang="en-US" sz="2400" dirty="0" smtClean="0">
                <a:ea typeface="Arial Unicode MS"/>
              </a:rPr>
              <a:t>已经自带的 </a:t>
            </a:r>
            <a:r>
              <a:rPr lang="en-US" altLang="zh-CN" sz="2400" dirty="0" smtClean="0">
                <a:ea typeface="Arial Unicode MS"/>
              </a:rPr>
              <a:t>delete </a:t>
            </a:r>
            <a:r>
              <a:rPr lang="zh-CN" altLang="en-US" sz="2400" dirty="0" smtClean="0">
                <a:ea typeface="Arial Unicode MS"/>
              </a:rPr>
              <a:t>方法即可</a:t>
            </a:r>
            <a:endParaRPr lang="en-US" altLang="zh-CN" sz="2400" dirty="0" smtClean="0">
              <a:ea typeface="Arial Unicode MS"/>
            </a:endParaRPr>
          </a:p>
          <a:p>
            <a:r>
              <a:rPr lang="en-US" altLang="zh-CN" sz="2400" dirty="0" smtClean="0">
                <a:ea typeface="Arial Unicode MS"/>
              </a:rPr>
              <a:t>Service </a:t>
            </a:r>
            <a:r>
              <a:rPr lang="zh-CN" altLang="en-US" sz="2400" dirty="0" smtClean="0">
                <a:ea typeface="Arial Unicode MS"/>
              </a:rPr>
              <a:t>层：直接调用 </a:t>
            </a:r>
            <a:r>
              <a:rPr lang="en-US" altLang="zh-CN" sz="2400" dirty="0" smtClean="0">
                <a:ea typeface="Arial Unicode MS"/>
              </a:rPr>
              <a:t>Dao </a:t>
            </a:r>
            <a:r>
              <a:rPr lang="zh-CN" altLang="en-US" sz="2400" dirty="0" smtClean="0">
                <a:ea typeface="Arial Unicode MS"/>
              </a:rPr>
              <a:t>方法即可</a:t>
            </a:r>
            <a:endParaRPr lang="en-US" altLang="zh-CN" sz="2400" dirty="0" smtClean="0">
              <a:ea typeface="Arial Unicode MS"/>
            </a:endParaRPr>
          </a:p>
          <a:p>
            <a:r>
              <a:rPr lang="en-US" altLang="zh-CN" sz="2400" dirty="0" smtClean="0">
                <a:ea typeface="Arial Unicode MS"/>
              </a:rPr>
              <a:t>Controller </a:t>
            </a:r>
            <a:r>
              <a:rPr lang="zh-CN" altLang="en-US" sz="2400" dirty="0" smtClean="0">
                <a:ea typeface="Arial Unicode MS"/>
              </a:rPr>
              <a:t>层：</a:t>
            </a:r>
            <a:endParaRPr lang="en-US" altLang="zh-CN" sz="2400" dirty="0" smtClean="0">
              <a:ea typeface="Arial Unicode MS"/>
            </a:endParaRPr>
          </a:p>
          <a:p>
            <a:pPr lvl="1"/>
            <a:r>
              <a:rPr lang="zh-CN" altLang="en-US" sz="2000" dirty="0" smtClean="0">
                <a:ea typeface="Arial Unicode MS"/>
              </a:rPr>
              <a:t>直接调用 </a:t>
            </a:r>
            <a:r>
              <a:rPr lang="en-US" altLang="zh-CN" sz="2000" dirty="0" smtClean="0">
                <a:ea typeface="Arial Unicode MS"/>
              </a:rPr>
              <a:t>Service </a:t>
            </a:r>
            <a:r>
              <a:rPr lang="zh-CN" altLang="en-US" sz="2000" dirty="0" smtClean="0">
                <a:ea typeface="Arial Unicode MS"/>
              </a:rPr>
              <a:t>方法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2000" dirty="0">
                <a:ea typeface="Arial Unicode MS"/>
              </a:rPr>
              <a:t>重定</a:t>
            </a:r>
            <a:r>
              <a:rPr lang="zh-CN" altLang="en-US" sz="2000" dirty="0" smtClean="0">
                <a:ea typeface="Arial Unicode MS"/>
              </a:rPr>
              <a:t>向到 </a:t>
            </a:r>
            <a:r>
              <a:rPr lang="en-US" altLang="zh-CN" sz="2000" dirty="0" smtClean="0">
                <a:ea typeface="Arial Unicode MS"/>
              </a:rPr>
              <a:t>/</a:t>
            </a:r>
            <a:r>
              <a:rPr lang="en-US" altLang="zh-CN" sz="2000" dirty="0" err="1" smtClean="0">
                <a:ea typeface="Arial Unicode MS"/>
              </a:rPr>
              <a:t>emps</a:t>
            </a:r>
            <a:r>
              <a:rPr lang="en-US" altLang="zh-CN" sz="2000" dirty="0" smtClean="0">
                <a:ea typeface="Arial Unicode MS"/>
              </a:rPr>
              <a:t> </a:t>
            </a:r>
          </a:p>
          <a:p>
            <a:r>
              <a:rPr lang="en-US" altLang="zh-CN" sz="2400" dirty="0" smtClean="0">
                <a:ea typeface="Arial Unicode MS"/>
              </a:rPr>
              <a:t>JSP </a:t>
            </a:r>
            <a:r>
              <a:rPr lang="zh-CN" altLang="en-US" sz="2400" dirty="0" smtClean="0">
                <a:ea typeface="Arial Unicode MS"/>
              </a:rPr>
              <a:t>页面</a:t>
            </a:r>
            <a:r>
              <a:rPr lang="zh-CN" altLang="en-US" sz="2400" dirty="0" smtClean="0">
                <a:ea typeface="Arial Unicode MS"/>
              </a:rPr>
              <a:t>：</a:t>
            </a:r>
            <a:endParaRPr lang="en-US" altLang="zh-CN" sz="2400" dirty="0" smtClean="0">
              <a:ea typeface="Arial Unicode MS"/>
            </a:endParaRPr>
          </a:p>
          <a:p>
            <a:pPr lvl="1"/>
            <a:r>
              <a:rPr lang="zh-CN" altLang="en-US" sz="2000" dirty="0">
                <a:ea typeface="Arial Unicode MS"/>
              </a:rPr>
              <a:t>使</a:t>
            </a:r>
            <a:r>
              <a:rPr lang="zh-CN" altLang="en-US" sz="2000" dirty="0" smtClean="0">
                <a:ea typeface="Arial Unicode MS"/>
              </a:rPr>
              <a:t>用 </a:t>
            </a:r>
            <a:r>
              <a:rPr lang="en-US" altLang="zh-CN" sz="2000" dirty="0" smtClean="0">
                <a:ea typeface="Arial Unicode MS"/>
              </a:rPr>
              <a:t>JS confirm</a:t>
            </a:r>
            <a:r>
              <a:rPr lang="zh-CN" altLang="en-US" sz="2000" dirty="0" smtClean="0">
                <a:ea typeface="Arial Unicode MS"/>
              </a:rPr>
              <a:t>：确定要删除 </a:t>
            </a:r>
            <a:r>
              <a:rPr lang="en-US" altLang="zh-CN" sz="2000" dirty="0" smtClean="0">
                <a:ea typeface="Arial Unicode MS"/>
              </a:rPr>
              <a:t>xx </a:t>
            </a:r>
            <a:r>
              <a:rPr lang="zh-CN" altLang="en-US" sz="2000" dirty="0" smtClean="0">
                <a:ea typeface="Arial Unicode MS"/>
              </a:rPr>
              <a:t>的信息吗 </a:t>
            </a:r>
            <a:endParaRPr lang="en-US" altLang="zh-CN" sz="2000" dirty="0" smtClean="0">
              <a:ea typeface="Arial Unicode MS"/>
            </a:endParaRPr>
          </a:p>
          <a:p>
            <a:pPr lvl="1"/>
            <a:r>
              <a:rPr lang="zh-CN" altLang="en-US" sz="2000" dirty="0" smtClean="0">
                <a:ea typeface="Arial Unicode MS"/>
              </a:rPr>
              <a:t>把超链接的 </a:t>
            </a:r>
            <a:r>
              <a:rPr lang="en-US" altLang="zh-CN" sz="2000" dirty="0" smtClean="0">
                <a:ea typeface="Arial Unicode MS"/>
              </a:rPr>
              <a:t>GET </a:t>
            </a:r>
            <a:r>
              <a:rPr lang="zh-CN" altLang="en-US" sz="2000" dirty="0" smtClean="0">
                <a:ea typeface="Arial Unicode MS"/>
              </a:rPr>
              <a:t>请求转为 </a:t>
            </a:r>
            <a:r>
              <a:rPr lang="en-US" altLang="zh-CN" sz="2000" dirty="0" smtClean="0">
                <a:ea typeface="Arial Unicode MS"/>
              </a:rPr>
              <a:t>POST </a:t>
            </a:r>
            <a:r>
              <a:rPr lang="zh-CN" altLang="en-US" sz="2000" dirty="0" smtClean="0">
                <a:ea typeface="Arial Unicode MS"/>
              </a:rPr>
              <a:t>请求，且携带 </a:t>
            </a:r>
            <a:r>
              <a:rPr lang="en-US" altLang="zh-CN" sz="2000" dirty="0" smtClean="0">
                <a:ea typeface="Arial Unicode MS"/>
              </a:rPr>
              <a:t>_method=DELETE </a:t>
            </a:r>
            <a:r>
              <a:rPr lang="zh-CN" altLang="en-US" sz="2000" dirty="0" smtClean="0">
                <a:ea typeface="Arial Unicode MS"/>
              </a:rPr>
              <a:t>的请求参数</a:t>
            </a:r>
            <a:endParaRPr lang="zh-CN" altLang="en-US" sz="2000" dirty="0"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25565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712968" cy="23762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涉及技术：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SpringMVC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\JPA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整合完成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、翻页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基于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Restful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风格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二级缓存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ResponseBody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注解完成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Ajax.</a:t>
            </a:r>
            <a:endParaRPr lang="en-US" altLang="zh-CN" sz="14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1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课程内容安排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6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课程内容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功能演示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搭建开发环境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实体类关系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数据表解析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完成分页操作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完成添加操作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5.1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显示页面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二级缓存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5.2 Ajax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验证用户名可用性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5.3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完成添加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完成修改操作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完成删除操作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9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Arial Unicode MS"/>
              </a:rPr>
              <a:t>功能演示</a:t>
            </a:r>
            <a:endParaRPr lang="zh-CN" altLang="en-US" dirty="0"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0193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建开发环境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8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搭建环境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194421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SpringMVC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入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2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4712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实体类关系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数据表解析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6" y="2060848"/>
            <a:ext cx="6714548" cy="203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2" y="4509120"/>
            <a:ext cx="8275387" cy="18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6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15038</TotalTime>
  <Words>1746</Words>
  <Application>Microsoft Office PowerPoint</Application>
  <PresentationFormat>全屏显示(4:3)</PresentationFormat>
  <Paragraphs>175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SpringMVC + Spring + SpringData\JPA  整合案例</vt:lpstr>
      <vt:lpstr>概述</vt:lpstr>
      <vt:lpstr>概述</vt:lpstr>
      <vt:lpstr>课程内容安排</vt:lpstr>
      <vt:lpstr>功能演示</vt:lpstr>
      <vt:lpstr>搭建开发环境</vt:lpstr>
      <vt:lpstr>搭建环境</vt:lpstr>
      <vt:lpstr>实体类 &amp; 数据表关系</vt:lpstr>
      <vt:lpstr>实体类关系 &amp; 数据表解析</vt:lpstr>
      <vt:lpstr>完成分页操作.</vt:lpstr>
      <vt:lpstr>完成分页操作</vt:lpstr>
      <vt:lpstr>完成添加操作.</vt:lpstr>
      <vt:lpstr>添加操作：显示页面 &amp; 使用 JPA 二级缓存</vt:lpstr>
      <vt:lpstr>Ajax 验证用户名可用性</vt:lpstr>
      <vt:lpstr>完成添加</vt:lpstr>
      <vt:lpstr>完成修改操作</vt:lpstr>
      <vt:lpstr>表单回显</vt:lpstr>
      <vt:lpstr>修改状态下 Ajax 验证用户名可用性</vt:lpstr>
      <vt:lpstr>完成修改</vt:lpstr>
      <vt:lpstr>PowerPoint 演示文稿</vt:lpstr>
      <vt:lpstr>PowerPoint 演示文稿</vt:lpstr>
      <vt:lpstr>PowerPoint 演示文稿</vt:lpstr>
      <vt:lpstr>完成删除操作</vt:lpstr>
      <vt:lpstr>完成删除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佟刚</cp:lastModifiedBy>
  <cp:revision>613</cp:revision>
  <dcterms:created xsi:type="dcterms:W3CDTF">2013-03-04T07:19:04Z</dcterms:created>
  <dcterms:modified xsi:type="dcterms:W3CDTF">2015-09-07T15:23:46Z</dcterms:modified>
</cp:coreProperties>
</file>