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 id="269" r:id="rId15"/>
    <p:sldId id="272" r:id="rId16"/>
    <p:sldId id="275" r:id="rId17"/>
    <p:sldId id="270" r:id="rId18"/>
    <p:sldId id="271"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86" autoAdjust="0"/>
  </p:normalViewPr>
  <p:slideViewPr>
    <p:cSldViewPr>
      <p:cViewPr varScale="1">
        <p:scale>
          <a:sx n="106" d="100"/>
          <a:sy n="106" d="100"/>
        </p:scale>
        <p:origin x="-176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ADDA25-7612-4B97-B26A-817E3A5F6239}" type="datetimeFigureOut">
              <a:rPr lang="en-CA" smtClean="0"/>
              <a:t>28/11/2016</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302CC3-8585-47D7-A1E6-E6227104E24A}" type="slidenum">
              <a:rPr lang="en-CA" smtClean="0"/>
              <a:t>‹#›</a:t>
            </a:fld>
            <a:endParaRPr lang="en-CA"/>
          </a:p>
        </p:txBody>
      </p:sp>
    </p:spTree>
    <p:extLst>
      <p:ext uri="{BB962C8B-B14F-4D97-AF65-F5344CB8AC3E}">
        <p14:creationId xmlns:p14="http://schemas.microsoft.com/office/powerpoint/2010/main" val="2605419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a:t>
            </a:r>
            <a:r>
              <a:rPr lang="en-US" baseline="0" dirty="0" smtClean="0"/>
              <a:t> high school students would want to get into the best universities in the world. Some of these universities are located in United States, like MIT, Yale, UC Berkley and Harvard. Question is: would there be chances of getting into these universities, aside from the SAT averages?</a:t>
            </a:r>
          </a:p>
        </p:txBody>
      </p:sp>
      <p:sp>
        <p:nvSpPr>
          <p:cNvPr id="4" name="Slide Number Placeholder 3"/>
          <p:cNvSpPr>
            <a:spLocks noGrp="1"/>
          </p:cNvSpPr>
          <p:nvPr>
            <p:ph type="sldNum" sz="quarter" idx="10"/>
          </p:nvPr>
        </p:nvSpPr>
        <p:spPr/>
        <p:txBody>
          <a:bodyPr/>
          <a:lstStyle/>
          <a:p>
            <a:fld id="{DC302CC3-8585-47D7-A1E6-E6227104E24A}" type="slidenum">
              <a:rPr lang="en-CA" smtClean="0"/>
              <a:t>2</a:t>
            </a:fld>
            <a:endParaRPr lang="en-CA"/>
          </a:p>
        </p:txBody>
      </p:sp>
    </p:spTree>
    <p:extLst>
      <p:ext uri="{BB962C8B-B14F-4D97-AF65-F5344CB8AC3E}">
        <p14:creationId xmlns:p14="http://schemas.microsoft.com/office/powerpoint/2010/main" val="3916508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the data from the College Scorecard, we could create</a:t>
            </a:r>
            <a:r>
              <a:rPr lang="en-US" baseline="0" dirty="0" smtClean="0"/>
              <a:t> some prediction models on the acceptance into research universities, and the rate of completion for an international student. </a:t>
            </a:r>
            <a:endParaRPr lang="en-CA" dirty="0"/>
          </a:p>
        </p:txBody>
      </p:sp>
      <p:sp>
        <p:nvSpPr>
          <p:cNvPr id="4" name="Slide Number Placeholder 3"/>
          <p:cNvSpPr>
            <a:spLocks noGrp="1"/>
          </p:cNvSpPr>
          <p:nvPr>
            <p:ph type="sldNum" sz="quarter" idx="10"/>
          </p:nvPr>
        </p:nvSpPr>
        <p:spPr/>
        <p:txBody>
          <a:bodyPr/>
          <a:lstStyle/>
          <a:p>
            <a:fld id="{DC302CC3-8585-47D7-A1E6-E6227104E24A}" type="slidenum">
              <a:rPr lang="en-CA" smtClean="0"/>
              <a:t>3</a:t>
            </a:fld>
            <a:endParaRPr lang="en-CA"/>
          </a:p>
        </p:txBody>
      </p:sp>
    </p:spTree>
    <p:extLst>
      <p:ext uri="{BB962C8B-B14F-4D97-AF65-F5344CB8AC3E}">
        <p14:creationId xmlns:p14="http://schemas.microsoft.com/office/powerpoint/2010/main" val="2769480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different</a:t>
            </a:r>
            <a:r>
              <a:rPr lang="en-US" baseline="0" dirty="0" smtClean="0"/>
              <a:t> methods used in the research project. We used these methods, and check on their accuracy based on these methods used.</a:t>
            </a:r>
            <a:endParaRPr lang="en-CA" dirty="0"/>
          </a:p>
        </p:txBody>
      </p:sp>
      <p:sp>
        <p:nvSpPr>
          <p:cNvPr id="4" name="Slide Number Placeholder 3"/>
          <p:cNvSpPr>
            <a:spLocks noGrp="1"/>
          </p:cNvSpPr>
          <p:nvPr>
            <p:ph type="sldNum" sz="quarter" idx="10"/>
          </p:nvPr>
        </p:nvSpPr>
        <p:spPr/>
        <p:txBody>
          <a:bodyPr/>
          <a:lstStyle/>
          <a:p>
            <a:fld id="{DC302CC3-8585-47D7-A1E6-E6227104E24A}" type="slidenum">
              <a:rPr lang="en-CA" smtClean="0"/>
              <a:t>4</a:t>
            </a:fld>
            <a:endParaRPr lang="en-CA"/>
          </a:p>
        </p:txBody>
      </p:sp>
    </p:spTree>
    <p:extLst>
      <p:ext uri="{BB962C8B-B14F-4D97-AF65-F5344CB8AC3E}">
        <p14:creationId xmlns:p14="http://schemas.microsoft.com/office/powerpoint/2010/main" val="3524097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were a couple</a:t>
            </a:r>
            <a:r>
              <a:rPr lang="en-US" baseline="0" dirty="0" smtClean="0"/>
              <a:t> of outliers in the completion rates of international students. We did not remove these data, because there are some important information that is relevant on the study.</a:t>
            </a:r>
          </a:p>
        </p:txBody>
      </p:sp>
      <p:sp>
        <p:nvSpPr>
          <p:cNvPr id="4" name="Slide Number Placeholder 3"/>
          <p:cNvSpPr>
            <a:spLocks noGrp="1"/>
          </p:cNvSpPr>
          <p:nvPr>
            <p:ph type="sldNum" sz="quarter" idx="10"/>
          </p:nvPr>
        </p:nvSpPr>
        <p:spPr/>
        <p:txBody>
          <a:bodyPr/>
          <a:lstStyle/>
          <a:p>
            <a:fld id="{DC302CC3-8585-47D7-A1E6-E6227104E24A}" type="slidenum">
              <a:rPr lang="en-CA" smtClean="0"/>
              <a:t>9</a:t>
            </a:fld>
            <a:endParaRPr lang="en-CA"/>
          </a:p>
        </p:txBody>
      </p:sp>
    </p:spTree>
    <p:extLst>
      <p:ext uri="{BB962C8B-B14F-4D97-AF65-F5344CB8AC3E}">
        <p14:creationId xmlns:p14="http://schemas.microsoft.com/office/powerpoint/2010/main" val="1421190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C302CC3-8585-47D7-A1E6-E6227104E24A}" type="slidenum">
              <a:rPr lang="en-CA" smtClean="0"/>
              <a:t>10</a:t>
            </a:fld>
            <a:endParaRPr lang="en-CA"/>
          </a:p>
        </p:txBody>
      </p:sp>
    </p:spTree>
    <p:extLst>
      <p:ext uri="{BB962C8B-B14F-4D97-AF65-F5344CB8AC3E}">
        <p14:creationId xmlns:p14="http://schemas.microsoft.com/office/powerpoint/2010/main" val="747022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correlation coefficient</a:t>
            </a:r>
            <a:r>
              <a:rPr lang="en-US" baseline="0" dirty="0" smtClean="0"/>
              <a:t> is 87.02%. This means there is a strong positive correlation.</a:t>
            </a:r>
            <a:endParaRPr lang="en-CA" dirty="0"/>
          </a:p>
        </p:txBody>
      </p:sp>
      <p:sp>
        <p:nvSpPr>
          <p:cNvPr id="4" name="Slide Number Placeholder 3"/>
          <p:cNvSpPr>
            <a:spLocks noGrp="1"/>
          </p:cNvSpPr>
          <p:nvPr>
            <p:ph type="sldNum" sz="quarter" idx="10"/>
          </p:nvPr>
        </p:nvSpPr>
        <p:spPr/>
        <p:txBody>
          <a:bodyPr/>
          <a:lstStyle/>
          <a:p>
            <a:fld id="{DC302CC3-8585-47D7-A1E6-E6227104E24A}" type="slidenum">
              <a:rPr lang="en-CA" smtClean="0"/>
              <a:t>12</a:t>
            </a:fld>
            <a:endParaRPr lang="en-CA"/>
          </a:p>
        </p:txBody>
      </p:sp>
    </p:spTree>
    <p:extLst>
      <p:ext uri="{BB962C8B-B14F-4D97-AF65-F5344CB8AC3E}">
        <p14:creationId xmlns:p14="http://schemas.microsoft.com/office/powerpoint/2010/main" val="3144371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correlation coefficient is -74.19%. </a:t>
            </a:r>
            <a:r>
              <a:rPr lang="en-US" baseline="0" dirty="0" smtClean="0"/>
              <a:t>This means there is a strong negative correlation.</a:t>
            </a:r>
            <a:endParaRPr lang="en-CA" dirty="0"/>
          </a:p>
        </p:txBody>
      </p:sp>
      <p:sp>
        <p:nvSpPr>
          <p:cNvPr id="4" name="Slide Number Placeholder 3"/>
          <p:cNvSpPr>
            <a:spLocks noGrp="1"/>
          </p:cNvSpPr>
          <p:nvPr>
            <p:ph type="sldNum" sz="quarter" idx="10"/>
          </p:nvPr>
        </p:nvSpPr>
        <p:spPr/>
        <p:txBody>
          <a:bodyPr/>
          <a:lstStyle/>
          <a:p>
            <a:fld id="{DC302CC3-8585-47D7-A1E6-E6227104E24A}" type="slidenum">
              <a:rPr lang="en-CA" smtClean="0"/>
              <a:t>13</a:t>
            </a:fld>
            <a:endParaRPr lang="en-CA"/>
          </a:p>
        </p:txBody>
      </p:sp>
    </p:spTree>
    <p:extLst>
      <p:ext uri="{BB962C8B-B14F-4D97-AF65-F5344CB8AC3E}">
        <p14:creationId xmlns:p14="http://schemas.microsoft.com/office/powerpoint/2010/main" val="3218289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a:t>
            </a:r>
            <a:r>
              <a:rPr lang="en-US" baseline="0" dirty="0" smtClean="0"/>
              <a:t> on the </a:t>
            </a:r>
            <a:r>
              <a:rPr lang="en-US" baseline="0" dirty="0" err="1" smtClean="0"/>
              <a:t>Boruta</a:t>
            </a:r>
            <a:r>
              <a:rPr lang="en-US" baseline="0" dirty="0" smtClean="0"/>
              <a:t> variable selection, 61 attributes confirmed important, 2 attributes are tentative, and 7 attributes are unimportant. In this graph, it shows what the importance of each attributes are in the variable selection.</a:t>
            </a:r>
          </a:p>
          <a:p>
            <a:endParaRPr lang="en-US" baseline="0" dirty="0" smtClean="0"/>
          </a:p>
          <a:p>
            <a:r>
              <a:rPr lang="en-US" baseline="0" dirty="0" smtClean="0"/>
              <a:t>The attributes that deemed important are as follows (from the run):</a:t>
            </a:r>
          </a:p>
          <a:p>
            <a:r>
              <a:rPr lang="en-CA" dirty="0" smtClean="0"/>
              <a:t>[1] "REGION" "ADM_RATE" "ADM_RATE_ALL" "SAT_AVG_ALL" "PCIP01" "PCIP03“</a:t>
            </a:r>
          </a:p>
          <a:p>
            <a:r>
              <a:rPr lang="en-CA" dirty="0" smtClean="0"/>
              <a:t>[7] "PCIP04" "PCIP05" "PCIP09" "PCIP11" "PCIP13" "PCIP14“</a:t>
            </a:r>
          </a:p>
          <a:p>
            <a:r>
              <a:rPr lang="en-CA" dirty="0" smtClean="0"/>
              <a:t>[13] "PCIP15" "PCIP16" "PCIP19" "PCIP23" "PCIP24" "PCIP26“</a:t>
            </a:r>
          </a:p>
          <a:p>
            <a:r>
              <a:rPr lang="en-CA" dirty="0" smtClean="0"/>
              <a:t>[19] "PCIP27" "PCIP30" "PCIP31" "PCIP38" "PCIP39" "PCIP40" </a:t>
            </a:r>
          </a:p>
          <a:p>
            <a:r>
              <a:rPr lang="en-CA" dirty="0" smtClean="0"/>
              <a:t>[25] "PCIP41" "PCIP42" "PCIP43" "PCIP44" "PCIP45" "PCIP49" </a:t>
            </a:r>
          </a:p>
          <a:p>
            <a:r>
              <a:rPr lang="en-CA" dirty="0" smtClean="0"/>
              <a:t>[31] "PCIP50" "PCIP51" "PCIP52" "PCIP54" "UGDS_WHITE" "UGDS_BLACK" </a:t>
            </a:r>
          </a:p>
          <a:p>
            <a:r>
              <a:rPr lang="en-CA" dirty="0" smtClean="0"/>
              <a:t>[37] "UGDS_HISP" "UGDS_ASIAN" "UGDS_AIAN" "UGDS_NHPI" "UGDS_2MOR" "UGDS_NRA" </a:t>
            </a:r>
          </a:p>
          <a:p>
            <a:r>
              <a:rPr lang="en-CA" dirty="0" smtClean="0"/>
              <a:t>[43] "UGDS_UNKN" "PPTUG_EF" "COSTT4_A" "TUITIONFEE_IN" "TUITIONFEE_OUT" "C150_4" </a:t>
            </a:r>
          </a:p>
          <a:p>
            <a:r>
              <a:rPr lang="en-CA" dirty="0" smtClean="0"/>
              <a:t>[49] "C150_4_WHITE" "C150_4_BLACK" "C150_4_HISP" "C150_4_ASIAN" "C150_4_AIAN" "C150_4_2MOR" </a:t>
            </a:r>
          </a:p>
          <a:p>
            <a:r>
              <a:rPr lang="en-CA" dirty="0" smtClean="0"/>
              <a:t>[55] "C150_4_NRA" "C150_4_UNKN" "RET_FT4" "PCTFLOAN" "PAR_ED_PCT_1STGEN" "UGDS_MEN" </a:t>
            </a:r>
          </a:p>
          <a:p>
            <a:r>
              <a:rPr lang="en-CA" dirty="0" smtClean="0"/>
              <a:t>[61] "UGDS_WOMEN"</a:t>
            </a:r>
            <a:endParaRPr lang="en-CA" dirty="0"/>
          </a:p>
        </p:txBody>
      </p:sp>
      <p:sp>
        <p:nvSpPr>
          <p:cNvPr id="4" name="Slide Number Placeholder 3"/>
          <p:cNvSpPr>
            <a:spLocks noGrp="1"/>
          </p:cNvSpPr>
          <p:nvPr>
            <p:ph type="sldNum" sz="quarter" idx="10"/>
          </p:nvPr>
        </p:nvSpPr>
        <p:spPr/>
        <p:txBody>
          <a:bodyPr/>
          <a:lstStyle/>
          <a:p>
            <a:fld id="{DC302CC3-8585-47D7-A1E6-E6227104E24A}" type="slidenum">
              <a:rPr lang="en-CA" smtClean="0"/>
              <a:t>15</a:t>
            </a:fld>
            <a:endParaRPr lang="en-CA"/>
          </a:p>
        </p:txBody>
      </p:sp>
    </p:spTree>
    <p:extLst>
      <p:ext uri="{BB962C8B-B14F-4D97-AF65-F5344CB8AC3E}">
        <p14:creationId xmlns:p14="http://schemas.microsoft.com/office/powerpoint/2010/main" val="2977121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28 variables that could</a:t>
            </a:r>
            <a:r>
              <a:rPr lang="en-US" baseline="0" dirty="0" smtClean="0"/>
              <a:t> be used in the acceptance prediction model. From here, it shows that RFE uses less variables than </a:t>
            </a:r>
            <a:r>
              <a:rPr lang="en-US" baseline="0" dirty="0" err="1" smtClean="0"/>
              <a:t>Boruta</a:t>
            </a:r>
            <a:r>
              <a:rPr lang="en-US" baseline="0" dirty="0" smtClean="0"/>
              <a:t>.</a:t>
            </a:r>
          </a:p>
          <a:p>
            <a:endParaRPr lang="en-US" baseline="0" dirty="0" smtClean="0"/>
          </a:p>
          <a:p>
            <a:r>
              <a:rPr lang="en-US" baseline="0" dirty="0" smtClean="0"/>
              <a:t>The variables are as follows:</a:t>
            </a:r>
          </a:p>
          <a:p>
            <a:r>
              <a:rPr lang="en-CA" dirty="0" smtClean="0"/>
              <a:t>[1] "PCIP14" "PCTFLOAN" "PCIP04" "SAT_AVG_ALL" "PCIP52" "UGDS_BLACK" "UGDS_WOMEN" "UGDS_MEN“</a:t>
            </a:r>
          </a:p>
          <a:p>
            <a:r>
              <a:rPr lang="en-CA" dirty="0" smtClean="0"/>
              <a:t>[9] "PCIP45" "PCIP43" "COSTT4_A" "PCIP23" "UGDS_HISP" "TUITIONFEE_IN" "RET_FT4" "UGDS_ASIAN“</a:t>
            </a:r>
          </a:p>
          <a:p>
            <a:r>
              <a:rPr lang="en-CA" dirty="0" smtClean="0"/>
              <a:t>[17] "PCIP16" "PCIP39" "C150_4_AIAN" "C150_4" "UGDS_WHITE" "PCIP26" "PCIP03" "PCIP19“</a:t>
            </a:r>
          </a:p>
          <a:p>
            <a:r>
              <a:rPr lang="en-CA" dirty="0" smtClean="0"/>
              <a:t>[25] "UGDS_NRA" "PCIP24" "PCIP05" "PPTUG_EF"</a:t>
            </a:r>
            <a:endParaRPr lang="en-CA" dirty="0"/>
          </a:p>
        </p:txBody>
      </p:sp>
      <p:sp>
        <p:nvSpPr>
          <p:cNvPr id="4" name="Slide Number Placeholder 3"/>
          <p:cNvSpPr>
            <a:spLocks noGrp="1"/>
          </p:cNvSpPr>
          <p:nvPr>
            <p:ph type="sldNum" sz="quarter" idx="10"/>
          </p:nvPr>
        </p:nvSpPr>
        <p:spPr/>
        <p:txBody>
          <a:bodyPr/>
          <a:lstStyle/>
          <a:p>
            <a:fld id="{DC302CC3-8585-47D7-A1E6-E6227104E24A}" type="slidenum">
              <a:rPr lang="en-CA" smtClean="0"/>
              <a:t>16</a:t>
            </a:fld>
            <a:endParaRPr lang="en-CA"/>
          </a:p>
        </p:txBody>
      </p:sp>
    </p:spTree>
    <p:extLst>
      <p:ext uri="{BB962C8B-B14F-4D97-AF65-F5344CB8AC3E}">
        <p14:creationId xmlns:p14="http://schemas.microsoft.com/office/powerpoint/2010/main" val="985192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F2B20D2-7941-434E-80C6-C813FB008467}" type="datetimeFigureOut">
              <a:rPr lang="en-CA" smtClean="0"/>
              <a:t>28/11/2016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967E434-E25C-4096-BF09-4F29EBAFEBA2}" type="slidenum">
              <a:rPr lang="en-CA" smtClean="0"/>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2B20D2-7941-434E-80C6-C813FB008467}" type="datetimeFigureOut">
              <a:rPr lang="en-CA" smtClean="0"/>
              <a:t>28/11/2016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967E434-E25C-4096-BF09-4F29EBAFEBA2}"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2B20D2-7941-434E-80C6-C813FB008467}" type="datetimeFigureOut">
              <a:rPr lang="en-CA" smtClean="0"/>
              <a:t>28/11/2016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967E434-E25C-4096-BF09-4F29EBAFEBA2}"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2B20D2-7941-434E-80C6-C813FB008467}" type="datetimeFigureOut">
              <a:rPr lang="en-CA" smtClean="0"/>
              <a:t>28/11/2016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967E434-E25C-4096-BF09-4F29EBAFEBA2}"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2B20D2-7941-434E-80C6-C813FB008467}" type="datetimeFigureOut">
              <a:rPr lang="en-CA" smtClean="0"/>
              <a:t>28/11/2016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967E434-E25C-4096-BF09-4F29EBAFEBA2}" type="slidenum">
              <a:rPr lang="en-CA" smtClean="0"/>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F2B20D2-7941-434E-80C6-C813FB008467}" type="datetimeFigureOut">
              <a:rPr lang="en-CA" smtClean="0"/>
              <a:t>28/11/2016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967E434-E25C-4096-BF09-4F29EBAFEBA2}" type="slidenum">
              <a:rPr lang="en-CA" smtClean="0"/>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2B20D2-7941-434E-80C6-C813FB008467}" type="datetimeFigureOut">
              <a:rPr lang="en-CA" smtClean="0"/>
              <a:t>28/11/2016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967E434-E25C-4096-BF09-4F29EBAFEBA2}" type="slidenum">
              <a:rPr lang="en-CA" smtClean="0"/>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2B20D2-7941-434E-80C6-C813FB008467}" type="datetimeFigureOut">
              <a:rPr lang="en-CA" smtClean="0"/>
              <a:t>28/11/2016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967E434-E25C-4096-BF09-4F29EBAFEBA2}"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2B20D2-7941-434E-80C6-C813FB008467}" type="datetimeFigureOut">
              <a:rPr lang="en-CA" smtClean="0"/>
              <a:t>28/11/2016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967E434-E25C-4096-BF09-4F29EBAFEBA2}"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2B20D2-7941-434E-80C6-C813FB008467}" type="datetimeFigureOut">
              <a:rPr lang="en-CA" smtClean="0"/>
              <a:t>28/11/2016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967E434-E25C-4096-BF09-4F29EBAFEBA2}" type="slidenum">
              <a:rPr lang="en-CA" smtClean="0"/>
              <a:t>‹#›</a:t>
            </a:fld>
            <a:endParaRPr lang="en-CA"/>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F2B20D2-7941-434E-80C6-C813FB008467}" type="datetimeFigureOut">
              <a:rPr lang="en-CA" smtClean="0"/>
              <a:t>28/11/2016</a:t>
            </a:fld>
            <a:endParaRPr lang="en-CA"/>
          </a:p>
        </p:txBody>
      </p:sp>
      <p:sp>
        <p:nvSpPr>
          <p:cNvPr id="9" name="Slide Number Placeholder 8"/>
          <p:cNvSpPr>
            <a:spLocks noGrp="1"/>
          </p:cNvSpPr>
          <p:nvPr>
            <p:ph type="sldNum" sz="quarter" idx="11"/>
          </p:nvPr>
        </p:nvSpPr>
        <p:spPr/>
        <p:txBody>
          <a:bodyPr/>
          <a:lstStyle/>
          <a:p>
            <a:fld id="{E967E434-E25C-4096-BF09-4F29EBAFEBA2}" type="slidenum">
              <a:rPr lang="en-CA" smtClean="0"/>
              <a:t>‹#›</a:t>
            </a:fld>
            <a:endParaRPr lang="en-CA"/>
          </a:p>
        </p:txBody>
      </p:sp>
      <p:sp>
        <p:nvSpPr>
          <p:cNvPr id="10" name="Footer Placeholder 9"/>
          <p:cNvSpPr>
            <a:spLocks noGrp="1"/>
          </p:cNvSpPr>
          <p:nvPr>
            <p:ph type="ftr" sz="quarter" idx="12"/>
          </p:nvPr>
        </p:nvSpPr>
        <p:spPr/>
        <p:txBody>
          <a:bodyPr/>
          <a:lstStyle/>
          <a:p>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967E434-E25C-4096-BF09-4F29EBAFEBA2}" type="slidenum">
              <a:rPr lang="en-CA" smtClean="0"/>
              <a:t>‹#›</a:t>
            </a:fld>
            <a:endParaRPr lang="en-CA"/>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CA"/>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F2B20D2-7941-434E-80C6-C813FB008467}" type="datetimeFigureOut">
              <a:rPr lang="en-CA" smtClean="0"/>
              <a:t>28/11/2016</a:t>
            </a:fld>
            <a:endParaRPr lang="en-C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US Research University Prediction Model</a:t>
            </a:r>
            <a:endParaRPr lang="en-CA" sz="4800" dirty="0"/>
          </a:p>
        </p:txBody>
      </p:sp>
      <p:sp>
        <p:nvSpPr>
          <p:cNvPr id="3" name="Subtitle 2"/>
          <p:cNvSpPr>
            <a:spLocks noGrp="1"/>
          </p:cNvSpPr>
          <p:nvPr>
            <p:ph type="subTitle" idx="1"/>
          </p:nvPr>
        </p:nvSpPr>
        <p:spPr/>
        <p:txBody>
          <a:bodyPr/>
          <a:lstStyle/>
          <a:p>
            <a:r>
              <a:rPr lang="en-US" dirty="0" smtClean="0"/>
              <a:t>Philip Gabriel Andrada</a:t>
            </a:r>
            <a:endParaRPr lang="en-CA" dirty="0"/>
          </a:p>
        </p:txBody>
      </p:sp>
    </p:spTree>
    <p:extLst>
      <p:ext uri="{BB962C8B-B14F-4D97-AF65-F5344CB8AC3E}">
        <p14:creationId xmlns:p14="http://schemas.microsoft.com/office/powerpoint/2010/main" val="3372370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533400" y="914400"/>
            <a:ext cx="7480372" cy="4943475"/>
          </a:xfrm>
        </p:spPr>
      </p:pic>
    </p:spTree>
    <p:extLst>
      <p:ext uri="{BB962C8B-B14F-4D97-AF65-F5344CB8AC3E}">
        <p14:creationId xmlns:p14="http://schemas.microsoft.com/office/powerpoint/2010/main" val="17858680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33400" y="1143000"/>
            <a:ext cx="7480372" cy="4943475"/>
          </a:xfrm>
        </p:spPr>
      </p:pic>
    </p:spTree>
    <p:extLst>
      <p:ext uri="{BB962C8B-B14F-4D97-AF65-F5344CB8AC3E}">
        <p14:creationId xmlns:p14="http://schemas.microsoft.com/office/powerpoint/2010/main" val="1841760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609600" y="762000"/>
            <a:ext cx="7480372" cy="4943475"/>
          </a:xfrm>
        </p:spPr>
      </p:pic>
    </p:spTree>
    <p:extLst>
      <p:ext uri="{BB962C8B-B14F-4D97-AF65-F5344CB8AC3E}">
        <p14:creationId xmlns:p14="http://schemas.microsoft.com/office/powerpoint/2010/main" val="3193211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457200" y="990600"/>
            <a:ext cx="7480372" cy="4943475"/>
          </a:xfrm>
        </p:spPr>
      </p:pic>
    </p:spTree>
    <p:extLst>
      <p:ext uri="{BB962C8B-B14F-4D97-AF65-F5344CB8AC3E}">
        <p14:creationId xmlns:p14="http://schemas.microsoft.com/office/powerpoint/2010/main" val="278148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smtClean="0"/>
              <a:t>Results of US Research University Admission Prediction Model</a:t>
            </a:r>
            <a:endParaRPr lang="en-CA" sz="32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65383006"/>
              </p:ext>
            </p:extLst>
          </p:nvPr>
        </p:nvGraphicFramePr>
        <p:xfrm>
          <a:off x="914400" y="2438400"/>
          <a:ext cx="6477000" cy="2054479"/>
        </p:xfrm>
        <a:graphic>
          <a:graphicData uri="http://schemas.openxmlformats.org/drawingml/2006/table">
            <a:tbl>
              <a:tblPr firstRow="1" firstCol="1" bandRow="1">
                <a:tableStyleId>{7E9639D4-E3E2-4D34-9284-5A2195B3D0D7}</a:tableStyleId>
              </a:tblPr>
              <a:tblGrid>
                <a:gridCol w="2875716"/>
                <a:gridCol w="1200428"/>
                <a:gridCol w="1200428"/>
                <a:gridCol w="1200428"/>
              </a:tblGrid>
              <a:tr h="0">
                <a:tc>
                  <a:txBody>
                    <a:bodyPr/>
                    <a:lstStyle/>
                    <a:p>
                      <a:pPr marL="0" marR="0" algn="ctr">
                        <a:lnSpc>
                          <a:spcPct val="107000"/>
                        </a:lnSpc>
                        <a:spcBef>
                          <a:spcPts val="0"/>
                        </a:spcBef>
                        <a:spcAft>
                          <a:spcPts val="0"/>
                        </a:spcAft>
                      </a:pPr>
                      <a:r>
                        <a:rPr lang="en-CA" sz="1800">
                          <a:effectLst/>
                        </a:rPr>
                        <a:t>Method</a:t>
                      </a:r>
                      <a:endParaRPr lang="en-CA" sz="1800">
                        <a:effectLst/>
                        <a:latin typeface="Calibri"/>
                        <a:ea typeface="Times New Roman"/>
                        <a:cs typeface="Times New Roman"/>
                      </a:endParaRPr>
                    </a:p>
                  </a:txBody>
                  <a:tcPr marL="68580" marR="68580" marT="0" marB="0"/>
                </a:tc>
                <a:tc>
                  <a:txBody>
                    <a:bodyPr/>
                    <a:lstStyle/>
                    <a:p>
                      <a:pPr marL="0" marR="0" algn="ctr">
                        <a:lnSpc>
                          <a:spcPct val="107000"/>
                        </a:lnSpc>
                        <a:spcBef>
                          <a:spcPts val="0"/>
                        </a:spcBef>
                        <a:spcAft>
                          <a:spcPts val="0"/>
                        </a:spcAft>
                      </a:pPr>
                      <a:r>
                        <a:rPr lang="en-CA" sz="1800">
                          <a:effectLst/>
                        </a:rPr>
                        <a:t>Accuracy</a:t>
                      </a:r>
                      <a:endParaRPr lang="en-CA" sz="1800">
                        <a:effectLst/>
                        <a:latin typeface="Calibri"/>
                        <a:ea typeface="Times New Roman"/>
                        <a:cs typeface="Times New Roman"/>
                      </a:endParaRPr>
                    </a:p>
                  </a:txBody>
                  <a:tcPr marL="68580" marR="68580" marT="0" marB="0"/>
                </a:tc>
                <a:tc>
                  <a:txBody>
                    <a:bodyPr/>
                    <a:lstStyle/>
                    <a:p>
                      <a:pPr marL="0" marR="0" algn="ctr">
                        <a:lnSpc>
                          <a:spcPct val="107000"/>
                        </a:lnSpc>
                        <a:spcBef>
                          <a:spcPts val="0"/>
                        </a:spcBef>
                        <a:spcAft>
                          <a:spcPts val="0"/>
                        </a:spcAft>
                      </a:pPr>
                      <a:r>
                        <a:rPr lang="en-CA" sz="1800">
                          <a:effectLst/>
                        </a:rPr>
                        <a:t>Precision</a:t>
                      </a:r>
                      <a:endParaRPr lang="en-CA" sz="1800">
                        <a:effectLst/>
                        <a:latin typeface="Calibri"/>
                        <a:ea typeface="Times New Roman"/>
                        <a:cs typeface="Times New Roman"/>
                      </a:endParaRPr>
                    </a:p>
                  </a:txBody>
                  <a:tcPr marL="68580" marR="68580" marT="0" marB="0"/>
                </a:tc>
                <a:tc>
                  <a:txBody>
                    <a:bodyPr/>
                    <a:lstStyle/>
                    <a:p>
                      <a:pPr marL="0" marR="0" algn="ctr">
                        <a:lnSpc>
                          <a:spcPct val="107000"/>
                        </a:lnSpc>
                        <a:spcBef>
                          <a:spcPts val="0"/>
                        </a:spcBef>
                        <a:spcAft>
                          <a:spcPts val="0"/>
                        </a:spcAft>
                      </a:pPr>
                      <a:r>
                        <a:rPr lang="en-CA" sz="1800">
                          <a:effectLst/>
                        </a:rPr>
                        <a:t>Recall</a:t>
                      </a:r>
                      <a:endParaRPr lang="en-CA" sz="1800">
                        <a:effectLst/>
                        <a:latin typeface="Calibri"/>
                        <a:ea typeface="Times New Roman"/>
                        <a:cs typeface="Times New Roman"/>
                      </a:endParaRPr>
                    </a:p>
                  </a:txBody>
                  <a:tcPr marL="68580" marR="68580" marT="0" marB="0"/>
                </a:tc>
              </a:tr>
              <a:tr h="0">
                <a:tc>
                  <a:txBody>
                    <a:bodyPr/>
                    <a:lstStyle/>
                    <a:p>
                      <a:pPr marL="0" marR="0">
                        <a:lnSpc>
                          <a:spcPct val="107000"/>
                        </a:lnSpc>
                        <a:spcBef>
                          <a:spcPts val="0"/>
                        </a:spcBef>
                        <a:spcAft>
                          <a:spcPts val="0"/>
                        </a:spcAft>
                      </a:pPr>
                      <a:r>
                        <a:rPr lang="en-CA" sz="1800">
                          <a:effectLst/>
                        </a:rPr>
                        <a:t>Logistic Regression</a:t>
                      </a:r>
                      <a:endParaRPr lang="en-CA" sz="1800">
                        <a:effectLst/>
                        <a:latin typeface="Calibri"/>
                        <a:ea typeface="Times New Roman"/>
                        <a:cs typeface="Times New Roman"/>
                      </a:endParaRPr>
                    </a:p>
                  </a:txBody>
                  <a:tcPr marL="68580" marR="68580" marT="0" marB="0"/>
                </a:tc>
                <a:tc>
                  <a:txBody>
                    <a:bodyPr/>
                    <a:lstStyle/>
                    <a:p>
                      <a:pPr marL="0" marR="0" algn="ctr">
                        <a:lnSpc>
                          <a:spcPct val="107000"/>
                        </a:lnSpc>
                        <a:spcBef>
                          <a:spcPts val="0"/>
                        </a:spcBef>
                        <a:spcAft>
                          <a:spcPts val="0"/>
                        </a:spcAft>
                      </a:pPr>
                      <a:r>
                        <a:rPr lang="en-CA" sz="1800">
                          <a:effectLst/>
                        </a:rPr>
                        <a:t>84.84%</a:t>
                      </a:r>
                      <a:endParaRPr lang="en-CA" sz="1800">
                        <a:effectLst/>
                        <a:latin typeface="Calibri"/>
                        <a:ea typeface="Times New Roman"/>
                        <a:cs typeface="Times New Roman"/>
                      </a:endParaRPr>
                    </a:p>
                  </a:txBody>
                  <a:tcPr marL="68580" marR="68580" marT="0" marB="0"/>
                </a:tc>
                <a:tc>
                  <a:txBody>
                    <a:bodyPr/>
                    <a:lstStyle/>
                    <a:p>
                      <a:pPr marL="0" marR="0" algn="ctr">
                        <a:lnSpc>
                          <a:spcPct val="107000"/>
                        </a:lnSpc>
                        <a:spcBef>
                          <a:spcPts val="0"/>
                        </a:spcBef>
                        <a:spcAft>
                          <a:spcPts val="0"/>
                        </a:spcAft>
                      </a:pPr>
                      <a:r>
                        <a:rPr lang="en-CA" sz="1800">
                          <a:effectLst/>
                        </a:rPr>
                        <a:t>72.05%</a:t>
                      </a:r>
                      <a:endParaRPr lang="en-CA" sz="1800">
                        <a:effectLst/>
                        <a:latin typeface="Calibri"/>
                        <a:ea typeface="Times New Roman"/>
                        <a:cs typeface="Times New Roman"/>
                      </a:endParaRPr>
                    </a:p>
                  </a:txBody>
                  <a:tcPr marL="68580" marR="68580" marT="0" marB="0"/>
                </a:tc>
                <a:tc>
                  <a:txBody>
                    <a:bodyPr/>
                    <a:lstStyle/>
                    <a:p>
                      <a:pPr marL="0" marR="0" algn="ctr">
                        <a:lnSpc>
                          <a:spcPct val="107000"/>
                        </a:lnSpc>
                        <a:spcBef>
                          <a:spcPts val="0"/>
                        </a:spcBef>
                        <a:spcAft>
                          <a:spcPts val="0"/>
                        </a:spcAft>
                      </a:pPr>
                      <a:r>
                        <a:rPr lang="en-CA" sz="1800">
                          <a:effectLst/>
                        </a:rPr>
                        <a:t>44.34%</a:t>
                      </a:r>
                      <a:endParaRPr lang="en-CA" sz="1800">
                        <a:effectLst/>
                        <a:latin typeface="Calibri"/>
                        <a:ea typeface="Times New Roman"/>
                        <a:cs typeface="Times New Roman"/>
                      </a:endParaRPr>
                    </a:p>
                  </a:txBody>
                  <a:tcPr marL="68580" marR="68580" marT="0" marB="0"/>
                </a:tc>
              </a:tr>
              <a:tr h="0">
                <a:tc>
                  <a:txBody>
                    <a:bodyPr/>
                    <a:lstStyle/>
                    <a:p>
                      <a:pPr marL="0" marR="0">
                        <a:lnSpc>
                          <a:spcPct val="107000"/>
                        </a:lnSpc>
                        <a:spcBef>
                          <a:spcPts val="0"/>
                        </a:spcBef>
                        <a:spcAft>
                          <a:spcPts val="0"/>
                        </a:spcAft>
                      </a:pPr>
                      <a:r>
                        <a:rPr lang="en-CA" sz="1800">
                          <a:effectLst/>
                        </a:rPr>
                        <a:t>Single Decision Tree</a:t>
                      </a:r>
                      <a:endParaRPr lang="en-CA" sz="1800">
                        <a:effectLst/>
                        <a:latin typeface="Calibri"/>
                        <a:ea typeface="Times New Roman"/>
                        <a:cs typeface="Times New Roman"/>
                      </a:endParaRPr>
                    </a:p>
                  </a:txBody>
                  <a:tcPr marL="68580" marR="68580" marT="0" marB="0"/>
                </a:tc>
                <a:tc>
                  <a:txBody>
                    <a:bodyPr/>
                    <a:lstStyle/>
                    <a:p>
                      <a:pPr marL="0" marR="0" algn="ctr">
                        <a:lnSpc>
                          <a:spcPct val="107000"/>
                        </a:lnSpc>
                        <a:spcBef>
                          <a:spcPts val="0"/>
                        </a:spcBef>
                        <a:spcAft>
                          <a:spcPts val="0"/>
                        </a:spcAft>
                      </a:pPr>
                      <a:r>
                        <a:rPr lang="en-CA" sz="1800">
                          <a:effectLst/>
                        </a:rPr>
                        <a:t>86.63%</a:t>
                      </a:r>
                      <a:endParaRPr lang="en-CA" sz="1800">
                        <a:effectLst/>
                        <a:latin typeface="Calibri"/>
                        <a:ea typeface="Times New Roman"/>
                        <a:cs typeface="Times New Roman"/>
                      </a:endParaRPr>
                    </a:p>
                  </a:txBody>
                  <a:tcPr marL="68580" marR="68580" marT="0" marB="0"/>
                </a:tc>
                <a:tc>
                  <a:txBody>
                    <a:bodyPr/>
                    <a:lstStyle/>
                    <a:p>
                      <a:pPr marL="0" marR="0" algn="ctr">
                        <a:lnSpc>
                          <a:spcPct val="107000"/>
                        </a:lnSpc>
                        <a:spcBef>
                          <a:spcPts val="0"/>
                        </a:spcBef>
                        <a:spcAft>
                          <a:spcPts val="0"/>
                        </a:spcAft>
                      </a:pPr>
                      <a:r>
                        <a:rPr lang="en-CA" sz="1800">
                          <a:effectLst/>
                        </a:rPr>
                        <a:t>71.35%</a:t>
                      </a:r>
                      <a:endParaRPr lang="en-CA" sz="1800">
                        <a:effectLst/>
                        <a:latin typeface="Calibri"/>
                        <a:ea typeface="Times New Roman"/>
                        <a:cs typeface="Times New Roman"/>
                      </a:endParaRPr>
                    </a:p>
                  </a:txBody>
                  <a:tcPr marL="68580" marR="68580" marT="0" marB="0"/>
                </a:tc>
                <a:tc>
                  <a:txBody>
                    <a:bodyPr/>
                    <a:lstStyle/>
                    <a:p>
                      <a:pPr marL="0" marR="0" algn="ctr">
                        <a:lnSpc>
                          <a:spcPct val="107000"/>
                        </a:lnSpc>
                        <a:spcBef>
                          <a:spcPts val="0"/>
                        </a:spcBef>
                        <a:spcAft>
                          <a:spcPts val="0"/>
                        </a:spcAft>
                      </a:pPr>
                      <a:r>
                        <a:rPr lang="en-CA" sz="1800">
                          <a:effectLst/>
                        </a:rPr>
                        <a:t>59.73%</a:t>
                      </a:r>
                      <a:endParaRPr lang="en-CA" sz="1800">
                        <a:effectLst/>
                        <a:latin typeface="Calibri"/>
                        <a:ea typeface="Times New Roman"/>
                        <a:cs typeface="Times New Roman"/>
                      </a:endParaRPr>
                    </a:p>
                  </a:txBody>
                  <a:tcPr marL="68580" marR="68580" marT="0" marB="0"/>
                </a:tc>
              </a:tr>
              <a:tr h="0">
                <a:tc>
                  <a:txBody>
                    <a:bodyPr/>
                    <a:lstStyle/>
                    <a:p>
                      <a:pPr marL="0" marR="0">
                        <a:lnSpc>
                          <a:spcPct val="107000"/>
                        </a:lnSpc>
                        <a:spcBef>
                          <a:spcPts val="0"/>
                        </a:spcBef>
                        <a:spcAft>
                          <a:spcPts val="0"/>
                        </a:spcAft>
                      </a:pPr>
                      <a:r>
                        <a:rPr lang="en-CA" sz="1800">
                          <a:effectLst/>
                        </a:rPr>
                        <a:t>Random Forest</a:t>
                      </a:r>
                      <a:endParaRPr lang="en-CA" sz="1800">
                        <a:effectLst/>
                        <a:latin typeface="Calibri"/>
                        <a:ea typeface="Times New Roman"/>
                        <a:cs typeface="Times New Roman"/>
                      </a:endParaRPr>
                    </a:p>
                  </a:txBody>
                  <a:tcPr marL="68580" marR="68580" marT="0" marB="0"/>
                </a:tc>
                <a:tc>
                  <a:txBody>
                    <a:bodyPr/>
                    <a:lstStyle/>
                    <a:p>
                      <a:pPr marL="0" marR="0" algn="ctr">
                        <a:lnSpc>
                          <a:spcPct val="107000"/>
                        </a:lnSpc>
                        <a:spcBef>
                          <a:spcPts val="0"/>
                        </a:spcBef>
                        <a:spcAft>
                          <a:spcPts val="0"/>
                        </a:spcAft>
                      </a:pPr>
                      <a:r>
                        <a:rPr lang="en-CA" sz="1800" b="1" dirty="0">
                          <a:effectLst/>
                        </a:rPr>
                        <a:t>93.69%</a:t>
                      </a:r>
                      <a:endParaRPr lang="en-CA" sz="1800" b="1" dirty="0">
                        <a:effectLst/>
                        <a:latin typeface="Calibri"/>
                        <a:ea typeface="Times New Roman"/>
                        <a:cs typeface="Times New Roman"/>
                      </a:endParaRPr>
                    </a:p>
                  </a:txBody>
                  <a:tcPr marL="68580" marR="68580" marT="0" marB="0"/>
                </a:tc>
                <a:tc>
                  <a:txBody>
                    <a:bodyPr/>
                    <a:lstStyle/>
                    <a:p>
                      <a:pPr marL="0" marR="0" algn="ctr">
                        <a:lnSpc>
                          <a:spcPct val="107000"/>
                        </a:lnSpc>
                        <a:spcBef>
                          <a:spcPts val="0"/>
                        </a:spcBef>
                        <a:spcAft>
                          <a:spcPts val="0"/>
                        </a:spcAft>
                      </a:pPr>
                      <a:r>
                        <a:rPr lang="en-CA" sz="1800" b="1" dirty="0">
                          <a:effectLst/>
                        </a:rPr>
                        <a:t>94.25%</a:t>
                      </a:r>
                      <a:endParaRPr lang="en-CA" sz="1800" b="1" dirty="0">
                        <a:effectLst/>
                        <a:latin typeface="Calibri"/>
                        <a:ea typeface="Times New Roman"/>
                        <a:cs typeface="Times New Roman"/>
                      </a:endParaRPr>
                    </a:p>
                  </a:txBody>
                  <a:tcPr marL="68580" marR="68580" marT="0" marB="0"/>
                </a:tc>
                <a:tc>
                  <a:txBody>
                    <a:bodyPr/>
                    <a:lstStyle/>
                    <a:p>
                      <a:pPr marL="0" marR="0" algn="ctr">
                        <a:lnSpc>
                          <a:spcPct val="107000"/>
                        </a:lnSpc>
                        <a:spcBef>
                          <a:spcPts val="0"/>
                        </a:spcBef>
                        <a:spcAft>
                          <a:spcPts val="0"/>
                        </a:spcAft>
                      </a:pPr>
                      <a:r>
                        <a:rPr lang="en-CA" sz="1800" b="1" dirty="0">
                          <a:effectLst/>
                        </a:rPr>
                        <a:t>74.20%</a:t>
                      </a:r>
                      <a:endParaRPr lang="en-CA" sz="1800" b="1" dirty="0">
                        <a:effectLst/>
                        <a:latin typeface="Calibri"/>
                        <a:ea typeface="Times New Roman"/>
                        <a:cs typeface="Times New Roman"/>
                      </a:endParaRPr>
                    </a:p>
                  </a:txBody>
                  <a:tcPr marL="68580" marR="68580" marT="0" marB="0"/>
                </a:tc>
              </a:tr>
              <a:tr h="0">
                <a:tc>
                  <a:txBody>
                    <a:bodyPr/>
                    <a:lstStyle/>
                    <a:p>
                      <a:pPr marL="0" marR="0">
                        <a:lnSpc>
                          <a:spcPct val="107000"/>
                        </a:lnSpc>
                        <a:spcBef>
                          <a:spcPts val="0"/>
                        </a:spcBef>
                        <a:spcAft>
                          <a:spcPts val="0"/>
                        </a:spcAft>
                      </a:pPr>
                      <a:r>
                        <a:rPr lang="en-CA" sz="1800">
                          <a:effectLst/>
                        </a:rPr>
                        <a:t>Support Vector Model</a:t>
                      </a:r>
                      <a:endParaRPr lang="en-CA" sz="1800">
                        <a:effectLst/>
                        <a:latin typeface="Calibri"/>
                        <a:ea typeface="Times New Roman"/>
                        <a:cs typeface="Times New Roman"/>
                      </a:endParaRPr>
                    </a:p>
                  </a:txBody>
                  <a:tcPr marL="68580" marR="68580" marT="0" marB="0"/>
                </a:tc>
                <a:tc>
                  <a:txBody>
                    <a:bodyPr/>
                    <a:lstStyle/>
                    <a:p>
                      <a:pPr marL="0" marR="0" algn="ctr">
                        <a:lnSpc>
                          <a:spcPct val="107000"/>
                        </a:lnSpc>
                        <a:spcBef>
                          <a:spcPts val="0"/>
                        </a:spcBef>
                        <a:spcAft>
                          <a:spcPts val="0"/>
                        </a:spcAft>
                      </a:pPr>
                      <a:r>
                        <a:rPr lang="en-CA" sz="1800">
                          <a:effectLst/>
                        </a:rPr>
                        <a:t>87.95%</a:t>
                      </a:r>
                      <a:endParaRPr lang="en-CA" sz="1800">
                        <a:effectLst/>
                        <a:latin typeface="Calibri"/>
                        <a:ea typeface="Times New Roman"/>
                        <a:cs typeface="Times New Roman"/>
                      </a:endParaRPr>
                    </a:p>
                  </a:txBody>
                  <a:tcPr marL="68580" marR="68580" marT="0" marB="0"/>
                </a:tc>
                <a:tc>
                  <a:txBody>
                    <a:bodyPr/>
                    <a:lstStyle/>
                    <a:p>
                      <a:pPr marL="0" marR="0" algn="ctr">
                        <a:lnSpc>
                          <a:spcPct val="107000"/>
                        </a:lnSpc>
                        <a:spcBef>
                          <a:spcPts val="0"/>
                        </a:spcBef>
                        <a:spcAft>
                          <a:spcPts val="0"/>
                        </a:spcAft>
                      </a:pPr>
                      <a:r>
                        <a:rPr lang="en-CA" sz="1800">
                          <a:effectLst/>
                        </a:rPr>
                        <a:t>86.05%</a:t>
                      </a:r>
                      <a:endParaRPr lang="en-CA" sz="1800">
                        <a:effectLst/>
                        <a:latin typeface="Calibri"/>
                        <a:ea typeface="Times New Roman"/>
                        <a:cs typeface="Times New Roman"/>
                      </a:endParaRPr>
                    </a:p>
                  </a:txBody>
                  <a:tcPr marL="68580" marR="68580" marT="0" marB="0"/>
                </a:tc>
                <a:tc>
                  <a:txBody>
                    <a:bodyPr/>
                    <a:lstStyle/>
                    <a:p>
                      <a:pPr marL="0" marR="0" algn="ctr">
                        <a:lnSpc>
                          <a:spcPct val="107000"/>
                        </a:lnSpc>
                        <a:spcBef>
                          <a:spcPts val="0"/>
                        </a:spcBef>
                        <a:spcAft>
                          <a:spcPts val="0"/>
                        </a:spcAft>
                      </a:pPr>
                      <a:r>
                        <a:rPr lang="en-CA" sz="1800">
                          <a:effectLst/>
                        </a:rPr>
                        <a:t>50.23%</a:t>
                      </a:r>
                      <a:endParaRPr lang="en-CA" sz="1800">
                        <a:effectLst/>
                        <a:latin typeface="Calibri"/>
                        <a:ea typeface="Times New Roman"/>
                        <a:cs typeface="Times New Roman"/>
                      </a:endParaRPr>
                    </a:p>
                  </a:txBody>
                  <a:tcPr marL="68580" marR="68580" marT="0" marB="0"/>
                </a:tc>
              </a:tr>
              <a:tr h="0">
                <a:tc>
                  <a:txBody>
                    <a:bodyPr/>
                    <a:lstStyle/>
                    <a:p>
                      <a:pPr marL="0" marR="0">
                        <a:lnSpc>
                          <a:spcPct val="107000"/>
                        </a:lnSpc>
                        <a:spcBef>
                          <a:spcPts val="0"/>
                        </a:spcBef>
                        <a:spcAft>
                          <a:spcPts val="0"/>
                        </a:spcAft>
                      </a:pPr>
                      <a:r>
                        <a:rPr lang="en-CA" sz="1800">
                          <a:effectLst/>
                        </a:rPr>
                        <a:t>Simple Tree</a:t>
                      </a:r>
                      <a:endParaRPr lang="en-CA" sz="1800">
                        <a:effectLst/>
                        <a:latin typeface="Calibri"/>
                        <a:ea typeface="Times New Roman"/>
                        <a:cs typeface="Times New Roman"/>
                      </a:endParaRPr>
                    </a:p>
                  </a:txBody>
                  <a:tcPr marL="68580" marR="68580" marT="0" marB="0"/>
                </a:tc>
                <a:tc>
                  <a:txBody>
                    <a:bodyPr/>
                    <a:lstStyle/>
                    <a:p>
                      <a:pPr marL="0" marR="0" algn="ctr">
                        <a:lnSpc>
                          <a:spcPct val="107000"/>
                        </a:lnSpc>
                        <a:spcBef>
                          <a:spcPts val="0"/>
                        </a:spcBef>
                        <a:spcAft>
                          <a:spcPts val="0"/>
                        </a:spcAft>
                      </a:pPr>
                      <a:r>
                        <a:rPr lang="en-CA" sz="1800">
                          <a:effectLst/>
                        </a:rPr>
                        <a:t>86.63%</a:t>
                      </a:r>
                      <a:endParaRPr lang="en-CA" sz="1800">
                        <a:effectLst/>
                        <a:latin typeface="Calibri"/>
                        <a:ea typeface="Times New Roman"/>
                        <a:cs typeface="Times New Roman"/>
                      </a:endParaRPr>
                    </a:p>
                  </a:txBody>
                  <a:tcPr marL="68580" marR="68580" marT="0" marB="0"/>
                </a:tc>
                <a:tc>
                  <a:txBody>
                    <a:bodyPr/>
                    <a:lstStyle/>
                    <a:p>
                      <a:pPr marL="0" marR="0" algn="ctr">
                        <a:lnSpc>
                          <a:spcPct val="107000"/>
                        </a:lnSpc>
                        <a:spcBef>
                          <a:spcPts val="0"/>
                        </a:spcBef>
                        <a:spcAft>
                          <a:spcPts val="0"/>
                        </a:spcAft>
                      </a:pPr>
                      <a:r>
                        <a:rPr lang="en-CA" sz="1800">
                          <a:effectLst/>
                        </a:rPr>
                        <a:t>71.35%</a:t>
                      </a:r>
                      <a:endParaRPr lang="en-CA" sz="1800">
                        <a:effectLst/>
                        <a:latin typeface="Calibri"/>
                        <a:ea typeface="Times New Roman"/>
                        <a:cs typeface="Times New Roman"/>
                      </a:endParaRPr>
                    </a:p>
                  </a:txBody>
                  <a:tcPr marL="68580" marR="68580" marT="0" marB="0"/>
                </a:tc>
                <a:tc>
                  <a:txBody>
                    <a:bodyPr/>
                    <a:lstStyle/>
                    <a:p>
                      <a:pPr marL="0" marR="0" algn="ctr">
                        <a:lnSpc>
                          <a:spcPct val="107000"/>
                        </a:lnSpc>
                        <a:spcBef>
                          <a:spcPts val="0"/>
                        </a:spcBef>
                        <a:spcAft>
                          <a:spcPts val="0"/>
                        </a:spcAft>
                      </a:pPr>
                      <a:r>
                        <a:rPr lang="en-CA" sz="1800">
                          <a:effectLst/>
                        </a:rPr>
                        <a:t>59.73%</a:t>
                      </a:r>
                      <a:endParaRPr lang="en-CA" sz="1800">
                        <a:effectLst/>
                        <a:latin typeface="Calibri"/>
                        <a:ea typeface="Times New Roman"/>
                        <a:cs typeface="Times New Roman"/>
                      </a:endParaRPr>
                    </a:p>
                  </a:txBody>
                  <a:tcPr marL="68580" marR="68580" marT="0" marB="0"/>
                </a:tc>
              </a:tr>
              <a:tr h="0">
                <a:tc>
                  <a:txBody>
                    <a:bodyPr/>
                    <a:lstStyle/>
                    <a:p>
                      <a:pPr marL="0" marR="0">
                        <a:lnSpc>
                          <a:spcPct val="107000"/>
                        </a:lnSpc>
                        <a:spcBef>
                          <a:spcPts val="0"/>
                        </a:spcBef>
                        <a:spcAft>
                          <a:spcPts val="0"/>
                        </a:spcAft>
                      </a:pPr>
                      <a:r>
                        <a:rPr lang="en-CA" sz="1800">
                          <a:effectLst/>
                        </a:rPr>
                        <a:t>Conditional Inference Tree</a:t>
                      </a:r>
                      <a:endParaRPr lang="en-CA" sz="1800">
                        <a:effectLst/>
                        <a:latin typeface="Calibri"/>
                        <a:ea typeface="Times New Roman"/>
                        <a:cs typeface="Times New Roman"/>
                      </a:endParaRPr>
                    </a:p>
                  </a:txBody>
                  <a:tcPr marL="68580" marR="68580" marT="0" marB="0"/>
                </a:tc>
                <a:tc>
                  <a:txBody>
                    <a:bodyPr/>
                    <a:lstStyle/>
                    <a:p>
                      <a:pPr marL="0" marR="0" algn="ctr">
                        <a:lnSpc>
                          <a:spcPct val="107000"/>
                        </a:lnSpc>
                        <a:spcBef>
                          <a:spcPts val="0"/>
                        </a:spcBef>
                        <a:spcAft>
                          <a:spcPts val="0"/>
                        </a:spcAft>
                      </a:pPr>
                      <a:r>
                        <a:rPr lang="en-CA" sz="1800">
                          <a:effectLst/>
                        </a:rPr>
                        <a:t>86.63%</a:t>
                      </a:r>
                      <a:endParaRPr lang="en-CA" sz="1800">
                        <a:effectLst/>
                        <a:latin typeface="Calibri"/>
                        <a:ea typeface="Times New Roman"/>
                        <a:cs typeface="Times New Roman"/>
                      </a:endParaRPr>
                    </a:p>
                  </a:txBody>
                  <a:tcPr marL="68580" marR="68580" marT="0" marB="0"/>
                </a:tc>
                <a:tc>
                  <a:txBody>
                    <a:bodyPr/>
                    <a:lstStyle/>
                    <a:p>
                      <a:pPr marL="0" marR="0" algn="ctr">
                        <a:lnSpc>
                          <a:spcPct val="107000"/>
                        </a:lnSpc>
                        <a:spcBef>
                          <a:spcPts val="0"/>
                        </a:spcBef>
                        <a:spcAft>
                          <a:spcPts val="0"/>
                        </a:spcAft>
                      </a:pPr>
                      <a:r>
                        <a:rPr lang="en-CA" sz="1800">
                          <a:effectLst/>
                        </a:rPr>
                        <a:t>69.65%</a:t>
                      </a:r>
                      <a:endParaRPr lang="en-CA" sz="1800">
                        <a:effectLst/>
                        <a:latin typeface="Calibri"/>
                        <a:ea typeface="Times New Roman"/>
                        <a:cs typeface="Times New Roman"/>
                      </a:endParaRPr>
                    </a:p>
                  </a:txBody>
                  <a:tcPr marL="68580" marR="68580" marT="0" marB="0"/>
                </a:tc>
                <a:tc>
                  <a:txBody>
                    <a:bodyPr/>
                    <a:lstStyle/>
                    <a:p>
                      <a:pPr marL="0" marR="0" algn="ctr">
                        <a:lnSpc>
                          <a:spcPct val="107000"/>
                        </a:lnSpc>
                        <a:spcBef>
                          <a:spcPts val="0"/>
                        </a:spcBef>
                        <a:spcAft>
                          <a:spcPts val="0"/>
                        </a:spcAft>
                      </a:pPr>
                      <a:r>
                        <a:rPr lang="en-CA" sz="1800" dirty="0">
                          <a:effectLst/>
                        </a:rPr>
                        <a:t>63.35%</a:t>
                      </a:r>
                      <a:endParaRPr lang="en-CA" sz="1800" dirty="0">
                        <a:effectLst/>
                        <a:latin typeface="Calibri"/>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8414607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Variable Selection Using </a:t>
            </a:r>
            <a:r>
              <a:rPr lang="en-US" sz="4400" dirty="0" err="1" smtClean="0"/>
              <a:t>Boruta</a:t>
            </a:r>
            <a:endParaRPr lang="en-CA" sz="4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624" y="1600200"/>
            <a:ext cx="6920485" cy="4573468"/>
          </a:xfrm>
          <a:prstGeom prst="rect">
            <a:avLst/>
          </a:prstGeom>
        </p:spPr>
      </p:pic>
    </p:spTree>
    <p:extLst>
      <p:ext uri="{BB962C8B-B14F-4D97-AF65-F5344CB8AC3E}">
        <p14:creationId xmlns:p14="http://schemas.microsoft.com/office/powerpoint/2010/main" val="15489684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Selection Using RFE</a:t>
            </a:r>
            <a:endParaRPr lang="en-CA"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447800"/>
            <a:ext cx="6938564" cy="4585416"/>
          </a:xfrm>
          <a:prstGeom prst="rect">
            <a:avLst/>
          </a:prstGeom>
        </p:spPr>
      </p:pic>
    </p:spTree>
    <p:extLst>
      <p:ext uri="{BB962C8B-B14F-4D97-AF65-F5344CB8AC3E}">
        <p14:creationId xmlns:p14="http://schemas.microsoft.com/office/powerpoint/2010/main" val="1922223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Results of US Research University Completion Rate Prediction Model</a:t>
            </a:r>
            <a:endParaRPr lang="en-CA"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9643762"/>
              </p:ext>
            </p:extLst>
          </p:nvPr>
        </p:nvGraphicFramePr>
        <p:xfrm>
          <a:off x="1752600" y="2590800"/>
          <a:ext cx="4419600" cy="2054479"/>
        </p:xfrm>
        <a:graphic>
          <a:graphicData uri="http://schemas.openxmlformats.org/drawingml/2006/table">
            <a:tbl>
              <a:tblPr firstRow="1" firstCol="1" bandRow="1">
                <a:tableStyleId>{7E9639D4-E3E2-4D34-9284-5A2195B3D0D7}</a:tableStyleId>
              </a:tblPr>
              <a:tblGrid>
                <a:gridCol w="3118024"/>
                <a:gridCol w="1301576"/>
              </a:tblGrid>
              <a:tr h="0">
                <a:tc>
                  <a:txBody>
                    <a:bodyPr/>
                    <a:lstStyle/>
                    <a:p>
                      <a:pPr marL="0" marR="0" algn="ctr">
                        <a:lnSpc>
                          <a:spcPct val="107000"/>
                        </a:lnSpc>
                        <a:spcBef>
                          <a:spcPts val="0"/>
                        </a:spcBef>
                        <a:spcAft>
                          <a:spcPts val="0"/>
                        </a:spcAft>
                      </a:pPr>
                      <a:r>
                        <a:rPr lang="en-CA" sz="1800">
                          <a:effectLst/>
                        </a:rPr>
                        <a:t>Method</a:t>
                      </a:r>
                      <a:endParaRPr lang="en-CA" sz="1800">
                        <a:effectLst/>
                        <a:latin typeface="Calibri"/>
                        <a:ea typeface="Times New Roman"/>
                        <a:cs typeface="Times New Roman"/>
                      </a:endParaRPr>
                    </a:p>
                  </a:txBody>
                  <a:tcPr marL="68580" marR="68580" marT="0" marB="0"/>
                </a:tc>
                <a:tc>
                  <a:txBody>
                    <a:bodyPr/>
                    <a:lstStyle/>
                    <a:p>
                      <a:pPr marL="0" marR="0" algn="ctr">
                        <a:lnSpc>
                          <a:spcPct val="107000"/>
                        </a:lnSpc>
                        <a:spcBef>
                          <a:spcPts val="0"/>
                        </a:spcBef>
                        <a:spcAft>
                          <a:spcPts val="0"/>
                        </a:spcAft>
                      </a:pPr>
                      <a:r>
                        <a:rPr lang="en-CA" sz="1800">
                          <a:effectLst/>
                        </a:rPr>
                        <a:t>PRED(25)</a:t>
                      </a:r>
                      <a:endParaRPr lang="en-CA" sz="1800">
                        <a:effectLst/>
                        <a:latin typeface="Calibri"/>
                        <a:ea typeface="Times New Roman"/>
                        <a:cs typeface="Times New Roman"/>
                      </a:endParaRPr>
                    </a:p>
                  </a:txBody>
                  <a:tcPr marL="68580" marR="68580" marT="0" marB="0"/>
                </a:tc>
              </a:tr>
              <a:tr h="0">
                <a:tc>
                  <a:txBody>
                    <a:bodyPr/>
                    <a:lstStyle/>
                    <a:p>
                      <a:pPr marL="0" marR="0">
                        <a:lnSpc>
                          <a:spcPct val="107000"/>
                        </a:lnSpc>
                        <a:spcBef>
                          <a:spcPts val="0"/>
                        </a:spcBef>
                        <a:spcAft>
                          <a:spcPts val="0"/>
                        </a:spcAft>
                      </a:pPr>
                      <a:r>
                        <a:rPr lang="en-CA" sz="1800">
                          <a:effectLst/>
                        </a:rPr>
                        <a:t>Linear Regression</a:t>
                      </a:r>
                      <a:endParaRPr lang="en-CA" sz="1800">
                        <a:effectLst/>
                        <a:latin typeface="Calibri"/>
                        <a:ea typeface="Times New Roman"/>
                        <a:cs typeface="Times New Roman"/>
                      </a:endParaRPr>
                    </a:p>
                  </a:txBody>
                  <a:tcPr marL="68580" marR="68580" marT="0" marB="0"/>
                </a:tc>
                <a:tc>
                  <a:txBody>
                    <a:bodyPr/>
                    <a:lstStyle/>
                    <a:p>
                      <a:pPr marL="0" marR="0">
                        <a:lnSpc>
                          <a:spcPct val="107000"/>
                        </a:lnSpc>
                        <a:spcBef>
                          <a:spcPts val="0"/>
                        </a:spcBef>
                        <a:spcAft>
                          <a:spcPts val="0"/>
                        </a:spcAft>
                      </a:pPr>
                      <a:r>
                        <a:rPr lang="en-CA" sz="1800">
                          <a:effectLst/>
                        </a:rPr>
                        <a:t>80.88%</a:t>
                      </a:r>
                      <a:endParaRPr lang="en-CA" sz="1800">
                        <a:effectLst/>
                        <a:latin typeface="Calibri"/>
                        <a:ea typeface="Times New Roman"/>
                        <a:cs typeface="Times New Roman"/>
                      </a:endParaRPr>
                    </a:p>
                  </a:txBody>
                  <a:tcPr marL="68580" marR="68580" marT="0" marB="0"/>
                </a:tc>
              </a:tr>
              <a:tr h="0">
                <a:tc>
                  <a:txBody>
                    <a:bodyPr/>
                    <a:lstStyle/>
                    <a:p>
                      <a:pPr marL="0" marR="0">
                        <a:lnSpc>
                          <a:spcPct val="107000"/>
                        </a:lnSpc>
                        <a:spcBef>
                          <a:spcPts val="0"/>
                        </a:spcBef>
                        <a:spcAft>
                          <a:spcPts val="0"/>
                        </a:spcAft>
                      </a:pPr>
                      <a:r>
                        <a:rPr lang="en-CA" sz="1800">
                          <a:effectLst/>
                        </a:rPr>
                        <a:t>Single Decision Tree</a:t>
                      </a:r>
                      <a:endParaRPr lang="en-CA" sz="1800">
                        <a:effectLst/>
                        <a:latin typeface="Calibri"/>
                        <a:ea typeface="Times New Roman"/>
                        <a:cs typeface="Times New Roman"/>
                      </a:endParaRPr>
                    </a:p>
                  </a:txBody>
                  <a:tcPr marL="68580" marR="68580" marT="0" marB="0"/>
                </a:tc>
                <a:tc>
                  <a:txBody>
                    <a:bodyPr/>
                    <a:lstStyle/>
                    <a:p>
                      <a:pPr marL="0" marR="0">
                        <a:lnSpc>
                          <a:spcPct val="107000"/>
                        </a:lnSpc>
                        <a:spcBef>
                          <a:spcPts val="0"/>
                        </a:spcBef>
                        <a:spcAft>
                          <a:spcPts val="0"/>
                        </a:spcAft>
                      </a:pPr>
                      <a:r>
                        <a:rPr lang="en-CA" sz="1800">
                          <a:effectLst/>
                        </a:rPr>
                        <a:t>92.65%</a:t>
                      </a:r>
                      <a:endParaRPr lang="en-CA" sz="1800">
                        <a:effectLst/>
                        <a:latin typeface="Calibri"/>
                        <a:ea typeface="Times New Roman"/>
                        <a:cs typeface="Times New Roman"/>
                      </a:endParaRPr>
                    </a:p>
                  </a:txBody>
                  <a:tcPr marL="68580" marR="68580" marT="0" marB="0"/>
                </a:tc>
              </a:tr>
              <a:tr h="0">
                <a:tc>
                  <a:txBody>
                    <a:bodyPr/>
                    <a:lstStyle/>
                    <a:p>
                      <a:pPr marL="0" marR="0">
                        <a:lnSpc>
                          <a:spcPct val="107000"/>
                        </a:lnSpc>
                        <a:spcBef>
                          <a:spcPts val="0"/>
                        </a:spcBef>
                        <a:spcAft>
                          <a:spcPts val="0"/>
                        </a:spcAft>
                      </a:pPr>
                      <a:r>
                        <a:rPr lang="en-CA" sz="1800">
                          <a:effectLst/>
                        </a:rPr>
                        <a:t>Random Forest</a:t>
                      </a:r>
                      <a:endParaRPr lang="en-CA" sz="1800">
                        <a:effectLst/>
                        <a:latin typeface="Calibri"/>
                        <a:ea typeface="Times New Roman"/>
                        <a:cs typeface="Times New Roman"/>
                      </a:endParaRPr>
                    </a:p>
                  </a:txBody>
                  <a:tcPr marL="68580" marR="68580" marT="0" marB="0"/>
                </a:tc>
                <a:tc>
                  <a:txBody>
                    <a:bodyPr/>
                    <a:lstStyle/>
                    <a:p>
                      <a:pPr marL="0" marR="0">
                        <a:lnSpc>
                          <a:spcPct val="107000"/>
                        </a:lnSpc>
                        <a:spcBef>
                          <a:spcPts val="0"/>
                        </a:spcBef>
                        <a:spcAft>
                          <a:spcPts val="0"/>
                        </a:spcAft>
                      </a:pPr>
                      <a:r>
                        <a:rPr lang="en-CA" sz="1800" b="1" dirty="0">
                          <a:effectLst/>
                        </a:rPr>
                        <a:t>93.63%</a:t>
                      </a:r>
                      <a:endParaRPr lang="en-CA" sz="1800" b="1" dirty="0">
                        <a:effectLst/>
                        <a:latin typeface="Calibri"/>
                        <a:ea typeface="Times New Roman"/>
                        <a:cs typeface="Times New Roman"/>
                      </a:endParaRPr>
                    </a:p>
                  </a:txBody>
                  <a:tcPr marL="68580" marR="68580" marT="0" marB="0"/>
                </a:tc>
              </a:tr>
              <a:tr h="0">
                <a:tc>
                  <a:txBody>
                    <a:bodyPr/>
                    <a:lstStyle/>
                    <a:p>
                      <a:pPr marL="0" marR="0">
                        <a:lnSpc>
                          <a:spcPct val="107000"/>
                        </a:lnSpc>
                        <a:spcBef>
                          <a:spcPts val="0"/>
                        </a:spcBef>
                        <a:spcAft>
                          <a:spcPts val="0"/>
                        </a:spcAft>
                      </a:pPr>
                      <a:r>
                        <a:rPr lang="en-CA" sz="1800">
                          <a:effectLst/>
                        </a:rPr>
                        <a:t>Support Vector Model</a:t>
                      </a:r>
                      <a:endParaRPr lang="en-CA" sz="1800">
                        <a:effectLst/>
                        <a:latin typeface="Calibri"/>
                        <a:ea typeface="Times New Roman"/>
                        <a:cs typeface="Times New Roman"/>
                      </a:endParaRPr>
                    </a:p>
                  </a:txBody>
                  <a:tcPr marL="68580" marR="68580" marT="0" marB="0"/>
                </a:tc>
                <a:tc>
                  <a:txBody>
                    <a:bodyPr/>
                    <a:lstStyle/>
                    <a:p>
                      <a:pPr marL="0" marR="0">
                        <a:lnSpc>
                          <a:spcPct val="107000"/>
                        </a:lnSpc>
                        <a:spcBef>
                          <a:spcPts val="0"/>
                        </a:spcBef>
                        <a:spcAft>
                          <a:spcPts val="0"/>
                        </a:spcAft>
                      </a:pPr>
                      <a:r>
                        <a:rPr lang="en-CA" sz="1800">
                          <a:effectLst/>
                        </a:rPr>
                        <a:t>91.67%</a:t>
                      </a:r>
                      <a:endParaRPr lang="en-CA" sz="1800">
                        <a:effectLst/>
                        <a:latin typeface="Calibri"/>
                        <a:ea typeface="Times New Roman"/>
                        <a:cs typeface="Times New Roman"/>
                      </a:endParaRPr>
                    </a:p>
                  </a:txBody>
                  <a:tcPr marL="68580" marR="68580" marT="0" marB="0"/>
                </a:tc>
              </a:tr>
              <a:tr h="0">
                <a:tc>
                  <a:txBody>
                    <a:bodyPr/>
                    <a:lstStyle/>
                    <a:p>
                      <a:pPr marL="0" marR="0">
                        <a:lnSpc>
                          <a:spcPct val="107000"/>
                        </a:lnSpc>
                        <a:spcBef>
                          <a:spcPts val="0"/>
                        </a:spcBef>
                        <a:spcAft>
                          <a:spcPts val="0"/>
                        </a:spcAft>
                      </a:pPr>
                      <a:r>
                        <a:rPr lang="en-CA" sz="1800">
                          <a:effectLst/>
                        </a:rPr>
                        <a:t>Simple Tree</a:t>
                      </a:r>
                      <a:endParaRPr lang="en-CA" sz="1800">
                        <a:effectLst/>
                        <a:latin typeface="Calibri"/>
                        <a:ea typeface="Times New Roman"/>
                        <a:cs typeface="Times New Roman"/>
                      </a:endParaRPr>
                    </a:p>
                  </a:txBody>
                  <a:tcPr marL="68580" marR="68580" marT="0" marB="0"/>
                </a:tc>
                <a:tc>
                  <a:txBody>
                    <a:bodyPr/>
                    <a:lstStyle/>
                    <a:p>
                      <a:pPr marL="0" marR="0">
                        <a:lnSpc>
                          <a:spcPct val="107000"/>
                        </a:lnSpc>
                        <a:spcBef>
                          <a:spcPts val="0"/>
                        </a:spcBef>
                        <a:spcAft>
                          <a:spcPts val="0"/>
                        </a:spcAft>
                      </a:pPr>
                      <a:r>
                        <a:rPr lang="en-CA" sz="1800">
                          <a:effectLst/>
                        </a:rPr>
                        <a:t>92.16%</a:t>
                      </a:r>
                      <a:endParaRPr lang="en-CA" sz="1800">
                        <a:effectLst/>
                        <a:latin typeface="Calibri"/>
                        <a:ea typeface="Times New Roman"/>
                        <a:cs typeface="Times New Roman"/>
                      </a:endParaRPr>
                    </a:p>
                  </a:txBody>
                  <a:tcPr marL="68580" marR="68580" marT="0" marB="0"/>
                </a:tc>
              </a:tr>
              <a:tr h="0">
                <a:tc>
                  <a:txBody>
                    <a:bodyPr/>
                    <a:lstStyle/>
                    <a:p>
                      <a:pPr marL="0" marR="0">
                        <a:lnSpc>
                          <a:spcPct val="107000"/>
                        </a:lnSpc>
                        <a:spcBef>
                          <a:spcPts val="0"/>
                        </a:spcBef>
                        <a:spcAft>
                          <a:spcPts val="0"/>
                        </a:spcAft>
                      </a:pPr>
                      <a:r>
                        <a:rPr lang="en-CA" sz="1800">
                          <a:effectLst/>
                        </a:rPr>
                        <a:t>Conditional Inference Tree</a:t>
                      </a:r>
                      <a:endParaRPr lang="en-CA" sz="1800">
                        <a:effectLst/>
                        <a:latin typeface="Calibri"/>
                        <a:ea typeface="Times New Roman"/>
                        <a:cs typeface="Times New Roman"/>
                      </a:endParaRPr>
                    </a:p>
                  </a:txBody>
                  <a:tcPr marL="68580" marR="68580" marT="0" marB="0"/>
                </a:tc>
                <a:tc>
                  <a:txBody>
                    <a:bodyPr/>
                    <a:lstStyle/>
                    <a:p>
                      <a:pPr marL="0" marR="0">
                        <a:lnSpc>
                          <a:spcPct val="107000"/>
                        </a:lnSpc>
                        <a:spcBef>
                          <a:spcPts val="0"/>
                        </a:spcBef>
                        <a:spcAft>
                          <a:spcPts val="0"/>
                        </a:spcAft>
                      </a:pPr>
                      <a:r>
                        <a:rPr lang="en-CA" sz="1800" dirty="0">
                          <a:effectLst/>
                        </a:rPr>
                        <a:t>91.67%</a:t>
                      </a:r>
                      <a:endParaRPr lang="en-CA" sz="1800" dirty="0">
                        <a:effectLst/>
                        <a:latin typeface="Calibri"/>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581423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Recommendations</a:t>
            </a:r>
            <a:endParaRPr lang="en-CA" dirty="0"/>
          </a:p>
        </p:txBody>
      </p:sp>
      <p:sp>
        <p:nvSpPr>
          <p:cNvPr id="3" name="Content Placeholder 2"/>
          <p:cNvSpPr>
            <a:spLocks noGrp="1"/>
          </p:cNvSpPr>
          <p:nvPr>
            <p:ph idx="1"/>
          </p:nvPr>
        </p:nvSpPr>
        <p:spPr/>
        <p:txBody>
          <a:bodyPr/>
          <a:lstStyle/>
          <a:p>
            <a:r>
              <a:rPr lang="en-US" dirty="0" smtClean="0"/>
              <a:t>The research determines the factors that could be used in predicting the acceptance and completion in research universities</a:t>
            </a:r>
          </a:p>
          <a:p>
            <a:r>
              <a:rPr lang="en-US" dirty="0" smtClean="0"/>
              <a:t>Useful in understanding the acceptance of a high school student in the research university beyond SAT grades</a:t>
            </a:r>
          </a:p>
          <a:p>
            <a:r>
              <a:rPr lang="en-US" dirty="0" smtClean="0"/>
              <a:t>Could use different variables as suggested by RFE and </a:t>
            </a:r>
            <a:r>
              <a:rPr lang="en-US" dirty="0" err="1" smtClean="0"/>
              <a:t>Boruta</a:t>
            </a:r>
            <a:r>
              <a:rPr lang="en-US" dirty="0" smtClean="0"/>
              <a:t> variable selection</a:t>
            </a:r>
          </a:p>
          <a:p>
            <a:r>
              <a:rPr lang="en-US" dirty="0" smtClean="0"/>
              <a:t>Dig deeper into the use of different supervised learning methods</a:t>
            </a:r>
            <a:endParaRPr lang="en-CA" dirty="0"/>
          </a:p>
        </p:txBody>
      </p:sp>
    </p:spTree>
    <p:extLst>
      <p:ext uri="{BB962C8B-B14F-4D97-AF65-F5344CB8AC3E}">
        <p14:creationId xmlns:p14="http://schemas.microsoft.com/office/powerpoint/2010/main" val="150142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CA" dirty="0"/>
          </a:p>
        </p:txBody>
      </p:sp>
      <p:sp>
        <p:nvSpPr>
          <p:cNvPr id="5" name="Subtitle 4"/>
          <p:cNvSpPr>
            <a:spLocks noGrp="1"/>
          </p:cNvSpPr>
          <p:nvPr>
            <p:ph type="subTitle" idx="1"/>
          </p:nvPr>
        </p:nvSpPr>
        <p:spPr/>
        <p:txBody>
          <a:bodyPr/>
          <a:lstStyle/>
          <a:p>
            <a:endParaRPr lang="en-CA"/>
          </a:p>
        </p:txBody>
      </p:sp>
    </p:spTree>
    <p:extLst>
      <p:ext uri="{BB962C8B-B14F-4D97-AF65-F5344CB8AC3E}">
        <p14:creationId xmlns:p14="http://schemas.microsoft.com/office/powerpoint/2010/main" val="3287298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008" r="15861"/>
          <a:stretch/>
        </p:blipFill>
        <p:spPr>
          <a:xfrm>
            <a:off x="533400" y="533400"/>
            <a:ext cx="2726109" cy="2628900"/>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26356" t="11986" r="25888" b="11776"/>
          <a:stretch/>
        </p:blipFill>
        <p:spPr>
          <a:xfrm>
            <a:off x="4495800" y="542658"/>
            <a:ext cx="2819400" cy="300147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504" y="3982340"/>
            <a:ext cx="2247900" cy="22479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73601" y="3982340"/>
            <a:ext cx="2063798" cy="2176462"/>
          </a:xfrm>
          <a:prstGeom prst="rect">
            <a:avLst/>
          </a:prstGeom>
        </p:spPr>
      </p:pic>
    </p:spTree>
    <p:extLst>
      <p:ext uri="{BB962C8B-B14F-4D97-AF65-F5344CB8AC3E}">
        <p14:creationId xmlns:p14="http://schemas.microsoft.com/office/powerpoint/2010/main" val="147217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inVertic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CA" dirty="0"/>
          </a:p>
        </p:txBody>
      </p:sp>
      <p:sp>
        <p:nvSpPr>
          <p:cNvPr id="3" name="Content Placeholder 2"/>
          <p:cNvSpPr>
            <a:spLocks noGrp="1"/>
          </p:cNvSpPr>
          <p:nvPr>
            <p:ph idx="1"/>
          </p:nvPr>
        </p:nvSpPr>
        <p:spPr/>
        <p:txBody>
          <a:bodyPr/>
          <a:lstStyle/>
          <a:p>
            <a:r>
              <a:rPr lang="en-US" dirty="0" smtClean="0"/>
              <a:t>Create a prediction model for a </a:t>
            </a:r>
            <a:r>
              <a:rPr lang="en-US" dirty="0" smtClean="0"/>
              <a:t>high school student </a:t>
            </a:r>
            <a:r>
              <a:rPr lang="en-US" dirty="0" smtClean="0"/>
              <a:t>to get into a research university in the United States</a:t>
            </a:r>
          </a:p>
          <a:p>
            <a:r>
              <a:rPr lang="en-US" dirty="0" smtClean="0"/>
              <a:t>Determine the factors that would consider a student get into a research university</a:t>
            </a:r>
          </a:p>
          <a:p>
            <a:r>
              <a:rPr lang="en-US" dirty="0" smtClean="0"/>
              <a:t>Predict a completion rate of an international student based on different factors affecting the student (SAT average, cost, etc.)</a:t>
            </a:r>
            <a:endParaRPr lang="en-CA" dirty="0"/>
          </a:p>
        </p:txBody>
      </p:sp>
    </p:spTree>
    <p:extLst>
      <p:ext uri="{BB962C8B-B14F-4D97-AF65-F5344CB8AC3E}">
        <p14:creationId xmlns:p14="http://schemas.microsoft.com/office/powerpoint/2010/main" val="4222012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 Methods</a:t>
            </a:r>
            <a:endParaRPr lang="en-CA" dirty="0"/>
          </a:p>
        </p:txBody>
      </p:sp>
      <p:sp>
        <p:nvSpPr>
          <p:cNvPr id="3" name="Content Placeholder 2"/>
          <p:cNvSpPr>
            <a:spLocks noGrp="1"/>
          </p:cNvSpPr>
          <p:nvPr>
            <p:ph idx="1"/>
          </p:nvPr>
        </p:nvSpPr>
        <p:spPr/>
        <p:txBody>
          <a:bodyPr/>
          <a:lstStyle/>
          <a:p>
            <a:r>
              <a:rPr lang="en-US" dirty="0" smtClean="0"/>
              <a:t>Logistic/Linear Regression</a:t>
            </a:r>
          </a:p>
          <a:p>
            <a:r>
              <a:rPr lang="en-US" dirty="0" smtClean="0"/>
              <a:t>Single Decision Tree</a:t>
            </a:r>
          </a:p>
          <a:p>
            <a:r>
              <a:rPr lang="en-US" dirty="0" smtClean="0"/>
              <a:t>Random Forest</a:t>
            </a:r>
          </a:p>
          <a:p>
            <a:r>
              <a:rPr lang="en-US" dirty="0" smtClean="0"/>
              <a:t>Support Vector Machine (SVM)</a:t>
            </a:r>
          </a:p>
          <a:p>
            <a:r>
              <a:rPr lang="en-US" dirty="0" smtClean="0"/>
              <a:t>Simple Tree</a:t>
            </a:r>
          </a:p>
          <a:p>
            <a:r>
              <a:rPr lang="en-US" dirty="0" smtClean="0"/>
              <a:t>Conditional Inference Tree</a:t>
            </a:r>
            <a:endParaRPr lang="en-CA" dirty="0"/>
          </a:p>
        </p:txBody>
      </p:sp>
    </p:spTree>
    <p:extLst>
      <p:ext uri="{BB962C8B-B14F-4D97-AF65-F5344CB8AC3E}">
        <p14:creationId xmlns:p14="http://schemas.microsoft.com/office/powerpoint/2010/main" val="69297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81000" y="609600"/>
            <a:ext cx="7778786" cy="5334000"/>
          </a:xfrm>
        </p:spPr>
      </p:pic>
    </p:spTree>
    <p:extLst>
      <p:ext uri="{BB962C8B-B14F-4D97-AF65-F5344CB8AC3E}">
        <p14:creationId xmlns:p14="http://schemas.microsoft.com/office/powerpoint/2010/main" val="3722230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b="12052"/>
          <a:stretch/>
        </p:blipFill>
        <p:spPr>
          <a:xfrm>
            <a:off x="685800" y="838200"/>
            <a:ext cx="7480372" cy="4724400"/>
          </a:xfrm>
        </p:spPr>
      </p:pic>
    </p:spTree>
    <p:extLst>
      <p:ext uri="{BB962C8B-B14F-4D97-AF65-F5344CB8AC3E}">
        <p14:creationId xmlns:p14="http://schemas.microsoft.com/office/powerpoint/2010/main" val="3805528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50814" y="923925"/>
            <a:ext cx="7480372" cy="4943475"/>
          </a:xfrm>
        </p:spPr>
      </p:pic>
    </p:spTree>
    <p:extLst>
      <p:ext uri="{BB962C8B-B14F-4D97-AF65-F5344CB8AC3E}">
        <p14:creationId xmlns:p14="http://schemas.microsoft.com/office/powerpoint/2010/main" val="494206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85800" y="838200"/>
            <a:ext cx="7480372" cy="4943475"/>
          </a:xfrm>
        </p:spPr>
      </p:pic>
    </p:spTree>
    <p:extLst>
      <p:ext uri="{BB962C8B-B14F-4D97-AF65-F5344CB8AC3E}">
        <p14:creationId xmlns:p14="http://schemas.microsoft.com/office/powerpoint/2010/main" val="2409531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rotWithShape="1">
          <a:blip r:embed="rId3">
            <a:extLst>
              <a:ext uri="{28A0092B-C50C-407E-A947-70E740481C1C}">
                <a14:useLocalDpi xmlns:a14="http://schemas.microsoft.com/office/drawing/2010/main" val="0"/>
              </a:ext>
            </a:extLst>
          </a:blip>
          <a:srcRect b="14530"/>
          <a:stretch/>
        </p:blipFill>
        <p:spPr>
          <a:xfrm>
            <a:off x="457200" y="990600"/>
            <a:ext cx="7480372" cy="4800600"/>
          </a:xfrm>
        </p:spPr>
      </p:pic>
    </p:spTree>
    <p:extLst>
      <p:ext uri="{BB962C8B-B14F-4D97-AF65-F5344CB8AC3E}">
        <p14:creationId xmlns:p14="http://schemas.microsoft.com/office/powerpoint/2010/main" val="27629989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680</TotalTime>
  <Words>843</Words>
  <Application>Microsoft Office PowerPoint</Application>
  <PresentationFormat>On-screen Show (4:3)</PresentationFormat>
  <Paragraphs>101</Paragraphs>
  <Slides>19</Slides>
  <Notes>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Adjacency</vt:lpstr>
      <vt:lpstr>US Research University Prediction Model</vt:lpstr>
      <vt:lpstr>PowerPoint Presentation</vt:lpstr>
      <vt:lpstr>Objectives</vt:lpstr>
      <vt:lpstr>Supervised Learning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of US Research University Admission Prediction Model</vt:lpstr>
      <vt:lpstr>Variable Selection Using Boruta</vt:lpstr>
      <vt:lpstr>Variable Selection Using RFE</vt:lpstr>
      <vt:lpstr>Results of US Research University Completion Rate Prediction Model</vt:lpstr>
      <vt:lpstr>Conclusion and Recommendations</vt:lpstr>
      <vt:lpstr>Thank You!</vt:lpstr>
    </vt:vector>
  </TitlesOfParts>
  <Company>TVO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Research University Prediction Model</dc:title>
  <dc:creator>Philip Gabriel Andrada</dc:creator>
  <cp:lastModifiedBy>Philip Gabriel Andrada</cp:lastModifiedBy>
  <cp:revision>18</cp:revision>
  <dcterms:created xsi:type="dcterms:W3CDTF">2016-11-25T14:22:43Z</dcterms:created>
  <dcterms:modified xsi:type="dcterms:W3CDTF">2016-11-28T19:16:19Z</dcterms:modified>
</cp:coreProperties>
</file>