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Rpf4dgAcAgyV+2aOz6wh0AotR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2536c3fc0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b2536c3fc0_5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2536c3fc0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b2536c3fc0_5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2536c3fc0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b2536c3fc0_5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2536c3fc0_3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2536c3fc0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2536c3fc0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b2536c3fc0_6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2536c3fc0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b2536c3fc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251e86e24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251e86e2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251e86e24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251e86e2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venir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12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BD8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4EEE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4EEE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4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4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4EEE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4EEE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6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6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6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4EEE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9C4BB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7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7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4EEE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9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9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4EEE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0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b="0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2915" r="21244" t="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/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8823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" name="Google Shape;106;p1"/>
          <p:cNvSpPr txBox="1"/>
          <p:nvPr>
            <p:ph type="ctr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lang="en-GB" sz="4800"/>
              <a:t> KDE Project Presentation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477980" y="4872922"/>
            <a:ext cx="4023359" cy="120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GB" sz="1000"/>
              <a:t>Hugo Moura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GB" sz="1000"/>
              <a:t>Tomás Carrilho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GB" sz="1000"/>
              <a:t>Stylianos Psara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GB" sz="1000"/>
              <a:t>Ziv Hochman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GB" sz="1000"/>
              <a:t>Panagiotis Andrikopoulos</a:t>
            </a:r>
            <a:endParaRPr sz="1000"/>
          </a:p>
        </p:txBody>
      </p:sp>
      <p:sp>
        <p:nvSpPr>
          <p:cNvPr id="108" name="Google Shape;108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BBD8D3"/>
          </a:solidFill>
          <a:ln cap="flat" cmpd="sng" w="9525">
            <a:solidFill>
              <a:srgbClr val="BBD8D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2536c3fc0_5_10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b="0" i="0" lang="en-GB" u="none" strike="noStrike"/>
              <a:t>SPARQL queries (</a:t>
            </a:r>
            <a:r>
              <a:rPr lang="en-GB"/>
              <a:t>F1)</a:t>
            </a:r>
            <a:endParaRPr/>
          </a:p>
        </p:txBody>
      </p:sp>
      <p:sp>
        <p:nvSpPr>
          <p:cNvPr id="174" name="Google Shape;174;g2b2536c3fc0_5_10"/>
          <p:cNvSpPr txBox="1"/>
          <p:nvPr>
            <p:ph idx="1" type="body"/>
          </p:nvPr>
        </p:nvSpPr>
        <p:spPr>
          <a:xfrm>
            <a:off x="512125" y="2478025"/>
            <a:ext cx="112185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•"/>
            </a:pPr>
            <a:r>
              <a:rPr lang="en-GB" sz="1600"/>
              <a:t>Sprint winners in all seasons</a:t>
            </a:r>
            <a:endParaRPr sz="1600"/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-330200" lvl="0" marL="4572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•"/>
            </a:pPr>
            <a:r>
              <a:rPr lang="en-GB" sz="1600" u="sng"/>
              <a:t>Which drivers drove for a constructor from their country and in which season?</a:t>
            </a:r>
            <a:endParaRPr sz="1600" u="sng"/>
          </a:p>
          <a:p>
            <a:pPr indent="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</p:txBody>
      </p:sp>
      <p:pic>
        <p:nvPicPr>
          <p:cNvPr id="175" name="Google Shape;175;g2b2536c3fc0_5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00" y="2855800"/>
            <a:ext cx="11395348" cy="14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b2536c3fc0_5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75" y="4747800"/>
            <a:ext cx="11395400" cy="14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2536c3fc0_5_16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b="0" i="0" lang="en-GB" u="none" strike="noStrike"/>
              <a:t>SPARQL queries (F1)</a:t>
            </a:r>
            <a:endParaRPr/>
          </a:p>
        </p:txBody>
      </p:sp>
      <p:sp>
        <p:nvSpPr>
          <p:cNvPr id="182" name="Google Shape;182;g2b2536c3fc0_5_16"/>
          <p:cNvSpPr txBox="1"/>
          <p:nvPr>
            <p:ph idx="1" type="body"/>
          </p:nvPr>
        </p:nvSpPr>
        <p:spPr>
          <a:xfrm>
            <a:off x="584700" y="2478025"/>
            <a:ext cx="11157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•"/>
            </a:pPr>
            <a:r>
              <a:rPr lang="en-GB" sz="1600"/>
              <a:t>Number of disqualifications for a driver per season</a:t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•"/>
            </a:pPr>
            <a:r>
              <a:rPr lang="en-GB" sz="1600" u="sng"/>
              <a:t>Constructor winners per season</a:t>
            </a:r>
            <a:endParaRPr sz="1600" u="sng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</p:txBody>
      </p:sp>
      <p:pic>
        <p:nvPicPr>
          <p:cNvPr id="183" name="Google Shape;183;g2b2536c3fc0_5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00" y="2807075"/>
            <a:ext cx="11065999" cy="13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b2536c3fc0_5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625" y="4722325"/>
            <a:ext cx="10810127" cy="17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2536c3fc0_5_22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b="0" i="0" lang="en-GB" u="none" strike="noStrike"/>
              <a:t>SPARQL queries</a:t>
            </a:r>
            <a:r>
              <a:rPr lang="en-GB"/>
              <a:t> (MotoGP)</a:t>
            </a:r>
            <a:endParaRPr/>
          </a:p>
        </p:txBody>
      </p:sp>
      <p:sp>
        <p:nvSpPr>
          <p:cNvPr id="190" name="Google Shape;190;g2b2536c3fc0_5_22"/>
          <p:cNvSpPr txBox="1"/>
          <p:nvPr>
            <p:ph idx="1" type="body"/>
          </p:nvPr>
        </p:nvSpPr>
        <p:spPr>
          <a:xfrm>
            <a:off x="517050" y="2551125"/>
            <a:ext cx="11157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•"/>
            </a:pPr>
            <a:r>
              <a:rPr lang="en-GB" sz="1600" u="sng"/>
              <a:t>Top six riders with the most wins in their country</a:t>
            </a:r>
            <a:endParaRPr sz="1600" u="sng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•"/>
            </a:pPr>
            <a:r>
              <a:rPr lang="en-GB" sz="1600"/>
              <a:t>Top five constructors with italian drivers with the most wins before 2005 in 250cc Class</a:t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</p:txBody>
      </p:sp>
      <p:pic>
        <p:nvPicPr>
          <p:cNvPr id="191" name="Google Shape;191;g2b2536c3fc0_5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00" y="2888925"/>
            <a:ext cx="10889974" cy="180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2b2536c3fc0_5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700" y="5028425"/>
            <a:ext cx="6931075" cy="14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2536c3fc0_3_12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nir"/>
              <a:buNone/>
            </a:pPr>
            <a:r>
              <a:rPr lang="en-GB"/>
              <a:t>SPARQL queries (MotoGP and F1)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b2536c3fc0_3_12"/>
          <p:cNvSpPr txBox="1"/>
          <p:nvPr>
            <p:ph idx="1" type="body"/>
          </p:nvPr>
        </p:nvSpPr>
        <p:spPr>
          <a:xfrm>
            <a:off x="517050" y="2349325"/>
            <a:ext cx="11157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•"/>
            </a:pPr>
            <a:r>
              <a:rPr lang="en-GB" sz="1600"/>
              <a:t>Which country has the riders with most wins in MotoGP, how many are the wins and the drivers</a:t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•"/>
            </a:pPr>
            <a:r>
              <a:rPr lang="en-GB" sz="1600" u="sng"/>
              <a:t>MotoGP and F1 constructors</a:t>
            </a:r>
            <a:endParaRPr sz="1600" u="sng"/>
          </a:p>
        </p:txBody>
      </p:sp>
      <p:pic>
        <p:nvPicPr>
          <p:cNvPr id="199" name="Google Shape;199;g2b2536c3fc0_3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50" y="2738075"/>
            <a:ext cx="10168202" cy="134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b2536c3fc0_3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50" y="4593700"/>
            <a:ext cx="3271300" cy="8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b="0" i="0" lang="en-GB" u="none" strike="noStrike"/>
              <a:t>Embeddings generation</a:t>
            </a:r>
            <a:endParaRPr/>
          </a:p>
        </p:txBody>
      </p:sp>
      <p:sp>
        <p:nvSpPr>
          <p:cNvPr id="206" name="Google Shape;206;p8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TransE class implementation with TorchE library, employing a neural network as the machine learning model.</a:t>
            </a:r>
            <a:endParaRPr sz="2000"/>
          </a:p>
        </p:txBody>
      </p:sp>
      <p:pic>
        <p:nvPicPr>
          <p:cNvPr id="207" name="Google Shape;20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875" y="3433700"/>
            <a:ext cx="9750254" cy="27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2536c3fc0_6_5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b="0" i="0" lang="en-GB" u="none" strike="noStrike"/>
              <a:t>Embeddings </a:t>
            </a:r>
            <a:r>
              <a:rPr lang="en-GB"/>
              <a:t>example</a:t>
            </a:r>
            <a:endParaRPr/>
          </a:p>
        </p:txBody>
      </p:sp>
      <p:cxnSp>
        <p:nvCxnSpPr>
          <p:cNvPr id="213" name="Google Shape;213;g2b2536c3fc0_6_5"/>
          <p:cNvCxnSpPr/>
          <p:nvPr/>
        </p:nvCxnSpPr>
        <p:spPr>
          <a:xfrm>
            <a:off x="3386288" y="4004100"/>
            <a:ext cx="11085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g2b2536c3fc0_6_5"/>
          <p:cNvSpPr/>
          <p:nvPr/>
        </p:nvSpPr>
        <p:spPr>
          <a:xfrm>
            <a:off x="7962000" y="3469650"/>
            <a:ext cx="2293500" cy="108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5" name="Google Shape;215;g2b2536c3fc0_6_5"/>
          <p:cNvSpPr/>
          <p:nvPr/>
        </p:nvSpPr>
        <p:spPr>
          <a:xfrm>
            <a:off x="1330200" y="3361500"/>
            <a:ext cx="1949700" cy="128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6" name="Google Shape;216;g2b2536c3fc0_6_5"/>
          <p:cNvSpPr/>
          <p:nvPr/>
        </p:nvSpPr>
        <p:spPr>
          <a:xfrm>
            <a:off x="4646088" y="3369900"/>
            <a:ext cx="1949700" cy="128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7" name="Google Shape;217;g2b2536c3fc0_6_5"/>
          <p:cNvCxnSpPr/>
          <p:nvPr/>
        </p:nvCxnSpPr>
        <p:spPr>
          <a:xfrm flipH="1" rot="10800000">
            <a:off x="6728688" y="3999900"/>
            <a:ext cx="1100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g2b2536c3fc0_6_5"/>
          <p:cNvSpPr txBox="1"/>
          <p:nvPr/>
        </p:nvSpPr>
        <p:spPr>
          <a:xfrm>
            <a:off x="1848300" y="3742950"/>
            <a:ext cx="9135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co:27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9" name="Google Shape;219;g2b2536c3fc0_6_5"/>
          <p:cNvSpPr txBox="1"/>
          <p:nvPr/>
        </p:nvSpPr>
        <p:spPr>
          <a:xfrm>
            <a:off x="5164188" y="3736350"/>
            <a:ext cx="9135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Status</a:t>
            </a:r>
            <a:r>
              <a:rPr lang="en-GB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g2b2536c3fc0_6_5"/>
          <p:cNvSpPr txBox="1"/>
          <p:nvPr/>
        </p:nvSpPr>
        <p:spPr>
          <a:xfrm>
            <a:off x="8652000" y="3734550"/>
            <a:ext cx="9135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Turbo</a:t>
            </a:r>
            <a:r>
              <a:rPr lang="en-GB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1" name="Google Shape;221;g2b2536c3fc0_6_5"/>
          <p:cNvSpPr txBox="1"/>
          <p:nvPr/>
        </p:nvSpPr>
        <p:spPr>
          <a:xfrm>
            <a:off x="1470600" y="4811575"/>
            <a:ext cx="1668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subject</a:t>
            </a:r>
            <a:endParaRPr sz="200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2" name="Google Shape;222;g2b2536c3fc0_6_5"/>
          <p:cNvSpPr txBox="1"/>
          <p:nvPr/>
        </p:nvSpPr>
        <p:spPr>
          <a:xfrm>
            <a:off x="4786500" y="4811575"/>
            <a:ext cx="1668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relation</a:t>
            </a:r>
            <a:endParaRPr sz="200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3" name="Google Shape;223;g2b2536c3fc0_6_5"/>
          <p:cNvSpPr txBox="1"/>
          <p:nvPr/>
        </p:nvSpPr>
        <p:spPr>
          <a:xfrm>
            <a:off x="8274300" y="4811575"/>
            <a:ext cx="1668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object</a:t>
            </a:r>
            <a:endParaRPr sz="200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b="0" i="0" lang="en-GB" u="none" strike="noStrike"/>
              <a:t>Conclusion</a:t>
            </a:r>
            <a:endParaRPr/>
          </a:p>
        </p:txBody>
      </p:sp>
      <p:sp>
        <p:nvSpPr>
          <p:cNvPr id="229" name="Google Shape;229;p10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Limitations</a:t>
            </a:r>
            <a:endParaRPr sz="2000"/>
          </a:p>
          <a:p>
            <a:pPr indent="-22860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-GB" sz="1800">
                <a:highlight>
                  <a:srgbClr val="FFFFFF"/>
                </a:highlight>
              </a:rPr>
              <a:t>Limitations of the RDF data model and semantic web technologies</a:t>
            </a:r>
            <a:endParaRPr sz="1800">
              <a:highlight>
                <a:srgbClr val="FFFFFF"/>
              </a:highlight>
            </a:endParaRPr>
          </a:p>
          <a:p>
            <a:pPr indent="-215900" lvl="2" marL="1143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>
                <a:highlight>
                  <a:srgbClr val="FFFFFF"/>
                </a:highlight>
              </a:rPr>
              <a:t>Modeling relationships;</a:t>
            </a:r>
            <a:endParaRPr sz="1600">
              <a:highlight>
                <a:srgbClr val="FFFFFF"/>
              </a:highlight>
            </a:endParaRPr>
          </a:p>
          <a:p>
            <a:pPr indent="-215900" lvl="2" marL="1143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>
                <a:highlight>
                  <a:srgbClr val="FFFFFF"/>
                </a:highlight>
              </a:rPr>
              <a:t>Human interpretation;</a:t>
            </a:r>
            <a:endParaRPr sz="1600">
              <a:highlight>
                <a:srgbClr val="FFFFFF"/>
              </a:highlight>
            </a:endParaRPr>
          </a:p>
          <a:p>
            <a:pPr indent="-215900" lvl="2" marL="1143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>
                <a:highlight>
                  <a:srgbClr val="FFFFFF"/>
                </a:highlight>
              </a:rPr>
              <a:t>Data evolution and adaptation.</a:t>
            </a:r>
            <a:endParaRPr sz="1600">
              <a:highlight>
                <a:srgbClr val="FFFFFF"/>
              </a:highlight>
            </a:endParaRPr>
          </a:p>
          <a:p>
            <a:pPr indent="-22860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-GB" sz="1800">
                <a:highlight>
                  <a:srgbClr val="FFFFFF"/>
                </a:highlight>
              </a:rPr>
              <a:t>Overall project limitations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-1778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GB" sz="2000" u="none" strike="noStrike"/>
              <a:t>What are the challenges for the semantic web? </a:t>
            </a:r>
            <a:endParaRPr b="0" i="0" sz="2000" u="none" strike="noStrike"/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strike="noStrike"/>
              <a:t>Future in the era of generative</a:t>
            </a:r>
            <a:r>
              <a:rPr lang="en-GB" sz="2000"/>
              <a:t> </a:t>
            </a:r>
            <a:r>
              <a:rPr b="0" i="0" lang="en-GB" sz="2000" u="none" strike="noStrike"/>
              <a:t>AI?</a:t>
            </a:r>
            <a:endParaRPr sz="2000"/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0" name="Google Shape;23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400" y="3589600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2536c3fc0_6_0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/>
              <a:t>Thanks for listening :)</a:t>
            </a:r>
            <a:endParaRPr sz="2000"/>
          </a:p>
        </p:txBody>
      </p:sp>
      <p:sp>
        <p:nvSpPr>
          <p:cNvPr id="236" name="Google Shape;236;g2b2536c3fc0_6_0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GB"/>
              <a:t>Questions?</a:t>
            </a:r>
            <a:endParaRPr/>
          </a:p>
        </p:txBody>
      </p:sp>
      <p:pic>
        <p:nvPicPr>
          <p:cNvPr id="237" name="Google Shape;237;g2b2536c3fc0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638" y="3128398"/>
            <a:ext cx="3400723" cy="340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1115575" y="2478025"/>
            <a:ext cx="10168200" cy="4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1135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Motorsports</a:t>
            </a:r>
            <a:endParaRPr sz="2000"/>
          </a:p>
          <a:p>
            <a:pPr indent="-191135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Semantic Web Technologies</a:t>
            </a:r>
            <a:endParaRPr sz="2000"/>
          </a:p>
          <a:p>
            <a:pPr indent="-191135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RDF Knowledge base</a:t>
            </a:r>
            <a:endParaRPr sz="2000"/>
          </a:p>
          <a:p>
            <a:pPr indent="-191135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SPARQL queries</a:t>
            </a:r>
            <a:endParaRPr sz="2000"/>
          </a:p>
          <a:p>
            <a:pPr indent="-191135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Linking knowledge</a:t>
            </a:r>
            <a:endParaRPr sz="2000"/>
          </a:p>
          <a:p>
            <a:pPr indent="-191135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Embeddings</a:t>
            </a:r>
            <a:endParaRPr sz="2000"/>
          </a:p>
          <a:p>
            <a:pPr indent="-64135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5551" y="2478032"/>
            <a:ext cx="3033715" cy="16602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re's what fans are saying about the new F1 logo" id="117" name="Google Shape;1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3628" y="4264500"/>
            <a:ext cx="3954778" cy="2471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b="0" i="0" lang="en-GB" u="none" strike="noStrike"/>
              <a:t>Datasets</a:t>
            </a:r>
            <a:endParaRPr/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F1</a:t>
            </a:r>
            <a:endParaRPr sz="2000"/>
          </a:p>
          <a:p>
            <a:pPr indent="-177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MotoGP</a:t>
            </a:r>
            <a:endParaRPr sz="2000"/>
          </a:p>
          <a:p>
            <a:pPr indent="-1905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public dataset accessible in Kaggle</a:t>
            </a:r>
            <a:endParaRPr sz="1800"/>
          </a:p>
          <a:p>
            <a:pPr indent="-762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975" y="2261600"/>
            <a:ext cx="5965199" cy="20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6975" y="4686325"/>
            <a:ext cx="5965201" cy="1686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1115568" y="685800"/>
            <a:ext cx="10487853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b="0" i="0" lang="en-GB" u="none" strike="noStrike"/>
              <a:t>Building an Integrated RDF Knowledge Base</a:t>
            </a:r>
            <a:br>
              <a:rPr lang="en-GB"/>
            </a:br>
            <a:endParaRPr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934650" y="2502375"/>
            <a:ext cx="10322700" cy="4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Graphs combination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90500" lvl="1" marL="685800" rtl="0" algn="l"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GB" sz="1800"/>
              <a:t>Namespace </a:t>
            </a:r>
            <a:r>
              <a:rPr lang="en-GB" sz="1800" u="sng"/>
              <a:t>http://example.org/motor-sports/</a:t>
            </a:r>
            <a:r>
              <a:rPr lang="en-GB" sz="1800"/>
              <a:t> creation as the unified prefix for both graphs. </a:t>
            </a:r>
            <a:endParaRPr sz="1800"/>
          </a:p>
          <a:p>
            <a:pPr indent="-190500" lvl="1" marL="685800" rtl="0" algn="l"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GB" sz="1800"/>
              <a:t>OWL axioms implementation to create classes and subclasses relationships  for </a:t>
            </a:r>
            <a:r>
              <a:rPr b="1" lang="en-GB" sz="1800"/>
              <a:t>MotorSportsEvents</a:t>
            </a:r>
            <a:r>
              <a:rPr lang="en-GB" sz="1800"/>
              <a:t>, </a:t>
            </a:r>
            <a:r>
              <a:rPr b="1" lang="en-GB" sz="1800"/>
              <a:t>Constructors</a:t>
            </a:r>
            <a:r>
              <a:rPr lang="en-GB" sz="1800"/>
              <a:t> and </a:t>
            </a:r>
            <a:r>
              <a:rPr b="1" lang="en-GB" sz="1800"/>
              <a:t>Racers</a:t>
            </a:r>
            <a:r>
              <a:rPr lang="en-GB" sz="1800"/>
              <a:t>.</a:t>
            </a:r>
            <a:endParaRPr sz="1800"/>
          </a:p>
          <a:p>
            <a:pPr indent="-215900" lvl="2" marL="1143000" rtl="0" algn="l"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unified the classes </a:t>
            </a:r>
            <a:r>
              <a:rPr b="1" lang="en-GB" sz="1600"/>
              <a:t>F1RaceEvents</a:t>
            </a:r>
            <a:r>
              <a:rPr lang="en-GB" sz="1600"/>
              <a:t> and </a:t>
            </a:r>
            <a:r>
              <a:rPr b="1" lang="en-GB" sz="1600"/>
              <a:t>MotoRaceEvents</a:t>
            </a:r>
            <a:r>
              <a:rPr lang="en-GB" sz="1600"/>
              <a:t> under the common class </a:t>
            </a:r>
            <a:r>
              <a:rPr b="1" lang="en-GB" sz="1600"/>
              <a:t>MotorSportsEvents</a:t>
            </a:r>
            <a:r>
              <a:rPr lang="en-GB" sz="1600"/>
              <a:t>.</a:t>
            </a:r>
            <a:endParaRPr sz="1600"/>
          </a:p>
          <a:p>
            <a:pPr indent="-203200" lvl="2" marL="1143000" rtl="0" algn="l"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b="1" lang="en-GB" sz="1600"/>
              <a:t>F1Constructor</a:t>
            </a:r>
            <a:r>
              <a:rPr lang="en-GB" sz="1600"/>
              <a:t> and </a:t>
            </a:r>
            <a:r>
              <a:rPr b="1" lang="en-GB" sz="1600"/>
              <a:t>MotoGPConstructor</a:t>
            </a:r>
            <a:r>
              <a:rPr lang="en-GB" sz="1600"/>
              <a:t> were placed under the class Constructors.</a:t>
            </a:r>
            <a:endParaRPr sz="1600"/>
          </a:p>
          <a:p>
            <a:pPr indent="-203200" lvl="2" marL="1143000" rtl="0" algn="l"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GB" sz="1600"/>
              <a:t>Driver and Rider were placed under the class Racer</a:t>
            </a:r>
            <a:endParaRPr sz="1600"/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 b="43422" l="0" r="0" t="0"/>
          <a:stretch/>
        </p:blipFill>
        <p:spPr>
          <a:xfrm>
            <a:off x="5784725" y="5392625"/>
            <a:ext cx="6090573" cy="10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12218" r="11983" t="56576"/>
          <a:stretch/>
        </p:blipFill>
        <p:spPr>
          <a:xfrm>
            <a:off x="438525" y="5516250"/>
            <a:ext cx="4616648" cy="81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251e86e24_1_3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axioms</a:t>
            </a:r>
            <a:endParaRPr/>
          </a:p>
        </p:txBody>
      </p:sp>
      <p:pic>
        <p:nvPicPr>
          <p:cNvPr id="139" name="Google Shape;139;g2b251e86e24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38415"/>
            <a:ext cx="11887201" cy="3499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GB"/>
              <a:t>Statistics</a:t>
            </a:r>
            <a:endParaRPr/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437416"/>
            <a:ext cx="11887200" cy="4021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251e86e24_1_13"/>
          <p:cNvSpPr txBox="1"/>
          <p:nvPr>
            <p:ph type="title"/>
          </p:nvPr>
        </p:nvSpPr>
        <p:spPr>
          <a:xfrm>
            <a:off x="1030300" y="548650"/>
            <a:ext cx="107124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an Integrated RDF Knowledge Base (cont.)</a:t>
            </a:r>
            <a:endParaRPr/>
          </a:p>
        </p:txBody>
      </p:sp>
      <p:sp>
        <p:nvSpPr>
          <p:cNvPr id="151" name="Google Shape;151;g2b251e86e24_1_13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Blazegraph</a:t>
            </a:r>
            <a:endParaRPr sz="2000"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-GB" sz="1800">
                <a:highlight>
                  <a:srgbClr val="FFFFFF"/>
                </a:highlight>
              </a:rPr>
              <a:t>perform more efficient and faster searches using SPARQL queries</a:t>
            </a:r>
            <a:endParaRPr sz="1800"/>
          </a:p>
        </p:txBody>
      </p:sp>
      <p:pic>
        <p:nvPicPr>
          <p:cNvPr id="152" name="Google Shape;152;g2b251e86e24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800" y="3913074"/>
            <a:ext cx="4165180" cy="24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nir"/>
              <a:buNone/>
            </a:pPr>
            <a:r>
              <a:rPr b="0" i="0" lang="en-GB" u="none" strike="noStrike"/>
              <a:t>Linking knowledge with DBpedia and Wikidata</a:t>
            </a:r>
            <a:endParaRPr/>
          </a:p>
        </p:txBody>
      </p:sp>
      <p:sp>
        <p:nvSpPr>
          <p:cNvPr id="158" name="Google Shape;158;p6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GB" sz="2000" u="none" strike="noStrike"/>
              <a:t>MotoGP Tracks with the Dbpedia</a:t>
            </a:r>
            <a:endParaRPr b="0" i="0" sz="2000" u="none" strike="noStrike"/>
          </a:p>
          <a:p>
            <a:pPr indent="-177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GB" sz="2000" u="none" strike="noStrike"/>
              <a:t>MotoGP Riders with Wikidata and DBpedia</a:t>
            </a:r>
            <a:endParaRPr b="0" i="0" sz="2000" u="none" strike="noStrike"/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9" name="Google Shape;15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175" y="4172025"/>
            <a:ext cx="2911900" cy="198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9300" y="4031950"/>
            <a:ext cx="2265700" cy="22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b="0" i="0" lang="en-GB" u="none" strike="noStrike"/>
              <a:t>SPARQL queries (F1)</a:t>
            </a:r>
            <a:endParaRPr/>
          </a:p>
        </p:txBody>
      </p:sp>
      <p:sp>
        <p:nvSpPr>
          <p:cNvPr id="166" name="Google Shape;166;p7"/>
          <p:cNvSpPr txBox="1"/>
          <p:nvPr>
            <p:ph idx="1" type="body"/>
          </p:nvPr>
        </p:nvSpPr>
        <p:spPr>
          <a:xfrm>
            <a:off x="632838" y="2441475"/>
            <a:ext cx="11133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The drivers (and their total time) that would have been passed by driver with ID=20 (can be any driver) in race with ID=841 (can be any race), if he hadn’t stopped at any pitstop</a:t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-330200" lvl="0" marL="4572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 u="sng"/>
              <a:t>Qualifying winners, number of times per year</a:t>
            </a:r>
            <a:endParaRPr sz="1600" u="sng"/>
          </a:p>
        </p:txBody>
      </p:sp>
      <p:pic>
        <p:nvPicPr>
          <p:cNvPr id="167" name="Google Shape;16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975" y="3082200"/>
            <a:ext cx="6169100" cy="15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225" y="5319625"/>
            <a:ext cx="10724849" cy="12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ccentBoxVTI">
  <a:themeElements>
    <a:clrScheme name="AnalogousFromLightSeedLeftStep">
      <a:dk1>
        <a:srgbClr val="000000"/>
      </a:dk1>
      <a:lt1>
        <a:srgbClr val="FFFFFF"/>
      </a:lt1>
      <a:dk2>
        <a:srgbClr val="213B38"/>
      </a:dk2>
      <a:lt2>
        <a:srgbClr val="E8E6E2"/>
      </a:lt2>
      <a:accent1>
        <a:srgbClr val="6E90EE"/>
      </a:accent1>
      <a:accent2>
        <a:srgbClr val="34AEE8"/>
      </a:accent2>
      <a:accent3>
        <a:srgbClr val="37B4A8"/>
      </a:accent3>
      <a:accent4>
        <a:srgbClr val="32B773"/>
      </a:accent4>
      <a:accent5>
        <a:srgbClr val="2DBB37"/>
      </a:accent5>
      <a:accent6>
        <a:srgbClr val="65B53A"/>
      </a:accent6>
      <a:hlink>
        <a:srgbClr val="918157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2024-01-19T17:05:44Z</dcterms:created>
  <dc:creator>Hugo Duarte Marcos Moura</dc:creator>
</cp:coreProperties>
</file>