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 Bold" charset="1" panose="00000000000000000000"/>
      <p:regular r:id="rId19"/>
    </p:embeddedFont>
    <p:embeddedFont>
      <p:font typeface="Alatsi" charset="1" panose="00000500000000000000"/>
      <p:regular r:id="rId20"/>
    </p:embeddedFont>
    <p:embeddedFont>
      <p:font typeface="DM Sans" charset="1" panose="00000000000000000000"/>
      <p:regular r:id="rId21"/>
    </p:embeddedFont>
    <p:embeddedFont>
      <p:font typeface="DM Sans Bold" charset="1" panose="00000000000000000000"/>
      <p:regular r:id="rId22"/>
    </p:embeddedFont>
    <p:embeddedFont>
      <p:font typeface="Abhaya Libre Bold" charset="1" panose="02000803000000000000"/>
      <p:regular r:id="rId23"/>
    </p:embeddedFont>
    <p:embeddedFont>
      <p:font typeface="Abhaya Libre" charset="1" panose="02000503000000000000"/>
      <p:regular r:id="rId24"/>
    </p:embeddedFont>
    <p:embeddedFont>
      <p:font typeface="Poppins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604231" y="3891076"/>
            <a:ext cx="12313221" cy="222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5"/>
              </a:lnSpc>
              <a:spcBef>
                <a:spcPct val="0"/>
              </a:spcBef>
            </a:pPr>
            <a:r>
              <a:rPr lang="en-US" b="true" sz="64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SPORTS EVENT MANAGEMENT SYSTYEM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8525" y="1343512"/>
            <a:ext cx="15184113" cy="8536310"/>
          </a:xfrm>
          <a:custGeom>
            <a:avLst/>
            <a:gdLst/>
            <a:ahLst/>
            <a:cxnLst/>
            <a:rect r="r" b="b" t="t" l="l"/>
            <a:pathLst>
              <a:path h="8536310" w="15184113">
                <a:moveTo>
                  <a:pt x="0" y="0"/>
                </a:moveTo>
                <a:lnTo>
                  <a:pt x="15184113" y="0"/>
                </a:lnTo>
                <a:lnTo>
                  <a:pt x="15184113" y="8536310"/>
                </a:lnTo>
                <a:lnTo>
                  <a:pt x="0" y="8536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3" r="0" b="-33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0657"/>
            <a:ext cx="16230600" cy="129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SPORTS EVENT MANAGEMENT SYSTEM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97474" y="882400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6414" y="1230510"/>
            <a:ext cx="17451586" cy="10490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  <a:p>
            <a:pPr algn="l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Entities (Rectangles): 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Student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Stores student-related information.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Registrations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Keeps track of student registrations.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Achievement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Records accomplishments by students in various sports.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Payments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Handles transaction details.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Faculty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Manages faculty members and their roles.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Events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 Store event-related details.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Sports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Manages sports activities and their requirements.</a:t>
            </a:r>
          </a:p>
          <a:p>
            <a:pPr algn="l">
              <a:lnSpc>
                <a:spcPts val="3500"/>
              </a:lnSpc>
            </a:pPr>
          </a:p>
          <a:p>
            <a:pPr algn="l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Attributes (Ovals):  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Student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StudentId (key), Name (comp), RegNo, Department, Section, Email, Password (simple), PhoneNo (multi), TotalWins (derived)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Registrations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RegistrationId (key), StudentID, EventID, SportID, PaymentStatus,  DateRegistered (simple), TotalRegistrations (derived)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Achievement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AchievementId (key), StudentID, EventID, SportID, Awards (simple), TotalWins (derived)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Payments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PaymentId (key), StudentID, EventID, Amount, DateRegistered, PaymentStatus (simple)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Faculty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FacultyId (key), Name, Role (simple)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Events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EventId (key), EventName, EventType, EventDate (simple), TotalRegistrations (derived)</a:t>
            </a:r>
          </a:p>
          <a:p>
            <a:pPr algn="l" marL="1079512" indent="-359837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Sports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: SportId (key), SportName, Category (simple), EquipmentRequired (multi)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89083" y="310835"/>
            <a:ext cx="16230600" cy="129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SPORTS EVENT ER-DIAGRAM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549874" y="897640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4823" y="-446137"/>
            <a:ext cx="5062474" cy="1714747"/>
          </a:xfrm>
          <a:custGeom>
            <a:avLst/>
            <a:gdLst/>
            <a:ahLst/>
            <a:cxnLst/>
            <a:rect r="r" b="b" t="t" l="l"/>
            <a:pathLst>
              <a:path h="1714747" w="5062474">
                <a:moveTo>
                  <a:pt x="0" y="0"/>
                </a:moveTo>
                <a:lnTo>
                  <a:pt x="5062474" y="0"/>
                </a:lnTo>
                <a:lnTo>
                  <a:pt x="5062474" y="1714747"/>
                </a:lnTo>
                <a:lnTo>
                  <a:pt x="0" y="1714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34429" y="2627420"/>
            <a:ext cx="4411062" cy="863974"/>
          </a:xfrm>
          <a:custGeom>
            <a:avLst/>
            <a:gdLst/>
            <a:ahLst/>
            <a:cxnLst/>
            <a:rect r="r" b="b" t="t" l="l"/>
            <a:pathLst>
              <a:path h="863974" w="4411062">
                <a:moveTo>
                  <a:pt x="0" y="0"/>
                </a:moveTo>
                <a:lnTo>
                  <a:pt x="4411062" y="0"/>
                </a:lnTo>
                <a:lnTo>
                  <a:pt x="4411062" y="863974"/>
                </a:lnTo>
                <a:lnTo>
                  <a:pt x="0" y="863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" t="-36492" r="0" b="-251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55395" y="3900969"/>
            <a:ext cx="4369131" cy="809637"/>
          </a:xfrm>
          <a:custGeom>
            <a:avLst/>
            <a:gdLst/>
            <a:ahLst/>
            <a:cxnLst/>
            <a:rect r="r" b="b" t="t" l="l"/>
            <a:pathLst>
              <a:path h="809637" w="4369131">
                <a:moveTo>
                  <a:pt x="0" y="0"/>
                </a:moveTo>
                <a:lnTo>
                  <a:pt x="4369131" y="0"/>
                </a:lnTo>
                <a:lnTo>
                  <a:pt x="4369131" y="809636"/>
                </a:lnTo>
                <a:lnTo>
                  <a:pt x="0" y="809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55" t="-32204" r="-2770" b="-4023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69500" y="6363573"/>
            <a:ext cx="4355025" cy="814761"/>
          </a:xfrm>
          <a:custGeom>
            <a:avLst/>
            <a:gdLst/>
            <a:ahLst/>
            <a:cxnLst/>
            <a:rect r="r" b="b" t="t" l="l"/>
            <a:pathLst>
              <a:path h="814761" w="4355025">
                <a:moveTo>
                  <a:pt x="0" y="0"/>
                </a:moveTo>
                <a:lnTo>
                  <a:pt x="4355026" y="0"/>
                </a:lnTo>
                <a:lnTo>
                  <a:pt x="4355026" y="814761"/>
                </a:lnTo>
                <a:lnTo>
                  <a:pt x="0" y="814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54" t="-8357" r="0" b="-1327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27496" y="5120180"/>
            <a:ext cx="4397030" cy="833818"/>
          </a:xfrm>
          <a:custGeom>
            <a:avLst/>
            <a:gdLst/>
            <a:ahLst/>
            <a:cxnLst/>
            <a:rect r="r" b="b" t="t" l="l"/>
            <a:pathLst>
              <a:path h="833818" w="4397030">
                <a:moveTo>
                  <a:pt x="0" y="0"/>
                </a:moveTo>
                <a:lnTo>
                  <a:pt x="4397030" y="0"/>
                </a:lnTo>
                <a:lnTo>
                  <a:pt x="4397030" y="833818"/>
                </a:lnTo>
                <a:lnTo>
                  <a:pt x="0" y="8338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51" t="-8243" r="-1306" b="-1132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55395" y="7587909"/>
            <a:ext cx="4346848" cy="800955"/>
          </a:xfrm>
          <a:custGeom>
            <a:avLst/>
            <a:gdLst/>
            <a:ahLst/>
            <a:cxnLst/>
            <a:rect r="r" b="b" t="t" l="l"/>
            <a:pathLst>
              <a:path h="800955" w="4346848">
                <a:moveTo>
                  <a:pt x="0" y="0"/>
                </a:moveTo>
                <a:lnTo>
                  <a:pt x="4346848" y="0"/>
                </a:lnTo>
                <a:lnTo>
                  <a:pt x="4346848" y="800955"/>
                </a:lnTo>
                <a:lnTo>
                  <a:pt x="0" y="800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76360" y="8798439"/>
            <a:ext cx="4369131" cy="820042"/>
          </a:xfrm>
          <a:custGeom>
            <a:avLst/>
            <a:gdLst/>
            <a:ahLst/>
            <a:cxnLst/>
            <a:rect r="r" b="b" t="t" l="l"/>
            <a:pathLst>
              <a:path h="820042" w="4369131">
                <a:moveTo>
                  <a:pt x="0" y="0"/>
                </a:moveTo>
                <a:lnTo>
                  <a:pt x="4369131" y="0"/>
                </a:lnTo>
                <a:lnTo>
                  <a:pt x="4369131" y="820042"/>
                </a:lnTo>
                <a:lnTo>
                  <a:pt x="0" y="8200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15" r="0" b="-856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2249" y="1984868"/>
            <a:ext cx="10510631" cy="7432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Rela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tionships (Diamonds) and Cardinalities: </a:t>
            </a:r>
          </a:p>
          <a:p>
            <a:pPr algn="l">
              <a:lnSpc>
                <a:spcPts val="3500"/>
              </a:lnSpc>
            </a:pP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R</a:t>
            </a: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egisters - 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(1:M) A student can register for multiple events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1399"/>
              </a:lnSpc>
            </a:pP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Plays - 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(M:N) Many students can play many sports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</a:t>
            </a:r>
          </a:p>
          <a:p>
            <a:pPr algn="l">
              <a:lnSpc>
                <a:spcPts val="2800"/>
              </a:lnSpc>
            </a:pP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W</a:t>
            </a: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ins - 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(0:M) A student may or may not have achievements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Do</a:t>
            </a: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es - 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(1:1) A student makes payment for registration.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Org</a:t>
            </a: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anizes - 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(1:M) A faculty member organizes multiple events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 marL="1079509" indent="-359836" lvl="2">
              <a:lnSpc>
                <a:spcPts val="35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Ha</a:t>
            </a:r>
            <a:r>
              <a:rPr lang="en-US" sz="25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s - 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(1:M) An event can include multiple sports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8770" y="310515"/>
            <a:ext cx="16230600" cy="129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sz="7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SPORTS EVENT ER-DIAGRAM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325089" y="882400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111984" y="-261975"/>
            <a:ext cx="4719003" cy="1598407"/>
          </a:xfrm>
          <a:custGeom>
            <a:avLst/>
            <a:gdLst/>
            <a:ahLst/>
            <a:cxnLst/>
            <a:rect r="r" b="b" t="t" l="l"/>
            <a:pathLst>
              <a:path h="1598407" w="4719003">
                <a:moveTo>
                  <a:pt x="0" y="0"/>
                </a:moveTo>
                <a:lnTo>
                  <a:pt x="4719003" y="0"/>
                </a:lnTo>
                <a:lnTo>
                  <a:pt x="4719003" y="1598407"/>
                </a:lnTo>
                <a:lnTo>
                  <a:pt x="0" y="15984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1085" y="0"/>
            <a:ext cx="3579346" cy="10287000"/>
            <a:chOff x="0" y="0"/>
            <a:chExt cx="477246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386231" y="0"/>
              <a:ext cx="2386231" cy="13716000"/>
              <a:chOff x="0" y="0"/>
              <a:chExt cx="471354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71354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471354">
                    <a:moveTo>
                      <a:pt x="0" y="0"/>
                    </a:moveTo>
                    <a:lnTo>
                      <a:pt x="471354" y="0"/>
                    </a:lnTo>
                    <a:lnTo>
                      <a:pt x="471354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71354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193115" y="0"/>
              <a:ext cx="2386231" cy="13716000"/>
              <a:chOff x="0" y="0"/>
              <a:chExt cx="471354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1354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471354">
                    <a:moveTo>
                      <a:pt x="0" y="0"/>
                    </a:moveTo>
                    <a:lnTo>
                      <a:pt x="471354" y="0"/>
                    </a:lnTo>
                    <a:lnTo>
                      <a:pt x="471354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71354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386231" cy="13716000"/>
              <a:chOff x="0" y="0"/>
              <a:chExt cx="471354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71354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471354">
                    <a:moveTo>
                      <a:pt x="0" y="0"/>
                    </a:moveTo>
                    <a:lnTo>
                      <a:pt x="471354" y="0"/>
                    </a:lnTo>
                    <a:lnTo>
                      <a:pt x="471354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471354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7532133" y="3017319"/>
            <a:ext cx="473868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36483" y="5832560"/>
            <a:ext cx="6129987" cy="241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V. REVANTH - AP22110010109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K. BANDHAVI - AP22110010079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N. SWATHI - AP22110010084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K. VAISHNAVI - AP22110010126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1085" y="0"/>
            <a:ext cx="3579346" cy="10287000"/>
            <a:chOff x="0" y="0"/>
            <a:chExt cx="477246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386231" y="0"/>
              <a:ext cx="2386231" cy="13716000"/>
              <a:chOff x="0" y="0"/>
              <a:chExt cx="471354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71354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471354">
                    <a:moveTo>
                      <a:pt x="0" y="0"/>
                    </a:moveTo>
                    <a:lnTo>
                      <a:pt x="471354" y="0"/>
                    </a:lnTo>
                    <a:lnTo>
                      <a:pt x="471354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71354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193115" y="0"/>
              <a:ext cx="2386231" cy="13716000"/>
              <a:chOff x="0" y="0"/>
              <a:chExt cx="471354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1354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471354">
                    <a:moveTo>
                      <a:pt x="0" y="0"/>
                    </a:moveTo>
                    <a:lnTo>
                      <a:pt x="471354" y="0"/>
                    </a:lnTo>
                    <a:lnTo>
                      <a:pt x="471354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71354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386231" cy="13716000"/>
              <a:chOff x="0" y="0"/>
              <a:chExt cx="471354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71354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471354">
                    <a:moveTo>
                      <a:pt x="0" y="0"/>
                    </a:moveTo>
                    <a:lnTo>
                      <a:pt x="471354" y="0"/>
                    </a:lnTo>
                    <a:lnTo>
                      <a:pt x="471354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471354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1698588" y="609824"/>
            <a:ext cx="11756204" cy="2540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1"/>
              </a:lnSpc>
            </a:pPr>
            <a:r>
              <a:rPr lang="en-US" sz="100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  <a:p>
            <a:pPr algn="ctr">
              <a:lnSpc>
                <a:spcPts val="970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120823" y="2388486"/>
            <a:ext cx="13504998" cy="665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29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Sports Event Management System for SRM AP University is a</a:t>
            </a:r>
            <a:r>
              <a:rPr lang="en-US" sz="293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web-based platform </a:t>
            </a:r>
            <a:r>
              <a:rPr lang="en-US" sz="29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that simplifies </a:t>
            </a:r>
            <a:r>
              <a:rPr lang="en-US" sz="293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event registrations, tracks achievements, and facilitates communication among students, administrators, and faculty.</a:t>
            </a:r>
            <a:r>
              <a:rPr lang="en-US" sz="29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It features a </a:t>
            </a:r>
            <a:r>
              <a:rPr lang="en-US" sz="293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centralized dashboard</a:t>
            </a:r>
            <a:r>
              <a:rPr lang="en-US" sz="29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</a:t>
            </a:r>
            <a:r>
              <a:rPr lang="en-US" sz="293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efficient event management</a:t>
            </a:r>
            <a:r>
              <a:rPr lang="en-US" sz="29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 real-time updates and a</a:t>
            </a:r>
            <a:r>
              <a:rPr lang="en-US" sz="293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user-friendly interface.</a:t>
            </a:r>
            <a:r>
              <a:rPr lang="en-US" sz="29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 system includes a </a:t>
            </a:r>
            <a:r>
              <a:rPr lang="en-US" sz="293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dynamic registration portal</a:t>
            </a:r>
            <a:r>
              <a:rPr lang="en-US" sz="29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both individual and group events, incorporating validation to prevent duplicate entries. A dedicated </a:t>
            </a:r>
            <a:r>
              <a:rPr lang="en-US" sz="293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section showcases participant achievements</a:t>
            </a:r>
            <a:r>
              <a:rPr lang="en-US" sz="29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while </a:t>
            </a:r>
            <a:r>
              <a:rPr lang="en-US" sz="293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administrators manage event</a:t>
            </a:r>
            <a:r>
              <a:rPr lang="en-US" sz="29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details and faculty oversee platform maintenance and security. With a responsive design and secure communication protocols, the system enhances efficiency in sports event management and fosters seamless collaboration among university stakeholders.</a:t>
            </a:r>
          </a:p>
          <a:p>
            <a:pPr algn="l">
              <a:lnSpc>
                <a:spcPts val="410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558396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31960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3700920" y="971550"/>
            <a:ext cx="13851597" cy="953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6"/>
              </a:lnSpc>
            </a:pPr>
          </a:p>
          <a:p>
            <a:pPr algn="l">
              <a:lnSpc>
                <a:spcPts val="4776"/>
              </a:lnSpc>
            </a:pPr>
            <a:r>
              <a:rPr lang="en-US" sz="3411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Purpose &amp; Objectives</a:t>
            </a:r>
          </a:p>
          <a:p>
            <a:pPr algn="l" marL="736618" indent="-368309" lvl="1">
              <a:lnSpc>
                <a:spcPts val="4776"/>
              </a:lnSpc>
              <a:buFont typeface="Arial"/>
              <a:buChar char="•"/>
            </a:pPr>
            <a:r>
              <a:rPr lang="en-US" sz="34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Centralized platform for managing sports events</a:t>
            </a:r>
          </a:p>
          <a:p>
            <a:pPr algn="l" marL="736618" indent="-368309" lvl="1">
              <a:lnSpc>
                <a:spcPts val="4776"/>
              </a:lnSpc>
              <a:buFont typeface="Arial"/>
              <a:buChar char="•"/>
            </a:pPr>
            <a:r>
              <a:rPr lang="en-US" sz="34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Simplifies event registration &amp; administration</a:t>
            </a:r>
          </a:p>
          <a:p>
            <a:pPr algn="l" marL="736618" indent="-368309" lvl="1">
              <a:lnSpc>
                <a:spcPts val="4776"/>
              </a:lnSpc>
              <a:buFont typeface="Arial"/>
              <a:buChar char="•"/>
            </a:pPr>
            <a:r>
              <a:rPr lang="en-US" sz="34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Enhances collaboration among students, faculty &amp; administrators</a:t>
            </a:r>
          </a:p>
          <a:p>
            <a:pPr algn="l" marL="736618" indent="-368309" lvl="1">
              <a:lnSpc>
                <a:spcPts val="4776"/>
              </a:lnSpc>
              <a:buFont typeface="Arial"/>
              <a:buChar char="•"/>
            </a:pPr>
            <a:r>
              <a:rPr lang="en-US" sz="34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Provides secure &amp; transparent data management</a:t>
            </a:r>
          </a:p>
          <a:p>
            <a:pPr algn="l">
              <a:lnSpc>
                <a:spcPts val="4776"/>
              </a:lnSpc>
            </a:pPr>
          </a:p>
          <a:p>
            <a:pPr algn="l">
              <a:lnSpc>
                <a:spcPts val="4776"/>
              </a:lnSpc>
            </a:pPr>
            <a:r>
              <a:rPr lang="en-US" sz="3411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Technology Stack</a:t>
            </a:r>
          </a:p>
          <a:p>
            <a:pPr algn="l" marL="736618" indent="-368309" lvl="1">
              <a:lnSpc>
                <a:spcPts val="4776"/>
              </a:lnSpc>
              <a:buFont typeface="Arial"/>
              <a:buChar char="•"/>
            </a:pPr>
            <a:r>
              <a:rPr lang="en-US" sz="34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Frontend: HTML, CSS, JavaScript</a:t>
            </a:r>
          </a:p>
          <a:p>
            <a:pPr algn="l" marL="736618" indent="-368309" lvl="1">
              <a:lnSpc>
                <a:spcPts val="4776"/>
              </a:lnSpc>
              <a:buFont typeface="Arial"/>
              <a:buChar char="•"/>
            </a:pPr>
            <a:r>
              <a:rPr lang="en-US" sz="34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Backend: PHP, MySQL</a:t>
            </a:r>
          </a:p>
          <a:p>
            <a:pPr algn="l">
              <a:lnSpc>
                <a:spcPts val="4776"/>
              </a:lnSpc>
            </a:pPr>
          </a:p>
          <a:p>
            <a:pPr algn="l">
              <a:lnSpc>
                <a:spcPts val="4776"/>
              </a:lnSpc>
            </a:pPr>
          </a:p>
          <a:p>
            <a:pPr algn="l">
              <a:lnSpc>
                <a:spcPts val="4776"/>
              </a:lnSpc>
            </a:pPr>
          </a:p>
          <a:p>
            <a:pPr algn="l">
              <a:lnSpc>
                <a:spcPts val="4776"/>
              </a:lnSpc>
            </a:pPr>
            <a:r>
              <a:rPr lang="en-US" sz="341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</a:p>
          <a:p>
            <a:pPr algn="l">
              <a:lnSpc>
                <a:spcPts val="4776"/>
              </a:lnSpc>
            </a:pPr>
          </a:p>
          <a:p>
            <a:pPr algn="l">
              <a:lnSpc>
                <a:spcPts val="4776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0149" y="2459044"/>
            <a:ext cx="16697239" cy="5893688"/>
          </a:xfrm>
          <a:custGeom>
            <a:avLst/>
            <a:gdLst/>
            <a:ahLst/>
            <a:cxnLst/>
            <a:rect r="r" b="b" t="t" l="l"/>
            <a:pathLst>
              <a:path h="5893688" w="16697239">
                <a:moveTo>
                  <a:pt x="0" y="0"/>
                </a:moveTo>
                <a:lnTo>
                  <a:pt x="16697238" y="0"/>
                </a:lnTo>
                <a:lnTo>
                  <a:pt x="16697238" y="5893688"/>
                </a:lnTo>
                <a:lnTo>
                  <a:pt x="0" y="5893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9865" r="0" b="-4986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7084" y="3441689"/>
            <a:ext cx="1185692" cy="421233"/>
          </a:xfrm>
          <a:custGeom>
            <a:avLst/>
            <a:gdLst/>
            <a:ahLst/>
            <a:cxnLst/>
            <a:rect r="r" b="b" t="t" l="l"/>
            <a:pathLst>
              <a:path h="421233" w="1185692">
                <a:moveTo>
                  <a:pt x="0" y="0"/>
                </a:moveTo>
                <a:lnTo>
                  <a:pt x="1185691" y="0"/>
                </a:lnTo>
                <a:lnTo>
                  <a:pt x="1185691" y="421232"/>
                </a:lnTo>
                <a:lnTo>
                  <a:pt x="0" y="4212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421108" y="1472889"/>
            <a:ext cx="4108295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LEVEL - 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34231" y="318770"/>
            <a:ext cx="14490808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Functional Data Flow Diagram (DFD) visually represents how data moves through a system, highlighting processes, inputs, outputs, and data storage without focusing on implementation details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0126" y="8839835"/>
            <a:ext cx="1720726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Level 0 is the highest-level Data Flow Diagram (DFD), which provides an overview of the entire system. It shows the major processes, data flows, and data stores in the system,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336098" y="-1020463"/>
            <a:ext cx="6670329" cy="2259355"/>
          </a:xfrm>
          <a:custGeom>
            <a:avLst/>
            <a:gdLst/>
            <a:ahLst/>
            <a:cxnLst/>
            <a:rect r="r" b="b" t="t" l="l"/>
            <a:pathLst>
              <a:path h="2259355" w="6670329">
                <a:moveTo>
                  <a:pt x="0" y="0"/>
                </a:moveTo>
                <a:lnTo>
                  <a:pt x="6670329" y="0"/>
                </a:lnTo>
                <a:lnTo>
                  <a:pt x="6670329" y="2259355"/>
                </a:lnTo>
                <a:lnTo>
                  <a:pt x="0" y="2259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7307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9584" y="1506597"/>
            <a:ext cx="15841361" cy="8618791"/>
          </a:xfrm>
          <a:custGeom>
            <a:avLst/>
            <a:gdLst/>
            <a:ahLst/>
            <a:cxnLst/>
            <a:rect r="r" b="b" t="t" l="l"/>
            <a:pathLst>
              <a:path h="8618791" w="15841361">
                <a:moveTo>
                  <a:pt x="0" y="0"/>
                </a:moveTo>
                <a:lnTo>
                  <a:pt x="15841361" y="0"/>
                </a:lnTo>
                <a:lnTo>
                  <a:pt x="15841361" y="8618792"/>
                </a:lnTo>
                <a:lnTo>
                  <a:pt x="0" y="8618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18" r="-420" b="-12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04775"/>
            <a:ext cx="3277514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LEVEL - 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9584" y="981075"/>
            <a:ext cx="17958416" cy="344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0"/>
              </a:lnSpc>
              <a:spcBef>
                <a:spcPct val="0"/>
              </a:spcBef>
            </a:pPr>
            <a:r>
              <a:rPr lang="en-US" sz="1978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This is the Level 1 Data Flow Diagram (DFD) for our Sports Event Management System. It visually represents how data flows between different entities, processes, and databases.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55837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693" y="1269852"/>
            <a:ext cx="17806301" cy="8858635"/>
          </a:xfrm>
          <a:custGeom>
            <a:avLst/>
            <a:gdLst/>
            <a:ahLst/>
            <a:cxnLst/>
            <a:rect r="r" b="b" t="t" l="l"/>
            <a:pathLst>
              <a:path h="8858635" w="17806301">
                <a:moveTo>
                  <a:pt x="0" y="0"/>
                </a:moveTo>
                <a:lnTo>
                  <a:pt x="17806302" y="0"/>
                </a:lnTo>
                <a:lnTo>
                  <a:pt x="17806302" y="8858635"/>
                </a:lnTo>
                <a:lnTo>
                  <a:pt x="0" y="88586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632534" y="75565"/>
            <a:ext cx="4403300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LEVEL - II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63841" y="132715"/>
            <a:ext cx="14195459" cy="854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7"/>
              </a:lnSpc>
              <a:spcBef>
                <a:spcPct val="0"/>
              </a:spcBef>
            </a:pPr>
            <a:r>
              <a:rPr lang="en-US" sz="248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This is a Level-2 Data Flow Diagram (DFD) for a Sports Event Management System. It details the interaction between users, admins, processes, and databases.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429402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ER-DIAGRAM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657600" y="-1040635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0273" y="5590073"/>
            <a:ext cx="2705687" cy="1375021"/>
          </a:xfrm>
          <a:custGeom>
            <a:avLst/>
            <a:gdLst/>
            <a:ahLst/>
            <a:cxnLst/>
            <a:rect r="r" b="b" t="t" l="l"/>
            <a:pathLst>
              <a:path h="1375021" w="2705687">
                <a:moveTo>
                  <a:pt x="0" y="0"/>
                </a:moveTo>
                <a:lnTo>
                  <a:pt x="2705688" y="0"/>
                </a:lnTo>
                <a:lnTo>
                  <a:pt x="2705688" y="1375021"/>
                </a:lnTo>
                <a:lnTo>
                  <a:pt x="0" y="13750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8642" y="8201804"/>
            <a:ext cx="2385636" cy="1056496"/>
          </a:xfrm>
          <a:custGeom>
            <a:avLst/>
            <a:gdLst/>
            <a:ahLst/>
            <a:cxnLst/>
            <a:rect r="r" b="b" t="t" l="l"/>
            <a:pathLst>
              <a:path h="1056496" w="2385636">
                <a:moveTo>
                  <a:pt x="0" y="0"/>
                </a:moveTo>
                <a:lnTo>
                  <a:pt x="2385636" y="0"/>
                </a:lnTo>
                <a:lnTo>
                  <a:pt x="2385636" y="1056496"/>
                </a:lnTo>
                <a:lnTo>
                  <a:pt x="0" y="10564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191" t="-17582" r="-11441" b="-2201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0253" y="2280428"/>
            <a:ext cx="17887495" cy="1617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 ER (Entity-Relationship) diagram is a visual representation of the structure of a database. It shows the entities (objects or concepts) within a system and the relationships between them. It is used in database design to organize data efficiently before implementation.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51294" y="4278635"/>
            <a:ext cx="7045453" cy="844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SYMBOLS IN ER-DIAGRAM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8351" y="5056503"/>
            <a:ext cx="1849532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Entity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7218" y="5451601"/>
            <a:ext cx="13425543" cy="1727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 entity is an object in the real world that has a distinct existence. 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 ER Diagram, the entity is represented as a rectangle. Each entity will have its name inside the rectangle, and the relationships between them will be defined using diamonds connecting the entities.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strong entity has a primary key and exists independently in a database.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8642" y="7391909"/>
            <a:ext cx="2788438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 Weak Entity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07218" y="7884669"/>
            <a:ext cx="13852082" cy="128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Weak Entity is an entity that depends on a Strong Entity for its identification and does not have a primary key of its own.  It is represented by a double rectangle in an ER Diagram and is linked to the strong entity using a double diamond relationship.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668762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95037" y="876791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938" y="2325613"/>
            <a:ext cx="2941525" cy="1494873"/>
          </a:xfrm>
          <a:custGeom>
            <a:avLst/>
            <a:gdLst/>
            <a:ahLst/>
            <a:cxnLst/>
            <a:rect r="r" b="b" t="t" l="l"/>
            <a:pathLst>
              <a:path h="1494873" w="2941525">
                <a:moveTo>
                  <a:pt x="0" y="0"/>
                </a:moveTo>
                <a:lnTo>
                  <a:pt x="2941525" y="0"/>
                </a:lnTo>
                <a:lnTo>
                  <a:pt x="2941525" y="1494873"/>
                </a:lnTo>
                <a:lnTo>
                  <a:pt x="0" y="14948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1938" y="4518998"/>
            <a:ext cx="3157038" cy="1591565"/>
          </a:xfrm>
          <a:custGeom>
            <a:avLst/>
            <a:gdLst/>
            <a:ahLst/>
            <a:cxnLst/>
            <a:rect r="r" b="b" t="t" l="l"/>
            <a:pathLst>
              <a:path h="1591565" w="3157038">
                <a:moveTo>
                  <a:pt x="0" y="0"/>
                </a:moveTo>
                <a:lnTo>
                  <a:pt x="3157038" y="0"/>
                </a:lnTo>
                <a:lnTo>
                  <a:pt x="3157038" y="1591564"/>
                </a:lnTo>
                <a:lnTo>
                  <a:pt x="0" y="15915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4752" y="1794753"/>
            <a:ext cx="2124103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Attribute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96368" y="2468168"/>
            <a:ext cx="13997089" cy="89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 attribute defines the properties of an entity.  It is represented by an oval in an ER diagram and holds specific data values related to the entity. (Simple Attribute)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6707" y="3842552"/>
            <a:ext cx="2947817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Key Attribute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78277" y="4852373"/>
            <a:ext cx="14044215" cy="89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key attribute is an attribute that uniquely identifies (primary key) an entity in an ER diagram. It is represented by an oval with an underline.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4752" y="6453462"/>
            <a:ext cx="579954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Derived Attribute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63753" y="7131895"/>
            <a:ext cx="3245224" cy="1636022"/>
          </a:xfrm>
          <a:custGeom>
            <a:avLst/>
            <a:gdLst/>
            <a:ahLst/>
            <a:cxnLst/>
            <a:rect r="r" b="b" t="t" l="l"/>
            <a:pathLst>
              <a:path h="1636022" w="3245224">
                <a:moveTo>
                  <a:pt x="0" y="0"/>
                </a:moveTo>
                <a:lnTo>
                  <a:pt x="3245223" y="0"/>
                </a:lnTo>
                <a:lnTo>
                  <a:pt x="3245223" y="1636022"/>
                </a:lnTo>
                <a:lnTo>
                  <a:pt x="0" y="16360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83759" y="7505406"/>
            <a:ext cx="13822306" cy="85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Derived attributes can be derived from the other attribute. These attributes are not present in the database physically but they can be derived from the other attributes easily.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2888092" y="-11783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97474" y="882400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8299" y="7546905"/>
            <a:ext cx="3368501" cy="1935096"/>
          </a:xfrm>
          <a:custGeom>
            <a:avLst/>
            <a:gdLst/>
            <a:ahLst/>
            <a:cxnLst/>
            <a:rect r="r" b="b" t="t" l="l"/>
            <a:pathLst>
              <a:path h="1935096" w="3368501">
                <a:moveTo>
                  <a:pt x="0" y="0"/>
                </a:moveTo>
                <a:lnTo>
                  <a:pt x="3368501" y="0"/>
                </a:lnTo>
                <a:lnTo>
                  <a:pt x="3368501" y="1935096"/>
                </a:lnTo>
                <a:lnTo>
                  <a:pt x="0" y="1935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5838" y="4911711"/>
            <a:ext cx="3620962" cy="1825443"/>
          </a:xfrm>
          <a:custGeom>
            <a:avLst/>
            <a:gdLst/>
            <a:ahLst/>
            <a:cxnLst/>
            <a:rect r="r" b="b" t="t" l="l"/>
            <a:pathLst>
              <a:path h="1825443" w="3620962">
                <a:moveTo>
                  <a:pt x="0" y="0"/>
                </a:moveTo>
                <a:lnTo>
                  <a:pt x="3620962" y="0"/>
                </a:lnTo>
                <a:lnTo>
                  <a:pt x="3620962" y="1825443"/>
                </a:lnTo>
                <a:lnTo>
                  <a:pt x="0" y="18254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7348" y="2244444"/>
            <a:ext cx="3689452" cy="1859972"/>
          </a:xfrm>
          <a:custGeom>
            <a:avLst/>
            <a:gdLst/>
            <a:ahLst/>
            <a:cxnLst/>
            <a:rect r="r" b="b" t="t" l="l"/>
            <a:pathLst>
              <a:path h="1859972" w="3689452">
                <a:moveTo>
                  <a:pt x="0" y="0"/>
                </a:moveTo>
                <a:lnTo>
                  <a:pt x="3689452" y="0"/>
                </a:lnTo>
                <a:lnTo>
                  <a:pt x="3689452" y="1859971"/>
                </a:lnTo>
                <a:lnTo>
                  <a:pt x="0" y="1859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9480" y="6841929"/>
            <a:ext cx="579954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Relationship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50971" y="7499280"/>
            <a:ext cx="12355025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relationship represents how two or more entities are associated with each other. It is depicted using a diamond  symbol and connects entity sets with meaningful associations. Relationships can have different cardinalities, such as one-to-one (1:1), one-to-many (1:M), and many-to-many (M:N). (one entity can be assciated with another.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9480" y="4209295"/>
            <a:ext cx="579954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Multi-valued Attribue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50971" y="5352627"/>
            <a:ext cx="12704103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multi-valued attribute is an attribute that can have more than one value associated with an entity's key.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50971" y="2584099"/>
            <a:ext cx="12355025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composite key is a combination of multiple columns in a database table that uniquely identifies each record.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9480" y="1681764"/>
            <a:ext cx="579954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A52A2A"/>
                </a:solidFill>
                <a:latin typeface="Alatsi"/>
                <a:ea typeface="Alatsi"/>
                <a:cs typeface="Alatsi"/>
                <a:sym typeface="Alatsi"/>
              </a:rPr>
              <a:t>Composite Attribute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2628900" y="-1148445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DAGeCoEWoPo</dc:identifier>
  <dcterms:modified xsi:type="dcterms:W3CDTF">2011-08-01T06:04:30Z</dcterms:modified>
  <cp:revision>1</cp:revision>
  <dc:title>er sports</dc:title>
</cp:coreProperties>
</file>