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  <p:sldId id="274" r:id="rId11"/>
    <p:sldId id="275" r:id="rId12"/>
    <p:sldId id="281" r:id="rId13"/>
    <p:sldId id="289" r:id="rId14"/>
    <p:sldId id="290" r:id="rId15"/>
    <p:sldId id="280" r:id="rId16"/>
    <p:sldId id="277" r:id="rId17"/>
    <p:sldId id="278" r:id="rId18"/>
    <p:sldId id="279" r:id="rId19"/>
    <p:sldId id="266" r:id="rId20"/>
    <p:sldId id="267" r:id="rId21"/>
    <p:sldId id="268" r:id="rId22"/>
    <p:sldId id="269" r:id="rId23"/>
    <p:sldId id="270" r:id="rId24"/>
    <p:sldId id="272" r:id="rId25"/>
    <p:sldId id="271" r:id="rId26"/>
    <p:sldId id="276" r:id="rId27"/>
    <p:sldId id="273" r:id="rId28"/>
    <p:sldId id="288" r:id="rId29"/>
    <p:sldId id="282" r:id="rId30"/>
    <p:sldId id="283" r:id="rId31"/>
    <p:sldId id="284" r:id="rId32"/>
    <p:sldId id="285" r:id="rId33"/>
    <p:sldId id="286" r:id="rId34"/>
    <p:sldId id="287" r:id="rId35"/>
    <p:sldId id="291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662"/>
  </p:normalViewPr>
  <p:slideViewPr>
    <p:cSldViewPr snapToGrid="0">
      <p:cViewPr>
        <p:scale>
          <a:sx n="150" d="100"/>
          <a:sy n="150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68458-5CAF-9E4E-A0C8-FC1D41837F96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FFAA-63AB-034B-AA13-1854A1E3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code snippet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FFAA-63AB-034B-AA13-1854A1E36A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FFAA-63AB-034B-AA13-1854A1E36A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Remove below results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FFAA-63AB-034B-AA13-1854A1E36A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FFAA-63AB-034B-AA13-1854A1E36A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0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FFAA-63AB-034B-AA13-1854A1E36A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/>
              <a:pPr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5734164/panduka-wedisinghe" TargetMode="External"/><Relationship Id="rId2" Type="http://schemas.openxmlformats.org/officeDocument/2006/relationships/hyperlink" Target="https://medium.com/@panduka.wedisingh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5629" y="1265187"/>
            <a:ext cx="4727441" cy="2544704"/>
          </a:xfrm>
        </p:spPr>
        <p:txBody>
          <a:bodyPr>
            <a:normAutofit fontScale="90000"/>
          </a:bodyPr>
          <a:lstStyle/>
          <a:p>
            <a:pPr algn="r"/>
            <a:r>
              <a:rPr lang="en-US" b="1" i="1" dirty="0">
                <a:solidFill>
                  <a:schemeClr val="bg1"/>
                </a:solidFill>
              </a:rPr>
              <a:t>Getting started with KOTLIN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5629" y="4575961"/>
            <a:ext cx="4727441" cy="1113804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000" b="1" i="1" dirty="0">
                <a:solidFill>
                  <a:schemeClr val="bg2">
                    <a:lumMod val="90000"/>
                  </a:schemeClr>
                </a:solidFill>
              </a:rPr>
              <a:t>Panduka Wedisinghe </a:t>
            </a:r>
          </a:p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Software Engineer</a:t>
            </a:r>
          </a:p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(Tiqri corporation)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5EF968-6B5E-49C5-B36D-472F27E9E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FD9A14-60DA-42A0-A033-3E195FF35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3ABB9EA-8044-4EC4-9DCB-C7C92E290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6DD3B6C-071B-4D35-8948-1206F9831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427DFA8-83E1-E247-A724-9633E1E94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23" y="4346089"/>
            <a:ext cx="1980878" cy="1896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19" y="4346089"/>
            <a:ext cx="3696323" cy="19825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B0E539-D9A4-4B46-BD94-FE125646C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13102"/>
            <a:ext cx="6444343" cy="35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6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Extension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35696"/>
            <a:ext cx="10424134" cy="4065104"/>
          </a:xfrm>
        </p:spPr>
        <p:txBody>
          <a:bodyPr>
            <a:normAutofit/>
          </a:bodyPr>
          <a:lstStyle/>
          <a:p>
            <a:r>
              <a:rPr lang="en-US" b="1" dirty="0"/>
              <a:t>Extension Functions</a:t>
            </a:r>
            <a:r>
              <a:rPr lang="en-US" dirty="0"/>
              <a:t> is an awesome feature offered by Kotlin</a:t>
            </a:r>
          </a:p>
          <a:p>
            <a:r>
              <a:rPr lang="en-US" b="1" dirty="0">
                <a:solidFill>
                  <a:srgbClr val="C00000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keyword inside an extension function corresponds to the receiver object(the one which is passed before the dot)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fun main(args: Array&lt;String&gt;) {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    		</a:t>
            </a:r>
            <a:r>
              <a:rPr lang="en-US" sz="2000" b="1" i="1" dirty="0">
                <a:solidFill>
                  <a:srgbClr val="C00000"/>
                </a:solidFill>
              </a:rPr>
              <a:t>println</a:t>
            </a:r>
            <a:r>
              <a:rPr lang="en-US" sz="2000" b="1" dirty="0">
                <a:solidFill>
                  <a:srgbClr val="C00000"/>
                </a:solidFill>
              </a:rPr>
              <a:t>(5.</a:t>
            </a:r>
            <a:r>
              <a:rPr lang="en-US" sz="2000" b="1" i="1" dirty="0">
                <a:solidFill>
                  <a:srgbClr val="C00000"/>
                </a:solidFill>
              </a:rPr>
              <a:t>multiply</a:t>
            </a:r>
            <a:r>
              <a:rPr lang="en-US" sz="2000" b="1" dirty="0">
                <a:solidFill>
                  <a:srgbClr val="C00000"/>
                </a:solidFill>
              </a:rPr>
              <a:t>(10))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		</a:t>
            </a:r>
            <a:r>
              <a:rPr lang="en-US" sz="2000" b="1" i="1" dirty="0">
                <a:solidFill>
                  <a:srgbClr val="C00000"/>
                </a:solidFill>
              </a:rPr>
              <a:t>println</a:t>
            </a:r>
            <a:r>
              <a:rPr lang="en-US" sz="2000" b="1" dirty="0">
                <a:solidFill>
                  <a:srgbClr val="C00000"/>
                </a:solidFill>
              </a:rPr>
              <a:t>("Panduka".</a:t>
            </a:r>
            <a:r>
              <a:rPr lang="en-US" sz="2000" b="1" i="1" dirty="0">
                <a:solidFill>
                  <a:srgbClr val="C00000"/>
                </a:solidFill>
              </a:rPr>
              <a:t>welcome</a:t>
            </a:r>
            <a:r>
              <a:rPr lang="en-US" sz="2000" b="1" dirty="0">
                <a:solidFill>
                  <a:srgbClr val="C00000"/>
                </a:solidFill>
              </a:rPr>
              <a:t>())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	}</a:t>
            </a:r>
            <a:br>
              <a:rPr lang="en-US" sz="2000" b="1" dirty="0">
                <a:solidFill>
                  <a:srgbClr val="C00000"/>
                </a:solidFill>
              </a:rPr>
            </a:b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	fun Int.multiply(a: Int): Int = this * a</a:t>
            </a:r>
            <a:br>
              <a:rPr lang="en-US" sz="2000" b="1" dirty="0">
                <a:solidFill>
                  <a:srgbClr val="C00000"/>
                </a:solidFill>
              </a:rPr>
            </a:b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	fun String.welcome() = this.plus("  Welcome")</a:t>
            </a:r>
          </a:p>
        </p:txBody>
      </p:sp>
    </p:spTree>
    <p:extLst>
      <p:ext uri="{BB962C8B-B14F-4D97-AF65-F5344CB8AC3E}">
        <p14:creationId xmlns:p14="http://schemas.microsoft.com/office/powerpoint/2010/main" val="122693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Extension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3282"/>
            <a:ext cx="9589246" cy="41562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Examples on Extension Functions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fun main(args: Array&lt;String&gt;) {</a:t>
            </a:r>
            <a:br>
              <a:rPr lang="en-US" sz="2000" b="1" dirty="0">
                <a:solidFill>
                  <a:srgbClr val="C00000"/>
                </a:solidFill>
              </a:rPr>
            </a:b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    		val l = </a:t>
            </a:r>
            <a:r>
              <a:rPr lang="en-US" sz="2000" b="1" i="1" dirty="0">
                <a:solidFill>
                  <a:srgbClr val="C00000"/>
                </a:solidFill>
              </a:rPr>
              <a:t>mutableListOf</a:t>
            </a:r>
            <a:r>
              <a:rPr lang="en-US" sz="2000" b="1" dirty="0">
                <a:solidFill>
                  <a:srgbClr val="C00000"/>
                </a:solidFill>
              </a:rPr>
              <a:t>(1, 2, 3)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    		</a:t>
            </a:r>
            <a:r>
              <a:rPr lang="en-US" sz="2000" b="1" i="1" dirty="0">
                <a:solidFill>
                  <a:srgbClr val="C00000"/>
                </a:solidFill>
              </a:rPr>
              <a:t>println</a:t>
            </a:r>
            <a:r>
              <a:rPr lang="en-US" sz="2000" b="1" dirty="0">
                <a:solidFill>
                  <a:srgbClr val="C00000"/>
                </a:solidFill>
              </a:rPr>
              <a:t>("Mutable list:$l")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    		l.</a:t>
            </a:r>
            <a:r>
              <a:rPr lang="en-US" sz="2000" b="1" i="1" dirty="0">
                <a:solidFill>
                  <a:srgbClr val="C00000"/>
                </a:solidFill>
              </a:rPr>
              <a:t>swap</a:t>
            </a:r>
            <a:r>
              <a:rPr lang="en-US" sz="2000" b="1" dirty="0">
                <a:solidFill>
                  <a:srgbClr val="C00000"/>
                </a:solidFill>
              </a:rPr>
              <a:t>(1, 2) // 'this' inside 'swap()' will hold the value of 'l'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    		</a:t>
            </a:r>
            <a:r>
              <a:rPr lang="en-US" sz="2000" b="1" i="1" dirty="0">
                <a:solidFill>
                  <a:srgbClr val="C00000"/>
                </a:solidFill>
              </a:rPr>
              <a:t>println</a:t>
            </a:r>
            <a:r>
              <a:rPr lang="en-US" sz="2000" b="1" dirty="0">
                <a:solidFill>
                  <a:srgbClr val="C00000"/>
                </a:solidFill>
              </a:rPr>
              <a:t>("Mutable list after swapping:$l")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	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	fun MutableList&lt;Int&gt;.swap(index1: Int, index2: Int) {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    		val tmp = this[index1]      </a:t>
            </a:r>
            <a:r>
              <a:rPr lang="en-US" sz="2000" b="1" dirty="0">
                <a:solidFill>
                  <a:srgbClr val="00B050"/>
                </a:solidFill>
              </a:rPr>
              <a:t>// 'this' corresponds to the list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    		this[index1] = this[index2]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    		this[index2] = tmp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627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Infix notation for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4656"/>
            <a:ext cx="9966933" cy="42173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make a function call in Kotlin using </a:t>
            </a:r>
            <a:r>
              <a:rPr lang="en-US" b="1" dirty="0"/>
              <a:t>infix</a:t>
            </a:r>
            <a:r>
              <a:rPr lang="en-US" dirty="0"/>
              <a:t> notation if the function</a:t>
            </a:r>
          </a:p>
          <a:p>
            <a:pPr lvl="1"/>
            <a:r>
              <a:rPr lang="en-US" dirty="0"/>
              <a:t>Is a </a:t>
            </a:r>
            <a:r>
              <a:rPr lang="en-US" b="1" dirty="0"/>
              <a:t>member function </a:t>
            </a:r>
            <a:r>
              <a:rPr lang="en-US" dirty="0"/>
              <a:t>or </a:t>
            </a:r>
            <a:r>
              <a:rPr lang="en-US" b="1" dirty="0"/>
              <a:t>extension function</a:t>
            </a:r>
          </a:p>
          <a:p>
            <a:pPr lvl="1"/>
            <a:r>
              <a:rPr lang="en-US" dirty="0"/>
              <a:t>Has only </a:t>
            </a:r>
            <a:r>
              <a:rPr lang="en-US" b="1" dirty="0"/>
              <a:t>one function parameter</a:t>
            </a:r>
          </a:p>
          <a:p>
            <a:pPr lvl="1"/>
            <a:r>
              <a:rPr lang="en-US" dirty="0"/>
              <a:t>Is marked with </a:t>
            </a:r>
            <a:r>
              <a:rPr lang="en-US" b="1" dirty="0"/>
              <a:t>infix </a:t>
            </a:r>
            <a:r>
              <a:rPr lang="en-US" dirty="0"/>
              <a:t>key word</a:t>
            </a:r>
          </a:p>
          <a:p>
            <a:pPr lvl="1"/>
            <a:r>
              <a:rPr lang="en-US" b="1" dirty="0"/>
              <a:t>OR </a:t>
            </a:r>
            <a:r>
              <a:rPr lang="en-US" dirty="0"/>
              <a:t>and</a:t>
            </a:r>
            <a:r>
              <a:rPr lang="en-US" b="1" dirty="0"/>
              <a:t> AND </a:t>
            </a:r>
            <a:r>
              <a:rPr lang="en-US" dirty="0"/>
              <a:t>functions are the examples of </a:t>
            </a:r>
            <a:r>
              <a:rPr lang="en-US" b="1" dirty="0"/>
              <a:t>infix </a:t>
            </a:r>
            <a:r>
              <a:rPr lang="en-US" dirty="0"/>
              <a:t>notation</a:t>
            </a:r>
          </a:p>
          <a:p>
            <a:pPr marL="45720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fun main(args: Array&lt;String&gt;) {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    val pyramid = Structure()</a:t>
            </a:r>
            <a:br>
              <a:rPr lang="en-US" sz="1800" b="1" dirty="0">
                <a:solidFill>
                  <a:srgbClr val="C00000"/>
                </a:solidFill>
              </a:rPr>
            </a:br>
            <a:br>
              <a:rPr lang="en-US" sz="1800" b="1" i="1" dirty="0">
                <a:solidFill>
                  <a:srgbClr val="C00000"/>
                </a:solidFill>
              </a:rPr>
            </a:br>
            <a:r>
              <a:rPr lang="en-US" sz="1800" b="1" i="1" dirty="0">
                <a:solidFill>
                  <a:srgbClr val="C00000"/>
                </a:solidFill>
              </a:rPr>
              <a:t>    </a:t>
            </a:r>
            <a:r>
              <a:rPr lang="en-US" sz="1800" b="1" dirty="0">
                <a:solidFill>
                  <a:srgbClr val="C00000"/>
                </a:solidFill>
              </a:rPr>
              <a:t>pyramid createPyramid 6</a:t>
            </a:r>
            <a:br>
              <a:rPr lang="en-US" sz="1800" b="1" dirty="0">
                <a:solidFill>
                  <a:srgbClr val="C00000"/>
                </a:solidFill>
              </a:rPr>
            </a:br>
            <a:br>
              <a:rPr lang="en-US" sz="1800" b="1" i="1" dirty="0">
                <a:solidFill>
                  <a:srgbClr val="C00000"/>
                </a:solidFill>
              </a:rPr>
            </a:br>
            <a:r>
              <a:rPr lang="en-US" sz="1800" b="1" i="1" dirty="0">
                <a:solidFill>
                  <a:srgbClr val="C00000"/>
                </a:solidFill>
              </a:rPr>
              <a:t>    </a:t>
            </a:r>
            <a:r>
              <a:rPr lang="en-US" sz="1800" b="1" dirty="0">
                <a:solidFill>
                  <a:srgbClr val="C00000"/>
                </a:solidFill>
              </a:rPr>
              <a:t>pyramid.createPyramid(6)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277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F5FD-CD5A-DB4E-A006-4A24338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CA07-78DF-D047-9DF8-3949B7371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2782"/>
            <a:ext cx="10017543" cy="4093321"/>
          </a:xfrm>
        </p:spPr>
        <p:txBody>
          <a:bodyPr>
            <a:normAutofit/>
          </a:bodyPr>
          <a:lstStyle/>
          <a:p>
            <a:r>
              <a:rPr lang="en-US" b="1" dirty="0"/>
              <a:t>Lambdas</a:t>
            </a:r>
            <a:r>
              <a:rPr lang="en-US" dirty="0"/>
              <a:t> are not unique to Kotlin. They have been around for many years in many other languages</a:t>
            </a:r>
          </a:p>
          <a:p>
            <a:r>
              <a:rPr lang="en-US" b="1" dirty="0"/>
              <a:t>Lambda Expressions </a:t>
            </a:r>
            <a:r>
              <a:rPr lang="en-US" dirty="0"/>
              <a:t>are essentially </a:t>
            </a:r>
            <a:r>
              <a:rPr lang="en-US" b="1" dirty="0"/>
              <a:t>anonymous functions</a:t>
            </a:r>
            <a:r>
              <a:rPr lang="en-US" dirty="0"/>
              <a:t> which can be treated as </a:t>
            </a:r>
            <a:r>
              <a:rPr lang="en-US" b="1" dirty="0"/>
              <a:t>values</a:t>
            </a:r>
          </a:p>
          <a:p>
            <a:r>
              <a:rPr lang="en-US" b="1" dirty="0"/>
              <a:t>Lambda Expression</a:t>
            </a:r>
            <a:r>
              <a:rPr lang="en-US" dirty="0"/>
              <a:t> is surrounded by </a:t>
            </a:r>
            <a:r>
              <a:rPr lang="en-US" b="1" dirty="0"/>
              <a:t>{}</a:t>
            </a:r>
            <a:r>
              <a:rPr lang="en-US" dirty="0"/>
              <a:t> always. </a:t>
            </a:r>
            <a:r>
              <a:rPr lang="en-US" b="1" dirty="0"/>
              <a:t>Parameter Declarations </a:t>
            </a:r>
            <a:r>
              <a:rPr lang="en-US" dirty="0"/>
              <a:t>in fully syntactic form go inside the </a:t>
            </a:r>
            <a:r>
              <a:rPr lang="en-US" b="1" dirty="0"/>
              <a:t>{} </a:t>
            </a:r>
            <a:r>
              <a:rPr lang="en-US" dirty="0"/>
              <a:t>and have optional type annotation, </a:t>
            </a:r>
            <a:r>
              <a:rPr lang="en-US" b="1" dirty="0"/>
              <a:t>Body </a:t>
            </a:r>
            <a:r>
              <a:rPr lang="en-US" dirty="0"/>
              <a:t>goes after </a:t>
            </a:r>
          </a:p>
          <a:p>
            <a:pPr marL="400050" lvl="1" indent="0">
              <a:buNone/>
            </a:pPr>
            <a:r>
              <a:rPr lang="en-US" sz="1800" b="1" dirty="0"/>
              <a:t>-&gt; </a:t>
            </a:r>
            <a:r>
              <a:rPr lang="en-US" sz="1800" dirty="0"/>
              <a:t>sign. </a:t>
            </a:r>
            <a:r>
              <a:rPr lang="en-US" sz="1800" b="1" dirty="0"/>
              <a:t>The last (Possibly the single) expression</a:t>
            </a:r>
            <a:r>
              <a:rPr lang="en-US" sz="1800" dirty="0"/>
              <a:t> inside the lambda body is treated as the</a:t>
            </a:r>
            <a:r>
              <a:rPr lang="en-US" sz="1800" b="1" dirty="0"/>
              <a:t> return value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val sum = { x: Int, y: Int -&gt; x + y }</a:t>
            </a:r>
          </a:p>
          <a:p>
            <a:r>
              <a:rPr lang="en-US" dirty="0">
                <a:solidFill>
                  <a:schemeClr val="tx1"/>
                </a:solidFill>
              </a:rPr>
              <a:t>If we leave </a:t>
            </a:r>
            <a:r>
              <a:rPr lang="en-US" b="1" dirty="0">
                <a:solidFill>
                  <a:schemeClr val="tx1"/>
                </a:solidFill>
              </a:rPr>
              <a:t>optional annotations </a:t>
            </a:r>
            <a:r>
              <a:rPr lang="en-US" dirty="0">
                <a:solidFill>
                  <a:schemeClr val="tx1"/>
                </a:solidFill>
              </a:rPr>
              <a:t>out, expression looks like this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val sum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: (Int, Int) -&gt; (Int) = {x,y  -&gt;  x+y}</a:t>
            </a:r>
            <a:endParaRPr lang="en-US" sz="1800" b="1" dirty="0">
              <a:solidFill>
                <a:srgbClr val="C00000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902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7678-4F03-6C48-AD56-7A175684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Lambda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97C0-70E8-D147-B487-A433E0B9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2272"/>
            <a:ext cx="9870398" cy="4091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92D050"/>
                </a:solidFill>
              </a:rPr>
              <a:t>// Square of any number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val square: (Int) -&gt; Int = { number -&gt; number * number }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 val w = square(5)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 </a:t>
            </a:r>
            <a:r>
              <a:rPr lang="en-US" b="1" i="1" dirty="0">
                <a:solidFill>
                  <a:srgbClr val="C00000"/>
                </a:solidFill>
              </a:rPr>
              <a:t>println</a:t>
            </a:r>
            <a:r>
              <a:rPr lang="en-US" b="1" dirty="0">
                <a:solidFill>
                  <a:srgbClr val="C00000"/>
                </a:solidFill>
              </a:rPr>
              <a:t>("Square  of 5 = $w")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>
                <a:solidFill>
                  <a:srgbClr val="92D050"/>
                </a:solidFill>
              </a:rPr>
              <a:t>// Magnitude of passed number in string format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 val magnitude100String: (Int) -&gt; String = { input -&gt;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        val magnitude = input * 100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        magnitude.toString()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 val magnitude = magnitude100String(4)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 </a:t>
            </a:r>
            <a:r>
              <a:rPr lang="en-US" b="1" i="1" dirty="0">
                <a:solidFill>
                  <a:srgbClr val="C00000"/>
                </a:solidFill>
              </a:rPr>
              <a:t>println</a:t>
            </a:r>
            <a:r>
              <a:rPr lang="en-US" b="1" dirty="0">
                <a:solidFill>
                  <a:srgbClr val="C00000"/>
                </a:solidFill>
              </a:rPr>
              <a:t>("4 * 100 = $magnitude")</a:t>
            </a:r>
          </a:p>
        </p:txBody>
      </p:sp>
    </p:spTree>
    <p:extLst>
      <p:ext uri="{BB962C8B-B14F-4D97-AF65-F5344CB8AC3E}">
        <p14:creationId xmlns:p14="http://schemas.microsoft.com/office/powerpoint/2010/main" val="324395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Higher-Order</a:t>
            </a:r>
            <a:r>
              <a:rPr lang="en-US"/>
              <a:t> </a:t>
            </a:r>
            <a:r>
              <a:rPr lang="en-US" b="1" i="1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94777"/>
            <a:ext cx="9996750" cy="35090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higher-order function is a function that takes functions as parameters, or returns a function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fun main(args: Array&lt;String&gt;) {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    </a:t>
            </a:r>
            <a:r>
              <a:rPr lang="en-US" sz="1800" b="1" i="1" dirty="0">
                <a:solidFill>
                  <a:srgbClr val="C00000"/>
                </a:solidFill>
              </a:rPr>
              <a:t>println</a:t>
            </a:r>
            <a:r>
              <a:rPr lang="en-US" sz="1800" b="1" dirty="0">
                <a:solidFill>
                  <a:srgbClr val="C00000"/>
                </a:solidFill>
              </a:rPr>
              <a:t>(</a:t>
            </a:r>
            <a:r>
              <a:rPr lang="en-US" sz="1800" b="1" i="1" dirty="0">
                <a:solidFill>
                  <a:srgbClr val="C00000"/>
                </a:solidFill>
              </a:rPr>
              <a:t>getStartedWithKotlin </a:t>
            </a:r>
            <a:r>
              <a:rPr lang="en-US" sz="1800" b="1" dirty="0">
                <a:solidFill>
                  <a:srgbClr val="C00000"/>
                </a:solidFill>
              </a:rPr>
              <a:t>{ </a:t>
            </a:r>
            <a:r>
              <a:rPr lang="en-US" sz="1800" b="1" i="1" dirty="0">
                <a:solidFill>
                  <a:srgbClr val="C00000"/>
                </a:solidFill>
              </a:rPr>
              <a:t>helLoKotlin</a:t>
            </a:r>
            <a:r>
              <a:rPr lang="en-US" sz="1800" b="1" dirty="0">
                <a:solidFill>
                  <a:srgbClr val="C00000"/>
                </a:solidFill>
              </a:rPr>
              <a:t>() })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}</a:t>
            </a:r>
            <a:br>
              <a:rPr lang="en-US" sz="1800" b="1" dirty="0">
                <a:solidFill>
                  <a:srgbClr val="C00000"/>
                </a:solidFill>
              </a:rPr>
            </a:b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fun helLoKotlin(): String = "Hello Kotlin," // Inline Function</a:t>
            </a:r>
            <a:br>
              <a:rPr lang="en-US" sz="1800" b="1" dirty="0">
                <a:solidFill>
                  <a:srgbClr val="C00000"/>
                </a:solidFill>
              </a:rPr>
            </a:b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fun getStartedWithKotlin(hello: () -&gt; String): String = hello() + "Lets get started" // Inline Function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886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Default</a:t>
            </a:r>
            <a:r>
              <a:rPr lang="en-US"/>
              <a:t> </a:t>
            </a:r>
            <a:r>
              <a:rPr lang="en-US" b="1" i="1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94777"/>
            <a:ext cx="10195533" cy="4085535"/>
          </a:xfrm>
        </p:spPr>
        <p:txBody>
          <a:bodyPr>
            <a:normAutofit/>
          </a:bodyPr>
          <a:lstStyle/>
          <a:p>
            <a:r>
              <a:rPr lang="en-US" dirty="0"/>
              <a:t>Function parameters can have default values </a:t>
            </a:r>
          </a:p>
          <a:p>
            <a:r>
              <a:rPr lang="en-US" dirty="0"/>
              <a:t>They are used when the corresponding argument is omitted</a:t>
            </a:r>
          </a:p>
          <a:p>
            <a:r>
              <a:rPr lang="en-US" dirty="0"/>
              <a:t>If default arguments are defined, it is no mandatory to pass arguments while calling the function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fun main(args: Array&lt;String&gt;) {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    		</a:t>
            </a:r>
            <a:r>
              <a:rPr lang="en-US" sz="2000" b="1" i="1" dirty="0">
                <a:solidFill>
                  <a:srgbClr val="C00000"/>
                </a:solidFill>
              </a:rPr>
              <a:t>add</a:t>
            </a:r>
            <a:r>
              <a:rPr lang="en-US" sz="2000" b="1" dirty="0">
                <a:solidFill>
                  <a:srgbClr val="C00000"/>
                </a:solidFill>
              </a:rPr>
              <a:t>()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    		</a:t>
            </a:r>
            <a:r>
              <a:rPr lang="en-US" sz="2000" b="1" i="1" dirty="0">
                <a:solidFill>
                  <a:srgbClr val="C00000"/>
                </a:solidFill>
              </a:rPr>
              <a:t>add</a:t>
            </a:r>
            <a:r>
              <a:rPr lang="en-US" sz="2000" b="1" dirty="0">
                <a:solidFill>
                  <a:srgbClr val="C00000"/>
                </a:solidFill>
              </a:rPr>
              <a:t>(30,9)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	}</a:t>
            </a:r>
            <a:br>
              <a:rPr lang="en-US" sz="2000" b="1" dirty="0">
                <a:solidFill>
                  <a:srgbClr val="C00000"/>
                </a:solidFill>
              </a:rPr>
            </a:b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	fun add(a:Int=10, b:Int=13):Unit{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    		</a:t>
            </a:r>
            <a:r>
              <a:rPr lang="en-US" sz="2000" b="1" i="1" dirty="0">
                <a:solidFill>
                  <a:srgbClr val="C00000"/>
                </a:solidFill>
              </a:rPr>
              <a:t>println</a:t>
            </a:r>
            <a:r>
              <a:rPr lang="en-US" sz="2000" b="1" dirty="0">
                <a:solidFill>
                  <a:srgbClr val="C00000"/>
                </a:solidFill>
              </a:rPr>
              <a:t>("Mutable list:${</a:t>
            </a:r>
            <a:r>
              <a:rPr lang="en-US" sz="2000" b="1" dirty="0" err="1">
                <a:solidFill>
                  <a:srgbClr val="C00000"/>
                </a:solidFill>
              </a:rPr>
              <a:t>a+b</a:t>
            </a:r>
            <a:r>
              <a:rPr lang="en-US" sz="2000" b="1" dirty="0">
                <a:solidFill>
                  <a:srgbClr val="C00000"/>
                </a:solidFill>
              </a:rPr>
              <a:t>}")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7993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Default</a:t>
            </a:r>
            <a:r>
              <a:rPr lang="en-US"/>
              <a:t> </a:t>
            </a:r>
            <a:r>
              <a:rPr lang="en-US" b="1" i="1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4655"/>
            <a:ext cx="10046446" cy="40457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Overriding a method with default parameter values, the default values must be omitted from the method signature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fun main(args: Array&lt;String&gt;) {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	</a:t>
            </a:r>
            <a:r>
              <a:rPr lang="mr-IN" b="1" dirty="0">
                <a:solidFill>
                  <a:srgbClr val="C00000"/>
                </a:solidFill>
              </a:rPr>
              <a:t>A().foo() 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		</a:t>
            </a:r>
            <a:r>
              <a:rPr lang="mr-IN" b="1" dirty="0">
                <a:solidFill>
                  <a:srgbClr val="C00000"/>
                </a:solidFill>
              </a:rPr>
              <a:t>B().foo(100)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}</a:t>
            </a:r>
            <a:br>
              <a:rPr lang="mr-IN" b="1" dirty="0">
                <a:solidFill>
                  <a:srgbClr val="C00000"/>
                </a:solidFill>
              </a:rPr>
            </a:br>
            <a:br>
              <a:rPr lang="mr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open class A {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		</a:t>
            </a:r>
            <a:r>
              <a:rPr lang="mr-IN" b="1" dirty="0">
                <a:solidFill>
                  <a:srgbClr val="C00000"/>
                </a:solidFill>
              </a:rPr>
              <a:t>open fun foo(i: Int = 10) {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		</a:t>
            </a:r>
            <a:r>
              <a:rPr lang="mr-IN" b="1" i="1" dirty="0">
                <a:solidFill>
                  <a:srgbClr val="C00000"/>
                </a:solidFill>
              </a:rPr>
              <a:t> println</a:t>
            </a:r>
            <a:r>
              <a:rPr lang="mr-IN" b="1" dirty="0">
                <a:solidFill>
                  <a:srgbClr val="C00000"/>
                </a:solidFill>
              </a:rPr>
              <a:t>("i=$i") 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		</a:t>
            </a:r>
            <a:r>
              <a:rPr lang="mr-IN" b="1" dirty="0">
                <a:solidFill>
                  <a:srgbClr val="C00000"/>
                </a:solidFill>
              </a:rPr>
              <a:t>}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}</a:t>
            </a:r>
            <a:br>
              <a:rPr lang="mr-IN" b="1" dirty="0">
                <a:solidFill>
                  <a:srgbClr val="C00000"/>
                </a:solidFill>
              </a:rPr>
            </a:br>
            <a:br>
              <a:rPr lang="mr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class B : A() {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		</a:t>
            </a:r>
            <a:r>
              <a:rPr lang="mr-IN" b="1" dirty="0">
                <a:solidFill>
                  <a:srgbClr val="C00000"/>
                </a:solidFill>
              </a:rPr>
              <a:t>override fun foo(i: Int) {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        </a:t>
            </a:r>
            <a:r>
              <a:rPr lang="en-US" b="1" dirty="0">
                <a:solidFill>
                  <a:srgbClr val="C00000"/>
                </a:solidFill>
              </a:rPr>
              <a:t>		</a:t>
            </a:r>
            <a:r>
              <a:rPr lang="mr-IN" b="1" i="1" dirty="0">
                <a:solidFill>
                  <a:srgbClr val="C00000"/>
                </a:solidFill>
              </a:rPr>
              <a:t>println</a:t>
            </a:r>
            <a:r>
              <a:rPr lang="mr-IN" b="1" dirty="0">
                <a:solidFill>
                  <a:srgbClr val="C00000"/>
                </a:solidFill>
              </a:rPr>
              <a:t>("i=$i")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		</a:t>
            </a:r>
            <a:r>
              <a:rPr lang="mr-IN" b="1" dirty="0">
                <a:solidFill>
                  <a:srgbClr val="C00000"/>
                </a:solidFill>
              </a:rPr>
              <a:t>}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}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0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Named</a:t>
            </a:r>
            <a:r>
              <a:rPr lang="en-US"/>
              <a:t> </a:t>
            </a:r>
            <a:r>
              <a:rPr lang="en-US" b="1" i="1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4473"/>
            <a:ext cx="10245229" cy="3986143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parameters can be named when calling functions</a:t>
            </a:r>
          </a:p>
          <a:p>
            <a:r>
              <a:rPr lang="en-US" dirty="0"/>
              <a:t>This is very convenient when a function has a high number of parameters or default ones</a:t>
            </a:r>
          </a:p>
          <a:p>
            <a:r>
              <a:rPr lang="en-US" dirty="0"/>
              <a:t>With named arguments we can make the code much more readable</a:t>
            </a:r>
          </a:p>
          <a:p>
            <a:pPr marL="400050" lvl="1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fun main(args: Array&lt;String&gt;) {</a:t>
            </a:r>
            <a:br>
              <a:rPr lang="en-US" sz="1700" b="1" dirty="0">
                <a:solidFill>
                  <a:srgbClr val="C00000"/>
                </a:solidFill>
              </a:rPr>
            </a:br>
            <a:r>
              <a:rPr lang="en-US" sz="1700" b="1" dirty="0">
                <a:solidFill>
                  <a:srgbClr val="C00000"/>
                </a:solidFill>
              </a:rPr>
              <a:t>    </a:t>
            </a:r>
            <a:r>
              <a:rPr lang="en-US" sz="1700" b="1" i="1" dirty="0">
                <a:solidFill>
                  <a:srgbClr val="C00000"/>
                </a:solidFill>
              </a:rPr>
              <a:t>foo</a:t>
            </a:r>
            <a:r>
              <a:rPr lang="en-US" sz="1700" b="1" dirty="0">
                <a:solidFill>
                  <a:srgbClr val="C00000"/>
                </a:solidFill>
              </a:rPr>
              <a:t>(workDone = true, nameOfWorker = "Panduka")</a:t>
            </a:r>
            <a:br>
              <a:rPr lang="en-US" sz="1700" b="1" dirty="0">
                <a:solidFill>
                  <a:srgbClr val="C00000"/>
                </a:solidFill>
              </a:rPr>
            </a:br>
            <a:r>
              <a:rPr lang="en-US" sz="1700" b="1" dirty="0">
                <a:solidFill>
                  <a:srgbClr val="C00000"/>
                </a:solidFill>
              </a:rPr>
              <a:t>    </a:t>
            </a:r>
            <a:r>
              <a:rPr lang="en-US" sz="1700" b="1" i="1" dirty="0">
                <a:solidFill>
                  <a:srgbClr val="C00000"/>
                </a:solidFill>
              </a:rPr>
              <a:t>foo</a:t>
            </a:r>
            <a:r>
              <a:rPr lang="en-US" sz="1700" b="1" dirty="0">
                <a:solidFill>
                  <a:srgbClr val="C00000"/>
                </a:solidFill>
              </a:rPr>
              <a:t>(i = 10, workDone = true)</a:t>
            </a:r>
            <a:br>
              <a:rPr lang="en-US" sz="1700" b="1" dirty="0">
                <a:solidFill>
                  <a:srgbClr val="C00000"/>
                </a:solidFill>
              </a:rPr>
            </a:br>
            <a:r>
              <a:rPr lang="en-US" sz="1700" b="1" dirty="0">
                <a:solidFill>
                  <a:srgbClr val="C00000"/>
                </a:solidFill>
              </a:rPr>
              <a:t>}</a:t>
            </a:r>
            <a:br>
              <a:rPr lang="en-US" sz="1700" b="1" dirty="0">
                <a:solidFill>
                  <a:srgbClr val="C00000"/>
                </a:solidFill>
              </a:rPr>
            </a:br>
            <a:br>
              <a:rPr lang="en-US" sz="1700" b="1" dirty="0">
                <a:solidFill>
                  <a:srgbClr val="C00000"/>
                </a:solidFill>
              </a:rPr>
            </a:br>
            <a:r>
              <a:rPr lang="en-US" sz="1700" b="1" dirty="0">
                <a:solidFill>
                  <a:srgbClr val="C00000"/>
                </a:solidFill>
              </a:rPr>
              <a:t>fun foo(nameOfWorker: String = "", i: Int = 0, workDone: Boolean = false) {</a:t>
            </a:r>
            <a:br>
              <a:rPr lang="en-US" sz="1700" b="1" dirty="0">
                <a:solidFill>
                  <a:srgbClr val="C00000"/>
                </a:solidFill>
              </a:rPr>
            </a:br>
            <a:r>
              <a:rPr lang="en-US" sz="1700" b="1" dirty="0">
                <a:solidFill>
                  <a:srgbClr val="C00000"/>
                </a:solidFill>
              </a:rPr>
              <a:t> val isPermanent:String = if(permanentEmployee)"Permanent Employee" else "Not Permanent yet"</a:t>
            </a:r>
            <a:br>
              <a:rPr lang="en-US" sz="1700" b="1" dirty="0">
                <a:solidFill>
                  <a:srgbClr val="C00000"/>
                </a:solidFill>
              </a:rPr>
            </a:br>
            <a:r>
              <a:rPr lang="en-US" sz="1700" b="1" dirty="0">
                <a:solidFill>
                  <a:srgbClr val="C00000"/>
                </a:solidFill>
              </a:rPr>
              <a:t>	</a:t>
            </a:r>
            <a:r>
              <a:rPr lang="en-US" sz="1700" b="1" i="1" dirty="0">
                <a:solidFill>
                  <a:srgbClr val="C00000"/>
                </a:solidFill>
              </a:rPr>
              <a:t>println</a:t>
            </a:r>
            <a:r>
              <a:rPr lang="en-US" sz="1700" b="1" dirty="0">
                <a:solidFill>
                  <a:srgbClr val="C00000"/>
                </a:solidFill>
              </a:rPr>
              <a:t>("$nameOfWorker is $age years of age ${if (permanentEmployee)"A" else "B"}") </a:t>
            </a:r>
          </a:p>
          <a:p>
            <a:pPr marL="400050" lvl="1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	</a:t>
            </a:r>
            <a:r>
              <a:rPr lang="en-US" sz="1700" b="1" dirty="0">
                <a:solidFill>
                  <a:srgbClr val="00B050"/>
                </a:solidFill>
              </a:rPr>
              <a:t>// If Expression in Kotlin is an added advantage</a:t>
            </a:r>
            <a:r>
              <a:rPr lang="en-US" sz="1700" b="1" dirty="0">
                <a:solidFill>
                  <a:srgbClr val="C00000"/>
                </a:solidFill>
              </a:rPr>
              <a:t> </a:t>
            </a:r>
            <a:br>
              <a:rPr lang="en-US" sz="1700" b="1" dirty="0">
                <a:solidFill>
                  <a:srgbClr val="C00000"/>
                </a:solidFill>
              </a:rPr>
            </a:br>
            <a:r>
              <a:rPr lang="en-US" sz="1700" b="1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705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as an Expression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92D050"/>
                </a:solidFill>
              </a:rPr>
              <a:t>// Inline expression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fun maxOf(a: Int, b: Int) = if (a &gt; b) a else b</a:t>
            </a:r>
          </a:p>
          <a:p>
            <a:pPr marL="457200" lvl="1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fun main(args: Array&lt;String&gt;) {    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	println("max of 0 and 42 is ${maxOf(0, 42)}")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724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What is KOTLIN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3417"/>
            <a:ext cx="10493707" cy="38840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Kotlin</a:t>
            </a:r>
            <a:r>
              <a:rPr lang="en-US" dirty="0"/>
              <a:t> is a </a:t>
            </a:r>
            <a:r>
              <a:rPr lang="en-US" b="1" dirty="0"/>
              <a:t>Statically typed</a:t>
            </a:r>
            <a:r>
              <a:rPr lang="en-US" dirty="0"/>
              <a:t> programming language</a:t>
            </a:r>
          </a:p>
          <a:p>
            <a:r>
              <a:rPr lang="en-US" dirty="0"/>
              <a:t>It is the most popular </a:t>
            </a:r>
            <a:r>
              <a:rPr lang="en-US" b="1" dirty="0"/>
              <a:t>JVM</a:t>
            </a:r>
            <a:r>
              <a:rPr lang="en-US" dirty="0"/>
              <a:t> language</a:t>
            </a:r>
          </a:p>
          <a:p>
            <a:r>
              <a:rPr lang="en-US" dirty="0"/>
              <a:t>It supports </a:t>
            </a:r>
            <a:r>
              <a:rPr lang="en-US" b="1" dirty="0"/>
              <a:t>multiple platforms</a:t>
            </a:r>
            <a:r>
              <a:rPr lang="en-US" dirty="0"/>
              <a:t> such as </a:t>
            </a:r>
            <a:r>
              <a:rPr lang="en-US" b="1" dirty="0"/>
              <a:t>Java, Android and JavaScript</a:t>
            </a:r>
          </a:p>
          <a:p>
            <a:r>
              <a:rPr lang="en-US" dirty="0"/>
              <a:t>Developed and Sponsored by </a:t>
            </a:r>
            <a:r>
              <a:rPr lang="en-US" b="1" dirty="0"/>
              <a:t>Jet Brains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What does Statically Typed mean?</a:t>
            </a:r>
          </a:p>
          <a:p>
            <a:r>
              <a:rPr lang="en-US" dirty="0"/>
              <a:t>Here typed means data type</a:t>
            </a:r>
          </a:p>
          <a:p>
            <a:r>
              <a:rPr lang="en-US" dirty="0"/>
              <a:t>Type of the variable is checked at compile time. Not at the run time</a:t>
            </a:r>
          </a:p>
          <a:p>
            <a:r>
              <a:rPr lang="en-US" dirty="0"/>
              <a:t>Variable can be declared anywhere but before they are employed</a:t>
            </a:r>
          </a:p>
          <a:p>
            <a:r>
              <a:rPr lang="en-US" dirty="0"/>
              <a:t>Example: C, C++,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1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What is when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427890"/>
            <a:ext cx="10165280" cy="41305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when expression -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when</a:t>
            </a:r>
            <a:r>
              <a:rPr lang="en-US" dirty="0"/>
              <a:t> replaces the </a:t>
            </a:r>
            <a:r>
              <a:rPr lang="en-US" b="1" dirty="0">
                <a:solidFill>
                  <a:srgbClr val="92D050"/>
                </a:solidFill>
              </a:rPr>
              <a:t>switch</a:t>
            </a:r>
            <a:r>
              <a:rPr lang="en-US" dirty="0"/>
              <a:t> operator of C-like languages. In the simplest form it looks like this</a:t>
            </a:r>
          </a:p>
          <a:p>
            <a:pPr marL="457200" lvl="1" indent="0">
              <a:buNone/>
            </a:pPr>
            <a:r>
              <a:rPr lang="mr-IN" b="1" dirty="0">
                <a:solidFill>
                  <a:srgbClr val="C00000"/>
                </a:solidFill>
              </a:rPr>
              <a:t>val age: Int = 5</a:t>
            </a:r>
            <a:br>
              <a:rPr lang="mr-IN" b="1" dirty="0">
                <a:solidFill>
                  <a:srgbClr val="C00000"/>
                </a:solidFill>
              </a:rPr>
            </a:b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when (age) {</a:t>
            </a:r>
            <a:endParaRPr lang="en-US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0, 1, 2, 3, 4 -&gt; </a:t>
            </a:r>
            <a:r>
              <a:rPr lang="mr-IN" b="1" i="1" dirty="0">
                <a:solidFill>
                  <a:srgbClr val="C00000"/>
                </a:solidFill>
              </a:rPr>
              <a:t>println</a:t>
            </a:r>
            <a:r>
              <a:rPr lang="mr-IN" b="1" dirty="0">
                <a:solidFill>
                  <a:srgbClr val="C00000"/>
                </a:solidFill>
              </a:rPr>
              <a:t>("Go to preschool")</a:t>
            </a:r>
            <a:br>
              <a:rPr lang="mr-IN" b="1" dirty="0">
                <a:solidFill>
                  <a:srgbClr val="C00000"/>
                </a:solidFill>
              </a:rPr>
            </a:b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5 -&gt; </a:t>
            </a:r>
            <a:r>
              <a:rPr lang="mr-IN" b="1" i="1" dirty="0">
                <a:solidFill>
                  <a:srgbClr val="C00000"/>
                </a:solidFill>
              </a:rPr>
              <a:t>println</a:t>
            </a:r>
            <a:r>
              <a:rPr lang="mr-IN" b="1" dirty="0">
                <a:solidFill>
                  <a:srgbClr val="C00000"/>
                </a:solidFill>
              </a:rPr>
              <a:t>("Go to Kinder garden")</a:t>
            </a:r>
            <a:br>
              <a:rPr lang="mr-IN" b="1" dirty="0">
                <a:solidFill>
                  <a:srgbClr val="C00000"/>
                </a:solidFill>
              </a:rPr>
            </a:b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in 6..17 -&gt; {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        </a:t>
            </a: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val grade = age - 5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        </a:t>
            </a: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i="1" dirty="0">
                <a:solidFill>
                  <a:srgbClr val="C00000"/>
                </a:solidFill>
              </a:rPr>
              <a:t>println</a:t>
            </a:r>
            <a:r>
              <a:rPr lang="mr-IN" b="1" dirty="0">
                <a:solidFill>
                  <a:srgbClr val="C00000"/>
                </a:solidFill>
              </a:rPr>
              <a:t>("Grade : $grade")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 }</a:t>
            </a:r>
            <a:br>
              <a:rPr lang="mr-IN" b="1" dirty="0">
                <a:solidFill>
                  <a:srgbClr val="C00000"/>
                </a:solidFill>
              </a:rPr>
            </a:b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else -&gt; </a:t>
            </a:r>
            <a:r>
              <a:rPr lang="mr-IN" b="1" i="1" dirty="0">
                <a:solidFill>
                  <a:srgbClr val="C00000"/>
                </a:solidFill>
              </a:rPr>
              <a:t>println</a:t>
            </a:r>
            <a:r>
              <a:rPr lang="mr-IN" b="1" dirty="0">
                <a:solidFill>
                  <a:srgbClr val="C00000"/>
                </a:solidFill>
              </a:rPr>
              <a:t>("Go to College")</a:t>
            </a:r>
            <a:br>
              <a:rPr lang="mr-IN" b="1" dirty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C00000"/>
                </a:solidFill>
              </a:rPr>
              <a:t>}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5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06869"/>
            <a:ext cx="8825659" cy="3909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a </a:t>
            </a:r>
            <a:r>
              <a:rPr lang="en-US" sz="2000" b="1" dirty="0">
                <a:solidFill>
                  <a:srgbClr val="C00000"/>
                </a:solidFill>
              </a:rPr>
              <a:t>for</a:t>
            </a:r>
            <a:r>
              <a:rPr lang="en-US" dirty="0"/>
              <a:t> loop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val twoToTwenty = 2.rangeTo(20);</a:t>
            </a:r>
          </a:p>
          <a:p>
            <a:pPr marL="457200" lvl="1" indent="0">
              <a:buNone/>
            </a:pP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for (i in twoToTwenty) {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      	</a:t>
            </a:r>
            <a:r>
              <a:rPr lang="en-US" sz="1800" b="1" i="1" dirty="0">
                <a:solidFill>
                  <a:srgbClr val="C00000"/>
                </a:solidFill>
              </a:rPr>
              <a:t>println</a:t>
            </a:r>
            <a:r>
              <a:rPr lang="en-US" sz="1800" b="1" dirty="0">
                <a:solidFill>
                  <a:srgbClr val="C00000"/>
                </a:solidFill>
              </a:rPr>
              <a:t>("Range two to Twenty: $i")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}</a:t>
            </a:r>
          </a:p>
          <a:p>
            <a:pPr marL="457200" lvl="1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val items = listOf("apple", "banana", "kiwifruit")</a:t>
            </a:r>
          </a:p>
          <a:p>
            <a:pPr marL="457200" lvl="1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for (i in items.indices) {    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	println("item at $index is ${items[index]}")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}</a:t>
            </a:r>
          </a:p>
          <a:p>
            <a:pPr marL="457200" lvl="1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07336" cy="34163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sz="2000" b="1" dirty="0">
                <a:solidFill>
                  <a:srgbClr val="C00000"/>
                </a:solidFill>
              </a:rPr>
              <a:t>while</a:t>
            </a:r>
            <a:r>
              <a:rPr lang="en-US" dirty="0"/>
              <a:t> loop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val items = listOf("apple", "banana", "kiwifruit")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var index = 0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while (index &lt; items.size)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{	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	println("item at $index is ${items[index]}")   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	index++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744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Ranges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2786"/>
            <a:ext cx="8825659" cy="4014952"/>
          </a:xfrm>
        </p:spPr>
        <p:txBody>
          <a:bodyPr>
            <a:normAutofit/>
          </a:bodyPr>
          <a:lstStyle/>
          <a:p>
            <a:r>
              <a:rPr lang="en-US" dirty="0"/>
              <a:t>Declaring </a:t>
            </a:r>
            <a:r>
              <a:rPr lang="en-US" b="1" dirty="0">
                <a:solidFill>
                  <a:srgbClr val="C00000"/>
                </a:solidFill>
              </a:rPr>
              <a:t>ranges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Numerical Range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val oneToTen = 1..10 // 1 to 10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Character Range</a:t>
            </a:r>
          </a:p>
          <a:p>
            <a:pPr marL="914400" lvl="2" indent="0">
              <a:buNone/>
            </a:pPr>
            <a:r>
              <a:rPr lang="mr-IN" b="1" dirty="0">
                <a:solidFill>
                  <a:srgbClr val="C00000"/>
                </a:solidFill>
              </a:rPr>
              <a:t>val alpha = "A".."H”</a:t>
            </a:r>
            <a:r>
              <a:rPr lang="en-US" b="1" dirty="0">
                <a:solidFill>
                  <a:srgbClr val="C00000"/>
                </a:solidFill>
              </a:rPr>
              <a:t> // Letters from A to H</a:t>
            </a:r>
          </a:p>
          <a:p>
            <a:pPr marL="914400" lvl="2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mr-IN" b="1" dirty="0">
                <a:solidFill>
                  <a:srgbClr val="C00000"/>
                </a:solidFill>
              </a:rPr>
              <a:t>val x = 10</a:t>
            </a:r>
            <a:endParaRPr lang="en-US" b="1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mr-IN" b="1" dirty="0">
                <a:solidFill>
                  <a:srgbClr val="C00000"/>
                </a:solidFill>
              </a:rPr>
              <a:t>val y = 9</a:t>
            </a:r>
            <a:endParaRPr lang="en-US" b="1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mr-IN" b="1" dirty="0">
                <a:solidFill>
                  <a:srgbClr val="C00000"/>
                </a:solidFill>
              </a:rPr>
              <a:t>if (x in 1..y+1) {    </a:t>
            </a:r>
            <a:endParaRPr lang="en-US" b="1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println("fits in range")</a:t>
            </a:r>
            <a:endParaRPr lang="en-US" b="1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mr-IN" b="1" dirty="0">
                <a:solidFill>
                  <a:srgbClr val="C00000"/>
                </a:solidFill>
              </a:rPr>
              <a:t>}</a:t>
            </a:r>
            <a:r>
              <a:rPr lang="en-US" b="1" dirty="0">
                <a:solidFill>
                  <a:srgbClr val="C00000"/>
                </a:solidFill>
              </a:rPr>
              <a:t>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1283999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17846" cy="3416300"/>
          </a:xfrm>
        </p:spPr>
        <p:txBody>
          <a:bodyPr/>
          <a:lstStyle/>
          <a:p>
            <a:r>
              <a:rPr lang="en-US" dirty="0"/>
              <a:t>Iteration through </a:t>
            </a:r>
            <a:r>
              <a:rPr lang="en-US" b="1" dirty="0">
                <a:solidFill>
                  <a:srgbClr val="C00000"/>
                </a:solidFill>
              </a:rPr>
              <a:t>ranges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for (x in 1..10 step 2) {        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	</a:t>
            </a:r>
            <a:r>
              <a:rPr lang="mr-IN" b="1" dirty="0">
                <a:solidFill>
                  <a:srgbClr val="C00000"/>
                </a:solidFill>
              </a:rPr>
              <a:t>print</a:t>
            </a:r>
            <a:r>
              <a:rPr lang="en-US" b="1" dirty="0">
                <a:solidFill>
                  <a:srgbClr val="C00000"/>
                </a:solidFill>
              </a:rPr>
              <a:t>ln</a:t>
            </a:r>
            <a:r>
              <a:rPr lang="mr-IN" b="1" dirty="0">
                <a:solidFill>
                  <a:srgbClr val="C00000"/>
                </a:solidFill>
              </a:rPr>
              <a:t>(x)    </a:t>
            </a:r>
            <a:r>
              <a:rPr lang="en-US" b="1" dirty="0">
                <a:solidFill>
                  <a:srgbClr val="C00000"/>
                </a:solidFill>
              </a:rPr>
              <a:t>// will be incremented by 2 each time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}    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for (x in 9 downTo 0 step 3) {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mr-IN" b="1" dirty="0">
                <a:solidFill>
                  <a:srgbClr val="C00000"/>
                </a:solidFill>
              </a:rPr>
              <a:t>        print</a:t>
            </a:r>
            <a:r>
              <a:rPr lang="en-US" b="1" dirty="0">
                <a:solidFill>
                  <a:srgbClr val="C00000"/>
                </a:solidFill>
              </a:rPr>
              <a:t>ln</a:t>
            </a:r>
            <a:r>
              <a:rPr lang="mr-IN" b="1" dirty="0">
                <a:solidFill>
                  <a:srgbClr val="C00000"/>
                </a:solidFill>
              </a:rPr>
              <a:t>(x)   </a:t>
            </a:r>
            <a:r>
              <a:rPr lang="en-US" b="1" dirty="0">
                <a:solidFill>
                  <a:srgbClr val="C00000"/>
                </a:solidFill>
              </a:rPr>
              <a:t>// will be decremented by 3 each time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mr-IN" b="1" dirty="0">
                <a:solidFill>
                  <a:srgbClr val="C00000"/>
                </a:solidFill>
              </a:rPr>
              <a:t>}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3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7379"/>
            <a:ext cx="8825659" cy="3836276"/>
          </a:xfrm>
        </p:spPr>
        <p:txBody>
          <a:bodyPr>
            <a:normAutofit/>
          </a:bodyPr>
          <a:lstStyle/>
          <a:p>
            <a:r>
              <a:rPr lang="en-US" dirty="0"/>
              <a:t>More Examples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val list = listOf("a", "b", "c")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if (-1 !in 0..list.lastIndex) {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	println("-1 is out of range")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}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if (list.size !in list.indices) {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	println("list size is out of valid list indices range too")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1402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rgbClr val="92D050"/>
                </a:solidFill>
              </a:rPr>
              <a:t>Billion Dollar</a:t>
            </a:r>
            <a:r>
              <a:rPr lang="en-US" b="1" i="1"/>
              <a:t> Mistake (NPE)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04717"/>
            <a:ext cx="10066324" cy="3748658"/>
          </a:xfrm>
        </p:spPr>
        <p:txBody>
          <a:bodyPr/>
          <a:lstStyle/>
          <a:p>
            <a:r>
              <a:rPr lang="en-US" dirty="0"/>
              <a:t>Referring </a:t>
            </a:r>
            <a:r>
              <a:rPr lang="en-US" b="1" dirty="0">
                <a:solidFill>
                  <a:srgbClr val="C00000"/>
                </a:solidFill>
              </a:rPr>
              <a:t>null </a:t>
            </a:r>
            <a:r>
              <a:rPr lang="en-US" dirty="0">
                <a:solidFill>
                  <a:schemeClr val="tx1"/>
                </a:solidFill>
              </a:rPr>
              <a:t>values from the code is known as the </a:t>
            </a:r>
            <a:r>
              <a:rPr lang="en-US" b="1" dirty="0">
                <a:solidFill>
                  <a:srgbClr val="92D050"/>
                </a:solidFill>
              </a:rPr>
              <a:t>Billion Dollar</a:t>
            </a:r>
            <a:r>
              <a:rPr lang="en-US" dirty="0">
                <a:solidFill>
                  <a:schemeClr val="tx1"/>
                </a:solidFill>
              </a:rPr>
              <a:t> Question</a:t>
            </a:r>
          </a:p>
          <a:p>
            <a:r>
              <a:rPr lang="en-US" dirty="0">
                <a:solidFill>
                  <a:schemeClr val="tx1"/>
                </a:solidFill>
              </a:rPr>
              <a:t>This leads to </a:t>
            </a:r>
            <a:r>
              <a:rPr lang="en-US" b="1" dirty="0">
                <a:solidFill>
                  <a:schemeClr val="tx1"/>
                </a:solidFill>
              </a:rPr>
              <a:t>NullPointerException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>
                <a:solidFill>
                  <a:schemeClr val="tx1"/>
                </a:solidFill>
              </a:rPr>
              <a:t>NPE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Kotlin’s </a:t>
            </a:r>
            <a:r>
              <a:rPr lang="en-US" b="1" dirty="0">
                <a:solidFill>
                  <a:schemeClr val="tx1"/>
                </a:solidFill>
              </a:rPr>
              <a:t>type system </a:t>
            </a:r>
            <a:r>
              <a:rPr lang="en-US" dirty="0">
                <a:solidFill>
                  <a:schemeClr val="tx1"/>
                </a:solidFill>
              </a:rPr>
              <a:t>eliminates the </a:t>
            </a:r>
            <a:r>
              <a:rPr lang="en-US" b="1" dirty="0">
                <a:solidFill>
                  <a:schemeClr val="tx1"/>
                </a:solidFill>
              </a:rPr>
              <a:t>NPE</a:t>
            </a:r>
            <a:r>
              <a:rPr lang="en-US" dirty="0">
                <a:solidFill>
                  <a:schemeClr val="tx1"/>
                </a:solidFill>
              </a:rPr>
              <a:t> from our source code</a:t>
            </a:r>
          </a:p>
          <a:p>
            <a:r>
              <a:rPr lang="en-US" dirty="0">
                <a:solidFill>
                  <a:schemeClr val="tx1"/>
                </a:solidFill>
              </a:rPr>
              <a:t>But still there are possible causes of </a:t>
            </a:r>
            <a:r>
              <a:rPr lang="en-US" b="1" dirty="0">
                <a:solidFill>
                  <a:schemeClr val="tx1"/>
                </a:solidFill>
              </a:rPr>
              <a:t>NPE </a:t>
            </a:r>
            <a:r>
              <a:rPr lang="en-US" dirty="0">
                <a:solidFill>
                  <a:schemeClr val="tx1"/>
                </a:solidFill>
              </a:rPr>
              <a:t>in Kotlin too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 Explicit call to throw </a:t>
            </a:r>
            <a:r>
              <a:rPr lang="en-US" b="1" dirty="0">
                <a:solidFill>
                  <a:schemeClr val="tx1"/>
                </a:solidFill>
              </a:rPr>
              <a:t>NullPointerException()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Usage of the </a:t>
            </a:r>
            <a:r>
              <a:rPr lang="en-US" b="1" dirty="0">
                <a:solidFill>
                  <a:schemeClr val="tx1"/>
                </a:solidFill>
              </a:rPr>
              <a:t>!!</a:t>
            </a:r>
            <a:r>
              <a:rPr lang="en-US" dirty="0">
                <a:solidFill>
                  <a:schemeClr val="tx1"/>
                </a:solidFill>
              </a:rPr>
              <a:t> Operator (Will be explained)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Some data inconsistency with regard to </a:t>
            </a:r>
            <a:r>
              <a:rPr lang="en-US" b="1" dirty="0">
                <a:solidFill>
                  <a:schemeClr val="tx1"/>
                </a:solidFill>
              </a:rPr>
              <a:t>Initialization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Java Interpolation</a:t>
            </a:r>
          </a:p>
        </p:txBody>
      </p:sp>
    </p:spTree>
    <p:extLst>
      <p:ext uri="{BB962C8B-B14F-4D97-AF65-F5344CB8AC3E}">
        <p14:creationId xmlns:p14="http://schemas.microsoft.com/office/powerpoint/2010/main" val="40954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91681" cy="706964"/>
          </a:xfrm>
        </p:spPr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rgbClr val="92D050"/>
                </a:solidFill>
              </a:rPr>
              <a:t>nullable</a:t>
            </a:r>
            <a:r>
              <a:rPr lang="en-US"/>
              <a:t> values and checking </a:t>
            </a:r>
            <a:r>
              <a:rPr lang="en-US">
                <a:solidFill>
                  <a:srgbClr val="92D050"/>
                </a:solidFill>
              </a:rPr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85391"/>
            <a:ext cx="9956994" cy="4065104"/>
          </a:xfrm>
        </p:spPr>
        <p:txBody>
          <a:bodyPr/>
          <a:lstStyle/>
          <a:p>
            <a:r>
              <a:rPr lang="en-US" dirty="0"/>
              <a:t>A reference must be explicitly marked as </a:t>
            </a:r>
            <a:r>
              <a:rPr lang="en-US" b="1" dirty="0">
                <a:solidFill>
                  <a:srgbClr val="92D050"/>
                </a:solidFill>
              </a:rPr>
              <a:t>nullable</a:t>
            </a:r>
            <a:r>
              <a:rPr lang="en-US" dirty="0"/>
              <a:t> when </a:t>
            </a:r>
            <a:r>
              <a:rPr lang="en-US" b="1" dirty="0">
                <a:solidFill>
                  <a:srgbClr val="92D050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value is possible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fun main(args: Array&lt;String&gt;) {   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	var b: String? = "abc"    //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	b = null // ok   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	print(b)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pPr indent="-285750"/>
            <a:r>
              <a:rPr lang="en-US" dirty="0">
                <a:solidFill>
                  <a:schemeClr val="tx1"/>
                </a:solidFill>
              </a:rPr>
              <a:t>Lets see some examples with code</a:t>
            </a:r>
          </a:p>
          <a:p>
            <a:pPr indent="-285750"/>
            <a:r>
              <a:rPr lang="en-US" b="1" dirty="0">
                <a:solidFill>
                  <a:schemeClr val="tx1"/>
                </a:solidFill>
              </a:rPr>
              <a:t>Safe Calls</a:t>
            </a:r>
            <a:r>
              <a:rPr lang="en-US" dirty="0">
                <a:solidFill>
                  <a:schemeClr val="tx1"/>
                </a:solidFill>
              </a:rPr>
              <a:t> are really useful when it comes to </a:t>
            </a:r>
            <a:r>
              <a:rPr lang="en-US" b="1" dirty="0">
                <a:solidFill>
                  <a:schemeClr val="tx1"/>
                </a:solidFill>
              </a:rPr>
              <a:t>Chains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bob?.department?.head?.name</a:t>
            </a:r>
          </a:p>
          <a:p>
            <a:pPr indent="-285750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71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if a value is </a:t>
            </a:r>
            <a:r>
              <a:rPr lang="en-US" b="1">
                <a:solidFill>
                  <a:srgbClr val="92D050"/>
                </a:solidFill>
              </a:rPr>
              <a:t>null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4473"/>
            <a:ext cx="10066324" cy="4095475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Safe Call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var a: String? = "Friend”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println</a:t>
            </a:r>
            <a:r>
              <a:rPr lang="en-US" b="1" dirty="0">
                <a:solidFill>
                  <a:srgbClr val="C00000"/>
                </a:solidFill>
              </a:rPr>
              <a:t>("a length:${a?.length}")</a:t>
            </a:r>
          </a:p>
          <a:p>
            <a:pPr indent="-285750"/>
            <a:r>
              <a:rPr lang="en-US" b="1" dirty="0">
                <a:solidFill>
                  <a:srgbClr val="92D050"/>
                </a:solidFill>
              </a:rPr>
              <a:t>Elvis Operator (Concise way of if else expression)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var a: String? = "Friend”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println</a:t>
            </a:r>
            <a:r>
              <a:rPr lang="en-US" b="1" dirty="0">
                <a:solidFill>
                  <a:srgbClr val="C00000"/>
                </a:solidFill>
              </a:rPr>
              <a:t>("a length:${a?.length ?: "a is null"}")</a:t>
            </a:r>
          </a:p>
          <a:p>
            <a:r>
              <a:rPr lang="en-US" b="1" dirty="0">
                <a:solidFill>
                  <a:srgbClr val="92D050"/>
                </a:solidFill>
              </a:rPr>
              <a:t>Not Null Assertion Operator (!!)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var a: String? = "Friend”</a:t>
            </a:r>
            <a:endParaRPr lang="en-US" b="1" dirty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println</a:t>
            </a:r>
            <a:r>
              <a:rPr lang="en-US" b="1" dirty="0">
                <a:solidFill>
                  <a:srgbClr val="C00000"/>
                </a:solidFill>
              </a:rPr>
              <a:t>("a length:${a!!.length}")</a:t>
            </a:r>
          </a:p>
        </p:txBody>
      </p:sp>
    </p:spTree>
    <p:extLst>
      <p:ext uri="{BB962C8B-B14F-4D97-AF65-F5344CB8AC3E}">
        <p14:creationId xmlns:p14="http://schemas.microsoft.com/office/powerpoint/2010/main" val="1113800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Inter-Operability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4413"/>
            <a:ext cx="10056385" cy="3416300"/>
          </a:xfrm>
        </p:spPr>
        <p:txBody>
          <a:bodyPr/>
          <a:lstStyle/>
          <a:p>
            <a:r>
              <a:rPr lang="en-US" dirty="0"/>
              <a:t>It is </a:t>
            </a:r>
            <a:r>
              <a:rPr lang="en-US" b="1" dirty="0"/>
              <a:t>100%</a:t>
            </a:r>
            <a:r>
              <a:rPr lang="en-US" dirty="0"/>
              <a:t> </a:t>
            </a:r>
            <a:r>
              <a:rPr lang="en-US" b="1" dirty="0"/>
              <a:t>interoperable with Java and Android</a:t>
            </a:r>
            <a:r>
              <a:rPr lang="en-US" dirty="0"/>
              <a:t>. This means all your current Java/Android code works seamlessly with Kotlin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public class StartingPoint {</a:t>
            </a:r>
            <a:br>
              <a:rPr lang="en-US" sz="1800" b="1" dirty="0">
                <a:solidFill>
                  <a:srgbClr val="00B050"/>
                </a:solidFill>
              </a:rPr>
            </a:br>
            <a:r>
              <a:rPr lang="en-US" sz="1800" b="1" dirty="0">
                <a:solidFill>
                  <a:srgbClr val="00B050"/>
                </a:solidFill>
              </a:rPr>
              <a:t>    public static void main(String[] args){</a:t>
            </a:r>
            <a:br>
              <a:rPr lang="en-US" sz="1800" b="1" dirty="0">
                <a:solidFill>
                  <a:srgbClr val="00B050"/>
                </a:solidFill>
              </a:rPr>
            </a:br>
            <a:r>
              <a:rPr lang="en-US" sz="1800" b="1" dirty="0">
                <a:solidFill>
                  <a:srgbClr val="00B050"/>
                </a:solidFill>
              </a:rPr>
              <a:t>        DemoClass demoClass = new DemoClass();</a:t>
            </a:r>
            <a:br>
              <a:rPr lang="en-US" sz="1800" b="1" dirty="0">
                <a:solidFill>
                  <a:srgbClr val="00B050"/>
                </a:solidFill>
              </a:rPr>
            </a:br>
            <a:r>
              <a:rPr lang="en-US" sz="1800" b="1" dirty="0">
                <a:solidFill>
                  <a:srgbClr val="00B050"/>
                </a:solidFill>
              </a:rPr>
              <a:t>        demoClass.getEducationLevel();</a:t>
            </a:r>
            <a:br>
              <a:rPr lang="en-US" sz="1800" b="1" dirty="0">
                <a:solidFill>
                  <a:srgbClr val="00B050"/>
                </a:solidFill>
              </a:rPr>
            </a:br>
            <a:r>
              <a:rPr lang="en-US" sz="1800" b="1" dirty="0">
                <a:solidFill>
                  <a:srgbClr val="00B050"/>
                </a:solidFill>
              </a:rPr>
              <a:t>    }</a:t>
            </a:r>
            <a:br>
              <a:rPr lang="en-US" sz="1800" b="1" dirty="0">
                <a:solidFill>
                  <a:srgbClr val="00B050"/>
                </a:solidFill>
              </a:rPr>
            </a:br>
            <a:r>
              <a:rPr lang="en-US" sz="1800" b="1" dirty="0">
                <a:solidFill>
                  <a:srgbClr val="00B050"/>
                </a:solidFill>
              </a:rPr>
              <a:t>}</a:t>
            </a:r>
          </a:p>
          <a:p>
            <a:pPr marL="457200" lvl="1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Why Kotlin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6659"/>
            <a:ext cx="10294924" cy="3368889"/>
          </a:xfrm>
        </p:spPr>
        <p:txBody>
          <a:bodyPr/>
          <a:lstStyle/>
          <a:p>
            <a:r>
              <a:rPr lang="en-US" b="1" dirty="0"/>
              <a:t>Concise</a:t>
            </a:r>
          </a:p>
          <a:p>
            <a:pPr lvl="1"/>
            <a:r>
              <a:rPr lang="en-US" b="1" dirty="0"/>
              <a:t>Reduces the size of the code drastically</a:t>
            </a:r>
          </a:p>
          <a:p>
            <a:r>
              <a:rPr lang="en-US" b="1" dirty="0"/>
              <a:t>Safe</a:t>
            </a:r>
          </a:p>
          <a:p>
            <a:pPr lvl="1"/>
            <a:r>
              <a:rPr lang="en-US" b="1" dirty="0"/>
              <a:t>Avoids entire classes of errors. Example: Null Pointer Exception</a:t>
            </a:r>
          </a:p>
          <a:p>
            <a:r>
              <a:rPr lang="en-US" b="1" dirty="0"/>
              <a:t>Interoperable</a:t>
            </a:r>
          </a:p>
          <a:p>
            <a:pPr lvl="1"/>
            <a:r>
              <a:rPr lang="en-US" b="1" dirty="0"/>
              <a:t>Existing libraries for JVM, Android </a:t>
            </a:r>
            <a:r>
              <a:rPr lang="en-US" dirty="0"/>
              <a:t>and </a:t>
            </a:r>
            <a:r>
              <a:rPr lang="en-US" b="1" dirty="0"/>
              <a:t>Browser can be used</a:t>
            </a:r>
          </a:p>
          <a:p>
            <a:r>
              <a:rPr lang="en-US" b="1" dirty="0"/>
              <a:t>Tool-Friendly</a:t>
            </a:r>
          </a:p>
          <a:p>
            <a:pPr lvl="1"/>
            <a:r>
              <a:rPr lang="en-US" b="1" dirty="0"/>
              <a:t>Any Java IDE can be used</a:t>
            </a:r>
          </a:p>
        </p:txBody>
      </p:sp>
    </p:spTree>
    <p:extLst>
      <p:ext uri="{BB962C8B-B14F-4D97-AF65-F5344CB8AC3E}">
        <p14:creationId xmlns:p14="http://schemas.microsoft.com/office/powerpoint/2010/main" val="135480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Inter-Operability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5204"/>
            <a:ext cx="9917237" cy="4254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1600" b="1" dirty="0">
                <a:solidFill>
                  <a:srgbClr val="C00000"/>
                </a:solidFill>
              </a:rPr>
              <a:t>class DemoClass {</a:t>
            </a:r>
            <a:br>
              <a:rPr lang="mr-IN" sz="1600" b="1" dirty="0">
                <a:solidFill>
                  <a:srgbClr val="C00000"/>
                </a:solidFill>
              </a:rPr>
            </a:br>
            <a:r>
              <a:rPr lang="mr-IN" sz="1600" b="1" dirty="0">
                <a:solidFill>
                  <a:srgbClr val="C00000"/>
                </a:solidFill>
              </a:rPr>
              <a:t>    val age: Int = 10</a:t>
            </a:r>
            <a:br>
              <a:rPr lang="mr-IN" sz="1600" b="1" dirty="0">
                <a:solidFill>
                  <a:srgbClr val="C00000"/>
                </a:solidFill>
              </a:rPr>
            </a:br>
            <a:r>
              <a:rPr lang="mr-IN" sz="1600" b="1" dirty="0">
                <a:solidFill>
                  <a:srgbClr val="C00000"/>
                </a:solidFill>
              </a:rPr>
              <a:t>    val name: String = "Jhon"</a:t>
            </a:r>
            <a:br>
              <a:rPr lang="mr-IN" sz="1600" b="1" dirty="0">
                <a:solidFill>
                  <a:srgbClr val="C00000"/>
                </a:solidFill>
              </a:rPr>
            </a:br>
            <a:r>
              <a:rPr lang="mr-IN" sz="1600" b="1" dirty="0">
                <a:solidFill>
                  <a:srgbClr val="C00000"/>
                </a:solidFill>
              </a:rPr>
              <a:t>    fun getEducationLevel() {</a:t>
            </a:r>
            <a:br>
              <a:rPr lang="mr-IN" sz="1600" b="1" dirty="0">
                <a:solidFill>
                  <a:srgbClr val="C00000"/>
                </a:solidFill>
              </a:rPr>
            </a:br>
            <a:r>
              <a:rPr lang="mr-IN" sz="1600" b="1" dirty="0">
                <a:solidFill>
                  <a:srgbClr val="C00000"/>
                </a:solidFill>
              </a:rPr>
              <a:t>        </a:t>
            </a:r>
            <a:r>
              <a:rPr lang="mr-IN" sz="1600" b="1" dirty="0">
                <a:solidFill>
                  <a:srgbClr val="00B050"/>
                </a:solidFill>
              </a:rPr>
              <a:t>when (age) {</a:t>
            </a:r>
            <a:br>
              <a:rPr lang="mr-IN" sz="1600" b="1" dirty="0">
                <a:solidFill>
                  <a:srgbClr val="00B050"/>
                </a:solidFill>
              </a:rPr>
            </a:br>
            <a:r>
              <a:rPr lang="mr-IN" sz="1600" b="1" dirty="0">
                <a:solidFill>
                  <a:srgbClr val="00B050"/>
                </a:solidFill>
              </a:rPr>
              <a:t>            in 0..3 -&gt; "Baby not going to school"</a:t>
            </a:r>
            <a:br>
              <a:rPr lang="mr-IN" sz="1600" b="1" dirty="0">
                <a:solidFill>
                  <a:srgbClr val="00B050"/>
                </a:solidFill>
              </a:rPr>
            </a:br>
            <a:r>
              <a:rPr lang="mr-IN" sz="1600" b="1" dirty="0">
                <a:solidFill>
                  <a:srgbClr val="00B050"/>
                </a:solidFill>
              </a:rPr>
              <a:t>            in 4..5 -&gt; "Go to pre school"</a:t>
            </a:r>
            <a:br>
              <a:rPr lang="mr-IN" sz="1600" b="1" dirty="0">
                <a:solidFill>
                  <a:srgbClr val="00B050"/>
                </a:solidFill>
              </a:rPr>
            </a:br>
            <a:r>
              <a:rPr lang="mr-IN" sz="1600" b="1" dirty="0">
                <a:solidFill>
                  <a:srgbClr val="00B050"/>
                </a:solidFill>
              </a:rPr>
              <a:t>            5 -&gt; </a:t>
            </a:r>
            <a:r>
              <a:rPr lang="mr-IN" sz="1600" b="1" i="1" dirty="0">
                <a:solidFill>
                  <a:srgbClr val="00B050"/>
                </a:solidFill>
              </a:rPr>
              <a:t>println</a:t>
            </a:r>
            <a:r>
              <a:rPr lang="mr-IN" sz="1600" b="1" dirty="0">
                <a:solidFill>
                  <a:srgbClr val="00B050"/>
                </a:solidFill>
              </a:rPr>
              <a:t>("Go to Kinder garden")</a:t>
            </a:r>
            <a:br>
              <a:rPr lang="mr-IN" sz="1600" b="1" dirty="0">
                <a:solidFill>
                  <a:srgbClr val="00B050"/>
                </a:solidFill>
              </a:rPr>
            </a:br>
            <a:r>
              <a:rPr lang="mr-IN" sz="1600" b="1" dirty="0">
                <a:solidFill>
                  <a:srgbClr val="00B050"/>
                </a:solidFill>
              </a:rPr>
              <a:t>            in 6..17 -&gt; {</a:t>
            </a:r>
            <a:br>
              <a:rPr lang="mr-IN" sz="1600" b="1" dirty="0">
                <a:solidFill>
                  <a:srgbClr val="00B050"/>
                </a:solidFill>
              </a:rPr>
            </a:br>
            <a:r>
              <a:rPr lang="mr-IN" sz="1600" b="1" dirty="0">
                <a:solidFill>
                  <a:srgbClr val="00B050"/>
                </a:solidFill>
              </a:rPr>
              <a:t>                val grade = age - 5</a:t>
            </a:r>
            <a:br>
              <a:rPr lang="mr-IN" sz="1600" b="1" dirty="0">
                <a:solidFill>
                  <a:srgbClr val="00B050"/>
                </a:solidFill>
              </a:rPr>
            </a:br>
            <a:r>
              <a:rPr lang="mr-IN" sz="1600" b="1" dirty="0">
                <a:solidFill>
                  <a:srgbClr val="00B050"/>
                </a:solidFill>
              </a:rPr>
              <a:t>                </a:t>
            </a:r>
            <a:r>
              <a:rPr lang="mr-IN" sz="1600" b="1" i="1" dirty="0">
                <a:solidFill>
                  <a:srgbClr val="00B050"/>
                </a:solidFill>
              </a:rPr>
              <a:t>println</a:t>
            </a:r>
            <a:r>
              <a:rPr lang="mr-IN" sz="1600" b="1" dirty="0">
                <a:solidFill>
                  <a:srgbClr val="00B050"/>
                </a:solidFill>
              </a:rPr>
              <a:t>("Grade : $grade")</a:t>
            </a:r>
            <a:br>
              <a:rPr lang="mr-IN" sz="1600" b="1" dirty="0">
                <a:solidFill>
                  <a:srgbClr val="00B050"/>
                </a:solidFill>
              </a:rPr>
            </a:br>
            <a:r>
              <a:rPr lang="mr-IN" sz="1600" b="1" dirty="0">
                <a:solidFill>
                  <a:srgbClr val="00B050"/>
                </a:solidFill>
              </a:rPr>
              <a:t>            }</a:t>
            </a:r>
            <a:br>
              <a:rPr lang="mr-IN" sz="1600" b="1" dirty="0">
                <a:solidFill>
                  <a:srgbClr val="00B050"/>
                </a:solidFill>
              </a:rPr>
            </a:br>
            <a:r>
              <a:rPr lang="mr-IN" sz="1600" b="1" dirty="0">
                <a:solidFill>
                  <a:srgbClr val="00B050"/>
                </a:solidFill>
              </a:rPr>
              <a:t>            else -&gt; </a:t>
            </a:r>
            <a:r>
              <a:rPr lang="mr-IN" sz="1600" b="1" i="1" dirty="0">
                <a:solidFill>
                  <a:srgbClr val="00B050"/>
                </a:solidFill>
              </a:rPr>
              <a:t>println</a:t>
            </a:r>
            <a:r>
              <a:rPr lang="mr-IN" sz="1600" b="1" dirty="0">
                <a:solidFill>
                  <a:srgbClr val="00B050"/>
                </a:solidFill>
              </a:rPr>
              <a:t>("Go to College")</a:t>
            </a:r>
            <a:br>
              <a:rPr lang="mr-IN" sz="1600" b="1" dirty="0">
                <a:solidFill>
                  <a:srgbClr val="00B050"/>
                </a:solidFill>
              </a:rPr>
            </a:br>
            <a:r>
              <a:rPr lang="mr-IN" sz="1600" b="1" dirty="0">
                <a:solidFill>
                  <a:srgbClr val="00B050"/>
                </a:solidFill>
              </a:rPr>
              <a:t>        }</a:t>
            </a:r>
            <a:br>
              <a:rPr lang="mr-IN" sz="1600" b="1" dirty="0">
                <a:solidFill>
                  <a:srgbClr val="92D050"/>
                </a:solidFill>
              </a:rPr>
            </a:br>
            <a:r>
              <a:rPr lang="mr-IN" sz="1600" b="1" dirty="0">
                <a:solidFill>
                  <a:srgbClr val="C00000"/>
                </a:solidFill>
              </a:rPr>
              <a:t>    }</a:t>
            </a:r>
            <a:br>
              <a:rPr lang="mr-IN" sz="1600" b="1" dirty="0">
                <a:solidFill>
                  <a:srgbClr val="C00000"/>
                </a:solidFill>
              </a:rPr>
            </a:br>
            <a:r>
              <a:rPr lang="mr-IN" sz="1600" b="1" dirty="0">
                <a:solidFill>
                  <a:srgbClr val="C00000"/>
                </a:solidFill>
              </a:rPr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98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OOP programming with Kotlin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4656"/>
            <a:ext cx="9947055" cy="3727727"/>
          </a:xfrm>
        </p:spPr>
        <p:txBody>
          <a:bodyPr/>
          <a:lstStyle/>
          <a:p>
            <a:r>
              <a:rPr lang="en-US" dirty="0"/>
              <a:t>Kotlin supports both </a:t>
            </a:r>
            <a:r>
              <a:rPr lang="en-US" b="1" dirty="0"/>
              <a:t>Functional</a:t>
            </a:r>
            <a:r>
              <a:rPr lang="en-US" dirty="0"/>
              <a:t> and </a:t>
            </a:r>
            <a:r>
              <a:rPr lang="en-US" b="1" dirty="0"/>
              <a:t>Object Oriented Programming</a:t>
            </a:r>
          </a:p>
          <a:p>
            <a:r>
              <a:rPr lang="en-US" dirty="0"/>
              <a:t>Kotlin has </a:t>
            </a:r>
            <a:r>
              <a:rPr lang="en-US" b="1" dirty="0"/>
              <a:t>Four </a:t>
            </a:r>
            <a:r>
              <a:rPr lang="en-US" b="1" dirty="0">
                <a:solidFill>
                  <a:srgbClr val="C00000"/>
                </a:solidFill>
              </a:rPr>
              <a:t>visibility </a:t>
            </a:r>
            <a:r>
              <a:rPr lang="en-US" b="1" dirty="0">
                <a:solidFill>
                  <a:schemeClr val="tx1"/>
                </a:solidFill>
              </a:rPr>
              <a:t>modifiers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private</a:t>
            </a:r>
            <a:r>
              <a:rPr lang="en-US" dirty="0"/>
              <a:t> - visible (can be accessed) from inside the class only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protected</a:t>
            </a:r>
            <a:r>
              <a:rPr lang="en-US" dirty="0"/>
              <a:t> - visible to the class and its subclass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internal</a:t>
            </a:r>
            <a:r>
              <a:rPr lang="en-US" dirty="0"/>
              <a:t> - any client inside the module can access them.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public</a:t>
            </a:r>
            <a:r>
              <a:rPr lang="en-US" dirty="0"/>
              <a:t> - visible everywhere</a:t>
            </a:r>
          </a:p>
          <a:p>
            <a:pPr marL="400050"/>
            <a:r>
              <a:rPr lang="en-US" dirty="0"/>
              <a:t>If a visibility modifier is not specifically mentioned, </a:t>
            </a:r>
            <a:r>
              <a:rPr lang="en-US" b="1" dirty="0"/>
              <a:t>public</a:t>
            </a:r>
            <a:r>
              <a:rPr lang="en-US" dirty="0"/>
              <a:t> is used as the default</a:t>
            </a:r>
          </a:p>
          <a:p>
            <a:pPr marL="400050"/>
            <a:r>
              <a:rPr lang="en-US" dirty="0"/>
              <a:t>If you override a protected member and do not specify the visibility explicitly, the overriding member will also have protected visibility</a:t>
            </a:r>
          </a:p>
        </p:txBody>
      </p:sp>
    </p:spTree>
    <p:extLst>
      <p:ext uri="{BB962C8B-B14F-4D97-AF65-F5344CB8AC3E}">
        <p14:creationId xmlns:p14="http://schemas.microsoft.com/office/powerpoint/2010/main" val="442179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21498" cy="706964"/>
          </a:xfrm>
        </p:spPr>
        <p:txBody>
          <a:bodyPr/>
          <a:lstStyle/>
          <a:p>
            <a:r>
              <a:rPr lang="en-US"/>
              <a:t>Classes, Constructors and Initializer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63744"/>
            <a:ext cx="10026568" cy="3288415"/>
          </a:xfrm>
        </p:spPr>
        <p:txBody>
          <a:bodyPr/>
          <a:lstStyle/>
          <a:p>
            <a:r>
              <a:rPr lang="en-US" dirty="0"/>
              <a:t>Classes in Kotlin are declared using the keyword </a:t>
            </a:r>
            <a:r>
              <a:rPr lang="en-US" b="1" dirty="0">
                <a:solidFill>
                  <a:srgbClr val="C00000"/>
                </a:solidFill>
              </a:rPr>
              <a:t>class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class can have a </a:t>
            </a:r>
            <a:r>
              <a:rPr lang="en-US" b="1" dirty="0">
                <a:solidFill>
                  <a:schemeClr val="tx1"/>
                </a:solidFill>
              </a:rPr>
              <a:t>primary constructor </a:t>
            </a:r>
            <a:r>
              <a:rPr lang="en-US" dirty="0">
                <a:solidFill>
                  <a:schemeClr val="tx1"/>
                </a:solidFill>
              </a:rPr>
              <a:t>and one or more </a:t>
            </a:r>
            <a:r>
              <a:rPr lang="en-US" b="1" dirty="0">
                <a:solidFill>
                  <a:schemeClr val="tx1"/>
                </a:solidFill>
              </a:rPr>
              <a:t>secondary constructors</a:t>
            </a:r>
          </a:p>
          <a:p>
            <a:r>
              <a:rPr lang="en-US" dirty="0"/>
              <a:t>The </a:t>
            </a:r>
            <a:r>
              <a:rPr lang="en-US" b="1" dirty="0"/>
              <a:t>primary constructor </a:t>
            </a:r>
            <a:r>
              <a:rPr lang="en-US" dirty="0"/>
              <a:t>is part of the </a:t>
            </a:r>
            <a:r>
              <a:rPr lang="en-US" b="1" dirty="0"/>
              <a:t>class header</a:t>
            </a:r>
            <a:r>
              <a:rPr lang="en-US" dirty="0"/>
              <a:t>: it goes after the class name (and optional type parameters)</a:t>
            </a:r>
          </a:p>
          <a:p>
            <a:r>
              <a:rPr lang="en-US" dirty="0"/>
              <a:t>If the </a:t>
            </a:r>
            <a:r>
              <a:rPr lang="en-US" b="1" dirty="0"/>
              <a:t>primary constructor </a:t>
            </a:r>
            <a:r>
              <a:rPr lang="en-US" dirty="0"/>
              <a:t>does not have any </a:t>
            </a:r>
            <a:r>
              <a:rPr lang="en-US" b="1" dirty="0"/>
              <a:t>annotations</a:t>
            </a:r>
            <a:r>
              <a:rPr lang="en-US" dirty="0"/>
              <a:t> or </a:t>
            </a:r>
            <a:r>
              <a:rPr lang="en-US" b="1" dirty="0"/>
              <a:t>visibility modifiers</a:t>
            </a:r>
            <a:r>
              <a:rPr lang="en-US" dirty="0"/>
              <a:t>, the </a:t>
            </a:r>
            <a:r>
              <a:rPr lang="en-US" b="1" dirty="0"/>
              <a:t>constructor</a:t>
            </a:r>
            <a:r>
              <a:rPr lang="en-US" dirty="0"/>
              <a:t> keyword can be omitted</a:t>
            </a:r>
          </a:p>
          <a:p>
            <a:r>
              <a:rPr lang="en-US" dirty="0"/>
              <a:t>The </a:t>
            </a:r>
            <a:r>
              <a:rPr lang="en-US" b="1" dirty="0"/>
              <a:t>primary constructor </a:t>
            </a:r>
            <a:r>
              <a:rPr lang="en-US" dirty="0"/>
              <a:t>cannot contain any code. Initialization code can be placed in </a:t>
            </a:r>
            <a:r>
              <a:rPr lang="en-US" b="1" dirty="0"/>
              <a:t>initializer blocks</a:t>
            </a:r>
            <a:r>
              <a:rPr lang="en-US" dirty="0"/>
              <a:t>, which are prefixed with the </a:t>
            </a:r>
            <a:r>
              <a:rPr lang="en-US" b="1" dirty="0">
                <a:solidFill>
                  <a:srgbClr val="C00000"/>
                </a:solidFill>
              </a:rPr>
              <a:t>init</a:t>
            </a:r>
            <a:r>
              <a:rPr lang="en-US" dirty="0"/>
              <a:t> keyword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9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64351"/>
            <a:ext cx="9877481" cy="3946388"/>
          </a:xfrm>
        </p:spPr>
        <p:txBody>
          <a:bodyPr>
            <a:normAutofit/>
          </a:bodyPr>
          <a:lstStyle/>
          <a:p>
            <a:r>
              <a:rPr lang="en-US"/>
              <a:t>Some classes are created to hold data</a:t>
            </a:r>
          </a:p>
          <a:p>
            <a:r>
              <a:rPr lang="en-US"/>
              <a:t>In such classes there are methods to set and get data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b="1">
                <a:solidFill>
                  <a:srgbClr val="C00000"/>
                </a:solidFill>
              </a:rPr>
              <a:t>public class User{</a:t>
            </a:r>
            <a:br>
              <a:rPr lang="en-US" b="1">
                <a:solidFill>
                  <a:srgbClr val="C00000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    private String name;</a:t>
            </a:r>
            <a:br>
              <a:rPr lang="en-US" b="1">
                <a:solidFill>
                  <a:srgbClr val="C00000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    public String getName() {</a:t>
            </a:r>
            <a:br>
              <a:rPr lang="en-US" b="1">
                <a:solidFill>
                  <a:srgbClr val="C00000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        return name;</a:t>
            </a:r>
            <a:br>
              <a:rPr lang="en-US" b="1">
                <a:solidFill>
                  <a:srgbClr val="C00000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    }</a:t>
            </a:r>
            <a:br>
              <a:rPr lang="en-US" b="1">
                <a:solidFill>
                  <a:srgbClr val="C00000"/>
                </a:solidFill>
              </a:rPr>
            </a:br>
            <a:br>
              <a:rPr lang="en-US" b="1">
                <a:solidFill>
                  <a:srgbClr val="C00000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    public void setName(String name) {</a:t>
            </a:r>
            <a:br>
              <a:rPr lang="en-US" b="1">
                <a:solidFill>
                  <a:srgbClr val="C00000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        this.name = name;</a:t>
            </a:r>
            <a:br>
              <a:rPr lang="en-US" b="1">
                <a:solidFill>
                  <a:srgbClr val="C00000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    }</a:t>
            </a:r>
            <a:br>
              <a:rPr lang="en-US" b="1">
                <a:solidFill>
                  <a:srgbClr val="C00000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529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5624"/>
            <a:ext cx="9884753" cy="3666395"/>
          </a:xfrm>
        </p:spPr>
        <p:txBody>
          <a:bodyPr/>
          <a:lstStyle/>
          <a:p>
            <a:r>
              <a:rPr lang="en-US" dirty="0"/>
              <a:t>The same data class shown before can be declared as shown below in Kotlin and that is all we have to do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data class User(val name: String, val age: Int)</a:t>
            </a:r>
          </a:p>
          <a:p>
            <a:pPr indent="-285750"/>
            <a:r>
              <a:rPr lang="en-US" dirty="0">
                <a:solidFill>
                  <a:schemeClr val="tx1"/>
                </a:solidFill>
              </a:rPr>
              <a:t>Following members will be automatically derived as per the properties declared in the primary constructor by the Compiler itself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equals()/ hashCode()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toString()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componentN().functions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copy()</a:t>
            </a:r>
          </a:p>
        </p:txBody>
      </p:sp>
    </p:spTree>
    <p:extLst>
      <p:ext uri="{BB962C8B-B14F-4D97-AF65-F5344CB8AC3E}">
        <p14:creationId xmlns:p14="http://schemas.microsoft.com/office/powerpoint/2010/main" val="2061865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A6C7-28D7-9D49-BA8F-BD08CEDB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A4312-560B-F54D-9843-BD0F4051D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0996"/>
            <a:ext cx="9936599" cy="3416300"/>
          </a:xfrm>
        </p:spPr>
        <p:txBody>
          <a:bodyPr/>
          <a:lstStyle/>
          <a:p>
            <a:r>
              <a:rPr lang="en-US" dirty="0"/>
              <a:t>To ensure </a:t>
            </a:r>
            <a:r>
              <a:rPr lang="en-US" b="1" dirty="0"/>
              <a:t>consistency</a:t>
            </a:r>
            <a:r>
              <a:rPr lang="en-US" dirty="0"/>
              <a:t> and </a:t>
            </a:r>
            <a:r>
              <a:rPr lang="en-US" b="1" dirty="0"/>
              <a:t>meaningful</a:t>
            </a:r>
            <a:r>
              <a:rPr lang="en-US" dirty="0"/>
              <a:t> behavior of the generated code, data classes have to fulfill the following requirements</a:t>
            </a:r>
          </a:p>
          <a:p>
            <a:pPr lvl="1"/>
            <a:r>
              <a:rPr lang="en-US" b="1" dirty="0"/>
              <a:t>The primary constructor</a:t>
            </a:r>
            <a:r>
              <a:rPr lang="en-US" dirty="0"/>
              <a:t> needs to have at least one parameter</a:t>
            </a:r>
          </a:p>
          <a:p>
            <a:pPr lvl="1"/>
            <a:r>
              <a:rPr lang="en-US" dirty="0"/>
              <a:t>All primary constructor </a:t>
            </a:r>
            <a:r>
              <a:rPr lang="en-US" b="1" dirty="0"/>
              <a:t>parameters</a:t>
            </a:r>
            <a:r>
              <a:rPr lang="en-US" dirty="0"/>
              <a:t> need to be marked as </a:t>
            </a:r>
            <a:r>
              <a:rPr lang="en-US" b="1" dirty="0"/>
              <a:t>val</a:t>
            </a:r>
            <a:r>
              <a:rPr lang="en-US" dirty="0"/>
              <a:t> or </a:t>
            </a:r>
            <a:r>
              <a:rPr lang="en-US" b="1" dirty="0"/>
              <a:t>var</a:t>
            </a:r>
          </a:p>
          <a:p>
            <a:pPr lvl="1"/>
            <a:r>
              <a:rPr lang="en-US" b="1" dirty="0"/>
              <a:t>Data classes </a:t>
            </a:r>
            <a:r>
              <a:rPr lang="en-US" dirty="0"/>
              <a:t>cannot be </a:t>
            </a:r>
            <a:r>
              <a:rPr lang="en-US" b="1" dirty="0"/>
              <a:t>abstract, open, sealed or inner</a:t>
            </a:r>
          </a:p>
          <a:p>
            <a:pPr lvl="1"/>
            <a:r>
              <a:rPr lang="en-US" b="1" dirty="0"/>
              <a:t>Data classes </a:t>
            </a:r>
            <a:r>
              <a:rPr lang="en-US" dirty="0"/>
              <a:t>may only implement </a:t>
            </a:r>
            <a:r>
              <a:rPr lang="en-US" b="1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205101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6E3D-5DE1-3B49-B364-639E65A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D973-D456-7F43-92C7-3DDFB4C2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76108" cy="3416300"/>
          </a:xfrm>
        </p:spPr>
        <p:txBody>
          <a:bodyPr/>
          <a:lstStyle/>
          <a:p>
            <a:pPr algn="ctr"/>
            <a:endParaRPr lang="en-US" b="1"/>
          </a:p>
          <a:p>
            <a:pPr algn="ctr"/>
            <a:endParaRPr lang="en-US" b="1"/>
          </a:p>
          <a:p>
            <a:r>
              <a:rPr lang="en-US" b="1"/>
              <a:t>Medium</a:t>
            </a:r>
            <a:r>
              <a:rPr lang="en-US"/>
              <a:t> - </a:t>
            </a:r>
            <a:r>
              <a:rPr lang="en-US" u="sng">
                <a:hlinkClick r:id="rId2"/>
              </a:rPr>
              <a:t>https://medium.com/@panduka.wedisinghe</a:t>
            </a:r>
            <a:endParaRPr lang="en-US" u="sng"/>
          </a:p>
          <a:p>
            <a:r>
              <a:rPr lang="en-US" b="1"/>
              <a:t>StackOverFlaw</a:t>
            </a:r>
            <a:r>
              <a:rPr lang="en-US"/>
              <a:t> - </a:t>
            </a:r>
            <a:r>
              <a:rPr lang="en-US">
                <a:hlinkClick r:id="rId3"/>
              </a:rPr>
              <a:t>https://stackoverflow.com/users/5734164/panduka-wedisinghe</a:t>
            </a:r>
            <a:endParaRPr lang="en-US"/>
          </a:p>
          <a:p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7332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1540-7C88-CC4B-AE19-4211B719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6961-85D0-C84D-926C-F55329CE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44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946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What benefits Android gets from Kotlin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385163"/>
            <a:ext cx="10434073" cy="4095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Kotlin is a great fit for Android application development as it has all advantages of a modern programming language</a:t>
            </a:r>
            <a:endParaRPr lang="en-US" dirty="0"/>
          </a:p>
          <a:p>
            <a:r>
              <a:rPr lang="en-US" b="1" dirty="0"/>
              <a:t>Compatibility</a:t>
            </a:r>
          </a:p>
          <a:p>
            <a:pPr lvl="1"/>
            <a:r>
              <a:rPr lang="en-US" dirty="0"/>
              <a:t>Fully compatible with JDK 6 ensuring Kotlin apps run on older android devices</a:t>
            </a:r>
          </a:p>
          <a:p>
            <a:pPr lvl="1"/>
            <a:r>
              <a:rPr lang="en-US" dirty="0"/>
              <a:t>Kotlin tooling is fully supported in Android Studio and Compatible with Android build system</a:t>
            </a:r>
          </a:p>
          <a:p>
            <a:r>
              <a:rPr lang="en-US" b="1" dirty="0"/>
              <a:t>Performance</a:t>
            </a:r>
          </a:p>
          <a:p>
            <a:pPr lvl="1"/>
            <a:r>
              <a:rPr lang="en-US" dirty="0"/>
              <a:t>Kotlin apps run as fast as equivalent java one</a:t>
            </a:r>
          </a:p>
          <a:p>
            <a:pPr lvl="1"/>
            <a:r>
              <a:rPr lang="en-US" dirty="0"/>
              <a:t>Has same kind of </a:t>
            </a:r>
            <a:r>
              <a:rPr lang="en-US" b="1" dirty="0"/>
              <a:t>bytecode</a:t>
            </a:r>
            <a:r>
              <a:rPr lang="en-US" dirty="0"/>
              <a:t> structure</a:t>
            </a:r>
          </a:p>
          <a:p>
            <a:pPr lvl="1"/>
            <a:r>
              <a:rPr lang="en-US" b="1" dirty="0"/>
              <a:t>Inline functions &amp; lambda </a:t>
            </a:r>
            <a:r>
              <a:rPr lang="en-US" dirty="0"/>
              <a:t>expressions often run even faster than java code</a:t>
            </a:r>
          </a:p>
          <a:p>
            <a:r>
              <a:rPr lang="en-US" b="1" dirty="0"/>
              <a:t>Compilation time</a:t>
            </a:r>
          </a:p>
          <a:p>
            <a:pPr lvl="1"/>
            <a:r>
              <a:rPr lang="en-US" dirty="0"/>
              <a:t>Kotlin supports efficient </a:t>
            </a:r>
            <a:r>
              <a:rPr lang="en-US" b="1" dirty="0"/>
              <a:t>incremental compilation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5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33460" cy="3416300"/>
          </a:xfrm>
        </p:spPr>
        <p:txBody>
          <a:bodyPr/>
          <a:lstStyle/>
          <a:p>
            <a:r>
              <a:rPr lang="en-US" b="1" dirty="0"/>
              <a:t>Learning Curve</a:t>
            </a:r>
          </a:p>
          <a:p>
            <a:pPr lvl="1"/>
            <a:r>
              <a:rPr lang="en-US" dirty="0"/>
              <a:t>Getting started with Kotlin is really easy for Java developers </a:t>
            </a:r>
          </a:p>
          <a:p>
            <a:pPr lvl="1"/>
            <a:r>
              <a:rPr lang="en-US" dirty="0"/>
              <a:t>The automated Java to Kotlin converter included in the Kotlin helps with the first step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What benefits Android get from Kotlin</a:t>
            </a:r>
          </a:p>
        </p:txBody>
      </p:sp>
    </p:spTree>
    <p:extLst>
      <p:ext uri="{BB962C8B-B14F-4D97-AF65-F5344CB8AC3E}">
        <p14:creationId xmlns:p14="http://schemas.microsoft.com/office/powerpoint/2010/main" val="178108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037" y="2726164"/>
            <a:ext cx="8825659" cy="2849688"/>
          </a:xfrm>
        </p:spPr>
        <p:txBody>
          <a:bodyPr>
            <a:normAutofit/>
          </a:bodyPr>
          <a:lstStyle/>
          <a:p>
            <a:r>
              <a:rPr lang="en-US" sz="2000" b="1"/>
              <a:t>Variable Declaration</a:t>
            </a:r>
          </a:p>
          <a:p>
            <a:r>
              <a:rPr lang="en-US" sz="2000" b="1"/>
              <a:t>Functions</a:t>
            </a:r>
          </a:p>
          <a:p>
            <a:r>
              <a:rPr lang="en-US" sz="2000" b="1"/>
              <a:t>Conditionals, Loops, Ranges</a:t>
            </a:r>
          </a:p>
          <a:p>
            <a:r>
              <a:rPr lang="en-US" sz="2000" b="1"/>
              <a:t>Null Pointer Exception Handling</a:t>
            </a:r>
          </a:p>
          <a:p>
            <a:r>
              <a:rPr lang="en-US" sz="2000" b="1"/>
              <a:t>Inter-Operability </a:t>
            </a:r>
          </a:p>
          <a:p>
            <a:r>
              <a:rPr lang="en-US" sz="2000" b="1"/>
              <a:t>Object Oriented Programming</a:t>
            </a:r>
          </a:p>
          <a:p>
            <a:endParaRPr lang="en-US" sz="2000" b="1"/>
          </a:p>
          <a:p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445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81557"/>
            <a:ext cx="8825659" cy="3641183"/>
          </a:xfrm>
        </p:spPr>
        <p:txBody>
          <a:bodyPr/>
          <a:lstStyle/>
          <a:p>
            <a:r>
              <a:rPr lang="en-US" dirty="0"/>
              <a:t>Immutable Variables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val a: Int = 1  // immediate assignment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val b = 2   // `Int` type is inferred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val c: Int  // Type required when no initializer is provided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c = 3       // deferred assignment</a:t>
            </a:r>
          </a:p>
          <a:p>
            <a:r>
              <a:rPr lang="en-US" dirty="0"/>
              <a:t>Mutable Variables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>
                <a:solidFill>
                  <a:srgbClr val="C00000"/>
                </a:solidFill>
              </a:rPr>
              <a:t>var x:Int  = 5  // `Int` type is inferred</a:t>
            </a:r>
          </a:p>
        </p:txBody>
      </p:sp>
    </p:spTree>
    <p:extLst>
      <p:ext uri="{BB962C8B-B14F-4D97-AF65-F5344CB8AC3E}">
        <p14:creationId xmlns:p14="http://schemas.microsoft.com/office/powerpoint/2010/main" val="70855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2117"/>
            <a:ext cx="9416402" cy="3577683"/>
          </a:xfrm>
        </p:spPr>
        <p:txBody>
          <a:bodyPr>
            <a:normAutofit/>
          </a:bodyPr>
          <a:lstStyle/>
          <a:p>
            <a:r>
              <a:rPr lang="en-US" dirty="0"/>
              <a:t>Function having two Int parameters with Int return type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fun main(args: Array&lt;String&gt;) {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b="1" i="1" dirty="0">
                <a:solidFill>
                  <a:srgbClr val="C00000"/>
                </a:solidFill>
              </a:rPr>
              <a:t>print</a:t>
            </a:r>
            <a:r>
              <a:rPr lang="en-US" b="1" dirty="0">
                <a:solidFill>
                  <a:srgbClr val="C00000"/>
                </a:solidFill>
              </a:rPr>
              <a:t>("Sum=${</a:t>
            </a:r>
            <a:r>
              <a:rPr lang="en-US" b="1" i="1" dirty="0">
                <a:solidFill>
                  <a:srgbClr val="C00000"/>
                </a:solidFill>
              </a:rPr>
              <a:t>addInt</a:t>
            </a:r>
            <a:r>
              <a:rPr lang="en-US" b="1" dirty="0">
                <a:solidFill>
                  <a:srgbClr val="C00000"/>
                </a:solidFill>
              </a:rPr>
              <a:t>(2,5)}")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}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fun addInt(a: Int, b: Int): Int {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    return a+b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r>
              <a:rPr lang="en-US" dirty="0"/>
              <a:t>Function with </a:t>
            </a:r>
            <a:r>
              <a:rPr lang="en-US" b="1" dirty="0"/>
              <a:t>an expression</a:t>
            </a:r>
            <a:r>
              <a:rPr lang="en-US" dirty="0"/>
              <a:t> </a:t>
            </a:r>
            <a:r>
              <a:rPr lang="en-US" b="1" dirty="0"/>
              <a:t>body</a:t>
            </a:r>
            <a:r>
              <a:rPr lang="en-US" dirty="0"/>
              <a:t> and </a:t>
            </a:r>
            <a:r>
              <a:rPr lang="en-US" b="1" dirty="0"/>
              <a:t>inferred return type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fun addInt(a: Int, b: Int) = a + b</a:t>
            </a:r>
          </a:p>
        </p:txBody>
      </p:sp>
    </p:spTree>
    <p:extLst>
      <p:ext uri="{BB962C8B-B14F-4D97-AF65-F5344CB8AC3E}">
        <p14:creationId xmlns:p14="http://schemas.microsoft.com/office/powerpoint/2010/main" val="323067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b="1" i="1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08663"/>
            <a:ext cx="8825659" cy="3611137"/>
          </a:xfrm>
        </p:spPr>
        <p:txBody>
          <a:bodyPr/>
          <a:lstStyle/>
          <a:p>
            <a:r>
              <a:rPr lang="en-US" dirty="0"/>
              <a:t>Function returning no meaningful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fun printSum(a: Int, b: Int) {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println("sum of $a and $b is ${a + b}")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fun printSum(a: Int, b: Int): Unit {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println("sum of $a and $b is ${a + b}")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2539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8787</TotalTime>
  <Words>1227</Words>
  <Application>Microsoft Macintosh PowerPoint</Application>
  <PresentationFormat>Widescreen</PresentationFormat>
  <Paragraphs>269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Mangal</vt:lpstr>
      <vt:lpstr>Wingdings</vt:lpstr>
      <vt:lpstr>Wingdings 3</vt:lpstr>
      <vt:lpstr>Ion Boardroom</vt:lpstr>
      <vt:lpstr>Getting started with KOTLIN</vt:lpstr>
      <vt:lpstr>What is KOTLIN</vt:lpstr>
      <vt:lpstr>Why Kotlin</vt:lpstr>
      <vt:lpstr>What benefits Android gets from Kotlin</vt:lpstr>
      <vt:lpstr>What benefits Android get from Kotlin</vt:lpstr>
      <vt:lpstr>Outline</vt:lpstr>
      <vt:lpstr>Variable Declaration</vt:lpstr>
      <vt:lpstr>Functions</vt:lpstr>
      <vt:lpstr>Function Declaration</vt:lpstr>
      <vt:lpstr>Extension Functions</vt:lpstr>
      <vt:lpstr>Extension Functions</vt:lpstr>
      <vt:lpstr>Infix notation for Functions</vt:lpstr>
      <vt:lpstr>Lambda</vt:lpstr>
      <vt:lpstr>Lambda</vt:lpstr>
      <vt:lpstr>Higher-Order Functions</vt:lpstr>
      <vt:lpstr>Default Arguments</vt:lpstr>
      <vt:lpstr>Default Arguments</vt:lpstr>
      <vt:lpstr>Named Arguments</vt:lpstr>
      <vt:lpstr>Conditionals</vt:lpstr>
      <vt:lpstr>What is when expression</vt:lpstr>
      <vt:lpstr>Loops</vt:lpstr>
      <vt:lpstr>Loops</vt:lpstr>
      <vt:lpstr>Ranges </vt:lpstr>
      <vt:lpstr>Ranges</vt:lpstr>
      <vt:lpstr>Ranges</vt:lpstr>
      <vt:lpstr>Billion Dollar Mistake (NPE)</vt:lpstr>
      <vt:lpstr>Using nullable values and checking null</vt:lpstr>
      <vt:lpstr>Checking if a value is null </vt:lpstr>
      <vt:lpstr>Inter-Operability with Java</vt:lpstr>
      <vt:lpstr>Inter-Operability with Java</vt:lpstr>
      <vt:lpstr>OOP programming with Kotlin</vt:lpstr>
      <vt:lpstr>Classes, Constructors and Initializer Block</vt:lpstr>
      <vt:lpstr>Data Classes</vt:lpstr>
      <vt:lpstr>Data Classes</vt:lpstr>
      <vt:lpstr>Data Classes</vt:lpstr>
      <vt:lpstr>Follow</vt:lpstr>
      <vt:lpstr>The 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for Android</dc:title>
  <dc:creator>Panduka Wedisinghe</dc:creator>
  <cp:lastModifiedBy>Panduka Wedisinghe</cp:lastModifiedBy>
  <cp:revision>153</cp:revision>
  <dcterms:created xsi:type="dcterms:W3CDTF">2018-07-02T04:07:25Z</dcterms:created>
  <dcterms:modified xsi:type="dcterms:W3CDTF">2018-08-29T17:37:02Z</dcterms:modified>
</cp:coreProperties>
</file>