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ase%20Study\Cyclistic%20bike-share\2019\Top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Highest Start station (limited By Casual)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Tops!$C$1</c:f>
              <c:strCache>
                <c:ptCount val="1"/>
                <c:pt idx="0">
                  <c:v>total_count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Tops!$B$2:$B$6</c:f>
              <c:strCache>
                <c:ptCount val="5"/>
                <c:pt idx="0">
                  <c:v>Streeter Dr &amp; Grand Ave</c:v>
                </c:pt>
                <c:pt idx="1">
                  <c:v>Lake Shore Dr &amp; Monroe St</c:v>
                </c:pt>
                <c:pt idx="2">
                  <c:v>Millennium Park</c:v>
                </c:pt>
                <c:pt idx="3">
                  <c:v>Michigan Ave &amp; Oak St</c:v>
                </c:pt>
                <c:pt idx="4">
                  <c:v>Shedd Aquarium</c:v>
                </c:pt>
              </c:strCache>
            </c:strRef>
          </c:cat>
          <c:val>
            <c:numRef>
              <c:f>Tops!$C$2:$C$6</c:f>
              <c:numCache>
                <c:formatCode>General</c:formatCode>
                <c:ptCount val="5"/>
                <c:pt idx="0">
                  <c:v>53415</c:v>
                </c:pt>
                <c:pt idx="1">
                  <c:v>39686</c:v>
                </c:pt>
                <c:pt idx="2">
                  <c:v>21901</c:v>
                </c:pt>
                <c:pt idx="3">
                  <c:v>21633</c:v>
                </c:pt>
                <c:pt idx="4">
                  <c:v>20781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B-4F3A-B201-9A3B2606D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8209440"/>
        <c:axId val="1858203200"/>
      </c:barChart>
      <c:catAx>
        <c:axId val="185820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203200"/>
        <c:crosses val="autoZero"/>
        <c:auto val="1"/>
        <c:lblAlgn val="ctr"/>
        <c:lblOffset val="100"/>
        <c:noMultiLvlLbl val="0"/>
      </c:catAx>
      <c:valAx>
        <c:axId val="185820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20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8DF7-F696-B579-9974-C9D07EE21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Membership Analysis	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B40A0-7356-D3D6-CD4B-FDBC953F8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Pandu Gumelar Pratama</a:t>
            </a:r>
          </a:p>
          <a:p>
            <a:r>
              <a:rPr lang="en-US" dirty="0"/>
              <a:t>Date of </a:t>
            </a:r>
            <a:r>
              <a:rPr lang="en-US" dirty="0" err="1"/>
              <a:t>Creation:November</a:t>
            </a:r>
            <a:r>
              <a:rPr lang="en-US" dirty="0"/>
              <a:t> 2022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904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2EB7-77CC-527D-FB69-73DF6A19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48A8-BEEF-E2DC-0092-30C49AC8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will be discuss in this presentation</a:t>
            </a:r>
          </a:p>
          <a:p>
            <a:pPr marL="457200" indent="-457200">
              <a:buAutoNum type="arabicPeriod"/>
            </a:pPr>
            <a:r>
              <a:rPr lang="en-ID" dirty="0"/>
              <a:t>Problem Identification</a:t>
            </a:r>
          </a:p>
          <a:p>
            <a:pPr marL="457200" indent="-457200">
              <a:buAutoNum type="arabicPeriod"/>
            </a:pPr>
            <a:r>
              <a:rPr lang="en-ID" dirty="0"/>
              <a:t>Data Gathering and Transformation</a:t>
            </a:r>
          </a:p>
          <a:p>
            <a:pPr marL="457200" indent="-457200">
              <a:buAutoNum type="arabicPeriod"/>
            </a:pPr>
            <a:r>
              <a:rPr lang="en-ID" dirty="0"/>
              <a:t>Findings</a:t>
            </a:r>
          </a:p>
          <a:p>
            <a:pPr marL="457200" indent="-457200">
              <a:buAutoNum type="arabicPeriod"/>
            </a:pPr>
            <a:r>
              <a:rPr lang="en-ID" dirty="0"/>
              <a:t>How we can improve the numbers</a:t>
            </a:r>
          </a:p>
        </p:txBody>
      </p:sp>
    </p:spTree>
    <p:extLst>
      <p:ext uri="{BB962C8B-B14F-4D97-AF65-F5344CB8AC3E}">
        <p14:creationId xmlns:p14="http://schemas.microsoft.com/office/powerpoint/2010/main" val="33887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DBC5-AE43-BD74-7E95-3C2AF962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6A9D-0233-22A6-872C-7610CBB3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Problem</a:t>
            </a:r>
            <a:r>
              <a:rPr lang="en-US" dirty="0"/>
              <a:t>: How to improve the number of annual membership</a:t>
            </a:r>
          </a:p>
          <a:p>
            <a:r>
              <a:rPr lang="en-ID" b="1" dirty="0"/>
              <a:t>Analysis:</a:t>
            </a:r>
          </a:p>
          <a:p>
            <a:pPr lvl="1"/>
            <a:r>
              <a:rPr lang="en-ID" b="1" dirty="0"/>
              <a:t>The membership types	</a:t>
            </a:r>
            <a:r>
              <a:rPr lang="en-ID" dirty="0"/>
              <a:t>:</a:t>
            </a:r>
          </a:p>
          <a:p>
            <a:pPr lvl="2"/>
            <a:r>
              <a:rPr lang="en-ID" b="1" dirty="0"/>
              <a:t>Casual	: </a:t>
            </a:r>
            <a:r>
              <a:rPr lang="en-ID" dirty="0"/>
              <a:t>People who bought </a:t>
            </a:r>
            <a:r>
              <a:rPr lang="en-ID" b="1" dirty="0"/>
              <a:t>single ride pass or full day pass</a:t>
            </a:r>
          </a:p>
          <a:p>
            <a:pPr lvl="2"/>
            <a:r>
              <a:rPr lang="en-ID" b="1" dirty="0" err="1"/>
              <a:t>Cyclistic</a:t>
            </a:r>
            <a:r>
              <a:rPr lang="en-ID" b="1" dirty="0"/>
              <a:t>: </a:t>
            </a:r>
            <a:r>
              <a:rPr lang="en-ID" dirty="0"/>
              <a:t>People who bought </a:t>
            </a:r>
            <a:r>
              <a:rPr lang="en-ID" b="1" dirty="0"/>
              <a:t>Annual Pass</a:t>
            </a:r>
          </a:p>
          <a:p>
            <a:pPr lvl="1"/>
            <a:r>
              <a:rPr lang="en-ID" b="1" dirty="0"/>
              <a:t>What to </a:t>
            </a:r>
            <a:r>
              <a:rPr lang="en-ID" b="1" dirty="0" err="1"/>
              <a:t>analyze</a:t>
            </a:r>
            <a:r>
              <a:rPr lang="en-ID" b="1" dirty="0"/>
              <a:t>		:</a:t>
            </a:r>
          </a:p>
          <a:p>
            <a:pPr lvl="2"/>
            <a:r>
              <a:rPr lang="en-ID" b="1" dirty="0"/>
              <a:t>Casual vs </a:t>
            </a:r>
            <a:r>
              <a:rPr lang="en-ID" b="1" dirty="0" err="1"/>
              <a:t>Cyclistic</a:t>
            </a:r>
            <a:r>
              <a:rPr lang="en-ID" b="1" dirty="0"/>
              <a:t> riding patterns over time</a:t>
            </a:r>
          </a:p>
        </p:txBody>
      </p:sp>
    </p:spTree>
    <p:extLst>
      <p:ext uri="{BB962C8B-B14F-4D97-AF65-F5344CB8AC3E}">
        <p14:creationId xmlns:p14="http://schemas.microsoft.com/office/powerpoint/2010/main" val="291717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7CD3-5E37-009B-27E9-AD3C09E0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/>
              <a:t>Data Gathering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8AC8-A365-34EB-D093-4F7DA534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data: Data gathered from internal data from Q2 2019 to Q1 2020 (</a:t>
            </a:r>
            <a:r>
              <a:rPr lang="en-US" dirty="0">
                <a:hlinkClick r:id="rId2"/>
              </a:rPr>
              <a:t>link to resource</a:t>
            </a:r>
            <a:r>
              <a:rPr lang="en-US" dirty="0"/>
              <a:t>)</a:t>
            </a:r>
          </a:p>
          <a:p>
            <a:r>
              <a:rPr lang="en-ID" dirty="0"/>
              <a:t>From the data we collected we transform to ready to analyse data by</a:t>
            </a:r>
          </a:p>
          <a:p>
            <a:pPr lvl="1"/>
            <a:r>
              <a:rPr lang="en-ID" dirty="0"/>
              <a:t>Cleaning the inaccuracy (end date &lt; start date)</a:t>
            </a:r>
          </a:p>
          <a:p>
            <a:pPr lvl="1"/>
            <a:r>
              <a:rPr lang="en-ID" dirty="0"/>
              <a:t>Blank data</a:t>
            </a:r>
          </a:p>
          <a:p>
            <a:pPr lvl="1"/>
            <a:r>
              <a:rPr lang="en-ID" dirty="0"/>
              <a:t>Transform to single data file (from Quarter basis to Year Basis)</a:t>
            </a:r>
          </a:p>
        </p:txBody>
      </p:sp>
    </p:spTree>
    <p:extLst>
      <p:ext uri="{BB962C8B-B14F-4D97-AF65-F5344CB8AC3E}">
        <p14:creationId xmlns:p14="http://schemas.microsoft.com/office/powerpoint/2010/main" val="23193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B40F-8530-BF69-891C-A4F4CD37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(1/3)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F007-717D-3667-8506-A359B9AE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214" y="1123837"/>
            <a:ext cx="7315200" cy="1437462"/>
          </a:xfrm>
        </p:spPr>
        <p:txBody>
          <a:bodyPr/>
          <a:lstStyle/>
          <a:p>
            <a:r>
              <a:rPr lang="en-US" dirty="0"/>
              <a:t>Current membership status shows that </a:t>
            </a:r>
            <a:r>
              <a:rPr lang="en-US" dirty="0" err="1"/>
              <a:t>cyclistic</a:t>
            </a:r>
            <a:r>
              <a:rPr lang="en-US" dirty="0"/>
              <a:t> have </a:t>
            </a:r>
            <a:r>
              <a:rPr lang="en-US" b="1" dirty="0"/>
              <a:t>higher</a:t>
            </a:r>
            <a:r>
              <a:rPr lang="en-US" dirty="0"/>
              <a:t> number of rides compared to casual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424A0-2393-3D28-0E91-D47BF8A0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214" y="2026361"/>
            <a:ext cx="6996440" cy="45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B40F-8530-BF69-891C-A4F4CD37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(2/3)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F007-717D-3667-8506-A359B9AE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214" y="1123837"/>
            <a:ext cx="7315200" cy="1437462"/>
          </a:xfrm>
        </p:spPr>
        <p:txBody>
          <a:bodyPr/>
          <a:lstStyle/>
          <a:p>
            <a:r>
              <a:rPr lang="en-US" dirty="0"/>
              <a:t>But while total number of rides from casual is </a:t>
            </a:r>
            <a:r>
              <a:rPr lang="en-US" b="1" dirty="0"/>
              <a:t>lower </a:t>
            </a:r>
            <a:r>
              <a:rPr lang="en-US" dirty="0"/>
              <a:t>than </a:t>
            </a:r>
            <a:r>
              <a:rPr lang="en-US" dirty="0" err="1"/>
              <a:t>Cyclistic</a:t>
            </a:r>
            <a:r>
              <a:rPr lang="en-US" dirty="0"/>
              <a:t>, the average duration trip from casual is </a:t>
            </a:r>
            <a:r>
              <a:rPr lang="en-US" b="1" dirty="0"/>
              <a:t>significantly higher</a:t>
            </a:r>
            <a:r>
              <a:rPr lang="en-US" dirty="0"/>
              <a:t> than </a:t>
            </a:r>
            <a:r>
              <a:rPr lang="en-US" dirty="0" err="1"/>
              <a:t>Cyclistic</a:t>
            </a:r>
            <a:r>
              <a:rPr lang="en-US" dirty="0"/>
              <a:t>. This may create opportunity to offer annual membership to casual membership.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08846-5A76-BB42-E101-0F938BEA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41" y="2128781"/>
            <a:ext cx="6341146" cy="41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B40F-8530-BF69-891C-A4F4CD37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(3/3)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F007-717D-3667-8506-A359B9AE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214" y="1123837"/>
            <a:ext cx="7315200" cy="1437462"/>
          </a:xfrm>
        </p:spPr>
        <p:txBody>
          <a:bodyPr/>
          <a:lstStyle/>
          <a:p>
            <a:r>
              <a:rPr lang="en-US" dirty="0"/>
              <a:t>From all the casual member rides, most of them starts at Streeter Dr &amp; Grand Ave</a:t>
            </a:r>
          </a:p>
          <a:p>
            <a:endParaRPr lang="en-ID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4C972B-F189-1F2D-553E-EF8B574C9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161181"/>
              </p:ext>
            </p:extLst>
          </p:nvPr>
        </p:nvGraphicFramePr>
        <p:xfrm>
          <a:off x="3408464" y="2026508"/>
          <a:ext cx="8379882" cy="39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22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DEC9-FE61-C44B-64D7-B59CF3BE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improve the numbers?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34D4-D938-65DA-0835-9CE897AB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Offer membership that have duration of the rides higher than average</a:t>
            </a:r>
          </a:p>
          <a:p>
            <a:pPr lvl="2"/>
            <a:r>
              <a:rPr lang="en-US" dirty="0"/>
              <a:t>Average casual rides duration: 59,2 minutes</a:t>
            </a:r>
          </a:p>
          <a:p>
            <a:pPr lvl="1"/>
            <a:r>
              <a:rPr lang="en-US" dirty="0"/>
              <a:t>Placing advertisement from most populated start station</a:t>
            </a:r>
          </a:p>
          <a:p>
            <a:pPr lvl="2"/>
            <a:r>
              <a:rPr lang="en-US" dirty="0"/>
              <a:t>Most populated start station Streeter Dr &amp; Grand Ave</a:t>
            </a:r>
          </a:p>
        </p:txBody>
      </p:sp>
    </p:spTree>
    <p:extLst>
      <p:ext uri="{BB962C8B-B14F-4D97-AF65-F5344CB8AC3E}">
        <p14:creationId xmlns:p14="http://schemas.microsoft.com/office/powerpoint/2010/main" val="19289936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142</TotalTime>
  <Words>284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Membership Analysis </vt:lpstr>
      <vt:lpstr>Index</vt:lpstr>
      <vt:lpstr>Problem Identification</vt:lpstr>
      <vt:lpstr>Data Gathering and Transformation</vt:lpstr>
      <vt:lpstr>Findings (1/3)</vt:lpstr>
      <vt:lpstr>Findings (2/3)</vt:lpstr>
      <vt:lpstr>Findings (3/3)</vt:lpstr>
      <vt:lpstr>How we can improve the numbers?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Analysis</dc:title>
  <dc:creator>Pandu Gumelar Pratama</dc:creator>
  <cp:lastModifiedBy>Pandu Gumelar Pratama</cp:lastModifiedBy>
  <cp:revision>1</cp:revision>
  <dcterms:created xsi:type="dcterms:W3CDTF">2022-11-30T05:36:35Z</dcterms:created>
  <dcterms:modified xsi:type="dcterms:W3CDTF">2022-11-30T07:58:57Z</dcterms:modified>
</cp:coreProperties>
</file>