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2" r:id="rId3"/>
    <p:sldId id="301" r:id="rId4"/>
    <p:sldId id="293" r:id="rId5"/>
    <p:sldId id="299" r:id="rId6"/>
    <p:sldId id="300" r:id="rId7"/>
    <p:sldId id="294" r:id="rId8"/>
    <p:sldId id="303" r:id="rId9"/>
    <p:sldId id="306" r:id="rId10"/>
    <p:sldId id="302" r:id="rId11"/>
    <p:sldId id="314" r:id="rId12"/>
    <p:sldId id="304" r:id="rId13"/>
    <p:sldId id="315" r:id="rId14"/>
    <p:sldId id="311" r:id="rId15"/>
    <p:sldId id="305" r:id="rId16"/>
    <p:sldId id="316" r:id="rId17"/>
    <p:sldId id="307" r:id="rId18"/>
    <p:sldId id="312" r:id="rId19"/>
    <p:sldId id="317" r:id="rId20"/>
    <p:sldId id="296" r:id="rId21"/>
    <p:sldId id="308" r:id="rId22"/>
    <p:sldId id="309" r:id="rId23"/>
    <p:sldId id="297" r:id="rId24"/>
    <p:sldId id="291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84690" autoAdjust="0"/>
  </p:normalViewPr>
  <p:slideViewPr>
    <p:cSldViewPr>
      <p:cViewPr varScale="1">
        <p:scale>
          <a:sx n="57" d="100"/>
          <a:sy n="57" d="100"/>
        </p:scale>
        <p:origin x="1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7B9B208-07EC-45CF-8349-7E10B5313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4C1AB9-99AC-4D47-92E3-646F45CA2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B01C6A-D9E2-46D6-BF32-F02465D548FC}" type="datetimeFigureOut">
              <a:rPr lang="de-DE"/>
              <a:pPr>
                <a:defRPr/>
              </a:pPr>
              <a:t>21.01.2018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E8187-E711-431C-977A-0EE629A5DE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C13124-9434-4718-9BA8-8DF0247923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C13850-409C-446B-A0BD-E70B57E46BF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CDC8DEE-9A5E-4448-8F1D-7341C343E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C91878-0571-491B-90EC-81C28E100B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788C656-1C8C-42F0-8C5A-49461F811DF2}" type="datetimeFigureOut">
              <a:rPr lang="de-DE"/>
              <a:pPr>
                <a:defRPr/>
              </a:pPr>
              <a:t>21.01.2018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0C1CEAD-D233-4692-9D10-E02B248E1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0C9AE9E-3071-436E-B908-03427FCC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93AEC-9389-4C36-AC0A-D1A4B336F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205BC-F556-4333-94DE-37845C2C2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649B-5094-4F85-A2C7-D26BF2A5DF2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3CD5ABFB-AB0B-418B-B80E-2A95FBB7BD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1D0750BB-EC9B-42D8-812A-B7371B1B6E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 accepted and utilized summarization tools.</a:t>
            </a:r>
          </a:p>
          <a:p>
            <a:r>
              <a:rPr lang="en-US" dirty="0"/>
              <a:t>For an attribute x, domain of the attribute is finite and v(x) is the frequency vector of x.</a:t>
            </a:r>
          </a:p>
          <a:p>
            <a:r>
              <a:rPr lang="en-US" dirty="0"/>
              <a:t>A histogram is any compact (lossy) representation of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5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common choice for a histogram is </a:t>
            </a:r>
            <a:r>
              <a:rPr lang="en-US" sz="1200" i="1" dirty="0" err="1"/>
              <a:t>Haar</a:t>
            </a:r>
            <a:r>
              <a:rPr lang="en-US" sz="1200" i="1" dirty="0"/>
              <a:t> wavelet histogram</a:t>
            </a:r>
            <a:r>
              <a:rPr lang="en-US" sz="1200" dirty="0"/>
              <a:t>.</a:t>
            </a:r>
          </a:p>
          <a:p>
            <a:r>
              <a:rPr lang="en-US" sz="1200" dirty="0"/>
              <a:t>Obtain the wavelet coefficients recursively.</a:t>
            </a:r>
          </a:p>
          <a:p>
            <a:r>
              <a:rPr lang="en-US" sz="1200" dirty="0"/>
              <a:t>We can select the top </a:t>
            </a:r>
            <a:r>
              <a:rPr lang="en-US" sz="1200" i="1" dirty="0"/>
              <a:t>k </a:t>
            </a:r>
            <a:r>
              <a:rPr lang="en-US" sz="1200" dirty="0"/>
              <a:t>coefficients </a:t>
            </a:r>
            <a:r>
              <a:rPr lang="en-US" sz="1200" dirty="0">
                <a:sym typeface="Wingdings" panose="05000000000000000000" pitchFamily="2" charset="2"/>
              </a:rPr>
              <a:t> can be used to reconstruct the data.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0866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focus: implement the exact solution and perform initial experiment.</a:t>
            </a:r>
          </a:p>
          <a:p>
            <a:endParaRPr lang="en-US" dirty="0"/>
          </a:p>
          <a:p>
            <a:r>
              <a:rPr lang="en-US" dirty="0"/>
              <a:t>Implemented task:</a:t>
            </a:r>
          </a:p>
          <a:p>
            <a:r>
              <a:rPr lang="en-US" dirty="0"/>
              <a:t>Dataset preprocessing</a:t>
            </a:r>
          </a:p>
          <a:p>
            <a:r>
              <a:rPr lang="en-US" dirty="0"/>
              <a:t>Send V and Send Coef. algorithm implementation</a:t>
            </a:r>
          </a:p>
          <a:p>
            <a:r>
              <a:rPr lang="en-US" dirty="0"/>
              <a:t>SSE calculation from the algorithm result</a:t>
            </a:r>
          </a:p>
          <a:p>
            <a:r>
              <a:rPr lang="en-US" dirty="0"/>
              <a:t>Initial experiment on cluster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r>
              <a:rPr lang="en-US" dirty="0"/>
              <a:t>The exact solution is the easiest of the algorithm to implement.</a:t>
            </a:r>
          </a:p>
          <a:p>
            <a:r>
              <a:rPr lang="en-US" dirty="0"/>
              <a:t>Preprocessing the dataset requires a lot of time (1.35 billion records).</a:t>
            </a:r>
          </a:p>
          <a:p>
            <a:r>
              <a:rPr lang="en-US" dirty="0"/>
              <a:t>Need time to adapt using the cluster.</a:t>
            </a:r>
          </a:p>
          <a:p>
            <a:r>
              <a:rPr lang="en-US" dirty="0"/>
              <a:t>Need time to set up the experiment (evaluation metrics, configuration, etc.).</a:t>
            </a:r>
          </a:p>
          <a:p>
            <a:r>
              <a:rPr lang="en-US" dirty="0"/>
              <a:t>Avoid repeating the experiment (for example because the metrics is missing).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V and Send Coef. write an output file containing the top k coefficient of the wavelet tree.</a:t>
            </a:r>
          </a:p>
          <a:p>
            <a:r>
              <a:rPr lang="en-US" dirty="0"/>
              <a:t>Implement a program to have this data as an input and reconstruct the data.</a:t>
            </a:r>
          </a:p>
          <a:p>
            <a:r>
              <a:rPr lang="en-US" dirty="0"/>
              <a:t>Compare the actual data with the reconstructed data to get the SSE.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8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V worked as intended for partial dataset 94 million of domain and 107 million records.</a:t>
            </a:r>
          </a:p>
          <a:p>
            <a:endParaRPr lang="en-US" dirty="0"/>
          </a:p>
          <a:p>
            <a:r>
              <a:rPr lang="en-US" dirty="0"/>
              <a:t>Send V found </a:t>
            </a:r>
            <a:r>
              <a:rPr lang="en-US" dirty="0" err="1"/>
              <a:t>OutOfMemory</a:t>
            </a:r>
            <a:r>
              <a:rPr lang="en-US" dirty="0"/>
              <a:t> error using more data.</a:t>
            </a:r>
          </a:p>
          <a:p>
            <a:endParaRPr lang="en-US" dirty="0"/>
          </a:p>
          <a:p>
            <a:r>
              <a:rPr lang="en-US" dirty="0"/>
              <a:t>Send Coef. was taking too much time, hence we stopped the execution (in the paper, they also stopped the execution and didn’t present the result of Send Coef.)</a:t>
            </a:r>
          </a:p>
          <a:p>
            <a:endParaRPr lang="en-US" dirty="0"/>
          </a:p>
          <a:p>
            <a:r>
              <a:rPr lang="en-US" dirty="0"/>
              <a:t>Send V’s overall running time was around 2.5 hours  the other algorithm should be less than this time since Send V is the exact solution (slowest acceptable solution).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4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>
            <a:extLst>
              <a:ext uri="{FF2B5EF4-FFF2-40B4-BE49-F238E27FC236}">
                <a16:creationId xmlns:a16="http://schemas.microsoft.com/office/drawing/2014/main" id="{A5D0BC01-016F-4410-AC44-136E88AE5BF7}"/>
              </a:ext>
            </a:extLst>
          </p:cNvPr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C2EC3003-D379-4843-AA86-585A0AB0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en-US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>
            <a:extLst>
              <a:ext uri="{FF2B5EF4-FFF2-40B4-BE49-F238E27FC236}">
                <a16:creationId xmlns:a16="http://schemas.microsoft.com/office/drawing/2014/main" id="{AC7CD1C0-94A0-47DB-979D-5FA2FBED7141}"/>
              </a:ext>
            </a:extLst>
          </p:cNvPr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>
            <a:extLst>
              <a:ext uri="{FF2B5EF4-FFF2-40B4-BE49-F238E27FC236}">
                <a16:creationId xmlns:a16="http://schemas.microsoft.com/office/drawing/2014/main" id="{F6112722-488A-47F8-843A-9C1460EC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108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6257B2F3-2841-4955-896A-E44932D1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494BA8C6-F85B-466F-9E11-C196F985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9355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499FD1FA-5012-4DFC-B960-5C8D094B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1BC516B2-BD21-4862-B9AB-189E6DEFF9F3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11E56C26-DF5A-4949-AB87-020B6F44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73229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19971E8D-0FA5-4F26-BF33-87BDDF97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997870E6-03D2-4234-9A89-6EF726CC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28470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>
            <a:extLst>
              <a:ext uri="{FF2B5EF4-FFF2-40B4-BE49-F238E27FC236}">
                <a16:creationId xmlns:a16="http://schemas.microsoft.com/office/drawing/2014/main" id="{7D48BF4C-2293-4449-A1DD-A25E2477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>
            <a:extLst>
              <a:ext uri="{FF2B5EF4-FFF2-40B4-BE49-F238E27FC236}">
                <a16:creationId xmlns:a16="http://schemas.microsoft.com/office/drawing/2014/main" id="{FE5AB526-E5D8-45BE-BF50-2F378428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85396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A8616549-8FC1-4236-AB2C-20D50690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4CC93F43-073F-4D6D-A477-B869B3C1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24895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480F3FBE-965E-41FC-9489-9D5D2816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>
            <a:extLst>
              <a:ext uri="{FF2B5EF4-FFF2-40B4-BE49-F238E27FC236}">
                <a16:creationId xmlns:a16="http://schemas.microsoft.com/office/drawing/2014/main" id="{3A097D39-9DD1-4B9D-A188-D582F2F212AF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8413F9E9-5653-4D89-82B0-2F37EF16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88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C97DEA68-11A6-452B-A47A-4BD678310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C65F677A-CB32-4DB7-A69B-0524983A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601081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7C93B0F-D093-4444-8434-173F47D7C0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0F1DD9-B9F0-4E0F-A5C6-E208038D00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</p:txBody>
      </p:sp>
      <p:sp>
        <p:nvSpPr>
          <p:cNvPr id="1028" name="Textfeld 7">
            <a:extLst>
              <a:ext uri="{FF2B5EF4-FFF2-40B4-BE49-F238E27FC236}">
                <a16:creationId xmlns:a16="http://schemas.microsoft.com/office/drawing/2014/main" id="{110EB86E-2EBE-4D03-82B8-9BDBC069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B1D7DE6A-53E9-48DF-ADFA-79B543AC8321}" type="datetime1">
              <a:rPr lang="de-DE" altLang="en-US" sz="1200"/>
              <a:pPr algn="ctr"/>
              <a:t>21.01.2018</a:t>
            </a:fld>
            <a:endParaRPr lang="de-DE" altLang="en-US" sz="1200"/>
          </a:p>
        </p:txBody>
      </p:sp>
      <p:sp>
        <p:nvSpPr>
          <p:cNvPr id="1029" name="Textfeld 8">
            <a:extLst>
              <a:ext uri="{FF2B5EF4-FFF2-40B4-BE49-F238E27FC236}">
                <a16:creationId xmlns:a16="http://schemas.microsoft.com/office/drawing/2014/main" id="{64433ADA-D2E9-4CE9-B268-862FA14A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200"/>
              <a:t>DIMA – TU Berlin</a:t>
            </a:r>
          </a:p>
        </p:txBody>
      </p:sp>
      <p:sp>
        <p:nvSpPr>
          <p:cNvPr id="1030" name="Textfeld 9">
            <a:extLst>
              <a:ext uri="{FF2B5EF4-FFF2-40B4-BE49-F238E27FC236}">
                <a16:creationId xmlns:a16="http://schemas.microsoft.com/office/drawing/2014/main" id="{BD64F00B-419D-483E-8B8E-2AE55B1A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63122493-D198-4F95-BFD9-66F942B7E34A}" type="slidenum">
              <a:rPr lang="de-DE" altLang="en-US" sz="1200"/>
              <a:pPr algn="ctr"/>
              <a:t>‹#›</a:t>
            </a:fld>
            <a:endParaRPr lang="de-DE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ta.ee.lbl.gov/html/contrib/WorldCup.html" TargetMode="External"/><Relationship Id="rId2" Type="http://schemas.openxmlformats.org/officeDocument/2006/relationships/hyperlink" Target="https://www.cs.utah.edu/~lifeifei/papers/histogram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>
            <a:extLst>
              <a:ext uri="{FF2B5EF4-FFF2-40B4-BE49-F238E27FC236}">
                <a16:creationId xmlns:a16="http://schemas.microsoft.com/office/drawing/2014/main" id="{E9977217-9FF4-4696-8288-ABDC2F842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Histogram on Large Datasets in Apache </a:t>
            </a:r>
            <a:r>
              <a:rPr lang="en-US" altLang="en-US" dirty="0" err="1"/>
              <a:t>Flink</a:t>
            </a:r>
            <a:endParaRPr lang="en-US" altLang="en-US" dirty="0"/>
          </a:p>
        </p:txBody>
      </p:sp>
      <p:sp>
        <p:nvSpPr>
          <p:cNvPr id="10243" name="Untertitel 4">
            <a:extLst>
              <a:ext uri="{FF2B5EF4-FFF2-40B4-BE49-F238E27FC236}">
                <a16:creationId xmlns:a16="http://schemas.microsoft.com/office/drawing/2014/main" id="{B0B757E0-6AC9-4308-BDAF-AC0A76D9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785937"/>
          </a:xfrm>
        </p:spPr>
        <p:txBody>
          <a:bodyPr>
            <a:normAutofit/>
          </a:bodyPr>
          <a:lstStyle/>
          <a:p>
            <a:r>
              <a:rPr lang="en-US" altLang="en-US" dirty="0"/>
              <a:t>BDAPRO</a:t>
            </a:r>
          </a:p>
          <a:p>
            <a:endParaRPr lang="en-US" altLang="en-US" dirty="0"/>
          </a:p>
          <a:p>
            <a:r>
              <a:rPr lang="en-US" altLang="en-US" dirty="0"/>
              <a:t>Dieu Tran, Pandu Wicaksono, </a:t>
            </a:r>
            <a:r>
              <a:rPr lang="en-US" altLang="en-US" dirty="0" err="1"/>
              <a:t>Shibo</a:t>
            </a:r>
            <a:r>
              <a:rPr lang="en-US" altLang="en-US" dirty="0"/>
              <a:t> Cheng</a:t>
            </a:r>
          </a:p>
          <a:p>
            <a:r>
              <a:rPr lang="en-US" altLang="en-US" dirty="0"/>
              <a:t>2018-01-22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D0B58-337D-48B6-BDEB-5148585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 Flow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786346D-A5FE-49D1-8DED-E3B601BF3B10}"/>
              </a:ext>
            </a:extLst>
          </p:cNvPr>
          <p:cNvSpPr/>
          <p:nvPr/>
        </p:nvSpPr>
        <p:spPr>
          <a:xfrm>
            <a:off x="152400" y="1157278"/>
            <a:ext cx="1447800" cy="6096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CF86E45-6A40-49AF-8C65-192334C02460}"/>
              </a:ext>
            </a:extLst>
          </p:cNvPr>
          <p:cNvSpPr/>
          <p:nvPr/>
        </p:nvSpPr>
        <p:spPr>
          <a:xfrm>
            <a:off x="3884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B6823EE8-8F3A-4E73-B413-B7884DC01C9E}"/>
              </a:ext>
            </a:extLst>
          </p:cNvPr>
          <p:cNvSpPr/>
          <p:nvPr/>
        </p:nvSpPr>
        <p:spPr>
          <a:xfrm>
            <a:off x="29030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266166B-F9FB-4FCA-877C-487A460D082E}"/>
              </a:ext>
            </a:extLst>
          </p:cNvPr>
          <p:cNvSpPr/>
          <p:nvPr/>
        </p:nvSpPr>
        <p:spPr>
          <a:xfrm>
            <a:off x="54176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A3FEBA6-7E93-48A5-A518-02E8C734BF7F}"/>
              </a:ext>
            </a:extLst>
          </p:cNvPr>
          <p:cNvSpPr/>
          <p:nvPr/>
        </p:nvSpPr>
        <p:spPr>
          <a:xfrm>
            <a:off x="6327297" y="43434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A8D98B-687F-4D4A-9523-E7B797C14574}"/>
              </a:ext>
            </a:extLst>
          </p:cNvPr>
          <p:cNvCxnSpPr>
            <a:stCxn id="4" idx="3"/>
          </p:cNvCxnSpPr>
          <p:nvPr/>
        </p:nvCxnSpPr>
        <p:spPr>
          <a:xfrm>
            <a:off x="876300" y="1766878"/>
            <a:ext cx="0" cy="8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89134-6CB8-4F7E-B907-18E2799642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52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BA6555-010F-45F3-9B36-DB8A66C99A3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698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00B55-A4BF-46FC-97DA-A6364F4D3A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52826" y="3397257"/>
            <a:ext cx="1224026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D48-DDF9-4F81-A6D4-6919A581CA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76852" y="3397257"/>
            <a:ext cx="1057237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1338D9-080F-487B-984B-E0781497AD42}"/>
              </a:ext>
            </a:extLst>
          </p:cNvPr>
          <p:cNvSpPr txBox="1"/>
          <p:nvPr/>
        </p:nvSpPr>
        <p:spPr>
          <a:xfrm>
            <a:off x="197918" y="34619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gzip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6FA64-7B0A-42EF-82BD-F9DBE19374CD}"/>
              </a:ext>
            </a:extLst>
          </p:cNvPr>
          <p:cNvSpPr txBox="1"/>
          <p:nvPr/>
        </p:nvSpPr>
        <p:spPr>
          <a:xfrm>
            <a:off x="2770152" y="3455905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binary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 fields)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33634-015B-405F-884B-DB4A77F0D57C}"/>
              </a:ext>
            </a:extLst>
          </p:cNvPr>
          <p:cNvSpPr txBox="1"/>
          <p:nvPr/>
        </p:nvSpPr>
        <p:spPr>
          <a:xfrm>
            <a:off x="6512312" y="2579501"/>
            <a:ext cx="244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.txt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{CID, OID, Timestamps}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27106-1DDC-4D86-BA3F-C2B73682744D}"/>
              </a:ext>
            </a:extLst>
          </p:cNvPr>
          <p:cNvSpPr txBox="1"/>
          <p:nvPr/>
        </p:nvSpPr>
        <p:spPr>
          <a:xfrm>
            <a:off x="2306558" y="5234381"/>
            <a:ext cx="3326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 million records of mapping file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2^29]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{CID_OID, ID}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79CA3-C4C5-474F-918E-4355518A7630}"/>
              </a:ext>
            </a:extLst>
          </p:cNvPr>
          <p:cNvSpPr txBox="1"/>
          <p:nvPr/>
        </p:nvSpPr>
        <p:spPr>
          <a:xfrm>
            <a:off x="5730821" y="5234381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1.35 billion records of data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{ID,ID,ID,ID…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ID,ID,ID,ID…}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file one file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FB7977EA-2E0F-4AF1-AD17-52BF7A7FDD12}"/>
              </a:ext>
            </a:extLst>
          </p:cNvPr>
          <p:cNvSpPr/>
          <p:nvPr/>
        </p:nvSpPr>
        <p:spPr>
          <a:xfrm>
            <a:off x="4138447" y="4355245"/>
            <a:ext cx="1028758" cy="756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F73A9-62D2-4D84-A7C4-B840B0FE6F74}"/>
              </a:ext>
            </a:extLst>
          </p:cNvPr>
          <p:cNvSpPr txBox="1"/>
          <p:nvPr/>
        </p:nvSpPr>
        <p:spPr>
          <a:xfrm>
            <a:off x="1684779" y="1289140"/>
            <a:ext cx="178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WorldCup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1783791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857609C-9F9A-400C-AE62-7BD50CBBF173}"/>
              </a:ext>
            </a:extLst>
          </p:cNvPr>
          <p:cNvSpPr/>
          <p:nvPr/>
        </p:nvSpPr>
        <p:spPr>
          <a:xfrm>
            <a:off x="6390388" y="914400"/>
            <a:ext cx="2144012" cy="233827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5B3C4-A6C7-4504-AEF3-DAD06D19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48BD10-5513-4467-BDDB-B4DB04F354AD}"/>
              </a:ext>
            </a:extLst>
          </p:cNvPr>
          <p:cNvSpPr/>
          <p:nvPr/>
        </p:nvSpPr>
        <p:spPr>
          <a:xfrm>
            <a:off x="3957638" y="3505200"/>
            <a:ext cx="1371601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28271-024E-4220-8708-696065BBC508}"/>
              </a:ext>
            </a:extLst>
          </p:cNvPr>
          <p:cNvGrpSpPr/>
          <p:nvPr/>
        </p:nvGrpSpPr>
        <p:grpSpPr>
          <a:xfrm>
            <a:off x="938482" y="1225115"/>
            <a:ext cx="7409913" cy="685800"/>
            <a:chOff x="152399" y="1752600"/>
            <a:chExt cx="7409913" cy="685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B273A6-D1C3-44D1-BDE4-EC2F60C26205}"/>
                </a:ext>
              </a:extLst>
            </p:cNvPr>
            <p:cNvGrpSpPr/>
            <p:nvPr/>
          </p:nvGrpSpPr>
          <p:grpSpPr>
            <a:xfrm>
              <a:off x="152399" y="1752600"/>
              <a:ext cx="6918218" cy="685800"/>
              <a:chOff x="152399" y="1752600"/>
              <a:chExt cx="6918218" cy="685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10F176-1798-47AC-9D35-C4B78AFC5F05}"/>
                  </a:ext>
                </a:extLst>
              </p:cNvPr>
              <p:cNvSpPr/>
              <p:nvPr/>
            </p:nvSpPr>
            <p:spPr>
              <a:xfrm>
                <a:off x="152399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Timestamps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842CFA-C124-4725-BCD0-EC9E83B67BAF}"/>
                  </a:ext>
                </a:extLst>
              </p:cNvPr>
              <p:cNvSpPr/>
              <p:nvPr/>
            </p:nvSpPr>
            <p:spPr>
              <a:xfrm>
                <a:off x="1524000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ClientID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288E006-4CDF-4B03-9EBE-67E9E8C8500C}"/>
                  </a:ext>
                </a:extLst>
              </p:cNvPr>
              <p:cNvSpPr/>
              <p:nvPr/>
            </p:nvSpPr>
            <p:spPr>
              <a:xfrm>
                <a:off x="2895601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ObjectID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B59F7C-52A0-48B3-BEF3-89AA6E91D8A0}"/>
                  </a:ext>
                </a:extLst>
              </p:cNvPr>
              <p:cNvSpPr/>
              <p:nvPr/>
            </p:nvSpPr>
            <p:spPr>
              <a:xfrm>
                <a:off x="4238280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Size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C0E751-24EC-481F-94E6-3180E3E55F6B}"/>
                  </a:ext>
                </a:extLst>
              </p:cNvPr>
              <p:cNvSpPr/>
              <p:nvPr/>
            </p:nvSpPr>
            <p:spPr>
              <a:xfrm>
                <a:off x="5604305" y="17526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09694C-02F6-47E3-889E-CD462AE6B3A0}"/>
                  </a:ext>
                </a:extLst>
              </p:cNvPr>
              <p:cNvSpPr/>
              <p:nvPr/>
            </p:nvSpPr>
            <p:spPr>
              <a:xfrm>
                <a:off x="6096000" y="17526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6C471A-4C79-41A5-B70A-8B228BE9C5C7}"/>
                  </a:ext>
                </a:extLst>
              </p:cNvPr>
              <p:cNvSpPr/>
              <p:nvPr/>
            </p:nvSpPr>
            <p:spPr>
              <a:xfrm>
                <a:off x="6578922" y="17526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32261A-2EC2-436D-BB9F-3BC34A700F9E}"/>
                </a:ext>
              </a:extLst>
            </p:cNvPr>
            <p:cNvSpPr/>
            <p:nvPr/>
          </p:nvSpPr>
          <p:spPr>
            <a:xfrm>
              <a:off x="7070617" y="17526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1F86E-F5E5-4A4E-B9D5-729EEF98A9D2}"/>
              </a:ext>
            </a:extLst>
          </p:cNvPr>
          <p:cNvSpPr/>
          <p:nvPr/>
        </p:nvSpPr>
        <p:spPr>
          <a:xfrm>
            <a:off x="938482" y="4572000"/>
            <a:ext cx="1371601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8B781-C755-4233-B18B-B472B0515339}"/>
              </a:ext>
            </a:extLst>
          </p:cNvPr>
          <p:cNvSpPr/>
          <p:nvPr/>
        </p:nvSpPr>
        <p:spPr>
          <a:xfrm>
            <a:off x="931932" y="5562600"/>
            <a:ext cx="491695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5742D63-9FFC-48B2-B073-65F765701B27}"/>
              </a:ext>
            </a:extLst>
          </p:cNvPr>
          <p:cNvSpPr/>
          <p:nvPr/>
        </p:nvSpPr>
        <p:spPr>
          <a:xfrm>
            <a:off x="4191000" y="2362200"/>
            <a:ext cx="862285" cy="91440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105D6-E86B-4FF5-9FA0-C6AF5722B056}"/>
              </a:ext>
            </a:extLst>
          </p:cNvPr>
          <p:cNvSpPr txBox="1"/>
          <p:nvPr/>
        </p:nvSpPr>
        <p:spPr>
          <a:xfrm>
            <a:off x="2310083" y="473023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87118-76AF-48E9-A9B3-0503E0EDA0E7}"/>
              </a:ext>
            </a:extLst>
          </p:cNvPr>
          <p:cNvSpPr txBox="1"/>
          <p:nvPr/>
        </p:nvSpPr>
        <p:spPr>
          <a:xfrm>
            <a:off x="2310082" y="572083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ED696-DCC7-4D6C-95A0-74D0EE5C4692}"/>
              </a:ext>
            </a:extLst>
          </p:cNvPr>
          <p:cNvSpPr txBox="1"/>
          <p:nvPr/>
        </p:nvSpPr>
        <p:spPr>
          <a:xfrm>
            <a:off x="6390388" y="2052342"/>
            <a:ext cx="1506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of file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8075032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20E67C-7142-42E2-B739-906AAEA1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800600"/>
            <a:ext cx="8286750" cy="1557338"/>
          </a:xfrm>
        </p:spPr>
        <p:txBody>
          <a:bodyPr/>
          <a:lstStyle/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 calculate the frequency in worker and send the frequency.</a:t>
            </a:r>
          </a:p>
          <a:p>
            <a:r>
              <a:rPr lang="en-US" dirty="0">
                <a:sym typeface="Wingdings" panose="05000000000000000000" pitchFamily="2" charset="2"/>
              </a:rPr>
              <a:t>Send Coef.  calculate the local wavelet tree and send their coefficient.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05E00-A3FB-4CB1-B791-C653F7C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Algorithm (Send V and Send Coef.)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4D415-4403-4DEA-806E-52C6BDDB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534400" cy="361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75DDD-1AD0-4B9C-B72A-1F881C79D611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</p:spTree>
    <p:extLst>
      <p:ext uri="{BB962C8B-B14F-4D97-AF65-F5344CB8AC3E}">
        <p14:creationId xmlns:p14="http://schemas.microsoft.com/office/powerpoint/2010/main" val="49427532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9899B5-BADE-46FA-BBFB-76038183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time and Communication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 Calculate frequency and just send 3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 Coef.  Calculate frequency, compute wavelet tree, send the coefficient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Send Coef. even if the frequency is 0, sometimes still need to send some values if the coefficient is not 0 in the tree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AAABC-7D4F-4396-A7EA-893FD924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Coef. Bottleneck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14271-7413-4F76-BAC6-22837BD6E28B}"/>
              </a:ext>
            </a:extLst>
          </p:cNvPr>
          <p:cNvGrpSpPr/>
          <p:nvPr/>
        </p:nvGrpSpPr>
        <p:grpSpPr>
          <a:xfrm>
            <a:off x="1565705" y="1447800"/>
            <a:ext cx="1958007" cy="685800"/>
            <a:chOff x="1565705" y="1447800"/>
            <a:chExt cx="1958007" cy="685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40E55C-CB6B-4212-B858-26949214EF84}"/>
                </a:ext>
              </a:extLst>
            </p:cNvPr>
            <p:cNvSpPr/>
            <p:nvPr/>
          </p:nvSpPr>
          <p:spPr>
            <a:xfrm>
              <a:off x="1565705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20A03C-460C-42CF-837B-63A10ED4F0F0}"/>
                </a:ext>
              </a:extLst>
            </p:cNvPr>
            <p:cNvSpPr/>
            <p:nvPr/>
          </p:nvSpPr>
          <p:spPr>
            <a:xfrm>
              <a:off x="2057400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7885D-C22A-47F5-87A0-529F8EEA70E6}"/>
                </a:ext>
              </a:extLst>
            </p:cNvPr>
            <p:cNvSpPr/>
            <p:nvPr/>
          </p:nvSpPr>
          <p:spPr>
            <a:xfrm>
              <a:off x="2540322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44F5D-7185-4B80-A705-6CA0D1038994}"/>
                </a:ext>
              </a:extLst>
            </p:cNvPr>
            <p:cNvSpPr/>
            <p:nvPr/>
          </p:nvSpPr>
          <p:spPr>
            <a:xfrm>
              <a:off x="3032017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11515-B94B-46D4-A328-722F0DD3B2F7}"/>
              </a:ext>
            </a:extLst>
          </p:cNvPr>
          <p:cNvGrpSpPr/>
          <p:nvPr/>
        </p:nvGrpSpPr>
        <p:grpSpPr>
          <a:xfrm>
            <a:off x="4419600" y="1468244"/>
            <a:ext cx="1958007" cy="685800"/>
            <a:chOff x="4676723" y="1447800"/>
            <a:chExt cx="1958007" cy="685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51C8A3-0EE0-4430-8B66-4C93F587D736}"/>
                </a:ext>
              </a:extLst>
            </p:cNvPr>
            <p:cNvGrpSpPr/>
            <p:nvPr/>
          </p:nvGrpSpPr>
          <p:grpSpPr>
            <a:xfrm>
              <a:off x="4676723" y="1447800"/>
              <a:ext cx="1466312" cy="685800"/>
              <a:chOff x="4676723" y="1447800"/>
              <a:chExt cx="1466312" cy="6858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878271-76CE-437A-8CF1-D92699611D63}"/>
                  </a:ext>
                </a:extLst>
              </p:cNvPr>
              <p:cNvSpPr/>
              <p:nvPr/>
            </p:nvSpPr>
            <p:spPr>
              <a:xfrm>
                <a:off x="4676723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17ADE7-7BDD-43A0-8BA7-F4D23CA933AA}"/>
                  </a:ext>
                </a:extLst>
              </p:cNvPr>
              <p:cNvSpPr/>
              <p:nvPr/>
            </p:nvSpPr>
            <p:spPr>
              <a:xfrm>
                <a:off x="5168418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A33D35-99CB-46E7-BC02-9C2971E35A43}"/>
                  </a:ext>
                </a:extLst>
              </p:cNvPr>
              <p:cNvSpPr/>
              <p:nvPr/>
            </p:nvSpPr>
            <p:spPr>
              <a:xfrm>
                <a:off x="565134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14EC74-DF6A-44B0-A821-DF25BF9502CC}"/>
                </a:ext>
              </a:extLst>
            </p:cNvPr>
            <p:cNvSpPr/>
            <p:nvPr/>
          </p:nvSpPr>
          <p:spPr>
            <a:xfrm>
              <a:off x="6143035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0458F-D002-4A48-95CD-ED95F332276B}"/>
              </a:ext>
            </a:extLst>
          </p:cNvPr>
          <p:cNvCxnSpPr>
            <a:cxnSpLocks/>
          </p:cNvCxnSpPr>
          <p:nvPr/>
        </p:nvCxnSpPr>
        <p:spPr>
          <a:xfrm>
            <a:off x="3962400" y="1219200"/>
            <a:ext cx="0" cy="16764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8A617B-BBF3-4DED-BCF9-C349E2122A78}"/>
              </a:ext>
            </a:extLst>
          </p:cNvPr>
          <p:cNvGrpSpPr/>
          <p:nvPr/>
        </p:nvGrpSpPr>
        <p:grpSpPr>
          <a:xfrm>
            <a:off x="1565705" y="2328815"/>
            <a:ext cx="1988957" cy="513810"/>
            <a:chOff x="1539201" y="2333895"/>
            <a:chExt cx="1988957" cy="5138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5EFFED-40DD-4E92-B861-FBADF61C4976}"/>
                </a:ext>
              </a:extLst>
            </p:cNvPr>
            <p:cNvGrpSpPr/>
            <p:nvPr/>
          </p:nvGrpSpPr>
          <p:grpSpPr>
            <a:xfrm>
              <a:off x="1539201" y="2333895"/>
              <a:ext cx="1984511" cy="256905"/>
              <a:chOff x="1565705" y="1447800"/>
              <a:chExt cx="1958007" cy="6858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B9E600-C553-4A03-9382-46107DBC9653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DD82C4-BD91-4467-859A-294FD490E358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8A32A8-8358-4629-9FDE-FFAC8B89B4BA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177A50-F5FD-4D08-90D7-2ECBE2CAC2EB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DB0908-CBC7-4386-97A3-ADDA34CB2DFE}"/>
                </a:ext>
              </a:extLst>
            </p:cNvPr>
            <p:cNvGrpSpPr/>
            <p:nvPr/>
          </p:nvGrpSpPr>
          <p:grpSpPr>
            <a:xfrm>
              <a:off x="1543647" y="2590800"/>
              <a:ext cx="1984511" cy="256905"/>
              <a:chOff x="1565705" y="1447800"/>
              <a:chExt cx="1958007" cy="6858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BB815D-7877-478A-A6D8-D883AE213147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E53DC5-B806-4E41-AA4C-C6AB6E47FC0D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9D90CC-2E53-4DDC-89F0-84C85F59FDCB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9C0F93-FD00-459B-9124-C5DE82D869EA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5E6ACB-B8A2-41DB-BC32-C0BA0DFB6E7B}"/>
              </a:ext>
            </a:extLst>
          </p:cNvPr>
          <p:cNvGrpSpPr/>
          <p:nvPr/>
        </p:nvGrpSpPr>
        <p:grpSpPr>
          <a:xfrm>
            <a:off x="4419600" y="2328815"/>
            <a:ext cx="1988957" cy="513810"/>
            <a:chOff x="1539201" y="2333895"/>
            <a:chExt cx="1988957" cy="5138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4B05A8-6603-4E81-812F-6C7CF14315E0}"/>
                </a:ext>
              </a:extLst>
            </p:cNvPr>
            <p:cNvGrpSpPr/>
            <p:nvPr/>
          </p:nvGrpSpPr>
          <p:grpSpPr>
            <a:xfrm>
              <a:off x="1539201" y="2333895"/>
              <a:ext cx="1984511" cy="256905"/>
              <a:chOff x="1565705" y="1447800"/>
              <a:chExt cx="1958007" cy="685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831BD5-39EC-4BD0-98B3-1A126156D26C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317B09-8BBE-42A4-92C2-F47F629D575A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5DD1CD-B8A8-4D8E-B96F-04CC03D1EAAB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2841C0-3D23-486E-BE8F-90F83884A4A3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FEA722-1001-4D00-B171-AA7A4822397F}"/>
                </a:ext>
              </a:extLst>
            </p:cNvPr>
            <p:cNvGrpSpPr/>
            <p:nvPr/>
          </p:nvGrpSpPr>
          <p:grpSpPr>
            <a:xfrm>
              <a:off x="1543647" y="2590800"/>
              <a:ext cx="1984511" cy="256905"/>
              <a:chOff x="1565705" y="1447800"/>
              <a:chExt cx="1958007" cy="6858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562E6F-A95A-4CF7-B029-A00660075187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642C47-289D-49CB-AE54-FDB15D45B0A6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9EE642-8442-43DC-B1D9-CBAA845BFB61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1DA056-DA2C-4DC1-B5AB-82F57692183D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120CD4-30A6-4311-B942-7A1511028361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586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34684C-D241-44A1-9B6A-3B74E0CD3BCE}"/>
              </a:ext>
            </a:extLst>
          </p:cNvPr>
          <p:cNvSpPr txBox="1"/>
          <p:nvPr/>
        </p:nvSpPr>
        <p:spPr>
          <a:xfrm>
            <a:off x="6975260" y="18866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Frequency</a:t>
            </a:r>
          </a:p>
        </p:txBody>
      </p:sp>
    </p:spTree>
    <p:extLst>
      <p:ext uri="{BB962C8B-B14F-4D97-AF65-F5344CB8AC3E}">
        <p14:creationId xmlns:p14="http://schemas.microsoft.com/office/powerpoint/2010/main" val="381344558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37A5DD-4407-42CE-984A-868B7278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and Send Coef.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output file containing the top </a:t>
            </a:r>
            <a:r>
              <a:rPr lang="en-US" i="1" dirty="0"/>
              <a:t>k </a:t>
            </a:r>
            <a:r>
              <a:rPr lang="en-US" dirty="0"/>
              <a:t>coefficient of the wavelet tree</a:t>
            </a:r>
          </a:p>
          <a:p>
            <a:endParaRPr lang="en-US" dirty="0"/>
          </a:p>
          <a:p>
            <a:r>
              <a:rPr lang="en-US" dirty="0"/>
              <a:t>SSE Calculation </a:t>
            </a:r>
            <a:r>
              <a:rPr lang="en-US" dirty="0">
                <a:sym typeface="Wingdings" panose="05000000000000000000" pitchFamily="2" charset="2"/>
              </a:rPr>
              <a:t> take file, reconstruct the data, calculate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426FB-D09A-4B9B-BEBE-FAC32FD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Calculation</a:t>
            </a:r>
          </a:p>
        </p:txBody>
      </p:sp>
    </p:spTree>
    <p:extLst>
      <p:ext uri="{BB962C8B-B14F-4D97-AF65-F5344CB8AC3E}">
        <p14:creationId xmlns:p14="http://schemas.microsoft.com/office/powerpoint/2010/main" val="264355867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2619E-B960-412F-A716-A6A0104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worked as intended (partial dataset 94 million of domain and 107 million records)</a:t>
            </a:r>
          </a:p>
          <a:p>
            <a:endParaRPr lang="en-US" dirty="0"/>
          </a:p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found </a:t>
            </a:r>
            <a:r>
              <a:rPr lang="en-US" dirty="0" err="1"/>
              <a:t>OutOfMemory</a:t>
            </a:r>
            <a:r>
              <a:rPr lang="en-US" dirty="0"/>
              <a:t> error using more data</a:t>
            </a:r>
          </a:p>
          <a:p>
            <a:endParaRPr lang="en-US" dirty="0"/>
          </a:p>
          <a:p>
            <a:r>
              <a:rPr lang="en-US" dirty="0"/>
              <a:t>Send V’s overall running time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around 1.5 hours</a:t>
            </a:r>
            <a:r>
              <a:rPr lang="en-US" dirty="0">
                <a:sym typeface="Wingdings" panose="05000000000000000000" pitchFamily="2" charset="2"/>
              </a:rPr>
              <a:t> (other algorithm should be less than this time).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Coef.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taking too much time, stopped the execution (the paper also didn’t present the result of Send Coef.)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CC04F-73EA-43E2-B4F7-2468995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8205311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4912-E442-4CB5-B902-F0FBEB4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H-</a:t>
            </a:r>
            <a:r>
              <a:rPr lang="en-US" dirty="0" err="1"/>
              <a:t>WTopK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need to understand how </a:t>
            </a:r>
            <a:r>
              <a:rPr lang="en-US" dirty="0" err="1">
                <a:sym typeface="Wingdings" panose="05000000000000000000" pitchFamily="2" charset="2"/>
              </a:rPr>
              <a:t>Flink</a:t>
            </a:r>
            <a:r>
              <a:rPr lang="en-US" dirty="0">
                <a:sym typeface="Wingdings" panose="05000000000000000000" pitchFamily="2" charset="2"/>
              </a:rPr>
              <a:t> State works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utilize three steps of computation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Result of first phase  send to the worker of second phase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Basic-S </a:t>
            </a:r>
            <a:r>
              <a:rPr lang="en-US" dirty="0">
                <a:sym typeface="Wingdings" panose="05000000000000000000" pitchFamily="2" charset="2"/>
              </a:rPr>
              <a:t> a slight modification of Improved-S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Improved-S </a:t>
            </a:r>
            <a:r>
              <a:rPr lang="en-US" dirty="0">
                <a:sym typeface="Wingdings" panose="05000000000000000000" pitchFamily="2" charset="2"/>
              </a:rPr>
              <a:t> perform sampling during the exact solution computation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TwoLevel</a:t>
            </a:r>
            <a:r>
              <a:rPr lang="en-US" dirty="0"/>
              <a:t>-S </a:t>
            </a:r>
            <a:r>
              <a:rPr lang="en-US" dirty="0">
                <a:sym typeface="Wingdings" panose="05000000000000000000" pitchFamily="2" charset="2"/>
              </a:rPr>
              <a:t> currently still understanding the algorithm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5852C-6DC4-45A1-B25E-5A183E5F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Other Solution</a:t>
            </a:r>
          </a:p>
        </p:txBody>
      </p:sp>
    </p:spTree>
    <p:extLst>
      <p:ext uri="{BB962C8B-B14F-4D97-AF65-F5344CB8AC3E}">
        <p14:creationId xmlns:p14="http://schemas.microsoft.com/office/powerpoint/2010/main" val="64251204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048000" y="2819400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66386297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B0059-A666-4D6A-8EB8-CD2961DB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GroupReduce</a:t>
            </a:r>
            <a:r>
              <a:rPr lang="en-US" dirty="0"/>
              <a:t> is using a </a:t>
            </a:r>
            <a:r>
              <a:rPr lang="en-US" dirty="0" err="1"/>
              <a:t>HashMap</a:t>
            </a:r>
            <a:r>
              <a:rPr lang="en-US" dirty="0"/>
              <a:t> to store &lt;id, frequency&gt; </a:t>
            </a:r>
            <a:r>
              <a:rPr lang="en-US" dirty="0">
                <a:sym typeface="Wingdings" panose="05000000000000000000" pitchFamily="2" charset="2"/>
              </a:rPr>
              <a:t> domain is too big for the memory (solved by changing </a:t>
            </a:r>
            <a:r>
              <a:rPr lang="en-US" dirty="0" err="1">
                <a:sym typeface="Wingdings" panose="05000000000000000000" pitchFamily="2" charset="2"/>
              </a:rPr>
              <a:t>Flink</a:t>
            </a:r>
            <a:r>
              <a:rPr lang="en-US" dirty="0">
                <a:sym typeface="Wingdings" panose="05000000000000000000" pitchFamily="2" charset="2"/>
              </a:rPr>
              <a:t> configuration)</a:t>
            </a:r>
          </a:p>
          <a:p>
            <a:r>
              <a:rPr lang="en-US" dirty="0">
                <a:sym typeface="Wingdings" panose="05000000000000000000" pitchFamily="2" charset="2"/>
              </a:rPr>
              <a:t>Increasing Heap Size  </a:t>
            </a:r>
            <a:r>
              <a:rPr lang="en-US" dirty="0" err="1">
                <a:sym typeface="Wingdings" panose="05000000000000000000" pitchFamily="2" charset="2"/>
              </a:rPr>
              <a:t>akka</a:t>
            </a:r>
            <a:r>
              <a:rPr lang="en-US" dirty="0">
                <a:sym typeface="Wingdings" panose="05000000000000000000" pitchFamily="2" charset="2"/>
              </a:rPr>
              <a:t> timeout error due to Garbage Collection taking too much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B3297-52E0-4052-9368-1B6683A0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OutOfMemory</a:t>
            </a:r>
            <a:r>
              <a:rPr lang="en-US" dirty="0"/>
              <a:t> and </a:t>
            </a:r>
            <a:r>
              <a:rPr lang="en-US" dirty="0" err="1"/>
              <a:t>akka</a:t>
            </a:r>
            <a:r>
              <a:rPr lang="en-US" dirty="0"/>
              <a:t> Timeout Error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9BFBDE-4B57-44A6-AA22-74A160620110}"/>
              </a:ext>
            </a:extLst>
          </p:cNvPr>
          <p:cNvGrpSpPr/>
          <p:nvPr/>
        </p:nvGrpSpPr>
        <p:grpSpPr>
          <a:xfrm>
            <a:off x="916650" y="3036239"/>
            <a:ext cx="6858000" cy="3048000"/>
            <a:chOff x="990600" y="2251315"/>
            <a:chExt cx="6858000" cy="304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149047-6677-45B2-A459-48455D965E69}"/>
                </a:ext>
              </a:extLst>
            </p:cNvPr>
            <p:cNvGrpSpPr/>
            <p:nvPr/>
          </p:nvGrpSpPr>
          <p:grpSpPr>
            <a:xfrm>
              <a:off x="990600" y="2251315"/>
              <a:ext cx="6858000" cy="3048000"/>
              <a:chOff x="990600" y="2590800"/>
              <a:chExt cx="6858000" cy="304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79D9F2C-68CB-4412-92AB-592FB6255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4415" y="2590800"/>
                <a:ext cx="6381750" cy="24384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22F6A9-5B22-415D-8309-766D5F78B7F1}"/>
                  </a:ext>
                </a:extLst>
              </p:cNvPr>
              <p:cNvSpPr/>
              <p:nvPr/>
            </p:nvSpPr>
            <p:spPr>
              <a:xfrm>
                <a:off x="990600" y="4495800"/>
                <a:ext cx="6858000" cy="1143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8FE31-C680-4336-84E2-F4334C39BDC4}"/>
                  </a:ext>
                </a:extLst>
              </p:cNvPr>
              <p:cNvSpPr txBox="1"/>
              <p:nvPr/>
            </p:nvSpPr>
            <p:spPr>
              <a:xfrm>
                <a:off x="3581400" y="520410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Frequency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E14DED-FE3B-4293-BBB5-4306DC311ADA}"/>
                </a:ext>
              </a:extLst>
            </p:cNvPr>
            <p:cNvCxnSpPr/>
            <p:nvPr/>
          </p:nvCxnSpPr>
          <p:spPr>
            <a:xfrm>
              <a:off x="4267200" y="4645524"/>
              <a:ext cx="0" cy="21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E492B6-45BF-4458-9460-25E237F29227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</p:spTree>
    <p:extLst>
      <p:ext uri="{BB962C8B-B14F-4D97-AF65-F5344CB8AC3E}">
        <p14:creationId xmlns:p14="http://schemas.microsoft.com/office/powerpoint/2010/main" val="22722819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B38D6-4101-453D-AD75-E998893E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TaskManager</a:t>
            </a:r>
            <a:r>
              <a:rPr lang="en-US" dirty="0"/>
              <a:t> heap size = 49G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OutOfMemory</a:t>
            </a:r>
            <a:r>
              <a:rPr lang="en-US" dirty="0"/>
              <a:t> exception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taskmanager</a:t>
            </a:r>
            <a:r>
              <a:rPr lang="en-US" dirty="0"/>
              <a:t> heap size from 49G to 59G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TaskManager</a:t>
            </a:r>
            <a:r>
              <a:rPr lang="en-US" dirty="0"/>
              <a:t> was killed/lost</a:t>
            </a:r>
          </a:p>
          <a:p>
            <a:endParaRPr lang="en-US" dirty="0"/>
          </a:p>
          <a:p>
            <a:r>
              <a:rPr lang="en-US" dirty="0" err="1"/>
              <a:t>TaskManager</a:t>
            </a:r>
            <a:r>
              <a:rPr lang="en-US" dirty="0"/>
              <a:t> heap size 59G, increase </a:t>
            </a:r>
            <a:r>
              <a:rPr lang="en-US" dirty="0" err="1"/>
              <a:t>akka</a:t>
            </a:r>
            <a:r>
              <a:rPr lang="en-US" dirty="0"/>
              <a:t> time out from 600s to 6000s, </a:t>
            </a:r>
            <a:r>
              <a:rPr lang="en-US" dirty="0" err="1"/>
              <a:t>akka.lookup.timeout</a:t>
            </a:r>
            <a:r>
              <a:rPr lang="en-US" dirty="0"/>
              <a:t> from 100s to 1000s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 back to </a:t>
            </a:r>
            <a:r>
              <a:rPr lang="en-US" dirty="0" err="1"/>
              <a:t>OutOfMemory</a:t>
            </a:r>
            <a:r>
              <a:rPr lang="en-US" dirty="0"/>
              <a:t> error</a:t>
            </a:r>
          </a:p>
          <a:p>
            <a:endParaRPr lang="en-US" dirty="0"/>
          </a:p>
          <a:p>
            <a:r>
              <a:rPr lang="en-US" dirty="0"/>
              <a:t>Decrease </a:t>
            </a:r>
            <a:r>
              <a:rPr lang="en-US" dirty="0" err="1"/>
              <a:t>TaskManager</a:t>
            </a:r>
            <a:r>
              <a:rPr lang="en-US" dirty="0"/>
              <a:t> memory size to 40G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TaskManager</a:t>
            </a:r>
            <a:r>
              <a:rPr lang="en-US" dirty="0"/>
              <a:t> was killed/lost error again</a:t>
            </a:r>
          </a:p>
          <a:p>
            <a:endParaRPr lang="en-US" dirty="0"/>
          </a:p>
          <a:p>
            <a:r>
              <a:rPr lang="en-US" dirty="0"/>
              <a:t>Decrease </a:t>
            </a:r>
            <a:r>
              <a:rPr lang="en-US" dirty="0" err="1"/>
              <a:t>TaskManager</a:t>
            </a:r>
            <a:r>
              <a:rPr lang="en-US" dirty="0"/>
              <a:t> Memory size to 35G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TaskManager</a:t>
            </a:r>
            <a:r>
              <a:rPr lang="en-US" dirty="0"/>
              <a:t> was killed/lost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D6332-F616-49DC-A8C6-77A24CE2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OutOfMemory</a:t>
            </a:r>
            <a:r>
              <a:rPr lang="en-US" dirty="0"/>
              <a:t> and AKKA Timeout Error (2)</a:t>
            </a:r>
          </a:p>
        </p:txBody>
      </p:sp>
    </p:spTree>
    <p:extLst>
      <p:ext uri="{BB962C8B-B14F-4D97-AF65-F5344CB8AC3E}">
        <p14:creationId xmlns:p14="http://schemas.microsoft.com/office/powerpoint/2010/main" val="237461846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B8A58A-3D63-44FB-9F8F-A4B0BBB2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Progress</a:t>
            </a:r>
          </a:p>
          <a:p>
            <a:endParaRPr lang="en-US" dirty="0"/>
          </a:p>
          <a:p>
            <a:r>
              <a:rPr lang="en-US" dirty="0"/>
              <a:t>Difficulties</a:t>
            </a:r>
          </a:p>
          <a:p>
            <a:endParaRPr lang="en-US" dirty="0"/>
          </a:p>
          <a:p>
            <a:r>
              <a:rPr lang="en-US" dirty="0"/>
              <a:t>Next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8CD84-4FC2-4046-AA3B-5FC98691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1600380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50D25-1A6C-4FE4-9620-267C1946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paper and understanding the algorithm from it was hard.</a:t>
            </a:r>
          </a:p>
          <a:p>
            <a:pPr lvl="1"/>
            <a:r>
              <a:rPr lang="en-US" dirty="0"/>
              <a:t>Many mathematical notation</a:t>
            </a:r>
          </a:p>
          <a:p>
            <a:pPr lvl="1"/>
            <a:r>
              <a:rPr lang="en-US" dirty="0"/>
              <a:t>Sometimes the explanation is not very clear</a:t>
            </a:r>
          </a:p>
          <a:p>
            <a:pPr lvl="1"/>
            <a:r>
              <a:rPr lang="en-US" dirty="0"/>
              <a:t>Cannot directly implement the algorithm in </a:t>
            </a:r>
            <a:r>
              <a:rPr lang="en-US" dirty="0" err="1"/>
              <a:t>Flink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Search for another source to help </a:t>
            </a:r>
            <a:r>
              <a:rPr lang="en-US" dirty="0">
                <a:sym typeface="Wingdings" panose="05000000000000000000" pitchFamily="2" charset="2"/>
              </a:rPr>
              <a:t> we have obtained a slides from the same author that explains the implementation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Search for the implementation source code  we have obtained the research implementation source code in MR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00E23-F143-472C-BAE2-D2C19A3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63692144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7C643F-2D5E-4A39-AD01-FF40A82A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using </a:t>
            </a:r>
            <a:r>
              <a:rPr lang="en-US" dirty="0" err="1"/>
              <a:t>Flink</a:t>
            </a:r>
            <a:r>
              <a:rPr lang="en-US" dirty="0"/>
              <a:t> and cluster to run the experiment</a:t>
            </a:r>
          </a:p>
          <a:p>
            <a:r>
              <a:rPr lang="en-US" dirty="0"/>
              <a:t>Don’t really know from which data the metrics is obtained (</a:t>
            </a:r>
            <a:r>
              <a:rPr lang="en-US" dirty="0" err="1"/>
              <a:t>Flink</a:t>
            </a:r>
            <a:r>
              <a:rPr lang="en-US" dirty="0"/>
              <a:t> log / GUI interface / etc.)</a:t>
            </a:r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Reading through the </a:t>
            </a:r>
            <a:r>
              <a:rPr lang="en-US" dirty="0" err="1"/>
              <a:t>Flink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Asking a more experienced </a:t>
            </a:r>
            <a:r>
              <a:rPr lang="en-US" dirty="0" err="1"/>
              <a:t>Flink</a:t>
            </a:r>
            <a:r>
              <a:rPr lang="en-US" dirty="0"/>
              <a:t>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A9B60-317D-4BFA-AB9D-A8FAD951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Metrics from </a:t>
            </a:r>
            <a:r>
              <a:rPr lang="en-US" dirty="0" err="1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9407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124200" y="2819400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379349294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E44A-A547-4163-89B3-FBCEA725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" y="1752600"/>
            <a:ext cx="9043654" cy="3252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34B70-68B3-49E0-9F64-8F523EED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9854733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48561-D7F2-4DA8-82DD-EDD05A4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Presentation Slides from </a:t>
            </a:r>
            <a:r>
              <a:rPr lang="en-US" sz="2200" dirty="0">
                <a:hlinkClick r:id="rId2"/>
              </a:rPr>
              <a:t>https://www.cs.utah.edu/~lifeifei/papers/histogramSlides.pdf</a:t>
            </a:r>
            <a:r>
              <a:rPr lang="en-US" sz="2200" dirty="0"/>
              <a:t> (Accessed 18 January 2018).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Proceedings of the VLDB Endowment 5.2 (2011): 109-120.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[3] </a:t>
            </a:r>
            <a:r>
              <a:rPr lang="en-US" u="sng" dirty="0">
                <a:hlinkClick r:id="rId3"/>
              </a:rPr>
              <a:t>http://ita.ee.lbl.gov/html/contrib/WorldCup.html</a:t>
            </a:r>
            <a:r>
              <a:rPr lang="en-US" dirty="0"/>
              <a:t> </a:t>
            </a:r>
            <a:r>
              <a:rPr lang="en-US"/>
              <a:t>(Accessed 18 January 2018)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6649C-6C56-439D-8484-59EE3D70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013845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2743200" y="2438400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639952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67600-1DE3-4C5F-902D-F57490E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 tools</a:t>
            </a:r>
          </a:p>
          <a:p>
            <a:r>
              <a:rPr lang="en-US" dirty="0"/>
              <a:t>Any compact (lossy) representation of </a:t>
            </a:r>
            <a:r>
              <a:rPr lang="en-US" b="1" dirty="0"/>
              <a:t>v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8CA84-CC4A-4A7C-A5B6-628E3E0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992E3-EBF9-4464-854E-8F2127AA611E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B19E8-CC8E-46CD-BD0E-2991CAC87CF9}"/>
              </a:ext>
            </a:extLst>
          </p:cNvPr>
          <p:cNvGrpSpPr/>
          <p:nvPr/>
        </p:nvGrpSpPr>
        <p:grpSpPr>
          <a:xfrm>
            <a:off x="990600" y="1756415"/>
            <a:ext cx="6247541" cy="3702358"/>
            <a:chOff x="121653" y="1752600"/>
            <a:chExt cx="7007809" cy="415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9D0CC4-7E35-4C1C-B3AA-839D67ED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537" y="1752600"/>
              <a:ext cx="5114925" cy="4152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0200E7-9238-493B-81FD-C5C949C4D868}"/>
                </a:ext>
              </a:extLst>
            </p:cNvPr>
            <p:cNvCxnSpPr/>
            <p:nvPr/>
          </p:nvCxnSpPr>
          <p:spPr>
            <a:xfrm>
              <a:off x="1600200" y="5257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6D18E9-C82F-42C4-A89D-4DD200FB08F5}"/>
                </a:ext>
              </a:extLst>
            </p:cNvPr>
            <p:cNvCxnSpPr/>
            <p:nvPr/>
          </p:nvCxnSpPr>
          <p:spPr>
            <a:xfrm>
              <a:off x="1600200" y="5638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B93C3-88F5-4C1C-8297-E3D459724107}"/>
                </a:ext>
              </a:extLst>
            </p:cNvPr>
            <p:cNvSpPr txBox="1"/>
            <p:nvPr/>
          </p:nvSpPr>
          <p:spPr>
            <a:xfrm>
              <a:off x="429123" y="5074484"/>
              <a:ext cx="109718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06309-AA1B-4C68-B17B-4D8BF0E7A12A}"/>
                </a:ext>
              </a:extLst>
            </p:cNvPr>
            <p:cNvSpPr txBox="1"/>
            <p:nvPr/>
          </p:nvSpPr>
          <p:spPr>
            <a:xfrm>
              <a:off x="121653" y="5422267"/>
              <a:ext cx="140465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471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18D19-F7C1-4DD2-8766-E4E1D8B7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Haar</a:t>
            </a:r>
            <a:r>
              <a:rPr lang="en-US" sz="1800" dirty="0"/>
              <a:t> wavelet histogram</a:t>
            </a:r>
          </a:p>
          <a:p>
            <a:r>
              <a:rPr lang="en-US" sz="1800" dirty="0"/>
              <a:t>Recursive approach</a:t>
            </a:r>
          </a:p>
          <a:p>
            <a:r>
              <a:rPr lang="en-US" sz="1800" dirty="0"/>
              <a:t>Top </a:t>
            </a:r>
            <a:r>
              <a:rPr lang="en-US" sz="1800" i="1" dirty="0"/>
              <a:t>k </a:t>
            </a:r>
            <a:r>
              <a:rPr lang="en-US" sz="1800" dirty="0"/>
              <a:t>coefficients </a:t>
            </a:r>
            <a:r>
              <a:rPr lang="en-US" sz="1800" dirty="0">
                <a:sym typeface="Wingdings" panose="05000000000000000000" pitchFamily="2" charset="2"/>
              </a:rPr>
              <a:t> reconstruct the data</a:t>
            </a:r>
            <a:endParaRPr lang="en-US" sz="1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2B5A9-4712-45C2-AE08-58CB785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F4DCA-2AC4-45DA-A07B-3EB563F46158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C79AA-0B75-4609-BEC4-466871ED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72132"/>
            <a:ext cx="5743575" cy="405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D8384-09EC-4E08-B802-8285CE6B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336945"/>
            <a:ext cx="17240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8A3B1-70CA-4058-9F8C-90CBEE225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0" y="3055938"/>
            <a:ext cx="17240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251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143B3-735F-4CEB-8E94-782F86C1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on MapReduce [1,2]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Running time (IO and computation) </a:t>
            </a:r>
          </a:p>
          <a:p>
            <a:pPr lvl="1"/>
            <a:r>
              <a:rPr lang="en-US" dirty="0"/>
              <a:t>Network communication</a:t>
            </a:r>
          </a:p>
          <a:p>
            <a:endParaRPr lang="en-US" dirty="0"/>
          </a:p>
          <a:p>
            <a:r>
              <a:rPr lang="en-US" dirty="0"/>
              <a:t>The proposed algorithm:</a:t>
            </a:r>
          </a:p>
          <a:p>
            <a:pPr lvl="1"/>
            <a:r>
              <a:rPr lang="en-US" dirty="0"/>
              <a:t>Exact solutions</a:t>
            </a:r>
          </a:p>
          <a:p>
            <a:pPr lvl="1"/>
            <a:r>
              <a:rPr lang="en-US" dirty="0"/>
              <a:t>Approximate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FD254-EE45-4E2F-BAD5-DFA0874F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on Large Dataset</a:t>
            </a:r>
          </a:p>
        </p:txBody>
      </p:sp>
    </p:spTree>
    <p:extLst>
      <p:ext uri="{BB962C8B-B14F-4D97-AF65-F5344CB8AC3E}">
        <p14:creationId xmlns:p14="http://schemas.microsoft.com/office/powerpoint/2010/main" val="9024448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AC271-A5AC-4A44-98F8-B4E26B29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implementation in </a:t>
            </a:r>
            <a:r>
              <a:rPr lang="en-US" dirty="0" err="1"/>
              <a:t>Flink</a:t>
            </a:r>
            <a:r>
              <a:rPr lang="en-US" dirty="0"/>
              <a:t> and reproduce the experiment.</a:t>
            </a:r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Exact Solution</a:t>
            </a:r>
          </a:p>
          <a:p>
            <a:pPr lvl="2"/>
            <a:r>
              <a:rPr lang="en-US" dirty="0"/>
              <a:t>Send V</a:t>
            </a:r>
          </a:p>
          <a:p>
            <a:pPr lvl="2"/>
            <a:r>
              <a:rPr lang="en-US" dirty="0"/>
              <a:t>Send </a:t>
            </a:r>
            <a:r>
              <a:rPr lang="en-US" dirty="0" err="1"/>
              <a:t>Coef</a:t>
            </a:r>
            <a:endParaRPr lang="en-US" dirty="0"/>
          </a:p>
          <a:p>
            <a:pPr lvl="2"/>
            <a:r>
              <a:rPr lang="en-US" dirty="0"/>
              <a:t>H-</a:t>
            </a:r>
            <a:r>
              <a:rPr lang="en-US" dirty="0" err="1"/>
              <a:t>WTopK</a:t>
            </a:r>
            <a:endParaRPr lang="en-US" dirty="0"/>
          </a:p>
          <a:p>
            <a:pPr lvl="1"/>
            <a:r>
              <a:rPr lang="en-US" dirty="0"/>
              <a:t>Approximate solution</a:t>
            </a:r>
          </a:p>
          <a:p>
            <a:pPr lvl="2"/>
            <a:r>
              <a:rPr lang="en-US" dirty="0"/>
              <a:t>Basic-S</a:t>
            </a:r>
          </a:p>
          <a:p>
            <a:pPr lvl="2"/>
            <a:r>
              <a:rPr lang="en-US" dirty="0"/>
              <a:t>Improved-S</a:t>
            </a:r>
          </a:p>
          <a:p>
            <a:pPr lvl="2"/>
            <a:r>
              <a:rPr lang="en-US" dirty="0" err="1"/>
              <a:t>TwoLevel</a:t>
            </a:r>
            <a:r>
              <a:rPr lang="en-US" dirty="0"/>
              <a:t>-S</a:t>
            </a:r>
          </a:p>
          <a:p>
            <a:pPr lvl="1"/>
            <a:endParaRPr lang="en-US" dirty="0"/>
          </a:p>
          <a:p>
            <a:r>
              <a:rPr lang="en-US" dirty="0"/>
              <a:t>Preferable datasets:</a:t>
            </a:r>
          </a:p>
          <a:p>
            <a:pPr lvl="1"/>
            <a:r>
              <a:rPr lang="en-US" dirty="0" err="1"/>
              <a:t>WorldCup</a:t>
            </a:r>
            <a:r>
              <a:rPr lang="en-US" dirty="0"/>
              <a:t> dataset [3]</a:t>
            </a:r>
          </a:p>
          <a:p>
            <a:pPr lvl="1"/>
            <a:r>
              <a:rPr lang="en-US" dirty="0" err="1"/>
              <a:t>Synthethic</a:t>
            </a:r>
            <a:r>
              <a:rPr lang="en-US" dirty="0"/>
              <a:t> dataset with </a:t>
            </a:r>
            <a:r>
              <a:rPr lang="en-US" dirty="0" err="1"/>
              <a:t>Zypfian</a:t>
            </a:r>
            <a:r>
              <a:rPr lang="en-US" dirty="0"/>
              <a:t> distribution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34B5A-69BA-4242-B255-30D16FD1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7958047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441026" y="28194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1023510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FE3C6-DCE6-4F77-A3B9-A6E1661C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focus: Exact solution and initial experiment.</a:t>
            </a:r>
          </a:p>
          <a:p>
            <a:endParaRPr lang="en-US" dirty="0"/>
          </a:p>
          <a:p>
            <a:r>
              <a:rPr lang="en-US" dirty="0"/>
              <a:t>Implemented task:</a:t>
            </a:r>
          </a:p>
          <a:p>
            <a:pPr lvl="1"/>
            <a:r>
              <a:rPr lang="en-US" dirty="0"/>
              <a:t>Dataset preprocessing</a:t>
            </a:r>
          </a:p>
          <a:p>
            <a:pPr lvl="1"/>
            <a:r>
              <a:rPr lang="en-US" dirty="0"/>
              <a:t>Send V and Send Coef. implementation</a:t>
            </a:r>
          </a:p>
          <a:p>
            <a:pPr lvl="1"/>
            <a:r>
              <a:rPr lang="en-US" dirty="0"/>
              <a:t>SSE calculation from the algorithm result</a:t>
            </a:r>
          </a:p>
          <a:p>
            <a:pPr lvl="1"/>
            <a:r>
              <a:rPr lang="en-US" dirty="0"/>
              <a:t>Initial experiment on cluster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Exact solution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easiest</a:t>
            </a:r>
          </a:p>
          <a:p>
            <a:pPr lvl="1"/>
            <a:r>
              <a:rPr lang="en-US" dirty="0"/>
              <a:t>Dataset preprocessing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lot of time (1.35 billion records)</a:t>
            </a:r>
          </a:p>
          <a:p>
            <a:pPr lvl="1"/>
            <a:r>
              <a:rPr lang="en-US" dirty="0"/>
              <a:t>Need time to set up the experiment (evaluation metrics, configuration, etc.)</a:t>
            </a:r>
          </a:p>
          <a:p>
            <a:pPr lvl="1"/>
            <a:r>
              <a:rPr lang="en-US" dirty="0"/>
              <a:t>Avoid repeating the experiment (e.g. one of the metrics is missing)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BA47B-DCAA-40CB-9AA8-3795C16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as of 21 January 2018</a:t>
            </a:r>
          </a:p>
        </p:txBody>
      </p:sp>
    </p:spTree>
    <p:extLst>
      <p:ext uri="{BB962C8B-B14F-4D97-AF65-F5344CB8AC3E}">
        <p14:creationId xmlns:p14="http://schemas.microsoft.com/office/powerpoint/2010/main" val="4656861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3047</TotalTime>
  <Words>1285</Words>
  <Application>Microsoft Office PowerPoint</Application>
  <PresentationFormat>On-screen Show (4:3)</PresentationFormat>
  <Paragraphs>227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Verdana</vt:lpstr>
      <vt:lpstr>Wingdings</vt:lpstr>
      <vt:lpstr>DIMA-Template</vt:lpstr>
      <vt:lpstr>Building Histogram on Large Datasets in Apache Flink</vt:lpstr>
      <vt:lpstr>Agenda</vt:lpstr>
      <vt:lpstr>PowerPoint Presentation</vt:lpstr>
      <vt:lpstr>Histogram</vt:lpstr>
      <vt:lpstr>Wavelet Histogram</vt:lpstr>
      <vt:lpstr>Histogram on Large Dataset</vt:lpstr>
      <vt:lpstr>Goal</vt:lpstr>
      <vt:lpstr>PowerPoint Presentation</vt:lpstr>
      <vt:lpstr>Progress as of 21 January 2018</vt:lpstr>
      <vt:lpstr>Dataset Preprocessing Flow</vt:lpstr>
      <vt:lpstr>Data Conversion</vt:lpstr>
      <vt:lpstr>Implemented Algorithm (Send V and Send Coef.)</vt:lpstr>
      <vt:lpstr>Send Coef. Bottleneck</vt:lpstr>
      <vt:lpstr>SSE Calculation</vt:lpstr>
      <vt:lpstr>Results</vt:lpstr>
      <vt:lpstr>Progress in Other Solution</vt:lpstr>
      <vt:lpstr>PowerPoint Presentation</vt:lpstr>
      <vt:lpstr>OutOfMemory and akka Timeout Error</vt:lpstr>
      <vt:lpstr>OutOfMemory and AKKA Timeout Error (2)</vt:lpstr>
      <vt:lpstr>Implementing the algorithm</vt:lpstr>
      <vt:lpstr>Getting the Metrics from Flink</vt:lpstr>
      <vt:lpstr>PowerPoint Presentation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Wicaksono</dc:creator>
  <cp:lastModifiedBy>Pandu Wicaksono</cp:lastModifiedBy>
  <cp:revision>900</cp:revision>
  <dcterms:created xsi:type="dcterms:W3CDTF">2017-11-19T14:53:21Z</dcterms:created>
  <dcterms:modified xsi:type="dcterms:W3CDTF">2018-01-21T00:37:38Z</dcterms:modified>
</cp:coreProperties>
</file>