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301" r:id="rId4"/>
    <p:sldId id="293" r:id="rId5"/>
    <p:sldId id="299" r:id="rId6"/>
    <p:sldId id="300" r:id="rId7"/>
    <p:sldId id="294" r:id="rId8"/>
    <p:sldId id="303" r:id="rId9"/>
    <p:sldId id="306" r:id="rId10"/>
    <p:sldId id="302" r:id="rId11"/>
    <p:sldId id="304" r:id="rId12"/>
    <p:sldId id="311" r:id="rId13"/>
    <p:sldId id="305" r:id="rId14"/>
    <p:sldId id="310" r:id="rId15"/>
    <p:sldId id="307" r:id="rId16"/>
    <p:sldId id="296" r:id="rId17"/>
    <p:sldId id="308" r:id="rId18"/>
    <p:sldId id="309" r:id="rId19"/>
    <p:sldId id="297" r:id="rId20"/>
    <p:sldId id="291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84690" autoAdjust="0"/>
  </p:normalViewPr>
  <p:slideViewPr>
    <p:cSldViewPr>
      <p:cViewPr varScale="1">
        <p:scale>
          <a:sx n="57" d="100"/>
          <a:sy n="57" d="100"/>
        </p:scale>
        <p:origin x="13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7B9B208-07EC-45CF-8349-7E10B5313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4C1AB9-99AC-4D47-92E3-646F45CA24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B01C6A-D9E2-46D6-BF32-F02465D548FC}" type="datetimeFigureOut">
              <a:rPr lang="de-DE"/>
              <a:pPr>
                <a:defRPr/>
              </a:pPr>
              <a:t>18.01.2018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0E8187-E711-431C-977A-0EE629A5DE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C13124-9434-4718-9BA8-8DF0247923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C13850-409C-446B-A0BD-E70B57E46BFE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CDC8DEE-9A5E-4448-8F1D-7341C343E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C91878-0571-491B-90EC-81C28E100B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788C656-1C8C-42F0-8C5A-49461F811DF2}" type="datetimeFigureOut">
              <a:rPr lang="de-DE"/>
              <a:pPr>
                <a:defRPr/>
              </a:pPr>
              <a:t>18.01.2018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60C1CEAD-D233-4692-9D10-E02B248E16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0C9AE9E-3071-436E-B908-03427FCC5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93AEC-9389-4C36-AC0A-D1A4B336F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2205BC-F556-4333-94DE-37845C2C2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649B-5094-4F85-A2C7-D26BF2A5DF2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3CD5ABFB-AB0B-418B-B80E-2A95FBB7BD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1D0750BB-EC9B-42D8-812A-B7371B1B6E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>
            <a:extLst>
              <a:ext uri="{FF2B5EF4-FFF2-40B4-BE49-F238E27FC236}">
                <a16:creationId xmlns:a16="http://schemas.microsoft.com/office/drawing/2014/main" id="{A5D0BC01-016F-4410-AC44-136E88AE5BF7}"/>
              </a:ext>
            </a:extLst>
          </p:cNvPr>
          <p:cNvSpPr/>
          <p:nvPr/>
        </p:nvSpPr>
        <p:spPr>
          <a:xfrm>
            <a:off x="0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C2EC3003-D379-4843-AA86-585A0AB0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5565775"/>
            <a:ext cx="6556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Fachgebiet Datenbanksysteme und Informationsmanagement</a:t>
            </a:r>
          </a:p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Technische Universität Berlin</a:t>
            </a:r>
          </a:p>
          <a:p>
            <a:pPr algn="ctr"/>
            <a:endParaRPr lang="de-DE" altLang="en-US" sz="160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http://www.dima.tu-berlin.de/</a:t>
            </a:r>
          </a:p>
        </p:txBody>
      </p:sp>
      <p:cxnSp>
        <p:nvCxnSpPr>
          <p:cNvPr id="6" name="Gerade Verbindung 11">
            <a:extLst>
              <a:ext uri="{FF2B5EF4-FFF2-40B4-BE49-F238E27FC236}">
                <a16:creationId xmlns:a16="http://schemas.microsoft.com/office/drawing/2014/main" id="{AC7CD1C0-94A0-47DB-979D-5FA2FBED7141}"/>
              </a:ext>
            </a:extLst>
          </p:cNvPr>
          <p:cNvCxnSpPr/>
          <p:nvPr/>
        </p:nvCxnSpPr>
        <p:spPr>
          <a:xfrm>
            <a:off x="0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12" descr="DIMA_Logo_blau_de.png">
            <a:extLst>
              <a:ext uri="{FF2B5EF4-FFF2-40B4-BE49-F238E27FC236}">
                <a16:creationId xmlns:a16="http://schemas.microsoft.com/office/drawing/2014/main" id="{F6112722-488A-47F8-843A-9C1460EC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643313"/>
            <a:ext cx="1857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371600" y="2176466"/>
            <a:ext cx="6400800" cy="1538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21087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6257B2F3-2841-4955-896A-E44932D1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>
            <a:extLst>
              <a:ext uri="{FF2B5EF4-FFF2-40B4-BE49-F238E27FC236}">
                <a16:creationId xmlns:a16="http://schemas.microsoft.com/office/drawing/2014/main" id="{494BA8C6-F85B-466F-9E11-C196F985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09355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499FD1FA-5012-4DFC-B960-5C8D094B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6">
            <a:extLst>
              <a:ext uri="{FF2B5EF4-FFF2-40B4-BE49-F238E27FC236}">
                <a16:creationId xmlns:a16="http://schemas.microsoft.com/office/drawing/2014/main" id="{1BC516B2-BD21-4862-B9AB-189E6DEFF9F3}"/>
              </a:ext>
            </a:extLst>
          </p:cNvPr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Abschnittsübersicht</a:t>
            </a:r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11E56C26-DF5A-4949-AB87-020B6F44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73229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19971E8D-0FA5-4F26-BF33-87BDDF97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997870E6-03D2-4234-9A89-6EF726CC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284704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IMA_Logo_blau_de.png">
            <a:extLst>
              <a:ext uri="{FF2B5EF4-FFF2-40B4-BE49-F238E27FC236}">
                <a16:creationId xmlns:a16="http://schemas.microsoft.com/office/drawing/2014/main" id="{7D48BF4C-2293-4449-A1DD-A25E2477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0">
            <a:extLst>
              <a:ext uri="{FF2B5EF4-FFF2-40B4-BE49-F238E27FC236}">
                <a16:creationId xmlns:a16="http://schemas.microsoft.com/office/drawing/2014/main" id="{FE5AB526-E5D8-45BE-BF50-2F378428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85396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A8616549-8FC1-4236-AB2C-20D50690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4CC93F43-073F-4D6D-A477-B869B3C19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24895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480F3FBE-965E-41FC-9489-9D5D28168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6">
            <a:extLst>
              <a:ext uri="{FF2B5EF4-FFF2-40B4-BE49-F238E27FC236}">
                <a16:creationId xmlns:a16="http://schemas.microsoft.com/office/drawing/2014/main" id="{3A097D39-9DD1-4B9D-A188-D582F2F212AF}"/>
              </a:ext>
            </a:extLst>
          </p:cNvPr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8413F9E9-5653-4D89-82B0-2F37EF16F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88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C97DEA68-11A6-452B-A47A-4BD678310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71438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>
            <a:extLst>
              <a:ext uri="{FF2B5EF4-FFF2-40B4-BE49-F238E27FC236}">
                <a16:creationId xmlns:a16="http://schemas.microsoft.com/office/drawing/2014/main" id="{C65F677A-CB32-4DB7-A69B-0524983A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902325"/>
            <a:ext cx="5762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601081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47C93B0F-D093-4444-8434-173F47D7C0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69294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370F1DD9-B9F0-4E0F-A5C6-E208038D00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8625" y="857250"/>
            <a:ext cx="82867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Erste Ebene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</p:txBody>
      </p:sp>
      <p:sp>
        <p:nvSpPr>
          <p:cNvPr id="1028" name="Textfeld 7">
            <a:extLst>
              <a:ext uri="{FF2B5EF4-FFF2-40B4-BE49-F238E27FC236}">
                <a16:creationId xmlns:a16="http://schemas.microsoft.com/office/drawing/2014/main" id="{110EB86E-2EBE-4D03-82B8-9BDBC0690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6448425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B1D7DE6A-53E9-48DF-ADFA-79B543AC8321}" type="datetime1">
              <a:rPr lang="de-DE" altLang="en-US" sz="1200"/>
              <a:pPr algn="ctr"/>
              <a:t>18.01.2018</a:t>
            </a:fld>
            <a:endParaRPr lang="de-DE" altLang="en-US" sz="1200"/>
          </a:p>
        </p:txBody>
      </p:sp>
      <p:sp>
        <p:nvSpPr>
          <p:cNvPr id="1029" name="Textfeld 8">
            <a:extLst>
              <a:ext uri="{FF2B5EF4-FFF2-40B4-BE49-F238E27FC236}">
                <a16:creationId xmlns:a16="http://schemas.microsoft.com/office/drawing/2014/main" id="{64433ADA-D2E9-4CE9-B268-862FA14A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6448425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en-US" sz="1200"/>
              <a:t>DIMA – TU Berlin</a:t>
            </a:r>
          </a:p>
        </p:txBody>
      </p:sp>
      <p:sp>
        <p:nvSpPr>
          <p:cNvPr id="1030" name="Textfeld 9">
            <a:extLst>
              <a:ext uri="{FF2B5EF4-FFF2-40B4-BE49-F238E27FC236}">
                <a16:creationId xmlns:a16="http://schemas.microsoft.com/office/drawing/2014/main" id="{BD64F00B-419D-483E-8B8E-2AE55B1A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6448425"/>
            <a:ext cx="157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63122493-D198-4F95-BFD9-66F942B7E34A}" type="slidenum">
              <a:rPr lang="de-DE" altLang="en-US" sz="1200"/>
              <a:pPr algn="ctr"/>
              <a:t>‹#›</a:t>
            </a:fld>
            <a:endParaRPr lang="de-DE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>
    <p:fade thruBlk="1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■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□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ta.ee.lbl.gov/html/contrib/WorldCup.html" TargetMode="External"/><Relationship Id="rId2" Type="http://schemas.openxmlformats.org/officeDocument/2006/relationships/hyperlink" Target="https://www.cs.utah.edu/~lifeifei/papers/histogramSlid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>
            <a:extLst>
              <a:ext uri="{FF2B5EF4-FFF2-40B4-BE49-F238E27FC236}">
                <a16:creationId xmlns:a16="http://schemas.microsoft.com/office/drawing/2014/main" id="{E9977217-9FF4-4696-8288-ABDC2F842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Histogram on Large Datasets in Apache </a:t>
            </a:r>
            <a:r>
              <a:rPr lang="en-US" altLang="en-US" dirty="0" err="1"/>
              <a:t>Flink</a:t>
            </a:r>
            <a:endParaRPr lang="en-US" altLang="en-US" dirty="0"/>
          </a:p>
        </p:txBody>
      </p:sp>
      <p:sp>
        <p:nvSpPr>
          <p:cNvPr id="10243" name="Untertitel 4">
            <a:extLst>
              <a:ext uri="{FF2B5EF4-FFF2-40B4-BE49-F238E27FC236}">
                <a16:creationId xmlns:a16="http://schemas.microsoft.com/office/drawing/2014/main" id="{B0B757E0-6AC9-4308-BDAF-AC0A76D9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76463"/>
            <a:ext cx="6400800" cy="1785937"/>
          </a:xfrm>
        </p:spPr>
        <p:txBody>
          <a:bodyPr>
            <a:normAutofit/>
          </a:bodyPr>
          <a:lstStyle/>
          <a:p>
            <a:r>
              <a:rPr lang="en-US" altLang="en-US" dirty="0"/>
              <a:t>BDAPRO</a:t>
            </a:r>
          </a:p>
          <a:p>
            <a:endParaRPr lang="en-US" altLang="en-US" dirty="0"/>
          </a:p>
          <a:p>
            <a:r>
              <a:rPr lang="en-US" altLang="en-US" dirty="0"/>
              <a:t>Dieu Tran, Pandu Wicaksono, </a:t>
            </a:r>
            <a:r>
              <a:rPr lang="en-US" altLang="en-US" dirty="0" err="1"/>
              <a:t>Shibo</a:t>
            </a:r>
            <a:r>
              <a:rPr lang="en-US" altLang="en-US" dirty="0"/>
              <a:t> Cheng</a:t>
            </a:r>
          </a:p>
          <a:p>
            <a:r>
              <a:rPr lang="en-US" altLang="en-US" dirty="0"/>
              <a:t>2018-01-22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CD0B58-337D-48B6-BDEB-51485857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786346D-A5FE-49D1-8DED-E3B601BF3B10}"/>
              </a:ext>
            </a:extLst>
          </p:cNvPr>
          <p:cNvSpPr/>
          <p:nvPr/>
        </p:nvSpPr>
        <p:spPr>
          <a:xfrm>
            <a:off x="152400" y="1157278"/>
            <a:ext cx="1447800" cy="6096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CF86E45-6A40-49AF-8C65-192334C02460}"/>
              </a:ext>
            </a:extLst>
          </p:cNvPr>
          <p:cNvSpPr/>
          <p:nvPr/>
        </p:nvSpPr>
        <p:spPr>
          <a:xfrm>
            <a:off x="3884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B6823EE8-8F3A-4E73-B413-B7884DC01C9E}"/>
              </a:ext>
            </a:extLst>
          </p:cNvPr>
          <p:cNvSpPr/>
          <p:nvPr/>
        </p:nvSpPr>
        <p:spPr>
          <a:xfrm>
            <a:off x="29030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266166B-F9FB-4FCA-877C-487A460D082E}"/>
              </a:ext>
            </a:extLst>
          </p:cNvPr>
          <p:cNvSpPr/>
          <p:nvPr/>
        </p:nvSpPr>
        <p:spPr>
          <a:xfrm>
            <a:off x="54176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DA3FEBA6-7E93-48A5-A518-02E8C734BF7F}"/>
              </a:ext>
            </a:extLst>
          </p:cNvPr>
          <p:cNvSpPr/>
          <p:nvPr/>
        </p:nvSpPr>
        <p:spPr>
          <a:xfrm>
            <a:off x="6327297" y="43434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A8D98B-687F-4D4A-9523-E7B797C14574}"/>
              </a:ext>
            </a:extLst>
          </p:cNvPr>
          <p:cNvCxnSpPr>
            <a:stCxn id="4" idx="3"/>
          </p:cNvCxnSpPr>
          <p:nvPr/>
        </p:nvCxnSpPr>
        <p:spPr>
          <a:xfrm>
            <a:off x="876300" y="1766878"/>
            <a:ext cx="0" cy="82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189134-6CB8-4F7E-B907-18E2799642A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5234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BA6555-010F-45F3-9B36-DB8A66C99A3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969834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B00B55-A4BF-46FC-97DA-A6364F4D3A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52826" y="3397257"/>
            <a:ext cx="1224026" cy="94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D48-DDF9-4F81-A6D4-6919A581CA6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876852" y="3397257"/>
            <a:ext cx="1057237" cy="94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1338D9-080F-487B-984B-E0781497AD42}"/>
              </a:ext>
            </a:extLst>
          </p:cNvPr>
          <p:cNvSpPr txBox="1"/>
          <p:nvPr/>
        </p:nvSpPr>
        <p:spPr>
          <a:xfrm>
            <a:off x="197918" y="34619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245 .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gzip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6FA64-7B0A-42EF-82BD-F9DBE19374CD}"/>
              </a:ext>
            </a:extLst>
          </p:cNvPr>
          <p:cNvSpPr txBox="1"/>
          <p:nvPr/>
        </p:nvSpPr>
        <p:spPr>
          <a:xfrm>
            <a:off x="2770152" y="3455905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binary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 fields)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33634-015B-405F-884B-DB4A77F0D57C}"/>
              </a:ext>
            </a:extLst>
          </p:cNvPr>
          <p:cNvSpPr txBox="1"/>
          <p:nvPr/>
        </p:nvSpPr>
        <p:spPr>
          <a:xfrm>
            <a:off x="6512312" y="2579501"/>
            <a:ext cx="244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.txt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{CID, OID, Timestamps}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A27106-1DDC-4D86-BA3F-C2B73682744D}"/>
              </a:ext>
            </a:extLst>
          </p:cNvPr>
          <p:cNvSpPr txBox="1"/>
          <p:nvPr/>
        </p:nvSpPr>
        <p:spPr>
          <a:xfrm>
            <a:off x="2306558" y="5234381"/>
            <a:ext cx="3326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 million records of mapping file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2^29]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{CID_OID, ID}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79CA3-C4C5-474F-918E-4355518A7630}"/>
              </a:ext>
            </a:extLst>
          </p:cNvPr>
          <p:cNvSpPr txBox="1"/>
          <p:nvPr/>
        </p:nvSpPr>
        <p:spPr>
          <a:xfrm>
            <a:off x="5730821" y="5234381"/>
            <a:ext cx="303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1.35 billion records of data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{ID,ID,ID,ID…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ID,ID,ID,ID…}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file one file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FB7977EA-2E0F-4AF1-AD17-52BF7A7FDD12}"/>
              </a:ext>
            </a:extLst>
          </p:cNvPr>
          <p:cNvSpPr/>
          <p:nvPr/>
        </p:nvSpPr>
        <p:spPr>
          <a:xfrm>
            <a:off x="4138447" y="4355245"/>
            <a:ext cx="1028758" cy="756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AF73A9-62D2-4D84-A7C4-B840B0FE6F74}"/>
              </a:ext>
            </a:extLst>
          </p:cNvPr>
          <p:cNvSpPr txBox="1"/>
          <p:nvPr/>
        </p:nvSpPr>
        <p:spPr>
          <a:xfrm>
            <a:off x="1684779" y="1289140"/>
            <a:ext cx="178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WorldCup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61783791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20E67C-7142-42E2-B739-906AAEA1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800600"/>
            <a:ext cx="8286750" cy="1557338"/>
          </a:xfrm>
        </p:spPr>
        <p:txBody>
          <a:bodyPr/>
          <a:lstStyle/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 calculate the frequency in worker and send the frequency.</a:t>
            </a:r>
          </a:p>
          <a:p>
            <a:r>
              <a:rPr lang="en-US" dirty="0">
                <a:sym typeface="Wingdings" panose="05000000000000000000" pitchFamily="2" charset="2"/>
              </a:rPr>
              <a:t>Send Coef.  calculate the local wavelet tree and send their coefficient.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05E00-A3FB-4CB1-B791-C653F7CA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Algorithm (Send V and Send </a:t>
            </a:r>
            <a:r>
              <a:rPr lang="en-US" dirty="0" err="1"/>
              <a:t>Coef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4D415-4403-4DEA-806E-52C6BDDB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534400" cy="3615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75DDD-1AD0-4B9C-B72A-1F881C79D611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</p:spTree>
    <p:extLst>
      <p:ext uri="{BB962C8B-B14F-4D97-AF65-F5344CB8AC3E}">
        <p14:creationId xmlns:p14="http://schemas.microsoft.com/office/powerpoint/2010/main" val="49427532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37A5DD-4407-42CE-984A-868B7278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V and Send Coef. write an output file containing the top </a:t>
            </a:r>
            <a:r>
              <a:rPr lang="en-US" i="1" dirty="0"/>
              <a:t>k </a:t>
            </a:r>
            <a:r>
              <a:rPr lang="en-US" dirty="0"/>
              <a:t>coefficient of the wavelet tree.</a:t>
            </a:r>
          </a:p>
          <a:p>
            <a:r>
              <a:rPr lang="en-US" dirty="0"/>
              <a:t>Implement a program to have this data as an input and reconstruct the data.</a:t>
            </a:r>
          </a:p>
          <a:p>
            <a:r>
              <a:rPr lang="en-US" dirty="0"/>
              <a:t>Compare the actual data with the reconstructed data to get the SSE.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426FB-D09A-4B9B-BEBE-FAC32FD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 Calculation</a:t>
            </a:r>
          </a:p>
        </p:txBody>
      </p:sp>
    </p:spTree>
    <p:extLst>
      <p:ext uri="{BB962C8B-B14F-4D97-AF65-F5344CB8AC3E}">
        <p14:creationId xmlns:p14="http://schemas.microsoft.com/office/powerpoint/2010/main" val="264355867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72619E-B960-412F-A716-A6A01049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V worked as intended (SSE = 0).</a:t>
            </a:r>
          </a:p>
          <a:p>
            <a:r>
              <a:rPr lang="en-US" dirty="0"/>
              <a:t>Send Coef. was taking too much time, hence we stopped the execution (in the paper, they also stopped the execution and didn’t present the result of Send Coef.)</a:t>
            </a:r>
          </a:p>
          <a:p>
            <a:r>
              <a:rPr lang="en-US" dirty="0"/>
              <a:t>Send V’s overall running time was around 2.5 hours </a:t>
            </a:r>
            <a:r>
              <a:rPr lang="en-US" dirty="0">
                <a:sym typeface="Wingdings" panose="05000000000000000000" pitchFamily="2" charset="2"/>
              </a:rPr>
              <a:t> the other algorithm should be less than this time since Send V is the exact solution.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CC04F-73EA-43E2-B4F7-24689950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8205311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EEB852-703B-409A-BB0D-3827B2A7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XXX to be updated with the result.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F50B25-1038-4725-962C-8AB4D69C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2797383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048000" y="2819400"/>
            <a:ext cx="2876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66386297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50D25-1A6C-4FE4-9620-267C1946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paper and understanding the algorithm from it was hard.</a:t>
            </a:r>
          </a:p>
          <a:p>
            <a:pPr lvl="1"/>
            <a:r>
              <a:rPr lang="en-US" dirty="0"/>
              <a:t>Many mathematical notation.</a:t>
            </a:r>
          </a:p>
          <a:p>
            <a:pPr lvl="1"/>
            <a:r>
              <a:rPr lang="en-US" dirty="0"/>
              <a:t>Sometimes the explanation is not very clear.</a:t>
            </a:r>
          </a:p>
          <a:p>
            <a:pPr lvl="1"/>
            <a:r>
              <a:rPr lang="en-US" dirty="0"/>
              <a:t>Cannot directly implement the algorithm in </a:t>
            </a:r>
            <a:r>
              <a:rPr lang="en-US" dirty="0" err="1"/>
              <a:t>Flink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Plan to deal with the problem:</a:t>
            </a:r>
          </a:p>
          <a:p>
            <a:pPr lvl="1"/>
            <a:r>
              <a:rPr lang="en-US" dirty="0"/>
              <a:t>Search for another source to help </a:t>
            </a:r>
            <a:r>
              <a:rPr lang="en-US" dirty="0">
                <a:sym typeface="Wingdings" panose="05000000000000000000" pitchFamily="2" charset="2"/>
              </a:rPr>
              <a:t> we have obtained a slides from the same author that explains the implementation.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Search for the implementation source code  we have obtained the research implementation source code in MR.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00E23-F143-472C-BAE2-D2C19A37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636921440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7C643F-2D5E-4A39-AD01-FF40A82A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time using </a:t>
            </a:r>
            <a:r>
              <a:rPr lang="en-US" dirty="0" err="1"/>
              <a:t>Flink</a:t>
            </a:r>
            <a:r>
              <a:rPr lang="en-US" dirty="0"/>
              <a:t> and cluster to run the experiment.</a:t>
            </a:r>
          </a:p>
          <a:p>
            <a:r>
              <a:rPr lang="en-US" dirty="0"/>
              <a:t>Don’t really know from which data the metrics is obtained (</a:t>
            </a:r>
            <a:r>
              <a:rPr lang="en-US" dirty="0" err="1"/>
              <a:t>Flink</a:t>
            </a:r>
            <a:r>
              <a:rPr lang="en-US" dirty="0"/>
              <a:t> log / GUI interface / etc.)</a:t>
            </a:r>
          </a:p>
          <a:p>
            <a:endParaRPr lang="en-US" dirty="0"/>
          </a:p>
          <a:p>
            <a:r>
              <a:rPr lang="en-US" dirty="0"/>
              <a:t>Plan to deal with the problem:</a:t>
            </a:r>
          </a:p>
          <a:p>
            <a:pPr lvl="1"/>
            <a:r>
              <a:rPr lang="en-US" dirty="0"/>
              <a:t>Reading through the </a:t>
            </a:r>
            <a:r>
              <a:rPr lang="en-US" dirty="0" err="1"/>
              <a:t>Flink</a:t>
            </a:r>
            <a:r>
              <a:rPr lang="en-US" dirty="0"/>
              <a:t> documentation.</a:t>
            </a:r>
          </a:p>
          <a:p>
            <a:pPr lvl="1"/>
            <a:r>
              <a:rPr lang="en-US" dirty="0"/>
              <a:t>Asking a more experienced </a:t>
            </a:r>
            <a:r>
              <a:rPr lang="en-US" dirty="0" err="1"/>
              <a:t>Flink</a:t>
            </a:r>
            <a:r>
              <a:rPr lang="en-US" dirty="0"/>
              <a:t> user.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A9B60-317D-4BFA-AB9D-A8FAD951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metrics from </a:t>
            </a:r>
            <a:r>
              <a:rPr lang="en-US" dirty="0" err="1"/>
              <a:t>Flink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9407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124200" y="2819400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Plan</a:t>
            </a:r>
          </a:p>
        </p:txBody>
      </p:sp>
    </p:spTree>
    <p:extLst>
      <p:ext uri="{BB962C8B-B14F-4D97-AF65-F5344CB8AC3E}">
        <p14:creationId xmlns:p14="http://schemas.microsoft.com/office/powerpoint/2010/main" val="379349294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FE44A-A547-4163-89B3-FBCEA725C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2" y="1752600"/>
            <a:ext cx="9043654" cy="32527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34B70-68B3-49E0-9F64-8F523EED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9854733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B8A58A-3D63-44FB-9F8F-A4B0BBB2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Progress</a:t>
            </a:r>
          </a:p>
          <a:p>
            <a:endParaRPr lang="en-US" dirty="0"/>
          </a:p>
          <a:p>
            <a:r>
              <a:rPr lang="en-US" dirty="0"/>
              <a:t>Difficulties</a:t>
            </a:r>
          </a:p>
          <a:p>
            <a:endParaRPr lang="en-US" dirty="0"/>
          </a:p>
          <a:p>
            <a:r>
              <a:rPr lang="en-US" dirty="0"/>
              <a:t>Next Plan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8CD84-4FC2-4046-AA3B-5FC98691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1600380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48561-D7F2-4DA8-82DD-EDD05A41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en-US" sz="2200" dirty="0" err="1"/>
              <a:t>Jestes</a:t>
            </a:r>
            <a:r>
              <a:rPr lang="en-US" sz="2200" dirty="0"/>
              <a:t>, Jeffrey, </a:t>
            </a:r>
            <a:r>
              <a:rPr lang="en-US" sz="2200" dirty="0" err="1"/>
              <a:t>Ke</a:t>
            </a:r>
            <a:r>
              <a:rPr lang="en-US" sz="2200" dirty="0"/>
              <a:t> Yi, and </a:t>
            </a:r>
            <a:r>
              <a:rPr lang="en-US" sz="2200" dirty="0" err="1"/>
              <a:t>Feifei</a:t>
            </a:r>
            <a:r>
              <a:rPr lang="en-US" sz="2200" dirty="0"/>
              <a:t> Li. Building wavelet histograms on large data in MapReduce. Presentation Slides from </a:t>
            </a:r>
            <a:r>
              <a:rPr lang="en-US" sz="2200" dirty="0">
                <a:hlinkClick r:id="rId2"/>
              </a:rPr>
              <a:t>https://www.cs.utah.edu/~lifeifei/papers/histogramSlides.pdf</a:t>
            </a:r>
            <a:r>
              <a:rPr lang="en-US" sz="2200" dirty="0"/>
              <a:t> (Accessed 18 January 2018).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en-US" sz="2200" dirty="0" err="1"/>
              <a:t>Jestes</a:t>
            </a:r>
            <a:r>
              <a:rPr lang="en-US" sz="2200" dirty="0"/>
              <a:t>, Jeffrey, </a:t>
            </a:r>
            <a:r>
              <a:rPr lang="en-US" sz="2200" dirty="0" err="1"/>
              <a:t>Ke</a:t>
            </a:r>
            <a:r>
              <a:rPr lang="en-US" sz="2200" dirty="0"/>
              <a:t> Yi, and </a:t>
            </a:r>
            <a:r>
              <a:rPr lang="en-US" sz="2200" dirty="0" err="1"/>
              <a:t>Feifei</a:t>
            </a:r>
            <a:r>
              <a:rPr lang="en-US" sz="2200" dirty="0"/>
              <a:t> Li. Building wavelet histograms on large data in MapReduce. Proceedings of the VLDB Endowment 5.2 (2011): 109-120.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[3] </a:t>
            </a:r>
            <a:r>
              <a:rPr lang="en-US" u="sng" dirty="0">
                <a:hlinkClick r:id="rId3"/>
              </a:rPr>
              <a:t>http://ita.ee.lbl.gov/html/contrib/WorldCup.html</a:t>
            </a:r>
            <a:r>
              <a:rPr lang="en-US" dirty="0"/>
              <a:t> </a:t>
            </a:r>
            <a:r>
              <a:rPr lang="en-US"/>
              <a:t>(Accessed 18 January 2018)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6649C-6C56-439D-8484-59EE3D70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0013845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2743200" y="2438400"/>
            <a:ext cx="33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639952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67600-1DE3-4C5F-902D-F57490EC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accepted and utilized summarization tools.</a:t>
            </a:r>
          </a:p>
          <a:p>
            <a:r>
              <a:rPr lang="en-US" dirty="0"/>
              <a:t>For an attribute x, domain of the attribute is finite and </a:t>
            </a:r>
            <a:r>
              <a:rPr lang="en-US" b="1" dirty="0"/>
              <a:t>v</a:t>
            </a:r>
            <a:r>
              <a:rPr lang="en-US" dirty="0"/>
              <a:t>(x) is the frequency vector of x.</a:t>
            </a:r>
          </a:p>
          <a:p>
            <a:r>
              <a:rPr lang="en-US" dirty="0"/>
              <a:t>A histogram is any compact (lossy) representation of </a:t>
            </a:r>
            <a:r>
              <a:rPr lang="en-US" b="1" dirty="0"/>
              <a:t>v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58CA84-CC4A-4A7C-A5B6-628E3E0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992E3-EBF9-4464-854E-8F2127AA611E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7B19E8-CC8E-46CD-BD0E-2991CAC87CF9}"/>
              </a:ext>
            </a:extLst>
          </p:cNvPr>
          <p:cNvGrpSpPr/>
          <p:nvPr/>
        </p:nvGrpSpPr>
        <p:grpSpPr>
          <a:xfrm>
            <a:off x="838121" y="2312255"/>
            <a:ext cx="6247541" cy="3702358"/>
            <a:chOff x="121653" y="1752600"/>
            <a:chExt cx="7007809" cy="4152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9D0CC4-7E35-4C1C-B3AA-839D67EDE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537" y="1752600"/>
              <a:ext cx="5114925" cy="4152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0200E7-9238-493B-81FD-C5C949C4D868}"/>
                </a:ext>
              </a:extLst>
            </p:cNvPr>
            <p:cNvCxnSpPr/>
            <p:nvPr/>
          </p:nvCxnSpPr>
          <p:spPr>
            <a:xfrm>
              <a:off x="1600200" y="52578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6D18E9-C82F-42C4-A89D-4DD200FB08F5}"/>
                </a:ext>
              </a:extLst>
            </p:cNvPr>
            <p:cNvCxnSpPr/>
            <p:nvPr/>
          </p:nvCxnSpPr>
          <p:spPr>
            <a:xfrm>
              <a:off x="1600200" y="56388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CB93C3-88F5-4C1C-8297-E3D459724107}"/>
                </a:ext>
              </a:extLst>
            </p:cNvPr>
            <p:cNvSpPr txBox="1"/>
            <p:nvPr/>
          </p:nvSpPr>
          <p:spPr>
            <a:xfrm>
              <a:off x="429123" y="5074484"/>
              <a:ext cx="1097185" cy="37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Domain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906309-AA1B-4C68-B17B-4D8BF0E7A12A}"/>
                </a:ext>
              </a:extLst>
            </p:cNvPr>
            <p:cNvSpPr txBox="1"/>
            <p:nvPr/>
          </p:nvSpPr>
          <p:spPr>
            <a:xfrm>
              <a:off x="121653" y="5422267"/>
              <a:ext cx="1404655" cy="37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4710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E18D19-F7C1-4DD2-8766-E4E1D8B7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common choice for a histogram is </a:t>
            </a:r>
            <a:r>
              <a:rPr lang="en-US" sz="1800" i="1" dirty="0" err="1"/>
              <a:t>Haar</a:t>
            </a:r>
            <a:r>
              <a:rPr lang="en-US" sz="1800" i="1" dirty="0"/>
              <a:t> wavelet histogram</a:t>
            </a:r>
            <a:r>
              <a:rPr lang="en-US" sz="1800" dirty="0"/>
              <a:t>.</a:t>
            </a:r>
          </a:p>
          <a:p>
            <a:r>
              <a:rPr lang="en-US" sz="1800" dirty="0"/>
              <a:t>Obtain the wavelet coefficients recursively.</a:t>
            </a:r>
          </a:p>
          <a:p>
            <a:r>
              <a:rPr lang="en-US" sz="1800" dirty="0"/>
              <a:t>We can select the top </a:t>
            </a:r>
            <a:r>
              <a:rPr lang="en-US" sz="1800" i="1" dirty="0"/>
              <a:t>k </a:t>
            </a:r>
            <a:r>
              <a:rPr lang="en-US" sz="1800" dirty="0"/>
              <a:t>coefficients </a:t>
            </a:r>
            <a:r>
              <a:rPr lang="en-US" sz="1800" dirty="0">
                <a:sym typeface="Wingdings" panose="05000000000000000000" pitchFamily="2" charset="2"/>
              </a:rPr>
              <a:t> can be used to reconstruct the data.</a:t>
            </a:r>
            <a:endParaRPr lang="en-US" sz="1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2B5A9-4712-45C2-AE08-58CB785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F4DCA-2AC4-45DA-A07B-3EB563F46158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C79AA-0B75-4609-BEC4-466871ED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72132"/>
            <a:ext cx="5743575" cy="405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4D8384-09EC-4E08-B802-8285CE6B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36945"/>
            <a:ext cx="1724025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8A3B1-70CA-4058-9F8C-90CBEE225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0" y="3055938"/>
            <a:ext cx="17240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251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A143B3-735F-4CEB-8E94-782F86C1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to build histogram on large dataset using MapReduce was proposed.</a:t>
            </a:r>
          </a:p>
          <a:p>
            <a:r>
              <a:rPr lang="en-US" dirty="0"/>
              <a:t>The research measured the efficiency of the proposed algorithm in terms of running time (IO and computation) and network communication.</a:t>
            </a:r>
          </a:p>
          <a:p>
            <a:r>
              <a:rPr lang="en-US" dirty="0"/>
              <a:t>The proposed algorithm:</a:t>
            </a:r>
          </a:p>
          <a:p>
            <a:pPr lvl="1"/>
            <a:r>
              <a:rPr lang="en-US" dirty="0"/>
              <a:t>Two exact solutions</a:t>
            </a:r>
          </a:p>
          <a:p>
            <a:pPr lvl="1"/>
            <a:r>
              <a:rPr lang="en-US" dirty="0"/>
              <a:t>Two approximate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FD254-EE45-4E2F-BAD5-DFA0874F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on Large Dataset [1,2]</a:t>
            </a:r>
          </a:p>
        </p:txBody>
      </p:sp>
    </p:spTree>
    <p:extLst>
      <p:ext uri="{BB962C8B-B14F-4D97-AF65-F5344CB8AC3E}">
        <p14:creationId xmlns:p14="http://schemas.microsoft.com/office/powerpoint/2010/main" val="90244480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8AC271-A5AC-4A44-98F8-B4E26B29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 implement the proposed algorithm in </a:t>
            </a:r>
            <a:r>
              <a:rPr lang="en-US" dirty="0" err="1"/>
              <a:t>Flink</a:t>
            </a:r>
            <a:r>
              <a:rPr lang="en-US" dirty="0"/>
              <a:t> and reproduce the experiment suggested in the research.</a:t>
            </a:r>
          </a:p>
          <a:p>
            <a:endParaRPr lang="en-US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Exact Solution</a:t>
            </a:r>
          </a:p>
          <a:p>
            <a:pPr lvl="2"/>
            <a:r>
              <a:rPr lang="en-US" dirty="0"/>
              <a:t>Send V</a:t>
            </a:r>
          </a:p>
          <a:p>
            <a:pPr lvl="2"/>
            <a:r>
              <a:rPr lang="en-US" dirty="0"/>
              <a:t>Send </a:t>
            </a:r>
            <a:r>
              <a:rPr lang="en-US" dirty="0" err="1"/>
              <a:t>Coef</a:t>
            </a:r>
            <a:endParaRPr lang="en-US" dirty="0"/>
          </a:p>
          <a:p>
            <a:pPr lvl="2"/>
            <a:r>
              <a:rPr lang="en-US" dirty="0"/>
              <a:t>H-</a:t>
            </a:r>
            <a:r>
              <a:rPr lang="en-US" dirty="0" err="1"/>
              <a:t>WTopK</a:t>
            </a:r>
            <a:endParaRPr lang="en-US" dirty="0"/>
          </a:p>
          <a:p>
            <a:pPr lvl="1"/>
            <a:r>
              <a:rPr lang="en-US" dirty="0"/>
              <a:t>Approximate solution.</a:t>
            </a:r>
          </a:p>
          <a:p>
            <a:pPr lvl="2"/>
            <a:r>
              <a:rPr lang="en-US" dirty="0"/>
              <a:t>Improved-S</a:t>
            </a:r>
          </a:p>
          <a:p>
            <a:pPr lvl="2"/>
            <a:r>
              <a:rPr lang="en-US" dirty="0" err="1"/>
              <a:t>TwoLevel</a:t>
            </a:r>
            <a:r>
              <a:rPr lang="en-US" dirty="0"/>
              <a:t>-S</a:t>
            </a:r>
          </a:p>
          <a:p>
            <a:pPr lvl="1"/>
            <a:endParaRPr lang="en-US" dirty="0"/>
          </a:p>
          <a:p>
            <a:r>
              <a:rPr lang="en-US" dirty="0"/>
              <a:t>Preferable datasets:</a:t>
            </a:r>
          </a:p>
          <a:p>
            <a:pPr lvl="1"/>
            <a:r>
              <a:rPr lang="en-US" dirty="0" err="1"/>
              <a:t>WorldCup</a:t>
            </a:r>
            <a:r>
              <a:rPr lang="en-US" dirty="0"/>
              <a:t> dataset. [3]</a:t>
            </a:r>
          </a:p>
          <a:p>
            <a:pPr lvl="1"/>
            <a:r>
              <a:rPr lang="en-US" dirty="0" err="1"/>
              <a:t>Synthethic</a:t>
            </a:r>
            <a:r>
              <a:rPr lang="en-US" dirty="0"/>
              <a:t> dataset with </a:t>
            </a:r>
            <a:r>
              <a:rPr lang="en-US" dirty="0" err="1"/>
              <a:t>Zypfian</a:t>
            </a:r>
            <a:r>
              <a:rPr lang="en-US" dirty="0"/>
              <a:t> distribution.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34B5A-69BA-4242-B255-30D16FD1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7958047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441026" y="28194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1023510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FE3C6-DCE6-4F77-A3B9-A6E1661C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focus: implement the exact solution and perform initial experiment.</a:t>
            </a:r>
          </a:p>
          <a:p>
            <a:endParaRPr lang="en-US" dirty="0"/>
          </a:p>
          <a:p>
            <a:r>
              <a:rPr lang="en-US" dirty="0"/>
              <a:t>Implemented task:</a:t>
            </a:r>
          </a:p>
          <a:p>
            <a:pPr lvl="1"/>
            <a:r>
              <a:rPr lang="en-US" dirty="0"/>
              <a:t>Dataset preprocessing</a:t>
            </a:r>
          </a:p>
          <a:p>
            <a:pPr lvl="1"/>
            <a:r>
              <a:rPr lang="en-US" dirty="0"/>
              <a:t>Send V and Send Coef. algorithm implementation</a:t>
            </a:r>
          </a:p>
          <a:p>
            <a:pPr lvl="1"/>
            <a:r>
              <a:rPr lang="en-US" dirty="0"/>
              <a:t>SSE calculation from the algorithm result</a:t>
            </a:r>
          </a:p>
          <a:p>
            <a:pPr lvl="1"/>
            <a:r>
              <a:rPr lang="en-US" dirty="0"/>
              <a:t>Initial experiment on cluster</a:t>
            </a:r>
          </a:p>
          <a:p>
            <a:endParaRPr lang="en-US" dirty="0"/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The exact solution is the easiest of the algorithm to implement.</a:t>
            </a:r>
          </a:p>
          <a:p>
            <a:pPr lvl="1"/>
            <a:r>
              <a:rPr lang="en-US" dirty="0"/>
              <a:t>Preprocessing the dataset requires a lot of time (1.35 billion records).</a:t>
            </a:r>
          </a:p>
          <a:p>
            <a:pPr lvl="1"/>
            <a:r>
              <a:rPr lang="en-US" dirty="0"/>
              <a:t>Need time to adapt using the cluster.</a:t>
            </a:r>
          </a:p>
          <a:p>
            <a:pPr lvl="1"/>
            <a:r>
              <a:rPr lang="en-US" dirty="0"/>
              <a:t>Need time to set up the experiment (evaluation metrics, configuration, etc.).</a:t>
            </a:r>
          </a:p>
          <a:p>
            <a:pPr lvl="1"/>
            <a:r>
              <a:rPr lang="en-US" dirty="0"/>
              <a:t>Avoid repeating the experiment (for example because the metrics is missing).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BA47B-DCAA-40CB-9AA8-3795C16A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as of 23 January 2018</a:t>
            </a:r>
          </a:p>
        </p:txBody>
      </p:sp>
    </p:spTree>
    <p:extLst>
      <p:ext uri="{BB962C8B-B14F-4D97-AF65-F5344CB8AC3E}">
        <p14:creationId xmlns:p14="http://schemas.microsoft.com/office/powerpoint/2010/main" val="4656861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DIMA-Template_01</Template>
  <TotalTime>2953</TotalTime>
  <Words>819</Words>
  <Application>Microsoft Office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Verdana</vt:lpstr>
      <vt:lpstr>Wingdings</vt:lpstr>
      <vt:lpstr>DIMA-Template</vt:lpstr>
      <vt:lpstr>Building Histogram on Large Datasets in Apache Flink</vt:lpstr>
      <vt:lpstr>Agenda</vt:lpstr>
      <vt:lpstr>PowerPoint Presentation</vt:lpstr>
      <vt:lpstr>Histogram</vt:lpstr>
      <vt:lpstr>Wavelet Histogram</vt:lpstr>
      <vt:lpstr>Histogram on Large Dataset [1,2]</vt:lpstr>
      <vt:lpstr>Goal</vt:lpstr>
      <vt:lpstr>PowerPoint Presentation</vt:lpstr>
      <vt:lpstr>Progress as of 23 January 2018</vt:lpstr>
      <vt:lpstr>Dataset Preprocessing</vt:lpstr>
      <vt:lpstr>Implemented Algorithm (Send V and Send Coef)</vt:lpstr>
      <vt:lpstr>SSE Calculation</vt:lpstr>
      <vt:lpstr>Results</vt:lpstr>
      <vt:lpstr>Analysis</vt:lpstr>
      <vt:lpstr>PowerPoint Presentation</vt:lpstr>
      <vt:lpstr>Implementing the algorithm</vt:lpstr>
      <vt:lpstr>Getting the metrics from Flink</vt:lpstr>
      <vt:lpstr>PowerPoint Presentation</vt:lpstr>
      <vt:lpstr>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 Wicaksono</dc:creator>
  <cp:lastModifiedBy>Pandu Wicaksono</cp:lastModifiedBy>
  <cp:revision>758</cp:revision>
  <dcterms:created xsi:type="dcterms:W3CDTF">2017-11-19T14:53:21Z</dcterms:created>
  <dcterms:modified xsi:type="dcterms:W3CDTF">2018-01-18T00:14:07Z</dcterms:modified>
</cp:coreProperties>
</file>