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5" r:id="rId6"/>
    <p:sldId id="269" r:id="rId7"/>
    <p:sldId id="311" r:id="rId8"/>
    <p:sldId id="285" r:id="rId9"/>
    <p:sldId id="313" r:id="rId10"/>
    <p:sldId id="312" r:id="rId11"/>
    <p:sldId id="314" r:id="rId12"/>
    <p:sldId id="322" r:id="rId13"/>
    <p:sldId id="315" r:id="rId14"/>
    <p:sldId id="323" r:id="rId15"/>
    <p:sldId id="321" r:id="rId16"/>
    <p:sldId id="325" r:id="rId17"/>
    <p:sldId id="326" r:id="rId18"/>
    <p:sldId id="324" r:id="rId19"/>
    <p:sldId id="316" r:id="rId20"/>
    <p:sldId id="317" r:id="rId21"/>
    <p:sldId id="327" r:id="rId22"/>
    <p:sldId id="318" r:id="rId23"/>
    <p:sldId id="319" r:id="rId24"/>
    <p:sldId id="320" r:id="rId25"/>
    <p:sldId id="300" r:id="rId26"/>
    <p:sldId id="328" r:id="rId27"/>
    <p:sldId id="329" r:id="rId28"/>
    <p:sldId id="330" r:id="rId29"/>
    <p:sldId id="331" r:id="rId30"/>
    <p:sldId id="334" r:id="rId31"/>
    <p:sldId id="338" r:id="rId32"/>
    <p:sldId id="332" r:id="rId33"/>
    <p:sldId id="333" r:id="rId34"/>
    <p:sldId id="335" r:id="rId35"/>
    <p:sldId id="266" r:id="rId36"/>
    <p:sldId id="33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53" autoAdjust="0"/>
  </p:normalViewPr>
  <p:slideViewPr>
    <p:cSldViewPr>
      <p:cViewPr varScale="1">
        <p:scale>
          <a:sx n="65" d="100"/>
          <a:sy n="65" d="100"/>
        </p:scale>
        <p:origin x="1358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31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Opengrok</a:t>
            </a:r>
            <a:endParaRPr lang="en-CA" dirty="0"/>
          </a:p>
          <a:p>
            <a:r>
              <a:rPr lang="en-CA" dirty="0"/>
              <a:t>Version control</a:t>
            </a:r>
          </a:p>
          <a:p>
            <a:r>
              <a:rPr lang="en-CA" dirty="0"/>
              <a:t>Design patterns</a:t>
            </a:r>
          </a:p>
          <a:p>
            <a:r>
              <a:rPr lang="en-CA" dirty="0"/>
              <a:t>Technical documentation</a:t>
            </a:r>
          </a:p>
          <a:p>
            <a:r>
              <a:rPr lang="en-CA" dirty="0"/>
              <a:t>Ownership</a:t>
            </a:r>
          </a:p>
          <a:p>
            <a:r>
              <a:rPr lang="en-CA" dirty="0"/>
              <a:t>Attitude</a:t>
            </a:r>
          </a:p>
          <a:p>
            <a:r>
              <a:rPr lang="en-CA" dirty="0"/>
              <a:t>Know your industry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07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Opengrok</a:t>
            </a:r>
            <a:endParaRPr lang="en-CA" dirty="0"/>
          </a:p>
          <a:p>
            <a:r>
              <a:rPr lang="en-CA" dirty="0"/>
              <a:t>Version control</a:t>
            </a:r>
          </a:p>
          <a:p>
            <a:r>
              <a:rPr lang="en-CA" dirty="0"/>
              <a:t>Design patterns</a:t>
            </a:r>
          </a:p>
          <a:p>
            <a:r>
              <a:rPr lang="en-CA" dirty="0"/>
              <a:t>Technical documentation</a:t>
            </a:r>
          </a:p>
          <a:p>
            <a:r>
              <a:rPr lang="en-CA" dirty="0"/>
              <a:t>Ownership</a:t>
            </a:r>
          </a:p>
          <a:p>
            <a:r>
              <a:rPr lang="en-CA" dirty="0"/>
              <a:t>Attitude</a:t>
            </a:r>
          </a:p>
          <a:p>
            <a:r>
              <a:rPr lang="en-CA" dirty="0"/>
              <a:t>Know your industry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27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rlhf" TargetMode="External"/><Relationship Id="rId2" Type="http://schemas.openxmlformats.org/officeDocument/2006/relationships/hyperlink" Target="https://ai.googleblog.com/2020/04/chip-design-with-deep-reinforceme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668000" cy="1711037"/>
          </a:xfrm>
        </p:spPr>
        <p:txBody>
          <a:bodyPr/>
          <a:lstStyle/>
          <a:p>
            <a:r>
              <a:rPr lang="en-CA" dirty="0"/>
              <a:t>Deep Reinforcement Learning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&lt;Hetav Pandya/&gt;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342900"/>
            <a:ext cx="9296400" cy="1143000"/>
          </a:xfrm>
        </p:spPr>
        <p:txBody>
          <a:bodyPr/>
          <a:lstStyle/>
          <a:p>
            <a:r>
              <a:rPr lang="en-CA" dirty="0"/>
              <a:t>Policy Gradient / REINFORCE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B61CCC-34A5-27F5-D12A-785342009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1828800"/>
                <a:ext cx="36576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l-G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B61CCC-34A5-27F5-D12A-785342009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1828800"/>
                <a:ext cx="3657600" cy="685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51C073-1045-0644-C724-E6150468A2AA}"/>
              </a:ext>
            </a:extLst>
          </p:cNvPr>
          <p:cNvCxnSpPr/>
          <p:nvPr/>
        </p:nvCxnSpPr>
        <p:spPr>
          <a:xfrm flipH="1">
            <a:off x="2209800" y="2438400"/>
            <a:ext cx="2819400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72DAE-A2F6-70C0-3779-43AB74E810A2}"/>
              </a:ext>
            </a:extLst>
          </p:cNvPr>
          <p:cNvSpPr/>
          <p:nvPr/>
        </p:nvSpPr>
        <p:spPr>
          <a:xfrm>
            <a:off x="914400" y="3862754"/>
            <a:ext cx="1600200" cy="609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Policy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7D103-E516-32A0-F7A3-A71DDF728A03}"/>
              </a:ext>
            </a:extLst>
          </p:cNvPr>
          <p:cNvCxnSpPr>
            <a:cxnSpLocks/>
          </p:cNvCxnSpPr>
          <p:nvPr/>
        </p:nvCxnSpPr>
        <p:spPr>
          <a:xfrm flipH="1">
            <a:off x="4267200" y="2514600"/>
            <a:ext cx="114300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7431D6-507E-A541-506C-2463C005526A}"/>
              </a:ext>
            </a:extLst>
          </p:cNvPr>
          <p:cNvSpPr/>
          <p:nvPr/>
        </p:nvSpPr>
        <p:spPr>
          <a:xfrm>
            <a:off x="3423138" y="3862754"/>
            <a:ext cx="1600200" cy="609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Parameters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9F08C-4019-9716-2858-1C0424F0ACB9}"/>
              </a:ext>
            </a:extLst>
          </p:cNvPr>
          <p:cNvCxnSpPr>
            <a:cxnSpLocks/>
          </p:cNvCxnSpPr>
          <p:nvPr/>
        </p:nvCxnSpPr>
        <p:spPr>
          <a:xfrm>
            <a:off x="5981700" y="2514600"/>
            <a:ext cx="34290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2BA28F-7336-3F0D-995E-FDD6C45001B0}"/>
              </a:ext>
            </a:extLst>
          </p:cNvPr>
          <p:cNvSpPr/>
          <p:nvPr/>
        </p:nvSpPr>
        <p:spPr>
          <a:xfrm>
            <a:off x="5715000" y="3862754"/>
            <a:ext cx="1600200" cy="609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FFAD31-9219-6791-BFA1-0C3F3E018B8C}"/>
              </a:ext>
            </a:extLst>
          </p:cNvPr>
          <p:cNvCxnSpPr>
            <a:cxnSpLocks/>
          </p:cNvCxnSpPr>
          <p:nvPr/>
        </p:nvCxnSpPr>
        <p:spPr>
          <a:xfrm>
            <a:off x="6515100" y="2514600"/>
            <a:ext cx="2476500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A6A44-7E23-5FB5-2386-1530F451F409}"/>
              </a:ext>
            </a:extLst>
          </p:cNvPr>
          <p:cNvSpPr/>
          <p:nvPr/>
        </p:nvSpPr>
        <p:spPr>
          <a:xfrm>
            <a:off x="8305800" y="3862754"/>
            <a:ext cx="1600200" cy="609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26488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47F-ED51-57E7-9D14-75147091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6700"/>
            <a:ext cx="10058400" cy="1143000"/>
          </a:xfrm>
        </p:spPr>
        <p:txBody>
          <a:bodyPr/>
          <a:lstStyle/>
          <a:p>
            <a:r>
              <a:rPr lang="en-CA" dirty="0"/>
              <a:t>The trick to understand any RL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E57C60-DB8F-1FF2-DD71-FF12480B15FF}"/>
              </a:ext>
            </a:extLst>
          </p:cNvPr>
          <p:cNvSpPr/>
          <p:nvPr/>
        </p:nvSpPr>
        <p:spPr>
          <a:xfrm>
            <a:off x="6629400" y="2133600"/>
            <a:ext cx="24384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fit a model/ estimate the return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D474FB-1251-C84B-2D14-C7C7E12D3429}"/>
              </a:ext>
            </a:extLst>
          </p:cNvPr>
          <p:cNvSpPr/>
          <p:nvPr/>
        </p:nvSpPr>
        <p:spPr>
          <a:xfrm>
            <a:off x="2362200" y="32766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samples (i.e. run the policy)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745638-747E-67E3-DF06-0C05071B7E49}"/>
              </a:ext>
            </a:extLst>
          </p:cNvPr>
          <p:cNvSpPr/>
          <p:nvPr/>
        </p:nvSpPr>
        <p:spPr>
          <a:xfrm>
            <a:off x="6623538" y="45720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improve the policy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9E8800B-E921-A06C-4063-09224F369E03}"/>
              </a:ext>
            </a:extLst>
          </p:cNvPr>
          <p:cNvSpPr/>
          <p:nvPr/>
        </p:nvSpPr>
        <p:spPr>
          <a:xfrm>
            <a:off x="3581400" y="2514600"/>
            <a:ext cx="3048000" cy="76200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D043CD-699F-94E9-2CA7-BB2B25F2F3A2}"/>
              </a:ext>
            </a:extLst>
          </p:cNvPr>
          <p:cNvSpPr/>
          <p:nvPr/>
        </p:nvSpPr>
        <p:spPr>
          <a:xfrm rot="5400000">
            <a:off x="7200900" y="3730869"/>
            <a:ext cx="1295400" cy="3868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0FF9D341-D928-3534-0A11-5CE066619BFC}"/>
              </a:ext>
            </a:extLst>
          </p:cNvPr>
          <p:cNvSpPr/>
          <p:nvPr/>
        </p:nvSpPr>
        <p:spPr>
          <a:xfrm rot="16200000">
            <a:off x="4664318" y="3239966"/>
            <a:ext cx="762001" cy="3156439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EA18C-3DDE-C7EB-3E1F-D03871E3D54B}"/>
              </a:ext>
            </a:extLst>
          </p:cNvPr>
          <p:cNvSpPr txBox="1"/>
          <p:nvPr/>
        </p:nvSpPr>
        <p:spPr>
          <a:xfrm>
            <a:off x="457200" y="6248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UC Berkeley CS 285 – Lecture 4 Introduction to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75392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491-7E86-218E-6B4F-89AA8D36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90500"/>
            <a:ext cx="9906000" cy="1143000"/>
          </a:xfrm>
        </p:spPr>
        <p:txBody>
          <a:bodyPr/>
          <a:lstStyle/>
          <a:p>
            <a:r>
              <a:rPr lang="en-CA" dirty="0"/>
              <a:t>The goal of a policy gradient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3CD56-E6DD-79A6-4248-1CBD529EB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752600"/>
                <a:ext cx="9144000" cy="175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3CD56-E6DD-79A6-4248-1CBD529EB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752600"/>
                <a:ext cx="9144000" cy="1752600"/>
              </a:xfrm>
              <a:blipFill>
                <a:blip r:embed="rId2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487244-34DA-7E00-0A10-F0E9C72B3B97}"/>
              </a:ext>
            </a:extLst>
          </p:cNvPr>
          <p:cNvCxnSpPr>
            <a:cxnSpLocks/>
          </p:cNvCxnSpPr>
          <p:nvPr/>
        </p:nvCxnSpPr>
        <p:spPr>
          <a:xfrm flipH="1">
            <a:off x="1447800" y="2857500"/>
            <a:ext cx="2133600" cy="1752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2273F4-4815-4DF5-A766-7E04FDFD916E}"/>
              </a:ext>
            </a:extLst>
          </p:cNvPr>
          <p:cNvSpPr/>
          <p:nvPr/>
        </p:nvSpPr>
        <p:spPr>
          <a:xfrm>
            <a:off x="514350" y="4648200"/>
            <a:ext cx="18669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Total reward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E083F7-94A5-B7D2-9A81-C93F848380CE}"/>
              </a:ext>
            </a:extLst>
          </p:cNvPr>
          <p:cNvCxnSpPr>
            <a:cxnSpLocks/>
          </p:cNvCxnSpPr>
          <p:nvPr/>
        </p:nvCxnSpPr>
        <p:spPr>
          <a:xfrm flipH="1">
            <a:off x="4191000" y="2857500"/>
            <a:ext cx="838200" cy="1638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6F4884-DAB0-82FB-8038-78B365A03C3B}"/>
              </a:ext>
            </a:extLst>
          </p:cNvPr>
          <p:cNvSpPr/>
          <p:nvPr/>
        </p:nvSpPr>
        <p:spPr>
          <a:xfrm>
            <a:off x="2952750" y="4648200"/>
            <a:ext cx="18669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Expectation over the current policy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8D0133-561A-18FE-7A48-2676AA35A7E7}"/>
              </a:ext>
            </a:extLst>
          </p:cNvPr>
          <p:cNvCxnSpPr>
            <a:cxnSpLocks/>
          </p:cNvCxnSpPr>
          <p:nvPr/>
        </p:nvCxnSpPr>
        <p:spPr>
          <a:xfrm>
            <a:off x="6229350" y="3314700"/>
            <a:ext cx="300403" cy="1181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A7155B-9070-1C3F-425D-764438EB0B49}"/>
              </a:ext>
            </a:extLst>
          </p:cNvPr>
          <p:cNvSpPr/>
          <p:nvPr/>
        </p:nvSpPr>
        <p:spPr>
          <a:xfrm>
            <a:off x="5706208" y="4648200"/>
            <a:ext cx="17526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Add all the rewards over T steps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19CB1D-3275-C639-5D54-C5EB7EB52C8C}"/>
              </a:ext>
            </a:extLst>
          </p:cNvPr>
          <p:cNvCxnSpPr>
            <a:cxnSpLocks/>
          </p:cNvCxnSpPr>
          <p:nvPr/>
        </p:nvCxnSpPr>
        <p:spPr>
          <a:xfrm>
            <a:off x="7441223" y="2914650"/>
            <a:ext cx="1550377" cy="1581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0E0AF0-3F66-B34D-599C-D7D26B7DC01D}"/>
              </a:ext>
            </a:extLst>
          </p:cNvPr>
          <p:cNvSpPr/>
          <p:nvPr/>
        </p:nvSpPr>
        <p:spPr>
          <a:xfrm>
            <a:off x="8216410" y="4630615"/>
            <a:ext cx="2299189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The reward depends on the state and action pair</a:t>
            </a:r>
          </a:p>
        </p:txBody>
      </p:sp>
    </p:spTree>
    <p:extLst>
      <p:ext uri="{BB962C8B-B14F-4D97-AF65-F5344CB8AC3E}">
        <p14:creationId xmlns:p14="http://schemas.microsoft.com/office/powerpoint/2010/main" val="426116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491-7E86-218E-6B4F-89AA8D36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90500"/>
            <a:ext cx="11296650" cy="1143000"/>
          </a:xfrm>
        </p:spPr>
        <p:txBody>
          <a:bodyPr/>
          <a:lstStyle/>
          <a:p>
            <a:r>
              <a:rPr lang="en-CA" dirty="0"/>
              <a:t>How to improve the policy ‘gradient’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3CD56-E6DD-79A6-4248-1CBD529EB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752600"/>
                <a:ext cx="9144000" cy="175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endChr m:val="|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3CD56-E6DD-79A6-4248-1CBD529EB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752600"/>
                <a:ext cx="9144000" cy="1752600"/>
              </a:xfrm>
              <a:blipFill>
                <a:blip r:embed="rId2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487244-34DA-7E00-0A10-F0E9C72B3B97}"/>
              </a:ext>
            </a:extLst>
          </p:cNvPr>
          <p:cNvCxnSpPr>
            <a:cxnSpLocks/>
          </p:cNvCxnSpPr>
          <p:nvPr/>
        </p:nvCxnSpPr>
        <p:spPr>
          <a:xfrm flipH="1">
            <a:off x="1447800" y="2857500"/>
            <a:ext cx="1295400" cy="1752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2273F4-4815-4DF5-A766-7E04FDFD916E}"/>
              </a:ext>
            </a:extLst>
          </p:cNvPr>
          <p:cNvSpPr/>
          <p:nvPr/>
        </p:nvSpPr>
        <p:spPr>
          <a:xfrm>
            <a:off x="514350" y="4648200"/>
            <a:ext cx="18669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Gradient of total reward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E083F7-94A5-B7D2-9A81-C93F848380CE}"/>
              </a:ext>
            </a:extLst>
          </p:cNvPr>
          <p:cNvCxnSpPr>
            <a:cxnSpLocks/>
          </p:cNvCxnSpPr>
          <p:nvPr/>
        </p:nvCxnSpPr>
        <p:spPr>
          <a:xfrm flipH="1">
            <a:off x="4191000" y="2857500"/>
            <a:ext cx="304800" cy="1638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6F4884-DAB0-82FB-8038-78B365A03C3B}"/>
              </a:ext>
            </a:extLst>
          </p:cNvPr>
          <p:cNvSpPr/>
          <p:nvPr/>
        </p:nvSpPr>
        <p:spPr>
          <a:xfrm>
            <a:off x="2952750" y="4648200"/>
            <a:ext cx="18669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Expectation over the current policy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8D0133-561A-18FE-7A48-2676AA35A7E7}"/>
              </a:ext>
            </a:extLst>
          </p:cNvPr>
          <p:cNvCxnSpPr>
            <a:cxnSpLocks/>
          </p:cNvCxnSpPr>
          <p:nvPr/>
        </p:nvCxnSpPr>
        <p:spPr>
          <a:xfrm>
            <a:off x="5706208" y="3276600"/>
            <a:ext cx="161192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A7155B-9070-1C3F-425D-764438EB0B49}"/>
              </a:ext>
            </a:extLst>
          </p:cNvPr>
          <p:cNvSpPr/>
          <p:nvPr/>
        </p:nvSpPr>
        <p:spPr>
          <a:xfrm>
            <a:off x="5391150" y="4648200"/>
            <a:ext cx="17526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Summation over T steps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19CB1D-3275-C639-5D54-C5EB7EB52C8C}"/>
              </a:ext>
            </a:extLst>
          </p:cNvPr>
          <p:cNvCxnSpPr>
            <a:cxnSpLocks/>
          </p:cNvCxnSpPr>
          <p:nvPr/>
        </p:nvCxnSpPr>
        <p:spPr>
          <a:xfrm>
            <a:off x="7441223" y="2914650"/>
            <a:ext cx="1550377" cy="1581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0E0AF0-3F66-B34D-599C-D7D26B7DC01D}"/>
              </a:ext>
            </a:extLst>
          </p:cNvPr>
          <p:cNvSpPr/>
          <p:nvPr/>
        </p:nvSpPr>
        <p:spPr>
          <a:xfrm>
            <a:off x="8216410" y="4630615"/>
            <a:ext cx="2299189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Magic </a:t>
            </a:r>
            <a:r>
              <a:rPr lang="en-CA" dirty="0" err="1">
                <a:solidFill>
                  <a:schemeClr val="bg1"/>
                </a:solidFill>
              </a:rPr>
              <a:t>a.k.a</a:t>
            </a:r>
            <a:r>
              <a:rPr lang="en-CA" dirty="0">
                <a:solidFill>
                  <a:schemeClr val="bg1"/>
                </a:solidFill>
              </a:rPr>
              <a:t> complex math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AB1122-993A-6178-BBF4-13DAEBAF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173" y="0"/>
            <a:ext cx="2079381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8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491-7E86-218E-6B4F-89AA8D36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90500"/>
            <a:ext cx="11296650" cy="1143000"/>
          </a:xfrm>
        </p:spPr>
        <p:txBody>
          <a:bodyPr/>
          <a:lstStyle/>
          <a:p>
            <a:r>
              <a:rPr lang="en-CA" dirty="0"/>
              <a:t>How to improve the policy ‘gradient’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3CD56-E6DD-79A6-4248-1CBD529EB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2096965"/>
                <a:ext cx="9144000" cy="175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4000" smtClean="0"/>
                        <m:t>←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CA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4000" smtClean="0"/>
                        <m:t>+</m:t>
                      </m:r>
                      <m:r>
                        <m:rPr>
                          <m:nor/>
                        </m:rPr>
                        <a:rPr lang="en-CA" sz="4000" b="0" i="0" smtClean="0"/>
                        <m:t> </m:t>
                      </m:r>
                      <m:r>
                        <m:rPr>
                          <m:nor/>
                        </m:rPr>
                        <a:rPr lang="el-GR" sz="4000" smtClean="0"/>
                        <m:t>α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m:rPr>
                              <m:sty m:val="p"/>
                            </m:rP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3CD56-E6DD-79A6-4248-1CBD529EB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2096965"/>
                <a:ext cx="9144000" cy="1752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487244-34DA-7E00-0A10-F0E9C72B3B97}"/>
              </a:ext>
            </a:extLst>
          </p:cNvPr>
          <p:cNvCxnSpPr>
            <a:cxnSpLocks/>
          </p:cNvCxnSpPr>
          <p:nvPr/>
        </p:nvCxnSpPr>
        <p:spPr>
          <a:xfrm flipH="1">
            <a:off x="1447800" y="2667000"/>
            <a:ext cx="2286000" cy="182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2273F4-4815-4DF5-A766-7E04FDFD916E}"/>
              </a:ext>
            </a:extLst>
          </p:cNvPr>
          <p:cNvSpPr/>
          <p:nvPr/>
        </p:nvSpPr>
        <p:spPr>
          <a:xfrm>
            <a:off x="479181" y="4610100"/>
            <a:ext cx="18669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New parameters of the policy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E083F7-94A5-B7D2-9A81-C93F848380CE}"/>
              </a:ext>
            </a:extLst>
          </p:cNvPr>
          <p:cNvCxnSpPr>
            <a:cxnSpLocks/>
          </p:cNvCxnSpPr>
          <p:nvPr/>
        </p:nvCxnSpPr>
        <p:spPr>
          <a:xfrm flipH="1">
            <a:off x="4191000" y="2667000"/>
            <a:ext cx="457200" cy="182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6F4884-DAB0-82FB-8038-78B365A03C3B}"/>
              </a:ext>
            </a:extLst>
          </p:cNvPr>
          <p:cNvSpPr/>
          <p:nvPr/>
        </p:nvSpPr>
        <p:spPr>
          <a:xfrm>
            <a:off x="3000375" y="4627685"/>
            <a:ext cx="18669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Old parameters of the policy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8D0133-561A-18FE-7A48-2676AA35A7E7}"/>
              </a:ext>
            </a:extLst>
          </p:cNvPr>
          <p:cNvCxnSpPr>
            <a:cxnSpLocks/>
          </p:cNvCxnSpPr>
          <p:nvPr/>
        </p:nvCxnSpPr>
        <p:spPr>
          <a:xfrm>
            <a:off x="5486400" y="2667000"/>
            <a:ext cx="800100" cy="182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A7155B-9070-1C3F-425D-764438EB0B49}"/>
              </a:ext>
            </a:extLst>
          </p:cNvPr>
          <p:cNvSpPr/>
          <p:nvPr/>
        </p:nvSpPr>
        <p:spPr>
          <a:xfrm>
            <a:off x="5486400" y="4610100"/>
            <a:ext cx="17526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Learning rate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19CB1D-3275-C639-5D54-C5EB7EB52C8C}"/>
              </a:ext>
            </a:extLst>
          </p:cNvPr>
          <p:cNvCxnSpPr>
            <a:cxnSpLocks/>
          </p:cNvCxnSpPr>
          <p:nvPr/>
        </p:nvCxnSpPr>
        <p:spPr>
          <a:xfrm>
            <a:off x="7143750" y="2841381"/>
            <a:ext cx="1847850" cy="1654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0E0AF0-3F66-B34D-599C-D7D26B7DC01D}"/>
              </a:ext>
            </a:extLst>
          </p:cNvPr>
          <p:cNvSpPr/>
          <p:nvPr/>
        </p:nvSpPr>
        <p:spPr>
          <a:xfrm>
            <a:off x="8216410" y="4630615"/>
            <a:ext cx="2299189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Gradient of the ‘reward’ function</a:t>
            </a:r>
          </a:p>
        </p:txBody>
      </p:sp>
    </p:spTree>
    <p:extLst>
      <p:ext uri="{BB962C8B-B14F-4D97-AF65-F5344CB8AC3E}">
        <p14:creationId xmlns:p14="http://schemas.microsoft.com/office/powerpoint/2010/main" val="184717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47F-ED51-57E7-9D14-75147091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6700"/>
            <a:ext cx="10058400" cy="1143000"/>
          </a:xfrm>
        </p:spPr>
        <p:txBody>
          <a:bodyPr/>
          <a:lstStyle/>
          <a:p>
            <a:r>
              <a:rPr lang="en-CA" dirty="0"/>
              <a:t>The trick to understand any RL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E57C60-DB8F-1FF2-DD71-FF12480B15FF}"/>
              </a:ext>
            </a:extLst>
          </p:cNvPr>
          <p:cNvSpPr/>
          <p:nvPr/>
        </p:nvSpPr>
        <p:spPr>
          <a:xfrm>
            <a:off x="6629400" y="21336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fit a model/ estimate the return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D474FB-1251-C84B-2D14-C7C7E12D3429}"/>
              </a:ext>
            </a:extLst>
          </p:cNvPr>
          <p:cNvSpPr/>
          <p:nvPr/>
        </p:nvSpPr>
        <p:spPr>
          <a:xfrm>
            <a:off x="2362200" y="32766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samples (i.e. run the policy)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745638-747E-67E3-DF06-0C05071B7E49}"/>
              </a:ext>
            </a:extLst>
          </p:cNvPr>
          <p:cNvSpPr/>
          <p:nvPr/>
        </p:nvSpPr>
        <p:spPr>
          <a:xfrm>
            <a:off x="6623538" y="4572000"/>
            <a:ext cx="24384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improve the policy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9E8800B-E921-A06C-4063-09224F369E03}"/>
              </a:ext>
            </a:extLst>
          </p:cNvPr>
          <p:cNvSpPr/>
          <p:nvPr/>
        </p:nvSpPr>
        <p:spPr>
          <a:xfrm>
            <a:off x="3581400" y="2514600"/>
            <a:ext cx="3048000" cy="76200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D043CD-699F-94E9-2CA7-BB2B25F2F3A2}"/>
              </a:ext>
            </a:extLst>
          </p:cNvPr>
          <p:cNvSpPr/>
          <p:nvPr/>
        </p:nvSpPr>
        <p:spPr>
          <a:xfrm rot="5400000">
            <a:off x="7200900" y="3730869"/>
            <a:ext cx="1295400" cy="3868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0FF9D341-D928-3534-0A11-5CE066619BFC}"/>
              </a:ext>
            </a:extLst>
          </p:cNvPr>
          <p:cNvSpPr/>
          <p:nvPr/>
        </p:nvSpPr>
        <p:spPr>
          <a:xfrm rot="16200000">
            <a:off x="4664318" y="3239966"/>
            <a:ext cx="762001" cy="3156439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EA18C-3DDE-C7EB-3E1F-D03871E3D54B}"/>
              </a:ext>
            </a:extLst>
          </p:cNvPr>
          <p:cNvSpPr txBox="1"/>
          <p:nvPr/>
        </p:nvSpPr>
        <p:spPr>
          <a:xfrm>
            <a:off x="457200" y="6248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UC Berkeley CS 285 – Lecture 4 Introduction to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54808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9296400" cy="1143000"/>
          </a:xfrm>
        </p:spPr>
        <p:txBody>
          <a:bodyPr/>
          <a:lstStyle/>
          <a:p>
            <a:r>
              <a:rPr lang="en-CA" dirty="0"/>
              <a:t>Practical implementation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EB0B0-DFA2-BEE0-B865-6C1979A7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11734800" cy="2819400"/>
          </a:xfrm>
        </p:spPr>
        <p:txBody>
          <a:bodyPr>
            <a:normAutofit/>
          </a:bodyPr>
          <a:lstStyle/>
          <a:p>
            <a:r>
              <a:rPr lang="en-US" sz="2500"/>
              <a:t>The math is not necessary </a:t>
            </a:r>
            <a:r>
              <a:rPr lang="en-US" sz="2500">
                <a:sym typeface="Wingdings" panose="05000000000000000000" pitchFamily="2" charset="2"/>
              </a:rPr>
              <a:t></a:t>
            </a:r>
          </a:p>
          <a:p>
            <a:r>
              <a:rPr lang="en-US" sz="2500">
                <a:sym typeface="Wingdings" panose="05000000000000000000" pitchFamily="2" charset="2"/>
              </a:rPr>
              <a:t>Has prebuilt optimizations</a:t>
            </a:r>
          </a:p>
          <a:p>
            <a:pPr lvl="1"/>
            <a:r>
              <a:rPr lang="en-US" sz="2300">
                <a:sym typeface="Wingdings" panose="05000000000000000000" pitchFamily="2" charset="2"/>
              </a:rPr>
              <a:t>Variance reduction</a:t>
            </a:r>
          </a:p>
          <a:p>
            <a:pPr lvl="1"/>
            <a:r>
              <a:rPr lang="en-US" sz="2300">
                <a:sym typeface="Wingdings" panose="05000000000000000000" pitchFamily="2" charset="2"/>
              </a:rPr>
              <a:t>Leveraging causality theorems</a:t>
            </a:r>
          </a:p>
          <a:p>
            <a:r>
              <a:rPr lang="en-US" sz="2500">
                <a:sym typeface="Wingdings" panose="05000000000000000000" pitchFamily="2" charset="2"/>
              </a:rPr>
              <a:t>Libraries like PyTorch have AutoGrad support</a:t>
            </a:r>
            <a:endParaRPr lang="en-US" sz="2500" dirty="0"/>
          </a:p>
        </p:txBody>
      </p:sp>
      <p:pic>
        <p:nvPicPr>
          <p:cNvPr id="4098" name="Picture 2" descr="Machine Learning” Through “Memes” – Adventures of Hritik">
            <a:extLst>
              <a:ext uri="{FF2B5EF4-FFF2-40B4-BE49-F238E27FC236}">
                <a16:creationId xmlns:a16="http://schemas.microsoft.com/office/drawing/2014/main" id="{C30F1EB7-881A-9DBE-F6F3-F4796A23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4457353" cy="222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54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CA" dirty="0"/>
              <a:t>Algorithm -&gt; Business Value</a:t>
            </a:r>
          </a:p>
        </p:txBody>
      </p:sp>
      <p:pic>
        <p:nvPicPr>
          <p:cNvPr id="3074" name="Picture 2" descr="Show Me the Money - The Ultimate Fashion Grant List">
            <a:extLst>
              <a:ext uri="{FF2B5EF4-FFF2-40B4-BE49-F238E27FC236}">
                <a16:creationId xmlns:a16="http://schemas.microsoft.com/office/drawing/2014/main" id="{16671DE6-A7CC-47BD-5D26-85326A65E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7" r="24265" b="-2"/>
          <a:stretch/>
        </p:blipFill>
        <p:spPr bwMode="auto">
          <a:xfrm>
            <a:off x="762000" y="1676400"/>
            <a:ext cx="4343400" cy="42703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EB0B0-DFA2-BEE0-B865-6C1979A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1825625"/>
            <a:ext cx="5334000" cy="4270375"/>
          </a:xfrm>
        </p:spPr>
        <p:txBody>
          <a:bodyPr>
            <a:normAutofit/>
          </a:bodyPr>
          <a:lstStyle/>
          <a:p>
            <a:r>
              <a:rPr lang="en-US" sz="2200" dirty="0"/>
              <a:t>Enhancing recommendation engines to provide more personalized content</a:t>
            </a:r>
          </a:p>
          <a:p>
            <a:r>
              <a:rPr lang="en-US" sz="2200" dirty="0"/>
              <a:t>Optimizing advertising strategies, such as prices in real-time to maximize conversion rates</a:t>
            </a:r>
          </a:p>
          <a:p>
            <a:r>
              <a:rPr lang="en-US" sz="2200" dirty="0"/>
              <a:t>Implementing adaptive pricing strategies that adjust prices based on demand</a:t>
            </a:r>
          </a:p>
          <a:p>
            <a:r>
              <a:rPr lang="en-US" sz="2200" dirty="0"/>
              <a:t>Improving inventory management and logistics by dynamically adjusting order quantities</a:t>
            </a:r>
          </a:p>
        </p:txBody>
      </p:sp>
    </p:spTree>
    <p:extLst>
      <p:ext uri="{BB962C8B-B14F-4D97-AF65-F5344CB8AC3E}">
        <p14:creationId xmlns:p14="http://schemas.microsoft.com/office/powerpoint/2010/main" val="146609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869E-512D-264D-A942-4D73D027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090" y="745452"/>
            <a:ext cx="3127248" cy="1828800"/>
          </a:xfrm>
        </p:spPr>
        <p:txBody>
          <a:bodyPr anchor="b">
            <a:normAutofit/>
          </a:bodyPr>
          <a:lstStyle/>
          <a:p>
            <a:r>
              <a:rPr lang="en-CA" dirty="0"/>
              <a:t>Demo</a:t>
            </a:r>
          </a:p>
        </p:txBody>
      </p:sp>
      <p:pic>
        <p:nvPicPr>
          <p:cNvPr id="2050" name="Picture 2" descr="DEMO TIME! ... what could possibly go wrong - Disaster Girl Meme Generator">
            <a:extLst>
              <a:ext uri="{FF2B5EF4-FFF2-40B4-BE49-F238E27FC236}">
                <a16:creationId xmlns:a16="http://schemas.microsoft.com/office/drawing/2014/main" id="{BE59B113-E3D9-3C8F-F0A9-B7AF3E12C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51" y="1028700"/>
            <a:ext cx="6400800" cy="4800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5" name="Text Placeholder 3">
            <a:extLst>
              <a:ext uri="{FF2B5EF4-FFF2-40B4-BE49-F238E27FC236}">
                <a16:creationId xmlns:a16="http://schemas.microsoft.com/office/drawing/2014/main" id="{5BD0EF0C-2283-BCF5-DE1D-D77D060F2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2090" y="2652864"/>
            <a:ext cx="3127248" cy="1828800"/>
          </a:xfrm>
        </p:spPr>
        <p:txBody>
          <a:bodyPr>
            <a:normAutofit/>
          </a:bodyPr>
          <a:lstStyle/>
          <a:p>
            <a:r>
              <a:rPr lang="en-US" sz="2000" dirty="0"/>
              <a:t>Making an inventory management system using REINFORCE (policy gradient)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96530-EE8A-BC48-F755-E765C8A7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4167522"/>
            <a:ext cx="1982794" cy="19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9296400" cy="1143000"/>
          </a:xfrm>
        </p:spPr>
        <p:txBody>
          <a:bodyPr/>
          <a:lstStyle/>
          <a:p>
            <a:r>
              <a:rPr lang="en-CA" dirty="0"/>
              <a:t>The Deep Q-Network Algorithm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EB0B0-DFA2-BEE0-B865-6C1979A7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0400"/>
            <a:ext cx="117348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uses </a:t>
            </a:r>
            <a:r>
              <a:rPr lang="en-US" sz="2400" b="1" dirty="0">
                <a:solidFill>
                  <a:srgbClr val="00B0F0"/>
                </a:solidFill>
              </a:rPr>
              <a:t>Deep</a:t>
            </a:r>
            <a:r>
              <a:rPr lang="en-US" sz="2400" dirty="0"/>
              <a:t> Neural </a:t>
            </a:r>
            <a:r>
              <a:rPr lang="en-US" sz="2400" b="1" dirty="0">
                <a:solidFill>
                  <a:srgbClr val="00B0F0"/>
                </a:solidFill>
              </a:rPr>
              <a:t>Networks</a:t>
            </a:r>
            <a:r>
              <a:rPr lang="en-US" sz="2400" dirty="0"/>
              <a:t> to learn </a:t>
            </a:r>
            <a:r>
              <a:rPr lang="en-US" sz="2400" b="1" dirty="0">
                <a:solidFill>
                  <a:srgbClr val="00B0F0"/>
                </a:solidFill>
              </a:rPr>
              <a:t>Q</a:t>
            </a:r>
            <a:r>
              <a:rPr lang="en-US" sz="2400" dirty="0"/>
              <a:t> values…</a:t>
            </a: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B152-9528-98B2-CC0A-BC1C64F415C2}"/>
              </a:ext>
            </a:extLst>
          </p:cNvPr>
          <p:cNvSpPr txBox="1">
            <a:spLocks/>
          </p:cNvSpPr>
          <p:nvPr/>
        </p:nvSpPr>
        <p:spPr>
          <a:xfrm>
            <a:off x="457200" y="4191000"/>
            <a:ext cx="3505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What are Q values?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0697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      "Name" : "Hetav Pandya - HP",</a:t>
            </a:r>
          </a:p>
          <a:p>
            <a:pPr marL="0" indent="0">
              <a:buNone/>
            </a:pPr>
            <a:r>
              <a:rPr lang="en-US" sz="2400" dirty="0"/>
              <a:t>            “Work" : “Software Engineer",</a:t>
            </a:r>
          </a:p>
          <a:p>
            <a:pPr marL="0" indent="0">
              <a:buNone/>
            </a:pPr>
            <a:r>
              <a:rPr lang="en-US" sz="2400" dirty="0"/>
              <a:t>            “Affiliation" : [“Arista Networks”, “UBC AI”],</a:t>
            </a:r>
          </a:p>
          <a:p>
            <a:pPr marL="0" indent="0">
              <a:buNone/>
            </a:pPr>
            <a:r>
              <a:rPr lang="en-US" sz="2400" dirty="0"/>
              <a:t>            “Education" : "University of Toronto",</a:t>
            </a:r>
          </a:p>
          <a:p>
            <a:pPr marL="0" indent="0">
              <a:buNone/>
            </a:pPr>
            <a:r>
              <a:rPr lang="en-US" sz="2400" dirty="0"/>
              <a:t>            "Experience" : "Intel Corporation, Bell, General Motors"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7447"/>
            <a:ext cx="9296400" cy="1143000"/>
          </a:xfrm>
        </p:spPr>
        <p:txBody>
          <a:bodyPr/>
          <a:lstStyle/>
          <a:p>
            <a:r>
              <a:rPr lang="en-CA" dirty="0"/>
              <a:t>What are Q Values?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EB0B0-DFA2-BEE0-B865-6C1979A7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59922"/>
            <a:ext cx="441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if I move my knight to E5?</a:t>
            </a:r>
            <a:endParaRPr lang="en-US" sz="2500" dirty="0"/>
          </a:p>
        </p:txBody>
      </p:sp>
      <p:pic>
        <p:nvPicPr>
          <p:cNvPr id="6146" name="Picture 2" descr="algorithm - Programmer Puzzle: Encoding a chess board state throughout a  game - Stack Overflow">
            <a:extLst>
              <a:ext uri="{FF2B5EF4-FFF2-40B4-BE49-F238E27FC236}">
                <a16:creationId xmlns:a16="http://schemas.microsoft.com/office/drawing/2014/main" id="{CA18F35E-0C25-08B4-3A1C-F682B170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FF3D0-DF47-E55E-953F-D6B66F928872}"/>
                  </a:ext>
                </a:extLst>
              </p:cNvPr>
              <p:cNvSpPr txBox="1"/>
              <p:nvPr/>
            </p:nvSpPr>
            <p:spPr>
              <a:xfrm>
                <a:off x="4648200" y="3710244"/>
                <a:ext cx="21336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FF3D0-DF47-E55E-953F-D6B66F928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710244"/>
                <a:ext cx="213360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2111A9-AD38-B4D0-CDAF-FF4AF370C94A}"/>
              </a:ext>
            </a:extLst>
          </p:cNvPr>
          <p:cNvCxnSpPr>
            <a:cxnSpLocks/>
            <a:stCxn id="6146" idx="3"/>
            <a:endCxn id="3" idx="0"/>
          </p:cNvCxnSpPr>
          <p:nvPr/>
        </p:nvCxnSpPr>
        <p:spPr>
          <a:xfrm>
            <a:off x="3505200" y="3200400"/>
            <a:ext cx="2209800" cy="50984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8EBFC7A-5F93-841B-1AAD-30B7FD5B1D93}"/>
              </a:ext>
            </a:extLst>
          </p:cNvPr>
          <p:cNvCxnSpPr>
            <a:cxnSpLocks/>
          </p:cNvCxnSpPr>
          <p:nvPr/>
        </p:nvCxnSpPr>
        <p:spPr>
          <a:xfrm rot="5400000">
            <a:off x="6145878" y="2845722"/>
            <a:ext cx="967044" cy="7620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30B4D2-46F3-17DB-2340-88E002B9A7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715000" y="4448908"/>
            <a:ext cx="0" cy="427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CF0D16-ECCB-2EAE-7C86-D902FC2E1F1F}"/>
              </a:ext>
            </a:extLst>
          </p:cNvPr>
          <p:cNvSpPr/>
          <p:nvPr/>
        </p:nvSpPr>
        <p:spPr>
          <a:xfrm>
            <a:off x="4258407" y="5005644"/>
            <a:ext cx="3285389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>
                <a:solidFill>
                  <a:schemeClr val="bg1"/>
                </a:solidFill>
              </a:rPr>
              <a:t>The expected </a:t>
            </a:r>
            <a:r>
              <a:rPr lang="en-CA" sz="2200" b="1" dirty="0">
                <a:solidFill>
                  <a:schemeClr val="bg1"/>
                </a:solidFill>
              </a:rPr>
              <a:t>total</a:t>
            </a:r>
            <a:r>
              <a:rPr lang="en-CA" sz="2200" dirty="0">
                <a:solidFill>
                  <a:schemeClr val="bg1"/>
                </a:solidFill>
              </a:rPr>
              <a:t> reward I will get…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0C633A-00D5-4D42-67ED-48F99A4C06DE}"/>
              </a:ext>
            </a:extLst>
          </p:cNvPr>
          <p:cNvSpPr/>
          <p:nvPr/>
        </p:nvSpPr>
        <p:spPr>
          <a:xfrm>
            <a:off x="2286000" y="2819400"/>
            <a:ext cx="304800" cy="40732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6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4539"/>
            <a:ext cx="10363200" cy="1143000"/>
          </a:xfrm>
        </p:spPr>
        <p:txBody>
          <a:bodyPr/>
          <a:lstStyle/>
          <a:p>
            <a:r>
              <a:rPr lang="en-CA" dirty="0"/>
              <a:t>We need to learn a few more terminologies</a:t>
            </a:r>
          </a:p>
        </p:txBody>
      </p:sp>
      <p:pic>
        <p:nvPicPr>
          <p:cNvPr id="8194" name="Picture 2" descr="Kaustab Pal">
            <a:extLst>
              <a:ext uri="{FF2B5EF4-FFF2-40B4-BE49-F238E27FC236}">
                <a16:creationId xmlns:a16="http://schemas.microsoft.com/office/drawing/2014/main" id="{82D53B06-E753-5D9C-ED67-37542C8A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5" y="1715742"/>
            <a:ext cx="8229600" cy="468505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5C62F-DF01-6121-39AA-164B1918F7A6}"/>
              </a:ext>
            </a:extLst>
          </p:cNvPr>
          <p:cNvSpPr txBox="1"/>
          <p:nvPr/>
        </p:nvSpPr>
        <p:spPr>
          <a:xfrm>
            <a:off x="8839200" y="51816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99F74-7D0A-38AD-18C1-01EA0D51A0B7}"/>
              </a:ext>
            </a:extLst>
          </p:cNvPr>
          <p:cNvSpPr txBox="1"/>
          <p:nvPr/>
        </p:nvSpPr>
        <p:spPr>
          <a:xfrm>
            <a:off x="9220200" y="3227274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35637-10F1-0EFC-80BC-8630DB7E1A8E}"/>
              </a:ext>
            </a:extLst>
          </p:cNvPr>
          <p:cNvSpPr txBox="1"/>
          <p:nvPr/>
        </p:nvSpPr>
        <p:spPr>
          <a:xfrm>
            <a:off x="7696200" y="16002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5054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9296400" cy="1143000"/>
          </a:xfrm>
        </p:spPr>
        <p:txBody>
          <a:bodyPr/>
          <a:lstStyle/>
          <a:p>
            <a:r>
              <a:rPr lang="en-CA" dirty="0"/>
              <a:t>Let’s talk about replay memory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EB0B0-DFA2-BEE0-B865-6C1979A7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88323"/>
            <a:ext cx="441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Mini-batches of observations</a:t>
            </a:r>
          </a:p>
        </p:txBody>
      </p:sp>
      <p:pic>
        <p:nvPicPr>
          <p:cNvPr id="3" name="Picture 2" descr="algorithm - Programmer Puzzle: Encoding a chess board state throughout a  game - Stack Overflow">
            <a:extLst>
              <a:ext uri="{FF2B5EF4-FFF2-40B4-BE49-F238E27FC236}">
                <a16:creationId xmlns:a16="http://schemas.microsoft.com/office/drawing/2014/main" id="{0C324CD0-F225-83A9-25DF-A071172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31" y="2514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lgorithm - Programmer Puzzle: Encoding a chess board state throughout a  game - Stack Overflow">
            <a:extLst>
              <a:ext uri="{FF2B5EF4-FFF2-40B4-BE49-F238E27FC236}">
                <a16:creationId xmlns:a16="http://schemas.microsoft.com/office/drawing/2014/main" id="{9F75840E-349D-6688-CF0A-568BA0AB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31" y="2667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lgorithm - Programmer Puzzle: Encoding a chess board state throughout a  game - Stack Overflow">
            <a:extLst>
              <a:ext uri="{FF2B5EF4-FFF2-40B4-BE49-F238E27FC236}">
                <a16:creationId xmlns:a16="http://schemas.microsoft.com/office/drawing/2014/main" id="{1A36CE94-808D-7B65-CD18-59EFA058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31" y="2819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lgorithm - Programmer Puzzle: Encoding a chess board state throughout a  game - Stack Overflow">
            <a:extLst>
              <a:ext uri="{FF2B5EF4-FFF2-40B4-BE49-F238E27FC236}">
                <a16:creationId xmlns:a16="http://schemas.microsoft.com/office/drawing/2014/main" id="{C18FDFD3-A4A8-5B45-0B4E-75592A1C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031" y="2971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lgorithm - Programmer Puzzle: Encoding a chess board state throughout a  game - Stack Overflow">
            <a:extLst>
              <a:ext uri="{FF2B5EF4-FFF2-40B4-BE49-F238E27FC236}">
                <a16:creationId xmlns:a16="http://schemas.microsoft.com/office/drawing/2014/main" id="{6578AAAF-3EE8-A2B1-8A4B-4363EA1E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1" y="3124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9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9296400" cy="1143000"/>
          </a:xfrm>
        </p:spPr>
        <p:txBody>
          <a:bodyPr/>
          <a:lstStyle/>
          <a:p>
            <a:r>
              <a:rPr lang="en-CA" dirty="0"/>
              <a:t>Let’s talk about target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1EB0B0-DFA2-BEE0-B865-6C1979A74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10896600" cy="38862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Target network 𝑄′ has separate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l-GR" sz="2400" dirty="0"/>
                  <a:t>  </a:t>
                </a:r>
                <a:r>
                  <a:rPr lang="en-US" sz="2400" dirty="0"/>
                  <a:t>than the original DQN.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target network is periodically updated to the current Q-network parameters.</a:t>
                </a:r>
                <a:r>
                  <a:rPr lang="el-GR" sz="2400" dirty="0"/>
                  <a:t> </a:t>
                </a:r>
                <a:endParaRPr lang="en-CA" sz="2400" dirty="0"/>
              </a:p>
              <a:p>
                <a:endParaRPr lang="en-US" sz="2400" dirty="0"/>
              </a:p>
              <a:p>
                <a:r>
                  <a:rPr lang="en-US" sz="2400" dirty="0"/>
                  <a:t>Stabilizes training process by reducing oscillations and divergence.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1EB0B0-DFA2-BEE0-B865-6C1979A74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10896600" cy="3886200"/>
              </a:xfrm>
              <a:blipFill>
                <a:blip r:embed="rId2"/>
                <a:stretch>
                  <a:fillRect l="-727" t="-2508" r="-1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Buddhist monks explain how meditation can be a way of life - Los Angeles  Times">
            <a:extLst>
              <a:ext uri="{FF2B5EF4-FFF2-40B4-BE49-F238E27FC236}">
                <a16:creationId xmlns:a16="http://schemas.microsoft.com/office/drawing/2014/main" id="{9A0C6178-3F61-5915-5D57-F63E8635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48086"/>
            <a:ext cx="2590800" cy="14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Smart Monkey Images – Browse 40,151 Stock Photos, Vectors, and Video |  Adobe Stock">
            <a:extLst>
              <a:ext uri="{FF2B5EF4-FFF2-40B4-BE49-F238E27FC236}">
                <a16:creationId xmlns:a16="http://schemas.microsoft.com/office/drawing/2014/main" id="{4A09D04B-18CE-59CD-BC90-528D84B0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75680"/>
            <a:ext cx="2266952" cy="151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B3627B0E-CEF3-B619-8540-E5DD033C32AF}"/>
              </a:ext>
            </a:extLst>
          </p:cNvPr>
          <p:cNvSpPr/>
          <p:nvPr/>
        </p:nvSpPr>
        <p:spPr>
          <a:xfrm>
            <a:off x="5638800" y="5867400"/>
            <a:ext cx="1143002" cy="1524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046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9296400" cy="1143000"/>
          </a:xfrm>
        </p:spPr>
        <p:txBody>
          <a:bodyPr/>
          <a:lstStyle/>
          <a:p>
            <a:r>
              <a:rPr lang="en-CA" dirty="0"/>
              <a:t>Let’s talk about DQN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1EB0B0-DFA2-BEE0-B865-6C1979A74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57400"/>
                <a:ext cx="11582400" cy="1828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func>
                                        <m:funcPr>
                                          <m:ctrlPr>
                                            <a:rPr lang="en-CA" sz="3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CA" sz="3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CA" sz="360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CA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CA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r>
                                            <a:rPr lang="en-CA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en-CA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CA" sz="3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CA" sz="3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CA" sz="3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CA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CA" sz="3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CA" sz="3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CA" sz="3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CA" sz="3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CA" sz="3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CA" sz="3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CA" sz="3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fName>
                                    <m:e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CA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81EB0B0-DFA2-BEE0-B865-6C1979A74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57400"/>
                <a:ext cx="11582400" cy="1828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02331A-15ED-7509-4F50-523C470AD12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562100" y="2971800"/>
            <a:ext cx="616148" cy="1676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3CA6B0-9B66-CEAF-8792-A59BA9A1FCE8}"/>
              </a:ext>
            </a:extLst>
          </p:cNvPr>
          <p:cNvSpPr/>
          <p:nvPr/>
        </p:nvSpPr>
        <p:spPr>
          <a:xfrm>
            <a:off x="457200" y="4648200"/>
            <a:ext cx="2209800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 practice expectations are just an indication that we need to sample data points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25AAA1-0C78-63DF-0538-18A961B353C7}"/>
              </a:ext>
            </a:extLst>
          </p:cNvPr>
          <p:cNvSpPr/>
          <p:nvPr/>
        </p:nvSpPr>
        <p:spPr>
          <a:xfrm>
            <a:off x="4851796" y="3695700"/>
            <a:ext cx="2667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The estimate of the future reward based on target Q network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9705D3-1920-1D42-0208-5C9F033D71B1}"/>
              </a:ext>
            </a:extLst>
          </p:cNvPr>
          <p:cNvSpPr/>
          <p:nvPr/>
        </p:nvSpPr>
        <p:spPr>
          <a:xfrm>
            <a:off x="9049849" y="3707423"/>
            <a:ext cx="2667001" cy="11312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The estimate of the future reward by our DQN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F792C1F2-50F7-C33B-2C0D-2DF3AE887781}"/>
              </a:ext>
            </a:extLst>
          </p:cNvPr>
          <p:cNvSpPr/>
          <p:nvPr/>
        </p:nvSpPr>
        <p:spPr>
          <a:xfrm rot="16200000">
            <a:off x="5998826" y="1076050"/>
            <a:ext cx="495300" cy="4363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6D9B7DC-3F4B-1DB4-9DC9-619C3F94BB70}"/>
              </a:ext>
            </a:extLst>
          </p:cNvPr>
          <p:cNvSpPr/>
          <p:nvPr/>
        </p:nvSpPr>
        <p:spPr>
          <a:xfrm rot="16200000">
            <a:off x="10149986" y="2518264"/>
            <a:ext cx="361950" cy="161192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218" name="Picture 2" descr="Richard E. Bellman - Wikipedia">
            <a:extLst>
              <a:ext uri="{FF2B5EF4-FFF2-40B4-BE49-F238E27FC236}">
                <a16:creationId xmlns:a16="http://schemas.microsoft.com/office/drawing/2014/main" id="{9461441E-09C6-E2BE-38C2-E29C9465E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70" y="5134708"/>
            <a:ext cx="1755530" cy="21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21AA47-FCE4-D78C-0161-EF27945324ED}"/>
              </a:ext>
            </a:extLst>
          </p:cNvPr>
          <p:cNvSpPr txBox="1"/>
          <p:nvPr/>
        </p:nvSpPr>
        <p:spPr>
          <a:xfrm>
            <a:off x="9448800" y="645936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3595005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47F-ED51-57E7-9D14-75147091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6700"/>
            <a:ext cx="10058400" cy="1143000"/>
          </a:xfrm>
        </p:spPr>
        <p:txBody>
          <a:bodyPr/>
          <a:lstStyle/>
          <a:p>
            <a:r>
              <a:rPr lang="en-CA" dirty="0"/>
              <a:t>The trick to understand any RL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E57C60-DB8F-1FF2-DD71-FF12480B15FF}"/>
              </a:ext>
            </a:extLst>
          </p:cNvPr>
          <p:cNvSpPr/>
          <p:nvPr/>
        </p:nvSpPr>
        <p:spPr>
          <a:xfrm>
            <a:off x="6629400" y="2133600"/>
            <a:ext cx="24384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fit a model / estimate the return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D474FB-1251-C84B-2D14-C7C7E12D3429}"/>
              </a:ext>
            </a:extLst>
          </p:cNvPr>
          <p:cNvSpPr/>
          <p:nvPr/>
        </p:nvSpPr>
        <p:spPr>
          <a:xfrm>
            <a:off x="2362200" y="32766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samples (i.e. run the policy)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745638-747E-67E3-DF06-0C05071B7E49}"/>
              </a:ext>
            </a:extLst>
          </p:cNvPr>
          <p:cNvSpPr/>
          <p:nvPr/>
        </p:nvSpPr>
        <p:spPr>
          <a:xfrm>
            <a:off x="6623538" y="45720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improve the policy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9E8800B-E921-A06C-4063-09224F369E03}"/>
              </a:ext>
            </a:extLst>
          </p:cNvPr>
          <p:cNvSpPr/>
          <p:nvPr/>
        </p:nvSpPr>
        <p:spPr>
          <a:xfrm>
            <a:off x="3581400" y="2514600"/>
            <a:ext cx="3048000" cy="76200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D043CD-699F-94E9-2CA7-BB2B25F2F3A2}"/>
              </a:ext>
            </a:extLst>
          </p:cNvPr>
          <p:cNvSpPr/>
          <p:nvPr/>
        </p:nvSpPr>
        <p:spPr>
          <a:xfrm rot="5400000">
            <a:off x="7200900" y="3730869"/>
            <a:ext cx="1295400" cy="3868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0FF9D341-D928-3534-0A11-5CE066619BFC}"/>
              </a:ext>
            </a:extLst>
          </p:cNvPr>
          <p:cNvSpPr/>
          <p:nvPr/>
        </p:nvSpPr>
        <p:spPr>
          <a:xfrm rot="16200000">
            <a:off x="4664318" y="3239966"/>
            <a:ext cx="762001" cy="3156439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EA18C-3DDE-C7EB-3E1F-D03871E3D54B}"/>
              </a:ext>
            </a:extLst>
          </p:cNvPr>
          <p:cNvSpPr txBox="1"/>
          <p:nvPr/>
        </p:nvSpPr>
        <p:spPr>
          <a:xfrm>
            <a:off x="457200" y="6248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UC Berkeley CS 285 – Lecture 4 Introduction to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008867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E2A8-6226-5F49-637D-9E36B300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9144000" cy="1143000"/>
          </a:xfrm>
        </p:spPr>
        <p:txBody>
          <a:bodyPr/>
          <a:lstStyle/>
          <a:p>
            <a:r>
              <a:rPr lang="en-CA" dirty="0"/>
              <a:t>How to improve DQN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279A828-705B-9BDF-1275-5ABFCE206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2096965"/>
                <a:ext cx="9144000" cy="175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4000" smtClean="0"/>
                        <m:t>←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CA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CA" sz="4000" b="0" i="0" smtClean="0"/>
                        <m:t> </m:t>
                      </m:r>
                      <m:r>
                        <m:rPr>
                          <m:nor/>
                        </m:rPr>
                        <a:rPr lang="el-GR" sz="4000" smtClean="0"/>
                        <m:t>α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m:rPr>
                              <m:sty m:val="p"/>
                            </m:rP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279A828-705B-9BDF-1275-5ABFCE206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2096965"/>
                <a:ext cx="9144000" cy="1752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9E5536-4940-9B11-55C2-9570E1EA4B39}"/>
              </a:ext>
            </a:extLst>
          </p:cNvPr>
          <p:cNvCxnSpPr>
            <a:cxnSpLocks/>
          </p:cNvCxnSpPr>
          <p:nvPr/>
        </p:nvCxnSpPr>
        <p:spPr>
          <a:xfrm flipH="1">
            <a:off x="1447800" y="2667000"/>
            <a:ext cx="2286000" cy="182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46D029-258D-3222-4F0A-1CCFF66696E9}"/>
              </a:ext>
            </a:extLst>
          </p:cNvPr>
          <p:cNvSpPr/>
          <p:nvPr/>
        </p:nvSpPr>
        <p:spPr>
          <a:xfrm>
            <a:off x="479181" y="4610100"/>
            <a:ext cx="18669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New parameters of the DQN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39EA6-33AA-DE84-6342-A118F069679D}"/>
              </a:ext>
            </a:extLst>
          </p:cNvPr>
          <p:cNvCxnSpPr>
            <a:cxnSpLocks/>
          </p:cNvCxnSpPr>
          <p:nvPr/>
        </p:nvCxnSpPr>
        <p:spPr>
          <a:xfrm flipH="1">
            <a:off x="4191000" y="2667000"/>
            <a:ext cx="457200" cy="182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E8159B-6030-AB65-8523-A8F1DBD02197}"/>
              </a:ext>
            </a:extLst>
          </p:cNvPr>
          <p:cNvSpPr/>
          <p:nvPr/>
        </p:nvSpPr>
        <p:spPr>
          <a:xfrm>
            <a:off x="3000375" y="4627685"/>
            <a:ext cx="18669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Old parameters of the DQN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EE246D-3FCC-2C78-967C-BD1CC88E80E6}"/>
              </a:ext>
            </a:extLst>
          </p:cNvPr>
          <p:cNvCxnSpPr>
            <a:cxnSpLocks/>
          </p:cNvCxnSpPr>
          <p:nvPr/>
        </p:nvCxnSpPr>
        <p:spPr>
          <a:xfrm>
            <a:off x="5486400" y="2667000"/>
            <a:ext cx="800100" cy="182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42893C-4FAA-8F79-4FC4-A6B27A42E487}"/>
              </a:ext>
            </a:extLst>
          </p:cNvPr>
          <p:cNvSpPr/>
          <p:nvPr/>
        </p:nvSpPr>
        <p:spPr>
          <a:xfrm>
            <a:off x="5486400" y="4610100"/>
            <a:ext cx="1752600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Learning rate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473499-FF1C-90AE-4887-6F5F21D03867}"/>
              </a:ext>
            </a:extLst>
          </p:cNvPr>
          <p:cNvCxnSpPr>
            <a:cxnSpLocks/>
          </p:cNvCxnSpPr>
          <p:nvPr/>
        </p:nvCxnSpPr>
        <p:spPr>
          <a:xfrm>
            <a:off x="7143750" y="2841381"/>
            <a:ext cx="1847850" cy="1654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5F2C2F-6479-5669-2DB3-5F61292ED915}"/>
              </a:ext>
            </a:extLst>
          </p:cNvPr>
          <p:cNvSpPr/>
          <p:nvPr/>
        </p:nvSpPr>
        <p:spPr>
          <a:xfrm>
            <a:off x="8216410" y="4630615"/>
            <a:ext cx="2299189" cy="1066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Gradient of the ‘loss’ function</a:t>
            </a:r>
          </a:p>
        </p:txBody>
      </p:sp>
    </p:spTree>
    <p:extLst>
      <p:ext uri="{BB962C8B-B14F-4D97-AF65-F5344CB8AC3E}">
        <p14:creationId xmlns:p14="http://schemas.microsoft.com/office/powerpoint/2010/main" val="3956636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47F-ED51-57E7-9D14-75147091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6700"/>
            <a:ext cx="10058400" cy="1143000"/>
          </a:xfrm>
        </p:spPr>
        <p:txBody>
          <a:bodyPr/>
          <a:lstStyle/>
          <a:p>
            <a:r>
              <a:rPr lang="en-CA" dirty="0"/>
              <a:t>The trick to understand any RL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E57C60-DB8F-1FF2-DD71-FF12480B15FF}"/>
              </a:ext>
            </a:extLst>
          </p:cNvPr>
          <p:cNvSpPr/>
          <p:nvPr/>
        </p:nvSpPr>
        <p:spPr>
          <a:xfrm>
            <a:off x="6629400" y="21336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fit a model / estimate the return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D474FB-1251-C84B-2D14-C7C7E12D3429}"/>
              </a:ext>
            </a:extLst>
          </p:cNvPr>
          <p:cNvSpPr/>
          <p:nvPr/>
        </p:nvSpPr>
        <p:spPr>
          <a:xfrm>
            <a:off x="2362200" y="32766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samples (i.e. run the policy)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745638-747E-67E3-DF06-0C05071B7E49}"/>
              </a:ext>
            </a:extLst>
          </p:cNvPr>
          <p:cNvSpPr/>
          <p:nvPr/>
        </p:nvSpPr>
        <p:spPr>
          <a:xfrm>
            <a:off x="6623538" y="4572000"/>
            <a:ext cx="24384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improve the policy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9E8800B-E921-A06C-4063-09224F369E03}"/>
              </a:ext>
            </a:extLst>
          </p:cNvPr>
          <p:cNvSpPr/>
          <p:nvPr/>
        </p:nvSpPr>
        <p:spPr>
          <a:xfrm>
            <a:off x="3581400" y="2514600"/>
            <a:ext cx="3048000" cy="76200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D043CD-699F-94E9-2CA7-BB2B25F2F3A2}"/>
              </a:ext>
            </a:extLst>
          </p:cNvPr>
          <p:cNvSpPr/>
          <p:nvPr/>
        </p:nvSpPr>
        <p:spPr>
          <a:xfrm rot="5400000">
            <a:off x="7200900" y="3730869"/>
            <a:ext cx="1295400" cy="3868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0FF9D341-D928-3534-0A11-5CE066619BFC}"/>
              </a:ext>
            </a:extLst>
          </p:cNvPr>
          <p:cNvSpPr/>
          <p:nvPr/>
        </p:nvSpPr>
        <p:spPr>
          <a:xfrm rot="16200000">
            <a:off x="4664318" y="3239966"/>
            <a:ext cx="762001" cy="3156439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EA18C-3DDE-C7EB-3E1F-D03871E3D54B}"/>
              </a:ext>
            </a:extLst>
          </p:cNvPr>
          <p:cNvSpPr txBox="1"/>
          <p:nvPr/>
        </p:nvSpPr>
        <p:spPr>
          <a:xfrm>
            <a:off x="457200" y="6248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UC Berkeley CS 285 – Lecture 4 Introduction to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95507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4539"/>
            <a:ext cx="10363200" cy="1143000"/>
          </a:xfrm>
        </p:spPr>
        <p:txBody>
          <a:bodyPr/>
          <a:lstStyle/>
          <a:p>
            <a:r>
              <a:rPr lang="en-CA" dirty="0"/>
              <a:t>How it all connects!</a:t>
            </a:r>
          </a:p>
        </p:txBody>
      </p:sp>
      <p:pic>
        <p:nvPicPr>
          <p:cNvPr id="8194" name="Picture 2" descr="Kaustab Pal">
            <a:extLst>
              <a:ext uri="{FF2B5EF4-FFF2-40B4-BE49-F238E27FC236}">
                <a16:creationId xmlns:a16="http://schemas.microsoft.com/office/drawing/2014/main" id="{82D53B06-E753-5D9C-ED67-37542C8A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5" y="1715742"/>
            <a:ext cx="8229600" cy="468505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5C62F-DF01-6121-39AA-164B1918F7A6}"/>
              </a:ext>
            </a:extLst>
          </p:cNvPr>
          <p:cNvSpPr txBox="1"/>
          <p:nvPr/>
        </p:nvSpPr>
        <p:spPr>
          <a:xfrm>
            <a:off x="8839200" y="51816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99F74-7D0A-38AD-18C1-01EA0D51A0B7}"/>
              </a:ext>
            </a:extLst>
          </p:cNvPr>
          <p:cNvSpPr txBox="1"/>
          <p:nvPr/>
        </p:nvSpPr>
        <p:spPr>
          <a:xfrm>
            <a:off x="9220200" y="3227274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35637-10F1-0EFC-80BC-8630DB7E1A8E}"/>
              </a:ext>
            </a:extLst>
          </p:cNvPr>
          <p:cNvSpPr txBox="1"/>
          <p:nvPr/>
        </p:nvSpPr>
        <p:spPr>
          <a:xfrm>
            <a:off x="7696200" y="1600200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766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E2A8-6226-5F49-637D-9E36B300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9144000" cy="1143000"/>
          </a:xfrm>
        </p:spPr>
        <p:txBody>
          <a:bodyPr/>
          <a:lstStyle/>
          <a:p>
            <a:r>
              <a:rPr lang="en-CA" dirty="0"/>
              <a:t>Let’s have a break</a:t>
            </a:r>
            <a:br>
              <a:rPr lang="en-CA" dirty="0"/>
            </a:br>
            <a:r>
              <a:rPr lang="en-CA" sz="2400" dirty="0"/>
              <a:t>Winner gets a KitKat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279A828-705B-9BDF-1275-5ABFCE206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3585865"/>
                <a:ext cx="4953000" cy="6096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4000" smtClean="0"/>
                        <m:t>←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CA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CA" sz="4000" b="0" i="0" smtClean="0"/>
                        <m:t> </m:t>
                      </m:r>
                      <m:r>
                        <m:rPr>
                          <m:nor/>
                        </m:rPr>
                        <a:rPr lang="el-GR" sz="4000" smtClean="0"/>
                        <m:t>α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m:rPr>
                              <m:sty m:val="p"/>
                            </m:rP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279A828-705B-9BDF-1275-5ABFCE206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3585865"/>
                <a:ext cx="4953000" cy="609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Kit Kat Photos, Images and Pictures">
            <a:extLst>
              <a:ext uri="{FF2B5EF4-FFF2-40B4-BE49-F238E27FC236}">
                <a16:creationId xmlns:a16="http://schemas.microsoft.com/office/drawing/2014/main" id="{6093B6CB-8C01-B54E-B497-B2DC665DC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1"/>
          <a:stretch/>
        </p:blipFill>
        <p:spPr bwMode="auto">
          <a:xfrm>
            <a:off x="9220200" y="368032"/>
            <a:ext cx="2095396" cy="14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002046-5DE9-9A2E-CE79-C1CF9E4F161C}"/>
              </a:ext>
            </a:extLst>
          </p:cNvPr>
          <p:cNvSpPr txBox="1"/>
          <p:nvPr/>
        </p:nvSpPr>
        <p:spPr>
          <a:xfrm>
            <a:off x="1371600" y="2667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DQN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31AE4-F531-DD41-1ABF-94FB866414CB}"/>
              </a:ext>
            </a:extLst>
          </p:cNvPr>
          <p:cNvSpPr txBox="1"/>
          <p:nvPr/>
        </p:nvSpPr>
        <p:spPr>
          <a:xfrm>
            <a:off x="7219898" y="2667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Policy Gradient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3B082F-00A6-FEE1-88BE-5E39A6D003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9098" y="3585865"/>
                <a:ext cx="8610600" cy="722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317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060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4000" smtClean="0"/>
                        <m:t>←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CA" sz="4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4000" smtClean="0"/>
                        <m:t>+</m:t>
                      </m:r>
                      <m:r>
                        <m:rPr>
                          <m:nor/>
                        </m:rPr>
                        <a:rPr lang="en-CA" sz="4000" smtClean="0"/>
                        <m:t> </m:t>
                      </m:r>
                      <m:r>
                        <m:rPr>
                          <m:nor/>
                        </m:rPr>
                        <a:rPr lang="el-GR" sz="4000" smtClean="0"/>
                        <m:t>α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m:rPr>
                              <m:sty m:val="p"/>
                            </m:rP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3B082F-00A6-FEE1-88BE-5E39A6D0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98" y="3585865"/>
                <a:ext cx="8610600" cy="722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310018-B2E7-236E-2225-25A165EAAD67}"/>
              </a:ext>
            </a:extLst>
          </p:cNvPr>
          <p:cNvSpPr txBox="1"/>
          <p:nvPr/>
        </p:nvSpPr>
        <p:spPr>
          <a:xfrm>
            <a:off x="4419600" y="5273806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Why the difference?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C2DE7C-3E85-4BFA-32F3-633CD86C725A}"/>
              </a:ext>
            </a:extLst>
          </p:cNvPr>
          <p:cNvCxnSpPr>
            <a:cxnSpLocks/>
          </p:cNvCxnSpPr>
          <p:nvPr/>
        </p:nvCxnSpPr>
        <p:spPr>
          <a:xfrm>
            <a:off x="2514600" y="4038600"/>
            <a:ext cx="2971800" cy="1235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2C46A-6ABD-0BB5-5976-3CF61E1C733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943600" y="4173450"/>
            <a:ext cx="2438400" cy="1100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5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EDC25-C17D-B922-7FB1-21CCD41D4F5A}"/>
              </a:ext>
            </a:extLst>
          </p:cNvPr>
          <p:cNvSpPr txBox="1"/>
          <p:nvPr/>
        </p:nvSpPr>
        <p:spPr>
          <a:xfrm>
            <a:off x="1524000" y="1600200"/>
            <a:ext cx="10211764" cy="477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          “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ItemsForToday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" : [ 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		“Introduction to Deep RL”,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		“What are Policy Gradient Methods?”,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		 “What are DQNs?”,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		“Demo with a real-life application”, 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		“Q&amp;A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a.k.a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Roasting Session”]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}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9808"/>
            <a:ext cx="9144000" cy="1143000"/>
          </a:xfrm>
        </p:spPr>
        <p:txBody>
          <a:bodyPr anchor="b">
            <a:normAutofit/>
          </a:bodyPr>
          <a:lstStyle/>
          <a:p>
            <a:r>
              <a:rPr lang="en-CA" dirty="0"/>
              <a:t>Algorithm -&gt; Business Value</a:t>
            </a:r>
          </a:p>
        </p:txBody>
      </p:sp>
      <p:pic>
        <p:nvPicPr>
          <p:cNvPr id="12292" name="Picture 4" descr="Make It Rain Money GIFs | Tenor">
            <a:extLst>
              <a:ext uri="{FF2B5EF4-FFF2-40B4-BE49-F238E27FC236}">
                <a16:creationId xmlns:a16="http://schemas.microsoft.com/office/drawing/2014/main" id="{D5D68451-E0A7-7957-2B71-13349A00A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r="10087" b="-1"/>
          <a:stretch/>
        </p:blipFill>
        <p:spPr bwMode="auto">
          <a:xfrm>
            <a:off x="685800" y="1796317"/>
            <a:ext cx="4343400" cy="42703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EB0B0-DFA2-BEE0-B865-6C1979A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8800" y="1796317"/>
            <a:ext cx="6172200" cy="4147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Design strategy for trading algorithms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Optimize energy consumption in smart grids by learning from usage patterns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 logistics and transportation planning by dynamically adjusting routes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Optimize stock levels and reorder points by learning from historical sales data and demand patterns</a:t>
            </a:r>
          </a:p>
        </p:txBody>
      </p:sp>
    </p:spTree>
    <p:extLst>
      <p:ext uri="{BB962C8B-B14F-4D97-AF65-F5344CB8AC3E}">
        <p14:creationId xmlns:p14="http://schemas.microsoft.com/office/powerpoint/2010/main" val="1912597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869E-512D-264D-A942-4D73D027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/>
          <a:p>
            <a:r>
              <a:rPr lang="en-CA" dirty="0"/>
              <a:t>Demo</a:t>
            </a:r>
          </a:p>
        </p:txBody>
      </p:sp>
      <p:pic>
        <p:nvPicPr>
          <p:cNvPr id="2050" name="Picture 2" descr="DEMO TIME! ... what could possibly go wrong - Disaster Girl Meme Generator">
            <a:extLst>
              <a:ext uri="{FF2B5EF4-FFF2-40B4-BE49-F238E27FC236}">
                <a16:creationId xmlns:a16="http://schemas.microsoft.com/office/drawing/2014/main" id="{BE59B113-E3D9-3C8F-F0A9-B7AF3E12C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51" y="1028700"/>
            <a:ext cx="6400800" cy="4800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5" name="Text Placeholder 3">
            <a:extLst>
              <a:ext uri="{FF2B5EF4-FFF2-40B4-BE49-F238E27FC236}">
                <a16:creationId xmlns:a16="http://schemas.microsoft.com/office/drawing/2014/main" id="{5BD0EF0C-2283-BCF5-DE1D-D77D060F2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>
            <a:normAutofit/>
          </a:bodyPr>
          <a:lstStyle/>
          <a:p>
            <a:r>
              <a:rPr lang="en-US" sz="2000" dirty="0"/>
              <a:t>Making an inventory management system using DQN.</a:t>
            </a:r>
          </a:p>
        </p:txBody>
      </p:sp>
    </p:spTree>
    <p:extLst>
      <p:ext uri="{BB962C8B-B14F-4D97-AF65-F5344CB8AC3E}">
        <p14:creationId xmlns:p14="http://schemas.microsoft.com/office/powerpoint/2010/main" val="855274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4A73C9-E68B-9AB1-CB3D-9EBB8D1CA6BE}"/>
              </a:ext>
            </a:extLst>
          </p:cNvPr>
          <p:cNvSpPr txBox="1"/>
          <p:nvPr/>
        </p:nvSpPr>
        <p:spPr>
          <a:xfrm>
            <a:off x="914400" y="14478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 an engineer it is important to know the ‘how’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AE9F1-CC7F-69E5-0564-99D5A86EAD2F}"/>
              </a:ext>
            </a:extLst>
          </p:cNvPr>
          <p:cNvSpPr txBox="1"/>
          <p:nvPr/>
        </p:nvSpPr>
        <p:spPr>
          <a:xfrm>
            <a:off x="920262" y="516272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 a student of science, it is important to understand the ‘why’</a:t>
            </a:r>
          </a:p>
        </p:txBody>
      </p:sp>
      <p:pic>
        <p:nvPicPr>
          <p:cNvPr id="14338" name="Picture 2" descr="Understanding Machine Learning through Memes | by Harsh Aryan | Nybles |  Medium">
            <a:extLst>
              <a:ext uri="{FF2B5EF4-FFF2-40B4-BE49-F238E27FC236}">
                <a16:creationId xmlns:a16="http://schemas.microsoft.com/office/drawing/2014/main" id="{9617B6C1-9B6A-8E4A-1784-50FA9D00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78"/>
          <a:stretch/>
        </p:blipFill>
        <p:spPr bwMode="auto">
          <a:xfrm>
            <a:off x="6477000" y="1034920"/>
            <a:ext cx="45243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Up-Down 7">
            <a:extLst>
              <a:ext uri="{FF2B5EF4-FFF2-40B4-BE49-F238E27FC236}">
                <a16:creationId xmlns:a16="http://schemas.microsoft.com/office/drawing/2014/main" id="{75E14A52-0DE2-E198-3F60-F541C44A4F27}"/>
              </a:ext>
            </a:extLst>
          </p:cNvPr>
          <p:cNvSpPr/>
          <p:nvPr/>
        </p:nvSpPr>
        <p:spPr>
          <a:xfrm>
            <a:off x="2514600" y="2724329"/>
            <a:ext cx="152400" cy="23622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BDAD79-CE92-622B-50DD-F251DBBD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9144000" cy="905608"/>
          </a:xfrm>
        </p:spPr>
        <p:txBody>
          <a:bodyPr anchor="b">
            <a:normAutofit fontScale="90000"/>
          </a:bodyPr>
          <a:lstStyle/>
          <a:p>
            <a:r>
              <a:rPr lang="en-CA" dirty="0"/>
              <a:t>Thank you for being here till the end!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9808"/>
            <a:ext cx="9144000" cy="1143000"/>
          </a:xfrm>
        </p:spPr>
        <p:txBody>
          <a:bodyPr anchor="b">
            <a:normAutofit/>
          </a:bodyPr>
          <a:lstStyle/>
          <a:p>
            <a:r>
              <a:rPr lang="en-CA" dirty="0"/>
              <a:t>Connect if you wish to...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EB0B0-DFA2-BEE0-B865-6C1979A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1800" y="1752600"/>
            <a:ext cx="4724400" cy="4147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Talk more about ML, seismology, physics, open-source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Teach me more about any topic</a:t>
            </a:r>
          </a:p>
          <a:p>
            <a:pPr>
              <a:lnSpc>
                <a:spcPct val="150000"/>
              </a:lnSpc>
            </a:pPr>
            <a:r>
              <a:rPr lang="en-US" dirty="0"/>
              <a:t>Say hello, </a:t>
            </a:r>
            <a:r>
              <a:rPr lang="en-US" dirty="0" err="1"/>
              <a:t>hola</a:t>
            </a:r>
            <a:r>
              <a:rPr lang="en-US" dirty="0"/>
              <a:t>, namaste, </a:t>
            </a:r>
            <a:r>
              <a:rPr lang="en-US" dirty="0" err="1"/>
              <a:t>ni</a:t>
            </a:r>
            <a:r>
              <a:rPr lang="en-US" dirty="0"/>
              <a:t> hao</a:t>
            </a:r>
          </a:p>
          <a:p>
            <a:pPr>
              <a:lnSpc>
                <a:spcPct val="150000"/>
              </a:lnSpc>
            </a:pPr>
            <a:r>
              <a:rPr lang="en-US" dirty="0"/>
              <a:t>Tag along for hiking, running, dancing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 descr="A qr code on a screen&#10;&#10;Description automatically generated">
            <a:extLst>
              <a:ext uri="{FF2B5EF4-FFF2-40B4-BE49-F238E27FC236}">
                <a16:creationId xmlns:a16="http://schemas.microsoft.com/office/drawing/2014/main" id="{EDB3B3B2-9CB3-22E4-D06F-F11397B77B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1600200"/>
            <a:ext cx="238588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84A5D2-17A5-F35B-26CD-F09DA0E1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36" y="4897436"/>
            <a:ext cx="1837592" cy="1837592"/>
          </a:xfrm>
          <a:prstGeom prst="rect">
            <a:avLst/>
          </a:prstGeom>
        </p:spPr>
      </p:pic>
      <p:pic>
        <p:nvPicPr>
          <p:cNvPr id="15362" name="Picture 2" descr="Download Github, Github Logo, Github Icon. Royalty-Free ...">
            <a:extLst>
              <a:ext uri="{FF2B5EF4-FFF2-40B4-BE49-F238E27FC236}">
                <a16:creationId xmlns:a16="http://schemas.microsoft.com/office/drawing/2014/main" id="{BD41B1C7-F3A1-9C95-6FFD-711183C1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20" y="4056306"/>
            <a:ext cx="823424" cy="82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C9E30-CA4E-0FBD-4578-E4184722B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509" y="3276600"/>
            <a:ext cx="1837592" cy="1790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63469D-4CDA-8AA1-6B90-D4DF4B92BB56}"/>
              </a:ext>
            </a:extLst>
          </p:cNvPr>
          <p:cNvSpPr txBox="1"/>
          <p:nvPr/>
        </p:nvSpPr>
        <p:spPr>
          <a:xfrm>
            <a:off x="4267200" y="28194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Feedback!</a:t>
            </a:r>
          </a:p>
        </p:txBody>
      </p:sp>
    </p:spTree>
    <p:extLst>
      <p:ext uri="{BB962C8B-B14F-4D97-AF65-F5344CB8AC3E}">
        <p14:creationId xmlns:p14="http://schemas.microsoft.com/office/powerpoint/2010/main" val="337886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targetAudience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EDC25-C17D-B922-7FB1-21CCD41D4F5A}"/>
              </a:ext>
            </a:extLst>
          </p:cNvPr>
          <p:cNvSpPr txBox="1"/>
          <p:nvPr/>
        </p:nvSpPr>
        <p:spPr>
          <a:xfrm>
            <a:off x="1524000" y="1600200"/>
            <a:ext cx="10211764" cy="477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          “Audience" : [ 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		“Have a calculus background”,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		“Have a probability background”,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		“Want to use Deep RL in your work”,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		“Are comfortable using Python”,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		]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}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3983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9296400" cy="1143000"/>
          </a:xfrm>
        </p:spPr>
        <p:txBody>
          <a:bodyPr/>
          <a:lstStyle/>
          <a:p>
            <a:r>
              <a:rPr lang="en-CA" dirty="0"/>
              <a:t>What is Reinforcement Learning?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EB0B0-DFA2-BEE0-B865-6C1979A7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857500"/>
            <a:ext cx="117348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“Approach for learning decision making and control from experience” </a:t>
            </a:r>
          </a:p>
          <a:p>
            <a:pPr marL="0" indent="0">
              <a:buNone/>
            </a:pPr>
            <a:r>
              <a:rPr lang="en-US" sz="2400" dirty="0"/>
              <a:t>– CS285 UC Berkeley</a:t>
            </a:r>
            <a:endParaRPr lang="en-US" sz="25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9453A6-A746-337F-5AC1-6C9262FBC9C6}"/>
              </a:ext>
            </a:extLst>
          </p:cNvPr>
          <p:cNvSpPr/>
          <p:nvPr/>
        </p:nvSpPr>
        <p:spPr>
          <a:xfrm>
            <a:off x="5029200" y="41910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77F34E-EC63-A824-3D57-29CF81F141F8}"/>
              </a:ext>
            </a:extLst>
          </p:cNvPr>
          <p:cNvSpPr/>
          <p:nvPr/>
        </p:nvSpPr>
        <p:spPr>
          <a:xfrm>
            <a:off x="5029200" y="56769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Environment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B2E8DF6-8D61-0105-1484-40DD3AF4F124}"/>
              </a:ext>
            </a:extLst>
          </p:cNvPr>
          <p:cNvCxnSpPr>
            <a:stCxn id="3" idx="3"/>
            <a:endCxn id="4" idx="3"/>
          </p:cNvCxnSpPr>
          <p:nvPr/>
        </p:nvCxnSpPr>
        <p:spPr>
          <a:xfrm>
            <a:off x="7162800" y="4533900"/>
            <a:ext cx="12700" cy="1485900"/>
          </a:xfrm>
          <a:prstGeom prst="bentConnector3">
            <a:avLst>
              <a:gd name="adj1" fmla="val 410769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22E248F-E972-3039-C13E-B68785F21130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>
            <a:off x="5029200" y="4533900"/>
            <a:ext cx="12700" cy="1485900"/>
          </a:xfrm>
          <a:prstGeom prst="bentConnector3">
            <a:avLst>
              <a:gd name="adj1" fmla="val 5123079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DCE4B08-4B9D-1588-99CC-52BB548E42FC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>
            <a:off x="5029200" y="4533900"/>
            <a:ext cx="12700" cy="1485900"/>
          </a:xfrm>
          <a:prstGeom prst="bentConnector3">
            <a:avLst>
              <a:gd name="adj1" fmla="val 12876921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B514A2-F24D-71D5-B77F-098DE83AE61D}"/>
              </a:ext>
            </a:extLst>
          </p:cNvPr>
          <p:cNvSpPr txBox="1"/>
          <p:nvPr/>
        </p:nvSpPr>
        <p:spPr>
          <a:xfrm>
            <a:off x="7696200" y="50921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1FC910-66AA-00BC-4C1C-F9665BAE06FF}"/>
              </a:ext>
            </a:extLst>
          </p:cNvPr>
          <p:cNvSpPr txBox="1"/>
          <p:nvPr/>
        </p:nvSpPr>
        <p:spPr>
          <a:xfrm>
            <a:off x="2557081" y="509218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5E725-4116-4C48-B7AD-A010134074FD}"/>
              </a:ext>
            </a:extLst>
          </p:cNvPr>
          <p:cNvSpPr txBox="1"/>
          <p:nvPr/>
        </p:nvSpPr>
        <p:spPr>
          <a:xfrm>
            <a:off x="4375135" y="51170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77170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9296400" cy="1143000"/>
          </a:xfrm>
        </p:spPr>
        <p:txBody>
          <a:bodyPr/>
          <a:lstStyle/>
          <a:p>
            <a:r>
              <a:rPr lang="en-CA" dirty="0"/>
              <a:t>What is DEEP Reinforcement Learning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EB0B0-DFA2-BEE0-B865-6C1979A7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117348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Historically we used to use approximators like gaussian distributions, linear approximators, sinusoidal regressors…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Now we use ‘Deep’ Neural Networks.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Why?</a:t>
            </a:r>
            <a:endParaRPr lang="en-US" sz="2500" dirty="0"/>
          </a:p>
        </p:txBody>
      </p:sp>
      <p:pic>
        <p:nvPicPr>
          <p:cNvPr id="1026" name="Picture 2" descr="scikit learn - How to evaluate the loss on a Gaussian Mixture Model? -  Cross Validated">
            <a:extLst>
              <a:ext uri="{FF2B5EF4-FFF2-40B4-BE49-F238E27FC236}">
                <a16:creationId xmlns:a16="http://schemas.microsoft.com/office/drawing/2014/main" id="{4C2319E6-7CAB-8446-D988-0A5D398F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76" y="3533775"/>
            <a:ext cx="552606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7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9296400" cy="1143000"/>
          </a:xfrm>
        </p:spPr>
        <p:txBody>
          <a:bodyPr/>
          <a:lstStyle/>
          <a:p>
            <a:r>
              <a:rPr lang="en-CA" dirty="0"/>
              <a:t>Where do we use RL?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EB0B0-DFA2-BEE0-B865-6C1979A7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8" y="2170193"/>
            <a:ext cx="117348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not just games and robots!</a:t>
            </a:r>
            <a:endParaRPr 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2A2F9-3190-B757-A945-A94C4DBB02E0}"/>
              </a:ext>
            </a:extLst>
          </p:cNvPr>
          <p:cNvSpPr txBox="1"/>
          <p:nvPr/>
        </p:nvSpPr>
        <p:spPr>
          <a:xfrm>
            <a:off x="762000" y="3352800"/>
            <a:ext cx="103632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For chip design</a:t>
            </a:r>
            <a:r>
              <a:rPr lang="en-CA" sz="2400" baseline="30000" dirty="0"/>
              <a:t>[1]</a:t>
            </a:r>
            <a:endParaRPr lang="en-CA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For improving language models</a:t>
            </a:r>
            <a:r>
              <a:rPr lang="en-CA" sz="2400" baseline="30000" dirty="0"/>
              <a:t>[2]</a:t>
            </a:r>
            <a:endParaRPr lang="en-CA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For inventory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For image generation </a:t>
            </a:r>
            <a:r>
              <a:rPr lang="en-CA" sz="2400" baseline="30000" dirty="0"/>
              <a:t>[3]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CDEB6-62A3-3499-7BBB-C1DF317B05B4}"/>
              </a:ext>
            </a:extLst>
          </p:cNvPr>
          <p:cNvSpPr txBox="1"/>
          <p:nvPr/>
        </p:nvSpPr>
        <p:spPr>
          <a:xfrm>
            <a:off x="205154" y="6157863"/>
            <a:ext cx="1209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 </a:t>
            </a:r>
            <a:r>
              <a:rPr lang="fr-FR" sz="1200" dirty="0">
                <a:hlinkClick r:id="rId2"/>
              </a:rPr>
              <a:t>https://ai.googleblog.com/2020/04/chip-design-with-deep-reinforcement.html</a:t>
            </a:r>
            <a:endParaRPr lang="fr-FR" sz="1200" dirty="0"/>
          </a:p>
          <a:p>
            <a:r>
              <a:rPr lang="fr-FR" sz="1200" dirty="0"/>
              <a:t>[2] </a:t>
            </a:r>
            <a:r>
              <a:rPr lang="fr-FR" sz="1200" dirty="0">
                <a:hlinkClick r:id="rId3"/>
              </a:rPr>
              <a:t>https://huggingface.co/blog/rlhf</a:t>
            </a:r>
            <a:endParaRPr lang="fr-FR" sz="1200" dirty="0"/>
          </a:p>
          <a:p>
            <a:r>
              <a:rPr lang="fr-FR" sz="1200" dirty="0"/>
              <a:t>[3] </a:t>
            </a:r>
            <a:r>
              <a:rPr lang="en-CA" sz="1200" dirty="0"/>
              <a:t>Kevin Black*, Michael Janner*, </a:t>
            </a:r>
            <a:r>
              <a:rPr lang="en-CA" sz="1200" dirty="0" err="1"/>
              <a:t>Yilun</a:t>
            </a:r>
            <a:r>
              <a:rPr lang="en-CA" sz="1200" dirty="0"/>
              <a:t> Du, Ilya </a:t>
            </a:r>
            <a:r>
              <a:rPr lang="en-CA" sz="1200" dirty="0" err="1"/>
              <a:t>Kostrikov</a:t>
            </a:r>
            <a:r>
              <a:rPr lang="en-CA" sz="1200" dirty="0"/>
              <a:t>, Sergey Levine. Training Diffusion Models with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9156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E89-2D4B-F5AB-EC66-261F134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05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CA" dirty="0"/>
              <a:t>Types of RL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7BB9A-9D57-C202-24FD-BBBCAED4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9601200" cy="4824604"/>
          </a:xfrm>
          <a:prstGeom prst="round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08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47F-ED51-57E7-9D14-75147091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6700"/>
            <a:ext cx="10058400" cy="1143000"/>
          </a:xfrm>
        </p:spPr>
        <p:txBody>
          <a:bodyPr/>
          <a:lstStyle/>
          <a:p>
            <a:r>
              <a:rPr lang="en-CA" dirty="0"/>
              <a:t>The trick to understand any RL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E57C60-DB8F-1FF2-DD71-FF12480B15FF}"/>
              </a:ext>
            </a:extLst>
          </p:cNvPr>
          <p:cNvSpPr/>
          <p:nvPr/>
        </p:nvSpPr>
        <p:spPr>
          <a:xfrm>
            <a:off x="6629400" y="21336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fit a model/ estimate the return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D474FB-1251-C84B-2D14-C7C7E12D3429}"/>
              </a:ext>
            </a:extLst>
          </p:cNvPr>
          <p:cNvSpPr/>
          <p:nvPr/>
        </p:nvSpPr>
        <p:spPr>
          <a:xfrm>
            <a:off x="2362200" y="32766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samples (i.e. run the policy)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745638-747E-67E3-DF06-0C05071B7E49}"/>
              </a:ext>
            </a:extLst>
          </p:cNvPr>
          <p:cNvSpPr/>
          <p:nvPr/>
        </p:nvSpPr>
        <p:spPr>
          <a:xfrm>
            <a:off x="6623538" y="4572000"/>
            <a:ext cx="2438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improve the policy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9E8800B-E921-A06C-4063-09224F369E03}"/>
              </a:ext>
            </a:extLst>
          </p:cNvPr>
          <p:cNvSpPr/>
          <p:nvPr/>
        </p:nvSpPr>
        <p:spPr>
          <a:xfrm>
            <a:off x="3581400" y="2514600"/>
            <a:ext cx="3048000" cy="76200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D043CD-699F-94E9-2CA7-BB2B25F2F3A2}"/>
              </a:ext>
            </a:extLst>
          </p:cNvPr>
          <p:cNvSpPr/>
          <p:nvPr/>
        </p:nvSpPr>
        <p:spPr>
          <a:xfrm rot="5400000">
            <a:off x="7200900" y="3730869"/>
            <a:ext cx="1295400" cy="3868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0FF9D341-D928-3534-0A11-5CE066619BFC}"/>
              </a:ext>
            </a:extLst>
          </p:cNvPr>
          <p:cNvSpPr/>
          <p:nvPr/>
        </p:nvSpPr>
        <p:spPr>
          <a:xfrm rot="16200000">
            <a:off x="4664318" y="3239966"/>
            <a:ext cx="762001" cy="3156439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EA18C-3DDE-C7EB-3E1F-D03871E3D54B}"/>
              </a:ext>
            </a:extLst>
          </p:cNvPr>
          <p:cNvSpPr txBox="1"/>
          <p:nvPr/>
        </p:nvSpPr>
        <p:spPr>
          <a:xfrm>
            <a:off x="457200" y="6248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UC Berkeley CS 285 – Lecture 4 Introduction to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64432405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45845FECA7384590D9361A064AE768" ma:contentTypeVersion="8" ma:contentTypeDescription="Create a new document." ma:contentTypeScope="" ma:versionID="0ac213ecd046bb2f2b25be251b492aff">
  <xsd:schema xmlns:xsd="http://www.w3.org/2001/XMLSchema" xmlns:xs="http://www.w3.org/2001/XMLSchema" xmlns:p="http://schemas.microsoft.com/office/2006/metadata/properties" xmlns:ns3="1f9d7164-c1d1-48f2-9adb-9e9829a0dc22" xmlns:ns4="85e628c3-6855-4745-b4a9-47d8a2ee6259" targetNamespace="http://schemas.microsoft.com/office/2006/metadata/properties" ma:root="true" ma:fieldsID="64eba552b3997132d44bab15b5a0e3f9" ns3:_="" ns4:_="">
    <xsd:import namespace="1f9d7164-c1d1-48f2-9adb-9e9829a0dc22"/>
    <xsd:import namespace="85e628c3-6855-4745-b4a9-47d8a2ee62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d7164-c1d1-48f2-9adb-9e9829a0dc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628c3-6855-4745-b4a9-47d8a2ee625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9d7164-c1d1-48f2-9adb-9e9829a0dc22" xsi:nil="true"/>
  </documentManagement>
</p:properties>
</file>

<file path=customXml/itemProps1.xml><?xml version="1.0" encoding="utf-8"?>
<ds:datastoreItem xmlns:ds="http://schemas.openxmlformats.org/officeDocument/2006/customXml" ds:itemID="{AB86532E-561F-4EC2-A9F9-C2E7BD4022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d7164-c1d1-48f2-9adb-9e9829a0dc22"/>
    <ds:schemaRef ds:uri="85e628c3-6855-4745-b4a9-47d8a2ee62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40ACBA-1884-442F-9DA2-EDF52280D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4B8D5-2F26-4E79-A3D2-9A91A90B11D2}">
  <ds:schemaRefs>
    <ds:schemaRef ds:uri="1f9d7164-c1d1-48f2-9adb-9e9829a0dc22"/>
    <ds:schemaRef ds:uri="http://schemas.openxmlformats.org/package/2006/metadata/core-properties"/>
    <ds:schemaRef ds:uri="85e628c3-6855-4745-b4a9-47d8a2ee6259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2356</TotalTime>
  <Words>1114</Words>
  <Application>Microsoft Office PowerPoint</Application>
  <PresentationFormat>Widescreen</PresentationFormat>
  <Paragraphs>188</Paragraphs>
  <Slides>33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Candara</vt:lpstr>
      <vt:lpstr>Consolas</vt:lpstr>
      <vt:lpstr>Wingdings</vt:lpstr>
      <vt:lpstr>Tech Computer 16x9</vt:lpstr>
      <vt:lpstr>Deep Reinforcement Learning</vt:lpstr>
      <vt:lpstr>Introduction</vt:lpstr>
      <vt:lpstr>Agenda</vt:lpstr>
      <vt:lpstr>targetAudience</vt:lpstr>
      <vt:lpstr>What is Reinforcement Learning?</vt:lpstr>
      <vt:lpstr>What is DEEP Reinforcement Learning</vt:lpstr>
      <vt:lpstr>Where do we use RL?</vt:lpstr>
      <vt:lpstr>Types of RL Algorithms</vt:lpstr>
      <vt:lpstr>The trick to understand any RL algorithm</vt:lpstr>
      <vt:lpstr>Policy Gradient / REINFORCE Algorithm</vt:lpstr>
      <vt:lpstr>The trick to understand any RL algorithm</vt:lpstr>
      <vt:lpstr>The goal of a policy gradient algorithm</vt:lpstr>
      <vt:lpstr>How to improve the policy ‘gradient’ algorithm?</vt:lpstr>
      <vt:lpstr>How to improve the policy ‘gradient’ algorithm?</vt:lpstr>
      <vt:lpstr>The trick to understand any RL algorithm</vt:lpstr>
      <vt:lpstr>Practical implementation</vt:lpstr>
      <vt:lpstr>Algorithm -&gt; Business Value</vt:lpstr>
      <vt:lpstr>Demo</vt:lpstr>
      <vt:lpstr>The Deep Q-Network Algorithm</vt:lpstr>
      <vt:lpstr>What are Q Values?</vt:lpstr>
      <vt:lpstr>We need to learn a few more terminologies</vt:lpstr>
      <vt:lpstr>Let’s talk about replay memory</vt:lpstr>
      <vt:lpstr>Let’s talk about target network</vt:lpstr>
      <vt:lpstr>Let’s talk about DQN Loss</vt:lpstr>
      <vt:lpstr>The trick to understand any RL algorithm</vt:lpstr>
      <vt:lpstr>How to improve DQN Parameters?</vt:lpstr>
      <vt:lpstr>The trick to understand any RL algorithm</vt:lpstr>
      <vt:lpstr>How it all connects!</vt:lpstr>
      <vt:lpstr>Let’s have a break Winner gets a KitKat</vt:lpstr>
      <vt:lpstr>Algorithm -&gt; Business Value</vt:lpstr>
      <vt:lpstr>Demo</vt:lpstr>
      <vt:lpstr>Thank you for being here till the end!</vt:lpstr>
      <vt:lpstr>Connect if you wish to...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PEY Presentation</dc:title>
  <dc:creator>Author</dc:creator>
  <cp:lastModifiedBy>Author</cp:lastModifiedBy>
  <cp:revision>22</cp:revision>
  <dcterms:created xsi:type="dcterms:W3CDTF">2023-08-11T10:13:45Z</dcterms:created>
  <dcterms:modified xsi:type="dcterms:W3CDTF">2024-07-07T19:58:46Z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0x010100C145845FECA7384590D9361A064AE768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