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1"/>
  </p:notesMasterIdLst>
  <p:handoutMasterIdLst>
    <p:handoutMasterId r:id="rId42"/>
  </p:handoutMasterIdLst>
  <p:sldIdLst>
    <p:sldId id="325" r:id="rId5"/>
    <p:sldId id="326" r:id="rId6"/>
    <p:sldId id="327" r:id="rId7"/>
    <p:sldId id="361" r:id="rId8"/>
    <p:sldId id="330" r:id="rId9"/>
    <p:sldId id="340" r:id="rId10"/>
    <p:sldId id="329" r:id="rId11"/>
    <p:sldId id="362" r:id="rId12"/>
    <p:sldId id="341" r:id="rId13"/>
    <p:sldId id="363" r:id="rId14"/>
    <p:sldId id="364" r:id="rId15"/>
    <p:sldId id="342" r:id="rId16"/>
    <p:sldId id="365" r:id="rId17"/>
    <p:sldId id="366" r:id="rId18"/>
    <p:sldId id="367" r:id="rId19"/>
    <p:sldId id="343" r:id="rId20"/>
    <p:sldId id="344" r:id="rId21"/>
    <p:sldId id="345" r:id="rId22"/>
    <p:sldId id="346" r:id="rId23"/>
    <p:sldId id="347" r:id="rId24"/>
    <p:sldId id="348" r:id="rId25"/>
    <p:sldId id="349" r:id="rId26"/>
    <p:sldId id="350" r:id="rId27"/>
    <p:sldId id="369" r:id="rId28"/>
    <p:sldId id="368" r:id="rId29"/>
    <p:sldId id="351" r:id="rId30"/>
    <p:sldId id="352" r:id="rId31"/>
    <p:sldId id="353" r:id="rId32"/>
    <p:sldId id="354" r:id="rId33"/>
    <p:sldId id="355" r:id="rId34"/>
    <p:sldId id="356" r:id="rId35"/>
    <p:sldId id="357" r:id="rId36"/>
    <p:sldId id="339" r:id="rId37"/>
    <p:sldId id="358" r:id="rId38"/>
    <p:sldId id="360" r:id="rId39"/>
    <p:sldId id="35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05" autoAdjust="0"/>
  </p:normalViewPr>
  <p:slideViewPr>
    <p:cSldViewPr snapToGrid="0">
      <p:cViewPr varScale="1">
        <p:scale>
          <a:sx n="78" d="100"/>
          <a:sy n="78" d="100"/>
        </p:scale>
        <p:origin x="878" y="5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7/6/2024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7/6/2024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23.png"/><Relationship Id="rId7" Type="http://schemas.openxmlformats.org/officeDocument/2006/relationships/image" Target="../media/image22.png"/><Relationship Id="rId2" Type="http://schemas.openxmlformats.org/officeDocument/2006/relationships/image" Target="../media/image180.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18.png"/><Relationship Id="rId4" Type="http://schemas.openxmlformats.org/officeDocument/2006/relationships/image" Target="../media/image19.png"/><Relationship Id="rId9"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t>ML Systems DESIGN</a:t>
            </a:r>
            <a:br>
              <a:rPr lang="en-US" dirty="0"/>
            </a:br>
            <a:r>
              <a:rPr lang="en-US" dirty="0"/>
              <a:t>Meetup Group</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Hetav Pandya</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88720" y="609600"/>
            <a:ext cx="9829800" cy="914400"/>
          </a:xfrm>
        </p:spPr>
        <p:txBody>
          <a:bodyPr anchor="t">
            <a:normAutofit/>
          </a:bodyPr>
          <a:lstStyle/>
          <a:p>
            <a:r>
              <a:rPr lang="en-US" dirty="0"/>
              <a:t>Where can IT help you?</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10</a:t>
            </a:fld>
            <a:endParaRPr lang="en-US"/>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nchor="ctr">
            <a:normAutofit/>
          </a:bodyPr>
          <a:lstStyle/>
          <a:p>
            <a:r>
              <a:rPr lang="en-US" dirty="0"/>
              <a:t>ML SYSTEMS DESIGN</a:t>
            </a:r>
          </a:p>
        </p:txBody>
      </p:sp>
      <p:sp>
        <p:nvSpPr>
          <p:cNvPr id="6" name="TextBox 5">
            <a:extLst>
              <a:ext uri="{FF2B5EF4-FFF2-40B4-BE49-F238E27FC236}">
                <a16:creationId xmlns:a16="http://schemas.microsoft.com/office/drawing/2014/main" id="{BCDC8FE0-BCB1-753B-B047-58C2BC1F6077}"/>
              </a:ext>
            </a:extLst>
          </p:cNvPr>
          <p:cNvSpPr txBox="1"/>
          <p:nvPr/>
        </p:nvSpPr>
        <p:spPr>
          <a:xfrm>
            <a:off x="1592826" y="2554295"/>
            <a:ext cx="8986684" cy="1938992"/>
          </a:xfrm>
          <a:prstGeom prst="rect">
            <a:avLst/>
          </a:prstGeom>
          <a:noFill/>
        </p:spPr>
        <p:txBody>
          <a:bodyPr wrap="square">
            <a:spAutoFit/>
          </a:bodyPr>
          <a:lstStyle/>
          <a:p>
            <a:pPr algn="ctr"/>
            <a:r>
              <a:rPr lang="en-US" sz="2400" dirty="0"/>
              <a:t>As of 2019, the average cost for an app to acquire a user who’ll make an in-app purchase is $86.61. The acquisition cost for Lyft is estimated at $158/rider. This cost is so much higher for enterprise customers. Customer acquisition cost is hailed by investors as a startup killer. Reducing customer acquisition costs by a small amount can result in a large increase in profit</a:t>
            </a:r>
            <a:endParaRPr lang="en-CA" sz="2400" dirty="0"/>
          </a:p>
        </p:txBody>
      </p:sp>
    </p:spTree>
    <p:extLst>
      <p:ext uri="{BB962C8B-B14F-4D97-AF65-F5344CB8AC3E}">
        <p14:creationId xmlns:p14="http://schemas.microsoft.com/office/powerpoint/2010/main" val="349891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88720" y="609600"/>
            <a:ext cx="9829800" cy="914400"/>
          </a:xfrm>
        </p:spPr>
        <p:txBody>
          <a:bodyPr anchor="t">
            <a:normAutofit/>
          </a:bodyPr>
          <a:lstStyle/>
          <a:p>
            <a:r>
              <a:rPr lang="en-US"/>
              <a:t>Where can help you?</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11</a:t>
            </a:fld>
            <a:endParaRPr lang="en-US"/>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nchor="ctr">
            <a:normAutofit/>
          </a:bodyPr>
          <a:lstStyle/>
          <a:p>
            <a:r>
              <a:rPr lang="en-US" dirty="0"/>
              <a:t>ML SYSTEMS DESIGN</a:t>
            </a:r>
          </a:p>
        </p:txBody>
      </p:sp>
      <p:sp>
        <p:nvSpPr>
          <p:cNvPr id="6" name="TextBox 5">
            <a:extLst>
              <a:ext uri="{FF2B5EF4-FFF2-40B4-BE49-F238E27FC236}">
                <a16:creationId xmlns:a16="http://schemas.microsoft.com/office/drawing/2014/main" id="{BCDC8FE0-BCB1-753B-B047-58C2BC1F6077}"/>
              </a:ext>
            </a:extLst>
          </p:cNvPr>
          <p:cNvSpPr txBox="1"/>
          <p:nvPr/>
        </p:nvSpPr>
        <p:spPr>
          <a:xfrm>
            <a:off x="1592826" y="2554295"/>
            <a:ext cx="8986684" cy="1569660"/>
          </a:xfrm>
          <a:prstGeom prst="rect">
            <a:avLst/>
          </a:prstGeom>
          <a:noFill/>
        </p:spPr>
        <p:txBody>
          <a:bodyPr wrap="square">
            <a:spAutoFit/>
          </a:bodyPr>
          <a:lstStyle/>
          <a:p>
            <a:pPr algn="ctr"/>
            <a:r>
              <a:rPr lang="en-US" sz="2400" dirty="0"/>
              <a:t>The cost of acquiring a new user is approximated to be 5 to 25 times more expensive than retaining an existing one. </a:t>
            </a:r>
            <a:r>
              <a:rPr lang="en-US" sz="2400" i="1" dirty="0"/>
              <a:t>Churn prediction</a:t>
            </a:r>
            <a:r>
              <a:rPr lang="en-US" sz="2400" dirty="0"/>
              <a:t> is predicting when a specific customer is about to stop using your products or services so that you can take appropriate actions to win them back.</a:t>
            </a:r>
            <a:endParaRPr lang="en-CA" sz="2400" dirty="0"/>
          </a:p>
        </p:txBody>
      </p:sp>
    </p:spTree>
    <p:extLst>
      <p:ext uri="{BB962C8B-B14F-4D97-AF65-F5344CB8AC3E}">
        <p14:creationId xmlns:p14="http://schemas.microsoft.com/office/powerpoint/2010/main" val="128624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88720" y="609600"/>
            <a:ext cx="9829800" cy="914400"/>
          </a:xfrm>
        </p:spPr>
        <p:txBody>
          <a:bodyPr anchor="t">
            <a:normAutofit/>
          </a:bodyPr>
          <a:lstStyle/>
          <a:p>
            <a:r>
              <a:rPr lang="en-US" dirty="0"/>
              <a:t>CS101: Intro to ML</a:t>
            </a:r>
          </a:p>
        </p:txBody>
      </p:sp>
      <p:pic>
        <p:nvPicPr>
          <p:cNvPr id="6" name="Picture 5">
            <a:extLst>
              <a:ext uri="{FF2B5EF4-FFF2-40B4-BE49-F238E27FC236}">
                <a16:creationId xmlns:a16="http://schemas.microsoft.com/office/drawing/2014/main" id="{A7F8452A-85AA-A3D8-3E19-38EEF73CDE51}"/>
              </a:ext>
            </a:extLst>
          </p:cNvPr>
          <p:cNvPicPr>
            <a:picLocks noChangeAspect="1"/>
          </p:cNvPicPr>
          <p:nvPr/>
        </p:nvPicPr>
        <p:blipFill>
          <a:blip r:embed="rId2"/>
          <a:stretch>
            <a:fillRect/>
          </a:stretch>
        </p:blipFill>
        <p:spPr>
          <a:xfrm>
            <a:off x="2855453" y="1759332"/>
            <a:ext cx="6496333" cy="4352544"/>
          </a:xfrm>
          <a:prstGeom prst="rect">
            <a:avLst/>
          </a:prstGeom>
          <a:noFill/>
        </p:spPr>
      </p:pic>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12</a:t>
            </a:fld>
            <a:endParaRPr lang="en-US"/>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nchor="ctr">
            <a:normAutofit/>
          </a:bodyPr>
          <a:lstStyle/>
          <a:p>
            <a:r>
              <a:rPr lang="en-US" dirty="0"/>
              <a:t>ML SYSTEMS DESIGN</a:t>
            </a:r>
          </a:p>
        </p:txBody>
      </p:sp>
    </p:spTree>
    <p:extLst>
      <p:ext uri="{BB962C8B-B14F-4D97-AF65-F5344CB8AC3E}">
        <p14:creationId xmlns:p14="http://schemas.microsoft.com/office/powerpoint/2010/main" val="3214221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88720" y="609600"/>
            <a:ext cx="9829800" cy="914400"/>
          </a:xfrm>
        </p:spPr>
        <p:txBody>
          <a:bodyPr anchor="t">
            <a:normAutofit/>
          </a:bodyPr>
          <a:lstStyle/>
          <a:p>
            <a:r>
              <a:rPr lang="en-US" dirty="0"/>
              <a:t>Inference vs throughput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13</a:t>
            </a:fld>
            <a:endParaRPr lang="en-US"/>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nchor="ctr">
            <a:normAutofit/>
          </a:bodyPr>
          <a:lstStyle/>
          <a:p>
            <a:r>
              <a:rPr lang="en-US" dirty="0"/>
              <a:t>ML SYSTEMS DESIGN</a:t>
            </a:r>
          </a:p>
        </p:txBody>
      </p:sp>
      <p:pic>
        <p:nvPicPr>
          <p:cNvPr id="9" name="Picture 8">
            <a:extLst>
              <a:ext uri="{FF2B5EF4-FFF2-40B4-BE49-F238E27FC236}">
                <a16:creationId xmlns:a16="http://schemas.microsoft.com/office/drawing/2014/main" id="{D1A68B9D-9710-C283-5484-1A0551AA8EA8}"/>
              </a:ext>
            </a:extLst>
          </p:cNvPr>
          <p:cNvPicPr>
            <a:picLocks noChangeAspect="1"/>
          </p:cNvPicPr>
          <p:nvPr/>
        </p:nvPicPr>
        <p:blipFill>
          <a:blip r:embed="rId2"/>
          <a:stretch>
            <a:fillRect/>
          </a:stretch>
        </p:blipFill>
        <p:spPr>
          <a:xfrm>
            <a:off x="3055356" y="2229919"/>
            <a:ext cx="6081287" cy="3696020"/>
          </a:xfrm>
          <a:prstGeom prst="rect">
            <a:avLst/>
          </a:prstGeom>
        </p:spPr>
      </p:pic>
    </p:spTree>
    <p:extLst>
      <p:ext uri="{BB962C8B-B14F-4D97-AF65-F5344CB8AC3E}">
        <p14:creationId xmlns:p14="http://schemas.microsoft.com/office/powerpoint/2010/main" val="3971002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88720" y="609600"/>
            <a:ext cx="9829800" cy="914400"/>
          </a:xfrm>
        </p:spPr>
        <p:txBody>
          <a:bodyPr anchor="t">
            <a:normAutofit/>
          </a:bodyPr>
          <a:lstStyle/>
          <a:p>
            <a:r>
              <a:rPr lang="en-US" dirty="0"/>
              <a:t>Inference vs throughput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14</a:t>
            </a:fld>
            <a:endParaRPr lang="en-US"/>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nchor="ctr">
            <a:normAutofit/>
          </a:bodyPr>
          <a:lstStyle/>
          <a:p>
            <a:r>
              <a:rPr lang="en-US" dirty="0"/>
              <a:t>ML SYSTEMS DESIGN</a:t>
            </a:r>
          </a:p>
        </p:txBody>
      </p:sp>
      <p:sp>
        <p:nvSpPr>
          <p:cNvPr id="7" name="TextBox 6">
            <a:extLst>
              <a:ext uri="{FF2B5EF4-FFF2-40B4-BE49-F238E27FC236}">
                <a16:creationId xmlns:a16="http://schemas.microsoft.com/office/drawing/2014/main" id="{B1945019-E4CB-FD9A-98BB-A734834FCD63}"/>
              </a:ext>
            </a:extLst>
          </p:cNvPr>
          <p:cNvSpPr txBox="1"/>
          <p:nvPr/>
        </p:nvSpPr>
        <p:spPr>
          <a:xfrm>
            <a:off x="3048000" y="2692794"/>
            <a:ext cx="6096000" cy="2308324"/>
          </a:xfrm>
          <a:prstGeom prst="rect">
            <a:avLst/>
          </a:prstGeom>
          <a:noFill/>
        </p:spPr>
        <p:txBody>
          <a:bodyPr wrap="square">
            <a:spAutoFit/>
          </a:bodyPr>
          <a:lstStyle/>
          <a:p>
            <a:pPr algn="ctr"/>
            <a:r>
              <a:rPr lang="en-US" sz="2400" dirty="0"/>
              <a:t>In 2019, Booking.com found that an increase of about 30% in latency cost about 0.5% in conversion rates—“a relevant cost for our business.” In 2016, Google found that more than half of mobile users will leave a page if it takes more than three seconds to load. Users today are even less patient.</a:t>
            </a:r>
            <a:endParaRPr lang="en-CA" sz="2400" dirty="0"/>
          </a:p>
        </p:txBody>
      </p:sp>
    </p:spTree>
    <p:extLst>
      <p:ext uri="{BB962C8B-B14F-4D97-AF65-F5344CB8AC3E}">
        <p14:creationId xmlns:p14="http://schemas.microsoft.com/office/powerpoint/2010/main" val="2509869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88720" y="609600"/>
            <a:ext cx="9829800" cy="914400"/>
          </a:xfrm>
        </p:spPr>
        <p:txBody>
          <a:bodyPr anchor="t">
            <a:normAutofit/>
          </a:bodyPr>
          <a:lstStyle/>
          <a:p>
            <a:r>
              <a:rPr lang="en-US" dirty="0"/>
              <a:t>Interpretability</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15</a:t>
            </a:fld>
            <a:endParaRPr lang="en-US"/>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nchor="ctr">
            <a:normAutofit/>
          </a:bodyPr>
          <a:lstStyle/>
          <a:p>
            <a:r>
              <a:rPr lang="en-US" dirty="0"/>
              <a:t>ML SYSTEMS DESIGN</a:t>
            </a:r>
          </a:p>
        </p:txBody>
      </p:sp>
      <p:sp>
        <p:nvSpPr>
          <p:cNvPr id="7" name="TextBox 6">
            <a:extLst>
              <a:ext uri="{FF2B5EF4-FFF2-40B4-BE49-F238E27FC236}">
                <a16:creationId xmlns:a16="http://schemas.microsoft.com/office/drawing/2014/main" id="{B1945019-E4CB-FD9A-98BB-A734834FCD63}"/>
              </a:ext>
            </a:extLst>
          </p:cNvPr>
          <p:cNvSpPr txBox="1"/>
          <p:nvPr/>
        </p:nvSpPr>
        <p:spPr>
          <a:xfrm>
            <a:off x="3048000" y="2692794"/>
            <a:ext cx="6096000" cy="1938992"/>
          </a:xfrm>
          <a:prstGeom prst="rect">
            <a:avLst/>
          </a:prstGeom>
          <a:noFill/>
        </p:spPr>
        <p:txBody>
          <a:bodyPr wrap="square">
            <a:spAutoFit/>
          </a:bodyPr>
          <a:lstStyle/>
          <a:p>
            <a:pPr algn="ctr"/>
            <a:r>
              <a:rPr lang="en-US" sz="2400" dirty="0"/>
              <a:t>“Suppose you have cancer and you have to choose between a black box AI surgeon that cannot explain how it works but has a 90% cure rate and a human surgeon with an 80% cure rate. Do you want the AI surgeon to be illegal?”</a:t>
            </a:r>
            <a:endParaRPr lang="en-CA" sz="2400" dirty="0"/>
          </a:p>
        </p:txBody>
      </p:sp>
      <p:sp>
        <p:nvSpPr>
          <p:cNvPr id="3" name="Cloud 2">
            <a:extLst>
              <a:ext uri="{FF2B5EF4-FFF2-40B4-BE49-F238E27FC236}">
                <a16:creationId xmlns:a16="http://schemas.microsoft.com/office/drawing/2014/main" id="{FF22C2BB-FA56-6322-C453-2656DC6A1DAD}"/>
              </a:ext>
            </a:extLst>
          </p:cNvPr>
          <p:cNvSpPr/>
          <p:nvPr/>
        </p:nvSpPr>
        <p:spPr>
          <a:xfrm>
            <a:off x="877824" y="1839424"/>
            <a:ext cx="2074606" cy="1388015"/>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SHAP</a:t>
            </a:r>
          </a:p>
        </p:txBody>
      </p:sp>
      <p:sp>
        <p:nvSpPr>
          <p:cNvPr id="6" name="Cloud 5">
            <a:extLst>
              <a:ext uri="{FF2B5EF4-FFF2-40B4-BE49-F238E27FC236}">
                <a16:creationId xmlns:a16="http://schemas.microsoft.com/office/drawing/2014/main" id="{67A50BD0-90A8-E123-D323-894511F8E7FF}"/>
              </a:ext>
            </a:extLst>
          </p:cNvPr>
          <p:cNvSpPr/>
          <p:nvPr/>
        </p:nvSpPr>
        <p:spPr>
          <a:xfrm>
            <a:off x="3927986" y="5106572"/>
            <a:ext cx="2074606" cy="1388015"/>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LIME</a:t>
            </a:r>
          </a:p>
        </p:txBody>
      </p:sp>
      <p:sp>
        <p:nvSpPr>
          <p:cNvPr id="8" name="Cloud 7">
            <a:extLst>
              <a:ext uri="{FF2B5EF4-FFF2-40B4-BE49-F238E27FC236}">
                <a16:creationId xmlns:a16="http://schemas.microsoft.com/office/drawing/2014/main" id="{E716F9A5-1E38-556E-4E85-128EA68C7B47}"/>
              </a:ext>
            </a:extLst>
          </p:cNvPr>
          <p:cNvSpPr/>
          <p:nvPr/>
        </p:nvSpPr>
        <p:spPr>
          <a:xfrm>
            <a:off x="9981217" y="2438401"/>
            <a:ext cx="2074606" cy="1388015"/>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CAPTUM</a:t>
            </a:r>
          </a:p>
        </p:txBody>
      </p:sp>
    </p:spTree>
    <p:extLst>
      <p:ext uri="{BB962C8B-B14F-4D97-AF65-F5344CB8AC3E}">
        <p14:creationId xmlns:p14="http://schemas.microsoft.com/office/powerpoint/2010/main" val="1423399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C472-D970-06FA-F44D-0557C4BEBDBD}"/>
              </a:ext>
            </a:extLst>
          </p:cNvPr>
          <p:cNvSpPr>
            <a:spLocks noGrp="1"/>
          </p:cNvSpPr>
          <p:nvPr>
            <p:ph type="title"/>
          </p:nvPr>
        </p:nvSpPr>
        <p:spPr>
          <a:xfrm>
            <a:off x="1434441" y="631824"/>
            <a:ext cx="9829800" cy="914400"/>
          </a:xfrm>
        </p:spPr>
        <p:txBody>
          <a:bodyPr/>
          <a:lstStyle/>
          <a:p>
            <a:r>
              <a:rPr lang="en-CA" sz="3600" dirty="0"/>
              <a:t>ML vs Software*</a:t>
            </a:r>
          </a:p>
        </p:txBody>
      </p:sp>
      <p:sp>
        <p:nvSpPr>
          <p:cNvPr id="4" name="Slide Number Placeholder 3">
            <a:extLst>
              <a:ext uri="{FF2B5EF4-FFF2-40B4-BE49-F238E27FC236}">
                <a16:creationId xmlns:a16="http://schemas.microsoft.com/office/drawing/2014/main" id="{1B7A4F51-CD40-533F-E215-ECE6683D1928}"/>
              </a:ext>
            </a:extLst>
          </p:cNvPr>
          <p:cNvSpPr>
            <a:spLocks noGrp="1"/>
          </p:cNvSpPr>
          <p:nvPr>
            <p:ph type="sldNum" sz="quarter" idx="11"/>
          </p:nvPr>
        </p:nvSpPr>
        <p:spPr/>
        <p:txBody>
          <a:bodyPr/>
          <a:lstStyle/>
          <a:p>
            <a:fld id="{75DF2D63-3FF5-D547-96B9-BE9CCD1ABA58}" type="slidenum">
              <a:rPr lang="en-US" smtClean="0"/>
              <a:t>16</a:t>
            </a:fld>
            <a:endParaRPr lang="en-US" dirty="0"/>
          </a:p>
        </p:txBody>
      </p:sp>
      <p:sp>
        <p:nvSpPr>
          <p:cNvPr id="5" name="Footer Placeholder 4">
            <a:extLst>
              <a:ext uri="{FF2B5EF4-FFF2-40B4-BE49-F238E27FC236}">
                <a16:creationId xmlns:a16="http://schemas.microsoft.com/office/drawing/2014/main" id="{0D920F07-66A1-B03E-A3A5-FBD6A1F2E2FF}"/>
              </a:ext>
            </a:extLst>
          </p:cNvPr>
          <p:cNvSpPr>
            <a:spLocks noGrp="1"/>
          </p:cNvSpPr>
          <p:nvPr>
            <p:ph type="ftr" sz="quarter" idx="12"/>
          </p:nvPr>
        </p:nvSpPr>
        <p:spPr/>
        <p:txBody>
          <a:bodyPr/>
          <a:lstStyle/>
          <a:p>
            <a:r>
              <a:rPr lang="en-US" dirty="0"/>
              <a:t>ML SYSTEMS DESIGN</a:t>
            </a:r>
          </a:p>
        </p:txBody>
      </p:sp>
      <p:sp>
        <p:nvSpPr>
          <p:cNvPr id="6" name="TextBox 5">
            <a:extLst>
              <a:ext uri="{FF2B5EF4-FFF2-40B4-BE49-F238E27FC236}">
                <a16:creationId xmlns:a16="http://schemas.microsoft.com/office/drawing/2014/main" id="{D59FD0BA-A5FA-17F2-96D9-91F20D11E698}"/>
              </a:ext>
            </a:extLst>
          </p:cNvPr>
          <p:cNvSpPr txBox="1"/>
          <p:nvPr/>
        </p:nvSpPr>
        <p:spPr>
          <a:xfrm>
            <a:off x="743953" y="6380095"/>
            <a:ext cx="4648333" cy="369332"/>
          </a:xfrm>
          <a:prstGeom prst="rect">
            <a:avLst/>
          </a:prstGeom>
          <a:noFill/>
        </p:spPr>
        <p:txBody>
          <a:bodyPr wrap="square" rtlCol="0">
            <a:spAutoFit/>
          </a:bodyPr>
          <a:lstStyle/>
          <a:p>
            <a:r>
              <a:rPr lang="en-CA" dirty="0"/>
              <a:t>* Traditional software – deterministic paradigm</a:t>
            </a:r>
          </a:p>
        </p:txBody>
      </p:sp>
      <p:sp>
        <p:nvSpPr>
          <p:cNvPr id="7" name="Rectangle: Rounded Corners 6">
            <a:extLst>
              <a:ext uri="{FF2B5EF4-FFF2-40B4-BE49-F238E27FC236}">
                <a16:creationId xmlns:a16="http://schemas.microsoft.com/office/drawing/2014/main" id="{0703502F-0BEB-F56D-7C24-087D9A4D1178}"/>
              </a:ext>
            </a:extLst>
          </p:cNvPr>
          <p:cNvSpPr/>
          <p:nvPr/>
        </p:nvSpPr>
        <p:spPr>
          <a:xfrm>
            <a:off x="1858618" y="2969342"/>
            <a:ext cx="2890364" cy="1652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I need data, more data, good data, consistent data!</a:t>
            </a:r>
          </a:p>
        </p:txBody>
      </p:sp>
      <p:sp>
        <p:nvSpPr>
          <p:cNvPr id="8" name="Rectangle: Rounded Corners 7">
            <a:extLst>
              <a:ext uri="{FF2B5EF4-FFF2-40B4-BE49-F238E27FC236}">
                <a16:creationId xmlns:a16="http://schemas.microsoft.com/office/drawing/2014/main" id="{FD1EB4E8-CA8D-A3EE-B487-E308E0A11529}"/>
              </a:ext>
            </a:extLst>
          </p:cNvPr>
          <p:cNvSpPr/>
          <p:nvPr/>
        </p:nvSpPr>
        <p:spPr>
          <a:xfrm>
            <a:off x="7949702" y="2969342"/>
            <a:ext cx="2890364" cy="1652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I need precise, concise and maintainable logic</a:t>
            </a:r>
          </a:p>
        </p:txBody>
      </p:sp>
      <p:sp>
        <p:nvSpPr>
          <p:cNvPr id="9" name="TextBox 8">
            <a:extLst>
              <a:ext uri="{FF2B5EF4-FFF2-40B4-BE49-F238E27FC236}">
                <a16:creationId xmlns:a16="http://schemas.microsoft.com/office/drawing/2014/main" id="{E2355E29-1DFB-C658-F6C8-B5B3A228C760}"/>
              </a:ext>
            </a:extLst>
          </p:cNvPr>
          <p:cNvSpPr txBox="1"/>
          <p:nvPr/>
        </p:nvSpPr>
        <p:spPr>
          <a:xfrm>
            <a:off x="5951135" y="3472353"/>
            <a:ext cx="796413" cy="646331"/>
          </a:xfrm>
          <a:prstGeom prst="rect">
            <a:avLst/>
          </a:prstGeom>
          <a:noFill/>
        </p:spPr>
        <p:txBody>
          <a:bodyPr wrap="square" rtlCol="0">
            <a:spAutoFit/>
          </a:bodyPr>
          <a:lstStyle/>
          <a:p>
            <a:r>
              <a:rPr lang="en-CA" sz="3600" b="1" dirty="0">
                <a:solidFill>
                  <a:schemeClr val="accent5">
                    <a:lumMod val="75000"/>
                  </a:schemeClr>
                </a:solidFill>
                <a:latin typeface="Aharoni" panose="02010803020104030203" pitchFamily="2" charset="-79"/>
                <a:cs typeface="Aharoni" panose="02010803020104030203" pitchFamily="2" charset="-79"/>
              </a:rPr>
              <a:t>VS</a:t>
            </a:r>
          </a:p>
        </p:txBody>
      </p:sp>
    </p:spTree>
    <p:extLst>
      <p:ext uri="{BB962C8B-B14F-4D97-AF65-F5344CB8AC3E}">
        <p14:creationId xmlns:p14="http://schemas.microsoft.com/office/powerpoint/2010/main" val="82284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C472-D970-06FA-F44D-0557C4BEBDBD}"/>
              </a:ext>
            </a:extLst>
          </p:cNvPr>
          <p:cNvSpPr>
            <a:spLocks noGrp="1"/>
          </p:cNvSpPr>
          <p:nvPr>
            <p:ph type="title"/>
          </p:nvPr>
        </p:nvSpPr>
        <p:spPr>
          <a:xfrm>
            <a:off x="1434441" y="560438"/>
            <a:ext cx="9829800" cy="914400"/>
          </a:xfrm>
        </p:spPr>
        <p:txBody>
          <a:bodyPr/>
          <a:lstStyle/>
          <a:p>
            <a:r>
              <a:rPr lang="en-CA" sz="3600" dirty="0"/>
              <a:t>ML vs Software*</a:t>
            </a:r>
          </a:p>
        </p:txBody>
      </p:sp>
      <p:sp>
        <p:nvSpPr>
          <p:cNvPr id="4" name="Slide Number Placeholder 3">
            <a:extLst>
              <a:ext uri="{FF2B5EF4-FFF2-40B4-BE49-F238E27FC236}">
                <a16:creationId xmlns:a16="http://schemas.microsoft.com/office/drawing/2014/main" id="{1B7A4F51-CD40-533F-E215-ECE6683D1928}"/>
              </a:ext>
            </a:extLst>
          </p:cNvPr>
          <p:cNvSpPr>
            <a:spLocks noGrp="1"/>
          </p:cNvSpPr>
          <p:nvPr>
            <p:ph type="sldNum" sz="quarter" idx="11"/>
          </p:nvPr>
        </p:nvSpPr>
        <p:spPr/>
        <p:txBody>
          <a:bodyPr/>
          <a:lstStyle/>
          <a:p>
            <a:fld id="{75DF2D63-3FF5-D547-96B9-BE9CCD1ABA58}" type="slidenum">
              <a:rPr lang="en-US" smtClean="0"/>
              <a:t>17</a:t>
            </a:fld>
            <a:endParaRPr lang="en-US" dirty="0"/>
          </a:p>
        </p:txBody>
      </p:sp>
      <p:sp>
        <p:nvSpPr>
          <p:cNvPr id="5" name="Footer Placeholder 4">
            <a:extLst>
              <a:ext uri="{FF2B5EF4-FFF2-40B4-BE49-F238E27FC236}">
                <a16:creationId xmlns:a16="http://schemas.microsoft.com/office/drawing/2014/main" id="{0D920F07-66A1-B03E-A3A5-FBD6A1F2E2FF}"/>
              </a:ext>
            </a:extLst>
          </p:cNvPr>
          <p:cNvSpPr>
            <a:spLocks noGrp="1"/>
          </p:cNvSpPr>
          <p:nvPr>
            <p:ph type="ftr" sz="quarter" idx="12"/>
          </p:nvPr>
        </p:nvSpPr>
        <p:spPr/>
        <p:txBody>
          <a:bodyPr/>
          <a:lstStyle/>
          <a:p>
            <a:r>
              <a:rPr lang="en-US" dirty="0"/>
              <a:t>ML SYSTEMS DESIGN</a:t>
            </a:r>
          </a:p>
        </p:txBody>
      </p:sp>
      <p:sp>
        <p:nvSpPr>
          <p:cNvPr id="6" name="TextBox 5">
            <a:extLst>
              <a:ext uri="{FF2B5EF4-FFF2-40B4-BE49-F238E27FC236}">
                <a16:creationId xmlns:a16="http://schemas.microsoft.com/office/drawing/2014/main" id="{D59FD0BA-A5FA-17F2-96D9-91F20D11E698}"/>
              </a:ext>
            </a:extLst>
          </p:cNvPr>
          <p:cNvSpPr txBox="1"/>
          <p:nvPr/>
        </p:nvSpPr>
        <p:spPr>
          <a:xfrm>
            <a:off x="743953" y="6380095"/>
            <a:ext cx="4648333" cy="369332"/>
          </a:xfrm>
          <a:prstGeom prst="rect">
            <a:avLst/>
          </a:prstGeom>
          <a:noFill/>
        </p:spPr>
        <p:txBody>
          <a:bodyPr wrap="square" rtlCol="0">
            <a:spAutoFit/>
          </a:bodyPr>
          <a:lstStyle/>
          <a:p>
            <a:r>
              <a:rPr lang="en-CA" dirty="0"/>
              <a:t>* Traditional software – deterministic paradigm</a:t>
            </a:r>
          </a:p>
        </p:txBody>
      </p:sp>
      <p:sp>
        <p:nvSpPr>
          <p:cNvPr id="7" name="Rectangle: Rounded Corners 6">
            <a:extLst>
              <a:ext uri="{FF2B5EF4-FFF2-40B4-BE49-F238E27FC236}">
                <a16:creationId xmlns:a16="http://schemas.microsoft.com/office/drawing/2014/main" id="{0703502F-0BEB-F56D-7C24-087D9A4D1178}"/>
              </a:ext>
            </a:extLst>
          </p:cNvPr>
          <p:cNvSpPr/>
          <p:nvPr/>
        </p:nvSpPr>
        <p:spPr>
          <a:xfrm>
            <a:off x="1858618" y="2969342"/>
            <a:ext cx="2890364" cy="1652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Need to version code and data</a:t>
            </a:r>
          </a:p>
        </p:txBody>
      </p:sp>
      <p:sp>
        <p:nvSpPr>
          <p:cNvPr id="8" name="Rectangle: Rounded Corners 7">
            <a:extLst>
              <a:ext uri="{FF2B5EF4-FFF2-40B4-BE49-F238E27FC236}">
                <a16:creationId xmlns:a16="http://schemas.microsoft.com/office/drawing/2014/main" id="{FD1EB4E8-CA8D-A3EE-B487-E308E0A11529}"/>
              </a:ext>
            </a:extLst>
          </p:cNvPr>
          <p:cNvSpPr/>
          <p:nvPr/>
        </p:nvSpPr>
        <p:spPr>
          <a:xfrm>
            <a:off x="7949702" y="2969342"/>
            <a:ext cx="2890364" cy="1652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Need to version code</a:t>
            </a:r>
          </a:p>
        </p:txBody>
      </p:sp>
      <p:sp>
        <p:nvSpPr>
          <p:cNvPr id="9" name="TextBox 8">
            <a:extLst>
              <a:ext uri="{FF2B5EF4-FFF2-40B4-BE49-F238E27FC236}">
                <a16:creationId xmlns:a16="http://schemas.microsoft.com/office/drawing/2014/main" id="{E2355E29-1DFB-C658-F6C8-B5B3A228C760}"/>
              </a:ext>
            </a:extLst>
          </p:cNvPr>
          <p:cNvSpPr txBox="1"/>
          <p:nvPr/>
        </p:nvSpPr>
        <p:spPr>
          <a:xfrm>
            <a:off x="5951135" y="3472353"/>
            <a:ext cx="796413" cy="646331"/>
          </a:xfrm>
          <a:prstGeom prst="rect">
            <a:avLst/>
          </a:prstGeom>
          <a:noFill/>
        </p:spPr>
        <p:txBody>
          <a:bodyPr wrap="square" rtlCol="0">
            <a:spAutoFit/>
          </a:bodyPr>
          <a:lstStyle/>
          <a:p>
            <a:r>
              <a:rPr lang="en-CA" sz="3600" b="1" dirty="0">
                <a:solidFill>
                  <a:schemeClr val="accent5">
                    <a:lumMod val="75000"/>
                  </a:schemeClr>
                </a:solidFill>
                <a:latin typeface="Aharoni" panose="02010803020104030203" pitchFamily="2" charset="-79"/>
                <a:cs typeface="Aharoni" panose="02010803020104030203" pitchFamily="2" charset="-79"/>
              </a:rPr>
              <a:t>VS</a:t>
            </a:r>
          </a:p>
        </p:txBody>
      </p:sp>
    </p:spTree>
    <p:extLst>
      <p:ext uri="{BB962C8B-B14F-4D97-AF65-F5344CB8AC3E}">
        <p14:creationId xmlns:p14="http://schemas.microsoft.com/office/powerpoint/2010/main" val="4247959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C472-D970-06FA-F44D-0557C4BEBDBD}"/>
              </a:ext>
            </a:extLst>
          </p:cNvPr>
          <p:cNvSpPr>
            <a:spLocks noGrp="1"/>
          </p:cNvSpPr>
          <p:nvPr>
            <p:ph type="title"/>
          </p:nvPr>
        </p:nvSpPr>
        <p:spPr>
          <a:xfrm>
            <a:off x="1478687" y="631824"/>
            <a:ext cx="9829800" cy="914400"/>
          </a:xfrm>
        </p:spPr>
        <p:txBody>
          <a:bodyPr/>
          <a:lstStyle/>
          <a:p>
            <a:r>
              <a:rPr lang="en-CA" sz="3600" dirty="0"/>
              <a:t>ML vs Software*</a:t>
            </a:r>
          </a:p>
        </p:txBody>
      </p:sp>
      <p:sp>
        <p:nvSpPr>
          <p:cNvPr id="4" name="Slide Number Placeholder 3">
            <a:extLst>
              <a:ext uri="{FF2B5EF4-FFF2-40B4-BE49-F238E27FC236}">
                <a16:creationId xmlns:a16="http://schemas.microsoft.com/office/drawing/2014/main" id="{1B7A4F51-CD40-533F-E215-ECE6683D1928}"/>
              </a:ext>
            </a:extLst>
          </p:cNvPr>
          <p:cNvSpPr>
            <a:spLocks noGrp="1"/>
          </p:cNvSpPr>
          <p:nvPr>
            <p:ph type="sldNum" sz="quarter" idx="11"/>
          </p:nvPr>
        </p:nvSpPr>
        <p:spPr/>
        <p:txBody>
          <a:bodyPr/>
          <a:lstStyle/>
          <a:p>
            <a:fld id="{75DF2D63-3FF5-D547-96B9-BE9CCD1ABA58}" type="slidenum">
              <a:rPr lang="en-US" smtClean="0"/>
              <a:t>18</a:t>
            </a:fld>
            <a:endParaRPr lang="en-US" dirty="0"/>
          </a:p>
        </p:txBody>
      </p:sp>
      <p:sp>
        <p:nvSpPr>
          <p:cNvPr id="5" name="Footer Placeholder 4">
            <a:extLst>
              <a:ext uri="{FF2B5EF4-FFF2-40B4-BE49-F238E27FC236}">
                <a16:creationId xmlns:a16="http://schemas.microsoft.com/office/drawing/2014/main" id="{0D920F07-66A1-B03E-A3A5-FBD6A1F2E2FF}"/>
              </a:ext>
            </a:extLst>
          </p:cNvPr>
          <p:cNvSpPr>
            <a:spLocks noGrp="1"/>
          </p:cNvSpPr>
          <p:nvPr>
            <p:ph type="ftr" sz="quarter" idx="12"/>
          </p:nvPr>
        </p:nvSpPr>
        <p:spPr/>
        <p:txBody>
          <a:bodyPr/>
          <a:lstStyle/>
          <a:p>
            <a:r>
              <a:rPr lang="en-US" dirty="0"/>
              <a:t>ML SYSTEMS DESIGN</a:t>
            </a:r>
          </a:p>
        </p:txBody>
      </p:sp>
      <p:sp>
        <p:nvSpPr>
          <p:cNvPr id="6" name="TextBox 5">
            <a:extLst>
              <a:ext uri="{FF2B5EF4-FFF2-40B4-BE49-F238E27FC236}">
                <a16:creationId xmlns:a16="http://schemas.microsoft.com/office/drawing/2014/main" id="{D59FD0BA-A5FA-17F2-96D9-91F20D11E698}"/>
              </a:ext>
            </a:extLst>
          </p:cNvPr>
          <p:cNvSpPr txBox="1"/>
          <p:nvPr/>
        </p:nvSpPr>
        <p:spPr>
          <a:xfrm>
            <a:off x="743953" y="6380095"/>
            <a:ext cx="4648333" cy="369332"/>
          </a:xfrm>
          <a:prstGeom prst="rect">
            <a:avLst/>
          </a:prstGeom>
          <a:noFill/>
        </p:spPr>
        <p:txBody>
          <a:bodyPr wrap="square" rtlCol="0">
            <a:spAutoFit/>
          </a:bodyPr>
          <a:lstStyle/>
          <a:p>
            <a:r>
              <a:rPr lang="en-CA" dirty="0"/>
              <a:t>* Traditional software – deterministic paradigm</a:t>
            </a:r>
          </a:p>
        </p:txBody>
      </p:sp>
      <p:sp>
        <p:nvSpPr>
          <p:cNvPr id="7" name="Rectangle: Rounded Corners 6">
            <a:extLst>
              <a:ext uri="{FF2B5EF4-FFF2-40B4-BE49-F238E27FC236}">
                <a16:creationId xmlns:a16="http://schemas.microsoft.com/office/drawing/2014/main" id="{0703502F-0BEB-F56D-7C24-087D9A4D1178}"/>
              </a:ext>
            </a:extLst>
          </p:cNvPr>
          <p:cNvSpPr/>
          <p:nvPr/>
        </p:nvSpPr>
        <p:spPr>
          <a:xfrm>
            <a:off x="1858618" y="2969342"/>
            <a:ext cx="2890364" cy="1652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Need more resources, RAM, CPU, GPU, TPU!</a:t>
            </a:r>
          </a:p>
        </p:txBody>
      </p:sp>
      <p:sp>
        <p:nvSpPr>
          <p:cNvPr id="8" name="Rectangle: Rounded Corners 7">
            <a:extLst>
              <a:ext uri="{FF2B5EF4-FFF2-40B4-BE49-F238E27FC236}">
                <a16:creationId xmlns:a16="http://schemas.microsoft.com/office/drawing/2014/main" id="{FD1EB4E8-CA8D-A3EE-B487-E308E0A11529}"/>
              </a:ext>
            </a:extLst>
          </p:cNvPr>
          <p:cNvSpPr/>
          <p:nvPr/>
        </p:nvSpPr>
        <p:spPr>
          <a:xfrm>
            <a:off x="7949702" y="2969342"/>
            <a:ext cx="2890364" cy="1652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I am usually content with 4GB RAM… unless I am chrome</a:t>
            </a:r>
          </a:p>
        </p:txBody>
      </p:sp>
      <p:sp>
        <p:nvSpPr>
          <p:cNvPr id="9" name="TextBox 8">
            <a:extLst>
              <a:ext uri="{FF2B5EF4-FFF2-40B4-BE49-F238E27FC236}">
                <a16:creationId xmlns:a16="http://schemas.microsoft.com/office/drawing/2014/main" id="{E2355E29-1DFB-C658-F6C8-B5B3A228C760}"/>
              </a:ext>
            </a:extLst>
          </p:cNvPr>
          <p:cNvSpPr txBox="1"/>
          <p:nvPr/>
        </p:nvSpPr>
        <p:spPr>
          <a:xfrm>
            <a:off x="5951135" y="3472353"/>
            <a:ext cx="796413" cy="646331"/>
          </a:xfrm>
          <a:prstGeom prst="rect">
            <a:avLst/>
          </a:prstGeom>
          <a:noFill/>
        </p:spPr>
        <p:txBody>
          <a:bodyPr wrap="square" rtlCol="0">
            <a:spAutoFit/>
          </a:bodyPr>
          <a:lstStyle/>
          <a:p>
            <a:r>
              <a:rPr lang="en-CA" sz="3600" b="1" dirty="0">
                <a:solidFill>
                  <a:schemeClr val="accent5">
                    <a:lumMod val="75000"/>
                  </a:schemeClr>
                </a:solidFill>
                <a:latin typeface="Aharoni" panose="02010803020104030203" pitchFamily="2" charset="-79"/>
                <a:cs typeface="Aharoni" panose="02010803020104030203" pitchFamily="2" charset="-79"/>
              </a:rPr>
              <a:t>VS</a:t>
            </a:r>
          </a:p>
        </p:txBody>
      </p:sp>
      <p:sp>
        <p:nvSpPr>
          <p:cNvPr id="3" name="TextBox 2">
            <a:extLst>
              <a:ext uri="{FF2B5EF4-FFF2-40B4-BE49-F238E27FC236}">
                <a16:creationId xmlns:a16="http://schemas.microsoft.com/office/drawing/2014/main" id="{4B1596F2-6799-3CC0-B6CA-ED3836D5046D}"/>
              </a:ext>
            </a:extLst>
          </p:cNvPr>
          <p:cNvSpPr txBox="1"/>
          <p:nvPr/>
        </p:nvSpPr>
        <p:spPr>
          <a:xfrm>
            <a:off x="6039626" y="4118684"/>
            <a:ext cx="707922" cy="369332"/>
          </a:xfrm>
          <a:prstGeom prst="rect">
            <a:avLst/>
          </a:prstGeom>
          <a:noFill/>
        </p:spPr>
        <p:txBody>
          <a:bodyPr wrap="square" rtlCol="0">
            <a:spAutoFit/>
          </a:bodyPr>
          <a:lstStyle/>
          <a:p>
            <a:r>
              <a:rPr lang="en-CA" dirty="0"/>
              <a:t>Why?</a:t>
            </a:r>
          </a:p>
        </p:txBody>
      </p:sp>
    </p:spTree>
    <p:extLst>
      <p:ext uri="{BB962C8B-B14F-4D97-AF65-F5344CB8AC3E}">
        <p14:creationId xmlns:p14="http://schemas.microsoft.com/office/powerpoint/2010/main" val="2639945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8A38-5A85-261F-DA10-3B6303BECDDA}"/>
              </a:ext>
            </a:extLst>
          </p:cNvPr>
          <p:cNvSpPr>
            <a:spLocks noGrp="1"/>
          </p:cNvSpPr>
          <p:nvPr>
            <p:ph type="title"/>
          </p:nvPr>
        </p:nvSpPr>
        <p:spPr/>
        <p:txBody>
          <a:bodyPr/>
          <a:lstStyle/>
          <a:p>
            <a:r>
              <a:rPr lang="en-US" sz="3600" dirty="0"/>
              <a:t>The harsh truth</a:t>
            </a:r>
            <a:endParaRPr lang="en-CA" sz="3600" dirty="0"/>
          </a:p>
        </p:txBody>
      </p:sp>
      <p:sp>
        <p:nvSpPr>
          <p:cNvPr id="4" name="Slide Number Placeholder 3">
            <a:extLst>
              <a:ext uri="{FF2B5EF4-FFF2-40B4-BE49-F238E27FC236}">
                <a16:creationId xmlns:a16="http://schemas.microsoft.com/office/drawing/2014/main" id="{CD8401CB-A239-29CF-290E-D7FB33ED5D0A}"/>
              </a:ext>
            </a:extLst>
          </p:cNvPr>
          <p:cNvSpPr>
            <a:spLocks noGrp="1"/>
          </p:cNvSpPr>
          <p:nvPr>
            <p:ph type="sldNum" sz="quarter" idx="11"/>
          </p:nvPr>
        </p:nvSpPr>
        <p:spPr/>
        <p:txBody>
          <a:bodyPr/>
          <a:lstStyle/>
          <a:p>
            <a:fld id="{75DF2D63-3FF5-D547-96B9-BE9CCD1ABA58}" type="slidenum">
              <a:rPr lang="en-US" smtClean="0"/>
              <a:t>19</a:t>
            </a:fld>
            <a:endParaRPr lang="en-US" dirty="0"/>
          </a:p>
        </p:txBody>
      </p:sp>
      <p:sp>
        <p:nvSpPr>
          <p:cNvPr id="5" name="Footer Placeholder 4">
            <a:extLst>
              <a:ext uri="{FF2B5EF4-FFF2-40B4-BE49-F238E27FC236}">
                <a16:creationId xmlns:a16="http://schemas.microsoft.com/office/drawing/2014/main" id="{5AF20504-5520-2AF8-D521-D53073B11DC9}"/>
              </a:ext>
            </a:extLst>
          </p:cNvPr>
          <p:cNvSpPr>
            <a:spLocks noGrp="1"/>
          </p:cNvSpPr>
          <p:nvPr>
            <p:ph type="ftr" sz="quarter" idx="12"/>
          </p:nvPr>
        </p:nvSpPr>
        <p:spPr/>
        <p:txBody>
          <a:bodyPr/>
          <a:lstStyle/>
          <a:p>
            <a:r>
              <a:rPr lang="en-US" dirty="0"/>
              <a:t>ML SYSTEMS DESIGN</a:t>
            </a:r>
          </a:p>
        </p:txBody>
      </p:sp>
      <p:pic>
        <p:nvPicPr>
          <p:cNvPr id="7" name="Picture 6" descr="A person holding a briefcase and paper&#10;&#10;Description automatically generated">
            <a:extLst>
              <a:ext uri="{FF2B5EF4-FFF2-40B4-BE49-F238E27FC236}">
                <a16:creationId xmlns:a16="http://schemas.microsoft.com/office/drawing/2014/main" id="{11447952-8818-5E7C-DA86-341E1D179EFF}"/>
              </a:ext>
            </a:extLst>
          </p:cNvPr>
          <p:cNvPicPr>
            <a:picLocks noChangeAspect="1"/>
          </p:cNvPicPr>
          <p:nvPr/>
        </p:nvPicPr>
        <p:blipFill rotWithShape="1">
          <a:blip r:embed="rId2"/>
          <a:srcRect b="7424"/>
          <a:stretch/>
        </p:blipFill>
        <p:spPr>
          <a:xfrm>
            <a:off x="1977653" y="3244440"/>
            <a:ext cx="2103144" cy="3003960"/>
          </a:xfrm>
          <a:prstGeom prst="rect">
            <a:avLst/>
          </a:prstGeom>
        </p:spPr>
      </p:pic>
      <p:pic>
        <p:nvPicPr>
          <p:cNvPr id="9" name="Picture 8" descr="A person holding a computer&#10;&#10;Description automatically generated">
            <a:extLst>
              <a:ext uri="{FF2B5EF4-FFF2-40B4-BE49-F238E27FC236}">
                <a16:creationId xmlns:a16="http://schemas.microsoft.com/office/drawing/2014/main" id="{4CD56070-E04B-2C38-0115-786C26A941C8}"/>
              </a:ext>
            </a:extLst>
          </p:cNvPr>
          <p:cNvPicPr>
            <a:picLocks noChangeAspect="1"/>
          </p:cNvPicPr>
          <p:nvPr/>
        </p:nvPicPr>
        <p:blipFill rotWithShape="1">
          <a:blip r:embed="rId3"/>
          <a:srcRect b="9455"/>
          <a:stretch/>
        </p:blipFill>
        <p:spPr>
          <a:xfrm>
            <a:off x="8412675" y="3350458"/>
            <a:ext cx="2023412" cy="2669343"/>
          </a:xfrm>
          <a:prstGeom prst="rect">
            <a:avLst/>
          </a:prstGeom>
        </p:spPr>
      </p:pic>
      <p:sp>
        <p:nvSpPr>
          <p:cNvPr id="10" name="Speech Bubble: Oval 9">
            <a:extLst>
              <a:ext uri="{FF2B5EF4-FFF2-40B4-BE49-F238E27FC236}">
                <a16:creationId xmlns:a16="http://schemas.microsoft.com/office/drawing/2014/main" id="{8329102B-5173-1227-492C-C6B5F8A24537}"/>
              </a:ext>
            </a:extLst>
          </p:cNvPr>
          <p:cNvSpPr/>
          <p:nvPr/>
        </p:nvSpPr>
        <p:spPr>
          <a:xfrm>
            <a:off x="2958182" y="2163097"/>
            <a:ext cx="2103144" cy="1187361"/>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Wow!... How much is that in dollars?</a:t>
            </a:r>
          </a:p>
        </p:txBody>
      </p:sp>
      <p:sp>
        <p:nvSpPr>
          <p:cNvPr id="11" name="Speech Bubble: Oval 10">
            <a:extLst>
              <a:ext uri="{FF2B5EF4-FFF2-40B4-BE49-F238E27FC236}">
                <a16:creationId xmlns:a16="http://schemas.microsoft.com/office/drawing/2014/main" id="{F96AE1B7-44D9-119E-672C-FAA966909CA7}"/>
              </a:ext>
            </a:extLst>
          </p:cNvPr>
          <p:cNvSpPr/>
          <p:nvPr/>
        </p:nvSpPr>
        <p:spPr>
          <a:xfrm>
            <a:off x="7116171" y="1814799"/>
            <a:ext cx="2795280" cy="1614201"/>
          </a:xfrm>
          <a:prstGeom prst="wedgeEllipseCallout">
            <a:avLst>
              <a:gd name="adj1" fmla="val 24040"/>
              <a:gd name="adj2" fmla="val 625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We used dropout and RAG to push our model accuracy from 94% to 96.3%</a:t>
            </a:r>
          </a:p>
        </p:txBody>
      </p:sp>
      <p:sp>
        <p:nvSpPr>
          <p:cNvPr id="12" name="Rectangle: Rounded Corners 11">
            <a:extLst>
              <a:ext uri="{FF2B5EF4-FFF2-40B4-BE49-F238E27FC236}">
                <a16:creationId xmlns:a16="http://schemas.microsoft.com/office/drawing/2014/main" id="{FEDD695F-7DA8-423C-6174-B1DEFB10A8E0}"/>
              </a:ext>
            </a:extLst>
          </p:cNvPr>
          <p:cNvSpPr/>
          <p:nvPr/>
        </p:nvSpPr>
        <p:spPr>
          <a:xfrm>
            <a:off x="5061326" y="5373329"/>
            <a:ext cx="2794648" cy="8750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Most companies don’t care about the fancy ML metrics</a:t>
            </a:r>
            <a:endParaRPr lang="en-CA" dirty="0">
              <a:solidFill>
                <a:schemeClr val="tx1"/>
              </a:solidFill>
            </a:endParaRPr>
          </a:p>
        </p:txBody>
      </p:sp>
    </p:spTree>
    <p:extLst>
      <p:ext uri="{BB962C8B-B14F-4D97-AF65-F5344CB8AC3E}">
        <p14:creationId xmlns:p14="http://schemas.microsoft.com/office/powerpoint/2010/main" val="193972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ML SYSTEMS DESIGN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3258804"/>
            <a:ext cx="5783826" cy="3364992"/>
          </a:xfrm>
        </p:spPr>
        <p:txBody>
          <a:bodyPr/>
          <a:lstStyle/>
          <a:p>
            <a:r>
              <a:rPr lang="en-US" dirty="0"/>
              <a:t>Introduction</a:t>
            </a:r>
          </a:p>
          <a:p>
            <a:r>
              <a:rPr lang="en-US" dirty="0"/>
              <a:t>Overview of Machine Learning Systems</a:t>
            </a:r>
          </a:p>
          <a:p>
            <a:r>
              <a:rPr lang="en-US" dirty="0"/>
              <a:t>Introduction to Machine Learning Systems Design</a:t>
            </a:r>
          </a:p>
          <a:p>
            <a:r>
              <a:rPr lang="en-US" dirty="0"/>
              <a:t>Open Q&amp;A</a:t>
            </a:r>
          </a:p>
          <a:p>
            <a:endParaRPr lang="en-US" dirty="0"/>
          </a:p>
          <a:p>
            <a:endParaRPr lang="en-US" dirty="0"/>
          </a:p>
        </p:txBody>
      </p:sp>
      <p:pic>
        <p:nvPicPr>
          <p:cNvPr id="10" name="Picture Placeholder 9" descr="A circuit board in the shape of a brain&#10;&#10;Description automatically generated">
            <a:extLst>
              <a:ext uri="{FF2B5EF4-FFF2-40B4-BE49-F238E27FC236}">
                <a16:creationId xmlns:a16="http://schemas.microsoft.com/office/drawing/2014/main" id="{9C1EC390-15D7-311B-CD13-F63ED5A7449F}"/>
              </a:ext>
            </a:extLst>
          </p:cNvPr>
          <p:cNvPicPr>
            <a:picLocks noGrp="1" noChangeAspect="1"/>
          </p:cNvPicPr>
          <p:nvPr>
            <p:ph type="pic" sz="quarter" idx="13"/>
          </p:nvPr>
        </p:nvPicPr>
        <p:blipFill>
          <a:blip r:embed="rId2"/>
          <a:srcRect t="16260" b="16260"/>
          <a:stretch>
            <a:fillRect/>
          </a:stretch>
        </p:blipFill>
        <p:spPr>
          <a:xfrm>
            <a:off x="6096000" y="840265"/>
            <a:ext cx="5420676" cy="3658583"/>
          </a:xfrm>
        </p:spPr>
      </p:pic>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7D6D-694C-85B5-AE95-67EF8459EB99}"/>
              </a:ext>
            </a:extLst>
          </p:cNvPr>
          <p:cNvSpPr>
            <a:spLocks noGrp="1"/>
          </p:cNvSpPr>
          <p:nvPr>
            <p:ph type="title"/>
          </p:nvPr>
        </p:nvSpPr>
        <p:spPr/>
        <p:txBody>
          <a:bodyPr/>
          <a:lstStyle/>
          <a:p>
            <a:r>
              <a:rPr lang="en-CA" sz="3600" dirty="0"/>
              <a:t>Where is my money</a:t>
            </a:r>
          </a:p>
        </p:txBody>
      </p:sp>
      <p:sp>
        <p:nvSpPr>
          <p:cNvPr id="3" name="Content Placeholder 2">
            <a:extLst>
              <a:ext uri="{FF2B5EF4-FFF2-40B4-BE49-F238E27FC236}">
                <a16:creationId xmlns:a16="http://schemas.microsoft.com/office/drawing/2014/main" id="{93C1513F-5835-247A-9032-E665C2291B53}"/>
              </a:ext>
            </a:extLst>
          </p:cNvPr>
          <p:cNvSpPr>
            <a:spLocks noGrp="1"/>
          </p:cNvSpPr>
          <p:nvPr>
            <p:ph idx="1"/>
          </p:nvPr>
        </p:nvSpPr>
        <p:spPr>
          <a:xfrm>
            <a:off x="1188720" y="1974861"/>
            <a:ext cx="9829800" cy="1114683"/>
          </a:xfrm>
        </p:spPr>
        <p:txBody>
          <a:bodyPr/>
          <a:lstStyle/>
          <a:p>
            <a:pPr marL="0" indent="0" algn="ctr">
              <a:buNone/>
            </a:pPr>
            <a:r>
              <a:rPr lang="en-US" dirty="0"/>
              <a:t>The ultimate goal of any project within a business is, therefore, to increase profits, either directly or indirectly: directly such as increasing sales (conversion rates) and cutting costs.</a:t>
            </a:r>
            <a:endParaRPr lang="en-CA" dirty="0"/>
          </a:p>
        </p:txBody>
      </p:sp>
      <p:sp>
        <p:nvSpPr>
          <p:cNvPr id="4" name="Slide Number Placeholder 3">
            <a:extLst>
              <a:ext uri="{FF2B5EF4-FFF2-40B4-BE49-F238E27FC236}">
                <a16:creationId xmlns:a16="http://schemas.microsoft.com/office/drawing/2014/main" id="{BE6EEEE6-E0DD-B2FD-ED97-4830511330AC}"/>
              </a:ext>
            </a:extLst>
          </p:cNvPr>
          <p:cNvSpPr>
            <a:spLocks noGrp="1"/>
          </p:cNvSpPr>
          <p:nvPr>
            <p:ph type="sldNum" sz="quarter" idx="11"/>
          </p:nvPr>
        </p:nvSpPr>
        <p:spPr/>
        <p:txBody>
          <a:bodyPr/>
          <a:lstStyle/>
          <a:p>
            <a:fld id="{75DF2D63-3FF5-D547-96B9-BE9CCD1ABA58}" type="slidenum">
              <a:rPr lang="en-US" smtClean="0"/>
              <a:t>20</a:t>
            </a:fld>
            <a:endParaRPr lang="en-US" dirty="0"/>
          </a:p>
        </p:txBody>
      </p:sp>
      <p:sp>
        <p:nvSpPr>
          <p:cNvPr id="5" name="Footer Placeholder 4">
            <a:extLst>
              <a:ext uri="{FF2B5EF4-FFF2-40B4-BE49-F238E27FC236}">
                <a16:creationId xmlns:a16="http://schemas.microsoft.com/office/drawing/2014/main" id="{552BBAF0-56E1-45B1-C270-71C2BE7C26B7}"/>
              </a:ext>
            </a:extLst>
          </p:cNvPr>
          <p:cNvSpPr>
            <a:spLocks noGrp="1"/>
          </p:cNvSpPr>
          <p:nvPr>
            <p:ph type="ftr" sz="quarter" idx="12"/>
          </p:nvPr>
        </p:nvSpPr>
        <p:spPr/>
        <p:txBody>
          <a:bodyPr/>
          <a:lstStyle/>
          <a:p>
            <a:r>
              <a:rPr lang="en-US" dirty="0"/>
              <a:t>ML SYSTEMS DESIGN</a:t>
            </a:r>
          </a:p>
        </p:txBody>
      </p:sp>
      <p:sp>
        <p:nvSpPr>
          <p:cNvPr id="7" name="TextBox 6">
            <a:extLst>
              <a:ext uri="{FF2B5EF4-FFF2-40B4-BE49-F238E27FC236}">
                <a16:creationId xmlns:a16="http://schemas.microsoft.com/office/drawing/2014/main" id="{9A8C1E73-926C-C2DA-9E6E-B705B65236D6}"/>
              </a:ext>
            </a:extLst>
          </p:cNvPr>
          <p:cNvSpPr txBox="1"/>
          <p:nvPr/>
        </p:nvSpPr>
        <p:spPr>
          <a:xfrm>
            <a:off x="3048000" y="4325797"/>
            <a:ext cx="6096000" cy="1938992"/>
          </a:xfrm>
          <a:prstGeom prst="rect">
            <a:avLst/>
          </a:prstGeom>
          <a:noFill/>
        </p:spPr>
        <p:txBody>
          <a:bodyPr wrap="square">
            <a:spAutoFit/>
          </a:bodyPr>
          <a:lstStyle/>
          <a:p>
            <a:pPr algn="ctr"/>
            <a:r>
              <a:rPr lang="en-US" sz="2400" dirty="0"/>
              <a:t>Netflix measures the performance of their recommender system using </a:t>
            </a:r>
            <a:r>
              <a:rPr lang="en-US" sz="2400" b="1" i="1" dirty="0"/>
              <a:t>take-rate</a:t>
            </a:r>
            <a:r>
              <a:rPr lang="en-US" sz="2400" dirty="0"/>
              <a:t>: the number of quality plays divided by the number of recommendations a user sees. The higher the take-rate, the better the recommender system. </a:t>
            </a:r>
            <a:endParaRPr lang="en-CA" sz="2400" dirty="0"/>
          </a:p>
        </p:txBody>
      </p:sp>
    </p:spTree>
    <p:extLst>
      <p:ext uri="{BB962C8B-B14F-4D97-AF65-F5344CB8AC3E}">
        <p14:creationId xmlns:p14="http://schemas.microsoft.com/office/powerpoint/2010/main" val="2615594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5B74-AB77-C3DE-FC63-0FF609C39491}"/>
              </a:ext>
            </a:extLst>
          </p:cNvPr>
          <p:cNvSpPr>
            <a:spLocks noGrp="1"/>
          </p:cNvSpPr>
          <p:nvPr>
            <p:ph type="title"/>
          </p:nvPr>
        </p:nvSpPr>
        <p:spPr/>
        <p:txBody>
          <a:bodyPr/>
          <a:lstStyle/>
          <a:p>
            <a:r>
              <a:rPr lang="en-CA" sz="3600" dirty="0"/>
              <a:t>ML + ? = success</a:t>
            </a:r>
          </a:p>
        </p:txBody>
      </p:sp>
      <p:sp>
        <p:nvSpPr>
          <p:cNvPr id="3" name="Content Placeholder 2">
            <a:extLst>
              <a:ext uri="{FF2B5EF4-FFF2-40B4-BE49-F238E27FC236}">
                <a16:creationId xmlns:a16="http://schemas.microsoft.com/office/drawing/2014/main" id="{3B0C1615-272A-A034-769A-097050559E95}"/>
              </a:ext>
            </a:extLst>
          </p:cNvPr>
          <p:cNvSpPr>
            <a:spLocks noGrp="1"/>
          </p:cNvSpPr>
          <p:nvPr>
            <p:ph idx="1"/>
          </p:nvPr>
        </p:nvSpPr>
        <p:spPr/>
        <p:txBody>
          <a:bodyPr/>
          <a:lstStyle/>
          <a:p>
            <a:pPr>
              <a:lnSpc>
                <a:spcPct val="150000"/>
              </a:lnSpc>
            </a:pPr>
            <a:r>
              <a:rPr lang="en-CA" dirty="0"/>
              <a:t>Experimentation</a:t>
            </a:r>
          </a:p>
          <a:p>
            <a:pPr>
              <a:lnSpc>
                <a:spcPct val="150000"/>
              </a:lnSpc>
            </a:pPr>
            <a:r>
              <a:rPr lang="en-CA" dirty="0"/>
              <a:t>Beta Releases</a:t>
            </a:r>
          </a:p>
          <a:p>
            <a:pPr>
              <a:lnSpc>
                <a:spcPct val="150000"/>
              </a:lnSpc>
            </a:pPr>
            <a:r>
              <a:rPr lang="en-CA" dirty="0"/>
              <a:t>A/B Testing</a:t>
            </a:r>
          </a:p>
          <a:p>
            <a:pPr>
              <a:lnSpc>
                <a:spcPct val="150000"/>
              </a:lnSpc>
            </a:pPr>
            <a:r>
              <a:rPr lang="en-CA" dirty="0"/>
              <a:t>Consumer Surveys</a:t>
            </a:r>
          </a:p>
          <a:p>
            <a:pPr>
              <a:lnSpc>
                <a:spcPct val="150000"/>
              </a:lnSpc>
            </a:pPr>
            <a:r>
              <a:rPr lang="en-CA" dirty="0"/>
              <a:t>Understanding revenue and cost structure</a:t>
            </a:r>
          </a:p>
          <a:p>
            <a:pPr lvl="1">
              <a:lnSpc>
                <a:spcPct val="150000"/>
              </a:lnSpc>
            </a:pPr>
            <a:r>
              <a:rPr lang="en-CA" dirty="0"/>
              <a:t>Automation is efficient</a:t>
            </a:r>
          </a:p>
          <a:p>
            <a:pPr lvl="1">
              <a:lnSpc>
                <a:spcPct val="150000"/>
              </a:lnSpc>
            </a:pPr>
            <a:r>
              <a:rPr lang="en-CA" dirty="0"/>
              <a:t>Redundancy is painful</a:t>
            </a:r>
          </a:p>
          <a:p>
            <a:pPr lvl="1">
              <a:lnSpc>
                <a:spcPct val="150000"/>
              </a:lnSpc>
            </a:pPr>
            <a:r>
              <a:rPr lang="en-CA" dirty="0"/>
              <a:t>Repetition is an opportunity</a:t>
            </a:r>
          </a:p>
          <a:p>
            <a:pPr>
              <a:lnSpc>
                <a:spcPct val="150000"/>
              </a:lnSpc>
            </a:pPr>
            <a:endParaRPr lang="en-CA" dirty="0"/>
          </a:p>
          <a:p>
            <a:pPr>
              <a:lnSpc>
                <a:spcPct val="150000"/>
              </a:lnSpc>
            </a:pPr>
            <a:endParaRPr lang="en-CA" dirty="0"/>
          </a:p>
        </p:txBody>
      </p:sp>
      <p:sp>
        <p:nvSpPr>
          <p:cNvPr id="4" name="Slide Number Placeholder 3">
            <a:extLst>
              <a:ext uri="{FF2B5EF4-FFF2-40B4-BE49-F238E27FC236}">
                <a16:creationId xmlns:a16="http://schemas.microsoft.com/office/drawing/2014/main" id="{D450C74F-86FC-DEAC-BFAC-A00F8510DA34}"/>
              </a:ext>
            </a:extLst>
          </p:cNvPr>
          <p:cNvSpPr>
            <a:spLocks noGrp="1"/>
          </p:cNvSpPr>
          <p:nvPr>
            <p:ph type="sldNum" sz="quarter" idx="11"/>
          </p:nvPr>
        </p:nvSpPr>
        <p:spPr/>
        <p:txBody>
          <a:bodyPr/>
          <a:lstStyle/>
          <a:p>
            <a:fld id="{75DF2D63-3FF5-D547-96B9-BE9CCD1ABA58}" type="slidenum">
              <a:rPr lang="en-US" smtClean="0"/>
              <a:t>21</a:t>
            </a:fld>
            <a:endParaRPr lang="en-US" dirty="0"/>
          </a:p>
        </p:txBody>
      </p:sp>
      <p:sp>
        <p:nvSpPr>
          <p:cNvPr id="5" name="Footer Placeholder 4">
            <a:extLst>
              <a:ext uri="{FF2B5EF4-FFF2-40B4-BE49-F238E27FC236}">
                <a16:creationId xmlns:a16="http://schemas.microsoft.com/office/drawing/2014/main" id="{AC2DE69D-09CA-E63F-9357-75CD84BCEAC3}"/>
              </a:ext>
            </a:extLst>
          </p:cNvPr>
          <p:cNvSpPr>
            <a:spLocks noGrp="1"/>
          </p:cNvSpPr>
          <p:nvPr>
            <p:ph type="ftr" sz="quarter" idx="12"/>
          </p:nvPr>
        </p:nvSpPr>
        <p:spPr/>
        <p:txBody>
          <a:bodyPr/>
          <a:lstStyle/>
          <a:p>
            <a:r>
              <a:rPr lang="en-US" dirty="0"/>
              <a:t>ML SYSTEMS DESIGN</a:t>
            </a:r>
          </a:p>
        </p:txBody>
      </p:sp>
    </p:spTree>
    <p:extLst>
      <p:ext uri="{BB962C8B-B14F-4D97-AF65-F5344CB8AC3E}">
        <p14:creationId xmlns:p14="http://schemas.microsoft.com/office/powerpoint/2010/main" val="3136227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D5D9-AE24-6DF6-2205-A3EA35CE0EF7}"/>
              </a:ext>
            </a:extLst>
          </p:cNvPr>
          <p:cNvSpPr>
            <a:spLocks noGrp="1"/>
          </p:cNvSpPr>
          <p:nvPr>
            <p:ph type="title"/>
          </p:nvPr>
        </p:nvSpPr>
        <p:spPr>
          <a:xfrm>
            <a:off x="1188720" y="609600"/>
            <a:ext cx="9829800" cy="914400"/>
          </a:xfrm>
        </p:spPr>
        <p:txBody>
          <a:bodyPr anchor="t">
            <a:normAutofit/>
          </a:bodyPr>
          <a:lstStyle/>
          <a:p>
            <a:r>
              <a:rPr lang="en-CA" sz="3600" dirty="0"/>
              <a:t>Returns over time</a:t>
            </a:r>
          </a:p>
        </p:txBody>
      </p:sp>
      <p:pic>
        <p:nvPicPr>
          <p:cNvPr id="7" name="Picture 6">
            <a:extLst>
              <a:ext uri="{FF2B5EF4-FFF2-40B4-BE49-F238E27FC236}">
                <a16:creationId xmlns:a16="http://schemas.microsoft.com/office/drawing/2014/main" id="{61727655-9186-CE97-4CE6-E6069E0571A2}"/>
              </a:ext>
            </a:extLst>
          </p:cNvPr>
          <p:cNvPicPr>
            <a:picLocks noChangeAspect="1"/>
          </p:cNvPicPr>
          <p:nvPr/>
        </p:nvPicPr>
        <p:blipFill>
          <a:blip r:embed="rId2"/>
          <a:stretch>
            <a:fillRect/>
          </a:stretch>
        </p:blipFill>
        <p:spPr>
          <a:xfrm>
            <a:off x="2164666" y="1746504"/>
            <a:ext cx="7877907" cy="4352544"/>
          </a:xfrm>
          <a:prstGeom prst="rect">
            <a:avLst/>
          </a:prstGeom>
          <a:noFill/>
        </p:spPr>
      </p:pic>
      <p:sp>
        <p:nvSpPr>
          <p:cNvPr id="4" name="Slide Number Placeholder 3">
            <a:extLst>
              <a:ext uri="{FF2B5EF4-FFF2-40B4-BE49-F238E27FC236}">
                <a16:creationId xmlns:a16="http://schemas.microsoft.com/office/drawing/2014/main" id="{4F18AEB4-4A48-0DB2-F4C1-E4E75A41EBF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22</a:t>
            </a:fld>
            <a:endParaRPr lang="en-US"/>
          </a:p>
        </p:txBody>
      </p:sp>
      <p:sp>
        <p:nvSpPr>
          <p:cNvPr id="5" name="Footer Placeholder 4">
            <a:extLst>
              <a:ext uri="{FF2B5EF4-FFF2-40B4-BE49-F238E27FC236}">
                <a16:creationId xmlns:a16="http://schemas.microsoft.com/office/drawing/2014/main" id="{9897797B-1096-A6A8-B119-575ABFD69818}"/>
              </a:ext>
            </a:extLst>
          </p:cNvPr>
          <p:cNvSpPr>
            <a:spLocks noGrp="1"/>
          </p:cNvSpPr>
          <p:nvPr>
            <p:ph type="ftr" sz="quarter" idx="12"/>
          </p:nvPr>
        </p:nvSpPr>
        <p:spPr>
          <a:xfrm rot="16200000">
            <a:off x="-242952" y="1451496"/>
            <a:ext cx="1784352" cy="189457"/>
          </a:xfrm>
        </p:spPr>
        <p:txBody>
          <a:bodyPr anchor="ctr">
            <a:normAutofit/>
          </a:bodyPr>
          <a:lstStyle/>
          <a:p>
            <a:r>
              <a:rPr lang="en-US" dirty="0"/>
              <a:t>ML SYSTEMS DESIGN</a:t>
            </a:r>
          </a:p>
        </p:txBody>
      </p:sp>
    </p:spTree>
    <p:extLst>
      <p:ext uri="{BB962C8B-B14F-4D97-AF65-F5344CB8AC3E}">
        <p14:creationId xmlns:p14="http://schemas.microsoft.com/office/powerpoint/2010/main" val="1135321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328-778F-9A52-51C2-1B01440090C8}"/>
              </a:ext>
            </a:extLst>
          </p:cNvPr>
          <p:cNvSpPr>
            <a:spLocks noGrp="1"/>
          </p:cNvSpPr>
          <p:nvPr>
            <p:ph type="title"/>
          </p:nvPr>
        </p:nvSpPr>
        <p:spPr/>
        <p:txBody>
          <a:bodyPr/>
          <a:lstStyle/>
          <a:p>
            <a:r>
              <a:rPr lang="en-CA" sz="3600"/>
              <a:t>Requirements of ML Systems</a:t>
            </a:r>
            <a:endParaRPr lang="en-CA" sz="3600" dirty="0"/>
          </a:p>
        </p:txBody>
      </p:sp>
      <p:sp>
        <p:nvSpPr>
          <p:cNvPr id="3" name="Content Placeholder 2">
            <a:extLst>
              <a:ext uri="{FF2B5EF4-FFF2-40B4-BE49-F238E27FC236}">
                <a16:creationId xmlns:a16="http://schemas.microsoft.com/office/drawing/2014/main" id="{632F6442-3D73-2132-5919-BF49AEC05981}"/>
              </a:ext>
            </a:extLst>
          </p:cNvPr>
          <p:cNvSpPr>
            <a:spLocks noGrp="1"/>
          </p:cNvSpPr>
          <p:nvPr>
            <p:ph idx="1"/>
          </p:nvPr>
        </p:nvSpPr>
        <p:spPr>
          <a:xfrm>
            <a:off x="1523017" y="2021807"/>
            <a:ext cx="9829800" cy="4352544"/>
          </a:xfrm>
        </p:spPr>
        <p:txBody>
          <a:bodyPr/>
          <a:lstStyle/>
          <a:p>
            <a:r>
              <a:rPr lang="en-CA" dirty="0"/>
              <a:t>Reliability</a:t>
            </a:r>
          </a:p>
          <a:p>
            <a:endParaRPr lang="en-CA" dirty="0"/>
          </a:p>
          <a:p>
            <a:r>
              <a:rPr lang="en-CA" dirty="0"/>
              <a:t>Scalability</a:t>
            </a:r>
          </a:p>
          <a:p>
            <a:endParaRPr lang="en-CA" dirty="0"/>
          </a:p>
          <a:p>
            <a:r>
              <a:rPr lang="en-CA" dirty="0"/>
              <a:t>Maintainability</a:t>
            </a:r>
          </a:p>
          <a:p>
            <a:endParaRPr lang="en-CA" dirty="0"/>
          </a:p>
          <a:p>
            <a:r>
              <a:rPr lang="en-CA" dirty="0"/>
              <a:t>Adaptability</a:t>
            </a:r>
          </a:p>
          <a:p>
            <a:endParaRPr lang="en-CA" dirty="0"/>
          </a:p>
          <a:p>
            <a:endParaRPr lang="en-CA" dirty="0"/>
          </a:p>
        </p:txBody>
      </p:sp>
      <p:sp>
        <p:nvSpPr>
          <p:cNvPr id="4" name="Slide Number Placeholder 3">
            <a:extLst>
              <a:ext uri="{FF2B5EF4-FFF2-40B4-BE49-F238E27FC236}">
                <a16:creationId xmlns:a16="http://schemas.microsoft.com/office/drawing/2014/main" id="{377F84A4-CDBD-4728-CBBD-9ED9FC7BC7CC}"/>
              </a:ext>
            </a:extLst>
          </p:cNvPr>
          <p:cNvSpPr>
            <a:spLocks noGrp="1"/>
          </p:cNvSpPr>
          <p:nvPr>
            <p:ph type="sldNum" sz="quarter" idx="11"/>
          </p:nvPr>
        </p:nvSpPr>
        <p:spPr/>
        <p:txBody>
          <a:bodyPr/>
          <a:lstStyle/>
          <a:p>
            <a:fld id="{75DF2D63-3FF5-D547-96B9-BE9CCD1ABA58}" type="slidenum">
              <a:rPr lang="en-US" smtClean="0"/>
              <a:t>23</a:t>
            </a:fld>
            <a:endParaRPr lang="en-US" dirty="0"/>
          </a:p>
        </p:txBody>
      </p:sp>
      <p:sp>
        <p:nvSpPr>
          <p:cNvPr id="5" name="Footer Placeholder 4">
            <a:extLst>
              <a:ext uri="{FF2B5EF4-FFF2-40B4-BE49-F238E27FC236}">
                <a16:creationId xmlns:a16="http://schemas.microsoft.com/office/drawing/2014/main" id="{0F2753D5-94A3-C27C-C381-8D151267875D}"/>
              </a:ext>
            </a:extLst>
          </p:cNvPr>
          <p:cNvSpPr>
            <a:spLocks noGrp="1"/>
          </p:cNvSpPr>
          <p:nvPr>
            <p:ph type="ftr" sz="quarter" idx="12"/>
          </p:nvPr>
        </p:nvSpPr>
        <p:spPr/>
        <p:txBody>
          <a:bodyPr/>
          <a:lstStyle/>
          <a:p>
            <a:r>
              <a:rPr lang="en-US"/>
              <a:t>ML SYSTEMS DESIGN</a:t>
            </a:r>
            <a:endParaRPr lang="en-US" dirty="0"/>
          </a:p>
        </p:txBody>
      </p:sp>
      <p:pic>
        <p:nvPicPr>
          <p:cNvPr id="8" name="Picture 7">
            <a:extLst>
              <a:ext uri="{FF2B5EF4-FFF2-40B4-BE49-F238E27FC236}">
                <a16:creationId xmlns:a16="http://schemas.microsoft.com/office/drawing/2014/main" id="{8202AA07-FE24-CAFE-8D08-5D860F47A07D}"/>
              </a:ext>
            </a:extLst>
          </p:cNvPr>
          <p:cNvPicPr>
            <a:picLocks noChangeAspect="1"/>
          </p:cNvPicPr>
          <p:nvPr/>
        </p:nvPicPr>
        <p:blipFill>
          <a:blip r:embed="rId2"/>
          <a:stretch>
            <a:fillRect/>
          </a:stretch>
        </p:blipFill>
        <p:spPr>
          <a:xfrm>
            <a:off x="5566573" y="1504437"/>
            <a:ext cx="5342748" cy="4352544"/>
          </a:xfrm>
          <a:prstGeom prst="rect">
            <a:avLst/>
          </a:prstGeom>
        </p:spPr>
      </p:pic>
    </p:spTree>
    <p:extLst>
      <p:ext uri="{BB962C8B-B14F-4D97-AF65-F5344CB8AC3E}">
        <p14:creationId xmlns:p14="http://schemas.microsoft.com/office/powerpoint/2010/main" val="2051382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328-778F-9A52-51C2-1B01440090C8}"/>
              </a:ext>
            </a:extLst>
          </p:cNvPr>
          <p:cNvSpPr>
            <a:spLocks noGrp="1"/>
          </p:cNvSpPr>
          <p:nvPr>
            <p:ph type="title"/>
          </p:nvPr>
        </p:nvSpPr>
        <p:spPr/>
        <p:txBody>
          <a:bodyPr/>
          <a:lstStyle/>
          <a:p>
            <a:r>
              <a:rPr lang="en-CA" sz="3600" dirty="0"/>
              <a:t>How reliable is your system?</a:t>
            </a:r>
          </a:p>
        </p:txBody>
      </p:sp>
      <p:sp>
        <p:nvSpPr>
          <p:cNvPr id="3" name="Content Placeholder 2">
            <a:extLst>
              <a:ext uri="{FF2B5EF4-FFF2-40B4-BE49-F238E27FC236}">
                <a16:creationId xmlns:a16="http://schemas.microsoft.com/office/drawing/2014/main" id="{632F6442-3D73-2132-5919-BF49AEC05981}"/>
              </a:ext>
            </a:extLst>
          </p:cNvPr>
          <p:cNvSpPr>
            <a:spLocks noGrp="1"/>
          </p:cNvSpPr>
          <p:nvPr>
            <p:ph idx="1"/>
          </p:nvPr>
        </p:nvSpPr>
        <p:spPr>
          <a:xfrm>
            <a:off x="1326371" y="1913012"/>
            <a:ext cx="9829800" cy="1321161"/>
          </a:xfrm>
        </p:spPr>
        <p:txBody>
          <a:bodyPr/>
          <a:lstStyle/>
          <a:p>
            <a:pPr marL="0" indent="0" algn="ctr">
              <a:buNone/>
            </a:pPr>
            <a:r>
              <a:rPr lang="en-US" dirty="0"/>
              <a:t>With traditional software systems, you often get a warning, such as a system crash or runtime error or 404. However, ML systems can fail silently. End users don’t even know that the system has failed and might have kept on using it as if it were working.</a:t>
            </a:r>
            <a:endParaRPr lang="en-CA" dirty="0"/>
          </a:p>
        </p:txBody>
      </p:sp>
      <p:sp>
        <p:nvSpPr>
          <p:cNvPr id="4" name="Slide Number Placeholder 3">
            <a:extLst>
              <a:ext uri="{FF2B5EF4-FFF2-40B4-BE49-F238E27FC236}">
                <a16:creationId xmlns:a16="http://schemas.microsoft.com/office/drawing/2014/main" id="{377F84A4-CDBD-4728-CBBD-9ED9FC7BC7CC}"/>
              </a:ext>
            </a:extLst>
          </p:cNvPr>
          <p:cNvSpPr>
            <a:spLocks noGrp="1"/>
          </p:cNvSpPr>
          <p:nvPr>
            <p:ph type="sldNum" sz="quarter" idx="11"/>
          </p:nvPr>
        </p:nvSpPr>
        <p:spPr/>
        <p:txBody>
          <a:bodyPr/>
          <a:lstStyle/>
          <a:p>
            <a:fld id="{75DF2D63-3FF5-D547-96B9-BE9CCD1ABA58}" type="slidenum">
              <a:rPr lang="en-US" smtClean="0"/>
              <a:t>24</a:t>
            </a:fld>
            <a:endParaRPr lang="en-US" dirty="0"/>
          </a:p>
        </p:txBody>
      </p:sp>
      <p:sp>
        <p:nvSpPr>
          <p:cNvPr id="5" name="Footer Placeholder 4">
            <a:extLst>
              <a:ext uri="{FF2B5EF4-FFF2-40B4-BE49-F238E27FC236}">
                <a16:creationId xmlns:a16="http://schemas.microsoft.com/office/drawing/2014/main" id="{0F2753D5-94A3-C27C-C381-8D151267875D}"/>
              </a:ext>
            </a:extLst>
          </p:cNvPr>
          <p:cNvSpPr>
            <a:spLocks noGrp="1"/>
          </p:cNvSpPr>
          <p:nvPr>
            <p:ph type="ftr" sz="quarter" idx="12"/>
          </p:nvPr>
        </p:nvSpPr>
        <p:spPr/>
        <p:txBody>
          <a:bodyPr/>
          <a:lstStyle/>
          <a:p>
            <a:r>
              <a:rPr lang="en-US"/>
              <a:t>ML SYSTEMS DESIGN</a:t>
            </a:r>
            <a:endParaRPr lang="en-US" dirty="0"/>
          </a:p>
        </p:txBody>
      </p:sp>
      <p:sp>
        <p:nvSpPr>
          <p:cNvPr id="6" name="Content Placeholder 2">
            <a:extLst>
              <a:ext uri="{FF2B5EF4-FFF2-40B4-BE49-F238E27FC236}">
                <a16:creationId xmlns:a16="http://schemas.microsoft.com/office/drawing/2014/main" id="{98722F77-040A-2F9D-B252-B4CEB152CAB0}"/>
              </a:ext>
            </a:extLst>
          </p:cNvPr>
          <p:cNvSpPr txBox="1">
            <a:spLocks/>
          </p:cNvSpPr>
          <p:nvPr/>
        </p:nvSpPr>
        <p:spPr>
          <a:xfrm>
            <a:off x="1188720" y="4691091"/>
            <a:ext cx="4305742" cy="516196"/>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No errors, it must be working fine!</a:t>
            </a:r>
            <a:endParaRPr lang="en-CA" dirty="0"/>
          </a:p>
        </p:txBody>
      </p:sp>
      <p:pic>
        <p:nvPicPr>
          <p:cNvPr id="10" name="Picture 9" descr="A sign with text and a red line&#10;&#10;Description automatically generated">
            <a:extLst>
              <a:ext uri="{FF2B5EF4-FFF2-40B4-BE49-F238E27FC236}">
                <a16:creationId xmlns:a16="http://schemas.microsoft.com/office/drawing/2014/main" id="{5691B7F5-911C-C0B2-5EA5-A4B0ACBE338F}"/>
              </a:ext>
            </a:extLst>
          </p:cNvPr>
          <p:cNvPicPr>
            <a:picLocks noChangeAspect="1"/>
          </p:cNvPicPr>
          <p:nvPr/>
        </p:nvPicPr>
        <p:blipFill>
          <a:blip r:embed="rId2"/>
          <a:stretch>
            <a:fillRect/>
          </a:stretch>
        </p:blipFill>
        <p:spPr>
          <a:xfrm>
            <a:off x="8092823" y="3937575"/>
            <a:ext cx="2790611" cy="2082226"/>
          </a:xfrm>
          <a:prstGeom prst="rect">
            <a:avLst/>
          </a:prstGeom>
        </p:spPr>
      </p:pic>
    </p:spTree>
    <p:extLst>
      <p:ext uri="{BB962C8B-B14F-4D97-AF65-F5344CB8AC3E}">
        <p14:creationId xmlns:p14="http://schemas.microsoft.com/office/powerpoint/2010/main" val="354598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328-778F-9A52-51C2-1B01440090C8}"/>
              </a:ext>
            </a:extLst>
          </p:cNvPr>
          <p:cNvSpPr>
            <a:spLocks noGrp="1"/>
          </p:cNvSpPr>
          <p:nvPr>
            <p:ph type="title"/>
          </p:nvPr>
        </p:nvSpPr>
        <p:spPr>
          <a:xfrm>
            <a:off x="1181100" y="858504"/>
            <a:ext cx="9829800" cy="914400"/>
          </a:xfrm>
        </p:spPr>
        <p:txBody>
          <a:bodyPr/>
          <a:lstStyle/>
          <a:p>
            <a:r>
              <a:rPr lang="en-CA" sz="3600" dirty="0"/>
              <a:t>SYSTEM SCALING</a:t>
            </a:r>
          </a:p>
        </p:txBody>
      </p:sp>
      <p:sp>
        <p:nvSpPr>
          <p:cNvPr id="3" name="Content Placeholder 2">
            <a:extLst>
              <a:ext uri="{FF2B5EF4-FFF2-40B4-BE49-F238E27FC236}">
                <a16:creationId xmlns:a16="http://schemas.microsoft.com/office/drawing/2014/main" id="{632F6442-3D73-2132-5919-BF49AEC05981}"/>
              </a:ext>
            </a:extLst>
          </p:cNvPr>
          <p:cNvSpPr>
            <a:spLocks noGrp="1"/>
          </p:cNvSpPr>
          <p:nvPr>
            <p:ph idx="1"/>
          </p:nvPr>
        </p:nvSpPr>
        <p:spPr>
          <a:xfrm>
            <a:off x="1523017" y="2021807"/>
            <a:ext cx="9829800" cy="1252335"/>
          </a:xfrm>
        </p:spPr>
        <p:txBody>
          <a:bodyPr/>
          <a:lstStyle/>
          <a:p>
            <a:pPr marL="0" indent="0" algn="ctr">
              <a:buNone/>
            </a:pPr>
            <a:r>
              <a:rPr lang="en-US" dirty="0"/>
              <a:t>At peak, your system might require 100 GPUs (graphics processing units). However, most of the time, it needs only 10 GPUs. Keeping 100 GPUs up all the time can be costly, so your system should be able to scale down to 10 GPUs.</a:t>
            </a:r>
          </a:p>
        </p:txBody>
      </p:sp>
      <p:sp>
        <p:nvSpPr>
          <p:cNvPr id="4" name="Slide Number Placeholder 3">
            <a:extLst>
              <a:ext uri="{FF2B5EF4-FFF2-40B4-BE49-F238E27FC236}">
                <a16:creationId xmlns:a16="http://schemas.microsoft.com/office/drawing/2014/main" id="{377F84A4-CDBD-4728-CBBD-9ED9FC7BC7CC}"/>
              </a:ext>
            </a:extLst>
          </p:cNvPr>
          <p:cNvSpPr>
            <a:spLocks noGrp="1"/>
          </p:cNvSpPr>
          <p:nvPr>
            <p:ph type="sldNum" sz="quarter" idx="11"/>
          </p:nvPr>
        </p:nvSpPr>
        <p:spPr/>
        <p:txBody>
          <a:bodyPr/>
          <a:lstStyle/>
          <a:p>
            <a:fld id="{75DF2D63-3FF5-D547-96B9-BE9CCD1ABA58}" type="slidenum">
              <a:rPr lang="en-US" smtClean="0"/>
              <a:t>25</a:t>
            </a:fld>
            <a:endParaRPr lang="en-US" dirty="0"/>
          </a:p>
        </p:txBody>
      </p:sp>
      <p:sp>
        <p:nvSpPr>
          <p:cNvPr id="5" name="Footer Placeholder 4">
            <a:extLst>
              <a:ext uri="{FF2B5EF4-FFF2-40B4-BE49-F238E27FC236}">
                <a16:creationId xmlns:a16="http://schemas.microsoft.com/office/drawing/2014/main" id="{0F2753D5-94A3-C27C-C381-8D151267875D}"/>
              </a:ext>
            </a:extLst>
          </p:cNvPr>
          <p:cNvSpPr>
            <a:spLocks noGrp="1"/>
          </p:cNvSpPr>
          <p:nvPr>
            <p:ph type="ftr" sz="quarter" idx="12"/>
          </p:nvPr>
        </p:nvSpPr>
        <p:spPr/>
        <p:txBody>
          <a:bodyPr/>
          <a:lstStyle/>
          <a:p>
            <a:r>
              <a:rPr lang="en-US"/>
              <a:t>ML SYSTEMS DESIGN</a:t>
            </a:r>
            <a:endParaRPr lang="en-US" dirty="0"/>
          </a:p>
        </p:txBody>
      </p:sp>
      <p:sp>
        <p:nvSpPr>
          <p:cNvPr id="6" name="Content Placeholder 2">
            <a:extLst>
              <a:ext uri="{FF2B5EF4-FFF2-40B4-BE49-F238E27FC236}">
                <a16:creationId xmlns:a16="http://schemas.microsoft.com/office/drawing/2014/main" id="{738E12D2-BA1F-AC98-8036-6614192AE7E9}"/>
              </a:ext>
            </a:extLst>
          </p:cNvPr>
          <p:cNvSpPr txBox="1">
            <a:spLocks/>
          </p:cNvSpPr>
          <p:nvPr/>
        </p:nvSpPr>
        <p:spPr>
          <a:xfrm>
            <a:off x="1400114" y="3771949"/>
            <a:ext cx="9829800" cy="41659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AWS!</a:t>
            </a:r>
          </a:p>
        </p:txBody>
      </p:sp>
      <p:sp>
        <p:nvSpPr>
          <p:cNvPr id="7" name="Content Placeholder 2">
            <a:extLst>
              <a:ext uri="{FF2B5EF4-FFF2-40B4-BE49-F238E27FC236}">
                <a16:creationId xmlns:a16="http://schemas.microsoft.com/office/drawing/2014/main" id="{C3580E8F-1FEA-AE70-BDA9-EBA7191694BD}"/>
              </a:ext>
            </a:extLst>
          </p:cNvPr>
          <p:cNvSpPr txBox="1">
            <a:spLocks/>
          </p:cNvSpPr>
          <p:nvPr/>
        </p:nvSpPr>
        <p:spPr>
          <a:xfrm>
            <a:off x="1400114" y="4940169"/>
            <a:ext cx="9829800" cy="41659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Even Amazon fell victim to this when their autoscaling feature failed on Prime Day, causing their system to crash. An hour of downtime was estimated to cost Amazon between $72 million and $99 million</a:t>
            </a:r>
          </a:p>
        </p:txBody>
      </p:sp>
    </p:spTree>
    <p:extLst>
      <p:ext uri="{BB962C8B-B14F-4D97-AF65-F5344CB8AC3E}">
        <p14:creationId xmlns:p14="http://schemas.microsoft.com/office/powerpoint/2010/main" val="271776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328-778F-9A52-51C2-1B01440090C8}"/>
              </a:ext>
            </a:extLst>
          </p:cNvPr>
          <p:cNvSpPr>
            <a:spLocks noGrp="1"/>
          </p:cNvSpPr>
          <p:nvPr>
            <p:ph type="title"/>
          </p:nvPr>
        </p:nvSpPr>
        <p:spPr>
          <a:xfrm>
            <a:off x="1188720" y="609600"/>
            <a:ext cx="9829800" cy="914400"/>
          </a:xfrm>
        </p:spPr>
        <p:txBody>
          <a:bodyPr anchor="t">
            <a:normAutofit/>
          </a:bodyPr>
          <a:lstStyle/>
          <a:p>
            <a:r>
              <a:rPr lang="en-CA"/>
              <a:t>FIND IT TO FRAME IT</a:t>
            </a:r>
          </a:p>
        </p:txBody>
      </p:sp>
      <p:pic>
        <p:nvPicPr>
          <p:cNvPr id="7" name="Picture 6">
            <a:extLst>
              <a:ext uri="{FF2B5EF4-FFF2-40B4-BE49-F238E27FC236}">
                <a16:creationId xmlns:a16="http://schemas.microsoft.com/office/drawing/2014/main" id="{7E295956-4FEB-58FF-513A-9A9411272ECA}"/>
              </a:ext>
            </a:extLst>
          </p:cNvPr>
          <p:cNvPicPr>
            <a:picLocks noChangeAspect="1"/>
          </p:cNvPicPr>
          <p:nvPr/>
        </p:nvPicPr>
        <p:blipFill>
          <a:blip r:embed="rId2"/>
          <a:stretch>
            <a:fillRect/>
          </a:stretch>
        </p:blipFill>
        <p:spPr>
          <a:xfrm>
            <a:off x="3465715" y="1480060"/>
            <a:ext cx="5598772" cy="4618988"/>
          </a:xfrm>
          <a:prstGeom prst="rect">
            <a:avLst/>
          </a:prstGeom>
          <a:noFill/>
        </p:spPr>
      </p:pic>
      <p:sp>
        <p:nvSpPr>
          <p:cNvPr id="4" name="Slide Number Placeholder 3">
            <a:extLst>
              <a:ext uri="{FF2B5EF4-FFF2-40B4-BE49-F238E27FC236}">
                <a16:creationId xmlns:a16="http://schemas.microsoft.com/office/drawing/2014/main" id="{377F84A4-CDBD-4728-CBBD-9ED9FC7BC7CC}"/>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26</a:t>
            </a:fld>
            <a:endParaRPr lang="en-US"/>
          </a:p>
        </p:txBody>
      </p:sp>
      <p:sp>
        <p:nvSpPr>
          <p:cNvPr id="5" name="Footer Placeholder 4">
            <a:extLst>
              <a:ext uri="{FF2B5EF4-FFF2-40B4-BE49-F238E27FC236}">
                <a16:creationId xmlns:a16="http://schemas.microsoft.com/office/drawing/2014/main" id="{0F2753D5-94A3-C27C-C381-8D151267875D}"/>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a:t>ML SYSTEMS DESIGN</a:t>
            </a:r>
          </a:p>
        </p:txBody>
      </p:sp>
    </p:spTree>
    <p:extLst>
      <p:ext uri="{BB962C8B-B14F-4D97-AF65-F5344CB8AC3E}">
        <p14:creationId xmlns:p14="http://schemas.microsoft.com/office/powerpoint/2010/main" val="2455302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328-778F-9A52-51C2-1B01440090C8}"/>
              </a:ext>
            </a:extLst>
          </p:cNvPr>
          <p:cNvSpPr>
            <a:spLocks noGrp="1"/>
          </p:cNvSpPr>
          <p:nvPr>
            <p:ph type="title"/>
          </p:nvPr>
        </p:nvSpPr>
        <p:spPr>
          <a:xfrm>
            <a:off x="1188720" y="609600"/>
            <a:ext cx="9829800" cy="914400"/>
          </a:xfrm>
        </p:spPr>
        <p:txBody>
          <a:bodyPr anchor="t">
            <a:normAutofit/>
          </a:bodyPr>
          <a:lstStyle/>
          <a:p>
            <a:r>
              <a:rPr lang="en-CA" dirty="0"/>
              <a:t>What is your objective?</a:t>
            </a:r>
          </a:p>
        </p:txBody>
      </p:sp>
      <p:sp>
        <p:nvSpPr>
          <p:cNvPr id="4" name="Slide Number Placeholder 3">
            <a:extLst>
              <a:ext uri="{FF2B5EF4-FFF2-40B4-BE49-F238E27FC236}">
                <a16:creationId xmlns:a16="http://schemas.microsoft.com/office/drawing/2014/main" id="{377F84A4-CDBD-4728-CBBD-9ED9FC7BC7CC}"/>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27</a:t>
            </a:fld>
            <a:endParaRPr lang="en-US"/>
          </a:p>
        </p:txBody>
      </p:sp>
      <p:sp>
        <p:nvSpPr>
          <p:cNvPr id="5" name="Footer Placeholder 4">
            <a:extLst>
              <a:ext uri="{FF2B5EF4-FFF2-40B4-BE49-F238E27FC236}">
                <a16:creationId xmlns:a16="http://schemas.microsoft.com/office/drawing/2014/main" id="{0F2753D5-94A3-C27C-C381-8D151267875D}"/>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a:t>ML SYSTEMS DESIGN</a:t>
            </a:r>
          </a:p>
        </p:txBody>
      </p:sp>
      <p:pic>
        <p:nvPicPr>
          <p:cNvPr id="6" name="Picture 5" descr="A cartoon of a person&#10;&#10;Description automatically generated">
            <a:extLst>
              <a:ext uri="{FF2B5EF4-FFF2-40B4-BE49-F238E27FC236}">
                <a16:creationId xmlns:a16="http://schemas.microsoft.com/office/drawing/2014/main" id="{60A6FE9D-DF84-CBA8-4E8C-61B22D846CBF}"/>
              </a:ext>
            </a:extLst>
          </p:cNvPr>
          <p:cNvPicPr>
            <a:picLocks noChangeAspect="1"/>
          </p:cNvPicPr>
          <p:nvPr/>
        </p:nvPicPr>
        <p:blipFill rotWithShape="1">
          <a:blip r:embed="rId2"/>
          <a:srcRect t="1546" b="8888"/>
          <a:stretch/>
        </p:blipFill>
        <p:spPr>
          <a:xfrm>
            <a:off x="5171661" y="3786808"/>
            <a:ext cx="2224560" cy="3071192"/>
          </a:xfrm>
          <a:prstGeom prst="rect">
            <a:avLst/>
          </a:prstGeom>
        </p:spPr>
      </p:pic>
      <p:sp>
        <p:nvSpPr>
          <p:cNvPr id="8" name="Thought Bubble: Cloud 7">
            <a:extLst>
              <a:ext uri="{FF2B5EF4-FFF2-40B4-BE49-F238E27FC236}">
                <a16:creationId xmlns:a16="http://schemas.microsoft.com/office/drawing/2014/main" id="{6C1CE1E2-6D18-4254-5491-2A1E2CDB2362}"/>
              </a:ext>
            </a:extLst>
          </p:cNvPr>
          <p:cNvSpPr/>
          <p:nvPr/>
        </p:nvSpPr>
        <p:spPr>
          <a:xfrm>
            <a:off x="7591281" y="2647122"/>
            <a:ext cx="2365513" cy="1139686"/>
          </a:xfrm>
          <a:prstGeom prst="cloudCallout">
            <a:avLst>
              <a:gd name="adj1" fmla="val -68218"/>
              <a:gd name="adj2" fmla="val 711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More money!</a:t>
            </a:r>
          </a:p>
        </p:txBody>
      </p:sp>
      <p:sp>
        <p:nvSpPr>
          <p:cNvPr id="9" name="Thought Bubble: Cloud 8">
            <a:extLst>
              <a:ext uri="{FF2B5EF4-FFF2-40B4-BE49-F238E27FC236}">
                <a16:creationId xmlns:a16="http://schemas.microsoft.com/office/drawing/2014/main" id="{156A928D-E8EC-3FB0-9381-20F29171B75B}"/>
              </a:ext>
            </a:extLst>
          </p:cNvPr>
          <p:cNvSpPr/>
          <p:nvPr/>
        </p:nvSpPr>
        <p:spPr>
          <a:xfrm>
            <a:off x="5101184" y="2085561"/>
            <a:ext cx="2365513" cy="1139686"/>
          </a:xfrm>
          <a:prstGeom prst="cloudCallout">
            <a:avLst>
              <a:gd name="adj1" fmla="val 781"/>
              <a:gd name="adj2" fmla="val 7975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More happiness!</a:t>
            </a:r>
          </a:p>
        </p:txBody>
      </p:sp>
      <p:sp>
        <p:nvSpPr>
          <p:cNvPr id="10" name="Thought Bubble: Cloud 9">
            <a:extLst>
              <a:ext uri="{FF2B5EF4-FFF2-40B4-BE49-F238E27FC236}">
                <a16:creationId xmlns:a16="http://schemas.microsoft.com/office/drawing/2014/main" id="{70616F64-A771-8209-EEB7-EF19A92ADFCF}"/>
              </a:ext>
            </a:extLst>
          </p:cNvPr>
          <p:cNvSpPr/>
          <p:nvPr/>
        </p:nvSpPr>
        <p:spPr>
          <a:xfrm>
            <a:off x="2611087" y="2647122"/>
            <a:ext cx="2365513" cy="1139686"/>
          </a:xfrm>
          <a:prstGeom prst="cloudCallout">
            <a:avLst>
              <a:gd name="adj1" fmla="val 61882"/>
              <a:gd name="adj2" fmla="val 7630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Better health!</a:t>
            </a:r>
          </a:p>
        </p:txBody>
      </p:sp>
      <p:sp>
        <p:nvSpPr>
          <p:cNvPr id="11" name="Speech Bubble: Oval 10">
            <a:extLst>
              <a:ext uri="{FF2B5EF4-FFF2-40B4-BE49-F238E27FC236}">
                <a16:creationId xmlns:a16="http://schemas.microsoft.com/office/drawing/2014/main" id="{24F592C3-B989-C574-DD25-D25499109DE2}"/>
              </a:ext>
            </a:extLst>
          </p:cNvPr>
          <p:cNvSpPr/>
          <p:nvPr/>
        </p:nvSpPr>
        <p:spPr>
          <a:xfrm>
            <a:off x="7285702" y="4348369"/>
            <a:ext cx="2365513" cy="796413"/>
          </a:xfrm>
          <a:prstGeom prst="wedgeEllipseCallout">
            <a:avLst>
              <a:gd name="adj1" fmla="val -68633"/>
              <a:gd name="adj2" fmla="val -4490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Another shot of Vodka please!</a:t>
            </a:r>
          </a:p>
        </p:txBody>
      </p:sp>
    </p:spTree>
    <p:extLst>
      <p:ext uri="{BB962C8B-B14F-4D97-AF65-F5344CB8AC3E}">
        <p14:creationId xmlns:p14="http://schemas.microsoft.com/office/powerpoint/2010/main" val="252732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328-778F-9A52-51C2-1B01440090C8}"/>
              </a:ext>
            </a:extLst>
          </p:cNvPr>
          <p:cNvSpPr>
            <a:spLocks noGrp="1"/>
          </p:cNvSpPr>
          <p:nvPr>
            <p:ph type="title"/>
          </p:nvPr>
        </p:nvSpPr>
        <p:spPr>
          <a:xfrm>
            <a:off x="1188720" y="609600"/>
            <a:ext cx="9829800" cy="914400"/>
          </a:xfrm>
        </p:spPr>
        <p:txBody>
          <a:bodyPr anchor="t">
            <a:normAutofit/>
          </a:bodyPr>
          <a:lstStyle/>
          <a:p>
            <a:r>
              <a:rPr lang="en-CA" dirty="0"/>
              <a:t>What is your objective?</a:t>
            </a:r>
          </a:p>
        </p:txBody>
      </p:sp>
      <p:sp>
        <p:nvSpPr>
          <p:cNvPr id="4" name="Slide Number Placeholder 3">
            <a:extLst>
              <a:ext uri="{FF2B5EF4-FFF2-40B4-BE49-F238E27FC236}">
                <a16:creationId xmlns:a16="http://schemas.microsoft.com/office/drawing/2014/main" id="{377F84A4-CDBD-4728-CBBD-9ED9FC7BC7CC}"/>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28</a:t>
            </a:fld>
            <a:endParaRPr lang="en-US"/>
          </a:p>
        </p:txBody>
      </p:sp>
      <p:sp>
        <p:nvSpPr>
          <p:cNvPr id="5" name="Footer Placeholder 4">
            <a:extLst>
              <a:ext uri="{FF2B5EF4-FFF2-40B4-BE49-F238E27FC236}">
                <a16:creationId xmlns:a16="http://schemas.microsoft.com/office/drawing/2014/main" id="{0F2753D5-94A3-C27C-C381-8D151267875D}"/>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a:t>ML SYSTEMS DESIGN</a:t>
            </a:r>
          </a:p>
        </p:txBody>
      </p:sp>
      <p:pic>
        <p:nvPicPr>
          <p:cNvPr id="6" name="Picture 5" descr="A cartoon of a person&#10;&#10;Description automatically generated">
            <a:extLst>
              <a:ext uri="{FF2B5EF4-FFF2-40B4-BE49-F238E27FC236}">
                <a16:creationId xmlns:a16="http://schemas.microsoft.com/office/drawing/2014/main" id="{60A6FE9D-DF84-CBA8-4E8C-61B22D846CBF}"/>
              </a:ext>
            </a:extLst>
          </p:cNvPr>
          <p:cNvPicPr>
            <a:picLocks noChangeAspect="1"/>
          </p:cNvPicPr>
          <p:nvPr/>
        </p:nvPicPr>
        <p:blipFill rotWithShape="1">
          <a:blip r:embed="rId2"/>
          <a:srcRect t="1546" b="8888"/>
          <a:stretch/>
        </p:blipFill>
        <p:spPr>
          <a:xfrm>
            <a:off x="5171661" y="3786808"/>
            <a:ext cx="2224560" cy="3071192"/>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F42B7C-FC91-4760-F6AC-C15516D715D5}"/>
                  </a:ext>
                </a:extLst>
              </p:cNvPr>
              <p:cNvSpPr txBox="1"/>
              <p:nvPr/>
            </p:nvSpPr>
            <p:spPr>
              <a:xfrm>
                <a:off x="1188720" y="1897626"/>
                <a:ext cx="9829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ea typeface="Cambria Math" panose="02040503050406030204" pitchFamily="18" charset="0"/>
                        </a:rPr>
                        <m:t>𝛼</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h𝑒𝑎𝑙𝑡h</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𝛽</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𝑚𝑜𝑛𝑒𝑦</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𝛾</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𝐻𝑎𝑝𝑝𝑖𝑛𝑒𝑠𝑠</m:t>
                      </m:r>
                    </m:oMath>
                  </m:oMathPara>
                </a14:m>
                <a:endParaRPr lang="en-CA" dirty="0"/>
              </a:p>
            </p:txBody>
          </p:sp>
        </mc:Choice>
        <mc:Fallback xmlns="">
          <p:sp>
            <p:nvSpPr>
              <p:cNvPr id="3" name="TextBox 2">
                <a:extLst>
                  <a:ext uri="{FF2B5EF4-FFF2-40B4-BE49-F238E27FC236}">
                    <a16:creationId xmlns:a16="http://schemas.microsoft.com/office/drawing/2014/main" id="{64F42B7C-FC91-4760-F6AC-C15516D715D5}"/>
                  </a:ext>
                </a:extLst>
              </p:cNvPr>
              <p:cNvSpPr txBox="1">
                <a:spLocks noRot="1" noChangeAspect="1" noMove="1" noResize="1" noEditPoints="1" noAdjustHandles="1" noChangeArrowheads="1" noChangeShapeType="1" noTextEdit="1"/>
              </p:cNvSpPr>
              <p:nvPr/>
            </p:nvSpPr>
            <p:spPr>
              <a:xfrm>
                <a:off x="1188720" y="1897626"/>
                <a:ext cx="9829800" cy="369332"/>
              </a:xfrm>
              <a:prstGeom prst="rect">
                <a:avLst/>
              </a:prstGeom>
              <a:blipFill>
                <a:blip r:embed="rId3"/>
                <a:stretch>
                  <a:fillRect b="-14754"/>
                </a:stretch>
              </a:blipFill>
            </p:spPr>
            <p:txBody>
              <a:bodyPr/>
              <a:lstStyle/>
              <a:p>
                <a:r>
                  <a:rPr lang="en-CA">
                    <a:noFill/>
                  </a:rPr>
                  <a:t> </a:t>
                </a:r>
              </a:p>
            </p:txBody>
          </p:sp>
        </mc:Fallback>
      </mc:AlternateContent>
    </p:spTree>
    <p:extLst>
      <p:ext uri="{BB962C8B-B14F-4D97-AF65-F5344CB8AC3E}">
        <p14:creationId xmlns:p14="http://schemas.microsoft.com/office/powerpoint/2010/main" val="3595532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328-778F-9A52-51C2-1B01440090C8}"/>
              </a:ext>
            </a:extLst>
          </p:cNvPr>
          <p:cNvSpPr>
            <a:spLocks noGrp="1"/>
          </p:cNvSpPr>
          <p:nvPr>
            <p:ph type="title"/>
          </p:nvPr>
        </p:nvSpPr>
        <p:spPr>
          <a:xfrm>
            <a:off x="1188720" y="609600"/>
            <a:ext cx="9829800" cy="914400"/>
          </a:xfrm>
        </p:spPr>
        <p:txBody>
          <a:bodyPr anchor="t">
            <a:normAutofit/>
          </a:bodyPr>
          <a:lstStyle/>
          <a:p>
            <a:r>
              <a:rPr lang="en-CA" dirty="0"/>
              <a:t>What is your objective?</a:t>
            </a:r>
          </a:p>
        </p:txBody>
      </p:sp>
      <p:sp>
        <p:nvSpPr>
          <p:cNvPr id="4" name="Slide Number Placeholder 3">
            <a:extLst>
              <a:ext uri="{FF2B5EF4-FFF2-40B4-BE49-F238E27FC236}">
                <a16:creationId xmlns:a16="http://schemas.microsoft.com/office/drawing/2014/main" id="{377F84A4-CDBD-4728-CBBD-9ED9FC7BC7CC}"/>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29</a:t>
            </a:fld>
            <a:endParaRPr lang="en-US"/>
          </a:p>
        </p:txBody>
      </p:sp>
      <p:sp>
        <p:nvSpPr>
          <p:cNvPr id="5" name="Footer Placeholder 4">
            <a:extLst>
              <a:ext uri="{FF2B5EF4-FFF2-40B4-BE49-F238E27FC236}">
                <a16:creationId xmlns:a16="http://schemas.microsoft.com/office/drawing/2014/main" id="{0F2753D5-94A3-C27C-C381-8D151267875D}"/>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a:t>ML SYSTEMS DESIGN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F42B7C-FC91-4760-F6AC-C15516D715D5}"/>
                  </a:ext>
                </a:extLst>
              </p:cNvPr>
              <p:cNvSpPr txBox="1"/>
              <p:nvPr/>
            </p:nvSpPr>
            <p:spPr>
              <a:xfrm>
                <a:off x="7042868" y="3587278"/>
                <a:ext cx="49072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ea typeface="Cambria Math" panose="02040503050406030204" pitchFamily="18" charset="0"/>
                        </a:rPr>
                        <m:t>𝛼</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h𝑒𝑎𝑙𝑡h</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𝛽</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𝑚𝑜𝑛𝑒𝑦</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𝛾</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𝐻𝑎𝑝𝑝𝑖𝑛𝑒𝑠𝑠</m:t>
                      </m:r>
                    </m:oMath>
                  </m:oMathPara>
                </a14:m>
                <a:endParaRPr lang="en-CA" dirty="0"/>
              </a:p>
            </p:txBody>
          </p:sp>
        </mc:Choice>
        <mc:Fallback xmlns="">
          <p:sp>
            <p:nvSpPr>
              <p:cNvPr id="3" name="TextBox 2">
                <a:extLst>
                  <a:ext uri="{FF2B5EF4-FFF2-40B4-BE49-F238E27FC236}">
                    <a16:creationId xmlns:a16="http://schemas.microsoft.com/office/drawing/2014/main" id="{64F42B7C-FC91-4760-F6AC-C15516D715D5}"/>
                  </a:ext>
                </a:extLst>
              </p:cNvPr>
              <p:cNvSpPr txBox="1">
                <a:spLocks noRot="1" noChangeAspect="1" noMove="1" noResize="1" noEditPoints="1" noAdjustHandles="1" noChangeArrowheads="1" noChangeShapeType="1" noTextEdit="1"/>
              </p:cNvSpPr>
              <p:nvPr/>
            </p:nvSpPr>
            <p:spPr>
              <a:xfrm>
                <a:off x="7042868" y="3587278"/>
                <a:ext cx="4907280" cy="369332"/>
              </a:xfrm>
              <a:prstGeom prst="rect">
                <a:avLst/>
              </a:prstGeom>
              <a:blipFill>
                <a:blip r:embed="rId2"/>
                <a:stretch>
                  <a:fillRect b="-14754"/>
                </a:stretch>
              </a:blipFill>
            </p:spPr>
            <p:txBody>
              <a:bodyPr/>
              <a:lstStyle/>
              <a:p>
                <a:r>
                  <a:rPr lang="en-CA">
                    <a:noFill/>
                  </a:rPr>
                  <a:t> </a:t>
                </a:r>
              </a:p>
            </p:txBody>
          </p:sp>
        </mc:Fallback>
      </mc:AlternateContent>
      <p:pic>
        <p:nvPicPr>
          <p:cNvPr id="8" name="Picture 7" descr="A black and white diagram&#10;&#10;Description automatically generated">
            <a:extLst>
              <a:ext uri="{FF2B5EF4-FFF2-40B4-BE49-F238E27FC236}">
                <a16:creationId xmlns:a16="http://schemas.microsoft.com/office/drawing/2014/main" id="{3D48D56C-AFB2-B667-34FC-C68F3E158750}"/>
              </a:ext>
            </a:extLst>
          </p:cNvPr>
          <p:cNvPicPr>
            <a:picLocks noChangeAspect="1"/>
          </p:cNvPicPr>
          <p:nvPr/>
        </p:nvPicPr>
        <p:blipFill>
          <a:blip r:embed="rId3"/>
          <a:stretch>
            <a:fillRect/>
          </a:stretch>
        </p:blipFill>
        <p:spPr>
          <a:xfrm>
            <a:off x="1188720" y="2345635"/>
            <a:ext cx="6096000" cy="3048000"/>
          </a:xfrm>
          <a:prstGeom prst="rect">
            <a:avLst/>
          </a:prstGeom>
        </p:spPr>
      </p:pic>
    </p:spTree>
    <p:extLst>
      <p:ext uri="{BB962C8B-B14F-4D97-AF65-F5344CB8AC3E}">
        <p14:creationId xmlns:p14="http://schemas.microsoft.com/office/powerpoint/2010/main" val="129677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ML SYSTEMS DESIGN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p:txBody>
          <a:bodyPr/>
          <a:lstStyle/>
          <a:p>
            <a:pPr marL="342900" indent="-342900">
              <a:lnSpc>
                <a:spcPts val="2400"/>
              </a:lnSpc>
              <a:buFont typeface="Arial" panose="020B0604020202020204" pitchFamily="34" charset="0"/>
              <a:buChar char="•"/>
            </a:pPr>
            <a:r>
              <a:rPr lang="en-US" dirty="0">
                <a:ea typeface="+mn-lt"/>
                <a:cs typeface="+mn-lt"/>
              </a:rPr>
              <a:t>Welcome to ML Systems Design Meetup Group</a:t>
            </a:r>
          </a:p>
          <a:p>
            <a:pPr marL="342900" indent="-342900">
              <a:lnSpc>
                <a:spcPts val="2400"/>
              </a:lnSpc>
              <a:buFont typeface="Arial" panose="020B0604020202020204" pitchFamily="34" charset="0"/>
              <a:buChar char="•"/>
            </a:pPr>
            <a:r>
              <a:rPr lang="en-US" sz="2000" spc="0" dirty="0"/>
              <a:t>Designing Machine Learning Systems – Chip </a:t>
            </a:r>
            <a:r>
              <a:rPr lang="en-US" sz="2000" spc="0" dirty="0" err="1"/>
              <a:t>Huyen</a:t>
            </a:r>
            <a:endParaRPr lang="en-US" sz="2000" spc="0" dirty="0"/>
          </a:p>
          <a:p>
            <a:pPr marL="342900" indent="-342900">
              <a:lnSpc>
                <a:spcPts val="2400"/>
              </a:lnSpc>
              <a:buFont typeface="Arial" panose="020B0604020202020204" pitchFamily="34" charset="0"/>
              <a:buChar char="•"/>
            </a:pPr>
            <a:r>
              <a:rPr lang="en-US" dirty="0">
                <a:ea typeface="+mn-lt"/>
                <a:cs typeface="+mn-lt"/>
              </a:rPr>
              <a:t>Two chapters every meeting</a:t>
            </a:r>
          </a:p>
          <a:p>
            <a:pPr marL="342900" indent="-342900">
              <a:lnSpc>
                <a:spcPts val="2400"/>
              </a:lnSpc>
              <a:buFont typeface="Arial" panose="020B0604020202020204" pitchFamily="34" charset="0"/>
              <a:buChar char="•"/>
            </a:pPr>
            <a:r>
              <a:rPr lang="en-US" sz="2000" spc="0" dirty="0">
                <a:ea typeface="+mn-lt"/>
                <a:cs typeface="+mn-lt"/>
              </a:rPr>
              <a:t>Free Access </a:t>
            </a:r>
            <a:r>
              <a:rPr lang="en-US" dirty="0">
                <a:ea typeface="+mn-lt"/>
                <a:cs typeface="+mn-lt"/>
              </a:rPr>
              <a:t>– City Library</a:t>
            </a:r>
          </a:p>
          <a:p>
            <a:pPr marL="342900" indent="-342900">
              <a:lnSpc>
                <a:spcPts val="2400"/>
              </a:lnSpc>
              <a:buFont typeface="Arial" panose="020B0604020202020204" pitchFamily="34" charset="0"/>
              <a:buChar char="•"/>
            </a:pPr>
            <a:r>
              <a:rPr lang="en-US" sz="2000" spc="0" dirty="0"/>
              <a:t>Frequency – Biweekly - Monthly</a:t>
            </a:r>
          </a:p>
          <a:p>
            <a:pPr marL="342900" indent="-342900">
              <a:lnSpc>
                <a:spcPts val="2400"/>
              </a:lnSpc>
              <a:buFont typeface="Arial" panose="020B0604020202020204" pitchFamily="34" charset="0"/>
              <a:buChar char="•"/>
            </a:pPr>
            <a:r>
              <a:rPr lang="en-US" dirty="0"/>
              <a:t>Questions: Meetup Event Chat</a:t>
            </a:r>
          </a:p>
        </p:txBody>
      </p:sp>
    </p:spTree>
    <p:extLst>
      <p:ext uri="{BB962C8B-B14F-4D97-AF65-F5344CB8AC3E}">
        <p14:creationId xmlns:p14="http://schemas.microsoft.com/office/powerpoint/2010/main" val="2810133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328-778F-9A52-51C2-1B01440090C8}"/>
              </a:ext>
            </a:extLst>
          </p:cNvPr>
          <p:cNvSpPr>
            <a:spLocks noGrp="1"/>
          </p:cNvSpPr>
          <p:nvPr>
            <p:ph type="title"/>
          </p:nvPr>
        </p:nvSpPr>
        <p:spPr>
          <a:xfrm>
            <a:off x="1188720" y="609600"/>
            <a:ext cx="9829800" cy="914400"/>
          </a:xfrm>
        </p:spPr>
        <p:txBody>
          <a:bodyPr anchor="t">
            <a:normAutofit/>
          </a:bodyPr>
          <a:lstStyle/>
          <a:p>
            <a:r>
              <a:rPr lang="en-CA" dirty="0"/>
              <a:t>What is your objective?</a:t>
            </a:r>
          </a:p>
        </p:txBody>
      </p:sp>
      <p:sp>
        <p:nvSpPr>
          <p:cNvPr id="4" name="Slide Number Placeholder 3">
            <a:extLst>
              <a:ext uri="{FF2B5EF4-FFF2-40B4-BE49-F238E27FC236}">
                <a16:creationId xmlns:a16="http://schemas.microsoft.com/office/drawing/2014/main" id="{377F84A4-CDBD-4728-CBBD-9ED9FC7BC7CC}"/>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30</a:t>
            </a:fld>
            <a:endParaRPr lang="en-US"/>
          </a:p>
        </p:txBody>
      </p:sp>
      <p:sp>
        <p:nvSpPr>
          <p:cNvPr id="5" name="Footer Placeholder 4">
            <a:extLst>
              <a:ext uri="{FF2B5EF4-FFF2-40B4-BE49-F238E27FC236}">
                <a16:creationId xmlns:a16="http://schemas.microsoft.com/office/drawing/2014/main" id="{0F2753D5-94A3-C27C-C381-8D151267875D}"/>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a:t>ML SYSTEMS DESIGN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F42B7C-FC91-4760-F6AC-C15516D715D5}"/>
                  </a:ext>
                </a:extLst>
              </p:cNvPr>
              <p:cNvSpPr txBox="1"/>
              <p:nvPr/>
            </p:nvSpPr>
            <p:spPr>
              <a:xfrm>
                <a:off x="7292494" y="3960652"/>
                <a:ext cx="49072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ea typeface="Cambria Math" panose="02040503050406030204" pitchFamily="18" charset="0"/>
                        </a:rPr>
                        <m:t>𝛼</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h𝑒𝑎𝑙𝑡h</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𝛽</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𝑚𝑜𝑛𝑒𝑦</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𝛾</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h𝑎𝑝𝑝𝑖𝑛𝑒𝑠𝑠</m:t>
                      </m:r>
                    </m:oMath>
                  </m:oMathPara>
                </a14:m>
                <a:endParaRPr lang="en-CA" dirty="0"/>
              </a:p>
            </p:txBody>
          </p:sp>
        </mc:Choice>
        <mc:Fallback xmlns="">
          <p:sp>
            <p:nvSpPr>
              <p:cNvPr id="3" name="TextBox 2">
                <a:extLst>
                  <a:ext uri="{FF2B5EF4-FFF2-40B4-BE49-F238E27FC236}">
                    <a16:creationId xmlns:a16="http://schemas.microsoft.com/office/drawing/2014/main" id="{64F42B7C-FC91-4760-F6AC-C15516D715D5}"/>
                  </a:ext>
                </a:extLst>
              </p:cNvPr>
              <p:cNvSpPr txBox="1">
                <a:spLocks noRot="1" noChangeAspect="1" noMove="1" noResize="1" noEditPoints="1" noAdjustHandles="1" noChangeArrowheads="1" noChangeShapeType="1" noTextEdit="1"/>
              </p:cNvSpPr>
              <p:nvPr/>
            </p:nvSpPr>
            <p:spPr>
              <a:xfrm>
                <a:off x="7292494" y="3960652"/>
                <a:ext cx="4907280" cy="369332"/>
              </a:xfrm>
              <a:prstGeom prst="rect">
                <a:avLst/>
              </a:prstGeom>
              <a:blipFill>
                <a:blip r:embed="rId2"/>
                <a:stretch>
                  <a:fillRect b="-15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A880A1A-DA0C-83D3-FDAD-9BA7FAAB3B9D}"/>
                  </a:ext>
                </a:extLst>
              </p:cNvPr>
              <p:cNvSpPr txBox="1"/>
              <p:nvPr/>
            </p:nvSpPr>
            <p:spPr>
              <a:xfrm>
                <a:off x="5588353" y="2253735"/>
                <a:ext cx="11337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ea typeface="Cambria Math" panose="02040503050406030204" pitchFamily="18" charset="0"/>
                        </a:rPr>
                        <m:t>h𝑒𝑎𝑙𝑡h</m:t>
                      </m:r>
                    </m:oMath>
                  </m:oMathPara>
                </a14:m>
                <a:endParaRPr lang="en-CA" dirty="0"/>
              </a:p>
            </p:txBody>
          </p:sp>
        </mc:Choice>
        <mc:Fallback xmlns="">
          <p:sp>
            <p:nvSpPr>
              <p:cNvPr id="6" name="TextBox 5">
                <a:extLst>
                  <a:ext uri="{FF2B5EF4-FFF2-40B4-BE49-F238E27FC236}">
                    <a16:creationId xmlns:a16="http://schemas.microsoft.com/office/drawing/2014/main" id="{EA880A1A-DA0C-83D3-FDAD-9BA7FAAB3B9D}"/>
                  </a:ext>
                </a:extLst>
              </p:cNvPr>
              <p:cNvSpPr txBox="1">
                <a:spLocks noRot="1" noChangeAspect="1" noMove="1" noResize="1" noEditPoints="1" noAdjustHandles="1" noChangeArrowheads="1" noChangeShapeType="1" noTextEdit="1"/>
              </p:cNvSpPr>
              <p:nvPr/>
            </p:nvSpPr>
            <p:spPr>
              <a:xfrm>
                <a:off x="5588353" y="2253735"/>
                <a:ext cx="1133723" cy="369332"/>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122A1E4-62D9-5E11-F616-ED612EC5CBB7}"/>
                  </a:ext>
                </a:extLst>
              </p:cNvPr>
              <p:cNvSpPr txBox="1"/>
              <p:nvPr/>
            </p:nvSpPr>
            <p:spPr>
              <a:xfrm>
                <a:off x="5588353" y="3961874"/>
                <a:ext cx="11337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ea typeface="Cambria Math" panose="02040503050406030204" pitchFamily="18" charset="0"/>
                        </a:rPr>
                        <m:t>𝑚𝑜𝑛𝑒𝑦</m:t>
                      </m:r>
                    </m:oMath>
                  </m:oMathPara>
                </a14:m>
                <a:endParaRPr lang="en-CA" dirty="0"/>
              </a:p>
            </p:txBody>
          </p:sp>
        </mc:Choice>
        <mc:Fallback xmlns="">
          <p:sp>
            <p:nvSpPr>
              <p:cNvPr id="9" name="TextBox 8">
                <a:extLst>
                  <a:ext uri="{FF2B5EF4-FFF2-40B4-BE49-F238E27FC236}">
                    <a16:creationId xmlns:a16="http://schemas.microsoft.com/office/drawing/2014/main" id="{4122A1E4-62D9-5E11-F616-ED612EC5CBB7}"/>
                  </a:ext>
                </a:extLst>
              </p:cNvPr>
              <p:cNvSpPr txBox="1">
                <a:spLocks noRot="1" noChangeAspect="1" noMove="1" noResize="1" noEditPoints="1" noAdjustHandles="1" noChangeArrowheads="1" noChangeShapeType="1" noTextEdit="1"/>
              </p:cNvSpPr>
              <p:nvPr/>
            </p:nvSpPr>
            <p:spPr>
              <a:xfrm>
                <a:off x="5588353" y="3961874"/>
                <a:ext cx="1133723" cy="369332"/>
              </a:xfrm>
              <a:prstGeom prst="rect">
                <a:avLst/>
              </a:prstGeom>
              <a:blipFill>
                <a:blip r:embed="rId5"/>
                <a:stretch>
                  <a:fillRect b="-833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AABB7EF-9F5B-2751-2E98-37673DF1DDC5}"/>
                  </a:ext>
                </a:extLst>
              </p:cNvPr>
              <p:cNvSpPr txBox="1"/>
              <p:nvPr/>
            </p:nvSpPr>
            <p:spPr>
              <a:xfrm>
                <a:off x="5588353" y="5594566"/>
                <a:ext cx="11337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ea typeface="Cambria Math" panose="02040503050406030204" pitchFamily="18" charset="0"/>
                        </a:rPr>
                        <m:t>h𝑎𝑝𝑝𝑛𝑖𝑛𝑒𝑠𝑠</m:t>
                      </m:r>
                    </m:oMath>
                  </m:oMathPara>
                </a14:m>
                <a:endParaRPr lang="en-CA" dirty="0"/>
              </a:p>
            </p:txBody>
          </p:sp>
        </mc:Choice>
        <mc:Fallback xmlns="">
          <p:sp>
            <p:nvSpPr>
              <p:cNvPr id="11" name="TextBox 10">
                <a:extLst>
                  <a:ext uri="{FF2B5EF4-FFF2-40B4-BE49-F238E27FC236}">
                    <a16:creationId xmlns:a16="http://schemas.microsoft.com/office/drawing/2014/main" id="{DAABB7EF-9F5B-2751-2E98-37673DF1DDC5}"/>
                  </a:ext>
                </a:extLst>
              </p:cNvPr>
              <p:cNvSpPr txBox="1">
                <a:spLocks noRot="1" noChangeAspect="1" noMove="1" noResize="1" noEditPoints="1" noAdjustHandles="1" noChangeArrowheads="1" noChangeShapeType="1" noTextEdit="1"/>
              </p:cNvSpPr>
              <p:nvPr/>
            </p:nvSpPr>
            <p:spPr>
              <a:xfrm>
                <a:off x="5588353" y="5594566"/>
                <a:ext cx="1133723" cy="369332"/>
              </a:xfrm>
              <a:prstGeom prst="rect">
                <a:avLst/>
              </a:prstGeom>
              <a:blipFill>
                <a:blip r:embed="rId6"/>
                <a:stretch>
                  <a:fillRect l="-1613" r="-21505" b="-15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961E397-EFC7-AE6B-2D1E-3423FD70102A}"/>
                  </a:ext>
                </a:extLst>
              </p:cNvPr>
              <p:cNvSpPr txBox="1"/>
              <p:nvPr/>
            </p:nvSpPr>
            <p:spPr>
              <a:xfrm>
                <a:off x="1268144" y="2236306"/>
                <a:ext cx="11337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ea typeface="Cambria Math" panose="02040503050406030204" pitchFamily="18" charset="0"/>
                        </a:rPr>
                        <m:t>𝛼</m:t>
                      </m:r>
                      <m:r>
                        <a:rPr lang="en-CA" b="0" i="1" smtClean="0">
                          <a:latin typeface="Cambria Math" panose="02040503050406030204" pitchFamily="18" charset="0"/>
                          <a:ea typeface="Cambria Math" panose="02040503050406030204" pitchFamily="18" charset="0"/>
                        </a:rPr>
                        <m:t>  </m:t>
                      </m:r>
                      <m:r>
                        <a:rPr lang="en-CA" i="1">
                          <a:latin typeface="Cambria Math" panose="02040503050406030204" pitchFamily="18" charset="0"/>
                          <a:ea typeface="Cambria Math" panose="02040503050406030204" pitchFamily="18" charset="0"/>
                        </a:rPr>
                        <m:t> ∗</m:t>
                      </m:r>
                    </m:oMath>
                  </m:oMathPara>
                </a14:m>
                <a:endParaRPr lang="en-CA" dirty="0"/>
              </a:p>
            </p:txBody>
          </p:sp>
        </mc:Choice>
        <mc:Fallback xmlns="">
          <p:sp>
            <p:nvSpPr>
              <p:cNvPr id="12" name="TextBox 11">
                <a:extLst>
                  <a:ext uri="{FF2B5EF4-FFF2-40B4-BE49-F238E27FC236}">
                    <a16:creationId xmlns:a16="http://schemas.microsoft.com/office/drawing/2014/main" id="{6961E397-EFC7-AE6B-2D1E-3423FD70102A}"/>
                  </a:ext>
                </a:extLst>
              </p:cNvPr>
              <p:cNvSpPr txBox="1">
                <a:spLocks noRot="1" noChangeAspect="1" noMove="1" noResize="1" noEditPoints="1" noAdjustHandles="1" noChangeArrowheads="1" noChangeShapeType="1" noTextEdit="1"/>
              </p:cNvSpPr>
              <p:nvPr/>
            </p:nvSpPr>
            <p:spPr>
              <a:xfrm>
                <a:off x="1268144" y="2236306"/>
                <a:ext cx="1133723" cy="369332"/>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5B20EB8-66CB-C59E-A141-4E5B3F6349A1}"/>
                  </a:ext>
                </a:extLst>
              </p:cNvPr>
              <p:cNvSpPr txBox="1"/>
              <p:nvPr/>
            </p:nvSpPr>
            <p:spPr>
              <a:xfrm>
                <a:off x="1268143" y="3956610"/>
                <a:ext cx="11337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ea typeface="Cambria Math" panose="02040503050406030204" pitchFamily="18" charset="0"/>
                        </a:rPr>
                        <m:t> </m:t>
                      </m:r>
                      <m:r>
                        <a:rPr lang="en-CA" i="1" smtClean="0">
                          <a:latin typeface="Cambria Math" panose="02040503050406030204" pitchFamily="18" charset="0"/>
                          <a:ea typeface="Cambria Math" panose="02040503050406030204" pitchFamily="18" charset="0"/>
                        </a:rPr>
                        <m:t>𝛽</m:t>
                      </m:r>
                      <m:r>
                        <a:rPr lang="en-CA" b="0" i="1" smtClean="0">
                          <a:latin typeface="Cambria Math" panose="02040503050406030204" pitchFamily="18" charset="0"/>
                          <a:ea typeface="Cambria Math" panose="02040503050406030204" pitchFamily="18" charset="0"/>
                        </a:rPr>
                        <m:t>  </m:t>
                      </m:r>
                      <m:r>
                        <a:rPr lang="en-CA" i="1" smtClean="0">
                          <a:latin typeface="Cambria Math" panose="02040503050406030204" pitchFamily="18" charset="0"/>
                          <a:ea typeface="Cambria Math" panose="02040503050406030204" pitchFamily="18" charset="0"/>
                        </a:rPr>
                        <m:t>∗</m:t>
                      </m:r>
                    </m:oMath>
                  </m:oMathPara>
                </a14:m>
                <a:endParaRPr lang="en-CA" dirty="0"/>
              </a:p>
            </p:txBody>
          </p:sp>
        </mc:Choice>
        <mc:Fallback xmlns="">
          <p:sp>
            <p:nvSpPr>
              <p:cNvPr id="13" name="TextBox 12">
                <a:extLst>
                  <a:ext uri="{FF2B5EF4-FFF2-40B4-BE49-F238E27FC236}">
                    <a16:creationId xmlns:a16="http://schemas.microsoft.com/office/drawing/2014/main" id="{D5B20EB8-66CB-C59E-A141-4E5B3F6349A1}"/>
                  </a:ext>
                </a:extLst>
              </p:cNvPr>
              <p:cNvSpPr txBox="1">
                <a:spLocks noRot="1" noChangeAspect="1" noMove="1" noResize="1" noEditPoints="1" noAdjustHandles="1" noChangeArrowheads="1" noChangeShapeType="1" noTextEdit="1"/>
              </p:cNvSpPr>
              <p:nvPr/>
            </p:nvSpPr>
            <p:spPr>
              <a:xfrm>
                <a:off x="1268143" y="3956610"/>
                <a:ext cx="1133723" cy="369332"/>
              </a:xfrm>
              <a:prstGeom prst="rect">
                <a:avLst/>
              </a:prstGeom>
              <a:blipFill>
                <a:blip r:embed="rId8"/>
                <a:stretch>
                  <a:fillRect b="-1475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C6A37D4-8F47-9C2E-A471-A93877790F89}"/>
                  </a:ext>
                </a:extLst>
              </p:cNvPr>
              <p:cNvSpPr txBox="1"/>
              <p:nvPr/>
            </p:nvSpPr>
            <p:spPr>
              <a:xfrm>
                <a:off x="1219965" y="5492248"/>
                <a:ext cx="11337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ea typeface="Cambria Math" panose="02040503050406030204" pitchFamily="18" charset="0"/>
                        </a:rPr>
                        <m:t>𝛾</m:t>
                      </m:r>
                      <m:r>
                        <a:rPr lang="en-CA" b="0" i="1" smtClean="0">
                          <a:latin typeface="Cambria Math" panose="02040503050406030204" pitchFamily="18" charset="0"/>
                          <a:ea typeface="Cambria Math" panose="02040503050406030204" pitchFamily="18" charset="0"/>
                        </a:rPr>
                        <m:t>  </m:t>
                      </m:r>
                      <m:r>
                        <a:rPr lang="en-CA" i="1">
                          <a:latin typeface="Cambria Math" panose="02040503050406030204" pitchFamily="18" charset="0"/>
                          <a:ea typeface="Cambria Math" panose="02040503050406030204" pitchFamily="18" charset="0"/>
                        </a:rPr>
                        <m:t>∗</m:t>
                      </m:r>
                    </m:oMath>
                  </m:oMathPara>
                </a14:m>
                <a:endParaRPr lang="en-CA" dirty="0"/>
              </a:p>
            </p:txBody>
          </p:sp>
        </mc:Choice>
        <mc:Fallback xmlns="">
          <p:sp>
            <p:nvSpPr>
              <p:cNvPr id="14" name="TextBox 13">
                <a:extLst>
                  <a:ext uri="{FF2B5EF4-FFF2-40B4-BE49-F238E27FC236}">
                    <a16:creationId xmlns:a16="http://schemas.microsoft.com/office/drawing/2014/main" id="{BC6A37D4-8F47-9C2E-A471-A93877790F89}"/>
                  </a:ext>
                </a:extLst>
              </p:cNvPr>
              <p:cNvSpPr txBox="1">
                <a:spLocks noRot="1" noChangeAspect="1" noMove="1" noResize="1" noEditPoints="1" noAdjustHandles="1" noChangeArrowheads="1" noChangeShapeType="1" noTextEdit="1"/>
              </p:cNvSpPr>
              <p:nvPr/>
            </p:nvSpPr>
            <p:spPr>
              <a:xfrm>
                <a:off x="1219965" y="5492248"/>
                <a:ext cx="1133723" cy="369332"/>
              </a:xfrm>
              <a:prstGeom prst="rect">
                <a:avLst/>
              </a:prstGeom>
              <a:blipFill>
                <a:blip r:embed="rId9"/>
                <a:stretch>
                  <a:fillRect b="-4918"/>
                </a:stretch>
              </a:blipFill>
            </p:spPr>
            <p:txBody>
              <a:bodyPr/>
              <a:lstStyle/>
              <a:p>
                <a:r>
                  <a:rPr lang="en-CA">
                    <a:noFill/>
                  </a:rPr>
                  <a:t> </a:t>
                </a:r>
              </a:p>
            </p:txBody>
          </p:sp>
        </mc:Fallback>
      </mc:AlternateContent>
      <p:cxnSp>
        <p:nvCxnSpPr>
          <p:cNvPr id="16" name="Straight Arrow Connector 15">
            <a:extLst>
              <a:ext uri="{FF2B5EF4-FFF2-40B4-BE49-F238E27FC236}">
                <a16:creationId xmlns:a16="http://schemas.microsoft.com/office/drawing/2014/main" id="{8DE0E82F-8E4C-8319-80D5-805A62632263}"/>
              </a:ext>
            </a:extLst>
          </p:cNvPr>
          <p:cNvCxnSpPr>
            <a:stCxn id="6" idx="3"/>
            <a:endCxn id="3" idx="1"/>
          </p:cNvCxnSpPr>
          <p:nvPr/>
        </p:nvCxnSpPr>
        <p:spPr>
          <a:xfrm>
            <a:off x="6722076" y="2438401"/>
            <a:ext cx="570418" cy="1706917"/>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2A59049C-4B4E-52C7-6F66-15340055FE0E}"/>
              </a:ext>
            </a:extLst>
          </p:cNvPr>
          <p:cNvCxnSpPr>
            <a:cxnSpLocks/>
            <a:stCxn id="9" idx="3"/>
            <a:endCxn id="3" idx="1"/>
          </p:cNvCxnSpPr>
          <p:nvPr/>
        </p:nvCxnSpPr>
        <p:spPr>
          <a:xfrm flipV="1">
            <a:off x="6722076" y="4145318"/>
            <a:ext cx="570418" cy="1222"/>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E62A175C-5F2B-F840-7DA7-3EE97C62E674}"/>
              </a:ext>
            </a:extLst>
          </p:cNvPr>
          <p:cNvCxnSpPr>
            <a:cxnSpLocks/>
            <a:endCxn id="3" idx="1"/>
          </p:cNvCxnSpPr>
          <p:nvPr/>
        </p:nvCxnSpPr>
        <p:spPr>
          <a:xfrm flipV="1">
            <a:off x="6876567" y="4145318"/>
            <a:ext cx="415927" cy="1632692"/>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5" name="Picture 14" descr="A black and white diagram&#10;&#10;Description automatically generated">
            <a:extLst>
              <a:ext uri="{FF2B5EF4-FFF2-40B4-BE49-F238E27FC236}">
                <a16:creationId xmlns:a16="http://schemas.microsoft.com/office/drawing/2014/main" id="{528526EA-07B5-7080-EF67-CC46307CC468}"/>
              </a:ext>
            </a:extLst>
          </p:cNvPr>
          <p:cNvPicPr>
            <a:picLocks noChangeAspect="1"/>
          </p:cNvPicPr>
          <p:nvPr/>
        </p:nvPicPr>
        <p:blipFill>
          <a:blip r:embed="rId10"/>
          <a:stretch>
            <a:fillRect/>
          </a:stretch>
        </p:blipFill>
        <p:spPr>
          <a:xfrm>
            <a:off x="2214069" y="1580216"/>
            <a:ext cx="3432740" cy="1716370"/>
          </a:xfrm>
          <a:prstGeom prst="rect">
            <a:avLst/>
          </a:prstGeom>
        </p:spPr>
      </p:pic>
      <p:pic>
        <p:nvPicPr>
          <p:cNvPr id="18" name="Picture 17" descr="A black and white diagram&#10;&#10;Description automatically generated">
            <a:extLst>
              <a:ext uri="{FF2B5EF4-FFF2-40B4-BE49-F238E27FC236}">
                <a16:creationId xmlns:a16="http://schemas.microsoft.com/office/drawing/2014/main" id="{24198E03-262C-09DF-9420-28D99EBD252C}"/>
              </a:ext>
            </a:extLst>
          </p:cNvPr>
          <p:cNvPicPr>
            <a:picLocks noChangeAspect="1"/>
          </p:cNvPicPr>
          <p:nvPr/>
        </p:nvPicPr>
        <p:blipFill>
          <a:blip r:embed="rId10"/>
          <a:stretch>
            <a:fillRect/>
          </a:stretch>
        </p:blipFill>
        <p:spPr>
          <a:xfrm>
            <a:off x="2214069" y="3288355"/>
            <a:ext cx="3432740" cy="1716370"/>
          </a:xfrm>
          <a:prstGeom prst="rect">
            <a:avLst/>
          </a:prstGeom>
        </p:spPr>
      </p:pic>
      <p:pic>
        <p:nvPicPr>
          <p:cNvPr id="19" name="Picture 18" descr="A black and white diagram&#10;&#10;Description automatically generated">
            <a:extLst>
              <a:ext uri="{FF2B5EF4-FFF2-40B4-BE49-F238E27FC236}">
                <a16:creationId xmlns:a16="http://schemas.microsoft.com/office/drawing/2014/main" id="{1171DAD2-548A-672D-4929-2E4C8E68112C}"/>
              </a:ext>
            </a:extLst>
          </p:cNvPr>
          <p:cNvPicPr>
            <a:picLocks noChangeAspect="1"/>
          </p:cNvPicPr>
          <p:nvPr/>
        </p:nvPicPr>
        <p:blipFill>
          <a:blip r:embed="rId10"/>
          <a:stretch>
            <a:fillRect/>
          </a:stretch>
        </p:blipFill>
        <p:spPr>
          <a:xfrm>
            <a:off x="2254651" y="4938642"/>
            <a:ext cx="3432740" cy="1716370"/>
          </a:xfrm>
          <a:prstGeom prst="rect">
            <a:avLst/>
          </a:prstGeom>
        </p:spPr>
      </p:pic>
    </p:spTree>
    <p:extLst>
      <p:ext uri="{BB962C8B-B14F-4D97-AF65-F5344CB8AC3E}">
        <p14:creationId xmlns:p14="http://schemas.microsoft.com/office/powerpoint/2010/main" val="2432086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328-778F-9A52-51C2-1B01440090C8}"/>
              </a:ext>
            </a:extLst>
          </p:cNvPr>
          <p:cNvSpPr>
            <a:spLocks noGrp="1"/>
          </p:cNvSpPr>
          <p:nvPr>
            <p:ph type="title"/>
          </p:nvPr>
        </p:nvSpPr>
        <p:spPr>
          <a:xfrm>
            <a:off x="1188720" y="609600"/>
            <a:ext cx="9829800" cy="914400"/>
          </a:xfrm>
        </p:spPr>
        <p:txBody>
          <a:bodyPr anchor="t">
            <a:normAutofit/>
          </a:bodyPr>
          <a:lstStyle/>
          <a:p>
            <a:r>
              <a:rPr lang="en-CA" dirty="0"/>
              <a:t>MIND vs Data</a:t>
            </a:r>
          </a:p>
        </p:txBody>
      </p:sp>
      <p:sp>
        <p:nvSpPr>
          <p:cNvPr id="4" name="Slide Number Placeholder 3">
            <a:extLst>
              <a:ext uri="{FF2B5EF4-FFF2-40B4-BE49-F238E27FC236}">
                <a16:creationId xmlns:a16="http://schemas.microsoft.com/office/drawing/2014/main" id="{377F84A4-CDBD-4728-CBBD-9ED9FC7BC7CC}"/>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31</a:t>
            </a:fld>
            <a:endParaRPr lang="en-US"/>
          </a:p>
        </p:txBody>
      </p:sp>
      <p:sp>
        <p:nvSpPr>
          <p:cNvPr id="5" name="Footer Placeholder 4">
            <a:extLst>
              <a:ext uri="{FF2B5EF4-FFF2-40B4-BE49-F238E27FC236}">
                <a16:creationId xmlns:a16="http://schemas.microsoft.com/office/drawing/2014/main" id="{0F2753D5-94A3-C27C-C381-8D151267875D}"/>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a:t>ML SYSTEMS DESIGN</a:t>
            </a:r>
          </a:p>
        </p:txBody>
      </p:sp>
      <p:pic>
        <p:nvPicPr>
          <p:cNvPr id="18" name="Picture 17">
            <a:extLst>
              <a:ext uri="{FF2B5EF4-FFF2-40B4-BE49-F238E27FC236}">
                <a16:creationId xmlns:a16="http://schemas.microsoft.com/office/drawing/2014/main" id="{921CEE7B-4669-C9F4-52D4-CA0E91BC6EBA}"/>
              </a:ext>
            </a:extLst>
          </p:cNvPr>
          <p:cNvPicPr>
            <a:picLocks noChangeAspect="1"/>
          </p:cNvPicPr>
          <p:nvPr/>
        </p:nvPicPr>
        <p:blipFill>
          <a:blip r:embed="rId2"/>
          <a:stretch>
            <a:fillRect/>
          </a:stretch>
        </p:blipFill>
        <p:spPr>
          <a:xfrm>
            <a:off x="2656018" y="1664871"/>
            <a:ext cx="6683319" cy="5121084"/>
          </a:xfrm>
          <a:prstGeom prst="rect">
            <a:avLst/>
          </a:prstGeom>
        </p:spPr>
      </p:pic>
      <p:sp>
        <p:nvSpPr>
          <p:cNvPr id="19" name="Left Brace 18">
            <a:extLst>
              <a:ext uri="{FF2B5EF4-FFF2-40B4-BE49-F238E27FC236}">
                <a16:creationId xmlns:a16="http://schemas.microsoft.com/office/drawing/2014/main" id="{946DDD71-2689-E5BE-1CC8-7AE00B1AEC5C}"/>
              </a:ext>
            </a:extLst>
          </p:cNvPr>
          <p:cNvSpPr/>
          <p:nvPr/>
        </p:nvSpPr>
        <p:spPr>
          <a:xfrm>
            <a:off x="2122312" y="1770448"/>
            <a:ext cx="399835" cy="2454965"/>
          </a:xfrm>
          <a:prstGeom prst="leftBrac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CA"/>
          </a:p>
        </p:txBody>
      </p:sp>
      <p:sp>
        <p:nvSpPr>
          <p:cNvPr id="22" name="Left Brace 21">
            <a:extLst>
              <a:ext uri="{FF2B5EF4-FFF2-40B4-BE49-F238E27FC236}">
                <a16:creationId xmlns:a16="http://schemas.microsoft.com/office/drawing/2014/main" id="{AA9BF6C4-B882-F2F9-DBF6-0B22A0C27146}"/>
              </a:ext>
            </a:extLst>
          </p:cNvPr>
          <p:cNvSpPr/>
          <p:nvPr/>
        </p:nvSpPr>
        <p:spPr>
          <a:xfrm rot="10800000">
            <a:off x="9473208" y="3869635"/>
            <a:ext cx="399835" cy="2454965"/>
          </a:xfrm>
          <a:prstGeom prst="leftBrac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CA"/>
          </a:p>
        </p:txBody>
      </p:sp>
      <p:sp>
        <p:nvSpPr>
          <p:cNvPr id="23" name="TextBox 22">
            <a:extLst>
              <a:ext uri="{FF2B5EF4-FFF2-40B4-BE49-F238E27FC236}">
                <a16:creationId xmlns:a16="http://schemas.microsoft.com/office/drawing/2014/main" id="{7F0537F9-C2B2-E6A6-1B93-B74FF39F25AF}"/>
              </a:ext>
            </a:extLst>
          </p:cNvPr>
          <p:cNvSpPr txBox="1"/>
          <p:nvPr/>
        </p:nvSpPr>
        <p:spPr>
          <a:xfrm>
            <a:off x="10006914" y="4912452"/>
            <a:ext cx="573490" cy="369332"/>
          </a:xfrm>
          <a:prstGeom prst="rect">
            <a:avLst/>
          </a:prstGeom>
          <a:noFill/>
        </p:spPr>
        <p:txBody>
          <a:bodyPr wrap="none" rtlCol="0">
            <a:spAutoFit/>
          </a:bodyPr>
          <a:lstStyle/>
          <a:p>
            <a:r>
              <a:rPr lang="en-CA" dirty="0"/>
              <a:t>Data</a:t>
            </a:r>
          </a:p>
        </p:txBody>
      </p:sp>
      <p:sp>
        <p:nvSpPr>
          <p:cNvPr id="24" name="TextBox 23">
            <a:extLst>
              <a:ext uri="{FF2B5EF4-FFF2-40B4-BE49-F238E27FC236}">
                <a16:creationId xmlns:a16="http://schemas.microsoft.com/office/drawing/2014/main" id="{EC4D906B-28FB-FFA7-D377-503719582C08}"/>
              </a:ext>
            </a:extLst>
          </p:cNvPr>
          <p:cNvSpPr txBox="1"/>
          <p:nvPr/>
        </p:nvSpPr>
        <p:spPr>
          <a:xfrm>
            <a:off x="1479181" y="2813264"/>
            <a:ext cx="601447" cy="369332"/>
          </a:xfrm>
          <a:prstGeom prst="rect">
            <a:avLst/>
          </a:prstGeom>
          <a:noFill/>
        </p:spPr>
        <p:txBody>
          <a:bodyPr wrap="none" rtlCol="0">
            <a:spAutoFit/>
          </a:bodyPr>
          <a:lstStyle/>
          <a:p>
            <a:r>
              <a:rPr lang="en-CA" dirty="0"/>
              <a:t>Mind</a:t>
            </a:r>
          </a:p>
        </p:txBody>
      </p:sp>
    </p:spTree>
    <p:extLst>
      <p:ext uri="{BB962C8B-B14F-4D97-AF65-F5344CB8AC3E}">
        <p14:creationId xmlns:p14="http://schemas.microsoft.com/office/powerpoint/2010/main" val="2995240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328-778F-9A52-51C2-1B01440090C8}"/>
              </a:ext>
            </a:extLst>
          </p:cNvPr>
          <p:cNvSpPr>
            <a:spLocks noGrp="1"/>
          </p:cNvSpPr>
          <p:nvPr>
            <p:ph type="title"/>
          </p:nvPr>
        </p:nvSpPr>
        <p:spPr>
          <a:xfrm>
            <a:off x="1188720" y="609600"/>
            <a:ext cx="9829800" cy="914400"/>
          </a:xfrm>
        </p:spPr>
        <p:txBody>
          <a:bodyPr anchor="t">
            <a:normAutofit/>
          </a:bodyPr>
          <a:lstStyle/>
          <a:p>
            <a:r>
              <a:rPr lang="en-CA" dirty="0"/>
              <a:t>Your voice matters!</a:t>
            </a:r>
          </a:p>
        </p:txBody>
      </p:sp>
      <p:sp>
        <p:nvSpPr>
          <p:cNvPr id="4" name="Slide Number Placeholder 3">
            <a:extLst>
              <a:ext uri="{FF2B5EF4-FFF2-40B4-BE49-F238E27FC236}">
                <a16:creationId xmlns:a16="http://schemas.microsoft.com/office/drawing/2014/main" id="{377F84A4-CDBD-4728-CBBD-9ED9FC7BC7CC}"/>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32</a:t>
            </a:fld>
            <a:endParaRPr lang="en-US"/>
          </a:p>
        </p:txBody>
      </p:sp>
      <p:sp>
        <p:nvSpPr>
          <p:cNvPr id="5" name="Footer Placeholder 4">
            <a:extLst>
              <a:ext uri="{FF2B5EF4-FFF2-40B4-BE49-F238E27FC236}">
                <a16:creationId xmlns:a16="http://schemas.microsoft.com/office/drawing/2014/main" id="{0F2753D5-94A3-C27C-C381-8D151267875D}"/>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a:t>ML SYSTEMS DESIGN</a:t>
            </a:r>
          </a:p>
        </p:txBody>
      </p:sp>
      <p:pic>
        <p:nvPicPr>
          <p:cNvPr id="6" name="Picture 5">
            <a:extLst>
              <a:ext uri="{FF2B5EF4-FFF2-40B4-BE49-F238E27FC236}">
                <a16:creationId xmlns:a16="http://schemas.microsoft.com/office/drawing/2014/main" id="{D676C6C4-0F83-2529-10A0-CCFE4CD188FA}"/>
              </a:ext>
            </a:extLst>
          </p:cNvPr>
          <p:cNvPicPr>
            <a:picLocks noChangeAspect="1"/>
          </p:cNvPicPr>
          <p:nvPr/>
        </p:nvPicPr>
        <p:blipFill>
          <a:blip r:embed="rId2"/>
          <a:stretch>
            <a:fillRect/>
          </a:stretch>
        </p:blipFill>
        <p:spPr>
          <a:xfrm>
            <a:off x="2167001" y="3343872"/>
            <a:ext cx="2446207" cy="2446207"/>
          </a:xfrm>
          <a:prstGeom prst="rect">
            <a:avLst/>
          </a:prstGeom>
        </p:spPr>
      </p:pic>
      <p:sp>
        <p:nvSpPr>
          <p:cNvPr id="7" name="TextBox 6">
            <a:extLst>
              <a:ext uri="{FF2B5EF4-FFF2-40B4-BE49-F238E27FC236}">
                <a16:creationId xmlns:a16="http://schemas.microsoft.com/office/drawing/2014/main" id="{42264C88-EF9A-7D73-7603-2778C74F6B19}"/>
              </a:ext>
            </a:extLst>
          </p:cNvPr>
          <p:cNvSpPr txBox="1"/>
          <p:nvPr/>
        </p:nvSpPr>
        <p:spPr>
          <a:xfrm>
            <a:off x="2167001" y="2183665"/>
            <a:ext cx="2446207" cy="923330"/>
          </a:xfrm>
          <a:prstGeom prst="rect">
            <a:avLst/>
          </a:prstGeom>
          <a:noFill/>
        </p:spPr>
        <p:txBody>
          <a:bodyPr wrap="square" rtlCol="0">
            <a:spAutoFit/>
          </a:bodyPr>
          <a:lstStyle/>
          <a:p>
            <a:pPr algn="ctr"/>
            <a:r>
              <a:rPr lang="en-CA" dirty="0"/>
              <a:t>Please take some time to fill up our very </a:t>
            </a:r>
            <a:r>
              <a:rPr lang="en-CA" dirty="0" err="1"/>
              <a:t>very</a:t>
            </a:r>
            <a:r>
              <a:rPr lang="en-CA" dirty="0"/>
              <a:t> short feedback form </a:t>
            </a:r>
            <a:r>
              <a:rPr lang="en-CA" dirty="0">
                <a:sym typeface="Wingdings" panose="05000000000000000000" pitchFamily="2" charset="2"/>
              </a:rPr>
              <a:t></a:t>
            </a:r>
            <a:endParaRPr lang="en-CA" dirty="0"/>
          </a:p>
        </p:txBody>
      </p:sp>
      <p:pic>
        <p:nvPicPr>
          <p:cNvPr id="9" name="Picture 8">
            <a:extLst>
              <a:ext uri="{FF2B5EF4-FFF2-40B4-BE49-F238E27FC236}">
                <a16:creationId xmlns:a16="http://schemas.microsoft.com/office/drawing/2014/main" id="{5D19C562-F7FB-F445-C807-B1DD1C417BAF}"/>
              </a:ext>
            </a:extLst>
          </p:cNvPr>
          <p:cNvPicPr>
            <a:picLocks noChangeAspect="1"/>
          </p:cNvPicPr>
          <p:nvPr/>
        </p:nvPicPr>
        <p:blipFill>
          <a:blip r:embed="rId3"/>
          <a:stretch>
            <a:fillRect/>
          </a:stretch>
        </p:blipFill>
        <p:spPr>
          <a:xfrm>
            <a:off x="7403505" y="3343872"/>
            <a:ext cx="2433466" cy="2446207"/>
          </a:xfrm>
          <a:prstGeom prst="rect">
            <a:avLst/>
          </a:prstGeom>
        </p:spPr>
      </p:pic>
      <p:sp>
        <p:nvSpPr>
          <p:cNvPr id="10" name="TextBox 9">
            <a:extLst>
              <a:ext uri="{FF2B5EF4-FFF2-40B4-BE49-F238E27FC236}">
                <a16:creationId xmlns:a16="http://schemas.microsoft.com/office/drawing/2014/main" id="{86DDAABD-B654-CD1D-D07B-1F469A89C118}"/>
              </a:ext>
            </a:extLst>
          </p:cNvPr>
          <p:cNvSpPr txBox="1"/>
          <p:nvPr/>
        </p:nvSpPr>
        <p:spPr>
          <a:xfrm>
            <a:off x="7390764" y="2183665"/>
            <a:ext cx="2446207" cy="923330"/>
          </a:xfrm>
          <a:prstGeom prst="rect">
            <a:avLst/>
          </a:prstGeom>
          <a:noFill/>
        </p:spPr>
        <p:txBody>
          <a:bodyPr wrap="square" rtlCol="0">
            <a:spAutoFit/>
          </a:bodyPr>
          <a:lstStyle/>
          <a:p>
            <a:pPr algn="ctr"/>
            <a:r>
              <a:rPr lang="en-CA" dirty="0"/>
              <a:t>If you would like to connect with me, feel free to scan this!</a:t>
            </a:r>
          </a:p>
        </p:txBody>
      </p:sp>
      <p:sp>
        <p:nvSpPr>
          <p:cNvPr id="12" name="Title 1">
            <a:extLst>
              <a:ext uri="{FF2B5EF4-FFF2-40B4-BE49-F238E27FC236}">
                <a16:creationId xmlns:a16="http://schemas.microsoft.com/office/drawing/2014/main" id="{32F858CA-3352-773A-DE26-E55B4568FF11}"/>
              </a:ext>
            </a:extLst>
          </p:cNvPr>
          <p:cNvSpPr txBox="1">
            <a:spLocks/>
          </p:cNvSpPr>
          <p:nvPr/>
        </p:nvSpPr>
        <p:spPr>
          <a:xfrm>
            <a:off x="4880516" y="6019801"/>
            <a:ext cx="2446207" cy="914400"/>
          </a:xfrm>
          <a:prstGeom prst="rect">
            <a:avLst/>
          </a:prstGeom>
        </p:spPr>
        <p:txBody>
          <a:bodyPr vert="horz" lIns="0" tIns="0" rIns="0" bIns="0" rtlCol="0" anchor="t" anchorCtr="0">
            <a:normAutofit/>
          </a:bodyPr>
          <a:lstStyle>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CA" sz="2400" dirty="0"/>
              <a:t>Thank you!</a:t>
            </a:r>
          </a:p>
        </p:txBody>
      </p:sp>
    </p:spTree>
    <p:extLst>
      <p:ext uri="{BB962C8B-B14F-4D97-AF65-F5344CB8AC3E}">
        <p14:creationId xmlns:p14="http://schemas.microsoft.com/office/powerpoint/2010/main" val="3467713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Q&amp;A Time</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sz="2400" dirty="0"/>
              <a:t>How can organizations balance the need for collecting diverse data with the ethical concerns around privacy, bias, and consent?</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04792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sz="2400" dirty="0"/>
              <a:t>How can teams ensure the reproducibility of ML experiments and results when dealing with large and dynamic datasets?</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675453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sz="2400" dirty="0"/>
              <a:t>Have you faced challenges related to data quality and management in your ML projects. How were these challenges addressed?</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205951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Free access</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ML SYSTEMS DESIGN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pic>
        <p:nvPicPr>
          <p:cNvPr id="10" name="Picture 9">
            <a:extLst>
              <a:ext uri="{FF2B5EF4-FFF2-40B4-BE49-F238E27FC236}">
                <a16:creationId xmlns:a16="http://schemas.microsoft.com/office/drawing/2014/main" id="{38B61510-9A7B-D2E0-6C28-159058AD7083}"/>
              </a:ext>
            </a:extLst>
          </p:cNvPr>
          <p:cNvPicPr>
            <a:picLocks noChangeAspect="1"/>
          </p:cNvPicPr>
          <p:nvPr/>
        </p:nvPicPr>
        <p:blipFill>
          <a:blip r:embed="rId3"/>
          <a:stretch>
            <a:fillRect/>
          </a:stretch>
        </p:blipFill>
        <p:spPr>
          <a:xfrm>
            <a:off x="6690785" y="2438401"/>
            <a:ext cx="2954659" cy="2954659"/>
          </a:xfrm>
          <a:prstGeom prst="rect">
            <a:avLst/>
          </a:prstGeom>
        </p:spPr>
      </p:pic>
      <p:sp>
        <p:nvSpPr>
          <p:cNvPr id="11" name="TextBox 10">
            <a:extLst>
              <a:ext uri="{FF2B5EF4-FFF2-40B4-BE49-F238E27FC236}">
                <a16:creationId xmlns:a16="http://schemas.microsoft.com/office/drawing/2014/main" id="{C48740CB-B894-53A4-C2A8-180096B29781}"/>
              </a:ext>
            </a:extLst>
          </p:cNvPr>
          <p:cNvSpPr txBox="1"/>
          <p:nvPr/>
        </p:nvSpPr>
        <p:spPr>
          <a:xfrm>
            <a:off x="6096000" y="5889523"/>
            <a:ext cx="4090219" cy="369332"/>
          </a:xfrm>
          <a:prstGeom prst="rect">
            <a:avLst/>
          </a:prstGeom>
          <a:noFill/>
        </p:spPr>
        <p:txBody>
          <a:bodyPr wrap="square" rtlCol="0">
            <a:spAutoFit/>
          </a:bodyPr>
          <a:lstStyle/>
          <a:p>
            <a:pPr algn="ctr"/>
            <a:r>
              <a:rPr lang="en-CA" dirty="0"/>
              <a:t>Via Burnaby Public Library</a:t>
            </a:r>
          </a:p>
        </p:txBody>
      </p:sp>
    </p:spTree>
    <p:extLst>
      <p:ext uri="{BB962C8B-B14F-4D97-AF65-F5344CB8AC3E}">
        <p14:creationId xmlns:p14="http://schemas.microsoft.com/office/powerpoint/2010/main" val="2556334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sz="3600" dirty="0"/>
              <a:t>Overview of Machine Learning Systems</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ML SYSTEMS DESIGN</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8" name="Oval 7">
            <a:extLst>
              <a:ext uri="{FF2B5EF4-FFF2-40B4-BE49-F238E27FC236}">
                <a16:creationId xmlns:a16="http://schemas.microsoft.com/office/drawing/2014/main" id="{004896C4-4B35-6AEB-555D-157C80266260}"/>
              </a:ext>
            </a:extLst>
          </p:cNvPr>
          <p:cNvSpPr/>
          <p:nvPr/>
        </p:nvSpPr>
        <p:spPr>
          <a:xfrm>
            <a:off x="1455688" y="3829661"/>
            <a:ext cx="2202426" cy="19172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ML Algorithms</a:t>
            </a:r>
          </a:p>
        </p:txBody>
      </p:sp>
      <p:sp>
        <p:nvSpPr>
          <p:cNvPr id="9" name="Oval 8">
            <a:extLst>
              <a:ext uri="{FF2B5EF4-FFF2-40B4-BE49-F238E27FC236}">
                <a16:creationId xmlns:a16="http://schemas.microsoft.com/office/drawing/2014/main" id="{67C40B3E-9283-789C-BAA3-3ABB54F5230D}"/>
              </a:ext>
            </a:extLst>
          </p:cNvPr>
          <p:cNvSpPr/>
          <p:nvPr/>
        </p:nvSpPr>
        <p:spPr>
          <a:xfrm>
            <a:off x="3192189" y="1912371"/>
            <a:ext cx="2202426" cy="19172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Data Stack</a:t>
            </a:r>
          </a:p>
        </p:txBody>
      </p:sp>
      <p:sp>
        <p:nvSpPr>
          <p:cNvPr id="10" name="Oval 9">
            <a:extLst>
              <a:ext uri="{FF2B5EF4-FFF2-40B4-BE49-F238E27FC236}">
                <a16:creationId xmlns:a16="http://schemas.microsoft.com/office/drawing/2014/main" id="{382360D0-7E2D-5AD5-954F-4FCA670897BB}"/>
              </a:ext>
            </a:extLst>
          </p:cNvPr>
          <p:cNvSpPr/>
          <p:nvPr/>
        </p:nvSpPr>
        <p:spPr>
          <a:xfrm>
            <a:off x="6657674" y="1941865"/>
            <a:ext cx="2202426" cy="19172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Monitoring</a:t>
            </a:r>
          </a:p>
        </p:txBody>
      </p:sp>
      <p:sp>
        <p:nvSpPr>
          <p:cNvPr id="11" name="Oval 10">
            <a:extLst>
              <a:ext uri="{FF2B5EF4-FFF2-40B4-BE49-F238E27FC236}">
                <a16:creationId xmlns:a16="http://schemas.microsoft.com/office/drawing/2014/main" id="{B1291DA1-266B-B17D-CC02-77B14BC932A1}"/>
              </a:ext>
            </a:extLst>
          </p:cNvPr>
          <p:cNvSpPr/>
          <p:nvPr/>
        </p:nvSpPr>
        <p:spPr>
          <a:xfrm>
            <a:off x="8013293" y="3918147"/>
            <a:ext cx="2202426" cy="19172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Business Requirements</a:t>
            </a:r>
          </a:p>
        </p:txBody>
      </p:sp>
      <p:sp>
        <p:nvSpPr>
          <p:cNvPr id="12" name="Oval 11">
            <a:extLst>
              <a:ext uri="{FF2B5EF4-FFF2-40B4-BE49-F238E27FC236}">
                <a16:creationId xmlns:a16="http://schemas.microsoft.com/office/drawing/2014/main" id="{DC010183-EB02-967E-C6AB-E1608386D9C4}"/>
              </a:ext>
            </a:extLst>
          </p:cNvPr>
          <p:cNvSpPr/>
          <p:nvPr/>
        </p:nvSpPr>
        <p:spPr>
          <a:xfrm>
            <a:off x="4913917" y="4876792"/>
            <a:ext cx="2202426" cy="19172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Infrastructure</a:t>
            </a:r>
          </a:p>
        </p:txBody>
      </p:sp>
      <p:pic>
        <p:nvPicPr>
          <p:cNvPr id="14" name="Graphic 13">
            <a:extLst>
              <a:ext uri="{FF2B5EF4-FFF2-40B4-BE49-F238E27FC236}">
                <a16:creationId xmlns:a16="http://schemas.microsoft.com/office/drawing/2014/main" id="{2BD35974-9F8F-E0E9-6B58-8074E6008F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3917" y="3116826"/>
            <a:ext cx="3131574" cy="3131574"/>
          </a:xfrm>
          <a:prstGeom prst="rect">
            <a:avLst/>
          </a:prstGeom>
        </p:spPr>
      </p:pic>
    </p:spTree>
    <p:extLst>
      <p:ext uri="{BB962C8B-B14F-4D97-AF65-F5344CB8AC3E}">
        <p14:creationId xmlns:p14="http://schemas.microsoft.com/office/powerpoint/2010/main" val="123935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CF87-00E4-148B-7E0A-B2765660B5BC}"/>
              </a:ext>
            </a:extLst>
          </p:cNvPr>
          <p:cNvSpPr>
            <a:spLocks noGrp="1"/>
          </p:cNvSpPr>
          <p:nvPr>
            <p:ph type="title"/>
          </p:nvPr>
        </p:nvSpPr>
        <p:spPr/>
        <p:txBody>
          <a:bodyPr/>
          <a:lstStyle/>
          <a:p>
            <a:r>
              <a:rPr lang="en-CA" sz="3600" dirty="0"/>
              <a:t>The Book in a nutshell</a:t>
            </a:r>
          </a:p>
        </p:txBody>
      </p:sp>
      <p:pic>
        <p:nvPicPr>
          <p:cNvPr id="7" name="Content Placeholder 6">
            <a:extLst>
              <a:ext uri="{FF2B5EF4-FFF2-40B4-BE49-F238E27FC236}">
                <a16:creationId xmlns:a16="http://schemas.microsoft.com/office/drawing/2014/main" id="{EB1AB3C3-1B6C-FD5A-0C2B-949207976D67}"/>
              </a:ext>
            </a:extLst>
          </p:cNvPr>
          <p:cNvPicPr>
            <a:picLocks noGrp="1" noChangeAspect="1"/>
          </p:cNvPicPr>
          <p:nvPr>
            <p:ph idx="1"/>
          </p:nvPr>
        </p:nvPicPr>
        <p:blipFill>
          <a:blip r:embed="rId2"/>
          <a:stretch>
            <a:fillRect/>
          </a:stretch>
        </p:blipFill>
        <p:spPr>
          <a:xfrm>
            <a:off x="2495237" y="1492045"/>
            <a:ext cx="7216765" cy="4328535"/>
          </a:xfrm>
        </p:spPr>
      </p:pic>
      <p:sp>
        <p:nvSpPr>
          <p:cNvPr id="4" name="Slide Number Placeholder 3">
            <a:extLst>
              <a:ext uri="{FF2B5EF4-FFF2-40B4-BE49-F238E27FC236}">
                <a16:creationId xmlns:a16="http://schemas.microsoft.com/office/drawing/2014/main" id="{A0E1AE70-547E-212D-8868-5EE12E52FC18}"/>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5" name="Footer Placeholder 4">
            <a:extLst>
              <a:ext uri="{FF2B5EF4-FFF2-40B4-BE49-F238E27FC236}">
                <a16:creationId xmlns:a16="http://schemas.microsoft.com/office/drawing/2014/main" id="{4269A1F0-F0DD-BC9F-A765-6714AF66F585}"/>
              </a:ext>
            </a:extLst>
          </p:cNvPr>
          <p:cNvSpPr>
            <a:spLocks noGrp="1"/>
          </p:cNvSpPr>
          <p:nvPr>
            <p:ph type="ftr" sz="quarter" idx="12"/>
          </p:nvPr>
        </p:nvSpPr>
        <p:spPr/>
        <p:txBody>
          <a:bodyPr/>
          <a:lstStyle/>
          <a:p>
            <a:r>
              <a:rPr lang="en-US" dirty="0"/>
              <a:t>ML SYSTEMS DESIGN</a:t>
            </a:r>
          </a:p>
        </p:txBody>
      </p:sp>
    </p:spTree>
    <p:extLst>
      <p:ext uri="{BB962C8B-B14F-4D97-AF65-F5344CB8AC3E}">
        <p14:creationId xmlns:p14="http://schemas.microsoft.com/office/powerpoint/2010/main" val="3112708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sz="3600" dirty="0"/>
              <a:t>Where can ML Help?</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ML SYSTEMS DESIGN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7" name="Content Placeholder 6">
            <a:extLst>
              <a:ext uri="{FF2B5EF4-FFF2-40B4-BE49-F238E27FC236}">
                <a16:creationId xmlns:a16="http://schemas.microsoft.com/office/drawing/2014/main" id="{514CEF89-50FD-EE95-1093-907F4B6FEFDD}"/>
              </a:ext>
            </a:extLst>
          </p:cNvPr>
          <p:cNvSpPr>
            <a:spLocks noGrp="1"/>
          </p:cNvSpPr>
          <p:nvPr>
            <p:ph idx="1"/>
          </p:nvPr>
        </p:nvSpPr>
        <p:spPr>
          <a:xfrm>
            <a:off x="1185672" y="2536823"/>
            <a:ext cx="9820656" cy="1784353"/>
          </a:xfrm>
        </p:spPr>
        <p:txBody>
          <a:bodyPr/>
          <a:lstStyle/>
          <a:p>
            <a:pPr marL="0" indent="0" algn="ctr">
              <a:buNone/>
            </a:pPr>
            <a:r>
              <a:rPr lang="en-US" sz="3600" dirty="0"/>
              <a:t>Machine learning is an approach to (1) </a:t>
            </a:r>
            <a:r>
              <a:rPr lang="en-US" sz="3600" i="1" dirty="0"/>
              <a:t>learn</a:t>
            </a:r>
            <a:r>
              <a:rPr lang="en-US" sz="3600" dirty="0"/>
              <a:t> (2) </a:t>
            </a:r>
            <a:r>
              <a:rPr lang="en-US" sz="3600" i="1" dirty="0"/>
              <a:t>complex patterns</a:t>
            </a:r>
            <a:r>
              <a:rPr lang="en-US" sz="3600" dirty="0"/>
              <a:t> from (3) </a:t>
            </a:r>
            <a:r>
              <a:rPr lang="en-US" sz="3600" i="1" dirty="0"/>
              <a:t>existing data</a:t>
            </a:r>
            <a:r>
              <a:rPr lang="en-US" sz="3600" dirty="0"/>
              <a:t> and use these patterns to make (4) </a:t>
            </a:r>
            <a:r>
              <a:rPr lang="en-US" sz="3600" i="1" strike="sngStrike" dirty="0"/>
              <a:t>predictions</a:t>
            </a:r>
            <a:r>
              <a:rPr lang="en-US" sz="3600" dirty="0"/>
              <a:t> on (5) </a:t>
            </a:r>
            <a:r>
              <a:rPr lang="en-US" sz="3600" i="1" dirty="0"/>
              <a:t>unseen data</a:t>
            </a:r>
            <a:r>
              <a:rPr lang="en-US" sz="3600" dirty="0"/>
              <a:t>.</a:t>
            </a:r>
            <a:endParaRPr lang="en-CA" sz="3600" dirty="0"/>
          </a:p>
        </p:txBody>
      </p:sp>
    </p:spTree>
    <p:extLst>
      <p:ext uri="{BB962C8B-B14F-4D97-AF65-F5344CB8AC3E}">
        <p14:creationId xmlns:p14="http://schemas.microsoft.com/office/powerpoint/2010/main" val="126387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sz="3600" dirty="0"/>
              <a:t>Where can ML Help?</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ML SYSTEMS DESIGN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7" name="Content Placeholder 6">
            <a:extLst>
              <a:ext uri="{FF2B5EF4-FFF2-40B4-BE49-F238E27FC236}">
                <a16:creationId xmlns:a16="http://schemas.microsoft.com/office/drawing/2014/main" id="{514CEF89-50FD-EE95-1093-907F4B6FEFDD}"/>
              </a:ext>
            </a:extLst>
          </p:cNvPr>
          <p:cNvSpPr>
            <a:spLocks noGrp="1"/>
          </p:cNvSpPr>
          <p:nvPr>
            <p:ph idx="1"/>
          </p:nvPr>
        </p:nvSpPr>
        <p:spPr>
          <a:xfrm>
            <a:off x="1185672" y="2536823"/>
            <a:ext cx="9820656" cy="1784353"/>
          </a:xfrm>
        </p:spPr>
        <p:txBody>
          <a:bodyPr/>
          <a:lstStyle/>
          <a:p>
            <a:pPr>
              <a:lnSpc>
                <a:spcPct val="150000"/>
              </a:lnSpc>
            </a:pPr>
            <a:r>
              <a:rPr lang="en-CA" sz="3600" dirty="0"/>
              <a:t>It’s repetitive</a:t>
            </a:r>
          </a:p>
          <a:p>
            <a:pPr>
              <a:lnSpc>
                <a:spcPct val="150000"/>
              </a:lnSpc>
            </a:pPr>
            <a:r>
              <a:rPr lang="en-CA" sz="3600" dirty="0"/>
              <a:t>The cost of wrong predictions is low</a:t>
            </a:r>
          </a:p>
          <a:p>
            <a:pPr>
              <a:lnSpc>
                <a:spcPct val="150000"/>
              </a:lnSpc>
            </a:pPr>
            <a:r>
              <a:rPr lang="en-CA" sz="3600" dirty="0"/>
              <a:t>It is required at scale</a:t>
            </a:r>
          </a:p>
          <a:p>
            <a:pPr>
              <a:lnSpc>
                <a:spcPct val="150000"/>
              </a:lnSpc>
            </a:pPr>
            <a:r>
              <a:rPr lang="en-CA" sz="3600" dirty="0"/>
              <a:t>Patterns are constantly changing</a:t>
            </a:r>
          </a:p>
        </p:txBody>
      </p:sp>
    </p:spTree>
    <p:extLst>
      <p:ext uri="{BB962C8B-B14F-4D97-AF65-F5344CB8AC3E}">
        <p14:creationId xmlns:p14="http://schemas.microsoft.com/office/powerpoint/2010/main" val="140771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88720" y="609600"/>
            <a:ext cx="9829800" cy="914400"/>
          </a:xfrm>
        </p:spPr>
        <p:txBody>
          <a:bodyPr anchor="t">
            <a:normAutofit/>
          </a:bodyPr>
          <a:lstStyle/>
          <a:p>
            <a:r>
              <a:rPr lang="en-US" dirty="0"/>
              <a:t>Where can IT help you?</a:t>
            </a:r>
          </a:p>
        </p:txBody>
      </p:sp>
      <p:pic>
        <p:nvPicPr>
          <p:cNvPr id="9" name="Picture 8">
            <a:extLst>
              <a:ext uri="{FF2B5EF4-FFF2-40B4-BE49-F238E27FC236}">
                <a16:creationId xmlns:a16="http://schemas.microsoft.com/office/drawing/2014/main" id="{FC6C9340-6E35-0B05-B851-37B1CE8012A8}"/>
              </a:ext>
            </a:extLst>
          </p:cNvPr>
          <p:cNvPicPr>
            <a:picLocks noChangeAspect="1"/>
          </p:cNvPicPr>
          <p:nvPr/>
        </p:nvPicPr>
        <p:blipFill>
          <a:blip r:embed="rId2"/>
          <a:stretch>
            <a:fillRect/>
          </a:stretch>
        </p:blipFill>
        <p:spPr>
          <a:xfrm>
            <a:off x="3211565" y="1746504"/>
            <a:ext cx="5784110" cy="4352544"/>
          </a:xfrm>
          <a:prstGeom prst="rect">
            <a:avLst/>
          </a:prstGeom>
          <a:noFill/>
        </p:spPr>
      </p:pic>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9</a:t>
            </a:fld>
            <a:endParaRPr lang="en-US"/>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nchor="ctr">
            <a:normAutofit/>
          </a:bodyPr>
          <a:lstStyle/>
          <a:p>
            <a:r>
              <a:rPr lang="en-US" dirty="0"/>
              <a:t>ML SYSTEMS DESIGN</a:t>
            </a:r>
          </a:p>
        </p:txBody>
      </p:sp>
    </p:spTree>
    <p:extLst>
      <p:ext uri="{BB962C8B-B14F-4D97-AF65-F5344CB8AC3E}">
        <p14:creationId xmlns:p14="http://schemas.microsoft.com/office/powerpoint/2010/main" val="3603858996"/>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{FE114353-5BC2-4CE5-9AB1-147DD376ACA1}tf67061901_win32</Template>
  <TotalTime>292</TotalTime>
  <Words>1149</Words>
  <Application>Microsoft Office PowerPoint</Application>
  <PresentationFormat>Widescreen</PresentationFormat>
  <Paragraphs>183</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Aharoni</vt:lpstr>
      <vt:lpstr>Arial</vt:lpstr>
      <vt:lpstr>Calibri</vt:lpstr>
      <vt:lpstr>Cambria Math</vt:lpstr>
      <vt:lpstr>Daytona Condensed Light</vt:lpstr>
      <vt:lpstr>Posterama</vt:lpstr>
      <vt:lpstr>Wingdings</vt:lpstr>
      <vt:lpstr>Office Theme</vt:lpstr>
      <vt:lpstr>ML Systems DESIGN Meetup Group</vt:lpstr>
      <vt:lpstr>Agenda</vt:lpstr>
      <vt:lpstr>Introduction</vt:lpstr>
      <vt:lpstr>Free access</vt:lpstr>
      <vt:lpstr>Overview of Machine Learning Systems</vt:lpstr>
      <vt:lpstr>The Book in a nutshell</vt:lpstr>
      <vt:lpstr>Where can ML Help?</vt:lpstr>
      <vt:lpstr>Where can ML Help?</vt:lpstr>
      <vt:lpstr>Where can IT help you?</vt:lpstr>
      <vt:lpstr>Where can IT help you?</vt:lpstr>
      <vt:lpstr>Where can help you?</vt:lpstr>
      <vt:lpstr>CS101: Intro to ML</vt:lpstr>
      <vt:lpstr>Inference vs throughput</vt:lpstr>
      <vt:lpstr>Inference vs throughput</vt:lpstr>
      <vt:lpstr>Interpretability</vt:lpstr>
      <vt:lpstr>ML vs Software*</vt:lpstr>
      <vt:lpstr>ML vs Software*</vt:lpstr>
      <vt:lpstr>ML vs Software*</vt:lpstr>
      <vt:lpstr>The harsh truth</vt:lpstr>
      <vt:lpstr>Where is my money</vt:lpstr>
      <vt:lpstr>ML + ? = success</vt:lpstr>
      <vt:lpstr>Returns over time</vt:lpstr>
      <vt:lpstr>Requirements of ML Systems</vt:lpstr>
      <vt:lpstr>How reliable is your system?</vt:lpstr>
      <vt:lpstr>SYSTEM SCALING</vt:lpstr>
      <vt:lpstr>FIND IT TO FRAME IT</vt:lpstr>
      <vt:lpstr>What is your objective?</vt:lpstr>
      <vt:lpstr>What is your objective?</vt:lpstr>
      <vt:lpstr>What is your objective?</vt:lpstr>
      <vt:lpstr>What is your objective?</vt:lpstr>
      <vt:lpstr>MIND vs Data</vt:lpstr>
      <vt:lpstr>Your voice matters!</vt:lpstr>
      <vt:lpstr>Q&amp;A Time</vt:lpstr>
      <vt:lpstr>How can organizations balance the need for collecting diverse data with the ethical concerns around privacy, bias, and consent?</vt:lpstr>
      <vt:lpstr>How can teams ensure the reproducibility of ML experiments and results when dealing with large and dynamic datasets?</vt:lpstr>
      <vt:lpstr>Have you faced challenges related to data quality and management in your ML projects. How were these challenges addressed?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Author</dc:creator>
  <cp:lastModifiedBy>Author</cp:lastModifiedBy>
  <cp:revision>15</cp:revision>
  <dcterms:created xsi:type="dcterms:W3CDTF">2024-07-05T02:52:51Z</dcterms:created>
  <dcterms:modified xsi:type="dcterms:W3CDTF">2024-07-06T21:11:59Z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